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0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83308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9" autoAdjust="0"/>
    <p:restoredTop sz="94634" autoAdjust="0"/>
  </p:normalViewPr>
  <p:slideViewPr>
    <p:cSldViewPr snapToGrid="0">
      <p:cViewPr varScale="1">
        <p:scale>
          <a:sx n="115" d="100"/>
          <a:sy n="115" d="100"/>
        </p:scale>
        <p:origin x="115" y="67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Intel Clear"/>
              </a:rPr>
              <a:pPr/>
              <a:t>9/14/2018</a:t>
            </a:fld>
            <a:endParaRPr lang="en-US" dirty="0">
              <a:latin typeface="Intel Cle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l Cle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Intel Clear"/>
              </a:rPr>
              <a:pPr/>
              <a:t>‹#›</a:t>
            </a:fld>
            <a:endParaRPr lang="en-US" dirty="0"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l Clear"/>
              </a:defRPr>
            </a:lvl1pPr>
          </a:lstStyle>
          <a:p>
            <a:fld id="{ED7FC5FE-6F0D-D34A-8EE6-C95B4F5F4DC8}" type="datetimeFigureOut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l Cle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l Clear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Intel Cle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6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white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</a:t>
            </a:r>
            <a:br>
              <a:rPr lang="en-US" dirty="0" smtClean="0"/>
            </a:br>
            <a:r>
              <a:rPr lang="en-US" dirty="0" smtClean="0"/>
              <a:t>blue section 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40pt Intel Clear Light Body.</a:t>
            </a:r>
            <a:br>
              <a:rPr lang="en-US" dirty="0" smtClean="0"/>
            </a:br>
            <a:r>
              <a:rPr lang="en-US" dirty="0" smtClean="0"/>
              <a:t>For content that is not a section, but has a big idea in text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 smtClean="0"/>
              <a:t>40pt Intel Clear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54pt Intel Clear Pro blue section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nt_experience_hrz_wht_rgb_30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79" y="1874822"/>
            <a:ext cx="3646443" cy="151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Linear gradient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  <p:pic>
        <p:nvPicPr>
          <p:cNvPr id="5" name="Picture 4" descr="int_experience_hrz_wht_rgb_1500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3" y="389228"/>
            <a:ext cx="2121766" cy="88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79422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 smtClean="0"/>
              <a:t>65pt Intel Clear pro Title</a:t>
            </a:r>
            <a:br>
              <a:rPr lang="en-US" dirty="0" smtClean="0"/>
            </a:br>
            <a:r>
              <a:rPr lang="en-US" dirty="0" smtClean="0"/>
              <a:t>with image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16pt Intel Clear Subhead, Date,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 smtClean="0"/>
              <a:t>“36pt Intel Clear Bold Text”</a:t>
            </a:r>
          </a:p>
          <a:p>
            <a:pPr lvl="1"/>
            <a:r>
              <a:rPr lang="en-US" dirty="0" err="1" smtClean="0"/>
              <a:t>12pt</a:t>
            </a:r>
            <a:r>
              <a:rPr lang="en-US" dirty="0" smtClean="0"/>
              <a:t> Attribution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 smtClean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 smtClean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16pt Intel Clear bullet one</a:t>
            </a:r>
          </a:p>
          <a:p>
            <a:pPr lvl="2"/>
            <a:r>
              <a:rPr lang="en-US" dirty="0" err="1" smtClean="0"/>
              <a:t>14pt</a:t>
            </a:r>
            <a:r>
              <a:rPr lang="en-US" dirty="0" smtClean="0"/>
              <a:t> Intel Clear third level</a:t>
            </a:r>
          </a:p>
          <a:p>
            <a:pPr lvl="3"/>
            <a:r>
              <a:rPr lang="en-US" dirty="0" err="1" smtClean="0"/>
              <a:t>12pt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12pt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 smtClean="0"/>
              <a:t>28pt Intel Clear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28pt Intel Clear 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16pt Intel Clear bullet one</a:t>
            </a:r>
          </a:p>
          <a:p>
            <a:pPr lvl="2"/>
            <a:r>
              <a:rPr lang="en-US" dirty="0" smtClean="0"/>
              <a:t>16pt Intel Clear sub-bullet</a:t>
            </a:r>
          </a:p>
          <a:p>
            <a:pPr lvl="3"/>
            <a:r>
              <a:rPr lang="en-US" dirty="0" err="1" smtClean="0"/>
              <a:t>14pt</a:t>
            </a:r>
            <a:r>
              <a:rPr lang="en-US" dirty="0" smtClean="0"/>
              <a:t>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4" r:id="rId3"/>
    <p:sldLayoutId id="2147483650" r:id="rId4"/>
    <p:sldLayoutId id="2147483684" r:id="rId5"/>
    <p:sldLayoutId id="2147483652" r:id="rId6"/>
    <p:sldLayoutId id="2147483660" r:id="rId7"/>
    <p:sldLayoutId id="2147483668" r:id="rId8"/>
    <p:sldLayoutId id="2147483669" r:id="rId9"/>
    <p:sldLayoutId id="2147483670" r:id="rId10"/>
    <p:sldLayoutId id="2147483672" r:id="rId11"/>
    <p:sldLayoutId id="2147483651" r:id="rId12"/>
    <p:sldLayoutId id="2147483677" r:id="rId13"/>
    <p:sldLayoutId id="2147483665" r:id="rId14"/>
    <p:sldLayoutId id="2147483654" r:id="rId15"/>
    <p:sldLayoutId id="2147483655" r:id="rId16"/>
    <p:sldLayoutId id="2147483676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687" y="2421694"/>
            <a:ext cx="8212886" cy="1102519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alpha val="90000"/>
                  </a:schemeClr>
                </a:solidFill>
              </a:rPr>
              <a:t>Developing boot solutions for intel </a:t>
            </a:r>
            <a:r>
              <a:rPr lang="en-US" dirty="0" err="1" smtClean="0">
                <a:solidFill>
                  <a:schemeClr val="bg1">
                    <a:alpha val="90000"/>
                  </a:schemeClr>
                </a:solidFill>
              </a:rPr>
              <a:t>iot</a:t>
            </a:r>
            <a:r>
              <a:rPr lang="en-US" dirty="0" smtClean="0">
                <a:solidFill>
                  <a:schemeClr val="bg1">
                    <a:alpha val="90000"/>
                  </a:schemeClr>
                </a:solidFill>
              </a:rPr>
              <a:t> unique use cases</a:t>
            </a:r>
            <a:endParaRPr lang="en-US" dirty="0">
              <a:solidFill>
                <a:schemeClr val="bg1">
                  <a:alpha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Yah-Wen Ho</a:t>
            </a:r>
          </a:p>
          <a:p>
            <a:r>
              <a:rPr lang="en-US" b="0" dirty="0" smtClean="0"/>
              <a:t>Senior BIOS &amp; Bootloader Lead</a:t>
            </a:r>
          </a:p>
          <a:p>
            <a:r>
              <a:rPr lang="en-US" dirty="0" smtClean="0"/>
              <a:t>Intel Internet of Things Group (IoTG)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3100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71951" y="304701"/>
            <a:ext cx="4821162" cy="724365"/>
          </a:xfrm>
        </p:spPr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290" y="1374392"/>
            <a:ext cx="77419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Internet of Things (</a:t>
            </a:r>
            <a:r>
              <a:rPr lang="en-US" sz="2000" dirty="0" err="1" smtClean="0">
                <a:solidFill>
                  <a:schemeClr val="bg1"/>
                </a:solidFill>
              </a:rPr>
              <a:t>IoT</a:t>
            </a:r>
            <a:r>
              <a:rPr lang="en-US" sz="2000" dirty="0" smtClean="0">
                <a:solidFill>
                  <a:schemeClr val="bg1"/>
                </a:solidFill>
              </a:rPr>
              <a:t>) </a:t>
            </a:r>
            <a:r>
              <a:rPr lang="en-US" sz="2000" dirty="0">
                <a:solidFill>
                  <a:schemeClr val="bg1"/>
                </a:solidFill>
              </a:rPr>
              <a:t>has a wide variety of use cases, and current bootloader solutions do not properly address all </a:t>
            </a:r>
            <a:r>
              <a:rPr lang="en-US" sz="2000" dirty="0" smtClean="0">
                <a:solidFill>
                  <a:schemeClr val="bg1"/>
                </a:solidFill>
              </a:rPr>
              <a:t>the requirements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Ease of implementation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Extensible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Scaling across verticals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Open source with permissive licensing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Leverages Intel® Firmware Support Package (Intel® FSP)</a:t>
            </a:r>
          </a:p>
        </p:txBody>
      </p:sp>
    </p:spTree>
    <p:extLst>
      <p:ext uri="{BB962C8B-B14F-4D97-AF65-F5344CB8AC3E}">
        <p14:creationId xmlns:p14="http://schemas.microsoft.com/office/powerpoint/2010/main" val="369915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0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216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59" y="1251626"/>
            <a:ext cx="2081720" cy="37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2306" y="1251626"/>
            <a:ext cx="3884579" cy="3077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Slim Bootloader</a:t>
            </a:r>
          </a:p>
        </p:txBody>
      </p:sp>
    </p:spTree>
    <p:extLst>
      <p:ext uri="{BB962C8B-B14F-4D97-AF65-F5344CB8AC3E}">
        <p14:creationId xmlns:p14="http://schemas.microsoft.com/office/powerpoint/2010/main" val="21160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8775" y="999346"/>
            <a:ext cx="5470138" cy="54646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OS (Windows, Linux, Android) / </a:t>
            </a:r>
            <a:r>
              <a:rPr lang="en-US" dirty="0" smtClean="0">
                <a:solidFill>
                  <a:prstClr val="white"/>
                </a:solidFill>
              </a:rPr>
              <a:t>Hypervisor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30291" y="1604480"/>
            <a:ext cx="3059949" cy="2671573"/>
            <a:chOff x="3306291" y="1622150"/>
            <a:chExt cx="3059949" cy="2671573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Rectangle 4"/>
            <p:cNvSpPr/>
            <p:nvPr/>
          </p:nvSpPr>
          <p:spPr>
            <a:xfrm>
              <a:off x="3307789" y="2133284"/>
              <a:ext cx="2473046" cy="21604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36157" y="2166995"/>
              <a:ext cx="499016" cy="20165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06291" y="1622150"/>
              <a:ext cx="2462886" cy="38008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  <a:prstDash val="dash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Alternative Payloads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07705" y="3119738"/>
              <a:ext cx="1058406" cy="593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Integrated Security Features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22332" y="2236602"/>
              <a:ext cx="2243778" cy="4533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Payload (OS loader &amp; FW update)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22331" y="3119738"/>
              <a:ext cx="1058843" cy="5935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Fail-safe FW Update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2331" y="2739864"/>
              <a:ext cx="2243779" cy="3226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Speed optimizations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2331" y="3763167"/>
              <a:ext cx="2243779" cy="4776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</a:rPr>
                <a:t>Intel® FSP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80652" y="2722549"/>
              <a:ext cx="585588" cy="71775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rtlCol="0">
              <a:normAutofit fontScale="85000" lnSpcReduction="10000"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Binary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Level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Config 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Tool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367921" y="4362968"/>
            <a:ext cx="6192645" cy="716891"/>
            <a:chOff x="884663" y="4389754"/>
            <a:chExt cx="6735546" cy="716891"/>
          </a:xfrm>
        </p:grpSpPr>
        <p:sp>
          <p:nvSpPr>
            <p:cNvPr id="15" name="Rectangle 14"/>
            <p:cNvSpPr/>
            <p:nvPr/>
          </p:nvSpPr>
          <p:spPr>
            <a:xfrm>
              <a:off x="884663" y="4389754"/>
              <a:ext cx="6735546" cy="699339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60325" defTabSz="457200">
                <a:defRPr/>
              </a:pPr>
              <a:r>
                <a:rPr lang="en-US" sz="1600" kern="0" dirty="0">
                  <a:solidFill>
                    <a:prstClr val="white"/>
                  </a:solidFill>
                </a:rPr>
                <a:t>Intel® Architecture-Based Platforms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9323" y="4424776"/>
              <a:ext cx="634448" cy="68186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2318" y="4424776"/>
              <a:ext cx="603792" cy="6818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6798" y="4424776"/>
              <a:ext cx="603792" cy="681869"/>
            </a:xfrm>
            <a:prstGeom prst="rect">
              <a:avLst/>
            </a:prstGeom>
          </p:spPr>
        </p:pic>
      </p:grp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08194" y="179485"/>
            <a:ext cx="8672051" cy="589247"/>
          </a:xfrm>
        </p:spPr>
        <p:txBody>
          <a:bodyPr/>
          <a:lstStyle/>
          <a:p>
            <a:r>
              <a:rPr lang="en-US" sz="4800" dirty="0" smtClean="0"/>
              <a:t>Slim bootloader architecture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655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7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7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8174" y="311327"/>
            <a:ext cx="11030938" cy="616325"/>
          </a:xfrm>
        </p:spPr>
        <p:txBody>
          <a:bodyPr/>
          <a:lstStyle/>
          <a:p>
            <a:r>
              <a:rPr lang="en-US" sz="4800" dirty="0"/>
              <a:t>Enabled products AS Development vehicle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2824" y="1389575"/>
            <a:ext cx="7613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Intel</a:t>
            </a:r>
            <a:r>
              <a:rPr lang="en-US" sz="2400" b="1" dirty="0">
                <a:solidFill>
                  <a:schemeClr val="bg1"/>
                </a:solidFill>
              </a:rPr>
              <a:t>® Atom™ E3900 Series </a:t>
            </a:r>
            <a:r>
              <a:rPr lang="en-US" sz="2400" b="1" dirty="0" smtClean="0">
                <a:solidFill>
                  <a:srgbClr val="FFFF00"/>
                </a:solidFill>
              </a:rPr>
              <a:t>(Available now)</a:t>
            </a:r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(formerly known as Apollo Lake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bg1"/>
                </a:solidFill>
              </a:rPr>
              <a:t>Boards Supported: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bg1"/>
                </a:solidFill>
              </a:rPr>
              <a:t>Aaeon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UP </a:t>
            </a:r>
            <a:r>
              <a:rPr lang="en-US" b="1" dirty="0" smtClean="0">
                <a:solidFill>
                  <a:schemeClr val="bg1"/>
                </a:solidFill>
              </a:rPr>
              <a:t>Squared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Intel E3900 Series Customer Reference Boards: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Leaf Hill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Oxbow Hill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Juniper Hill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UP Squar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065" y="2268426"/>
            <a:ext cx="3524935" cy="23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7628" y="4220170"/>
            <a:ext cx="4907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More to come!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38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366" y="312136"/>
            <a:ext cx="7869163" cy="724365"/>
          </a:xfrm>
        </p:spPr>
        <p:txBody>
          <a:bodyPr/>
          <a:lstStyle/>
          <a:p>
            <a:r>
              <a:rPr lang="en-US" dirty="0"/>
              <a:t>Call to action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443" y="1264596"/>
            <a:ext cx="8099897" cy="30777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Try out Slim Bootloader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Intel appreciates your valuable feedback and comments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Participate and contribute to the Slim Bootloader open source community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Links:</a:t>
            </a:r>
            <a:endParaRPr lang="en-US" sz="20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Slim Bootloader web page: </a:t>
            </a:r>
            <a:r>
              <a:rPr lang="en-US" sz="2000" dirty="0" smtClean="0">
                <a:solidFill>
                  <a:srgbClr val="FFFF00"/>
                </a:solidFill>
              </a:rPr>
              <a:t>intel.com/</a:t>
            </a:r>
            <a:r>
              <a:rPr lang="en-US" sz="2000" dirty="0" err="1" smtClean="0">
                <a:solidFill>
                  <a:srgbClr val="FFFF00"/>
                </a:solidFill>
              </a:rPr>
              <a:t>sbl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Source: </a:t>
            </a:r>
            <a:r>
              <a:rPr lang="en-US" sz="2000" dirty="0" smtClean="0">
                <a:solidFill>
                  <a:srgbClr val="FFFF00"/>
                </a:solidFill>
              </a:rPr>
              <a:t>github.com/</a:t>
            </a:r>
            <a:r>
              <a:rPr lang="en-US" sz="2000" dirty="0" err="1" smtClean="0">
                <a:solidFill>
                  <a:srgbClr val="FFFF00"/>
                </a:solidFill>
              </a:rPr>
              <a:t>slimbootloader</a:t>
            </a:r>
            <a:endParaRPr lang="en-US" sz="2000" dirty="0" smtClean="0">
              <a:solidFill>
                <a:srgbClr val="FFFF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Slim Bootloader mailing list: </a:t>
            </a:r>
            <a:r>
              <a:rPr lang="en-US" sz="2000" dirty="0" smtClean="0">
                <a:solidFill>
                  <a:srgbClr val="FFFF00"/>
                </a:solidFill>
              </a:rPr>
              <a:t>lists.01.org/mailman/</a:t>
            </a:r>
            <a:r>
              <a:rPr lang="en-US" sz="2000" dirty="0" err="1" smtClean="0">
                <a:solidFill>
                  <a:srgbClr val="FFFF00"/>
                </a:solidFill>
              </a:rPr>
              <a:t>listinfo</a:t>
            </a:r>
            <a:r>
              <a:rPr lang="en-US" sz="2000" dirty="0" smtClean="0">
                <a:solidFill>
                  <a:srgbClr val="FFFF00"/>
                </a:solidFill>
              </a:rPr>
              <a:t>/</a:t>
            </a:r>
            <a:r>
              <a:rPr lang="en-US" sz="2000" dirty="0" err="1" smtClean="0">
                <a:solidFill>
                  <a:srgbClr val="FFFF00"/>
                </a:solidFill>
              </a:rPr>
              <a:t>sbl-devel</a:t>
            </a:r>
            <a:endParaRPr lang="en-US" sz="2000" dirty="0" smtClean="0">
              <a:solidFill>
                <a:srgbClr val="FFFF00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</Words>
  <Application>Microsoft Office PowerPoint</Application>
  <PresentationFormat>On-screen Show (16:9)</PresentationFormat>
  <Paragraphs>48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Intel Clear</vt:lpstr>
      <vt:lpstr>Intel Clear Pro</vt:lpstr>
      <vt:lpstr>Wingdings</vt:lpstr>
      <vt:lpstr>Int_PPT Template_ClearPro_16x9</vt:lpstr>
      <vt:lpstr>Developing boot solutions for intel iot unique use cases</vt:lpstr>
      <vt:lpstr>Problem statement</vt:lpstr>
      <vt:lpstr>PowerPoint Presentation</vt:lpstr>
      <vt:lpstr>PowerPoint Presentation</vt:lpstr>
      <vt:lpstr>Slim bootloader architecture</vt:lpstr>
      <vt:lpstr>PowerPoint Presentation</vt:lpstr>
      <vt:lpstr>PowerPoint Presentation</vt:lpstr>
      <vt:lpstr>Enabled products AS Development vehicle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CTPClassification=CTP_NT</cp:keywords>
  <cp:lastModifiedBy/>
  <cp:revision>1</cp:revision>
  <dcterms:created xsi:type="dcterms:W3CDTF">2015-05-06T16:36:39Z</dcterms:created>
  <dcterms:modified xsi:type="dcterms:W3CDTF">2018-09-14T06:13:03Z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a779ba04-0338-4c87-9311-aec4788f467b</vt:lpwstr>
  </property>
  <property fmtid="{D5CDD505-2E9C-101B-9397-08002B2CF9AE}" pid="3" name="CTP_TimeStamp">
    <vt:lpwstr>2018-09-14 06:13:03Z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