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8"/>
  </p:notesMasterIdLst>
  <p:handoutMasterIdLst>
    <p:handoutMasterId r:id="rId149"/>
  </p:handoutMasterIdLst>
  <p:sldIdLst>
    <p:sldId id="327" r:id="rId5"/>
    <p:sldId id="516" r:id="rId6"/>
    <p:sldId id="776" r:id="rId7"/>
    <p:sldId id="877" r:id="rId8"/>
    <p:sldId id="878" r:id="rId9"/>
    <p:sldId id="879" r:id="rId10"/>
    <p:sldId id="880" r:id="rId11"/>
    <p:sldId id="881" r:id="rId12"/>
    <p:sldId id="882" r:id="rId13"/>
    <p:sldId id="883" r:id="rId14"/>
    <p:sldId id="884" r:id="rId15"/>
    <p:sldId id="885" r:id="rId16"/>
    <p:sldId id="886" r:id="rId17"/>
    <p:sldId id="887" r:id="rId18"/>
    <p:sldId id="888" r:id="rId19"/>
    <p:sldId id="889" r:id="rId20"/>
    <p:sldId id="789" r:id="rId21"/>
    <p:sldId id="790" r:id="rId22"/>
    <p:sldId id="791" r:id="rId23"/>
    <p:sldId id="792" r:id="rId24"/>
    <p:sldId id="793" r:id="rId25"/>
    <p:sldId id="794" r:id="rId26"/>
    <p:sldId id="795" r:id="rId27"/>
    <p:sldId id="796" r:id="rId28"/>
    <p:sldId id="797" r:id="rId29"/>
    <p:sldId id="798" r:id="rId30"/>
    <p:sldId id="799" r:id="rId31"/>
    <p:sldId id="800" r:id="rId32"/>
    <p:sldId id="801" r:id="rId33"/>
    <p:sldId id="818" r:id="rId34"/>
    <p:sldId id="636" r:id="rId35"/>
    <p:sldId id="295" r:id="rId36"/>
    <p:sldId id="349" r:id="rId37"/>
    <p:sldId id="710" r:id="rId38"/>
    <p:sldId id="367" r:id="rId39"/>
    <p:sldId id="846" r:id="rId40"/>
    <p:sldId id="847" r:id="rId41"/>
    <p:sldId id="890" r:id="rId42"/>
    <p:sldId id="802" r:id="rId43"/>
    <p:sldId id="803" r:id="rId44"/>
    <p:sldId id="804" r:id="rId45"/>
    <p:sldId id="805" r:id="rId46"/>
    <p:sldId id="806" r:id="rId47"/>
    <p:sldId id="807" r:id="rId48"/>
    <p:sldId id="808" r:id="rId49"/>
    <p:sldId id="809" r:id="rId50"/>
    <p:sldId id="810" r:id="rId51"/>
    <p:sldId id="811" r:id="rId52"/>
    <p:sldId id="812" r:id="rId53"/>
    <p:sldId id="813" r:id="rId54"/>
    <p:sldId id="814" r:id="rId55"/>
    <p:sldId id="815" r:id="rId56"/>
    <p:sldId id="816" r:id="rId57"/>
    <p:sldId id="334" r:id="rId58"/>
    <p:sldId id="860" r:id="rId59"/>
    <p:sldId id="861" r:id="rId60"/>
    <p:sldId id="862" r:id="rId61"/>
    <p:sldId id="863" r:id="rId62"/>
    <p:sldId id="864" r:id="rId63"/>
    <p:sldId id="865" r:id="rId64"/>
    <p:sldId id="866" r:id="rId65"/>
    <p:sldId id="867" r:id="rId66"/>
    <p:sldId id="868" r:id="rId67"/>
    <p:sldId id="869" r:id="rId68"/>
    <p:sldId id="870" r:id="rId69"/>
    <p:sldId id="871" r:id="rId70"/>
    <p:sldId id="872" r:id="rId71"/>
    <p:sldId id="873" r:id="rId72"/>
    <p:sldId id="874" r:id="rId73"/>
    <p:sldId id="875" r:id="rId74"/>
    <p:sldId id="876" r:id="rId75"/>
    <p:sldId id="817" r:id="rId76"/>
    <p:sldId id="840" r:id="rId77"/>
    <p:sldId id="842" r:id="rId78"/>
    <p:sldId id="740" r:id="rId79"/>
    <p:sldId id="820" r:id="rId80"/>
    <p:sldId id="821" r:id="rId81"/>
    <p:sldId id="822" r:id="rId82"/>
    <p:sldId id="823" r:id="rId83"/>
    <p:sldId id="825" r:id="rId84"/>
    <p:sldId id="845" r:id="rId85"/>
    <p:sldId id="826" r:id="rId86"/>
    <p:sldId id="827" r:id="rId87"/>
    <p:sldId id="828" r:id="rId88"/>
    <p:sldId id="829" r:id="rId89"/>
    <p:sldId id="830" r:id="rId90"/>
    <p:sldId id="831" r:id="rId91"/>
    <p:sldId id="832" r:id="rId92"/>
    <p:sldId id="833" r:id="rId93"/>
    <p:sldId id="834" r:id="rId94"/>
    <p:sldId id="835" r:id="rId95"/>
    <p:sldId id="836" r:id="rId96"/>
    <p:sldId id="837" r:id="rId97"/>
    <p:sldId id="838" r:id="rId98"/>
    <p:sldId id="839" r:id="rId99"/>
    <p:sldId id="725" r:id="rId100"/>
    <p:sldId id="848" r:id="rId101"/>
    <p:sldId id="849" r:id="rId102"/>
    <p:sldId id="850" r:id="rId103"/>
    <p:sldId id="851" r:id="rId104"/>
    <p:sldId id="852" r:id="rId105"/>
    <p:sldId id="853" r:id="rId106"/>
    <p:sldId id="854" r:id="rId107"/>
    <p:sldId id="855" r:id="rId108"/>
    <p:sldId id="856" r:id="rId109"/>
    <p:sldId id="857" r:id="rId110"/>
    <p:sldId id="858" r:id="rId111"/>
    <p:sldId id="859" r:id="rId112"/>
    <p:sldId id="463" r:id="rId113"/>
    <p:sldId id="891" r:id="rId114"/>
    <p:sldId id="892" r:id="rId115"/>
    <p:sldId id="893" r:id="rId116"/>
    <p:sldId id="894" r:id="rId117"/>
    <p:sldId id="895" r:id="rId118"/>
    <p:sldId id="896" r:id="rId119"/>
    <p:sldId id="897" r:id="rId120"/>
    <p:sldId id="898" r:id="rId121"/>
    <p:sldId id="899" r:id="rId122"/>
    <p:sldId id="900" r:id="rId123"/>
    <p:sldId id="901" r:id="rId124"/>
    <p:sldId id="902" r:id="rId125"/>
    <p:sldId id="903" r:id="rId126"/>
    <p:sldId id="904" r:id="rId127"/>
    <p:sldId id="905" r:id="rId128"/>
    <p:sldId id="906" r:id="rId129"/>
    <p:sldId id="907" r:id="rId130"/>
    <p:sldId id="908" r:id="rId131"/>
    <p:sldId id="909" r:id="rId132"/>
    <p:sldId id="910" r:id="rId133"/>
    <p:sldId id="911" r:id="rId134"/>
    <p:sldId id="912" r:id="rId135"/>
    <p:sldId id="913" r:id="rId136"/>
    <p:sldId id="914" r:id="rId137"/>
    <p:sldId id="915" r:id="rId138"/>
    <p:sldId id="916" r:id="rId139"/>
    <p:sldId id="917" r:id="rId140"/>
    <p:sldId id="918" r:id="rId141"/>
    <p:sldId id="919" r:id="rId142"/>
    <p:sldId id="920" r:id="rId143"/>
    <p:sldId id="921" r:id="rId144"/>
    <p:sldId id="467" r:id="rId145"/>
    <p:sldId id="315" r:id="rId146"/>
    <p:sldId id="264" r:id="rId14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Color Option - Gray/Blue" id="{CA1DC593-3889-6348-BD5D-D8C374FECBAC}">
          <p14:sldIdLst>
            <p14:sldId id="327"/>
            <p14:sldId id="516"/>
            <p14:sldId id="776"/>
            <p14:sldId id="877"/>
            <p14:sldId id="878"/>
            <p14:sldId id="879"/>
            <p14:sldId id="880"/>
            <p14:sldId id="881"/>
            <p14:sldId id="882"/>
            <p14:sldId id="883"/>
            <p14:sldId id="884"/>
            <p14:sldId id="885"/>
            <p14:sldId id="886"/>
            <p14:sldId id="887"/>
            <p14:sldId id="888"/>
            <p14:sldId id="889"/>
            <p14:sldId id="789"/>
            <p14:sldId id="790"/>
            <p14:sldId id="791"/>
            <p14:sldId id="792"/>
            <p14:sldId id="793"/>
            <p14:sldId id="794"/>
            <p14:sldId id="795"/>
            <p14:sldId id="796"/>
            <p14:sldId id="797"/>
            <p14:sldId id="798"/>
            <p14:sldId id="799"/>
            <p14:sldId id="800"/>
            <p14:sldId id="801"/>
            <p14:sldId id="818"/>
            <p14:sldId id="636"/>
            <p14:sldId id="295"/>
            <p14:sldId id="349"/>
            <p14:sldId id="710"/>
            <p14:sldId id="367"/>
            <p14:sldId id="846"/>
            <p14:sldId id="847"/>
            <p14:sldId id="890"/>
            <p14:sldId id="802"/>
            <p14:sldId id="803"/>
            <p14:sldId id="804"/>
            <p14:sldId id="805"/>
            <p14:sldId id="806"/>
            <p14:sldId id="807"/>
            <p14:sldId id="808"/>
            <p14:sldId id="809"/>
            <p14:sldId id="810"/>
            <p14:sldId id="811"/>
            <p14:sldId id="812"/>
            <p14:sldId id="813"/>
            <p14:sldId id="814"/>
            <p14:sldId id="815"/>
            <p14:sldId id="816"/>
            <p14:sldId id="334"/>
            <p14:sldId id="860"/>
            <p14:sldId id="861"/>
            <p14:sldId id="862"/>
            <p14:sldId id="863"/>
            <p14:sldId id="864"/>
            <p14:sldId id="865"/>
            <p14:sldId id="866"/>
            <p14:sldId id="867"/>
            <p14:sldId id="868"/>
            <p14:sldId id="869"/>
            <p14:sldId id="870"/>
            <p14:sldId id="871"/>
            <p14:sldId id="872"/>
            <p14:sldId id="873"/>
            <p14:sldId id="874"/>
            <p14:sldId id="875"/>
            <p14:sldId id="876"/>
            <p14:sldId id="817"/>
            <p14:sldId id="840"/>
            <p14:sldId id="842"/>
            <p14:sldId id="740"/>
            <p14:sldId id="820"/>
            <p14:sldId id="821"/>
            <p14:sldId id="822"/>
            <p14:sldId id="823"/>
            <p14:sldId id="825"/>
            <p14:sldId id="845"/>
            <p14:sldId id="826"/>
            <p14:sldId id="827"/>
            <p14:sldId id="828"/>
            <p14:sldId id="829"/>
            <p14:sldId id="830"/>
            <p14:sldId id="831"/>
            <p14:sldId id="832"/>
            <p14:sldId id="833"/>
            <p14:sldId id="834"/>
            <p14:sldId id="835"/>
            <p14:sldId id="836"/>
            <p14:sldId id="837"/>
            <p14:sldId id="838"/>
            <p14:sldId id="839"/>
            <p14:sldId id="725"/>
            <p14:sldId id="848"/>
            <p14:sldId id="849"/>
            <p14:sldId id="850"/>
            <p14:sldId id="851"/>
            <p14:sldId id="852"/>
            <p14:sldId id="853"/>
            <p14:sldId id="854"/>
            <p14:sldId id="855"/>
            <p14:sldId id="856"/>
            <p14:sldId id="857"/>
            <p14:sldId id="858"/>
            <p14:sldId id="859"/>
            <p14:sldId id="463"/>
            <p14:sldId id="891"/>
            <p14:sldId id="892"/>
            <p14:sldId id="893"/>
            <p14:sldId id="894"/>
            <p14:sldId id="895"/>
            <p14:sldId id="896"/>
            <p14:sldId id="897"/>
            <p14:sldId id="898"/>
            <p14:sldId id="899"/>
            <p14:sldId id="900"/>
            <p14:sldId id="901"/>
            <p14:sldId id="902"/>
            <p14:sldId id="903"/>
            <p14:sldId id="904"/>
            <p14:sldId id="905"/>
            <p14:sldId id="906"/>
            <p14:sldId id="907"/>
            <p14:sldId id="908"/>
            <p14:sldId id="909"/>
            <p14:sldId id="910"/>
            <p14:sldId id="911"/>
            <p14:sldId id="912"/>
            <p14:sldId id="913"/>
            <p14:sldId id="914"/>
            <p14:sldId id="915"/>
            <p14:sldId id="916"/>
            <p14:sldId id="917"/>
            <p14:sldId id="918"/>
            <p14:sldId id="919"/>
            <p14:sldId id="920"/>
            <p14:sldId id="921"/>
            <p14:sldId id="467"/>
            <p14:sldId id="315"/>
            <p14:sldId id="264"/>
          </p14:sldIdLst>
        </p14:section>
      </p14:sectionLst>
    </p:ext>
    <p:ext uri="{EFAFB233-063F-42B5-8137-9DF3F51BA10A}">
      <p15:sldGuideLst xmlns:p15="http://schemas.microsoft.com/office/powerpoint/2012/main" xmlns="">
        <p15:guide id="1" orient="horz" pos="880">
          <p15:clr>
            <a:srgbClr val="A4A3A4"/>
          </p15:clr>
        </p15:guide>
        <p15:guide id="2" pos="288">
          <p15:clr>
            <a:srgbClr val="A4A3A4"/>
          </p15:clr>
        </p15:guide>
        <p15:guide id="3" pos="547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C5"/>
    <a:srgbClr val="F37021"/>
    <a:srgbClr val="D7DF23"/>
    <a:srgbClr val="EADAE7"/>
    <a:srgbClr val="061922"/>
    <a:srgbClr val="B4BABD"/>
    <a:srgbClr val="8DC63F"/>
    <a:srgbClr val="FFC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59" autoAdjust="0"/>
    <p:restoredTop sz="92801" autoAdjust="0"/>
  </p:normalViewPr>
  <p:slideViewPr>
    <p:cSldViewPr snapToGrid="0">
      <p:cViewPr>
        <p:scale>
          <a:sx n="75" d="100"/>
          <a:sy n="75" d="100"/>
        </p:scale>
        <p:origin x="-1086" y="120"/>
      </p:cViewPr>
      <p:guideLst>
        <p:guide orient="horz" pos="880"/>
        <p:guide pos="28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5" d="100"/>
        <a:sy n="105" d="100"/>
      </p:scale>
      <p:origin x="0" y="0"/>
    </p:cViewPr>
  </p:sorterViewPr>
  <p:notesViewPr>
    <p:cSldViewPr snapToGrid="0">
      <p:cViewPr>
        <p:scale>
          <a:sx n="100" d="100"/>
          <a:sy n="100" d="100"/>
        </p:scale>
        <p:origin x="-780" y="2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handoutMaster" Target="handoutMasters/handoutMaster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presProps" Target="presProps.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slide" Target="slides/slide136.xml"/><Relationship Id="rId145" Type="http://schemas.openxmlformats.org/officeDocument/2006/relationships/slide" Target="slides/slide141.xml"/><Relationship Id="rId15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notesMaster" Target="notesMasters/notesMaster1.xml"/><Relationship Id="rId15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3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ea typeface="+mn-ea"/>
                <a:cs typeface="Arial" charset="0"/>
              </a:defRPr>
            </a:lvl1pPr>
          </a:lstStyle>
          <a:p>
            <a:pPr>
              <a:defRPr/>
            </a:pPr>
            <a:endParaRPr lang="en-US"/>
          </a:p>
        </p:txBody>
      </p:sp>
      <p:sp>
        <p:nvSpPr>
          <p:cNvPr id="8335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ea typeface="+mn-ea"/>
                <a:cs typeface="Arial" charset="0"/>
              </a:defRPr>
            </a:lvl1pPr>
          </a:lstStyle>
          <a:p>
            <a:pPr>
              <a:defRPr/>
            </a:pPr>
            <a:fld id="{FABAE46E-1561-AC4B-9BA8-2DA4F5761C83}" type="datetimeFigureOut">
              <a:rPr lang="en-US"/>
              <a:pPr>
                <a:defRPr/>
              </a:pPr>
              <a:t>2/23/2017</a:t>
            </a:fld>
            <a:endParaRPr lang="en-US" dirty="0"/>
          </a:p>
        </p:txBody>
      </p:sp>
      <p:sp>
        <p:nvSpPr>
          <p:cNvPr id="8335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ea typeface="+mn-ea"/>
                <a:cs typeface="Arial" charset="0"/>
              </a:defRPr>
            </a:lvl1pPr>
          </a:lstStyle>
          <a:p>
            <a:pPr>
              <a:defRPr/>
            </a:pPr>
            <a:endParaRPr lang="en-US"/>
          </a:p>
        </p:txBody>
      </p:sp>
      <p:sp>
        <p:nvSpPr>
          <p:cNvPr id="8335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a typeface="+mn-ea"/>
                <a:cs typeface="Arial" charset="0"/>
              </a:defRPr>
            </a:lvl1pPr>
          </a:lstStyle>
          <a:p>
            <a:pPr>
              <a:defRPr/>
            </a:pPr>
            <a:fld id="{7C249F61-EB84-D941-A27D-706C5670B787}" type="slidenum">
              <a:rPr lang="en-US"/>
              <a:pPr>
                <a:defRPr/>
              </a:pPr>
              <a:t>‹#›</a:t>
            </a:fld>
            <a:endParaRPr lang="en-US" dirty="0"/>
          </a:p>
        </p:txBody>
      </p:sp>
    </p:spTree>
    <p:extLst>
      <p:ext uri="{BB962C8B-B14F-4D97-AF65-F5344CB8AC3E}">
        <p14:creationId xmlns:p14="http://schemas.microsoft.com/office/powerpoint/2010/main" val="4081146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ea typeface="+mn-ea"/>
                <a:cs typeface="+mn-cs"/>
              </a:defRPr>
            </a:lvl1pPr>
          </a:lstStyle>
          <a:p>
            <a:pPr>
              <a:defRPr/>
            </a:pPr>
            <a:fld id="{86763452-1CC8-7B43-BC49-78EC29868FAE}" type="datetimeFigureOut">
              <a:rPr lang="en-US"/>
              <a:pPr>
                <a:defRPr/>
              </a:pPr>
              <a:t>2/23/2017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ea typeface="+mn-ea"/>
                <a:cs typeface="+mn-cs"/>
              </a:defRPr>
            </a:lvl1pPr>
          </a:lstStyle>
          <a:p>
            <a:pPr>
              <a:defRPr/>
            </a:pPr>
            <a:fld id="{3FA2B35A-7280-3245-838C-E1BA2FABE209}" type="slidenum">
              <a:rPr lang="en-US"/>
              <a:pPr>
                <a:defRPr/>
              </a:pPr>
              <a:t>‹#›</a:t>
            </a:fld>
            <a:endParaRPr lang="en-US" dirty="0"/>
          </a:p>
        </p:txBody>
      </p:sp>
    </p:spTree>
    <p:extLst>
      <p:ext uri="{BB962C8B-B14F-4D97-AF65-F5344CB8AC3E}">
        <p14:creationId xmlns:p14="http://schemas.microsoft.com/office/powerpoint/2010/main" val="996065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35</a:t>
            </a:fld>
            <a:endParaRPr lang="en-US" dirty="0"/>
          </a:p>
        </p:txBody>
      </p:sp>
    </p:spTree>
    <p:extLst>
      <p:ext uri="{BB962C8B-B14F-4D97-AF65-F5344CB8AC3E}">
        <p14:creationId xmlns:p14="http://schemas.microsoft.com/office/powerpoint/2010/main" val="3648241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a:t>
            </a:r>
            <a:r>
              <a:rPr lang="en-US" dirty="0" err="1" smtClean="0"/>
              <a:t>basepath</a:t>
            </a:r>
            <a:r>
              <a:rPr lang="en-US" dirty="0" smtClean="0"/>
              <a:t> </a:t>
            </a:r>
            <a:r>
              <a:rPr lang="en-US" dirty="0" err="1" smtClean="0"/>
              <a:t>wh</a:t>
            </a:r>
            <a:endParaRPr lang="en-US" dirty="0" smtClean="0"/>
          </a:p>
          <a:p>
            <a:endParaRPr lang="en-US" dirty="0" smtClean="0"/>
          </a:p>
          <a:p>
            <a:r>
              <a:rPr lang="en-US" dirty="0" smtClean="0"/>
              <a:t>-s is to make SSH issues like </a:t>
            </a:r>
            <a:r>
              <a:rPr lang="en-US" dirty="0" err="1" smtClean="0"/>
              <a:t>keygen</a:t>
            </a:r>
            <a:r>
              <a:rPr lang="en-US" dirty="0" smtClean="0"/>
              <a:t> stuff visible</a:t>
            </a:r>
          </a:p>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err="1" smtClean="0">
                <a:latin typeface="Courier New" panose="02070309020205020404" pitchFamily="49" charset="0"/>
                <a:cs typeface="Courier New" panose="02070309020205020404" pitchFamily="49" charset="0"/>
              </a:rPr>
              <a:t>devtool</a:t>
            </a:r>
            <a:r>
              <a:rPr lang="en-US" sz="2000" dirty="0" smtClean="0">
                <a:latin typeface="Courier New" panose="02070309020205020404" pitchFamily="49" charset="0"/>
                <a:cs typeface="Courier New" panose="02070309020205020404" pitchFamily="49" charset="0"/>
              </a:rPr>
              <a:t> deploy-target -s </a:t>
            </a:r>
            <a:r>
              <a:rPr lang="en-US" sz="2000" dirty="0" err="1" smtClean="0">
                <a:latin typeface="Courier New" panose="02070309020205020404" pitchFamily="49" charset="0"/>
                <a:cs typeface="Courier New" panose="02070309020205020404" pitchFamily="49" charset="0"/>
              </a:rPr>
              <a:t>bballs</a:t>
            </a:r>
            <a:r>
              <a:rPr lang="en-US" sz="2000" dirty="0" smtClean="0">
                <a:latin typeface="Courier New" panose="02070309020205020404" pitchFamily="49" charset="0"/>
                <a:cs typeface="Courier New" panose="02070309020205020404" pitchFamily="49" charset="0"/>
              </a:rPr>
              <a:t> root@192.168.7.2</a:t>
            </a:r>
          </a:p>
          <a:p>
            <a:endParaRPr lang="en-US" dirty="0" smtClean="0"/>
          </a:p>
          <a:p>
            <a:r>
              <a:rPr lang="en-US" dirty="0" smtClean="0"/>
              <a:t>Need to set QEMU IP address</a:t>
            </a:r>
          </a:p>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86</a:t>
            </a:fld>
            <a:endParaRPr lang="en-US"/>
          </a:p>
        </p:txBody>
      </p:sp>
    </p:spTree>
    <p:extLst>
      <p:ext uri="{BB962C8B-B14F-4D97-AF65-F5344CB8AC3E}">
        <p14:creationId xmlns:p14="http://schemas.microsoft.com/office/powerpoint/2010/main" val="3134078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87</a:t>
            </a:fld>
            <a:endParaRPr lang="en-US"/>
          </a:p>
        </p:txBody>
      </p:sp>
    </p:spTree>
    <p:extLst>
      <p:ext uri="{BB962C8B-B14F-4D97-AF65-F5344CB8AC3E}">
        <p14:creationId xmlns:p14="http://schemas.microsoft.com/office/powerpoint/2010/main" val="3134078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a:p>
            <a:r>
              <a:rPr lang="en-US" smtClean="0"/>
              <a:t>$ devtool deploy-target -s bballs root@192.168.7.2</a:t>
            </a:r>
          </a:p>
          <a:p>
            <a:r>
              <a:rPr lang="en-US" smtClean="0"/>
              <a:t>Parsing recipes..done.</a:t>
            </a:r>
          </a:p>
          <a:p>
            <a:r>
              <a:rPr lang="en-US" smtClean="0"/>
              <a:t>bballs.list                                   100%   15     0.0KB/s   00:00    </a:t>
            </a:r>
          </a:p>
          <a:p>
            <a:r>
              <a:rPr lang="en-US" smtClean="0"/>
              <a:t>NOTE: Successfully undeployed bballs</a:t>
            </a:r>
          </a:p>
          <a:p>
            <a:r>
              <a:rPr lang="en-US" smtClean="0"/>
              <a:t>bballs                                        100%   46KB  46.0KB/s   00:00    </a:t>
            </a:r>
          </a:p>
          <a:p>
            <a:r>
              <a:rPr lang="en-US" smtClean="0"/>
              <a:t>NOTE: Successfully deployed /opt/dreyna/dlerner/elce-class-devtool/arm-sdk/tmp/work/armv5e-poky-linux-gnueabi/bballs/1.0-r0/image</a:t>
            </a:r>
          </a:p>
          <a:p>
            <a:r>
              <a:rPr lang="en-US" smtClean="0"/>
              <a:t>$ </a:t>
            </a:r>
          </a:p>
          <a:p>
            <a:endParaRPr lang="en-US"/>
          </a:p>
        </p:txBody>
      </p:sp>
      <p:sp>
        <p:nvSpPr>
          <p:cNvPr id="4" name="Slide Number Placeholder 3"/>
          <p:cNvSpPr>
            <a:spLocks noGrp="1"/>
          </p:cNvSpPr>
          <p:nvPr>
            <p:ph type="sldNum" sz="quarter" idx="10"/>
          </p:nvPr>
        </p:nvSpPr>
        <p:spPr/>
        <p:txBody>
          <a:bodyPr/>
          <a:lstStyle/>
          <a:p>
            <a:fld id="{10E947C7-B964-45C8-86B8-BE2F3D003C4D}" type="slidenum">
              <a:rPr lang="en-US" smtClean="0"/>
              <a:t>88</a:t>
            </a:fld>
            <a:endParaRPr lang="en-US"/>
          </a:p>
        </p:txBody>
      </p:sp>
    </p:spTree>
    <p:extLst>
      <p:ext uri="{BB962C8B-B14F-4D97-AF65-F5344CB8AC3E}">
        <p14:creationId xmlns:p14="http://schemas.microsoft.com/office/powerpoint/2010/main" val="2947172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89</a:t>
            </a:fld>
            <a:endParaRPr lang="en-US"/>
          </a:p>
        </p:txBody>
      </p:sp>
    </p:spTree>
    <p:extLst>
      <p:ext uri="{BB962C8B-B14F-4D97-AF65-F5344CB8AC3E}">
        <p14:creationId xmlns:p14="http://schemas.microsoft.com/office/powerpoint/2010/main" val="3134078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push back changes</a:t>
            </a:r>
            <a:r>
              <a:rPr lang="en-US" baseline="0" dirty="0" smtClean="0"/>
              <a:t> to the </a:t>
            </a:r>
            <a:r>
              <a:rPr lang="en-US" baseline="0" dirty="0" err="1" smtClean="0"/>
              <a:t>sdk</a:t>
            </a:r>
            <a:r>
              <a:rPr lang="en-US" baseline="0" dirty="0" smtClean="0"/>
              <a:t>, which is NOT a git repo</a:t>
            </a:r>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90</a:t>
            </a:fld>
            <a:endParaRPr lang="en-US"/>
          </a:p>
        </p:txBody>
      </p:sp>
    </p:spTree>
    <p:extLst>
      <p:ext uri="{BB962C8B-B14F-4D97-AF65-F5344CB8AC3E}">
        <p14:creationId xmlns:p14="http://schemas.microsoft.com/office/powerpoint/2010/main" val="424106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mtClean="0"/>
              <a:t>bullet</a:t>
            </a:r>
            <a:r>
              <a:rPr lang="en-US" baseline="0" smtClean="0"/>
              <a:t> 1 - the last argument in devtool is the DESTINATION for the source extracted from your poky installation</a:t>
            </a:r>
          </a:p>
          <a:p>
            <a:endParaRPr lang="en-US" baseline="0" smtClean="0"/>
          </a:p>
          <a:p>
            <a:endParaRPr lang="en-US" smtClean="0"/>
          </a:p>
          <a:p>
            <a:r>
              <a:rPr lang="en-US" sz="7200" smtClean="0"/>
              <a:t>THis bullet</a:t>
            </a:r>
            <a:r>
              <a:rPr lang="en-US" sz="7200" baseline="0" smtClean="0"/>
              <a:t> may not be necessary, hiding it for now</a:t>
            </a:r>
          </a:p>
          <a:p>
            <a:r>
              <a:rPr lang="en-US" sz="7200" smtClean="0"/>
              <a:t>On target, rm /usr/bin/which - special case symlinked to busybox, as is the shell /bin/ash, preventing scp to the target , either log out or</a:t>
            </a:r>
          </a:p>
          <a:p>
            <a:pPr marL="400050" lvl="2" indent="0">
              <a:buNone/>
            </a:pPr>
            <a:r>
              <a:rPr lang="en-US" sz="6400" smtClean="0">
                <a:latin typeface="Courier New" panose="02070309020205020404" pitchFamily="49" charset="0"/>
                <a:cs typeface="Courier New" panose="02070309020205020404" pitchFamily="49" charset="0"/>
              </a:rPr>
              <a:t>rm /usr/bin/which</a:t>
            </a:r>
          </a:p>
          <a:p>
            <a:endParaRPr lang="en-US" smtClean="0"/>
          </a:p>
          <a:p>
            <a:endParaRPr lang="en-US"/>
          </a:p>
        </p:txBody>
      </p:sp>
      <p:sp>
        <p:nvSpPr>
          <p:cNvPr id="4" name="Slide Number Placeholder 3"/>
          <p:cNvSpPr>
            <a:spLocks noGrp="1"/>
          </p:cNvSpPr>
          <p:nvPr>
            <p:ph type="sldNum" sz="quarter" idx="10"/>
          </p:nvPr>
        </p:nvSpPr>
        <p:spPr/>
        <p:txBody>
          <a:bodyPr/>
          <a:lstStyle/>
          <a:p>
            <a:fld id="{10E947C7-B964-45C8-86B8-BE2F3D003C4D}" type="slidenum">
              <a:rPr lang="en-US" smtClean="0"/>
              <a:t>91</a:t>
            </a:fld>
            <a:endParaRPr lang="en-US"/>
          </a:p>
        </p:txBody>
      </p:sp>
    </p:spTree>
    <p:extLst>
      <p:ext uri="{BB962C8B-B14F-4D97-AF65-F5344CB8AC3E}">
        <p14:creationId xmlns:p14="http://schemas.microsoft.com/office/powerpoint/2010/main" val="1064889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a:p>
            <a:endParaRPr lang="en-US"/>
          </a:p>
        </p:txBody>
      </p:sp>
      <p:sp>
        <p:nvSpPr>
          <p:cNvPr id="4" name="Slide Number Placeholder 3"/>
          <p:cNvSpPr>
            <a:spLocks noGrp="1"/>
          </p:cNvSpPr>
          <p:nvPr>
            <p:ph type="sldNum" sz="quarter" idx="10"/>
          </p:nvPr>
        </p:nvSpPr>
        <p:spPr/>
        <p:txBody>
          <a:bodyPr/>
          <a:lstStyle/>
          <a:p>
            <a:fld id="{10E947C7-B964-45C8-86B8-BE2F3D003C4D}" type="slidenum">
              <a:rPr lang="en-US" smtClean="0"/>
              <a:t>92</a:t>
            </a:fld>
            <a:endParaRPr lang="en-US"/>
          </a:p>
        </p:txBody>
      </p:sp>
    </p:spTree>
    <p:extLst>
      <p:ext uri="{BB962C8B-B14F-4D97-AF65-F5344CB8AC3E}">
        <p14:creationId xmlns:p14="http://schemas.microsoft.com/office/powerpoint/2010/main" val="1394452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bullet 3 - the output from</a:t>
            </a:r>
            <a:r>
              <a:rPr lang="en-US" baseline="0" smtClean="0"/>
              <a:t> the command doesn’t drill down to the real directory, not rpm, but rpm/armv5e</a:t>
            </a:r>
            <a:endParaRPr lang="en-US"/>
          </a:p>
        </p:txBody>
      </p:sp>
      <p:sp>
        <p:nvSpPr>
          <p:cNvPr id="4" name="Slide Number Placeholder 3"/>
          <p:cNvSpPr>
            <a:spLocks noGrp="1"/>
          </p:cNvSpPr>
          <p:nvPr>
            <p:ph type="sldNum" sz="quarter" idx="10"/>
          </p:nvPr>
        </p:nvSpPr>
        <p:spPr/>
        <p:txBody>
          <a:bodyPr/>
          <a:lstStyle/>
          <a:p>
            <a:fld id="{10E947C7-B964-45C8-86B8-BE2F3D003C4D}" type="slidenum">
              <a:rPr lang="en-US" smtClean="0"/>
              <a:t>93</a:t>
            </a:fld>
            <a:endParaRPr lang="en-US"/>
          </a:p>
        </p:txBody>
      </p:sp>
    </p:spTree>
    <p:extLst>
      <p:ext uri="{BB962C8B-B14F-4D97-AF65-F5344CB8AC3E}">
        <p14:creationId xmlns:p14="http://schemas.microsoft.com/office/powerpoint/2010/main" val="1486695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bullet 3 - the output from</a:t>
            </a:r>
            <a:r>
              <a:rPr lang="en-US" baseline="0" smtClean="0"/>
              <a:t> the command doesn’t drill down to the real directory, not rpm, but rpm/armv5e</a:t>
            </a:r>
            <a:endParaRPr lang="en-US"/>
          </a:p>
        </p:txBody>
      </p:sp>
      <p:sp>
        <p:nvSpPr>
          <p:cNvPr id="4" name="Slide Number Placeholder 3"/>
          <p:cNvSpPr>
            <a:spLocks noGrp="1"/>
          </p:cNvSpPr>
          <p:nvPr>
            <p:ph type="sldNum" sz="quarter" idx="10"/>
          </p:nvPr>
        </p:nvSpPr>
        <p:spPr/>
        <p:txBody>
          <a:bodyPr/>
          <a:lstStyle/>
          <a:p>
            <a:fld id="{10E947C7-B964-45C8-86B8-BE2F3D003C4D}" type="slidenum">
              <a:rPr lang="en-US" smtClean="0"/>
              <a:t>94</a:t>
            </a:fld>
            <a:endParaRPr lang="en-US"/>
          </a:p>
        </p:txBody>
      </p:sp>
    </p:spTree>
    <p:extLst>
      <p:ext uri="{BB962C8B-B14F-4D97-AF65-F5344CB8AC3E}">
        <p14:creationId xmlns:p14="http://schemas.microsoft.com/office/powerpoint/2010/main" val="1486695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Clr>
                <a:schemeClr val="dk1"/>
              </a:buClr>
              <a:buSzPct val="61111"/>
              <a:buFont typeface="Arial"/>
              <a:buNone/>
            </a:pPr>
            <a:r>
              <a:rPr lang="en" sz="1800">
                <a:solidFill>
                  <a:schemeClr val="dk2"/>
                </a:solidFill>
              </a:rPr>
              <a:t>We're here to learn about devtool's recently added support for Node.js</a:t>
            </a:r>
          </a:p>
          <a:p>
            <a:pPr lvl="0" rtl="0">
              <a:lnSpc>
                <a:spcPct val="115000"/>
              </a:lnSpc>
              <a:spcBef>
                <a:spcPts val="0"/>
              </a:spcBef>
              <a:spcAft>
                <a:spcPts val="1600"/>
              </a:spcAft>
              <a:buClr>
                <a:schemeClr val="dk1"/>
              </a:buClr>
              <a:buSzPct val="61111"/>
              <a:buFont typeface="Arial"/>
              <a:buNone/>
            </a:pPr>
            <a:r>
              <a:rPr lang="en" sz="1800">
                <a:solidFill>
                  <a:schemeClr val="dk2"/>
                </a:solidFill>
              </a:rPr>
              <a:t>This is not a Node.js masterclass, but some knowledge of npm and JavaScript will be helpful.</a:t>
            </a:r>
          </a:p>
          <a:p>
            <a:pPr lvl="0" rtl="0">
              <a:lnSpc>
                <a:spcPct val="115000"/>
              </a:lnSpc>
              <a:spcBef>
                <a:spcPts val="0"/>
              </a:spcBef>
              <a:spcAft>
                <a:spcPts val="1600"/>
              </a:spcAft>
              <a:buClr>
                <a:schemeClr val="dk1"/>
              </a:buClr>
              <a:buSzPct val="61111"/>
              <a:buFont typeface="Arial"/>
              <a:buNone/>
            </a:pPr>
            <a:r>
              <a:rPr lang="en" sz="1800">
                <a:solidFill>
                  <a:schemeClr val="dk2"/>
                </a:solidFill>
              </a:rPr>
              <a:t>I am not a Node.js expert, but am a proponent of this work due to its growing popularity in the IoT space</a:t>
            </a:r>
          </a:p>
          <a:p>
            <a:pPr lvl="0" rtl="0">
              <a:lnSpc>
                <a:spcPct val="115000"/>
              </a:lnSpc>
              <a:spcBef>
                <a:spcPts val="0"/>
              </a:spcBef>
              <a:spcAft>
                <a:spcPts val="1600"/>
              </a:spcAft>
              <a:buClr>
                <a:schemeClr val="dk1"/>
              </a:buClr>
              <a:buSzPct val="61111"/>
              <a:buFont typeface="Arial"/>
              <a:buNone/>
            </a:pPr>
            <a:r>
              <a:rPr lang="en" sz="1800">
                <a:solidFill>
                  <a:schemeClr val="dk2"/>
                </a:solidFill>
              </a:rPr>
              <a:t>A shout out to Brendan Le Foll who started Node.js support and Paul Eggleton who has greatly enhanced it.</a:t>
            </a:r>
          </a:p>
          <a:p>
            <a:pPr lvl="0">
              <a:spcBef>
                <a:spcPts val="0"/>
              </a:spcBef>
              <a:buNone/>
            </a:pPr>
            <a:endParaRPr/>
          </a:p>
        </p:txBody>
      </p:sp>
    </p:spTree>
    <p:extLst>
      <p:ext uri="{BB962C8B-B14F-4D97-AF65-F5344CB8AC3E}">
        <p14:creationId xmlns:p14="http://schemas.microsoft.com/office/powerpoint/2010/main" val="2731786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78</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43112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09276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538942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Note that package version does not match module version. Ideally it should</a:t>
            </a:r>
          </a:p>
        </p:txBody>
      </p:sp>
    </p:spTree>
    <p:extLst>
      <p:ext uri="{BB962C8B-B14F-4D97-AF65-F5344CB8AC3E}">
        <p14:creationId xmlns:p14="http://schemas.microsoft.com/office/powerpoint/2010/main" val="419626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969611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09827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Run through the subcommands, the</a:t>
            </a:r>
            <a:r>
              <a:rPr lang="en-US" baseline="0" dirty="0" smtClean="0"/>
              <a:t> class runs through</a:t>
            </a:r>
          </a:p>
          <a:p>
            <a:r>
              <a:rPr lang="en-US" baseline="0" dirty="0" err="1" smtClean="0"/>
              <a:t>runqemu</a:t>
            </a:r>
            <a:r>
              <a:rPr lang="en-US" baseline="0" dirty="0" smtClean="0"/>
              <a:t>, (just done)</a:t>
            </a:r>
          </a:p>
          <a:p>
            <a:r>
              <a:rPr lang="en-US" baseline="0" dirty="0" smtClean="0"/>
              <a:t>add, to add your new recipe for your </a:t>
            </a:r>
            <a:r>
              <a:rPr lang="en-US" baseline="0" dirty="0" err="1" smtClean="0"/>
              <a:t>spankin</a:t>
            </a:r>
            <a:r>
              <a:rPr lang="en-US" baseline="0" dirty="0" smtClean="0"/>
              <a:t> new app (one designed just after ASCII was invented)</a:t>
            </a:r>
          </a:p>
          <a:p>
            <a:r>
              <a:rPr lang="en-US" baseline="0" dirty="0" smtClean="0"/>
              <a:t>modify - working with an existing recipe in a sandbox</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build, to build the recipe that you’ve added or modified</a:t>
            </a:r>
          </a:p>
          <a:p>
            <a:r>
              <a:rPr lang="en-US" baseline="0" dirty="0" smtClean="0"/>
              <a:t>deploy-target, to transfer your app to the target for testing (which also removes the binaries that have been previously transferred using </a:t>
            </a:r>
            <a:r>
              <a:rPr lang="en-US" baseline="0" dirty="0" err="1" smtClean="0"/>
              <a:t>undeploy</a:t>
            </a:r>
            <a:r>
              <a:rPr lang="en-US" baseline="0" dirty="0" smtClean="0"/>
              <a:t>-target)</a:t>
            </a:r>
          </a:p>
          <a:p>
            <a:r>
              <a:rPr lang="en-US" baseline="0" dirty="0" smtClean="0"/>
              <a:t>update-recipe - to make patches for an existing recipe after the modify</a:t>
            </a:r>
          </a:p>
          <a:p>
            <a:endParaRPr lang="en-US" baseline="0" dirty="0" smtClean="0"/>
          </a:p>
        </p:txBody>
      </p:sp>
      <p:sp>
        <p:nvSpPr>
          <p:cNvPr id="4" name="Slide Number Placeholder 3"/>
          <p:cNvSpPr>
            <a:spLocks noGrp="1"/>
          </p:cNvSpPr>
          <p:nvPr>
            <p:ph type="sldNum" sz="quarter" idx="10"/>
          </p:nvPr>
        </p:nvSpPr>
        <p:spPr/>
        <p:txBody>
          <a:bodyPr/>
          <a:lstStyle/>
          <a:p>
            <a:fld id="{10E947C7-B964-45C8-86B8-BE2F3D003C4D}" type="slidenum">
              <a:rPr lang="en-US" smtClean="0"/>
              <a:t>79</a:t>
            </a:fld>
            <a:endParaRPr lang="en-US"/>
          </a:p>
        </p:txBody>
      </p:sp>
    </p:spTree>
    <p:extLst>
      <p:ext uri="{BB962C8B-B14F-4D97-AF65-F5344CB8AC3E}">
        <p14:creationId xmlns:p14="http://schemas.microsoft.com/office/powerpoint/2010/main" val="1952178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a:t>
            </a:r>
            <a:r>
              <a:rPr lang="en-US" baseline="0" dirty="0" smtClean="0"/>
              <a:t> you will need </a:t>
            </a:r>
            <a:r>
              <a:rPr lang="en-US" baseline="0" dirty="0" err="1" smtClean="0"/>
              <a:t>sudo</a:t>
            </a:r>
            <a:r>
              <a:rPr lang="en-US" baseline="0" dirty="0" smtClean="0"/>
              <a:t> permission to run </a:t>
            </a:r>
            <a:r>
              <a:rPr lang="en-US" baseline="0" dirty="0" err="1" smtClean="0"/>
              <a:t>qemu</a:t>
            </a:r>
            <a:r>
              <a:rPr lang="en-US" baseline="0" dirty="0" smtClean="0"/>
              <a:t> with the </a:t>
            </a:r>
            <a:r>
              <a:rPr lang="en-US" baseline="0" dirty="0" err="1" smtClean="0"/>
              <a:t>tuntap</a:t>
            </a:r>
            <a:r>
              <a:rPr lang="en-US" baseline="0" dirty="0" smtClean="0"/>
              <a:t> feature</a:t>
            </a:r>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80</a:t>
            </a:fld>
            <a:endParaRPr lang="en-US"/>
          </a:p>
        </p:txBody>
      </p:sp>
    </p:spTree>
    <p:extLst>
      <p:ext uri="{BB962C8B-B14F-4D97-AF65-F5344CB8AC3E}">
        <p14:creationId xmlns:p14="http://schemas.microsoft.com/office/powerpoint/2010/main" val="2768495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a:t>
            </a:r>
            <a:r>
              <a:rPr lang="en-US" baseline="0" dirty="0" smtClean="0"/>
              <a:t> you will need </a:t>
            </a:r>
            <a:r>
              <a:rPr lang="en-US" baseline="0" dirty="0" err="1" smtClean="0"/>
              <a:t>sudo</a:t>
            </a:r>
            <a:r>
              <a:rPr lang="en-US" baseline="0" dirty="0" smtClean="0"/>
              <a:t> permission to run </a:t>
            </a:r>
            <a:r>
              <a:rPr lang="en-US" baseline="0" dirty="0" err="1" smtClean="0"/>
              <a:t>qemu</a:t>
            </a:r>
            <a:r>
              <a:rPr lang="en-US" baseline="0" dirty="0" smtClean="0"/>
              <a:t> with the </a:t>
            </a:r>
            <a:r>
              <a:rPr lang="en-US" baseline="0" dirty="0" err="1" smtClean="0"/>
              <a:t>tuntap</a:t>
            </a:r>
            <a:r>
              <a:rPr lang="en-US" baseline="0" dirty="0" smtClean="0"/>
              <a:t> feature</a:t>
            </a:r>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81</a:t>
            </a:fld>
            <a:endParaRPr lang="en-US"/>
          </a:p>
        </p:txBody>
      </p:sp>
    </p:spTree>
    <p:extLst>
      <p:ext uri="{BB962C8B-B14F-4D97-AF65-F5344CB8AC3E}">
        <p14:creationId xmlns:p14="http://schemas.microsoft.com/office/powerpoint/2010/main" val="2768495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We’ve already</a:t>
            </a:r>
            <a:r>
              <a:rPr lang="en-US" baseline="0" smtClean="0"/>
              <a:t> added our </a:t>
            </a:r>
            <a:r>
              <a:rPr lang="en-US" baseline="0" err="1" smtClean="0"/>
              <a:t>bballs</a:t>
            </a:r>
            <a:r>
              <a:rPr lang="en-US" baseline="0" smtClean="0"/>
              <a:t> app to our workspace, now to build it, deploy it, execute it</a:t>
            </a:r>
            <a:endParaRPr lang="en-US"/>
          </a:p>
        </p:txBody>
      </p:sp>
      <p:sp>
        <p:nvSpPr>
          <p:cNvPr id="4" name="Slide Number Placeholder 3"/>
          <p:cNvSpPr>
            <a:spLocks noGrp="1"/>
          </p:cNvSpPr>
          <p:nvPr>
            <p:ph type="sldNum" sz="quarter" idx="10"/>
          </p:nvPr>
        </p:nvSpPr>
        <p:spPr/>
        <p:txBody>
          <a:bodyPr/>
          <a:lstStyle/>
          <a:p>
            <a:fld id="{10E947C7-B964-45C8-86B8-BE2F3D003C4D}" type="slidenum">
              <a:rPr lang="en-US" smtClean="0"/>
              <a:t>82</a:t>
            </a:fld>
            <a:endParaRPr lang="en-US"/>
          </a:p>
        </p:txBody>
      </p:sp>
    </p:spTree>
    <p:extLst>
      <p:ext uri="{BB962C8B-B14F-4D97-AF65-F5344CB8AC3E}">
        <p14:creationId xmlns:p14="http://schemas.microsoft.com/office/powerpoint/2010/main" val="4037975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83</a:t>
            </a:fld>
            <a:endParaRPr lang="en-US"/>
          </a:p>
        </p:txBody>
      </p:sp>
    </p:spTree>
    <p:extLst>
      <p:ext uri="{BB962C8B-B14F-4D97-AF65-F5344CB8AC3E}">
        <p14:creationId xmlns:p14="http://schemas.microsoft.com/office/powerpoint/2010/main" val="3497739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build directory </a:t>
            </a:r>
            <a:endParaRPr lang="en-US"/>
          </a:p>
        </p:txBody>
      </p:sp>
      <p:sp>
        <p:nvSpPr>
          <p:cNvPr id="4" name="Slide Number Placeholder 3"/>
          <p:cNvSpPr>
            <a:spLocks noGrp="1"/>
          </p:cNvSpPr>
          <p:nvPr>
            <p:ph type="sldNum" sz="quarter" idx="10"/>
          </p:nvPr>
        </p:nvSpPr>
        <p:spPr/>
        <p:txBody>
          <a:bodyPr/>
          <a:lstStyle/>
          <a:p>
            <a:fld id="{10E947C7-B964-45C8-86B8-BE2F3D003C4D}" type="slidenum">
              <a:rPr lang="en-US" smtClean="0"/>
              <a:t>84</a:t>
            </a:fld>
            <a:endParaRPr lang="en-US"/>
          </a:p>
        </p:txBody>
      </p:sp>
    </p:spTree>
    <p:extLst>
      <p:ext uri="{BB962C8B-B14F-4D97-AF65-F5344CB8AC3E}">
        <p14:creationId xmlns:p14="http://schemas.microsoft.com/office/powerpoint/2010/main" val="4104968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a:t>
            </a:r>
            <a:r>
              <a:rPr lang="en-US" baseline="0" smtClean="0"/>
              <a:t> in do_install, the ‘/’ is NOT missing between ${D}${bindir}</a:t>
            </a:r>
          </a:p>
          <a:p>
            <a:endParaRPr lang="en-US" baseline="0" smtClean="0"/>
          </a:p>
          <a:p>
            <a:endParaRPr lang="en-US" baseline="0" smtClean="0"/>
          </a:p>
          <a:p>
            <a:r>
              <a:rPr lang="en-US" baseline="0" smtClean="0"/>
              <a:t>We cd ${S}  because default is ${B}, no source in ${B} (not default same as ${S} anymore)</a:t>
            </a:r>
          </a:p>
          <a:p>
            <a:endParaRPr lang="en-US"/>
          </a:p>
        </p:txBody>
      </p:sp>
      <p:sp>
        <p:nvSpPr>
          <p:cNvPr id="4" name="Slide Number Placeholder 3"/>
          <p:cNvSpPr>
            <a:spLocks noGrp="1"/>
          </p:cNvSpPr>
          <p:nvPr>
            <p:ph type="sldNum" sz="quarter" idx="10"/>
          </p:nvPr>
        </p:nvSpPr>
        <p:spPr/>
        <p:txBody>
          <a:bodyPr/>
          <a:lstStyle/>
          <a:p>
            <a:fld id="{10E947C7-B964-45C8-86B8-BE2F3D003C4D}" type="slidenum">
              <a:rPr lang="en-US" smtClean="0"/>
              <a:t>85</a:t>
            </a:fld>
            <a:endParaRPr lang="en-US"/>
          </a:p>
        </p:txBody>
      </p:sp>
    </p:spTree>
    <p:extLst>
      <p:ext uri="{BB962C8B-B14F-4D97-AF65-F5344CB8AC3E}">
        <p14:creationId xmlns:p14="http://schemas.microsoft.com/office/powerpoint/2010/main" val="5293293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4554036" y="2776484"/>
            <a:ext cx="4157133" cy="1696858"/>
          </a:xfrm>
        </p:spPr>
        <p:txBody>
          <a:bodyPr anchor="b">
            <a:normAutofit/>
          </a:bodyPr>
          <a:lstStyle>
            <a:lvl1pPr algn="l">
              <a:lnSpc>
                <a:spcPct val="100000"/>
              </a:lnSpc>
              <a:defRPr sz="2400" b="1">
                <a:solidFill>
                  <a:schemeClr val="bg1"/>
                </a:solidFill>
                <a:latin typeface="Arial"/>
                <a:cs typeface="Aria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4554033" y="4576457"/>
            <a:ext cx="4157134" cy="880164"/>
          </a:xfrm>
        </p:spPr>
        <p:txBody>
          <a:bodyPr/>
          <a:lstStyle>
            <a:lvl1pPr marL="0" indent="0" algn="l">
              <a:buNone/>
              <a:defRPr sz="1800" b="0">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3" name="Text Placeholder 2"/>
          <p:cNvSpPr>
            <a:spLocks noGrp="1"/>
          </p:cNvSpPr>
          <p:nvPr>
            <p:ph type="body" sz="quarter" idx="10"/>
          </p:nvPr>
        </p:nvSpPr>
        <p:spPr>
          <a:xfrm>
            <a:off x="4554538" y="5672138"/>
            <a:ext cx="4159250" cy="655637"/>
          </a:xfrm>
        </p:spPr>
        <p:txBody>
          <a:bodyPr/>
          <a:lstStyle>
            <a:lvl1pPr marL="0" indent="0">
              <a:buNone/>
              <a:defRPr sz="1800" b="1">
                <a:solidFill>
                  <a:schemeClr val="accent2"/>
                </a:solidFill>
                <a:latin typeface="Arial"/>
                <a:cs typeface="Arial"/>
              </a:defRPr>
            </a:lvl1pPr>
            <a:lvl2pPr marL="342900" indent="0">
              <a:buNone/>
              <a:defRPr sz="1800" b="1">
                <a:solidFill>
                  <a:schemeClr val="accent2"/>
                </a:solidFill>
                <a:latin typeface="Arial"/>
                <a:cs typeface="Arial"/>
              </a:defRPr>
            </a:lvl2pPr>
            <a:lvl3pPr marL="342900" indent="0">
              <a:buFont typeface="Arial"/>
              <a:buNone/>
              <a:defRPr sz="1800" b="1">
                <a:solidFill>
                  <a:schemeClr val="accent2"/>
                </a:solidFill>
                <a:latin typeface="Arial"/>
                <a:cs typeface="Arial"/>
              </a:defRPr>
            </a:lvl3pPr>
            <a:lvl4pPr marL="339725" indent="0">
              <a:buNone/>
              <a:defRPr sz="1800" b="1">
                <a:solidFill>
                  <a:schemeClr val="accent2"/>
                </a:solidFill>
                <a:latin typeface="Arial"/>
                <a:cs typeface="Arial"/>
              </a:defRPr>
            </a:lvl4pPr>
            <a:lvl5pPr marL="339725" indent="0">
              <a:buNone/>
              <a:defRPr sz="1800" b="1">
                <a:solidFill>
                  <a:schemeClr val="accent2"/>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900896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inal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2922" y="2571895"/>
            <a:ext cx="5720802" cy="1711071"/>
          </a:xfrm>
        </p:spPr>
        <p:txBody>
          <a:bodyPr/>
          <a:lstStyle>
            <a:lvl1pPr algn="ctr">
              <a:lnSpc>
                <a:spcPct val="100000"/>
              </a:lnSpc>
              <a:defRPr sz="4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9527765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E69A01F-A78F-4EDA-A2AD-AEC41FA5837F}" type="datetimeFigureOut">
              <a:rPr lang="en-US" smtClean="0"/>
              <a:t>2/23/2017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D386C09-05BE-405D-8D12-678A5F02B140}" type="slidenum">
              <a:rPr lang="en-US" smtClean="0"/>
              <a:t>‹#›</a:t>
            </a:fld>
            <a:endParaRPr lang="en-US"/>
          </a:p>
        </p:txBody>
      </p:sp>
    </p:spTree>
    <p:extLst>
      <p:ext uri="{BB962C8B-B14F-4D97-AF65-F5344CB8AC3E}">
        <p14:creationId xmlns:p14="http://schemas.microsoft.com/office/powerpoint/2010/main" val="678415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_Option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374788367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_Option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21126982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_Option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865394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_Option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99843954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
        <p:nvSpPr>
          <p:cNvPr id="12" name="Content Placeholder 11"/>
          <p:cNvSpPr>
            <a:spLocks noGrp="1"/>
          </p:cNvSpPr>
          <p:nvPr>
            <p:ph sz="quarter" idx="13"/>
          </p:nvPr>
        </p:nvSpPr>
        <p:spPr>
          <a:xfrm>
            <a:off x="448853" y="1379538"/>
            <a:ext cx="8233186"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 level</a:t>
            </a:r>
          </a:p>
          <a:p>
            <a:pPr lvl="8"/>
            <a:r>
              <a:rPr lang="en-US" dirty="0" smtClean="0"/>
              <a:t>Ninth level</a:t>
            </a:r>
            <a:endParaRPr lang="en-US" dirty="0"/>
          </a:p>
        </p:txBody>
      </p:sp>
    </p:spTree>
    <p:extLst>
      <p:ext uri="{BB962C8B-B14F-4D97-AF65-F5344CB8AC3E}">
        <p14:creationId xmlns:p14="http://schemas.microsoft.com/office/powerpoint/2010/main" val="40106137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4641791" y="1379538"/>
            <a:ext cx="4040247" cy="453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3"/>
          </p:nvPr>
        </p:nvSpPr>
        <p:spPr>
          <a:xfrm>
            <a:off x="448852" y="1379539"/>
            <a:ext cx="4039011"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550788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835218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12930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4025" y="408517"/>
            <a:ext cx="822743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ja-JP" dirty="0"/>
              <a:t>Click to edit Master title style</a:t>
            </a:r>
          </a:p>
        </p:txBody>
      </p:sp>
      <p:sp>
        <p:nvSpPr>
          <p:cNvPr id="1028" name="Rectangle 3"/>
          <p:cNvSpPr>
            <a:spLocks noGrp="1" noChangeArrowheads="1"/>
          </p:cNvSpPr>
          <p:nvPr>
            <p:ph type="body" idx="1"/>
          </p:nvPr>
        </p:nvSpPr>
        <p:spPr bwMode="auto">
          <a:xfrm>
            <a:off x="455613" y="1380068"/>
            <a:ext cx="8228012" cy="45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ja-JP" dirty="0"/>
              <a:t>Click to edit Master text styles</a:t>
            </a:r>
          </a:p>
          <a:p>
            <a:pPr lvl="1"/>
            <a:r>
              <a:rPr lang="en-US" altLang="ja-JP" dirty="0" smtClean="0"/>
              <a:t>This is a second level bullet</a:t>
            </a:r>
          </a:p>
          <a:p>
            <a:pPr lvl="2"/>
            <a:r>
              <a:rPr lang="en-US" altLang="ja-JP" dirty="0" smtClean="0"/>
              <a:t>This is a numbered second level</a:t>
            </a:r>
          </a:p>
          <a:p>
            <a:pPr lvl="3"/>
            <a:r>
              <a:rPr lang="en-US" altLang="ja-JP" dirty="0" smtClean="0"/>
              <a:t>This is an </a:t>
            </a:r>
            <a:r>
              <a:rPr lang="en-US" altLang="ja-JP" dirty="0" err="1" smtClean="0"/>
              <a:t>unbulleted</a:t>
            </a:r>
            <a:r>
              <a:rPr lang="en-US" altLang="ja-JP" dirty="0" smtClean="0"/>
              <a:t> second level</a:t>
            </a:r>
          </a:p>
          <a:p>
            <a:pPr lvl="4"/>
            <a:r>
              <a:rPr lang="en-US" altLang="ja-JP" dirty="0" smtClean="0"/>
              <a:t>This is a code second level</a:t>
            </a:r>
          </a:p>
          <a:p>
            <a:pPr lvl="5"/>
            <a:r>
              <a:rPr lang="en-US" altLang="ja-JP" dirty="0" smtClean="0"/>
              <a:t>This is a privileged code second level</a:t>
            </a:r>
          </a:p>
          <a:p>
            <a:pPr lvl="6"/>
            <a:r>
              <a:rPr lang="en-US" altLang="ja-JP" dirty="0" smtClean="0"/>
              <a:t>This is a third level bullet</a:t>
            </a:r>
          </a:p>
          <a:p>
            <a:pPr lvl="7"/>
            <a:r>
              <a:rPr lang="en-US" altLang="ja-JP" dirty="0" smtClean="0"/>
              <a:t>This is a numbered third level</a:t>
            </a:r>
          </a:p>
          <a:p>
            <a:pPr lvl="8"/>
            <a:r>
              <a:rPr lang="en-US" altLang="ja-JP" dirty="0" smtClean="0"/>
              <a:t>This is a plain third level</a:t>
            </a:r>
            <a:endParaRPr lang="en-US" altLang="ja-JP" dirty="0"/>
          </a:p>
        </p:txBody>
      </p:sp>
      <p:sp>
        <p:nvSpPr>
          <p:cNvPr id="1030" name="TextBox 7"/>
          <p:cNvSpPr txBox="1">
            <a:spLocks noChangeArrowheads="1"/>
          </p:cNvSpPr>
          <p:nvPr userDrawn="1"/>
        </p:nvSpPr>
        <p:spPr bwMode="auto">
          <a:xfrm>
            <a:off x="88299" y="6415966"/>
            <a:ext cx="3617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fld id="{5CF594FA-3B15-0C4C-A0B5-E37CECAF5466}" type="slidenum">
              <a:rPr lang="en-US" sz="800" smtClean="0">
                <a:solidFill>
                  <a:schemeClr val="bg1"/>
                </a:solidFill>
                <a:latin typeface="Verdana" charset="0"/>
                <a:cs typeface="Verdana" charset="0"/>
              </a:rPr>
              <a:pPr algn="ctr" eaLnBrk="1" hangingPunct="1">
                <a:defRPr/>
              </a:pPr>
              <a:t>‹#›</a:t>
            </a:fld>
            <a:endParaRPr lang="en-US" sz="800" dirty="0" smtClean="0">
              <a:solidFill>
                <a:schemeClr val="bg1"/>
              </a:solidFill>
              <a:latin typeface="Verdana" charset="0"/>
              <a:cs typeface="Verdana" charset="0"/>
            </a:endParaRPr>
          </a:p>
        </p:txBody>
      </p:sp>
      <p:sp>
        <p:nvSpPr>
          <p:cNvPr id="7"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6155" r:id="rId1"/>
    <p:sldLayoutId id="2147486171" r:id="rId2"/>
    <p:sldLayoutId id="2147486156" r:id="rId3"/>
    <p:sldLayoutId id="2147486172" r:id="rId4"/>
    <p:sldLayoutId id="2147486173" r:id="rId5"/>
    <p:sldLayoutId id="2147486147" r:id="rId6"/>
    <p:sldLayoutId id="2147486148" r:id="rId7"/>
    <p:sldLayoutId id="2147486149" r:id="rId8"/>
    <p:sldLayoutId id="2147486150" r:id="rId9"/>
    <p:sldLayoutId id="2147486158" r:id="rId10"/>
    <p:sldLayoutId id="2147486174" r:id="rId11"/>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Arial"/>
          <a:ea typeface="ＭＳ Ｐゴシック" charset="0"/>
          <a:cs typeface="Arial"/>
        </a:defRPr>
      </a:lvl1pPr>
      <a:lvl2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2pPr>
      <a:lvl3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3pPr>
      <a:lvl4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4pPr>
      <a:lvl5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buClr>
          <a:schemeClr val="accent1"/>
        </a:buClr>
        <a:buFont typeface="Arial"/>
        <a:buChar char="•"/>
        <a:defRPr sz="24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tx1"/>
        </a:buClr>
        <a:buFont typeface="Arial"/>
        <a:buChar char="•"/>
        <a:defRPr sz="22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Tx/>
        <a:buFont typeface="Wingdings" charset="2"/>
        <a:buAutoNum type="arabicPlain"/>
        <a:defRPr sz="22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bg1"/>
        </a:buClr>
        <a:buFont typeface="Arial"/>
        <a:buChar char="•"/>
        <a:defRPr sz="22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22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hyperlink" Target="mailto:root@x.x.x.x:mmax-blinker" TargetMode="Externa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hyperlink" Target="mailto:root@x.x.x.x" TargetMode="Externa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hyperlink" Target="https://wiki.yoctoproject.org/wiki/Nodejs_Workflow_Improvements" TargetMode="Externa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hub.docker.com/r/crops/toaster/" TargetMode="Externa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8" Type="http://schemas.openxmlformats.org/officeDocument/2006/relationships/hyperlink" Target="https://wiki.yoctoproject.org/wiki/Toaster_and_bitbake_communications" TargetMode="External"/><Relationship Id="rId3" Type="http://schemas.openxmlformats.org/officeDocument/2006/relationships/hyperlink" Target="https://wiki.yoctoproject.org/wiki/DevDay_US_2017" TargetMode="External"/><Relationship Id="rId7" Type="http://schemas.openxmlformats.org/officeDocument/2006/relationships/hyperlink" Target="https://wiki.yoctoproject.org/wiki/Event_information_model_for_Toaster" TargetMode="External"/><Relationship Id="rId2" Type="http://schemas.openxmlformats.org/officeDocument/2006/relationships/hyperlink" Target="https://www.yoctoproject.org/yocto-project-dev-day-north-america-2017" TargetMode="External"/><Relationship Id="rId1" Type="http://schemas.openxmlformats.org/officeDocument/2006/relationships/slideLayout" Target="../slideLayouts/slideLayout6.xml"/><Relationship Id="rId6" Type="http://schemas.openxmlformats.org/officeDocument/2006/relationships/hyperlink" Target="http://elinux.org/Bitbake_Cheat_Sheet" TargetMode="External"/><Relationship Id="rId5" Type="http://schemas.openxmlformats.org/officeDocument/2006/relationships/hyperlink" Target="https://youtu.be/BlXdOYLgPxA" TargetMode="External"/><Relationship Id="rId4" Type="http://schemas.openxmlformats.org/officeDocument/2006/relationships/hyperlink" Target="http://www.yoctoproject.org/docs/latest/toaster-manual/toaster-manual.html#toaster-manual-start" TargetMode="Externa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mailto:brian.avery@intel.com" TargetMode="External"/><Relationship Id="rId2" Type="http://schemas.openxmlformats.org/officeDocument/2006/relationships/hyperlink" Target="mailto:randy.e.witt@intel.com"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hyperlink" Target="http://www.yoctoproject.org/docs/2.1/mega-manual/mega-manual.html#creating-partitioned-images" TargetMode="Externa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fedoraproject.org/wiki/Anaconda/Kickstart#bootloader" TargetMode="External"/><Relationship Id="rId2" Type="http://schemas.openxmlformats.org/officeDocument/2006/relationships/hyperlink" Target="http://fedoraproject.org/wiki/Anaconda/Kickstart#part_or_partition"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http://packages.ubuntu.com/xenial/bmap-tools" TargetMode="External"/><Relationship Id="rId2" Type="http://schemas.openxmlformats.org/officeDocument/2006/relationships/hyperlink" Target="http://lists.openembedded.org/pipermail/openembedded-core/2016-October/127161.html" TargetMode="External"/><Relationship Id="rId1" Type="http://schemas.openxmlformats.org/officeDocument/2006/relationships/slideLayout" Target="../slideLayouts/slideLayout6.xml"/><Relationship Id="rId4" Type="http://schemas.openxmlformats.org/officeDocument/2006/relationships/hyperlink" Target="https://github.com/01org/bmap-tools/tree/master/docs"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github.com/crops/docker-win-mac-docs/wiki" TargetMode="External"/><Relationship Id="rId2" Type="http://schemas.openxmlformats.org/officeDocument/2006/relationships/hyperlink" Target="https://docs.docker.com/engine/installation/linux/ubuntulinux/" TargetMode="Externa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hyperlink" Target="http://www.yoctoproject.org/docs/2.3/ref-manual/ref-manual.html#ref-classes-insane" TargetMode="Externa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omeserver/extensible_sdk_installer.sh" TargetMode="External"/><Relationship Id="rId2" Type="http://schemas.openxmlformats.org/officeDocument/2006/relationships/hyperlink" Target="https://github.com/crops/extsdk-container/blob/master/README.md" TargetMode="Externa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file:///\\workdir\extensible_sdk_installer.sh" TargetMode="Externa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file:///\\192.168.99.100\workdir" TargetMode="Externa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hyperlink" Target="mailto:dummyemail@nowhere.com"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hyperlink" Target="https://github.com/imyller/meta-nodejs"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https://bugzilla.yoctoproject.org/showdependencytree.cgi?id=10653&amp;hide_resolved=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54036" y="2776484"/>
            <a:ext cx="4157133" cy="1258306"/>
          </a:xfrm>
        </p:spPr>
        <p:txBody>
          <a:bodyPr>
            <a:normAutofit/>
          </a:bodyPr>
          <a:lstStyle/>
          <a:p>
            <a:r>
              <a:rPr lang="en-US" dirty="0" smtClean="0"/>
              <a:t>Advanced Class</a:t>
            </a:r>
            <a:br>
              <a:rPr lang="en-US" dirty="0" smtClean="0"/>
            </a:br>
            <a:r>
              <a:rPr lang="en-US" dirty="0"/>
              <a:t/>
            </a:r>
            <a:br>
              <a:rPr lang="en-US" dirty="0"/>
            </a:br>
            <a:endParaRPr lang="en-US" dirty="0"/>
          </a:p>
        </p:txBody>
      </p:sp>
      <p:sp>
        <p:nvSpPr>
          <p:cNvPr id="6" name="Subtitle 5"/>
          <p:cNvSpPr>
            <a:spLocks noGrp="1"/>
          </p:cNvSpPr>
          <p:nvPr>
            <p:ph type="subTitle" idx="1"/>
          </p:nvPr>
        </p:nvSpPr>
        <p:spPr>
          <a:xfrm>
            <a:off x="1778001" y="4126230"/>
            <a:ext cx="6933168" cy="1330391"/>
          </a:xfrm>
        </p:spPr>
        <p:txBody>
          <a:bodyPr/>
          <a:lstStyle/>
          <a:p>
            <a:pPr algn="r"/>
            <a:r>
              <a:rPr lang="en-US" dirty="0"/>
              <a:t>Randy </a:t>
            </a:r>
            <a:r>
              <a:rPr lang="en-US" dirty="0" smtClean="0"/>
              <a:t>Witt, Brian Avery, David </a:t>
            </a:r>
            <a:r>
              <a:rPr lang="en-US" dirty="0"/>
              <a:t>Reyna, Mark </a:t>
            </a:r>
            <a:r>
              <a:rPr lang="en-US" dirty="0" err="1"/>
              <a:t>Hatle</a:t>
            </a:r>
            <a:r>
              <a:rPr lang="en-US" dirty="0" smtClean="0"/>
              <a:t>, </a:t>
            </a:r>
            <a:br>
              <a:rPr lang="en-US" dirty="0" smtClean="0"/>
            </a:br>
            <a:r>
              <a:rPr lang="en-US" dirty="0" smtClean="0"/>
              <a:t>Rudi </a:t>
            </a:r>
            <a:r>
              <a:rPr lang="en-US" dirty="0" err="1" smtClean="0"/>
              <a:t>Streif</a:t>
            </a:r>
            <a:r>
              <a:rPr lang="en-US" dirty="0" smtClean="0"/>
              <a:t>, Sean Hudson, </a:t>
            </a:r>
            <a:r>
              <a:rPr lang="en-US" dirty="0"/>
              <a:t>Henry </a:t>
            </a:r>
            <a:r>
              <a:rPr lang="en-US" dirty="0" smtClean="0"/>
              <a:t>Bruce</a:t>
            </a:r>
            <a:r>
              <a:rPr lang="en-US" dirty="0"/>
              <a:t/>
            </a:r>
            <a:br>
              <a:rPr lang="en-US" dirty="0"/>
            </a:br>
            <a:endParaRPr lang="en-US" kern="1200" dirty="0">
              <a:solidFill>
                <a:srgbClr val="0098DB"/>
              </a:solidFill>
              <a:latin typeface="Arial" pitchFamily="34"/>
              <a:ea typeface="Microsoft YaHei" pitchFamily="2"/>
              <a:cs typeface="Mangal" pitchFamily="2"/>
            </a:endParaRPr>
          </a:p>
          <a:p>
            <a:endParaRPr lang="en-US" dirty="0" smtClean="0"/>
          </a:p>
          <a:p>
            <a:endParaRPr lang="en-US" dirty="0"/>
          </a:p>
        </p:txBody>
      </p:sp>
      <p:sp>
        <p:nvSpPr>
          <p:cNvPr id="2" name="Text Placeholder 1"/>
          <p:cNvSpPr>
            <a:spLocks noGrp="1"/>
          </p:cNvSpPr>
          <p:nvPr>
            <p:ph type="body" sz="quarter" idx="10"/>
          </p:nvPr>
        </p:nvSpPr>
        <p:spPr>
          <a:xfrm>
            <a:off x="4334933" y="5672138"/>
            <a:ext cx="4378855" cy="655637"/>
          </a:xfrm>
        </p:spPr>
        <p:txBody>
          <a:bodyPr/>
          <a:lstStyle/>
          <a:p>
            <a:pPr algn="r"/>
            <a:r>
              <a:rPr lang="en-US" dirty="0"/>
              <a:t>Yocto Project Developer Day </a:t>
            </a:r>
            <a:r>
              <a:rPr lang="en-US" dirty="0">
                <a:latin typeface="Wingdings"/>
                <a:ea typeface="Wingdings"/>
                <a:cs typeface="Wingdings"/>
                <a:sym typeface="Wingdings"/>
              </a:rPr>
              <a:t></a:t>
            </a:r>
            <a:r>
              <a:rPr lang="en-US" dirty="0"/>
              <a:t> </a:t>
            </a:r>
            <a:br>
              <a:rPr lang="en-US" dirty="0"/>
            </a:br>
            <a:r>
              <a:rPr lang="en-US" dirty="0" smtClean="0"/>
              <a:t>Portland </a:t>
            </a:r>
            <a:r>
              <a:rPr lang="en-US" dirty="0" smtClean="0">
                <a:latin typeface="Wingdings"/>
                <a:ea typeface="Wingdings"/>
                <a:cs typeface="Wingdings"/>
                <a:sym typeface="Wingdings"/>
              </a:rPr>
              <a:t></a:t>
            </a:r>
            <a:r>
              <a:rPr lang="en-US" dirty="0" smtClean="0"/>
              <a:t> 24 February 2017</a:t>
            </a:r>
            <a:endParaRPr lang="en-US" dirty="0"/>
          </a:p>
        </p:txBody>
      </p:sp>
    </p:spTree>
    <p:extLst>
      <p:ext uri="{BB962C8B-B14F-4D97-AF65-F5344CB8AC3E}">
        <p14:creationId xmlns:p14="http://schemas.microsoft.com/office/powerpoint/2010/main" val="52072490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a:t>
            </a:r>
            <a:r>
              <a:rPr lang="en-US" dirty="0" err="1" smtClean="0"/>
              <a:t>eSDK</a:t>
            </a:r>
            <a:r>
              <a:rPr lang="en-US" dirty="0" smtClean="0"/>
              <a:t> on Windows, Second Time</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When you close and then reopen Docker, you need to re-setup the ESDK container’s environment</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a:p>
            <a:r>
              <a:rPr lang="en-US" dirty="0" smtClean="0"/>
              <a:t>Note: if you do not reassert the environment, you will get missing pipe and file errors</a:t>
            </a:r>
            <a:endParaRPr lang="en-US" dirty="0"/>
          </a:p>
        </p:txBody>
      </p:sp>
      <p:sp>
        <p:nvSpPr>
          <p:cNvPr id="5" name="Content Placeholder 3"/>
          <p:cNvSpPr txBox="1">
            <a:spLocks/>
          </p:cNvSpPr>
          <p:nvPr/>
        </p:nvSpPr>
        <p:spPr bwMode="auto">
          <a:xfrm>
            <a:off x="459870" y="1916936"/>
            <a:ext cx="8233186" cy="2269474"/>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ma14="http://schemas.microsoft.com/office/mac/drawingml/2011/main" xmlns=""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200" kern="0" dirty="0" smtClean="0">
                <a:solidFill>
                  <a:schemeClr val="accent6"/>
                </a:solidFill>
                <a:latin typeface="Courier New" panose="02070309020205020404" pitchFamily="49" charset="0"/>
                <a:cs typeface="Courier New" panose="02070309020205020404" pitchFamily="49" charset="0"/>
              </a:rPr>
              <a:t>$ # The environment information can be found here:</a:t>
            </a:r>
            <a:br>
              <a:rPr lang="en-US" sz="1200" kern="0" dirty="0" smtClean="0">
                <a:solidFill>
                  <a:schemeClr val="accent6"/>
                </a:solidFill>
                <a:latin typeface="Courier New" panose="02070309020205020404" pitchFamily="49" charset="0"/>
                <a:cs typeface="Courier New" panose="02070309020205020404" pitchFamily="49" charset="0"/>
              </a:rPr>
            </a:br>
            <a:r>
              <a:rPr lang="en-US" sz="1200" kern="0" dirty="0" smtClean="0">
                <a:solidFill>
                  <a:schemeClr val="accent6"/>
                </a:solidFill>
                <a:latin typeface="Courier New" panose="02070309020205020404" pitchFamily="49" charset="0"/>
                <a:cs typeface="Courier New" panose="02070309020205020404" pitchFamily="49" charset="0"/>
              </a:rPr>
              <a:t>$ </a:t>
            </a:r>
            <a:r>
              <a:rPr lang="en-US" sz="1200" kern="0" dirty="0" err="1" smtClean="0">
                <a:solidFill>
                  <a:schemeClr val="accent6"/>
                </a:solidFill>
                <a:latin typeface="Courier New" panose="02070309020205020404" pitchFamily="49" charset="0"/>
                <a:cs typeface="Courier New" panose="02070309020205020404" pitchFamily="49" charset="0"/>
              </a:rPr>
              <a:t>docker</a:t>
            </a:r>
            <a:r>
              <a:rPr lang="en-US" sz="1200" kern="0" dirty="0" smtClean="0">
                <a:solidFill>
                  <a:schemeClr val="accent6"/>
                </a:solidFill>
                <a:latin typeface="Courier New" panose="02070309020205020404" pitchFamily="49" charset="0"/>
                <a:cs typeface="Courier New" panose="02070309020205020404" pitchFamily="49" charset="0"/>
              </a:rPr>
              <a:t>-machine </a:t>
            </a:r>
            <a:r>
              <a:rPr lang="en-US" sz="1200" kern="0" dirty="0" err="1" smtClean="0">
                <a:solidFill>
                  <a:schemeClr val="accent6"/>
                </a:solidFill>
                <a:latin typeface="Courier New" panose="02070309020205020404" pitchFamily="49" charset="0"/>
                <a:cs typeface="Courier New" panose="02070309020205020404" pitchFamily="49" charset="0"/>
              </a:rPr>
              <a:t>env</a:t>
            </a:r>
            <a:r>
              <a:rPr lang="en-US" sz="1200" kern="0" dirty="0" smtClean="0">
                <a:solidFill>
                  <a:schemeClr val="accent6"/>
                </a:solidFill>
                <a:latin typeface="Courier New" panose="02070309020205020404" pitchFamily="49" charset="0"/>
                <a:cs typeface="Courier New" panose="02070309020205020404" pitchFamily="49" charset="0"/>
              </a:rPr>
              <a:t/>
            </a:r>
            <a:br>
              <a:rPr lang="en-US" sz="1200" kern="0" dirty="0" smtClean="0">
                <a:solidFill>
                  <a:schemeClr val="accent6"/>
                </a:solidFill>
                <a:latin typeface="Courier New" panose="02070309020205020404" pitchFamily="49" charset="0"/>
                <a:cs typeface="Courier New" panose="02070309020205020404" pitchFamily="49" charset="0"/>
              </a:rPr>
            </a:br>
            <a:r>
              <a:rPr lang="en-US" sz="1200" kern="0" dirty="0">
                <a:solidFill>
                  <a:schemeClr val="accent6"/>
                </a:solidFill>
                <a:latin typeface="Courier New" panose="02070309020205020404" pitchFamily="49" charset="0"/>
                <a:cs typeface="Courier New" panose="02070309020205020404" pitchFamily="49" charset="0"/>
              </a:rPr>
              <a:t>$ </a:t>
            </a:r>
            <a:r>
              <a:rPr lang="en-US" sz="1200" kern="0" dirty="0" err="1">
                <a:solidFill>
                  <a:schemeClr val="accent6"/>
                </a:solidFill>
                <a:latin typeface="Courier New" panose="02070309020205020404" pitchFamily="49" charset="0"/>
                <a:cs typeface="Courier New" panose="02070309020205020404" pitchFamily="49" charset="0"/>
              </a:rPr>
              <a:t>eval</a:t>
            </a:r>
            <a:r>
              <a:rPr lang="en-US" sz="1200" kern="0" dirty="0">
                <a:solidFill>
                  <a:schemeClr val="accent6"/>
                </a:solidFill>
                <a:latin typeface="Courier New" panose="02070309020205020404" pitchFamily="49" charset="0"/>
                <a:cs typeface="Courier New" panose="02070309020205020404" pitchFamily="49" charset="0"/>
              </a:rPr>
              <a:t> $("C:\Program Files\Docker Toolbox\docker-machine.exe" </a:t>
            </a:r>
            <a:r>
              <a:rPr lang="en-US" sz="1200" kern="0" dirty="0" err="1">
                <a:solidFill>
                  <a:schemeClr val="accent6"/>
                </a:solidFill>
                <a:latin typeface="Courier New" panose="02070309020205020404" pitchFamily="49" charset="0"/>
                <a:cs typeface="Courier New" panose="02070309020205020404" pitchFamily="49" charset="0"/>
              </a:rPr>
              <a:t>env</a:t>
            </a:r>
            <a:r>
              <a:rPr lang="en-US" sz="1200" kern="0" dirty="0" smtClean="0">
                <a:solidFill>
                  <a:schemeClr val="accent6"/>
                </a:solidFill>
                <a:latin typeface="Courier New" panose="02070309020205020404" pitchFamily="49" charset="0"/>
                <a:cs typeface="Courier New" panose="02070309020205020404" pitchFamily="49" charset="0"/>
              </a:rPr>
              <a:t>)</a:t>
            </a:r>
            <a:br>
              <a:rPr lang="en-US" sz="1200" kern="0" dirty="0" smtClean="0">
                <a:solidFill>
                  <a:schemeClr val="accent6"/>
                </a:solidFill>
                <a:latin typeface="Courier New" panose="02070309020205020404" pitchFamily="49" charset="0"/>
                <a:cs typeface="Courier New" panose="02070309020205020404" pitchFamily="49" charset="0"/>
              </a:rPr>
            </a:br>
            <a:r>
              <a:rPr lang="en-US" sz="1200" kern="0" dirty="0" smtClean="0">
                <a:solidFill>
                  <a:schemeClr val="accent6"/>
                </a:solidFill>
                <a:latin typeface="Courier New" panose="02070309020205020404" pitchFamily="49" charset="0"/>
                <a:cs typeface="Courier New" panose="02070309020205020404" pitchFamily="49" charset="0"/>
              </a:rPr>
              <a:t>$</a:t>
            </a:r>
            <a:r>
              <a:rPr lang="en-US" sz="1200" kern="0" dirty="0">
                <a:solidFill>
                  <a:schemeClr val="accent6"/>
                </a:solidFill>
                <a:latin typeface="Courier New" panose="02070309020205020404" pitchFamily="49" charset="0"/>
                <a:cs typeface="Courier New" panose="02070309020205020404" pitchFamily="49" charset="0"/>
              </a:rPr>
              <a:t/>
            </a:r>
            <a:br>
              <a:rPr lang="en-US" sz="1200" kern="0" dirty="0">
                <a:solidFill>
                  <a:schemeClr val="accent6"/>
                </a:solidFill>
                <a:latin typeface="Courier New" panose="02070309020205020404" pitchFamily="49" charset="0"/>
                <a:cs typeface="Courier New" panose="02070309020205020404" pitchFamily="49" charset="0"/>
              </a:rPr>
            </a:br>
            <a:r>
              <a:rPr lang="en-US" sz="1200" kern="0" dirty="0" smtClean="0">
                <a:solidFill>
                  <a:schemeClr val="accent6"/>
                </a:solidFill>
                <a:latin typeface="Courier New" panose="02070309020205020404" pitchFamily="49" charset="0"/>
                <a:cs typeface="Courier New" panose="02070309020205020404" pitchFamily="49" charset="0"/>
              </a:rPr>
              <a:t>$ # Restart the Samba container</a:t>
            </a:r>
            <a:br>
              <a:rPr lang="en-US" sz="1200" kern="0" dirty="0" smtClean="0">
                <a:solidFill>
                  <a:schemeClr val="accent6"/>
                </a:solidFill>
                <a:latin typeface="Courier New" panose="02070309020205020404" pitchFamily="49" charset="0"/>
                <a:cs typeface="Courier New" panose="02070309020205020404" pitchFamily="49" charset="0"/>
              </a:rPr>
            </a:br>
            <a:r>
              <a:rPr lang="en-US" sz="1200" kern="0" dirty="0" smtClean="0">
                <a:solidFill>
                  <a:schemeClr val="accent6"/>
                </a:solidFill>
                <a:latin typeface="Courier New" panose="02070309020205020404" pitchFamily="49" charset="0"/>
                <a:cs typeface="Courier New" panose="02070309020205020404" pitchFamily="49" charset="0"/>
              </a:rPr>
              <a:t>$ </a:t>
            </a:r>
            <a:r>
              <a:rPr lang="en-US" sz="1200" kern="0" dirty="0" err="1" smtClean="0">
                <a:solidFill>
                  <a:schemeClr val="accent6"/>
                </a:solidFill>
                <a:latin typeface="Courier New" panose="02070309020205020404" pitchFamily="49" charset="0"/>
                <a:cs typeface="Courier New" panose="02070309020205020404" pitchFamily="49" charset="0"/>
              </a:rPr>
              <a:t>docker</a:t>
            </a:r>
            <a:r>
              <a:rPr lang="en-US" sz="1200" kern="0" dirty="0" smtClean="0">
                <a:solidFill>
                  <a:schemeClr val="accent6"/>
                </a:solidFill>
                <a:latin typeface="Courier New" panose="02070309020205020404" pitchFamily="49" charset="0"/>
                <a:cs typeface="Courier New" panose="02070309020205020404" pitchFamily="49" charset="0"/>
              </a:rPr>
              <a:t> start samba</a:t>
            </a:r>
            <a:br>
              <a:rPr lang="en-US" sz="1200" kern="0" dirty="0" smtClean="0">
                <a:solidFill>
                  <a:schemeClr val="accent6"/>
                </a:solidFill>
                <a:latin typeface="Courier New" panose="02070309020205020404" pitchFamily="49" charset="0"/>
                <a:cs typeface="Courier New" panose="02070309020205020404" pitchFamily="49" charset="0"/>
              </a:rPr>
            </a:br>
            <a:r>
              <a:rPr lang="en-US" sz="1200" kern="0" dirty="0" smtClean="0">
                <a:solidFill>
                  <a:schemeClr val="accent6"/>
                </a:solidFill>
                <a:latin typeface="Courier New" panose="02070309020205020404" pitchFamily="49" charset="0"/>
                <a:cs typeface="Courier New" panose="02070309020205020404" pitchFamily="49" charset="0"/>
              </a:rPr>
              <a:t>$</a:t>
            </a:r>
            <a:br>
              <a:rPr lang="en-US" sz="1200" kern="0" dirty="0" smtClean="0">
                <a:solidFill>
                  <a:schemeClr val="accent6"/>
                </a:solidFill>
                <a:latin typeface="Courier New" panose="02070309020205020404" pitchFamily="49" charset="0"/>
                <a:cs typeface="Courier New" panose="02070309020205020404" pitchFamily="49" charset="0"/>
              </a:rPr>
            </a:br>
            <a:r>
              <a:rPr lang="en-US" sz="1200" kern="0" dirty="0" smtClean="0">
                <a:solidFill>
                  <a:schemeClr val="accent6"/>
                </a:solidFill>
                <a:latin typeface="Courier New" panose="02070309020205020404" pitchFamily="49" charset="0"/>
                <a:cs typeface="Courier New" panose="02070309020205020404" pitchFamily="49" charset="0"/>
              </a:rPr>
              <a:t>$ # The ESDK is already extracted in the ESDK container, so no “--</a:t>
            </a:r>
            <a:r>
              <a:rPr lang="en-US" sz="1200" kern="0" dirty="0" err="1" smtClean="0">
                <a:solidFill>
                  <a:schemeClr val="accent6"/>
                </a:solidFill>
                <a:latin typeface="Courier New" panose="02070309020205020404" pitchFamily="49" charset="0"/>
                <a:cs typeface="Courier New" panose="02070309020205020404" pitchFamily="49" charset="0"/>
              </a:rPr>
              <a:t>url</a:t>
            </a:r>
            <a:r>
              <a:rPr lang="en-US" sz="1200" kern="0" dirty="0" smtClean="0">
                <a:solidFill>
                  <a:schemeClr val="accent6"/>
                </a:solidFill>
                <a:latin typeface="Courier New" panose="02070309020205020404" pitchFamily="49" charset="0"/>
                <a:cs typeface="Courier New" panose="02070309020205020404" pitchFamily="49" charset="0"/>
              </a:rPr>
              <a:t>”</a:t>
            </a:r>
            <a:br>
              <a:rPr lang="en-US" sz="1200" kern="0" dirty="0" smtClean="0">
                <a:solidFill>
                  <a:schemeClr val="accent6"/>
                </a:solidFill>
                <a:latin typeface="Courier New" panose="02070309020205020404" pitchFamily="49" charset="0"/>
                <a:cs typeface="Courier New" panose="02070309020205020404" pitchFamily="49" charset="0"/>
              </a:rPr>
            </a:br>
            <a:r>
              <a:rPr lang="en-US" sz="1200" kern="0" dirty="0" smtClean="0">
                <a:solidFill>
                  <a:schemeClr val="accent6"/>
                </a:solidFill>
                <a:latin typeface="Courier New" panose="02070309020205020404" pitchFamily="49" charset="0"/>
                <a:cs typeface="Courier New" panose="02070309020205020404" pitchFamily="49" charset="0"/>
              </a:rPr>
              <a:t>$ </a:t>
            </a:r>
            <a:r>
              <a:rPr lang="en-US" sz="1200" kern="0" dirty="0" err="1">
                <a:solidFill>
                  <a:schemeClr val="accent6"/>
                </a:solidFill>
                <a:latin typeface="Courier New" panose="02070309020205020404" pitchFamily="49" charset="0"/>
                <a:cs typeface="Courier New" panose="02070309020205020404" pitchFamily="49" charset="0"/>
              </a:rPr>
              <a:t>docker</a:t>
            </a:r>
            <a:r>
              <a:rPr lang="en-US" sz="1200" kern="0" dirty="0">
                <a:solidFill>
                  <a:schemeClr val="accent6"/>
                </a:solidFill>
                <a:latin typeface="Courier New" panose="02070309020205020404" pitchFamily="49" charset="0"/>
                <a:cs typeface="Courier New" panose="02070309020205020404" pitchFamily="49" charset="0"/>
              </a:rPr>
              <a:t> run --</a:t>
            </a:r>
            <a:r>
              <a:rPr lang="en-US" sz="1200" kern="0" dirty="0" err="1">
                <a:solidFill>
                  <a:schemeClr val="accent6"/>
                </a:solidFill>
                <a:latin typeface="Courier New" panose="02070309020205020404" pitchFamily="49" charset="0"/>
                <a:cs typeface="Courier New" panose="02070309020205020404" pitchFamily="49" charset="0"/>
              </a:rPr>
              <a:t>rm</a:t>
            </a:r>
            <a:r>
              <a:rPr lang="en-US" sz="1200" kern="0" dirty="0">
                <a:solidFill>
                  <a:schemeClr val="accent6"/>
                </a:solidFill>
                <a:latin typeface="Courier New" panose="02070309020205020404" pitchFamily="49" charset="0"/>
                <a:cs typeface="Courier New" panose="02070309020205020404" pitchFamily="49" charset="0"/>
              </a:rPr>
              <a:t> -it -v </a:t>
            </a:r>
            <a:r>
              <a:rPr lang="en-US" sz="1200" kern="0" dirty="0" err="1">
                <a:solidFill>
                  <a:schemeClr val="accent6"/>
                </a:solidFill>
                <a:latin typeface="Courier New" panose="02070309020205020404" pitchFamily="49" charset="0"/>
                <a:cs typeface="Courier New" panose="02070309020205020404" pitchFamily="49" charset="0"/>
              </a:rPr>
              <a:t>ypvolume</a:t>
            </a:r>
            <a:r>
              <a:rPr lang="en-US" sz="1200" kern="0" dirty="0">
                <a:solidFill>
                  <a:schemeClr val="accent6"/>
                </a:solidFill>
                <a:latin typeface="Courier New" panose="02070309020205020404" pitchFamily="49" charset="0"/>
                <a:cs typeface="Courier New" panose="02070309020205020404" pitchFamily="49" charset="0"/>
              </a:rPr>
              <a:t>:/</a:t>
            </a:r>
            <a:r>
              <a:rPr lang="en-US" sz="1200" kern="0" dirty="0" err="1">
                <a:solidFill>
                  <a:schemeClr val="accent6"/>
                </a:solidFill>
                <a:latin typeface="Courier New" panose="02070309020205020404" pitchFamily="49" charset="0"/>
                <a:cs typeface="Courier New" panose="02070309020205020404" pitchFamily="49" charset="0"/>
              </a:rPr>
              <a:t>workdir</a:t>
            </a:r>
            <a:r>
              <a:rPr lang="en-US" sz="1200" kern="0" dirty="0">
                <a:solidFill>
                  <a:schemeClr val="accent6"/>
                </a:solidFill>
                <a:latin typeface="Courier New" panose="02070309020205020404" pitchFamily="49" charset="0"/>
                <a:cs typeface="Courier New" panose="02070309020205020404" pitchFamily="49" charset="0"/>
              </a:rPr>
              <a:t> crops/</a:t>
            </a:r>
            <a:r>
              <a:rPr lang="en-US" sz="1200" kern="0" dirty="0" err="1">
                <a:solidFill>
                  <a:schemeClr val="accent6"/>
                </a:solidFill>
                <a:latin typeface="Courier New" panose="02070309020205020404" pitchFamily="49" charset="0"/>
                <a:cs typeface="Courier New" panose="02070309020205020404" pitchFamily="49" charset="0"/>
              </a:rPr>
              <a:t>extsdk</a:t>
            </a:r>
            <a:r>
              <a:rPr lang="en-US" sz="1200" kern="0" dirty="0">
                <a:solidFill>
                  <a:schemeClr val="accent6"/>
                </a:solidFill>
                <a:latin typeface="Courier New" panose="02070309020205020404" pitchFamily="49" charset="0"/>
                <a:cs typeface="Courier New" panose="02070309020205020404" pitchFamily="49" charset="0"/>
              </a:rPr>
              <a:t>-container </a:t>
            </a:r>
            <a:r>
              <a:rPr lang="en-US" sz="1200" kern="0" dirty="0" smtClean="0">
                <a:solidFill>
                  <a:schemeClr val="accent6"/>
                </a:solidFill>
                <a:latin typeface="Courier New" panose="02070309020205020404" pitchFamily="49" charset="0"/>
                <a:cs typeface="Courier New" panose="02070309020205020404" pitchFamily="49" charset="0"/>
              </a:rPr>
              <a:t/>
            </a:r>
            <a:br>
              <a:rPr lang="en-US" sz="1200" kern="0" dirty="0" smtClean="0">
                <a:solidFill>
                  <a:schemeClr val="accent6"/>
                </a:solidFill>
                <a:latin typeface="Courier New" panose="02070309020205020404" pitchFamily="49" charset="0"/>
                <a:cs typeface="Courier New" panose="02070309020205020404" pitchFamily="49" charset="0"/>
              </a:rPr>
            </a:br>
            <a:endParaRPr lang="en-US" sz="1200" kern="0" dirty="0" smtClean="0">
              <a:solidFill>
                <a:schemeClr val="accent6"/>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53867305"/>
      </p:ext>
    </p:extLst>
  </p:cSld>
  <p:clrMapOvr>
    <a:masterClrMapping/>
  </p:clrMapOvr>
  <p:transition>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Using devtool to generate recipe</a:t>
            </a:r>
          </a:p>
        </p:txBody>
      </p:sp>
      <p:sp>
        <p:nvSpPr>
          <p:cNvPr id="79" name="Shape 79"/>
          <p:cNvSpPr txBox="1">
            <a:spLocks noGrp="1"/>
          </p:cNvSpPr>
          <p:nvPr>
            <p:ph sz="quarter" idx="13"/>
          </p:nvPr>
        </p:nvSpPr>
        <p:spPr>
          <a:xfrm>
            <a:off x="448853" y="914400"/>
            <a:ext cx="8233186" cy="4997450"/>
          </a:xfrm>
          <a:prstGeom prst="rect">
            <a:avLst/>
          </a:prstGeom>
        </p:spPr>
        <p:txBody>
          <a:bodyPr lIns="91425" tIns="91425" rIns="91425" bIns="91425" anchor="t" anchorCtr="0">
            <a:noAutofit/>
          </a:bodyPr>
          <a:lstStyle/>
          <a:p>
            <a:pPr>
              <a:spcBef>
                <a:spcPts val="0"/>
              </a:spcBef>
              <a:spcAft>
                <a:spcPts val="0"/>
              </a:spcAft>
            </a:pPr>
            <a:r>
              <a:rPr lang="en" sz="2400" dirty="0" smtClean="0"/>
              <a:t>Go to the build directory (with a clean shell)</a:t>
            </a:r>
            <a:br>
              <a:rPr lang="en" sz="2400" dirty="0" smtClean="0"/>
            </a:br>
            <a:r>
              <a:rPr lang="en" sz="2400" dirty="0" smtClean="0"/>
              <a:t>   </a:t>
            </a:r>
            <a:r>
              <a:rPr lang="en" sz="1400" dirty="0" smtClean="0">
                <a:latin typeface="Courier New"/>
                <a:ea typeface="Courier New"/>
                <a:cs typeface="Courier New"/>
                <a:sym typeface="Courier New"/>
              </a:rPr>
              <a:t>$ cd /scratch/working/build-mbm</a:t>
            </a:r>
            <a:endParaRPr lang="en" sz="2400" dirty="0" smtClean="0"/>
          </a:p>
          <a:p>
            <a:pPr>
              <a:spcBef>
                <a:spcPts val="0"/>
              </a:spcBef>
              <a:spcAft>
                <a:spcPts val="0"/>
              </a:spcAft>
            </a:pPr>
            <a:r>
              <a:rPr lang="en" sz="2400" dirty="0" smtClean="0"/>
              <a:t>Create </a:t>
            </a:r>
            <a:r>
              <a:rPr lang="en" sz="2400" dirty="0"/>
              <a:t>recipe from module in </a:t>
            </a:r>
            <a:r>
              <a:rPr lang="en" sz="2400" dirty="0" smtClean="0"/>
              <a:t>registry</a:t>
            </a:r>
            <a:br>
              <a:rPr lang="en" sz="2400" dirty="0" smtClean="0"/>
            </a:br>
            <a:endParaRPr lang="en" sz="1100" dirty="0" smtClean="0"/>
          </a:p>
          <a:p>
            <a:pPr marL="600075" lvl="1">
              <a:spcBef>
                <a:spcPts val="0"/>
              </a:spcBef>
              <a:spcAft>
                <a:spcPts val="0"/>
              </a:spcAft>
              <a:buAutoNum type="alphaLcParenR"/>
            </a:pPr>
            <a:r>
              <a:rPr lang="en" sz="1400" dirty="0" smtClean="0">
                <a:latin typeface="Courier New"/>
                <a:ea typeface="Courier New"/>
                <a:cs typeface="Courier New"/>
                <a:sym typeface="Courier New"/>
              </a:rPr>
              <a:t>$ </a:t>
            </a:r>
            <a:r>
              <a:rPr lang="en" sz="1400" dirty="0">
                <a:latin typeface="Courier New"/>
                <a:ea typeface="Courier New"/>
                <a:cs typeface="Courier New"/>
                <a:sym typeface="Courier New"/>
              </a:rPr>
              <a:t>devtool add "npm://</a:t>
            </a:r>
            <a:r>
              <a:rPr lang="en" sz="1400" dirty="0" smtClean="0">
                <a:latin typeface="Courier New"/>
                <a:ea typeface="Courier New"/>
                <a:cs typeface="Courier New"/>
                <a:sym typeface="Courier New"/>
              </a:rPr>
              <a:t>registry.npmjs.org;name=mraa;version=1.5.1“</a:t>
            </a:r>
            <a:br>
              <a:rPr lang="en" sz="1400" dirty="0" smtClean="0">
                <a:latin typeface="Courier New"/>
                <a:ea typeface="Courier New"/>
                <a:cs typeface="Courier New"/>
                <a:sym typeface="Courier New"/>
              </a:rPr>
            </a:br>
            <a:r>
              <a:rPr lang="en" sz="1400" dirty="0" smtClean="0">
                <a:latin typeface="Courier New"/>
                <a:ea typeface="Courier New"/>
                <a:cs typeface="Courier New"/>
                <a:sym typeface="Courier New"/>
              </a:rPr>
              <a:t>-- or --</a:t>
            </a:r>
          </a:p>
          <a:p>
            <a:pPr marL="257175" lvl="1" indent="0">
              <a:spcBef>
                <a:spcPts val="0"/>
              </a:spcBef>
              <a:spcAft>
                <a:spcPts val="0"/>
              </a:spcAft>
              <a:buNone/>
            </a:pPr>
            <a:r>
              <a:rPr lang="en" sz="1400" dirty="0" smtClean="0">
                <a:latin typeface="Courier New" panose="02070309020205020404" pitchFamily="49" charset="0"/>
                <a:ea typeface="Courier New"/>
                <a:cs typeface="Courier New" panose="02070309020205020404" pitchFamily="49" charset="0"/>
                <a:sym typeface="Courier New"/>
              </a:rPr>
              <a:t>b) $ devtool add /scratch/src/nodejs/</a:t>
            </a:r>
            <a:r>
              <a:rPr lang="en-US" sz="1400" dirty="0" smtClean="0">
                <a:latin typeface="Courier New" panose="02070309020205020404" pitchFamily="49" charset="0"/>
                <a:ea typeface="Courier New"/>
                <a:cs typeface="Courier New" panose="02070309020205020404" pitchFamily="49" charset="0"/>
                <a:sym typeface="Courier New"/>
              </a:rPr>
              <a:t>mraa-1.5.1.tgz</a:t>
            </a:r>
            <a:endParaRPr lang="en-US" sz="1400" dirty="0">
              <a:latin typeface="Courier New" panose="02070309020205020404" pitchFamily="49" charset="0"/>
              <a:ea typeface="Courier New"/>
              <a:cs typeface="Courier New" panose="02070309020205020404" pitchFamily="49" charset="0"/>
              <a:sym typeface="Courier New"/>
            </a:endParaRPr>
          </a:p>
          <a:p>
            <a:pPr marL="257175" lvl="1" indent="0">
              <a:spcBef>
                <a:spcPts val="0"/>
              </a:spcBef>
              <a:spcAft>
                <a:spcPts val="0"/>
              </a:spcAft>
              <a:buNone/>
            </a:pPr>
            <a:endParaRPr lang="en" sz="1400" dirty="0" smtClean="0">
              <a:latin typeface="Courier New" panose="02070309020205020404" pitchFamily="49" charset="0"/>
              <a:ea typeface="Courier New"/>
              <a:cs typeface="Courier New" panose="02070309020205020404" pitchFamily="49" charset="0"/>
              <a:sym typeface="Courier New"/>
            </a:endParaRPr>
          </a:p>
          <a:p>
            <a:pPr>
              <a:spcBef>
                <a:spcPts val="0"/>
              </a:spcBef>
              <a:spcAft>
                <a:spcPts val="0"/>
              </a:spcAft>
            </a:pPr>
            <a:r>
              <a:rPr lang="en" sz="2550" dirty="0" smtClean="0"/>
              <a:t>Parses </a:t>
            </a:r>
            <a:r>
              <a:rPr lang="en" sz="2550" dirty="0"/>
              <a:t>package.json </a:t>
            </a:r>
            <a:r>
              <a:rPr lang="en" sz="2550" dirty="0" smtClean="0"/>
              <a:t>for basis of recipe</a:t>
            </a:r>
          </a:p>
          <a:p>
            <a:pPr lvl="1">
              <a:spcBef>
                <a:spcPts val="0"/>
              </a:spcBef>
              <a:spcAft>
                <a:spcPts val="0"/>
              </a:spcAft>
            </a:pPr>
            <a:r>
              <a:rPr lang="en-US" sz="1800" dirty="0"/>
              <a:t>Package </a:t>
            </a:r>
            <a:r>
              <a:rPr lang="en-US" sz="1800" dirty="0" smtClean="0"/>
              <a:t>name and version</a:t>
            </a:r>
            <a:endParaRPr lang="en-US" sz="1800" dirty="0"/>
          </a:p>
          <a:p>
            <a:pPr lvl="1">
              <a:spcBef>
                <a:spcPts val="0"/>
              </a:spcBef>
              <a:spcAft>
                <a:spcPts val="0"/>
              </a:spcAft>
            </a:pPr>
            <a:r>
              <a:rPr lang="en-US" sz="1800" dirty="0"/>
              <a:t>Description, homepage</a:t>
            </a:r>
          </a:p>
          <a:p>
            <a:pPr lvl="1">
              <a:spcBef>
                <a:spcPts val="0"/>
              </a:spcBef>
              <a:spcAft>
                <a:spcPts val="0"/>
              </a:spcAft>
            </a:pPr>
            <a:r>
              <a:rPr lang="en-US" sz="1800" dirty="0"/>
              <a:t>Location of source</a:t>
            </a:r>
          </a:p>
          <a:p>
            <a:pPr lvl="1">
              <a:spcBef>
                <a:spcPts val="0"/>
              </a:spcBef>
              <a:spcAft>
                <a:spcPts val="0"/>
              </a:spcAft>
            </a:pPr>
            <a:r>
              <a:rPr lang="en-US" sz="1800" dirty="0" smtClean="0"/>
              <a:t>Licenses</a:t>
            </a:r>
            <a:br>
              <a:rPr lang="en-US" sz="1800" dirty="0" smtClean="0"/>
            </a:br>
            <a:endParaRPr lang="en-US" sz="1800" dirty="0"/>
          </a:p>
          <a:p>
            <a:pPr>
              <a:spcBef>
                <a:spcPts val="0"/>
              </a:spcBef>
              <a:spcAft>
                <a:spcPts val="0"/>
              </a:spcAft>
            </a:pPr>
            <a:r>
              <a:rPr lang="en" sz="2400" dirty="0" smtClean="0"/>
              <a:t>Recursively </a:t>
            </a:r>
            <a:r>
              <a:rPr lang="en" sz="2400" dirty="0"/>
              <a:t>goes through </a:t>
            </a:r>
            <a:r>
              <a:rPr lang="en" sz="2400" dirty="0" smtClean="0"/>
              <a:t>dependencies</a:t>
            </a:r>
          </a:p>
          <a:p>
            <a:pPr lvl="1">
              <a:spcBef>
                <a:spcPts val="0"/>
              </a:spcBef>
              <a:spcAft>
                <a:spcPts val="0"/>
              </a:spcAft>
            </a:pPr>
            <a:r>
              <a:rPr lang="en-US" sz="1800" dirty="0" smtClean="0"/>
              <a:t>Creates </a:t>
            </a:r>
            <a:r>
              <a:rPr lang="en-US" sz="1800" dirty="0" err="1"/>
              <a:t>s</a:t>
            </a:r>
            <a:r>
              <a:rPr lang="en-US" sz="1800" dirty="0" err="1" smtClean="0"/>
              <a:t>hrinkwrap</a:t>
            </a:r>
            <a:r>
              <a:rPr lang="en-US" sz="1800" dirty="0" smtClean="0"/>
              <a:t> </a:t>
            </a:r>
            <a:r>
              <a:rPr lang="en-US" sz="1800" dirty="0"/>
              <a:t>and lockdown files</a:t>
            </a:r>
          </a:p>
          <a:p>
            <a:pPr marL="457200" lvl="0" indent="0">
              <a:spcBef>
                <a:spcPts val="0"/>
              </a:spcBef>
              <a:buNone/>
            </a:pPr>
            <a:r>
              <a:rPr lang="en" sz="1400" b="0" dirty="0" smtClean="0">
                <a:latin typeface="Courier New"/>
                <a:ea typeface="Courier New"/>
                <a:cs typeface="Courier New"/>
                <a:sym typeface="Courier New"/>
              </a:rPr>
              <a:t>$ </a:t>
            </a:r>
            <a:r>
              <a:rPr lang="en" sz="1400" b="0" dirty="0">
                <a:latin typeface="Courier New"/>
                <a:ea typeface="Courier New"/>
                <a:cs typeface="Courier New"/>
                <a:sym typeface="Courier New"/>
              </a:rPr>
              <a:t>devtool edit-recipe mraa</a:t>
            </a:r>
          </a:p>
        </p:txBody>
      </p:sp>
    </p:spTree>
    <p:extLst>
      <p:ext uri="{BB962C8B-B14F-4D97-AF65-F5344CB8AC3E}">
        <p14:creationId xmlns:p14="http://schemas.microsoft.com/office/powerpoint/2010/main" val="2657974662"/>
      </p:ext>
    </p:extLst>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Under the hood</a:t>
            </a:r>
            <a:endParaRPr lang="en-US" sz="2800" dirty="0"/>
          </a:p>
        </p:txBody>
      </p:sp>
      <p:sp>
        <p:nvSpPr>
          <p:cNvPr id="3" name="Content Placeholder 2"/>
          <p:cNvSpPr>
            <a:spLocks noGrp="1"/>
          </p:cNvSpPr>
          <p:nvPr>
            <p:ph sz="quarter" idx="13"/>
          </p:nvPr>
        </p:nvSpPr>
        <p:spPr/>
        <p:txBody>
          <a:bodyPr/>
          <a:lstStyle/>
          <a:p>
            <a:r>
              <a:rPr lang="en-US" sz="2400" dirty="0" smtClean="0"/>
              <a:t>NPM makes it hard to limit network access to fetch task</a:t>
            </a:r>
          </a:p>
          <a:p>
            <a:r>
              <a:rPr lang="en-US" sz="2400" dirty="0" smtClean="0"/>
              <a:t>Fetch task walks dependency tree fetching </a:t>
            </a:r>
            <a:r>
              <a:rPr lang="en-US" sz="2400" dirty="0" err="1" smtClean="0"/>
              <a:t>tarballs</a:t>
            </a:r>
            <a:r>
              <a:rPr lang="en-US" sz="2400" dirty="0" smtClean="0"/>
              <a:t> from NPM registry</a:t>
            </a:r>
          </a:p>
          <a:p>
            <a:r>
              <a:rPr lang="en-US" sz="2400" dirty="0" smtClean="0"/>
              <a:t>Build task uses ‘</a:t>
            </a:r>
            <a:r>
              <a:rPr lang="en-US" sz="2400" dirty="0" err="1" smtClean="0"/>
              <a:t>npm</a:t>
            </a:r>
            <a:r>
              <a:rPr lang="en-US" sz="2400" dirty="0" smtClean="0"/>
              <a:t> install’ with registry disabled (OE specific patch) to create </a:t>
            </a:r>
            <a:r>
              <a:rPr lang="en-US" sz="2400" dirty="0" err="1" smtClean="0"/>
              <a:t>node_modules</a:t>
            </a:r>
            <a:endParaRPr lang="en-US" sz="2400" dirty="0" smtClean="0"/>
          </a:p>
          <a:p>
            <a:r>
              <a:rPr lang="en-US" sz="2400" dirty="0" smtClean="0"/>
              <a:t>Install tasks puts </a:t>
            </a:r>
            <a:r>
              <a:rPr lang="en-US" sz="2400" dirty="0" err="1" smtClean="0"/>
              <a:t>node_modules</a:t>
            </a:r>
            <a:r>
              <a:rPr lang="en-US" sz="2400" dirty="0" smtClean="0"/>
              <a:t> in correct place</a:t>
            </a:r>
            <a:endParaRPr lang="en-US" sz="2400" dirty="0"/>
          </a:p>
        </p:txBody>
      </p:sp>
    </p:spTree>
    <p:extLst>
      <p:ext uri="{BB962C8B-B14F-4D97-AF65-F5344CB8AC3E}">
        <p14:creationId xmlns:p14="http://schemas.microsoft.com/office/powerpoint/2010/main" val="2112883351"/>
      </p:ext>
    </p:extLst>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Building and deploying</a:t>
            </a:r>
          </a:p>
        </p:txBody>
      </p:sp>
      <p:sp>
        <p:nvSpPr>
          <p:cNvPr id="85" name="Shape 85"/>
          <p:cNvSpPr txBox="1">
            <a:spLocks noGrp="1"/>
          </p:cNvSpPr>
          <p:nvPr>
            <p:ph sz="quarter" idx="13"/>
          </p:nvPr>
        </p:nvSpPr>
        <p:spPr>
          <a:prstGeom prst="rect">
            <a:avLst/>
          </a:prstGeom>
        </p:spPr>
        <p:txBody>
          <a:bodyPr lIns="91425" tIns="91425" rIns="91425" bIns="91425" anchor="t" anchorCtr="0">
            <a:noAutofit/>
          </a:bodyPr>
          <a:lstStyle/>
          <a:p>
            <a:pPr>
              <a:spcBef>
                <a:spcPts val="0"/>
              </a:spcBef>
              <a:spcAft>
                <a:spcPts val="0"/>
              </a:spcAft>
            </a:pPr>
            <a:r>
              <a:rPr lang="en" sz="2400" dirty="0"/>
              <a:t>Build is really a pre-package task (apart from native gyp builds)</a:t>
            </a:r>
          </a:p>
          <a:p>
            <a:pPr marL="457200" lvl="0" indent="0">
              <a:spcBef>
                <a:spcPts val="0"/>
              </a:spcBef>
              <a:buNone/>
            </a:pPr>
            <a:r>
              <a:rPr lang="en" b="0" dirty="0">
                <a:latin typeface="Courier New"/>
                <a:ea typeface="Courier New"/>
                <a:cs typeface="Courier New"/>
                <a:sym typeface="Courier New"/>
              </a:rPr>
              <a:t>$ devtool build mraa</a:t>
            </a:r>
          </a:p>
          <a:p>
            <a:pPr>
              <a:spcBef>
                <a:spcPts val="1800"/>
              </a:spcBef>
              <a:spcAft>
                <a:spcPts val="0"/>
              </a:spcAft>
            </a:pPr>
            <a:r>
              <a:rPr lang="en" sz="2400" dirty="0"/>
              <a:t>Deploy as normal</a:t>
            </a:r>
          </a:p>
          <a:p>
            <a:pPr marL="457200" lvl="0" indent="0" rtl="0">
              <a:spcBef>
                <a:spcPts val="0"/>
              </a:spcBef>
              <a:buNone/>
            </a:pPr>
            <a:r>
              <a:rPr lang="en" b="0" dirty="0">
                <a:latin typeface="Courier New"/>
                <a:ea typeface="Courier New"/>
                <a:cs typeface="Courier New"/>
                <a:sym typeface="Courier New"/>
              </a:rPr>
              <a:t>$ devtool deploy-target -s mraa root@target_addr</a:t>
            </a:r>
          </a:p>
          <a:p>
            <a:pPr>
              <a:spcBef>
                <a:spcPts val="1800"/>
              </a:spcBef>
              <a:spcAft>
                <a:spcPts val="0"/>
              </a:spcAft>
            </a:pPr>
            <a:r>
              <a:rPr lang="en" sz="2400" dirty="0"/>
              <a:t>Is module installed on the target?</a:t>
            </a:r>
          </a:p>
          <a:p>
            <a:pPr marL="457200" lvl="0" indent="0">
              <a:spcBef>
                <a:spcPts val="0"/>
              </a:spcBef>
              <a:buNone/>
            </a:pPr>
            <a:r>
              <a:rPr lang="en" b="0" dirty="0">
                <a:latin typeface="Courier New"/>
                <a:ea typeface="Courier New"/>
                <a:cs typeface="Courier New"/>
                <a:sym typeface="Courier New"/>
              </a:rPr>
              <a:t># npm -g ls mraa</a:t>
            </a:r>
          </a:p>
        </p:txBody>
      </p:sp>
    </p:spTree>
    <p:extLst>
      <p:ext uri="{BB962C8B-B14F-4D97-AF65-F5344CB8AC3E}">
        <p14:creationId xmlns:p14="http://schemas.microsoft.com/office/powerpoint/2010/main" val="1610245169"/>
      </p:ext>
    </p:extLst>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Running on target</a:t>
            </a:r>
          </a:p>
        </p:txBody>
      </p:sp>
      <p:sp>
        <p:nvSpPr>
          <p:cNvPr id="91" name="Shape 91"/>
          <p:cNvSpPr txBox="1">
            <a:spLocks noGrp="1"/>
          </p:cNvSpPr>
          <p:nvPr>
            <p:ph sz="quarter" idx="13"/>
          </p:nvPr>
        </p:nvSpPr>
        <p:spPr>
          <a:prstGeom prst="rect">
            <a:avLst/>
          </a:prstGeom>
        </p:spPr>
        <p:txBody>
          <a:bodyPr lIns="91425" tIns="91425" rIns="91425" bIns="91425" anchor="t" anchorCtr="0">
            <a:noAutofit/>
          </a:bodyPr>
          <a:lstStyle/>
          <a:p>
            <a:pPr lvl="0" rtl="0">
              <a:spcBef>
                <a:spcPts val="0"/>
              </a:spcBef>
              <a:spcAft>
                <a:spcPts val="0"/>
              </a:spcAft>
              <a:buNone/>
            </a:pPr>
            <a:r>
              <a:rPr lang="en" sz="1800" b="0" dirty="0">
                <a:latin typeface="Courier New"/>
                <a:ea typeface="Courier New"/>
                <a:cs typeface="Courier New"/>
                <a:sym typeface="Courier New"/>
              </a:rPr>
              <a:t># export NODE_PATH=/usr/lib/node_modules</a:t>
            </a:r>
          </a:p>
          <a:p>
            <a:pPr lvl="0" rtl="0">
              <a:spcBef>
                <a:spcPts val="0"/>
              </a:spcBef>
              <a:spcAft>
                <a:spcPts val="0"/>
              </a:spcAft>
              <a:buNone/>
            </a:pPr>
            <a:r>
              <a:rPr lang="en" sz="1800" b="0" dirty="0">
                <a:latin typeface="Courier New"/>
                <a:ea typeface="Courier New"/>
                <a:cs typeface="Courier New"/>
                <a:sym typeface="Courier New"/>
              </a:rPr>
              <a:t># node</a:t>
            </a:r>
          </a:p>
          <a:p>
            <a:pPr lvl="0" rtl="0">
              <a:spcBef>
                <a:spcPts val="0"/>
              </a:spcBef>
              <a:spcAft>
                <a:spcPts val="0"/>
              </a:spcAft>
              <a:buNone/>
            </a:pPr>
            <a:r>
              <a:rPr lang="en" sz="1800" b="0" dirty="0">
                <a:latin typeface="Courier New"/>
                <a:ea typeface="Courier New"/>
                <a:cs typeface="Courier New"/>
                <a:sym typeface="Courier New"/>
              </a:rPr>
              <a:t>&gt; var mraa = require(‘mraa’)</a:t>
            </a:r>
          </a:p>
          <a:p>
            <a:pPr lvl="0">
              <a:spcBef>
                <a:spcPts val="0"/>
              </a:spcBef>
              <a:spcAft>
                <a:spcPts val="0"/>
              </a:spcAft>
              <a:buClr>
                <a:schemeClr val="dk1"/>
              </a:buClr>
              <a:buSzPct val="78571"/>
              <a:buFont typeface="Arial"/>
              <a:buNone/>
            </a:pPr>
            <a:r>
              <a:rPr lang="en" sz="1800" b="0" dirty="0">
                <a:latin typeface="Courier New"/>
                <a:ea typeface="Courier New"/>
                <a:cs typeface="Courier New"/>
                <a:sym typeface="Courier New"/>
              </a:rPr>
              <a:t>&gt; console.log(‘mraa board: ‘ + mraa.getPlatformName())</a:t>
            </a:r>
          </a:p>
          <a:p>
            <a:pPr lvl="0" rtl="0">
              <a:spcBef>
                <a:spcPts val="0"/>
              </a:spcBef>
              <a:spcAft>
                <a:spcPts val="0"/>
              </a:spcAft>
              <a:buNone/>
            </a:pPr>
            <a:r>
              <a:rPr lang="en" sz="1800" b="0" dirty="0">
                <a:latin typeface="Courier New"/>
                <a:ea typeface="Courier New"/>
                <a:cs typeface="Courier New"/>
                <a:sym typeface="Courier New"/>
              </a:rPr>
              <a:t>&gt; var gpio = new mraa.Gpio(360, true, true)</a:t>
            </a:r>
          </a:p>
          <a:p>
            <a:pPr lvl="0" rtl="0">
              <a:spcBef>
                <a:spcPts val="0"/>
              </a:spcBef>
              <a:spcAft>
                <a:spcPts val="0"/>
              </a:spcAft>
              <a:buNone/>
            </a:pPr>
            <a:r>
              <a:rPr lang="en" sz="1800" b="0" dirty="0">
                <a:latin typeface="Courier New"/>
                <a:ea typeface="Courier New"/>
                <a:cs typeface="Courier New"/>
                <a:sym typeface="Courier New"/>
              </a:rPr>
              <a:t>&gt; gpio.dir(mraa.DIR_OUT)</a:t>
            </a:r>
          </a:p>
          <a:p>
            <a:pPr lvl="0">
              <a:spcBef>
                <a:spcPts val="0"/>
              </a:spcBef>
              <a:spcAft>
                <a:spcPts val="0"/>
              </a:spcAft>
              <a:buNone/>
            </a:pPr>
            <a:r>
              <a:rPr lang="en" sz="1800" b="0" dirty="0">
                <a:latin typeface="Courier New"/>
                <a:ea typeface="Courier New"/>
                <a:cs typeface="Courier New"/>
                <a:sym typeface="Courier New"/>
              </a:rPr>
              <a:t>&gt; gpio.write(1)</a:t>
            </a:r>
          </a:p>
          <a:p>
            <a:pPr lvl="0">
              <a:spcBef>
                <a:spcPts val="0"/>
              </a:spcBef>
              <a:buNone/>
            </a:pPr>
            <a:endParaRPr sz="1400" dirty="0">
              <a:latin typeface="Courier New"/>
              <a:ea typeface="Courier New"/>
              <a:cs typeface="Courier New"/>
              <a:sym typeface="Courier New"/>
            </a:endParaRPr>
          </a:p>
          <a:p>
            <a:pPr lvl="0">
              <a:spcBef>
                <a:spcPts val="0"/>
              </a:spcBef>
              <a:buNone/>
            </a:pPr>
            <a:endParaRPr dirty="0"/>
          </a:p>
        </p:txBody>
      </p:sp>
    </p:spTree>
    <p:extLst>
      <p:ext uri="{BB962C8B-B14F-4D97-AF65-F5344CB8AC3E}">
        <p14:creationId xmlns:p14="http://schemas.microsoft.com/office/powerpoint/2010/main" val="106713321"/>
      </p:ext>
    </p:extLst>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Developing on target</a:t>
            </a:r>
          </a:p>
        </p:txBody>
      </p:sp>
      <p:sp>
        <p:nvSpPr>
          <p:cNvPr id="97" name="Shape 97"/>
          <p:cNvSpPr txBox="1">
            <a:spLocks noGrp="1"/>
          </p:cNvSpPr>
          <p:nvPr>
            <p:ph sz="quarter" idx="13"/>
          </p:nvPr>
        </p:nvSpPr>
        <p:spPr>
          <a:prstGeom prst="rect">
            <a:avLst/>
          </a:prstGeom>
        </p:spPr>
        <p:txBody>
          <a:bodyPr lIns="91425" tIns="91425" rIns="91425" bIns="91425" anchor="t" anchorCtr="0">
            <a:noAutofit/>
          </a:bodyPr>
          <a:lstStyle/>
          <a:p>
            <a:pPr>
              <a:spcBef>
                <a:spcPts val="0"/>
              </a:spcBef>
              <a:spcAft>
                <a:spcPts val="1000"/>
              </a:spcAft>
            </a:pPr>
            <a:r>
              <a:rPr lang="en" sz="2400" dirty="0"/>
              <a:t>Many ways of doing this. Let’s keep it simple </a:t>
            </a:r>
          </a:p>
          <a:p>
            <a:pPr>
              <a:spcBef>
                <a:spcPts val="0"/>
              </a:spcBef>
              <a:spcAft>
                <a:spcPts val="0"/>
              </a:spcAft>
            </a:pPr>
            <a:r>
              <a:rPr lang="en" sz="2400" dirty="0"/>
              <a:t>On your </a:t>
            </a:r>
            <a:r>
              <a:rPr lang="en" sz="2400" dirty="0" smtClean="0"/>
              <a:t>target</a:t>
            </a:r>
            <a:br>
              <a:rPr lang="en" sz="2400" dirty="0" smtClean="0"/>
            </a:br>
            <a:endParaRPr lang="en" sz="2400" dirty="0" smtClean="0"/>
          </a:p>
          <a:p>
            <a:pPr marL="457200" lvl="0" indent="0">
              <a:spcBef>
                <a:spcPts val="0"/>
              </a:spcBef>
              <a:spcAft>
                <a:spcPts val="0"/>
              </a:spcAft>
              <a:buNone/>
            </a:pPr>
            <a:r>
              <a:rPr lang="en" sz="1800" b="0" dirty="0" smtClean="0">
                <a:latin typeface="Courier New"/>
                <a:ea typeface="Courier New"/>
                <a:cs typeface="Courier New"/>
                <a:sym typeface="Courier New"/>
              </a:rPr>
              <a:t># mkdir mmax-blinker</a:t>
            </a:r>
          </a:p>
          <a:p>
            <a:pPr marL="457200" lvl="0" indent="0">
              <a:spcBef>
                <a:spcPts val="0"/>
              </a:spcBef>
              <a:buNone/>
            </a:pPr>
            <a:r>
              <a:rPr lang="en" sz="1800" b="0" dirty="0" smtClean="0">
                <a:latin typeface="Courier New"/>
                <a:ea typeface="Courier New"/>
                <a:cs typeface="Courier New"/>
                <a:sym typeface="Courier New"/>
              </a:rPr>
              <a:t># </a:t>
            </a:r>
            <a:r>
              <a:rPr lang="en" sz="1800" b="0" dirty="0">
                <a:latin typeface="Courier New"/>
                <a:ea typeface="Courier New"/>
                <a:cs typeface="Courier New"/>
                <a:sym typeface="Courier New"/>
              </a:rPr>
              <a:t>cd </a:t>
            </a:r>
            <a:r>
              <a:rPr lang="en" sz="1800" b="0" dirty="0" smtClean="0">
                <a:latin typeface="Courier New"/>
                <a:ea typeface="Courier New"/>
                <a:cs typeface="Courier New"/>
                <a:sym typeface="Courier New"/>
              </a:rPr>
              <a:t>mmax-blinker</a:t>
            </a:r>
          </a:p>
          <a:p>
            <a:pPr marL="457200" lvl="0" indent="0">
              <a:spcBef>
                <a:spcPts val="0"/>
              </a:spcBef>
              <a:buNone/>
            </a:pPr>
            <a:endParaRPr lang="en" sz="1800" b="0" dirty="0">
              <a:latin typeface="Courier New"/>
              <a:ea typeface="Courier New"/>
              <a:cs typeface="Courier New"/>
              <a:sym typeface="Courier New"/>
            </a:endParaRPr>
          </a:p>
          <a:p>
            <a:pPr>
              <a:spcBef>
                <a:spcPts val="0"/>
              </a:spcBef>
              <a:spcAft>
                <a:spcPts val="0"/>
              </a:spcAft>
            </a:pPr>
            <a:r>
              <a:rPr lang="en" sz="2400" dirty="0"/>
              <a:t>Write some code and test </a:t>
            </a:r>
            <a:r>
              <a:rPr lang="en" sz="2400" dirty="0" smtClean="0"/>
              <a:t>it</a:t>
            </a:r>
          </a:p>
          <a:p>
            <a:pPr lvl="1">
              <a:spcBef>
                <a:spcPts val="0"/>
              </a:spcBef>
              <a:spcAft>
                <a:spcPts val="0"/>
              </a:spcAft>
              <a:buNone/>
            </a:pPr>
            <a:r>
              <a:rPr lang="en-US" sz="1800" b="0" dirty="0">
                <a:latin typeface="Courier New" panose="02070309020205020404" pitchFamily="49" charset="0"/>
                <a:cs typeface="Courier New" panose="02070309020205020404" pitchFamily="49" charset="0"/>
              </a:rPr>
              <a:t># </a:t>
            </a:r>
            <a:r>
              <a:rPr lang="en-US" sz="1800" b="0" dirty="0" err="1">
                <a:latin typeface="Courier New" panose="02070309020205020404" pitchFamily="49" charset="0"/>
                <a:cs typeface="Courier New" panose="02070309020205020404" pitchFamily="49" charset="0"/>
              </a:rPr>
              <a:t>cp</a:t>
            </a:r>
            <a:r>
              <a:rPr lang="en-US" sz="1800" b="0" dirty="0">
                <a:latin typeface="Courier New" panose="02070309020205020404" pitchFamily="49" charset="0"/>
                <a:cs typeface="Courier New" panose="02070309020205020404" pitchFamily="49" charset="0"/>
              </a:rPr>
              <a:t> $NODE_PATH/</a:t>
            </a:r>
            <a:r>
              <a:rPr lang="en-US" sz="1800" b="0" dirty="0" err="1">
                <a:latin typeface="Courier New" panose="02070309020205020404" pitchFamily="49" charset="0"/>
                <a:cs typeface="Courier New" panose="02070309020205020404" pitchFamily="49" charset="0"/>
              </a:rPr>
              <a:t>mraa</a:t>
            </a:r>
            <a:r>
              <a:rPr lang="en-US" sz="1800" b="0" dirty="0">
                <a:latin typeface="Courier New" panose="02070309020205020404" pitchFamily="49" charset="0"/>
                <a:cs typeface="Courier New" panose="02070309020205020404" pitchFamily="49" charset="0"/>
              </a:rPr>
              <a:t>/examples/</a:t>
            </a:r>
            <a:r>
              <a:rPr lang="en-US" sz="1800" b="0" dirty="0" err="1">
                <a:latin typeface="Courier New" panose="02070309020205020404" pitchFamily="49" charset="0"/>
                <a:cs typeface="Courier New" panose="02070309020205020404" pitchFamily="49" charset="0"/>
              </a:rPr>
              <a:t>javascript</a:t>
            </a:r>
            <a:r>
              <a:rPr lang="en-US" sz="1800" b="0" dirty="0">
                <a:latin typeface="Courier New" panose="02070309020205020404" pitchFamily="49" charset="0"/>
                <a:cs typeface="Courier New" panose="02070309020205020404" pitchFamily="49" charset="0"/>
              </a:rPr>
              <a:t>/Blink-IO.js .</a:t>
            </a:r>
          </a:p>
          <a:p>
            <a:pPr lvl="1">
              <a:spcBef>
                <a:spcPts val="0"/>
              </a:spcBef>
              <a:spcAft>
                <a:spcPts val="0"/>
              </a:spcAft>
              <a:buNone/>
            </a:pPr>
            <a:r>
              <a:rPr lang="en-US" sz="1800" b="0" dirty="0" smtClean="0">
                <a:latin typeface="Courier New" panose="02070309020205020404" pitchFamily="49" charset="0"/>
                <a:cs typeface="Courier New" panose="02070309020205020404" pitchFamily="49" charset="0"/>
              </a:rPr>
              <a:t># </a:t>
            </a:r>
            <a:r>
              <a:rPr lang="en-US" sz="1800" b="0" dirty="0">
                <a:latin typeface="Courier New" panose="02070309020205020404" pitchFamily="49" charset="0"/>
                <a:cs typeface="Courier New" panose="02070309020205020404" pitchFamily="49" charset="0"/>
              </a:rPr>
              <a:t>vi </a:t>
            </a:r>
            <a:r>
              <a:rPr lang="en-US" sz="1800" b="0" dirty="0" smtClean="0">
                <a:latin typeface="Courier New" panose="02070309020205020404" pitchFamily="49" charset="0"/>
                <a:cs typeface="Courier New" panose="02070309020205020404" pitchFamily="49" charset="0"/>
              </a:rPr>
              <a:t>Blink-IO.js</a:t>
            </a:r>
          </a:p>
          <a:p>
            <a:pPr lvl="1">
              <a:spcBef>
                <a:spcPts val="0"/>
              </a:spcBef>
              <a:spcAft>
                <a:spcPts val="0"/>
              </a:spcAft>
              <a:buNone/>
            </a:pPr>
            <a:endParaRPr lang="en-US" sz="1800" b="0" dirty="0" smtClean="0">
              <a:latin typeface="Courier New" panose="02070309020205020404" pitchFamily="49" charset="0"/>
              <a:cs typeface="Courier New" panose="02070309020205020404" pitchFamily="49" charset="0"/>
            </a:endParaRPr>
          </a:p>
          <a:p>
            <a:pPr lvl="6">
              <a:spcBef>
                <a:spcPts val="0"/>
              </a:spcBef>
              <a:spcAft>
                <a:spcPts val="0"/>
              </a:spcAft>
              <a:buNone/>
            </a:pPr>
            <a:r>
              <a:rPr lang="en-US" sz="1600" dirty="0" smtClean="0">
                <a:cs typeface="Courier New" panose="02070309020205020404" pitchFamily="49" charset="0"/>
              </a:rPr>
              <a:t>change GPIO to “raw” id 360</a:t>
            </a:r>
            <a:endParaRPr lang="en-US" sz="1600" dirty="0">
              <a:cs typeface="Courier New" panose="02070309020205020404" pitchFamily="49" charset="0"/>
            </a:endParaRPr>
          </a:p>
          <a:p>
            <a:pPr lvl="6">
              <a:spcBef>
                <a:spcPts val="0"/>
              </a:spcBef>
              <a:spcAft>
                <a:spcPts val="0"/>
              </a:spcAft>
              <a:buNone/>
            </a:pPr>
            <a:r>
              <a:rPr lang="en-US" sz="1600" dirty="0">
                <a:cs typeface="Courier New" panose="02070309020205020404" pitchFamily="49" charset="0"/>
              </a:rPr>
              <a:t>add #!/</a:t>
            </a:r>
            <a:r>
              <a:rPr lang="en-US" sz="1600" dirty="0" err="1">
                <a:cs typeface="Courier New" panose="02070309020205020404" pitchFamily="49" charset="0"/>
              </a:rPr>
              <a:t>usr</a:t>
            </a:r>
            <a:r>
              <a:rPr lang="en-US" sz="1600" dirty="0">
                <a:cs typeface="Courier New" panose="02070309020205020404" pitchFamily="49" charset="0"/>
              </a:rPr>
              <a:t>/bin/node</a:t>
            </a:r>
          </a:p>
          <a:p>
            <a:pPr lvl="1">
              <a:spcBef>
                <a:spcPts val="0"/>
              </a:spcBef>
              <a:spcAft>
                <a:spcPts val="0"/>
              </a:spcAft>
              <a:buNone/>
            </a:pPr>
            <a:endParaRPr lang="en-US" sz="1800" b="0" dirty="0" smtClean="0">
              <a:latin typeface="Courier New" panose="02070309020205020404" pitchFamily="49" charset="0"/>
              <a:cs typeface="Courier New" panose="02070309020205020404" pitchFamily="49" charset="0"/>
            </a:endParaRPr>
          </a:p>
          <a:p>
            <a:pPr lvl="1">
              <a:spcBef>
                <a:spcPts val="0"/>
              </a:spcBef>
              <a:spcAft>
                <a:spcPts val="0"/>
              </a:spcAft>
              <a:buNone/>
            </a:pPr>
            <a:r>
              <a:rPr lang="en-US" sz="1800" b="0" dirty="0" smtClean="0">
                <a:latin typeface="Courier New" panose="02070309020205020404" pitchFamily="49" charset="0"/>
                <a:cs typeface="Courier New" panose="02070309020205020404" pitchFamily="49" charset="0"/>
              </a:rPr>
              <a:t># </a:t>
            </a:r>
            <a:r>
              <a:rPr lang="en-US" sz="1800" b="0" dirty="0">
                <a:latin typeface="Courier New" panose="02070309020205020404" pitchFamily="49" charset="0"/>
                <a:cs typeface="Courier New" panose="02070309020205020404" pitchFamily="49" charset="0"/>
              </a:rPr>
              <a:t>node Blink-IO.js</a:t>
            </a:r>
          </a:p>
          <a:p>
            <a:pPr lvl="0">
              <a:spcBef>
                <a:spcPts val="0"/>
              </a:spcBef>
              <a:spcAft>
                <a:spcPts val="0"/>
              </a:spcAft>
              <a:buNone/>
            </a:pPr>
            <a:r>
              <a:rPr lang="en" dirty="0"/>
              <a:t/>
            </a:r>
            <a:br>
              <a:rPr lang="en" dirty="0"/>
            </a:br>
            <a:endParaRPr lang="en" dirty="0"/>
          </a:p>
          <a:p>
            <a:pPr lvl="0">
              <a:spcBef>
                <a:spcPts val="0"/>
              </a:spcBef>
              <a:buNone/>
            </a:pPr>
            <a:endParaRPr dirty="0"/>
          </a:p>
        </p:txBody>
      </p:sp>
    </p:spTree>
    <p:extLst>
      <p:ext uri="{BB962C8B-B14F-4D97-AF65-F5344CB8AC3E}">
        <p14:creationId xmlns:p14="http://schemas.microsoft.com/office/powerpoint/2010/main" val="1135709541"/>
      </p:ext>
    </p:extLst>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Create NPM module on target</a:t>
            </a:r>
          </a:p>
        </p:txBody>
      </p:sp>
      <p:sp>
        <p:nvSpPr>
          <p:cNvPr id="3" name="Content Placeholder 2"/>
          <p:cNvSpPr>
            <a:spLocks noGrp="1"/>
          </p:cNvSpPr>
          <p:nvPr>
            <p:ph sz="quarter" idx="13"/>
          </p:nvPr>
        </p:nvSpPr>
        <p:spPr/>
        <p:txBody>
          <a:bodyPr/>
          <a:lstStyle/>
          <a:p>
            <a:r>
              <a:rPr lang="en-US" sz="2400" dirty="0"/>
              <a:t>Create </a:t>
            </a:r>
            <a:r>
              <a:rPr lang="en-US" sz="2400" dirty="0" err="1" smtClean="0"/>
              <a:t>package.json</a:t>
            </a:r>
            <a:endParaRPr lang="en-US" sz="2400" dirty="0"/>
          </a:p>
          <a:p>
            <a:pPr marL="257175" lvl="1" indent="0">
              <a:spcBef>
                <a:spcPts val="0"/>
              </a:spcBef>
              <a:buNone/>
            </a:pPr>
            <a:r>
              <a:rPr lang="en-US" sz="1800" dirty="0" smtClean="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cp</a:t>
            </a:r>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$NODE_PATH/</a:t>
            </a:r>
            <a:r>
              <a:rPr lang="en-US" sz="1800" dirty="0" err="1" smtClean="0">
                <a:latin typeface="Courier New" panose="02070309020205020404" pitchFamily="49" charset="0"/>
                <a:cs typeface="Courier New" panose="02070309020205020404" pitchFamily="49" charset="0"/>
              </a:rPr>
              <a:t>mraa</a:t>
            </a:r>
            <a:r>
              <a:rPr lang="en-US" sz="1800" dirty="0" smtClean="0">
                <a:latin typeface="Courier New" panose="02070309020205020404" pitchFamily="49" charset="0"/>
                <a:cs typeface="Courier New" panose="02070309020205020404" pitchFamily="49" charset="0"/>
              </a:rPr>
              <a:t>/COPYING </a:t>
            </a:r>
            <a:r>
              <a:rPr lang="en-US" sz="1800" dirty="0">
                <a:latin typeface="Courier New" panose="02070309020205020404" pitchFamily="49" charset="0"/>
                <a:cs typeface="Courier New" panose="02070309020205020404" pitchFamily="49" charset="0"/>
              </a:rPr>
              <a:t>.</a:t>
            </a:r>
          </a:p>
          <a:p>
            <a:pPr marL="257175" lvl="1" indent="0">
              <a:spcBef>
                <a:spcPts val="0"/>
              </a:spcBef>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npm</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init</a:t>
            </a:r>
            <a:endParaRPr lang="en-US" sz="1800" dirty="0">
              <a:latin typeface="Courier New" panose="02070309020205020404" pitchFamily="49" charset="0"/>
              <a:cs typeface="Courier New" panose="02070309020205020404" pitchFamily="49" charset="0"/>
            </a:endParaRPr>
          </a:p>
          <a:p>
            <a:pPr marL="257175" lvl="1" indent="0">
              <a:spcBef>
                <a:spcPts val="0"/>
              </a:spcBef>
              <a:buNone/>
            </a:pPr>
            <a:r>
              <a:rPr lang="en-US" sz="1800" dirty="0">
                <a:latin typeface="Courier New" panose="02070309020205020404" pitchFamily="49" charset="0"/>
                <a:cs typeface="Courier New" panose="02070309020205020404" pitchFamily="49" charset="0"/>
              </a:rPr>
              <a:t># vi </a:t>
            </a:r>
            <a:r>
              <a:rPr lang="en-US" sz="1800" dirty="0" err="1" smtClean="0">
                <a:latin typeface="Courier New" panose="02070309020205020404" pitchFamily="49" charset="0"/>
                <a:cs typeface="Courier New" panose="02070309020205020404" pitchFamily="49" charset="0"/>
              </a:rPr>
              <a:t>package.json</a:t>
            </a:r>
            <a:r>
              <a:rPr lang="en-US" sz="1800" dirty="0" smtClean="0">
                <a:latin typeface="Courier New" panose="02070309020205020404" pitchFamily="49" charset="0"/>
                <a:cs typeface="Courier New" panose="02070309020205020404" pitchFamily="49" charset="0"/>
              </a:rPr>
              <a:t/>
            </a:r>
            <a:br>
              <a:rPr lang="en-US" sz="1800" dirty="0" smtClean="0">
                <a:latin typeface="Courier New" panose="02070309020205020404" pitchFamily="49" charset="0"/>
                <a:cs typeface="Courier New" panose="02070309020205020404" pitchFamily="49" charset="0"/>
              </a:rPr>
            </a:br>
            <a:endParaRPr lang="en-US" sz="1800" dirty="0" smtClean="0">
              <a:latin typeface="Courier New" panose="02070309020205020404" pitchFamily="49" charset="0"/>
              <a:cs typeface="Courier New" panose="02070309020205020404" pitchFamily="49" charset="0"/>
            </a:endParaRPr>
          </a:p>
          <a:p>
            <a:pPr marL="257175" lvl="5" indent="0">
              <a:spcBef>
                <a:spcPts val="0"/>
              </a:spcBef>
              <a:buNone/>
            </a:pPr>
            <a:r>
              <a:rPr lang="en-US" sz="1800" b="0" dirty="0">
                <a:latin typeface="+mn-lt"/>
                <a:cs typeface="Courier New" panose="02070309020205020404" pitchFamily="49" charset="0"/>
              </a:rPr>
              <a:t>A</a:t>
            </a:r>
            <a:r>
              <a:rPr lang="en-US" sz="1800" b="0" dirty="0" smtClean="0">
                <a:latin typeface="+mn-lt"/>
                <a:cs typeface="Courier New" panose="02070309020205020404" pitchFamily="49" charset="0"/>
              </a:rPr>
              <a:t>dd </a:t>
            </a:r>
            <a:r>
              <a:rPr lang="en-US" sz="1800" b="0" dirty="0">
                <a:latin typeface="+mn-lt"/>
                <a:cs typeface="Courier New" panose="02070309020205020404" pitchFamily="49" charset="0"/>
              </a:rPr>
              <a:t>“bin” </a:t>
            </a:r>
            <a:r>
              <a:rPr lang="en-US" sz="1800" b="0" dirty="0" smtClean="0">
                <a:latin typeface="+mn-lt"/>
                <a:cs typeface="Courier New" panose="02070309020205020404" pitchFamily="49" charset="0"/>
              </a:rPr>
              <a:t>entry. Local dependency for </a:t>
            </a:r>
            <a:r>
              <a:rPr lang="en-US" sz="1800" b="0" dirty="0" err="1" smtClean="0">
                <a:latin typeface="+mn-lt"/>
                <a:cs typeface="Courier New" panose="02070309020205020404" pitchFamily="49" charset="0"/>
              </a:rPr>
              <a:t>mraa</a:t>
            </a:r>
            <a:r>
              <a:rPr lang="en-US" sz="1800" b="0" dirty="0" smtClean="0">
                <a:latin typeface="+mn-lt"/>
                <a:cs typeface="Courier New" panose="02070309020205020404" pitchFamily="49" charset="0"/>
              </a:rPr>
              <a:t> (or skip)</a:t>
            </a:r>
            <a:endParaRPr lang="en-US" sz="1800" b="0" dirty="0">
              <a:latin typeface="+mn-lt"/>
              <a:cs typeface="Courier New" panose="02070309020205020404" pitchFamily="49" charset="0"/>
            </a:endParaRPr>
          </a:p>
          <a:p>
            <a:r>
              <a:rPr lang="en-US" sz="2400" dirty="0" smtClean="0"/>
              <a:t>Install</a:t>
            </a:r>
            <a:endParaRPr lang="en-US" sz="2400" dirty="0"/>
          </a:p>
          <a:p>
            <a:pPr marL="257175" lvl="1"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npm</a:t>
            </a:r>
            <a:r>
              <a:rPr lang="en-US" sz="1800" dirty="0">
                <a:latin typeface="Courier New" panose="02070309020205020404" pitchFamily="49" charset="0"/>
                <a:cs typeface="Courier New" panose="02070309020205020404" pitchFamily="49" charset="0"/>
              </a:rPr>
              <a:t> -g install</a:t>
            </a:r>
          </a:p>
          <a:p>
            <a:r>
              <a:rPr lang="en-US" sz="2400" dirty="0"/>
              <a:t>Test</a:t>
            </a:r>
          </a:p>
          <a:p>
            <a:pPr marL="257175" lvl="1"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mmax</a:t>
            </a:r>
            <a:r>
              <a:rPr lang="en-US" sz="1800" dirty="0">
                <a:latin typeface="Courier New" panose="02070309020205020404" pitchFamily="49" charset="0"/>
                <a:cs typeface="Courier New" panose="02070309020205020404" pitchFamily="49" charset="0"/>
              </a:rPr>
              <a:t>-blinker</a:t>
            </a:r>
          </a:p>
          <a:p>
            <a:endParaRPr lang="en-US" dirty="0"/>
          </a:p>
        </p:txBody>
      </p:sp>
    </p:spTree>
    <p:extLst>
      <p:ext uri="{BB962C8B-B14F-4D97-AF65-F5344CB8AC3E}">
        <p14:creationId xmlns:p14="http://schemas.microsoft.com/office/powerpoint/2010/main" val="3194360662"/>
      </p:ext>
    </p:extLst>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Create package for your application</a:t>
            </a:r>
            <a:endParaRPr lang="en-US" sz="2800" dirty="0"/>
          </a:p>
        </p:txBody>
      </p:sp>
      <p:sp>
        <p:nvSpPr>
          <p:cNvPr id="3" name="Content Placeholder 2"/>
          <p:cNvSpPr>
            <a:spLocks noGrp="1"/>
          </p:cNvSpPr>
          <p:nvPr>
            <p:ph sz="quarter" idx="13"/>
          </p:nvPr>
        </p:nvSpPr>
        <p:spPr/>
        <p:txBody>
          <a:bodyPr/>
          <a:lstStyle/>
          <a:p>
            <a:r>
              <a:rPr lang="en-US" sz="2400" dirty="0" smtClean="0"/>
              <a:t>Copy files to build host</a:t>
            </a:r>
          </a:p>
          <a:p>
            <a:pPr marL="257175" lvl="1" indent="0">
              <a:buNone/>
            </a:pPr>
            <a:r>
              <a:rPr lang="en-US" sz="1800" dirty="0" err="1">
                <a:latin typeface="Courier New" panose="02070309020205020404" pitchFamily="49" charset="0"/>
                <a:cs typeface="Courier New" panose="02070309020205020404" pitchFamily="49" charset="0"/>
              </a:rPr>
              <a:t>s</a:t>
            </a:r>
            <a:r>
              <a:rPr lang="en-US" sz="1800" dirty="0" err="1" smtClean="0">
                <a:latin typeface="Courier New" panose="02070309020205020404" pitchFamily="49" charset="0"/>
                <a:cs typeface="Courier New" panose="02070309020205020404" pitchFamily="49" charset="0"/>
              </a:rPr>
              <a:t>cp</a:t>
            </a:r>
            <a:r>
              <a:rPr lang="en-US" sz="1800" dirty="0" smtClean="0">
                <a:latin typeface="Courier New" panose="02070309020205020404" pitchFamily="49" charset="0"/>
                <a:cs typeface="Courier New" panose="02070309020205020404" pitchFamily="49" charset="0"/>
              </a:rPr>
              <a:t> –r </a:t>
            </a:r>
            <a:r>
              <a:rPr lang="en-US" sz="1800" dirty="0" err="1" smtClean="0">
                <a:latin typeface="Courier New" panose="02070309020205020404" pitchFamily="49" charset="0"/>
                <a:cs typeface="Courier New" panose="02070309020205020404" pitchFamily="49" charset="0"/>
                <a:hlinkClick r:id="rId2"/>
              </a:rPr>
              <a:t>root@x.x.x.x:mmax-blinker</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mmax</a:t>
            </a:r>
            <a:r>
              <a:rPr lang="en-US" sz="1800" dirty="0" smtClean="0">
                <a:latin typeface="Courier New" panose="02070309020205020404" pitchFamily="49" charset="0"/>
                <a:cs typeface="Courier New" panose="02070309020205020404" pitchFamily="49" charset="0"/>
              </a:rPr>
              <a:t>-blinker</a:t>
            </a:r>
          </a:p>
          <a:p>
            <a:r>
              <a:rPr lang="en-US" sz="2400" dirty="0" smtClean="0"/>
              <a:t>Check dependencies</a:t>
            </a:r>
          </a:p>
          <a:p>
            <a:pPr lvl="1"/>
            <a:r>
              <a:rPr lang="en-US" dirty="0" smtClean="0"/>
              <a:t>Local dependencies are for development only</a:t>
            </a:r>
          </a:p>
          <a:p>
            <a:r>
              <a:rPr lang="en-US" sz="2400" dirty="0" smtClean="0"/>
              <a:t>Now create package</a:t>
            </a:r>
          </a:p>
          <a:p>
            <a:pPr marL="257175" lvl="1" indent="0">
              <a:buNone/>
            </a:pP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devtool</a:t>
            </a:r>
            <a:r>
              <a:rPr lang="en-US" sz="1800" dirty="0" smtClean="0">
                <a:latin typeface="Courier New" panose="02070309020205020404" pitchFamily="49" charset="0"/>
                <a:cs typeface="Courier New" panose="02070309020205020404" pitchFamily="49" charset="0"/>
              </a:rPr>
              <a:t> add /path/to/</a:t>
            </a:r>
            <a:r>
              <a:rPr lang="en-US" sz="1800" dirty="0" err="1" smtClean="0">
                <a:latin typeface="Courier New" panose="02070309020205020404" pitchFamily="49" charset="0"/>
                <a:cs typeface="Courier New" panose="02070309020205020404" pitchFamily="49" charset="0"/>
              </a:rPr>
              <a:t>mmax</a:t>
            </a:r>
            <a:r>
              <a:rPr lang="en-US" sz="1800" dirty="0" smtClean="0">
                <a:latin typeface="Courier New" panose="02070309020205020404" pitchFamily="49" charset="0"/>
                <a:cs typeface="Courier New" panose="02070309020205020404" pitchFamily="49" charset="0"/>
              </a:rPr>
              <a:t>-blinker</a:t>
            </a:r>
          </a:p>
          <a:p>
            <a:pPr marL="257175" lvl="1" indent="0">
              <a:buNone/>
            </a:pP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devtool</a:t>
            </a:r>
            <a:r>
              <a:rPr lang="en-US" sz="1800" dirty="0" smtClean="0">
                <a:latin typeface="Courier New" panose="02070309020205020404" pitchFamily="49" charset="0"/>
                <a:cs typeface="Courier New" panose="02070309020205020404" pitchFamily="49" charset="0"/>
              </a:rPr>
              <a:t> edit-recipe </a:t>
            </a:r>
            <a:r>
              <a:rPr lang="en-US" sz="1800" dirty="0" err="1" smtClean="0">
                <a:latin typeface="Courier New" panose="02070309020205020404" pitchFamily="49" charset="0"/>
                <a:cs typeface="Courier New" panose="02070309020205020404" pitchFamily="49" charset="0"/>
              </a:rPr>
              <a:t>mmax</a:t>
            </a:r>
            <a:r>
              <a:rPr lang="en-US" sz="1800" dirty="0" smtClean="0">
                <a:latin typeface="Courier New" panose="02070309020205020404" pitchFamily="49" charset="0"/>
                <a:cs typeface="Courier New" panose="02070309020205020404" pitchFamily="49" charset="0"/>
              </a:rPr>
              <a:t>-blinker </a:t>
            </a:r>
          </a:p>
          <a:p>
            <a:pPr lvl="1"/>
            <a:endParaRPr lang="en-US" dirty="0"/>
          </a:p>
        </p:txBody>
      </p:sp>
    </p:spTree>
    <p:extLst>
      <p:ext uri="{BB962C8B-B14F-4D97-AF65-F5344CB8AC3E}">
        <p14:creationId xmlns:p14="http://schemas.microsoft.com/office/powerpoint/2010/main" val="2751750801"/>
      </p:ext>
    </p:extLst>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Build, deploy and run application</a:t>
            </a:r>
            <a:endParaRPr lang="en-US" sz="2800" dirty="0"/>
          </a:p>
        </p:txBody>
      </p:sp>
      <p:sp>
        <p:nvSpPr>
          <p:cNvPr id="3" name="Content Placeholder 2"/>
          <p:cNvSpPr>
            <a:spLocks noGrp="1"/>
          </p:cNvSpPr>
          <p:nvPr>
            <p:ph sz="quarter" idx="13"/>
          </p:nvPr>
        </p:nvSpPr>
        <p:spPr/>
        <p:txBody>
          <a:bodyPr/>
          <a:lstStyle/>
          <a:p>
            <a:r>
              <a:rPr lang="en-US" sz="2400" dirty="0" smtClean="0"/>
              <a:t>Build</a:t>
            </a:r>
          </a:p>
          <a:p>
            <a:pPr marL="257175" lvl="1" indent="0">
              <a:buNone/>
            </a:pP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devtool</a:t>
            </a:r>
            <a:r>
              <a:rPr lang="en-US" sz="1800" dirty="0" smtClean="0">
                <a:latin typeface="Courier New" panose="02070309020205020404" pitchFamily="49" charset="0"/>
                <a:cs typeface="Courier New" panose="02070309020205020404" pitchFamily="49" charset="0"/>
              </a:rPr>
              <a:t> build </a:t>
            </a:r>
            <a:r>
              <a:rPr lang="en-US" sz="1800" dirty="0" err="1" smtClean="0">
                <a:latin typeface="Courier New" panose="02070309020205020404" pitchFamily="49" charset="0"/>
                <a:cs typeface="Courier New" panose="02070309020205020404" pitchFamily="49" charset="0"/>
              </a:rPr>
              <a:t>mmax</a:t>
            </a:r>
            <a:r>
              <a:rPr lang="en-US" sz="1800" dirty="0" smtClean="0">
                <a:latin typeface="Courier New" panose="02070309020205020404" pitchFamily="49" charset="0"/>
                <a:cs typeface="Courier New" panose="02070309020205020404" pitchFamily="49" charset="0"/>
              </a:rPr>
              <a:t>-blinker</a:t>
            </a:r>
          </a:p>
          <a:p>
            <a:r>
              <a:rPr lang="en-US" sz="2400" dirty="0" smtClean="0"/>
              <a:t>Deploy</a:t>
            </a:r>
          </a:p>
          <a:p>
            <a:pPr marL="257175" lvl="1" indent="0">
              <a:buNone/>
            </a:pP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devtool</a:t>
            </a:r>
            <a:r>
              <a:rPr lang="en-US" sz="1600" dirty="0" smtClean="0">
                <a:latin typeface="Courier New" panose="02070309020205020404" pitchFamily="49" charset="0"/>
                <a:cs typeface="Courier New" panose="02070309020205020404" pitchFamily="49" charset="0"/>
              </a:rPr>
              <a:t> deploy-target </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 </a:t>
            </a:r>
            <a:r>
              <a:rPr lang="en-US" sz="1600" dirty="0" err="1" smtClean="0">
                <a:latin typeface="Courier New" panose="02070309020205020404" pitchFamily="49" charset="0"/>
                <a:cs typeface="Courier New" panose="02070309020205020404" pitchFamily="49" charset="0"/>
                <a:hlinkClick r:id="rId2"/>
              </a:rPr>
              <a:t>root@x.x.x.x</a:t>
            </a:r>
            <a:endParaRPr lang="en-US" sz="1600" dirty="0" smtClean="0">
              <a:latin typeface="Courier New" panose="02070309020205020404" pitchFamily="49" charset="0"/>
              <a:cs typeface="Courier New" panose="02070309020205020404" pitchFamily="49" charset="0"/>
            </a:endParaRPr>
          </a:p>
          <a:p>
            <a:pPr marL="257175" lvl="1" indent="0">
              <a:buNone/>
            </a:pPr>
            <a:r>
              <a:rPr lang="en-US" sz="1600" dirty="0" smtClean="0">
                <a:latin typeface="Courier New" panose="02070309020205020404" pitchFamily="49" charset="0"/>
                <a:cs typeface="Courier New" panose="02070309020205020404" pitchFamily="49" charset="0"/>
              </a:rPr>
              <a:t># ln -s /</a:t>
            </a:r>
            <a:r>
              <a:rPr lang="en-US" sz="1600" dirty="0" err="1" smtClean="0">
                <a:latin typeface="Courier New" panose="02070309020205020404" pitchFamily="49" charset="0"/>
                <a:cs typeface="Courier New" panose="02070309020205020404" pitchFamily="49" charset="0"/>
              </a:rPr>
              <a:t>usr</a:t>
            </a:r>
            <a:r>
              <a:rPr lang="en-US" sz="1600" dirty="0" smtClean="0">
                <a:latin typeface="Courier New" panose="02070309020205020404" pitchFamily="49" charset="0"/>
                <a:cs typeface="Courier New" panose="02070309020205020404" pitchFamily="49" charset="0"/>
              </a:rPr>
              <a:t>/lib/</a:t>
            </a:r>
            <a:r>
              <a:rPr lang="en-US" sz="1600" dirty="0" err="1" smtClean="0">
                <a:latin typeface="Courier New" panose="02070309020205020404" pitchFamily="49" charset="0"/>
                <a:cs typeface="Courier New" panose="02070309020205020404" pitchFamily="49" charset="0"/>
              </a:rPr>
              <a:t>node_modules</a:t>
            </a:r>
            <a:r>
              <a:rPr lang="en-US" sz="1600" dirty="0" smtClean="0">
                <a:latin typeface="Courier New" panose="02070309020205020404" pitchFamily="49" charset="0"/>
                <a:cs typeface="Courier New" panose="02070309020205020404" pitchFamily="49" charset="0"/>
              </a:rPr>
              <a:t>/</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-blinker/Blink-IO.js /</a:t>
            </a:r>
            <a:r>
              <a:rPr lang="en-US" sz="1600" dirty="0" err="1" smtClean="0">
                <a:latin typeface="Courier New" panose="02070309020205020404" pitchFamily="49" charset="0"/>
                <a:cs typeface="Courier New" panose="02070309020205020404" pitchFamily="49" charset="0"/>
              </a:rPr>
              <a:t>usr</a:t>
            </a:r>
            <a:r>
              <a:rPr lang="en-US" sz="1600" dirty="0" smtClean="0">
                <a:latin typeface="Courier New" panose="02070309020205020404" pitchFamily="49" charset="0"/>
                <a:cs typeface="Courier New" panose="02070309020205020404" pitchFamily="49" charset="0"/>
              </a:rPr>
              <a:t>/bin/</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a:t>
            </a:r>
          </a:p>
          <a:p>
            <a:pPr marL="257175" lvl="1" indent="0">
              <a:buNone/>
            </a:pP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chmod</a:t>
            </a:r>
            <a:r>
              <a:rPr lang="en-US" sz="1600" dirty="0" smtClean="0">
                <a:latin typeface="Courier New" panose="02070309020205020404" pitchFamily="49" charset="0"/>
                <a:cs typeface="Courier New" panose="02070309020205020404" pitchFamily="49" charset="0"/>
              </a:rPr>
              <a:t> +x /</a:t>
            </a:r>
            <a:r>
              <a:rPr lang="en-US" sz="1600" dirty="0" err="1" smtClean="0">
                <a:latin typeface="Courier New" panose="02070309020205020404" pitchFamily="49" charset="0"/>
                <a:cs typeface="Courier New" panose="02070309020205020404" pitchFamily="49" charset="0"/>
              </a:rPr>
              <a:t>usr</a:t>
            </a:r>
            <a:r>
              <a:rPr lang="en-US" sz="1600" dirty="0" smtClean="0">
                <a:latin typeface="Courier New" panose="02070309020205020404" pitchFamily="49" charset="0"/>
                <a:cs typeface="Courier New" panose="02070309020205020404" pitchFamily="49" charset="0"/>
              </a:rPr>
              <a:t>/bin/</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a:t>
            </a:r>
          </a:p>
          <a:p>
            <a:r>
              <a:rPr lang="en-US" sz="2400" dirty="0" smtClean="0">
                <a:latin typeface="+mj-lt"/>
                <a:cs typeface="Courier New" panose="02070309020205020404" pitchFamily="49" charset="0"/>
              </a:rPr>
              <a:t>Run</a:t>
            </a:r>
          </a:p>
          <a:p>
            <a:pPr marL="257175" lvl="1" indent="0">
              <a:buNone/>
            </a:pP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a:t>
            </a:r>
            <a:endParaRPr lang="en-US" sz="1600" dirty="0">
              <a:latin typeface="Courier New" panose="02070309020205020404" pitchFamily="49" charset="0"/>
              <a:cs typeface="Courier New" panose="02070309020205020404" pitchFamily="49" charset="0"/>
            </a:endParaRPr>
          </a:p>
          <a:p>
            <a:pPr marL="257175" lvl="1" indent="0">
              <a:buNone/>
            </a:pPr>
            <a:endParaRPr lang="en-US" sz="1800" dirty="0" smtClean="0">
              <a:latin typeface="Courier New" panose="02070309020205020404" pitchFamily="49" charset="0"/>
              <a:cs typeface="Courier New" panose="02070309020205020404" pitchFamily="49" charset="0"/>
            </a:endParaRPr>
          </a:p>
          <a:p>
            <a:pPr lvl="1"/>
            <a:endParaRPr lang="en-US" dirty="0" smtClean="0"/>
          </a:p>
          <a:p>
            <a:endParaRPr lang="en-US" dirty="0"/>
          </a:p>
        </p:txBody>
      </p:sp>
    </p:spTree>
    <p:extLst>
      <p:ext uri="{BB962C8B-B14F-4D97-AF65-F5344CB8AC3E}">
        <p14:creationId xmlns:p14="http://schemas.microsoft.com/office/powerpoint/2010/main" val="2308275978"/>
      </p:ext>
    </p:extLst>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Keep in Touch</a:t>
            </a:r>
            <a:endParaRPr lang="en-US" sz="2800" dirty="0"/>
          </a:p>
        </p:txBody>
      </p:sp>
      <p:sp>
        <p:nvSpPr>
          <p:cNvPr id="3" name="Content Placeholder 2"/>
          <p:cNvSpPr>
            <a:spLocks noGrp="1"/>
          </p:cNvSpPr>
          <p:nvPr>
            <p:ph sz="quarter" idx="13"/>
          </p:nvPr>
        </p:nvSpPr>
        <p:spPr/>
        <p:txBody>
          <a:bodyPr/>
          <a:lstStyle/>
          <a:p>
            <a:r>
              <a:rPr lang="en-US" dirty="0">
                <a:hlinkClick r:id="rId2"/>
              </a:rPr>
              <a:t>https://</a:t>
            </a:r>
            <a:r>
              <a:rPr lang="en-US" dirty="0" smtClean="0">
                <a:hlinkClick r:id="rId2"/>
              </a:rPr>
              <a:t>wiki.yoctoproject.org/wiki/Nodejs_Workflow_Improvements</a:t>
            </a:r>
            <a:endParaRPr lang="en-US" dirty="0" smtClean="0"/>
          </a:p>
          <a:p>
            <a:endParaRPr lang="en-US" dirty="0"/>
          </a:p>
        </p:txBody>
      </p:sp>
    </p:spTree>
    <p:extLst>
      <p:ext uri="{BB962C8B-B14F-4D97-AF65-F5344CB8AC3E}">
        <p14:creationId xmlns:p14="http://schemas.microsoft.com/office/powerpoint/2010/main" val="3385569852"/>
      </p:ext>
    </p:extLst>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Nine </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smtClean="0">
                <a:solidFill>
                  <a:schemeClr val="bg1"/>
                </a:solidFill>
                <a:latin typeface="Arial" charset="0"/>
              </a:rPr>
              <a:t>Analytics and the Event System</a:t>
            </a:r>
          </a:p>
          <a:p>
            <a:pPr eaLnBrk="1" hangingPunct="1">
              <a:spcBef>
                <a:spcPts val="900"/>
              </a:spcBef>
            </a:pPr>
            <a:r>
              <a:rPr lang="en-US" dirty="0" smtClean="0">
                <a:solidFill>
                  <a:schemeClr val="bg1"/>
                </a:solidFill>
                <a:latin typeface="Arial" charset="0"/>
              </a:rPr>
              <a:t>David Reyna</a:t>
            </a:r>
            <a:endParaRPr lang="en-US" dirty="0">
              <a:solidFill>
                <a:schemeClr val="bg1"/>
              </a:solidFill>
              <a:latin typeface="Arial" charset="0"/>
            </a:endParaRPr>
          </a:p>
        </p:txBody>
      </p:sp>
    </p:spTree>
    <p:extLst>
      <p:ext uri="{BB962C8B-B14F-4D97-AF65-F5344CB8AC3E}">
        <p14:creationId xmlns:p14="http://schemas.microsoft.com/office/powerpoint/2010/main" val="177959562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Toaster on Mac</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Run the container:</a:t>
            </a:r>
            <a:endParaRPr lang="en-US" dirty="0"/>
          </a:p>
        </p:txBody>
      </p:sp>
      <p:sp>
        <p:nvSpPr>
          <p:cNvPr id="5" name="Content Placeholder 3"/>
          <p:cNvSpPr txBox="1">
            <a:spLocks/>
          </p:cNvSpPr>
          <p:nvPr/>
        </p:nvSpPr>
        <p:spPr bwMode="auto">
          <a:xfrm>
            <a:off x="459870" y="1439057"/>
            <a:ext cx="8233186" cy="4562464"/>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ma14="http://schemas.microsoft.com/office/mac/drawingml/2011/main" xmlns=""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r>
              <a:rPr lang="en-US" sz="1400" kern="0" dirty="0">
                <a:solidFill>
                  <a:schemeClr val="accent6"/>
                </a:solidFill>
                <a:latin typeface="Courier New" panose="02070309020205020404" pitchFamily="49" charset="0"/>
                <a:cs typeface="Courier New" panose="02070309020205020404" pitchFamily="49" charset="0"/>
              </a:rPr>
              <a:t>$</a:t>
            </a:r>
            <a:r>
              <a:rPr lang="en-US" sz="1400" dirty="0" err="1" smtClean="0"/>
              <a:t>docker</a:t>
            </a:r>
            <a:r>
              <a:rPr lang="en-US" sz="1400" dirty="0" smtClean="0"/>
              <a:t> </a:t>
            </a:r>
            <a:r>
              <a:rPr lang="en-US" sz="1400" dirty="0"/>
              <a:t>run --</a:t>
            </a:r>
            <a:r>
              <a:rPr lang="en-US" sz="1400" dirty="0" err="1"/>
              <a:t>rm</a:t>
            </a:r>
            <a:r>
              <a:rPr lang="en-US" sz="1400" dirty="0"/>
              <a:t> -it  -v </a:t>
            </a:r>
            <a:r>
              <a:rPr lang="en-US" sz="1400" dirty="0" err="1" smtClean="0"/>
              <a:t>myvol</a:t>
            </a:r>
            <a:r>
              <a:rPr lang="en-US" sz="1400" dirty="0" smtClean="0"/>
              <a:t>:/</a:t>
            </a:r>
            <a:r>
              <a:rPr lang="en-US" sz="1400" dirty="0" err="1" smtClean="0"/>
              <a:t>wd</a:t>
            </a:r>
            <a:r>
              <a:rPr lang="en-US" sz="1400" dirty="0" smtClean="0"/>
              <a:t> -p </a:t>
            </a:r>
            <a:r>
              <a:rPr lang="en-US" sz="1400" dirty="0"/>
              <a:t>127.0.0.1:12000:8000 crops/toaster </a:t>
            </a:r>
            <a:r>
              <a:rPr lang="en-US" sz="1400" dirty="0" smtClean="0"/>
              <a:t>--</a:t>
            </a:r>
            <a:r>
              <a:rPr lang="en-US" sz="1400" dirty="0" err="1"/>
              <a:t>workdir</a:t>
            </a:r>
            <a:r>
              <a:rPr lang="en-US" sz="1400" dirty="0" smtClean="0"/>
              <a:t>=/</a:t>
            </a:r>
            <a:r>
              <a:rPr lang="en-US" sz="1400" dirty="0" err="1" smtClean="0"/>
              <a:t>wd</a:t>
            </a:r>
            <a:endParaRPr lang="en-US" sz="1400" dirty="0" smtClean="0"/>
          </a:p>
          <a:p>
            <a:r>
              <a:rPr lang="en-US" sz="1400" dirty="0"/>
              <a:t>### Shell environment set up for builds. ###</a:t>
            </a:r>
          </a:p>
          <a:p>
            <a:r>
              <a:rPr lang="en-US" sz="1400" dirty="0" smtClean="0"/>
              <a:t>…</a:t>
            </a:r>
          </a:p>
          <a:p>
            <a:r>
              <a:rPr lang="en-US" sz="1400" dirty="0"/>
              <a:t>Check if toaster can listen on 0.0.0.0:8000</a:t>
            </a:r>
          </a:p>
          <a:p>
            <a:r>
              <a:rPr lang="en-US" sz="1400" dirty="0" smtClean="0"/>
              <a:t>OK</a:t>
            </a:r>
          </a:p>
          <a:p>
            <a:r>
              <a:rPr lang="en-US" sz="1400" dirty="0" smtClean="0"/>
              <a:t>….</a:t>
            </a:r>
            <a:endParaRPr lang="en-US" sz="1400" dirty="0"/>
          </a:p>
          <a:p>
            <a:r>
              <a:rPr lang="en-US" sz="1400" dirty="0" smtClean="0"/>
              <a:t>Running </a:t>
            </a:r>
            <a:r>
              <a:rPr lang="en-US" sz="1400" dirty="0"/>
              <a:t>migrations:</a:t>
            </a:r>
          </a:p>
          <a:p>
            <a:r>
              <a:rPr lang="en-US" sz="1400" dirty="0"/>
              <a:t>  No migrations to apply.</a:t>
            </a:r>
          </a:p>
          <a:p>
            <a:r>
              <a:rPr lang="en-US" sz="1400" dirty="0"/>
              <a:t>Starting webserver...</a:t>
            </a:r>
          </a:p>
          <a:p>
            <a:r>
              <a:rPr lang="en-US" sz="1400" dirty="0"/>
              <a:t>Webserver address:  http://0.0.0.0:8000/</a:t>
            </a:r>
          </a:p>
          <a:p>
            <a:r>
              <a:rPr lang="en-US" sz="1400" dirty="0"/>
              <a:t>Successful start.</a:t>
            </a:r>
          </a:p>
          <a:p>
            <a:r>
              <a:rPr lang="en-US" sz="1400" dirty="0"/>
              <a:t>toasteruser@f07ebe8b10fe:/</a:t>
            </a:r>
            <a:r>
              <a:rPr lang="en-US" sz="1400" dirty="0" err="1"/>
              <a:t>workdir</a:t>
            </a:r>
            <a:r>
              <a:rPr lang="en-US" sz="1400" dirty="0"/>
              <a:t>/build$ </a:t>
            </a:r>
          </a:p>
          <a:p>
            <a:endParaRPr lang="en-US" sz="1400" dirty="0"/>
          </a:p>
        </p:txBody>
      </p:sp>
    </p:spTree>
    <p:extLst>
      <p:ext uri="{BB962C8B-B14F-4D97-AF65-F5344CB8AC3E}">
        <p14:creationId xmlns:p14="http://schemas.microsoft.com/office/powerpoint/2010/main" val="460845481"/>
      </p:ext>
    </p:extLst>
  </p:cSld>
  <p:clrMapOvr>
    <a:masterClrMapping/>
  </p:clrMapOvr>
  <p:transition>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dirty="0">
                <a:latin typeface="Arial" charset="0"/>
              </a:rPr>
              <a:t>Introduction</a:t>
            </a:r>
            <a:endParaRPr lang="en-US" dirty="0"/>
          </a:p>
        </p:txBody>
      </p:sp>
      <p:sp>
        <p:nvSpPr>
          <p:cNvPr id="4" name="Content Placeholder 3"/>
          <p:cNvSpPr>
            <a:spLocks noGrp="1"/>
          </p:cNvSpPr>
          <p:nvPr>
            <p:ph sz="quarter" idx="13"/>
          </p:nvPr>
        </p:nvSpPr>
        <p:spPr>
          <a:xfrm>
            <a:off x="427587" y="463970"/>
            <a:ext cx="8233186" cy="5622931"/>
          </a:xfrm>
        </p:spPr>
        <p:txBody>
          <a:bodyPr/>
          <a:lstStyle/>
          <a:p>
            <a:r>
              <a:rPr lang="en-US" sz="2000" dirty="0"/>
              <a:t>Thesis: </a:t>
            </a:r>
          </a:p>
          <a:p>
            <a:pPr lvl="1"/>
            <a:r>
              <a:rPr lang="en-US" sz="1800" dirty="0"/>
              <a:t>The </a:t>
            </a:r>
            <a:r>
              <a:rPr lang="en-US" sz="1800" dirty="0" err="1"/>
              <a:t>bitbake</a:t>
            </a:r>
            <a:r>
              <a:rPr lang="en-US" sz="1800" dirty="0"/>
              <a:t> event system, together with the event database that comes with Toaster, can be used to generate and provide access to analytical data and provide a new unique toolset to solve difficult </a:t>
            </a:r>
            <a:r>
              <a:rPr lang="en-US" sz="1800" dirty="0" smtClean="0"/>
              <a:t>problems</a:t>
            </a:r>
          </a:p>
          <a:p>
            <a:pPr>
              <a:spcBef>
                <a:spcPts val="1200"/>
              </a:spcBef>
            </a:pPr>
            <a:r>
              <a:rPr lang="en-US" sz="2000" dirty="0"/>
              <a:t>What we will </a:t>
            </a:r>
            <a:r>
              <a:rPr lang="en-US" sz="2000" dirty="0" smtClean="0"/>
              <a:t>cover today:</a:t>
            </a:r>
            <a:endParaRPr lang="en-US" sz="2000" dirty="0"/>
          </a:p>
          <a:p>
            <a:pPr lvl="1"/>
            <a:r>
              <a:rPr lang="en-US" sz="1800" dirty="0"/>
              <a:t>The problem space for extracting and analyzing data</a:t>
            </a:r>
          </a:p>
          <a:p>
            <a:pPr lvl="1"/>
            <a:r>
              <a:rPr lang="en-US" sz="1800" dirty="0"/>
              <a:t>Introduce the </a:t>
            </a:r>
            <a:r>
              <a:rPr lang="en-US" sz="1800" dirty="0" err="1"/>
              <a:t>bitbake</a:t>
            </a:r>
            <a:r>
              <a:rPr lang="en-US" sz="1800" dirty="0"/>
              <a:t> event system, </a:t>
            </a:r>
            <a:r>
              <a:rPr lang="en-US" sz="1800" dirty="0" smtClean="0"/>
              <a:t>interfaces</a:t>
            </a:r>
            <a:endParaRPr lang="en-US" sz="1800" dirty="0"/>
          </a:p>
          <a:p>
            <a:pPr lvl="1"/>
            <a:r>
              <a:rPr lang="en-US" sz="1800" dirty="0" smtClean="0"/>
              <a:t>Event Examples: Toaster, CLI tools, customized </a:t>
            </a:r>
            <a:r>
              <a:rPr lang="en-US" sz="1800" dirty="0" err="1" smtClean="0"/>
              <a:t>bitbake</a:t>
            </a:r>
            <a:r>
              <a:rPr lang="en-US" sz="1800" dirty="0" smtClean="0"/>
              <a:t> UI</a:t>
            </a:r>
            <a:endParaRPr lang="en-US" sz="1800" dirty="0"/>
          </a:p>
          <a:p>
            <a:pPr lvl="1"/>
            <a:r>
              <a:rPr lang="en-US" sz="1800" dirty="0" smtClean="0"/>
              <a:t>Resources</a:t>
            </a:r>
            <a:endParaRPr lang="en-US" sz="1800" dirty="0"/>
          </a:p>
          <a:p>
            <a:r>
              <a:rPr lang="en-US" sz="2000" dirty="0" smtClean="0"/>
              <a:t>The full presentation can be found here:</a:t>
            </a:r>
            <a:endParaRPr lang="en-US" sz="1800" dirty="0" smtClean="0"/>
          </a:p>
          <a:p>
            <a:pPr lvl="1"/>
            <a:r>
              <a:rPr lang="en-US" sz="1800" dirty="0"/>
              <a:t>http://events.linuxfoundation.org/sites/events/files/slides/BitbakeAnalytics_ELC_Portland.pdf</a:t>
            </a:r>
            <a:endParaRPr lang="en-US" sz="2000" dirty="0"/>
          </a:p>
          <a:p>
            <a:pPr>
              <a:spcBef>
                <a:spcPts val="1200"/>
              </a:spcBef>
            </a:pPr>
            <a:r>
              <a:rPr lang="en-US" sz="2000" dirty="0" smtClean="0"/>
              <a:t>What that presentation additionally covers:</a:t>
            </a:r>
            <a:endParaRPr lang="en-US" sz="2000" dirty="0"/>
          </a:p>
          <a:p>
            <a:pPr lvl="1"/>
            <a:r>
              <a:rPr lang="en-US" sz="1800" dirty="0" smtClean="0"/>
              <a:t>Deep </a:t>
            </a:r>
            <a:r>
              <a:rPr lang="en-US" sz="1800" dirty="0"/>
              <a:t>dive on the event </a:t>
            </a:r>
            <a:r>
              <a:rPr lang="en-US" sz="1800" dirty="0" smtClean="0"/>
              <a:t>system code and components</a:t>
            </a:r>
            <a:endParaRPr lang="en-US" sz="1800" dirty="0"/>
          </a:p>
          <a:p>
            <a:pPr lvl="1"/>
            <a:r>
              <a:rPr lang="en-US" sz="1800" dirty="0" smtClean="0">
                <a:solidFill>
                  <a:schemeClr val="tx1"/>
                </a:solidFill>
              </a:rPr>
              <a:t>Event database, database schema, custom events, custom </a:t>
            </a:r>
            <a:r>
              <a:rPr lang="en-US" sz="1800" dirty="0">
                <a:solidFill>
                  <a:schemeClr val="tx1"/>
                </a:solidFill>
              </a:rPr>
              <a:t>tools, </a:t>
            </a:r>
            <a:r>
              <a:rPr lang="en-US" sz="1800" dirty="0" smtClean="0">
                <a:solidFill>
                  <a:schemeClr val="tx1"/>
                </a:solidFill>
              </a:rPr>
              <a:t>use cases, </a:t>
            </a:r>
            <a:r>
              <a:rPr lang="en-US" sz="1800" dirty="0" err="1" smtClean="0">
                <a:solidFill>
                  <a:schemeClr val="tx1"/>
                </a:solidFill>
              </a:rPr>
              <a:t>gotchas</a:t>
            </a:r>
            <a:endParaRPr lang="en-US" sz="1800" dirty="0">
              <a:solidFill>
                <a:schemeClr val="tx1"/>
              </a:solidFill>
            </a:endParaRPr>
          </a:p>
        </p:txBody>
      </p:sp>
    </p:spTree>
    <p:extLst>
      <p:ext uri="{BB962C8B-B14F-4D97-AF65-F5344CB8AC3E}">
        <p14:creationId xmlns:p14="http://schemas.microsoft.com/office/powerpoint/2010/main" val="3892569181"/>
      </p:ext>
    </p:extLst>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58799"/>
            <a:ext cx="8227438" cy="494867"/>
          </a:xfrm>
        </p:spPr>
        <p:txBody>
          <a:bodyPr/>
          <a:lstStyle/>
          <a:p>
            <a:r>
              <a:rPr lang="en-US" dirty="0" smtClean="0">
                <a:latin typeface="Arial" charset="0"/>
              </a:rPr>
              <a:t>The Problem Space (as I see it)</a:t>
            </a:r>
            <a:endParaRPr lang="en-US" dirty="0"/>
          </a:p>
        </p:txBody>
      </p:sp>
      <p:sp>
        <p:nvSpPr>
          <p:cNvPr id="4" name="Content Placeholder 3"/>
          <p:cNvSpPr>
            <a:spLocks noGrp="1"/>
          </p:cNvSpPr>
          <p:nvPr>
            <p:ph sz="quarter" idx="13"/>
          </p:nvPr>
        </p:nvSpPr>
        <p:spPr>
          <a:xfrm>
            <a:off x="427588" y="657335"/>
            <a:ext cx="8233186" cy="5497420"/>
          </a:xfrm>
        </p:spPr>
        <p:txBody>
          <a:bodyPr/>
          <a:lstStyle/>
          <a:p>
            <a:r>
              <a:rPr lang="en-US" sz="1800" dirty="0" smtClean="0"/>
              <a:t>Types </a:t>
            </a:r>
            <a:r>
              <a:rPr lang="en-US" sz="1800" dirty="0"/>
              <a:t>of addressable </a:t>
            </a:r>
            <a:r>
              <a:rPr lang="en-US" sz="1800" dirty="0" smtClean="0"/>
              <a:t>problems with analytics:</a:t>
            </a:r>
          </a:p>
          <a:p>
            <a:pPr lvl="1"/>
            <a:r>
              <a:rPr lang="en-US" sz="1800" dirty="0" smtClean="0"/>
              <a:t>Issues </a:t>
            </a:r>
            <a:r>
              <a:rPr lang="en-US" sz="1800" dirty="0"/>
              <a:t>with time or coincident </a:t>
            </a:r>
            <a:r>
              <a:rPr lang="en-US" sz="1800" dirty="0" smtClean="0"/>
              <a:t>sensitivity</a:t>
            </a:r>
            <a:endParaRPr lang="en-US" sz="1600" dirty="0" smtClean="0"/>
          </a:p>
          <a:p>
            <a:pPr lvl="1"/>
            <a:r>
              <a:rPr lang="en-US" sz="1800" dirty="0" smtClean="0"/>
              <a:t>Issues </a:t>
            </a:r>
            <a:r>
              <a:rPr lang="en-US" sz="1800" dirty="0"/>
              <a:t>with transient data </a:t>
            </a:r>
            <a:r>
              <a:rPr lang="en-US" sz="1800" dirty="0" smtClean="0"/>
              <a:t>values</a:t>
            </a:r>
          </a:p>
          <a:p>
            <a:pPr lvl="1"/>
            <a:r>
              <a:rPr lang="en-US" sz="1800" dirty="0" smtClean="0"/>
              <a:t>Issues </a:t>
            </a:r>
            <a:r>
              <a:rPr lang="en-US" sz="1800" dirty="0"/>
              <a:t>with transient UFOs (Unidentified Failing </a:t>
            </a:r>
            <a:r>
              <a:rPr lang="en-US" sz="1800" dirty="0" smtClean="0"/>
              <a:t>Objects)</a:t>
            </a:r>
          </a:p>
          <a:p>
            <a:pPr lvl="1"/>
            <a:r>
              <a:rPr lang="en-US" sz="1800" dirty="0" smtClean="0"/>
              <a:t>Issues </a:t>
            </a:r>
            <a:r>
              <a:rPr lang="en-US" sz="1800" dirty="0"/>
              <a:t>with </a:t>
            </a:r>
            <a:r>
              <a:rPr lang="en-US" sz="1800" dirty="0" smtClean="0"/>
              <a:t>trends </a:t>
            </a:r>
            <a:r>
              <a:rPr lang="en-US" sz="1800" dirty="0"/>
              <a:t>(size, time, cache misses, </a:t>
            </a:r>
            <a:r>
              <a:rPr lang="en-US" sz="1800" dirty="0" smtClean="0"/>
              <a:t>scaling)</a:t>
            </a:r>
          </a:p>
          <a:p>
            <a:pPr lvl="1"/>
            <a:r>
              <a:rPr lang="en-US" sz="1800" u="sng" dirty="0" smtClean="0"/>
              <a:t>If </a:t>
            </a:r>
            <a:r>
              <a:rPr lang="en-US" sz="1800" u="sng" dirty="0"/>
              <a:t>the problem is a needle, </a:t>
            </a:r>
            <a:r>
              <a:rPr lang="en-US" sz="1800" u="sng" dirty="0" smtClean="0"/>
              <a:t>where is the </a:t>
            </a:r>
            <a:r>
              <a:rPr lang="en-US" sz="1800" u="sng" dirty="0"/>
              <a:t>haystack to look </a:t>
            </a:r>
            <a:r>
              <a:rPr lang="en-US" sz="1800" u="sng" dirty="0" smtClean="0"/>
              <a:t>in</a:t>
            </a:r>
          </a:p>
          <a:p>
            <a:pPr>
              <a:spcBef>
                <a:spcPts val="1200"/>
              </a:spcBef>
            </a:pPr>
            <a:r>
              <a:rPr lang="en-US" sz="1800" dirty="0"/>
              <a:t>We need:</a:t>
            </a:r>
          </a:p>
          <a:p>
            <a:pPr lvl="1"/>
            <a:r>
              <a:rPr lang="en-US" sz="1800" u="sng" dirty="0"/>
              <a:t>Easy access to deep data, time</a:t>
            </a:r>
            <a:r>
              <a:rPr lang="en-US" sz="1800" u="sng" dirty="0" smtClean="0"/>
              <a:t>, and </a:t>
            </a:r>
            <a:r>
              <a:rPr lang="en-US" sz="1800" u="sng" dirty="0"/>
              <a:t>ordering</a:t>
            </a:r>
          </a:p>
          <a:p>
            <a:pPr lvl="1"/>
            <a:r>
              <a:rPr lang="en-US" sz="1800" dirty="0"/>
              <a:t>Reliable interaction with </a:t>
            </a:r>
            <a:r>
              <a:rPr lang="en-US" sz="1800" dirty="0" err="1"/>
              <a:t>bitbake</a:t>
            </a:r>
            <a:endParaRPr lang="en-US" sz="1800" dirty="0"/>
          </a:p>
          <a:p>
            <a:pPr lvl="1"/>
            <a:r>
              <a:rPr lang="en-US" sz="1800" dirty="0"/>
              <a:t>Easy access to the data with tools, both provided and custom</a:t>
            </a:r>
          </a:p>
          <a:p>
            <a:pPr lvl="1"/>
            <a:r>
              <a:rPr lang="en-US" sz="1800" dirty="0" smtClean="0"/>
              <a:t>Ability </a:t>
            </a:r>
            <a:r>
              <a:rPr lang="en-US" sz="1800" dirty="0"/>
              <a:t>to acquire long term data, from a day to many months </a:t>
            </a:r>
          </a:p>
          <a:p>
            <a:pPr lvl="1"/>
            <a:r>
              <a:rPr lang="en-US" sz="1800" u="sng" dirty="0" smtClean="0"/>
              <a:t>Keep </a:t>
            </a:r>
            <a:r>
              <a:rPr lang="en-US" sz="1800" u="sng" dirty="0" err="1"/>
              <a:t>bitbake</a:t>
            </a:r>
            <a:r>
              <a:rPr lang="en-US" sz="1800" u="sng" dirty="0"/>
              <a:t> as pristine as </a:t>
            </a:r>
            <a:r>
              <a:rPr lang="en-US" sz="1800" u="sng" dirty="0" smtClean="0"/>
              <a:t>possible</a:t>
            </a:r>
          </a:p>
          <a:p>
            <a:pPr>
              <a:spcBef>
                <a:spcPts val="1200"/>
              </a:spcBef>
            </a:pPr>
            <a:r>
              <a:rPr lang="en-US" sz="1800" dirty="0"/>
              <a:t>My builds are working, do I need this?</a:t>
            </a:r>
          </a:p>
          <a:p>
            <a:pPr lvl="1"/>
            <a:r>
              <a:rPr lang="en-US" sz="1800" dirty="0"/>
              <a:t>Excellent, you are in good shape! However, if they stop working or when you do new work or try to scale, here are additional tools for your toolbox</a:t>
            </a:r>
          </a:p>
          <a:p>
            <a:pPr marL="342900" lvl="1" indent="0">
              <a:buNone/>
            </a:pPr>
            <a:endParaRPr lang="en-US" sz="1800" dirty="0" smtClean="0"/>
          </a:p>
        </p:txBody>
      </p:sp>
    </p:spTree>
    <p:extLst>
      <p:ext uri="{BB962C8B-B14F-4D97-AF65-F5344CB8AC3E}">
        <p14:creationId xmlns:p14="http://schemas.microsoft.com/office/powerpoint/2010/main" val="455038785"/>
      </p:ext>
    </p:extLst>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29425"/>
            <a:ext cx="8227438" cy="726220"/>
          </a:xfrm>
        </p:spPr>
        <p:txBody>
          <a:bodyPr/>
          <a:lstStyle/>
          <a:p>
            <a:r>
              <a:rPr lang="en-US" dirty="0" smtClean="0">
                <a:latin typeface="Arial" charset="0"/>
              </a:rPr>
              <a:t>The Problem Space (2)</a:t>
            </a:r>
            <a:endParaRPr lang="en-US" dirty="0"/>
          </a:p>
        </p:txBody>
      </p:sp>
      <p:sp>
        <p:nvSpPr>
          <p:cNvPr id="4" name="Content Placeholder 3"/>
          <p:cNvSpPr>
            <a:spLocks noGrp="1"/>
          </p:cNvSpPr>
          <p:nvPr>
            <p:ph sz="quarter" idx="13"/>
          </p:nvPr>
        </p:nvSpPr>
        <p:spPr>
          <a:xfrm>
            <a:off x="427588" y="609600"/>
            <a:ext cx="8233186" cy="5443120"/>
          </a:xfrm>
        </p:spPr>
        <p:txBody>
          <a:bodyPr/>
          <a:lstStyle/>
          <a:p>
            <a:r>
              <a:rPr lang="en-US" sz="1600" dirty="0" smtClean="0"/>
              <a:t>Well </a:t>
            </a:r>
            <a:r>
              <a:rPr lang="en-US" sz="1600" dirty="0"/>
              <a:t>known and documented data from </a:t>
            </a:r>
            <a:r>
              <a:rPr lang="en-US" sz="1600" dirty="0" err="1"/>
              <a:t>bitbake</a:t>
            </a:r>
            <a:r>
              <a:rPr lang="en-US" sz="1600" dirty="0"/>
              <a:t> </a:t>
            </a:r>
            <a:r>
              <a:rPr lang="en-US" sz="1600" dirty="0" smtClean="0"/>
              <a:t>builds:</a:t>
            </a:r>
          </a:p>
          <a:p>
            <a:pPr lvl="1"/>
            <a:r>
              <a:rPr lang="en-US" sz="1600" dirty="0"/>
              <a:t>Logs (Build/Error logs</a:t>
            </a:r>
            <a:r>
              <a:rPr lang="en-US" sz="1600" dirty="0" smtClean="0"/>
              <a:t>)</a:t>
            </a:r>
          </a:p>
          <a:p>
            <a:pPr lvl="1"/>
            <a:r>
              <a:rPr lang="en-US" sz="1600" dirty="0" smtClean="0"/>
              <a:t>Artifacts </a:t>
            </a:r>
            <a:r>
              <a:rPr lang="en-US" sz="1600" dirty="0"/>
              <a:t>(Kernel, Images, </a:t>
            </a:r>
            <a:r>
              <a:rPr lang="en-US" sz="1600" dirty="0" smtClean="0"/>
              <a:t>SDKs)</a:t>
            </a:r>
          </a:p>
          <a:p>
            <a:pPr lvl="1"/>
            <a:r>
              <a:rPr lang="en-US" sz="1600" dirty="0" smtClean="0"/>
              <a:t>Manifests </a:t>
            </a:r>
            <a:r>
              <a:rPr lang="en-US" sz="1600" dirty="0"/>
              <a:t>(Image content, </a:t>
            </a:r>
            <a:r>
              <a:rPr lang="en-US" sz="1600" dirty="0" smtClean="0"/>
              <a:t>Licenses)</a:t>
            </a:r>
          </a:p>
          <a:p>
            <a:pPr lvl="1"/>
            <a:r>
              <a:rPr lang="en-US" sz="1600" dirty="0" smtClean="0"/>
              <a:t>Variables </a:t>
            </a:r>
            <a:r>
              <a:rPr lang="en-US" sz="1600" dirty="0"/>
              <a:t>(</a:t>
            </a:r>
            <a:r>
              <a:rPr lang="en-US" sz="1600" dirty="0" err="1"/>
              <a:t>bitbake</a:t>
            </a:r>
            <a:r>
              <a:rPr lang="en-US" sz="1600" dirty="0"/>
              <a:t> -</a:t>
            </a:r>
            <a:r>
              <a:rPr lang="en-US" sz="1600" dirty="0" smtClean="0"/>
              <a:t>e)</a:t>
            </a:r>
          </a:p>
          <a:p>
            <a:pPr lvl="1"/>
            <a:r>
              <a:rPr lang="en-US" sz="1600" dirty="0" smtClean="0"/>
              <a:t>Dependencies</a:t>
            </a:r>
          </a:p>
          <a:p>
            <a:r>
              <a:rPr lang="en-US" sz="1600" dirty="0" smtClean="0"/>
              <a:t>However… </a:t>
            </a:r>
          </a:p>
          <a:p>
            <a:pPr lvl="1"/>
            <a:r>
              <a:rPr lang="en-US" sz="1600" dirty="0"/>
              <a:t>T</a:t>
            </a:r>
            <a:r>
              <a:rPr lang="en-US" sz="1600" dirty="0" smtClean="0"/>
              <a:t>hese </a:t>
            </a:r>
            <a:r>
              <a:rPr lang="en-US" sz="1600" dirty="0"/>
              <a:t>only capture the final results of the build, not how the build progressed nor the intermediate or analytical information</a:t>
            </a:r>
            <a:r>
              <a:rPr lang="en-US" sz="1600" dirty="0" smtClean="0"/>
              <a:t>.</a:t>
            </a:r>
            <a:endParaRPr lang="en-US" sz="1400" dirty="0"/>
          </a:p>
          <a:p>
            <a:pPr lvl="1"/>
            <a:r>
              <a:rPr lang="en-US" sz="1600" dirty="0"/>
              <a:t>It is hard for example to correlate logs with other logs, let alone with other </a:t>
            </a:r>
            <a:r>
              <a:rPr lang="en-US" sz="1600" dirty="0" smtClean="0"/>
              <a:t>builds</a:t>
            </a:r>
          </a:p>
          <a:p>
            <a:r>
              <a:rPr lang="en-US" sz="1600" dirty="0"/>
              <a:t>The </a:t>
            </a:r>
            <a:r>
              <a:rPr lang="en-US" sz="1600" dirty="0" smtClean="0"/>
              <a:t>Answer!</a:t>
            </a:r>
            <a:endParaRPr lang="en-US" sz="1600" dirty="0"/>
          </a:p>
          <a:p>
            <a:pPr lvl="1"/>
            <a:r>
              <a:rPr lang="en-US" sz="1600" dirty="0"/>
              <a:t>The </a:t>
            </a:r>
            <a:r>
              <a:rPr lang="en-US" sz="1600" dirty="0" err="1"/>
              <a:t>bitbake</a:t>
            </a:r>
            <a:r>
              <a:rPr lang="en-US" sz="1600" dirty="0"/>
              <a:t> event system</a:t>
            </a:r>
          </a:p>
          <a:p>
            <a:pPr lvl="1"/>
            <a:r>
              <a:rPr lang="en-US" sz="1600" dirty="0"/>
              <a:t>The </a:t>
            </a:r>
            <a:r>
              <a:rPr lang="en-US" sz="1600" dirty="0" err="1"/>
              <a:t>bitbake</a:t>
            </a:r>
            <a:r>
              <a:rPr lang="en-US" sz="1600" dirty="0"/>
              <a:t> event </a:t>
            </a:r>
            <a:r>
              <a:rPr lang="en-US" sz="1600" dirty="0" smtClean="0"/>
              <a:t>database</a:t>
            </a:r>
          </a:p>
          <a:p>
            <a:pPr lvl="1"/>
            <a:r>
              <a:rPr lang="en-US" sz="1600" dirty="0" smtClean="0">
                <a:solidFill>
                  <a:schemeClr val="tx1"/>
                </a:solidFill>
              </a:rPr>
              <a:t>Events are </a:t>
            </a:r>
            <a:r>
              <a:rPr lang="en-US" sz="1600" u="sng" dirty="0" smtClean="0">
                <a:solidFill>
                  <a:schemeClr val="tx1"/>
                </a:solidFill>
              </a:rPr>
              <a:t>easy</a:t>
            </a:r>
            <a:r>
              <a:rPr lang="en-US" sz="1600" dirty="0" smtClean="0">
                <a:solidFill>
                  <a:schemeClr val="tx1"/>
                </a:solidFill>
              </a:rPr>
              <a:t> to create, fire, listen to, and catch</a:t>
            </a:r>
          </a:p>
          <a:p>
            <a:pPr lvl="1"/>
            <a:r>
              <a:rPr lang="en-US" sz="1600" dirty="0"/>
              <a:t>There are more than 40 existing event </a:t>
            </a:r>
            <a:r>
              <a:rPr lang="en-US" sz="1600" dirty="0" smtClean="0"/>
              <a:t>types</a:t>
            </a:r>
          </a:p>
          <a:p>
            <a:pPr lvl="1"/>
            <a:r>
              <a:rPr lang="en-US" sz="1600" dirty="0" smtClean="0"/>
              <a:t>Uses IPC </a:t>
            </a:r>
            <a:r>
              <a:rPr lang="en-US" sz="1600" dirty="0"/>
              <a:t>over python </a:t>
            </a:r>
            <a:r>
              <a:rPr lang="en-US" sz="1600" dirty="0" err="1"/>
              <a:t>xmlrpc</a:t>
            </a:r>
            <a:r>
              <a:rPr lang="en-US" sz="1600" dirty="0"/>
              <a:t> sockets, with automatic data marshalling</a:t>
            </a:r>
          </a:p>
          <a:p>
            <a:pPr lvl="1"/>
            <a:endParaRPr lang="en-US" sz="1600" dirty="0">
              <a:solidFill>
                <a:schemeClr val="tx1"/>
              </a:solidFill>
            </a:endParaRPr>
          </a:p>
          <a:p>
            <a:pPr lvl="1"/>
            <a:endParaRPr lang="en-US" sz="1600" dirty="0"/>
          </a:p>
        </p:txBody>
      </p:sp>
    </p:spTree>
    <p:extLst>
      <p:ext uri="{BB962C8B-B14F-4D97-AF65-F5344CB8AC3E}">
        <p14:creationId xmlns:p14="http://schemas.microsoft.com/office/powerpoint/2010/main" val="971782766"/>
      </p:ext>
    </p:extLst>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17556"/>
            <a:ext cx="8227438" cy="889000"/>
          </a:xfrm>
        </p:spPr>
        <p:txBody>
          <a:bodyPr/>
          <a:lstStyle/>
          <a:p>
            <a:r>
              <a:rPr lang="en-US" sz="2800" dirty="0" smtClean="0"/>
              <a:t>Toaster Analytics – Intermediate Data Example</a:t>
            </a:r>
            <a:r>
              <a:rPr lang="en-US" sz="2800" dirty="0"/>
              <a:t/>
            </a:r>
            <a:br>
              <a:rPr lang="en-US" sz="2800" dirty="0"/>
            </a:br>
            <a:endParaRPr lang="en-US" dirty="0"/>
          </a:p>
        </p:txBody>
      </p:sp>
      <p:sp>
        <p:nvSpPr>
          <p:cNvPr id="4" name="Content Placeholder 3"/>
          <p:cNvSpPr>
            <a:spLocks noGrp="1"/>
          </p:cNvSpPr>
          <p:nvPr>
            <p:ph sz="quarter" idx="13"/>
          </p:nvPr>
        </p:nvSpPr>
        <p:spPr>
          <a:xfrm>
            <a:off x="427588" y="713687"/>
            <a:ext cx="8233186" cy="5259583"/>
          </a:xfrm>
        </p:spPr>
        <p:txBody>
          <a:bodyPr/>
          <a:lstStyle/>
          <a:p>
            <a:r>
              <a:rPr lang="en-US" sz="1800" dirty="0" smtClean="0"/>
              <a:t>The Toaster database/GUI can for example display the intermediate values of </a:t>
            </a:r>
            <a:r>
              <a:rPr lang="en-US" sz="1800" dirty="0" err="1" smtClean="0"/>
              <a:t>bitbake</a:t>
            </a:r>
            <a:r>
              <a:rPr lang="en-US" sz="1800" dirty="0" smtClean="0"/>
              <a:t> variables, specifically each variable’s modification history down to the file and line.</a:t>
            </a: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8810" y="1878121"/>
            <a:ext cx="8108414" cy="4212665"/>
          </a:xfrm>
          <a:prstGeom prst="rect">
            <a:avLst/>
          </a:prstGeom>
          <a:ln w="12700">
            <a:solidFill>
              <a:schemeClr val="tx1"/>
            </a:solidFill>
          </a:ln>
        </p:spPr>
      </p:pic>
    </p:spTree>
    <p:extLst>
      <p:ext uri="{BB962C8B-B14F-4D97-AF65-F5344CB8AC3E}">
        <p14:creationId xmlns:p14="http://schemas.microsoft.com/office/powerpoint/2010/main" val="2538700917"/>
      </p:ext>
    </p:extLst>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73488"/>
            <a:ext cx="8227438" cy="889000"/>
          </a:xfrm>
        </p:spPr>
        <p:txBody>
          <a:bodyPr/>
          <a:lstStyle/>
          <a:p>
            <a:r>
              <a:rPr lang="en-US" sz="2800" dirty="0"/>
              <a:t>Overview of </a:t>
            </a:r>
            <a:r>
              <a:rPr lang="en-US" sz="2800" dirty="0" smtClean="0"/>
              <a:t>Available Events</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9658" y="730785"/>
            <a:ext cx="8142980" cy="5266063"/>
          </a:xfrm>
        </p:spPr>
        <p:txBody>
          <a:bodyPr/>
          <a:lstStyle/>
          <a:p>
            <a:pPr marL="0">
              <a:spcBef>
                <a:spcPts val="0"/>
              </a:spcBef>
            </a:pPr>
            <a:r>
              <a:rPr lang="en-US" sz="1600" dirty="0" err="1" smtClean="0">
                <a:solidFill>
                  <a:schemeClr val="tx1"/>
                </a:solidFill>
              </a:rPr>
              <a:t>BuildInit|BuildCompleted|BuildStarted</a:t>
            </a:r>
            <a:endParaRPr lang="en-US" sz="1600" dirty="0" smtClean="0">
              <a:solidFill>
                <a:schemeClr val="tx1"/>
              </a:solidFill>
            </a:endParaRPr>
          </a:p>
          <a:p>
            <a:pPr marL="0">
              <a:spcBef>
                <a:spcPts val="0"/>
              </a:spcBef>
            </a:pPr>
            <a:r>
              <a:rPr lang="en-US" sz="1600" dirty="0" err="1" smtClean="0">
                <a:solidFill>
                  <a:schemeClr val="tx1"/>
                </a:solidFill>
              </a:rPr>
              <a:t>ConfigParsed|RecipeParsed</a:t>
            </a:r>
            <a:endParaRPr lang="en-US" sz="1600" dirty="0" smtClean="0">
              <a:solidFill>
                <a:schemeClr val="tx1"/>
              </a:solidFill>
            </a:endParaRPr>
          </a:p>
          <a:p>
            <a:pPr marL="0">
              <a:spcBef>
                <a:spcPts val="0"/>
              </a:spcBef>
            </a:pPr>
            <a:r>
              <a:rPr lang="en-US" sz="1600" dirty="0" err="1" smtClean="0">
                <a:solidFill>
                  <a:schemeClr val="tx1"/>
                </a:solidFill>
              </a:rPr>
              <a:t>ParseCompleted|ParseProgress|ParseStarted</a:t>
            </a:r>
            <a:endParaRPr lang="en-US" sz="1600" dirty="0">
              <a:solidFill>
                <a:schemeClr val="tx1"/>
              </a:solidFill>
            </a:endParaRPr>
          </a:p>
          <a:p>
            <a:pPr marL="0">
              <a:spcBef>
                <a:spcPts val="0"/>
              </a:spcBef>
            </a:pPr>
            <a:r>
              <a:rPr lang="en-US" sz="1600" dirty="0" err="1" smtClean="0">
                <a:solidFill>
                  <a:schemeClr val="tx1"/>
                </a:solidFill>
              </a:rPr>
              <a:t>MultipleProviders|NoProvider</a:t>
            </a:r>
            <a:endParaRPr lang="en-US" sz="1600" dirty="0">
              <a:solidFill>
                <a:schemeClr val="tx1"/>
              </a:solidFill>
            </a:endParaRPr>
          </a:p>
          <a:p>
            <a:pPr marL="0">
              <a:spcBef>
                <a:spcPts val="0"/>
              </a:spcBef>
            </a:pPr>
            <a:r>
              <a:rPr lang="en-US" sz="1600" dirty="0" err="1" smtClean="0">
                <a:solidFill>
                  <a:schemeClr val="tx1"/>
                </a:solidFill>
              </a:rPr>
              <a:t>runQueueTaskCompleted|runQueueTaskFailed|runQueueTaskSkipped</a:t>
            </a:r>
            <a:r>
              <a:rPr lang="en-US" sz="1600" dirty="0" smtClean="0">
                <a:solidFill>
                  <a:schemeClr val="tx1"/>
                </a:solidFill>
              </a:rPr>
              <a:t>|</a:t>
            </a:r>
            <a:br>
              <a:rPr lang="en-US" sz="1600" dirty="0" smtClean="0">
                <a:solidFill>
                  <a:schemeClr val="tx1"/>
                </a:solidFill>
              </a:rPr>
            </a:br>
            <a:r>
              <a:rPr lang="en-US" sz="1600" dirty="0" smtClean="0">
                <a:solidFill>
                  <a:schemeClr val="tx1"/>
                </a:solidFill>
              </a:rPr>
              <a:t>        </a:t>
            </a:r>
            <a:r>
              <a:rPr lang="en-US" sz="1600" dirty="0" err="1" smtClean="0">
                <a:solidFill>
                  <a:schemeClr val="tx1"/>
                </a:solidFill>
              </a:rPr>
              <a:t>runQueueTaskStarted</a:t>
            </a:r>
            <a:endParaRPr lang="en-US" sz="1600" dirty="0">
              <a:solidFill>
                <a:schemeClr val="tx1"/>
              </a:solidFill>
            </a:endParaRPr>
          </a:p>
          <a:p>
            <a:pPr marL="0">
              <a:spcBef>
                <a:spcPts val="0"/>
              </a:spcBef>
            </a:pPr>
            <a:r>
              <a:rPr lang="en-US" sz="1600" dirty="0" err="1" smtClean="0">
                <a:solidFill>
                  <a:schemeClr val="tx1"/>
                </a:solidFill>
              </a:rPr>
              <a:t>TaskBase|TaskFailed|TaskFailedSilent|TaskStarted</a:t>
            </a:r>
            <a:r>
              <a:rPr lang="en-US" sz="1600" dirty="0" smtClean="0">
                <a:solidFill>
                  <a:schemeClr val="tx1"/>
                </a:solidFill>
              </a:rPr>
              <a:t>|</a:t>
            </a:r>
            <a:br>
              <a:rPr lang="en-US" sz="1600" dirty="0" smtClean="0">
                <a:solidFill>
                  <a:schemeClr val="tx1"/>
                </a:solidFill>
              </a:rPr>
            </a:br>
            <a:r>
              <a:rPr lang="en-US" sz="1600" dirty="0" smtClean="0">
                <a:solidFill>
                  <a:schemeClr val="tx1"/>
                </a:solidFill>
              </a:rPr>
              <a:t>        </a:t>
            </a:r>
            <a:r>
              <a:rPr lang="en-US" sz="1600" dirty="0" err="1" smtClean="0">
                <a:solidFill>
                  <a:schemeClr val="tx1"/>
                </a:solidFill>
              </a:rPr>
              <a:t>TaskSucceeded</a:t>
            </a:r>
            <a:endParaRPr lang="en-US" sz="1600" dirty="0" smtClean="0">
              <a:solidFill>
                <a:schemeClr val="tx1"/>
              </a:solidFill>
            </a:endParaRPr>
          </a:p>
          <a:p>
            <a:pPr marL="0">
              <a:spcBef>
                <a:spcPts val="0"/>
              </a:spcBef>
            </a:pPr>
            <a:r>
              <a:rPr lang="en-US" sz="1600" dirty="0" smtClean="0">
                <a:solidFill>
                  <a:schemeClr val="tx1"/>
                </a:solidFill>
              </a:rPr>
              <a:t>sceneQueueTaskCompleted|sceneQueueTaskFailed|sceneQueueTaskStarted</a:t>
            </a:r>
            <a:endParaRPr lang="en-US" sz="1600" dirty="0">
              <a:solidFill>
                <a:schemeClr val="tx1"/>
              </a:solidFill>
            </a:endParaRPr>
          </a:p>
          <a:p>
            <a:pPr marL="0">
              <a:spcBef>
                <a:spcPts val="0"/>
              </a:spcBef>
            </a:pPr>
            <a:r>
              <a:rPr lang="en-US" sz="1600" dirty="0" err="1" smtClean="0">
                <a:solidFill>
                  <a:schemeClr val="tx1"/>
                </a:solidFill>
              </a:rPr>
              <a:t>CacheLoadCompleted|CacheLoadProgress|CacheLoadStarted</a:t>
            </a:r>
            <a:endParaRPr lang="en-US" sz="1600" dirty="0">
              <a:solidFill>
                <a:schemeClr val="tx1"/>
              </a:solidFill>
            </a:endParaRPr>
          </a:p>
          <a:p>
            <a:pPr marL="0">
              <a:spcBef>
                <a:spcPts val="0"/>
              </a:spcBef>
            </a:pPr>
            <a:r>
              <a:rPr lang="en-US" sz="1600" dirty="0" err="1" smtClean="0">
                <a:solidFill>
                  <a:schemeClr val="tx1"/>
                </a:solidFill>
              </a:rPr>
              <a:t>TreeDataPreparationStarted|TreeDataPreparationCompleted</a:t>
            </a:r>
            <a:endParaRPr lang="en-US" sz="1600" dirty="0">
              <a:solidFill>
                <a:schemeClr val="tx1"/>
              </a:solidFill>
            </a:endParaRPr>
          </a:p>
          <a:p>
            <a:pPr marL="0">
              <a:spcBef>
                <a:spcPts val="0"/>
              </a:spcBef>
            </a:pPr>
            <a:r>
              <a:rPr lang="en-US" sz="1600" dirty="0" err="1" smtClean="0">
                <a:solidFill>
                  <a:schemeClr val="tx1"/>
                </a:solidFill>
              </a:rPr>
              <a:t>DepTreeGenerated|SanityCheck|SanityCheckPassed</a:t>
            </a:r>
            <a:endParaRPr lang="en-US" sz="1600" dirty="0">
              <a:solidFill>
                <a:schemeClr val="tx1"/>
              </a:solidFill>
            </a:endParaRPr>
          </a:p>
          <a:p>
            <a:pPr marL="0">
              <a:spcBef>
                <a:spcPts val="0"/>
              </a:spcBef>
            </a:pPr>
            <a:r>
              <a:rPr lang="en-US" sz="1600" dirty="0" err="1" smtClean="0">
                <a:solidFill>
                  <a:schemeClr val="tx1"/>
                </a:solidFill>
              </a:rPr>
              <a:t>MetadataEvent</a:t>
            </a:r>
            <a:endParaRPr lang="en-US" sz="1600" dirty="0">
              <a:solidFill>
                <a:schemeClr val="tx1"/>
              </a:solidFill>
            </a:endParaRPr>
          </a:p>
          <a:p>
            <a:pPr marL="0">
              <a:spcBef>
                <a:spcPts val="0"/>
              </a:spcBef>
            </a:pPr>
            <a:r>
              <a:rPr lang="en-US" sz="1600" dirty="0" err="1" smtClean="0">
                <a:solidFill>
                  <a:schemeClr val="tx1"/>
                </a:solidFill>
              </a:rPr>
              <a:t>LogExecTTY|LogRecord</a:t>
            </a:r>
            <a:endParaRPr lang="en-US" sz="1600" dirty="0">
              <a:solidFill>
                <a:schemeClr val="tx1"/>
              </a:solidFill>
            </a:endParaRPr>
          </a:p>
          <a:p>
            <a:pPr marL="0">
              <a:spcBef>
                <a:spcPts val="0"/>
              </a:spcBef>
            </a:pPr>
            <a:r>
              <a:rPr lang="en-US" sz="1600" dirty="0" err="1" smtClean="0">
                <a:solidFill>
                  <a:schemeClr val="tx1"/>
                </a:solidFill>
              </a:rPr>
              <a:t>CommandCompleted|CommandExit|CommandFailed</a:t>
            </a:r>
            <a:endParaRPr lang="en-US" sz="1600" dirty="0">
              <a:solidFill>
                <a:schemeClr val="tx1"/>
              </a:solidFill>
            </a:endParaRPr>
          </a:p>
          <a:p>
            <a:pPr marL="0">
              <a:spcBef>
                <a:spcPts val="0"/>
              </a:spcBef>
            </a:pPr>
            <a:r>
              <a:rPr lang="en-US" sz="1600" dirty="0" err="1" smtClean="0">
                <a:solidFill>
                  <a:schemeClr val="tx1"/>
                </a:solidFill>
              </a:rPr>
              <a:t>CookerExit</a:t>
            </a:r>
            <a:endParaRPr lang="en-US" sz="1600" dirty="0">
              <a:solidFill>
                <a:schemeClr val="tx1"/>
              </a:solidFill>
            </a:endParaRPr>
          </a:p>
          <a:p>
            <a:pPr marL="0" indent="0">
              <a:buNone/>
            </a:pPr>
            <a:endParaRPr lang="en-US" sz="1600" dirty="0" smtClean="0">
              <a:solidFill>
                <a:srgbClr val="FF0000"/>
              </a:solidFill>
            </a:endParaRPr>
          </a:p>
        </p:txBody>
      </p:sp>
    </p:spTree>
    <p:extLst>
      <p:ext uri="{BB962C8B-B14F-4D97-AF65-F5344CB8AC3E}">
        <p14:creationId xmlns:p14="http://schemas.microsoft.com/office/powerpoint/2010/main" val="3757126180"/>
      </p:ext>
    </p:extLst>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73488"/>
            <a:ext cx="8227438" cy="889000"/>
          </a:xfrm>
        </p:spPr>
        <p:txBody>
          <a:bodyPr/>
          <a:lstStyle/>
          <a:p>
            <a:r>
              <a:rPr lang="en-US" sz="2800" dirty="0"/>
              <a:t>Event </a:t>
            </a:r>
            <a:r>
              <a:rPr lang="en-US" sz="2800" dirty="0" smtClean="0"/>
              <a:t>Clients (you are already an event user!)</a:t>
            </a:r>
            <a:r>
              <a:rPr lang="en-US" sz="2800" dirty="0"/>
              <a:t/>
            </a:r>
            <a:br>
              <a:rPr lang="en-US" sz="2800" dirty="0"/>
            </a:b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err="1" smtClean="0"/>
              <a:t>Bitbake</a:t>
            </a:r>
            <a:r>
              <a:rPr lang="en-US" sz="2000" dirty="0" smtClean="0"/>
              <a:t> </a:t>
            </a:r>
            <a:r>
              <a:rPr lang="en-US" sz="2000" dirty="0"/>
              <a:t>actually runs in a separate context, and expects an event client (called a </a:t>
            </a:r>
            <a:r>
              <a:rPr lang="en-US" sz="2000" dirty="0" smtClean="0"/>
              <a:t>“UI") </a:t>
            </a:r>
            <a:r>
              <a:rPr lang="en-US" sz="2000" dirty="0"/>
              <a:t>to </a:t>
            </a:r>
            <a:r>
              <a:rPr lang="en-US" sz="2000" dirty="0" smtClean="0"/>
              <a:t>display </a:t>
            </a:r>
            <a:r>
              <a:rPr lang="en-US" sz="2000" dirty="0" err="1" smtClean="0"/>
              <a:t>bitbake's</a:t>
            </a:r>
            <a:r>
              <a:rPr lang="en-US" sz="2000" dirty="0" smtClean="0"/>
              <a:t> </a:t>
            </a:r>
            <a:r>
              <a:rPr lang="en-US" sz="2000" dirty="0"/>
              <a:t>status and output</a:t>
            </a:r>
          </a:p>
          <a:p>
            <a:pPr>
              <a:spcBef>
                <a:spcPts val="1200"/>
              </a:spcBef>
            </a:pPr>
            <a:r>
              <a:rPr lang="en-US" sz="2000" dirty="0"/>
              <a:t>Here are the existing </a:t>
            </a:r>
            <a:r>
              <a:rPr lang="en-US" sz="2000" dirty="0" err="1"/>
              <a:t>bitbake</a:t>
            </a:r>
            <a:r>
              <a:rPr lang="en-US" sz="2000" dirty="0"/>
              <a:t> event </a:t>
            </a:r>
            <a:r>
              <a:rPr lang="en-US" sz="2000" dirty="0" smtClean="0"/>
              <a:t>clients:</a:t>
            </a:r>
            <a:br>
              <a:rPr lang="en-US" sz="2000" dirty="0" smtClean="0"/>
            </a:br>
            <a:endParaRPr lang="en-US" sz="1050" dirty="0"/>
          </a:p>
          <a:p>
            <a:pPr lvl="1">
              <a:spcBef>
                <a:spcPts val="300"/>
              </a:spcBef>
            </a:pPr>
            <a:r>
              <a:rPr lang="en-US" sz="1800" b="1" u="sng" dirty="0" smtClean="0"/>
              <a:t>Knotty</a:t>
            </a:r>
            <a:r>
              <a:rPr lang="en-US" sz="2000" dirty="0"/>
              <a:t>: this is the default </a:t>
            </a:r>
            <a:r>
              <a:rPr lang="en-US" sz="2000" dirty="0" err="1"/>
              <a:t>bitbake</a:t>
            </a:r>
            <a:r>
              <a:rPr lang="en-US" sz="2000" dirty="0"/>
              <a:t> </a:t>
            </a:r>
            <a:r>
              <a:rPr lang="en-US" sz="2000" dirty="0" smtClean="0"/>
              <a:t>command line user interface that you know and love. </a:t>
            </a:r>
            <a:r>
              <a:rPr lang="en-US" sz="2000" dirty="0"/>
              <a:t>It uses events to display the famous dynamic task list, and to show the various progress </a:t>
            </a:r>
            <a:r>
              <a:rPr lang="en-US" sz="2000" dirty="0" smtClean="0"/>
              <a:t>bars</a:t>
            </a:r>
            <a:br>
              <a:rPr lang="en-US" sz="2000" dirty="0" smtClean="0"/>
            </a:br>
            <a:endParaRPr lang="en-US" sz="1400" dirty="0" smtClean="0"/>
          </a:p>
          <a:p>
            <a:pPr lvl="1">
              <a:spcBef>
                <a:spcPts val="300"/>
              </a:spcBef>
            </a:pPr>
            <a:r>
              <a:rPr lang="en-US" sz="2000" b="1" u="sng" dirty="0" smtClean="0"/>
              <a:t>Toaster</a:t>
            </a:r>
            <a:r>
              <a:rPr lang="en-US" sz="2000" dirty="0"/>
              <a:t>: this is the </a:t>
            </a:r>
            <a:r>
              <a:rPr lang="en-US" sz="2000" dirty="0" err="1" smtClean="0"/>
              <a:t>bitbake</a:t>
            </a:r>
            <a:r>
              <a:rPr lang="en-US" sz="2000" dirty="0" smtClean="0"/>
              <a:t> GUI</a:t>
            </a:r>
            <a:r>
              <a:rPr lang="en-US" sz="2000" dirty="0"/>
              <a:t>, which provides both a full event database and a full feature web </a:t>
            </a:r>
            <a:r>
              <a:rPr lang="en-US" sz="2000" dirty="0" smtClean="0"/>
              <a:t>interface. We will be using this as our primary example since it contains the most extensive implementation and support for events</a:t>
            </a:r>
            <a:br>
              <a:rPr lang="en-US" sz="2000" dirty="0" smtClean="0"/>
            </a:br>
            <a:endParaRPr lang="en-US" sz="1600" dirty="0"/>
          </a:p>
          <a:p>
            <a:pPr lvl="1">
              <a:spcBef>
                <a:spcPts val="300"/>
              </a:spcBef>
            </a:pPr>
            <a:r>
              <a:rPr lang="en-US" sz="2000" b="1" u="sng" dirty="0" err="1" smtClean="0"/>
              <a:t>Depexp</a:t>
            </a:r>
            <a:r>
              <a:rPr lang="en-US" sz="2000" dirty="0"/>
              <a:t>: this executes a </a:t>
            </a:r>
            <a:r>
              <a:rPr lang="en-US" sz="2000" dirty="0" err="1"/>
              <a:t>bitbake</a:t>
            </a:r>
            <a:r>
              <a:rPr lang="en-US" sz="2000" dirty="0"/>
              <a:t> command to extract dependency </a:t>
            </a:r>
            <a:r>
              <a:rPr lang="en-US" sz="2000" dirty="0" smtClean="0"/>
              <a:t>data events, </a:t>
            </a:r>
            <a:r>
              <a:rPr lang="en-US" sz="2000" dirty="0"/>
              <a:t>and then uses </a:t>
            </a:r>
            <a:r>
              <a:rPr lang="en-US" sz="2000" dirty="0" smtClean="0"/>
              <a:t>a GTK user interface to </a:t>
            </a:r>
            <a:r>
              <a:rPr lang="en-US" sz="2000" dirty="0"/>
              <a:t>interact with </a:t>
            </a:r>
            <a:r>
              <a:rPr lang="en-US" sz="2000" dirty="0" smtClean="0"/>
              <a:t>it</a:t>
            </a:r>
            <a:br>
              <a:rPr lang="en-US" sz="2000" dirty="0" smtClean="0"/>
            </a:br>
            <a:endParaRPr lang="en-US" sz="1600" dirty="0" smtClean="0"/>
          </a:p>
          <a:p>
            <a:pPr lvl="1">
              <a:spcBef>
                <a:spcPts val="200"/>
              </a:spcBef>
            </a:pPr>
            <a:r>
              <a:rPr lang="en-US" sz="2000" b="1" u="sng" dirty="0" err="1" smtClean="0"/>
              <a:t>Ncurses</a:t>
            </a:r>
            <a:r>
              <a:rPr lang="en-US" sz="2000" dirty="0"/>
              <a:t>: this provides a simple </a:t>
            </a:r>
            <a:r>
              <a:rPr lang="en-US" sz="2000" dirty="0" err="1" smtClean="0"/>
              <a:t>ncurses</a:t>
            </a:r>
            <a:r>
              <a:rPr lang="en-US" sz="2000" dirty="0" smtClean="0"/>
              <a:t>-based </a:t>
            </a:r>
            <a:r>
              <a:rPr lang="en-US" sz="2000" dirty="0"/>
              <a:t>terminal UI</a:t>
            </a:r>
            <a:endParaRPr lang="en-US" sz="1800" dirty="0" smtClean="0">
              <a:solidFill>
                <a:srgbClr val="FF0000"/>
              </a:solidFill>
            </a:endParaRPr>
          </a:p>
        </p:txBody>
      </p:sp>
    </p:spTree>
    <p:extLst>
      <p:ext uri="{BB962C8B-B14F-4D97-AF65-F5344CB8AC3E}">
        <p14:creationId xmlns:p14="http://schemas.microsoft.com/office/powerpoint/2010/main" val="3003970898"/>
      </p:ext>
    </p:extLst>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54025" y="246935"/>
            <a:ext cx="8227438" cy="889000"/>
          </a:xfrm>
        </p:spPr>
        <p:txBody>
          <a:bodyPr/>
          <a:lstStyle/>
          <a:p>
            <a:r>
              <a:rPr lang="en-US" sz="2800" dirty="0"/>
              <a:t>Event Database</a:t>
            </a:r>
            <a:endParaRPr lang="en-US" sz="2800" dirty="0">
              <a:solidFill>
                <a:srgbClr val="00B0F0"/>
              </a:solidFill>
              <a:latin typeface="Arial" charset="0"/>
            </a:endParaRPr>
          </a:p>
        </p:txBody>
      </p:sp>
      <p:sp>
        <p:nvSpPr>
          <p:cNvPr id="13314" name="Content Placeholder 2"/>
          <p:cNvSpPr>
            <a:spLocks noGrp="1"/>
          </p:cNvSpPr>
          <p:nvPr>
            <p:ph sz="quarter" idx="13"/>
          </p:nvPr>
        </p:nvSpPr>
        <p:spPr>
          <a:xfrm>
            <a:off x="429653" y="828056"/>
            <a:ext cx="8233186" cy="4924915"/>
          </a:xfrm>
        </p:spPr>
        <p:txBody>
          <a:bodyPr/>
          <a:lstStyle/>
          <a:p>
            <a:r>
              <a:rPr lang="en-US" sz="1800" dirty="0" smtClean="0"/>
              <a:t>The event database is built into Toaster to maintain persistent build data</a:t>
            </a:r>
          </a:p>
          <a:p>
            <a:pPr>
              <a:spcBef>
                <a:spcPts val="0"/>
              </a:spcBef>
            </a:pPr>
            <a:r>
              <a:rPr lang="en-US" sz="1800" dirty="0" smtClean="0"/>
              <a:t>It can however just as easily be used directly with command line scripts or other SQL compatible tools</a:t>
            </a:r>
          </a:p>
          <a:p>
            <a:endParaRPr lang="en-US" sz="1800" dirty="0" smtClean="0"/>
          </a:p>
        </p:txBody>
      </p:sp>
      <p:sp>
        <p:nvSpPr>
          <p:cNvPr id="3" name="TextBox 2"/>
          <p:cNvSpPr txBox="1"/>
          <p:nvPr/>
        </p:nvSpPr>
        <p:spPr>
          <a:xfrm>
            <a:off x="716095" y="5317480"/>
            <a:ext cx="5288094" cy="461665"/>
          </a:xfrm>
          <a:prstGeom prst="rect">
            <a:avLst/>
          </a:prstGeom>
          <a:solidFill>
            <a:srgbClr val="7030A0">
              <a:alpha val="15000"/>
            </a:srgbClr>
          </a:solidFill>
          <a:ln w="19050">
            <a:solidFill>
              <a:schemeClr val="tx1"/>
            </a:solidFill>
          </a:ln>
        </p:spPr>
        <p:txBody>
          <a:bodyPr wrap="square" rtlCol="0">
            <a:spAutoFit/>
          </a:bodyPr>
          <a:lstStyle/>
          <a:p>
            <a:pPr algn="ctr"/>
            <a:r>
              <a:rPr lang="en-US" dirty="0" err="1" smtClean="0">
                <a:latin typeface="+mn-lt"/>
              </a:rPr>
              <a:t>Bitbake</a:t>
            </a:r>
            <a:endParaRPr lang="en-US" dirty="0" smtClean="0">
              <a:latin typeface="+mn-lt"/>
            </a:endParaRPr>
          </a:p>
        </p:txBody>
      </p:sp>
      <p:sp>
        <p:nvSpPr>
          <p:cNvPr id="6" name="TextBox 5"/>
          <p:cNvSpPr txBox="1"/>
          <p:nvPr/>
        </p:nvSpPr>
        <p:spPr>
          <a:xfrm>
            <a:off x="3305061" y="3737351"/>
            <a:ext cx="2699131" cy="369332"/>
          </a:xfrm>
          <a:prstGeom prst="rect">
            <a:avLst/>
          </a:prstGeom>
          <a:solidFill>
            <a:schemeClr val="accent1">
              <a:lumMod val="20000"/>
              <a:lumOff val="80000"/>
            </a:schemeClr>
          </a:solidFill>
          <a:ln w="50800">
            <a:solidFill>
              <a:schemeClr val="tx1"/>
            </a:solidFill>
          </a:ln>
        </p:spPr>
        <p:txBody>
          <a:bodyPr wrap="square" rtlCol="0">
            <a:spAutoFit/>
          </a:bodyPr>
          <a:lstStyle/>
          <a:p>
            <a:pPr algn="ctr"/>
            <a:r>
              <a:rPr lang="en-US" sz="1800" dirty="0" smtClean="0">
                <a:latin typeface="+mn-lt"/>
              </a:rPr>
              <a:t>Event Database (SQL)</a:t>
            </a:r>
          </a:p>
        </p:txBody>
      </p:sp>
      <p:sp>
        <p:nvSpPr>
          <p:cNvPr id="7" name="TextBox 6"/>
          <p:cNvSpPr txBox="1"/>
          <p:nvPr/>
        </p:nvSpPr>
        <p:spPr>
          <a:xfrm>
            <a:off x="3305059" y="2943343"/>
            <a:ext cx="2699132" cy="369332"/>
          </a:xfrm>
          <a:prstGeom prst="rect">
            <a:avLst/>
          </a:prstGeom>
          <a:solidFill>
            <a:schemeClr val="accent1">
              <a:lumMod val="20000"/>
              <a:lumOff val="80000"/>
            </a:schemeClr>
          </a:solidFill>
          <a:ln w="19050">
            <a:solidFill>
              <a:schemeClr val="tx1"/>
            </a:solidFill>
          </a:ln>
        </p:spPr>
        <p:txBody>
          <a:bodyPr wrap="square" rtlCol="0">
            <a:spAutoFit/>
          </a:bodyPr>
          <a:lstStyle/>
          <a:p>
            <a:pPr algn="ctr"/>
            <a:r>
              <a:rPr lang="en-US" sz="1800" dirty="0" smtClean="0">
                <a:latin typeface="+mn-lt"/>
              </a:rPr>
              <a:t>Toaster GUI Server</a:t>
            </a:r>
          </a:p>
        </p:txBody>
      </p:sp>
      <p:sp>
        <p:nvSpPr>
          <p:cNvPr id="8" name="TextBox 7"/>
          <p:cNvSpPr txBox="1"/>
          <p:nvPr/>
        </p:nvSpPr>
        <p:spPr>
          <a:xfrm>
            <a:off x="3305061" y="4517712"/>
            <a:ext cx="2699130" cy="369332"/>
          </a:xfrm>
          <a:prstGeom prst="rect">
            <a:avLst/>
          </a:prstGeom>
          <a:solidFill>
            <a:schemeClr val="accent1">
              <a:lumMod val="20000"/>
              <a:lumOff val="80000"/>
            </a:schemeClr>
          </a:solidFill>
          <a:ln w="19050">
            <a:solidFill>
              <a:schemeClr val="tx1"/>
            </a:solidFill>
          </a:ln>
        </p:spPr>
        <p:txBody>
          <a:bodyPr wrap="square" rtlCol="0">
            <a:spAutoFit/>
          </a:bodyPr>
          <a:lstStyle/>
          <a:p>
            <a:pPr algn="ctr"/>
            <a:r>
              <a:rPr lang="en-US" sz="1800" dirty="0" smtClean="0">
                <a:latin typeface="+mn-lt"/>
              </a:rPr>
              <a:t>Toaster Event Client</a:t>
            </a:r>
          </a:p>
        </p:txBody>
      </p:sp>
      <p:cxnSp>
        <p:nvCxnSpPr>
          <p:cNvPr id="15" name="Straight Arrow Connector 14"/>
          <p:cNvCxnSpPr/>
          <p:nvPr/>
        </p:nvCxnSpPr>
        <p:spPr bwMode="auto">
          <a:xfrm flipV="1">
            <a:off x="4654624" y="3334515"/>
            <a:ext cx="0" cy="374711"/>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16" name="Straight Arrow Connector 15"/>
          <p:cNvCxnSpPr>
            <a:stCxn id="8" idx="0"/>
            <a:endCxn id="6" idx="2"/>
          </p:cNvCxnSpPr>
          <p:nvPr/>
        </p:nvCxnSpPr>
        <p:spPr bwMode="auto">
          <a:xfrm flipV="1">
            <a:off x="4654626" y="4106683"/>
            <a:ext cx="1" cy="411029"/>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17" name="Straight Arrow Connector 16"/>
          <p:cNvCxnSpPr>
            <a:endCxn id="8" idx="2"/>
          </p:cNvCxnSpPr>
          <p:nvPr/>
        </p:nvCxnSpPr>
        <p:spPr bwMode="auto">
          <a:xfrm flipV="1">
            <a:off x="3305060" y="4887044"/>
            <a:ext cx="1349566" cy="430435"/>
          </a:xfrm>
          <a:prstGeom prst="straightConnector1">
            <a:avLst/>
          </a:prstGeom>
          <a:solidFill>
            <a:schemeClr val="bg1"/>
          </a:solidFill>
          <a:ln w="25400" cap="flat" cmpd="sng" algn="ctr">
            <a:solidFill>
              <a:schemeClr val="tx1"/>
            </a:solidFill>
            <a:prstDash val="solid"/>
            <a:round/>
            <a:headEnd type="arrow" w="sm" len="sm"/>
            <a:tailEnd type="arrow"/>
          </a:ln>
          <a:effectLst/>
        </p:spPr>
      </p:cxnSp>
      <p:sp>
        <p:nvSpPr>
          <p:cNvPr id="21" name="TextBox 20"/>
          <p:cNvSpPr txBox="1"/>
          <p:nvPr/>
        </p:nvSpPr>
        <p:spPr>
          <a:xfrm>
            <a:off x="3305062" y="2235384"/>
            <a:ext cx="2699129" cy="369332"/>
          </a:xfrm>
          <a:prstGeom prst="rect">
            <a:avLst/>
          </a:prstGeom>
          <a:solidFill>
            <a:schemeClr val="accent2">
              <a:lumMod val="20000"/>
              <a:lumOff val="80000"/>
            </a:schemeClr>
          </a:solidFill>
          <a:ln w="19050">
            <a:solidFill>
              <a:schemeClr val="tx1"/>
            </a:solidFill>
          </a:ln>
        </p:spPr>
        <p:txBody>
          <a:bodyPr wrap="square" rtlCol="0">
            <a:spAutoFit/>
          </a:bodyPr>
          <a:lstStyle/>
          <a:p>
            <a:pPr algn="ctr"/>
            <a:r>
              <a:rPr lang="en-US" sz="1800" dirty="0" smtClean="0">
                <a:latin typeface="+mn-lt"/>
              </a:rPr>
              <a:t>User Web Client</a:t>
            </a:r>
          </a:p>
        </p:txBody>
      </p:sp>
      <p:cxnSp>
        <p:nvCxnSpPr>
          <p:cNvPr id="23" name="Straight Arrow Connector 22"/>
          <p:cNvCxnSpPr>
            <a:stCxn id="7" idx="0"/>
            <a:endCxn id="21" idx="2"/>
          </p:cNvCxnSpPr>
          <p:nvPr/>
        </p:nvCxnSpPr>
        <p:spPr bwMode="auto">
          <a:xfrm flipV="1">
            <a:off x="4654625" y="2604716"/>
            <a:ext cx="2" cy="338627"/>
          </a:xfrm>
          <a:prstGeom prst="straightConnector1">
            <a:avLst/>
          </a:prstGeom>
          <a:solidFill>
            <a:schemeClr val="bg1"/>
          </a:solidFill>
          <a:ln w="25400" cap="flat" cmpd="sng" algn="ctr">
            <a:solidFill>
              <a:schemeClr val="tx1"/>
            </a:solidFill>
            <a:prstDash val="solid"/>
            <a:round/>
            <a:headEnd type="arrow" w="sm" len="sm"/>
            <a:tailEnd type="arrow"/>
          </a:ln>
          <a:effectLst/>
        </p:spPr>
      </p:cxnSp>
      <p:sp>
        <p:nvSpPr>
          <p:cNvPr id="25" name="TextBox 24"/>
          <p:cNvSpPr txBox="1"/>
          <p:nvPr/>
        </p:nvSpPr>
        <p:spPr>
          <a:xfrm>
            <a:off x="716097" y="4531355"/>
            <a:ext cx="2412695" cy="369332"/>
          </a:xfrm>
          <a:prstGeom prst="rect">
            <a:avLst/>
          </a:prstGeom>
          <a:solidFill>
            <a:schemeClr val="accent3">
              <a:lumMod val="20000"/>
              <a:lumOff val="80000"/>
            </a:schemeClr>
          </a:solidFill>
          <a:ln w="19050">
            <a:solidFill>
              <a:schemeClr val="tx1"/>
            </a:solidFill>
          </a:ln>
        </p:spPr>
        <p:txBody>
          <a:bodyPr wrap="square" rtlCol="0">
            <a:spAutoFit/>
          </a:bodyPr>
          <a:lstStyle/>
          <a:p>
            <a:pPr algn="ctr"/>
            <a:r>
              <a:rPr lang="en-US" sz="1800" dirty="0" smtClean="0">
                <a:latin typeface="+mn-lt"/>
              </a:rPr>
              <a:t>Knotty Event Client</a:t>
            </a:r>
          </a:p>
        </p:txBody>
      </p:sp>
      <p:sp>
        <p:nvSpPr>
          <p:cNvPr id="29" name="TextBox 28"/>
          <p:cNvSpPr txBox="1"/>
          <p:nvPr/>
        </p:nvSpPr>
        <p:spPr>
          <a:xfrm>
            <a:off x="716096" y="3733152"/>
            <a:ext cx="2412694" cy="369332"/>
          </a:xfrm>
          <a:prstGeom prst="rect">
            <a:avLst/>
          </a:prstGeom>
          <a:solidFill>
            <a:schemeClr val="accent2">
              <a:lumMod val="20000"/>
              <a:lumOff val="80000"/>
            </a:schemeClr>
          </a:solidFill>
          <a:ln w="19050">
            <a:solidFill>
              <a:schemeClr val="tx1"/>
            </a:solidFill>
          </a:ln>
        </p:spPr>
        <p:txBody>
          <a:bodyPr wrap="square" rtlCol="0">
            <a:spAutoFit/>
          </a:bodyPr>
          <a:lstStyle/>
          <a:p>
            <a:pPr algn="ctr"/>
            <a:r>
              <a:rPr lang="en-US" sz="1800" dirty="0" smtClean="0">
                <a:latin typeface="+mn-lt"/>
              </a:rPr>
              <a:t>User Console</a:t>
            </a:r>
          </a:p>
        </p:txBody>
      </p:sp>
      <p:sp>
        <p:nvSpPr>
          <p:cNvPr id="36" name="TextBox 35"/>
          <p:cNvSpPr txBox="1"/>
          <p:nvPr/>
        </p:nvSpPr>
        <p:spPr>
          <a:xfrm>
            <a:off x="6433854" y="2932325"/>
            <a:ext cx="2212550" cy="369332"/>
          </a:xfrm>
          <a:prstGeom prst="rect">
            <a:avLst/>
          </a:prstGeom>
          <a:solidFill>
            <a:schemeClr val="accent2">
              <a:lumMod val="20000"/>
              <a:lumOff val="80000"/>
            </a:schemeClr>
          </a:solidFill>
          <a:ln w="19050">
            <a:solidFill>
              <a:schemeClr val="tx1"/>
            </a:solidFill>
          </a:ln>
        </p:spPr>
        <p:txBody>
          <a:bodyPr wrap="square" rtlCol="0">
            <a:spAutoFit/>
          </a:bodyPr>
          <a:lstStyle/>
          <a:p>
            <a:pPr algn="ctr"/>
            <a:r>
              <a:rPr lang="en-US" sz="1800" dirty="0" smtClean="0">
                <a:latin typeface="+mn-lt"/>
              </a:rPr>
              <a:t>User Console</a:t>
            </a:r>
          </a:p>
        </p:txBody>
      </p:sp>
      <p:sp>
        <p:nvSpPr>
          <p:cNvPr id="37" name="TextBox 36"/>
          <p:cNvSpPr txBox="1"/>
          <p:nvPr/>
        </p:nvSpPr>
        <p:spPr>
          <a:xfrm>
            <a:off x="6433856" y="3733152"/>
            <a:ext cx="2212551" cy="369332"/>
          </a:xfrm>
          <a:prstGeom prst="rect">
            <a:avLst/>
          </a:prstGeom>
          <a:solidFill>
            <a:srgbClr val="C1F29C"/>
          </a:solidFill>
          <a:ln w="19050">
            <a:solidFill>
              <a:schemeClr val="tx1"/>
            </a:solidFill>
          </a:ln>
        </p:spPr>
        <p:txBody>
          <a:bodyPr wrap="square" rtlCol="0">
            <a:spAutoFit/>
          </a:bodyPr>
          <a:lstStyle/>
          <a:p>
            <a:pPr algn="ctr"/>
            <a:r>
              <a:rPr lang="en-US" sz="1800" dirty="0" smtClean="0">
                <a:latin typeface="+mn-lt"/>
              </a:rPr>
              <a:t>Python Script</a:t>
            </a:r>
          </a:p>
        </p:txBody>
      </p:sp>
      <p:cxnSp>
        <p:nvCxnSpPr>
          <p:cNvPr id="38" name="Straight Arrow Connector 37"/>
          <p:cNvCxnSpPr>
            <a:stCxn id="3" idx="0"/>
            <a:endCxn id="25" idx="2"/>
          </p:cNvCxnSpPr>
          <p:nvPr/>
        </p:nvCxnSpPr>
        <p:spPr bwMode="auto">
          <a:xfrm flipH="1" flipV="1">
            <a:off x="1922445" y="4900687"/>
            <a:ext cx="1437697" cy="416793"/>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41" name="Straight Arrow Connector 40"/>
          <p:cNvCxnSpPr/>
          <p:nvPr/>
        </p:nvCxnSpPr>
        <p:spPr bwMode="auto">
          <a:xfrm flipH="1" flipV="1">
            <a:off x="1922445" y="4106683"/>
            <a:ext cx="1" cy="411031"/>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42" name="Straight Arrow Connector 41"/>
          <p:cNvCxnSpPr/>
          <p:nvPr/>
        </p:nvCxnSpPr>
        <p:spPr bwMode="auto">
          <a:xfrm flipV="1">
            <a:off x="7451072" y="3332611"/>
            <a:ext cx="0" cy="374711"/>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43" name="Straight Arrow Connector 42"/>
          <p:cNvCxnSpPr>
            <a:stCxn id="6" idx="3"/>
            <a:endCxn id="37" idx="1"/>
          </p:cNvCxnSpPr>
          <p:nvPr/>
        </p:nvCxnSpPr>
        <p:spPr bwMode="auto">
          <a:xfrm flipV="1">
            <a:off x="6004192" y="3917818"/>
            <a:ext cx="429664" cy="4199"/>
          </a:xfrm>
          <a:prstGeom prst="straightConnector1">
            <a:avLst/>
          </a:prstGeom>
          <a:solidFill>
            <a:schemeClr val="bg1"/>
          </a:solidFill>
          <a:ln w="25400" cap="flat" cmpd="sng" algn="ctr">
            <a:solidFill>
              <a:schemeClr val="tx1"/>
            </a:solidFill>
            <a:prstDash val="solid"/>
            <a:round/>
            <a:headEnd type="arrow" w="sm" len="sm"/>
            <a:tailEnd type="arrow"/>
          </a:ln>
          <a:effectLst/>
        </p:spPr>
      </p:cxnSp>
      <p:sp>
        <p:nvSpPr>
          <p:cNvPr id="2" name="Rectangle 1"/>
          <p:cNvSpPr/>
          <p:nvPr/>
        </p:nvSpPr>
        <p:spPr bwMode="auto">
          <a:xfrm>
            <a:off x="6219024" y="2481605"/>
            <a:ext cx="2616505" cy="2295971"/>
          </a:xfrm>
          <a:prstGeom prst="rect">
            <a:avLst/>
          </a:prstGeom>
          <a:noFill/>
          <a:ln w="3175" cap="flat" cmpd="sng" algn="ctr">
            <a:solidFill>
              <a:schemeClr val="tx1"/>
            </a:solidFill>
            <a:prstDash val="dashDot"/>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smtClean="0">
              <a:latin typeface="Neo Sans Intel" pitchFamily="34" charset="0"/>
              <a:cs typeface="Arial" pitchFamily="34" charset="0"/>
            </a:endParaRPr>
          </a:p>
        </p:txBody>
      </p:sp>
    </p:spTree>
    <p:extLst>
      <p:ext uri="{BB962C8B-B14F-4D97-AF65-F5344CB8AC3E}">
        <p14:creationId xmlns:p14="http://schemas.microsoft.com/office/powerpoint/2010/main" val="3079518941"/>
      </p:ext>
    </p:extLst>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54025" y="246935"/>
            <a:ext cx="8227438" cy="889000"/>
          </a:xfrm>
        </p:spPr>
        <p:txBody>
          <a:bodyPr/>
          <a:lstStyle/>
          <a:p>
            <a:r>
              <a:rPr lang="en-US" sz="2800" dirty="0" smtClean="0"/>
              <a:t>Example Event Database with CI Builders</a:t>
            </a:r>
            <a:endParaRPr lang="en-US" sz="2800" dirty="0">
              <a:solidFill>
                <a:srgbClr val="00B0F0"/>
              </a:solidFill>
              <a:latin typeface="Arial" charset="0"/>
            </a:endParaRPr>
          </a:p>
        </p:txBody>
      </p:sp>
      <p:sp>
        <p:nvSpPr>
          <p:cNvPr id="13314" name="Content Placeholder 2"/>
          <p:cNvSpPr>
            <a:spLocks noGrp="1"/>
          </p:cNvSpPr>
          <p:nvPr>
            <p:ph sz="quarter" idx="13"/>
          </p:nvPr>
        </p:nvSpPr>
        <p:spPr>
          <a:xfrm>
            <a:off x="429653" y="828056"/>
            <a:ext cx="8233186" cy="5163311"/>
          </a:xfrm>
        </p:spPr>
        <p:txBody>
          <a:bodyPr/>
          <a:lstStyle/>
          <a:p>
            <a:r>
              <a:rPr lang="en-US" sz="1800" dirty="0" smtClean="0"/>
              <a:t>If you enable the Toaster UI in a CI system, you can additionally get the event artifacts together with your build artifacts (you will definitely need to select a production level database)</a:t>
            </a:r>
            <a:endParaRPr lang="en-US" sz="2000" dirty="0" smtClean="0"/>
          </a:p>
          <a:p>
            <a:endParaRPr lang="en-US" sz="1800" dirty="0" smtClean="0"/>
          </a:p>
        </p:txBody>
      </p:sp>
      <p:sp>
        <p:nvSpPr>
          <p:cNvPr id="3" name="TextBox 2"/>
          <p:cNvSpPr txBox="1"/>
          <p:nvPr/>
        </p:nvSpPr>
        <p:spPr>
          <a:xfrm>
            <a:off x="2131699" y="5317480"/>
            <a:ext cx="5288094" cy="461665"/>
          </a:xfrm>
          <a:prstGeom prst="rect">
            <a:avLst/>
          </a:prstGeom>
          <a:solidFill>
            <a:srgbClr val="7030A0">
              <a:alpha val="15000"/>
            </a:srgbClr>
          </a:solidFill>
          <a:ln w="19050">
            <a:solidFill>
              <a:schemeClr val="tx1"/>
            </a:solidFill>
          </a:ln>
        </p:spPr>
        <p:txBody>
          <a:bodyPr wrap="square" rtlCol="0">
            <a:spAutoFit/>
          </a:bodyPr>
          <a:lstStyle/>
          <a:p>
            <a:pPr algn="ctr"/>
            <a:r>
              <a:rPr lang="en-US" dirty="0" err="1" smtClean="0">
                <a:latin typeface="+mn-lt"/>
              </a:rPr>
              <a:t>Bitbake</a:t>
            </a:r>
            <a:endParaRPr lang="en-US" dirty="0" smtClean="0">
              <a:latin typeface="+mn-lt"/>
            </a:endParaRPr>
          </a:p>
        </p:txBody>
      </p:sp>
      <p:sp>
        <p:nvSpPr>
          <p:cNvPr id="6" name="TextBox 5"/>
          <p:cNvSpPr txBox="1"/>
          <p:nvPr/>
        </p:nvSpPr>
        <p:spPr>
          <a:xfrm>
            <a:off x="4720662" y="3497579"/>
            <a:ext cx="2699131" cy="369332"/>
          </a:xfrm>
          <a:prstGeom prst="rect">
            <a:avLst/>
          </a:prstGeom>
          <a:solidFill>
            <a:schemeClr val="accent2">
              <a:lumMod val="20000"/>
              <a:lumOff val="80000"/>
            </a:schemeClr>
          </a:solidFill>
          <a:ln w="50800">
            <a:solidFill>
              <a:schemeClr val="tx1"/>
            </a:solidFill>
          </a:ln>
        </p:spPr>
        <p:txBody>
          <a:bodyPr wrap="square" rtlCol="0">
            <a:spAutoFit/>
          </a:bodyPr>
          <a:lstStyle/>
          <a:p>
            <a:pPr algn="ctr"/>
            <a:r>
              <a:rPr lang="en-US" sz="1800" dirty="0" smtClean="0">
                <a:latin typeface="+mn-lt"/>
              </a:rPr>
              <a:t>Event Database (SQL)</a:t>
            </a:r>
          </a:p>
        </p:txBody>
      </p:sp>
      <p:sp>
        <p:nvSpPr>
          <p:cNvPr id="8" name="TextBox 7"/>
          <p:cNvSpPr txBox="1"/>
          <p:nvPr/>
        </p:nvSpPr>
        <p:spPr>
          <a:xfrm>
            <a:off x="4720665" y="4517712"/>
            <a:ext cx="2699130" cy="369332"/>
          </a:xfrm>
          <a:prstGeom prst="rect">
            <a:avLst/>
          </a:prstGeom>
          <a:solidFill>
            <a:schemeClr val="accent1">
              <a:lumMod val="20000"/>
              <a:lumOff val="80000"/>
            </a:schemeClr>
          </a:solidFill>
          <a:ln w="19050">
            <a:solidFill>
              <a:schemeClr val="tx1"/>
            </a:solidFill>
          </a:ln>
        </p:spPr>
        <p:txBody>
          <a:bodyPr wrap="square" rtlCol="0">
            <a:spAutoFit/>
          </a:bodyPr>
          <a:lstStyle/>
          <a:p>
            <a:pPr algn="ctr"/>
            <a:r>
              <a:rPr lang="en-US" sz="1800" dirty="0" smtClean="0">
                <a:latin typeface="+mn-lt"/>
              </a:rPr>
              <a:t>Toaster Event Client</a:t>
            </a:r>
          </a:p>
        </p:txBody>
      </p:sp>
      <p:cxnSp>
        <p:nvCxnSpPr>
          <p:cNvPr id="15" name="Straight Arrow Connector 14"/>
          <p:cNvCxnSpPr/>
          <p:nvPr/>
        </p:nvCxnSpPr>
        <p:spPr bwMode="auto">
          <a:xfrm flipV="1">
            <a:off x="6070231" y="3060709"/>
            <a:ext cx="1" cy="410175"/>
          </a:xfrm>
          <a:prstGeom prst="straightConnector1">
            <a:avLst/>
          </a:prstGeom>
          <a:solidFill>
            <a:schemeClr val="bg1"/>
          </a:solidFill>
          <a:ln w="22225" cap="flat" cmpd="sng" algn="ctr">
            <a:solidFill>
              <a:schemeClr val="tx1"/>
            </a:solidFill>
            <a:prstDash val="solid"/>
            <a:round/>
            <a:headEnd type="none" w="sm" len="sm"/>
            <a:tailEnd type="arrow"/>
          </a:ln>
          <a:effectLst/>
        </p:spPr>
      </p:cxnSp>
      <p:cxnSp>
        <p:nvCxnSpPr>
          <p:cNvPr id="16" name="Straight Arrow Connector 15"/>
          <p:cNvCxnSpPr>
            <a:stCxn id="8" idx="0"/>
            <a:endCxn id="6" idx="2"/>
          </p:cNvCxnSpPr>
          <p:nvPr/>
        </p:nvCxnSpPr>
        <p:spPr bwMode="auto">
          <a:xfrm flipH="1" flipV="1">
            <a:off x="6070228" y="3866911"/>
            <a:ext cx="2" cy="650801"/>
          </a:xfrm>
          <a:prstGeom prst="straightConnector1">
            <a:avLst/>
          </a:prstGeom>
          <a:solidFill>
            <a:schemeClr val="bg1"/>
          </a:solidFill>
          <a:ln w="50800" cap="flat" cmpd="sng" algn="ctr">
            <a:solidFill>
              <a:schemeClr val="tx1"/>
            </a:solidFill>
            <a:prstDash val="solid"/>
            <a:round/>
            <a:headEnd type="none" w="sm" len="sm"/>
            <a:tailEnd type="arrow"/>
          </a:ln>
          <a:effectLst/>
        </p:spPr>
      </p:cxnSp>
      <p:cxnSp>
        <p:nvCxnSpPr>
          <p:cNvPr id="17" name="Straight Arrow Connector 16"/>
          <p:cNvCxnSpPr>
            <a:endCxn id="8" idx="2"/>
          </p:cNvCxnSpPr>
          <p:nvPr/>
        </p:nvCxnSpPr>
        <p:spPr bwMode="auto">
          <a:xfrm flipV="1">
            <a:off x="4720664" y="4887044"/>
            <a:ext cx="1349566" cy="430435"/>
          </a:xfrm>
          <a:prstGeom prst="straightConnector1">
            <a:avLst/>
          </a:prstGeom>
          <a:solidFill>
            <a:schemeClr val="bg1"/>
          </a:solidFill>
          <a:ln w="50800" cap="flat" cmpd="sng" algn="ctr">
            <a:solidFill>
              <a:schemeClr val="tx1"/>
            </a:solidFill>
            <a:prstDash val="solid"/>
            <a:round/>
            <a:headEnd type="none" w="sm" len="sm"/>
            <a:tailEnd type="arrow"/>
          </a:ln>
          <a:effectLst/>
        </p:spPr>
      </p:cxnSp>
      <p:sp>
        <p:nvSpPr>
          <p:cNvPr id="25" name="TextBox 24"/>
          <p:cNvSpPr txBox="1"/>
          <p:nvPr/>
        </p:nvSpPr>
        <p:spPr>
          <a:xfrm>
            <a:off x="2131701" y="4531355"/>
            <a:ext cx="2412695" cy="369332"/>
          </a:xfrm>
          <a:prstGeom prst="rect">
            <a:avLst/>
          </a:prstGeom>
          <a:solidFill>
            <a:schemeClr val="accent3">
              <a:lumMod val="20000"/>
              <a:lumOff val="80000"/>
            </a:schemeClr>
          </a:solidFill>
          <a:ln w="19050">
            <a:solidFill>
              <a:schemeClr val="tx1"/>
            </a:solidFill>
          </a:ln>
        </p:spPr>
        <p:txBody>
          <a:bodyPr wrap="square" rtlCol="0">
            <a:spAutoFit/>
          </a:bodyPr>
          <a:lstStyle/>
          <a:p>
            <a:pPr algn="ctr"/>
            <a:r>
              <a:rPr lang="en-US" sz="1800" dirty="0" smtClean="0">
                <a:latin typeface="+mn-lt"/>
              </a:rPr>
              <a:t>Knotty Event Client</a:t>
            </a:r>
          </a:p>
        </p:txBody>
      </p:sp>
      <p:sp>
        <p:nvSpPr>
          <p:cNvPr id="29" name="TextBox 28"/>
          <p:cNvSpPr txBox="1"/>
          <p:nvPr/>
        </p:nvSpPr>
        <p:spPr>
          <a:xfrm>
            <a:off x="2131700" y="2102795"/>
            <a:ext cx="5288093" cy="954107"/>
          </a:xfrm>
          <a:prstGeom prst="rect">
            <a:avLst/>
          </a:prstGeom>
          <a:solidFill>
            <a:schemeClr val="accent2">
              <a:lumMod val="20000"/>
              <a:lumOff val="80000"/>
            </a:schemeClr>
          </a:solidFill>
          <a:ln w="19050">
            <a:solidFill>
              <a:schemeClr val="tx1"/>
            </a:solidFill>
          </a:ln>
        </p:spPr>
        <p:txBody>
          <a:bodyPr wrap="square" rtlCol="0">
            <a:spAutoFit/>
          </a:bodyPr>
          <a:lstStyle/>
          <a:p>
            <a:pPr algn="ctr"/>
            <a:endParaRPr lang="en-US" sz="1800" dirty="0" smtClean="0">
              <a:latin typeface="+mn-lt"/>
            </a:endParaRPr>
          </a:p>
          <a:p>
            <a:pPr algn="ctr"/>
            <a:r>
              <a:rPr lang="en-US" sz="2000" b="1" dirty="0" smtClean="0">
                <a:latin typeface="+mn-lt"/>
              </a:rPr>
              <a:t>Continuous Integration Build System</a:t>
            </a:r>
          </a:p>
          <a:p>
            <a:pPr algn="ctr"/>
            <a:endParaRPr lang="en-US" sz="1800" dirty="0" smtClean="0">
              <a:latin typeface="+mn-lt"/>
            </a:endParaRPr>
          </a:p>
        </p:txBody>
      </p:sp>
      <p:cxnSp>
        <p:nvCxnSpPr>
          <p:cNvPr id="38" name="Straight Arrow Connector 37"/>
          <p:cNvCxnSpPr>
            <a:stCxn id="3" idx="0"/>
            <a:endCxn id="25" idx="2"/>
          </p:cNvCxnSpPr>
          <p:nvPr/>
        </p:nvCxnSpPr>
        <p:spPr bwMode="auto">
          <a:xfrm flipH="1" flipV="1">
            <a:off x="3338049" y="4900687"/>
            <a:ext cx="1437697" cy="416793"/>
          </a:xfrm>
          <a:prstGeom prst="straightConnector1">
            <a:avLst/>
          </a:prstGeom>
          <a:solidFill>
            <a:schemeClr val="bg1"/>
          </a:solidFill>
          <a:ln w="50800" cap="flat" cmpd="sng" algn="ctr">
            <a:solidFill>
              <a:schemeClr val="tx1"/>
            </a:solidFill>
            <a:prstDash val="solid"/>
            <a:round/>
            <a:headEnd type="none" w="sm" len="sm"/>
            <a:tailEnd type="arrow"/>
          </a:ln>
          <a:effectLst/>
        </p:spPr>
      </p:cxnSp>
      <p:cxnSp>
        <p:nvCxnSpPr>
          <p:cNvPr id="41" name="Straight Arrow Connector 40"/>
          <p:cNvCxnSpPr/>
          <p:nvPr/>
        </p:nvCxnSpPr>
        <p:spPr bwMode="auto">
          <a:xfrm flipH="1" flipV="1">
            <a:off x="3338047" y="3087401"/>
            <a:ext cx="4" cy="1430315"/>
          </a:xfrm>
          <a:prstGeom prst="straightConnector1">
            <a:avLst/>
          </a:prstGeom>
          <a:solidFill>
            <a:schemeClr val="bg1"/>
          </a:solidFill>
          <a:ln w="22225" cap="flat" cmpd="sng" algn="ctr">
            <a:solidFill>
              <a:schemeClr val="tx1"/>
            </a:solidFill>
            <a:prstDash val="solid"/>
            <a:round/>
            <a:headEnd type="none" w="sm" len="sm"/>
            <a:tailEnd type="arrow"/>
          </a:ln>
          <a:effectLst/>
        </p:spPr>
      </p:cxnSp>
      <p:cxnSp>
        <p:nvCxnSpPr>
          <p:cNvPr id="12" name="Straight Connector 11"/>
          <p:cNvCxnSpPr/>
          <p:nvPr/>
        </p:nvCxnSpPr>
        <p:spPr bwMode="auto">
          <a:xfrm flipV="1">
            <a:off x="2748632" y="4107536"/>
            <a:ext cx="0" cy="410176"/>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28" name="Straight Connector 27"/>
          <p:cNvCxnSpPr/>
          <p:nvPr/>
        </p:nvCxnSpPr>
        <p:spPr bwMode="auto">
          <a:xfrm>
            <a:off x="1657962" y="4107536"/>
            <a:ext cx="1090670" cy="0"/>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9" name="Straight Arrow Connector 18"/>
          <p:cNvCxnSpPr/>
          <p:nvPr/>
        </p:nvCxnSpPr>
        <p:spPr bwMode="auto">
          <a:xfrm>
            <a:off x="1657962" y="4107536"/>
            <a:ext cx="0" cy="1219200"/>
          </a:xfrm>
          <a:prstGeom prst="straightConnector1">
            <a:avLst/>
          </a:prstGeom>
          <a:solidFill>
            <a:schemeClr val="bg1"/>
          </a:solidFill>
          <a:ln w="50800" cap="flat" cmpd="sng" algn="ctr">
            <a:solidFill>
              <a:schemeClr val="tx1"/>
            </a:solidFill>
            <a:prstDash val="solid"/>
            <a:round/>
            <a:headEnd type="none" w="sm" len="sm"/>
            <a:tailEnd type="arrow"/>
          </a:ln>
          <a:effectLst/>
        </p:spPr>
      </p:cxnSp>
      <p:sp>
        <p:nvSpPr>
          <p:cNvPr id="26" name="TextBox 25"/>
          <p:cNvSpPr txBox="1"/>
          <p:nvPr/>
        </p:nvSpPr>
        <p:spPr>
          <a:xfrm>
            <a:off x="842714" y="3792691"/>
            <a:ext cx="1079653" cy="923330"/>
          </a:xfrm>
          <a:prstGeom prst="rect">
            <a:avLst/>
          </a:prstGeom>
          <a:noFill/>
        </p:spPr>
        <p:txBody>
          <a:bodyPr wrap="square" rtlCol="0">
            <a:spAutoFit/>
          </a:bodyPr>
          <a:lstStyle/>
          <a:p>
            <a:r>
              <a:rPr lang="en-US" sz="1800" dirty="0" smtClean="0">
                <a:latin typeface="+mn-lt"/>
              </a:rPr>
              <a:t>Lost event data</a:t>
            </a:r>
          </a:p>
        </p:txBody>
      </p:sp>
      <p:sp>
        <p:nvSpPr>
          <p:cNvPr id="39" name="Rectangle 38"/>
          <p:cNvSpPr/>
          <p:nvPr/>
        </p:nvSpPr>
        <p:spPr bwMode="auto">
          <a:xfrm>
            <a:off x="4632525" y="3265795"/>
            <a:ext cx="2908444" cy="1889344"/>
          </a:xfrm>
          <a:prstGeom prst="rect">
            <a:avLst/>
          </a:prstGeom>
          <a:noFill/>
          <a:ln w="3175" cap="flat" cmpd="sng" algn="ctr">
            <a:solidFill>
              <a:schemeClr val="tx1"/>
            </a:solidFill>
            <a:prstDash val="dashDot"/>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smtClean="0">
              <a:latin typeface="Neo Sans Intel" pitchFamily="34" charset="0"/>
              <a:cs typeface="Arial" pitchFamily="34" charset="0"/>
            </a:endParaRPr>
          </a:p>
        </p:txBody>
      </p:sp>
    </p:spTree>
    <p:extLst>
      <p:ext uri="{BB962C8B-B14F-4D97-AF65-F5344CB8AC3E}">
        <p14:creationId xmlns:p14="http://schemas.microsoft.com/office/powerpoint/2010/main" val="2816793917"/>
      </p:ext>
    </p:extLst>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32245"/>
            <a:ext cx="8227438" cy="889000"/>
          </a:xfrm>
        </p:spPr>
        <p:txBody>
          <a:bodyPr/>
          <a:lstStyle/>
          <a:p>
            <a:r>
              <a:rPr lang="en-US" sz="2800" dirty="0" smtClean="0"/>
              <a:t>Adding Build Data to the Event Database</a:t>
            </a:r>
            <a:r>
              <a:rPr lang="en-US" sz="2800" dirty="0"/>
              <a:t/>
            </a:r>
            <a:br>
              <a:rPr lang="en-US" sz="2800" dirty="0"/>
            </a:b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smtClean="0"/>
              <a:t>There are two easy ways to get build data into the event database</a:t>
            </a:r>
          </a:p>
          <a:p>
            <a:pPr lvl="1"/>
            <a:r>
              <a:rPr lang="en-US" sz="1800" dirty="0" smtClean="0"/>
              <a:t>Create and execute your builds from within the Toaster GUI</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endParaRPr lang="en-US" sz="1800" dirty="0" smtClean="0"/>
          </a:p>
          <a:p>
            <a:pPr lvl="1"/>
            <a:r>
              <a:rPr lang="en-US" sz="1800" dirty="0" smtClean="0">
                <a:solidFill>
                  <a:schemeClr val="tx1"/>
                </a:solidFill>
              </a:rPr>
              <a:t>Start Toaster, and run your command line builds in that environment</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endParaRPr lang="en-US" sz="1200" dirty="0" smtClean="0">
              <a:solidFill>
                <a:schemeClr val="tx1"/>
              </a:solidFill>
            </a:endParaRPr>
          </a:p>
          <a:p>
            <a:r>
              <a:rPr lang="en-US" sz="2000" dirty="0">
                <a:solidFill>
                  <a:schemeClr val="tx1"/>
                </a:solidFill>
              </a:rPr>
              <a:t> </a:t>
            </a:r>
            <a:r>
              <a:rPr lang="en-US" sz="2000" dirty="0" smtClean="0">
                <a:solidFill>
                  <a:schemeClr val="tx1"/>
                </a:solidFill>
              </a:rPr>
              <a:t>The ‘source toaster’ performs these tasks</a:t>
            </a:r>
          </a:p>
          <a:p>
            <a:pPr lvl="1"/>
            <a:r>
              <a:rPr lang="en-US" sz="1800" dirty="0" smtClean="0"/>
              <a:t>Creates the event database if not present, applies any schema updates</a:t>
            </a:r>
          </a:p>
          <a:p>
            <a:pPr lvl="1"/>
            <a:r>
              <a:rPr lang="en-US" sz="1800" dirty="0" smtClean="0"/>
              <a:t>Starts the web client (this can be ignored for command line usage) </a:t>
            </a:r>
          </a:p>
          <a:p>
            <a:pPr lvl="1"/>
            <a:r>
              <a:rPr lang="en-US" sz="1800" dirty="0" smtClean="0"/>
              <a:t>Sets the command line environment to use Toaster as the UI for </a:t>
            </a:r>
            <a:r>
              <a:rPr lang="en-US" sz="1800" dirty="0" err="1" smtClean="0"/>
              <a:t>bitbake</a:t>
            </a:r>
            <a:r>
              <a:rPr lang="en-US" sz="1800" dirty="0"/>
              <a:t> </a:t>
            </a:r>
            <a:r>
              <a:rPr lang="en-US" sz="1800" dirty="0" smtClean="0"/>
              <a:t>(“BITBAKE_UI”)</a:t>
            </a:r>
            <a:endParaRPr lang="en-US" sz="1800" dirty="0"/>
          </a:p>
        </p:txBody>
      </p:sp>
      <p:sp>
        <p:nvSpPr>
          <p:cNvPr id="5" name="Rectangle 4"/>
          <p:cNvSpPr/>
          <p:nvPr/>
        </p:nvSpPr>
        <p:spPr bwMode="auto">
          <a:xfrm>
            <a:off x="489866" y="1891431"/>
            <a:ext cx="7985052" cy="947304"/>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dirty="0"/>
              <a:t>  $ . </a:t>
            </a:r>
            <a:r>
              <a:rPr lang="en-US" sz="1600" dirty="0" err="1"/>
              <a:t>oe</a:t>
            </a:r>
            <a:r>
              <a:rPr lang="en-US" sz="1600" dirty="0"/>
              <a:t>-</a:t>
            </a:r>
            <a:r>
              <a:rPr lang="en-US" sz="1600" dirty="0" err="1"/>
              <a:t>init</a:t>
            </a:r>
            <a:r>
              <a:rPr lang="en-US" sz="1600" dirty="0"/>
              <a:t>-build-</a:t>
            </a:r>
            <a:r>
              <a:rPr lang="en-US" sz="1600" dirty="0" err="1"/>
              <a:t>env</a:t>
            </a:r>
            <a:endParaRPr lang="en-US" sz="1600" dirty="0"/>
          </a:p>
          <a:p>
            <a:r>
              <a:rPr lang="en-US" sz="1600" dirty="0"/>
              <a:t>  $ source toaster start </a:t>
            </a:r>
            <a:r>
              <a:rPr lang="en-US" sz="1600" dirty="0" err="1" smtClean="0"/>
              <a:t>webport</a:t>
            </a:r>
            <a:r>
              <a:rPr lang="en-US" sz="1600" dirty="0" smtClean="0"/>
              <a:t>=127.0.0.1:8800</a:t>
            </a:r>
            <a:endParaRPr lang="en-US" sz="1600" dirty="0"/>
          </a:p>
          <a:p>
            <a:r>
              <a:rPr lang="en-US" sz="1600" dirty="0"/>
              <a:t>  $ </a:t>
            </a:r>
            <a:r>
              <a:rPr lang="en-US" sz="1600" b="1" dirty="0" err="1" smtClean="0">
                <a:solidFill>
                  <a:schemeClr val="accent1"/>
                </a:solidFill>
              </a:rPr>
              <a:t>firefox</a:t>
            </a:r>
            <a:r>
              <a:rPr lang="en-US" sz="1600" b="1" dirty="0" smtClean="0">
                <a:solidFill>
                  <a:schemeClr val="accent1"/>
                </a:solidFill>
              </a:rPr>
              <a:t> localhost:8800</a:t>
            </a:r>
            <a:endParaRPr lang="en-US" sz="1600" b="1" dirty="0">
              <a:solidFill>
                <a:schemeClr val="accent1"/>
              </a:solidFill>
            </a:endParaRPr>
          </a:p>
        </p:txBody>
      </p:sp>
      <p:sp>
        <p:nvSpPr>
          <p:cNvPr id="6" name="Rectangle 5"/>
          <p:cNvSpPr/>
          <p:nvPr/>
        </p:nvSpPr>
        <p:spPr bwMode="auto">
          <a:xfrm>
            <a:off x="489866" y="3357852"/>
            <a:ext cx="7985052" cy="968489"/>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dirty="0"/>
              <a:t>  $ . </a:t>
            </a:r>
            <a:r>
              <a:rPr lang="en-US" sz="1600" dirty="0" err="1"/>
              <a:t>oe</a:t>
            </a:r>
            <a:r>
              <a:rPr lang="en-US" sz="1600" dirty="0"/>
              <a:t>-</a:t>
            </a:r>
            <a:r>
              <a:rPr lang="en-US" sz="1600" dirty="0" err="1"/>
              <a:t>init</a:t>
            </a:r>
            <a:r>
              <a:rPr lang="en-US" sz="1600" dirty="0"/>
              <a:t>-build-</a:t>
            </a:r>
            <a:r>
              <a:rPr lang="en-US" sz="1600" dirty="0" err="1"/>
              <a:t>env</a:t>
            </a:r>
            <a:endParaRPr lang="en-US" sz="1600" dirty="0"/>
          </a:p>
          <a:p>
            <a:r>
              <a:rPr lang="en-US" sz="1600" dirty="0"/>
              <a:t>  $ source toaster start </a:t>
            </a:r>
            <a:r>
              <a:rPr lang="en-US" sz="1600" dirty="0" err="1"/>
              <a:t>webport</a:t>
            </a:r>
            <a:r>
              <a:rPr lang="en-US" sz="1600" dirty="0"/>
              <a:t>=0.0.0.0:8800</a:t>
            </a:r>
          </a:p>
          <a:p>
            <a:r>
              <a:rPr lang="en-US" sz="1600" dirty="0"/>
              <a:t>  $ </a:t>
            </a:r>
            <a:r>
              <a:rPr lang="en-US" sz="1600" b="1" dirty="0" err="1">
                <a:solidFill>
                  <a:schemeClr val="accent1"/>
                </a:solidFill>
              </a:rPr>
              <a:t>bitbake</a:t>
            </a:r>
            <a:r>
              <a:rPr lang="en-US" sz="1600" b="1" dirty="0">
                <a:solidFill>
                  <a:schemeClr val="accent1"/>
                </a:solidFill>
              </a:rPr>
              <a:t> &lt;whatever&gt;</a:t>
            </a:r>
          </a:p>
        </p:txBody>
      </p:sp>
    </p:spTree>
    <p:extLst>
      <p:ext uri="{BB962C8B-B14F-4D97-AF65-F5344CB8AC3E}">
        <p14:creationId xmlns:p14="http://schemas.microsoft.com/office/powerpoint/2010/main" val="4292389130"/>
      </p:ext>
    </p:extLst>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3138985"/>
            <a:ext cx="7244399" cy="753640"/>
          </a:xfrm>
        </p:spPr>
        <p:txBody>
          <a:bodyPr/>
          <a:lstStyle/>
          <a:p>
            <a:pPr eaLnBrk="1" hangingPunct="1">
              <a:spcBef>
                <a:spcPts val="900"/>
              </a:spcBef>
            </a:pPr>
            <a:r>
              <a:rPr lang="en-US" sz="2400" dirty="0">
                <a:latin typeface="Arial" charset="0"/>
              </a:rPr>
              <a:t>Example </a:t>
            </a:r>
            <a:r>
              <a:rPr lang="en-US" sz="2400" dirty="0" smtClean="0">
                <a:latin typeface="Arial" charset="0"/>
              </a:rPr>
              <a:t>1: Custom </a:t>
            </a:r>
            <a:r>
              <a:rPr lang="en-US" sz="2400" dirty="0">
                <a:latin typeface="Arial" charset="0"/>
              </a:rPr>
              <a:t>command line </a:t>
            </a:r>
            <a:r>
              <a:rPr lang="en-US" sz="2400" dirty="0" smtClean="0">
                <a:latin typeface="Arial" charset="0"/>
              </a:rPr>
              <a:t>analytic </a:t>
            </a:r>
            <a:r>
              <a:rPr lang="en-US" sz="2400" dirty="0">
                <a:latin typeface="Arial" charset="0"/>
              </a:rPr>
              <a:t>tool</a:t>
            </a:r>
          </a:p>
        </p:txBody>
      </p:sp>
    </p:spTree>
    <p:extLst>
      <p:ext uri="{BB962C8B-B14F-4D97-AF65-F5344CB8AC3E}">
        <p14:creationId xmlns:p14="http://schemas.microsoft.com/office/powerpoint/2010/main" val="22909308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Poky on Mac</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Run the container:</a:t>
            </a:r>
            <a:endParaRPr lang="en-US" dirty="0"/>
          </a:p>
        </p:txBody>
      </p:sp>
      <p:sp>
        <p:nvSpPr>
          <p:cNvPr id="5" name="Content Placeholder 3"/>
          <p:cNvSpPr txBox="1">
            <a:spLocks/>
          </p:cNvSpPr>
          <p:nvPr/>
        </p:nvSpPr>
        <p:spPr bwMode="auto">
          <a:xfrm>
            <a:off x="459870" y="1439057"/>
            <a:ext cx="8233186" cy="4562464"/>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ma14="http://schemas.microsoft.com/office/mac/drawingml/2011/main" xmlns=""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r>
              <a:rPr lang="en-US" sz="1400" dirty="0" err="1"/>
              <a:t>docker</a:t>
            </a:r>
            <a:r>
              <a:rPr lang="en-US" sz="1400" dirty="0"/>
              <a:t> run --</a:t>
            </a:r>
            <a:r>
              <a:rPr lang="en-US" sz="1400" dirty="0" err="1"/>
              <a:t>rm</a:t>
            </a:r>
            <a:r>
              <a:rPr lang="en-US" sz="1400" dirty="0"/>
              <a:t> -it  -v </a:t>
            </a:r>
            <a:r>
              <a:rPr lang="en-US" sz="1400" dirty="0" err="1"/>
              <a:t>pokyvol</a:t>
            </a:r>
            <a:r>
              <a:rPr lang="en-US" sz="1400" dirty="0"/>
              <a:t>:/</a:t>
            </a:r>
            <a:r>
              <a:rPr lang="en-US" sz="1400" dirty="0" err="1"/>
              <a:t>wd</a:t>
            </a:r>
            <a:r>
              <a:rPr lang="en-US" sz="1400" dirty="0"/>
              <a:t> crops/poky --</a:t>
            </a:r>
            <a:r>
              <a:rPr lang="en-US" sz="1400" dirty="0" err="1"/>
              <a:t>workdir</a:t>
            </a:r>
            <a:r>
              <a:rPr lang="en-US" sz="1400" dirty="0"/>
              <a:t>=/</a:t>
            </a:r>
            <a:r>
              <a:rPr lang="en-US" sz="1400" dirty="0" err="1"/>
              <a:t>wd</a:t>
            </a:r>
            <a:endParaRPr lang="en-US" sz="1400" dirty="0"/>
          </a:p>
          <a:p>
            <a:r>
              <a:rPr lang="en-US" sz="1400" dirty="0"/>
              <a:t>pokyuser@5451bf7edfec:/</a:t>
            </a:r>
            <a:r>
              <a:rPr lang="en-US" sz="1400" dirty="0" err="1"/>
              <a:t>wd</a:t>
            </a:r>
            <a:r>
              <a:rPr lang="en-US" sz="1400" dirty="0"/>
              <a:t>$ ls</a:t>
            </a:r>
          </a:p>
          <a:p>
            <a:r>
              <a:rPr lang="en-US" sz="1400" dirty="0"/>
              <a:t>pokyuser@5451bf7edfec:/</a:t>
            </a:r>
            <a:r>
              <a:rPr lang="en-US" sz="1400" dirty="0" err="1"/>
              <a:t>wd</a:t>
            </a:r>
            <a:r>
              <a:rPr lang="en-US" sz="1400" dirty="0"/>
              <a:t>$ </a:t>
            </a:r>
            <a:r>
              <a:rPr lang="en-US" sz="1400" dirty="0" err="1"/>
              <a:t>git</a:t>
            </a:r>
            <a:r>
              <a:rPr lang="en-US" sz="1400" dirty="0"/>
              <a:t> clone </a:t>
            </a:r>
            <a:r>
              <a:rPr lang="en-US" sz="1400" dirty="0" err="1"/>
              <a:t>git</a:t>
            </a:r>
            <a:r>
              <a:rPr lang="en-US" sz="1400" dirty="0"/>
              <a:t>://</a:t>
            </a:r>
            <a:r>
              <a:rPr lang="en-US" sz="1400" dirty="0" err="1"/>
              <a:t>git.yoctoproject.org</a:t>
            </a:r>
            <a:r>
              <a:rPr lang="en-US" sz="1400" dirty="0"/>
              <a:t>/poky</a:t>
            </a:r>
          </a:p>
          <a:p>
            <a:r>
              <a:rPr lang="en-US" sz="1400" dirty="0"/>
              <a:t>Cloning into 'poky'...</a:t>
            </a:r>
          </a:p>
          <a:p>
            <a:r>
              <a:rPr lang="en-US" sz="1400" dirty="0"/>
              <a:t>remote: Counting objects: 354342, done.</a:t>
            </a:r>
          </a:p>
          <a:p>
            <a:r>
              <a:rPr lang="en-US" sz="1400" dirty="0"/>
              <a:t>remote: Compressing objects: 100% (85618/85618), done.</a:t>
            </a:r>
          </a:p>
          <a:p>
            <a:r>
              <a:rPr lang="en-US" sz="1400" dirty="0"/>
              <a:t>remote: Total 354342 (delta 263023), reused 353729 (delta 262410)</a:t>
            </a:r>
          </a:p>
          <a:p>
            <a:r>
              <a:rPr lang="en-US" sz="1400" dirty="0"/>
              <a:t>Receiving objects: 100% (354342/354342), 130.36 </a:t>
            </a:r>
            <a:r>
              <a:rPr lang="en-US" sz="1400" dirty="0" err="1"/>
              <a:t>MiB</a:t>
            </a:r>
            <a:r>
              <a:rPr lang="en-US" sz="1400" dirty="0"/>
              <a:t> | 11.28 </a:t>
            </a:r>
            <a:r>
              <a:rPr lang="en-US" sz="1400" dirty="0" err="1"/>
              <a:t>MiB</a:t>
            </a:r>
            <a:r>
              <a:rPr lang="en-US" sz="1400" dirty="0"/>
              <a:t>/s, done.</a:t>
            </a:r>
          </a:p>
          <a:p>
            <a:r>
              <a:rPr lang="en-US" sz="1400" dirty="0"/>
              <a:t>Resolving deltas: 100% (263023/263023), done.</a:t>
            </a:r>
          </a:p>
          <a:p>
            <a:r>
              <a:rPr lang="en-US" sz="1400" dirty="0"/>
              <a:t>Checking connectivity... done.</a:t>
            </a:r>
          </a:p>
          <a:p>
            <a:r>
              <a:rPr lang="en-US" sz="1400" dirty="0"/>
              <a:t>pokyuser@5451bf7edfec:/</a:t>
            </a:r>
            <a:r>
              <a:rPr lang="en-US" sz="1400" dirty="0" err="1"/>
              <a:t>wd</a:t>
            </a:r>
            <a:r>
              <a:rPr lang="en-US" sz="1400" dirty="0"/>
              <a:t>$ . ./poky/</a:t>
            </a:r>
            <a:r>
              <a:rPr lang="en-US" sz="1400" dirty="0" err="1"/>
              <a:t>oe</a:t>
            </a:r>
            <a:r>
              <a:rPr lang="en-US" sz="1400" dirty="0"/>
              <a:t>-</a:t>
            </a:r>
            <a:r>
              <a:rPr lang="en-US" sz="1400" dirty="0" err="1"/>
              <a:t>init</a:t>
            </a:r>
            <a:r>
              <a:rPr lang="en-US" sz="1400" dirty="0"/>
              <a:t>-build-</a:t>
            </a:r>
            <a:r>
              <a:rPr lang="en-US" sz="1400" dirty="0" err="1"/>
              <a:t>env</a:t>
            </a:r>
            <a:endParaRPr lang="en-US" sz="1400" dirty="0"/>
          </a:p>
          <a:p>
            <a:r>
              <a:rPr lang="en-US" sz="1400" dirty="0"/>
              <a:t>pokyuser@5451bf7edfec:/</a:t>
            </a:r>
            <a:r>
              <a:rPr lang="en-US" sz="1400" dirty="0" err="1"/>
              <a:t>wd</a:t>
            </a:r>
            <a:r>
              <a:rPr lang="en-US" sz="1400" dirty="0"/>
              <a:t>/build$ </a:t>
            </a:r>
          </a:p>
        </p:txBody>
      </p:sp>
    </p:spTree>
    <p:extLst>
      <p:ext uri="{BB962C8B-B14F-4D97-AF65-F5344CB8AC3E}">
        <p14:creationId xmlns:p14="http://schemas.microsoft.com/office/powerpoint/2010/main" val="1643444241"/>
      </p:ext>
    </p:extLst>
  </p:cSld>
  <p:clrMapOvr>
    <a:masterClrMapping/>
  </p:clrMapOvr>
  <p:transition>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sz="2800" dirty="0" smtClean="0"/>
              <a:t>Minimal Event Database Python Script</a:t>
            </a:r>
            <a:r>
              <a:rPr lang="en-US" sz="2800" dirty="0"/>
              <a:t/>
            </a:r>
            <a:br>
              <a:rPr lang="en-US" sz="2800" dirty="0"/>
            </a:br>
            <a:endParaRPr lang="en-US" dirty="0"/>
          </a:p>
        </p:txBody>
      </p:sp>
      <p:sp>
        <p:nvSpPr>
          <p:cNvPr id="4" name="Content Placeholder 3"/>
          <p:cNvSpPr>
            <a:spLocks noGrp="1"/>
          </p:cNvSpPr>
          <p:nvPr>
            <p:ph sz="quarter" idx="13"/>
          </p:nvPr>
        </p:nvSpPr>
        <p:spPr>
          <a:xfrm>
            <a:off x="427380" y="460735"/>
            <a:ext cx="8233186" cy="5504285"/>
          </a:xfrm>
        </p:spPr>
        <p:txBody>
          <a:bodyPr/>
          <a:lstStyle/>
          <a:p>
            <a:r>
              <a:rPr lang="en-US" sz="1400" dirty="0" smtClean="0">
                <a:solidFill>
                  <a:schemeClr val="tx1"/>
                </a:solidFill>
              </a:rPr>
              <a:t>Accessing the data in the event database is very simple. In this example we will print the data from the first-most Build record, and also look up and print the associated Target record</a:t>
            </a:r>
          </a:p>
        </p:txBody>
      </p:sp>
      <p:sp>
        <p:nvSpPr>
          <p:cNvPr id="5" name="Rectangle 4"/>
          <p:cNvSpPr/>
          <p:nvPr/>
        </p:nvSpPr>
        <p:spPr bwMode="auto">
          <a:xfrm>
            <a:off x="522916" y="1042813"/>
            <a:ext cx="8389730" cy="5221509"/>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800" dirty="0"/>
              <a:t>$ </a:t>
            </a:r>
            <a:r>
              <a:rPr lang="en-US" sz="1800" b="1" dirty="0" smtClean="0">
                <a:solidFill>
                  <a:srgbClr val="0070C0"/>
                </a:solidFill>
              </a:rPr>
              <a:t>cd /scratch</a:t>
            </a:r>
          </a:p>
          <a:p>
            <a:r>
              <a:rPr lang="en-US" sz="1800" dirty="0" smtClean="0"/>
              <a:t>$ </a:t>
            </a:r>
            <a:r>
              <a:rPr lang="en-US" sz="1800" b="1" dirty="0" smtClean="0">
                <a:solidFill>
                  <a:srgbClr val="0070C0"/>
                </a:solidFill>
              </a:rPr>
              <a:t>. </a:t>
            </a:r>
            <a:r>
              <a:rPr lang="en-US" sz="1800" b="1" dirty="0" err="1">
                <a:solidFill>
                  <a:srgbClr val="0070C0"/>
                </a:solidFill>
              </a:rPr>
              <a:t>oe</a:t>
            </a:r>
            <a:r>
              <a:rPr lang="en-US" sz="1800" b="1" dirty="0">
                <a:solidFill>
                  <a:srgbClr val="0070C0"/>
                </a:solidFill>
              </a:rPr>
              <a:t>-</a:t>
            </a:r>
            <a:r>
              <a:rPr lang="en-US" sz="1800" b="1" dirty="0" err="1">
                <a:solidFill>
                  <a:srgbClr val="0070C0"/>
                </a:solidFill>
              </a:rPr>
              <a:t>init</a:t>
            </a:r>
            <a:r>
              <a:rPr lang="en-US" sz="1800" b="1" dirty="0">
                <a:solidFill>
                  <a:srgbClr val="0070C0"/>
                </a:solidFill>
              </a:rPr>
              <a:t>-build-</a:t>
            </a:r>
            <a:r>
              <a:rPr lang="en-US" sz="1800" b="1" dirty="0" err="1">
                <a:solidFill>
                  <a:srgbClr val="0070C0"/>
                </a:solidFill>
              </a:rPr>
              <a:t>env</a:t>
            </a:r>
            <a:endParaRPr lang="en-US" sz="1800" b="1" dirty="0">
              <a:solidFill>
                <a:srgbClr val="0070C0"/>
              </a:solidFill>
            </a:endParaRPr>
          </a:p>
          <a:p>
            <a:r>
              <a:rPr lang="en-US" sz="1800" b="1" dirty="0" smtClean="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cat sample_toaster_db_read.py</a:t>
            </a:r>
            <a:endParaRPr lang="en-US" sz="1600" b="1" dirty="0">
              <a:solidFill>
                <a:srgbClr val="0070C0"/>
              </a:solidFill>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usr</a:t>
            </a:r>
            <a:r>
              <a:rPr lang="en-US" sz="1400" b="1" dirty="0">
                <a:latin typeface="Courier New" panose="02070309020205020404" pitchFamily="49" charset="0"/>
                <a:cs typeface="Courier New" panose="02070309020205020404" pitchFamily="49" charset="0"/>
              </a:rPr>
              <a:t>/bin/</a:t>
            </a:r>
            <a:r>
              <a:rPr lang="en-US" sz="1400" b="1" dirty="0" err="1">
                <a:latin typeface="Courier New" panose="02070309020205020404" pitchFamily="49" charset="0"/>
                <a:cs typeface="Courier New" panose="02070309020205020404" pitchFamily="49" charset="0"/>
              </a:rPr>
              <a:t>env</a:t>
            </a:r>
            <a:r>
              <a:rPr lang="en-US" sz="1400" b="1" dirty="0">
                <a:latin typeface="Courier New" panose="02070309020205020404" pitchFamily="49" charset="0"/>
                <a:cs typeface="Courier New" panose="02070309020205020404" pitchFamily="49" charset="0"/>
              </a:rPr>
              <a:t> python3</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import sqlite3</a:t>
            </a:r>
          </a:p>
          <a:p>
            <a:r>
              <a:rPr lang="en-US" sz="1400" b="1" dirty="0">
                <a:latin typeface="Courier New" panose="02070309020205020404" pitchFamily="49" charset="0"/>
                <a:cs typeface="Courier New" panose="02070309020205020404" pitchFamily="49" charset="0"/>
              </a:rPr>
              <a:t>conn = sqlite3.connect('</a:t>
            </a:r>
            <a:r>
              <a:rPr lang="en-US" sz="1400" b="1" dirty="0" err="1">
                <a:latin typeface="Courier New" panose="02070309020205020404" pitchFamily="49" charset="0"/>
                <a:cs typeface="Courier New" panose="02070309020205020404" pitchFamily="49" charset="0"/>
              </a:rPr>
              <a:t>toaster.sqlite</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c = </a:t>
            </a:r>
            <a:r>
              <a:rPr lang="en-US" sz="1400" b="1" dirty="0" err="1">
                <a:latin typeface="Courier New" panose="02070309020205020404" pitchFamily="49" charset="0"/>
                <a:cs typeface="Courier New" panose="02070309020205020404" pitchFamily="49" charset="0"/>
              </a:rPr>
              <a:t>conn.cursor</a:t>
            </a:r>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c.execute</a:t>
            </a:r>
            <a:r>
              <a:rPr lang="en-US" sz="1400" b="1" dirty="0">
                <a:latin typeface="Courier New" panose="02070309020205020404" pitchFamily="49" charset="0"/>
                <a:cs typeface="Courier New" panose="02070309020205020404" pitchFamily="49" charset="0"/>
              </a:rPr>
              <a:t>("SELECT * FROM </a:t>
            </a:r>
            <a:r>
              <a:rPr lang="en-US" sz="1400" b="1" dirty="0" err="1">
                <a:latin typeface="Courier New" panose="02070309020205020404" pitchFamily="49" charset="0"/>
                <a:cs typeface="Courier New" panose="02070309020205020404" pitchFamily="49" charset="0"/>
              </a:rPr>
              <a:t>orm_build</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build=</a:t>
            </a:r>
            <a:r>
              <a:rPr lang="en-US" sz="1400" b="1" dirty="0" err="1">
                <a:latin typeface="Courier New" panose="02070309020205020404" pitchFamily="49" charset="0"/>
                <a:cs typeface="Courier New" panose="02070309020205020404" pitchFamily="49" charset="0"/>
              </a:rPr>
              <a:t>c.fetchone</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print('Build=%s' % </a:t>
            </a:r>
            <a:r>
              <a:rPr lang="en-US" sz="1400" b="1" dirty="0" err="1">
                <a:latin typeface="Courier New" panose="02070309020205020404" pitchFamily="49" charset="0"/>
                <a:cs typeface="Courier New" panose="02070309020205020404" pitchFamily="49" charset="0"/>
              </a:rPr>
              <a:t>str</a:t>
            </a:r>
            <a:r>
              <a:rPr lang="en-US" sz="1400" b="1" dirty="0">
                <a:latin typeface="Courier New" panose="02070309020205020404" pitchFamily="49" charset="0"/>
                <a:cs typeface="Courier New" panose="02070309020205020404" pitchFamily="49" charset="0"/>
              </a:rPr>
              <a:t>(build))</a:t>
            </a: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c.execute</a:t>
            </a:r>
            <a:r>
              <a:rPr lang="en-US" sz="1400" b="1" dirty="0">
                <a:latin typeface="Courier New" panose="02070309020205020404" pitchFamily="49" charset="0"/>
                <a:cs typeface="Courier New" panose="02070309020205020404" pitchFamily="49" charset="0"/>
              </a:rPr>
              <a:t>("SELECT * FROM </a:t>
            </a:r>
            <a:r>
              <a:rPr lang="en-US" sz="1400" b="1" dirty="0" err="1">
                <a:latin typeface="Courier New" panose="02070309020205020404" pitchFamily="49" charset="0"/>
                <a:cs typeface="Courier New" panose="02070309020205020404" pitchFamily="49" charset="0"/>
              </a:rPr>
              <a:t>orm_target</a:t>
            </a:r>
            <a:r>
              <a:rPr lang="en-US" sz="1400" b="1" dirty="0">
                <a:latin typeface="Courier New" panose="02070309020205020404" pitchFamily="49" charset="0"/>
                <a:cs typeface="Courier New" panose="02070309020205020404" pitchFamily="49" charset="0"/>
              </a:rPr>
              <a:t> where </a:t>
            </a:r>
            <a:r>
              <a:rPr lang="en-US" sz="1400" b="1" dirty="0" err="1">
                <a:latin typeface="Courier New" panose="02070309020205020404" pitchFamily="49" charset="0"/>
                <a:cs typeface="Courier New" panose="02070309020205020404" pitchFamily="49" charset="0"/>
              </a:rPr>
              <a:t>build_id</a:t>
            </a:r>
            <a:r>
              <a:rPr lang="en-US" sz="1400" b="1" dirty="0">
                <a:latin typeface="Courier New" panose="02070309020205020404" pitchFamily="49" charset="0"/>
                <a:cs typeface="Courier New" panose="02070309020205020404" pitchFamily="49" charset="0"/>
              </a:rPr>
              <a:t> = '%s'" % build[0])</a:t>
            </a:r>
          </a:p>
          <a:p>
            <a:r>
              <a:rPr lang="en-US" sz="1400" b="1" dirty="0">
                <a:latin typeface="Courier New" panose="02070309020205020404" pitchFamily="49" charset="0"/>
                <a:cs typeface="Courier New" panose="02070309020205020404" pitchFamily="49" charset="0"/>
              </a:rPr>
              <a:t>print('Target=%s' % </a:t>
            </a:r>
            <a:r>
              <a:rPr lang="en-US" sz="1400" b="1" dirty="0" err="1">
                <a:latin typeface="Courier New" panose="02070309020205020404" pitchFamily="49" charset="0"/>
                <a:cs typeface="Courier New" panose="02070309020205020404" pitchFamily="49" charset="0"/>
              </a:rPr>
              <a:t>str</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c.fetchone</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a:t>
            </a:r>
          </a:p>
          <a:p>
            <a:r>
              <a:rPr lang="en-US" sz="1800" b="1" dirty="0" smtClean="0">
                <a:latin typeface="Courier New" panose="02070309020205020404" pitchFamily="49" charset="0"/>
                <a:cs typeface="Courier New" panose="02070309020205020404" pitchFamily="49" charset="0"/>
              </a:rPr>
              <a:t>$ </a:t>
            </a:r>
            <a:r>
              <a:rPr lang="en-US" sz="1800" b="1" dirty="0" smtClean="0">
                <a:solidFill>
                  <a:srgbClr val="0070C0"/>
                </a:solidFill>
                <a:latin typeface="Courier New" panose="02070309020205020404" pitchFamily="49" charset="0"/>
                <a:cs typeface="Courier New" panose="02070309020205020404" pitchFamily="49" charset="0"/>
              </a:rPr>
              <a:t>./sample_toaster_db_read.py</a:t>
            </a:r>
            <a:endParaRPr lang="en-US" sz="1800" b="1" dirty="0">
              <a:solidFill>
                <a:srgbClr val="0070C0"/>
              </a:solidFill>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Build=(1, 'qemux86-64', 'poky', '2.2.1', '2017-02-12 23:55:52.137355', </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'2017-02-13 </a:t>
            </a:r>
            <a:r>
              <a:rPr lang="en-US" sz="1400" b="1" dirty="0">
                <a:latin typeface="Courier New" panose="02070309020205020404" pitchFamily="49" charset="0"/>
                <a:cs typeface="Courier New" panose="02070309020205020404" pitchFamily="49" charset="0"/>
              </a:rPr>
              <a:t>00:16:30.794711', 0, </a:t>
            </a:r>
            <a:r>
              <a:rPr lang="en-US" sz="1400" b="1" dirty="0" smtClean="0">
                <a:latin typeface="Courier New" panose="02070309020205020404" pitchFamily="49" charset="0"/>
                <a:cs typeface="Courier New" panose="02070309020205020404" pitchFamily="49" charset="0"/>
              </a:rPr>
              <a:t>'/…/</a:t>
            </a:r>
            <a:r>
              <a:rPr lang="en-US" sz="1400" b="1" dirty="0">
                <a:latin typeface="Courier New" panose="02070309020205020404" pitchFamily="49" charset="0"/>
                <a:cs typeface="Courier New" panose="02070309020205020404" pitchFamily="49" charset="0"/>
              </a:rPr>
              <a:t>build_20170212_235552.805.log', </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'1.32.0</a:t>
            </a:r>
            <a:r>
              <a:rPr lang="en-US" sz="1400" b="1" dirty="0">
                <a:latin typeface="Courier New" panose="02070309020205020404" pitchFamily="49" charset="0"/>
                <a:cs typeface="Courier New" panose="02070309020205020404" pitchFamily="49" charset="0"/>
              </a:rPr>
              <a:t>', 1, 1478, 1478, '20170212235604')</a:t>
            </a:r>
          </a:p>
          <a:p>
            <a:r>
              <a:rPr lang="en-US" sz="1400" b="1" dirty="0">
                <a:latin typeface="Courier New" panose="02070309020205020404" pitchFamily="49" charset="0"/>
                <a:cs typeface="Courier New" panose="02070309020205020404" pitchFamily="49" charset="0"/>
              </a:rPr>
              <a:t>Target=(1, 'core-image-base', '', 1, 0, </a:t>
            </a:r>
            <a:r>
              <a:rPr lang="en-US" sz="1400" b="1" dirty="0" smtClean="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license.manifest</a:t>
            </a:r>
            <a:r>
              <a:rPr lang="en-US" sz="1400" b="1" dirty="0">
                <a:latin typeface="Courier New" panose="02070309020205020404" pitchFamily="49" charset="0"/>
                <a:cs typeface="Courier New" panose="02070309020205020404" pitchFamily="49" charset="0"/>
              </a:rPr>
              <a:t>', 1, </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a:t>
            </a:r>
            <a:r>
              <a:rPr lang="en-US" sz="1400" b="1" dirty="0">
                <a:latin typeface="Courier New" panose="02070309020205020404" pitchFamily="49" charset="0"/>
                <a:cs typeface="Courier New" panose="02070309020205020404" pitchFamily="49" charset="0"/>
              </a:rPr>
              <a:t>core-image-base-qemux86-64-20170212235604.rootfs.manifest')$</a:t>
            </a:r>
            <a:endParaRPr lang="en-US" sz="14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85763463"/>
      </p:ext>
    </p:extLst>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sz="2800" dirty="0" smtClean="0"/>
              <a:t>Full Feature Event </a:t>
            </a:r>
            <a:r>
              <a:rPr lang="en-US" sz="2800" dirty="0"/>
              <a:t>Database Python Script</a:t>
            </a:r>
            <a:endParaRPr lang="en-US" dirty="0"/>
          </a:p>
        </p:txBody>
      </p:sp>
      <p:sp>
        <p:nvSpPr>
          <p:cNvPr id="4" name="Content Placeholder 3"/>
          <p:cNvSpPr>
            <a:spLocks noGrp="1"/>
          </p:cNvSpPr>
          <p:nvPr>
            <p:ph sz="quarter" idx="13"/>
          </p:nvPr>
        </p:nvSpPr>
        <p:spPr>
          <a:xfrm>
            <a:off x="405554" y="746737"/>
            <a:ext cx="8233186" cy="4982036"/>
          </a:xfrm>
        </p:spPr>
        <p:txBody>
          <a:bodyPr/>
          <a:lstStyle/>
          <a:p>
            <a:r>
              <a:rPr lang="en-US" dirty="0" smtClean="0">
                <a:solidFill>
                  <a:schemeClr val="tx1"/>
                </a:solidFill>
              </a:rPr>
              <a:t>In this section we will </a:t>
            </a:r>
            <a:r>
              <a:rPr lang="en-US" dirty="0" smtClean="0">
                <a:solidFill>
                  <a:schemeClr val="tx1"/>
                </a:solidFill>
              </a:rPr>
              <a:t>work with an </a:t>
            </a:r>
            <a:r>
              <a:rPr lang="en-US" dirty="0" smtClean="0">
                <a:solidFill>
                  <a:schemeClr val="tx1"/>
                </a:solidFill>
              </a:rPr>
              <a:t>example python application that extracts and analyzes event data</a:t>
            </a:r>
          </a:p>
          <a:p>
            <a:pPr>
              <a:spcBef>
                <a:spcPts val="1200"/>
              </a:spcBef>
            </a:pPr>
            <a:r>
              <a:rPr lang="en-US" dirty="0" smtClean="0">
                <a:solidFill>
                  <a:schemeClr val="tx1"/>
                </a:solidFill>
              </a:rPr>
              <a:t>Specifically, we will attempt to investigate the question:</a:t>
            </a:r>
            <a:r>
              <a:rPr lang="en-US" dirty="0">
                <a:solidFill>
                  <a:schemeClr val="tx1"/>
                </a:solidFill>
              </a:rPr>
              <a:t> </a:t>
            </a:r>
            <a:r>
              <a:rPr lang="en-US" dirty="0" smtClean="0">
                <a:solidFill>
                  <a:schemeClr val="tx1"/>
                </a:solidFill>
              </a:rPr>
              <a:t/>
            </a:r>
            <a:br>
              <a:rPr lang="en-US" dirty="0" smtClean="0">
                <a:solidFill>
                  <a:schemeClr val="tx1"/>
                </a:solidFill>
              </a:rPr>
            </a:br>
            <a:r>
              <a:rPr lang="en-US" sz="1800" dirty="0" smtClean="0">
                <a:solidFill>
                  <a:schemeClr val="tx1"/>
                </a:solidFill>
              </a:rPr>
              <a:t/>
            </a:r>
            <a:br>
              <a:rPr lang="en-US" sz="1800" dirty="0" smtClean="0">
                <a:solidFill>
                  <a:schemeClr val="tx1"/>
                </a:solidFill>
              </a:rPr>
            </a:br>
            <a:r>
              <a:rPr lang="en-US" sz="2000" dirty="0" smtClean="0">
                <a:solidFill>
                  <a:schemeClr val="tx1"/>
                </a:solidFill>
              </a:rPr>
              <a:t>“</a:t>
            </a:r>
            <a:r>
              <a:rPr lang="en-US" sz="2000" i="1" dirty="0" smtClean="0">
                <a:solidFill>
                  <a:schemeClr val="tx1"/>
                </a:solidFill>
              </a:rPr>
              <a:t>How exactly do the tasks of a build overlap execution with other tasks, and on a higher level how to recipes overlap execution with other recipes, plus what data can extract around this question”</a:t>
            </a:r>
          </a:p>
          <a:p>
            <a:pPr>
              <a:spcBef>
                <a:spcPts val="1200"/>
              </a:spcBef>
            </a:pPr>
            <a:r>
              <a:rPr lang="en-US" sz="2000" dirty="0" smtClean="0">
                <a:solidFill>
                  <a:schemeClr val="tx1"/>
                </a:solidFill>
              </a:rPr>
              <a:t>While this may not be a deep problem, and there are certainly OE tools that already provide </a:t>
            </a:r>
            <a:r>
              <a:rPr lang="en-US" sz="2000" dirty="0">
                <a:solidFill>
                  <a:schemeClr val="tx1"/>
                </a:solidFill>
              </a:rPr>
              <a:t>similar information (e.g. </a:t>
            </a:r>
            <a:r>
              <a:rPr lang="en-US" sz="2000" dirty="0" err="1" smtClean="0">
                <a:solidFill>
                  <a:schemeClr val="tx1"/>
                </a:solidFill>
              </a:rPr>
              <a:t>pybootchart</a:t>
            </a:r>
            <a:r>
              <a:rPr lang="en-US" sz="2000" dirty="0" smtClean="0">
                <a:solidFill>
                  <a:schemeClr val="tx1"/>
                </a:solidFill>
              </a:rPr>
              <a:t>), the point is that (a) this was very easy and fast to write, and (b) you can now fully customize the analysis and output to your needs and desires</a:t>
            </a:r>
            <a:r>
              <a:rPr lang="en-US" sz="2000" dirty="0" smtClean="0">
                <a:solidFill>
                  <a:srgbClr val="FF0000"/>
                </a:solidFill>
              </a:rPr>
              <a:t>.</a:t>
            </a:r>
            <a:endParaRPr lang="en-US" sz="1800" dirty="0" smtClean="0">
              <a:solidFill>
                <a:srgbClr val="FF0000"/>
              </a:solidFill>
            </a:endParaRPr>
          </a:p>
        </p:txBody>
      </p:sp>
    </p:spTree>
    <p:extLst>
      <p:ext uri="{BB962C8B-B14F-4D97-AF65-F5344CB8AC3E}">
        <p14:creationId xmlns:p14="http://schemas.microsoft.com/office/powerpoint/2010/main" val="164927116"/>
      </p:ext>
    </p:extLst>
  </p:cSld>
  <p:clrMapOvr>
    <a:masterClrMapping/>
  </p:clrMapOvr>
  <p:transition>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44109"/>
            <a:ext cx="8227438" cy="889000"/>
          </a:xfrm>
        </p:spPr>
        <p:txBody>
          <a:bodyPr/>
          <a:lstStyle/>
          <a:p>
            <a:r>
              <a:rPr lang="en-US" sz="2800" dirty="0" smtClean="0"/>
              <a:t>Task and Recipe Build Analysis Script</a:t>
            </a:r>
            <a:r>
              <a:rPr lang="en-US" sz="2800" dirty="0"/>
              <a:t/>
            </a:r>
            <a:br>
              <a:rPr lang="en-US" sz="2800" dirty="0"/>
            </a:br>
            <a:endParaRPr lang="en-US" dirty="0"/>
          </a:p>
        </p:txBody>
      </p:sp>
      <p:sp>
        <p:nvSpPr>
          <p:cNvPr id="4" name="Content Placeholder 3"/>
          <p:cNvSpPr>
            <a:spLocks noGrp="1"/>
          </p:cNvSpPr>
          <p:nvPr>
            <p:ph sz="quarter" idx="13"/>
          </p:nvPr>
        </p:nvSpPr>
        <p:spPr>
          <a:xfrm>
            <a:off x="427588" y="610862"/>
            <a:ext cx="8233186" cy="5504285"/>
          </a:xfrm>
        </p:spPr>
        <p:txBody>
          <a:bodyPr/>
          <a:lstStyle/>
          <a:p>
            <a:r>
              <a:rPr lang="en-US" sz="1800" dirty="0" smtClean="0">
                <a:solidFill>
                  <a:schemeClr val="tx1"/>
                </a:solidFill>
              </a:rPr>
              <a:t>Here is the list of available commands and features</a:t>
            </a:r>
          </a:p>
        </p:txBody>
      </p:sp>
      <p:sp>
        <p:nvSpPr>
          <p:cNvPr id="5" name="Rectangle 4"/>
          <p:cNvSpPr/>
          <p:nvPr/>
        </p:nvSpPr>
        <p:spPr bwMode="auto">
          <a:xfrm>
            <a:off x="522916" y="1013552"/>
            <a:ext cx="8389730" cy="5155893"/>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2000" b="1" dirty="0" smtClean="0">
                <a:solidFill>
                  <a:schemeClr val="tx1"/>
                </a:solidFill>
                <a:latin typeface="Courier New" panose="02070309020205020404" pitchFamily="49" charset="0"/>
                <a:cs typeface="Courier New" panose="02070309020205020404" pitchFamily="49" charset="0"/>
              </a:rPr>
              <a:t>$</a:t>
            </a:r>
            <a:r>
              <a:rPr lang="en-US" sz="2000" b="1" dirty="0" smtClean="0">
                <a:solidFill>
                  <a:schemeClr val="accent1"/>
                </a:solidFill>
                <a:latin typeface="Courier New" panose="02070309020205020404" pitchFamily="49" charset="0"/>
                <a:cs typeface="Courier New" panose="02070309020205020404" pitchFamily="49" charset="0"/>
              </a:rPr>
              <a:t> ./event_overlap.py --help</a:t>
            </a:r>
            <a:endParaRPr lang="en-US" sz="2000" b="1" dirty="0">
              <a:solidFill>
                <a:schemeClr val="accent1"/>
              </a:solidFill>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Commands</a:t>
            </a:r>
            <a:r>
              <a:rPr lang="en-US" sz="1200" b="1" dirty="0" smtClean="0">
                <a:latin typeface="Courier New" panose="02070309020205020404" pitchFamily="49" charset="0"/>
                <a:cs typeface="Courier New" panose="02070309020205020404" pitchFamily="49" charset="0"/>
              </a:rPr>
              <a:t>: </a:t>
            </a:r>
            <a:r>
              <a:rPr lang="en-US" sz="1600" b="1" dirty="0" smtClean="0">
                <a:solidFill>
                  <a:srgbClr val="0070C0"/>
                </a:solidFill>
                <a:latin typeface="Courier New" panose="02070309020205020404" pitchFamily="49" charset="0"/>
                <a:cs typeface="Courier New" panose="02070309020205020404" pitchFamily="49" charset="0"/>
              </a:rPr>
              <a:t>?</a:t>
            </a:r>
            <a:endParaRPr lang="en-US" sz="1200" b="1" dirty="0">
              <a:solidFill>
                <a:srgbClr val="0070C0"/>
              </a:solidFill>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 ?                           : show help</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b,build</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build_id</a:t>
            </a:r>
            <a:r>
              <a:rPr lang="en-US" sz="1200" b="1" dirty="0">
                <a:latin typeface="Courier New" panose="02070309020205020404" pitchFamily="49" charset="0"/>
                <a:cs typeface="Courier New" panose="02070309020205020404" pitchFamily="49" charset="0"/>
              </a:rPr>
              <a:t>]        : show or select builds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d,data</a:t>
            </a:r>
            <a:r>
              <a:rPr lang="en-US" sz="1200" b="1" dirty="0">
                <a:latin typeface="Courier New" panose="02070309020205020404" pitchFamily="49" charset="0"/>
                <a:cs typeface="Courier New" panose="02070309020205020404" pitchFamily="49" charset="0"/>
              </a:rPr>
              <a:t>                      : show histogram data</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t,task</a:t>
            </a:r>
            <a:r>
              <a:rPr lang="en-US" sz="1200" b="1" dirty="0">
                <a:latin typeface="Courier New" panose="02070309020205020404" pitchFamily="49" charset="0"/>
                <a:cs typeface="Courier New" panose="02070309020205020404" pitchFamily="49" charset="0"/>
              </a:rPr>
              <a:t>    [task]            : show task database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r,recipe</a:t>
            </a:r>
            <a:r>
              <a:rPr lang="en-US" sz="1200" b="1" dirty="0">
                <a:latin typeface="Courier New" panose="02070309020205020404" pitchFamily="49" charset="0"/>
                <a:cs typeface="Courier New" panose="02070309020205020404" pitchFamily="49" charset="0"/>
              </a:rPr>
              <a:t>  [recipe]          : show recipes database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e,events</a:t>
            </a:r>
            <a:r>
              <a:rPr lang="en-US" sz="1200" b="1" dirty="0">
                <a:latin typeface="Courier New" panose="02070309020205020404" pitchFamily="49" charset="0"/>
                <a:cs typeface="Courier New" panose="02070309020205020404" pitchFamily="49" charset="0"/>
              </a:rPr>
              <a:t>  [task]            : show task time events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E,Events</a:t>
            </a:r>
            <a:r>
              <a:rPr lang="en-US" sz="1200" b="1" dirty="0">
                <a:latin typeface="Courier New" panose="02070309020205020404" pitchFamily="49" charset="0"/>
                <a:cs typeface="Courier New" panose="02070309020205020404" pitchFamily="49" charset="0"/>
              </a:rPr>
              <a:t>  [recipe]          : show recipe time events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o,overlap</a:t>
            </a:r>
            <a:r>
              <a:rPr lang="en-US" sz="1200" b="1" dirty="0">
                <a:latin typeface="Courier New" panose="02070309020205020404" pitchFamily="49" charset="0"/>
                <a:cs typeface="Courier New" panose="02070309020205020404" pitchFamily="49" charset="0"/>
              </a:rPr>
              <a:t> [task|0|n]        : show </a:t>
            </a:r>
            <a:r>
              <a:rPr lang="en-US" sz="1200" b="1" dirty="0" err="1">
                <a:latin typeface="Courier New" panose="02070309020205020404" pitchFamily="49" charset="0"/>
                <a:cs typeface="Courier New" panose="02070309020205020404" pitchFamily="49" charset="0"/>
              </a:rPr>
              <a:t>task|zero|n_max</a:t>
            </a:r>
            <a:r>
              <a:rPr lang="en-US" sz="1200" b="1" dirty="0">
                <a:latin typeface="Courier New" panose="02070309020205020404" pitchFamily="49" charset="0"/>
                <a:cs typeface="Courier New" panose="02070309020205020404" pitchFamily="49" charset="0"/>
              </a:rPr>
              <a:t> execution overlaps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O,Overlap</a:t>
            </a:r>
            <a:r>
              <a:rPr lang="en-US" sz="1200" b="1" dirty="0">
                <a:latin typeface="Courier New" panose="02070309020205020404" pitchFamily="49" charset="0"/>
                <a:cs typeface="Courier New" panose="02070309020205020404" pitchFamily="49" charset="0"/>
              </a:rPr>
              <a:t> [recipe|0|n]      : show </a:t>
            </a:r>
            <a:r>
              <a:rPr lang="en-US" sz="1200" b="1" dirty="0" err="1">
                <a:latin typeface="Courier New" panose="02070309020205020404" pitchFamily="49" charset="0"/>
                <a:cs typeface="Courier New" panose="02070309020205020404" pitchFamily="49" charset="0"/>
              </a:rPr>
              <a:t>recipe|zero|n_max</a:t>
            </a:r>
            <a:r>
              <a:rPr lang="en-US" sz="1200" b="1" dirty="0">
                <a:latin typeface="Courier New" panose="02070309020205020404" pitchFamily="49" charset="0"/>
                <a:cs typeface="Courier New" panose="02070309020205020404" pitchFamily="49" charset="0"/>
              </a:rPr>
              <a:t> execution overlaps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g,graph</a:t>
            </a:r>
            <a:r>
              <a:rPr lang="en-US" sz="1200" b="1" dirty="0">
                <a:latin typeface="Courier New" panose="02070309020205020404" pitchFamily="49" charset="0"/>
                <a:cs typeface="Courier New" panose="02070309020205020404" pitchFamily="49" charset="0"/>
              </a:rPr>
              <a:t>   [task]   [&gt; file] : graph task execution overlap</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G,Graph</a:t>
            </a:r>
            <a:r>
              <a:rPr lang="en-US" sz="1200" b="1" dirty="0">
                <a:latin typeface="Courier New" panose="02070309020205020404" pitchFamily="49" charset="0"/>
                <a:cs typeface="Courier New" panose="02070309020205020404" pitchFamily="49" charset="0"/>
              </a:rPr>
              <a:t>   [recipe] [&gt; file] : graph recipe execution overlap</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h,html</a:t>
            </a:r>
            <a:r>
              <a:rPr lang="en-US" sz="1200" b="1" dirty="0">
                <a:latin typeface="Courier New" panose="02070309020205020404" pitchFamily="49" charset="0"/>
                <a:cs typeface="Courier New" panose="02070309020205020404" pitchFamily="49" charset="0"/>
              </a:rPr>
              <a:t>    [task]   [&gt; file] : HTML graph task execution overlap [to file]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H,Html</a:t>
            </a:r>
            <a:r>
              <a:rPr lang="en-US" sz="1200" b="1" dirty="0">
                <a:latin typeface="Courier New" panose="02070309020205020404" pitchFamily="49" charset="0"/>
                <a:cs typeface="Courier New" panose="02070309020205020404" pitchFamily="49" charset="0"/>
              </a:rPr>
              <a:t>    [recipe] [&gt; file] : HTML graph recipe execution overlap [to file]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q,quit</a:t>
            </a:r>
            <a:r>
              <a:rPr lang="en-US" sz="1200" b="1" dirty="0">
                <a:latin typeface="Courier New" panose="02070309020205020404" pitchFamily="49" charset="0"/>
                <a:cs typeface="Courier New" panose="02070309020205020404" pitchFamily="49" charset="0"/>
              </a:rPr>
              <a:t>                      : quit</a:t>
            </a:r>
          </a:p>
          <a:p>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Examples: </a:t>
            </a:r>
          </a:p>
          <a:p>
            <a:r>
              <a:rPr lang="en-US" sz="1200" b="1" dirty="0">
                <a:latin typeface="Courier New" panose="02070309020205020404" pitchFamily="49" charset="0"/>
                <a:cs typeface="Courier New" panose="02070309020205020404" pitchFamily="49" charset="0"/>
              </a:rPr>
              <a:t>  * Recipe/task filters accept wild cards, like 'native-*, '*-lib*'</a:t>
            </a:r>
          </a:p>
          <a:p>
            <a:r>
              <a:rPr lang="en-US" sz="1200" b="1" dirty="0">
                <a:latin typeface="Courier New" panose="02070309020205020404" pitchFamily="49" charset="0"/>
                <a:cs typeface="Courier New" panose="02070309020205020404" pitchFamily="49" charset="0"/>
              </a:rPr>
              <a:t>  * Recipe/task filters get an automatic wild card at the end</a:t>
            </a:r>
          </a:p>
          <a:p>
            <a:r>
              <a:rPr lang="en-US" sz="1200" b="1" dirty="0">
                <a:latin typeface="Courier New" panose="02070309020205020404" pitchFamily="49" charset="0"/>
                <a:cs typeface="Courier New" panose="02070309020205020404" pitchFamily="49" charset="0"/>
              </a:rPr>
              <a:t>  * Task names are in the form '</a:t>
            </a:r>
            <a:r>
              <a:rPr lang="en-US" sz="1200" b="1" dirty="0" err="1">
                <a:latin typeface="Courier New" panose="02070309020205020404" pitchFamily="49" charset="0"/>
                <a:cs typeface="Courier New" panose="02070309020205020404" pitchFamily="49" charset="0"/>
              </a:rPr>
              <a:t>recipe:task</a:t>
            </a:r>
            <a:r>
              <a:rPr lang="en-US" sz="1200" b="1" dirty="0">
                <a:latin typeface="Courier New" panose="02070309020205020404" pitchFamily="49" charset="0"/>
                <a:cs typeface="Courier New" panose="02070309020205020404" pitchFamily="49" charset="0"/>
              </a:rPr>
              <a:t>', so '</a:t>
            </a:r>
            <a:r>
              <a:rPr lang="en-US" sz="1200" b="1" dirty="0" err="1">
                <a:latin typeface="Courier New" panose="02070309020205020404" pitchFamily="49" charset="0"/>
                <a:cs typeface="Courier New" panose="02070309020205020404" pitchFamily="49" charset="0"/>
              </a:rPr>
              <a:t>acl</a:t>
            </a:r>
            <a:r>
              <a:rPr lang="en-US" sz="1200" b="1" dirty="0">
                <a:latin typeface="Courier New" panose="02070309020205020404" pitchFamily="49" charset="0"/>
                <a:cs typeface="Courier New" panose="02070309020205020404" pitchFamily="49" charset="0"/>
              </a:rPr>
              <a:t>*patch' </a:t>
            </a:r>
          </a:p>
          <a:p>
            <a:r>
              <a:rPr lang="en-US" sz="1200" b="1" dirty="0">
                <a:latin typeface="Courier New" panose="02070309020205020404" pitchFamily="49" charset="0"/>
                <a:cs typeface="Courier New" panose="02070309020205020404" pitchFamily="49" charset="0"/>
              </a:rPr>
              <a:t>    will specifically match the '</a:t>
            </a:r>
            <a:r>
              <a:rPr lang="en-US" sz="1200" b="1" dirty="0" err="1">
                <a:latin typeface="Courier New" panose="02070309020205020404" pitchFamily="49" charset="0"/>
                <a:cs typeface="Courier New" panose="02070309020205020404" pitchFamily="49" charset="0"/>
              </a:rPr>
              <a:t>acl</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do_patch</a:t>
            </a:r>
            <a:r>
              <a:rPr lang="en-US" sz="1200" b="1" dirty="0">
                <a:latin typeface="Courier New" panose="02070309020205020404" pitchFamily="49" charset="0"/>
                <a:cs typeface="Courier New" panose="02070309020205020404" pitchFamily="49" charset="0"/>
              </a:rPr>
              <a:t>' task</a:t>
            </a:r>
          </a:p>
          <a:p>
            <a:r>
              <a:rPr lang="en-US" sz="1200" b="1" dirty="0">
                <a:latin typeface="Courier New" panose="02070309020205020404" pitchFamily="49" charset="0"/>
                <a:cs typeface="Courier New" panose="02070309020205020404" pitchFamily="49" charset="0"/>
              </a:rPr>
              <a:t>  * Use 'o 2' for the tasks in the two highest overlap count sets</a:t>
            </a:r>
          </a:p>
          <a:p>
            <a:r>
              <a:rPr lang="en-US" sz="1200" b="1" dirty="0">
                <a:latin typeface="Courier New" panose="02070309020205020404" pitchFamily="49" charset="0"/>
                <a:cs typeface="Courier New" panose="02070309020205020404" pitchFamily="49" charset="0"/>
              </a:rPr>
              <a:t>  * Use 'O 0' for the recipes with zero overlaps</a:t>
            </a:r>
          </a:p>
          <a:p>
            <a:r>
              <a:rPr lang="en-US" sz="1200" b="1"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584730251"/>
      </p:ext>
    </p:extLst>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76313"/>
            <a:ext cx="8227438" cy="889000"/>
          </a:xfrm>
        </p:spPr>
        <p:txBody>
          <a:bodyPr/>
          <a:lstStyle/>
          <a:p>
            <a:r>
              <a:rPr lang="en-US" sz="2400" dirty="0" smtClean="0"/>
              <a:t>Histogram of Parallel Task/Recipe </a:t>
            </a:r>
            <a:r>
              <a:rPr lang="en-US" sz="2400" dirty="0" smtClean="0"/>
              <a:t>Execution (‘d’)</a:t>
            </a:r>
            <a:r>
              <a:rPr lang="en-US" sz="2400" dirty="0"/>
              <a:t/>
            </a:r>
            <a:br>
              <a:rPr lang="en-US" sz="2400" dirty="0"/>
            </a:br>
            <a:endParaRPr lang="en-US" sz="2400" dirty="0"/>
          </a:p>
        </p:txBody>
      </p:sp>
      <p:sp>
        <p:nvSpPr>
          <p:cNvPr id="4" name="Content Placeholder 3"/>
          <p:cNvSpPr>
            <a:spLocks noGrp="1"/>
          </p:cNvSpPr>
          <p:nvPr>
            <p:ph sz="quarter" idx="13"/>
          </p:nvPr>
        </p:nvSpPr>
        <p:spPr>
          <a:xfrm>
            <a:off x="427588" y="600502"/>
            <a:ext cx="8233186" cy="5734986"/>
          </a:xfrm>
        </p:spPr>
        <p:txBody>
          <a:bodyPr/>
          <a:lstStyle/>
          <a:p>
            <a:endParaRPr lang="en-US" sz="1800" dirty="0" smtClean="0">
              <a:solidFill>
                <a:schemeClr val="tx1"/>
              </a:solidFill>
            </a:endParaRPr>
          </a:p>
        </p:txBody>
      </p:sp>
      <p:sp>
        <p:nvSpPr>
          <p:cNvPr id="5" name="Rectangle 4"/>
          <p:cNvSpPr/>
          <p:nvPr/>
        </p:nvSpPr>
        <p:spPr bwMode="auto">
          <a:xfrm>
            <a:off x="232012" y="627796"/>
            <a:ext cx="8802806" cy="5527343"/>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dirty="0" smtClean="0">
                <a:latin typeface="Courier New" panose="02070309020205020404" pitchFamily="49" charset="0"/>
                <a:cs typeface="Courier New" panose="02070309020205020404" pitchFamily="49" charset="0"/>
              </a:rPr>
              <a:t>Commands: </a:t>
            </a:r>
            <a:r>
              <a:rPr lang="en-US" sz="2000" b="1" dirty="0" smtClean="0">
                <a:solidFill>
                  <a:srgbClr val="0070C0"/>
                </a:solidFill>
                <a:latin typeface="Courier New" panose="02070309020205020404" pitchFamily="49" charset="0"/>
                <a:cs typeface="Courier New" panose="02070309020205020404" pitchFamily="49" charset="0"/>
              </a:rPr>
              <a:t>d</a:t>
            </a:r>
            <a:endParaRPr lang="en-US" sz="1400" b="1" dirty="0" smtClean="0">
              <a:solidFill>
                <a:srgbClr val="0070C0"/>
              </a:solidFill>
              <a:latin typeface="Courier New" panose="02070309020205020404" pitchFamily="49" charset="0"/>
              <a:cs typeface="Courier New" panose="02070309020205020404" pitchFamily="49" charset="0"/>
            </a:endParaRPr>
          </a:p>
          <a:p>
            <a:r>
              <a:rPr lang="en-US" sz="1400" dirty="0" err="1" smtClean="0">
                <a:latin typeface="Courier New" panose="02070309020205020404" pitchFamily="49" charset="0"/>
                <a:cs typeface="Courier New" panose="02070309020205020404" pitchFamily="49" charset="0"/>
              </a:rPr>
              <a:t>Histogram:For</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each task, max number of tasks executing in parallel</a:t>
            </a:r>
          </a:p>
          <a:p>
            <a:r>
              <a:rPr lang="en-US" sz="1400" dirty="0">
                <a:latin typeface="Courier New" panose="02070309020205020404" pitchFamily="49" charset="0"/>
                <a:cs typeface="Courier New" panose="02070309020205020404" pitchFamily="49" charset="0"/>
              </a:rPr>
              <a:t>       0   1   2   3   4   5   6   7   8   9</a:t>
            </a:r>
          </a:p>
          <a:p>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0)   0 </a:t>
            </a:r>
            <a:r>
              <a:rPr lang="en-US" sz="1400" dirty="0">
                <a:solidFill>
                  <a:srgbClr val="FF0000"/>
                </a:solidFill>
                <a:latin typeface="Courier New" panose="02070309020205020404" pitchFamily="49" charset="0"/>
                <a:cs typeface="Courier New" panose="02070309020205020404" pitchFamily="49" charset="0"/>
              </a:rPr>
              <a:t>621</a:t>
            </a:r>
            <a:r>
              <a:rPr lang="en-US" sz="1400" dirty="0">
                <a:latin typeface="Courier New" panose="02070309020205020404" pitchFamily="49" charset="0"/>
                <a:cs typeface="Courier New" panose="02070309020205020404" pitchFamily="49" charset="0"/>
              </a:rPr>
              <a:t>  16  22  50  49  56  83  94  45</a:t>
            </a:r>
          </a:p>
          <a:p>
            <a:r>
              <a:rPr lang="en-US" sz="1400" dirty="0" smtClean="0">
                <a:latin typeface="Courier New" panose="02070309020205020404" pitchFamily="49" charset="0"/>
                <a:cs typeface="Courier New" panose="02070309020205020404" pitchFamily="49" charset="0"/>
              </a:rPr>
              <a:t> 10</a:t>
            </a:r>
            <a:r>
              <a:rPr lang="en-US" sz="1400" dirty="0">
                <a:latin typeface="Courier New" panose="02070309020205020404" pitchFamily="49" charset="0"/>
                <a:cs typeface="Courier New" panose="02070309020205020404" pitchFamily="49" charset="0"/>
              </a:rPr>
              <a:t>)  57  82  87  81  47  56  58  62  64  88</a:t>
            </a:r>
          </a:p>
          <a:p>
            <a:r>
              <a:rPr lang="en-US" sz="1400" dirty="0" smtClean="0">
                <a:latin typeface="Courier New" panose="02070309020205020404" pitchFamily="49" charset="0"/>
                <a:cs typeface="Courier New" panose="02070309020205020404" pitchFamily="49" charset="0"/>
              </a:rPr>
              <a:t> 20</a:t>
            </a:r>
            <a:r>
              <a:rPr lang="en-US" sz="1400" dirty="0">
                <a:latin typeface="Courier New" panose="02070309020205020404" pitchFamily="49" charset="0"/>
                <a:cs typeface="Courier New" panose="02070309020205020404" pitchFamily="49" charset="0"/>
              </a:rPr>
              <a:t>) 121 182 268 221 </a:t>
            </a:r>
            <a:r>
              <a:rPr lang="en-US" sz="1400" dirty="0">
                <a:solidFill>
                  <a:srgbClr val="FF0000"/>
                </a:solidFill>
                <a:latin typeface="Courier New" panose="02070309020205020404" pitchFamily="49" charset="0"/>
                <a:cs typeface="Courier New" panose="02070309020205020404" pitchFamily="49" charset="0"/>
              </a:rPr>
              <a:t>148</a:t>
            </a:r>
          </a:p>
          <a:p>
            <a:r>
              <a:rPr lang="en-US" sz="1400" dirty="0">
                <a:latin typeface="Courier New" panose="02070309020205020404" pitchFamily="49" charset="0"/>
                <a:cs typeface="Courier New" panose="02070309020205020404" pitchFamily="49" charset="0"/>
              </a:rPr>
              <a:t> </a:t>
            </a:r>
          </a:p>
          <a:p>
            <a:r>
              <a:rPr lang="en-US" sz="1400" dirty="0" err="1">
                <a:latin typeface="Courier New" panose="02070309020205020404" pitchFamily="49" charset="0"/>
                <a:cs typeface="Courier New" panose="02070309020205020404" pitchFamily="49" charset="0"/>
              </a:rPr>
              <a:t>Histogram:For</a:t>
            </a:r>
            <a:r>
              <a:rPr lang="en-US" sz="1400" dirty="0">
                <a:latin typeface="Courier New" panose="02070309020205020404" pitchFamily="49" charset="0"/>
                <a:cs typeface="Courier New" panose="02070309020205020404" pitchFamily="49" charset="0"/>
              </a:rPr>
              <a:t> each recipe's task set, max number of recipes executing in parallel</a:t>
            </a:r>
          </a:p>
          <a:p>
            <a:r>
              <a:rPr lang="en-US" sz="1400" dirty="0">
                <a:latin typeface="Courier New" panose="02070309020205020404" pitchFamily="49" charset="0"/>
                <a:cs typeface="Courier New" panose="02070309020205020404" pitchFamily="49" charset="0"/>
              </a:rPr>
              <a:t>       0   1   2   3   4   5   6   7   8   9</a:t>
            </a:r>
          </a:p>
          <a:p>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0)   </a:t>
            </a:r>
            <a:r>
              <a:rPr lang="en-US" sz="1400" dirty="0">
                <a:solidFill>
                  <a:srgbClr val="FF0000"/>
                </a:solidFill>
                <a:latin typeface="Courier New" panose="02070309020205020404" pitchFamily="49" charset="0"/>
                <a:cs typeface="Courier New" panose="02070309020205020404" pitchFamily="49" charset="0"/>
              </a:rPr>
              <a:t>0</a:t>
            </a:r>
            <a:r>
              <a:rPr lang="en-US" sz="1400" dirty="0">
                <a:latin typeface="Courier New" panose="02070309020205020404" pitchFamily="49" charset="0"/>
                <a:cs typeface="Courier New" panose="02070309020205020404" pitchFamily="49" charset="0"/>
              </a:rPr>
              <a:t>   5   1   1   1   1   1   1   3   3</a:t>
            </a:r>
          </a:p>
          <a:p>
            <a:r>
              <a:rPr lang="en-US" sz="1400" dirty="0" smtClean="0">
                <a:latin typeface="Courier New" panose="02070309020205020404" pitchFamily="49" charset="0"/>
                <a:cs typeface="Courier New" panose="02070309020205020404" pitchFamily="49" charset="0"/>
              </a:rPr>
              <a:t> 10</a:t>
            </a:r>
            <a:r>
              <a:rPr lang="en-US" sz="1400" dirty="0">
                <a:latin typeface="Courier New" panose="02070309020205020404" pitchFamily="49" charset="0"/>
                <a:cs typeface="Courier New" panose="02070309020205020404" pitchFamily="49" charset="0"/>
              </a:rPr>
              <a:t>)   1   2   2   2   2   1   1   3   1   6</a:t>
            </a:r>
          </a:p>
          <a:p>
            <a:r>
              <a:rPr lang="en-US" sz="1400" dirty="0" smtClean="0">
                <a:latin typeface="Courier New" panose="02070309020205020404" pitchFamily="49" charset="0"/>
                <a:cs typeface="Courier New" panose="02070309020205020404" pitchFamily="49" charset="0"/>
              </a:rPr>
              <a:t> 20</a:t>
            </a:r>
            <a:r>
              <a:rPr lang="en-US" sz="1400" dirty="0">
                <a:latin typeface="Courier New" panose="02070309020205020404" pitchFamily="49" charset="0"/>
                <a:cs typeface="Courier New" panose="02070309020205020404" pitchFamily="49" charset="0"/>
              </a:rPr>
              <a:t>)   1   1   2   1   1   2   2   1   1   1</a:t>
            </a:r>
          </a:p>
          <a:p>
            <a:r>
              <a:rPr lang="en-US" sz="1400" dirty="0" smtClean="0">
                <a:latin typeface="Courier New" panose="02070309020205020404" pitchFamily="49" charset="0"/>
                <a:cs typeface="Courier New" panose="02070309020205020404" pitchFamily="49" charset="0"/>
              </a:rPr>
              <a:t> 30</a:t>
            </a:r>
            <a:r>
              <a:rPr lang="en-US" sz="1400" dirty="0">
                <a:latin typeface="Courier New" panose="02070309020205020404" pitchFamily="49" charset="0"/>
                <a:cs typeface="Courier New" panose="02070309020205020404" pitchFamily="49" charset="0"/>
              </a:rPr>
              <a:t>)   1   1   2   2   1   3   1   2   2   1</a:t>
            </a:r>
          </a:p>
          <a:p>
            <a:r>
              <a:rPr lang="en-US" sz="1400" dirty="0" smtClean="0">
                <a:latin typeface="Courier New" panose="02070309020205020404" pitchFamily="49" charset="0"/>
                <a:cs typeface="Courier New" panose="02070309020205020404" pitchFamily="49" charset="0"/>
              </a:rPr>
              <a:t> 40</a:t>
            </a:r>
            <a:r>
              <a:rPr lang="en-US" sz="1400" dirty="0">
                <a:latin typeface="Courier New" panose="02070309020205020404" pitchFamily="49" charset="0"/>
                <a:cs typeface="Courier New" panose="02070309020205020404" pitchFamily="49" charset="0"/>
              </a:rPr>
              <a:t>)   1   1   1   1   1   1   1   1   3   1</a:t>
            </a:r>
          </a:p>
          <a:p>
            <a:r>
              <a:rPr lang="en-US" sz="1400" dirty="0" smtClean="0">
                <a:latin typeface="Courier New" panose="02070309020205020404" pitchFamily="49" charset="0"/>
                <a:cs typeface="Courier New" panose="02070309020205020404" pitchFamily="49" charset="0"/>
              </a:rPr>
              <a:t> 50</a:t>
            </a:r>
            <a:r>
              <a:rPr lang="en-US" sz="1400" dirty="0">
                <a:latin typeface="Courier New" panose="02070309020205020404" pitchFamily="49" charset="0"/>
                <a:cs typeface="Courier New" panose="02070309020205020404" pitchFamily="49" charset="0"/>
              </a:rPr>
              <a:t>)   1   2   4   2   2   1   1   1   1   2</a:t>
            </a:r>
          </a:p>
          <a:p>
            <a:r>
              <a:rPr lang="en-US" sz="1400" dirty="0" smtClean="0">
                <a:latin typeface="Courier New" panose="02070309020205020404" pitchFamily="49" charset="0"/>
                <a:cs typeface="Courier New" panose="02070309020205020404" pitchFamily="49" charset="0"/>
              </a:rPr>
              <a:t> 60</a:t>
            </a:r>
            <a:r>
              <a:rPr lang="en-US" sz="1400" dirty="0">
                <a:latin typeface="Courier New" panose="02070309020205020404" pitchFamily="49" charset="0"/>
                <a:cs typeface="Courier New" panose="02070309020205020404" pitchFamily="49" charset="0"/>
              </a:rPr>
              <a:t>)   1   2   1   1   1   2   1   1   1   2</a:t>
            </a:r>
          </a:p>
          <a:p>
            <a:r>
              <a:rPr lang="en-US" sz="1400" dirty="0" smtClean="0">
                <a:latin typeface="Courier New" panose="02070309020205020404" pitchFamily="49" charset="0"/>
                <a:cs typeface="Courier New" panose="02070309020205020404" pitchFamily="49" charset="0"/>
              </a:rPr>
              <a:t> 70</a:t>
            </a:r>
            <a:r>
              <a:rPr lang="en-US" sz="1400" dirty="0">
                <a:latin typeface="Courier New" panose="02070309020205020404" pitchFamily="49" charset="0"/>
                <a:cs typeface="Courier New" panose="02070309020205020404" pitchFamily="49" charset="0"/>
              </a:rPr>
              <a:t>)   1   1   2   2   2   2   1   3   3   1</a:t>
            </a:r>
          </a:p>
          <a:p>
            <a:r>
              <a:rPr lang="en-US" sz="1400" dirty="0" smtClean="0">
                <a:latin typeface="Courier New" panose="02070309020205020404" pitchFamily="49" charset="0"/>
                <a:cs typeface="Courier New" panose="02070309020205020404" pitchFamily="49" charset="0"/>
              </a:rPr>
              <a:t> 80</a:t>
            </a:r>
            <a:r>
              <a:rPr lang="en-US" sz="1400" dirty="0">
                <a:latin typeface="Courier New" panose="02070309020205020404" pitchFamily="49" charset="0"/>
                <a:cs typeface="Courier New" panose="02070309020205020404" pitchFamily="49" charset="0"/>
              </a:rPr>
              <a:t>)   3   2   1   1   1  10   7   8   8   8</a:t>
            </a:r>
          </a:p>
          <a:p>
            <a:r>
              <a:rPr lang="en-US" sz="1400" dirty="0" smtClean="0">
                <a:latin typeface="Courier New" panose="02070309020205020404" pitchFamily="49" charset="0"/>
                <a:cs typeface="Courier New" panose="02070309020205020404" pitchFamily="49" charset="0"/>
              </a:rPr>
              <a:t> 90</a:t>
            </a:r>
            <a:r>
              <a:rPr lang="en-US" sz="1400" dirty="0">
                <a:latin typeface="Courier New" panose="02070309020205020404" pitchFamily="49" charset="0"/>
                <a:cs typeface="Courier New" panose="02070309020205020404" pitchFamily="49" charset="0"/>
              </a:rPr>
              <a:t>)   7   7   2   2   3   2   2   1   1   2</a:t>
            </a:r>
          </a:p>
          <a:p>
            <a:r>
              <a:rPr lang="en-US" sz="1400" dirty="0">
                <a:latin typeface="Courier New" panose="02070309020205020404" pitchFamily="49" charset="0"/>
                <a:cs typeface="Courier New" panose="02070309020205020404" pitchFamily="49" charset="0"/>
              </a:rPr>
              <a:t>100)   2   1   1   1   2   2   1   3   2   3</a:t>
            </a:r>
          </a:p>
          <a:p>
            <a:r>
              <a:rPr lang="en-US" sz="1400" dirty="0">
                <a:latin typeface="Courier New" panose="02070309020205020404" pitchFamily="49" charset="0"/>
                <a:cs typeface="Courier New" panose="02070309020205020404" pitchFamily="49" charset="0"/>
              </a:rPr>
              <a:t>110)   2   1   2   1   1   1   1   2   1   1</a:t>
            </a:r>
          </a:p>
          <a:p>
            <a:r>
              <a:rPr lang="en-US" sz="1400" dirty="0">
                <a:latin typeface="Courier New" panose="02070309020205020404" pitchFamily="49" charset="0"/>
                <a:cs typeface="Courier New" panose="02070309020205020404" pitchFamily="49" charset="0"/>
              </a:rPr>
              <a:t>120)   2   1   1   2   1   1   1   2   1   2</a:t>
            </a:r>
          </a:p>
          <a:p>
            <a:r>
              <a:rPr lang="en-US" sz="1400" dirty="0">
                <a:latin typeface="Courier New" panose="02070309020205020404" pitchFamily="49" charset="0"/>
                <a:cs typeface="Courier New" panose="02070309020205020404" pitchFamily="49" charset="0"/>
              </a:rPr>
              <a:t>130)   1   1   1  </a:t>
            </a:r>
            <a:r>
              <a:rPr lang="en-US" sz="1400" dirty="0">
                <a:solidFill>
                  <a:srgbClr val="FF0000"/>
                </a:solidFill>
                <a:latin typeface="Courier New" panose="02070309020205020404" pitchFamily="49" charset="0"/>
                <a:cs typeface="Courier New" panose="02070309020205020404" pitchFamily="49" charset="0"/>
              </a:rPr>
              <a:t> 1</a:t>
            </a:r>
          </a:p>
        </p:txBody>
      </p:sp>
    </p:spTree>
    <p:extLst>
      <p:ext uri="{BB962C8B-B14F-4D97-AF65-F5344CB8AC3E}">
        <p14:creationId xmlns:p14="http://schemas.microsoft.com/office/powerpoint/2010/main" val="2138026907"/>
      </p:ext>
    </p:extLst>
  </p:cSld>
  <p:clrMapOvr>
    <a:masterClrMapping/>
  </p:clrMapOvr>
  <p:transition>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46935"/>
            <a:ext cx="8227438" cy="889000"/>
          </a:xfrm>
        </p:spPr>
        <p:txBody>
          <a:bodyPr/>
          <a:lstStyle/>
          <a:p>
            <a:r>
              <a:rPr lang="en-US" sz="2400" dirty="0" smtClean="0"/>
              <a:t>Histogram of Overlapping Task/Recipe Execution</a:t>
            </a:r>
            <a:r>
              <a:rPr lang="en-US" sz="2400" dirty="0"/>
              <a:t/>
            </a:r>
            <a:br>
              <a:rPr lang="en-US" sz="2400" dirty="0"/>
            </a:br>
            <a:endParaRPr lang="en-US" sz="2400" dirty="0"/>
          </a:p>
        </p:txBody>
      </p:sp>
      <p:sp>
        <p:nvSpPr>
          <p:cNvPr id="4" name="Content Placeholder 3"/>
          <p:cNvSpPr>
            <a:spLocks noGrp="1"/>
          </p:cNvSpPr>
          <p:nvPr>
            <p:ph sz="quarter" idx="13"/>
          </p:nvPr>
        </p:nvSpPr>
        <p:spPr>
          <a:xfrm>
            <a:off x="427588" y="831202"/>
            <a:ext cx="8233186" cy="5504285"/>
          </a:xfrm>
        </p:spPr>
        <p:txBody>
          <a:bodyPr/>
          <a:lstStyle/>
          <a:p>
            <a:pPr marL="0" indent="0">
              <a:buNone/>
            </a:pPr>
            <a:endParaRPr lang="en-US" sz="1800" dirty="0" smtClean="0">
              <a:solidFill>
                <a:schemeClr val="tx1"/>
              </a:solidFill>
            </a:endParaRPr>
          </a:p>
        </p:txBody>
      </p:sp>
      <p:sp>
        <p:nvSpPr>
          <p:cNvPr id="5" name="Rectangle 4"/>
          <p:cNvSpPr/>
          <p:nvPr/>
        </p:nvSpPr>
        <p:spPr bwMode="auto">
          <a:xfrm>
            <a:off x="368300" y="668740"/>
            <a:ext cx="8324011" cy="539053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dirty="0" smtClean="0">
                <a:latin typeface="Courier New" panose="02070309020205020404" pitchFamily="49" charset="0"/>
                <a:cs typeface="Courier New" panose="02070309020205020404" pitchFamily="49" charset="0"/>
              </a:rPr>
              <a:t>…</a:t>
            </a:r>
          </a:p>
          <a:p>
            <a:r>
              <a:rPr lang="en-US" sz="1200" dirty="0" err="1" smtClean="0">
                <a:latin typeface="Courier New" panose="02070309020205020404" pitchFamily="49" charset="0"/>
                <a:cs typeface="Courier New" panose="02070309020205020404" pitchFamily="49" charset="0"/>
              </a:rPr>
              <a:t>Histogram:For</a:t>
            </a:r>
            <a:r>
              <a:rPr lang="en-US" sz="1200" dirty="0" smtClean="0">
                <a:latin typeface="Courier New" panose="02070309020205020404" pitchFamily="49" charset="0"/>
                <a:cs typeface="Courier New" panose="02070309020205020404" pitchFamily="49" charset="0"/>
              </a:rPr>
              <a:t> </a:t>
            </a:r>
            <a:r>
              <a:rPr lang="en-US" sz="1200" dirty="0">
                <a:latin typeface="Courier New" panose="02070309020205020404" pitchFamily="49" charset="0"/>
                <a:cs typeface="Courier New" panose="02070309020205020404" pitchFamily="49" charset="0"/>
              </a:rPr>
              <a:t>each task, max number of tasks that overlap its build</a:t>
            </a:r>
          </a:p>
          <a:p>
            <a:r>
              <a:rPr lang="en-US" sz="1200" dirty="0">
                <a:latin typeface="Courier New" panose="02070309020205020404" pitchFamily="49" charset="0"/>
                <a:cs typeface="Courier New" panose="02070309020205020404" pitchFamily="49" charset="0"/>
              </a:rPr>
              <a:t>       0   1   2   3   4   5   6   7   8   9</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0) </a:t>
            </a:r>
            <a:r>
              <a:rPr lang="en-US" sz="1200" dirty="0">
                <a:solidFill>
                  <a:srgbClr val="FF0000"/>
                </a:solidFill>
                <a:latin typeface="Courier New" panose="02070309020205020404" pitchFamily="49" charset="0"/>
                <a:cs typeface="Courier New" panose="02070309020205020404" pitchFamily="49" charset="0"/>
              </a:rPr>
              <a:t>614</a:t>
            </a:r>
            <a:r>
              <a:rPr lang="en-US" sz="1200" dirty="0">
                <a:latin typeface="Courier New" panose="02070309020205020404" pitchFamily="49" charset="0"/>
                <a:cs typeface="Courier New" panose="02070309020205020404" pitchFamily="49" charset="0"/>
              </a:rPr>
              <a:t>   9  10  29  28  42  46  55  51  47</a:t>
            </a:r>
          </a:p>
          <a:p>
            <a:r>
              <a:rPr lang="en-US" sz="1200" dirty="0">
                <a:latin typeface="Courier New" panose="02070309020205020404" pitchFamily="49" charset="0"/>
                <a:cs typeface="Courier New" panose="02070309020205020404" pitchFamily="49" charset="0"/>
              </a:rPr>
              <a:t>10)  56  52  48  59  28  33  63  29  43  60</a:t>
            </a:r>
          </a:p>
          <a:p>
            <a:r>
              <a:rPr lang="en-US" sz="1200" dirty="0">
                <a:latin typeface="Courier New" panose="02070309020205020404" pitchFamily="49" charset="0"/>
                <a:cs typeface="Courier New" panose="02070309020205020404" pitchFamily="49" charset="0"/>
              </a:rPr>
              <a:t>20)  60  94 119 223 105  95  53  57  36  40</a:t>
            </a:r>
          </a:p>
          <a:p>
            <a:r>
              <a:rPr lang="en-US" sz="1200" dirty="0">
                <a:latin typeface="Courier New" panose="02070309020205020404" pitchFamily="49" charset="0"/>
                <a:cs typeface="Courier New" panose="02070309020205020404" pitchFamily="49" charset="0"/>
              </a:rPr>
              <a:t>30)  20  26  15  17  13   8  11   9   9   2</a:t>
            </a:r>
          </a:p>
          <a:p>
            <a:r>
              <a:rPr lang="en-US" sz="1200" dirty="0">
                <a:latin typeface="Courier New" panose="02070309020205020404" pitchFamily="49" charset="0"/>
                <a:cs typeface="Courier New" panose="02070309020205020404" pitchFamily="49" charset="0"/>
              </a:rPr>
              <a:t>40)   7  10   9   7   3   6   6   3   6   6</a:t>
            </a:r>
          </a:p>
          <a:p>
            <a:r>
              <a:rPr lang="en-US" sz="1200" dirty="0">
                <a:latin typeface="Courier New" panose="02070309020205020404" pitchFamily="49" charset="0"/>
                <a:cs typeface="Courier New" panose="02070309020205020404" pitchFamily="49" charset="0"/>
              </a:rPr>
              <a:t>50)   6   6   6   2   2   5   3   1   3   1</a:t>
            </a:r>
          </a:p>
          <a:p>
            <a:r>
              <a:rPr lang="en-US" sz="1200" dirty="0">
                <a:latin typeface="Courier New" panose="02070309020205020404" pitchFamily="49" charset="0"/>
                <a:cs typeface="Courier New" panose="02070309020205020404" pitchFamily="49" charset="0"/>
              </a:rPr>
              <a:t>60)   4   2   5   1   2   2   1   2   3   5</a:t>
            </a:r>
          </a:p>
          <a:p>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(sparse) </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980)   0   0   </a:t>
            </a:r>
            <a:r>
              <a:rPr lang="en-US" sz="1200" dirty="0">
                <a:solidFill>
                  <a:srgbClr val="FF0000"/>
                </a:solidFill>
                <a:latin typeface="Courier New" panose="02070309020205020404" pitchFamily="49" charset="0"/>
                <a:cs typeface="Courier New" panose="02070309020205020404" pitchFamily="49" charset="0"/>
              </a:rPr>
              <a:t>1</a:t>
            </a:r>
          </a:p>
          <a:p>
            <a:endParaRPr lang="en-US" sz="1200" dirty="0">
              <a:latin typeface="Courier New" panose="02070309020205020404" pitchFamily="49" charset="0"/>
              <a:cs typeface="Courier New" panose="02070309020205020404" pitchFamily="49" charset="0"/>
            </a:endParaRPr>
          </a:p>
          <a:p>
            <a:r>
              <a:rPr lang="en-US" sz="1200" dirty="0" err="1">
                <a:latin typeface="Courier New" panose="02070309020205020404" pitchFamily="49" charset="0"/>
                <a:cs typeface="Courier New" panose="02070309020205020404" pitchFamily="49" charset="0"/>
              </a:rPr>
              <a:t>Histogram:For</a:t>
            </a:r>
            <a:r>
              <a:rPr lang="en-US" sz="1200" dirty="0">
                <a:latin typeface="Courier New" panose="02070309020205020404" pitchFamily="49" charset="0"/>
                <a:cs typeface="Courier New" panose="02070309020205020404" pitchFamily="49" charset="0"/>
              </a:rPr>
              <a:t> each recipe's task set, max number of recipes that overlap its build</a:t>
            </a:r>
          </a:p>
          <a:p>
            <a:r>
              <a:rPr lang="en-US" sz="1200" dirty="0">
                <a:latin typeface="Courier New" panose="02070309020205020404" pitchFamily="49" charset="0"/>
                <a:cs typeface="Courier New" panose="02070309020205020404" pitchFamily="49" charset="0"/>
              </a:rPr>
              <a:t>       0   1   2   3   4   5   6   7   8   9</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0)  </a:t>
            </a:r>
            <a:r>
              <a:rPr lang="en-US" sz="1200" dirty="0">
                <a:solidFill>
                  <a:srgbClr val="FF0000"/>
                </a:solidFill>
                <a:latin typeface="Courier New" panose="02070309020205020404" pitchFamily="49" charset="0"/>
                <a:cs typeface="Courier New" panose="02070309020205020404" pitchFamily="49" charset="0"/>
              </a:rPr>
              <a:t>67</a:t>
            </a:r>
            <a:r>
              <a:rPr lang="en-US" sz="1200" dirty="0">
                <a:latin typeface="Courier New" panose="02070309020205020404" pitchFamily="49" charset="0"/>
                <a:cs typeface="Courier New" panose="02070309020205020404" pitchFamily="49" charset="0"/>
              </a:rPr>
              <a:t>   0   0   0   0   0   0   0   0   0</a:t>
            </a:r>
          </a:p>
          <a:p>
            <a:r>
              <a:rPr lang="en-US" sz="1200" dirty="0">
                <a:latin typeface="Courier New" panose="02070309020205020404" pitchFamily="49" charset="0"/>
                <a:cs typeface="Courier New" panose="02070309020205020404" pitchFamily="49" charset="0"/>
              </a:rPr>
              <a:t> 10)   0   0   0   0   0   0   0   0   0   0</a:t>
            </a:r>
          </a:p>
          <a:p>
            <a:r>
              <a:rPr lang="en-US" sz="1200" dirty="0">
                <a:latin typeface="Courier New" panose="02070309020205020404" pitchFamily="49" charset="0"/>
                <a:cs typeface="Courier New" panose="02070309020205020404" pitchFamily="49" charset="0"/>
              </a:rPr>
              <a:t>... (all zeros) ...</a:t>
            </a:r>
          </a:p>
          <a:p>
            <a:r>
              <a:rPr lang="en-US" sz="1200" dirty="0">
                <a:latin typeface="Courier New" panose="02070309020205020404" pitchFamily="49" charset="0"/>
                <a:cs typeface="Courier New" panose="02070309020205020404" pitchFamily="49" charset="0"/>
              </a:rPr>
              <a:t> 80)   0   0   0   0   5   1   1   8   4   1</a:t>
            </a:r>
          </a:p>
          <a:p>
            <a:r>
              <a:rPr lang="en-US" sz="1200" dirty="0">
                <a:latin typeface="Courier New" panose="02070309020205020404" pitchFamily="49" charset="0"/>
                <a:cs typeface="Courier New" panose="02070309020205020404" pitchFamily="49" charset="0"/>
              </a:rPr>
              <a:t> 90)   3   2   0   1   4   4   3   0   0   0</a:t>
            </a:r>
          </a:p>
          <a:p>
            <a:r>
              <a:rPr lang="en-US" sz="1200" dirty="0" smtClean="0">
                <a:latin typeface="Courier New" panose="02070309020205020404" pitchFamily="49" charset="0"/>
                <a:cs typeface="Courier New" panose="02070309020205020404" pitchFamily="49" charset="0"/>
              </a:rPr>
              <a:t>100)   0   0   0   0   0   0   2   1   0   0</a:t>
            </a:r>
          </a:p>
          <a:p>
            <a:r>
              <a:rPr lang="en-US" sz="1200" dirty="0" smtClean="0">
                <a:latin typeface="Courier New" panose="02070309020205020404" pitchFamily="49" charset="0"/>
                <a:cs typeface="Courier New" panose="02070309020205020404" pitchFamily="49" charset="0"/>
              </a:rPr>
              <a:t>110)   2   0   1   2   0   0   3   0   1   2</a:t>
            </a:r>
          </a:p>
          <a:p>
            <a:r>
              <a:rPr lang="en-US" sz="1200" dirty="0" smtClean="0">
                <a:latin typeface="Courier New" panose="02070309020205020404" pitchFamily="49" charset="0"/>
                <a:cs typeface="Courier New" panose="02070309020205020404" pitchFamily="49" charset="0"/>
              </a:rPr>
              <a:t>120)   0   0   0   0   0   0   0   0   2   0</a:t>
            </a:r>
          </a:p>
          <a:p>
            <a:r>
              <a:rPr lang="en-US" sz="1200" dirty="0" smtClean="0">
                <a:latin typeface="Courier New" panose="02070309020205020404" pitchFamily="49" charset="0"/>
                <a:cs typeface="Courier New" panose="02070309020205020404" pitchFamily="49" charset="0"/>
              </a:rPr>
              <a:t>130)   0  26   8   5   2   6   5   0   0   1</a:t>
            </a:r>
          </a:p>
          <a:p>
            <a:r>
              <a:rPr lang="en-US" sz="1200" dirty="0">
                <a:latin typeface="Courier New" panose="02070309020205020404" pitchFamily="49" charset="0"/>
                <a:cs typeface="Courier New" panose="02070309020205020404" pitchFamily="49" charset="0"/>
              </a:rPr>
              <a:t>... (sparse) ...</a:t>
            </a:r>
          </a:p>
          <a:p>
            <a:r>
              <a:rPr lang="en-US" sz="1200" dirty="0" smtClean="0">
                <a:latin typeface="Courier New" panose="02070309020205020404" pitchFamily="49" charset="0"/>
                <a:cs typeface="Courier New" panose="02070309020205020404" pitchFamily="49" charset="0"/>
              </a:rPr>
              <a:t>170</a:t>
            </a:r>
            <a:r>
              <a:rPr lang="en-US" sz="1200" dirty="0">
                <a:latin typeface="Courier New" panose="02070309020205020404" pitchFamily="49" charset="0"/>
                <a:cs typeface="Courier New" panose="02070309020205020404" pitchFamily="49" charset="0"/>
              </a:rPr>
              <a:t>)   0   4   0   0   0   0   0   0   0   0</a:t>
            </a:r>
          </a:p>
          <a:p>
            <a:r>
              <a:rPr lang="en-US" sz="1200" dirty="0">
                <a:latin typeface="Courier New" panose="02070309020205020404" pitchFamily="49" charset="0"/>
                <a:cs typeface="Courier New" panose="02070309020205020404" pitchFamily="49" charset="0"/>
              </a:rPr>
              <a:t>180)   0   0   0   0   0   0  </a:t>
            </a:r>
            <a:r>
              <a:rPr lang="en-US" sz="1200" dirty="0">
                <a:solidFill>
                  <a:srgbClr val="FF0000"/>
                </a:solidFill>
                <a:latin typeface="Courier New" panose="02070309020205020404" pitchFamily="49" charset="0"/>
                <a:cs typeface="Courier New" panose="02070309020205020404" pitchFamily="49" charset="0"/>
              </a:rPr>
              <a:t>69</a:t>
            </a:r>
          </a:p>
        </p:txBody>
      </p:sp>
    </p:spTree>
    <p:extLst>
      <p:ext uri="{BB962C8B-B14F-4D97-AF65-F5344CB8AC3E}">
        <p14:creationId xmlns:p14="http://schemas.microsoft.com/office/powerpoint/2010/main" val="1471208573"/>
      </p:ext>
    </p:extLst>
  </p:cSld>
  <p:clrMapOvr>
    <a:masterClrMapping/>
  </p:clrMapOvr>
  <p:transition>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61624"/>
            <a:ext cx="8227438" cy="889000"/>
          </a:xfrm>
        </p:spPr>
        <p:txBody>
          <a:bodyPr/>
          <a:lstStyle/>
          <a:p>
            <a:r>
              <a:rPr lang="en-US" sz="2800" dirty="0" smtClean="0"/>
              <a:t>Initial Results</a:t>
            </a: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smtClean="0"/>
              <a:t>Here are some initial results when examining </a:t>
            </a:r>
            <a:r>
              <a:rPr lang="en-US" sz="1800" dirty="0" smtClean="0"/>
              <a:t>a </a:t>
            </a:r>
            <a:r>
              <a:rPr lang="en-US" sz="1800" dirty="0"/>
              <a:t>“core-image-minimal” project with Task Count=2658 and Recipe </a:t>
            </a:r>
            <a:r>
              <a:rPr lang="en-US" sz="1800" dirty="0" smtClean="0"/>
              <a:t>Count=254</a:t>
            </a:r>
          </a:p>
          <a:p>
            <a:r>
              <a:rPr lang="en-US" sz="1800" dirty="0" smtClean="0"/>
              <a:t>We </a:t>
            </a:r>
            <a:r>
              <a:rPr lang="en-US" sz="1800" dirty="0"/>
              <a:t>have as many as 148 tasks being able to </a:t>
            </a:r>
            <a:r>
              <a:rPr lang="en-US" sz="1800" dirty="0" smtClean="0"/>
              <a:t>run with all 24 available threads used</a:t>
            </a:r>
          </a:p>
          <a:p>
            <a:r>
              <a:rPr lang="en-US" sz="1800" dirty="0" smtClean="0"/>
              <a:t>There were 621 tasks that ran solo</a:t>
            </a:r>
          </a:p>
          <a:p>
            <a:r>
              <a:rPr lang="en-US" sz="1800" dirty="0" smtClean="0"/>
              <a:t>There were zero recipes that ran solo</a:t>
            </a:r>
            <a:endParaRPr lang="en-US" sz="1800" dirty="0"/>
          </a:p>
          <a:p>
            <a:r>
              <a:rPr lang="en-US" sz="1800" dirty="0" smtClean="0"/>
              <a:t>There </a:t>
            </a:r>
            <a:r>
              <a:rPr lang="en-US" sz="1800" dirty="0"/>
              <a:t>was one task </a:t>
            </a:r>
            <a:r>
              <a:rPr lang="en-US" sz="1800" dirty="0" smtClean="0"/>
              <a:t>“</a:t>
            </a:r>
            <a:r>
              <a:rPr lang="en-US" sz="1800" dirty="0" err="1" smtClean="0"/>
              <a:t>linux-yocto:do_fetch</a:t>
            </a:r>
            <a:r>
              <a:rPr lang="en-US" sz="1800" dirty="0" smtClean="0"/>
              <a:t>” </a:t>
            </a:r>
            <a:r>
              <a:rPr lang="en-US" sz="1800" dirty="0"/>
              <a:t>whose execution overlapped with 983 other </a:t>
            </a:r>
            <a:r>
              <a:rPr lang="en-US" sz="1800" dirty="0" smtClean="0"/>
              <a:t>tasks; the second </a:t>
            </a:r>
            <a:r>
              <a:rPr lang="en-US" sz="1800" dirty="0"/>
              <a:t>most </a:t>
            </a:r>
            <a:r>
              <a:rPr lang="en-US" sz="1800" dirty="0" smtClean="0"/>
              <a:t>overlap was “python3-native:do_configure” with an overlap count of 798</a:t>
            </a:r>
            <a:endParaRPr lang="en-US" sz="1800" dirty="0"/>
          </a:p>
          <a:p>
            <a:r>
              <a:rPr lang="en-US" sz="1800" dirty="0" smtClean="0"/>
              <a:t>There </a:t>
            </a:r>
            <a:r>
              <a:rPr lang="en-US" sz="1800" dirty="0"/>
              <a:t>were 69 recipes that overlaps with 186 other </a:t>
            </a:r>
            <a:r>
              <a:rPr lang="en-US" sz="1800" dirty="0" smtClean="0"/>
              <a:t>recipes, with the next highest overlap being 4 recipes that overlap with 171 other recipes</a:t>
            </a:r>
          </a:p>
          <a:p>
            <a:r>
              <a:rPr lang="en-US" sz="1800" dirty="0" smtClean="0"/>
              <a:t>The below sample HTML output page on task overlaps shows the amount of information available, with the recipe page too large to show in this context</a:t>
            </a:r>
            <a:endParaRPr lang="en-US" sz="1800" dirty="0"/>
          </a:p>
          <a:p>
            <a:endParaRPr lang="en-US" sz="1800" dirty="0" smtClean="0"/>
          </a:p>
        </p:txBody>
      </p:sp>
    </p:spTree>
    <p:extLst>
      <p:ext uri="{BB962C8B-B14F-4D97-AF65-F5344CB8AC3E}">
        <p14:creationId xmlns:p14="http://schemas.microsoft.com/office/powerpoint/2010/main" val="3324422593"/>
      </p:ext>
    </p:extLst>
  </p:cSld>
  <p:clrMapOvr>
    <a:masterClrMapping/>
  </p:clrMapOvr>
  <p:transition>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61624"/>
            <a:ext cx="8227438" cy="889000"/>
          </a:xfrm>
        </p:spPr>
        <p:txBody>
          <a:bodyPr/>
          <a:lstStyle/>
          <a:p>
            <a:r>
              <a:rPr lang="en-US" sz="2800" dirty="0" smtClean="0"/>
              <a:t>Initial Results</a:t>
            </a: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smtClean="0"/>
              <a:t>Let us see the available builds:</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500" dirty="0" smtClean="0"/>
          </a:p>
          <a:p>
            <a:r>
              <a:rPr lang="en-US" sz="2000" dirty="0" smtClean="0"/>
              <a:t>Select the minimal build #4</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1800" dirty="0" smtClean="0"/>
          </a:p>
          <a:p>
            <a:r>
              <a:rPr lang="en-US" sz="1800" dirty="0" smtClean="0"/>
              <a:t>Run the commands </a:t>
            </a:r>
            <a:r>
              <a:rPr lang="en-US" sz="1800" dirty="0" err="1" smtClean="0">
                <a:solidFill>
                  <a:srgbClr val="0070C0"/>
                </a:solidFill>
                <a:latin typeface="Courier New" panose="02070309020205020404" pitchFamily="49" charset="0"/>
                <a:cs typeface="Courier New" panose="02070309020205020404" pitchFamily="49" charset="0"/>
              </a:rPr>
              <a:t>d,t,r,o,O,g,G</a:t>
            </a:r>
            <a:r>
              <a:rPr lang="en-US" sz="1800" dirty="0" smtClean="0">
                <a:solidFill>
                  <a:schemeClr val="tx1"/>
                </a:solidFill>
                <a:latin typeface="Courier New" panose="02070309020205020404" pitchFamily="49" charset="0"/>
                <a:cs typeface="Courier New" panose="02070309020205020404" pitchFamily="49" charset="0"/>
              </a:rPr>
              <a:t> </a:t>
            </a:r>
            <a:r>
              <a:rPr lang="en-US" sz="1800" dirty="0" smtClean="0">
                <a:solidFill>
                  <a:schemeClr val="tx1"/>
                </a:solidFill>
                <a:latin typeface="+mn-lt"/>
                <a:cs typeface="Courier New" panose="02070309020205020404" pitchFamily="49" charset="0"/>
              </a:rPr>
              <a:t>to get a sense of the minimal outputs</a:t>
            </a:r>
            <a:endParaRPr lang="en-US" sz="1800" dirty="0">
              <a:solidFill>
                <a:schemeClr val="tx1"/>
              </a:solidFill>
              <a:latin typeface="+mn-lt"/>
              <a:cs typeface="Courier New" panose="02070309020205020404" pitchFamily="49" charset="0"/>
            </a:endParaRPr>
          </a:p>
          <a:p>
            <a:endParaRPr lang="en-US" sz="1800" dirty="0" smtClean="0"/>
          </a:p>
        </p:txBody>
      </p:sp>
      <p:sp>
        <p:nvSpPr>
          <p:cNvPr id="5" name="Rectangle 4"/>
          <p:cNvSpPr/>
          <p:nvPr/>
        </p:nvSpPr>
        <p:spPr bwMode="auto">
          <a:xfrm>
            <a:off x="467834" y="1296538"/>
            <a:ext cx="8224477" cy="2074459"/>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b</a:t>
            </a:r>
            <a:endParaRPr lang="en-US" sz="12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List of available builds:</a:t>
            </a:r>
          </a:p>
          <a:p>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BuildId</a:t>
            </a:r>
            <a:r>
              <a:rPr lang="en-US" sz="1200" dirty="0">
                <a:solidFill>
                  <a:schemeClr val="tx1"/>
                </a:solidFill>
                <a:latin typeface="Courier New" panose="02070309020205020404" pitchFamily="49" charset="0"/>
                <a:cs typeface="Courier New" panose="02070309020205020404" pitchFamily="49" charset="0"/>
              </a:rPr>
              <a:t>=1)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=2017-02-13 00:16:30.794711, Outcome=SUCCEEDED,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Project=Command </a:t>
            </a:r>
            <a:r>
              <a:rPr lang="en-US" sz="1200" dirty="0">
                <a:solidFill>
                  <a:schemeClr val="tx1"/>
                </a:solidFill>
                <a:latin typeface="Courier New" panose="02070309020205020404" pitchFamily="49" charset="0"/>
                <a:cs typeface="Courier New" panose="02070309020205020404" pitchFamily="49" charset="0"/>
              </a:rPr>
              <a:t>line builds, Target=core-image-base, Task</a:t>
            </a:r>
            <a:r>
              <a:rPr lang="en-US" sz="1200" dirty="0" smtClean="0">
                <a:solidFill>
                  <a:schemeClr val="tx1"/>
                </a:solidFill>
                <a:latin typeface="Courier New" panose="02070309020205020404" pitchFamily="49" charset="0"/>
                <a:cs typeface="Courier New" panose="02070309020205020404" pitchFamily="49" charset="0"/>
              </a:rPr>
              <a:t>=</a:t>
            </a:r>
            <a:r>
              <a:rPr lang="en-US" sz="1200" dirty="0">
                <a:solidFill>
                  <a:schemeClr val="tx1"/>
                </a:solidFill>
                <a:latin typeface="Courier New" panose="02070309020205020404" pitchFamily="49" charset="0"/>
                <a:cs typeface="Courier New" panose="02070309020205020404" pitchFamily="49" charset="0"/>
              </a:rPr>
              <a:t>''</a:t>
            </a:r>
          </a:p>
          <a:p>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BuildId</a:t>
            </a:r>
            <a:r>
              <a:rPr lang="en-US" sz="1200" dirty="0">
                <a:solidFill>
                  <a:schemeClr val="tx1"/>
                </a:solidFill>
                <a:latin typeface="Courier New" panose="02070309020205020404" pitchFamily="49" charset="0"/>
                <a:cs typeface="Courier New" panose="02070309020205020404" pitchFamily="49" charset="0"/>
              </a:rPr>
              <a:t>=2)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=2017-02-13 00:46:40.724932, Outcome=FAILED,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Project=Command </a:t>
            </a:r>
            <a:r>
              <a:rPr lang="en-US" sz="1200" dirty="0">
                <a:solidFill>
                  <a:schemeClr val="tx1"/>
                </a:solidFill>
                <a:latin typeface="Courier New" panose="02070309020205020404" pitchFamily="49" charset="0"/>
                <a:cs typeface="Courier New" panose="02070309020205020404" pitchFamily="49" charset="0"/>
              </a:rPr>
              <a:t>line builds, Target=core-image-base, Task=</a:t>
            </a:r>
            <a:r>
              <a:rPr lang="en-US" sz="1200" dirty="0" err="1">
                <a:solidFill>
                  <a:schemeClr val="tx1"/>
                </a:solidFill>
                <a:latin typeface="Courier New" panose="02070309020205020404" pitchFamily="49" charset="0"/>
                <a:cs typeface="Courier New" panose="02070309020205020404" pitchFamily="49" charset="0"/>
              </a:rPr>
              <a:t>populate_sdk_ext</a:t>
            </a:r>
            <a:endParaRPr lang="en-US" sz="1200" dirty="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BuildId</a:t>
            </a:r>
            <a:r>
              <a:rPr lang="en-US" sz="1200" dirty="0">
                <a:solidFill>
                  <a:schemeClr val="tx1"/>
                </a:solidFill>
                <a:latin typeface="Courier New" panose="02070309020205020404" pitchFamily="49" charset="0"/>
                <a:cs typeface="Courier New" panose="02070309020205020404" pitchFamily="49" charset="0"/>
              </a:rPr>
              <a:t>=3)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=2017-02-13 00:46:26.513568, Outcome=SUCCEEDED,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Project=Command </a:t>
            </a:r>
            <a:r>
              <a:rPr lang="en-US" sz="1200" dirty="0">
                <a:solidFill>
                  <a:schemeClr val="tx1"/>
                </a:solidFill>
                <a:latin typeface="Courier New" panose="02070309020205020404" pitchFamily="49" charset="0"/>
                <a:cs typeface="Courier New" panose="02070309020205020404" pitchFamily="49" charset="0"/>
              </a:rPr>
              <a:t>line builds, Target=core-image-base, Task</a:t>
            </a:r>
            <a:r>
              <a:rPr lang="en-US" sz="1200" dirty="0" smtClean="0">
                <a:solidFill>
                  <a:schemeClr val="tx1"/>
                </a:solidFill>
                <a:latin typeface="Courier New" panose="02070309020205020404" pitchFamily="49" charset="0"/>
                <a:cs typeface="Courier New" panose="02070309020205020404" pitchFamily="49" charset="0"/>
              </a:rPr>
              <a:t>=</a:t>
            </a:r>
            <a:r>
              <a:rPr lang="en-US" sz="1200" dirty="0">
                <a:solidFill>
                  <a:schemeClr val="tx1"/>
                </a:solidFill>
                <a:latin typeface="Courier New" panose="02070309020205020404" pitchFamily="49" charset="0"/>
                <a:cs typeface="Courier New" panose="02070309020205020404" pitchFamily="49" charset="0"/>
              </a:rPr>
              <a:t>''</a:t>
            </a:r>
          </a:p>
          <a:p>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BuildId</a:t>
            </a:r>
            <a:r>
              <a:rPr lang="en-US" sz="1200" dirty="0">
                <a:solidFill>
                  <a:schemeClr val="tx1"/>
                </a:solidFill>
                <a:latin typeface="Courier New" panose="02070309020205020404" pitchFamily="49" charset="0"/>
                <a:cs typeface="Courier New" panose="02070309020205020404" pitchFamily="49" charset="0"/>
              </a:rPr>
              <a:t>=4)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=2017-02-23 09:02:31.109727, Outcome=SUCCEEDED,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Project=Command </a:t>
            </a:r>
            <a:r>
              <a:rPr lang="en-US" sz="1200" dirty="0">
                <a:solidFill>
                  <a:schemeClr val="tx1"/>
                </a:solidFill>
                <a:latin typeface="Courier New" panose="02070309020205020404" pitchFamily="49" charset="0"/>
                <a:cs typeface="Courier New" panose="02070309020205020404" pitchFamily="49" charset="0"/>
              </a:rPr>
              <a:t>line builds, Target=quilt-native, Task</a:t>
            </a:r>
            <a:r>
              <a:rPr lang="en-US" sz="1200" dirty="0" smtClean="0">
                <a:solidFill>
                  <a:schemeClr val="tx1"/>
                </a:solidFill>
                <a:latin typeface="Courier New" panose="02070309020205020404" pitchFamily="49" charset="0"/>
                <a:cs typeface="Courier New" panose="02070309020205020404" pitchFamily="49" charset="0"/>
              </a:rPr>
              <a:t>=''</a:t>
            </a:r>
            <a:endParaRPr lang="en-US" sz="1200" dirty="0">
              <a:solidFill>
                <a:schemeClr val="tx1"/>
              </a:solidFill>
              <a:latin typeface="Courier New" panose="02070309020205020404" pitchFamily="49" charset="0"/>
              <a:cs typeface="Courier New" panose="02070309020205020404" pitchFamily="49" charset="0"/>
            </a:endParaRPr>
          </a:p>
        </p:txBody>
      </p:sp>
      <p:sp>
        <p:nvSpPr>
          <p:cNvPr id="6" name="Rectangle 5"/>
          <p:cNvSpPr/>
          <p:nvPr/>
        </p:nvSpPr>
        <p:spPr bwMode="auto">
          <a:xfrm>
            <a:off x="358651" y="4035188"/>
            <a:ext cx="8224477" cy="1137313"/>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dirty="0" smtClean="0">
                <a:solidFill>
                  <a:schemeClr val="tx1"/>
                </a:solidFill>
                <a:latin typeface="Courier New" panose="02070309020205020404" pitchFamily="49" charset="0"/>
                <a:cs typeface="Courier New" panose="02070309020205020404" pitchFamily="49" charset="0"/>
              </a:rPr>
              <a:t>Command</a:t>
            </a:r>
            <a:r>
              <a:rPr lang="en-US" sz="1200" dirty="0">
                <a:solidFill>
                  <a:schemeClr val="tx1"/>
                </a:solidFill>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b 4</a:t>
            </a:r>
            <a:endParaRPr lang="en-US" sz="12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Fetching build #4</a:t>
            </a:r>
          </a:p>
          <a:p>
            <a:r>
              <a:rPr lang="en-US" sz="1200" dirty="0">
                <a:solidFill>
                  <a:schemeClr val="tx1"/>
                </a:solidFill>
                <a:latin typeface="Courier New" panose="02070309020205020404" pitchFamily="49" charset="0"/>
                <a:cs typeface="Courier New" panose="02070309020205020404" pitchFamily="49" charset="0"/>
              </a:rPr>
              <a:t>Build: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=2017-02-23 09:02:31.109727, Outcome=SUCCEEDED,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a:t>
            </a:r>
            <a:r>
              <a:rPr lang="en-US" sz="1200" dirty="0">
                <a:solidFill>
                  <a:schemeClr val="tx1"/>
                </a:solidFill>
                <a:latin typeface="Courier New" panose="02070309020205020404" pitchFamily="49" charset="0"/>
                <a:cs typeface="Courier New" panose="02070309020205020404" pitchFamily="49" charset="0"/>
              </a:rPr>
              <a:t>='Command line </a:t>
            </a:r>
            <a:r>
              <a:rPr lang="en-US" sz="1200" dirty="0" smtClean="0">
                <a:solidFill>
                  <a:schemeClr val="tx1"/>
                </a:solidFill>
                <a:latin typeface="Courier New" panose="02070309020205020404" pitchFamily="49" charset="0"/>
                <a:cs typeface="Courier New" panose="02070309020205020404" pitchFamily="49" charset="0"/>
              </a:rPr>
              <a:t>builds‘ Target</a:t>
            </a:r>
            <a:r>
              <a:rPr lang="en-US" sz="1200" dirty="0">
                <a:solidFill>
                  <a:schemeClr val="tx1"/>
                </a:solidFill>
                <a:latin typeface="Courier New" panose="02070309020205020404" pitchFamily="49" charset="0"/>
                <a:cs typeface="Courier New" panose="02070309020205020404" pitchFamily="49" charset="0"/>
              </a:rPr>
              <a:t>='quilt-native', Task='', Machine='qemux86-64'</a:t>
            </a:r>
          </a:p>
          <a:p>
            <a:r>
              <a:rPr lang="en-US" sz="1200" dirty="0">
                <a:solidFill>
                  <a:schemeClr val="tx1"/>
                </a:solidFill>
                <a:latin typeface="Courier New" panose="02070309020205020404" pitchFamily="49" charset="0"/>
                <a:cs typeface="Courier New" panose="02070309020205020404" pitchFamily="49" charset="0"/>
              </a:rPr>
              <a:t>Success: build #4, Task Count=9, Recipe </a:t>
            </a:r>
            <a:r>
              <a:rPr lang="en-US" sz="1200" dirty="0" smtClean="0">
                <a:solidFill>
                  <a:schemeClr val="tx1"/>
                </a:solidFill>
                <a:latin typeface="Courier New" panose="02070309020205020404" pitchFamily="49" charset="0"/>
                <a:cs typeface="Courier New" panose="02070309020205020404" pitchFamily="49" charset="0"/>
              </a:rPr>
              <a:t>Count=1</a:t>
            </a:r>
            <a:endParaRPr lang="en-US" sz="1200" dirty="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30557699"/>
      </p:ext>
    </p:extLst>
  </p:cSld>
  <p:clrMapOvr>
    <a:masterClrMapping/>
  </p:clrMapOvr>
  <p:transition>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61624"/>
            <a:ext cx="8227438" cy="889000"/>
          </a:xfrm>
        </p:spPr>
        <p:txBody>
          <a:bodyPr/>
          <a:lstStyle/>
          <a:p>
            <a:r>
              <a:rPr lang="en-US" sz="2800" dirty="0" smtClean="0"/>
              <a:t>Initial Results</a:t>
            </a: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smtClean="0"/>
              <a:t>Now select the large build (#1) and explore. We shall use the recipe filter ‘</a:t>
            </a:r>
            <a:r>
              <a:rPr lang="en-US" sz="2000" dirty="0" err="1" smtClean="0"/>
              <a:t>zlib</a:t>
            </a:r>
            <a:r>
              <a:rPr lang="en-US" sz="2000" dirty="0" smtClean="0"/>
              <a:t>’ to limit the output:</a:t>
            </a:r>
          </a:p>
          <a:p>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500" dirty="0" smtClean="0"/>
          </a:p>
          <a:p>
            <a:r>
              <a:rPr lang="en-US" sz="2000" dirty="0" smtClean="0"/>
              <a:t>Make sure your window is very wide, and then run this command to see a graph of the task overlaps for </a:t>
            </a:r>
            <a:r>
              <a:rPr lang="en-US" sz="2000" dirty="0" err="1" smtClean="0"/>
              <a:t>zlib</a:t>
            </a:r>
            <a:r>
              <a:rPr lang="en-US" sz="2000" dirty="0" smtClean="0"/>
              <a:t>:</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1800" dirty="0" smtClean="0"/>
          </a:p>
          <a:p>
            <a:endParaRPr lang="en-US" sz="1800" dirty="0" smtClean="0"/>
          </a:p>
        </p:txBody>
      </p:sp>
      <p:sp>
        <p:nvSpPr>
          <p:cNvPr id="5" name="Rectangle 4"/>
          <p:cNvSpPr/>
          <p:nvPr/>
        </p:nvSpPr>
        <p:spPr bwMode="auto">
          <a:xfrm>
            <a:off x="467834" y="1646833"/>
            <a:ext cx="8224477" cy="201076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smtClean="0">
                <a:solidFill>
                  <a:schemeClr val="tx1"/>
                </a:solidFill>
                <a:latin typeface="Courier New" panose="02070309020205020404" pitchFamily="49" charset="0"/>
                <a:cs typeface="Courier New" panose="02070309020205020404" pitchFamily="49" charset="0"/>
              </a:rPr>
              <a:t>Command</a:t>
            </a:r>
            <a:r>
              <a:rPr lang="en-US" sz="1200" dirty="0">
                <a:solidFill>
                  <a:schemeClr val="tx1"/>
                </a:solidFill>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b 1</a:t>
            </a:r>
            <a:endParaRPr lang="en-US" sz="12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o </a:t>
            </a:r>
            <a:r>
              <a:rPr lang="en-US" sz="1600" b="1" dirty="0" err="1">
                <a:solidFill>
                  <a:srgbClr val="0070C0"/>
                </a:solidFill>
                <a:latin typeface="Courier New" panose="02070309020205020404" pitchFamily="49" charset="0"/>
                <a:cs typeface="Courier New" panose="02070309020205020404" pitchFamily="49" charset="0"/>
              </a:rPr>
              <a:t>zlib</a:t>
            </a:r>
            <a:endParaRPr lang="en-US" sz="16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e </a:t>
            </a:r>
            <a:r>
              <a:rPr lang="en-US" sz="1600" b="1" dirty="0" err="1">
                <a:solidFill>
                  <a:srgbClr val="0070C0"/>
                </a:solidFill>
                <a:latin typeface="Courier New" panose="02070309020205020404" pitchFamily="49" charset="0"/>
                <a:cs typeface="Courier New" panose="02070309020205020404" pitchFamily="49" charset="0"/>
              </a:rPr>
              <a:t>zlib</a:t>
            </a:r>
            <a:endParaRPr lang="en-US" sz="16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t </a:t>
            </a:r>
            <a:r>
              <a:rPr lang="en-US" sz="1600" b="1" dirty="0" err="1">
                <a:solidFill>
                  <a:srgbClr val="0070C0"/>
                </a:solidFill>
                <a:latin typeface="Courier New" panose="02070309020205020404" pitchFamily="49" charset="0"/>
                <a:cs typeface="Courier New" panose="02070309020205020404" pitchFamily="49" charset="0"/>
              </a:rPr>
              <a:t>zlib</a:t>
            </a:r>
            <a:endParaRPr lang="en-US" sz="16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r </a:t>
            </a:r>
            <a:r>
              <a:rPr lang="en-US" sz="1600" b="1" dirty="0" err="1">
                <a:solidFill>
                  <a:srgbClr val="0070C0"/>
                </a:solidFill>
                <a:latin typeface="Courier New" panose="02070309020205020404" pitchFamily="49" charset="0"/>
                <a:cs typeface="Courier New" panose="02070309020205020404" pitchFamily="49" charset="0"/>
              </a:rPr>
              <a:t>zlib</a:t>
            </a:r>
            <a:endParaRPr lang="en-US" sz="12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o </a:t>
            </a:r>
            <a:r>
              <a:rPr lang="en-US" sz="1600" b="1" dirty="0" err="1">
                <a:solidFill>
                  <a:srgbClr val="0070C0"/>
                </a:solidFill>
                <a:latin typeface="Courier New" panose="02070309020205020404" pitchFamily="49" charset="0"/>
                <a:cs typeface="Courier New" panose="02070309020205020404" pitchFamily="49" charset="0"/>
              </a:rPr>
              <a:t>zlib</a:t>
            </a:r>
            <a:endParaRPr lang="en-US" sz="16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O 0</a:t>
            </a:r>
            <a:endParaRPr lang="en-US" sz="1200" b="1" dirty="0">
              <a:solidFill>
                <a:srgbClr val="0070C0"/>
              </a:solidFill>
              <a:latin typeface="Courier New" panose="02070309020205020404" pitchFamily="49" charset="0"/>
              <a:cs typeface="Courier New" panose="02070309020205020404" pitchFamily="49" charset="0"/>
            </a:endParaRPr>
          </a:p>
        </p:txBody>
      </p:sp>
      <p:sp>
        <p:nvSpPr>
          <p:cNvPr id="6" name="Rectangle 5"/>
          <p:cNvSpPr/>
          <p:nvPr/>
        </p:nvSpPr>
        <p:spPr bwMode="auto">
          <a:xfrm>
            <a:off x="454187" y="4840417"/>
            <a:ext cx="8224477" cy="568656"/>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dirty="0" smtClean="0">
                <a:solidFill>
                  <a:schemeClr val="tx1"/>
                </a:solidFill>
                <a:latin typeface="Courier New" panose="02070309020205020404" pitchFamily="49" charset="0"/>
                <a:cs typeface="Courier New" panose="02070309020205020404" pitchFamily="49" charset="0"/>
              </a:rPr>
              <a:t>Command</a:t>
            </a:r>
            <a:r>
              <a:rPr lang="en-US" sz="1200" dirty="0">
                <a:solidFill>
                  <a:schemeClr val="tx1"/>
                </a:solidFill>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g </a:t>
            </a:r>
            <a:r>
              <a:rPr lang="en-US" sz="1600" b="1" dirty="0" err="1" smtClean="0">
                <a:solidFill>
                  <a:srgbClr val="0070C0"/>
                </a:solidFill>
                <a:latin typeface="Courier New" panose="02070309020205020404" pitchFamily="49" charset="0"/>
                <a:cs typeface="Courier New" panose="02070309020205020404" pitchFamily="49" charset="0"/>
              </a:rPr>
              <a:t>zlib</a:t>
            </a:r>
            <a:endParaRPr lang="en-US" sz="1200" b="1" dirty="0">
              <a:solidFill>
                <a:srgbClr val="0070C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33320481"/>
      </p:ext>
    </p:extLst>
  </p:cSld>
  <p:clrMapOvr>
    <a:masterClrMapping/>
  </p:clrMapOvr>
  <p:transition>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14731"/>
            <a:ext cx="8227438" cy="889000"/>
          </a:xfrm>
        </p:spPr>
        <p:txBody>
          <a:bodyPr/>
          <a:lstStyle/>
          <a:p>
            <a:r>
              <a:rPr lang="en-US" sz="2800" dirty="0" smtClean="0"/>
              <a:t>Sample HTML Output of Task Overlap</a:t>
            </a:r>
            <a:r>
              <a:rPr lang="en-US" sz="2800" dirty="0"/>
              <a:t/>
            </a:r>
            <a:br>
              <a:rPr lang="en-US" sz="2800" dirty="0"/>
            </a:br>
            <a:endParaRPr lang="en-US" dirty="0"/>
          </a:p>
        </p:txBody>
      </p:sp>
      <p:pic>
        <p:nvPicPr>
          <p:cNvPr id="3" name="Content Placeholder 2"/>
          <p:cNvPicPr>
            <a:picLocks noGrp="1" noChangeAspect="1"/>
          </p:cNvPicPr>
          <p:nvPr>
            <p:ph sz="quarter" idx="13"/>
          </p:nvPr>
        </p:nvPicPr>
        <p:blipFill>
          <a:blip r:embed="rId2" cstate="email">
            <a:extLst>
              <a:ext uri="{28A0092B-C50C-407E-A947-70E740481C1C}">
                <a14:useLocalDpi xmlns:a14="http://schemas.microsoft.com/office/drawing/2010/main" val="0"/>
              </a:ext>
            </a:extLst>
          </a:blip>
          <a:stretch>
            <a:fillRect/>
          </a:stretch>
        </p:blipFill>
        <p:spPr>
          <a:xfrm>
            <a:off x="427402" y="622530"/>
            <a:ext cx="8233637" cy="5503863"/>
          </a:xfrm>
        </p:spPr>
      </p:pic>
    </p:spTree>
    <p:extLst>
      <p:ext uri="{BB962C8B-B14F-4D97-AF65-F5344CB8AC3E}">
        <p14:creationId xmlns:p14="http://schemas.microsoft.com/office/powerpoint/2010/main" val="2734812740"/>
      </p:ext>
    </p:extLst>
  </p:cSld>
  <p:clrMapOvr>
    <a:masterClrMapping/>
  </p:clrMapOvr>
  <p:transition>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2"/>
            <a:ext cx="7244399" cy="871111"/>
          </a:xfrm>
        </p:spPr>
        <p:txBody>
          <a:bodyPr/>
          <a:lstStyle/>
          <a:p>
            <a:pPr eaLnBrk="1" hangingPunct="1">
              <a:spcBef>
                <a:spcPts val="900"/>
              </a:spcBef>
            </a:pPr>
            <a:r>
              <a:rPr lang="en-US" dirty="0">
                <a:latin typeface="Arial" charset="0"/>
              </a:rPr>
              <a:t>Example </a:t>
            </a:r>
            <a:r>
              <a:rPr lang="en-US" dirty="0" smtClean="0">
                <a:latin typeface="Arial" charset="0"/>
              </a:rPr>
              <a:t>2: </a:t>
            </a:r>
            <a:r>
              <a:rPr lang="en-US" dirty="0">
                <a:latin typeface="Arial" charset="0"/>
              </a:rPr>
              <a:t>Custom </a:t>
            </a:r>
            <a:r>
              <a:rPr lang="en-US" dirty="0" smtClean="0">
                <a:latin typeface="Arial" charset="0"/>
              </a:rPr>
              <a:t>Event Interface </a:t>
            </a:r>
            <a:r>
              <a:rPr lang="en-US" dirty="0">
                <a:latin typeface="Arial" charset="0"/>
              </a:rPr>
              <a:t>(</a:t>
            </a:r>
            <a:r>
              <a:rPr lang="en-US" dirty="0" err="1">
                <a:latin typeface="Arial" charset="0"/>
              </a:rPr>
              <a:t>knice</a:t>
            </a:r>
            <a:r>
              <a:rPr lang="en-US" dirty="0">
                <a:latin typeface="Arial" charset="0"/>
              </a:rPr>
              <a:t>)</a:t>
            </a:r>
          </a:p>
        </p:txBody>
      </p:sp>
    </p:spTree>
    <p:extLst>
      <p:ext uri="{BB962C8B-B14F-4D97-AF65-F5344CB8AC3E}">
        <p14:creationId xmlns:p14="http://schemas.microsoft.com/office/powerpoint/2010/main" val="318897632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a:t>
            </a:r>
            <a:r>
              <a:rPr lang="en-US" dirty="0"/>
              <a:t>: </a:t>
            </a:r>
            <a:r>
              <a:rPr lang="en-US" dirty="0" smtClean="0"/>
              <a:t>Toaster and Poky</a:t>
            </a:r>
            <a:endParaRPr lang="en-US" dirty="0"/>
          </a:p>
        </p:txBody>
      </p:sp>
      <p:sp>
        <p:nvSpPr>
          <p:cNvPr id="5" name="Content Placeholder 4"/>
          <p:cNvSpPr>
            <a:spLocks noGrp="1"/>
          </p:cNvSpPr>
          <p:nvPr>
            <p:ph sz="quarter" idx="13"/>
          </p:nvPr>
        </p:nvSpPr>
        <p:spPr>
          <a:xfrm>
            <a:off x="415802" y="1049032"/>
            <a:ext cx="8233186" cy="4532312"/>
          </a:xfrm>
        </p:spPr>
        <p:txBody>
          <a:bodyPr/>
          <a:lstStyle/>
          <a:p>
            <a:r>
              <a:rPr lang="en-US" dirty="0" smtClean="0"/>
              <a:t>The CROPS Poky can be found here:</a:t>
            </a:r>
            <a:br>
              <a:rPr lang="en-US" dirty="0" smtClean="0"/>
            </a:br>
            <a:r>
              <a:rPr lang="en-US" dirty="0" smtClean="0"/>
              <a:t/>
            </a:r>
            <a:br>
              <a:rPr lang="en-US" dirty="0" smtClean="0"/>
            </a:br>
            <a:r>
              <a:rPr lang="en-US" dirty="0"/>
              <a:t> </a:t>
            </a:r>
            <a:r>
              <a:rPr lang="en-US" dirty="0">
                <a:solidFill>
                  <a:schemeClr val="accent1"/>
                </a:solidFill>
              </a:rPr>
              <a:t>https://</a:t>
            </a:r>
            <a:r>
              <a:rPr lang="en-US" dirty="0" err="1">
                <a:solidFill>
                  <a:schemeClr val="accent1"/>
                </a:solidFill>
              </a:rPr>
              <a:t>hub.docker.com</a:t>
            </a:r>
            <a:r>
              <a:rPr lang="en-US" dirty="0">
                <a:solidFill>
                  <a:schemeClr val="accent1"/>
                </a:solidFill>
              </a:rPr>
              <a:t>/r/crops/poky/ </a:t>
            </a:r>
            <a:endParaRPr lang="en-US" dirty="0" smtClean="0">
              <a:solidFill>
                <a:schemeClr val="accent1"/>
              </a:solidFill>
            </a:endParaRPr>
          </a:p>
          <a:p>
            <a:r>
              <a:rPr lang="en-US" dirty="0" smtClean="0"/>
              <a:t>The </a:t>
            </a:r>
            <a:r>
              <a:rPr lang="en-US" dirty="0"/>
              <a:t>CROPS</a:t>
            </a:r>
            <a:r>
              <a:rPr lang="en-US" dirty="0" smtClean="0"/>
              <a:t> Toaster release can be found here:</a:t>
            </a:r>
            <a:br>
              <a:rPr lang="en-US" dirty="0" smtClean="0"/>
            </a:br>
            <a:r>
              <a:rPr lang="en-US" dirty="0" smtClean="0"/>
              <a:t/>
            </a:r>
            <a:br>
              <a:rPr lang="en-US" dirty="0" smtClean="0"/>
            </a:br>
            <a:r>
              <a:rPr lang="en-US" dirty="0">
                <a:solidFill>
                  <a:schemeClr val="accent1"/>
                </a:solidFill>
              </a:rPr>
              <a:t> </a:t>
            </a:r>
            <a:r>
              <a:rPr lang="en-US" dirty="0">
                <a:solidFill>
                  <a:schemeClr val="accent1"/>
                </a:solidFill>
                <a:hlinkClick r:id="rId2"/>
              </a:rPr>
              <a:t>https://</a:t>
            </a:r>
            <a:r>
              <a:rPr lang="en-US" dirty="0" smtClean="0">
                <a:solidFill>
                  <a:schemeClr val="accent1"/>
                </a:solidFill>
                <a:hlinkClick r:id="rId2"/>
              </a:rPr>
              <a:t>hub.docker.com/r/crops/toaster/</a:t>
            </a:r>
            <a:endParaRPr lang="en-US" dirty="0" smtClean="0">
              <a:solidFill>
                <a:schemeClr val="accent1"/>
              </a:solidFill>
            </a:endParaRPr>
          </a:p>
          <a:p>
            <a:r>
              <a:rPr lang="en-US" dirty="0" smtClean="0">
                <a:solidFill>
                  <a:schemeClr val="accent1"/>
                </a:solidFill>
              </a:rPr>
              <a:t> </a:t>
            </a:r>
            <a:r>
              <a:rPr lang="en-US" dirty="0"/>
              <a:t>The CROPS Toaster </a:t>
            </a:r>
            <a:r>
              <a:rPr lang="en-US" dirty="0" smtClean="0"/>
              <a:t>master can </a:t>
            </a:r>
            <a:r>
              <a:rPr lang="en-US" dirty="0"/>
              <a:t>be found here:</a:t>
            </a:r>
            <a:br>
              <a:rPr lang="en-US" dirty="0"/>
            </a:br>
            <a:r>
              <a:rPr lang="en-US" dirty="0"/>
              <a:t/>
            </a:r>
            <a:br>
              <a:rPr lang="en-US" dirty="0"/>
            </a:br>
            <a:r>
              <a:rPr lang="en-US" dirty="0">
                <a:solidFill>
                  <a:schemeClr val="accent1"/>
                </a:solidFill>
              </a:rPr>
              <a:t> </a:t>
            </a:r>
            <a:r>
              <a:rPr lang="en-US" dirty="0">
                <a:solidFill>
                  <a:schemeClr val="accent1"/>
                </a:solidFill>
                <a:hlinkClick r:id="rId2"/>
              </a:rPr>
              <a:t>https://</a:t>
            </a:r>
            <a:r>
              <a:rPr lang="en-US" dirty="0" smtClean="0">
                <a:solidFill>
                  <a:schemeClr val="accent1"/>
                </a:solidFill>
                <a:hlinkClick r:id="rId2"/>
              </a:rPr>
              <a:t>hub.docker.com/r/crops/toaster-master/</a:t>
            </a:r>
            <a:endParaRPr lang="en-US" dirty="0">
              <a:solidFill>
                <a:schemeClr val="accent1"/>
              </a:solidFill>
            </a:endParaRPr>
          </a:p>
          <a:p>
            <a:endParaRPr lang="en-US" dirty="0" smtClean="0"/>
          </a:p>
        </p:txBody>
      </p:sp>
    </p:spTree>
    <p:extLst>
      <p:ext uri="{BB962C8B-B14F-4D97-AF65-F5344CB8AC3E}">
        <p14:creationId xmlns:p14="http://schemas.microsoft.com/office/powerpoint/2010/main" val="3462158526"/>
      </p:ext>
    </p:extLst>
  </p:cSld>
  <p:clrMapOvr>
    <a:masterClrMapping/>
  </p:clrMapOvr>
  <p:transition>
    <p:fad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11059"/>
            <a:ext cx="8227438" cy="889000"/>
          </a:xfrm>
        </p:spPr>
        <p:txBody>
          <a:bodyPr/>
          <a:lstStyle/>
          <a:p>
            <a:r>
              <a:rPr lang="en-US" sz="2800" dirty="0" smtClean="0"/>
              <a:t>Custom Event UI</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522728"/>
            <a:ext cx="8233186" cy="5504285"/>
          </a:xfrm>
        </p:spPr>
        <p:txBody>
          <a:bodyPr/>
          <a:lstStyle/>
          <a:p>
            <a:r>
              <a:rPr lang="en-US" sz="1800" dirty="0" smtClean="0">
                <a:solidFill>
                  <a:schemeClr val="tx1"/>
                </a:solidFill>
              </a:rPr>
              <a:t>If the knotty UI is too simple (since it does not collect data) and the Toaster UI too large for your analytic needs, you can make your own </a:t>
            </a:r>
            <a:r>
              <a:rPr lang="en-US" sz="1800" dirty="0" err="1" smtClean="0">
                <a:solidFill>
                  <a:schemeClr val="tx1"/>
                </a:solidFill>
              </a:rPr>
              <a:t>bitbake</a:t>
            </a:r>
            <a:r>
              <a:rPr lang="en-US" sz="1800" dirty="0" smtClean="0">
                <a:solidFill>
                  <a:schemeClr val="tx1"/>
                </a:solidFill>
              </a:rPr>
              <a:t> UI and have it handle specific events as you need. Here is a simple tutorial on how to do that.</a:t>
            </a:r>
          </a:p>
          <a:p>
            <a:pPr>
              <a:spcBef>
                <a:spcPts val="600"/>
              </a:spcBef>
            </a:pPr>
            <a:r>
              <a:rPr lang="en-US" sz="1800" dirty="0" smtClean="0">
                <a:solidFill>
                  <a:schemeClr val="tx1"/>
                </a:solidFill>
              </a:rPr>
              <a:t>What we will do is start with the “knotty” UI, and then customize it as the “</a:t>
            </a:r>
            <a:r>
              <a:rPr lang="en-US" sz="1800" dirty="0" err="1" smtClean="0">
                <a:solidFill>
                  <a:schemeClr val="tx1"/>
                </a:solidFill>
              </a:rPr>
              <a:t>knice</a:t>
            </a:r>
            <a:r>
              <a:rPr lang="en-US" sz="1800" dirty="0" smtClean="0">
                <a:solidFill>
                  <a:schemeClr val="tx1"/>
                </a:solidFill>
              </a:rPr>
              <a:t>” UI.</a:t>
            </a:r>
            <a:br>
              <a:rPr lang="en-US" sz="1800" dirty="0" smtClean="0">
                <a:solidFill>
                  <a:schemeClr val="tx1"/>
                </a:solidFill>
              </a:rPr>
            </a:br>
            <a:endParaRPr lang="en-US" sz="1600" dirty="0">
              <a:solidFill>
                <a:schemeClr val="tx1"/>
              </a:solidFill>
            </a:endParaRPr>
          </a:p>
          <a:p>
            <a:pPr marL="0" indent="0">
              <a:buNone/>
            </a:pPr>
            <a:endParaRPr lang="en-US" dirty="0">
              <a:solidFill>
                <a:schemeClr val="tx1"/>
              </a:solidFill>
            </a:endParaRPr>
          </a:p>
          <a:p>
            <a:r>
              <a:rPr lang="en-US" sz="1800" dirty="0" smtClean="0">
                <a:solidFill>
                  <a:schemeClr val="tx1"/>
                </a:solidFill>
              </a:rPr>
              <a:t>We make a simple change:</a:t>
            </a:r>
          </a:p>
          <a:p>
            <a:endParaRPr lang="en-US" sz="1800" dirty="0">
              <a:solidFill>
                <a:schemeClr val="tx1"/>
              </a:solidFill>
            </a:endParaRPr>
          </a:p>
          <a:p>
            <a:endParaRPr lang="en-US" sz="1200" dirty="0" smtClean="0">
              <a:solidFill>
                <a:schemeClr val="tx1"/>
              </a:solidFill>
            </a:endParaRPr>
          </a:p>
          <a:p>
            <a:endParaRPr lang="en-US" sz="800" dirty="0">
              <a:solidFill>
                <a:schemeClr val="tx1"/>
              </a:solidFill>
            </a:endParaRPr>
          </a:p>
          <a:p>
            <a:r>
              <a:rPr lang="en-US" sz="1800" dirty="0" smtClean="0">
                <a:solidFill>
                  <a:schemeClr val="tx1"/>
                </a:solidFill>
              </a:rPr>
              <a:t>Now we run it:</a:t>
            </a:r>
          </a:p>
        </p:txBody>
      </p:sp>
      <p:sp>
        <p:nvSpPr>
          <p:cNvPr id="7" name="Rectangle 6"/>
          <p:cNvSpPr/>
          <p:nvPr/>
        </p:nvSpPr>
        <p:spPr bwMode="auto">
          <a:xfrm>
            <a:off x="517793" y="2300108"/>
            <a:ext cx="7844008" cy="920762"/>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smtClean="0">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pushd</a:t>
            </a:r>
            <a:r>
              <a:rPr lang="en-US" sz="1400" b="1" dirty="0" smtClean="0">
                <a:solidFill>
                  <a:schemeClr val="accent1"/>
                </a:solidFill>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bitbake</a:t>
            </a:r>
            <a:r>
              <a:rPr lang="en-US" sz="1400" b="1" dirty="0" smtClean="0">
                <a:solidFill>
                  <a:schemeClr val="accent1"/>
                </a:solidFill>
                <a:latin typeface="Courier New" panose="02070309020205020404" pitchFamily="49" charset="0"/>
                <a:cs typeface="Courier New" panose="02070309020205020404" pitchFamily="49" charset="0"/>
              </a:rPr>
              <a:t>/lib/bb/</a:t>
            </a:r>
            <a:r>
              <a:rPr lang="en-US" sz="1400" b="1" dirty="0" err="1" smtClean="0">
                <a:solidFill>
                  <a:schemeClr val="accent1"/>
                </a:solidFill>
                <a:latin typeface="Courier New" panose="02070309020205020404" pitchFamily="49" charset="0"/>
                <a:cs typeface="Courier New" panose="02070309020205020404" pitchFamily="49" charset="0"/>
              </a:rPr>
              <a:t>ui</a:t>
            </a:r>
            <a:endParaRPr lang="en-US" sz="1200" b="1" dirty="0" smtClean="0">
              <a:solidFill>
                <a:schemeClr val="accent1"/>
              </a:solidFill>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cp</a:t>
            </a:r>
            <a:r>
              <a:rPr lang="en-US" sz="1400" b="1" dirty="0" smtClean="0">
                <a:solidFill>
                  <a:schemeClr val="accent1"/>
                </a:solidFill>
                <a:latin typeface="Courier New" panose="02070309020205020404" pitchFamily="49" charset="0"/>
                <a:cs typeface="Courier New" panose="02070309020205020404" pitchFamily="49" charset="0"/>
              </a:rPr>
              <a:t> knotty.py knice.py</a:t>
            </a:r>
            <a:endParaRPr lang="en-US" sz="1200" b="1" dirty="0" smtClean="0">
              <a:solidFill>
                <a:schemeClr val="accent1"/>
              </a:solidFill>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sed</a:t>
            </a:r>
            <a:r>
              <a:rPr lang="en-US" sz="1400" b="1" dirty="0" smtClean="0">
                <a:solidFill>
                  <a:schemeClr val="accent1"/>
                </a:solidFill>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i</a:t>
            </a:r>
            <a:r>
              <a:rPr lang="en-US" sz="1400" b="1" dirty="0" smtClean="0">
                <a:solidFill>
                  <a:schemeClr val="accent1"/>
                </a:solidFill>
                <a:latin typeface="Courier New" panose="02070309020205020404" pitchFamily="49" charset="0"/>
                <a:cs typeface="Courier New" panose="02070309020205020404" pitchFamily="49" charset="0"/>
              </a:rPr>
              <a:t> –</a:t>
            </a:r>
            <a:r>
              <a:rPr lang="en-US" sz="1400" b="1" dirty="0">
                <a:solidFill>
                  <a:schemeClr val="accent1"/>
                </a:solidFill>
                <a:latin typeface="Courier New" panose="02070309020205020404" pitchFamily="49" charset="0"/>
                <a:cs typeface="Courier New" panose="02070309020205020404" pitchFamily="49" charset="0"/>
              </a:rPr>
              <a:t>e </a:t>
            </a:r>
            <a:r>
              <a:rPr lang="en-US" sz="1400" b="1" dirty="0" smtClean="0">
                <a:solidFill>
                  <a:schemeClr val="accent1"/>
                </a:solidFill>
                <a:latin typeface="Courier New" panose="02070309020205020404" pitchFamily="49" charset="0"/>
                <a:cs typeface="Courier New" panose="02070309020205020404" pitchFamily="49" charset="0"/>
              </a:rPr>
              <a:t>"s/</a:t>
            </a:r>
            <a:r>
              <a:rPr lang="en-US" sz="1400" b="1" dirty="0" err="1" smtClean="0">
                <a:solidFill>
                  <a:schemeClr val="accent1"/>
                </a:solidFill>
                <a:latin typeface="Courier New" panose="02070309020205020404" pitchFamily="49" charset="0"/>
                <a:cs typeface="Courier New" panose="02070309020205020404" pitchFamily="49" charset="0"/>
              </a:rPr>
              <a:t>notty</a:t>
            </a:r>
            <a:r>
              <a:rPr lang="en-US" sz="1400" b="1" dirty="0" smtClean="0">
                <a:solidFill>
                  <a:schemeClr val="accent1"/>
                </a:solidFill>
                <a:latin typeface="Courier New" panose="02070309020205020404" pitchFamily="49" charset="0"/>
                <a:cs typeface="Courier New" panose="02070309020205020404" pitchFamily="49" charset="0"/>
              </a:rPr>
              <a:t>/nice/g" knice.py</a:t>
            </a:r>
          </a:p>
          <a:p>
            <a:r>
              <a:rPr lang="en-US" sz="1400" b="1" dirty="0" smtClean="0">
                <a:solidFill>
                  <a:schemeClr val="tx1"/>
                </a:solidFill>
                <a:latin typeface="Courier New" panose="02070309020205020404" pitchFamily="49" charset="0"/>
                <a:cs typeface="Courier New" panose="02070309020205020404" pitchFamily="49" charset="0"/>
              </a:rPr>
              <a:t>$</a:t>
            </a:r>
            <a:r>
              <a:rPr lang="en-US" sz="1400" b="1" dirty="0" smtClean="0">
                <a:solidFill>
                  <a:schemeClr val="accent1"/>
                </a:solidFill>
                <a:latin typeface="Courier New" panose="02070309020205020404" pitchFamily="49" charset="0"/>
                <a:cs typeface="Courier New" panose="02070309020205020404" pitchFamily="49" charset="0"/>
              </a:rPr>
              <a:t> vi knice.py</a:t>
            </a:r>
          </a:p>
        </p:txBody>
      </p:sp>
      <p:sp>
        <p:nvSpPr>
          <p:cNvPr id="5" name="Rectangle 4"/>
          <p:cNvSpPr/>
          <p:nvPr/>
        </p:nvSpPr>
        <p:spPr bwMode="auto">
          <a:xfrm>
            <a:off x="517794" y="3649131"/>
            <a:ext cx="7844009" cy="1114544"/>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smtClean="0">
                <a:solidFill>
                  <a:srgbClr val="FF0000"/>
                </a:solidFill>
                <a:latin typeface="Courier New" panose="02070309020205020404" pitchFamily="49" charset="0"/>
                <a:cs typeface="Courier New" panose="02070309020205020404" pitchFamily="49" charset="0"/>
              </a:rPr>
              <a:t>-</a:t>
            </a:r>
            <a:r>
              <a:rPr lang="en-US" sz="1200" b="1" dirty="0" smtClean="0">
                <a:latin typeface="Courier New" panose="02070309020205020404" pitchFamily="49" charset="0"/>
                <a:cs typeface="Courier New" panose="02070309020205020404" pitchFamily="49" charset="0"/>
              </a:rPr>
              <a:t>print("Nothing </a:t>
            </a:r>
            <a:r>
              <a:rPr lang="en-US" sz="1200" b="1" dirty="0">
                <a:latin typeface="Courier New" panose="02070309020205020404" pitchFamily="49" charset="0"/>
                <a:cs typeface="Courier New" panose="02070309020205020404" pitchFamily="49" charset="0"/>
              </a:rPr>
              <a:t>to do.  Use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world' to build everything, </a:t>
            </a:r>
            <a:r>
              <a:rPr lang="en-US" sz="1200" b="1" dirty="0" smtClean="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   or </a:t>
            </a:r>
            <a:r>
              <a:rPr lang="en-US" sz="1200" b="1" dirty="0">
                <a:latin typeface="Courier New" panose="02070309020205020404" pitchFamily="49" charset="0"/>
                <a:cs typeface="Courier New" panose="02070309020205020404" pitchFamily="49" charset="0"/>
              </a:rPr>
              <a:t>run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--help' for usage information</a:t>
            </a:r>
            <a:r>
              <a:rPr lang="en-US" sz="1200" b="1" dirty="0" smtClean="0">
                <a:latin typeface="Courier New" panose="02070309020205020404" pitchFamily="49" charset="0"/>
                <a:cs typeface="Courier New" panose="02070309020205020404" pitchFamily="49" charset="0"/>
              </a:rPr>
              <a:t>.")</a:t>
            </a:r>
          </a:p>
          <a:p>
            <a:r>
              <a:rPr lang="en-US" sz="1200" b="1" dirty="0" smtClean="0">
                <a:solidFill>
                  <a:srgbClr val="FF0000"/>
                </a:solidFill>
                <a:latin typeface="Courier New" panose="02070309020205020404" pitchFamily="49" charset="0"/>
                <a:cs typeface="Courier New" panose="02070309020205020404" pitchFamily="49" charset="0"/>
              </a:rPr>
              <a:t>+</a:t>
            </a:r>
            <a:r>
              <a:rPr lang="en-US" sz="1200" b="1" dirty="0" smtClean="0">
                <a:latin typeface="Courier New" panose="02070309020205020404" pitchFamily="49" charset="0"/>
                <a:cs typeface="Courier New" panose="02070309020205020404" pitchFamily="49" charset="0"/>
              </a:rPr>
              <a:t>print(“</a:t>
            </a:r>
            <a:r>
              <a:rPr lang="en-US" sz="1200" b="1" dirty="0" smtClean="0">
                <a:solidFill>
                  <a:schemeClr val="accent1"/>
                </a:solidFill>
                <a:latin typeface="Courier New" panose="02070309020205020404" pitchFamily="49" charset="0"/>
                <a:cs typeface="Courier New" panose="02070309020205020404" pitchFamily="49" charset="0"/>
              </a:rPr>
              <a:t>NICE: </a:t>
            </a:r>
            <a:r>
              <a:rPr lang="en-US" sz="1200" b="1" dirty="0">
                <a:latin typeface="Courier New" panose="02070309020205020404" pitchFamily="49" charset="0"/>
                <a:cs typeface="Courier New" panose="02070309020205020404" pitchFamily="49" charset="0"/>
              </a:rPr>
              <a:t>Nothing to do.  Use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world' to build everything, \</a:t>
            </a:r>
          </a:p>
          <a:p>
            <a:r>
              <a:rPr lang="en-US" sz="1200" b="1" dirty="0">
                <a:latin typeface="Courier New" panose="02070309020205020404" pitchFamily="49" charset="0"/>
                <a:cs typeface="Courier New" panose="02070309020205020404" pitchFamily="49" charset="0"/>
              </a:rPr>
              <a:t>    or run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--help' for usage information.")</a:t>
            </a:r>
          </a:p>
          <a:p>
            <a:endParaRPr lang="en-US" sz="1200" b="1" dirty="0">
              <a:latin typeface="Courier New" panose="02070309020205020404" pitchFamily="49" charset="0"/>
              <a:cs typeface="Courier New" panose="02070309020205020404" pitchFamily="49" charset="0"/>
            </a:endParaRPr>
          </a:p>
        </p:txBody>
      </p:sp>
      <p:sp>
        <p:nvSpPr>
          <p:cNvPr id="6" name="Rectangle 5"/>
          <p:cNvSpPr/>
          <p:nvPr/>
        </p:nvSpPr>
        <p:spPr bwMode="auto">
          <a:xfrm>
            <a:off x="517792" y="5162805"/>
            <a:ext cx="7844008" cy="937744"/>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smtClean="0">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popd</a:t>
            </a:r>
            <a:endParaRPr lang="en-US" sz="1400" b="1" dirty="0" smtClean="0">
              <a:solidFill>
                <a:schemeClr val="accent1"/>
              </a:solidFill>
              <a:latin typeface="Courier New" panose="02070309020205020404" pitchFamily="49" charset="0"/>
              <a:cs typeface="Courier New" panose="02070309020205020404" pitchFamily="49" charset="0"/>
            </a:endParaRPr>
          </a:p>
          <a:p>
            <a:r>
              <a:rPr lang="en-US" sz="1200" b="1" dirty="0" smtClean="0">
                <a:solidFill>
                  <a:schemeClr val="tx1"/>
                </a:solidFill>
                <a:latin typeface="Courier New" panose="02070309020205020404" pitchFamily="49" charset="0"/>
                <a:cs typeface="Courier New" panose="02070309020205020404" pitchFamily="49" charset="0"/>
              </a:rPr>
              <a:t>$</a:t>
            </a:r>
            <a:r>
              <a:rPr lang="en-US" sz="1200" b="1" dirty="0" smtClean="0">
                <a:solidFill>
                  <a:schemeClr val="accent1"/>
                </a:solidFill>
                <a:latin typeface="Courier New" panose="02070309020205020404" pitchFamily="49" charset="0"/>
                <a:cs typeface="Courier New" panose="02070309020205020404" pitchFamily="49" charset="0"/>
              </a:rPr>
              <a:t> </a:t>
            </a:r>
            <a:r>
              <a:rPr lang="en-US" sz="1600" b="1" dirty="0" err="1" smtClean="0">
                <a:solidFill>
                  <a:schemeClr val="accent1"/>
                </a:solidFill>
                <a:latin typeface="Courier New" panose="02070309020205020404" pitchFamily="49" charset="0"/>
                <a:cs typeface="Courier New" panose="02070309020205020404" pitchFamily="49" charset="0"/>
              </a:rPr>
              <a:t>bitbake</a:t>
            </a:r>
            <a:r>
              <a:rPr lang="en-US" sz="1600" b="1" dirty="0" smtClean="0">
                <a:solidFill>
                  <a:schemeClr val="accent1"/>
                </a:solidFill>
                <a:latin typeface="Courier New" panose="02070309020205020404" pitchFamily="49" charset="0"/>
                <a:cs typeface="Courier New" panose="02070309020205020404" pitchFamily="49" charset="0"/>
              </a:rPr>
              <a:t> </a:t>
            </a:r>
            <a:r>
              <a:rPr lang="en-US" sz="1600" b="1" dirty="0">
                <a:solidFill>
                  <a:schemeClr val="accent1"/>
                </a:solidFill>
                <a:latin typeface="Courier New" panose="02070309020205020404" pitchFamily="49" charset="0"/>
                <a:cs typeface="Courier New" panose="02070309020205020404" pitchFamily="49" charset="0"/>
              </a:rPr>
              <a:t>-u </a:t>
            </a:r>
            <a:r>
              <a:rPr lang="en-US" sz="1600" b="1" dirty="0" err="1">
                <a:solidFill>
                  <a:schemeClr val="accent1"/>
                </a:solidFill>
                <a:latin typeface="Courier New" panose="02070309020205020404" pitchFamily="49" charset="0"/>
                <a:cs typeface="Courier New" panose="02070309020205020404" pitchFamily="49" charset="0"/>
              </a:rPr>
              <a:t>knice</a:t>
            </a:r>
            <a:endParaRPr lang="en-US" sz="1600" b="1" dirty="0">
              <a:solidFill>
                <a:schemeClr val="accent1"/>
              </a:solidFill>
              <a:latin typeface="Courier New" panose="02070309020205020404" pitchFamily="49" charset="0"/>
              <a:cs typeface="Courier New" panose="02070309020205020404" pitchFamily="49" charset="0"/>
            </a:endParaRPr>
          </a:p>
          <a:p>
            <a:r>
              <a:rPr lang="en-US" sz="1200" b="1" dirty="0" smtClean="0">
                <a:solidFill>
                  <a:srgbClr val="00B050"/>
                </a:solidFill>
                <a:latin typeface="Courier New" panose="02070309020205020404" pitchFamily="49" charset="0"/>
                <a:cs typeface="Courier New" panose="02070309020205020404" pitchFamily="49" charset="0"/>
              </a:rPr>
              <a:t>NICE</a:t>
            </a:r>
            <a:r>
              <a:rPr lang="en-US" sz="1200" b="1" dirty="0" smtClean="0">
                <a:solidFill>
                  <a:schemeClr val="accent1"/>
                </a:solidFill>
                <a:latin typeface="Courier New" panose="02070309020205020404" pitchFamily="49" charset="0"/>
                <a:cs typeface="Courier New" panose="02070309020205020404" pitchFamily="49" charset="0"/>
              </a:rPr>
              <a:t>:</a:t>
            </a:r>
            <a:r>
              <a:rPr lang="en-US" sz="1200" b="1" dirty="0" smtClean="0">
                <a:latin typeface="Courier New" panose="02070309020205020404" pitchFamily="49" charset="0"/>
                <a:cs typeface="Courier New" panose="02070309020205020404" pitchFamily="49" charset="0"/>
              </a:rPr>
              <a:t> </a:t>
            </a:r>
            <a:r>
              <a:rPr lang="en-US" sz="1200" b="1" dirty="0">
                <a:latin typeface="Courier New" panose="02070309020205020404" pitchFamily="49" charset="0"/>
                <a:cs typeface="Courier New" panose="02070309020205020404" pitchFamily="49" charset="0"/>
              </a:rPr>
              <a:t>Nothing to do.  Use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world' to build everything, or run </a:t>
            </a:r>
            <a:endParaRPr lang="en-US" sz="1200" b="1" dirty="0" smtClean="0">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a:t>
            </a:r>
            <a:r>
              <a:rPr lang="en-US" sz="1200" b="1" dirty="0" err="1" smtClean="0">
                <a:latin typeface="Courier New" panose="02070309020205020404" pitchFamily="49" charset="0"/>
                <a:cs typeface="Courier New" panose="02070309020205020404" pitchFamily="49" charset="0"/>
              </a:rPr>
              <a:t>bitbake</a:t>
            </a:r>
            <a:r>
              <a:rPr lang="en-US" sz="1200" b="1" dirty="0" smtClean="0">
                <a:latin typeface="Courier New" panose="02070309020205020404" pitchFamily="49" charset="0"/>
                <a:cs typeface="Courier New" panose="02070309020205020404" pitchFamily="49" charset="0"/>
              </a:rPr>
              <a:t> </a:t>
            </a:r>
            <a:r>
              <a:rPr lang="en-US" sz="1200" b="1" dirty="0">
                <a:latin typeface="Courier New" panose="02070309020205020404" pitchFamily="49" charset="0"/>
                <a:cs typeface="Courier New" panose="02070309020205020404" pitchFamily="49" charset="0"/>
              </a:rPr>
              <a:t>--help' for usage information</a:t>
            </a:r>
            <a:r>
              <a:rPr lang="en-US" sz="1200" b="1" dirty="0" smtClean="0">
                <a:latin typeface="Courier New" panose="02070309020205020404" pitchFamily="49" charset="0"/>
                <a:cs typeface="Courier New" panose="02070309020205020404" pitchFamily="49" charset="0"/>
              </a:rPr>
              <a:t>.</a:t>
            </a:r>
            <a:endParaRPr lang="en-US" sz="12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94730234"/>
      </p:ext>
    </p:extLst>
  </p:cSld>
  <p:clrMapOvr>
    <a:masterClrMapping/>
  </p:clrMapOvr>
  <p:transition>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14731"/>
            <a:ext cx="8227438" cy="889000"/>
          </a:xfrm>
        </p:spPr>
        <p:txBody>
          <a:bodyPr/>
          <a:lstStyle/>
          <a:p>
            <a:r>
              <a:rPr lang="en-US" sz="2800" dirty="0" smtClean="0"/>
              <a:t>Custom Event UI (2)</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563122"/>
            <a:ext cx="8233186" cy="5504285"/>
          </a:xfrm>
        </p:spPr>
        <p:txBody>
          <a:bodyPr/>
          <a:lstStyle/>
          <a:p>
            <a:r>
              <a:rPr lang="en-US" sz="2000" dirty="0" smtClean="0">
                <a:solidFill>
                  <a:schemeClr val="tx1"/>
                </a:solidFill>
              </a:rPr>
              <a:t>Now let us instrument an event by updating “knice.py”. </a:t>
            </a:r>
          </a:p>
          <a:p>
            <a:r>
              <a:rPr lang="en-US" sz="2000" dirty="0" smtClean="0">
                <a:solidFill>
                  <a:schemeClr val="tx1"/>
                </a:solidFill>
              </a:rPr>
              <a:t>First, let us </a:t>
            </a:r>
            <a:r>
              <a:rPr lang="en-US" sz="2000" dirty="0">
                <a:solidFill>
                  <a:schemeClr val="tx1"/>
                </a:solidFill>
              </a:rPr>
              <a:t>add "</a:t>
            </a:r>
            <a:r>
              <a:rPr lang="en-US" sz="2000" dirty="0" err="1" smtClean="0">
                <a:solidFill>
                  <a:schemeClr val="tx1"/>
                </a:solidFill>
              </a:rPr>
              <a:t>bb.event.DepTreeGenerated</a:t>
            </a:r>
            <a:r>
              <a:rPr lang="en-US" sz="2000" dirty="0" smtClean="0">
                <a:solidFill>
                  <a:schemeClr val="tx1"/>
                </a:solidFill>
              </a:rPr>
              <a:t>“ to the event list </a:t>
            </a:r>
          </a:p>
          <a:p>
            <a:endParaRPr lang="en-US" sz="2800" dirty="0" smtClean="0">
              <a:solidFill>
                <a:schemeClr val="tx1"/>
              </a:solidFill>
            </a:endParaRPr>
          </a:p>
          <a:p>
            <a:endParaRPr lang="en-US" sz="700" dirty="0">
              <a:solidFill>
                <a:schemeClr val="tx1"/>
              </a:solidFill>
            </a:endParaRPr>
          </a:p>
          <a:p>
            <a:r>
              <a:rPr lang="en-US" sz="2000" dirty="0" smtClean="0">
                <a:solidFill>
                  <a:schemeClr val="tx1"/>
                </a:solidFill>
              </a:rPr>
              <a:t>Now let us add a print statement to the otherwise empty </a:t>
            </a:r>
            <a:r>
              <a:rPr lang="en-US" sz="2000" dirty="0">
                <a:solidFill>
                  <a:schemeClr val="tx1"/>
                </a:solidFill>
              </a:rPr>
              <a:t>"</a:t>
            </a:r>
            <a:r>
              <a:rPr lang="en-US" sz="2000" dirty="0" err="1">
                <a:solidFill>
                  <a:schemeClr val="tx1"/>
                </a:solidFill>
              </a:rPr>
              <a:t>bb.event.DepTreeGenerated</a:t>
            </a:r>
            <a:r>
              <a:rPr lang="en-US" sz="2000" dirty="0">
                <a:solidFill>
                  <a:schemeClr val="tx1"/>
                </a:solidFill>
              </a:rPr>
              <a:t>“ </a:t>
            </a:r>
            <a:r>
              <a:rPr lang="en-US" sz="2000" dirty="0" smtClean="0">
                <a:solidFill>
                  <a:schemeClr val="tx1"/>
                </a:solidFill>
              </a:rPr>
              <a:t> handler code</a:t>
            </a:r>
          </a:p>
          <a:p>
            <a:endParaRPr lang="en-US" sz="1800" dirty="0">
              <a:solidFill>
                <a:schemeClr val="tx1"/>
              </a:solidFill>
            </a:endParaRPr>
          </a:p>
          <a:p>
            <a:endParaRPr lang="en-US" sz="2000" dirty="0">
              <a:solidFill>
                <a:schemeClr val="tx1"/>
              </a:solidFill>
            </a:endParaRPr>
          </a:p>
          <a:p>
            <a:r>
              <a:rPr lang="en-US" sz="2000" dirty="0" smtClean="0">
                <a:solidFill>
                  <a:schemeClr val="tx1"/>
                </a:solidFill>
              </a:rPr>
              <a:t>Now we run it and see our code run!</a:t>
            </a:r>
          </a:p>
        </p:txBody>
      </p:sp>
      <p:sp>
        <p:nvSpPr>
          <p:cNvPr id="7" name="Rectangle 6"/>
          <p:cNvSpPr/>
          <p:nvPr/>
        </p:nvSpPr>
        <p:spPr bwMode="auto">
          <a:xfrm>
            <a:off x="503160" y="1556440"/>
            <a:ext cx="7844008" cy="968395"/>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smtClean="0">
                <a:solidFill>
                  <a:schemeClr val="tx1"/>
                </a:solidFill>
                <a:latin typeface="Courier New" panose="02070309020205020404" pitchFamily="49" charset="0"/>
                <a:cs typeface="Courier New" panose="02070309020205020404" pitchFamily="49" charset="0"/>
              </a:rPr>
              <a:t>$</a:t>
            </a:r>
            <a:r>
              <a:rPr lang="en-US" sz="1400" b="1" dirty="0" smtClean="0">
                <a:solidFill>
                  <a:srgbClr val="FF0000"/>
                </a:solidFill>
                <a:latin typeface="Courier New" panose="02070309020205020404" pitchFamily="49" charset="0"/>
                <a:cs typeface="Courier New" panose="02070309020205020404" pitchFamily="49" charset="0"/>
              </a:rPr>
              <a:t> </a:t>
            </a:r>
            <a:r>
              <a:rPr lang="en-US" sz="1600" b="1" dirty="0" smtClean="0">
                <a:solidFill>
                  <a:schemeClr val="accent1"/>
                </a:solidFill>
                <a:latin typeface="Courier New" panose="02070309020205020404" pitchFamily="49" charset="0"/>
                <a:cs typeface="Courier New" panose="02070309020205020404" pitchFamily="49" charset="0"/>
              </a:rPr>
              <a:t>vi</a:t>
            </a:r>
            <a:r>
              <a:rPr lang="en-US" sz="1600" b="1" dirty="0" smtClean="0">
                <a:solidFill>
                  <a:srgbClr val="FF0000"/>
                </a:solidFill>
                <a:latin typeface="Courier New" panose="02070309020205020404" pitchFamily="49" charset="0"/>
                <a:cs typeface="Courier New" panose="02070309020205020404" pitchFamily="49" charset="0"/>
              </a:rPr>
              <a:t> </a:t>
            </a:r>
            <a:r>
              <a:rPr lang="en-US" sz="1600" b="1" dirty="0" smtClean="0">
                <a:solidFill>
                  <a:schemeClr val="accent1"/>
                </a:solidFill>
                <a:latin typeface="Courier New" panose="02070309020205020404" pitchFamily="49" charset="0"/>
                <a:cs typeface="Courier New" panose="02070309020205020404" pitchFamily="49" charset="0"/>
              </a:rPr>
              <a:t>../bitbake/lib/bb/ui/knice.py</a:t>
            </a:r>
          </a:p>
          <a:p>
            <a:endParaRPr lang="en-US" sz="800" b="1" dirty="0" smtClean="0">
              <a:solidFill>
                <a:srgbClr val="FF0000"/>
              </a:solidFill>
              <a:latin typeface="Courier New" panose="02070309020205020404" pitchFamily="49" charset="0"/>
              <a:cs typeface="Courier New" panose="02070309020205020404" pitchFamily="49" charset="0"/>
            </a:endParaRPr>
          </a:p>
          <a:p>
            <a:r>
              <a:rPr lang="en-US" sz="1400" b="1" dirty="0" smtClean="0">
                <a:solidFill>
                  <a:srgbClr val="FF0000"/>
                </a:solidFill>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bb.event.ProcessFinished</a:t>
            </a:r>
            <a:r>
              <a:rPr lang="en-US" sz="1400" b="1" dirty="0" smtClean="0">
                <a:latin typeface="Courier New" panose="02070309020205020404" pitchFamily="49" charset="0"/>
                <a:cs typeface="Courier New" panose="02070309020205020404" pitchFamily="49" charset="0"/>
              </a:rPr>
              <a:t>"]</a:t>
            </a:r>
          </a:p>
          <a:p>
            <a:r>
              <a:rPr lang="en-US" sz="1400" b="1" dirty="0" smtClean="0">
                <a:solidFill>
                  <a:srgbClr val="FF0000"/>
                </a:solidFill>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bb.event.</a:t>
            </a:r>
            <a:r>
              <a:rPr lang="en-US" sz="1400" b="1" dirty="0" err="1">
                <a:latin typeface="Courier New" panose="02070309020205020404" pitchFamily="49" charset="0"/>
                <a:cs typeface="Courier New" panose="02070309020205020404" pitchFamily="49" charset="0"/>
              </a:rPr>
              <a:t>ProcessFinished</a:t>
            </a:r>
            <a:r>
              <a:rPr lang="en-US" sz="1400" b="1" dirty="0">
                <a:latin typeface="Courier New" panose="02070309020205020404" pitchFamily="49" charset="0"/>
                <a:cs typeface="Courier New" panose="02070309020205020404" pitchFamily="49" charset="0"/>
              </a:rPr>
              <a:t>"</a:t>
            </a:r>
            <a:r>
              <a:rPr lang="en-US" sz="1400" b="1" dirty="0">
                <a:solidFill>
                  <a:schemeClr val="accent1"/>
                </a:solidFill>
                <a:latin typeface="Courier New" panose="02070309020205020404" pitchFamily="49" charset="0"/>
                <a:cs typeface="Courier New" panose="02070309020205020404" pitchFamily="49" charset="0"/>
              </a:rPr>
              <a:t>,"</a:t>
            </a:r>
            <a:r>
              <a:rPr lang="en-US" sz="1400" b="1" dirty="0" err="1">
                <a:solidFill>
                  <a:schemeClr val="accent1"/>
                </a:solidFill>
                <a:latin typeface="Courier New" panose="02070309020205020404" pitchFamily="49" charset="0"/>
                <a:cs typeface="Courier New" panose="02070309020205020404" pitchFamily="49" charset="0"/>
              </a:rPr>
              <a:t>bb.event.DepTreeGenerated</a:t>
            </a:r>
            <a:r>
              <a:rPr lang="en-US" sz="1400" b="1" dirty="0" smtClean="0">
                <a:solidFill>
                  <a:schemeClr val="accent1"/>
                </a:solidFill>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
        <p:nvSpPr>
          <p:cNvPr id="5" name="Rectangle 4"/>
          <p:cNvSpPr/>
          <p:nvPr/>
        </p:nvSpPr>
        <p:spPr bwMode="auto">
          <a:xfrm>
            <a:off x="504146" y="3338957"/>
            <a:ext cx="7844009" cy="809968"/>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smtClean="0">
                <a:latin typeface="Courier New" panose="02070309020205020404" pitchFamily="49" charset="0"/>
                <a:cs typeface="Courier New" panose="02070309020205020404" pitchFamily="49" charset="0"/>
              </a:rPr>
              <a:t>     if </a:t>
            </a:r>
            <a:r>
              <a:rPr lang="en-US" sz="1400" b="1" dirty="0" err="1">
                <a:latin typeface="Courier New" panose="02070309020205020404" pitchFamily="49" charset="0"/>
                <a:cs typeface="Courier New" panose="02070309020205020404" pitchFamily="49" charset="0"/>
              </a:rPr>
              <a:t>isinstance</a:t>
            </a:r>
            <a:r>
              <a:rPr lang="en-US" sz="1400" b="1" dirty="0">
                <a:latin typeface="Courier New" panose="02070309020205020404" pitchFamily="49" charset="0"/>
                <a:cs typeface="Courier New" panose="02070309020205020404" pitchFamily="49" charset="0"/>
              </a:rPr>
              <a:t>(event, </a:t>
            </a:r>
            <a:r>
              <a:rPr lang="en-US" sz="1400" b="1" dirty="0" err="1">
                <a:latin typeface="Courier New" panose="02070309020205020404" pitchFamily="49" charset="0"/>
                <a:cs typeface="Courier New" panose="02070309020205020404" pitchFamily="49" charset="0"/>
              </a:rPr>
              <a:t>bb.event.DepTreeGenerated</a:t>
            </a:r>
            <a:r>
              <a:rPr lang="en-US" sz="1400" b="1" dirty="0">
                <a:latin typeface="Courier New" panose="02070309020205020404" pitchFamily="49" charset="0"/>
                <a:cs typeface="Courier New" panose="02070309020205020404" pitchFamily="49" charset="0"/>
              </a:rPr>
              <a:t>):</a:t>
            </a:r>
          </a:p>
          <a:p>
            <a:r>
              <a:rPr lang="en-US" sz="1400" b="1" dirty="0" smtClean="0">
                <a:solidFill>
                  <a:srgbClr val="FF0000"/>
                </a:solidFill>
                <a:latin typeface="Courier New" panose="02070309020205020404" pitchFamily="49" charset="0"/>
                <a:cs typeface="Courier New" panose="02070309020205020404" pitchFamily="49" charset="0"/>
              </a:rPr>
              <a:t>+</a:t>
            </a:r>
            <a:r>
              <a:rPr lang="en-US" sz="1400" b="1" dirty="0" smtClean="0">
                <a:solidFill>
                  <a:schemeClr val="accent1"/>
                </a:solidFill>
                <a:latin typeface="Courier New" panose="02070309020205020404" pitchFamily="49" charset="0"/>
                <a:cs typeface="Courier New" panose="02070309020205020404" pitchFamily="49" charset="0"/>
              </a:rPr>
              <a:t>        logger.info</a:t>
            </a:r>
            <a:r>
              <a:rPr lang="en-US" sz="1400" b="1" dirty="0">
                <a:solidFill>
                  <a:schemeClr val="accent1"/>
                </a:solidFill>
                <a:latin typeface="Courier New" panose="02070309020205020404" pitchFamily="49" charset="0"/>
                <a:cs typeface="Courier New" panose="02070309020205020404" pitchFamily="49" charset="0"/>
              </a:rPr>
              <a:t>("NICE: </a:t>
            </a:r>
            <a:r>
              <a:rPr lang="en-US" sz="1400" b="1" dirty="0" err="1">
                <a:solidFill>
                  <a:schemeClr val="accent1"/>
                </a:solidFill>
                <a:latin typeface="Courier New" panose="02070309020205020404" pitchFamily="49" charset="0"/>
                <a:cs typeface="Courier New" panose="02070309020205020404" pitchFamily="49" charset="0"/>
              </a:rPr>
              <a:t>bb.event.DepTreeGenerated</a:t>
            </a:r>
            <a:r>
              <a:rPr lang="en-US" sz="1400" b="1" dirty="0">
                <a:solidFill>
                  <a:schemeClr val="accent1"/>
                </a:solidFill>
                <a:latin typeface="Courier New" panose="02070309020205020404" pitchFamily="49" charset="0"/>
                <a:cs typeface="Courier New" panose="02070309020205020404" pitchFamily="49" charset="0"/>
              </a:rPr>
              <a:t> received!")</a:t>
            </a:r>
          </a:p>
          <a:p>
            <a:r>
              <a:rPr lang="en-US" sz="1400" b="1" dirty="0" smtClean="0">
                <a:latin typeface="Courier New" panose="02070309020205020404" pitchFamily="49" charset="0"/>
                <a:cs typeface="Courier New" panose="02070309020205020404" pitchFamily="49" charset="0"/>
              </a:rPr>
              <a:t>         continue</a:t>
            </a:r>
            <a:endParaRPr lang="en-US" sz="1400" b="1" dirty="0">
              <a:latin typeface="Courier New" panose="02070309020205020404" pitchFamily="49" charset="0"/>
              <a:cs typeface="Courier New" panose="02070309020205020404" pitchFamily="49" charset="0"/>
            </a:endParaRPr>
          </a:p>
        </p:txBody>
      </p:sp>
      <p:sp>
        <p:nvSpPr>
          <p:cNvPr id="6" name="Rectangle 5"/>
          <p:cNvSpPr/>
          <p:nvPr/>
        </p:nvSpPr>
        <p:spPr bwMode="auto">
          <a:xfrm>
            <a:off x="517792" y="4929135"/>
            <a:ext cx="7844008" cy="1034941"/>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a:latin typeface="Courier New" panose="02070309020205020404" pitchFamily="49" charset="0"/>
                <a:cs typeface="Courier New" panose="02070309020205020404" pitchFamily="49" charset="0"/>
              </a:rPr>
              <a:t>[build]$ </a:t>
            </a:r>
            <a:r>
              <a:rPr lang="en-US" sz="1600" b="1" dirty="0" err="1">
                <a:solidFill>
                  <a:schemeClr val="accent1"/>
                </a:solidFill>
                <a:latin typeface="Courier New" panose="02070309020205020404" pitchFamily="49" charset="0"/>
                <a:cs typeface="Courier New" panose="02070309020205020404" pitchFamily="49" charset="0"/>
              </a:rPr>
              <a:t>bitbake</a:t>
            </a:r>
            <a:r>
              <a:rPr lang="en-US" sz="1600" b="1" dirty="0">
                <a:solidFill>
                  <a:schemeClr val="accent1"/>
                </a:solidFill>
                <a:latin typeface="Courier New" panose="02070309020205020404" pitchFamily="49" charset="0"/>
                <a:cs typeface="Courier New" panose="02070309020205020404" pitchFamily="49" charset="0"/>
              </a:rPr>
              <a:t> -u </a:t>
            </a:r>
            <a:r>
              <a:rPr lang="en-US" sz="1600" b="1" dirty="0" err="1" smtClean="0">
                <a:solidFill>
                  <a:schemeClr val="accent1"/>
                </a:solidFill>
                <a:latin typeface="Courier New" panose="02070309020205020404" pitchFamily="49" charset="0"/>
                <a:cs typeface="Courier New" panose="02070309020205020404" pitchFamily="49" charset="0"/>
              </a:rPr>
              <a:t>knice</a:t>
            </a:r>
            <a:r>
              <a:rPr lang="en-US" sz="1600" b="1" dirty="0">
                <a:solidFill>
                  <a:schemeClr val="accent1"/>
                </a:solidFill>
                <a:latin typeface="Courier New" panose="02070309020205020404" pitchFamily="49" charset="0"/>
                <a:cs typeface="Courier New" panose="02070309020205020404" pitchFamily="49" charset="0"/>
              </a:rPr>
              <a:t> </a:t>
            </a:r>
            <a:r>
              <a:rPr lang="en-US" sz="1600" b="1" dirty="0" smtClean="0">
                <a:solidFill>
                  <a:schemeClr val="accent1"/>
                </a:solidFill>
                <a:latin typeface="Courier New" panose="02070309020205020404" pitchFamily="49" charset="0"/>
                <a:cs typeface="Courier New" panose="02070309020205020404" pitchFamily="49" charset="0"/>
              </a:rPr>
              <a:t>quilt-native [ | grep NICE ]</a:t>
            </a:r>
            <a:endParaRPr lang="en-US" sz="1600" b="1" dirty="0">
              <a:solidFill>
                <a:schemeClr val="accent1"/>
              </a:solidFill>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a:t>
            </a:r>
          </a:p>
          <a:p>
            <a:r>
              <a:rPr lang="en-US" sz="1400" b="1" dirty="0">
                <a:solidFill>
                  <a:srgbClr val="00B050"/>
                </a:solidFill>
                <a:latin typeface="Courier New" panose="02070309020205020404" pitchFamily="49" charset="0"/>
                <a:cs typeface="Courier New" panose="02070309020205020404" pitchFamily="49" charset="0"/>
              </a:rPr>
              <a:t>NOTE: NICE: </a:t>
            </a:r>
            <a:r>
              <a:rPr lang="en-US" sz="1400" b="1" dirty="0" err="1">
                <a:solidFill>
                  <a:srgbClr val="00B050"/>
                </a:solidFill>
                <a:latin typeface="Courier New" panose="02070309020205020404" pitchFamily="49" charset="0"/>
                <a:cs typeface="Courier New" panose="02070309020205020404" pitchFamily="49" charset="0"/>
              </a:rPr>
              <a:t>bb.event.DepTreeGenerated</a:t>
            </a:r>
            <a:r>
              <a:rPr lang="en-US" sz="1400" b="1" dirty="0">
                <a:solidFill>
                  <a:srgbClr val="00B050"/>
                </a:solidFill>
                <a:latin typeface="Courier New" panose="02070309020205020404" pitchFamily="49" charset="0"/>
                <a:cs typeface="Courier New" panose="02070309020205020404" pitchFamily="49" charset="0"/>
              </a:rPr>
              <a:t> received!     </a:t>
            </a:r>
            <a:r>
              <a:rPr lang="en-US" sz="1400" b="1" dirty="0" smtClean="0">
                <a:solidFill>
                  <a:srgbClr val="00B050"/>
                </a:solidFill>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 ETA:  0:00:00</a:t>
            </a:r>
          </a:p>
          <a:p>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8713109"/>
      </p:ext>
    </p:extLst>
  </p:cSld>
  <p:clrMapOvr>
    <a:masterClrMapping/>
  </p:clrMapOvr>
  <p:transition>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059" y="129423"/>
            <a:ext cx="8227438" cy="889000"/>
          </a:xfrm>
        </p:spPr>
        <p:txBody>
          <a:bodyPr/>
          <a:lstStyle/>
          <a:p>
            <a:r>
              <a:rPr lang="en-US" sz="2800" dirty="0">
                <a:latin typeface="Arial" charset="0"/>
              </a:rPr>
              <a:t>Resources</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554513"/>
            <a:ext cx="8233186" cy="5879340"/>
          </a:xfrm>
        </p:spPr>
        <p:txBody>
          <a:bodyPr/>
          <a:lstStyle/>
          <a:p>
            <a:r>
              <a:rPr lang="en-US" sz="2000" dirty="0" smtClean="0"/>
              <a:t>Source code and example event database</a:t>
            </a:r>
          </a:p>
          <a:p>
            <a:pPr lvl="1">
              <a:spcBef>
                <a:spcPts val="0"/>
              </a:spcBef>
            </a:pPr>
            <a:r>
              <a:rPr lang="en-US" sz="1800" dirty="0" smtClean="0"/>
              <a:t>This is available as part of the </a:t>
            </a:r>
            <a:r>
              <a:rPr lang="en-US" sz="1800" dirty="0" err="1" smtClean="0"/>
              <a:t>Yocto</a:t>
            </a:r>
            <a:r>
              <a:rPr lang="en-US" sz="1800" dirty="0" smtClean="0"/>
              <a:t> Project Developer Day </a:t>
            </a:r>
            <a:r>
              <a:rPr lang="en-US" sz="1800" dirty="0"/>
              <a:t>Advanced Class (see </a:t>
            </a:r>
            <a:r>
              <a:rPr lang="en-US" sz="1800" dirty="0">
                <a:hlinkClick r:id="rId2"/>
              </a:rPr>
              <a:t>https://</a:t>
            </a:r>
            <a:r>
              <a:rPr lang="en-US" sz="1800" dirty="0" smtClean="0">
                <a:hlinkClick r:id="rId2"/>
              </a:rPr>
              <a:t>www.yoctoproject.org/yocto-project-dev-day-north-america-2017</a:t>
            </a:r>
            <a:r>
              <a:rPr lang="en-US" sz="1800" dirty="0"/>
              <a:t>, and </a:t>
            </a:r>
            <a:r>
              <a:rPr lang="en-US" sz="1800" dirty="0">
                <a:hlinkClick r:id="rId3"/>
              </a:rPr>
              <a:t>https://</a:t>
            </a:r>
            <a:r>
              <a:rPr lang="en-US" sz="1800" dirty="0" smtClean="0">
                <a:hlinkClick r:id="rId3"/>
              </a:rPr>
              <a:t>wiki.yoctoproject.org/wiki/DevDay_US_2017</a:t>
            </a:r>
            <a:r>
              <a:rPr lang="en-US" sz="1800" dirty="0" smtClean="0"/>
              <a:t> )</a:t>
            </a:r>
            <a:br>
              <a:rPr lang="en-US" sz="1800" dirty="0" smtClean="0"/>
            </a:br>
            <a:endParaRPr lang="en-US" sz="1400" dirty="0" smtClean="0"/>
          </a:p>
          <a:p>
            <a:pPr>
              <a:spcBef>
                <a:spcPts val="600"/>
              </a:spcBef>
            </a:pPr>
            <a:r>
              <a:rPr lang="en-US" sz="2000" dirty="0" smtClean="0"/>
              <a:t>Here is the Toaster documentation, and </a:t>
            </a:r>
            <a:r>
              <a:rPr lang="en-US" sz="2000" dirty="0" err="1" smtClean="0"/>
              <a:t>Youtube</a:t>
            </a:r>
            <a:r>
              <a:rPr lang="en-US" sz="2000" dirty="0" smtClean="0"/>
              <a:t> video!</a:t>
            </a:r>
          </a:p>
          <a:p>
            <a:pPr lvl="1">
              <a:spcBef>
                <a:spcPts val="0"/>
              </a:spcBef>
            </a:pPr>
            <a:r>
              <a:rPr lang="en-US" sz="1800" dirty="0" smtClean="0">
                <a:hlinkClick r:id="rId4"/>
              </a:rPr>
              <a:t>http</a:t>
            </a:r>
            <a:r>
              <a:rPr lang="en-US" sz="1800" dirty="0">
                <a:hlinkClick r:id="rId4"/>
              </a:rPr>
              <a:t>://</a:t>
            </a:r>
            <a:r>
              <a:rPr lang="en-US" sz="1800" dirty="0" smtClean="0">
                <a:hlinkClick r:id="rId4"/>
              </a:rPr>
              <a:t>www.yoctoproject.org/docs/latest/toaster-manual/toaster-manual.html#toaster-manual-start</a:t>
            </a:r>
            <a:endParaRPr lang="en-US" sz="1800" dirty="0" smtClean="0"/>
          </a:p>
          <a:p>
            <a:pPr lvl="1">
              <a:spcBef>
                <a:spcPts val="0"/>
              </a:spcBef>
            </a:pPr>
            <a:r>
              <a:rPr lang="en-US" sz="1800" u="sng" dirty="0" smtClean="0">
                <a:hlinkClick r:id="rId5"/>
              </a:rPr>
              <a:t>https</a:t>
            </a:r>
            <a:r>
              <a:rPr lang="en-US" sz="1800" u="sng" dirty="0">
                <a:hlinkClick r:id="rId5"/>
              </a:rPr>
              <a:t>://</a:t>
            </a:r>
            <a:r>
              <a:rPr lang="en-US" sz="1800" u="sng" dirty="0" smtClean="0">
                <a:hlinkClick r:id="rId5"/>
              </a:rPr>
              <a:t>youtu.be/BlXdOYLgPxA</a:t>
            </a:r>
            <a:r>
              <a:rPr lang="en-US" sz="1800" u="sng" dirty="0" smtClean="0"/>
              <a:t/>
            </a:r>
            <a:br>
              <a:rPr lang="en-US" sz="1800" u="sng" dirty="0" smtClean="0"/>
            </a:br>
            <a:endParaRPr lang="en-US" sz="1400" dirty="0"/>
          </a:p>
          <a:p>
            <a:pPr>
              <a:spcBef>
                <a:spcPts val="600"/>
              </a:spcBef>
            </a:pPr>
            <a:r>
              <a:rPr lang="en-US" sz="2000" dirty="0"/>
              <a:t>Basic information about </a:t>
            </a:r>
            <a:r>
              <a:rPr lang="en-US" sz="2000" dirty="0" err="1"/>
              <a:t>bitbake</a:t>
            </a:r>
            <a:r>
              <a:rPr lang="en-US" sz="2000" dirty="0"/>
              <a:t> UI’s</a:t>
            </a:r>
          </a:p>
          <a:p>
            <a:pPr lvl="1">
              <a:spcBef>
                <a:spcPts val="0"/>
              </a:spcBef>
            </a:pPr>
            <a:r>
              <a:rPr lang="en-US" sz="1800" dirty="0">
                <a:hlinkClick r:id="rId6"/>
              </a:rPr>
              <a:t>http://</a:t>
            </a:r>
            <a:r>
              <a:rPr lang="en-US" sz="1800" dirty="0" smtClean="0">
                <a:hlinkClick r:id="rId6"/>
              </a:rPr>
              <a:t>elinux.org/Bitbake_Cheat_Sheet</a:t>
            </a:r>
            <a:r>
              <a:rPr lang="en-US" sz="1800" dirty="0" smtClean="0"/>
              <a:t/>
            </a:r>
            <a:br>
              <a:rPr lang="en-US" sz="1800" dirty="0" smtClean="0"/>
            </a:br>
            <a:endParaRPr lang="en-US" sz="1400" dirty="0"/>
          </a:p>
          <a:p>
            <a:pPr>
              <a:spcBef>
                <a:spcPts val="600"/>
              </a:spcBef>
            </a:pPr>
            <a:r>
              <a:rPr lang="en-US" sz="2000" dirty="0" smtClean="0"/>
              <a:t>Here is design information on the event model for Toaster</a:t>
            </a:r>
          </a:p>
          <a:p>
            <a:pPr lvl="1">
              <a:spcBef>
                <a:spcPts val="0"/>
              </a:spcBef>
            </a:pPr>
            <a:r>
              <a:rPr lang="en-US" sz="1800" dirty="0" smtClean="0">
                <a:hlinkClick r:id="rId7"/>
              </a:rPr>
              <a:t>https</a:t>
            </a:r>
            <a:r>
              <a:rPr lang="en-US" sz="1800" dirty="0">
                <a:hlinkClick r:id="rId7"/>
              </a:rPr>
              <a:t>://</a:t>
            </a:r>
            <a:r>
              <a:rPr lang="en-US" sz="1800" dirty="0" smtClean="0">
                <a:hlinkClick r:id="rId7"/>
              </a:rPr>
              <a:t>wiki.yoctoproject.org/wiki/Event_information_model_for_Toaster</a:t>
            </a:r>
            <a:r>
              <a:rPr lang="en-US" sz="1800" dirty="0" smtClean="0"/>
              <a:t/>
            </a:r>
            <a:br>
              <a:rPr lang="en-US" sz="1800" dirty="0" smtClean="0"/>
            </a:br>
            <a:endParaRPr lang="en-US" sz="1400" dirty="0"/>
          </a:p>
          <a:p>
            <a:pPr>
              <a:spcBef>
                <a:spcPts val="600"/>
              </a:spcBef>
            </a:pPr>
            <a:r>
              <a:rPr lang="en-US" sz="2000" dirty="0" smtClean="0"/>
              <a:t>Here is the original design information on Toaster and </a:t>
            </a:r>
            <a:r>
              <a:rPr lang="en-US" sz="2000" dirty="0" err="1" smtClean="0"/>
              <a:t>bitbake</a:t>
            </a:r>
            <a:r>
              <a:rPr lang="en-US" sz="2000" dirty="0" smtClean="0"/>
              <a:t> communication</a:t>
            </a:r>
          </a:p>
          <a:p>
            <a:pPr lvl="1">
              <a:spcBef>
                <a:spcPts val="0"/>
              </a:spcBef>
            </a:pPr>
            <a:r>
              <a:rPr lang="en-US" sz="1800" dirty="0" smtClean="0">
                <a:hlinkClick r:id="rId8"/>
              </a:rPr>
              <a:t>https</a:t>
            </a:r>
            <a:r>
              <a:rPr lang="en-US" sz="1800" dirty="0">
                <a:hlinkClick r:id="rId8"/>
              </a:rPr>
              <a:t>://</a:t>
            </a:r>
            <a:r>
              <a:rPr lang="en-US" sz="1800" dirty="0" smtClean="0">
                <a:hlinkClick r:id="rId8"/>
              </a:rPr>
              <a:t>wiki.yoctoproject.org/wiki/Toaster_and_bitbake_communications</a:t>
            </a:r>
            <a:endParaRPr lang="en-US" sz="1800" dirty="0" smtClean="0"/>
          </a:p>
        </p:txBody>
      </p:sp>
    </p:spTree>
    <p:extLst>
      <p:ext uri="{BB962C8B-B14F-4D97-AF65-F5344CB8AC3E}">
        <p14:creationId xmlns:p14="http://schemas.microsoft.com/office/powerpoint/2010/main" val="1853448395"/>
      </p:ext>
    </p:extLst>
  </p:cSld>
  <p:clrMapOvr>
    <a:masterClrMapping/>
  </p:clrMapOvr>
  <p:transition>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2"/>
            <a:ext cx="7244399" cy="871111"/>
          </a:xfrm>
        </p:spPr>
        <p:txBody>
          <a:bodyPr/>
          <a:lstStyle/>
          <a:p>
            <a:pPr eaLnBrk="1" hangingPunct="1">
              <a:spcBef>
                <a:spcPts val="900"/>
              </a:spcBef>
            </a:pPr>
            <a:r>
              <a:rPr lang="en-US" dirty="0" smtClean="0">
                <a:latin typeface="Arial" charset="0"/>
              </a:rPr>
              <a:t>Bonus Example 3: </a:t>
            </a:r>
            <a:r>
              <a:rPr lang="en-US" dirty="0">
                <a:latin typeface="Arial" charset="0"/>
              </a:rPr>
              <a:t>Custom event types</a:t>
            </a:r>
          </a:p>
        </p:txBody>
      </p:sp>
    </p:spTree>
    <p:extLst>
      <p:ext uri="{BB962C8B-B14F-4D97-AF65-F5344CB8AC3E}">
        <p14:creationId xmlns:p14="http://schemas.microsoft.com/office/powerpoint/2010/main" val="4210447232"/>
      </p:ext>
    </p:extLst>
  </p:cSld>
  <p:clrMapOvr>
    <a:masterClrMapping/>
  </p:clrMapOvr>
  <p:transition>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29420"/>
            <a:ext cx="8227438" cy="889000"/>
          </a:xfrm>
        </p:spPr>
        <p:txBody>
          <a:bodyPr/>
          <a:lstStyle/>
          <a:p>
            <a:r>
              <a:rPr lang="en-US" sz="2800" dirty="0"/>
              <a:t>Custom </a:t>
            </a:r>
            <a:r>
              <a:rPr lang="en-US" sz="2800" dirty="0" smtClean="0"/>
              <a:t>events</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508036"/>
            <a:ext cx="8233186" cy="5504285"/>
          </a:xfrm>
        </p:spPr>
        <p:txBody>
          <a:bodyPr/>
          <a:lstStyle/>
          <a:p>
            <a:r>
              <a:rPr lang="en-US" sz="2000" dirty="0" smtClean="0">
                <a:solidFill>
                  <a:schemeClr val="tx1"/>
                </a:solidFill>
              </a:rPr>
              <a:t>Normally, for a custom event you merely sub-class the event class or some other existing class, and add your new content</a:t>
            </a:r>
          </a:p>
          <a:p>
            <a:r>
              <a:rPr lang="en-US" sz="2000" dirty="0" smtClean="0">
                <a:solidFill>
                  <a:schemeClr val="tx1"/>
                </a:solidFill>
              </a:rPr>
              <a:t>In </a:t>
            </a:r>
            <a:r>
              <a:rPr lang="en-US" sz="2000" dirty="0">
                <a:solidFill>
                  <a:schemeClr val="tx1"/>
                </a:solidFill>
              </a:rPr>
              <a:t>this </a:t>
            </a:r>
            <a:r>
              <a:rPr lang="en-US" sz="2000" dirty="0" smtClean="0">
                <a:solidFill>
                  <a:schemeClr val="tx1"/>
                </a:solidFill>
              </a:rPr>
              <a:t>example, </a:t>
            </a:r>
            <a:r>
              <a:rPr lang="en-US" sz="2000" dirty="0">
                <a:solidFill>
                  <a:schemeClr val="tx1"/>
                </a:solidFill>
              </a:rPr>
              <a:t>we </a:t>
            </a:r>
            <a:r>
              <a:rPr lang="en-US" sz="2000" dirty="0" smtClean="0">
                <a:solidFill>
                  <a:schemeClr val="tx1"/>
                </a:solidFill>
              </a:rPr>
              <a:t>show how we can easily </a:t>
            </a:r>
            <a:r>
              <a:rPr lang="en-US" sz="2000" dirty="0">
                <a:solidFill>
                  <a:schemeClr val="tx1"/>
                </a:solidFill>
              </a:rPr>
              <a:t>extend "</a:t>
            </a:r>
            <a:r>
              <a:rPr lang="en-US" sz="2000" dirty="0" err="1">
                <a:solidFill>
                  <a:schemeClr val="tx1"/>
                </a:solidFill>
              </a:rPr>
              <a:t>MetadataEvent</a:t>
            </a:r>
            <a:r>
              <a:rPr lang="en-US" sz="2000" dirty="0">
                <a:solidFill>
                  <a:schemeClr val="tx1"/>
                </a:solidFill>
              </a:rPr>
              <a:t>" </a:t>
            </a:r>
            <a:r>
              <a:rPr lang="en-US" sz="2000" dirty="0" smtClean="0">
                <a:solidFill>
                  <a:schemeClr val="tx1"/>
                </a:solidFill>
              </a:rPr>
              <a:t>and use it on the fly, since </a:t>
            </a:r>
            <a:r>
              <a:rPr lang="en-US" sz="2000" dirty="0">
                <a:solidFill>
                  <a:schemeClr val="tx1"/>
                </a:solidFill>
              </a:rPr>
              <a:t>the sub-event 'type' is an arbitrary string and the data load is a simple dictionary</a:t>
            </a:r>
            <a:r>
              <a:rPr lang="en-US" sz="2000" dirty="0" smtClean="0">
                <a:solidFill>
                  <a:schemeClr val="tx1"/>
                </a:solidFill>
              </a:rPr>
              <a:t>.</a:t>
            </a:r>
          </a:p>
          <a:p>
            <a:r>
              <a:rPr lang="en-US" sz="2000" dirty="0" smtClean="0">
                <a:solidFill>
                  <a:schemeClr val="tx1"/>
                </a:solidFill>
              </a:rPr>
              <a:t>Event creation:</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endParaRPr lang="en-US" sz="2000" dirty="0" smtClean="0">
              <a:solidFill>
                <a:schemeClr val="tx1"/>
              </a:solidFill>
            </a:endParaRPr>
          </a:p>
          <a:p>
            <a:r>
              <a:rPr lang="en-US" sz="2000" dirty="0" smtClean="0">
                <a:solidFill>
                  <a:schemeClr val="tx1"/>
                </a:solidFill>
              </a:rPr>
              <a:t>Event handler:</a:t>
            </a:r>
          </a:p>
          <a:p>
            <a:endParaRPr lang="en-US" sz="2000" dirty="0">
              <a:solidFill>
                <a:schemeClr val="tx1"/>
              </a:solidFill>
            </a:endParaRPr>
          </a:p>
        </p:txBody>
      </p:sp>
      <p:sp>
        <p:nvSpPr>
          <p:cNvPr id="5" name="Rectangle 4"/>
          <p:cNvSpPr/>
          <p:nvPr/>
        </p:nvSpPr>
        <p:spPr bwMode="auto">
          <a:xfrm>
            <a:off x="594913" y="2868493"/>
            <a:ext cx="8042313" cy="1270612"/>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err="1">
                <a:latin typeface="Courier New" panose="02070309020205020404" pitchFamily="49" charset="0"/>
                <a:cs typeface="Courier New" panose="02070309020205020404" pitchFamily="49" charset="0"/>
              </a:rPr>
              <a:t>my_event_data</a:t>
            </a:r>
            <a:r>
              <a:rPr lang="en-US" sz="1200" b="1" dirty="0">
                <a:latin typeface="Courier New" panose="02070309020205020404" pitchFamily="49" charset="0"/>
                <a:cs typeface="Courier New" panose="02070309020205020404" pitchFamily="49" charset="0"/>
              </a:rPr>
              <a:t> = {</a:t>
            </a:r>
          </a:p>
          <a:p>
            <a:r>
              <a:rPr lang="en-US" sz="1200" b="1" dirty="0">
                <a:latin typeface="Courier New" panose="02070309020205020404" pitchFamily="49" charset="0"/>
                <a:cs typeface="Courier New" panose="02070309020205020404" pitchFamily="49" charset="0"/>
              </a:rPr>
              <a:t>  "TOOLCHAIN_OUTPUTNAME": </a:t>
            </a:r>
            <a:r>
              <a:rPr lang="en-US" sz="1200" b="1" dirty="0" err="1">
                <a:latin typeface="Courier New" panose="02070309020205020404" pitchFamily="49" charset="0"/>
                <a:cs typeface="Courier New" panose="02070309020205020404" pitchFamily="49" charset="0"/>
              </a:rPr>
              <a:t>d.getVar</a:t>
            </a:r>
            <a:r>
              <a:rPr lang="en-US" sz="1200" b="1" dirty="0">
                <a:latin typeface="Courier New" panose="02070309020205020404" pitchFamily="49" charset="0"/>
                <a:cs typeface="Courier New" panose="02070309020205020404" pitchFamily="49" charset="0"/>
              </a:rPr>
              <a:t>("TOOLCHAIN_OUTPUTNAME")</a:t>
            </a:r>
          </a:p>
          <a:p>
            <a:r>
              <a:rPr lang="en-US" sz="1200" b="1" dirty="0">
                <a:latin typeface="Courier New" panose="02070309020205020404" pitchFamily="49" charset="0"/>
                <a:cs typeface="Courier New" panose="02070309020205020404" pitchFamily="49" charset="0"/>
              </a:rPr>
              <a:t>}</a:t>
            </a:r>
          </a:p>
          <a:p>
            <a:r>
              <a:rPr lang="en-US" sz="1200" b="1" dirty="0" err="1">
                <a:latin typeface="Courier New" panose="02070309020205020404" pitchFamily="49" charset="0"/>
                <a:cs typeface="Courier New" panose="02070309020205020404" pitchFamily="49" charset="0"/>
              </a:rPr>
              <a:t>bb.event.fire</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bb.event.MetadataEvent</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MyMetaEvent</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my_event_data</a:t>
            </a:r>
            <a:r>
              <a:rPr lang="en-US" sz="1200" b="1" dirty="0">
                <a:latin typeface="Courier New" panose="02070309020205020404" pitchFamily="49" charset="0"/>
                <a:cs typeface="Courier New" panose="02070309020205020404" pitchFamily="49" charset="0"/>
              </a:rPr>
              <a:t>), d)</a:t>
            </a:r>
            <a:endParaRPr lang="en-US" sz="1200" b="1" dirty="0" smtClean="0">
              <a:latin typeface="Courier New" panose="02070309020205020404" pitchFamily="49" charset="0"/>
              <a:cs typeface="Courier New" panose="02070309020205020404" pitchFamily="49" charset="0"/>
            </a:endParaRPr>
          </a:p>
        </p:txBody>
      </p:sp>
      <p:sp>
        <p:nvSpPr>
          <p:cNvPr id="6" name="Rectangle 5"/>
          <p:cNvSpPr/>
          <p:nvPr/>
        </p:nvSpPr>
        <p:spPr bwMode="auto">
          <a:xfrm>
            <a:off x="608561" y="4663395"/>
            <a:ext cx="8042313" cy="103558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a:latin typeface="Courier New" panose="02070309020205020404" pitchFamily="49" charset="0"/>
                <a:cs typeface="Courier New" panose="02070309020205020404" pitchFamily="49" charset="0"/>
              </a:rPr>
              <a:t>if </a:t>
            </a:r>
            <a:r>
              <a:rPr lang="en-US" sz="1200" b="1" dirty="0" err="1">
                <a:latin typeface="Courier New" panose="02070309020205020404" pitchFamily="49" charset="0"/>
                <a:cs typeface="Courier New" panose="02070309020205020404" pitchFamily="49" charset="0"/>
              </a:rPr>
              <a:t>isinstance</a:t>
            </a:r>
            <a:r>
              <a:rPr lang="en-US" sz="1200" b="1" dirty="0">
                <a:latin typeface="Courier New" panose="02070309020205020404" pitchFamily="49" charset="0"/>
                <a:cs typeface="Courier New" panose="02070309020205020404" pitchFamily="49" charset="0"/>
              </a:rPr>
              <a:t>(event, </a:t>
            </a:r>
            <a:r>
              <a:rPr lang="en-US" sz="1200" b="1" dirty="0" err="1">
                <a:latin typeface="Courier New" panose="02070309020205020404" pitchFamily="49" charset="0"/>
                <a:cs typeface="Courier New" panose="02070309020205020404" pitchFamily="49" charset="0"/>
              </a:rPr>
              <a:t>bb.event.MetadataEvent</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if </a:t>
            </a:r>
            <a:r>
              <a:rPr lang="en-US" sz="1200" b="1" dirty="0" err="1">
                <a:latin typeface="Courier New" panose="02070309020205020404" pitchFamily="49" charset="0"/>
                <a:cs typeface="Courier New" panose="02070309020205020404" pitchFamily="49" charset="0"/>
              </a:rPr>
              <a:t>event.type</a:t>
            </a:r>
            <a:r>
              <a:rPr lang="en-US" sz="1200" b="1" dirty="0">
                <a:latin typeface="Courier New" panose="02070309020205020404" pitchFamily="49" charset="0"/>
                <a:cs typeface="Courier New" panose="02070309020205020404" pitchFamily="49" charset="0"/>
              </a:rPr>
              <a:t> == "</a:t>
            </a:r>
            <a:r>
              <a:rPr lang="en-US" sz="1200" b="1" dirty="0" err="1">
                <a:latin typeface="Courier New" panose="02070309020205020404" pitchFamily="49" charset="0"/>
                <a:cs typeface="Courier New" panose="02070309020205020404" pitchFamily="49" charset="0"/>
              </a:rPr>
              <a:t>MyMetaEvent</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my_toochain</a:t>
            </a:r>
            <a:r>
              <a:rPr lang="en-US" sz="1200" b="1" dirty="0">
                <a:latin typeface="Courier New" panose="02070309020205020404" pitchFamily="49" charset="0"/>
                <a:cs typeface="Courier New" panose="02070309020205020404" pitchFamily="49" charset="0"/>
              </a:rPr>
              <a:t> = </a:t>
            </a:r>
            <a:r>
              <a:rPr lang="en-US" sz="1200" b="1" dirty="0" err="1">
                <a:latin typeface="Courier New" panose="02070309020205020404" pitchFamily="49" charset="0"/>
                <a:cs typeface="Courier New" panose="02070309020205020404" pitchFamily="49" charset="0"/>
              </a:rPr>
              <a:t>event.data</a:t>
            </a:r>
            <a:r>
              <a:rPr lang="en-US" sz="1200" b="1" dirty="0">
                <a:latin typeface="Courier New" panose="02070309020205020404" pitchFamily="49" charset="0"/>
                <a:cs typeface="Courier New" panose="02070309020205020404" pitchFamily="49" charset="0"/>
              </a:rPr>
              <a:t>["TOOLCHAIN_OUTPUTNAME"]</a:t>
            </a:r>
          </a:p>
        </p:txBody>
      </p:sp>
    </p:spTree>
    <p:extLst>
      <p:ext uri="{BB962C8B-B14F-4D97-AF65-F5344CB8AC3E}">
        <p14:creationId xmlns:p14="http://schemas.microsoft.com/office/powerpoint/2010/main" val="3512401295"/>
      </p:ext>
    </p:extLst>
  </p:cSld>
  <p:clrMapOvr>
    <a:masterClrMapping/>
  </p:clrMapOvr>
  <p:transition>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47374"/>
            <a:ext cx="7244399" cy="871111"/>
          </a:xfrm>
        </p:spPr>
        <p:txBody>
          <a:bodyPr/>
          <a:lstStyle/>
          <a:p>
            <a:pPr eaLnBrk="1" hangingPunct="1">
              <a:spcBef>
                <a:spcPts val="900"/>
              </a:spcBef>
            </a:pPr>
            <a:r>
              <a:rPr lang="en-US" sz="2400" dirty="0">
                <a:latin typeface="Arial" charset="0"/>
              </a:rPr>
              <a:t>Bonus </a:t>
            </a:r>
            <a:r>
              <a:rPr lang="en-US" sz="2400" dirty="0" smtClean="0">
                <a:latin typeface="Arial" charset="0"/>
              </a:rPr>
              <a:t>Example 4: Debugging </a:t>
            </a:r>
            <a:r>
              <a:rPr lang="en-US" sz="2400" dirty="0">
                <a:latin typeface="Arial" charset="0"/>
              </a:rPr>
              <a:t>coincident </a:t>
            </a:r>
            <a:r>
              <a:rPr lang="en-US" sz="2400" dirty="0" smtClean="0">
                <a:latin typeface="Arial" charset="0"/>
              </a:rPr>
              <a:t>data in </a:t>
            </a:r>
            <a:r>
              <a:rPr lang="en-US" sz="2400" dirty="0" err="1" smtClean="0">
                <a:latin typeface="Arial" charset="0"/>
              </a:rPr>
              <a:t>bitbake</a:t>
            </a:r>
            <a:endParaRPr lang="en-US" sz="2400" dirty="0">
              <a:latin typeface="Arial" charset="0"/>
            </a:endParaRPr>
          </a:p>
        </p:txBody>
      </p:sp>
    </p:spTree>
    <p:extLst>
      <p:ext uri="{BB962C8B-B14F-4D97-AF65-F5344CB8AC3E}">
        <p14:creationId xmlns:p14="http://schemas.microsoft.com/office/powerpoint/2010/main" val="2883262121"/>
      </p:ext>
    </p:extLst>
  </p:cSld>
  <p:clrMapOvr>
    <a:masterClrMapping/>
  </p:clrMapOvr>
  <p:transition>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44109"/>
            <a:ext cx="8227438" cy="889000"/>
          </a:xfrm>
        </p:spPr>
        <p:txBody>
          <a:bodyPr/>
          <a:lstStyle/>
          <a:p>
            <a:r>
              <a:rPr lang="en-US" sz="2800" dirty="0" smtClean="0"/>
              <a:t>Using Events for debugging </a:t>
            </a:r>
            <a:r>
              <a:rPr lang="en-US" sz="2800" dirty="0" err="1" smtClean="0"/>
              <a:t>bitbake</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640240"/>
            <a:ext cx="8233186" cy="5504285"/>
          </a:xfrm>
        </p:spPr>
        <p:txBody>
          <a:bodyPr/>
          <a:lstStyle/>
          <a:p>
            <a:r>
              <a:rPr lang="en-US" sz="1800" dirty="0" smtClean="0">
                <a:solidFill>
                  <a:schemeClr val="tx1"/>
                </a:solidFill>
              </a:rPr>
              <a:t>You can also use the event system in debugging </a:t>
            </a:r>
            <a:r>
              <a:rPr lang="en-US" sz="1800" dirty="0" err="1" smtClean="0">
                <a:solidFill>
                  <a:schemeClr val="tx1"/>
                </a:solidFill>
              </a:rPr>
              <a:t>bitbake</a:t>
            </a:r>
            <a:r>
              <a:rPr lang="en-US" sz="1800" dirty="0" smtClean="0">
                <a:solidFill>
                  <a:schemeClr val="tx1"/>
                </a:solidFill>
              </a:rPr>
              <a:t> or your classes.</a:t>
            </a:r>
          </a:p>
          <a:p>
            <a:pPr>
              <a:spcBef>
                <a:spcPts val="1200"/>
              </a:spcBef>
            </a:pPr>
            <a:r>
              <a:rPr lang="en-US" sz="1800" dirty="0" smtClean="0">
                <a:solidFill>
                  <a:schemeClr val="tx1"/>
                </a:solidFill>
              </a:rPr>
              <a:t>Example 1: The quintessential </a:t>
            </a:r>
            <a:r>
              <a:rPr lang="en-US" sz="1800" dirty="0">
                <a:solidFill>
                  <a:schemeClr val="tx1"/>
                </a:solidFill>
              </a:rPr>
              <a:t>example is to use </a:t>
            </a:r>
            <a:r>
              <a:rPr lang="en-US" sz="1800" dirty="0" smtClean="0">
                <a:solidFill>
                  <a:schemeClr val="tx1"/>
                </a:solidFill>
              </a:rPr>
              <a:t>“logger.info()” to insert print statements into the code. This is implemented as an event, meaning that will it be passed to the correct external UI and not lost in some random log file.</a:t>
            </a:r>
          </a:p>
          <a:p>
            <a:pPr>
              <a:spcBef>
                <a:spcPts val="1200"/>
              </a:spcBef>
            </a:pPr>
            <a:r>
              <a:rPr lang="en-US" sz="1800" dirty="0" smtClean="0">
                <a:solidFill>
                  <a:schemeClr val="tx1"/>
                </a:solidFill>
              </a:rPr>
              <a:t>Example 2: The ESDK file used to be copied to the build’s “deploy/</a:t>
            </a:r>
            <a:r>
              <a:rPr lang="en-US" sz="1800" dirty="0" err="1" smtClean="0">
                <a:solidFill>
                  <a:schemeClr val="tx1"/>
                </a:solidFill>
              </a:rPr>
              <a:t>sdk</a:t>
            </a:r>
            <a:r>
              <a:rPr lang="en-US" sz="1800" dirty="0" smtClean="0">
                <a:solidFill>
                  <a:schemeClr val="tx1"/>
                </a:solidFill>
              </a:rPr>
              <a:t>” directory as part of the </a:t>
            </a:r>
            <a:r>
              <a:rPr lang="en-US" sz="1800" dirty="0">
                <a:solidFill>
                  <a:schemeClr val="tx1"/>
                </a:solidFill>
              </a:rPr>
              <a:t>task “</a:t>
            </a:r>
            <a:r>
              <a:rPr lang="en-US" sz="1800" dirty="0" err="1">
                <a:solidFill>
                  <a:schemeClr val="tx1"/>
                </a:solidFill>
              </a:rPr>
              <a:t>populate_sdk_ext</a:t>
            </a:r>
            <a:r>
              <a:rPr lang="en-US" sz="1800" dirty="0">
                <a:solidFill>
                  <a:schemeClr val="tx1"/>
                </a:solidFill>
              </a:rPr>
              <a:t>”. </a:t>
            </a:r>
            <a:r>
              <a:rPr lang="en-US" sz="1800" dirty="0" smtClean="0">
                <a:solidFill>
                  <a:schemeClr val="tx1"/>
                </a:solidFill>
              </a:rPr>
              <a:t>However, it is somehow happening later, and it is hard reading the code to determine when and where that is now occurring. We can use the event stream to help narrow down the candidates. </a:t>
            </a:r>
          </a:p>
          <a:p>
            <a:pPr lvl="1"/>
            <a:r>
              <a:rPr lang="en-US" sz="1600" dirty="0">
                <a:solidFill>
                  <a:schemeClr val="tx1"/>
                </a:solidFill>
              </a:rPr>
              <a:t>First, </a:t>
            </a:r>
            <a:r>
              <a:rPr lang="en-US" sz="1600" dirty="0" smtClean="0">
                <a:solidFill>
                  <a:schemeClr val="tx1"/>
                </a:solidFill>
              </a:rPr>
              <a:t>we add </a:t>
            </a:r>
            <a:r>
              <a:rPr lang="en-US" sz="1600" dirty="0">
                <a:solidFill>
                  <a:schemeClr val="tx1"/>
                </a:solidFill>
              </a:rPr>
              <a:t>a log call into the event read loop in “</a:t>
            </a:r>
            <a:r>
              <a:rPr lang="en-US" sz="1600" dirty="0" err="1">
                <a:solidFill>
                  <a:schemeClr val="tx1"/>
                </a:solidFill>
              </a:rPr>
              <a:t>bitbake</a:t>
            </a:r>
            <a:r>
              <a:rPr lang="en-US" sz="1600" dirty="0">
                <a:solidFill>
                  <a:schemeClr val="tx1"/>
                </a:solidFill>
              </a:rPr>
              <a:t>/lib/bb/</a:t>
            </a:r>
            <a:r>
              <a:rPr lang="en-US" sz="1600" dirty="0" err="1">
                <a:solidFill>
                  <a:schemeClr val="tx1"/>
                </a:solidFill>
              </a:rPr>
              <a:t>ui</a:t>
            </a:r>
            <a:r>
              <a:rPr lang="en-US" sz="1600" dirty="0">
                <a:solidFill>
                  <a:schemeClr val="tx1"/>
                </a:solidFill>
              </a:rPr>
              <a:t>/toasterui.py”. This will provide a log of the received events as they go by, and also reveal when the ESDK file is created.</a:t>
            </a:r>
          </a:p>
          <a:p>
            <a:pPr marL="0" indent="0">
              <a:buNone/>
            </a:pPr>
            <a:endParaRPr lang="en-US" sz="2800" dirty="0" smtClean="0">
              <a:solidFill>
                <a:schemeClr val="tx1"/>
              </a:solidFill>
            </a:endParaRPr>
          </a:p>
          <a:p>
            <a:r>
              <a:rPr lang="en-US" sz="1800" dirty="0" smtClean="0">
                <a:solidFill>
                  <a:schemeClr val="tx1"/>
                </a:solidFill>
              </a:rPr>
              <a:t>I </a:t>
            </a:r>
            <a:r>
              <a:rPr lang="en-US" sz="1800" dirty="0">
                <a:solidFill>
                  <a:schemeClr val="tx1"/>
                </a:solidFill>
              </a:rPr>
              <a:t>then run a build (in the Toaster context):</a:t>
            </a:r>
          </a:p>
          <a:p>
            <a:endParaRPr lang="en-US" sz="1800" dirty="0" smtClean="0">
              <a:solidFill>
                <a:schemeClr val="tx1"/>
              </a:solidFill>
            </a:endParaRPr>
          </a:p>
        </p:txBody>
      </p:sp>
      <p:sp>
        <p:nvSpPr>
          <p:cNvPr id="7" name="Rectangle 6"/>
          <p:cNvSpPr/>
          <p:nvPr/>
        </p:nvSpPr>
        <p:spPr bwMode="auto">
          <a:xfrm>
            <a:off x="738130" y="4876611"/>
            <a:ext cx="7689774" cy="717932"/>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a:latin typeface="Courier New" panose="02070309020205020404" pitchFamily="49" charset="0"/>
                <a:cs typeface="Courier New" panose="02070309020205020404" pitchFamily="49" charset="0"/>
              </a:rPr>
              <a:t>logger.info</a:t>
            </a:r>
            <a:r>
              <a:rPr lang="en-US" sz="1400" b="1" dirty="0" smtClean="0">
                <a:latin typeface="Courier New" panose="02070309020205020404" pitchFamily="49" charset="0"/>
                <a:cs typeface="Courier New" panose="02070309020205020404" pitchFamily="49" charset="0"/>
              </a:rPr>
              <a:t>(“FOO:"+</a:t>
            </a:r>
            <a:r>
              <a:rPr lang="en-US" sz="1400" b="1" dirty="0" err="1">
                <a:latin typeface="Courier New" panose="02070309020205020404" pitchFamily="49" charset="0"/>
                <a:cs typeface="Courier New" panose="02070309020205020404" pitchFamily="49" charset="0"/>
              </a:rPr>
              <a:t>str</a:t>
            </a:r>
            <a:r>
              <a:rPr lang="en-US" sz="1400" b="1" dirty="0">
                <a:latin typeface="Courier New" panose="02070309020205020404" pitchFamily="49" charset="0"/>
                <a:cs typeface="Courier New" panose="02070309020205020404" pitchFamily="49" charset="0"/>
              </a:rPr>
              <a:t>(event</a:t>
            </a:r>
            <a:r>
              <a:rPr lang="en-US" sz="1400" b="1" dirty="0" smtClean="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str</a:t>
            </a:r>
            <a:r>
              <a:rPr lang="en-US" sz="1400" b="1" dirty="0" smtClean="0">
                <a:latin typeface="Courier New" panose="02070309020205020404" pitchFamily="49" charset="0"/>
                <a:cs typeface="Courier New" panose="02070309020205020404" pitchFamily="49" charset="0"/>
              </a:rPr>
              <a:t>(</a:t>
            </a:r>
            <a:r>
              <a:rPr lang="en-US" sz="1400" b="1" dirty="0" err="1" smtClean="0">
                <a:latin typeface="Courier New" panose="02070309020205020404" pitchFamily="49" charset="0"/>
                <a:cs typeface="Courier New" panose="02070309020205020404" pitchFamily="49" charset="0"/>
              </a:rPr>
              <a:t>os.path.isfile</a:t>
            </a:r>
            <a:r>
              <a:rPr lang="en-US" sz="1400" b="1" dirty="0">
                <a:latin typeface="Courier New" panose="02070309020205020404" pitchFamily="49" charset="0"/>
                <a:cs typeface="Courier New" panose="02070309020205020404" pitchFamily="49" charset="0"/>
              </a:rPr>
              <a:t>('&lt;</a:t>
            </a:r>
            <a:r>
              <a:rPr lang="en-US" sz="1400" b="1" dirty="0" err="1">
                <a:latin typeface="Courier New" panose="02070309020205020404" pitchFamily="49" charset="0"/>
                <a:cs typeface="Courier New" panose="02070309020205020404" pitchFamily="49" charset="0"/>
              </a:rPr>
              <a:t>path_to_esdk_file</a:t>
            </a:r>
            <a:r>
              <a:rPr lang="en-US" sz="1400" b="1" dirty="0">
                <a:latin typeface="Courier New" panose="02070309020205020404" pitchFamily="49" charset="0"/>
                <a:cs typeface="Courier New" panose="02070309020205020404" pitchFamily="49" charset="0"/>
              </a:rPr>
              <a:t>&gt;')) )</a:t>
            </a:r>
          </a:p>
        </p:txBody>
      </p:sp>
    </p:spTree>
    <p:extLst>
      <p:ext uri="{BB962C8B-B14F-4D97-AF65-F5344CB8AC3E}">
        <p14:creationId xmlns:p14="http://schemas.microsoft.com/office/powerpoint/2010/main" val="3240641395"/>
      </p:ext>
    </p:extLst>
  </p:cSld>
  <p:clrMapOvr>
    <a:masterClrMapping/>
  </p:clrMapOvr>
  <p:transition>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14731"/>
            <a:ext cx="8227438" cy="889000"/>
          </a:xfrm>
        </p:spPr>
        <p:txBody>
          <a:bodyPr/>
          <a:lstStyle/>
          <a:p>
            <a:r>
              <a:rPr lang="en-US" sz="2800" dirty="0" smtClean="0"/>
              <a:t>Using Events for debugging </a:t>
            </a:r>
            <a:r>
              <a:rPr lang="en-US" sz="2800" dirty="0" err="1" smtClean="0"/>
              <a:t>bitbake</a:t>
            </a:r>
            <a:r>
              <a:rPr lang="en-US" sz="2800" dirty="0" smtClean="0"/>
              <a:t> (2)</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625551"/>
            <a:ext cx="8233186" cy="5504285"/>
          </a:xfrm>
        </p:spPr>
        <p:txBody>
          <a:bodyPr/>
          <a:lstStyle/>
          <a:p>
            <a:pPr lvl="1"/>
            <a:r>
              <a:rPr lang="en-US" sz="1800" dirty="0" smtClean="0">
                <a:solidFill>
                  <a:schemeClr val="tx1"/>
                </a:solidFill>
              </a:rPr>
              <a:t>Second, we then run a build (in the Toaster context) and collect the events:</a:t>
            </a:r>
          </a:p>
          <a:p>
            <a:endParaRPr lang="en-US" sz="2000" dirty="0" smtClean="0">
              <a:solidFill>
                <a:schemeClr val="tx1"/>
              </a:solidFill>
            </a:endParaRPr>
          </a:p>
          <a:p>
            <a:pPr lvl="1"/>
            <a:r>
              <a:rPr lang="en-US" sz="1800" dirty="0" smtClean="0">
                <a:solidFill>
                  <a:schemeClr val="tx1"/>
                </a:solidFill>
              </a:rPr>
              <a:t>Third, we </a:t>
            </a:r>
            <a:r>
              <a:rPr lang="en-US" sz="2000" dirty="0" smtClean="0">
                <a:solidFill>
                  <a:schemeClr val="tx1"/>
                </a:solidFill>
              </a:rPr>
              <a:t>examine the log to find when the file’s state changed.</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endParaRPr lang="en-US" sz="2000" dirty="0" smtClean="0">
              <a:solidFill>
                <a:schemeClr val="tx1"/>
              </a:solidFill>
            </a:endParaRPr>
          </a:p>
          <a:p>
            <a:pPr lvl="1"/>
            <a:r>
              <a:rPr lang="en-US" sz="2000" dirty="0" smtClean="0">
                <a:solidFill>
                  <a:schemeClr val="tx1"/>
                </a:solidFill>
              </a:rPr>
              <a:t>We see that the existing ESDK file was removed </a:t>
            </a:r>
            <a:r>
              <a:rPr lang="en-US" sz="2000" dirty="0">
                <a:solidFill>
                  <a:schemeClr val="tx1"/>
                </a:solidFill>
              </a:rPr>
              <a:t>after “</a:t>
            </a:r>
            <a:r>
              <a:rPr lang="en-US" sz="2000" dirty="0" err="1" smtClean="0">
                <a:solidFill>
                  <a:schemeClr val="tx1"/>
                </a:solidFill>
              </a:rPr>
              <a:t>bb.event.DepTreeGenerated</a:t>
            </a:r>
            <a:r>
              <a:rPr lang="en-US" sz="2000" dirty="0" smtClean="0">
                <a:solidFill>
                  <a:schemeClr val="tx1"/>
                </a:solidFill>
              </a:rPr>
              <a:t>”, and placed </a:t>
            </a:r>
            <a:r>
              <a:rPr lang="en-US" sz="2000" dirty="0">
                <a:solidFill>
                  <a:schemeClr val="tx1"/>
                </a:solidFill>
              </a:rPr>
              <a:t>after “</a:t>
            </a:r>
            <a:r>
              <a:rPr lang="en-US" sz="2000" dirty="0" err="1" smtClean="0">
                <a:solidFill>
                  <a:schemeClr val="tx1"/>
                </a:solidFill>
              </a:rPr>
              <a:t>sstate</a:t>
            </a:r>
            <a:r>
              <a:rPr lang="en-US" sz="2000" dirty="0" smtClean="0">
                <a:solidFill>
                  <a:schemeClr val="tx1"/>
                </a:solidFill>
              </a:rPr>
              <a:t>-build-</a:t>
            </a:r>
            <a:r>
              <a:rPr lang="en-US" sz="2000" dirty="0" err="1" smtClean="0">
                <a:solidFill>
                  <a:schemeClr val="tx1"/>
                </a:solidFill>
              </a:rPr>
              <a:t>populate_sdk_ext</a:t>
            </a:r>
            <a:r>
              <a:rPr lang="en-US" sz="2000" dirty="0" smtClean="0">
                <a:solidFill>
                  <a:schemeClr val="tx1"/>
                </a:solidFill>
              </a:rPr>
              <a:t>”. In other words it was moved out </a:t>
            </a:r>
            <a:r>
              <a:rPr lang="en-US" sz="2000" dirty="0">
                <a:solidFill>
                  <a:schemeClr val="tx1"/>
                </a:solidFill>
              </a:rPr>
              <a:t>of </a:t>
            </a:r>
            <a:r>
              <a:rPr lang="en-US" sz="2000" dirty="0" smtClean="0">
                <a:solidFill>
                  <a:schemeClr val="tx1"/>
                </a:solidFill>
              </a:rPr>
              <a:t>the main “</a:t>
            </a:r>
            <a:r>
              <a:rPr lang="en-US" sz="2000" dirty="0" err="1" smtClean="0">
                <a:solidFill>
                  <a:schemeClr val="tx1"/>
                </a:solidFill>
              </a:rPr>
              <a:t>populate_sdk_ext</a:t>
            </a:r>
            <a:r>
              <a:rPr lang="en-US" sz="2000" dirty="0" smtClean="0">
                <a:solidFill>
                  <a:schemeClr val="tx1"/>
                </a:solidFill>
              </a:rPr>
              <a:t>” task and into its </a:t>
            </a:r>
            <a:r>
              <a:rPr lang="en-US" sz="2000" dirty="0" err="1" smtClean="0">
                <a:solidFill>
                  <a:schemeClr val="tx1"/>
                </a:solidFill>
              </a:rPr>
              <a:t>sstate</a:t>
            </a:r>
            <a:r>
              <a:rPr lang="en-US" sz="2000" dirty="0" smtClean="0">
                <a:solidFill>
                  <a:schemeClr val="tx1"/>
                </a:solidFill>
              </a:rPr>
              <a:t> task. QED.</a:t>
            </a:r>
          </a:p>
        </p:txBody>
      </p:sp>
      <p:sp>
        <p:nvSpPr>
          <p:cNvPr id="5" name="Rectangle 4"/>
          <p:cNvSpPr/>
          <p:nvPr/>
        </p:nvSpPr>
        <p:spPr bwMode="auto">
          <a:xfrm>
            <a:off x="493924" y="1238169"/>
            <a:ext cx="7921128" cy="433329"/>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bitbake</a:t>
            </a:r>
            <a:r>
              <a:rPr lang="en-US" sz="1400" b="1" dirty="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do_populate_sdk_ext</a:t>
            </a:r>
            <a:r>
              <a:rPr lang="en-US" sz="1400" b="1" dirty="0" smtClean="0">
                <a:latin typeface="Courier New" panose="02070309020205020404" pitchFamily="49" charset="0"/>
                <a:cs typeface="Courier New" panose="02070309020205020404" pitchFamily="49" charset="0"/>
              </a:rPr>
              <a:t> &gt; my_eventlog.txt</a:t>
            </a:r>
            <a:endParaRPr lang="en-US" sz="1400" b="1" dirty="0">
              <a:latin typeface="Courier New" panose="02070309020205020404" pitchFamily="49" charset="0"/>
              <a:cs typeface="Courier New" panose="02070309020205020404" pitchFamily="49" charset="0"/>
            </a:endParaRPr>
          </a:p>
        </p:txBody>
      </p:sp>
      <p:sp>
        <p:nvSpPr>
          <p:cNvPr id="7" name="Rectangle 6"/>
          <p:cNvSpPr/>
          <p:nvPr/>
        </p:nvSpPr>
        <p:spPr bwMode="auto">
          <a:xfrm>
            <a:off x="493924" y="2271969"/>
            <a:ext cx="7921128" cy="1917895"/>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bb.event.DepTreeGenerated</a:t>
            </a:r>
            <a:r>
              <a:rPr lang="en-US" sz="1200" b="1" dirty="0">
                <a:latin typeface="Courier New" panose="02070309020205020404" pitchFamily="49" charset="0"/>
                <a:cs typeface="Courier New" panose="02070309020205020404" pitchFamily="49" charset="0"/>
              </a:rPr>
              <a:t> object at 0x7f94ec829710&gt;,True</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bb.event.MetadataEvent</a:t>
            </a:r>
            <a:r>
              <a:rPr lang="en-US" sz="1200" b="1" dirty="0">
                <a:latin typeface="Courier New" panose="02070309020205020404" pitchFamily="49" charset="0"/>
                <a:cs typeface="Courier New" panose="02070309020205020404" pitchFamily="49" charset="0"/>
              </a:rPr>
              <a:t> object at 0x7f94ec829358&gt;,</a:t>
            </a:r>
            <a:r>
              <a:rPr lang="en-US" sz="1400" b="1" dirty="0">
                <a:solidFill>
                  <a:srgbClr val="FF0000"/>
                </a:solidFill>
                <a:latin typeface="Courier New" panose="02070309020205020404" pitchFamily="49" charset="0"/>
                <a:cs typeface="Courier New" panose="02070309020205020404" pitchFamily="49" charset="0"/>
              </a:rPr>
              <a:t>False</a:t>
            </a:r>
          </a:p>
          <a:p>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LogRecord</a:t>
            </a:r>
            <a:r>
              <a:rPr lang="en-US" sz="1200" b="1" dirty="0">
                <a:latin typeface="Courier New" panose="02070309020205020404" pitchFamily="49" charset="0"/>
                <a:cs typeface="Courier New" panose="02070309020205020404" pitchFamily="49" charset="0"/>
              </a:rPr>
              <a:t>: ... "Executing </a:t>
            </a:r>
            <a:r>
              <a:rPr lang="en-US" sz="1200" b="1" dirty="0" err="1">
                <a:latin typeface="Courier New" panose="02070309020205020404" pitchFamily="49" charset="0"/>
                <a:cs typeface="Courier New" panose="02070309020205020404" pitchFamily="49" charset="0"/>
              </a:rPr>
              <a:t>buildhistory_get_extra_sdkinfo</a:t>
            </a:r>
            <a:r>
              <a:rPr lang="en-US" sz="1200" b="1" dirty="0">
                <a:latin typeface="Courier New" panose="02070309020205020404" pitchFamily="49" charset="0"/>
                <a:cs typeface="Courier New" panose="02070309020205020404" pitchFamily="49" charset="0"/>
              </a:rPr>
              <a:t> ..."&gt;,False</a:t>
            </a:r>
          </a:p>
          <a:p>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LogRecord</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BitBake.Main</a:t>
            </a:r>
            <a:r>
              <a:rPr lang="en-US" sz="1200" b="1" dirty="0">
                <a:latin typeface="Courier New" panose="02070309020205020404" pitchFamily="49" charset="0"/>
                <a:cs typeface="Courier New" panose="02070309020205020404" pitchFamily="49" charset="0"/>
              </a:rPr>
              <a:t>, ... </a:t>
            </a:r>
            <a:r>
              <a:rPr lang="en-US" sz="1200" b="1" dirty="0" err="1">
                <a:latin typeface="Courier New" panose="02070309020205020404" pitchFamily="49" charset="0"/>
                <a:cs typeface="Courier New" panose="02070309020205020404" pitchFamily="49" charset="0"/>
              </a:rPr>
              <a:t>sstate</a:t>
            </a:r>
            <a:r>
              <a:rPr lang="en-US" sz="1200" b="1" dirty="0">
                <a:latin typeface="Courier New" panose="02070309020205020404" pitchFamily="49" charset="0"/>
                <a:cs typeface="Courier New" panose="02070309020205020404" pitchFamily="49" charset="0"/>
              </a:rPr>
              <a:t>-build-</a:t>
            </a:r>
            <a:r>
              <a:rPr lang="en-US" sz="1200" b="1" dirty="0" err="1">
                <a:latin typeface="Courier New" panose="02070309020205020404" pitchFamily="49" charset="0"/>
                <a:cs typeface="Courier New" panose="02070309020205020404" pitchFamily="49" charset="0"/>
              </a:rPr>
              <a:t>populate_sdk_ext</a:t>
            </a:r>
            <a:r>
              <a:rPr lang="en-US" sz="1200" b="1" dirty="0">
                <a:latin typeface="Courier New" panose="02070309020205020404" pitchFamily="49" charset="0"/>
                <a:cs typeface="Courier New" panose="02070309020205020404" pitchFamily="49" charset="0"/>
              </a:rPr>
              <a:t> ..."&gt;,False</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bb.build.TaskSucceeded</a:t>
            </a:r>
            <a:r>
              <a:rPr lang="en-US" sz="1200" b="1" dirty="0">
                <a:latin typeface="Courier New" panose="02070309020205020404" pitchFamily="49" charset="0"/>
                <a:cs typeface="Courier New" panose="02070309020205020404" pitchFamily="49" charset="0"/>
              </a:rPr>
              <a:t> object at 0x7f94e7f5f358&gt;,</a:t>
            </a:r>
            <a:r>
              <a:rPr lang="en-US" sz="1400" b="1" dirty="0" smtClean="0">
                <a:solidFill>
                  <a:srgbClr val="00B050"/>
                </a:solidFill>
                <a:latin typeface="Courier New" panose="02070309020205020404" pitchFamily="49" charset="0"/>
                <a:cs typeface="Courier New" panose="02070309020205020404" pitchFamily="49" charset="0"/>
              </a:rPr>
              <a:t>True</a:t>
            </a:r>
            <a:endParaRPr lang="en-US" sz="1200" b="1" dirty="0" smtClean="0">
              <a:solidFill>
                <a:srgbClr val="00B050"/>
              </a:solidFill>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a:t>
            </a:r>
            <a:endParaRPr lang="en-US" sz="12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33005088"/>
      </p:ext>
    </p:extLst>
  </p:cSld>
  <p:clrMapOvr>
    <a:masterClrMapping/>
  </p:clrMapOvr>
  <p:transition>
    <p:fad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32684"/>
            <a:ext cx="7244399" cy="959941"/>
          </a:xfrm>
        </p:spPr>
        <p:txBody>
          <a:bodyPr/>
          <a:lstStyle/>
          <a:p>
            <a:pPr eaLnBrk="1" hangingPunct="1">
              <a:spcBef>
                <a:spcPts val="900"/>
              </a:spcBef>
            </a:pPr>
            <a:r>
              <a:rPr lang="en-US" sz="2400" dirty="0" smtClean="0">
                <a:latin typeface="Arial" charset="0"/>
              </a:rPr>
              <a:t>Bonus Example 5: Toaster</a:t>
            </a:r>
            <a:endParaRPr lang="en-US" sz="2400" dirty="0">
              <a:latin typeface="Arial" charset="0"/>
            </a:endParaRPr>
          </a:p>
        </p:txBody>
      </p:sp>
    </p:spTree>
    <p:extLst>
      <p:ext uri="{BB962C8B-B14F-4D97-AF65-F5344CB8AC3E}">
        <p14:creationId xmlns:p14="http://schemas.microsoft.com/office/powerpoint/2010/main" val="2795808311"/>
      </p:ext>
    </p:extLst>
  </p:cSld>
  <p:clrMapOvr>
    <a:masterClrMapping/>
  </p:clrMapOvr>
  <p:transition>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32245"/>
            <a:ext cx="8227438" cy="889000"/>
          </a:xfrm>
        </p:spPr>
        <p:txBody>
          <a:bodyPr/>
          <a:lstStyle/>
          <a:p>
            <a:r>
              <a:rPr lang="en-US" sz="2800" dirty="0" smtClean="0"/>
              <a:t>Adding Build Data to the Event Database</a:t>
            </a:r>
            <a:r>
              <a:rPr lang="en-US" sz="2800" dirty="0"/>
              <a:t/>
            </a:r>
            <a:br>
              <a:rPr lang="en-US" sz="2800" dirty="0"/>
            </a:b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smtClean="0">
                <a:solidFill>
                  <a:schemeClr val="tx1"/>
                </a:solidFill>
              </a:rPr>
              <a:t>There are many existing analytic views in Toaster</a:t>
            </a:r>
          </a:p>
          <a:p>
            <a:r>
              <a:rPr lang="en-US" sz="2000" dirty="0" smtClean="0"/>
              <a:t>Start the Toaster GUI in the build </a:t>
            </a:r>
            <a:r>
              <a:rPr lang="en-US" sz="2000" dirty="0" smtClean="0"/>
              <a:t>directory (with open ports)</a:t>
            </a: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000" dirty="0" smtClean="0"/>
          </a:p>
          <a:p>
            <a:r>
              <a:rPr lang="en-US" dirty="0" smtClean="0"/>
              <a:t>On your host, open your browser </a:t>
            </a:r>
            <a:r>
              <a:rPr lang="en-US" dirty="0" smtClean="0"/>
              <a:t>to:</a:t>
            </a:r>
            <a:r>
              <a:rPr lang="en-US" dirty="0" smtClean="0"/>
              <a:t/>
            </a:r>
            <a:br>
              <a:rPr lang="en-US" dirty="0" smtClean="0"/>
            </a:br>
            <a:r>
              <a:rPr lang="en-US" dirty="0" smtClean="0"/>
              <a:t/>
            </a:r>
            <a:br>
              <a:rPr lang="en-US" dirty="0" smtClean="0"/>
            </a:br>
            <a:r>
              <a:rPr lang="en-US" b="0" dirty="0" smtClean="0">
                <a:solidFill>
                  <a:schemeClr val="tx1"/>
                </a:solidFill>
                <a:latin typeface="+mn-lt"/>
              </a:rPr>
              <a:t>http</a:t>
            </a:r>
            <a:r>
              <a:rPr lang="en-US" b="0" dirty="0">
                <a:solidFill>
                  <a:schemeClr val="tx1"/>
                </a:solidFill>
                <a:latin typeface="+mn-lt"/>
              </a:rPr>
              <a:t>://</a:t>
            </a:r>
            <a:r>
              <a:rPr lang="en-US" b="0" dirty="0">
                <a:solidFill>
                  <a:schemeClr val="tx1"/>
                </a:solidFill>
                <a:latin typeface="+mn-lt"/>
                <a:cs typeface="Courier New" panose="02070309020205020404" pitchFamily="49" charset="0"/>
              </a:rPr>
              <a:t>devday-a.yocto.io:30000</a:t>
            </a:r>
            <a:r>
              <a:rPr lang="en-US" b="0" dirty="0">
                <a:solidFill>
                  <a:srgbClr val="F37021"/>
                </a:solidFill>
                <a:latin typeface="+mn-lt"/>
                <a:cs typeface="Courier New" panose="02070309020205020404" pitchFamily="49" charset="0"/>
              </a:rPr>
              <a:t>(+your session number)</a:t>
            </a:r>
          </a:p>
          <a:p>
            <a:r>
              <a:rPr lang="en-US" sz="2000" dirty="0" smtClean="0"/>
              <a:t>Click on “All Builds”, and select a build</a:t>
            </a:r>
          </a:p>
          <a:p>
            <a:r>
              <a:rPr lang="en-US" sz="2000" dirty="0" smtClean="0"/>
              <a:t>Click on “Time”, “CPU Usage”, and “Disk I/O”</a:t>
            </a:r>
          </a:p>
          <a:p>
            <a:r>
              <a:rPr lang="en-US" sz="2000" dirty="0" smtClean="0"/>
              <a:t>Click on “Tasks”, and see the task order and cache usage</a:t>
            </a:r>
            <a:br>
              <a:rPr lang="en-US" sz="2000" dirty="0" smtClean="0"/>
            </a:br>
            <a:r>
              <a:rPr lang="en-US" sz="2000" dirty="0" smtClean="0"/>
              <a:t/>
            </a:r>
            <a:br>
              <a:rPr lang="en-US" sz="2000" dirty="0" smtClean="0"/>
            </a:br>
            <a:endParaRPr lang="en-US" sz="1800" dirty="0"/>
          </a:p>
        </p:txBody>
      </p:sp>
      <p:sp>
        <p:nvSpPr>
          <p:cNvPr id="5" name="Rectangle 4"/>
          <p:cNvSpPr/>
          <p:nvPr/>
        </p:nvSpPr>
        <p:spPr bwMode="auto">
          <a:xfrm>
            <a:off x="776469" y="1912374"/>
            <a:ext cx="7780677" cy="53057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dirty="0"/>
              <a:t>    $ </a:t>
            </a:r>
            <a:r>
              <a:rPr lang="en-US" sz="2000" b="1" dirty="0">
                <a:solidFill>
                  <a:srgbClr val="0070C0"/>
                </a:solidFill>
              </a:rPr>
              <a:t>source toaster start </a:t>
            </a:r>
            <a:r>
              <a:rPr lang="en-US" sz="2000" b="1" dirty="0" err="1" smtClean="0">
                <a:solidFill>
                  <a:srgbClr val="0070C0"/>
                </a:solidFill>
              </a:rPr>
              <a:t>webport</a:t>
            </a:r>
            <a:r>
              <a:rPr lang="en-US" sz="2000" b="1" dirty="0" smtClean="0">
                <a:solidFill>
                  <a:srgbClr val="0070C0"/>
                </a:solidFill>
              </a:rPr>
              <a:t>=0.0.0.0:8000</a:t>
            </a:r>
            <a:endParaRPr lang="en-US" sz="2000" b="1" dirty="0">
              <a:solidFill>
                <a:srgbClr val="0070C0"/>
              </a:solidFill>
            </a:endParaRPr>
          </a:p>
        </p:txBody>
      </p:sp>
    </p:spTree>
    <p:extLst>
      <p:ext uri="{BB962C8B-B14F-4D97-AF65-F5344CB8AC3E}">
        <p14:creationId xmlns:p14="http://schemas.microsoft.com/office/powerpoint/2010/main" val="138416499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Future</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a:t>T</a:t>
            </a:r>
            <a:r>
              <a:rPr lang="en-US" dirty="0" smtClean="0"/>
              <a:t>arget </a:t>
            </a:r>
            <a:r>
              <a:rPr lang="en-US" dirty="0"/>
              <a:t>for </a:t>
            </a:r>
            <a:r>
              <a:rPr lang="en-US" dirty="0" smtClean="0"/>
              <a:t>2.4 </a:t>
            </a:r>
            <a:r>
              <a:rPr lang="en-US" dirty="0"/>
              <a:t>is an Eclipse plugin leveraging crops + </a:t>
            </a:r>
            <a:r>
              <a:rPr lang="en-US" dirty="0" err="1"/>
              <a:t>devtool</a:t>
            </a:r>
            <a:r>
              <a:rPr lang="en-US" dirty="0"/>
              <a:t> that should make app development easier and the same across host </a:t>
            </a:r>
            <a:r>
              <a:rPr lang="en-US" dirty="0" err="1"/>
              <a:t>os's</a:t>
            </a:r>
            <a:r>
              <a:rPr lang="en-US" dirty="0" smtClean="0"/>
              <a:t>.</a:t>
            </a:r>
            <a:endParaRPr lang="en-US" dirty="0"/>
          </a:p>
          <a:p>
            <a:r>
              <a:rPr lang="en-US" dirty="0" smtClean="0"/>
              <a:t>Eclipse </a:t>
            </a:r>
            <a:r>
              <a:rPr lang="en-US" dirty="0"/>
              <a:t>plug-in will evolve to provide </a:t>
            </a:r>
            <a:r>
              <a:rPr lang="en-US" dirty="0" smtClean="0"/>
              <a:t>UI </a:t>
            </a:r>
            <a:r>
              <a:rPr lang="en-US" dirty="0"/>
              <a:t>for </a:t>
            </a:r>
            <a:r>
              <a:rPr lang="en-US" dirty="0" err="1"/>
              <a:t>devtool</a:t>
            </a:r>
            <a:r>
              <a:rPr lang="en-US" dirty="0"/>
              <a:t> </a:t>
            </a:r>
            <a:r>
              <a:rPr lang="en-US" dirty="0" smtClean="0"/>
              <a:t>commands</a:t>
            </a:r>
          </a:p>
          <a:p>
            <a:r>
              <a:rPr lang="en-US" dirty="0" smtClean="0"/>
              <a:t>You can use the Docker </a:t>
            </a:r>
            <a:r>
              <a:rPr lang="en-US" dirty="0"/>
              <a:t>infrastructure (</a:t>
            </a:r>
            <a:r>
              <a:rPr lang="en-US" dirty="0" err="1"/>
              <a:t>docker</a:t>
            </a:r>
            <a:r>
              <a:rPr lang="en-US" dirty="0"/>
              <a:t> commit to an image, </a:t>
            </a:r>
            <a:r>
              <a:rPr lang="en-US" dirty="0" err="1"/>
              <a:t>docker</a:t>
            </a:r>
            <a:r>
              <a:rPr lang="en-US" dirty="0"/>
              <a:t> save to a tar.gz </a:t>
            </a:r>
            <a:r>
              <a:rPr lang="en-US" dirty="0" smtClean="0"/>
              <a:t>) to capture your container and pass it to others for exact analysis, for example for errors and regressions</a:t>
            </a:r>
            <a:endParaRPr lang="en-US" dirty="0"/>
          </a:p>
        </p:txBody>
      </p:sp>
    </p:spTree>
    <p:extLst>
      <p:ext uri="{BB962C8B-B14F-4D97-AF65-F5344CB8AC3E}">
        <p14:creationId xmlns:p14="http://schemas.microsoft.com/office/powerpoint/2010/main" val="2590709801"/>
      </p:ext>
    </p:extLst>
  </p:cSld>
  <p:clrMapOvr>
    <a:masterClrMapping/>
  </p:clrMapOvr>
  <p:transition>
    <p:fade/>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73488"/>
            <a:ext cx="8227438" cy="889000"/>
          </a:xfrm>
        </p:spPr>
        <p:txBody>
          <a:bodyPr/>
          <a:lstStyle/>
          <a:p>
            <a:r>
              <a:rPr lang="en-US" sz="2800" dirty="0" smtClean="0"/>
              <a:t>Existing Toaster Analytics</a:t>
            </a:r>
            <a:r>
              <a:rPr lang="en-US" sz="2800" dirty="0"/>
              <a:t/>
            </a:r>
            <a:br>
              <a:rPr lang="en-US" sz="2800" dirty="0"/>
            </a:br>
            <a:endParaRPr lang="en-US" dirty="0"/>
          </a:p>
        </p:txBody>
      </p:sp>
      <p:sp>
        <p:nvSpPr>
          <p:cNvPr id="4" name="Content Placeholder 3"/>
          <p:cNvSpPr>
            <a:spLocks noGrp="1"/>
          </p:cNvSpPr>
          <p:nvPr>
            <p:ph sz="quarter" idx="13"/>
          </p:nvPr>
        </p:nvSpPr>
        <p:spPr>
          <a:xfrm>
            <a:off x="427588" y="757755"/>
            <a:ext cx="8233186" cy="5504285"/>
          </a:xfrm>
        </p:spPr>
        <p:txBody>
          <a:bodyPr/>
          <a:lstStyle/>
          <a:p>
            <a:r>
              <a:rPr lang="en-US" sz="1800" dirty="0" smtClean="0"/>
              <a:t>The Toaster GUI already provides analytical data on builds, for example on </a:t>
            </a:r>
            <a:r>
              <a:rPr lang="en-US" sz="1800" dirty="0" err="1" smtClean="0"/>
              <a:t>sstate</a:t>
            </a:r>
            <a:r>
              <a:rPr lang="en-US" sz="1800" dirty="0" smtClean="0"/>
              <a:t> cache success rate, task execution time, CPU usage, and Disk I/O</a:t>
            </a: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8474" y="2003186"/>
            <a:ext cx="8196549" cy="3938711"/>
          </a:xfrm>
          <a:prstGeom prst="rect">
            <a:avLst/>
          </a:prstGeom>
          <a:ln w="12700">
            <a:solidFill>
              <a:schemeClr val="tx1"/>
            </a:solidFill>
          </a:ln>
        </p:spPr>
      </p:pic>
    </p:spTree>
    <p:extLst>
      <p:ext uri="{BB962C8B-B14F-4D97-AF65-F5344CB8AC3E}">
        <p14:creationId xmlns:p14="http://schemas.microsoft.com/office/powerpoint/2010/main" val="2025254014"/>
      </p:ext>
    </p:extLst>
  </p:cSld>
  <p:clrMapOvr>
    <a:masterClrMapping/>
  </p:clrMapOvr>
  <p:transition>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Nine</a:t>
            </a:r>
            <a:endParaRPr lang="en-US" dirty="0"/>
          </a:p>
        </p:txBody>
      </p:sp>
      <p:sp>
        <p:nvSpPr>
          <p:cNvPr id="6" name="Content Placeholder 3"/>
          <p:cNvSpPr txBox="1">
            <a:spLocks/>
          </p:cNvSpPr>
          <p:nvPr/>
        </p:nvSpPr>
        <p:spPr bwMode="auto">
          <a:xfrm>
            <a:off x="1957388" y="4278313"/>
            <a:ext cx="687480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lgn="r" rtl="0" eaLnBrk="0" fontAlgn="base" hangingPunct="0">
              <a:spcBef>
                <a:spcPct val="75000"/>
              </a:spcBef>
              <a:spcAft>
                <a:spcPct val="0"/>
              </a:spcAft>
              <a:buClr>
                <a:schemeClr val="accent1"/>
              </a:buClr>
              <a:buFont typeface="Arial"/>
              <a:buNone/>
              <a:defRPr sz="2400" b="1" i="0">
                <a:solidFill>
                  <a:srgbClr val="FFFFFF"/>
                </a:solidFill>
                <a:latin typeface="Arial"/>
                <a:ea typeface="ＭＳ Ｐゴシック" charset="0"/>
                <a:cs typeface="Arial"/>
              </a:defRPr>
            </a:lvl1pPr>
            <a:lvl2pPr marL="1588" indent="0" algn="r" rtl="0" eaLnBrk="0" fontAlgn="base" hangingPunct="0">
              <a:spcBef>
                <a:spcPts val="500"/>
              </a:spcBef>
              <a:spcAft>
                <a:spcPct val="0"/>
              </a:spcAft>
              <a:buClr>
                <a:schemeClr val="tx1"/>
              </a:buClr>
              <a:buFont typeface="Arial"/>
              <a:buNone/>
              <a:defRPr sz="2200" b="0" i="0">
                <a:solidFill>
                  <a:srgbClr val="FFFFFF"/>
                </a:solidFill>
                <a:latin typeface="Arial"/>
                <a:ea typeface="ＭＳ Ｐゴシック" charset="0"/>
                <a:cs typeface="Arial"/>
              </a:defRPr>
            </a:lvl2pPr>
            <a:lvl3pPr marL="184467" indent="0" algn="r" rtl="0" eaLnBrk="0" fontAlgn="base" hangingPunct="0">
              <a:spcBef>
                <a:spcPts val="500"/>
              </a:spcBef>
              <a:spcAft>
                <a:spcPct val="0"/>
              </a:spcAft>
              <a:buClrTx/>
              <a:buFont typeface="Wingdings" charset="2"/>
              <a:buNone/>
              <a:defRPr sz="2200" spc="0">
                <a:solidFill>
                  <a:srgbClr val="FFFFFF"/>
                </a:solidFill>
                <a:latin typeface="Arial"/>
                <a:ea typeface="ＭＳ Ｐゴシック" charset="0"/>
                <a:cs typeface="Arial"/>
              </a:defRPr>
            </a:lvl3pPr>
            <a:lvl4pPr marL="415925" indent="0" algn="r" rtl="0" eaLnBrk="0" fontAlgn="base" hangingPunct="0">
              <a:spcBef>
                <a:spcPts val="500"/>
              </a:spcBef>
              <a:spcAft>
                <a:spcPct val="0"/>
              </a:spcAft>
              <a:buClr>
                <a:schemeClr val="bg1"/>
              </a:buClr>
              <a:buFont typeface="Arial"/>
              <a:buNone/>
              <a:defRPr sz="2200">
                <a:solidFill>
                  <a:srgbClr val="FFFFFF"/>
                </a:solidFill>
                <a:latin typeface="Arial"/>
                <a:ea typeface="ＭＳ Ｐゴシック" charset="0"/>
                <a:cs typeface="Arial"/>
              </a:defRPr>
            </a:lvl4pPr>
            <a:lvl5pPr marL="569912" indent="0" algn="r" rtl="0" eaLnBrk="0" fontAlgn="base" hangingPunct="0">
              <a:spcBef>
                <a:spcPts val="500"/>
              </a:spcBef>
              <a:spcAft>
                <a:spcPct val="0"/>
              </a:spcAft>
              <a:buClrTx/>
              <a:buFont typeface="Courier"/>
              <a:buNone/>
              <a:defRPr sz="2200" b="1">
                <a:solidFill>
                  <a:srgbClr val="FFFFFF"/>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pPr eaLnBrk="1" hangingPunct="1">
              <a:spcBef>
                <a:spcPts val="900"/>
              </a:spcBef>
            </a:pPr>
            <a:r>
              <a:rPr lang="en-US" dirty="0" smtClean="0"/>
              <a:t>Kernel And Security Open Forum</a:t>
            </a:r>
          </a:p>
          <a:p>
            <a:pPr eaLnBrk="1" hangingPunct="1">
              <a:spcBef>
                <a:spcPts val="900"/>
              </a:spcBef>
            </a:pPr>
            <a:r>
              <a:rPr lang="en-US" dirty="0" smtClean="0"/>
              <a:t>Staff</a:t>
            </a:r>
          </a:p>
        </p:txBody>
      </p:sp>
    </p:spTree>
    <p:extLst>
      <p:ext uri="{BB962C8B-B14F-4D97-AF65-F5344CB8AC3E}">
        <p14:creationId xmlns:p14="http://schemas.microsoft.com/office/powerpoint/2010/main" val="1779595620"/>
      </p:ext>
    </p:extLst>
  </p:cSld>
  <p:clrMapOvr>
    <a:masterClrMapping/>
  </p:clrMapOvr>
  <p:transition>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LINUXCONEU-MONDAY-13_edit.jpg"/>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l="45" r="45"/>
          <a:stretch/>
        </p:blipFill>
        <p:spPr>
          <a:prstGeom prst="rect">
            <a:avLst/>
          </a:prstGeom>
        </p:spPr>
      </p:pic>
      <p:sp>
        <p:nvSpPr>
          <p:cNvPr id="2" name="Title 1"/>
          <p:cNvSpPr>
            <a:spLocks noGrp="1"/>
          </p:cNvSpPr>
          <p:nvPr>
            <p:ph type="title"/>
          </p:nvPr>
        </p:nvSpPr>
        <p:spPr/>
        <p:txBody>
          <a:bodyPr/>
          <a:lstStyle/>
          <a:p>
            <a:pPr algn="ctr"/>
            <a:r>
              <a:rPr lang="en-US" dirty="0" smtClean="0">
                <a:cs typeface="Arial" charset="0"/>
              </a:rPr>
              <a:t>Questions and Answers</a:t>
            </a:r>
            <a:endParaRPr lang="en-US" dirty="0"/>
          </a:p>
        </p:txBody>
      </p:sp>
    </p:spTree>
    <p:extLst>
      <p:ext uri="{BB962C8B-B14F-4D97-AF65-F5344CB8AC3E}">
        <p14:creationId xmlns:p14="http://schemas.microsoft.com/office/powerpoint/2010/main" val="3264511720"/>
      </p:ext>
    </p:extLst>
  </p:cSld>
  <p:clrMapOvr>
    <a:masterClrMapping/>
  </p:clrMapOvr>
  <p:transition>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participation!</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Class activity</a:t>
            </a:r>
            <a:endParaRPr lang="en-US" dirty="0"/>
          </a:p>
        </p:txBody>
      </p:sp>
      <p:sp>
        <p:nvSpPr>
          <p:cNvPr id="3" name="Content Placeholder 2"/>
          <p:cNvSpPr>
            <a:spLocks noGrp="1"/>
          </p:cNvSpPr>
          <p:nvPr>
            <p:ph sz="quarter" idx="13"/>
          </p:nvPr>
        </p:nvSpPr>
        <p:spPr/>
        <p:txBody>
          <a:bodyPr/>
          <a:lstStyle/>
          <a:p>
            <a:r>
              <a:rPr lang="en-US" dirty="0" smtClean="0"/>
              <a:t>Users are typically able to get Docker and CROPs up and running on a Windows host in less than 30 minutes, most of that is the Docker and CROPS container installation time</a:t>
            </a:r>
          </a:p>
          <a:p>
            <a:r>
              <a:rPr lang="en-US" dirty="0" smtClean="0"/>
              <a:t>See if you can do that as fast on your host today or this week, and build and run “</a:t>
            </a:r>
            <a:r>
              <a:rPr lang="en-US" dirty="0" err="1" smtClean="0"/>
              <a:t>hello.c</a:t>
            </a:r>
            <a:r>
              <a:rPr lang="en-US" dirty="0" smtClean="0"/>
              <a:t>”. </a:t>
            </a:r>
            <a:endParaRPr lang="en-US" dirty="0"/>
          </a:p>
        </p:txBody>
      </p:sp>
    </p:spTree>
    <p:extLst>
      <p:ext uri="{BB962C8B-B14F-4D97-AF65-F5344CB8AC3E}">
        <p14:creationId xmlns:p14="http://schemas.microsoft.com/office/powerpoint/2010/main" val="269012236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408517"/>
            <a:ext cx="8227438" cy="505883"/>
          </a:xfrm>
        </p:spPr>
        <p:txBody>
          <a:bodyPr/>
          <a:lstStyle/>
          <a:p>
            <a:r>
              <a:rPr lang="en-US" dirty="0" smtClean="0"/>
              <a:t>Reference</a:t>
            </a:r>
            <a:endParaRPr lang="en-US" dirty="0"/>
          </a:p>
        </p:txBody>
      </p:sp>
      <p:sp>
        <p:nvSpPr>
          <p:cNvPr id="3" name="Content Placeholder 2"/>
          <p:cNvSpPr>
            <a:spLocks noGrp="1"/>
          </p:cNvSpPr>
          <p:nvPr>
            <p:ph sz="quarter" idx="13"/>
          </p:nvPr>
        </p:nvSpPr>
        <p:spPr>
          <a:xfrm>
            <a:off x="459870" y="806661"/>
            <a:ext cx="8233186" cy="5428886"/>
          </a:xfrm>
        </p:spPr>
        <p:txBody>
          <a:bodyPr/>
          <a:lstStyle/>
          <a:p>
            <a:r>
              <a:rPr lang="en-US" sz="2000" dirty="0" smtClean="0"/>
              <a:t>The CROPs community is very active. Here is how you can update your cached containers:</a:t>
            </a:r>
            <a:br>
              <a:rPr lang="en-US" sz="2000" dirty="0" smtClean="0"/>
            </a:br>
            <a:r>
              <a:rPr lang="en-US" dirty="0" smtClean="0"/>
              <a:t/>
            </a:r>
            <a:br>
              <a:rPr lang="en-US" dirty="0" smtClean="0"/>
            </a:br>
            <a:r>
              <a:rPr lang="en-US" dirty="0" smtClean="0"/>
              <a:t/>
            </a:r>
            <a:br>
              <a:rPr lang="en-US" dirty="0" smtClean="0"/>
            </a:br>
            <a:endParaRPr lang="en-US" dirty="0" smtClean="0"/>
          </a:p>
          <a:p>
            <a:r>
              <a:rPr lang="en-US" sz="2000" dirty="0" smtClean="0"/>
              <a:t>Here is a quick “</a:t>
            </a:r>
            <a:r>
              <a:rPr lang="en-US" sz="2000" dirty="0" err="1" smtClean="0"/>
              <a:t>hello.c</a:t>
            </a:r>
            <a:r>
              <a:rPr lang="en-US" sz="2000" dirty="0" smtClean="0"/>
              <a:t>” for your ESDK container</a:t>
            </a:r>
            <a:br>
              <a:rPr lang="en-US" sz="2000" dirty="0" smtClean="0"/>
            </a:br>
            <a:r>
              <a:rPr lang="en-US" sz="2000" dirty="0" smtClean="0"/>
              <a:t/>
            </a:r>
            <a:br>
              <a:rPr lang="en-US" sz="2000"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sz="1600" dirty="0" smtClean="0"/>
          </a:p>
          <a:p>
            <a:r>
              <a:rPr lang="en-US" sz="2000" dirty="0" smtClean="0"/>
              <a:t>Lead Developers:</a:t>
            </a:r>
            <a:br>
              <a:rPr lang="en-US" sz="2000" dirty="0" smtClean="0"/>
            </a:br>
            <a:r>
              <a:rPr lang="en-US" sz="1000" dirty="0"/>
              <a:t/>
            </a:r>
            <a:br>
              <a:rPr lang="en-US" sz="1000" dirty="0"/>
            </a:br>
            <a:r>
              <a:rPr lang="en-US" sz="2000" dirty="0" smtClean="0">
                <a:hlinkClick r:id="rId2"/>
              </a:rPr>
              <a:t>randy.e.witt@intel.com</a:t>
            </a:r>
            <a:r>
              <a:rPr lang="en-US" sz="2000" dirty="0" smtClean="0"/>
              <a:t/>
            </a:r>
            <a:br>
              <a:rPr lang="en-US" sz="2000" dirty="0" smtClean="0"/>
            </a:br>
            <a:r>
              <a:rPr lang="en-US" sz="2000" u="sng" dirty="0">
                <a:hlinkClick r:id="rId3"/>
              </a:rPr>
              <a:t>brian.avery@intel.com</a:t>
            </a:r>
            <a:r>
              <a:rPr lang="en-US" sz="2000" dirty="0"/>
              <a:t/>
            </a:r>
            <a:br>
              <a:rPr lang="en-US" sz="2000" dirty="0"/>
            </a:br>
            <a:endParaRPr lang="en-US" sz="2000" dirty="0"/>
          </a:p>
        </p:txBody>
      </p:sp>
      <p:sp>
        <p:nvSpPr>
          <p:cNvPr id="4" name="Content Placeholder 3"/>
          <p:cNvSpPr txBox="1">
            <a:spLocks/>
          </p:cNvSpPr>
          <p:nvPr/>
        </p:nvSpPr>
        <p:spPr bwMode="auto">
          <a:xfrm>
            <a:off x="459870" y="3194891"/>
            <a:ext cx="8233186" cy="1531345"/>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ma14="http://schemas.microsoft.com/office/mac/drawingml/2011/main" xmlns=""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dirty="0" smtClean="0">
                <a:latin typeface="Courier New" panose="02070309020205020404" pitchFamily="49" charset="0"/>
                <a:cs typeface="Courier New" panose="02070309020205020404" pitchFamily="49" charset="0"/>
              </a:rPr>
              <a:t>#</a:t>
            </a:r>
            <a:r>
              <a:rPr lang="en-US" sz="1400" dirty="0">
                <a:latin typeface="Courier New" panose="02070309020205020404" pitchFamily="49" charset="0"/>
                <a:cs typeface="Courier New" panose="02070309020205020404" pitchFamily="49" charset="0"/>
              </a:rPr>
              <a:t>include &lt;</a:t>
            </a:r>
            <a:r>
              <a:rPr lang="en-US" sz="1400" dirty="0" err="1">
                <a:latin typeface="Courier New" panose="02070309020205020404" pitchFamily="49" charset="0"/>
                <a:cs typeface="Courier New" panose="02070309020205020404" pitchFamily="49" charset="0"/>
              </a:rPr>
              <a:t>stdio.h</a:t>
            </a:r>
            <a:r>
              <a:rPr lang="en-US" sz="1400" dirty="0" smtClean="0">
                <a:latin typeface="Courier New" panose="02070309020205020404" pitchFamily="49" charset="0"/>
                <a:cs typeface="Courier New" panose="02070309020205020404" pitchFamily="49" charset="0"/>
              </a:rPr>
              <a:t>&gt;</a:t>
            </a:r>
            <a:endParaRPr lang="en-US" sz="1400" dirty="0">
              <a:latin typeface="Courier New" panose="02070309020205020404" pitchFamily="49" charset="0"/>
              <a:cs typeface="Courier New" panose="02070309020205020404" pitchFamily="49" charset="0"/>
            </a:endParaRPr>
          </a:p>
          <a:p>
            <a:pPr marL="0" indent="0">
              <a:buNone/>
            </a:pP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main(void</a:t>
            </a:r>
            <a:r>
              <a:rPr lang="en-US" sz="1400" dirty="0" smtClean="0">
                <a:latin typeface="Courier New" panose="02070309020205020404" pitchFamily="49" charset="0"/>
                <a:cs typeface="Courier New" panose="02070309020205020404" pitchFamily="49" charset="0"/>
              </a:rPr>
              <a:t>)</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a:t>
            </a:r>
            <a:r>
              <a:rPr lang="en-US" sz="1400" dirty="0">
                <a:latin typeface="Courier New" panose="02070309020205020404" pitchFamily="49" charset="0"/>
                <a:cs typeface="Courier New" panose="02070309020205020404" pitchFamily="49" charset="0"/>
              </a:rPr>
              <a:t/>
            </a:r>
            <a:br>
              <a:rPr lang="en-US" sz="1400" dirty="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printf</a:t>
            </a:r>
            <a:r>
              <a:rPr lang="en-US" sz="1400" b="1" dirty="0">
                <a:latin typeface="Courier New" panose="02070309020205020404" pitchFamily="49" charset="0"/>
                <a:cs typeface="Courier New" panose="02070309020205020404" pitchFamily="49" charset="0"/>
              </a:rPr>
              <a:t>("Hello Berlin 2016!\n</a:t>
            </a:r>
            <a:r>
              <a:rPr lang="en-US" sz="1400" b="1" dirty="0" smtClean="0">
                <a:latin typeface="Courier New" panose="02070309020205020404" pitchFamily="49" charset="0"/>
                <a:cs typeface="Courier New" panose="02070309020205020404" pitchFamily="49" charset="0"/>
              </a:rPr>
              <a:t>");</a:t>
            </a:r>
            <a:br>
              <a:rPr lang="en-US" sz="1400" b="1"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return 0;</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a:t>
            </a:r>
          </a:p>
        </p:txBody>
      </p:sp>
      <p:sp>
        <p:nvSpPr>
          <p:cNvPr id="5" name="Content Placeholder 3"/>
          <p:cNvSpPr txBox="1">
            <a:spLocks/>
          </p:cNvSpPr>
          <p:nvPr/>
        </p:nvSpPr>
        <p:spPr bwMode="auto">
          <a:xfrm>
            <a:off x="459870" y="1562561"/>
            <a:ext cx="8233186" cy="1059453"/>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ma14="http://schemas.microsoft.com/office/mac/drawingml/2011/main" xmlns=""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dirty="0" err="1" smtClean="0">
                <a:latin typeface="Courier New" panose="02070309020205020404" pitchFamily="49" charset="0"/>
                <a:cs typeface="Courier New" panose="02070309020205020404" pitchFamily="49" charset="0"/>
              </a:rPr>
              <a:t>docker</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pull crops/</a:t>
            </a:r>
            <a:r>
              <a:rPr lang="en-US" sz="1400" dirty="0" err="1">
                <a:latin typeface="Courier New" panose="02070309020205020404" pitchFamily="49" charset="0"/>
                <a:cs typeface="Courier New" panose="02070309020205020404" pitchFamily="49" charset="0"/>
              </a:rPr>
              <a:t>extsdk</a:t>
            </a:r>
            <a:r>
              <a:rPr lang="en-US" sz="1400" dirty="0">
                <a:latin typeface="Courier New" panose="02070309020205020404" pitchFamily="49" charset="0"/>
                <a:cs typeface="Courier New" panose="02070309020205020404" pitchFamily="49" charset="0"/>
              </a:rPr>
              <a:t>-container</a:t>
            </a:r>
          </a:p>
          <a:p>
            <a:pPr marL="0" indent="0">
              <a:buNone/>
            </a:pPr>
            <a:r>
              <a:rPr lang="en-US" sz="1400" dirty="0" err="1" smtClean="0">
                <a:latin typeface="Courier New" panose="02070309020205020404" pitchFamily="49" charset="0"/>
                <a:cs typeface="Courier New" panose="02070309020205020404" pitchFamily="49" charset="0"/>
              </a:rPr>
              <a:t>docker</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pull crops/poky</a:t>
            </a:r>
          </a:p>
          <a:p>
            <a:pPr marL="0" indent="0">
              <a:buNone/>
            </a:pPr>
            <a:r>
              <a:rPr lang="en-US" sz="1400" dirty="0" err="1" smtClean="0">
                <a:latin typeface="Courier New" panose="02070309020205020404" pitchFamily="49" charset="0"/>
                <a:cs typeface="Courier New" panose="02070309020205020404" pitchFamily="49" charset="0"/>
              </a:rPr>
              <a:t>docker</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pull crops/toaster</a:t>
            </a:r>
            <a:r>
              <a:rPr lang="en-US" sz="1200" kern="0" dirty="0" smtClean="0">
                <a:solidFill>
                  <a:schemeClr val="accent6"/>
                </a:solidFill>
                <a:latin typeface="Courier New" panose="02070309020205020404" pitchFamily="49" charset="0"/>
                <a:cs typeface="Courier New" panose="02070309020205020404" pitchFamily="49" charset="0"/>
              </a:rPr>
              <a:t/>
            </a:r>
            <a:br>
              <a:rPr lang="en-US" sz="1200" kern="0" dirty="0" smtClean="0">
                <a:solidFill>
                  <a:schemeClr val="accent6"/>
                </a:solidFill>
                <a:latin typeface="Courier New" panose="02070309020205020404" pitchFamily="49" charset="0"/>
                <a:cs typeface="Courier New" panose="02070309020205020404" pitchFamily="49" charset="0"/>
              </a:rPr>
            </a:br>
            <a:endParaRPr lang="en-US" sz="1200" kern="0" dirty="0" smtClean="0">
              <a:solidFill>
                <a:schemeClr val="accent6"/>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6616451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Two</a:t>
            </a:r>
            <a:endParaRPr lang="en-US" dirty="0"/>
          </a:p>
        </p:txBody>
      </p:sp>
      <p:sp>
        <p:nvSpPr>
          <p:cNvPr id="5" name="Content Placeholder 3"/>
          <p:cNvSpPr txBox="1">
            <a:spLocks/>
          </p:cNvSpPr>
          <p:nvPr/>
        </p:nvSpPr>
        <p:spPr bwMode="auto">
          <a:xfrm>
            <a:off x="1957388" y="4278313"/>
            <a:ext cx="687480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lgn="r" rtl="0" eaLnBrk="0" fontAlgn="base" hangingPunct="0">
              <a:spcBef>
                <a:spcPct val="75000"/>
              </a:spcBef>
              <a:spcAft>
                <a:spcPct val="0"/>
              </a:spcAft>
              <a:buClr>
                <a:schemeClr val="accent1"/>
              </a:buClr>
              <a:buFont typeface="Arial"/>
              <a:buNone/>
              <a:defRPr sz="2400" b="1" i="0">
                <a:solidFill>
                  <a:srgbClr val="FFFFFF"/>
                </a:solidFill>
                <a:latin typeface="Arial"/>
                <a:ea typeface="ＭＳ Ｐゴシック" charset="0"/>
                <a:cs typeface="Arial"/>
              </a:defRPr>
            </a:lvl1pPr>
            <a:lvl2pPr marL="1588" indent="0" algn="r" rtl="0" eaLnBrk="0" fontAlgn="base" hangingPunct="0">
              <a:spcBef>
                <a:spcPts val="500"/>
              </a:spcBef>
              <a:spcAft>
                <a:spcPct val="0"/>
              </a:spcAft>
              <a:buClr>
                <a:schemeClr val="tx1"/>
              </a:buClr>
              <a:buFont typeface="Arial"/>
              <a:buNone/>
              <a:defRPr sz="2200" b="0" i="0">
                <a:solidFill>
                  <a:srgbClr val="FFFFFF"/>
                </a:solidFill>
                <a:latin typeface="Arial"/>
                <a:ea typeface="ＭＳ Ｐゴシック" charset="0"/>
                <a:cs typeface="Arial"/>
              </a:defRPr>
            </a:lvl2pPr>
            <a:lvl3pPr marL="184467" indent="0" algn="r" rtl="0" eaLnBrk="0" fontAlgn="base" hangingPunct="0">
              <a:spcBef>
                <a:spcPts val="500"/>
              </a:spcBef>
              <a:spcAft>
                <a:spcPct val="0"/>
              </a:spcAft>
              <a:buClrTx/>
              <a:buFont typeface="Wingdings" charset="2"/>
              <a:buNone/>
              <a:defRPr sz="2200" spc="0">
                <a:solidFill>
                  <a:srgbClr val="FFFFFF"/>
                </a:solidFill>
                <a:latin typeface="Arial"/>
                <a:ea typeface="ＭＳ Ｐゴシック" charset="0"/>
                <a:cs typeface="Arial"/>
              </a:defRPr>
            </a:lvl3pPr>
            <a:lvl4pPr marL="415925" indent="0" algn="r" rtl="0" eaLnBrk="0" fontAlgn="base" hangingPunct="0">
              <a:spcBef>
                <a:spcPts val="500"/>
              </a:spcBef>
              <a:spcAft>
                <a:spcPct val="0"/>
              </a:spcAft>
              <a:buClr>
                <a:schemeClr val="bg1"/>
              </a:buClr>
              <a:buFont typeface="Arial"/>
              <a:buNone/>
              <a:defRPr sz="2200">
                <a:solidFill>
                  <a:srgbClr val="FFFFFF"/>
                </a:solidFill>
                <a:latin typeface="Arial"/>
                <a:ea typeface="ＭＳ Ｐゴシック" charset="0"/>
                <a:cs typeface="Arial"/>
              </a:defRPr>
            </a:lvl4pPr>
            <a:lvl5pPr marL="569912" indent="0" algn="r" rtl="0" eaLnBrk="0" fontAlgn="base" hangingPunct="0">
              <a:spcBef>
                <a:spcPts val="500"/>
              </a:spcBef>
              <a:spcAft>
                <a:spcPct val="0"/>
              </a:spcAft>
              <a:buClrTx/>
              <a:buFont typeface="Courier"/>
              <a:buNone/>
              <a:defRPr sz="2200" b="1">
                <a:solidFill>
                  <a:srgbClr val="FFFFFF"/>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pPr eaLnBrk="1" hangingPunct="1">
              <a:spcBef>
                <a:spcPts val="900"/>
              </a:spcBef>
            </a:pPr>
            <a:r>
              <a:rPr lang="en-US" dirty="0" err="1" smtClean="0">
                <a:latin typeface="Arial" charset="0"/>
              </a:rPr>
              <a:t>Prelink</a:t>
            </a:r>
            <a:endParaRPr lang="en-US" dirty="0">
              <a:latin typeface="Arial" charset="0"/>
            </a:endParaRPr>
          </a:p>
          <a:p>
            <a:pPr eaLnBrk="1" hangingPunct="1">
              <a:spcBef>
                <a:spcPts val="900"/>
              </a:spcBef>
            </a:pPr>
            <a:r>
              <a:rPr lang="en-US" dirty="0" smtClean="0">
                <a:solidFill>
                  <a:schemeClr val="bg1"/>
                </a:solidFill>
                <a:latin typeface="Arial" charset="0"/>
              </a:rPr>
              <a:t>Mark </a:t>
            </a:r>
            <a:r>
              <a:rPr lang="en-US" dirty="0" err="1" smtClean="0">
                <a:solidFill>
                  <a:schemeClr val="bg1"/>
                </a:solidFill>
                <a:latin typeface="Arial" charset="0"/>
              </a:rPr>
              <a:t>Hatle</a:t>
            </a:r>
            <a:endParaRPr lang="en-US" dirty="0">
              <a:solidFill>
                <a:schemeClr val="bg1"/>
              </a:solidFill>
              <a:latin typeface="Arial" charset="0"/>
            </a:endParaRPr>
          </a:p>
        </p:txBody>
      </p:sp>
    </p:spTree>
    <p:extLst>
      <p:ext uri="{BB962C8B-B14F-4D97-AF65-F5344CB8AC3E}">
        <p14:creationId xmlns:p14="http://schemas.microsoft.com/office/powerpoint/2010/main" val="256723901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3"/>
          </p:nvPr>
        </p:nvSpPr>
        <p:spPr/>
        <p:txBody>
          <a:bodyPr/>
          <a:lstStyle/>
          <a:p>
            <a:r>
              <a:rPr lang="en-US" dirty="0" smtClean="0"/>
              <a:t>What is </a:t>
            </a:r>
            <a:r>
              <a:rPr lang="en-US" dirty="0" err="1" smtClean="0"/>
              <a:t>prelinking</a:t>
            </a:r>
            <a:r>
              <a:rPr lang="en-US" dirty="0" smtClean="0"/>
              <a:t>?</a:t>
            </a:r>
          </a:p>
          <a:p>
            <a:pPr lvl="1"/>
            <a:r>
              <a:rPr lang="en-US" dirty="0" smtClean="0"/>
              <a:t>Need to know </a:t>
            </a:r>
            <a:r>
              <a:rPr lang="en-US" dirty="0"/>
              <a:t>w</a:t>
            </a:r>
            <a:r>
              <a:rPr lang="en-US" dirty="0" smtClean="0"/>
              <a:t>hat is run-time linking is first</a:t>
            </a:r>
            <a:r>
              <a:rPr lang="mr-IN" dirty="0" smtClean="0"/>
              <a:t>…</a:t>
            </a:r>
            <a:endParaRPr lang="en-US" dirty="0" smtClean="0"/>
          </a:p>
          <a:p>
            <a:r>
              <a:rPr lang="en-US" dirty="0" smtClean="0"/>
              <a:t>Why </a:t>
            </a:r>
            <a:r>
              <a:rPr lang="en-US" dirty="0" err="1" smtClean="0"/>
              <a:t>prelink</a:t>
            </a:r>
            <a:r>
              <a:rPr lang="en-US" dirty="0" smtClean="0"/>
              <a:t>?</a:t>
            </a:r>
          </a:p>
          <a:p>
            <a:r>
              <a:rPr lang="en-US" dirty="0" smtClean="0"/>
              <a:t>Why NOT </a:t>
            </a:r>
            <a:r>
              <a:rPr lang="en-US" dirty="0" err="1" smtClean="0"/>
              <a:t>prelink</a:t>
            </a:r>
            <a:r>
              <a:rPr lang="en-US" dirty="0" smtClean="0"/>
              <a:t>?</a:t>
            </a:r>
          </a:p>
          <a:p>
            <a:r>
              <a:rPr lang="en-US" dirty="0" smtClean="0"/>
              <a:t>How to enable </a:t>
            </a:r>
            <a:r>
              <a:rPr lang="en-US" dirty="0" err="1" smtClean="0"/>
              <a:t>prelinking</a:t>
            </a:r>
            <a:endParaRPr lang="en-US" dirty="0" smtClean="0"/>
          </a:p>
          <a:p>
            <a:r>
              <a:rPr lang="en-US" dirty="0" smtClean="0"/>
              <a:t>Related items</a:t>
            </a:r>
          </a:p>
          <a:p>
            <a:endParaRPr lang="en-US" dirty="0"/>
          </a:p>
        </p:txBody>
      </p:sp>
    </p:spTree>
    <p:extLst>
      <p:ext uri="{BB962C8B-B14F-4D97-AF65-F5344CB8AC3E}">
        <p14:creationId xmlns:p14="http://schemas.microsoft.com/office/powerpoint/2010/main" val="8867895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br>
              <a:rPr lang="en-US" dirty="0" smtClean="0"/>
            </a:br>
            <a:r>
              <a:rPr lang="en-US" dirty="0" smtClean="0"/>
              <a:t>What is run-time linking?</a:t>
            </a:r>
            <a:endParaRPr lang="en-US" dirty="0"/>
          </a:p>
        </p:txBody>
      </p:sp>
      <p:sp>
        <p:nvSpPr>
          <p:cNvPr id="3" name="Content Placeholder 2"/>
          <p:cNvSpPr>
            <a:spLocks noGrp="1"/>
          </p:cNvSpPr>
          <p:nvPr>
            <p:ph sz="quarter" idx="13"/>
          </p:nvPr>
        </p:nvSpPr>
        <p:spPr/>
        <p:txBody>
          <a:bodyPr/>
          <a:lstStyle/>
          <a:p>
            <a:r>
              <a:rPr lang="en-US" dirty="0" smtClean="0"/>
              <a:t>At runtime, the dynamic linker (</a:t>
            </a:r>
            <a:r>
              <a:rPr lang="en-US" dirty="0" err="1" smtClean="0"/>
              <a:t>ld.so</a:t>
            </a:r>
            <a:r>
              <a:rPr lang="en-US" dirty="0" smtClean="0"/>
              <a:t>) must resolve shared object dependencies.</a:t>
            </a:r>
          </a:p>
          <a:p>
            <a:r>
              <a:rPr lang="en-US" dirty="0" smtClean="0"/>
              <a:t>Once the shared objects are loaded, the system determines if they were loaded at a predetermined address (objects by default are usually NOT loaded at a valid predetermined address).</a:t>
            </a:r>
          </a:p>
          <a:p>
            <a:r>
              <a:rPr lang="en-US" dirty="0" smtClean="0"/>
              <a:t>The dynamic linker must now bind/resolve all symbols (providers and users) to specific addresses.  This operation generally changes relocation tables using a Copy-On-Write (COW) process.</a:t>
            </a:r>
            <a:endParaRPr lang="en-US" dirty="0"/>
          </a:p>
        </p:txBody>
      </p:sp>
    </p:spTree>
    <p:extLst>
      <p:ext uri="{BB962C8B-B14F-4D97-AF65-F5344CB8AC3E}">
        <p14:creationId xmlns:p14="http://schemas.microsoft.com/office/powerpoint/2010/main" val="271598426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latin typeface="Arial" charset="0"/>
              </a:rPr>
              <a:t>Agenda – The Advanced Class</a:t>
            </a:r>
            <a:endParaRPr lang="en-US" dirty="0">
              <a:latin typeface="Arial" charset="0"/>
            </a:endParaRPr>
          </a:p>
        </p:txBody>
      </p:sp>
      <p:sp>
        <p:nvSpPr>
          <p:cNvPr id="13314" name="Content Placeholder 2"/>
          <p:cNvSpPr>
            <a:spLocks noGrp="1"/>
          </p:cNvSpPr>
          <p:nvPr>
            <p:ph sz="quarter" idx="13"/>
          </p:nvPr>
        </p:nvSpPr>
        <p:spPr>
          <a:xfrm>
            <a:off x="448469" y="873024"/>
            <a:ext cx="8233186" cy="5208287"/>
          </a:xfrm>
        </p:spPr>
        <p:txBody>
          <a:bodyPr/>
          <a:lstStyle/>
          <a:p>
            <a:pPr marL="0" indent="0" eaLnBrk="1" hangingPunct="1">
              <a:spcBef>
                <a:spcPts val="600"/>
              </a:spcBef>
              <a:buNone/>
            </a:pPr>
            <a:r>
              <a:rPr lang="en-US" sz="1600" dirty="0" smtClean="0">
                <a:latin typeface="Arial" charset="0"/>
              </a:rPr>
              <a:t>  9:00- 9:15	Opening session</a:t>
            </a:r>
          </a:p>
          <a:p>
            <a:pPr marL="0" indent="0" eaLnBrk="1" hangingPunct="1">
              <a:spcBef>
                <a:spcPts val="600"/>
              </a:spcBef>
              <a:buNone/>
            </a:pPr>
            <a:r>
              <a:rPr lang="en-US" sz="1600" dirty="0" smtClean="0">
                <a:latin typeface="Arial" charset="0"/>
              </a:rPr>
              <a:t>  9:15- 9:45	CROPS: Cross Platform support</a:t>
            </a:r>
          </a:p>
          <a:p>
            <a:pPr marL="0" indent="0" eaLnBrk="1" hangingPunct="1">
              <a:spcBef>
                <a:spcPts val="600"/>
              </a:spcBef>
              <a:buNone/>
            </a:pPr>
            <a:r>
              <a:rPr lang="en-US" sz="1600" dirty="0" smtClean="0">
                <a:latin typeface="Arial" charset="0"/>
              </a:rPr>
              <a:t>  9:45-10:15 	</a:t>
            </a:r>
            <a:r>
              <a:rPr lang="en-US" sz="1600" dirty="0" err="1" smtClean="0">
                <a:latin typeface="Arial" charset="0"/>
              </a:rPr>
              <a:t>Prelink</a:t>
            </a:r>
            <a:endParaRPr lang="en-US" sz="1600" dirty="0" smtClean="0">
              <a:latin typeface="Arial" charset="0"/>
            </a:endParaRPr>
          </a:p>
          <a:p>
            <a:pPr marL="0" indent="0" eaLnBrk="1" hangingPunct="1">
              <a:spcBef>
                <a:spcPts val="600"/>
              </a:spcBef>
              <a:buNone/>
            </a:pPr>
            <a:r>
              <a:rPr lang="en-US" sz="1600" i="1" dirty="0" smtClean="0">
                <a:solidFill>
                  <a:schemeClr val="accent1"/>
                </a:solidFill>
                <a:latin typeface="Arial" charset="0"/>
              </a:rPr>
              <a:t>10:15-10:30 	Morning Break</a:t>
            </a:r>
          </a:p>
          <a:p>
            <a:pPr marL="0" indent="0" eaLnBrk="1" hangingPunct="1">
              <a:spcBef>
                <a:spcPts val="600"/>
              </a:spcBef>
              <a:buNone/>
            </a:pPr>
            <a:r>
              <a:rPr lang="en-US" sz="1600" dirty="0" smtClean="0">
                <a:latin typeface="Arial" charset="0"/>
              </a:rPr>
              <a:t>10:30-10:45 	Account setup</a:t>
            </a:r>
          </a:p>
          <a:p>
            <a:pPr marL="0" indent="0" eaLnBrk="1" hangingPunct="1">
              <a:spcBef>
                <a:spcPts val="600"/>
              </a:spcBef>
              <a:buNone/>
            </a:pPr>
            <a:r>
              <a:rPr lang="en-US" sz="1600" dirty="0" smtClean="0">
                <a:latin typeface="Arial" charset="0"/>
              </a:rPr>
              <a:t>10:45-11:10	WIC: the OE Image Creator</a:t>
            </a:r>
          </a:p>
          <a:p>
            <a:pPr marL="0" indent="0" eaLnBrk="1" hangingPunct="1">
              <a:spcBef>
                <a:spcPts val="600"/>
              </a:spcBef>
              <a:buNone/>
            </a:pPr>
            <a:r>
              <a:rPr lang="en-US" sz="1600" dirty="0" smtClean="0">
                <a:latin typeface="Arial" charset="0"/>
              </a:rPr>
              <a:t>11:10-12:00 	</a:t>
            </a:r>
            <a:r>
              <a:rPr lang="en-US" sz="1600" dirty="0" err="1" smtClean="0">
                <a:latin typeface="Arial" charset="0"/>
              </a:rPr>
              <a:t>Userspace</a:t>
            </a:r>
            <a:r>
              <a:rPr lang="en-US" sz="1600" dirty="0" smtClean="0">
                <a:latin typeface="Arial" charset="0"/>
              </a:rPr>
              <a:t>: packaging, installation, system services</a:t>
            </a:r>
          </a:p>
          <a:p>
            <a:pPr marL="0" indent="0" eaLnBrk="1" hangingPunct="1">
              <a:spcBef>
                <a:spcPts val="600"/>
              </a:spcBef>
              <a:buNone/>
            </a:pPr>
            <a:r>
              <a:rPr lang="en-US" sz="1600" i="1" dirty="0" smtClean="0">
                <a:solidFill>
                  <a:schemeClr val="accent1"/>
                </a:solidFill>
                <a:latin typeface="Arial" charset="0"/>
              </a:rPr>
              <a:t>12:00- 1:00 	Lunch (and board pass-out) </a:t>
            </a:r>
          </a:p>
          <a:p>
            <a:pPr marL="0" indent="0" eaLnBrk="1" hangingPunct="1">
              <a:spcBef>
                <a:spcPts val="600"/>
              </a:spcBef>
              <a:buNone/>
            </a:pPr>
            <a:r>
              <a:rPr lang="en-US" sz="1600" dirty="0" smtClean="0">
                <a:latin typeface="Arial" charset="0"/>
              </a:rPr>
              <a:t> 1:00- 1:30 	Board bring-up</a:t>
            </a:r>
          </a:p>
          <a:p>
            <a:pPr marL="0" indent="0" eaLnBrk="1" hangingPunct="1">
              <a:spcBef>
                <a:spcPts val="600"/>
              </a:spcBef>
              <a:buNone/>
            </a:pPr>
            <a:r>
              <a:rPr lang="en-US" sz="1600" dirty="0" smtClean="0">
                <a:latin typeface="Arial" charset="0"/>
              </a:rPr>
              <a:t> 1:30- 2:30 	</a:t>
            </a:r>
            <a:r>
              <a:rPr lang="en-US" sz="1600" dirty="0" err="1" smtClean="0">
                <a:latin typeface="Arial" charset="0"/>
              </a:rPr>
              <a:t>Devtool</a:t>
            </a:r>
            <a:r>
              <a:rPr lang="en-US" sz="1600" dirty="0" smtClean="0">
                <a:latin typeface="Arial" charset="0"/>
              </a:rPr>
              <a:t> and ESDK</a:t>
            </a:r>
          </a:p>
          <a:p>
            <a:pPr marL="0" indent="0" eaLnBrk="1" hangingPunct="1">
              <a:spcBef>
                <a:spcPts val="600"/>
              </a:spcBef>
              <a:buNone/>
            </a:pPr>
            <a:r>
              <a:rPr lang="en-US" sz="1600" i="1" dirty="0" smtClean="0">
                <a:solidFill>
                  <a:schemeClr val="accent1"/>
                </a:solidFill>
                <a:latin typeface="Arial" charset="0"/>
              </a:rPr>
              <a:t> 2:30- 2:45 	Afternoon Break</a:t>
            </a:r>
          </a:p>
          <a:p>
            <a:pPr marL="0" indent="0" eaLnBrk="1" hangingPunct="1">
              <a:spcBef>
                <a:spcPts val="600"/>
              </a:spcBef>
              <a:buNone/>
            </a:pPr>
            <a:r>
              <a:rPr lang="en-US" sz="1600" dirty="0">
                <a:latin typeface="Arial" charset="0"/>
              </a:rPr>
              <a:t> </a:t>
            </a:r>
            <a:r>
              <a:rPr lang="en-US" sz="1600" dirty="0" smtClean="0">
                <a:latin typeface="Arial" charset="0"/>
              </a:rPr>
              <a:t>2:45- 3:00 </a:t>
            </a:r>
            <a:r>
              <a:rPr lang="en-US" sz="1600" dirty="0">
                <a:latin typeface="Arial" charset="0"/>
              </a:rPr>
              <a:t>	</a:t>
            </a:r>
            <a:r>
              <a:rPr lang="en-US" sz="1600" dirty="0" smtClean="0">
                <a:latin typeface="Arial" charset="0"/>
              </a:rPr>
              <a:t>Class news</a:t>
            </a:r>
            <a:endParaRPr lang="en-US" sz="1600" dirty="0">
              <a:latin typeface="Arial" charset="0"/>
            </a:endParaRPr>
          </a:p>
          <a:p>
            <a:pPr marL="0" indent="0" eaLnBrk="1" hangingPunct="1">
              <a:spcBef>
                <a:spcPts val="600"/>
              </a:spcBef>
              <a:buNone/>
            </a:pPr>
            <a:r>
              <a:rPr lang="en-US" sz="1600" dirty="0" smtClean="0">
                <a:latin typeface="Arial" charset="0"/>
              </a:rPr>
              <a:t> 3:00- 3:30 </a:t>
            </a:r>
            <a:r>
              <a:rPr lang="en-US" sz="1600" dirty="0">
                <a:latin typeface="Arial" charset="0"/>
              </a:rPr>
              <a:t>	Node.js</a:t>
            </a:r>
            <a:endParaRPr lang="en-US" sz="1600" dirty="0">
              <a:solidFill>
                <a:srgbClr val="FF0000"/>
              </a:solidFill>
              <a:latin typeface="Arial" charset="0"/>
            </a:endParaRPr>
          </a:p>
          <a:p>
            <a:pPr marL="0" indent="0" eaLnBrk="1" hangingPunct="1">
              <a:spcBef>
                <a:spcPts val="600"/>
              </a:spcBef>
              <a:buNone/>
            </a:pPr>
            <a:r>
              <a:rPr lang="en-US" sz="1600" dirty="0" smtClean="0">
                <a:latin typeface="Arial" charset="0"/>
              </a:rPr>
              <a:t> 3:30- 4:00 	Analytics and the Event System</a:t>
            </a:r>
          </a:p>
          <a:p>
            <a:pPr marL="0" indent="0" eaLnBrk="1" hangingPunct="1">
              <a:spcBef>
                <a:spcPts val="600"/>
              </a:spcBef>
              <a:buNone/>
            </a:pPr>
            <a:r>
              <a:rPr lang="en-US" sz="1600" dirty="0" smtClean="0">
                <a:latin typeface="Arial" charset="0"/>
              </a:rPr>
              <a:t> 4:00- 4:30 </a:t>
            </a:r>
            <a:r>
              <a:rPr lang="en-US" sz="1600" dirty="0">
                <a:latin typeface="Arial" charset="0"/>
              </a:rPr>
              <a:t>	</a:t>
            </a:r>
            <a:r>
              <a:rPr lang="en-US" sz="1600" dirty="0" smtClean="0">
                <a:latin typeface="Arial" charset="0"/>
              </a:rPr>
              <a:t>Kernel/Security Forum</a:t>
            </a:r>
            <a:endParaRPr lang="en-US" sz="1600" dirty="0">
              <a:solidFill>
                <a:srgbClr val="FF0000"/>
              </a:solidFill>
              <a:latin typeface="Arial" charset="0"/>
            </a:endParaRPr>
          </a:p>
          <a:p>
            <a:pPr marL="0" indent="0" eaLnBrk="1" hangingPunct="1">
              <a:spcBef>
                <a:spcPts val="600"/>
              </a:spcBef>
              <a:buNone/>
            </a:pPr>
            <a:r>
              <a:rPr lang="en-US" sz="1600" dirty="0" smtClean="0">
                <a:latin typeface="Arial" charset="0"/>
              </a:rPr>
              <a:t> 4:30- 5:00	Q and A</a:t>
            </a:r>
            <a:endParaRPr lang="en-US" sz="1600" dirty="0">
              <a:latin typeface="Arial" charset="0"/>
            </a:endParaRPr>
          </a:p>
        </p:txBody>
      </p:sp>
    </p:spTree>
    <p:extLst>
      <p:ext uri="{BB962C8B-B14F-4D97-AF65-F5344CB8AC3E}">
        <p14:creationId xmlns:p14="http://schemas.microsoft.com/office/powerpoint/2010/main" val="37312616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ELF Object (</a:t>
            </a:r>
            <a:r>
              <a:rPr lang="en-US" dirty="0" err="1" smtClean="0"/>
              <a:t>orig</a:t>
            </a:r>
            <a:r>
              <a:rPr lang="en-US" dirty="0" smtClean="0"/>
              <a:t>)</a:t>
            </a:r>
            <a:endParaRPr lang="en-US" dirty="0"/>
          </a:p>
        </p:txBody>
      </p:sp>
      <p:sp>
        <p:nvSpPr>
          <p:cNvPr id="3" name="Content Placeholder 2"/>
          <p:cNvSpPr>
            <a:spLocks noGrp="1"/>
          </p:cNvSpPr>
          <p:nvPr>
            <p:ph sz="quarter" idx="13"/>
          </p:nvPr>
        </p:nvSpPr>
        <p:spPr>
          <a:xfrm>
            <a:off x="448853" y="787078"/>
            <a:ext cx="8233186" cy="5124772"/>
          </a:xfrm>
        </p:spPr>
        <p:txBody>
          <a:bodyPr/>
          <a:lstStyle/>
          <a:p>
            <a:pPr marL="0" indent="0">
              <a:buNone/>
            </a:pPr>
            <a:r>
              <a:rPr lang="mr-IN" sz="1200" dirty="0" err="1">
                <a:latin typeface="Monaco" charset="0"/>
                <a:ea typeface="Monaco" charset="0"/>
                <a:cs typeface="Monaco" charset="0"/>
              </a:rPr>
              <a:t>Sections</a:t>
            </a:r>
            <a:r>
              <a:rPr lang="mr-IN" sz="1200" dirty="0" smtClean="0">
                <a:latin typeface="Monaco" charset="0"/>
                <a:ea typeface="Monaco" charset="0"/>
                <a:cs typeface="Monaco" charset="0"/>
              </a:rPr>
              <a:t>:</a:t>
            </a:r>
            <a:endParaRPr lang="en-US" sz="1200" dirty="0" smtClean="0">
              <a:latin typeface="Monaco" charset="0"/>
              <a:ea typeface="Monaco" charset="0"/>
              <a:cs typeface="Monaco" charset="0"/>
            </a:endParaRPr>
          </a:p>
          <a:p>
            <a:pPr marL="0" indent="0">
              <a:buNone/>
            </a:pPr>
            <a:r>
              <a:rPr lang="mr-IN" sz="1200" dirty="0" smtClean="0">
                <a:latin typeface="Courier New" panose="02070309020205020404" pitchFamily="49" charset="0"/>
                <a:ea typeface="Monaco" charset="0"/>
                <a:cs typeface="Monaco" charset="0"/>
              </a:rPr>
              <a:t>Idx </a:t>
            </a:r>
            <a:r>
              <a:rPr lang="mr-IN" sz="1200" dirty="0">
                <a:latin typeface="Courier New" panose="02070309020205020404" pitchFamily="49" charset="0"/>
                <a:ea typeface="Monaco" charset="0"/>
                <a:cs typeface="Monaco" charset="0"/>
              </a:rPr>
              <a:t>Name         </a:t>
            </a:r>
            <a:r>
              <a:rPr lang="mr-IN" sz="1200" dirty="0" smtClean="0">
                <a:latin typeface="Courier New" panose="02070309020205020404" pitchFamily="49" charset="0"/>
                <a:ea typeface="Monaco" charset="0"/>
                <a:cs typeface="Monaco" charset="0"/>
              </a:rPr>
              <a:t>Size      </a:t>
            </a:r>
            <a:r>
              <a:rPr lang="mr-IN" sz="1200" dirty="0">
                <a:latin typeface="Courier New" panose="02070309020205020404" pitchFamily="49" charset="0"/>
                <a:ea typeface="Monaco" charset="0"/>
                <a:cs typeface="Monaco" charset="0"/>
              </a:rPr>
              <a:t>VMA               LMA               File off  </a:t>
            </a:r>
            <a:r>
              <a:rPr lang="mr-IN" sz="1200" dirty="0" smtClean="0">
                <a:latin typeface="Courier New" panose="02070309020205020404" pitchFamily="49" charset="0"/>
                <a:ea typeface="Monaco" charset="0"/>
                <a:cs typeface="Monaco" charset="0"/>
              </a:rPr>
              <a:t>Algn</a:t>
            </a:r>
            <a:r>
              <a:rPr lang="en-US" sz="1200" dirty="0">
                <a:latin typeface="Courier New" panose="02070309020205020404" pitchFamily="49" charset="0"/>
                <a:ea typeface="Monaco" charset="0"/>
                <a:cs typeface="Courier New" panose="02070309020205020404" pitchFamily="49" charset="0"/>
              </a:rPr>
              <a:t/>
            </a:r>
            <a:br>
              <a:rPr lang="en-US" sz="1200" dirty="0">
                <a:latin typeface="Courier New" panose="02070309020205020404" pitchFamily="49" charset="0"/>
                <a:ea typeface="Monaco" charset="0"/>
                <a:cs typeface="Courier New" panose="02070309020205020404" pitchFamily="49" charset="0"/>
              </a:rPr>
            </a:br>
            <a:r>
              <a:rPr lang="en-US" sz="1200" dirty="0">
                <a:latin typeface="Courier New" panose="02070309020205020404" pitchFamily="49" charset="0"/>
                <a:ea typeface="Monaco" charset="0"/>
                <a:cs typeface="Courier New" panose="02070309020205020404" pitchFamily="49" charset="0"/>
              </a:rPr>
              <a:t>4 .</a:t>
            </a:r>
            <a:r>
              <a:rPr lang="en-US" sz="1200" dirty="0" err="1">
                <a:latin typeface="Courier New" panose="02070309020205020404" pitchFamily="49" charset="0"/>
                <a:ea typeface="Monaco" charset="0"/>
                <a:cs typeface="Courier New" panose="02070309020205020404" pitchFamily="49" charset="0"/>
              </a:rPr>
              <a:t>dynsym</a:t>
            </a:r>
            <a:r>
              <a:rPr lang="en-US" sz="1200" dirty="0">
                <a:latin typeface="Courier New" panose="02070309020205020404" pitchFamily="49" charset="0"/>
                <a:ea typeface="Monaco" charset="0"/>
                <a:cs typeface="Courier New" panose="02070309020205020404" pitchFamily="49" charset="0"/>
              </a:rPr>
              <a:t>        000014b8  00000000004003f0  </a:t>
            </a:r>
            <a:r>
              <a:rPr lang="en-US" sz="1200" dirty="0" err="1">
                <a:latin typeface="Courier New" panose="02070309020205020404" pitchFamily="49" charset="0"/>
                <a:ea typeface="Monaco" charset="0"/>
                <a:cs typeface="Courier New" panose="02070309020205020404" pitchFamily="49" charset="0"/>
              </a:rPr>
              <a:t>00000000004003f0</a:t>
            </a:r>
            <a:r>
              <a:rPr lang="en-US" sz="1200" dirty="0">
                <a:latin typeface="Courier New" panose="02070309020205020404" pitchFamily="49" charset="0"/>
                <a:ea typeface="Monaco" charset="0"/>
                <a:cs typeface="Courier New" panose="02070309020205020404" pitchFamily="49" charset="0"/>
              </a:rPr>
              <a:t>  000003f0  2**</a:t>
            </a:r>
            <a:r>
              <a:rPr lang="en-US" sz="1200" dirty="0" smtClean="0">
                <a:latin typeface="Courier New" panose="02070309020205020404" pitchFamily="49" charset="0"/>
                <a:ea typeface="Monaco" charset="0"/>
                <a:cs typeface="Courier New" panose="02070309020205020404" pitchFamily="49" charset="0"/>
              </a:rPr>
              <a:t>3</a:t>
            </a:r>
            <a:br>
              <a:rPr lang="en-US" sz="1200" dirty="0" smtClean="0">
                <a:latin typeface="Courier New" panose="02070309020205020404" pitchFamily="49" charset="0"/>
                <a:ea typeface="Monaco" charset="0"/>
                <a:cs typeface="Courier New" panose="02070309020205020404" pitchFamily="49" charset="0"/>
              </a:rPr>
            </a:br>
            <a:r>
              <a:rPr lang="en-US" sz="1200" dirty="0" smtClean="0">
                <a:latin typeface="Courier New" panose="02070309020205020404" pitchFamily="49" charset="0"/>
                <a:ea typeface="Monaco" charset="0"/>
                <a:cs typeface="Courier New" panose="02070309020205020404" pitchFamily="49" charset="0"/>
              </a:rPr>
              <a:t>5 </a:t>
            </a:r>
            <a:r>
              <a:rPr lang="en-US" sz="1200" dirty="0">
                <a:latin typeface="Courier New" panose="02070309020205020404" pitchFamily="49" charset="0"/>
                <a:ea typeface="Monaco" charset="0"/>
                <a:cs typeface="Courier New" panose="02070309020205020404" pitchFamily="49" charset="0"/>
              </a:rPr>
              <a:t>.</a:t>
            </a:r>
            <a:r>
              <a:rPr lang="en-US" sz="1200" dirty="0" err="1">
                <a:latin typeface="Courier New" panose="02070309020205020404" pitchFamily="49" charset="0"/>
                <a:ea typeface="Monaco" charset="0"/>
                <a:cs typeface="Courier New" panose="02070309020205020404" pitchFamily="49" charset="0"/>
              </a:rPr>
              <a:t>dynstr</a:t>
            </a:r>
            <a:r>
              <a:rPr lang="en-US" sz="1200" dirty="0">
                <a:latin typeface="Courier New" panose="02070309020205020404" pitchFamily="49" charset="0"/>
                <a:ea typeface="Monaco" charset="0"/>
                <a:cs typeface="Courier New" panose="02070309020205020404" pitchFamily="49" charset="0"/>
              </a:rPr>
              <a:t>        00000d1f  00000000004018a8  </a:t>
            </a:r>
            <a:r>
              <a:rPr lang="en-US" sz="1200" dirty="0" err="1">
                <a:latin typeface="Courier New" panose="02070309020205020404" pitchFamily="49" charset="0"/>
                <a:ea typeface="Monaco" charset="0"/>
                <a:cs typeface="Courier New" panose="02070309020205020404" pitchFamily="49" charset="0"/>
              </a:rPr>
              <a:t>00000000004018a8</a:t>
            </a:r>
            <a:r>
              <a:rPr lang="en-US" sz="1200" dirty="0">
                <a:latin typeface="Courier New" panose="02070309020205020404" pitchFamily="49" charset="0"/>
                <a:ea typeface="Monaco" charset="0"/>
                <a:cs typeface="Courier New" panose="02070309020205020404" pitchFamily="49" charset="0"/>
              </a:rPr>
              <a:t>  000018a8  2**</a:t>
            </a:r>
            <a:r>
              <a:rPr lang="en-US" sz="1200" dirty="0" smtClean="0">
                <a:latin typeface="Courier New" panose="02070309020205020404" pitchFamily="49" charset="0"/>
                <a:ea typeface="Monaco" charset="0"/>
                <a:cs typeface="Courier New" panose="02070309020205020404" pitchFamily="49" charset="0"/>
              </a:rPr>
              <a:t>0</a:t>
            </a:r>
            <a:br>
              <a:rPr lang="en-US" sz="1200" dirty="0" smtClean="0">
                <a:latin typeface="Courier New" panose="02070309020205020404" pitchFamily="49" charset="0"/>
                <a:ea typeface="Monaco" charset="0"/>
                <a:cs typeface="Courier New" panose="02070309020205020404" pitchFamily="49" charset="0"/>
              </a:rPr>
            </a:br>
            <a:r>
              <a:rPr lang="en-US" sz="1200" dirty="0" smtClean="0">
                <a:latin typeface="Courier New" panose="02070309020205020404" pitchFamily="49" charset="0"/>
                <a:ea typeface="Monaco" charset="0"/>
                <a:cs typeface="Courier New" panose="02070309020205020404" pitchFamily="49" charset="0"/>
              </a:rPr>
              <a:t>8 </a:t>
            </a:r>
            <a:r>
              <a:rPr lang="en-US" sz="1200" dirty="0">
                <a:latin typeface="Courier New" panose="02070309020205020404" pitchFamily="49" charset="0"/>
                <a:ea typeface="Monaco" charset="0"/>
                <a:cs typeface="Courier New" panose="02070309020205020404" pitchFamily="49" charset="0"/>
              </a:rPr>
              <a:t>.</a:t>
            </a:r>
            <a:r>
              <a:rPr lang="en-US" sz="1200" dirty="0" err="1">
                <a:latin typeface="Courier New" panose="02070309020205020404" pitchFamily="49" charset="0"/>
                <a:ea typeface="Monaco" charset="0"/>
                <a:cs typeface="Courier New" panose="02070309020205020404" pitchFamily="49" charset="0"/>
              </a:rPr>
              <a:t>rela.dyn</a:t>
            </a:r>
            <a:r>
              <a:rPr lang="en-US" sz="1200" dirty="0">
                <a:latin typeface="Courier New" panose="02070309020205020404" pitchFamily="49" charset="0"/>
                <a:ea typeface="Monaco" charset="0"/>
                <a:cs typeface="Courier New" panose="02070309020205020404" pitchFamily="49" charset="0"/>
              </a:rPr>
              <a:t>      00000150  00000000004027d8  </a:t>
            </a:r>
            <a:r>
              <a:rPr lang="en-US" sz="1200" dirty="0" err="1">
                <a:latin typeface="Courier New" panose="02070309020205020404" pitchFamily="49" charset="0"/>
                <a:ea typeface="Monaco" charset="0"/>
                <a:cs typeface="Courier New" panose="02070309020205020404" pitchFamily="49" charset="0"/>
              </a:rPr>
              <a:t>00000000004027d8</a:t>
            </a:r>
            <a:r>
              <a:rPr lang="en-US" sz="1200" dirty="0">
                <a:latin typeface="Courier New" panose="02070309020205020404" pitchFamily="49" charset="0"/>
                <a:ea typeface="Monaco" charset="0"/>
                <a:cs typeface="Courier New" panose="02070309020205020404" pitchFamily="49" charset="0"/>
              </a:rPr>
              <a:t>  000027d8  2**</a:t>
            </a:r>
            <a:r>
              <a:rPr lang="en-US" sz="1200" dirty="0" smtClean="0">
                <a:latin typeface="Courier New" panose="02070309020205020404" pitchFamily="49" charset="0"/>
                <a:ea typeface="Monaco" charset="0"/>
                <a:cs typeface="Courier New" panose="02070309020205020404" pitchFamily="49" charset="0"/>
              </a:rPr>
              <a:t>3</a:t>
            </a:r>
            <a:br>
              <a:rPr lang="en-US" sz="1200" dirty="0" smtClean="0">
                <a:latin typeface="Courier New" panose="02070309020205020404" pitchFamily="49" charset="0"/>
                <a:ea typeface="Monaco" charset="0"/>
                <a:cs typeface="Courier New" panose="02070309020205020404" pitchFamily="49" charset="0"/>
              </a:rPr>
            </a:br>
            <a:r>
              <a:rPr lang="en-US" sz="1200" dirty="0" smtClean="0">
                <a:latin typeface="Courier New" panose="02070309020205020404" pitchFamily="49" charset="0"/>
                <a:ea typeface="Monaco" charset="0"/>
                <a:cs typeface="Courier New" panose="02070309020205020404" pitchFamily="49" charset="0"/>
              </a:rPr>
              <a:t>9 </a:t>
            </a:r>
            <a:r>
              <a:rPr lang="en-US" sz="1200" dirty="0">
                <a:latin typeface="Courier New" panose="02070309020205020404" pitchFamily="49" charset="0"/>
                <a:ea typeface="Monaco" charset="0"/>
                <a:cs typeface="Courier New" panose="02070309020205020404" pitchFamily="49" charset="0"/>
              </a:rPr>
              <a:t>.</a:t>
            </a:r>
            <a:r>
              <a:rPr lang="en-US" sz="1200" dirty="0" err="1">
                <a:latin typeface="Courier New" panose="02070309020205020404" pitchFamily="49" charset="0"/>
                <a:ea typeface="Monaco" charset="0"/>
                <a:cs typeface="Courier New" panose="02070309020205020404" pitchFamily="49" charset="0"/>
              </a:rPr>
              <a:t>rela.plt</a:t>
            </a:r>
            <a:r>
              <a:rPr lang="en-US" sz="1200" dirty="0">
                <a:latin typeface="Courier New" panose="02070309020205020404" pitchFamily="49" charset="0"/>
                <a:ea typeface="Monaco" charset="0"/>
                <a:cs typeface="Courier New" panose="02070309020205020404" pitchFamily="49" charset="0"/>
              </a:rPr>
              <a:t>      00001230  0000000000402928  0000000000402928  00002928  2**</a:t>
            </a:r>
            <a:r>
              <a:rPr lang="en-US" sz="1200" dirty="0" smtClean="0">
                <a:latin typeface="Courier New" panose="02070309020205020404" pitchFamily="49" charset="0"/>
                <a:ea typeface="Monaco" charset="0"/>
                <a:cs typeface="Courier New" panose="02070309020205020404" pitchFamily="49" charset="0"/>
              </a:rPr>
              <a:t>3</a:t>
            </a:r>
            <a:br>
              <a:rPr lang="en-US" sz="1200" dirty="0" smtClean="0">
                <a:latin typeface="Courier New" panose="02070309020205020404" pitchFamily="49" charset="0"/>
                <a:ea typeface="Monaco" charset="0"/>
                <a:cs typeface="Courier New" panose="02070309020205020404" pitchFamily="49" charset="0"/>
              </a:rPr>
            </a:br>
            <a:r>
              <a:rPr lang="en-US" sz="1200" dirty="0" smtClean="0">
                <a:latin typeface="Courier New" panose="02070309020205020404" pitchFamily="49" charset="0"/>
                <a:ea typeface="Monaco" charset="0"/>
                <a:cs typeface="Courier New" panose="02070309020205020404" pitchFamily="49" charset="0"/>
              </a:rPr>
              <a:t>11 </a:t>
            </a:r>
            <a:r>
              <a:rPr lang="en-US" sz="1200" dirty="0">
                <a:latin typeface="Courier New" panose="02070309020205020404" pitchFamily="49" charset="0"/>
                <a:ea typeface="Monaco" charset="0"/>
                <a:cs typeface="Courier New" panose="02070309020205020404" pitchFamily="49" charset="0"/>
              </a:rPr>
              <a:t>.</a:t>
            </a:r>
            <a:r>
              <a:rPr lang="en-US" sz="1200" dirty="0" err="1">
                <a:latin typeface="Courier New" panose="02070309020205020404" pitchFamily="49" charset="0"/>
                <a:ea typeface="Monaco" charset="0"/>
                <a:cs typeface="Courier New" panose="02070309020205020404" pitchFamily="49" charset="0"/>
              </a:rPr>
              <a:t>plt</a:t>
            </a:r>
            <a:r>
              <a:rPr lang="en-US" sz="1200" dirty="0">
                <a:latin typeface="Courier New" panose="02070309020205020404" pitchFamily="49" charset="0"/>
                <a:ea typeface="Monaco" charset="0"/>
                <a:cs typeface="Courier New" panose="02070309020205020404" pitchFamily="49" charset="0"/>
              </a:rPr>
              <a:t>          00000c30  0000000000403b70  </a:t>
            </a:r>
            <a:r>
              <a:rPr lang="en-US" sz="1200" dirty="0" err="1">
                <a:latin typeface="Courier New" panose="02070309020205020404" pitchFamily="49" charset="0"/>
                <a:ea typeface="Monaco" charset="0"/>
                <a:cs typeface="Courier New" panose="02070309020205020404" pitchFamily="49" charset="0"/>
              </a:rPr>
              <a:t>0000000000403b70</a:t>
            </a:r>
            <a:r>
              <a:rPr lang="en-US" sz="1200" dirty="0">
                <a:latin typeface="Courier New" panose="02070309020205020404" pitchFamily="49" charset="0"/>
                <a:ea typeface="Monaco" charset="0"/>
                <a:cs typeface="Courier New" panose="02070309020205020404" pitchFamily="49" charset="0"/>
              </a:rPr>
              <a:t>  00003b70  2**</a:t>
            </a:r>
            <a:r>
              <a:rPr lang="en-US" sz="1200" dirty="0" smtClean="0">
                <a:latin typeface="Courier New" panose="02070309020205020404" pitchFamily="49" charset="0"/>
                <a:ea typeface="Monaco" charset="0"/>
                <a:cs typeface="Courier New" panose="02070309020205020404" pitchFamily="49" charset="0"/>
              </a:rPr>
              <a:t>4</a:t>
            </a:r>
            <a:br>
              <a:rPr lang="en-US" sz="1200" dirty="0" smtClean="0">
                <a:latin typeface="Courier New" panose="02070309020205020404" pitchFamily="49" charset="0"/>
                <a:ea typeface="Monaco" charset="0"/>
                <a:cs typeface="Courier New" panose="02070309020205020404" pitchFamily="49" charset="0"/>
              </a:rPr>
            </a:br>
            <a:r>
              <a:rPr lang="en-US" sz="1200" dirty="0" smtClean="0">
                <a:latin typeface="Courier New" panose="02070309020205020404" pitchFamily="49" charset="0"/>
                <a:ea typeface="Monaco" charset="0"/>
                <a:cs typeface="Courier New" panose="02070309020205020404" pitchFamily="49" charset="0"/>
              </a:rPr>
              <a:t>12 </a:t>
            </a:r>
            <a:r>
              <a:rPr lang="en-US" sz="1200" dirty="0">
                <a:latin typeface="Courier New" panose="02070309020205020404" pitchFamily="49" charset="0"/>
                <a:ea typeface="Monaco" charset="0"/>
                <a:cs typeface="Courier New" panose="02070309020205020404" pitchFamily="49" charset="0"/>
              </a:rPr>
              <a:t>.text         00033691  00000000004047a0  </a:t>
            </a:r>
            <a:r>
              <a:rPr lang="en-US" sz="1200" dirty="0" err="1">
                <a:latin typeface="Courier New" panose="02070309020205020404" pitchFamily="49" charset="0"/>
                <a:ea typeface="Monaco" charset="0"/>
                <a:cs typeface="Courier New" panose="02070309020205020404" pitchFamily="49" charset="0"/>
              </a:rPr>
              <a:t>00000000004047a0</a:t>
            </a:r>
            <a:r>
              <a:rPr lang="en-US" sz="1200" dirty="0">
                <a:latin typeface="Courier New" panose="02070309020205020404" pitchFamily="49" charset="0"/>
                <a:ea typeface="Monaco" charset="0"/>
                <a:cs typeface="Courier New" panose="02070309020205020404" pitchFamily="49" charset="0"/>
              </a:rPr>
              <a:t>  000047a0  2**</a:t>
            </a:r>
            <a:r>
              <a:rPr lang="en-US" sz="1200" dirty="0" smtClean="0">
                <a:latin typeface="Courier New" panose="02070309020205020404" pitchFamily="49" charset="0"/>
                <a:ea typeface="Monaco" charset="0"/>
                <a:cs typeface="Courier New" panose="02070309020205020404" pitchFamily="49" charset="0"/>
              </a:rPr>
              <a:t>4</a:t>
            </a:r>
            <a:br>
              <a:rPr lang="en-US" sz="1200" dirty="0" smtClean="0">
                <a:latin typeface="Courier New" panose="02070309020205020404" pitchFamily="49" charset="0"/>
                <a:ea typeface="Monaco" charset="0"/>
                <a:cs typeface="Courier New" panose="02070309020205020404" pitchFamily="49" charset="0"/>
              </a:rPr>
            </a:br>
            <a:r>
              <a:rPr lang="en-US" sz="1200" dirty="0" smtClean="0">
                <a:latin typeface="Courier New" panose="02070309020205020404" pitchFamily="49" charset="0"/>
                <a:ea typeface="Monaco" charset="0"/>
                <a:cs typeface="Courier New" panose="02070309020205020404" pitchFamily="49" charset="0"/>
              </a:rPr>
              <a:t>20 </a:t>
            </a:r>
            <a:r>
              <a:rPr lang="en-US" sz="1200" dirty="0">
                <a:latin typeface="Courier New" panose="02070309020205020404" pitchFamily="49" charset="0"/>
                <a:ea typeface="Monaco" charset="0"/>
                <a:cs typeface="Courier New" panose="02070309020205020404" pitchFamily="49" charset="0"/>
              </a:rPr>
              <a:t>.dynamic      000001f0  00000000006f0e00  </a:t>
            </a:r>
            <a:r>
              <a:rPr lang="en-US" sz="1200" dirty="0" err="1">
                <a:latin typeface="Courier New" panose="02070309020205020404" pitchFamily="49" charset="0"/>
                <a:ea typeface="Monaco" charset="0"/>
                <a:cs typeface="Courier New" panose="02070309020205020404" pitchFamily="49" charset="0"/>
              </a:rPr>
              <a:t>00000000006f0e00</a:t>
            </a:r>
            <a:r>
              <a:rPr lang="en-US" sz="1200" dirty="0">
                <a:latin typeface="Courier New" panose="02070309020205020404" pitchFamily="49" charset="0"/>
                <a:ea typeface="Monaco" charset="0"/>
                <a:cs typeface="Courier New" panose="02070309020205020404" pitchFamily="49" charset="0"/>
              </a:rPr>
              <a:t>  000f0e00  2**</a:t>
            </a:r>
            <a:r>
              <a:rPr lang="en-US" sz="1200" dirty="0" smtClean="0">
                <a:latin typeface="Courier New" panose="02070309020205020404" pitchFamily="49" charset="0"/>
                <a:ea typeface="Monaco" charset="0"/>
                <a:cs typeface="Courier New" panose="02070309020205020404" pitchFamily="49" charset="0"/>
              </a:rPr>
              <a:t>3</a:t>
            </a:r>
            <a:br>
              <a:rPr lang="en-US" sz="1200" dirty="0" smtClean="0">
                <a:latin typeface="Courier New" panose="02070309020205020404" pitchFamily="49" charset="0"/>
                <a:ea typeface="Monaco" charset="0"/>
                <a:cs typeface="Courier New" panose="02070309020205020404" pitchFamily="49" charset="0"/>
              </a:rPr>
            </a:br>
            <a:r>
              <a:rPr lang="en-US" sz="1200" dirty="0" smtClean="0">
                <a:latin typeface="Courier New" panose="02070309020205020404" pitchFamily="49" charset="0"/>
                <a:ea typeface="Monaco" charset="0"/>
                <a:cs typeface="Courier New" panose="02070309020205020404" pitchFamily="49" charset="0"/>
              </a:rPr>
              <a:t>21 </a:t>
            </a:r>
            <a:r>
              <a:rPr lang="en-US" sz="1200" dirty="0">
                <a:latin typeface="Courier New" panose="02070309020205020404" pitchFamily="49" charset="0"/>
                <a:ea typeface="Monaco" charset="0"/>
                <a:cs typeface="Courier New" panose="02070309020205020404" pitchFamily="49" charset="0"/>
              </a:rPr>
              <a:t>.got          00000010  00000000006f0ff0  </a:t>
            </a:r>
            <a:r>
              <a:rPr lang="en-US" sz="1200" dirty="0" err="1">
                <a:latin typeface="Courier New" panose="02070309020205020404" pitchFamily="49" charset="0"/>
                <a:ea typeface="Monaco" charset="0"/>
                <a:cs typeface="Courier New" panose="02070309020205020404" pitchFamily="49" charset="0"/>
              </a:rPr>
              <a:t>00000000006f0ff0</a:t>
            </a:r>
            <a:r>
              <a:rPr lang="en-US" sz="1200" dirty="0">
                <a:latin typeface="Courier New" panose="02070309020205020404" pitchFamily="49" charset="0"/>
                <a:ea typeface="Monaco" charset="0"/>
                <a:cs typeface="Courier New" panose="02070309020205020404" pitchFamily="49" charset="0"/>
              </a:rPr>
              <a:t>  000f0ff0  2**</a:t>
            </a:r>
            <a:r>
              <a:rPr lang="en-US" sz="1200" dirty="0" smtClean="0">
                <a:latin typeface="Courier New" panose="02070309020205020404" pitchFamily="49" charset="0"/>
                <a:ea typeface="Monaco" charset="0"/>
                <a:cs typeface="Courier New" panose="02070309020205020404" pitchFamily="49" charset="0"/>
              </a:rPr>
              <a:t>3</a:t>
            </a:r>
            <a:br>
              <a:rPr lang="en-US" sz="1200" dirty="0" smtClean="0">
                <a:latin typeface="Courier New" panose="02070309020205020404" pitchFamily="49" charset="0"/>
                <a:ea typeface="Monaco" charset="0"/>
                <a:cs typeface="Courier New" panose="02070309020205020404" pitchFamily="49" charset="0"/>
              </a:rPr>
            </a:br>
            <a:r>
              <a:rPr lang="en-US" sz="1200" dirty="0" smtClean="0">
                <a:latin typeface="Courier New" panose="02070309020205020404" pitchFamily="49" charset="0"/>
                <a:ea typeface="Monaco" charset="0"/>
                <a:cs typeface="Courier New" panose="02070309020205020404" pitchFamily="49" charset="0"/>
              </a:rPr>
              <a:t>22 </a:t>
            </a:r>
            <a:r>
              <a:rPr lang="en-US" sz="1200" dirty="0">
                <a:latin typeface="Courier New" panose="02070309020205020404" pitchFamily="49" charset="0"/>
                <a:ea typeface="Monaco" charset="0"/>
                <a:cs typeface="Courier New" panose="02070309020205020404" pitchFamily="49" charset="0"/>
              </a:rPr>
              <a:t>.</a:t>
            </a:r>
            <a:r>
              <a:rPr lang="en-US" sz="1200" dirty="0" err="1">
                <a:latin typeface="Courier New" panose="02070309020205020404" pitchFamily="49" charset="0"/>
                <a:ea typeface="Monaco" charset="0"/>
                <a:cs typeface="Courier New" panose="02070309020205020404" pitchFamily="49" charset="0"/>
              </a:rPr>
              <a:t>got.plt</a:t>
            </a:r>
            <a:r>
              <a:rPr lang="en-US" sz="1200" dirty="0">
                <a:latin typeface="Courier New" panose="02070309020205020404" pitchFamily="49" charset="0"/>
                <a:ea typeface="Monaco" charset="0"/>
                <a:cs typeface="Courier New" panose="02070309020205020404" pitchFamily="49" charset="0"/>
              </a:rPr>
              <a:t>      00000628  00000000006f1000  </a:t>
            </a:r>
            <a:r>
              <a:rPr lang="en-US" sz="1200" dirty="0" err="1">
                <a:latin typeface="Courier New" panose="02070309020205020404" pitchFamily="49" charset="0"/>
                <a:ea typeface="Monaco" charset="0"/>
                <a:cs typeface="Courier New" panose="02070309020205020404" pitchFamily="49" charset="0"/>
              </a:rPr>
              <a:t>00000000006f1000</a:t>
            </a:r>
            <a:r>
              <a:rPr lang="en-US" sz="1200" dirty="0">
                <a:latin typeface="Courier New" panose="02070309020205020404" pitchFamily="49" charset="0"/>
                <a:ea typeface="Monaco" charset="0"/>
                <a:cs typeface="Courier New" panose="02070309020205020404" pitchFamily="49" charset="0"/>
              </a:rPr>
              <a:t>  000f1000  2**</a:t>
            </a:r>
            <a:r>
              <a:rPr lang="en-US" sz="1200" dirty="0" smtClean="0">
                <a:latin typeface="Courier New" panose="02070309020205020404" pitchFamily="49" charset="0"/>
                <a:ea typeface="Monaco" charset="0"/>
                <a:cs typeface="Courier New" panose="02070309020205020404" pitchFamily="49" charset="0"/>
              </a:rPr>
              <a:t>3</a:t>
            </a:r>
            <a:br>
              <a:rPr lang="en-US" sz="1200" dirty="0" smtClean="0">
                <a:latin typeface="Courier New" panose="02070309020205020404" pitchFamily="49" charset="0"/>
                <a:ea typeface="Monaco" charset="0"/>
                <a:cs typeface="Courier New" panose="02070309020205020404" pitchFamily="49" charset="0"/>
              </a:rPr>
            </a:br>
            <a:r>
              <a:rPr lang="en-US" sz="1200" dirty="0" smtClean="0">
                <a:latin typeface="Courier New" panose="02070309020205020404" pitchFamily="49" charset="0"/>
                <a:ea typeface="Monaco" charset="0"/>
                <a:cs typeface="Courier New" panose="02070309020205020404" pitchFamily="49" charset="0"/>
              </a:rPr>
              <a:t>23 </a:t>
            </a:r>
            <a:r>
              <a:rPr lang="en-US" sz="1200" dirty="0">
                <a:latin typeface="Courier New" panose="02070309020205020404" pitchFamily="49" charset="0"/>
                <a:ea typeface="Monaco" charset="0"/>
                <a:cs typeface="Courier New" panose="02070309020205020404" pitchFamily="49" charset="0"/>
              </a:rPr>
              <a:t>.data         00001220  00000000006f1640  </a:t>
            </a:r>
            <a:r>
              <a:rPr lang="en-US" sz="1200" dirty="0" err="1">
                <a:latin typeface="Courier New" panose="02070309020205020404" pitchFamily="49" charset="0"/>
                <a:ea typeface="Monaco" charset="0"/>
                <a:cs typeface="Courier New" panose="02070309020205020404" pitchFamily="49" charset="0"/>
              </a:rPr>
              <a:t>00000000006f1640</a:t>
            </a:r>
            <a:r>
              <a:rPr lang="en-US" sz="1200" dirty="0">
                <a:latin typeface="Courier New" panose="02070309020205020404" pitchFamily="49" charset="0"/>
                <a:ea typeface="Monaco" charset="0"/>
                <a:cs typeface="Courier New" panose="02070309020205020404" pitchFamily="49" charset="0"/>
              </a:rPr>
              <a:t>  000f1640  2**</a:t>
            </a:r>
            <a:r>
              <a:rPr lang="en-US" sz="1200" dirty="0" smtClean="0">
                <a:latin typeface="Courier New" panose="02070309020205020404" pitchFamily="49" charset="0"/>
                <a:ea typeface="Monaco" charset="0"/>
                <a:cs typeface="Courier New" panose="02070309020205020404" pitchFamily="49" charset="0"/>
              </a:rPr>
              <a:t>5</a:t>
            </a:r>
            <a:br>
              <a:rPr lang="en-US" sz="1200" dirty="0" smtClean="0">
                <a:latin typeface="Courier New" panose="02070309020205020404" pitchFamily="49" charset="0"/>
                <a:ea typeface="Monaco" charset="0"/>
                <a:cs typeface="Courier New" panose="02070309020205020404" pitchFamily="49" charset="0"/>
              </a:rPr>
            </a:br>
            <a:r>
              <a:rPr lang="en-US" sz="1200" dirty="0" smtClean="0">
                <a:latin typeface="Courier New" panose="02070309020205020404" pitchFamily="49" charset="0"/>
                <a:ea typeface="Monaco" charset="0"/>
                <a:cs typeface="Courier New" panose="02070309020205020404" pitchFamily="49" charset="0"/>
              </a:rPr>
              <a:t>24 </a:t>
            </a:r>
            <a:r>
              <a:rPr lang="en-US" sz="1200" dirty="0">
                <a:latin typeface="Courier New" panose="02070309020205020404" pitchFamily="49" charset="0"/>
                <a:ea typeface="Monaco" charset="0"/>
                <a:cs typeface="Courier New" panose="02070309020205020404" pitchFamily="49" charset="0"/>
              </a:rPr>
              <a:t>.</a:t>
            </a:r>
            <a:r>
              <a:rPr lang="en-US" sz="1200" dirty="0" err="1">
                <a:latin typeface="Courier New" panose="02070309020205020404" pitchFamily="49" charset="0"/>
                <a:ea typeface="Monaco" charset="0"/>
                <a:cs typeface="Courier New" panose="02070309020205020404" pitchFamily="49" charset="0"/>
              </a:rPr>
              <a:t>bss</a:t>
            </a:r>
            <a:r>
              <a:rPr lang="en-US" sz="1200" dirty="0">
                <a:latin typeface="Courier New" panose="02070309020205020404" pitchFamily="49" charset="0"/>
                <a:ea typeface="Monaco" charset="0"/>
                <a:cs typeface="Courier New" panose="02070309020205020404" pitchFamily="49" charset="0"/>
              </a:rPr>
              <a:t>          00001a68  00000000006f2860  </a:t>
            </a:r>
            <a:r>
              <a:rPr lang="en-US" sz="1200" dirty="0" err="1">
                <a:latin typeface="Courier New" panose="02070309020205020404" pitchFamily="49" charset="0"/>
                <a:ea typeface="Monaco" charset="0"/>
                <a:cs typeface="Courier New" panose="02070309020205020404" pitchFamily="49" charset="0"/>
              </a:rPr>
              <a:t>00000000006f2860</a:t>
            </a:r>
            <a:r>
              <a:rPr lang="en-US" sz="1200" dirty="0">
                <a:latin typeface="Courier New" panose="02070309020205020404" pitchFamily="49" charset="0"/>
                <a:ea typeface="Monaco" charset="0"/>
                <a:cs typeface="Courier New" panose="02070309020205020404" pitchFamily="49" charset="0"/>
              </a:rPr>
              <a:t>  000f2860  2**5</a:t>
            </a:r>
          </a:p>
          <a:p>
            <a:pPr marL="0" indent="0">
              <a:buNone/>
            </a:pPr>
            <a:endParaRPr lang="en-US" sz="1200" dirty="0" smtClean="0">
              <a:latin typeface="Monaco" charset="0"/>
              <a:ea typeface="Monaco" charset="0"/>
              <a:cs typeface="Monaco" charset="0"/>
            </a:endParaRPr>
          </a:p>
          <a:p>
            <a:r>
              <a:rPr lang="en-US" dirty="0" smtClean="0">
                <a:latin typeface="+mn-lt"/>
                <a:ea typeface="Monaco" charset="0"/>
                <a:cs typeface="Monaco" charset="0"/>
              </a:rPr>
              <a:t>Each of the above contains some type of dynamic data</a:t>
            </a:r>
          </a:p>
          <a:p>
            <a:r>
              <a:rPr lang="en-US" dirty="0" smtClean="0">
                <a:latin typeface="+mn-lt"/>
                <a:ea typeface="Monaco" charset="0"/>
                <a:cs typeface="Monaco" charset="0"/>
              </a:rPr>
              <a:t>Dynamic linker (arch specific) may have to inspect and modify in-place (COW) information based on load address</a:t>
            </a:r>
            <a:endParaRPr lang="en-US" dirty="0">
              <a:latin typeface="+mn-lt"/>
              <a:ea typeface="Monaco" charset="0"/>
              <a:cs typeface="Monaco" charset="0"/>
            </a:endParaRPr>
          </a:p>
        </p:txBody>
      </p:sp>
    </p:spTree>
    <p:extLst>
      <p:ext uri="{BB962C8B-B14F-4D97-AF65-F5344CB8AC3E}">
        <p14:creationId xmlns:p14="http://schemas.microsoft.com/office/powerpoint/2010/main" val="13744008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prelinking</a:t>
            </a:r>
            <a:r>
              <a:rPr lang="en-US" dirty="0" smtClean="0"/>
              <a:t>?</a:t>
            </a:r>
            <a:endParaRPr lang="en-US" dirty="0"/>
          </a:p>
        </p:txBody>
      </p:sp>
      <p:sp>
        <p:nvSpPr>
          <p:cNvPr id="3" name="Content Placeholder 2"/>
          <p:cNvSpPr>
            <a:spLocks noGrp="1"/>
          </p:cNvSpPr>
          <p:nvPr>
            <p:ph sz="quarter" idx="13"/>
          </p:nvPr>
        </p:nvSpPr>
        <p:spPr/>
        <p:txBody>
          <a:bodyPr/>
          <a:lstStyle/>
          <a:p>
            <a:r>
              <a:rPr lang="en-US" dirty="0" smtClean="0"/>
              <a:t>Using </a:t>
            </a:r>
            <a:r>
              <a:rPr lang="en-US" dirty="0" err="1" smtClean="0"/>
              <a:t>ld.so</a:t>
            </a:r>
            <a:r>
              <a:rPr lang="en-US" dirty="0" smtClean="0"/>
              <a:t>, we bind the binaries to help determine a pre-calculated load address for all ELF binaries.</a:t>
            </a:r>
          </a:p>
          <a:p>
            <a:r>
              <a:rPr lang="en-US" dirty="0" smtClean="0"/>
              <a:t>This load address is calculated (libraries only) in such a way that conflicts should not occur, thus ensuring that objects are loaded at the predetermined address.</a:t>
            </a:r>
          </a:p>
          <a:p>
            <a:r>
              <a:rPr lang="en-US" dirty="0" smtClean="0"/>
              <a:t>The ELF object is modified to include the changes.</a:t>
            </a:r>
          </a:p>
          <a:p>
            <a:r>
              <a:rPr lang="en-US" dirty="0" smtClean="0"/>
              <a:t>Some conflict and symbol resolution still may be necessary, but only for items that can’t be pre-determined.</a:t>
            </a:r>
          </a:p>
          <a:p>
            <a:endParaRPr lang="en-US" dirty="0"/>
          </a:p>
        </p:txBody>
      </p:sp>
    </p:spTree>
    <p:extLst>
      <p:ext uri="{BB962C8B-B14F-4D97-AF65-F5344CB8AC3E}">
        <p14:creationId xmlns:p14="http://schemas.microsoft.com/office/powerpoint/2010/main" val="412040749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ELF </a:t>
            </a:r>
            <a:r>
              <a:rPr lang="en-US" dirty="0" smtClean="0"/>
              <a:t>Shared Library (</a:t>
            </a:r>
            <a:r>
              <a:rPr lang="en-US" dirty="0" err="1" smtClean="0"/>
              <a:t>libc.so</a:t>
            </a:r>
            <a:r>
              <a:rPr lang="en-US" dirty="0" smtClean="0"/>
              <a:t>)</a:t>
            </a:r>
            <a:endParaRPr lang="en-US" dirty="0"/>
          </a:p>
        </p:txBody>
      </p:sp>
      <p:sp>
        <p:nvSpPr>
          <p:cNvPr id="3" name="Content Placeholder 2"/>
          <p:cNvSpPr>
            <a:spLocks noGrp="1"/>
          </p:cNvSpPr>
          <p:nvPr>
            <p:ph sz="quarter" idx="13"/>
          </p:nvPr>
        </p:nvSpPr>
        <p:spPr>
          <a:xfrm>
            <a:off x="448277" y="893402"/>
            <a:ext cx="8233186" cy="2231763"/>
          </a:xfrm>
        </p:spPr>
        <p:txBody>
          <a:bodyPr/>
          <a:lstStyle/>
          <a:p>
            <a:pPr marL="0" indent="0">
              <a:buNone/>
            </a:pPr>
            <a:r>
              <a:rPr lang="en-US" sz="1200" dirty="0" smtClean="0">
                <a:latin typeface="Monaco" charset="0"/>
                <a:ea typeface="Monaco" charset="0"/>
                <a:cs typeface="Monaco" charset="0"/>
              </a:rPr>
              <a:t> </a:t>
            </a:r>
            <a:r>
              <a:rPr lang="mr-IN" sz="1200" dirty="0" smtClean="0">
                <a:latin typeface="Monaco" charset="0"/>
                <a:ea typeface="Monaco" charset="0"/>
                <a:cs typeface="Monaco" charset="0"/>
              </a:rPr>
              <a:t> </a:t>
            </a:r>
            <a:r>
              <a:rPr lang="mr-IN" sz="1200" dirty="0" err="1" smtClean="0">
                <a:latin typeface="Monaco" charset="0"/>
                <a:ea typeface="Monaco" charset="0"/>
                <a:cs typeface="Monaco" charset="0"/>
              </a:rPr>
              <a:t>Version</a:t>
            </a:r>
            <a:r>
              <a:rPr lang="mr-IN" sz="1200" dirty="0">
                <a:latin typeface="Monaco" charset="0"/>
                <a:ea typeface="Monaco" charset="0"/>
                <a:cs typeface="Monaco" charset="0"/>
              </a:rPr>
              <a:t>:                           </a:t>
            </a:r>
            <a:r>
              <a:rPr lang="mr-IN" sz="1200" dirty="0" smtClean="0">
                <a:latin typeface="Monaco" charset="0"/>
                <a:ea typeface="Monaco" charset="0"/>
                <a:cs typeface="Monaco" charset="0"/>
              </a:rPr>
              <a:t>0x1</a:t>
            </a:r>
            <a:r>
              <a:rPr lang="en-US" sz="1200" dirty="0" smtClean="0">
                <a:latin typeface="Monaco" charset="0"/>
                <a:ea typeface="Monaco" charset="0"/>
                <a:cs typeface="Monaco" charset="0"/>
              </a:rPr>
              <a:t/>
            </a:r>
            <a:br>
              <a:rPr lang="en-US" sz="1200" dirty="0" smtClean="0">
                <a:latin typeface="Monaco" charset="0"/>
                <a:ea typeface="Monaco" charset="0"/>
                <a:cs typeface="Monaco" charset="0"/>
              </a:rPr>
            </a:br>
            <a:r>
              <a:rPr lang="en-US" sz="1200" dirty="0" smtClean="0">
                <a:latin typeface="Monaco" charset="0"/>
                <a:ea typeface="Monaco" charset="0"/>
                <a:cs typeface="Monaco" charset="0"/>
              </a:rPr>
              <a:t> </a:t>
            </a:r>
            <a:r>
              <a:rPr lang="mr-IN" sz="1200" dirty="0" smtClean="0">
                <a:latin typeface="Monaco" charset="0"/>
                <a:ea typeface="Monaco" charset="0"/>
                <a:cs typeface="Monaco" charset="0"/>
              </a:rPr>
              <a:t> </a:t>
            </a:r>
            <a:r>
              <a:rPr lang="mr-IN" sz="1200" dirty="0" err="1" smtClean="0">
                <a:latin typeface="Monaco" charset="0"/>
                <a:ea typeface="Monaco" charset="0"/>
                <a:cs typeface="Monaco" charset="0"/>
              </a:rPr>
              <a:t>Entry</a:t>
            </a:r>
            <a:r>
              <a:rPr lang="mr-IN" sz="1200" dirty="0" smtClean="0">
                <a:latin typeface="Monaco" charset="0"/>
                <a:ea typeface="Monaco" charset="0"/>
                <a:cs typeface="Monaco" charset="0"/>
              </a:rPr>
              <a:t> </a:t>
            </a:r>
            <a:r>
              <a:rPr lang="mr-IN" sz="1200" dirty="0" err="1">
                <a:latin typeface="Monaco" charset="0"/>
                <a:ea typeface="Monaco" charset="0"/>
                <a:cs typeface="Monaco" charset="0"/>
              </a:rPr>
              <a:t>point</a:t>
            </a:r>
            <a:r>
              <a:rPr lang="mr-IN" sz="1200" dirty="0">
                <a:latin typeface="Monaco" charset="0"/>
                <a:ea typeface="Monaco" charset="0"/>
                <a:cs typeface="Monaco" charset="0"/>
              </a:rPr>
              <a:t> </a:t>
            </a:r>
            <a:r>
              <a:rPr lang="mr-IN" sz="1200" dirty="0" err="1">
                <a:latin typeface="Monaco" charset="0"/>
                <a:ea typeface="Monaco" charset="0"/>
                <a:cs typeface="Monaco" charset="0"/>
              </a:rPr>
              <a:t>address</a:t>
            </a:r>
            <a:r>
              <a:rPr lang="mr-IN" sz="1200" dirty="0">
                <a:latin typeface="Monaco" charset="0"/>
                <a:ea typeface="Monaco" charset="0"/>
                <a:cs typeface="Monaco" charset="0"/>
              </a:rPr>
              <a:t>:               </a:t>
            </a:r>
            <a:r>
              <a:rPr lang="mr-IN" sz="1200" dirty="0" smtClean="0">
                <a:latin typeface="Monaco" charset="0"/>
                <a:ea typeface="Monaco" charset="0"/>
                <a:cs typeface="Monaco" charset="0"/>
              </a:rPr>
              <a:t>0x203b0</a:t>
            </a:r>
            <a:r>
              <a:rPr lang="en-US" sz="1200" dirty="0" smtClean="0">
                <a:latin typeface="Monaco" charset="0"/>
                <a:ea typeface="Monaco" charset="0"/>
                <a:cs typeface="Monaco" charset="0"/>
              </a:rPr>
              <a:t/>
            </a:r>
            <a:br>
              <a:rPr lang="en-US" sz="1200" dirty="0" smtClean="0">
                <a:latin typeface="Monaco" charset="0"/>
                <a:ea typeface="Monaco" charset="0"/>
                <a:cs typeface="Monaco" charset="0"/>
              </a:rPr>
            </a:br>
            <a:r>
              <a:rPr lang="mr-IN" sz="1200" dirty="0" smtClean="0">
                <a:latin typeface="Monaco" charset="0"/>
                <a:ea typeface="Monaco" charset="0"/>
                <a:cs typeface="Monaco" charset="0"/>
              </a:rPr>
              <a:t> </a:t>
            </a:r>
            <a:r>
              <a:rPr lang="en-US" sz="1200" dirty="0" smtClean="0">
                <a:latin typeface="Monaco" charset="0"/>
                <a:ea typeface="Monaco" charset="0"/>
                <a:cs typeface="Monaco" charset="0"/>
              </a:rPr>
              <a:t> </a:t>
            </a:r>
            <a:r>
              <a:rPr lang="mr-IN" sz="1200" dirty="0" err="1" smtClean="0">
                <a:latin typeface="Monaco" charset="0"/>
                <a:ea typeface="Monaco" charset="0"/>
                <a:cs typeface="Monaco" charset="0"/>
              </a:rPr>
              <a:t>Start</a:t>
            </a:r>
            <a:r>
              <a:rPr lang="mr-IN" sz="1200" dirty="0" smtClean="0">
                <a:latin typeface="Monaco" charset="0"/>
                <a:ea typeface="Monaco" charset="0"/>
                <a:cs typeface="Monaco" charset="0"/>
              </a:rPr>
              <a:t> </a:t>
            </a:r>
            <a:r>
              <a:rPr lang="mr-IN" sz="1200" dirty="0">
                <a:latin typeface="Monaco" charset="0"/>
                <a:ea typeface="Monaco" charset="0"/>
                <a:cs typeface="Monaco" charset="0"/>
              </a:rPr>
              <a:t>of </a:t>
            </a:r>
            <a:r>
              <a:rPr lang="mr-IN" sz="1200" dirty="0" err="1">
                <a:latin typeface="Monaco" charset="0"/>
                <a:ea typeface="Monaco" charset="0"/>
                <a:cs typeface="Monaco" charset="0"/>
              </a:rPr>
              <a:t>program</a:t>
            </a:r>
            <a:r>
              <a:rPr lang="mr-IN" sz="1200" dirty="0">
                <a:latin typeface="Monaco" charset="0"/>
                <a:ea typeface="Monaco" charset="0"/>
                <a:cs typeface="Monaco" charset="0"/>
              </a:rPr>
              <a:t> </a:t>
            </a:r>
            <a:r>
              <a:rPr lang="mr-IN" sz="1200" dirty="0" err="1">
                <a:latin typeface="Monaco" charset="0"/>
                <a:ea typeface="Monaco" charset="0"/>
                <a:cs typeface="Monaco" charset="0"/>
              </a:rPr>
              <a:t>headers</a:t>
            </a:r>
            <a:r>
              <a:rPr lang="mr-IN" sz="1200" dirty="0">
                <a:latin typeface="Monaco" charset="0"/>
                <a:ea typeface="Monaco" charset="0"/>
                <a:cs typeface="Monaco" charset="0"/>
              </a:rPr>
              <a:t>:          64 (</a:t>
            </a:r>
            <a:r>
              <a:rPr lang="mr-IN" sz="1200" dirty="0" err="1">
                <a:latin typeface="Monaco" charset="0"/>
                <a:ea typeface="Monaco" charset="0"/>
                <a:cs typeface="Monaco" charset="0"/>
              </a:rPr>
              <a:t>bytes</a:t>
            </a:r>
            <a:r>
              <a:rPr lang="mr-IN" sz="1200" dirty="0">
                <a:latin typeface="Monaco" charset="0"/>
                <a:ea typeface="Monaco" charset="0"/>
                <a:cs typeface="Monaco" charset="0"/>
              </a:rPr>
              <a:t> </a:t>
            </a:r>
            <a:r>
              <a:rPr lang="mr-IN" sz="1200" dirty="0" err="1">
                <a:latin typeface="Monaco" charset="0"/>
                <a:ea typeface="Monaco" charset="0"/>
                <a:cs typeface="Monaco" charset="0"/>
              </a:rPr>
              <a:t>into</a:t>
            </a:r>
            <a:r>
              <a:rPr lang="mr-IN" sz="1200" dirty="0">
                <a:latin typeface="Monaco" charset="0"/>
                <a:ea typeface="Monaco" charset="0"/>
                <a:cs typeface="Monaco" charset="0"/>
              </a:rPr>
              <a:t> </a:t>
            </a:r>
            <a:r>
              <a:rPr lang="mr-IN" sz="1200" dirty="0" err="1">
                <a:latin typeface="Monaco" charset="0"/>
                <a:ea typeface="Monaco" charset="0"/>
                <a:cs typeface="Monaco" charset="0"/>
              </a:rPr>
              <a:t>file</a:t>
            </a:r>
            <a:r>
              <a:rPr lang="mr-IN" sz="1200" dirty="0" smtClean="0">
                <a:latin typeface="Monaco" charset="0"/>
                <a:ea typeface="Monaco" charset="0"/>
                <a:cs typeface="Monaco" charset="0"/>
              </a:rPr>
              <a:t>)</a:t>
            </a:r>
            <a:r>
              <a:rPr lang="en-US" sz="1200" dirty="0" smtClean="0">
                <a:latin typeface="Monaco" charset="0"/>
                <a:ea typeface="Monaco" charset="0"/>
                <a:cs typeface="Monaco" charset="0"/>
              </a:rPr>
              <a:t/>
            </a:r>
            <a:br>
              <a:rPr lang="en-US" sz="1200" dirty="0" smtClean="0">
                <a:latin typeface="Monaco" charset="0"/>
                <a:ea typeface="Monaco" charset="0"/>
                <a:cs typeface="Monaco" charset="0"/>
              </a:rPr>
            </a:br>
            <a:r>
              <a:rPr lang="mr-IN" sz="1200" dirty="0" smtClean="0">
                <a:latin typeface="Monaco" charset="0"/>
                <a:ea typeface="Monaco" charset="0"/>
                <a:cs typeface="Monaco" charset="0"/>
              </a:rPr>
              <a:t>  </a:t>
            </a:r>
            <a:r>
              <a:rPr lang="mr-IN" sz="1200" dirty="0" err="1">
                <a:latin typeface="Monaco" charset="0"/>
                <a:ea typeface="Monaco" charset="0"/>
                <a:cs typeface="Monaco" charset="0"/>
              </a:rPr>
              <a:t>Start</a:t>
            </a:r>
            <a:r>
              <a:rPr lang="mr-IN" sz="1200" dirty="0">
                <a:latin typeface="Monaco" charset="0"/>
                <a:ea typeface="Monaco" charset="0"/>
                <a:cs typeface="Monaco" charset="0"/>
              </a:rPr>
              <a:t> of </a:t>
            </a:r>
            <a:r>
              <a:rPr lang="mr-IN" sz="1200" dirty="0" err="1">
                <a:latin typeface="Monaco" charset="0"/>
                <a:ea typeface="Monaco" charset="0"/>
                <a:cs typeface="Monaco" charset="0"/>
              </a:rPr>
              <a:t>section</a:t>
            </a:r>
            <a:r>
              <a:rPr lang="mr-IN" sz="1200" dirty="0">
                <a:latin typeface="Monaco" charset="0"/>
                <a:ea typeface="Monaco" charset="0"/>
                <a:cs typeface="Monaco" charset="0"/>
              </a:rPr>
              <a:t> </a:t>
            </a:r>
            <a:r>
              <a:rPr lang="mr-IN" sz="1200" dirty="0" err="1">
                <a:latin typeface="Monaco" charset="0"/>
                <a:ea typeface="Monaco" charset="0"/>
                <a:cs typeface="Monaco" charset="0"/>
              </a:rPr>
              <a:t>headers</a:t>
            </a:r>
            <a:r>
              <a:rPr lang="mr-IN" sz="1200" dirty="0">
                <a:latin typeface="Monaco" charset="0"/>
                <a:ea typeface="Monaco" charset="0"/>
                <a:cs typeface="Monaco" charset="0"/>
              </a:rPr>
              <a:t>:          1676576 (</a:t>
            </a:r>
            <a:r>
              <a:rPr lang="mr-IN" sz="1200" dirty="0" err="1">
                <a:latin typeface="Monaco" charset="0"/>
                <a:ea typeface="Monaco" charset="0"/>
                <a:cs typeface="Monaco" charset="0"/>
              </a:rPr>
              <a:t>bytes</a:t>
            </a:r>
            <a:r>
              <a:rPr lang="mr-IN" sz="1200" dirty="0">
                <a:latin typeface="Monaco" charset="0"/>
                <a:ea typeface="Monaco" charset="0"/>
                <a:cs typeface="Monaco" charset="0"/>
              </a:rPr>
              <a:t> </a:t>
            </a:r>
            <a:r>
              <a:rPr lang="mr-IN" sz="1200" dirty="0" err="1">
                <a:latin typeface="Monaco" charset="0"/>
                <a:ea typeface="Monaco" charset="0"/>
                <a:cs typeface="Monaco" charset="0"/>
              </a:rPr>
              <a:t>into</a:t>
            </a:r>
            <a:r>
              <a:rPr lang="mr-IN" sz="1200" dirty="0">
                <a:latin typeface="Monaco" charset="0"/>
                <a:ea typeface="Monaco" charset="0"/>
                <a:cs typeface="Monaco" charset="0"/>
              </a:rPr>
              <a:t> </a:t>
            </a:r>
            <a:r>
              <a:rPr lang="mr-IN" sz="1200" dirty="0" err="1">
                <a:latin typeface="Monaco" charset="0"/>
                <a:ea typeface="Monaco" charset="0"/>
                <a:cs typeface="Monaco" charset="0"/>
              </a:rPr>
              <a:t>file</a:t>
            </a:r>
            <a:r>
              <a:rPr lang="mr-IN" sz="1200" dirty="0" smtClean="0">
                <a:latin typeface="Monaco" charset="0"/>
                <a:ea typeface="Monaco" charset="0"/>
                <a:cs typeface="Monaco" charset="0"/>
              </a:rPr>
              <a:t>)</a:t>
            </a:r>
            <a:r>
              <a:rPr lang="en-US" sz="1200" dirty="0" smtClean="0">
                <a:latin typeface="Monaco" charset="0"/>
                <a:ea typeface="Monaco" charset="0"/>
                <a:cs typeface="Monaco" charset="0"/>
              </a:rPr>
              <a:t/>
            </a:r>
            <a:br>
              <a:rPr lang="en-US" sz="1200" dirty="0" smtClean="0">
                <a:latin typeface="Monaco" charset="0"/>
                <a:ea typeface="Monaco" charset="0"/>
                <a:cs typeface="Monaco" charset="0"/>
              </a:rPr>
            </a:br>
            <a:r>
              <a:rPr lang="mr-IN" sz="1200" dirty="0" smtClean="0">
                <a:latin typeface="Monaco" charset="0"/>
                <a:ea typeface="Monaco" charset="0"/>
                <a:cs typeface="Monaco" charset="0"/>
              </a:rPr>
              <a:t>  </a:t>
            </a:r>
            <a:r>
              <a:rPr lang="mr-IN" sz="1200" dirty="0" err="1">
                <a:latin typeface="Monaco" charset="0"/>
                <a:ea typeface="Monaco" charset="0"/>
                <a:cs typeface="Monaco" charset="0"/>
              </a:rPr>
              <a:t>Flags</a:t>
            </a:r>
            <a:r>
              <a:rPr lang="mr-IN" sz="1200" dirty="0">
                <a:latin typeface="Monaco" charset="0"/>
                <a:ea typeface="Monaco" charset="0"/>
                <a:cs typeface="Monaco" charset="0"/>
              </a:rPr>
              <a:t>:                             </a:t>
            </a:r>
            <a:r>
              <a:rPr lang="mr-IN" sz="1200" dirty="0" smtClean="0">
                <a:latin typeface="Monaco" charset="0"/>
                <a:ea typeface="Monaco" charset="0"/>
                <a:cs typeface="Monaco" charset="0"/>
              </a:rPr>
              <a:t>0x0</a:t>
            </a:r>
            <a:endParaRPr lang="en-US" sz="1200" dirty="0">
              <a:latin typeface="Monaco" charset="0"/>
              <a:ea typeface="Monaco" charset="0"/>
              <a:cs typeface="Monaco" charset="0"/>
            </a:endParaRPr>
          </a:p>
          <a:p>
            <a:pPr marL="0" indent="0">
              <a:buNone/>
            </a:pPr>
            <a:r>
              <a:rPr lang="en-US" sz="1200" dirty="0" smtClean="0">
                <a:latin typeface="Monaco" charset="0"/>
                <a:ea typeface="Monaco" charset="0"/>
                <a:cs typeface="Monaco" charset="0"/>
              </a:rPr>
              <a:t>  </a:t>
            </a:r>
            <a:r>
              <a:rPr lang="mr-IN" sz="1200" dirty="0" err="1" smtClean="0">
                <a:latin typeface="Monaco" charset="0"/>
                <a:ea typeface="Monaco" charset="0"/>
                <a:cs typeface="Monaco" charset="0"/>
              </a:rPr>
              <a:t>Relocation</a:t>
            </a:r>
            <a:r>
              <a:rPr lang="mr-IN" sz="1200" dirty="0" smtClean="0">
                <a:latin typeface="Monaco" charset="0"/>
                <a:ea typeface="Monaco" charset="0"/>
                <a:cs typeface="Monaco" charset="0"/>
              </a:rPr>
              <a:t> </a:t>
            </a:r>
            <a:r>
              <a:rPr lang="mr-IN" sz="1200" dirty="0" err="1">
                <a:latin typeface="Monaco" charset="0"/>
                <a:ea typeface="Monaco" charset="0"/>
                <a:cs typeface="Monaco" charset="0"/>
              </a:rPr>
              <a:t>section</a:t>
            </a:r>
            <a:r>
              <a:rPr lang="mr-IN" sz="1200" dirty="0">
                <a:latin typeface="Monaco" charset="0"/>
                <a:ea typeface="Monaco" charset="0"/>
                <a:cs typeface="Monaco" charset="0"/>
              </a:rPr>
              <a:t> '.</a:t>
            </a:r>
            <a:r>
              <a:rPr lang="mr-IN" sz="1200" dirty="0" err="1">
                <a:latin typeface="Monaco" charset="0"/>
                <a:ea typeface="Monaco" charset="0"/>
                <a:cs typeface="Monaco" charset="0"/>
              </a:rPr>
              <a:t>rela.dyn</a:t>
            </a:r>
            <a:r>
              <a:rPr lang="mr-IN" sz="1200" dirty="0">
                <a:latin typeface="Monaco" charset="0"/>
                <a:ea typeface="Monaco" charset="0"/>
                <a:cs typeface="Monaco" charset="0"/>
              </a:rPr>
              <a:t>' </a:t>
            </a:r>
            <a:r>
              <a:rPr lang="mr-IN" sz="1200" dirty="0" err="1">
                <a:latin typeface="Monaco" charset="0"/>
                <a:ea typeface="Monaco" charset="0"/>
                <a:cs typeface="Monaco" charset="0"/>
              </a:rPr>
              <a:t>at</a:t>
            </a:r>
            <a:r>
              <a:rPr lang="mr-IN" sz="1200" dirty="0">
                <a:latin typeface="Monaco" charset="0"/>
                <a:ea typeface="Monaco" charset="0"/>
                <a:cs typeface="Monaco" charset="0"/>
              </a:rPr>
              <a:t> </a:t>
            </a:r>
            <a:r>
              <a:rPr lang="mr-IN" sz="1200" dirty="0" err="1">
                <a:latin typeface="Monaco" charset="0"/>
                <a:ea typeface="Monaco" charset="0"/>
                <a:cs typeface="Monaco" charset="0"/>
              </a:rPr>
              <a:t>offset</a:t>
            </a:r>
            <a:r>
              <a:rPr lang="mr-IN" sz="1200" dirty="0">
                <a:latin typeface="Monaco" charset="0"/>
                <a:ea typeface="Monaco" charset="0"/>
                <a:cs typeface="Monaco" charset="0"/>
              </a:rPr>
              <a:t> 0x17f68 </a:t>
            </a:r>
            <a:r>
              <a:rPr lang="mr-IN" sz="1200" dirty="0" err="1">
                <a:latin typeface="Monaco" charset="0"/>
                <a:ea typeface="Monaco" charset="0"/>
                <a:cs typeface="Monaco" charset="0"/>
              </a:rPr>
              <a:t>contains</a:t>
            </a:r>
            <a:r>
              <a:rPr lang="mr-IN" sz="1200" dirty="0">
                <a:latin typeface="Monaco" charset="0"/>
                <a:ea typeface="Monaco" charset="0"/>
                <a:cs typeface="Monaco" charset="0"/>
              </a:rPr>
              <a:t> 1273 </a:t>
            </a:r>
            <a:r>
              <a:rPr lang="mr-IN" sz="1200" dirty="0" err="1">
                <a:latin typeface="Monaco" charset="0"/>
                <a:ea typeface="Monaco" charset="0"/>
                <a:cs typeface="Monaco" charset="0"/>
              </a:rPr>
              <a:t>entries</a:t>
            </a:r>
            <a:r>
              <a:rPr lang="mr-IN" sz="1200" dirty="0">
                <a:latin typeface="Monaco" charset="0"/>
                <a:ea typeface="Monaco" charset="0"/>
                <a:cs typeface="Monaco" charset="0"/>
              </a:rPr>
              <a:t>:  </a:t>
            </a:r>
            <a:r>
              <a:rPr lang="en-US" sz="1200" dirty="0" smtClean="0">
                <a:latin typeface="Monaco" charset="0"/>
                <a:ea typeface="Monaco" charset="0"/>
                <a:cs typeface="Monaco" charset="0"/>
              </a:rPr>
              <a:t/>
            </a:r>
            <a:br>
              <a:rPr lang="en-US" sz="1200" dirty="0" smtClean="0">
                <a:latin typeface="Monaco" charset="0"/>
                <a:ea typeface="Monaco" charset="0"/>
                <a:cs typeface="Monaco" charset="0"/>
              </a:rPr>
            </a:br>
            <a:r>
              <a:rPr lang="en-US" sz="1200" dirty="0" smtClean="0">
                <a:latin typeface="Monaco" charset="0"/>
                <a:ea typeface="Monaco" charset="0"/>
                <a:cs typeface="Monaco" charset="0"/>
              </a:rPr>
              <a:t>  </a:t>
            </a:r>
            <a:r>
              <a:rPr lang="mr-IN" sz="1200" dirty="0" err="1" smtClean="0">
                <a:latin typeface="Monaco" charset="0"/>
                <a:ea typeface="Monaco" charset="0"/>
                <a:cs typeface="Monaco" charset="0"/>
              </a:rPr>
              <a:t>Offset</a:t>
            </a:r>
            <a:r>
              <a:rPr lang="mr-IN" sz="1200" dirty="0" smtClean="0">
                <a:latin typeface="Monaco" charset="0"/>
                <a:ea typeface="Monaco" charset="0"/>
                <a:cs typeface="Monaco" charset="0"/>
              </a:rPr>
              <a:t>          </a:t>
            </a:r>
            <a:r>
              <a:rPr lang="mr-IN" sz="1200" dirty="0" err="1">
                <a:latin typeface="Monaco" charset="0"/>
                <a:ea typeface="Monaco" charset="0"/>
                <a:cs typeface="Monaco" charset="0"/>
              </a:rPr>
              <a:t>Info</a:t>
            </a:r>
            <a:r>
              <a:rPr lang="mr-IN" sz="1200" dirty="0">
                <a:latin typeface="Monaco" charset="0"/>
                <a:ea typeface="Monaco" charset="0"/>
                <a:cs typeface="Monaco" charset="0"/>
              </a:rPr>
              <a:t>           </a:t>
            </a:r>
            <a:r>
              <a:rPr lang="mr-IN" sz="1200" dirty="0" err="1">
                <a:latin typeface="Monaco" charset="0"/>
                <a:ea typeface="Monaco" charset="0"/>
                <a:cs typeface="Monaco" charset="0"/>
              </a:rPr>
              <a:t>Type</a:t>
            </a:r>
            <a:r>
              <a:rPr lang="mr-IN" sz="1200" dirty="0">
                <a:latin typeface="Monaco" charset="0"/>
                <a:ea typeface="Monaco" charset="0"/>
                <a:cs typeface="Monaco" charset="0"/>
              </a:rPr>
              <a:t>           </a:t>
            </a:r>
            <a:r>
              <a:rPr lang="mr-IN" sz="1200" dirty="0" err="1">
                <a:latin typeface="Monaco" charset="0"/>
                <a:ea typeface="Monaco" charset="0"/>
                <a:cs typeface="Monaco" charset="0"/>
              </a:rPr>
              <a:t>Sym</a:t>
            </a:r>
            <a:r>
              <a:rPr lang="mr-IN" sz="1200" dirty="0">
                <a:latin typeface="Monaco" charset="0"/>
                <a:ea typeface="Monaco" charset="0"/>
                <a:cs typeface="Monaco" charset="0"/>
              </a:rPr>
              <a:t>. </a:t>
            </a:r>
            <a:r>
              <a:rPr lang="mr-IN" sz="1200" dirty="0" err="1">
                <a:latin typeface="Monaco" charset="0"/>
                <a:ea typeface="Monaco" charset="0"/>
                <a:cs typeface="Monaco" charset="0"/>
              </a:rPr>
              <a:t>Value</a:t>
            </a:r>
            <a:r>
              <a:rPr lang="mr-IN" sz="1200" dirty="0">
                <a:latin typeface="Monaco" charset="0"/>
                <a:ea typeface="Monaco" charset="0"/>
                <a:cs typeface="Monaco" charset="0"/>
              </a:rPr>
              <a:t>    </a:t>
            </a:r>
            <a:r>
              <a:rPr lang="mr-IN" sz="1200" dirty="0" err="1">
                <a:latin typeface="Monaco" charset="0"/>
                <a:ea typeface="Monaco" charset="0"/>
                <a:cs typeface="Monaco" charset="0"/>
              </a:rPr>
              <a:t>Sym</a:t>
            </a:r>
            <a:r>
              <a:rPr lang="mr-IN" sz="1200" dirty="0">
                <a:latin typeface="Monaco" charset="0"/>
                <a:ea typeface="Monaco" charset="0"/>
                <a:cs typeface="Monaco" charset="0"/>
              </a:rPr>
              <a:t>. </a:t>
            </a:r>
            <a:r>
              <a:rPr lang="mr-IN" sz="1200" dirty="0" err="1">
                <a:latin typeface="Monaco" charset="0"/>
                <a:ea typeface="Monaco" charset="0"/>
                <a:cs typeface="Monaco" charset="0"/>
              </a:rPr>
              <a:t>Name</a:t>
            </a:r>
            <a:r>
              <a:rPr lang="mr-IN" sz="1200" dirty="0">
                <a:latin typeface="Monaco" charset="0"/>
                <a:ea typeface="Monaco" charset="0"/>
                <a:cs typeface="Monaco" charset="0"/>
              </a:rPr>
              <a:t> + </a:t>
            </a:r>
            <a:r>
              <a:rPr lang="mr-IN" sz="1200" dirty="0" err="1" smtClean="0">
                <a:latin typeface="Monaco" charset="0"/>
                <a:ea typeface="Monaco" charset="0"/>
                <a:cs typeface="Monaco" charset="0"/>
              </a:rPr>
              <a:t>Addend</a:t>
            </a:r>
            <a:r>
              <a:rPr lang="en-US" sz="1200" dirty="0" smtClean="0">
                <a:latin typeface="Monaco" charset="0"/>
                <a:ea typeface="Monaco" charset="0"/>
                <a:cs typeface="Monaco" charset="0"/>
              </a:rPr>
              <a:t/>
            </a:r>
            <a:br>
              <a:rPr lang="en-US" sz="1200" dirty="0" smtClean="0">
                <a:latin typeface="Monaco" charset="0"/>
                <a:ea typeface="Monaco" charset="0"/>
                <a:cs typeface="Monaco" charset="0"/>
              </a:rPr>
            </a:br>
            <a:r>
              <a:rPr lang="en-US" sz="1200" dirty="0" smtClean="0">
                <a:latin typeface="Monaco" charset="0"/>
                <a:ea typeface="Monaco" charset="0"/>
                <a:cs typeface="Monaco" charset="0"/>
              </a:rPr>
              <a:t>  </a:t>
            </a:r>
            <a:r>
              <a:rPr lang="mr-IN" sz="1200" dirty="0" smtClean="0">
                <a:latin typeface="Monaco" charset="0"/>
                <a:ea typeface="Monaco" charset="0"/>
                <a:cs typeface="Monaco" charset="0"/>
              </a:rPr>
              <a:t>0000003937c8  </a:t>
            </a:r>
            <a:r>
              <a:rPr lang="mr-IN" sz="1200" dirty="0">
                <a:latin typeface="Monaco" charset="0"/>
                <a:ea typeface="Monaco" charset="0"/>
                <a:cs typeface="Monaco" charset="0"/>
              </a:rPr>
              <a:t>000000000008 R_X86_64_RELATIVE                    </a:t>
            </a:r>
            <a:r>
              <a:rPr lang="mr-IN" sz="1200" dirty="0" smtClean="0">
                <a:latin typeface="Monaco" charset="0"/>
                <a:ea typeface="Monaco" charset="0"/>
                <a:cs typeface="Monaco" charset="0"/>
              </a:rPr>
              <a:t>398400</a:t>
            </a:r>
            <a:r>
              <a:rPr lang="en-US" sz="1200" dirty="0" smtClean="0">
                <a:latin typeface="Monaco" charset="0"/>
                <a:ea typeface="Monaco" charset="0"/>
                <a:cs typeface="Monaco" charset="0"/>
              </a:rPr>
              <a:t/>
            </a:r>
            <a:br>
              <a:rPr lang="en-US" sz="1200" dirty="0" smtClean="0">
                <a:latin typeface="Monaco" charset="0"/>
                <a:ea typeface="Monaco" charset="0"/>
                <a:cs typeface="Monaco" charset="0"/>
              </a:rPr>
            </a:br>
            <a:r>
              <a:rPr lang="en-US" sz="1200" dirty="0" smtClean="0">
                <a:latin typeface="Monaco" charset="0"/>
                <a:ea typeface="Monaco" charset="0"/>
                <a:cs typeface="Monaco" charset="0"/>
              </a:rPr>
              <a:t>  </a:t>
            </a:r>
            <a:r>
              <a:rPr lang="mr-IN" sz="1200" dirty="0" smtClean="0">
                <a:latin typeface="Monaco" charset="0"/>
                <a:ea typeface="Monaco" charset="0"/>
                <a:cs typeface="Monaco" charset="0"/>
              </a:rPr>
              <a:t>0000003937d8  </a:t>
            </a:r>
            <a:r>
              <a:rPr lang="mr-IN" sz="1200" dirty="0">
                <a:latin typeface="Monaco" charset="0"/>
                <a:ea typeface="Monaco" charset="0"/>
                <a:cs typeface="Monaco" charset="0"/>
              </a:rPr>
              <a:t>000000000008 R_X86_64_RELATIVE                    </a:t>
            </a:r>
            <a:r>
              <a:rPr lang="mr-IN" sz="1200" dirty="0" smtClean="0">
                <a:latin typeface="Monaco" charset="0"/>
                <a:ea typeface="Monaco" charset="0"/>
                <a:cs typeface="Monaco" charset="0"/>
              </a:rPr>
              <a:t>1fbd0</a:t>
            </a:r>
            <a:r>
              <a:rPr lang="en-US" sz="1200" dirty="0" smtClean="0">
                <a:latin typeface="Monaco" charset="0"/>
                <a:ea typeface="Monaco" charset="0"/>
                <a:cs typeface="Monaco" charset="0"/>
              </a:rPr>
              <a:t/>
            </a:r>
            <a:br>
              <a:rPr lang="en-US" sz="1200" dirty="0" smtClean="0">
                <a:latin typeface="Monaco" charset="0"/>
                <a:ea typeface="Monaco" charset="0"/>
                <a:cs typeface="Monaco" charset="0"/>
              </a:rPr>
            </a:br>
            <a:r>
              <a:rPr lang="en-US" sz="1200" dirty="0" smtClean="0">
                <a:latin typeface="Monaco" charset="0"/>
                <a:ea typeface="Monaco" charset="0"/>
                <a:cs typeface="Monaco" charset="0"/>
              </a:rPr>
              <a:t>  0</a:t>
            </a:r>
            <a:r>
              <a:rPr lang="mr-IN" sz="1200" dirty="0" smtClean="0">
                <a:latin typeface="Monaco" charset="0"/>
                <a:ea typeface="Monaco" charset="0"/>
                <a:cs typeface="Monaco" charset="0"/>
              </a:rPr>
              <a:t>000003937e0 </a:t>
            </a:r>
            <a:r>
              <a:rPr lang="en-US" sz="1200" dirty="0" smtClean="0">
                <a:latin typeface="Monaco" charset="0"/>
                <a:ea typeface="Monaco" charset="0"/>
                <a:cs typeface="Monaco" charset="0"/>
              </a:rPr>
              <a:t> </a:t>
            </a:r>
            <a:r>
              <a:rPr lang="mr-IN" sz="1200" dirty="0" smtClean="0">
                <a:latin typeface="Monaco" charset="0"/>
                <a:ea typeface="Monaco" charset="0"/>
                <a:cs typeface="Monaco" charset="0"/>
              </a:rPr>
              <a:t>000000000008 </a:t>
            </a:r>
            <a:r>
              <a:rPr lang="mr-IN" sz="1200" dirty="0">
                <a:latin typeface="Monaco" charset="0"/>
                <a:ea typeface="Monaco" charset="0"/>
                <a:cs typeface="Monaco" charset="0"/>
              </a:rPr>
              <a:t>R_X86_64_RELATIVE                    </a:t>
            </a:r>
            <a:r>
              <a:rPr lang="mr-IN" sz="1200" dirty="0" smtClean="0">
                <a:latin typeface="Monaco" charset="0"/>
                <a:ea typeface="Monaco" charset="0"/>
                <a:cs typeface="Monaco" charset="0"/>
              </a:rPr>
              <a:t>1483a0</a:t>
            </a:r>
            <a:r>
              <a:rPr lang="en-US" sz="1200" dirty="0" smtClean="0">
                <a:latin typeface="Monaco" charset="0"/>
                <a:ea typeface="Monaco" charset="0"/>
                <a:cs typeface="Monaco" charset="0"/>
              </a:rPr>
              <a:t/>
            </a:r>
            <a:br>
              <a:rPr lang="en-US" sz="1200" dirty="0" smtClean="0">
                <a:latin typeface="Monaco" charset="0"/>
                <a:ea typeface="Monaco" charset="0"/>
                <a:cs typeface="Monaco" charset="0"/>
              </a:rPr>
            </a:br>
            <a:r>
              <a:rPr lang="en-US" sz="1200" dirty="0" smtClean="0">
                <a:latin typeface="Monaco" charset="0"/>
                <a:ea typeface="Monaco" charset="0"/>
                <a:cs typeface="Monaco" charset="0"/>
              </a:rPr>
              <a:t>  0</a:t>
            </a:r>
            <a:r>
              <a:rPr lang="mr-IN" sz="1200" dirty="0" smtClean="0">
                <a:latin typeface="Monaco" charset="0"/>
                <a:ea typeface="Monaco" charset="0"/>
                <a:cs typeface="Monaco" charset="0"/>
              </a:rPr>
              <a:t>000003937e8  000000000008 </a:t>
            </a:r>
            <a:r>
              <a:rPr lang="mr-IN" sz="1200" dirty="0">
                <a:latin typeface="Monaco" charset="0"/>
                <a:ea typeface="Monaco" charset="0"/>
                <a:cs typeface="Monaco" charset="0"/>
              </a:rPr>
              <a:t>R_X86_64_RELATIVE                    148400</a:t>
            </a:r>
            <a:endParaRPr lang="en-US" sz="1200" dirty="0">
              <a:latin typeface="Monaco" charset="0"/>
              <a:ea typeface="Monaco" charset="0"/>
              <a:cs typeface="Monaco" charset="0"/>
            </a:endParaRPr>
          </a:p>
        </p:txBody>
      </p:sp>
      <p:sp>
        <p:nvSpPr>
          <p:cNvPr id="4" name="Content Placeholder 2"/>
          <p:cNvSpPr txBox="1">
            <a:spLocks/>
          </p:cNvSpPr>
          <p:nvPr/>
        </p:nvSpPr>
        <p:spPr bwMode="auto">
          <a:xfrm>
            <a:off x="448277" y="3650103"/>
            <a:ext cx="8233186" cy="2334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tx1"/>
              </a:buClr>
              <a:buFont typeface="Arial"/>
              <a:buChar char="•"/>
              <a:defRPr sz="22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Tx/>
              <a:buFont typeface="Wingdings" charset="2"/>
              <a:buAutoNum type="arabicPlain"/>
              <a:defRPr sz="22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bg1"/>
              </a:buClr>
              <a:buFont typeface="Arial"/>
              <a:buChar char="•"/>
              <a:defRPr sz="22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22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pPr marL="0" indent="0">
              <a:buNone/>
            </a:pPr>
            <a:r>
              <a:rPr lang="mr-IN" sz="1200" kern="0" dirty="0">
                <a:latin typeface="Monaco" charset="0"/>
                <a:ea typeface="Monaco" charset="0"/>
                <a:cs typeface="Monaco" charset="0"/>
              </a:rPr>
              <a:t> </a:t>
            </a:r>
            <a:r>
              <a:rPr lang="en-US" sz="1200" kern="0" dirty="0" smtClean="0">
                <a:latin typeface="Monaco" charset="0"/>
                <a:ea typeface="Monaco" charset="0"/>
                <a:cs typeface="Monaco" charset="0"/>
              </a:rPr>
              <a:t> </a:t>
            </a:r>
            <a:r>
              <a:rPr lang="mr-IN" sz="1200" kern="0" dirty="0" err="1" smtClean="0">
                <a:latin typeface="Monaco" charset="0"/>
                <a:ea typeface="Monaco" charset="0"/>
                <a:cs typeface="Monaco" charset="0"/>
              </a:rPr>
              <a:t>Version</a:t>
            </a:r>
            <a:r>
              <a:rPr lang="mr-IN" sz="1200" kern="0" dirty="0">
                <a:latin typeface="Monaco" charset="0"/>
                <a:ea typeface="Monaco" charset="0"/>
                <a:cs typeface="Monaco" charset="0"/>
              </a:rPr>
              <a:t>:                           </a:t>
            </a:r>
            <a:r>
              <a:rPr lang="mr-IN" sz="1200" kern="0" dirty="0" smtClean="0">
                <a:latin typeface="Monaco" charset="0"/>
                <a:ea typeface="Monaco" charset="0"/>
                <a:cs typeface="Monaco" charset="0"/>
              </a:rPr>
              <a:t>0x1</a:t>
            </a:r>
            <a:r>
              <a:rPr lang="en-US" sz="1200" kern="0" dirty="0" smtClean="0">
                <a:latin typeface="Monaco" charset="0"/>
                <a:ea typeface="Monaco" charset="0"/>
                <a:cs typeface="Monaco" charset="0"/>
              </a:rPr>
              <a:t/>
            </a:r>
            <a:br>
              <a:rPr lang="en-US" sz="1200" kern="0" dirty="0" smtClean="0">
                <a:latin typeface="Monaco" charset="0"/>
                <a:ea typeface="Monaco" charset="0"/>
                <a:cs typeface="Monaco" charset="0"/>
              </a:rPr>
            </a:br>
            <a:r>
              <a:rPr lang="mr-IN" sz="1200" kern="0" dirty="0" smtClean="0">
                <a:latin typeface="Monaco" charset="0"/>
                <a:ea typeface="Monaco" charset="0"/>
                <a:cs typeface="Monaco" charset="0"/>
              </a:rPr>
              <a:t>  </a:t>
            </a:r>
            <a:r>
              <a:rPr lang="mr-IN" sz="1200" kern="0" dirty="0" err="1">
                <a:latin typeface="Monaco" charset="0"/>
                <a:ea typeface="Monaco" charset="0"/>
                <a:cs typeface="Monaco" charset="0"/>
              </a:rPr>
              <a:t>Entry</a:t>
            </a:r>
            <a:r>
              <a:rPr lang="mr-IN" sz="1200" kern="0" dirty="0">
                <a:latin typeface="Monaco" charset="0"/>
                <a:ea typeface="Monaco" charset="0"/>
                <a:cs typeface="Monaco" charset="0"/>
              </a:rPr>
              <a:t> </a:t>
            </a:r>
            <a:r>
              <a:rPr lang="mr-IN" sz="1200" kern="0" dirty="0" err="1">
                <a:latin typeface="Monaco" charset="0"/>
                <a:ea typeface="Monaco" charset="0"/>
                <a:cs typeface="Monaco" charset="0"/>
              </a:rPr>
              <a:t>point</a:t>
            </a:r>
            <a:r>
              <a:rPr lang="mr-IN" sz="1200" kern="0" dirty="0">
                <a:latin typeface="Monaco" charset="0"/>
                <a:ea typeface="Monaco" charset="0"/>
                <a:cs typeface="Monaco" charset="0"/>
              </a:rPr>
              <a:t> </a:t>
            </a:r>
            <a:r>
              <a:rPr lang="mr-IN" sz="1200" kern="0" dirty="0" err="1">
                <a:latin typeface="Monaco" charset="0"/>
                <a:ea typeface="Monaco" charset="0"/>
                <a:cs typeface="Monaco" charset="0"/>
              </a:rPr>
              <a:t>address</a:t>
            </a:r>
            <a:r>
              <a:rPr lang="mr-IN" sz="1200" kern="0" dirty="0">
                <a:latin typeface="Monaco" charset="0"/>
                <a:ea typeface="Monaco" charset="0"/>
                <a:cs typeface="Monaco" charset="0"/>
              </a:rPr>
              <a:t>:               </a:t>
            </a:r>
            <a:r>
              <a:rPr lang="mr-IN" sz="1200" kern="0" dirty="0" smtClean="0">
                <a:latin typeface="Monaco" charset="0"/>
                <a:ea typeface="Monaco" charset="0"/>
                <a:cs typeface="Monaco" charset="0"/>
              </a:rPr>
              <a:t>0x3b4c4203b0</a:t>
            </a:r>
            <a:r>
              <a:rPr lang="en-US" sz="1200" kern="0" dirty="0" smtClean="0">
                <a:latin typeface="Monaco" charset="0"/>
                <a:ea typeface="Monaco" charset="0"/>
                <a:cs typeface="Monaco" charset="0"/>
              </a:rPr>
              <a:t/>
            </a:r>
            <a:br>
              <a:rPr lang="en-US" sz="1200" kern="0" dirty="0" smtClean="0">
                <a:latin typeface="Monaco" charset="0"/>
                <a:ea typeface="Monaco" charset="0"/>
                <a:cs typeface="Monaco" charset="0"/>
              </a:rPr>
            </a:br>
            <a:r>
              <a:rPr lang="mr-IN" sz="1200" kern="0" dirty="0" smtClean="0">
                <a:latin typeface="Monaco" charset="0"/>
                <a:ea typeface="Monaco" charset="0"/>
                <a:cs typeface="Monaco" charset="0"/>
              </a:rPr>
              <a:t>  </a:t>
            </a:r>
            <a:r>
              <a:rPr lang="mr-IN" sz="1200" kern="0" dirty="0" err="1">
                <a:latin typeface="Monaco" charset="0"/>
                <a:ea typeface="Monaco" charset="0"/>
                <a:cs typeface="Monaco" charset="0"/>
              </a:rPr>
              <a:t>Start</a:t>
            </a:r>
            <a:r>
              <a:rPr lang="mr-IN" sz="1200" kern="0" dirty="0">
                <a:latin typeface="Monaco" charset="0"/>
                <a:ea typeface="Monaco" charset="0"/>
                <a:cs typeface="Monaco" charset="0"/>
              </a:rPr>
              <a:t> of </a:t>
            </a:r>
            <a:r>
              <a:rPr lang="mr-IN" sz="1200" kern="0" dirty="0" err="1">
                <a:latin typeface="Monaco" charset="0"/>
                <a:ea typeface="Monaco" charset="0"/>
                <a:cs typeface="Monaco" charset="0"/>
              </a:rPr>
              <a:t>program</a:t>
            </a:r>
            <a:r>
              <a:rPr lang="mr-IN" sz="1200" kern="0" dirty="0">
                <a:latin typeface="Monaco" charset="0"/>
                <a:ea typeface="Monaco" charset="0"/>
                <a:cs typeface="Monaco" charset="0"/>
              </a:rPr>
              <a:t> </a:t>
            </a:r>
            <a:r>
              <a:rPr lang="mr-IN" sz="1200" kern="0" dirty="0" err="1">
                <a:latin typeface="Monaco" charset="0"/>
                <a:ea typeface="Monaco" charset="0"/>
                <a:cs typeface="Monaco" charset="0"/>
              </a:rPr>
              <a:t>headers</a:t>
            </a:r>
            <a:r>
              <a:rPr lang="mr-IN" sz="1200" kern="0" dirty="0">
                <a:latin typeface="Monaco" charset="0"/>
                <a:ea typeface="Monaco" charset="0"/>
                <a:cs typeface="Monaco" charset="0"/>
              </a:rPr>
              <a:t>:          64 (</a:t>
            </a:r>
            <a:r>
              <a:rPr lang="mr-IN" sz="1200" kern="0" dirty="0" err="1">
                <a:latin typeface="Monaco" charset="0"/>
                <a:ea typeface="Monaco" charset="0"/>
                <a:cs typeface="Monaco" charset="0"/>
              </a:rPr>
              <a:t>bytes</a:t>
            </a:r>
            <a:r>
              <a:rPr lang="mr-IN" sz="1200" kern="0" dirty="0">
                <a:latin typeface="Monaco" charset="0"/>
                <a:ea typeface="Monaco" charset="0"/>
                <a:cs typeface="Monaco" charset="0"/>
              </a:rPr>
              <a:t> </a:t>
            </a:r>
            <a:r>
              <a:rPr lang="mr-IN" sz="1200" kern="0" dirty="0" err="1">
                <a:latin typeface="Monaco" charset="0"/>
                <a:ea typeface="Monaco" charset="0"/>
                <a:cs typeface="Monaco" charset="0"/>
              </a:rPr>
              <a:t>into</a:t>
            </a:r>
            <a:r>
              <a:rPr lang="mr-IN" sz="1200" kern="0" dirty="0">
                <a:latin typeface="Monaco" charset="0"/>
                <a:ea typeface="Monaco" charset="0"/>
                <a:cs typeface="Monaco" charset="0"/>
              </a:rPr>
              <a:t> </a:t>
            </a:r>
            <a:r>
              <a:rPr lang="mr-IN" sz="1200" kern="0" dirty="0" err="1">
                <a:latin typeface="Monaco" charset="0"/>
                <a:ea typeface="Monaco" charset="0"/>
                <a:cs typeface="Monaco" charset="0"/>
              </a:rPr>
              <a:t>file</a:t>
            </a:r>
            <a:r>
              <a:rPr lang="mr-IN" sz="1200" kern="0" dirty="0" smtClean="0">
                <a:latin typeface="Monaco" charset="0"/>
                <a:ea typeface="Monaco" charset="0"/>
                <a:cs typeface="Monaco" charset="0"/>
              </a:rPr>
              <a:t>)</a:t>
            </a:r>
            <a:r>
              <a:rPr lang="en-US" sz="1200" kern="0" dirty="0" smtClean="0">
                <a:latin typeface="Monaco" charset="0"/>
                <a:ea typeface="Monaco" charset="0"/>
                <a:cs typeface="Monaco" charset="0"/>
              </a:rPr>
              <a:t/>
            </a:r>
            <a:br>
              <a:rPr lang="en-US" sz="1200" kern="0" dirty="0" smtClean="0">
                <a:latin typeface="Monaco" charset="0"/>
                <a:ea typeface="Monaco" charset="0"/>
                <a:cs typeface="Monaco" charset="0"/>
              </a:rPr>
            </a:br>
            <a:r>
              <a:rPr lang="mr-IN" sz="1200" kern="0" dirty="0" smtClean="0">
                <a:latin typeface="Monaco" charset="0"/>
                <a:ea typeface="Monaco" charset="0"/>
                <a:cs typeface="Monaco" charset="0"/>
              </a:rPr>
              <a:t>  </a:t>
            </a:r>
            <a:r>
              <a:rPr lang="mr-IN" sz="1200" kern="0" dirty="0" err="1">
                <a:latin typeface="Monaco" charset="0"/>
                <a:ea typeface="Monaco" charset="0"/>
                <a:cs typeface="Monaco" charset="0"/>
              </a:rPr>
              <a:t>Start</a:t>
            </a:r>
            <a:r>
              <a:rPr lang="mr-IN" sz="1200" kern="0" dirty="0">
                <a:latin typeface="Monaco" charset="0"/>
                <a:ea typeface="Monaco" charset="0"/>
                <a:cs typeface="Monaco" charset="0"/>
              </a:rPr>
              <a:t> of </a:t>
            </a:r>
            <a:r>
              <a:rPr lang="mr-IN" sz="1200" kern="0" dirty="0" err="1">
                <a:latin typeface="Monaco" charset="0"/>
                <a:ea typeface="Monaco" charset="0"/>
                <a:cs typeface="Monaco" charset="0"/>
              </a:rPr>
              <a:t>section</a:t>
            </a:r>
            <a:r>
              <a:rPr lang="mr-IN" sz="1200" kern="0" dirty="0">
                <a:latin typeface="Monaco" charset="0"/>
                <a:ea typeface="Monaco" charset="0"/>
                <a:cs typeface="Monaco" charset="0"/>
              </a:rPr>
              <a:t> </a:t>
            </a:r>
            <a:r>
              <a:rPr lang="mr-IN" sz="1200" kern="0" dirty="0" err="1">
                <a:latin typeface="Monaco" charset="0"/>
                <a:ea typeface="Monaco" charset="0"/>
                <a:cs typeface="Monaco" charset="0"/>
              </a:rPr>
              <a:t>headers</a:t>
            </a:r>
            <a:r>
              <a:rPr lang="mr-IN" sz="1200" kern="0" dirty="0">
                <a:latin typeface="Monaco" charset="0"/>
                <a:ea typeface="Monaco" charset="0"/>
                <a:cs typeface="Monaco" charset="0"/>
              </a:rPr>
              <a:t>:          1681720 (</a:t>
            </a:r>
            <a:r>
              <a:rPr lang="mr-IN" sz="1200" kern="0" dirty="0" err="1">
                <a:latin typeface="Monaco" charset="0"/>
                <a:ea typeface="Monaco" charset="0"/>
                <a:cs typeface="Monaco" charset="0"/>
              </a:rPr>
              <a:t>bytes</a:t>
            </a:r>
            <a:r>
              <a:rPr lang="mr-IN" sz="1200" kern="0" dirty="0">
                <a:latin typeface="Monaco" charset="0"/>
                <a:ea typeface="Monaco" charset="0"/>
                <a:cs typeface="Monaco" charset="0"/>
              </a:rPr>
              <a:t> </a:t>
            </a:r>
            <a:r>
              <a:rPr lang="mr-IN" sz="1200" kern="0" dirty="0" err="1">
                <a:latin typeface="Monaco" charset="0"/>
                <a:ea typeface="Monaco" charset="0"/>
                <a:cs typeface="Monaco" charset="0"/>
              </a:rPr>
              <a:t>into</a:t>
            </a:r>
            <a:r>
              <a:rPr lang="mr-IN" sz="1200" kern="0" dirty="0">
                <a:latin typeface="Monaco" charset="0"/>
                <a:ea typeface="Monaco" charset="0"/>
                <a:cs typeface="Monaco" charset="0"/>
              </a:rPr>
              <a:t> </a:t>
            </a:r>
            <a:r>
              <a:rPr lang="mr-IN" sz="1200" kern="0" dirty="0" err="1">
                <a:latin typeface="Monaco" charset="0"/>
                <a:ea typeface="Monaco" charset="0"/>
                <a:cs typeface="Monaco" charset="0"/>
              </a:rPr>
              <a:t>file</a:t>
            </a:r>
            <a:r>
              <a:rPr lang="mr-IN" sz="1200" kern="0" dirty="0" smtClean="0">
                <a:latin typeface="Monaco" charset="0"/>
                <a:ea typeface="Monaco" charset="0"/>
                <a:cs typeface="Monaco" charset="0"/>
              </a:rPr>
              <a:t>)</a:t>
            </a:r>
            <a:r>
              <a:rPr lang="en-US" sz="1200" kern="0" dirty="0" smtClean="0">
                <a:latin typeface="Monaco" charset="0"/>
                <a:ea typeface="Monaco" charset="0"/>
                <a:cs typeface="Monaco" charset="0"/>
              </a:rPr>
              <a:t/>
            </a:r>
            <a:br>
              <a:rPr lang="en-US" sz="1200" kern="0" dirty="0" smtClean="0">
                <a:latin typeface="Monaco" charset="0"/>
                <a:ea typeface="Monaco" charset="0"/>
                <a:cs typeface="Monaco" charset="0"/>
              </a:rPr>
            </a:br>
            <a:r>
              <a:rPr lang="mr-IN" sz="1200" kern="0" dirty="0" smtClean="0">
                <a:latin typeface="Monaco" charset="0"/>
                <a:ea typeface="Monaco" charset="0"/>
                <a:cs typeface="Monaco" charset="0"/>
              </a:rPr>
              <a:t>  </a:t>
            </a:r>
            <a:r>
              <a:rPr lang="mr-IN" sz="1200" kern="0" dirty="0" err="1">
                <a:latin typeface="Monaco" charset="0"/>
                <a:ea typeface="Monaco" charset="0"/>
                <a:cs typeface="Monaco" charset="0"/>
              </a:rPr>
              <a:t>Flags</a:t>
            </a:r>
            <a:r>
              <a:rPr lang="mr-IN" sz="1200" kern="0" dirty="0">
                <a:latin typeface="Monaco" charset="0"/>
                <a:ea typeface="Monaco" charset="0"/>
                <a:cs typeface="Monaco" charset="0"/>
              </a:rPr>
              <a:t>:                             </a:t>
            </a:r>
            <a:r>
              <a:rPr lang="mr-IN" sz="1200" kern="0" dirty="0" smtClean="0">
                <a:latin typeface="Monaco" charset="0"/>
                <a:ea typeface="Monaco" charset="0"/>
                <a:cs typeface="Monaco" charset="0"/>
              </a:rPr>
              <a:t>0x0</a:t>
            </a:r>
            <a:endParaRPr lang="en-US" sz="1200" kern="0" dirty="0">
              <a:latin typeface="Monaco" charset="0"/>
              <a:ea typeface="Monaco" charset="0"/>
              <a:cs typeface="Monaco" charset="0"/>
            </a:endParaRPr>
          </a:p>
          <a:p>
            <a:pPr marL="0" indent="0">
              <a:buNone/>
            </a:pPr>
            <a:r>
              <a:rPr lang="en-US" sz="1200" kern="0" dirty="0" smtClean="0">
                <a:latin typeface="Monaco" charset="0"/>
                <a:ea typeface="Monaco" charset="0"/>
                <a:cs typeface="Monaco" charset="0"/>
              </a:rPr>
              <a:t>  </a:t>
            </a:r>
            <a:r>
              <a:rPr lang="mr-IN" sz="1200" kern="0" dirty="0" err="1" smtClean="0">
                <a:latin typeface="Monaco" charset="0"/>
                <a:ea typeface="Monaco" charset="0"/>
                <a:cs typeface="Monaco" charset="0"/>
              </a:rPr>
              <a:t>Relocation</a:t>
            </a:r>
            <a:r>
              <a:rPr lang="mr-IN" sz="1200" kern="0" dirty="0" smtClean="0">
                <a:latin typeface="Monaco" charset="0"/>
                <a:ea typeface="Monaco" charset="0"/>
                <a:cs typeface="Monaco" charset="0"/>
              </a:rPr>
              <a:t> </a:t>
            </a:r>
            <a:r>
              <a:rPr lang="mr-IN" sz="1200" kern="0" dirty="0" err="1">
                <a:latin typeface="Monaco" charset="0"/>
                <a:ea typeface="Monaco" charset="0"/>
                <a:cs typeface="Monaco" charset="0"/>
              </a:rPr>
              <a:t>section</a:t>
            </a:r>
            <a:r>
              <a:rPr lang="mr-IN" sz="1200" kern="0" dirty="0">
                <a:latin typeface="Monaco" charset="0"/>
                <a:ea typeface="Monaco" charset="0"/>
                <a:cs typeface="Monaco" charset="0"/>
              </a:rPr>
              <a:t> '.</a:t>
            </a:r>
            <a:r>
              <a:rPr lang="mr-IN" sz="1200" kern="0" dirty="0" err="1">
                <a:latin typeface="Monaco" charset="0"/>
                <a:ea typeface="Monaco" charset="0"/>
                <a:cs typeface="Monaco" charset="0"/>
              </a:rPr>
              <a:t>rela.dyn</a:t>
            </a:r>
            <a:r>
              <a:rPr lang="mr-IN" sz="1200" kern="0" dirty="0">
                <a:latin typeface="Monaco" charset="0"/>
                <a:ea typeface="Monaco" charset="0"/>
                <a:cs typeface="Monaco" charset="0"/>
              </a:rPr>
              <a:t>' </a:t>
            </a:r>
            <a:r>
              <a:rPr lang="mr-IN" sz="1200" kern="0" dirty="0" err="1">
                <a:latin typeface="Monaco" charset="0"/>
                <a:ea typeface="Monaco" charset="0"/>
                <a:cs typeface="Monaco" charset="0"/>
              </a:rPr>
              <a:t>at</a:t>
            </a:r>
            <a:r>
              <a:rPr lang="mr-IN" sz="1200" kern="0" dirty="0">
                <a:latin typeface="Monaco" charset="0"/>
                <a:ea typeface="Monaco" charset="0"/>
                <a:cs typeface="Monaco" charset="0"/>
              </a:rPr>
              <a:t> </a:t>
            </a:r>
            <a:r>
              <a:rPr lang="mr-IN" sz="1200" kern="0" dirty="0" err="1">
                <a:latin typeface="Monaco" charset="0"/>
                <a:ea typeface="Monaco" charset="0"/>
                <a:cs typeface="Monaco" charset="0"/>
              </a:rPr>
              <a:t>offset</a:t>
            </a:r>
            <a:r>
              <a:rPr lang="mr-IN" sz="1200" kern="0" dirty="0">
                <a:latin typeface="Monaco" charset="0"/>
                <a:ea typeface="Monaco" charset="0"/>
                <a:cs typeface="Monaco" charset="0"/>
              </a:rPr>
              <a:t> 0x17f68 </a:t>
            </a:r>
            <a:r>
              <a:rPr lang="mr-IN" sz="1200" kern="0" dirty="0" err="1">
                <a:latin typeface="Monaco" charset="0"/>
                <a:ea typeface="Monaco" charset="0"/>
                <a:cs typeface="Monaco" charset="0"/>
              </a:rPr>
              <a:t>contains</a:t>
            </a:r>
            <a:r>
              <a:rPr lang="mr-IN" sz="1200" kern="0" dirty="0">
                <a:latin typeface="Monaco" charset="0"/>
                <a:ea typeface="Monaco" charset="0"/>
                <a:cs typeface="Monaco" charset="0"/>
              </a:rPr>
              <a:t> 1273 </a:t>
            </a:r>
            <a:r>
              <a:rPr lang="mr-IN" sz="1200" kern="0" dirty="0" err="1">
                <a:latin typeface="Monaco" charset="0"/>
                <a:ea typeface="Monaco" charset="0"/>
                <a:cs typeface="Monaco" charset="0"/>
              </a:rPr>
              <a:t>entries</a:t>
            </a:r>
            <a:r>
              <a:rPr lang="mr-IN" sz="1200" kern="0" dirty="0">
                <a:latin typeface="Monaco" charset="0"/>
                <a:ea typeface="Monaco" charset="0"/>
                <a:cs typeface="Monaco" charset="0"/>
              </a:rPr>
              <a:t>:  </a:t>
            </a:r>
            <a:r>
              <a:rPr lang="en-US" sz="1200" kern="0" dirty="0" smtClean="0">
                <a:latin typeface="Monaco" charset="0"/>
                <a:ea typeface="Monaco" charset="0"/>
                <a:cs typeface="Monaco" charset="0"/>
              </a:rPr>
              <a:t/>
            </a:r>
            <a:br>
              <a:rPr lang="en-US" sz="1200" kern="0" dirty="0" smtClean="0">
                <a:latin typeface="Monaco" charset="0"/>
                <a:ea typeface="Monaco" charset="0"/>
                <a:cs typeface="Monaco" charset="0"/>
              </a:rPr>
            </a:br>
            <a:r>
              <a:rPr lang="en-US" sz="1200" kern="0" dirty="0" smtClean="0">
                <a:latin typeface="Monaco" charset="0"/>
                <a:ea typeface="Monaco" charset="0"/>
                <a:cs typeface="Monaco" charset="0"/>
              </a:rPr>
              <a:t>  </a:t>
            </a:r>
            <a:r>
              <a:rPr lang="mr-IN" sz="1200" kern="0" dirty="0" err="1" smtClean="0">
                <a:latin typeface="Monaco" charset="0"/>
                <a:ea typeface="Monaco" charset="0"/>
                <a:cs typeface="Monaco" charset="0"/>
              </a:rPr>
              <a:t>Offset</a:t>
            </a:r>
            <a:r>
              <a:rPr lang="mr-IN" sz="1200" kern="0" dirty="0" smtClean="0">
                <a:latin typeface="Monaco" charset="0"/>
                <a:ea typeface="Monaco" charset="0"/>
                <a:cs typeface="Monaco" charset="0"/>
              </a:rPr>
              <a:t>          </a:t>
            </a:r>
            <a:r>
              <a:rPr lang="mr-IN" sz="1200" kern="0" dirty="0" err="1">
                <a:latin typeface="Monaco" charset="0"/>
                <a:ea typeface="Monaco" charset="0"/>
                <a:cs typeface="Monaco" charset="0"/>
              </a:rPr>
              <a:t>Info</a:t>
            </a:r>
            <a:r>
              <a:rPr lang="mr-IN" sz="1200" kern="0" dirty="0">
                <a:latin typeface="Monaco" charset="0"/>
                <a:ea typeface="Monaco" charset="0"/>
                <a:cs typeface="Monaco" charset="0"/>
              </a:rPr>
              <a:t>           </a:t>
            </a:r>
            <a:r>
              <a:rPr lang="mr-IN" sz="1200" kern="0" dirty="0" err="1">
                <a:latin typeface="Monaco" charset="0"/>
                <a:ea typeface="Monaco" charset="0"/>
                <a:cs typeface="Monaco" charset="0"/>
              </a:rPr>
              <a:t>Type</a:t>
            </a:r>
            <a:r>
              <a:rPr lang="mr-IN" sz="1200" kern="0" dirty="0">
                <a:latin typeface="Monaco" charset="0"/>
                <a:ea typeface="Monaco" charset="0"/>
                <a:cs typeface="Monaco" charset="0"/>
              </a:rPr>
              <a:t>           </a:t>
            </a:r>
            <a:r>
              <a:rPr lang="mr-IN" sz="1200" kern="0" dirty="0" err="1">
                <a:latin typeface="Monaco" charset="0"/>
                <a:ea typeface="Monaco" charset="0"/>
                <a:cs typeface="Monaco" charset="0"/>
              </a:rPr>
              <a:t>Sym</a:t>
            </a:r>
            <a:r>
              <a:rPr lang="mr-IN" sz="1200" kern="0" dirty="0">
                <a:latin typeface="Monaco" charset="0"/>
                <a:ea typeface="Monaco" charset="0"/>
                <a:cs typeface="Monaco" charset="0"/>
              </a:rPr>
              <a:t>. </a:t>
            </a:r>
            <a:r>
              <a:rPr lang="mr-IN" sz="1200" kern="0" dirty="0" err="1">
                <a:latin typeface="Monaco" charset="0"/>
                <a:ea typeface="Monaco" charset="0"/>
                <a:cs typeface="Monaco" charset="0"/>
              </a:rPr>
              <a:t>Value</a:t>
            </a:r>
            <a:r>
              <a:rPr lang="mr-IN" sz="1200" kern="0" dirty="0">
                <a:latin typeface="Monaco" charset="0"/>
                <a:ea typeface="Monaco" charset="0"/>
                <a:cs typeface="Monaco" charset="0"/>
              </a:rPr>
              <a:t>    </a:t>
            </a:r>
            <a:r>
              <a:rPr lang="mr-IN" sz="1200" kern="0" dirty="0" err="1">
                <a:latin typeface="Monaco" charset="0"/>
                <a:ea typeface="Monaco" charset="0"/>
                <a:cs typeface="Monaco" charset="0"/>
              </a:rPr>
              <a:t>Sym</a:t>
            </a:r>
            <a:r>
              <a:rPr lang="mr-IN" sz="1200" kern="0" dirty="0">
                <a:latin typeface="Monaco" charset="0"/>
                <a:ea typeface="Monaco" charset="0"/>
                <a:cs typeface="Monaco" charset="0"/>
              </a:rPr>
              <a:t>. </a:t>
            </a:r>
            <a:r>
              <a:rPr lang="mr-IN" sz="1200" kern="0" dirty="0" err="1">
                <a:latin typeface="Monaco" charset="0"/>
                <a:ea typeface="Monaco" charset="0"/>
                <a:cs typeface="Monaco" charset="0"/>
              </a:rPr>
              <a:t>Name</a:t>
            </a:r>
            <a:r>
              <a:rPr lang="mr-IN" sz="1200" kern="0" dirty="0">
                <a:latin typeface="Monaco" charset="0"/>
                <a:ea typeface="Monaco" charset="0"/>
                <a:cs typeface="Monaco" charset="0"/>
              </a:rPr>
              <a:t> </a:t>
            </a:r>
            <a:r>
              <a:rPr lang="mr-IN" sz="1200" kern="0" dirty="0" smtClean="0">
                <a:latin typeface="Monaco" charset="0"/>
                <a:ea typeface="Monaco" charset="0"/>
                <a:cs typeface="Monaco" charset="0"/>
              </a:rPr>
              <a:t>+ </a:t>
            </a:r>
            <a:r>
              <a:rPr lang="mr-IN" sz="1200" kern="0" dirty="0" err="1" smtClean="0">
                <a:latin typeface="Monaco" charset="0"/>
                <a:ea typeface="Monaco" charset="0"/>
                <a:cs typeface="Monaco" charset="0"/>
              </a:rPr>
              <a:t>Addend</a:t>
            </a:r>
            <a:r>
              <a:rPr lang="en-US" sz="1200" kern="0" dirty="0" smtClean="0">
                <a:latin typeface="Monaco" charset="0"/>
                <a:ea typeface="Monaco" charset="0"/>
                <a:cs typeface="Monaco" charset="0"/>
              </a:rPr>
              <a:t/>
            </a:r>
            <a:br>
              <a:rPr lang="en-US" sz="1200" kern="0" dirty="0" smtClean="0">
                <a:latin typeface="Monaco" charset="0"/>
                <a:ea typeface="Monaco" charset="0"/>
                <a:cs typeface="Monaco" charset="0"/>
              </a:rPr>
            </a:br>
            <a:r>
              <a:rPr lang="en-US" sz="1200" kern="0" dirty="0" smtClean="0">
                <a:latin typeface="Monaco" charset="0"/>
                <a:ea typeface="Monaco" charset="0"/>
                <a:cs typeface="Monaco" charset="0"/>
              </a:rPr>
              <a:t>  </a:t>
            </a:r>
            <a:r>
              <a:rPr lang="mr-IN" sz="1200" kern="0" dirty="0" smtClean="0">
                <a:latin typeface="Monaco" charset="0"/>
                <a:ea typeface="Monaco" charset="0"/>
                <a:cs typeface="Monaco" charset="0"/>
              </a:rPr>
              <a:t>003b4c7937c8  </a:t>
            </a:r>
            <a:r>
              <a:rPr lang="mr-IN" sz="1200" kern="0" dirty="0">
                <a:latin typeface="Monaco" charset="0"/>
                <a:ea typeface="Monaco" charset="0"/>
                <a:cs typeface="Monaco" charset="0"/>
              </a:rPr>
              <a:t>000000000008 R_X86_64_RELATIVE                    </a:t>
            </a:r>
            <a:r>
              <a:rPr lang="mr-IN" sz="1200" kern="0" dirty="0" smtClean="0">
                <a:latin typeface="Monaco" charset="0"/>
                <a:ea typeface="Monaco" charset="0"/>
                <a:cs typeface="Monaco" charset="0"/>
              </a:rPr>
              <a:t>3b4c798400</a:t>
            </a:r>
            <a:r>
              <a:rPr lang="en-US" sz="1200" kern="0" dirty="0" smtClean="0">
                <a:latin typeface="Monaco" charset="0"/>
                <a:ea typeface="Monaco" charset="0"/>
                <a:cs typeface="Monaco" charset="0"/>
              </a:rPr>
              <a:t/>
            </a:r>
            <a:br>
              <a:rPr lang="en-US" sz="1200" kern="0" dirty="0" smtClean="0">
                <a:latin typeface="Monaco" charset="0"/>
                <a:ea typeface="Monaco" charset="0"/>
                <a:cs typeface="Monaco" charset="0"/>
              </a:rPr>
            </a:br>
            <a:r>
              <a:rPr lang="en-US" sz="1200" kern="0" dirty="0" smtClean="0">
                <a:latin typeface="Monaco" charset="0"/>
                <a:ea typeface="Monaco" charset="0"/>
                <a:cs typeface="Monaco" charset="0"/>
              </a:rPr>
              <a:t>  </a:t>
            </a:r>
            <a:r>
              <a:rPr lang="mr-IN" sz="1200" kern="0" dirty="0" smtClean="0">
                <a:latin typeface="Monaco" charset="0"/>
                <a:ea typeface="Monaco" charset="0"/>
                <a:cs typeface="Monaco" charset="0"/>
              </a:rPr>
              <a:t>003b4c7937d8  </a:t>
            </a:r>
            <a:r>
              <a:rPr lang="mr-IN" sz="1200" kern="0" dirty="0">
                <a:latin typeface="Monaco" charset="0"/>
                <a:ea typeface="Monaco" charset="0"/>
                <a:cs typeface="Monaco" charset="0"/>
              </a:rPr>
              <a:t>000000000008 R_X86_64_RELATIVE                    </a:t>
            </a:r>
            <a:r>
              <a:rPr lang="mr-IN" sz="1200" kern="0" dirty="0" smtClean="0">
                <a:latin typeface="Monaco" charset="0"/>
                <a:ea typeface="Monaco" charset="0"/>
                <a:cs typeface="Monaco" charset="0"/>
              </a:rPr>
              <a:t>3b4c41fbd0</a:t>
            </a:r>
            <a:r>
              <a:rPr lang="en-US" sz="1200" kern="0" dirty="0" smtClean="0">
                <a:latin typeface="Monaco" charset="0"/>
                <a:ea typeface="Monaco" charset="0"/>
                <a:cs typeface="Monaco" charset="0"/>
              </a:rPr>
              <a:t/>
            </a:r>
            <a:br>
              <a:rPr lang="en-US" sz="1200" kern="0" dirty="0" smtClean="0">
                <a:latin typeface="Monaco" charset="0"/>
                <a:ea typeface="Monaco" charset="0"/>
                <a:cs typeface="Monaco" charset="0"/>
              </a:rPr>
            </a:br>
            <a:r>
              <a:rPr lang="en-US" sz="1200" kern="0" dirty="0" smtClean="0">
                <a:latin typeface="Monaco" charset="0"/>
                <a:ea typeface="Monaco" charset="0"/>
                <a:cs typeface="Monaco" charset="0"/>
              </a:rPr>
              <a:t>  </a:t>
            </a:r>
            <a:r>
              <a:rPr lang="mr-IN" sz="1200" kern="0" dirty="0" smtClean="0">
                <a:latin typeface="Monaco" charset="0"/>
                <a:ea typeface="Monaco" charset="0"/>
                <a:cs typeface="Monaco" charset="0"/>
              </a:rPr>
              <a:t>003b4c7937e0  </a:t>
            </a:r>
            <a:r>
              <a:rPr lang="mr-IN" sz="1200" kern="0" dirty="0">
                <a:latin typeface="Monaco" charset="0"/>
                <a:ea typeface="Monaco" charset="0"/>
                <a:cs typeface="Monaco" charset="0"/>
              </a:rPr>
              <a:t>000000000008 R_X86_64_RELATIVE                    </a:t>
            </a:r>
            <a:r>
              <a:rPr lang="mr-IN" sz="1200" kern="0" dirty="0" smtClean="0">
                <a:latin typeface="Monaco" charset="0"/>
                <a:ea typeface="Monaco" charset="0"/>
                <a:cs typeface="Monaco" charset="0"/>
              </a:rPr>
              <a:t>3b4c5483a0</a:t>
            </a:r>
            <a:r>
              <a:rPr lang="en-US" sz="1200" kern="0" dirty="0" smtClean="0">
                <a:latin typeface="Monaco" charset="0"/>
                <a:ea typeface="Monaco" charset="0"/>
                <a:cs typeface="Monaco" charset="0"/>
              </a:rPr>
              <a:t/>
            </a:r>
            <a:br>
              <a:rPr lang="en-US" sz="1200" kern="0" dirty="0" smtClean="0">
                <a:latin typeface="Monaco" charset="0"/>
                <a:ea typeface="Monaco" charset="0"/>
                <a:cs typeface="Monaco" charset="0"/>
              </a:rPr>
            </a:br>
            <a:r>
              <a:rPr lang="en-US" sz="1200" kern="0" dirty="0" smtClean="0">
                <a:latin typeface="Monaco" charset="0"/>
                <a:ea typeface="Monaco" charset="0"/>
                <a:cs typeface="Monaco" charset="0"/>
              </a:rPr>
              <a:t>  </a:t>
            </a:r>
            <a:r>
              <a:rPr lang="mr-IN" sz="1200" kern="0" dirty="0" smtClean="0">
                <a:latin typeface="Monaco" charset="0"/>
                <a:ea typeface="Monaco" charset="0"/>
                <a:cs typeface="Monaco" charset="0"/>
              </a:rPr>
              <a:t>003b4c7937e8  </a:t>
            </a:r>
            <a:r>
              <a:rPr lang="mr-IN" sz="1200" kern="0" dirty="0">
                <a:latin typeface="Monaco" charset="0"/>
                <a:ea typeface="Monaco" charset="0"/>
                <a:cs typeface="Monaco" charset="0"/>
              </a:rPr>
              <a:t>000000000008 R_X86_64_RELATIVE                    3b4c548400</a:t>
            </a:r>
            <a:endParaRPr lang="en-US" sz="1200" kern="0" dirty="0">
              <a:latin typeface="Monaco" charset="0"/>
              <a:ea typeface="Monaco" charset="0"/>
              <a:cs typeface="Monaco" charset="0"/>
            </a:endParaRPr>
          </a:p>
        </p:txBody>
      </p:sp>
    </p:spTree>
    <p:extLst>
      <p:ext uri="{BB962C8B-B14F-4D97-AF65-F5344CB8AC3E}">
        <p14:creationId xmlns:p14="http://schemas.microsoft.com/office/powerpoint/2010/main" val="420755897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prelinking</a:t>
            </a:r>
            <a:r>
              <a:rPr lang="en-US" dirty="0" smtClean="0"/>
              <a:t>?</a:t>
            </a:r>
            <a:br>
              <a:rPr lang="en-US" dirty="0" smtClean="0"/>
            </a:br>
            <a:r>
              <a:rPr lang="en-US" dirty="0" smtClean="0"/>
              <a:t>New sections</a:t>
            </a:r>
            <a:endParaRPr lang="en-US" dirty="0"/>
          </a:p>
        </p:txBody>
      </p:sp>
      <p:sp>
        <p:nvSpPr>
          <p:cNvPr id="3" name="Content Placeholder 2"/>
          <p:cNvSpPr>
            <a:spLocks noGrp="1"/>
          </p:cNvSpPr>
          <p:nvPr>
            <p:ph sz="quarter" idx="13"/>
          </p:nvPr>
        </p:nvSpPr>
        <p:spPr/>
        <p:txBody>
          <a:bodyPr/>
          <a:lstStyle/>
          <a:p>
            <a:r>
              <a:rPr lang="en-US" sz="2000" dirty="0"/>
              <a:t>.</a:t>
            </a:r>
            <a:r>
              <a:rPr lang="en-US" sz="2000" dirty="0" err="1"/>
              <a:t>gnu.liblist</a:t>
            </a:r>
            <a:r>
              <a:rPr lang="en-US" sz="2000" dirty="0"/>
              <a:t> </a:t>
            </a:r>
          </a:p>
          <a:p>
            <a:pPr lvl="1"/>
            <a:r>
              <a:rPr lang="en-US" sz="2000" dirty="0" smtClean="0"/>
              <a:t>Contains </a:t>
            </a:r>
            <a:r>
              <a:rPr lang="en-US" sz="2000" dirty="0"/>
              <a:t>one </a:t>
            </a:r>
            <a:r>
              <a:rPr lang="en-US" sz="2000" dirty="0" err="1"/>
              <a:t>ElfNN</a:t>
            </a:r>
            <a:r>
              <a:rPr lang="en-US" sz="2000" dirty="0"/>
              <a:t> Lib structure for each shared library which the object has been </a:t>
            </a:r>
            <a:r>
              <a:rPr lang="en-US" sz="2000" dirty="0" smtClean="0"/>
              <a:t>pre-</a:t>
            </a:r>
            <a:r>
              <a:rPr lang="en-US" sz="2000" dirty="0"/>
              <a:t> linked against, in the order in which they appear in symbol search scope</a:t>
            </a:r>
            <a:r>
              <a:rPr lang="en-US" sz="2000" dirty="0" smtClean="0"/>
              <a:t>.</a:t>
            </a:r>
          </a:p>
          <a:p>
            <a:r>
              <a:rPr lang="en-US" sz="2000" dirty="0"/>
              <a:t>.</a:t>
            </a:r>
            <a:r>
              <a:rPr lang="en-US" sz="2000" dirty="0" err="1"/>
              <a:t>gnu.conflict</a:t>
            </a:r>
            <a:r>
              <a:rPr lang="en-US" sz="2000" dirty="0"/>
              <a:t> </a:t>
            </a:r>
          </a:p>
          <a:p>
            <a:pPr lvl="1"/>
            <a:r>
              <a:rPr lang="en-US" sz="2000" dirty="0" smtClean="0"/>
              <a:t>Contains one </a:t>
            </a:r>
            <a:r>
              <a:rPr lang="en-US" sz="2000" dirty="0" err="1"/>
              <a:t>ElfNN</a:t>
            </a:r>
            <a:r>
              <a:rPr lang="en-US" sz="2000" dirty="0"/>
              <a:t> </a:t>
            </a:r>
            <a:r>
              <a:rPr lang="en-US" sz="2000" dirty="0" err="1"/>
              <a:t>Rela</a:t>
            </a:r>
            <a:r>
              <a:rPr lang="en-US" sz="2000" dirty="0"/>
              <a:t> structure for each needed </a:t>
            </a:r>
            <a:r>
              <a:rPr lang="en-US" sz="2000" dirty="0" err="1"/>
              <a:t>prelink</a:t>
            </a:r>
            <a:r>
              <a:rPr lang="en-US" sz="2000" dirty="0"/>
              <a:t> conflict fixup. </a:t>
            </a:r>
          </a:p>
          <a:p>
            <a:r>
              <a:rPr lang="en-US" sz="2000" dirty="0" smtClean="0"/>
              <a:t>.</a:t>
            </a:r>
            <a:r>
              <a:rPr lang="en-US" sz="2000" dirty="0" err="1" smtClean="0"/>
              <a:t>gnu.libstr</a:t>
            </a:r>
            <a:endParaRPr lang="en-US" sz="2000" dirty="0" smtClean="0"/>
          </a:p>
          <a:p>
            <a:pPr lvl="1"/>
            <a:r>
              <a:rPr lang="en-US" sz="2000" dirty="0" smtClean="0"/>
              <a:t>Contains strings for .</a:t>
            </a:r>
            <a:r>
              <a:rPr lang="en-US" sz="2000" dirty="0" err="1" smtClean="0"/>
              <a:t>gnu.liblist</a:t>
            </a:r>
            <a:r>
              <a:rPr lang="en-US" sz="2000" dirty="0" smtClean="0"/>
              <a:t> section where .</a:t>
            </a:r>
            <a:r>
              <a:rPr lang="en-US" sz="2000" dirty="0" err="1" smtClean="0"/>
              <a:t>gnu.liblist</a:t>
            </a:r>
            <a:r>
              <a:rPr lang="en-US" sz="2000" dirty="0" smtClean="0"/>
              <a:t> is not </a:t>
            </a:r>
            <a:r>
              <a:rPr lang="en-US" sz="2000" dirty="0" err="1" smtClean="0"/>
              <a:t>alowed</a:t>
            </a:r>
            <a:r>
              <a:rPr lang="en-US" sz="2000" dirty="0" smtClean="0"/>
              <a:t>.</a:t>
            </a:r>
          </a:p>
          <a:p>
            <a:r>
              <a:rPr lang="en-US" sz="2000" dirty="0" smtClean="0"/>
              <a:t>.</a:t>
            </a:r>
            <a:r>
              <a:rPr lang="en-US" sz="2000" dirty="0" err="1" smtClean="0"/>
              <a:t>gnu_prelink_undo</a:t>
            </a:r>
            <a:endParaRPr lang="en-US" sz="2000" dirty="0" smtClean="0"/>
          </a:p>
          <a:p>
            <a:pPr lvl="1"/>
            <a:r>
              <a:rPr lang="en-US" sz="2000" dirty="0" smtClean="0"/>
              <a:t>Contains private data to permit </a:t>
            </a:r>
            <a:r>
              <a:rPr lang="en-US" sz="2000" dirty="0" err="1" smtClean="0"/>
              <a:t>prelink</a:t>
            </a:r>
            <a:r>
              <a:rPr lang="en-US" sz="2000" dirty="0"/>
              <a:t> </a:t>
            </a:r>
            <a:r>
              <a:rPr lang="en-US" sz="2000" dirty="0" smtClean="0"/>
              <a:t>--undo operation.</a:t>
            </a:r>
            <a:endParaRPr lang="en-US" sz="2000" dirty="0"/>
          </a:p>
          <a:p>
            <a:pPr lvl="1"/>
            <a:endParaRPr lang="en-US" sz="2000" dirty="0" smtClean="0"/>
          </a:p>
        </p:txBody>
      </p:sp>
    </p:spTree>
    <p:extLst>
      <p:ext uri="{BB962C8B-B14F-4D97-AF65-F5344CB8AC3E}">
        <p14:creationId xmlns:p14="http://schemas.microsoft.com/office/powerpoint/2010/main" val="241589967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ELF Object (</a:t>
            </a:r>
            <a:r>
              <a:rPr lang="en-US" dirty="0" err="1" smtClean="0"/>
              <a:t>prelinked</a:t>
            </a:r>
            <a:r>
              <a:rPr lang="en-US" dirty="0" smtClean="0"/>
              <a:t>)</a:t>
            </a:r>
            <a:endParaRPr lang="en-US" dirty="0"/>
          </a:p>
        </p:txBody>
      </p:sp>
      <p:sp>
        <p:nvSpPr>
          <p:cNvPr id="3" name="Content Placeholder 2"/>
          <p:cNvSpPr>
            <a:spLocks noGrp="1"/>
          </p:cNvSpPr>
          <p:nvPr>
            <p:ph sz="quarter" idx="13"/>
          </p:nvPr>
        </p:nvSpPr>
        <p:spPr>
          <a:xfrm>
            <a:off x="448853" y="787077"/>
            <a:ext cx="8233186" cy="5359079"/>
          </a:xfrm>
        </p:spPr>
        <p:txBody>
          <a:bodyPr/>
          <a:lstStyle/>
          <a:p>
            <a:pPr marL="0" indent="0">
              <a:buNone/>
            </a:pPr>
            <a:r>
              <a:rPr lang="mr-IN" sz="1200" dirty="0" err="1">
                <a:latin typeface="Monaco" charset="0"/>
                <a:ea typeface="Monaco" charset="0"/>
                <a:cs typeface="Monaco" charset="0"/>
              </a:rPr>
              <a:t>Sections</a:t>
            </a:r>
            <a:r>
              <a:rPr lang="mr-IN" sz="1200" dirty="0" smtClean="0">
                <a:latin typeface="Monaco" charset="0"/>
                <a:ea typeface="Monaco" charset="0"/>
                <a:cs typeface="Monaco" charset="0"/>
              </a:rPr>
              <a:t>:</a:t>
            </a:r>
            <a:endParaRPr lang="en-US" sz="1200" dirty="0" smtClean="0">
              <a:latin typeface="Monaco" charset="0"/>
              <a:ea typeface="Monaco" charset="0"/>
              <a:cs typeface="Monaco" charset="0"/>
            </a:endParaRPr>
          </a:p>
          <a:p>
            <a:pPr marL="0" indent="0">
              <a:buNone/>
            </a:pPr>
            <a:r>
              <a:rPr lang="mr-IN" sz="1200" dirty="0" smtClean="0">
                <a:latin typeface="Courier New" panose="02070309020205020404" pitchFamily="49" charset="0"/>
                <a:ea typeface="Monaco" charset="0"/>
                <a:cs typeface="Monaco" charset="0"/>
              </a:rPr>
              <a:t>Idx </a:t>
            </a:r>
            <a:r>
              <a:rPr lang="mr-IN" sz="1200" dirty="0">
                <a:latin typeface="Courier New" panose="02070309020205020404" pitchFamily="49" charset="0"/>
                <a:ea typeface="Monaco" charset="0"/>
                <a:cs typeface="Monaco" charset="0"/>
              </a:rPr>
              <a:t>Name         </a:t>
            </a:r>
            <a:r>
              <a:rPr lang="mr-IN" sz="1200" dirty="0" smtClean="0">
                <a:latin typeface="Courier New" panose="02070309020205020404" pitchFamily="49" charset="0"/>
                <a:ea typeface="Monaco" charset="0"/>
                <a:cs typeface="Monaco" charset="0"/>
              </a:rPr>
              <a:t>Size      </a:t>
            </a:r>
            <a:r>
              <a:rPr lang="mr-IN" sz="1200" dirty="0">
                <a:latin typeface="Courier New" panose="02070309020205020404" pitchFamily="49" charset="0"/>
                <a:ea typeface="Monaco" charset="0"/>
                <a:cs typeface="Monaco" charset="0"/>
              </a:rPr>
              <a:t>VMA               LMA               File off  </a:t>
            </a:r>
            <a:r>
              <a:rPr lang="mr-IN" sz="1200" dirty="0" smtClean="0">
                <a:latin typeface="Courier New" panose="02070309020205020404" pitchFamily="49" charset="0"/>
                <a:ea typeface="Monaco" charset="0"/>
                <a:cs typeface="Monaco" charset="0"/>
              </a:rPr>
              <a:t>Algn</a:t>
            </a:r>
            <a:r>
              <a:rPr lang="en-US" sz="1200" dirty="0">
                <a:latin typeface="Courier New" panose="02070309020205020404" pitchFamily="49" charset="0"/>
                <a:ea typeface="Monaco" charset="0"/>
                <a:cs typeface="Courier New" panose="02070309020205020404" pitchFamily="49" charset="0"/>
              </a:rPr>
              <a:t/>
            </a:r>
            <a:br>
              <a:rPr lang="en-US" sz="1200" dirty="0">
                <a:latin typeface="Courier New" panose="02070309020205020404" pitchFamily="49" charset="0"/>
                <a:ea typeface="Monaco" charset="0"/>
                <a:cs typeface="Courier New" panose="02070309020205020404" pitchFamily="49" charset="0"/>
              </a:rPr>
            </a:br>
            <a:r>
              <a:rPr lang="en-US" sz="1200" dirty="0">
                <a:latin typeface="Courier New" panose="02070309020205020404" pitchFamily="49" charset="0"/>
                <a:ea typeface="Monaco" charset="0"/>
                <a:cs typeface="Courier New" panose="02070309020205020404" pitchFamily="49" charset="0"/>
              </a:rPr>
              <a:t>4 .</a:t>
            </a:r>
            <a:r>
              <a:rPr lang="en-US" sz="1200" dirty="0" err="1">
                <a:latin typeface="Courier New" panose="02070309020205020404" pitchFamily="49" charset="0"/>
                <a:ea typeface="Monaco" charset="0"/>
                <a:cs typeface="Courier New" panose="02070309020205020404" pitchFamily="49" charset="0"/>
              </a:rPr>
              <a:t>dynsym</a:t>
            </a:r>
            <a:r>
              <a:rPr lang="en-US" sz="1200" dirty="0">
                <a:latin typeface="Courier New" panose="02070309020205020404" pitchFamily="49" charset="0"/>
                <a:ea typeface="Monaco" charset="0"/>
                <a:cs typeface="Courier New" panose="02070309020205020404" pitchFamily="49" charset="0"/>
              </a:rPr>
              <a:t>        000014b8  0000000000400428  0000000000400428  00000428  2**</a:t>
            </a:r>
            <a:r>
              <a:rPr lang="en-US" sz="1200" dirty="0" smtClean="0">
                <a:latin typeface="Courier New" panose="02070309020205020404" pitchFamily="49" charset="0"/>
                <a:ea typeface="Monaco" charset="0"/>
                <a:cs typeface="Courier New" panose="02070309020205020404" pitchFamily="49" charset="0"/>
              </a:rPr>
              <a:t>3</a:t>
            </a:r>
            <a:br>
              <a:rPr lang="en-US" sz="1200" dirty="0" smtClean="0">
                <a:latin typeface="Courier New" panose="02070309020205020404" pitchFamily="49" charset="0"/>
                <a:ea typeface="Monaco" charset="0"/>
                <a:cs typeface="Courier New" panose="02070309020205020404" pitchFamily="49" charset="0"/>
              </a:rPr>
            </a:br>
            <a:r>
              <a:rPr lang="en-US" sz="1200" dirty="0" smtClean="0">
                <a:latin typeface="Courier New" panose="02070309020205020404" pitchFamily="49" charset="0"/>
                <a:ea typeface="Monaco" charset="0"/>
                <a:cs typeface="Courier New" panose="02070309020205020404" pitchFamily="49" charset="0"/>
              </a:rPr>
              <a:t>5 </a:t>
            </a:r>
            <a:r>
              <a:rPr lang="en-US" sz="1200" dirty="0">
                <a:latin typeface="Courier New" panose="02070309020205020404" pitchFamily="49" charset="0"/>
                <a:ea typeface="Monaco" charset="0"/>
                <a:cs typeface="Courier New" panose="02070309020205020404" pitchFamily="49" charset="0"/>
              </a:rPr>
              <a:t>.</a:t>
            </a:r>
            <a:r>
              <a:rPr lang="en-US" sz="1200" dirty="0" err="1">
                <a:latin typeface="Courier New" panose="02070309020205020404" pitchFamily="49" charset="0"/>
                <a:ea typeface="Monaco" charset="0"/>
                <a:cs typeface="Courier New" panose="02070309020205020404" pitchFamily="49" charset="0"/>
              </a:rPr>
              <a:t>gnu.liblist</a:t>
            </a:r>
            <a:r>
              <a:rPr lang="en-US" sz="1200" dirty="0">
                <a:latin typeface="Courier New" panose="02070309020205020404" pitchFamily="49" charset="0"/>
                <a:ea typeface="Monaco" charset="0"/>
                <a:cs typeface="Courier New" panose="02070309020205020404" pitchFamily="49" charset="0"/>
              </a:rPr>
              <a:t>   00000064  00000000004018e0  </a:t>
            </a:r>
            <a:r>
              <a:rPr lang="en-US" sz="1200" dirty="0" err="1">
                <a:latin typeface="Courier New" panose="02070309020205020404" pitchFamily="49" charset="0"/>
                <a:ea typeface="Monaco" charset="0"/>
                <a:cs typeface="Courier New" panose="02070309020205020404" pitchFamily="49" charset="0"/>
              </a:rPr>
              <a:t>00000000004018e0</a:t>
            </a:r>
            <a:r>
              <a:rPr lang="en-US" sz="1200" dirty="0">
                <a:latin typeface="Courier New" panose="02070309020205020404" pitchFamily="49" charset="0"/>
                <a:ea typeface="Monaco" charset="0"/>
                <a:cs typeface="Courier New" panose="02070309020205020404" pitchFamily="49" charset="0"/>
              </a:rPr>
              <a:t>  000018e0  2**</a:t>
            </a:r>
            <a:r>
              <a:rPr lang="en-US" sz="1200" dirty="0" smtClean="0">
                <a:latin typeface="Courier New" panose="02070309020205020404" pitchFamily="49" charset="0"/>
                <a:ea typeface="Monaco" charset="0"/>
                <a:cs typeface="Courier New" panose="02070309020205020404" pitchFamily="49" charset="0"/>
              </a:rPr>
              <a:t>2</a:t>
            </a:r>
            <a:br>
              <a:rPr lang="en-US" sz="1200" dirty="0" smtClean="0">
                <a:latin typeface="Courier New" panose="02070309020205020404" pitchFamily="49" charset="0"/>
                <a:ea typeface="Monaco" charset="0"/>
                <a:cs typeface="Courier New" panose="02070309020205020404" pitchFamily="49" charset="0"/>
              </a:rPr>
            </a:br>
            <a:r>
              <a:rPr lang="en-US" sz="1200" dirty="0" smtClean="0">
                <a:latin typeface="Courier New" panose="02070309020205020404" pitchFamily="49" charset="0"/>
                <a:ea typeface="Monaco" charset="0"/>
                <a:cs typeface="Courier New" panose="02070309020205020404" pitchFamily="49" charset="0"/>
              </a:rPr>
              <a:t>6 </a:t>
            </a:r>
            <a:r>
              <a:rPr lang="en-US" sz="1200" dirty="0">
                <a:latin typeface="Courier New" panose="02070309020205020404" pitchFamily="49" charset="0"/>
                <a:ea typeface="Monaco" charset="0"/>
                <a:cs typeface="Courier New" panose="02070309020205020404" pitchFamily="49" charset="0"/>
              </a:rPr>
              <a:t>.</a:t>
            </a:r>
            <a:r>
              <a:rPr lang="en-US" sz="1200" dirty="0" err="1">
                <a:latin typeface="Courier New" panose="02070309020205020404" pitchFamily="49" charset="0"/>
                <a:ea typeface="Monaco" charset="0"/>
                <a:cs typeface="Courier New" panose="02070309020205020404" pitchFamily="49" charset="0"/>
              </a:rPr>
              <a:t>gnu.conflict</a:t>
            </a:r>
            <a:r>
              <a:rPr lang="en-US" sz="1200" dirty="0">
                <a:latin typeface="Courier New" panose="02070309020205020404" pitchFamily="49" charset="0"/>
                <a:ea typeface="Monaco" charset="0"/>
                <a:cs typeface="Courier New" panose="02070309020205020404" pitchFamily="49" charset="0"/>
              </a:rPr>
              <a:t>  00000888  0000000000401948  0000000000401948  00001948  2**</a:t>
            </a:r>
            <a:r>
              <a:rPr lang="en-US" sz="1200" dirty="0" smtClean="0">
                <a:latin typeface="Courier New" panose="02070309020205020404" pitchFamily="49" charset="0"/>
                <a:ea typeface="Monaco" charset="0"/>
                <a:cs typeface="Courier New" panose="02070309020205020404" pitchFamily="49" charset="0"/>
              </a:rPr>
              <a:t>3</a:t>
            </a:r>
            <a:br>
              <a:rPr lang="en-US" sz="1200" dirty="0" smtClean="0">
                <a:latin typeface="Courier New" panose="02070309020205020404" pitchFamily="49" charset="0"/>
                <a:ea typeface="Monaco" charset="0"/>
                <a:cs typeface="Courier New" panose="02070309020205020404" pitchFamily="49" charset="0"/>
              </a:rPr>
            </a:br>
            <a:r>
              <a:rPr lang="en-US" sz="1200" dirty="0" smtClean="0">
                <a:latin typeface="Courier New" panose="02070309020205020404" pitchFamily="49" charset="0"/>
                <a:ea typeface="Monaco" charset="0"/>
                <a:cs typeface="Courier New" panose="02070309020205020404" pitchFamily="49" charset="0"/>
              </a:rPr>
              <a:t>9 </a:t>
            </a:r>
            <a:r>
              <a:rPr lang="en-US" sz="1200" dirty="0">
                <a:latin typeface="Courier New" panose="02070309020205020404" pitchFamily="49" charset="0"/>
                <a:ea typeface="Monaco" charset="0"/>
                <a:cs typeface="Courier New" panose="02070309020205020404" pitchFamily="49" charset="0"/>
              </a:rPr>
              <a:t>.</a:t>
            </a:r>
            <a:r>
              <a:rPr lang="en-US" sz="1200" dirty="0" err="1">
                <a:latin typeface="Courier New" panose="02070309020205020404" pitchFamily="49" charset="0"/>
                <a:ea typeface="Monaco" charset="0"/>
                <a:cs typeface="Courier New" panose="02070309020205020404" pitchFamily="49" charset="0"/>
              </a:rPr>
              <a:t>rela.dyn</a:t>
            </a:r>
            <a:r>
              <a:rPr lang="en-US" sz="1200" dirty="0">
                <a:latin typeface="Courier New" panose="02070309020205020404" pitchFamily="49" charset="0"/>
                <a:ea typeface="Monaco" charset="0"/>
                <a:cs typeface="Courier New" panose="02070309020205020404" pitchFamily="49" charset="0"/>
              </a:rPr>
              <a:t>      00000150  00000000004027d8  </a:t>
            </a:r>
            <a:r>
              <a:rPr lang="en-US" sz="1200" dirty="0" err="1">
                <a:latin typeface="Courier New" panose="02070309020205020404" pitchFamily="49" charset="0"/>
                <a:ea typeface="Monaco" charset="0"/>
                <a:cs typeface="Courier New" panose="02070309020205020404" pitchFamily="49" charset="0"/>
              </a:rPr>
              <a:t>00000000004027d8</a:t>
            </a:r>
            <a:r>
              <a:rPr lang="en-US" sz="1200" dirty="0">
                <a:latin typeface="Courier New" panose="02070309020205020404" pitchFamily="49" charset="0"/>
                <a:ea typeface="Monaco" charset="0"/>
                <a:cs typeface="Courier New" panose="02070309020205020404" pitchFamily="49" charset="0"/>
              </a:rPr>
              <a:t>  000027d8  2**</a:t>
            </a:r>
            <a:r>
              <a:rPr lang="en-US" sz="1200" dirty="0" smtClean="0">
                <a:latin typeface="Courier New" panose="02070309020205020404" pitchFamily="49" charset="0"/>
                <a:ea typeface="Monaco" charset="0"/>
                <a:cs typeface="Courier New" panose="02070309020205020404" pitchFamily="49" charset="0"/>
              </a:rPr>
              <a:t>3</a:t>
            </a:r>
            <a:br>
              <a:rPr lang="en-US" sz="1200" dirty="0" smtClean="0">
                <a:latin typeface="Courier New" panose="02070309020205020404" pitchFamily="49" charset="0"/>
                <a:ea typeface="Monaco" charset="0"/>
                <a:cs typeface="Courier New" panose="02070309020205020404" pitchFamily="49" charset="0"/>
              </a:rPr>
            </a:br>
            <a:r>
              <a:rPr lang="en-US" sz="1200" dirty="0" smtClean="0">
                <a:latin typeface="Courier New" panose="02070309020205020404" pitchFamily="49" charset="0"/>
                <a:ea typeface="Monaco" charset="0"/>
                <a:cs typeface="Courier New" panose="02070309020205020404" pitchFamily="49" charset="0"/>
              </a:rPr>
              <a:t>10 </a:t>
            </a:r>
            <a:r>
              <a:rPr lang="en-US" sz="1200" dirty="0">
                <a:latin typeface="Courier New" panose="02070309020205020404" pitchFamily="49" charset="0"/>
                <a:ea typeface="Monaco" charset="0"/>
                <a:cs typeface="Courier New" panose="02070309020205020404" pitchFamily="49" charset="0"/>
              </a:rPr>
              <a:t>.</a:t>
            </a:r>
            <a:r>
              <a:rPr lang="en-US" sz="1200" dirty="0" err="1">
                <a:latin typeface="Courier New" panose="02070309020205020404" pitchFamily="49" charset="0"/>
                <a:ea typeface="Monaco" charset="0"/>
                <a:cs typeface="Courier New" panose="02070309020205020404" pitchFamily="49" charset="0"/>
              </a:rPr>
              <a:t>rela.plt</a:t>
            </a:r>
            <a:r>
              <a:rPr lang="en-US" sz="1200" dirty="0">
                <a:latin typeface="Courier New" panose="02070309020205020404" pitchFamily="49" charset="0"/>
                <a:ea typeface="Monaco" charset="0"/>
                <a:cs typeface="Courier New" panose="02070309020205020404" pitchFamily="49" charset="0"/>
              </a:rPr>
              <a:t>     00001230  0000000000402928  0000000000402928  00002928  2**</a:t>
            </a:r>
            <a:r>
              <a:rPr lang="en-US" sz="1200" dirty="0" smtClean="0">
                <a:latin typeface="Courier New" panose="02070309020205020404" pitchFamily="49" charset="0"/>
                <a:ea typeface="Monaco" charset="0"/>
                <a:cs typeface="Courier New" panose="02070309020205020404" pitchFamily="49" charset="0"/>
              </a:rPr>
              <a:t>3</a:t>
            </a:r>
            <a:br>
              <a:rPr lang="en-US" sz="1200" dirty="0" smtClean="0">
                <a:latin typeface="Courier New" panose="02070309020205020404" pitchFamily="49" charset="0"/>
                <a:ea typeface="Monaco" charset="0"/>
                <a:cs typeface="Courier New" panose="02070309020205020404" pitchFamily="49" charset="0"/>
              </a:rPr>
            </a:br>
            <a:r>
              <a:rPr lang="en-US" sz="1200" dirty="0" smtClean="0">
                <a:latin typeface="Courier New" panose="02070309020205020404" pitchFamily="49" charset="0"/>
                <a:ea typeface="Monaco" charset="0"/>
                <a:cs typeface="Courier New" panose="02070309020205020404" pitchFamily="49" charset="0"/>
              </a:rPr>
              <a:t>12 </a:t>
            </a:r>
            <a:r>
              <a:rPr lang="en-US" sz="1200" dirty="0">
                <a:latin typeface="Courier New" panose="02070309020205020404" pitchFamily="49" charset="0"/>
                <a:ea typeface="Monaco" charset="0"/>
                <a:cs typeface="Courier New" panose="02070309020205020404" pitchFamily="49" charset="0"/>
              </a:rPr>
              <a:t>.</a:t>
            </a:r>
            <a:r>
              <a:rPr lang="en-US" sz="1200" dirty="0" err="1">
                <a:latin typeface="Courier New" panose="02070309020205020404" pitchFamily="49" charset="0"/>
                <a:ea typeface="Monaco" charset="0"/>
                <a:cs typeface="Courier New" panose="02070309020205020404" pitchFamily="49" charset="0"/>
              </a:rPr>
              <a:t>plt</a:t>
            </a:r>
            <a:r>
              <a:rPr lang="en-US" sz="1200" dirty="0">
                <a:latin typeface="Courier New" panose="02070309020205020404" pitchFamily="49" charset="0"/>
                <a:ea typeface="Monaco" charset="0"/>
                <a:cs typeface="Courier New" panose="02070309020205020404" pitchFamily="49" charset="0"/>
              </a:rPr>
              <a:t>          00000c30  0000000000403b70  </a:t>
            </a:r>
            <a:r>
              <a:rPr lang="en-US" sz="1200" dirty="0" err="1">
                <a:latin typeface="Courier New" panose="02070309020205020404" pitchFamily="49" charset="0"/>
                <a:ea typeface="Monaco" charset="0"/>
                <a:cs typeface="Courier New" panose="02070309020205020404" pitchFamily="49" charset="0"/>
              </a:rPr>
              <a:t>0000000000403b70</a:t>
            </a:r>
            <a:r>
              <a:rPr lang="en-US" sz="1200" dirty="0">
                <a:latin typeface="Courier New" panose="02070309020205020404" pitchFamily="49" charset="0"/>
                <a:ea typeface="Monaco" charset="0"/>
                <a:cs typeface="Courier New" panose="02070309020205020404" pitchFamily="49" charset="0"/>
              </a:rPr>
              <a:t>  00003b70  2**</a:t>
            </a:r>
            <a:r>
              <a:rPr lang="en-US" sz="1200" dirty="0" smtClean="0">
                <a:latin typeface="Courier New" panose="02070309020205020404" pitchFamily="49" charset="0"/>
                <a:ea typeface="Monaco" charset="0"/>
                <a:cs typeface="Courier New" panose="02070309020205020404" pitchFamily="49" charset="0"/>
              </a:rPr>
              <a:t>4</a:t>
            </a:r>
            <a:br>
              <a:rPr lang="en-US" sz="1200" dirty="0" smtClean="0">
                <a:latin typeface="Courier New" panose="02070309020205020404" pitchFamily="49" charset="0"/>
                <a:ea typeface="Monaco" charset="0"/>
                <a:cs typeface="Courier New" panose="02070309020205020404" pitchFamily="49" charset="0"/>
              </a:rPr>
            </a:br>
            <a:r>
              <a:rPr lang="en-US" sz="1200" dirty="0" smtClean="0">
                <a:latin typeface="Courier New" panose="02070309020205020404" pitchFamily="49" charset="0"/>
                <a:ea typeface="Monaco" charset="0"/>
                <a:cs typeface="Courier New" panose="02070309020205020404" pitchFamily="49" charset="0"/>
              </a:rPr>
              <a:t>13 </a:t>
            </a:r>
            <a:r>
              <a:rPr lang="en-US" sz="1200" dirty="0">
                <a:latin typeface="Courier New" panose="02070309020205020404" pitchFamily="49" charset="0"/>
                <a:ea typeface="Monaco" charset="0"/>
                <a:cs typeface="Courier New" panose="02070309020205020404" pitchFamily="49" charset="0"/>
              </a:rPr>
              <a:t>.text         00033691  00000000004047a0  </a:t>
            </a:r>
            <a:r>
              <a:rPr lang="en-US" sz="1200" dirty="0" err="1">
                <a:latin typeface="Courier New" panose="02070309020205020404" pitchFamily="49" charset="0"/>
                <a:ea typeface="Monaco" charset="0"/>
                <a:cs typeface="Courier New" panose="02070309020205020404" pitchFamily="49" charset="0"/>
              </a:rPr>
              <a:t>00000000004047a0</a:t>
            </a:r>
            <a:r>
              <a:rPr lang="en-US" sz="1200" dirty="0">
                <a:latin typeface="Courier New" panose="02070309020205020404" pitchFamily="49" charset="0"/>
                <a:ea typeface="Monaco" charset="0"/>
                <a:cs typeface="Courier New" panose="02070309020205020404" pitchFamily="49" charset="0"/>
              </a:rPr>
              <a:t>  000047a0  2**</a:t>
            </a:r>
            <a:r>
              <a:rPr lang="en-US" sz="1200" dirty="0" smtClean="0">
                <a:latin typeface="Courier New" panose="02070309020205020404" pitchFamily="49" charset="0"/>
                <a:ea typeface="Monaco" charset="0"/>
                <a:cs typeface="Courier New" panose="02070309020205020404" pitchFamily="49" charset="0"/>
              </a:rPr>
              <a:t>4</a:t>
            </a:r>
            <a:br>
              <a:rPr lang="en-US" sz="1200" dirty="0" smtClean="0">
                <a:latin typeface="Courier New" panose="02070309020205020404" pitchFamily="49" charset="0"/>
                <a:ea typeface="Monaco" charset="0"/>
                <a:cs typeface="Courier New" panose="02070309020205020404" pitchFamily="49" charset="0"/>
              </a:rPr>
            </a:br>
            <a:r>
              <a:rPr lang="en-US" sz="1200" dirty="0" smtClean="0">
                <a:latin typeface="Courier New" panose="02070309020205020404" pitchFamily="49" charset="0"/>
                <a:ea typeface="Monaco" charset="0"/>
                <a:cs typeface="Courier New" panose="02070309020205020404" pitchFamily="49" charset="0"/>
              </a:rPr>
              <a:t>21 </a:t>
            </a:r>
            <a:r>
              <a:rPr lang="en-US" sz="1200" dirty="0">
                <a:latin typeface="Courier New" panose="02070309020205020404" pitchFamily="49" charset="0"/>
                <a:ea typeface="Monaco" charset="0"/>
                <a:cs typeface="Courier New" panose="02070309020205020404" pitchFamily="49" charset="0"/>
              </a:rPr>
              <a:t>.dynamic      000001f0  00000000006f0e00  </a:t>
            </a:r>
            <a:r>
              <a:rPr lang="en-US" sz="1200" dirty="0" err="1">
                <a:latin typeface="Courier New" panose="02070309020205020404" pitchFamily="49" charset="0"/>
                <a:ea typeface="Monaco" charset="0"/>
                <a:cs typeface="Courier New" panose="02070309020205020404" pitchFamily="49" charset="0"/>
              </a:rPr>
              <a:t>00000000006f0e00</a:t>
            </a:r>
            <a:r>
              <a:rPr lang="en-US" sz="1200" dirty="0">
                <a:latin typeface="Courier New" panose="02070309020205020404" pitchFamily="49" charset="0"/>
                <a:ea typeface="Monaco" charset="0"/>
                <a:cs typeface="Courier New" panose="02070309020205020404" pitchFamily="49" charset="0"/>
              </a:rPr>
              <a:t>  000f0e00  2**</a:t>
            </a:r>
            <a:r>
              <a:rPr lang="en-US" sz="1200" dirty="0" smtClean="0">
                <a:latin typeface="Courier New" panose="02070309020205020404" pitchFamily="49" charset="0"/>
                <a:ea typeface="Monaco" charset="0"/>
                <a:cs typeface="Courier New" panose="02070309020205020404" pitchFamily="49" charset="0"/>
              </a:rPr>
              <a:t>3</a:t>
            </a:r>
            <a:br>
              <a:rPr lang="en-US" sz="1200" dirty="0" smtClean="0">
                <a:latin typeface="Courier New" panose="02070309020205020404" pitchFamily="49" charset="0"/>
                <a:ea typeface="Monaco" charset="0"/>
                <a:cs typeface="Courier New" panose="02070309020205020404" pitchFamily="49" charset="0"/>
              </a:rPr>
            </a:br>
            <a:r>
              <a:rPr lang="en-US" sz="1200" dirty="0" smtClean="0">
                <a:latin typeface="Courier New" panose="02070309020205020404" pitchFamily="49" charset="0"/>
                <a:ea typeface="Monaco" charset="0"/>
                <a:cs typeface="Courier New" panose="02070309020205020404" pitchFamily="49" charset="0"/>
              </a:rPr>
              <a:t>22 </a:t>
            </a:r>
            <a:r>
              <a:rPr lang="en-US" sz="1200" dirty="0">
                <a:latin typeface="Courier New" panose="02070309020205020404" pitchFamily="49" charset="0"/>
                <a:ea typeface="Monaco" charset="0"/>
                <a:cs typeface="Courier New" panose="02070309020205020404" pitchFamily="49" charset="0"/>
              </a:rPr>
              <a:t>.got          00000010  00000000006f0ff0  </a:t>
            </a:r>
            <a:r>
              <a:rPr lang="en-US" sz="1200" dirty="0" err="1">
                <a:latin typeface="Courier New" panose="02070309020205020404" pitchFamily="49" charset="0"/>
                <a:ea typeface="Monaco" charset="0"/>
                <a:cs typeface="Courier New" panose="02070309020205020404" pitchFamily="49" charset="0"/>
              </a:rPr>
              <a:t>00000000006f0ff0</a:t>
            </a:r>
            <a:r>
              <a:rPr lang="en-US" sz="1200" dirty="0">
                <a:latin typeface="Courier New" panose="02070309020205020404" pitchFamily="49" charset="0"/>
                <a:ea typeface="Monaco" charset="0"/>
                <a:cs typeface="Courier New" panose="02070309020205020404" pitchFamily="49" charset="0"/>
              </a:rPr>
              <a:t>  000f0ff0  2**</a:t>
            </a:r>
            <a:r>
              <a:rPr lang="en-US" sz="1200" dirty="0" smtClean="0">
                <a:latin typeface="Courier New" panose="02070309020205020404" pitchFamily="49" charset="0"/>
                <a:ea typeface="Monaco" charset="0"/>
                <a:cs typeface="Courier New" panose="02070309020205020404" pitchFamily="49" charset="0"/>
              </a:rPr>
              <a:t>3</a:t>
            </a:r>
            <a:br>
              <a:rPr lang="en-US" sz="1200" dirty="0" smtClean="0">
                <a:latin typeface="Courier New" panose="02070309020205020404" pitchFamily="49" charset="0"/>
                <a:ea typeface="Monaco" charset="0"/>
                <a:cs typeface="Courier New" panose="02070309020205020404" pitchFamily="49" charset="0"/>
              </a:rPr>
            </a:br>
            <a:r>
              <a:rPr lang="en-US" sz="1200" dirty="0" smtClean="0">
                <a:latin typeface="Courier New" panose="02070309020205020404" pitchFamily="49" charset="0"/>
                <a:ea typeface="Monaco" charset="0"/>
                <a:cs typeface="Courier New" panose="02070309020205020404" pitchFamily="49" charset="0"/>
              </a:rPr>
              <a:t>23 </a:t>
            </a:r>
            <a:r>
              <a:rPr lang="en-US" sz="1200" dirty="0">
                <a:latin typeface="Courier New" panose="02070309020205020404" pitchFamily="49" charset="0"/>
                <a:ea typeface="Monaco" charset="0"/>
                <a:cs typeface="Courier New" panose="02070309020205020404" pitchFamily="49" charset="0"/>
              </a:rPr>
              <a:t>.</a:t>
            </a:r>
            <a:r>
              <a:rPr lang="en-US" sz="1200" dirty="0" err="1">
                <a:latin typeface="Courier New" panose="02070309020205020404" pitchFamily="49" charset="0"/>
                <a:ea typeface="Monaco" charset="0"/>
                <a:cs typeface="Courier New" panose="02070309020205020404" pitchFamily="49" charset="0"/>
              </a:rPr>
              <a:t>got.plt</a:t>
            </a:r>
            <a:r>
              <a:rPr lang="en-US" sz="1200" dirty="0">
                <a:latin typeface="Courier New" panose="02070309020205020404" pitchFamily="49" charset="0"/>
                <a:ea typeface="Monaco" charset="0"/>
                <a:cs typeface="Courier New" panose="02070309020205020404" pitchFamily="49" charset="0"/>
              </a:rPr>
              <a:t>      00000628  00000000006f1000  </a:t>
            </a:r>
            <a:r>
              <a:rPr lang="en-US" sz="1200" dirty="0" err="1">
                <a:latin typeface="Courier New" panose="02070309020205020404" pitchFamily="49" charset="0"/>
                <a:ea typeface="Monaco" charset="0"/>
                <a:cs typeface="Courier New" panose="02070309020205020404" pitchFamily="49" charset="0"/>
              </a:rPr>
              <a:t>00000000006f1000</a:t>
            </a:r>
            <a:r>
              <a:rPr lang="en-US" sz="1200" dirty="0">
                <a:latin typeface="Courier New" panose="02070309020205020404" pitchFamily="49" charset="0"/>
                <a:ea typeface="Monaco" charset="0"/>
                <a:cs typeface="Courier New" panose="02070309020205020404" pitchFamily="49" charset="0"/>
              </a:rPr>
              <a:t>  000f1000  2**</a:t>
            </a:r>
            <a:r>
              <a:rPr lang="en-US" sz="1200" dirty="0" smtClean="0">
                <a:latin typeface="Courier New" panose="02070309020205020404" pitchFamily="49" charset="0"/>
                <a:ea typeface="Monaco" charset="0"/>
                <a:cs typeface="Courier New" panose="02070309020205020404" pitchFamily="49" charset="0"/>
              </a:rPr>
              <a:t>3</a:t>
            </a:r>
            <a:br>
              <a:rPr lang="en-US" sz="1200" dirty="0" smtClean="0">
                <a:latin typeface="Courier New" panose="02070309020205020404" pitchFamily="49" charset="0"/>
                <a:ea typeface="Monaco" charset="0"/>
                <a:cs typeface="Courier New" panose="02070309020205020404" pitchFamily="49" charset="0"/>
              </a:rPr>
            </a:br>
            <a:r>
              <a:rPr lang="en-US" sz="1200" dirty="0" smtClean="0">
                <a:latin typeface="Courier New" panose="02070309020205020404" pitchFamily="49" charset="0"/>
                <a:ea typeface="Monaco" charset="0"/>
                <a:cs typeface="Courier New" panose="02070309020205020404" pitchFamily="49" charset="0"/>
              </a:rPr>
              <a:t>24 </a:t>
            </a:r>
            <a:r>
              <a:rPr lang="en-US" sz="1200" dirty="0">
                <a:latin typeface="Courier New" panose="02070309020205020404" pitchFamily="49" charset="0"/>
                <a:ea typeface="Monaco" charset="0"/>
                <a:cs typeface="Courier New" panose="02070309020205020404" pitchFamily="49" charset="0"/>
              </a:rPr>
              <a:t>.data         00001220  00000000006f1640  </a:t>
            </a:r>
            <a:r>
              <a:rPr lang="en-US" sz="1200" dirty="0" err="1">
                <a:latin typeface="Courier New" panose="02070309020205020404" pitchFamily="49" charset="0"/>
                <a:ea typeface="Monaco" charset="0"/>
                <a:cs typeface="Courier New" panose="02070309020205020404" pitchFamily="49" charset="0"/>
              </a:rPr>
              <a:t>00000000006f1640</a:t>
            </a:r>
            <a:r>
              <a:rPr lang="en-US" sz="1200" dirty="0">
                <a:latin typeface="Courier New" panose="02070309020205020404" pitchFamily="49" charset="0"/>
                <a:ea typeface="Monaco" charset="0"/>
                <a:cs typeface="Courier New" panose="02070309020205020404" pitchFamily="49" charset="0"/>
              </a:rPr>
              <a:t>  000f1640  2**</a:t>
            </a:r>
            <a:r>
              <a:rPr lang="en-US" sz="1200" dirty="0" smtClean="0">
                <a:latin typeface="Courier New" panose="02070309020205020404" pitchFamily="49" charset="0"/>
                <a:ea typeface="Monaco" charset="0"/>
                <a:cs typeface="Courier New" panose="02070309020205020404" pitchFamily="49" charset="0"/>
              </a:rPr>
              <a:t>5</a:t>
            </a:r>
            <a:br>
              <a:rPr lang="en-US" sz="1200" dirty="0" smtClean="0">
                <a:latin typeface="Courier New" panose="02070309020205020404" pitchFamily="49" charset="0"/>
                <a:ea typeface="Monaco" charset="0"/>
                <a:cs typeface="Courier New" panose="02070309020205020404" pitchFamily="49" charset="0"/>
              </a:rPr>
            </a:br>
            <a:r>
              <a:rPr lang="en-US" sz="1200" dirty="0" smtClean="0">
                <a:latin typeface="Courier New" panose="02070309020205020404" pitchFamily="49" charset="0"/>
                <a:ea typeface="Monaco" charset="0"/>
                <a:cs typeface="Courier New" panose="02070309020205020404" pitchFamily="49" charset="0"/>
              </a:rPr>
              <a:t>25 </a:t>
            </a:r>
            <a:r>
              <a:rPr lang="en-US" sz="1200" dirty="0">
                <a:latin typeface="Courier New" panose="02070309020205020404" pitchFamily="49" charset="0"/>
                <a:ea typeface="Monaco" charset="0"/>
                <a:cs typeface="Courier New" panose="02070309020205020404" pitchFamily="49" charset="0"/>
              </a:rPr>
              <a:t>.</a:t>
            </a:r>
            <a:r>
              <a:rPr lang="en-US" sz="1200" dirty="0" err="1">
                <a:latin typeface="Courier New" panose="02070309020205020404" pitchFamily="49" charset="0"/>
                <a:ea typeface="Monaco" charset="0"/>
                <a:cs typeface="Courier New" panose="02070309020205020404" pitchFamily="49" charset="0"/>
              </a:rPr>
              <a:t>dynbss</a:t>
            </a:r>
            <a:r>
              <a:rPr lang="en-US" sz="1200" dirty="0">
                <a:latin typeface="Courier New" panose="02070309020205020404" pitchFamily="49" charset="0"/>
                <a:ea typeface="Monaco" charset="0"/>
                <a:cs typeface="Courier New" panose="02070309020205020404" pitchFamily="49" charset="0"/>
              </a:rPr>
              <a:t>       00000808  00000000006f2860  </a:t>
            </a:r>
            <a:r>
              <a:rPr lang="en-US" sz="1200" dirty="0" err="1">
                <a:latin typeface="Courier New" panose="02070309020205020404" pitchFamily="49" charset="0"/>
                <a:ea typeface="Monaco" charset="0"/>
                <a:cs typeface="Courier New" panose="02070309020205020404" pitchFamily="49" charset="0"/>
              </a:rPr>
              <a:t>00000000006f2860</a:t>
            </a:r>
            <a:r>
              <a:rPr lang="en-US" sz="1200" dirty="0">
                <a:latin typeface="Courier New" panose="02070309020205020404" pitchFamily="49" charset="0"/>
                <a:ea typeface="Monaco" charset="0"/>
                <a:cs typeface="Courier New" panose="02070309020205020404" pitchFamily="49" charset="0"/>
              </a:rPr>
              <a:t>  000f2860  2**</a:t>
            </a:r>
            <a:r>
              <a:rPr lang="en-US" sz="1200" dirty="0" smtClean="0">
                <a:latin typeface="Courier New" panose="02070309020205020404" pitchFamily="49" charset="0"/>
                <a:ea typeface="Monaco" charset="0"/>
                <a:cs typeface="Courier New" panose="02070309020205020404" pitchFamily="49" charset="0"/>
              </a:rPr>
              <a:t>5</a:t>
            </a:r>
            <a:br>
              <a:rPr lang="en-US" sz="1200" dirty="0" smtClean="0">
                <a:latin typeface="Courier New" panose="02070309020205020404" pitchFamily="49" charset="0"/>
                <a:ea typeface="Monaco" charset="0"/>
                <a:cs typeface="Courier New" panose="02070309020205020404" pitchFamily="49" charset="0"/>
              </a:rPr>
            </a:br>
            <a:r>
              <a:rPr lang="en-US" sz="1200" dirty="0" smtClean="0">
                <a:latin typeface="Courier New" panose="02070309020205020404" pitchFamily="49" charset="0"/>
                <a:ea typeface="Monaco" charset="0"/>
                <a:cs typeface="Courier New" panose="02070309020205020404" pitchFamily="49" charset="0"/>
              </a:rPr>
              <a:t>26 </a:t>
            </a:r>
            <a:r>
              <a:rPr lang="en-US" sz="1200" dirty="0">
                <a:latin typeface="Courier New" panose="02070309020205020404" pitchFamily="49" charset="0"/>
                <a:ea typeface="Monaco" charset="0"/>
                <a:cs typeface="Courier New" panose="02070309020205020404" pitchFamily="49" charset="0"/>
              </a:rPr>
              <a:t>.</a:t>
            </a:r>
            <a:r>
              <a:rPr lang="en-US" sz="1200" dirty="0" err="1">
                <a:latin typeface="Courier New" panose="02070309020205020404" pitchFamily="49" charset="0"/>
                <a:ea typeface="Monaco" charset="0"/>
                <a:cs typeface="Courier New" panose="02070309020205020404" pitchFamily="49" charset="0"/>
              </a:rPr>
              <a:t>bss</a:t>
            </a:r>
            <a:r>
              <a:rPr lang="en-US" sz="1200" dirty="0">
                <a:latin typeface="Courier New" panose="02070309020205020404" pitchFamily="49" charset="0"/>
                <a:ea typeface="Monaco" charset="0"/>
                <a:cs typeface="Courier New" panose="02070309020205020404" pitchFamily="49" charset="0"/>
              </a:rPr>
              <a:t>          00001260  00000000006f3068  </a:t>
            </a:r>
            <a:r>
              <a:rPr lang="en-US" sz="1200" dirty="0" err="1">
                <a:latin typeface="Courier New" panose="02070309020205020404" pitchFamily="49" charset="0"/>
                <a:ea typeface="Monaco" charset="0"/>
                <a:cs typeface="Courier New" panose="02070309020205020404" pitchFamily="49" charset="0"/>
              </a:rPr>
              <a:t>00000000006f3068</a:t>
            </a:r>
            <a:r>
              <a:rPr lang="en-US" sz="1200" dirty="0">
                <a:latin typeface="Courier New" panose="02070309020205020404" pitchFamily="49" charset="0"/>
                <a:ea typeface="Monaco" charset="0"/>
                <a:cs typeface="Courier New" panose="02070309020205020404" pitchFamily="49" charset="0"/>
              </a:rPr>
              <a:t>  000f3068  2**</a:t>
            </a:r>
            <a:r>
              <a:rPr lang="en-US" sz="1200" dirty="0" smtClean="0">
                <a:latin typeface="Courier New" panose="02070309020205020404" pitchFamily="49" charset="0"/>
                <a:ea typeface="Monaco" charset="0"/>
                <a:cs typeface="Courier New" panose="02070309020205020404" pitchFamily="49" charset="0"/>
              </a:rPr>
              <a:t>5</a:t>
            </a:r>
            <a:br>
              <a:rPr lang="en-US" sz="1200" dirty="0" smtClean="0">
                <a:latin typeface="Courier New" panose="02070309020205020404" pitchFamily="49" charset="0"/>
                <a:ea typeface="Monaco" charset="0"/>
                <a:cs typeface="Courier New" panose="02070309020205020404" pitchFamily="49" charset="0"/>
              </a:rPr>
            </a:br>
            <a:r>
              <a:rPr lang="en-US" sz="1200" dirty="0" smtClean="0">
                <a:latin typeface="Courier New" panose="02070309020205020404" pitchFamily="49" charset="0"/>
                <a:ea typeface="Monaco" charset="0"/>
                <a:cs typeface="Courier New" panose="02070309020205020404" pitchFamily="49" charset="0"/>
              </a:rPr>
              <a:t>27 </a:t>
            </a:r>
            <a:r>
              <a:rPr lang="en-US" sz="1200" dirty="0">
                <a:latin typeface="Courier New" panose="02070309020205020404" pitchFamily="49" charset="0"/>
                <a:ea typeface="Monaco" charset="0"/>
                <a:cs typeface="Courier New" panose="02070309020205020404" pitchFamily="49" charset="0"/>
              </a:rPr>
              <a:t>.</a:t>
            </a:r>
            <a:r>
              <a:rPr lang="en-US" sz="1200" dirty="0" err="1">
                <a:latin typeface="Courier New" panose="02070309020205020404" pitchFamily="49" charset="0"/>
                <a:ea typeface="Monaco" charset="0"/>
                <a:cs typeface="Courier New" panose="02070309020205020404" pitchFamily="49" charset="0"/>
              </a:rPr>
              <a:t>dynstr</a:t>
            </a:r>
            <a:r>
              <a:rPr lang="en-US" sz="1200" dirty="0">
                <a:latin typeface="Courier New" panose="02070309020205020404" pitchFamily="49" charset="0"/>
                <a:ea typeface="Monaco" charset="0"/>
                <a:cs typeface="Courier New" panose="02070309020205020404" pitchFamily="49" charset="0"/>
              </a:rPr>
              <a:t>       00000d45  00000000008f3068  </a:t>
            </a:r>
            <a:r>
              <a:rPr lang="en-US" sz="1200" dirty="0" err="1">
                <a:latin typeface="Courier New" panose="02070309020205020404" pitchFamily="49" charset="0"/>
                <a:ea typeface="Monaco" charset="0"/>
                <a:cs typeface="Courier New" panose="02070309020205020404" pitchFamily="49" charset="0"/>
              </a:rPr>
              <a:t>00000000008f3068</a:t>
            </a:r>
            <a:r>
              <a:rPr lang="en-US" sz="1200" dirty="0">
                <a:latin typeface="Courier New" panose="02070309020205020404" pitchFamily="49" charset="0"/>
                <a:ea typeface="Monaco" charset="0"/>
                <a:cs typeface="Courier New" panose="02070309020205020404" pitchFamily="49" charset="0"/>
              </a:rPr>
              <a:t>  000f3068  2**</a:t>
            </a:r>
            <a:r>
              <a:rPr lang="en-US" sz="1200" dirty="0" smtClean="0">
                <a:latin typeface="Courier New" panose="02070309020205020404" pitchFamily="49" charset="0"/>
                <a:ea typeface="Monaco" charset="0"/>
                <a:cs typeface="Courier New" panose="02070309020205020404" pitchFamily="49" charset="0"/>
              </a:rPr>
              <a:t>0</a:t>
            </a:r>
            <a:br>
              <a:rPr lang="en-US" sz="1200" dirty="0" smtClean="0">
                <a:latin typeface="Courier New" panose="02070309020205020404" pitchFamily="49" charset="0"/>
                <a:ea typeface="Monaco" charset="0"/>
                <a:cs typeface="Courier New" panose="02070309020205020404" pitchFamily="49" charset="0"/>
              </a:rPr>
            </a:br>
            <a:r>
              <a:rPr lang="en-US" sz="1200" dirty="0" smtClean="0">
                <a:latin typeface="Courier New" panose="02070309020205020404" pitchFamily="49" charset="0"/>
                <a:ea typeface="Monaco" charset="0"/>
                <a:cs typeface="Courier New" panose="02070309020205020404" pitchFamily="49" charset="0"/>
              </a:rPr>
              <a:t>29 </a:t>
            </a:r>
            <a:r>
              <a:rPr lang="en-US" sz="1200" dirty="0">
                <a:latin typeface="Courier New" panose="02070309020205020404" pitchFamily="49" charset="0"/>
                <a:ea typeface="Monaco" charset="0"/>
                <a:cs typeface="Courier New" panose="02070309020205020404" pitchFamily="49" charset="0"/>
              </a:rPr>
              <a:t>.</a:t>
            </a:r>
            <a:r>
              <a:rPr lang="en-US" sz="1200" dirty="0" err="1">
                <a:latin typeface="Courier New" panose="02070309020205020404" pitchFamily="49" charset="0"/>
                <a:ea typeface="Monaco" charset="0"/>
                <a:cs typeface="Courier New" panose="02070309020205020404" pitchFamily="49" charset="0"/>
              </a:rPr>
              <a:t>gnu.prelink_undo</a:t>
            </a:r>
            <a:r>
              <a:rPr lang="en-US" sz="1200" dirty="0">
                <a:latin typeface="Courier New" panose="02070309020205020404" pitchFamily="49" charset="0"/>
                <a:ea typeface="Monaco" charset="0"/>
                <a:cs typeface="Courier New" panose="02070309020205020404" pitchFamily="49" charset="0"/>
              </a:rPr>
              <a:t> 000008f8  0000000000000000  0000000000000000  000f3dd0  2**3</a:t>
            </a:r>
          </a:p>
          <a:p>
            <a:pPr marL="0" indent="0">
              <a:buNone/>
            </a:pPr>
            <a:endParaRPr lang="en-US" sz="1200" dirty="0" smtClean="0">
              <a:latin typeface="Monaco" charset="0"/>
              <a:ea typeface="Monaco" charset="0"/>
              <a:cs typeface="Monaco" charset="0"/>
            </a:endParaRPr>
          </a:p>
          <a:p>
            <a:r>
              <a:rPr lang="en-US" dirty="0" smtClean="0">
                <a:latin typeface="+mn-lt"/>
                <a:ea typeface="Monaco" charset="0"/>
                <a:cs typeface="Monaco" charset="0"/>
              </a:rPr>
              <a:t>Modified: .</a:t>
            </a:r>
            <a:r>
              <a:rPr lang="en-US" dirty="0" err="1" smtClean="0">
                <a:latin typeface="+mn-lt"/>
                <a:ea typeface="Monaco" charset="0"/>
                <a:cs typeface="Monaco" charset="0"/>
              </a:rPr>
              <a:t>dynsym</a:t>
            </a:r>
            <a:r>
              <a:rPr lang="en-US" dirty="0" smtClean="0">
                <a:latin typeface="+mn-lt"/>
                <a:ea typeface="Monaco" charset="0"/>
                <a:cs typeface="Monaco" charset="0"/>
              </a:rPr>
              <a:t>, </a:t>
            </a:r>
            <a:r>
              <a:rPr lang="en-US" dirty="0">
                <a:ea typeface="Monaco" charset="0"/>
                <a:cs typeface="Monaco" charset="0"/>
              </a:rPr>
              <a:t>.</a:t>
            </a:r>
            <a:r>
              <a:rPr lang="en-US" dirty="0" err="1" smtClean="0">
                <a:ea typeface="Monaco" charset="0"/>
                <a:cs typeface="Monaco" charset="0"/>
              </a:rPr>
              <a:t>rela.dyn</a:t>
            </a:r>
            <a:r>
              <a:rPr lang="en-US" dirty="0" smtClean="0">
                <a:ea typeface="Monaco" charset="0"/>
                <a:cs typeface="Monaco" charset="0"/>
              </a:rPr>
              <a:t>, </a:t>
            </a:r>
            <a:r>
              <a:rPr lang="en-US" dirty="0" smtClean="0">
                <a:latin typeface="+mn-lt"/>
                <a:ea typeface="Monaco" charset="0"/>
                <a:cs typeface="Monaco" charset="0"/>
              </a:rPr>
              <a:t>..</a:t>
            </a:r>
            <a:r>
              <a:rPr lang="en-US" dirty="0" err="1" smtClean="0">
                <a:latin typeface="+mn-lt"/>
                <a:ea typeface="Monaco" charset="0"/>
                <a:cs typeface="Monaco" charset="0"/>
              </a:rPr>
              <a:t>rela.plt</a:t>
            </a:r>
            <a:r>
              <a:rPr lang="en-US" dirty="0" smtClean="0">
                <a:latin typeface="+mn-lt"/>
                <a:ea typeface="Monaco" charset="0"/>
                <a:cs typeface="Monaco" charset="0"/>
              </a:rPr>
              <a:t>, </a:t>
            </a:r>
            <a:r>
              <a:rPr lang="mr-IN" dirty="0" smtClean="0">
                <a:latin typeface="+mn-lt"/>
                <a:ea typeface="Monaco" charset="0"/>
                <a:cs typeface="Monaco" charset="0"/>
              </a:rPr>
              <a:t>…</a:t>
            </a:r>
            <a:r>
              <a:rPr lang="en-US" dirty="0" smtClean="0">
                <a:latin typeface="+mn-lt"/>
                <a:ea typeface="Monaco" charset="0"/>
                <a:cs typeface="Monaco" charset="0"/>
              </a:rPr>
              <a:t>, .</a:t>
            </a:r>
            <a:r>
              <a:rPr lang="en-US" dirty="0" err="1" smtClean="0">
                <a:latin typeface="+mn-lt"/>
                <a:ea typeface="Monaco" charset="0"/>
                <a:cs typeface="Monaco" charset="0"/>
              </a:rPr>
              <a:t>dynstr</a:t>
            </a:r>
            <a:endParaRPr lang="en-US" dirty="0">
              <a:latin typeface="+mn-lt"/>
              <a:ea typeface="Monaco" charset="0"/>
              <a:cs typeface="Monaco" charset="0"/>
            </a:endParaRPr>
          </a:p>
          <a:p>
            <a:r>
              <a:rPr lang="en-US" dirty="0" smtClean="0">
                <a:latin typeface="+mn-lt"/>
                <a:ea typeface="Monaco" charset="0"/>
                <a:cs typeface="Monaco" charset="0"/>
              </a:rPr>
              <a:t>New: .</a:t>
            </a:r>
            <a:r>
              <a:rPr lang="en-US" dirty="0" err="1" smtClean="0">
                <a:latin typeface="+mn-lt"/>
                <a:ea typeface="Monaco" charset="0"/>
                <a:cs typeface="Monaco" charset="0"/>
              </a:rPr>
              <a:t>gnu.liblist</a:t>
            </a:r>
            <a:r>
              <a:rPr lang="en-US" dirty="0" smtClean="0">
                <a:latin typeface="+mn-lt"/>
                <a:ea typeface="Monaco" charset="0"/>
                <a:cs typeface="Monaco" charset="0"/>
              </a:rPr>
              <a:t>, .</a:t>
            </a:r>
            <a:r>
              <a:rPr lang="en-US" dirty="0" err="1" smtClean="0">
                <a:latin typeface="+mn-lt"/>
                <a:ea typeface="Monaco" charset="0"/>
                <a:cs typeface="Monaco" charset="0"/>
              </a:rPr>
              <a:t>gnu.conflict</a:t>
            </a:r>
            <a:r>
              <a:rPr lang="en-US" dirty="0" smtClean="0">
                <a:latin typeface="+mn-lt"/>
                <a:ea typeface="Monaco" charset="0"/>
                <a:cs typeface="Monaco" charset="0"/>
              </a:rPr>
              <a:t>, .</a:t>
            </a:r>
            <a:r>
              <a:rPr lang="en-US" dirty="0" err="1" smtClean="0">
                <a:latin typeface="+mn-lt"/>
                <a:ea typeface="Monaco" charset="0"/>
                <a:cs typeface="Monaco" charset="0"/>
              </a:rPr>
              <a:t>dynbss</a:t>
            </a:r>
            <a:r>
              <a:rPr lang="en-US" dirty="0" smtClean="0">
                <a:latin typeface="+mn-lt"/>
                <a:ea typeface="Monaco" charset="0"/>
                <a:cs typeface="Monaco" charset="0"/>
              </a:rPr>
              <a:t>, .</a:t>
            </a:r>
            <a:r>
              <a:rPr lang="en-US" dirty="0" err="1" smtClean="0">
                <a:latin typeface="+mn-lt"/>
                <a:ea typeface="Monaco" charset="0"/>
                <a:cs typeface="Monaco" charset="0"/>
              </a:rPr>
              <a:t>gnu.prelink_undo</a:t>
            </a:r>
            <a:endParaRPr lang="en-US" dirty="0" smtClean="0">
              <a:latin typeface="+mn-lt"/>
              <a:ea typeface="Monaco" charset="0"/>
              <a:cs typeface="Monaco" charset="0"/>
            </a:endParaRPr>
          </a:p>
        </p:txBody>
      </p:sp>
    </p:spTree>
    <p:extLst>
      <p:ext uri="{BB962C8B-B14F-4D97-AF65-F5344CB8AC3E}">
        <p14:creationId xmlns:p14="http://schemas.microsoft.com/office/powerpoint/2010/main" val="194254087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dirty="0" err="1" smtClean="0"/>
              <a:t>prelink</a:t>
            </a:r>
            <a:r>
              <a:rPr lang="en-US" dirty="0" smtClean="0"/>
              <a:t>?</a:t>
            </a:r>
            <a:endParaRPr lang="en-US" dirty="0"/>
          </a:p>
        </p:txBody>
      </p:sp>
      <p:sp>
        <p:nvSpPr>
          <p:cNvPr id="3" name="Content Placeholder 2"/>
          <p:cNvSpPr>
            <a:spLocks noGrp="1"/>
          </p:cNvSpPr>
          <p:nvPr>
            <p:ph sz="quarter" idx="13"/>
          </p:nvPr>
        </p:nvSpPr>
        <p:spPr>
          <a:xfrm>
            <a:off x="448853" y="1049032"/>
            <a:ext cx="8233186" cy="4532312"/>
          </a:xfrm>
        </p:spPr>
        <p:txBody>
          <a:bodyPr/>
          <a:lstStyle/>
          <a:p>
            <a:r>
              <a:rPr lang="en-US" dirty="0" smtClean="0"/>
              <a:t>Faster Application Load Times</a:t>
            </a:r>
          </a:p>
          <a:p>
            <a:pPr lvl="1"/>
            <a:r>
              <a:rPr lang="en-US" dirty="0" smtClean="0"/>
              <a:t>Avoid unnecessary binding operations</a:t>
            </a:r>
          </a:p>
          <a:p>
            <a:pPr lvl="1"/>
            <a:r>
              <a:rPr lang="en-US" dirty="0" smtClean="0"/>
              <a:t>More re-use of cached pages</a:t>
            </a:r>
          </a:p>
          <a:p>
            <a:pPr lvl="1"/>
            <a:r>
              <a:rPr lang="en-US" dirty="0" smtClean="0"/>
              <a:t>Faster boot time</a:t>
            </a:r>
          </a:p>
          <a:p>
            <a:r>
              <a:rPr lang="en-US" dirty="0" smtClean="0"/>
              <a:t>Less Memory Required</a:t>
            </a:r>
          </a:p>
          <a:p>
            <a:pPr lvl="1"/>
            <a:r>
              <a:rPr lang="en-US" dirty="0" smtClean="0"/>
              <a:t>Fewer relocations means few COW pages</a:t>
            </a:r>
          </a:p>
          <a:p>
            <a:pPr lvl="1"/>
            <a:r>
              <a:rPr lang="en-US" dirty="0" smtClean="0"/>
              <a:t>More re-use of cached pages</a:t>
            </a:r>
          </a:p>
          <a:p>
            <a:r>
              <a:rPr lang="en-US" dirty="0" smtClean="0"/>
              <a:t>Battery/Power Savings</a:t>
            </a:r>
          </a:p>
          <a:p>
            <a:pPr lvl="1"/>
            <a:r>
              <a:rPr lang="en-US" dirty="0" smtClean="0"/>
              <a:t>Fewer CPU cycles, more power savings</a:t>
            </a:r>
          </a:p>
          <a:p>
            <a:pPr lvl="1"/>
            <a:r>
              <a:rPr lang="en-US" dirty="0" smtClean="0"/>
              <a:t>Less ram used, more power savings</a:t>
            </a:r>
          </a:p>
        </p:txBody>
      </p:sp>
    </p:spTree>
    <p:extLst>
      <p:ext uri="{BB962C8B-B14F-4D97-AF65-F5344CB8AC3E}">
        <p14:creationId xmlns:p14="http://schemas.microsoft.com/office/powerpoint/2010/main" val="137618049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Load times </a:t>
            </a:r>
            <a:r>
              <a:rPr lang="mr-IN" dirty="0" smtClean="0"/>
              <a:t>–</a:t>
            </a:r>
            <a:r>
              <a:rPr lang="en-US" dirty="0" smtClean="0"/>
              <a:t> </a:t>
            </a:r>
            <a:r>
              <a:rPr lang="en-US" dirty="0" err="1" smtClean="0"/>
              <a:t>Busybox</a:t>
            </a:r>
            <a:r>
              <a:rPr lang="en-US" dirty="0" smtClean="0"/>
              <a:t> (/bin/</a:t>
            </a:r>
            <a:r>
              <a:rPr lang="en-US" dirty="0" err="1" smtClean="0"/>
              <a:t>sh</a:t>
            </a:r>
            <a:r>
              <a:rPr lang="en-US" dirty="0" smtClean="0"/>
              <a:t>) and GNU </a:t>
            </a:r>
            <a:r>
              <a:rPr lang="en-US" dirty="0" err="1" smtClean="0"/>
              <a:t>ld</a:t>
            </a:r>
            <a:endParaRPr lang="en-US" dirty="0"/>
          </a:p>
        </p:txBody>
      </p:sp>
      <p:sp>
        <p:nvSpPr>
          <p:cNvPr id="5" name="TextBox 4"/>
          <p:cNvSpPr txBox="1"/>
          <p:nvPr/>
        </p:nvSpPr>
        <p:spPr>
          <a:xfrm>
            <a:off x="449263" y="5062903"/>
            <a:ext cx="8232200" cy="1138773"/>
          </a:xfrm>
          <a:prstGeom prst="rect">
            <a:avLst/>
          </a:prstGeom>
          <a:noFill/>
        </p:spPr>
        <p:txBody>
          <a:bodyPr wrap="square" rtlCol="0">
            <a:spAutoFit/>
          </a:bodyPr>
          <a:lstStyle/>
          <a:p>
            <a:r>
              <a:rPr lang="en-US" dirty="0" smtClean="0">
                <a:latin typeface="+mn-lt"/>
              </a:rPr>
              <a:t>Using ‘LD_DEBUG=statistics’</a:t>
            </a:r>
            <a:br>
              <a:rPr lang="en-US" dirty="0" smtClean="0">
                <a:latin typeface="+mn-lt"/>
              </a:rPr>
            </a:br>
            <a:endParaRPr lang="en-US" dirty="0" smtClean="0">
              <a:latin typeface="+mn-lt"/>
            </a:endParaRPr>
          </a:p>
          <a:p>
            <a:r>
              <a:rPr lang="en-US" sz="2000" dirty="0" smtClean="0">
                <a:latin typeface="+mn-lt"/>
              </a:rPr>
              <a:t>’-’ indicates savings, ‘+’ indicates more</a:t>
            </a:r>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3990177882"/>
              </p:ext>
            </p:extLst>
          </p:nvPr>
        </p:nvGraphicFramePr>
        <p:xfrm>
          <a:off x="449263" y="1379538"/>
          <a:ext cx="8232774" cy="3337560"/>
        </p:xfrm>
        <a:graphic>
          <a:graphicData uri="http://schemas.openxmlformats.org/drawingml/2006/table">
            <a:tbl>
              <a:tblPr firstRow="1" bandRow="1">
                <a:tableStyleId>{5C22544A-7EE6-4342-B048-85BDC9FD1C3A}</a:tableStyleId>
              </a:tblPr>
              <a:tblGrid>
                <a:gridCol w="1372129"/>
                <a:gridCol w="1372129"/>
                <a:gridCol w="1372129"/>
                <a:gridCol w="1344496"/>
                <a:gridCol w="1427356"/>
                <a:gridCol w="1344535"/>
              </a:tblGrid>
              <a:tr h="370840">
                <a:tc>
                  <a:txBody>
                    <a:bodyPr/>
                    <a:lstStyle/>
                    <a:p>
                      <a:r>
                        <a:rPr lang="en-US" dirty="0" err="1" smtClean="0"/>
                        <a:t>Conf</a:t>
                      </a:r>
                      <a:endParaRPr lang="en-US" dirty="0"/>
                    </a:p>
                  </a:txBody>
                  <a:tcPr/>
                </a:tc>
                <a:tc>
                  <a:txBody>
                    <a:bodyPr/>
                    <a:lstStyle/>
                    <a:p>
                      <a:r>
                        <a:rPr lang="en-US" dirty="0" err="1" smtClean="0"/>
                        <a:t>relocs</a:t>
                      </a:r>
                      <a:endParaRPr lang="en-US" dirty="0"/>
                    </a:p>
                  </a:txBody>
                  <a:tcPr/>
                </a:tc>
                <a:tc>
                  <a:txBody>
                    <a:bodyPr/>
                    <a:lstStyle/>
                    <a:p>
                      <a:r>
                        <a:rPr lang="en-US" dirty="0" smtClean="0"/>
                        <a:t>cached</a:t>
                      </a:r>
                      <a:endParaRPr lang="en-US" dirty="0"/>
                    </a:p>
                  </a:txBody>
                  <a:tcPr/>
                </a:tc>
                <a:tc>
                  <a:txBody>
                    <a:bodyPr/>
                    <a:lstStyle/>
                    <a:p>
                      <a:r>
                        <a:rPr lang="en-US" dirty="0" err="1" smtClean="0"/>
                        <a:t>Rel</a:t>
                      </a:r>
                      <a:r>
                        <a:rPr lang="en-US" baseline="0" dirty="0" smtClean="0"/>
                        <a:t> </a:t>
                      </a:r>
                      <a:r>
                        <a:rPr lang="en-US" baseline="0" dirty="0" err="1" smtClean="0"/>
                        <a:t>relocs</a:t>
                      </a:r>
                      <a:endParaRPr lang="en-US" dirty="0"/>
                    </a:p>
                  </a:txBody>
                  <a:tcPr/>
                </a:tc>
                <a:tc>
                  <a:txBody>
                    <a:bodyPr/>
                    <a:lstStyle/>
                    <a:p>
                      <a:r>
                        <a:rPr lang="en-US" dirty="0" err="1" smtClean="0"/>
                        <a:t>Reloc</a:t>
                      </a:r>
                      <a:r>
                        <a:rPr lang="en-US" dirty="0" smtClean="0"/>
                        <a:t> time</a:t>
                      </a:r>
                      <a:endParaRPr lang="en-US" dirty="0"/>
                    </a:p>
                  </a:txBody>
                  <a:tcPr/>
                </a:tc>
                <a:tc>
                  <a:txBody>
                    <a:bodyPr/>
                    <a:lstStyle/>
                    <a:p>
                      <a:r>
                        <a:rPr lang="en-US" dirty="0" err="1" smtClean="0"/>
                        <a:t>Obj</a:t>
                      </a:r>
                      <a:r>
                        <a:rPr lang="en-US" dirty="0" smtClean="0"/>
                        <a:t> </a:t>
                      </a:r>
                      <a:r>
                        <a:rPr lang="en-US" dirty="0" err="1" smtClean="0"/>
                        <a:t>Ld</a:t>
                      </a:r>
                      <a:r>
                        <a:rPr lang="en-US" dirty="0" smtClean="0"/>
                        <a:t> Tm</a:t>
                      </a:r>
                      <a:endParaRPr lang="en-US" dirty="0"/>
                    </a:p>
                  </a:txBody>
                  <a:tcPr/>
                </a:tc>
              </a:tr>
              <a:tr h="370840">
                <a:tc>
                  <a:txBody>
                    <a:bodyPr/>
                    <a:lstStyle/>
                    <a:p>
                      <a:r>
                        <a:rPr lang="en-US" dirty="0" smtClean="0"/>
                        <a:t>arm - BB</a:t>
                      </a:r>
                      <a:endParaRPr lang="en-US" dirty="0"/>
                    </a:p>
                  </a:txBody>
                  <a:tcPr/>
                </a:tc>
                <a:tc>
                  <a:txBody>
                    <a:bodyPr/>
                    <a:lstStyle/>
                    <a:p>
                      <a:r>
                        <a:rPr lang="en-US" dirty="0" smtClean="0"/>
                        <a:t>-96</a:t>
                      </a:r>
                      <a:endParaRPr lang="en-US" dirty="0"/>
                    </a:p>
                  </a:txBody>
                  <a:tcPr/>
                </a:tc>
                <a:tc>
                  <a:txBody>
                    <a:bodyPr/>
                    <a:lstStyle/>
                    <a:p>
                      <a:r>
                        <a:rPr lang="en-US" dirty="0" smtClean="0"/>
                        <a:t>+28</a:t>
                      </a:r>
                      <a:endParaRPr lang="en-US" dirty="0"/>
                    </a:p>
                  </a:txBody>
                  <a:tcPr/>
                </a:tc>
                <a:tc>
                  <a:txBody>
                    <a:bodyPr/>
                    <a:lstStyle/>
                    <a:p>
                      <a:r>
                        <a:rPr lang="en-US" dirty="0" smtClean="0"/>
                        <a:t>-1218</a:t>
                      </a:r>
                      <a:endParaRPr lang="en-US" dirty="0"/>
                    </a:p>
                  </a:txBody>
                  <a:tcPr/>
                </a:tc>
                <a:tc>
                  <a:txBody>
                    <a:bodyPr/>
                    <a:lstStyle/>
                    <a:p>
                      <a:endParaRPr lang="en-US" dirty="0"/>
                    </a:p>
                  </a:txBody>
                  <a:tcPr/>
                </a:tc>
                <a:tc>
                  <a:txBody>
                    <a:bodyPr/>
                    <a:lstStyle/>
                    <a:p>
                      <a:endParaRPr lang="en-US"/>
                    </a:p>
                  </a:txBody>
                  <a:tcPr/>
                </a:tc>
              </a:tr>
              <a:tr h="370840">
                <a:tc>
                  <a:txBody>
                    <a:bodyPr/>
                    <a:lstStyle/>
                    <a:p>
                      <a:r>
                        <a:rPr lang="en-US" dirty="0" smtClean="0"/>
                        <a:t>arm - </a:t>
                      </a:r>
                      <a:r>
                        <a:rPr lang="en-US" dirty="0" err="1" smtClean="0"/>
                        <a:t>ld</a:t>
                      </a:r>
                      <a:endParaRPr lang="en-US" dirty="0"/>
                    </a:p>
                  </a:txBody>
                  <a:tcPr/>
                </a:tc>
                <a:tc>
                  <a:txBody>
                    <a:bodyPr/>
                    <a:lstStyle/>
                    <a:p>
                      <a:r>
                        <a:rPr lang="en-US" dirty="0" smtClean="0"/>
                        <a:t>-374</a:t>
                      </a:r>
                      <a:endParaRPr lang="en-US" dirty="0"/>
                    </a:p>
                  </a:txBody>
                  <a:tcPr/>
                </a:tc>
                <a:tc>
                  <a:txBody>
                    <a:bodyPr/>
                    <a:lstStyle/>
                    <a:p>
                      <a:r>
                        <a:rPr lang="en-US" dirty="0" smtClean="0"/>
                        <a:t>-1653</a:t>
                      </a:r>
                      <a:endParaRPr lang="en-US" dirty="0"/>
                    </a:p>
                  </a:txBody>
                  <a:tcPr/>
                </a:tc>
                <a:tc>
                  <a:txBody>
                    <a:bodyPr/>
                    <a:lstStyle/>
                    <a:p>
                      <a:r>
                        <a:rPr lang="en-US" dirty="0" smtClean="0"/>
                        <a:t>-6323</a:t>
                      </a:r>
                      <a:endParaRPr lang="en-US" dirty="0"/>
                    </a:p>
                  </a:txBody>
                  <a:tcPr/>
                </a:tc>
                <a:tc>
                  <a:txBody>
                    <a:bodyPr/>
                    <a:lstStyle/>
                    <a:p>
                      <a:endParaRPr lang="en-US"/>
                    </a:p>
                  </a:txBody>
                  <a:tcPr/>
                </a:tc>
                <a:tc>
                  <a:txBody>
                    <a:bodyPr/>
                    <a:lstStyle/>
                    <a:p>
                      <a:endParaRPr lang="en-US"/>
                    </a:p>
                  </a:txBody>
                  <a:tcPr/>
                </a:tc>
              </a:tr>
              <a:tr h="370840">
                <a:tc>
                  <a:txBody>
                    <a:bodyPr/>
                    <a:lstStyle/>
                    <a:p>
                      <a:r>
                        <a:rPr lang="en-US" dirty="0" err="1" smtClean="0"/>
                        <a:t>mips</a:t>
                      </a:r>
                      <a:r>
                        <a:rPr lang="en-US" dirty="0" smtClean="0"/>
                        <a:t> - BB</a:t>
                      </a:r>
                      <a:endParaRPr lang="en-US" dirty="0"/>
                    </a:p>
                  </a:txBody>
                  <a:tcPr/>
                </a:tc>
                <a:tc>
                  <a:txBody>
                    <a:bodyPr/>
                    <a:lstStyle/>
                    <a:p>
                      <a:r>
                        <a:rPr lang="en-US" dirty="0" smtClean="0"/>
                        <a:t>-119</a:t>
                      </a:r>
                      <a:endParaRPr lang="en-US" dirty="0"/>
                    </a:p>
                  </a:txBody>
                  <a:tcPr/>
                </a:tc>
                <a:tc>
                  <a:txBody>
                    <a:bodyPr/>
                    <a:lstStyle/>
                    <a:p>
                      <a:r>
                        <a:rPr lang="en-US" dirty="0" smtClean="0"/>
                        <a:t>+21</a:t>
                      </a:r>
                      <a:endParaRPr lang="en-US" dirty="0"/>
                    </a:p>
                  </a:txBody>
                  <a:tcPr/>
                </a:tc>
                <a:tc>
                  <a:txBody>
                    <a:bodyPr/>
                    <a:lstStyle/>
                    <a:p>
                      <a:r>
                        <a:rPr lang="en-US" dirty="0" smtClean="0"/>
                        <a:t>0</a:t>
                      </a:r>
                      <a:endParaRPr lang="en-US" dirty="0"/>
                    </a:p>
                  </a:txBody>
                  <a:tcPr/>
                </a:tc>
                <a:tc>
                  <a:txBody>
                    <a:bodyPr/>
                    <a:lstStyle/>
                    <a:p>
                      <a:endParaRPr lang="en-US"/>
                    </a:p>
                  </a:txBody>
                  <a:tcPr/>
                </a:tc>
                <a:tc>
                  <a:txBody>
                    <a:bodyPr/>
                    <a:lstStyle/>
                    <a:p>
                      <a:endParaRPr lang="en-US"/>
                    </a:p>
                  </a:txBody>
                  <a:tcPr/>
                </a:tc>
              </a:tr>
              <a:tr h="370840">
                <a:tc>
                  <a:txBody>
                    <a:bodyPr/>
                    <a:lstStyle/>
                    <a:p>
                      <a:r>
                        <a:rPr lang="en-US" dirty="0" err="1" smtClean="0"/>
                        <a:t>mips</a:t>
                      </a:r>
                      <a:r>
                        <a:rPr lang="en-US" baseline="0" dirty="0" smtClean="0"/>
                        <a:t> - </a:t>
                      </a:r>
                      <a:r>
                        <a:rPr lang="en-US" baseline="0" dirty="0" err="1" smtClean="0"/>
                        <a:t>ld</a:t>
                      </a:r>
                      <a:endParaRPr lang="en-US" dirty="0"/>
                    </a:p>
                  </a:txBody>
                  <a:tcPr/>
                </a:tc>
                <a:tc>
                  <a:txBody>
                    <a:bodyPr/>
                    <a:lstStyle/>
                    <a:p>
                      <a:r>
                        <a:rPr lang="en-US" dirty="0" smtClean="0"/>
                        <a:t>-928</a:t>
                      </a:r>
                      <a:endParaRPr lang="en-US" dirty="0"/>
                    </a:p>
                  </a:txBody>
                  <a:tcPr/>
                </a:tc>
                <a:tc>
                  <a:txBody>
                    <a:bodyPr/>
                    <a:lstStyle/>
                    <a:p>
                      <a:r>
                        <a:rPr lang="en-US" dirty="0" smtClean="0"/>
                        <a:t>+20</a:t>
                      </a:r>
                      <a:endParaRPr lang="en-US" dirty="0"/>
                    </a:p>
                  </a:txBody>
                  <a:tcPr/>
                </a:tc>
                <a:tc>
                  <a:txBody>
                    <a:bodyPr/>
                    <a:lstStyle/>
                    <a:p>
                      <a:r>
                        <a:rPr lang="en-US" dirty="0" smtClean="0"/>
                        <a:t>0</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x86 - BB</a:t>
                      </a:r>
                      <a:endParaRPr lang="en-US" dirty="0"/>
                    </a:p>
                  </a:txBody>
                  <a:tcPr/>
                </a:tc>
                <a:tc>
                  <a:txBody>
                    <a:bodyPr/>
                    <a:lstStyle/>
                    <a:p>
                      <a:r>
                        <a:rPr lang="en-US" dirty="0" smtClean="0"/>
                        <a:t>-99</a:t>
                      </a:r>
                      <a:endParaRPr lang="en-US" dirty="0"/>
                    </a:p>
                  </a:txBody>
                  <a:tcPr/>
                </a:tc>
                <a:tc>
                  <a:txBody>
                    <a:bodyPr/>
                    <a:lstStyle/>
                    <a:p>
                      <a:r>
                        <a:rPr lang="en-US" dirty="0" smtClean="0"/>
                        <a:t>+30</a:t>
                      </a:r>
                      <a:endParaRPr lang="en-US" dirty="0"/>
                    </a:p>
                  </a:txBody>
                  <a:tcPr/>
                </a:tc>
                <a:tc>
                  <a:txBody>
                    <a:bodyPr/>
                    <a:lstStyle/>
                    <a:p>
                      <a:r>
                        <a:rPr lang="en-US" dirty="0" smtClean="0"/>
                        <a:t>-1264</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x86 - </a:t>
                      </a:r>
                      <a:r>
                        <a:rPr lang="en-US" dirty="0" err="1" smtClean="0"/>
                        <a:t>ld</a:t>
                      </a:r>
                      <a:endParaRPr lang="en-US" dirty="0"/>
                    </a:p>
                  </a:txBody>
                  <a:tcPr/>
                </a:tc>
                <a:tc>
                  <a:txBody>
                    <a:bodyPr/>
                    <a:lstStyle/>
                    <a:p>
                      <a:r>
                        <a:rPr lang="en-US" dirty="0" smtClean="0"/>
                        <a:t>-489</a:t>
                      </a:r>
                      <a:endParaRPr lang="en-US" dirty="0"/>
                    </a:p>
                  </a:txBody>
                  <a:tcPr/>
                </a:tc>
                <a:tc>
                  <a:txBody>
                    <a:bodyPr/>
                    <a:lstStyle/>
                    <a:p>
                      <a:r>
                        <a:rPr lang="en-US" dirty="0" smtClean="0"/>
                        <a:t>-3432</a:t>
                      </a:r>
                      <a:endParaRPr lang="en-US" dirty="0"/>
                    </a:p>
                  </a:txBody>
                  <a:tcPr/>
                </a:tc>
                <a:tc>
                  <a:txBody>
                    <a:bodyPr/>
                    <a:lstStyle/>
                    <a:p>
                      <a:r>
                        <a:rPr lang="en-US" dirty="0" smtClean="0"/>
                        <a:t>-17802</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x86-64 -BB</a:t>
                      </a:r>
                      <a:endParaRPr lang="en-US" dirty="0"/>
                    </a:p>
                  </a:txBody>
                  <a:tcPr/>
                </a:tc>
                <a:tc>
                  <a:txBody>
                    <a:bodyPr/>
                    <a:lstStyle/>
                    <a:p>
                      <a:r>
                        <a:rPr lang="en-US" dirty="0" smtClean="0"/>
                        <a:t>-93</a:t>
                      </a:r>
                      <a:endParaRPr lang="en-US" dirty="0"/>
                    </a:p>
                  </a:txBody>
                  <a:tcPr/>
                </a:tc>
                <a:tc>
                  <a:txBody>
                    <a:bodyPr/>
                    <a:lstStyle/>
                    <a:p>
                      <a:r>
                        <a:rPr lang="en-US" dirty="0" smtClean="0"/>
                        <a:t>+71</a:t>
                      </a:r>
                      <a:endParaRPr lang="en-US" dirty="0"/>
                    </a:p>
                  </a:txBody>
                  <a:tcPr/>
                </a:tc>
                <a:tc>
                  <a:txBody>
                    <a:bodyPr/>
                    <a:lstStyle/>
                    <a:p>
                      <a:r>
                        <a:rPr lang="en-US" dirty="0" smtClean="0"/>
                        <a:t>-1201</a:t>
                      </a:r>
                      <a:endParaRPr lang="en-US" dirty="0"/>
                    </a:p>
                  </a:txBody>
                  <a:tcPr/>
                </a:tc>
                <a:tc>
                  <a:txBody>
                    <a:bodyPr/>
                    <a:lstStyle/>
                    <a:p>
                      <a:r>
                        <a:rPr lang="en-US" dirty="0" smtClean="0"/>
                        <a:t>-13595365</a:t>
                      </a:r>
                      <a:endParaRPr lang="en-US" dirty="0"/>
                    </a:p>
                  </a:txBody>
                  <a:tcPr/>
                </a:tc>
                <a:tc>
                  <a:txBody>
                    <a:bodyPr/>
                    <a:lstStyle/>
                    <a:p>
                      <a:r>
                        <a:rPr lang="en-US" dirty="0" smtClean="0"/>
                        <a:t>-18293460</a:t>
                      </a:r>
                      <a:endParaRPr lang="en-US" dirty="0"/>
                    </a:p>
                  </a:txBody>
                  <a:tcPr/>
                </a:tc>
              </a:tr>
              <a:tr h="370840">
                <a:tc>
                  <a:txBody>
                    <a:bodyPr/>
                    <a:lstStyle/>
                    <a:p>
                      <a:r>
                        <a:rPr lang="en-US" dirty="0" smtClean="0"/>
                        <a:t>x86-64 - </a:t>
                      </a:r>
                      <a:r>
                        <a:rPr lang="en-US" dirty="0" err="1" smtClean="0"/>
                        <a:t>ld</a:t>
                      </a:r>
                      <a:endParaRPr lang="en-US" dirty="0"/>
                    </a:p>
                  </a:txBody>
                  <a:tcPr/>
                </a:tc>
                <a:tc>
                  <a:txBody>
                    <a:bodyPr/>
                    <a:lstStyle/>
                    <a:p>
                      <a:r>
                        <a:rPr lang="en-US" dirty="0" smtClean="0"/>
                        <a:t>-482</a:t>
                      </a:r>
                      <a:endParaRPr lang="en-US" dirty="0"/>
                    </a:p>
                  </a:txBody>
                  <a:tcPr/>
                </a:tc>
                <a:tc>
                  <a:txBody>
                    <a:bodyPr/>
                    <a:lstStyle/>
                    <a:p>
                      <a:r>
                        <a:rPr lang="en-US" dirty="0" smtClean="0"/>
                        <a:t>-3306</a:t>
                      </a:r>
                      <a:endParaRPr lang="en-US" dirty="0"/>
                    </a:p>
                  </a:txBody>
                  <a:tcPr/>
                </a:tc>
                <a:tc>
                  <a:txBody>
                    <a:bodyPr/>
                    <a:lstStyle/>
                    <a:p>
                      <a:r>
                        <a:rPr lang="en-US" dirty="0" smtClean="0"/>
                        <a:t>-17717</a:t>
                      </a:r>
                      <a:endParaRPr lang="en-US" dirty="0"/>
                    </a:p>
                  </a:txBody>
                  <a:tcPr/>
                </a:tc>
                <a:tc>
                  <a:txBody>
                    <a:bodyPr/>
                    <a:lstStyle/>
                    <a:p>
                      <a:r>
                        <a:rPr lang="en-US" dirty="0" smtClean="0"/>
                        <a:t>-130749928</a:t>
                      </a:r>
                      <a:endParaRPr lang="en-US" dirty="0"/>
                    </a:p>
                  </a:txBody>
                  <a:tcPr/>
                </a:tc>
                <a:tc>
                  <a:txBody>
                    <a:bodyPr/>
                    <a:lstStyle/>
                    <a:p>
                      <a:r>
                        <a:rPr lang="en-US" dirty="0" smtClean="0"/>
                        <a:t>-55978938</a:t>
                      </a:r>
                      <a:endParaRPr lang="en-US" dirty="0"/>
                    </a:p>
                  </a:txBody>
                  <a:tcPr/>
                </a:tc>
              </a:tr>
            </a:tbl>
          </a:graphicData>
        </a:graphic>
      </p:graphicFrame>
    </p:spTree>
    <p:extLst>
      <p:ext uri="{BB962C8B-B14F-4D97-AF65-F5344CB8AC3E}">
        <p14:creationId xmlns:p14="http://schemas.microsoft.com/office/powerpoint/2010/main" val="298072023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times </a:t>
            </a:r>
            <a:r>
              <a:rPr lang="mr-IN" dirty="0" smtClean="0"/>
              <a:t>–</a:t>
            </a:r>
            <a:r>
              <a:rPr lang="en-US" dirty="0" smtClean="0"/>
              <a:t> boot, login, ‘free’, halt</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545826275"/>
              </p:ext>
            </p:extLst>
          </p:nvPr>
        </p:nvGraphicFramePr>
        <p:xfrm>
          <a:off x="449263" y="1379538"/>
          <a:ext cx="8232774" cy="3337560"/>
        </p:xfrm>
        <a:graphic>
          <a:graphicData uri="http://schemas.openxmlformats.org/drawingml/2006/table">
            <a:tbl>
              <a:tblPr firstRow="1" bandRow="1">
                <a:tableStyleId>{5C22544A-7EE6-4342-B048-85BDC9FD1C3A}</a:tableStyleId>
              </a:tblPr>
              <a:tblGrid>
                <a:gridCol w="1505043"/>
                <a:gridCol w="1239215"/>
                <a:gridCol w="1372129"/>
                <a:gridCol w="1372129"/>
                <a:gridCol w="1372129"/>
                <a:gridCol w="1372129"/>
              </a:tblGrid>
              <a:tr h="370840">
                <a:tc>
                  <a:txBody>
                    <a:bodyPr/>
                    <a:lstStyle/>
                    <a:p>
                      <a:r>
                        <a:rPr lang="en-US" dirty="0" smtClean="0"/>
                        <a:t>Arch</a:t>
                      </a:r>
                      <a:endParaRPr lang="en-US" dirty="0"/>
                    </a:p>
                  </a:txBody>
                  <a:tcPr/>
                </a:tc>
                <a:tc>
                  <a:txBody>
                    <a:bodyPr/>
                    <a:lstStyle/>
                    <a:p>
                      <a:r>
                        <a:rPr lang="en-US" dirty="0" smtClean="0"/>
                        <a:t>Life</a:t>
                      </a:r>
                      <a:r>
                        <a:rPr lang="en-US" baseline="0" dirty="0" smtClean="0"/>
                        <a:t>time</a:t>
                      </a:r>
                      <a:endParaRPr lang="en-US" dirty="0"/>
                    </a:p>
                  </a:txBody>
                  <a:tcPr/>
                </a:tc>
                <a:tc>
                  <a:txBody>
                    <a:bodyPr/>
                    <a:lstStyle/>
                    <a:p>
                      <a:r>
                        <a:rPr lang="en-US" dirty="0" smtClean="0"/>
                        <a:t>Free mem</a:t>
                      </a:r>
                      <a:endParaRPr lang="en-US" dirty="0"/>
                    </a:p>
                  </a:txBody>
                  <a:tcPr/>
                </a:tc>
                <a:tc>
                  <a:txBody>
                    <a:bodyPr/>
                    <a:lstStyle/>
                    <a:p>
                      <a:r>
                        <a:rPr lang="en-US" dirty="0" smtClean="0"/>
                        <a:t>Shared</a:t>
                      </a:r>
                      <a:endParaRPr lang="en-US" dirty="0"/>
                    </a:p>
                  </a:txBody>
                  <a:tcPr/>
                </a:tc>
                <a:tc>
                  <a:txBody>
                    <a:bodyPr/>
                    <a:lstStyle/>
                    <a:p>
                      <a:r>
                        <a:rPr lang="en-US" dirty="0" smtClean="0"/>
                        <a:t>Buffers</a:t>
                      </a:r>
                      <a:endParaRPr lang="en-US" dirty="0"/>
                    </a:p>
                  </a:txBody>
                  <a:tcPr/>
                </a:tc>
                <a:tc>
                  <a:txBody>
                    <a:bodyPr/>
                    <a:lstStyle/>
                    <a:p>
                      <a:r>
                        <a:rPr lang="en-US" dirty="0" smtClean="0"/>
                        <a:t>Cached</a:t>
                      </a:r>
                      <a:endParaRPr lang="en-US" dirty="0"/>
                    </a:p>
                  </a:txBody>
                  <a:tcPr/>
                </a:tc>
              </a:tr>
              <a:tr h="370840">
                <a:tc>
                  <a:txBody>
                    <a:bodyPr/>
                    <a:lstStyle/>
                    <a:p>
                      <a:r>
                        <a:rPr lang="en-US" dirty="0" smtClean="0"/>
                        <a:t>arm</a:t>
                      </a:r>
                      <a:r>
                        <a:rPr lang="en-US" baseline="0" dirty="0" smtClean="0"/>
                        <a:t> - min</a:t>
                      </a:r>
                      <a:endParaRPr lang="en-US" dirty="0"/>
                    </a:p>
                  </a:txBody>
                  <a:tcPr/>
                </a:tc>
                <a:tc>
                  <a:txBody>
                    <a:bodyPr/>
                    <a:lstStyle/>
                    <a:p>
                      <a:r>
                        <a:rPr lang="en-US" dirty="0" smtClean="0"/>
                        <a:t>-3.7s</a:t>
                      </a:r>
                      <a:endParaRPr lang="en-US" dirty="0"/>
                    </a:p>
                  </a:txBody>
                  <a:tcPr/>
                </a:tc>
                <a:tc>
                  <a:txBody>
                    <a:bodyPr/>
                    <a:lstStyle/>
                    <a:p>
                      <a:r>
                        <a:rPr lang="en-US" dirty="0" smtClean="0"/>
                        <a:t>-120k</a:t>
                      </a:r>
                      <a:endParaRPr lang="en-US" dirty="0"/>
                    </a:p>
                  </a:txBody>
                  <a:tcPr/>
                </a:tc>
                <a:tc>
                  <a:txBody>
                    <a:bodyPr/>
                    <a:lstStyle/>
                    <a:p>
                      <a:r>
                        <a:rPr lang="en-US" dirty="0" smtClean="0"/>
                        <a:t>0k</a:t>
                      </a:r>
                      <a:endParaRPr lang="en-US" dirty="0"/>
                    </a:p>
                  </a:txBody>
                  <a:tcPr/>
                </a:tc>
                <a:tc>
                  <a:txBody>
                    <a:bodyPr/>
                    <a:lstStyle/>
                    <a:p>
                      <a:r>
                        <a:rPr lang="en-US" dirty="0" smtClean="0"/>
                        <a:t>0k</a:t>
                      </a:r>
                      <a:endParaRPr lang="en-US" dirty="0"/>
                    </a:p>
                  </a:txBody>
                  <a:tcPr/>
                </a:tc>
                <a:tc>
                  <a:txBody>
                    <a:bodyPr/>
                    <a:lstStyle/>
                    <a:p>
                      <a:r>
                        <a:rPr lang="en-US" dirty="0" smtClean="0"/>
                        <a:t>-80k</a:t>
                      </a:r>
                      <a:endParaRPr lang="en-US" dirty="0"/>
                    </a:p>
                  </a:txBody>
                  <a:tcPr/>
                </a:tc>
              </a:tr>
              <a:tr h="370840">
                <a:tc>
                  <a:txBody>
                    <a:bodyPr/>
                    <a:lstStyle/>
                    <a:p>
                      <a:r>
                        <a:rPr lang="en-US" dirty="0" smtClean="0"/>
                        <a:t>arm</a:t>
                      </a:r>
                      <a:r>
                        <a:rPr lang="en-US" baseline="0" dirty="0" smtClean="0"/>
                        <a:t> - base</a:t>
                      </a:r>
                      <a:endParaRPr lang="en-US" dirty="0"/>
                    </a:p>
                  </a:txBody>
                  <a:tcPr/>
                </a:tc>
                <a:tc>
                  <a:txBody>
                    <a:bodyPr/>
                    <a:lstStyle/>
                    <a:p>
                      <a:r>
                        <a:rPr lang="en-US" dirty="0" smtClean="0"/>
                        <a:t>-8.0s</a:t>
                      </a:r>
                      <a:endParaRPr lang="en-US" dirty="0"/>
                    </a:p>
                  </a:txBody>
                  <a:tcPr/>
                </a:tc>
                <a:tc>
                  <a:txBody>
                    <a:bodyPr/>
                    <a:lstStyle/>
                    <a:p>
                      <a:r>
                        <a:rPr lang="en-US" dirty="0" smtClean="0"/>
                        <a:t>-188k</a:t>
                      </a:r>
                      <a:endParaRPr lang="en-US" dirty="0"/>
                    </a:p>
                  </a:txBody>
                  <a:tcPr/>
                </a:tc>
                <a:tc>
                  <a:txBody>
                    <a:bodyPr/>
                    <a:lstStyle/>
                    <a:p>
                      <a:r>
                        <a:rPr lang="en-US" dirty="0" smtClean="0"/>
                        <a:t>0k</a:t>
                      </a:r>
                      <a:endParaRPr lang="en-US" dirty="0"/>
                    </a:p>
                  </a:txBody>
                  <a:tcPr/>
                </a:tc>
                <a:tc>
                  <a:txBody>
                    <a:bodyPr/>
                    <a:lstStyle/>
                    <a:p>
                      <a:r>
                        <a:rPr lang="en-US" dirty="0" smtClean="0"/>
                        <a:t>-8k</a:t>
                      </a:r>
                      <a:endParaRPr lang="en-US" dirty="0"/>
                    </a:p>
                  </a:txBody>
                  <a:tcPr/>
                </a:tc>
                <a:tc>
                  <a:txBody>
                    <a:bodyPr/>
                    <a:lstStyle/>
                    <a:p>
                      <a:r>
                        <a:rPr lang="en-US" dirty="0" smtClean="0"/>
                        <a:t>+44k</a:t>
                      </a:r>
                      <a:endParaRPr lang="en-US" dirty="0"/>
                    </a:p>
                  </a:txBody>
                  <a:tcPr/>
                </a:tc>
              </a:tr>
              <a:tr h="370840">
                <a:tc>
                  <a:txBody>
                    <a:bodyPr/>
                    <a:lstStyle/>
                    <a:p>
                      <a:r>
                        <a:rPr lang="en-US" dirty="0" err="1" smtClean="0"/>
                        <a:t>mips</a:t>
                      </a:r>
                      <a:r>
                        <a:rPr lang="en-US" dirty="0" smtClean="0"/>
                        <a:t> - min</a:t>
                      </a:r>
                      <a:endParaRPr lang="en-US" dirty="0"/>
                    </a:p>
                  </a:txBody>
                  <a:tcPr/>
                </a:tc>
                <a:tc>
                  <a:txBody>
                    <a:bodyPr/>
                    <a:lstStyle/>
                    <a:p>
                      <a:r>
                        <a:rPr lang="en-US" dirty="0" smtClean="0"/>
                        <a:t>-5.0s</a:t>
                      </a:r>
                      <a:endParaRPr lang="en-US" dirty="0"/>
                    </a:p>
                  </a:txBody>
                  <a:tcPr/>
                </a:tc>
                <a:tc>
                  <a:txBody>
                    <a:bodyPr/>
                    <a:lstStyle/>
                    <a:p>
                      <a:r>
                        <a:rPr lang="en-US" dirty="0" smtClean="0"/>
                        <a:t>-180k</a:t>
                      </a:r>
                      <a:endParaRPr lang="en-US" dirty="0"/>
                    </a:p>
                  </a:txBody>
                  <a:tcPr/>
                </a:tc>
                <a:tc>
                  <a:txBody>
                    <a:bodyPr/>
                    <a:lstStyle/>
                    <a:p>
                      <a:r>
                        <a:rPr lang="en-US" dirty="0" smtClean="0"/>
                        <a:t>0k</a:t>
                      </a:r>
                      <a:endParaRPr lang="en-US" dirty="0"/>
                    </a:p>
                  </a:txBody>
                  <a:tcPr/>
                </a:tc>
                <a:tc>
                  <a:txBody>
                    <a:bodyPr/>
                    <a:lstStyle/>
                    <a:p>
                      <a:r>
                        <a:rPr lang="en-US" dirty="0" smtClean="0"/>
                        <a:t>-12k</a:t>
                      </a:r>
                      <a:endParaRPr lang="en-US" dirty="0"/>
                    </a:p>
                  </a:txBody>
                  <a:tcPr/>
                </a:tc>
                <a:tc>
                  <a:txBody>
                    <a:bodyPr/>
                    <a:lstStyle/>
                    <a:p>
                      <a:r>
                        <a:rPr lang="en-US" dirty="0" smtClean="0"/>
                        <a:t>+56k</a:t>
                      </a:r>
                      <a:endParaRPr lang="en-US" dirty="0"/>
                    </a:p>
                  </a:txBody>
                  <a:tcPr/>
                </a:tc>
              </a:tr>
              <a:tr h="370840">
                <a:tc>
                  <a:txBody>
                    <a:bodyPr/>
                    <a:lstStyle/>
                    <a:p>
                      <a:r>
                        <a:rPr lang="en-US" dirty="0" err="1" smtClean="0"/>
                        <a:t>mips</a:t>
                      </a:r>
                      <a:r>
                        <a:rPr lang="en-US" dirty="0" smtClean="0"/>
                        <a:t> - base</a:t>
                      </a:r>
                      <a:endParaRPr lang="en-US" dirty="0"/>
                    </a:p>
                  </a:txBody>
                  <a:tcPr/>
                </a:tc>
                <a:tc>
                  <a:txBody>
                    <a:bodyPr/>
                    <a:lstStyle/>
                    <a:p>
                      <a:r>
                        <a:rPr lang="en-US" dirty="0" smtClean="0"/>
                        <a:t>-9.0s</a:t>
                      </a:r>
                      <a:endParaRPr lang="en-US" dirty="0"/>
                    </a:p>
                  </a:txBody>
                  <a:tcPr/>
                </a:tc>
                <a:tc>
                  <a:txBody>
                    <a:bodyPr/>
                    <a:lstStyle/>
                    <a:p>
                      <a:r>
                        <a:rPr lang="en-US" dirty="0" smtClean="0"/>
                        <a:t>+620k</a:t>
                      </a:r>
                      <a:endParaRPr lang="en-US" dirty="0"/>
                    </a:p>
                  </a:txBody>
                  <a:tcPr/>
                </a:tc>
                <a:tc>
                  <a:txBody>
                    <a:bodyPr/>
                    <a:lstStyle/>
                    <a:p>
                      <a:r>
                        <a:rPr lang="en-US" dirty="0" smtClean="0"/>
                        <a:t>-11k</a:t>
                      </a:r>
                      <a:endParaRPr lang="en-US" dirty="0"/>
                    </a:p>
                  </a:txBody>
                  <a:tcPr/>
                </a:tc>
                <a:tc>
                  <a:txBody>
                    <a:bodyPr/>
                    <a:lstStyle/>
                    <a:p>
                      <a:r>
                        <a:rPr lang="en-US" dirty="0" smtClean="0"/>
                        <a:t>+8k</a:t>
                      </a:r>
                      <a:endParaRPr lang="en-US" dirty="0"/>
                    </a:p>
                  </a:txBody>
                  <a:tcPr/>
                </a:tc>
                <a:tc>
                  <a:txBody>
                    <a:bodyPr/>
                    <a:lstStyle/>
                    <a:p>
                      <a:r>
                        <a:rPr lang="en-US" dirty="0" smtClean="0"/>
                        <a:t>+180k</a:t>
                      </a:r>
                      <a:endParaRPr lang="en-US" dirty="0"/>
                    </a:p>
                  </a:txBody>
                  <a:tcPr/>
                </a:tc>
              </a:tr>
              <a:tr h="370840">
                <a:tc>
                  <a:txBody>
                    <a:bodyPr/>
                    <a:lstStyle/>
                    <a:p>
                      <a:r>
                        <a:rPr lang="en-US" dirty="0" smtClean="0"/>
                        <a:t>x86</a:t>
                      </a:r>
                      <a:r>
                        <a:rPr lang="en-US" baseline="0" dirty="0" smtClean="0"/>
                        <a:t> - min</a:t>
                      </a:r>
                      <a:endParaRPr lang="en-US" dirty="0"/>
                    </a:p>
                  </a:txBody>
                  <a:tcPr/>
                </a:tc>
                <a:tc>
                  <a:txBody>
                    <a:bodyPr/>
                    <a:lstStyle/>
                    <a:p>
                      <a:r>
                        <a:rPr lang="en-US" dirty="0" smtClean="0"/>
                        <a:t>-2.9s</a:t>
                      </a:r>
                      <a:endParaRPr lang="en-US" dirty="0"/>
                    </a:p>
                  </a:txBody>
                  <a:tcPr/>
                </a:tc>
                <a:tc>
                  <a:txBody>
                    <a:bodyPr/>
                    <a:lstStyle/>
                    <a:p>
                      <a:r>
                        <a:rPr lang="en-US" dirty="0" smtClean="0"/>
                        <a:t>+84k</a:t>
                      </a:r>
                      <a:endParaRPr lang="en-US" dirty="0"/>
                    </a:p>
                  </a:txBody>
                  <a:tcPr/>
                </a:tc>
                <a:tc>
                  <a:txBody>
                    <a:bodyPr/>
                    <a:lstStyle/>
                    <a:p>
                      <a:r>
                        <a:rPr lang="en-US" dirty="0" smtClean="0"/>
                        <a:t>0k</a:t>
                      </a:r>
                      <a:endParaRPr lang="en-US" dirty="0"/>
                    </a:p>
                  </a:txBody>
                  <a:tcPr/>
                </a:tc>
                <a:tc>
                  <a:txBody>
                    <a:bodyPr/>
                    <a:lstStyle/>
                    <a:p>
                      <a:r>
                        <a:rPr lang="en-US" dirty="0" smtClean="0"/>
                        <a:t>0k</a:t>
                      </a:r>
                      <a:endParaRPr lang="en-US" dirty="0"/>
                    </a:p>
                  </a:txBody>
                  <a:tcPr/>
                </a:tc>
                <a:tc>
                  <a:txBody>
                    <a:bodyPr/>
                    <a:lstStyle/>
                    <a:p>
                      <a:r>
                        <a:rPr lang="en-US" dirty="0" smtClean="0"/>
                        <a:t>+8k</a:t>
                      </a:r>
                      <a:endParaRPr lang="en-US" dirty="0"/>
                    </a:p>
                  </a:txBody>
                  <a:tcPr/>
                </a:tc>
              </a:tr>
              <a:tr h="370840">
                <a:tc>
                  <a:txBody>
                    <a:bodyPr/>
                    <a:lstStyle/>
                    <a:p>
                      <a:r>
                        <a:rPr lang="en-US" dirty="0" smtClean="0"/>
                        <a:t>x86 - base</a:t>
                      </a:r>
                      <a:endParaRPr lang="en-US" dirty="0"/>
                    </a:p>
                  </a:txBody>
                  <a:tcPr/>
                </a:tc>
                <a:tc>
                  <a:txBody>
                    <a:bodyPr/>
                    <a:lstStyle/>
                    <a:p>
                      <a:r>
                        <a:rPr lang="en-US" dirty="0" smtClean="0"/>
                        <a:t>-5.9s</a:t>
                      </a:r>
                      <a:endParaRPr lang="en-US" dirty="0"/>
                    </a:p>
                  </a:txBody>
                  <a:tcPr/>
                </a:tc>
                <a:tc>
                  <a:txBody>
                    <a:bodyPr/>
                    <a:lstStyle/>
                    <a:p>
                      <a:r>
                        <a:rPr lang="en-US" dirty="0" smtClean="0"/>
                        <a:t>-60k</a:t>
                      </a:r>
                      <a:endParaRPr lang="en-US" dirty="0"/>
                    </a:p>
                  </a:txBody>
                  <a:tcPr/>
                </a:tc>
                <a:tc>
                  <a:txBody>
                    <a:bodyPr/>
                    <a:lstStyle/>
                    <a:p>
                      <a:r>
                        <a:rPr lang="en-US" dirty="0" smtClean="0"/>
                        <a:t>0k</a:t>
                      </a:r>
                      <a:endParaRPr lang="en-US" dirty="0"/>
                    </a:p>
                  </a:txBody>
                  <a:tcPr/>
                </a:tc>
                <a:tc>
                  <a:txBody>
                    <a:bodyPr/>
                    <a:lstStyle/>
                    <a:p>
                      <a:r>
                        <a:rPr lang="en-US" dirty="0" smtClean="0"/>
                        <a:t>-16k</a:t>
                      </a:r>
                      <a:endParaRPr lang="en-US" dirty="0"/>
                    </a:p>
                  </a:txBody>
                  <a:tcPr/>
                </a:tc>
                <a:tc>
                  <a:txBody>
                    <a:bodyPr/>
                    <a:lstStyle/>
                    <a:p>
                      <a:r>
                        <a:rPr lang="en-US" dirty="0" smtClean="0"/>
                        <a:t>-40k</a:t>
                      </a:r>
                      <a:endParaRPr lang="en-US" dirty="0"/>
                    </a:p>
                  </a:txBody>
                  <a:tcPr/>
                </a:tc>
              </a:tr>
              <a:tr h="370840">
                <a:tc>
                  <a:txBody>
                    <a:bodyPr/>
                    <a:lstStyle/>
                    <a:p>
                      <a:r>
                        <a:rPr lang="en-US" dirty="0" smtClean="0"/>
                        <a:t>x86-64-min</a:t>
                      </a:r>
                      <a:endParaRPr lang="en-US" dirty="0"/>
                    </a:p>
                  </a:txBody>
                  <a:tcPr/>
                </a:tc>
                <a:tc>
                  <a:txBody>
                    <a:bodyPr/>
                    <a:lstStyle/>
                    <a:p>
                      <a:r>
                        <a:rPr lang="en-US" dirty="0" smtClean="0"/>
                        <a:t>-4.9s</a:t>
                      </a:r>
                      <a:endParaRPr lang="en-US" dirty="0"/>
                    </a:p>
                  </a:txBody>
                  <a:tcPr/>
                </a:tc>
                <a:tc>
                  <a:txBody>
                    <a:bodyPr/>
                    <a:lstStyle/>
                    <a:p>
                      <a:r>
                        <a:rPr lang="en-US" dirty="0" smtClean="0"/>
                        <a:t>+196k</a:t>
                      </a:r>
                      <a:endParaRPr lang="en-US" dirty="0"/>
                    </a:p>
                  </a:txBody>
                  <a:tcPr/>
                </a:tc>
                <a:tc>
                  <a:txBody>
                    <a:bodyPr/>
                    <a:lstStyle/>
                    <a:p>
                      <a:r>
                        <a:rPr lang="en-US" dirty="0" smtClean="0"/>
                        <a:t>0k</a:t>
                      </a:r>
                      <a:endParaRPr lang="en-US" dirty="0"/>
                    </a:p>
                  </a:txBody>
                  <a:tcPr/>
                </a:tc>
                <a:tc>
                  <a:txBody>
                    <a:bodyPr/>
                    <a:lstStyle/>
                    <a:p>
                      <a:r>
                        <a:rPr lang="en-US" dirty="0" smtClean="0"/>
                        <a:t>+120k</a:t>
                      </a:r>
                      <a:endParaRPr lang="en-US" dirty="0"/>
                    </a:p>
                  </a:txBody>
                  <a:tcPr/>
                </a:tc>
                <a:tc>
                  <a:txBody>
                    <a:bodyPr/>
                    <a:lstStyle/>
                    <a:p>
                      <a:r>
                        <a:rPr lang="en-US" dirty="0" smtClean="0"/>
                        <a:t>+60k</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x86-64-base</a:t>
                      </a:r>
                    </a:p>
                  </a:txBody>
                  <a:tcPr/>
                </a:tc>
                <a:tc>
                  <a:txBody>
                    <a:bodyPr/>
                    <a:lstStyle/>
                    <a:p>
                      <a:r>
                        <a:rPr lang="en-US" dirty="0" smtClean="0"/>
                        <a:t>-7.6s</a:t>
                      </a:r>
                      <a:endParaRPr lang="en-US" dirty="0"/>
                    </a:p>
                  </a:txBody>
                  <a:tcPr/>
                </a:tc>
                <a:tc>
                  <a:txBody>
                    <a:bodyPr/>
                    <a:lstStyle/>
                    <a:p>
                      <a:r>
                        <a:rPr lang="en-US" dirty="0" smtClean="0"/>
                        <a:t>-172k</a:t>
                      </a:r>
                      <a:endParaRPr lang="en-US" dirty="0"/>
                    </a:p>
                  </a:txBody>
                  <a:tcPr/>
                </a:tc>
                <a:tc>
                  <a:txBody>
                    <a:bodyPr/>
                    <a:lstStyle/>
                    <a:p>
                      <a:r>
                        <a:rPr lang="en-US" dirty="0" smtClean="0"/>
                        <a:t>0k</a:t>
                      </a:r>
                      <a:endParaRPr lang="en-US" dirty="0"/>
                    </a:p>
                  </a:txBody>
                  <a:tcPr/>
                </a:tc>
                <a:tc>
                  <a:txBody>
                    <a:bodyPr/>
                    <a:lstStyle/>
                    <a:p>
                      <a:r>
                        <a:rPr lang="en-US" dirty="0" smtClean="0"/>
                        <a:t>+8k</a:t>
                      </a:r>
                      <a:endParaRPr lang="en-US" dirty="0"/>
                    </a:p>
                  </a:txBody>
                  <a:tcPr/>
                </a:tc>
                <a:tc>
                  <a:txBody>
                    <a:bodyPr/>
                    <a:lstStyle/>
                    <a:p>
                      <a:r>
                        <a:rPr lang="en-US" dirty="0" smtClean="0"/>
                        <a:t>-79k</a:t>
                      </a:r>
                      <a:endParaRPr lang="en-US" dirty="0"/>
                    </a:p>
                  </a:txBody>
                  <a:tcPr/>
                </a:tc>
              </a:tr>
            </a:tbl>
          </a:graphicData>
        </a:graphic>
      </p:graphicFrame>
      <p:sp>
        <p:nvSpPr>
          <p:cNvPr id="5" name="TextBox 4"/>
          <p:cNvSpPr txBox="1"/>
          <p:nvPr/>
        </p:nvSpPr>
        <p:spPr>
          <a:xfrm>
            <a:off x="449263" y="4717098"/>
            <a:ext cx="8232200" cy="1508105"/>
          </a:xfrm>
          <a:prstGeom prst="rect">
            <a:avLst/>
          </a:prstGeom>
          <a:noFill/>
        </p:spPr>
        <p:txBody>
          <a:bodyPr wrap="square" rtlCol="0">
            <a:spAutoFit/>
          </a:bodyPr>
          <a:lstStyle/>
          <a:p>
            <a:r>
              <a:rPr lang="en-US" dirty="0" smtClean="0">
                <a:latin typeface="+mn-lt"/>
              </a:rPr>
              <a:t>Min </a:t>
            </a:r>
            <a:r>
              <a:rPr lang="mr-IN" dirty="0" smtClean="0">
                <a:latin typeface="+mn-lt"/>
              </a:rPr>
              <a:t>–</a:t>
            </a:r>
            <a:r>
              <a:rPr lang="en-US" dirty="0" smtClean="0">
                <a:latin typeface="+mn-lt"/>
              </a:rPr>
              <a:t> core-image-minimal, poky</a:t>
            </a:r>
          </a:p>
          <a:p>
            <a:r>
              <a:rPr lang="en-US" dirty="0" smtClean="0">
                <a:latin typeface="+mn-lt"/>
              </a:rPr>
              <a:t>Base </a:t>
            </a:r>
            <a:r>
              <a:rPr lang="mr-IN" dirty="0" smtClean="0">
                <a:latin typeface="+mn-lt"/>
              </a:rPr>
              <a:t>–</a:t>
            </a:r>
            <a:r>
              <a:rPr lang="en-US" dirty="0" smtClean="0">
                <a:latin typeface="+mn-lt"/>
              </a:rPr>
              <a:t> core-image-base, poky</a:t>
            </a:r>
          </a:p>
          <a:p>
            <a:endParaRPr lang="en-US" dirty="0" smtClean="0"/>
          </a:p>
          <a:p>
            <a:r>
              <a:rPr lang="en-US" sz="2000" dirty="0" smtClean="0"/>
              <a:t>’-’ </a:t>
            </a:r>
            <a:r>
              <a:rPr lang="en-US" sz="2000" dirty="0"/>
              <a:t>indicates savings, ‘+’ indicates </a:t>
            </a:r>
            <a:r>
              <a:rPr lang="en-US" sz="2000" dirty="0" smtClean="0"/>
              <a:t>more</a:t>
            </a:r>
            <a:endParaRPr lang="en-US" sz="2000" dirty="0"/>
          </a:p>
        </p:txBody>
      </p:sp>
    </p:spTree>
    <p:extLst>
      <p:ext uri="{BB962C8B-B14F-4D97-AF65-F5344CB8AC3E}">
        <p14:creationId xmlns:p14="http://schemas.microsoft.com/office/powerpoint/2010/main" val="138136667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NOT </a:t>
            </a:r>
            <a:r>
              <a:rPr lang="en-US" dirty="0" err="1" smtClean="0"/>
              <a:t>prelink</a:t>
            </a:r>
            <a:r>
              <a:rPr lang="en-US" dirty="0" smtClean="0"/>
              <a:t>?</a:t>
            </a:r>
            <a:endParaRPr lang="en-US" dirty="0"/>
          </a:p>
        </p:txBody>
      </p:sp>
      <p:sp>
        <p:nvSpPr>
          <p:cNvPr id="3" name="Content Placeholder 2"/>
          <p:cNvSpPr>
            <a:spLocks noGrp="1"/>
          </p:cNvSpPr>
          <p:nvPr>
            <p:ph sz="quarter" idx="13"/>
          </p:nvPr>
        </p:nvSpPr>
        <p:spPr>
          <a:xfrm>
            <a:off x="459870" y="1148184"/>
            <a:ext cx="8233186" cy="4532312"/>
          </a:xfrm>
        </p:spPr>
        <p:txBody>
          <a:bodyPr/>
          <a:lstStyle/>
          <a:p>
            <a:r>
              <a:rPr lang="en-US" dirty="0" smtClean="0"/>
              <a:t>Load addresses are pre-determined.  Could make it easier for an attacker to craft certain types of attacks.</a:t>
            </a:r>
          </a:p>
          <a:p>
            <a:pPr lvl="1"/>
            <a:r>
              <a:rPr lang="en-US" dirty="0" smtClean="0"/>
              <a:t>Incompatible with ASLR (Address Space Layout Randomization) (limited effectiveness on 32-bit)</a:t>
            </a:r>
          </a:p>
          <a:p>
            <a:pPr lvl="1"/>
            <a:r>
              <a:rPr lang="en-US" dirty="0" smtClean="0"/>
              <a:t>Mitigation: use randomized </a:t>
            </a:r>
            <a:r>
              <a:rPr lang="en-US" dirty="0" err="1" smtClean="0"/>
              <a:t>prelink</a:t>
            </a:r>
            <a:r>
              <a:rPr lang="en-US" dirty="0" smtClean="0"/>
              <a:t> layout option (-R)</a:t>
            </a:r>
          </a:p>
          <a:p>
            <a:r>
              <a:rPr lang="en-US" dirty="0" smtClean="0"/>
              <a:t>Not available on your architecture</a:t>
            </a:r>
          </a:p>
          <a:p>
            <a:pPr lvl="1"/>
            <a:r>
              <a:rPr lang="en-US" dirty="0" smtClean="0"/>
              <a:t>Arm64 </a:t>
            </a:r>
            <a:r>
              <a:rPr lang="mr-IN" dirty="0" smtClean="0"/>
              <a:t>–</a:t>
            </a:r>
            <a:r>
              <a:rPr lang="en-US" dirty="0" smtClean="0"/>
              <a:t> work in progress (slowly)</a:t>
            </a:r>
          </a:p>
          <a:p>
            <a:pPr lvl="1"/>
            <a:r>
              <a:rPr lang="en-US" dirty="0" smtClean="0"/>
              <a:t>PPC64 not supported (elf v2)</a:t>
            </a:r>
          </a:p>
          <a:p>
            <a:endParaRPr lang="en-US" dirty="0" smtClean="0"/>
          </a:p>
        </p:txBody>
      </p:sp>
    </p:spTree>
    <p:extLst>
      <p:ext uri="{BB962C8B-B14F-4D97-AF65-F5344CB8AC3E}">
        <p14:creationId xmlns:p14="http://schemas.microsoft.com/office/powerpoint/2010/main" val="145203435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enable/disable </a:t>
            </a:r>
            <a:r>
              <a:rPr lang="en-US" dirty="0" err="1" smtClean="0"/>
              <a:t>prelink</a:t>
            </a:r>
            <a:endParaRPr lang="en-US" dirty="0"/>
          </a:p>
        </p:txBody>
      </p:sp>
      <p:sp>
        <p:nvSpPr>
          <p:cNvPr id="3" name="Content Placeholder 2"/>
          <p:cNvSpPr>
            <a:spLocks noGrp="1"/>
          </p:cNvSpPr>
          <p:nvPr>
            <p:ph sz="quarter" idx="13"/>
          </p:nvPr>
        </p:nvSpPr>
        <p:spPr/>
        <p:txBody>
          <a:bodyPr/>
          <a:lstStyle/>
          <a:p>
            <a:r>
              <a:rPr lang="en-US" dirty="0" err="1" smtClean="0"/>
              <a:t>Local.conf</a:t>
            </a:r>
            <a:r>
              <a:rPr lang="en-US" dirty="0"/>
              <a:t>, USER_CLASSES </a:t>
            </a:r>
            <a:r>
              <a:rPr lang="en-US" dirty="0" smtClean="0"/>
              <a:t>- ‘image-</a:t>
            </a:r>
            <a:r>
              <a:rPr lang="en-US" dirty="0" err="1" smtClean="0"/>
              <a:t>prelink</a:t>
            </a:r>
            <a:r>
              <a:rPr lang="en-US" dirty="0" smtClean="0"/>
              <a:t>’</a:t>
            </a:r>
          </a:p>
          <a:p>
            <a:endParaRPr lang="en-US" sz="1200" dirty="0">
              <a:latin typeface="Monaco" charset="0"/>
              <a:ea typeface="Monaco" charset="0"/>
              <a:cs typeface="Monaco" charset="0"/>
            </a:endParaRPr>
          </a:p>
          <a:p>
            <a:pPr marL="0" indent="0">
              <a:buNone/>
            </a:pPr>
            <a:r>
              <a:rPr lang="en-US" sz="1200" dirty="0" smtClean="0">
                <a:latin typeface="Monaco" charset="0"/>
                <a:ea typeface="Monaco" charset="0"/>
                <a:cs typeface="Monaco" charset="0"/>
              </a:rPr>
              <a:t> </a:t>
            </a:r>
            <a:r>
              <a:rPr lang="en-US" sz="1600" dirty="0" smtClean="0">
                <a:latin typeface="Monaco" charset="0"/>
                <a:ea typeface="Monaco" charset="0"/>
                <a:cs typeface="Monaco" charset="0"/>
              </a:rPr>
              <a:t># </a:t>
            </a:r>
            <a:r>
              <a:rPr lang="en-US" sz="1600" dirty="0">
                <a:latin typeface="Monaco" charset="0"/>
                <a:ea typeface="Monaco" charset="0"/>
                <a:cs typeface="Monaco" charset="0"/>
              </a:rPr>
              <a:t>Additional image </a:t>
            </a:r>
            <a:r>
              <a:rPr lang="en-US" sz="1600" dirty="0" smtClean="0">
                <a:latin typeface="Monaco" charset="0"/>
                <a:ea typeface="Monaco" charset="0"/>
                <a:cs typeface="Monaco" charset="0"/>
              </a:rPr>
              <a:t>features</a:t>
            </a:r>
            <a:br>
              <a:rPr lang="en-US" sz="1600" dirty="0" smtClean="0">
                <a:latin typeface="Monaco" charset="0"/>
                <a:ea typeface="Monaco" charset="0"/>
                <a:cs typeface="Monaco" charset="0"/>
              </a:rPr>
            </a:br>
            <a:r>
              <a:rPr lang="en-US" sz="1600" dirty="0" smtClean="0">
                <a:latin typeface="Monaco" charset="0"/>
                <a:ea typeface="Monaco" charset="0"/>
                <a:cs typeface="Monaco" charset="0"/>
              </a:rPr>
              <a:t> #</a:t>
            </a:r>
            <a:br>
              <a:rPr lang="en-US" sz="1600" dirty="0" smtClean="0">
                <a:latin typeface="Monaco" charset="0"/>
                <a:ea typeface="Monaco" charset="0"/>
                <a:cs typeface="Monaco" charset="0"/>
              </a:rPr>
            </a:br>
            <a:r>
              <a:rPr lang="en-US" sz="1600" dirty="0" smtClean="0">
                <a:latin typeface="Monaco" charset="0"/>
                <a:ea typeface="Monaco" charset="0"/>
                <a:cs typeface="Monaco" charset="0"/>
              </a:rPr>
              <a:t> # </a:t>
            </a:r>
            <a:r>
              <a:rPr lang="en-US" sz="1600" dirty="0">
                <a:latin typeface="Monaco" charset="0"/>
                <a:ea typeface="Monaco" charset="0"/>
                <a:cs typeface="Monaco" charset="0"/>
              </a:rPr>
              <a:t>The following is a list of additional classes to use when building images </a:t>
            </a:r>
            <a:r>
              <a:rPr lang="en-US" sz="1600" dirty="0" smtClean="0">
                <a:latin typeface="Monaco" charset="0"/>
                <a:ea typeface="Monaco" charset="0"/>
                <a:cs typeface="Monaco" charset="0"/>
              </a:rPr>
              <a:t>which</a:t>
            </a:r>
            <a:br>
              <a:rPr lang="en-US" sz="1600" dirty="0" smtClean="0">
                <a:latin typeface="Monaco" charset="0"/>
                <a:ea typeface="Monaco" charset="0"/>
                <a:cs typeface="Monaco" charset="0"/>
              </a:rPr>
            </a:br>
            <a:r>
              <a:rPr lang="en-US" sz="1600" dirty="0" smtClean="0">
                <a:latin typeface="Monaco" charset="0"/>
                <a:ea typeface="Monaco" charset="0"/>
                <a:cs typeface="Monaco" charset="0"/>
              </a:rPr>
              <a:t> # </a:t>
            </a:r>
            <a:r>
              <a:rPr lang="en-US" sz="1600" dirty="0">
                <a:latin typeface="Monaco" charset="0"/>
                <a:ea typeface="Monaco" charset="0"/>
                <a:cs typeface="Monaco" charset="0"/>
              </a:rPr>
              <a:t>enable extra features. Some available options which can be included in this </a:t>
            </a:r>
            <a:r>
              <a:rPr lang="en-US" sz="1600" dirty="0" smtClean="0">
                <a:latin typeface="Monaco" charset="0"/>
                <a:ea typeface="Monaco" charset="0"/>
                <a:cs typeface="Monaco" charset="0"/>
              </a:rPr>
              <a:t>variable</a:t>
            </a:r>
            <a:br>
              <a:rPr lang="en-US" sz="1600" dirty="0" smtClean="0">
                <a:latin typeface="Monaco" charset="0"/>
                <a:ea typeface="Monaco" charset="0"/>
                <a:cs typeface="Monaco" charset="0"/>
              </a:rPr>
            </a:br>
            <a:r>
              <a:rPr lang="en-US" sz="1600" dirty="0" smtClean="0">
                <a:latin typeface="Monaco" charset="0"/>
                <a:ea typeface="Monaco" charset="0"/>
                <a:cs typeface="Monaco" charset="0"/>
              </a:rPr>
              <a:t> # </a:t>
            </a:r>
            <a:r>
              <a:rPr lang="en-US" sz="1600" dirty="0">
                <a:latin typeface="Monaco" charset="0"/>
                <a:ea typeface="Monaco" charset="0"/>
                <a:cs typeface="Monaco" charset="0"/>
              </a:rPr>
              <a:t>are</a:t>
            </a:r>
            <a:r>
              <a:rPr lang="en-US" sz="1600" dirty="0" smtClean="0">
                <a:latin typeface="Monaco" charset="0"/>
                <a:ea typeface="Monaco" charset="0"/>
                <a:cs typeface="Monaco" charset="0"/>
              </a:rPr>
              <a:t>:</a:t>
            </a:r>
            <a:br>
              <a:rPr lang="en-US" sz="1600" dirty="0" smtClean="0">
                <a:latin typeface="Monaco" charset="0"/>
                <a:ea typeface="Monaco" charset="0"/>
                <a:cs typeface="Monaco" charset="0"/>
              </a:rPr>
            </a:br>
            <a:r>
              <a:rPr lang="en-US" sz="1600" dirty="0" smtClean="0">
                <a:latin typeface="Monaco" charset="0"/>
                <a:ea typeface="Monaco" charset="0"/>
                <a:cs typeface="Monaco" charset="0"/>
              </a:rPr>
              <a:t> #   </a:t>
            </a:r>
            <a:r>
              <a:rPr lang="en-US" sz="1600" dirty="0">
                <a:latin typeface="Monaco" charset="0"/>
                <a:ea typeface="Monaco" charset="0"/>
                <a:cs typeface="Monaco" charset="0"/>
              </a:rPr>
              <a:t>- '</a:t>
            </a:r>
            <a:r>
              <a:rPr lang="en-US" sz="1600" dirty="0" err="1">
                <a:latin typeface="Monaco" charset="0"/>
                <a:ea typeface="Monaco" charset="0"/>
                <a:cs typeface="Monaco" charset="0"/>
              </a:rPr>
              <a:t>buildstats</a:t>
            </a:r>
            <a:r>
              <a:rPr lang="en-US" sz="1600" dirty="0">
                <a:latin typeface="Monaco" charset="0"/>
                <a:ea typeface="Monaco" charset="0"/>
                <a:cs typeface="Monaco" charset="0"/>
              </a:rPr>
              <a:t>' collect build </a:t>
            </a:r>
            <a:r>
              <a:rPr lang="en-US" sz="1600" dirty="0" smtClean="0">
                <a:latin typeface="Monaco" charset="0"/>
                <a:ea typeface="Monaco" charset="0"/>
                <a:cs typeface="Monaco" charset="0"/>
              </a:rPr>
              <a:t>statistics</a:t>
            </a:r>
            <a:br>
              <a:rPr lang="en-US" sz="1600" dirty="0" smtClean="0">
                <a:latin typeface="Monaco" charset="0"/>
                <a:ea typeface="Monaco" charset="0"/>
                <a:cs typeface="Monaco" charset="0"/>
              </a:rPr>
            </a:br>
            <a:r>
              <a:rPr lang="en-US" sz="1600" dirty="0" smtClean="0">
                <a:latin typeface="Monaco" charset="0"/>
                <a:ea typeface="Monaco" charset="0"/>
                <a:cs typeface="Monaco" charset="0"/>
              </a:rPr>
              <a:t> #   </a:t>
            </a:r>
            <a:r>
              <a:rPr lang="en-US" sz="1600" dirty="0">
                <a:latin typeface="Monaco" charset="0"/>
                <a:ea typeface="Monaco" charset="0"/>
                <a:cs typeface="Monaco" charset="0"/>
              </a:rPr>
              <a:t>- 'image-</a:t>
            </a:r>
            <a:r>
              <a:rPr lang="en-US" sz="1600" dirty="0" err="1">
                <a:latin typeface="Monaco" charset="0"/>
                <a:ea typeface="Monaco" charset="0"/>
                <a:cs typeface="Monaco" charset="0"/>
              </a:rPr>
              <a:t>mklibs</a:t>
            </a:r>
            <a:r>
              <a:rPr lang="en-US" sz="1600" dirty="0">
                <a:latin typeface="Monaco" charset="0"/>
                <a:ea typeface="Monaco" charset="0"/>
                <a:cs typeface="Monaco" charset="0"/>
              </a:rPr>
              <a:t>' to reduce shared library files size for an </a:t>
            </a:r>
            <a:r>
              <a:rPr lang="en-US" sz="1600" dirty="0" smtClean="0">
                <a:latin typeface="Monaco" charset="0"/>
                <a:ea typeface="Monaco" charset="0"/>
                <a:cs typeface="Monaco" charset="0"/>
              </a:rPr>
              <a:t>image</a:t>
            </a:r>
            <a:br>
              <a:rPr lang="en-US" sz="1600" dirty="0" smtClean="0">
                <a:latin typeface="Monaco" charset="0"/>
                <a:ea typeface="Monaco" charset="0"/>
                <a:cs typeface="Monaco" charset="0"/>
              </a:rPr>
            </a:br>
            <a:r>
              <a:rPr lang="en-US" sz="1600" dirty="0" smtClean="0">
                <a:latin typeface="Monaco" charset="0"/>
                <a:ea typeface="Monaco" charset="0"/>
                <a:cs typeface="Monaco" charset="0"/>
              </a:rPr>
              <a:t> #   </a:t>
            </a:r>
            <a:r>
              <a:rPr lang="en-US" sz="1600" dirty="0">
                <a:latin typeface="Monaco" charset="0"/>
                <a:ea typeface="Monaco" charset="0"/>
                <a:cs typeface="Monaco" charset="0"/>
              </a:rPr>
              <a:t>- 'image-</a:t>
            </a:r>
            <a:r>
              <a:rPr lang="en-US" sz="1600" dirty="0" err="1">
                <a:latin typeface="Monaco" charset="0"/>
                <a:ea typeface="Monaco" charset="0"/>
                <a:cs typeface="Monaco" charset="0"/>
              </a:rPr>
              <a:t>prelink</a:t>
            </a:r>
            <a:r>
              <a:rPr lang="en-US" sz="1600" dirty="0">
                <a:latin typeface="Monaco" charset="0"/>
                <a:ea typeface="Monaco" charset="0"/>
                <a:cs typeface="Monaco" charset="0"/>
              </a:rPr>
              <a:t>' in order to </a:t>
            </a:r>
            <a:r>
              <a:rPr lang="en-US" sz="1600" dirty="0" err="1">
                <a:latin typeface="Monaco" charset="0"/>
                <a:ea typeface="Monaco" charset="0"/>
                <a:cs typeface="Monaco" charset="0"/>
              </a:rPr>
              <a:t>prelink</a:t>
            </a:r>
            <a:r>
              <a:rPr lang="en-US" sz="1600" dirty="0">
                <a:latin typeface="Monaco" charset="0"/>
                <a:ea typeface="Monaco" charset="0"/>
                <a:cs typeface="Monaco" charset="0"/>
              </a:rPr>
              <a:t> the filesystem </a:t>
            </a:r>
            <a:r>
              <a:rPr lang="en-US" sz="1600" dirty="0" smtClean="0">
                <a:latin typeface="Monaco" charset="0"/>
                <a:ea typeface="Monaco" charset="0"/>
                <a:cs typeface="Monaco" charset="0"/>
              </a:rPr>
              <a:t>image</a:t>
            </a:r>
            <a:br>
              <a:rPr lang="en-US" sz="1600" dirty="0" smtClean="0">
                <a:latin typeface="Monaco" charset="0"/>
                <a:ea typeface="Monaco" charset="0"/>
                <a:cs typeface="Monaco" charset="0"/>
              </a:rPr>
            </a:br>
            <a:r>
              <a:rPr lang="en-US" sz="1600" dirty="0" smtClean="0">
                <a:latin typeface="Monaco" charset="0"/>
                <a:ea typeface="Monaco" charset="0"/>
                <a:cs typeface="Monaco" charset="0"/>
              </a:rPr>
              <a:t> #   </a:t>
            </a:r>
            <a:r>
              <a:rPr lang="en-US" sz="1600" dirty="0">
                <a:latin typeface="Monaco" charset="0"/>
                <a:ea typeface="Monaco" charset="0"/>
                <a:cs typeface="Monaco" charset="0"/>
              </a:rPr>
              <a:t>- 'image-swab' to perform host system intrusion </a:t>
            </a:r>
            <a:r>
              <a:rPr lang="en-US" sz="1600" dirty="0" smtClean="0">
                <a:latin typeface="Monaco" charset="0"/>
                <a:ea typeface="Monaco" charset="0"/>
                <a:cs typeface="Monaco" charset="0"/>
              </a:rPr>
              <a:t>detection</a:t>
            </a:r>
            <a:br>
              <a:rPr lang="en-US" sz="1600" dirty="0" smtClean="0">
                <a:latin typeface="Monaco" charset="0"/>
                <a:ea typeface="Monaco" charset="0"/>
                <a:cs typeface="Monaco" charset="0"/>
              </a:rPr>
            </a:br>
            <a:r>
              <a:rPr lang="en-US" sz="1600" dirty="0" smtClean="0">
                <a:latin typeface="Monaco" charset="0"/>
                <a:ea typeface="Monaco" charset="0"/>
                <a:cs typeface="Monaco" charset="0"/>
              </a:rPr>
              <a:t> # </a:t>
            </a:r>
            <a:r>
              <a:rPr lang="en-US" sz="1600" dirty="0">
                <a:latin typeface="Monaco" charset="0"/>
                <a:ea typeface="Monaco" charset="0"/>
                <a:cs typeface="Monaco" charset="0"/>
              </a:rPr>
              <a:t>NOTE: if listing </a:t>
            </a:r>
            <a:r>
              <a:rPr lang="en-US" sz="1600" dirty="0" err="1">
                <a:latin typeface="Monaco" charset="0"/>
                <a:ea typeface="Monaco" charset="0"/>
                <a:cs typeface="Monaco" charset="0"/>
              </a:rPr>
              <a:t>mklibs</a:t>
            </a:r>
            <a:r>
              <a:rPr lang="en-US" sz="1600" dirty="0">
                <a:latin typeface="Monaco" charset="0"/>
                <a:ea typeface="Monaco" charset="0"/>
                <a:cs typeface="Monaco" charset="0"/>
              </a:rPr>
              <a:t> &amp; </a:t>
            </a:r>
            <a:r>
              <a:rPr lang="en-US" sz="1600" dirty="0" err="1">
                <a:latin typeface="Monaco" charset="0"/>
                <a:ea typeface="Monaco" charset="0"/>
                <a:cs typeface="Monaco" charset="0"/>
              </a:rPr>
              <a:t>prelink</a:t>
            </a:r>
            <a:r>
              <a:rPr lang="en-US" sz="1600" dirty="0">
                <a:latin typeface="Monaco" charset="0"/>
                <a:ea typeface="Monaco" charset="0"/>
                <a:cs typeface="Monaco" charset="0"/>
              </a:rPr>
              <a:t> both, then make sure </a:t>
            </a:r>
            <a:r>
              <a:rPr lang="en-US" sz="1600" dirty="0" err="1">
                <a:latin typeface="Monaco" charset="0"/>
                <a:ea typeface="Monaco" charset="0"/>
                <a:cs typeface="Monaco" charset="0"/>
              </a:rPr>
              <a:t>mklibs</a:t>
            </a:r>
            <a:r>
              <a:rPr lang="en-US" sz="1600" dirty="0">
                <a:latin typeface="Monaco" charset="0"/>
                <a:ea typeface="Monaco" charset="0"/>
                <a:cs typeface="Monaco" charset="0"/>
              </a:rPr>
              <a:t> is before </a:t>
            </a:r>
            <a:r>
              <a:rPr lang="en-US" sz="1600" dirty="0" err="1" smtClean="0">
                <a:latin typeface="Monaco" charset="0"/>
                <a:ea typeface="Monaco" charset="0"/>
                <a:cs typeface="Monaco" charset="0"/>
              </a:rPr>
              <a:t>prelink</a:t>
            </a:r>
            <a:r>
              <a:rPr lang="en-US" sz="1600" dirty="0" smtClean="0">
                <a:latin typeface="Monaco" charset="0"/>
                <a:ea typeface="Monaco" charset="0"/>
                <a:cs typeface="Monaco" charset="0"/>
              </a:rPr>
              <a:t/>
            </a:r>
            <a:br>
              <a:rPr lang="en-US" sz="1600" dirty="0" smtClean="0">
                <a:latin typeface="Monaco" charset="0"/>
                <a:ea typeface="Monaco" charset="0"/>
                <a:cs typeface="Monaco" charset="0"/>
              </a:rPr>
            </a:br>
            <a:r>
              <a:rPr lang="en-US" sz="1600" dirty="0" smtClean="0">
                <a:latin typeface="Monaco" charset="0"/>
                <a:ea typeface="Monaco" charset="0"/>
                <a:cs typeface="Monaco" charset="0"/>
              </a:rPr>
              <a:t> USER_CLASSES ?= </a:t>
            </a:r>
            <a:r>
              <a:rPr lang="en-US" sz="1600" dirty="0">
                <a:latin typeface="Monaco" charset="0"/>
                <a:ea typeface="Monaco" charset="0"/>
                <a:cs typeface="Monaco" charset="0"/>
              </a:rPr>
              <a:t>"</a:t>
            </a:r>
            <a:r>
              <a:rPr lang="en-US" sz="1600" dirty="0" err="1">
                <a:latin typeface="Monaco" charset="0"/>
                <a:ea typeface="Monaco" charset="0"/>
                <a:cs typeface="Monaco" charset="0"/>
              </a:rPr>
              <a:t>buildstats</a:t>
            </a:r>
            <a:r>
              <a:rPr lang="en-US" sz="1600" dirty="0">
                <a:latin typeface="Monaco" charset="0"/>
                <a:ea typeface="Monaco" charset="0"/>
                <a:cs typeface="Monaco" charset="0"/>
              </a:rPr>
              <a:t> </a:t>
            </a:r>
            <a:r>
              <a:rPr lang="en-US" sz="1600" dirty="0" smtClean="0">
                <a:latin typeface="Monaco" charset="0"/>
                <a:ea typeface="Monaco" charset="0"/>
                <a:cs typeface="Monaco" charset="0"/>
              </a:rPr>
              <a:t>image-</a:t>
            </a:r>
            <a:r>
              <a:rPr lang="en-US" sz="1600" dirty="0" err="1" smtClean="0">
                <a:latin typeface="Monaco" charset="0"/>
                <a:ea typeface="Monaco" charset="0"/>
                <a:cs typeface="Monaco" charset="0"/>
              </a:rPr>
              <a:t>mklibs</a:t>
            </a:r>
            <a:r>
              <a:rPr lang="en-US" sz="1600" dirty="0" smtClean="0">
                <a:latin typeface="Monaco" charset="0"/>
                <a:ea typeface="Monaco" charset="0"/>
                <a:cs typeface="Monaco" charset="0"/>
              </a:rPr>
              <a:t> image-</a:t>
            </a:r>
            <a:r>
              <a:rPr lang="en-US" sz="1600" dirty="0" err="1" smtClean="0">
                <a:latin typeface="Monaco" charset="0"/>
                <a:ea typeface="Monaco" charset="0"/>
                <a:cs typeface="Monaco" charset="0"/>
              </a:rPr>
              <a:t>prelink</a:t>
            </a:r>
            <a:r>
              <a:rPr lang="en-US" sz="1200" dirty="0" smtClean="0">
                <a:latin typeface="Monaco" charset="0"/>
                <a:ea typeface="Monaco" charset="0"/>
                <a:cs typeface="Monaco" charset="0"/>
              </a:rPr>
              <a:t>"</a:t>
            </a:r>
          </a:p>
        </p:txBody>
      </p:sp>
    </p:spTree>
    <p:extLst>
      <p:ext uri="{BB962C8B-B14F-4D97-AF65-F5344CB8AC3E}">
        <p14:creationId xmlns:p14="http://schemas.microsoft.com/office/powerpoint/2010/main" val="312740799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One</a:t>
            </a:r>
            <a:endParaRPr lang="en-US" dirty="0"/>
          </a:p>
        </p:txBody>
      </p:sp>
      <p:sp>
        <p:nvSpPr>
          <p:cNvPr id="4" name="Content Placeholder 3"/>
          <p:cNvSpPr>
            <a:spLocks noGrp="1"/>
          </p:cNvSpPr>
          <p:nvPr>
            <p:ph sz="quarter" idx="11"/>
          </p:nvPr>
        </p:nvSpPr>
        <p:spPr>
          <a:xfrm>
            <a:off x="1804988" y="4125913"/>
            <a:ext cx="6874805" cy="1029981"/>
          </a:xfrm>
        </p:spPr>
        <p:txBody>
          <a:bodyPr/>
          <a:lstStyle/>
          <a:p>
            <a:r>
              <a:rPr lang="en-US" dirty="0" smtClean="0">
                <a:latin typeface="Arial" charset="0"/>
              </a:rPr>
              <a:t>CROPS</a:t>
            </a:r>
          </a:p>
          <a:p>
            <a:r>
              <a:rPr lang="en-US" dirty="0" smtClean="0">
                <a:latin typeface="Arial" charset="0"/>
              </a:rPr>
              <a:t>Randy Witt, Brian </a:t>
            </a:r>
            <a:r>
              <a:rPr lang="en-US" dirty="0">
                <a:latin typeface="Arial" charset="0"/>
              </a:rPr>
              <a:t>Avery, David Reyna</a:t>
            </a:r>
            <a:endParaRPr lang="en-US" dirty="0"/>
          </a:p>
        </p:txBody>
      </p:sp>
    </p:spTree>
    <p:extLst>
      <p:ext uri="{BB962C8B-B14F-4D97-AF65-F5344CB8AC3E}">
        <p14:creationId xmlns:p14="http://schemas.microsoft.com/office/powerpoint/2010/main" val="7585620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items</a:t>
            </a:r>
            <a:endParaRPr lang="en-US" dirty="0"/>
          </a:p>
        </p:txBody>
      </p:sp>
      <p:sp>
        <p:nvSpPr>
          <p:cNvPr id="3" name="Content Placeholder 2"/>
          <p:cNvSpPr>
            <a:spLocks noGrp="1"/>
          </p:cNvSpPr>
          <p:nvPr>
            <p:ph sz="quarter" idx="13"/>
          </p:nvPr>
        </p:nvSpPr>
        <p:spPr>
          <a:xfrm>
            <a:off x="448853" y="1148184"/>
            <a:ext cx="8233186" cy="4532312"/>
          </a:xfrm>
        </p:spPr>
        <p:txBody>
          <a:bodyPr/>
          <a:lstStyle/>
          <a:p>
            <a:r>
              <a:rPr lang="en-US" dirty="0" smtClean="0"/>
              <a:t>Normally the </a:t>
            </a:r>
            <a:r>
              <a:rPr lang="en-US" dirty="0" err="1" smtClean="0"/>
              <a:t>prelinker</a:t>
            </a:r>
            <a:r>
              <a:rPr lang="en-US" dirty="0" smtClean="0"/>
              <a:t> uses </a:t>
            </a:r>
            <a:r>
              <a:rPr lang="en-US" dirty="0" err="1" smtClean="0"/>
              <a:t>ld.so</a:t>
            </a:r>
            <a:r>
              <a:rPr lang="en-US" dirty="0" smtClean="0"/>
              <a:t>.  However you can’t use </a:t>
            </a:r>
            <a:r>
              <a:rPr lang="en-US" dirty="0" err="1" smtClean="0"/>
              <a:t>ld.so</a:t>
            </a:r>
            <a:r>
              <a:rPr lang="en-US" dirty="0" smtClean="0"/>
              <a:t> in a cross environment.</a:t>
            </a:r>
          </a:p>
          <a:p>
            <a:r>
              <a:rPr lang="en-US" dirty="0" smtClean="0"/>
              <a:t>Cross </a:t>
            </a:r>
            <a:r>
              <a:rPr lang="en-US" dirty="0" err="1" smtClean="0"/>
              <a:t>prelinker</a:t>
            </a:r>
            <a:r>
              <a:rPr lang="en-US" dirty="0" smtClean="0"/>
              <a:t> adds ‘</a:t>
            </a:r>
            <a:r>
              <a:rPr lang="en-US" dirty="0" err="1" smtClean="0"/>
              <a:t>prelink-rtld</a:t>
            </a:r>
            <a:r>
              <a:rPr lang="en-US" dirty="0" smtClean="0"/>
              <a:t>’ that emulates the functionality of </a:t>
            </a:r>
            <a:r>
              <a:rPr lang="en-US" dirty="0" err="1" smtClean="0"/>
              <a:t>ld.so</a:t>
            </a:r>
            <a:r>
              <a:rPr lang="en-US" dirty="0" smtClean="0"/>
              <a:t>.</a:t>
            </a:r>
          </a:p>
          <a:p>
            <a:r>
              <a:rPr lang="en-US" dirty="0" err="1" smtClean="0"/>
              <a:t>Prelink-rtd</a:t>
            </a:r>
            <a:r>
              <a:rPr lang="en-US" dirty="0" smtClean="0"/>
              <a:t> will let you dump conflicts, load maps, as well as simple ‘</a:t>
            </a:r>
            <a:r>
              <a:rPr lang="en-US" dirty="0" err="1" smtClean="0"/>
              <a:t>ldd</a:t>
            </a:r>
            <a:r>
              <a:rPr lang="en-US" dirty="0" smtClean="0"/>
              <a:t>’ like functionality.</a:t>
            </a:r>
          </a:p>
          <a:p>
            <a:r>
              <a:rPr lang="en-US" dirty="0" err="1" smtClean="0"/>
              <a:t>ldd</a:t>
            </a:r>
            <a:r>
              <a:rPr lang="en-US" dirty="0" smtClean="0"/>
              <a:t>: </a:t>
            </a:r>
            <a:r>
              <a:rPr lang="en-US" dirty="0" err="1" smtClean="0"/>
              <a:t>prelink-rtld</a:t>
            </a:r>
            <a:r>
              <a:rPr lang="en-US" dirty="0" smtClean="0"/>
              <a:t> --root=&lt;path&gt; --target-paths /bin/bash</a:t>
            </a:r>
          </a:p>
          <a:p>
            <a:pPr lvl="1"/>
            <a:r>
              <a:rPr lang="en-US" dirty="0" smtClean="0"/>
              <a:t>Load addresses are emulated, unless </a:t>
            </a:r>
            <a:r>
              <a:rPr lang="en-US" dirty="0" err="1" smtClean="0"/>
              <a:t>prelinked</a:t>
            </a:r>
            <a:endParaRPr lang="en-US" dirty="0" smtClean="0"/>
          </a:p>
          <a:p>
            <a:pPr lvl="1"/>
            <a:r>
              <a:rPr lang="en-US" dirty="0" err="1" smtClean="0"/>
              <a:t>ld.so</a:t>
            </a:r>
            <a:r>
              <a:rPr lang="en-US" dirty="0" smtClean="0"/>
              <a:t> like environment </a:t>
            </a:r>
            <a:r>
              <a:rPr lang="en-US" dirty="0" err="1" smtClean="0"/>
              <a:t>vars</a:t>
            </a:r>
            <a:r>
              <a:rPr lang="en-US" dirty="0" smtClean="0"/>
              <a:t>, RTLD_DEBUG=</a:t>
            </a:r>
            <a:r>
              <a:rPr lang="mr-IN" dirty="0" smtClean="0"/>
              <a:t>…</a:t>
            </a:r>
            <a:r>
              <a:rPr lang="en-US" dirty="0" smtClean="0"/>
              <a:t> </a:t>
            </a:r>
            <a:r>
              <a:rPr lang="en-US" dirty="0" err="1" smtClean="0"/>
              <a:t>etc</a:t>
            </a:r>
            <a:r>
              <a:rPr lang="mr-IN" dirty="0" smtClean="0"/>
              <a:t>…</a:t>
            </a:r>
            <a:endParaRPr lang="en-US" dirty="0"/>
          </a:p>
        </p:txBody>
      </p:sp>
    </p:spTree>
    <p:extLst>
      <p:ext uri="{BB962C8B-B14F-4D97-AF65-F5344CB8AC3E}">
        <p14:creationId xmlns:p14="http://schemas.microsoft.com/office/powerpoint/2010/main" val="301194901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Three</a:t>
            </a:r>
            <a:endParaRPr lang="en-US" dirty="0"/>
          </a:p>
        </p:txBody>
      </p:sp>
      <p:sp>
        <p:nvSpPr>
          <p:cNvPr id="4" name="Content Placeholder 3"/>
          <p:cNvSpPr>
            <a:spLocks noGrp="1"/>
          </p:cNvSpPr>
          <p:nvPr>
            <p:ph sz="quarter" idx="11"/>
          </p:nvPr>
        </p:nvSpPr>
        <p:spPr/>
        <p:txBody>
          <a:bodyPr/>
          <a:lstStyle/>
          <a:p>
            <a:pPr eaLnBrk="1" hangingPunct="1">
              <a:spcBef>
                <a:spcPts val="900"/>
              </a:spcBef>
            </a:pPr>
            <a:r>
              <a:rPr lang="en-US" dirty="0" smtClean="0">
                <a:latin typeface="Arial" charset="0"/>
              </a:rPr>
              <a:t>Class Account Setup</a:t>
            </a:r>
          </a:p>
          <a:p>
            <a:pPr eaLnBrk="1" hangingPunct="1">
              <a:spcBef>
                <a:spcPts val="900"/>
              </a:spcBef>
              <a:buFontTx/>
              <a:buChar char="•"/>
            </a:pPr>
            <a:endParaRPr lang="en-US" dirty="0">
              <a:latin typeface="Arial" charset="0"/>
            </a:endParaRPr>
          </a:p>
        </p:txBody>
      </p:sp>
    </p:spTree>
    <p:extLst>
      <p:ext uri="{BB962C8B-B14F-4D97-AF65-F5344CB8AC3E}">
        <p14:creationId xmlns:p14="http://schemas.microsoft.com/office/powerpoint/2010/main" val="43743722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latin typeface="Arial" charset="0"/>
              </a:rPr>
              <a:t>Notes for the Advanced Class:</a:t>
            </a:r>
            <a:endParaRPr lang="en-US" dirty="0">
              <a:latin typeface="Arial" charset="0"/>
            </a:endParaRPr>
          </a:p>
        </p:txBody>
      </p:sp>
      <p:sp>
        <p:nvSpPr>
          <p:cNvPr id="13314" name="Content Placeholder 2"/>
          <p:cNvSpPr>
            <a:spLocks noGrp="1"/>
          </p:cNvSpPr>
          <p:nvPr>
            <p:ph sz="quarter" idx="13"/>
          </p:nvPr>
        </p:nvSpPr>
        <p:spPr>
          <a:xfrm>
            <a:off x="405698" y="773877"/>
            <a:ext cx="8233186" cy="5062147"/>
          </a:xfrm>
        </p:spPr>
        <p:txBody>
          <a:bodyPr/>
          <a:lstStyle/>
          <a:p>
            <a:pPr eaLnBrk="1" hangingPunct="1">
              <a:spcBef>
                <a:spcPts val="900"/>
              </a:spcBef>
              <a:buFontTx/>
              <a:buChar char="•"/>
            </a:pPr>
            <a:r>
              <a:rPr lang="en-US" dirty="0" smtClean="0">
                <a:latin typeface="Arial" charset="0"/>
              </a:rPr>
              <a:t>The class will be given with YP-2.2 (</a:t>
            </a:r>
            <a:r>
              <a:rPr lang="en-US" dirty="0" err="1" smtClean="0">
                <a:latin typeface="Arial" charset="0"/>
              </a:rPr>
              <a:t>Morty</a:t>
            </a:r>
            <a:r>
              <a:rPr lang="en-US" dirty="0">
                <a:latin typeface="Arial" charset="0"/>
              </a:rPr>
              <a:t>)</a:t>
            </a:r>
            <a:r>
              <a:rPr lang="en-US" dirty="0" smtClean="0">
                <a:latin typeface="Arial" charset="0"/>
              </a:rPr>
              <a:t/>
            </a:r>
            <a:br>
              <a:rPr lang="en-US" dirty="0" smtClean="0">
                <a:latin typeface="Arial" charset="0"/>
              </a:rPr>
            </a:br>
            <a:endParaRPr lang="en-US" sz="1200" dirty="0" smtClean="0">
              <a:latin typeface="Arial" charset="0"/>
            </a:endParaRPr>
          </a:p>
          <a:p>
            <a:pPr eaLnBrk="1" hangingPunct="1">
              <a:spcBef>
                <a:spcPts val="900"/>
              </a:spcBef>
              <a:buFontTx/>
              <a:buChar char="•"/>
            </a:pPr>
            <a:r>
              <a:rPr lang="en-US" dirty="0" err="1" smtClean="0">
                <a:latin typeface="Arial" charset="0"/>
              </a:rPr>
              <a:t>Wifi</a:t>
            </a:r>
            <a:r>
              <a:rPr lang="en-US" dirty="0" smtClean="0">
                <a:latin typeface="Arial" charset="0"/>
              </a:rPr>
              <a:t> Access:</a:t>
            </a:r>
          </a:p>
          <a:p>
            <a:pPr lvl="1"/>
            <a:r>
              <a:rPr lang="en-US" sz="2000" dirty="0" smtClean="0"/>
              <a:t>SSID</a:t>
            </a:r>
            <a:r>
              <a:rPr lang="en-US" sz="2000" dirty="0"/>
              <a:t>: </a:t>
            </a:r>
            <a:r>
              <a:rPr lang="en-US" sz="2000" dirty="0" smtClean="0">
                <a:solidFill>
                  <a:srgbClr val="FF0000"/>
                </a:solidFill>
              </a:rPr>
              <a:t>&lt;TBD&gt;</a:t>
            </a:r>
            <a:endParaRPr lang="en-US" sz="2000" dirty="0">
              <a:solidFill>
                <a:srgbClr val="FF0000"/>
              </a:solidFill>
            </a:endParaRPr>
          </a:p>
          <a:p>
            <a:pPr lvl="1"/>
            <a:r>
              <a:rPr lang="en-US" sz="2000" dirty="0" smtClean="0"/>
              <a:t>Password</a:t>
            </a:r>
            <a:r>
              <a:rPr lang="en-US" sz="2000" dirty="0"/>
              <a:t>: </a:t>
            </a:r>
            <a:r>
              <a:rPr lang="en-US" sz="2000" dirty="0">
                <a:solidFill>
                  <a:srgbClr val="FF0000"/>
                </a:solidFill>
              </a:rPr>
              <a:t>&lt;TBD</a:t>
            </a:r>
            <a:r>
              <a:rPr lang="en-US" sz="2000" dirty="0" smtClean="0">
                <a:solidFill>
                  <a:srgbClr val="FF0000"/>
                </a:solidFill>
              </a:rPr>
              <a:t>&gt;</a:t>
            </a:r>
            <a:br>
              <a:rPr lang="en-US" sz="2000" dirty="0" smtClean="0">
                <a:solidFill>
                  <a:srgbClr val="FF0000"/>
                </a:solidFill>
              </a:rPr>
            </a:br>
            <a:endParaRPr lang="en-US" sz="2000" dirty="0" smtClean="0">
              <a:latin typeface="Arial" charset="0"/>
            </a:endParaRPr>
          </a:p>
          <a:p>
            <a:pPr eaLnBrk="1" hangingPunct="1">
              <a:spcBef>
                <a:spcPts val="900"/>
              </a:spcBef>
              <a:buFontTx/>
              <a:buChar char="•"/>
            </a:pPr>
            <a:r>
              <a:rPr lang="en-US" dirty="0" smtClean="0">
                <a:latin typeface="Arial" charset="0"/>
              </a:rPr>
              <a:t>Your account’s IP access addresses</a:t>
            </a:r>
          </a:p>
          <a:p>
            <a:pPr lvl="1" eaLnBrk="1" hangingPunct="1">
              <a:spcBef>
                <a:spcPts val="900"/>
              </a:spcBef>
              <a:buFontTx/>
              <a:buChar char="•"/>
            </a:pPr>
            <a:r>
              <a:rPr lang="en-US" sz="2000" dirty="0" smtClean="0"/>
              <a:t>SSH (password “</a:t>
            </a:r>
            <a:r>
              <a:rPr lang="en-US" sz="2000" dirty="0" err="1" smtClean="0"/>
              <a:t>devday</a:t>
            </a:r>
            <a:r>
              <a:rPr lang="en-US" sz="2000" dirty="0" smtClean="0"/>
              <a:t>”):</a:t>
            </a:r>
          </a:p>
          <a:p>
            <a:pPr lvl="3" eaLnBrk="1" hangingPunct="1">
              <a:spcBef>
                <a:spcPts val="900"/>
              </a:spcBef>
              <a:buFontTx/>
              <a:buChar char="•"/>
            </a:pPr>
            <a:r>
              <a:rPr lang="en-US" sz="2000" b="1" dirty="0" err="1" smtClean="0">
                <a:solidFill>
                  <a:schemeClr val="tx1"/>
                </a:solidFill>
                <a:latin typeface="Courier New" panose="02070309020205020404" pitchFamily="49" charset="0"/>
                <a:cs typeface="Courier New" panose="02070309020205020404" pitchFamily="49" charset="0"/>
              </a:rPr>
              <a:t>ssh</a:t>
            </a:r>
            <a:r>
              <a:rPr lang="en-US" sz="2000" b="1" dirty="0" smtClean="0">
                <a:solidFill>
                  <a:schemeClr val="tx1"/>
                </a:solidFill>
                <a:latin typeface="Courier New" panose="02070309020205020404" pitchFamily="49" charset="0"/>
                <a:cs typeface="Courier New" panose="02070309020205020404" pitchFamily="49" charset="0"/>
              </a:rPr>
              <a:t> ilab01@devday-</a:t>
            </a:r>
            <a:r>
              <a:rPr lang="en-US" sz="2000" b="1" dirty="0" smtClean="0">
                <a:solidFill>
                  <a:srgbClr val="F37021"/>
                </a:solidFill>
                <a:latin typeface="Courier New" panose="02070309020205020404" pitchFamily="49" charset="0"/>
                <a:cs typeface="Courier New" panose="02070309020205020404" pitchFamily="49" charset="0"/>
              </a:rPr>
              <a:t>a</a:t>
            </a:r>
            <a:r>
              <a:rPr lang="en-US" sz="2000" b="1" dirty="0" smtClean="0">
                <a:solidFill>
                  <a:schemeClr val="tx1"/>
                </a:solidFill>
                <a:latin typeface="Courier New" panose="02070309020205020404" pitchFamily="49" charset="0"/>
                <a:cs typeface="Courier New" panose="02070309020205020404" pitchFamily="49" charset="0"/>
              </a:rPr>
              <a:t>.yocto.io -</a:t>
            </a:r>
            <a:r>
              <a:rPr lang="en-US" sz="2000" b="1" dirty="0">
                <a:solidFill>
                  <a:schemeClr val="tx1"/>
                </a:solidFill>
                <a:latin typeface="Courier New" panose="02070309020205020404" pitchFamily="49" charset="0"/>
                <a:cs typeface="Courier New" panose="02070309020205020404" pitchFamily="49" charset="0"/>
              </a:rPr>
              <a:t>p </a:t>
            </a:r>
            <a:r>
              <a:rPr lang="en-US" sz="2000" b="1" dirty="0" smtClean="0">
                <a:solidFill>
                  <a:schemeClr val="tx1"/>
                </a:solidFill>
                <a:latin typeface="Courier New" panose="02070309020205020404" pitchFamily="49" charset="0"/>
                <a:cs typeface="Courier New" panose="02070309020205020404" pitchFamily="49" charset="0"/>
              </a:rPr>
              <a:t>10000</a:t>
            </a:r>
            <a:r>
              <a:rPr lang="en-US" sz="2000" b="1" dirty="0" smtClean="0">
                <a:solidFill>
                  <a:srgbClr val="F37021"/>
                </a:solidFill>
                <a:latin typeface="Courier New" panose="02070309020205020404" pitchFamily="49" charset="0"/>
                <a:cs typeface="Courier New" panose="02070309020205020404" pitchFamily="49" charset="0"/>
              </a:rPr>
              <a:t>(+your session number)</a:t>
            </a:r>
          </a:p>
          <a:p>
            <a:pPr lvl="1" eaLnBrk="1" hangingPunct="1">
              <a:spcBef>
                <a:spcPts val="900"/>
              </a:spcBef>
              <a:buFontTx/>
              <a:buChar char="•"/>
            </a:pPr>
            <a:r>
              <a:rPr lang="en-US" sz="2000" dirty="0">
                <a:solidFill>
                  <a:schemeClr val="tx1"/>
                </a:solidFill>
                <a:latin typeface="Arial" charset="0"/>
              </a:rPr>
              <a:t>HTTP</a:t>
            </a:r>
            <a:r>
              <a:rPr lang="en-US" sz="2000" dirty="0" smtClean="0">
                <a:solidFill>
                  <a:schemeClr val="tx1"/>
                </a:solidFill>
                <a:latin typeface="Arial" charset="0"/>
              </a:rPr>
              <a:t>:</a:t>
            </a:r>
            <a:br>
              <a:rPr lang="en-US" sz="2000" dirty="0" smtClean="0">
                <a:solidFill>
                  <a:schemeClr val="tx1"/>
                </a:solidFill>
                <a:latin typeface="Arial" charset="0"/>
              </a:rPr>
            </a:br>
            <a:r>
              <a:rPr lang="en-US" sz="2000" dirty="0" smtClean="0">
                <a:solidFill>
                  <a:schemeClr val="tx1"/>
                </a:solidFill>
                <a:latin typeface="Arial" charset="0"/>
              </a:rPr>
              <a:t>http://</a:t>
            </a:r>
            <a:r>
              <a:rPr lang="en-US" sz="2000" b="1" dirty="0" smtClean="0">
                <a:solidFill>
                  <a:schemeClr val="tx1"/>
                </a:solidFill>
                <a:latin typeface="Courier New" panose="02070309020205020404" pitchFamily="49" charset="0"/>
                <a:cs typeface="Courier New" panose="02070309020205020404" pitchFamily="49" charset="0"/>
              </a:rPr>
              <a:t>devday-</a:t>
            </a:r>
            <a:r>
              <a:rPr lang="en-US" sz="2000" b="1" dirty="0" smtClean="0">
                <a:solidFill>
                  <a:srgbClr val="F37021"/>
                </a:solidFill>
                <a:latin typeface="Courier New" panose="02070309020205020404" pitchFamily="49" charset="0"/>
                <a:cs typeface="Courier New" panose="02070309020205020404" pitchFamily="49" charset="0"/>
              </a:rPr>
              <a:t>a</a:t>
            </a:r>
            <a:r>
              <a:rPr lang="en-US" sz="2000" b="1" dirty="0" smtClean="0">
                <a:solidFill>
                  <a:schemeClr val="tx1"/>
                </a:solidFill>
                <a:latin typeface="Courier New" panose="02070309020205020404" pitchFamily="49" charset="0"/>
                <a:cs typeface="Courier New" panose="02070309020205020404" pitchFamily="49" charset="0"/>
              </a:rPr>
              <a:t>.yocto.io:30000</a:t>
            </a:r>
            <a:r>
              <a:rPr lang="en-US" sz="2000" b="1" dirty="0" smtClean="0">
                <a:solidFill>
                  <a:srgbClr val="F37021"/>
                </a:solidFill>
                <a:latin typeface="Courier New" panose="02070309020205020404" pitchFamily="49" charset="0"/>
                <a:cs typeface="Courier New" panose="02070309020205020404" pitchFamily="49" charset="0"/>
              </a:rPr>
              <a:t>(+</a:t>
            </a:r>
            <a:r>
              <a:rPr lang="en-US" sz="2000" b="1" dirty="0">
                <a:solidFill>
                  <a:srgbClr val="F37021"/>
                </a:solidFill>
                <a:latin typeface="Courier New" panose="02070309020205020404" pitchFamily="49" charset="0"/>
                <a:cs typeface="Courier New" panose="02070309020205020404" pitchFamily="49" charset="0"/>
              </a:rPr>
              <a:t>your session number</a:t>
            </a:r>
            <a:r>
              <a:rPr lang="en-US" sz="2000" b="1" dirty="0" smtClean="0">
                <a:solidFill>
                  <a:srgbClr val="F37021"/>
                </a:solidFill>
                <a:latin typeface="Courier New" panose="02070309020205020404" pitchFamily="49" charset="0"/>
                <a:cs typeface="Courier New" panose="02070309020205020404" pitchFamily="49" charset="0"/>
              </a:rPr>
              <a:t>)</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Yocto Project Dev Day Lab Setup</a:t>
            </a:r>
            <a:endParaRPr lang="en-US" dirty="0"/>
          </a:p>
        </p:txBody>
      </p:sp>
      <p:sp>
        <p:nvSpPr>
          <p:cNvPr id="4" name="Content Placeholder 3"/>
          <p:cNvSpPr>
            <a:spLocks noGrp="1"/>
          </p:cNvSpPr>
          <p:nvPr>
            <p:ph sz="quarter" idx="13"/>
          </p:nvPr>
        </p:nvSpPr>
        <p:spPr>
          <a:xfrm>
            <a:off x="427588" y="831201"/>
            <a:ext cx="8233186" cy="5504285"/>
          </a:xfrm>
        </p:spPr>
        <p:txBody>
          <a:bodyPr/>
          <a:lstStyle/>
          <a:p>
            <a:r>
              <a:rPr lang="en-US" sz="2000" dirty="0" smtClean="0"/>
              <a:t>The </a:t>
            </a:r>
            <a:r>
              <a:rPr lang="en-US" sz="2000" dirty="0"/>
              <a:t>virtual </a:t>
            </a:r>
            <a:r>
              <a:rPr lang="en-US" sz="2000" dirty="0" smtClean="0"/>
              <a:t>host’s resources </a:t>
            </a:r>
            <a:r>
              <a:rPr lang="en-US" sz="2000" dirty="0"/>
              <a:t>can be found </a:t>
            </a:r>
            <a:r>
              <a:rPr lang="en-US" sz="2000" dirty="0" smtClean="0"/>
              <a:t>here: </a:t>
            </a:r>
            <a:endParaRPr lang="en-US" sz="2000" dirty="0"/>
          </a:p>
          <a:p>
            <a:pPr lvl="1"/>
            <a:r>
              <a:rPr lang="en-US" sz="1800" dirty="0">
                <a:solidFill>
                  <a:schemeClr val="tx1"/>
                </a:solidFill>
              </a:rPr>
              <a:t>Your </a:t>
            </a:r>
            <a:r>
              <a:rPr lang="en-US" sz="1800" dirty="0" smtClean="0">
                <a:solidFill>
                  <a:schemeClr val="tx1"/>
                </a:solidFill>
                <a:latin typeface="+mn-lt"/>
              </a:rPr>
              <a:t>Project: </a:t>
            </a:r>
            <a:r>
              <a:rPr lang="en-US" sz="1800" dirty="0">
                <a:solidFill>
                  <a:schemeClr val="tx1"/>
                </a:solidFill>
                <a:latin typeface="+mn-lt"/>
              </a:rPr>
              <a:t>"/</a:t>
            </a:r>
            <a:r>
              <a:rPr lang="en-US" sz="1800" dirty="0" smtClean="0">
                <a:solidFill>
                  <a:schemeClr val="tx1"/>
                </a:solidFill>
                <a:latin typeface="+mn-lt"/>
              </a:rPr>
              <a:t>scratch</a:t>
            </a:r>
            <a:r>
              <a:rPr lang="en-US" sz="1800" dirty="0" smtClean="0">
                <a:solidFill>
                  <a:schemeClr val="tx1"/>
                </a:solidFill>
                <a:latin typeface="+mn-lt"/>
                <a:cs typeface="Courier New" panose="02070309020205020404" pitchFamily="49" charset="0"/>
              </a:rPr>
              <a:t>/working/build-</a:t>
            </a:r>
            <a:r>
              <a:rPr lang="en-US" sz="1800" dirty="0" err="1" smtClean="0">
                <a:solidFill>
                  <a:schemeClr val="tx1"/>
                </a:solidFill>
                <a:latin typeface="+mn-lt"/>
                <a:cs typeface="Courier New" panose="02070309020205020404" pitchFamily="49" charset="0"/>
              </a:rPr>
              <a:t>mbm</a:t>
            </a:r>
            <a:r>
              <a:rPr lang="en-US" sz="1800" dirty="0" smtClean="0">
                <a:solidFill>
                  <a:schemeClr val="tx1"/>
                </a:solidFill>
                <a:latin typeface="+mn-lt"/>
              </a:rPr>
              <a:t>“</a:t>
            </a:r>
            <a:endParaRPr lang="en-US" sz="1800" dirty="0">
              <a:solidFill>
                <a:schemeClr val="tx1"/>
              </a:solidFill>
              <a:latin typeface="+mn-lt"/>
            </a:endParaRPr>
          </a:p>
          <a:p>
            <a:pPr lvl="1"/>
            <a:r>
              <a:rPr lang="en-US" sz="1800" dirty="0" smtClean="0">
                <a:solidFill>
                  <a:schemeClr val="tx1"/>
                </a:solidFill>
              </a:rPr>
              <a:t>Extensible-SDK Install</a:t>
            </a:r>
            <a:r>
              <a:rPr lang="en-US" sz="1800" dirty="0">
                <a:solidFill>
                  <a:schemeClr val="tx1"/>
                </a:solidFill>
              </a:rPr>
              <a:t>: "/</a:t>
            </a:r>
            <a:r>
              <a:rPr lang="en-US" sz="1800" dirty="0" smtClean="0">
                <a:solidFill>
                  <a:schemeClr val="tx1"/>
                </a:solidFill>
                <a:cs typeface="Courier New" panose="02070309020205020404" pitchFamily="49" charset="0"/>
              </a:rPr>
              <a:t>scratch/</a:t>
            </a:r>
            <a:r>
              <a:rPr lang="en-US" sz="1800" dirty="0" err="1" smtClean="0">
                <a:solidFill>
                  <a:schemeClr val="tx1"/>
                </a:solidFill>
                <a:cs typeface="Courier New" panose="02070309020205020404" pitchFamily="49" charset="0"/>
              </a:rPr>
              <a:t>sdk</a:t>
            </a:r>
            <a:r>
              <a:rPr lang="en-US" sz="1800" dirty="0" smtClean="0">
                <a:solidFill>
                  <a:schemeClr val="tx1"/>
                </a:solidFill>
                <a:cs typeface="Courier New" panose="02070309020205020404" pitchFamily="49" charset="0"/>
              </a:rPr>
              <a:t>/</a:t>
            </a:r>
            <a:r>
              <a:rPr lang="en-US" sz="1800" dirty="0" err="1" smtClean="0">
                <a:solidFill>
                  <a:schemeClr val="tx1"/>
                </a:solidFill>
                <a:cs typeface="Courier New" panose="02070309020205020404" pitchFamily="49" charset="0"/>
              </a:rPr>
              <a:t>mbm</a:t>
            </a:r>
            <a:r>
              <a:rPr lang="en-US" sz="1800" dirty="0" smtClean="0">
                <a:solidFill>
                  <a:schemeClr val="tx1"/>
                </a:solidFill>
              </a:rPr>
              <a:t>“</a:t>
            </a:r>
            <a:endParaRPr lang="en-US" sz="1800" dirty="0">
              <a:solidFill>
                <a:schemeClr val="tx1"/>
              </a:solidFill>
              <a:latin typeface="+mn-lt"/>
            </a:endParaRPr>
          </a:p>
          <a:p>
            <a:pPr lvl="1"/>
            <a:r>
              <a:rPr lang="en-US" sz="1800" dirty="0">
                <a:solidFill>
                  <a:schemeClr val="tx1"/>
                </a:solidFill>
                <a:latin typeface="+mn-lt"/>
              </a:rPr>
              <a:t>Sources: "/scratch</a:t>
            </a:r>
            <a:r>
              <a:rPr lang="en-US" sz="1800" dirty="0">
                <a:solidFill>
                  <a:schemeClr val="tx1"/>
                </a:solidFill>
                <a:cs typeface="Courier New" panose="02070309020205020404" pitchFamily="49" charset="0"/>
              </a:rPr>
              <a:t>/</a:t>
            </a:r>
            <a:r>
              <a:rPr lang="en-US" sz="1800" dirty="0" err="1">
                <a:solidFill>
                  <a:schemeClr val="tx1"/>
                </a:solidFill>
                <a:latin typeface="+mn-lt"/>
              </a:rPr>
              <a:t>src</a:t>
            </a:r>
            <a:r>
              <a:rPr lang="en-US" sz="1800" dirty="0">
                <a:solidFill>
                  <a:schemeClr val="tx1"/>
                </a:solidFill>
                <a:latin typeface="+mn-lt"/>
              </a:rPr>
              <a:t>“</a:t>
            </a:r>
          </a:p>
          <a:p>
            <a:pPr lvl="1"/>
            <a:r>
              <a:rPr lang="en-US" sz="1800" dirty="0" smtClean="0">
                <a:solidFill>
                  <a:schemeClr val="tx1"/>
                </a:solidFill>
                <a:latin typeface="+mn-lt"/>
              </a:rPr>
              <a:t>Poky: "</a:t>
            </a:r>
            <a:r>
              <a:rPr lang="en-US" sz="1800" dirty="0" smtClean="0">
                <a:solidFill>
                  <a:schemeClr val="tx1"/>
                </a:solidFill>
                <a:latin typeface="+mn-lt"/>
                <a:cs typeface="Courier New" panose="02070309020205020404" pitchFamily="49" charset="0"/>
              </a:rPr>
              <a:t>/scratch/poky"</a:t>
            </a:r>
            <a:endParaRPr lang="en-US" sz="1800" dirty="0" smtClean="0">
              <a:solidFill>
                <a:schemeClr val="tx1"/>
              </a:solidFill>
              <a:latin typeface="+mn-lt"/>
            </a:endParaRPr>
          </a:p>
          <a:p>
            <a:pPr lvl="1"/>
            <a:r>
              <a:rPr lang="en-US" sz="1800" dirty="0" smtClean="0">
                <a:solidFill>
                  <a:schemeClr val="tx1"/>
                </a:solidFill>
                <a:latin typeface="+mn-lt"/>
              </a:rPr>
              <a:t>Downloads</a:t>
            </a:r>
            <a:r>
              <a:rPr lang="en-US" sz="1800" dirty="0">
                <a:solidFill>
                  <a:schemeClr val="tx1"/>
                </a:solidFill>
                <a:latin typeface="+mn-lt"/>
              </a:rPr>
              <a:t>: </a:t>
            </a:r>
            <a:r>
              <a:rPr lang="en-US" sz="1800" dirty="0" smtClean="0">
                <a:solidFill>
                  <a:schemeClr val="tx1"/>
                </a:solidFill>
                <a:latin typeface="+mn-lt"/>
              </a:rPr>
              <a:t>"/scratch</a:t>
            </a:r>
            <a:r>
              <a:rPr lang="en-US" sz="1800" dirty="0" smtClean="0">
                <a:solidFill>
                  <a:schemeClr val="tx1"/>
                </a:solidFill>
                <a:cs typeface="Courier New" panose="02070309020205020404" pitchFamily="49" charset="0"/>
              </a:rPr>
              <a:t>/</a:t>
            </a:r>
            <a:r>
              <a:rPr lang="en-US" sz="1800" dirty="0" smtClean="0">
                <a:solidFill>
                  <a:schemeClr val="tx1"/>
                </a:solidFill>
                <a:latin typeface="+mn-lt"/>
              </a:rPr>
              <a:t>downloads"</a:t>
            </a:r>
          </a:p>
          <a:p>
            <a:pPr lvl="1"/>
            <a:r>
              <a:rPr lang="en-US" sz="1800" dirty="0" err="1">
                <a:solidFill>
                  <a:schemeClr val="tx1"/>
                </a:solidFill>
                <a:latin typeface="+mn-lt"/>
              </a:rPr>
              <a:t>Sstate</a:t>
            </a:r>
            <a:r>
              <a:rPr lang="en-US" sz="1800" dirty="0">
                <a:solidFill>
                  <a:schemeClr val="tx1"/>
                </a:solidFill>
                <a:latin typeface="+mn-lt"/>
              </a:rPr>
              <a:t>-cache: "/scratch</a:t>
            </a:r>
            <a:r>
              <a:rPr lang="en-US" sz="1800" dirty="0">
                <a:solidFill>
                  <a:schemeClr val="tx1"/>
                </a:solidFill>
                <a:cs typeface="Courier New" panose="02070309020205020404" pitchFamily="49" charset="0"/>
              </a:rPr>
              <a:t>/</a:t>
            </a:r>
            <a:r>
              <a:rPr lang="en-US" sz="1800" dirty="0" err="1">
                <a:solidFill>
                  <a:schemeClr val="tx1"/>
                </a:solidFill>
                <a:latin typeface="+mn-lt"/>
              </a:rPr>
              <a:t>sstate</a:t>
            </a:r>
            <a:r>
              <a:rPr lang="en-US" sz="1800" dirty="0">
                <a:solidFill>
                  <a:schemeClr val="tx1"/>
                </a:solidFill>
                <a:latin typeface="+mn-lt"/>
              </a:rPr>
              <a:t>-cache"</a:t>
            </a:r>
          </a:p>
          <a:p>
            <a:pPr lvl="1"/>
            <a:r>
              <a:rPr lang="en-US" sz="1800" dirty="0" smtClean="0">
                <a:solidFill>
                  <a:schemeClr val="accent6"/>
                </a:solidFill>
                <a:latin typeface="+mn-lt"/>
              </a:rPr>
              <a:t>QEMU/Toaster </a:t>
            </a:r>
            <a:r>
              <a:rPr lang="en-US" sz="1800" dirty="0">
                <a:solidFill>
                  <a:schemeClr val="accent6"/>
                </a:solidFill>
                <a:latin typeface="+mn-lt"/>
              </a:rPr>
              <a:t>Install: </a:t>
            </a:r>
            <a:r>
              <a:rPr lang="en-US" sz="1800" dirty="0">
                <a:solidFill>
                  <a:schemeClr val="accent6"/>
                </a:solidFill>
              </a:rPr>
              <a:t>"/</a:t>
            </a:r>
            <a:r>
              <a:rPr lang="en-US" sz="1800" dirty="0">
                <a:solidFill>
                  <a:schemeClr val="accent6"/>
                </a:solidFill>
                <a:cs typeface="Courier New" panose="02070309020205020404" pitchFamily="49" charset="0"/>
              </a:rPr>
              <a:t>scratch/build</a:t>
            </a:r>
            <a:r>
              <a:rPr lang="en-US" sz="1800" dirty="0">
                <a:solidFill>
                  <a:schemeClr val="accent6"/>
                </a:solidFill>
              </a:rPr>
              <a:t>“</a:t>
            </a:r>
          </a:p>
          <a:p>
            <a:r>
              <a:rPr lang="en-US" sz="2000" dirty="0" smtClean="0"/>
              <a:t>You will be using SSH to communicate with your virtual server. </a:t>
            </a:r>
          </a:p>
          <a:p>
            <a:r>
              <a:rPr lang="en-US" sz="2000" dirty="0" smtClean="0"/>
              <a:t>You may want to change the default password (“</a:t>
            </a:r>
            <a:r>
              <a:rPr lang="en-US" sz="2000" dirty="0" err="1" smtClean="0"/>
              <a:t>devday</a:t>
            </a:r>
            <a:r>
              <a:rPr lang="en-US" sz="2000" dirty="0" smtClean="0"/>
              <a:t>”) after you log on, in case someone accidently uses the same account address as yours.</a:t>
            </a:r>
          </a:p>
          <a:p>
            <a:endParaRPr lang="en-US" sz="2000" dirty="0" smtClean="0">
              <a:solidFill>
                <a:srgbClr val="FF0000"/>
              </a:solidFill>
            </a:endParaRPr>
          </a:p>
        </p:txBody>
      </p:sp>
    </p:spTree>
    <p:extLst>
      <p:ext uri="{BB962C8B-B14F-4D97-AF65-F5344CB8AC3E}">
        <p14:creationId xmlns:p14="http://schemas.microsoft.com/office/powerpoint/2010/main" val="2337672416"/>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FYI: Host Setup </a:t>
            </a:r>
            <a:r>
              <a:rPr lang="en-US" dirty="0" err="1" smtClean="0">
                <a:latin typeface="Arial" charset="0"/>
              </a:rPr>
              <a:t>Gotchas</a:t>
            </a:r>
            <a:endParaRPr lang="en-US" dirty="0"/>
          </a:p>
        </p:txBody>
      </p:sp>
      <p:sp>
        <p:nvSpPr>
          <p:cNvPr id="4" name="Content Placeholder 3"/>
          <p:cNvSpPr>
            <a:spLocks noGrp="1"/>
          </p:cNvSpPr>
          <p:nvPr>
            <p:ph sz="quarter" idx="13"/>
          </p:nvPr>
        </p:nvSpPr>
        <p:spPr>
          <a:xfrm>
            <a:off x="427588" y="831201"/>
            <a:ext cx="8233186" cy="5504285"/>
          </a:xfrm>
        </p:spPr>
        <p:txBody>
          <a:bodyPr/>
          <a:lstStyle/>
          <a:p>
            <a:r>
              <a:rPr lang="en-US" sz="2000" dirty="0" smtClean="0"/>
              <a:t>YP-2.2 has new host dependencies, for example:</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t>
            </a:r>
            <a:endParaRPr lang="en-US" sz="1600" dirty="0">
              <a:latin typeface="Courier New" panose="02070309020205020404" pitchFamily="49" charset="0"/>
              <a:cs typeface="Courier New" panose="02070309020205020404" pitchFamily="49" charset="0"/>
            </a:endParaRPr>
          </a:p>
          <a:p>
            <a:endParaRPr lang="en-US" sz="1600" dirty="0">
              <a:latin typeface="Courier New" panose="02070309020205020404" pitchFamily="49" charset="0"/>
              <a:cs typeface="Courier New" panose="02070309020205020404" pitchFamily="49" charset="0"/>
            </a:endParaRPr>
          </a:p>
          <a:p>
            <a:r>
              <a:rPr lang="en-US" sz="2000" dirty="0" smtClean="0"/>
              <a:t>YP-2.2 Python 3 also has some dependencies. </a:t>
            </a:r>
          </a:p>
          <a:p>
            <a:pPr lvl="1"/>
            <a:r>
              <a:rPr lang="en-US" sz="1800" dirty="0" smtClean="0"/>
              <a:t>If you see the error “</a:t>
            </a:r>
            <a:r>
              <a:rPr lang="en-US" sz="1600" b="1" dirty="0">
                <a:latin typeface="Courier New" panose="02070309020205020404" pitchFamily="49" charset="0"/>
                <a:cs typeface="Courier New" panose="02070309020205020404" pitchFamily="49" charset="0"/>
              </a:rPr>
              <a:t>Please use a locale setting which supports </a:t>
            </a:r>
            <a:r>
              <a:rPr lang="en-US" sz="1600" b="1" dirty="0" smtClean="0">
                <a:latin typeface="Courier New" panose="02070309020205020404" pitchFamily="49" charset="0"/>
                <a:cs typeface="Courier New" panose="02070309020205020404" pitchFamily="49" charset="0"/>
              </a:rPr>
              <a:t>utf-8</a:t>
            </a:r>
            <a:r>
              <a:rPr lang="en-US" sz="1800" dirty="0" smtClean="0"/>
              <a:t>”, then you need to update/set your locale</a:t>
            </a:r>
          </a:p>
          <a:p>
            <a:pPr lvl="1"/>
            <a:r>
              <a:rPr lang="en-US" sz="1800" dirty="0" smtClean="0"/>
              <a:t>One way to do that is to add this </a:t>
            </a:r>
            <a:r>
              <a:rPr lang="en-US" sz="1800" dirty="0"/>
              <a:t>to your “~/.</a:t>
            </a:r>
            <a:r>
              <a:rPr lang="en-US" sz="1800" dirty="0" err="1" smtClean="0"/>
              <a:t>bash_profile</a:t>
            </a:r>
            <a:r>
              <a:rPr lang="en-US" sz="1800" dirty="0" smtClean="0"/>
              <a:t>”</a:t>
            </a:r>
            <a:br>
              <a:rPr lang="en-US" sz="1800" dirty="0" smtClean="0"/>
            </a:br>
            <a:r>
              <a:rPr lang="en-US" sz="2800" dirty="0" smtClean="0"/>
              <a:t/>
            </a:r>
            <a:br>
              <a:rPr lang="en-US" sz="2800" dirty="0" smtClean="0"/>
            </a:br>
            <a:endParaRPr lang="en-US" sz="1800" dirty="0" smtClean="0"/>
          </a:p>
          <a:p>
            <a:pPr lvl="1"/>
            <a:r>
              <a:rPr lang="en-US" sz="1800" dirty="0" smtClean="0">
                <a:solidFill>
                  <a:schemeClr val="tx1"/>
                </a:solidFill>
              </a:rPr>
              <a:t>And run this for good measure:</a:t>
            </a:r>
            <a:endParaRPr lang="en-US" sz="2000" dirty="0" smtClean="0">
              <a:solidFill>
                <a:schemeClr val="tx1"/>
              </a:solidFill>
            </a:endParaRPr>
          </a:p>
        </p:txBody>
      </p:sp>
      <p:sp>
        <p:nvSpPr>
          <p:cNvPr id="5" name="Rectangle 4"/>
          <p:cNvSpPr/>
          <p:nvPr/>
        </p:nvSpPr>
        <p:spPr bwMode="auto">
          <a:xfrm>
            <a:off x="732236" y="1266939"/>
            <a:ext cx="7985052" cy="145422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sudo</a:t>
            </a:r>
            <a:r>
              <a:rPr lang="en-US" sz="1600" dirty="0">
                <a:latin typeface="Courier New" panose="02070309020205020404" pitchFamily="49" charset="0"/>
                <a:cs typeface="Courier New" panose="02070309020205020404" pitchFamily="49" charset="0"/>
              </a:rPr>
              <a:t> apt-get update</a:t>
            </a:r>
            <a:br>
              <a:rPr lang="en-US" sz="1600" dirty="0">
                <a:latin typeface="Courier New" panose="02070309020205020404" pitchFamily="49" charset="0"/>
                <a:cs typeface="Courier New" panose="02070309020205020404" pitchFamily="49" charset="0"/>
              </a:rPr>
            </a:br>
            <a:r>
              <a:rPr lang="en-US" sz="1600" dirty="0" smtClean="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sudo</a:t>
            </a:r>
            <a:r>
              <a:rPr lang="en-US" sz="1600" dirty="0">
                <a:latin typeface="Courier New" panose="02070309020205020404" pitchFamily="49" charset="0"/>
                <a:cs typeface="Courier New" panose="02070309020205020404" pitchFamily="49" charset="0"/>
              </a:rPr>
              <a:t> apt-get install </a:t>
            </a:r>
            <a:r>
              <a:rPr lang="en-US" sz="1600" dirty="0" err="1">
                <a:latin typeface="Courier New" panose="02070309020205020404" pitchFamily="49" charset="0"/>
                <a:cs typeface="Courier New" panose="02070309020205020404" pitchFamily="49" charset="0"/>
              </a:rPr>
              <a:t>git</a:t>
            </a:r>
            <a:r>
              <a:rPr lang="en-US" sz="1600" dirty="0">
                <a:latin typeface="Courier New" panose="02070309020205020404" pitchFamily="49" charset="0"/>
                <a:cs typeface="Courier New" panose="02070309020205020404" pitchFamily="49" charset="0"/>
              </a:rPr>
              <a:t>-core </a:t>
            </a:r>
            <a:r>
              <a:rPr lang="en-US" sz="1600" dirty="0" err="1">
                <a:latin typeface="Courier New" panose="02070309020205020404" pitchFamily="49" charset="0"/>
                <a:cs typeface="Courier New" panose="02070309020205020404" pitchFamily="49" charset="0"/>
              </a:rPr>
              <a:t>diffstat</a:t>
            </a:r>
            <a:r>
              <a:rPr lang="en-US" sz="1600" dirty="0">
                <a:latin typeface="Courier New" panose="02070309020205020404" pitchFamily="49" charset="0"/>
                <a:cs typeface="Courier New" panose="02070309020205020404" pitchFamily="49" charset="0"/>
              </a:rPr>
              <a:t> unzip </a:t>
            </a:r>
            <a:r>
              <a:rPr lang="en-US" sz="1600" dirty="0" err="1">
                <a:latin typeface="Courier New" panose="02070309020205020404" pitchFamily="49" charset="0"/>
                <a:cs typeface="Courier New" panose="02070309020205020404" pitchFamily="49" charset="0"/>
              </a:rPr>
              <a:t>texinfo</a:t>
            </a:r>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a:t>
            </a:r>
          </a:p>
          <a:p>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gcc-multilib</a:t>
            </a:r>
            <a:r>
              <a:rPr lang="en-US" sz="1600" dirty="0" smtClean="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build-essential </a:t>
            </a:r>
            <a:r>
              <a:rPr lang="en-US" sz="1600" dirty="0" err="1">
                <a:latin typeface="Courier New" panose="02070309020205020404" pitchFamily="49" charset="0"/>
                <a:cs typeface="Courier New" panose="02070309020205020404" pitchFamily="49" charset="0"/>
              </a:rPr>
              <a:t>chrpath</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socat</a:t>
            </a:r>
            <a:r>
              <a:rPr lang="en-US" sz="1600" dirty="0">
                <a:latin typeface="Courier New" panose="02070309020205020404" pitchFamily="49" charset="0"/>
                <a:cs typeface="Courier New" panose="02070309020205020404" pitchFamily="49" charset="0"/>
              </a:rPr>
              <a:t> libsdl1.2-dev </a:t>
            </a:r>
            <a:r>
              <a:rPr lang="en-US" sz="1600" dirty="0" smtClean="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   </a:t>
            </a:r>
            <a:r>
              <a:rPr lang="en-US" sz="1600" dirty="0" err="1" smtClean="0">
                <a:solidFill>
                  <a:schemeClr val="accent6"/>
                </a:solidFill>
                <a:latin typeface="Courier New" panose="02070309020205020404" pitchFamily="49" charset="0"/>
                <a:cs typeface="Courier New" panose="02070309020205020404" pitchFamily="49" charset="0"/>
              </a:rPr>
              <a:t>xterm</a:t>
            </a:r>
            <a:r>
              <a:rPr lang="en-US" sz="1600" dirty="0" smtClean="0">
                <a:solidFill>
                  <a:schemeClr val="accent6"/>
                </a:solidFill>
                <a:latin typeface="Courier New" panose="02070309020205020404" pitchFamily="49" charset="0"/>
                <a:cs typeface="Courier New" panose="02070309020205020404" pitchFamily="49" charset="0"/>
              </a:rPr>
              <a:t> </a:t>
            </a:r>
            <a:r>
              <a:rPr lang="en-US" sz="1600" dirty="0" err="1">
                <a:solidFill>
                  <a:srgbClr val="0071C5"/>
                </a:solidFill>
                <a:latin typeface="Courier New" panose="02070309020205020404" pitchFamily="49" charset="0"/>
                <a:cs typeface="Courier New" panose="02070309020205020404" pitchFamily="49" charset="0"/>
              </a:rPr>
              <a:t>sysstat</a:t>
            </a:r>
            <a:r>
              <a:rPr lang="en-US" sz="1600" dirty="0">
                <a:solidFill>
                  <a:srgbClr val="0071C5"/>
                </a:solidFill>
                <a:latin typeface="Courier New" panose="02070309020205020404" pitchFamily="49" charset="0"/>
                <a:cs typeface="Courier New" panose="02070309020205020404" pitchFamily="49" charset="0"/>
              </a:rPr>
              <a:t> python python3  </a:t>
            </a:r>
            <a:r>
              <a:rPr lang="en-US" sz="1600" dirty="0" err="1">
                <a:solidFill>
                  <a:srgbClr val="0071C5"/>
                </a:solidFill>
                <a:latin typeface="Courier New" panose="02070309020205020404" pitchFamily="49" charset="0"/>
                <a:cs typeface="Courier New" panose="02070309020205020404" pitchFamily="49" charset="0"/>
              </a:rPr>
              <a:t>xz-utils</a:t>
            </a:r>
            <a:r>
              <a:rPr lang="en-US" sz="1600" dirty="0">
                <a:solidFill>
                  <a:srgbClr val="0071C5"/>
                </a:solidFill>
                <a:latin typeface="Courier New" panose="02070309020205020404" pitchFamily="49" charset="0"/>
                <a:cs typeface="Courier New" panose="02070309020205020404" pitchFamily="49" charset="0"/>
              </a:rPr>
              <a:t> locales </a:t>
            </a:r>
            <a:r>
              <a:rPr lang="en-US" sz="1600" dirty="0" err="1" smtClean="0">
                <a:solidFill>
                  <a:srgbClr val="0071C5"/>
                </a:solidFill>
                <a:latin typeface="Courier New" panose="02070309020205020404" pitchFamily="49" charset="0"/>
                <a:cs typeface="Courier New" panose="02070309020205020404" pitchFamily="49" charset="0"/>
              </a:rPr>
              <a:t>cpio</a:t>
            </a:r>
            <a:endParaRPr lang="en-US" sz="1600" dirty="0" smtClean="0">
              <a:solidFill>
                <a:srgbClr val="0071C5"/>
              </a:solidFill>
              <a:latin typeface="Courier New" panose="02070309020205020404" pitchFamily="49" charset="0"/>
              <a:cs typeface="Courier New" panose="02070309020205020404" pitchFamily="49" charset="0"/>
            </a:endParaRPr>
          </a:p>
        </p:txBody>
      </p:sp>
      <p:sp>
        <p:nvSpPr>
          <p:cNvPr id="6" name="Rectangle 5"/>
          <p:cNvSpPr/>
          <p:nvPr/>
        </p:nvSpPr>
        <p:spPr bwMode="auto">
          <a:xfrm>
            <a:off x="666135" y="4355335"/>
            <a:ext cx="7985052" cy="584966"/>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dirty="0">
                <a:latin typeface="Courier New" panose="02070309020205020404" pitchFamily="49" charset="0"/>
                <a:cs typeface="Courier New" panose="02070309020205020404" pitchFamily="49" charset="0"/>
              </a:rPr>
              <a:t>export LC_ALL=en_US.UTF-8</a:t>
            </a:r>
          </a:p>
          <a:p>
            <a:r>
              <a:rPr lang="en-US" sz="1600" dirty="0">
                <a:latin typeface="Courier New" panose="02070309020205020404" pitchFamily="49" charset="0"/>
                <a:cs typeface="Courier New" panose="02070309020205020404" pitchFamily="49" charset="0"/>
              </a:rPr>
              <a:t>export LANG=en_US.UTF-8</a:t>
            </a:r>
          </a:p>
        </p:txBody>
      </p:sp>
      <p:sp>
        <p:nvSpPr>
          <p:cNvPr id="7" name="Rectangle 6"/>
          <p:cNvSpPr/>
          <p:nvPr/>
        </p:nvSpPr>
        <p:spPr bwMode="auto">
          <a:xfrm>
            <a:off x="666135" y="5358635"/>
            <a:ext cx="7985052" cy="584966"/>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dirty="0" smtClean="0"/>
              <a:t>$ </a:t>
            </a:r>
            <a:r>
              <a:rPr lang="en-US" sz="1600" dirty="0" err="1" smtClean="0"/>
              <a:t>sudo</a:t>
            </a:r>
            <a:r>
              <a:rPr lang="en-US" sz="1600" dirty="0" smtClean="0"/>
              <a:t> locale-gen en_US.utf8</a:t>
            </a:r>
          </a:p>
          <a:p>
            <a:r>
              <a:rPr lang="en-US" sz="1600" dirty="0" smtClean="0"/>
              <a:t>$ </a:t>
            </a:r>
            <a:r>
              <a:rPr lang="en-US" sz="1600" dirty="0" err="1" smtClean="0"/>
              <a:t>sudo</a:t>
            </a:r>
            <a:r>
              <a:rPr lang="en-US" sz="1600" dirty="0" smtClean="0"/>
              <a:t> </a:t>
            </a:r>
            <a:r>
              <a:rPr lang="en-US" sz="1600" dirty="0" err="1" smtClean="0"/>
              <a:t>dpkg</a:t>
            </a:r>
            <a:r>
              <a:rPr lang="en-US" sz="1600" dirty="0" smtClean="0"/>
              <a:t>-reconfigure </a:t>
            </a:r>
            <a:r>
              <a:rPr lang="en-US" sz="1600" dirty="0"/>
              <a:t>locales </a:t>
            </a:r>
            <a:r>
              <a:rPr lang="en-US" sz="1600" dirty="0" smtClean="0"/>
              <a:t>     # choose </a:t>
            </a:r>
            <a:r>
              <a:rPr lang="en-US" sz="1600" dirty="0"/>
              <a:t>en_US.utf8 as your default </a:t>
            </a:r>
            <a:r>
              <a:rPr lang="en-US" sz="1600" dirty="0" smtClean="0"/>
              <a:t>locale (~149)</a:t>
            </a:r>
            <a:endParaRPr lang="en-US" sz="1600" dirty="0"/>
          </a:p>
          <a:p>
            <a:endParaRPr lang="en-US" sz="16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23944322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FYI: How class project was prepared</a:t>
            </a:r>
            <a:endParaRPr lang="en-US" dirty="0"/>
          </a:p>
        </p:txBody>
      </p:sp>
      <p:sp>
        <p:nvSpPr>
          <p:cNvPr id="4" name="Content Placeholder 3"/>
          <p:cNvSpPr>
            <a:spLocks noGrp="1"/>
          </p:cNvSpPr>
          <p:nvPr>
            <p:ph sz="quarter" idx="13"/>
          </p:nvPr>
        </p:nvSpPr>
        <p:spPr>
          <a:xfrm>
            <a:off x="343765" y="941033"/>
            <a:ext cx="8233186" cy="4977458"/>
          </a:xfrm>
        </p:spPr>
        <p:txBody>
          <a:bodyPr/>
          <a:lstStyle/>
          <a:p>
            <a:pPr marL="0" indent="0">
              <a:buNone/>
            </a:pPr>
            <a:r>
              <a:rPr lang="en-US" dirty="0" smtClean="0"/>
              <a:t/>
            </a:r>
            <a:br>
              <a:rPr lang="en-US" dirty="0" smtClean="0"/>
            </a:br>
            <a:endParaRPr lang="en-US" dirty="0" smtClean="0"/>
          </a:p>
        </p:txBody>
      </p:sp>
      <p:sp>
        <p:nvSpPr>
          <p:cNvPr id="5" name="Rectangle 4"/>
          <p:cNvSpPr/>
          <p:nvPr/>
        </p:nvSpPr>
        <p:spPr bwMode="auto">
          <a:xfrm>
            <a:off x="467831" y="892367"/>
            <a:ext cx="8433797" cy="5166910"/>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b="1" dirty="0" smtClean="0">
                <a:solidFill>
                  <a:schemeClr val="tx1"/>
                </a:solidFill>
                <a:latin typeface="Courier New" panose="02070309020205020404" pitchFamily="49" charset="0"/>
                <a:cs typeface="Courier New" panose="02070309020205020404" pitchFamily="49" charset="0"/>
              </a:rPr>
              <a:t>$ cd /scratch</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smtClean="0">
                <a:solidFill>
                  <a:schemeClr val="tx1"/>
                </a:solidFill>
                <a:latin typeface="Courier New" panose="02070309020205020404" pitchFamily="49" charset="0"/>
                <a:cs typeface="Courier New" panose="02070309020205020404" pitchFamily="49" charset="0"/>
              </a:rPr>
              <a:t>git</a:t>
            </a:r>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a:solidFill>
                  <a:schemeClr val="tx1"/>
                </a:solidFill>
                <a:latin typeface="Courier New" panose="02070309020205020404" pitchFamily="49" charset="0"/>
                <a:cs typeface="Courier New" panose="02070309020205020404" pitchFamily="49" charset="0"/>
              </a:rPr>
              <a:t>clone -b </a:t>
            </a:r>
            <a:r>
              <a:rPr lang="en-US" sz="1600" b="1" dirty="0" err="1">
                <a:solidFill>
                  <a:schemeClr val="tx1"/>
                </a:solidFill>
                <a:latin typeface="Courier New" panose="02070309020205020404" pitchFamily="49" charset="0"/>
                <a:cs typeface="Courier New" panose="02070309020205020404" pitchFamily="49" charset="0"/>
              </a:rPr>
              <a:t>morty</a:t>
            </a:r>
            <a:r>
              <a:rPr lang="en-US" sz="1600" b="1" dirty="0">
                <a:solidFill>
                  <a:schemeClr val="tx1"/>
                </a:solidFill>
                <a:latin typeface="Courier New" panose="02070309020205020404" pitchFamily="49" charset="0"/>
                <a:cs typeface="Courier New" panose="02070309020205020404" pitchFamily="49" charset="0"/>
              </a:rPr>
              <a:t> git://</a:t>
            </a:r>
            <a:r>
              <a:rPr lang="en-US" sz="1600" b="1" dirty="0" smtClean="0">
                <a:solidFill>
                  <a:schemeClr val="tx1"/>
                </a:solidFill>
                <a:latin typeface="Courier New" panose="02070309020205020404" pitchFamily="49" charset="0"/>
                <a:cs typeface="Courier New" panose="02070309020205020404" pitchFamily="49" charset="0"/>
              </a:rPr>
              <a:t>git.yoctoproject.org/poky.git</a:t>
            </a:r>
          </a:p>
          <a:p>
            <a:r>
              <a:rPr lang="en-US" sz="1600" b="1" dirty="0" smtClean="0">
                <a:solidFill>
                  <a:schemeClr val="tx1"/>
                </a:solidFill>
                <a:latin typeface="Courier New" panose="02070309020205020404" pitchFamily="49" charset="0"/>
                <a:cs typeface="Courier New" panose="02070309020205020404" pitchFamily="49" charset="0"/>
              </a:rPr>
              <a:t>$ cd poky</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smtClean="0">
                <a:solidFill>
                  <a:schemeClr val="tx1"/>
                </a:solidFill>
                <a:latin typeface="Courier New" panose="02070309020205020404" pitchFamily="49" charset="0"/>
                <a:cs typeface="Courier New" panose="02070309020205020404" pitchFamily="49" charset="0"/>
              </a:rPr>
              <a:t>git</a:t>
            </a:r>
            <a:r>
              <a:rPr lang="en-US" sz="1600" b="1" dirty="0" smtClean="0">
                <a:solidFill>
                  <a:schemeClr val="tx1"/>
                </a:solidFill>
                <a:latin typeface="Courier New" panose="02070309020205020404" pitchFamily="49" charset="0"/>
                <a:cs typeface="Courier New" panose="02070309020205020404" pitchFamily="49" charset="0"/>
              </a:rPr>
              <a:t> clone </a:t>
            </a:r>
            <a:r>
              <a:rPr lang="en-US" sz="1600" b="1" dirty="0">
                <a:solidFill>
                  <a:schemeClr val="tx1"/>
                </a:solidFill>
                <a:latin typeface="Courier New" panose="02070309020205020404" pitchFamily="49" charset="0"/>
                <a:cs typeface="Courier New" panose="02070309020205020404" pitchFamily="49" charset="0"/>
              </a:rPr>
              <a:t>-b </a:t>
            </a:r>
            <a:r>
              <a:rPr lang="en-US" sz="1600" b="1" dirty="0" err="1">
                <a:solidFill>
                  <a:schemeClr val="tx1"/>
                </a:solidFill>
                <a:latin typeface="Courier New" panose="02070309020205020404" pitchFamily="49" charset="0"/>
                <a:cs typeface="Courier New" panose="02070309020205020404" pitchFamily="49" charset="0"/>
              </a:rPr>
              <a:t>morty</a:t>
            </a:r>
            <a:r>
              <a:rPr lang="en-US" sz="1600" b="1" dirty="0">
                <a:solidFill>
                  <a:schemeClr val="tx1"/>
                </a:solidFill>
                <a:latin typeface="Courier New" panose="02070309020205020404" pitchFamily="49" charset="0"/>
                <a:cs typeface="Courier New" panose="02070309020205020404" pitchFamily="49" charset="0"/>
              </a:rPr>
              <a:t> git://git.openembedded.org/meta-openembedded</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smtClean="0">
                <a:solidFill>
                  <a:schemeClr val="tx1"/>
                </a:solidFill>
                <a:latin typeface="Courier New" panose="02070309020205020404" pitchFamily="49" charset="0"/>
                <a:cs typeface="Courier New" panose="02070309020205020404" pitchFamily="49" charset="0"/>
              </a:rPr>
              <a:t>git</a:t>
            </a:r>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a:solidFill>
                  <a:schemeClr val="tx1"/>
                </a:solidFill>
                <a:latin typeface="Courier New" panose="02070309020205020404" pitchFamily="49" charset="0"/>
                <a:cs typeface="Courier New" panose="02070309020205020404" pitchFamily="49" charset="0"/>
              </a:rPr>
              <a:t>clone -b </a:t>
            </a:r>
            <a:r>
              <a:rPr lang="en-US" sz="1600" b="1" dirty="0" err="1">
                <a:solidFill>
                  <a:schemeClr val="tx1"/>
                </a:solidFill>
                <a:latin typeface="Courier New" panose="02070309020205020404" pitchFamily="49" charset="0"/>
                <a:cs typeface="Courier New" panose="02070309020205020404" pitchFamily="49" charset="0"/>
              </a:rPr>
              <a:t>morty</a:t>
            </a:r>
            <a:r>
              <a:rPr lang="en-US" sz="1600" b="1" dirty="0">
                <a:solidFill>
                  <a:schemeClr val="tx1"/>
                </a:solidFill>
                <a:latin typeface="Courier New" panose="02070309020205020404" pitchFamily="49" charset="0"/>
                <a:cs typeface="Courier New" panose="02070309020205020404" pitchFamily="49" charset="0"/>
              </a:rPr>
              <a:t> git://git.yoctoproject.org/meta-intel</a:t>
            </a:r>
          </a:p>
          <a:p>
            <a:r>
              <a:rPr lang="en-US" sz="1600" b="1" dirty="0" smtClean="0">
                <a:solidFill>
                  <a:schemeClr val="tx1"/>
                </a:solidFill>
                <a:latin typeface="Courier New" panose="02070309020205020404" pitchFamily="49" charset="0"/>
                <a:cs typeface="Courier New" panose="02070309020205020404" pitchFamily="49" charset="0"/>
              </a:rPr>
              <a:t>$ cd /scratch/working</a:t>
            </a:r>
          </a:p>
          <a:p>
            <a:r>
              <a:rPr lang="en-US" sz="1600" b="1" dirty="0">
                <a:solidFill>
                  <a:schemeClr val="tx1"/>
                </a:solidFill>
                <a:latin typeface="Courier New" panose="02070309020205020404" pitchFamily="49" charset="0"/>
                <a:cs typeface="Courier New" panose="02070309020205020404" pitchFamily="49" charset="0"/>
              </a:rPr>
              <a:t>$ </a:t>
            </a:r>
            <a:r>
              <a:rPr lang="en-US" sz="1600" b="1" dirty="0" smtClean="0">
                <a:solidFill>
                  <a:schemeClr val="tx1"/>
                </a:solidFill>
                <a:latin typeface="Courier New" panose="02070309020205020404" pitchFamily="49" charset="0"/>
                <a:cs typeface="Courier New" panose="02070309020205020404" pitchFamily="49" charset="0"/>
              </a:rPr>
              <a:t>source /scratch/poky/</a:t>
            </a:r>
            <a:r>
              <a:rPr lang="en-US" sz="1600" b="1" dirty="0" err="1" smtClean="0">
                <a:solidFill>
                  <a:schemeClr val="tx1"/>
                </a:solidFill>
                <a:latin typeface="Courier New" panose="02070309020205020404" pitchFamily="49" charset="0"/>
                <a:cs typeface="Courier New" panose="02070309020205020404" pitchFamily="49" charset="0"/>
              </a:rPr>
              <a:t>oe</a:t>
            </a:r>
            <a:r>
              <a:rPr lang="en-US" sz="1600" b="1" dirty="0" smtClean="0">
                <a:solidFill>
                  <a:schemeClr val="tx1"/>
                </a:solidFill>
                <a:latin typeface="Courier New" panose="02070309020205020404" pitchFamily="49" charset="0"/>
                <a:cs typeface="Courier New" panose="02070309020205020404" pitchFamily="49" charset="0"/>
              </a:rPr>
              <a:t>-</a:t>
            </a:r>
            <a:r>
              <a:rPr lang="en-US" sz="1600" b="1" dirty="0" err="1" smtClean="0">
                <a:solidFill>
                  <a:schemeClr val="tx1"/>
                </a:solidFill>
                <a:latin typeface="Courier New" panose="02070309020205020404" pitchFamily="49" charset="0"/>
                <a:cs typeface="Courier New" panose="02070309020205020404" pitchFamily="49" charset="0"/>
              </a:rPr>
              <a:t>init</a:t>
            </a:r>
            <a:r>
              <a:rPr lang="en-US" sz="1600" b="1" dirty="0" smtClean="0">
                <a:solidFill>
                  <a:schemeClr val="tx1"/>
                </a:solidFill>
                <a:latin typeface="Courier New" panose="02070309020205020404" pitchFamily="49" charset="0"/>
                <a:cs typeface="Courier New" panose="02070309020205020404" pitchFamily="49" charset="0"/>
              </a:rPr>
              <a:t>-build-</a:t>
            </a:r>
            <a:r>
              <a:rPr lang="en-US" sz="1600" b="1" dirty="0" err="1" smtClean="0">
                <a:solidFill>
                  <a:schemeClr val="tx1"/>
                </a:solidFill>
                <a:latin typeface="Courier New" panose="02070309020205020404" pitchFamily="49" charset="0"/>
                <a:cs typeface="Courier New" panose="02070309020205020404" pitchFamily="49" charset="0"/>
              </a:rPr>
              <a:t>env</a:t>
            </a:r>
            <a:r>
              <a:rPr lang="en-US" sz="1600" b="1" dirty="0" smtClean="0">
                <a:solidFill>
                  <a:schemeClr val="tx1"/>
                </a:solidFill>
                <a:latin typeface="Courier New" panose="02070309020205020404" pitchFamily="49" charset="0"/>
                <a:cs typeface="Courier New" panose="02070309020205020404" pitchFamily="49" charset="0"/>
              </a:rPr>
              <a:t>  build-</a:t>
            </a:r>
            <a:r>
              <a:rPr lang="en-US" sz="1600" b="1" dirty="0" err="1" smtClean="0">
                <a:solidFill>
                  <a:schemeClr val="tx1"/>
                </a:solidFill>
                <a:latin typeface="Courier New" panose="02070309020205020404" pitchFamily="49" charset="0"/>
                <a:cs typeface="Courier New" panose="02070309020205020404" pitchFamily="49" charset="0"/>
              </a:rPr>
              <a:t>mbm</a:t>
            </a:r>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echo </a:t>
            </a:r>
            <a:r>
              <a:rPr lang="en-US" sz="1600" b="1" dirty="0">
                <a:latin typeface="Courier New" panose="02070309020205020404" pitchFamily="49" charset="0"/>
                <a:cs typeface="Courier New" panose="02070309020205020404" pitchFamily="49" charset="0"/>
              </a:rPr>
              <a:t>"MACHINE = \"intel-corei7-64\""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"SSTATE_DIR = \“/</a:t>
            </a:r>
            <a:r>
              <a:rPr lang="en-US" sz="1600" b="1" dirty="0" smtClean="0">
                <a:latin typeface="Courier New" panose="02070309020205020404" pitchFamily="49" charset="0"/>
                <a:cs typeface="Courier New" panose="02070309020205020404" pitchFamily="49" charset="0"/>
              </a:rPr>
              <a:t>scratch/</a:t>
            </a:r>
            <a:r>
              <a:rPr lang="en-US" sz="1600" b="1" dirty="0" err="1" smtClean="0">
                <a:latin typeface="Courier New" panose="02070309020205020404" pitchFamily="49" charset="0"/>
                <a:cs typeface="Courier New" panose="02070309020205020404" pitchFamily="49" charset="0"/>
              </a:rPr>
              <a:t>sstate</a:t>
            </a:r>
            <a:r>
              <a:rPr lang="en-US" sz="1600" b="1" dirty="0" smtClean="0">
                <a:latin typeface="Courier New" panose="02070309020205020404" pitchFamily="49" charset="0"/>
                <a:cs typeface="Courier New" panose="02070309020205020404" pitchFamily="49" charset="0"/>
              </a:rPr>
              <a:t>-cache</a:t>
            </a:r>
            <a:r>
              <a:rPr lang="en-US" sz="1600" b="1" dirty="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"DL_DIR = \“/scratch/downloads\""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IMAGE_INSTALL_append</a:t>
            </a:r>
            <a:r>
              <a:rPr lang="en-US" sz="1600" b="1" dirty="0">
                <a:latin typeface="Courier New" panose="02070309020205020404" pitchFamily="49" charset="0"/>
                <a:cs typeface="Courier New" panose="02070309020205020404" pitchFamily="49" charset="0"/>
              </a:rPr>
              <a:t> = \" </a:t>
            </a:r>
            <a:r>
              <a:rPr lang="en-US" sz="1600" b="1" dirty="0" err="1">
                <a:latin typeface="Courier New" panose="02070309020205020404" pitchFamily="49" charset="0"/>
                <a:cs typeface="Courier New" panose="02070309020205020404" pitchFamily="49" charset="0"/>
              </a:rPr>
              <a:t>gdbserver</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openssh</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libstdc</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nodejs</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nodejs-npm</a:t>
            </a:r>
            <a:r>
              <a:rPr lang="en-US"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curl \"" </a:t>
            </a:r>
            <a:r>
              <a:rPr lang="en-US" sz="1600" b="1" dirty="0">
                <a:latin typeface="Courier New" panose="02070309020205020404" pitchFamily="49" charset="0"/>
                <a:cs typeface="Courier New" panose="02070309020205020404" pitchFamily="49" charset="0"/>
              </a:rPr>
              <a:t>&gt;&gt;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"BBLAYERS += </a:t>
            </a:r>
            <a:r>
              <a:rPr lang="en-US" sz="1600" b="1" dirty="0" smtClean="0">
                <a:latin typeface="Courier New" panose="02070309020205020404" pitchFamily="49" charset="0"/>
                <a:cs typeface="Courier New" panose="02070309020205020404" pitchFamily="49" charset="0"/>
              </a:rPr>
              <a:t>\"</a:t>
            </a:r>
            <a:r>
              <a:rPr lang="en-US" sz="1600" b="1" dirty="0" smtClean="0">
                <a:solidFill>
                  <a:schemeClr val="tx1"/>
                </a:solidFill>
                <a:latin typeface="Courier New" panose="02070309020205020404" pitchFamily="49" charset="0"/>
                <a:cs typeface="Courier New" panose="02070309020205020404" pitchFamily="49" charset="0"/>
              </a:rPr>
              <a:t>/scratch/poky</a:t>
            </a:r>
            <a:r>
              <a:rPr lang="en-US" sz="1600" b="1" dirty="0" smtClean="0">
                <a:latin typeface="Courier New" panose="02070309020205020404" pitchFamily="49" charset="0"/>
                <a:cs typeface="Courier New" panose="02070309020205020404" pitchFamily="49" charset="0"/>
              </a:rPr>
              <a:t>/meta-intel \""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&gt;&gt; </a:t>
            </a:r>
            <a:r>
              <a:rPr lang="en-US" sz="1600" b="1" dirty="0" err="1" smtClean="0">
                <a:latin typeface="Courier New" panose="02070309020205020404" pitchFamily="49" charset="0"/>
                <a:cs typeface="Courier New" panose="02070309020205020404" pitchFamily="49" charset="0"/>
              </a:rPr>
              <a:t>conf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bblayers.con</a:t>
            </a:r>
            <a:r>
              <a:rPr lang="en-US" sz="1600" b="1" dirty="0" err="1">
                <a:latin typeface="Courier New" panose="02070309020205020404" pitchFamily="49" charset="0"/>
                <a:cs typeface="Courier New" panose="02070309020205020404" pitchFamily="49" charset="0"/>
              </a:rPr>
              <a:t>f</a:t>
            </a:r>
            <a:r>
              <a:rPr lang="en-US" sz="1600" b="1" dirty="0" smtClean="0">
                <a:latin typeface="Courier New" panose="02070309020205020404" pitchFamily="49" charset="0"/>
                <a:cs typeface="Courier New" panose="02070309020205020404" pitchFamily="49" charset="0"/>
              </a:rPr>
              <a:t> </a:t>
            </a: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"BBLAYERS += </a:t>
            </a:r>
            <a:r>
              <a:rPr lang="en-US" sz="1600" b="1" dirty="0" smtClean="0">
                <a:latin typeface="Courier New" panose="02070309020205020404" pitchFamily="49" charset="0"/>
                <a:cs typeface="Courier New" panose="02070309020205020404" pitchFamily="49" charset="0"/>
              </a:rPr>
              <a:t>\"</a:t>
            </a:r>
            <a:r>
              <a:rPr lang="en-US" sz="1600" b="1" dirty="0">
                <a:solidFill>
                  <a:schemeClr val="tx1"/>
                </a:solidFill>
                <a:latin typeface="Courier New" panose="02070309020205020404" pitchFamily="49" charset="0"/>
                <a:cs typeface="Courier New" panose="02070309020205020404" pitchFamily="49" charset="0"/>
              </a:rPr>
              <a:t>/scratch/poky</a:t>
            </a:r>
            <a:r>
              <a:rPr lang="en-US" sz="1600" b="1" dirty="0" smtClean="0">
                <a:latin typeface="Courier New" panose="02070309020205020404" pitchFamily="49" charset="0"/>
                <a:cs typeface="Courier New" panose="02070309020205020404" pitchFamily="49" charset="0"/>
              </a:rPr>
              <a:t>/meta-</a:t>
            </a:r>
            <a:r>
              <a:rPr lang="en-US" sz="1600" b="1" dirty="0" err="1" smtClean="0">
                <a:latin typeface="Courier New" panose="02070309020205020404" pitchFamily="49" charset="0"/>
                <a:cs typeface="Courier New" panose="02070309020205020404" pitchFamily="49" charset="0"/>
              </a:rPr>
              <a:t>openembedded</a:t>
            </a:r>
            <a:r>
              <a:rPr lang="en-US" sz="1600" b="1" dirty="0" smtClean="0">
                <a:latin typeface="Courier New" panose="02070309020205020404" pitchFamily="49" charset="0"/>
                <a:cs typeface="Courier New" panose="02070309020205020404" pitchFamily="49" charset="0"/>
              </a:rPr>
              <a:t>/meta-</a:t>
            </a:r>
            <a:r>
              <a:rPr lang="en-US" sz="1600" b="1" dirty="0" err="1" smtClean="0">
                <a:latin typeface="Courier New" panose="02070309020205020404" pitchFamily="49" charset="0"/>
                <a:cs typeface="Courier New" panose="02070309020205020404" pitchFamily="49" charset="0"/>
              </a:rPr>
              <a:t>oe</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a:t>
            </a:r>
            <a:r>
              <a:rPr lang="en-US" sz="1600" b="1" dirty="0" smtClean="0">
                <a:latin typeface="Courier New" panose="02070309020205020404" pitchFamily="49" charset="0"/>
                <a:cs typeface="Courier New" panose="02070309020205020404" pitchFamily="49" charset="0"/>
              </a:rPr>
              <a:t> \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bblayers.conf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 core-image-base</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nodejs</a:t>
            </a:r>
            <a:r>
              <a:rPr lang="en-US" sz="1600" b="1" dirty="0">
                <a:latin typeface="Courier New" panose="02070309020205020404" pitchFamily="49" charset="0"/>
                <a:cs typeface="Courier New" panose="02070309020205020404" pitchFamily="49" charset="0"/>
              </a:rPr>
              <a:t>-native</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cmake</a:t>
            </a:r>
            <a:r>
              <a:rPr lang="en-US" sz="1600" b="1" dirty="0">
                <a:latin typeface="Courier New" panose="02070309020205020404" pitchFamily="49" charset="0"/>
                <a:cs typeface="Courier New" panose="02070309020205020404" pitchFamily="49" charset="0"/>
              </a:rPr>
              <a:t>-native</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 parted-native </a:t>
            </a:r>
            <a:r>
              <a:rPr lang="en-US" sz="1600" b="1" dirty="0" err="1" smtClean="0">
                <a:latin typeface="Courier New" panose="02070309020205020404" pitchFamily="49" charset="0"/>
                <a:cs typeface="Courier New" panose="02070309020205020404" pitchFamily="49" charset="0"/>
              </a:rPr>
              <a:t>dosfstools</a:t>
            </a:r>
            <a:r>
              <a:rPr lang="en-US" sz="1600" b="1" dirty="0" smtClean="0">
                <a:latin typeface="Courier New" panose="02070309020205020404" pitchFamily="49" charset="0"/>
                <a:cs typeface="Courier New" panose="02070309020205020404" pitchFamily="49" charset="0"/>
              </a:rPr>
              <a:t>-native </a:t>
            </a:r>
            <a:r>
              <a:rPr lang="en-US" sz="1600" b="1" dirty="0" err="1" smtClean="0">
                <a:latin typeface="Courier New" panose="02070309020205020404" pitchFamily="49" charset="0"/>
                <a:cs typeface="Courier New" panose="02070309020205020404" pitchFamily="49" charset="0"/>
              </a:rPr>
              <a:t>mtools</a:t>
            </a:r>
            <a:r>
              <a:rPr lang="en-US" sz="1600" b="1" dirty="0" smtClean="0">
                <a:latin typeface="Courier New" panose="02070309020205020404" pitchFamily="49" charset="0"/>
                <a:cs typeface="Courier New" panose="02070309020205020404" pitchFamily="49" charset="0"/>
              </a:rPr>
              <a:t>-native</a:t>
            </a:r>
          </a:p>
          <a:p>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56052170"/>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FYI: </a:t>
            </a:r>
            <a:r>
              <a:rPr lang="en-US" dirty="0" err="1">
                <a:latin typeface="Arial" charset="0"/>
              </a:rPr>
              <a:t>Minnowboard</a:t>
            </a:r>
            <a:r>
              <a:rPr lang="en-US" dirty="0">
                <a:latin typeface="Arial" charset="0"/>
              </a:rPr>
              <a:t> Max </a:t>
            </a:r>
            <a:r>
              <a:rPr lang="en-US" dirty="0" smtClean="0">
                <a:latin typeface="Arial" charset="0"/>
              </a:rPr>
              <a:t>Turbot SD Card Prep</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a:t>Here is how </a:t>
            </a:r>
            <a:r>
              <a:rPr lang="en-US" dirty="0" smtClean="0"/>
              <a:t>to flash the microSD card for the MBM</a:t>
            </a:r>
          </a:p>
          <a:p>
            <a:r>
              <a:rPr lang="en-US" dirty="0" smtClean="0"/>
              <a:t>Insert the microSD card into your reader, and attach that to your host</a:t>
            </a:r>
          </a:p>
          <a:p>
            <a:pPr marL="800100" lvl="1" indent="-457200">
              <a:buFont typeface="+mj-lt"/>
              <a:buAutoNum type="arabicPeriod"/>
            </a:pPr>
            <a:r>
              <a:rPr lang="en-US" dirty="0" smtClean="0"/>
              <a:t>Find the device number for the card (e.g. “/dev/</a:t>
            </a:r>
            <a:r>
              <a:rPr lang="en-US" dirty="0" err="1" smtClean="0"/>
              <a:t>sdc</a:t>
            </a:r>
            <a:r>
              <a:rPr lang="en-US" dirty="0" smtClean="0"/>
              <a:t>”). For example run “</a:t>
            </a:r>
            <a:r>
              <a:rPr lang="en-US" dirty="0" err="1" smtClean="0"/>
              <a:t>dmesg</a:t>
            </a:r>
            <a:r>
              <a:rPr lang="en-US" dirty="0" smtClean="0"/>
              <a:t> | tail” to find the last attached device</a:t>
            </a:r>
          </a:p>
          <a:p>
            <a:pPr marL="800100" lvl="1" indent="-457200">
              <a:buFont typeface="+mj-lt"/>
              <a:buAutoNum type="arabicPeriod"/>
            </a:pPr>
            <a:r>
              <a:rPr lang="en-US" dirty="0" smtClean="0"/>
              <a:t>Unmount any existing partitions from the SD card (for example “</a:t>
            </a:r>
            <a:r>
              <a:rPr lang="en-US" dirty="0" err="1"/>
              <a:t>umount</a:t>
            </a:r>
            <a:r>
              <a:rPr lang="en-US" dirty="0"/>
              <a:t> /media</a:t>
            </a:r>
            <a:r>
              <a:rPr lang="en-US" dirty="0" smtClean="0"/>
              <a:t>/&lt;user&gt;/boot”)</a:t>
            </a:r>
          </a:p>
          <a:p>
            <a:pPr marL="800100" lvl="1" indent="-457200">
              <a:buFont typeface="+mj-lt"/>
              <a:buAutoNum type="arabicPeriod"/>
            </a:pPr>
            <a:r>
              <a:rPr lang="en-US" dirty="0" smtClean="0"/>
              <a:t>Flash the image</a:t>
            </a:r>
            <a:br>
              <a:rPr lang="en-US" dirty="0" smtClean="0"/>
            </a:br>
            <a:r>
              <a:rPr lang="en-US" sz="1100" dirty="0" smtClean="0"/>
              <a:t/>
            </a:r>
            <a:br>
              <a:rPr lang="en-US" sz="1100" dirty="0" smtClean="0"/>
            </a:b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sudo</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dd</a:t>
            </a:r>
            <a:r>
              <a:rPr lang="en-US" sz="1800" dirty="0" smtClean="0">
                <a:latin typeface="Courier New" panose="02070309020205020404" pitchFamily="49" charset="0"/>
                <a:cs typeface="Courier New" panose="02070309020205020404" pitchFamily="49" charset="0"/>
              </a:rPr>
              <a:t> if=</a:t>
            </a:r>
            <a:r>
              <a:rPr lang="en-US" sz="1800" dirty="0" err="1" smtClean="0">
                <a:latin typeface="Courier New" panose="02070309020205020404" pitchFamily="49" charset="0"/>
                <a:cs typeface="Courier New" panose="02070309020205020404" pitchFamily="49" charset="0"/>
              </a:rPr>
              <a:t>tmp</a:t>
            </a:r>
            <a:r>
              <a:rPr lang="en-US" sz="1800" dirty="0" smtClean="0">
                <a:latin typeface="Courier New" panose="02070309020205020404" pitchFamily="49" charset="0"/>
                <a:cs typeface="Courier New" panose="02070309020205020404" pitchFamily="49" charset="0"/>
              </a:rPr>
              <a:t>/deploy/images/intel-corei7-64/core-image-base-intel-corei7-64.hddimg </a:t>
            </a:r>
            <a:r>
              <a:rPr lang="en-US" sz="1800" b="0" dirty="0" smtClean="0">
                <a:latin typeface="Courier New" panose="02070309020205020404" pitchFamily="49" charset="0"/>
                <a:cs typeface="Courier New" panose="02070309020205020404" pitchFamily="49" charset="0"/>
              </a:rPr>
              <a:t>of=&lt;</a:t>
            </a:r>
            <a:r>
              <a:rPr lang="en-US" sz="1800" b="0" dirty="0" err="1" smtClean="0">
                <a:latin typeface="Courier New" panose="02070309020205020404" pitchFamily="49" charset="0"/>
                <a:cs typeface="Courier New" panose="02070309020205020404" pitchFamily="49" charset="0"/>
              </a:rPr>
              <a:t>device_id</a:t>
            </a:r>
            <a:r>
              <a:rPr lang="en-US" sz="1800" b="0" dirty="0" smtClean="0">
                <a:latin typeface="Courier New" panose="02070309020205020404" pitchFamily="49" charset="0"/>
                <a:cs typeface="Courier New" panose="02070309020205020404" pitchFamily="49" charset="0"/>
              </a:rPr>
              <a:t>&gt; </a:t>
            </a:r>
            <a:r>
              <a:rPr lang="en-US" sz="1800" b="0" dirty="0" err="1" smtClean="0">
                <a:latin typeface="Courier New" panose="02070309020205020404" pitchFamily="49" charset="0"/>
                <a:cs typeface="Courier New" panose="02070309020205020404" pitchFamily="49" charset="0"/>
              </a:rPr>
              <a:t>bs</a:t>
            </a:r>
            <a:r>
              <a:rPr lang="en-US" sz="1800" b="0" dirty="0" smtClean="0">
                <a:latin typeface="Courier New" panose="02070309020205020404" pitchFamily="49" charset="0"/>
                <a:cs typeface="Courier New" panose="02070309020205020404" pitchFamily="49" charset="0"/>
              </a:rPr>
              <a:t>=1M</a:t>
            </a:r>
            <a:endParaRPr lang="en-US" b="0" dirty="0" smtClean="0">
              <a:latin typeface="Courier New" panose="02070309020205020404" pitchFamily="49" charset="0"/>
              <a:cs typeface="Courier New" panose="02070309020205020404" pitchFamily="49" charset="0"/>
            </a:endParaRPr>
          </a:p>
          <a:p>
            <a:pPr marL="800100" lvl="1" indent="-457200">
              <a:buFont typeface="+mj-lt"/>
              <a:buAutoNum type="arabicPeriod"/>
            </a:pPr>
            <a:r>
              <a:rPr lang="en-US" dirty="0" smtClean="0"/>
              <a:t>On the host, right-click and eject the microSD card’s filesystem so that the image is clean</a:t>
            </a:r>
            <a:br>
              <a:rPr lang="en-US" dirty="0" smtClean="0"/>
            </a:br>
            <a:endParaRPr lang="en-US" dirty="0"/>
          </a:p>
        </p:txBody>
      </p:sp>
    </p:spTree>
    <p:extLst>
      <p:ext uri="{BB962C8B-B14F-4D97-AF65-F5344CB8AC3E}">
        <p14:creationId xmlns:p14="http://schemas.microsoft.com/office/powerpoint/2010/main" val="1691396565"/>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FYI: </a:t>
            </a:r>
            <a:r>
              <a:rPr lang="en-US" dirty="0" err="1">
                <a:latin typeface="Arial" charset="0"/>
              </a:rPr>
              <a:t>Minnowboard</a:t>
            </a:r>
            <a:r>
              <a:rPr lang="en-US" dirty="0">
                <a:latin typeface="Arial" charset="0"/>
              </a:rPr>
              <a:t> Max </a:t>
            </a:r>
            <a:r>
              <a:rPr lang="en-US" dirty="0" smtClean="0">
                <a:latin typeface="Arial" charset="0"/>
              </a:rPr>
              <a:t>Turbot SD Card Prep</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smtClean="0"/>
              <a:t>Note: you can instead use the automatically generated WIC image</a:t>
            </a:r>
          </a:p>
          <a:p>
            <a:pPr marL="800100" lvl="1" indent="-457200">
              <a:buFont typeface="+mj-lt"/>
              <a:buAutoNum type="arabicPeriod"/>
            </a:pPr>
            <a:r>
              <a:rPr lang="en-US" dirty="0" smtClean="0"/>
              <a:t>Flash the image</a:t>
            </a:r>
            <a:br>
              <a:rPr lang="en-US" dirty="0" smtClean="0"/>
            </a:br>
            <a:r>
              <a:rPr lang="en-US" sz="1100" dirty="0" smtClean="0"/>
              <a:t/>
            </a:r>
            <a:br>
              <a:rPr lang="en-US" sz="1100" dirty="0" smtClean="0"/>
            </a:b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sudo</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dd</a:t>
            </a:r>
            <a:r>
              <a:rPr lang="en-US" sz="1800" dirty="0">
                <a:latin typeface="Courier New" panose="02070309020205020404" pitchFamily="49" charset="0"/>
                <a:cs typeface="Courier New" panose="02070309020205020404" pitchFamily="49" charset="0"/>
              </a:rPr>
              <a:t> if=scratch/working/build-</a:t>
            </a:r>
            <a:r>
              <a:rPr lang="en-US" sz="1800" dirty="0" err="1">
                <a:latin typeface="Courier New" panose="02070309020205020404" pitchFamily="49" charset="0"/>
                <a:cs typeface="Courier New" panose="02070309020205020404" pitchFamily="49" charset="0"/>
              </a:rPr>
              <a:t>mbm</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tmp</a:t>
            </a:r>
            <a:r>
              <a:rPr lang="en-US" sz="1800" dirty="0">
                <a:latin typeface="Courier New" panose="02070309020205020404" pitchFamily="49" charset="0"/>
                <a:cs typeface="Courier New" panose="02070309020205020404" pitchFamily="49" charset="0"/>
              </a:rPr>
              <a:t>/deploy/images/intel-corei7-64/core-image-base-intel-corei7-64.wic </a:t>
            </a:r>
            <a:r>
              <a:rPr lang="en-US" sz="1800" b="0" dirty="0" smtClean="0">
                <a:latin typeface="Courier New" panose="02070309020205020404" pitchFamily="49" charset="0"/>
                <a:cs typeface="Courier New" panose="02070309020205020404" pitchFamily="49" charset="0"/>
              </a:rPr>
              <a:t>of=&lt;</a:t>
            </a:r>
            <a:r>
              <a:rPr lang="en-US" sz="1800" b="0" dirty="0" err="1" smtClean="0">
                <a:latin typeface="Courier New" panose="02070309020205020404" pitchFamily="49" charset="0"/>
                <a:cs typeface="Courier New" panose="02070309020205020404" pitchFamily="49" charset="0"/>
              </a:rPr>
              <a:t>device_id</a:t>
            </a:r>
            <a:r>
              <a:rPr lang="en-US" sz="1800" b="0" dirty="0" smtClean="0">
                <a:latin typeface="Courier New" panose="02070309020205020404" pitchFamily="49" charset="0"/>
                <a:cs typeface="Courier New" panose="02070309020205020404" pitchFamily="49" charset="0"/>
              </a:rPr>
              <a:t>&gt; </a:t>
            </a:r>
            <a:r>
              <a:rPr lang="en-US" sz="1800" b="0" dirty="0" err="1" smtClean="0">
                <a:latin typeface="Courier New" panose="02070309020205020404" pitchFamily="49" charset="0"/>
                <a:cs typeface="Courier New" panose="02070309020205020404" pitchFamily="49" charset="0"/>
              </a:rPr>
              <a:t>bs</a:t>
            </a:r>
            <a:r>
              <a:rPr lang="en-US" sz="1800" b="0" dirty="0" smtClean="0">
                <a:latin typeface="Courier New" panose="02070309020205020404" pitchFamily="49" charset="0"/>
                <a:cs typeface="Courier New" panose="02070309020205020404" pitchFamily="49" charset="0"/>
              </a:rPr>
              <a:t>=1M</a:t>
            </a:r>
            <a:br>
              <a:rPr lang="en-US" sz="1800" b="0" dirty="0" smtClean="0">
                <a:latin typeface="Courier New" panose="02070309020205020404" pitchFamily="49" charset="0"/>
                <a:cs typeface="Courier New" panose="02070309020205020404" pitchFamily="49" charset="0"/>
              </a:rPr>
            </a:br>
            <a:endParaRPr lang="en-US" b="0" dirty="0" smtClean="0">
              <a:latin typeface="Courier New" panose="02070309020205020404" pitchFamily="49" charset="0"/>
              <a:cs typeface="Courier New" panose="02070309020205020404" pitchFamily="49" charset="0"/>
            </a:endParaRPr>
          </a:p>
          <a:p>
            <a:pPr marL="800100" lvl="1" indent="-457200">
              <a:buFont typeface="+mj-lt"/>
              <a:buAutoNum type="arabicPeriod"/>
            </a:pPr>
            <a:r>
              <a:rPr lang="en-US" dirty="0" smtClean="0"/>
              <a:t>Note that when the target boots, the WIC version of the image the kernel boot output does not appear on the serial console. This means that after 14 seconds of a blank screen you will then see the login prompt</a:t>
            </a:r>
            <a:br>
              <a:rPr lang="en-US" dirty="0" smtClean="0"/>
            </a:br>
            <a:endParaRPr lang="en-US" dirty="0"/>
          </a:p>
        </p:txBody>
      </p:sp>
    </p:spTree>
    <p:extLst>
      <p:ext uri="{BB962C8B-B14F-4D97-AF65-F5344CB8AC3E}">
        <p14:creationId xmlns:p14="http://schemas.microsoft.com/office/powerpoint/2010/main" val="1308570413"/>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NOTE: Clean Shells!</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smtClean="0"/>
              <a:t>We are going to do a lot of different exercises in different build projects, each with their own environments.</a:t>
            </a:r>
          </a:p>
          <a:p>
            <a:r>
              <a:rPr lang="en-US" dirty="0" smtClean="0"/>
              <a:t>To keep things sane, you should have a new clean shell for each exercise.</a:t>
            </a:r>
          </a:p>
          <a:p>
            <a:r>
              <a:rPr lang="en-US" dirty="0" smtClean="0"/>
              <a:t>There are two simple ways to do it:</a:t>
            </a:r>
          </a:p>
          <a:p>
            <a:pPr marL="800100" lvl="1" indent="-457200">
              <a:buFont typeface="+mj-lt"/>
              <a:buAutoNum type="arabicPeriod"/>
            </a:pPr>
            <a:r>
              <a:rPr lang="en-US" dirty="0" smtClean="0"/>
              <a:t>Close your existing SSH connection and open a new one</a:t>
            </a:r>
            <a:br>
              <a:rPr lang="en-US" dirty="0" smtClean="0"/>
            </a:br>
            <a:r>
              <a:rPr lang="en-US" dirty="0" smtClean="0"/>
              <a:t>-- or –</a:t>
            </a:r>
          </a:p>
          <a:p>
            <a:pPr marL="800100" lvl="1" indent="-457200">
              <a:buFont typeface="+mj-lt"/>
              <a:buAutoNum type="arabicPeriod"/>
            </a:pPr>
            <a:r>
              <a:rPr lang="en-US" dirty="0" smtClean="0"/>
              <a:t>Do a “bash” before each exercise to get a new sub-shell, and “exit” at the end to remove it, in order to return to a pristine state.</a:t>
            </a:r>
            <a:endParaRPr lang="en-US" dirty="0"/>
          </a:p>
        </p:txBody>
      </p:sp>
    </p:spTree>
    <p:extLst>
      <p:ext uri="{BB962C8B-B14F-4D97-AF65-F5344CB8AC3E}">
        <p14:creationId xmlns:p14="http://schemas.microsoft.com/office/powerpoint/2010/main" val="2338343619"/>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Four</a:t>
            </a:r>
            <a:endParaRPr lang="en-US" dirty="0"/>
          </a:p>
        </p:txBody>
      </p:sp>
      <p:sp>
        <p:nvSpPr>
          <p:cNvPr id="4" name="Content Placeholder 3"/>
          <p:cNvSpPr>
            <a:spLocks noGrp="1"/>
          </p:cNvSpPr>
          <p:nvPr>
            <p:ph sz="quarter" idx="11"/>
          </p:nvPr>
        </p:nvSpPr>
        <p:spPr/>
        <p:txBody>
          <a:bodyPr/>
          <a:lstStyle/>
          <a:p>
            <a:pPr eaLnBrk="1" hangingPunct="1">
              <a:spcBef>
                <a:spcPts val="900"/>
              </a:spcBef>
            </a:pPr>
            <a:r>
              <a:rPr lang="en-US" dirty="0" smtClean="0">
                <a:latin typeface="Arial" charset="0"/>
              </a:rPr>
              <a:t>WIC</a:t>
            </a:r>
          </a:p>
          <a:p>
            <a:pPr eaLnBrk="1" hangingPunct="1">
              <a:spcBef>
                <a:spcPts val="900"/>
              </a:spcBef>
            </a:pPr>
            <a:r>
              <a:rPr lang="en-GB" b="0" spc="-1" dirty="0" smtClean="0">
                <a:uFill>
                  <a:solidFill>
                    <a:srgbClr val="FFFFFF"/>
                  </a:solidFill>
                </a:uFill>
              </a:rPr>
              <a:t>Eduard </a:t>
            </a:r>
            <a:r>
              <a:rPr lang="en-GB" b="0" spc="-1" dirty="0" err="1" smtClean="0">
                <a:uFill>
                  <a:solidFill>
                    <a:srgbClr val="FFFFFF"/>
                  </a:solidFill>
                </a:uFill>
              </a:rPr>
              <a:t>Bartosh</a:t>
            </a:r>
            <a:r>
              <a:rPr lang="en-GB" b="0" spc="-1" dirty="0" smtClean="0">
                <a:uFill>
                  <a:solidFill>
                    <a:srgbClr val="FFFFFF"/>
                  </a:solidFill>
                </a:uFill>
              </a:rPr>
              <a:t>, David Reyna</a:t>
            </a:r>
            <a:endParaRPr lang="en-US" dirty="0" smtClean="0">
              <a:latin typeface="Arial" charset="0"/>
            </a:endParaRPr>
          </a:p>
          <a:p>
            <a:pPr eaLnBrk="1" hangingPunct="1">
              <a:spcBef>
                <a:spcPts val="900"/>
              </a:spcBef>
            </a:pPr>
            <a:endParaRPr lang="en-US" dirty="0" smtClean="0">
              <a:latin typeface="Arial" charset="0"/>
            </a:endParaRPr>
          </a:p>
          <a:p>
            <a:pPr eaLnBrk="1" hangingPunct="1">
              <a:spcBef>
                <a:spcPts val="900"/>
              </a:spcBef>
            </a:pPr>
            <a:endParaRPr lang="en-US" dirty="0">
              <a:latin typeface="Arial" charset="0"/>
            </a:endParaRPr>
          </a:p>
        </p:txBody>
      </p:sp>
    </p:spTree>
    <p:extLst>
      <p:ext uri="{BB962C8B-B14F-4D97-AF65-F5344CB8AC3E}">
        <p14:creationId xmlns:p14="http://schemas.microsoft.com/office/powerpoint/2010/main" val="226797141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CROPS: Containers for </a:t>
            </a:r>
            <a:r>
              <a:rPr lang="en-US" dirty="0" err="1"/>
              <a:t>Yocto</a:t>
            </a:r>
            <a:r>
              <a:rPr lang="en-US" dirty="0"/>
              <a:t> Project </a:t>
            </a:r>
          </a:p>
        </p:txBody>
      </p:sp>
      <p:sp>
        <p:nvSpPr>
          <p:cNvPr id="3" name="Content Placeholder 2"/>
          <p:cNvSpPr>
            <a:spLocks noGrp="1"/>
          </p:cNvSpPr>
          <p:nvPr>
            <p:ph sz="quarter" idx="13"/>
          </p:nvPr>
        </p:nvSpPr>
        <p:spPr>
          <a:xfrm>
            <a:off x="459869" y="1026998"/>
            <a:ext cx="8233186" cy="4532312"/>
          </a:xfrm>
        </p:spPr>
        <p:txBody>
          <a:bodyPr/>
          <a:lstStyle/>
          <a:p>
            <a:r>
              <a:rPr lang="en-US" dirty="0" err="1"/>
              <a:t>CROss</a:t>
            </a:r>
            <a:r>
              <a:rPr lang="en-US" dirty="0"/>
              <a:t> </a:t>
            </a:r>
            <a:r>
              <a:rPr lang="en-US" dirty="0" err="1"/>
              <a:t>PlatformS</a:t>
            </a:r>
            <a:r>
              <a:rPr lang="en-US" dirty="0"/>
              <a:t> (CROPS) </a:t>
            </a:r>
            <a:r>
              <a:rPr lang="en-US" dirty="0" smtClean="0"/>
              <a:t>provides </a:t>
            </a:r>
            <a:r>
              <a:rPr lang="en-US" dirty="0"/>
              <a:t>a consistent developer </a:t>
            </a:r>
            <a:r>
              <a:rPr lang="en-US" dirty="0" smtClean="0"/>
              <a:t>experience across </a:t>
            </a:r>
            <a:r>
              <a:rPr lang="en-US" dirty="0"/>
              <a:t>Windows, Mac OS X and Linux distros through </a:t>
            </a:r>
            <a:r>
              <a:rPr lang="en-US" dirty="0" smtClean="0"/>
              <a:t>the use </a:t>
            </a:r>
            <a:r>
              <a:rPr lang="en-US" dirty="0"/>
              <a:t>of containers</a:t>
            </a:r>
          </a:p>
          <a:p>
            <a:r>
              <a:rPr lang="en-US" dirty="0" smtClean="0"/>
              <a:t>Why Containers?</a:t>
            </a:r>
          </a:p>
          <a:p>
            <a:pPr lvl="1"/>
            <a:r>
              <a:rPr lang="en-US" dirty="0" smtClean="0"/>
              <a:t>Avoid </a:t>
            </a:r>
            <a:r>
              <a:rPr lang="en-US" dirty="0"/>
              <a:t>host </a:t>
            </a:r>
            <a:r>
              <a:rPr lang="en-US" dirty="0" smtClean="0"/>
              <a:t>contamination</a:t>
            </a:r>
          </a:p>
          <a:p>
            <a:pPr lvl="1"/>
            <a:r>
              <a:rPr lang="en-US" dirty="0" smtClean="0"/>
              <a:t>Easy </a:t>
            </a:r>
            <a:r>
              <a:rPr lang="en-US" dirty="0"/>
              <a:t>route to multiple OS support, including </a:t>
            </a:r>
            <a:r>
              <a:rPr lang="en-US" dirty="0" smtClean="0"/>
              <a:t>Linux!</a:t>
            </a:r>
          </a:p>
          <a:p>
            <a:pPr lvl="1"/>
            <a:r>
              <a:rPr lang="en-US" dirty="0" smtClean="0"/>
              <a:t>Repeatable builds</a:t>
            </a:r>
          </a:p>
          <a:p>
            <a:pPr lvl="1"/>
            <a:r>
              <a:rPr lang="en-US" dirty="0" smtClean="0"/>
              <a:t>Fewer </a:t>
            </a:r>
            <a:r>
              <a:rPr lang="en-US" dirty="0"/>
              <a:t>Linux distros to </a:t>
            </a:r>
            <a:r>
              <a:rPr lang="en-US" dirty="0" smtClean="0"/>
              <a:t>test</a:t>
            </a:r>
          </a:p>
          <a:p>
            <a:pPr lvl="1"/>
            <a:r>
              <a:rPr lang="en-US" dirty="0" smtClean="0"/>
              <a:t>A </a:t>
            </a:r>
            <a:r>
              <a:rPr lang="en-US" dirty="0"/>
              <a:t>path to tools in the cloud</a:t>
            </a:r>
          </a:p>
        </p:txBody>
      </p:sp>
    </p:spTree>
    <p:extLst>
      <p:ext uri="{BB962C8B-B14F-4D97-AF65-F5344CB8AC3E}">
        <p14:creationId xmlns:p14="http://schemas.microsoft.com/office/powerpoint/2010/main" val="1723568800"/>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 Open Embedded Image Creation</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a:uFill>
                  <a:solidFill>
                    <a:srgbClr val="FFFFFF"/>
                  </a:solidFill>
                </a:uFill>
              </a:rPr>
              <a:t>Physical devices accept and boot images in various ways depending on the specifics of the device. If your device require multiple partitions on an SD card, flash, or an HDD, you can use </a:t>
            </a:r>
            <a:r>
              <a:rPr lang="en-US" b="0" spc="-1" dirty="0" err="1">
                <a:uFill>
                  <a:solidFill>
                    <a:srgbClr val="FFFFFF"/>
                  </a:solidFill>
                </a:uFill>
              </a:rPr>
              <a:t>wic</a:t>
            </a:r>
            <a:r>
              <a:rPr lang="en-US" b="0" spc="-1" dirty="0">
                <a:uFill>
                  <a:solidFill>
                    <a:srgbClr val="FFFFFF"/>
                  </a:solidFill>
                </a:uFill>
              </a:rPr>
              <a:t> to create the properly partitioned image</a:t>
            </a:r>
            <a:r>
              <a:rPr lang="en-US" b="0" spc="-1" dirty="0" smtClean="0">
                <a:uFill>
                  <a:solidFill>
                    <a:srgbClr val="FFFFFF"/>
                  </a:solidFill>
                </a:uFill>
              </a:rPr>
              <a:t>.</a:t>
            </a:r>
            <a:endParaRPr lang="en-US" b="0" spc="-1" dirty="0">
              <a:uFill>
                <a:solidFill>
                  <a:srgbClr val="FFFFFF"/>
                </a:solidFill>
              </a:uFill>
            </a:endParaRPr>
          </a:p>
          <a:p>
            <a:r>
              <a:rPr lang="en-US" b="0" spc="-1" dirty="0">
                <a:uFill>
                  <a:solidFill>
                    <a:srgbClr val="FFFFFF"/>
                  </a:solidFill>
                </a:uFill>
              </a:rPr>
              <a:t>The </a:t>
            </a:r>
            <a:r>
              <a:rPr lang="en-US" b="0" spc="-1" dirty="0" err="1">
                <a:uFill>
                  <a:solidFill>
                    <a:srgbClr val="FFFFFF"/>
                  </a:solidFill>
                </a:uFill>
              </a:rPr>
              <a:t>wic</a:t>
            </a:r>
            <a:r>
              <a:rPr lang="en-US" b="0" spc="-1" dirty="0">
                <a:uFill>
                  <a:solidFill>
                    <a:srgbClr val="FFFFFF"/>
                  </a:solidFill>
                </a:uFill>
              </a:rPr>
              <a:t> command generates partitioned images from existing </a:t>
            </a:r>
            <a:r>
              <a:rPr lang="en-US" b="0" spc="-1" dirty="0" err="1">
                <a:uFill>
                  <a:solidFill>
                    <a:srgbClr val="FFFFFF"/>
                  </a:solidFill>
                </a:uFill>
              </a:rPr>
              <a:t>OpenEmbedded</a:t>
            </a:r>
            <a:r>
              <a:rPr lang="en-US" b="0" spc="-1" dirty="0">
                <a:uFill>
                  <a:solidFill>
                    <a:srgbClr val="FFFFFF"/>
                  </a:solidFill>
                </a:uFill>
              </a:rPr>
              <a:t> build artifacts. </a:t>
            </a:r>
          </a:p>
          <a:p>
            <a:r>
              <a:rPr lang="en-US" b="0" spc="-1" dirty="0">
                <a:uFill>
                  <a:solidFill>
                    <a:srgbClr val="FFFFFF"/>
                  </a:solidFill>
                </a:uFill>
              </a:rPr>
              <a:t>Image generation is driven by partitioning commands contained in an provided or custom </a:t>
            </a:r>
            <a:r>
              <a:rPr lang="en-US" b="0" spc="-1" dirty="0" err="1">
                <a:uFill>
                  <a:solidFill>
                    <a:srgbClr val="FFFFFF"/>
                  </a:solidFill>
                </a:uFill>
              </a:rPr>
              <a:t>Openembedded</a:t>
            </a:r>
            <a:r>
              <a:rPr lang="en-US" b="0" spc="-1" dirty="0">
                <a:uFill>
                  <a:solidFill>
                    <a:srgbClr val="FFFFFF"/>
                  </a:solidFill>
                </a:uFill>
              </a:rPr>
              <a:t> </a:t>
            </a:r>
            <a:r>
              <a:rPr lang="en-US" b="0" spc="-1" dirty="0" err="1">
                <a:uFill>
                  <a:solidFill>
                    <a:srgbClr val="FFFFFF"/>
                  </a:solidFill>
                </a:uFill>
              </a:rPr>
              <a:t>kickstart</a:t>
            </a:r>
            <a:r>
              <a:rPr lang="en-US" b="0" spc="-1" dirty="0">
                <a:uFill>
                  <a:solidFill>
                    <a:srgbClr val="FFFFFF"/>
                  </a:solidFill>
                </a:uFill>
              </a:rPr>
              <a:t> file (.</a:t>
            </a:r>
            <a:r>
              <a:rPr lang="en-US" b="0" spc="-1" dirty="0" err="1">
                <a:uFill>
                  <a:solidFill>
                    <a:srgbClr val="FFFFFF"/>
                  </a:solidFill>
                </a:uFill>
              </a:rPr>
              <a:t>wks</a:t>
            </a:r>
            <a:r>
              <a:rPr lang="en-US" b="0" spc="-1" dirty="0" smtClean="0">
                <a:uFill>
                  <a:solidFill>
                    <a:srgbClr val="FFFFFF"/>
                  </a:solidFill>
                </a:uFill>
              </a:rPr>
              <a:t>)</a:t>
            </a:r>
            <a:endParaRPr lang="en-US" b="0" spc="-1" dirty="0">
              <a:uFill>
                <a:solidFill>
                  <a:srgbClr val="FFFFFF"/>
                </a:solidFill>
              </a:uFill>
            </a:endParaRPr>
          </a:p>
          <a:p>
            <a:r>
              <a:rPr lang="en-US" b="0" spc="-1" dirty="0">
                <a:uFill>
                  <a:solidFill>
                    <a:srgbClr val="FFFFFF"/>
                  </a:solidFill>
                </a:uFill>
              </a:rPr>
              <a:t>The </a:t>
            </a:r>
            <a:r>
              <a:rPr lang="en-US" b="0" spc="-1" dirty="0" err="1">
                <a:uFill>
                  <a:solidFill>
                    <a:srgbClr val="FFFFFF"/>
                  </a:solidFill>
                </a:uFill>
              </a:rPr>
              <a:t>wic</a:t>
            </a:r>
            <a:r>
              <a:rPr lang="en-US" b="0" spc="-1" dirty="0">
                <a:uFill>
                  <a:solidFill>
                    <a:srgbClr val="FFFFFF"/>
                  </a:solidFill>
                </a:uFill>
              </a:rPr>
              <a:t> was designed to be completely extensible through a plug-in interface</a:t>
            </a:r>
            <a:endParaRPr lang="en-GB" b="0" spc="-1" dirty="0">
              <a:uFill>
                <a:solidFill>
                  <a:srgbClr val="FFFFFF"/>
                </a:solidFill>
              </a:uFill>
            </a:endParaRPr>
          </a:p>
        </p:txBody>
      </p:sp>
    </p:spTree>
    <p:extLst>
      <p:ext uri="{BB962C8B-B14F-4D97-AF65-F5344CB8AC3E}">
        <p14:creationId xmlns:p14="http://schemas.microsoft.com/office/powerpoint/2010/main" val="2960954255"/>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WIC: Requirements</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a:uFill>
                  <a:solidFill>
                    <a:srgbClr val="FFFFFF"/>
                  </a:solidFill>
                </a:uFill>
              </a:rPr>
              <a:t>You need to have the build artifacts already available, e.g. created an image like "core-image-minimal</a:t>
            </a:r>
            <a:r>
              <a:rPr lang="en-US" b="0" spc="-1" dirty="0" smtClean="0">
                <a:uFill>
                  <a:solidFill>
                    <a:srgbClr val="FFFFFF"/>
                  </a:solidFill>
                </a:uFill>
              </a:rPr>
              <a:t>"</a:t>
            </a:r>
            <a:endParaRPr lang="en-US" b="0" spc="-1" dirty="0">
              <a:uFill>
                <a:solidFill>
                  <a:srgbClr val="FFFFFF"/>
                </a:solidFill>
              </a:uFill>
            </a:endParaRPr>
          </a:p>
          <a:p>
            <a:r>
              <a:rPr lang="en-US" b="0" spc="-1" dirty="0">
                <a:uFill>
                  <a:solidFill>
                    <a:srgbClr val="FFFFFF"/>
                  </a:solidFill>
                </a:uFill>
              </a:rPr>
              <a:t>You must build several native tools, which are tools built to run on the build system</a:t>
            </a:r>
            <a:r>
              <a:rPr lang="en-US" b="0" spc="-1" dirty="0" smtClean="0">
                <a:uFill>
                  <a:solidFill>
                    <a:srgbClr val="FFFFFF"/>
                  </a:solidFill>
                </a:uFill>
              </a:rPr>
              <a:t>:</a:t>
            </a:r>
            <a:br>
              <a:rPr lang="en-US" b="0" spc="-1" dirty="0" smtClean="0">
                <a:uFill>
                  <a:solidFill>
                    <a:srgbClr val="FFFFFF"/>
                  </a:solidFill>
                </a:uFill>
              </a:rPr>
            </a:br>
            <a:r>
              <a:rPr lang="en-US" b="0" spc="-1" dirty="0" smtClean="0">
                <a:uFill>
                  <a:solidFill>
                    <a:srgbClr val="FFFFFF"/>
                  </a:solidFill>
                </a:uFill>
              </a:rPr>
              <a:t> </a:t>
            </a:r>
            <a:r>
              <a:rPr lang="en-US" sz="1600" spc="-1" dirty="0">
                <a:uFill>
                  <a:solidFill>
                    <a:srgbClr val="FFFFFF"/>
                  </a:solidFill>
                </a:uFill>
                <a:latin typeface="Courier New" panose="02070309020205020404" pitchFamily="49" charset="0"/>
                <a:cs typeface="Courier New" panose="02070309020205020404" pitchFamily="49" charset="0"/>
              </a:rPr>
              <a:t>$ </a:t>
            </a:r>
            <a:r>
              <a:rPr lang="en-US" sz="1600" spc="-1" dirty="0" err="1">
                <a:uFill>
                  <a:solidFill>
                    <a:srgbClr val="FFFFFF"/>
                  </a:solidFill>
                </a:uFill>
                <a:latin typeface="Courier New" panose="02070309020205020404" pitchFamily="49" charset="0"/>
                <a:cs typeface="Courier New" panose="02070309020205020404" pitchFamily="49" charset="0"/>
              </a:rPr>
              <a:t>bitbake</a:t>
            </a:r>
            <a:r>
              <a:rPr lang="en-US" sz="1600" spc="-1" dirty="0">
                <a:uFill>
                  <a:solidFill>
                    <a:srgbClr val="FFFFFF"/>
                  </a:solidFill>
                </a:uFill>
                <a:latin typeface="Courier New" panose="02070309020205020404" pitchFamily="49" charset="0"/>
                <a:cs typeface="Courier New" panose="02070309020205020404" pitchFamily="49" charset="0"/>
              </a:rPr>
              <a:t> parted-native </a:t>
            </a:r>
            <a:r>
              <a:rPr lang="en-US" sz="1600" spc="-1" dirty="0" err="1">
                <a:uFill>
                  <a:solidFill>
                    <a:srgbClr val="FFFFFF"/>
                  </a:solidFill>
                </a:uFill>
                <a:latin typeface="Courier New" panose="02070309020205020404" pitchFamily="49" charset="0"/>
                <a:cs typeface="Courier New" panose="02070309020205020404" pitchFamily="49" charset="0"/>
              </a:rPr>
              <a:t>dosfstools</a:t>
            </a:r>
            <a:r>
              <a:rPr lang="en-US" sz="1600" spc="-1" dirty="0">
                <a:uFill>
                  <a:solidFill>
                    <a:srgbClr val="FFFFFF"/>
                  </a:solidFill>
                </a:uFill>
                <a:latin typeface="Courier New" panose="02070309020205020404" pitchFamily="49" charset="0"/>
                <a:cs typeface="Courier New" panose="02070309020205020404" pitchFamily="49" charset="0"/>
              </a:rPr>
              <a:t>-native </a:t>
            </a:r>
            <a:r>
              <a:rPr lang="en-US" sz="1600" spc="-1" dirty="0" err="1" smtClean="0">
                <a:uFill>
                  <a:solidFill>
                    <a:srgbClr val="FFFFFF"/>
                  </a:solidFill>
                </a:uFill>
                <a:latin typeface="Courier New" panose="02070309020205020404" pitchFamily="49" charset="0"/>
                <a:cs typeface="Courier New" panose="02070309020205020404" pitchFamily="49" charset="0"/>
              </a:rPr>
              <a:t>mtools</a:t>
            </a:r>
            <a:r>
              <a:rPr lang="en-US" sz="1600" spc="-1" dirty="0" smtClean="0">
                <a:uFill>
                  <a:solidFill>
                    <a:srgbClr val="FFFFFF"/>
                  </a:solidFill>
                </a:uFill>
                <a:latin typeface="Courier New" panose="02070309020205020404" pitchFamily="49" charset="0"/>
                <a:cs typeface="Courier New" panose="02070309020205020404" pitchFamily="49" charset="0"/>
              </a:rPr>
              <a:t>-native</a:t>
            </a:r>
          </a:p>
          <a:p>
            <a:r>
              <a:rPr lang="en-US" b="0" spc="-1" dirty="0" smtClean="0">
                <a:uFill>
                  <a:solidFill>
                    <a:srgbClr val="FFFFFF"/>
                  </a:solidFill>
                </a:uFill>
              </a:rPr>
              <a:t>You </a:t>
            </a:r>
            <a:r>
              <a:rPr lang="en-US" b="0" spc="-1" dirty="0">
                <a:uFill>
                  <a:solidFill>
                    <a:srgbClr val="FFFFFF"/>
                  </a:solidFill>
                </a:uFill>
              </a:rPr>
              <a:t>must have sourced one of the build environment setup scripts (i.e. </a:t>
            </a:r>
            <a:r>
              <a:rPr lang="en-US" b="0" spc="-1" dirty="0" err="1">
                <a:uFill>
                  <a:solidFill>
                    <a:srgbClr val="FFFFFF"/>
                  </a:solidFill>
                </a:uFill>
              </a:rPr>
              <a:t>oe</a:t>
            </a:r>
            <a:r>
              <a:rPr lang="en-US" b="0" spc="-1" dirty="0">
                <a:uFill>
                  <a:solidFill>
                    <a:srgbClr val="FFFFFF"/>
                  </a:solidFill>
                </a:uFill>
              </a:rPr>
              <a:t>-</a:t>
            </a:r>
            <a:r>
              <a:rPr lang="en-US" b="0" spc="-1" dirty="0" err="1">
                <a:uFill>
                  <a:solidFill>
                    <a:srgbClr val="FFFFFF"/>
                  </a:solidFill>
                </a:uFill>
              </a:rPr>
              <a:t>init</a:t>
            </a:r>
            <a:r>
              <a:rPr lang="en-US" b="0" spc="-1" dirty="0">
                <a:uFill>
                  <a:solidFill>
                    <a:srgbClr val="FFFFFF"/>
                  </a:solidFill>
                </a:uFill>
              </a:rPr>
              <a:t>-build-</a:t>
            </a:r>
            <a:r>
              <a:rPr lang="en-US" b="0" spc="-1" dirty="0" err="1">
                <a:uFill>
                  <a:solidFill>
                    <a:srgbClr val="FFFFFF"/>
                  </a:solidFill>
                </a:uFill>
              </a:rPr>
              <a:t>env</a:t>
            </a:r>
            <a:r>
              <a:rPr lang="en-US" b="0" spc="-1" dirty="0">
                <a:uFill>
                  <a:solidFill>
                    <a:srgbClr val="FFFFFF"/>
                  </a:solidFill>
                </a:uFill>
              </a:rPr>
              <a:t> or </a:t>
            </a:r>
            <a:r>
              <a:rPr lang="en-US" b="0" spc="-1" dirty="0" err="1">
                <a:uFill>
                  <a:solidFill>
                    <a:srgbClr val="FFFFFF"/>
                  </a:solidFill>
                </a:uFill>
              </a:rPr>
              <a:t>oe</a:t>
            </a:r>
            <a:r>
              <a:rPr lang="en-US" b="0" spc="-1" dirty="0">
                <a:uFill>
                  <a:solidFill>
                    <a:srgbClr val="FFFFFF"/>
                  </a:solidFill>
                </a:uFill>
              </a:rPr>
              <a:t>-</a:t>
            </a:r>
            <a:r>
              <a:rPr lang="en-US" b="0" spc="-1" dirty="0" err="1">
                <a:uFill>
                  <a:solidFill>
                    <a:srgbClr val="FFFFFF"/>
                  </a:solidFill>
                </a:uFill>
              </a:rPr>
              <a:t>init</a:t>
            </a:r>
            <a:r>
              <a:rPr lang="en-US" b="0" spc="-1" dirty="0">
                <a:uFill>
                  <a:solidFill>
                    <a:srgbClr val="FFFFFF"/>
                  </a:solidFill>
                </a:uFill>
              </a:rPr>
              <a:t>-build-</a:t>
            </a:r>
            <a:r>
              <a:rPr lang="en-US" b="0" spc="-1" dirty="0" err="1">
                <a:uFill>
                  <a:solidFill>
                    <a:srgbClr val="FFFFFF"/>
                  </a:solidFill>
                </a:uFill>
              </a:rPr>
              <a:t>env</a:t>
            </a:r>
            <a:r>
              <a:rPr lang="en-US" b="0" spc="-1" dirty="0">
                <a:uFill>
                  <a:solidFill>
                    <a:srgbClr val="FFFFFF"/>
                  </a:solidFill>
                </a:uFill>
              </a:rPr>
              <a:t>-</a:t>
            </a:r>
            <a:r>
              <a:rPr lang="en-US" b="0" spc="-1" dirty="0" err="1">
                <a:uFill>
                  <a:solidFill>
                    <a:srgbClr val="FFFFFF"/>
                  </a:solidFill>
                </a:uFill>
              </a:rPr>
              <a:t>memres</a:t>
            </a:r>
            <a:r>
              <a:rPr lang="en-US" b="0" spc="-1" dirty="0" smtClean="0">
                <a:uFill>
                  <a:solidFill>
                    <a:srgbClr val="FFFFFF"/>
                  </a:solidFill>
                </a:uFill>
              </a:rPr>
              <a:t>). </a:t>
            </a:r>
          </a:p>
          <a:p>
            <a:r>
              <a:rPr lang="en-US" b="0" spc="-1" dirty="0" smtClean="0">
                <a:uFill>
                  <a:solidFill>
                    <a:srgbClr val="FFFFFF"/>
                  </a:solidFill>
                </a:uFill>
              </a:rPr>
              <a:t>Do this now:</a:t>
            </a:r>
            <a:endParaRPr lang="en-GB" b="0" spc="-1" dirty="0">
              <a:uFill>
                <a:solidFill>
                  <a:srgbClr val="FFFFFF"/>
                </a:solidFill>
              </a:uFill>
            </a:endParaRPr>
          </a:p>
        </p:txBody>
      </p:sp>
      <p:sp>
        <p:nvSpPr>
          <p:cNvPr id="4" name="Rectangle 3"/>
          <p:cNvSpPr/>
          <p:nvPr/>
        </p:nvSpPr>
        <p:spPr bwMode="auto">
          <a:xfrm>
            <a:off x="787400" y="5033944"/>
            <a:ext cx="7607300" cy="795356"/>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800" b="1" spc="-1" dirty="0" smtClean="0">
                <a:uFill>
                  <a:solidFill>
                    <a:srgbClr val="FFFFFF"/>
                  </a:solidFill>
                </a:uFill>
                <a:latin typeface="Courier New" panose="02070309020205020404" pitchFamily="49" charset="0"/>
                <a:cs typeface="Courier New" panose="02070309020205020404" pitchFamily="49" charset="0"/>
              </a:rPr>
              <a:t>$ </a:t>
            </a:r>
            <a:r>
              <a:rPr lang="en-US" sz="1800" b="1" spc="-1" dirty="0" smtClean="0">
                <a:solidFill>
                  <a:srgbClr val="0070C0"/>
                </a:solidFill>
                <a:uFill>
                  <a:solidFill>
                    <a:srgbClr val="FFFFFF"/>
                  </a:solidFill>
                </a:uFill>
                <a:latin typeface="Courier New" panose="02070309020205020404" pitchFamily="49" charset="0"/>
                <a:cs typeface="Courier New" panose="02070309020205020404" pitchFamily="49" charset="0"/>
              </a:rPr>
              <a:t>cd </a:t>
            </a:r>
            <a:r>
              <a:rPr lang="en-US" sz="1800" b="1" spc="-1" dirty="0">
                <a:solidFill>
                  <a:srgbClr val="0070C0"/>
                </a:solidFill>
                <a:uFill>
                  <a:solidFill>
                    <a:srgbClr val="FFFFFF"/>
                  </a:solidFill>
                </a:uFill>
                <a:latin typeface="Courier New" panose="02070309020205020404" pitchFamily="49" charset="0"/>
                <a:cs typeface="Courier New" panose="02070309020205020404" pitchFamily="49" charset="0"/>
              </a:rPr>
              <a:t>/scratch/working </a:t>
            </a:r>
            <a:endParaRPr lang="en-US" sz="1800" b="1" spc="-1" dirty="0" smtClean="0">
              <a:solidFill>
                <a:srgbClr val="0070C0"/>
              </a:solidFill>
              <a:uFill>
                <a:solidFill>
                  <a:srgbClr val="FFFFFF"/>
                </a:solidFill>
              </a:uFill>
              <a:latin typeface="Courier New" panose="02070309020205020404" pitchFamily="49" charset="0"/>
              <a:cs typeface="Courier New" panose="02070309020205020404" pitchFamily="49" charset="0"/>
            </a:endParaRPr>
          </a:p>
          <a:p>
            <a:r>
              <a:rPr lang="en-US" sz="1800" b="1" dirty="0" smtClean="0">
                <a:solidFill>
                  <a:schemeClr val="tx1"/>
                </a:solidFill>
                <a:latin typeface="Courier New" panose="02070309020205020404" pitchFamily="49" charset="0"/>
                <a:cs typeface="Courier New" panose="02070309020205020404" pitchFamily="49" charset="0"/>
              </a:rPr>
              <a:t>$</a:t>
            </a:r>
            <a:r>
              <a:rPr lang="en-US" sz="1800" b="1" dirty="0" smtClean="0">
                <a:solidFill>
                  <a:srgbClr val="0070C0"/>
                </a:solidFill>
                <a:latin typeface="Courier New" panose="02070309020205020404" pitchFamily="49" charset="0"/>
                <a:cs typeface="Courier New" panose="02070309020205020404" pitchFamily="49" charset="0"/>
              </a:rPr>
              <a:t> </a:t>
            </a:r>
            <a:r>
              <a:rPr lang="en-US" sz="1800" b="1" spc="-1" dirty="0">
                <a:solidFill>
                  <a:srgbClr val="0070C0"/>
                </a:solidFill>
                <a:uFill>
                  <a:solidFill>
                    <a:srgbClr val="FFFFFF"/>
                  </a:solidFill>
                </a:uFill>
                <a:latin typeface="Courier New" panose="02070309020205020404" pitchFamily="49" charset="0"/>
                <a:cs typeface="Courier New" panose="02070309020205020404" pitchFamily="49" charset="0"/>
              </a:rPr>
              <a:t>source ../poky/</a:t>
            </a:r>
            <a:r>
              <a:rPr lang="en-US" sz="1800" b="1" spc="-1" dirty="0" err="1">
                <a:solidFill>
                  <a:srgbClr val="0070C0"/>
                </a:solidFill>
                <a:uFill>
                  <a:solidFill>
                    <a:srgbClr val="FFFFFF"/>
                  </a:solidFill>
                </a:uFill>
                <a:latin typeface="Courier New" panose="02070309020205020404" pitchFamily="49" charset="0"/>
                <a:cs typeface="Courier New" panose="02070309020205020404" pitchFamily="49" charset="0"/>
              </a:rPr>
              <a:t>oe</a:t>
            </a:r>
            <a:r>
              <a:rPr lang="en-US" sz="1800" b="1" spc="-1" dirty="0">
                <a:solidFill>
                  <a:srgbClr val="0070C0"/>
                </a:solidFill>
                <a:uFill>
                  <a:solidFill>
                    <a:srgbClr val="FFFFFF"/>
                  </a:solidFill>
                </a:uFill>
                <a:latin typeface="Courier New" panose="02070309020205020404" pitchFamily="49" charset="0"/>
                <a:cs typeface="Courier New" panose="02070309020205020404" pitchFamily="49" charset="0"/>
              </a:rPr>
              <a:t>-</a:t>
            </a:r>
            <a:r>
              <a:rPr lang="en-US" sz="1800" b="1" spc="-1" dirty="0" err="1">
                <a:solidFill>
                  <a:srgbClr val="0070C0"/>
                </a:solidFill>
                <a:uFill>
                  <a:solidFill>
                    <a:srgbClr val="FFFFFF"/>
                  </a:solidFill>
                </a:uFill>
                <a:latin typeface="Courier New" panose="02070309020205020404" pitchFamily="49" charset="0"/>
                <a:cs typeface="Courier New" panose="02070309020205020404" pitchFamily="49" charset="0"/>
              </a:rPr>
              <a:t>init</a:t>
            </a:r>
            <a:r>
              <a:rPr lang="en-US" sz="1800" b="1" spc="-1" dirty="0">
                <a:solidFill>
                  <a:srgbClr val="0070C0"/>
                </a:solidFill>
                <a:uFill>
                  <a:solidFill>
                    <a:srgbClr val="FFFFFF"/>
                  </a:solidFill>
                </a:uFill>
                <a:latin typeface="Courier New" panose="02070309020205020404" pitchFamily="49" charset="0"/>
                <a:cs typeface="Courier New" panose="02070309020205020404" pitchFamily="49" charset="0"/>
              </a:rPr>
              <a:t>-build-</a:t>
            </a:r>
            <a:r>
              <a:rPr lang="en-US" sz="1800" b="1" spc="-1" dirty="0" err="1">
                <a:solidFill>
                  <a:srgbClr val="0070C0"/>
                </a:solidFill>
                <a:uFill>
                  <a:solidFill>
                    <a:srgbClr val="FFFFFF"/>
                  </a:solidFill>
                </a:uFill>
                <a:latin typeface="Courier New" panose="02070309020205020404" pitchFamily="49" charset="0"/>
                <a:cs typeface="Courier New" panose="02070309020205020404" pitchFamily="49" charset="0"/>
              </a:rPr>
              <a:t>env</a:t>
            </a:r>
            <a:r>
              <a:rPr lang="en-US" sz="1800" b="1" spc="-1" dirty="0">
                <a:solidFill>
                  <a:srgbClr val="0070C0"/>
                </a:solidFill>
                <a:uFill>
                  <a:solidFill>
                    <a:srgbClr val="FFFFFF"/>
                  </a:solidFill>
                </a:uFill>
                <a:latin typeface="Courier New" panose="02070309020205020404" pitchFamily="49" charset="0"/>
                <a:cs typeface="Courier New" panose="02070309020205020404" pitchFamily="49" charset="0"/>
              </a:rPr>
              <a:t> </a:t>
            </a:r>
            <a:r>
              <a:rPr lang="en-US" sz="1800" b="1" spc="-1" dirty="0" smtClean="0">
                <a:solidFill>
                  <a:srgbClr val="0070C0"/>
                </a:solidFill>
                <a:uFill>
                  <a:solidFill>
                    <a:srgbClr val="FFFFFF"/>
                  </a:solidFill>
                </a:uFill>
                <a:latin typeface="Courier New" panose="02070309020205020404" pitchFamily="49" charset="0"/>
                <a:cs typeface="Courier New" panose="02070309020205020404" pitchFamily="49" charset="0"/>
              </a:rPr>
              <a:t>build-</a:t>
            </a:r>
            <a:r>
              <a:rPr lang="en-US" sz="1800" b="1" spc="-1" dirty="0" err="1" smtClean="0">
                <a:solidFill>
                  <a:srgbClr val="0070C0"/>
                </a:solidFill>
                <a:uFill>
                  <a:solidFill>
                    <a:srgbClr val="FFFFFF"/>
                  </a:solidFill>
                </a:uFill>
                <a:latin typeface="Courier New" panose="02070309020205020404" pitchFamily="49" charset="0"/>
                <a:cs typeface="Courier New" panose="02070309020205020404" pitchFamily="49" charset="0"/>
              </a:rPr>
              <a:t>mbm</a:t>
            </a:r>
            <a:endParaRPr lang="en-US" sz="1800" b="1" spc="-1" dirty="0" smtClean="0">
              <a:solidFill>
                <a:srgbClr val="0070C0"/>
              </a:solidFill>
              <a:uFill>
                <a:solidFill>
                  <a:srgbClr val="FFFFFF"/>
                </a:solidFill>
              </a:u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467524020"/>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 Help</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err="1">
                <a:uFill>
                  <a:solidFill>
                    <a:srgbClr val="FFFFFF"/>
                  </a:solidFill>
                </a:uFill>
              </a:rPr>
              <a:t>Wic</a:t>
            </a:r>
            <a:r>
              <a:rPr lang="en-US" b="0" spc="-1" dirty="0">
                <a:uFill>
                  <a:solidFill>
                    <a:srgbClr val="FFFFFF"/>
                  </a:solidFill>
                </a:uFill>
              </a:rPr>
              <a:t> is documented on-line </a:t>
            </a:r>
            <a:r>
              <a:rPr lang="en-US" b="0" spc="-1" dirty="0" smtClean="0">
                <a:uFill>
                  <a:solidFill>
                    <a:srgbClr val="FFFFFF"/>
                  </a:solidFill>
                </a:uFill>
              </a:rPr>
              <a:t>here:</a:t>
            </a:r>
            <a:br>
              <a:rPr lang="en-US" b="0" spc="-1" dirty="0" smtClean="0">
                <a:uFill>
                  <a:solidFill>
                    <a:srgbClr val="FFFFFF"/>
                  </a:solidFill>
                </a:uFill>
              </a:rPr>
            </a:br>
            <a:r>
              <a:rPr lang="en-US" b="0" spc="-1" dirty="0" smtClean="0">
                <a:uFill>
                  <a:solidFill>
                    <a:srgbClr val="FFFFFF"/>
                  </a:solidFill>
                </a:uFill>
              </a:rPr>
              <a:t> </a:t>
            </a:r>
            <a:r>
              <a:rPr lang="en-US" b="0" spc="-1" dirty="0" smtClean="0">
                <a:uFill>
                  <a:solidFill>
                    <a:srgbClr val="FFFFFF"/>
                  </a:solidFill>
                </a:uFill>
                <a:hlinkClick r:id="rId2"/>
              </a:rPr>
              <a:t>http</a:t>
            </a:r>
            <a:r>
              <a:rPr lang="en-US" b="0" spc="-1" dirty="0">
                <a:uFill>
                  <a:solidFill>
                    <a:srgbClr val="FFFFFF"/>
                  </a:solidFill>
                </a:uFill>
                <a:hlinkClick r:id="rId2"/>
              </a:rPr>
              <a:t>://</a:t>
            </a:r>
            <a:r>
              <a:rPr lang="en-US" b="0" spc="-1" dirty="0" smtClean="0">
                <a:uFill>
                  <a:solidFill>
                    <a:srgbClr val="FFFFFF"/>
                  </a:solidFill>
                </a:uFill>
                <a:hlinkClick r:id="rId2"/>
              </a:rPr>
              <a:t>www.yoctoproject.org/docs/2.1/mega-manual/mega-manual.html#creating-partitioned-images</a:t>
            </a:r>
            <a:endParaRPr lang="en-US" b="0" spc="-1" dirty="0">
              <a:uFill>
                <a:solidFill>
                  <a:srgbClr val="FFFFFF"/>
                </a:solidFill>
              </a:uFill>
            </a:endParaRPr>
          </a:p>
          <a:p>
            <a:r>
              <a:rPr lang="en-US" b="0" spc="-1" dirty="0" smtClean="0">
                <a:uFill>
                  <a:solidFill>
                    <a:srgbClr val="FFFFFF"/>
                  </a:solidFill>
                </a:uFill>
              </a:rPr>
              <a:t>You </a:t>
            </a:r>
            <a:r>
              <a:rPr lang="en-US" b="0" spc="-1" dirty="0">
                <a:uFill>
                  <a:solidFill>
                    <a:srgbClr val="FFFFFF"/>
                  </a:solidFill>
                </a:uFill>
              </a:rPr>
              <a:t>can get help from </a:t>
            </a:r>
            <a:r>
              <a:rPr lang="en-US" b="0" spc="-1" dirty="0" err="1">
                <a:uFill>
                  <a:solidFill>
                    <a:srgbClr val="FFFFFF"/>
                  </a:solidFill>
                </a:uFill>
              </a:rPr>
              <a:t>wic</a:t>
            </a:r>
            <a:r>
              <a:rPr lang="en-US" b="0" spc="-1" dirty="0">
                <a:uFill>
                  <a:solidFill>
                    <a:srgbClr val="FFFFFF"/>
                  </a:solidFill>
                </a:uFill>
              </a:rPr>
              <a:t>, where the available commands and help topics </a:t>
            </a:r>
            <a:r>
              <a:rPr lang="en-US" b="0" spc="-1" dirty="0" smtClean="0">
                <a:uFill>
                  <a:solidFill>
                    <a:srgbClr val="FFFFFF"/>
                  </a:solidFill>
                </a:uFill>
              </a:rPr>
              <a:t>     </a:t>
            </a:r>
          </a:p>
          <a:p>
            <a:endParaRPr lang="en-US" b="0" spc="-1" dirty="0">
              <a:uFill>
                <a:solidFill>
                  <a:srgbClr val="FFFFFF"/>
                </a:solidFill>
              </a:uFill>
            </a:endParaRPr>
          </a:p>
          <a:p>
            <a:r>
              <a:rPr lang="en-US" b="0" spc="-1" dirty="0">
                <a:uFill>
                  <a:solidFill>
                    <a:srgbClr val="FFFFFF"/>
                  </a:solidFill>
                </a:uFill>
              </a:rPr>
              <a:t>The </a:t>
            </a:r>
            <a:r>
              <a:rPr lang="en-US" b="0" spc="-1" dirty="0" err="1">
                <a:uFill>
                  <a:solidFill>
                    <a:srgbClr val="FFFFFF"/>
                  </a:solidFill>
                </a:uFill>
              </a:rPr>
              <a:t>wic</a:t>
            </a:r>
            <a:r>
              <a:rPr lang="en-US" b="0" spc="-1" dirty="0">
                <a:uFill>
                  <a:solidFill>
                    <a:srgbClr val="FFFFFF"/>
                  </a:solidFill>
                </a:uFill>
              </a:rPr>
              <a:t> help lists the available commands and help topics, from which you can request deeper help </a:t>
            </a:r>
            <a:r>
              <a:rPr lang="en-US" b="0" spc="-1" dirty="0" smtClean="0">
                <a:uFill>
                  <a:solidFill>
                    <a:srgbClr val="FFFFFF"/>
                  </a:solidFill>
                </a:uFill>
              </a:rPr>
              <a:t>information</a:t>
            </a:r>
            <a:br>
              <a:rPr lang="en-US" b="0" spc="-1" dirty="0" smtClean="0">
                <a:uFill>
                  <a:solidFill>
                    <a:srgbClr val="FFFFFF"/>
                  </a:solidFill>
                </a:uFill>
              </a:rPr>
            </a:br>
            <a:r>
              <a:rPr lang="en-US" b="0" spc="-1" dirty="0" smtClean="0">
                <a:uFill>
                  <a:solidFill>
                    <a:srgbClr val="FFFFFF"/>
                  </a:solidFill>
                </a:uFill>
              </a:rPr>
              <a:t>     </a:t>
            </a:r>
            <a:r>
              <a:rPr lang="en-US" b="0" spc="-1" dirty="0">
                <a:uFill>
                  <a:solidFill>
                    <a:srgbClr val="FFFFFF"/>
                  </a:solidFill>
                </a:uFill>
              </a:rPr>
              <a:t>$ </a:t>
            </a:r>
            <a:r>
              <a:rPr lang="en-US" b="0" spc="-1" dirty="0" err="1">
                <a:uFill>
                  <a:solidFill>
                    <a:srgbClr val="FFFFFF"/>
                  </a:solidFill>
                </a:uFill>
              </a:rPr>
              <a:t>wic</a:t>
            </a:r>
            <a:r>
              <a:rPr lang="en-US" b="0" spc="-1" dirty="0">
                <a:uFill>
                  <a:solidFill>
                    <a:srgbClr val="FFFFFF"/>
                  </a:solidFill>
                </a:uFill>
              </a:rPr>
              <a:t> help </a:t>
            </a:r>
            <a:r>
              <a:rPr lang="en-US" b="0" spc="-1" dirty="0" smtClean="0">
                <a:uFill>
                  <a:solidFill>
                    <a:srgbClr val="FFFFFF"/>
                  </a:solidFill>
                </a:uFill>
              </a:rPr>
              <a:t>command</a:t>
            </a:r>
            <a:br>
              <a:rPr lang="en-US" b="0" spc="-1" dirty="0" smtClean="0">
                <a:uFill>
                  <a:solidFill>
                    <a:srgbClr val="FFFFFF"/>
                  </a:solidFill>
                </a:uFill>
              </a:rPr>
            </a:br>
            <a:r>
              <a:rPr lang="en-US" b="0" spc="-1" dirty="0" smtClean="0">
                <a:uFill>
                  <a:solidFill>
                    <a:srgbClr val="FFFFFF"/>
                  </a:solidFill>
                </a:uFill>
              </a:rPr>
              <a:t>     </a:t>
            </a:r>
            <a:r>
              <a:rPr lang="en-US" b="0" spc="-1" dirty="0">
                <a:uFill>
                  <a:solidFill>
                    <a:srgbClr val="FFFFFF"/>
                  </a:solidFill>
                </a:uFill>
              </a:rPr>
              <a:t>$ </a:t>
            </a:r>
            <a:r>
              <a:rPr lang="en-US" b="0" spc="-1" dirty="0" err="1">
                <a:uFill>
                  <a:solidFill>
                    <a:srgbClr val="FFFFFF"/>
                  </a:solidFill>
                </a:uFill>
              </a:rPr>
              <a:t>wic</a:t>
            </a:r>
            <a:r>
              <a:rPr lang="en-US" b="0" spc="-1" dirty="0">
                <a:uFill>
                  <a:solidFill>
                    <a:srgbClr val="FFFFFF"/>
                  </a:solidFill>
                </a:uFill>
              </a:rPr>
              <a:t> help </a:t>
            </a:r>
            <a:r>
              <a:rPr lang="en-US" b="0" spc="-1" dirty="0" err="1" smtClean="0">
                <a:uFill>
                  <a:solidFill>
                    <a:srgbClr val="FFFFFF"/>
                  </a:solidFill>
                </a:uFill>
              </a:rPr>
              <a:t>help_topic</a:t>
            </a:r>
            <a:endParaRPr lang="en-US" b="0" spc="-1" dirty="0">
              <a:uFill>
                <a:solidFill>
                  <a:srgbClr val="FFFFFF"/>
                </a:solidFill>
              </a:uFill>
            </a:endParaRPr>
          </a:p>
        </p:txBody>
      </p:sp>
      <p:sp>
        <p:nvSpPr>
          <p:cNvPr id="4" name="Rectangle 3"/>
          <p:cNvSpPr/>
          <p:nvPr/>
        </p:nvSpPr>
        <p:spPr bwMode="auto">
          <a:xfrm>
            <a:off x="800100" y="2905088"/>
            <a:ext cx="7607300" cy="795356"/>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800" b="1" spc="-1" dirty="0" smtClean="0">
                <a:uFill>
                  <a:solidFill>
                    <a:srgbClr val="FFFFFF"/>
                  </a:solidFill>
                </a:uFill>
                <a:latin typeface="Courier New" panose="02070309020205020404" pitchFamily="49" charset="0"/>
                <a:cs typeface="Courier New" panose="02070309020205020404" pitchFamily="49" charset="0"/>
              </a:rPr>
              <a:t>$ </a:t>
            </a:r>
            <a:r>
              <a:rPr lang="en-US" sz="1800" b="1" spc="-1" dirty="0" err="1" smtClean="0">
                <a:solidFill>
                  <a:srgbClr val="0070C0"/>
                </a:solidFill>
                <a:uFill>
                  <a:solidFill>
                    <a:srgbClr val="FFFFFF"/>
                  </a:solidFill>
                </a:uFill>
                <a:latin typeface="Courier New" panose="02070309020205020404" pitchFamily="49" charset="0"/>
                <a:cs typeface="Courier New" panose="02070309020205020404" pitchFamily="49" charset="0"/>
              </a:rPr>
              <a:t>wic</a:t>
            </a:r>
            <a:r>
              <a:rPr lang="en-US" sz="1800" b="1" spc="-1" dirty="0" smtClean="0">
                <a:solidFill>
                  <a:srgbClr val="0070C0"/>
                </a:solidFill>
                <a:uFill>
                  <a:solidFill>
                    <a:srgbClr val="FFFFFF"/>
                  </a:solidFill>
                </a:uFill>
                <a:latin typeface="Courier New" panose="02070309020205020404" pitchFamily="49" charset="0"/>
                <a:cs typeface="Courier New" panose="02070309020205020404" pitchFamily="49" charset="0"/>
              </a:rPr>
              <a:t> -h</a:t>
            </a:r>
          </a:p>
          <a:p>
            <a:r>
              <a:rPr lang="en-US" sz="1800" b="1" dirty="0" smtClean="0">
                <a:solidFill>
                  <a:schemeClr val="tx1"/>
                </a:solidFill>
                <a:latin typeface="Courier New" panose="02070309020205020404" pitchFamily="49" charset="0"/>
                <a:cs typeface="Courier New" panose="02070309020205020404" pitchFamily="49" charset="0"/>
              </a:rPr>
              <a:t>$</a:t>
            </a:r>
            <a:r>
              <a:rPr lang="en-US" sz="1800" b="1" dirty="0" smtClean="0">
                <a:solidFill>
                  <a:srgbClr val="0070C0"/>
                </a:solidFill>
                <a:latin typeface="Courier New" panose="02070309020205020404" pitchFamily="49" charset="0"/>
                <a:cs typeface="Courier New" panose="02070309020205020404" pitchFamily="49" charset="0"/>
              </a:rPr>
              <a:t> </a:t>
            </a:r>
            <a:r>
              <a:rPr lang="en-US" sz="1800" b="1" spc="-1" dirty="0" err="1" smtClean="0">
                <a:solidFill>
                  <a:srgbClr val="0070C0"/>
                </a:solidFill>
                <a:uFill>
                  <a:solidFill>
                    <a:srgbClr val="FFFFFF"/>
                  </a:solidFill>
                </a:uFill>
                <a:latin typeface="Courier New" panose="02070309020205020404" pitchFamily="49" charset="0"/>
                <a:cs typeface="Courier New" panose="02070309020205020404" pitchFamily="49" charset="0"/>
              </a:rPr>
              <a:t>wic</a:t>
            </a:r>
            <a:r>
              <a:rPr lang="en-US" sz="1800" b="1" spc="-1" dirty="0" smtClean="0">
                <a:solidFill>
                  <a:srgbClr val="0070C0"/>
                </a:solidFill>
                <a:uFill>
                  <a:solidFill>
                    <a:srgbClr val="FFFFFF"/>
                  </a:solidFill>
                </a:uFill>
                <a:latin typeface="Courier New" panose="02070309020205020404" pitchFamily="49" charset="0"/>
                <a:cs typeface="Courier New" panose="02070309020205020404" pitchFamily="49" charset="0"/>
              </a:rPr>
              <a:t> --help</a:t>
            </a:r>
          </a:p>
        </p:txBody>
      </p:sp>
    </p:spTree>
    <p:extLst>
      <p:ext uri="{BB962C8B-B14F-4D97-AF65-F5344CB8AC3E}">
        <p14:creationId xmlns:p14="http://schemas.microsoft.com/office/powerpoint/2010/main" val="3103132129"/>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 Help</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a:uFill>
                  <a:solidFill>
                    <a:srgbClr val="FFFFFF"/>
                  </a:solidFill>
                </a:uFill>
              </a:rPr>
              <a:t> </a:t>
            </a:r>
            <a:r>
              <a:rPr lang="en-US" b="0" spc="-1" dirty="0" smtClean="0">
                <a:uFill>
                  <a:solidFill>
                    <a:srgbClr val="FFFFFF"/>
                  </a:solidFill>
                </a:uFill>
              </a:rPr>
              <a:t>You </a:t>
            </a:r>
            <a:r>
              <a:rPr lang="en-US" b="0" spc="-1" dirty="0">
                <a:uFill>
                  <a:solidFill>
                    <a:srgbClr val="FFFFFF"/>
                  </a:solidFill>
                </a:uFill>
              </a:rPr>
              <a:t>can find out more about the images </a:t>
            </a:r>
            <a:r>
              <a:rPr lang="en-US" b="0" spc="-1" dirty="0" err="1">
                <a:uFill>
                  <a:solidFill>
                    <a:srgbClr val="FFFFFF"/>
                  </a:solidFill>
                </a:uFill>
              </a:rPr>
              <a:t>wic</a:t>
            </a:r>
            <a:r>
              <a:rPr lang="en-US" b="0" spc="-1" dirty="0">
                <a:uFill>
                  <a:solidFill>
                    <a:srgbClr val="FFFFFF"/>
                  </a:solidFill>
                </a:uFill>
              </a:rPr>
              <a:t> creates using the existing </a:t>
            </a:r>
            <a:r>
              <a:rPr lang="en-US" b="0" spc="-1" dirty="0" err="1">
                <a:uFill>
                  <a:solidFill>
                    <a:srgbClr val="FFFFFF"/>
                  </a:solidFill>
                </a:uFill>
              </a:rPr>
              <a:t>kickstart</a:t>
            </a:r>
            <a:r>
              <a:rPr lang="en-US" b="0" spc="-1" dirty="0">
                <a:uFill>
                  <a:solidFill>
                    <a:srgbClr val="FFFFFF"/>
                  </a:solidFill>
                </a:uFill>
              </a:rPr>
              <a:t> files with the </a:t>
            </a:r>
            <a:r>
              <a:rPr lang="en-US" b="0" spc="-1" dirty="0" smtClean="0">
                <a:uFill>
                  <a:solidFill>
                    <a:srgbClr val="FFFFFF"/>
                  </a:solidFill>
                </a:uFill>
              </a:rPr>
              <a:t>form</a:t>
            </a:r>
            <a:r>
              <a:rPr lang="en-US" b="0" spc="-1" dirty="0" smtClean="0">
                <a:solidFill>
                  <a:schemeClr val="tx1"/>
                </a:solidFill>
                <a:uFill>
                  <a:solidFill>
                    <a:srgbClr val="FFFFFF"/>
                  </a:solidFill>
                </a:uFill>
                <a:latin typeface="+mn-lt"/>
              </a:rPr>
              <a:t> “</a:t>
            </a:r>
            <a:r>
              <a:rPr lang="en-US" b="0" spc="-1" dirty="0" err="1" smtClean="0">
                <a:solidFill>
                  <a:schemeClr val="tx1"/>
                </a:solidFill>
                <a:uFill>
                  <a:solidFill>
                    <a:srgbClr val="FFFFFF"/>
                  </a:solidFill>
                </a:uFill>
                <a:latin typeface="+mn-lt"/>
                <a:cs typeface="Courier New" panose="02070309020205020404" pitchFamily="49" charset="0"/>
              </a:rPr>
              <a:t>wic</a:t>
            </a:r>
            <a:r>
              <a:rPr lang="en-US" b="0" spc="-1" dirty="0" smtClean="0">
                <a:solidFill>
                  <a:schemeClr val="tx1"/>
                </a:solidFill>
                <a:uFill>
                  <a:solidFill>
                    <a:srgbClr val="FFFFFF"/>
                  </a:solidFill>
                </a:uFill>
                <a:latin typeface="+mn-lt"/>
                <a:cs typeface="Courier New" panose="02070309020205020404" pitchFamily="49" charset="0"/>
              </a:rPr>
              <a:t> </a:t>
            </a:r>
            <a:r>
              <a:rPr lang="en-US" b="0" spc="-1" dirty="0">
                <a:solidFill>
                  <a:schemeClr val="tx1"/>
                </a:solidFill>
                <a:uFill>
                  <a:solidFill>
                    <a:srgbClr val="FFFFFF"/>
                  </a:solidFill>
                </a:uFill>
                <a:latin typeface="+mn-lt"/>
                <a:cs typeface="Courier New" panose="02070309020205020404" pitchFamily="49" charset="0"/>
              </a:rPr>
              <a:t>list &lt;image&gt; </a:t>
            </a:r>
            <a:r>
              <a:rPr lang="en-US" b="0" spc="-1" dirty="0" smtClean="0">
                <a:solidFill>
                  <a:schemeClr val="tx1"/>
                </a:solidFill>
                <a:uFill>
                  <a:solidFill>
                    <a:srgbClr val="FFFFFF"/>
                  </a:solidFill>
                </a:uFill>
                <a:latin typeface="+mn-lt"/>
                <a:cs typeface="Courier New" panose="02070309020205020404" pitchFamily="49" charset="0"/>
              </a:rPr>
              <a:t>help”</a:t>
            </a:r>
            <a:r>
              <a:rPr lang="en-US" b="0" spc="-1" dirty="0" smtClean="0">
                <a:uFill>
                  <a:solidFill>
                    <a:srgbClr val="FFFFFF"/>
                  </a:solidFill>
                </a:uFill>
              </a:rPr>
              <a:t> </a:t>
            </a:r>
            <a:r>
              <a:rPr lang="en-US" b="0" spc="-1" dirty="0">
                <a:uFill>
                  <a:solidFill>
                    <a:srgbClr val="FFFFFF"/>
                  </a:solidFill>
                </a:uFill>
              </a:rPr>
              <a:t>where </a:t>
            </a:r>
            <a:r>
              <a:rPr lang="en-US" b="0" spc="-1" dirty="0" smtClean="0">
                <a:uFill>
                  <a:solidFill>
                    <a:srgbClr val="FFFFFF"/>
                  </a:solidFill>
                </a:uFill>
              </a:rPr>
              <a:t>“&lt;image&gt;” </a:t>
            </a:r>
            <a:r>
              <a:rPr lang="en-US" b="0" spc="-1" dirty="0">
                <a:uFill>
                  <a:solidFill>
                    <a:srgbClr val="FFFFFF"/>
                  </a:solidFill>
                </a:uFill>
              </a:rPr>
              <a:t>is </a:t>
            </a:r>
            <a:r>
              <a:rPr lang="en-US" b="0" spc="-1" dirty="0" smtClean="0">
                <a:uFill>
                  <a:solidFill>
                    <a:srgbClr val="FFFFFF"/>
                  </a:solidFill>
                </a:uFill>
              </a:rPr>
              <a:t>for example "</a:t>
            </a:r>
            <a:r>
              <a:rPr lang="en-US" b="0" spc="-1" dirty="0" err="1" smtClean="0">
                <a:uFill>
                  <a:solidFill>
                    <a:srgbClr val="FFFFFF"/>
                  </a:solidFill>
                </a:uFill>
              </a:rPr>
              <a:t>directdisk</a:t>
            </a:r>
            <a:r>
              <a:rPr lang="en-US" b="0" spc="-1" dirty="0">
                <a:uFill>
                  <a:solidFill>
                    <a:srgbClr val="FFFFFF"/>
                  </a:solidFill>
                </a:uFill>
              </a:rPr>
              <a:t>" or "</a:t>
            </a:r>
            <a:r>
              <a:rPr lang="en-US" b="0" spc="-1" dirty="0" err="1" smtClean="0">
                <a:uFill>
                  <a:solidFill>
                    <a:srgbClr val="FFFFFF"/>
                  </a:solidFill>
                </a:uFill>
              </a:rPr>
              <a:t>mkefidisk</a:t>
            </a:r>
            <a:r>
              <a:rPr lang="en-US" b="0" spc="-1" dirty="0" smtClean="0">
                <a:uFill>
                  <a:solidFill>
                    <a:srgbClr val="FFFFFF"/>
                  </a:solidFill>
                </a:uFill>
              </a:rPr>
              <a:t>“:</a:t>
            </a:r>
            <a:endParaRPr lang="en-US" b="0" spc="-1" dirty="0">
              <a:uFill>
                <a:solidFill>
                  <a:srgbClr val="FFFFFF"/>
                </a:solidFill>
              </a:uFill>
            </a:endParaRPr>
          </a:p>
          <a:p>
            <a:pPr marL="0" indent="0">
              <a:buNone/>
            </a:pPr>
            <a:r>
              <a:rPr lang="en-US" b="0" spc="-1" dirty="0" smtClean="0">
                <a:uFill>
                  <a:solidFill>
                    <a:srgbClr val="FFFFFF"/>
                  </a:solidFill>
                </a:uFill>
              </a:rPr>
              <a:t>    </a:t>
            </a:r>
            <a:endParaRPr lang="en-GB" b="0" spc="-1" dirty="0">
              <a:uFill>
                <a:solidFill>
                  <a:srgbClr val="FFFFFF"/>
                </a:solidFill>
              </a:uFill>
            </a:endParaRPr>
          </a:p>
        </p:txBody>
      </p:sp>
      <p:sp>
        <p:nvSpPr>
          <p:cNvPr id="4" name="Rectangle 3"/>
          <p:cNvSpPr/>
          <p:nvPr/>
        </p:nvSpPr>
        <p:spPr bwMode="auto">
          <a:xfrm>
            <a:off x="800100" y="2562188"/>
            <a:ext cx="7607300" cy="1997112"/>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endParaRPr lang="en-US" sz="1800" b="1" spc="-1" dirty="0" smtClean="0">
              <a:solidFill>
                <a:srgbClr val="0070C0"/>
              </a:solidFill>
              <a:uFill>
                <a:solidFill>
                  <a:srgbClr val="FFFFFF"/>
                </a:solidFill>
              </a:uFill>
              <a:latin typeface="Courier New" panose="02070309020205020404" pitchFamily="49" charset="0"/>
              <a:cs typeface="Courier New" panose="02070309020205020404" pitchFamily="49" charset="0"/>
            </a:endParaRPr>
          </a:p>
          <a:p>
            <a:r>
              <a:rPr lang="en-US" sz="1800" b="1" dirty="0" smtClean="0">
                <a:solidFill>
                  <a:schemeClr val="tx1"/>
                </a:solidFill>
                <a:latin typeface="Courier New" panose="02070309020205020404" pitchFamily="49" charset="0"/>
                <a:cs typeface="Courier New" panose="02070309020205020404" pitchFamily="49" charset="0"/>
              </a:rPr>
              <a:t>$</a:t>
            </a:r>
            <a:r>
              <a:rPr lang="en-US" sz="1800" b="1" dirty="0" smtClean="0">
                <a:solidFill>
                  <a:srgbClr val="0070C0"/>
                </a:solidFill>
                <a:latin typeface="Courier New" panose="02070309020205020404" pitchFamily="49" charset="0"/>
                <a:cs typeface="Courier New" panose="02070309020205020404" pitchFamily="49" charset="0"/>
              </a:rPr>
              <a:t> </a:t>
            </a:r>
            <a:r>
              <a:rPr lang="en-US" sz="1800" b="1" spc="-1" dirty="0" err="1">
                <a:solidFill>
                  <a:srgbClr val="0070C0"/>
                </a:solidFill>
                <a:uFill>
                  <a:solidFill>
                    <a:srgbClr val="FFFFFF"/>
                  </a:solidFill>
                </a:uFill>
                <a:latin typeface="Courier New" panose="02070309020205020404" pitchFamily="49" charset="0"/>
                <a:cs typeface="Courier New" panose="02070309020205020404" pitchFamily="49" charset="0"/>
              </a:rPr>
              <a:t>wic</a:t>
            </a:r>
            <a:r>
              <a:rPr lang="en-US" sz="1800" b="1" spc="-1" dirty="0">
                <a:solidFill>
                  <a:srgbClr val="0070C0"/>
                </a:solidFill>
                <a:uFill>
                  <a:solidFill>
                    <a:srgbClr val="FFFFFF"/>
                  </a:solidFill>
                </a:uFill>
                <a:latin typeface="Courier New" panose="02070309020205020404" pitchFamily="49" charset="0"/>
                <a:cs typeface="Courier New" panose="02070309020205020404" pitchFamily="49" charset="0"/>
              </a:rPr>
              <a:t> list </a:t>
            </a:r>
            <a:r>
              <a:rPr lang="en-US" sz="1800" b="1" spc="-1" dirty="0" err="1">
                <a:solidFill>
                  <a:srgbClr val="0070C0"/>
                </a:solidFill>
                <a:uFill>
                  <a:solidFill>
                    <a:srgbClr val="FFFFFF"/>
                  </a:solidFill>
                </a:uFill>
                <a:latin typeface="Courier New" panose="02070309020205020404" pitchFamily="49" charset="0"/>
                <a:cs typeface="Courier New" panose="02070309020205020404" pitchFamily="49" charset="0"/>
              </a:rPr>
              <a:t>mkefidisk</a:t>
            </a:r>
            <a:r>
              <a:rPr lang="en-US" sz="1800" b="1" spc="-1" dirty="0">
                <a:solidFill>
                  <a:srgbClr val="0070C0"/>
                </a:solidFill>
                <a:uFill>
                  <a:solidFill>
                    <a:srgbClr val="FFFFFF"/>
                  </a:solidFill>
                </a:uFill>
                <a:latin typeface="Courier New" panose="02070309020205020404" pitchFamily="49" charset="0"/>
                <a:cs typeface="Courier New" panose="02070309020205020404" pitchFamily="49" charset="0"/>
              </a:rPr>
              <a:t> </a:t>
            </a:r>
            <a:r>
              <a:rPr lang="en-US" sz="1800" b="1" spc="-1" dirty="0" smtClean="0">
                <a:solidFill>
                  <a:srgbClr val="0070C0"/>
                </a:solidFill>
                <a:uFill>
                  <a:solidFill>
                    <a:srgbClr val="FFFFFF"/>
                  </a:solidFill>
                </a:uFill>
                <a:latin typeface="Courier New" panose="02070309020205020404" pitchFamily="49" charset="0"/>
                <a:cs typeface="Courier New" panose="02070309020205020404" pitchFamily="49" charset="0"/>
              </a:rPr>
              <a:t>help</a:t>
            </a:r>
            <a:endParaRPr lang="en-US" sz="1800" b="1" spc="-1" dirty="0">
              <a:solidFill>
                <a:srgbClr val="0070C0"/>
              </a:solidFill>
              <a:uFill>
                <a:solidFill>
                  <a:srgbClr val="FFFFFF"/>
                </a:solidFill>
              </a:uFill>
              <a:latin typeface="Courier New" panose="02070309020205020404" pitchFamily="49" charset="0"/>
              <a:cs typeface="Courier New" panose="02070309020205020404" pitchFamily="49" charset="0"/>
            </a:endParaRPr>
          </a:p>
          <a:p>
            <a:endParaRPr lang="en-US" sz="1800" b="1" spc="-1" dirty="0">
              <a:solidFill>
                <a:schemeClr val="tx1"/>
              </a:solidFill>
              <a:uFill>
                <a:solidFill>
                  <a:srgbClr val="FFFFFF"/>
                </a:solidFill>
              </a:uFill>
              <a:latin typeface="Courier New" panose="02070309020205020404" pitchFamily="49" charset="0"/>
              <a:cs typeface="Courier New" panose="02070309020205020404" pitchFamily="49" charset="0"/>
            </a:endParaRPr>
          </a:p>
          <a:p>
            <a:r>
              <a:rPr lang="en-US" sz="1800" b="1" spc="-1" dirty="0">
                <a:solidFill>
                  <a:schemeClr val="tx1"/>
                </a:solidFill>
                <a:uFill>
                  <a:solidFill>
                    <a:srgbClr val="FFFFFF"/>
                  </a:solidFill>
                </a:uFill>
                <a:latin typeface="Courier New" panose="02070309020205020404" pitchFamily="49" charset="0"/>
                <a:cs typeface="Courier New" panose="02070309020205020404" pitchFamily="49" charset="0"/>
              </a:rPr>
              <a:t>Creates a partitioned EFI disk image that the user</a:t>
            </a:r>
          </a:p>
          <a:p>
            <a:r>
              <a:rPr lang="en-US" sz="1800" b="1" spc="-1" dirty="0">
                <a:solidFill>
                  <a:schemeClr val="tx1"/>
                </a:solidFill>
                <a:uFill>
                  <a:solidFill>
                    <a:srgbClr val="FFFFFF"/>
                  </a:solidFill>
                </a:uFill>
                <a:latin typeface="Courier New" panose="02070309020205020404" pitchFamily="49" charset="0"/>
                <a:cs typeface="Courier New" panose="02070309020205020404" pitchFamily="49" charset="0"/>
              </a:rPr>
              <a:t>can directly </a:t>
            </a:r>
            <a:r>
              <a:rPr lang="en-US" sz="1800" b="1" spc="-1" dirty="0" err="1">
                <a:solidFill>
                  <a:schemeClr val="tx1"/>
                </a:solidFill>
                <a:uFill>
                  <a:solidFill>
                    <a:srgbClr val="FFFFFF"/>
                  </a:solidFill>
                </a:uFill>
                <a:latin typeface="Courier New" panose="02070309020205020404" pitchFamily="49" charset="0"/>
                <a:cs typeface="Courier New" panose="02070309020205020404" pitchFamily="49" charset="0"/>
              </a:rPr>
              <a:t>dd</a:t>
            </a:r>
            <a:r>
              <a:rPr lang="en-US" sz="1800" b="1" spc="-1" dirty="0">
                <a:solidFill>
                  <a:schemeClr val="tx1"/>
                </a:solidFill>
                <a:uFill>
                  <a:solidFill>
                    <a:srgbClr val="FFFFFF"/>
                  </a:solidFill>
                </a:uFill>
                <a:latin typeface="Courier New" panose="02070309020205020404" pitchFamily="49" charset="0"/>
                <a:cs typeface="Courier New" panose="02070309020205020404" pitchFamily="49" charset="0"/>
              </a:rPr>
              <a:t> to boot media</a:t>
            </a:r>
            <a:r>
              <a:rPr lang="en-US" sz="1800" b="1" spc="-1" dirty="0" smtClean="0">
                <a:solidFill>
                  <a:schemeClr val="tx1"/>
                </a:solidFill>
                <a:uFill>
                  <a:solidFill>
                    <a:srgbClr val="FFFFFF"/>
                  </a:solidFill>
                </a:uFill>
                <a:latin typeface="Courier New" panose="02070309020205020404" pitchFamily="49" charset="0"/>
                <a:cs typeface="Courier New" panose="02070309020205020404" pitchFamily="49" charset="0"/>
              </a:rPr>
              <a:t>.</a:t>
            </a:r>
          </a:p>
          <a:p>
            <a:r>
              <a:rPr lang="en-US" sz="1800" b="1" spc="-1" dirty="0">
                <a:solidFill>
                  <a:schemeClr val="tx1"/>
                </a:solidFill>
                <a:uFill>
                  <a:solidFill>
                    <a:srgbClr val="FFFFFF"/>
                  </a:solidFill>
                </a:uFill>
                <a:latin typeface="Courier New" panose="02070309020205020404" pitchFamily="49" charset="0"/>
                <a:cs typeface="Courier New" panose="02070309020205020404" pitchFamily="49" charset="0"/>
              </a:rPr>
              <a:t>$</a:t>
            </a:r>
            <a:endParaRPr lang="en-US" sz="1800" b="1" spc="-1" dirty="0" smtClean="0">
              <a:solidFill>
                <a:schemeClr val="tx1"/>
              </a:solidFill>
              <a:uFill>
                <a:solidFill>
                  <a:srgbClr val="FFFFFF"/>
                </a:solidFill>
              </a:u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89989829"/>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 Operational Modes</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a:uFill>
                  <a:solidFill>
                    <a:srgbClr val="FFFFFF"/>
                  </a:solidFill>
                </a:uFill>
              </a:rPr>
              <a:t>You can use </a:t>
            </a:r>
            <a:r>
              <a:rPr lang="en-US" b="0" spc="-1" dirty="0" err="1">
                <a:uFill>
                  <a:solidFill>
                    <a:srgbClr val="FFFFFF"/>
                  </a:solidFill>
                </a:uFill>
              </a:rPr>
              <a:t>wic</a:t>
            </a:r>
            <a:r>
              <a:rPr lang="en-US" b="0" spc="-1" dirty="0">
                <a:uFill>
                  <a:solidFill>
                    <a:srgbClr val="FFFFFF"/>
                  </a:solidFill>
                </a:uFill>
              </a:rPr>
              <a:t> in two different modes, depending on how much control you need for specifying the </a:t>
            </a:r>
            <a:r>
              <a:rPr lang="en-US" b="0" spc="-1" dirty="0" err="1">
                <a:uFill>
                  <a:solidFill>
                    <a:srgbClr val="FFFFFF"/>
                  </a:solidFill>
                </a:uFill>
              </a:rPr>
              <a:t>Openembedded</a:t>
            </a:r>
            <a:r>
              <a:rPr lang="en-US" b="0" spc="-1" dirty="0">
                <a:uFill>
                  <a:solidFill>
                    <a:srgbClr val="FFFFFF"/>
                  </a:solidFill>
                </a:uFill>
              </a:rPr>
              <a:t> build artifacts that are used for creating the image: Raw and Cooked</a:t>
            </a:r>
            <a:r>
              <a:rPr lang="en-US" b="0" spc="-1" dirty="0" smtClean="0">
                <a:uFill>
                  <a:solidFill>
                    <a:srgbClr val="FFFFFF"/>
                  </a:solidFill>
                </a:uFill>
              </a:rPr>
              <a:t>:</a:t>
            </a:r>
            <a:br>
              <a:rPr lang="en-US" b="0" spc="-1" dirty="0" smtClean="0">
                <a:uFill>
                  <a:solidFill>
                    <a:srgbClr val="FFFFFF"/>
                  </a:solidFill>
                </a:uFill>
              </a:rPr>
            </a:br>
            <a:endParaRPr lang="en-US" b="0" spc="-1" dirty="0" smtClean="0">
              <a:uFill>
                <a:solidFill>
                  <a:srgbClr val="FFFFFF"/>
                </a:solidFill>
              </a:uFill>
            </a:endParaRPr>
          </a:p>
          <a:p>
            <a:pPr lvl="1"/>
            <a:r>
              <a:rPr lang="en-US" b="0" spc="-1" dirty="0" smtClean="0">
                <a:uFill>
                  <a:solidFill>
                    <a:srgbClr val="FFFFFF"/>
                  </a:solidFill>
                </a:uFill>
              </a:rPr>
              <a:t>Raw </a:t>
            </a:r>
            <a:r>
              <a:rPr lang="en-US" b="0" spc="-1" dirty="0">
                <a:uFill>
                  <a:solidFill>
                    <a:srgbClr val="FFFFFF"/>
                  </a:solidFill>
                </a:uFill>
              </a:rPr>
              <a:t>Mode: You explicitly specify build artifacts through command-line </a:t>
            </a:r>
            <a:r>
              <a:rPr lang="en-US" b="0" spc="-1" dirty="0" smtClean="0">
                <a:uFill>
                  <a:solidFill>
                    <a:srgbClr val="FFFFFF"/>
                  </a:solidFill>
                </a:uFill>
              </a:rPr>
              <a:t>arguments.</a:t>
            </a:r>
            <a:endParaRPr lang="en-US" spc="-1" dirty="0">
              <a:uFill>
                <a:solidFill>
                  <a:srgbClr val="FFFFFF"/>
                </a:solidFill>
              </a:uFill>
            </a:endParaRPr>
          </a:p>
          <a:p>
            <a:pPr lvl="1"/>
            <a:r>
              <a:rPr lang="en-US" b="0" spc="-1" dirty="0" smtClean="0">
                <a:uFill>
                  <a:solidFill>
                    <a:srgbClr val="FFFFFF"/>
                  </a:solidFill>
                </a:uFill>
              </a:rPr>
              <a:t>Cooked </a:t>
            </a:r>
            <a:r>
              <a:rPr lang="en-US" b="0" spc="-1" dirty="0">
                <a:uFill>
                  <a:solidFill>
                    <a:srgbClr val="FFFFFF"/>
                  </a:solidFill>
                </a:uFill>
              </a:rPr>
              <a:t>Mode: The current MACHINE setting and image name are used to automatically locate and provide the build artifacts</a:t>
            </a:r>
            <a:r>
              <a:rPr lang="en-US" b="0" spc="-1" dirty="0" smtClean="0">
                <a:uFill>
                  <a:solidFill>
                    <a:srgbClr val="FFFFFF"/>
                  </a:solidFill>
                </a:uFill>
              </a:rPr>
              <a:t>.</a:t>
            </a:r>
            <a:endParaRPr lang="en-US" b="0" spc="-1" dirty="0">
              <a:uFill>
                <a:solidFill>
                  <a:srgbClr val="FFFFFF"/>
                </a:solidFill>
              </a:uFill>
            </a:endParaRPr>
          </a:p>
          <a:p>
            <a:r>
              <a:rPr lang="en-US" b="0" spc="-1" dirty="0">
                <a:uFill>
                  <a:solidFill>
                    <a:srgbClr val="FFFFFF"/>
                  </a:solidFill>
                </a:uFill>
              </a:rPr>
              <a:t>You do not need root privileges to run </a:t>
            </a:r>
            <a:r>
              <a:rPr lang="en-US" b="0" spc="-1" dirty="0" err="1">
                <a:uFill>
                  <a:solidFill>
                    <a:srgbClr val="FFFFFF"/>
                  </a:solidFill>
                </a:uFill>
              </a:rPr>
              <a:t>wic</a:t>
            </a:r>
            <a:r>
              <a:rPr lang="en-US" b="0" spc="-1" dirty="0">
                <a:uFill>
                  <a:solidFill>
                    <a:srgbClr val="FFFFFF"/>
                  </a:solidFill>
                </a:uFill>
              </a:rPr>
              <a:t>. In fact, you should not run as root when using the utility.</a:t>
            </a:r>
          </a:p>
          <a:p>
            <a:endParaRPr lang="en-GB" b="0" spc="-1" dirty="0">
              <a:uFill>
                <a:solidFill>
                  <a:srgbClr val="FFFFFF"/>
                </a:solidFill>
              </a:uFill>
            </a:endParaRPr>
          </a:p>
        </p:txBody>
      </p:sp>
    </p:spTree>
    <p:extLst>
      <p:ext uri="{BB962C8B-B14F-4D97-AF65-F5344CB8AC3E}">
        <p14:creationId xmlns:p14="http://schemas.microsoft.com/office/powerpoint/2010/main" val="327327497"/>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 Cooked Mode</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a:uFill>
                  <a:solidFill>
                    <a:srgbClr val="FFFFFF"/>
                  </a:solidFill>
                </a:uFill>
              </a:rPr>
              <a:t>The general form of the </a:t>
            </a:r>
            <a:r>
              <a:rPr lang="en-US" b="0" spc="-1" dirty="0" err="1">
                <a:uFill>
                  <a:solidFill>
                    <a:srgbClr val="FFFFFF"/>
                  </a:solidFill>
                </a:uFill>
              </a:rPr>
              <a:t>wic</a:t>
            </a:r>
            <a:r>
              <a:rPr lang="en-US" b="0" spc="-1" dirty="0">
                <a:uFill>
                  <a:solidFill>
                    <a:srgbClr val="FFFFFF"/>
                  </a:solidFill>
                </a:uFill>
              </a:rPr>
              <a:t> command using Cooked Mode is</a:t>
            </a:r>
            <a:r>
              <a:rPr lang="en-US" b="0" spc="-1" dirty="0" smtClean="0">
                <a:uFill>
                  <a:solidFill>
                    <a:srgbClr val="FFFFFF"/>
                  </a:solidFill>
                </a:uFill>
              </a:rPr>
              <a:t>:</a:t>
            </a:r>
            <a:br>
              <a:rPr lang="en-US" b="0" spc="-1" dirty="0" smtClean="0">
                <a:uFill>
                  <a:solidFill>
                    <a:srgbClr val="FFFFFF"/>
                  </a:solidFill>
                </a:uFill>
              </a:rPr>
            </a:br>
            <a:r>
              <a:rPr lang="en-US" b="0" spc="-1" dirty="0" smtClean="0">
                <a:uFill>
                  <a:solidFill>
                    <a:srgbClr val="FFFFFF"/>
                  </a:solidFill>
                </a:uFill>
              </a:rPr>
              <a:t/>
            </a:r>
            <a:br>
              <a:rPr lang="en-US" b="0" spc="-1" dirty="0" smtClean="0">
                <a:uFill>
                  <a:solidFill>
                    <a:srgbClr val="FFFFFF"/>
                  </a:solidFill>
                </a:uFill>
              </a:rPr>
            </a:br>
            <a:r>
              <a:rPr lang="en-US" b="0" spc="-1" dirty="0" smtClean="0">
                <a:uFill>
                  <a:solidFill>
                    <a:srgbClr val="FFFFFF"/>
                  </a:solidFill>
                </a:uFill>
              </a:rPr>
              <a:t>     </a:t>
            </a:r>
            <a:r>
              <a:rPr lang="en-US" b="0" spc="-1" dirty="0">
                <a:uFill>
                  <a:solidFill>
                    <a:srgbClr val="FFFFFF"/>
                  </a:solidFill>
                </a:uFill>
              </a:rPr>
              <a:t>$ </a:t>
            </a:r>
            <a:r>
              <a:rPr lang="en-US" b="0" spc="-1" dirty="0" err="1">
                <a:uFill>
                  <a:solidFill>
                    <a:srgbClr val="FFFFFF"/>
                  </a:solidFill>
                </a:uFill>
              </a:rPr>
              <a:t>wic</a:t>
            </a:r>
            <a:r>
              <a:rPr lang="en-US" b="0" spc="-1" dirty="0">
                <a:uFill>
                  <a:solidFill>
                    <a:srgbClr val="FFFFFF"/>
                  </a:solidFill>
                </a:uFill>
              </a:rPr>
              <a:t> create </a:t>
            </a:r>
            <a:r>
              <a:rPr lang="en-US" b="0" i="1" spc="-1" dirty="0" err="1">
                <a:uFill>
                  <a:solidFill>
                    <a:srgbClr val="FFFFFF"/>
                  </a:solidFill>
                </a:uFill>
              </a:rPr>
              <a:t>kickstart_file</a:t>
            </a:r>
            <a:r>
              <a:rPr lang="en-US" b="0" spc="-1" dirty="0">
                <a:uFill>
                  <a:solidFill>
                    <a:srgbClr val="FFFFFF"/>
                  </a:solidFill>
                </a:uFill>
              </a:rPr>
              <a:t> -e </a:t>
            </a:r>
            <a:r>
              <a:rPr lang="en-US" b="0" i="1" spc="-1" dirty="0" err="1" smtClean="0">
                <a:uFill>
                  <a:solidFill>
                    <a:srgbClr val="FFFFFF"/>
                  </a:solidFill>
                </a:uFill>
              </a:rPr>
              <a:t>image_name</a:t>
            </a:r>
            <a:r>
              <a:rPr lang="en-US" b="0" spc="-1" dirty="0" smtClean="0">
                <a:uFill>
                  <a:solidFill>
                    <a:srgbClr val="FFFFFF"/>
                  </a:solidFill>
                </a:uFill>
              </a:rPr>
              <a:t/>
            </a:r>
            <a:br>
              <a:rPr lang="en-US" b="0" spc="-1" dirty="0" smtClean="0">
                <a:uFill>
                  <a:solidFill>
                    <a:srgbClr val="FFFFFF"/>
                  </a:solidFill>
                </a:uFill>
              </a:rPr>
            </a:br>
            <a:endParaRPr lang="en-US" b="0" spc="-1" dirty="0">
              <a:uFill>
                <a:solidFill>
                  <a:srgbClr val="FFFFFF"/>
                </a:solidFill>
              </a:uFill>
            </a:endParaRPr>
          </a:p>
          <a:p>
            <a:pPr lvl="1"/>
            <a:r>
              <a:rPr lang="en-US" b="0" i="1" spc="-1" dirty="0" err="1" smtClean="0">
                <a:uFill>
                  <a:solidFill>
                    <a:srgbClr val="FFFFFF"/>
                  </a:solidFill>
                </a:uFill>
              </a:rPr>
              <a:t>kickstart_file</a:t>
            </a:r>
            <a:r>
              <a:rPr lang="en-US" b="0" spc="-1" dirty="0" smtClean="0">
                <a:uFill>
                  <a:solidFill>
                    <a:srgbClr val="FFFFFF"/>
                  </a:solidFill>
                </a:uFill>
              </a:rPr>
              <a:t>: An </a:t>
            </a:r>
            <a:r>
              <a:rPr lang="en-US" b="0" spc="-1" dirty="0" err="1">
                <a:uFill>
                  <a:solidFill>
                    <a:srgbClr val="FFFFFF"/>
                  </a:solidFill>
                </a:uFill>
              </a:rPr>
              <a:t>OpenEmbedded</a:t>
            </a:r>
            <a:r>
              <a:rPr lang="en-US" b="0" spc="-1" dirty="0">
                <a:uFill>
                  <a:solidFill>
                    <a:srgbClr val="FFFFFF"/>
                  </a:solidFill>
                </a:uFill>
              </a:rPr>
              <a:t> </a:t>
            </a:r>
            <a:r>
              <a:rPr lang="en-US" b="0" spc="-1" dirty="0" err="1">
                <a:uFill>
                  <a:solidFill>
                    <a:srgbClr val="FFFFFF"/>
                  </a:solidFill>
                </a:uFill>
              </a:rPr>
              <a:t>kickstart</a:t>
            </a:r>
            <a:r>
              <a:rPr lang="en-US" b="0" spc="-1" dirty="0">
                <a:uFill>
                  <a:solidFill>
                    <a:srgbClr val="FFFFFF"/>
                  </a:solidFill>
                </a:uFill>
              </a:rPr>
              <a:t> file. You can provide your </a:t>
            </a:r>
            <a:r>
              <a:rPr lang="en-US" b="0" spc="-1" dirty="0" smtClean="0">
                <a:uFill>
                  <a:solidFill>
                    <a:srgbClr val="FFFFFF"/>
                  </a:solidFill>
                </a:uFill>
              </a:rPr>
              <a:t>own custom </a:t>
            </a:r>
            <a:r>
              <a:rPr lang="en-US" b="0" spc="-1" dirty="0">
                <a:uFill>
                  <a:solidFill>
                    <a:srgbClr val="FFFFFF"/>
                  </a:solidFill>
                </a:uFill>
              </a:rPr>
              <a:t>file or supplied </a:t>
            </a:r>
            <a:r>
              <a:rPr lang="en-US" b="0" spc="-1" dirty="0" smtClean="0">
                <a:uFill>
                  <a:solidFill>
                    <a:srgbClr val="FFFFFF"/>
                  </a:solidFill>
                </a:uFill>
              </a:rPr>
              <a:t>file.</a:t>
            </a:r>
          </a:p>
          <a:p>
            <a:pPr lvl="1"/>
            <a:r>
              <a:rPr lang="en-US" b="0" i="1" spc="-1" dirty="0" err="1" smtClean="0">
                <a:uFill>
                  <a:solidFill>
                    <a:srgbClr val="FFFFFF"/>
                  </a:solidFill>
                </a:uFill>
              </a:rPr>
              <a:t>image_name</a:t>
            </a:r>
            <a:r>
              <a:rPr lang="en-US" b="0" spc="-1" dirty="0" smtClean="0">
                <a:uFill>
                  <a:solidFill>
                    <a:srgbClr val="FFFFFF"/>
                  </a:solidFill>
                </a:uFill>
              </a:rPr>
              <a:t>: Specifies </a:t>
            </a:r>
            <a:r>
              <a:rPr lang="en-US" b="0" spc="-1" dirty="0">
                <a:uFill>
                  <a:solidFill>
                    <a:srgbClr val="FFFFFF"/>
                  </a:solidFill>
                </a:uFill>
              </a:rPr>
              <a:t>the image built using the </a:t>
            </a:r>
            <a:r>
              <a:rPr lang="en-US" b="0" spc="-1" dirty="0" err="1">
                <a:uFill>
                  <a:solidFill>
                    <a:srgbClr val="FFFFFF"/>
                  </a:solidFill>
                </a:uFill>
              </a:rPr>
              <a:t>OpenEmbedded</a:t>
            </a:r>
            <a:r>
              <a:rPr lang="en-US" b="0" spc="-1" dirty="0">
                <a:uFill>
                  <a:solidFill>
                    <a:srgbClr val="FFFFFF"/>
                  </a:solidFill>
                </a:uFill>
              </a:rPr>
              <a:t> </a:t>
            </a:r>
            <a:r>
              <a:rPr lang="en-US" b="0" spc="-1" dirty="0" smtClean="0">
                <a:uFill>
                  <a:solidFill>
                    <a:srgbClr val="FFFFFF"/>
                  </a:solidFill>
                </a:uFill>
              </a:rPr>
              <a:t>build system</a:t>
            </a:r>
            <a:r>
              <a:rPr lang="en-US" b="0" spc="-1" dirty="0">
                <a:uFill>
                  <a:solidFill>
                    <a:srgbClr val="FFFFFF"/>
                  </a:solidFill>
                </a:uFill>
              </a:rPr>
              <a:t>.</a:t>
            </a:r>
          </a:p>
          <a:p>
            <a:r>
              <a:rPr lang="en-US" b="0" spc="-1" dirty="0">
                <a:uFill>
                  <a:solidFill>
                    <a:srgbClr val="FFFFFF"/>
                  </a:solidFill>
                </a:uFill>
              </a:rPr>
              <a:t>Example</a:t>
            </a:r>
            <a:r>
              <a:rPr lang="en-US" b="0" spc="-1" dirty="0" smtClean="0">
                <a:uFill>
                  <a:solidFill>
                    <a:srgbClr val="FFFFFF"/>
                  </a:solidFill>
                </a:uFill>
              </a:rPr>
              <a:t>:</a:t>
            </a:r>
            <a:br>
              <a:rPr lang="en-US" b="0" spc="-1" dirty="0" smtClean="0">
                <a:uFill>
                  <a:solidFill>
                    <a:srgbClr val="FFFFFF"/>
                  </a:solidFill>
                </a:uFill>
              </a:rPr>
            </a:br>
            <a:r>
              <a:rPr lang="en-US" b="0" spc="-1" dirty="0" smtClean="0">
                <a:uFill>
                  <a:solidFill>
                    <a:srgbClr val="FFFFFF"/>
                  </a:solidFill>
                </a:uFill>
              </a:rPr>
              <a:t/>
            </a:r>
            <a:br>
              <a:rPr lang="en-US" b="0" spc="-1" dirty="0" smtClean="0">
                <a:uFill>
                  <a:solidFill>
                    <a:srgbClr val="FFFFFF"/>
                  </a:solidFill>
                </a:uFill>
              </a:rPr>
            </a:br>
            <a:r>
              <a:rPr lang="en-US" b="0" spc="-1" dirty="0" smtClean="0">
                <a:uFill>
                  <a:solidFill>
                    <a:srgbClr val="FFFFFF"/>
                  </a:solidFill>
                </a:uFill>
              </a:rPr>
              <a:t>     </a:t>
            </a:r>
            <a:r>
              <a:rPr lang="en-US" b="0" spc="-1" dirty="0">
                <a:uFill>
                  <a:solidFill>
                    <a:srgbClr val="FFFFFF"/>
                  </a:solidFill>
                </a:uFill>
              </a:rPr>
              <a:t>$ </a:t>
            </a:r>
            <a:r>
              <a:rPr lang="en-US" b="0" spc="-1" dirty="0" err="1">
                <a:uFill>
                  <a:solidFill>
                    <a:srgbClr val="FFFFFF"/>
                  </a:solidFill>
                </a:uFill>
              </a:rPr>
              <a:t>wic</a:t>
            </a:r>
            <a:r>
              <a:rPr lang="en-US" b="0" spc="-1" dirty="0">
                <a:uFill>
                  <a:solidFill>
                    <a:srgbClr val="FFFFFF"/>
                  </a:solidFill>
                </a:uFill>
              </a:rPr>
              <a:t> create </a:t>
            </a:r>
            <a:r>
              <a:rPr lang="en-US" b="0" spc="-1" dirty="0" err="1">
                <a:uFill>
                  <a:solidFill>
                    <a:srgbClr val="FFFFFF"/>
                  </a:solidFill>
                </a:uFill>
              </a:rPr>
              <a:t>mkefidisk</a:t>
            </a:r>
            <a:r>
              <a:rPr lang="en-US" b="0" spc="-1" dirty="0">
                <a:uFill>
                  <a:solidFill>
                    <a:srgbClr val="FFFFFF"/>
                  </a:solidFill>
                </a:uFill>
              </a:rPr>
              <a:t> -e core-image-minimal</a:t>
            </a:r>
          </a:p>
          <a:p>
            <a:endParaRPr lang="en-GB" b="0" spc="-1" dirty="0">
              <a:uFill>
                <a:solidFill>
                  <a:srgbClr val="FFFFFF"/>
                </a:solidFill>
              </a:uFill>
            </a:endParaRPr>
          </a:p>
        </p:txBody>
      </p:sp>
    </p:spTree>
    <p:extLst>
      <p:ext uri="{BB962C8B-B14F-4D97-AF65-F5344CB8AC3E}">
        <p14:creationId xmlns:p14="http://schemas.microsoft.com/office/powerpoint/2010/main" val="1148759942"/>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 Raw Mode</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GB" b="0" spc="-1" dirty="0">
                <a:uFill>
                  <a:solidFill>
                    <a:srgbClr val="FFFFFF"/>
                  </a:solidFill>
                </a:uFill>
              </a:rPr>
              <a:t>The general form of the '</a:t>
            </a:r>
            <a:r>
              <a:rPr lang="en-GB" b="0" spc="-1" dirty="0" err="1">
                <a:uFill>
                  <a:solidFill>
                    <a:srgbClr val="FFFFFF"/>
                  </a:solidFill>
                </a:uFill>
              </a:rPr>
              <a:t>wic</a:t>
            </a:r>
            <a:r>
              <a:rPr lang="en-GB" b="0" spc="-1" dirty="0">
                <a:uFill>
                  <a:solidFill>
                    <a:srgbClr val="FFFFFF"/>
                  </a:solidFill>
                </a:uFill>
              </a:rPr>
              <a:t>' command in raw mode is</a:t>
            </a:r>
            <a:r>
              <a:rPr lang="en-GB" b="0" spc="-1" dirty="0" smtClean="0">
                <a:uFill>
                  <a:solidFill>
                    <a:srgbClr val="FFFFFF"/>
                  </a:solidFill>
                </a:uFill>
              </a:rPr>
              <a:t>:</a:t>
            </a:r>
            <a:br>
              <a:rPr lang="en-GB" b="0" spc="-1" dirty="0" smtClean="0">
                <a:uFill>
                  <a:solidFill>
                    <a:srgbClr val="FFFFFF"/>
                  </a:solidFill>
                </a:uFill>
              </a:rPr>
            </a:br>
            <a:r>
              <a:rPr lang="en-GB" b="0" spc="-1" dirty="0" smtClean="0">
                <a:uFill>
                  <a:solidFill>
                    <a:srgbClr val="FFFFFF"/>
                  </a:solidFill>
                </a:uFill>
              </a:rPr>
              <a:t>$ </a:t>
            </a:r>
            <a:r>
              <a:rPr lang="en-GB" b="0" spc="-1" dirty="0" err="1">
                <a:uFill>
                  <a:solidFill>
                    <a:srgbClr val="FFFFFF"/>
                  </a:solidFill>
                </a:uFill>
              </a:rPr>
              <a:t>wic</a:t>
            </a:r>
            <a:r>
              <a:rPr lang="en-GB" b="0" spc="-1" dirty="0">
                <a:uFill>
                  <a:solidFill>
                    <a:srgbClr val="FFFFFF"/>
                  </a:solidFill>
                </a:uFill>
              </a:rPr>
              <a:t> create </a:t>
            </a:r>
            <a:r>
              <a:rPr lang="en-GB" b="0" spc="-1" dirty="0" err="1">
                <a:uFill>
                  <a:solidFill>
                    <a:srgbClr val="FFFFFF"/>
                  </a:solidFill>
                </a:uFill>
              </a:rPr>
              <a:t>image_name.wks</a:t>
            </a:r>
            <a:r>
              <a:rPr lang="en-GB" b="0" spc="-1" dirty="0">
                <a:uFill>
                  <a:solidFill>
                    <a:srgbClr val="FFFFFF"/>
                  </a:solidFill>
                </a:uFill>
              </a:rPr>
              <a:t> [options] [...]</a:t>
            </a:r>
          </a:p>
          <a:p>
            <a:r>
              <a:rPr lang="en-GB" b="0" spc="-1" dirty="0" smtClean="0">
                <a:uFill>
                  <a:solidFill>
                    <a:srgbClr val="FFFFFF"/>
                  </a:solidFill>
                </a:uFill>
              </a:rPr>
              <a:t>Where:</a:t>
            </a:r>
            <a:br>
              <a:rPr lang="en-GB" b="0" spc="-1" dirty="0" smtClean="0">
                <a:uFill>
                  <a:solidFill>
                    <a:srgbClr val="FFFFFF"/>
                  </a:solidFill>
                </a:uFill>
              </a:rPr>
            </a:br>
            <a:r>
              <a:rPr lang="en-GB" sz="1800" b="0" spc="-1" dirty="0" err="1" smtClean="0">
                <a:uFill>
                  <a:solidFill>
                    <a:srgbClr val="FFFFFF"/>
                  </a:solidFill>
                </a:uFill>
              </a:rPr>
              <a:t>image_name.wks</a:t>
            </a:r>
            <a:r>
              <a:rPr lang="en-GB" sz="1800" b="0" spc="-1" dirty="0" smtClean="0">
                <a:uFill>
                  <a:solidFill>
                    <a:srgbClr val="FFFFFF"/>
                  </a:solidFill>
                </a:uFill>
              </a:rPr>
              <a:t> </a:t>
            </a:r>
            <a:r>
              <a:rPr lang="en-GB" sz="1800" b="0" spc="-1" dirty="0">
                <a:uFill>
                  <a:solidFill>
                    <a:srgbClr val="FFFFFF"/>
                  </a:solidFill>
                </a:uFill>
              </a:rPr>
              <a:t>(An </a:t>
            </a:r>
            <a:r>
              <a:rPr lang="en-GB" sz="1800" b="0" spc="-1" dirty="0" err="1">
                <a:uFill>
                  <a:solidFill>
                    <a:srgbClr val="FFFFFF"/>
                  </a:solidFill>
                </a:uFill>
              </a:rPr>
              <a:t>OpenEmbedded</a:t>
            </a:r>
            <a:r>
              <a:rPr lang="en-GB" sz="1800" b="0" spc="-1" dirty="0">
                <a:uFill>
                  <a:solidFill>
                    <a:srgbClr val="FFFFFF"/>
                  </a:solidFill>
                </a:uFill>
              </a:rPr>
              <a:t> </a:t>
            </a:r>
            <a:r>
              <a:rPr lang="en-GB" sz="1800" b="0" spc="-1" dirty="0" err="1">
                <a:uFill>
                  <a:solidFill>
                    <a:srgbClr val="FFFFFF"/>
                  </a:solidFill>
                </a:uFill>
              </a:rPr>
              <a:t>kickstart</a:t>
            </a:r>
            <a:r>
              <a:rPr lang="en-GB" sz="1800" b="0" spc="-1" dirty="0">
                <a:uFill>
                  <a:solidFill>
                    <a:srgbClr val="FFFFFF"/>
                  </a:solidFill>
                </a:uFill>
              </a:rPr>
              <a:t> file</a:t>
            </a:r>
            <a:r>
              <a:rPr lang="en-GB" sz="1800" b="0" spc="-1" dirty="0" smtClean="0">
                <a:uFill>
                  <a:solidFill>
                    <a:srgbClr val="FFFFFF"/>
                  </a:solidFill>
                </a:uFill>
              </a:rPr>
              <a:t>)</a:t>
            </a:r>
            <a:br>
              <a:rPr lang="en-GB" sz="1800" b="0" spc="-1" dirty="0" smtClean="0">
                <a:uFill>
                  <a:solidFill>
                    <a:srgbClr val="FFFFFF"/>
                  </a:solidFill>
                </a:uFill>
              </a:rPr>
            </a:br>
            <a:r>
              <a:rPr lang="en-GB" sz="1800" b="0" spc="-1" dirty="0" smtClean="0">
                <a:uFill>
                  <a:solidFill>
                    <a:srgbClr val="FFFFFF"/>
                  </a:solidFill>
                </a:uFill>
              </a:rPr>
              <a:t>-</a:t>
            </a:r>
            <a:r>
              <a:rPr lang="en-GB" sz="1800" b="0" spc="-1" dirty="0">
                <a:uFill>
                  <a:solidFill>
                    <a:srgbClr val="FFFFFF"/>
                  </a:solidFill>
                </a:uFill>
              </a:rPr>
              <a:t>o OUTDIR, --</a:t>
            </a:r>
            <a:r>
              <a:rPr lang="en-GB" sz="1800" b="0" spc="-1" dirty="0" err="1" smtClean="0">
                <a:uFill>
                  <a:solidFill>
                    <a:srgbClr val="FFFFFF"/>
                  </a:solidFill>
                </a:uFill>
              </a:rPr>
              <a:t>outdir</a:t>
            </a:r>
            <a:r>
              <a:rPr lang="en-GB" sz="1800" b="0" spc="-1" dirty="0" smtClean="0">
                <a:uFill>
                  <a:solidFill>
                    <a:srgbClr val="FFFFFF"/>
                  </a:solidFill>
                </a:uFill>
              </a:rPr>
              <a:t>=OUTDIR</a:t>
            </a:r>
            <a:br>
              <a:rPr lang="en-GB" sz="1800" b="0" spc="-1" dirty="0" smtClean="0">
                <a:uFill>
                  <a:solidFill>
                    <a:srgbClr val="FFFFFF"/>
                  </a:solidFill>
                </a:uFill>
              </a:rPr>
            </a:br>
            <a:r>
              <a:rPr lang="en-GB" sz="1800" b="0" spc="-1" dirty="0" smtClean="0">
                <a:uFill>
                  <a:solidFill>
                    <a:srgbClr val="FFFFFF"/>
                  </a:solidFill>
                </a:uFill>
              </a:rPr>
              <a:t>-e </a:t>
            </a:r>
            <a:r>
              <a:rPr lang="en-GB" sz="1800" b="0" spc="-1" dirty="0">
                <a:uFill>
                  <a:solidFill>
                    <a:srgbClr val="FFFFFF"/>
                  </a:solidFill>
                </a:uFill>
              </a:rPr>
              <a:t>IMAGE_NAME, --</a:t>
            </a:r>
            <a:r>
              <a:rPr lang="en-GB" sz="1800" b="0" spc="-1" dirty="0" smtClean="0">
                <a:uFill>
                  <a:solidFill>
                    <a:srgbClr val="FFFFFF"/>
                  </a:solidFill>
                </a:uFill>
              </a:rPr>
              <a:t>image-name=IMAGE_NAME</a:t>
            </a:r>
            <a:br>
              <a:rPr lang="en-GB" sz="1800" b="0" spc="-1" dirty="0" smtClean="0">
                <a:uFill>
                  <a:solidFill>
                    <a:srgbClr val="FFFFFF"/>
                  </a:solidFill>
                </a:uFill>
              </a:rPr>
            </a:br>
            <a:r>
              <a:rPr lang="en-GB" sz="1800" b="0" spc="-1" dirty="0" smtClean="0">
                <a:uFill>
                  <a:solidFill>
                    <a:srgbClr val="FFFFFF"/>
                  </a:solidFill>
                </a:uFill>
              </a:rPr>
              <a:t>-r </a:t>
            </a:r>
            <a:r>
              <a:rPr lang="en-GB" sz="1800" b="0" spc="-1" dirty="0">
                <a:uFill>
                  <a:solidFill>
                    <a:srgbClr val="FFFFFF"/>
                  </a:solidFill>
                </a:uFill>
              </a:rPr>
              <a:t>ROOTFS_DIR, --</a:t>
            </a:r>
            <a:r>
              <a:rPr lang="en-GB" sz="1800" b="0" spc="-1" dirty="0" err="1" smtClean="0">
                <a:uFill>
                  <a:solidFill>
                    <a:srgbClr val="FFFFFF"/>
                  </a:solidFill>
                </a:uFill>
              </a:rPr>
              <a:t>rootfs-dir</a:t>
            </a:r>
            <a:r>
              <a:rPr lang="en-GB" sz="1800" b="0" spc="-1" dirty="0" smtClean="0">
                <a:uFill>
                  <a:solidFill>
                    <a:srgbClr val="FFFFFF"/>
                  </a:solidFill>
                </a:uFill>
              </a:rPr>
              <a:t>=ROOTFS_DIR</a:t>
            </a:r>
            <a:br>
              <a:rPr lang="en-GB" sz="1800" b="0" spc="-1" dirty="0" smtClean="0">
                <a:uFill>
                  <a:solidFill>
                    <a:srgbClr val="FFFFFF"/>
                  </a:solidFill>
                </a:uFill>
              </a:rPr>
            </a:br>
            <a:r>
              <a:rPr lang="en-GB" sz="1800" b="0" spc="-1" dirty="0" smtClean="0">
                <a:uFill>
                  <a:solidFill>
                    <a:srgbClr val="FFFFFF"/>
                  </a:solidFill>
                </a:uFill>
              </a:rPr>
              <a:t>-b </a:t>
            </a:r>
            <a:r>
              <a:rPr lang="en-GB" sz="1800" b="0" spc="-1" dirty="0">
                <a:uFill>
                  <a:solidFill>
                    <a:srgbClr val="FFFFFF"/>
                  </a:solidFill>
                </a:uFill>
              </a:rPr>
              <a:t>BOOTIMG_DIR, --</a:t>
            </a:r>
            <a:r>
              <a:rPr lang="en-GB" sz="1800" b="0" spc="-1" dirty="0" err="1" smtClean="0">
                <a:uFill>
                  <a:solidFill>
                    <a:srgbClr val="FFFFFF"/>
                  </a:solidFill>
                </a:uFill>
              </a:rPr>
              <a:t>bootimg-dir</a:t>
            </a:r>
            <a:r>
              <a:rPr lang="en-GB" sz="1800" b="0" spc="-1" dirty="0" smtClean="0">
                <a:uFill>
                  <a:solidFill>
                    <a:srgbClr val="FFFFFF"/>
                  </a:solidFill>
                </a:uFill>
              </a:rPr>
              <a:t>=BOOTIMG_DIR</a:t>
            </a:r>
            <a:br>
              <a:rPr lang="en-GB" sz="1800" b="0" spc="-1" dirty="0" smtClean="0">
                <a:uFill>
                  <a:solidFill>
                    <a:srgbClr val="FFFFFF"/>
                  </a:solidFill>
                </a:uFill>
              </a:rPr>
            </a:br>
            <a:r>
              <a:rPr lang="en-GB" sz="1800" b="0" spc="-1" dirty="0" smtClean="0">
                <a:uFill>
                  <a:solidFill>
                    <a:srgbClr val="FFFFFF"/>
                  </a:solidFill>
                </a:uFill>
              </a:rPr>
              <a:t>-k </a:t>
            </a:r>
            <a:r>
              <a:rPr lang="en-GB" sz="1800" b="0" spc="-1" dirty="0">
                <a:uFill>
                  <a:solidFill>
                    <a:srgbClr val="FFFFFF"/>
                  </a:solidFill>
                </a:uFill>
              </a:rPr>
              <a:t>KERNEL_DIR, --</a:t>
            </a:r>
            <a:r>
              <a:rPr lang="en-GB" sz="1800" b="0" spc="-1" dirty="0" smtClean="0">
                <a:uFill>
                  <a:solidFill>
                    <a:srgbClr val="FFFFFF"/>
                  </a:solidFill>
                </a:uFill>
              </a:rPr>
              <a:t>kernel-</a:t>
            </a:r>
            <a:r>
              <a:rPr lang="en-GB" sz="1800" b="0" spc="-1" dirty="0" err="1" smtClean="0">
                <a:uFill>
                  <a:solidFill>
                    <a:srgbClr val="FFFFFF"/>
                  </a:solidFill>
                </a:uFill>
              </a:rPr>
              <a:t>dir</a:t>
            </a:r>
            <a:r>
              <a:rPr lang="en-GB" sz="1800" b="0" spc="-1" dirty="0" smtClean="0">
                <a:uFill>
                  <a:solidFill>
                    <a:srgbClr val="FFFFFF"/>
                  </a:solidFill>
                </a:uFill>
              </a:rPr>
              <a:t>=KERNEL_DIR</a:t>
            </a:r>
            <a:br>
              <a:rPr lang="en-GB" sz="1800" b="0" spc="-1" dirty="0" smtClean="0">
                <a:uFill>
                  <a:solidFill>
                    <a:srgbClr val="FFFFFF"/>
                  </a:solidFill>
                </a:uFill>
              </a:rPr>
            </a:br>
            <a:r>
              <a:rPr lang="en-GB" sz="1800" b="0" spc="-1" dirty="0" smtClean="0">
                <a:uFill>
                  <a:solidFill>
                    <a:srgbClr val="FFFFFF"/>
                  </a:solidFill>
                </a:uFill>
              </a:rPr>
              <a:t>-n </a:t>
            </a:r>
            <a:r>
              <a:rPr lang="en-GB" sz="1800" b="0" spc="-1" dirty="0">
                <a:uFill>
                  <a:solidFill>
                    <a:srgbClr val="FFFFFF"/>
                  </a:solidFill>
                </a:uFill>
              </a:rPr>
              <a:t>NATIVE_SYSROOT, --</a:t>
            </a:r>
            <a:r>
              <a:rPr lang="en-GB" sz="1800" b="0" spc="-1" dirty="0" err="1" smtClean="0">
                <a:uFill>
                  <a:solidFill>
                    <a:srgbClr val="FFFFFF"/>
                  </a:solidFill>
                </a:uFill>
              </a:rPr>
              <a:t>nativesysroot</a:t>
            </a:r>
            <a:r>
              <a:rPr lang="en-GB" sz="1800" b="0" spc="-1" dirty="0" smtClean="0">
                <a:uFill>
                  <a:solidFill>
                    <a:srgbClr val="FFFFFF"/>
                  </a:solidFill>
                </a:uFill>
              </a:rPr>
              <a:t>=NATIVE_SYSROOT</a:t>
            </a:r>
            <a:r>
              <a:rPr lang="en-GB" sz="1800" spc="-1" dirty="0">
                <a:uFill>
                  <a:solidFill>
                    <a:srgbClr val="FFFFFF"/>
                  </a:solidFill>
                </a:uFill>
              </a:rPr>
              <a:t/>
            </a:r>
            <a:br>
              <a:rPr lang="en-GB" sz="1800" spc="-1" dirty="0">
                <a:uFill>
                  <a:solidFill>
                    <a:srgbClr val="FFFFFF"/>
                  </a:solidFill>
                </a:uFill>
              </a:rPr>
            </a:br>
            <a:r>
              <a:rPr lang="en-GB" sz="1800" b="0" spc="-1" dirty="0" smtClean="0">
                <a:uFill>
                  <a:solidFill>
                    <a:srgbClr val="FFFFFF"/>
                  </a:solidFill>
                </a:uFill>
              </a:rPr>
              <a:t>-s</a:t>
            </a:r>
            <a:r>
              <a:rPr lang="en-GB" sz="1800" b="0" spc="-1" dirty="0">
                <a:uFill>
                  <a:solidFill>
                    <a:srgbClr val="FFFFFF"/>
                  </a:solidFill>
                </a:uFill>
              </a:rPr>
              <a:t>, --</a:t>
            </a:r>
            <a:r>
              <a:rPr lang="en-GB" sz="1800" b="0" spc="-1" dirty="0" smtClean="0">
                <a:uFill>
                  <a:solidFill>
                    <a:srgbClr val="FFFFFF"/>
                  </a:solidFill>
                </a:uFill>
              </a:rPr>
              <a:t>skip-build-check</a:t>
            </a:r>
            <a:br>
              <a:rPr lang="en-GB" sz="1800" b="0" spc="-1" dirty="0" smtClean="0">
                <a:uFill>
                  <a:solidFill>
                    <a:srgbClr val="FFFFFF"/>
                  </a:solidFill>
                </a:uFill>
              </a:rPr>
            </a:br>
            <a:r>
              <a:rPr lang="en-GB" sz="1800" b="0" spc="-1" dirty="0" smtClean="0">
                <a:uFill>
                  <a:solidFill>
                    <a:srgbClr val="FFFFFF"/>
                  </a:solidFill>
                </a:uFill>
              </a:rPr>
              <a:t>-D</a:t>
            </a:r>
            <a:r>
              <a:rPr lang="en-GB" sz="1800" b="0" spc="-1" dirty="0">
                <a:uFill>
                  <a:solidFill>
                    <a:srgbClr val="FFFFFF"/>
                  </a:solidFill>
                </a:uFill>
              </a:rPr>
              <a:t>, --debug</a:t>
            </a:r>
            <a:endParaRPr lang="en-GB" b="0" spc="-1" dirty="0">
              <a:uFill>
                <a:solidFill>
                  <a:srgbClr val="FFFFFF"/>
                </a:solidFill>
              </a:uFill>
            </a:endParaRPr>
          </a:p>
          <a:p>
            <a:r>
              <a:rPr lang="en-GB" b="0" spc="-1" dirty="0">
                <a:uFill>
                  <a:solidFill>
                    <a:srgbClr val="FFFFFF"/>
                  </a:solidFill>
                </a:uFill>
              </a:rPr>
              <a:t>Example</a:t>
            </a:r>
            <a:r>
              <a:rPr lang="en-GB" b="0" spc="-1" dirty="0" smtClean="0">
                <a:uFill>
                  <a:solidFill>
                    <a:srgbClr val="FFFFFF"/>
                  </a:solidFill>
                </a:uFill>
              </a:rPr>
              <a:t>:     </a:t>
            </a:r>
            <a:br>
              <a:rPr lang="en-GB" b="0" spc="-1" dirty="0" smtClean="0">
                <a:uFill>
                  <a:solidFill>
                    <a:srgbClr val="FFFFFF"/>
                  </a:solidFill>
                </a:uFill>
              </a:rPr>
            </a:br>
            <a:r>
              <a:rPr lang="en-GB" b="0" spc="-1" dirty="0" smtClean="0">
                <a:uFill>
                  <a:solidFill>
                    <a:srgbClr val="FFFFFF"/>
                  </a:solidFill>
                </a:uFill>
              </a:rPr>
              <a:t>$ </a:t>
            </a:r>
            <a:r>
              <a:rPr lang="en-GB" b="0" spc="-1" dirty="0" err="1">
                <a:uFill>
                  <a:solidFill>
                    <a:srgbClr val="FFFFFF"/>
                  </a:solidFill>
                </a:uFill>
              </a:rPr>
              <a:t>wic</a:t>
            </a:r>
            <a:r>
              <a:rPr lang="en-GB" b="0" spc="-1" dirty="0">
                <a:uFill>
                  <a:solidFill>
                    <a:srgbClr val="FFFFFF"/>
                  </a:solidFill>
                </a:uFill>
              </a:rPr>
              <a:t> create </a:t>
            </a:r>
            <a:r>
              <a:rPr lang="en-GB" b="0" spc="-1" dirty="0" err="1">
                <a:uFill>
                  <a:solidFill>
                    <a:srgbClr val="FFFFFF"/>
                  </a:solidFill>
                </a:uFill>
              </a:rPr>
              <a:t>directdisk</a:t>
            </a:r>
            <a:r>
              <a:rPr lang="en-GB" b="0" spc="-1" dirty="0">
                <a:uFill>
                  <a:solidFill>
                    <a:srgbClr val="FFFFFF"/>
                  </a:solidFill>
                </a:uFill>
              </a:rPr>
              <a:t> -r </a:t>
            </a:r>
            <a:r>
              <a:rPr lang="en-GB" b="0" i="1" spc="-1" dirty="0" err="1">
                <a:uFill>
                  <a:solidFill>
                    <a:srgbClr val="FFFFFF"/>
                  </a:solidFill>
                </a:uFill>
              </a:rPr>
              <a:t>rootfs_dir</a:t>
            </a:r>
            <a:r>
              <a:rPr lang="en-GB" b="0" i="1" spc="-1" dirty="0">
                <a:uFill>
                  <a:solidFill>
                    <a:srgbClr val="FFFFFF"/>
                  </a:solidFill>
                </a:uFill>
              </a:rPr>
              <a:t> </a:t>
            </a:r>
            <a:r>
              <a:rPr lang="en-GB" b="0" spc="-1" dirty="0">
                <a:uFill>
                  <a:solidFill>
                    <a:srgbClr val="FFFFFF"/>
                  </a:solidFill>
                </a:uFill>
              </a:rPr>
              <a:t>-b </a:t>
            </a:r>
            <a:r>
              <a:rPr lang="en-GB" b="0" i="1" spc="-1" dirty="0" err="1">
                <a:uFill>
                  <a:solidFill>
                    <a:srgbClr val="FFFFFF"/>
                  </a:solidFill>
                </a:uFill>
              </a:rPr>
              <a:t>bootimg_dir</a:t>
            </a:r>
            <a:r>
              <a:rPr lang="en-GB" b="0" i="1" spc="-1" dirty="0">
                <a:uFill>
                  <a:solidFill>
                    <a:srgbClr val="FFFFFF"/>
                  </a:solidFill>
                </a:uFill>
              </a:rPr>
              <a:t> </a:t>
            </a:r>
            <a:r>
              <a:rPr lang="en-GB" b="0" i="1" spc="-1" dirty="0" smtClean="0">
                <a:uFill>
                  <a:solidFill>
                    <a:srgbClr val="FFFFFF"/>
                  </a:solidFill>
                </a:uFill>
              </a:rPr>
              <a:t> </a:t>
            </a:r>
            <a:r>
              <a:rPr lang="en-GB" b="0" spc="-1" dirty="0" smtClean="0">
                <a:uFill>
                  <a:solidFill>
                    <a:srgbClr val="FFFFFF"/>
                  </a:solidFill>
                </a:uFill>
              </a:rPr>
              <a:t>\</a:t>
            </a:r>
            <a:br>
              <a:rPr lang="en-GB" b="0" spc="-1" dirty="0" smtClean="0">
                <a:uFill>
                  <a:solidFill>
                    <a:srgbClr val="FFFFFF"/>
                  </a:solidFill>
                </a:uFill>
              </a:rPr>
            </a:br>
            <a:r>
              <a:rPr lang="en-GB" b="0" spc="-1" dirty="0" smtClean="0">
                <a:uFill>
                  <a:solidFill>
                    <a:srgbClr val="FFFFFF"/>
                  </a:solidFill>
                </a:uFill>
              </a:rPr>
              <a:t>   --k </a:t>
            </a:r>
            <a:r>
              <a:rPr lang="en-GB" b="0" i="1" spc="-1" dirty="0" err="1">
                <a:uFill>
                  <a:solidFill>
                    <a:srgbClr val="FFFFFF"/>
                  </a:solidFill>
                </a:uFill>
              </a:rPr>
              <a:t>kernel_dir</a:t>
            </a:r>
            <a:r>
              <a:rPr lang="en-GB" b="0" spc="-1" dirty="0">
                <a:uFill>
                  <a:solidFill>
                    <a:srgbClr val="FFFFFF"/>
                  </a:solidFill>
                </a:uFill>
              </a:rPr>
              <a:t> -n </a:t>
            </a:r>
            <a:r>
              <a:rPr lang="en-GB" b="0" i="1" spc="-1" dirty="0" err="1">
                <a:uFill>
                  <a:solidFill>
                    <a:srgbClr val="FFFFFF"/>
                  </a:solidFill>
                </a:uFill>
              </a:rPr>
              <a:t>native_sysroot</a:t>
            </a:r>
            <a:endParaRPr lang="en-GB" b="0" i="1" spc="-1" dirty="0">
              <a:uFill>
                <a:solidFill>
                  <a:srgbClr val="FFFFFF"/>
                </a:solidFill>
              </a:uFill>
            </a:endParaRPr>
          </a:p>
        </p:txBody>
      </p:sp>
    </p:spTree>
    <p:extLst>
      <p:ext uri="{BB962C8B-B14F-4D97-AF65-F5344CB8AC3E}">
        <p14:creationId xmlns:p14="http://schemas.microsoft.com/office/powerpoint/2010/main" val="2236764238"/>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WIC</a:t>
            </a:r>
            <a:r>
              <a:rPr lang="en-US" dirty="0" smtClean="0">
                <a:solidFill>
                  <a:srgbClr val="00B0F0"/>
                </a:solidFill>
              </a:rPr>
              <a:t>: Available </a:t>
            </a:r>
            <a:r>
              <a:rPr lang="en-US" dirty="0" err="1">
                <a:solidFill>
                  <a:srgbClr val="00B0F0"/>
                </a:solidFill>
              </a:rPr>
              <a:t>kickstart</a:t>
            </a:r>
            <a:r>
              <a:rPr lang="en-US" dirty="0">
                <a:solidFill>
                  <a:srgbClr val="00B0F0"/>
                </a:solidFill>
              </a:rPr>
              <a:t> files</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GB" b="0" spc="-1" dirty="0" smtClean="0">
                <a:uFill>
                  <a:solidFill>
                    <a:srgbClr val="FFFFFF"/>
                  </a:solidFill>
                </a:uFill>
              </a:rPr>
              <a:t>You can use </a:t>
            </a:r>
            <a:r>
              <a:rPr lang="en-GB" b="0" spc="-1" dirty="0" err="1" smtClean="0">
                <a:uFill>
                  <a:solidFill>
                    <a:srgbClr val="FFFFFF"/>
                  </a:solidFill>
                </a:uFill>
              </a:rPr>
              <a:t>wic</a:t>
            </a:r>
            <a:r>
              <a:rPr lang="en-GB" b="0" spc="-1" dirty="0" smtClean="0">
                <a:uFill>
                  <a:solidFill>
                    <a:srgbClr val="FFFFFF"/>
                  </a:solidFill>
                </a:uFill>
              </a:rPr>
              <a:t> to get a list of available </a:t>
            </a:r>
            <a:r>
              <a:rPr lang="en-GB" b="0" spc="-1" dirty="0" err="1" smtClean="0">
                <a:uFill>
                  <a:solidFill>
                    <a:srgbClr val="FFFFFF"/>
                  </a:solidFill>
                </a:uFill>
              </a:rPr>
              <a:t>kickstarts</a:t>
            </a:r>
            <a:r>
              <a:rPr lang="en-GB" b="0" spc="-1" dirty="0" smtClean="0">
                <a:uFill>
                  <a:solidFill>
                    <a:srgbClr val="FFFFFF"/>
                  </a:solidFill>
                </a:uFill>
              </a:rPr>
              <a:t> </a:t>
            </a:r>
            <a:endParaRPr lang="en-GB" b="0" spc="-1" dirty="0">
              <a:uFill>
                <a:solidFill>
                  <a:srgbClr val="FFFFFF"/>
                </a:solidFill>
              </a:uFill>
            </a:endParaRPr>
          </a:p>
        </p:txBody>
      </p:sp>
      <p:sp>
        <p:nvSpPr>
          <p:cNvPr id="6" name="Rectangle 5"/>
          <p:cNvSpPr/>
          <p:nvPr/>
        </p:nvSpPr>
        <p:spPr bwMode="auto">
          <a:xfrm>
            <a:off x="317501" y="1443209"/>
            <a:ext cx="8585200" cy="4241494"/>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b="1" dirty="0">
                <a:solidFill>
                  <a:schemeClr val="tx2"/>
                </a:solidFill>
                <a:latin typeface="Courier New" panose="02070309020205020404" pitchFamily="49" charset="0"/>
                <a:cs typeface="Courier New" panose="02070309020205020404" pitchFamily="49" charset="0"/>
              </a:rPr>
              <a:t>$ </a:t>
            </a:r>
            <a:r>
              <a:rPr lang="en-US" sz="1800" b="1" dirty="0" err="1">
                <a:solidFill>
                  <a:srgbClr val="0070C0"/>
                </a:solidFill>
                <a:latin typeface="Courier New" panose="02070309020205020404" pitchFamily="49" charset="0"/>
                <a:cs typeface="Courier New" panose="02070309020205020404" pitchFamily="49" charset="0"/>
              </a:rPr>
              <a:t>wic</a:t>
            </a:r>
            <a:r>
              <a:rPr lang="en-US" sz="1800" b="1" dirty="0">
                <a:solidFill>
                  <a:srgbClr val="0070C0"/>
                </a:solidFill>
                <a:latin typeface="Courier New" panose="02070309020205020404" pitchFamily="49" charset="0"/>
                <a:cs typeface="Courier New" panose="02070309020205020404" pitchFamily="49" charset="0"/>
              </a:rPr>
              <a:t> list images</a:t>
            </a:r>
            <a:endParaRPr lang="en-US" sz="1600" b="1" dirty="0">
              <a:solidFill>
                <a:srgbClr val="0070C0"/>
              </a:solidFill>
              <a:latin typeface="Courier New" panose="02070309020205020404" pitchFamily="49" charset="0"/>
              <a:cs typeface="Courier New" panose="02070309020205020404" pitchFamily="49" charset="0"/>
            </a:endParaRPr>
          </a:p>
          <a:p>
            <a:r>
              <a:rPr lang="en-US" sz="1600" b="1" dirty="0" err="1">
                <a:solidFill>
                  <a:schemeClr val="tx2"/>
                </a:solidFill>
                <a:latin typeface="Courier New" panose="02070309020205020404" pitchFamily="49" charset="0"/>
                <a:cs typeface="Courier New" panose="02070309020205020404" pitchFamily="49" charset="0"/>
              </a:rPr>
              <a:t>galileodisk-sd</a:t>
            </a:r>
            <a:r>
              <a:rPr lang="en-US" sz="1600" b="1" dirty="0">
                <a:solidFill>
                  <a:schemeClr val="tx2"/>
                </a:solidFill>
                <a:latin typeface="Courier New" panose="02070309020205020404" pitchFamily="49" charset="0"/>
                <a:cs typeface="Courier New" panose="02070309020205020404" pitchFamily="49" charset="0"/>
              </a:rPr>
              <a:t>               Galileo Gen 1/2 disk image (SD card)</a:t>
            </a:r>
          </a:p>
          <a:p>
            <a:r>
              <a:rPr lang="en-US" sz="1600" b="1" dirty="0" err="1">
                <a:solidFill>
                  <a:schemeClr val="tx2"/>
                </a:solidFill>
                <a:latin typeface="Courier New" panose="02070309020205020404" pitchFamily="49" charset="0"/>
                <a:cs typeface="Courier New" panose="02070309020205020404" pitchFamily="49" charset="0"/>
              </a:rPr>
              <a:t>systemd-bootdisk-uuid</a:t>
            </a:r>
            <a:r>
              <a:rPr lang="en-US" sz="1600" b="1" dirty="0">
                <a:solidFill>
                  <a:schemeClr val="tx2"/>
                </a:solidFill>
                <a:latin typeface="Courier New" panose="02070309020205020404" pitchFamily="49" charset="0"/>
                <a:cs typeface="Courier New" panose="02070309020205020404" pitchFamily="49" charset="0"/>
              </a:rPr>
              <a:t>        EFI disk image with </a:t>
            </a:r>
            <a:r>
              <a:rPr lang="en-US" sz="1600" b="1" dirty="0" err="1">
                <a:solidFill>
                  <a:schemeClr val="tx2"/>
                </a:solidFill>
                <a:latin typeface="Courier New" panose="02070309020205020404" pitchFamily="49" charset="0"/>
                <a:cs typeface="Courier New" panose="02070309020205020404" pitchFamily="49" charset="0"/>
              </a:rPr>
              <a:t>systemd</a:t>
            </a:r>
            <a:r>
              <a:rPr lang="en-US" sz="1600" b="1" dirty="0">
                <a:solidFill>
                  <a:schemeClr val="tx2"/>
                </a:solidFill>
                <a:latin typeface="Courier New" panose="02070309020205020404" pitchFamily="49" charset="0"/>
                <a:cs typeface="Courier New" panose="02070309020205020404" pitchFamily="49" charset="0"/>
              </a:rPr>
              <a:t>-boot</a:t>
            </a:r>
          </a:p>
          <a:p>
            <a:r>
              <a:rPr lang="en-US" sz="1600" b="1" dirty="0" err="1">
                <a:solidFill>
                  <a:schemeClr val="tx2"/>
                </a:solidFill>
                <a:latin typeface="Courier New" panose="02070309020205020404" pitchFamily="49" charset="0"/>
                <a:cs typeface="Courier New" panose="02070309020205020404" pitchFamily="49" charset="0"/>
              </a:rPr>
              <a:t>galileodisk-usb</a:t>
            </a:r>
            <a:r>
              <a:rPr lang="en-US" sz="1600" b="1" dirty="0">
                <a:solidFill>
                  <a:schemeClr val="tx2"/>
                </a:solidFill>
                <a:latin typeface="Courier New" panose="02070309020205020404" pitchFamily="49" charset="0"/>
                <a:cs typeface="Courier New" panose="02070309020205020404" pitchFamily="49" charset="0"/>
              </a:rPr>
              <a:t>              Galileo Gen 1/2 disk image (USB </a:t>
            </a:r>
            <a:r>
              <a:rPr lang="en-US" sz="1600" b="1" dirty="0" smtClean="0">
                <a:solidFill>
                  <a:schemeClr val="tx2"/>
                </a:solidFill>
                <a:latin typeface="Courier New" panose="02070309020205020404" pitchFamily="49" charset="0"/>
                <a:cs typeface="Courier New" panose="02070309020205020404" pitchFamily="49" charset="0"/>
              </a:rPr>
              <a:t>storage)</a:t>
            </a:r>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err="1">
                <a:solidFill>
                  <a:schemeClr val="tx2"/>
                </a:solidFill>
                <a:latin typeface="Courier New" panose="02070309020205020404" pitchFamily="49" charset="0"/>
                <a:cs typeface="Courier New" panose="02070309020205020404" pitchFamily="49" charset="0"/>
              </a:rPr>
              <a:t>systemd-bootdisk</a:t>
            </a:r>
            <a:r>
              <a:rPr lang="en-US" sz="1600" b="1" dirty="0">
                <a:solidFill>
                  <a:schemeClr val="tx2"/>
                </a:solidFill>
                <a:latin typeface="Courier New" panose="02070309020205020404" pitchFamily="49" charset="0"/>
                <a:cs typeface="Courier New" panose="02070309020205020404" pitchFamily="49" charset="0"/>
              </a:rPr>
              <a:t>             EFI disk image with </a:t>
            </a:r>
            <a:r>
              <a:rPr lang="en-US" sz="1600" b="1" dirty="0" err="1">
                <a:solidFill>
                  <a:schemeClr val="tx2"/>
                </a:solidFill>
                <a:latin typeface="Courier New" panose="02070309020205020404" pitchFamily="49" charset="0"/>
                <a:cs typeface="Courier New" panose="02070309020205020404" pitchFamily="49" charset="0"/>
              </a:rPr>
              <a:t>systemd</a:t>
            </a:r>
            <a:r>
              <a:rPr lang="en-US" sz="1600" b="1" dirty="0">
                <a:solidFill>
                  <a:schemeClr val="tx2"/>
                </a:solidFill>
                <a:latin typeface="Courier New" panose="02070309020205020404" pitchFamily="49" charset="0"/>
                <a:cs typeface="Courier New" panose="02070309020205020404" pitchFamily="49" charset="0"/>
              </a:rPr>
              <a:t>-boot</a:t>
            </a:r>
          </a:p>
          <a:p>
            <a:r>
              <a:rPr lang="en-US" sz="1600" b="1" dirty="0" err="1">
                <a:solidFill>
                  <a:schemeClr val="tx2"/>
                </a:solidFill>
                <a:latin typeface="Courier New" panose="02070309020205020404" pitchFamily="49" charset="0"/>
                <a:cs typeface="Courier New" panose="02070309020205020404" pitchFamily="49" charset="0"/>
              </a:rPr>
              <a:t>directdisk</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pcbios</a:t>
            </a:r>
            <a:r>
              <a:rPr lang="en-US" sz="1600" b="1" dirty="0">
                <a:solidFill>
                  <a:schemeClr val="tx2"/>
                </a:solidFill>
                <a:latin typeface="Courier New" panose="02070309020205020404" pitchFamily="49" charset="0"/>
                <a:cs typeface="Courier New" panose="02070309020205020404" pitchFamily="49" charset="0"/>
              </a:rPr>
              <a:t>' direct disk image</a:t>
            </a:r>
          </a:p>
          <a:p>
            <a:r>
              <a:rPr lang="en-US" sz="1600" b="1" dirty="0" err="1">
                <a:solidFill>
                  <a:schemeClr val="tx2"/>
                </a:solidFill>
                <a:latin typeface="Courier New" panose="02070309020205020404" pitchFamily="49" charset="0"/>
                <a:cs typeface="Courier New" panose="02070309020205020404" pitchFamily="49" charset="0"/>
              </a:rPr>
              <a:t>directdisk</a:t>
            </a:r>
            <a:r>
              <a:rPr lang="en-US" sz="1600" b="1" dirty="0">
                <a:solidFill>
                  <a:schemeClr val="tx2"/>
                </a:solidFill>
                <a:latin typeface="Courier New" panose="02070309020205020404" pitchFamily="49" charset="0"/>
                <a:cs typeface="Courier New" panose="02070309020205020404" pitchFamily="49" charset="0"/>
              </a:rPr>
              <a:t>-multi-</a:t>
            </a:r>
            <a:r>
              <a:rPr lang="en-US" sz="1600" b="1" dirty="0" err="1">
                <a:solidFill>
                  <a:schemeClr val="tx2"/>
                </a:solidFill>
                <a:latin typeface="Courier New" panose="02070309020205020404" pitchFamily="49" charset="0"/>
                <a:cs typeface="Courier New" panose="02070309020205020404" pitchFamily="49" charset="0"/>
              </a:rPr>
              <a:t>rootfs</a:t>
            </a:r>
            <a:r>
              <a:rPr lang="en-US" sz="1600" b="1" dirty="0">
                <a:solidFill>
                  <a:schemeClr val="tx2"/>
                </a:solidFill>
                <a:latin typeface="Courier New" panose="02070309020205020404" pitchFamily="49" charset="0"/>
                <a:cs typeface="Courier New" panose="02070309020205020404" pitchFamily="49" charset="0"/>
              </a:rPr>
              <a:t>      multi </a:t>
            </a:r>
            <a:r>
              <a:rPr lang="en-US" sz="1600" b="1" dirty="0" err="1">
                <a:solidFill>
                  <a:schemeClr val="tx2"/>
                </a:solidFill>
                <a:latin typeface="Courier New" panose="02070309020205020404" pitchFamily="49" charset="0"/>
                <a:cs typeface="Courier New" panose="02070309020205020404" pitchFamily="49" charset="0"/>
              </a:rPr>
              <a:t>rootfs</a:t>
            </a:r>
            <a:r>
              <a:rPr lang="en-US" sz="1600" b="1" dirty="0">
                <a:solidFill>
                  <a:schemeClr val="tx2"/>
                </a:solidFill>
                <a:latin typeface="Courier New" panose="02070309020205020404" pitchFamily="49" charset="0"/>
                <a:cs typeface="Courier New" panose="02070309020205020404" pitchFamily="49" charset="0"/>
              </a:rPr>
              <a:t> image using </a:t>
            </a:r>
            <a:r>
              <a:rPr lang="en-US" sz="1600" b="1" dirty="0" err="1">
                <a:solidFill>
                  <a:schemeClr val="tx2"/>
                </a:solidFill>
                <a:latin typeface="Courier New" panose="02070309020205020404" pitchFamily="49" charset="0"/>
                <a:cs typeface="Courier New" panose="02070309020205020404" pitchFamily="49" charset="0"/>
              </a:rPr>
              <a:t>rootfs</a:t>
            </a:r>
            <a:r>
              <a:rPr lang="en-US" sz="1600" b="1" dirty="0">
                <a:solidFill>
                  <a:schemeClr val="tx2"/>
                </a:solidFill>
                <a:latin typeface="Courier New" panose="02070309020205020404" pitchFamily="49" charset="0"/>
                <a:cs typeface="Courier New" panose="02070309020205020404" pitchFamily="49" charset="0"/>
              </a:rPr>
              <a:t> plugin</a:t>
            </a:r>
          </a:p>
          <a:p>
            <a:r>
              <a:rPr lang="en-US" sz="1600" b="1" dirty="0" err="1">
                <a:solidFill>
                  <a:schemeClr val="tx2"/>
                </a:solidFill>
                <a:latin typeface="Courier New" panose="02070309020205020404" pitchFamily="49" charset="0"/>
                <a:cs typeface="Courier New" panose="02070309020205020404" pitchFamily="49" charset="0"/>
              </a:rPr>
              <a:t>directdisk</a:t>
            </a:r>
            <a:r>
              <a:rPr lang="en-US" sz="1600" b="1" dirty="0">
                <a:solidFill>
                  <a:schemeClr val="tx2"/>
                </a:solidFill>
                <a:latin typeface="Courier New" panose="02070309020205020404" pitchFamily="49" charset="0"/>
                <a:cs typeface="Courier New" panose="02070309020205020404" pitchFamily="49" charset="0"/>
              </a:rPr>
              <a:t>-bootloader-</a:t>
            </a:r>
            <a:r>
              <a:rPr lang="en-US" sz="1600" b="1" dirty="0" err="1">
                <a:solidFill>
                  <a:schemeClr val="tx2"/>
                </a:solidFill>
                <a:latin typeface="Courier New" panose="02070309020205020404" pitchFamily="49" charset="0"/>
                <a:cs typeface="Courier New" panose="02070309020205020404" pitchFamily="49" charset="0"/>
              </a:rPr>
              <a:t>config</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pcbios</a:t>
            </a:r>
            <a:r>
              <a:rPr lang="en-US" sz="1600" b="1" dirty="0">
                <a:solidFill>
                  <a:schemeClr val="tx2"/>
                </a:solidFill>
                <a:latin typeface="Courier New" panose="02070309020205020404" pitchFamily="49" charset="0"/>
                <a:cs typeface="Courier New" panose="02070309020205020404" pitchFamily="49" charset="0"/>
              </a:rPr>
              <a:t>' direct disk image with </a:t>
            </a:r>
            <a:r>
              <a:rPr lang="en-US" sz="1600" b="1" dirty="0" smtClean="0">
                <a:solidFill>
                  <a:schemeClr val="tx2"/>
                </a:solidFill>
                <a:latin typeface="Courier New" panose="02070309020205020404" pitchFamily="49" charset="0"/>
                <a:cs typeface="Courier New" panose="02070309020205020404" pitchFamily="49" charset="0"/>
              </a:rPr>
              <a:t>custom…</a:t>
            </a:r>
          </a:p>
          <a:p>
            <a:r>
              <a:rPr lang="en-US" sz="1600" b="1" dirty="0" err="1" smtClean="0">
                <a:solidFill>
                  <a:schemeClr val="tx2"/>
                </a:solidFill>
                <a:latin typeface="Courier New" panose="02070309020205020404" pitchFamily="49" charset="0"/>
                <a:cs typeface="Courier New" panose="02070309020205020404" pitchFamily="49" charset="0"/>
              </a:rPr>
              <a:t>mkhybridiso</a:t>
            </a:r>
            <a:r>
              <a:rPr lang="en-US" sz="1600" b="1" dirty="0" smtClean="0">
                <a:solidFill>
                  <a:schemeClr val="tx2"/>
                </a:solidFill>
                <a:latin typeface="Courier New" panose="02070309020205020404" pitchFamily="49" charset="0"/>
                <a:cs typeface="Courier New" panose="02070309020205020404" pitchFamily="49" charset="0"/>
              </a:rPr>
              <a:t>                  </a:t>
            </a:r>
            <a:r>
              <a:rPr lang="en-US" sz="1600" b="1" dirty="0">
                <a:solidFill>
                  <a:schemeClr val="tx2"/>
                </a:solidFill>
                <a:latin typeface="Courier New" panose="02070309020205020404" pitchFamily="49" charset="0"/>
                <a:cs typeface="Courier New" panose="02070309020205020404" pitchFamily="49" charset="0"/>
              </a:rPr>
              <a:t>hybrid ISO image</a:t>
            </a:r>
          </a:p>
          <a:p>
            <a:r>
              <a:rPr lang="en-US" sz="1600" b="1" dirty="0" err="1">
                <a:solidFill>
                  <a:schemeClr val="tx2"/>
                </a:solidFill>
                <a:latin typeface="Courier New" panose="02070309020205020404" pitchFamily="49" charset="0"/>
                <a:cs typeface="Courier New" panose="02070309020205020404" pitchFamily="49" charset="0"/>
              </a:rPr>
              <a:t>sdimage-bootpart</a:t>
            </a:r>
            <a:r>
              <a:rPr lang="en-US" sz="1600" b="1" dirty="0">
                <a:solidFill>
                  <a:schemeClr val="tx2"/>
                </a:solidFill>
                <a:latin typeface="Courier New" panose="02070309020205020404" pitchFamily="49" charset="0"/>
                <a:cs typeface="Courier New" panose="02070309020205020404" pitchFamily="49" charset="0"/>
              </a:rPr>
              <a:t>             SD card image with a boot partition</a:t>
            </a:r>
          </a:p>
          <a:p>
            <a:r>
              <a:rPr lang="en-US" sz="1600" b="1" dirty="0" err="1">
                <a:solidFill>
                  <a:schemeClr val="tx2"/>
                </a:solidFill>
                <a:latin typeface="Courier New" panose="02070309020205020404" pitchFamily="49" charset="0"/>
                <a:cs typeface="Courier New" panose="02070309020205020404" pitchFamily="49" charset="0"/>
              </a:rPr>
              <a:t>mkgummidisk</a:t>
            </a:r>
            <a:r>
              <a:rPr lang="en-US" sz="1600" b="1" dirty="0">
                <a:solidFill>
                  <a:schemeClr val="tx2"/>
                </a:solidFill>
                <a:latin typeface="Courier New" panose="02070309020205020404" pitchFamily="49" charset="0"/>
                <a:cs typeface="Courier New" panose="02070309020205020404" pitchFamily="49" charset="0"/>
              </a:rPr>
              <a:t>                  EFI disk image</a:t>
            </a:r>
          </a:p>
          <a:p>
            <a:r>
              <a:rPr lang="en-US" sz="1600" b="1" dirty="0" err="1">
                <a:solidFill>
                  <a:schemeClr val="tx2"/>
                </a:solidFill>
                <a:latin typeface="Courier New" panose="02070309020205020404" pitchFamily="49" charset="0"/>
                <a:cs typeface="Courier New" panose="02070309020205020404" pitchFamily="49" charset="0"/>
              </a:rPr>
              <a:t>directdisk-gpt</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pcbios</a:t>
            </a:r>
            <a:r>
              <a:rPr lang="en-US" sz="1600" b="1" dirty="0">
                <a:solidFill>
                  <a:schemeClr val="tx2"/>
                </a:solidFill>
                <a:latin typeface="Courier New" panose="02070309020205020404" pitchFamily="49" charset="0"/>
                <a:cs typeface="Courier New" panose="02070309020205020404" pitchFamily="49" charset="0"/>
              </a:rPr>
              <a:t>' direct disk image</a:t>
            </a:r>
          </a:p>
          <a:p>
            <a:r>
              <a:rPr lang="en-US" sz="1600" b="1" dirty="0">
                <a:solidFill>
                  <a:schemeClr val="tx2"/>
                </a:solidFill>
                <a:latin typeface="Courier New" panose="02070309020205020404" pitchFamily="49" charset="0"/>
                <a:cs typeface="Courier New" panose="02070309020205020404" pitchFamily="49" charset="0"/>
              </a:rPr>
              <a:t>qemux86-directdisk           </a:t>
            </a:r>
            <a:r>
              <a:rPr lang="en-US" sz="1600" b="1" dirty="0" err="1">
                <a:solidFill>
                  <a:schemeClr val="tx2"/>
                </a:solidFill>
                <a:latin typeface="Courier New" panose="02070309020205020404" pitchFamily="49" charset="0"/>
                <a:cs typeface="Courier New" panose="02070309020205020404" pitchFamily="49" charset="0"/>
              </a:rPr>
              <a:t>qemu</a:t>
            </a:r>
            <a:r>
              <a:rPr lang="en-US" sz="1600" b="1" dirty="0">
                <a:solidFill>
                  <a:schemeClr val="tx2"/>
                </a:solidFill>
                <a:latin typeface="Courier New" panose="02070309020205020404" pitchFamily="49" charset="0"/>
                <a:cs typeface="Courier New" panose="02070309020205020404" pitchFamily="49" charset="0"/>
              </a:rPr>
              <a:t> machine '</a:t>
            </a:r>
            <a:r>
              <a:rPr lang="en-US" sz="1600" b="1" dirty="0" err="1">
                <a:solidFill>
                  <a:schemeClr val="tx2"/>
                </a:solidFill>
                <a:latin typeface="Courier New" panose="02070309020205020404" pitchFamily="49" charset="0"/>
                <a:cs typeface="Courier New" panose="02070309020205020404" pitchFamily="49" charset="0"/>
              </a:rPr>
              <a:t>pcbios</a:t>
            </a:r>
            <a:r>
              <a:rPr lang="en-US" sz="1600" b="1" dirty="0">
                <a:solidFill>
                  <a:schemeClr val="tx2"/>
                </a:solidFill>
                <a:latin typeface="Courier New" panose="02070309020205020404" pitchFamily="49" charset="0"/>
                <a:cs typeface="Courier New" panose="02070309020205020404" pitchFamily="49" charset="0"/>
              </a:rPr>
              <a:t>' direct disk image</a:t>
            </a:r>
          </a:p>
          <a:p>
            <a:r>
              <a:rPr lang="en-US" sz="1600" b="1" dirty="0" err="1">
                <a:solidFill>
                  <a:schemeClr val="tx2"/>
                </a:solidFill>
                <a:latin typeface="Courier New" panose="02070309020205020404" pitchFamily="49" charset="0"/>
                <a:cs typeface="Courier New" panose="02070309020205020404" pitchFamily="49" charset="0"/>
              </a:rPr>
              <a:t>mkefidisk</a:t>
            </a:r>
            <a:r>
              <a:rPr lang="en-US" sz="1600" b="1" dirty="0">
                <a:solidFill>
                  <a:schemeClr val="tx2"/>
                </a:solidFill>
                <a:latin typeface="Courier New" panose="02070309020205020404" pitchFamily="49" charset="0"/>
                <a:cs typeface="Courier New" panose="02070309020205020404" pitchFamily="49" charset="0"/>
              </a:rPr>
              <a:t>                    EFI disk </a:t>
            </a:r>
            <a:r>
              <a:rPr lang="en-US" sz="1600" b="1" dirty="0" smtClean="0">
                <a:solidFill>
                  <a:schemeClr val="tx2"/>
                </a:solidFill>
                <a:latin typeface="Courier New" panose="02070309020205020404" pitchFamily="49" charset="0"/>
                <a:cs typeface="Courier New" panose="02070309020205020404" pitchFamily="49" charset="0"/>
              </a:rPr>
              <a:t>image</a:t>
            </a:r>
          </a:p>
          <a:p>
            <a:r>
              <a:rPr lang="en-US" sz="1600" b="1" dirty="0" smtClean="0">
                <a:solidFill>
                  <a:schemeClr val="tx2"/>
                </a:solidFill>
                <a:latin typeface="Courier New" panose="02070309020205020404" pitchFamily="49" charset="0"/>
                <a:cs typeface="Courier New" panose="02070309020205020404" pitchFamily="49" charset="0"/>
              </a:rPr>
              <a:t>$</a:t>
            </a:r>
            <a:endParaRPr lang="en-US" sz="1200" b="1" dirty="0" smtClean="0">
              <a:solidFill>
                <a:schemeClr val="tx2"/>
              </a:solidFill>
              <a:latin typeface="Courier New"/>
              <a:cs typeface="Courier New"/>
            </a:endParaRPr>
          </a:p>
        </p:txBody>
      </p:sp>
    </p:spTree>
    <p:extLst>
      <p:ext uri="{BB962C8B-B14F-4D97-AF65-F5344CB8AC3E}">
        <p14:creationId xmlns:p14="http://schemas.microsoft.com/office/powerpoint/2010/main" val="3067559830"/>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WIC: Example Kickstart File</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GB" b="0" spc="-1" dirty="0">
                <a:uFill>
                  <a:solidFill>
                    <a:srgbClr val="FFFFFF"/>
                  </a:solidFill>
                </a:uFill>
              </a:rPr>
              <a:t>Here is the “</a:t>
            </a:r>
            <a:r>
              <a:rPr lang="en-GB" b="0" spc="-1" dirty="0" err="1" smtClean="0">
                <a:uFill>
                  <a:solidFill>
                    <a:srgbClr val="FFFFFF"/>
                  </a:solidFill>
                </a:uFill>
              </a:rPr>
              <a:t>mkefidisk.wks</a:t>
            </a:r>
            <a:r>
              <a:rPr lang="en-GB" b="0" spc="-1" dirty="0" smtClean="0">
                <a:uFill>
                  <a:solidFill>
                    <a:srgbClr val="FFFFFF"/>
                  </a:solidFill>
                </a:uFill>
              </a:rPr>
              <a:t>” </a:t>
            </a:r>
            <a:r>
              <a:rPr lang="en-GB" b="0" spc="-1" dirty="0" err="1" smtClean="0">
                <a:uFill>
                  <a:solidFill>
                    <a:srgbClr val="FFFFFF"/>
                  </a:solidFill>
                </a:uFill>
              </a:rPr>
              <a:t>kickstart</a:t>
            </a:r>
            <a:r>
              <a:rPr lang="en-GB" b="0" spc="-1" dirty="0" smtClean="0">
                <a:uFill>
                  <a:solidFill>
                    <a:srgbClr val="FFFFFF"/>
                  </a:solidFill>
                </a:uFill>
              </a:rPr>
              <a:t> file</a:t>
            </a:r>
            <a:endParaRPr lang="en-GB" b="0" spc="-1" dirty="0">
              <a:uFill>
                <a:solidFill>
                  <a:srgbClr val="FFFFFF"/>
                </a:solidFill>
              </a:uFill>
            </a:endParaRPr>
          </a:p>
        </p:txBody>
      </p:sp>
      <p:sp>
        <p:nvSpPr>
          <p:cNvPr id="6" name="Rectangle 5"/>
          <p:cNvSpPr/>
          <p:nvPr/>
        </p:nvSpPr>
        <p:spPr bwMode="auto">
          <a:xfrm>
            <a:off x="400558" y="1476256"/>
            <a:ext cx="8514841" cy="4241494"/>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smtClean="0">
                <a:solidFill>
                  <a:schemeClr val="tx2"/>
                </a:solidFill>
                <a:latin typeface="Courier New" panose="02070309020205020404" pitchFamily="49" charset="0"/>
                <a:cs typeface="Courier New" panose="02070309020205020404" pitchFamily="49" charset="0"/>
              </a:rPr>
              <a:t>$ </a:t>
            </a:r>
            <a:r>
              <a:rPr lang="en-US" sz="1800" b="1" dirty="0" smtClean="0">
                <a:solidFill>
                  <a:srgbClr val="0070C0"/>
                </a:solidFill>
                <a:latin typeface="Courier New" panose="02070309020205020404" pitchFamily="49" charset="0"/>
                <a:cs typeface="Courier New" panose="02070309020205020404" pitchFamily="49" charset="0"/>
              </a:rPr>
              <a:t>cat ../../</a:t>
            </a:r>
            <a:r>
              <a:rPr lang="en-US" sz="1800" b="1" spc="-1" dirty="0" smtClean="0">
                <a:solidFill>
                  <a:srgbClr val="0070C0"/>
                </a:solidFill>
                <a:uFill>
                  <a:solidFill>
                    <a:srgbClr val="FFFFFF"/>
                  </a:solidFill>
                </a:uFill>
                <a:latin typeface="Courier New" panose="02070309020205020404" pitchFamily="49" charset="0"/>
                <a:cs typeface="Courier New" panose="02070309020205020404" pitchFamily="49" charset="0"/>
              </a:rPr>
              <a:t>poky/scripts/lib/</a:t>
            </a:r>
            <a:r>
              <a:rPr lang="en-US" sz="1800" b="1" spc="-1" dirty="0" err="1" smtClean="0">
                <a:solidFill>
                  <a:srgbClr val="0070C0"/>
                </a:solidFill>
                <a:uFill>
                  <a:solidFill>
                    <a:srgbClr val="FFFFFF"/>
                  </a:solidFill>
                </a:uFill>
                <a:latin typeface="Courier New" panose="02070309020205020404" pitchFamily="49" charset="0"/>
                <a:cs typeface="Courier New" panose="02070309020205020404" pitchFamily="49" charset="0"/>
              </a:rPr>
              <a:t>wic</a:t>
            </a:r>
            <a:r>
              <a:rPr lang="en-US" sz="1800" b="1" spc="-1" dirty="0" smtClean="0">
                <a:solidFill>
                  <a:srgbClr val="0070C0"/>
                </a:solidFill>
                <a:uFill>
                  <a:solidFill>
                    <a:srgbClr val="FFFFFF"/>
                  </a:solidFill>
                </a:uFill>
                <a:latin typeface="Courier New" panose="02070309020205020404" pitchFamily="49" charset="0"/>
                <a:cs typeface="Courier New" panose="02070309020205020404" pitchFamily="49" charset="0"/>
              </a:rPr>
              <a:t>/canned-</a:t>
            </a:r>
            <a:r>
              <a:rPr lang="en-US" sz="1800" b="1" spc="-1" dirty="0" err="1" smtClean="0">
                <a:solidFill>
                  <a:srgbClr val="0070C0"/>
                </a:solidFill>
                <a:uFill>
                  <a:solidFill>
                    <a:srgbClr val="FFFFFF"/>
                  </a:solidFill>
                </a:uFill>
                <a:latin typeface="Courier New" panose="02070309020205020404" pitchFamily="49" charset="0"/>
                <a:cs typeface="Courier New" panose="02070309020205020404" pitchFamily="49" charset="0"/>
              </a:rPr>
              <a:t>wks</a:t>
            </a:r>
            <a:r>
              <a:rPr lang="en-US" sz="1800" b="1" spc="-1" dirty="0" smtClean="0">
                <a:solidFill>
                  <a:srgbClr val="0070C0"/>
                </a:solidFill>
                <a:uFill>
                  <a:solidFill>
                    <a:srgbClr val="FFFFFF"/>
                  </a:solidFill>
                </a:uFill>
                <a:latin typeface="Courier New" panose="02070309020205020404" pitchFamily="49" charset="0"/>
                <a:cs typeface="Courier New" panose="02070309020205020404" pitchFamily="49" charset="0"/>
              </a:rPr>
              <a:t>/</a:t>
            </a:r>
            <a:r>
              <a:rPr lang="en-US" sz="1800" b="1" spc="-1" dirty="0" err="1" smtClean="0">
                <a:solidFill>
                  <a:srgbClr val="0070C0"/>
                </a:solidFill>
                <a:uFill>
                  <a:solidFill>
                    <a:srgbClr val="FFFFFF"/>
                  </a:solidFill>
                </a:uFill>
                <a:latin typeface="Courier New" panose="02070309020205020404" pitchFamily="49" charset="0"/>
                <a:cs typeface="Courier New" panose="02070309020205020404" pitchFamily="49" charset="0"/>
              </a:rPr>
              <a:t>mkefidisk.wks</a:t>
            </a:r>
            <a:endParaRPr lang="en-US" sz="1600" b="1" dirty="0">
              <a:solidFill>
                <a:srgbClr val="0070C0"/>
              </a:solidFill>
              <a:latin typeface="Courier New" panose="02070309020205020404" pitchFamily="49" charset="0"/>
              <a:cs typeface="Courier New" panose="02070309020205020404" pitchFamily="49" charset="0"/>
            </a:endParaRPr>
          </a:p>
          <a:p>
            <a:r>
              <a:rPr lang="en-US" sz="1600" b="1" dirty="0" smtClean="0">
                <a:solidFill>
                  <a:schemeClr val="tx2"/>
                </a:solidFill>
                <a:latin typeface="Courier New" panose="02070309020205020404" pitchFamily="49" charset="0"/>
                <a:cs typeface="Courier New" panose="02070309020205020404" pitchFamily="49" charset="0"/>
              </a:rPr>
              <a:t># </a:t>
            </a:r>
            <a:r>
              <a:rPr lang="en-US" sz="1600" b="1" dirty="0">
                <a:solidFill>
                  <a:schemeClr val="tx2"/>
                </a:solidFill>
                <a:latin typeface="Courier New" panose="02070309020205020404" pitchFamily="49" charset="0"/>
                <a:cs typeface="Courier New" panose="02070309020205020404" pitchFamily="49" charset="0"/>
              </a:rPr>
              <a:t>short-description: Create an EFI disk image</a:t>
            </a:r>
          </a:p>
          <a:p>
            <a:r>
              <a:rPr lang="en-US" sz="1600" b="1" dirty="0" smtClean="0">
                <a:solidFill>
                  <a:schemeClr val="tx2"/>
                </a:solidFill>
                <a:latin typeface="Courier New" panose="02070309020205020404" pitchFamily="49" charset="0"/>
                <a:cs typeface="Courier New" panose="02070309020205020404" pitchFamily="49" charset="0"/>
              </a:rPr>
              <a:t># </a:t>
            </a:r>
            <a:r>
              <a:rPr lang="en-US" sz="1600" b="1" dirty="0">
                <a:solidFill>
                  <a:schemeClr val="tx2"/>
                </a:solidFill>
                <a:latin typeface="Courier New" panose="02070309020205020404" pitchFamily="49" charset="0"/>
                <a:cs typeface="Courier New" panose="02070309020205020404" pitchFamily="49" charset="0"/>
              </a:rPr>
              <a:t>long-description: Creates a partitioned EFI disk image that </a:t>
            </a:r>
            <a:r>
              <a:rPr lang="en-US" sz="1600" b="1" dirty="0" smtClean="0">
                <a:solidFill>
                  <a:schemeClr val="tx2"/>
                </a:solidFill>
                <a:latin typeface="Courier New" panose="02070309020205020404" pitchFamily="49" charset="0"/>
                <a:cs typeface="Courier New" panose="02070309020205020404" pitchFamily="49" charset="0"/>
              </a:rPr>
              <a:t>user</a:t>
            </a:r>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smtClean="0">
                <a:solidFill>
                  <a:schemeClr val="tx2"/>
                </a:solidFill>
                <a:latin typeface="Courier New" panose="02070309020205020404" pitchFamily="49" charset="0"/>
                <a:cs typeface="Courier New" panose="02070309020205020404" pitchFamily="49" charset="0"/>
              </a:rPr>
              <a:t># </a:t>
            </a:r>
            <a:r>
              <a:rPr lang="en-US" sz="1600" b="1" dirty="0">
                <a:solidFill>
                  <a:schemeClr val="tx2"/>
                </a:solidFill>
                <a:latin typeface="Courier New" panose="02070309020205020404" pitchFamily="49" charset="0"/>
                <a:cs typeface="Courier New" panose="02070309020205020404" pitchFamily="49" charset="0"/>
              </a:rPr>
              <a:t>can directly </a:t>
            </a:r>
            <a:r>
              <a:rPr lang="en-US" sz="1600" b="1" dirty="0" err="1">
                <a:solidFill>
                  <a:schemeClr val="tx2"/>
                </a:solidFill>
                <a:latin typeface="Courier New" panose="02070309020205020404" pitchFamily="49" charset="0"/>
                <a:cs typeface="Courier New" panose="02070309020205020404" pitchFamily="49" charset="0"/>
              </a:rPr>
              <a:t>dd</a:t>
            </a:r>
            <a:r>
              <a:rPr lang="en-US" sz="1600" b="1" dirty="0">
                <a:solidFill>
                  <a:schemeClr val="tx2"/>
                </a:solidFill>
                <a:latin typeface="Courier New" panose="02070309020205020404" pitchFamily="49" charset="0"/>
                <a:cs typeface="Courier New" panose="02070309020205020404" pitchFamily="49" charset="0"/>
              </a:rPr>
              <a:t> to boot media.</a:t>
            </a:r>
          </a:p>
          <a:p>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smtClean="0">
                <a:solidFill>
                  <a:schemeClr val="tx2"/>
                </a:solidFill>
                <a:latin typeface="Courier New" panose="02070309020205020404" pitchFamily="49" charset="0"/>
                <a:cs typeface="Courier New" panose="02070309020205020404" pitchFamily="49" charset="0"/>
              </a:rPr>
              <a:t>part </a:t>
            </a:r>
            <a:r>
              <a:rPr lang="en-US" sz="1600" b="1" dirty="0">
                <a:solidFill>
                  <a:schemeClr val="tx2"/>
                </a:solidFill>
                <a:latin typeface="Courier New" panose="02070309020205020404" pitchFamily="49" charset="0"/>
                <a:cs typeface="Courier New" panose="02070309020205020404" pitchFamily="49" charset="0"/>
              </a:rPr>
              <a:t>/boot --source </a:t>
            </a:r>
            <a:r>
              <a:rPr lang="en-US" sz="1600" b="1" dirty="0" err="1">
                <a:solidFill>
                  <a:schemeClr val="tx2"/>
                </a:solidFill>
                <a:latin typeface="Courier New" panose="02070309020205020404" pitchFamily="49" charset="0"/>
                <a:cs typeface="Courier New" panose="02070309020205020404" pitchFamily="49" charset="0"/>
              </a:rPr>
              <a:t>bootimg-efi</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sourceparams</a:t>
            </a:r>
            <a:r>
              <a:rPr lang="en-US" sz="1600" b="1" dirty="0">
                <a:solidFill>
                  <a:schemeClr val="tx2"/>
                </a:solidFill>
                <a:latin typeface="Courier New" panose="02070309020205020404" pitchFamily="49" charset="0"/>
                <a:cs typeface="Courier New" panose="02070309020205020404" pitchFamily="49" charset="0"/>
              </a:rPr>
              <a:t>="loader=grub-</a:t>
            </a:r>
            <a:r>
              <a:rPr lang="en-US" sz="1600" b="1" dirty="0" err="1">
                <a:solidFill>
                  <a:schemeClr val="tx2"/>
                </a:solidFill>
                <a:latin typeface="Courier New" panose="02070309020205020404" pitchFamily="49" charset="0"/>
                <a:cs typeface="Courier New" panose="02070309020205020404" pitchFamily="49" charset="0"/>
              </a:rPr>
              <a:t>efi</a:t>
            </a:r>
            <a:r>
              <a:rPr lang="en-US" sz="1600" b="1" dirty="0">
                <a:solidFill>
                  <a:schemeClr val="tx2"/>
                </a:solidFill>
                <a:latin typeface="Courier New" panose="02070309020205020404" pitchFamily="49" charset="0"/>
                <a:cs typeface="Courier New" panose="02070309020205020404" pitchFamily="49" charset="0"/>
              </a:rPr>
              <a:t>" </a:t>
            </a:r>
            <a:r>
              <a:rPr lang="en-US" sz="1600" b="1" dirty="0" smtClean="0">
                <a:solidFill>
                  <a:schemeClr val="tx2"/>
                </a:solidFill>
                <a:latin typeface="Courier New" panose="02070309020205020404" pitchFamily="49" charset="0"/>
                <a:cs typeface="Courier New" panose="02070309020205020404" pitchFamily="49" charset="0"/>
              </a:rPr>
              <a:t>\</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smtClean="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ondisk</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sda</a:t>
            </a:r>
            <a:r>
              <a:rPr lang="en-US" sz="1600" b="1" dirty="0">
                <a:solidFill>
                  <a:schemeClr val="tx2"/>
                </a:solidFill>
                <a:latin typeface="Courier New" panose="02070309020205020404" pitchFamily="49" charset="0"/>
                <a:cs typeface="Courier New" panose="02070309020205020404" pitchFamily="49" charset="0"/>
              </a:rPr>
              <a:t> --label </a:t>
            </a:r>
            <a:r>
              <a:rPr lang="en-US" sz="1600" b="1" dirty="0" err="1">
                <a:solidFill>
                  <a:schemeClr val="tx2"/>
                </a:solidFill>
                <a:latin typeface="Courier New" panose="02070309020205020404" pitchFamily="49" charset="0"/>
                <a:cs typeface="Courier New" panose="02070309020205020404" pitchFamily="49" charset="0"/>
              </a:rPr>
              <a:t>msdos</a:t>
            </a:r>
            <a:r>
              <a:rPr lang="en-US" sz="1600" b="1" dirty="0">
                <a:solidFill>
                  <a:schemeClr val="tx2"/>
                </a:solidFill>
                <a:latin typeface="Courier New" panose="02070309020205020404" pitchFamily="49" charset="0"/>
                <a:cs typeface="Courier New" panose="02070309020205020404" pitchFamily="49" charset="0"/>
              </a:rPr>
              <a:t> --active --align 1024</a:t>
            </a:r>
          </a:p>
          <a:p>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part / --source </a:t>
            </a:r>
            <a:r>
              <a:rPr lang="en-US" sz="1600" b="1" dirty="0" err="1">
                <a:solidFill>
                  <a:schemeClr val="tx2"/>
                </a:solidFill>
                <a:latin typeface="Courier New" panose="02070309020205020404" pitchFamily="49" charset="0"/>
                <a:cs typeface="Courier New" panose="02070309020205020404" pitchFamily="49" charset="0"/>
              </a:rPr>
              <a:t>rootfs</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ondisk</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sda</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fstype</a:t>
            </a:r>
            <a:r>
              <a:rPr lang="en-US" sz="1600" b="1" dirty="0">
                <a:solidFill>
                  <a:schemeClr val="tx2"/>
                </a:solidFill>
                <a:latin typeface="Courier New" panose="02070309020205020404" pitchFamily="49" charset="0"/>
                <a:cs typeface="Courier New" panose="02070309020205020404" pitchFamily="49" charset="0"/>
              </a:rPr>
              <a:t>=ext4 --label platform </a:t>
            </a:r>
            <a:r>
              <a:rPr lang="en-US" sz="1600" b="1" dirty="0" smtClean="0">
                <a:solidFill>
                  <a:schemeClr val="tx2"/>
                </a:solidFill>
                <a:latin typeface="Courier New" panose="02070309020205020404" pitchFamily="49" charset="0"/>
                <a:cs typeface="Courier New" panose="02070309020205020404" pitchFamily="49" charset="0"/>
              </a:rPr>
              <a:t>\</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smtClean="0">
                <a:solidFill>
                  <a:schemeClr val="tx2"/>
                </a:solidFill>
                <a:latin typeface="Courier New" panose="02070309020205020404" pitchFamily="49" charset="0"/>
                <a:cs typeface="Courier New" panose="02070309020205020404" pitchFamily="49" charset="0"/>
              </a:rPr>
              <a:t>  --</a:t>
            </a:r>
            <a:r>
              <a:rPr lang="en-US" sz="1600" b="1" dirty="0">
                <a:solidFill>
                  <a:schemeClr val="tx2"/>
                </a:solidFill>
                <a:latin typeface="Courier New" panose="02070309020205020404" pitchFamily="49" charset="0"/>
                <a:cs typeface="Courier New" panose="02070309020205020404" pitchFamily="49" charset="0"/>
              </a:rPr>
              <a:t>align 1024 --use-</a:t>
            </a:r>
            <a:r>
              <a:rPr lang="en-US" sz="1600" b="1" dirty="0" err="1">
                <a:solidFill>
                  <a:schemeClr val="tx2"/>
                </a:solidFill>
                <a:latin typeface="Courier New" panose="02070309020205020404" pitchFamily="49" charset="0"/>
                <a:cs typeface="Courier New" panose="02070309020205020404" pitchFamily="49" charset="0"/>
              </a:rPr>
              <a:t>uuid</a:t>
            </a:r>
            <a:endParaRPr lang="en-US" sz="1600" b="1" dirty="0">
              <a:solidFill>
                <a:schemeClr val="tx2"/>
              </a:solidFill>
              <a:latin typeface="Courier New" panose="02070309020205020404" pitchFamily="49" charset="0"/>
              <a:cs typeface="Courier New" panose="02070309020205020404" pitchFamily="49" charset="0"/>
            </a:endParaRPr>
          </a:p>
          <a:p>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part swap --</a:t>
            </a:r>
            <a:r>
              <a:rPr lang="en-US" sz="1600" b="1" dirty="0" err="1">
                <a:solidFill>
                  <a:schemeClr val="tx2"/>
                </a:solidFill>
                <a:latin typeface="Courier New" panose="02070309020205020404" pitchFamily="49" charset="0"/>
                <a:cs typeface="Courier New" panose="02070309020205020404" pitchFamily="49" charset="0"/>
              </a:rPr>
              <a:t>ondisk</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sda</a:t>
            </a:r>
            <a:r>
              <a:rPr lang="en-US" sz="1600" b="1" dirty="0">
                <a:solidFill>
                  <a:schemeClr val="tx2"/>
                </a:solidFill>
                <a:latin typeface="Courier New" panose="02070309020205020404" pitchFamily="49" charset="0"/>
                <a:cs typeface="Courier New" panose="02070309020205020404" pitchFamily="49" charset="0"/>
              </a:rPr>
              <a:t> --size 44 --label swap1 --</a:t>
            </a:r>
            <a:r>
              <a:rPr lang="en-US" sz="1600" b="1" dirty="0" err="1">
                <a:solidFill>
                  <a:schemeClr val="tx2"/>
                </a:solidFill>
                <a:latin typeface="Courier New" panose="02070309020205020404" pitchFamily="49" charset="0"/>
                <a:cs typeface="Courier New" panose="02070309020205020404" pitchFamily="49" charset="0"/>
              </a:rPr>
              <a:t>fstype</a:t>
            </a:r>
            <a:r>
              <a:rPr lang="en-US" sz="1600" b="1" dirty="0">
                <a:solidFill>
                  <a:schemeClr val="tx2"/>
                </a:solidFill>
                <a:latin typeface="Courier New" panose="02070309020205020404" pitchFamily="49" charset="0"/>
                <a:cs typeface="Courier New" panose="02070309020205020404" pitchFamily="49" charset="0"/>
              </a:rPr>
              <a:t>=swap</a:t>
            </a:r>
          </a:p>
          <a:p>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bootloader --</a:t>
            </a:r>
            <a:r>
              <a:rPr lang="en-US" sz="1600" b="1" dirty="0" err="1">
                <a:solidFill>
                  <a:schemeClr val="tx2"/>
                </a:solidFill>
                <a:latin typeface="Courier New" panose="02070309020205020404" pitchFamily="49" charset="0"/>
                <a:cs typeface="Courier New" panose="02070309020205020404" pitchFamily="49" charset="0"/>
              </a:rPr>
              <a:t>ptable</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gpt</a:t>
            </a:r>
            <a:r>
              <a:rPr lang="en-US" sz="1600" b="1" dirty="0">
                <a:solidFill>
                  <a:schemeClr val="tx2"/>
                </a:solidFill>
                <a:latin typeface="Courier New" panose="02070309020205020404" pitchFamily="49" charset="0"/>
                <a:cs typeface="Courier New" panose="02070309020205020404" pitchFamily="49" charset="0"/>
              </a:rPr>
              <a:t> --timeout=5 --append="</a:t>
            </a:r>
            <a:r>
              <a:rPr lang="en-US" sz="1600" b="1" dirty="0" err="1">
                <a:solidFill>
                  <a:schemeClr val="tx2"/>
                </a:solidFill>
                <a:latin typeface="Courier New" panose="02070309020205020404" pitchFamily="49" charset="0"/>
                <a:cs typeface="Courier New" panose="02070309020205020404" pitchFamily="49" charset="0"/>
              </a:rPr>
              <a:t>rootfstype</a:t>
            </a:r>
            <a:r>
              <a:rPr lang="en-US" sz="1600" b="1" dirty="0">
                <a:solidFill>
                  <a:schemeClr val="tx2"/>
                </a:solidFill>
                <a:latin typeface="Courier New" panose="02070309020205020404" pitchFamily="49" charset="0"/>
                <a:cs typeface="Courier New" panose="02070309020205020404" pitchFamily="49" charset="0"/>
              </a:rPr>
              <a:t>=ext4 </a:t>
            </a:r>
            <a:r>
              <a:rPr lang="en-US" sz="1600" b="1" dirty="0" smtClean="0">
                <a:solidFill>
                  <a:schemeClr val="tx2"/>
                </a:solidFill>
                <a:latin typeface="Courier New" panose="02070309020205020404" pitchFamily="49" charset="0"/>
                <a:cs typeface="Courier New" panose="02070309020205020404" pitchFamily="49" charset="0"/>
              </a:rPr>
              <a:t>\</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smtClean="0">
                <a:solidFill>
                  <a:schemeClr val="tx2"/>
                </a:solidFill>
                <a:latin typeface="Courier New" panose="02070309020205020404" pitchFamily="49" charset="0"/>
                <a:cs typeface="Courier New" panose="02070309020205020404" pitchFamily="49" charset="0"/>
              </a:rPr>
              <a:t>  console=ttyS0,115200 console=tty0“</a:t>
            </a:r>
          </a:p>
          <a:p>
            <a:r>
              <a:rPr lang="en-US" sz="1600" b="1" dirty="0">
                <a:solidFill>
                  <a:schemeClr val="tx2"/>
                </a:solidFill>
                <a:latin typeface="Courier New" panose="02070309020205020404" pitchFamily="49" charset="0"/>
                <a:cs typeface="Courier New" panose="02070309020205020404" pitchFamily="49" charset="0"/>
              </a:rPr>
              <a:t>$</a:t>
            </a:r>
            <a:endParaRPr lang="en-US" sz="1600" b="1" dirty="0">
              <a:solidFill>
                <a:schemeClr val="tx2"/>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81255889"/>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WIC: </a:t>
            </a:r>
            <a:r>
              <a:rPr lang="en-US" dirty="0" smtClean="0">
                <a:solidFill>
                  <a:srgbClr val="00B0F0"/>
                </a:solidFill>
              </a:rPr>
              <a:t>Using WIC for </a:t>
            </a:r>
            <a:r>
              <a:rPr lang="en-US" dirty="0" err="1" smtClean="0">
                <a:solidFill>
                  <a:srgbClr val="00B0F0"/>
                </a:solidFill>
              </a:rPr>
              <a:t>MinnowBoard</a:t>
            </a:r>
            <a:r>
              <a:rPr lang="en-US" dirty="0" smtClean="0">
                <a:solidFill>
                  <a:srgbClr val="00B0F0"/>
                </a:solidFill>
              </a:rPr>
              <a:t> Max</a:t>
            </a:r>
            <a:endParaRPr lang="en-US" dirty="0">
              <a:solidFill>
                <a:srgbClr val="00B0F0"/>
              </a:solidFill>
              <a:latin typeface="Arial" charset="0"/>
            </a:endParaRPr>
          </a:p>
        </p:txBody>
      </p:sp>
      <p:sp>
        <p:nvSpPr>
          <p:cNvPr id="6" name="Rectangle 5"/>
          <p:cNvSpPr/>
          <p:nvPr/>
        </p:nvSpPr>
        <p:spPr bwMode="auto">
          <a:xfrm>
            <a:off x="198304" y="958467"/>
            <a:ext cx="8769425" cy="4660133"/>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smtClean="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wic</a:t>
            </a:r>
            <a:r>
              <a:rPr lang="en-US" sz="1600" b="1" dirty="0">
                <a:solidFill>
                  <a:schemeClr val="tx2"/>
                </a:solidFill>
                <a:latin typeface="Courier New" panose="02070309020205020404" pitchFamily="49" charset="0"/>
                <a:cs typeface="Courier New" panose="02070309020205020404" pitchFamily="49" charset="0"/>
              </a:rPr>
              <a:t> create </a:t>
            </a:r>
            <a:r>
              <a:rPr lang="en-US" sz="1600" b="1" dirty="0" err="1">
                <a:solidFill>
                  <a:schemeClr val="tx2"/>
                </a:solidFill>
                <a:latin typeface="Courier New" panose="02070309020205020404" pitchFamily="49" charset="0"/>
                <a:cs typeface="Courier New" panose="02070309020205020404" pitchFamily="49" charset="0"/>
              </a:rPr>
              <a:t>mkefidisk</a:t>
            </a:r>
            <a:r>
              <a:rPr lang="en-US" sz="1600" b="1" dirty="0">
                <a:solidFill>
                  <a:schemeClr val="tx2"/>
                </a:solidFill>
                <a:latin typeface="Courier New" panose="02070309020205020404" pitchFamily="49" charset="0"/>
                <a:cs typeface="Courier New" panose="02070309020205020404" pitchFamily="49" charset="0"/>
              </a:rPr>
              <a:t> -e core-image-minimal</a:t>
            </a:r>
            <a:endParaRPr lang="en-US" sz="14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Checking basic build environment...</a:t>
            </a:r>
          </a:p>
          <a:p>
            <a:r>
              <a:rPr lang="en-US" sz="1600" b="1" dirty="0">
                <a:solidFill>
                  <a:schemeClr val="tx2"/>
                </a:solidFill>
                <a:latin typeface="Courier New" panose="02070309020205020404" pitchFamily="49" charset="0"/>
                <a:cs typeface="Courier New" panose="02070309020205020404" pitchFamily="49" charset="0"/>
              </a:rPr>
              <a:t>Done</a:t>
            </a:r>
            <a:r>
              <a:rPr lang="en-US" sz="1600" b="1" dirty="0" smtClean="0">
                <a:solidFill>
                  <a:schemeClr val="tx2"/>
                </a:solidFill>
                <a:latin typeface="Courier New" panose="02070309020205020404" pitchFamily="49" charset="0"/>
                <a:cs typeface="Courier New" panose="02070309020205020404" pitchFamily="49" charset="0"/>
              </a:rPr>
              <a:t>.</a:t>
            </a:r>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Creating image(s</a:t>
            </a:r>
            <a:r>
              <a:rPr lang="en-US" sz="1600" b="1" dirty="0" smtClean="0">
                <a:solidFill>
                  <a:schemeClr val="tx2"/>
                </a:solidFill>
                <a:latin typeface="Courier New" panose="02070309020205020404" pitchFamily="49" charset="0"/>
                <a:cs typeface="Courier New" panose="02070309020205020404" pitchFamily="49" charset="0"/>
              </a:rPr>
              <a:t>)...</a:t>
            </a:r>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Info: The new image(s) can be found here:</a:t>
            </a:r>
          </a:p>
          <a:p>
            <a:r>
              <a:rPr lang="en-US" sz="1600" b="1" dirty="0">
                <a:solidFill>
                  <a:schemeClr val="tx2"/>
                </a:solidFill>
                <a:latin typeface="Courier New" panose="02070309020205020404" pitchFamily="49" charset="0"/>
                <a:cs typeface="Courier New" panose="02070309020205020404" pitchFamily="49" charset="0"/>
              </a:rPr>
              <a:t>/</a:t>
            </a:r>
            <a:r>
              <a:rPr lang="en-US" sz="1600" b="1" dirty="0" err="1" smtClean="0">
                <a:solidFill>
                  <a:schemeClr val="tx2"/>
                </a:solidFill>
                <a:latin typeface="Courier New" panose="02070309020205020404" pitchFamily="49" charset="0"/>
                <a:cs typeface="Courier New" panose="02070309020205020404" pitchFamily="49" charset="0"/>
              </a:rPr>
              <a:t>var</a:t>
            </a:r>
            <a:r>
              <a:rPr lang="en-US" sz="1600" b="1" dirty="0" smtClean="0">
                <a:solidFill>
                  <a:schemeClr val="tx2"/>
                </a:solidFill>
                <a:latin typeface="Courier New" panose="02070309020205020404" pitchFamily="49" charset="0"/>
                <a:cs typeface="Courier New" panose="02070309020205020404" pitchFamily="49" charset="0"/>
              </a:rPr>
              <a:t>/</a:t>
            </a:r>
            <a:r>
              <a:rPr lang="en-US" sz="1600" b="1" dirty="0" err="1" smtClean="0">
                <a:solidFill>
                  <a:schemeClr val="tx2"/>
                </a:solidFill>
                <a:latin typeface="Courier New" panose="02070309020205020404" pitchFamily="49" charset="0"/>
                <a:cs typeface="Courier New" panose="02070309020205020404" pitchFamily="49" charset="0"/>
              </a:rPr>
              <a:t>tmp</a:t>
            </a:r>
            <a:r>
              <a:rPr lang="en-US" sz="1600" b="1" dirty="0" smtClean="0">
                <a:solidFill>
                  <a:schemeClr val="tx2"/>
                </a:solidFill>
                <a:latin typeface="Courier New" panose="02070309020205020404" pitchFamily="49" charset="0"/>
                <a:cs typeface="Courier New" panose="02070309020205020404" pitchFamily="49" charset="0"/>
              </a:rPr>
              <a:t>/</a:t>
            </a:r>
            <a:r>
              <a:rPr lang="en-US" sz="1600" b="1" dirty="0" err="1" smtClean="0">
                <a:solidFill>
                  <a:schemeClr val="tx2"/>
                </a:solidFill>
                <a:latin typeface="Courier New" panose="02070309020205020404" pitchFamily="49" charset="0"/>
                <a:cs typeface="Courier New" panose="02070309020205020404" pitchFamily="49" charset="0"/>
              </a:rPr>
              <a:t>wic</a:t>
            </a:r>
            <a:r>
              <a:rPr lang="en-US" sz="1600" b="1" dirty="0" smtClean="0">
                <a:solidFill>
                  <a:schemeClr val="tx2"/>
                </a:solidFill>
                <a:latin typeface="Courier New" panose="02070309020205020404" pitchFamily="49" charset="0"/>
                <a:cs typeface="Courier New" panose="02070309020205020404" pitchFamily="49" charset="0"/>
              </a:rPr>
              <a:t>/build/mkefidisk-201310230946-sda.direct</a:t>
            </a:r>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The following build artifacts were used to create the image(s):</a:t>
            </a:r>
          </a:p>
          <a:p>
            <a:r>
              <a:rPr lang="en-US" sz="1600" b="1" dirty="0">
                <a:solidFill>
                  <a:schemeClr val="tx2"/>
                </a:solidFill>
                <a:latin typeface="Courier New" panose="02070309020205020404" pitchFamily="49" charset="0"/>
                <a:cs typeface="Courier New" panose="02070309020205020404" pitchFamily="49" charset="0"/>
              </a:rPr>
              <a:t>ROOTFS_DIR: /</a:t>
            </a:r>
            <a:r>
              <a:rPr lang="en-US" sz="1600" b="1" dirty="0" smtClean="0">
                <a:solidFill>
                  <a:schemeClr val="tx2"/>
                </a:solidFill>
                <a:latin typeface="Courier New" panose="02070309020205020404" pitchFamily="49" charset="0"/>
                <a:cs typeface="Courier New" panose="02070309020205020404" pitchFamily="49" charset="0"/>
              </a:rPr>
              <a:t>home/</a:t>
            </a:r>
            <a:r>
              <a:rPr lang="en-US" sz="1600" b="1" dirty="0" err="1" smtClean="0">
                <a:solidFill>
                  <a:schemeClr val="tx2"/>
                </a:solidFill>
                <a:latin typeface="Courier New" panose="02070309020205020404" pitchFamily="49" charset="0"/>
                <a:cs typeface="Courier New" panose="02070309020205020404" pitchFamily="49" charset="0"/>
              </a:rPr>
              <a:t>trz</a:t>
            </a:r>
            <a:r>
              <a:rPr lang="en-US" sz="1600" b="1" dirty="0" smtClean="0">
                <a:solidFill>
                  <a:schemeClr val="tx2"/>
                </a:solidFill>
                <a:latin typeface="Courier New" panose="02070309020205020404" pitchFamily="49" charset="0"/>
                <a:cs typeface="Courier New" panose="02070309020205020404" pitchFamily="49" charset="0"/>
              </a:rPr>
              <a:t>/</a:t>
            </a:r>
            <a:r>
              <a:rPr lang="en-US" sz="1600" b="1" dirty="0" err="1" smtClean="0">
                <a:solidFill>
                  <a:schemeClr val="tx2"/>
                </a:solidFill>
                <a:latin typeface="Courier New" panose="02070309020205020404" pitchFamily="49" charset="0"/>
                <a:cs typeface="Courier New" panose="02070309020205020404" pitchFamily="49" charset="0"/>
              </a:rPr>
              <a:t>yocto</a:t>
            </a:r>
            <a:r>
              <a:rPr lang="en-US" sz="1600" b="1" dirty="0" smtClean="0">
                <a:solidFill>
                  <a:schemeClr val="tx2"/>
                </a:solidFill>
                <a:latin typeface="Courier New" panose="02070309020205020404" pitchFamily="49" charset="0"/>
                <a:cs typeface="Courier New" panose="02070309020205020404" pitchFamily="49" charset="0"/>
              </a:rPr>
              <a:t>/</a:t>
            </a:r>
            <a:r>
              <a:rPr lang="en-US" sz="1600" b="1" dirty="0" err="1" smtClean="0">
                <a:solidFill>
                  <a:schemeClr val="tx2"/>
                </a:solidFill>
                <a:latin typeface="Courier New" panose="02070309020205020404" pitchFamily="49" charset="0"/>
                <a:cs typeface="Courier New" panose="02070309020205020404" pitchFamily="49" charset="0"/>
              </a:rPr>
              <a:t>yocto</a:t>
            </a:r>
            <a:r>
              <a:rPr lang="en-US" sz="1600" b="1" dirty="0" smtClean="0">
                <a:solidFill>
                  <a:schemeClr val="tx2"/>
                </a:solidFill>
                <a:latin typeface="Courier New" panose="02070309020205020404" pitchFamily="49" charset="0"/>
                <a:cs typeface="Courier New" panose="02070309020205020404" pitchFamily="49" charset="0"/>
              </a:rPr>
              <a:t>-image/build/</a:t>
            </a:r>
            <a:r>
              <a:rPr lang="en-US" sz="1600" b="1" dirty="0" err="1" smtClean="0">
                <a:solidFill>
                  <a:schemeClr val="tx2"/>
                </a:solidFill>
                <a:latin typeface="Courier New" panose="02070309020205020404" pitchFamily="49" charset="0"/>
                <a:cs typeface="Courier New" panose="02070309020205020404" pitchFamily="49" charset="0"/>
              </a:rPr>
              <a:t>tmp</a:t>
            </a:r>
            <a:r>
              <a:rPr lang="en-US" sz="1600" b="1" dirty="0" smtClean="0">
                <a:solidFill>
                  <a:schemeClr val="tx2"/>
                </a:solidFill>
                <a:latin typeface="Courier New" panose="02070309020205020404" pitchFamily="49" charset="0"/>
                <a:cs typeface="Courier New" panose="02070309020205020404" pitchFamily="49" charset="0"/>
              </a:rPr>
              <a:t>/work/minnow-…</a:t>
            </a:r>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BOOTIMG_DIR: /</a:t>
            </a:r>
            <a:r>
              <a:rPr lang="en-US" sz="1600" b="1" dirty="0" smtClean="0">
                <a:solidFill>
                  <a:schemeClr val="tx2"/>
                </a:solidFill>
                <a:latin typeface="Courier New" panose="02070309020205020404" pitchFamily="49" charset="0"/>
                <a:cs typeface="Courier New" panose="02070309020205020404" pitchFamily="49" charset="0"/>
              </a:rPr>
              <a:t>home/</a:t>
            </a:r>
            <a:r>
              <a:rPr lang="en-US" sz="1600" b="1" dirty="0" err="1" smtClean="0">
                <a:solidFill>
                  <a:schemeClr val="tx2"/>
                </a:solidFill>
                <a:latin typeface="Courier New" panose="02070309020205020404" pitchFamily="49" charset="0"/>
                <a:cs typeface="Courier New" panose="02070309020205020404" pitchFamily="49" charset="0"/>
              </a:rPr>
              <a:t>trz</a:t>
            </a:r>
            <a:r>
              <a:rPr lang="en-US" sz="1600" b="1" dirty="0" smtClean="0">
                <a:solidFill>
                  <a:schemeClr val="tx2"/>
                </a:solidFill>
                <a:latin typeface="Courier New" panose="02070309020205020404" pitchFamily="49" charset="0"/>
                <a:cs typeface="Courier New" panose="02070309020205020404" pitchFamily="49" charset="0"/>
              </a:rPr>
              <a:t>/</a:t>
            </a:r>
            <a:r>
              <a:rPr lang="en-US" sz="1600" b="1" dirty="0" err="1" smtClean="0">
                <a:solidFill>
                  <a:schemeClr val="tx2"/>
                </a:solidFill>
                <a:latin typeface="Courier New" panose="02070309020205020404" pitchFamily="49" charset="0"/>
                <a:cs typeface="Courier New" panose="02070309020205020404" pitchFamily="49" charset="0"/>
              </a:rPr>
              <a:t>yocto</a:t>
            </a:r>
            <a:r>
              <a:rPr lang="en-US" sz="1600" b="1" dirty="0" smtClean="0">
                <a:solidFill>
                  <a:schemeClr val="tx2"/>
                </a:solidFill>
                <a:latin typeface="Courier New" panose="02070309020205020404" pitchFamily="49" charset="0"/>
                <a:cs typeface="Courier New" panose="02070309020205020404" pitchFamily="49" charset="0"/>
              </a:rPr>
              <a:t>/</a:t>
            </a:r>
            <a:r>
              <a:rPr lang="en-US" sz="1600" b="1" dirty="0" err="1" smtClean="0">
                <a:solidFill>
                  <a:schemeClr val="tx2"/>
                </a:solidFill>
                <a:latin typeface="Courier New" panose="02070309020205020404" pitchFamily="49" charset="0"/>
                <a:cs typeface="Courier New" panose="02070309020205020404" pitchFamily="49" charset="0"/>
              </a:rPr>
              <a:t>yocto</a:t>
            </a:r>
            <a:r>
              <a:rPr lang="en-US" sz="1600" b="1" dirty="0" smtClean="0">
                <a:solidFill>
                  <a:schemeClr val="tx2"/>
                </a:solidFill>
                <a:latin typeface="Courier New" panose="02070309020205020404" pitchFamily="49" charset="0"/>
                <a:cs typeface="Courier New" panose="02070309020205020404" pitchFamily="49" charset="0"/>
              </a:rPr>
              <a:t>-image/build/</a:t>
            </a:r>
            <a:r>
              <a:rPr lang="en-US" sz="1600" b="1" dirty="0" err="1" smtClean="0">
                <a:solidFill>
                  <a:schemeClr val="tx2"/>
                </a:solidFill>
                <a:latin typeface="Courier New" panose="02070309020205020404" pitchFamily="49" charset="0"/>
                <a:cs typeface="Courier New" panose="02070309020205020404" pitchFamily="49" charset="0"/>
              </a:rPr>
              <a:t>tmp</a:t>
            </a:r>
            <a:r>
              <a:rPr lang="en-US" sz="1600" b="1" dirty="0" smtClean="0">
                <a:solidFill>
                  <a:schemeClr val="tx2"/>
                </a:solidFill>
                <a:latin typeface="Courier New" panose="02070309020205020404" pitchFamily="49" charset="0"/>
                <a:cs typeface="Courier New" panose="02070309020205020404" pitchFamily="49" charset="0"/>
              </a:rPr>
              <a:t>/work/minnow-…</a:t>
            </a:r>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KERNEL_DIR: /</a:t>
            </a:r>
            <a:r>
              <a:rPr lang="en-US" sz="1600" b="1" dirty="0" smtClean="0">
                <a:solidFill>
                  <a:schemeClr val="tx2"/>
                </a:solidFill>
                <a:latin typeface="Courier New" panose="02070309020205020404" pitchFamily="49" charset="0"/>
                <a:cs typeface="Courier New" panose="02070309020205020404" pitchFamily="49" charset="0"/>
              </a:rPr>
              <a:t>home/</a:t>
            </a:r>
            <a:r>
              <a:rPr lang="en-US" sz="1600" b="1" dirty="0" err="1" smtClean="0">
                <a:solidFill>
                  <a:schemeClr val="tx2"/>
                </a:solidFill>
                <a:latin typeface="Courier New" panose="02070309020205020404" pitchFamily="49" charset="0"/>
                <a:cs typeface="Courier New" panose="02070309020205020404" pitchFamily="49" charset="0"/>
              </a:rPr>
              <a:t>trz</a:t>
            </a:r>
            <a:r>
              <a:rPr lang="en-US" sz="1600" b="1" dirty="0" smtClean="0">
                <a:solidFill>
                  <a:schemeClr val="tx2"/>
                </a:solidFill>
                <a:latin typeface="Courier New" panose="02070309020205020404" pitchFamily="49" charset="0"/>
                <a:cs typeface="Courier New" panose="02070309020205020404" pitchFamily="49" charset="0"/>
              </a:rPr>
              <a:t>/</a:t>
            </a:r>
            <a:r>
              <a:rPr lang="en-US" sz="1600" b="1" dirty="0" err="1" smtClean="0">
                <a:solidFill>
                  <a:schemeClr val="tx2"/>
                </a:solidFill>
                <a:latin typeface="Courier New" panose="02070309020205020404" pitchFamily="49" charset="0"/>
                <a:cs typeface="Courier New" panose="02070309020205020404" pitchFamily="49" charset="0"/>
              </a:rPr>
              <a:t>yocto</a:t>
            </a:r>
            <a:r>
              <a:rPr lang="en-US" sz="1600" b="1" dirty="0" smtClean="0">
                <a:solidFill>
                  <a:schemeClr val="tx2"/>
                </a:solidFill>
                <a:latin typeface="Courier New" panose="02070309020205020404" pitchFamily="49" charset="0"/>
                <a:cs typeface="Courier New" panose="02070309020205020404" pitchFamily="49" charset="0"/>
              </a:rPr>
              <a:t>/</a:t>
            </a:r>
            <a:r>
              <a:rPr lang="en-US" sz="1600" b="1" dirty="0" err="1" smtClean="0">
                <a:solidFill>
                  <a:schemeClr val="tx2"/>
                </a:solidFill>
                <a:latin typeface="Courier New" panose="02070309020205020404" pitchFamily="49" charset="0"/>
                <a:cs typeface="Courier New" panose="02070309020205020404" pitchFamily="49" charset="0"/>
              </a:rPr>
              <a:t>yocto</a:t>
            </a:r>
            <a:r>
              <a:rPr lang="en-US" sz="1600" b="1" dirty="0" smtClean="0">
                <a:solidFill>
                  <a:schemeClr val="tx2"/>
                </a:solidFill>
                <a:latin typeface="Courier New" panose="02070309020205020404" pitchFamily="49" charset="0"/>
                <a:cs typeface="Courier New" panose="02070309020205020404" pitchFamily="49" charset="0"/>
              </a:rPr>
              <a:t>-image/build/</a:t>
            </a:r>
            <a:r>
              <a:rPr lang="en-US" sz="1600" b="1" dirty="0" err="1" smtClean="0">
                <a:solidFill>
                  <a:schemeClr val="tx2"/>
                </a:solidFill>
                <a:latin typeface="Courier New" panose="02070309020205020404" pitchFamily="49" charset="0"/>
                <a:cs typeface="Courier New" panose="02070309020205020404" pitchFamily="49" charset="0"/>
              </a:rPr>
              <a:t>tmp</a:t>
            </a:r>
            <a:r>
              <a:rPr lang="en-US" sz="1600" b="1" dirty="0" smtClean="0">
                <a:solidFill>
                  <a:schemeClr val="tx2"/>
                </a:solidFill>
                <a:latin typeface="Courier New" panose="02070309020205020404" pitchFamily="49" charset="0"/>
                <a:cs typeface="Courier New" panose="02070309020205020404" pitchFamily="49" charset="0"/>
              </a:rPr>
              <a:t>/</a:t>
            </a:r>
            <a:r>
              <a:rPr lang="en-US" sz="1600" b="1" dirty="0" err="1" smtClean="0">
                <a:solidFill>
                  <a:schemeClr val="tx2"/>
                </a:solidFill>
                <a:latin typeface="Courier New" panose="02070309020205020404" pitchFamily="49" charset="0"/>
                <a:cs typeface="Courier New" panose="02070309020205020404" pitchFamily="49" charset="0"/>
              </a:rPr>
              <a:t>sysroots</a:t>
            </a:r>
            <a:r>
              <a:rPr lang="en-US" sz="1600" b="1" dirty="0" smtClean="0">
                <a:solidFill>
                  <a:schemeClr val="tx2"/>
                </a:solidFill>
                <a:latin typeface="Courier New" panose="02070309020205020404" pitchFamily="49" charset="0"/>
                <a:cs typeface="Courier New" panose="02070309020205020404" pitchFamily="49" charset="0"/>
              </a:rPr>
              <a:t>/minnow/…</a:t>
            </a:r>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NATIVE_SYSROOT: /home/</a:t>
            </a:r>
            <a:r>
              <a:rPr lang="en-US" sz="1600" b="1" dirty="0" err="1">
                <a:solidFill>
                  <a:schemeClr val="tx2"/>
                </a:solidFill>
                <a:latin typeface="Courier New" panose="02070309020205020404" pitchFamily="49" charset="0"/>
                <a:cs typeface="Courier New" panose="02070309020205020404" pitchFamily="49" charset="0"/>
              </a:rPr>
              <a:t>trz</a:t>
            </a:r>
            <a:r>
              <a:rPr lang="en-US" sz="1600" b="1" dirty="0">
                <a:solidFill>
                  <a:schemeClr val="tx2"/>
                </a:solidFill>
                <a:latin typeface="Courier New" panose="02070309020205020404" pitchFamily="49" charset="0"/>
                <a:cs typeface="Courier New" panose="02070309020205020404" pitchFamily="49" charset="0"/>
              </a:rPr>
              <a:t>/</a:t>
            </a:r>
            <a:r>
              <a:rPr lang="en-US" sz="1600" b="1" dirty="0" err="1">
                <a:solidFill>
                  <a:schemeClr val="tx2"/>
                </a:solidFill>
                <a:latin typeface="Courier New" panose="02070309020205020404" pitchFamily="49" charset="0"/>
                <a:cs typeface="Courier New" panose="02070309020205020404" pitchFamily="49" charset="0"/>
              </a:rPr>
              <a:t>yocto</a:t>
            </a:r>
            <a:r>
              <a:rPr lang="en-US" sz="1600" b="1" dirty="0">
                <a:solidFill>
                  <a:schemeClr val="tx2"/>
                </a:solidFill>
                <a:latin typeface="Courier New" panose="02070309020205020404" pitchFamily="49" charset="0"/>
                <a:cs typeface="Courier New" panose="02070309020205020404" pitchFamily="49" charset="0"/>
              </a:rPr>
              <a:t>/</a:t>
            </a:r>
            <a:r>
              <a:rPr lang="en-US" sz="1600" b="1" dirty="0" err="1">
                <a:solidFill>
                  <a:schemeClr val="tx2"/>
                </a:solidFill>
                <a:latin typeface="Courier New" panose="02070309020205020404" pitchFamily="49" charset="0"/>
                <a:cs typeface="Courier New" panose="02070309020205020404" pitchFamily="49" charset="0"/>
              </a:rPr>
              <a:t>yocto</a:t>
            </a:r>
            <a:r>
              <a:rPr lang="en-US" sz="1600" b="1" dirty="0">
                <a:solidFill>
                  <a:schemeClr val="tx2"/>
                </a:solidFill>
                <a:latin typeface="Courier New" panose="02070309020205020404" pitchFamily="49" charset="0"/>
                <a:cs typeface="Courier New" panose="02070309020205020404" pitchFamily="49" charset="0"/>
              </a:rPr>
              <a:t>-image/build/</a:t>
            </a:r>
            <a:r>
              <a:rPr lang="en-US" sz="1600" b="1" dirty="0" err="1">
                <a:solidFill>
                  <a:schemeClr val="tx2"/>
                </a:solidFill>
                <a:latin typeface="Courier New" panose="02070309020205020404" pitchFamily="49" charset="0"/>
                <a:cs typeface="Courier New" panose="02070309020205020404" pitchFamily="49" charset="0"/>
              </a:rPr>
              <a:t>tmp</a:t>
            </a:r>
            <a:r>
              <a:rPr lang="en-US" sz="1600" b="1" dirty="0">
                <a:solidFill>
                  <a:schemeClr val="tx2"/>
                </a:solidFill>
                <a:latin typeface="Courier New" panose="02070309020205020404" pitchFamily="49" charset="0"/>
                <a:cs typeface="Courier New" panose="02070309020205020404" pitchFamily="49" charset="0"/>
              </a:rPr>
              <a:t>/</a:t>
            </a:r>
            <a:r>
              <a:rPr lang="en-US" sz="1600" b="1" dirty="0" err="1">
                <a:solidFill>
                  <a:schemeClr val="tx2"/>
                </a:solidFill>
                <a:latin typeface="Courier New" panose="02070309020205020404" pitchFamily="49" charset="0"/>
                <a:cs typeface="Courier New" panose="02070309020205020404" pitchFamily="49" charset="0"/>
              </a:rPr>
              <a:t>sysroots</a:t>
            </a:r>
            <a:r>
              <a:rPr lang="en-US" sz="1600" b="1" dirty="0" smtClean="0">
                <a:solidFill>
                  <a:schemeClr val="tx2"/>
                </a:solidFill>
                <a:latin typeface="Courier New" panose="02070309020205020404" pitchFamily="49" charset="0"/>
                <a:cs typeface="Courier New" panose="02070309020205020404" pitchFamily="49" charset="0"/>
              </a:rPr>
              <a:t>/…</a:t>
            </a:r>
            <a:endParaRPr lang="en-US" sz="1600" b="1" dirty="0">
              <a:solidFill>
                <a:schemeClr val="tx2"/>
              </a:solidFill>
              <a:latin typeface="Courier New" panose="02070309020205020404" pitchFamily="49" charset="0"/>
              <a:cs typeface="Courier New" panose="02070309020205020404" pitchFamily="49" charset="0"/>
            </a:endParaRPr>
          </a:p>
          <a:p>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The image(s) were created using OE </a:t>
            </a:r>
            <a:r>
              <a:rPr lang="en-US" sz="1600" b="1" dirty="0" err="1">
                <a:solidFill>
                  <a:schemeClr val="tx2"/>
                </a:solidFill>
                <a:latin typeface="Courier New" panose="02070309020205020404" pitchFamily="49" charset="0"/>
                <a:cs typeface="Courier New" panose="02070309020205020404" pitchFamily="49" charset="0"/>
              </a:rPr>
              <a:t>kickstart</a:t>
            </a:r>
            <a:r>
              <a:rPr lang="en-US" sz="1600" b="1" dirty="0">
                <a:solidFill>
                  <a:schemeClr val="tx2"/>
                </a:solidFill>
                <a:latin typeface="Courier New" panose="02070309020205020404" pitchFamily="49" charset="0"/>
                <a:cs typeface="Courier New" panose="02070309020205020404" pitchFamily="49" charset="0"/>
              </a:rPr>
              <a:t> file:</a:t>
            </a:r>
          </a:p>
          <a:p>
            <a:r>
              <a:rPr lang="en-US" sz="1600" b="1" dirty="0">
                <a:solidFill>
                  <a:schemeClr val="tx2"/>
                </a:solidFill>
                <a:latin typeface="Courier New" panose="02070309020205020404" pitchFamily="49" charset="0"/>
                <a:cs typeface="Courier New" panose="02070309020205020404" pitchFamily="49" charset="0"/>
              </a:rPr>
              <a:t>/home/</a:t>
            </a:r>
            <a:r>
              <a:rPr lang="en-US" sz="1600" b="1" dirty="0" err="1">
                <a:solidFill>
                  <a:schemeClr val="tx2"/>
                </a:solidFill>
                <a:latin typeface="Courier New" panose="02070309020205020404" pitchFamily="49" charset="0"/>
                <a:cs typeface="Courier New" panose="02070309020205020404" pitchFamily="49" charset="0"/>
              </a:rPr>
              <a:t>trz</a:t>
            </a:r>
            <a:r>
              <a:rPr lang="en-US" sz="1600" b="1" dirty="0">
                <a:solidFill>
                  <a:schemeClr val="tx2"/>
                </a:solidFill>
                <a:latin typeface="Courier New" panose="02070309020205020404" pitchFamily="49" charset="0"/>
                <a:cs typeface="Courier New" panose="02070309020205020404" pitchFamily="49" charset="0"/>
              </a:rPr>
              <a:t>/</a:t>
            </a:r>
            <a:r>
              <a:rPr lang="en-US" sz="1600" b="1" dirty="0" err="1">
                <a:solidFill>
                  <a:schemeClr val="tx2"/>
                </a:solidFill>
                <a:latin typeface="Courier New" panose="02070309020205020404" pitchFamily="49" charset="0"/>
                <a:cs typeface="Courier New" panose="02070309020205020404" pitchFamily="49" charset="0"/>
              </a:rPr>
              <a:t>yocto</a:t>
            </a:r>
            <a:r>
              <a:rPr lang="en-US" sz="1600" b="1" dirty="0">
                <a:solidFill>
                  <a:schemeClr val="tx2"/>
                </a:solidFill>
                <a:latin typeface="Courier New" panose="02070309020205020404" pitchFamily="49" charset="0"/>
                <a:cs typeface="Courier New" panose="02070309020205020404" pitchFamily="49" charset="0"/>
              </a:rPr>
              <a:t>/</a:t>
            </a:r>
            <a:r>
              <a:rPr lang="en-US" sz="1600" b="1" dirty="0" err="1">
                <a:solidFill>
                  <a:schemeClr val="tx2"/>
                </a:solidFill>
                <a:latin typeface="Courier New" panose="02070309020205020404" pitchFamily="49" charset="0"/>
                <a:cs typeface="Courier New" panose="02070309020205020404" pitchFamily="49" charset="0"/>
              </a:rPr>
              <a:t>yocto</a:t>
            </a:r>
            <a:r>
              <a:rPr lang="en-US" sz="1600" b="1" dirty="0">
                <a:solidFill>
                  <a:schemeClr val="tx2"/>
                </a:solidFill>
                <a:latin typeface="Courier New" panose="02070309020205020404" pitchFamily="49" charset="0"/>
                <a:cs typeface="Courier New" panose="02070309020205020404" pitchFamily="49" charset="0"/>
              </a:rPr>
              <a:t>-image/scripts/lib/image/canned-</a:t>
            </a:r>
            <a:r>
              <a:rPr lang="en-US" sz="1600" b="1" dirty="0" err="1">
                <a:solidFill>
                  <a:schemeClr val="tx2"/>
                </a:solidFill>
                <a:latin typeface="Courier New" panose="02070309020205020404" pitchFamily="49" charset="0"/>
                <a:cs typeface="Courier New" panose="02070309020205020404" pitchFamily="49" charset="0"/>
              </a:rPr>
              <a:t>wks</a:t>
            </a:r>
            <a:r>
              <a:rPr lang="en-US" sz="1600" b="1" dirty="0">
                <a:solidFill>
                  <a:schemeClr val="tx2"/>
                </a:solidFill>
                <a:latin typeface="Courier New" panose="02070309020205020404" pitchFamily="49" charset="0"/>
                <a:cs typeface="Courier New" panose="02070309020205020404" pitchFamily="49" charset="0"/>
              </a:rPr>
              <a:t>/</a:t>
            </a:r>
            <a:r>
              <a:rPr lang="en-US" sz="1600" b="1" dirty="0" err="1">
                <a:solidFill>
                  <a:schemeClr val="tx2"/>
                </a:solidFill>
                <a:latin typeface="Courier New" panose="02070309020205020404" pitchFamily="49" charset="0"/>
                <a:cs typeface="Courier New" panose="02070309020205020404" pitchFamily="49" charset="0"/>
              </a:rPr>
              <a:t>mkefidisk.wks</a:t>
            </a:r>
            <a:endParaRPr lang="en-US" sz="1600" b="1" dirty="0">
              <a:solidFill>
                <a:schemeClr val="tx2"/>
              </a:solidFill>
              <a:latin typeface="Courier New" panose="02070309020205020404" pitchFamily="49" charset="0"/>
              <a:cs typeface="Courier New" panose="02070309020205020404" pitchFamily="49" charset="0"/>
            </a:endParaRPr>
          </a:p>
          <a:p>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sudo</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dd</a:t>
            </a:r>
            <a:r>
              <a:rPr lang="en-US" sz="1600" b="1" dirty="0">
                <a:solidFill>
                  <a:schemeClr val="tx2"/>
                </a:solidFill>
                <a:latin typeface="Courier New" panose="02070309020205020404" pitchFamily="49" charset="0"/>
                <a:cs typeface="Courier New" panose="02070309020205020404" pitchFamily="49" charset="0"/>
              </a:rPr>
              <a:t> if=/</a:t>
            </a:r>
            <a:r>
              <a:rPr lang="en-US" sz="1600" b="1" dirty="0" err="1">
                <a:solidFill>
                  <a:schemeClr val="tx2"/>
                </a:solidFill>
                <a:latin typeface="Courier New" panose="02070309020205020404" pitchFamily="49" charset="0"/>
                <a:cs typeface="Courier New" panose="02070309020205020404" pitchFamily="49" charset="0"/>
              </a:rPr>
              <a:t>var</a:t>
            </a:r>
            <a:r>
              <a:rPr lang="en-US" sz="1600" b="1" dirty="0">
                <a:solidFill>
                  <a:schemeClr val="tx2"/>
                </a:solidFill>
                <a:latin typeface="Courier New" panose="02070309020205020404" pitchFamily="49" charset="0"/>
                <a:cs typeface="Courier New" panose="02070309020205020404" pitchFamily="49" charset="0"/>
              </a:rPr>
              <a:t>/</a:t>
            </a:r>
            <a:r>
              <a:rPr lang="en-US" sz="1600" b="1" dirty="0" err="1">
                <a:solidFill>
                  <a:schemeClr val="tx2"/>
                </a:solidFill>
                <a:latin typeface="Courier New" panose="02070309020205020404" pitchFamily="49" charset="0"/>
                <a:cs typeface="Courier New" panose="02070309020205020404" pitchFamily="49" charset="0"/>
              </a:rPr>
              <a:t>tmp</a:t>
            </a:r>
            <a:r>
              <a:rPr lang="en-US" sz="1600" b="1" dirty="0">
                <a:solidFill>
                  <a:schemeClr val="tx2"/>
                </a:solidFill>
                <a:latin typeface="Courier New" panose="02070309020205020404" pitchFamily="49" charset="0"/>
                <a:cs typeface="Courier New" panose="02070309020205020404" pitchFamily="49" charset="0"/>
              </a:rPr>
              <a:t>/</a:t>
            </a:r>
            <a:r>
              <a:rPr lang="en-US" sz="1600" b="1" dirty="0" err="1">
                <a:solidFill>
                  <a:schemeClr val="tx2"/>
                </a:solidFill>
                <a:latin typeface="Courier New" panose="02070309020205020404" pitchFamily="49" charset="0"/>
                <a:cs typeface="Courier New" panose="02070309020205020404" pitchFamily="49" charset="0"/>
              </a:rPr>
              <a:t>wic</a:t>
            </a:r>
            <a:r>
              <a:rPr lang="en-US" sz="1600" b="1" dirty="0">
                <a:solidFill>
                  <a:schemeClr val="tx2"/>
                </a:solidFill>
                <a:latin typeface="Courier New" panose="02070309020205020404" pitchFamily="49" charset="0"/>
                <a:cs typeface="Courier New" panose="02070309020205020404" pitchFamily="49" charset="0"/>
              </a:rPr>
              <a:t>/build/mkefidisk-201310230946-sda.direct </a:t>
            </a:r>
            <a:r>
              <a:rPr lang="en-US" sz="1600" b="1" dirty="0" smtClean="0">
                <a:solidFill>
                  <a:schemeClr val="tx2"/>
                </a:solidFill>
                <a:latin typeface="Courier New" panose="02070309020205020404" pitchFamily="49" charset="0"/>
                <a:cs typeface="Courier New" panose="02070309020205020404" pitchFamily="49" charset="0"/>
              </a:rPr>
              <a:t>\</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smtClean="0">
                <a:solidFill>
                  <a:schemeClr val="tx2"/>
                </a:solidFill>
                <a:latin typeface="Courier New" panose="02070309020205020404" pitchFamily="49" charset="0"/>
                <a:cs typeface="Courier New" panose="02070309020205020404" pitchFamily="49" charset="0"/>
              </a:rPr>
              <a:t> of</a:t>
            </a:r>
            <a:r>
              <a:rPr lang="en-US" sz="1600" b="1" dirty="0">
                <a:solidFill>
                  <a:schemeClr val="tx2"/>
                </a:solidFill>
                <a:latin typeface="Courier New" panose="02070309020205020404" pitchFamily="49" charset="0"/>
                <a:cs typeface="Courier New" panose="02070309020205020404" pitchFamily="49" charset="0"/>
              </a:rPr>
              <a:t>=/</a:t>
            </a:r>
            <a:r>
              <a:rPr lang="en-US" sz="1600" b="1" dirty="0" smtClean="0">
                <a:solidFill>
                  <a:schemeClr val="tx2"/>
                </a:solidFill>
                <a:latin typeface="Courier New" panose="02070309020205020404" pitchFamily="49" charset="0"/>
                <a:cs typeface="Courier New" panose="02070309020205020404" pitchFamily="49" charset="0"/>
              </a:rPr>
              <a:t>dev/</a:t>
            </a:r>
            <a:r>
              <a:rPr lang="en-US" sz="1600" b="1" dirty="0" err="1" smtClean="0">
                <a:solidFill>
                  <a:schemeClr val="tx2"/>
                </a:solidFill>
                <a:latin typeface="Courier New" panose="02070309020205020404" pitchFamily="49" charset="0"/>
                <a:cs typeface="Courier New" panose="02070309020205020404" pitchFamily="49" charset="0"/>
              </a:rPr>
              <a:t>sdb</a:t>
            </a:r>
            <a:r>
              <a:rPr lang="en-US" sz="1600" b="1" dirty="0" smtClean="0">
                <a:solidFill>
                  <a:schemeClr val="tx2"/>
                </a:solidFill>
                <a:latin typeface="Courier New" panose="02070309020205020404" pitchFamily="49" charset="0"/>
                <a:cs typeface="Courier New" panose="02070309020205020404" pitchFamily="49" charset="0"/>
              </a:rPr>
              <a:t> </a:t>
            </a:r>
            <a:r>
              <a:rPr lang="en-US" sz="1600" b="1" dirty="0" err="1" smtClean="0">
                <a:solidFill>
                  <a:schemeClr val="tx2"/>
                </a:solidFill>
                <a:latin typeface="Courier New" panose="02070309020205020404" pitchFamily="49" charset="0"/>
                <a:cs typeface="Courier New" panose="02070309020205020404" pitchFamily="49" charset="0"/>
              </a:rPr>
              <a:t>bs</a:t>
            </a:r>
            <a:r>
              <a:rPr lang="en-US" sz="1600" b="1" dirty="0" smtClean="0">
                <a:solidFill>
                  <a:schemeClr val="tx2"/>
                </a:solidFill>
                <a:latin typeface="Courier New" panose="02070309020205020404" pitchFamily="49" charset="0"/>
                <a:cs typeface="Courier New" panose="02070309020205020404" pitchFamily="49" charset="0"/>
              </a:rPr>
              <a:t>=1M</a:t>
            </a:r>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sudo</a:t>
            </a:r>
            <a:r>
              <a:rPr lang="en-US" sz="1600" b="1" dirty="0">
                <a:solidFill>
                  <a:schemeClr val="tx2"/>
                </a:solidFill>
                <a:latin typeface="Courier New" panose="02070309020205020404" pitchFamily="49" charset="0"/>
                <a:cs typeface="Courier New" panose="02070309020205020404" pitchFamily="49" charset="0"/>
              </a:rPr>
              <a:t> eject /dev/</a:t>
            </a:r>
            <a:r>
              <a:rPr lang="en-US" sz="1600" b="1" dirty="0" err="1">
                <a:solidFill>
                  <a:schemeClr val="tx2"/>
                </a:solidFill>
                <a:latin typeface="Courier New" panose="02070309020205020404" pitchFamily="49" charset="0"/>
                <a:cs typeface="Courier New" panose="02070309020205020404" pitchFamily="49" charset="0"/>
              </a:rPr>
              <a:t>sdb</a:t>
            </a:r>
            <a:endParaRPr lang="en-US" sz="1600" b="1" dirty="0">
              <a:solidFill>
                <a:schemeClr val="tx2"/>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22291835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CROPS: </a:t>
            </a:r>
            <a:r>
              <a:rPr lang="en-US" dirty="0" smtClean="0"/>
              <a:t>Available Today </a:t>
            </a:r>
            <a:endParaRPr lang="en-US" dirty="0"/>
          </a:p>
        </p:txBody>
      </p:sp>
      <p:sp>
        <p:nvSpPr>
          <p:cNvPr id="3" name="Content Placeholder 2"/>
          <p:cNvSpPr>
            <a:spLocks noGrp="1"/>
          </p:cNvSpPr>
          <p:nvPr>
            <p:ph sz="quarter" idx="13"/>
          </p:nvPr>
        </p:nvSpPr>
        <p:spPr>
          <a:xfrm>
            <a:off x="448853" y="782197"/>
            <a:ext cx="8233186" cy="5321147"/>
          </a:xfrm>
        </p:spPr>
        <p:txBody>
          <a:bodyPr/>
          <a:lstStyle/>
          <a:p>
            <a:r>
              <a:rPr lang="en-US" dirty="0" smtClean="0"/>
              <a:t>crops/</a:t>
            </a:r>
            <a:r>
              <a:rPr lang="en-US" dirty="0" err="1" smtClean="0"/>
              <a:t>extsdk</a:t>
            </a:r>
            <a:r>
              <a:rPr lang="en-US" dirty="0" smtClean="0"/>
              <a:t>-container</a:t>
            </a:r>
          </a:p>
          <a:p>
            <a:pPr lvl="1"/>
            <a:r>
              <a:rPr lang="en-US" sz="2000" dirty="0" smtClean="0"/>
              <a:t>Container that can support Extensible SDKs</a:t>
            </a:r>
          </a:p>
          <a:p>
            <a:pPr lvl="1"/>
            <a:r>
              <a:rPr lang="en-US" sz="2000" dirty="0" smtClean="0"/>
              <a:t>Also supports standard SDKs</a:t>
            </a:r>
          </a:p>
          <a:p>
            <a:r>
              <a:rPr lang="en-US" dirty="0" smtClean="0"/>
              <a:t>crops/toaster</a:t>
            </a:r>
          </a:p>
          <a:p>
            <a:pPr lvl="1"/>
            <a:r>
              <a:rPr lang="en-US" sz="2000" dirty="0" smtClean="0"/>
              <a:t>Latest </a:t>
            </a:r>
            <a:r>
              <a:rPr lang="en-US" sz="2000" dirty="0"/>
              <a:t>r</a:t>
            </a:r>
            <a:r>
              <a:rPr lang="en-US" sz="2000" dirty="0" smtClean="0"/>
              <a:t>eleased </a:t>
            </a:r>
            <a:r>
              <a:rPr lang="en-US" sz="2000" dirty="0"/>
              <a:t>version of toaster/poky </a:t>
            </a:r>
            <a:r>
              <a:rPr lang="en-US" sz="2000" dirty="0" smtClean="0"/>
              <a:t>currently </a:t>
            </a:r>
            <a:r>
              <a:rPr lang="en-US" sz="2000" dirty="0" err="1" smtClean="0"/>
              <a:t>morty</a:t>
            </a:r>
            <a:endParaRPr lang="en-US" sz="2000" dirty="0"/>
          </a:p>
          <a:p>
            <a:r>
              <a:rPr lang="en-US" dirty="0" smtClean="0"/>
              <a:t>crops/toaster-master</a:t>
            </a:r>
          </a:p>
          <a:p>
            <a:pPr lvl="1"/>
            <a:r>
              <a:rPr lang="en-US" sz="2000" dirty="0" smtClean="0"/>
              <a:t>Keeps </a:t>
            </a:r>
            <a:r>
              <a:rPr lang="en-US" sz="2000" dirty="0"/>
              <a:t>up with the current master of toaster/poky, kicked off via </a:t>
            </a:r>
            <a:r>
              <a:rPr lang="en-US" sz="2000" dirty="0" err="1"/>
              <a:t>webhook</a:t>
            </a:r>
            <a:r>
              <a:rPr lang="en-US" sz="2000" dirty="0"/>
              <a:t> so it's quite up to </a:t>
            </a:r>
            <a:r>
              <a:rPr lang="en-US" sz="2000" dirty="0" smtClean="0"/>
              <a:t>date.</a:t>
            </a:r>
          </a:p>
          <a:p>
            <a:r>
              <a:rPr lang="en-US" dirty="0" smtClean="0"/>
              <a:t>crop/poky</a:t>
            </a:r>
          </a:p>
          <a:p>
            <a:pPr lvl="1"/>
            <a:r>
              <a:rPr lang="en-US" sz="2000" dirty="0" smtClean="0"/>
              <a:t>This </a:t>
            </a:r>
            <a:r>
              <a:rPr lang="en-US" sz="2000" dirty="0"/>
              <a:t>is an </a:t>
            </a:r>
            <a:r>
              <a:rPr lang="en-US" sz="2000" dirty="0" smtClean="0"/>
              <a:t>Ubuntu </a:t>
            </a:r>
            <a:r>
              <a:rPr lang="en-US" sz="2000" dirty="0"/>
              <a:t>container with the necessary packages to run poky installed, but not poky itself.  To run poky, you need a copy of it on your file system which you then map into the container. This will work equally well for poky or an install of </a:t>
            </a:r>
            <a:r>
              <a:rPr lang="en-US" sz="2000" dirty="0" err="1"/>
              <a:t>oe</a:t>
            </a:r>
            <a:r>
              <a:rPr lang="en-US" sz="2000" dirty="0"/>
              <a:t>-core.</a:t>
            </a:r>
          </a:p>
        </p:txBody>
      </p:sp>
    </p:spTree>
    <p:extLst>
      <p:ext uri="{BB962C8B-B14F-4D97-AF65-F5344CB8AC3E}">
        <p14:creationId xmlns:p14="http://schemas.microsoft.com/office/powerpoint/2010/main" val="3449129055"/>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WIC: Custom Kickstart Files</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a:uFill>
                  <a:solidFill>
                    <a:srgbClr val="FFFFFF"/>
                  </a:solidFill>
                </a:uFill>
              </a:rPr>
              <a:t>You can create your own custom </a:t>
            </a:r>
            <a:r>
              <a:rPr lang="en-US" b="0" spc="-1" dirty="0" err="1">
                <a:uFill>
                  <a:solidFill>
                    <a:srgbClr val="FFFFFF"/>
                  </a:solidFill>
                </a:uFill>
              </a:rPr>
              <a:t>kickstart</a:t>
            </a:r>
            <a:r>
              <a:rPr lang="en-US" b="0" spc="-1" dirty="0">
                <a:uFill>
                  <a:solidFill>
                    <a:srgbClr val="FFFFFF"/>
                  </a:solidFill>
                </a:uFill>
              </a:rPr>
              <a:t> and easily have </a:t>
            </a:r>
            <a:r>
              <a:rPr lang="en-US" b="0" spc="-1" dirty="0" err="1">
                <a:uFill>
                  <a:solidFill>
                    <a:srgbClr val="FFFFFF"/>
                  </a:solidFill>
                </a:uFill>
              </a:rPr>
              <a:t>wic</a:t>
            </a:r>
            <a:r>
              <a:rPr lang="en-US" b="0" spc="-1" dirty="0">
                <a:uFill>
                  <a:solidFill>
                    <a:srgbClr val="FFFFFF"/>
                  </a:solidFill>
                </a:uFill>
              </a:rPr>
              <a:t> find and use </a:t>
            </a:r>
            <a:r>
              <a:rPr lang="en-US" b="0" spc="-1" dirty="0" smtClean="0">
                <a:uFill>
                  <a:solidFill>
                    <a:srgbClr val="FFFFFF"/>
                  </a:solidFill>
                </a:uFill>
              </a:rPr>
              <a:t>them. See the WIC documentation.</a:t>
            </a:r>
          </a:p>
          <a:p>
            <a:r>
              <a:rPr lang="en-US" b="0" spc="-1" dirty="0" smtClean="0">
                <a:uFill>
                  <a:solidFill>
                    <a:srgbClr val="FFFFFF"/>
                  </a:solidFill>
                </a:uFill>
              </a:rPr>
              <a:t>Existing </a:t>
            </a:r>
            <a:r>
              <a:rPr lang="en-US" b="0" spc="-1" dirty="0" err="1">
                <a:uFill>
                  <a:solidFill>
                    <a:srgbClr val="FFFFFF"/>
                  </a:solidFill>
                </a:uFill>
              </a:rPr>
              <a:t>kickstart</a:t>
            </a:r>
            <a:r>
              <a:rPr lang="en-US" b="0" spc="-1" dirty="0">
                <a:uFill>
                  <a:solidFill>
                    <a:srgbClr val="FFFFFF"/>
                  </a:solidFill>
                </a:uFill>
              </a:rPr>
              <a:t> files can be found here, and used as templates</a:t>
            </a:r>
            <a:r>
              <a:rPr lang="en-US" b="0" spc="-1" dirty="0" smtClean="0">
                <a:uFill>
                  <a:solidFill>
                    <a:srgbClr val="FFFFFF"/>
                  </a:solidFill>
                </a:uFill>
              </a:rPr>
              <a:t>:</a:t>
            </a:r>
            <a:br>
              <a:rPr lang="en-US" b="0" spc="-1" dirty="0" smtClean="0">
                <a:uFill>
                  <a:solidFill>
                    <a:srgbClr val="FFFFFF"/>
                  </a:solidFill>
                </a:uFill>
              </a:rPr>
            </a:br>
            <a:r>
              <a:rPr lang="en-US" b="0" spc="-1" dirty="0" smtClean="0">
                <a:uFill>
                  <a:solidFill>
                    <a:srgbClr val="FFFFFF"/>
                  </a:solidFill>
                </a:uFill>
              </a:rPr>
              <a:t>     </a:t>
            </a:r>
            <a:r>
              <a:rPr lang="en-US" sz="2000" spc="-1" dirty="0" smtClean="0">
                <a:uFill>
                  <a:solidFill>
                    <a:srgbClr val="FFFFFF"/>
                  </a:solidFill>
                </a:uFill>
                <a:latin typeface="Courier New" panose="02070309020205020404" pitchFamily="49" charset="0"/>
                <a:cs typeface="Courier New" panose="02070309020205020404" pitchFamily="49" charset="0"/>
              </a:rPr>
              <a:t>poky/scripts/lib/</a:t>
            </a:r>
            <a:r>
              <a:rPr lang="en-US" sz="2000" spc="-1" dirty="0" err="1" smtClean="0">
                <a:uFill>
                  <a:solidFill>
                    <a:srgbClr val="FFFFFF"/>
                  </a:solidFill>
                </a:uFill>
                <a:latin typeface="Courier New" panose="02070309020205020404" pitchFamily="49" charset="0"/>
                <a:cs typeface="Courier New" panose="02070309020205020404" pitchFamily="49" charset="0"/>
              </a:rPr>
              <a:t>wic</a:t>
            </a:r>
            <a:r>
              <a:rPr lang="en-US" sz="2000" spc="-1" dirty="0" smtClean="0">
                <a:uFill>
                  <a:solidFill>
                    <a:srgbClr val="FFFFFF"/>
                  </a:solidFill>
                </a:uFill>
                <a:latin typeface="Courier New" panose="02070309020205020404" pitchFamily="49" charset="0"/>
                <a:cs typeface="Courier New" panose="02070309020205020404" pitchFamily="49" charset="0"/>
              </a:rPr>
              <a:t>/canned-</a:t>
            </a:r>
            <a:r>
              <a:rPr lang="en-US" sz="2000" spc="-1" dirty="0" err="1" smtClean="0">
                <a:uFill>
                  <a:solidFill>
                    <a:srgbClr val="FFFFFF"/>
                  </a:solidFill>
                </a:uFill>
                <a:latin typeface="Courier New" panose="02070309020205020404" pitchFamily="49" charset="0"/>
                <a:cs typeface="Courier New" panose="02070309020205020404" pitchFamily="49" charset="0"/>
              </a:rPr>
              <a:t>wks</a:t>
            </a:r>
            <a:endParaRPr lang="en-US" sz="2000" spc="-1" dirty="0">
              <a:uFill>
                <a:solidFill>
                  <a:srgbClr val="FFFFFF"/>
                </a:solidFill>
              </a:uFill>
              <a:latin typeface="Courier New" panose="02070309020205020404" pitchFamily="49" charset="0"/>
              <a:cs typeface="Courier New" panose="02070309020205020404" pitchFamily="49" charset="0"/>
            </a:endParaRPr>
          </a:p>
          <a:p>
            <a:r>
              <a:rPr lang="en-US" b="0" spc="-1" dirty="0">
                <a:uFill>
                  <a:solidFill>
                    <a:srgbClr val="FFFFFF"/>
                  </a:solidFill>
                </a:uFill>
              </a:rPr>
              <a:t>You can place your custom </a:t>
            </a:r>
            <a:r>
              <a:rPr lang="en-US" b="0" spc="-1" dirty="0" err="1">
                <a:uFill>
                  <a:solidFill>
                    <a:srgbClr val="FFFFFF"/>
                  </a:solidFill>
                </a:uFill>
              </a:rPr>
              <a:t>kickstart</a:t>
            </a:r>
            <a:r>
              <a:rPr lang="en-US" b="0" spc="-1" dirty="0">
                <a:uFill>
                  <a:solidFill>
                    <a:srgbClr val="FFFFFF"/>
                  </a:solidFill>
                </a:uFill>
              </a:rPr>
              <a:t> file with the canned ones, or add it to your </a:t>
            </a:r>
            <a:r>
              <a:rPr lang="en-US" b="0" spc="-1" dirty="0" smtClean="0">
                <a:uFill>
                  <a:solidFill>
                    <a:srgbClr val="FFFFFF"/>
                  </a:solidFill>
                </a:uFill>
              </a:rPr>
              <a:t>layer</a:t>
            </a:r>
            <a:endParaRPr lang="en-US" b="0" spc="-1" dirty="0">
              <a:uFill>
                <a:solidFill>
                  <a:srgbClr val="FFFFFF"/>
                </a:solidFill>
              </a:uFill>
            </a:endParaRPr>
          </a:p>
          <a:p>
            <a:r>
              <a:rPr lang="en-US" b="0" spc="-1" dirty="0" smtClean="0">
                <a:uFill>
                  <a:solidFill>
                    <a:srgbClr val="FFFFFF"/>
                  </a:solidFill>
                </a:uFill>
              </a:rPr>
              <a:t>Currently </a:t>
            </a:r>
            <a:r>
              <a:rPr lang="en-US" b="0" spc="-1" dirty="0" err="1">
                <a:uFill>
                  <a:solidFill>
                    <a:srgbClr val="FFFFFF"/>
                  </a:solidFill>
                </a:uFill>
              </a:rPr>
              <a:t>wic</a:t>
            </a:r>
            <a:r>
              <a:rPr lang="en-US" b="0" spc="-1" dirty="0">
                <a:uFill>
                  <a:solidFill>
                    <a:srgbClr val="FFFFFF"/>
                  </a:solidFill>
                </a:uFill>
              </a:rPr>
              <a:t> implementation only supports "partition" and "</a:t>
            </a:r>
            <a:r>
              <a:rPr lang="en-US" b="0" spc="-1" dirty="0" smtClean="0">
                <a:uFill>
                  <a:solidFill>
                    <a:srgbClr val="FFFFFF"/>
                  </a:solidFill>
                </a:uFill>
              </a:rPr>
              <a:t>bootloader“ (more </a:t>
            </a:r>
            <a:r>
              <a:rPr lang="en-US" b="0" spc="-1" dirty="0">
                <a:uFill>
                  <a:solidFill>
                    <a:srgbClr val="FFFFFF"/>
                  </a:solidFill>
                </a:uFill>
              </a:rPr>
              <a:t>to </a:t>
            </a:r>
            <a:r>
              <a:rPr lang="en-US" b="0" spc="-1" dirty="0" smtClean="0">
                <a:uFill>
                  <a:solidFill>
                    <a:srgbClr val="FFFFFF"/>
                  </a:solidFill>
                </a:uFill>
              </a:rPr>
              <a:t>come). </a:t>
            </a:r>
            <a:r>
              <a:rPr lang="en-US" b="0" spc="-1" dirty="0">
                <a:uFill>
                  <a:solidFill>
                    <a:srgbClr val="FFFFFF"/>
                  </a:solidFill>
                </a:uFill>
              </a:rPr>
              <a:t>See also</a:t>
            </a:r>
            <a:r>
              <a:rPr lang="en-US" b="0" spc="-1" dirty="0" smtClean="0">
                <a:uFill>
                  <a:solidFill>
                    <a:srgbClr val="FFFFFF"/>
                  </a:solidFill>
                </a:uFill>
              </a:rPr>
              <a:t>: </a:t>
            </a:r>
            <a:br>
              <a:rPr lang="en-US" b="0" spc="-1" dirty="0" smtClean="0">
                <a:uFill>
                  <a:solidFill>
                    <a:srgbClr val="FFFFFF"/>
                  </a:solidFill>
                </a:uFill>
              </a:rPr>
            </a:br>
            <a:r>
              <a:rPr lang="en-US" b="0" spc="-1" dirty="0" smtClean="0">
                <a:uFill>
                  <a:solidFill>
                    <a:srgbClr val="FFFFFF"/>
                  </a:solidFill>
                </a:uFill>
              </a:rPr>
              <a:t/>
            </a:r>
            <a:br>
              <a:rPr lang="en-US" b="0" spc="-1" dirty="0" smtClean="0">
                <a:uFill>
                  <a:solidFill>
                    <a:srgbClr val="FFFFFF"/>
                  </a:solidFill>
                </a:uFill>
              </a:rPr>
            </a:br>
            <a:r>
              <a:rPr lang="en-US" sz="2000" b="0" spc="-1" dirty="0" smtClean="0">
                <a:uFill>
                  <a:solidFill>
                    <a:srgbClr val="FFFFFF"/>
                  </a:solidFill>
                </a:uFill>
                <a:hlinkClick r:id="rId2"/>
              </a:rPr>
              <a:t>http</a:t>
            </a:r>
            <a:r>
              <a:rPr lang="en-US" sz="2000" b="0" spc="-1" dirty="0">
                <a:uFill>
                  <a:solidFill>
                    <a:srgbClr val="FFFFFF"/>
                  </a:solidFill>
                </a:uFill>
                <a:hlinkClick r:id="rId2"/>
              </a:rPr>
              <a:t>://</a:t>
            </a:r>
            <a:r>
              <a:rPr lang="en-US" sz="2000" b="0" spc="-1" dirty="0" smtClean="0">
                <a:uFill>
                  <a:solidFill>
                    <a:srgbClr val="FFFFFF"/>
                  </a:solidFill>
                </a:uFill>
                <a:hlinkClick r:id="rId2"/>
              </a:rPr>
              <a:t>fedoraproject.org/wiki/Anaconda/Kickstart#part_or_partition</a:t>
            </a:r>
            <a:r>
              <a:rPr lang="en-US" sz="2000" b="0" spc="-1" dirty="0" smtClean="0">
                <a:uFill>
                  <a:solidFill>
                    <a:srgbClr val="FFFFFF"/>
                  </a:solidFill>
                </a:uFill>
              </a:rPr>
              <a:t>    </a:t>
            </a:r>
            <a:r>
              <a:rPr lang="en-US" sz="2000" b="0" spc="-1" dirty="0">
                <a:uFill>
                  <a:solidFill>
                    <a:srgbClr val="FFFFFF"/>
                  </a:solidFill>
                </a:uFill>
                <a:hlinkClick r:id="rId3"/>
              </a:rPr>
              <a:t>http://</a:t>
            </a:r>
            <a:r>
              <a:rPr lang="en-US" sz="2000" b="0" spc="-1" dirty="0" smtClean="0">
                <a:uFill>
                  <a:solidFill>
                    <a:srgbClr val="FFFFFF"/>
                  </a:solidFill>
                </a:uFill>
                <a:hlinkClick r:id="rId3"/>
              </a:rPr>
              <a:t>fedoraproject.org/wiki/Anaconda/Kickstart#bootloader</a:t>
            </a:r>
            <a:endParaRPr lang="en-US" sz="2000" b="0" spc="-1" dirty="0" smtClean="0">
              <a:uFill>
                <a:solidFill>
                  <a:srgbClr val="FFFFFF"/>
                </a:solidFill>
              </a:uFill>
            </a:endParaRPr>
          </a:p>
        </p:txBody>
      </p:sp>
    </p:spTree>
    <p:extLst>
      <p:ext uri="{BB962C8B-B14F-4D97-AF65-F5344CB8AC3E}">
        <p14:creationId xmlns:p14="http://schemas.microsoft.com/office/powerpoint/2010/main" val="3872075821"/>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 Plug-ins	</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a:uFill>
                  <a:solidFill>
                    <a:srgbClr val="FFFFFF"/>
                  </a:solidFill>
                </a:uFill>
              </a:rPr>
              <a:t>Plug-ins allow </a:t>
            </a:r>
            <a:r>
              <a:rPr lang="en-US" b="0" spc="-1" dirty="0" err="1">
                <a:uFill>
                  <a:solidFill>
                    <a:srgbClr val="FFFFFF"/>
                  </a:solidFill>
                </a:uFill>
              </a:rPr>
              <a:t>wic</a:t>
            </a:r>
            <a:r>
              <a:rPr lang="en-US" b="0" spc="-1" dirty="0">
                <a:uFill>
                  <a:solidFill>
                    <a:srgbClr val="FFFFFF"/>
                  </a:solidFill>
                </a:uFill>
              </a:rPr>
              <a:t> functionality to be extended and specialized by users. </a:t>
            </a:r>
          </a:p>
          <a:p>
            <a:r>
              <a:rPr lang="en-US" b="0" spc="-1" dirty="0">
                <a:uFill>
                  <a:solidFill>
                    <a:srgbClr val="FFFFFF"/>
                  </a:solidFill>
                </a:uFill>
              </a:rPr>
              <a:t>Source plug-ins provide a mechanism to customize various aspects of the image generation process in </a:t>
            </a:r>
            <a:r>
              <a:rPr lang="en-US" b="0" spc="-1" dirty="0" err="1">
                <a:uFill>
                  <a:solidFill>
                    <a:srgbClr val="FFFFFF"/>
                  </a:solidFill>
                </a:uFill>
              </a:rPr>
              <a:t>wic</a:t>
            </a:r>
            <a:r>
              <a:rPr lang="en-US" b="0" spc="-1" dirty="0">
                <a:uFill>
                  <a:solidFill>
                    <a:srgbClr val="FFFFFF"/>
                  </a:solidFill>
                </a:uFill>
              </a:rPr>
              <a:t>, mainly the contents of partitions. </a:t>
            </a:r>
          </a:p>
          <a:p>
            <a:r>
              <a:rPr lang="en-US" b="0" spc="-1" dirty="0">
                <a:uFill>
                  <a:solidFill>
                    <a:srgbClr val="FFFFFF"/>
                  </a:solidFill>
                </a:uFill>
              </a:rPr>
              <a:t>The plug-ins provide a mechanism for mapping values specified in .</a:t>
            </a:r>
            <a:r>
              <a:rPr lang="en-US" b="0" spc="-1" dirty="0" err="1">
                <a:uFill>
                  <a:solidFill>
                    <a:srgbClr val="FFFFFF"/>
                  </a:solidFill>
                </a:uFill>
              </a:rPr>
              <a:t>wks</a:t>
            </a:r>
            <a:r>
              <a:rPr lang="en-US" b="0" spc="-1" dirty="0">
                <a:uFill>
                  <a:solidFill>
                    <a:srgbClr val="FFFFFF"/>
                  </a:solidFill>
                </a:uFill>
              </a:rPr>
              <a:t> files using the --source keyword to a particular plugin implementation that populates a corresponding partition</a:t>
            </a:r>
            <a:r>
              <a:rPr lang="en-US" b="0" spc="-1" dirty="0" smtClean="0">
                <a:uFill>
                  <a:solidFill>
                    <a:srgbClr val="FFFFFF"/>
                  </a:solidFill>
                </a:uFill>
              </a:rPr>
              <a:t>.</a:t>
            </a:r>
            <a:endParaRPr lang="en-US" b="0" spc="-1" dirty="0">
              <a:uFill>
                <a:solidFill>
                  <a:srgbClr val="FFFFFF"/>
                </a:solidFill>
              </a:uFill>
            </a:endParaRPr>
          </a:p>
          <a:p>
            <a:r>
              <a:rPr lang="en-US" b="0" spc="-1" dirty="0">
                <a:uFill>
                  <a:solidFill>
                    <a:srgbClr val="FFFFFF"/>
                  </a:solidFill>
                </a:uFill>
              </a:rPr>
              <a:t>Plug-ins can be included as part of your custom layer.</a:t>
            </a:r>
          </a:p>
          <a:p>
            <a:endParaRPr lang="en-US" b="0" spc="-1" dirty="0">
              <a:uFill>
                <a:solidFill>
                  <a:srgbClr val="FFFFFF"/>
                </a:solidFill>
              </a:uFill>
            </a:endParaRPr>
          </a:p>
          <a:p>
            <a:r>
              <a:rPr lang="en-US" b="0" spc="-1" dirty="0">
                <a:uFill>
                  <a:solidFill>
                    <a:srgbClr val="FFFFFF"/>
                  </a:solidFill>
                </a:uFill>
              </a:rPr>
              <a:t>See the documentation for detailed information and examples.</a:t>
            </a:r>
            <a:endParaRPr lang="en-GB" b="0" spc="-1" dirty="0">
              <a:uFill>
                <a:solidFill>
                  <a:srgbClr val="FFFFFF"/>
                </a:solidFill>
              </a:uFill>
            </a:endParaRPr>
          </a:p>
        </p:txBody>
      </p:sp>
    </p:spTree>
    <p:extLst>
      <p:ext uri="{BB962C8B-B14F-4D97-AF65-F5344CB8AC3E}">
        <p14:creationId xmlns:p14="http://schemas.microsoft.com/office/powerpoint/2010/main" val="3862237448"/>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GB" b="0" spc="-1" dirty="0" err="1" smtClean="0">
                <a:uFill>
                  <a:solidFill>
                    <a:srgbClr val="FFFFFF"/>
                  </a:solidFill>
                </a:uFill>
              </a:rPr>
              <a:t>Wic</a:t>
            </a:r>
            <a:r>
              <a:rPr lang="en-GB" b="0" spc="-1" dirty="0" smtClean="0">
                <a:uFill>
                  <a:solidFill>
                    <a:srgbClr val="FFFFFF"/>
                  </a:solidFill>
                </a:uFill>
              </a:rPr>
              <a:t> files can be automatically generated by adding WKS_FILE to your “</a:t>
            </a:r>
            <a:r>
              <a:rPr lang="en-GB" b="0" spc="-1" dirty="0" err="1" smtClean="0">
                <a:uFill>
                  <a:solidFill>
                    <a:srgbClr val="FFFFFF"/>
                  </a:solidFill>
                </a:uFill>
              </a:rPr>
              <a:t>local.conf</a:t>
            </a:r>
            <a:r>
              <a:rPr lang="en-GB" b="0" spc="-1" dirty="0" smtClean="0">
                <a:uFill>
                  <a:solidFill>
                    <a:srgbClr val="FFFFFF"/>
                  </a:solidFill>
                </a:uFill>
              </a:rPr>
              <a:t>”</a:t>
            </a:r>
            <a:br>
              <a:rPr lang="en-GB" b="0" spc="-1" dirty="0" smtClean="0">
                <a:uFill>
                  <a:solidFill>
                    <a:srgbClr val="FFFFFF"/>
                  </a:solidFill>
                </a:uFill>
              </a:rPr>
            </a:br>
            <a:endParaRPr lang="en-GB" b="0" spc="-1" dirty="0" smtClean="0">
              <a:uFill>
                <a:solidFill>
                  <a:srgbClr val="FFFFFF"/>
                </a:solidFill>
              </a:uFill>
            </a:endParaRPr>
          </a:p>
          <a:p>
            <a:r>
              <a:rPr lang="en-GB" b="0" spc="-1" dirty="0" smtClean="0">
                <a:uFill>
                  <a:solidFill>
                    <a:srgbClr val="FFFFFF"/>
                  </a:solidFill>
                </a:uFill>
              </a:rPr>
              <a:t>New </a:t>
            </a:r>
            <a:r>
              <a:rPr lang="en-GB" b="0" spc="-1" dirty="0" err="1" smtClean="0">
                <a:uFill>
                  <a:solidFill>
                    <a:srgbClr val="FFFFFF"/>
                  </a:solidFill>
                </a:uFill>
              </a:rPr>
              <a:t>kickstart</a:t>
            </a:r>
            <a:r>
              <a:rPr lang="en-GB" b="0" spc="-1" dirty="0" smtClean="0">
                <a:uFill>
                  <a:solidFill>
                    <a:srgbClr val="FFFFFF"/>
                  </a:solidFill>
                </a:uFill>
              </a:rPr>
              <a:t> commands are being added by demand, for example “include” and “</a:t>
            </a:r>
            <a:r>
              <a:rPr lang="en-GB" b="0" spc="-1" dirty="0" err="1" smtClean="0">
                <a:uFill>
                  <a:solidFill>
                    <a:srgbClr val="FFFFFF"/>
                  </a:solidFill>
                </a:uFill>
              </a:rPr>
              <a:t>config</a:t>
            </a:r>
            <a:r>
              <a:rPr lang="en-GB" b="0" spc="-1" dirty="0" smtClean="0">
                <a:uFill>
                  <a:solidFill>
                    <a:srgbClr val="FFFFFF"/>
                  </a:solidFill>
                </a:uFill>
              </a:rPr>
              <a:t>”</a:t>
            </a:r>
            <a:br>
              <a:rPr lang="en-GB" b="0" spc="-1" dirty="0" smtClean="0">
                <a:uFill>
                  <a:solidFill>
                    <a:srgbClr val="FFFFFF"/>
                  </a:solidFill>
                </a:uFill>
              </a:rPr>
            </a:br>
            <a:endParaRPr lang="en-GB" b="0" spc="-1" dirty="0" smtClean="0">
              <a:uFill>
                <a:solidFill>
                  <a:srgbClr val="FFFFFF"/>
                </a:solidFill>
              </a:uFill>
            </a:endParaRPr>
          </a:p>
          <a:p>
            <a:r>
              <a:rPr lang="en-GB" b="0" spc="-1" dirty="0" smtClean="0">
                <a:uFill>
                  <a:solidFill>
                    <a:srgbClr val="FFFFFF"/>
                  </a:solidFill>
                </a:uFill>
              </a:rPr>
              <a:t>We invite you to add </a:t>
            </a:r>
            <a:r>
              <a:rPr lang="en-GB" b="0" spc="-1" dirty="0" err="1" smtClean="0">
                <a:uFill>
                  <a:solidFill>
                    <a:srgbClr val="FFFFFF"/>
                  </a:solidFill>
                </a:uFill>
              </a:rPr>
              <a:t>kickstart</a:t>
            </a:r>
            <a:r>
              <a:rPr lang="en-GB" b="0" spc="-1" dirty="0" smtClean="0">
                <a:uFill>
                  <a:solidFill>
                    <a:srgbClr val="FFFFFF"/>
                  </a:solidFill>
                </a:uFill>
              </a:rPr>
              <a:t> files to your BSP layers for fast and easy OOB for your users</a:t>
            </a:r>
            <a:br>
              <a:rPr lang="en-GB" b="0" spc="-1" dirty="0" smtClean="0">
                <a:uFill>
                  <a:solidFill>
                    <a:srgbClr val="FFFFFF"/>
                  </a:solidFill>
                </a:uFill>
              </a:rPr>
            </a:br>
            <a:endParaRPr lang="en-GB" b="0" spc="-1" dirty="0" smtClean="0">
              <a:uFill>
                <a:solidFill>
                  <a:srgbClr val="FFFFFF"/>
                </a:solidFill>
              </a:uFill>
            </a:endParaRPr>
          </a:p>
          <a:p>
            <a:r>
              <a:rPr lang="en-GB" b="0" spc="-1" dirty="0" smtClean="0">
                <a:uFill>
                  <a:solidFill>
                    <a:srgbClr val="FFFFFF"/>
                  </a:solidFill>
                </a:uFill>
              </a:rPr>
              <a:t>Lead Developer:</a:t>
            </a:r>
            <a:r>
              <a:rPr lang="en-GB" b="0" spc="-1" dirty="0">
                <a:uFill>
                  <a:solidFill>
                    <a:srgbClr val="FFFFFF"/>
                  </a:solidFill>
                </a:uFill>
              </a:rPr>
              <a:t/>
            </a:r>
            <a:br>
              <a:rPr lang="en-GB" b="0" spc="-1" dirty="0">
                <a:uFill>
                  <a:solidFill>
                    <a:srgbClr val="FFFFFF"/>
                  </a:solidFill>
                </a:uFill>
              </a:rPr>
            </a:br>
            <a:r>
              <a:rPr lang="en-GB" b="0" spc="-1" dirty="0">
                <a:uFill>
                  <a:solidFill>
                    <a:srgbClr val="FFFFFF"/>
                  </a:solidFill>
                </a:uFill>
              </a:rPr>
              <a:t>	</a:t>
            </a:r>
            <a:r>
              <a:rPr lang="en-GB" b="0" spc="-1" dirty="0" err="1">
                <a:uFill>
                  <a:solidFill>
                    <a:srgbClr val="FFFFFF"/>
                  </a:solidFill>
                </a:uFill>
              </a:rPr>
              <a:t>Bartosh</a:t>
            </a:r>
            <a:r>
              <a:rPr lang="en-GB" b="0" spc="-1" dirty="0">
                <a:uFill>
                  <a:solidFill>
                    <a:srgbClr val="FFFFFF"/>
                  </a:solidFill>
                </a:uFill>
              </a:rPr>
              <a:t>, Eduard &lt;eduard.bartosh@intel.com&gt;</a:t>
            </a:r>
          </a:p>
        </p:txBody>
      </p:sp>
    </p:spTree>
    <p:extLst>
      <p:ext uri="{BB962C8B-B14F-4D97-AF65-F5344CB8AC3E}">
        <p14:creationId xmlns:p14="http://schemas.microsoft.com/office/powerpoint/2010/main" val="1551130061"/>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Introducing BMAPTOOL </a:t>
            </a:r>
            <a:r>
              <a:rPr lang="en-US" dirty="0">
                <a:solidFill>
                  <a:srgbClr val="00B0F0"/>
                </a:solidFill>
              </a:rPr>
              <a:t>: Sparse Boot Images</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02265"/>
            <a:ext cx="8233186" cy="5408426"/>
          </a:xfrm>
        </p:spPr>
        <p:txBody>
          <a:bodyPr/>
          <a:lstStyle/>
          <a:p>
            <a:r>
              <a:rPr lang="en-US" sz="2000" b="0" spc="-1" dirty="0" smtClean="0">
                <a:uFill>
                  <a:solidFill>
                    <a:srgbClr val="FFFFFF"/>
                  </a:solidFill>
                </a:uFill>
              </a:rPr>
              <a:t>The new BMAPTOOL creates sparse images for fast image disk create (</a:t>
            </a:r>
            <a:r>
              <a:rPr lang="en-US" sz="2000" b="0" spc="-1" dirty="0" err="1" smtClean="0">
                <a:uFill>
                  <a:solidFill>
                    <a:srgbClr val="FFFFFF"/>
                  </a:solidFill>
                </a:uFill>
              </a:rPr>
              <a:t>dd</a:t>
            </a:r>
            <a:r>
              <a:rPr lang="en-US" sz="2000" b="0" spc="-1" dirty="0" smtClean="0">
                <a:uFill>
                  <a:solidFill>
                    <a:srgbClr val="FFFFFF"/>
                  </a:solidFill>
                </a:uFill>
              </a:rPr>
              <a:t> copies all of the blank space)</a:t>
            </a:r>
          </a:p>
          <a:p>
            <a:r>
              <a:rPr lang="en-US" sz="2000" b="0" spc="-1" dirty="0" smtClean="0">
                <a:uFill>
                  <a:solidFill>
                    <a:srgbClr val="FFFFFF"/>
                  </a:solidFill>
                </a:uFill>
              </a:rPr>
              <a:t>The </a:t>
            </a:r>
            <a:r>
              <a:rPr lang="en-US" sz="2000" b="0" spc="-1" dirty="0">
                <a:uFill>
                  <a:solidFill>
                    <a:srgbClr val="FFFFFF"/>
                  </a:solidFill>
                </a:uFill>
              </a:rPr>
              <a:t>example usage of </a:t>
            </a:r>
            <a:r>
              <a:rPr lang="en-US" sz="2000" b="0" spc="-1" dirty="0" err="1">
                <a:uFill>
                  <a:solidFill>
                    <a:srgbClr val="FFFFFF"/>
                  </a:solidFill>
                </a:uFill>
              </a:rPr>
              <a:t>bmaptool</a:t>
            </a:r>
            <a:r>
              <a:rPr lang="en-US" sz="2000" b="0" spc="-1" dirty="0">
                <a:uFill>
                  <a:solidFill>
                    <a:srgbClr val="FFFFFF"/>
                  </a:solidFill>
                </a:uFill>
              </a:rPr>
              <a:t> </a:t>
            </a:r>
            <a:r>
              <a:rPr lang="en-US" sz="2000" b="0" spc="-1" dirty="0" smtClean="0">
                <a:uFill>
                  <a:solidFill>
                    <a:srgbClr val="FFFFFF"/>
                  </a:solidFill>
                </a:uFill>
              </a:rPr>
              <a:t>is:</a:t>
            </a:r>
            <a:br>
              <a:rPr lang="en-US" sz="2000" b="0" spc="-1" dirty="0" smtClean="0">
                <a:uFill>
                  <a:solidFill>
                    <a:srgbClr val="FFFFFF"/>
                  </a:solidFill>
                </a:uFill>
              </a:rPr>
            </a:br>
            <a:r>
              <a:rPr lang="en-US" sz="2000" b="0" spc="-1" dirty="0" smtClean="0">
                <a:uFill>
                  <a:solidFill>
                    <a:srgbClr val="FFFFFF"/>
                  </a:solidFill>
                </a:uFill>
              </a:rPr>
              <a:t/>
            </a:r>
            <a:br>
              <a:rPr lang="en-US" sz="2000" b="0" spc="-1" dirty="0" smtClean="0">
                <a:uFill>
                  <a:solidFill>
                    <a:srgbClr val="FFFFFF"/>
                  </a:solidFill>
                </a:uFill>
              </a:rPr>
            </a:br>
            <a:r>
              <a:rPr lang="en-US" sz="1600" spc="-1" dirty="0" smtClean="0">
                <a:uFill>
                  <a:solidFill>
                    <a:srgbClr val="FFFFFF"/>
                  </a:solidFill>
                </a:uFill>
                <a:latin typeface="Courier New" panose="02070309020205020404" pitchFamily="49" charset="0"/>
                <a:cs typeface="Courier New" panose="02070309020205020404" pitchFamily="49" charset="0"/>
              </a:rPr>
              <a:t>$ </a:t>
            </a:r>
            <a:r>
              <a:rPr lang="en-US" sz="1600" spc="-1" dirty="0" err="1">
                <a:uFill>
                  <a:solidFill>
                    <a:srgbClr val="FFFFFF"/>
                  </a:solidFill>
                </a:uFill>
                <a:latin typeface="Courier New" panose="02070309020205020404" pitchFamily="49" charset="0"/>
                <a:cs typeface="Courier New" panose="02070309020205020404" pitchFamily="49" charset="0"/>
              </a:rPr>
              <a:t>bitbake</a:t>
            </a:r>
            <a:r>
              <a:rPr lang="en-US" sz="1600" spc="-1" dirty="0">
                <a:uFill>
                  <a:solidFill>
                    <a:srgbClr val="FFFFFF"/>
                  </a:solidFill>
                </a:uFill>
                <a:latin typeface="Courier New" panose="02070309020205020404" pitchFamily="49" charset="0"/>
                <a:cs typeface="Courier New" panose="02070309020205020404" pitchFamily="49" charset="0"/>
              </a:rPr>
              <a:t> </a:t>
            </a:r>
            <a:r>
              <a:rPr lang="en-US" sz="1600" spc="-1" dirty="0" err="1" smtClean="0">
                <a:uFill>
                  <a:solidFill>
                    <a:srgbClr val="FFFFFF"/>
                  </a:solidFill>
                </a:uFill>
                <a:latin typeface="Courier New" panose="02070309020205020404" pitchFamily="49" charset="0"/>
                <a:cs typeface="Courier New" panose="02070309020205020404" pitchFamily="49" charset="0"/>
              </a:rPr>
              <a:t>bmap</a:t>
            </a:r>
            <a:r>
              <a:rPr lang="en-US" sz="1600" spc="-1" dirty="0" smtClean="0">
                <a:uFill>
                  <a:solidFill>
                    <a:srgbClr val="FFFFFF"/>
                  </a:solidFill>
                </a:uFill>
                <a:latin typeface="Courier New" panose="02070309020205020404" pitchFamily="49" charset="0"/>
                <a:cs typeface="Courier New" panose="02070309020205020404" pitchFamily="49" charset="0"/>
              </a:rPr>
              <a:t>-tools-native</a:t>
            </a:r>
            <a:br>
              <a:rPr lang="en-US" sz="1600" spc="-1" dirty="0" smtClean="0">
                <a:uFill>
                  <a:solidFill>
                    <a:srgbClr val="FFFFFF"/>
                  </a:solidFill>
                </a:uFill>
                <a:latin typeface="Courier New" panose="02070309020205020404" pitchFamily="49" charset="0"/>
                <a:cs typeface="Courier New" panose="02070309020205020404" pitchFamily="49" charset="0"/>
              </a:rPr>
            </a:br>
            <a:r>
              <a:rPr lang="en-US" sz="1600" spc="-1" dirty="0" smtClean="0">
                <a:uFill>
                  <a:solidFill>
                    <a:srgbClr val="FFFFFF"/>
                  </a:solidFill>
                </a:uFill>
                <a:latin typeface="Courier New" panose="02070309020205020404" pitchFamily="49" charset="0"/>
                <a:cs typeface="Courier New" panose="02070309020205020404" pitchFamily="49" charset="0"/>
              </a:rPr>
              <a:t>$ </a:t>
            </a:r>
            <a:r>
              <a:rPr lang="en-US" sz="1600" spc="-1" dirty="0">
                <a:uFill>
                  <a:solidFill>
                    <a:srgbClr val="FFFFFF"/>
                  </a:solidFill>
                </a:uFill>
                <a:latin typeface="Courier New" panose="02070309020205020404" pitchFamily="49" charset="0"/>
                <a:cs typeface="Courier New" panose="02070309020205020404" pitchFamily="49" charset="0"/>
              </a:rPr>
              <a:t>native </a:t>
            </a:r>
            <a:r>
              <a:rPr lang="en-US" sz="1600" spc="-1" dirty="0" err="1">
                <a:uFill>
                  <a:solidFill>
                    <a:srgbClr val="FFFFFF"/>
                  </a:solidFill>
                </a:uFill>
                <a:latin typeface="Courier New" panose="02070309020205020404" pitchFamily="49" charset="0"/>
                <a:cs typeface="Courier New" panose="02070309020205020404" pitchFamily="49" charset="0"/>
              </a:rPr>
              <a:t>bmaptool</a:t>
            </a:r>
            <a:r>
              <a:rPr lang="en-US" sz="1600" spc="-1" dirty="0">
                <a:uFill>
                  <a:solidFill>
                    <a:srgbClr val="FFFFFF"/>
                  </a:solidFill>
                </a:uFill>
                <a:latin typeface="Courier New" panose="02070309020205020404" pitchFamily="49" charset="0"/>
                <a:cs typeface="Courier New" panose="02070309020205020404" pitchFamily="49" charset="0"/>
              </a:rPr>
              <a:t> –</a:t>
            </a:r>
            <a:r>
              <a:rPr lang="en-US" sz="1600" spc="-1" dirty="0" smtClean="0">
                <a:uFill>
                  <a:solidFill>
                    <a:srgbClr val="FFFFFF"/>
                  </a:solidFill>
                </a:uFill>
                <a:latin typeface="Courier New" panose="02070309020205020404" pitchFamily="49" charset="0"/>
                <a:cs typeface="Courier New" panose="02070309020205020404" pitchFamily="49" charset="0"/>
              </a:rPr>
              <a:t>version</a:t>
            </a:r>
            <a:endParaRPr lang="en-US" sz="2000" spc="-1" dirty="0">
              <a:uFill>
                <a:solidFill>
                  <a:srgbClr val="FFFFFF"/>
                </a:solidFill>
              </a:uFill>
              <a:latin typeface="Courier New" panose="02070309020205020404" pitchFamily="49" charset="0"/>
              <a:cs typeface="Courier New" panose="02070309020205020404" pitchFamily="49" charset="0"/>
            </a:endParaRPr>
          </a:p>
          <a:p>
            <a:r>
              <a:rPr lang="en-US" sz="2000" b="0" spc="-1" dirty="0" smtClean="0">
                <a:uFill>
                  <a:solidFill>
                    <a:srgbClr val="FFFFFF"/>
                  </a:solidFill>
                </a:uFill>
              </a:rPr>
              <a:t>Note: the “native” tool runs </a:t>
            </a:r>
            <a:r>
              <a:rPr lang="en-US" sz="2000" b="0" spc="-1" dirty="0" err="1" smtClean="0">
                <a:uFill>
                  <a:solidFill>
                    <a:srgbClr val="FFFFFF"/>
                  </a:solidFill>
                </a:uFill>
              </a:rPr>
              <a:t>scipts</a:t>
            </a:r>
            <a:r>
              <a:rPr lang="en-US" sz="2000" b="0" spc="-1" dirty="0" smtClean="0">
                <a:uFill>
                  <a:solidFill>
                    <a:srgbClr val="FFFFFF"/>
                  </a:solidFill>
                </a:uFill>
              </a:rPr>
              <a:t> in the project’s environment. It may get rename to “</a:t>
            </a:r>
            <a:r>
              <a:rPr lang="en-US" sz="2000" b="0" spc="-1" dirty="0" err="1" smtClean="0">
                <a:uFill>
                  <a:solidFill>
                    <a:srgbClr val="FFFFFF"/>
                  </a:solidFill>
                </a:uFill>
              </a:rPr>
              <a:t>oe</a:t>
            </a:r>
            <a:r>
              <a:rPr lang="en-US" sz="2000" b="0" spc="-1" dirty="0" smtClean="0">
                <a:uFill>
                  <a:solidFill>
                    <a:srgbClr val="FFFFFF"/>
                  </a:solidFill>
                </a:uFill>
              </a:rPr>
              <a:t>-native”. Discussion </a:t>
            </a:r>
            <a:r>
              <a:rPr lang="en-US" sz="2000" b="0" spc="-1" dirty="0">
                <a:uFill>
                  <a:solidFill>
                    <a:srgbClr val="FFFFFF"/>
                  </a:solidFill>
                </a:uFill>
              </a:rPr>
              <a:t>about its name on the mailing list: </a:t>
            </a:r>
            <a:r>
              <a:rPr lang="en-US" sz="2000" b="0" spc="-1" dirty="0" smtClean="0">
                <a:uFill>
                  <a:solidFill>
                    <a:srgbClr val="FFFFFF"/>
                  </a:solidFill>
                </a:uFill>
              </a:rPr>
              <a:t/>
            </a:r>
            <a:br>
              <a:rPr lang="en-US" sz="2000" b="0" spc="-1" dirty="0" smtClean="0">
                <a:uFill>
                  <a:solidFill>
                    <a:srgbClr val="FFFFFF"/>
                  </a:solidFill>
                </a:uFill>
              </a:rPr>
            </a:br>
            <a:r>
              <a:rPr lang="en-US" sz="2000" b="0" spc="-1" dirty="0" smtClean="0">
                <a:uFill>
                  <a:solidFill>
                    <a:srgbClr val="FFFFFF"/>
                  </a:solidFill>
                </a:uFill>
                <a:hlinkClick r:id="rId2"/>
              </a:rPr>
              <a:t>http</a:t>
            </a:r>
            <a:r>
              <a:rPr lang="en-US" sz="2000" b="0" spc="-1" dirty="0">
                <a:uFill>
                  <a:solidFill>
                    <a:srgbClr val="FFFFFF"/>
                  </a:solidFill>
                </a:uFill>
                <a:hlinkClick r:id="rId2"/>
              </a:rPr>
              <a:t>://</a:t>
            </a:r>
            <a:r>
              <a:rPr lang="en-US" sz="2000" b="0" spc="-1" dirty="0" smtClean="0">
                <a:uFill>
                  <a:solidFill>
                    <a:srgbClr val="FFFFFF"/>
                  </a:solidFill>
                </a:uFill>
                <a:hlinkClick r:id="rId2"/>
              </a:rPr>
              <a:t>lists.openembedded.org/pipermail/openembedded-core/2016-October/127161.html</a:t>
            </a:r>
            <a:endParaRPr lang="en-US" sz="2000" b="0" spc="-1" dirty="0">
              <a:uFill>
                <a:solidFill>
                  <a:srgbClr val="FFFFFF"/>
                </a:solidFill>
              </a:uFill>
            </a:endParaRPr>
          </a:p>
          <a:p>
            <a:r>
              <a:rPr lang="en-US" sz="2000" b="0" spc="-1" dirty="0">
                <a:uFill>
                  <a:solidFill>
                    <a:srgbClr val="FFFFFF"/>
                  </a:solidFill>
                </a:uFill>
              </a:rPr>
              <a:t>Here is an info about </a:t>
            </a:r>
            <a:r>
              <a:rPr lang="en-US" sz="2000" b="0" spc="-1" dirty="0" err="1">
                <a:uFill>
                  <a:solidFill>
                    <a:srgbClr val="FFFFFF"/>
                  </a:solidFill>
                </a:uFill>
              </a:rPr>
              <a:t>bmap</a:t>
            </a:r>
            <a:r>
              <a:rPr lang="en-US" sz="2000" b="0" spc="-1" dirty="0">
                <a:uFill>
                  <a:solidFill>
                    <a:srgbClr val="FFFFFF"/>
                  </a:solidFill>
                </a:uFill>
              </a:rPr>
              <a:t>-tools Ubuntu package: </a:t>
            </a:r>
            <a:r>
              <a:rPr lang="en-US" sz="2000" b="0" spc="-1" dirty="0">
                <a:uFill>
                  <a:solidFill>
                    <a:srgbClr val="FFFFFF"/>
                  </a:solidFill>
                </a:uFill>
                <a:hlinkClick r:id="rId3"/>
              </a:rPr>
              <a:t>http://</a:t>
            </a:r>
            <a:r>
              <a:rPr lang="en-US" sz="2000" b="0" spc="-1" dirty="0" smtClean="0">
                <a:uFill>
                  <a:solidFill>
                    <a:srgbClr val="FFFFFF"/>
                  </a:solidFill>
                </a:uFill>
                <a:hlinkClick r:id="rId3"/>
              </a:rPr>
              <a:t>packages.ubuntu.com/xenial/bmap-tools</a:t>
            </a:r>
            <a:endParaRPr lang="en-US" sz="2000" b="0" spc="-1" dirty="0">
              <a:uFill>
                <a:solidFill>
                  <a:srgbClr val="FFFFFF"/>
                </a:solidFill>
              </a:uFill>
            </a:endParaRPr>
          </a:p>
          <a:p>
            <a:r>
              <a:rPr lang="en-US" sz="2000" b="0" spc="-1" dirty="0">
                <a:uFill>
                  <a:solidFill>
                    <a:srgbClr val="FFFFFF"/>
                  </a:solidFill>
                </a:uFill>
              </a:rPr>
              <a:t>And about the tool itself: </a:t>
            </a:r>
            <a:br>
              <a:rPr lang="en-US" sz="2000" b="0" spc="-1" dirty="0">
                <a:uFill>
                  <a:solidFill>
                    <a:srgbClr val="FFFFFF"/>
                  </a:solidFill>
                </a:uFill>
              </a:rPr>
            </a:br>
            <a:r>
              <a:rPr lang="en-US" sz="2000" b="0" spc="-1" dirty="0" smtClean="0">
                <a:uFill>
                  <a:solidFill>
                    <a:srgbClr val="FFFFFF"/>
                  </a:solidFill>
                </a:uFill>
                <a:hlinkClick r:id="rId4"/>
              </a:rPr>
              <a:t>https</a:t>
            </a:r>
            <a:r>
              <a:rPr lang="en-US" sz="2000" b="0" spc="-1" dirty="0">
                <a:uFill>
                  <a:solidFill>
                    <a:srgbClr val="FFFFFF"/>
                  </a:solidFill>
                </a:uFill>
                <a:hlinkClick r:id="rId4"/>
              </a:rPr>
              <a:t>://</a:t>
            </a:r>
            <a:r>
              <a:rPr lang="en-US" sz="2000" b="0" spc="-1" dirty="0" smtClean="0">
                <a:uFill>
                  <a:solidFill>
                    <a:srgbClr val="FFFFFF"/>
                  </a:solidFill>
                </a:uFill>
                <a:hlinkClick r:id="rId4"/>
              </a:rPr>
              <a:t>github.com/01org/bmap-tools/tree/master/docs</a:t>
            </a:r>
            <a:endParaRPr lang="en-US" sz="2000" b="0" spc="-1" dirty="0" smtClean="0">
              <a:uFill>
                <a:solidFill>
                  <a:srgbClr val="FFFFFF"/>
                </a:solidFill>
              </a:uFill>
            </a:endParaRPr>
          </a:p>
          <a:p>
            <a:endParaRPr lang="en-GB" sz="2000" b="0" spc="-1" dirty="0">
              <a:uFill>
                <a:solidFill>
                  <a:srgbClr val="FFFFFF"/>
                </a:solidFill>
              </a:uFill>
            </a:endParaRPr>
          </a:p>
        </p:txBody>
      </p:sp>
    </p:spTree>
    <p:extLst>
      <p:ext uri="{BB962C8B-B14F-4D97-AF65-F5344CB8AC3E}">
        <p14:creationId xmlns:p14="http://schemas.microsoft.com/office/powerpoint/2010/main" val="2254586339"/>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Five</a:t>
            </a:r>
            <a:r>
              <a:rPr lang="en-US" dirty="0" smtClean="0">
                <a:latin typeface="Arial" charset="0"/>
              </a:rPr>
              <a:t/>
            </a:r>
            <a:br>
              <a:rPr lang="en-US" dirty="0" smtClean="0">
                <a:latin typeface="Arial" charset="0"/>
              </a:rPr>
            </a:br>
            <a:endParaRPr lang="en-US" dirty="0"/>
          </a:p>
        </p:txBody>
      </p:sp>
      <p:sp>
        <p:nvSpPr>
          <p:cNvPr id="4" name="Content Placeholder 3"/>
          <p:cNvSpPr>
            <a:spLocks noGrp="1"/>
          </p:cNvSpPr>
          <p:nvPr>
            <p:ph sz="quarter" idx="11"/>
          </p:nvPr>
        </p:nvSpPr>
        <p:spPr>
          <a:xfrm>
            <a:off x="594912" y="4125913"/>
            <a:ext cx="8084882" cy="866775"/>
          </a:xfrm>
        </p:spPr>
        <p:txBody>
          <a:bodyPr/>
          <a:lstStyle/>
          <a:p>
            <a:pPr eaLnBrk="1" hangingPunct="1">
              <a:spcBef>
                <a:spcPts val="900"/>
              </a:spcBef>
            </a:pPr>
            <a:r>
              <a:rPr lang="en-US" dirty="0" err="1" smtClean="0">
                <a:latin typeface="Arial" charset="0"/>
              </a:rPr>
              <a:t>Userspace</a:t>
            </a:r>
            <a:r>
              <a:rPr lang="en-US" dirty="0">
                <a:latin typeface="Arial" charset="0"/>
              </a:rPr>
              <a:t>: </a:t>
            </a:r>
            <a:r>
              <a:rPr lang="en-US" dirty="0" smtClean="0">
                <a:latin typeface="Arial" charset="0"/>
              </a:rPr>
              <a:t>Advanced Topics</a:t>
            </a:r>
          </a:p>
          <a:p>
            <a:pPr eaLnBrk="1" hangingPunct="1">
              <a:spcBef>
                <a:spcPts val="900"/>
              </a:spcBef>
            </a:pPr>
            <a:r>
              <a:rPr lang="en-US" dirty="0">
                <a:latin typeface="Arial" charset="0"/>
              </a:rPr>
              <a:t>Rudi </a:t>
            </a:r>
            <a:r>
              <a:rPr lang="en-US" dirty="0" err="1">
                <a:latin typeface="Arial" charset="0"/>
              </a:rPr>
              <a:t>Streif</a:t>
            </a:r>
            <a:r>
              <a:rPr lang="en-US" dirty="0" smtClean="0">
                <a:cs typeface="Arial" charset="0"/>
              </a:rPr>
              <a:t> </a:t>
            </a:r>
            <a:endParaRPr lang="en-US" dirty="0">
              <a:latin typeface="Arial" charset="0"/>
            </a:endParaRPr>
          </a:p>
        </p:txBody>
      </p:sp>
    </p:spTree>
    <p:extLst>
      <p:ext uri="{BB962C8B-B14F-4D97-AF65-F5344CB8AC3E}">
        <p14:creationId xmlns:p14="http://schemas.microsoft.com/office/powerpoint/2010/main" val="3694823837"/>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What We Are Going To Do</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945573"/>
            <a:ext cx="8233186" cy="5065118"/>
          </a:xfrm>
        </p:spPr>
        <p:txBody>
          <a:bodyPr/>
          <a:lstStyle/>
          <a:p>
            <a:r>
              <a:rPr lang="en-US" sz="2000" b="0" spc="-1" dirty="0">
                <a:uFill>
                  <a:solidFill>
                    <a:srgbClr val="FFFFFF"/>
                  </a:solidFill>
                </a:uFill>
              </a:rPr>
              <a:t>Most of your development work will likely be developing your own software packages, building them with the </a:t>
            </a:r>
            <a:r>
              <a:rPr lang="en-US" sz="2000" b="0" spc="-1" dirty="0" err="1">
                <a:uFill>
                  <a:solidFill>
                    <a:srgbClr val="FFFFFF"/>
                  </a:solidFill>
                </a:uFill>
              </a:rPr>
              <a:t>Yocto</a:t>
            </a:r>
            <a:r>
              <a:rPr lang="en-US" sz="2000" b="0" spc="-1" dirty="0">
                <a:uFill>
                  <a:solidFill>
                    <a:srgbClr val="FFFFFF"/>
                  </a:solidFill>
                </a:uFill>
              </a:rPr>
              <a:t> Project and installing them into a root file system built with the </a:t>
            </a:r>
            <a:r>
              <a:rPr lang="en-US" sz="2000" b="0" spc="-1" dirty="0" err="1">
                <a:uFill>
                  <a:solidFill>
                    <a:srgbClr val="FFFFFF"/>
                  </a:solidFill>
                </a:uFill>
              </a:rPr>
              <a:t>Yocto</a:t>
            </a:r>
            <a:r>
              <a:rPr lang="en-US" sz="2000" b="0" spc="-1" dirty="0">
                <a:uFill>
                  <a:solidFill>
                    <a:srgbClr val="FFFFFF"/>
                  </a:solidFill>
                </a:uFill>
              </a:rPr>
              <a:t> Project.</a:t>
            </a:r>
          </a:p>
          <a:p>
            <a:r>
              <a:rPr lang="en-US" sz="2000" b="0" spc="-1" dirty="0">
                <a:uFill>
                  <a:solidFill>
                    <a:srgbClr val="FFFFFF"/>
                  </a:solidFill>
                </a:uFill>
              </a:rPr>
              <a:t>Let’s look at some typical tasks beyond creating the base recipe:</a:t>
            </a:r>
          </a:p>
          <a:p>
            <a:pPr lvl="1"/>
            <a:r>
              <a:rPr lang="en-US" sz="1800" b="0" spc="-1" dirty="0">
                <a:uFill>
                  <a:solidFill>
                    <a:srgbClr val="FFFFFF"/>
                  </a:solidFill>
                </a:uFill>
              </a:rPr>
              <a:t>Customizing Packaging</a:t>
            </a:r>
          </a:p>
          <a:p>
            <a:pPr lvl="1"/>
            <a:r>
              <a:rPr lang="en-US" sz="2000" b="0" spc="-1" dirty="0">
                <a:uFill>
                  <a:solidFill>
                    <a:srgbClr val="FFFFFF"/>
                  </a:solidFill>
                </a:uFill>
              </a:rPr>
              <a:t>Package Installation Scripts</a:t>
            </a:r>
          </a:p>
          <a:p>
            <a:pPr lvl="1"/>
            <a:r>
              <a:rPr lang="en-US" sz="2000" b="0" spc="-1" dirty="0">
                <a:uFill>
                  <a:solidFill>
                    <a:srgbClr val="FFFFFF"/>
                  </a:solidFill>
                </a:uFill>
              </a:rPr>
              <a:t>System Services</a:t>
            </a:r>
          </a:p>
          <a:p>
            <a:endParaRPr lang="en-US" sz="2000" b="0" spc="-1" dirty="0">
              <a:uFill>
                <a:solidFill>
                  <a:srgbClr val="FFFFFF"/>
                </a:solidFill>
              </a:uFill>
            </a:endParaRPr>
          </a:p>
        </p:txBody>
      </p:sp>
    </p:spTree>
    <p:extLst>
      <p:ext uri="{BB962C8B-B14F-4D97-AF65-F5344CB8AC3E}">
        <p14:creationId xmlns:p14="http://schemas.microsoft.com/office/powerpoint/2010/main" val="2639830035"/>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Activity Setup</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73934"/>
            <a:ext cx="8233186" cy="4992382"/>
          </a:xfrm>
        </p:spPr>
        <p:txBody>
          <a:bodyPr/>
          <a:lstStyle/>
          <a:p>
            <a:r>
              <a:rPr lang="en-US" sz="2000" spc="-1" dirty="0">
                <a:uFill>
                  <a:solidFill>
                    <a:srgbClr val="FFFFFF"/>
                  </a:solidFill>
                </a:uFill>
              </a:rPr>
              <a:t>Initialize the Build </a:t>
            </a:r>
            <a:r>
              <a:rPr lang="en-US" sz="2000" spc="-1" dirty="0" smtClean="0">
                <a:uFill>
                  <a:solidFill>
                    <a:srgbClr val="FFFFFF"/>
                  </a:solidFill>
                </a:uFill>
              </a:rPr>
              <a:t>Environment (IN A CLEAN SHELL)</a:t>
            </a:r>
            <a:endParaRPr lang="en-US" sz="2000" spc="-1" dirty="0">
              <a:uFill>
                <a:solidFill>
                  <a:srgbClr val="FFFFFF"/>
                </a:solidFill>
              </a:uFill>
            </a:endParaRPr>
          </a:p>
          <a:p>
            <a:pPr lvl="1"/>
            <a:r>
              <a:rPr lang="en-US" sz="1600" spc="-1" dirty="0">
                <a:uFill>
                  <a:solidFill>
                    <a:srgbClr val="FFFFFF"/>
                  </a:solidFill>
                </a:uFill>
                <a:latin typeface="Courier"/>
              </a:rPr>
              <a:t>cd /scratch/working</a:t>
            </a:r>
          </a:p>
          <a:p>
            <a:pPr lvl="1"/>
            <a:r>
              <a:rPr lang="en-US" sz="1600" b="0" spc="-1" dirty="0">
                <a:uFill>
                  <a:solidFill>
                    <a:srgbClr val="FFFFFF"/>
                  </a:solidFill>
                </a:uFill>
                <a:latin typeface="Courier"/>
              </a:rPr>
              <a:t>source ../poky/</a:t>
            </a:r>
            <a:r>
              <a:rPr lang="en-US" sz="1600" b="0" spc="-1" dirty="0" err="1">
                <a:uFill>
                  <a:solidFill>
                    <a:srgbClr val="FFFFFF"/>
                  </a:solidFill>
                </a:uFill>
                <a:latin typeface="Courier"/>
              </a:rPr>
              <a:t>oe</a:t>
            </a:r>
            <a:r>
              <a:rPr lang="en-US" sz="1600" b="0" spc="-1" dirty="0">
                <a:uFill>
                  <a:solidFill>
                    <a:srgbClr val="FFFFFF"/>
                  </a:solidFill>
                </a:uFill>
                <a:latin typeface="Courier"/>
              </a:rPr>
              <a:t>-</a:t>
            </a:r>
            <a:r>
              <a:rPr lang="en-US" sz="1600" b="0" spc="-1" dirty="0" err="1">
                <a:uFill>
                  <a:solidFill>
                    <a:srgbClr val="FFFFFF"/>
                  </a:solidFill>
                </a:uFill>
                <a:latin typeface="Courier"/>
              </a:rPr>
              <a:t>init</a:t>
            </a:r>
            <a:r>
              <a:rPr lang="en-US" sz="1600" b="0" spc="-1" dirty="0">
                <a:uFill>
                  <a:solidFill>
                    <a:srgbClr val="FFFFFF"/>
                  </a:solidFill>
                </a:uFill>
                <a:latin typeface="Courier"/>
              </a:rPr>
              <a:t>-build-</a:t>
            </a:r>
            <a:r>
              <a:rPr lang="en-US" sz="1600" b="0" spc="-1" dirty="0" err="1">
                <a:uFill>
                  <a:solidFill>
                    <a:srgbClr val="FFFFFF"/>
                  </a:solidFill>
                </a:uFill>
                <a:latin typeface="Courier"/>
              </a:rPr>
              <a:t>env</a:t>
            </a:r>
            <a:r>
              <a:rPr lang="en-US" sz="1600" b="0" spc="-1" dirty="0">
                <a:uFill>
                  <a:solidFill>
                    <a:srgbClr val="FFFFFF"/>
                  </a:solidFill>
                </a:uFill>
                <a:latin typeface="Courier"/>
              </a:rPr>
              <a:t> build-</a:t>
            </a:r>
            <a:r>
              <a:rPr lang="en-US" sz="1600" b="0" spc="-1" dirty="0" err="1">
                <a:uFill>
                  <a:solidFill>
                    <a:srgbClr val="FFFFFF"/>
                  </a:solidFill>
                </a:uFill>
                <a:latin typeface="Courier"/>
              </a:rPr>
              <a:t>userspace</a:t>
            </a:r>
            <a:endParaRPr lang="en-US" sz="1600" b="0" spc="-1" dirty="0">
              <a:uFill>
                <a:solidFill>
                  <a:srgbClr val="FFFFFF"/>
                </a:solidFill>
              </a:uFill>
              <a:latin typeface="Courier"/>
            </a:endParaRPr>
          </a:p>
          <a:p>
            <a:r>
              <a:rPr lang="en-US" sz="2000" b="0" i="1" spc="-1" dirty="0">
                <a:uFill>
                  <a:solidFill>
                    <a:srgbClr val="FFFFFF"/>
                  </a:solidFill>
                </a:uFill>
              </a:rPr>
              <a:t>Adjust </a:t>
            </a:r>
            <a:r>
              <a:rPr lang="en-US" sz="2000" b="0" i="1" spc="-1" dirty="0" smtClean="0">
                <a:uFill>
                  <a:solidFill>
                    <a:srgbClr val="FFFFFF"/>
                  </a:solidFill>
                </a:uFill>
              </a:rPr>
              <a:t>Configuration (DONE FOR YOU)</a:t>
            </a:r>
            <a:endParaRPr lang="en-US" sz="2000" b="0" i="1" spc="-1" dirty="0">
              <a:uFill>
                <a:solidFill>
                  <a:srgbClr val="FFFFFF"/>
                </a:solidFill>
              </a:uFill>
            </a:endParaRPr>
          </a:p>
          <a:p>
            <a:pPr lvl="1"/>
            <a:r>
              <a:rPr lang="en-US" sz="1600" spc="-1" dirty="0">
                <a:uFill>
                  <a:solidFill>
                    <a:srgbClr val="FFFFFF"/>
                  </a:solidFill>
                </a:uFill>
                <a:latin typeface="Courier"/>
              </a:rPr>
              <a:t>vi </a:t>
            </a:r>
            <a:r>
              <a:rPr lang="en-US" sz="1600" spc="-1" dirty="0" err="1">
                <a:uFill>
                  <a:solidFill>
                    <a:srgbClr val="FFFFFF"/>
                  </a:solidFill>
                </a:uFill>
                <a:latin typeface="Courier"/>
              </a:rPr>
              <a:t>conf</a:t>
            </a:r>
            <a:r>
              <a:rPr lang="en-US" sz="1600" spc="-1" dirty="0">
                <a:uFill>
                  <a:solidFill>
                    <a:srgbClr val="FFFFFF"/>
                  </a:solidFill>
                </a:uFill>
                <a:latin typeface="Courier"/>
              </a:rPr>
              <a:t>/</a:t>
            </a:r>
            <a:r>
              <a:rPr lang="en-US" sz="1600" spc="-1" dirty="0" err="1">
                <a:uFill>
                  <a:solidFill>
                    <a:srgbClr val="FFFFFF"/>
                  </a:solidFill>
                </a:uFill>
                <a:latin typeface="Courier"/>
              </a:rPr>
              <a:t>local.conf</a:t>
            </a:r>
            <a:r>
              <a:rPr lang="en-US" sz="1600" spc="-1" dirty="0">
                <a:uFill>
                  <a:solidFill>
                    <a:srgbClr val="FFFFFF"/>
                  </a:solidFill>
                </a:uFill>
                <a:latin typeface="Courier"/>
              </a:rPr>
              <a:t/>
            </a:r>
            <a:br>
              <a:rPr lang="en-US" sz="1600" spc="-1" dirty="0">
                <a:uFill>
                  <a:solidFill>
                    <a:srgbClr val="FFFFFF"/>
                  </a:solidFill>
                </a:uFill>
                <a:latin typeface="Courier"/>
              </a:rPr>
            </a:br>
            <a:r>
              <a:rPr lang="en-US" sz="1600" spc="-1" dirty="0">
                <a:uFill>
                  <a:solidFill>
                    <a:srgbClr val="FFFFFF"/>
                  </a:solidFill>
                </a:uFill>
                <a:latin typeface="Courier"/>
              </a:rPr>
              <a:t/>
            </a:r>
            <a:br>
              <a:rPr lang="en-US" sz="1600" spc="-1" dirty="0">
                <a:uFill>
                  <a:solidFill>
                    <a:srgbClr val="FFFFFF"/>
                  </a:solidFill>
                </a:uFill>
                <a:latin typeface="Courier"/>
              </a:rPr>
            </a:br>
            <a:r>
              <a:rPr lang="en-US" sz="1600" spc="-1" dirty="0">
                <a:uFill>
                  <a:solidFill>
                    <a:srgbClr val="FFFFFF"/>
                  </a:solidFill>
                </a:uFill>
                <a:latin typeface="Courier"/>
              </a:rPr>
              <a:t/>
            </a:r>
            <a:br>
              <a:rPr lang="en-US" sz="1600" spc="-1" dirty="0">
                <a:uFill>
                  <a:solidFill>
                    <a:srgbClr val="FFFFFF"/>
                  </a:solidFill>
                </a:uFill>
                <a:latin typeface="Courier"/>
              </a:rPr>
            </a:br>
            <a:r>
              <a:rPr lang="en-US" sz="1600" spc="-1" dirty="0">
                <a:uFill>
                  <a:solidFill>
                    <a:srgbClr val="FFFFFF"/>
                  </a:solidFill>
                </a:uFill>
                <a:latin typeface="Courier"/>
              </a:rPr>
              <a:t/>
            </a:r>
            <a:br>
              <a:rPr lang="en-US" sz="1600" spc="-1" dirty="0">
                <a:uFill>
                  <a:solidFill>
                    <a:srgbClr val="FFFFFF"/>
                  </a:solidFill>
                </a:uFill>
                <a:latin typeface="Courier"/>
              </a:rPr>
            </a:br>
            <a:r>
              <a:rPr lang="en-US" sz="1600" spc="-1" dirty="0">
                <a:uFill>
                  <a:solidFill>
                    <a:srgbClr val="FFFFFF"/>
                  </a:solidFill>
                </a:uFill>
                <a:latin typeface="Courier"/>
              </a:rPr>
              <a:t/>
            </a:r>
            <a:br>
              <a:rPr lang="en-US" sz="1600" spc="-1" dirty="0">
                <a:uFill>
                  <a:solidFill>
                    <a:srgbClr val="FFFFFF"/>
                  </a:solidFill>
                </a:uFill>
                <a:latin typeface="Courier"/>
              </a:rPr>
            </a:br>
            <a:endParaRPr lang="en-US" sz="1600" spc="-1" dirty="0">
              <a:uFill>
                <a:solidFill>
                  <a:srgbClr val="FFFFFF"/>
                </a:solidFill>
              </a:uFill>
              <a:latin typeface="Courier"/>
            </a:endParaRPr>
          </a:p>
          <a:p>
            <a:r>
              <a:rPr lang="en-US" sz="2000" b="0" i="1" spc="-1" dirty="0">
                <a:uFill>
                  <a:solidFill>
                    <a:srgbClr val="FFFFFF"/>
                  </a:solidFill>
                </a:uFill>
              </a:rPr>
              <a:t>Build (DONE FOR YOU)</a:t>
            </a:r>
          </a:p>
          <a:p>
            <a:pPr lvl="1"/>
            <a:r>
              <a:rPr lang="en-US" sz="1600" spc="-1" dirty="0" err="1">
                <a:uFill>
                  <a:solidFill>
                    <a:srgbClr val="FFFFFF"/>
                  </a:solidFill>
                </a:uFill>
                <a:latin typeface="Courier"/>
              </a:rPr>
              <a:t>bitbake</a:t>
            </a:r>
            <a:r>
              <a:rPr lang="en-US" sz="1600" spc="-1" dirty="0">
                <a:uFill>
                  <a:solidFill>
                    <a:srgbClr val="FFFFFF"/>
                  </a:solidFill>
                </a:uFill>
                <a:latin typeface="Courier"/>
              </a:rPr>
              <a:t> -</a:t>
            </a:r>
            <a:r>
              <a:rPr lang="en-US" sz="1600" spc="-1" dirty="0" smtClean="0">
                <a:uFill>
                  <a:solidFill>
                    <a:srgbClr val="FFFFFF"/>
                  </a:solidFill>
                </a:uFill>
                <a:latin typeface="Courier"/>
              </a:rPr>
              <a:t>k </a:t>
            </a:r>
            <a:r>
              <a:rPr lang="en-US" sz="1600" spc="-1" dirty="0">
                <a:uFill>
                  <a:solidFill>
                    <a:srgbClr val="FFFFFF"/>
                  </a:solidFill>
                </a:uFill>
                <a:latin typeface="Courier"/>
              </a:rPr>
              <a:t>core-image-minimal</a:t>
            </a:r>
            <a:endParaRPr lang="en-US" sz="1600" b="0" spc="-1" dirty="0">
              <a:uFill>
                <a:solidFill>
                  <a:srgbClr val="FFFFFF"/>
                </a:solidFill>
              </a:uFill>
              <a:latin typeface="Courier"/>
            </a:endParaRPr>
          </a:p>
          <a:p>
            <a:r>
              <a:rPr lang="en-US" sz="2000" spc="-1" dirty="0">
                <a:uFill>
                  <a:solidFill>
                    <a:srgbClr val="FFFFFF"/>
                  </a:solidFill>
                </a:uFill>
              </a:rPr>
              <a:t>Test</a:t>
            </a:r>
          </a:p>
          <a:p>
            <a:pPr lvl="1"/>
            <a:r>
              <a:rPr lang="en-US" sz="1600" spc="-1" dirty="0" err="1">
                <a:uFill>
                  <a:solidFill>
                    <a:srgbClr val="FFFFFF"/>
                  </a:solidFill>
                </a:uFill>
                <a:latin typeface="Courier"/>
              </a:rPr>
              <a:t>runqemu</a:t>
            </a:r>
            <a:r>
              <a:rPr lang="en-US" sz="1600" spc="-1" dirty="0">
                <a:uFill>
                  <a:solidFill>
                    <a:srgbClr val="FFFFFF"/>
                  </a:solidFill>
                </a:uFill>
                <a:latin typeface="Courier"/>
              </a:rPr>
              <a:t> qemux86-64 </a:t>
            </a:r>
            <a:r>
              <a:rPr lang="en-US" sz="1600" spc="-1" dirty="0" err="1">
                <a:uFill>
                  <a:solidFill>
                    <a:srgbClr val="FFFFFF"/>
                  </a:solidFill>
                </a:uFill>
                <a:latin typeface="Courier"/>
              </a:rPr>
              <a:t>nographic</a:t>
            </a:r>
            <a:endParaRPr lang="en-US" sz="1600" spc="-1" dirty="0">
              <a:uFill>
                <a:solidFill>
                  <a:srgbClr val="FFFFFF"/>
                </a:solidFill>
              </a:uFill>
              <a:latin typeface="Courier"/>
            </a:endParaRPr>
          </a:p>
        </p:txBody>
      </p:sp>
      <p:sp>
        <p:nvSpPr>
          <p:cNvPr id="4" name="Rectangle 3"/>
          <p:cNvSpPr/>
          <p:nvPr/>
        </p:nvSpPr>
        <p:spPr>
          <a:xfrm>
            <a:off x="1012066" y="2527787"/>
            <a:ext cx="7158247" cy="1284967"/>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spcAft>
                <a:spcPts val="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MACHINE = "qemux86-64"</a:t>
            </a:r>
          </a:p>
          <a:p>
            <a:pPr>
              <a:spcBef>
                <a:spcPts val="300"/>
              </a:spcBef>
              <a:spcAft>
                <a:spcPts val="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DL_DIR ?= "/scratch/downloads"</a:t>
            </a:r>
          </a:p>
          <a:p>
            <a:pPr>
              <a:spcBef>
                <a:spcPts val="300"/>
              </a:spcBef>
              <a:spcAft>
                <a:spcPts val="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SSTATE_DIR ?= "/scratch/</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sstate</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-cache"</a:t>
            </a:r>
          </a:p>
          <a:p>
            <a:pPr>
              <a:spcBef>
                <a:spcPts val="300"/>
              </a:spcBef>
              <a:spcAft>
                <a:spcPts val="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EXTRA_IMAGE_FEATURES ?= "debug-tweaks </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dbg-pkgs</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dev-</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pkgs</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package-management"</a:t>
            </a:r>
          </a:p>
        </p:txBody>
      </p:sp>
    </p:spTree>
    <p:extLst>
      <p:ext uri="{BB962C8B-B14F-4D97-AF65-F5344CB8AC3E}">
        <p14:creationId xmlns:p14="http://schemas.microsoft.com/office/powerpoint/2010/main" val="2990213276"/>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Activity Setup - Continued</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1109948"/>
            <a:ext cx="8233186" cy="4900743"/>
          </a:xfrm>
        </p:spPr>
        <p:txBody>
          <a:bodyPr/>
          <a:lstStyle/>
          <a:p>
            <a:r>
              <a:rPr lang="en-US" sz="2000" b="0" spc="-1" dirty="0">
                <a:uFill>
                  <a:solidFill>
                    <a:srgbClr val="FFFFFF"/>
                  </a:solidFill>
                </a:uFill>
              </a:rPr>
              <a:t>Create Layer</a:t>
            </a:r>
          </a:p>
          <a:p>
            <a:pPr lvl="1"/>
            <a:r>
              <a:rPr lang="en-US" sz="1600" b="0" spc="-1" dirty="0" err="1">
                <a:uFill>
                  <a:solidFill>
                    <a:srgbClr val="FFFFFF"/>
                  </a:solidFill>
                </a:uFill>
                <a:latin typeface="Courier"/>
              </a:rPr>
              <a:t>devtool</a:t>
            </a:r>
            <a:r>
              <a:rPr lang="en-US" sz="1600" b="0" spc="-1" dirty="0">
                <a:uFill>
                  <a:solidFill>
                    <a:srgbClr val="FFFFFF"/>
                  </a:solidFill>
                </a:uFill>
                <a:latin typeface="Courier"/>
              </a:rPr>
              <a:t> create-workspace meta-</a:t>
            </a:r>
            <a:r>
              <a:rPr lang="en-US" sz="1600" b="0" spc="-1" dirty="0" err="1">
                <a:uFill>
                  <a:solidFill>
                    <a:srgbClr val="FFFFFF"/>
                  </a:solidFill>
                </a:uFill>
                <a:latin typeface="Courier"/>
              </a:rPr>
              <a:t>uspapps</a:t>
            </a:r>
            <a:endParaRPr lang="en-US" sz="1600" b="0" spc="-1" dirty="0">
              <a:uFill>
                <a:solidFill>
                  <a:srgbClr val="FFFFFF"/>
                </a:solidFill>
              </a:uFill>
              <a:latin typeface="Courier"/>
            </a:endParaRPr>
          </a:p>
          <a:p>
            <a:r>
              <a:rPr lang="en-US" sz="2000" b="0" spc="-1" dirty="0">
                <a:uFill>
                  <a:solidFill>
                    <a:srgbClr val="FFFFFF"/>
                  </a:solidFill>
                </a:uFill>
              </a:rPr>
              <a:t>Copy Source Files</a:t>
            </a:r>
          </a:p>
          <a:p>
            <a:pPr lvl="1"/>
            <a:r>
              <a:rPr lang="en-US" sz="1600" spc="-1" dirty="0">
                <a:uFill>
                  <a:solidFill>
                    <a:srgbClr val="FFFFFF"/>
                  </a:solidFill>
                </a:uFill>
                <a:latin typeface="Courier"/>
              </a:rPr>
              <a:t>cd ..</a:t>
            </a:r>
          </a:p>
          <a:p>
            <a:pPr lvl="1"/>
            <a:r>
              <a:rPr lang="en-US" sz="1600" spc="-1" dirty="0" err="1">
                <a:uFill>
                  <a:solidFill>
                    <a:srgbClr val="FFFFFF"/>
                  </a:solidFill>
                </a:uFill>
                <a:latin typeface="Courier"/>
              </a:rPr>
              <a:t>cp</a:t>
            </a:r>
            <a:r>
              <a:rPr lang="en-US" sz="1600" spc="-1" dirty="0">
                <a:uFill>
                  <a:solidFill>
                    <a:srgbClr val="FFFFFF"/>
                  </a:solidFill>
                </a:uFill>
                <a:latin typeface="Courier"/>
              </a:rPr>
              <a:t> </a:t>
            </a:r>
            <a:r>
              <a:rPr lang="en-US" sz="1600" spc="-1" dirty="0" smtClean="0">
                <a:uFill>
                  <a:solidFill>
                    <a:srgbClr val="FFFFFF"/>
                  </a:solidFill>
                </a:uFill>
                <a:latin typeface="Courier"/>
              </a:rPr>
              <a:t>-r </a:t>
            </a:r>
            <a:r>
              <a:rPr lang="en-US" sz="1600" spc="-1" dirty="0">
                <a:uFill>
                  <a:solidFill>
                    <a:srgbClr val="FFFFFF"/>
                  </a:solidFill>
                </a:uFill>
                <a:latin typeface="Courier"/>
              </a:rPr>
              <a:t>/scratch/</a:t>
            </a:r>
            <a:r>
              <a:rPr lang="en-US" sz="1600" spc="-1" dirty="0" err="1">
                <a:uFill>
                  <a:solidFill>
                    <a:srgbClr val="FFFFFF"/>
                  </a:solidFill>
                </a:uFill>
                <a:latin typeface="Courier"/>
              </a:rPr>
              <a:t>src</a:t>
            </a:r>
            <a:r>
              <a:rPr lang="en-US" sz="1600" spc="-1" dirty="0">
                <a:uFill>
                  <a:solidFill>
                    <a:srgbClr val="FFFFFF"/>
                  </a:solidFill>
                </a:uFill>
                <a:latin typeface="Courier"/>
              </a:rPr>
              <a:t>/</a:t>
            </a:r>
            <a:r>
              <a:rPr lang="en-US" sz="1600" spc="-1" dirty="0" err="1">
                <a:uFill>
                  <a:solidFill>
                    <a:srgbClr val="FFFFFF"/>
                  </a:solidFill>
                </a:uFill>
                <a:latin typeface="Courier"/>
              </a:rPr>
              <a:t>userspace</a:t>
            </a:r>
            <a:r>
              <a:rPr lang="en-US" sz="1600" spc="-1" dirty="0">
                <a:uFill>
                  <a:solidFill>
                    <a:srgbClr val="FFFFFF"/>
                  </a:solidFill>
                </a:uFill>
                <a:latin typeface="Courier"/>
              </a:rPr>
              <a:t>/</a:t>
            </a:r>
            <a:r>
              <a:rPr lang="en-US" sz="1600" spc="-1" dirty="0" err="1">
                <a:uFill>
                  <a:solidFill>
                    <a:srgbClr val="FFFFFF"/>
                  </a:solidFill>
                </a:uFill>
                <a:latin typeface="Courier"/>
              </a:rPr>
              <a:t>uspsrc</a:t>
            </a:r>
            <a:r>
              <a:rPr lang="en-US" sz="1600" spc="-1" dirty="0">
                <a:uFill>
                  <a:solidFill>
                    <a:srgbClr val="FFFFFF"/>
                  </a:solidFill>
                </a:uFill>
                <a:latin typeface="Courier"/>
              </a:rPr>
              <a:t> .</a:t>
            </a:r>
          </a:p>
          <a:p>
            <a:pPr lvl="1"/>
            <a:endParaRPr lang="en-US" sz="1600" b="0" spc="-1" dirty="0">
              <a:uFill>
                <a:solidFill>
                  <a:srgbClr val="FFFFFF"/>
                </a:solidFill>
              </a:uFill>
              <a:latin typeface="Courier"/>
            </a:endParaRPr>
          </a:p>
          <a:p>
            <a:endParaRPr lang="en-US" sz="2000" b="0" spc="-1" dirty="0">
              <a:uFill>
                <a:solidFill>
                  <a:srgbClr val="FFFFFF"/>
                </a:solidFill>
              </a:uFill>
            </a:endParaRPr>
          </a:p>
        </p:txBody>
      </p:sp>
    </p:spTree>
    <p:extLst>
      <p:ext uri="{BB962C8B-B14F-4D97-AF65-F5344CB8AC3E}">
        <p14:creationId xmlns:p14="http://schemas.microsoft.com/office/powerpoint/2010/main" val="1428166737"/>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Packaging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rPr>
              <a:t>Packaging is the process of putting artifacts from the build output into one or more packages for installation by a package management system.</a:t>
            </a:r>
          </a:p>
          <a:p>
            <a:r>
              <a:rPr lang="en-US" sz="2000" b="0" spc="-1" dirty="0">
                <a:uFill>
                  <a:solidFill>
                    <a:srgbClr val="FFFFFF"/>
                  </a:solidFill>
                </a:uFill>
              </a:rPr>
              <a:t>Packaging is performed by the package management classes:</a:t>
            </a:r>
          </a:p>
          <a:p>
            <a:pPr lvl="1"/>
            <a:r>
              <a:rPr lang="en-US" sz="1800" spc="-1" dirty="0" err="1">
                <a:uFill>
                  <a:solidFill>
                    <a:srgbClr val="FFFFFF"/>
                  </a:solidFill>
                </a:uFill>
                <a:latin typeface="Courier"/>
              </a:rPr>
              <a:t>package_rpm</a:t>
            </a:r>
            <a:r>
              <a:rPr lang="en-US" sz="1800" spc="-1" dirty="0">
                <a:uFill>
                  <a:solidFill>
                    <a:srgbClr val="FFFFFF"/>
                  </a:solidFill>
                </a:uFill>
              </a:rPr>
              <a:t> – RPM style packages</a:t>
            </a:r>
          </a:p>
          <a:p>
            <a:pPr lvl="1"/>
            <a:r>
              <a:rPr lang="en-US" sz="1800" b="0" spc="-1" dirty="0" err="1">
                <a:uFill>
                  <a:solidFill>
                    <a:srgbClr val="FFFFFF"/>
                  </a:solidFill>
                </a:uFill>
                <a:latin typeface="Courier"/>
              </a:rPr>
              <a:t>package_deb</a:t>
            </a:r>
            <a:r>
              <a:rPr lang="en-US" sz="1800" b="0" spc="-1" dirty="0">
                <a:uFill>
                  <a:solidFill>
                    <a:srgbClr val="FFFFFF"/>
                  </a:solidFill>
                </a:uFill>
              </a:rPr>
              <a:t> – Debian style packages</a:t>
            </a:r>
          </a:p>
          <a:p>
            <a:pPr lvl="1"/>
            <a:r>
              <a:rPr lang="en-US" sz="1800" spc="-1" dirty="0" err="1">
                <a:uFill>
                  <a:solidFill>
                    <a:srgbClr val="FFFFFF"/>
                  </a:solidFill>
                </a:uFill>
                <a:latin typeface="Courier"/>
              </a:rPr>
              <a:t>package_ipk</a:t>
            </a:r>
            <a:r>
              <a:rPr lang="en-US" sz="1800" spc="-1" dirty="0">
                <a:uFill>
                  <a:solidFill>
                    <a:srgbClr val="FFFFFF"/>
                  </a:solidFill>
                </a:uFill>
              </a:rPr>
              <a:t> – IPK package files used by the OPK package manager</a:t>
            </a:r>
            <a:endParaRPr lang="en-US" sz="1800" b="0" spc="-1" dirty="0">
              <a:uFill>
                <a:solidFill>
                  <a:srgbClr val="FFFFFF"/>
                </a:solidFill>
              </a:uFill>
            </a:endParaRPr>
          </a:p>
          <a:p>
            <a:r>
              <a:rPr lang="en-US" sz="2000" b="0" spc="-1" dirty="0">
                <a:uFill>
                  <a:solidFill>
                    <a:srgbClr val="FFFFFF"/>
                  </a:solidFill>
                </a:uFill>
              </a:rPr>
              <a:t>You configure the package management in </a:t>
            </a:r>
            <a:r>
              <a:rPr lang="en-US" sz="2000" b="0" spc="-1" dirty="0" err="1">
                <a:uFill>
                  <a:solidFill>
                    <a:srgbClr val="FFFFFF"/>
                  </a:solidFill>
                </a:uFill>
                <a:latin typeface="Courier"/>
              </a:rPr>
              <a:t>conf</a:t>
            </a:r>
            <a:r>
              <a:rPr lang="en-US" sz="2000" b="0" spc="-1" dirty="0">
                <a:uFill>
                  <a:solidFill>
                    <a:srgbClr val="FFFFFF"/>
                  </a:solidFill>
                </a:uFill>
                <a:latin typeface="Courier"/>
              </a:rPr>
              <a:t>/</a:t>
            </a:r>
            <a:r>
              <a:rPr lang="en-US" sz="2000" b="0" spc="-1" dirty="0" err="1">
                <a:uFill>
                  <a:solidFill>
                    <a:srgbClr val="FFFFFF"/>
                  </a:solidFill>
                </a:uFill>
                <a:latin typeface="Courier"/>
              </a:rPr>
              <a:t>local.conf</a:t>
            </a:r>
            <a:r>
              <a:rPr lang="en-US" sz="2000" b="0" spc="-1" dirty="0">
                <a:uFill>
                  <a:solidFill>
                    <a:srgbClr val="FFFFFF"/>
                  </a:solidFill>
                </a:uFill>
              </a:rPr>
              <a:t>:</a:t>
            </a:r>
          </a:p>
          <a:p>
            <a:pPr lvl="1"/>
            <a:endParaRPr lang="en-US" sz="1800" spc="-1" dirty="0">
              <a:uFill>
                <a:solidFill>
                  <a:srgbClr val="FFFFFF"/>
                </a:solidFill>
              </a:uFill>
            </a:endParaRPr>
          </a:p>
          <a:p>
            <a:pPr lvl="1"/>
            <a:r>
              <a:rPr lang="en-US" sz="1800" b="0" spc="-1" dirty="0">
                <a:uFill>
                  <a:solidFill>
                    <a:srgbClr val="FFFFFF"/>
                  </a:solidFill>
                </a:uFill>
              </a:rPr>
              <a:t>You can add more than one of the package classes.</a:t>
            </a:r>
          </a:p>
          <a:p>
            <a:pPr lvl="1"/>
            <a:r>
              <a:rPr lang="en-US" sz="1800" spc="-1" dirty="0">
                <a:uFill>
                  <a:solidFill>
                    <a:srgbClr val="FFFFFF"/>
                  </a:solidFill>
                </a:uFill>
              </a:rPr>
              <a:t>Only the first one will be used to create the root file system.</a:t>
            </a:r>
          </a:p>
          <a:p>
            <a:pPr lvl="1"/>
            <a:r>
              <a:rPr lang="en-US" sz="1800" b="0" spc="-1" dirty="0">
                <a:uFill>
                  <a:solidFill>
                    <a:srgbClr val="FFFFFF"/>
                  </a:solidFill>
                </a:uFill>
              </a:rPr>
              <a:t>However, this does not install the package manager itself.</a:t>
            </a:r>
          </a:p>
          <a:p>
            <a:r>
              <a:rPr lang="en-US" sz="2000" b="0" spc="-1" dirty="0">
                <a:uFill>
                  <a:solidFill>
                    <a:srgbClr val="FFFFFF"/>
                  </a:solidFill>
                </a:uFill>
              </a:rPr>
              <a:t>Install the  package manager in </a:t>
            </a:r>
            <a:r>
              <a:rPr lang="en-US" sz="2000" b="0" spc="-1" dirty="0" err="1">
                <a:uFill>
                  <a:solidFill>
                    <a:srgbClr val="FFFFFF"/>
                  </a:solidFill>
                </a:uFill>
                <a:latin typeface="Courier"/>
              </a:rPr>
              <a:t>conf</a:t>
            </a:r>
            <a:r>
              <a:rPr lang="en-US" sz="2000" b="0" spc="-1" dirty="0">
                <a:uFill>
                  <a:solidFill>
                    <a:srgbClr val="FFFFFF"/>
                  </a:solidFill>
                </a:uFill>
                <a:latin typeface="Courier"/>
              </a:rPr>
              <a:t>/</a:t>
            </a:r>
            <a:r>
              <a:rPr lang="en-US" sz="2000" b="0" spc="-1" dirty="0" err="1">
                <a:uFill>
                  <a:solidFill>
                    <a:srgbClr val="FFFFFF"/>
                  </a:solidFill>
                </a:uFill>
                <a:latin typeface="Courier"/>
              </a:rPr>
              <a:t>local.conf</a:t>
            </a:r>
            <a:r>
              <a:rPr lang="en-US" sz="2000" b="0" spc="-1" dirty="0">
                <a:uFill>
                  <a:solidFill>
                    <a:srgbClr val="FFFFFF"/>
                  </a:solidFill>
                </a:uFill>
              </a:rPr>
              <a:t>:</a:t>
            </a:r>
          </a:p>
        </p:txBody>
      </p:sp>
      <p:sp>
        <p:nvSpPr>
          <p:cNvPr id="5" name="Rectangle 4"/>
          <p:cNvSpPr/>
          <p:nvPr/>
        </p:nvSpPr>
        <p:spPr>
          <a:xfrm>
            <a:off x="918548" y="3933521"/>
            <a:ext cx="7158247" cy="338554"/>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6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PACKAGE_CLASSES ?= "</a:t>
            </a:r>
            <a:r>
              <a:rPr lang="en-US" sz="16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package_rpm</a:t>
            </a:r>
            <a:r>
              <a:rPr lang="en-US" sz="16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Rectangle 5"/>
          <p:cNvSpPr/>
          <p:nvPr/>
        </p:nvSpPr>
        <p:spPr>
          <a:xfrm>
            <a:off x="918547" y="5841414"/>
            <a:ext cx="7158247" cy="338554"/>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6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EXTRA_IMAGE_FEATURES ?= "package-management"</a:t>
            </a:r>
          </a:p>
        </p:txBody>
      </p:sp>
    </p:spTree>
    <p:extLst>
      <p:ext uri="{BB962C8B-B14F-4D97-AF65-F5344CB8AC3E}">
        <p14:creationId xmlns:p14="http://schemas.microsoft.com/office/powerpoint/2010/main" val="3142973740"/>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Package Splitting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rPr>
              <a:t>Packaging Splitting is the process of putting artifacts from the build output into different packages.</a:t>
            </a:r>
          </a:p>
          <a:p>
            <a:r>
              <a:rPr lang="en-US" sz="2000" b="0" spc="-1" dirty="0">
                <a:uFill>
                  <a:solidFill>
                    <a:srgbClr val="FFFFFF"/>
                  </a:solidFill>
                </a:uFill>
              </a:rPr>
              <a:t>Package splitting allows you to select what you need to control the footprint of your root file system.</a:t>
            </a:r>
          </a:p>
          <a:p>
            <a:r>
              <a:rPr lang="en-US" sz="2000" b="0" spc="-1" dirty="0">
                <a:uFill>
                  <a:solidFill>
                    <a:srgbClr val="FFFFFF"/>
                  </a:solidFill>
                </a:uFill>
              </a:rPr>
              <a:t>Package splitting is controlled by the variables:</a:t>
            </a:r>
          </a:p>
          <a:p>
            <a:pPr lvl="1"/>
            <a:r>
              <a:rPr lang="en-US" sz="1800" spc="-1" dirty="0">
                <a:uFill>
                  <a:solidFill>
                    <a:srgbClr val="FFFFFF"/>
                  </a:solidFill>
                </a:uFill>
                <a:latin typeface="Courier"/>
              </a:rPr>
              <a:t>PACKAGES</a:t>
            </a:r>
            <a:r>
              <a:rPr lang="en-US" sz="1800" spc="-1" dirty="0">
                <a:uFill>
                  <a:solidFill>
                    <a:srgbClr val="FFFFFF"/>
                  </a:solidFill>
                </a:uFill>
              </a:rPr>
              <a:t> – list of package names, default:</a:t>
            </a:r>
          </a:p>
          <a:p>
            <a:pPr lvl="1"/>
            <a:endParaRPr lang="en-US" sz="1800" spc="-1" dirty="0">
              <a:uFill>
                <a:solidFill>
                  <a:srgbClr val="FFFFFF"/>
                </a:solidFill>
              </a:uFill>
            </a:endParaRPr>
          </a:p>
          <a:p>
            <a:pPr lvl="1"/>
            <a:endParaRPr lang="en-US" sz="1800" spc="-1" dirty="0">
              <a:uFill>
                <a:solidFill>
                  <a:srgbClr val="FFFFFF"/>
                </a:solidFill>
              </a:uFill>
            </a:endParaRPr>
          </a:p>
          <a:p>
            <a:pPr lvl="1"/>
            <a:r>
              <a:rPr lang="en-US" sz="1800" b="0" spc="-1" dirty="0">
                <a:uFill>
                  <a:solidFill>
                    <a:srgbClr val="FFFFFF"/>
                  </a:solidFill>
                </a:uFill>
                <a:latin typeface="Courier"/>
              </a:rPr>
              <a:t>FILES</a:t>
            </a:r>
            <a:r>
              <a:rPr lang="en-US" sz="1800" b="0" spc="-1" dirty="0">
                <a:uFill>
                  <a:solidFill>
                    <a:srgbClr val="FFFFFF"/>
                  </a:solidFill>
                </a:uFill>
              </a:rPr>
              <a:t> – list of directories and files that belong into the package:</a:t>
            </a:r>
          </a:p>
          <a:p>
            <a:pPr lvl="1"/>
            <a:endParaRPr lang="en-US" sz="2000" b="0" spc="-1" dirty="0">
              <a:uFill>
                <a:solidFill>
                  <a:srgbClr val="FFFFFF"/>
                </a:solidFill>
              </a:uFill>
            </a:endParaRPr>
          </a:p>
        </p:txBody>
      </p:sp>
      <p:sp>
        <p:nvSpPr>
          <p:cNvPr id="5" name="Rectangle 4"/>
          <p:cNvSpPr/>
          <p:nvPr/>
        </p:nvSpPr>
        <p:spPr>
          <a:xfrm>
            <a:off x="1153391" y="3277682"/>
            <a:ext cx="7772400" cy="461665"/>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PACKAGES = "${PN}-</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dbg</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${PN}-</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staticdev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${PN}-dev ${PN}-doc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${PN}-locale ${PACKAGE_BEFORE_PN} ${PN}"</a:t>
            </a:r>
          </a:p>
        </p:txBody>
      </p:sp>
      <p:sp>
        <p:nvSpPr>
          <p:cNvPr id="6" name="Rectangle 5"/>
          <p:cNvSpPr/>
          <p:nvPr/>
        </p:nvSpPr>
        <p:spPr>
          <a:xfrm>
            <a:off x="1153391" y="4293113"/>
            <a:ext cx="7772400" cy="1754326"/>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SOLIBS = "*.so.*“</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FILES_${PN}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libexecdir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 {SOLIBS}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sysconfdir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sharedstatedir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localstatedir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base_bindir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base_sbindir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base_libdir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}/*${SOLIBS}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base_prefix</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udev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rules.d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${prefix}/lib/</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udev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rules.d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}/${BPN}\</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}/${BPN}/*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pixmaps</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}/applications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idl</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omf</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}/sounds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}/bonobo/servers"</a:t>
            </a:r>
          </a:p>
        </p:txBody>
      </p:sp>
    </p:spTree>
    <p:extLst>
      <p:ext uri="{BB962C8B-B14F-4D97-AF65-F5344CB8AC3E}">
        <p14:creationId xmlns:p14="http://schemas.microsoft.com/office/powerpoint/2010/main" val="128042574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Setup Docker</a:t>
            </a:r>
            <a:endParaRPr lang="en-US" dirty="0"/>
          </a:p>
        </p:txBody>
      </p:sp>
      <p:sp>
        <p:nvSpPr>
          <p:cNvPr id="3" name="Content Placeholder 2"/>
          <p:cNvSpPr>
            <a:spLocks noGrp="1"/>
          </p:cNvSpPr>
          <p:nvPr>
            <p:ph sz="quarter" idx="13"/>
          </p:nvPr>
        </p:nvSpPr>
        <p:spPr>
          <a:xfrm>
            <a:off x="371735" y="859316"/>
            <a:ext cx="8233186" cy="4920332"/>
          </a:xfrm>
        </p:spPr>
        <p:txBody>
          <a:bodyPr/>
          <a:lstStyle/>
          <a:p>
            <a:r>
              <a:rPr lang="en-US" dirty="0"/>
              <a:t>Install </a:t>
            </a:r>
            <a:r>
              <a:rPr lang="en-US" dirty="0" smtClean="0"/>
              <a:t>Docker</a:t>
            </a:r>
            <a:endParaRPr lang="en-US" dirty="0"/>
          </a:p>
          <a:p>
            <a:pPr lvl="1"/>
            <a:r>
              <a:rPr lang="en-US" dirty="0" smtClean="0"/>
              <a:t>For </a:t>
            </a:r>
            <a:r>
              <a:rPr lang="en-US" dirty="0"/>
              <a:t>Linux, </a:t>
            </a:r>
            <a:r>
              <a:rPr lang="en-US" dirty="0" smtClean="0"/>
              <a:t>Docker is typically available via the distro package manager, </a:t>
            </a:r>
            <a:r>
              <a:rPr lang="en-US" dirty="0" err="1" smtClean="0"/>
              <a:t>otherwisw</a:t>
            </a:r>
            <a:r>
              <a:rPr lang="en-US" dirty="0" smtClean="0"/>
              <a:t> go </a:t>
            </a:r>
            <a:r>
              <a:rPr lang="en-US" dirty="0"/>
              <a:t>to the Docker web </a:t>
            </a:r>
            <a:r>
              <a:rPr lang="en-US" dirty="0" smtClean="0"/>
              <a:t>site</a:t>
            </a:r>
            <a:r>
              <a:rPr lang="en-US" dirty="0"/>
              <a:t>:</a:t>
            </a:r>
            <a:r>
              <a:rPr lang="en-US" dirty="0" smtClean="0"/>
              <a:t/>
            </a:r>
            <a:br>
              <a:rPr lang="en-US" dirty="0" smtClean="0"/>
            </a:br>
            <a:r>
              <a:rPr lang="en-US" dirty="0" smtClean="0">
                <a:hlinkClick r:id="rId2"/>
              </a:rPr>
              <a:t>https</a:t>
            </a:r>
            <a:r>
              <a:rPr lang="en-US" dirty="0">
                <a:hlinkClick r:id="rId2"/>
              </a:rPr>
              <a:t>://</a:t>
            </a:r>
            <a:r>
              <a:rPr lang="en-US" dirty="0" smtClean="0">
                <a:hlinkClick r:id="rId2"/>
              </a:rPr>
              <a:t>docs.docker.com/engine/installation/linux/</a:t>
            </a:r>
            <a:endParaRPr lang="en-US" dirty="0" smtClean="0"/>
          </a:p>
          <a:p>
            <a:pPr lvl="1"/>
            <a:r>
              <a:rPr lang="en-US" dirty="0" smtClean="0"/>
              <a:t>For </a:t>
            </a:r>
            <a:r>
              <a:rPr lang="en-US" dirty="0"/>
              <a:t>Windows and Mac, follow the CROPS Instructions </a:t>
            </a:r>
            <a:r>
              <a:rPr lang="en-US" dirty="0" smtClean="0"/>
              <a:t>here:</a:t>
            </a:r>
            <a:br>
              <a:rPr lang="en-US" dirty="0" smtClean="0"/>
            </a:br>
            <a:r>
              <a:rPr lang="en-US" dirty="0" smtClean="0">
                <a:hlinkClick r:id="rId3"/>
              </a:rPr>
              <a:t>https</a:t>
            </a:r>
            <a:r>
              <a:rPr lang="en-US" dirty="0">
                <a:hlinkClick r:id="rId3"/>
              </a:rPr>
              <a:t>://</a:t>
            </a:r>
            <a:r>
              <a:rPr lang="en-US" dirty="0" smtClean="0">
                <a:hlinkClick r:id="rId3"/>
              </a:rPr>
              <a:t>github.com/crops/docker-win-mac-docs/wiki</a:t>
            </a:r>
            <a:endParaRPr lang="en-US" dirty="0" smtClean="0"/>
          </a:p>
          <a:p>
            <a:r>
              <a:rPr lang="en-US" dirty="0" smtClean="0"/>
              <a:t>Note: </a:t>
            </a:r>
            <a:r>
              <a:rPr lang="en-US" dirty="0"/>
              <a:t>crops/samba container </a:t>
            </a:r>
            <a:endParaRPr lang="en-US" dirty="0" smtClean="0"/>
          </a:p>
          <a:p>
            <a:pPr lvl="1"/>
            <a:r>
              <a:rPr lang="en-US" dirty="0" smtClean="0"/>
              <a:t>One </a:t>
            </a:r>
            <a:r>
              <a:rPr lang="en-US" dirty="0"/>
              <a:t>of the </a:t>
            </a:r>
            <a:r>
              <a:rPr lang="en-US" dirty="0" smtClean="0"/>
              <a:t>nice </a:t>
            </a:r>
            <a:r>
              <a:rPr lang="en-US" dirty="0"/>
              <a:t>features for windows/mac is the crops/samba container that exposes the </a:t>
            </a:r>
            <a:r>
              <a:rPr lang="en-US" dirty="0" err="1"/>
              <a:t>docker</a:t>
            </a:r>
            <a:r>
              <a:rPr lang="en-US" dirty="0"/>
              <a:t> volume to the host side via samba/</a:t>
            </a:r>
            <a:r>
              <a:rPr lang="en-US" dirty="0" err="1"/>
              <a:t>cifs</a:t>
            </a:r>
            <a:r>
              <a:rPr lang="en-US" dirty="0"/>
              <a:t> . </a:t>
            </a:r>
            <a:r>
              <a:rPr lang="en-US" dirty="0" smtClean="0"/>
              <a:t>This </a:t>
            </a:r>
            <a:r>
              <a:rPr lang="en-US" dirty="0"/>
              <a:t>works around the fact that neither the windows nor mac filesystems have sufficient features to support a </a:t>
            </a:r>
            <a:r>
              <a:rPr lang="en-US" dirty="0" err="1"/>
              <a:t>bitbake</a:t>
            </a:r>
            <a:r>
              <a:rPr lang="en-US" dirty="0"/>
              <a:t> build. The </a:t>
            </a:r>
            <a:r>
              <a:rPr lang="en-US" dirty="0" err="1"/>
              <a:t>docker</a:t>
            </a:r>
            <a:r>
              <a:rPr lang="en-US" dirty="0"/>
              <a:t> volume is persistent just like a </a:t>
            </a:r>
            <a:r>
              <a:rPr lang="en-US" dirty="0" smtClean="0"/>
              <a:t>directory </a:t>
            </a:r>
            <a:r>
              <a:rPr lang="en-US" dirty="0"/>
              <a:t>on a </a:t>
            </a:r>
            <a:r>
              <a:rPr lang="en-US" dirty="0" err="1"/>
              <a:t>linux</a:t>
            </a:r>
            <a:r>
              <a:rPr lang="en-US" dirty="0"/>
              <a:t> host would be.</a:t>
            </a:r>
          </a:p>
        </p:txBody>
      </p:sp>
    </p:spTree>
    <p:extLst>
      <p:ext uri="{BB962C8B-B14F-4D97-AF65-F5344CB8AC3E}">
        <p14:creationId xmlns:p14="http://schemas.microsoft.com/office/powerpoint/2010/main" val="2608784654"/>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Package Splitting - Continued</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rPr>
              <a:t>The package classes process the </a:t>
            </a:r>
            <a:r>
              <a:rPr lang="en-US" sz="2000" b="0" spc="-1" dirty="0">
                <a:uFill>
                  <a:solidFill>
                    <a:srgbClr val="FFFFFF"/>
                  </a:solidFill>
                </a:uFill>
                <a:latin typeface="Courier"/>
              </a:rPr>
              <a:t>PACKAGES</a:t>
            </a:r>
            <a:r>
              <a:rPr lang="en-US" sz="2000" b="0" spc="-1" dirty="0">
                <a:uFill>
                  <a:solidFill>
                    <a:srgbClr val="FFFFFF"/>
                  </a:solidFill>
                </a:uFill>
              </a:rPr>
              <a:t> list from left to right, producing the </a:t>
            </a:r>
            <a:r>
              <a:rPr lang="en-US" sz="2000" b="0" spc="-1" dirty="0">
                <a:uFill>
                  <a:solidFill>
                    <a:srgbClr val="FFFFFF"/>
                  </a:solidFill>
                </a:uFill>
                <a:latin typeface="Courier"/>
              </a:rPr>
              <a:t>${PN}-</a:t>
            </a:r>
            <a:r>
              <a:rPr lang="en-US" sz="2000" b="0" spc="-1" dirty="0" err="1">
                <a:uFill>
                  <a:solidFill>
                    <a:srgbClr val="FFFFFF"/>
                  </a:solidFill>
                </a:uFill>
                <a:latin typeface="Courier"/>
              </a:rPr>
              <a:t>dbg</a:t>
            </a:r>
            <a:r>
              <a:rPr lang="en-US" sz="2000" b="0" spc="-1" dirty="0">
                <a:uFill>
                  <a:solidFill>
                    <a:srgbClr val="FFFFFF"/>
                  </a:solidFill>
                </a:uFill>
              </a:rPr>
              <a:t> package first and the </a:t>
            </a:r>
            <a:r>
              <a:rPr lang="en-US" sz="2000" b="0" spc="-1" dirty="0">
                <a:uFill>
                  <a:solidFill>
                    <a:srgbClr val="FFFFFF"/>
                  </a:solidFill>
                </a:uFill>
                <a:latin typeface="Courier"/>
              </a:rPr>
              <a:t>${PN}</a:t>
            </a:r>
            <a:r>
              <a:rPr lang="en-US" sz="2000" b="0" spc="-1" dirty="0">
                <a:uFill>
                  <a:solidFill>
                    <a:srgbClr val="FFFFFF"/>
                  </a:solidFill>
                </a:uFill>
              </a:rPr>
              <a:t> package last.</a:t>
            </a:r>
          </a:p>
          <a:p>
            <a:r>
              <a:rPr lang="en-US" sz="2000" b="0" spc="-1" dirty="0">
                <a:uFill>
                  <a:solidFill>
                    <a:srgbClr val="FFFFFF"/>
                  </a:solidFill>
                </a:uFill>
              </a:rPr>
              <a:t>The order is important, since a package consumes the files that are associated with it.</a:t>
            </a:r>
            <a:endParaRPr lang="en-US" sz="2200" b="0" spc="-1" dirty="0">
              <a:uFill>
                <a:solidFill>
                  <a:srgbClr val="FFFFFF"/>
                </a:solidFill>
              </a:uFill>
            </a:endParaRPr>
          </a:p>
          <a:p>
            <a:r>
              <a:rPr lang="en-US" sz="2000" b="0" spc="-1" dirty="0">
                <a:uFill>
                  <a:solidFill>
                    <a:srgbClr val="FFFFFF"/>
                  </a:solidFill>
                </a:uFill>
              </a:rPr>
              <a:t>The </a:t>
            </a:r>
            <a:r>
              <a:rPr lang="en-US" sz="2000" b="0" spc="-1" dirty="0">
                <a:uFill>
                  <a:solidFill>
                    <a:srgbClr val="FFFFFF"/>
                  </a:solidFill>
                </a:uFill>
                <a:latin typeface="Courier"/>
              </a:rPr>
              <a:t>${PN}</a:t>
            </a:r>
            <a:r>
              <a:rPr lang="en-US" sz="2000" b="0" spc="-1" dirty="0">
                <a:uFill>
                  <a:solidFill>
                    <a:srgbClr val="FFFFFF"/>
                  </a:solidFill>
                </a:uFill>
              </a:rPr>
              <a:t> package is pretty much the “kitchen sink”: it consumes all standard leftover artifacts.</a:t>
            </a:r>
          </a:p>
          <a:p>
            <a:r>
              <a:rPr lang="en-US" sz="2000" b="0" spc="-1" dirty="0" err="1">
                <a:uFill>
                  <a:solidFill>
                    <a:srgbClr val="FFFFFF"/>
                  </a:solidFill>
                </a:uFill>
              </a:rPr>
              <a:t>BitBake</a:t>
            </a:r>
            <a:r>
              <a:rPr lang="en-US" sz="2000" b="0" spc="-1" dirty="0">
                <a:uFill>
                  <a:solidFill>
                    <a:srgbClr val="FFFFFF"/>
                  </a:solidFill>
                </a:uFill>
              </a:rPr>
              <a:t> syntax only allows prepending (+=) or appending (=+) to variables:</a:t>
            </a:r>
          </a:p>
          <a:p>
            <a:pPr lvl="1"/>
            <a:r>
              <a:rPr lang="en-US" sz="1800" b="0" spc="-1" dirty="0">
                <a:uFill>
                  <a:solidFill>
                    <a:srgbClr val="FFFFFF"/>
                  </a:solidFill>
                </a:uFill>
              </a:rPr>
              <a:t>Prepend </a:t>
            </a:r>
            <a:r>
              <a:rPr lang="en-US" sz="1800" b="0" spc="-1" dirty="0">
                <a:uFill>
                  <a:solidFill>
                    <a:srgbClr val="FFFFFF"/>
                  </a:solidFill>
                </a:uFill>
                <a:latin typeface="Courier"/>
              </a:rPr>
              <a:t>PACKAGES</a:t>
            </a:r>
            <a:r>
              <a:rPr lang="en-US" sz="1800" b="0" spc="-1" dirty="0">
                <a:uFill>
                  <a:solidFill>
                    <a:srgbClr val="FFFFFF"/>
                  </a:solidFill>
                </a:uFill>
              </a:rPr>
              <a:t> – place standard artifacts into different packages</a:t>
            </a:r>
          </a:p>
          <a:p>
            <a:pPr lvl="1"/>
            <a:r>
              <a:rPr lang="en-US" sz="1800" spc="-1" dirty="0">
                <a:uFill>
                  <a:solidFill>
                    <a:srgbClr val="FFFFFF"/>
                  </a:solidFill>
                </a:uFill>
              </a:rPr>
              <a:t>Append </a:t>
            </a:r>
            <a:r>
              <a:rPr lang="en-US" sz="1800" spc="-1" dirty="0">
                <a:uFill>
                  <a:solidFill>
                    <a:srgbClr val="FFFFFF"/>
                  </a:solidFill>
                </a:uFill>
                <a:latin typeface="Courier"/>
              </a:rPr>
              <a:t>PACKAGES</a:t>
            </a:r>
            <a:r>
              <a:rPr lang="en-US" sz="1800" spc="-1" dirty="0">
                <a:uFill>
                  <a:solidFill>
                    <a:srgbClr val="FFFFFF"/>
                  </a:solidFill>
                </a:uFill>
              </a:rPr>
              <a:t> – place any leftover packages in non-standard installation directories those packages.</a:t>
            </a:r>
          </a:p>
          <a:p>
            <a:r>
              <a:rPr lang="en-US" sz="2000" b="0" spc="-1" dirty="0">
                <a:uFill>
                  <a:solidFill>
                    <a:srgbClr val="FFFFFF"/>
                  </a:solidFill>
                </a:uFill>
              </a:rPr>
              <a:t>The variable </a:t>
            </a:r>
            <a:r>
              <a:rPr lang="en-US" sz="2000" b="0" spc="-1" dirty="0">
                <a:uFill>
                  <a:solidFill>
                    <a:srgbClr val="FFFFFF"/>
                  </a:solidFill>
                </a:uFill>
                <a:latin typeface="Courier"/>
              </a:rPr>
              <a:t>PACKAGE_BEFORE_PN</a:t>
            </a:r>
            <a:r>
              <a:rPr lang="en-US" sz="2000" b="0" spc="-1" dirty="0">
                <a:uFill>
                  <a:solidFill>
                    <a:srgbClr val="FFFFFF"/>
                  </a:solidFill>
                </a:uFill>
              </a:rPr>
              <a:t> allows you to insert packages right before the </a:t>
            </a:r>
            <a:r>
              <a:rPr lang="en-US" sz="2000" b="0" spc="-1" dirty="0">
                <a:uFill>
                  <a:solidFill>
                    <a:srgbClr val="FFFFFF"/>
                  </a:solidFill>
                </a:uFill>
                <a:latin typeface="Courier"/>
              </a:rPr>
              <a:t>${PN}</a:t>
            </a:r>
            <a:r>
              <a:rPr lang="en-US" sz="2000" b="0" spc="-1" dirty="0">
                <a:uFill>
                  <a:solidFill>
                    <a:srgbClr val="FFFFFF"/>
                  </a:solidFill>
                </a:uFill>
              </a:rPr>
              <a:t> package is created.</a:t>
            </a:r>
          </a:p>
        </p:txBody>
      </p:sp>
    </p:spTree>
    <p:extLst>
      <p:ext uri="{BB962C8B-B14F-4D97-AF65-F5344CB8AC3E}">
        <p14:creationId xmlns:p14="http://schemas.microsoft.com/office/powerpoint/2010/main" val="2689676609"/>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Packaging QA</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rPr>
              <a:t>The insane class adds plausibility and error checking to the packaging process.</a:t>
            </a:r>
          </a:p>
          <a:p>
            <a:r>
              <a:rPr lang="en-US" sz="2000" b="0" spc="-1" dirty="0">
                <a:uFill>
                  <a:solidFill>
                    <a:srgbClr val="FFFFFF"/>
                  </a:solidFill>
                </a:uFill>
              </a:rPr>
              <a:t>You can find a list of the checks in the Reference Manual: </a:t>
            </a:r>
            <a:r>
              <a:rPr lang="en-US" sz="1600" b="0" spc="-1" dirty="0">
                <a:uFill>
                  <a:solidFill>
                    <a:srgbClr val="FFFFFF"/>
                  </a:solidFill>
                </a:uFill>
                <a:hlinkClick r:id="rId2"/>
              </a:rPr>
              <a:t>http://www.yoctoproject.org/docs/2.3/ref-manual/ref-manual.html#ref-classes-insane</a:t>
            </a:r>
            <a:endParaRPr lang="en-US" sz="1600" b="0" spc="-1" dirty="0">
              <a:uFill>
                <a:solidFill>
                  <a:srgbClr val="FFFFFF"/>
                </a:solidFill>
              </a:uFill>
            </a:endParaRPr>
          </a:p>
          <a:p>
            <a:r>
              <a:rPr lang="en-US" sz="2000" b="0" spc="-1" dirty="0">
                <a:uFill>
                  <a:solidFill>
                    <a:srgbClr val="FFFFFF"/>
                  </a:solidFill>
                </a:uFill>
              </a:rPr>
              <a:t>Some of the more common ones:</a:t>
            </a:r>
          </a:p>
          <a:p>
            <a:pPr lvl="1"/>
            <a:r>
              <a:rPr lang="en-US" sz="1600" spc="-1" dirty="0">
                <a:uFill>
                  <a:solidFill>
                    <a:srgbClr val="FFFFFF"/>
                  </a:solidFill>
                </a:uFill>
                <a:latin typeface="Courier"/>
              </a:rPr>
              <a:t>already-stripped</a:t>
            </a:r>
            <a:r>
              <a:rPr lang="en-US" sz="1800" spc="-1" dirty="0">
                <a:uFill>
                  <a:solidFill>
                    <a:srgbClr val="FFFFFF"/>
                  </a:solidFill>
                </a:uFill>
              </a:rPr>
              <a:t> – debug symbols already stripped</a:t>
            </a:r>
          </a:p>
          <a:p>
            <a:pPr lvl="1"/>
            <a:r>
              <a:rPr lang="en-US" sz="1600" b="0" spc="-1" dirty="0">
                <a:uFill>
                  <a:solidFill>
                    <a:srgbClr val="FFFFFF"/>
                  </a:solidFill>
                </a:uFill>
                <a:latin typeface="Courier"/>
              </a:rPr>
              <a:t>installed-vs-shipped</a:t>
            </a:r>
            <a:r>
              <a:rPr lang="en-US" sz="1800" b="0" spc="-1" dirty="0">
                <a:uFill>
                  <a:solidFill>
                    <a:srgbClr val="FFFFFF"/>
                  </a:solidFill>
                </a:uFill>
              </a:rPr>
              <a:t> – checks for artifacts that have not been packaged</a:t>
            </a:r>
          </a:p>
          <a:p>
            <a:pPr lvl="1"/>
            <a:r>
              <a:rPr lang="en-US" sz="1600" spc="-1" dirty="0" err="1">
                <a:uFill>
                  <a:solidFill>
                    <a:srgbClr val="FFFFFF"/>
                  </a:solidFill>
                </a:uFill>
                <a:latin typeface="Courier"/>
              </a:rPr>
              <a:t>l</a:t>
            </a:r>
            <a:r>
              <a:rPr lang="en-US" sz="1600" b="0" spc="-1" dirty="0" err="1">
                <a:uFill>
                  <a:solidFill>
                    <a:srgbClr val="FFFFFF"/>
                  </a:solidFill>
                </a:uFill>
                <a:latin typeface="Courier"/>
              </a:rPr>
              <a:t>dflags</a:t>
            </a:r>
            <a:r>
              <a:rPr lang="en-US" sz="1800" b="0" spc="-1" dirty="0">
                <a:uFill>
                  <a:solidFill>
                    <a:srgbClr val="FFFFFF"/>
                  </a:solidFill>
                </a:uFill>
              </a:rPr>
              <a:t> – checks if </a:t>
            </a:r>
            <a:r>
              <a:rPr lang="en-US" sz="1600" b="0" spc="-1" dirty="0">
                <a:uFill>
                  <a:solidFill>
                    <a:srgbClr val="FFFFFF"/>
                  </a:solidFill>
                </a:uFill>
                <a:latin typeface="Courier"/>
              </a:rPr>
              <a:t>LDFLAGS</a:t>
            </a:r>
            <a:r>
              <a:rPr lang="en-US" sz="1800" b="0" spc="-1" dirty="0">
                <a:uFill>
                  <a:solidFill>
                    <a:srgbClr val="FFFFFF"/>
                  </a:solidFill>
                </a:uFill>
              </a:rPr>
              <a:t> for cross-linking has been passed</a:t>
            </a:r>
          </a:p>
          <a:p>
            <a:pPr lvl="1"/>
            <a:r>
              <a:rPr lang="en-US" sz="1600" spc="-1" dirty="0">
                <a:uFill>
                  <a:solidFill>
                    <a:srgbClr val="FFFFFF"/>
                  </a:solidFill>
                </a:uFill>
                <a:latin typeface="Courier"/>
              </a:rPr>
              <a:t>packages-list</a:t>
            </a:r>
            <a:r>
              <a:rPr lang="en-US" sz="1800" spc="-1" dirty="0">
                <a:uFill>
                  <a:solidFill>
                    <a:srgbClr val="FFFFFF"/>
                  </a:solidFill>
                </a:uFill>
              </a:rPr>
              <a:t> – same package has been listed multiple times in </a:t>
            </a:r>
            <a:r>
              <a:rPr lang="en-US" sz="1600" spc="-1" dirty="0">
                <a:uFill>
                  <a:solidFill>
                    <a:srgbClr val="FFFFFF"/>
                  </a:solidFill>
                </a:uFill>
                <a:latin typeface="Courier"/>
              </a:rPr>
              <a:t>PACKAGES</a:t>
            </a:r>
            <a:endParaRPr lang="en-US" sz="1800" b="0" spc="-1" dirty="0">
              <a:uFill>
                <a:solidFill>
                  <a:srgbClr val="FFFFFF"/>
                </a:solidFill>
              </a:uFill>
            </a:endParaRPr>
          </a:p>
          <a:p>
            <a:r>
              <a:rPr lang="en-US" sz="2000" b="0" spc="-1" dirty="0">
                <a:uFill>
                  <a:solidFill>
                    <a:srgbClr val="FFFFFF"/>
                  </a:solidFill>
                </a:uFill>
              </a:rPr>
              <a:t>Sometimes the checks can get into your way…</a:t>
            </a:r>
          </a:p>
          <a:p>
            <a:pPr lvl="1"/>
            <a:r>
              <a:rPr lang="en-US" sz="1600" spc="-1" dirty="0">
                <a:uFill>
                  <a:solidFill>
                    <a:srgbClr val="FFFFFF"/>
                  </a:solidFill>
                </a:uFill>
                <a:latin typeface="Courier"/>
              </a:rPr>
              <a:t>INSANE_SKIP_&lt;</a:t>
            </a:r>
            <a:r>
              <a:rPr lang="en-US" sz="1600" spc="-1" dirty="0" err="1">
                <a:uFill>
                  <a:solidFill>
                    <a:srgbClr val="FFFFFF"/>
                  </a:solidFill>
                </a:uFill>
                <a:latin typeface="Courier"/>
              </a:rPr>
              <a:t>packagename</a:t>
            </a:r>
            <a:r>
              <a:rPr lang="en-US" sz="1600" spc="-1" dirty="0">
                <a:uFill>
                  <a:solidFill>
                    <a:srgbClr val="FFFFFF"/>
                  </a:solidFill>
                </a:uFill>
                <a:latin typeface="Courier"/>
              </a:rPr>
              <a:t>&gt; += “&lt;check&gt;”</a:t>
            </a:r>
          </a:p>
          <a:p>
            <a:pPr lvl="1"/>
            <a:r>
              <a:rPr lang="en-US" sz="1800" b="0" spc="-1" dirty="0">
                <a:uFill>
                  <a:solidFill>
                    <a:srgbClr val="FFFFFF"/>
                  </a:solidFill>
                </a:uFill>
              </a:rPr>
              <a:t>Skips &lt;check&gt; for &lt;</a:t>
            </a:r>
            <a:r>
              <a:rPr lang="en-US" sz="1800" b="0" spc="-1" dirty="0" err="1">
                <a:uFill>
                  <a:solidFill>
                    <a:srgbClr val="FFFFFF"/>
                  </a:solidFill>
                </a:uFill>
              </a:rPr>
              <a:t>packagename</a:t>
            </a:r>
            <a:r>
              <a:rPr lang="en-US" sz="1800" b="0" spc="-1" dirty="0">
                <a:uFill>
                  <a:solidFill>
                    <a:srgbClr val="FFFFFF"/>
                  </a:solidFill>
                </a:uFill>
              </a:rPr>
              <a:t>&gt;.</a:t>
            </a:r>
          </a:p>
        </p:txBody>
      </p:sp>
    </p:spTree>
    <p:extLst>
      <p:ext uri="{BB962C8B-B14F-4D97-AF65-F5344CB8AC3E}">
        <p14:creationId xmlns:p14="http://schemas.microsoft.com/office/powerpoint/2010/main" val="2632118985"/>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Example – The Fibonacci Library</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normAutofit/>
          </a:bodyPr>
          <a:lstStyle/>
          <a:p>
            <a:r>
              <a:rPr lang="en-US" sz="1800" b="0" spc="-1" dirty="0">
                <a:uFill>
                  <a:solidFill>
                    <a:srgbClr val="FFFFFF"/>
                  </a:solidFill>
                </a:uFill>
              </a:rPr>
              <a:t>Source code in /scratch/working/</a:t>
            </a:r>
            <a:r>
              <a:rPr lang="en-US" sz="1800" b="0" spc="-1" dirty="0" err="1">
                <a:uFill>
                  <a:solidFill>
                    <a:srgbClr val="FFFFFF"/>
                  </a:solidFill>
                </a:uFill>
              </a:rPr>
              <a:t>uspsrc</a:t>
            </a:r>
            <a:r>
              <a:rPr lang="en-US" sz="1800" b="0" spc="-1" dirty="0">
                <a:uFill>
                  <a:solidFill>
                    <a:srgbClr val="FFFFFF"/>
                  </a:solidFill>
                </a:uFill>
              </a:rPr>
              <a:t>/</a:t>
            </a:r>
            <a:r>
              <a:rPr lang="en-US" sz="1800" b="0" spc="-1" dirty="0" err="1">
                <a:uFill>
                  <a:solidFill>
                    <a:srgbClr val="FFFFFF"/>
                  </a:solidFill>
                </a:uFill>
              </a:rPr>
              <a:t>fibonacci</a:t>
            </a:r>
            <a:r>
              <a:rPr lang="en-US" sz="1800" b="0" spc="-1" dirty="0">
                <a:uFill>
                  <a:solidFill>
                    <a:srgbClr val="FFFFFF"/>
                  </a:solidFill>
                </a:uFill>
              </a:rPr>
              <a:t>-lib</a:t>
            </a:r>
          </a:p>
          <a:p>
            <a:pPr lvl="1"/>
            <a:r>
              <a:rPr lang="en-US" sz="1600" spc="-1" dirty="0">
                <a:uFill>
                  <a:solidFill>
                    <a:srgbClr val="FFFFFF"/>
                  </a:solidFill>
                </a:uFill>
              </a:rPr>
              <a:t>Builds static and dynamic libraries to calculate the Fibonacci series and an application to test it.</a:t>
            </a:r>
          </a:p>
          <a:p>
            <a:r>
              <a:rPr lang="en-US" sz="1800" b="0" spc="-1" dirty="0">
                <a:uFill>
                  <a:solidFill>
                    <a:srgbClr val="FFFFFF"/>
                  </a:solidFill>
                </a:uFill>
              </a:rPr>
              <a:t>Create development environment</a:t>
            </a:r>
          </a:p>
          <a:p>
            <a:pPr lvl="1"/>
            <a:r>
              <a:rPr lang="en-US" sz="1400" spc="-1" dirty="0">
                <a:uFill>
                  <a:solidFill>
                    <a:srgbClr val="FFFFFF"/>
                  </a:solidFill>
                </a:uFill>
                <a:latin typeface="Courier"/>
              </a:rPr>
              <a:t>cd /scratch/working/build-</a:t>
            </a:r>
            <a:r>
              <a:rPr lang="en-US" sz="1400" spc="-1" dirty="0" err="1">
                <a:uFill>
                  <a:solidFill>
                    <a:srgbClr val="FFFFFF"/>
                  </a:solidFill>
                </a:uFill>
                <a:latin typeface="Courier"/>
              </a:rPr>
              <a:t>userspace</a:t>
            </a:r>
            <a:endParaRPr lang="en-US" sz="1400" spc="-1" dirty="0">
              <a:uFill>
                <a:solidFill>
                  <a:srgbClr val="FFFFFF"/>
                </a:solidFill>
              </a:uFill>
              <a:latin typeface="Courier"/>
            </a:endParaRPr>
          </a:p>
          <a:p>
            <a:pPr lvl="1"/>
            <a:r>
              <a:rPr lang="en-US" sz="1400" b="0" spc="-1" dirty="0" err="1">
                <a:uFill>
                  <a:solidFill>
                    <a:srgbClr val="FFFFFF"/>
                  </a:solidFill>
                </a:uFill>
                <a:latin typeface="Courier"/>
              </a:rPr>
              <a:t>devtool</a:t>
            </a:r>
            <a:r>
              <a:rPr lang="en-US" sz="1400" b="0" spc="-1" dirty="0">
                <a:uFill>
                  <a:solidFill>
                    <a:srgbClr val="FFFFFF"/>
                  </a:solidFill>
                </a:uFill>
                <a:latin typeface="Courier"/>
              </a:rPr>
              <a:t> add </a:t>
            </a:r>
            <a:r>
              <a:rPr lang="en-US" sz="1400" b="0" spc="-1" dirty="0" err="1">
                <a:uFill>
                  <a:solidFill>
                    <a:srgbClr val="FFFFFF"/>
                  </a:solidFill>
                </a:uFill>
                <a:latin typeface="Courier"/>
              </a:rPr>
              <a:t>fibonacci</a:t>
            </a:r>
            <a:r>
              <a:rPr lang="en-US" sz="1400" b="0" spc="-1" dirty="0">
                <a:uFill>
                  <a:solidFill>
                    <a:srgbClr val="FFFFFF"/>
                  </a:solidFill>
                </a:uFill>
                <a:latin typeface="Courier"/>
              </a:rPr>
              <a:t>-lib /scratch/working/</a:t>
            </a:r>
            <a:r>
              <a:rPr lang="en-US" sz="1400" b="0" spc="-1" dirty="0" err="1">
                <a:uFill>
                  <a:solidFill>
                    <a:srgbClr val="FFFFFF"/>
                  </a:solidFill>
                </a:uFill>
                <a:latin typeface="Courier"/>
              </a:rPr>
              <a:t>uspsrc</a:t>
            </a:r>
            <a:r>
              <a:rPr lang="en-US" sz="1400" b="0" spc="-1" dirty="0">
                <a:uFill>
                  <a:solidFill>
                    <a:srgbClr val="FFFFFF"/>
                  </a:solidFill>
                </a:uFill>
                <a:latin typeface="Courier"/>
              </a:rPr>
              <a:t>/</a:t>
            </a:r>
            <a:r>
              <a:rPr lang="en-US" sz="1400" b="0" spc="-1" dirty="0" err="1">
                <a:uFill>
                  <a:solidFill>
                    <a:srgbClr val="FFFFFF"/>
                  </a:solidFill>
                </a:uFill>
                <a:latin typeface="Courier"/>
              </a:rPr>
              <a:t>fibonacci</a:t>
            </a:r>
            <a:r>
              <a:rPr lang="en-US" sz="1400" b="0" spc="-1" dirty="0">
                <a:uFill>
                  <a:solidFill>
                    <a:srgbClr val="FFFFFF"/>
                  </a:solidFill>
                </a:uFill>
                <a:latin typeface="Courier"/>
              </a:rPr>
              <a:t>-lib</a:t>
            </a:r>
          </a:p>
          <a:p>
            <a:r>
              <a:rPr lang="en-US" sz="1800" b="0" spc="-1" dirty="0">
                <a:uFill>
                  <a:solidFill>
                    <a:srgbClr val="FFFFFF"/>
                  </a:solidFill>
                </a:uFill>
              </a:rPr>
              <a:t>Build the recipe</a:t>
            </a:r>
          </a:p>
          <a:p>
            <a:pPr lvl="1"/>
            <a:r>
              <a:rPr lang="en-US" sz="1400" spc="-1" dirty="0" err="1">
                <a:uFill>
                  <a:solidFill>
                    <a:srgbClr val="FFFFFF"/>
                  </a:solidFill>
                </a:uFill>
                <a:latin typeface="Courier"/>
              </a:rPr>
              <a:t>bitbake</a:t>
            </a:r>
            <a:r>
              <a:rPr lang="en-US" sz="1400" spc="-1" dirty="0">
                <a:uFill>
                  <a:solidFill>
                    <a:srgbClr val="FFFFFF"/>
                  </a:solidFill>
                </a:uFill>
                <a:latin typeface="Courier"/>
              </a:rPr>
              <a:t> </a:t>
            </a:r>
            <a:r>
              <a:rPr lang="en-US" sz="1400" spc="-1" dirty="0" err="1">
                <a:uFill>
                  <a:solidFill>
                    <a:srgbClr val="FFFFFF"/>
                  </a:solidFill>
                </a:uFill>
                <a:latin typeface="Courier"/>
              </a:rPr>
              <a:t>fibonacci</a:t>
            </a:r>
            <a:r>
              <a:rPr lang="en-US" sz="1400" spc="-1" dirty="0">
                <a:uFill>
                  <a:solidFill>
                    <a:srgbClr val="FFFFFF"/>
                  </a:solidFill>
                </a:uFill>
                <a:latin typeface="Courier"/>
              </a:rPr>
              <a:t>-lib</a:t>
            </a:r>
            <a:endParaRPr lang="en-US" sz="1600" b="0" spc="-1" dirty="0">
              <a:uFill>
                <a:solidFill>
                  <a:srgbClr val="FFFFFF"/>
                </a:solidFill>
              </a:uFill>
            </a:endParaRPr>
          </a:p>
          <a:p>
            <a:r>
              <a:rPr lang="en-US" sz="1800" b="0" spc="-1" dirty="0">
                <a:uFill>
                  <a:solidFill>
                    <a:srgbClr val="FFFFFF"/>
                  </a:solidFill>
                </a:uFill>
                <a:latin typeface="+mn-lt"/>
              </a:rPr>
              <a:t>Add to your image (</a:t>
            </a:r>
            <a:r>
              <a:rPr lang="en-US" sz="1800" b="0" spc="-1" dirty="0" err="1">
                <a:uFill>
                  <a:solidFill>
                    <a:srgbClr val="FFFFFF"/>
                  </a:solidFill>
                </a:uFill>
                <a:latin typeface="+mn-lt"/>
              </a:rPr>
              <a:t>conf</a:t>
            </a:r>
            <a:r>
              <a:rPr lang="en-US" sz="1800" b="0" spc="-1" dirty="0">
                <a:uFill>
                  <a:solidFill>
                    <a:srgbClr val="FFFFFF"/>
                  </a:solidFill>
                </a:uFill>
                <a:latin typeface="+mn-lt"/>
              </a:rPr>
              <a:t>/</a:t>
            </a:r>
            <a:r>
              <a:rPr lang="en-US" sz="1800" b="0" spc="-1" dirty="0" err="1">
                <a:uFill>
                  <a:solidFill>
                    <a:srgbClr val="FFFFFF"/>
                  </a:solidFill>
                </a:uFill>
                <a:latin typeface="+mn-lt"/>
              </a:rPr>
              <a:t>local.conf</a:t>
            </a:r>
            <a:r>
              <a:rPr lang="en-US" sz="1800" b="0" spc="-1" dirty="0">
                <a:uFill>
                  <a:solidFill>
                    <a:srgbClr val="FFFFFF"/>
                  </a:solidFill>
                </a:uFill>
                <a:latin typeface="+mn-lt"/>
              </a:rPr>
              <a:t>):</a:t>
            </a:r>
          </a:p>
          <a:p>
            <a:endParaRPr lang="en-US" sz="1800" b="0" spc="-1" dirty="0">
              <a:uFill>
                <a:solidFill>
                  <a:srgbClr val="FFFFFF"/>
                </a:solidFill>
              </a:uFill>
              <a:latin typeface="+mn-lt"/>
            </a:endParaRPr>
          </a:p>
          <a:p>
            <a:r>
              <a:rPr lang="en-US" sz="1800" b="0" spc="-1" dirty="0">
                <a:uFill>
                  <a:solidFill>
                    <a:srgbClr val="FFFFFF"/>
                  </a:solidFill>
                </a:uFill>
                <a:latin typeface="+mn-lt"/>
              </a:rPr>
              <a:t>Build and test image</a:t>
            </a:r>
          </a:p>
          <a:p>
            <a:pPr lvl="1"/>
            <a:r>
              <a:rPr lang="en-US" sz="1400" spc="-1" dirty="0" err="1">
                <a:uFill>
                  <a:solidFill>
                    <a:srgbClr val="FFFFFF"/>
                  </a:solidFill>
                </a:uFill>
                <a:latin typeface="Courier"/>
              </a:rPr>
              <a:t>b</a:t>
            </a:r>
            <a:r>
              <a:rPr lang="en-US" sz="1400" b="0" spc="-1" dirty="0" err="1">
                <a:uFill>
                  <a:solidFill>
                    <a:srgbClr val="FFFFFF"/>
                  </a:solidFill>
                </a:uFill>
                <a:latin typeface="Courier"/>
              </a:rPr>
              <a:t>itbake</a:t>
            </a:r>
            <a:r>
              <a:rPr lang="en-US" sz="1400" b="0" spc="-1" dirty="0">
                <a:uFill>
                  <a:solidFill>
                    <a:srgbClr val="FFFFFF"/>
                  </a:solidFill>
                </a:uFill>
                <a:latin typeface="Courier"/>
              </a:rPr>
              <a:t> core-image-minimal</a:t>
            </a:r>
          </a:p>
          <a:p>
            <a:pPr lvl="1"/>
            <a:r>
              <a:rPr lang="en-US" sz="1400" b="0" spc="-1" dirty="0" err="1">
                <a:uFill>
                  <a:solidFill>
                    <a:srgbClr val="FFFFFF"/>
                  </a:solidFill>
                </a:uFill>
                <a:latin typeface="Courier"/>
              </a:rPr>
              <a:t>runqemu</a:t>
            </a:r>
            <a:r>
              <a:rPr lang="en-US" sz="1400" b="0" spc="-1" dirty="0">
                <a:uFill>
                  <a:solidFill>
                    <a:srgbClr val="FFFFFF"/>
                  </a:solidFill>
                </a:uFill>
                <a:latin typeface="Courier"/>
              </a:rPr>
              <a:t> </a:t>
            </a:r>
            <a:r>
              <a:rPr lang="en-US" sz="1400" b="0" spc="-1" dirty="0" smtClean="0">
                <a:uFill>
                  <a:solidFill>
                    <a:srgbClr val="FFFFFF"/>
                  </a:solidFill>
                </a:uFill>
                <a:latin typeface="Courier"/>
              </a:rPr>
              <a:t>qemux86-64 </a:t>
            </a:r>
            <a:r>
              <a:rPr lang="en-US" sz="1400" spc="-1" dirty="0" err="1">
                <a:uFill>
                  <a:solidFill>
                    <a:srgbClr val="FFFFFF"/>
                  </a:solidFill>
                </a:uFill>
                <a:latin typeface="Courier"/>
              </a:rPr>
              <a:t>nographic</a:t>
            </a:r>
            <a:endParaRPr lang="en-US" sz="1400" b="0" spc="-1" dirty="0">
              <a:uFill>
                <a:solidFill>
                  <a:srgbClr val="FFFFFF"/>
                </a:solidFill>
              </a:uFill>
              <a:latin typeface="Courier"/>
            </a:endParaRPr>
          </a:p>
        </p:txBody>
      </p:sp>
      <p:sp>
        <p:nvSpPr>
          <p:cNvPr id="6" name="Rectangle 5"/>
          <p:cNvSpPr/>
          <p:nvPr/>
        </p:nvSpPr>
        <p:spPr>
          <a:xfrm>
            <a:off x="920978" y="4077226"/>
            <a:ext cx="7772400" cy="27699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IMAGE_INSTALL_append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91062097"/>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Example – The Fibonacci Library (continued)</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pPr lvl="1"/>
            <a:endParaRPr lang="en-US" sz="1600" b="0" spc="-1" dirty="0">
              <a:uFill>
                <a:solidFill>
                  <a:srgbClr val="FFFFFF"/>
                </a:solidFill>
              </a:uFill>
            </a:endParaRPr>
          </a:p>
          <a:p>
            <a:r>
              <a:rPr lang="en-US" sz="1800" b="0" spc="-1" dirty="0">
                <a:uFill>
                  <a:solidFill>
                    <a:srgbClr val="FFFFFF"/>
                  </a:solidFill>
                </a:uFill>
              </a:rPr>
              <a:t>Edit the recipe </a:t>
            </a:r>
            <a:r>
              <a:rPr lang="en-US" sz="1600" b="0" spc="-1" dirty="0">
                <a:uFill>
                  <a:solidFill>
                    <a:srgbClr val="FFFFFF"/>
                  </a:solidFill>
                </a:uFill>
                <a:latin typeface="Courier"/>
              </a:rPr>
              <a:t>meta-uspapps/recipes/fibonacci-lib/fibonacci-lib.bb</a:t>
            </a:r>
            <a:r>
              <a:rPr lang="en-US" sz="1800" b="0" spc="-1" dirty="0">
                <a:uFill>
                  <a:solidFill>
                    <a:srgbClr val="FFFFFF"/>
                  </a:solidFill>
                </a:uFill>
              </a:rPr>
              <a:t> and place the </a:t>
            </a:r>
            <a:r>
              <a:rPr lang="en-US" sz="1600" b="0" spc="-1" dirty="0" err="1">
                <a:uFill>
                  <a:solidFill>
                    <a:srgbClr val="FFFFFF"/>
                  </a:solidFill>
                </a:uFill>
                <a:latin typeface="Courier"/>
              </a:rPr>
              <a:t>fibonacci</a:t>
            </a:r>
            <a:r>
              <a:rPr lang="en-US" sz="1800" b="0" spc="-1" dirty="0">
                <a:uFill>
                  <a:solidFill>
                    <a:srgbClr val="FFFFFF"/>
                  </a:solidFill>
                </a:uFill>
              </a:rPr>
              <a:t> test application into its own package </a:t>
            </a:r>
            <a:r>
              <a:rPr lang="en-US" sz="1600" b="0" spc="-1" dirty="0">
                <a:uFill>
                  <a:solidFill>
                    <a:srgbClr val="FFFFFF"/>
                  </a:solidFill>
                </a:uFill>
                <a:latin typeface="Courier"/>
              </a:rPr>
              <a:t>${PN}-examples</a:t>
            </a:r>
          </a:p>
          <a:p>
            <a:endParaRPr lang="en-US" sz="1600" b="0" spc="-1" dirty="0">
              <a:uFill>
                <a:solidFill>
                  <a:srgbClr val="FFFFFF"/>
                </a:solidFill>
              </a:uFill>
              <a:latin typeface="Courier"/>
            </a:endParaRPr>
          </a:p>
          <a:p>
            <a:pPr marL="0" indent="0">
              <a:buNone/>
            </a:pPr>
            <a:endParaRPr lang="en-US" sz="1600" b="0" spc="-1" dirty="0">
              <a:uFill>
                <a:solidFill>
                  <a:srgbClr val="FFFFFF"/>
                </a:solidFill>
              </a:uFill>
              <a:latin typeface="Courier"/>
            </a:endParaRPr>
          </a:p>
          <a:p>
            <a:r>
              <a:rPr lang="en-US" sz="1800" b="0" spc="-1" dirty="0">
                <a:uFill>
                  <a:solidFill>
                    <a:srgbClr val="FFFFFF"/>
                  </a:solidFill>
                </a:uFill>
              </a:rPr>
              <a:t>Add to your image (</a:t>
            </a:r>
            <a:r>
              <a:rPr lang="en-US" sz="1600" b="0" spc="-1" dirty="0" err="1">
                <a:uFill>
                  <a:solidFill>
                    <a:srgbClr val="FFFFFF"/>
                  </a:solidFill>
                </a:uFill>
                <a:latin typeface="Courier"/>
              </a:rPr>
              <a:t>conf</a:t>
            </a:r>
            <a:r>
              <a:rPr lang="en-US" sz="1600" b="0" spc="-1" dirty="0">
                <a:uFill>
                  <a:solidFill>
                    <a:srgbClr val="FFFFFF"/>
                  </a:solidFill>
                </a:uFill>
                <a:latin typeface="Courier"/>
              </a:rPr>
              <a:t>/</a:t>
            </a:r>
            <a:r>
              <a:rPr lang="en-US" sz="1600" b="0" spc="-1" dirty="0" err="1">
                <a:uFill>
                  <a:solidFill>
                    <a:srgbClr val="FFFFFF"/>
                  </a:solidFill>
                </a:uFill>
                <a:latin typeface="Courier"/>
              </a:rPr>
              <a:t>local.conf</a:t>
            </a:r>
            <a:r>
              <a:rPr lang="en-US" sz="1800" b="0" spc="-1" dirty="0">
                <a:uFill>
                  <a:solidFill>
                    <a:srgbClr val="FFFFFF"/>
                  </a:solidFill>
                </a:uFill>
              </a:rPr>
              <a:t>):</a:t>
            </a:r>
          </a:p>
          <a:p>
            <a:endParaRPr lang="en-US" sz="1800" b="0" spc="-1" dirty="0">
              <a:uFill>
                <a:solidFill>
                  <a:srgbClr val="FFFFFF"/>
                </a:solidFill>
              </a:uFill>
            </a:endParaRPr>
          </a:p>
          <a:p>
            <a:r>
              <a:rPr lang="en-US" sz="1800" b="0" spc="-1" dirty="0">
                <a:uFill>
                  <a:solidFill>
                    <a:srgbClr val="FFFFFF"/>
                  </a:solidFill>
                </a:uFill>
              </a:rPr>
              <a:t>Build and test image</a:t>
            </a:r>
          </a:p>
          <a:p>
            <a:pPr lvl="1"/>
            <a:r>
              <a:rPr lang="en-US" sz="1400" spc="-1" dirty="0" err="1">
                <a:uFill>
                  <a:solidFill>
                    <a:srgbClr val="FFFFFF"/>
                  </a:solidFill>
                </a:uFill>
                <a:latin typeface="Courier"/>
              </a:rPr>
              <a:t>bitbake</a:t>
            </a:r>
            <a:r>
              <a:rPr lang="en-US" sz="1400" spc="-1" dirty="0">
                <a:uFill>
                  <a:solidFill>
                    <a:srgbClr val="FFFFFF"/>
                  </a:solidFill>
                </a:uFill>
                <a:latin typeface="Courier"/>
              </a:rPr>
              <a:t> core-image-minimal</a:t>
            </a:r>
          </a:p>
          <a:p>
            <a:pPr lvl="1"/>
            <a:r>
              <a:rPr lang="en-US" sz="1400" spc="-1" dirty="0" err="1">
                <a:uFill>
                  <a:solidFill>
                    <a:srgbClr val="FFFFFF"/>
                  </a:solidFill>
                </a:uFill>
                <a:latin typeface="Courier"/>
              </a:rPr>
              <a:t>runqemu</a:t>
            </a:r>
            <a:r>
              <a:rPr lang="en-US" sz="1400" spc="-1" dirty="0">
                <a:uFill>
                  <a:solidFill>
                    <a:srgbClr val="FFFFFF"/>
                  </a:solidFill>
                </a:uFill>
                <a:latin typeface="Courier"/>
              </a:rPr>
              <a:t> </a:t>
            </a:r>
            <a:r>
              <a:rPr lang="en-US" sz="1400" spc="-1" dirty="0" smtClean="0">
                <a:uFill>
                  <a:solidFill>
                    <a:srgbClr val="FFFFFF"/>
                  </a:solidFill>
                </a:uFill>
                <a:latin typeface="Courier"/>
              </a:rPr>
              <a:t>qemux86-64 </a:t>
            </a:r>
            <a:r>
              <a:rPr lang="en-US" sz="1400" spc="-1" dirty="0" err="1" smtClean="0">
                <a:uFill>
                  <a:solidFill>
                    <a:srgbClr val="FFFFFF"/>
                  </a:solidFill>
                </a:uFill>
                <a:latin typeface="Courier"/>
              </a:rPr>
              <a:t>nographic</a:t>
            </a:r>
            <a:endParaRPr lang="en-US" sz="1400" spc="-1" dirty="0">
              <a:uFill>
                <a:solidFill>
                  <a:srgbClr val="FFFFFF"/>
                </a:solidFill>
              </a:uFill>
              <a:latin typeface="Courier"/>
            </a:endParaRPr>
          </a:p>
        </p:txBody>
      </p:sp>
      <p:sp>
        <p:nvSpPr>
          <p:cNvPr id="5" name="Rectangle 4"/>
          <p:cNvSpPr/>
          <p:nvPr/>
        </p:nvSpPr>
        <p:spPr>
          <a:xfrm>
            <a:off x="920978" y="2210043"/>
            <a:ext cx="7772400" cy="461665"/>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PACKAGE_BEFORE_PN = "${PN}-examples"</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FILES_${PN}-examples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Rectangle 5"/>
          <p:cNvSpPr/>
          <p:nvPr/>
        </p:nvSpPr>
        <p:spPr>
          <a:xfrm>
            <a:off x="932509" y="3443300"/>
            <a:ext cx="7772400" cy="27699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IMAGE_INSTALL_append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libfibonacci</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libfibonacci</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-examples"</a:t>
            </a:r>
          </a:p>
        </p:txBody>
      </p:sp>
    </p:spTree>
    <p:extLst>
      <p:ext uri="{BB962C8B-B14F-4D97-AF65-F5344CB8AC3E}">
        <p14:creationId xmlns:p14="http://schemas.microsoft.com/office/powerpoint/2010/main" val="3108839401"/>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Package Installation Scripts</a:t>
            </a:r>
            <a:endParaRPr lang="en-US" dirty="0">
              <a:solidFill>
                <a:srgbClr val="00B0F0"/>
              </a:solidFill>
              <a:latin typeface="Arial" charset="0"/>
            </a:endParaRPr>
          </a:p>
        </p:txBody>
      </p:sp>
      <p:sp>
        <p:nvSpPr>
          <p:cNvPr id="4" name="Content Placeholder 23"/>
          <p:cNvSpPr>
            <a:spLocks noGrp="1"/>
          </p:cNvSpPr>
          <p:nvPr>
            <p:ph sz="quarter" idx="13"/>
          </p:nvPr>
        </p:nvSpPr>
        <p:spPr>
          <a:xfrm>
            <a:off x="460376" y="882650"/>
            <a:ext cx="4662342" cy="5127625"/>
          </a:xfrm>
        </p:spPr>
        <p:txBody>
          <a:bodyPr>
            <a:normAutofit fontScale="85000" lnSpcReduction="20000"/>
          </a:bodyPr>
          <a:lstStyle/>
          <a:p>
            <a:r>
              <a:rPr lang="en-US" b="0" dirty="0"/>
              <a:t>Package management systems have the ability to run scripts before and after a package is installed, upgraded, or removed.</a:t>
            </a:r>
          </a:p>
          <a:p>
            <a:r>
              <a:rPr lang="en-US" b="0" dirty="0"/>
              <a:t>These are typically shell scripts and they can be provided by the recipe using these variables:</a:t>
            </a:r>
          </a:p>
          <a:p>
            <a:pPr lvl="1"/>
            <a:r>
              <a:rPr lang="en-US" dirty="0" err="1">
                <a:latin typeface="Courier New" panose="02070309020205020404" pitchFamily="49" charset="0"/>
                <a:cs typeface="Courier New" panose="02070309020205020404" pitchFamily="49" charset="0"/>
              </a:rPr>
              <a:t>pkg_preinst</a:t>
            </a:r>
            <a:r>
              <a:rPr lang="en-US" dirty="0">
                <a:latin typeface="Courier New" panose="02070309020205020404" pitchFamily="49" charset="0"/>
                <a:cs typeface="Courier New" panose="02070309020205020404" pitchFamily="49" charset="0"/>
              </a:rPr>
              <a:t>_&lt;</a:t>
            </a:r>
            <a:r>
              <a:rPr lang="en-US" dirty="0" err="1">
                <a:latin typeface="Courier New" panose="02070309020205020404" pitchFamily="49" charset="0"/>
                <a:cs typeface="Courier New" panose="02070309020205020404" pitchFamily="49" charset="0"/>
              </a:rPr>
              <a:t>packagename</a:t>
            </a:r>
            <a:r>
              <a:rPr lang="en-US" dirty="0">
                <a:latin typeface="Courier New" panose="02070309020205020404" pitchFamily="49" charset="0"/>
                <a:cs typeface="Courier New" panose="02070309020205020404" pitchFamily="49" charset="0"/>
              </a:rPr>
              <a:t>&gt;</a:t>
            </a:r>
            <a:r>
              <a:rPr lang="en-US" dirty="0"/>
              <a:t>: </a:t>
            </a:r>
            <a:r>
              <a:rPr lang="en-US" dirty="0" err="1"/>
              <a:t>Preinstallation</a:t>
            </a:r>
            <a:r>
              <a:rPr lang="en-US" dirty="0"/>
              <a:t> script that is run </a:t>
            </a:r>
            <a:r>
              <a:rPr lang="en-US" i="1" dirty="0"/>
              <a:t>before the package is installed</a:t>
            </a:r>
            <a:r>
              <a:rPr lang="en-US" dirty="0"/>
              <a:t>.</a:t>
            </a:r>
          </a:p>
          <a:p>
            <a:pPr lvl="1"/>
            <a:r>
              <a:rPr lang="en-US" dirty="0" err="1">
                <a:latin typeface="Courier New" panose="02070309020205020404" pitchFamily="49" charset="0"/>
                <a:cs typeface="Courier New" panose="02070309020205020404" pitchFamily="49" charset="0"/>
              </a:rPr>
              <a:t>pkg_postinst</a:t>
            </a:r>
            <a:r>
              <a:rPr lang="en-US" dirty="0">
                <a:latin typeface="Courier New" panose="02070309020205020404" pitchFamily="49" charset="0"/>
                <a:cs typeface="Courier New" panose="02070309020205020404" pitchFamily="49" charset="0"/>
              </a:rPr>
              <a:t>_&lt;</a:t>
            </a:r>
            <a:r>
              <a:rPr lang="en-US" dirty="0" err="1">
                <a:latin typeface="Courier New" panose="02070309020205020404" pitchFamily="49" charset="0"/>
                <a:cs typeface="Courier New" panose="02070309020205020404" pitchFamily="49" charset="0"/>
              </a:rPr>
              <a:t>packagename</a:t>
            </a:r>
            <a:r>
              <a:rPr lang="en-US" dirty="0">
                <a:latin typeface="Courier New" panose="02070309020205020404" pitchFamily="49" charset="0"/>
                <a:cs typeface="Courier New" panose="02070309020205020404" pitchFamily="49" charset="0"/>
              </a:rPr>
              <a:t>&gt;</a:t>
            </a:r>
            <a:r>
              <a:rPr lang="en-US" dirty="0"/>
              <a:t>: </a:t>
            </a:r>
            <a:r>
              <a:rPr lang="en-US" dirty="0" err="1"/>
              <a:t>Postinstallation</a:t>
            </a:r>
            <a:r>
              <a:rPr lang="en-US" dirty="0"/>
              <a:t> script that is run </a:t>
            </a:r>
            <a:r>
              <a:rPr lang="en-US" i="1" dirty="0"/>
              <a:t>after the package is installed</a:t>
            </a:r>
            <a:r>
              <a:rPr lang="en-US" dirty="0"/>
              <a:t>.</a:t>
            </a:r>
          </a:p>
          <a:p>
            <a:pPr lvl="1"/>
            <a:r>
              <a:rPr lang="en-US" dirty="0" err="1">
                <a:latin typeface="Courier New" panose="02070309020205020404" pitchFamily="49" charset="0"/>
                <a:cs typeface="Courier New" panose="02070309020205020404" pitchFamily="49" charset="0"/>
              </a:rPr>
              <a:t>pkg_prerm</a:t>
            </a:r>
            <a:r>
              <a:rPr lang="en-US" dirty="0">
                <a:latin typeface="Courier New" panose="02070309020205020404" pitchFamily="49" charset="0"/>
                <a:cs typeface="Courier New" panose="02070309020205020404" pitchFamily="49" charset="0"/>
              </a:rPr>
              <a:t>_&lt;</a:t>
            </a:r>
            <a:r>
              <a:rPr lang="en-US" dirty="0" err="1">
                <a:latin typeface="Courier New" panose="02070309020205020404" pitchFamily="49" charset="0"/>
                <a:cs typeface="Courier New" panose="02070309020205020404" pitchFamily="49" charset="0"/>
              </a:rPr>
              <a:t>packagename</a:t>
            </a:r>
            <a:r>
              <a:rPr lang="en-US" dirty="0">
                <a:latin typeface="Courier New" panose="02070309020205020404" pitchFamily="49" charset="0"/>
                <a:cs typeface="Courier New" panose="02070309020205020404" pitchFamily="49" charset="0"/>
              </a:rPr>
              <a:t>&gt;</a:t>
            </a:r>
            <a:r>
              <a:rPr lang="en-US" dirty="0"/>
              <a:t>: Pre-uninstallation script that is run </a:t>
            </a:r>
            <a:r>
              <a:rPr lang="en-US" i="1" dirty="0"/>
              <a:t>before the package is uninstalled</a:t>
            </a:r>
            <a:r>
              <a:rPr lang="en-US" dirty="0"/>
              <a:t>.</a:t>
            </a:r>
          </a:p>
          <a:p>
            <a:pPr lvl="1"/>
            <a:r>
              <a:rPr lang="en-US" dirty="0" err="1">
                <a:latin typeface="Courier New" panose="02070309020205020404" pitchFamily="49" charset="0"/>
                <a:cs typeface="Courier New" panose="02070309020205020404" pitchFamily="49" charset="0"/>
              </a:rPr>
              <a:t>pkg_postrm</a:t>
            </a:r>
            <a:r>
              <a:rPr lang="en-US" dirty="0">
                <a:latin typeface="Courier New" panose="02070309020205020404" pitchFamily="49" charset="0"/>
                <a:cs typeface="Courier New" panose="02070309020205020404" pitchFamily="49" charset="0"/>
              </a:rPr>
              <a:t>_&lt;</a:t>
            </a:r>
            <a:r>
              <a:rPr lang="en-US" dirty="0" err="1">
                <a:latin typeface="Courier New" panose="02070309020205020404" pitchFamily="49" charset="0"/>
                <a:cs typeface="Courier New" panose="02070309020205020404" pitchFamily="49" charset="0"/>
              </a:rPr>
              <a:t>packagename</a:t>
            </a:r>
            <a:r>
              <a:rPr lang="en-US" dirty="0">
                <a:latin typeface="Courier New" panose="02070309020205020404" pitchFamily="49" charset="0"/>
                <a:cs typeface="Courier New" panose="02070309020205020404" pitchFamily="49" charset="0"/>
              </a:rPr>
              <a:t>&gt;</a:t>
            </a:r>
            <a:r>
              <a:rPr lang="en-US" dirty="0"/>
              <a:t>: Post-uninstallation script that is run </a:t>
            </a:r>
            <a:r>
              <a:rPr lang="en-US" i="1" dirty="0"/>
              <a:t>after the package is uninstalled</a:t>
            </a:r>
            <a:r>
              <a:rPr lang="en-US" dirty="0"/>
              <a:t>.</a:t>
            </a:r>
          </a:p>
          <a:p>
            <a:pPr lvl="1"/>
            <a:endParaRPr lang="en-US" dirty="0"/>
          </a:p>
        </p:txBody>
      </p:sp>
      <p:sp>
        <p:nvSpPr>
          <p:cNvPr id="5" name="Rectangle 4"/>
          <p:cNvSpPr/>
          <p:nvPr/>
        </p:nvSpPr>
        <p:spPr>
          <a:xfrm>
            <a:off x="5300317" y="1520467"/>
            <a:ext cx="3622010" cy="954107"/>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pkg_postinst</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_${PN}() {</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sh</a:t>
            </a:r>
            <a:endPar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shell commands go here</a:t>
            </a:r>
          </a:p>
          <a:p>
            <a:pPr>
              <a:spcAft>
                <a:spcPts val="120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Rectangle 5"/>
          <p:cNvSpPr/>
          <p:nvPr/>
        </p:nvSpPr>
        <p:spPr>
          <a:xfrm>
            <a:off x="5300317" y="3120271"/>
            <a:ext cx="3622010" cy="1815882"/>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pkg_postinst</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_${PN}() {</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sh</a:t>
            </a:r>
            <a:endPar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if [ </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x"$D</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"x" ]; then</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target execution</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else</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build system execution</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a:t>
            </a:r>
          </a:p>
          <a:p>
            <a:pPr>
              <a:spcAft>
                <a:spcPts val="120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endParaRPr lang="en-US"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7" name="TextBox 6"/>
          <p:cNvSpPr txBox="1"/>
          <p:nvPr/>
        </p:nvSpPr>
        <p:spPr>
          <a:xfrm>
            <a:off x="5300317" y="4946072"/>
            <a:ext cx="3622010" cy="369332"/>
          </a:xfrm>
          <a:prstGeom prst="rect">
            <a:avLst/>
          </a:prstGeom>
          <a:noFill/>
        </p:spPr>
        <p:txBody>
          <a:bodyPr wrap="square" rtlCol="0">
            <a:spAutoFit/>
          </a:bodyPr>
          <a:lstStyle/>
          <a:p>
            <a:pPr algn="ctr"/>
            <a:r>
              <a:rPr lang="en-US" sz="1800" dirty="0"/>
              <a:t>Conditional Execution</a:t>
            </a:r>
          </a:p>
        </p:txBody>
      </p:sp>
      <p:sp>
        <p:nvSpPr>
          <p:cNvPr id="8" name="TextBox 7"/>
          <p:cNvSpPr txBox="1"/>
          <p:nvPr/>
        </p:nvSpPr>
        <p:spPr>
          <a:xfrm>
            <a:off x="5241893" y="2484493"/>
            <a:ext cx="3680433" cy="369332"/>
          </a:xfrm>
          <a:prstGeom prst="rect">
            <a:avLst/>
          </a:prstGeom>
          <a:noFill/>
        </p:spPr>
        <p:txBody>
          <a:bodyPr wrap="square" rtlCol="0">
            <a:spAutoFit/>
          </a:bodyPr>
          <a:lstStyle/>
          <a:p>
            <a:pPr algn="ctr"/>
            <a:r>
              <a:rPr lang="en-US" sz="1800" dirty="0"/>
              <a:t>Script Skeleton</a:t>
            </a:r>
          </a:p>
        </p:txBody>
      </p:sp>
    </p:spTree>
    <p:extLst>
      <p:ext uri="{BB962C8B-B14F-4D97-AF65-F5344CB8AC3E}">
        <p14:creationId xmlns:p14="http://schemas.microsoft.com/office/powerpoint/2010/main" val="3141702654"/>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Example – Conditionally running </a:t>
            </a:r>
            <a:r>
              <a:rPr lang="en-US" dirty="0" err="1">
                <a:solidFill>
                  <a:srgbClr val="00B0F0"/>
                </a:solidFill>
              </a:rPr>
              <a:t>ldconfig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latin typeface="+mn-lt"/>
              </a:rPr>
              <a:t>The Fibonacci library installs a dynamic library </a:t>
            </a:r>
            <a:r>
              <a:rPr lang="en-US" sz="1800" b="0" spc="-1" dirty="0">
                <a:uFill>
                  <a:solidFill>
                    <a:srgbClr val="FFFFFF"/>
                  </a:solidFill>
                </a:uFill>
                <a:latin typeface="Courier"/>
              </a:rPr>
              <a:t>libfibonacci.so.1.0</a:t>
            </a:r>
            <a:r>
              <a:rPr lang="en-US" sz="2000" b="0" spc="-1" dirty="0">
                <a:uFill>
                  <a:solidFill>
                    <a:srgbClr val="FFFFFF"/>
                  </a:solidFill>
                </a:uFill>
                <a:latin typeface="+mn-lt"/>
              </a:rPr>
              <a:t> on the target system in </a:t>
            </a:r>
            <a:r>
              <a:rPr lang="en-US" sz="1800" b="0" spc="-1" dirty="0">
                <a:uFill>
                  <a:solidFill>
                    <a:srgbClr val="FFFFFF"/>
                  </a:solidFill>
                </a:uFill>
                <a:latin typeface="Courier"/>
              </a:rPr>
              <a:t>/</a:t>
            </a:r>
            <a:r>
              <a:rPr lang="en-US" sz="1800" b="0" spc="-1" dirty="0" err="1">
                <a:uFill>
                  <a:solidFill>
                    <a:srgbClr val="FFFFFF"/>
                  </a:solidFill>
                </a:uFill>
                <a:latin typeface="Courier"/>
              </a:rPr>
              <a:t>usr</a:t>
            </a:r>
            <a:r>
              <a:rPr lang="en-US" sz="1800" b="0" spc="-1" dirty="0">
                <a:uFill>
                  <a:solidFill>
                    <a:srgbClr val="FFFFFF"/>
                  </a:solidFill>
                </a:uFill>
                <a:latin typeface="Courier"/>
              </a:rPr>
              <a:t>/lib</a:t>
            </a:r>
            <a:r>
              <a:rPr lang="en-US" sz="2000" b="0" spc="-1" dirty="0">
                <a:uFill>
                  <a:solidFill>
                    <a:srgbClr val="FFFFFF"/>
                  </a:solidFill>
                </a:uFill>
                <a:latin typeface="+mn-lt"/>
              </a:rPr>
              <a:t>.</a:t>
            </a:r>
          </a:p>
          <a:p>
            <a:r>
              <a:rPr lang="en-US" sz="2000" b="0" spc="-1" dirty="0">
                <a:uFill>
                  <a:solidFill>
                    <a:srgbClr val="FFFFFF"/>
                  </a:solidFill>
                </a:uFill>
                <a:latin typeface="+mn-lt"/>
              </a:rPr>
              <a:t>For </a:t>
            </a:r>
            <a:r>
              <a:rPr lang="en-US" sz="1800" b="0" spc="-1" dirty="0" err="1">
                <a:uFill>
                  <a:solidFill>
                    <a:srgbClr val="FFFFFF"/>
                  </a:solidFill>
                </a:uFill>
                <a:latin typeface="Courier"/>
              </a:rPr>
              <a:t>ld</a:t>
            </a:r>
            <a:r>
              <a:rPr lang="en-US" sz="2000" b="0" spc="-1" dirty="0">
                <a:uFill>
                  <a:solidFill>
                    <a:srgbClr val="FFFFFF"/>
                  </a:solidFill>
                </a:uFill>
                <a:latin typeface="+mn-lt"/>
              </a:rPr>
              <a:t> to be able to locate the library it must be added to the </a:t>
            </a:r>
            <a:r>
              <a:rPr lang="en-US" sz="2000" b="0" spc="-1" dirty="0" err="1">
                <a:uFill>
                  <a:solidFill>
                    <a:srgbClr val="FFFFFF"/>
                  </a:solidFill>
                </a:uFill>
                <a:latin typeface="+mn-lt"/>
              </a:rPr>
              <a:t>ld</a:t>
            </a:r>
            <a:r>
              <a:rPr lang="en-US" sz="2000" b="0" spc="-1" dirty="0">
                <a:uFill>
                  <a:solidFill>
                    <a:srgbClr val="FFFFFF"/>
                  </a:solidFill>
                </a:uFill>
                <a:latin typeface="+mn-lt"/>
              </a:rPr>
              <a:t> cache and its symbolic name (</a:t>
            </a:r>
            <a:r>
              <a:rPr lang="en-US" sz="2000" b="0" spc="-1" dirty="0" err="1">
                <a:uFill>
                  <a:solidFill>
                    <a:srgbClr val="FFFFFF"/>
                  </a:solidFill>
                </a:uFill>
                <a:latin typeface="+mn-lt"/>
              </a:rPr>
              <a:t>soname</a:t>
            </a:r>
            <a:r>
              <a:rPr lang="en-US" sz="2000" b="0" spc="-1" dirty="0">
                <a:uFill>
                  <a:solidFill>
                    <a:srgbClr val="FFFFFF"/>
                  </a:solidFill>
                </a:uFill>
                <a:latin typeface="+mn-lt"/>
              </a:rPr>
              <a:t>) must be linked. That is done by running </a:t>
            </a:r>
            <a:r>
              <a:rPr lang="en-US" sz="1800" b="0" spc="-1" dirty="0" err="1">
                <a:uFill>
                  <a:solidFill>
                    <a:srgbClr val="FFFFFF"/>
                  </a:solidFill>
                </a:uFill>
                <a:latin typeface="Courier"/>
              </a:rPr>
              <a:t>ldconfig</a:t>
            </a:r>
            <a:r>
              <a:rPr lang="en-US" sz="2000" b="0" spc="-1" dirty="0">
                <a:uFill>
                  <a:solidFill>
                    <a:srgbClr val="FFFFFF"/>
                  </a:solidFill>
                </a:uFill>
                <a:latin typeface="+mn-lt"/>
              </a:rPr>
              <a:t> on the target.</a:t>
            </a:r>
          </a:p>
          <a:p>
            <a:r>
              <a:rPr lang="en-US" sz="2000" b="0" spc="-1" dirty="0">
                <a:uFill>
                  <a:solidFill>
                    <a:srgbClr val="FFFFFF"/>
                  </a:solidFill>
                </a:uFill>
                <a:latin typeface="+mn-lt"/>
              </a:rPr>
              <a:t>Add a post installation script to the </a:t>
            </a:r>
            <a:r>
              <a:rPr lang="en-US" sz="1800" b="0" spc="-1" dirty="0">
                <a:uFill>
                  <a:solidFill>
                    <a:srgbClr val="FFFFFF"/>
                  </a:solidFill>
                </a:uFill>
                <a:latin typeface="Courier"/>
              </a:rPr>
              <a:t>${PN}</a:t>
            </a:r>
            <a:r>
              <a:rPr lang="en-US" sz="2000" b="0" spc="-1" dirty="0">
                <a:uFill>
                  <a:solidFill>
                    <a:srgbClr val="FFFFFF"/>
                  </a:solidFill>
                </a:uFill>
                <a:latin typeface="+mn-lt"/>
              </a:rPr>
              <a:t> package that only runs </a:t>
            </a:r>
            <a:r>
              <a:rPr lang="en-US" sz="1800" b="0" spc="-1" dirty="0" err="1">
                <a:uFill>
                  <a:solidFill>
                    <a:srgbClr val="FFFFFF"/>
                  </a:solidFill>
                </a:uFill>
                <a:latin typeface="Courier"/>
              </a:rPr>
              <a:t>ldconfig</a:t>
            </a:r>
            <a:r>
              <a:rPr lang="en-US" sz="2000" b="0" spc="-1" dirty="0">
                <a:uFill>
                  <a:solidFill>
                    <a:srgbClr val="FFFFFF"/>
                  </a:solidFill>
                </a:uFill>
                <a:latin typeface="+mn-lt"/>
              </a:rPr>
              <a:t> when it is run on the target but not when the build system creates the root file system.</a:t>
            </a:r>
          </a:p>
        </p:txBody>
      </p:sp>
      <p:sp>
        <p:nvSpPr>
          <p:cNvPr id="6" name="Rectangle 5"/>
          <p:cNvSpPr/>
          <p:nvPr/>
        </p:nvSpPr>
        <p:spPr>
          <a:xfrm>
            <a:off x="954775" y="3868416"/>
            <a:ext cx="6942316" cy="2123658"/>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pkg_postinst</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_${PN}() {</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sh</a:t>
            </a:r>
            <a:endPar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if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x"$D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"x" ]; then</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target execution</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ldconfig</a:t>
            </a:r>
            <a:endPar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exit 0</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else</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build system execution</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exit 1</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a:t>
            </a:r>
          </a:p>
          <a:p>
            <a:pPr>
              <a:spcAft>
                <a:spcPts val="12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27685494"/>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Installation for Packaging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err="1">
                <a:uFill>
                  <a:solidFill>
                    <a:srgbClr val="FFFFFF"/>
                  </a:solidFill>
                </a:uFill>
                <a:latin typeface="+mn-lt"/>
              </a:rPr>
              <a:t>Makefile</a:t>
            </a:r>
            <a:r>
              <a:rPr lang="en-US" sz="2000" b="0" spc="-1" dirty="0">
                <a:uFill>
                  <a:solidFill>
                    <a:srgbClr val="FFFFFF"/>
                  </a:solidFill>
                </a:uFill>
                <a:latin typeface="+mn-lt"/>
              </a:rPr>
              <a:t> Installation</a:t>
            </a:r>
          </a:p>
          <a:p>
            <a:pPr marL="342900" lvl="1" indent="0">
              <a:buNone/>
            </a:pPr>
            <a:endParaRPr lang="en-US" sz="1800" b="0" spc="-1" dirty="0">
              <a:uFill>
                <a:solidFill>
                  <a:srgbClr val="FFFFFF"/>
                </a:solidFill>
              </a:uFill>
              <a:latin typeface="+mn-lt"/>
            </a:endParaRPr>
          </a:p>
          <a:p>
            <a:pPr marL="342900" lvl="1" indent="0">
              <a:buNone/>
            </a:pPr>
            <a:endParaRPr lang="en-US" sz="1800" spc="-1" dirty="0">
              <a:uFill>
                <a:solidFill>
                  <a:srgbClr val="FFFFFF"/>
                </a:solidFill>
              </a:uFill>
              <a:latin typeface="+mn-lt"/>
            </a:endParaRPr>
          </a:p>
          <a:p>
            <a:pPr marL="342900" lvl="1" indent="0">
              <a:buNone/>
            </a:pPr>
            <a:endParaRPr lang="en-US" sz="1800" b="0" spc="-1" dirty="0">
              <a:uFill>
                <a:solidFill>
                  <a:srgbClr val="FFFFFF"/>
                </a:solidFill>
              </a:uFill>
              <a:latin typeface="+mn-lt"/>
            </a:endParaRPr>
          </a:p>
          <a:p>
            <a:pPr marL="342900" lvl="1" indent="0">
              <a:buNone/>
            </a:pPr>
            <a:endParaRPr lang="en-US" sz="1800" b="0" spc="-1" dirty="0">
              <a:uFill>
                <a:solidFill>
                  <a:srgbClr val="FFFFFF"/>
                </a:solidFill>
              </a:uFill>
              <a:latin typeface="+mn-lt"/>
            </a:endParaRPr>
          </a:p>
          <a:p>
            <a:r>
              <a:rPr lang="en-US" sz="2000" b="0" spc="-1" dirty="0">
                <a:uFill>
                  <a:solidFill>
                    <a:srgbClr val="FFFFFF"/>
                  </a:solidFill>
                </a:uFill>
                <a:latin typeface="+mn-lt"/>
              </a:rPr>
              <a:t>Recipe Installation </a:t>
            </a:r>
          </a:p>
          <a:p>
            <a:pPr lvl="1"/>
            <a:r>
              <a:rPr lang="en-US" sz="1800" spc="-1" dirty="0">
                <a:uFill>
                  <a:solidFill>
                    <a:srgbClr val="FFFFFF"/>
                  </a:solidFill>
                </a:uFill>
                <a:latin typeface="+mn-lt"/>
              </a:rPr>
              <a:t>P</a:t>
            </a:r>
            <a:r>
              <a:rPr lang="en-US" sz="1800" b="0" spc="-1" dirty="0">
                <a:uFill>
                  <a:solidFill>
                    <a:srgbClr val="FFFFFF"/>
                  </a:solidFill>
                </a:uFill>
                <a:latin typeface="+mn-lt"/>
              </a:rPr>
              <a:t>roviding/overriding the </a:t>
            </a:r>
            <a:r>
              <a:rPr lang="en-US" sz="1800" b="0" spc="-1" dirty="0" err="1">
                <a:uFill>
                  <a:solidFill>
                    <a:srgbClr val="FFFFFF"/>
                  </a:solidFill>
                </a:uFill>
                <a:latin typeface="+mn-lt"/>
              </a:rPr>
              <a:t>do_install</a:t>
            </a:r>
            <a:r>
              <a:rPr lang="en-US" sz="1800" b="0" spc="-1" dirty="0">
                <a:uFill>
                  <a:solidFill>
                    <a:srgbClr val="FFFFFF"/>
                  </a:solidFill>
                </a:uFill>
                <a:latin typeface="+mn-lt"/>
              </a:rPr>
              <a:t> task</a:t>
            </a:r>
          </a:p>
          <a:p>
            <a:endParaRPr lang="en-US" sz="2000" b="0" spc="-1" dirty="0">
              <a:uFill>
                <a:solidFill>
                  <a:srgbClr val="FFFFFF"/>
                </a:solidFill>
              </a:uFill>
              <a:latin typeface="+mn-lt"/>
            </a:endParaRPr>
          </a:p>
          <a:p>
            <a:endParaRPr lang="en-US" sz="2000" b="0" spc="-1" dirty="0">
              <a:uFill>
                <a:solidFill>
                  <a:srgbClr val="FFFFFF"/>
                </a:solidFill>
              </a:uFill>
              <a:latin typeface="+mn-lt"/>
            </a:endParaRPr>
          </a:p>
          <a:p>
            <a:pPr lvl="1"/>
            <a:r>
              <a:rPr lang="en-US" sz="1800" b="0" spc="-1" dirty="0">
                <a:uFill>
                  <a:solidFill>
                    <a:srgbClr val="FFFFFF"/>
                  </a:solidFill>
                </a:uFill>
                <a:latin typeface="+mn-lt"/>
              </a:rPr>
              <a:t>The build system defines a series of variables for convenience:</a:t>
            </a:r>
          </a:p>
          <a:p>
            <a:pPr marL="339725" lvl="3" indent="0">
              <a:buNone/>
            </a:pPr>
            <a:r>
              <a:rPr lang="en-US" sz="1800" spc="-1" dirty="0">
                <a:uFill>
                  <a:solidFill>
                    <a:srgbClr val="FFFFFF"/>
                  </a:solidFill>
                </a:uFill>
                <a:latin typeface="+mn-lt"/>
              </a:rPr>
              <a:t>	</a:t>
            </a:r>
            <a:r>
              <a:rPr lang="en-US" sz="1600" spc="-1" dirty="0" err="1">
                <a:uFill>
                  <a:solidFill>
                    <a:srgbClr val="FFFFFF"/>
                  </a:solidFill>
                </a:uFill>
                <a:latin typeface="+mn-lt"/>
              </a:rPr>
              <a:t>bindir</a:t>
            </a:r>
            <a:r>
              <a:rPr lang="en-US" sz="1600" spc="-1" dirty="0">
                <a:uFill>
                  <a:solidFill>
                    <a:srgbClr val="FFFFFF"/>
                  </a:solidFill>
                </a:uFill>
                <a:latin typeface="+mn-lt"/>
              </a:rPr>
              <a:t> = </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latin typeface="+mn-lt"/>
              </a:rPr>
              <a:t>/</a:t>
            </a:r>
            <a:r>
              <a:rPr lang="en-US" sz="1600" spc="-1" dirty="0" err="1" smtClean="0">
                <a:uFill>
                  <a:solidFill>
                    <a:srgbClr val="FFFFFF"/>
                  </a:solidFill>
                </a:uFill>
                <a:latin typeface="+mn-lt"/>
              </a:rPr>
              <a:t>usr</a:t>
            </a:r>
            <a:r>
              <a:rPr lang="en-US" sz="1600" spc="-1" dirty="0" smtClean="0">
                <a:uFill>
                  <a:solidFill>
                    <a:srgbClr val="FFFFFF"/>
                  </a:solidFill>
                </a:uFill>
                <a:latin typeface="+mn-lt"/>
              </a:rPr>
              <a:t>/bin</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latin typeface="+mn-lt"/>
            </a:endParaRPr>
          </a:p>
          <a:p>
            <a:pPr marL="339725" lvl="3" indent="0">
              <a:buNone/>
            </a:pPr>
            <a:r>
              <a:rPr lang="en-US" sz="1600" b="0" spc="-1" dirty="0">
                <a:uFill>
                  <a:solidFill>
                    <a:srgbClr val="FFFFFF"/>
                  </a:solidFill>
                </a:uFill>
                <a:latin typeface="+mn-lt"/>
              </a:rPr>
              <a:t>	</a:t>
            </a:r>
            <a:r>
              <a:rPr lang="en-US" sz="1600" b="0" spc="-1" dirty="0" err="1">
                <a:uFill>
                  <a:solidFill>
                    <a:srgbClr val="FFFFFF"/>
                  </a:solidFill>
                </a:uFill>
                <a:latin typeface="+mn-lt"/>
              </a:rPr>
              <a:t>sbindir</a:t>
            </a:r>
            <a:r>
              <a:rPr lang="en-US" sz="1600" b="0" spc="-1" dirty="0">
                <a:uFill>
                  <a:solidFill>
                    <a:srgbClr val="FFFFFF"/>
                  </a:solidFill>
                </a:uFill>
                <a:latin typeface="+mn-lt"/>
              </a:rPr>
              <a:t> = </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r>
              <a:rPr lang="en-US" sz="1600" b="0" spc="-1" dirty="0" smtClean="0">
                <a:uFill>
                  <a:solidFill>
                    <a:srgbClr val="FFFFFF"/>
                  </a:solidFill>
                </a:uFill>
                <a:latin typeface="+mn-lt"/>
              </a:rPr>
              <a:t>/</a:t>
            </a:r>
            <a:r>
              <a:rPr lang="en-US" sz="1600" b="0" spc="-1" dirty="0" err="1" smtClean="0">
                <a:uFill>
                  <a:solidFill>
                    <a:srgbClr val="FFFFFF"/>
                  </a:solidFill>
                </a:uFill>
                <a:latin typeface="+mn-lt"/>
              </a:rPr>
              <a:t>usr</a:t>
            </a:r>
            <a:r>
              <a:rPr lang="en-US" sz="1600" b="0" spc="-1" dirty="0" smtClean="0">
                <a:uFill>
                  <a:solidFill>
                    <a:srgbClr val="FFFFFF"/>
                  </a:solidFill>
                </a:uFill>
                <a:latin typeface="+mn-lt"/>
              </a:rPr>
              <a:t>/</a:t>
            </a:r>
            <a:r>
              <a:rPr lang="en-US" sz="1600" b="0" spc="-1" dirty="0" err="1" smtClean="0">
                <a:uFill>
                  <a:solidFill>
                    <a:srgbClr val="FFFFFF"/>
                  </a:solidFill>
                </a:uFill>
                <a:latin typeface="+mn-lt"/>
              </a:rPr>
              <a:t>sbin</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600" b="0" spc="-1" dirty="0">
              <a:uFill>
                <a:solidFill>
                  <a:srgbClr val="FFFFFF"/>
                </a:solidFill>
              </a:uFill>
              <a:latin typeface="+mn-lt"/>
            </a:endParaRPr>
          </a:p>
          <a:p>
            <a:pPr marL="339725" lvl="3" indent="0">
              <a:buNone/>
            </a:pPr>
            <a:r>
              <a:rPr lang="en-US" sz="1600" spc="-1" dirty="0">
                <a:uFill>
                  <a:solidFill>
                    <a:srgbClr val="FFFFFF"/>
                  </a:solidFill>
                </a:uFill>
                <a:latin typeface="+mn-lt"/>
              </a:rPr>
              <a:t>	</a:t>
            </a:r>
            <a:r>
              <a:rPr lang="en-US" sz="1600" spc="-1" dirty="0" err="1">
                <a:uFill>
                  <a:solidFill>
                    <a:srgbClr val="FFFFFF"/>
                  </a:solidFill>
                </a:uFill>
                <a:latin typeface="+mn-lt"/>
              </a:rPr>
              <a:t>libdir</a:t>
            </a:r>
            <a:r>
              <a:rPr lang="en-US" sz="1600" spc="-1" dirty="0">
                <a:uFill>
                  <a:solidFill>
                    <a:srgbClr val="FFFFFF"/>
                  </a:solidFill>
                </a:uFill>
                <a:latin typeface="+mn-lt"/>
              </a:rPr>
              <a:t> = </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latin typeface="+mn-lt"/>
              </a:rPr>
              <a:t>/</a:t>
            </a:r>
            <a:r>
              <a:rPr lang="en-US" sz="1600" spc="-1" dirty="0" err="1" smtClean="0">
                <a:uFill>
                  <a:solidFill>
                    <a:srgbClr val="FFFFFF"/>
                  </a:solidFill>
                </a:uFill>
                <a:latin typeface="+mn-lt"/>
              </a:rPr>
              <a:t>usr</a:t>
            </a:r>
            <a:r>
              <a:rPr lang="en-US" sz="1600" spc="-1" dirty="0" smtClean="0">
                <a:uFill>
                  <a:solidFill>
                    <a:srgbClr val="FFFFFF"/>
                  </a:solidFill>
                </a:uFill>
                <a:latin typeface="+mn-lt"/>
              </a:rPr>
              <a:t>/lib</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latin typeface="+mn-lt"/>
            </a:endParaRPr>
          </a:p>
          <a:p>
            <a:pPr marL="339725" lvl="3" indent="0">
              <a:buNone/>
            </a:pPr>
            <a:r>
              <a:rPr lang="en-US" sz="1600" b="0" spc="-1" dirty="0">
                <a:uFill>
                  <a:solidFill>
                    <a:srgbClr val="FFFFFF"/>
                  </a:solidFill>
                </a:uFill>
                <a:latin typeface="+mn-lt"/>
              </a:rPr>
              <a:t>	</a:t>
            </a:r>
            <a:r>
              <a:rPr lang="en-US" sz="1600" b="0" spc="-1" dirty="0" err="1">
                <a:uFill>
                  <a:solidFill>
                    <a:srgbClr val="FFFFFF"/>
                  </a:solidFill>
                </a:uFill>
                <a:latin typeface="+mn-lt"/>
              </a:rPr>
              <a:t>libexe</a:t>
            </a:r>
            <a:r>
              <a:rPr lang="en-US" sz="1600" spc="-1" dirty="0" err="1">
                <a:uFill>
                  <a:solidFill>
                    <a:srgbClr val="FFFFFF"/>
                  </a:solidFill>
                </a:uFill>
                <a:latin typeface="+mn-lt"/>
              </a:rPr>
              <a:t>cdir</a:t>
            </a:r>
            <a:r>
              <a:rPr lang="en-US" sz="1600" spc="-1" dirty="0">
                <a:uFill>
                  <a:solidFill>
                    <a:srgbClr val="FFFFFF"/>
                  </a:solidFill>
                </a:uFill>
                <a:latin typeface="+mn-lt"/>
              </a:rPr>
              <a:t> = </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latin typeface="+mn-lt"/>
              </a:rPr>
              <a:t>/</a:t>
            </a:r>
            <a:r>
              <a:rPr lang="en-US" sz="1600" spc="-1" dirty="0" err="1" smtClean="0">
                <a:uFill>
                  <a:solidFill>
                    <a:srgbClr val="FFFFFF"/>
                  </a:solidFill>
                </a:uFill>
                <a:latin typeface="+mn-lt"/>
              </a:rPr>
              <a:t>usr</a:t>
            </a:r>
            <a:r>
              <a:rPr lang="en-US" sz="1600" spc="-1" dirty="0" smtClean="0">
                <a:uFill>
                  <a:solidFill>
                    <a:srgbClr val="FFFFFF"/>
                  </a:solidFill>
                </a:uFill>
                <a:latin typeface="+mn-lt"/>
              </a:rPr>
              <a:t>/lib</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latin typeface="+mn-lt"/>
            </a:endParaRPr>
          </a:p>
        </p:txBody>
      </p:sp>
      <p:sp>
        <p:nvSpPr>
          <p:cNvPr id="6" name="Rectangle 5"/>
          <p:cNvSpPr/>
          <p:nvPr/>
        </p:nvSpPr>
        <p:spPr>
          <a:xfrm>
            <a:off x="928939" y="3446959"/>
            <a:ext cx="6942316" cy="99257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do_install</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install –d ${D}${</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bindir</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b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install –m 0755 ${B}/bin/* ${D}{</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bindir</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a:p>
            <a:pPr>
              <a:spcAft>
                <a:spcPts val="120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endParaRPr lang="en-US"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2" name="TextBox 1"/>
          <p:cNvSpPr txBox="1"/>
          <p:nvPr/>
        </p:nvSpPr>
        <p:spPr>
          <a:xfrm>
            <a:off x="3969328" y="4860727"/>
            <a:ext cx="3792682" cy="1269578"/>
          </a:xfrm>
          <a:prstGeom prst="rect">
            <a:avLst/>
          </a:prstGeom>
          <a:noFill/>
        </p:spPr>
        <p:txBody>
          <a:bodyPr wrap="square" rtlCol="0">
            <a:spAutoFit/>
          </a:bodyPr>
          <a:lstStyle/>
          <a:p>
            <a:pPr lvl="1">
              <a:spcBef>
                <a:spcPts val="500"/>
              </a:spcBef>
            </a:pPr>
            <a:r>
              <a:rPr lang="en-US" sz="1600" spc="-1" dirty="0" err="1">
                <a:uFill>
                  <a:solidFill>
                    <a:srgbClr val="FFFFFF"/>
                  </a:solidFill>
                </a:uFill>
              </a:rPr>
              <a:t>sysconfdir</a:t>
            </a:r>
            <a:r>
              <a:rPr lang="en-US" sz="1600" spc="-1" dirty="0">
                <a:uFill>
                  <a:solidFill>
                    <a:srgbClr val="FFFFFF"/>
                  </a:solidFill>
                </a:uFill>
              </a:rPr>
              <a:t> = </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rPr>
              <a:t>/</a:t>
            </a:r>
            <a:r>
              <a:rPr lang="en-US" sz="1600" spc="-1" dirty="0" err="1">
                <a:uFill>
                  <a:solidFill>
                    <a:srgbClr val="FFFFFF"/>
                  </a:solidFill>
                </a:uFill>
              </a:rPr>
              <a:t>etc</a:t>
            </a:r>
            <a:r>
              <a:rPr lang="en-US" sz="1600" spc="-1" dirty="0" smtClean="0">
                <a:uFill>
                  <a:solidFill>
                    <a:srgbClr val="FFFFFF"/>
                  </a:solidFill>
                </a:uFill>
              </a:rPr>
              <a:t>/</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endParaRPr>
          </a:p>
          <a:p>
            <a:pPr lvl="1">
              <a:spcBef>
                <a:spcPts val="500"/>
              </a:spcBef>
            </a:pPr>
            <a:r>
              <a:rPr lang="en-US" sz="1600" spc="-1" dirty="0" err="1">
                <a:uFill>
                  <a:solidFill>
                    <a:srgbClr val="FFFFFF"/>
                  </a:solidFill>
                </a:uFill>
              </a:rPr>
              <a:t>datadir</a:t>
            </a:r>
            <a:r>
              <a:rPr lang="en-US" sz="1600" spc="-1" dirty="0">
                <a:uFill>
                  <a:solidFill>
                    <a:srgbClr val="FFFFFF"/>
                  </a:solidFill>
                </a:uFill>
              </a:rPr>
              <a:t> = </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rPr>
              <a:t>/</a:t>
            </a:r>
            <a:r>
              <a:rPr lang="en-US" sz="1600" spc="-1" dirty="0" err="1" smtClean="0">
                <a:uFill>
                  <a:solidFill>
                    <a:srgbClr val="FFFFFF"/>
                  </a:solidFill>
                </a:uFill>
              </a:rPr>
              <a:t>usr</a:t>
            </a:r>
            <a:r>
              <a:rPr lang="en-US" sz="1600" spc="-1" dirty="0" smtClean="0">
                <a:uFill>
                  <a:solidFill>
                    <a:srgbClr val="FFFFFF"/>
                  </a:solidFill>
                </a:uFill>
              </a:rPr>
              <a:t>/share</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endParaRPr>
          </a:p>
          <a:p>
            <a:pPr lvl="1">
              <a:spcBef>
                <a:spcPts val="500"/>
              </a:spcBef>
            </a:pPr>
            <a:r>
              <a:rPr lang="en-US" sz="1600" spc="-1" dirty="0">
                <a:uFill>
                  <a:solidFill>
                    <a:srgbClr val="FFFFFF"/>
                  </a:solidFill>
                </a:uFill>
              </a:rPr>
              <a:t>mandir = </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rPr>
              <a:t>/use/share/man</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endParaRPr>
          </a:p>
          <a:p>
            <a:pPr lvl="1">
              <a:spcBef>
                <a:spcPts val="500"/>
              </a:spcBef>
            </a:pPr>
            <a:r>
              <a:rPr lang="en-US" sz="1600" spc="-1" dirty="0" err="1">
                <a:uFill>
                  <a:solidFill>
                    <a:srgbClr val="FFFFFF"/>
                  </a:solidFill>
                </a:uFill>
              </a:rPr>
              <a:t>includedir</a:t>
            </a:r>
            <a:r>
              <a:rPr lang="en-US" sz="1600" spc="-1" dirty="0">
                <a:uFill>
                  <a:solidFill>
                    <a:srgbClr val="FFFFFF"/>
                  </a:solidFill>
                </a:uFill>
              </a:rPr>
              <a:t> = </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rPr>
              <a:t>/</a:t>
            </a:r>
            <a:r>
              <a:rPr lang="en-US" sz="1600" spc="-1" dirty="0" err="1" smtClean="0">
                <a:uFill>
                  <a:solidFill>
                    <a:srgbClr val="FFFFFF"/>
                  </a:solidFill>
                </a:uFill>
              </a:rPr>
              <a:t>usr</a:t>
            </a:r>
            <a:r>
              <a:rPr lang="en-US" sz="1600" spc="-1" dirty="0" smtClean="0">
                <a:uFill>
                  <a:solidFill>
                    <a:srgbClr val="FFFFFF"/>
                  </a:solidFill>
                </a:uFill>
              </a:rPr>
              <a:t>/include</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endParaRPr lang="en-US" sz="1600" dirty="0">
              <a:latin typeface="+mn-lt"/>
            </a:endParaRPr>
          </a:p>
        </p:txBody>
      </p:sp>
      <p:sp>
        <p:nvSpPr>
          <p:cNvPr id="7" name="Rectangle 6"/>
          <p:cNvSpPr/>
          <p:nvPr/>
        </p:nvSpPr>
        <p:spPr>
          <a:xfrm>
            <a:off x="909749" y="1294465"/>
            <a:ext cx="6942316" cy="132343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INSTALL ?= install</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.PHONY: install</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Install:</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$(INSTALL) -d $(DESTDIR)/</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usr</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$(INSTALL) -m 0755 $(TARGET) $(DESTDIR)/</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usr</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p>
        </p:txBody>
      </p:sp>
    </p:spTree>
    <p:extLst>
      <p:ext uri="{BB962C8B-B14F-4D97-AF65-F5344CB8AC3E}">
        <p14:creationId xmlns:p14="http://schemas.microsoft.com/office/powerpoint/2010/main" val="1613646560"/>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Debugging Packaging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latin typeface="+mn-lt"/>
              </a:rPr>
              <a:t>Check the packaging logfiles in </a:t>
            </a:r>
            <a:r>
              <a:rPr lang="en-US" sz="1800" b="0" spc="-1" dirty="0">
                <a:uFill>
                  <a:solidFill>
                    <a:srgbClr val="FFFFFF"/>
                  </a:solidFill>
                </a:uFill>
                <a:latin typeface="Courier"/>
              </a:rPr>
              <a:t>${WORKDIR}/temp</a:t>
            </a:r>
            <a:endParaRPr lang="en-US" sz="1800" b="0" spc="-1" dirty="0">
              <a:uFill>
                <a:solidFill>
                  <a:srgbClr val="FFFFFF"/>
                </a:solidFill>
              </a:uFill>
              <a:latin typeface="+mn-lt"/>
            </a:endParaRPr>
          </a:p>
          <a:p>
            <a:r>
              <a:rPr lang="en-US" sz="2000" b="0" spc="-1" dirty="0">
                <a:uFill>
                  <a:solidFill>
                    <a:srgbClr val="FFFFFF"/>
                  </a:solidFill>
                </a:uFill>
                <a:latin typeface="+mn-lt"/>
              </a:rPr>
              <a:t>Check installation of artifacts in </a:t>
            </a:r>
            <a:r>
              <a:rPr lang="en-US" sz="1800" b="0" spc="-1" dirty="0">
                <a:uFill>
                  <a:solidFill>
                    <a:srgbClr val="FFFFFF"/>
                  </a:solidFill>
                </a:uFill>
                <a:latin typeface="Courier"/>
              </a:rPr>
              <a:t>${WORKDIR}/image</a:t>
            </a:r>
          </a:p>
          <a:p>
            <a:pPr lvl="1"/>
            <a:r>
              <a:rPr lang="en-US" sz="1800" spc="-1" dirty="0">
                <a:uFill>
                  <a:solidFill>
                    <a:srgbClr val="FFFFFF"/>
                  </a:solidFill>
                </a:uFill>
                <a:latin typeface="+mn-lt"/>
              </a:rPr>
              <a:t>The </a:t>
            </a:r>
            <a:r>
              <a:rPr lang="en-US" sz="1800" spc="-1" dirty="0" err="1">
                <a:uFill>
                  <a:solidFill>
                    <a:srgbClr val="FFFFFF"/>
                  </a:solidFill>
                </a:uFill>
                <a:latin typeface="+mn-lt"/>
              </a:rPr>
              <a:t>do_install</a:t>
            </a:r>
            <a:r>
              <a:rPr lang="en-US" sz="1800" spc="-1" dirty="0">
                <a:uFill>
                  <a:solidFill>
                    <a:srgbClr val="FFFFFF"/>
                  </a:solidFill>
                </a:uFill>
                <a:latin typeface="+mn-lt"/>
              </a:rPr>
              <a:t> task installs the artifacts into this directory.</a:t>
            </a:r>
          </a:p>
          <a:p>
            <a:pPr lvl="1"/>
            <a:r>
              <a:rPr lang="en-US" sz="1800" b="0" spc="-1" dirty="0">
                <a:uFill>
                  <a:solidFill>
                    <a:srgbClr val="FFFFFF"/>
                  </a:solidFill>
                </a:uFill>
                <a:latin typeface="+mn-lt"/>
              </a:rPr>
              <a:t>If artifacts are missing they are </a:t>
            </a:r>
            <a:r>
              <a:rPr lang="en-US" sz="1800" spc="-1" dirty="0">
                <a:uFill>
                  <a:solidFill>
                    <a:srgbClr val="FFFFFF"/>
                  </a:solidFill>
                </a:uFill>
                <a:latin typeface="+mn-lt"/>
              </a:rPr>
              <a:t>packaged.</a:t>
            </a:r>
            <a:endParaRPr lang="en-US" sz="1800" b="0" spc="-1" dirty="0">
              <a:uFill>
                <a:solidFill>
                  <a:srgbClr val="FFFFFF"/>
                </a:solidFill>
              </a:uFill>
              <a:latin typeface="+mn-lt"/>
            </a:endParaRPr>
          </a:p>
          <a:p>
            <a:r>
              <a:rPr lang="en-US" sz="2000" b="0" spc="-1" dirty="0">
                <a:uFill>
                  <a:solidFill>
                    <a:srgbClr val="FFFFFF"/>
                  </a:solidFill>
                </a:uFill>
                <a:latin typeface="+mn-lt"/>
              </a:rPr>
              <a:t>Check packaging artifacts in </a:t>
            </a:r>
            <a:r>
              <a:rPr lang="en-US" sz="1800" b="0" spc="-1" dirty="0">
                <a:uFill>
                  <a:solidFill>
                    <a:srgbClr val="FFFFFF"/>
                  </a:solidFill>
                </a:uFill>
                <a:latin typeface="Courier"/>
              </a:rPr>
              <a:t>${WORKDIR}/package</a:t>
            </a:r>
          </a:p>
          <a:p>
            <a:pPr lvl="1"/>
            <a:r>
              <a:rPr lang="en-US" sz="1800" spc="-1" dirty="0">
                <a:uFill>
                  <a:solidFill>
                    <a:srgbClr val="FFFFFF"/>
                  </a:solidFill>
                </a:uFill>
                <a:latin typeface="+mn-lt"/>
              </a:rPr>
              <a:t>This where the artifacts are staged for packaging, including the ones created for the debug packages.</a:t>
            </a:r>
          </a:p>
          <a:p>
            <a:r>
              <a:rPr lang="en-US" sz="2000" b="0" spc="-1" dirty="0">
                <a:uFill>
                  <a:solidFill>
                    <a:srgbClr val="FFFFFF"/>
                  </a:solidFill>
                </a:uFill>
                <a:latin typeface="+mn-lt"/>
              </a:rPr>
              <a:t>Check package splitting in </a:t>
            </a:r>
            <a:r>
              <a:rPr lang="en-US" sz="1800" b="0" spc="-1" dirty="0">
                <a:uFill>
                  <a:solidFill>
                    <a:srgbClr val="FFFFFF"/>
                  </a:solidFill>
                </a:uFill>
                <a:latin typeface="Courier"/>
              </a:rPr>
              <a:t>${WORKDIR}/packages-split</a:t>
            </a:r>
          </a:p>
          <a:p>
            <a:pPr lvl="1"/>
            <a:r>
              <a:rPr lang="en-US" sz="1800" b="0" spc="-1" dirty="0">
                <a:uFill>
                  <a:solidFill>
                    <a:srgbClr val="FFFFFF"/>
                  </a:solidFill>
                </a:uFill>
                <a:latin typeface="+mn-lt"/>
              </a:rPr>
              <a:t>Packages and their content are staged here by package name before they are wrapped by the package manager.</a:t>
            </a:r>
          </a:p>
          <a:p>
            <a:pPr lvl="1"/>
            <a:r>
              <a:rPr lang="en-US" sz="1800" spc="-1" dirty="0">
                <a:uFill>
                  <a:solidFill>
                    <a:srgbClr val="FFFFFF"/>
                  </a:solidFill>
                </a:uFill>
                <a:latin typeface="+mn-lt"/>
              </a:rPr>
              <a:t>Allows you to verify if the artifacts have indeed been placed into the </a:t>
            </a:r>
            <a:r>
              <a:rPr lang="en-US" sz="1800" spc="-1" dirty="0" smtClean="0">
                <a:uFill>
                  <a:solidFill>
                    <a:srgbClr val="FFFFFF"/>
                  </a:solidFill>
                </a:uFill>
                <a:latin typeface="+mn-lt"/>
              </a:rPr>
              <a:t>correct </a:t>
            </a:r>
            <a:r>
              <a:rPr lang="en-US" sz="1800" spc="-1" dirty="0">
                <a:uFill>
                  <a:solidFill>
                    <a:srgbClr val="FFFFFF"/>
                  </a:solidFill>
                </a:uFill>
                <a:latin typeface="+mn-lt"/>
              </a:rPr>
              <a:t>package.</a:t>
            </a:r>
          </a:p>
          <a:p>
            <a:r>
              <a:rPr lang="en-US" sz="2000" b="0" spc="-1" dirty="0">
                <a:uFill>
                  <a:solidFill>
                    <a:srgbClr val="FFFFFF"/>
                  </a:solidFill>
                </a:uFill>
                <a:latin typeface="+mn-lt"/>
              </a:rPr>
              <a:t>Check created packages in </a:t>
            </a:r>
            <a:r>
              <a:rPr lang="en-US" sz="1800" b="0" spc="-1" dirty="0">
                <a:uFill>
                  <a:solidFill>
                    <a:srgbClr val="FFFFFF"/>
                  </a:solidFill>
                </a:uFill>
                <a:latin typeface="Courier"/>
              </a:rPr>
              <a:t>${WORKDIR}/deploy-&lt;</a:t>
            </a:r>
            <a:r>
              <a:rPr lang="en-US" sz="1800" b="0" spc="-1" dirty="0" err="1">
                <a:uFill>
                  <a:solidFill>
                    <a:srgbClr val="FFFFFF"/>
                  </a:solidFill>
                </a:uFill>
                <a:latin typeface="Courier"/>
              </a:rPr>
              <a:t>pkgmgr</a:t>
            </a:r>
            <a:r>
              <a:rPr lang="en-US" sz="1800" b="0" spc="-1" dirty="0">
                <a:uFill>
                  <a:solidFill>
                    <a:srgbClr val="FFFFFF"/>
                  </a:solidFill>
                </a:uFill>
                <a:latin typeface="Courier"/>
              </a:rPr>
              <a:t>&gt;</a:t>
            </a:r>
          </a:p>
          <a:p>
            <a:pPr lvl="1"/>
            <a:endParaRPr lang="en-US" sz="1800" b="0" spc="-1" dirty="0">
              <a:uFill>
                <a:solidFill>
                  <a:srgbClr val="FFFFFF"/>
                </a:solidFill>
              </a:uFill>
              <a:latin typeface="+mn-lt"/>
            </a:endParaRPr>
          </a:p>
          <a:p>
            <a:pPr lvl="1"/>
            <a:endParaRPr lang="en-US" sz="1800" b="0" spc="-1" dirty="0">
              <a:uFill>
                <a:solidFill>
                  <a:srgbClr val="FFFFFF"/>
                </a:solidFill>
              </a:uFill>
              <a:latin typeface="+mn-lt"/>
            </a:endParaRPr>
          </a:p>
          <a:p>
            <a:pPr lvl="1"/>
            <a:endParaRPr lang="en-US" sz="1800" b="0" spc="-1" dirty="0">
              <a:uFill>
                <a:solidFill>
                  <a:srgbClr val="FFFFFF"/>
                </a:solidFill>
              </a:uFill>
              <a:latin typeface="+mn-lt"/>
            </a:endParaRPr>
          </a:p>
          <a:p>
            <a:endParaRPr lang="en-US" sz="2000" b="0" spc="-1" dirty="0">
              <a:uFill>
                <a:solidFill>
                  <a:srgbClr val="FFFFFF"/>
                </a:solidFill>
              </a:uFill>
              <a:latin typeface="+mn-lt"/>
            </a:endParaRPr>
          </a:p>
        </p:txBody>
      </p:sp>
    </p:spTree>
    <p:extLst>
      <p:ext uri="{BB962C8B-B14F-4D97-AF65-F5344CB8AC3E}">
        <p14:creationId xmlns:p14="http://schemas.microsoft.com/office/powerpoint/2010/main" val="2749777357"/>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Package Architecture</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normAutofit lnSpcReduction="10000"/>
          </a:bodyPr>
          <a:lstStyle/>
          <a:p>
            <a:r>
              <a:rPr lang="en-US" sz="2000" b="0" spc="-1" dirty="0">
                <a:uFill>
                  <a:solidFill>
                    <a:srgbClr val="FFFFFF"/>
                  </a:solidFill>
                </a:uFill>
                <a:latin typeface="+mn-lt"/>
              </a:rPr>
              <a:t>The build system distinguishes packages by their hardware dependencies into three main categories:</a:t>
            </a:r>
          </a:p>
          <a:p>
            <a:pPr lvl="1"/>
            <a:r>
              <a:rPr lang="en-US" sz="1800" spc="-1" dirty="0">
                <a:uFill>
                  <a:solidFill>
                    <a:srgbClr val="FFFFFF"/>
                  </a:solidFill>
                </a:uFill>
                <a:latin typeface="+mn-lt"/>
              </a:rPr>
              <a:t>Tune – Generic CPU architecture such as core2_32, corei7, armv7, etc. This is the default and typically appropriate for </a:t>
            </a:r>
            <a:r>
              <a:rPr lang="en-US" sz="1800" spc="-1" dirty="0" err="1">
                <a:uFill>
                  <a:solidFill>
                    <a:srgbClr val="FFFFFF"/>
                  </a:solidFill>
                </a:uFill>
                <a:latin typeface="+mn-lt"/>
              </a:rPr>
              <a:t>userspace</a:t>
            </a:r>
            <a:r>
              <a:rPr lang="en-US" sz="1800" spc="-1" dirty="0">
                <a:uFill>
                  <a:solidFill>
                    <a:srgbClr val="FFFFFF"/>
                  </a:solidFill>
                </a:uFill>
                <a:latin typeface="+mn-lt"/>
              </a:rPr>
              <a:t> packages.</a:t>
            </a:r>
          </a:p>
          <a:p>
            <a:pPr lvl="1"/>
            <a:r>
              <a:rPr lang="en-US" sz="1800" b="0" spc="-1" dirty="0">
                <a:uFill>
                  <a:solidFill>
                    <a:srgbClr val="FFFFFF"/>
                  </a:solidFill>
                </a:uFill>
                <a:latin typeface="+mn-lt"/>
              </a:rPr>
              <a:t>Machine – Specific machine architecture. Appropriate for packages that require particular hardware features of a machine. </a:t>
            </a:r>
            <a:r>
              <a:rPr lang="en-US" sz="1800" spc="-1" dirty="0">
                <a:uFill>
                  <a:solidFill>
                    <a:srgbClr val="FFFFFF"/>
                  </a:solidFill>
                </a:uFill>
                <a:latin typeface="+mn-lt"/>
              </a:rPr>
              <a:t>Typically</a:t>
            </a:r>
            <a:r>
              <a:rPr lang="en-US" sz="1800" b="0" spc="-1" dirty="0">
                <a:uFill>
                  <a:solidFill>
                    <a:srgbClr val="FFFFFF"/>
                  </a:solidFill>
                </a:uFill>
                <a:latin typeface="+mn-lt"/>
              </a:rPr>
              <a:t> applicable to kernel, drivers, and bootloader.</a:t>
            </a:r>
          </a:p>
          <a:p>
            <a:pPr lvl="1"/>
            <a:r>
              <a:rPr lang="en-US" sz="1800" spc="-1" dirty="0">
                <a:uFill>
                  <a:solidFill>
                    <a:srgbClr val="FFFFFF"/>
                  </a:solidFill>
                </a:uFill>
                <a:latin typeface="+mn-lt"/>
              </a:rPr>
              <a:t>All – Package applies to all architectures such as shell scripts, managed runtime code (Python, Lua, Java, …), configuration files, etc.</a:t>
            </a:r>
          </a:p>
          <a:p>
            <a:r>
              <a:rPr lang="en-US" sz="2000" b="0" spc="-1" dirty="0">
                <a:uFill>
                  <a:solidFill>
                    <a:srgbClr val="FFFFFF"/>
                  </a:solidFill>
                </a:uFill>
                <a:latin typeface="+mn-lt"/>
              </a:rPr>
              <a:t>Package architecture is controlled by the </a:t>
            </a:r>
            <a:r>
              <a:rPr lang="en-US" sz="1800" b="0" spc="-1" dirty="0">
                <a:uFill>
                  <a:solidFill>
                    <a:srgbClr val="FFFFFF"/>
                  </a:solidFill>
                </a:uFill>
                <a:latin typeface="Courier"/>
              </a:rPr>
              <a:t>PACKAGE_ARCH</a:t>
            </a:r>
            <a:r>
              <a:rPr lang="en-US" sz="2000" b="0" spc="-1" dirty="0">
                <a:uFill>
                  <a:solidFill>
                    <a:srgbClr val="FFFFFF"/>
                  </a:solidFill>
                </a:uFill>
                <a:latin typeface="+mn-lt"/>
              </a:rPr>
              <a:t> variable:</a:t>
            </a:r>
          </a:p>
          <a:p>
            <a:pPr lvl="1"/>
            <a:r>
              <a:rPr lang="en-US" sz="1800" spc="-1" dirty="0">
                <a:uFill>
                  <a:solidFill>
                    <a:srgbClr val="FFFFFF"/>
                  </a:solidFill>
                </a:uFill>
                <a:latin typeface="+mn-lt"/>
              </a:rPr>
              <a:t>Tune (default) – </a:t>
            </a:r>
            <a:r>
              <a:rPr lang="en-US" sz="1600" spc="-1" dirty="0">
                <a:uFill>
                  <a:solidFill>
                    <a:srgbClr val="FFFFFF"/>
                  </a:solidFill>
                </a:uFill>
                <a:latin typeface="Courier"/>
              </a:rPr>
              <a:t>PACKAGE_ARCH = “${TUNE_PKGARCH}”</a:t>
            </a:r>
          </a:p>
          <a:p>
            <a:pPr lvl="1"/>
            <a:r>
              <a:rPr lang="en-US" sz="1800" b="0" spc="-1" dirty="0">
                <a:uFill>
                  <a:solidFill>
                    <a:srgbClr val="FFFFFF"/>
                  </a:solidFill>
                </a:uFill>
                <a:latin typeface="+mn-lt"/>
              </a:rPr>
              <a:t>Machine – </a:t>
            </a:r>
            <a:r>
              <a:rPr lang="en-US" sz="1600" b="0" spc="-1" dirty="0">
                <a:uFill>
                  <a:solidFill>
                    <a:srgbClr val="FFFFFF"/>
                  </a:solidFill>
                </a:uFill>
                <a:latin typeface="Courier"/>
              </a:rPr>
              <a:t>PACKAGE_ARCH = “${MACHINE_ARCH}”</a:t>
            </a:r>
          </a:p>
          <a:p>
            <a:pPr lvl="1"/>
            <a:r>
              <a:rPr lang="en-US" sz="1800" spc="-1" dirty="0">
                <a:uFill>
                  <a:solidFill>
                    <a:srgbClr val="FFFFFF"/>
                  </a:solidFill>
                </a:uFill>
                <a:latin typeface="+mn-lt"/>
              </a:rPr>
              <a:t>All – </a:t>
            </a:r>
            <a:r>
              <a:rPr lang="en-US" sz="1600" spc="-1" dirty="0">
                <a:uFill>
                  <a:solidFill>
                    <a:srgbClr val="FFFFFF"/>
                  </a:solidFill>
                </a:uFill>
                <a:latin typeface="Courier"/>
              </a:rPr>
              <a:t>inherit </a:t>
            </a:r>
            <a:r>
              <a:rPr lang="en-US" sz="1600" spc="-1" dirty="0" err="1">
                <a:uFill>
                  <a:solidFill>
                    <a:srgbClr val="FFFFFF"/>
                  </a:solidFill>
                </a:uFill>
                <a:latin typeface="Courier"/>
              </a:rPr>
              <a:t>allarch</a:t>
            </a:r>
            <a:endParaRPr lang="en-US" sz="1600" spc="-1" dirty="0">
              <a:uFill>
                <a:solidFill>
                  <a:srgbClr val="FFFFFF"/>
                </a:solidFill>
              </a:uFill>
              <a:latin typeface="Courier"/>
            </a:endParaRPr>
          </a:p>
          <a:p>
            <a:r>
              <a:rPr lang="en-US" sz="2000" b="0" spc="-1" dirty="0">
                <a:uFill>
                  <a:solidFill>
                    <a:srgbClr val="FFFFFF"/>
                  </a:solidFill>
                </a:uFill>
                <a:latin typeface="+mn-lt"/>
              </a:rPr>
              <a:t>Note: Package architecture does not simply determine into what category a package is placed but determines compiler and linker flags and other build options.</a:t>
            </a:r>
          </a:p>
          <a:p>
            <a:pPr lvl="1"/>
            <a:endParaRPr lang="en-US" sz="1800" b="0" spc="-1" dirty="0">
              <a:uFill>
                <a:solidFill>
                  <a:srgbClr val="FFFFFF"/>
                </a:solidFill>
              </a:uFill>
              <a:latin typeface="+mn-lt"/>
            </a:endParaRPr>
          </a:p>
          <a:p>
            <a:pPr lvl="1"/>
            <a:endParaRPr lang="en-US" sz="1800" b="0" spc="-1" dirty="0">
              <a:uFill>
                <a:solidFill>
                  <a:srgbClr val="FFFFFF"/>
                </a:solidFill>
              </a:uFill>
              <a:latin typeface="+mn-lt"/>
            </a:endParaRPr>
          </a:p>
          <a:p>
            <a:endParaRPr lang="en-US" sz="2000" b="0" spc="-1" dirty="0">
              <a:uFill>
                <a:solidFill>
                  <a:srgbClr val="FFFFFF"/>
                </a:solidFill>
              </a:uFill>
              <a:latin typeface="+mn-lt"/>
            </a:endParaRPr>
          </a:p>
        </p:txBody>
      </p:sp>
    </p:spTree>
    <p:extLst>
      <p:ext uri="{BB962C8B-B14F-4D97-AF65-F5344CB8AC3E}">
        <p14:creationId xmlns:p14="http://schemas.microsoft.com/office/powerpoint/2010/main" val="1000312110"/>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System Services</a:t>
            </a:r>
            <a:endParaRPr lang="en-US" dirty="0">
              <a:solidFill>
                <a:srgbClr val="00B0F0"/>
              </a:solidFill>
              <a:latin typeface="Arial" charset="0"/>
            </a:endParaRPr>
          </a:p>
        </p:txBody>
      </p:sp>
      <p:sp>
        <p:nvSpPr>
          <p:cNvPr id="7" name="Content Placeholder 23"/>
          <p:cNvSpPr>
            <a:spLocks noGrp="1"/>
          </p:cNvSpPr>
          <p:nvPr>
            <p:ph sz="quarter" idx="13"/>
          </p:nvPr>
        </p:nvSpPr>
        <p:spPr>
          <a:xfrm>
            <a:off x="460375" y="882650"/>
            <a:ext cx="8232775" cy="5127625"/>
          </a:xfrm>
        </p:spPr>
        <p:txBody>
          <a:bodyPr>
            <a:normAutofit fontScale="77500" lnSpcReduction="20000"/>
          </a:bodyPr>
          <a:lstStyle/>
          <a:p>
            <a:r>
              <a:rPr lang="en-US" b="0" dirty="0"/>
              <a:t>If your software package is a system service that eventually needs to be started when the system boots you need to add the scripts and service files.</a:t>
            </a:r>
          </a:p>
          <a:p>
            <a:r>
              <a:rPr lang="en-US" dirty="0" err="1"/>
              <a:t>SysVInit</a:t>
            </a:r>
            <a:endParaRPr lang="en-US" dirty="0"/>
          </a:p>
          <a:p>
            <a:pPr lvl="1"/>
            <a:r>
              <a:rPr lang="en-US" dirty="0"/>
              <a:t>Inherit </a:t>
            </a:r>
            <a:r>
              <a:rPr lang="en-US" dirty="0">
                <a:latin typeface="Courier New" panose="02070309020205020404" pitchFamily="49" charset="0"/>
                <a:cs typeface="Courier New" panose="02070309020205020404" pitchFamily="49" charset="0"/>
              </a:rPr>
              <a:t>update-</a:t>
            </a:r>
            <a:r>
              <a:rPr lang="en-US" dirty="0" err="1">
                <a:latin typeface="Courier New" panose="02070309020205020404" pitchFamily="49" charset="0"/>
                <a:cs typeface="Courier New" panose="02070309020205020404" pitchFamily="49" charset="0"/>
              </a:rPr>
              <a:t>rc.d</a:t>
            </a:r>
            <a:r>
              <a:rPr lang="en-US" dirty="0"/>
              <a:t> class.</a:t>
            </a:r>
          </a:p>
          <a:p>
            <a:pPr lvl="1"/>
            <a:r>
              <a:rPr lang="en-US" sz="2100" dirty="0">
                <a:latin typeface="Courier"/>
              </a:rPr>
              <a:t>INITSCRIPT_PACKAGES</a:t>
            </a:r>
            <a:r>
              <a:rPr lang="en-US" dirty="0"/>
              <a:t> - List of packages that contain the </a:t>
            </a:r>
            <a:r>
              <a:rPr lang="en-US" dirty="0" err="1"/>
              <a:t>init</a:t>
            </a:r>
            <a:r>
              <a:rPr lang="en-US" dirty="0"/>
              <a:t> scripts for this software package. This variable is optional and defaults to </a:t>
            </a:r>
            <a:r>
              <a:rPr lang="en-US" sz="2100" dirty="0">
                <a:latin typeface="Courier"/>
              </a:rPr>
              <a:t>INITSCRIPT_PACKAGES = "${PN}"</a:t>
            </a:r>
            <a:r>
              <a:rPr lang="en-US" dirty="0"/>
              <a:t>.</a:t>
            </a:r>
          </a:p>
          <a:p>
            <a:pPr lvl="1"/>
            <a:r>
              <a:rPr lang="en-US" sz="2100" dirty="0">
                <a:latin typeface="Courier"/>
              </a:rPr>
              <a:t>INITSCRIPT_NAME</a:t>
            </a:r>
            <a:r>
              <a:rPr lang="en-US" dirty="0"/>
              <a:t> - The name of the </a:t>
            </a:r>
            <a:r>
              <a:rPr lang="en-US" dirty="0" err="1"/>
              <a:t>init</a:t>
            </a:r>
            <a:r>
              <a:rPr lang="en-US" dirty="0"/>
              <a:t> script.</a:t>
            </a:r>
          </a:p>
          <a:p>
            <a:pPr lvl="1"/>
            <a:r>
              <a:rPr lang="en-US" sz="2100" dirty="0">
                <a:latin typeface="Courier"/>
              </a:rPr>
              <a:t>INITSCRIPT_PARAMS</a:t>
            </a:r>
            <a:r>
              <a:rPr lang="en-US" dirty="0"/>
              <a:t> - The parameters passed to </a:t>
            </a:r>
            <a:r>
              <a:rPr lang="en-US" sz="2100" dirty="0">
                <a:latin typeface="Courier"/>
              </a:rPr>
              <a:t>update-</a:t>
            </a:r>
            <a:r>
              <a:rPr lang="en-US" sz="2100" dirty="0" err="1">
                <a:latin typeface="Courier"/>
              </a:rPr>
              <a:t>rc.d</a:t>
            </a:r>
            <a:r>
              <a:rPr lang="en-US" dirty="0"/>
              <a:t>. This can be a string such as </a:t>
            </a:r>
            <a:r>
              <a:rPr lang="en-US" sz="2100" dirty="0">
                <a:latin typeface="Courier"/>
              </a:rPr>
              <a:t>"defaults 80 20"</a:t>
            </a:r>
            <a:r>
              <a:rPr lang="en-US" dirty="0"/>
              <a:t> to start the service when entering run levels 2, 3, 4, and 5 and stop it from entering run levels 0, 1, and 6.</a:t>
            </a:r>
          </a:p>
          <a:p>
            <a:r>
              <a:rPr lang="en-US" dirty="0" err="1"/>
              <a:t>Systemd</a:t>
            </a:r>
            <a:endParaRPr lang="en-US" dirty="0"/>
          </a:p>
          <a:p>
            <a:pPr lvl="1"/>
            <a:r>
              <a:rPr lang="en-US" dirty="0"/>
              <a:t>Inherit </a:t>
            </a:r>
            <a:r>
              <a:rPr lang="en-US" dirty="0" err="1">
                <a:latin typeface="Courier New" panose="02070309020205020404" pitchFamily="49" charset="0"/>
                <a:cs typeface="Courier New" panose="02070309020205020404" pitchFamily="49" charset="0"/>
              </a:rPr>
              <a:t>systemd</a:t>
            </a:r>
            <a:r>
              <a:rPr lang="en-US" dirty="0"/>
              <a:t> class.</a:t>
            </a:r>
          </a:p>
          <a:p>
            <a:pPr lvl="1"/>
            <a:r>
              <a:rPr lang="en-US" sz="2100" dirty="0">
                <a:latin typeface="Courier"/>
              </a:rPr>
              <a:t>SYSTEMD_PACKAGES</a:t>
            </a:r>
            <a:r>
              <a:rPr lang="en-US" dirty="0"/>
              <a:t> - List of packages that contain the </a:t>
            </a:r>
            <a:r>
              <a:rPr lang="en-US" dirty="0" err="1"/>
              <a:t>systemd</a:t>
            </a:r>
            <a:r>
              <a:rPr lang="en-US" dirty="0"/>
              <a:t> service files for the software package. This variable is optional and defaults to </a:t>
            </a:r>
            <a:r>
              <a:rPr lang="en-US" sz="2100" dirty="0">
                <a:latin typeface="Courier"/>
              </a:rPr>
              <a:t>SYSTEMD_PACKAGES = "${PN}"</a:t>
            </a:r>
            <a:r>
              <a:rPr lang="en-US" dirty="0"/>
              <a:t>.</a:t>
            </a:r>
          </a:p>
          <a:p>
            <a:pPr lvl="1"/>
            <a:r>
              <a:rPr lang="en-US" sz="2100" dirty="0">
                <a:latin typeface="Courier"/>
              </a:rPr>
              <a:t>SYSTEMD_SERVICE</a:t>
            </a:r>
            <a:r>
              <a:rPr lang="en-US" dirty="0"/>
              <a:t> - The name of the service file.</a:t>
            </a:r>
          </a:p>
          <a:p>
            <a:pPr lvl="2"/>
            <a:endParaRPr lang="en-US" dirty="0"/>
          </a:p>
        </p:txBody>
      </p:sp>
    </p:spTree>
    <p:extLst>
      <p:ext uri="{BB962C8B-B14F-4D97-AF65-F5344CB8AC3E}">
        <p14:creationId xmlns:p14="http://schemas.microsoft.com/office/powerpoint/2010/main" val="144589593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ESDK First Time</a:t>
            </a:r>
            <a:endParaRPr lang="en-US" dirty="0"/>
          </a:p>
        </p:txBody>
      </p:sp>
      <p:sp>
        <p:nvSpPr>
          <p:cNvPr id="3" name="Content Placeholder 2"/>
          <p:cNvSpPr>
            <a:spLocks noGrp="1"/>
          </p:cNvSpPr>
          <p:nvPr>
            <p:ph sz="quarter" idx="13"/>
          </p:nvPr>
        </p:nvSpPr>
        <p:spPr>
          <a:xfrm>
            <a:off x="448853" y="1068636"/>
            <a:ext cx="8529894" cy="4843214"/>
          </a:xfrm>
        </p:spPr>
        <p:txBody>
          <a:bodyPr/>
          <a:lstStyle/>
          <a:p>
            <a:r>
              <a:rPr lang="en-US" dirty="0" smtClean="0"/>
              <a:t>Follow </a:t>
            </a:r>
            <a:r>
              <a:rPr lang="en-US" dirty="0"/>
              <a:t>the instructions </a:t>
            </a:r>
            <a:r>
              <a:rPr lang="en-US" dirty="0" smtClean="0"/>
              <a:t>at:</a:t>
            </a:r>
            <a:r>
              <a:rPr lang="en-US" dirty="0"/>
              <a:t/>
            </a:r>
            <a:br>
              <a:rPr lang="en-US" dirty="0"/>
            </a:br>
            <a:r>
              <a:rPr lang="en-US" sz="1800" dirty="0" smtClean="0">
                <a:hlinkClick r:id="rId2"/>
              </a:rPr>
              <a:t>https://github.com/crops/extsdk-container</a:t>
            </a:r>
            <a:endParaRPr lang="en-US" dirty="0" smtClean="0"/>
          </a:p>
          <a:p>
            <a:r>
              <a:rPr lang="en-US" dirty="0" smtClean="0"/>
              <a:t>Linux:</a:t>
            </a:r>
            <a:br>
              <a:rPr lang="en-US" dirty="0" smtClean="0"/>
            </a:b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docker</a:t>
            </a:r>
            <a:r>
              <a:rPr lang="en-US" sz="1600" dirty="0" smtClean="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run --</a:t>
            </a:r>
            <a:r>
              <a:rPr lang="en-US" sz="1600" dirty="0" err="1">
                <a:latin typeface="Courier New" panose="02070309020205020404" pitchFamily="49" charset="0"/>
                <a:cs typeface="Courier New" panose="02070309020205020404" pitchFamily="49" charset="0"/>
              </a:rPr>
              <a:t>rm</a:t>
            </a:r>
            <a:r>
              <a:rPr lang="en-US" sz="1600" dirty="0">
                <a:latin typeface="Courier New" panose="02070309020205020404" pitchFamily="49" charset="0"/>
                <a:cs typeface="Courier New" panose="02070309020205020404" pitchFamily="49" charset="0"/>
              </a:rPr>
              <a:t> -it -v /home/</a:t>
            </a:r>
            <a:r>
              <a:rPr lang="en-US" sz="1600" dirty="0" err="1">
                <a:latin typeface="Courier New" panose="02070309020205020404" pitchFamily="49" charset="0"/>
                <a:cs typeface="Courier New" panose="02070309020205020404" pitchFamily="49" charset="0"/>
              </a:rPr>
              <a:t>myuser</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sdkstuff</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workdir</a:t>
            </a:r>
            <a:r>
              <a:rPr lang="en-US" sz="1600" dirty="0">
                <a:latin typeface="Courier New" panose="02070309020205020404" pitchFamily="49" charset="0"/>
                <a:cs typeface="Courier New" panose="02070309020205020404" pitchFamily="49" charset="0"/>
              </a:rPr>
              <a:t> crops/</a:t>
            </a:r>
            <a:r>
              <a:rPr lang="en-US" sz="1600" dirty="0" err="1">
                <a:latin typeface="Courier New" panose="02070309020205020404" pitchFamily="49" charset="0"/>
                <a:cs typeface="Courier New" panose="02070309020205020404" pitchFamily="49" charset="0"/>
              </a:rPr>
              <a:t>extsdk</a:t>
            </a:r>
            <a:r>
              <a:rPr lang="en-US" sz="1600" dirty="0">
                <a:latin typeface="Courier New" panose="02070309020205020404" pitchFamily="49" charset="0"/>
                <a:cs typeface="Courier New" panose="02070309020205020404" pitchFamily="49" charset="0"/>
              </a:rPr>
              <a:t>-container --</a:t>
            </a:r>
            <a:r>
              <a:rPr lang="en-US" sz="1600" dirty="0" err="1">
                <a:latin typeface="Courier New" panose="02070309020205020404" pitchFamily="49" charset="0"/>
                <a:cs typeface="Courier New" panose="02070309020205020404" pitchFamily="49" charset="0"/>
              </a:rPr>
              <a:t>url</a:t>
            </a:r>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hlinkClick r:id="rId3"/>
              </a:rPr>
              <a:t>http://someserver/extensible_sdk_installer.sh</a:t>
            </a:r>
            <a:endParaRPr lang="en-US" dirty="0" smtClean="0">
              <a:latin typeface="Courier New" panose="02070309020205020404" pitchFamily="49" charset="0"/>
              <a:cs typeface="Courier New" panose="02070309020205020404" pitchFamily="49" charset="0"/>
            </a:endParaRPr>
          </a:p>
          <a:p>
            <a:r>
              <a:rPr lang="en-US" dirty="0" smtClean="0"/>
              <a:t>Windows:</a:t>
            </a:r>
            <a:br>
              <a:rPr lang="en-US" dirty="0" smtClean="0"/>
            </a:b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docker</a:t>
            </a:r>
            <a:r>
              <a:rPr lang="en-US" sz="1600" dirty="0" smtClean="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run --</a:t>
            </a:r>
            <a:r>
              <a:rPr lang="en-US" sz="1600" dirty="0" err="1">
                <a:latin typeface="Courier New" panose="02070309020205020404" pitchFamily="49" charset="0"/>
                <a:cs typeface="Courier New" panose="02070309020205020404" pitchFamily="49" charset="0"/>
              </a:rPr>
              <a:t>rm</a:t>
            </a:r>
            <a:r>
              <a:rPr lang="en-US" sz="1600" dirty="0">
                <a:latin typeface="Courier New" panose="02070309020205020404" pitchFamily="49" charset="0"/>
                <a:cs typeface="Courier New" panose="02070309020205020404" pitchFamily="49" charset="0"/>
              </a:rPr>
              <a:t> -it -v </a:t>
            </a:r>
            <a:r>
              <a:rPr lang="en-US" sz="1600" dirty="0" err="1">
                <a:latin typeface="Courier New" panose="02070309020205020404" pitchFamily="49" charset="0"/>
                <a:cs typeface="Courier New" panose="02070309020205020404" pitchFamily="49" charset="0"/>
              </a:rPr>
              <a:t>myvolume</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workdir</a:t>
            </a:r>
            <a:r>
              <a:rPr lang="en-US" sz="1600" dirty="0">
                <a:latin typeface="Courier New" panose="02070309020205020404" pitchFamily="49" charset="0"/>
                <a:cs typeface="Courier New" panose="02070309020205020404" pitchFamily="49" charset="0"/>
              </a:rPr>
              <a:t> crops/</a:t>
            </a:r>
            <a:r>
              <a:rPr lang="en-US" sz="1600" dirty="0" err="1">
                <a:latin typeface="Courier New" panose="02070309020205020404" pitchFamily="49" charset="0"/>
                <a:cs typeface="Courier New" panose="02070309020205020404" pitchFamily="49" charset="0"/>
              </a:rPr>
              <a:t>extsdk</a:t>
            </a:r>
            <a:r>
              <a:rPr lang="en-US" sz="1600" dirty="0">
                <a:latin typeface="Courier New" panose="02070309020205020404" pitchFamily="49" charset="0"/>
                <a:cs typeface="Courier New" panose="02070309020205020404" pitchFamily="49" charset="0"/>
              </a:rPr>
              <a:t>-container --</a:t>
            </a:r>
            <a:r>
              <a:rPr lang="en-US" sz="1600" dirty="0" err="1">
                <a:latin typeface="Courier New" panose="02070309020205020404" pitchFamily="49" charset="0"/>
                <a:cs typeface="Courier New" panose="02070309020205020404" pitchFamily="49" charset="0"/>
              </a:rPr>
              <a:t>url</a:t>
            </a:r>
            <a:r>
              <a:rPr lang="en-US" sz="1600" dirty="0">
                <a:latin typeface="Courier New" panose="02070309020205020404" pitchFamily="49" charset="0"/>
                <a:cs typeface="Courier New" panose="02070309020205020404" pitchFamily="49" charset="0"/>
              </a:rPr>
              <a:t> http://someserver/extensible_sdk_installer.sh</a:t>
            </a:r>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663269328"/>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Example – The Fibonacci Server</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6"/>
            <a:ext cx="8233186" cy="5424055"/>
          </a:xfrm>
        </p:spPr>
        <p:txBody>
          <a:bodyPr>
            <a:normAutofit fontScale="85000" lnSpcReduction="20000"/>
          </a:bodyPr>
          <a:lstStyle/>
          <a:p>
            <a:r>
              <a:rPr lang="en-US" sz="1800" b="0" spc="-1" dirty="0">
                <a:uFill>
                  <a:solidFill>
                    <a:srgbClr val="FFFFFF"/>
                  </a:solidFill>
                </a:uFill>
              </a:rPr>
              <a:t>Source code in /scratch/working/</a:t>
            </a:r>
            <a:r>
              <a:rPr lang="en-US" sz="1800" b="0" spc="-1" dirty="0" err="1">
                <a:uFill>
                  <a:solidFill>
                    <a:srgbClr val="FFFFFF"/>
                  </a:solidFill>
                </a:uFill>
              </a:rPr>
              <a:t>uspsrc</a:t>
            </a:r>
            <a:r>
              <a:rPr lang="en-US" sz="1800" b="0" spc="-1" dirty="0">
                <a:uFill>
                  <a:solidFill>
                    <a:srgbClr val="FFFFFF"/>
                  </a:solidFill>
                </a:uFill>
              </a:rPr>
              <a:t>/</a:t>
            </a:r>
            <a:r>
              <a:rPr lang="en-US" sz="1800" b="0" spc="-1" dirty="0" err="1">
                <a:uFill>
                  <a:solidFill>
                    <a:srgbClr val="FFFFFF"/>
                  </a:solidFill>
                </a:uFill>
              </a:rPr>
              <a:t>fibonacci-srv</a:t>
            </a:r>
            <a:endParaRPr lang="en-US" sz="1800" b="0" spc="-1" dirty="0">
              <a:uFill>
                <a:solidFill>
                  <a:srgbClr val="FFFFFF"/>
                </a:solidFill>
              </a:uFill>
            </a:endParaRPr>
          </a:p>
          <a:p>
            <a:pPr lvl="1"/>
            <a:r>
              <a:rPr lang="en-US" sz="1600" spc="-1" dirty="0">
                <a:uFill>
                  <a:solidFill>
                    <a:srgbClr val="FFFFFF"/>
                  </a:solidFill>
                </a:uFill>
              </a:rPr>
              <a:t>Builds a TCP socket server listening on port 9999 for the number of terms and responds with the list of Fibonacci terms.</a:t>
            </a:r>
          </a:p>
          <a:p>
            <a:r>
              <a:rPr lang="en-US" sz="1800" b="0" spc="-1" dirty="0">
                <a:uFill>
                  <a:solidFill>
                    <a:srgbClr val="FFFFFF"/>
                  </a:solidFill>
                </a:uFill>
              </a:rPr>
              <a:t>Create development environment</a:t>
            </a:r>
          </a:p>
          <a:p>
            <a:pPr lvl="1"/>
            <a:r>
              <a:rPr lang="en-US" sz="1400" spc="-1" dirty="0">
                <a:uFill>
                  <a:solidFill>
                    <a:srgbClr val="FFFFFF"/>
                  </a:solidFill>
                </a:uFill>
                <a:latin typeface="Courier"/>
              </a:rPr>
              <a:t>cd /scratch/working/build-</a:t>
            </a:r>
            <a:r>
              <a:rPr lang="en-US" sz="1400" spc="-1" dirty="0" err="1">
                <a:uFill>
                  <a:solidFill>
                    <a:srgbClr val="FFFFFF"/>
                  </a:solidFill>
                </a:uFill>
                <a:latin typeface="Courier"/>
              </a:rPr>
              <a:t>userspace</a:t>
            </a:r>
            <a:endParaRPr lang="en-US" sz="1400" spc="-1" dirty="0">
              <a:uFill>
                <a:solidFill>
                  <a:srgbClr val="FFFFFF"/>
                </a:solidFill>
              </a:uFill>
              <a:latin typeface="Courier"/>
            </a:endParaRPr>
          </a:p>
          <a:p>
            <a:pPr lvl="1"/>
            <a:r>
              <a:rPr lang="en-US" sz="1400" b="0" spc="-1" dirty="0" err="1">
                <a:uFill>
                  <a:solidFill>
                    <a:srgbClr val="FFFFFF"/>
                  </a:solidFill>
                </a:uFill>
                <a:latin typeface="Courier"/>
              </a:rPr>
              <a:t>devtool</a:t>
            </a:r>
            <a:r>
              <a:rPr lang="en-US" sz="1400" b="0" spc="-1" dirty="0">
                <a:uFill>
                  <a:solidFill>
                    <a:srgbClr val="FFFFFF"/>
                  </a:solidFill>
                </a:uFill>
                <a:latin typeface="Courier"/>
              </a:rPr>
              <a:t> add </a:t>
            </a:r>
            <a:r>
              <a:rPr lang="en-US" sz="1400" b="0" spc="-1" dirty="0" err="1">
                <a:uFill>
                  <a:solidFill>
                    <a:srgbClr val="FFFFFF"/>
                  </a:solidFill>
                </a:uFill>
                <a:latin typeface="Courier"/>
              </a:rPr>
              <a:t>fibonacci-srv</a:t>
            </a:r>
            <a:r>
              <a:rPr lang="en-US" sz="1400" b="0" spc="-1" dirty="0">
                <a:uFill>
                  <a:solidFill>
                    <a:srgbClr val="FFFFFF"/>
                  </a:solidFill>
                </a:uFill>
                <a:latin typeface="Courier"/>
              </a:rPr>
              <a:t> /scratch/working/</a:t>
            </a:r>
            <a:r>
              <a:rPr lang="en-US" sz="1400" b="0" spc="-1" dirty="0" err="1">
                <a:uFill>
                  <a:solidFill>
                    <a:srgbClr val="FFFFFF"/>
                  </a:solidFill>
                </a:uFill>
                <a:latin typeface="Courier"/>
              </a:rPr>
              <a:t>uspsrc</a:t>
            </a:r>
            <a:r>
              <a:rPr lang="en-US" sz="1400" b="0" spc="-1" dirty="0">
                <a:uFill>
                  <a:solidFill>
                    <a:srgbClr val="FFFFFF"/>
                  </a:solidFill>
                </a:uFill>
                <a:latin typeface="Courier"/>
              </a:rPr>
              <a:t>/</a:t>
            </a:r>
            <a:r>
              <a:rPr lang="en-US" sz="1400" b="0" spc="-1" dirty="0" err="1">
                <a:uFill>
                  <a:solidFill>
                    <a:srgbClr val="FFFFFF"/>
                  </a:solidFill>
                </a:uFill>
                <a:latin typeface="Courier"/>
              </a:rPr>
              <a:t>fibonacci-srv</a:t>
            </a:r>
            <a:endParaRPr lang="en-US" sz="1400" b="0" spc="-1" dirty="0">
              <a:uFill>
                <a:solidFill>
                  <a:srgbClr val="FFFFFF"/>
                </a:solidFill>
              </a:uFill>
              <a:latin typeface="Courier"/>
            </a:endParaRPr>
          </a:p>
          <a:p>
            <a:r>
              <a:rPr lang="en-US" sz="1800" b="0" spc="-1" dirty="0">
                <a:uFill>
                  <a:solidFill>
                    <a:srgbClr val="FFFFFF"/>
                  </a:solidFill>
                </a:uFill>
              </a:rPr>
              <a:t>Add system service startup to the recipe</a:t>
            </a:r>
            <a:br>
              <a:rPr lang="en-US" sz="1800" b="0" spc="-1" dirty="0">
                <a:uFill>
                  <a:solidFill>
                    <a:srgbClr val="FFFFFF"/>
                  </a:solidFill>
                </a:uFill>
              </a:rPr>
            </a:br>
            <a:r>
              <a:rPr lang="en-US" sz="1600" b="0" spc="-1" dirty="0">
                <a:uFill>
                  <a:solidFill>
                    <a:srgbClr val="FFFFFF"/>
                  </a:solidFill>
                </a:uFill>
                <a:latin typeface="Courier"/>
              </a:rPr>
              <a:t>meta-uspapps/recipes/fibonacci-srv/fibonacci-srv.bb</a:t>
            </a:r>
            <a:r>
              <a:rPr lang="en-US" sz="2000" b="0" spc="-1" dirty="0">
                <a:uFill>
                  <a:solidFill>
                    <a:srgbClr val="FFFFFF"/>
                  </a:solidFill>
                </a:uFill>
              </a:rPr>
              <a:t> </a:t>
            </a:r>
            <a:endParaRPr lang="en-US" sz="1800" b="0" spc="-1" dirty="0">
              <a:uFill>
                <a:solidFill>
                  <a:srgbClr val="FFFFFF"/>
                </a:solidFill>
              </a:uFill>
            </a:endParaRPr>
          </a:p>
          <a:p>
            <a:endParaRPr lang="en-US" sz="1800" b="0" spc="-1" dirty="0">
              <a:uFill>
                <a:solidFill>
                  <a:srgbClr val="FFFFFF"/>
                </a:solidFill>
              </a:uFill>
            </a:endParaRPr>
          </a:p>
          <a:p>
            <a:endParaRPr lang="en-US" sz="1800" b="0" spc="-1" dirty="0">
              <a:uFill>
                <a:solidFill>
                  <a:srgbClr val="FFFFFF"/>
                </a:solidFill>
              </a:uFill>
            </a:endParaRPr>
          </a:p>
          <a:p>
            <a:endParaRPr lang="en-US" sz="1800" b="0" spc="-1" dirty="0">
              <a:uFill>
                <a:solidFill>
                  <a:srgbClr val="FFFFFF"/>
                </a:solidFill>
              </a:uFill>
            </a:endParaRPr>
          </a:p>
          <a:p>
            <a:r>
              <a:rPr lang="en-US" sz="1800" b="0" spc="-1" dirty="0">
                <a:uFill>
                  <a:solidFill>
                    <a:srgbClr val="FFFFFF"/>
                  </a:solidFill>
                </a:uFill>
              </a:rPr>
              <a:t>Build the recipe</a:t>
            </a:r>
          </a:p>
          <a:p>
            <a:pPr lvl="1"/>
            <a:r>
              <a:rPr lang="en-US" sz="1400" spc="-1" dirty="0" err="1">
                <a:uFill>
                  <a:solidFill>
                    <a:srgbClr val="FFFFFF"/>
                  </a:solidFill>
                </a:uFill>
                <a:latin typeface="Courier"/>
              </a:rPr>
              <a:t>bitbake</a:t>
            </a:r>
            <a:r>
              <a:rPr lang="en-US" sz="1400" spc="-1" dirty="0">
                <a:uFill>
                  <a:solidFill>
                    <a:srgbClr val="FFFFFF"/>
                  </a:solidFill>
                </a:uFill>
                <a:latin typeface="Courier"/>
              </a:rPr>
              <a:t> </a:t>
            </a:r>
            <a:r>
              <a:rPr lang="en-US" sz="1400" spc="-1" dirty="0" err="1">
                <a:uFill>
                  <a:solidFill>
                    <a:srgbClr val="FFFFFF"/>
                  </a:solidFill>
                </a:uFill>
                <a:latin typeface="Courier"/>
              </a:rPr>
              <a:t>fibonacci</a:t>
            </a:r>
            <a:r>
              <a:rPr lang="en-US" sz="1400" spc="-1" dirty="0">
                <a:uFill>
                  <a:solidFill>
                    <a:srgbClr val="FFFFFF"/>
                  </a:solidFill>
                </a:uFill>
                <a:latin typeface="Courier"/>
              </a:rPr>
              <a:t>-lib</a:t>
            </a:r>
            <a:endParaRPr lang="en-US" sz="1600" b="0" spc="-1" dirty="0">
              <a:uFill>
                <a:solidFill>
                  <a:srgbClr val="FFFFFF"/>
                </a:solidFill>
              </a:uFill>
            </a:endParaRPr>
          </a:p>
          <a:p>
            <a:r>
              <a:rPr lang="en-US" sz="1800" b="0" spc="-1" dirty="0">
                <a:uFill>
                  <a:solidFill>
                    <a:srgbClr val="FFFFFF"/>
                  </a:solidFill>
                </a:uFill>
                <a:latin typeface="+mn-lt"/>
              </a:rPr>
              <a:t>Add to your image (</a:t>
            </a:r>
            <a:r>
              <a:rPr lang="en-US" sz="1800" b="0" spc="-1" dirty="0" err="1">
                <a:uFill>
                  <a:solidFill>
                    <a:srgbClr val="FFFFFF"/>
                  </a:solidFill>
                </a:uFill>
                <a:latin typeface="+mn-lt"/>
              </a:rPr>
              <a:t>conf</a:t>
            </a:r>
            <a:r>
              <a:rPr lang="en-US" sz="1800" b="0" spc="-1" dirty="0">
                <a:uFill>
                  <a:solidFill>
                    <a:srgbClr val="FFFFFF"/>
                  </a:solidFill>
                </a:uFill>
                <a:latin typeface="+mn-lt"/>
              </a:rPr>
              <a:t>/</a:t>
            </a:r>
            <a:r>
              <a:rPr lang="en-US" sz="1800" b="0" spc="-1" dirty="0" err="1">
                <a:uFill>
                  <a:solidFill>
                    <a:srgbClr val="FFFFFF"/>
                  </a:solidFill>
                </a:uFill>
                <a:latin typeface="+mn-lt"/>
              </a:rPr>
              <a:t>local.conf</a:t>
            </a:r>
            <a:r>
              <a:rPr lang="en-US" sz="1800" b="0" spc="-1" dirty="0">
                <a:uFill>
                  <a:solidFill>
                    <a:srgbClr val="FFFFFF"/>
                  </a:solidFill>
                </a:uFill>
                <a:latin typeface="+mn-lt"/>
              </a:rPr>
              <a:t>):</a:t>
            </a:r>
          </a:p>
          <a:p>
            <a:endParaRPr lang="en-US" sz="1800" b="0" spc="-1" dirty="0">
              <a:uFill>
                <a:solidFill>
                  <a:srgbClr val="FFFFFF"/>
                </a:solidFill>
              </a:uFill>
              <a:latin typeface="+mn-lt"/>
            </a:endParaRPr>
          </a:p>
          <a:p>
            <a:r>
              <a:rPr lang="en-US" sz="1800" b="0" spc="-1" dirty="0">
                <a:uFill>
                  <a:solidFill>
                    <a:srgbClr val="FFFFFF"/>
                  </a:solidFill>
                </a:uFill>
                <a:latin typeface="+mn-lt"/>
              </a:rPr>
              <a:t>Build and test image</a:t>
            </a:r>
          </a:p>
          <a:p>
            <a:pPr lvl="1"/>
            <a:r>
              <a:rPr lang="en-US" sz="1400" spc="-1" dirty="0" err="1">
                <a:uFill>
                  <a:solidFill>
                    <a:srgbClr val="FFFFFF"/>
                  </a:solidFill>
                </a:uFill>
                <a:latin typeface="Courier"/>
              </a:rPr>
              <a:t>b</a:t>
            </a:r>
            <a:r>
              <a:rPr lang="en-US" sz="1400" b="0" spc="-1" dirty="0" err="1">
                <a:uFill>
                  <a:solidFill>
                    <a:srgbClr val="FFFFFF"/>
                  </a:solidFill>
                </a:uFill>
                <a:latin typeface="Courier"/>
              </a:rPr>
              <a:t>itbake</a:t>
            </a:r>
            <a:r>
              <a:rPr lang="en-US" sz="1400" b="0" spc="-1" dirty="0">
                <a:uFill>
                  <a:solidFill>
                    <a:srgbClr val="FFFFFF"/>
                  </a:solidFill>
                </a:uFill>
                <a:latin typeface="Courier"/>
              </a:rPr>
              <a:t> core-image-minimal</a:t>
            </a:r>
          </a:p>
          <a:p>
            <a:pPr lvl="1"/>
            <a:r>
              <a:rPr lang="en-US" sz="1400" b="0" spc="-1" dirty="0" err="1">
                <a:uFill>
                  <a:solidFill>
                    <a:srgbClr val="FFFFFF"/>
                  </a:solidFill>
                </a:uFill>
                <a:latin typeface="Courier"/>
              </a:rPr>
              <a:t>runqemu</a:t>
            </a:r>
            <a:r>
              <a:rPr lang="en-US" sz="1400" b="0" spc="-1" dirty="0">
                <a:uFill>
                  <a:solidFill>
                    <a:srgbClr val="FFFFFF"/>
                  </a:solidFill>
                </a:uFill>
                <a:latin typeface="Courier"/>
              </a:rPr>
              <a:t> </a:t>
            </a:r>
            <a:r>
              <a:rPr lang="en-US" sz="1400" b="0" spc="-1" dirty="0" smtClean="0">
                <a:uFill>
                  <a:solidFill>
                    <a:srgbClr val="FFFFFF"/>
                  </a:solidFill>
                </a:uFill>
                <a:latin typeface="Courier"/>
              </a:rPr>
              <a:t>qemux86-64 </a:t>
            </a:r>
            <a:r>
              <a:rPr lang="en-US" sz="1400" spc="-1" dirty="0" err="1">
                <a:uFill>
                  <a:solidFill>
                    <a:srgbClr val="FFFFFF"/>
                  </a:solidFill>
                </a:uFill>
                <a:latin typeface="Courier"/>
              </a:rPr>
              <a:t>nographic</a:t>
            </a:r>
            <a:endParaRPr lang="en-US" sz="1400" b="0" spc="-1" dirty="0">
              <a:uFill>
                <a:solidFill>
                  <a:srgbClr val="FFFFFF"/>
                </a:solidFill>
              </a:uFill>
              <a:latin typeface="Courier"/>
            </a:endParaRPr>
          </a:p>
          <a:p>
            <a:pPr lvl="1"/>
            <a:r>
              <a:rPr lang="en-US" sz="1400" b="0" spc="-1" dirty="0" err="1">
                <a:uFill>
                  <a:solidFill>
                    <a:srgbClr val="FFFFFF"/>
                  </a:solidFill>
                </a:uFill>
                <a:latin typeface="Courier"/>
              </a:rPr>
              <a:t>nc</a:t>
            </a:r>
            <a:r>
              <a:rPr lang="en-US" sz="1400" b="0" spc="-1" dirty="0">
                <a:uFill>
                  <a:solidFill>
                    <a:srgbClr val="FFFFFF"/>
                  </a:solidFill>
                </a:uFill>
                <a:latin typeface="Courier"/>
              </a:rPr>
              <a:t> localhost 9999</a:t>
            </a:r>
          </a:p>
        </p:txBody>
      </p:sp>
      <p:sp>
        <p:nvSpPr>
          <p:cNvPr id="6" name="Rectangle 5"/>
          <p:cNvSpPr/>
          <p:nvPr/>
        </p:nvSpPr>
        <p:spPr>
          <a:xfrm>
            <a:off x="920978" y="4855634"/>
            <a:ext cx="7772400" cy="27699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IMAGE_INSTALL_append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fibonacci-srv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5" name="Rectangle 4"/>
          <p:cNvSpPr/>
          <p:nvPr/>
        </p:nvSpPr>
        <p:spPr>
          <a:xfrm>
            <a:off x="920978" y="2919274"/>
            <a:ext cx="7772400" cy="946413"/>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inherit update-</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rc.d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systemd</a:t>
            </a:r>
            <a:endPar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INITSCRIPT_NAME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fibonacci-srv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INITSCRIPT_PARAMS = "start 99 3 5 . stop 20 0 1 2 6 ."</a:t>
            </a:r>
          </a:p>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SYSTEMD_SERVICE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fibonacci-srv.service</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0470037"/>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Changing the System Manager</a:t>
            </a:r>
            <a:endParaRPr lang="en-US" dirty="0">
              <a:solidFill>
                <a:srgbClr val="00B0F0"/>
              </a:solidFill>
              <a:latin typeface="Arial" charset="0"/>
            </a:endParaRPr>
          </a:p>
        </p:txBody>
      </p:sp>
      <p:sp>
        <p:nvSpPr>
          <p:cNvPr id="7" name="Content Placeholder 23"/>
          <p:cNvSpPr>
            <a:spLocks noGrp="1"/>
          </p:cNvSpPr>
          <p:nvPr>
            <p:ph sz="quarter" idx="13"/>
          </p:nvPr>
        </p:nvSpPr>
        <p:spPr>
          <a:xfrm>
            <a:off x="460375" y="882650"/>
            <a:ext cx="8232775" cy="5127625"/>
          </a:xfrm>
        </p:spPr>
        <p:txBody>
          <a:bodyPr>
            <a:normAutofit/>
          </a:bodyPr>
          <a:lstStyle/>
          <a:p>
            <a:r>
              <a:rPr lang="en-US" b="0" dirty="0" err="1"/>
              <a:t>SysVInit</a:t>
            </a:r>
            <a:r>
              <a:rPr lang="en-US" b="0" dirty="0"/>
              <a:t> is the default system manager for the Poky distribution.</a:t>
            </a:r>
          </a:p>
          <a:p>
            <a:r>
              <a:rPr lang="en-US" b="0" dirty="0"/>
              <a:t>To use </a:t>
            </a:r>
            <a:r>
              <a:rPr lang="en-US" b="0" dirty="0" err="1"/>
              <a:t>systemd</a:t>
            </a:r>
            <a:r>
              <a:rPr lang="en-US" b="0" dirty="0"/>
              <a:t> add it to your </a:t>
            </a:r>
            <a:r>
              <a:rPr lang="en-US" sz="2000" b="0" dirty="0" err="1">
                <a:latin typeface="Courier"/>
              </a:rPr>
              <a:t>conf</a:t>
            </a:r>
            <a:r>
              <a:rPr lang="en-US" sz="2000" b="0" dirty="0">
                <a:latin typeface="Courier"/>
              </a:rPr>
              <a:t>/</a:t>
            </a:r>
            <a:r>
              <a:rPr lang="en-US" sz="2000" b="0" dirty="0" err="1">
                <a:latin typeface="Courier"/>
              </a:rPr>
              <a:t>local.conf</a:t>
            </a:r>
            <a:r>
              <a:rPr lang="en-US" b="0" dirty="0"/>
              <a:t> file, or better, to your distribution configuration:</a:t>
            </a:r>
          </a:p>
          <a:p>
            <a:endParaRPr lang="en-US" b="0" dirty="0"/>
          </a:p>
          <a:p>
            <a:r>
              <a:rPr lang="en-US" b="0" dirty="0"/>
              <a:t>If you exclusively want to use </a:t>
            </a:r>
            <a:r>
              <a:rPr lang="en-US" b="0" dirty="0" err="1"/>
              <a:t>systemd</a:t>
            </a:r>
            <a:r>
              <a:rPr lang="en-US" b="0" dirty="0"/>
              <a:t>, you can remove </a:t>
            </a:r>
            <a:r>
              <a:rPr lang="en-US" b="0" dirty="0" err="1"/>
              <a:t>SysVInit</a:t>
            </a:r>
            <a:r>
              <a:rPr lang="en-US" b="0" dirty="0"/>
              <a:t> from you root file system image with:</a:t>
            </a:r>
          </a:p>
        </p:txBody>
      </p:sp>
      <p:sp>
        <p:nvSpPr>
          <p:cNvPr id="4" name="Rectangle 3"/>
          <p:cNvSpPr/>
          <p:nvPr/>
        </p:nvSpPr>
        <p:spPr>
          <a:xfrm>
            <a:off x="932509" y="2735889"/>
            <a:ext cx="7772400" cy="615553"/>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spcAft>
                <a:spcPts val="0"/>
              </a:spcAft>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DISTRO_FEATURES_append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systemd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VIRTUAL-</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RUNTIME_init_manager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a:t>
            </a:r>
            <a:r>
              <a:rPr lang="en-US" sz="1200" dirty="0" err="1"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systemd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5" name="Rectangle 4"/>
          <p:cNvSpPr/>
          <p:nvPr/>
        </p:nvSpPr>
        <p:spPr>
          <a:xfrm>
            <a:off x="920750" y="4361830"/>
            <a:ext cx="7772400" cy="615553"/>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DISTRO_FEATURES_BACKFILL_CONSIDERED = "</a:t>
            </a:r>
            <a:r>
              <a:rPr lang="en-US" sz="1200" dirty="0" err="1"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sysvinit</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VIRTUAL-</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RUNTIME_initscripts</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a:t>
            </a:r>
            <a:r>
              <a:rPr lang="en-US" sz="1200" dirty="0"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40319762"/>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Six</a:t>
            </a:r>
            <a:r>
              <a:rPr lang="en-US" dirty="0" smtClean="0">
                <a:latin typeface="Arial" charset="0"/>
              </a:rPr>
              <a:t/>
            </a:r>
            <a:br>
              <a:rPr lang="en-US" dirty="0" smtClean="0">
                <a:latin typeface="Arial" charset="0"/>
              </a:rPr>
            </a:br>
            <a:endParaRPr lang="en-US" dirty="0"/>
          </a:p>
        </p:txBody>
      </p:sp>
      <p:sp>
        <p:nvSpPr>
          <p:cNvPr id="4" name="Content Placeholder 3"/>
          <p:cNvSpPr>
            <a:spLocks noGrp="1"/>
          </p:cNvSpPr>
          <p:nvPr>
            <p:ph sz="quarter" idx="11"/>
          </p:nvPr>
        </p:nvSpPr>
        <p:spPr>
          <a:xfrm>
            <a:off x="594912" y="4125913"/>
            <a:ext cx="8084882" cy="866775"/>
          </a:xfrm>
        </p:spPr>
        <p:txBody>
          <a:bodyPr/>
          <a:lstStyle/>
          <a:p>
            <a:pPr eaLnBrk="1" hangingPunct="1">
              <a:spcBef>
                <a:spcPts val="900"/>
              </a:spcBef>
            </a:pPr>
            <a:r>
              <a:rPr lang="en-US" dirty="0" smtClean="0">
                <a:latin typeface="Arial" charset="0"/>
              </a:rPr>
              <a:t>Board Bring-up</a:t>
            </a:r>
          </a:p>
          <a:p>
            <a:pPr eaLnBrk="1" hangingPunct="1">
              <a:spcBef>
                <a:spcPts val="900"/>
              </a:spcBef>
            </a:pPr>
            <a:r>
              <a:rPr lang="en-US" dirty="0" smtClean="0">
                <a:latin typeface="Arial" charset="0"/>
              </a:rPr>
              <a:t>David Reyna</a:t>
            </a:r>
            <a:r>
              <a:rPr lang="en-US" dirty="0" smtClean="0">
                <a:cs typeface="Arial" charset="0"/>
              </a:rPr>
              <a:t> </a:t>
            </a:r>
            <a:endParaRPr lang="en-US" dirty="0">
              <a:latin typeface="Arial" charset="0"/>
            </a:endParaRPr>
          </a:p>
        </p:txBody>
      </p:sp>
    </p:spTree>
    <p:extLst>
      <p:ext uri="{BB962C8B-B14F-4D97-AF65-F5344CB8AC3E}">
        <p14:creationId xmlns:p14="http://schemas.microsoft.com/office/powerpoint/2010/main" val="2126243268"/>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Board Bring-up</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02265"/>
            <a:ext cx="8233186" cy="5408426"/>
          </a:xfrm>
        </p:spPr>
        <p:txBody>
          <a:bodyPr/>
          <a:lstStyle/>
          <a:p>
            <a:r>
              <a:rPr lang="en-US" sz="2000" b="0" spc="-1" dirty="0" smtClean="0">
                <a:uFill>
                  <a:solidFill>
                    <a:srgbClr val="FFFFFF"/>
                  </a:solidFill>
                </a:uFill>
              </a:rPr>
              <a:t>Setting up the board connections</a:t>
            </a:r>
          </a:p>
          <a:p>
            <a:pPr marL="800100" lvl="1" indent="-457200">
              <a:buFont typeface="+mj-lt"/>
              <a:buAutoNum type="arabicPeriod"/>
            </a:pPr>
            <a:r>
              <a:rPr lang="en-US" sz="1800" spc="-1" dirty="0" smtClean="0">
                <a:uFill>
                  <a:solidFill>
                    <a:srgbClr val="FFFFFF"/>
                  </a:solidFill>
                </a:uFill>
              </a:rPr>
              <a:t>Unpack the target</a:t>
            </a:r>
          </a:p>
          <a:p>
            <a:pPr marL="800100" lvl="1" indent="-457200">
              <a:buFont typeface="+mj-lt"/>
              <a:buAutoNum type="arabicPeriod"/>
            </a:pPr>
            <a:r>
              <a:rPr lang="en-US" sz="1800" spc="-1" dirty="0" smtClean="0">
                <a:uFill>
                  <a:solidFill>
                    <a:srgbClr val="FFFFFF"/>
                  </a:solidFill>
                </a:uFill>
              </a:rPr>
              <a:t>Insert the provided micro-SD card (pin side up)</a:t>
            </a:r>
          </a:p>
          <a:p>
            <a:pPr marL="800100" lvl="1" indent="-457200">
              <a:buFont typeface="+mj-lt"/>
              <a:buAutoNum type="arabicPeriod"/>
            </a:pPr>
            <a:r>
              <a:rPr lang="en-US" sz="1800" spc="-1" dirty="0">
                <a:uFill>
                  <a:solidFill>
                    <a:srgbClr val="FFFFFF"/>
                  </a:solidFill>
                </a:uFill>
              </a:rPr>
              <a:t>Attach the </a:t>
            </a:r>
            <a:r>
              <a:rPr lang="en-US" sz="1800" spc="-1" dirty="0" err="1">
                <a:uFill>
                  <a:solidFill>
                    <a:srgbClr val="FFFFFF"/>
                  </a:solidFill>
                </a:uFill>
              </a:rPr>
              <a:t>ethernet</a:t>
            </a:r>
            <a:r>
              <a:rPr lang="en-US" sz="1800" spc="-1" dirty="0">
                <a:uFill>
                  <a:solidFill>
                    <a:srgbClr val="FFFFFF"/>
                  </a:solidFill>
                </a:uFill>
              </a:rPr>
              <a:t> cable </a:t>
            </a:r>
            <a:r>
              <a:rPr lang="en-US" sz="1800" spc="-1" dirty="0" smtClean="0">
                <a:uFill>
                  <a:solidFill>
                    <a:srgbClr val="FFFFFF"/>
                  </a:solidFill>
                </a:uFill>
              </a:rPr>
              <a:t>from the target to </a:t>
            </a:r>
            <a:r>
              <a:rPr lang="en-US" sz="1800" spc="-1" dirty="0">
                <a:uFill>
                  <a:solidFill>
                    <a:srgbClr val="FFFFFF"/>
                  </a:solidFill>
                </a:uFill>
              </a:rPr>
              <a:t>the hub</a:t>
            </a:r>
          </a:p>
          <a:p>
            <a:pPr marL="800100" lvl="1" indent="-457200">
              <a:buFont typeface="+mj-lt"/>
              <a:buAutoNum type="arabicPeriod"/>
            </a:pPr>
            <a:r>
              <a:rPr lang="en-US" sz="1800" b="0" spc="-1" dirty="0" smtClean="0">
                <a:uFill>
                  <a:solidFill>
                    <a:srgbClr val="FFFFFF"/>
                  </a:solidFill>
                </a:uFill>
              </a:rPr>
              <a:t>Attach the FTDI 6-pin connector. </a:t>
            </a:r>
            <a:r>
              <a:rPr lang="en-US" sz="1800" b="1" spc="-1" dirty="0" smtClean="0">
                <a:uFill>
                  <a:solidFill>
                    <a:srgbClr val="FFFFFF"/>
                  </a:solidFill>
                </a:uFill>
              </a:rPr>
              <a:t>The BLACK wire is on pin 1</a:t>
            </a:r>
            <a:r>
              <a:rPr lang="en-US" sz="1800" spc="-1" dirty="0" smtClean="0">
                <a:uFill>
                  <a:solidFill>
                    <a:srgbClr val="FFFFFF"/>
                  </a:solidFill>
                </a:uFill>
              </a:rPr>
              <a:t>, which has an arrow on the silk-mask and is on the center-side of the 6-pin inline connector near the microSD connector</a:t>
            </a:r>
          </a:p>
          <a:p>
            <a:pPr marL="800100" lvl="1" indent="-457200">
              <a:buFont typeface="+mj-lt"/>
              <a:buAutoNum type="arabicPeriod"/>
            </a:pPr>
            <a:r>
              <a:rPr lang="en-US" sz="1800" b="0" spc="-1" dirty="0" smtClean="0">
                <a:uFill>
                  <a:solidFill>
                    <a:srgbClr val="FFFFFF"/>
                  </a:solidFill>
                </a:uFill>
              </a:rPr>
              <a:t>Connect the FTDI USB connector to your host</a:t>
            </a:r>
            <a:br>
              <a:rPr lang="en-US" sz="1800" b="0" spc="-1" dirty="0" smtClean="0">
                <a:uFill>
                  <a:solidFill>
                    <a:srgbClr val="FFFFFF"/>
                  </a:solidFill>
                </a:uFill>
              </a:rPr>
            </a:br>
            <a:r>
              <a:rPr lang="en-US" sz="1600" b="0" i="1" spc="-1" dirty="0" smtClean="0">
                <a:uFill>
                  <a:solidFill>
                    <a:srgbClr val="FFFFFF"/>
                  </a:solidFill>
                </a:uFill>
              </a:rPr>
              <a:t>(Note: the USB serial connection will appear on your host as soon as the FTDI cable is connected, regardless if the target is powered)</a:t>
            </a:r>
            <a:endParaRPr lang="en-US" sz="1800" b="0" i="1" spc="-1" dirty="0" smtClean="0">
              <a:uFill>
                <a:solidFill>
                  <a:srgbClr val="FFFFFF"/>
                </a:solidFill>
              </a:uFill>
            </a:endParaRPr>
          </a:p>
          <a:p>
            <a:r>
              <a:rPr lang="en-US" sz="2000" b="0" spc="-1" dirty="0" smtClean="0">
                <a:uFill>
                  <a:solidFill>
                    <a:srgbClr val="FFFFFF"/>
                  </a:solidFill>
                </a:uFill>
              </a:rPr>
              <a:t>Start your host’s console for the USB serial console connection</a:t>
            </a:r>
          </a:p>
          <a:p>
            <a:pPr lvl="1"/>
            <a:r>
              <a:rPr lang="en-US" sz="1800" spc="-1" dirty="0">
                <a:uFill>
                  <a:solidFill>
                    <a:srgbClr val="FFFFFF"/>
                  </a:solidFill>
                </a:uFill>
              </a:rPr>
              <a:t>On Linux, you can use the screen command, using your host’s added serial device (for example “/dev/ttyUSB0):</a:t>
            </a:r>
            <a:endParaRPr lang="en-US" sz="1050" spc="-1" dirty="0">
              <a:uFill>
                <a:solidFill>
                  <a:srgbClr val="FFFFFF"/>
                </a:solidFill>
              </a:uFill>
            </a:endParaRPr>
          </a:p>
          <a:p>
            <a:pPr lvl="3"/>
            <a:r>
              <a:rPr lang="en-US" sz="1600" dirty="0">
                <a:latin typeface="Courier New" panose="02070309020205020404" pitchFamily="49" charset="0"/>
                <a:cs typeface="Courier New" panose="02070309020205020404" pitchFamily="49" charset="0"/>
              </a:rPr>
              <a:t>$ </a:t>
            </a:r>
            <a:r>
              <a:rPr lang="en-US" sz="1600" b="1" dirty="0">
                <a:solidFill>
                  <a:schemeClr val="accent1"/>
                </a:solidFill>
                <a:latin typeface="Courier New" panose="02070309020205020404" pitchFamily="49" charset="0"/>
                <a:cs typeface="Courier New" panose="02070309020205020404" pitchFamily="49" charset="0"/>
              </a:rPr>
              <a:t>screen /dev/ttyUSB0 115200,cs8</a:t>
            </a:r>
            <a:r>
              <a:rPr lang="en-US" sz="1600" b="1" spc="-1" dirty="0">
                <a:solidFill>
                  <a:schemeClr val="accent1"/>
                </a:solidFill>
                <a:uFill>
                  <a:solidFill>
                    <a:srgbClr val="FFFFFF"/>
                  </a:solidFill>
                </a:uFill>
                <a:latin typeface="Courier New" panose="02070309020205020404" pitchFamily="49" charset="0"/>
                <a:cs typeface="Courier New" panose="02070309020205020404" pitchFamily="49" charset="0"/>
              </a:rPr>
              <a:t> </a:t>
            </a:r>
            <a:r>
              <a:rPr lang="en-US" sz="1600" b="1" spc="-1" dirty="0" smtClean="0">
                <a:solidFill>
                  <a:schemeClr val="accent1"/>
                </a:solidFill>
                <a:uFill>
                  <a:solidFill>
                    <a:srgbClr val="FFFFFF"/>
                  </a:solidFill>
                </a:uFill>
                <a:latin typeface="Courier New" panose="02070309020205020404" pitchFamily="49" charset="0"/>
                <a:cs typeface="Courier New" panose="02070309020205020404" pitchFamily="49" charset="0"/>
              </a:rPr>
              <a:t>	     </a:t>
            </a:r>
            <a:r>
              <a:rPr lang="en-US" sz="1200" i="1" spc="-1" dirty="0">
                <a:solidFill>
                  <a:schemeClr val="tx1"/>
                </a:solidFill>
                <a:uFill>
                  <a:solidFill>
                    <a:srgbClr val="FFFFFF"/>
                  </a:solidFill>
                </a:uFill>
                <a:latin typeface="+mn-lt"/>
                <a:cs typeface="Courier New" panose="02070309020205020404" pitchFamily="49" charset="0"/>
              </a:rPr>
              <a:t>(</a:t>
            </a:r>
            <a:r>
              <a:rPr lang="en-US" sz="1200" i="1" spc="-1" dirty="0" smtClean="0">
                <a:solidFill>
                  <a:schemeClr val="tx1"/>
                </a:solidFill>
                <a:uFill>
                  <a:solidFill>
                    <a:srgbClr val="FFFFFF"/>
                  </a:solidFill>
                </a:uFill>
                <a:latin typeface="+mn-lt"/>
                <a:cs typeface="Courier New" panose="02070309020205020404" pitchFamily="49" charset="0"/>
              </a:rPr>
              <a:t>FYI: “CTRL-A k” to kill/quit)</a:t>
            </a:r>
            <a:endParaRPr lang="en-US" sz="1200" i="1" spc="-1" dirty="0">
              <a:solidFill>
                <a:schemeClr val="tx1"/>
              </a:solidFill>
              <a:uFill>
                <a:solidFill>
                  <a:srgbClr val="FFFFFF"/>
                </a:solidFill>
              </a:uFill>
              <a:latin typeface="+mn-lt"/>
              <a:cs typeface="Courier New" panose="02070309020205020404" pitchFamily="49" charset="0"/>
            </a:endParaRPr>
          </a:p>
          <a:p>
            <a:pPr lvl="1"/>
            <a:r>
              <a:rPr lang="en-US" sz="1800" spc="-1" dirty="0" smtClean="0">
                <a:uFill>
                  <a:solidFill>
                    <a:srgbClr val="FFFFFF"/>
                  </a:solidFill>
                </a:uFill>
              </a:rPr>
              <a:t>On Windows, you can use an application like “</a:t>
            </a:r>
            <a:r>
              <a:rPr lang="en-US" sz="1800" spc="-1" dirty="0" err="1" smtClean="0">
                <a:uFill>
                  <a:solidFill>
                    <a:srgbClr val="FFFFFF"/>
                  </a:solidFill>
                </a:uFill>
              </a:rPr>
              <a:t>Teraterm</a:t>
            </a:r>
            <a:r>
              <a:rPr lang="en-US" sz="1800" spc="-1" dirty="0" smtClean="0">
                <a:uFill>
                  <a:solidFill>
                    <a:srgbClr val="FFFFFF"/>
                  </a:solidFill>
                </a:uFill>
              </a:rPr>
              <a:t>”, set the serial connection to the latest port (e.g. “COM23”), and set the baud rate to 115200 (“Setup &gt; Serial Port… &gt; Baud Rate…”)</a:t>
            </a:r>
          </a:p>
        </p:txBody>
      </p:sp>
    </p:spTree>
    <p:extLst>
      <p:ext uri="{BB962C8B-B14F-4D97-AF65-F5344CB8AC3E}">
        <p14:creationId xmlns:p14="http://schemas.microsoft.com/office/powerpoint/2010/main" val="968941451"/>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Board Bring-up (2)</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02265"/>
            <a:ext cx="8233186" cy="5408426"/>
          </a:xfrm>
        </p:spPr>
        <p:txBody>
          <a:bodyPr/>
          <a:lstStyle/>
          <a:p>
            <a:r>
              <a:rPr lang="en-US" sz="2000" b="0" spc="-1" dirty="0" smtClean="0">
                <a:uFill>
                  <a:solidFill>
                    <a:srgbClr val="FFFFFF"/>
                  </a:solidFill>
                </a:uFill>
              </a:rPr>
              <a:t>Start the board</a:t>
            </a:r>
          </a:p>
          <a:p>
            <a:pPr marL="800100" lvl="1" indent="-457200">
              <a:buFont typeface="+mj-lt"/>
              <a:buAutoNum type="arabicPeriod"/>
            </a:pPr>
            <a:r>
              <a:rPr lang="en-US" sz="1800" spc="-1" dirty="0" smtClean="0">
                <a:uFill>
                  <a:solidFill>
                    <a:srgbClr val="FFFFFF"/>
                  </a:solidFill>
                </a:uFill>
              </a:rPr>
              <a:t>Connect the +5 Volt power supply to the target</a:t>
            </a:r>
          </a:p>
          <a:p>
            <a:pPr marL="800100" lvl="1" indent="-457200">
              <a:buFont typeface="+mj-lt"/>
              <a:buAutoNum type="arabicPeriod"/>
            </a:pPr>
            <a:r>
              <a:rPr lang="en-US" sz="1800" b="0" spc="-1" dirty="0" smtClean="0">
                <a:uFill>
                  <a:solidFill>
                    <a:srgbClr val="FFFFFF"/>
                  </a:solidFill>
                </a:uFill>
              </a:rPr>
              <a:t>You should see the board’s EFI boot information appear in your host’s serial console</a:t>
            </a:r>
          </a:p>
          <a:p>
            <a:r>
              <a:rPr lang="en-US" sz="2000" b="0" spc="-1" dirty="0" smtClean="0">
                <a:uFill>
                  <a:solidFill>
                    <a:srgbClr val="FFFFFF"/>
                  </a:solidFill>
                </a:uFill>
              </a:rPr>
              <a:t>Run these commands to boot the kernel</a:t>
            </a:r>
            <a:br>
              <a:rPr lang="en-US" sz="2000" b="0" spc="-1" dirty="0" smtClean="0">
                <a:uFill>
                  <a:solidFill>
                    <a:srgbClr val="FFFFFF"/>
                  </a:solidFill>
                </a:uFill>
              </a:rPr>
            </a:br>
            <a:r>
              <a:rPr lang="en-US" sz="2000" b="0" spc="-1" dirty="0" smtClean="0">
                <a:uFill>
                  <a:solidFill>
                    <a:srgbClr val="FFFFFF"/>
                  </a:solidFill>
                </a:uFill>
              </a:rPr>
              <a:t/>
            </a:r>
            <a:br>
              <a:rPr lang="en-US" sz="2000" b="0" spc="-1" dirty="0" smtClean="0">
                <a:uFill>
                  <a:solidFill>
                    <a:srgbClr val="FFFFFF"/>
                  </a:solidFill>
                </a:uFill>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a:solidFill>
                  <a:schemeClr val="accent1"/>
                </a:solidFill>
                <a:latin typeface="Courier New" panose="02070309020205020404" pitchFamily="49" charset="0"/>
                <a:cs typeface="Courier New" panose="02070309020205020404" pitchFamily="49" charset="0"/>
              </a:rPr>
              <a:t>connect -</a:t>
            </a:r>
            <a:r>
              <a:rPr lang="en-US" sz="2000" dirty="0" smtClean="0">
                <a:solidFill>
                  <a:schemeClr val="accent1"/>
                </a:solidFill>
                <a:latin typeface="Courier New" panose="02070309020205020404" pitchFamily="49" charset="0"/>
                <a:cs typeface="Courier New" panose="02070309020205020404" pitchFamily="49" charset="0"/>
              </a:rPr>
              <a:t>r</a:t>
            </a:r>
            <a:r>
              <a:rPr lang="en-US" sz="2000" dirty="0" smtClean="0">
                <a:latin typeface="Courier New" panose="02070309020205020404" pitchFamily="49" charset="0"/>
                <a:cs typeface="Courier New" panose="02070309020205020404" pitchFamily="49" charset="0"/>
              </a:rPr>
              <a:t/>
            </a:r>
            <a:br>
              <a:rPr lang="en-US" sz="2000" dirty="0" smtClean="0">
                <a:latin typeface="Courier New" panose="02070309020205020404" pitchFamily="49" charset="0"/>
                <a:cs typeface="Courier New" panose="02070309020205020404" pitchFamily="49" charset="0"/>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a:solidFill>
                  <a:schemeClr val="accent1"/>
                </a:solidFill>
                <a:latin typeface="Courier New" panose="02070309020205020404" pitchFamily="49" charset="0"/>
                <a:cs typeface="Courier New" panose="02070309020205020404" pitchFamily="49" charset="0"/>
              </a:rPr>
              <a:t>map -</a:t>
            </a:r>
            <a:r>
              <a:rPr lang="en-US" sz="2000" dirty="0" smtClean="0">
                <a:solidFill>
                  <a:schemeClr val="accent1"/>
                </a:solidFill>
                <a:latin typeface="Courier New" panose="02070309020205020404" pitchFamily="49" charset="0"/>
                <a:cs typeface="Courier New" panose="02070309020205020404" pitchFamily="49" charset="0"/>
              </a:rPr>
              <a:t>r</a:t>
            </a:r>
            <a:r>
              <a:rPr lang="en-US" sz="2000" dirty="0" smtClean="0">
                <a:latin typeface="Courier New" panose="02070309020205020404" pitchFamily="49" charset="0"/>
                <a:cs typeface="Courier New" panose="02070309020205020404" pitchFamily="49" charset="0"/>
              </a:rPr>
              <a:t/>
            </a:r>
            <a:br>
              <a:rPr lang="en-US" sz="2000" dirty="0" smtClean="0">
                <a:latin typeface="Courier New" panose="02070309020205020404" pitchFamily="49" charset="0"/>
                <a:cs typeface="Courier New" panose="02070309020205020404" pitchFamily="49" charset="0"/>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a:solidFill>
                  <a:schemeClr val="accent1"/>
                </a:solidFill>
                <a:latin typeface="Courier New" panose="02070309020205020404" pitchFamily="49" charset="0"/>
                <a:cs typeface="Courier New" panose="02070309020205020404" pitchFamily="49" charset="0"/>
              </a:rPr>
              <a:t>fs0</a:t>
            </a:r>
            <a:r>
              <a:rPr lang="en-US" sz="2000" dirty="0" smtClean="0">
                <a:solidFill>
                  <a:schemeClr val="accent1"/>
                </a:solidFill>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rPr>
              <a:t/>
            </a:r>
            <a:br>
              <a:rPr lang="en-US" sz="2000" dirty="0" smtClean="0">
                <a:latin typeface="Courier New" panose="02070309020205020404" pitchFamily="49" charset="0"/>
                <a:cs typeface="Courier New" panose="02070309020205020404" pitchFamily="49" charset="0"/>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smtClean="0">
                <a:solidFill>
                  <a:schemeClr val="accent1"/>
                </a:solidFill>
                <a:latin typeface="Courier New" panose="02070309020205020404" pitchFamily="49" charset="0"/>
                <a:cs typeface="Courier New" panose="02070309020205020404" pitchFamily="49" charset="0"/>
              </a:rPr>
              <a:t>bootx64</a:t>
            </a:r>
          </a:p>
          <a:p>
            <a:r>
              <a:rPr lang="en-US" sz="2000" b="0" spc="-1" dirty="0" smtClean="0">
                <a:uFill>
                  <a:solidFill>
                    <a:srgbClr val="FFFFFF"/>
                  </a:solidFill>
                </a:uFill>
              </a:rPr>
              <a:t>You should now see the kernel boot</a:t>
            </a:r>
          </a:p>
          <a:p>
            <a:r>
              <a:rPr lang="en-US" sz="2000" b="0" spc="-1" dirty="0" smtClean="0">
                <a:uFill>
                  <a:solidFill>
                    <a:srgbClr val="FFFFFF"/>
                  </a:solidFill>
                </a:uFill>
              </a:rPr>
              <a:t>At the login prompt, enter “</a:t>
            </a:r>
            <a:r>
              <a:rPr lang="en-US" sz="2000" spc="-1" dirty="0" smtClean="0">
                <a:solidFill>
                  <a:schemeClr val="accent1"/>
                </a:solidFill>
                <a:uFill>
                  <a:solidFill>
                    <a:srgbClr val="FFFFFF"/>
                  </a:solidFill>
                </a:uFill>
              </a:rPr>
              <a:t>root</a:t>
            </a:r>
            <a:r>
              <a:rPr lang="en-US" sz="2000" b="0" spc="-1" dirty="0" smtClean="0">
                <a:uFill>
                  <a:solidFill>
                    <a:srgbClr val="FFFFFF"/>
                  </a:solidFill>
                </a:uFill>
              </a:rPr>
              <a:t>”</a:t>
            </a:r>
            <a:br>
              <a:rPr lang="en-US" sz="2000" b="0" spc="-1" dirty="0" smtClean="0">
                <a:uFill>
                  <a:solidFill>
                    <a:srgbClr val="FFFFFF"/>
                  </a:solidFill>
                </a:uFill>
              </a:rPr>
            </a:br>
            <a:endParaRPr lang="en-US" sz="2000" b="0" spc="-1" dirty="0" smtClean="0">
              <a:uFill>
                <a:solidFill>
                  <a:srgbClr val="FFFFFF"/>
                </a:solidFill>
              </a:uFill>
            </a:endParaRPr>
          </a:p>
          <a:p>
            <a:r>
              <a:rPr lang="en-US" sz="1600" b="0" i="1" spc="-1" dirty="0" smtClean="0">
                <a:uFill>
                  <a:solidFill>
                    <a:srgbClr val="FFFFFF"/>
                  </a:solidFill>
                </a:uFill>
              </a:rPr>
              <a:t>Note: see the appendix on instructions on how we create the microSD card images</a:t>
            </a:r>
            <a:endParaRPr lang="en-US" sz="1600" b="0" i="1" spc="-1" dirty="0">
              <a:uFill>
                <a:solidFill>
                  <a:srgbClr val="FFFFFF"/>
                </a:solidFill>
              </a:uFill>
            </a:endParaRPr>
          </a:p>
        </p:txBody>
      </p:sp>
    </p:spTree>
    <p:extLst>
      <p:ext uri="{BB962C8B-B14F-4D97-AF65-F5344CB8AC3E}">
        <p14:creationId xmlns:p14="http://schemas.microsoft.com/office/powerpoint/2010/main" val="2294503902"/>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Seven</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err="1" smtClean="0">
                <a:latin typeface="Arial" charset="0"/>
              </a:rPr>
              <a:t>Devtool</a:t>
            </a:r>
            <a:r>
              <a:rPr lang="en-US" dirty="0" smtClean="0">
                <a:latin typeface="Arial" charset="0"/>
              </a:rPr>
              <a:t> and Extensible SDKs</a:t>
            </a:r>
          </a:p>
          <a:p>
            <a:pPr eaLnBrk="1" hangingPunct="1">
              <a:spcBef>
                <a:spcPts val="900"/>
              </a:spcBef>
            </a:pPr>
            <a:r>
              <a:rPr lang="en-US" dirty="0" smtClean="0">
                <a:cs typeface="Arial" charset="0"/>
              </a:rPr>
              <a:t>Sean Hudson</a:t>
            </a:r>
            <a:endParaRPr lang="en-US" dirty="0">
              <a:latin typeface="Arial" charset="0"/>
            </a:endParaRPr>
          </a:p>
        </p:txBody>
      </p:sp>
    </p:spTree>
    <p:extLst>
      <p:ext uri="{BB962C8B-B14F-4D97-AF65-F5344CB8AC3E}">
        <p14:creationId xmlns:p14="http://schemas.microsoft.com/office/powerpoint/2010/main" val="2030342476"/>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Devtool</a:t>
            </a:r>
            <a:r>
              <a:rPr lang="en-US" dirty="0" smtClean="0"/>
              <a:t> and </a:t>
            </a:r>
            <a:r>
              <a:rPr lang="en-US" dirty="0" err="1" smtClean="0"/>
              <a:t>eSDKs</a:t>
            </a:r>
            <a:r>
              <a:rPr lang="en-US" dirty="0" smtClean="0"/>
              <a:t> – WR Linux 9 Overview</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77500" lnSpcReduction="20000"/>
          </a:bodyPr>
          <a:lstStyle/>
          <a:p>
            <a:r>
              <a:rPr lang="en-US" dirty="0" smtClean="0">
                <a:latin typeface="+mn-lt"/>
              </a:rPr>
              <a:t>The “</a:t>
            </a:r>
            <a:r>
              <a:rPr lang="en-US" dirty="0" err="1" smtClean="0">
                <a:latin typeface="+mn-lt"/>
              </a:rPr>
              <a:t>devtool</a:t>
            </a:r>
            <a:r>
              <a:rPr lang="en-US" dirty="0" smtClean="0">
                <a:latin typeface="+mn-lt"/>
              </a:rPr>
              <a:t>” is a collection of tools to help development, in particular user space development.</a:t>
            </a:r>
          </a:p>
          <a:p>
            <a:r>
              <a:rPr lang="en-US" dirty="0" smtClean="0">
                <a:latin typeface="+mn-lt"/>
              </a:rPr>
              <a:t>It uses a local directory called “workspace” to hold its local and custom content</a:t>
            </a:r>
          </a:p>
          <a:p>
            <a:r>
              <a:rPr lang="en-US" dirty="0" smtClean="0">
                <a:latin typeface="+mn-lt"/>
              </a:rPr>
              <a:t>It supports for example:</a:t>
            </a:r>
          </a:p>
          <a:p>
            <a:pPr lvl="1"/>
            <a:r>
              <a:rPr lang="en-US" dirty="0" smtClean="0">
                <a:latin typeface="+mn-lt"/>
              </a:rPr>
              <a:t>Importing applications and creating wrapper recipe files and then packing the results Patching existing packages </a:t>
            </a:r>
            <a:r>
              <a:rPr lang="en-US" dirty="0" err="1" smtClean="0">
                <a:latin typeface="+mn-lt"/>
              </a:rPr>
              <a:t>Devtool</a:t>
            </a:r>
            <a:r>
              <a:rPr lang="en-US" dirty="0" smtClean="0">
                <a:latin typeface="+mn-lt"/>
              </a:rPr>
              <a:t> supports both projects and </a:t>
            </a:r>
            <a:r>
              <a:rPr lang="en-US" dirty="0" err="1" smtClean="0">
                <a:latin typeface="+mn-lt"/>
              </a:rPr>
              <a:t>eSDKs</a:t>
            </a:r>
            <a:r>
              <a:rPr lang="en-US" dirty="0" smtClean="0">
                <a:latin typeface="+mn-lt"/>
              </a:rPr>
              <a:t>. We will be focusing on </a:t>
            </a:r>
            <a:r>
              <a:rPr lang="en-US" dirty="0" err="1" smtClean="0">
                <a:latin typeface="+mn-lt"/>
              </a:rPr>
              <a:t>eSDKs</a:t>
            </a:r>
            <a:r>
              <a:rPr lang="en-US" dirty="0" smtClean="0">
                <a:latin typeface="+mn-lt"/>
              </a:rPr>
              <a:t> in this presentation.</a:t>
            </a:r>
          </a:p>
          <a:p>
            <a:r>
              <a:rPr lang="en-US" dirty="0" smtClean="0">
                <a:latin typeface="+mn-lt"/>
              </a:rPr>
              <a:t>The Extensible SDK (</a:t>
            </a:r>
            <a:r>
              <a:rPr lang="en-US" dirty="0" err="1" smtClean="0">
                <a:latin typeface="+mn-lt"/>
              </a:rPr>
              <a:t>eSDK</a:t>
            </a:r>
            <a:r>
              <a:rPr lang="en-US" dirty="0">
                <a:latin typeface="+mn-lt"/>
              </a:rPr>
              <a:t>)</a:t>
            </a:r>
            <a:r>
              <a:rPr lang="en-US" dirty="0" smtClean="0">
                <a:latin typeface="+mn-lt"/>
              </a:rPr>
              <a:t> is a portable and standalone development environment , basically an SDK with an added </a:t>
            </a:r>
            <a:r>
              <a:rPr lang="en-US" dirty="0" err="1" smtClean="0">
                <a:latin typeface="+mn-lt"/>
              </a:rPr>
              <a:t>bitbake</a:t>
            </a:r>
            <a:r>
              <a:rPr lang="en-US" dirty="0" smtClean="0">
                <a:latin typeface="+mn-lt"/>
              </a:rPr>
              <a:t> executive via </a:t>
            </a:r>
            <a:r>
              <a:rPr lang="en-US" dirty="0" err="1" smtClean="0">
                <a:latin typeface="+mn-lt"/>
              </a:rPr>
              <a:t>devtool</a:t>
            </a:r>
            <a:r>
              <a:rPr lang="en-US" dirty="0" smtClean="0">
                <a:latin typeface="+mn-lt"/>
              </a:rPr>
              <a:t>.</a:t>
            </a:r>
          </a:p>
          <a:p>
            <a:r>
              <a:rPr lang="en-US" dirty="0" err="1" smtClean="0">
                <a:latin typeface="+mn-lt"/>
              </a:rPr>
              <a:t>eSDKs</a:t>
            </a:r>
            <a:r>
              <a:rPr lang="en-US" dirty="0" smtClean="0">
                <a:latin typeface="+mn-lt"/>
              </a:rPr>
              <a:t> run on Linux hosts. They do not run on Windows (</a:t>
            </a:r>
            <a:r>
              <a:rPr lang="en-US" i="1" dirty="0" smtClean="0">
                <a:latin typeface="+mn-lt"/>
              </a:rPr>
              <a:t>unless you use the OE ‘CROPS’ container technology</a:t>
            </a:r>
            <a:r>
              <a:rPr lang="en-US" dirty="0" smtClean="0">
                <a:latin typeface="+mn-lt"/>
              </a:rPr>
              <a:t>).</a:t>
            </a:r>
          </a:p>
          <a:p>
            <a:r>
              <a:rPr lang="en-US" sz="2000" i="1" dirty="0" smtClean="0">
                <a:solidFill>
                  <a:srgbClr val="0071C5"/>
                </a:solidFill>
                <a:latin typeface="+mn-lt"/>
              </a:rPr>
              <a:t>NOTE: be careful not </a:t>
            </a:r>
            <a:r>
              <a:rPr lang="en-US" sz="2000" i="1" dirty="0">
                <a:solidFill>
                  <a:srgbClr val="0071C5"/>
                </a:solidFill>
                <a:latin typeface="+mn-lt"/>
              </a:rPr>
              <a:t>to </a:t>
            </a:r>
            <a:r>
              <a:rPr lang="en-US" sz="2000" i="1" dirty="0" smtClean="0">
                <a:solidFill>
                  <a:srgbClr val="0071C5"/>
                </a:solidFill>
                <a:latin typeface="+mn-lt"/>
              </a:rPr>
              <a:t>mix the shell environments of the </a:t>
            </a:r>
            <a:r>
              <a:rPr lang="en-US" sz="2000" i="1" dirty="0" err="1" smtClean="0">
                <a:solidFill>
                  <a:srgbClr val="0071C5"/>
                </a:solidFill>
                <a:latin typeface="+mn-lt"/>
              </a:rPr>
              <a:t>eSDK</a:t>
            </a:r>
            <a:r>
              <a:rPr lang="en-US" sz="2000" i="1" dirty="0" smtClean="0">
                <a:solidFill>
                  <a:srgbClr val="0071C5"/>
                </a:solidFill>
                <a:latin typeface="+mn-lt"/>
              </a:rPr>
              <a:t> and the project, else unpredictable behavior will </a:t>
            </a:r>
            <a:r>
              <a:rPr lang="en-US" sz="2000" i="1" u="sng" dirty="0" smtClean="0">
                <a:solidFill>
                  <a:srgbClr val="0071C5"/>
                </a:solidFill>
                <a:latin typeface="+mn-lt"/>
              </a:rPr>
              <a:t>definitely </a:t>
            </a:r>
            <a:r>
              <a:rPr lang="en-US" sz="2000" i="1" dirty="0" smtClean="0">
                <a:solidFill>
                  <a:srgbClr val="0071C5"/>
                </a:solidFill>
                <a:latin typeface="+mn-lt"/>
              </a:rPr>
              <a:t>occur. </a:t>
            </a:r>
          </a:p>
        </p:txBody>
      </p:sp>
    </p:spTree>
    <p:extLst>
      <p:ext uri="{BB962C8B-B14F-4D97-AF65-F5344CB8AC3E}">
        <p14:creationId xmlns:p14="http://schemas.microsoft.com/office/powerpoint/2010/main" val="3747937125"/>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Devtool</a:t>
            </a:r>
            <a:r>
              <a:rPr lang="en-US" dirty="0" smtClean="0"/>
              <a:t> - A tool for the application developer</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85000" lnSpcReduction="20000"/>
          </a:bodyPr>
          <a:lstStyle/>
          <a:p>
            <a:pPr marL="0" indent="0">
              <a:buNone/>
            </a:pPr>
            <a:r>
              <a:rPr lang="en-US" dirty="0" smtClean="0">
                <a:latin typeface="+mn-lt"/>
              </a:rPr>
              <a:t>Before </a:t>
            </a:r>
            <a:r>
              <a:rPr lang="en-US" dirty="0" err="1" smtClean="0">
                <a:latin typeface="+mn-lt"/>
              </a:rPr>
              <a:t>devtool</a:t>
            </a:r>
            <a:r>
              <a:rPr lang="en-US" dirty="0" smtClean="0">
                <a:latin typeface="+mn-lt"/>
              </a:rPr>
              <a:t>, developer teams writing new applications had the following options:</a:t>
            </a:r>
            <a:br>
              <a:rPr lang="en-US" dirty="0" smtClean="0">
                <a:latin typeface="+mn-lt"/>
              </a:rPr>
            </a:br>
            <a:endParaRPr lang="en-US" sz="1200" dirty="0" smtClean="0">
              <a:latin typeface="+mn-lt"/>
            </a:endParaRPr>
          </a:p>
          <a:p>
            <a:pPr marL="342900" lvl="1" indent="0">
              <a:buNone/>
            </a:pPr>
            <a:r>
              <a:rPr lang="en-US" dirty="0" smtClean="0">
                <a:latin typeface="+mn-lt"/>
              </a:rPr>
              <a:t>1) Use build engineer’s setup &amp; write new recipe &amp; use bitbake to rebuild image</a:t>
            </a:r>
          </a:p>
          <a:p>
            <a:pPr marL="339725" lvl="5" indent="0">
              <a:buNone/>
            </a:pPr>
            <a:r>
              <a:rPr lang="en-US" b="0" i="1" dirty="0" smtClean="0">
                <a:solidFill>
                  <a:srgbClr val="0071C5"/>
                </a:solidFill>
                <a:latin typeface="+mn-lt"/>
              </a:rPr>
              <a:t>Drawbacks</a:t>
            </a:r>
            <a:r>
              <a:rPr lang="en-US" b="0" dirty="0" smtClean="0">
                <a:solidFill>
                  <a:srgbClr val="0071C5"/>
                </a:solidFill>
                <a:latin typeface="+mn-lt"/>
              </a:rPr>
              <a:t>: </a:t>
            </a:r>
          </a:p>
          <a:p>
            <a:pPr lvl="5">
              <a:buFont typeface="Wingdings" panose="05000000000000000000" pitchFamily="2" charset="2"/>
              <a:buChar char="§"/>
            </a:pPr>
            <a:r>
              <a:rPr lang="en-US" b="0" dirty="0" smtClean="0">
                <a:latin typeface="+mn-lt"/>
              </a:rPr>
              <a:t>push changes to repo each iteration</a:t>
            </a:r>
          </a:p>
          <a:p>
            <a:pPr lvl="5">
              <a:buFont typeface="Wingdings" panose="05000000000000000000" pitchFamily="2" charset="2"/>
              <a:buChar char="§"/>
            </a:pPr>
            <a:r>
              <a:rPr lang="en-US" b="0" dirty="0" smtClean="0">
                <a:latin typeface="+mn-lt"/>
              </a:rPr>
              <a:t>Long build times for image rebuilds</a:t>
            </a:r>
          </a:p>
          <a:p>
            <a:pPr marL="342900" lvl="1" indent="0">
              <a:buNone/>
            </a:pPr>
            <a:endParaRPr lang="en-US" sz="800" dirty="0"/>
          </a:p>
          <a:p>
            <a:pPr marL="342900" lvl="1" indent="0">
              <a:buNone/>
            </a:pPr>
            <a:r>
              <a:rPr lang="en-US" dirty="0" smtClean="0">
                <a:latin typeface="+mn-lt"/>
              </a:rPr>
              <a:t>2) Use build engineer provided </a:t>
            </a:r>
            <a:r>
              <a:rPr lang="en-US" dirty="0" err="1" smtClean="0">
                <a:latin typeface="+mn-lt"/>
              </a:rPr>
              <a:t>sdk</a:t>
            </a:r>
            <a:r>
              <a:rPr lang="en-US" dirty="0" smtClean="0">
                <a:latin typeface="+mn-lt"/>
              </a:rPr>
              <a:t>/toolchain</a:t>
            </a:r>
          </a:p>
          <a:p>
            <a:pPr marL="342900" lvl="1" indent="0">
              <a:buNone/>
            </a:pPr>
            <a:r>
              <a:rPr lang="en-US" i="1" dirty="0" smtClean="0">
                <a:solidFill>
                  <a:srgbClr val="0071C5"/>
                </a:solidFill>
                <a:latin typeface="+mn-lt"/>
              </a:rPr>
              <a:t>Drawbacks</a:t>
            </a:r>
            <a:r>
              <a:rPr lang="en-US" dirty="0" smtClean="0">
                <a:solidFill>
                  <a:srgbClr val="0071C5"/>
                </a:solidFill>
                <a:latin typeface="+mn-lt"/>
              </a:rPr>
              <a:t>: </a:t>
            </a:r>
          </a:p>
          <a:p>
            <a:pPr lvl="1">
              <a:buFont typeface="Wingdings" panose="05000000000000000000" pitchFamily="2" charset="2"/>
              <a:buChar char="§"/>
            </a:pPr>
            <a:r>
              <a:rPr lang="en-US" dirty="0" smtClean="0">
                <a:latin typeface="+mn-lt"/>
              </a:rPr>
              <a:t>Difficult to update the </a:t>
            </a:r>
            <a:r>
              <a:rPr lang="en-US" dirty="0" err="1" smtClean="0">
                <a:latin typeface="+mn-lt"/>
              </a:rPr>
              <a:t>sdk</a:t>
            </a:r>
            <a:r>
              <a:rPr lang="en-US" dirty="0" smtClean="0">
                <a:latin typeface="+mn-lt"/>
              </a:rPr>
              <a:t> if app is library or depends on lib in development - may require multiple </a:t>
            </a:r>
            <a:r>
              <a:rPr lang="en-US" dirty="0" err="1" smtClean="0">
                <a:latin typeface="+mn-lt"/>
              </a:rPr>
              <a:t>sdk</a:t>
            </a:r>
            <a:r>
              <a:rPr lang="en-US" dirty="0" smtClean="0">
                <a:latin typeface="+mn-lt"/>
              </a:rPr>
              <a:t> updates per day</a:t>
            </a:r>
          </a:p>
          <a:p>
            <a:pPr lvl="1">
              <a:buFont typeface="Wingdings" panose="05000000000000000000" pitchFamily="2" charset="2"/>
              <a:buChar char="§"/>
            </a:pPr>
            <a:r>
              <a:rPr lang="en-US" dirty="0" smtClean="0">
                <a:latin typeface="+mn-lt"/>
              </a:rPr>
              <a:t>Doesn’t work for testing </a:t>
            </a:r>
            <a:r>
              <a:rPr lang="en-US" dirty="0" err="1" smtClean="0">
                <a:latin typeface="+mn-lt"/>
              </a:rPr>
              <a:t>distro</a:t>
            </a:r>
            <a:r>
              <a:rPr lang="en-US" dirty="0" smtClean="0">
                <a:latin typeface="+mn-lt"/>
              </a:rPr>
              <a:t> changes (like </a:t>
            </a:r>
            <a:r>
              <a:rPr lang="en-US" dirty="0" err="1" smtClean="0">
                <a:latin typeface="+mn-lt"/>
              </a:rPr>
              <a:t>systemd</a:t>
            </a:r>
            <a:r>
              <a:rPr lang="en-US" dirty="0">
                <a:latin typeface="+mn-lt"/>
              </a:rPr>
              <a:t>-</a:t>
            </a:r>
            <a:r>
              <a:rPr lang="en-US" dirty="0" smtClean="0">
                <a:latin typeface="+mn-lt"/>
              </a:rPr>
              <a:t>related work)</a:t>
            </a:r>
          </a:p>
          <a:p>
            <a:pPr lvl="3">
              <a:buFont typeface="Wingdings" panose="05000000000000000000" pitchFamily="2" charset="2"/>
              <a:buChar char="§"/>
            </a:pPr>
            <a:r>
              <a:rPr lang="en-US" dirty="0" smtClean="0">
                <a:latin typeface="+mn-lt"/>
              </a:rPr>
              <a:t>Can’t easily create/test the updated package as built by build engineer</a:t>
            </a:r>
            <a:br>
              <a:rPr lang="en-US" dirty="0" smtClean="0">
                <a:latin typeface="+mn-lt"/>
              </a:rPr>
            </a:br>
            <a:endParaRPr lang="en-US" sz="800" dirty="0" smtClean="0">
              <a:latin typeface="+mn-lt"/>
            </a:endParaRPr>
          </a:p>
          <a:p>
            <a:pPr marL="342900" lvl="1" indent="0">
              <a:buNone/>
            </a:pPr>
            <a:r>
              <a:rPr lang="en-US" dirty="0">
                <a:latin typeface="+mn-lt"/>
              </a:rPr>
              <a:t>3</a:t>
            </a:r>
            <a:r>
              <a:rPr lang="en-US" dirty="0" smtClean="0">
                <a:latin typeface="+mn-lt"/>
              </a:rPr>
              <a:t>) Use </a:t>
            </a:r>
            <a:r>
              <a:rPr lang="en-US" b="1" dirty="0" err="1" smtClean="0">
                <a:latin typeface="+mn-lt"/>
              </a:rPr>
              <a:t>externalsrc</a:t>
            </a:r>
            <a:r>
              <a:rPr lang="en-US" b="1" dirty="0" smtClean="0">
                <a:latin typeface="+mn-lt"/>
              </a:rPr>
              <a:t> </a:t>
            </a:r>
            <a:r>
              <a:rPr lang="en-US" dirty="0" smtClean="0">
                <a:latin typeface="+mn-lt"/>
              </a:rPr>
              <a:t>to work in own sandbox, building with recipes</a:t>
            </a:r>
            <a:endParaRPr lang="en-US" b="1" dirty="0" smtClean="0">
              <a:latin typeface="+mn-lt"/>
            </a:endParaRPr>
          </a:p>
          <a:p>
            <a:pPr marL="342900" lvl="2" indent="0">
              <a:buNone/>
            </a:pPr>
            <a:r>
              <a:rPr lang="en-US" i="1" dirty="0" smtClean="0">
                <a:solidFill>
                  <a:srgbClr val="0071C5"/>
                </a:solidFill>
                <a:latin typeface="+mn-lt"/>
              </a:rPr>
              <a:t>Drawbacks</a:t>
            </a:r>
            <a:r>
              <a:rPr lang="en-US" dirty="0" smtClean="0">
                <a:solidFill>
                  <a:srgbClr val="0071C5"/>
                </a:solidFill>
                <a:latin typeface="+mn-lt"/>
              </a:rPr>
              <a:t>:  </a:t>
            </a:r>
          </a:p>
          <a:p>
            <a:pPr lvl="2">
              <a:buFont typeface="Wingdings" panose="05000000000000000000" pitchFamily="2" charset="2"/>
              <a:buChar char="§"/>
            </a:pPr>
            <a:r>
              <a:rPr lang="en-US" dirty="0" smtClean="0">
                <a:latin typeface="+mn-lt"/>
              </a:rPr>
              <a:t>Difficult to get all the details right </a:t>
            </a:r>
            <a:r>
              <a:rPr lang="en-US" b="1" i="1" dirty="0" smtClean="0">
                <a:latin typeface="+mn-lt"/>
              </a:rPr>
              <a:t>UNTIL </a:t>
            </a:r>
            <a:r>
              <a:rPr lang="en-US" b="1" i="1" dirty="0" err="1" smtClean="0">
                <a:latin typeface="+mn-lt"/>
              </a:rPr>
              <a:t>devtool</a:t>
            </a:r>
            <a:endParaRPr lang="en-US" dirty="0" smtClean="0">
              <a:latin typeface="+mn-lt"/>
            </a:endParaRPr>
          </a:p>
        </p:txBody>
      </p:sp>
    </p:spTree>
    <p:extLst>
      <p:ext uri="{BB962C8B-B14F-4D97-AF65-F5344CB8AC3E}">
        <p14:creationId xmlns:p14="http://schemas.microsoft.com/office/powerpoint/2010/main" val="708930786"/>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Devtool</a:t>
            </a:r>
            <a:r>
              <a:rPr lang="en-US" dirty="0" smtClean="0"/>
              <a:t> - Baking in a sandbox</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dirty="0" smtClean="0"/>
              <a:t>Class will</a:t>
            </a:r>
            <a:r>
              <a:rPr lang="en-US" baseline="0" dirty="0" smtClean="0"/>
              <a:t> cover</a:t>
            </a:r>
            <a:r>
              <a:rPr lang="en-US" dirty="0" smtClean="0"/>
              <a:t> these use cases for </a:t>
            </a:r>
            <a:r>
              <a:rPr lang="en-US" dirty="0" err="1" smtClean="0"/>
              <a:t>devtool</a:t>
            </a:r>
            <a:endParaRPr lang="en-US" dirty="0" smtClean="0"/>
          </a:p>
          <a:p>
            <a:r>
              <a:rPr lang="en-US" dirty="0" smtClean="0"/>
              <a:t>Setup using an extensible </a:t>
            </a:r>
            <a:r>
              <a:rPr lang="en-US" baseline="0" dirty="0" smtClean="0"/>
              <a:t>SDK</a:t>
            </a:r>
          </a:p>
          <a:p>
            <a:r>
              <a:rPr lang="en-US" dirty="0" smtClean="0"/>
              <a:t>Development</a:t>
            </a:r>
            <a:r>
              <a:rPr lang="en-US" baseline="0" dirty="0" smtClean="0"/>
              <a:t> cycle with a new recipe</a:t>
            </a:r>
          </a:p>
          <a:p>
            <a:pPr lvl="1"/>
            <a:r>
              <a:rPr lang="en-US" dirty="0" smtClean="0"/>
              <a:t>Create a recipe from a source tree, then we will build, deploy, edit, build, and deploy</a:t>
            </a:r>
          </a:p>
          <a:p>
            <a:pPr lvl="0"/>
            <a:r>
              <a:rPr lang="en-US" dirty="0" smtClean="0"/>
              <a:t>Development</a:t>
            </a:r>
            <a:r>
              <a:rPr lang="en-US" baseline="0" dirty="0" smtClean="0"/>
              <a:t> cycle with existing recipe</a:t>
            </a:r>
          </a:p>
          <a:p>
            <a:pPr lvl="1"/>
            <a:r>
              <a:rPr lang="en-US" dirty="0" smtClean="0"/>
              <a:t>Extract recipe and source, the </a:t>
            </a:r>
            <a:r>
              <a:rPr lang="en-US" baseline="0" dirty="0" smtClean="0"/>
              <a:t>edit, build, and deploy</a:t>
            </a:r>
          </a:p>
          <a:p>
            <a:pPr lvl="1"/>
            <a:r>
              <a:rPr lang="en-US" dirty="0" smtClean="0"/>
              <a:t>Update</a:t>
            </a:r>
            <a:r>
              <a:rPr lang="en-US" baseline="0" dirty="0" smtClean="0"/>
              <a:t> the </a:t>
            </a:r>
            <a:r>
              <a:rPr lang="en-US" baseline="0" dirty="0" err="1" smtClean="0"/>
              <a:t>e</a:t>
            </a:r>
            <a:r>
              <a:rPr lang="en-US" dirty="0" err="1" smtClean="0"/>
              <a:t>SDK</a:t>
            </a:r>
            <a:r>
              <a:rPr lang="en-US" dirty="0" smtClean="0"/>
              <a:t> </a:t>
            </a:r>
            <a:r>
              <a:rPr lang="en-US" baseline="0" dirty="0" smtClean="0"/>
              <a:t>with changes</a:t>
            </a:r>
            <a:endParaRPr lang="en-US" dirty="0" smtClean="0"/>
          </a:p>
          <a:p>
            <a:endParaRPr lang="en-US" dirty="0"/>
          </a:p>
        </p:txBody>
      </p:sp>
    </p:spTree>
    <p:extLst>
      <p:ext uri="{BB962C8B-B14F-4D97-AF65-F5344CB8AC3E}">
        <p14:creationId xmlns:p14="http://schemas.microsoft.com/office/powerpoint/2010/main" val="3625386671"/>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a:bodyPr>
          <a:lstStyle/>
          <a:p>
            <a:r>
              <a:rPr lang="en-US" dirty="0" err="1"/>
              <a:t>D</a:t>
            </a:r>
            <a:r>
              <a:rPr lang="en-US" dirty="0" err="1" smtClean="0"/>
              <a:t>evtool</a:t>
            </a:r>
            <a:r>
              <a:rPr lang="en-US" dirty="0" smtClean="0"/>
              <a:t> - subcommands </a:t>
            </a:r>
            <a:endParaRPr lang="en-US" dirty="0"/>
          </a:p>
        </p:txBody>
      </p:sp>
      <p:sp>
        <p:nvSpPr>
          <p:cNvPr id="3" name="Content Placeholder 2"/>
          <p:cNvSpPr>
            <a:spLocks noGrp="1"/>
          </p:cNvSpPr>
          <p:nvPr>
            <p:ph idx="4294967295"/>
          </p:nvPr>
        </p:nvSpPr>
        <p:spPr>
          <a:xfrm>
            <a:off x="269823" y="630837"/>
            <a:ext cx="8574373" cy="5680022"/>
          </a:xfrm>
          <a:prstGeom prst="rect">
            <a:avLst/>
          </a:prstGeom>
        </p:spPr>
        <p:txBody>
          <a:bodyPr>
            <a:noAutofit/>
          </a:bodyPr>
          <a:lstStyle/>
          <a:p>
            <a:pPr marL="0" indent="0">
              <a:buNone/>
            </a:pPr>
            <a:r>
              <a:rPr lang="en-US" sz="1600" dirty="0" smtClean="0">
                <a:solidFill>
                  <a:schemeClr val="accent1"/>
                </a:solidFill>
                <a:latin typeface="+mn-lt"/>
                <a:cs typeface="Courier New" panose="02070309020205020404" pitchFamily="49" charset="0"/>
              </a:rPr>
              <a:t>Beginning </a:t>
            </a:r>
            <a:r>
              <a:rPr lang="en-US" sz="1600" dirty="0">
                <a:solidFill>
                  <a:schemeClr val="accent1"/>
                </a:solidFill>
                <a:latin typeface="+mn-lt"/>
                <a:cs typeface="Courier New" panose="02070309020205020404" pitchFamily="49" charset="0"/>
              </a:rPr>
              <a:t>work on a recipe</a:t>
            </a:r>
            <a:r>
              <a:rPr lang="en-US" sz="1600" dirty="0" smtClean="0">
                <a:solidFill>
                  <a:schemeClr val="accent1"/>
                </a:solidFill>
                <a:latin typeface="+mn-lt"/>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add                  </a:t>
            </a:r>
            <a:r>
              <a:rPr lang="en-US" sz="1400" dirty="0" err="1">
                <a:latin typeface="Courier New" panose="02070309020205020404" pitchFamily="49" charset="0"/>
                <a:cs typeface="Courier New" panose="02070309020205020404" pitchFamily="49" charset="0"/>
              </a:rPr>
              <a:t>Add</a:t>
            </a:r>
            <a:r>
              <a:rPr lang="en-US" sz="1400" dirty="0">
                <a:latin typeface="Courier New" panose="02070309020205020404" pitchFamily="49" charset="0"/>
                <a:cs typeface="Courier New" panose="02070309020205020404" pitchFamily="49" charset="0"/>
              </a:rPr>
              <a:t> a new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modify               </a:t>
            </a:r>
            <a:r>
              <a:rPr lang="en-US" sz="1400" dirty="0" err="1">
                <a:latin typeface="Courier New" panose="02070309020205020404" pitchFamily="49" charset="0"/>
                <a:cs typeface="Courier New" panose="02070309020205020404" pitchFamily="49" charset="0"/>
              </a:rPr>
              <a:t>Modify</a:t>
            </a:r>
            <a:r>
              <a:rPr lang="en-US" sz="1400" dirty="0">
                <a:latin typeface="Courier New" panose="02070309020205020404" pitchFamily="49" charset="0"/>
                <a:cs typeface="Courier New" panose="02070309020205020404" pitchFamily="49" charset="0"/>
              </a:rPr>
              <a:t> the source for an existing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upgrade              </a:t>
            </a:r>
            <a:r>
              <a:rPr lang="en-US" sz="1400" dirty="0" err="1">
                <a:latin typeface="Courier New" panose="02070309020205020404" pitchFamily="49" charset="0"/>
                <a:cs typeface="Courier New" panose="02070309020205020404" pitchFamily="49" charset="0"/>
              </a:rPr>
              <a:t>Upgrade</a:t>
            </a:r>
            <a:r>
              <a:rPr lang="en-US" sz="1400" dirty="0">
                <a:latin typeface="Courier New" panose="02070309020205020404" pitchFamily="49" charset="0"/>
                <a:cs typeface="Courier New" panose="02070309020205020404" pitchFamily="49" charset="0"/>
              </a:rPr>
              <a:t> an existing recipe</a:t>
            </a:r>
          </a:p>
          <a:p>
            <a:pPr marL="0" indent="0">
              <a:buNone/>
            </a:pPr>
            <a:r>
              <a:rPr lang="en-US" sz="1600" dirty="0" smtClean="0">
                <a:solidFill>
                  <a:schemeClr val="accent1"/>
                </a:solidFill>
                <a:latin typeface="+mn-lt"/>
                <a:cs typeface="Courier New" panose="02070309020205020404" pitchFamily="49" charset="0"/>
              </a:rPr>
              <a:t>Getting </a:t>
            </a:r>
            <a:r>
              <a:rPr lang="en-US" sz="1600" dirty="0">
                <a:solidFill>
                  <a:schemeClr val="accent1"/>
                </a:solidFill>
                <a:latin typeface="+mn-lt"/>
                <a:cs typeface="Courier New" panose="02070309020205020404" pitchFamily="49" charset="0"/>
              </a:rPr>
              <a:t>information</a:t>
            </a:r>
            <a:r>
              <a:rPr lang="en-US" sz="1600" dirty="0" smtClean="0">
                <a:solidFill>
                  <a:schemeClr val="accent1"/>
                </a:solidFill>
                <a:latin typeface="+mn-lt"/>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status               Show workspace </a:t>
            </a:r>
            <a:r>
              <a:rPr lang="en-US" sz="1400" dirty="0" smtClean="0">
                <a:latin typeface="Courier New" panose="02070309020205020404" pitchFamily="49" charset="0"/>
                <a:cs typeface="Courier New" panose="02070309020205020404" pitchFamily="49" charset="0"/>
              </a:rPr>
              <a:t>status</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search               </a:t>
            </a:r>
            <a:r>
              <a:rPr lang="en-US" sz="1400" dirty="0" err="1">
                <a:latin typeface="Courier New" panose="02070309020205020404" pitchFamily="49" charset="0"/>
                <a:cs typeface="Courier New" panose="02070309020205020404" pitchFamily="49" charset="0"/>
              </a:rPr>
              <a:t>Search</a:t>
            </a:r>
            <a:r>
              <a:rPr lang="en-US" sz="1400" dirty="0">
                <a:latin typeface="Courier New" panose="02070309020205020404" pitchFamily="49" charset="0"/>
                <a:cs typeface="Courier New" panose="02070309020205020404" pitchFamily="49" charset="0"/>
              </a:rPr>
              <a:t> available recipes</a:t>
            </a:r>
          </a:p>
          <a:p>
            <a:pPr marL="0" indent="0">
              <a:buNone/>
            </a:pPr>
            <a:r>
              <a:rPr lang="en-US" sz="1600" dirty="0" smtClean="0">
                <a:solidFill>
                  <a:schemeClr val="accent1"/>
                </a:solidFill>
                <a:latin typeface="+mn-lt"/>
                <a:cs typeface="Courier New" panose="02070309020205020404" pitchFamily="49" charset="0"/>
              </a:rPr>
              <a:t>Working </a:t>
            </a:r>
            <a:r>
              <a:rPr lang="en-US" sz="1600" dirty="0">
                <a:solidFill>
                  <a:schemeClr val="accent1"/>
                </a:solidFill>
                <a:latin typeface="+mn-lt"/>
                <a:cs typeface="Courier New" panose="02070309020205020404" pitchFamily="49" charset="0"/>
              </a:rPr>
              <a:t>on a recipe in the workspace</a:t>
            </a:r>
            <a:r>
              <a:rPr lang="en-US" sz="1600" dirty="0" smtClean="0">
                <a:solidFill>
                  <a:schemeClr val="accent1"/>
                </a:solidFill>
                <a:latin typeface="+mn-lt"/>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build                </a:t>
            </a:r>
            <a:r>
              <a:rPr lang="en-US" sz="1400" dirty="0" err="1">
                <a:latin typeface="Courier New" panose="02070309020205020404" pitchFamily="49" charset="0"/>
                <a:cs typeface="Courier New" panose="02070309020205020404" pitchFamily="49" charset="0"/>
              </a:rPr>
              <a:t>Build</a:t>
            </a:r>
            <a:r>
              <a:rPr lang="en-US" sz="1400" dirty="0">
                <a:latin typeface="Courier New" panose="02070309020205020404" pitchFamily="49" charset="0"/>
                <a:cs typeface="Courier New" panose="02070309020205020404" pitchFamily="49" charset="0"/>
              </a:rPr>
              <a:t> a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edit-recipe          Edit a recipe file in your </a:t>
            </a:r>
            <a:r>
              <a:rPr lang="en-US" sz="1400" dirty="0" smtClean="0">
                <a:latin typeface="Courier New" panose="02070309020205020404" pitchFamily="49" charset="0"/>
                <a:cs typeface="Courier New" panose="02070309020205020404" pitchFamily="49" charset="0"/>
              </a:rPr>
              <a:t>workspace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configure-help       Get help on configure script </a:t>
            </a:r>
            <a:r>
              <a:rPr lang="en-US" sz="1400" dirty="0" smtClean="0">
                <a:latin typeface="Courier New" panose="02070309020205020404" pitchFamily="49" charset="0"/>
                <a:cs typeface="Courier New" panose="02070309020205020404" pitchFamily="49" charset="0"/>
              </a:rPr>
              <a:t>options</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update-recipe        Apply changes from external source tree to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reset                Remove a recipe from your workspace</a:t>
            </a:r>
          </a:p>
          <a:p>
            <a:pPr marL="0" indent="0">
              <a:buNone/>
            </a:pPr>
            <a:r>
              <a:rPr lang="en-US" sz="1600" dirty="0" smtClean="0">
                <a:solidFill>
                  <a:schemeClr val="accent1"/>
                </a:solidFill>
                <a:latin typeface="+mn-lt"/>
                <a:cs typeface="Courier New" panose="02070309020205020404" pitchFamily="49" charset="0"/>
              </a:rPr>
              <a:t>Testing </a:t>
            </a:r>
            <a:r>
              <a:rPr lang="en-US" sz="1600" dirty="0">
                <a:solidFill>
                  <a:schemeClr val="accent1"/>
                </a:solidFill>
                <a:latin typeface="+mn-lt"/>
                <a:cs typeface="Courier New" panose="02070309020205020404" pitchFamily="49" charset="0"/>
              </a:rPr>
              <a:t>changes on target</a:t>
            </a:r>
            <a:r>
              <a:rPr lang="en-US" sz="1600" dirty="0" smtClean="0">
                <a:solidFill>
                  <a:schemeClr val="accent1"/>
                </a:solidFill>
                <a:latin typeface="+mn-lt"/>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deploy-target        Deploy recipe output files to live target </a:t>
            </a:r>
            <a:r>
              <a:rPr lang="en-US" sz="1400" dirty="0" smtClean="0">
                <a:latin typeface="Courier New" panose="02070309020205020404" pitchFamily="49" charset="0"/>
                <a:cs typeface="Courier New" panose="02070309020205020404" pitchFamily="49" charset="0"/>
              </a:rPr>
              <a:t>machine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undeploy</a:t>
            </a:r>
            <a:r>
              <a:rPr lang="en-US" sz="1400" dirty="0">
                <a:latin typeface="Courier New" panose="02070309020205020404" pitchFamily="49" charset="0"/>
                <a:cs typeface="Courier New" panose="02070309020205020404" pitchFamily="49" charset="0"/>
              </a:rPr>
              <a:t>-target      </a:t>
            </a:r>
            <a:r>
              <a:rPr lang="en-US" sz="1400" dirty="0" err="1">
                <a:latin typeface="Courier New" panose="02070309020205020404" pitchFamily="49" charset="0"/>
                <a:cs typeface="Courier New" panose="02070309020205020404" pitchFamily="49" charset="0"/>
              </a:rPr>
              <a:t>Undeploy</a:t>
            </a:r>
            <a:r>
              <a:rPr lang="en-US" sz="1400" dirty="0">
                <a:latin typeface="Courier New" panose="02070309020205020404" pitchFamily="49" charset="0"/>
                <a:cs typeface="Courier New" panose="02070309020205020404" pitchFamily="49" charset="0"/>
              </a:rPr>
              <a:t> recipe output files in live </a:t>
            </a:r>
            <a:r>
              <a:rPr lang="en-US" sz="1400" dirty="0" smtClean="0">
                <a:latin typeface="Courier New" panose="02070309020205020404" pitchFamily="49" charset="0"/>
                <a:cs typeface="Courier New" panose="02070309020205020404" pitchFamily="49" charset="0"/>
              </a:rPr>
              <a:t>target</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build-image          Build image including workspace recipe packages</a:t>
            </a:r>
          </a:p>
          <a:p>
            <a:pPr marL="0" indent="0">
              <a:buNone/>
            </a:pPr>
            <a:r>
              <a:rPr lang="en-US" sz="1600" dirty="0" smtClean="0">
                <a:solidFill>
                  <a:schemeClr val="accent1"/>
                </a:solidFill>
                <a:latin typeface="+mn-lt"/>
                <a:cs typeface="Courier New" panose="02070309020205020404" pitchFamily="49" charset="0"/>
              </a:rPr>
              <a:t>Advanced:</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create-workspace     Set up workspace in an alternative </a:t>
            </a:r>
            <a:r>
              <a:rPr lang="en-US" sz="1400" dirty="0" smtClean="0">
                <a:latin typeface="Courier New" panose="02070309020205020404" pitchFamily="49" charset="0"/>
                <a:cs typeface="Courier New" panose="02070309020205020404" pitchFamily="49" charset="0"/>
              </a:rPr>
              <a:t>location</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extract              </a:t>
            </a:r>
            <a:r>
              <a:rPr lang="en-US" sz="1400" dirty="0" err="1">
                <a:latin typeface="Courier New" panose="02070309020205020404" pitchFamily="49" charset="0"/>
                <a:cs typeface="Courier New" panose="02070309020205020404" pitchFamily="49" charset="0"/>
              </a:rPr>
              <a:t>Extract</a:t>
            </a:r>
            <a:r>
              <a:rPr lang="en-US" sz="1400" dirty="0">
                <a:latin typeface="Courier New" panose="02070309020205020404" pitchFamily="49" charset="0"/>
                <a:cs typeface="Courier New" panose="02070309020205020404" pitchFamily="49" charset="0"/>
              </a:rPr>
              <a:t> the source for an existing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sync                 Synchronize the source tree for an existing recipe</a:t>
            </a:r>
          </a:p>
        </p:txBody>
      </p:sp>
    </p:spTree>
    <p:extLst>
      <p:ext uri="{BB962C8B-B14F-4D97-AF65-F5344CB8AC3E}">
        <p14:creationId xmlns:p14="http://schemas.microsoft.com/office/powerpoint/2010/main" val="78378449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ESDK “—</a:t>
            </a:r>
            <a:r>
              <a:rPr lang="en-US" dirty="0" err="1" smtClean="0"/>
              <a:t>url</a:t>
            </a:r>
            <a:r>
              <a:rPr lang="en-US" dirty="0" smtClean="0"/>
              <a:t>” command</a:t>
            </a:r>
            <a:endParaRPr lang="en-US" dirty="0"/>
          </a:p>
        </p:txBody>
      </p:sp>
      <p:sp>
        <p:nvSpPr>
          <p:cNvPr id="3" name="Content Placeholder 2"/>
          <p:cNvSpPr>
            <a:spLocks noGrp="1"/>
          </p:cNvSpPr>
          <p:nvPr>
            <p:ph sz="quarter" idx="13"/>
          </p:nvPr>
        </p:nvSpPr>
        <p:spPr>
          <a:xfrm>
            <a:off x="404785" y="1049032"/>
            <a:ext cx="8233186" cy="4966178"/>
          </a:xfrm>
        </p:spPr>
        <p:txBody>
          <a:bodyPr/>
          <a:lstStyle/>
          <a:p>
            <a:r>
              <a:rPr lang="en-US" dirty="0" smtClean="0"/>
              <a:t>The “--</a:t>
            </a:r>
            <a:r>
              <a:rPr lang="en-US" dirty="0" err="1" smtClean="0"/>
              <a:t>url</a:t>
            </a:r>
            <a:r>
              <a:rPr lang="en-US" dirty="0" smtClean="0"/>
              <a:t>” tells the CROPS ESDK container where to find the ESDK</a:t>
            </a:r>
          </a:p>
          <a:p>
            <a:r>
              <a:rPr lang="en-US" dirty="0" smtClean="0">
                <a:latin typeface="+mj-lt"/>
              </a:rPr>
              <a:t>That can be a website or you could copy into the container’s </a:t>
            </a:r>
            <a:r>
              <a:rPr lang="en-US" dirty="0" err="1" smtClean="0">
                <a:latin typeface="+mj-lt"/>
              </a:rPr>
              <a:t>workdir</a:t>
            </a:r>
            <a:r>
              <a:rPr lang="en-US" dirty="0" smtClean="0">
                <a:latin typeface="+mj-lt"/>
              </a:rPr>
              <a:t>, and use:</a:t>
            </a:r>
            <a:br>
              <a:rPr lang="en-US" dirty="0" smtClean="0">
                <a:latin typeface="+mj-lt"/>
              </a:rPr>
            </a:br>
            <a:r>
              <a:rPr lang="en-US" dirty="0" smtClean="0">
                <a:latin typeface="+mj-lt"/>
              </a:rPr>
              <a:t>   </a:t>
            </a:r>
            <a:r>
              <a:rPr lang="en-US" sz="2000" dirty="0" smtClean="0">
                <a:latin typeface="Courier New" panose="02070309020205020404" pitchFamily="49" charset="0"/>
                <a:cs typeface="Courier New" panose="02070309020205020404" pitchFamily="49" charset="0"/>
              </a:rPr>
              <a:t>--</a:t>
            </a:r>
            <a:r>
              <a:rPr lang="en-US" sz="2000" dirty="0" err="1" smtClean="0">
                <a:latin typeface="Courier New" panose="02070309020205020404" pitchFamily="49" charset="0"/>
                <a:cs typeface="Courier New" panose="02070309020205020404" pitchFamily="49" charset="0"/>
              </a:rPr>
              <a:t>url</a:t>
            </a:r>
            <a:r>
              <a:rPr lang="en-US" sz="2000" dirty="0">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hlinkClick r:id="rId2" action="ppaction://hlinkfile"/>
              </a:rPr>
              <a:t>file:///workdir/extensible_sdk_installer.sh</a:t>
            </a:r>
            <a:r>
              <a:rPr lang="en-US"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or even </a:t>
            </a:r>
            <a:r>
              <a:rPr lang="en-US" sz="2000" dirty="0" smtClean="0">
                <a:latin typeface="Courier New" panose="02070309020205020404" pitchFamily="49" charset="0"/>
                <a:cs typeface="Courier New" panose="02070309020205020404" pitchFamily="49" charset="0"/>
                <a:hlinkClick r:id="rId2" action="ppaction://hlinkfile"/>
              </a:rPr>
              <a:t>–</a:t>
            </a:r>
            <a:r>
              <a:rPr lang="en-US" sz="2000" dirty="0" err="1" smtClean="0">
                <a:latin typeface="Courier New" panose="02070309020205020404" pitchFamily="49" charset="0"/>
                <a:cs typeface="Courier New" panose="02070309020205020404" pitchFamily="49" charset="0"/>
              </a:rPr>
              <a:t>url</a:t>
            </a:r>
            <a:r>
              <a:rPr lang="en-US" sz="2000" dirty="0" smtClean="0">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hlinkClick r:id="rId2" action="ppaction://hlinkfile"/>
              </a:rPr>
              <a:t>/workdir/extensible_sdk_installer.sh</a:t>
            </a:r>
            <a:endParaRPr lang="en-US" sz="2000" dirty="0" smtClean="0">
              <a:latin typeface="Courier New" panose="02070309020205020404" pitchFamily="49" charset="0"/>
              <a:cs typeface="Courier New" panose="02070309020205020404" pitchFamily="49" charset="0"/>
            </a:endParaRPr>
          </a:p>
          <a:p>
            <a:r>
              <a:rPr lang="en-US" dirty="0" smtClean="0">
                <a:latin typeface="+mj-lt"/>
                <a:cs typeface="Courier New" panose="02070309020205020404" pitchFamily="49" charset="0"/>
              </a:rPr>
              <a:t>On Windows, that would be provided via the Samba connection</a:t>
            </a:r>
          </a:p>
          <a:p>
            <a:r>
              <a:rPr lang="en-US" dirty="0" smtClean="0">
                <a:latin typeface="+mj-lt"/>
                <a:cs typeface="Courier New" panose="02070309020205020404" pitchFamily="49" charset="0"/>
              </a:rPr>
              <a:t>A useful CROPS ESDK command is “--help”</a:t>
            </a:r>
            <a:endParaRPr lang="en-US" dirty="0">
              <a:latin typeface="+mj-lt"/>
            </a:endParaRPr>
          </a:p>
          <a:p>
            <a:pPr lvl="1"/>
            <a:r>
              <a:rPr lang="en-US" dirty="0" smtClean="0">
                <a:latin typeface="+mj-lt"/>
                <a:cs typeface="Courier New" panose="02070309020205020404" pitchFamily="49" charset="0"/>
              </a:rPr>
              <a:t>This will print out all the startup options for the container.</a:t>
            </a:r>
          </a:p>
        </p:txBody>
      </p:sp>
    </p:spTree>
    <p:extLst>
      <p:ext uri="{BB962C8B-B14F-4D97-AF65-F5344CB8AC3E}">
        <p14:creationId xmlns:p14="http://schemas.microsoft.com/office/powerpoint/2010/main" val="3895512368"/>
      </p:ext>
    </p:extLst>
  </p:cSld>
  <p:clrMapOvr>
    <a:masterClrMapping/>
  </p:clrMapOvr>
  <p:transition>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Devtool</a:t>
            </a:r>
            <a:r>
              <a:rPr lang="en-US" dirty="0" smtClean="0"/>
              <a:t> – Starting the Extensible SDK</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77500" lnSpcReduction="20000"/>
          </a:bodyPr>
          <a:lstStyle/>
          <a:p>
            <a:pPr marL="457200" indent="-457200"/>
            <a:r>
              <a:rPr lang="en-US" sz="2800" u="sng" dirty="0" smtClean="0">
                <a:solidFill>
                  <a:schemeClr val="tx1"/>
                </a:solidFill>
              </a:rPr>
              <a:t>Start a new Shell</a:t>
            </a:r>
            <a:r>
              <a:rPr lang="en-US" sz="2800" dirty="0" smtClean="0">
                <a:solidFill>
                  <a:schemeClr val="tx1"/>
                </a:solidFill>
              </a:rPr>
              <a:t>! </a:t>
            </a:r>
            <a:r>
              <a:rPr lang="en-US" sz="2800" b="0" dirty="0" smtClean="0">
                <a:solidFill>
                  <a:schemeClr val="tx1"/>
                </a:solidFill>
              </a:rPr>
              <a:t>Otherwise, the existing </a:t>
            </a:r>
            <a:r>
              <a:rPr lang="en-US" sz="2800" b="0" dirty="0" err="1" smtClean="0">
                <a:solidFill>
                  <a:schemeClr val="tx1"/>
                </a:solidFill>
              </a:rPr>
              <a:t>bitbake</a:t>
            </a:r>
            <a:r>
              <a:rPr lang="en-US" sz="2800" b="0" dirty="0" smtClean="0">
                <a:solidFill>
                  <a:schemeClr val="tx1"/>
                </a:solidFill>
              </a:rPr>
              <a:t> environment can cause unexpected results</a:t>
            </a:r>
            <a:br>
              <a:rPr lang="en-US" sz="2800" b="0" dirty="0" smtClean="0">
                <a:solidFill>
                  <a:schemeClr val="tx1"/>
                </a:solidFill>
              </a:rPr>
            </a:br>
            <a:r>
              <a:rPr lang="en-US" sz="2800" b="0" dirty="0" smtClean="0">
                <a:solidFill>
                  <a:schemeClr val="tx1"/>
                </a:solidFill>
              </a:rPr>
              <a:t/>
            </a:r>
            <a:br>
              <a:rPr lang="en-US" sz="2800" b="0" dirty="0" smtClean="0">
                <a:solidFill>
                  <a:schemeClr val="tx1"/>
                </a:solidFill>
              </a:rPr>
            </a:br>
            <a:r>
              <a:rPr lang="en-US" sz="2200" b="0" dirty="0">
                <a:solidFill>
                  <a:schemeClr val="tx1"/>
                </a:solidFill>
                <a:latin typeface="Courier New" panose="02070309020205020404" pitchFamily="49" charset="0"/>
                <a:cs typeface="Courier New" panose="02070309020205020404" pitchFamily="49" charset="0"/>
              </a:rPr>
              <a:t>&lt;open new clean shell&gt; </a:t>
            </a:r>
            <a:r>
              <a:rPr lang="en-US" sz="2200" b="0" dirty="0" smtClean="0">
                <a:solidFill>
                  <a:schemeClr val="tx1"/>
                </a:solidFill>
                <a:latin typeface="Courier New" panose="02070309020205020404" pitchFamily="49" charset="0"/>
                <a:cs typeface="Courier New" panose="02070309020205020404" pitchFamily="49" charset="0"/>
              </a:rPr>
              <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cd /scratch/</a:t>
            </a:r>
            <a:r>
              <a:rPr lang="en-US" sz="2200" b="0" dirty="0" err="1" smtClean="0">
                <a:solidFill>
                  <a:schemeClr val="tx1"/>
                </a:solidFill>
                <a:latin typeface="Courier New" panose="02070309020205020404" pitchFamily="49" charset="0"/>
                <a:cs typeface="Courier New" panose="02070309020205020404" pitchFamily="49" charset="0"/>
              </a:rPr>
              <a:t>sdk</a:t>
            </a:r>
            <a:r>
              <a:rPr lang="en-US" sz="2200" b="0" dirty="0" smtClean="0">
                <a:solidFill>
                  <a:schemeClr val="tx1"/>
                </a:solidFill>
                <a:latin typeface="Courier New" panose="02070309020205020404" pitchFamily="49" charset="0"/>
                <a:cs typeface="Courier New" panose="02070309020205020404" pitchFamily="49" charset="0"/>
              </a:rPr>
              <a:t>/</a:t>
            </a:r>
            <a:r>
              <a:rPr lang="en-US" sz="2200" b="0" dirty="0" err="1" smtClean="0">
                <a:solidFill>
                  <a:schemeClr val="tx1"/>
                </a:solidFill>
                <a:latin typeface="Courier New" panose="02070309020205020404" pitchFamily="49" charset="0"/>
                <a:cs typeface="Courier New" panose="02070309020205020404" pitchFamily="49" charset="0"/>
              </a:rPr>
              <a:t>mbm</a:t>
            </a:r>
            <a:endParaRPr lang="en-US" sz="2800" b="0" dirty="0" smtClean="0">
              <a:solidFill>
                <a:schemeClr val="tx1"/>
              </a:solidFill>
              <a:latin typeface="Courier New" panose="02070309020205020404" pitchFamily="49" charset="0"/>
              <a:cs typeface="Courier New" panose="02070309020205020404" pitchFamily="49" charset="0"/>
            </a:endParaRPr>
          </a:p>
          <a:p>
            <a:pPr marL="457200" indent="-457200"/>
            <a:r>
              <a:rPr lang="en-US" sz="2800" b="0" dirty="0" smtClean="0">
                <a:solidFill>
                  <a:schemeClr val="tx1"/>
                </a:solidFill>
              </a:rPr>
              <a:t>Source the </a:t>
            </a:r>
            <a:r>
              <a:rPr lang="en-US" sz="2800" b="0" dirty="0" err="1" smtClean="0">
                <a:solidFill>
                  <a:schemeClr val="tx1"/>
                </a:solidFill>
              </a:rPr>
              <a:t>devtool</a:t>
            </a:r>
            <a:r>
              <a:rPr lang="en-US" sz="2800" b="0" dirty="0" smtClean="0">
                <a:solidFill>
                  <a:schemeClr val="tx1"/>
                </a:solidFill>
              </a:rPr>
              <a:t> </a:t>
            </a:r>
            <a:r>
              <a:rPr lang="en-US" sz="2800" b="0" dirty="0">
                <a:solidFill>
                  <a:schemeClr val="tx1"/>
                </a:solidFill>
              </a:rPr>
              <a:t>build environment</a:t>
            </a:r>
          </a:p>
          <a:p>
            <a:pPr marL="0" indent="0">
              <a:buNone/>
            </a:pPr>
            <a:r>
              <a:rPr lang="en-US" sz="2300" dirty="0">
                <a:solidFill>
                  <a:srgbClr val="7030A0"/>
                </a:solidFill>
                <a:latin typeface="Courier New" panose="02070309020205020404" pitchFamily="49" charset="0"/>
                <a:cs typeface="Courier New" panose="02070309020205020404" pitchFamily="49" charset="0"/>
              </a:rPr>
              <a:t>   </a:t>
            </a:r>
            <a:r>
              <a:rPr lang="en-US" sz="2300" dirty="0" smtClean="0">
                <a:solidFill>
                  <a:srgbClr val="7030A0"/>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 . </a:t>
            </a:r>
            <a:r>
              <a:rPr lang="en-US" sz="2300" b="0" dirty="0">
                <a:solidFill>
                  <a:schemeClr val="tx1"/>
                </a:solidFill>
                <a:latin typeface="Courier New" panose="02070309020205020404" pitchFamily="49" charset="0"/>
                <a:cs typeface="Courier New" panose="02070309020205020404" pitchFamily="49" charset="0"/>
              </a:rPr>
              <a:t>environment-setup-corei7-64-poky-linux</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a:solidFill>
                <a:srgbClr val="7030A0"/>
              </a:solidFill>
              <a:latin typeface="Courier New" panose="02070309020205020404" pitchFamily="49" charset="0"/>
              <a:cs typeface="Courier New" panose="02070309020205020404" pitchFamily="49" charset="0"/>
            </a:endParaRPr>
          </a:p>
          <a:p>
            <a:pPr marL="457200" lvl="1" indent="-457200">
              <a:buFont typeface="Arial" panose="020B0604020202020204" pitchFamily="34" charset="0"/>
              <a:buChar char="•"/>
            </a:pPr>
            <a:r>
              <a:rPr lang="en-US" sz="2800" i="1" dirty="0" smtClean="0">
                <a:solidFill>
                  <a:schemeClr val="tx1"/>
                </a:solidFill>
              </a:rPr>
              <a:t>Note that we have a kernel and a </a:t>
            </a:r>
            <a:r>
              <a:rPr lang="en-US" sz="2800" i="1" dirty="0" err="1" smtClean="0">
                <a:solidFill>
                  <a:schemeClr val="tx1"/>
                </a:solidFill>
              </a:rPr>
              <a:t>rootfs</a:t>
            </a:r>
            <a:r>
              <a:rPr lang="en-US" sz="2800" i="1" dirty="0" smtClean="0">
                <a:solidFill>
                  <a:schemeClr val="tx1"/>
                </a:solidFill>
              </a:rPr>
              <a:t> </a:t>
            </a:r>
            <a:endParaRPr lang="en-US" i="1" dirty="0" smtClean="0">
              <a:solidFill>
                <a:schemeClr val="tx1"/>
              </a:solidFill>
              <a:latin typeface="Courier New" panose="02070309020205020404" pitchFamily="49" charset="0"/>
              <a:cs typeface="Courier New" panose="02070309020205020404" pitchFamily="49" charset="0"/>
            </a:endParaRPr>
          </a:p>
          <a:p>
            <a:pPr marL="400050" lvl="1" indent="0">
              <a:buNone/>
            </a:pP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pushd</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tmp</a:t>
            </a:r>
            <a:r>
              <a:rPr lang="en-US" sz="2300" i="1" dirty="0" smtClean="0">
                <a:solidFill>
                  <a:schemeClr val="tx1"/>
                </a:solidFill>
                <a:latin typeface="Courier New" panose="02070309020205020404" pitchFamily="49" charset="0"/>
                <a:cs typeface="Courier New" panose="02070309020205020404" pitchFamily="49" charset="0"/>
              </a:rPr>
              <a:t>/deploy/images/intel-corei7-64</a:t>
            </a:r>
          </a:p>
          <a:p>
            <a:pPr marL="400050" lvl="1" indent="0">
              <a:buNone/>
            </a:pPr>
            <a:r>
              <a:rPr lang="en-US" sz="2300" i="1" dirty="0" smtClean="0">
                <a:solidFill>
                  <a:schemeClr val="tx1"/>
                </a:solidFill>
                <a:latin typeface="Courier New" panose="02070309020205020404" pitchFamily="49" charset="0"/>
                <a:cs typeface="Courier New" panose="02070309020205020404" pitchFamily="49" charset="0"/>
              </a:rPr>
              <a:t>$ ls *</a:t>
            </a:r>
            <a:r>
              <a:rPr lang="en-US" sz="2300" i="1" dirty="0">
                <a:solidFill>
                  <a:schemeClr val="tx1"/>
                </a:solidFill>
                <a:latin typeface="Courier New" panose="02070309020205020404" pitchFamily="49" charset="0"/>
                <a:cs typeface="Courier New" panose="02070309020205020404" pitchFamily="49" charset="0"/>
              </a:rPr>
              <a:t>qemux86-64.ext4 </a:t>
            </a:r>
            <a:r>
              <a:rPr lang="en-US" sz="2300" i="1" dirty="0" smtClean="0">
                <a:solidFill>
                  <a:schemeClr val="tx1"/>
                </a:solidFill>
                <a:latin typeface="Courier New" panose="02070309020205020404" pitchFamily="49" charset="0"/>
                <a:cs typeface="Courier New" panose="02070309020205020404" pitchFamily="49" charset="0"/>
              </a:rPr>
              <a:t>*</a:t>
            </a:r>
            <a:r>
              <a:rPr lang="en-US" sz="2300" i="1" dirty="0">
                <a:solidFill>
                  <a:schemeClr val="tx1"/>
                </a:solidFill>
                <a:latin typeface="Courier New" panose="02070309020205020404" pitchFamily="49" charset="0"/>
                <a:cs typeface="Courier New" panose="02070309020205020404" pitchFamily="49" charset="0"/>
              </a:rPr>
              <a:t>qemux86-64.bin</a:t>
            </a:r>
          </a:p>
          <a:p>
            <a:pPr marL="400050" lvl="1" indent="0">
              <a:buNone/>
            </a:pPr>
            <a:r>
              <a:rPr lang="en-US" sz="2300" i="1" dirty="0">
                <a:solidFill>
                  <a:schemeClr val="tx1"/>
                </a:solidFill>
                <a:latin typeface="Courier New" panose="02070309020205020404" pitchFamily="49" charset="0"/>
                <a:cs typeface="Courier New" panose="02070309020205020404" pitchFamily="49" charset="0"/>
              </a:rPr>
              <a:t>core-image-base-intel-corei7-64.ext4 </a:t>
            </a:r>
            <a:endParaRPr lang="en-US" sz="2300" i="1" dirty="0" smtClean="0">
              <a:solidFill>
                <a:schemeClr val="tx1"/>
              </a:solidFill>
              <a:latin typeface="Courier New" panose="02070309020205020404" pitchFamily="49" charset="0"/>
              <a:cs typeface="Courier New" panose="02070309020205020404" pitchFamily="49" charset="0"/>
            </a:endParaRPr>
          </a:p>
          <a:p>
            <a:pPr marL="400050" lvl="1" indent="0">
              <a:buNone/>
            </a:pPr>
            <a:r>
              <a:rPr lang="en-US" sz="2000" i="1" dirty="0" smtClean="0">
                <a:solidFill>
                  <a:schemeClr val="tx1"/>
                </a:solidFill>
                <a:latin typeface="Courier New" panose="02070309020205020404" pitchFamily="49" charset="0"/>
                <a:cs typeface="Courier New" panose="02070309020205020404" pitchFamily="49" charset="0"/>
              </a:rPr>
              <a:t>$ </a:t>
            </a:r>
            <a:r>
              <a:rPr lang="en-US" sz="2000" i="1" dirty="0" err="1" smtClean="0">
                <a:solidFill>
                  <a:schemeClr val="tx1"/>
                </a:solidFill>
                <a:latin typeface="Courier New" panose="02070309020205020404" pitchFamily="49" charset="0"/>
                <a:cs typeface="Courier New" panose="02070309020205020404" pitchFamily="49" charset="0"/>
              </a:rPr>
              <a:t>popd</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r>
              <a:rPr lang="en-US" sz="2800" i="1" dirty="0" smtClean="0">
                <a:solidFill>
                  <a:schemeClr val="tx1"/>
                </a:solidFill>
                <a:cs typeface="Courier New" panose="02070309020205020404" pitchFamily="49" charset="0"/>
              </a:rPr>
              <a:t>Note: you can use </a:t>
            </a:r>
            <a:r>
              <a:rPr lang="en-US" sz="2800" i="1" dirty="0" err="1" smtClean="0">
                <a:solidFill>
                  <a:schemeClr val="tx1"/>
                </a:solidFill>
                <a:cs typeface="Courier New" panose="02070309020205020404" pitchFamily="49" charset="0"/>
              </a:rPr>
              <a:t>devtool</a:t>
            </a:r>
            <a:r>
              <a:rPr lang="en-US" sz="2800" i="1" dirty="0" smtClean="0">
                <a:solidFill>
                  <a:schemeClr val="tx1"/>
                </a:solidFill>
                <a:cs typeface="Courier New" panose="02070309020205020404" pitchFamily="49" charset="0"/>
              </a:rPr>
              <a:t> to re-build the </a:t>
            </a:r>
            <a:r>
              <a:rPr lang="en-US" sz="2800" i="1" dirty="0" err="1" smtClean="0">
                <a:solidFill>
                  <a:schemeClr val="tx1"/>
                </a:solidFill>
                <a:cs typeface="Courier New" panose="02070309020205020404" pitchFamily="49" charset="0"/>
              </a:rPr>
              <a:t>rootfs</a:t>
            </a:r>
            <a:r>
              <a:rPr lang="en-US" sz="2800" i="1" dirty="0" smtClean="0">
                <a:solidFill>
                  <a:schemeClr val="tx1"/>
                </a:solidFill>
                <a:cs typeface="Courier New" panose="02070309020205020404" pitchFamily="49" charset="0"/>
              </a:rPr>
              <a:t> (it was pre-built for you)</a:t>
            </a:r>
            <a:br>
              <a:rPr lang="en-US" sz="2800" i="1" dirty="0" smtClean="0">
                <a:solidFill>
                  <a:schemeClr val="tx1"/>
                </a:solidFill>
                <a:cs typeface="Courier New" panose="02070309020205020404" pitchFamily="49" charset="0"/>
              </a:rPr>
            </a:br>
            <a:r>
              <a:rPr lang="en-US" sz="1700" i="1" dirty="0" smtClean="0">
                <a:solidFill>
                  <a:schemeClr val="tx1"/>
                </a:solidFill>
                <a:cs typeface="Courier New" panose="02070309020205020404" pitchFamily="49" charset="0"/>
              </a:rPr>
              <a:t/>
            </a:r>
            <a:br>
              <a:rPr lang="en-US" sz="1700" i="1" dirty="0" smtClean="0">
                <a:solidFill>
                  <a:schemeClr val="tx1"/>
                </a:solidFill>
                <a:cs typeface="Courier New" panose="02070309020205020404" pitchFamily="49" charset="0"/>
              </a:rPr>
            </a:b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devtool</a:t>
            </a:r>
            <a:r>
              <a:rPr lang="en-US" sz="2300" i="1" dirty="0">
                <a:solidFill>
                  <a:schemeClr val="tx1"/>
                </a:solidFill>
                <a:latin typeface="Courier New" panose="02070309020205020404" pitchFamily="49" charset="0"/>
                <a:cs typeface="Courier New" panose="02070309020205020404" pitchFamily="49" charset="0"/>
              </a:rPr>
              <a:t> build-image </a:t>
            </a:r>
            <a:r>
              <a:rPr lang="en-US" sz="2300" i="1" dirty="0" smtClean="0">
                <a:solidFill>
                  <a:schemeClr val="tx1"/>
                </a:solidFill>
                <a:latin typeface="Courier New" panose="02070309020205020404" pitchFamily="49" charset="0"/>
                <a:cs typeface="Courier New" panose="02070309020205020404" pitchFamily="49" charset="0"/>
              </a:rPr>
              <a:t>core-image-base</a:t>
            </a:r>
            <a:endParaRPr lang="en-US" i="1" dirty="0" smtClean="0">
              <a:solidFill>
                <a:schemeClr val="tx1"/>
              </a:solidFill>
              <a:latin typeface="Courier New" panose="02070309020205020404" pitchFamily="49" charset="0"/>
              <a:cs typeface="Courier New" panose="02070309020205020404" pitchFamily="49" charset="0"/>
            </a:endParaRPr>
          </a:p>
          <a:p>
            <a:pPr marL="0" indent="0">
              <a:buNone/>
            </a:pPr>
            <a:endParaRPr lang="en-US" dirty="0" smtClean="0"/>
          </a:p>
        </p:txBody>
      </p:sp>
    </p:spTree>
    <p:extLst>
      <p:ext uri="{BB962C8B-B14F-4D97-AF65-F5344CB8AC3E}">
        <p14:creationId xmlns:p14="http://schemas.microsoft.com/office/powerpoint/2010/main" val="2009322469"/>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FYI: </a:t>
            </a:r>
            <a:r>
              <a:rPr lang="en-US" dirty="0" err="1" smtClean="0"/>
              <a:t>Devtool</a:t>
            </a:r>
            <a:r>
              <a:rPr lang="en-US" dirty="0" smtClean="0"/>
              <a:t> QEMU Extensible SDK</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70000" lnSpcReduction="20000"/>
          </a:bodyPr>
          <a:lstStyle/>
          <a:p>
            <a:pPr marL="457200" indent="-457200"/>
            <a:r>
              <a:rPr lang="en-US" sz="2800" i="1" dirty="0" smtClean="0">
                <a:solidFill>
                  <a:srgbClr val="0071C5"/>
                </a:solidFill>
              </a:rPr>
              <a:t>Here are instructions for </a:t>
            </a:r>
            <a:r>
              <a:rPr lang="en-US" sz="2800" i="1" u="sng" dirty="0" smtClean="0">
                <a:solidFill>
                  <a:srgbClr val="0071C5"/>
                </a:solidFill>
              </a:rPr>
              <a:t>QEMU</a:t>
            </a:r>
            <a:r>
              <a:rPr lang="en-US" sz="2800" i="1" dirty="0" smtClean="0">
                <a:solidFill>
                  <a:srgbClr val="0071C5"/>
                </a:solidFill>
              </a:rPr>
              <a:t> if your board is not running</a:t>
            </a:r>
          </a:p>
          <a:p>
            <a:pPr marL="457200" indent="-457200"/>
            <a:r>
              <a:rPr lang="en-US" sz="2800" u="sng" dirty="0" smtClean="0">
                <a:solidFill>
                  <a:schemeClr val="tx1"/>
                </a:solidFill>
              </a:rPr>
              <a:t>Start a new Shell</a:t>
            </a:r>
            <a:r>
              <a:rPr lang="en-US" sz="2800" dirty="0" smtClean="0">
                <a:solidFill>
                  <a:schemeClr val="tx1"/>
                </a:solidFill>
              </a:rPr>
              <a:t>! </a:t>
            </a:r>
            <a:r>
              <a:rPr lang="en-US" sz="2800" b="0" dirty="0" smtClean="0">
                <a:solidFill>
                  <a:schemeClr val="tx1"/>
                </a:solidFill>
              </a:rPr>
              <a:t>Otherwise, the existing </a:t>
            </a:r>
            <a:r>
              <a:rPr lang="en-US" sz="2800" b="0" dirty="0" err="1" smtClean="0">
                <a:solidFill>
                  <a:schemeClr val="tx1"/>
                </a:solidFill>
              </a:rPr>
              <a:t>bitbake</a:t>
            </a:r>
            <a:r>
              <a:rPr lang="en-US" sz="2800" b="0" dirty="0" smtClean="0">
                <a:solidFill>
                  <a:schemeClr val="tx1"/>
                </a:solidFill>
              </a:rPr>
              <a:t> environment can cause unexpected results</a:t>
            </a:r>
            <a:br>
              <a:rPr lang="en-US" sz="2800" b="0" dirty="0" smtClean="0">
                <a:solidFill>
                  <a:schemeClr val="tx1"/>
                </a:solidFill>
              </a:rPr>
            </a:br>
            <a:r>
              <a:rPr lang="en-US" sz="2800" b="0" dirty="0" smtClean="0">
                <a:solidFill>
                  <a:schemeClr val="tx1"/>
                </a:solidFill>
              </a:rPr>
              <a:t/>
            </a:r>
            <a:br>
              <a:rPr lang="en-US" sz="2800" b="0" dirty="0" smtClean="0">
                <a:solidFill>
                  <a:schemeClr val="tx1"/>
                </a:solidFill>
              </a:rPr>
            </a:br>
            <a:r>
              <a:rPr lang="en-US" sz="2200" b="0" dirty="0">
                <a:solidFill>
                  <a:schemeClr val="tx1"/>
                </a:solidFill>
                <a:latin typeface="Courier New" panose="02070309020205020404" pitchFamily="49" charset="0"/>
                <a:cs typeface="Courier New" panose="02070309020205020404" pitchFamily="49" charset="0"/>
              </a:rPr>
              <a:t>&lt;open new </a:t>
            </a:r>
            <a:r>
              <a:rPr lang="en-US" sz="2200" b="0" dirty="0" smtClean="0">
                <a:solidFill>
                  <a:schemeClr val="tx1"/>
                </a:solidFill>
                <a:latin typeface="Courier New" panose="02070309020205020404" pitchFamily="49" charset="0"/>
                <a:cs typeface="Courier New" panose="02070309020205020404" pitchFamily="49" charset="0"/>
              </a:rPr>
              <a:t>clean shell&gt;</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cd /scratch/</a:t>
            </a:r>
            <a:r>
              <a:rPr lang="en-US" sz="2200" b="0" dirty="0" err="1" smtClean="0">
                <a:solidFill>
                  <a:schemeClr val="tx1"/>
                </a:solidFill>
                <a:latin typeface="Courier New" panose="02070309020205020404" pitchFamily="49" charset="0"/>
                <a:cs typeface="Courier New" panose="02070309020205020404" pitchFamily="49" charset="0"/>
              </a:rPr>
              <a:t>sdk</a:t>
            </a:r>
            <a:r>
              <a:rPr lang="en-US" sz="2200" b="0" dirty="0" smtClean="0">
                <a:solidFill>
                  <a:schemeClr val="tx1"/>
                </a:solidFill>
                <a:latin typeface="Courier New" panose="02070309020205020404" pitchFamily="49" charset="0"/>
                <a:cs typeface="Courier New" panose="02070309020205020404" pitchFamily="49" charset="0"/>
              </a:rPr>
              <a:t>/</a:t>
            </a:r>
            <a:r>
              <a:rPr lang="en-US" sz="2200" b="0" dirty="0" err="1" smtClean="0">
                <a:solidFill>
                  <a:schemeClr val="tx1"/>
                </a:solidFill>
                <a:latin typeface="Courier New" panose="02070309020205020404" pitchFamily="49" charset="0"/>
                <a:cs typeface="Courier New" panose="02070309020205020404" pitchFamily="49" charset="0"/>
              </a:rPr>
              <a:t>qemu</a:t>
            </a:r>
            <a:endParaRPr lang="en-US" sz="2800" b="0" dirty="0" smtClean="0">
              <a:solidFill>
                <a:schemeClr val="tx1"/>
              </a:solidFill>
              <a:latin typeface="Courier New" panose="02070309020205020404" pitchFamily="49" charset="0"/>
              <a:cs typeface="Courier New" panose="02070309020205020404" pitchFamily="49" charset="0"/>
            </a:endParaRPr>
          </a:p>
          <a:p>
            <a:pPr marL="457200" indent="-457200"/>
            <a:r>
              <a:rPr lang="en-US" sz="2800" b="0" dirty="0" smtClean="0">
                <a:solidFill>
                  <a:schemeClr val="tx1"/>
                </a:solidFill>
              </a:rPr>
              <a:t>Source the </a:t>
            </a:r>
            <a:r>
              <a:rPr lang="en-US" sz="2800" b="0" dirty="0" err="1" smtClean="0">
                <a:solidFill>
                  <a:schemeClr val="tx1"/>
                </a:solidFill>
              </a:rPr>
              <a:t>devtool</a:t>
            </a:r>
            <a:r>
              <a:rPr lang="en-US" sz="2800" b="0" dirty="0" smtClean="0">
                <a:solidFill>
                  <a:schemeClr val="tx1"/>
                </a:solidFill>
              </a:rPr>
              <a:t> </a:t>
            </a:r>
            <a:r>
              <a:rPr lang="en-US" sz="2800" b="0" dirty="0">
                <a:solidFill>
                  <a:schemeClr val="tx1"/>
                </a:solidFill>
              </a:rPr>
              <a:t>build environment</a:t>
            </a:r>
          </a:p>
          <a:p>
            <a:pPr marL="0" indent="0">
              <a:buNone/>
            </a:pPr>
            <a:r>
              <a:rPr lang="en-US" sz="2300" dirty="0" smtClean="0">
                <a:solidFill>
                  <a:srgbClr val="7030A0"/>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 . </a:t>
            </a:r>
            <a:r>
              <a:rPr lang="en-US" sz="2300" b="0" dirty="0">
                <a:solidFill>
                  <a:schemeClr val="tx1"/>
                </a:solidFill>
                <a:latin typeface="Courier New" panose="02070309020205020404" pitchFamily="49" charset="0"/>
                <a:cs typeface="Courier New" panose="02070309020205020404" pitchFamily="49" charset="0"/>
              </a:rPr>
              <a:t>environment-setup-core2-64-poky-linux</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smtClean="0">
              <a:solidFill>
                <a:srgbClr val="7030A0"/>
              </a:solidFill>
              <a:latin typeface="Courier New" panose="02070309020205020404" pitchFamily="49" charset="0"/>
              <a:cs typeface="Courier New" panose="02070309020205020404" pitchFamily="49" charset="0"/>
            </a:endParaRPr>
          </a:p>
          <a:p>
            <a:pPr marL="457200" lvl="1" indent="-457200">
              <a:buFont typeface="Arial" panose="020B0604020202020204" pitchFamily="34" charset="0"/>
              <a:buChar char="•"/>
            </a:pPr>
            <a:r>
              <a:rPr lang="en-US" sz="2800" i="1" dirty="0" smtClean="0">
                <a:solidFill>
                  <a:schemeClr val="tx1"/>
                </a:solidFill>
              </a:rPr>
              <a:t>Note that we have a kernel and a </a:t>
            </a:r>
            <a:r>
              <a:rPr lang="en-US" sz="2800" i="1" dirty="0" err="1" smtClean="0">
                <a:solidFill>
                  <a:schemeClr val="tx1"/>
                </a:solidFill>
              </a:rPr>
              <a:t>rootfs</a:t>
            </a:r>
            <a:r>
              <a:rPr lang="en-US" sz="2800" i="1" dirty="0">
                <a:solidFill>
                  <a:schemeClr val="tx1"/>
                </a:solidFill>
              </a:rPr>
              <a:t>:</a:t>
            </a:r>
            <a:endParaRPr lang="en-US" i="1" dirty="0" smtClean="0">
              <a:solidFill>
                <a:schemeClr val="tx1"/>
              </a:solidFill>
              <a:latin typeface="Courier New" panose="02070309020205020404" pitchFamily="49" charset="0"/>
              <a:cs typeface="Courier New" panose="02070309020205020404" pitchFamily="49" charset="0"/>
            </a:endParaRPr>
          </a:p>
          <a:p>
            <a:pPr marL="400050" lvl="1" indent="0">
              <a:buNone/>
            </a:pP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pushd</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tmp</a:t>
            </a:r>
            <a:r>
              <a:rPr lang="en-US" sz="2300" i="1" dirty="0" smtClean="0">
                <a:solidFill>
                  <a:schemeClr val="tx1"/>
                </a:solidFill>
                <a:latin typeface="Courier New" panose="02070309020205020404" pitchFamily="49" charset="0"/>
                <a:cs typeface="Courier New" panose="02070309020205020404" pitchFamily="49" charset="0"/>
              </a:rPr>
              <a:t>/deploy/images/qemux86-64</a:t>
            </a:r>
            <a:endParaRPr lang="en-US" sz="2300" i="1" dirty="0">
              <a:solidFill>
                <a:schemeClr val="tx1"/>
              </a:solidFill>
              <a:latin typeface="Courier New" panose="02070309020205020404" pitchFamily="49" charset="0"/>
              <a:cs typeface="Courier New" panose="02070309020205020404" pitchFamily="49" charset="0"/>
            </a:endParaRPr>
          </a:p>
          <a:p>
            <a:pPr marL="400050" lvl="1" indent="0">
              <a:buNone/>
            </a:pPr>
            <a:r>
              <a:rPr lang="en-US" sz="2300" i="1" dirty="0" smtClean="0">
                <a:solidFill>
                  <a:schemeClr val="tx1"/>
                </a:solidFill>
                <a:latin typeface="Courier New" panose="02070309020205020404" pitchFamily="49" charset="0"/>
                <a:cs typeface="Courier New" panose="02070309020205020404" pitchFamily="49" charset="0"/>
              </a:rPr>
              <a:t>bzImage-qemux86-64.bin</a:t>
            </a:r>
            <a:endParaRPr lang="en-US" sz="2300" i="1" dirty="0">
              <a:solidFill>
                <a:schemeClr val="tx1"/>
              </a:solidFill>
              <a:latin typeface="Courier New" panose="02070309020205020404" pitchFamily="49" charset="0"/>
              <a:cs typeface="Courier New" panose="02070309020205020404" pitchFamily="49" charset="0"/>
            </a:endParaRPr>
          </a:p>
          <a:p>
            <a:pPr marL="400050" lvl="1" indent="0">
              <a:buNone/>
            </a:pPr>
            <a:r>
              <a:rPr lang="en-US" sz="2300" i="1" dirty="0">
                <a:solidFill>
                  <a:schemeClr val="tx1"/>
                </a:solidFill>
                <a:latin typeface="Courier New" panose="02070309020205020404" pitchFamily="49" charset="0"/>
                <a:cs typeface="Courier New" panose="02070309020205020404" pitchFamily="49" charset="0"/>
              </a:rPr>
              <a:t>core-image-base-qemux86-64.ext4 </a:t>
            </a:r>
            <a:endParaRPr lang="en-US" sz="2300" i="1" dirty="0" smtClean="0">
              <a:solidFill>
                <a:schemeClr val="tx1"/>
              </a:solidFill>
              <a:latin typeface="Courier New" panose="02070309020205020404" pitchFamily="49" charset="0"/>
              <a:cs typeface="Courier New" panose="02070309020205020404" pitchFamily="49" charset="0"/>
            </a:endParaRPr>
          </a:p>
          <a:p>
            <a:pPr marL="400050" lvl="1" indent="0">
              <a:buNone/>
            </a:pPr>
            <a:r>
              <a:rPr lang="en-US" sz="2000" i="1" dirty="0" smtClean="0">
                <a:solidFill>
                  <a:schemeClr val="tx1"/>
                </a:solidFill>
                <a:latin typeface="Courier New" panose="02070309020205020404" pitchFamily="49" charset="0"/>
                <a:cs typeface="Courier New" panose="02070309020205020404" pitchFamily="49" charset="0"/>
              </a:rPr>
              <a:t>$ </a:t>
            </a:r>
            <a:r>
              <a:rPr lang="en-US" sz="2000" i="1" dirty="0" err="1" smtClean="0">
                <a:solidFill>
                  <a:schemeClr val="tx1"/>
                </a:solidFill>
                <a:latin typeface="Courier New" panose="02070309020205020404" pitchFamily="49" charset="0"/>
                <a:cs typeface="Courier New" panose="02070309020205020404" pitchFamily="49" charset="0"/>
              </a:rPr>
              <a:t>popd</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r>
              <a:rPr lang="en-US" sz="2800" i="1" dirty="0" smtClean="0">
                <a:solidFill>
                  <a:schemeClr val="tx1"/>
                </a:solidFill>
                <a:cs typeface="Courier New" panose="02070309020205020404" pitchFamily="49" charset="0"/>
              </a:rPr>
              <a:t>Note: you can use </a:t>
            </a:r>
            <a:r>
              <a:rPr lang="en-US" sz="2800" i="1" dirty="0" err="1" smtClean="0">
                <a:solidFill>
                  <a:schemeClr val="tx1"/>
                </a:solidFill>
                <a:cs typeface="Courier New" panose="02070309020205020404" pitchFamily="49" charset="0"/>
              </a:rPr>
              <a:t>devtool</a:t>
            </a:r>
            <a:r>
              <a:rPr lang="en-US" sz="2800" i="1" dirty="0" smtClean="0">
                <a:solidFill>
                  <a:schemeClr val="tx1"/>
                </a:solidFill>
                <a:cs typeface="Courier New" panose="02070309020205020404" pitchFamily="49" charset="0"/>
              </a:rPr>
              <a:t> to re-build the </a:t>
            </a:r>
            <a:r>
              <a:rPr lang="en-US" sz="2800" i="1" dirty="0" err="1" smtClean="0">
                <a:solidFill>
                  <a:schemeClr val="tx1"/>
                </a:solidFill>
                <a:cs typeface="Courier New" panose="02070309020205020404" pitchFamily="49" charset="0"/>
              </a:rPr>
              <a:t>rootfs</a:t>
            </a:r>
            <a:r>
              <a:rPr lang="en-US" sz="2800" i="1" dirty="0" smtClean="0">
                <a:solidFill>
                  <a:schemeClr val="tx1"/>
                </a:solidFill>
                <a:cs typeface="Courier New" panose="02070309020205020404" pitchFamily="49" charset="0"/>
              </a:rPr>
              <a:t> (it was pre-built for you)</a:t>
            </a:r>
            <a:br>
              <a:rPr lang="en-US" sz="2800" i="1" dirty="0" smtClean="0">
                <a:solidFill>
                  <a:schemeClr val="tx1"/>
                </a:solidFill>
                <a:cs typeface="Courier New" panose="02070309020205020404" pitchFamily="49" charset="0"/>
              </a:rPr>
            </a:br>
            <a:r>
              <a:rPr lang="en-US" sz="1700" i="1" dirty="0" smtClean="0">
                <a:solidFill>
                  <a:schemeClr val="tx1"/>
                </a:solidFill>
                <a:cs typeface="Courier New" panose="02070309020205020404" pitchFamily="49" charset="0"/>
              </a:rPr>
              <a:t/>
            </a:r>
            <a:br>
              <a:rPr lang="en-US" sz="1700" i="1" dirty="0" smtClean="0">
                <a:solidFill>
                  <a:schemeClr val="tx1"/>
                </a:solidFill>
                <a:cs typeface="Courier New" panose="02070309020205020404" pitchFamily="49" charset="0"/>
              </a:rPr>
            </a:b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devtool</a:t>
            </a:r>
            <a:r>
              <a:rPr lang="en-US" sz="2300" i="1" dirty="0">
                <a:solidFill>
                  <a:schemeClr val="tx1"/>
                </a:solidFill>
                <a:latin typeface="Courier New" panose="02070309020205020404" pitchFamily="49" charset="0"/>
                <a:cs typeface="Courier New" panose="02070309020205020404" pitchFamily="49" charset="0"/>
              </a:rPr>
              <a:t> build-image </a:t>
            </a:r>
            <a:r>
              <a:rPr lang="en-US" sz="2300" i="1" dirty="0" smtClean="0">
                <a:solidFill>
                  <a:schemeClr val="tx1"/>
                </a:solidFill>
                <a:latin typeface="Courier New" panose="02070309020205020404" pitchFamily="49" charset="0"/>
                <a:cs typeface="Courier New" panose="02070309020205020404" pitchFamily="49" charset="0"/>
              </a:rPr>
              <a:t>core-image-base</a:t>
            </a:r>
            <a:endParaRPr lang="en-US" i="1" dirty="0" smtClean="0">
              <a:solidFill>
                <a:schemeClr val="tx1"/>
              </a:solidFill>
              <a:latin typeface="Courier New" panose="02070309020205020404" pitchFamily="49" charset="0"/>
              <a:cs typeface="Courier New" panose="02070309020205020404" pitchFamily="49" charset="0"/>
            </a:endParaRPr>
          </a:p>
          <a:p>
            <a:pPr marL="0" indent="0">
              <a:buNone/>
            </a:pPr>
            <a:endParaRPr lang="en-US" dirty="0" smtClean="0"/>
          </a:p>
        </p:txBody>
      </p:sp>
    </p:spTree>
    <p:extLst>
      <p:ext uri="{BB962C8B-B14F-4D97-AF65-F5344CB8AC3E}">
        <p14:creationId xmlns:p14="http://schemas.microsoft.com/office/powerpoint/2010/main" val="1439044057"/>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b="1" dirty="0" smtClean="0"/>
              <a:t>General </a:t>
            </a:r>
            <a:r>
              <a:rPr lang="en-US" b="1" dirty="0" err="1" smtClean="0"/>
              <a:t>Devtool</a:t>
            </a:r>
            <a:r>
              <a:rPr lang="en-US" b="1" dirty="0" smtClean="0"/>
              <a:t> Development Cycle</a:t>
            </a:r>
            <a:r>
              <a:rPr lang="en-US" b="1" dirty="0"/>
              <a:t/>
            </a:r>
            <a:br>
              <a:rPr lang="en-US" b="1" dirty="0"/>
            </a:br>
            <a:endParaRPr lang="en-US" dirty="0"/>
          </a:p>
        </p:txBody>
      </p:sp>
      <p:sp>
        <p:nvSpPr>
          <p:cNvPr id="8" name="Content Placeholder 7"/>
          <p:cNvSpPr>
            <a:spLocks noGrp="1"/>
          </p:cNvSpPr>
          <p:nvPr>
            <p:ph idx="4294967295"/>
          </p:nvPr>
        </p:nvSpPr>
        <p:spPr>
          <a:xfrm>
            <a:off x="484094" y="1277471"/>
            <a:ext cx="8229600" cy="4525963"/>
          </a:xfrm>
          <a:prstGeom prst="rect">
            <a:avLst/>
          </a:prstGeom>
        </p:spPr>
        <p:txBody>
          <a:bodyPr>
            <a:normAutofit/>
          </a:bodyPr>
          <a:lstStyle/>
          <a:p>
            <a:r>
              <a:rPr lang="en-US" b="1" dirty="0" smtClean="0"/>
              <a:t>1</a:t>
            </a:r>
            <a:r>
              <a:rPr lang="en-US" b="1" dirty="0"/>
              <a:t>. Add application to workspace:</a:t>
            </a:r>
          </a:p>
          <a:p>
            <a:pPr marL="400050" lvl="1" indent="0">
              <a:buNone/>
            </a:pPr>
            <a:r>
              <a:rPr lang="en-US" dirty="0" err="1"/>
              <a:t>devtool</a:t>
            </a:r>
            <a:r>
              <a:rPr lang="en-US" dirty="0"/>
              <a:t> add </a:t>
            </a:r>
            <a:r>
              <a:rPr lang="en-US" dirty="0" smtClean="0"/>
              <a:t>[--version xxx] </a:t>
            </a:r>
            <a:r>
              <a:rPr lang="en-US" i="1" dirty="0" err="1" smtClean="0"/>
              <a:t>myapp</a:t>
            </a:r>
            <a:r>
              <a:rPr lang="en-US" i="1" dirty="0" smtClean="0"/>
              <a:t> </a:t>
            </a:r>
            <a:r>
              <a:rPr lang="en-US" i="1" dirty="0"/>
              <a:t>/path/to/source</a:t>
            </a:r>
          </a:p>
          <a:p>
            <a:r>
              <a:rPr lang="en-US" b="1" dirty="0"/>
              <a:t>2. Build it:</a:t>
            </a:r>
          </a:p>
          <a:p>
            <a:pPr marL="400050" lvl="1" indent="0">
              <a:buNone/>
            </a:pPr>
            <a:r>
              <a:rPr lang="en-US" dirty="0" err="1"/>
              <a:t>devtool</a:t>
            </a:r>
            <a:r>
              <a:rPr lang="en-US" dirty="0"/>
              <a:t> build </a:t>
            </a:r>
            <a:r>
              <a:rPr lang="en-US" i="1" dirty="0" err="1"/>
              <a:t>myapp</a:t>
            </a:r>
            <a:endParaRPr lang="en-US" i="1" dirty="0"/>
          </a:p>
          <a:p>
            <a:r>
              <a:rPr lang="en-US" b="1" dirty="0"/>
              <a:t>3. Write to target device (w/network access):</a:t>
            </a:r>
          </a:p>
          <a:p>
            <a:pPr marL="400050" lvl="1" indent="0">
              <a:buNone/>
            </a:pPr>
            <a:r>
              <a:rPr lang="en-US" dirty="0" err="1"/>
              <a:t>devtool</a:t>
            </a:r>
            <a:r>
              <a:rPr lang="en-US" dirty="0"/>
              <a:t> </a:t>
            </a:r>
            <a:r>
              <a:rPr lang="en-US" dirty="0" smtClean="0"/>
              <a:t>deploy-target </a:t>
            </a:r>
            <a:r>
              <a:rPr lang="en-US" i="1" dirty="0" err="1" smtClean="0"/>
              <a:t>myapp</a:t>
            </a:r>
            <a:r>
              <a:rPr lang="en-US" i="1" dirty="0" smtClean="0"/>
              <a:t> </a:t>
            </a:r>
            <a:r>
              <a:rPr lang="en-US" i="1" dirty="0" err="1" smtClean="0"/>
              <a:t>root@ipaddr</a:t>
            </a:r>
            <a:endParaRPr lang="en-US" i="1" dirty="0"/>
          </a:p>
          <a:p>
            <a:r>
              <a:rPr lang="en-US" b="1" dirty="0"/>
              <a:t>4. Edit source code &amp; repeat steps 2-3 as necessary</a:t>
            </a:r>
            <a:endParaRPr lang="en-US" dirty="0"/>
          </a:p>
        </p:txBody>
      </p:sp>
    </p:spTree>
    <p:extLst>
      <p:ext uri="{BB962C8B-B14F-4D97-AF65-F5344CB8AC3E}">
        <p14:creationId xmlns:p14="http://schemas.microsoft.com/office/powerpoint/2010/main" val="564775020"/>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Devtool</a:t>
            </a:r>
            <a:r>
              <a:rPr lang="en-US" dirty="0" smtClean="0"/>
              <a:t> - hooking your application into the build</a:t>
            </a:r>
            <a:endParaRPr lang="en-US" dirty="0"/>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smtClean="0"/>
              <a:t>Run the </a:t>
            </a:r>
            <a:r>
              <a:rPr lang="en-US" dirty="0" err="1" smtClean="0"/>
              <a:t>devtool</a:t>
            </a:r>
            <a:r>
              <a:rPr lang="en-US" dirty="0" smtClean="0"/>
              <a:t> ‘add recipe-name /path/to/source’ </a:t>
            </a:r>
            <a:endParaRPr lang="en-US" dirty="0"/>
          </a:p>
          <a:p>
            <a:pPr marL="0" indent="0">
              <a:buNone/>
            </a:pPr>
            <a:r>
              <a:rPr lang="en-US" sz="2200" b="0" dirty="0" smtClean="0">
                <a:latin typeface="Courier New" panose="02070309020205020404" pitchFamily="49" charset="0"/>
                <a:cs typeface="Courier New" panose="02070309020205020404" pitchFamily="49" charset="0"/>
              </a:rPr>
              <a:t>  </a:t>
            </a:r>
            <a:r>
              <a:rPr lang="en-US" sz="1700" b="0" dirty="0" smtClean="0">
                <a:latin typeface="Courier New" panose="02070309020205020404" pitchFamily="49" charset="0"/>
                <a:cs typeface="Courier New" panose="02070309020205020404" pitchFamily="49" charset="0"/>
              </a:rPr>
              <a:t>$ </a:t>
            </a:r>
            <a:r>
              <a:rPr lang="en-US" sz="1700" b="0" dirty="0" err="1" smtClean="0">
                <a:latin typeface="Courier New" panose="02070309020205020404" pitchFamily="49" charset="0"/>
                <a:cs typeface="Courier New" panose="02070309020205020404" pitchFamily="49" charset="0"/>
              </a:rPr>
              <a:t>devtool</a:t>
            </a:r>
            <a:r>
              <a:rPr lang="en-US" sz="1700" b="0" dirty="0" smtClean="0">
                <a:latin typeface="Courier New" panose="02070309020205020404" pitchFamily="49" charset="0"/>
                <a:cs typeface="Courier New" panose="02070309020205020404" pitchFamily="49" charset="0"/>
              </a:rPr>
              <a:t> add --version 1.0 </a:t>
            </a:r>
            <a:r>
              <a:rPr lang="en-US" sz="1700" b="0" dirty="0" err="1" smtClean="0">
                <a:latin typeface="Courier New" panose="02070309020205020404" pitchFamily="49" charset="0"/>
                <a:cs typeface="Courier New" panose="02070309020205020404" pitchFamily="49" charset="0"/>
              </a:rPr>
              <a:t>bballs</a:t>
            </a:r>
            <a:r>
              <a:rPr lang="en-US" sz="1700" b="0" dirty="0" smtClean="0">
                <a:latin typeface="Courier New" panose="02070309020205020404" pitchFamily="49" charset="0"/>
                <a:cs typeface="Courier New" panose="02070309020205020404" pitchFamily="49" charset="0"/>
              </a:rPr>
              <a:t> \</a:t>
            </a:r>
            <a:br>
              <a:rPr lang="en-US" sz="1700" b="0" dirty="0" smtClean="0">
                <a:latin typeface="Courier New" panose="02070309020205020404" pitchFamily="49" charset="0"/>
                <a:cs typeface="Courier New" panose="02070309020205020404" pitchFamily="49" charset="0"/>
              </a:rPr>
            </a:br>
            <a:r>
              <a:rPr lang="en-US" sz="1700" b="0" dirty="0" smtClean="0">
                <a:latin typeface="Courier New" panose="02070309020205020404" pitchFamily="49" charset="0"/>
                <a:cs typeface="Courier New" panose="02070309020205020404" pitchFamily="49" charset="0"/>
              </a:rPr>
              <a:t>            /scratch/</a:t>
            </a:r>
            <a:r>
              <a:rPr lang="en-US" sz="1700" b="0" dirty="0" err="1" smtClean="0">
                <a:latin typeface="Courier New" panose="02070309020205020404" pitchFamily="49" charset="0"/>
                <a:cs typeface="Courier New" panose="02070309020205020404" pitchFamily="49" charset="0"/>
              </a:rPr>
              <a:t>src</a:t>
            </a:r>
            <a:r>
              <a:rPr lang="en-US" sz="1700" b="0" dirty="0" smtClean="0">
                <a:latin typeface="Courier New" panose="02070309020205020404" pitchFamily="49" charset="0"/>
                <a:cs typeface="Courier New" panose="02070309020205020404" pitchFamily="49" charset="0"/>
              </a:rPr>
              <a:t>/</a:t>
            </a:r>
            <a:r>
              <a:rPr lang="en-US" sz="1700" b="0" dirty="0" err="1" smtClean="0">
                <a:latin typeface="Courier New" panose="02070309020205020404" pitchFamily="49" charset="0"/>
                <a:cs typeface="Courier New" panose="02070309020205020404" pitchFamily="49" charset="0"/>
              </a:rPr>
              <a:t>devtool_example</a:t>
            </a:r>
            <a:r>
              <a:rPr lang="en-US" sz="1700" b="0" dirty="0" smtClean="0">
                <a:latin typeface="Courier New" panose="02070309020205020404" pitchFamily="49" charset="0"/>
                <a:cs typeface="Courier New" panose="02070309020205020404" pitchFamily="49" charset="0"/>
              </a:rPr>
              <a:t>/</a:t>
            </a:r>
            <a:r>
              <a:rPr lang="en-US" sz="1700" b="0" dirty="0" err="1" smtClean="0">
                <a:latin typeface="Courier New" panose="02070309020205020404" pitchFamily="49" charset="0"/>
                <a:cs typeface="Courier New" panose="02070309020205020404" pitchFamily="49" charset="0"/>
              </a:rPr>
              <a:t>bballs</a:t>
            </a:r>
            <a:endParaRPr lang="en-US" sz="1700" b="0" dirty="0" smtClean="0">
              <a:latin typeface="Courier New" panose="02070309020205020404" pitchFamily="49" charset="0"/>
              <a:cs typeface="Courier New" panose="02070309020205020404" pitchFamily="49" charset="0"/>
            </a:endParaRPr>
          </a:p>
          <a:p>
            <a:pPr marL="0" indent="0">
              <a:buNone/>
            </a:pPr>
            <a:endParaRPr lang="en-US" sz="1200" dirty="0" smtClean="0">
              <a:latin typeface="Courier New" panose="02070309020205020404" pitchFamily="49" charset="0"/>
              <a:cs typeface="Courier New" panose="02070309020205020404" pitchFamily="49" charset="0"/>
            </a:endParaRPr>
          </a:p>
          <a:p>
            <a:pPr lvl="1"/>
            <a:r>
              <a:rPr lang="en-US" dirty="0" smtClean="0"/>
              <a:t>This generates a minimal recipe in the </a:t>
            </a:r>
            <a:r>
              <a:rPr lang="en-US" dirty="0" err="1" smtClean="0"/>
              <a:t>esdk</a:t>
            </a:r>
            <a:r>
              <a:rPr lang="en-US" dirty="0" smtClean="0"/>
              <a:t>/workspace layer</a:t>
            </a:r>
          </a:p>
          <a:p>
            <a:pPr lvl="1"/>
            <a:r>
              <a:rPr lang="en-US" dirty="0"/>
              <a:t>This </a:t>
            </a:r>
            <a:r>
              <a:rPr lang="en-US" dirty="0" smtClean="0"/>
              <a:t>adds EXTERNALSRC in an arm-</a:t>
            </a:r>
            <a:r>
              <a:rPr lang="en-US" dirty="0" err="1" smtClean="0"/>
              <a:t>sdk</a:t>
            </a:r>
            <a:r>
              <a:rPr lang="en-US" dirty="0" smtClean="0"/>
              <a:t>/workspace/appends </a:t>
            </a:r>
            <a:r>
              <a:rPr lang="en-US" dirty="0" err="1" smtClean="0"/>
              <a:t>bbappend</a:t>
            </a:r>
            <a:r>
              <a:rPr lang="en-US" dirty="0" smtClean="0"/>
              <a:t> file that points to the source</a:t>
            </a:r>
          </a:p>
          <a:p>
            <a:pPr lvl="1"/>
            <a:r>
              <a:rPr lang="en-US" dirty="0" smtClean="0"/>
              <a:t>In other words, the source tree stays where it is, </a:t>
            </a:r>
            <a:r>
              <a:rPr lang="en-US" dirty="0" err="1" smtClean="0"/>
              <a:t>devtool</a:t>
            </a:r>
            <a:r>
              <a:rPr lang="en-US" dirty="0" smtClean="0"/>
              <a:t> just creates a wrapper recipe that points to it</a:t>
            </a:r>
          </a:p>
          <a:p>
            <a:r>
              <a:rPr lang="en-US" sz="1900" i="1" dirty="0" smtClean="0"/>
              <a:t>Note: this does not add your image to the original build engineer’s image, which </a:t>
            </a:r>
            <a:r>
              <a:rPr lang="en-US" sz="1900" i="1" dirty="0"/>
              <a:t>requires changing the platform project’s </a:t>
            </a:r>
            <a:r>
              <a:rPr lang="en-US" sz="1900" i="1" dirty="0" err="1" smtClean="0"/>
              <a:t>conf</a:t>
            </a:r>
            <a:r>
              <a:rPr lang="en-US" sz="1900" i="1" dirty="0" smtClean="0"/>
              <a:t>/</a:t>
            </a:r>
            <a:r>
              <a:rPr lang="en-US" sz="1900" i="1" dirty="0" err="1" smtClean="0"/>
              <a:t>local.conf</a:t>
            </a:r>
            <a:endParaRPr lang="en-US" sz="1700" i="1" dirty="0" smtClean="0"/>
          </a:p>
        </p:txBody>
      </p:sp>
    </p:spTree>
    <p:extLst>
      <p:ext uri="{BB962C8B-B14F-4D97-AF65-F5344CB8AC3E}">
        <p14:creationId xmlns:p14="http://schemas.microsoft.com/office/powerpoint/2010/main" val="2232867092"/>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6176"/>
            <a:ext cx="8229600" cy="605118"/>
          </a:xfrm>
        </p:spPr>
        <p:txBody>
          <a:bodyPr anchor="ctr" anchorCtr="0">
            <a:noAutofit/>
          </a:bodyPr>
          <a:lstStyle/>
          <a:p>
            <a:pPr algn="ctr"/>
            <a:r>
              <a:rPr lang="en-US" sz="3600" dirty="0" smtClean="0"/>
              <a:t>After the add</a:t>
            </a:r>
            <a:endParaRPr lang="en-US" sz="3600" dirty="0"/>
          </a:p>
        </p:txBody>
      </p:sp>
      <p:sp>
        <p:nvSpPr>
          <p:cNvPr id="4" name="Text Placeholder 3"/>
          <p:cNvSpPr>
            <a:spLocks noGrp="1"/>
          </p:cNvSpPr>
          <p:nvPr>
            <p:ph type="body" idx="1"/>
          </p:nvPr>
        </p:nvSpPr>
        <p:spPr>
          <a:xfrm>
            <a:off x="484094" y="918882"/>
            <a:ext cx="4040188" cy="422275"/>
          </a:xfrm>
        </p:spPr>
        <p:txBody>
          <a:bodyPr>
            <a:noAutofit/>
          </a:bodyPr>
          <a:lstStyle/>
          <a:p>
            <a:r>
              <a:rPr lang="en-US" sz="2000" u="sng" dirty="0" smtClean="0"/>
              <a:t>Build files in the </a:t>
            </a:r>
            <a:r>
              <a:rPr lang="en-US" sz="2000" u="sng" dirty="0" err="1" smtClean="0"/>
              <a:t>sdk</a:t>
            </a:r>
            <a:r>
              <a:rPr lang="en-US" sz="2000" u="sng" dirty="0" smtClean="0"/>
              <a:t> directory</a:t>
            </a:r>
          </a:p>
        </p:txBody>
      </p:sp>
      <p:sp>
        <p:nvSpPr>
          <p:cNvPr id="5" name="Content Placeholder 4"/>
          <p:cNvSpPr>
            <a:spLocks noGrp="1"/>
          </p:cNvSpPr>
          <p:nvPr>
            <p:ph sz="half" idx="2"/>
          </p:nvPr>
        </p:nvSpPr>
        <p:spPr>
          <a:xfrm>
            <a:off x="458267" y="1454629"/>
            <a:ext cx="4040188" cy="4800599"/>
          </a:xfrm>
        </p:spPr>
        <p:txBody>
          <a:bodyPr>
            <a:normAutofit fontScale="92500" lnSpcReduction="10000"/>
          </a:bodyPr>
          <a:lstStyle/>
          <a:p>
            <a:pPr marL="0" indent="0">
              <a:buNone/>
            </a:pPr>
            <a:r>
              <a:rPr lang="en-US" sz="1600" b="0" dirty="0" err="1" smtClean="0">
                <a:latin typeface="Courier New" panose="02070309020205020404" pitchFamily="49" charset="0"/>
                <a:cs typeface="Courier New" panose="02070309020205020404" pitchFamily="49" charset="0"/>
              </a:rPr>
              <a:t>mbm</a:t>
            </a:r>
            <a:r>
              <a:rPr lang="en-US" sz="1600" b="0" dirty="0" smtClean="0">
                <a:latin typeface="Courier New" panose="02070309020205020404" pitchFamily="49" charset="0"/>
                <a:cs typeface="Courier New" panose="02070309020205020404" pitchFamily="49" charset="0"/>
              </a:rPr>
              <a:t>&gt; </a:t>
            </a:r>
            <a:r>
              <a:rPr lang="en-US" sz="1600" b="0" dirty="0">
                <a:latin typeface="Courier New" panose="02070309020205020404" pitchFamily="49" charset="0"/>
                <a:cs typeface="Courier New" panose="02070309020205020404" pitchFamily="49" charset="0"/>
              </a:rPr>
              <a:t>ls </a:t>
            </a:r>
            <a:r>
              <a:rPr lang="en-US" sz="1600" b="0" dirty="0" smtClean="0">
                <a:latin typeface="Courier New" panose="02070309020205020404" pitchFamily="49" charset="0"/>
                <a:cs typeface="Courier New" panose="02070309020205020404" pitchFamily="49" charset="0"/>
              </a:rPr>
              <a:t>–FC</a:t>
            </a:r>
            <a:br>
              <a:rPr lang="en-US" sz="1600" b="0" dirty="0" smtClean="0">
                <a:latin typeface="Courier New" panose="02070309020205020404" pitchFamily="49" charset="0"/>
                <a:cs typeface="Courier New" panose="02070309020205020404" pitchFamily="49" charset="0"/>
              </a:rPr>
            </a:br>
            <a:r>
              <a:rPr lang="en-US" sz="1600" b="0" dirty="0" err="1" smtClean="0">
                <a:latin typeface="Courier New" panose="02070309020205020404" pitchFamily="49" charset="0"/>
                <a:cs typeface="Courier New" panose="02070309020205020404" pitchFamily="49" charset="0"/>
              </a:rPr>
              <a:t>buildtools</a:t>
            </a:r>
            <a:r>
              <a:rPr lang="en-US" sz="1600" b="0" dirty="0" smtClean="0">
                <a:latin typeface="Courier New" panose="02070309020205020404" pitchFamily="49" charset="0"/>
                <a:cs typeface="Courier New" panose="02070309020205020404" pitchFamily="49" charset="0"/>
              </a:rPr>
              <a:t/>
            </a:r>
            <a:br>
              <a:rPr lang="en-US" sz="1600" b="0" dirty="0" smtClean="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cache</a:t>
            </a:r>
            <a:br>
              <a:rPr lang="en-US" sz="1600" b="0" dirty="0" smtClean="0">
                <a:latin typeface="Courier New" panose="02070309020205020404" pitchFamily="49" charset="0"/>
                <a:cs typeface="Courier New" panose="02070309020205020404" pitchFamily="49" charset="0"/>
              </a:rPr>
            </a:br>
            <a:r>
              <a:rPr lang="en-US" sz="1600" b="0" dirty="0" err="1" smtClean="0">
                <a:latin typeface="Courier New" panose="02070309020205020404" pitchFamily="49" charset="0"/>
                <a:cs typeface="Courier New" panose="02070309020205020404" pitchFamily="49" charset="0"/>
              </a:rPr>
              <a:t>conf</a:t>
            </a:r>
            <a:r>
              <a:rPr lang="en-US" sz="1600" b="0" dirty="0" smtClean="0">
                <a:latin typeface="Courier New" panose="02070309020205020404" pitchFamily="49" charset="0"/>
                <a:cs typeface="Courier New" panose="02070309020205020404" pitchFamily="49" charset="0"/>
              </a:rPr>
              <a:t/>
            </a:r>
            <a:br>
              <a:rPr lang="en-US" sz="1600" b="0" dirty="0" smtClean="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devtool_example.tar</a:t>
            </a:r>
            <a:br>
              <a:rPr lang="en-US" sz="1600" b="0" dirty="0" smtClean="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downloads</a:t>
            </a:r>
            <a:br>
              <a:rPr lang="en-US" sz="1600" b="0" dirty="0" smtClean="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environment-setup-core2-64-wrs-linux</a:t>
            </a:r>
            <a:br>
              <a:rPr lang="en-US" sz="1600" b="0" dirty="0" smtClean="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environment-setup-x86-wrsmllib32-linux</a:t>
            </a:r>
            <a:br>
              <a:rPr lang="en-US" sz="1600" b="0" dirty="0" smtClean="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layers</a:t>
            </a:r>
            <a:br>
              <a:rPr lang="en-US" sz="1600" b="0" dirty="0" smtClean="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preparing_build_system.log</a:t>
            </a:r>
            <a:br>
              <a:rPr lang="en-US" sz="1600" b="0" dirty="0" smtClean="0">
                <a:latin typeface="Courier New" panose="02070309020205020404" pitchFamily="49" charset="0"/>
                <a:cs typeface="Courier New" panose="02070309020205020404" pitchFamily="49" charset="0"/>
              </a:rPr>
            </a:br>
            <a:r>
              <a:rPr lang="en-US" sz="1600" b="0" dirty="0" err="1" smtClean="0">
                <a:latin typeface="Courier New" panose="02070309020205020404" pitchFamily="49" charset="0"/>
                <a:cs typeface="Courier New" panose="02070309020205020404" pitchFamily="49" charset="0"/>
              </a:rPr>
              <a:t>README_templates</a:t>
            </a:r>
            <a:r>
              <a:rPr lang="en-US" sz="1600" b="0" dirty="0" smtClean="0">
                <a:latin typeface="Courier New" panose="02070309020205020404" pitchFamily="49" charset="0"/>
                <a:cs typeface="Courier New" panose="02070309020205020404" pitchFamily="49" charset="0"/>
              </a:rPr>
              <a:t/>
            </a:r>
            <a:br>
              <a:rPr lang="en-US" sz="1600" b="0" dirty="0" smtClean="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site-config-core2-64-wrs-linux</a:t>
            </a:r>
            <a:br>
              <a:rPr lang="en-US" sz="1600" b="0" dirty="0" smtClean="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site-config-x86-wrsmllib32-linux</a:t>
            </a:r>
            <a:br>
              <a:rPr lang="en-US" sz="1600" b="0" dirty="0" smtClean="0">
                <a:latin typeface="Courier New" panose="02070309020205020404" pitchFamily="49" charset="0"/>
                <a:cs typeface="Courier New" panose="02070309020205020404" pitchFamily="49" charset="0"/>
              </a:rPr>
            </a:br>
            <a:r>
              <a:rPr lang="en-US" sz="1600" b="0" dirty="0" err="1" smtClean="0">
                <a:latin typeface="Courier New" panose="02070309020205020404" pitchFamily="49" charset="0"/>
                <a:cs typeface="Courier New" panose="02070309020205020404" pitchFamily="49" charset="0"/>
              </a:rPr>
              <a:t>sstate</a:t>
            </a:r>
            <a:r>
              <a:rPr lang="en-US" sz="1600" b="0" dirty="0" smtClean="0">
                <a:latin typeface="Courier New" panose="02070309020205020404" pitchFamily="49" charset="0"/>
                <a:cs typeface="Courier New" panose="02070309020205020404" pitchFamily="49" charset="0"/>
              </a:rPr>
              <a:t>-cache</a:t>
            </a:r>
            <a:br>
              <a:rPr lang="en-US" sz="1600" b="0" dirty="0" smtClean="0">
                <a:latin typeface="Courier New" panose="02070309020205020404" pitchFamily="49" charset="0"/>
                <a:cs typeface="Courier New" panose="02070309020205020404" pitchFamily="49" charset="0"/>
              </a:rPr>
            </a:br>
            <a:r>
              <a:rPr lang="en-US" sz="1600" b="0" dirty="0" err="1" smtClean="0">
                <a:latin typeface="Courier New" panose="02070309020205020404" pitchFamily="49" charset="0"/>
                <a:cs typeface="Courier New" panose="02070309020205020404" pitchFamily="49" charset="0"/>
              </a:rPr>
              <a:t>sysroots</a:t>
            </a:r>
            <a:r>
              <a:rPr lang="en-US" sz="1600" b="0" dirty="0" smtClean="0">
                <a:latin typeface="Courier New" panose="02070309020205020404" pitchFamily="49" charset="0"/>
                <a:cs typeface="Courier New" panose="02070309020205020404" pitchFamily="49" charset="0"/>
              </a:rPr>
              <a:t/>
            </a:r>
            <a:br>
              <a:rPr lang="en-US" sz="1600" b="0" dirty="0" smtClean="0">
                <a:latin typeface="Courier New" panose="02070309020205020404" pitchFamily="49" charset="0"/>
                <a:cs typeface="Courier New" panose="02070309020205020404" pitchFamily="49" charset="0"/>
              </a:rPr>
            </a:br>
            <a:r>
              <a:rPr lang="en-US" sz="1600" b="0" dirty="0" err="1" smtClean="0">
                <a:latin typeface="Courier New" panose="02070309020205020404" pitchFamily="49" charset="0"/>
                <a:cs typeface="Courier New" panose="02070309020205020404" pitchFamily="49" charset="0"/>
              </a:rPr>
              <a:t>tmp</a:t>
            </a:r>
            <a:r>
              <a:rPr lang="en-US" sz="1600" b="0" dirty="0" smtClean="0">
                <a:latin typeface="Courier New" panose="02070309020205020404" pitchFamily="49" charset="0"/>
                <a:cs typeface="Courier New" panose="02070309020205020404" pitchFamily="49" charset="0"/>
              </a:rPr>
              <a:t/>
            </a:r>
            <a:br>
              <a:rPr lang="en-US" sz="1600" b="0" dirty="0" smtClean="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version-core2-64-wrs-linux</a:t>
            </a:r>
            <a:br>
              <a:rPr lang="en-US" sz="1600" b="0" dirty="0" smtClean="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version-x86-wrsmllib32-linux</a:t>
            </a:r>
            <a:br>
              <a:rPr lang="en-US" sz="1600" b="0" dirty="0" smtClean="0">
                <a:latin typeface="Courier New" panose="02070309020205020404" pitchFamily="49" charset="0"/>
                <a:cs typeface="Courier New" panose="02070309020205020404" pitchFamily="49" charset="0"/>
              </a:rPr>
            </a:br>
            <a:r>
              <a:rPr lang="en-US" sz="1600" dirty="0" smtClean="0">
                <a:latin typeface="Courier New" panose="02070309020205020404" pitchFamily="49" charset="0"/>
                <a:cs typeface="Courier New" panose="02070309020205020404" pitchFamily="49" charset="0"/>
              </a:rPr>
              <a:t>workspace</a:t>
            </a:r>
            <a:endParaRPr lang="en-US" dirty="0">
              <a:latin typeface="Courier New" panose="02070309020205020404" pitchFamily="49" charset="0"/>
              <a:cs typeface="Courier New" panose="02070309020205020404" pitchFamily="49" charset="0"/>
            </a:endParaRPr>
          </a:p>
        </p:txBody>
      </p:sp>
      <p:sp>
        <p:nvSpPr>
          <p:cNvPr id="6" name="Text Placeholder 5"/>
          <p:cNvSpPr>
            <a:spLocks noGrp="1"/>
          </p:cNvSpPr>
          <p:nvPr>
            <p:ph type="body" sz="quarter" idx="3"/>
          </p:nvPr>
        </p:nvSpPr>
        <p:spPr>
          <a:xfrm>
            <a:off x="4675094" y="918882"/>
            <a:ext cx="4041775" cy="422275"/>
          </a:xfrm>
        </p:spPr>
        <p:txBody>
          <a:bodyPr>
            <a:normAutofit/>
          </a:bodyPr>
          <a:lstStyle/>
          <a:p>
            <a:r>
              <a:rPr lang="en-US" sz="2000" u="sng" dirty="0" smtClean="0"/>
              <a:t>Workspace layer layout</a:t>
            </a:r>
            <a:endParaRPr lang="en-US" sz="2000" u="sng" dirty="0"/>
          </a:p>
        </p:txBody>
      </p:sp>
      <p:sp>
        <p:nvSpPr>
          <p:cNvPr id="7" name="Content Placeholder 6"/>
          <p:cNvSpPr>
            <a:spLocks noGrp="1"/>
          </p:cNvSpPr>
          <p:nvPr>
            <p:ph sz="quarter" idx="4"/>
          </p:nvPr>
        </p:nvSpPr>
        <p:spPr>
          <a:xfrm>
            <a:off x="4658472" y="1470211"/>
            <a:ext cx="4041775" cy="4373563"/>
          </a:xfrm>
        </p:spPr>
        <p:txBody>
          <a:bodyPr/>
          <a:lstStyle/>
          <a:p>
            <a:pPr marL="0" indent="0">
              <a:buNone/>
            </a:pPr>
            <a:r>
              <a:rPr lang="en-US" sz="1600" b="0" dirty="0" err="1" smtClean="0">
                <a:latin typeface="Courier New" panose="02070309020205020404" pitchFamily="49" charset="0"/>
                <a:cs typeface="Courier New" panose="02070309020205020404" pitchFamily="49" charset="0"/>
              </a:rPr>
              <a:t>mbm</a:t>
            </a:r>
            <a:r>
              <a:rPr lang="en-US" sz="1600" b="0" dirty="0" smtClean="0">
                <a:latin typeface="Courier New" panose="02070309020205020404" pitchFamily="49" charset="0"/>
                <a:cs typeface="Courier New" panose="02070309020205020404" pitchFamily="49" charset="0"/>
              </a:rPr>
              <a:t>&gt; tree workspace</a:t>
            </a:r>
            <a:r>
              <a:rPr lang="en-US" sz="1600" b="0" dirty="0">
                <a:latin typeface="Courier New" panose="02070309020205020404" pitchFamily="49" charset="0"/>
                <a:cs typeface="Courier New" panose="02070309020205020404" pitchFamily="49" charset="0"/>
              </a:rPr>
              <a:t/>
            </a:r>
            <a:br>
              <a:rPr lang="en-US" sz="1600" b="0" dirty="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a:t>
            </a:r>
            <a:br>
              <a:rPr lang="en-US" sz="1600" b="0" dirty="0" smtClean="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 appends</a:t>
            </a:r>
            <a:br>
              <a:rPr lang="en-US" sz="1600" b="0" dirty="0" smtClean="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a:t>
            </a:r>
            <a:r>
              <a:rPr lang="en-US" sz="1600" b="0" dirty="0">
                <a:latin typeface="Courier New" panose="02070309020205020404" pitchFamily="49" charset="0"/>
                <a:cs typeface="Courier New" panose="02070309020205020404" pitchFamily="49" charset="0"/>
              </a:rPr>
              <a:t>   └── </a:t>
            </a:r>
            <a:r>
              <a:rPr lang="en-US" sz="1600" b="0" dirty="0" smtClean="0">
                <a:latin typeface="Courier New" panose="02070309020205020404" pitchFamily="49" charset="0"/>
                <a:cs typeface="Courier New" panose="02070309020205020404" pitchFamily="49" charset="0"/>
              </a:rPr>
              <a:t>bballs_1.0.bbappend</a:t>
            </a:r>
            <a:br>
              <a:rPr lang="en-US" sz="1600" b="0" dirty="0" smtClean="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 </a:t>
            </a:r>
            <a:r>
              <a:rPr lang="en-US" sz="1600" b="0" dirty="0" err="1" smtClean="0">
                <a:latin typeface="Courier New" panose="02070309020205020404" pitchFamily="49" charset="0"/>
                <a:cs typeface="Courier New" panose="02070309020205020404" pitchFamily="49" charset="0"/>
              </a:rPr>
              <a:t>conf</a:t>
            </a:r>
            <a:r>
              <a:rPr lang="en-US" sz="1600" b="0" dirty="0">
                <a:latin typeface="Courier New" panose="02070309020205020404" pitchFamily="49" charset="0"/>
                <a:cs typeface="Courier New" panose="02070309020205020404" pitchFamily="49" charset="0"/>
              </a:rPr>
              <a:t/>
            </a:r>
            <a:br>
              <a:rPr lang="en-US" sz="1600" b="0" dirty="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a:t>
            </a:r>
            <a:r>
              <a:rPr lang="en-US" sz="1600" b="0" dirty="0">
                <a:latin typeface="Courier New" panose="02070309020205020404" pitchFamily="49" charset="0"/>
                <a:cs typeface="Courier New" panose="02070309020205020404" pitchFamily="49" charset="0"/>
              </a:rPr>
              <a:t>   └── </a:t>
            </a:r>
            <a:r>
              <a:rPr lang="en-US" sz="1600" b="0" dirty="0" err="1" smtClean="0">
                <a:latin typeface="Courier New" panose="02070309020205020404" pitchFamily="49" charset="0"/>
                <a:cs typeface="Courier New" panose="02070309020205020404" pitchFamily="49" charset="0"/>
              </a:rPr>
              <a:t>layer.conf</a:t>
            </a:r>
            <a:r>
              <a:rPr lang="en-US" sz="1600" b="0" dirty="0">
                <a:latin typeface="Courier New" panose="02070309020205020404" pitchFamily="49" charset="0"/>
                <a:cs typeface="Courier New" panose="02070309020205020404" pitchFamily="49" charset="0"/>
              </a:rPr>
              <a:t/>
            </a:r>
            <a:br>
              <a:rPr lang="en-US" sz="1600" b="0" dirty="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 README</a:t>
            </a:r>
            <a:br>
              <a:rPr lang="en-US" sz="1600" b="0" dirty="0" smtClean="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 recipes</a:t>
            </a:r>
            <a:br>
              <a:rPr lang="en-US" sz="1600" b="0" dirty="0" smtClean="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    </a:t>
            </a:r>
            <a:r>
              <a:rPr lang="en-US" sz="1600" b="0" dirty="0">
                <a:latin typeface="Courier New" panose="02070309020205020404" pitchFamily="49" charset="0"/>
                <a:cs typeface="Courier New" panose="02070309020205020404" pitchFamily="49" charset="0"/>
              </a:rPr>
              <a:t>└── </a:t>
            </a:r>
            <a:r>
              <a:rPr lang="en-US" sz="1600" b="0" dirty="0" err="1" smtClean="0">
                <a:latin typeface="Courier New" panose="02070309020205020404" pitchFamily="49" charset="0"/>
                <a:cs typeface="Courier New" panose="02070309020205020404" pitchFamily="49" charset="0"/>
              </a:rPr>
              <a:t>bballs</a:t>
            </a:r>
            <a:r>
              <a:rPr lang="en-US" sz="1600" b="0" dirty="0">
                <a:latin typeface="Courier New" panose="02070309020205020404" pitchFamily="49" charset="0"/>
                <a:cs typeface="Courier New" panose="02070309020205020404" pitchFamily="49" charset="0"/>
              </a:rPr>
              <a:t/>
            </a:r>
            <a:br>
              <a:rPr lang="en-US" sz="1600" b="0" dirty="0">
                <a:latin typeface="Courier New" panose="02070309020205020404" pitchFamily="49" charset="0"/>
                <a:cs typeface="Courier New" panose="02070309020205020404" pitchFamily="49" charset="0"/>
              </a:rPr>
            </a:br>
            <a:r>
              <a:rPr lang="en-US" sz="1600" b="0" dirty="0" smtClean="0">
                <a:latin typeface="Courier New" panose="02070309020205020404" pitchFamily="49" charset="0"/>
                <a:cs typeface="Courier New" panose="02070309020205020404" pitchFamily="49" charset="0"/>
              </a:rPr>
              <a:t>        </a:t>
            </a:r>
            <a:r>
              <a:rPr lang="en-US" sz="1600" b="0" dirty="0">
                <a:latin typeface="Courier New" panose="02070309020205020404" pitchFamily="49" charset="0"/>
                <a:cs typeface="Courier New" panose="02070309020205020404" pitchFamily="49" charset="0"/>
              </a:rPr>
              <a:t>└── bballs_1.0.bb</a:t>
            </a:r>
          </a:p>
          <a:p>
            <a:pPr marL="0" indent="0">
              <a:buNone/>
            </a:pPr>
            <a:r>
              <a:rPr lang="en-US" sz="1600" b="0" dirty="0" smtClean="0">
                <a:latin typeface="Courier New" panose="02070309020205020404" pitchFamily="49" charset="0"/>
                <a:cs typeface="Courier New" panose="02070309020205020404" pitchFamily="49" charset="0"/>
              </a:rPr>
              <a:t>4 </a:t>
            </a:r>
            <a:r>
              <a:rPr lang="en-US" sz="1600" b="0" dirty="0">
                <a:latin typeface="Courier New" panose="02070309020205020404" pitchFamily="49" charset="0"/>
                <a:cs typeface="Courier New" panose="02070309020205020404" pitchFamily="49" charset="0"/>
              </a:rPr>
              <a:t>directories, 4 files</a:t>
            </a:r>
          </a:p>
          <a:p>
            <a:pPr marL="0" indent="0">
              <a:buNone/>
            </a:pPr>
            <a:endParaRPr lang="en-US" dirty="0"/>
          </a:p>
        </p:txBody>
      </p:sp>
    </p:spTree>
    <p:extLst>
      <p:ext uri="{BB962C8B-B14F-4D97-AF65-F5344CB8AC3E}">
        <p14:creationId xmlns:p14="http://schemas.microsoft.com/office/powerpoint/2010/main" val="51069288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Devtool</a:t>
            </a:r>
            <a:r>
              <a:rPr lang="en-US" dirty="0" smtClean="0"/>
              <a:t> - edit recipe</a:t>
            </a:r>
            <a:endParaRPr lang="en-US" dirty="0"/>
          </a:p>
        </p:txBody>
      </p:sp>
      <p:sp>
        <p:nvSpPr>
          <p:cNvPr id="3" name="Content Placeholder 2"/>
          <p:cNvSpPr>
            <a:spLocks noGrp="1"/>
          </p:cNvSpPr>
          <p:nvPr>
            <p:ph idx="4294967295"/>
          </p:nvPr>
        </p:nvSpPr>
        <p:spPr>
          <a:xfrm>
            <a:off x="470647" y="1116107"/>
            <a:ext cx="8229600" cy="4602904"/>
          </a:xfrm>
          <a:prstGeom prst="rect">
            <a:avLst/>
          </a:prstGeom>
        </p:spPr>
        <p:txBody>
          <a:bodyPr>
            <a:normAutofit fontScale="40000" lnSpcReduction="20000"/>
          </a:bodyPr>
          <a:lstStyle/>
          <a:p>
            <a:r>
              <a:rPr lang="en-US" sz="5800" dirty="0" smtClean="0"/>
              <a:t>Edit the </a:t>
            </a:r>
            <a:r>
              <a:rPr lang="en-US" sz="5800" dirty="0"/>
              <a:t>default workspace recipe</a:t>
            </a:r>
            <a:r>
              <a:rPr lang="en-US" sz="5800" dirty="0" smtClean="0"/>
              <a:t/>
            </a:r>
            <a:br>
              <a:rPr lang="en-US" sz="5800" dirty="0" smtClean="0"/>
            </a:br>
            <a:endParaRPr lang="en-US" sz="5800" dirty="0" smtClean="0"/>
          </a:p>
          <a:p>
            <a:pPr marL="400050" lvl="1" indent="0">
              <a:buNone/>
            </a:pPr>
            <a:r>
              <a:rPr lang="en-US" sz="3300" dirty="0" smtClean="0">
                <a:latin typeface="Courier New" panose="02070309020205020404" pitchFamily="49" charset="0"/>
                <a:cs typeface="Courier New" panose="02070309020205020404" pitchFamily="49" charset="0"/>
              </a:rPr>
              <a:t>$ vi </a:t>
            </a:r>
            <a:r>
              <a:rPr lang="en-US" sz="3300" dirty="0">
                <a:latin typeface="Courier New" panose="02070309020205020404" pitchFamily="49" charset="0"/>
                <a:cs typeface="Courier New" panose="02070309020205020404" pitchFamily="49" charset="0"/>
              </a:rPr>
              <a:t>workspace/recipes/bballs/bballs_1.0.bb </a:t>
            </a:r>
            <a:endParaRPr lang="en-US" sz="3300" dirty="0" smtClean="0">
              <a:latin typeface="Courier New" panose="02070309020205020404" pitchFamily="49" charset="0"/>
              <a:cs typeface="Courier New" panose="02070309020205020404" pitchFamily="49" charset="0"/>
            </a:endParaRPr>
          </a:p>
          <a:p>
            <a:pPr marL="400050" lvl="1" indent="0">
              <a:buNone/>
            </a:pPr>
            <a:endParaRPr lang="en-US" sz="3300" dirty="0" smtClean="0">
              <a:latin typeface="Courier New" panose="02070309020205020404" pitchFamily="49" charset="0"/>
              <a:cs typeface="Courier New" panose="02070309020205020404" pitchFamily="49" charset="0"/>
            </a:endParaRPr>
          </a:p>
          <a:p>
            <a:pPr marL="400050" lvl="1" indent="0">
              <a:buNone/>
            </a:pPr>
            <a:r>
              <a:rPr lang="en-US" sz="2900" dirty="0" err="1" smtClean="0">
                <a:latin typeface="Courier New" panose="02070309020205020404" pitchFamily="49" charset="0"/>
                <a:cs typeface="Courier New" panose="02070309020205020404" pitchFamily="49" charset="0"/>
              </a:rPr>
              <a:t>do_install</a:t>
            </a:r>
            <a:r>
              <a:rPr lang="en-US" sz="2900" dirty="0" smtClean="0">
                <a:latin typeface="Courier New" panose="02070309020205020404" pitchFamily="49" charset="0"/>
                <a:cs typeface="Courier New" panose="02070309020205020404" pitchFamily="49" charset="0"/>
              </a:rPr>
              <a:t> </a:t>
            </a:r>
            <a:r>
              <a:rPr lang="en-US" sz="2900" dirty="0">
                <a:latin typeface="Courier New" panose="02070309020205020404" pitchFamily="49" charset="0"/>
                <a:cs typeface="Courier New" panose="02070309020205020404" pitchFamily="49" charset="0"/>
              </a:rPr>
              <a:t>() {</a:t>
            </a:r>
          </a:p>
          <a:p>
            <a:pPr marL="400050" lvl="1" indent="0">
              <a:buNone/>
            </a:pPr>
            <a:r>
              <a:rPr lang="en-US" sz="2900" dirty="0" smtClean="0">
                <a:latin typeface="Courier New" panose="02070309020205020404" pitchFamily="49" charset="0"/>
                <a:cs typeface="Courier New" panose="02070309020205020404" pitchFamily="49" charset="0"/>
              </a:rPr>
              <a:t>     # </a:t>
            </a:r>
            <a:r>
              <a:rPr lang="en-US" sz="2900" dirty="0">
                <a:latin typeface="Courier New" panose="02070309020205020404" pitchFamily="49" charset="0"/>
                <a:cs typeface="Courier New" panose="02070309020205020404" pitchFamily="49" charset="0"/>
              </a:rPr>
              <a:t>NOTE: unable to determine what to put here </a:t>
            </a:r>
            <a:endParaRPr lang="en-US" sz="2900" dirty="0" smtClean="0">
              <a:latin typeface="Courier New" panose="02070309020205020404" pitchFamily="49" charset="0"/>
              <a:cs typeface="Courier New" panose="02070309020205020404" pitchFamily="49" charset="0"/>
            </a:endParaRPr>
          </a:p>
          <a:p>
            <a:pPr marL="400050" lvl="1" indent="0">
              <a:buNone/>
            </a:pPr>
            <a:r>
              <a:rPr lang="en-US" sz="2900" dirty="0">
                <a:latin typeface="Courier New" panose="02070309020205020404" pitchFamily="49" charset="0"/>
                <a:cs typeface="Courier New" panose="02070309020205020404" pitchFamily="49" charset="0"/>
              </a:rPr>
              <a:t> </a:t>
            </a:r>
            <a:r>
              <a:rPr lang="en-US" sz="2900" dirty="0" smtClean="0">
                <a:latin typeface="Courier New" panose="02070309020205020404" pitchFamily="49" charset="0"/>
                <a:cs typeface="Courier New" panose="02070309020205020404" pitchFamily="49" charset="0"/>
              </a:rPr>
              <a:t>    # - </a:t>
            </a:r>
            <a:r>
              <a:rPr lang="en-US" sz="2900" dirty="0">
                <a:latin typeface="Courier New" panose="02070309020205020404" pitchFamily="49" charset="0"/>
                <a:cs typeface="Courier New" panose="02070309020205020404" pitchFamily="49" charset="0"/>
              </a:rPr>
              <a:t>there is a </a:t>
            </a:r>
            <a:r>
              <a:rPr lang="en-US" sz="2900" dirty="0" err="1">
                <a:latin typeface="Courier New" panose="02070309020205020404" pitchFamily="49" charset="0"/>
                <a:cs typeface="Courier New" panose="02070309020205020404" pitchFamily="49" charset="0"/>
              </a:rPr>
              <a:t>Makefile</a:t>
            </a:r>
            <a:r>
              <a:rPr lang="en-US" sz="2900" dirty="0">
                <a:latin typeface="Courier New" panose="02070309020205020404" pitchFamily="49" charset="0"/>
                <a:cs typeface="Courier New" panose="02070309020205020404" pitchFamily="49" charset="0"/>
              </a:rPr>
              <a:t> but </a:t>
            </a:r>
            <a:r>
              <a:rPr lang="en-US" sz="2900" dirty="0" smtClean="0">
                <a:latin typeface="Courier New" panose="02070309020205020404" pitchFamily="49" charset="0"/>
                <a:cs typeface="Courier New" panose="02070309020205020404" pitchFamily="49" charset="0"/>
              </a:rPr>
              <a:t>no target named</a:t>
            </a:r>
            <a:endParaRPr lang="en-US" sz="2900" dirty="0">
              <a:latin typeface="Courier New" panose="02070309020205020404" pitchFamily="49" charset="0"/>
              <a:cs typeface="Courier New" panose="02070309020205020404" pitchFamily="49" charset="0"/>
            </a:endParaRPr>
          </a:p>
          <a:p>
            <a:pPr marL="400050" lvl="1" indent="0">
              <a:buNone/>
            </a:pPr>
            <a:r>
              <a:rPr lang="en-US" sz="2900" dirty="0">
                <a:latin typeface="Courier New" panose="02070309020205020404" pitchFamily="49" charset="0"/>
                <a:cs typeface="Courier New" panose="02070309020205020404" pitchFamily="49" charset="0"/>
              </a:rPr>
              <a:t>     </a:t>
            </a:r>
            <a:r>
              <a:rPr lang="en-US" sz="2900" dirty="0" smtClean="0">
                <a:latin typeface="Courier New" panose="02070309020205020404" pitchFamily="49" charset="0"/>
                <a:cs typeface="Courier New" panose="02070309020205020404" pitchFamily="49" charset="0"/>
              </a:rPr>
              <a:t># "install", </a:t>
            </a:r>
            <a:r>
              <a:rPr lang="en-US" sz="2900" dirty="0">
                <a:latin typeface="Courier New" panose="02070309020205020404" pitchFamily="49" charset="0"/>
                <a:cs typeface="Courier New" panose="02070309020205020404" pitchFamily="49" charset="0"/>
              </a:rPr>
              <a:t>so you will need to define </a:t>
            </a:r>
            <a:r>
              <a:rPr lang="en-US" sz="2900" dirty="0" smtClean="0">
                <a:latin typeface="Courier New" panose="02070309020205020404" pitchFamily="49" charset="0"/>
                <a:cs typeface="Courier New" panose="02070309020205020404" pitchFamily="49" charset="0"/>
              </a:rPr>
              <a:t>this</a:t>
            </a:r>
          </a:p>
          <a:p>
            <a:pPr marL="400050" lvl="1" indent="0">
              <a:buNone/>
            </a:pPr>
            <a:r>
              <a:rPr lang="en-US" sz="2900" dirty="0">
                <a:latin typeface="Courier New" panose="02070309020205020404" pitchFamily="49" charset="0"/>
                <a:cs typeface="Courier New" panose="02070309020205020404" pitchFamily="49" charset="0"/>
              </a:rPr>
              <a:t> </a:t>
            </a:r>
            <a:r>
              <a:rPr lang="en-US" sz="2900" dirty="0" smtClean="0">
                <a:latin typeface="Courier New" panose="02070309020205020404" pitchFamily="49" charset="0"/>
                <a:cs typeface="Courier New" panose="02070309020205020404" pitchFamily="49" charset="0"/>
              </a:rPr>
              <a:t>    # yourself</a:t>
            </a:r>
          </a:p>
          <a:p>
            <a:pPr marL="400050" lvl="1" indent="0">
              <a:buNone/>
            </a:pPr>
            <a:r>
              <a:rPr lang="en-US" sz="2900" dirty="0" smtClean="0">
                <a:solidFill>
                  <a:srgbClr val="FF0000"/>
                </a:solidFill>
                <a:latin typeface="Courier New" panose="02070309020205020404" pitchFamily="49" charset="0"/>
                <a:cs typeface="Courier New" panose="02070309020205020404" pitchFamily="49" charset="0"/>
              </a:rPr>
              <a:t>-    :</a:t>
            </a:r>
            <a:endParaRPr lang="en-US" sz="2900" dirty="0">
              <a:solidFill>
                <a:srgbClr val="FF0000"/>
              </a:solidFill>
              <a:latin typeface="Courier New" panose="02070309020205020404" pitchFamily="49" charset="0"/>
              <a:cs typeface="Courier New" panose="02070309020205020404" pitchFamily="49" charset="0"/>
            </a:endParaRPr>
          </a:p>
          <a:p>
            <a:pPr marL="400050" lvl="1" indent="0">
              <a:buNone/>
            </a:pPr>
            <a:r>
              <a:rPr lang="en-US" sz="2900" dirty="0">
                <a:solidFill>
                  <a:srgbClr val="00B050"/>
                </a:solidFill>
                <a:latin typeface="Courier New" panose="02070309020205020404" pitchFamily="49" charset="0"/>
                <a:cs typeface="Courier New" panose="02070309020205020404" pitchFamily="49" charset="0"/>
              </a:rPr>
              <a:t>+    install -d ${D}${</a:t>
            </a:r>
            <a:r>
              <a:rPr lang="en-US" sz="2900" dirty="0" err="1">
                <a:solidFill>
                  <a:srgbClr val="00B050"/>
                </a:solidFill>
                <a:latin typeface="Courier New" panose="02070309020205020404" pitchFamily="49" charset="0"/>
                <a:cs typeface="Courier New" panose="02070309020205020404" pitchFamily="49" charset="0"/>
              </a:rPr>
              <a:t>bindir</a:t>
            </a:r>
            <a:r>
              <a:rPr lang="en-US" sz="2900" dirty="0">
                <a:solidFill>
                  <a:srgbClr val="00B050"/>
                </a:solidFill>
                <a:latin typeface="Courier New" panose="02070309020205020404" pitchFamily="49" charset="0"/>
                <a:cs typeface="Courier New" panose="02070309020205020404" pitchFamily="49" charset="0"/>
              </a:rPr>
              <a:t>}</a:t>
            </a:r>
          </a:p>
          <a:p>
            <a:pPr marL="400050" lvl="1" indent="0">
              <a:buNone/>
            </a:pPr>
            <a:r>
              <a:rPr lang="en-US" sz="2900" dirty="0">
                <a:solidFill>
                  <a:srgbClr val="00B050"/>
                </a:solidFill>
                <a:latin typeface="Courier New" panose="02070309020205020404" pitchFamily="49" charset="0"/>
                <a:cs typeface="Courier New" panose="02070309020205020404" pitchFamily="49" charset="0"/>
              </a:rPr>
              <a:t>+    </a:t>
            </a:r>
            <a:r>
              <a:rPr lang="en-US" sz="2900" dirty="0" smtClean="0">
                <a:solidFill>
                  <a:srgbClr val="00B050"/>
                </a:solidFill>
                <a:latin typeface="Courier New" panose="02070309020205020404" pitchFamily="49" charset="0"/>
                <a:cs typeface="Courier New" panose="02070309020205020404" pitchFamily="49" charset="0"/>
              </a:rPr>
              <a:t>install -m 0755 </a:t>
            </a:r>
            <a:r>
              <a:rPr lang="en-US" sz="2900" dirty="0" err="1" smtClean="0">
                <a:solidFill>
                  <a:srgbClr val="00B050"/>
                </a:solidFill>
                <a:latin typeface="Courier New" panose="02070309020205020404" pitchFamily="49" charset="0"/>
                <a:cs typeface="Courier New" panose="02070309020205020404" pitchFamily="49" charset="0"/>
              </a:rPr>
              <a:t>bballs</a:t>
            </a:r>
            <a:r>
              <a:rPr lang="en-US" sz="2900" dirty="0" smtClean="0">
                <a:solidFill>
                  <a:srgbClr val="00B050"/>
                </a:solidFill>
                <a:latin typeface="Courier New" panose="02070309020205020404" pitchFamily="49" charset="0"/>
                <a:cs typeface="Courier New" panose="02070309020205020404" pitchFamily="49" charset="0"/>
              </a:rPr>
              <a:t> ${D}${</a:t>
            </a:r>
            <a:r>
              <a:rPr lang="en-US" sz="2900" dirty="0" err="1" smtClean="0">
                <a:solidFill>
                  <a:srgbClr val="00B050"/>
                </a:solidFill>
                <a:latin typeface="Courier New" panose="02070309020205020404" pitchFamily="49" charset="0"/>
                <a:cs typeface="Courier New" panose="02070309020205020404" pitchFamily="49" charset="0"/>
              </a:rPr>
              <a:t>bindir</a:t>
            </a:r>
            <a:r>
              <a:rPr lang="en-US" sz="2900" dirty="0" smtClean="0">
                <a:solidFill>
                  <a:srgbClr val="00B050"/>
                </a:solidFill>
                <a:latin typeface="Courier New" panose="02070309020205020404" pitchFamily="49" charset="0"/>
                <a:cs typeface="Courier New" panose="02070309020205020404" pitchFamily="49" charset="0"/>
              </a:rPr>
              <a:t>}</a:t>
            </a:r>
            <a:endParaRPr lang="en-US" sz="2900" dirty="0">
              <a:solidFill>
                <a:srgbClr val="00B050"/>
              </a:solidFill>
              <a:latin typeface="Courier New" panose="02070309020205020404" pitchFamily="49" charset="0"/>
              <a:cs typeface="Courier New" panose="02070309020205020404" pitchFamily="49" charset="0"/>
            </a:endParaRPr>
          </a:p>
          <a:p>
            <a:pPr marL="400050" lvl="1" indent="0">
              <a:buNone/>
            </a:pPr>
            <a:r>
              <a:rPr lang="en-US" sz="2900" dirty="0">
                <a:latin typeface="Courier New" panose="02070309020205020404" pitchFamily="49" charset="0"/>
                <a:cs typeface="Courier New" panose="02070309020205020404" pitchFamily="49" charset="0"/>
              </a:rPr>
              <a:t> }</a:t>
            </a:r>
          </a:p>
          <a:p>
            <a:endParaRPr lang="en-US" dirty="0" smtClean="0"/>
          </a:p>
          <a:p>
            <a:r>
              <a:rPr lang="en-US" sz="4900" dirty="0"/>
              <a:t>Build the </a:t>
            </a:r>
            <a:r>
              <a:rPr lang="en-US" sz="4900" dirty="0" smtClean="0"/>
              <a:t>application</a:t>
            </a:r>
            <a:br>
              <a:rPr lang="en-US" sz="4900" dirty="0" smtClean="0"/>
            </a:br>
            <a:endParaRPr lang="en-US" sz="4900" dirty="0"/>
          </a:p>
          <a:p>
            <a:pPr marL="400050" lvl="1" indent="0">
              <a:buNone/>
            </a:pPr>
            <a:r>
              <a:rPr lang="en-US" sz="3700" dirty="0">
                <a:latin typeface="Courier New" panose="02070309020205020404" pitchFamily="49" charset="0"/>
                <a:cs typeface="Courier New" panose="02070309020205020404" pitchFamily="49" charset="0"/>
              </a:rPr>
              <a:t>$ </a:t>
            </a:r>
            <a:r>
              <a:rPr lang="en-US" sz="3700" dirty="0" err="1">
                <a:latin typeface="Courier New" panose="02070309020205020404" pitchFamily="49" charset="0"/>
                <a:cs typeface="Courier New" panose="02070309020205020404" pitchFamily="49" charset="0"/>
              </a:rPr>
              <a:t>devtool</a:t>
            </a:r>
            <a:r>
              <a:rPr lang="en-US" sz="3700" dirty="0">
                <a:latin typeface="Courier New" panose="02070309020205020404" pitchFamily="49" charset="0"/>
                <a:cs typeface="Courier New" panose="02070309020205020404" pitchFamily="49" charset="0"/>
              </a:rPr>
              <a:t> build </a:t>
            </a:r>
            <a:r>
              <a:rPr lang="en-US" sz="3700" dirty="0" err="1">
                <a:latin typeface="Courier New" panose="02070309020205020404" pitchFamily="49" charset="0"/>
                <a:cs typeface="Courier New" panose="02070309020205020404" pitchFamily="49" charset="0"/>
              </a:rPr>
              <a:t>bballs</a:t>
            </a:r>
            <a:endParaRPr lang="en-US" sz="3700" dirty="0">
              <a:latin typeface="Courier New" panose="02070309020205020404" pitchFamily="49" charset="0"/>
              <a:cs typeface="Courier New" panose="02070309020205020404" pitchFamily="49" charset="0"/>
            </a:endParaRPr>
          </a:p>
          <a:p>
            <a:endParaRPr lang="en-US" dirty="0" smtClean="0"/>
          </a:p>
          <a:p>
            <a:pPr marL="400050" lvl="1" indent="0">
              <a:buNone/>
            </a:pPr>
            <a:endParaRPr lang="en-US" sz="4800" dirty="0" smtClean="0">
              <a:latin typeface="Courier New" panose="02070309020205020404" pitchFamily="49" charset="0"/>
              <a:cs typeface="Courier New" panose="02070309020205020404" pitchFamily="49" charset="0"/>
            </a:endParaRPr>
          </a:p>
          <a:p>
            <a:pPr marL="0" indent="0">
              <a:buNone/>
            </a:pPr>
            <a:endParaRPr lang="en-US" sz="4800" dirty="0" smtClean="0">
              <a:latin typeface="Courier New" panose="02070309020205020404" pitchFamily="49" charset="0"/>
              <a:cs typeface="Courier New" panose="02070309020205020404" pitchFamily="49" charset="0"/>
            </a:endParaRPr>
          </a:p>
          <a:p>
            <a:pPr marL="0" indent="0">
              <a:buNone/>
            </a:pPr>
            <a:endParaRPr lang="en-US" sz="4800" dirty="0" smtClean="0">
              <a:latin typeface="Courier New" panose="02070309020205020404" pitchFamily="49" charset="0"/>
              <a:cs typeface="Courier New" panose="02070309020205020404" pitchFamily="49" charset="0"/>
            </a:endParaRPr>
          </a:p>
          <a:p>
            <a:pPr marL="0" indent="0">
              <a:buNone/>
            </a:pPr>
            <a:endParaRPr lang="en-US" dirty="0"/>
          </a:p>
        </p:txBody>
      </p:sp>
    </p:spTree>
    <p:extLst>
      <p:ext uri="{BB962C8B-B14F-4D97-AF65-F5344CB8AC3E}">
        <p14:creationId xmlns:p14="http://schemas.microsoft.com/office/powerpoint/2010/main" val="83039412"/>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Devtool</a:t>
            </a:r>
            <a:r>
              <a:rPr lang="en-US" dirty="0" smtClean="0"/>
              <a:t> - build/deploy/run app</a:t>
            </a:r>
            <a:endParaRPr lang="en-US" dirty="0"/>
          </a:p>
        </p:txBody>
      </p:sp>
      <p:sp>
        <p:nvSpPr>
          <p:cNvPr id="3" name="Content Placeholder 2"/>
          <p:cNvSpPr>
            <a:spLocks noGrp="1"/>
          </p:cNvSpPr>
          <p:nvPr>
            <p:ph idx="4294967295"/>
          </p:nvPr>
        </p:nvSpPr>
        <p:spPr>
          <a:xfrm>
            <a:off x="470647" y="994611"/>
            <a:ext cx="8229600" cy="5053649"/>
          </a:xfrm>
          <a:prstGeom prst="rect">
            <a:avLst/>
          </a:prstGeom>
        </p:spPr>
        <p:txBody>
          <a:bodyPr>
            <a:normAutofit fontScale="70000" lnSpcReduction="20000"/>
          </a:bodyPr>
          <a:lstStyle/>
          <a:p>
            <a:r>
              <a:rPr lang="en-US" i="1" dirty="0" smtClean="0">
                <a:solidFill>
                  <a:srgbClr val="0071C5"/>
                </a:solidFill>
                <a:cs typeface="Courier New" panose="02070309020205020404" pitchFamily="49" charset="0"/>
              </a:rPr>
              <a:t>QEMU USERS: In a separate shell, source </a:t>
            </a:r>
            <a:r>
              <a:rPr lang="en-US" i="1" dirty="0">
                <a:solidFill>
                  <a:srgbClr val="0071C5"/>
                </a:solidFill>
                <a:cs typeface="Courier New" panose="02070309020205020404" pitchFamily="49" charset="0"/>
              </a:rPr>
              <a:t>the </a:t>
            </a:r>
            <a:r>
              <a:rPr lang="en-US" i="1" dirty="0" err="1" smtClean="0">
                <a:solidFill>
                  <a:srgbClr val="0071C5"/>
                </a:solidFill>
                <a:cs typeface="Courier New" panose="02070309020205020404" pitchFamily="49" charset="0"/>
              </a:rPr>
              <a:t>eSDK</a:t>
            </a:r>
            <a:r>
              <a:rPr lang="en-US" i="1" dirty="0" smtClean="0">
                <a:solidFill>
                  <a:srgbClr val="0071C5"/>
                </a:solidFill>
                <a:cs typeface="Courier New" panose="02070309020205020404" pitchFamily="49" charset="0"/>
              </a:rPr>
              <a:t> </a:t>
            </a:r>
            <a:r>
              <a:rPr lang="en-US" i="1" dirty="0">
                <a:solidFill>
                  <a:srgbClr val="0071C5"/>
                </a:solidFill>
                <a:cs typeface="Courier New" panose="02070309020205020404" pitchFamily="49" charset="0"/>
              </a:rPr>
              <a:t>environment </a:t>
            </a:r>
            <a:r>
              <a:rPr lang="en-US" i="1" dirty="0" smtClean="0">
                <a:solidFill>
                  <a:srgbClr val="0071C5"/>
                </a:solidFill>
                <a:cs typeface="Courier New" panose="02070309020205020404" pitchFamily="49" charset="0"/>
              </a:rPr>
              <a:t>and run </a:t>
            </a:r>
            <a:r>
              <a:rPr lang="en-US" i="1" dirty="0" err="1" smtClean="0">
                <a:solidFill>
                  <a:srgbClr val="0071C5"/>
                </a:solidFill>
                <a:cs typeface="Courier New" panose="02070309020205020404" pitchFamily="49" charset="0"/>
              </a:rPr>
              <a:t>qemu</a:t>
            </a:r>
            <a:r>
              <a:rPr lang="en-US" i="1" dirty="0" smtClean="0">
                <a:solidFill>
                  <a:srgbClr val="0071C5"/>
                </a:solidFill>
                <a:cs typeface="Courier New" panose="02070309020205020404" pitchFamily="49" charset="0"/>
              </a:rPr>
              <a:t> (this will be your target terminal)</a:t>
            </a:r>
            <a:br>
              <a:rPr lang="en-US" i="1" dirty="0" smtClean="0">
                <a:solidFill>
                  <a:srgbClr val="0071C5"/>
                </a:solidFill>
                <a:cs typeface="Courier New" panose="02070309020205020404" pitchFamily="49" charset="0"/>
              </a:rPr>
            </a:br>
            <a:endParaRPr lang="en-US" sz="1700" i="1" dirty="0">
              <a:solidFill>
                <a:srgbClr val="0071C5"/>
              </a:solidFill>
              <a:cs typeface="Courier New" panose="02070309020205020404" pitchFamily="49" charset="0"/>
            </a:endParaRPr>
          </a:p>
          <a:p>
            <a:pPr marL="400050" lvl="1" indent="0">
              <a:buNone/>
            </a:pPr>
            <a:r>
              <a:rPr lang="en-US" sz="1800" i="1" dirty="0">
                <a:solidFill>
                  <a:srgbClr val="0071C5"/>
                </a:solidFill>
                <a:latin typeface="Courier New" panose="02070309020205020404" pitchFamily="49" charset="0"/>
                <a:cs typeface="Courier New" panose="02070309020205020404" pitchFamily="49" charset="0"/>
              </a:rPr>
              <a:t>&lt;open new clean shell&gt; </a:t>
            </a:r>
            <a:r>
              <a:rPr lang="en-US" sz="1800" i="1" dirty="0" smtClean="0">
                <a:solidFill>
                  <a:srgbClr val="0071C5"/>
                </a:solidFill>
                <a:latin typeface="Courier New" panose="02070309020205020404" pitchFamily="49" charset="0"/>
                <a:cs typeface="Courier New" panose="02070309020205020404" pitchFamily="49" charset="0"/>
              </a:rPr>
              <a:t/>
            </a:r>
            <a:br>
              <a:rPr lang="en-US" sz="1800" i="1" dirty="0" smtClean="0">
                <a:solidFill>
                  <a:srgbClr val="0071C5"/>
                </a:solidFill>
                <a:latin typeface="Courier New" panose="02070309020205020404" pitchFamily="49" charset="0"/>
                <a:cs typeface="Courier New" panose="02070309020205020404" pitchFamily="49" charset="0"/>
              </a:rPr>
            </a:br>
            <a:r>
              <a:rPr lang="en-US" sz="1800" i="1" dirty="0" smtClean="0">
                <a:solidFill>
                  <a:srgbClr val="0071C5"/>
                </a:solidFill>
                <a:latin typeface="Courier New" panose="02070309020205020404" pitchFamily="49" charset="0"/>
                <a:cs typeface="Courier New" panose="02070309020205020404" pitchFamily="49" charset="0"/>
              </a:rPr>
              <a:t>$ . </a:t>
            </a:r>
            <a:r>
              <a:rPr lang="en-US" sz="1800" i="1" dirty="0">
                <a:solidFill>
                  <a:srgbClr val="0071C5"/>
                </a:solidFill>
                <a:latin typeface="Courier New" panose="02070309020205020404" pitchFamily="49" charset="0"/>
                <a:cs typeface="Courier New" panose="02070309020205020404" pitchFamily="49" charset="0"/>
              </a:rPr>
              <a:t>environment-setup-corei7-64-poky-linux </a:t>
            </a:r>
            <a:r>
              <a:rPr lang="en-US" sz="1800" i="1" dirty="0" smtClean="0">
                <a:solidFill>
                  <a:srgbClr val="0071C5"/>
                </a:solidFill>
                <a:latin typeface="Courier New" panose="02070309020205020404" pitchFamily="49" charset="0"/>
                <a:cs typeface="Courier New" panose="02070309020205020404" pitchFamily="49" charset="0"/>
              </a:rPr>
              <a:t/>
            </a:r>
            <a:br>
              <a:rPr lang="en-US" sz="1800" i="1" dirty="0" smtClean="0">
                <a:solidFill>
                  <a:srgbClr val="0071C5"/>
                </a:solidFill>
                <a:latin typeface="Courier New" panose="02070309020205020404" pitchFamily="49" charset="0"/>
                <a:cs typeface="Courier New" panose="02070309020205020404" pitchFamily="49" charset="0"/>
              </a:rPr>
            </a:br>
            <a:r>
              <a:rPr lang="en-US" sz="1800" i="1" dirty="0" smtClean="0">
                <a:solidFill>
                  <a:srgbClr val="0071C5"/>
                </a:solidFill>
                <a:latin typeface="Courier New" panose="02070309020205020404" pitchFamily="49" charset="0"/>
                <a:cs typeface="Courier New" panose="02070309020205020404" pitchFamily="49" charset="0"/>
              </a:rPr>
              <a:t>$ </a:t>
            </a:r>
            <a:r>
              <a:rPr lang="en-US" sz="1800" i="1" dirty="0" err="1" smtClean="0">
                <a:solidFill>
                  <a:srgbClr val="0071C5"/>
                </a:solidFill>
                <a:latin typeface="Courier New" panose="02070309020205020404" pitchFamily="49" charset="0"/>
                <a:cs typeface="Courier New" panose="02070309020205020404" pitchFamily="49" charset="0"/>
              </a:rPr>
              <a:t>devtool</a:t>
            </a:r>
            <a:r>
              <a:rPr lang="en-US" sz="1800" i="1" dirty="0" smtClean="0">
                <a:solidFill>
                  <a:srgbClr val="0071C5"/>
                </a:solidFill>
                <a:latin typeface="Courier New" panose="02070309020205020404" pitchFamily="49" charset="0"/>
                <a:cs typeface="Courier New" panose="02070309020205020404" pitchFamily="49" charset="0"/>
              </a:rPr>
              <a:t> </a:t>
            </a:r>
            <a:r>
              <a:rPr lang="en-US" sz="1800" i="1" dirty="0" err="1" smtClean="0">
                <a:solidFill>
                  <a:srgbClr val="0071C5"/>
                </a:solidFill>
                <a:latin typeface="Courier New" panose="02070309020205020404" pitchFamily="49" charset="0"/>
                <a:cs typeface="Courier New" panose="02070309020205020404" pitchFamily="49" charset="0"/>
              </a:rPr>
              <a:t>runqemu</a:t>
            </a:r>
            <a:r>
              <a:rPr lang="en-US" sz="1800" i="1" dirty="0" smtClean="0">
                <a:solidFill>
                  <a:srgbClr val="0071C5"/>
                </a:solidFill>
                <a:latin typeface="Courier New" panose="02070309020205020404" pitchFamily="49" charset="0"/>
                <a:cs typeface="Courier New" panose="02070309020205020404" pitchFamily="49" charset="0"/>
              </a:rPr>
              <a:t> </a:t>
            </a:r>
            <a:r>
              <a:rPr lang="en-US" sz="1800" i="1" dirty="0" err="1" smtClean="0">
                <a:solidFill>
                  <a:srgbClr val="0071C5"/>
                </a:solidFill>
                <a:latin typeface="Courier New" panose="02070309020205020404" pitchFamily="49" charset="0"/>
                <a:cs typeface="Courier New" panose="02070309020205020404" pitchFamily="49" charset="0"/>
              </a:rPr>
              <a:t>nographic</a:t>
            </a:r>
            <a:r>
              <a:rPr lang="en-US" sz="1800" i="1" dirty="0" smtClean="0">
                <a:solidFill>
                  <a:srgbClr val="0071C5"/>
                </a:solidFill>
                <a:latin typeface="Courier New" panose="02070309020205020404" pitchFamily="49" charset="0"/>
                <a:cs typeface="Courier New" panose="02070309020205020404" pitchFamily="49" charset="0"/>
              </a:rPr>
              <a:t>                        (FYI: “CTRL-A x” to close)</a:t>
            </a:r>
            <a:r>
              <a:rPr lang="en-US" sz="1800" i="1" dirty="0" smtClean="0">
                <a:solidFill>
                  <a:schemeClr val="tx1"/>
                </a:solidFill>
                <a:latin typeface="Courier New" panose="02070309020205020404" pitchFamily="49" charset="0"/>
                <a:cs typeface="Courier New" panose="02070309020205020404" pitchFamily="49" charset="0"/>
              </a:rPr>
              <a:t/>
            </a:r>
            <a:br>
              <a:rPr lang="en-US" sz="1800" i="1" dirty="0" smtClean="0">
                <a:solidFill>
                  <a:schemeClr val="tx1"/>
                </a:solidFill>
                <a:latin typeface="Courier New" panose="02070309020205020404" pitchFamily="49" charset="0"/>
                <a:cs typeface="Courier New" panose="02070309020205020404" pitchFamily="49" charset="0"/>
              </a:rPr>
            </a:br>
            <a:endParaRPr lang="en-US" sz="1400" i="1" dirty="0">
              <a:solidFill>
                <a:schemeClr val="tx1"/>
              </a:solidFill>
              <a:latin typeface="Courier New" panose="02070309020205020404" pitchFamily="49" charset="0"/>
              <a:cs typeface="Courier New" panose="02070309020205020404" pitchFamily="49" charset="0"/>
            </a:endParaRPr>
          </a:p>
          <a:p>
            <a:pPr marL="400050"/>
            <a:r>
              <a:rPr lang="en-US" i="1" dirty="0" smtClean="0">
                <a:solidFill>
                  <a:schemeClr val="tx1"/>
                </a:solidFill>
              </a:rPr>
              <a:t>Get the target’s IP address from the target serial console</a:t>
            </a:r>
            <a:br>
              <a:rPr lang="en-US" i="1" dirty="0" smtClean="0">
                <a:solidFill>
                  <a:schemeClr val="tx1"/>
                </a:solidFill>
              </a:rPr>
            </a:br>
            <a:r>
              <a:rPr lang="en-US" sz="1800" b="0" dirty="0" smtClean="0">
                <a:solidFill>
                  <a:schemeClr val="tx1"/>
                </a:solidFill>
                <a:latin typeface="Courier New" panose="02070309020205020404" pitchFamily="49" charset="0"/>
                <a:cs typeface="Courier New" panose="02070309020205020404" pitchFamily="49" charset="0"/>
              </a:rPr>
              <a:t>root@intel-corei7-64:~# </a:t>
            </a:r>
            <a:r>
              <a:rPr lang="en-US" sz="1800" b="0" dirty="0" err="1" smtClean="0">
                <a:solidFill>
                  <a:schemeClr val="tx1"/>
                </a:solidFill>
                <a:latin typeface="Courier New" panose="02070309020205020404" pitchFamily="49" charset="0"/>
                <a:cs typeface="Courier New" panose="02070309020205020404" pitchFamily="49" charset="0"/>
              </a:rPr>
              <a:t>ifconfig</a:t>
            </a:r>
            <a:endParaRPr lang="en-US" sz="1800" b="0" dirty="0" smtClean="0">
              <a:solidFill>
                <a:schemeClr val="tx1"/>
              </a:solidFill>
              <a:latin typeface="Courier New" panose="02070309020205020404" pitchFamily="49" charset="0"/>
              <a:cs typeface="Courier New" panose="02070309020205020404" pitchFamily="49" charset="0"/>
            </a:endParaRPr>
          </a:p>
          <a:p>
            <a:r>
              <a:rPr lang="en-US" sz="2400" u="sng" dirty="0" smtClean="0"/>
              <a:t>In the </a:t>
            </a:r>
            <a:r>
              <a:rPr lang="en-US" sz="2400" u="sng" dirty="0" err="1" smtClean="0"/>
              <a:t>eSDK</a:t>
            </a:r>
            <a:r>
              <a:rPr lang="en-US" sz="2400" u="sng" dirty="0" smtClean="0"/>
              <a:t> shell</a:t>
            </a:r>
            <a:r>
              <a:rPr lang="en-US" sz="2400" dirty="0" smtClean="0"/>
              <a:t>, deploy the output </a:t>
            </a:r>
            <a:r>
              <a:rPr lang="en-US" sz="2000" dirty="0" smtClean="0"/>
              <a:t>(</a:t>
            </a:r>
            <a:r>
              <a:rPr lang="en-US" sz="2000" i="1" dirty="0" smtClean="0"/>
              <a:t>the target’s </a:t>
            </a:r>
            <a:r>
              <a:rPr lang="en-US" sz="2000" i="1" dirty="0" err="1" smtClean="0"/>
              <a:t>ip</a:t>
            </a:r>
            <a:r>
              <a:rPr lang="en-US" sz="2000" i="1" dirty="0" smtClean="0"/>
              <a:t> address may change)</a:t>
            </a:r>
            <a:br>
              <a:rPr lang="en-US" sz="2000" i="1" dirty="0" smtClean="0"/>
            </a:br>
            <a:endParaRPr lang="en-US" sz="2400" dirty="0" smtClean="0"/>
          </a:p>
          <a:p>
            <a:pPr marL="400050" lvl="1" indent="0">
              <a:buNone/>
            </a:pPr>
            <a:r>
              <a:rPr lang="en-US" sz="2000" dirty="0" smtClean="0">
                <a:solidFill>
                  <a:schemeClr val="tx1"/>
                </a:solidFill>
                <a:latin typeface="Courier New" panose="02070309020205020404" pitchFamily="49" charset="0"/>
                <a:cs typeface="Courier New" panose="02070309020205020404" pitchFamily="49" charset="0"/>
              </a:rPr>
              <a:t>$ </a:t>
            </a:r>
            <a:r>
              <a:rPr lang="en-US" sz="2000" dirty="0" err="1" smtClean="0">
                <a:solidFill>
                  <a:schemeClr val="tx1"/>
                </a:solidFill>
                <a:latin typeface="Courier New" panose="02070309020205020404" pitchFamily="49" charset="0"/>
                <a:cs typeface="Courier New" panose="02070309020205020404" pitchFamily="49" charset="0"/>
              </a:rPr>
              <a:t>devtool</a:t>
            </a:r>
            <a:r>
              <a:rPr lang="en-US" sz="2000" dirty="0" smtClean="0">
                <a:solidFill>
                  <a:schemeClr val="tx1"/>
                </a:solidFill>
                <a:latin typeface="Courier New" panose="02070309020205020404" pitchFamily="49" charset="0"/>
                <a:cs typeface="Courier New" panose="02070309020205020404" pitchFamily="49" charset="0"/>
              </a:rPr>
              <a:t> deploy-target -s </a:t>
            </a:r>
            <a:r>
              <a:rPr lang="en-US" sz="2000" dirty="0" err="1" smtClean="0">
                <a:solidFill>
                  <a:schemeClr val="tx1"/>
                </a:solidFill>
                <a:latin typeface="Courier New" panose="02070309020205020404" pitchFamily="49" charset="0"/>
                <a:cs typeface="Courier New" panose="02070309020205020404" pitchFamily="49" charset="0"/>
              </a:rPr>
              <a:t>bballs</a:t>
            </a:r>
            <a:r>
              <a:rPr lang="en-US" sz="2000" dirty="0" smtClean="0">
                <a:solidFill>
                  <a:schemeClr val="tx1"/>
                </a:solidFill>
                <a:latin typeface="Courier New" panose="02070309020205020404" pitchFamily="49" charset="0"/>
                <a:cs typeface="Courier New" panose="02070309020205020404" pitchFamily="49" charset="0"/>
              </a:rPr>
              <a:t> root@&lt;</a:t>
            </a:r>
            <a:r>
              <a:rPr lang="en-US" sz="2000" dirty="0" err="1" smtClean="0">
                <a:solidFill>
                  <a:schemeClr val="tx1"/>
                </a:solidFill>
                <a:latin typeface="Courier New" panose="02070309020205020404" pitchFamily="49" charset="0"/>
                <a:cs typeface="Courier New" panose="02070309020205020404" pitchFamily="49" charset="0"/>
              </a:rPr>
              <a:t>target_ip</a:t>
            </a:r>
            <a:r>
              <a:rPr lang="en-US" sz="2000" dirty="0" smtClean="0">
                <a:solidFill>
                  <a:schemeClr val="tx1"/>
                </a:solidFill>
                <a:latin typeface="Courier New" panose="02070309020205020404" pitchFamily="49" charset="0"/>
                <a:cs typeface="Courier New" panose="02070309020205020404" pitchFamily="49" charset="0"/>
              </a:rPr>
              <a:t>&gt;</a:t>
            </a:r>
          </a:p>
          <a:p>
            <a:pPr marL="400050" lvl="1" indent="0">
              <a:buNone/>
            </a:pPr>
            <a:r>
              <a:rPr lang="en-US" sz="2000" dirty="0" smtClean="0"/>
              <a:t/>
            </a:r>
            <a:br>
              <a:rPr lang="en-US" sz="2000" dirty="0" smtClean="0"/>
            </a:br>
            <a:r>
              <a:rPr lang="en-US" sz="2000" i="1" dirty="0" smtClean="0"/>
              <a:t>NOTE: the ‘-s’ option will note any </a:t>
            </a:r>
            <a:r>
              <a:rPr lang="en-US" sz="2000" i="1" dirty="0" err="1" smtClean="0"/>
              <a:t>ssh</a:t>
            </a:r>
            <a:r>
              <a:rPr lang="en-US" sz="2000" i="1" dirty="0" smtClean="0"/>
              <a:t> </a:t>
            </a:r>
            <a:r>
              <a:rPr lang="en-US" sz="2000" i="1" dirty="0" err="1" smtClean="0"/>
              <a:t>keygen</a:t>
            </a:r>
            <a:r>
              <a:rPr lang="en-US" sz="2000" i="1" dirty="0" smtClean="0"/>
              <a:t> issues, allowing you to (for example) remove/add this IP address to the known hosts table</a:t>
            </a:r>
          </a:p>
          <a:p>
            <a:r>
              <a:rPr lang="en-US" sz="2400" dirty="0" smtClean="0"/>
              <a:t>In the target shell, run application, and observe the display (2+2+2 bouncing balls)</a:t>
            </a:r>
            <a:br>
              <a:rPr lang="en-US" sz="2400" dirty="0" smtClean="0"/>
            </a:br>
            <a:endParaRPr lang="en-US" sz="2400" dirty="0"/>
          </a:p>
          <a:p>
            <a:pPr marL="400050" lvl="1" indent="0">
              <a:buNone/>
            </a:pPr>
            <a:r>
              <a:rPr lang="en-US" sz="1900" dirty="0" smtClean="0">
                <a:latin typeface="Courier New" panose="02070309020205020404" pitchFamily="49" charset="0"/>
                <a:cs typeface="Courier New" panose="02070309020205020404" pitchFamily="49" charset="0"/>
              </a:rPr>
              <a:t># /</a:t>
            </a:r>
            <a:r>
              <a:rPr lang="en-US" sz="1900" dirty="0" err="1" smtClean="0">
                <a:latin typeface="Courier New" panose="02070309020205020404" pitchFamily="49" charset="0"/>
                <a:cs typeface="Courier New" panose="02070309020205020404" pitchFamily="49" charset="0"/>
              </a:rPr>
              <a:t>usr</a:t>
            </a:r>
            <a:r>
              <a:rPr lang="en-US" sz="1900" dirty="0" smtClean="0">
                <a:latin typeface="Courier New" panose="02070309020205020404" pitchFamily="49" charset="0"/>
                <a:cs typeface="Courier New" panose="02070309020205020404" pitchFamily="49" charset="0"/>
              </a:rPr>
              <a:t>/bin/</a:t>
            </a:r>
            <a:r>
              <a:rPr lang="en-US" sz="1900" dirty="0" err="1" smtClean="0">
                <a:latin typeface="Courier New" panose="02070309020205020404" pitchFamily="49" charset="0"/>
                <a:cs typeface="Courier New" panose="02070309020205020404" pitchFamily="49" charset="0"/>
              </a:rPr>
              <a:t>bballs</a:t>
            </a:r>
            <a:r>
              <a:rPr lang="en-US" sz="1900" dirty="0" smtClean="0">
                <a:latin typeface="Courier New" panose="02070309020205020404" pitchFamily="49" charset="0"/>
                <a:cs typeface="Courier New" panose="02070309020205020404" pitchFamily="49" charset="0"/>
              </a:rPr>
              <a:t/>
            </a:r>
            <a:br>
              <a:rPr lang="en-US" sz="1900" dirty="0" smtClean="0">
                <a:latin typeface="Courier New" panose="02070309020205020404" pitchFamily="49" charset="0"/>
                <a:cs typeface="Courier New" panose="02070309020205020404" pitchFamily="49" charset="0"/>
              </a:rPr>
            </a:br>
            <a:endParaRPr lang="en-US" sz="1900" dirty="0" smtClean="0">
              <a:latin typeface="Courier New" panose="02070309020205020404" pitchFamily="49" charset="0"/>
              <a:cs typeface="Courier New" panose="02070309020205020404" pitchFamily="49" charset="0"/>
            </a:endParaRPr>
          </a:p>
          <a:p>
            <a:pPr marL="400050"/>
            <a:r>
              <a:rPr lang="en-US" sz="2100" dirty="0" smtClean="0">
                <a:latin typeface="+mj-lt"/>
                <a:cs typeface="Courier New" panose="02070309020205020404" pitchFamily="49" charset="0"/>
              </a:rPr>
              <a:t>Stop the application with CTRL-C</a:t>
            </a:r>
            <a:endParaRPr lang="en-US" sz="2100" dirty="0">
              <a:latin typeface="+mj-lt"/>
              <a:cs typeface="Courier New" panose="02070309020205020404" pitchFamily="49" charset="0"/>
            </a:endParaRPr>
          </a:p>
        </p:txBody>
      </p:sp>
    </p:spTree>
    <p:extLst>
      <p:ext uri="{BB962C8B-B14F-4D97-AF65-F5344CB8AC3E}">
        <p14:creationId xmlns:p14="http://schemas.microsoft.com/office/powerpoint/2010/main" val="4137768557"/>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Devtool</a:t>
            </a:r>
            <a:r>
              <a:rPr lang="en-US" dirty="0" smtClean="0"/>
              <a:t> Run Application</a:t>
            </a:r>
            <a:endParaRPr lang="en-US" dirty="0"/>
          </a:p>
        </p:txBody>
      </p:sp>
      <p:sp>
        <p:nvSpPr>
          <p:cNvPr id="3" name="Content Placeholder 2"/>
          <p:cNvSpPr>
            <a:spLocks noGrp="1"/>
          </p:cNvSpPr>
          <p:nvPr>
            <p:ph idx="4294967295"/>
          </p:nvPr>
        </p:nvSpPr>
        <p:spPr>
          <a:xfrm>
            <a:off x="502170" y="985602"/>
            <a:ext cx="8229600" cy="5010463"/>
          </a:xfrm>
          <a:prstGeom prst="rect">
            <a:avLst/>
          </a:prstGeom>
        </p:spPr>
        <p:txBody>
          <a:bodyPr>
            <a:normAutofit/>
          </a:bodyPr>
          <a:lstStyle/>
          <a:p>
            <a:r>
              <a:rPr lang="en-US" sz="2400" dirty="0" smtClean="0"/>
              <a:t>Run application on target (CTLR-C to exit)</a:t>
            </a:r>
            <a:endParaRPr lang="en-US" sz="2400" dirty="0"/>
          </a:p>
          <a:p>
            <a:pPr marL="400050" lvl="1" indent="0">
              <a:buNone/>
            </a:pPr>
            <a:endParaRPr lang="en-US" sz="1900" dirty="0">
              <a:latin typeface="Courier New" panose="02070309020205020404" pitchFamily="49" charset="0"/>
              <a:cs typeface="Courier New" panose="02070309020205020404" pitchFamily="49" charset="0"/>
            </a:endParaRPr>
          </a:p>
        </p:txBody>
      </p:sp>
      <p:sp>
        <p:nvSpPr>
          <p:cNvPr id="6" name="Rectangle 5"/>
          <p:cNvSpPr/>
          <p:nvPr/>
        </p:nvSpPr>
        <p:spPr bwMode="auto">
          <a:xfrm>
            <a:off x="499710" y="1567069"/>
            <a:ext cx="8151639" cy="4009272"/>
          </a:xfrm>
          <a:prstGeom prst="rect">
            <a:avLst/>
          </a:prstGeom>
          <a:solidFill>
            <a:schemeClr val="bg1">
              <a:lumMod val="95000"/>
            </a:schemeClr>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400050" lvl="1" indent="0">
              <a:buNone/>
            </a:pPr>
            <a:r>
              <a:rPr lang="en-US" sz="1800" dirty="0" smtClean="0">
                <a:latin typeface="Courier New" panose="02070309020205020404" pitchFamily="49" charset="0"/>
                <a:cs typeface="Courier New" panose="02070309020205020404" pitchFamily="49" charset="0"/>
              </a:rPr>
              <a:t>root@</a:t>
            </a:r>
            <a:r>
              <a:rPr lang="en-US" sz="1800" dirty="0">
                <a:solidFill>
                  <a:schemeClr val="tx1"/>
                </a:solidFill>
                <a:latin typeface="Courier New" panose="02070309020205020404" pitchFamily="49" charset="0"/>
                <a:cs typeface="Courier New" panose="02070309020205020404" pitchFamily="49" charset="0"/>
              </a:rPr>
              <a:t>intel-corei7-64</a:t>
            </a:r>
            <a:r>
              <a:rPr lang="en-US" sz="1800" dirty="0" smtClean="0">
                <a:latin typeface="Courier New" panose="02070309020205020404" pitchFamily="49" charset="0"/>
                <a:cs typeface="Courier New" panose="02070309020205020404" pitchFamily="49" charset="0"/>
              </a:rPr>
              <a:t>:~# </a:t>
            </a:r>
            <a:r>
              <a:rPr lang="en-US" sz="1800" dirty="0" err="1" smtClean="0">
                <a:solidFill>
                  <a:srgbClr val="0071C5"/>
                </a:solidFill>
                <a:latin typeface="Courier New" panose="02070309020205020404" pitchFamily="49" charset="0"/>
                <a:cs typeface="Courier New" panose="02070309020205020404" pitchFamily="49" charset="0"/>
              </a:rPr>
              <a:t>bballs</a:t>
            </a:r>
            <a:endParaRPr lang="en-US" sz="1800" dirty="0" smtClean="0">
              <a:solidFill>
                <a:srgbClr val="0071C5"/>
              </a:solidFill>
              <a:latin typeface="Courier New" panose="02070309020205020404" pitchFamily="49" charset="0"/>
              <a:cs typeface="Courier New" panose="02070309020205020404" pitchFamily="49" charset="0"/>
            </a:endParaRPr>
          </a:p>
          <a:p>
            <a:pPr marL="400050" lvl="1" indent="0">
              <a:buNone/>
            </a:pPr>
            <a:r>
              <a:rPr lang="en-US" sz="1800" dirty="0">
                <a:latin typeface="Courier New" panose="02070309020205020404" pitchFamily="49" charset="0"/>
                <a:cs typeface="Courier New" panose="02070309020205020404" pitchFamily="49" charset="0"/>
              </a:rPr>
              <a:t>^^^^^^^^^^^^^^^^</a:t>
            </a:r>
          </a:p>
          <a:p>
            <a:pPr marL="400050" lvl="1" indent="0">
              <a:buNone/>
            </a:pPr>
            <a:r>
              <a:rPr lang="en-US" sz="1800" dirty="0">
                <a:latin typeface="Courier New" panose="02070309020205020404" pitchFamily="49" charset="0"/>
                <a:cs typeface="Courier New" panose="02070309020205020404" pitchFamily="49" charset="0"/>
              </a:rPr>
              <a:t>|              |</a:t>
            </a:r>
          </a:p>
          <a:p>
            <a:pPr marL="400050" lvl="1" indent="0">
              <a:buNone/>
            </a:pPr>
            <a:r>
              <a:rPr lang="en-US" sz="1800" dirty="0">
                <a:latin typeface="Courier New" panose="02070309020205020404" pitchFamily="49" charset="0"/>
                <a:cs typeface="Courier New" panose="02070309020205020404" pitchFamily="49" charset="0"/>
              </a:rPr>
              <a:t>|              |</a:t>
            </a:r>
          </a:p>
          <a:p>
            <a:pPr marL="400050" lvl="1" indent="0">
              <a:buNone/>
            </a:pPr>
            <a:r>
              <a:rPr lang="en-US" sz="1800" dirty="0">
                <a:latin typeface="Courier New" panose="02070309020205020404" pitchFamily="49" charset="0"/>
                <a:cs typeface="Courier New" panose="02070309020205020404" pitchFamily="49" charset="0"/>
              </a:rPr>
              <a:t>|          &lt;   |</a:t>
            </a:r>
          </a:p>
          <a:p>
            <a:pPr marL="400050" lvl="1" indent="0">
              <a:buNone/>
            </a:pPr>
            <a:r>
              <a:rPr lang="en-US" sz="1800" dirty="0">
                <a:latin typeface="Courier New" panose="02070309020205020404" pitchFamily="49" charset="0"/>
                <a:cs typeface="Courier New" panose="02070309020205020404" pitchFamily="49" charset="0"/>
              </a:rPr>
              <a:t>|&lt;        b    |</a:t>
            </a:r>
          </a:p>
          <a:p>
            <a:pPr marL="400050" lvl="1" indent="0">
              <a:buNone/>
            </a:pPr>
            <a:r>
              <a:rPr lang="en-US" sz="1800" dirty="0">
                <a:latin typeface="Courier New" panose="02070309020205020404" pitchFamily="49" charset="0"/>
                <a:cs typeface="Courier New" panose="02070309020205020404" pitchFamily="49" charset="0"/>
              </a:rPr>
              <a:t>| *            |</a:t>
            </a:r>
          </a:p>
          <a:p>
            <a:pPr marL="400050" lvl="1" indent="0">
              <a:buNone/>
            </a:pPr>
            <a:r>
              <a:rPr lang="en-US" sz="1800" dirty="0">
                <a:latin typeface="Courier New" panose="02070309020205020404" pitchFamily="49" charset="0"/>
                <a:cs typeface="Courier New" panose="02070309020205020404" pitchFamily="49" charset="0"/>
              </a:rPr>
              <a:t>|    b         |</a:t>
            </a:r>
          </a:p>
          <a:p>
            <a:pPr marL="400050" lvl="1" indent="0">
              <a:buNone/>
            </a:pPr>
            <a:r>
              <a:rPr lang="en-US" sz="1800" dirty="0">
                <a:latin typeface="Courier New" panose="02070309020205020404" pitchFamily="49" charset="0"/>
                <a:cs typeface="Courier New" panose="02070309020205020404" pitchFamily="49" charset="0"/>
              </a:rPr>
              <a:t>| *            |</a:t>
            </a:r>
          </a:p>
          <a:p>
            <a:pPr marL="400050" lvl="1" indent="0">
              <a:buNone/>
            </a:pPr>
            <a:r>
              <a:rPr lang="en-US" sz="1800" dirty="0">
                <a:latin typeface="Courier New" panose="02070309020205020404" pitchFamily="49" charset="0"/>
                <a:cs typeface="Courier New" panose="02070309020205020404" pitchFamily="49" charset="0"/>
              </a:rPr>
              <a:t>|              |</a:t>
            </a:r>
          </a:p>
          <a:p>
            <a:pPr marL="400050" lvl="1" indent="0">
              <a:buNone/>
            </a:pPr>
            <a:r>
              <a:rPr lang="en-US" sz="1800" dirty="0">
                <a:latin typeface="Courier New" panose="02070309020205020404" pitchFamily="49" charset="0"/>
                <a:cs typeface="Courier New" panose="02070309020205020404" pitchFamily="49" charset="0"/>
              </a:rPr>
              <a:t>^^^^^^^^^^^^^^^^</a:t>
            </a:r>
          </a:p>
          <a:p>
            <a:pPr marL="400050" lvl="1" indent="0">
              <a:buNone/>
            </a:pPr>
            <a:r>
              <a:rPr lang="en-US" sz="1800" dirty="0">
                <a:latin typeface="Courier New" panose="02070309020205020404" pitchFamily="49" charset="0"/>
                <a:cs typeface="Courier New" panose="02070309020205020404" pitchFamily="49" charset="0"/>
              </a:rPr>
              <a:t>^C</a:t>
            </a:r>
          </a:p>
          <a:p>
            <a:pPr marL="400050" lvl="1" indent="0">
              <a:buNone/>
            </a:pPr>
            <a:r>
              <a:rPr lang="en-US" sz="1800" dirty="0" smtClean="0">
                <a:latin typeface="Courier New" panose="02070309020205020404" pitchFamily="49" charset="0"/>
                <a:cs typeface="Courier New" panose="02070309020205020404" pitchFamily="49" charset="0"/>
              </a:rPr>
              <a:t>root@</a:t>
            </a:r>
            <a:r>
              <a:rPr lang="en-US" sz="1800" dirty="0">
                <a:solidFill>
                  <a:schemeClr val="tx1"/>
                </a:solidFill>
                <a:latin typeface="Courier New" panose="02070309020205020404" pitchFamily="49" charset="0"/>
                <a:cs typeface="Courier New" panose="02070309020205020404" pitchFamily="49" charset="0"/>
              </a:rPr>
              <a:t>intel-corei7-64</a:t>
            </a:r>
            <a:r>
              <a:rPr lang="en-US" sz="1800" dirty="0" smtClean="0">
                <a:latin typeface="Courier New" panose="02070309020205020404" pitchFamily="49" charset="0"/>
                <a:cs typeface="Courier New" panose="02070309020205020404" pitchFamily="49" charset="0"/>
              </a:rPr>
              <a:t>:~#</a:t>
            </a:r>
            <a:endParaRPr lang="en-US" sz="18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93956900"/>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408517"/>
            <a:ext cx="8227438" cy="460913"/>
          </a:xfrm>
        </p:spPr>
        <p:txBody>
          <a:bodyPr/>
          <a:lstStyle/>
          <a:p>
            <a:r>
              <a:rPr lang="en-US" err="1" smtClean="0"/>
              <a:t>Devtool</a:t>
            </a:r>
            <a:r>
              <a:rPr lang="en-US" smtClean="0"/>
              <a:t> - iterate</a:t>
            </a:r>
            <a:endParaRPr lang="en-US"/>
          </a:p>
        </p:txBody>
      </p:sp>
      <p:sp>
        <p:nvSpPr>
          <p:cNvPr id="3" name="Content Placeholder 2"/>
          <p:cNvSpPr>
            <a:spLocks noGrp="1"/>
          </p:cNvSpPr>
          <p:nvPr>
            <p:ph idx="4294967295"/>
          </p:nvPr>
        </p:nvSpPr>
        <p:spPr>
          <a:xfrm>
            <a:off x="503419" y="1180475"/>
            <a:ext cx="8229600" cy="4525963"/>
          </a:xfrm>
          <a:prstGeom prst="rect">
            <a:avLst/>
          </a:prstGeom>
        </p:spPr>
        <p:txBody>
          <a:bodyPr>
            <a:normAutofit/>
          </a:bodyPr>
          <a:lstStyle/>
          <a:p>
            <a:r>
              <a:rPr lang="en-US" dirty="0" smtClean="0"/>
              <a:t>Iterate …</a:t>
            </a:r>
          </a:p>
          <a:p>
            <a:pPr lvl="1"/>
            <a:r>
              <a:rPr lang="en-US" dirty="0" smtClean="0"/>
              <a:t>edit source file to instantiate more balls</a:t>
            </a:r>
          </a:p>
          <a:p>
            <a:pPr marL="857250" lvl="2" indent="0">
              <a:buNone/>
            </a:pPr>
            <a:r>
              <a:rPr lang="en-US" sz="1800" dirty="0" smtClean="0">
                <a:latin typeface="Courier New" panose="02070309020205020404" pitchFamily="49" charset="0"/>
                <a:cs typeface="Courier New" panose="02070309020205020404" pitchFamily="49" charset="0"/>
              </a:rPr>
              <a:t>$ vi</a:t>
            </a:r>
            <a:r>
              <a:rPr lang="en-US" sz="1800" dirty="0" smtClean="0"/>
              <a:t> </a:t>
            </a:r>
            <a:r>
              <a:rPr lang="en-US" sz="1800" dirty="0">
                <a:latin typeface="Courier New" panose="02070309020205020404" pitchFamily="49" charset="0"/>
                <a:cs typeface="Courier New" panose="02070309020205020404" pitchFamily="49" charset="0"/>
              </a:rPr>
              <a:t>/</a:t>
            </a:r>
            <a:r>
              <a:rPr lang="en-US" sz="1800" dirty="0" err="1" smtClean="0">
                <a:latin typeface="Courier New" panose="02070309020205020404" pitchFamily="49" charset="0"/>
                <a:cs typeface="Courier New" panose="02070309020205020404" pitchFamily="49" charset="0"/>
              </a:rPr>
              <a:t>tmp</a:t>
            </a:r>
            <a:r>
              <a:rPr lang="en-US" sz="1800" dirty="0" smtClean="0">
                <a:latin typeface="Courier New" panose="02070309020205020404" pitchFamily="49" charset="0"/>
                <a:cs typeface="Courier New" panose="02070309020205020404" pitchFamily="49" charset="0"/>
              </a:rPr>
              <a:t>/</a:t>
            </a:r>
            <a:r>
              <a:rPr lang="en-US" sz="1800" dirty="0" err="1" smtClean="0">
                <a:latin typeface="Courier New" panose="02070309020205020404" pitchFamily="49" charset="0"/>
                <a:cs typeface="Courier New" panose="02070309020205020404" pitchFamily="49" charset="0"/>
              </a:rPr>
              <a:t>devtool_example</a:t>
            </a:r>
            <a:r>
              <a:rPr lang="en-US" sz="1800" dirty="0" smtClean="0">
                <a:latin typeface="Courier New" panose="02070309020205020404" pitchFamily="49" charset="0"/>
                <a:cs typeface="Courier New" panose="02070309020205020404" pitchFamily="49" charset="0"/>
              </a:rPr>
              <a:t>/</a:t>
            </a:r>
            <a:r>
              <a:rPr lang="en-US" sz="1800" dirty="0" err="1" smtClean="0">
                <a:latin typeface="Courier New" panose="02070309020205020404" pitchFamily="49" charset="0"/>
                <a:cs typeface="Courier New" panose="02070309020205020404" pitchFamily="49" charset="0"/>
              </a:rPr>
              <a:t>bballs</a:t>
            </a:r>
            <a:r>
              <a:rPr lang="en-US" sz="1800" dirty="0" smtClean="0">
                <a:latin typeface="Courier New" panose="02070309020205020404" pitchFamily="49" charset="0"/>
                <a:cs typeface="Courier New" panose="02070309020205020404" pitchFamily="49" charset="0"/>
              </a:rPr>
              <a:t>/b_main.cpp</a:t>
            </a:r>
          </a:p>
          <a:p>
            <a:pPr marL="857250" lvl="2" indent="0">
              <a:buNone/>
            </a:pPr>
            <a:r>
              <a:rPr lang="en-US" sz="1800" dirty="0">
                <a:solidFill>
                  <a:srgbClr val="FF0000"/>
                </a:solidFill>
                <a:latin typeface="Courier New" panose="02070309020205020404" pitchFamily="49" charset="0"/>
                <a:cs typeface="Courier New" panose="02070309020205020404" pitchFamily="49" charset="0"/>
              </a:rPr>
              <a:t>-</a:t>
            </a:r>
            <a:r>
              <a:rPr lang="en-US" sz="1800" dirty="0" err="1">
                <a:solidFill>
                  <a:srgbClr val="FF0000"/>
                </a:solidFill>
                <a:latin typeface="Courier New" panose="02070309020205020404" pitchFamily="49" charset="0"/>
                <a:cs typeface="Courier New" panose="02070309020205020404" pitchFamily="49" charset="0"/>
              </a:rPr>
              <a:t>int</a:t>
            </a:r>
            <a:r>
              <a:rPr lang="en-US" sz="1800" dirty="0">
                <a:solidFill>
                  <a:srgbClr val="FF0000"/>
                </a:solidFill>
                <a:latin typeface="Courier New" panose="02070309020205020404" pitchFamily="49" charset="0"/>
                <a:cs typeface="Courier New" panose="02070309020205020404" pitchFamily="49" charset="0"/>
              </a:rPr>
              <a:t> </a:t>
            </a:r>
            <a:r>
              <a:rPr lang="en-US" sz="1800" dirty="0" err="1">
                <a:solidFill>
                  <a:srgbClr val="FF0000"/>
                </a:solidFill>
                <a:latin typeface="Courier New" panose="02070309020205020404" pitchFamily="49" charset="0"/>
                <a:cs typeface="Courier New" panose="02070309020205020404" pitchFamily="49" charset="0"/>
              </a:rPr>
              <a:t>num_hard</a:t>
            </a:r>
            <a:r>
              <a:rPr lang="en-US" sz="1800" dirty="0">
                <a:solidFill>
                  <a:srgbClr val="FF0000"/>
                </a:solidFill>
                <a:latin typeface="Courier New" panose="02070309020205020404" pitchFamily="49" charset="0"/>
                <a:cs typeface="Courier New" panose="02070309020205020404" pitchFamily="49" charset="0"/>
              </a:rPr>
              <a:t> = 2;</a:t>
            </a:r>
          </a:p>
          <a:p>
            <a:pPr marL="857250" lvl="2" indent="0">
              <a:buNone/>
            </a:pPr>
            <a:r>
              <a:rPr lang="en-US" sz="1800" dirty="0">
                <a:solidFill>
                  <a:srgbClr val="FF0000"/>
                </a:solidFill>
                <a:latin typeface="Courier New" panose="02070309020205020404" pitchFamily="49" charset="0"/>
                <a:cs typeface="Courier New" panose="02070309020205020404" pitchFamily="49" charset="0"/>
              </a:rPr>
              <a:t>-</a:t>
            </a:r>
            <a:r>
              <a:rPr lang="en-US" sz="1800" dirty="0" err="1">
                <a:solidFill>
                  <a:srgbClr val="FF0000"/>
                </a:solidFill>
                <a:latin typeface="Courier New" panose="02070309020205020404" pitchFamily="49" charset="0"/>
                <a:cs typeface="Courier New" panose="02070309020205020404" pitchFamily="49" charset="0"/>
              </a:rPr>
              <a:t>int</a:t>
            </a:r>
            <a:r>
              <a:rPr lang="en-US" sz="1800" dirty="0">
                <a:solidFill>
                  <a:srgbClr val="FF0000"/>
                </a:solidFill>
                <a:latin typeface="Courier New" panose="02070309020205020404" pitchFamily="49" charset="0"/>
                <a:cs typeface="Courier New" panose="02070309020205020404" pitchFamily="49" charset="0"/>
              </a:rPr>
              <a:t> </a:t>
            </a:r>
            <a:r>
              <a:rPr lang="en-US" sz="1800" dirty="0" err="1">
                <a:solidFill>
                  <a:srgbClr val="FF0000"/>
                </a:solidFill>
                <a:latin typeface="Courier New" panose="02070309020205020404" pitchFamily="49" charset="0"/>
                <a:cs typeface="Courier New" panose="02070309020205020404" pitchFamily="49" charset="0"/>
              </a:rPr>
              <a:t>num_soft</a:t>
            </a:r>
            <a:r>
              <a:rPr lang="en-US" sz="1800" dirty="0">
                <a:solidFill>
                  <a:srgbClr val="FF0000"/>
                </a:solidFill>
                <a:latin typeface="Courier New" panose="02070309020205020404" pitchFamily="49" charset="0"/>
                <a:cs typeface="Courier New" panose="02070309020205020404" pitchFamily="49" charset="0"/>
              </a:rPr>
              <a:t> = 2;</a:t>
            </a:r>
          </a:p>
          <a:p>
            <a:pPr marL="857250" lvl="2" indent="0">
              <a:buNone/>
            </a:pPr>
            <a:r>
              <a:rPr lang="en-US" sz="1800" dirty="0">
                <a:solidFill>
                  <a:srgbClr val="FF0000"/>
                </a:solidFill>
                <a:latin typeface="Courier New" panose="02070309020205020404" pitchFamily="49" charset="0"/>
                <a:cs typeface="Courier New" panose="02070309020205020404" pitchFamily="49" charset="0"/>
              </a:rPr>
              <a:t>-</a:t>
            </a:r>
            <a:r>
              <a:rPr lang="en-US" sz="1800" dirty="0" err="1">
                <a:solidFill>
                  <a:srgbClr val="FF0000"/>
                </a:solidFill>
                <a:latin typeface="Courier New" panose="02070309020205020404" pitchFamily="49" charset="0"/>
                <a:cs typeface="Courier New" panose="02070309020205020404" pitchFamily="49" charset="0"/>
              </a:rPr>
              <a:t>int</a:t>
            </a:r>
            <a:r>
              <a:rPr lang="en-US" sz="1800" dirty="0">
                <a:solidFill>
                  <a:srgbClr val="FF0000"/>
                </a:solidFill>
                <a:latin typeface="Courier New" panose="02070309020205020404" pitchFamily="49" charset="0"/>
                <a:cs typeface="Courier New" panose="02070309020205020404" pitchFamily="49" charset="0"/>
              </a:rPr>
              <a:t> </a:t>
            </a:r>
            <a:r>
              <a:rPr lang="en-US" sz="1800" dirty="0" err="1">
                <a:solidFill>
                  <a:srgbClr val="FF0000"/>
                </a:solidFill>
                <a:latin typeface="Courier New" panose="02070309020205020404" pitchFamily="49" charset="0"/>
                <a:cs typeface="Courier New" panose="02070309020205020404" pitchFamily="49" charset="0"/>
              </a:rPr>
              <a:t>num_spin</a:t>
            </a:r>
            <a:r>
              <a:rPr lang="en-US" sz="1800" dirty="0">
                <a:solidFill>
                  <a:srgbClr val="FF0000"/>
                </a:solidFill>
                <a:latin typeface="Courier New" panose="02070309020205020404" pitchFamily="49" charset="0"/>
                <a:cs typeface="Courier New" panose="02070309020205020404" pitchFamily="49" charset="0"/>
              </a:rPr>
              <a:t> = 2;</a:t>
            </a:r>
          </a:p>
          <a:p>
            <a:pPr marL="857250" lvl="2" indent="0">
              <a:buNone/>
            </a:pPr>
            <a:r>
              <a:rPr lang="en-US" sz="1800" dirty="0">
                <a:solidFill>
                  <a:srgbClr val="00B050"/>
                </a:solidFill>
                <a:latin typeface="Courier New" panose="02070309020205020404" pitchFamily="49" charset="0"/>
                <a:cs typeface="Courier New" panose="02070309020205020404" pitchFamily="49" charset="0"/>
              </a:rPr>
              <a:t>+</a:t>
            </a:r>
            <a:r>
              <a:rPr lang="en-US" sz="1800" dirty="0" err="1">
                <a:solidFill>
                  <a:srgbClr val="00B050"/>
                </a:solidFill>
                <a:latin typeface="Courier New" panose="02070309020205020404" pitchFamily="49" charset="0"/>
                <a:cs typeface="Courier New" panose="02070309020205020404" pitchFamily="49" charset="0"/>
              </a:rPr>
              <a:t>int</a:t>
            </a:r>
            <a:r>
              <a:rPr lang="en-US" sz="1800" dirty="0">
                <a:solidFill>
                  <a:srgbClr val="00B050"/>
                </a:solidFill>
                <a:latin typeface="Courier New" panose="02070309020205020404" pitchFamily="49" charset="0"/>
                <a:cs typeface="Courier New" panose="02070309020205020404" pitchFamily="49" charset="0"/>
              </a:rPr>
              <a:t> </a:t>
            </a:r>
            <a:r>
              <a:rPr lang="en-US" sz="1800" dirty="0" err="1">
                <a:solidFill>
                  <a:srgbClr val="00B050"/>
                </a:solidFill>
                <a:latin typeface="Courier New" panose="02070309020205020404" pitchFamily="49" charset="0"/>
                <a:cs typeface="Courier New" panose="02070309020205020404" pitchFamily="49" charset="0"/>
              </a:rPr>
              <a:t>num_hard</a:t>
            </a:r>
            <a:r>
              <a:rPr lang="en-US" sz="1800" dirty="0">
                <a:solidFill>
                  <a:srgbClr val="00B050"/>
                </a:solidFill>
                <a:latin typeface="Courier New" panose="02070309020205020404" pitchFamily="49" charset="0"/>
                <a:cs typeface="Courier New" panose="02070309020205020404" pitchFamily="49" charset="0"/>
              </a:rPr>
              <a:t> = </a:t>
            </a:r>
            <a:r>
              <a:rPr lang="en-US" sz="1800" dirty="0" smtClean="0">
                <a:solidFill>
                  <a:srgbClr val="00B050"/>
                </a:solidFill>
                <a:latin typeface="Courier New" panose="02070309020205020404" pitchFamily="49" charset="0"/>
                <a:cs typeface="Courier New" panose="02070309020205020404" pitchFamily="49" charset="0"/>
              </a:rPr>
              <a:t>5;</a:t>
            </a:r>
            <a:endParaRPr lang="en-US" sz="1800" dirty="0">
              <a:solidFill>
                <a:srgbClr val="00B050"/>
              </a:solidFill>
              <a:latin typeface="Courier New" panose="02070309020205020404" pitchFamily="49" charset="0"/>
              <a:cs typeface="Courier New" panose="02070309020205020404" pitchFamily="49" charset="0"/>
            </a:endParaRPr>
          </a:p>
          <a:p>
            <a:pPr marL="857250" lvl="2" indent="0">
              <a:buNone/>
            </a:pPr>
            <a:r>
              <a:rPr lang="en-US" sz="1800" dirty="0">
                <a:solidFill>
                  <a:srgbClr val="00B050"/>
                </a:solidFill>
                <a:latin typeface="Courier New" panose="02070309020205020404" pitchFamily="49" charset="0"/>
                <a:cs typeface="Courier New" panose="02070309020205020404" pitchFamily="49" charset="0"/>
              </a:rPr>
              <a:t>+</a:t>
            </a:r>
            <a:r>
              <a:rPr lang="en-US" sz="1800" dirty="0" err="1">
                <a:solidFill>
                  <a:srgbClr val="00B050"/>
                </a:solidFill>
                <a:latin typeface="Courier New" panose="02070309020205020404" pitchFamily="49" charset="0"/>
                <a:cs typeface="Courier New" panose="02070309020205020404" pitchFamily="49" charset="0"/>
              </a:rPr>
              <a:t>int</a:t>
            </a:r>
            <a:r>
              <a:rPr lang="en-US" sz="1800" dirty="0">
                <a:solidFill>
                  <a:srgbClr val="00B050"/>
                </a:solidFill>
                <a:latin typeface="Courier New" panose="02070309020205020404" pitchFamily="49" charset="0"/>
                <a:cs typeface="Courier New" panose="02070309020205020404" pitchFamily="49" charset="0"/>
              </a:rPr>
              <a:t> </a:t>
            </a:r>
            <a:r>
              <a:rPr lang="en-US" sz="1800" dirty="0" err="1">
                <a:solidFill>
                  <a:srgbClr val="00B050"/>
                </a:solidFill>
                <a:latin typeface="Courier New" panose="02070309020205020404" pitchFamily="49" charset="0"/>
                <a:cs typeface="Courier New" panose="02070309020205020404" pitchFamily="49" charset="0"/>
              </a:rPr>
              <a:t>num_soft</a:t>
            </a:r>
            <a:r>
              <a:rPr lang="en-US" sz="1800" dirty="0">
                <a:solidFill>
                  <a:srgbClr val="00B050"/>
                </a:solidFill>
                <a:latin typeface="Courier New" panose="02070309020205020404" pitchFamily="49" charset="0"/>
                <a:cs typeface="Courier New" panose="02070309020205020404" pitchFamily="49" charset="0"/>
              </a:rPr>
              <a:t> = </a:t>
            </a:r>
            <a:r>
              <a:rPr lang="en-US" sz="1800" dirty="0" smtClean="0">
                <a:solidFill>
                  <a:srgbClr val="00B050"/>
                </a:solidFill>
                <a:latin typeface="Courier New" panose="02070309020205020404" pitchFamily="49" charset="0"/>
                <a:cs typeface="Courier New" panose="02070309020205020404" pitchFamily="49" charset="0"/>
              </a:rPr>
              <a:t>5;</a:t>
            </a:r>
            <a:endParaRPr lang="en-US" sz="1800" dirty="0">
              <a:solidFill>
                <a:srgbClr val="00B050"/>
              </a:solidFill>
              <a:latin typeface="Courier New" panose="02070309020205020404" pitchFamily="49" charset="0"/>
              <a:cs typeface="Courier New" panose="02070309020205020404" pitchFamily="49" charset="0"/>
            </a:endParaRPr>
          </a:p>
          <a:p>
            <a:pPr marL="857250" lvl="2" indent="0">
              <a:buNone/>
            </a:pPr>
            <a:r>
              <a:rPr lang="en-US" sz="1800" dirty="0" smtClean="0">
                <a:solidFill>
                  <a:srgbClr val="00B050"/>
                </a:solidFill>
                <a:latin typeface="Courier New" panose="02070309020205020404" pitchFamily="49" charset="0"/>
                <a:cs typeface="Courier New" panose="02070309020205020404" pitchFamily="49" charset="0"/>
              </a:rPr>
              <a:t>+</a:t>
            </a:r>
            <a:r>
              <a:rPr lang="en-US" sz="1800" dirty="0" err="1">
                <a:solidFill>
                  <a:srgbClr val="00B050"/>
                </a:solidFill>
                <a:latin typeface="Courier New" panose="02070309020205020404" pitchFamily="49" charset="0"/>
                <a:cs typeface="Courier New" panose="02070309020205020404" pitchFamily="49" charset="0"/>
              </a:rPr>
              <a:t>int</a:t>
            </a:r>
            <a:r>
              <a:rPr lang="en-US" sz="1800" dirty="0">
                <a:solidFill>
                  <a:srgbClr val="00B050"/>
                </a:solidFill>
                <a:latin typeface="Courier New" panose="02070309020205020404" pitchFamily="49" charset="0"/>
                <a:cs typeface="Courier New" panose="02070309020205020404" pitchFamily="49" charset="0"/>
              </a:rPr>
              <a:t> </a:t>
            </a:r>
            <a:r>
              <a:rPr lang="en-US" sz="1800" dirty="0" err="1">
                <a:solidFill>
                  <a:srgbClr val="00B050"/>
                </a:solidFill>
                <a:latin typeface="Courier New" panose="02070309020205020404" pitchFamily="49" charset="0"/>
                <a:cs typeface="Courier New" panose="02070309020205020404" pitchFamily="49" charset="0"/>
              </a:rPr>
              <a:t>num_spin</a:t>
            </a:r>
            <a:r>
              <a:rPr lang="en-US" sz="1800" dirty="0">
                <a:solidFill>
                  <a:srgbClr val="00B050"/>
                </a:solidFill>
                <a:latin typeface="Courier New" panose="02070309020205020404" pitchFamily="49" charset="0"/>
                <a:cs typeface="Courier New" panose="02070309020205020404" pitchFamily="49" charset="0"/>
              </a:rPr>
              <a:t> = </a:t>
            </a:r>
            <a:r>
              <a:rPr lang="en-US" sz="1800" dirty="0" smtClean="0">
                <a:solidFill>
                  <a:srgbClr val="00B050"/>
                </a:solidFill>
                <a:latin typeface="Courier New" panose="02070309020205020404" pitchFamily="49" charset="0"/>
                <a:cs typeface="Courier New" panose="02070309020205020404" pitchFamily="49" charset="0"/>
              </a:rPr>
              <a:t>5;</a:t>
            </a:r>
            <a:br>
              <a:rPr lang="en-US" sz="1800" dirty="0" smtClean="0">
                <a:solidFill>
                  <a:srgbClr val="00B050"/>
                </a:solidFill>
                <a:latin typeface="Courier New" panose="02070309020205020404" pitchFamily="49" charset="0"/>
                <a:cs typeface="Courier New" panose="02070309020205020404" pitchFamily="49" charset="0"/>
              </a:rPr>
            </a:br>
            <a:endParaRPr lang="en-US" sz="1800" dirty="0">
              <a:solidFill>
                <a:srgbClr val="00B050"/>
              </a:solidFill>
              <a:latin typeface="Courier New" panose="02070309020205020404" pitchFamily="49" charset="0"/>
              <a:cs typeface="Courier New" panose="02070309020205020404" pitchFamily="49" charset="0"/>
            </a:endParaRPr>
          </a:p>
          <a:p>
            <a:pPr lvl="1"/>
            <a:r>
              <a:rPr lang="en-US" dirty="0" smtClean="0"/>
              <a:t>…rebuild, </a:t>
            </a:r>
            <a:r>
              <a:rPr lang="en-US" dirty="0" err="1" smtClean="0"/>
              <a:t>redploy</a:t>
            </a:r>
            <a:r>
              <a:rPr lang="en-US" dirty="0" smtClean="0"/>
              <a:t>, retest, see more stuff bouncing!</a:t>
            </a:r>
          </a:p>
          <a:p>
            <a:pPr marL="457200" lvl="1" indent="0">
              <a:buNone/>
            </a:pPr>
            <a:r>
              <a:rPr lang="en-US" sz="1600" dirty="0" smtClean="0">
                <a:latin typeface="Courier New" panose="02070309020205020404" pitchFamily="49" charset="0"/>
                <a:cs typeface="Courier New" panose="02070309020205020404" pitchFamily="49" charset="0"/>
              </a:rPr>
              <a:t>	$ </a:t>
            </a:r>
            <a:r>
              <a:rPr lang="en-US" sz="1800" dirty="0" err="1" smtClean="0">
                <a:latin typeface="Courier New" panose="02070309020205020404" pitchFamily="49" charset="0"/>
                <a:cs typeface="Courier New" panose="02070309020205020404" pitchFamily="49" charset="0"/>
              </a:rPr>
              <a:t>devtool</a:t>
            </a:r>
            <a:r>
              <a:rPr lang="en-US" sz="1800" dirty="0" smtClean="0">
                <a:latin typeface="Courier New" panose="02070309020205020404" pitchFamily="49" charset="0"/>
                <a:cs typeface="Courier New" panose="02070309020205020404" pitchFamily="49" charset="0"/>
              </a:rPr>
              <a:t> build </a:t>
            </a:r>
            <a:r>
              <a:rPr lang="en-US" sz="1800" dirty="0" err="1" smtClean="0">
                <a:latin typeface="Courier New" panose="02070309020205020404" pitchFamily="49" charset="0"/>
                <a:cs typeface="Courier New" panose="02070309020205020404" pitchFamily="49" charset="0"/>
              </a:rPr>
              <a:t>bballs</a:t>
            </a:r>
            <a:endParaRPr lang="en-US" sz="1800" dirty="0" smtClean="0">
              <a:latin typeface="Courier New" panose="02070309020205020404" pitchFamily="49" charset="0"/>
              <a:cs typeface="Courier New" panose="02070309020205020404" pitchFamily="49" charset="0"/>
            </a:endParaRPr>
          </a:p>
          <a:p>
            <a:pPr marL="457200" lvl="1" indent="0">
              <a:buNone/>
            </a:pPr>
            <a:r>
              <a:rPr lang="en-US" sz="1600" dirty="0" smtClean="0">
                <a:latin typeface="Courier New" panose="02070309020205020404" pitchFamily="49" charset="0"/>
                <a:cs typeface="Courier New" panose="02070309020205020404" pitchFamily="49" charset="0"/>
              </a:rPr>
              <a:t>	$ </a:t>
            </a:r>
            <a:r>
              <a:rPr lang="en-US" sz="1800" dirty="0" err="1" smtClean="0">
                <a:latin typeface="Courier New" panose="02070309020205020404" pitchFamily="49" charset="0"/>
                <a:cs typeface="Courier New" panose="02070309020205020404" pitchFamily="49" charset="0"/>
              </a:rPr>
              <a:t>devtool</a:t>
            </a:r>
            <a:r>
              <a:rPr lang="en-US" sz="1800" dirty="0" smtClean="0">
                <a:latin typeface="Courier New" panose="02070309020205020404" pitchFamily="49" charset="0"/>
                <a:cs typeface="Courier New" panose="02070309020205020404" pitchFamily="49" charset="0"/>
              </a:rPr>
              <a:t> deploy-target </a:t>
            </a:r>
            <a:r>
              <a:rPr lang="en-US" sz="1800" dirty="0" err="1" smtClean="0">
                <a:latin typeface="Courier New" panose="02070309020205020404" pitchFamily="49" charset="0"/>
                <a:cs typeface="Courier New" panose="02070309020205020404" pitchFamily="49" charset="0"/>
              </a:rPr>
              <a:t>bballs</a:t>
            </a:r>
            <a:r>
              <a:rPr lang="en-US" sz="1800" dirty="0" smtClean="0">
                <a:latin typeface="Courier New" panose="02070309020205020404" pitchFamily="49" charset="0"/>
                <a:cs typeface="Courier New" panose="02070309020205020404" pitchFamily="49" charset="0"/>
              </a:rPr>
              <a:t> root@192.168.7.2</a:t>
            </a:r>
            <a:r>
              <a:rPr lang="en-US" sz="1600" dirty="0" smtClean="0">
                <a:latin typeface="Courier New" panose="02070309020205020404" pitchFamily="49" charset="0"/>
                <a:cs typeface="Courier New" panose="02070309020205020404" pitchFamily="49" charset="0"/>
              </a:rPr>
              <a:t> </a:t>
            </a:r>
          </a:p>
          <a:p>
            <a:pPr marL="800100" lvl="2" indent="0">
              <a:buNone/>
            </a:pP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920008860"/>
      </p:ext>
    </p:ext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Devtool</a:t>
            </a:r>
            <a:r>
              <a:rPr lang="en-US" dirty="0" smtClean="0"/>
              <a:t> Run Updated Application</a:t>
            </a:r>
            <a:endParaRPr lang="en-US" dirty="0"/>
          </a:p>
        </p:txBody>
      </p:sp>
      <p:sp>
        <p:nvSpPr>
          <p:cNvPr id="3" name="Content Placeholder 2"/>
          <p:cNvSpPr>
            <a:spLocks noGrp="1"/>
          </p:cNvSpPr>
          <p:nvPr>
            <p:ph idx="4294967295"/>
          </p:nvPr>
        </p:nvSpPr>
        <p:spPr>
          <a:xfrm>
            <a:off x="502170" y="985602"/>
            <a:ext cx="8229600" cy="5010463"/>
          </a:xfrm>
          <a:prstGeom prst="rect">
            <a:avLst/>
          </a:prstGeom>
        </p:spPr>
        <p:txBody>
          <a:bodyPr>
            <a:normAutofit/>
          </a:bodyPr>
          <a:lstStyle/>
          <a:p>
            <a:r>
              <a:rPr lang="en-US" sz="2400" dirty="0" smtClean="0"/>
              <a:t>Re-run application on target (CTLR-C to exit)</a:t>
            </a:r>
            <a:endParaRPr lang="en-US" sz="2400" dirty="0"/>
          </a:p>
          <a:p>
            <a:pPr marL="400050" lvl="1" indent="0">
              <a:buNone/>
            </a:pPr>
            <a:endParaRPr lang="en-US" sz="1900" dirty="0">
              <a:latin typeface="Courier New" panose="02070309020205020404" pitchFamily="49" charset="0"/>
              <a:cs typeface="Courier New" panose="02070309020205020404" pitchFamily="49" charset="0"/>
            </a:endParaRPr>
          </a:p>
        </p:txBody>
      </p:sp>
      <p:sp>
        <p:nvSpPr>
          <p:cNvPr id="6" name="Rectangle 5"/>
          <p:cNvSpPr/>
          <p:nvPr/>
        </p:nvSpPr>
        <p:spPr bwMode="auto">
          <a:xfrm>
            <a:off x="499710" y="1567069"/>
            <a:ext cx="8151639" cy="4009272"/>
          </a:xfrm>
          <a:prstGeom prst="rect">
            <a:avLst/>
          </a:prstGeom>
          <a:solidFill>
            <a:schemeClr val="bg1">
              <a:lumMod val="95000"/>
            </a:schemeClr>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400050" lvl="1" indent="0">
              <a:buNone/>
            </a:pPr>
            <a:r>
              <a:rPr lang="en-US" sz="1800" dirty="0" smtClean="0">
                <a:latin typeface="Courier New" panose="02070309020205020404" pitchFamily="49" charset="0"/>
                <a:cs typeface="Courier New" panose="02070309020205020404" pitchFamily="49" charset="0"/>
              </a:rPr>
              <a:t>root@</a:t>
            </a:r>
            <a:r>
              <a:rPr lang="en-US" sz="1800" dirty="0">
                <a:solidFill>
                  <a:schemeClr val="tx1"/>
                </a:solidFill>
                <a:latin typeface="Courier New" panose="02070309020205020404" pitchFamily="49" charset="0"/>
                <a:cs typeface="Courier New" panose="02070309020205020404" pitchFamily="49" charset="0"/>
              </a:rPr>
              <a:t>intel-corei7-64</a:t>
            </a:r>
            <a:r>
              <a:rPr lang="en-US" sz="1800" dirty="0" smtClean="0">
                <a:latin typeface="Courier New" panose="02070309020205020404" pitchFamily="49" charset="0"/>
                <a:cs typeface="Courier New" panose="02070309020205020404" pitchFamily="49" charset="0"/>
              </a:rPr>
              <a:t>:~# </a:t>
            </a:r>
            <a:r>
              <a:rPr lang="en-US" sz="1800" dirty="0" err="1" smtClean="0">
                <a:solidFill>
                  <a:srgbClr val="0071C5"/>
                </a:solidFill>
                <a:latin typeface="Courier New" panose="02070309020205020404" pitchFamily="49" charset="0"/>
                <a:cs typeface="Courier New" panose="02070309020205020404" pitchFamily="49" charset="0"/>
              </a:rPr>
              <a:t>bballs</a:t>
            </a:r>
            <a:endParaRPr lang="en-US" sz="1800" dirty="0" smtClean="0">
              <a:solidFill>
                <a:srgbClr val="0071C5"/>
              </a:solidFill>
              <a:latin typeface="Courier New" panose="02070309020205020404" pitchFamily="49" charset="0"/>
              <a:cs typeface="Courier New" panose="02070309020205020404" pitchFamily="49" charset="0"/>
            </a:endParaRPr>
          </a:p>
          <a:p>
            <a:pPr marL="400050" lvl="1" indent="0">
              <a:buNone/>
            </a:pPr>
            <a:r>
              <a:rPr lang="en-US" sz="1800" dirty="0">
                <a:latin typeface="Courier New" panose="02070309020205020404" pitchFamily="49" charset="0"/>
                <a:cs typeface="Courier New" panose="02070309020205020404" pitchFamily="49" charset="0"/>
              </a:rPr>
              <a:t>^^^^^^^^^^^^^^^^</a:t>
            </a:r>
          </a:p>
          <a:p>
            <a:pPr marL="400050" lvl="1" indent="0">
              <a:buNone/>
            </a:pPr>
            <a:r>
              <a:rPr lang="en-US" sz="1800" dirty="0">
                <a:latin typeface="Courier New" panose="02070309020205020404" pitchFamily="49" charset="0"/>
                <a:cs typeface="Courier New" panose="02070309020205020404" pitchFamily="49" charset="0"/>
              </a:rPr>
              <a:t>| b      </a:t>
            </a:r>
            <a:r>
              <a:rPr lang="en-US" sz="1800" dirty="0" err="1">
                <a:latin typeface="Courier New" panose="02070309020205020404" pitchFamily="49" charset="0"/>
                <a:cs typeface="Courier New" panose="02070309020205020404" pitchFamily="49" charset="0"/>
              </a:rPr>
              <a:t>b</a:t>
            </a:r>
            <a:r>
              <a:rPr lang="en-US" sz="1800" dirty="0">
                <a:latin typeface="Courier New" panose="02070309020205020404" pitchFamily="49" charset="0"/>
                <a:cs typeface="Courier New" panose="02070309020205020404" pitchFamily="49" charset="0"/>
              </a:rPr>
              <a:t>     |</a:t>
            </a:r>
          </a:p>
          <a:p>
            <a:pPr marL="400050" lvl="1" indent="0">
              <a:buNone/>
            </a:pPr>
            <a:r>
              <a:rPr lang="en-US" sz="1800" dirty="0">
                <a:latin typeface="Courier New" panose="02070309020205020404" pitchFamily="49" charset="0"/>
                <a:cs typeface="Courier New" panose="02070309020205020404" pitchFamily="49" charset="0"/>
              </a:rPr>
              <a:t>| *            |</a:t>
            </a:r>
          </a:p>
          <a:p>
            <a:pPr marL="400050" lvl="1" indent="0">
              <a:buNone/>
            </a:pPr>
            <a:r>
              <a:rPr lang="en-US" sz="1800" dirty="0">
                <a:latin typeface="Courier New" panose="02070309020205020404" pitchFamily="49" charset="0"/>
                <a:cs typeface="Courier New" panose="02070309020205020404" pitchFamily="49" charset="0"/>
              </a:rPr>
              <a:t>|*   &lt; b * *&lt;  |</a:t>
            </a:r>
          </a:p>
          <a:p>
            <a:pPr marL="400050" lvl="1" indent="0">
              <a:buNone/>
            </a:pPr>
            <a:r>
              <a:rPr lang="en-US" sz="1800" dirty="0">
                <a:latin typeface="Courier New" panose="02070309020205020404" pitchFamily="49" charset="0"/>
                <a:cs typeface="Courier New" panose="02070309020205020404" pitchFamily="49" charset="0"/>
              </a:rPr>
              <a:t>|            &lt; |</a:t>
            </a:r>
          </a:p>
          <a:p>
            <a:pPr marL="400050" lvl="1" indent="0">
              <a:buNone/>
            </a:pPr>
            <a:r>
              <a:rPr lang="en-US" sz="1800" dirty="0">
                <a:latin typeface="Courier New" panose="02070309020205020404" pitchFamily="49" charset="0"/>
                <a:cs typeface="Courier New" panose="02070309020205020404" pitchFamily="49" charset="0"/>
              </a:rPr>
              <a:t>|      &lt;       |</a:t>
            </a:r>
          </a:p>
          <a:p>
            <a:pPr marL="400050" lvl="1" indent="0">
              <a:buNone/>
            </a:pPr>
            <a:r>
              <a:rPr lang="en-US" sz="1800" dirty="0">
                <a:latin typeface="Courier New" panose="02070309020205020404" pitchFamily="49" charset="0"/>
                <a:cs typeface="Courier New" panose="02070309020205020404" pitchFamily="49" charset="0"/>
              </a:rPr>
              <a:t>|  *        b  |</a:t>
            </a:r>
          </a:p>
          <a:p>
            <a:pPr marL="400050" lvl="1" indent="0">
              <a:buNone/>
            </a:pPr>
            <a:r>
              <a:rPr lang="en-US" sz="1800" dirty="0">
                <a:latin typeface="Courier New" panose="02070309020205020404" pitchFamily="49" charset="0"/>
                <a:cs typeface="Courier New" panose="02070309020205020404" pitchFamily="49" charset="0"/>
              </a:rPr>
              <a:t>|              |</a:t>
            </a:r>
          </a:p>
          <a:p>
            <a:pPr marL="400050" lvl="1" indent="0">
              <a:buNone/>
            </a:pPr>
            <a:r>
              <a:rPr lang="en-US" sz="1800" dirty="0">
                <a:latin typeface="Courier New" panose="02070309020205020404" pitchFamily="49" charset="0"/>
                <a:cs typeface="Courier New" panose="02070309020205020404" pitchFamily="49" charset="0"/>
              </a:rPr>
              <a:t>|    b         &lt;</a:t>
            </a:r>
          </a:p>
          <a:p>
            <a:pPr marL="400050" lvl="1" indent="0">
              <a:buNone/>
            </a:pPr>
            <a:r>
              <a:rPr lang="en-US" sz="1800" dirty="0" smtClean="0">
                <a:latin typeface="Courier New" panose="02070309020205020404" pitchFamily="49" charset="0"/>
                <a:cs typeface="Courier New" panose="02070309020205020404" pitchFamily="49" charset="0"/>
              </a:rPr>
              <a:t>^^^^^^^^^^^^^^^^</a:t>
            </a:r>
          </a:p>
          <a:p>
            <a:pPr marL="400050" lvl="1" indent="0">
              <a:buNone/>
            </a:pPr>
            <a:r>
              <a:rPr lang="en-US" sz="1800" dirty="0" smtClean="0">
                <a:latin typeface="Courier New" panose="02070309020205020404" pitchFamily="49" charset="0"/>
                <a:cs typeface="Courier New" panose="02070309020205020404" pitchFamily="49" charset="0"/>
              </a:rPr>
              <a:t>^</a:t>
            </a:r>
            <a:r>
              <a:rPr lang="en-US" sz="1800" dirty="0">
                <a:latin typeface="Courier New" panose="02070309020205020404" pitchFamily="49" charset="0"/>
                <a:cs typeface="Courier New" panose="02070309020205020404" pitchFamily="49" charset="0"/>
              </a:rPr>
              <a:t>C</a:t>
            </a:r>
          </a:p>
          <a:p>
            <a:pPr marL="400050" lvl="1" indent="0">
              <a:buNone/>
            </a:pPr>
            <a:r>
              <a:rPr lang="en-US" sz="1800" dirty="0" smtClean="0">
                <a:latin typeface="Courier New" panose="02070309020205020404" pitchFamily="49" charset="0"/>
                <a:cs typeface="Courier New" panose="02070309020205020404" pitchFamily="49" charset="0"/>
              </a:rPr>
              <a:t>root@</a:t>
            </a:r>
            <a:r>
              <a:rPr lang="en-US" sz="1800" dirty="0">
                <a:solidFill>
                  <a:schemeClr val="tx1"/>
                </a:solidFill>
                <a:latin typeface="Courier New" panose="02070309020205020404" pitchFamily="49" charset="0"/>
                <a:cs typeface="Courier New" panose="02070309020205020404" pitchFamily="49" charset="0"/>
              </a:rPr>
              <a:t>intel-corei7-64</a:t>
            </a:r>
            <a:r>
              <a:rPr lang="en-US" sz="1800" dirty="0" smtClean="0">
                <a:latin typeface="Courier New" panose="02070309020205020404" pitchFamily="49" charset="0"/>
                <a:cs typeface="Courier New" panose="02070309020205020404" pitchFamily="49" charset="0"/>
              </a:rPr>
              <a:t>:~#</a:t>
            </a:r>
            <a:endParaRPr lang="en-US" sz="18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2116996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a:t>
            </a:r>
            <a:r>
              <a:rPr lang="en-US" dirty="0" err="1" smtClean="0"/>
              <a:t>eSDK</a:t>
            </a:r>
            <a:r>
              <a:rPr lang="en-US" dirty="0" smtClean="0"/>
              <a:t> on Windows</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The first time, follow the CROPS Windows install instructions</a:t>
            </a:r>
          </a:p>
          <a:p>
            <a:r>
              <a:rPr lang="en-US" dirty="0" smtClean="0"/>
              <a:t>Copy in the </a:t>
            </a:r>
            <a:r>
              <a:rPr lang="en-US" dirty="0"/>
              <a:t>ESDK </a:t>
            </a:r>
            <a:r>
              <a:rPr lang="en-US" dirty="0" smtClean="0"/>
              <a:t>(and </a:t>
            </a:r>
            <a:r>
              <a:rPr lang="en-US" dirty="0" err="1" smtClean="0"/>
              <a:t>hello.c</a:t>
            </a:r>
            <a:r>
              <a:rPr lang="en-US" dirty="0" smtClean="0"/>
              <a:t>) via Samba connection </a:t>
            </a:r>
            <a:r>
              <a:rPr lang="en-US" dirty="0">
                <a:hlinkClick r:id="rId2" action="ppaction://hlinkfile"/>
              </a:rPr>
              <a:t>\\</a:t>
            </a:r>
            <a:r>
              <a:rPr lang="en-US" dirty="0" smtClean="0">
                <a:hlinkClick r:id="rId2" action="ppaction://hlinkfile"/>
              </a:rPr>
              <a:t>192.168.99.100\workdir</a:t>
            </a:r>
            <a:endParaRPr lang="en-US" dirty="0" smtClean="0"/>
          </a:p>
          <a:p>
            <a:r>
              <a:rPr lang="en-US" dirty="0" smtClean="0"/>
              <a:t>Run the container:</a:t>
            </a:r>
            <a:endParaRPr lang="en-US" dirty="0"/>
          </a:p>
        </p:txBody>
      </p:sp>
      <p:sp>
        <p:nvSpPr>
          <p:cNvPr id="5" name="Content Placeholder 3"/>
          <p:cNvSpPr txBox="1">
            <a:spLocks/>
          </p:cNvSpPr>
          <p:nvPr/>
        </p:nvSpPr>
        <p:spPr bwMode="auto">
          <a:xfrm>
            <a:off x="459870" y="3360144"/>
            <a:ext cx="8233186" cy="2710150"/>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ma14="http://schemas.microsoft.com/office/mac/drawingml/2011/main" xmlns=""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kern="0" dirty="0">
                <a:solidFill>
                  <a:schemeClr val="accent6"/>
                </a:solidFill>
                <a:latin typeface="Courier New" panose="02070309020205020404" pitchFamily="49" charset="0"/>
                <a:cs typeface="Courier New" panose="02070309020205020404" pitchFamily="49" charset="0"/>
              </a:rPr>
              <a:t>$ </a:t>
            </a:r>
            <a:r>
              <a:rPr lang="en-US" sz="1400" kern="0" dirty="0" err="1">
                <a:solidFill>
                  <a:schemeClr val="accent6"/>
                </a:solidFill>
                <a:latin typeface="Courier New" panose="02070309020205020404" pitchFamily="49" charset="0"/>
                <a:cs typeface="Courier New" panose="02070309020205020404" pitchFamily="49" charset="0"/>
              </a:rPr>
              <a:t>docker</a:t>
            </a:r>
            <a:r>
              <a:rPr lang="en-US" sz="1400" kern="0" dirty="0">
                <a:solidFill>
                  <a:schemeClr val="accent6"/>
                </a:solidFill>
                <a:latin typeface="Courier New" panose="02070309020205020404" pitchFamily="49" charset="0"/>
                <a:cs typeface="Courier New" panose="02070309020205020404" pitchFamily="49" charset="0"/>
              </a:rPr>
              <a:t> run --</a:t>
            </a:r>
            <a:r>
              <a:rPr lang="en-US" sz="1400" kern="0" dirty="0" err="1">
                <a:solidFill>
                  <a:schemeClr val="accent6"/>
                </a:solidFill>
                <a:latin typeface="Courier New" panose="02070309020205020404" pitchFamily="49" charset="0"/>
                <a:cs typeface="Courier New" panose="02070309020205020404" pitchFamily="49" charset="0"/>
              </a:rPr>
              <a:t>rm</a:t>
            </a:r>
            <a:r>
              <a:rPr lang="en-US" sz="1400" kern="0" dirty="0">
                <a:solidFill>
                  <a:schemeClr val="accent6"/>
                </a:solidFill>
                <a:latin typeface="Courier New" panose="02070309020205020404" pitchFamily="49" charset="0"/>
                <a:cs typeface="Courier New" panose="02070309020205020404" pitchFamily="49" charset="0"/>
              </a:rPr>
              <a:t> -it -v </a:t>
            </a:r>
            <a:r>
              <a:rPr lang="en-US" sz="1400" kern="0" dirty="0" err="1">
                <a:solidFill>
                  <a:schemeClr val="accent6"/>
                </a:solidFill>
                <a:latin typeface="Courier New" panose="02070309020205020404" pitchFamily="49" charset="0"/>
                <a:cs typeface="Courier New" panose="02070309020205020404" pitchFamily="49" charset="0"/>
              </a:rPr>
              <a:t>ypvolume</a:t>
            </a:r>
            <a:r>
              <a:rPr lang="en-US" sz="1400" kern="0" dirty="0">
                <a:solidFill>
                  <a:schemeClr val="accent6"/>
                </a:solidFill>
                <a:latin typeface="Courier New" panose="02070309020205020404" pitchFamily="49" charset="0"/>
                <a:cs typeface="Courier New" panose="02070309020205020404" pitchFamily="49" charset="0"/>
              </a:rPr>
              <a:t>:/</a:t>
            </a:r>
            <a:r>
              <a:rPr lang="en-US" sz="1400" kern="0" dirty="0" err="1">
                <a:solidFill>
                  <a:schemeClr val="accent6"/>
                </a:solidFill>
                <a:latin typeface="Courier New" panose="02070309020205020404" pitchFamily="49" charset="0"/>
                <a:cs typeface="Courier New" panose="02070309020205020404" pitchFamily="49" charset="0"/>
              </a:rPr>
              <a:t>workdir</a:t>
            </a:r>
            <a:r>
              <a:rPr lang="en-US" sz="1400" kern="0" dirty="0">
                <a:solidFill>
                  <a:schemeClr val="accent6"/>
                </a:solidFill>
                <a:latin typeface="Courier New" panose="02070309020205020404" pitchFamily="49" charset="0"/>
                <a:cs typeface="Courier New" panose="02070309020205020404" pitchFamily="49" charset="0"/>
              </a:rPr>
              <a:t> crops/</a:t>
            </a:r>
            <a:r>
              <a:rPr lang="en-US" sz="1400" kern="0" dirty="0" err="1">
                <a:solidFill>
                  <a:schemeClr val="accent6"/>
                </a:solidFill>
                <a:latin typeface="Courier New" panose="02070309020205020404" pitchFamily="49" charset="0"/>
                <a:cs typeface="Courier New" panose="02070309020205020404" pitchFamily="49" charset="0"/>
              </a:rPr>
              <a:t>extsdk</a:t>
            </a:r>
            <a:r>
              <a:rPr lang="en-US" sz="1400" kern="0" dirty="0">
                <a:solidFill>
                  <a:schemeClr val="accent6"/>
                </a:solidFill>
                <a:latin typeface="Courier New" panose="02070309020205020404" pitchFamily="49" charset="0"/>
                <a:cs typeface="Courier New" panose="02070309020205020404" pitchFamily="49" charset="0"/>
              </a:rPr>
              <a:t>-container </a:t>
            </a:r>
            <a:r>
              <a:rPr lang="en-US" sz="1400" kern="0" dirty="0" smtClean="0">
                <a:solidFill>
                  <a:schemeClr val="accent6"/>
                </a:solidFill>
                <a:latin typeface="Courier New" panose="02070309020205020404" pitchFamily="49" charset="0"/>
                <a:cs typeface="Courier New" panose="02070309020205020404" pitchFamily="49" charset="0"/>
              </a:rPr>
              <a:t>\</a:t>
            </a:r>
            <a:br>
              <a:rPr lang="en-US" sz="1400" kern="0" dirty="0" smtClean="0">
                <a:solidFill>
                  <a:schemeClr val="accent6"/>
                </a:solidFill>
                <a:latin typeface="Courier New" panose="02070309020205020404" pitchFamily="49" charset="0"/>
                <a:cs typeface="Courier New" panose="02070309020205020404" pitchFamily="49" charset="0"/>
              </a:rPr>
            </a:br>
            <a:r>
              <a:rPr lang="en-US" sz="1400" kern="0" dirty="0" smtClean="0">
                <a:solidFill>
                  <a:schemeClr val="accent6"/>
                </a:solidFill>
                <a:latin typeface="Courier New" panose="02070309020205020404" pitchFamily="49" charset="0"/>
                <a:cs typeface="Courier New" panose="02070309020205020404" pitchFamily="49" charset="0"/>
              </a:rPr>
              <a:t>  --</a:t>
            </a:r>
            <a:r>
              <a:rPr lang="en-US" sz="1400" kern="0" dirty="0" err="1">
                <a:solidFill>
                  <a:schemeClr val="accent6"/>
                </a:solidFill>
                <a:latin typeface="Courier New" panose="02070309020205020404" pitchFamily="49" charset="0"/>
                <a:cs typeface="Courier New" panose="02070309020205020404" pitchFamily="49" charset="0"/>
              </a:rPr>
              <a:t>url</a:t>
            </a:r>
            <a:r>
              <a:rPr lang="en-US" sz="1400" kern="0" dirty="0">
                <a:solidFill>
                  <a:schemeClr val="accent6"/>
                </a:solidFill>
                <a:latin typeface="Courier New" panose="02070309020205020404" pitchFamily="49" charset="0"/>
                <a:cs typeface="Courier New" panose="02070309020205020404" pitchFamily="49" charset="0"/>
              </a:rPr>
              <a:t> file:///</a:t>
            </a:r>
            <a:r>
              <a:rPr lang="en-US" sz="1400" kern="0" dirty="0" smtClean="0">
                <a:solidFill>
                  <a:schemeClr val="accent6"/>
                </a:solidFill>
                <a:latin typeface="Courier New" panose="02070309020205020404" pitchFamily="49" charset="0"/>
                <a:cs typeface="Courier New" panose="02070309020205020404" pitchFamily="49" charset="0"/>
              </a:rPr>
              <a:t>workdir/poky-glibc-x86_64-core-image-base-armv5e-\</a:t>
            </a:r>
            <a:r>
              <a:rPr lang="en-US" sz="1400" kern="0" dirty="0">
                <a:solidFill>
                  <a:schemeClr val="accent6"/>
                </a:solidFill>
                <a:latin typeface="Courier New" panose="02070309020205020404" pitchFamily="49" charset="0"/>
                <a:cs typeface="Courier New" panose="02070309020205020404" pitchFamily="49" charset="0"/>
              </a:rPr>
              <a:t/>
            </a:r>
            <a:br>
              <a:rPr lang="en-US" sz="1400" kern="0" dirty="0">
                <a:solidFill>
                  <a:schemeClr val="accent6"/>
                </a:solidFill>
                <a:latin typeface="Courier New" panose="02070309020205020404" pitchFamily="49" charset="0"/>
                <a:cs typeface="Courier New" panose="02070309020205020404" pitchFamily="49" charset="0"/>
              </a:rPr>
            </a:br>
            <a:r>
              <a:rPr lang="en-US" sz="1400" kern="0" dirty="0" smtClean="0">
                <a:solidFill>
                  <a:schemeClr val="accent6"/>
                </a:solidFill>
                <a:latin typeface="Courier New" panose="02070309020205020404" pitchFamily="49" charset="0"/>
                <a:cs typeface="Courier New" panose="02070309020205020404" pitchFamily="49" charset="0"/>
              </a:rPr>
              <a:t>toolchain-ext-2.1+snapshot.sh</a:t>
            </a:r>
            <a:br>
              <a:rPr lang="en-US" sz="1400" kern="0" dirty="0" smtClean="0">
                <a:solidFill>
                  <a:schemeClr val="accent6"/>
                </a:solidFill>
                <a:latin typeface="Courier New" panose="02070309020205020404" pitchFamily="49" charset="0"/>
                <a:cs typeface="Courier New" panose="02070309020205020404" pitchFamily="49" charset="0"/>
              </a:rPr>
            </a:br>
            <a:r>
              <a:rPr lang="en-US" sz="1400" kern="0" dirty="0" err="1" smtClean="0">
                <a:solidFill>
                  <a:schemeClr val="accent6"/>
                </a:solidFill>
                <a:latin typeface="Courier New" panose="02070309020205020404" pitchFamily="49" charset="0"/>
                <a:cs typeface="Courier New" panose="02070309020205020404" pitchFamily="49" charset="0"/>
              </a:rPr>
              <a:t>workdir</a:t>
            </a:r>
            <a:r>
              <a:rPr lang="en-US" sz="1400" kern="0" dirty="0" smtClean="0">
                <a:solidFill>
                  <a:schemeClr val="accent6"/>
                </a:solidFill>
                <a:latin typeface="Courier New" panose="02070309020205020404" pitchFamily="49" charset="0"/>
                <a:cs typeface="Courier New" panose="02070309020205020404" pitchFamily="49" charset="0"/>
              </a:rPr>
              <a:t>$ </a:t>
            </a:r>
            <a:r>
              <a:rPr lang="en-US" sz="1400" kern="0" dirty="0">
                <a:solidFill>
                  <a:schemeClr val="accent6"/>
                </a:solidFill>
                <a:latin typeface="Courier New" panose="02070309020205020404" pitchFamily="49" charset="0"/>
                <a:cs typeface="Courier New" panose="02070309020205020404" pitchFamily="49" charset="0"/>
              </a:rPr>
              <a:t>. </a:t>
            </a:r>
            <a:r>
              <a:rPr lang="en-US" sz="1400" kern="0" dirty="0" smtClean="0">
                <a:solidFill>
                  <a:schemeClr val="accent6"/>
                </a:solidFill>
                <a:latin typeface="Courier New" panose="02070309020205020404" pitchFamily="49" charset="0"/>
                <a:cs typeface="Courier New" panose="02070309020205020404" pitchFamily="49" charset="0"/>
              </a:rPr>
              <a:t>./environment-setup-armv5e-poky-linux-gnueabi</a:t>
            </a:r>
            <a:br>
              <a:rPr lang="en-US" sz="1400" kern="0" dirty="0" smtClean="0">
                <a:solidFill>
                  <a:schemeClr val="accent6"/>
                </a:solidFill>
                <a:latin typeface="Courier New" panose="02070309020205020404" pitchFamily="49" charset="0"/>
                <a:cs typeface="Courier New" panose="02070309020205020404" pitchFamily="49" charset="0"/>
              </a:rPr>
            </a:br>
            <a:r>
              <a:rPr lang="en-US" sz="1400" kern="0" dirty="0" err="1" smtClean="0">
                <a:solidFill>
                  <a:schemeClr val="accent6"/>
                </a:solidFill>
                <a:latin typeface="Courier New" panose="02070309020205020404" pitchFamily="49" charset="0"/>
                <a:cs typeface="Courier New" panose="02070309020205020404" pitchFamily="49" charset="0"/>
              </a:rPr>
              <a:t>workdir</a:t>
            </a:r>
            <a:r>
              <a:rPr lang="en-US" sz="1400" kern="0" dirty="0" smtClean="0">
                <a:solidFill>
                  <a:schemeClr val="accent6"/>
                </a:solidFill>
                <a:latin typeface="Courier New" panose="02070309020205020404" pitchFamily="49" charset="0"/>
                <a:cs typeface="Courier New" panose="02070309020205020404" pitchFamily="49" charset="0"/>
              </a:rPr>
              <a:t>$ $CC </a:t>
            </a:r>
            <a:r>
              <a:rPr lang="en-US" sz="1400" kern="0" dirty="0" err="1" smtClean="0">
                <a:solidFill>
                  <a:schemeClr val="accent6"/>
                </a:solidFill>
                <a:latin typeface="Courier New" panose="02070309020205020404" pitchFamily="49" charset="0"/>
                <a:cs typeface="Courier New" panose="02070309020205020404" pitchFamily="49" charset="0"/>
              </a:rPr>
              <a:t>hello.c</a:t>
            </a:r>
            <a:r>
              <a:rPr lang="en-US" sz="1400" kern="0" dirty="0">
                <a:solidFill>
                  <a:schemeClr val="accent6"/>
                </a:solidFill>
                <a:latin typeface="Courier New" panose="02070309020205020404" pitchFamily="49" charset="0"/>
                <a:cs typeface="Courier New" panose="02070309020205020404" pitchFamily="49" charset="0"/>
              </a:rPr>
              <a:t/>
            </a:r>
            <a:br>
              <a:rPr lang="en-US" sz="1400" kern="0" dirty="0">
                <a:solidFill>
                  <a:schemeClr val="accent6"/>
                </a:solidFill>
                <a:latin typeface="Courier New" panose="02070309020205020404" pitchFamily="49" charset="0"/>
                <a:cs typeface="Courier New" panose="02070309020205020404" pitchFamily="49" charset="0"/>
              </a:rPr>
            </a:br>
            <a:r>
              <a:rPr lang="en-US" sz="1400" kern="0" dirty="0" err="1" smtClean="0">
                <a:solidFill>
                  <a:schemeClr val="accent6"/>
                </a:solidFill>
                <a:latin typeface="Courier New" panose="02070309020205020404" pitchFamily="49" charset="0"/>
                <a:cs typeface="Courier New" panose="02070309020205020404" pitchFamily="49" charset="0"/>
              </a:rPr>
              <a:t>workdir</a:t>
            </a:r>
            <a:r>
              <a:rPr lang="en-US" sz="1400" kern="0" dirty="0">
                <a:solidFill>
                  <a:schemeClr val="accent6"/>
                </a:solidFill>
                <a:latin typeface="Courier New" panose="02070309020205020404" pitchFamily="49" charset="0"/>
                <a:cs typeface="Courier New" panose="02070309020205020404" pitchFamily="49" charset="0"/>
              </a:rPr>
              <a:t>$ file </a:t>
            </a:r>
            <a:r>
              <a:rPr lang="en-US" sz="1400" kern="0" dirty="0" err="1" smtClean="0">
                <a:solidFill>
                  <a:schemeClr val="accent6"/>
                </a:solidFill>
                <a:latin typeface="Courier New" panose="02070309020205020404" pitchFamily="49" charset="0"/>
                <a:cs typeface="Courier New" panose="02070309020205020404" pitchFamily="49" charset="0"/>
              </a:rPr>
              <a:t>a.out</a:t>
            </a:r>
            <a:r>
              <a:rPr lang="en-US" sz="1400" kern="0" dirty="0" smtClean="0">
                <a:solidFill>
                  <a:schemeClr val="accent6"/>
                </a:solidFill>
                <a:latin typeface="Courier New" panose="02070309020205020404" pitchFamily="49" charset="0"/>
                <a:cs typeface="Courier New" panose="02070309020205020404" pitchFamily="49" charset="0"/>
              </a:rPr>
              <a:t/>
            </a:r>
            <a:br>
              <a:rPr lang="en-US" sz="1400" kern="0" dirty="0" smtClean="0">
                <a:solidFill>
                  <a:schemeClr val="accent6"/>
                </a:solidFill>
                <a:latin typeface="Courier New" panose="02070309020205020404" pitchFamily="49" charset="0"/>
                <a:cs typeface="Courier New" panose="02070309020205020404" pitchFamily="49" charset="0"/>
              </a:rPr>
            </a:br>
            <a:r>
              <a:rPr lang="en-US" sz="1400" kern="0" dirty="0" err="1" smtClean="0">
                <a:solidFill>
                  <a:schemeClr val="accent6"/>
                </a:solidFill>
                <a:latin typeface="Courier New" panose="02070309020205020404" pitchFamily="49" charset="0"/>
                <a:cs typeface="Courier New" panose="02070309020205020404" pitchFamily="49" charset="0"/>
              </a:rPr>
              <a:t>a.out</a:t>
            </a:r>
            <a:r>
              <a:rPr lang="en-US" sz="1400" kern="0" dirty="0">
                <a:solidFill>
                  <a:schemeClr val="accent6"/>
                </a:solidFill>
                <a:latin typeface="Courier New" panose="02070309020205020404" pitchFamily="49" charset="0"/>
                <a:cs typeface="Courier New" panose="02070309020205020404" pitchFamily="49" charset="0"/>
              </a:rPr>
              <a:t>: ELF 32-bit LSB executable, ARM, EABI5 version 1 (SYSV), dynamically </a:t>
            </a:r>
            <a:br>
              <a:rPr lang="en-US" sz="1400" kern="0" dirty="0">
                <a:solidFill>
                  <a:schemeClr val="accent6"/>
                </a:solidFill>
                <a:latin typeface="Courier New" panose="02070309020205020404" pitchFamily="49" charset="0"/>
                <a:cs typeface="Courier New" panose="02070309020205020404" pitchFamily="49" charset="0"/>
              </a:rPr>
            </a:br>
            <a:r>
              <a:rPr lang="en-US" sz="1400" kern="0" dirty="0" smtClean="0">
                <a:solidFill>
                  <a:schemeClr val="accent6"/>
                </a:solidFill>
                <a:latin typeface="Courier New" panose="02070309020205020404" pitchFamily="49" charset="0"/>
                <a:cs typeface="Courier New" panose="02070309020205020404" pitchFamily="49" charset="0"/>
              </a:rPr>
              <a:t>linked</a:t>
            </a:r>
            <a:r>
              <a:rPr lang="en-US" sz="1400" kern="0" dirty="0">
                <a:solidFill>
                  <a:schemeClr val="accent6"/>
                </a:solidFill>
                <a:latin typeface="Courier New" panose="02070309020205020404" pitchFamily="49" charset="0"/>
                <a:cs typeface="Courier New" panose="02070309020205020404" pitchFamily="49" charset="0"/>
              </a:rPr>
              <a:t>, interpreter /lib/ld-linux.so.3, for GNU/Linux 3.2.0, </a:t>
            </a:r>
            <a:r>
              <a:rPr lang="en-US" sz="1400" kern="0" dirty="0" smtClean="0">
                <a:solidFill>
                  <a:schemeClr val="accent6"/>
                </a:solidFill>
                <a:latin typeface="Courier New" panose="02070309020205020404" pitchFamily="49" charset="0"/>
                <a:cs typeface="Courier New" panose="02070309020205020404" pitchFamily="49" charset="0"/>
              </a:rPr>
              <a:t/>
            </a:r>
            <a:br>
              <a:rPr lang="en-US" sz="1400" kern="0" dirty="0" smtClean="0">
                <a:solidFill>
                  <a:schemeClr val="accent6"/>
                </a:solidFill>
                <a:latin typeface="Courier New" panose="02070309020205020404" pitchFamily="49" charset="0"/>
                <a:cs typeface="Courier New" panose="02070309020205020404" pitchFamily="49" charset="0"/>
              </a:rPr>
            </a:br>
            <a:r>
              <a:rPr lang="en-US" sz="1400" kern="0" dirty="0" err="1" smtClean="0">
                <a:solidFill>
                  <a:schemeClr val="accent6"/>
                </a:solidFill>
                <a:latin typeface="Courier New" panose="02070309020205020404" pitchFamily="49" charset="0"/>
                <a:cs typeface="Courier New" panose="02070309020205020404" pitchFamily="49" charset="0"/>
              </a:rPr>
              <a:t>BuildID</a:t>
            </a:r>
            <a:r>
              <a:rPr lang="en-US" sz="1400" kern="0" dirty="0" smtClean="0">
                <a:solidFill>
                  <a:schemeClr val="accent6"/>
                </a:solidFill>
                <a:latin typeface="Courier New" panose="02070309020205020404" pitchFamily="49" charset="0"/>
                <a:cs typeface="Courier New" panose="02070309020205020404" pitchFamily="49" charset="0"/>
              </a:rPr>
              <a:t>[sha1</a:t>
            </a:r>
            <a:r>
              <a:rPr lang="en-US" sz="1400" kern="0" dirty="0">
                <a:solidFill>
                  <a:schemeClr val="accent6"/>
                </a:solidFill>
                <a:latin typeface="Courier New" panose="02070309020205020404" pitchFamily="49" charset="0"/>
                <a:cs typeface="Courier New" panose="02070309020205020404" pitchFamily="49" charset="0"/>
              </a:rPr>
              <a:t>]=</a:t>
            </a:r>
            <a:r>
              <a:rPr lang="en-US" sz="1400" kern="0" dirty="0" smtClean="0">
                <a:solidFill>
                  <a:schemeClr val="accent6"/>
                </a:solidFill>
                <a:latin typeface="Courier New" panose="02070309020205020404" pitchFamily="49" charset="0"/>
                <a:cs typeface="Courier New" panose="02070309020205020404" pitchFamily="49" charset="0"/>
              </a:rPr>
              <a:t>11885f8816</a:t>
            </a:r>
            <a:br>
              <a:rPr lang="en-US" sz="1400" kern="0" dirty="0" smtClean="0">
                <a:solidFill>
                  <a:schemeClr val="accent6"/>
                </a:solidFill>
                <a:latin typeface="Courier New" panose="02070309020205020404" pitchFamily="49" charset="0"/>
                <a:cs typeface="Courier New" panose="02070309020205020404" pitchFamily="49" charset="0"/>
              </a:rPr>
            </a:br>
            <a:r>
              <a:rPr lang="en-US" sz="1400" kern="0" dirty="0" smtClean="0">
                <a:solidFill>
                  <a:schemeClr val="accent6"/>
                </a:solidFill>
                <a:latin typeface="Courier New" panose="02070309020205020404" pitchFamily="49" charset="0"/>
                <a:cs typeface="Courier New" panose="02070309020205020404" pitchFamily="49" charset="0"/>
              </a:rPr>
              <a:t>9be4452e8f7ac3e40a4a137ec04d6f</a:t>
            </a:r>
            <a:r>
              <a:rPr lang="en-US" sz="1400" kern="0" dirty="0">
                <a:solidFill>
                  <a:schemeClr val="accent6"/>
                </a:solidFill>
                <a:latin typeface="Courier New" panose="02070309020205020404" pitchFamily="49" charset="0"/>
                <a:cs typeface="Courier New" panose="02070309020205020404" pitchFamily="49" charset="0"/>
              </a:rPr>
              <a:t>, not </a:t>
            </a:r>
            <a:r>
              <a:rPr lang="en-US" sz="1400" kern="0" dirty="0" smtClean="0">
                <a:solidFill>
                  <a:schemeClr val="accent6"/>
                </a:solidFill>
                <a:latin typeface="Courier New" panose="02070309020205020404" pitchFamily="49" charset="0"/>
                <a:cs typeface="Courier New" panose="02070309020205020404" pitchFamily="49" charset="0"/>
              </a:rPr>
              <a:t>stripped</a:t>
            </a:r>
            <a:br>
              <a:rPr lang="en-US" sz="1400" kern="0" dirty="0" smtClean="0">
                <a:solidFill>
                  <a:schemeClr val="accent6"/>
                </a:solidFill>
                <a:latin typeface="Courier New" panose="02070309020205020404" pitchFamily="49" charset="0"/>
                <a:cs typeface="Courier New" panose="02070309020205020404" pitchFamily="49" charset="0"/>
              </a:rPr>
            </a:br>
            <a:r>
              <a:rPr lang="en-US" sz="1400" kern="0" dirty="0" err="1" smtClean="0">
                <a:solidFill>
                  <a:schemeClr val="accent6"/>
                </a:solidFill>
                <a:latin typeface="Courier New" panose="02070309020205020404" pitchFamily="49" charset="0"/>
                <a:cs typeface="Courier New" panose="02070309020205020404" pitchFamily="49" charset="0"/>
              </a:rPr>
              <a:t>workdir</a:t>
            </a:r>
            <a:r>
              <a:rPr lang="en-US" sz="1400" kern="0" dirty="0" smtClean="0">
                <a:solidFill>
                  <a:schemeClr val="accent6"/>
                </a:solidFill>
                <a:latin typeface="Courier New" panose="02070309020205020404" pitchFamily="49" charset="0"/>
                <a:cs typeface="Courier New" panose="02070309020205020404" pitchFamily="49" charset="0"/>
              </a:rPr>
              <a:t>$ exit</a:t>
            </a:r>
            <a:br>
              <a:rPr lang="en-US" sz="1400" kern="0" dirty="0" smtClean="0">
                <a:solidFill>
                  <a:schemeClr val="accent6"/>
                </a:solidFill>
                <a:latin typeface="Courier New" panose="02070309020205020404" pitchFamily="49" charset="0"/>
                <a:cs typeface="Courier New" panose="02070309020205020404" pitchFamily="49" charset="0"/>
              </a:rPr>
            </a:br>
            <a:r>
              <a:rPr lang="en-US" sz="1400" kern="0" dirty="0" smtClean="0">
                <a:solidFill>
                  <a:schemeClr val="accent6"/>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875256051"/>
      </p:ext>
    </p:extLst>
  </p:cSld>
  <p:clrMapOvr>
    <a:masterClrMapping/>
  </p:clrMapOvr>
  <p:transition>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d</a:t>
            </a:r>
            <a:r>
              <a:rPr lang="en-US" dirty="0" err="1" smtClean="0"/>
              <a:t>evtool</a:t>
            </a:r>
            <a:r>
              <a:rPr lang="en-US" dirty="0" smtClean="0"/>
              <a:t> - sandbox-to-repo</a:t>
            </a:r>
            <a:endParaRPr lang="en-US" dirty="0"/>
          </a:p>
        </p:txBody>
      </p:sp>
      <p:sp>
        <p:nvSpPr>
          <p:cNvPr id="3" name="Content Placeholder 2"/>
          <p:cNvSpPr>
            <a:spLocks noGrp="1"/>
          </p:cNvSpPr>
          <p:nvPr>
            <p:ph idx="4294967295"/>
          </p:nvPr>
        </p:nvSpPr>
        <p:spPr>
          <a:xfrm>
            <a:off x="389965" y="906378"/>
            <a:ext cx="8229600" cy="5125453"/>
          </a:xfrm>
          <a:prstGeom prst="rect">
            <a:avLst/>
          </a:prstGeom>
        </p:spPr>
        <p:txBody>
          <a:bodyPr>
            <a:noAutofit/>
          </a:bodyPr>
          <a:lstStyle/>
          <a:p>
            <a:r>
              <a:rPr lang="en-US" sz="2000" dirty="0" smtClean="0"/>
              <a:t>You can use ‘modify’ and ‘update-recipe’ to work with source in your sandbox, and update the </a:t>
            </a:r>
            <a:r>
              <a:rPr lang="en-US" sz="2000" dirty="0" err="1" smtClean="0"/>
              <a:t>sdk</a:t>
            </a:r>
            <a:r>
              <a:rPr lang="en-US" sz="2000" dirty="0" smtClean="0"/>
              <a:t>/</a:t>
            </a:r>
            <a:r>
              <a:rPr lang="en-US" sz="2000" dirty="0" err="1" smtClean="0"/>
              <a:t>git</a:t>
            </a:r>
            <a:r>
              <a:rPr lang="en-US" sz="2000" dirty="0" smtClean="0"/>
              <a:t>-repo recipe as a patch/</a:t>
            </a:r>
            <a:r>
              <a:rPr lang="en-US" sz="2000" dirty="0" err="1" smtClean="0"/>
              <a:t>srcrev</a:t>
            </a:r>
            <a:r>
              <a:rPr lang="en-US" sz="2000" dirty="0" smtClean="0"/>
              <a:t> </a:t>
            </a:r>
            <a:r>
              <a:rPr lang="en-US" dirty="0" smtClean="0"/>
              <a:t/>
            </a:r>
            <a:br>
              <a:rPr lang="en-US" dirty="0" smtClean="0"/>
            </a:br>
            <a:endParaRPr lang="en-US" sz="1100" dirty="0" smtClean="0"/>
          </a:p>
          <a:p>
            <a:pPr lvl="1"/>
            <a:r>
              <a:rPr lang="en-US" sz="2000" dirty="0" err="1" smtClean="0"/>
              <a:t>devtool</a:t>
            </a:r>
            <a:r>
              <a:rPr lang="en-US" sz="2000" dirty="0" smtClean="0"/>
              <a:t> modify -x ... : extract source from for a recipe in a layer, into your sandbox</a:t>
            </a:r>
            <a:br>
              <a:rPr lang="en-US" sz="2000" dirty="0" smtClean="0"/>
            </a:br>
            <a:endParaRPr lang="en-US" sz="2000" dirty="0" smtClean="0"/>
          </a:p>
          <a:p>
            <a:pPr lvl="1"/>
            <a:r>
              <a:rPr lang="en-US" sz="2000" dirty="0" smtClean="0"/>
              <a:t>iterate: modify source in sandbox, build , deploy,  test</a:t>
            </a:r>
            <a:br>
              <a:rPr lang="en-US" sz="2000" dirty="0" smtClean="0"/>
            </a:br>
            <a:endParaRPr lang="en-US" sz="2000" dirty="0" smtClean="0"/>
          </a:p>
          <a:p>
            <a:pPr lvl="1"/>
            <a:r>
              <a:rPr lang="en-US" sz="2000" dirty="0" err="1" smtClean="0"/>
              <a:t>devtool</a:t>
            </a:r>
            <a:r>
              <a:rPr lang="en-US" sz="2000" dirty="0" smtClean="0"/>
              <a:t> update-recipe...  create a patch to the </a:t>
            </a:r>
            <a:r>
              <a:rPr lang="en-US" sz="2000" dirty="0" err="1" smtClean="0"/>
              <a:t>eSDK</a:t>
            </a:r>
            <a:r>
              <a:rPr lang="en-US" sz="2000" dirty="0" smtClean="0"/>
              <a:t> or commit to the source </a:t>
            </a:r>
            <a:r>
              <a:rPr lang="en-US" sz="2000" dirty="0" err="1" smtClean="0"/>
              <a:t>git</a:t>
            </a:r>
            <a:r>
              <a:rPr lang="en-US" sz="2000" dirty="0" smtClean="0"/>
              <a:t> repo</a:t>
            </a:r>
            <a:br>
              <a:rPr lang="en-US" sz="2000" dirty="0" smtClean="0"/>
            </a:br>
            <a:endParaRPr lang="en-US" sz="2000" dirty="0" smtClean="0"/>
          </a:p>
          <a:p>
            <a:pPr lvl="1"/>
            <a:r>
              <a:rPr lang="en-US" sz="2000" i="1" dirty="0" smtClean="0"/>
              <a:t>NOTE: the source for the existing package ‘which’ (and all the other packages) was </a:t>
            </a:r>
            <a:r>
              <a:rPr lang="en-US" sz="2000" i="1" u="sng" dirty="0" smtClean="0"/>
              <a:t>included</a:t>
            </a:r>
            <a:r>
              <a:rPr lang="en-US" sz="2000" i="1" dirty="0" smtClean="0"/>
              <a:t> in </a:t>
            </a:r>
            <a:r>
              <a:rPr lang="en-US" sz="2000" i="1" dirty="0" err="1" smtClean="0"/>
              <a:t>eSDK</a:t>
            </a:r>
            <a:r>
              <a:rPr lang="en-US" sz="2000" i="1" dirty="0" smtClean="0"/>
              <a:t>, and that is why we can directly edit and compile it. In this case we are going to </a:t>
            </a:r>
            <a:r>
              <a:rPr lang="en-US" sz="2000" i="1" u="sng" dirty="0" smtClean="0"/>
              <a:t>sandbox</a:t>
            </a:r>
            <a:r>
              <a:rPr lang="en-US" sz="2000" i="1" dirty="0" smtClean="0"/>
              <a:t> those changes in a separate location.</a:t>
            </a:r>
          </a:p>
          <a:p>
            <a:pPr lvl="1"/>
            <a:endParaRPr lang="en-US" sz="1400" dirty="0" smtClean="0"/>
          </a:p>
        </p:txBody>
      </p:sp>
    </p:spTree>
    <p:extLst>
      <p:ext uri="{BB962C8B-B14F-4D97-AF65-F5344CB8AC3E}">
        <p14:creationId xmlns:p14="http://schemas.microsoft.com/office/powerpoint/2010/main" val="3893875634"/>
      </p:ext>
    </p:extLst>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408517"/>
            <a:ext cx="8227438" cy="694142"/>
          </a:xfrm>
        </p:spPr>
        <p:txBody>
          <a:bodyPr>
            <a:normAutofit fontScale="90000"/>
          </a:bodyPr>
          <a:lstStyle/>
          <a:p>
            <a:r>
              <a:rPr lang="en-US" sz="3200" dirty="0" err="1" smtClean="0"/>
              <a:t>devtool</a:t>
            </a:r>
            <a:r>
              <a:rPr lang="en-US" sz="3200" dirty="0" smtClean="0"/>
              <a:t> modify: Extract source and modify</a:t>
            </a:r>
            <a:r>
              <a:rPr lang="en-US" sz="3200" dirty="0"/>
              <a:t/>
            </a:r>
            <a:br>
              <a:rPr lang="en-US" sz="3200" dirty="0"/>
            </a:br>
            <a:endParaRPr lang="en-US" sz="3200" dirty="0"/>
          </a:p>
        </p:txBody>
      </p:sp>
      <p:sp>
        <p:nvSpPr>
          <p:cNvPr id="3" name="Content Placeholder 2"/>
          <p:cNvSpPr>
            <a:spLocks noGrp="1"/>
          </p:cNvSpPr>
          <p:nvPr>
            <p:ph idx="4294967295"/>
          </p:nvPr>
        </p:nvSpPr>
        <p:spPr>
          <a:xfrm>
            <a:off x="430306" y="933578"/>
            <a:ext cx="8229600" cy="4983163"/>
          </a:xfrm>
          <a:prstGeom prst="rect">
            <a:avLst/>
          </a:prstGeom>
        </p:spPr>
        <p:txBody>
          <a:bodyPr>
            <a:normAutofit fontScale="25000" lnSpcReduction="20000"/>
          </a:bodyPr>
          <a:lstStyle/>
          <a:p>
            <a:r>
              <a:rPr lang="en-US" sz="5600" i="1" dirty="0" smtClean="0"/>
              <a:t>(NOTE: If you do not have </a:t>
            </a:r>
            <a:r>
              <a:rPr lang="en-US" sz="5600" i="1" dirty="0" err="1" smtClean="0"/>
              <a:t>git</a:t>
            </a:r>
            <a:r>
              <a:rPr lang="en-US" sz="5600" i="1" dirty="0" smtClean="0"/>
              <a:t> configured for your host, preset some values now)</a:t>
            </a:r>
            <a:endParaRPr lang="en-US" sz="5600" dirty="0">
              <a:latin typeface="Courier New" panose="02070309020205020404" pitchFamily="49" charset="0"/>
              <a:cs typeface="Courier New" panose="02070309020205020404" pitchFamily="49" charset="0"/>
            </a:endParaRPr>
          </a:p>
          <a:p>
            <a:pPr marL="400050" lvl="2" indent="0">
              <a:buNone/>
            </a:pPr>
            <a:r>
              <a:rPr lang="en-US" sz="4800" i="1" dirty="0" smtClean="0">
                <a:latin typeface="Courier New" panose="02070309020205020404" pitchFamily="49" charset="0"/>
                <a:cs typeface="Courier New" panose="02070309020205020404" pitchFamily="49" charset="0"/>
              </a:rPr>
              <a:t>$ </a:t>
            </a:r>
            <a:r>
              <a:rPr lang="en-US" sz="4800" i="1" dirty="0" err="1" smtClean="0">
                <a:latin typeface="Courier New" panose="02070309020205020404" pitchFamily="49" charset="0"/>
                <a:cs typeface="Courier New" panose="02070309020205020404" pitchFamily="49" charset="0"/>
              </a:rPr>
              <a:t>git</a:t>
            </a:r>
            <a:r>
              <a:rPr lang="en-US" sz="4800" i="1" dirty="0" smtClean="0">
                <a:latin typeface="Courier New" panose="02070309020205020404" pitchFamily="49" charset="0"/>
                <a:cs typeface="Courier New" panose="02070309020205020404" pitchFamily="49" charset="0"/>
              </a:rPr>
              <a:t> </a:t>
            </a:r>
            <a:r>
              <a:rPr lang="en-US" sz="4800" i="1" dirty="0" err="1">
                <a:latin typeface="Courier New" panose="02070309020205020404" pitchFamily="49" charset="0"/>
                <a:cs typeface="Courier New" panose="02070309020205020404" pitchFamily="49" charset="0"/>
              </a:rPr>
              <a:t>config</a:t>
            </a:r>
            <a:r>
              <a:rPr lang="en-US" sz="4800" i="1" dirty="0">
                <a:latin typeface="Courier New" panose="02070309020205020404" pitchFamily="49" charset="0"/>
                <a:cs typeface="Courier New" panose="02070309020205020404" pitchFamily="49" charset="0"/>
              </a:rPr>
              <a:t> --global </a:t>
            </a:r>
            <a:r>
              <a:rPr lang="en-US" sz="4800" i="1" dirty="0" err="1">
                <a:latin typeface="Courier New" panose="02070309020205020404" pitchFamily="49" charset="0"/>
                <a:cs typeface="Courier New" panose="02070309020205020404" pitchFamily="49" charset="0"/>
              </a:rPr>
              <a:t>user.email</a:t>
            </a:r>
            <a:r>
              <a:rPr lang="en-US" sz="4800" i="1" dirty="0">
                <a:latin typeface="Courier New" panose="02070309020205020404" pitchFamily="49" charset="0"/>
                <a:cs typeface="Courier New" panose="02070309020205020404" pitchFamily="49" charset="0"/>
              </a:rPr>
              <a:t> </a:t>
            </a:r>
            <a:r>
              <a:rPr lang="en-US" sz="4800" i="1" dirty="0">
                <a:latin typeface="Courier New" panose="02070309020205020404" pitchFamily="49" charset="0"/>
                <a:cs typeface="Courier New" panose="02070309020205020404" pitchFamily="49" charset="0"/>
                <a:hlinkClick r:id="rId3"/>
              </a:rPr>
              <a:t>JoeSmith@nowhere.com</a:t>
            </a:r>
            <a:endParaRPr lang="en-US" sz="4800" i="1" dirty="0">
              <a:latin typeface="Courier New" panose="02070309020205020404" pitchFamily="49" charset="0"/>
              <a:cs typeface="Courier New" panose="02070309020205020404" pitchFamily="49" charset="0"/>
            </a:endParaRPr>
          </a:p>
          <a:p>
            <a:pPr marL="400050" lvl="2" indent="0">
              <a:buNone/>
            </a:pPr>
            <a:r>
              <a:rPr lang="en-US" sz="4800" i="1" dirty="0" smtClean="0">
                <a:latin typeface="Courier New" panose="02070309020205020404" pitchFamily="49" charset="0"/>
                <a:cs typeface="Courier New" panose="02070309020205020404" pitchFamily="49" charset="0"/>
              </a:rPr>
              <a:t>$ </a:t>
            </a:r>
            <a:r>
              <a:rPr lang="en-US" sz="4800" i="1" dirty="0" err="1" smtClean="0">
                <a:latin typeface="Courier New" panose="02070309020205020404" pitchFamily="49" charset="0"/>
                <a:cs typeface="Courier New" panose="02070309020205020404" pitchFamily="49" charset="0"/>
              </a:rPr>
              <a:t>git</a:t>
            </a:r>
            <a:r>
              <a:rPr lang="en-US" sz="4800" i="1" dirty="0" smtClean="0">
                <a:latin typeface="Courier New" panose="02070309020205020404" pitchFamily="49" charset="0"/>
                <a:cs typeface="Courier New" panose="02070309020205020404" pitchFamily="49" charset="0"/>
              </a:rPr>
              <a:t> </a:t>
            </a:r>
            <a:r>
              <a:rPr lang="en-US" sz="4800" i="1" dirty="0" err="1">
                <a:latin typeface="Courier New" panose="02070309020205020404" pitchFamily="49" charset="0"/>
                <a:cs typeface="Courier New" panose="02070309020205020404" pitchFamily="49" charset="0"/>
              </a:rPr>
              <a:t>config</a:t>
            </a:r>
            <a:r>
              <a:rPr lang="en-US" sz="4800" i="1" dirty="0">
                <a:latin typeface="Courier New" panose="02070309020205020404" pitchFamily="49" charset="0"/>
                <a:cs typeface="Courier New" panose="02070309020205020404" pitchFamily="49" charset="0"/>
              </a:rPr>
              <a:t> --global user.name  </a:t>
            </a:r>
            <a:r>
              <a:rPr lang="en-US" sz="4800" i="1" dirty="0" smtClean="0">
                <a:latin typeface="Courier New" panose="02070309020205020404" pitchFamily="49" charset="0"/>
                <a:cs typeface="Courier New" panose="02070309020205020404" pitchFamily="49" charset="0"/>
              </a:rPr>
              <a:t>"Joe Smith"</a:t>
            </a:r>
            <a:r>
              <a:rPr lang="en-US" sz="6400" dirty="0" smtClean="0">
                <a:latin typeface="Courier New" panose="02070309020205020404" pitchFamily="49" charset="0"/>
                <a:cs typeface="Courier New" panose="02070309020205020404" pitchFamily="49" charset="0"/>
              </a:rPr>
              <a:t/>
            </a:r>
            <a:br>
              <a:rPr lang="en-US" sz="6400" dirty="0" smtClean="0">
                <a:latin typeface="Courier New" panose="02070309020205020404" pitchFamily="49" charset="0"/>
                <a:cs typeface="Courier New" panose="02070309020205020404" pitchFamily="49" charset="0"/>
              </a:rPr>
            </a:br>
            <a:endParaRPr lang="en-US" sz="4400" dirty="0" smtClean="0"/>
          </a:p>
          <a:p>
            <a:r>
              <a:rPr lang="en-US" sz="6600" dirty="0" smtClean="0"/>
              <a:t>Run the </a:t>
            </a:r>
            <a:r>
              <a:rPr lang="en-US" sz="6600" dirty="0" err="1" smtClean="0"/>
              <a:t>devtool</a:t>
            </a:r>
            <a:r>
              <a:rPr lang="en-US" sz="6600" dirty="0" smtClean="0"/>
              <a:t> command to extract </a:t>
            </a:r>
            <a:r>
              <a:rPr lang="en-US" sz="6600" dirty="0" err="1" smtClean="0"/>
              <a:t>src</a:t>
            </a:r>
            <a:r>
              <a:rPr lang="en-US" sz="6600" dirty="0" smtClean="0"/>
              <a:t> and setup sandbox</a:t>
            </a:r>
          </a:p>
          <a:p>
            <a:pPr marL="400050" lvl="2" indent="0">
              <a:buNone/>
            </a:pPr>
            <a:r>
              <a:rPr lang="en-US" sz="6400" dirty="0" smtClean="0">
                <a:latin typeface="Courier New" panose="02070309020205020404" pitchFamily="49" charset="0"/>
                <a:cs typeface="Courier New" panose="02070309020205020404" pitchFamily="49" charset="0"/>
              </a:rPr>
              <a:t>$ </a:t>
            </a:r>
            <a:r>
              <a:rPr lang="en-US" sz="6400" dirty="0" err="1" smtClean="0">
                <a:latin typeface="Courier New" panose="02070309020205020404" pitchFamily="49" charset="0"/>
                <a:cs typeface="Courier New" panose="02070309020205020404" pitchFamily="49" charset="0"/>
              </a:rPr>
              <a:t>devtool</a:t>
            </a:r>
            <a:r>
              <a:rPr lang="en-US" sz="6400" dirty="0" smtClean="0">
                <a:latin typeface="Courier New" panose="02070309020205020404" pitchFamily="49" charset="0"/>
                <a:cs typeface="Courier New" panose="02070309020205020404" pitchFamily="49" charset="0"/>
              </a:rPr>
              <a:t> modify -x which </a:t>
            </a:r>
            <a:r>
              <a:rPr lang="en-US" sz="6600" dirty="0">
                <a:latin typeface="Courier New" panose="02070309020205020404" pitchFamily="49" charset="0"/>
                <a:cs typeface="Courier New" panose="02070309020205020404" pitchFamily="49" charset="0"/>
              </a:rPr>
              <a:t>/scratch/</a:t>
            </a:r>
            <a:r>
              <a:rPr lang="en-US" sz="6600" dirty="0" err="1">
                <a:latin typeface="Courier New" panose="02070309020205020404" pitchFamily="49" charset="0"/>
                <a:cs typeface="Courier New" panose="02070309020205020404" pitchFamily="49" charset="0"/>
              </a:rPr>
              <a:t>src</a:t>
            </a:r>
            <a:r>
              <a:rPr lang="en-US" sz="6600" dirty="0">
                <a:latin typeface="Courier New" panose="02070309020205020404" pitchFamily="49" charset="0"/>
                <a:cs typeface="Courier New" panose="02070309020205020404" pitchFamily="49" charset="0"/>
              </a:rPr>
              <a:t>/</a:t>
            </a:r>
            <a:r>
              <a:rPr lang="en-US" sz="6600" dirty="0" err="1">
                <a:latin typeface="Courier New" panose="02070309020205020404" pitchFamily="49" charset="0"/>
                <a:cs typeface="Courier New" panose="02070309020205020404" pitchFamily="49" charset="0"/>
              </a:rPr>
              <a:t>devtool_example</a:t>
            </a:r>
            <a:r>
              <a:rPr lang="en-US" sz="6400" dirty="0" smtClean="0">
                <a:latin typeface="Courier New" panose="02070309020205020404" pitchFamily="49" charset="0"/>
                <a:cs typeface="Courier New" panose="02070309020205020404" pitchFamily="49" charset="0"/>
              </a:rPr>
              <a:t>/which</a:t>
            </a:r>
          </a:p>
          <a:p>
            <a:pPr marL="400050" lvl="2" indent="0">
              <a:buNone/>
            </a:pPr>
            <a:endParaRPr lang="en-US" sz="3200" dirty="0" smtClean="0">
              <a:latin typeface="Courier New" panose="02070309020205020404" pitchFamily="49" charset="0"/>
              <a:cs typeface="Courier New" panose="02070309020205020404" pitchFamily="49" charset="0"/>
            </a:endParaRPr>
          </a:p>
          <a:p>
            <a:r>
              <a:rPr lang="en-US" sz="7200" dirty="0" smtClean="0"/>
              <a:t>Modify the package source in your sandbox (line 459)</a:t>
            </a:r>
          </a:p>
          <a:p>
            <a:pPr marL="400050" lvl="1" indent="0">
              <a:buNone/>
            </a:pPr>
            <a:r>
              <a:rPr lang="en-US" sz="6400" dirty="0" smtClean="0">
                <a:latin typeface="Courier New" panose="02070309020205020404" pitchFamily="49" charset="0"/>
                <a:cs typeface="Courier New" panose="02070309020205020404" pitchFamily="49" charset="0"/>
              </a:rPr>
              <a:t>$ vi </a:t>
            </a:r>
            <a:r>
              <a:rPr lang="en-US" sz="6000" dirty="0" smtClean="0">
                <a:latin typeface="Courier New" panose="02070309020205020404" pitchFamily="49" charset="0"/>
                <a:cs typeface="Courier New" panose="02070309020205020404" pitchFamily="49" charset="0"/>
              </a:rPr>
              <a:t>/scratch/</a:t>
            </a:r>
            <a:r>
              <a:rPr lang="en-US" sz="6000" dirty="0" err="1" smtClean="0">
                <a:latin typeface="Courier New" panose="02070309020205020404" pitchFamily="49" charset="0"/>
                <a:cs typeface="Courier New" panose="02070309020205020404" pitchFamily="49" charset="0"/>
              </a:rPr>
              <a:t>src</a:t>
            </a:r>
            <a:r>
              <a:rPr lang="en-US" sz="6000" dirty="0" smtClean="0">
                <a:latin typeface="Courier New" panose="02070309020205020404" pitchFamily="49" charset="0"/>
                <a:cs typeface="Courier New" panose="02070309020205020404" pitchFamily="49" charset="0"/>
              </a:rPr>
              <a:t>/</a:t>
            </a:r>
            <a:r>
              <a:rPr lang="en-US" sz="6000" dirty="0" err="1" smtClean="0">
                <a:latin typeface="Courier New" panose="02070309020205020404" pitchFamily="49" charset="0"/>
                <a:cs typeface="Courier New" panose="02070309020205020404" pitchFamily="49" charset="0"/>
              </a:rPr>
              <a:t>devtool_example</a:t>
            </a:r>
            <a:r>
              <a:rPr lang="en-US" sz="6400" dirty="0" smtClean="0">
                <a:latin typeface="Courier New" panose="02070309020205020404" pitchFamily="49" charset="0"/>
                <a:cs typeface="Courier New" panose="02070309020205020404" pitchFamily="49" charset="0"/>
              </a:rPr>
              <a:t>/which/</a:t>
            </a:r>
            <a:r>
              <a:rPr lang="en-US" sz="6400" dirty="0" err="1" smtClean="0">
                <a:latin typeface="Courier New" panose="02070309020205020404" pitchFamily="49" charset="0"/>
                <a:cs typeface="Courier New" panose="02070309020205020404" pitchFamily="49" charset="0"/>
              </a:rPr>
              <a:t>which.c</a:t>
            </a:r>
            <a:endParaRPr lang="en-US" sz="6400" dirty="0">
              <a:latin typeface="Courier New" panose="02070309020205020404" pitchFamily="49" charset="0"/>
              <a:cs typeface="Courier New" panose="02070309020205020404" pitchFamily="49" charset="0"/>
            </a:endParaRPr>
          </a:p>
          <a:p>
            <a:pPr marL="914400" lvl="2" indent="0">
              <a:buNone/>
            </a:pPr>
            <a:r>
              <a:rPr lang="en-US" sz="6400" dirty="0">
                <a:latin typeface="Courier New" panose="02070309020205020404" pitchFamily="49" charset="0"/>
                <a:cs typeface="Courier New" panose="02070309020205020404" pitchFamily="49" charset="0"/>
              </a:rPr>
              <a:t>    </a:t>
            </a:r>
            <a:r>
              <a:rPr lang="en-US" sz="6400" dirty="0">
                <a:solidFill>
                  <a:srgbClr val="FF0000"/>
                </a:solidFill>
                <a:latin typeface="Courier New" panose="02070309020205020404" pitchFamily="49" charset="0"/>
                <a:cs typeface="Courier New" panose="02070309020205020404" pitchFamily="49" charset="0"/>
              </a:rPr>
              <a:t>- </a:t>
            </a:r>
            <a:r>
              <a:rPr lang="en-US" sz="6400" dirty="0" err="1">
                <a:solidFill>
                  <a:srgbClr val="FF0000"/>
                </a:solidFill>
                <a:latin typeface="Courier New" panose="02070309020205020404" pitchFamily="49" charset="0"/>
                <a:cs typeface="Courier New" panose="02070309020205020404" pitchFamily="49" charset="0"/>
              </a:rPr>
              <a:t>print_usage</a:t>
            </a:r>
            <a:r>
              <a:rPr lang="en-US" sz="6400" dirty="0">
                <a:solidFill>
                  <a:srgbClr val="FF0000"/>
                </a:solidFill>
                <a:latin typeface="Courier New" panose="02070309020205020404" pitchFamily="49" charset="0"/>
                <a:cs typeface="Courier New" panose="02070309020205020404" pitchFamily="49" charset="0"/>
              </a:rPr>
              <a:t>(</a:t>
            </a:r>
            <a:r>
              <a:rPr lang="en-US" sz="6400" dirty="0" err="1">
                <a:solidFill>
                  <a:srgbClr val="FF0000"/>
                </a:solidFill>
                <a:latin typeface="Courier New" panose="02070309020205020404" pitchFamily="49" charset="0"/>
                <a:cs typeface="Courier New" panose="02070309020205020404" pitchFamily="49" charset="0"/>
              </a:rPr>
              <a:t>stdout</a:t>
            </a:r>
            <a:r>
              <a:rPr lang="en-US" sz="6400" dirty="0">
                <a:solidFill>
                  <a:srgbClr val="FF0000"/>
                </a:solidFill>
                <a:latin typeface="Courier New" panose="02070309020205020404" pitchFamily="49" charset="0"/>
                <a:cs typeface="Courier New" panose="02070309020205020404" pitchFamily="49" charset="0"/>
              </a:rPr>
              <a:t>);</a:t>
            </a:r>
          </a:p>
          <a:p>
            <a:pPr marL="914400" lvl="2" indent="0">
              <a:buNone/>
            </a:pPr>
            <a:r>
              <a:rPr lang="en-US" sz="6400" dirty="0">
                <a:latin typeface="Courier New" panose="02070309020205020404" pitchFamily="49" charset="0"/>
                <a:cs typeface="Courier New" panose="02070309020205020404" pitchFamily="49" charset="0"/>
              </a:rPr>
              <a:t>    </a:t>
            </a:r>
            <a:r>
              <a:rPr lang="en-US" sz="6400" dirty="0">
                <a:solidFill>
                  <a:srgbClr val="00B050"/>
                </a:solidFill>
                <a:latin typeface="Courier New" panose="02070309020205020404" pitchFamily="49" charset="0"/>
                <a:cs typeface="Courier New" panose="02070309020205020404" pitchFamily="49" charset="0"/>
              </a:rPr>
              <a:t>+ </a:t>
            </a:r>
            <a:r>
              <a:rPr lang="en-US" sz="6400" dirty="0" err="1">
                <a:solidFill>
                  <a:srgbClr val="00B050"/>
                </a:solidFill>
                <a:latin typeface="Courier New" panose="02070309020205020404" pitchFamily="49" charset="0"/>
                <a:cs typeface="Courier New" panose="02070309020205020404" pitchFamily="49" charset="0"/>
              </a:rPr>
              <a:t>printf</a:t>
            </a:r>
            <a:r>
              <a:rPr lang="en-US" sz="6400" dirty="0" smtClean="0">
                <a:solidFill>
                  <a:srgbClr val="00B050"/>
                </a:solidFill>
                <a:latin typeface="Courier New" panose="02070309020205020404" pitchFamily="49" charset="0"/>
                <a:cs typeface="Courier New" panose="02070309020205020404" pitchFamily="49" charset="0"/>
              </a:rPr>
              <a:t>("hello class!\n");</a:t>
            </a:r>
            <a:endParaRPr lang="en-US" sz="6400" dirty="0">
              <a:solidFill>
                <a:srgbClr val="00B050"/>
              </a:solidFill>
              <a:latin typeface="Courier New" panose="02070309020205020404" pitchFamily="49" charset="0"/>
              <a:cs typeface="Courier New" panose="02070309020205020404" pitchFamily="49" charset="0"/>
            </a:endParaRPr>
          </a:p>
          <a:p>
            <a:r>
              <a:rPr lang="en-US" sz="7200" dirty="0" smtClean="0"/>
              <a:t>On host, rebuild the package and deploy it</a:t>
            </a:r>
          </a:p>
          <a:p>
            <a:pPr marL="514350" lvl="1" indent="0">
              <a:buNone/>
            </a:pPr>
            <a:r>
              <a:rPr lang="en-US" sz="6400" dirty="0" smtClean="0">
                <a:latin typeface="Courier New" panose="02070309020205020404" pitchFamily="49" charset="0"/>
                <a:cs typeface="Courier New" panose="02070309020205020404" pitchFamily="49" charset="0"/>
              </a:rPr>
              <a:t>$ </a:t>
            </a:r>
            <a:r>
              <a:rPr lang="en-US" sz="6400" dirty="0" err="1" smtClean="0">
                <a:latin typeface="Courier New" panose="02070309020205020404" pitchFamily="49" charset="0"/>
                <a:cs typeface="Courier New" panose="02070309020205020404" pitchFamily="49" charset="0"/>
              </a:rPr>
              <a:t>devtool</a:t>
            </a:r>
            <a:r>
              <a:rPr lang="en-US" sz="6400" dirty="0" smtClean="0">
                <a:latin typeface="Courier New" panose="02070309020205020404" pitchFamily="49" charset="0"/>
                <a:cs typeface="Courier New" panose="02070309020205020404" pitchFamily="49" charset="0"/>
              </a:rPr>
              <a:t> build which</a:t>
            </a:r>
            <a:endParaRPr lang="en-US" sz="6400" dirty="0">
              <a:latin typeface="Courier New" panose="02070309020205020404" pitchFamily="49" charset="0"/>
              <a:cs typeface="Courier New" panose="02070309020205020404" pitchFamily="49" charset="0"/>
            </a:endParaRPr>
          </a:p>
          <a:p>
            <a:pPr marL="514350" lvl="1" indent="0">
              <a:buNone/>
            </a:pPr>
            <a:r>
              <a:rPr lang="en-US" sz="6400" dirty="0" smtClean="0">
                <a:solidFill>
                  <a:srgbClr val="7030A0"/>
                </a:solidFill>
                <a:latin typeface="Courier New" panose="02070309020205020404" pitchFamily="49" charset="0"/>
                <a:cs typeface="Courier New" panose="02070309020205020404" pitchFamily="49" charset="0"/>
              </a:rPr>
              <a:t>$ </a:t>
            </a:r>
            <a:r>
              <a:rPr lang="en-US" sz="6400" dirty="0" err="1" smtClean="0">
                <a:solidFill>
                  <a:srgbClr val="7030A0"/>
                </a:solidFill>
                <a:latin typeface="Courier New" panose="02070309020205020404" pitchFamily="49" charset="0"/>
                <a:cs typeface="Courier New" panose="02070309020205020404" pitchFamily="49" charset="0"/>
              </a:rPr>
              <a:t>devtool</a:t>
            </a:r>
            <a:r>
              <a:rPr lang="en-US" sz="6400" dirty="0" smtClean="0">
                <a:solidFill>
                  <a:srgbClr val="7030A0"/>
                </a:solidFill>
                <a:latin typeface="Courier New" panose="02070309020205020404" pitchFamily="49" charset="0"/>
                <a:cs typeface="Courier New" panose="02070309020205020404" pitchFamily="49" charset="0"/>
              </a:rPr>
              <a:t> </a:t>
            </a:r>
            <a:r>
              <a:rPr lang="en-US" sz="6400" dirty="0">
                <a:solidFill>
                  <a:srgbClr val="7030A0"/>
                </a:solidFill>
                <a:latin typeface="Courier New" panose="02070309020205020404" pitchFamily="49" charset="0"/>
                <a:cs typeface="Courier New" panose="02070309020205020404" pitchFamily="49" charset="0"/>
              </a:rPr>
              <a:t>deploy-target which </a:t>
            </a:r>
            <a:r>
              <a:rPr lang="en-US" sz="6400" dirty="0" smtClean="0">
                <a:solidFill>
                  <a:srgbClr val="7030A0"/>
                </a:solidFill>
                <a:latin typeface="Courier New" panose="02070309020205020404" pitchFamily="49" charset="0"/>
                <a:cs typeface="Courier New" panose="02070309020205020404" pitchFamily="49" charset="0"/>
              </a:rPr>
              <a:t>root@192.168.7.2</a:t>
            </a:r>
            <a:endParaRPr lang="en-US" sz="6400" dirty="0">
              <a:solidFill>
                <a:srgbClr val="7030A0"/>
              </a:solidFill>
              <a:latin typeface="Courier New" panose="02070309020205020404" pitchFamily="49" charset="0"/>
              <a:cs typeface="Courier New" panose="02070309020205020404" pitchFamily="49" charset="0"/>
            </a:endParaRPr>
          </a:p>
          <a:p>
            <a:r>
              <a:rPr lang="en-US" sz="7200" dirty="0" smtClean="0"/>
              <a:t>On target, demonstrate the change</a:t>
            </a:r>
          </a:p>
          <a:p>
            <a:pPr marL="514350" lvl="1" indent="0">
              <a:buNone/>
            </a:pPr>
            <a:r>
              <a:rPr lang="en-US" sz="6600" dirty="0">
                <a:latin typeface="Courier New" panose="02070309020205020404" pitchFamily="49" charset="0"/>
                <a:cs typeface="Courier New" panose="02070309020205020404" pitchFamily="49" charset="0"/>
              </a:rPr>
              <a:t>root@</a:t>
            </a:r>
            <a:r>
              <a:rPr lang="en-US" sz="6600" dirty="0">
                <a:solidFill>
                  <a:schemeClr val="tx1"/>
                </a:solidFill>
                <a:latin typeface="Courier New" panose="02070309020205020404" pitchFamily="49" charset="0"/>
                <a:cs typeface="Courier New" panose="02070309020205020404" pitchFamily="49" charset="0"/>
              </a:rPr>
              <a:t>intel-corei7-64</a:t>
            </a:r>
            <a:r>
              <a:rPr lang="en-US" sz="6600" dirty="0">
                <a:latin typeface="Courier New" panose="02070309020205020404" pitchFamily="49" charset="0"/>
                <a:cs typeface="Courier New" panose="02070309020205020404" pitchFamily="49" charset="0"/>
              </a:rPr>
              <a:t>:~</a:t>
            </a:r>
            <a:r>
              <a:rPr lang="en-US" sz="6400" dirty="0" smtClean="0">
                <a:latin typeface="Courier New" panose="02070309020205020404" pitchFamily="49" charset="0"/>
                <a:cs typeface="Courier New" panose="02070309020205020404" pitchFamily="49" charset="0"/>
              </a:rPr>
              <a:t># </a:t>
            </a:r>
            <a:r>
              <a:rPr lang="en-US" sz="6400" dirty="0" smtClean="0">
                <a:solidFill>
                  <a:schemeClr val="accent1"/>
                </a:solidFill>
                <a:latin typeface="Courier New" panose="02070309020205020404" pitchFamily="49" charset="0"/>
                <a:cs typeface="Courier New" panose="02070309020205020404" pitchFamily="49" charset="0"/>
              </a:rPr>
              <a:t>which </a:t>
            </a:r>
            <a:r>
              <a:rPr lang="en-US" sz="6400" dirty="0">
                <a:solidFill>
                  <a:schemeClr val="accent1"/>
                </a:solidFill>
                <a:latin typeface="Courier New" panose="02070309020205020404" pitchFamily="49" charset="0"/>
                <a:cs typeface="Courier New" panose="02070309020205020404" pitchFamily="49" charset="0"/>
              </a:rPr>
              <a:t>--help</a:t>
            </a:r>
          </a:p>
          <a:p>
            <a:pPr marL="514350" lvl="1" indent="0">
              <a:buNone/>
            </a:pPr>
            <a:r>
              <a:rPr lang="en-US" sz="6400" dirty="0">
                <a:latin typeface="Courier New" panose="02070309020205020404" pitchFamily="49" charset="0"/>
                <a:cs typeface="Courier New" panose="02070309020205020404" pitchFamily="49" charset="0"/>
              </a:rPr>
              <a:t>Hello </a:t>
            </a:r>
            <a:r>
              <a:rPr lang="en-US" sz="6400" dirty="0" smtClean="0">
                <a:latin typeface="Courier New" panose="02070309020205020404" pitchFamily="49" charset="0"/>
                <a:cs typeface="Courier New" panose="02070309020205020404" pitchFamily="49" charset="0"/>
              </a:rPr>
              <a:t>class</a:t>
            </a:r>
          </a:p>
          <a:p>
            <a:pPr marL="514350" lvl="1" indent="0">
              <a:buNone/>
            </a:pPr>
            <a:r>
              <a:rPr lang="en-US" sz="6600" dirty="0">
                <a:latin typeface="Courier New" panose="02070309020205020404" pitchFamily="49" charset="0"/>
                <a:cs typeface="Courier New" panose="02070309020205020404" pitchFamily="49" charset="0"/>
              </a:rPr>
              <a:t>root@</a:t>
            </a:r>
            <a:r>
              <a:rPr lang="en-US" sz="6600" dirty="0">
                <a:solidFill>
                  <a:schemeClr val="tx1"/>
                </a:solidFill>
                <a:latin typeface="Courier New" panose="02070309020205020404" pitchFamily="49" charset="0"/>
                <a:cs typeface="Courier New" panose="02070309020205020404" pitchFamily="49" charset="0"/>
              </a:rPr>
              <a:t>intel-corei7-64</a:t>
            </a:r>
            <a:r>
              <a:rPr lang="en-US" sz="6600" dirty="0">
                <a:latin typeface="Courier New" panose="02070309020205020404" pitchFamily="49" charset="0"/>
                <a:cs typeface="Courier New" panose="02070309020205020404" pitchFamily="49" charset="0"/>
              </a:rPr>
              <a:t>:~</a:t>
            </a:r>
            <a:r>
              <a:rPr lang="en-US" sz="6400" dirty="0" smtClean="0">
                <a:latin typeface="Courier New" panose="02070309020205020404" pitchFamily="49" charset="0"/>
                <a:cs typeface="Courier New" panose="02070309020205020404" pitchFamily="49" charset="0"/>
              </a:rPr>
              <a:t>#</a:t>
            </a:r>
            <a:endParaRPr lang="en-US" sz="6400" dirty="0">
              <a:latin typeface="Courier New" panose="02070309020205020404" pitchFamily="49" charset="0"/>
              <a:cs typeface="Courier New" panose="02070309020205020404" pitchFamily="49" charset="0"/>
            </a:endParaRPr>
          </a:p>
          <a:p>
            <a:pPr marL="514350" lvl="1" indent="0">
              <a:buNone/>
            </a:pPr>
            <a:endParaRPr lang="en-US" sz="2900" dirty="0" smtClean="0">
              <a:latin typeface="Courier New" panose="02070309020205020404" pitchFamily="49" charset="0"/>
              <a:cs typeface="Courier New" panose="02070309020205020404" pitchFamily="49" charset="0"/>
            </a:endParaRPr>
          </a:p>
          <a:p>
            <a:pPr marL="0" indent="0">
              <a:buNone/>
            </a:pPr>
            <a:endParaRPr lang="en-US" dirty="0"/>
          </a:p>
        </p:txBody>
      </p:sp>
    </p:spTree>
    <p:extLst>
      <p:ext uri="{BB962C8B-B14F-4D97-AF65-F5344CB8AC3E}">
        <p14:creationId xmlns:p14="http://schemas.microsoft.com/office/powerpoint/2010/main" val="1168388382"/>
      </p:ext>
    </p:extLst>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devtool</a:t>
            </a:r>
            <a:r>
              <a:rPr lang="en-US" dirty="0" smtClean="0"/>
              <a:t> update-recipe : Push changes back to </a:t>
            </a:r>
            <a:r>
              <a:rPr lang="en-US" dirty="0" err="1" smtClean="0"/>
              <a:t>eSDK’s</a:t>
            </a:r>
            <a:r>
              <a:rPr lang="en-US" dirty="0" smtClean="0"/>
              <a:t> repository layer</a:t>
            </a:r>
            <a:endParaRPr lang="en-US" dirty="0"/>
          </a:p>
        </p:txBody>
      </p:sp>
      <p:sp>
        <p:nvSpPr>
          <p:cNvPr id="3" name="Content Placeholder 2"/>
          <p:cNvSpPr>
            <a:spLocks noGrp="1"/>
          </p:cNvSpPr>
          <p:nvPr>
            <p:ph idx="4294967295"/>
          </p:nvPr>
        </p:nvSpPr>
        <p:spPr>
          <a:xfrm>
            <a:off x="387829" y="1203158"/>
            <a:ext cx="8229600" cy="5186970"/>
          </a:xfrm>
          <a:prstGeom prst="rect">
            <a:avLst/>
          </a:prstGeom>
        </p:spPr>
        <p:txBody>
          <a:bodyPr>
            <a:normAutofit fontScale="77500" lnSpcReduction="20000"/>
          </a:bodyPr>
          <a:lstStyle/>
          <a:p>
            <a:r>
              <a:rPr lang="en-US" dirty="0" smtClean="0"/>
              <a:t>In your sandbox, commit the change for the tip of the rev</a:t>
            </a:r>
          </a:p>
          <a:p>
            <a:pPr marL="400050" lvl="1" indent="0">
              <a:buNone/>
            </a:pPr>
            <a:r>
              <a:rPr lang="en-US" sz="2200" dirty="0" smtClean="0">
                <a:latin typeface="Courier New" panose="02070309020205020404" pitchFamily="49" charset="0"/>
                <a:cs typeface="Courier New" panose="02070309020205020404" pitchFamily="49" charset="0"/>
              </a:rPr>
              <a:t>$ </a:t>
            </a:r>
            <a:r>
              <a:rPr lang="en-US" sz="2200" dirty="0" err="1" smtClean="0">
                <a:latin typeface="Courier New" panose="02070309020205020404" pitchFamily="49" charset="0"/>
                <a:cs typeface="Courier New" panose="02070309020205020404" pitchFamily="49" charset="0"/>
              </a:rPr>
              <a:t>pushd</a:t>
            </a:r>
            <a:r>
              <a:rPr lang="en-US" sz="2200" dirty="0" smtClean="0">
                <a:latin typeface="Courier New" panose="02070309020205020404" pitchFamily="49" charset="0"/>
                <a:cs typeface="Courier New" panose="02070309020205020404" pitchFamily="49" charset="0"/>
              </a:rPr>
              <a:t> </a:t>
            </a:r>
            <a:r>
              <a:rPr lang="en-US" sz="2400" dirty="0" smtClean="0">
                <a:latin typeface="Courier New" panose="02070309020205020404" pitchFamily="49" charset="0"/>
                <a:cs typeface="Courier New" panose="02070309020205020404" pitchFamily="49" charset="0"/>
              </a:rPr>
              <a:t>/scratch/</a:t>
            </a:r>
            <a:r>
              <a:rPr lang="en-US" sz="2400" dirty="0" err="1" smtClean="0">
                <a:latin typeface="Courier New" panose="02070309020205020404" pitchFamily="49" charset="0"/>
                <a:cs typeface="Courier New" panose="02070309020205020404" pitchFamily="49" charset="0"/>
              </a:rPr>
              <a:t>srcdevtool_example</a:t>
            </a:r>
            <a:r>
              <a:rPr lang="en-US" sz="2200" dirty="0" smtClean="0">
                <a:latin typeface="Courier New" panose="02070309020205020404" pitchFamily="49" charset="0"/>
                <a:cs typeface="Courier New" panose="02070309020205020404" pitchFamily="49" charset="0"/>
              </a:rPr>
              <a:t>/which</a:t>
            </a:r>
          </a:p>
          <a:p>
            <a:pPr marL="400050" lvl="1" indent="0">
              <a:buNone/>
            </a:pPr>
            <a:r>
              <a:rPr lang="en-US" sz="2200" dirty="0" smtClean="0">
                <a:latin typeface="Courier New" panose="02070309020205020404" pitchFamily="49" charset="0"/>
                <a:cs typeface="Courier New" panose="02070309020205020404" pitchFamily="49" charset="0"/>
              </a:rPr>
              <a:t>$ </a:t>
            </a:r>
            <a:r>
              <a:rPr lang="en-US" sz="2200" dirty="0" err="1" smtClean="0">
                <a:latin typeface="Courier New" panose="02070309020205020404" pitchFamily="49" charset="0"/>
                <a:cs typeface="Courier New" panose="02070309020205020404" pitchFamily="49" charset="0"/>
              </a:rPr>
              <a:t>git</a:t>
            </a:r>
            <a:r>
              <a:rPr lang="en-US" sz="2200" dirty="0" smtClean="0">
                <a:latin typeface="Courier New" panose="02070309020205020404" pitchFamily="49" charset="0"/>
                <a:cs typeface="Courier New" panose="02070309020205020404" pitchFamily="49" charset="0"/>
              </a:rPr>
              <a:t> add </a:t>
            </a:r>
            <a:r>
              <a:rPr lang="en-US" sz="2200" dirty="0" err="1" smtClean="0">
                <a:latin typeface="Courier New" panose="02070309020205020404" pitchFamily="49" charset="0"/>
                <a:cs typeface="Courier New" panose="02070309020205020404" pitchFamily="49" charset="0"/>
              </a:rPr>
              <a:t>which.c</a:t>
            </a:r>
            <a:endParaRPr lang="en-US" sz="2200" dirty="0" smtClean="0">
              <a:latin typeface="Courier New" panose="02070309020205020404" pitchFamily="49" charset="0"/>
              <a:cs typeface="Courier New" panose="02070309020205020404" pitchFamily="49" charset="0"/>
            </a:endParaRPr>
          </a:p>
          <a:p>
            <a:pPr marL="400050" lvl="1" indent="0">
              <a:buNone/>
            </a:pPr>
            <a:r>
              <a:rPr lang="en-US" sz="2200" dirty="0" smtClean="0">
                <a:latin typeface="Courier New" panose="02070309020205020404" pitchFamily="49" charset="0"/>
                <a:cs typeface="Courier New" panose="02070309020205020404" pitchFamily="49" charset="0"/>
              </a:rPr>
              <a:t>$ </a:t>
            </a:r>
            <a:r>
              <a:rPr lang="en-US" sz="2200" dirty="0" err="1" smtClean="0">
                <a:latin typeface="Courier New" panose="02070309020205020404" pitchFamily="49" charset="0"/>
                <a:cs typeface="Courier New" panose="02070309020205020404" pitchFamily="49" charset="0"/>
              </a:rPr>
              <a:t>git</a:t>
            </a:r>
            <a:r>
              <a:rPr lang="en-US" sz="2200" dirty="0" smtClean="0">
                <a:latin typeface="Courier New" panose="02070309020205020404" pitchFamily="49" charset="0"/>
                <a:cs typeface="Courier New" panose="02070309020205020404" pitchFamily="49" charset="0"/>
              </a:rPr>
              <a:t> commit -m "changes </a:t>
            </a:r>
            <a:r>
              <a:rPr lang="en-US" sz="2200" dirty="0">
                <a:latin typeface="Courier New" panose="02070309020205020404" pitchFamily="49" charset="0"/>
                <a:cs typeface="Courier New" panose="02070309020205020404" pitchFamily="49" charset="0"/>
              </a:rPr>
              <a:t>for </a:t>
            </a:r>
            <a:r>
              <a:rPr lang="en-US" dirty="0" smtClean="0">
                <a:latin typeface="Courier New" panose="02070309020205020404" pitchFamily="49" charset="0"/>
                <a:cs typeface="Courier New" panose="02070309020205020404" pitchFamily="49" charset="0"/>
              </a:rPr>
              <a:t>class"</a:t>
            </a:r>
            <a:endParaRPr lang="en-US" sz="2200" dirty="0" smtClean="0">
              <a:latin typeface="Courier New" panose="02070309020205020404" pitchFamily="49" charset="0"/>
              <a:cs typeface="Courier New" panose="02070309020205020404" pitchFamily="49" charset="0"/>
            </a:endParaRPr>
          </a:p>
          <a:p>
            <a:pPr marL="400050" lvl="1" indent="0">
              <a:buNone/>
            </a:pP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popd</a:t>
            </a:r>
            <a:endParaRPr lang="en-US" sz="2200" dirty="0">
              <a:latin typeface="Courier New" panose="02070309020205020404" pitchFamily="49" charset="0"/>
              <a:cs typeface="Courier New" panose="02070309020205020404" pitchFamily="49" charset="0"/>
            </a:endParaRPr>
          </a:p>
          <a:p>
            <a:r>
              <a:rPr lang="en-US" dirty="0" smtClean="0">
                <a:cs typeface="Courier New" panose="02070309020205020404" pitchFamily="49" charset="0"/>
              </a:rPr>
              <a:t>Update-recipe to modify the recipe in the </a:t>
            </a:r>
            <a:r>
              <a:rPr lang="en-US" dirty="0" err="1" smtClean="0">
                <a:cs typeface="Courier New" panose="02070309020205020404" pitchFamily="49" charset="0"/>
              </a:rPr>
              <a:t>eSDK</a:t>
            </a:r>
            <a:r>
              <a:rPr lang="en-US" dirty="0" smtClean="0">
                <a:cs typeface="Courier New" panose="02070309020205020404" pitchFamily="49" charset="0"/>
              </a:rPr>
              <a:t>, keeping existing patches</a:t>
            </a:r>
          </a:p>
          <a:p>
            <a:pPr marL="400050" lvl="1" indent="0">
              <a:buNone/>
            </a:pPr>
            <a:r>
              <a:rPr lang="en-US" sz="2200" dirty="0" smtClean="0">
                <a:latin typeface="Courier New" panose="02070309020205020404" pitchFamily="49" charset="0"/>
                <a:cs typeface="Courier New" panose="02070309020205020404" pitchFamily="49" charset="0"/>
              </a:rPr>
              <a:t>$ </a:t>
            </a:r>
            <a:r>
              <a:rPr lang="en-US" sz="2200" dirty="0" err="1" smtClean="0">
                <a:latin typeface="Courier New" panose="02070309020205020404" pitchFamily="49" charset="0"/>
                <a:cs typeface="Courier New" panose="02070309020205020404" pitchFamily="49" charset="0"/>
              </a:rPr>
              <a:t>devtool</a:t>
            </a:r>
            <a:r>
              <a:rPr lang="en-US" sz="2200" dirty="0" smtClean="0">
                <a:latin typeface="Courier New" panose="02070309020205020404" pitchFamily="49" charset="0"/>
                <a:cs typeface="Courier New" panose="02070309020205020404" pitchFamily="49" charset="0"/>
              </a:rPr>
              <a:t> </a:t>
            </a:r>
            <a:r>
              <a:rPr lang="en-US" sz="2200" dirty="0">
                <a:latin typeface="Courier New" panose="02070309020205020404" pitchFamily="49" charset="0"/>
                <a:cs typeface="Courier New" panose="02070309020205020404" pitchFamily="49" charset="0"/>
              </a:rPr>
              <a:t>update-recipe </a:t>
            </a:r>
            <a:r>
              <a:rPr lang="en-US" sz="2200" dirty="0" smtClean="0">
                <a:latin typeface="Courier New" panose="02070309020205020404" pitchFamily="49" charset="0"/>
                <a:cs typeface="Courier New" panose="02070309020205020404" pitchFamily="49" charset="0"/>
              </a:rPr>
              <a:t>-n which </a:t>
            </a:r>
            <a:endParaRPr lang="en-US" sz="2200" dirty="0">
              <a:latin typeface="Courier New" panose="02070309020205020404" pitchFamily="49" charset="0"/>
              <a:cs typeface="Courier New" panose="02070309020205020404" pitchFamily="49" charset="0"/>
            </a:endParaRPr>
          </a:p>
          <a:p>
            <a:r>
              <a:rPr lang="en-US" dirty="0" smtClean="0">
                <a:cs typeface="Courier New" panose="02070309020205020404" pitchFamily="49" charset="0"/>
              </a:rPr>
              <a:t>Verify that the </a:t>
            </a:r>
            <a:r>
              <a:rPr lang="en-US" dirty="0" err="1" smtClean="0">
                <a:cs typeface="Courier New" panose="02070309020205020404" pitchFamily="49" charset="0"/>
              </a:rPr>
              <a:t>eSDK</a:t>
            </a:r>
            <a:r>
              <a:rPr lang="en-US" dirty="0" smtClean="0">
                <a:cs typeface="Courier New" panose="02070309020205020404" pitchFamily="49" charset="0"/>
              </a:rPr>
              <a:t> has been updated with the patch</a:t>
            </a:r>
          </a:p>
          <a:p>
            <a:pPr marL="0" indent="0">
              <a:buNone/>
            </a:pPr>
            <a:r>
              <a:rPr lang="en-US" sz="2200" dirty="0" smtClean="0">
                <a:latin typeface="Courier New" panose="02070309020205020404" pitchFamily="49" charset="0"/>
                <a:cs typeface="Courier New" panose="02070309020205020404" pitchFamily="49" charset="0"/>
              </a:rPr>
              <a:t>   </a:t>
            </a:r>
            <a:r>
              <a:rPr lang="en-US" sz="2200" b="0" dirty="0" smtClean="0">
                <a:latin typeface="Courier New" panose="02070309020205020404" pitchFamily="49" charset="0"/>
                <a:cs typeface="Courier New" panose="02070309020205020404" pitchFamily="49" charset="0"/>
              </a:rPr>
              <a:t>$ grep changes-for-class $(find . -</a:t>
            </a:r>
            <a:r>
              <a:rPr lang="en-US" sz="2200" b="0" dirty="0">
                <a:latin typeface="Courier New" panose="02070309020205020404" pitchFamily="49" charset="0"/>
                <a:cs typeface="Courier New" panose="02070309020205020404" pitchFamily="49" charset="0"/>
              </a:rPr>
              <a:t>name </a:t>
            </a:r>
            <a:r>
              <a:rPr lang="en-US" sz="2200" b="0" dirty="0" smtClean="0">
                <a:latin typeface="Courier New" panose="02070309020205020404" pitchFamily="49" charset="0"/>
                <a:cs typeface="Courier New" panose="02070309020205020404" pitchFamily="49" charset="0"/>
              </a:rPr>
              <a:t>"which*bb")</a:t>
            </a:r>
            <a:endParaRPr lang="en-US" sz="2200" b="0" dirty="0">
              <a:latin typeface="Courier New" panose="02070309020205020404" pitchFamily="49" charset="0"/>
              <a:cs typeface="Courier New" panose="02070309020205020404" pitchFamily="49" charset="0"/>
            </a:endParaRPr>
          </a:p>
          <a:p>
            <a:pPr marL="400050" lvl="1" indent="0">
              <a:buNone/>
            </a:pPr>
            <a:r>
              <a:rPr lang="en-US" sz="2100" dirty="0">
                <a:latin typeface="Courier New" panose="02070309020205020404" pitchFamily="49" charset="0"/>
                <a:cs typeface="Courier New" panose="02070309020205020404" pitchFamily="49" charset="0"/>
              </a:rPr>
              <a:t>./layers/</a:t>
            </a:r>
            <a:r>
              <a:rPr lang="en-US" sz="2100" dirty="0" err="1">
                <a:latin typeface="Courier New" panose="02070309020205020404" pitchFamily="49" charset="0"/>
                <a:cs typeface="Courier New" panose="02070309020205020404" pitchFamily="49" charset="0"/>
              </a:rPr>
              <a:t>oe</a:t>
            </a:r>
            <a:r>
              <a:rPr lang="en-US" sz="2100" dirty="0">
                <a:latin typeface="Courier New" panose="02070309020205020404" pitchFamily="49" charset="0"/>
                <a:cs typeface="Courier New" panose="02070309020205020404" pitchFamily="49" charset="0"/>
              </a:rPr>
              <a:t>-core/meta/recipes-extended/which/which_2.21.bb:           file://0001-changes-for-class.patch \ </a:t>
            </a:r>
            <a:endParaRPr lang="en-US" sz="2100" dirty="0" smtClean="0">
              <a:latin typeface="Courier New" panose="02070309020205020404" pitchFamily="49" charset="0"/>
              <a:cs typeface="Courier New" panose="02070309020205020404" pitchFamily="49" charset="0"/>
            </a:endParaRPr>
          </a:p>
          <a:p>
            <a:pPr marL="400050" lvl="1" indent="0">
              <a:buNone/>
            </a:pPr>
            <a:r>
              <a:rPr lang="en-US" sz="2100" dirty="0" smtClean="0">
                <a:latin typeface="Courier New" panose="02070309020205020404" pitchFamily="49" charset="0"/>
                <a:cs typeface="Courier New" panose="02070309020205020404" pitchFamily="49" charset="0"/>
              </a:rPr>
              <a:t>$ find . -name 0001-changes-for-class.patch</a:t>
            </a:r>
          </a:p>
          <a:p>
            <a:pPr marL="400050" lvl="1" indent="0">
              <a:buNone/>
            </a:pPr>
            <a:r>
              <a:rPr lang="en-US" sz="2100" dirty="0">
                <a:latin typeface="Courier New" panose="02070309020205020404" pitchFamily="49" charset="0"/>
                <a:cs typeface="Courier New" panose="02070309020205020404" pitchFamily="49" charset="0"/>
              </a:rPr>
              <a:t>./layers/</a:t>
            </a:r>
            <a:r>
              <a:rPr lang="en-US" sz="2100" dirty="0" err="1">
                <a:latin typeface="Courier New" panose="02070309020205020404" pitchFamily="49" charset="0"/>
                <a:cs typeface="Courier New" panose="02070309020205020404" pitchFamily="49" charset="0"/>
              </a:rPr>
              <a:t>oe</a:t>
            </a:r>
            <a:r>
              <a:rPr lang="en-US" sz="2100" dirty="0">
                <a:latin typeface="Courier New" panose="02070309020205020404" pitchFamily="49" charset="0"/>
                <a:cs typeface="Courier New" panose="02070309020205020404" pitchFamily="49" charset="0"/>
              </a:rPr>
              <a:t>-core/meta/recipes-extended/which/which-2.21/0001-changes-for-class.patch </a:t>
            </a:r>
          </a:p>
          <a:p>
            <a:pPr marL="400050"/>
            <a:r>
              <a:rPr lang="en-US" sz="2100" i="1" dirty="0" smtClean="0">
                <a:cs typeface="Courier New" panose="02070309020205020404" pitchFamily="49" charset="0"/>
              </a:rPr>
              <a:t>NOTE: If you reset the recipe, extract ‘which’ again, you will see the change (but extract to new location)</a:t>
            </a:r>
            <a:endParaRPr lang="en-US" sz="2100" i="1" dirty="0">
              <a:cs typeface="Courier New" panose="02070309020205020404" pitchFamily="49" charset="0"/>
            </a:endParaRPr>
          </a:p>
          <a:p>
            <a:pPr marL="400050" lvl="1" indent="0">
              <a:buNone/>
            </a:pPr>
            <a:endParaRPr lang="en-US" sz="2100" dirty="0" smtClean="0">
              <a:latin typeface="Courier New" panose="02070309020205020404" pitchFamily="49" charset="0"/>
              <a:cs typeface="Courier New" panose="02070309020205020404" pitchFamily="49" charset="0"/>
            </a:endParaRPr>
          </a:p>
          <a:p>
            <a:pPr marL="400050" lvl="1" indent="0">
              <a:buNone/>
            </a:pPr>
            <a:endParaRPr lang="en-US" sz="2100" dirty="0" smtClean="0">
              <a:latin typeface="Courier New" panose="02070309020205020404" pitchFamily="49" charset="0"/>
              <a:cs typeface="Courier New" panose="02070309020205020404" pitchFamily="49" charset="0"/>
            </a:endParaRPr>
          </a:p>
          <a:p>
            <a:pPr marL="400050" lvl="1" indent="0">
              <a:buNone/>
            </a:pPr>
            <a:endParaRPr lang="en-US" sz="2100" dirty="0" smtClean="0">
              <a:latin typeface="Courier New" panose="02070309020205020404" pitchFamily="49" charset="0"/>
              <a:cs typeface="Courier New" panose="02070309020205020404" pitchFamily="49" charset="0"/>
            </a:endParaRPr>
          </a:p>
          <a:p>
            <a:pPr marL="400050" lvl="1" indent="0">
              <a:buNone/>
            </a:pPr>
            <a:endParaRPr lang="en-US" sz="2100" dirty="0">
              <a:latin typeface="Courier New" panose="02070309020205020404" pitchFamily="49" charset="0"/>
              <a:cs typeface="Courier New" panose="02070309020205020404" pitchFamily="49" charset="0"/>
            </a:endParaRPr>
          </a:p>
          <a:p>
            <a:pPr marL="400050" lvl="1" indent="0">
              <a:buNone/>
            </a:pPr>
            <a:endParaRPr lang="en-US" sz="2100" dirty="0" smtClean="0">
              <a:latin typeface="Courier New" panose="02070309020205020404" pitchFamily="49" charset="0"/>
              <a:cs typeface="Courier New" panose="02070309020205020404" pitchFamily="49" charset="0"/>
            </a:endParaRPr>
          </a:p>
          <a:p>
            <a:pPr marL="400050" lvl="1" indent="0">
              <a:buNone/>
            </a:pPr>
            <a:endParaRPr lang="en-US" sz="2100" dirty="0">
              <a:latin typeface="Courier New" panose="02070309020205020404" pitchFamily="49" charset="0"/>
              <a:cs typeface="Courier New" panose="02070309020205020404" pitchFamily="49" charset="0"/>
            </a:endParaRPr>
          </a:p>
          <a:p>
            <a:pPr marL="400050" lvl="1" indent="0">
              <a:buNone/>
            </a:pPr>
            <a:endParaRPr lang="en-US" sz="21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19573453"/>
      </p:ext>
    </p:extLst>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a:t>
            </a:r>
            <a:r>
              <a:rPr lang="en-US" dirty="0" err="1" smtClean="0"/>
              <a:t>evtool</a:t>
            </a:r>
            <a:r>
              <a:rPr lang="en-US" dirty="0" smtClean="0"/>
              <a:t> </a:t>
            </a:r>
            <a:r>
              <a:rPr lang="en-US" dirty="0"/>
              <a:t>- </a:t>
            </a:r>
            <a:r>
              <a:rPr lang="en-US" dirty="0" smtClean="0"/>
              <a:t>A few more commands</a:t>
            </a:r>
            <a:endParaRPr lang="en-US" dirty="0"/>
          </a:p>
        </p:txBody>
      </p:sp>
      <p:sp>
        <p:nvSpPr>
          <p:cNvPr id="3" name="Content Placeholder 2"/>
          <p:cNvSpPr>
            <a:spLocks noGrp="1"/>
          </p:cNvSpPr>
          <p:nvPr>
            <p:ph idx="4294967295"/>
          </p:nvPr>
        </p:nvSpPr>
        <p:spPr>
          <a:xfrm>
            <a:off x="412229" y="880671"/>
            <a:ext cx="8229600" cy="5197399"/>
          </a:xfrm>
          <a:prstGeom prst="rect">
            <a:avLst/>
          </a:prstGeom>
        </p:spPr>
        <p:txBody>
          <a:bodyPr>
            <a:normAutofit fontScale="77500" lnSpcReduction="20000"/>
          </a:bodyPr>
          <a:lstStyle/>
          <a:p>
            <a:r>
              <a:rPr lang="en-US" dirty="0" smtClean="0"/>
              <a:t>We’ve shown usage for sub-commands add, modify, build,  deploy-target (implicitly </a:t>
            </a:r>
            <a:r>
              <a:rPr lang="en-US" dirty="0" err="1" smtClean="0"/>
              <a:t>undeploy</a:t>
            </a:r>
            <a:r>
              <a:rPr lang="en-US" dirty="0" smtClean="0"/>
              <a:t>-target), </a:t>
            </a:r>
            <a:r>
              <a:rPr lang="en-US" dirty="0" err="1" smtClean="0"/>
              <a:t>runqemu</a:t>
            </a:r>
            <a:r>
              <a:rPr lang="en-US" dirty="0" smtClean="0"/>
              <a:t> </a:t>
            </a:r>
          </a:p>
          <a:p>
            <a:r>
              <a:rPr lang="en-US" dirty="0" err="1" smtClean="0"/>
              <a:t>devtool</a:t>
            </a:r>
            <a:r>
              <a:rPr lang="en-US" dirty="0" smtClean="0"/>
              <a:t> status: shows status of workspace</a:t>
            </a:r>
          </a:p>
          <a:p>
            <a:pPr marL="400050" lvl="1" indent="0">
              <a:buNone/>
            </a:pPr>
            <a:r>
              <a:rPr lang="en-US" sz="2300" dirty="0" smtClean="0">
                <a:latin typeface="Courier New" panose="02070309020205020404" pitchFamily="49" charset="0"/>
                <a:cs typeface="Courier New" panose="02070309020205020404" pitchFamily="49" charset="0"/>
              </a:rPr>
              <a:t>$ </a:t>
            </a:r>
            <a:r>
              <a:rPr lang="en-US" sz="2300" dirty="0" err="1" smtClean="0">
                <a:latin typeface="Courier New" panose="02070309020205020404" pitchFamily="49" charset="0"/>
                <a:cs typeface="Courier New" panose="02070309020205020404" pitchFamily="49" charset="0"/>
              </a:rPr>
              <a:t>devtool</a:t>
            </a:r>
            <a:r>
              <a:rPr lang="en-US" sz="2300" dirty="0" smtClean="0">
                <a:latin typeface="Courier New" panose="02070309020205020404" pitchFamily="49" charset="0"/>
                <a:cs typeface="Courier New" panose="02070309020205020404" pitchFamily="49" charset="0"/>
              </a:rPr>
              <a:t> status</a:t>
            </a:r>
            <a:br>
              <a:rPr lang="en-US" sz="2300" dirty="0" smtClean="0">
                <a:latin typeface="Courier New" panose="02070309020205020404" pitchFamily="49" charset="0"/>
                <a:cs typeface="Courier New" panose="02070309020205020404" pitchFamily="49" charset="0"/>
              </a:rPr>
            </a:br>
            <a:r>
              <a:rPr lang="en-US" sz="2300" dirty="0" err="1">
                <a:latin typeface="Courier New" panose="02070309020205020404" pitchFamily="49" charset="0"/>
                <a:cs typeface="Courier New" panose="02070309020205020404" pitchFamily="49" charset="0"/>
              </a:rPr>
              <a:t>bballs</a:t>
            </a:r>
            <a:r>
              <a:rPr lang="en-US" sz="2300"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/scratch/</a:t>
            </a:r>
            <a:r>
              <a:rPr lang="en-US" sz="2400" dirty="0" err="1">
                <a:latin typeface="Courier New" panose="02070309020205020404" pitchFamily="49" charset="0"/>
                <a:cs typeface="Courier New" panose="02070309020205020404" pitchFamily="49" charset="0"/>
              </a:rPr>
              <a:t>src</a:t>
            </a:r>
            <a:r>
              <a:rPr lang="en-US" sz="2300" dirty="0" smtClean="0">
                <a:latin typeface="Courier New" panose="02070309020205020404" pitchFamily="49" charset="0"/>
                <a:cs typeface="Courier New" panose="02070309020205020404" pitchFamily="49" charset="0"/>
              </a:rPr>
              <a:t>/</a:t>
            </a:r>
            <a:r>
              <a:rPr lang="en-US" sz="2300" dirty="0" err="1" smtClean="0">
                <a:latin typeface="Courier New" panose="02070309020205020404" pitchFamily="49" charset="0"/>
                <a:cs typeface="Courier New" panose="02070309020205020404" pitchFamily="49" charset="0"/>
              </a:rPr>
              <a:t>devtool_example</a:t>
            </a:r>
            <a:r>
              <a:rPr lang="en-US" sz="2300" dirty="0" smtClean="0">
                <a:latin typeface="Courier New" panose="02070309020205020404" pitchFamily="49" charset="0"/>
                <a:cs typeface="Courier New" panose="02070309020205020404" pitchFamily="49" charset="0"/>
              </a:rPr>
              <a:t>/</a:t>
            </a:r>
            <a:r>
              <a:rPr lang="en-US" sz="2300" dirty="0" err="1" smtClean="0">
                <a:latin typeface="Courier New" panose="02070309020205020404" pitchFamily="49" charset="0"/>
                <a:cs typeface="Courier New" panose="02070309020205020404" pitchFamily="49" charset="0"/>
              </a:rPr>
              <a:t>bballs</a:t>
            </a:r>
            <a:r>
              <a:rPr lang="en-US" sz="2300" dirty="0" smtClean="0">
                <a:latin typeface="Courier New" panose="02070309020205020404" pitchFamily="49" charset="0"/>
                <a:cs typeface="Courier New" panose="02070309020205020404" pitchFamily="49" charset="0"/>
              </a:rPr>
              <a:t> (/scratch/</a:t>
            </a:r>
            <a:r>
              <a:rPr lang="en-US" sz="2300" dirty="0" err="1" smtClean="0">
                <a:latin typeface="Courier New" panose="02070309020205020404" pitchFamily="49" charset="0"/>
                <a:cs typeface="Courier New" panose="02070309020205020404" pitchFamily="49" charset="0"/>
              </a:rPr>
              <a:t>sdk</a:t>
            </a:r>
            <a:r>
              <a:rPr lang="en-US" sz="2300" dirty="0" smtClean="0">
                <a:latin typeface="Courier New" panose="02070309020205020404" pitchFamily="49" charset="0"/>
                <a:cs typeface="Courier New" panose="02070309020205020404" pitchFamily="49" charset="0"/>
              </a:rPr>
              <a:t>/</a:t>
            </a:r>
            <a:r>
              <a:rPr lang="en-US" sz="2300" dirty="0" err="1" smtClean="0">
                <a:latin typeface="Courier New" panose="02070309020205020404" pitchFamily="49" charset="0"/>
                <a:cs typeface="Courier New" panose="02070309020205020404" pitchFamily="49" charset="0"/>
              </a:rPr>
              <a:t>mbm</a:t>
            </a:r>
            <a:r>
              <a:rPr lang="en-US" sz="2300" dirty="0" smtClean="0">
                <a:latin typeface="Courier New" panose="02070309020205020404" pitchFamily="49" charset="0"/>
                <a:cs typeface="Courier New" panose="02070309020205020404" pitchFamily="49" charset="0"/>
              </a:rPr>
              <a:t>/workspace/recipes/</a:t>
            </a:r>
            <a:r>
              <a:rPr lang="en-US" sz="2300" dirty="0" err="1" smtClean="0">
                <a:latin typeface="Courier New" panose="02070309020205020404" pitchFamily="49" charset="0"/>
                <a:cs typeface="Courier New" panose="02070309020205020404" pitchFamily="49" charset="0"/>
              </a:rPr>
              <a:t>bballs</a:t>
            </a:r>
            <a:r>
              <a:rPr lang="en-US" sz="2300" dirty="0" smtClean="0">
                <a:latin typeface="Courier New" panose="02070309020205020404" pitchFamily="49" charset="0"/>
                <a:cs typeface="Courier New" panose="02070309020205020404" pitchFamily="49" charset="0"/>
              </a:rPr>
              <a:t>/bballs_1.0.bb</a:t>
            </a:r>
            <a:r>
              <a:rPr lang="en-US" sz="2300" dirty="0">
                <a:latin typeface="Courier New" panose="02070309020205020404" pitchFamily="49" charset="0"/>
                <a:cs typeface="Courier New" panose="02070309020205020404" pitchFamily="49" charset="0"/>
              </a:rPr>
              <a:t>)</a:t>
            </a:r>
          </a:p>
          <a:p>
            <a:pPr marL="400050" lvl="1" indent="0">
              <a:buNone/>
            </a:pPr>
            <a:r>
              <a:rPr lang="en-US" sz="2300" dirty="0">
                <a:latin typeface="Courier New" panose="02070309020205020404" pitchFamily="49" charset="0"/>
                <a:cs typeface="Courier New" panose="02070309020205020404" pitchFamily="49" charset="0"/>
              </a:rPr>
              <a:t>which: </a:t>
            </a:r>
            <a:r>
              <a:rPr lang="en-US" sz="2300" dirty="0" smtClean="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scratch/</a:t>
            </a:r>
            <a:r>
              <a:rPr lang="en-US" sz="2000" dirty="0" err="1">
                <a:latin typeface="Courier New" panose="02070309020205020404" pitchFamily="49" charset="0"/>
                <a:cs typeface="Courier New" panose="02070309020205020404" pitchFamily="49" charset="0"/>
              </a:rPr>
              <a:t>src</a:t>
            </a:r>
            <a:r>
              <a:rPr lang="en-US" sz="2300" dirty="0" smtClean="0">
                <a:latin typeface="Courier New" panose="02070309020205020404" pitchFamily="49" charset="0"/>
                <a:cs typeface="Courier New" panose="02070309020205020404" pitchFamily="49" charset="0"/>
              </a:rPr>
              <a:t>/</a:t>
            </a:r>
            <a:r>
              <a:rPr lang="en-US" sz="2300" dirty="0" err="1" smtClean="0">
                <a:latin typeface="Courier New" panose="02070309020205020404" pitchFamily="49" charset="0"/>
                <a:cs typeface="Courier New" panose="02070309020205020404" pitchFamily="49" charset="0"/>
              </a:rPr>
              <a:t>devtool_example</a:t>
            </a:r>
            <a:r>
              <a:rPr lang="en-US" sz="2300" dirty="0" smtClean="0">
                <a:latin typeface="Courier New" panose="02070309020205020404" pitchFamily="49" charset="0"/>
                <a:cs typeface="Courier New" panose="02070309020205020404" pitchFamily="49" charset="0"/>
              </a:rPr>
              <a:t>/which</a:t>
            </a:r>
            <a:endParaRPr lang="en-US" sz="2300" dirty="0">
              <a:latin typeface="Courier New" panose="02070309020205020404" pitchFamily="49" charset="0"/>
              <a:cs typeface="Courier New" panose="02070309020205020404" pitchFamily="49" charset="0"/>
            </a:endParaRPr>
          </a:p>
          <a:p>
            <a:r>
              <a:rPr lang="en-US" dirty="0" err="1" smtClean="0"/>
              <a:t>devtool</a:t>
            </a:r>
            <a:r>
              <a:rPr lang="en-US" dirty="0" smtClean="0"/>
              <a:t> package &lt;recipe&gt;: creates installable packages for a recipe</a:t>
            </a:r>
          </a:p>
          <a:p>
            <a:pPr marL="400050" lvl="1" indent="0">
              <a:buNone/>
            </a:pP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devtool</a:t>
            </a:r>
            <a:r>
              <a:rPr lang="en-US" dirty="0" smtClean="0">
                <a:latin typeface="Courier New" panose="02070309020205020404" pitchFamily="49" charset="0"/>
                <a:cs typeface="Courier New" panose="02070309020205020404" pitchFamily="49" charset="0"/>
              </a:rPr>
              <a:t> package </a:t>
            </a:r>
            <a:r>
              <a:rPr lang="en-US" dirty="0" err="1" smtClean="0">
                <a:latin typeface="Courier New" panose="02070309020205020404" pitchFamily="49" charset="0"/>
                <a:cs typeface="Courier New" panose="02070309020205020404" pitchFamily="49" charset="0"/>
              </a:rPr>
              <a:t>bballs</a:t>
            </a:r>
            <a:endParaRPr lang="en-US" dirty="0" smtClean="0">
              <a:latin typeface="Courier New" panose="02070309020205020404" pitchFamily="49" charset="0"/>
              <a:cs typeface="Courier New" panose="02070309020205020404" pitchFamily="49" charset="0"/>
            </a:endParaRPr>
          </a:p>
          <a:p>
            <a:pPr marL="400050" lvl="1" indent="0">
              <a:buNone/>
            </a:pPr>
            <a:r>
              <a:rPr lang="en-US" dirty="0" smtClean="0">
                <a:latin typeface="Courier New" panose="02070309020205020404" pitchFamily="49" charset="0"/>
                <a:cs typeface="Courier New" panose="02070309020205020404" pitchFamily="49" charset="0"/>
              </a:rPr>
              <a:t>...</a:t>
            </a:r>
          </a:p>
          <a:p>
            <a:pPr marL="400050" lvl="1" indent="0">
              <a:buNone/>
            </a:pPr>
            <a:r>
              <a:rPr lang="en-US" dirty="0">
                <a:solidFill>
                  <a:schemeClr val="tx1"/>
                </a:solidFill>
                <a:latin typeface="Courier New" panose="02070309020205020404" pitchFamily="49" charset="0"/>
                <a:cs typeface="Courier New" panose="02070309020205020404" pitchFamily="49" charset="0"/>
              </a:rPr>
              <a:t>NOTE: Your packages are in </a:t>
            </a:r>
            <a:r>
              <a:rPr lang="en-US" dirty="0" smtClean="0">
                <a:solidFill>
                  <a:schemeClr val="tx1"/>
                </a:solidFill>
                <a:latin typeface="Courier New" panose="02070309020205020404" pitchFamily="49" charset="0"/>
                <a:cs typeface="Courier New" panose="02070309020205020404" pitchFamily="49" charset="0"/>
              </a:rPr>
              <a:t>/…</a:t>
            </a:r>
            <a:r>
              <a:rPr lang="en-US" sz="2000" dirty="0" smtClean="0">
                <a:solidFill>
                  <a:schemeClr val="tx1"/>
                </a:solidFill>
                <a:latin typeface="Courier New" panose="02070309020205020404" pitchFamily="49" charset="0"/>
                <a:cs typeface="Courier New" panose="02070309020205020404" pitchFamily="49" charset="0"/>
              </a:rPr>
              <a:t>/</a:t>
            </a:r>
            <a:r>
              <a:rPr lang="en-US" dirty="0" err="1" smtClean="0">
                <a:solidFill>
                  <a:schemeClr val="tx1"/>
                </a:solidFill>
                <a:latin typeface="Courier New" panose="02070309020205020404" pitchFamily="49" charset="0"/>
                <a:cs typeface="Courier New" panose="02070309020205020404" pitchFamily="49" charset="0"/>
              </a:rPr>
              <a:t>tmp</a:t>
            </a:r>
            <a:r>
              <a:rPr lang="en-US" dirty="0" smtClean="0">
                <a:solidFill>
                  <a:schemeClr val="tx1"/>
                </a:solidFill>
                <a:latin typeface="Courier New" panose="02070309020205020404" pitchFamily="49" charset="0"/>
                <a:cs typeface="Courier New" panose="02070309020205020404" pitchFamily="49" charset="0"/>
              </a:rPr>
              <a:t>/deploy/rpm</a:t>
            </a:r>
          </a:p>
          <a:p>
            <a:pPr marL="400050" lvl="1" indent="0">
              <a:buNone/>
            </a:pPr>
            <a:r>
              <a:rPr lang="en-US" dirty="0" smtClean="0">
                <a:solidFill>
                  <a:schemeClr val="tx1"/>
                </a:solidFill>
                <a:latin typeface="Courier New" panose="02070309020205020404" pitchFamily="49" charset="0"/>
                <a:cs typeface="Courier New" panose="02070309020205020404" pitchFamily="49" charset="0"/>
              </a:rPr>
              <a:t>$ </a:t>
            </a:r>
            <a:r>
              <a:rPr lang="en-US" dirty="0" err="1" smtClean="0">
                <a:solidFill>
                  <a:schemeClr val="tx1"/>
                </a:solidFill>
                <a:latin typeface="Courier New" panose="02070309020205020404" pitchFamily="49" charset="0"/>
                <a:cs typeface="Courier New" panose="02070309020205020404" pitchFamily="49" charset="0"/>
              </a:rPr>
              <a:t>pushd</a:t>
            </a:r>
            <a:r>
              <a:rPr lang="en-US" dirty="0" smtClean="0">
                <a:solidFill>
                  <a:schemeClr val="tx1"/>
                </a:solidFill>
                <a:latin typeface="Courier New" panose="02070309020205020404" pitchFamily="49" charset="0"/>
                <a:cs typeface="Courier New" panose="02070309020205020404" pitchFamily="49" charset="0"/>
              </a:rPr>
              <a:t> </a:t>
            </a:r>
            <a:r>
              <a:rPr lang="en-US" dirty="0" err="1" smtClean="0">
                <a:solidFill>
                  <a:schemeClr val="tx1"/>
                </a:solidFill>
                <a:latin typeface="Courier New" panose="02070309020205020404" pitchFamily="49" charset="0"/>
                <a:cs typeface="Courier New" panose="02070309020205020404" pitchFamily="49" charset="0"/>
              </a:rPr>
              <a:t>tmp</a:t>
            </a:r>
            <a:r>
              <a:rPr lang="en-US" dirty="0" smtClean="0">
                <a:solidFill>
                  <a:schemeClr val="tx1"/>
                </a:solidFill>
                <a:latin typeface="Courier New" panose="02070309020205020404" pitchFamily="49" charset="0"/>
                <a:cs typeface="Courier New" panose="02070309020205020404" pitchFamily="49" charset="0"/>
              </a:rPr>
              <a:t>/deploy/rpm</a:t>
            </a:r>
          </a:p>
          <a:p>
            <a:pPr marL="400050" lvl="1" indent="0">
              <a:buNone/>
            </a:pP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ls </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bball</a:t>
            </a:r>
            <a:r>
              <a:rPr lang="en-US" dirty="0">
                <a:latin typeface="Courier New" panose="02070309020205020404" pitchFamily="49" charset="0"/>
                <a:cs typeface="Courier New" panose="02070309020205020404" pitchFamily="49" charset="0"/>
              </a:rPr>
              <a:t>*</a:t>
            </a:r>
          </a:p>
          <a:p>
            <a:pPr marL="400050" lvl="1" indent="0">
              <a:buNone/>
            </a:pPr>
            <a:r>
              <a:rPr lang="en-US" dirty="0">
                <a:latin typeface="Courier New" panose="02070309020205020404" pitchFamily="49" charset="0"/>
                <a:cs typeface="Courier New" panose="02070309020205020404" pitchFamily="49" charset="0"/>
              </a:rPr>
              <a:t>core2_64/bballs-1.0-r0.core2_64.rpm</a:t>
            </a:r>
          </a:p>
          <a:p>
            <a:pPr marL="400050" lvl="1" indent="0">
              <a:buNone/>
            </a:pPr>
            <a:r>
              <a:rPr lang="en-US" dirty="0">
                <a:latin typeface="Courier New" panose="02070309020205020404" pitchFamily="49" charset="0"/>
                <a:cs typeface="Courier New" panose="02070309020205020404" pitchFamily="49" charset="0"/>
              </a:rPr>
              <a:t>core2_64/bballs-dbg-1.0-r0.core2_64.rpm</a:t>
            </a:r>
          </a:p>
          <a:p>
            <a:pPr marL="400050" lvl="1" indent="0">
              <a:buNone/>
            </a:pPr>
            <a:r>
              <a:rPr lang="en-US" dirty="0">
                <a:latin typeface="Courier New" panose="02070309020205020404" pitchFamily="49" charset="0"/>
                <a:cs typeface="Courier New" panose="02070309020205020404" pitchFamily="49" charset="0"/>
              </a:rPr>
              <a:t>core2_64/bballs-dev-1.0-r0.core2_64.rpm</a:t>
            </a:r>
          </a:p>
          <a:p>
            <a:pPr marL="400050" lvl="1" indent="0">
              <a:buNone/>
            </a:pP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popd</a:t>
            </a:r>
            <a:endParaRPr lang="en-US" dirty="0" smtClean="0">
              <a:latin typeface="Courier New" panose="02070309020205020404" pitchFamily="49" charset="0"/>
              <a:cs typeface="Courier New" panose="02070309020205020404" pitchFamily="49" charset="0"/>
            </a:endParaRPr>
          </a:p>
          <a:p>
            <a:pPr marL="400050" lvl="1" indent="0">
              <a:buNone/>
            </a:pP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87833902"/>
      </p:ext>
    </p:extLst>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Devtool</a:t>
            </a:r>
            <a:r>
              <a:rPr lang="en-US" dirty="0"/>
              <a:t> - </a:t>
            </a:r>
            <a:r>
              <a:rPr lang="en-US" dirty="0" smtClean="0"/>
              <a:t>A few more commands</a:t>
            </a:r>
            <a:endParaRPr lang="en-US" dirty="0"/>
          </a:p>
        </p:txBody>
      </p:sp>
      <p:sp>
        <p:nvSpPr>
          <p:cNvPr id="3" name="Content Placeholder 2"/>
          <p:cNvSpPr>
            <a:spLocks noGrp="1"/>
          </p:cNvSpPr>
          <p:nvPr>
            <p:ph idx="4294967295"/>
          </p:nvPr>
        </p:nvSpPr>
        <p:spPr>
          <a:xfrm>
            <a:off x="412229" y="880672"/>
            <a:ext cx="8229600" cy="4953000"/>
          </a:xfrm>
          <a:prstGeom prst="rect">
            <a:avLst/>
          </a:prstGeom>
        </p:spPr>
        <p:txBody>
          <a:bodyPr>
            <a:normAutofit/>
          </a:bodyPr>
          <a:lstStyle/>
          <a:p>
            <a:r>
              <a:rPr lang="en-US" dirty="0" err="1" smtClean="0"/>
              <a:t>devtool</a:t>
            </a:r>
            <a:r>
              <a:rPr lang="en-US" dirty="0" smtClean="0"/>
              <a:t> reset &lt;recipe&gt;: removes a recipe from the workspace, but not the source tree</a:t>
            </a:r>
          </a:p>
          <a:p>
            <a:r>
              <a:rPr lang="en-US" dirty="0" err="1" smtClean="0"/>
              <a:t>devtool</a:t>
            </a:r>
            <a:r>
              <a:rPr lang="en-US" dirty="0" smtClean="0"/>
              <a:t> extract &lt;recipe&gt; &lt;</a:t>
            </a:r>
            <a:r>
              <a:rPr lang="en-US" dirty="0" err="1" smtClean="0"/>
              <a:t>dest</a:t>
            </a:r>
            <a:r>
              <a:rPr lang="en-US" dirty="0" smtClean="0"/>
              <a:t>-</a:t>
            </a:r>
            <a:r>
              <a:rPr lang="en-US" dirty="0" err="1" smtClean="0"/>
              <a:t>src</a:t>
            </a:r>
            <a:r>
              <a:rPr lang="en-US" dirty="0" smtClean="0"/>
              <a:t>-tree&gt;:  extracts a recipe’s source files to a source tree, but not into workspace, and not ready  for building</a:t>
            </a:r>
          </a:p>
          <a:p>
            <a:r>
              <a:rPr lang="en-US" dirty="0" err="1" smtClean="0"/>
              <a:t>devtool</a:t>
            </a:r>
            <a:r>
              <a:rPr lang="en-US" dirty="0" smtClean="0"/>
              <a:t> search:   broad regex search into package data, including recipe DESCIPTION so less useful for packages with names like ‘which’</a:t>
            </a:r>
          </a:p>
        </p:txBody>
      </p:sp>
    </p:spTree>
    <p:extLst>
      <p:ext uri="{BB962C8B-B14F-4D97-AF65-F5344CB8AC3E}">
        <p14:creationId xmlns:p14="http://schemas.microsoft.com/office/powerpoint/2010/main" val="3434459050"/>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Yocto </a:t>
            </a:r>
            <a:r>
              <a:rPr lang="en-US" dirty="0" err="1" smtClean="0">
                <a:latin typeface="Arial" charset="0"/>
              </a:rPr>
              <a:t>devtool</a:t>
            </a:r>
            <a:r>
              <a:rPr lang="en-US" dirty="0" smtClean="0">
                <a:latin typeface="Arial" charset="0"/>
              </a:rPr>
              <a:t> - References</a:t>
            </a:r>
            <a:endParaRPr lang="en-US" dirty="0"/>
          </a:p>
        </p:txBody>
      </p:sp>
      <p:sp>
        <p:nvSpPr>
          <p:cNvPr id="3" name="Content Placeholder 2"/>
          <p:cNvSpPr>
            <a:spLocks noGrp="1"/>
          </p:cNvSpPr>
          <p:nvPr>
            <p:ph idx="4294967295"/>
          </p:nvPr>
        </p:nvSpPr>
        <p:spPr>
          <a:xfrm>
            <a:off x="457200" y="1169894"/>
            <a:ext cx="8229600" cy="4525963"/>
          </a:xfrm>
          <a:prstGeom prst="rect">
            <a:avLst/>
          </a:prstGeom>
        </p:spPr>
        <p:txBody>
          <a:bodyPr>
            <a:normAutofit/>
          </a:bodyPr>
          <a:lstStyle/>
          <a:p>
            <a:pPr marL="514350" indent="-514350">
              <a:buFont typeface="+mj-lt"/>
              <a:buAutoNum type="arabicPeriod"/>
            </a:pPr>
            <a:r>
              <a:rPr lang="en-US" dirty="0" smtClean="0">
                <a:solidFill>
                  <a:schemeClr val="tx1"/>
                </a:solidFill>
                <a:latin typeface="Calibri" panose="020F0502020204030204" pitchFamily="34" charset="0"/>
              </a:rPr>
              <a:t>Yocto </a:t>
            </a:r>
            <a:r>
              <a:rPr lang="en-US" dirty="0" err="1" smtClean="0">
                <a:solidFill>
                  <a:schemeClr val="tx1"/>
                </a:solidFill>
                <a:latin typeface="Calibri" panose="020F0502020204030204" pitchFamily="34" charset="0"/>
              </a:rPr>
              <a:t>devtool</a:t>
            </a:r>
            <a:r>
              <a:rPr lang="en-US" dirty="0" smtClean="0">
                <a:solidFill>
                  <a:schemeClr val="tx1"/>
                </a:solidFill>
                <a:latin typeface="Calibri" panose="020F0502020204030204" pitchFamily="34" charset="0"/>
              </a:rPr>
              <a:t> documentation</a:t>
            </a:r>
          </a:p>
          <a:p>
            <a:pPr marL="400050" lvl="1" indent="0">
              <a:buNone/>
            </a:pPr>
            <a:r>
              <a:rPr lang="en-US" dirty="0" smtClean="0">
                <a:solidFill>
                  <a:schemeClr val="tx1"/>
                </a:solidFill>
              </a:rPr>
              <a:t>http://www.yoctoproject.org/docs/latest/dev-manual/dev-manual.html#using-devtool-in-your-workflow</a:t>
            </a:r>
          </a:p>
          <a:p>
            <a:pPr marL="514350" indent="-514350">
              <a:buFont typeface="+mj-lt"/>
              <a:buAutoNum type="arabicPeriod"/>
            </a:pPr>
            <a:r>
              <a:rPr lang="en-US" dirty="0" smtClean="0">
                <a:solidFill>
                  <a:schemeClr val="tx1"/>
                </a:solidFill>
              </a:rPr>
              <a:t>Tool Author Paul </a:t>
            </a:r>
            <a:r>
              <a:rPr lang="en-US" dirty="0" err="1" smtClean="0">
                <a:solidFill>
                  <a:schemeClr val="tx1"/>
                </a:solidFill>
              </a:rPr>
              <a:t>Eggleton’s</a:t>
            </a:r>
            <a:r>
              <a:rPr lang="en-US" dirty="0" smtClean="0">
                <a:solidFill>
                  <a:schemeClr val="tx1"/>
                </a:solidFill>
              </a:rPr>
              <a:t> ELC Presentation:</a:t>
            </a:r>
          </a:p>
          <a:p>
            <a:pPr marL="400050" lvl="1" indent="0">
              <a:buNone/>
            </a:pPr>
            <a:r>
              <a:rPr lang="en-US" dirty="0">
                <a:solidFill>
                  <a:schemeClr val="tx1"/>
                </a:solidFill>
              </a:rPr>
              <a:t>http://events.linuxfoundation.org/sites/events/files/slides/yocto_project_dev_workflow_elc_2015_0.pdf</a:t>
            </a:r>
            <a:endParaRPr lang="en-US" dirty="0" smtClean="0">
              <a:solidFill>
                <a:schemeClr val="tx1"/>
              </a:solidFill>
            </a:endParaRPr>
          </a:p>
          <a:p>
            <a:pPr marL="514350" indent="-514350">
              <a:buFont typeface="+mj-lt"/>
              <a:buAutoNum type="arabicPeriod"/>
            </a:pPr>
            <a:r>
              <a:rPr lang="en-US" dirty="0" smtClean="0">
                <a:solidFill>
                  <a:schemeClr val="tx1"/>
                </a:solidFill>
              </a:rPr>
              <a:t>Trevor </a:t>
            </a:r>
            <a:r>
              <a:rPr lang="en-US" dirty="0" err="1" smtClean="0">
                <a:solidFill>
                  <a:schemeClr val="tx1"/>
                </a:solidFill>
              </a:rPr>
              <a:t>Woerner’s</a:t>
            </a:r>
            <a:r>
              <a:rPr lang="en-US" dirty="0" smtClean="0">
                <a:solidFill>
                  <a:schemeClr val="tx1"/>
                </a:solidFill>
              </a:rPr>
              <a:t> Tutorial </a:t>
            </a:r>
            <a:r>
              <a:rPr lang="en-US" sz="2200" b="0" dirty="0" smtClean="0">
                <a:solidFill>
                  <a:schemeClr val="tx1"/>
                </a:solidFill>
              </a:rPr>
              <a:t>https://drive.google.com/file/d/0B3KGzY5fW7laQmgxVXVTSDJHeFU/view?usp=sharing</a:t>
            </a:r>
          </a:p>
          <a:p>
            <a:endParaRPr lang="en-US" dirty="0"/>
          </a:p>
        </p:txBody>
      </p:sp>
    </p:spTree>
    <p:extLst>
      <p:ext uri="{BB962C8B-B14F-4D97-AF65-F5344CB8AC3E}">
        <p14:creationId xmlns:p14="http://schemas.microsoft.com/office/powerpoint/2010/main" val="827327089"/>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Eight</a:t>
            </a:r>
            <a:endParaRPr lang="en-US" dirty="0"/>
          </a:p>
        </p:txBody>
      </p:sp>
      <p:sp>
        <p:nvSpPr>
          <p:cNvPr id="4" name="Content Placeholder 3"/>
          <p:cNvSpPr>
            <a:spLocks noGrp="1"/>
          </p:cNvSpPr>
          <p:nvPr>
            <p:ph sz="quarter" idx="11"/>
          </p:nvPr>
        </p:nvSpPr>
        <p:spPr>
          <a:xfrm>
            <a:off x="1804988" y="4125913"/>
            <a:ext cx="6874805" cy="1151167"/>
          </a:xfrm>
        </p:spPr>
        <p:txBody>
          <a:bodyPr/>
          <a:lstStyle/>
          <a:p>
            <a:pPr eaLnBrk="1" hangingPunct="1">
              <a:spcBef>
                <a:spcPts val="900"/>
              </a:spcBef>
            </a:pPr>
            <a:r>
              <a:rPr lang="en-US" dirty="0" smtClean="0">
                <a:latin typeface="Arial" charset="0"/>
              </a:rPr>
              <a:t>Node.js</a:t>
            </a:r>
            <a:endParaRPr lang="en-US" dirty="0">
              <a:latin typeface="Arial" charset="0"/>
            </a:endParaRPr>
          </a:p>
          <a:p>
            <a:r>
              <a:rPr lang="en-US" dirty="0" smtClean="0"/>
              <a:t>Henry Bruce</a:t>
            </a:r>
            <a:endParaRPr lang="en-US" dirty="0"/>
          </a:p>
          <a:p>
            <a:endParaRPr lang="en-US" dirty="0"/>
          </a:p>
        </p:txBody>
      </p:sp>
    </p:spTree>
    <p:extLst>
      <p:ext uri="{BB962C8B-B14F-4D97-AF65-F5344CB8AC3E}">
        <p14:creationId xmlns:p14="http://schemas.microsoft.com/office/powerpoint/2010/main" val="4197616199"/>
      </p:ext>
    </p:extLst>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smtClean="0"/>
              <a:t>Introduction</a:t>
            </a:r>
            <a:endParaRPr lang="en" sz="2800" dirty="0"/>
          </a:p>
        </p:txBody>
      </p:sp>
      <p:sp>
        <p:nvSpPr>
          <p:cNvPr id="61" name="Shape 61"/>
          <p:cNvSpPr txBox="1">
            <a:spLocks noGrp="1"/>
          </p:cNvSpPr>
          <p:nvPr>
            <p:ph sz="quarter" idx="13"/>
          </p:nvPr>
        </p:nvSpPr>
        <p:spPr>
          <a:prstGeom prst="rect">
            <a:avLst/>
          </a:prstGeom>
        </p:spPr>
        <p:txBody>
          <a:bodyPr lIns="91425" tIns="91425" rIns="91425" bIns="91425" anchor="t" anchorCtr="0">
            <a:noAutofit/>
          </a:bodyPr>
          <a:lstStyle/>
          <a:p>
            <a:pPr>
              <a:spcBef>
                <a:spcPts val="1800"/>
              </a:spcBef>
            </a:pPr>
            <a:r>
              <a:rPr lang="en-US" sz="2400" dirty="0"/>
              <a:t>What can you expect to learn from this class</a:t>
            </a:r>
          </a:p>
          <a:p>
            <a:pPr>
              <a:spcBef>
                <a:spcPts val="1800"/>
              </a:spcBef>
            </a:pPr>
            <a:r>
              <a:rPr lang="en-US" sz="2400" dirty="0"/>
              <a:t>What you won’t get from this class</a:t>
            </a:r>
          </a:p>
          <a:p>
            <a:pPr>
              <a:spcBef>
                <a:spcPts val="1800"/>
              </a:spcBef>
            </a:pPr>
            <a:r>
              <a:rPr lang="en-US" sz="2400" dirty="0"/>
              <a:t>Credits: Brendan Le Foll and Paul Eggleton</a:t>
            </a:r>
          </a:p>
          <a:p>
            <a:pPr lvl="0">
              <a:spcBef>
                <a:spcPts val="0"/>
              </a:spcBef>
              <a:buNone/>
            </a:pPr>
            <a:endParaRPr lang="en-US" dirty="0"/>
          </a:p>
          <a:p>
            <a:pPr lvl="0">
              <a:spcBef>
                <a:spcPts val="0"/>
              </a:spcBef>
              <a:buNone/>
            </a:pPr>
            <a:endParaRPr dirty="0"/>
          </a:p>
        </p:txBody>
      </p:sp>
    </p:spTree>
    <p:extLst>
      <p:ext uri="{BB962C8B-B14F-4D97-AF65-F5344CB8AC3E}">
        <p14:creationId xmlns:p14="http://schemas.microsoft.com/office/powerpoint/2010/main" val="4025488761"/>
      </p:ext>
    </p:extLst>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prstGeom prst="rect">
            <a:avLst/>
          </a:prstGeom>
        </p:spPr>
        <p:txBody>
          <a:bodyPr lIns="91425" tIns="91425" rIns="91425" bIns="91425" anchor="t" anchorCtr="0">
            <a:noAutofit/>
          </a:bodyPr>
          <a:lstStyle/>
          <a:p>
            <a:pPr lvl="0">
              <a:spcBef>
                <a:spcPts val="0"/>
              </a:spcBef>
              <a:buClr>
                <a:schemeClr val="dk1"/>
              </a:buClr>
              <a:buSzPct val="39285"/>
              <a:buFont typeface="Arial"/>
              <a:buNone/>
            </a:pPr>
            <a:r>
              <a:rPr lang="en" sz="2800" dirty="0"/>
              <a:t>What we’ll be doing</a:t>
            </a:r>
          </a:p>
        </p:txBody>
      </p:sp>
      <p:sp>
        <p:nvSpPr>
          <p:cNvPr id="67" name="Shape 67"/>
          <p:cNvSpPr txBox="1">
            <a:spLocks noGrp="1"/>
          </p:cNvSpPr>
          <p:nvPr>
            <p:ph sz="quarter" idx="13"/>
          </p:nvPr>
        </p:nvSpPr>
        <p:spPr>
          <a:prstGeom prst="rect">
            <a:avLst/>
          </a:prstGeom>
        </p:spPr>
        <p:txBody>
          <a:bodyPr lIns="91425" tIns="91425" rIns="91425" bIns="91425" anchor="t" anchorCtr="0">
            <a:noAutofit/>
          </a:bodyPr>
          <a:lstStyle/>
          <a:p>
            <a:pPr>
              <a:spcBef>
                <a:spcPts val="1800"/>
              </a:spcBef>
            </a:pPr>
            <a:r>
              <a:rPr lang="en" sz="2400" dirty="0"/>
              <a:t>Understanding Node.js support in Open Embedded</a:t>
            </a:r>
          </a:p>
          <a:p>
            <a:pPr>
              <a:spcBef>
                <a:spcPts val="1800"/>
              </a:spcBef>
            </a:pPr>
            <a:r>
              <a:rPr lang="en" sz="2400" dirty="0"/>
              <a:t>Using devtool to auto-generate </a:t>
            </a:r>
            <a:r>
              <a:rPr lang="en" sz="2400" dirty="0" smtClean="0"/>
              <a:t>Node.js recipes</a:t>
            </a:r>
            <a:endParaRPr lang="en" sz="2400" dirty="0"/>
          </a:p>
          <a:p>
            <a:pPr>
              <a:spcBef>
                <a:spcPts val="1800"/>
              </a:spcBef>
            </a:pPr>
            <a:r>
              <a:rPr lang="en" sz="2400" dirty="0"/>
              <a:t>Building </a:t>
            </a:r>
            <a:r>
              <a:rPr lang="en" sz="2400" dirty="0" smtClean="0"/>
              <a:t>and deploying a package</a:t>
            </a:r>
            <a:endParaRPr lang="en" sz="2400" dirty="0"/>
          </a:p>
          <a:p>
            <a:pPr>
              <a:spcBef>
                <a:spcPts val="1800"/>
              </a:spcBef>
            </a:pPr>
            <a:r>
              <a:rPr lang="en" sz="2400" dirty="0" smtClean="0"/>
              <a:t>On-target </a:t>
            </a:r>
            <a:r>
              <a:rPr lang="en" sz="2400" dirty="0"/>
              <a:t>Node.js </a:t>
            </a:r>
            <a:r>
              <a:rPr lang="en" sz="2400" dirty="0" smtClean="0"/>
              <a:t>application development</a:t>
            </a:r>
            <a:endParaRPr lang="en" sz="2400" dirty="0"/>
          </a:p>
          <a:p>
            <a:pPr>
              <a:spcBef>
                <a:spcPts val="1800"/>
              </a:spcBef>
            </a:pPr>
            <a:r>
              <a:rPr lang="en" sz="2400" dirty="0"/>
              <a:t>Using devtool to package </a:t>
            </a:r>
            <a:r>
              <a:rPr lang="en" sz="2400" dirty="0" smtClean="0"/>
              <a:t>the application</a:t>
            </a:r>
            <a:endParaRPr lang="en" sz="2400" dirty="0"/>
          </a:p>
          <a:p>
            <a:pPr>
              <a:spcBef>
                <a:spcPts val="1800"/>
              </a:spcBef>
            </a:pPr>
            <a:r>
              <a:rPr lang="en" sz="2400" dirty="0"/>
              <a:t>Discuss known issues and plans for future work</a:t>
            </a:r>
          </a:p>
          <a:p>
            <a:pPr lvl="0">
              <a:spcBef>
                <a:spcPts val="0"/>
              </a:spcBef>
              <a:buNone/>
            </a:pPr>
            <a:endParaRPr dirty="0"/>
          </a:p>
          <a:p>
            <a:pPr lvl="0">
              <a:spcBef>
                <a:spcPts val="0"/>
              </a:spcBef>
              <a:buNone/>
            </a:pPr>
            <a:r>
              <a:rPr lang="en" dirty="0"/>
              <a:t> </a:t>
            </a:r>
          </a:p>
          <a:p>
            <a:pPr lvl="0">
              <a:spcBef>
                <a:spcPts val="0"/>
              </a:spcBef>
              <a:buNone/>
            </a:pPr>
            <a:endParaRPr dirty="0"/>
          </a:p>
        </p:txBody>
      </p:sp>
    </p:spTree>
    <p:extLst>
      <p:ext uri="{BB962C8B-B14F-4D97-AF65-F5344CB8AC3E}">
        <p14:creationId xmlns:p14="http://schemas.microsoft.com/office/powerpoint/2010/main" val="1479716696"/>
      </p:ext>
    </p:extLst>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Node.js and Open Embedded</a:t>
            </a:r>
          </a:p>
        </p:txBody>
      </p:sp>
      <p:sp>
        <p:nvSpPr>
          <p:cNvPr id="73" name="Shape 73"/>
          <p:cNvSpPr txBox="1">
            <a:spLocks noGrp="1"/>
          </p:cNvSpPr>
          <p:nvPr>
            <p:ph sz="quarter" idx="13"/>
          </p:nvPr>
        </p:nvSpPr>
        <p:spPr>
          <a:prstGeom prst="rect">
            <a:avLst/>
          </a:prstGeom>
        </p:spPr>
        <p:txBody>
          <a:bodyPr lIns="91425" tIns="91425" rIns="91425" bIns="91425" anchor="t" anchorCtr="0">
            <a:noAutofit/>
          </a:bodyPr>
          <a:lstStyle/>
          <a:p>
            <a:pPr>
              <a:spcBef>
                <a:spcPts val="0"/>
              </a:spcBef>
            </a:pPr>
            <a:r>
              <a:rPr lang="en" sz="2400" dirty="0"/>
              <a:t>Layer index </a:t>
            </a:r>
            <a:r>
              <a:rPr lang="en" sz="2400" dirty="0" smtClean="0"/>
              <a:t>recipe search returns ~10 hits</a:t>
            </a:r>
            <a:endParaRPr lang="en" sz="2400" dirty="0"/>
          </a:p>
          <a:p>
            <a:pPr lvl="1">
              <a:spcBef>
                <a:spcPts val="0"/>
              </a:spcBef>
            </a:pPr>
            <a:r>
              <a:rPr lang="en" sz="2000" dirty="0"/>
              <a:t>We’ll be working with the meta-oe recipe </a:t>
            </a:r>
            <a:endParaRPr lang="en" sz="2000" dirty="0" smtClean="0"/>
          </a:p>
          <a:p>
            <a:pPr lvl="1">
              <a:spcBef>
                <a:spcPts val="0"/>
              </a:spcBef>
            </a:pPr>
            <a:r>
              <a:rPr lang="en" sz="2000" dirty="0" smtClean="0"/>
              <a:t>(</a:t>
            </a:r>
            <a:r>
              <a:rPr lang="en" sz="2000" dirty="0"/>
              <a:t>4.x, oldest LTS version)</a:t>
            </a:r>
          </a:p>
          <a:p>
            <a:pPr>
              <a:spcBef>
                <a:spcPts val="1800"/>
              </a:spcBef>
            </a:pPr>
            <a:r>
              <a:rPr lang="en" sz="2400" dirty="0"/>
              <a:t>More versions are available in </a:t>
            </a:r>
            <a:r>
              <a:rPr lang="en" sz="2400" u="sng" dirty="0" smtClean="0">
                <a:solidFill>
                  <a:schemeClr val="hlink"/>
                </a:solidFill>
                <a:hlinkClick r:id="rId3"/>
              </a:rPr>
              <a:t>meta-nodejs</a:t>
            </a:r>
            <a:endParaRPr lang="en" sz="2400" dirty="0"/>
          </a:p>
          <a:p>
            <a:pPr>
              <a:spcBef>
                <a:spcPts val="1800"/>
              </a:spcBef>
            </a:pPr>
            <a:r>
              <a:rPr lang="en" sz="2400" dirty="0"/>
              <a:t>Devtool support was introduced in </a:t>
            </a:r>
            <a:r>
              <a:rPr lang="en" sz="2400" dirty="0" smtClean="0"/>
              <a:t>krogoth</a:t>
            </a:r>
          </a:p>
          <a:p>
            <a:pPr lvl="1">
              <a:spcBef>
                <a:spcPts val="0"/>
              </a:spcBef>
            </a:pPr>
            <a:r>
              <a:rPr lang="en" sz="2000" dirty="0" smtClean="0"/>
              <a:t>Use </a:t>
            </a:r>
            <a:r>
              <a:rPr lang="en" sz="2000" dirty="0"/>
              <a:t>morty</a:t>
            </a:r>
          </a:p>
          <a:p>
            <a:pPr>
              <a:spcBef>
                <a:spcPts val="1800"/>
              </a:spcBef>
            </a:pPr>
            <a:r>
              <a:rPr lang="en" sz="2400" dirty="0" smtClean="0"/>
              <a:t>There’s still work to do. </a:t>
            </a:r>
            <a:r>
              <a:rPr lang="en" sz="2400" dirty="0"/>
              <a:t>See bug </a:t>
            </a:r>
            <a:r>
              <a:rPr lang="en" sz="2400" u="sng" dirty="0">
                <a:solidFill>
                  <a:schemeClr val="hlink"/>
                </a:solidFill>
                <a:hlinkClick r:id="rId4"/>
              </a:rPr>
              <a:t>#10653</a:t>
            </a:r>
            <a:r>
              <a:rPr lang="en" sz="2400" dirty="0"/>
              <a:t>. </a:t>
            </a:r>
          </a:p>
        </p:txBody>
      </p:sp>
    </p:spTree>
    <p:extLst>
      <p:ext uri="{BB962C8B-B14F-4D97-AF65-F5344CB8AC3E}">
        <p14:creationId xmlns:p14="http://schemas.microsoft.com/office/powerpoint/2010/main" val="162406875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YoctoTemplate_1">
  <a:themeElements>
    <a:clrScheme name="Yocto Colors">
      <a:dk1>
        <a:srgbClr val="37424A"/>
      </a:dk1>
      <a:lt1>
        <a:sysClr val="window" lastClr="FFFFFF"/>
      </a:lt1>
      <a:dk2>
        <a:srgbClr val="000000"/>
      </a:dk2>
      <a:lt2>
        <a:srgbClr val="AEB0B3"/>
      </a:lt2>
      <a:accent1>
        <a:srgbClr val="0098DB"/>
      </a:accent1>
      <a:accent2>
        <a:srgbClr val="EAAB00"/>
      </a:accent2>
      <a:accent3>
        <a:srgbClr val="910000"/>
      </a:accent3>
      <a:accent4>
        <a:srgbClr val="D4D4D3"/>
      </a:accent4>
      <a:accent5>
        <a:srgbClr val="737373"/>
      </a:accent5>
      <a:accent6>
        <a:srgbClr val="414141"/>
      </a:accent6>
      <a:hlink>
        <a:srgbClr val="0098DB"/>
      </a:hlink>
      <a:folHlink>
        <a:srgbClr val="0098D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E05BC26083824DB2546712883D286F" ma:contentTypeVersion="0" ma:contentTypeDescription="Create a new document." ma:contentTypeScope="" ma:versionID="7be4ca5ea8e93d45448cc98ca8386b0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5CC5FB6-44E0-47C0-972B-EBB94824D4B0}">
  <ds:schemaRefs>
    <ds:schemaRef ds:uri="http://schemas.microsoft.com/sharepoint/v3/contenttype/forms"/>
  </ds:schemaRefs>
</ds:datastoreItem>
</file>

<file path=customXml/itemProps2.xml><?xml version="1.0" encoding="utf-8"?>
<ds:datastoreItem xmlns:ds="http://schemas.openxmlformats.org/officeDocument/2006/customXml" ds:itemID="{14A94C8E-3E2B-4AD9-8D67-7815198BE085}">
  <ds:schemaRefs>
    <ds:schemaRef ds:uri="http://schemas.microsoft.com/office/2006/documentManagement/types"/>
    <ds:schemaRef ds:uri="http://purl.org/dc/elements/1.1/"/>
    <ds:schemaRef ds:uri="http://www.w3.org/XML/1998/namespace"/>
    <ds:schemaRef ds:uri="http://schemas.openxmlformats.org/package/2006/metadata/core-properties"/>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BDD2175F-1B0C-4243-BC5D-5F5F8E5CB2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49871</TotalTime>
  <Words>8584</Words>
  <Application>Microsoft Office PowerPoint</Application>
  <PresentationFormat>On-screen Show (4:3)</PresentationFormat>
  <Paragraphs>1493</Paragraphs>
  <Slides>143</Slides>
  <Notes>25</Notes>
  <HiddenSlides>0</HiddenSlides>
  <MMClips>0</MMClips>
  <ScaleCrop>false</ScaleCrop>
  <HeadingPairs>
    <vt:vector size="4" baseType="variant">
      <vt:variant>
        <vt:lpstr>Theme</vt:lpstr>
      </vt:variant>
      <vt:variant>
        <vt:i4>1</vt:i4>
      </vt:variant>
      <vt:variant>
        <vt:lpstr>Slide Titles</vt:lpstr>
      </vt:variant>
      <vt:variant>
        <vt:i4>143</vt:i4>
      </vt:variant>
    </vt:vector>
  </HeadingPairs>
  <TitlesOfParts>
    <vt:vector size="144" baseType="lpstr">
      <vt:lpstr>YoctoTemplate_1</vt:lpstr>
      <vt:lpstr>Advanced Class  </vt:lpstr>
      <vt:lpstr>Agenda – The Advanced Class</vt:lpstr>
      <vt:lpstr>Activity One</vt:lpstr>
      <vt:lpstr>CROPS: Containers for Yocto Project </vt:lpstr>
      <vt:lpstr>CROPS: Available Today </vt:lpstr>
      <vt:lpstr>CROPS: Setup Docker</vt:lpstr>
      <vt:lpstr>CROPS: ESDK First Time</vt:lpstr>
      <vt:lpstr>CROPS: ESDK “—url” command</vt:lpstr>
      <vt:lpstr>CROPS: Example eSDK on Windows</vt:lpstr>
      <vt:lpstr>CROPS: Example eSDK on Windows, Second Time</vt:lpstr>
      <vt:lpstr>CROPS: Example Toaster on Mac</vt:lpstr>
      <vt:lpstr>CROPS: Example Poky on Mac</vt:lpstr>
      <vt:lpstr>CROPS: Toaster and Poky</vt:lpstr>
      <vt:lpstr>CROPS: Future</vt:lpstr>
      <vt:lpstr>CROPS: Class activity</vt:lpstr>
      <vt:lpstr>Reference</vt:lpstr>
      <vt:lpstr>Activity Two</vt:lpstr>
      <vt:lpstr>Introduction</vt:lpstr>
      <vt:lpstr>Introduction What is run-time linking?</vt:lpstr>
      <vt:lpstr>ELF Object (orig)</vt:lpstr>
      <vt:lpstr>What is prelinking?</vt:lpstr>
      <vt:lpstr>ELF Shared Library (libc.so)</vt:lpstr>
      <vt:lpstr>What is prelinking? New sections</vt:lpstr>
      <vt:lpstr>ELF Object (prelinked)</vt:lpstr>
      <vt:lpstr>Why prelink?</vt:lpstr>
      <vt:lpstr>Binary Load times – Busybox (/bin/sh) and GNU ld</vt:lpstr>
      <vt:lpstr>Load times – boot, login, ‘free’, halt</vt:lpstr>
      <vt:lpstr>Why NOT prelink?</vt:lpstr>
      <vt:lpstr>How to enable/disable prelink</vt:lpstr>
      <vt:lpstr>Related items</vt:lpstr>
      <vt:lpstr>Activity Three</vt:lpstr>
      <vt:lpstr>Notes for the Advanced Class:</vt:lpstr>
      <vt:lpstr>Yocto Project Dev Day Lab Setup</vt:lpstr>
      <vt:lpstr>FYI: Host Setup Gotchas</vt:lpstr>
      <vt:lpstr>FYI: How class project was prepared</vt:lpstr>
      <vt:lpstr>FYI: Minnowboard Max Turbot SD Card Prep</vt:lpstr>
      <vt:lpstr>FYI: Minnowboard Max Turbot SD Card Prep</vt:lpstr>
      <vt:lpstr>NOTE: Clean Shells!</vt:lpstr>
      <vt:lpstr>Activity Four</vt:lpstr>
      <vt:lpstr>WIC: Open Embedded Image Creation</vt:lpstr>
      <vt:lpstr>WIC: Requirements</vt:lpstr>
      <vt:lpstr>WIC: Help</vt:lpstr>
      <vt:lpstr>WIC: Help</vt:lpstr>
      <vt:lpstr>WIC: Operational Modes</vt:lpstr>
      <vt:lpstr>WIC: Cooked Mode</vt:lpstr>
      <vt:lpstr>WIC: Raw Mode</vt:lpstr>
      <vt:lpstr>WIC: Available kickstart files</vt:lpstr>
      <vt:lpstr>WIC: Example Kickstart File</vt:lpstr>
      <vt:lpstr>WIC: Using WIC for MinnowBoard Max</vt:lpstr>
      <vt:lpstr>WIC: Custom Kickstart Files</vt:lpstr>
      <vt:lpstr>WIC: Plug-ins </vt:lpstr>
      <vt:lpstr>WIC:</vt:lpstr>
      <vt:lpstr>Introducing BMAPTOOL : Sparse Boot Images</vt:lpstr>
      <vt:lpstr>Activity Five </vt:lpstr>
      <vt:lpstr>What We Are Going To Do</vt:lpstr>
      <vt:lpstr>Activity Setup</vt:lpstr>
      <vt:lpstr>Activity Setup - Continued</vt:lpstr>
      <vt:lpstr>Packaging</vt:lpstr>
      <vt:lpstr>Package Splitting</vt:lpstr>
      <vt:lpstr>Package Splitting - Continued</vt:lpstr>
      <vt:lpstr>Packaging QA</vt:lpstr>
      <vt:lpstr>Example – The Fibonacci Library</vt:lpstr>
      <vt:lpstr>Example – The Fibonacci Library (continued)</vt:lpstr>
      <vt:lpstr>Package Installation Scripts</vt:lpstr>
      <vt:lpstr>Example – Conditionally running ldconfig</vt:lpstr>
      <vt:lpstr>Installation for Packaging</vt:lpstr>
      <vt:lpstr>Debugging Packaging</vt:lpstr>
      <vt:lpstr>Package Architecture</vt:lpstr>
      <vt:lpstr>System Services</vt:lpstr>
      <vt:lpstr>Example – The Fibonacci Server</vt:lpstr>
      <vt:lpstr>Changing the System Manager</vt:lpstr>
      <vt:lpstr>Activity Six </vt:lpstr>
      <vt:lpstr>Board Bring-up</vt:lpstr>
      <vt:lpstr>Board Bring-up (2)</vt:lpstr>
      <vt:lpstr>Activity Seven</vt:lpstr>
      <vt:lpstr>Devtool and eSDKs – WR Linux 9 Overview</vt:lpstr>
      <vt:lpstr>Devtool - A tool for the application developer</vt:lpstr>
      <vt:lpstr>Devtool - Baking in a sandbox</vt:lpstr>
      <vt:lpstr>Devtool - subcommands </vt:lpstr>
      <vt:lpstr>Devtool – Starting the Extensible SDK</vt:lpstr>
      <vt:lpstr>FYI: Devtool QEMU Extensible SDK</vt:lpstr>
      <vt:lpstr>General Devtool Development Cycle </vt:lpstr>
      <vt:lpstr>Devtool - hooking your application into the build</vt:lpstr>
      <vt:lpstr>After the add</vt:lpstr>
      <vt:lpstr>Devtool - edit recipe</vt:lpstr>
      <vt:lpstr>Devtool - build/deploy/run app</vt:lpstr>
      <vt:lpstr>Devtool Run Application</vt:lpstr>
      <vt:lpstr>Devtool - iterate</vt:lpstr>
      <vt:lpstr>Devtool Run Updated Application</vt:lpstr>
      <vt:lpstr>devtool - sandbox-to-repo</vt:lpstr>
      <vt:lpstr>devtool modify: Extract source and modify </vt:lpstr>
      <vt:lpstr>devtool update-recipe : Push changes back to eSDK’s repository layer</vt:lpstr>
      <vt:lpstr>devtool - A few more commands</vt:lpstr>
      <vt:lpstr>Devtool - A few more commands</vt:lpstr>
      <vt:lpstr>Yocto devtool - References</vt:lpstr>
      <vt:lpstr>Activity Eight</vt:lpstr>
      <vt:lpstr>Introduction</vt:lpstr>
      <vt:lpstr>What we’ll be doing</vt:lpstr>
      <vt:lpstr>Node.js and Open Embedded</vt:lpstr>
      <vt:lpstr>Using devtool to generate recipe</vt:lpstr>
      <vt:lpstr>Under the hood</vt:lpstr>
      <vt:lpstr>Building and deploying</vt:lpstr>
      <vt:lpstr>Running on target</vt:lpstr>
      <vt:lpstr>Developing on target</vt:lpstr>
      <vt:lpstr>Create NPM module on target</vt:lpstr>
      <vt:lpstr>Create package for your application</vt:lpstr>
      <vt:lpstr>Build, deploy and run application</vt:lpstr>
      <vt:lpstr>Keep in Touch</vt:lpstr>
      <vt:lpstr>Activity Nine </vt:lpstr>
      <vt:lpstr>Introduction</vt:lpstr>
      <vt:lpstr>The Problem Space (as I see it)</vt:lpstr>
      <vt:lpstr>The Problem Space (2)</vt:lpstr>
      <vt:lpstr>Toaster Analytics – Intermediate Data Example </vt:lpstr>
      <vt:lpstr>Overview of Available Events  </vt:lpstr>
      <vt:lpstr>Event Clients (you are already an event user!) </vt:lpstr>
      <vt:lpstr>Event Database</vt:lpstr>
      <vt:lpstr>Example Event Database with CI Builders</vt:lpstr>
      <vt:lpstr>Adding Build Data to the Event Database </vt:lpstr>
      <vt:lpstr>Example 1: Custom command line analytic tool</vt:lpstr>
      <vt:lpstr>Minimal Event Database Python Script </vt:lpstr>
      <vt:lpstr>Full Feature Event Database Python Script</vt:lpstr>
      <vt:lpstr>Task and Recipe Build Analysis Script </vt:lpstr>
      <vt:lpstr>Histogram of Parallel Task/Recipe Execution (‘d’) </vt:lpstr>
      <vt:lpstr>Histogram of Overlapping Task/Recipe Execution </vt:lpstr>
      <vt:lpstr>Initial Results</vt:lpstr>
      <vt:lpstr>Initial Results</vt:lpstr>
      <vt:lpstr>Initial Results</vt:lpstr>
      <vt:lpstr>Sample HTML Output of Task Overlap </vt:lpstr>
      <vt:lpstr>Example 2: Custom Event Interface (knice)</vt:lpstr>
      <vt:lpstr>Custom Event UI  </vt:lpstr>
      <vt:lpstr>Custom Event UI (2)  </vt:lpstr>
      <vt:lpstr>Resources  </vt:lpstr>
      <vt:lpstr>Bonus Example 3: Custom event types</vt:lpstr>
      <vt:lpstr>Custom events  </vt:lpstr>
      <vt:lpstr>Bonus Example 4: Debugging coincident data in bitbake</vt:lpstr>
      <vt:lpstr>Using Events for debugging bitbake  </vt:lpstr>
      <vt:lpstr>Using Events for debugging bitbake (2)  </vt:lpstr>
      <vt:lpstr>Bonus Example 5: Toaster</vt:lpstr>
      <vt:lpstr>Adding Build Data to the Event Database </vt:lpstr>
      <vt:lpstr>Existing Toaster Analytics </vt:lpstr>
      <vt:lpstr>Activity Nine</vt:lpstr>
      <vt:lpstr>Questions and Answers</vt:lpstr>
      <vt:lpstr>Thank you for your participation!</vt:lpstr>
    </vt:vector>
  </TitlesOfParts>
  <Company>Red Peak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Title</dc:title>
  <dc:creator>Red Peak</dc:creator>
  <cp:lastModifiedBy>WRSAdmin</cp:lastModifiedBy>
  <cp:revision>687</cp:revision>
  <dcterms:created xsi:type="dcterms:W3CDTF">2014-10-15T17:08:45Z</dcterms:created>
  <dcterms:modified xsi:type="dcterms:W3CDTF">2017-02-24T06:32:37Z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0x010100C1E05BC26083824DB2546712883D286F</vt:lpwstr>
  </property>
</Properties>
</file>