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3"/>
  </p:notesMasterIdLst>
  <p:handoutMasterIdLst>
    <p:handoutMasterId r:id="rId164"/>
  </p:handoutMasterIdLst>
  <p:sldIdLst>
    <p:sldId id="327" r:id="rId5"/>
    <p:sldId id="516" r:id="rId6"/>
    <p:sldId id="1124" r:id="rId7"/>
    <p:sldId id="1662" r:id="rId8"/>
    <p:sldId id="1670" r:id="rId9"/>
    <p:sldId id="1671" r:id="rId10"/>
    <p:sldId id="1672" r:id="rId11"/>
    <p:sldId id="1673" r:id="rId12"/>
    <p:sldId id="1674" r:id="rId13"/>
    <p:sldId id="1675" r:id="rId14"/>
    <p:sldId id="1676" r:id="rId15"/>
    <p:sldId id="1677" r:id="rId16"/>
    <p:sldId id="1678" r:id="rId17"/>
    <p:sldId id="1679" r:id="rId18"/>
    <p:sldId id="1680" r:id="rId19"/>
    <p:sldId id="1681" r:id="rId20"/>
    <p:sldId id="1682" r:id="rId21"/>
    <p:sldId id="1683" r:id="rId22"/>
    <p:sldId id="1684" r:id="rId23"/>
    <p:sldId id="1685" r:id="rId24"/>
    <p:sldId id="1686" r:id="rId25"/>
    <p:sldId id="1687" r:id="rId26"/>
    <p:sldId id="1688" r:id="rId27"/>
    <p:sldId id="1689" r:id="rId28"/>
    <p:sldId id="1690" r:id="rId29"/>
    <p:sldId id="1691" r:id="rId30"/>
    <p:sldId id="1692" r:id="rId31"/>
    <p:sldId id="1693" r:id="rId32"/>
    <p:sldId id="1694" r:id="rId33"/>
    <p:sldId id="1695" r:id="rId34"/>
    <p:sldId id="1696" r:id="rId35"/>
    <p:sldId id="1697" r:id="rId36"/>
    <p:sldId id="1698" r:id="rId37"/>
    <p:sldId id="1699" r:id="rId38"/>
    <p:sldId id="1663" r:id="rId39"/>
    <p:sldId id="1664" r:id="rId40"/>
    <p:sldId id="1700" r:id="rId41"/>
    <p:sldId id="1701" r:id="rId42"/>
    <p:sldId id="1702" r:id="rId43"/>
    <p:sldId id="1703" r:id="rId44"/>
    <p:sldId id="1704" r:id="rId45"/>
    <p:sldId id="1705" r:id="rId46"/>
    <p:sldId id="1706" r:id="rId47"/>
    <p:sldId id="1707" r:id="rId48"/>
    <p:sldId id="1708" r:id="rId49"/>
    <p:sldId id="1709" r:id="rId50"/>
    <p:sldId id="1710" r:id="rId51"/>
    <p:sldId id="1711" r:id="rId52"/>
    <p:sldId id="1712" r:id="rId53"/>
    <p:sldId id="1713" r:id="rId54"/>
    <p:sldId id="1714" r:id="rId55"/>
    <p:sldId id="1715" r:id="rId56"/>
    <p:sldId id="1716" r:id="rId57"/>
    <p:sldId id="1717" r:id="rId58"/>
    <p:sldId id="1718" r:id="rId59"/>
    <p:sldId id="1719" r:id="rId60"/>
    <p:sldId id="1720" r:id="rId61"/>
    <p:sldId id="1721" r:id="rId62"/>
    <p:sldId id="1722" r:id="rId63"/>
    <p:sldId id="1723" r:id="rId64"/>
    <p:sldId id="1724" r:id="rId65"/>
    <p:sldId id="1725" r:id="rId66"/>
    <p:sldId id="1665" r:id="rId67"/>
    <p:sldId id="1726" r:id="rId68"/>
    <p:sldId id="1666" r:id="rId69"/>
    <p:sldId id="1667" r:id="rId70"/>
    <p:sldId id="1727" r:id="rId71"/>
    <p:sldId id="1728" r:id="rId72"/>
    <p:sldId id="1729" r:id="rId73"/>
    <p:sldId id="1730" r:id="rId74"/>
    <p:sldId id="1731" r:id="rId75"/>
    <p:sldId id="1732" r:id="rId76"/>
    <p:sldId id="1733" r:id="rId77"/>
    <p:sldId id="1734" r:id="rId78"/>
    <p:sldId id="1735" r:id="rId79"/>
    <p:sldId id="1736" r:id="rId80"/>
    <p:sldId id="1737" r:id="rId81"/>
    <p:sldId id="1738" r:id="rId82"/>
    <p:sldId id="1739" r:id="rId83"/>
    <p:sldId id="1740" r:id="rId84"/>
    <p:sldId id="1741" r:id="rId85"/>
    <p:sldId id="1742" r:id="rId86"/>
    <p:sldId id="1743" r:id="rId87"/>
    <p:sldId id="1744" r:id="rId88"/>
    <p:sldId id="1668" r:id="rId89"/>
    <p:sldId id="1745" r:id="rId90"/>
    <p:sldId id="1746" r:id="rId91"/>
    <p:sldId id="1747" r:id="rId92"/>
    <p:sldId id="1748" r:id="rId93"/>
    <p:sldId id="1749" r:id="rId94"/>
    <p:sldId id="1750" r:id="rId95"/>
    <p:sldId id="1751" r:id="rId96"/>
    <p:sldId id="1752" r:id="rId97"/>
    <p:sldId id="1753" r:id="rId98"/>
    <p:sldId id="1754" r:id="rId99"/>
    <p:sldId id="1755" r:id="rId100"/>
    <p:sldId id="1756" r:id="rId101"/>
    <p:sldId id="1757" r:id="rId102"/>
    <p:sldId id="1758" r:id="rId103"/>
    <p:sldId id="1759" r:id="rId104"/>
    <p:sldId id="1760" r:id="rId105"/>
    <p:sldId id="1761" r:id="rId106"/>
    <p:sldId id="1762" r:id="rId107"/>
    <p:sldId id="1763" r:id="rId108"/>
    <p:sldId id="1764" r:id="rId109"/>
    <p:sldId id="1765" r:id="rId110"/>
    <p:sldId id="1766" r:id="rId111"/>
    <p:sldId id="1767" r:id="rId112"/>
    <p:sldId id="1768" r:id="rId113"/>
    <p:sldId id="1769" r:id="rId114"/>
    <p:sldId id="1770" r:id="rId115"/>
    <p:sldId id="1771" r:id="rId116"/>
    <p:sldId id="1772" r:id="rId117"/>
    <p:sldId id="1773" r:id="rId118"/>
    <p:sldId id="1774" r:id="rId119"/>
    <p:sldId id="1775" r:id="rId120"/>
    <p:sldId id="1776" r:id="rId121"/>
    <p:sldId id="1777" r:id="rId122"/>
    <p:sldId id="1778" r:id="rId123"/>
    <p:sldId id="1779" r:id="rId124"/>
    <p:sldId id="1780" r:id="rId125"/>
    <p:sldId id="1781" r:id="rId126"/>
    <p:sldId id="1782" r:id="rId127"/>
    <p:sldId id="1783" r:id="rId128"/>
    <p:sldId id="1784" r:id="rId129"/>
    <p:sldId id="1785" r:id="rId130"/>
    <p:sldId id="1786" r:id="rId131"/>
    <p:sldId id="1788" r:id="rId132"/>
    <p:sldId id="1669" r:id="rId133"/>
    <p:sldId id="1345" r:id="rId134"/>
    <p:sldId id="1636" r:id="rId135"/>
    <p:sldId id="1637" r:id="rId136"/>
    <p:sldId id="1638" r:id="rId137"/>
    <p:sldId id="1639" r:id="rId138"/>
    <p:sldId id="1640" r:id="rId139"/>
    <p:sldId id="1641" r:id="rId140"/>
    <p:sldId id="1642" r:id="rId141"/>
    <p:sldId id="1643" r:id="rId142"/>
    <p:sldId id="1644" r:id="rId143"/>
    <p:sldId id="1645" r:id="rId144"/>
    <p:sldId id="1646" r:id="rId145"/>
    <p:sldId id="1647" r:id="rId146"/>
    <p:sldId id="1648" r:id="rId147"/>
    <p:sldId id="1649" r:id="rId148"/>
    <p:sldId id="1650" r:id="rId149"/>
    <p:sldId id="1651" r:id="rId150"/>
    <p:sldId id="1652" r:id="rId151"/>
    <p:sldId id="1653" r:id="rId152"/>
    <p:sldId id="1654" r:id="rId153"/>
    <p:sldId id="1655" r:id="rId154"/>
    <p:sldId id="1656" r:id="rId155"/>
    <p:sldId id="1657" r:id="rId156"/>
    <p:sldId id="1658" r:id="rId157"/>
    <p:sldId id="1659" r:id="rId158"/>
    <p:sldId id="1660" r:id="rId159"/>
    <p:sldId id="1661" r:id="rId160"/>
    <p:sldId id="1026" r:id="rId161"/>
    <p:sldId id="1027" r:id="rId1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516"/>
            <p14:sldId id="1124"/>
            <p14:sldId id="1662"/>
            <p14:sldId id="1670"/>
            <p14:sldId id="1671"/>
            <p14:sldId id="1672"/>
            <p14:sldId id="1673"/>
            <p14:sldId id="1674"/>
            <p14:sldId id="1675"/>
            <p14:sldId id="1676"/>
            <p14:sldId id="1677"/>
            <p14:sldId id="1678"/>
            <p14:sldId id="1679"/>
            <p14:sldId id="1680"/>
            <p14:sldId id="1681"/>
            <p14:sldId id="1682"/>
            <p14:sldId id="1683"/>
            <p14:sldId id="1684"/>
            <p14:sldId id="1685"/>
            <p14:sldId id="1686"/>
            <p14:sldId id="1687"/>
            <p14:sldId id="1688"/>
            <p14:sldId id="1689"/>
            <p14:sldId id="1690"/>
            <p14:sldId id="1691"/>
            <p14:sldId id="1692"/>
            <p14:sldId id="1693"/>
            <p14:sldId id="1694"/>
            <p14:sldId id="1695"/>
            <p14:sldId id="1696"/>
            <p14:sldId id="1697"/>
            <p14:sldId id="1698"/>
            <p14:sldId id="1699"/>
            <p14:sldId id="1663"/>
            <p14:sldId id="1664"/>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665"/>
            <p14:sldId id="1726"/>
            <p14:sldId id="1666"/>
            <p14:sldId id="1667"/>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668"/>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771"/>
            <p14:sldId id="1772"/>
            <p14:sldId id="1773"/>
            <p14:sldId id="1774"/>
            <p14:sldId id="1775"/>
            <p14:sldId id="1776"/>
            <p14:sldId id="1777"/>
            <p14:sldId id="1778"/>
            <p14:sldId id="1779"/>
            <p14:sldId id="1780"/>
            <p14:sldId id="1781"/>
            <p14:sldId id="1782"/>
            <p14:sldId id="1783"/>
            <p14:sldId id="1784"/>
            <p14:sldId id="1785"/>
            <p14:sldId id="1786"/>
            <p14:sldId id="1788"/>
            <p14:sldId id="1669"/>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026"/>
            <p14:sldId id="1027"/>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0" autoAdjust="0"/>
    <p:restoredTop sz="92255" autoAdjust="0"/>
  </p:normalViewPr>
  <p:slideViewPr>
    <p:cSldViewPr snapToGrid="0">
      <p:cViewPr>
        <p:scale>
          <a:sx n="66" d="100"/>
          <a:sy n="66" d="100"/>
        </p:scale>
        <p:origin x="-114" y="-7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2754"/>
    </p:cViewPr>
  </p:sorterViewPr>
  <p:notesViewPr>
    <p:cSldViewPr snapToGrid="0">
      <p:cViewPr>
        <p:scale>
          <a:sx n="100" d="100"/>
          <a:sy n="100" d="100"/>
        </p:scale>
        <p:origin x="-1128"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10/28/2019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404a54e72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6404a54e72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404a54e72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g6404a54e72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404a54e72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g6404a54e72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404a54e72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6404a54e72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404a54e72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6404a54e72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404a54e72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g6404a54e72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04a54e72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6404a54e72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404a54e72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g6404a54e72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404a54e72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g6404a54e72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404a54e72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6404a54e72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35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404a54e72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6404a54e72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130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6404a54e72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g6404a54e7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6404a54e72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g6404a54e7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404a54e72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g6404a54e72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404a54e72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6404a54e72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404a54e72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g6404a54e72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_Option1">
  <p:cSld name="1_Divider_Option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SzPts val="1400"/>
              <a:buNone/>
              <a:defRPr sz="19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9pPr>
          </a:lstStyle>
          <a:p>
            <a:endParaRPr/>
          </a:p>
        </p:txBody>
      </p:sp>
      <p:sp>
        <p:nvSpPr>
          <p:cNvPr id="31" name="Google Shape;31;p6"/>
          <p:cNvSpPr txBox="1">
            <a:spLocks noGrp="1"/>
          </p:cNvSpPr>
          <p:nvPr>
            <p:ph type="body" idx="1"/>
          </p:nvPr>
        </p:nvSpPr>
        <p:spPr>
          <a:xfrm>
            <a:off x="1804990" y="4125917"/>
            <a:ext cx="6874805" cy="866775"/>
          </a:xfrm>
          <a:prstGeom prst="rect">
            <a:avLst/>
          </a:prstGeom>
          <a:noFill/>
          <a:ln>
            <a:noFill/>
          </a:ln>
        </p:spPr>
        <p:txBody>
          <a:bodyPr spcFirstLastPara="1" wrap="square" lIns="0" tIns="0" rIns="0" bIns="0" anchor="t" anchorCtr="0"/>
          <a:lstStyle>
            <a:lvl1pPr marL="342900" marR="0" lvl="0" indent="-171450" algn="r" rtl="0">
              <a:spcBef>
                <a:spcPts val="1350"/>
              </a:spcBef>
              <a:spcAft>
                <a:spcPts val="0"/>
              </a:spcAft>
              <a:buClr>
                <a:schemeClr val="accent1"/>
              </a:buClr>
              <a:buSzPts val="2400"/>
              <a:buFont typeface="Arial"/>
              <a:buNone/>
              <a:defRPr sz="1800" b="1" i="0" u="none" strike="noStrike" cap="none">
                <a:solidFill>
                  <a:srgbClr val="FFFFFF"/>
                </a:solidFill>
                <a:latin typeface="Arial"/>
                <a:ea typeface="Arial"/>
                <a:cs typeface="Arial"/>
                <a:sym typeface="Arial"/>
              </a:defRPr>
            </a:lvl1pPr>
            <a:lvl2pPr marL="685800" marR="0" lvl="1" indent="-171450" algn="r" rtl="0">
              <a:spcBef>
                <a:spcPts val="375"/>
              </a:spcBef>
              <a:spcAft>
                <a:spcPts val="0"/>
              </a:spcAft>
              <a:buClr>
                <a:schemeClr val="dk1"/>
              </a:buClr>
              <a:buSzPts val="2200"/>
              <a:buFont typeface="Arial"/>
              <a:buNone/>
              <a:defRPr sz="1650" b="0" i="0" u="none" strike="noStrike" cap="none">
                <a:solidFill>
                  <a:srgbClr val="FFFFFF"/>
                </a:solidFill>
                <a:latin typeface="Arial"/>
                <a:ea typeface="Arial"/>
                <a:cs typeface="Arial"/>
                <a:sym typeface="Arial"/>
              </a:defRPr>
            </a:lvl2pPr>
            <a:lvl3pPr marL="1028700" marR="0" lvl="2" indent="-171450" algn="r" rtl="0">
              <a:spcBef>
                <a:spcPts val="375"/>
              </a:spcBef>
              <a:spcAft>
                <a:spcPts val="0"/>
              </a:spcAft>
              <a:buClr>
                <a:srgbClr val="FFFFFF"/>
              </a:buClr>
              <a:buSzPts val="2200"/>
              <a:buFont typeface="Noto Sans Symbols"/>
              <a:buNone/>
              <a:defRPr sz="1650" b="0" i="0" u="none" strike="noStrike" cap="none">
                <a:solidFill>
                  <a:srgbClr val="FFFFFF"/>
                </a:solidFill>
                <a:latin typeface="Arial"/>
                <a:ea typeface="Arial"/>
                <a:cs typeface="Arial"/>
                <a:sym typeface="Arial"/>
              </a:defRPr>
            </a:lvl3pPr>
            <a:lvl4pPr marL="1371600" marR="0" lvl="3" indent="-171450" algn="r" rtl="0">
              <a:spcBef>
                <a:spcPts val="375"/>
              </a:spcBef>
              <a:spcAft>
                <a:spcPts val="0"/>
              </a:spcAft>
              <a:buClr>
                <a:schemeClr val="lt1"/>
              </a:buClr>
              <a:buSzPts val="2200"/>
              <a:buFont typeface="Arial"/>
              <a:buNone/>
              <a:defRPr sz="1650" b="0" i="0" u="none" strike="noStrike" cap="none">
                <a:solidFill>
                  <a:srgbClr val="FFFFFF"/>
                </a:solidFill>
                <a:latin typeface="Arial"/>
                <a:ea typeface="Arial"/>
                <a:cs typeface="Arial"/>
                <a:sym typeface="Arial"/>
              </a:defRPr>
            </a:lvl4pPr>
            <a:lvl5pPr marL="1714500" marR="0" lvl="4" indent="-171450" algn="r" rtl="0">
              <a:spcBef>
                <a:spcPts val="375"/>
              </a:spcBef>
              <a:spcAft>
                <a:spcPts val="0"/>
              </a:spcAft>
              <a:buClr>
                <a:srgbClr val="FFFFFF"/>
              </a:buClr>
              <a:buSzPts val="2200"/>
              <a:buFont typeface="Courier"/>
              <a:buNone/>
              <a:defRPr sz="1650" b="1" i="0" u="none" strike="noStrike" cap="none">
                <a:solidFill>
                  <a:srgbClr val="FFFFFF"/>
                </a:solidFill>
                <a:latin typeface="Courier New"/>
                <a:ea typeface="Courier New"/>
                <a:cs typeface="Courier New"/>
                <a:sym typeface="Courier New"/>
              </a:defRPr>
            </a:lvl5pPr>
            <a:lvl6pPr marL="2057400" marR="0" lvl="5" indent="-276225" algn="l" rtl="0">
              <a:spcBef>
                <a:spcPts val="375"/>
              </a:spcBef>
              <a:spcAft>
                <a:spcPts val="0"/>
              </a:spcAft>
              <a:buClr>
                <a:schemeClr val="accent6"/>
              </a:buClr>
              <a:buSzPts val="2200"/>
              <a:buFont typeface="Courier"/>
              <a:buChar char="#"/>
              <a:defRPr sz="1650" b="1" i="0" u="none" strike="noStrike" cap="none">
                <a:solidFill>
                  <a:schemeClr val="accent6"/>
                </a:solidFill>
                <a:latin typeface="Courier New"/>
                <a:ea typeface="Courier New"/>
                <a:cs typeface="Courier New"/>
                <a:sym typeface="Courier New"/>
              </a:defRPr>
            </a:lvl6pPr>
            <a:lvl7pPr marL="2400300" marR="0" lvl="6" indent="-257175" algn="l" rtl="0">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375"/>
              </a:spcBef>
              <a:spcAft>
                <a:spcPts val="0"/>
              </a:spcAft>
              <a:buClr>
                <a:schemeClr val="dk1"/>
              </a:buClr>
              <a:buSzPts val="1800"/>
              <a:buFont typeface="Noto Sans Symbols"/>
              <a:buAutoNum type="arabicPlain"/>
              <a:defRPr sz="1350" b="0" i="0" u="none" strike="noStrike" cap="none">
                <a:solidFill>
                  <a:schemeClr val="dk1"/>
                </a:solidFill>
                <a:latin typeface="Arial"/>
                <a:ea typeface="Arial"/>
                <a:cs typeface="Arial"/>
                <a:sym typeface="Arial"/>
              </a:defRPr>
            </a:lvl8pPr>
            <a:lvl9pPr marL="3086100" marR="0" lvl="8" indent="-257175" algn="l" rtl="0">
              <a:spcBef>
                <a:spcPts val="375"/>
              </a:spcBef>
              <a:spcAft>
                <a:spcPts val="0"/>
              </a:spcAft>
              <a:buClr>
                <a:schemeClr val="lt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 name="Google Shape;32;p6"/>
          <p:cNvSpPr txBox="1"/>
          <p:nvPr/>
        </p:nvSpPr>
        <p:spPr>
          <a:xfrm>
            <a:off x="6711546" y="6460201"/>
            <a:ext cx="1970557"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600">
                <a:solidFill>
                  <a:schemeClr val="lt1"/>
                </a:solidFill>
                <a:latin typeface="Arial"/>
                <a:ea typeface="Arial"/>
                <a:cs typeface="Arial"/>
                <a:sym typeface="Arial"/>
              </a:rPr>
              <a:t>Yocto Project | The Linux Foundation</a:t>
            </a:r>
            <a:endParaRPr sz="600">
              <a:solidFill>
                <a:schemeClr val="lt1"/>
              </a:solidFill>
              <a:latin typeface="Arial"/>
              <a:ea typeface="Arial"/>
              <a:cs typeface="Arial"/>
              <a:sym typeface="Arial"/>
            </a:endParaRPr>
          </a:p>
        </p:txBody>
      </p:sp>
    </p:spTree>
    <p:extLst>
      <p:ext uri="{BB962C8B-B14F-4D97-AF65-F5344CB8AC3E}">
        <p14:creationId xmlns:p14="http://schemas.microsoft.com/office/powerpoint/2010/main" val="8845943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_Option3">
  <p:cSld name="1_Divider_Option3">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SzPts val="1400"/>
              <a:buNone/>
              <a:defRPr sz="19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9pPr>
          </a:lstStyle>
          <a:p>
            <a:endParaRPr/>
          </a:p>
        </p:txBody>
      </p:sp>
      <p:sp>
        <p:nvSpPr>
          <p:cNvPr id="35" name="Google Shape;35;p7"/>
          <p:cNvSpPr txBox="1">
            <a:spLocks noGrp="1"/>
          </p:cNvSpPr>
          <p:nvPr>
            <p:ph type="body" idx="1"/>
          </p:nvPr>
        </p:nvSpPr>
        <p:spPr>
          <a:xfrm>
            <a:off x="1804990" y="4125917"/>
            <a:ext cx="6874805" cy="866775"/>
          </a:xfrm>
          <a:prstGeom prst="rect">
            <a:avLst/>
          </a:prstGeom>
          <a:noFill/>
          <a:ln>
            <a:noFill/>
          </a:ln>
        </p:spPr>
        <p:txBody>
          <a:bodyPr spcFirstLastPara="1" wrap="square" lIns="0" tIns="0" rIns="0" bIns="0" anchor="t" anchorCtr="0"/>
          <a:lstStyle>
            <a:lvl1pPr marL="342900" marR="0" lvl="0" indent="-171450" algn="r" rtl="0">
              <a:spcBef>
                <a:spcPts val="1350"/>
              </a:spcBef>
              <a:spcAft>
                <a:spcPts val="0"/>
              </a:spcAft>
              <a:buClr>
                <a:schemeClr val="accent1"/>
              </a:buClr>
              <a:buSzPts val="2400"/>
              <a:buFont typeface="Arial"/>
              <a:buNone/>
              <a:defRPr sz="1800" b="1" i="0" u="none" strike="noStrike" cap="none">
                <a:solidFill>
                  <a:srgbClr val="FFFFFF"/>
                </a:solidFill>
                <a:latin typeface="Arial"/>
                <a:ea typeface="Arial"/>
                <a:cs typeface="Arial"/>
                <a:sym typeface="Arial"/>
              </a:defRPr>
            </a:lvl1pPr>
            <a:lvl2pPr marL="685800" marR="0" lvl="1" indent="-171450" algn="r" rtl="0">
              <a:spcBef>
                <a:spcPts val="375"/>
              </a:spcBef>
              <a:spcAft>
                <a:spcPts val="0"/>
              </a:spcAft>
              <a:buClr>
                <a:schemeClr val="dk1"/>
              </a:buClr>
              <a:buSzPts val="2200"/>
              <a:buFont typeface="Arial"/>
              <a:buNone/>
              <a:defRPr sz="1650" b="0" i="0" u="none" strike="noStrike" cap="none">
                <a:solidFill>
                  <a:srgbClr val="FFFFFF"/>
                </a:solidFill>
                <a:latin typeface="Arial"/>
                <a:ea typeface="Arial"/>
                <a:cs typeface="Arial"/>
                <a:sym typeface="Arial"/>
              </a:defRPr>
            </a:lvl2pPr>
            <a:lvl3pPr marL="1028700" marR="0" lvl="2" indent="-171450" algn="r" rtl="0">
              <a:spcBef>
                <a:spcPts val="375"/>
              </a:spcBef>
              <a:spcAft>
                <a:spcPts val="0"/>
              </a:spcAft>
              <a:buClr>
                <a:srgbClr val="FFFFFF"/>
              </a:buClr>
              <a:buSzPts val="2200"/>
              <a:buFont typeface="Noto Sans Symbols"/>
              <a:buNone/>
              <a:defRPr sz="1650" b="0" i="0" u="none" strike="noStrike" cap="none">
                <a:solidFill>
                  <a:srgbClr val="FFFFFF"/>
                </a:solidFill>
                <a:latin typeface="Arial"/>
                <a:ea typeface="Arial"/>
                <a:cs typeface="Arial"/>
                <a:sym typeface="Arial"/>
              </a:defRPr>
            </a:lvl3pPr>
            <a:lvl4pPr marL="1371600" marR="0" lvl="3" indent="-171450" algn="r" rtl="0">
              <a:spcBef>
                <a:spcPts val="375"/>
              </a:spcBef>
              <a:spcAft>
                <a:spcPts val="0"/>
              </a:spcAft>
              <a:buClr>
                <a:schemeClr val="lt1"/>
              </a:buClr>
              <a:buSzPts val="2200"/>
              <a:buFont typeface="Arial"/>
              <a:buNone/>
              <a:defRPr sz="1650" b="0" i="0" u="none" strike="noStrike" cap="none">
                <a:solidFill>
                  <a:srgbClr val="FFFFFF"/>
                </a:solidFill>
                <a:latin typeface="Arial"/>
                <a:ea typeface="Arial"/>
                <a:cs typeface="Arial"/>
                <a:sym typeface="Arial"/>
              </a:defRPr>
            </a:lvl4pPr>
            <a:lvl5pPr marL="1714500" marR="0" lvl="4" indent="-171450" algn="r" rtl="0">
              <a:spcBef>
                <a:spcPts val="375"/>
              </a:spcBef>
              <a:spcAft>
                <a:spcPts val="0"/>
              </a:spcAft>
              <a:buClr>
                <a:srgbClr val="FFFFFF"/>
              </a:buClr>
              <a:buSzPts val="2200"/>
              <a:buFont typeface="Courier"/>
              <a:buNone/>
              <a:defRPr sz="1650" b="1" i="0" u="none" strike="noStrike" cap="none">
                <a:solidFill>
                  <a:srgbClr val="FFFFFF"/>
                </a:solidFill>
                <a:latin typeface="Courier New"/>
                <a:ea typeface="Courier New"/>
                <a:cs typeface="Courier New"/>
                <a:sym typeface="Courier New"/>
              </a:defRPr>
            </a:lvl5pPr>
            <a:lvl6pPr marL="2057400" marR="0" lvl="5" indent="-276225" algn="l" rtl="0">
              <a:spcBef>
                <a:spcPts val="375"/>
              </a:spcBef>
              <a:spcAft>
                <a:spcPts val="0"/>
              </a:spcAft>
              <a:buClr>
                <a:schemeClr val="accent6"/>
              </a:buClr>
              <a:buSzPts val="2200"/>
              <a:buFont typeface="Courier"/>
              <a:buChar char="#"/>
              <a:defRPr sz="1650" b="1" i="0" u="none" strike="noStrike" cap="none">
                <a:solidFill>
                  <a:schemeClr val="accent6"/>
                </a:solidFill>
                <a:latin typeface="Courier New"/>
                <a:ea typeface="Courier New"/>
                <a:cs typeface="Courier New"/>
                <a:sym typeface="Courier New"/>
              </a:defRPr>
            </a:lvl6pPr>
            <a:lvl7pPr marL="2400300" marR="0" lvl="6" indent="-257175" algn="l" rtl="0">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375"/>
              </a:spcBef>
              <a:spcAft>
                <a:spcPts val="0"/>
              </a:spcAft>
              <a:buClr>
                <a:schemeClr val="dk1"/>
              </a:buClr>
              <a:buSzPts val="1800"/>
              <a:buFont typeface="Noto Sans Symbols"/>
              <a:buAutoNum type="arabicPlain"/>
              <a:defRPr sz="1350" b="0" i="0" u="none" strike="noStrike" cap="none">
                <a:solidFill>
                  <a:schemeClr val="dk1"/>
                </a:solidFill>
                <a:latin typeface="Arial"/>
                <a:ea typeface="Arial"/>
                <a:cs typeface="Arial"/>
                <a:sym typeface="Arial"/>
              </a:defRPr>
            </a:lvl8pPr>
            <a:lvl9pPr marL="3086100" marR="0" lvl="8" indent="-257175" algn="l" rtl="0">
              <a:spcBef>
                <a:spcPts val="375"/>
              </a:spcBef>
              <a:spcAft>
                <a:spcPts val="0"/>
              </a:spcAft>
              <a:buClr>
                <a:schemeClr val="lt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6" name="Google Shape;36;p7"/>
          <p:cNvSpPr txBox="1"/>
          <p:nvPr/>
        </p:nvSpPr>
        <p:spPr>
          <a:xfrm>
            <a:off x="6711546" y="6460201"/>
            <a:ext cx="1970557"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600">
                <a:solidFill>
                  <a:schemeClr val="lt1"/>
                </a:solidFill>
                <a:latin typeface="Arial"/>
                <a:ea typeface="Arial"/>
                <a:cs typeface="Arial"/>
                <a:sym typeface="Arial"/>
              </a:rPr>
              <a:t>Yocto Project | The Linux Foundation</a:t>
            </a:r>
            <a:endParaRPr sz="600">
              <a:solidFill>
                <a:schemeClr val="lt1"/>
              </a:solidFill>
              <a:latin typeface="Arial"/>
              <a:ea typeface="Arial"/>
              <a:cs typeface="Arial"/>
              <a:sym typeface="Arial"/>
            </a:endParaRPr>
          </a:p>
        </p:txBody>
      </p:sp>
    </p:spTree>
    <p:extLst>
      <p:ext uri="{BB962C8B-B14F-4D97-AF65-F5344CB8AC3E}">
        <p14:creationId xmlns:p14="http://schemas.microsoft.com/office/powerpoint/2010/main" val="40723960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4641791" y="1379538"/>
            <a:ext cx="4040247"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
        <p:nvSpPr>
          <p:cNvPr id="27" name="Google Shape;27;p12"/>
          <p:cNvSpPr txBox="1">
            <a:spLocks noGrp="1"/>
          </p:cNvSpPr>
          <p:nvPr>
            <p:ph type="body" idx="2"/>
          </p:nvPr>
        </p:nvSpPr>
        <p:spPr>
          <a:xfrm>
            <a:off x="448852" y="1379539"/>
            <a:ext cx="4039011"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
        <p:nvSpPr>
          <p:cNvPr id="28" name="Google Shape;28;p12"/>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8333"/>
              </a:lnSpc>
              <a:spcBef>
                <a:spcPts val="0"/>
              </a:spcBef>
              <a:spcAft>
                <a:spcPts val="0"/>
              </a:spcAft>
              <a:buSzPts val="1400"/>
              <a:buNone/>
              <a:defRPr/>
            </a:lvl6pPr>
            <a:lvl7pPr lvl="6" algn="l">
              <a:lnSpc>
                <a:spcPct val="108333"/>
              </a:lnSpc>
              <a:spcBef>
                <a:spcPts val="0"/>
              </a:spcBef>
              <a:spcAft>
                <a:spcPts val="0"/>
              </a:spcAft>
              <a:buSzPts val="1400"/>
              <a:buNone/>
              <a:defRPr/>
            </a:lvl7pPr>
            <a:lvl8pPr lvl="7" algn="l">
              <a:lnSpc>
                <a:spcPct val="108333"/>
              </a:lnSpc>
              <a:spcBef>
                <a:spcPts val="0"/>
              </a:spcBef>
              <a:spcAft>
                <a:spcPts val="0"/>
              </a:spcAft>
              <a:buSzPts val="1400"/>
              <a:buNone/>
              <a:defRPr/>
            </a:lvl8pPr>
            <a:lvl9pPr lvl="8" algn="l">
              <a:lnSpc>
                <a:spcPct val="108333"/>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77233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8333"/>
              </a:lnSpc>
              <a:spcBef>
                <a:spcPts val="0"/>
              </a:spcBef>
              <a:spcAft>
                <a:spcPts val="0"/>
              </a:spcAft>
              <a:buSzPts val="1400"/>
              <a:buNone/>
              <a:defRPr/>
            </a:lvl6pPr>
            <a:lvl7pPr lvl="6" algn="l">
              <a:lnSpc>
                <a:spcPct val="108333"/>
              </a:lnSpc>
              <a:spcBef>
                <a:spcPts val="0"/>
              </a:spcBef>
              <a:spcAft>
                <a:spcPts val="0"/>
              </a:spcAft>
              <a:buSzPts val="1400"/>
              <a:buNone/>
              <a:defRPr/>
            </a:lvl7pPr>
            <a:lvl8pPr lvl="7" algn="l">
              <a:lnSpc>
                <a:spcPct val="108333"/>
              </a:lnSpc>
              <a:spcBef>
                <a:spcPts val="0"/>
              </a:spcBef>
              <a:spcAft>
                <a:spcPts val="0"/>
              </a:spcAft>
              <a:buSzPts val="1400"/>
              <a:buNone/>
              <a:defRPr/>
            </a:lvl8pPr>
            <a:lvl9pPr lvl="8" algn="l">
              <a:lnSpc>
                <a:spcPct val="108333"/>
              </a:lnSpc>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2401972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5" r:id="rId11"/>
    <p:sldLayoutId id="2147486176" r:id="rId12"/>
    <p:sldLayoutId id="2147486177" r:id="rId13"/>
    <p:sldLayoutId id="2147486178" r:id="rId14"/>
    <p:sldLayoutId id="2147486179" r:id="rId15"/>
    <p:sldLayoutId id="2147486180" r:id="rId16"/>
    <p:sldLayoutId id="2147486181" r:id="rId17"/>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hyperlink" Target="https://github.com/moby/moby/blob/master/image/spec/v1.2.md"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hyperlink" Target="file:///\\hello.c" TargetMode="Externa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ayers.openembeded.org/" TargetMode="Externa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mailto:paul@betafive.co.uk"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betafive.co.uk/" TargetMode="External"/><Relationship Id="rId2" Type="http://schemas.openxmlformats.org/officeDocument/2006/relationships/hyperlink" Target="mailto:paul@betafive.co.uk"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github.com/WindRiver-OpenSourceLabs"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github.com/WindRiver-OpenSourceLabs"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hyperlink" Target="https://hub.docker.com/r/alpine/git/dockerfile/" TargetMode="External"/><Relationship Id="rId2" Type="http://schemas.openxmlformats.org/officeDocument/2006/relationships/hyperlink" Target="mailto:ozbillwang@gmail.com"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hyperlink" Target="https://github.com/opencontainers/runtime-spec/blob/master/bundle.md"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0476" y="2776484"/>
            <a:ext cx="4910694" cy="1258306"/>
          </a:xfrm>
        </p:spPr>
        <p:txBody>
          <a:bodyPr>
            <a:normAutofit fontScale="90000"/>
          </a:bodyPr>
          <a:lstStyle/>
          <a:p>
            <a:r>
              <a:rPr lang="en-US" dirty="0" smtClean="0"/>
              <a:t>Yocto Project Summit – Lyon</a:t>
            </a:r>
            <a:br>
              <a:rPr lang="en-US" dirty="0" smtClean="0"/>
            </a:br>
            <a:r>
              <a:rPr lang="en-US" dirty="0" smtClean="0"/>
              <a:t>Day 1 : Thursday 31 October 2019</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Lieu Ta, Paul Barker, David Reyna, </a:t>
            </a:r>
            <a:r>
              <a:rPr lang="en-US" dirty="0" smtClean="0"/>
              <a:t>Mark </a:t>
            </a:r>
            <a:r>
              <a:rPr lang="en-US" dirty="0" err="1"/>
              <a:t>Hatle</a:t>
            </a:r>
            <a:r>
              <a:rPr lang="en-US" dirty="0"/>
              <a:t>, John Mason, </a:t>
            </a:r>
            <a:endParaRPr lang="en-US" dirty="0" smtClean="0"/>
          </a:p>
          <a:p>
            <a:pPr algn="r"/>
            <a:r>
              <a:rPr lang="en-US" dirty="0" smtClean="0"/>
              <a:t>Behan </a:t>
            </a:r>
            <a:r>
              <a:rPr lang="en-US" dirty="0"/>
              <a:t>Webster, Mirza </a:t>
            </a:r>
            <a:r>
              <a:rPr lang="en-US" dirty="0" err="1" smtClean="0"/>
              <a:t>Krak</a:t>
            </a:r>
            <a:r>
              <a:rPr lang="en-US" dirty="0"/>
              <a:t>, </a:t>
            </a:r>
            <a:r>
              <a:rPr lang="en-US"/>
              <a:t>Mark </a:t>
            </a:r>
            <a:r>
              <a:rPr lang="en-US" smtClean="0"/>
              <a:t>Asselstine, </a:t>
            </a:r>
            <a:r>
              <a:rPr lang="en-US" dirty="0"/>
              <a:t>Tim Orling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180975" y="5672138"/>
            <a:ext cx="8696325" cy="642937"/>
          </a:xfrm>
        </p:spPr>
        <p:txBody>
          <a:bodyPr/>
          <a:lstStyle/>
          <a:p>
            <a:pPr algn="r"/>
            <a:r>
              <a:rPr lang="en-US" dirty="0" smtClean="0"/>
              <a:t>Presenter Slides: </a:t>
            </a:r>
            <a:r>
              <a:rPr lang="en-US" sz="2400" dirty="0" smtClean="0"/>
              <a:t>https</a:t>
            </a:r>
            <a:r>
              <a:rPr lang="en-US" sz="2400" dirty="0"/>
              <a:t>://wiki.yoctoproject.org/wiki/YP_Summit_Lyon_2019</a:t>
            </a:r>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E2929-0A12-4FD8-BC56-2E9BE5160A99}"/>
              </a:ext>
            </a:extLst>
          </p:cNvPr>
          <p:cNvSpPr>
            <a:spLocks noGrp="1"/>
          </p:cNvSpPr>
          <p:nvPr>
            <p:ph type="title"/>
          </p:nvPr>
        </p:nvSpPr>
        <p:spPr/>
        <p:txBody>
          <a:bodyPr/>
          <a:lstStyle/>
          <a:p>
            <a:r>
              <a:rPr lang="en-GB" dirty="0"/>
              <a:t>But can’t you just dynamically set BBLAYERS?</a:t>
            </a:r>
          </a:p>
        </p:txBody>
      </p:sp>
      <p:sp>
        <p:nvSpPr>
          <p:cNvPr id="3" name="Content Placeholder 2">
            <a:extLst>
              <a:ext uri="{FF2B5EF4-FFF2-40B4-BE49-F238E27FC236}">
                <a16:creationId xmlns="" xmlns:a16="http://schemas.microsoft.com/office/drawing/2014/main" id="{575C88D5-2534-4F86-8D2A-BF9540A5B5AA}"/>
              </a:ext>
            </a:extLst>
          </p:cNvPr>
          <p:cNvSpPr>
            <a:spLocks noGrp="1"/>
          </p:cNvSpPr>
          <p:nvPr>
            <p:ph sz="quarter" idx="13"/>
          </p:nvPr>
        </p:nvSpPr>
        <p:spPr/>
        <p:txBody>
          <a:bodyPr/>
          <a:lstStyle/>
          <a:p>
            <a:r>
              <a:rPr lang="en-GB" dirty="0"/>
              <a:t>Not in a </a:t>
            </a:r>
            <a:r>
              <a:rPr lang="en-GB" dirty="0" err="1"/>
              <a:t>multiconfig</a:t>
            </a:r>
            <a:endParaRPr lang="en-GB" dirty="0"/>
          </a:p>
          <a:p>
            <a:r>
              <a:rPr lang="en-GB" dirty="0"/>
              <a:t>Not based on variables in </a:t>
            </a:r>
            <a:r>
              <a:rPr lang="en-GB" dirty="0" err="1"/>
              <a:t>local.conf</a:t>
            </a:r>
            <a:r>
              <a:rPr lang="en-GB" dirty="0"/>
              <a:t> or some layer</a:t>
            </a:r>
          </a:p>
          <a:p>
            <a:pPr lvl="1"/>
            <a:r>
              <a:rPr lang="en-GB" dirty="0"/>
              <a:t>So you may not even know MACHINE, DISTRO, etc</a:t>
            </a:r>
          </a:p>
          <a:p>
            <a:r>
              <a:rPr lang="en-GB" dirty="0"/>
              <a:t>Not even very easily in </a:t>
            </a:r>
            <a:r>
              <a:rPr lang="en-GB" dirty="0" err="1"/>
              <a:t>bblayers.conf</a:t>
            </a:r>
            <a:endParaRPr lang="en-GB" dirty="0"/>
          </a:p>
          <a:p>
            <a:pPr lvl="1"/>
            <a:r>
              <a:rPr lang="en-GB" dirty="0"/>
              <a:t>Parsing limitations discussed later</a:t>
            </a:r>
          </a:p>
          <a:p>
            <a:r>
              <a:rPr lang="en-GB" dirty="0"/>
              <a:t>Dynamically creating </a:t>
            </a:r>
            <a:r>
              <a:rPr lang="en-GB" dirty="0" err="1"/>
              <a:t>bblayers.conf</a:t>
            </a:r>
            <a:r>
              <a:rPr lang="en-GB" dirty="0"/>
              <a:t> for each build means another script to maintain</a:t>
            </a:r>
          </a:p>
        </p:txBody>
      </p:sp>
    </p:spTree>
    <p:extLst>
      <p:ext uri="{BB962C8B-B14F-4D97-AF65-F5344CB8AC3E}">
        <p14:creationId xmlns:p14="http://schemas.microsoft.com/office/powerpoint/2010/main" val="2176415522"/>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Docker Image Format</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CA" b="0" dirty="0"/>
              <a:t>Depends on image format version but at its minimum </a:t>
            </a:r>
            <a:r>
              <a:rPr lang="en-CA" dirty="0"/>
              <a:t>Must</a:t>
            </a:r>
            <a:r>
              <a:rPr lang="en-CA" b="0" dirty="0"/>
              <a:t> have:</a:t>
            </a:r>
          </a:p>
          <a:p>
            <a:r>
              <a:rPr lang="en-CA" dirty="0"/>
              <a:t>VERSION file</a:t>
            </a:r>
          </a:p>
          <a:p>
            <a:r>
              <a:rPr lang="en-CA" dirty="0"/>
              <a:t>Image JSON</a:t>
            </a:r>
            <a:endParaRPr lang="en-US" dirty="0"/>
          </a:p>
          <a:p>
            <a:r>
              <a:rPr lang="en-US" dirty="0"/>
              <a:t>layer.tar</a:t>
            </a:r>
          </a:p>
          <a:p>
            <a:pPr lvl="1"/>
            <a:r>
              <a:rPr lang="en-US" dirty="0"/>
              <a:t>A root filesystem image</a:t>
            </a:r>
            <a:br>
              <a:rPr lang="en-US" dirty="0"/>
            </a:br>
            <a:r>
              <a:rPr lang="en-US" dirty="0"/>
              <a:t>	or</a:t>
            </a:r>
          </a:p>
          <a:p>
            <a:pPr lvl="1"/>
            <a:r>
              <a:rPr lang="en-US" dirty="0"/>
              <a:t>Filesystem changeset</a:t>
            </a:r>
          </a:p>
          <a:p>
            <a:pPr marL="76200" indent="0">
              <a:buNone/>
            </a:pPr>
            <a:r>
              <a:rPr lang="en-US" sz="1400" dirty="0"/>
              <a:t>Reference: </a:t>
            </a:r>
            <a:r>
              <a:rPr lang="en-US" sz="1400" dirty="0">
                <a:hlinkClick r:id="rId2"/>
              </a:rPr>
              <a:t>https://github.com/moby/moby/blob/master/image/spec/v1.2.md</a:t>
            </a:r>
            <a:endParaRPr lang="en-US" sz="1400" dirty="0"/>
          </a:p>
        </p:txBody>
      </p:sp>
    </p:spTree>
    <p:extLst>
      <p:ext uri="{BB962C8B-B14F-4D97-AF65-F5344CB8AC3E}">
        <p14:creationId xmlns:p14="http://schemas.microsoft.com/office/powerpoint/2010/main" val="4236536417"/>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smtClean="0"/>
              <a:t>4. Using </a:t>
            </a:r>
            <a:r>
              <a:rPr lang="en-CA" dirty="0"/>
              <a:t>Yocto to Create a Container </a:t>
            </a:r>
            <a:r>
              <a:rPr lang="en-CA" dirty="0" err="1"/>
              <a:t>RootFS</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1312345"/>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64D0-1D86-44F4-AF67-E8F70D5FA2CB}"/>
              </a:ext>
            </a:extLst>
          </p:cNvPr>
          <p:cNvSpPr>
            <a:spLocks noGrp="1"/>
          </p:cNvSpPr>
          <p:nvPr>
            <p:ph type="title"/>
          </p:nvPr>
        </p:nvSpPr>
        <p:spPr/>
        <p:txBody>
          <a:bodyPr/>
          <a:lstStyle/>
          <a:p>
            <a:r>
              <a:rPr lang="en-CA" dirty="0"/>
              <a:t>image-</a:t>
            </a:r>
            <a:r>
              <a:rPr lang="en-CA" dirty="0" err="1"/>
              <a:t>container.bbclass</a:t>
            </a:r>
            <a:endParaRPr lang="en-US" dirty="0"/>
          </a:p>
        </p:txBody>
      </p:sp>
      <p:sp>
        <p:nvSpPr>
          <p:cNvPr id="3" name="Content Placeholder 2">
            <a:extLst>
              <a:ext uri="{FF2B5EF4-FFF2-40B4-BE49-F238E27FC236}">
                <a16:creationId xmlns:a16="http://schemas.microsoft.com/office/drawing/2014/main" xmlns="" id="{DDCBF1F7-6DAF-47C3-9644-57914CF507E6}"/>
              </a:ext>
            </a:extLst>
          </p:cNvPr>
          <p:cNvSpPr>
            <a:spLocks noGrp="1"/>
          </p:cNvSpPr>
          <p:nvPr>
            <p:ph sz="quarter" idx="13"/>
          </p:nvPr>
        </p:nvSpPr>
        <p:spPr/>
        <p:txBody>
          <a:bodyPr/>
          <a:lstStyle/>
          <a:p>
            <a:r>
              <a:rPr lang="en-CA" dirty="0"/>
              <a:t>Found in poky/meta/classes</a:t>
            </a:r>
          </a:p>
          <a:p>
            <a:r>
              <a:rPr lang="en-US" dirty="0"/>
              <a:t>Enforces use of </a:t>
            </a:r>
            <a:r>
              <a:rPr lang="en-US" dirty="0" err="1"/>
              <a:t>linux</a:t>
            </a:r>
            <a:r>
              <a:rPr lang="en-US" dirty="0"/>
              <a:t>-dummy for </a:t>
            </a:r>
            <a:r>
              <a:rPr lang="en-US" dirty="0" err="1"/>
              <a:t>PREFERRED_PROVIDER_virtual</a:t>
            </a:r>
            <a:r>
              <a:rPr lang="en-US" dirty="0"/>
              <a:t>/kernel</a:t>
            </a:r>
          </a:p>
          <a:p>
            <a:r>
              <a:rPr lang="en-US" dirty="0"/>
              <a:t>Adds the ‘container’ IMAGE_FSTYPES</a:t>
            </a:r>
          </a:p>
          <a:p>
            <a:r>
              <a:rPr lang="en-US" dirty="0"/>
              <a:t>Disables the installation of ROOTFS_BOOTSTRAP_INSTALL (</a:t>
            </a:r>
            <a:r>
              <a:rPr lang="en-US" dirty="0" err="1"/>
              <a:t>ie</a:t>
            </a:r>
            <a:r>
              <a:rPr lang="en-US" dirty="0"/>
              <a:t>. run-</a:t>
            </a:r>
            <a:r>
              <a:rPr lang="en-US" dirty="0" err="1"/>
              <a:t>postinsts</a:t>
            </a:r>
            <a:r>
              <a:rPr lang="en-US" dirty="0"/>
              <a:t>)</a:t>
            </a:r>
          </a:p>
          <a:p>
            <a:r>
              <a:rPr lang="en-US" dirty="0"/>
              <a:t>Inherited automatically with the inclusion of </a:t>
            </a:r>
            <a:r>
              <a:rPr lang="en-US"/>
              <a:t>‘container’ in IMAGE_FSTYPES</a:t>
            </a:r>
            <a:endParaRPr lang="en-US" dirty="0"/>
          </a:p>
          <a:p>
            <a:endParaRPr lang="en-US" dirty="0"/>
          </a:p>
        </p:txBody>
      </p:sp>
    </p:spTree>
    <p:extLst>
      <p:ext uri="{BB962C8B-B14F-4D97-AF65-F5344CB8AC3E}">
        <p14:creationId xmlns:p14="http://schemas.microsoft.com/office/powerpoint/2010/main" val="796645847"/>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9375B-D773-41DE-8F40-FDDDA57BB73A}"/>
              </a:ext>
            </a:extLst>
          </p:cNvPr>
          <p:cNvSpPr>
            <a:spLocks noGrp="1"/>
          </p:cNvSpPr>
          <p:nvPr>
            <p:ph type="title"/>
          </p:nvPr>
        </p:nvSpPr>
        <p:spPr/>
        <p:txBody>
          <a:bodyPr/>
          <a:lstStyle/>
          <a:p>
            <a:r>
              <a:rPr lang="en-CA" dirty="0"/>
              <a:t>Configure a New Build and ‘local’ Layer</a:t>
            </a:r>
            <a:endParaRPr lang="en-US" dirty="0"/>
          </a:p>
        </p:txBody>
      </p:sp>
      <p:sp>
        <p:nvSpPr>
          <p:cNvPr id="3" name="Content Placeholder 2">
            <a:extLst>
              <a:ext uri="{FF2B5EF4-FFF2-40B4-BE49-F238E27FC236}">
                <a16:creationId xmlns:a16="http://schemas.microsoft.com/office/drawing/2014/main" xmlns="" id="{6E34C39B-405A-4469-8D7E-48C09C2F5F79}"/>
              </a:ext>
            </a:extLst>
          </p:cNvPr>
          <p:cNvSpPr>
            <a:spLocks noGrp="1"/>
          </p:cNvSpPr>
          <p:nvPr>
            <p:ph sz="quarter" idx="13"/>
          </p:nvPr>
        </p:nvSpPr>
        <p:spPr/>
        <p:txBody>
          <a:bodyPr/>
          <a:lstStyle/>
          <a:p>
            <a:r>
              <a:rPr lang="en-US" sz="1800" dirty="0"/>
              <a:t>. ~/git/poky/</a:t>
            </a:r>
            <a:r>
              <a:rPr lang="en-US" sz="1800" dirty="0" err="1"/>
              <a:t>oe</a:t>
            </a:r>
            <a:r>
              <a:rPr lang="en-US" sz="1800" dirty="0"/>
              <a:t>-</a:t>
            </a:r>
            <a:r>
              <a:rPr lang="en-US" sz="1800" dirty="0" err="1"/>
              <a:t>init</a:t>
            </a:r>
            <a:r>
              <a:rPr lang="en-US" sz="1800" dirty="0"/>
              <a:t>-build-env container-build</a:t>
            </a:r>
          </a:p>
          <a:p>
            <a:r>
              <a:rPr lang="en-US" sz="1800" dirty="0"/>
              <a:t>cd container-build</a:t>
            </a:r>
          </a:p>
          <a:p>
            <a:r>
              <a:rPr lang="en-US" sz="1800" dirty="0"/>
              <a:t>echo "IMAGE_FSTYPES='container'" &gt;&gt; conf/</a:t>
            </a:r>
            <a:r>
              <a:rPr lang="en-US" sz="1800" dirty="0" err="1"/>
              <a:t>local.conf</a:t>
            </a:r>
            <a:endParaRPr lang="en-US" sz="1800" dirty="0"/>
          </a:p>
          <a:p>
            <a:r>
              <a:rPr lang="en-US" sz="1800" dirty="0"/>
              <a:t>Echo " </a:t>
            </a:r>
            <a:r>
              <a:rPr lang="en-US" sz="1800" dirty="0" err="1"/>
              <a:t>PREFERRED_PROVIDER_virtual</a:t>
            </a:r>
            <a:r>
              <a:rPr lang="en-US" sz="1800" dirty="0"/>
              <a:t>/kernel = '</a:t>
            </a:r>
            <a:r>
              <a:rPr lang="en-US" sz="1800" dirty="0" err="1"/>
              <a:t>linux</a:t>
            </a:r>
            <a:r>
              <a:rPr lang="en-US" sz="1800" dirty="0"/>
              <a:t>-dummy'" &gt;&gt; \ conf/</a:t>
            </a:r>
            <a:r>
              <a:rPr lang="en-US" sz="1800" dirty="0" err="1"/>
              <a:t>local.conf</a:t>
            </a:r>
            <a:endParaRPr lang="en-US" sz="1800" dirty="0"/>
          </a:p>
          <a:p>
            <a:r>
              <a:rPr lang="en-US" sz="1800" dirty="0" err="1"/>
              <a:t>bitbake</a:t>
            </a:r>
            <a:r>
              <a:rPr lang="en-US" sz="1800" dirty="0"/>
              <a:t>-layers create-layer local</a:t>
            </a:r>
          </a:p>
          <a:p>
            <a:r>
              <a:rPr lang="en-US" sz="1800" dirty="0" err="1"/>
              <a:t>bitbake</a:t>
            </a:r>
            <a:r>
              <a:rPr lang="en-US" sz="1800" dirty="0"/>
              <a:t>-layers add-layer local</a:t>
            </a:r>
          </a:p>
        </p:txBody>
      </p:sp>
    </p:spTree>
    <p:extLst>
      <p:ext uri="{BB962C8B-B14F-4D97-AF65-F5344CB8AC3E}">
        <p14:creationId xmlns:p14="http://schemas.microsoft.com/office/powerpoint/2010/main" val="1869334254"/>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AC1AB-DA25-434B-BD4F-37E103F46588}"/>
              </a:ext>
            </a:extLst>
          </p:cNvPr>
          <p:cNvSpPr>
            <a:spLocks noGrp="1"/>
          </p:cNvSpPr>
          <p:nvPr>
            <p:ph type="title"/>
          </p:nvPr>
        </p:nvSpPr>
        <p:spPr/>
        <p:txBody>
          <a:bodyPr/>
          <a:lstStyle/>
          <a:p>
            <a:r>
              <a:rPr lang="en-CA" dirty="0"/>
              <a:t>Populate ‘local’ layer</a:t>
            </a:r>
            <a:endParaRPr lang="en-US" dirty="0"/>
          </a:p>
        </p:txBody>
      </p:sp>
      <p:pic>
        <p:nvPicPr>
          <p:cNvPr id="4" name="Content Placeholder 3">
            <a:extLst>
              <a:ext uri="{FF2B5EF4-FFF2-40B4-BE49-F238E27FC236}">
                <a16:creationId xmlns:a16="http://schemas.microsoft.com/office/drawing/2014/main" xmlns="" id="{5B0307FA-064B-4162-94F6-BB5494349867}"/>
              </a:ext>
            </a:extLst>
          </p:cNvPr>
          <p:cNvPicPr>
            <a:picLocks noGrp="1" noChangeAspect="1"/>
          </p:cNvPicPr>
          <p:nvPr>
            <p:ph sz="quarter" idx="13"/>
          </p:nvPr>
        </p:nvPicPr>
        <p:blipFill>
          <a:blip r:embed="rId2"/>
          <a:stretch>
            <a:fillRect/>
          </a:stretch>
        </p:blipFill>
        <p:spPr>
          <a:xfrm>
            <a:off x="1973943" y="1064523"/>
            <a:ext cx="4847771" cy="4828064"/>
          </a:xfrm>
          <a:prstGeom prst="rect">
            <a:avLst/>
          </a:prstGeom>
        </p:spPr>
      </p:pic>
    </p:spTree>
    <p:extLst>
      <p:ext uri="{BB962C8B-B14F-4D97-AF65-F5344CB8AC3E}">
        <p14:creationId xmlns:p14="http://schemas.microsoft.com/office/powerpoint/2010/main" val="3205133941"/>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76394-EAD4-454F-855C-B366818DC852}"/>
              </a:ext>
            </a:extLst>
          </p:cNvPr>
          <p:cNvSpPr>
            <a:spLocks noGrp="1"/>
          </p:cNvSpPr>
          <p:nvPr>
            <p:ph type="title"/>
          </p:nvPr>
        </p:nvSpPr>
        <p:spPr/>
        <p:txBody>
          <a:bodyPr/>
          <a:lstStyle/>
          <a:p>
            <a:r>
              <a:rPr lang="en-CA" dirty="0"/>
              <a:t>hello_0.1.bb</a:t>
            </a:r>
            <a:endParaRPr lang="en-US" dirty="0"/>
          </a:p>
        </p:txBody>
      </p:sp>
      <p:sp>
        <p:nvSpPr>
          <p:cNvPr id="3" name="Content Placeholder 2">
            <a:extLst>
              <a:ext uri="{FF2B5EF4-FFF2-40B4-BE49-F238E27FC236}">
                <a16:creationId xmlns:a16="http://schemas.microsoft.com/office/drawing/2014/main" xmlns="" id="{09113542-BDED-42D6-86E7-D7D2DBFB27EA}"/>
              </a:ext>
            </a:extLst>
          </p:cNvPr>
          <p:cNvSpPr>
            <a:spLocks noGrp="1"/>
          </p:cNvSpPr>
          <p:nvPr>
            <p:ph sz="quarter" idx="13"/>
          </p:nvPr>
        </p:nvSpPr>
        <p:spPr/>
        <p:txBody>
          <a:bodyPr/>
          <a:lstStyle/>
          <a:p>
            <a:pPr marL="76200" indent="0">
              <a:buNone/>
            </a:pPr>
            <a:r>
              <a:rPr lang="en-CA" dirty="0"/>
              <a:t>Code</a:t>
            </a:r>
          </a:p>
          <a:p>
            <a:r>
              <a:rPr lang="en-US" sz="1400" dirty="0"/>
              <a:t>SUMMARY = "A Hello World example"</a:t>
            </a:r>
            <a:br>
              <a:rPr lang="en-US" sz="1400" dirty="0"/>
            </a:br>
            <a:r>
              <a:rPr lang="en-US" sz="1400" dirty="0"/>
              <a:t>DESCRIPTION = "A simple Hello World example."</a:t>
            </a:r>
            <a:br>
              <a:rPr lang="en-US" sz="1400" dirty="0"/>
            </a:br>
            <a:r>
              <a:rPr lang="en-US" sz="1400" dirty="0"/>
              <a:t>LICENSE = "MIT"</a:t>
            </a:r>
            <a:br>
              <a:rPr lang="en-US" sz="1400" dirty="0"/>
            </a:br>
            <a:r>
              <a:rPr lang="en-US" sz="1200" dirty="0"/>
              <a:t>LIC_FILES_CHKSUM = "file://${COMMON_LICENSE_DIR}/MIT;md5=0835ade698e0bcf8506ecda2f7b4f302"</a:t>
            </a:r>
            <a:br>
              <a:rPr lang="en-US" sz="1200" dirty="0"/>
            </a:br>
            <a:r>
              <a:rPr lang="en-US" sz="1400" dirty="0"/>
              <a:t/>
            </a:r>
            <a:br>
              <a:rPr lang="en-US" sz="1400" dirty="0"/>
            </a:br>
            <a:r>
              <a:rPr lang="en-US" sz="1400" dirty="0"/>
              <a:t>SRC_URI = "</a:t>
            </a:r>
            <a:r>
              <a:rPr lang="en-US" sz="1400" dirty="0">
                <a:hlinkClick r:id="rId2" action="ppaction://hlinkfile"/>
              </a:rPr>
              <a:t>file://hello.c</a:t>
            </a:r>
            <a:r>
              <a:rPr lang="en-US" sz="1400" dirty="0"/>
              <a:t>"</a:t>
            </a:r>
            <a:br>
              <a:rPr lang="en-US" sz="1400" dirty="0"/>
            </a:br>
            <a:r>
              <a:rPr lang="en-US" sz="1400" dirty="0"/>
              <a:t>S = "${WORKDIR}"</a:t>
            </a:r>
            <a:br>
              <a:rPr lang="en-US" sz="1400" dirty="0"/>
            </a:br>
            <a:r>
              <a:rPr lang="en-US" sz="1400" dirty="0"/>
              <a:t/>
            </a:r>
            <a:br>
              <a:rPr lang="en-US" sz="1400" dirty="0"/>
            </a:br>
            <a:r>
              <a:rPr lang="en-US" sz="1400" dirty="0" err="1"/>
              <a:t>do_compile</a:t>
            </a:r>
            <a:r>
              <a:rPr lang="en-US" sz="1400" dirty="0"/>
              <a:t>() {</a:t>
            </a:r>
            <a:br>
              <a:rPr lang="en-US" sz="1400" dirty="0"/>
            </a:br>
            <a:r>
              <a:rPr lang="en-US" sz="1400" dirty="0"/>
              <a:t>    ${CC} -o ${B}/hello -static ${LDFLAGS} </a:t>
            </a:r>
            <a:r>
              <a:rPr lang="en-US" sz="1400" dirty="0" err="1"/>
              <a:t>hello.c</a:t>
            </a:r>
            <a:r>
              <a:rPr lang="en-US" sz="1400" dirty="0"/>
              <a:t/>
            </a:r>
            <a:br>
              <a:rPr lang="en-US" sz="1400" dirty="0"/>
            </a:br>
            <a:r>
              <a:rPr lang="en-US" sz="1400" dirty="0"/>
              <a:t>}</a:t>
            </a:r>
            <a:br>
              <a:rPr lang="en-US" sz="1400" dirty="0"/>
            </a:br>
            <a:r>
              <a:rPr lang="en-US" sz="1400" dirty="0" err="1"/>
              <a:t>do_install</a:t>
            </a:r>
            <a:r>
              <a:rPr lang="en-US" sz="1400" dirty="0"/>
              <a:t>() {</a:t>
            </a:r>
            <a:br>
              <a:rPr lang="en-US" sz="1400" dirty="0"/>
            </a:br>
            <a:r>
              <a:rPr lang="en-US" sz="1400" dirty="0"/>
              <a:t>    install -d ${D}${</a:t>
            </a:r>
            <a:r>
              <a:rPr lang="en-US" sz="1400" dirty="0" err="1"/>
              <a:t>bindir</a:t>
            </a:r>
            <a:r>
              <a:rPr lang="en-US" sz="1400" dirty="0"/>
              <a:t>}</a:t>
            </a:r>
            <a:br>
              <a:rPr lang="en-US" sz="1400" dirty="0"/>
            </a:br>
            <a:r>
              <a:rPr lang="en-US" sz="1400" dirty="0"/>
              <a:t>    install -m 0755 ${B}/hello ${D}${</a:t>
            </a:r>
            <a:r>
              <a:rPr lang="en-US" sz="1400" dirty="0" err="1"/>
              <a:t>bindir</a:t>
            </a:r>
            <a:r>
              <a:rPr lang="en-US" sz="1400" dirty="0"/>
              <a:t>}</a:t>
            </a:r>
            <a:br>
              <a:rPr lang="en-US" sz="1400" dirty="0"/>
            </a:br>
            <a:r>
              <a:rPr lang="en-US" sz="1400" dirty="0"/>
              <a:t>}</a:t>
            </a:r>
          </a:p>
          <a:p>
            <a:endParaRPr lang="en-US" dirty="0"/>
          </a:p>
        </p:txBody>
      </p:sp>
    </p:spTree>
    <p:extLst>
      <p:ext uri="{BB962C8B-B14F-4D97-AF65-F5344CB8AC3E}">
        <p14:creationId xmlns:p14="http://schemas.microsoft.com/office/powerpoint/2010/main" val="1963996994"/>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D795-7E3B-4CD9-A592-0D0CCDF57242}"/>
              </a:ext>
            </a:extLst>
          </p:cNvPr>
          <p:cNvSpPr>
            <a:spLocks noGrp="1"/>
          </p:cNvSpPr>
          <p:nvPr>
            <p:ph type="title"/>
          </p:nvPr>
        </p:nvSpPr>
        <p:spPr/>
        <p:txBody>
          <a:bodyPr/>
          <a:lstStyle/>
          <a:p>
            <a:r>
              <a:rPr lang="en-CA" dirty="0"/>
              <a:t>Hello-world.bb</a:t>
            </a:r>
            <a:endParaRPr lang="en-US" dirty="0"/>
          </a:p>
        </p:txBody>
      </p:sp>
      <p:sp>
        <p:nvSpPr>
          <p:cNvPr id="3" name="Content Placeholder 2">
            <a:extLst>
              <a:ext uri="{FF2B5EF4-FFF2-40B4-BE49-F238E27FC236}">
                <a16:creationId xmlns:a16="http://schemas.microsoft.com/office/drawing/2014/main" xmlns="" id="{3DFCE219-4741-4118-8405-03F53E7B760B}"/>
              </a:ext>
            </a:extLst>
          </p:cNvPr>
          <p:cNvSpPr>
            <a:spLocks noGrp="1"/>
          </p:cNvSpPr>
          <p:nvPr>
            <p:ph sz="quarter" idx="13"/>
          </p:nvPr>
        </p:nvSpPr>
        <p:spPr/>
        <p:txBody>
          <a:bodyPr/>
          <a:lstStyle/>
          <a:p>
            <a:pPr marL="76200" indent="0">
              <a:buNone/>
            </a:pPr>
            <a:r>
              <a:rPr lang="en-CA" dirty="0"/>
              <a:t>Code</a:t>
            </a:r>
          </a:p>
          <a:p>
            <a:r>
              <a:rPr lang="en-US" sz="1600" dirty="0"/>
              <a:t>SUMMARY = "A Hello World container image </a:t>
            </a:r>
            <a:r>
              <a:rPr lang="en-US" sz="1600" dirty="0" err="1"/>
              <a:t>rootfs</a:t>
            </a:r>
            <a:r>
              <a:rPr lang="en-US" sz="1600" dirty="0"/>
              <a:t>"</a:t>
            </a:r>
            <a:br>
              <a:rPr lang="en-US" sz="1600" dirty="0"/>
            </a:br>
            <a:r>
              <a:rPr lang="en-US" sz="1600" dirty="0"/>
              <a:t>DESCRIPTION = "A Hello World container image </a:t>
            </a:r>
            <a:r>
              <a:rPr lang="en-US" sz="1600" dirty="0" err="1"/>
              <a:t>rootfs</a:t>
            </a:r>
            <a:r>
              <a:rPr lang="en-US" sz="1600" dirty="0"/>
              <a:t>."</a:t>
            </a:r>
            <a:br>
              <a:rPr lang="en-US" sz="1600" dirty="0"/>
            </a:br>
            <a:r>
              <a:rPr lang="en-US" sz="1600" dirty="0"/>
              <a:t>LICENSE = "MIT"</a:t>
            </a:r>
            <a:br>
              <a:rPr lang="en-US" sz="1600" dirty="0"/>
            </a:br>
            <a:r>
              <a:rPr lang="en-US" sz="1200" dirty="0"/>
              <a:t>LIC_FILES_CHKSUM = "file://${COMMON_LICENSE_DIR}/MIT;md5=0835ade698e0bcf8506ecda2f7b4f302"</a:t>
            </a:r>
            <a:br>
              <a:rPr lang="en-US" sz="1200" dirty="0"/>
            </a:br>
            <a:r>
              <a:rPr lang="en-US" sz="1200" dirty="0"/>
              <a:t/>
            </a:r>
            <a:br>
              <a:rPr lang="en-US" sz="1200" dirty="0"/>
            </a:br>
            <a:r>
              <a:rPr lang="en-US" sz="1600" dirty="0"/>
              <a:t>IMAGE_INSTALL = "hello"</a:t>
            </a:r>
            <a:br>
              <a:rPr lang="en-US" sz="1600" dirty="0"/>
            </a:br>
            <a:r>
              <a:rPr lang="en-US" sz="1600" dirty="0"/>
              <a:t>IMAGE_FEATURES = " "</a:t>
            </a:r>
            <a:br>
              <a:rPr lang="en-US" sz="1600" dirty="0"/>
            </a:br>
            <a:r>
              <a:rPr lang="en-US" sz="1600" dirty="0"/>
              <a:t/>
            </a:r>
            <a:br>
              <a:rPr lang="en-US" sz="1600" dirty="0"/>
            </a:br>
            <a:r>
              <a:rPr lang="en-US" sz="1600" dirty="0"/>
              <a:t>inherit image</a:t>
            </a:r>
          </a:p>
        </p:txBody>
      </p:sp>
    </p:spTree>
    <p:extLst>
      <p:ext uri="{BB962C8B-B14F-4D97-AF65-F5344CB8AC3E}">
        <p14:creationId xmlns:p14="http://schemas.microsoft.com/office/powerpoint/2010/main" val="468250364"/>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D4432-25E9-4D9B-84AF-3D1B8915553F}"/>
              </a:ext>
            </a:extLst>
          </p:cNvPr>
          <p:cNvSpPr>
            <a:spLocks noGrp="1"/>
          </p:cNvSpPr>
          <p:nvPr>
            <p:ph type="title"/>
          </p:nvPr>
        </p:nvSpPr>
        <p:spPr/>
        <p:txBody>
          <a:bodyPr/>
          <a:lstStyle/>
          <a:p>
            <a:r>
              <a:rPr lang="en-CA" dirty="0"/>
              <a:t>Build, Import, Inspect and Run</a:t>
            </a:r>
            <a:endParaRPr lang="en-US" dirty="0"/>
          </a:p>
        </p:txBody>
      </p:sp>
      <p:sp>
        <p:nvSpPr>
          <p:cNvPr id="3" name="Content Placeholder 2">
            <a:extLst>
              <a:ext uri="{FF2B5EF4-FFF2-40B4-BE49-F238E27FC236}">
                <a16:creationId xmlns:a16="http://schemas.microsoft.com/office/drawing/2014/main" xmlns="" id="{52829420-1867-49C3-AB34-4EC1905B6678}"/>
              </a:ext>
            </a:extLst>
          </p:cNvPr>
          <p:cNvSpPr>
            <a:spLocks noGrp="1"/>
          </p:cNvSpPr>
          <p:nvPr>
            <p:ph sz="quarter" idx="13"/>
          </p:nvPr>
        </p:nvSpPr>
        <p:spPr/>
        <p:txBody>
          <a:bodyPr/>
          <a:lstStyle/>
          <a:p>
            <a:r>
              <a:rPr lang="en-CA" dirty="0" err="1"/>
              <a:t>bitbake</a:t>
            </a:r>
            <a:r>
              <a:rPr lang="en-CA" dirty="0"/>
              <a:t> hello-world</a:t>
            </a:r>
          </a:p>
          <a:p>
            <a:r>
              <a:rPr lang="en-US" sz="1600" dirty="0"/>
              <a:t>docker import \</a:t>
            </a:r>
            <a:br>
              <a:rPr lang="en-US" sz="1600" dirty="0"/>
            </a:br>
            <a:r>
              <a:rPr lang="en-US" sz="1600" dirty="0" err="1"/>
              <a:t>tmp</a:t>
            </a:r>
            <a:r>
              <a:rPr lang="en-US" sz="1600" dirty="0"/>
              <a:t>/deploy/images/qemux86-64/hello-world-qemux86-64.tar.bz2 hello-world</a:t>
            </a:r>
          </a:p>
          <a:p>
            <a:r>
              <a:rPr lang="en-US" dirty="0"/>
              <a:t>docker run --rm hello-world /</a:t>
            </a:r>
            <a:r>
              <a:rPr lang="en-US" dirty="0" err="1"/>
              <a:t>usr</a:t>
            </a:r>
            <a:r>
              <a:rPr lang="en-US" dirty="0"/>
              <a:t>/bin/hello</a:t>
            </a:r>
            <a:br>
              <a:rPr lang="en-US" dirty="0"/>
            </a:br>
            <a:r>
              <a:rPr lang="en-US" dirty="0"/>
              <a:t/>
            </a:r>
            <a:br>
              <a:rPr lang="en-US" dirty="0"/>
            </a:br>
            <a:r>
              <a:rPr lang="en-US" dirty="0" err="1"/>
              <a:t>Hello</a:t>
            </a:r>
            <a:r>
              <a:rPr lang="en-US" dirty="0"/>
              <a:t> World!</a:t>
            </a:r>
          </a:p>
          <a:p>
            <a:r>
              <a:rPr lang="en-US" sz="1600" dirty="0"/>
              <a:t>%&gt; docker images</a:t>
            </a:r>
            <a:br>
              <a:rPr lang="en-US" sz="1600" dirty="0"/>
            </a:br>
            <a:r>
              <a:rPr lang="en-US" sz="1600" dirty="0"/>
              <a:t>REPOSITORY         TAG                 IMAGE ID               CREATED               SIZE</a:t>
            </a:r>
            <a:br>
              <a:rPr lang="en-US" sz="1600" dirty="0"/>
            </a:br>
            <a:r>
              <a:rPr lang="en-US" sz="1600" dirty="0"/>
              <a:t>hello-world             latest              75506629d2fc        37 minutes ago      </a:t>
            </a:r>
            <a:r>
              <a:rPr lang="en-US" sz="1600" dirty="0">
                <a:solidFill>
                  <a:srgbClr val="FF0000"/>
                </a:solidFill>
              </a:rPr>
              <a:t>3.73MB</a:t>
            </a:r>
          </a:p>
        </p:txBody>
      </p:sp>
    </p:spTree>
    <p:extLst>
      <p:ext uri="{BB962C8B-B14F-4D97-AF65-F5344CB8AC3E}">
        <p14:creationId xmlns:p14="http://schemas.microsoft.com/office/powerpoint/2010/main" val="3979195744"/>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16693-7DBD-4C94-92AE-E203A826889A}"/>
              </a:ext>
            </a:extLst>
          </p:cNvPr>
          <p:cNvSpPr>
            <a:spLocks noGrp="1"/>
          </p:cNvSpPr>
          <p:nvPr>
            <p:ph type="title"/>
          </p:nvPr>
        </p:nvSpPr>
        <p:spPr/>
        <p:txBody>
          <a:bodyPr/>
          <a:lstStyle/>
          <a:p>
            <a:r>
              <a:rPr lang="en-CA" dirty="0"/>
              <a:t>Summary</a:t>
            </a:r>
            <a:endParaRPr lang="en-US" dirty="0"/>
          </a:p>
        </p:txBody>
      </p:sp>
      <p:sp>
        <p:nvSpPr>
          <p:cNvPr id="3" name="Content Placeholder 2">
            <a:extLst>
              <a:ext uri="{FF2B5EF4-FFF2-40B4-BE49-F238E27FC236}">
                <a16:creationId xmlns:a16="http://schemas.microsoft.com/office/drawing/2014/main" xmlns="" id="{94B2C507-5E12-4FBD-8407-DD14165A675E}"/>
              </a:ext>
            </a:extLst>
          </p:cNvPr>
          <p:cNvSpPr>
            <a:spLocks noGrp="1"/>
          </p:cNvSpPr>
          <p:nvPr>
            <p:ph sz="quarter" idx="13"/>
          </p:nvPr>
        </p:nvSpPr>
        <p:spPr>
          <a:xfrm>
            <a:off x="448853" y="1089258"/>
            <a:ext cx="8233186" cy="4992228"/>
          </a:xfrm>
        </p:spPr>
        <p:txBody>
          <a:bodyPr/>
          <a:lstStyle/>
          <a:p>
            <a:pPr marL="76200" indent="0">
              <a:buNone/>
            </a:pPr>
            <a:r>
              <a:rPr lang="en-CA" dirty="0"/>
              <a:t>Pros</a:t>
            </a:r>
          </a:p>
          <a:p>
            <a:r>
              <a:rPr lang="en-CA" dirty="0"/>
              <a:t>Yes it can be done</a:t>
            </a:r>
          </a:p>
          <a:p>
            <a:r>
              <a:rPr lang="en-CA" dirty="0"/>
              <a:t>Full </a:t>
            </a:r>
            <a:r>
              <a:rPr lang="en-CA" dirty="0" err="1"/>
              <a:t>Yocto</a:t>
            </a:r>
            <a:r>
              <a:rPr lang="en-CA" dirty="0"/>
              <a:t> Project benefits (</a:t>
            </a:r>
            <a:r>
              <a:rPr lang="en-CA" dirty="0" err="1"/>
              <a:t>license.manifest</a:t>
            </a:r>
            <a:r>
              <a:rPr lang="en-CA" dirty="0"/>
              <a:t>)</a:t>
            </a:r>
          </a:p>
          <a:p>
            <a:r>
              <a:rPr lang="en-CA" dirty="0"/>
              <a:t>Cross compile friendly</a:t>
            </a:r>
          </a:p>
          <a:p>
            <a:pPr marL="76200" indent="0">
              <a:buNone/>
            </a:pPr>
            <a:r>
              <a:rPr lang="en-CA" dirty="0"/>
              <a:t>Cons</a:t>
            </a:r>
          </a:p>
          <a:p>
            <a:r>
              <a:rPr lang="en-CA" dirty="0"/>
              <a:t>Slow (mostly due to –native, 1200+ tasks,23 minutes)</a:t>
            </a:r>
          </a:p>
          <a:p>
            <a:r>
              <a:rPr lang="en-CA" dirty="0"/>
              <a:t>Large</a:t>
            </a:r>
          </a:p>
          <a:p>
            <a:r>
              <a:rPr lang="en-CA" dirty="0">
                <a:solidFill>
                  <a:schemeClr val="tx1"/>
                </a:solidFill>
              </a:rPr>
              <a:t>Requires Docker install or other metadata handler</a:t>
            </a:r>
          </a:p>
          <a:p>
            <a:endParaRPr lang="en-CA" dirty="0"/>
          </a:p>
          <a:p>
            <a:endParaRPr lang="en-US" dirty="0"/>
          </a:p>
        </p:txBody>
      </p:sp>
    </p:spTree>
    <p:extLst>
      <p:ext uri="{BB962C8B-B14F-4D97-AF65-F5344CB8AC3E}">
        <p14:creationId xmlns:p14="http://schemas.microsoft.com/office/powerpoint/2010/main" val="3310380934"/>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5. Size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2099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F6391-68E3-4860-AD97-1B2BA7C0051A}"/>
              </a:ext>
            </a:extLst>
          </p:cNvPr>
          <p:cNvSpPr>
            <a:spLocks noGrp="1"/>
          </p:cNvSpPr>
          <p:nvPr>
            <p:ph type="title"/>
          </p:nvPr>
        </p:nvSpPr>
        <p:spPr/>
        <p:txBody>
          <a:bodyPr/>
          <a:lstStyle/>
          <a:p>
            <a:r>
              <a:rPr lang="en-GB" dirty="0"/>
              <a:t>Layers To Learn From</a:t>
            </a:r>
          </a:p>
        </p:txBody>
      </p:sp>
      <p:sp>
        <p:nvSpPr>
          <p:cNvPr id="3" name="Content Placeholder 2">
            <a:extLst>
              <a:ext uri="{FF2B5EF4-FFF2-40B4-BE49-F238E27FC236}">
                <a16:creationId xmlns="" xmlns:a16="http://schemas.microsoft.com/office/drawing/2014/main" id="{91C43C49-8FEB-4CEF-AC16-62C265D184ED}"/>
              </a:ext>
            </a:extLst>
          </p:cNvPr>
          <p:cNvSpPr>
            <a:spLocks noGrp="1"/>
          </p:cNvSpPr>
          <p:nvPr>
            <p:ph sz="quarter" idx="13"/>
          </p:nvPr>
        </p:nvSpPr>
        <p:spPr/>
        <p:txBody>
          <a:bodyPr/>
          <a:lstStyle/>
          <a:p>
            <a:r>
              <a:rPr lang="en-GB" dirty="0"/>
              <a:t>meta-virtualization</a:t>
            </a:r>
          </a:p>
          <a:p>
            <a:r>
              <a:rPr lang="en-GB" dirty="0"/>
              <a:t>meta-clang</a:t>
            </a:r>
          </a:p>
          <a:p>
            <a:r>
              <a:rPr lang="en-GB" dirty="0"/>
              <a:t>meta-security</a:t>
            </a:r>
          </a:p>
          <a:p>
            <a:r>
              <a:rPr lang="en-GB" dirty="0"/>
              <a:t>meta-</a:t>
            </a:r>
            <a:r>
              <a:rPr lang="en-GB" dirty="0" err="1"/>
              <a:t>raspberrypi</a:t>
            </a:r>
            <a:endParaRPr lang="en-GB" dirty="0"/>
          </a:p>
        </p:txBody>
      </p:sp>
    </p:spTree>
    <p:extLst>
      <p:ext uri="{BB962C8B-B14F-4D97-AF65-F5344CB8AC3E}">
        <p14:creationId xmlns:p14="http://schemas.microsoft.com/office/powerpoint/2010/main" val="608293173"/>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4D013-1026-421F-9F76-7BB107E48FDC}"/>
              </a:ext>
            </a:extLst>
          </p:cNvPr>
          <p:cNvSpPr>
            <a:spLocks noGrp="1"/>
          </p:cNvSpPr>
          <p:nvPr>
            <p:ph type="title"/>
          </p:nvPr>
        </p:nvSpPr>
        <p:spPr/>
        <p:txBody>
          <a:bodyPr/>
          <a:lstStyle/>
          <a:p>
            <a:r>
              <a:rPr lang="en-CA" dirty="0"/>
              <a:t>Shrinking Size</a:t>
            </a:r>
            <a:endParaRPr lang="en-US" dirty="0"/>
          </a:p>
        </p:txBody>
      </p:sp>
      <p:sp>
        <p:nvSpPr>
          <p:cNvPr id="3" name="Content Placeholder 2">
            <a:extLst>
              <a:ext uri="{FF2B5EF4-FFF2-40B4-BE49-F238E27FC236}">
                <a16:creationId xmlns:a16="http://schemas.microsoft.com/office/drawing/2014/main" xmlns="" id="{A9ECD9B1-75A8-4B0B-9741-0C31049F7955}"/>
              </a:ext>
            </a:extLst>
          </p:cNvPr>
          <p:cNvSpPr>
            <a:spLocks noGrp="1"/>
          </p:cNvSpPr>
          <p:nvPr>
            <p:ph sz="quarter" idx="13"/>
          </p:nvPr>
        </p:nvSpPr>
        <p:spPr/>
        <p:txBody>
          <a:bodyPr/>
          <a:lstStyle/>
          <a:p>
            <a:r>
              <a:rPr lang="en-CA" dirty="0" err="1"/>
              <a:t>glibc</a:t>
            </a:r>
            <a:r>
              <a:rPr lang="en-CA" dirty="0"/>
              <a:t>  contributes to most of the size</a:t>
            </a:r>
            <a:br>
              <a:rPr lang="en-CA" dirty="0"/>
            </a:b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rwxr</a:t>
            </a: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xr</a:t>
            </a:r>
            <a:r>
              <a:rPr lang="en-CA" sz="1800" dirty="0">
                <a:latin typeface="Courier"/>
                <a:ea typeface="Microsoft JhengHei Light" panose="020B0304030504040204" pitchFamily="34" charset="-120"/>
              </a:rPr>
              <a:t>-x 1 mark </a:t>
            </a:r>
            <a:r>
              <a:rPr lang="en-CA" sz="1800" dirty="0" err="1">
                <a:latin typeface="Courier"/>
                <a:ea typeface="Microsoft JhengHei Light" panose="020B0304030504040204" pitchFamily="34" charset="-120"/>
              </a:rPr>
              <a:t>mark</a:t>
            </a:r>
            <a:r>
              <a:rPr lang="en-CA" sz="1800" dirty="0">
                <a:latin typeface="Courier"/>
                <a:ea typeface="Microsoft JhengHei Light" panose="020B0304030504040204" pitchFamily="34" charset="-120"/>
              </a:rPr>
              <a:t> 671K Oct 21 21:03 hello</a:t>
            </a:r>
            <a:br>
              <a:rPr lang="en-CA" sz="1800" dirty="0">
                <a:latin typeface="Courier"/>
                <a:ea typeface="Microsoft JhengHei Light" panose="020B0304030504040204" pitchFamily="34" charset="-120"/>
              </a:rPr>
            </a:b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rw</a:t>
            </a:r>
            <a:r>
              <a:rPr lang="en-CA" sz="1800" dirty="0">
                <a:latin typeface="Courier"/>
                <a:ea typeface="Microsoft JhengHei Light" panose="020B0304030504040204" pitchFamily="34" charset="-120"/>
              </a:rPr>
              <a:t>-r--r-- 1 mark </a:t>
            </a:r>
            <a:r>
              <a:rPr lang="en-CA" sz="1800" dirty="0" err="1">
                <a:latin typeface="Courier"/>
                <a:ea typeface="Microsoft JhengHei Light" panose="020B0304030504040204" pitchFamily="34" charset="-120"/>
              </a:rPr>
              <a:t>mark</a:t>
            </a:r>
            <a:r>
              <a:rPr lang="en-CA" sz="1800" dirty="0">
                <a:latin typeface="Courier"/>
                <a:ea typeface="Microsoft JhengHei Light" panose="020B0304030504040204" pitchFamily="34" charset="-120"/>
              </a:rPr>
              <a:t> 2.9M Oct 25 14:33 locale-archive</a:t>
            </a:r>
          </a:p>
          <a:p>
            <a:r>
              <a:rPr lang="en-CA" dirty="0"/>
              <a:t>Use </a:t>
            </a:r>
            <a:r>
              <a:rPr lang="en-CA" dirty="0" err="1"/>
              <a:t>musl</a:t>
            </a:r>
            <a:r>
              <a:rPr lang="en-CA" dirty="0"/>
              <a:t> instead</a:t>
            </a:r>
            <a:br>
              <a:rPr lang="en-CA" dirty="0"/>
            </a:br>
            <a:r>
              <a:rPr lang="en-US" dirty="0"/>
              <a:t>%&gt; TCLIBC=</a:t>
            </a:r>
            <a:r>
              <a:rPr lang="en-US" dirty="0" err="1"/>
              <a:t>musl</a:t>
            </a:r>
            <a:r>
              <a:rPr lang="en-US" dirty="0"/>
              <a:t> </a:t>
            </a:r>
            <a:r>
              <a:rPr lang="en-US" dirty="0" err="1"/>
              <a:t>bitbake</a:t>
            </a:r>
            <a:r>
              <a:rPr lang="en-US" dirty="0"/>
              <a:t> hello-world</a:t>
            </a:r>
          </a:p>
          <a:p>
            <a:r>
              <a:rPr lang="en-US" sz="1600" dirty="0"/>
              <a:t>%&gt; docker images</a:t>
            </a:r>
            <a:br>
              <a:rPr lang="en-US" sz="1600" dirty="0"/>
            </a:br>
            <a:r>
              <a:rPr lang="en-US" sz="1600" dirty="0"/>
              <a:t>REPOSITORY             TAG             IMAGE ID            CREATED             SIZE</a:t>
            </a:r>
            <a:br>
              <a:rPr lang="en-US" sz="1600" dirty="0"/>
            </a:br>
            <a:r>
              <a:rPr lang="en-US" sz="1600" dirty="0"/>
              <a:t>hello-world                latest          62200ca82e06        6 seconds ago       </a:t>
            </a:r>
            <a:r>
              <a:rPr lang="en-US" sz="1600" dirty="0">
                <a:solidFill>
                  <a:srgbClr val="FF0000"/>
                </a:solidFill>
              </a:rPr>
              <a:t>17.7kB</a:t>
            </a:r>
            <a:endParaRPr lang="en-CA" sz="1600" dirty="0">
              <a:solidFill>
                <a:srgbClr val="FF0000"/>
              </a:solidFill>
            </a:endParaRPr>
          </a:p>
        </p:txBody>
      </p:sp>
    </p:spTree>
    <p:extLst>
      <p:ext uri="{BB962C8B-B14F-4D97-AF65-F5344CB8AC3E}">
        <p14:creationId xmlns:p14="http://schemas.microsoft.com/office/powerpoint/2010/main" val="1322157077"/>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6. Cross </a:t>
            </a:r>
            <a:r>
              <a:rPr lang="en-CA" dirty="0"/>
              <a:t>Compile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4812816"/>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0C879-E8C7-4453-8727-4468072E0BFF}"/>
              </a:ext>
            </a:extLst>
          </p:cNvPr>
          <p:cNvSpPr>
            <a:spLocks noGrp="1"/>
          </p:cNvSpPr>
          <p:nvPr>
            <p:ph type="title"/>
          </p:nvPr>
        </p:nvSpPr>
        <p:spPr/>
        <p:txBody>
          <a:bodyPr/>
          <a:lstStyle/>
          <a:p>
            <a:r>
              <a:rPr lang="en-CA" dirty="0" err="1"/>
              <a:t>Multiconfig</a:t>
            </a:r>
            <a:endParaRPr lang="en-US" dirty="0"/>
          </a:p>
        </p:txBody>
      </p:sp>
      <p:sp>
        <p:nvSpPr>
          <p:cNvPr id="3" name="Content Placeholder 2">
            <a:extLst>
              <a:ext uri="{FF2B5EF4-FFF2-40B4-BE49-F238E27FC236}">
                <a16:creationId xmlns:a16="http://schemas.microsoft.com/office/drawing/2014/main" xmlns="" id="{AE0478CC-D0D0-4773-B162-8CE35547C267}"/>
              </a:ext>
            </a:extLst>
          </p:cNvPr>
          <p:cNvSpPr>
            <a:spLocks noGrp="1"/>
          </p:cNvSpPr>
          <p:nvPr>
            <p:ph sz="quarter" idx="13"/>
          </p:nvPr>
        </p:nvSpPr>
        <p:spPr/>
        <p:txBody>
          <a:bodyPr/>
          <a:lstStyle/>
          <a:p>
            <a:r>
              <a:rPr lang="en-CA" dirty="0"/>
              <a:t>Use ‘</a:t>
            </a:r>
            <a:r>
              <a:rPr lang="en-CA" dirty="0" err="1"/>
              <a:t>multiconfig</a:t>
            </a:r>
            <a:r>
              <a:rPr lang="en-CA" dirty="0"/>
              <a:t>’ to build several ARCH or MACHINE in the same TOPDIR</a:t>
            </a:r>
          </a:p>
          <a:p>
            <a:r>
              <a:rPr lang="en-CA" dirty="0"/>
              <a:t>Shares many, but not all, -native packages</a:t>
            </a:r>
          </a:p>
          <a:p>
            <a:r>
              <a:rPr lang="en-US" dirty="0"/>
              <a:t>Provides a way to build and include container images in a </a:t>
            </a:r>
            <a:r>
              <a:rPr lang="en-US" dirty="0" err="1"/>
              <a:t>rootfs</a:t>
            </a:r>
            <a:r>
              <a:rPr lang="en-US" dirty="0"/>
              <a:t> in one ‘build’</a:t>
            </a:r>
          </a:p>
        </p:txBody>
      </p:sp>
    </p:spTree>
    <p:extLst>
      <p:ext uri="{BB962C8B-B14F-4D97-AF65-F5344CB8AC3E}">
        <p14:creationId xmlns:p14="http://schemas.microsoft.com/office/powerpoint/2010/main" val="3201649766"/>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EB8BD-60E3-4469-A509-562DD4B716CC}"/>
              </a:ext>
            </a:extLst>
          </p:cNvPr>
          <p:cNvSpPr>
            <a:spLocks noGrp="1"/>
          </p:cNvSpPr>
          <p:nvPr>
            <p:ph type="title"/>
          </p:nvPr>
        </p:nvSpPr>
        <p:spPr/>
        <p:txBody>
          <a:bodyPr/>
          <a:lstStyle/>
          <a:p>
            <a:r>
              <a:rPr lang="en-CA" dirty="0" err="1"/>
              <a:t>Multiconfig</a:t>
            </a:r>
            <a:r>
              <a:rPr lang="en-CA" dirty="0"/>
              <a:t> Setup</a:t>
            </a:r>
            <a:endParaRPr lang="en-US" dirty="0"/>
          </a:p>
        </p:txBody>
      </p:sp>
      <p:sp>
        <p:nvSpPr>
          <p:cNvPr id="3" name="Content Placeholder 2">
            <a:extLst>
              <a:ext uri="{FF2B5EF4-FFF2-40B4-BE49-F238E27FC236}">
                <a16:creationId xmlns:a16="http://schemas.microsoft.com/office/drawing/2014/main" xmlns="" id="{571F6DEC-0F3F-4CC7-8BB0-F9E5F978CF6E}"/>
              </a:ext>
            </a:extLst>
          </p:cNvPr>
          <p:cNvSpPr>
            <a:spLocks noGrp="1"/>
          </p:cNvSpPr>
          <p:nvPr>
            <p:ph sz="quarter" idx="13"/>
          </p:nvPr>
        </p:nvSpPr>
        <p:spPr>
          <a:xfrm>
            <a:off x="448853" y="1379538"/>
            <a:ext cx="8233186" cy="1770062"/>
          </a:xfrm>
        </p:spPr>
        <p:txBody>
          <a:bodyPr/>
          <a:lstStyle/>
          <a:p>
            <a:r>
              <a:rPr lang="en-CA" dirty="0"/>
              <a:t>Add BBMULTICONFIG to </a:t>
            </a:r>
            <a:r>
              <a:rPr lang="en-CA" dirty="0" err="1"/>
              <a:t>local.conf</a:t>
            </a:r>
            <a:r>
              <a:rPr lang="en-CA" dirty="0"/>
              <a:t/>
            </a:r>
            <a:br>
              <a:rPr lang="en-CA" dirty="0"/>
            </a:br>
            <a:r>
              <a:rPr lang="en-CA" dirty="0"/>
              <a:t>ex.: </a:t>
            </a:r>
            <a:r>
              <a:rPr lang="en-CA" sz="2000" dirty="0"/>
              <a:t>BBMULTICONFIG = "base container container-arm64“</a:t>
            </a:r>
          </a:p>
          <a:p>
            <a:r>
              <a:rPr lang="en-CA" dirty="0"/>
              <a:t>Setup ‘</a:t>
            </a:r>
            <a:r>
              <a:rPr lang="en-CA" dirty="0" err="1"/>
              <a:t>multiconfig</a:t>
            </a:r>
            <a:r>
              <a:rPr lang="en-CA" dirty="0"/>
              <a:t>’ directory</a:t>
            </a:r>
          </a:p>
          <a:p>
            <a:pPr marL="76200" indent="0">
              <a:buNone/>
            </a:pPr>
            <a:endParaRPr lang="en-US" sz="2000" dirty="0"/>
          </a:p>
        </p:txBody>
      </p:sp>
      <p:pic>
        <p:nvPicPr>
          <p:cNvPr id="4" name="Picture 3">
            <a:extLst>
              <a:ext uri="{FF2B5EF4-FFF2-40B4-BE49-F238E27FC236}">
                <a16:creationId xmlns:a16="http://schemas.microsoft.com/office/drawing/2014/main" xmlns="" id="{4CF1200F-E1AC-4AD3-AB29-6D9B9F18B053}"/>
              </a:ext>
            </a:extLst>
          </p:cNvPr>
          <p:cNvPicPr>
            <a:picLocks noChangeAspect="1"/>
          </p:cNvPicPr>
          <p:nvPr/>
        </p:nvPicPr>
        <p:blipFill>
          <a:blip r:embed="rId2"/>
          <a:stretch>
            <a:fillRect/>
          </a:stretch>
        </p:blipFill>
        <p:spPr>
          <a:xfrm>
            <a:off x="1780588" y="2989943"/>
            <a:ext cx="4907154" cy="3048000"/>
          </a:xfrm>
          <a:prstGeom prst="rect">
            <a:avLst/>
          </a:prstGeom>
        </p:spPr>
      </p:pic>
    </p:spTree>
    <p:extLst>
      <p:ext uri="{BB962C8B-B14F-4D97-AF65-F5344CB8AC3E}">
        <p14:creationId xmlns:p14="http://schemas.microsoft.com/office/powerpoint/2010/main" val="1474846301"/>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2BD0E-1A6E-4136-8D47-FC892295D456}"/>
              </a:ext>
            </a:extLst>
          </p:cNvPr>
          <p:cNvSpPr>
            <a:spLocks noGrp="1"/>
          </p:cNvSpPr>
          <p:nvPr>
            <p:ph type="title"/>
          </p:nvPr>
        </p:nvSpPr>
        <p:spPr/>
        <p:txBody>
          <a:bodyPr/>
          <a:lstStyle/>
          <a:p>
            <a:r>
              <a:rPr lang="en-CA" dirty="0" err="1"/>
              <a:t>Multiconfig</a:t>
            </a:r>
            <a:r>
              <a:rPr lang="en-CA" dirty="0"/>
              <a:t> Setup</a:t>
            </a:r>
            <a:endParaRPr lang="en-US" dirty="0"/>
          </a:p>
        </p:txBody>
      </p:sp>
      <p:sp>
        <p:nvSpPr>
          <p:cNvPr id="3" name="Content Placeholder 2">
            <a:extLst>
              <a:ext uri="{FF2B5EF4-FFF2-40B4-BE49-F238E27FC236}">
                <a16:creationId xmlns:a16="http://schemas.microsoft.com/office/drawing/2014/main" xmlns="" id="{B7F0929C-185F-4920-8763-722CA065AE7E}"/>
              </a:ext>
            </a:extLst>
          </p:cNvPr>
          <p:cNvSpPr>
            <a:spLocks noGrp="1"/>
          </p:cNvSpPr>
          <p:nvPr>
            <p:ph sz="quarter" idx="13"/>
          </p:nvPr>
        </p:nvSpPr>
        <p:spPr>
          <a:xfrm>
            <a:off x="448277" y="1162844"/>
            <a:ext cx="8233186" cy="4532312"/>
          </a:xfrm>
        </p:spPr>
        <p:txBody>
          <a:bodyPr/>
          <a:lstStyle/>
          <a:p>
            <a:pPr marL="76200" indent="0">
              <a:buNone/>
            </a:pPr>
            <a:r>
              <a:rPr lang="en-CA" dirty="0" err="1"/>
              <a:t>base.conf</a:t>
            </a:r>
            <a:endParaRPr lang="en-CA" dirty="0"/>
          </a:p>
          <a:p>
            <a:r>
              <a:rPr lang="en-US" sz="1600" dirty="0"/>
              <a:t>TMPDIR = "${TOPDIR}/base“</a:t>
            </a:r>
          </a:p>
          <a:p>
            <a:pPr marL="76200" indent="0">
              <a:buNone/>
            </a:pPr>
            <a:r>
              <a:rPr lang="en-US" dirty="0" err="1"/>
              <a:t>container.conf</a:t>
            </a:r>
            <a:endParaRPr lang="en-US" dirty="0"/>
          </a:p>
          <a:p>
            <a:r>
              <a:rPr lang="en-US" sz="1600" dirty="0"/>
              <a:t>TCLIBC = "</a:t>
            </a:r>
            <a:r>
              <a:rPr lang="en-US" sz="1600" dirty="0" err="1"/>
              <a:t>musl</a:t>
            </a:r>
            <a:r>
              <a:rPr lang="en-US" sz="1600" dirty="0"/>
              <a:t>“</a:t>
            </a:r>
            <a:br>
              <a:rPr lang="en-US" sz="1600" dirty="0"/>
            </a:br>
            <a:r>
              <a:rPr lang="en-US" sz="1600" dirty="0"/>
              <a:t>TMPDIR = "${TOPDIR}/container“</a:t>
            </a:r>
            <a:br>
              <a:rPr lang="en-US" sz="1600" dirty="0"/>
            </a:br>
            <a:r>
              <a:rPr lang="en-US" sz="1600" dirty="0"/>
              <a:t>IMAGE_FSTYPES='container’</a:t>
            </a:r>
            <a:br>
              <a:rPr lang="en-US" sz="1600" dirty="0"/>
            </a:br>
            <a:r>
              <a:rPr lang="en-US" sz="1600" dirty="0" err="1"/>
              <a:t>PREFERRED_PROVIDER_virtual</a:t>
            </a:r>
            <a:r>
              <a:rPr lang="en-US" sz="1600" dirty="0"/>
              <a:t>/kernel = "</a:t>
            </a:r>
            <a:r>
              <a:rPr lang="en-US" sz="1600" dirty="0" err="1"/>
              <a:t>linux</a:t>
            </a:r>
            <a:r>
              <a:rPr lang="en-US" sz="1600" dirty="0"/>
              <a:t>-dummy“</a:t>
            </a:r>
          </a:p>
          <a:p>
            <a:pPr marL="76200" indent="0">
              <a:buNone/>
            </a:pPr>
            <a:r>
              <a:rPr lang="en-US" dirty="0"/>
              <a:t>Container-arm64.conf</a:t>
            </a:r>
          </a:p>
          <a:p>
            <a:r>
              <a:rPr lang="en-US" sz="1600" dirty="0"/>
              <a:t>TCLIBC = "</a:t>
            </a:r>
            <a:r>
              <a:rPr lang="en-US" sz="1600" dirty="0" err="1"/>
              <a:t>musl</a:t>
            </a:r>
            <a:r>
              <a:rPr lang="en-US" sz="1600" dirty="0"/>
              <a:t>“</a:t>
            </a:r>
            <a:br>
              <a:rPr lang="en-US" sz="1600" dirty="0"/>
            </a:br>
            <a:r>
              <a:rPr lang="en-US" sz="1600" dirty="0"/>
              <a:t>MACHINE = "qemuarm64“</a:t>
            </a:r>
            <a:br>
              <a:rPr lang="en-US" sz="1600" dirty="0"/>
            </a:br>
            <a:r>
              <a:rPr lang="en-US" sz="1600" dirty="0"/>
              <a:t>TMPDIR = "${TOPDIR}/container-arm64“</a:t>
            </a:r>
            <a:br>
              <a:rPr lang="en-US" sz="1600" dirty="0"/>
            </a:br>
            <a:r>
              <a:rPr lang="en-US" sz="1600" dirty="0"/>
              <a:t>IMAGE_FSTYPES='container’</a:t>
            </a:r>
            <a:br>
              <a:rPr lang="en-US" sz="1600" dirty="0"/>
            </a:br>
            <a:r>
              <a:rPr lang="en-US" sz="1600" dirty="0" err="1"/>
              <a:t>PREFERRED_PROVIDER_virtual</a:t>
            </a:r>
            <a:r>
              <a:rPr lang="en-US" sz="1600" dirty="0"/>
              <a:t>/kernel = "</a:t>
            </a:r>
            <a:r>
              <a:rPr lang="en-US" sz="1600" dirty="0" err="1"/>
              <a:t>linux</a:t>
            </a:r>
            <a:r>
              <a:rPr lang="en-US" sz="1600" dirty="0"/>
              <a:t>-dummy"</a:t>
            </a:r>
          </a:p>
          <a:p>
            <a:endParaRPr lang="en-US" dirty="0"/>
          </a:p>
          <a:p>
            <a:endParaRPr lang="en-US" dirty="0"/>
          </a:p>
        </p:txBody>
      </p:sp>
    </p:spTree>
    <p:extLst>
      <p:ext uri="{BB962C8B-B14F-4D97-AF65-F5344CB8AC3E}">
        <p14:creationId xmlns:p14="http://schemas.microsoft.com/office/powerpoint/2010/main" val="948920317"/>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err="1"/>
              <a:t>Multiconfig</a:t>
            </a:r>
            <a:r>
              <a:rPr lang="en-CA" dirty="0"/>
              <a:t> Build</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r>
              <a:rPr lang="en-CA" dirty="0"/>
              <a:t>Build</a:t>
            </a:r>
            <a:br>
              <a:rPr lang="en-CA" dirty="0"/>
            </a:br>
            <a:r>
              <a:rPr lang="en-CA" dirty="0"/>
              <a:t>%&gt; </a:t>
            </a:r>
            <a:r>
              <a:rPr lang="en-US" dirty="0" err="1"/>
              <a:t>bitbake</a:t>
            </a:r>
            <a:r>
              <a:rPr lang="en-US" dirty="0"/>
              <a:t> </a:t>
            </a:r>
            <a:r>
              <a:rPr lang="en-US" dirty="0" err="1"/>
              <a:t>mc:container:hello-world</a:t>
            </a:r>
            <a:r>
              <a:rPr lang="en-US" dirty="0"/>
              <a:t> \</a:t>
            </a:r>
            <a:br>
              <a:rPr lang="en-US" dirty="0"/>
            </a:br>
            <a:r>
              <a:rPr lang="en-US" dirty="0"/>
              <a:t>      mc:container-arm64:hello-world</a:t>
            </a:r>
          </a:p>
          <a:p>
            <a:r>
              <a:rPr lang="en-US" dirty="0"/>
              <a:t>Result</a:t>
            </a:r>
            <a:br>
              <a:rPr lang="en-US" dirty="0"/>
            </a:br>
            <a:r>
              <a:rPr lang="en-US" sz="1600" dirty="0"/>
              <a:t>%&gt; ls container/deploy/images/qemux86-64/hello-world-qemux86-64.tar.bz2</a:t>
            </a:r>
            <a:br>
              <a:rPr lang="en-US" sz="1600" dirty="0"/>
            </a:br>
            <a:r>
              <a:rPr lang="en-US" sz="1600" dirty="0"/>
              <a:t>container/deploy/images/qemux86-64/hello-world-qemux86-64.tar.bz2</a:t>
            </a:r>
            <a:br>
              <a:rPr lang="en-US" sz="1600" dirty="0"/>
            </a:br>
            <a:r>
              <a:rPr lang="en-US" sz="1600" dirty="0"/>
              <a:t/>
            </a:r>
            <a:br>
              <a:rPr lang="en-US" sz="1600" dirty="0"/>
            </a:br>
            <a:r>
              <a:rPr lang="en-US" sz="1600" dirty="0"/>
              <a:t>%&gt; ls container-arm64/deploy/images/qemuarm64/hello-world-qemuarm64.tar.bz2</a:t>
            </a:r>
            <a:br>
              <a:rPr lang="en-US" sz="1600" dirty="0"/>
            </a:br>
            <a:r>
              <a:rPr lang="en-US" sz="1600" dirty="0"/>
              <a:t>container-arm64/deploy/images/qemuarm64/hello-world-qemuarm64.tar.bz2</a:t>
            </a:r>
          </a:p>
        </p:txBody>
      </p:sp>
    </p:spTree>
    <p:extLst>
      <p:ext uri="{BB962C8B-B14F-4D97-AF65-F5344CB8AC3E}">
        <p14:creationId xmlns:p14="http://schemas.microsoft.com/office/powerpoint/2010/main" val="1794999485"/>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7. Saving </a:t>
            </a:r>
            <a:r>
              <a:rPr lang="en-CA" dirty="0"/>
              <a:t>Time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6752230"/>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a:t>Builder Container</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pPr marL="76200" indent="0">
              <a:buNone/>
            </a:pPr>
            <a:r>
              <a:rPr lang="en-CA" dirty="0"/>
              <a:t>Idea: create a cloud friendly container and reuse –native build artifacts in the process</a:t>
            </a:r>
          </a:p>
          <a:p>
            <a:pPr marL="533400" indent="-457200">
              <a:buFont typeface="+mj-lt"/>
              <a:buAutoNum type="arabicPeriod"/>
            </a:pPr>
            <a:r>
              <a:rPr lang="en-CA" dirty="0"/>
              <a:t>Complete a simple build – hello-world</a:t>
            </a:r>
          </a:p>
          <a:p>
            <a:pPr marL="533400" indent="-457200">
              <a:buFont typeface="+mj-lt"/>
              <a:buAutoNum type="arabicPeriod"/>
            </a:pPr>
            <a:r>
              <a:rPr lang="en-CA" dirty="0"/>
              <a:t>Put the whole build into a container</a:t>
            </a:r>
          </a:p>
          <a:p>
            <a:pPr marL="533400" indent="-457200">
              <a:buFont typeface="+mj-lt"/>
              <a:buAutoNum type="arabicPeriod"/>
            </a:pPr>
            <a:r>
              <a:rPr lang="en-CA" dirty="0"/>
              <a:t>Use the container to build more containers</a:t>
            </a:r>
            <a:endParaRPr lang="en-US" dirty="0"/>
          </a:p>
        </p:txBody>
      </p:sp>
    </p:spTree>
    <p:extLst>
      <p:ext uri="{BB962C8B-B14F-4D97-AF65-F5344CB8AC3E}">
        <p14:creationId xmlns:p14="http://schemas.microsoft.com/office/powerpoint/2010/main" val="2550966098"/>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5E63-E800-4A84-BB49-ABB94E4B2C8F}"/>
              </a:ext>
            </a:extLst>
          </p:cNvPr>
          <p:cNvSpPr>
            <a:spLocks noGrp="1"/>
          </p:cNvSpPr>
          <p:nvPr>
            <p:ph type="title"/>
          </p:nvPr>
        </p:nvSpPr>
        <p:spPr/>
        <p:txBody>
          <a:bodyPr/>
          <a:lstStyle/>
          <a:p>
            <a:r>
              <a:rPr lang="en-CA" dirty="0"/>
              <a:t>2. Put the Whole Build into a Container</a:t>
            </a:r>
            <a:endParaRPr lang="en-US" dirty="0"/>
          </a:p>
        </p:txBody>
      </p:sp>
      <p:sp>
        <p:nvSpPr>
          <p:cNvPr id="3" name="Content Placeholder 2">
            <a:extLst>
              <a:ext uri="{FF2B5EF4-FFF2-40B4-BE49-F238E27FC236}">
                <a16:creationId xmlns:a16="http://schemas.microsoft.com/office/drawing/2014/main" xmlns="" id="{951DFEA3-9180-44C2-98EB-23BD8A667C49}"/>
              </a:ext>
            </a:extLst>
          </p:cNvPr>
          <p:cNvSpPr>
            <a:spLocks noGrp="1"/>
          </p:cNvSpPr>
          <p:nvPr>
            <p:ph sz="quarter" idx="13"/>
          </p:nvPr>
        </p:nvSpPr>
        <p:spPr/>
        <p:txBody>
          <a:bodyPr/>
          <a:lstStyle/>
          <a:p>
            <a:pPr marL="76200" indent="0">
              <a:buNone/>
            </a:pPr>
            <a:r>
              <a:rPr lang="en-US" sz="1600" dirty="0"/>
              <a:t>FROM </a:t>
            </a:r>
            <a:r>
              <a:rPr lang="en-US" sz="1600" dirty="0" err="1"/>
              <a:t>debian:stretch-slim</a:t>
            </a:r>
            <a:r>
              <a:rPr lang="en-US" sz="1600" dirty="0"/>
              <a:t/>
            </a:r>
            <a:br>
              <a:rPr lang="en-US" sz="1600" dirty="0"/>
            </a:br>
            <a:r>
              <a:rPr lang="en-US" sz="1600" dirty="0"/>
              <a:t>COPY . /mark/</a:t>
            </a:r>
            <a:r>
              <a:rPr lang="en-US" sz="1600" dirty="0" err="1"/>
              <a:t>bld</a:t>
            </a:r>
            <a:r>
              <a:rPr lang="en-US" sz="1600" dirty="0"/>
              <a:t>/container</a:t>
            </a:r>
            <a:br>
              <a:rPr lang="en-US" sz="1600" dirty="0"/>
            </a:br>
            <a:r>
              <a:rPr lang="en-US" sz="1600" dirty="0"/>
              <a:t>RUN apt update &amp;&amp; apt install -y locales gawk </a:t>
            </a:r>
            <a:r>
              <a:rPr lang="en-US" sz="1600" dirty="0" err="1"/>
              <a:t>wget</a:t>
            </a:r>
            <a:r>
              <a:rPr lang="en-US" sz="1600" dirty="0"/>
              <a:t> git-core </a:t>
            </a:r>
            <a:r>
              <a:rPr lang="en-US" sz="1600" dirty="0" err="1"/>
              <a:t>cpio</a:t>
            </a:r>
            <a:r>
              <a:rPr lang="en-US" sz="1600" dirty="0"/>
              <a:t> \</a:t>
            </a:r>
            <a:br>
              <a:rPr lang="en-US" sz="1600" dirty="0"/>
            </a:br>
            <a:r>
              <a:rPr lang="en-US" sz="1600" dirty="0"/>
              <a:t>     </a:t>
            </a:r>
            <a:r>
              <a:rPr lang="en-US" sz="1600" dirty="0" err="1"/>
              <a:t>diffstat</a:t>
            </a:r>
            <a:r>
              <a:rPr lang="en-US" sz="1600" dirty="0"/>
              <a:t> unzip </a:t>
            </a:r>
            <a:r>
              <a:rPr lang="en-US" sz="1600" dirty="0" err="1"/>
              <a:t>texinfo</a:t>
            </a:r>
            <a:r>
              <a:rPr lang="en-US" sz="1600" dirty="0"/>
              <a:t> </a:t>
            </a:r>
            <a:r>
              <a:rPr lang="en-US" sz="1600" dirty="0" err="1"/>
              <a:t>gcc-multilib</a:t>
            </a:r>
            <a:r>
              <a:rPr lang="en-US" sz="1600" dirty="0"/>
              <a:t> python2.7 python2.7-minimal \</a:t>
            </a:r>
            <a:br>
              <a:rPr lang="en-US" sz="1600" dirty="0"/>
            </a:br>
            <a:r>
              <a:rPr lang="en-US" sz="1600" dirty="0"/>
              <a:t>     python-minimal build-essential </a:t>
            </a:r>
            <a:r>
              <a:rPr lang="en-US" sz="1600" dirty="0" err="1"/>
              <a:t>chrpath</a:t>
            </a:r>
            <a:r>
              <a:rPr lang="en-US" sz="1600" dirty="0"/>
              <a:t> </a:t>
            </a:r>
            <a:r>
              <a:rPr lang="en-US" sz="1600" dirty="0" err="1"/>
              <a:t>socat</a:t>
            </a:r>
            <a:r>
              <a:rPr lang="en-US" sz="1600" dirty="0"/>
              <a:t> libsdl1.2-dev </a:t>
            </a:r>
            <a:r>
              <a:rPr lang="en-US" sz="1600" dirty="0" err="1"/>
              <a:t>xterm</a:t>
            </a:r>
            <a:r>
              <a:rPr lang="en-US" sz="1600" dirty="0"/>
              <a:t> &amp;&amp; \</a:t>
            </a:r>
            <a:br>
              <a:rPr lang="en-US" sz="1600" dirty="0"/>
            </a:br>
            <a:r>
              <a:rPr lang="en-US" sz="1600" dirty="0"/>
              <a:t>     rm -rf /mark/</a:t>
            </a:r>
            <a:r>
              <a:rPr lang="en-US" sz="1600" dirty="0" err="1"/>
              <a:t>bld</a:t>
            </a:r>
            <a:r>
              <a:rPr lang="en-US" sz="1600" dirty="0"/>
              <a:t>/container/</a:t>
            </a:r>
            <a:r>
              <a:rPr lang="en-US" sz="1600" dirty="0" err="1"/>
              <a:t>cbuilder</a:t>
            </a:r>
            <a:r>
              <a:rPr lang="en-US" sz="1600" dirty="0"/>
              <a:t>/local &amp;&amp; \</a:t>
            </a:r>
            <a:br>
              <a:rPr lang="en-US" sz="1600" dirty="0"/>
            </a:br>
            <a:r>
              <a:rPr lang="en-US" sz="1600" dirty="0"/>
              <a:t>     rm -rf /mark/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 &amp;&amp; \</a:t>
            </a:r>
            <a:br>
              <a:rPr lang="en-US" sz="1600" dirty="0"/>
            </a:br>
            <a:r>
              <a:rPr lang="en-US" sz="1600" dirty="0"/>
              <a:t>     sed -</a:t>
            </a:r>
            <a:r>
              <a:rPr lang="en-US" sz="1600" dirty="0" err="1"/>
              <a:t>i</a:t>
            </a:r>
            <a:r>
              <a:rPr lang="en-US" sz="1600" dirty="0"/>
              <a:t> -e 's/# en_US.UTF-8 UTF-8/en_US.UTF-8 UTF-8/' /</a:t>
            </a:r>
            <a:r>
              <a:rPr lang="en-US" sz="1600" dirty="0" err="1"/>
              <a:t>etc</a:t>
            </a:r>
            <a:r>
              <a:rPr lang="en-US" sz="1600" dirty="0"/>
              <a:t>/</a:t>
            </a:r>
            <a:r>
              <a:rPr lang="en-US" sz="1600" dirty="0" err="1"/>
              <a:t>locale.gen</a:t>
            </a:r>
            <a:r>
              <a:rPr lang="en-US" sz="1600" dirty="0"/>
              <a:t> &amp;&amp; \</a:t>
            </a:r>
            <a:br>
              <a:rPr lang="en-US" sz="1600" dirty="0"/>
            </a:br>
            <a:r>
              <a:rPr lang="en-US" sz="1600" dirty="0"/>
              <a:t>     locale-gen</a:t>
            </a:r>
            <a:br>
              <a:rPr lang="en-US" sz="1600" dirty="0"/>
            </a:br>
            <a:r>
              <a:rPr lang="en-US" sz="1600" dirty="0"/>
              <a:t>ENV HOME=/mark</a:t>
            </a:r>
            <a:br>
              <a:rPr lang="en-US" sz="1600" dirty="0"/>
            </a:br>
            <a:r>
              <a:rPr lang="en-US" sz="1600" dirty="0"/>
              <a:t>ENV LANG en_US.UTF-8</a:t>
            </a:r>
            <a:br>
              <a:rPr lang="en-US" sz="1600" dirty="0"/>
            </a:br>
            <a:r>
              <a:rPr lang="en-US" sz="1600" dirty="0"/>
              <a:t>ENV LANGUAGE </a:t>
            </a:r>
            <a:r>
              <a:rPr lang="en-US" sz="1600" dirty="0" err="1"/>
              <a:t>en_US:en</a:t>
            </a:r>
            <a:r>
              <a:rPr lang="en-US" sz="1600" dirty="0"/>
              <a:t/>
            </a:r>
            <a:br>
              <a:rPr lang="en-US" sz="1600" dirty="0"/>
            </a:br>
            <a:r>
              <a:rPr lang="en-US" sz="1600" dirty="0"/>
              <a:t>ENV LC_ALL en_US.UTF-8</a:t>
            </a:r>
            <a:br>
              <a:rPr lang="en-US" sz="1600" dirty="0"/>
            </a:br>
            <a:r>
              <a:rPr lang="en-US" sz="1600" dirty="0"/>
              <a:t>WORKDIR /mark/</a:t>
            </a:r>
            <a:r>
              <a:rPr lang="en-US" sz="1600" dirty="0" err="1"/>
              <a:t>bld</a:t>
            </a:r>
            <a:r>
              <a:rPr lang="en-US" sz="1600" dirty="0"/>
              <a:t>/container/</a:t>
            </a:r>
            <a:r>
              <a:rPr lang="en-US" sz="1600" dirty="0" err="1"/>
              <a:t>cbuilder</a:t>
            </a:r>
            <a:r>
              <a:rPr lang="en-US" sz="1600" dirty="0"/>
              <a:t/>
            </a:r>
            <a:br>
              <a:rPr lang="en-US" sz="1600" dirty="0"/>
            </a:br>
            <a:r>
              <a:rPr lang="en-US" sz="1600" dirty="0"/>
              <a:t>VOLUME /mark/</a:t>
            </a:r>
            <a:r>
              <a:rPr lang="en-US" sz="1600" dirty="0" err="1"/>
              <a:t>bld</a:t>
            </a:r>
            <a:r>
              <a:rPr lang="en-US" sz="1600" dirty="0"/>
              <a:t>/container/</a:t>
            </a:r>
            <a:r>
              <a:rPr lang="en-US" sz="1600" dirty="0" err="1"/>
              <a:t>cbuilder</a:t>
            </a:r>
            <a:r>
              <a:rPr lang="en-US" sz="1600" dirty="0"/>
              <a:t>/local</a:t>
            </a:r>
            <a:br>
              <a:rPr lang="en-US" sz="1600" dirty="0"/>
            </a:br>
            <a:r>
              <a:rPr lang="en-US" sz="1600" dirty="0"/>
              <a:t>    /mark/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a:t>
            </a:r>
            <a:br>
              <a:rPr lang="en-US" sz="1600" dirty="0"/>
            </a:br>
            <a:r>
              <a:rPr lang="en-US" sz="1600" dirty="0"/>
              <a:t>    /mark/</a:t>
            </a:r>
            <a:r>
              <a:rPr lang="en-US" sz="1600" dirty="0" err="1"/>
              <a:t>bld</a:t>
            </a:r>
            <a:r>
              <a:rPr lang="en-US" sz="1600" dirty="0"/>
              <a:t>/container/downloads</a:t>
            </a:r>
            <a:br>
              <a:rPr lang="en-US" sz="1600" dirty="0"/>
            </a:br>
            <a:r>
              <a:rPr lang="en-US" sz="1600" dirty="0"/>
              <a:t>ENTRYPOINT ["/mark/</a:t>
            </a:r>
            <a:r>
              <a:rPr lang="en-US" sz="1600" dirty="0" err="1"/>
              <a:t>bld</a:t>
            </a:r>
            <a:r>
              <a:rPr lang="en-US" sz="1600" dirty="0"/>
              <a:t>/container/entrypoint.sh"]</a:t>
            </a:r>
          </a:p>
          <a:p>
            <a:pPr marL="76200" indent="0">
              <a:buNone/>
            </a:pPr>
            <a:endParaRPr lang="en-US" dirty="0"/>
          </a:p>
        </p:txBody>
      </p:sp>
    </p:spTree>
    <p:extLst>
      <p:ext uri="{BB962C8B-B14F-4D97-AF65-F5344CB8AC3E}">
        <p14:creationId xmlns:p14="http://schemas.microsoft.com/office/powerpoint/2010/main" val="791285331"/>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1D34C-8BF3-4CEE-AF8B-BF3276A31423}"/>
              </a:ext>
            </a:extLst>
          </p:cNvPr>
          <p:cNvSpPr>
            <a:spLocks noGrp="1"/>
          </p:cNvSpPr>
          <p:nvPr>
            <p:ph type="title"/>
          </p:nvPr>
        </p:nvSpPr>
        <p:spPr/>
        <p:txBody>
          <a:bodyPr/>
          <a:lstStyle/>
          <a:p>
            <a:r>
              <a:rPr lang="en-CA" dirty="0"/>
              <a:t>3. Use the Container to Build More Containers </a:t>
            </a:r>
            <a:endParaRPr lang="en-US" dirty="0"/>
          </a:p>
        </p:txBody>
      </p:sp>
      <p:sp>
        <p:nvSpPr>
          <p:cNvPr id="3" name="Content Placeholder 2">
            <a:extLst>
              <a:ext uri="{FF2B5EF4-FFF2-40B4-BE49-F238E27FC236}">
                <a16:creationId xmlns:a16="http://schemas.microsoft.com/office/drawing/2014/main" xmlns="" id="{82FBA0E5-EC8E-4A33-8FCB-132F5734C801}"/>
              </a:ext>
            </a:extLst>
          </p:cNvPr>
          <p:cNvSpPr>
            <a:spLocks noGrp="1"/>
          </p:cNvSpPr>
          <p:nvPr>
            <p:ph sz="quarter" idx="13"/>
          </p:nvPr>
        </p:nvSpPr>
        <p:spPr>
          <a:xfrm>
            <a:off x="455406" y="973139"/>
            <a:ext cx="8233186" cy="5093832"/>
          </a:xfrm>
        </p:spPr>
        <p:txBody>
          <a:bodyPr/>
          <a:lstStyle/>
          <a:p>
            <a:r>
              <a:rPr lang="en-US" dirty="0"/>
              <a:t>Create a layer - similar to local layer created for Hello World!</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smtClean="0"/>
          </a:p>
          <a:p>
            <a:endParaRPr lang="en-US" dirty="0"/>
          </a:p>
          <a:p>
            <a:r>
              <a:rPr lang="en-US" dirty="0"/>
              <a:t>Create an ‘out’ directory</a:t>
            </a:r>
          </a:p>
          <a:p>
            <a:r>
              <a:rPr lang="en-US" sz="1600" dirty="0" err="1"/>
              <a:t>sudo</a:t>
            </a:r>
            <a:r>
              <a:rPr lang="en-US" sz="1600" dirty="0"/>
              <a:t> docker run --rm -it \</a:t>
            </a:r>
            <a:br>
              <a:rPr lang="en-US" sz="1600" dirty="0"/>
            </a:br>
            <a:r>
              <a:rPr lang="en-US" sz="1600" dirty="0"/>
              <a:t>-v $PWD/local:/mark/</a:t>
            </a:r>
            <a:r>
              <a:rPr lang="en-US" sz="1600" dirty="0" err="1"/>
              <a:t>bld</a:t>
            </a:r>
            <a:r>
              <a:rPr lang="en-US" sz="1600" dirty="0"/>
              <a:t>/container/</a:t>
            </a:r>
            <a:r>
              <a:rPr lang="en-US" sz="1600" dirty="0" err="1"/>
              <a:t>cbuilder</a:t>
            </a:r>
            <a:r>
              <a:rPr lang="en-US" sz="1600" dirty="0"/>
              <a:t>/local \</a:t>
            </a:r>
            <a:br>
              <a:rPr lang="en-US" sz="1600" dirty="0"/>
            </a:br>
            <a:r>
              <a:rPr lang="en-US" sz="1600" dirty="0"/>
              <a:t>-v $PWD/out:/mark/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 \</a:t>
            </a:r>
            <a:br>
              <a:rPr lang="en-US" sz="1600" dirty="0"/>
            </a:br>
            <a:r>
              <a:rPr lang="en-US" sz="1600" dirty="0" err="1"/>
              <a:t>yp-cbuilder</a:t>
            </a:r>
            <a:r>
              <a:rPr lang="en-US" sz="1600" dirty="0"/>
              <a:t> </a:t>
            </a:r>
            <a:r>
              <a:rPr lang="en-US" sz="1600" dirty="0" err="1"/>
              <a:t>bitbake</a:t>
            </a:r>
            <a:r>
              <a:rPr lang="en-US" sz="1600" dirty="0"/>
              <a:t> &lt;image-name&gt;'</a:t>
            </a:r>
          </a:p>
        </p:txBody>
      </p:sp>
      <p:pic>
        <p:nvPicPr>
          <p:cNvPr id="4" name="Content Placeholder 3">
            <a:extLst>
              <a:ext uri="{FF2B5EF4-FFF2-40B4-BE49-F238E27FC236}">
                <a16:creationId xmlns:a16="http://schemas.microsoft.com/office/drawing/2014/main" xmlns="" id="{6D26CCE8-1E52-433C-8109-187AFBB197CF}"/>
              </a:ext>
            </a:extLst>
          </p:cNvPr>
          <p:cNvPicPr>
            <a:picLocks noChangeAspect="1"/>
          </p:cNvPicPr>
          <p:nvPr/>
        </p:nvPicPr>
        <p:blipFill>
          <a:blip r:embed="rId2"/>
          <a:stretch>
            <a:fillRect/>
          </a:stretch>
        </p:blipFill>
        <p:spPr>
          <a:xfrm>
            <a:off x="3066742" y="1609782"/>
            <a:ext cx="2811544" cy="2800115"/>
          </a:xfrm>
          <a:prstGeom prst="rect">
            <a:avLst/>
          </a:prstGeom>
          <a:noFill/>
          <a:ln>
            <a:noFill/>
          </a:ln>
        </p:spPr>
      </p:pic>
    </p:spTree>
    <p:extLst>
      <p:ext uri="{BB962C8B-B14F-4D97-AF65-F5344CB8AC3E}">
        <p14:creationId xmlns:p14="http://schemas.microsoft.com/office/powerpoint/2010/main" val="9689402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CDCD1-056E-4AB9-B36B-32662A5BFBD6}"/>
              </a:ext>
            </a:extLst>
          </p:cNvPr>
          <p:cNvSpPr>
            <a:spLocks noGrp="1"/>
          </p:cNvSpPr>
          <p:nvPr>
            <p:ph type="title"/>
          </p:nvPr>
        </p:nvSpPr>
        <p:spPr/>
        <p:txBody>
          <a:bodyPr/>
          <a:lstStyle/>
          <a:p>
            <a:r>
              <a:rPr lang="en-GB" dirty="0"/>
              <a:t>Keep </a:t>
            </a:r>
            <a:r>
              <a:rPr lang="en-GB" dirty="0" err="1"/>
              <a:t>layer.conf</a:t>
            </a:r>
            <a:r>
              <a:rPr lang="en-GB" dirty="0"/>
              <a:t> simple</a:t>
            </a:r>
          </a:p>
        </p:txBody>
      </p:sp>
      <p:sp>
        <p:nvSpPr>
          <p:cNvPr id="3" name="Content Placeholder 2">
            <a:extLst>
              <a:ext uri="{FF2B5EF4-FFF2-40B4-BE49-F238E27FC236}">
                <a16:creationId xmlns="" xmlns:a16="http://schemas.microsoft.com/office/drawing/2014/main" id="{1B17599A-46E6-4EA9-B305-7ABD2B760CAF}"/>
              </a:ext>
            </a:extLst>
          </p:cNvPr>
          <p:cNvSpPr>
            <a:spLocks noGrp="1"/>
          </p:cNvSpPr>
          <p:nvPr>
            <p:ph sz="quarter" idx="13"/>
          </p:nvPr>
        </p:nvSpPr>
        <p:spPr/>
        <p:txBody>
          <a:bodyPr/>
          <a:lstStyle/>
          <a:p>
            <a:r>
              <a:rPr lang="en-GB" dirty="0"/>
              <a:t>Settings in </a:t>
            </a:r>
            <a:r>
              <a:rPr lang="en-GB" dirty="0" err="1"/>
              <a:t>layer.conf</a:t>
            </a:r>
            <a:r>
              <a:rPr lang="en-GB" dirty="0"/>
              <a:t> apply to all recipes</a:t>
            </a:r>
          </a:p>
          <a:p>
            <a:pPr lvl="1"/>
            <a:r>
              <a:rPr lang="en-GB" dirty="0"/>
              <a:t>Not just those in your layer</a:t>
            </a:r>
          </a:p>
          <a:p>
            <a:r>
              <a:rPr lang="en-GB" dirty="0"/>
              <a:t>Often difficult to override things set in </a:t>
            </a:r>
            <a:r>
              <a:rPr lang="en-GB" dirty="0" err="1"/>
              <a:t>layer.conf</a:t>
            </a:r>
            <a:endParaRPr lang="en-GB" dirty="0"/>
          </a:p>
          <a:p>
            <a:r>
              <a:rPr lang="en-GB" dirty="0"/>
              <a:t>Parsed very early</a:t>
            </a:r>
          </a:p>
          <a:p>
            <a:pPr lvl="1"/>
            <a:r>
              <a:rPr lang="en-GB" dirty="0"/>
              <a:t>Details covered later</a:t>
            </a:r>
          </a:p>
          <a:p>
            <a:pPr lvl="1"/>
            <a:r>
              <a:rPr lang="en-GB" dirty="0"/>
              <a:t>Parsed in BBLAYERS order not BBFILE_PRIORITY order</a:t>
            </a:r>
          </a:p>
        </p:txBody>
      </p:sp>
    </p:spTree>
    <p:extLst>
      <p:ext uri="{BB962C8B-B14F-4D97-AF65-F5344CB8AC3E}">
        <p14:creationId xmlns:p14="http://schemas.microsoft.com/office/powerpoint/2010/main" val="3089394821"/>
      </p:ext>
    </p:extLst>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8. DevOps </a:t>
            </a:r>
            <a:r>
              <a:rPr lang="en-CA" dirty="0"/>
              <a:t>Example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9889161"/>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842F1-BD96-4CA3-B04A-495F55DAF687}"/>
              </a:ext>
            </a:extLst>
          </p:cNvPr>
          <p:cNvSpPr>
            <a:spLocks noGrp="1"/>
          </p:cNvSpPr>
          <p:nvPr>
            <p:ph type="title"/>
          </p:nvPr>
        </p:nvSpPr>
        <p:spPr/>
        <p:txBody>
          <a:bodyPr/>
          <a:lstStyle/>
          <a:p>
            <a:r>
              <a:rPr lang="en-CA" dirty="0"/>
              <a:t>Use Container Build in Test and Deploy</a:t>
            </a:r>
            <a:endParaRPr lang="en-US" dirty="0"/>
          </a:p>
        </p:txBody>
      </p:sp>
      <p:sp>
        <p:nvSpPr>
          <p:cNvPr id="3" name="Content Placeholder 2">
            <a:extLst>
              <a:ext uri="{FF2B5EF4-FFF2-40B4-BE49-F238E27FC236}">
                <a16:creationId xmlns:a16="http://schemas.microsoft.com/office/drawing/2014/main" xmlns="" id="{F71674D2-85BE-4B82-995C-11F38C395508}"/>
              </a:ext>
            </a:extLst>
          </p:cNvPr>
          <p:cNvSpPr>
            <a:spLocks noGrp="1"/>
          </p:cNvSpPr>
          <p:nvPr>
            <p:ph sz="quarter" idx="13"/>
          </p:nvPr>
        </p:nvSpPr>
        <p:spPr/>
        <p:txBody>
          <a:bodyPr/>
          <a:lstStyle/>
          <a:p>
            <a:r>
              <a:rPr lang="en-CA" dirty="0"/>
              <a:t>Use Docker bindings with python scripts to run the container and push it to a registry</a:t>
            </a:r>
          </a:p>
          <a:p>
            <a:endParaRPr lang="en-US" dirty="0"/>
          </a:p>
        </p:txBody>
      </p:sp>
    </p:spTree>
    <p:extLst>
      <p:ext uri="{BB962C8B-B14F-4D97-AF65-F5344CB8AC3E}">
        <p14:creationId xmlns:p14="http://schemas.microsoft.com/office/powerpoint/2010/main" val="359880072"/>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5E63-E800-4A84-BB49-ABB94E4B2C8F}"/>
              </a:ext>
            </a:extLst>
          </p:cNvPr>
          <p:cNvSpPr>
            <a:spLocks noGrp="1"/>
          </p:cNvSpPr>
          <p:nvPr>
            <p:ph type="title"/>
          </p:nvPr>
        </p:nvSpPr>
        <p:spPr/>
        <p:txBody>
          <a:bodyPr/>
          <a:lstStyle/>
          <a:p>
            <a:r>
              <a:rPr lang="en-CA" dirty="0"/>
              <a:t>Using Docker Python Bindings</a:t>
            </a:r>
            <a:endParaRPr lang="en-US" dirty="0"/>
          </a:p>
        </p:txBody>
      </p:sp>
      <p:pic>
        <p:nvPicPr>
          <p:cNvPr id="4" name="Content Placeholder 3">
            <a:extLst>
              <a:ext uri="{FF2B5EF4-FFF2-40B4-BE49-F238E27FC236}">
                <a16:creationId xmlns:a16="http://schemas.microsoft.com/office/drawing/2014/main" xmlns="" id="{08D24EC9-570E-40EF-828E-96CDC54F132F}"/>
              </a:ext>
            </a:extLst>
          </p:cNvPr>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35000" contrast="100000"/>
                    </a14:imgEffect>
                  </a14:imgLayer>
                </a14:imgProps>
              </a:ext>
            </a:extLst>
          </a:blip>
          <a:stretch>
            <a:fillRect/>
          </a:stretch>
        </p:blipFill>
        <p:spPr>
          <a:xfrm>
            <a:off x="1375174" y="1402837"/>
            <a:ext cx="6380952" cy="4485714"/>
          </a:xfrm>
          <a:prstGeom prst="rect">
            <a:avLst/>
          </a:prstGeom>
        </p:spPr>
      </p:pic>
    </p:spTree>
    <p:extLst>
      <p:ext uri="{BB962C8B-B14F-4D97-AF65-F5344CB8AC3E}">
        <p14:creationId xmlns:p14="http://schemas.microsoft.com/office/powerpoint/2010/main" val="3941556789"/>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74A9B-8565-4991-B517-C96593E97FF8}"/>
              </a:ext>
            </a:extLst>
          </p:cNvPr>
          <p:cNvSpPr>
            <a:spLocks noGrp="1"/>
          </p:cNvSpPr>
          <p:nvPr>
            <p:ph type="title"/>
          </p:nvPr>
        </p:nvSpPr>
        <p:spPr/>
        <p:txBody>
          <a:bodyPr/>
          <a:lstStyle/>
          <a:p>
            <a:r>
              <a:rPr lang="en-CA" dirty="0"/>
              <a:t>Using Docker Python Bindings</a:t>
            </a:r>
            <a:endParaRPr lang="en-US" dirty="0"/>
          </a:p>
        </p:txBody>
      </p:sp>
      <p:sp>
        <p:nvSpPr>
          <p:cNvPr id="3" name="Content Placeholder 2">
            <a:extLst>
              <a:ext uri="{FF2B5EF4-FFF2-40B4-BE49-F238E27FC236}">
                <a16:creationId xmlns:a16="http://schemas.microsoft.com/office/drawing/2014/main" xmlns="" id="{CD7281C5-E4DF-4F62-9EEC-FDFB73495FDC}"/>
              </a:ext>
            </a:extLst>
          </p:cNvPr>
          <p:cNvSpPr>
            <a:spLocks noGrp="1"/>
          </p:cNvSpPr>
          <p:nvPr>
            <p:ph sz="quarter" idx="13"/>
          </p:nvPr>
        </p:nvSpPr>
        <p:spPr/>
        <p:txBody>
          <a:bodyPr/>
          <a:lstStyle/>
          <a:p>
            <a:r>
              <a:rPr lang="en-CA" dirty="0"/>
              <a:t>Import an image </a:t>
            </a:r>
            <a:r>
              <a:rPr lang="en-CA" dirty="0" err="1"/>
              <a:t>tarball</a:t>
            </a:r>
            <a:r>
              <a:rPr lang="en-CA" dirty="0"/>
              <a:t/>
            </a:r>
            <a:br>
              <a:rPr lang="en-CA" dirty="0"/>
            </a:br>
            <a:r>
              <a:rPr lang="en-US" sz="1800" b="0" dirty="0"/>
              <a:t>ret = call(["docker", "import", IMAGE_FILE, "simple-firewall"], </a:t>
            </a:r>
            <a:r>
              <a:rPr lang="en-US" sz="1800" b="0" dirty="0" err="1"/>
              <a:t>stdout</a:t>
            </a:r>
            <a:r>
              <a:rPr lang="en-US" sz="1800" b="0" dirty="0"/>
              <a:t>=FNULL)</a:t>
            </a:r>
          </a:p>
          <a:p>
            <a:r>
              <a:rPr lang="en-US" dirty="0"/>
              <a:t>Push a container to a registry</a:t>
            </a:r>
            <a:br>
              <a:rPr lang="en-US" dirty="0"/>
            </a:br>
            <a:r>
              <a:rPr lang="en-US" sz="1800" b="0" dirty="0"/>
              <a:t>image = </a:t>
            </a:r>
            <a:r>
              <a:rPr lang="en-US" sz="1800" b="0" dirty="0" err="1"/>
              <a:t>docker_client.images.get</a:t>
            </a:r>
            <a:r>
              <a:rPr lang="en-US" sz="1800" b="0" dirty="0"/>
              <a:t>("simple-firewall")</a:t>
            </a:r>
            <a:br>
              <a:rPr lang="en-US" sz="1800" b="0" dirty="0"/>
            </a:br>
            <a:r>
              <a:rPr lang="en-US" sz="1800" b="0" dirty="0" err="1"/>
              <a:t>image.tag</a:t>
            </a:r>
            <a:r>
              <a:rPr lang="en-US" sz="1800" b="0" dirty="0"/>
              <a:t>("localhost:5000/simple-firewall")</a:t>
            </a:r>
            <a:br>
              <a:rPr lang="en-US" sz="1800" b="0" dirty="0"/>
            </a:br>
            <a:r>
              <a:rPr lang="en-US" sz="1800" b="0" dirty="0" err="1"/>
              <a:t>docker_client.images.push</a:t>
            </a:r>
            <a:r>
              <a:rPr lang="en-US" sz="1800" b="0" dirty="0"/>
              <a:t>("localhost:5000/simple-firewall")</a:t>
            </a:r>
          </a:p>
          <a:p>
            <a:r>
              <a:rPr lang="en-US" dirty="0"/>
              <a:t>Details see</a:t>
            </a:r>
            <a:br>
              <a:rPr lang="en-US" dirty="0"/>
            </a:br>
            <a:r>
              <a:rPr lang="en-US" dirty="0"/>
              <a:t>https://github.com/masselstine/simple-firewall</a:t>
            </a:r>
          </a:p>
        </p:txBody>
      </p:sp>
    </p:spTree>
    <p:extLst>
      <p:ext uri="{BB962C8B-B14F-4D97-AF65-F5344CB8AC3E}">
        <p14:creationId xmlns:p14="http://schemas.microsoft.com/office/powerpoint/2010/main" val="3820611825"/>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9. Future </a:t>
            </a:r>
            <a:r>
              <a:rPr lang="en-CA" dirty="0"/>
              <a:t>Work / Ideas</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2473725"/>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a:t>Container Registry Fetcher</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pPr marL="76200" indent="0">
              <a:buNone/>
            </a:pPr>
            <a:r>
              <a:rPr lang="en-CA" dirty="0"/>
              <a:t>Idea: To include existing containers in a </a:t>
            </a:r>
            <a:r>
              <a:rPr lang="en-CA" dirty="0" err="1"/>
              <a:t>rootfs</a:t>
            </a:r>
            <a:r>
              <a:rPr lang="en-CA" dirty="0"/>
              <a:t> image</a:t>
            </a:r>
          </a:p>
          <a:p>
            <a:r>
              <a:rPr lang="en-CA" dirty="0"/>
              <a:t>Add  the ability to write recipes which reference existing containers on a registry</a:t>
            </a:r>
          </a:p>
          <a:p>
            <a:r>
              <a:rPr lang="en-US" dirty="0"/>
              <a:t>Register included containers with a container runtime to have them start automatically</a:t>
            </a:r>
          </a:p>
        </p:txBody>
      </p:sp>
    </p:spTree>
    <p:extLst>
      <p:ext uri="{BB962C8B-B14F-4D97-AF65-F5344CB8AC3E}">
        <p14:creationId xmlns:p14="http://schemas.microsoft.com/office/powerpoint/2010/main" val="1103103186"/>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E75F6-3D0F-47E8-873C-B0E6C3ED4574}"/>
              </a:ext>
            </a:extLst>
          </p:cNvPr>
          <p:cNvSpPr>
            <a:spLocks noGrp="1"/>
          </p:cNvSpPr>
          <p:nvPr>
            <p:ph type="title"/>
          </p:nvPr>
        </p:nvSpPr>
        <p:spPr/>
        <p:txBody>
          <a:bodyPr/>
          <a:lstStyle/>
          <a:p>
            <a:r>
              <a:rPr lang="en-CA" dirty="0"/>
              <a:t>Write container metadata</a:t>
            </a:r>
            <a:endParaRPr lang="en-US" dirty="0"/>
          </a:p>
        </p:txBody>
      </p:sp>
      <p:sp>
        <p:nvSpPr>
          <p:cNvPr id="3" name="Content Placeholder 2">
            <a:extLst>
              <a:ext uri="{FF2B5EF4-FFF2-40B4-BE49-F238E27FC236}">
                <a16:creationId xmlns:a16="http://schemas.microsoft.com/office/drawing/2014/main" xmlns="" id="{C50E71F1-CFFF-4623-B87E-DE558D8091B5}"/>
              </a:ext>
            </a:extLst>
          </p:cNvPr>
          <p:cNvSpPr>
            <a:spLocks noGrp="1"/>
          </p:cNvSpPr>
          <p:nvPr>
            <p:ph sz="quarter" idx="13"/>
          </p:nvPr>
        </p:nvSpPr>
        <p:spPr/>
        <p:txBody>
          <a:bodyPr/>
          <a:lstStyle/>
          <a:p>
            <a:pPr marL="76200" indent="0">
              <a:buNone/>
            </a:pPr>
            <a:r>
              <a:rPr lang="en-CA" dirty="0"/>
              <a:t>Idea: go beyond creating just the container images</a:t>
            </a:r>
          </a:p>
          <a:p>
            <a:r>
              <a:rPr lang="en-CA" dirty="0"/>
              <a:t>Write OCI compatible </a:t>
            </a:r>
            <a:r>
              <a:rPr lang="en-CA" dirty="0" err="1"/>
              <a:t>config.json</a:t>
            </a:r>
            <a:endParaRPr lang="en-CA" dirty="0"/>
          </a:p>
          <a:p>
            <a:r>
              <a:rPr lang="en-CA" dirty="0"/>
              <a:t>Write Docker VERSION and Image JSON</a:t>
            </a:r>
          </a:p>
          <a:p>
            <a:r>
              <a:rPr lang="en-CA" dirty="0"/>
              <a:t>Provide the ability to push to a container registry from the build</a:t>
            </a:r>
            <a:endParaRPr lang="en-US" dirty="0"/>
          </a:p>
        </p:txBody>
      </p:sp>
    </p:spTree>
    <p:extLst>
      <p:ext uri="{BB962C8B-B14F-4D97-AF65-F5344CB8AC3E}">
        <p14:creationId xmlns:p14="http://schemas.microsoft.com/office/powerpoint/2010/main" val="71575300"/>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86681-EC3B-48EE-8E75-5FB21F54DAD1}"/>
              </a:ext>
            </a:extLst>
          </p:cNvPr>
          <p:cNvSpPr>
            <a:spLocks noGrp="1"/>
          </p:cNvSpPr>
          <p:nvPr>
            <p:ph type="title"/>
          </p:nvPr>
        </p:nvSpPr>
        <p:spPr/>
        <p:txBody>
          <a:bodyPr/>
          <a:lstStyle/>
          <a:p>
            <a:r>
              <a:rPr lang="en-CA" dirty="0"/>
              <a:t>Use cube-builder to Seed a Build Container</a:t>
            </a:r>
            <a:endParaRPr lang="en-US" dirty="0"/>
          </a:p>
        </p:txBody>
      </p:sp>
      <p:sp>
        <p:nvSpPr>
          <p:cNvPr id="3" name="Content Placeholder 2">
            <a:extLst>
              <a:ext uri="{FF2B5EF4-FFF2-40B4-BE49-F238E27FC236}">
                <a16:creationId xmlns:a16="http://schemas.microsoft.com/office/drawing/2014/main" xmlns="" id="{DCE82D2B-90E8-4B37-BCB6-AD5FEB25A88B}"/>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1694054778"/>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EC0BE-FCEE-4400-85D7-794C57D173D2}"/>
              </a:ext>
            </a:extLst>
          </p:cNvPr>
          <p:cNvSpPr>
            <a:spLocks noGrp="1"/>
          </p:cNvSpPr>
          <p:nvPr>
            <p:ph type="title"/>
          </p:nvPr>
        </p:nvSpPr>
        <p:spPr/>
        <p:txBody>
          <a:bodyPr/>
          <a:lstStyle/>
          <a:p>
            <a:r>
              <a:rPr lang="en-CA" dirty="0"/>
              <a:t>meta-</a:t>
            </a:r>
            <a:r>
              <a:rPr lang="en-CA" dirty="0" err="1"/>
              <a:t>overc</a:t>
            </a:r>
            <a:endParaRPr lang="en-US" dirty="0"/>
          </a:p>
        </p:txBody>
      </p:sp>
      <p:sp>
        <p:nvSpPr>
          <p:cNvPr id="3" name="Content Placeholder 2">
            <a:extLst>
              <a:ext uri="{FF2B5EF4-FFF2-40B4-BE49-F238E27FC236}">
                <a16:creationId xmlns:a16="http://schemas.microsoft.com/office/drawing/2014/main" xmlns="" id="{E7065D46-BC64-4640-8903-7451AF2F7858}"/>
              </a:ext>
            </a:extLst>
          </p:cNvPr>
          <p:cNvSpPr>
            <a:spLocks noGrp="1"/>
          </p:cNvSpPr>
          <p:nvPr>
            <p:ph sz="quarter" idx="13"/>
          </p:nvPr>
        </p:nvSpPr>
        <p:spPr/>
        <p:txBody>
          <a:bodyPr/>
          <a:lstStyle/>
          <a:p>
            <a:r>
              <a:rPr lang="en-CA" dirty="0" err="1"/>
              <a:t>OverC</a:t>
            </a:r>
            <a:r>
              <a:rPr lang="en-CA" dirty="0"/>
              <a:t> is a containerized OS framework</a:t>
            </a:r>
          </a:p>
          <a:p>
            <a:r>
              <a:rPr lang="en-CA" dirty="0"/>
              <a:t>Extensible via the addition of containers</a:t>
            </a:r>
          </a:p>
          <a:p>
            <a:r>
              <a:rPr lang="en-CA" dirty="0"/>
              <a:t>Supports </a:t>
            </a:r>
            <a:r>
              <a:rPr lang="en-CA" dirty="0" err="1"/>
              <a:t>runC</a:t>
            </a:r>
            <a:r>
              <a:rPr lang="en-CA" dirty="0"/>
              <a:t> container runtime natively</a:t>
            </a:r>
          </a:p>
          <a:p>
            <a:r>
              <a:rPr lang="en-CA" dirty="0"/>
              <a:t>Supports OCI container format natively</a:t>
            </a:r>
          </a:p>
          <a:p>
            <a:r>
              <a:rPr lang="en-CA" dirty="0"/>
              <a:t>Container image agnostic, works with OCI and Docker image formats and repositories</a:t>
            </a:r>
          </a:p>
          <a:p>
            <a:r>
              <a:rPr lang="en-CA" dirty="0"/>
              <a:t>Provided as a </a:t>
            </a:r>
            <a:r>
              <a:rPr lang="en-CA" dirty="0" err="1"/>
              <a:t>Yocto</a:t>
            </a:r>
            <a:r>
              <a:rPr lang="en-CA" dirty="0"/>
              <a:t> Project layer</a:t>
            </a:r>
          </a:p>
          <a:p>
            <a:r>
              <a:rPr lang="en-CA" dirty="0"/>
              <a:t>Assembled by a custom installer (</a:t>
            </a:r>
            <a:r>
              <a:rPr lang="en-CA" dirty="0" err="1"/>
              <a:t>ie</a:t>
            </a:r>
            <a:r>
              <a:rPr lang="en-CA" dirty="0"/>
              <a:t>. No </a:t>
            </a:r>
            <a:r>
              <a:rPr lang="en-CA" dirty="0" err="1"/>
              <a:t>wic</a:t>
            </a:r>
            <a:r>
              <a:rPr lang="en-CA" dirty="0"/>
              <a:t>)</a:t>
            </a:r>
          </a:p>
          <a:p>
            <a:endParaRPr lang="en-US" dirty="0"/>
          </a:p>
        </p:txBody>
      </p:sp>
    </p:spTree>
    <p:extLst>
      <p:ext uri="{BB962C8B-B14F-4D97-AF65-F5344CB8AC3E}">
        <p14:creationId xmlns:p14="http://schemas.microsoft.com/office/powerpoint/2010/main" val="1351018483"/>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9</a:t>
            </a:r>
            <a:r>
              <a:rPr lang="en-US" dirty="0">
                <a:cs typeface="Arial" charset="0"/>
              </a:rPr>
              <a:t>. </a:t>
            </a:r>
            <a:r>
              <a:rPr lang="en-US" dirty="0" err="1">
                <a:cs typeface="Arial" charset="0"/>
              </a:rPr>
              <a:t>Resulttool</a:t>
            </a:r>
            <a:r>
              <a:rPr lang="en-US" dirty="0">
                <a:cs typeface="Arial" charset="0"/>
              </a:rPr>
              <a:t> or: How I Learned to Stop Worrying and Love </a:t>
            </a:r>
            <a:r>
              <a:rPr lang="en-US" dirty="0" err="1">
                <a:cs typeface="Arial" charset="0"/>
              </a:rPr>
              <a:t>testresults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Tim Orling</a:t>
            </a:r>
            <a:endParaRPr lang="en-US" dirty="0" smtClean="0">
              <a:latin typeface="Arial" charset="0"/>
            </a:endParaRPr>
          </a:p>
        </p:txBody>
      </p:sp>
    </p:spTree>
    <p:extLst>
      <p:ext uri="{BB962C8B-B14F-4D97-AF65-F5344CB8AC3E}">
        <p14:creationId xmlns:p14="http://schemas.microsoft.com/office/powerpoint/2010/main" val="38815394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DEF9B9-E5C7-42F4-9A01-219DCEEED74F}"/>
              </a:ext>
            </a:extLst>
          </p:cNvPr>
          <p:cNvSpPr>
            <a:spLocks noGrp="1"/>
          </p:cNvSpPr>
          <p:nvPr>
            <p:ph type="title"/>
          </p:nvPr>
        </p:nvSpPr>
        <p:spPr/>
        <p:txBody>
          <a:bodyPr/>
          <a:lstStyle/>
          <a:p>
            <a:r>
              <a:rPr lang="en-GB" dirty="0"/>
              <a:t>Adding New Content in Layers</a:t>
            </a:r>
          </a:p>
        </p:txBody>
      </p:sp>
      <p:sp>
        <p:nvSpPr>
          <p:cNvPr id="3" name="Content Placeholder 2">
            <a:extLst>
              <a:ext uri="{FF2B5EF4-FFF2-40B4-BE49-F238E27FC236}">
                <a16:creationId xmlns="" xmlns:a16="http://schemas.microsoft.com/office/drawing/2014/main" id="{8284C25A-82F1-43BF-9E1D-63F529FF176C}"/>
              </a:ext>
            </a:extLst>
          </p:cNvPr>
          <p:cNvSpPr>
            <a:spLocks noGrp="1"/>
          </p:cNvSpPr>
          <p:nvPr>
            <p:ph sz="quarter" idx="13"/>
          </p:nvPr>
        </p:nvSpPr>
        <p:spPr/>
        <p:txBody>
          <a:bodyPr/>
          <a:lstStyle/>
          <a:p>
            <a:r>
              <a:rPr lang="en-GB" dirty="0"/>
              <a:t>New content is typically safe to add</a:t>
            </a:r>
          </a:p>
          <a:p>
            <a:pPr lvl="1"/>
            <a:r>
              <a:rPr lang="en-GB" dirty="0"/>
              <a:t>New recipes</a:t>
            </a:r>
          </a:p>
          <a:p>
            <a:pPr lvl="1"/>
            <a:r>
              <a:rPr lang="en-GB" dirty="0"/>
              <a:t>New classes</a:t>
            </a:r>
          </a:p>
          <a:p>
            <a:pPr lvl="1"/>
            <a:r>
              <a:rPr lang="en-GB" dirty="0"/>
              <a:t>New machines</a:t>
            </a:r>
          </a:p>
          <a:p>
            <a:pPr lvl="1"/>
            <a:r>
              <a:rPr lang="en-GB" dirty="0"/>
              <a:t>New distros</a:t>
            </a:r>
          </a:p>
          <a:p>
            <a:r>
              <a:rPr lang="en-GB" dirty="0"/>
              <a:t>Watch out for name clashes</a:t>
            </a:r>
          </a:p>
          <a:p>
            <a:pPr lvl="1"/>
            <a:r>
              <a:rPr lang="en-GB" dirty="0"/>
              <a:t>Search the layer index first: </a:t>
            </a:r>
            <a:r>
              <a:rPr lang="en-GB" dirty="0">
                <a:hlinkClick r:id="rId2"/>
              </a:rPr>
              <a:t>https://layers.openembeded.org/</a:t>
            </a:r>
            <a:endParaRPr lang="en-GB" dirty="0"/>
          </a:p>
        </p:txBody>
      </p:sp>
    </p:spTree>
    <p:extLst>
      <p:ext uri="{BB962C8B-B14F-4D97-AF65-F5344CB8AC3E}">
        <p14:creationId xmlns:p14="http://schemas.microsoft.com/office/powerpoint/2010/main" val="4104730823"/>
      </p:ext>
    </p:extLst>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Slides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32B9D7-0218-4F07-AF87-4197377CC485}"/>
              </a:ext>
            </a:extLst>
          </p:cNvPr>
          <p:cNvSpPr>
            <a:spLocks noGrp="1"/>
          </p:cNvSpPr>
          <p:nvPr>
            <p:ph type="title"/>
          </p:nvPr>
        </p:nvSpPr>
        <p:spPr/>
        <p:txBody>
          <a:bodyPr/>
          <a:lstStyle/>
          <a:p>
            <a:r>
              <a:rPr lang="en-GB" dirty="0"/>
              <a:t>Modifying Existing Recipes</a:t>
            </a:r>
          </a:p>
        </p:txBody>
      </p:sp>
      <p:sp>
        <p:nvSpPr>
          <p:cNvPr id="3" name="Content Placeholder 2">
            <a:extLst>
              <a:ext uri="{FF2B5EF4-FFF2-40B4-BE49-F238E27FC236}">
                <a16:creationId xmlns="" xmlns:a16="http://schemas.microsoft.com/office/drawing/2014/main" id="{8E3B5BE9-FE8B-4CD8-BAB3-05A4CBD8DEB3}"/>
              </a:ext>
            </a:extLst>
          </p:cNvPr>
          <p:cNvSpPr>
            <a:spLocks noGrp="1"/>
          </p:cNvSpPr>
          <p:nvPr>
            <p:ph sz="quarter" idx="13"/>
          </p:nvPr>
        </p:nvSpPr>
        <p:spPr/>
        <p:txBody>
          <a:bodyPr/>
          <a:lstStyle/>
          <a:p>
            <a:r>
              <a:rPr lang="en-GB" dirty="0"/>
              <a:t>This is where you can cause problems</a:t>
            </a:r>
          </a:p>
        </p:txBody>
      </p:sp>
    </p:spTree>
    <p:extLst>
      <p:ext uri="{BB962C8B-B14F-4D97-AF65-F5344CB8AC3E}">
        <p14:creationId xmlns:p14="http://schemas.microsoft.com/office/powerpoint/2010/main" val="4228623221"/>
      </p:ext>
    </p:extLst>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CC511-AEB5-48AA-BABD-DA8B67E25667}"/>
              </a:ext>
            </a:extLst>
          </p:cNvPr>
          <p:cNvSpPr>
            <a:spLocks noGrp="1"/>
          </p:cNvSpPr>
          <p:nvPr>
            <p:ph type="title"/>
          </p:nvPr>
        </p:nvSpPr>
        <p:spPr/>
        <p:txBody>
          <a:bodyPr/>
          <a:lstStyle/>
          <a:p>
            <a:r>
              <a:rPr lang="en-GB" dirty="0"/>
              <a:t>_append and _remove</a:t>
            </a:r>
          </a:p>
        </p:txBody>
      </p:sp>
      <p:sp>
        <p:nvSpPr>
          <p:cNvPr id="3" name="Content Placeholder 2">
            <a:extLst>
              <a:ext uri="{FF2B5EF4-FFF2-40B4-BE49-F238E27FC236}">
                <a16:creationId xmlns="" xmlns:a16="http://schemas.microsoft.com/office/drawing/2014/main" id="{0D4CF95D-4A07-4882-A7C3-6CF2416D0DFB}"/>
              </a:ext>
            </a:extLst>
          </p:cNvPr>
          <p:cNvSpPr>
            <a:spLocks noGrp="1"/>
          </p:cNvSpPr>
          <p:nvPr>
            <p:ph sz="quarter" idx="13"/>
          </p:nvPr>
        </p:nvSpPr>
        <p:spPr/>
        <p:txBody>
          <a:bodyPr/>
          <a:lstStyle/>
          <a:p>
            <a:r>
              <a:rPr lang="en-GB" dirty="0"/>
              <a:t>_remove takes precedence over _append</a:t>
            </a:r>
          </a:p>
          <a:p>
            <a:r>
              <a:rPr lang="en-GB" dirty="0"/>
              <a:t>_remove cannot be undone easily!</a:t>
            </a:r>
          </a:p>
          <a:p>
            <a:r>
              <a:rPr lang="en-GB" dirty="0"/>
              <a:t>Avoid it if at all possible</a:t>
            </a:r>
          </a:p>
        </p:txBody>
      </p:sp>
    </p:spTree>
    <p:extLst>
      <p:ext uri="{BB962C8B-B14F-4D97-AF65-F5344CB8AC3E}">
        <p14:creationId xmlns:p14="http://schemas.microsoft.com/office/powerpoint/2010/main" val="1394908332"/>
      </p:ext>
    </p:extLst>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78618-7948-4834-B3DD-05B111C8087C}"/>
              </a:ext>
            </a:extLst>
          </p:cNvPr>
          <p:cNvSpPr>
            <a:spLocks noGrp="1"/>
          </p:cNvSpPr>
          <p:nvPr>
            <p:ph type="title"/>
          </p:nvPr>
        </p:nvSpPr>
        <p:spPr/>
        <p:txBody>
          <a:bodyPr/>
          <a:lstStyle/>
          <a:p>
            <a:r>
              <a:rPr lang="en-GB" dirty="0"/>
              <a:t>Using Overrides</a:t>
            </a:r>
          </a:p>
        </p:txBody>
      </p:sp>
      <p:sp>
        <p:nvSpPr>
          <p:cNvPr id="3" name="Content Placeholder 2">
            <a:extLst>
              <a:ext uri="{FF2B5EF4-FFF2-40B4-BE49-F238E27FC236}">
                <a16:creationId xmlns="" xmlns:a16="http://schemas.microsoft.com/office/drawing/2014/main" id="{ED9AFBBE-26A2-4FE3-B925-C4169848939A}"/>
              </a:ext>
            </a:extLst>
          </p:cNvPr>
          <p:cNvSpPr>
            <a:spLocks noGrp="1"/>
          </p:cNvSpPr>
          <p:nvPr>
            <p:ph sz="quarter" idx="13"/>
          </p:nvPr>
        </p:nvSpPr>
        <p:spPr/>
        <p:txBody>
          <a:bodyPr/>
          <a:lstStyle/>
          <a:p>
            <a:r>
              <a:rPr lang="en-GB" dirty="0"/>
              <a:t>Extend OVERRIDES based on a variable</a:t>
            </a:r>
          </a:p>
          <a:p>
            <a:r>
              <a:rPr lang="en-GB" dirty="0"/>
              <a:t>Use override syntax in variable assignments</a:t>
            </a:r>
          </a:p>
          <a:p>
            <a:r>
              <a:rPr lang="en-GB" dirty="0"/>
              <a:t>Document your new variable</a:t>
            </a:r>
          </a:p>
          <a:p>
            <a:endParaRPr lang="en-GB" dirty="0"/>
          </a:p>
          <a:p>
            <a:r>
              <a:rPr lang="en-GB" dirty="0"/>
              <a:t>For example, if you support option `a` and option `b`:</a:t>
            </a:r>
            <a:endParaRPr lang="en-GB" sz="14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        OVERRIDES =. "option-${OPTION}“</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SRC_URI_append_option</a:t>
            </a:r>
            <a:r>
              <a:rPr lang="en-GB" sz="1400" b="0" dirty="0">
                <a:latin typeface="Courier New" panose="02070309020205020404" pitchFamily="49" charset="0"/>
                <a:cs typeface="Courier New" panose="02070309020205020404" pitchFamily="49" charset="0"/>
              </a:rPr>
              <a:t>-a = "file://a.patch"</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SRC_URI_append_option</a:t>
            </a:r>
            <a:r>
              <a:rPr lang="en-GB" sz="1400" b="0" dirty="0">
                <a:latin typeface="Courier New" panose="02070309020205020404" pitchFamily="49" charset="0"/>
                <a:cs typeface="Courier New" panose="02070309020205020404" pitchFamily="49" charset="0"/>
              </a:rPr>
              <a:t>-b = "file://b.patch file://b.conf"</a:t>
            </a:r>
          </a:p>
        </p:txBody>
      </p:sp>
    </p:spTree>
    <p:extLst>
      <p:ext uri="{BB962C8B-B14F-4D97-AF65-F5344CB8AC3E}">
        <p14:creationId xmlns:p14="http://schemas.microsoft.com/office/powerpoint/2010/main" val="22757042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9D14C8-E2B2-45D2-B94D-C3A4EA11909F}"/>
              </a:ext>
            </a:extLst>
          </p:cNvPr>
          <p:cNvSpPr>
            <a:spLocks noGrp="1"/>
          </p:cNvSpPr>
          <p:nvPr>
            <p:ph type="title"/>
          </p:nvPr>
        </p:nvSpPr>
        <p:spPr/>
        <p:txBody>
          <a:bodyPr/>
          <a:lstStyle/>
          <a:p>
            <a:r>
              <a:rPr lang="en-GB" dirty="0"/>
              <a:t>Example: Toolchain Override in meta-clang</a:t>
            </a:r>
          </a:p>
        </p:txBody>
      </p:sp>
      <p:sp>
        <p:nvSpPr>
          <p:cNvPr id="3" name="Content Placeholder 2">
            <a:extLst>
              <a:ext uri="{FF2B5EF4-FFF2-40B4-BE49-F238E27FC236}">
                <a16:creationId xmlns="" xmlns:a16="http://schemas.microsoft.com/office/drawing/2014/main" id="{8CDAA425-69C6-4A3E-B22D-F6692B365583}"/>
              </a:ext>
            </a:extLst>
          </p:cNvPr>
          <p:cNvSpPr>
            <a:spLocks noGrp="1"/>
          </p:cNvSpPr>
          <p:nvPr>
            <p:ph sz="quarter" idx="13"/>
          </p:nvPr>
        </p:nvSpPr>
        <p:spPr/>
        <p:txBody>
          <a:bodyPr/>
          <a:lstStyle/>
          <a:p>
            <a:r>
              <a:rPr lang="en-GB" dirty="0"/>
              <a:t>In </a:t>
            </a:r>
            <a:r>
              <a:rPr lang="en-GB" dirty="0" err="1"/>
              <a:t>clang.bbclass</a:t>
            </a:r>
            <a:r>
              <a:rPr lang="en-GB" dirty="0"/>
              <a:t>:</a:t>
            </a:r>
          </a:p>
          <a:p>
            <a:pPr marL="0" indent="0">
              <a:buNone/>
            </a:pPr>
            <a:endParaRPr lang="en-GB" sz="14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 choose between '</a:t>
            </a:r>
            <a:r>
              <a:rPr lang="en-GB" sz="1400" b="0" dirty="0" err="1">
                <a:latin typeface="Courier New" panose="02070309020205020404" pitchFamily="49" charset="0"/>
                <a:cs typeface="Courier New" panose="02070309020205020404" pitchFamily="49" charset="0"/>
              </a:rPr>
              <a:t>gcc</a:t>
            </a:r>
            <a:r>
              <a:rPr lang="en-GB" sz="1400" b="0" dirty="0">
                <a:latin typeface="Courier New" panose="02070309020205020404" pitchFamily="49" charset="0"/>
                <a:cs typeface="Courier New" panose="02070309020205020404" pitchFamily="49" charset="0"/>
              </a:rPr>
              <a:t>' 'clang' an empty '' can be used as well</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TOOLCHAIN ??= "</a:t>
            </a:r>
            <a:r>
              <a:rPr lang="en-GB" sz="1400" b="0" dirty="0" err="1">
                <a:latin typeface="Courier New" panose="02070309020205020404" pitchFamily="49" charset="0"/>
                <a:cs typeface="Courier New" panose="02070309020205020404" pitchFamily="49" charset="0"/>
              </a:rPr>
              <a:t>gcc</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OVERRIDES =. "${@['', 'toolchain-${TOOLCHAIN}:']['${TOOLCHAIN}' !=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CC_toolchain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CXX_toolchain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CPP_toolchain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CCLD_toolchain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CLANG_TIDY_EXE_toolchain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RANLIB_toolchain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AR_toolchain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NM_toolchain</a:t>
            </a:r>
            <a:r>
              <a:rPr lang="en-GB" sz="1400" b="0" dirty="0">
                <a:latin typeface="Courier New" panose="02070309020205020404" pitchFamily="49" charset="0"/>
                <a:cs typeface="Courier New" panose="02070309020205020404" pitchFamily="49" charset="0"/>
              </a:rPr>
              <a:t>-clang = "..."</a:t>
            </a:r>
          </a:p>
        </p:txBody>
      </p:sp>
    </p:spTree>
    <p:extLst>
      <p:ext uri="{BB962C8B-B14F-4D97-AF65-F5344CB8AC3E}">
        <p14:creationId xmlns:p14="http://schemas.microsoft.com/office/powerpoint/2010/main" val="27333463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49D73-1A80-4C0E-B810-AB15A33DC7F1}"/>
              </a:ext>
            </a:extLst>
          </p:cNvPr>
          <p:cNvSpPr>
            <a:spLocks noGrp="1"/>
          </p:cNvSpPr>
          <p:nvPr>
            <p:ph type="title"/>
          </p:nvPr>
        </p:nvSpPr>
        <p:spPr/>
        <p:txBody>
          <a:bodyPr/>
          <a:lstStyle/>
          <a:p>
            <a:r>
              <a:rPr lang="en-GB" dirty="0"/>
              <a:t>Using Features</a:t>
            </a:r>
          </a:p>
        </p:txBody>
      </p:sp>
      <p:sp>
        <p:nvSpPr>
          <p:cNvPr id="3" name="Content Placeholder 2">
            <a:extLst>
              <a:ext uri="{FF2B5EF4-FFF2-40B4-BE49-F238E27FC236}">
                <a16:creationId xmlns="" xmlns:a16="http://schemas.microsoft.com/office/drawing/2014/main" id="{0DEC95D5-0F87-41BC-9368-BBDA7E201B7E}"/>
              </a:ext>
            </a:extLst>
          </p:cNvPr>
          <p:cNvSpPr>
            <a:spLocks noGrp="1"/>
          </p:cNvSpPr>
          <p:nvPr>
            <p:ph sz="quarter" idx="13"/>
          </p:nvPr>
        </p:nvSpPr>
        <p:spPr/>
        <p:txBody>
          <a:bodyPr/>
          <a:lstStyle/>
          <a:p>
            <a:r>
              <a:rPr lang="en-GB" dirty="0"/>
              <a:t>Three classes of feature variables:</a:t>
            </a:r>
          </a:p>
          <a:p>
            <a:pPr lvl="1"/>
            <a:r>
              <a:rPr lang="en-GB" dirty="0"/>
              <a:t>DISTRO_FEATURES</a:t>
            </a:r>
          </a:p>
          <a:p>
            <a:pPr lvl="1"/>
            <a:r>
              <a:rPr lang="en-GB" dirty="0"/>
              <a:t>MACHINE_FEATURES</a:t>
            </a:r>
          </a:p>
          <a:p>
            <a:pPr lvl="1"/>
            <a:r>
              <a:rPr lang="en-GB" dirty="0"/>
              <a:t>IMAGE_FEATURES</a:t>
            </a:r>
          </a:p>
          <a:p>
            <a:r>
              <a:rPr lang="en-GB" dirty="0"/>
              <a:t>Much tidier than messing with overrides</a:t>
            </a:r>
          </a:p>
          <a:p>
            <a:r>
              <a:rPr lang="en-GB" dirty="0"/>
              <a:t>Conditional syntax isn’t very pretty though</a:t>
            </a:r>
          </a:p>
          <a:p>
            <a:endParaRPr lang="en-GB" dirty="0"/>
          </a:p>
        </p:txBody>
      </p:sp>
    </p:spTree>
    <p:extLst>
      <p:ext uri="{BB962C8B-B14F-4D97-AF65-F5344CB8AC3E}">
        <p14:creationId xmlns:p14="http://schemas.microsoft.com/office/powerpoint/2010/main" val="25601831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6FAB2A-0C0C-40AC-B3C2-BF435A9B9750}"/>
              </a:ext>
            </a:extLst>
          </p:cNvPr>
          <p:cNvSpPr>
            <a:spLocks noGrp="1"/>
          </p:cNvSpPr>
          <p:nvPr>
            <p:ph type="title"/>
          </p:nvPr>
        </p:nvSpPr>
        <p:spPr/>
        <p:txBody>
          <a:bodyPr/>
          <a:lstStyle/>
          <a:p>
            <a:r>
              <a:rPr lang="en-GB" dirty="0"/>
              <a:t>Conditional Syntax</a:t>
            </a:r>
          </a:p>
        </p:txBody>
      </p:sp>
      <p:sp>
        <p:nvSpPr>
          <p:cNvPr id="3" name="Content Placeholder 2">
            <a:extLst>
              <a:ext uri="{FF2B5EF4-FFF2-40B4-BE49-F238E27FC236}">
                <a16:creationId xmlns="" xmlns:a16="http://schemas.microsoft.com/office/drawing/2014/main" id="{EE7D15D8-011A-43C9-8AB4-ABA7915CCE1C}"/>
              </a:ext>
            </a:extLst>
          </p:cNvPr>
          <p:cNvSpPr>
            <a:spLocks noGrp="1"/>
          </p:cNvSpPr>
          <p:nvPr>
            <p:ph sz="quarter" idx="13"/>
          </p:nvPr>
        </p:nvSpPr>
        <p:spPr/>
        <p:txBody>
          <a:bodyPr/>
          <a:lstStyle/>
          <a:p>
            <a:r>
              <a:rPr lang="en-GB" dirty="0"/>
              <a:t>Python expressions</a:t>
            </a:r>
          </a:p>
          <a:p>
            <a:pPr lvl="1"/>
            <a:r>
              <a:rPr lang="en-GB" dirty="0"/>
              <a:t>Can call a function `</a:t>
            </a:r>
            <a:r>
              <a:rPr lang="en-GB" dirty="0" err="1"/>
              <a:t>fn</a:t>
            </a:r>
            <a:r>
              <a:rPr lang="en-GB" dirty="0"/>
              <a:t>` with the syntax `${@</a:t>
            </a:r>
            <a:r>
              <a:rPr lang="en-GB" dirty="0" err="1"/>
              <a:t>fn</a:t>
            </a:r>
            <a:r>
              <a:rPr lang="en-GB" dirty="0"/>
              <a:t>()}`</a:t>
            </a:r>
          </a:p>
          <a:p>
            <a:r>
              <a:rPr lang="en-GB" dirty="0"/>
              <a:t>Two commonly used condition functions</a:t>
            </a:r>
          </a:p>
          <a:p>
            <a:pPr lvl="1">
              <a:buClr>
                <a:srgbClr val="37424A"/>
              </a:buClr>
            </a:pPr>
            <a:r>
              <a:rPr lang="en-GB" dirty="0" err="1"/>
              <a:t>oe.utils.conditional</a:t>
            </a:r>
            <a:endParaRPr lang="en-GB" dirty="0"/>
          </a:p>
          <a:p>
            <a:pPr marL="342900" lvl="1" indent="0">
              <a:buClr>
                <a:srgbClr val="37424A"/>
              </a:buClr>
              <a:buNone/>
            </a:pPr>
            <a:r>
              <a:rPr lang="en-GB" sz="1400" dirty="0">
                <a:latin typeface="Courier New" panose="02070309020205020404" pitchFamily="49" charset="0"/>
                <a:cs typeface="Courier New" panose="02070309020205020404" pitchFamily="49" charset="0"/>
              </a:rPr>
              <a:t>         def </a:t>
            </a:r>
            <a:r>
              <a:rPr lang="fr-FR" sz="1400" dirty="0" err="1">
                <a:latin typeface="Courier New" panose="02070309020205020404" pitchFamily="49" charset="0"/>
                <a:cs typeface="Courier New" panose="02070309020205020404" pitchFamily="49" charset="0"/>
              </a:rPr>
              <a:t>conditional</a:t>
            </a:r>
            <a:r>
              <a:rPr lang="fr-FR" sz="1400" dirty="0">
                <a:latin typeface="Courier New" panose="02070309020205020404" pitchFamily="49" charset="0"/>
                <a:cs typeface="Courier New" panose="02070309020205020404" pitchFamily="49" charset="0"/>
              </a:rPr>
              <a:t>(variable, </a:t>
            </a:r>
            <a:r>
              <a:rPr lang="fr-FR" sz="1400" dirty="0" err="1">
                <a:latin typeface="Courier New" panose="02070309020205020404" pitchFamily="49" charset="0"/>
                <a:cs typeface="Courier New" panose="02070309020205020404" pitchFamily="49" charset="0"/>
              </a:rPr>
              <a:t>checkvalue</a:t>
            </a:r>
            <a:r>
              <a:rPr lang="fr-FR" sz="1400" dirty="0">
                <a:latin typeface="Courier New" panose="02070309020205020404" pitchFamily="49" charset="0"/>
                <a:cs typeface="Courier New" panose="02070309020205020404" pitchFamily="49" charset="0"/>
              </a:rPr>
              <a:t>, </a:t>
            </a:r>
            <a:r>
              <a:rPr lang="fr-FR" sz="1400" dirty="0" err="1">
                <a:latin typeface="Courier New" panose="02070309020205020404" pitchFamily="49" charset="0"/>
                <a:cs typeface="Courier New" panose="02070309020205020404" pitchFamily="49" charset="0"/>
              </a:rPr>
              <a:t>truevalue</a:t>
            </a:r>
            <a:r>
              <a:rPr lang="fr-FR" sz="1400" dirty="0">
                <a:latin typeface="Courier New" panose="02070309020205020404" pitchFamily="49" charset="0"/>
                <a:cs typeface="Courier New" panose="02070309020205020404" pitchFamily="49" charset="0"/>
              </a:rPr>
              <a:t>, </a:t>
            </a:r>
            <a:r>
              <a:rPr lang="fr-FR" sz="1400" dirty="0" err="1">
                <a:latin typeface="Courier New" panose="02070309020205020404" pitchFamily="49" charset="0"/>
                <a:cs typeface="Courier New" panose="02070309020205020404" pitchFamily="49" charset="0"/>
              </a:rPr>
              <a:t>falsevalue</a:t>
            </a:r>
            <a:r>
              <a:rPr lang="fr-FR" sz="1400" dirty="0">
                <a:latin typeface="Courier New" panose="02070309020205020404" pitchFamily="49" charset="0"/>
                <a:cs typeface="Courier New" panose="02070309020205020404" pitchFamily="49" charset="0"/>
              </a:rPr>
              <a:t>, d):</a:t>
            </a:r>
          </a:p>
          <a:p>
            <a:pPr marL="342900" lvl="3" indent="0">
              <a:buClr>
                <a:srgbClr val="37424A"/>
              </a:buClr>
              <a:buNone/>
            </a:pPr>
            <a:r>
              <a:rPr lang="en-GB" sz="1400" dirty="0">
                <a:latin typeface="Courier New" panose="02070309020205020404" pitchFamily="49" charset="0"/>
                <a:cs typeface="Courier New" panose="02070309020205020404" pitchFamily="49" charset="0"/>
              </a:rPr>
              <a:t>             if </a:t>
            </a:r>
            <a:r>
              <a:rPr lang="en-GB" sz="1400" dirty="0" err="1">
                <a:latin typeface="Courier New" panose="02070309020205020404" pitchFamily="49" charset="0"/>
                <a:cs typeface="Courier New" panose="02070309020205020404" pitchFamily="49" charset="0"/>
              </a:rPr>
              <a:t>d.getVar</a:t>
            </a:r>
            <a:r>
              <a:rPr lang="en-GB" sz="1400" dirty="0">
                <a:latin typeface="Courier New" panose="02070309020205020404" pitchFamily="49" charset="0"/>
                <a:cs typeface="Courier New" panose="02070309020205020404" pitchFamily="49" charset="0"/>
              </a:rPr>
              <a:t>(variable) == </a:t>
            </a:r>
            <a:r>
              <a:rPr lang="en-GB" sz="1400" dirty="0" err="1">
                <a:latin typeface="Courier New" panose="02070309020205020404" pitchFamily="49" charset="0"/>
                <a:cs typeface="Courier New" panose="02070309020205020404" pitchFamily="49" charset="0"/>
              </a:rPr>
              <a:t>checkvalue</a:t>
            </a:r>
            <a:r>
              <a:rPr lang="en-GB" sz="1400" dirty="0">
                <a:latin typeface="Courier New" panose="02070309020205020404" pitchFamily="49" charset="0"/>
                <a:cs typeface="Courier New" panose="02070309020205020404" pitchFamily="49" charset="0"/>
              </a:rPr>
              <a:t>:</a:t>
            </a:r>
          </a:p>
          <a:p>
            <a:pPr marL="342900" lvl="3" indent="0">
              <a:buClr>
                <a:srgbClr val="37424A"/>
              </a:buClr>
              <a:buNone/>
            </a:pPr>
            <a:r>
              <a:rPr lang="en-GB" sz="1400" dirty="0">
                <a:latin typeface="Courier New" panose="02070309020205020404" pitchFamily="49" charset="0"/>
                <a:cs typeface="Courier New" panose="02070309020205020404" pitchFamily="49" charset="0"/>
              </a:rPr>
              <a:t>                 return </a:t>
            </a:r>
            <a:r>
              <a:rPr lang="en-GB" sz="1400" dirty="0" err="1">
                <a:latin typeface="Courier New" panose="02070309020205020404" pitchFamily="49" charset="0"/>
                <a:cs typeface="Courier New" panose="02070309020205020404" pitchFamily="49" charset="0"/>
              </a:rPr>
              <a:t>truevalue</a:t>
            </a:r>
            <a:endParaRPr lang="en-GB" sz="1400" dirty="0">
              <a:latin typeface="Courier New" panose="02070309020205020404" pitchFamily="49" charset="0"/>
              <a:cs typeface="Courier New" panose="02070309020205020404" pitchFamily="49" charset="0"/>
            </a:endParaRPr>
          </a:p>
          <a:p>
            <a:pPr marL="342900" lvl="3" indent="0">
              <a:buClr>
                <a:srgbClr val="37424A"/>
              </a:buClr>
              <a:buNone/>
            </a:pPr>
            <a:r>
              <a:rPr lang="en-GB" sz="1400" dirty="0">
                <a:latin typeface="Courier New" panose="02070309020205020404" pitchFamily="49" charset="0"/>
                <a:cs typeface="Courier New" panose="02070309020205020404" pitchFamily="49" charset="0"/>
              </a:rPr>
              <a:t>             else:</a:t>
            </a:r>
          </a:p>
          <a:p>
            <a:pPr marL="342900" lvl="3" indent="0">
              <a:buClr>
                <a:srgbClr val="37424A"/>
              </a:buClr>
              <a:buNone/>
            </a:pPr>
            <a:r>
              <a:rPr lang="en-GB" sz="1400" dirty="0">
                <a:latin typeface="Courier New" panose="02070309020205020404" pitchFamily="49" charset="0"/>
                <a:cs typeface="Courier New" panose="02070309020205020404" pitchFamily="49" charset="0"/>
              </a:rPr>
              <a:t>                 return </a:t>
            </a:r>
            <a:r>
              <a:rPr lang="en-GB" sz="1400" dirty="0" err="1">
                <a:latin typeface="Courier New" panose="02070309020205020404" pitchFamily="49" charset="0"/>
                <a:cs typeface="Courier New" panose="02070309020205020404" pitchFamily="49" charset="0"/>
              </a:rPr>
              <a:t>falsevalue</a:t>
            </a:r>
            <a:endParaRPr lang="en-GB" sz="1400" dirty="0">
              <a:latin typeface="Courier New" panose="02070309020205020404" pitchFamily="49" charset="0"/>
              <a:cs typeface="Courier New" panose="02070309020205020404" pitchFamily="49" charset="0"/>
            </a:endParaRPr>
          </a:p>
          <a:p>
            <a:pPr marL="342900" lvl="3" indent="0">
              <a:buClr>
                <a:srgbClr val="37424A"/>
              </a:buClr>
              <a:buNone/>
            </a:pPr>
            <a:endParaRPr lang="en-GB" dirty="0"/>
          </a:p>
          <a:p>
            <a:pPr lvl="1"/>
            <a:r>
              <a:rPr lang="en-GB" dirty="0" err="1"/>
              <a:t>bb.utils.contains</a:t>
            </a:r>
            <a:r>
              <a:rPr lang="en-GB" dirty="0"/>
              <a:t> – is `</a:t>
            </a:r>
            <a:r>
              <a:rPr lang="en-GB" dirty="0" err="1"/>
              <a:t>checkvalues</a:t>
            </a:r>
            <a:r>
              <a:rPr lang="en-GB" dirty="0"/>
              <a:t>` a subset of `variable`?</a:t>
            </a:r>
          </a:p>
          <a:p>
            <a:pPr marL="342900" lvl="1" indent="0">
              <a:buNone/>
            </a:pPr>
            <a:r>
              <a:rPr lang="en-GB" sz="1400" dirty="0">
                <a:latin typeface="Courier New" panose="02070309020205020404" pitchFamily="49" charset="0"/>
                <a:cs typeface="Courier New" panose="02070309020205020404" pitchFamily="49" charset="0"/>
              </a:rPr>
              <a:t>         def contains(variable, </a:t>
            </a:r>
            <a:r>
              <a:rPr lang="en-GB" sz="1400" dirty="0" err="1">
                <a:latin typeface="Courier New" panose="02070309020205020404" pitchFamily="49" charset="0"/>
                <a:cs typeface="Courier New" panose="02070309020205020404" pitchFamily="49" charset="0"/>
              </a:rPr>
              <a:t>checkvalues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truevalue</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falsevalue</a:t>
            </a:r>
            <a:r>
              <a:rPr lang="en-GB" sz="1400" dirty="0">
                <a:latin typeface="Courier New" panose="02070309020205020404" pitchFamily="49" charset="0"/>
                <a:cs typeface="Courier New" panose="02070309020205020404" pitchFamily="49" charset="0"/>
              </a:rPr>
              <a:t>, d)</a:t>
            </a:r>
          </a:p>
          <a:p>
            <a:pPr marL="342900" lvl="3" indent="0">
              <a:buClr>
                <a:srgbClr val="37424A"/>
              </a:buClr>
              <a:buNone/>
            </a:pPr>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517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Yocto Project Summit - Day 1</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9:20</a:t>
            </a:r>
            <a:r>
              <a:rPr lang="en-US" sz="2000" dirty="0">
                <a:latin typeface="Arial" charset="0"/>
              </a:rPr>
              <a:t>	Welcome and Keynote</a:t>
            </a:r>
            <a:endParaRPr lang="en-US" sz="2000" dirty="0" smtClean="0">
              <a:latin typeface="Arial" charset="0"/>
            </a:endParaRPr>
          </a:p>
          <a:p>
            <a:pPr marL="0" indent="0" eaLnBrk="1" hangingPunct="1">
              <a:spcBef>
                <a:spcPts val="600"/>
              </a:spcBef>
              <a:buNone/>
            </a:pPr>
            <a:r>
              <a:rPr lang="en-US" sz="2000" dirty="0" smtClean="0">
                <a:latin typeface="Arial" charset="0"/>
              </a:rPr>
              <a:t>9:25- 10:10</a:t>
            </a:r>
            <a:r>
              <a:rPr lang="en-US" sz="2000" dirty="0">
                <a:latin typeface="Arial" charset="0"/>
              </a:rPr>
              <a:t>	Creating Friendly Layers</a:t>
            </a:r>
            <a:endParaRPr lang="en-US" sz="2000" dirty="0" smtClean="0">
              <a:latin typeface="Arial" charset="0"/>
            </a:endParaRPr>
          </a:p>
          <a:p>
            <a:pPr marL="0" indent="0" eaLnBrk="1" hangingPunct="1">
              <a:spcBef>
                <a:spcPts val="600"/>
              </a:spcBef>
              <a:buNone/>
            </a:pPr>
            <a:r>
              <a:rPr lang="en-US" sz="2000" dirty="0" smtClean="0">
                <a:latin typeface="Arial" charset="0"/>
              </a:rPr>
              <a:t>10:15-11:00</a:t>
            </a:r>
            <a:r>
              <a:rPr lang="en-US" sz="2000" dirty="0">
                <a:latin typeface="Arial" charset="0"/>
              </a:rPr>
              <a:t>	Yocto Project and CVEs</a:t>
            </a:r>
          </a:p>
          <a:p>
            <a:pPr marL="0" indent="0" eaLnBrk="1" hangingPunct="1">
              <a:spcBef>
                <a:spcPts val="600"/>
              </a:spcBef>
              <a:buNone/>
            </a:pPr>
            <a:r>
              <a:rPr lang="en-US" sz="2000" dirty="0" smtClean="0">
                <a:solidFill>
                  <a:schemeClr val="accent1"/>
                </a:solidFill>
                <a:latin typeface="Arial" charset="0"/>
              </a:rPr>
              <a:t>11:05-11:15</a:t>
            </a:r>
            <a:r>
              <a:rPr lang="en-US" sz="2000" dirty="0">
                <a:solidFill>
                  <a:schemeClr val="accent1"/>
                </a:solidFill>
                <a:latin typeface="Arial" charset="0"/>
              </a:rPr>
              <a:t>	Morning Break</a:t>
            </a:r>
          </a:p>
          <a:p>
            <a:pPr marL="0" indent="0" eaLnBrk="1" hangingPunct="1">
              <a:spcBef>
                <a:spcPts val="600"/>
              </a:spcBef>
              <a:buNone/>
            </a:pPr>
            <a:r>
              <a:rPr lang="en-US" sz="2000" dirty="0" smtClean="0">
                <a:latin typeface="Arial" charset="0"/>
              </a:rPr>
              <a:t>11:20-12:05</a:t>
            </a:r>
            <a:r>
              <a:rPr lang="en-US" sz="2000" dirty="0">
                <a:latin typeface="Arial" charset="0"/>
              </a:rPr>
              <a:t>	Transitioning from long term stable to CI/CD</a:t>
            </a:r>
            <a:endParaRPr lang="en-US" sz="2000" dirty="0" smtClean="0">
              <a:latin typeface="Arial" charset="0"/>
            </a:endParaRPr>
          </a:p>
          <a:p>
            <a:pPr marL="0" indent="0" eaLnBrk="1" hangingPunct="1">
              <a:spcBef>
                <a:spcPts val="600"/>
              </a:spcBef>
              <a:buNone/>
            </a:pPr>
            <a:r>
              <a:rPr lang="en-US" sz="2000" dirty="0" smtClean="0">
                <a:latin typeface="Arial" charset="0"/>
              </a:rPr>
              <a:t>12:10-12:55</a:t>
            </a:r>
            <a:r>
              <a:rPr lang="en-US" sz="2000" dirty="0">
                <a:latin typeface="Arial" charset="0"/>
              </a:rPr>
              <a:t>	Binary Package Feeds for Yocto</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1:00-1:45</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1:50- 2:35</a:t>
            </a:r>
            <a:r>
              <a:rPr lang="en-US" sz="2000" dirty="0">
                <a:latin typeface="Arial" charset="0"/>
              </a:rPr>
              <a:t>	Yocto Project state of the Union panel talk</a:t>
            </a:r>
            <a:endParaRPr lang="en-US" sz="2000" dirty="0" smtClean="0">
              <a:latin typeface="Arial" charset="0"/>
            </a:endParaRPr>
          </a:p>
          <a:p>
            <a:pPr marL="1828800" indent="-1828800" eaLnBrk="1" hangingPunct="1">
              <a:spcBef>
                <a:spcPts val="900"/>
              </a:spcBef>
              <a:buNone/>
            </a:pPr>
            <a:r>
              <a:rPr lang="en-US" sz="2000" dirty="0" smtClean="0">
                <a:latin typeface="Arial" charset="0"/>
              </a:rPr>
              <a:t>2:40- 3:25</a:t>
            </a:r>
            <a:r>
              <a:rPr lang="en-US" sz="2000" dirty="0">
                <a:latin typeface="Arial" charset="0"/>
              </a:rPr>
              <a:t>	Creating a Yocto/OE-core BSP layer for the Google Coral Dev Board</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3:30- 3:45</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3:45- 4:30</a:t>
            </a:r>
            <a:r>
              <a:rPr lang="en-US" sz="2000" dirty="0">
                <a:latin typeface="Arial" charset="0"/>
              </a:rPr>
              <a:t>	</a:t>
            </a:r>
            <a:r>
              <a:rPr lang="en-US" sz="2000" dirty="0"/>
              <a:t>Building Container Images with the Yocto Project</a:t>
            </a:r>
            <a:endParaRPr lang="en-US" sz="2000" dirty="0">
              <a:latin typeface="Arial" charset="0"/>
            </a:endParaRPr>
          </a:p>
          <a:p>
            <a:pPr marL="0" indent="0" eaLnBrk="1" hangingPunct="1">
              <a:spcBef>
                <a:spcPts val="600"/>
              </a:spcBef>
              <a:buNone/>
            </a:pPr>
            <a:r>
              <a:rPr lang="en-US" sz="2000" dirty="0" smtClean="0">
                <a:latin typeface="Arial" charset="0"/>
              </a:rPr>
              <a:t>4:35- 5:20</a:t>
            </a:r>
            <a:r>
              <a:rPr lang="en-US" sz="2000" dirty="0">
                <a:latin typeface="Arial" charset="0"/>
              </a:rPr>
              <a:t>	</a:t>
            </a:r>
            <a:r>
              <a:rPr lang="en-US" sz="2000" dirty="0" err="1">
                <a:latin typeface="Arial" charset="0"/>
              </a:rPr>
              <a:t>Resulttool</a:t>
            </a:r>
            <a:endParaRPr lang="en-US" sz="20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C3B3C-9589-4534-8F36-94D43E17FC33}"/>
              </a:ext>
            </a:extLst>
          </p:cNvPr>
          <p:cNvSpPr>
            <a:spLocks noGrp="1"/>
          </p:cNvSpPr>
          <p:nvPr>
            <p:ph type="title"/>
          </p:nvPr>
        </p:nvSpPr>
        <p:spPr/>
        <p:txBody>
          <a:bodyPr/>
          <a:lstStyle/>
          <a:p>
            <a:r>
              <a:rPr lang="en-GB" dirty="0"/>
              <a:t>Conditional Inclusion</a:t>
            </a:r>
          </a:p>
        </p:txBody>
      </p:sp>
      <p:sp>
        <p:nvSpPr>
          <p:cNvPr id="3" name="Content Placeholder 2">
            <a:extLst>
              <a:ext uri="{FF2B5EF4-FFF2-40B4-BE49-F238E27FC236}">
                <a16:creationId xmlns="" xmlns:a16="http://schemas.microsoft.com/office/drawing/2014/main" id="{E65C603D-A347-4470-BE7A-E3A956E53961}"/>
              </a:ext>
            </a:extLst>
          </p:cNvPr>
          <p:cNvSpPr>
            <a:spLocks noGrp="1"/>
          </p:cNvSpPr>
          <p:nvPr>
            <p:ph sz="quarter" idx="13"/>
          </p:nvPr>
        </p:nvSpPr>
        <p:spPr/>
        <p:txBody>
          <a:bodyPr/>
          <a:lstStyle/>
          <a:p>
            <a:r>
              <a:rPr lang="en-GB" dirty="0"/>
              <a:t>You can use Python expressions in include and require statements</a:t>
            </a:r>
          </a:p>
          <a:p>
            <a:r>
              <a:rPr lang="en-GB" dirty="0"/>
              <a:t>Example:</a:t>
            </a:r>
          </a:p>
          <a:p>
            <a:pPr marL="0" indent="0">
              <a:buNone/>
            </a:pPr>
            <a:r>
              <a:rPr lang="en-GB" sz="1600" dirty="0">
                <a:latin typeface="Courier New" panose="02070309020205020404" pitchFamily="49" charset="0"/>
                <a:cs typeface="Courier New" panose="02070309020205020404" pitchFamily="49" charset="0"/>
              </a:rPr>
              <a:t>	require ${@</a:t>
            </a:r>
            <a:r>
              <a:rPr lang="en-GB" sz="1600" dirty="0" err="1">
                <a:latin typeface="Courier New" panose="02070309020205020404" pitchFamily="49" charset="0"/>
                <a:cs typeface="Courier New" panose="02070309020205020404" pitchFamily="49" charset="0"/>
              </a:rPr>
              <a:t>bb.utils.contains</a:t>
            </a:r>
            <a:r>
              <a:rPr lang="en-GB" sz="1600" dirty="0">
                <a:latin typeface="Courier New" panose="02070309020205020404" pitchFamily="49" charset="0"/>
                <a:cs typeface="Courier New" panose="02070309020205020404" pitchFamily="49" charset="0"/>
              </a:rPr>
              <a:t>('DISTRO_FEATURES', ...)}</a:t>
            </a:r>
          </a:p>
          <a:p>
            <a:pPr lvl="0">
              <a:buClr>
                <a:srgbClr val="0098DB"/>
              </a:buClr>
            </a:pPr>
            <a:endParaRPr lang="en-GB" dirty="0">
              <a:solidFill>
                <a:srgbClr val="414141"/>
              </a:solidFill>
            </a:endParaRPr>
          </a:p>
          <a:p>
            <a:pPr lvl="0">
              <a:buClr>
                <a:srgbClr val="0098DB"/>
              </a:buClr>
            </a:pPr>
            <a:r>
              <a:rPr lang="en-GB" dirty="0">
                <a:solidFill>
                  <a:srgbClr val="414141"/>
                </a:solidFill>
              </a:rPr>
              <a:t>You can have a simple .</a:t>
            </a:r>
            <a:r>
              <a:rPr lang="en-GB" dirty="0" err="1">
                <a:solidFill>
                  <a:srgbClr val="414141"/>
                </a:solidFill>
              </a:rPr>
              <a:t>inc</a:t>
            </a:r>
            <a:r>
              <a:rPr lang="en-GB" dirty="0">
                <a:solidFill>
                  <a:srgbClr val="414141"/>
                </a:solidFill>
              </a:rPr>
              <a:t> file without conditionals if you have many changes to make based on one condition</a:t>
            </a:r>
          </a:p>
        </p:txBody>
      </p:sp>
    </p:spTree>
    <p:extLst>
      <p:ext uri="{BB962C8B-B14F-4D97-AF65-F5344CB8AC3E}">
        <p14:creationId xmlns:p14="http://schemas.microsoft.com/office/powerpoint/2010/main" val="19434773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0DF39D-078B-44AB-9B4D-D4826CC4A1A4}"/>
              </a:ext>
            </a:extLst>
          </p:cNvPr>
          <p:cNvSpPr>
            <a:spLocks noGrp="1"/>
          </p:cNvSpPr>
          <p:nvPr>
            <p:ph type="title"/>
          </p:nvPr>
        </p:nvSpPr>
        <p:spPr/>
        <p:txBody>
          <a:bodyPr/>
          <a:lstStyle/>
          <a:p>
            <a:r>
              <a:rPr lang="en-GB" dirty="0"/>
              <a:t>Include vs Require Statements</a:t>
            </a:r>
          </a:p>
        </p:txBody>
      </p:sp>
      <p:sp>
        <p:nvSpPr>
          <p:cNvPr id="3" name="Content Placeholder 2">
            <a:extLst>
              <a:ext uri="{FF2B5EF4-FFF2-40B4-BE49-F238E27FC236}">
                <a16:creationId xmlns="" xmlns:a16="http://schemas.microsoft.com/office/drawing/2014/main" id="{96A7BC51-DD99-401B-9EC7-C51367682472}"/>
              </a:ext>
            </a:extLst>
          </p:cNvPr>
          <p:cNvSpPr>
            <a:spLocks noGrp="1"/>
          </p:cNvSpPr>
          <p:nvPr>
            <p:ph sz="quarter" idx="13"/>
          </p:nvPr>
        </p:nvSpPr>
        <p:spPr/>
        <p:txBody>
          <a:bodyPr/>
          <a:lstStyle/>
          <a:p>
            <a:r>
              <a:rPr lang="en-GB" dirty="0"/>
              <a:t>`require` errors on missing files</a:t>
            </a:r>
          </a:p>
          <a:p>
            <a:pPr lvl="1"/>
            <a:r>
              <a:rPr lang="en-GB" dirty="0"/>
              <a:t>You almost always want this</a:t>
            </a:r>
          </a:p>
          <a:p>
            <a:pPr lvl="1"/>
            <a:endParaRPr lang="en-GB" dirty="0"/>
          </a:p>
          <a:p>
            <a:r>
              <a:rPr lang="en-GB" dirty="0"/>
              <a:t>`include` silently ignores missing files</a:t>
            </a:r>
          </a:p>
          <a:p>
            <a:pPr lvl="1"/>
            <a:r>
              <a:rPr lang="en-GB" dirty="0"/>
              <a:t>Useful for optional configs</a:t>
            </a:r>
          </a:p>
          <a:p>
            <a:pPr lvl="1"/>
            <a:r>
              <a:rPr lang="en-GB" dirty="0"/>
              <a:t>Useful when including something from another optional layer</a:t>
            </a:r>
          </a:p>
        </p:txBody>
      </p:sp>
    </p:spTree>
    <p:extLst>
      <p:ext uri="{BB962C8B-B14F-4D97-AF65-F5344CB8AC3E}">
        <p14:creationId xmlns:p14="http://schemas.microsoft.com/office/powerpoint/2010/main" val="24332090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6A9952-D54F-4003-BF3C-50DD31585FD4}"/>
              </a:ext>
            </a:extLst>
          </p:cNvPr>
          <p:cNvSpPr>
            <a:spLocks noGrp="1"/>
          </p:cNvSpPr>
          <p:nvPr>
            <p:ph type="title"/>
          </p:nvPr>
        </p:nvSpPr>
        <p:spPr/>
        <p:txBody>
          <a:bodyPr/>
          <a:lstStyle/>
          <a:p>
            <a:r>
              <a:rPr lang="en-GB" dirty="0"/>
              <a:t>Example: Distro Features in meta-virtualization</a:t>
            </a:r>
          </a:p>
        </p:txBody>
      </p:sp>
      <p:sp>
        <p:nvSpPr>
          <p:cNvPr id="3" name="Content Placeholder 2">
            <a:extLst>
              <a:ext uri="{FF2B5EF4-FFF2-40B4-BE49-F238E27FC236}">
                <a16:creationId xmlns="" xmlns:a16="http://schemas.microsoft.com/office/drawing/2014/main" id="{E8055E4A-7A33-4484-BE5F-C576BB2313A1}"/>
              </a:ext>
            </a:extLst>
          </p:cNvPr>
          <p:cNvSpPr>
            <a:spLocks noGrp="1"/>
          </p:cNvSpPr>
          <p:nvPr>
            <p:ph sz="quarter" idx="13"/>
          </p:nvPr>
        </p:nvSpPr>
        <p:spPr/>
        <p:txBody>
          <a:bodyPr/>
          <a:lstStyle/>
          <a:p>
            <a:pPr lvl="0">
              <a:buClr>
                <a:srgbClr val="0098DB"/>
              </a:buClr>
            </a:pPr>
            <a:r>
              <a:rPr lang="en-GB" dirty="0">
                <a:solidFill>
                  <a:srgbClr val="414141"/>
                </a:solidFill>
              </a:rPr>
              <a:t>README</a:t>
            </a:r>
            <a:endParaRPr lang="en-GB" sz="1400" b="0" dirty="0">
              <a:latin typeface="Courier New" panose="02070309020205020404" pitchFamily="49" charset="0"/>
            </a:endParaRPr>
          </a:p>
          <a:p>
            <a:pPr marL="0" indent="0">
              <a:buNone/>
            </a:pPr>
            <a:r>
              <a:rPr lang="en-GB" sz="1400" b="0" dirty="0">
                <a:latin typeface="Courier New" panose="02070309020205020404" pitchFamily="49" charset="0"/>
              </a:rPr>
              <a:t>The </a:t>
            </a:r>
            <a:r>
              <a:rPr lang="en-GB" sz="1400" b="0" dirty="0" err="1">
                <a:latin typeface="Courier New" panose="02070309020205020404" pitchFamily="49" charset="0"/>
              </a:rPr>
              <a:t>bbappend</a:t>
            </a:r>
            <a:r>
              <a:rPr lang="en-GB" sz="1400" b="0" dirty="0">
                <a:latin typeface="Courier New" panose="02070309020205020404" pitchFamily="49" charset="0"/>
              </a:rPr>
              <a:t> files for some recipes (e.g. </a:t>
            </a:r>
            <a:r>
              <a:rPr lang="en-GB" sz="1400" b="0" dirty="0" err="1">
                <a:latin typeface="Courier New" panose="02070309020205020404" pitchFamily="49" charset="0"/>
              </a:rPr>
              <a:t>linux-yocto</a:t>
            </a:r>
            <a:r>
              <a:rPr lang="en-GB" sz="1400" b="0" dirty="0">
                <a:latin typeface="Courier New" panose="02070309020205020404" pitchFamily="49" charset="0"/>
              </a:rPr>
              <a:t>) in this layer need to</a:t>
            </a:r>
            <a:br>
              <a:rPr lang="en-GB" sz="1400" b="0" dirty="0">
                <a:latin typeface="Courier New" panose="02070309020205020404" pitchFamily="49" charset="0"/>
              </a:rPr>
            </a:br>
            <a:r>
              <a:rPr lang="en-GB" sz="1400" b="0" dirty="0">
                <a:latin typeface="Courier New" panose="02070309020205020404" pitchFamily="49" charset="0"/>
              </a:rPr>
              <a:t>have 'virtualization' in DISTRO_FEATURES to have effect. To enable them, add</a:t>
            </a:r>
            <a:br>
              <a:rPr lang="en-GB" sz="1400" b="0" dirty="0">
                <a:latin typeface="Courier New" panose="02070309020205020404" pitchFamily="49" charset="0"/>
              </a:rPr>
            </a:br>
            <a:r>
              <a:rPr lang="en-GB" sz="1400" b="0" dirty="0">
                <a:latin typeface="Courier New" panose="02070309020205020404" pitchFamily="49" charset="0"/>
              </a:rPr>
              <a:t>in configuration file the following line.</a:t>
            </a:r>
            <a:br>
              <a:rPr lang="en-GB" sz="1400" b="0" dirty="0">
                <a:latin typeface="Courier New" panose="02070309020205020404" pitchFamily="49" charset="0"/>
              </a:rPr>
            </a:br>
            <a:r>
              <a:rPr lang="en-GB" sz="1400" b="0" dirty="0">
                <a:latin typeface="Courier New" panose="02070309020205020404" pitchFamily="49" charset="0"/>
              </a:rPr>
              <a:t/>
            </a:r>
            <a:br>
              <a:rPr lang="en-GB" sz="1400" b="0" dirty="0">
                <a:latin typeface="Courier New" panose="02070309020205020404" pitchFamily="49" charset="0"/>
              </a:rPr>
            </a:br>
            <a:r>
              <a:rPr lang="en-GB" sz="1400" b="0" dirty="0">
                <a:latin typeface="Courier New" panose="02070309020205020404" pitchFamily="49" charset="0"/>
              </a:rPr>
              <a:t>    </a:t>
            </a:r>
            <a:r>
              <a:rPr lang="en-GB" sz="1400" b="0" dirty="0" err="1">
                <a:latin typeface="Courier New" panose="02070309020205020404" pitchFamily="49" charset="0"/>
              </a:rPr>
              <a:t>DISTRO_FEATURES_append</a:t>
            </a:r>
            <a:r>
              <a:rPr lang="en-GB" sz="1400" b="0" dirty="0">
                <a:latin typeface="Courier New" panose="02070309020205020404" pitchFamily="49" charset="0"/>
              </a:rPr>
              <a:t> = " virtualization“</a:t>
            </a:r>
          </a:p>
          <a:p>
            <a:pPr marL="0" indent="0">
              <a:buNone/>
            </a:pPr>
            <a:endParaRPr lang="en-GB" sz="1400" b="0" dirty="0">
              <a:latin typeface="Courier New" panose="02070309020205020404" pitchFamily="49" charset="0"/>
            </a:endParaRPr>
          </a:p>
          <a:p>
            <a:pPr lvl="0">
              <a:buClr>
                <a:srgbClr val="0098DB"/>
              </a:buClr>
            </a:pPr>
            <a:r>
              <a:rPr lang="en-GB" dirty="0">
                <a:solidFill>
                  <a:srgbClr val="414141"/>
                </a:solidFill>
              </a:rPr>
              <a:t>linux-yocto_4.19.bbappend</a:t>
            </a:r>
            <a:endParaRPr lang="en-GB" sz="1400" b="0" dirty="0">
              <a:latin typeface="Courier New" panose="02070309020205020404" pitchFamily="49" charset="0"/>
            </a:endParaRPr>
          </a:p>
          <a:p>
            <a:pPr marL="0" lvl="0" indent="0">
              <a:buClr>
                <a:srgbClr val="0098DB"/>
              </a:buClr>
              <a:buNone/>
            </a:pPr>
            <a:r>
              <a:rPr lang="en-GB" sz="1400" b="0" dirty="0">
                <a:latin typeface="Courier New" panose="02070309020205020404" pitchFamily="49" charset="0"/>
              </a:rPr>
              <a:t>require ${@</a:t>
            </a:r>
            <a:r>
              <a:rPr lang="en-GB" sz="1400" b="0" dirty="0" err="1">
                <a:latin typeface="Courier New" panose="02070309020205020404" pitchFamily="49" charset="0"/>
              </a:rPr>
              <a:t>bb.utils.contains</a:t>
            </a:r>
            <a:r>
              <a:rPr lang="en-GB" sz="1400" b="0" dirty="0">
                <a:latin typeface="Courier New" panose="02070309020205020404" pitchFamily="49" charset="0"/>
              </a:rPr>
              <a:t>('DISTRO_FEATURES', 'virtualization’,</a:t>
            </a:r>
            <a:br>
              <a:rPr lang="en-GB" sz="1400" b="0" dirty="0">
                <a:latin typeface="Courier New" panose="02070309020205020404" pitchFamily="49" charset="0"/>
              </a:rPr>
            </a:br>
            <a:r>
              <a:rPr lang="en-GB" sz="1400" b="0" dirty="0">
                <a:latin typeface="Courier New" panose="02070309020205020404" pitchFamily="49" charset="0"/>
              </a:rPr>
              <a:t>                             '${BPN}_virtualization.inc', '', d)}</a:t>
            </a:r>
          </a:p>
          <a:p>
            <a:pPr marL="0" lvl="0" indent="0">
              <a:buClr>
                <a:srgbClr val="0098DB"/>
              </a:buClr>
              <a:buNone/>
            </a:pPr>
            <a:endParaRPr lang="en-GB" sz="1400" b="0" dirty="0">
              <a:solidFill>
                <a:srgbClr val="414141"/>
              </a:solidFill>
              <a:latin typeface="Courier New" panose="02070309020205020404" pitchFamily="49" charset="0"/>
            </a:endParaRPr>
          </a:p>
          <a:p>
            <a:pPr lvl="0">
              <a:buClr>
                <a:srgbClr val="0098DB"/>
              </a:buClr>
            </a:pPr>
            <a:r>
              <a:rPr lang="en-GB" dirty="0">
                <a:solidFill>
                  <a:srgbClr val="414141"/>
                </a:solidFill>
              </a:rPr>
              <a:t>No DISTO_FEATURES conditionals needed in the .</a:t>
            </a:r>
            <a:r>
              <a:rPr lang="en-GB" dirty="0" err="1">
                <a:solidFill>
                  <a:srgbClr val="414141"/>
                </a:solidFill>
              </a:rPr>
              <a:t>inc</a:t>
            </a:r>
            <a:r>
              <a:rPr lang="en-GB" dirty="0">
                <a:solidFill>
                  <a:srgbClr val="414141"/>
                </a:solidFill>
              </a:rPr>
              <a:t> file</a:t>
            </a:r>
            <a:endParaRPr lang="en-GB" sz="1400" b="0" dirty="0">
              <a:solidFill>
                <a:srgbClr val="414141"/>
              </a:solidFill>
              <a:latin typeface="Courier New" panose="02070309020205020404" pitchFamily="49" charset="0"/>
            </a:endParaRPr>
          </a:p>
          <a:p>
            <a:pPr marL="0" indent="0">
              <a:buNone/>
            </a:pPr>
            <a:endParaRPr lang="en-GB" sz="1400" b="0" dirty="0">
              <a:latin typeface="Courier New" panose="02070309020205020404" pitchFamily="49" charset="0"/>
            </a:endParaRPr>
          </a:p>
        </p:txBody>
      </p:sp>
    </p:spTree>
    <p:extLst>
      <p:ext uri="{BB962C8B-B14F-4D97-AF65-F5344CB8AC3E}">
        <p14:creationId xmlns:p14="http://schemas.microsoft.com/office/powerpoint/2010/main" val="18287703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15CC09-D5EC-4BE4-9841-5637130A6EC8}"/>
              </a:ext>
            </a:extLst>
          </p:cNvPr>
          <p:cNvSpPr>
            <a:spLocks noGrp="1"/>
          </p:cNvSpPr>
          <p:nvPr>
            <p:ph type="title"/>
          </p:nvPr>
        </p:nvSpPr>
        <p:spPr/>
        <p:txBody>
          <a:bodyPr/>
          <a:lstStyle/>
          <a:p>
            <a:r>
              <a:rPr lang="en-GB" dirty="0"/>
              <a:t>Example: Conditional inheritance in meta-security</a:t>
            </a:r>
          </a:p>
        </p:txBody>
      </p:sp>
      <p:sp>
        <p:nvSpPr>
          <p:cNvPr id="3" name="Content Placeholder 2">
            <a:extLst>
              <a:ext uri="{FF2B5EF4-FFF2-40B4-BE49-F238E27FC236}">
                <a16:creationId xmlns="" xmlns:a16="http://schemas.microsoft.com/office/drawing/2014/main" id="{EBA8830C-520D-47C0-B7DE-0EB0D448FA26}"/>
              </a:ext>
            </a:extLst>
          </p:cNvPr>
          <p:cNvSpPr>
            <a:spLocks noGrp="1"/>
          </p:cNvSpPr>
          <p:nvPr>
            <p:ph sz="quarter" idx="13"/>
          </p:nvPr>
        </p:nvSpPr>
        <p:spPr/>
        <p:txBody>
          <a:bodyPr/>
          <a:lstStyle/>
          <a:p>
            <a:r>
              <a:rPr lang="en-GB" dirty="0" err="1"/>
              <a:t>linux</a:t>
            </a:r>
            <a:r>
              <a:rPr lang="en-GB" dirty="0"/>
              <a:t>-%.</a:t>
            </a:r>
            <a:r>
              <a:rPr lang="en-GB" dirty="0" err="1"/>
              <a:t>bbappend</a:t>
            </a:r>
            <a:endParaRPr lang="en-GB" dirty="0"/>
          </a:p>
          <a:p>
            <a:pPr marL="0" indent="0">
              <a:buNone/>
            </a:pPr>
            <a:endParaRPr lang="en-GB" sz="16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inherit ${@</a:t>
            </a:r>
            <a:r>
              <a:rPr lang="en-GB" sz="1400" b="0" dirty="0" err="1">
                <a:latin typeface="Courier New" panose="02070309020205020404" pitchFamily="49" charset="0"/>
                <a:cs typeface="Courier New" panose="02070309020205020404" pitchFamily="49" charset="0"/>
              </a:rPr>
              <a:t>bb.utils.contains</a:t>
            </a:r>
            <a:r>
              <a:rPr lang="en-GB" sz="1400" b="0" dirty="0">
                <a:latin typeface="Courier New" panose="02070309020205020404" pitchFamily="49" charset="0"/>
                <a:cs typeface="Courier New" panose="02070309020205020404" pitchFamily="49" charset="0"/>
              </a:rPr>
              <a:t>('DISTRO_FEATURES', '</a:t>
            </a:r>
            <a:r>
              <a:rPr lang="en-GB" sz="1400" b="0" dirty="0" err="1">
                <a:latin typeface="Courier New" panose="02070309020205020404" pitchFamily="49" charset="0"/>
                <a:cs typeface="Courier New" panose="02070309020205020404" pitchFamily="49" charset="0"/>
              </a:rPr>
              <a:t>modsign</a:t>
            </a:r>
            <a:r>
              <a:rPr lang="en-GB" sz="1400" b="0" dirty="0">
                <a:latin typeface="Courier New" panose="02070309020205020404" pitchFamily="49" charset="0"/>
                <a:cs typeface="Courier New" panose="02070309020205020404" pitchFamily="49" charset="0"/>
              </a:rPr>
              <a:t>', 'kernel-</a:t>
            </a:r>
            <a:r>
              <a:rPr lang="en-GB" sz="1400" b="0" dirty="0" err="1">
                <a:latin typeface="Courier New" panose="02070309020205020404" pitchFamily="49" charset="0"/>
                <a:cs typeface="Courier New" panose="02070309020205020404" pitchFamily="49" charset="0"/>
              </a:rPr>
              <a:t>modsign</a:t>
            </a:r>
            <a:r>
              <a:rPr lang="en-GB" sz="1400" b="0" dirty="0">
                <a:latin typeface="Courier New" panose="02070309020205020404" pitchFamily="49" charset="0"/>
                <a:cs typeface="Courier New" panose="02070309020205020404" pitchFamily="49" charset="0"/>
              </a:rPr>
              <a:t>', '', d)}</a:t>
            </a:r>
          </a:p>
          <a:p>
            <a:pPr marL="0" indent="0">
              <a:buNone/>
            </a:pPr>
            <a:endParaRPr lang="en-GB" sz="1400" b="0" dirty="0">
              <a:latin typeface="Courier New" panose="02070309020205020404" pitchFamily="49" charset="0"/>
              <a:cs typeface="Courier New" panose="02070309020205020404" pitchFamily="49" charset="0"/>
            </a:endParaRPr>
          </a:p>
          <a:p>
            <a:pPr marL="0" indent="0">
              <a:buNone/>
            </a:pPr>
            <a:endParaRPr lang="en-GB" sz="1400" b="0" dirty="0">
              <a:latin typeface="Courier New" panose="02070309020205020404" pitchFamily="49" charset="0"/>
              <a:cs typeface="Courier New" panose="02070309020205020404" pitchFamily="49" charset="0"/>
            </a:endParaRPr>
          </a:p>
          <a:p>
            <a:pPr lvl="0">
              <a:buClr>
                <a:srgbClr val="0098DB"/>
              </a:buClr>
            </a:pPr>
            <a:r>
              <a:rPr lang="en-GB" dirty="0">
                <a:solidFill>
                  <a:srgbClr val="414141"/>
                </a:solidFill>
              </a:rPr>
              <a:t>No DISTRO_FEATURES conditionals needed in kernel-</a:t>
            </a:r>
            <a:r>
              <a:rPr lang="en-GB" dirty="0" err="1">
                <a:solidFill>
                  <a:srgbClr val="414141"/>
                </a:solidFill>
              </a:rPr>
              <a:t>modsign.bbclass</a:t>
            </a:r>
            <a:endParaRPr lang="en-GB" dirty="0">
              <a:solidFill>
                <a:srgbClr val="414141"/>
              </a:solidFill>
            </a:endParaRPr>
          </a:p>
        </p:txBody>
      </p:sp>
    </p:spTree>
    <p:extLst>
      <p:ext uri="{BB962C8B-B14F-4D97-AF65-F5344CB8AC3E}">
        <p14:creationId xmlns:p14="http://schemas.microsoft.com/office/powerpoint/2010/main" val="10739584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042536-AF30-4D83-8971-B3FA4DE41E96}"/>
              </a:ext>
            </a:extLst>
          </p:cNvPr>
          <p:cNvSpPr>
            <a:spLocks noGrp="1"/>
          </p:cNvSpPr>
          <p:nvPr>
            <p:ph type="title"/>
          </p:nvPr>
        </p:nvSpPr>
        <p:spPr/>
        <p:txBody>
          <a:bodyPr/>
          <a:lstStyle/>
          <a:p>
            <a:r>
              <a:rPr lang="en-GB" dirty="0"/>
              <a:t>Adding Sanity Checks</a:t>
            </a:r>
          </a:p>
        </p:txBody>
      </p:sp>
      <p:sp>
        <p:nvSpPr>
          <p:cNvPr id="3" name="Content Placeholder 2">
            <a:extLst>
              <a:ext uri="{FF2B5EF4-FFF2-40B4-BE49-F238E27FC236}">
                <a16:creationId xmlns="" xmlns:a16="http://schemas.microsoft.com/office/drawing/2014/main" id="{F0BE2B40-CBFB-4879-A2CA-921A4B1B1A9C}"/>
              </a:ext>
            </a:extLst>
          </p:cNvPr>
          <p:cNvSpPr>
            <a:spLocks noGrp="1"/>
          </p:cNvSpPr>
          <p:nvPr>
            <p:ph sz="quarter" idx="13"/>
          </p:nvPr>
        </p:nvSpPr>
        <p:spPr/>
        <p:txBody>
          <a:bodyPr/>
          <a:lstStyle/>
          <a:p>
            <a:r>
              <a:rPr lang="en-GB" dirty="0"/>
              <a:t>Add a handler for </a:t>
            </a:r>
            <a:r>
              <a:rPr lang="en-GB" dirty="0" err="1"/>
              <a:t>bb.event.SanityCheck</a:t>
            </a:r>
            <a:endParaRPr lang="en-GB" dirty="0"/>
          </a:p>
          <a:p>
            <a:pPr lvl="1"/>
            <a:r>
              <a:rPr lang="en-GB" dirty="0"/>
              <a:t>Ensures your check only runs once</a:t>
            </a:r>
          </a:p>
          <a:p>
            <a:r>
              <a:rPr lang="en-GB" dirty="0"/>
              <a:t>Raise a flag if things look wrong</a:t>
            </a:r>
          </a:p>
          <a:p>
            <a:pPr lvl="1"/>
            <a:r>
              <a:rPr lang="en-GB" dirty="0" err="1"/>
              <a:t>bb.warn</a:t>
            </a:r>
            <a:r>
              <a:rPr lang="en-GB" dirty="0"/>
              <a:t>()</a:t>
            </a:r>
          </a:p>
          <a:p>
            <a:pPr lvl="1"/>
            <a:r>
              <a:rPr lang="en-GB" dirty="0" err="1"/>
              <a:t>bb.error</a:t>
            </a:r>
            <a:r>
              <a:rPr lang="en-GB" dirty="0"/>
              <a:t>()</a:t>
            </a:r>
          </a:p>
          <a:p>
            <a:pPr lvl="1"/>
            <a:r>
              <a:rPr lang="en-GB" dirty="0" err="1"/>
              <a:t>bb.fatal</a:t>
            </a:r>
            <a:r>
              <a:rPr lang="en-GB" dirty="0"/>
              <a:t>() if you really can’t continue</a:t>
            </a:r>
          </a:p>
          <a:p>
            <a:endParaRPr lang="en-GB" dirty="0"/>
          </a:p>
          <a:p>
            <a:r>
              <a:rPr lang="en-GB" dirty="0"/>
              <a:t>Use this if you really must limit supported values of MACHINE, DISTRO, etc</a:t>
            </a:r>
          </a:p>
        </p:txBody>
      </p:sp>
    </p:spTree>
    <p:extLst>
      <p:ext uri="{BB962C8B-B14F-4D97-AF65-F5344CB8AC3E}">
        <p14:creationId xmlns:p14="http://schemas.microsoft.com/office/powerpoint/2010/main" val="1512423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098EBF-0B7D-4BF1-A856-75D9548B5E63}"/>
              </a:ext>
            </a:extLst>
          </p:cNvPr>
          <p:cNvSpPr>
            <a:spLocks noGrp="1"/>
          </p:cNvSpPr>
          <p:nvPr>
            <p:ph type="title"/>
          </p:nvPr>
        </p:nvSpPr>
        <p:spPr/>
        <p:txBody>
          <a:bodyPr/>
          <a:lstStyle/>
          <a:p>
            <a:r>
              <a:rPr lang="en-GB" dirty="0"/>
              <a:t>Example: Sanity Checks in meta-virtualization</a:t>
            </a:r>
          </a:p>
        </p:txBody>
      </p:sp>
      <p:sp>
        <p:nvSpPr>
          <p:cNvPr id="3" name="Content Placeholder 2">
            <a:extLst>
              <a:ext uri="{FF2B5EF4-FFF2-40B4-BE49-F238E27FC236}">
                <a16:creationId xmlns="" xmlns:a16="http://schemas.microsoft.com/office/drawing/2014/main" id="{13009FF4-1336-45E9-8F57-DDEC96524CD2}"/>
              </a:ext>
            </a:extLst>
          </p:cNvPr>
          <p:cNvSpPr>
            <a:spLocks noGrp="1"/>
          </p:cNvSpPr>
          <p:nvPr>
            <p:ph sz="quarter" idx="13"/>
          </p:nvPr>
        </p:nvSpPr>
        <p:spPr/>
        <p:txBody>
          <a:bodyPr/>
          <a:lstStyle/>
          <a:p>
            <a:pPr lvl="0">
              <a:buClr>
                <a:srgbClr val="0098DB"/>
              </a:buClr>
            </a:pPr>
            <a:r>
              <a:rPr lang="en-GB" dirty="0">
                <a:solidFill>
                  <a:srgbClr val="414141"/>
                </a:solidFill>
              </a:rPr>
              <a:t>sanity-meta-</a:t>
            </a:r>
            <a:r>
              <a:rPr lang="en-GB" dirty="0" err="1">
                <a:solidFill>
                  <a:srgbClr val="414141"/>
                </a:solidFill>
              </a:rPr>
              <a:t>virt.bbclass</a:t>
            </a:r>
            <a:endParaRPr lang="en-GB" sz="1400" b="0" dirty="0">
              <a:latin typeface="Courier New" panose="02070309020205020404" pitchFamily="49" charset="0"/>
              <a:cs typeface="Courier New" panose="02070309020205020404" pitchFamily="49" charset="0"/>
            </a:endParaRPr>
          </a:p>
          <a:p>
            <a:pPr marL="0" indent="0">
              <a:buNone/>
            </a:pPr>
            <a:r>
              <a:rPr lang="en-GB" sz="1400" b="0" dirty="0" err="1">
                <a:latin typeface="Courier New" panose="02070309020205020404" pitchFamily="49" charset="0"/>
                <a:cs typeface="Courier New" panose="02070309020205020404" pitchFamily="49" charset="0"/>
              </a:rPr>
              <a:t>addhandler</a:t>
            </a: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a:t>
            </a:r>
            <a:r>
              <a:rPr lang="en-GB" sz="1400" b="0" dirty="0" err="1">
                <a:latin typeface="Courier New" panose="02070309020205020404" pitchFamily="49" charset="0"/>
                <a:cs typeface="Courier New" panose="02070309020205020404" pitchFamily="49" charset="0"/>
              </a:rPr>
              <a:t>eventmask</a:t>
            </a:r>
            <a:r>
              <a:rPr lang="en-GB" sz="1400" b="0" dirty="0">
                <a:latin typeface="Courier New" panose="02070309020205020404" pitchFamily="49" charset="0"/>
                <a:cs typeface="Courier New" panose="02070309020205020404" pitchFamily="49" charset="0"/>
              </a:rPr>
              <a:t>] = "</a:t>
            </a:r>
            <a:r>
              <a:rPr lang="en-GB" sz="1400" b="0" dirty="0" err="1">
                <a:latin typeface="Courier New" panose="02070309020205020404" pitchFamily="49" charset="0"/>
                <a:cs typeface="Courier New" panose="02070309020205020404" pitchFamily="49" charset="0"/>
              </a:rPr>
              <a:t>bb.event.SanityCheck</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python </a:t>
            </a: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skip_check</a:t>
            </a:r>
            <a:r>
              <a:rPr lang="en-GB" sz="1400" b="0" dirty="0">
                <a:latin typeface="Courier New" panose="02070309020205020404" pitchFamily="49" charset="0"/>
                <a:cs typeface="Courier New" panose="02070309020205020404" pitchFamily="49" charset="0"/>
              </a:rPr>
              <a:t> = </a:t>
            </a:r>
            <a:r>
              <a:rPr lang="en-GB" sz="1400" b="0" dirty="0" err="1">
                <a:latin typeface="Courier New" panose="02070309020205020404" pitchFamily="49" charset="0"/>
                <a:cs typeface="Courier New" panose="02070309020205020404" pitchFamily="49" charset="0"/>
              </a:rPr>
              <a:t>e.data.getVar</a:t>
            </a:r>
            <a:r>
              <a:rPr lang="en-GB" sz="1400" b="0" dirty="0">
                <a:latin typeface="Courier New" panose="02070309020205020404" pitchFamily="49" charset="0"/>
                <a:cs typeface="Courier New" panose="02070309020205020404" pitchFamily="49" charset="0"/>
              </a:rPr>
              <a:t>('SKIP_META_VIRT_SANITY_CHECK') == "1"</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if 'virtualization' not in </a:t>
            </a:r>
            <a:r>
              <a:rPr lang="en-GB" sz="1400" b="0" dirty="0" err="1">
                <a:latin typeface="Courier New" panose="02070309020205020404" pitchFamily="49" charset="0"/>
                <a:cs typeface="Courier New" panose="02070309020205020404" pitchFamily="49" charset="0"/>
              </a:rPr>
              <a:t>e.data.getVar</a:t>
            </a:r>
            <a:r>
              <a:rPr lang="en-GB" sz="1400" b="0" dirty="0">
                <a:latin typeface="Courier New" panose="02070309020205020404" pitchFamily="49" charset="0"/>
                <a:cs typeface="Courier New" panose="02070309020205020404" pitchFamily="49" charset="0"/>
              </a:rPr>
              <a:t>('DISTRO_FEATURES').split()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and not </a:t>
            </a:r>
            <a:r>
              <a:rPr lang="en-GB" sz="1400" b="0" dirty="0" err="1">
                <a:latin typeface="Courier New" panose="02070309020205020404" pitchFamily="49" charset="0"/>
                <a:cs typeface="Courier New" panose="02070309020205020404" pitchFamily="49" charset="0"/>
              </a:rPr>
              <a:t>skip_check</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bb.warn</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303173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65A265-AB3B-42E6-9B82-3878F1A9463C}"/>
              </a:ext>
            </a:extLst>
          </p:cNvPr>
          <p:cNvSpPr>
            <a:spLocks noGrp="1"/>
          </p:cNvSpPr>
          <p:nvPr>
            <p:ph type="title"/>
          </p:nvPr>
        </p:nvSpPr>
        <p:spPr/>
        <p:txBody>
          <a:bodyPr/>
          <a:lstStyle/>
          <a:p>
            <a:r>
              <a:rPr lang="en-GB" dirty="0"/>
              <a:t>Using Anonymous Python Functions</a:t>
            </a:r>
          </a:p>
        </p:txBody>
      </p:sp>
      <p:sp>
        <p:nvSpPr>
          <p:cNvPr id="3" name="Content Placeholder 2">
            <a:extLst>
              <a:ext uri="{FF2B5EF4-FFF2-40B4-BE49-F238E27FC236}">
                <a16:creationId xmlns="" xmlns:a16="http://schemas.microsoft.com/office/drawing/2014/main" id="{8B9ACFB1-A52D-4C4F-91F3-01C2A9837C49}"/>
              </a:ext>
            </a:extLst>
          </p:cNvPr>
          <p:cNvSpPr>
            <a:spLocks noGrp="1"/>
          </p:cNvSpPr>
          <p:nvPr>
            <p:ph sz="quarter" idx="13"/>
          </p:nvPr>
        </p:nvSpPr>
        <p:spPr/>
        <p:txBody>
          <a:bodyPr/>
          <a:lstStyle/>
          <a:p>
            <a:r>
              <a:rPr lang="en-GB" dirty="0"/>
              <a:t>Useful when more complex conditionals are needed</a:t>
            </a:r>
          </a:p>
          <a:p>
            <a:pPr lvl="1"/>
            <a:r>
              <a:rPr lang="en-GB" dirty="0"/>
              <a:t>Full support for python if statements, for statements, etc</a:t>
            </a:r>
          </a:p>
          <a:p>
            <a:r>
              <a:rPr lang="en-GB" dirty="0"/>
              <a:t>Executed at parse time</a:t>
            </a:r>
          </a:p>
          <a:p>
            <a:r>
              <a:rPr lang="en-GB" dirty="0"/>
              <a:t>Can use </a:t>
            </a:r>
            <a:r>
              <a:rPr lang="en-GB" dirty="0" err="1"/>
              <a:t>d.getVar</a:t>
            </a:r>
            <a:r>
              <a:rPr lang="en-GB" dirty="0"/>
              <a:t>() to check variables</a:t>
            </a:r>
          </a:p>
          <a:p>
            <a:r>
              <a:rPr lang="en-GB" dirty="0"/>
              <a:t>Can use </a:t>
            </a:r>
            <a:r>
              <a:rPr lang="en-GB" dirty="0" err="1"/>
              <a:t>d.setVar</a:t>
            </a:r>
            <a:r>
              <a:rPr lang="en-GB" dirty="0"/>
              <a:t>() to modify variables</a:t>
            </a:r>
          </a:p>
          <a:p>
            <a:r>
              <a:rPr lang="en-GB" dirty="0"/>
              <a:t>Syntax:</a:t>
            </a:r>
          </a:p>
          <a:p>
            <a:pPr marL="0" indent="0">
              <a:buNone/>
            </a:pPr>
            <a:r>
              <a:rPr lang="en-GB" sz="1400" b="0" dirty="0">
                <a:latin typeface="Courier New" panose="02070309020205020404" pitchFamily="49" charset="0"/>
                <a:cs typeface="Courier New" panose="02070309020205020404" pitchFamily="49" charset="0"/>
              </a:rPr>
              <a:t>        python()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if </a:t>
            </a:r>
            <a:r>
              <a:rPr lang="en-GB" sz="1400" b="0" dirty="0" err="1">
                <a:latin typeface="Courier New" panose="02070309020205020404" pitchFamily="49" charset="0"/>
                <a:cs typeface="Courier New" panose="02070309020205020404" pitchFamily="49" charset="0"/>
              </a:rPr>
              <a:t>d.getVar</a:t>
            </a:r>
            <a:r>
              <a:rPr lang="en-GB" sz="1400" b="0" dirty="0">
                <a:latin typeface="Courier New" panose="02070309020205020404" pitchFamily="49" charset="0"/>
                <a:cs typeface="Courier New" panose="02070309020205020404" pitchFamily="49" charset="0"/>
              </a:rPr>
              <a:t>('SOMEVAR').</a:t>
            </a:r>
            <a:r>
              <a:rPr lang="en-GB" sz="1400" b="0" dirty="0" err="1">
                <a:latin typeface="Courier New" panose="02070309020205020404" pitchFamily="49" charset="0"/>
                <a:cs typeface="Courier New" panose="02070309020205020404" pitchFamily="49" charset="0"/>
              </a:rPr>
              <a:t>startswith</a:t>
            </a:r>
            <a:r>
              <a:rPr lang="en-GB" sz="1400" b="0" dirty="0">
                <a:latin typeface="Courier New" panose="02070309020205020404" pitchFamily="49" charset="0"/>
                <a:cs typeface="Courier New" panose="02070309020205020404" pitchFamily="49" charset="0"/>
              </a:rPr>
              <a:t>('prefix'):</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d.setVar</a:t>
            </a:r>
            <a:r>
              <a:rPr lang="en-GB" sz="1400" b="0" dirty="0">
                <a:latin typeface="Courier New" panose="02070309020205020404" pitchFamily="49" charset="0"/>
                <a:cs typeface="Courier New" panose="02070309020205020404" pitchFamily="49" charset="0"/>
              </a:rPr>
              <a:t>('SOMEOTHERVAR', '1')</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3309382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0387C-9BDD-4127-8DDC-0701D90969DB}"/>
              </a:ext>
            </a:extLst>
          </p:cNvPr>
          <p:cNvSpPr>
            <a:spLocks noGrp="1"/>
          </p:cNvSpPr>
          <p:nvPr>
            <p:ph type="title"/>
          </p:nvPr>
        </p:nvSpPr>
        <p:spPr/>
        <p:txBody>
          <a:bodyPr/>
          <a:lstStyle/>
          <a:p>
            <a:r>
              <a:rPr lang="en-GB" dirty="0"/>
              <a:t>Using Classes to Modify Recipes</a:t>
            </a:r>
          </a:p>
        </p:txBody>
      </p:sp>
      <p:sp>
        <p:nvSpPr>
          <p:cNvPr id="3" name="Content Placeholder 2">
            <a:extLst>
              <a:ext uri="{FF2B5EF4-FFF2-40B4-BE49-F238E27FC236}">
                <a16:creationId xmlns="" xmlns:a16="http://schemas.microsoft.com/office/drawing/2014/main" id="{503BCA1D-0D9D-4C3A-8177-AFE64801332C}"/>
              </a:ext>
            </a:extLst>
          </p:cNvPr>
          <p:cNvSpPr>
            <a:spLocks noGrp="1"/>
          </p:cNvSpPr>
          <p:nvPr>
            <p:ph sz="quarter" idx="13"/>
          </p:nvPr>
        </p:nvSpPr>
        <p:spPr/>
        <p:txBody>
          <a:bodyPr/>
          <a:lstStyle/>
          <a:p>
            <a:r>
              <a:rPr lang="en-GB" dirty="0"/>
              <a:t>Define a new class in your layer</a:t>
            </a:r>
          </a:p>
          <a:p>
            <a:r>
              <a:rPr lang="en-GB" dirty="0"/>
              <a:t>Do not set INHERIT in </a:t>
            </a:r>
            <a:r>
              <a:rPr lang="en-GB" dirty="0" err="1"/>
              <a:t>layer.conf</a:t>
            </a:r>
            <a:r>
              <a:rPr lang="en-GB" dirty="0"/>
              <a:t> or elsewhere</a:t>
            </a:r>
          </a:p>
          <a:p>
            <a:r>
              <a:rPr lang="en-GB" dirty="0"/>
              <a:t>Document that your functionality is enabled by adding the new class to INHERIT in </a:t>
            </a:r>
            <a:r>
              <a:rPr lang="en-GB" dirty="0" err="1"/>
              <a:t>local.conf</a:t>
            </a:r>
            <a:r>
              <a:rPr lang="en-GB" dirty="0"/>
              <a:t> or a distro conf</a:t>
            </a:r>
          </a:p>
          <a:p>
            <a:r>
              <a:rPr lang="en-GB" dirty="0"/>
              <a:t>Useful if you have similar modifications to make to many recipes</a:t>
            </a:r>
          </a:p>
        </p:txBody>
      </p:sp>
    </p:spTree>
    <p:extLst>
      <p:ext uri="{BB962C8B-B14F-4D97-AF65-F5344CB8AC3E}">
        <p14:creationId xmlns:p14="http://schemas.microsoft.com/office/powerpoint/2010/main" val="42643389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4B5B7-7ECB-40C8-ADBC-165BF4425682}"/>
              </a:ext>
            </a:extLst>
          </p:cNvPr>
          <p:cNvSpPr>
            <a:spLocks noGrp="1"/>
          </p:cNvSpPr>
          <p:nvPr>
            <p:ph type="title"/>
          </p:nvPr>
        </p:nvSpPr>
        <p:spPr/>
        <p:txBody>
          <a:bodyPr/>
          <a:lstStyle/>
          <a:p>
            <a:r>
              <a:rPr lang="en-GB" dirty="0"/>
              <a:t>Modifying BBCLASSEXTEND</a:t>
            </a:r>
          </a:p>
        </p:txBody>
      </p:sp>
      <p:sp>
        <p:nvSpPr>
          <p:cNvPr id="3" name="Content Placeholder 2">
            <a:extLst>
              <a:ext uri="{FF2B5EF4-FFF2-40B4-BE49-F238E27FC236}">
                <a16:creationId xmlns="" xmlns:a16="http://schemas.microsoft.com/office/drawing/2014/main" id="{1B81BD06-0E1F-4997-B2A5-A9849AE450E5}"/>
              </a:ext>
            </a:extLst>
          </p:cNvPr>
          <p:cNvSpPr>
            <a:spLocks noGrp="1"/>
          </p:cNvSpPr>
          <p:nvPr>
            <p:ph sz="quarter" idx="13"/>
          </p:nvPr>
        </p:nvSpPr>
        <p:spPr/>
        <p:txBody>
          <a:bodyPr/>
          <a:lstStyle/>
          <a:p>
            <a:r>
              <a:rPr lang="en-GB" dirty="0"/>
              <a:t>Appending to BBCLASSEXTEND in a </a:t>
            </a:r>
            <a:r>
              <a:rPr lang="en-GB" dirty="0" err="1"/>
              <a:t>bbappend</a:t>
            </a:r>
            <a:r>
              <a:rPr lang="en-GB" dirty="0"/>
              <a:t> is relatively safe</a:t>
            </a:r>
          </a:p>
          <a:p>
            <a:r>
              <a:rPr lang="en-GB" dirty="0"/>
              <a:t>No need for conditionals here</a:t>
            </a:r>
          </a:p>
          <a:p>
            <a:r>
              <a:rPr lang="en-GB" dirty="0"/>
              <a:t>May be used to add `-native` variant of an existing recipe</a:t>
            </a:r>
          </a:p>
          <a:p>
            <a:pPr lvl="1"/>
            <a:r>
              <a:rPr lang="en-GB" dirty="0"/>
              <a:t>Can then be used in the build of another recipe</a:t>
            </a:r>
          </a:p>
        </p:txBody>
      </p:sp>
    </p:spTree>
    <p:extLst>
      <p:ext uri="{BB962C8B-B14F-4D97-AF65-F5344CB8AC3E}">
        <p14:creationId xmlns:p14="http://schemas.microsoft.com/office/powerpoint/2010/main" val="29321601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8D9B69-AF15-4323-835F-B7C8B4062011}"/>
              </a:ext>
            </a:extLst>
          </p:cNvPr>
          <p:cNvSpPr>
            <a:spLocks noGrp="1"/>
          </p:cNvSpPr>
          <p:nvPr>
            <p:ph type="title"/>
          </p:nvPr>
        </p:nvSpPr>
        <p:spPr/>
        <p:txBody>
          <a:bodyPr/>
          <a:lstStyle/>
          <a:p>
            <a:r>
              <a:rPr lang="en-GB" dirty="0"/>
              <a:t>yocto-check-layer Script</a:t>
            </a:r>
          </a:p>
        </p:txBody>
      </p:sp>
      <p:sp>
        <p:nvSpPr>
          <p:cNvPr id="3" name="Content Placeholder 2">
            <a:extLst>
              <a:ext uri="{FF2B5EF4-FFF2-40B4-BE49-F238E27FC236}">
                <a16:creationId xmlns="" xmlns:a16="http://schemas.microsoft.com/office/drawing/2014/main" id="{B1A64BBC-2B11-415C-AAFB-9860B0774301}"/>
              </a:ext>
            </a:extLst>
          </p:cNvPr>
          <p:cNvSpPr>
            <a:spLocks noGrp="1"/>
          </p:cNvSpPr>
          <p:nvPr>
            <p:ph sz="quarter" idx="13"/>
          </p:nvPr>
        </p:nvSpPr>
        <p:spPr/>
        <p:txBody>
          <a:bodyPr/>
          <a:lstStyle/>
          <a:p>
            <a:r>
              <a:rPr lang="en-GB" dirty="0"/>
              <a:t>Layer compatibility test script</a:t>
            </a:r>
          </a:p>
          <a:p>
            <a:r>
              <a:rPr lang="en-GB" dirty="0"/>
              <a:t>Checks recipe signatures with and without the layer present</a:t>
            </a:r>
          </a:p>
          <a:p>
            <a:r>
              <a:rPr lang="en-GB" dirty="0"/>
              <a:t>Also checks for other common requirements:</a:t>
            </a:r>
          </a:p>
          <a:p>
            <a:pPr lvl="1"/>
            <a:r>
              <a:rPr lang="en-GB" dirty="0"/>
              <a:t>Does the layer have a README?</a:t>
            </a:r>
          </a:p>
          <a:p>
            <a:pPr lvl="1"/>
            <a:r>
              <a:rPr lang="en-GB" dirty="0"/>
              <a:t>Does everything parse correctly?</a:t>
            </a:r>
          </a:p>
          <a:p>
            <a:pPr lvl="1"/>
            <a:r>
              <a:rPr lang="en-GB" dirty="0"/>
              <a:t>Is LAYERSERIES_COMPAT set?</a:t>
            </a:r>
          </a:p>
          <a:p>
            <a:pPr lvl="1"/>
            <a:r>
              <a:rPr lang="en-GB" dirty="0"/>
              <a:t>Can we get signatures for `</a:t>
            </a:r>
            <a:r>
              <a:rPr lang="en-GB" dirty="0" err="1"/>
              <a:t>bitbake</a:t>
            </a:r>
            <a:r>
              <a:rPr lang="en-GB" dirty="0"/>
              <a:t> world`</a:t>
            </a:r>
          </a:p>
          <a:p>
            <a:pPr marL="1080000" lvl="1"/>
            <a:r>
              <a:rPr lang="en-GB" sz="1800" dirty="0"/>
              <a:t>Actual build is not </a:t>
            </a:r>
            <a:r>
              <a:rPr lang="en-GB" sz="1800" dirty="0" err="1"/>
              <a:t>perfomed</a:t>
            </a:r>
            <a:endParaRPr lang="en-GB" sz="1800" dirty="0"/>
          </a:p>
        </p:txBody>
      </p:sp>
    </p:spTree>
    <p:extLst>
      <p:ext uri="{BB962C8B-B14F-4D97-AF65-F5344CB8AC3E}">
        <p14:creationId xmlns:p14="http://schemas.microsoft.com/office/powerpoint/2010/main" val="18745309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1. Welcome </a:t>
            </a:r>
            <a:r>
              <a:rPr lang="en-US" dirty="0">
                <a:cs typeface="Arial" charset="0"/>
              </a:rPr>
              <a:t>and Keynote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Lieu </a:t>
            </a:r>
            <a:r>
              <a:rPr lang="en-US" dirty="0" smtClean="0"/>
              <a:t>Ta</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5EC97-5DB3-4DFF-9F10-8AC032F45095}"/>
              </a:ext>
            </a:extLst>
          </p:cNvPr>
          <p:cNvSpPr>
            <a:spLocks noGrp="1"/>
          </p:cNvSpPr>
          <p:nvPr>
            <p:ph type="title"/>
          </p:nvPr>
        </p:nvSpPr>
        <p:spPr/>
        <p:txBody>
          <a:bodyPr/>
          <a:lstStyle/>
          <a:p>
            <a:r>
              <a:rPr lang="en-GB" dirty="0"/>
              <a:t>Parsing Details: </a:t>
            </a:r>
            <a:r>
              <a:rPr lang="en-GB" dirty="0" err="1"/>
              <a:t>bblayers.conf</a:t>
            </a:r>
            <a:endParaRPr lang="en-GB" dirty="0"/>
          </a:p>
        </p:txBody>
      </p:sp>
      <p:sp>
        <p:nvSpPr>
          <p:cNvPr id="3" name="Content Placeholder 2">
            <a:extLst>
              <a:ext uri="{FF2B5EF4-FFF2-40B4-BE49-F238E27FC236}">
                <a16:creationId xmlns="" xmlns:a16="http://schemas.microsoft.com/office/drawing/2014/main" id="{A2879B13-8496-425C-BB32-FC1B46A85C81}"/>
              </a:ext>
            </a:extLst>
          </p:cNvPr>
          <p:cNvSpPr>
            <a:spLocks noGrp="1"/>
          </p:cNvSpPr>
          <p:nvPr>
            <p:ph sz="quarter" idx="13"/>
          </p:nvPr>
        </p:nvSpPr>
        <p:spPr/>
        <p:txBody>
          <a:bodyPr/>
          <a:lstStyle/>
          <a:p>
            <a:r>
              <a:rPr lang="en-GB" dirty="0"/>
              <a:t>Parsed first</a:t>
            </a:r>
          </a:p>
          <a:p>
            <a:pPr lvl="1"/>
            <a:r>
              <a:rPr lang="en-GB" dirty="0"/>
              <a:t>Before any </a:t>
            </a:r>
            <a:r>
              <a:rPr lang="en-GB" dirty="0" err="1"/>
              <a:t>layer.conf</a:t>
            </a:r>
            <a:endParaRPr lang="en-GB" dirty="0"/>
          </a:p>
          <a:p>
            <a:pPr lvl="1"/>
            <a:r>
              <a:rPr lang="en-GB" dirty="0"/>
              <a:t>Before </a:t>
            </a:r>
            <a:r>
              <a:rPr lang="en-GB" dirty="0" err="1"/>
              <a:t>local.conf</a:t>
            </a:r>
            <a:r>
              <a:rPr lang="en-GB" dirty="0"/>
              <a:t> or other user config files</a:t>
            </a:r>
          </a:p>
          <a:p>
            <a:pPr lvl="1"/>
            <a:r>
              <a:rPr lang="en-GB" dirty="0"/>
              <a:t>Before </a:t>
            </a:r>
            <a:r>
              <a:rPr lang="en-GB" dirty="0" err="1"/>
              <a:t>base.bbclass</a:t>
            </a:r>
            <a:endParaRPr lang="en-GB" dirty="0"/>
          </a:p>
          <a:p>
            <a:r>
              <a:rPr lang="en-GB" dirty="0"/>
              <a:t>BBLAYERS is iterated as soon as </a:t>
            </a:r>
            <a:r>
              <a:rPr lang="en-GB" dirty="0" err="1"/>
              <a:t>bblayers.conf</a:t>
            </a:r>
            <a:r>
              <a:rPr lang="en-GB" dirty="0"/>
              <a:t> is fully parsed</a:t>
            </a:r>
          </a:p>
          <a:p>
            <a:pPr lvl="1"/>
            <a:r>
              <a:rPr lang="en-GB" dirty="0"/>
              <a:t>Can’t depend on variables from any of the above files</a:t>
            </a:r>
          </a:p>
          <a:p>
            <a:r>
              <a:rPr lang="en-GB" dirty="0"/>
              <a:t>No access to python lib directories from any layer</a:t>
            </a:r>
          </a:p>
          <a:p>
            <a:pPr lvl="1"/>
            <a:r>
              <a:rPr lang="en-GB" dirty="0"/>
              <a:t>Can’t `import </a:t>
            </a:r>
            <a:r>
              <a:rPr lang="en-GB" dirty="0" err="1"/>
              <a:t>oe</a:t>
            </a:r>
            <a:r>
              <a:rPr lang="en-GB" dirty="0"/>
              <a:t>` or any submodules</a:t>
            </a:r>
          </a:p>
          <a:p>
            <a:pPr lvl="1"/>
            <a:r>
              <a:rPr lang="en-GB" dirty="0"/>
              <a:t>Can’t use </a:t>
            </a:r>
            <a:r>
              <a:rPr lang="en-GB" dirty="0" err="1"/>
              <a:t>oe.utils.conditional</a:t>
            </a:r>
            <a:r>
              <a:rPr lang="en-GB" dirty="0"/>
              <a:t>(), use </a:t>
            </a:r>
            <a:r>
              <a:rPr lang="en-GB" dirty="0" err="1"/>
              <a:t>bb.utils.contains</a:t>
            </a:r>
            <a:r>
              <a:rPr lang="en-GB" dirty="0"/>
              <a:t>() instead</a:t>
            </a:r>
          </a:p>
        </p:txBody>
      </p:sp>
    </p:spTree>
    <p:extLst>
      <p:ext uri="{BB962C8B-B14F-4D97-AF65-F5344CB8AC3E}">
        <p14:creationId xmlns:p14="http://schemas.microsoft.com/office/powerpoint/2010/main" val="277056402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EDEEB-32B1-4920-A3CE-6938588FE9C3}"/>
              </a:ext>
            </a:extLst>
          </p:cNvPr>
          <p:cNvSpPr>
            <a:spLocks noGrp="1"/>
          </p:cNvSpPr>
          <p:nvPr>
            <p:ph type="title"/>
          </p:nvPr>
        </p:nvSpPr>
        <p:spPr/>
        <p:txBody>
          <a:bodyPr/>
          <a:lstStyle/>
          <a:p>
            <a:r>
              <a:rPr lang="en-GB" dirty="0"/>
              <a:t>Parsing Details: </a:t>
            </a:r>
            <a:r>
              <a:rPr lang="en-GB" dirty="0" err="1"/>
              <a:t>layer.conf</a:t>
            </a:r>
            <a:endParaRPr lang="en-GB" dirty="0"/>
          </a:p>
        </p:txBody>
      </p:sp>
      <p:sp>
        <p:nvSpPr>
          <p:cNvPr id="3" name="Content Placeholder 2">
            <a:extLst>
              <a:ext uri="{FF2B5EF4-FFF2-40B4-BE49-F238E27FC236}">
                <a16:creationId xmlns="" xmlns:a16="http://schemas.microsoft.com/office/drawing/2014/main" id="{6367BF4D-72DD-46D4-AC48-FF8567BE85CD}"/>
              </a:ext>
            </a:extLst>
          </p:cNvPr>
          <p:cNvSpPr>
            <a:spLocks noGrp="1"/>
          </p:cNvSpPr>
          <p:nvPr>
            <p:ph sz="quarter" idx="13"/>
          </p:nvPr>
        </p:nvSpPr>
        <p:spPr/>
        <p:txBody>
          <a:bodyPr/>
          <a:lstStyle/>
          <a:p>
            <a:r>
              <a:rPr lang="en-GB" dirty="0"/>
              <a:t>Parsed in sequence of BBLAYERS immediately after </a:t>
            </a:r>
            <a:r>
              <a:rPr lang="en-GB" dirty="0" err="1"/>
              <a:t>bblayers.conf</a:t>
            </a:r>
            <a:endParaRPr lang="en-GB" dirty="0"/>
          </a:p>
          <a:p>
            <a:r>
              <a:rPr lang="en-GB" dirty="0"/>
              <a:t>Still before </a:t>
            </a:r>
            <a:r>
              <a:rPr lang="en-GB" dirty="0" err="1"/>
              <a:t>local.conf</a:t>
            </a:r>
            <a:r>
              <a:rPr lang="en-GB" dirty="0"/>
              <a:t>, </a:t>
            </a:r>
            <a:r>
              <a:rPr lang="en-GB" dirty="0" err="1"/>
              <a:t>base.bbclass</a:t>
            </a:r>
            <a:r>
              <a:rPr lang="en-GB" dirty="0"/>
              <a:t>, etc</a:t>
            </a:r>
          </a:p>
          <a:p>
            <a:r>
              <a:rPr lang="en-GB" dirty="0"/>
              <a:t>Still no access to python lib directories from any layer</a:t>
            </a:r>
          </a:p>
          <a:p>
            <a:pPr lvl="1"/>
            <a:r>
              <a:rPr lang="en-GB" dirty="0"/>
              <a:t>Including the current layer!</a:t>
            </a:r>
          </a:p>
        </p:txBody>
      </p:sp>
    </p:spTree>
    <p:extLst>
      <p:ext uri="{BB962C8B-B14F-4D97-AF65-F5344CB8AC3E}">
        <p14:creationId xmlns:p14="http://schemas.microsoft.com/office/powerpoint/2010/main" val="92539372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3B564-0D2D-46BE-B728-D5BD41B5A3BE}"/>
              </a:ext>
            </a:extLst>
          </p:cNvPr>
          <p:cNvSpPr>
            <a:spLocks noGrp="1"/>
          </p:cNvSpPr>
          <p:nvPr>
            <p:ph type="title"/>
          </p:nvPr>
        </p:nvSpPr>
        <p:spPr/>
        <p:txBody>
          <a:bodyPr/>
          <a:lstStyle/>
          <a:p>
            <a:r>
              <a:rPr lang="en-GB" dirty="0"/>
              <a:t>Final Word: Think About Downstream Developers</a:t>
            </a:r>
          </a:p>
        </p:txBody>
      </p:sp>
      <p:sp>
        <p:nvSpPr>
          <p:cNvPr id="3" name="Content Placeholder 2">
            <a:extLst>
              <a:ext uri="{FF2B5EF4-FFF2-40B4-BE49-F238E27FC236}">
                <a16:creationId xmlns="" xmlns:a16="http://schemas.microsoft.com/office/drawing/2014/main" id="{7B665EA1-F600-4F5C-ADA6-0CC5A1049600}"/>
              </a:ext>
            </a:extLst>
          </p:cNvPr>
          <p:cNvSpPr>
            <a:spLocks noGrp="1"/>
          </p:cNvSpPr>
          <p:nvPr>
            <p:ph sz="quarter" idx="13"/>
          </p:nvPr>
        </p:nvSpPr>
        <p:spPr/>
        <p:txBody>
          <a:bodyPr/>
          <a:lstStyle/>
          <a:p>
            <a:r>
              <a:rPr lang="en-GB" dirty="0"/>
              <a:t>How can they extend configuration?</a:t>
            </a:r>
          </a:p>
          <a:p>
            <a:r>
              <a:rPr lang="en-GB" dirty="0"/>
              <a:t>How can they disable things?</a:t>
            </a:r>
          </a:p>
          <a:p>
            <a:pPr lvl="1"/>
            <a:r>
              <a:rPr lang="en-GB" dirty="0"/>
              <a:t>Don’t force them to use _remove</a:t>
            </a:r>
          </a:p>
          <a:p>
            <a:r>
              <a:rPr lang="en-GB" dirty="0"/>
              <a:t>Don’t assume distro, machine or target image</a:t>
            </a:r>
          </a:p>
          <a:p>
            <a:pPr lvl="1"/>
            <a:r>
              <a:rPr lang="en-GB" dirty="0"/>
              <a:t>If support really is limited, add a sanity check</a:t>
            </a:r>
          </a:p>
        </p:txBody>
      </p:sp>
    </p:spTree>
    <p:extLst>
      <p:ext uri="{BB962C8B-B14F-4D97-AF65-F5344CB8AC3E}">
        <p14:creationId xmlns:p14="http://schemas.microsoft.com/office/powerpoint/2010/main" val="24978506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ECB81-C0D8-417D-A4EE-07357C1F1BF7}"/>
              </a:ext>
            </a:extLst>
          </p:cNvPr>
          <p:cNvSpPr>
            <a:spLocks noGrp="1"/>
          </p:cNvSpPr>
          <p:nvPr>
            <p:ph type="title"/>
          </p:nvPr>
        </p:nvSpPr>
        <p:spPr/>
        <p:txBody>
          <a:bodyPr/>
          <a:lstStyle/>
          <a:p>
            <a:r>
              <a:rPr lang="en-GB" dirty="0"/>
              <a:t>Future Work</a:t>
            </a:r>
          </a:p>
        </p:txBody>
      </p:sp>
      <p:sp>
        <p:nvSpPr>
          <p:cNvPr id="3" name="Content Placeholder 2">
            <a:extLst>
              <a:ext uri="{FF2B5EF4-FFF2-40B4-BE49-F238E27FC236}">
                <a16:creationId xmlns="" xmlns:a16="http://schemas.microsoft.com/office/drawing/2014/main" id="{6D89B1D2-CFBC-4BBD-8A8D-CD4B2A538839}"/>
              </a:ext>
            </a:extLst>
          </p:cNvPr>
          <p:cNvSpPr>
            <a:spLocks noGrp="1"/>
          </p:cNvSpPr>
          <p:nvPr>
            <p:ph sz="quarter" idx="13"/>
          </p:nvPr>
        </p:nvSpPr>
        <p:spPr/>
        <p:txBody>
          <a:bodyPr/>
          <a:lstStyle/>
          <a:p>
            <a:r>
              <a:rPr lang="en-GB" dirty="0"/>
              <a:t>Make it easier to write friendly layers</a:t>
            </a:r>
          </a:p>
          <a:p>
            <a:r>
              <a:rPr lang="en-GB" dirty="0"/>
              <a:t>Automate checks against the layer index</a:t>
            </a:r>
          </a:p>
          <a:p>
            <a:pPr lvl="1"/>
            <a:r>
              <a:rPr lang="en-GB" dirty="0"/>
              <a:t>Catch recipe, machine or class name duplication</a:t>
            </a:r>
          </a:p>
          <a:p>
            <a:r>
              <a:rPr lang="en-GB" dirty="0"/>
              <a:t>Nerf </a:t>
            </a:r>
            <a:r>
              <a:rPr lang="en-GB" dirty="0" err="1"/>
              <a:t>layer.conf</a:t>
            </a:r>
            <a:endParaRPr lang="en-GB" dirty="0"/>
          </a:p>
          <a:p>
            <a:r>
              <a:rPr lang="en-GB" dirty="0"/>
              <a:t>Simpler conditionals?</a:t>
            </a:r>
          </a:p>
        </p:txBody>
      </p:sp>
    </p:spTree>
    <p:extLst>
      <p:ext uri="{BB962C8B-B14F-4D97-AF65-F5344CB8AC3E}">
        <p14:creationId xmlns:p14="http://schemas.microsoft.com/office/powerpoint/2010/main" val="231691081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13643-8817-4AC1-81BE-493A209EEDC4}"/>
              </a:ext>
            </a:extLst>
          </p:cNvPr>
          <p:cNvSpPr>
            <a:spLocks noGrp="1"/>
          </p:cNvSpPr>
          <p:nvPr>
            <p:ph type="title"/>
          </p:nvPr>
        </p:nvSpPr>
        <p:spPr>
          <a:xfrm>
            <a:off x="454025" y="408516"/>
            <a:ext cx="8227438" cy="5527464"/>
          </a:xfrm>
        </p:spPr>
        <p:txBody>
          <a:bodyPr/>
          <a:lstStyle/>
          <a:p>
            <a:pPr algn="ctr"/>
            <a:r>
              <a:rPr lang="en-GB" dirty="0"/>
              <a:t/>
            </a:r>
            <a:br>
              <a:rPr lang="en-GB" dirty="0"/>
            </a:br>
            <a:r>
              <a:rPr lang="en-GB" dirty="0"/>
              <a:t/>
            </a:r>
            <a:br>
              <a:rPr lang="en-GB" dirty="0"/>
            </a:br>
            <a:r>
              <a:rPr lang="en-GB" dirty="0"/>
              <a:t/>
            </a:r>
            <a:br>
              <a:rPr lang="en-GB" dirty="0"/>
            </a:br>
            <a:r>
              <a:rPr lang="en-GB" dirty="0"/>
              <a:t>Thank You</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Any questions?</a:t>
            </a:r>
          </a:p>
        </p:txBody>
      </p:sp>
      <p:sp>
        <p:nvSpPr>
          <p:cNvPr id="4" name="Content Placeholder 2">
            <a:extLst>
              <a:ext uri="{FF2B5EF4-FFF2-40B4-BE49-F238E27FC236}">
                <a16:creationId xmlns="" xmlns:a16="http://schemas.microsoft.com/office/drawing/2014/main" id="{2913E249-D493-4833-9E2B-9ECEC8F1AF6C}"/>
              </a:ext>
            </a:extLst>
          </p:cNvPr>
          <p:cNvSpPr>
            <a:spLocks noGrp="1"/>
          </p:cNvSpPr>
          <p:nvPr>
            <p:ph sz="quarter" idx="13"/>
          </p:nvPr>
        </p:nvSpPr>
        <p:spPr>
          <a:xfrm>
            <a:off x="448853" y="5158740"/>
            <a:ext cx="8233186" cy="753110"/>
          </a:xfrm>
        </p:spPr>
        <p:txBody>
          <a:bodyPr/>
          <a:lstStyle/>
          <a:p>
            <a:pPr marL="0" lvl="0" indent="0">
              <a:spcBef>
                <a:spcPts val="0"/>
              </a:spcBef>
              <a:buNone/>
            </a:pPr>
            <a:r>
              <a:rPr lang="en-GB" dirty="0">
                <a:solidFill>
                  <a:schemeClr val="tx1"/>
                </a:solidFill>
              </a:rPr>
              <a:t>Follow Up: </a:t>
            </a:r>
            <a:r>
              <a:rPr lang="en-GB" dirty="0">
                <a:solidFill>
                  <a:schemeClr val="tx1"/>
                </a:solidFill>
                <a:hlinkClick r:id="rId2"/>
              </a:rPr>
              <a:t>paul@betafive.co.uk</a:t>
            </a:r>
            <a:endParaRPr lang="en-GB" dirty="0">
              <a:solidFill>
                <a:schemeClr val="tx1"/>
              </a:solidFill>
            </a:endParaRPr>
          </a:p>
        </p:txBody>
      </p:sp>
    </p:spTree>
    <p:extLst>
      <p:ext uri="{BB962C8B-B14F-4D97-AF65-F5344CB8AC3E}">
        <p14:creationId xmlns:p14="http://schemas.microsoft.com/office/powerpoint/2010/main" val="299637916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3. </a:t>
            </a:r>
            <a:r>
              <a:rPr lang="en-US" dirty="0">
                <a:cs typeface="Arial" charset="0"/>
              </a:rPr>
              <a:t>Yocto Project and CVEs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t>David Reyna</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4. </a:t>
            </a:r>
            <a:r>
              <a:rPr lang="en-US" dirty="0">
                <a:cs typeface="Arial" charset="0"/>
              </a:rPr>
              <a:t>Transitioning from long term stable to CI/CD</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Mark </a:t>
            </a:r>
            <a:r>
              <a:rPr lang="en-US" dirty="0" err="1"/>
              <a:t>Hatle</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sz="quarter" idx="13"/>
          </p:nvPr>
        </p:nvSpPr>
        <p:spPr>
          <a:xfrm>
            <a:off x="448277" y="736743"/>
            <a:ext cx="8233186" cy="5446774"/>
          </a:xfrm>
        </p:spPr>
        <p:txBody>
          <a:bodyPr/>
          <a:lstStyle/>
          <a:p>
            <a:r>
              <a:rPr lang="en-US" sz="2000" dirty="0"/>
              <a:t>Long Term Stable – a release that has some defined period of maintenance, and a defined bug fix strategy</a:t>
            </a:r>
          </a:p>
          <a:p>
            <a:r>
              <a:rPr lang="en-US" sz="2000" dirty="0"/>
              <a:t>Continuous Integration – Act of integrating upstream source code and local changes on a continuous basis.</a:t>
            </a:r>
          </a:p>
          <a:p>
            <a:r>
              <a:rPr lang="en-US" sz="2000" dirty="0"/>
              <a:t>Continuous Development – Developing against the latest Continuous Integration OS</a:t>
            </a:r>
          </a:p>
          <a:p>
            <a:r>
              <a:rPr lang="en-US" sz="2000" dirty="0"/>
              <a:t>Continuous Delivery – Delivery production code to customers on a continuous basis</a:t>
            </a:r>
          </a:p>
          <a:p>
            <a:r>
              <a:rPr lang="en-US" sz="2000" dirty="0"/>
              <a:t>DevOps – Encompasses Continuous Integration, Continuous Development, Continuous Delivery and necessary organizational changes to support this model.</a:t>
            </a:r>
          </a:p>
          <a:p>
            <a:r>
              <a:rPr lang="en-US" sz="2000" dirty="0"/>
              <a:t>Technical Debt – The work that you need to maintain, as it is not in the community</a:t>
            </a:r>
          </a:p>
        </p:txBody>
      </p:sp>
    </p:spTree>
    <p:extLst>
      <p:ext uri="{BB962C8B-B14F-4D97-AF65-F5344CB8AC3E}">
        <p14:creationId xmlns:p14="http://schemas.microsoft.com/office/powerpoint/2010/main" val="36374739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Release Strategy</a:t>
            </a:r>
          </a:p>
        </p:txBody>
      </p:sp>
      <p:sp>
        <p:nvSpPr>
          <p:cNvPr id="3" name="Text Placeholder 2"/>
          <p:cNvSpPr>
            <a:spLocks noGrp="1"/>
          </p:cNvSpPr>
          <p:nvPr>
            <p:ph type="body" idx="1"/>
          </p:nvPr>
        </p:nvSpPr>
        <p:spPr/>
        <p:txBody>
          <a:bodyPr/>
          <a:lstStyle/>
          <a:p>
            <a:r>
              <a:rPr lang="en-US" dirty="0"/>
              <a:t>Traditional Approach – Long Term Stable</a:t>
            </a:r>
          </a:p>
          <a:p>
            <a:r>
              <a:rPr lang="en-US" dirty="0"/>
              <a:t>a.k.a. Periodic Uplift</a:t>
            </a:r>
          </a:p>
        </p:txBody>
      </p:sp>
    </p:spTree>
    <p:extLst>
      <p:ext uri="{BB962C8B-B14F-4D97-AF65-F5344CB8AC3E}">
        <p14:creationId xmlns:p14="http://schemas.microsoft.com/office/powerpoint/2010/main" val="164829322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Stable</a:t>
            </a:r>
            <a:br>
              <a:rPr lang="en-US" dirty="0"/>
            </a:br>
            <a:r>
              <a:rPr lang="en-US" dirty="0"/>
              <a:t>Traditional OSS device development model</a:t>
            </a:r>
            <a:br>
              <a:rPr lang="en-US" dirty="0"/>
            </a:br>
            <a:endParaRPr lang="en-US" dirty="0"/>
          </a:p>
        </p:txBody>
      </p:sp>
      <p:sp>
        <p:nvSpPr>
          <p:cNvPr id="3" name="Content Placeholder 2"/>
          <p:cNvSpPr>
            <a:spLocks noGrp="1"/>
          </p:cNvSpPr>
          <p:nvPr>
            <p:ph sz="quarter" idx="13"/>
          </p:nvPr>
        </p:nvSpPr>
        <p:spPr/>
        <p:txBody>
          <a:bodyPr/>
          <a:lstStyle/>
          <a:p>
            <a:r>
              <a:rPr lang="en-US" sz="2000" dirty="0"/>
              <a:t>Why?</a:t>
            </a:r>
          </a:p>
          <a:p>
            <a:pPr lvl="1"/>
            <a:r>
              <a:rPr lang="en-US" sz="1800" dirty="0"/>
              <a:t>This is what people have been doing for years</a:t>
            </a:r>
          </a:p>
          <a:p>
            <a:pPr lvl="1"/>
            <a:r>
              <a:rPr lang="en-US" sz="1800" dirty="0"/>
              <a:t>People are used to managing the risks, challenges, and maintenance</a:t>
            </a:r>
          </a:p>
          <a:p>
            <a:pPr lvl="1"/>
            <a:r>
              <a:rPr lang="en-US" sz="1800" dirty="0"/>
              <a:t>Well supported by community and commercial interests</a:t>
            </a:r>
          </a:p>
          <a:p>
            <a:r>
              <a:rPr lang="en-US" sz="2000" dirty="0"/>
              <a:t>Starts by choosing a “stable” version of the Open Source software with a plan to remain there for a period of time (part or all of expected product life cycle)</a:t>
            </a:r>
          </a:p>
          <a:p>
            <a:r>
              <a:rPr lang="en-US" sz="2000" dirty="0"/>
              <a:t>Your development then is on top of the stable, and expects minimal changes to the stable base over </a:t>
            </a:r>
            <a:r>
              <a:rPr lang="en-US" dirty="0"/>
              <a:t>time.</a:t>
            </a:r>
          </a:p>
          <a:p>
            <a:endParaRPr lang="en-US" dirty="0"/>
          </a:p>
        </p:txBody>
      </p:sp>
    </p:spTree>
    <p:extLst>
      <p:ext uri="{BB962C8B-B14F-4D97-AF65-F5344CB8AC3E}">
        <p14:creationId xmlns:p14="http://schemas.microsoft.com/office/powerpoint/2010/main" val="7153248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2. </a:t>
            </a:r>
            <a:r>
              <a:rPr lang="en-US" dirty="0">
                <a:cs typeface="Arial" charset="0"/>
              </a:rPr>
              <a:t>Creating Friendly Layers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Paul Barker</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1156709" y="2025539"/>
            <a:ext cx="2253822" cy="646331"/>
          </a:xfrm>
          <a:prstGeom prst="rect">
            <a:avLst/>
          </a:prstGeom>
          <a:noFill/>
        </p:spPr>
        <p:txBody>
          <a:bodyPr wrap="none" rtlCol="0">
            <a:spAutoFit/>
          </a:bodyPr>
          <a:lstStyle/>
          <a:p>
            <a:pPr algn="ctr"/>
            <a:r>
              <a:rPr lang="en-US" dirty="0" err="1"/>
              <a:t>Yocto</a:t>
            </a:r>
            <a:r>
              <a:rPr lang="en-US" dirty="0"/>
              <a:t> Project Stable</a:t>
            </a:r>
          </a:p>
          <a:p>
            <a:pPr algn="ctr"/>
            <a:r>
              <a:rPr lang="en-US" dirty="0"/>
              <a:t>(12 Months)</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520192" y="1010534"/>
            <a:ext cx="2010166" cy="646331"/>
          </a:xfrm>
          <a:prstGeom prst="rect">
            <a:avLst/>
          </a:prstGeom>
          <a:noFill/>
        </p:spPr>
        <p:txBody>
          <a:bodyPr wrap="none" rtlCol="0">
            <a:spAutoFit/>
          </a:bodyPr>
          <a:lstStyle/>
          <a:p>
            <a:pPr algn="ctr"/>
            <a:r>
              <a:rPr lang="en-US" dirty="0" err="1"/>
              <a:t>Yocto</a:t>
            </a:r>
            <a:r>
              <a:rPr lang="en-US" dirty="0"/>
              <a:t> Project Dev</a:t>
            </a:r>
          </a:p>
          <a:p>
            <a:pPr algn="ctr"/>
            <a:r>
              <a:rPr lang="en-US"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846248"/>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3360343"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2380827"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1982475" y="3807378"/>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4152019"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5321627" y="4635486"/>
            <a:ext cx="2364751" cy="369332"/>
          </a:xfrm>
          <a:prstGeom prst="rect">
            <a:avLst/>
          </a:prstGeom>
          <a:noFill/>
        </p:spPr>
        <p:txBody>
          <a:bodyPr wrap="none" rtlCol="0">
            <a:spAutoFit/>
          </a:bodyPr>
          <a:lstStyle/>
          <a:p>
            <a:pPr algn="ctr"/>
            <a:r>
              <a:rPr lang="en-US" dirty="0"/>
              <a:t>Product Maintenance</a:t>
            </a:r>
          </a:p>
        </p:txBody>
      </p:sp>
    </p:spTree>
    <p:extLst>
      <p:ext uri="{BB962C8B-B14F-4D97-AF65-F5344CB8AC3E}">
        <p14:creationId xmlns:p14="http://schemas.microsoft.com/office/powerpoint/2010/main" val="406431106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1154861" y="1960548"/>
            <a:ext cx="2165145" cy="707886"/>
          </a:xfrm>
          <a:prstGeom prst="rect">
            <a:avLst/>
          </a:prstGeom>
          <a:noFill/>
        </p:spPr>
        <p:txBody>
          <a:bodyPr wrap="none" rtlCol="0">
            <a:spAutoFit/>
          </a:bodyPr>
          <a:lstStyle/>
          <a:p>
            <a:pPr algn="ctr"/>
            <a:r>
              <a:rPr lang="en-US" sz="1600" b="1" dirty="0"/>
              <a:t>Yocto Project </a:t>
            </a:r>
            <a:r>
              <a:rPr lang="en-US" sz="1600" b="1" dirty="0" smtClean="0"/>
              <a:t>Stable</a:t>
            </a:r>
            <a:r>
              <a:rPr lang="en-US" sz="1400" b="1" dirty="0" smtClean="0"/>
              <a:t/>
            </a:r>
            <a:br>
              <a:rPr lang="en-US" sz="1400" b="1" dirty="0" smtClean="0"/>
            </a:br>
            <a:r>
              <a:rPr lang="en-US" sz="1400" b="1" dirty="0" smtClean="0"/>
              <a:t>(12 </a:t>
            </a:r>
            <a:r>
              <a:rPr lang="en-US" sz="1400" b="1" dirty="0"/>
              <a:t>Months</a:t>
            </a:r>
            <a:r>
              <a:rPr lang="en-US" b="1" dirty="0"/>
              <a:t>)</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168228" y="1126652"/>
            <a:ext cx="1924694" cy="553998"/>
          </a:xfrm>
          <a:prstGeom prst="rect">
            <a:avLst/>
          </a:prstGeom>
          <a:noFill/>
        </p:spPr>
        <p:txBody>
          <a:bodyPr wrap="none" rtlCol="0">
            <a:spAutoFit/>
          </a:bodyPr>
          <a:lstStyle/>
          <a:p>
            <a:pPr algn="ctr"/>
            <a:r>
              <a:rPr lang="en-US" sz="1600" b="1" dirty="0" err="1"/>
              <a:t>Yocto</a:t>
            </a:r>
            <a:r>
              <a:rPr lang="en-US" sz="1600" b="1" dirty="0"/>
              <a:t> Project Dev</a:t>
            </a:r>
          </a:p>
          <a:p>
            <a:pPr algn="ctr"/>
            <a:r>
              <a:rPr lang="en-US" sz="1400" b="1"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641735"/>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3360343"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2380827"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2264265" y="3863212"/>
            <a:ext cx="2698175" cy="369332"/>
          </a:xfrm>
          <a:prstGeom prst="rect">
            <a:avLst/>
          </a:prstGeom>
          <a:noFill/>
        </p:spPr>
        <p:txBody>
          <a:bodyPr wrap="none" rtlCol="0">
            <a:spAutoFit/>
          </a:bodyPr>
          <a:lstStyle/>
          <a:p>
            <a:pPr algn="ctr"/>
            <a:r>
              <a:rPr lang="en-US" sz="1800" b="1"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4152019"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5321627" y="4635486"/>
            <a:ext cx="2364751" cy="369332"/>
          </a:xfrm>
          <a:prstGeom prst="rect">
            <a:avLst/>
          </a:prstGeom>
          <a:noFill/>
        </p:spPr>
        <p:txBody>
          <a:bodyPr wrap="none" rtlCol="0">
            <a:spAutoFit/>
          </a:bodyPr>
          <a:lstStyle/>
          <a:p>
            <a:pPr algn="ctr"/>
            <a:r>
              <a:rPr lang="en-US" dirty="0"/>
              <a:t>Product Maintenance</a:t>
            </a:r>
          </a:p>
        </p:txBody>
      </p:sp>
      <p:sp>
        <p:nvSpPr>
          <p:cNvPr id="12" name="TextBox 11">
            <a:extLst>
              <a:ext uri="{FF2B5EF4-FFF2-40B4-BE49-F238E27FC236}">
                <a16:creationId xmlns="" xmlns:a16="http://schemas.microsoft.com/office/drawing/2014/main" id="{46F58EA6-9BA7-4ED0-9159-1C291327EF92}"/>
              </a:ext>
            </a:extLst>
          </p:cNvPr>
          <p:cNvSpPr txBox="1"/>
          <p:nvPr/>
        </p:nvSpPr>
        <p:spPr>
          <a:xfrm>
            <a:off x="2237433" y="3320843"/>
            <a:ext cx="6457217" cy="584775"/>
          </a:xfrm>
          <a:prstGeom prst="rect">
            <a:avLst/>
          </a:prstGeom>
          <a:noFill/>
        </p:spPr>
        <p:txBody>
          <a:bodyPr wrap="none" rtlCol="0">
            <a:spAutoFit/>
          </a:bodyPr>
          <a:lstStyle/>
          <a:p>
            <a:r>
              <a:rPr lang="en-US" sz="1600" b="1" dirty="0"/>
              <a:t>By the time development starts, you are 1-7+ months out of date</a:t>
            </a:r>
          </a:p>
          <a:p>
            <a:r>
              <a:rPr lang="en-US" sz="1600" b="1" dirty="0"/>
              <a:t>with for software features, but APIs are established.</a:t>
            </a:r>
          </a:p>
        </p:txBody>
      </p:sp>
      <p:sp>
        <p:nvSpPr>
          <p:cNvPr id="14" name="TextBox 13">
            <a:extLst>
              <a:ext uri="{FF2B5EF4-FFF2-40B4-BE49-F238E27FC236}">
                <a16:creationId xmlns="" xmlns:a16="http://schemas.microsoft.com/office/drawing/2014/main" id="{F2C078D6-1554-4A85-930E-D3462DCB242F}"/>
              </a:ext>
            </a:extLst>
          </p:cNvPr>
          <p:cNvSpPr txBox="1"/>
          <p:nvPr/>
        </p:nvSpPr>
        <p:spPr>
          <a:xfrm>
            <a:off x="4152019" y="5308958"/>
            <a:ext cx="4921540" cy="584775"/>
          </a:xfrm>
          <a:prstGeom prst="rect">
            <a:avLst/>
          </a:prstGeom>
          <a:noFill/>
        </p:spPr>
        <p:txBody>
          <a:bodyPr wrap="none" rtlCol="0">
            <a:spAutoFit/>
          </a:bodyPr>
          <a:lstStyle/>
          <a:p>
            <a:r>
              <a:rPr lang="en-US" sz="1600" b="1" dirty="0"/>
              <a:t>By the time you deploy, you are on your own</a:t>
            </a:r>
          </a:p>
          <a:p>
            <a:r>
              <a:rPr lang="en-US" sz="1600" b="1" dirty="0"/>
              <a:t>for support… (Can be mitigated w/ OSV support)</a:t>
            </a:r>
          </a:p>
        </p:txBody>
      </p:sp>
    </p:spTree>
    <p:extLst>
      <p:ext uri="{BB962C8B-B14F-4D97-AF65-F5344CB8AC3E}">
        <p14:creationId xmlns:p14="http://schemas.microsoft.com/office/powerpoint/2010/main" val="356218876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Stable</a:t>
            </a:r>
          </a:p>
        </p:txBody>
      </p:sp>
      <p:sp>
        <p:nvSpPr>
          <p:cNvPr id="3" name="Content Placeholder 2"/>
          <p:cNvSpPr>
            <a:spLocks noGrp="1"/>
          </p:cNvSpPr>
          <p:nvPr>
            <p:ph sz="quarter" idx="13"/>
          </p:nvPr>
        </p:nvSpPr>
        <p:spPr/>
        <p:txBody>
          <a:bodyPr/>
          <a:lstStyle/>
          <a:p>
            <a:pPr>
              <a:buFont typeface="Arial" panose="020B0604020202020204" pitchFamily="34" charset="0"/>
              <a:buChar char="•"/>
            </a:pPr>
            <a:r>
              <a:rPr lang="en-US" sz="2000" dirty="0"/>
              <a:t>Advantages:</a:t>
            </a:r>
          </a:p>
          <a:p>
            <a:pPr lvl="1">
              <a:buFont typeface="Arial" panose="020B0604020202020204" pitchFamily="34" charset="0"/>
              <a:buChar char="•"/>
            </a:pPr>
            <a:r>
              <a:rPr lang="en-US" sz="1800" dirty="0"/>
              <a:t>Lowers perceived risks</a:t>
            </a:r>
            <a:r>
              <a:rPr lang="en-US" sz="1800" b="1" dirty="0"/>
              <a:t>*</a:t>
            </a:r>
          </a:p>
          <a:p>
            <a:pPr lvl="1">
              <a:buFont typeface="Arial" panose="020B0604020202020204" pitchFamily="34" charset="0"/>
              <a:buChar char="•"/>
            </a:pPr>
            <a:r>
              <a:rPr lang="en-US" sz="1800" dirty="0"/>
              <a:t>You know exactly what you will get now and into the future</a:t>
            </a:r>
          </a:p>
          <a:p>
            <a:pPr lvl="1">
              <a:buFont typeface="Arial" panose="020B0604020202020204" pitchFamily="34" charset="0"/>
              <a:buChar char="•"/>
            </a:pPr>
            <a:r>
              <a:rPr lang="en-US" sz="1800" dirty="0"/>
              <a:t>Minimal to no API changes over life of product</a:t>
            </a:r>
          </a:p>
          <a:p>
            <a:pPr>
              <a:buFont typeface="Arial" panose="020B0604020202020204" pitchFamily="34" charset="0"/>
              <a:buChar char="•"/>
            </a:pPr>
            <a:r>
              <a:rPr lang="en-US" sz="2000" dirty="0"/>
              <a:t>Disadvantages:</a:t>
            </a:r>
          </a:p>
          <a:p>
            <a:pPr lvl="1">
              <a:buFont typeface="Arial" panose="020B0604020202020204" pitchFamily="34" charset="0"/>
              <a:buChar char="•"/>
            </a:pPr>
            <a:r>
              <a:rPr lang="en-US" sz="1800" b="1" dirty="0"/>
              <a:t>*</a:t>
            </a:r>
            <a:r>
              <a:rPr lang="en-US" sz="1800" dirty="0"/>
              <a:t>May actually increase long term support risks (Bugs, CVEs, </a:t>
            </a:r>
            <a:r>
              <a:rPr lang="en-US" sz="1800" dirty="0" err="1"/>
              <a:t>etc</a:t>
            </a:r>
            <a:r>
              <a:rPr lang="en-US" sz="1800" dirty="0"/>
              <a:t>)</a:t>
            </a:r>
          </a:p>
          <a:p>
            <a:pPr lvl="2">
              <a:buFont typeface="Arial" panose="020B0604020202020204" pitchFamily="34" charset="0"/>
              <a:buChar char="•"/>
            </a:pPr>
            <a:r>
              <a:rPr lang="en-US" sz="1800" dirty="0"/>
              <a:t>Use commercial OSVs to mitigate this risk</a:t>
            </a:r>
          </a:p>
          <a:p>
            <a:pPr lvl="2">
              <a:buFont typeface="Arial" panose="020B0604020202020204" pitchFamily="34" charset="0"/>
              <a:buChar char="•"/>
            </a:pPr>
            <a:r>
              <a:rPr lang="en-US" sz="1800" dirty="0"/>
              <a:t>Can’t rely on Open Source communities to help with maintenance</a:t>
            </a:r>
          </a:p>
          <a:p>
            <a:pPr lvl="1">
              <a:buFont typeface="Arial" panose="020B0604020202020204" pitchFamily="34" charset="0"/>
              <a:buChar char="•"/>
            </a:pPr>
            <a:r>
              <a:rPr lang="en-US" sz="1800" dirty="0"/>
              <a:t>Software may be obsolete by the time you use it</a:t>
            </a:r>
          </a:p>
          <a:p>
            <a:pPr lvl="1">
              <a:buFont typeface="Arial" panose="020B0604020202020204" pitchFamily="34" charset="0"/>
              <a:buChar char="•"/>
            </a:pPr>
            <a:r>
              <a:rPr lang="en-US" sz="1800" dirty="0"/>
              <a:t>Functional capabilities are locked down</a:t>
            </a:r>
          </a:p>
          <a:p>
            <a:pPr lvl="2">
              <a:buFont typeface="Arial" panose="020B0604020202020204" pitchFamily="34" charset="0"/>
              <a:buChar char="•"/>
            </a:pPr>
            <a:r>
              <a:rPr lang="en-US" sz="1800" dirty="0"/>
              <a:t>No or minimal new features</a:t>
            </a:r>
          </a:p>
        </p:txBody>
      </p:sp>
    </p:spTree>
    <p:extLst>
      <p:ext uri="{BB962C8B-B14F-4D97-AF65-F5344CB8AC3E}">
        <p14:creationId xmlns:p14="http://schemas.microsoft.com/office/powerpoint/2010/main" val="320814922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Development</a:t>
            </a:r>
          </a:p>
        </p:txBody>
      </p:sp>
      <p:sp>
        <p:nvSpPr>
          <p:cNvPr id="3" name="Text Placeholder 2"/>
          <p:cNvSpPr>
            <a:spLocks noGrp="1"/>
          </p:cNvSpPr>
          <p:nvPr>
            <p:ph type="body" idx="1"/>
          </p:nvPr>
        </p:nvSpPr>
        <p:spPr/>
        <p:txBody>
          <a:bodyPr/>
          <a:lstStyle/>
          <a:p>
            <a:r>
              <a:rPr lang="en-US" dirty="0"/>
              <a:t>Advanced Approach – CI with Long Term Stable</a:t>
            </a:r>
          </a:p>
        </p:txBody>
      </p:sp>
    </p:spTree>
    <p:extLst>
      <p:ext uri="{BB962C8B-B14F-4D97-AF65-F5344CB8AC3E}">
        <p14:creationId xmlns:p14="http://schemas.microsoft.com/office/powerpoint/2010/main" val="394711364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Integration/Development</a:t>
            </a:r>
          </a:p>
        </p:txBody>
      </p:sp>
      <p:sp>
        <p:nvSpPr>
          <p:cNvPr id="3" name="Content Placeholder 2"/>
          <p:cNvSpPr>
            <a:spLocks noGrp="1"/>
          </p:cNvSpPr>
          <p:nvPr>
            <p:ph sz="quarter" idx="13"/>
          </p:nvPr>
        </p:nvSpPr>
        <p:spPr/>
        <p:txBody>
          <a:bodyPr/>
          <a:lstStyle/>
          <a:p>
            <a:r>
              <a:rPr lang="en-US" sz="2000" dirty="0"/>
              <a:t>Regular integration/rebase of open source components</a:t>
            </a:r>
          </a:p>
          <a:p>
            <a:r>
              <a:rPr lang="en-US" sz="2000" dirty="0"/>
              <a:t>Why?</a:t>
            </a:r>
          </a:p>
          <a:p>
            <a:pPr lvl="1"/>
            <a:r>
              <a:rPr lang="en-US" sz="1800" dirty="0"/>
              <a:t>Better understanding of new features</a:t>
            </a:r>
          </a:p>
          <a:p>
            <a:pPr lvl="1"/>
            <a:r>
              <a:rPr lang="en-US" sz="1800" dirty="0"/>
              <a:t>Ability to influence community direction (and features)</a:t>
            </a:r>
          </a:p>
          <a:p>
            <a:pPr lvl="1"/>
            <a:r>
              <a:rPr lang="en-US" sz="1800" dirty="0"/>
              <a:t>Time to market</a:t>
            </a:r>
          </a:p>
          <a:p>
            <a:pPr lvl="1"/>
            <a:r>
              <a:rPr lang="en-US" sz="1800" dirty="0"/>
              <a:t>Ability to transition to “stable” model</a:t>
            </a:r>
          </a:p>
          <a:p>
            <a:r>
              <a:rPr lang="en-US" sz="2000" dirty="0"/>
              <a:t>Starts by using the in-development version of the </a:t>
            </a:r>
            <a:r>
              <a:rPr lang="en-US" sz="2000" dirty="0" err="1"/>
              <a:t>Yocto</a:t>
            </a:r>
            <a:r>
              <a:rPr lang="en-US" sz="2000" dirty="0"/>
              <a:t> Project, then follows the stable branch when available.</a:t>
            </a:r>
          </a:p>
          <a:p>
            <a:r>
              <a:rPr lang="en-US" sz="2000" dirty="0"/>
              <a:t>Your development is based on in development work, and expects minimal changes to the stable base over time.</a:t>
            </a:r>
          </a:p>
          <a:p>
            <a:pPr marL="76200" indent="0">
              <a:buNone/>
            </a:pPr>
            <a:endParaRPr lang="en-US" dirty="0"/>
          </a:p>
        </p:txBody>
      </p:sp>
    </p:spTree>
    <p:extLst>
      <p:ext uri="{BB962C8B-B14F-4D97-AF65-F5344CB8AC3E}">
        <p14:creationId xmlns:p14="http://schemas.microsoft.com/office/powerpoint/2010/main" val="41406759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805159" y="2134715"/>
            <a:ext cx="2945615" cy="830997"/>
          </a:xfrm>
          <a:prstGeom prst="rect">
            <a:avLst/>
          </a:prstGeom>
          <a:noFill/>
        </p:spPr>
        <p:txBody>
          <a:bodyPr wrap="none" rtlCol="0">
            <a:spAutoFit/>
          </a:bodyPr>
          <a:lstStyle/>
          <a:p>
            <a:pPr algn="ctr"/>
            <a:r>
              <a:rPr lang="en-US" dirty="0"/>
              <a:t>Yocto Project </a:t>
            </a:r>
            <a:r>
              <a:rPr lang="en-US" dirty="0" smtClean="0"/>
              <a:t>Stable</a:t>
            </a:r>
            <a:endParaRPr lang="en-US" dirty="0"/>
          </a:p>
          <a:p>
            <a:pPr algn="ctr"/>
            <a:r>
              <a:rPr lang="en-US" dirty="0"/>
              <a:t>(12 Months)</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23846" y="996900"/>
            <a:ext cx="2620204" cy="830997"/>
          </a:xfrm>
          <a:prstGeom prst="rect">
            <a:avLst/>
          </a:prstGeom>
          <a:noFill/>
        </p:spPr>
        <p:txBody>
          <a:bodyPr wrap="none" rtlCol="0">
            <a:spAutoFit/>
          </a:bodyPr>
          <a:lstStyle/>
          <a:p>
            <a:pPr algn="ctr"/>
            <a:r>
              <a:rPr lang="en-US" dirty="0"/>
              <a:t>Yocto Project </a:t>
            </a:r>
            <a:r>
              <a:rPr lang="en-US" dirty="0" smtClean="0"/>
              <a:t>Dev</a:t>
            </a:r>
            <a:endParaRPr lang="en-US" dirty="0"/>
          </a:p>
          <a:p>
            <a:pPr algn="ctr"/>
            <a:r>
              <a:rPr lang="en-US"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975557"/>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647951" y="3807378"/>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2277967"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3447575" y="4635486"/>
            <a:ext cx="2364751" cy="369332"/>
          </a:xfrm>
          <a:prstGeom prst="rect">
            <a:avLst/>
          </a:prstGeom>
          <a:noFill/>
        </p:spPr>
        <p:txBody>
          <a:bodyPr wrap="none" rtlCol="0">
            <a:spAutoFit/>
          </a:bodyPr>
          <a:lstStyle/>
          <a:p>
            <a:pPr algn="ctr"/>
            <a:r>
              <a:rPr lang="en-US" dirty="0"/>
              <a:t>Product Maintenance</a:t>
            </a:r>
          </a:p>
        </p:txBody>
      </p:sp>
    </p:spTree>
    <p:extLst>
      <p:ext uri="{BB962C8B-B14F-4D97-AF65-F5344CB8AC3E}">
        <p14:creationId xmlns:p14="http://schemas.microsoft.com/office/powerpoint/2010/main" val="30705559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6220E986-8A6C-4A4C-B248-E37C2B2FF524}"/>
              </a:ext>
            </a:extLst>
          </p:cNvPr>
          <p:cNvSpPr txBox="1"/>
          <p:nvPr/>
        </p:nvSpPr>
        <p:spPr>
          <a:xfrm>
            <a:off x="131738" y="981510"/>
            <a:ext cx="2620204" cy="830997"/>
          </a:xfrm>
          <a:prstGeom prst="rect">
            <a:avLst/>
          </a:prstGeom>
          <a:noFill/>
        </p:spPr>
        <p:txBody>
          <a:bodyPr wrap="none" rtlCol="0">
            <a:spAutoFit/>
          </a:bodyPr>
          <a:lstStyle/>
          <a:p>
            <a:pPr algn="ctr"/>
            <a:r>
              <a:rPr lang="en-US" dirty="0"/>
              <a:t>Yocto Project </a:t>
            </a:r>
            <a:r>
              <a:rPr lang="en-US" dirty="0" smtClean="0"/>
              <a:t>Dev</a:t>
            </a:r>
            <a:endParaRPr lang="en-US" dirty="0"/>
          </a:p>
          <a:p>
            <a:pPr algn="ctr"/>
            <a:r>
              <a:rPr lang="en-US" dirty="0"/>
              <a:t>(6 Months)</a:t>
            </a:r>
          </a:p>
        </p:txBody>
      </p:sp>
      <p:sp>
        <p:nvSpPr>
          <p:cNvPr id="21" name="TextBox 20">
            <a:extLst>
              <a:ext uri="{FF2B5EF4-FFF2-40B4-BE49-F238E27FC236}">
                <a16:creationId xmlns="" xmlns:a16="http://schemas.microsoft.com/office/drawing/2014/main" id="{52D27F5C-0B56-4DC5-8CDF-5E7B64B9ABF1}"/>
              </a:ext>
            </a:extLst>
          </p:cNvPr>
          <p:cNvSpPr txBox="1"/>
          <p:nvPr/>
        </p:nvSpPr>
        <p:spPr>
          <a:xfrm>
            <a:off x="1125036" y="2134716"/>
            <a:ext cx="2253822" cy="646331"/>
          </a:xfrm>
          <a:prstGeom prst="rect">
            <a:avLst/>
          </a:prstGeom>
          <a:noFill/>
        </p:spPr>
        <p:txBody>
          <a:bodyPr wrap="none" rtlCol="0">
            <a:spAutoFit/>
          </a:bodyPr>
          <a:lstStyle/>
          <a:p>
            <a:pPr algn="ctr"/>
            <a:r>
              <a:rPr lang="en-US" dirty="0"/>
              <a:t>Yocto Project </a:t>
            </a:r>
            <a:r>
              <a:rPr lang="en-US" dirty="0" smtClean="0"/>
              <a:t>Stable</a:t>
            </a:r>
          </a:p>
          <a:p>
            <a:pPr algn="ctr"/>
            <a:r>
              <a:rPr lang="en-US" dirty="0" smtClean="0"/>
              <a:t>(12 Months)</a:t>
            </a:r>
            <a:endParaRPr lang="en-US" dirty="0"/>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75455"/>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961043"/>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468267"/>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468267"/>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688983" y="3938004"/>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2277967"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3447575" y="4635486"/>
            <a:ext cx="2364751" cy="369332"/>
          </a:xfrm>
          <a:prstGeom prst="rect">
            <a:avLst/>
          </a:prstGeom>
          <a:noFill/>
        </p:spPr>
        <p:txBody>
          <a:bodyPr wrap="none" rtlCol="0">
            <a:spAutoFit/>
          </a:bodyPr>
          <a:lstStyle/>
          <a:p>
            <a:pPr algn="ctr"/>
            <a:r>
              <a:rPr lang="en-US" dirty="0"/>
              <a:t>Product Maintenance</a:t>
            </a:r>
          </a:p>
        </p:txBody>
      </p:sp>
      <p:sp>
        <p:nvSpPr>
          <p:cNvPr id="12" name="TextBox 11">
            <a:extLst>
              <a:ext uri="{FF2B5EF4-FFF2-40B4-BE49-F238E27FC236}">
                <a16:creationId xmlns="" xmlns:a16="http://schemas.microsoft.com/office/drawing/2014/main" id="{8331DF72-8660-4E21-B04E-A3F22F283551}"/>
              </a:ext>
            </a:extLst>
          </p:cNvPr>
          <p:cNvSpPr txBox="1"/>
          <p:nvPr/>
        </p:nvSpPr>
        <p:spPr>
          <a:xfrm>
            <a:off x="372613" y="3224044"/>
            <a:ext cx="8122736" cy="646331"/>
          </a:xfrm>
          <a:prstGeom prst="rect">
            <a:avLst/>
          </a:prstGeom>
          <a:noFill/>
        </p:spPr>
        <p:txBody>
          <a:bodyPr wrap="none" rtlCol="0">
            <a:spAutoFit/>
          </a:bodyPr>
          <a:lstStyle/>
          <a:p>
            <a:r>
              <a:rPr lang="en-US" sz="1800" b="1" dirty="0"/>
              <a:t>Staying current with development means you are up-to-date,</a:t>
            </a:r>
          </a:p>
          <a:p>
            <a:r>
              <a:rPr lang="en-US" sz="1800" b="1" dirty="0"/>
              <a:t>but you need to keep rebasing to stay current… churn can cause rework</a:t>
            </a:r>
          </a:p>
        </p:txBody>
      </p:sp>
      <p:sp>
        <p:nvSpPr>
          <p:cNvPr id="13" name="TextBox 12">
            <a:extLst>
              <a:ext uri="{FF2B5EF4-FFF2-40B4-BE49-F238E27FC236}">
                <a16:creationId xmlns="" xmlns:a16="http://schemas.microsoft.com/office/drawing/2014/main" id="{BD06C9B1-63FE-47B0-B276-CDE3CAAF88AF}"/>
              </a:ext>
            </a:extLst>
          </p:cNvPr>
          <p:cNvSpPr txBox="1"/>
          <p:nvPr/>
        </p:nvSpPr>
        <p:spPr>
          <a:xfrm>
            <a:off x="3022565" y="5294492"/>
            <a:ext cx="5911885" cy="861774"/>
          </a:xfrm>
          <a:prstGeom prst="rect">
            <a:avLst/>
          </a:prstGeom>
          <a:noFill/>
        </p:spPr>
        <p:txBody>
          <a:bodyPr wrap="square" rtlCol="0">
            <a:spAutoFit/>
          </a:bodyPr>
          <a:lstStyle/>
          <a:p>
            <a:r>
              <a:rPr lang="en-US" sz="1600" b="1" dirty="0"/>
              <a:t>By the time you deploy, you know the quality level of the </a:t>
            </a:r>
            <a:r>
              <a:rPr lang="en-US" sz="1600" b="1" dirty="0" smtClean="0"/>
              <a:t>components and </a:t>
            </a:r>
            <a:r>
              <a:rPr lang="en-US" sz="1600" b="1" dirty="0"/>
              <a:t>you can piggy back on the Yocto Project stable support path </a:t>
            </a:r>
            <a:r>
              <a:rPr lang="en-US" sz="1600" b="1" dirty="0" smtClean="0"/>
              <a:t>longer. Can </a:t>
            </a:r>
            <a:r>
              <a:rPr lang="en-US" sz="1600" b="1" dirty="0"/>
              <a:t>benefit from OSV support.</a:t>
            </a:r>
          </a:p>
        </p:txBody>
      </p:sp>
    </p:spTree>
    <p:extLst>
      <p:ext uri="{BB962C8B-B14F-4D97-AF65-F5344CB8AC3E}">
        <p14:creationId xmlns:p14="http://schemas.microsoft.com/office/powerpoint/2010/main" val="351047741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sz="2800" dirty="0"/>
              <a:t>Define quality objectives (OS)</a:t>
            </a:r>
            <a:br>
              <a:rPr lang="en-US" sz="2800" dirty="0"/>
            </a:br>
            <a:endParaRPr lang="en-US" dirty="0"/>
          </a:p>
        </p:txBody>
      </p:sp>
      <p:sp>
        <p:nvSpPr>
          <p:cNvPr id="3" name="Content Placeholder 2"/>
          <p:cNvSpPr>
            <a:spLocks noGrp="1"/>
          </p:cNvSpPr>
          <p:nvPr>
            <p:ph sz="quarter" idx="13"/>
          </p:nvPr>
        </p:nvSpPr>
        <p:spPr/>
        <p:txBody>
          <a:bodyPr/>
          <a:lstStyle/>
          <a:p>
            <a:r>
              <a:rPr lang="en-US" sz="2200" dirty="0"/>
              <a:t>How do you measure what the quality level is?</a:t>
            </a:r>
          </a:p>
          <a:p>
            <a:pPr lvl="1">
              <a:buFont typeface="Arial" panose="020B0604020202020204" pitchFamily="34" charset="0"/>
              <a:buChar char="•"/>
            </a:pPr>
            <a:r>
              <a:rPr lang="en-US" sz="1800" dirty="0"/>
              <a:t>Automation is key!</a:t>
            </a:r>
          </a:p>
          <a:p>
            <a:r>
              <a:rPr lang="en-US" sz="2200" dirty="0"/>
              <a:t>Testing (OS)</a:t>
            </a:r>
          </a:p>
          <a:p>
            <a:pPr lvl="1">
              <a:buFont typeface="Arial" panose="020B0604020202020204" pitchFamily="34" charset="0"/>
              <a:buChar char="•"/>
            </a:pPr>
            <a:r>
              <a:rPr lang="en-US" sz="1800" dirty="0"/>
              <a:t>Frameworks(s)</a:t>
            </a:r>
          </a:p>
          <a:p>
            <a:pPr lvl="1">
              <a:buFont typeface="Arial" panose="020B0604020202020204" pitchFamily="34" charset="0"/>
              <a:buChar char="•"/>
            </a:pPr>
            <a:r>
              <a:rPr lang="en-US" sz="1800" dirty="0"/>
              <a:t>Community Tests</a:t>
            </a:r>
          </a:p>
          <a:p>
            <a:pPr lvl="1">
              <a:buFont typeface="Arial" panose="020B0604020202020204" pitchFamily="34" charset="0"/>
              <a:buChar char="•"/>
            </a:pPr>
            <a:r>
              <a:rPr lang="en-US" sz="1800" dirty="0"/>
              <a:t>Your Own Tests</a:t>
            </a:r>
          </a:p>
          <a:p>
            <a:r>
              <a:rPr lang="en-US" sz="2200" dirty="0"/>
              <a:t>What is acceptable quality?</a:t>
            </a:r>
          </a:p>
          <a:p>
            <a:pPr lvl="1">
              <a:buFont typeface="Arial" panose="020B0604020202020204" pitchFamily="34" charset="0"/>
              <a:buChar char="•"/>
            </a:pPr>
            <a:r>
              <a:rPr lang="en-US" sz="1800" dirty="0"/>
              <a:t>Don’t have to test everything, but you need to test your use cases.</a:t>
            </a:r>
          </a:p>
          <a:p>
            <a:endParaRPr lang="en-US" dirty="0"/>
          </a:p>
        </p:txBody>
      </p:sp>
    </p:spTree>
    <p:extLst>
      <p:ext uri="{BB962C8B-B14F-4D97-AF65-F5344CB8AC3E}">
        <p14:creationId xmlns:p14="http://schemas.microsoft.com/office/powerpoint/2010/main" val="146302357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sz="2800" dirty="0"/>
              <a:t>Define synchronization strategy (OS)</a:t>
            </a:r>
            <a:br>
              <a:rPr lang="en-US" sz="2800" dirty="0"/>
            </a:br>
            <a:endParaRPr lang="en-US" dirty="0"/>
          </a:p>
        </p:txBody>
      </p:sp>
      <p:sp>
        <p:nvSpPr>
          <p:cNvPr id="3" name="Content Placeholder 2"/>
          <p:cNvSpPr>
            <a:spLocks noGrp="1"/>
          </p:cNvSpPr>
          <p:nvPr>
            <p:ph sz="quarter" idx="13"/>
          </p:nvPr>
        </p:nvSpPr>
        <p:spPr/>
        <p:txBody>
          <a:bodyPr/>
          <a:lstStyle/>
          <a:p>
            <a:r>
              <a:rPr lang="en-US" sz="2000" dirty="0"/>
              <a:t>Merge or rebase?</a:t>
            </a:r>
          </a:p>
          <a:p>
            <a:pPr lvl="1"/>
            <a:r>
              <a:rPr lang="en-US" sz="1800" dirty="0"/>
              <a:t>Merge hides technical debt</a:t>
            </a:r>
          </a:p>
          <a:p>
            <a:pPr lvl="1"/>
            <a:r>
              <a:rPr lang="en-US" sz="1800" dirty="0"/>
              <a:t>Rebase brings technical debt ‘to the top’, at the expense of non-FF</a:t>
            </a:r>
          </a:p>
          <a:p>
            <a:r>
              <a:rPr lang="en-US" sz="2000" dirty="0"/>
              <a:t>How often to resync?</a:t>
            </a:r>
          </a:p>
          <a:p>
            <a:pPr lvl="1"/>
            <a:r>
              <a:rPr lang="en-US" sz="1800" dirty="0"/>
              <a:t>Daily – every 2 weeks</a:t>
            </a:r>
          </a:p>
          <a:p>
            <a:r>
              <a:rPr lang="en-US" sz="2000" dirty="0"/>
              <a:t>What happens when there is a conflict?</a:t>
            </a:r>
          </a:p>
          <a:p>
            <a:pPr lvl="1"/>
            <a:r>
              <a:rPr lang="en-US" sz="1800" dirty="0"/>
              <a:t>  Who fixes the problem?</a:t>
            </a:r>
          </a:p>
          <a:p>
            <a:r>
              <a:rPr lang="en-US" sz="2000" dirty="0"/>
              <a:t>Identify “changes”, and communication to users is key</a:t>
            </a:r>
          </a:p>
          <a:p>
            <a:r>
              <a:rPr lang="en-US" sz="2000" dirty="0"/>
              <a:t>If/when to push upstream (lower technical debt)</a:t>
            </a:r>
          </a:p>
        </p:txBody>
      </p:sp>
    </p:spTree>
    <p:extLst>
      <p:ext uri="{BB962C8B-B14F-4D97-AF65-F5344CB8AC3E}">
        <p14:creationId xmlns:p14="http://schemas.microsoft.com/office/powerpoint/2010/main" val="425406121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dirty="0"/>
              <a:t>Integration Strategy (Product)</a:t>
            </a:r>
          </a:p>
        </p:txBody>
      </p:sp>
      <p:sp>
        <p:nvSpPr>
          <p:cNvPr id="3" name="Content Placeholder 2"/>
          <p:cNvSpPr>
            <a:spLocks noGrp="1"/>
          </p:cNvSpPr>
          <p:nvPr>
            <p:ph sz="quarter" idx="13"/>
          </p:nvPr>
        </p:nvSpPr>
        <p:spPr/>
        <p:txBody>
          <a:bodyPr/>
          <a:lstStyle/>
          <a:p>
            <a:r>
              <a:rPr lang="en-US" sz="2000" dirty="0"/>
              <a:t>Decide when to integrate into product development</a:t>
            </a:r>
          </a:p>
          <a:p>
            <a:pPr lvl="1">
              <a:buFont typeface="Arial" panose="020B0604020202020204" pitchFamily="34" charset="0"/>
              <a:buChar char="•"/>
            </a:pPr>
            <a:r>
              <a:rPr lang="en-US" sz="1800" dirty="0"/>
              <a:t>Quality Criteria?</a:t>
            </a:r>
          </a:p>
          <a:p>
            <a:pPr lvl="1">
              <a:buFont typeface="Arial" panose="020B0604020202020204" pitchFamily="34" charset="0"/>
              <a:buChar char="•"/>
            </a:pPr>
            <a:r>
              <a:rPr lang="en-US" sz="1800" dirty="0"/>
              <a:t>Time?</a:t>
            </a:r>
          </a:p>
          <a:p>
            <a:r>
              <a:rPr lang="en-US" sz="2000" dirty="0"/>
              <a:t>How to integrate development work</a:t>
            </a:r>
          </a:p>
          <a:p>
            <a:pPr lvl="1">
              <a:buFont typeface="Arial" panose="020B0604020202020204" pitchFamily="34" charset="0"/>
              <a:buChar char="•"/>
            </a:pPr>
            <a:r>
              <a:rPr lang="en-US" sz="1800" dirty="0"/>
              <a:t>Rebase?  Merge?  “next” development?  </a:t>
            </a:r>
            <a:r>
              <a:rPr lang="en-US" sz="1800" dirty="0" err="1"/>
              <a:t>Etc</a:t>
            </a:r>
            <a:r>
              <a:rPr lang="en-US" sz="1800" dirty="0"/>
              <a:t>…</a:t>
            </a:r>
          </a:p>
          <a:p>
            <a:r>
              <a:rPr lang="en-US" sz="2000" dirty="0"/>
              <a:t>How to deal with periods of transition?</a:t>
            </a:r>
          </a:p>
          <a:p>
            <a:pPr lvl="1"/>
            <a:r>
              <a:rPr lang="en-US" sz="1800" dirty="0"/>
              <a:t>What happens when API/ABI changes?</a:t>
            </a:r>
          </a:p>
          <a:p>
            <a:r>
              <a:rPr lang="en-US" sz="2000" dirty="0"/>
              <a:t>Testing</a:t>
            </a:r>
          </a:p>
          <a:p>
            <a:pPr lvl="1"/>
            <a:r>
              <a:rPr lang="en-US" sz="1800" dirty="0"/>
              <a:t>How to catch when something unexpected changed, but didn’t trigger build-time error</a:t>
            </a:r>
          </a:p>
          <a:p>
            <a:pPr lvl="1"/>
            <a:r>
              <a:rPr lang="en-US" sz="1800" dirty="0"/>
              <a:t>May need more diligent functional testing, then otherwise necessary</a:t>
            </a:r>
          </a:p>
          <a:p>
            <a:pPr marL="546100" lvl="1" indent="0">
              <a:buNone/>
            </a:pPr>
            <a:endParaRPr lang="en-US" sz="1800" dirty="0"/>
          </a:p>
        </p:txBody>
      </p:sp>
    </p:spTree>
    <p:extLst>
      <p:ext uri="{BB962C8B-B14F-4D97-AF65-F5344CB8AC3E}">
        <p14:creationId xmlns:p14="http://schemas.microsoft.com/office/powerpoint/2010/main" val="22593325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4E34003-FD25-4E1E-B685-66DEF518AC64}"/>
              </a:ext>
            </a:extLst>
          </p:cNvPr>
          <p:cNvSpPr>
            <a:spLocks noGrp="1"/>
          </p:cNvSpPr>
          <p:nvPr>
            <p:ph type="title"/>
          </p:nvPr>
        </p:nvSpPr>
        <p:spPr/>
        <p:txBody>
          <a:bodyPr/>
          <a:lstStyle/>
          <a:p>
            <a:r>
              <a:rPr lang="en-GB" dirty="0"/>
              <a:t>About Me</a:t>
            </a:r>
          </a:p>
        </p:txBody>
      </p:sp>
      <p:sp>
        <p:nvSpPr>
          <p:cNvPr id="5" name="Content Placeholder 4">
            <a:extLst>
              <a:ext uri="{FF2B5EF4-FFF2-40B4-BE49-F238E27FC236}">
                <a16:creationId xmlns="" xmlns:a16="http://schemas.microsoft.com/office/drawing/2014/main" id="{ED8E7C12-F30F-4F16-94B0-2C23E66C7CAE}"/>
              </a:ext>
            </a:extLst>
          </p:cNvPr>
          <p:cNvSpPr>
            <a:spLocks noGrp="1"/>
          </p:cNvSpPr>
          <p:nvPr>
            <p:ph sz="quarter" idx="13"/>
          </p:nvPr>
        </p:nvSpPr>
        <p:spPr>
          <a:xfrm>
            <a:off x="448853" y="1379538"/>
            <a:ext cx="6264367" cy="4532312"/>
          </a:xfrm>
        </p:spPr>
        <p:txBody>
          <a:bodyPr/>
          <a:lstStyle/>
          <a:p>
            <a:pPr lvl="0">
              <a:spcBef>
                <a:spcPts val="0"/>
              </a:spcBef>
              <a:spcAft>
                <a:spcPts val="0"/>
              </a:spcAft>
              <a:buSzPts val="2800"/>
            </a:pPr>
            <a:r>
              <a:rPr lang="en-GB" dirty="0"/>
              <a:t>Involved in </a:t>
            </a:r>
            <a:r>
              <a:rPr lang="en-GB" dirty="0" err="1"/>
              <a:t>Yocto</a:t>
            </a:r>
            <a:r>
              <a:rPr lang="en-GB" dirty="0"/>
              <a:t> Project since 2013</a:t>
            </a:r>
          </a:p>
          <a:p>
            <a:pPr lvl="0">
              <a:spcBef>
                <a:spcPts val="0"/>
              </a:spcBef>
              <a:spcAft>
                <a:spcPts val="0"/>
              </a:spcAft>
              <a:buSzPts val="2800"/>
            </a:pPr>
            <a:endParaRPr lang="en-GB" dirty="0"/>
          </a:p>
          <a:p>
            <a:pPr lvl="0">
              <a:spcBef>
                <a:spcPts val="0"/>
              </a:spcBef>
              <a:spcAft>
                <a:spcPts val="0"/>
              </a:spcAft>
              <a:buSzPts val="2800"/>
            </a:pPr>
            <a:r>
              <a:rPr lang="en-GB" dirty="0"/>
              <a:t>Work across the whole embedded stack</a:t>
            </a:r>
          </a:p>
          <a:p>
            <a:pPr lvl="0">
              <a:spcBef>
                <a:spcPts val="0"/>
              </a:spcBef>
              <a:spcAft>
                <a:spcPts val="0"/>
              </a:spcAft>
              <a:buSzPts val="2800"/>
            </a:pPr>
            <a:endParaRPr lang="en-GB" dirty="0"/>
          </a:p>
          <a:p>
            <a:pPr lvl="0">
              <a:spcBef>
                <a:spcPts val="0"/>
              </a:spcBef>
              <a:spcAft>
                <a:spcPts val="0"/>
              </a:spcAft>
              <a:buSzPts val="2800"/>
            </a:pPr>
            <a:r>
              <a:rPr lang="en-GB" dirty="0"/>
              <a:t>Managing Director &amp; Principal Engineer @ Beta Five Ltd</a:t>
            </a:r>
          </a:p>
          <a:p>
            <a:pPr lvl="0">
              <a:spcBef>
                <a:spcPts val="0"/>
              </a:spcBef>
              <a:spcAft>
                <a:spcPts val="0"/>
              </a:spcAft>
              <a:buSzPts val="2800"/>
            </a:pPr>
            <a:endParaRPr lang="en-GB" dirty="0"/>
          </a:p>
          <a:p>
            <a:pPr lvl="0">
              <a:spcBef>
                <a:spcPts val="0"/>
              </a:spcBef>
              <a:spcAft>
                <a:spcPts val="0"/>
              </a:spcAft>
              <a:buSzPts val="2800"/>
            </a:pPr>
            <a:r>
              <a:rPr lang="en-GB" dirty="0"/>
              <a:t>Contact: </a:t>
            </a:r>
            <a:r>
              <a:rPr lang="en-GB" dirty="0">
                <a:hlinkClick r:id="rId2"/>
              </a:rPr>
              <a:t>paul@betafive.co.uk</a:t>
            </a:r>
            <a:endParaRPr lang="en-GB" dirty="0"/>
          </a:p>
          <a:p>
            <a:pPr lvl="0">
              <a:spcBef>
                <a:spcPts val="0"/>
              </a:spcBef>
              <a:spcAft>
                <a:spcPts val="0"/>
              </a:spcAft>
              <a:buSzPts val="2800"/>
            </a:pPr>
            <a:r>
              <a:rPr lang="en-GB" dirty="0"/>
              <a:t>Website: </a:t>
            </a:r>
            <a:r>
              <a:rPr lang="en-GB" dirty="0">
                <a:hlinkClick r:id="rId3"/>
              </a:rPr>
              <a:t>https://www.betafive.co.uk/</a:t>
            </a:r>
            <a:endParaRPr lang="en-GB" dirty="0"/>
          </a:p>
        </p:txBody>
      </p:sp>
      <p:pic>
        <p:nvPicPr>
          <p:cNvPr id="6" name="Picture 5" descr="A close up of a sign&#10;&#10;Description automatically generated">
            <a:extLst>
              <a:ext uri="{FF2B5EF4-FFF2-40B4-BE49-F238E27FC236}">
                <a16:creationId xmlns="" xmlns:a16="http://schemas.microsoft.com/office/drawing/2014/main" id="{0846952B-52C9-49D4-9FC1-54F99CECD7B0}"/>
              </a:ext>
            </a:extLst>
          </p:cNvPr>
          <p:cNvPicPr>
            <a:picLocks noChangeAspect="1"/>
          </p:cNvPicPr>
          <p:nvPr/>
        </p:nvPicPr>
        <p:blipFill>
          <a:blip r:embed="rId4"/>
          <a:stretch>
            <a:fillRect/>
          </a:stretch>
        </p:blipFill>
        <p:spPr>
          <a:xfrm>
            <a:off x="6343896" y="3138211"/>
            <a:ext cx="3096424" cy="3096424"/>
          </a:xfrm>
          <a:prstGeom prst="rect">
            <a:avLst/>
          </a:prstGeom>
        </p:spPr>
      </p:pic>
    </p:spTree>
    <p:extLst>
      <p:ext uri="{BB962C8B-B14F-4D97-AF65-F5344CB8AC3E}">
        <p14:creationId xmlns:p14="http://schemas.microsoft.com/office/powerpoint/2010/main" val="390956866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Rebase Work</a:t>
            </a:r>
          </a:p>
        </p:txBody>
      </p:sp>
      <p:grpSp>
        <p:nvGrpSpPr>
          <p:cNvPr id="42" name="Group 41">
            <a:extLst>
              <a:ext uri="{FF2B5EF4-FFF2-40B4-BE49-F238E27FC236}">
                <a16:creationId xmlns="" xmlns:a16="http://schemas.microsoft.com/office/drawing/2014/main" id="{4ABFE4BA-EEAF-4E42-BD48-87A84A18E3A3}"/>
              </a:ext>
            </a:extLst>
          </p:cNvPr>
          <p:cNvGrpSpPr/>
          <p:nvPr/>
        </p:nvGrpSpPr>
        <p:grpSpPr>
          <a:xfrm>
            <a:off x="104670" y="1432252"/>
            <a:ext cx="9039330" cy="3720773"/>
            <a:chOff x="694194" y="879801"/>
            <a:chExt cx="10809461" cy="4449395"/>
          </a:xfrm>
        </p:grpSpPr>
        <p:pic>
          <p:nvPicPr>
            <p:cNvPr id="5" name="Picture 4">
              <a:extLst>
                <a:ext uri="{FF2B5EF4-FFF2-40B4-BE49-F238E27FC236}">
                  <a16:creationId xmlns="" xmlns:a16="http://schemas.microsoft.com/office/drawing/2014/main" id="{9622136D-B6F2-40EA-95D2-2E17B63829AB}"/>
                </a:ext>
              </a:extLst>
            </p:cNvPr>
            <p:cNvPicPr>
              <a:picLocks noChangeAspect="1"/>
            </p:cNvPicPr>
            <p:nvPr/>
          </p:nvPicPr>
          <p:blipFill>
            <a:blip r:embed="rId2"/>
            <a:stretch>
              <a:fillRect/>
            </a:stretch>
          </p:blipFill>
          <p:spPr>
            <a:xfrm>
              <a:off x="694194" y="2047164"/>
              <a:ext cx="10631999" cy="3188880"/>
            </a:xfrm>
            <a:prstGeom prst="rect">
              <a:avLst/>
            </a:prstGeom>
          </p:spPr>
        </p:pic>
        <p:cxnSp>
          <p:nvCxnSpPr>
            <p:cNvPr id="6" name="Straight Connector 5">
              <a:extLst>
                <a:ext uri="{FF2B5EF4-FFF2-40B4-BE49-F238E27FC236}">
                  <a16:creationId xmlns="" xmlns:a16="http://schemas.microsoft.com/office/drawing/2014/main" id="{78569856-A449-479D-8429-644BF0F8EB30}"/>
                </a:ext>
              </a:extLst>
            </p:cNvPr>
            <p:cNvCxnSpPr>
              <a:cxnSpLocks/>
            </p:cNvCxnSpPr>
            <p:nvPr/>
          </p:nvCxnSpPr>
          <p:spPr>
            <a:xfrm flipV="1">
              <a:off x="10361356" y="1477186"/>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64754F60-D625-4A95-ACA0-FD7104AC03C7}"/>
                </a:ext>
              </a:extLst>
            </p:cNvPr>
            <p:cNvCxnSpPr>
              <a:cxnSpLocks/>
            </p:cNvCxnSpPr>
            <p:nvPr/>
          </p:nvCxnSpPr>
          <p:spPr>
            <a:xfrm flipV="1">
              <a:off x="9465037" y="1473150"/>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EDBAC2AD-1490-4D61-8DCE-923C269BD703}"/>
                </a:ext>
              </a:extLst>
            </p:cNvPr>
            <p:cNvCxnSpPr>
              <a:cxnSpLocks/>
            </p:cNvCxnSpPr>
            <p:nvPr/>
          </p:nvCxnSpPr>
          <p:spPr>
            <a:xfrm flipV="1">
              <a:off x="8529233" y="1473150"/>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2BD4561-B14E-4A10-B8D0-196A581DE249}"/>
                </a:ext>
              </a:extLst>
            </p:cNvPr>
            <p:cNvCxnSpPr>
              <a:cxnSpLocks/>
            </p:cNvCxnSpPr>
            <p:nvPr/>
          </p:nvCxnSpPr>
          <p:spPr>
            <a:xfrm flipV="1">
              <a:off x="7656161" y="150669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5FDE2F77-4B28-499D-B034-B948970DCF9A}"/>
                </a:ext>
              </a:extLst>
            </p:cNvPr>
            <p:cNvSpPr txBox="1"/>
            <p:nvPr/>
          </p:nvSpPr>
          <p:spPr>
            <a:xfrm>
              <a:off x="7211167" y="1188426"/>
              <a:ext cx="889987" cy="307777"/>
            </a:xfrm>
            <a:prstGeom prst="rect">
              <a:avLst/>
            </a:prstGeom>
            <a:noFill/>
          </p:spPr>
          <p:txBody>
            <a:bodyPr wrap="square" rtlCol="0">
              <a:spAutoFit/>
            </a:bodyPr>
            <a:lstStyle/>
            <a:p>
              <a:r>
                <a:rPr lang="en-US" dirty="0"/>
                <a:t>2.6 M1</a:t>
              </a:r>
            </a:p>
          </p:txBody>
        </p:sp>
        <p:sp>
          <p:nvSpPr>
            <p:cNvPr id="11" name="TextBox 10">
              <a:extLst>
                <a:ext uri="{FF2B5EF4-FFF2-40B4-BE49-F238E27FC236}">
                  <a16:creationId xmlns="" xmlns:a16="http://schemas.microsoft.com/office/drawing/2014/main" id="{42EAE467-59E6-4F83-9DC4-F7489D4C86AC}"/>
                </a:ext>
              </a:extLst>
            </p:cNvPr>
            <p:cNvSpPr txBox="1"/>
            <p:nvPr/>
          </p:nvSpPr>
          <p:spPr>
            <a:xfrm>
              <a:off x="8084239" y="892919"/>
              <a:ext cx="889987" cy="307777"/>
            </a:xfrm>
            <a:prstGeom prst="rect">
              <a:avLst/>
            </a:prstGeom>
            <a:noFill/>
          </p:spPr>
          <p:txBody>
            <a:bodyPr wrap="square" rtlCol="0">
              <a:spAutoFit/>
            </a:bodyPr>
            <a:lstStyle/>
            <a:p>
              <a:r>
                <a:rPr lang="en-US" dirty="0"/>
                <a:t>2.6 M2</a:t>
              </a:r>
            </a:p>
          </p:txBody>
        </p:sp>
        <p:sp>
          <p:nvSpPr>
            <p:cNvPr id="12" name="TextBox 11">
              <a:extLst>
                <a:ext uri="{FF2B5EF4-FFF2-40B4-BE49-F238E27FC236}">
                  <a16:creationId xmlns="" xmlns:a16="http://schemas.microsoft.com/office/drawing/2014/main" id="{B3C6164D-22C7-4439-A863-BA4454A69B44}"/>
                </a:ext>
              </a:extLst>
            </p:cNvPr>
            <p:cNvSpPr txBox="1"/>
            <p:nvPr/>
          </p:nvSpPr>
          <p:spPr>
            <a:xfrm>
              <a:off x="9020043" y="1191232"/>
              <a:ext cx="889987" cy="307777"/>
            </a:xfrm>
            <a:prstGeom prst="rect">
              <a:avLst/>
            </a:prstGeom>
            <a:noFill/>
          </p:spPr>
          <p:txBody>
            <a:bodyPr wrap="square" rtlCol="0">
              <a:spAutoFit/>
            </a:bodyPr>
            <a:lstStyle/>
            <a:p>
              <a:r>
                <a:rPr lang="en-US" dirty="0"/>
                <a:t>2.6 M3</a:t>
              </a:r>
            </a:p>
          </p:txBody>
        </p:sp>
        <p:sp>
          <p:nvSpPr>
            <p:cNvPr id="13" name="TextBox 12">
              <a:extLst>
                <a:ext uri="{FF2B5EF4-FFF2-40B4-BE49-F238E27FC236}">
                  <a16:creationId xmlns="" xmlns:a16="http://schemas.microsoft.com/office/drawing/2014/main" id="{C8E5ECCF-E5F5-4DAC-AF39-6ECBBBE00956}"/>
                </a:ext>
              </a:extLst>
            </p:cNvPr>
            <p:cNvSpPr txBox="1"/>
            <p:nvPr/>
          </p:nvSpPr>
          <p:spPr>
            <a:xfrm>
              <a:off x="9916362" y="916023"/>
              <a:ext cx="1095172" cy="307777"/>
            </a:xfrm>
            <a:prstGeom prst="rect">
              <a:avLst/>
            </a:prstGeom>
            <a:noFill/>
          </p:spPr>
          <p:txBody>
            <a:bodyPr wrap="square" rtlCol="0">
              <a:spAutoFit/>
            </a:bodyPr>
            <a:lstStyle/>
            <a:p>
              <a:r>
                <a:rPr lang="en-US" dirty="0"/>
                <a:t>2.6 Bugs</a:t>
              </a:r>
            </a:p>
          </p:txBody>
        </p:sp>
        <p:cxnSp>
          <p:nvCxnSpPr>
            <p:cNvPr id="14" name="Straight Connector 13">
              <a:extLst>
                <a:ext uri="{FF2B5EF4-FFF2-40B4-BE49-F238E27FC236}">
                  <a16:creationId xmlns="" xmlns:a16="http://schemas.microsoft.com/office/drawing/2014/main" id="{912DB8F1-7E77-4463-8DAD-771CC25C26FB}"/>
                </a:ext>
              </a:extLst>
            </p:cNvPr>
            <p:cNvCxnSpPr>
              <a:cxnSpLocks/>
            </p:cNvCxnSpPr>
            <p:nvPr/>
          </p:nvCxnSpPr>
          <p:spPr>
            <a:xfrm flipV="1">
              <a:off x="11052250" y="1486268"/>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3C16F5B3-8596-4427-9F34-F533CE847BEB}"/>
                </a:ext>
              </a:extLst>
            </p:cNvPr>
            <p:cNvSpPr txBox="1"/>
            <p:nvPr/>
          </p:nvSpPr>
          <p:spPr>
            <a:xfrm>
              <a:off x="10600844" y="1188426"/>
              <a:ext cx="902811" cy="307777"/>
            </a:xfrm>
            <a:prstGeom prst="rect">
              <a:avLst/>
            </a:prstGeom>
            <a:noFill/>
          </p:spPr>
          <p:txBody>
            <a:bodyPr wrap="square" rtlCol="0">
              <a:spAutoFit/>
            </a:bodyPr>
            <a:lstStyle/>
            <a:p>
              <a:r>
                <a:rPr lang="en-US" dirty="0"/>
                <a:t>2.6 GA</a:t>
              </a:r>
            </a:p>
          </p:txBody>
        </p:sp>
        <p:cxnSp>
          <p:nvCxnSpPr>
            <p:cNvPr id="16" name="Straight Connector 15">
              <a:extLst>
                <a:ext uri="{FF2B5EF4-FFF2-40B4-BE49-F238E27FC236}">
                  <a16:creationId xmlns="" xmlns:a16="http://schemas.microsoft.com/office/drawing/2014/main" id="{216C6C5A-9888-410E-985E-413E05058363}"/>
                </a:ext>
              </a:extLst>
            </p:cNvPr>
            <p:cNvCxnSpPr>
              <a:cxnSpLocks/>
            </p:cNvCxnSpPr>
            <p:nvPr/>
          </p:nvCxnSpPr>
          <p:spPr>
            <a:xfrm flipV="1">
              <a:off x="6865761" y="1486268"/>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82AA125-BD34-455E-9783-A339293F6691}"/>
                </a:ext>
              </a:extLst>
            </p:cNvPr>
            <p:cNvSpPr txBox="1"/>
            <p:nvPr/>
          </p:nvSpPr>
          <p:spPr>
            <a:xfrm>
              <a:off x="6420767" y="906037"/>
              <a:ext cx="902811" cy="307777"/>
            </a:xfrm>
            <a:prstGeom prst="rect">
              <a:avLst/>
            </a:prstGeom>
            <a:noFill/>
          </p:spPr>
          <p:txBody>
            <a:bodyPr wrap="square" rtlCol="0">
              <a:spAutoFit/>
            </a:bodyPr>
            <a:lstStyle/>
            <a:p>
              <a:r>
                <a:rPr lang="en-US" dirty="0"/>
                <a:t>2.5 GA</a:t>
              </a:r>
            </a:p>
          </p:txBody>
        </p:sp>
        <p:cxnSp>
          <p:nvCxnSpPr>
            <p:cNvPr id="18" name="Straight Connector 17">
              <a:extLst>
                <a:ext uri="{FF2B5EF4-FFF2-40B4-BE49-F238E27FC236}">
                  <a16:creationId xmlns="" xmlns:a16="http://schemas.microsoft.com/office/drawing/2014/main" id="{0A864085-109C-4D85-BE65-E3276ED4AF4C}"/>
                </a:ext>
              </a:extLst>
            </p:cNvPr>
            <p:cNvCxnSpPr>
              <a:cxnSpLocks/>
            </p:cNvCxnSpPr>
            <p:nvPr/>
          </p:nvCxnSpPr>
          <p:spPr>
            <a:xfrm flipV="1">
              <a:off x="4985980" y="1464068"/>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F80158E-B6AA-425B-8296-513B6B68714B}"/>
                </a:ext>
              </a:extLst>
            </p:cNvPr>
            <p:cNvCxnSpPr>
              <a:cxnSpLocks/>
            </p:cNvCxnSpPr>
            <p:nvPr/>
          </p:nvCxnSpPr>
          <p:spPr>
            <a:xfrm flipV="1">
              <a:off x="4089661" y="146003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4AC6B1E-81BE-4D2C-96F8-4B9DD7589653}"/>
                </a:ext>
              </a:extLst>
            </p:cNvPr>
            <p:cNvCxnSpPr>
              <a:cxnSpLocks/>
            </p:cNvCxnSpPr>
            <p:nvPr/>
          </p:nvCxnSpPr>
          <p:spPr>
            <a:xfrm flipV="1">
              <a:off x="3153857" y="146003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57DD6365-917E-450A-89FE-37B4ACAC84C7}"/>
                </a:ext>
              </a:extLst>
            </p:cNvPr>
            <p:cNvCxnSpPr>
              <a:cxnSpLocks/>
            </p:cNvCxnSpPr>
            <p:nvPr/>
          </p:nvCxnSpPr>
          <p:spPr>
            <a:xfrm flipV="1">
              <a:off x="2280785" y="1478074"/>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83834F1D-124A-4A7D-9F40-9243BD122EDA}"/>
                </a:ext>
              </a:extLst>
            </p:cNvPr>
            <p:cNvSpPr txBox="1"/>
            <p:nvPr/>
          </p:nvSpPr>
          <p:spPr>
            <a:xfrm>
              <a:off x="1835791" y="1175308"/>
              <a:ext cx="889987" cy="307777"/>
            </a:xfrm>
            <a:prstGeom prst="rect">
              <a:avLst/>
            </a:prstGeom>
            <a:noFill/>
          </p:spPr>
          <p:txBody>
            <a:bodyPr wrap="square" rtlCol="0">
              <a:spAutoFit/>
            </a:bodyPr>
            <a:lstStyle/>
            <a:p>
              <a:r>
                <a:rPr lang="en-US" dirty="0"/>
                <a:t>2.6 M1</a:t>
              </a:r>
            </a:p>
          </p:txBody>
        </p:sp>
        <p:sp>
          <p:nvSpPr>
            <p:cNvPr id="23" name="TextBox 22">
              <a:extLst>
                <a:ext uri="{FF2B5EF4-FFF2-40B4-BE49-F238E27FC236}">
                  <a16:creationId xmlns="" xmlns:a16="http://schemas.microsoft.com/office/drawing/2014/main" id="{18A34ECE-43F8-45B3-B20B-3B61728B8FDF}"/>
                </a:ext>
              </a:extLst>
            </p:cNvPr>
            <p:cNvSpPr txBox="1"/>
            <p:nvPr/>
          </p:nvSpPr>
          <p:spPr>
            <a:xfrm>
              <a:off x="2708863" y="879801"/>
              <a:ext cx="889987" cy="307777"/>
            </a:xfrm>
            <a:prstGeom prst="rect">
              <a:avLst/>
            </a:prstGeom>
            <a:noFill/>
          </p:spPr>
          <p:txBody>
            <a:bodyPr wrap="square" rtlCol="0">
              <a:spAutoFit/>
            </a:bodyPr>
            <a:lstStyle/>
            <a:p>
              <a:r>
                <a:rPr lang="en-US" dirty="0"/>
                <a:t>2.6 M2</a:t>
              </a:r>
            </a:p>
          </p:txBody>
        </p:sp>
        <p:sp>
          <p:nvSpPr>
            <p:cNvPr id="24" name="TextBox 23">
              <a:extLst>
                <a:ext uri="{FF2B5EF4-FFF2-40B4-BE49-F238E27FC236}">
                  <a16:creationId xmlns="" xmlns:a16="http://schemas.microsoft.com/office/drawing/2014/main" id="{C579BB02-98E6-4A1C-965A-08F4FD733513}"/>
                </a:ext>
              </a:extLst>
            </p:cNvPr>
            <p:cNvSpPr txBox="1"/>
            <p:nvPr/>
          </p:nvSpPr>
          <p:spPr>
            <a:xfrm>
              <a:off x="3644667" y="1178114"/>
              <a:ext cx="889987" cy="307777"/>
            </a:xfrm>
            <a:prstGeom prst="rect">
              <a:avLst/>
            </a:prstGeom>
            <a:noFill/>
          </p:spPr>
          <p:txBody>
            <a:bodyPr wrap="square" rtlCol="0">
              <a:spAutoFit/>
            </a:bodyPr>
            <a:lstStyle/>
            <a:p>
              <a:r>
                <a:rPr lang="en-US" dirty="0"/>
                <a:t>2.6 M3</a:t>
              </a:r>
            </a:p>
          </p:txBody>
        </p:sp>
        <p:sp>
          <p:nvSpPr>
            <p:cNvPr id="25" name="TextBox 24">
              <a:extLst>
                <a:ext uri="{FF2B5EF4-FFF2-40B4-BE49-F238E27FC236}">
                  <a16:creationId xmlns="" xmlns:a16="http://schemas.microsoft.com/office/drawing/2014/main" id="{50552E91-281B-442E-A551-D6EEB281FFA1}"/>
                </a:ext>
              </a:extLst>
            </p:cNvPr>
            <p:cNvSpPr txBox="1"/>
            <p:nvPr/>
          </p:nvSpPr>
          <p:spPr>
            <a:xfrm>
              <a:off x="4540986" y="902905"/>
              <a:ext cx="1095172" cy="307777"/>
            </a:xfrm>
            <a:prstGeom prst="rect">
              <a:avLst/>
            </a:prstGeom>
            <a:noFill/>
          </p:spPr>
          <p:txBody>
            <a:bodyPr wrap="square" rtlCol="0">
              <a:spAutoFit/>
            </a:bodyPr>
            <a:lstStyle/>
            <a:p>
              <a:r>
                <a:rPr lang="en-US" dirty="0"/>
                <a:t>2.6 Bugs</a:t>
              </a:r>
            </a:p>
          </p:txBody>
        </p:sp>
        <p:cxnSp>
          <p:nvCxnSpPr>
            <p:cNvPr id="26" name="Straight Connector 25">
              <a:extLst>
                <a:ext uri="{FF2B5EF4-FFF2-40B4-BE49-F238E27FC236}">
                  <a16:creationId xmlns="" xmlns:a16="http://schemas.microsoft.com/office/drawing/2014/main" id="{8D0EBA97-A4C0-4305-945E-D61C5A6195BE}"/>
                </a:ext>
              </a:extLst>
            </p:cNvPr>
            <p:cNvCxnSpPr>
              <a:cxnSpLocks/>
            </p:cNvCxnSpPr>
            <p:nvPr/>
          </p:nvCxnSpPr>
          <p:spPr>
            <a:xfrm flipV="1">
              <a:off x="5676874" y="147315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52ED6D3B-B146-48F3-AE4E-37093DAF42F6}"/>
                </a:ext>
              </a:extLst>
            </p:cNvPr>
            <p:cNvSpPr txBox="1"/>
            <p:nvPr/>
          </p:nvSpPr>
          <p:spPr>
            <a:xfrm>
              <a:off x="5225468" y="1175308"/>
              <a:ext cx="902811" cy="307777"/>
            </a:xfrm>
            <a:prstGeom prst="rect">
              <a:avLst/>
            </a:prstGeom>
            <a:noFill/>
          </p:spPr>
          <p:txBody>
            <a:bodyPr wrap="square" rtlCol="0">
              <a:spAutoFit/>
            </a:bodyPr>
            <a:lstStyle/>
            <a:p>
              <a:r>
                <a:rPr lang="en-US" dirty="0"/>
                <a:t>2.6 GA</a:t>
              </a:r>
            </a:p>
          </p:txBody>
        </p:sp>
        <p:cxnSp>
          <p:nvCxnSpPr>
            <p:cNvPr id="28" name="Straight Connector 27">
              <a:extLst>
                <a:ext uri="{FF2B5EF4-FFF2-40B4-BE49-F238E27FC236}">
                  <a16:creationId xmlns="" xmlns:a16="http://schemas.microsoft.com/office/drawing/2014/main" id="{C905A022-43A8-4E48-B018-D412D4E5AFA0}"/>
                </a:ext>
              </a:extLst>
            </p:cNvPr>
            <p:cNvCxnSpPr>
              <a:cxnSpLocks/>
            </p:cNvCxnSpPr>
            <p:nvPr/>
          </p:nvCxnSpPr>
          <p:spPr>
            <a:xfrm flipV="1">
              <a:off x="1490385" y="147315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760A9C11-43EF-4634-8CBC-16A4D4DC7520}"/>
                </a:ext>
              </a:extLst>
            </p:cNvPr>
            <p:cNvSpPr txBox="1"/>
            <p:nvPr/>
          </p:nvSpPr>
          <p:spPr>
            <a:xfrm>
              <a:off x="1045391" y="892919"/>
              <a:ext cx="902811" cy="307777"/>
            </a:xfrm>
            <a:prstGeom prst="rect">
              <a:avLst/>
            </a:prstGeom>
            <a:noFill/>
          </p:spPr>
          <p:txBody>
            <a:bodyPr wrap="square" rtlCol="0">
              <a:spAutoFit/>
            </a:bodyPr>
            <a:lstStyle/>
            <a:p>
              <a:r>
                <a:rPr lang="en-US" dirty="0"/>
                <a:t>2.5 GA</a:t>
              </a:r>
            </a:p>
          </p:txBody>
        </p:sp>
      </p:grpSp>
      <p:sp>
        <p:nvSpPr>
          <p:cNvPr id="43" name="TextBox 42">
            <a:extLst>
              <a:ext uri="{FF2B5EF4-FFF2-40B4-BE49-F238E27FC236}">
                <a16:creationId xmlns="" xmlns:a16="http://schemas.microsoft.com/office/drawing/2014/main" id="{A727BD68-CFC7-4E56-A843-68CDD52BF99C}"/>
              </a:ext>
            </a:extLst>
          </p:cNvPr>
          <p:cNvSpPr txBox="1"/>
          <p:nvPr/>
        </p:nvSpPr>
        <p:spPr>
          <a:xfrm>
            <a:off x="118074" y="5711509"/>
            <a:ext cx="6396303" cy="246221"/>
          </a:xfrm>
          <a:prstGeom prst="rect">
            <a:avLst/>
          </a:prstGeom>
          <a:noFill/>
        </p:spPr>
        <p:txBody>
          <a:bodyPr wrap="none" rtlCol="0">
            <a:spAutoFit/>
          </a:bodyPr>
          <a:lstStyle/>
          <a:p>
            <a:r>
              <a:rPr lang="en-US" sz="1000" dirty="0"/>
              <a:t>Based on </a:t>
            </a:r>
            <a:r>
              <a:rPr lang="en-US" sz="1000" dirty="0">
                <a:hlinkClick r:id="rId3"/>
              </a:rPr>
              <a:t>http://github.com/WindRiver-OpenSourceLabs</a:t>
            </a:r>
            <a:r>
              <a:rPr lang="en-US" sz="1000" dirty="0"/>
              <a:t> – </a:t>
            </a:r>
            <a:r>
              <a:rPr lang="en-US" sz="1000" dirty="0" err="1"/>
              <a:t>bitbake</a:t>
            </a:r>
            <a:r>
              <a:rPr lang="en-US" sz="1000" dirty="0"/>
              <a:t>, </a:t>
            </a:r>
            <a:r>
              <a:rPr lang="en-US" sz="1000" dirty="0" err="1"/>
              <a:t>oe</a:t>
            </a:r>
            <a:r>
              <a:rPr lang="en-US" sz="1000" dirty="0"/>
              <a:t>-core, meta-</a:t>
            </a:r>
            <a:r>
              <a:rPr lang="en-US" sz="1000" dirty="0" err="1"/>
              <a:t>yocto</a:t>
            </a:r>
            <a:r>
              <a:rPr lang="en-US" sz="1000" dirty="0"/>
              <a:t>, meta-</a:t>
            </a:r>
            <a:r>
              <a:rPr lang="en-US" sz="1000" dirty="0" err="1"/>
              <a:t>openembedded</a:t>
            </a:r>
            <a:endParaRPr lang="en-US" sz="1000" dirty="0"/>
          </a:p>
        </p:txBody>
      </p:sp>
    </p:spTree>
    <p:extLst>
      <p:ext uri="{BB962C8B-B14F-4D97-AF65-F5344CB8AC3E}">
        <p14:creationId xmlns:p14="http://schemas.microsoft.com/office/powerpoint/2010/main" val="190674475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Development</a:t>
            </a:r>
          </a:p>
        </p:txBody>
      </p:sp>
      <p:sp>
        <p:nvSpPr>
          <p:cNvPr id="3" name="Content Placeholder 2"/>
          <p:cNvSpPr>
            <a:spLocks noGrp="1"/>
          </p:cNvSpPr>
          <p:nvPr>
            <p:ph sz="quarter" idx="13"/>
          </p:nvPr>
        </p:nvSpPr>
        <p:spPr>
          <a:xfrm>
            <a:off x="448853" y="1350962"/>
            <a:ext cx="8233186" cy="4741493"/>
          </a:xfrm>
        </p:spPr>
        <p:txBody>
          <a:bodyPr/>
          <a:lstStyle/>
          <a:p>
            <a:r>
              <a:rPr lang="en-US" sz="1800" dirty="0"/>
              <a:t>Advantages:</a:t>
            </a:r>
          </a:p>
          <a:p>
            <a:pPr lvl="1"/>
            <a:r>
              <a:rPr lang="en-US" sz="1600" dirty="0"/>
              <a:t>Ability to influence quality and features of OSS components</a:t>
            </a:r>
          </a:p>
          <a:p>
            <a:pPr lvl="1"/>
            <a:r>
              <a:rPr lang="en-US" sz="1600" dirty="0"/>
              <a:t>Faster time to market/More up-to-date features</a:t>
            </a:r>
          </a:p>
          <a:p>
            <a:pPr lvl="1"/>
            <a:r>
              <a:rPr lang="en-US" sz="1600" dirty="0"/>
              <a:t>Longer Open Source support window</a:t>
            </a:r>
          </a:p>
          <a:p>
            <a:pPr lvl="1"/>
            <a:r>
              <a:rPr lang="en-US" sz="1600" b="1" dirty="0"/>
              <a:t>*</a:t>
            </a:r>
            <a:r>
              <a:rPr lang="en-US" sz="1600" dirty="0"/>
              <a:t>Lowers perceived maintenance risks, once on stable</a:t>
            </a:r>
          </a:p>
          <a:p>
            <a:pPr lvl="1"/>
            <a:r>
              <a:rPr lang="en-US" sz="1600" dirty="0"/>
              <a:t>Stable API/components after release</a:t>
            </a:r>
          </a:p>
          <a:p>
            <a:r>
              <a:rPr lang="en-US" sz="1800" dirty="0"/>
              <a:t>Disadvantages:</a:t>
            </a:r>
          </a:p>
          <a:p>
            <a:pPr lvl="1"/>
            <a:r>
              <a:rPr lang="en-US" sz="1600" dirty="0"/>
              <a:t>Need to coordinate development and release schedule with YP release</a:t>
            </a:r>
          </a:p>
          <a:p>
            <a:pPr lvl="1"/>
            <a:r>
              <a:rPr lang="en-US" sz="1600" dirty="0"/>
              <a:t>Requires additional testing for risk management</a:t>
            </a:r>
          </a:p>
          <a:p>
            <a:pPr lvl="1"/>
            <a:r>
              <a:rPr lang="en-US" sz="1600" dirty="0"/>
              <a:t>*Once on stable, same long term support risks (Bugs, CVEs, </a:t>
            </a:r>
            <a:r>
              <a:rPr lang="en-US" sz="1600" dirty="0" err="1"/>
              <a:t>etc</a:t>
            </a:r>
            <a:r>
              <a:rPr lang="en-US" sz="1600" dirty="0"/>
              <a:t>)</a:t>
            </a:r>
          </a:p>
          <a:p>
            <a:pPr lvl="2">
              <a:buFont typeface="Arial" panose="020B0604020202020204" pitchFamily="34" charset="0"/>
              <a:buChar char="•"/>
            </a:pPr>
            <a:r>
              <a:rPr lang="en-US" sz="1600" dirty="0"/>
              <a:t>Use commercial OSVs to mitigate this risk</a:t>
            </a:r>
          </a:p>
          <a:p>
            <a:pPr lvl="2">
              <a:buFont typeface="Arial" panose="020B0604020202020204" pitchFamily="34" charset="0"/>
              <a:buChar char="•"/>
            </a:pPr>
            <a:r>
              <a:rPr lang="en-US" sz="1600" dirty="0"/>
              <a:t>Can’t rely on Open Source communities to help with maintenance, long term</a:t>
            </a:r>
          </a:p>
          <a:p>
            <a:pPr lvl="1"/>
            <a:r>
              <a:rPr lang="en-US" sz="1600" dirty="0"/>
              <a:t>Functional capabilities are locked down</a:t>
            </a:r>
          </a:p>
          <a:p>
            <a:pPr lvl="2">
              <a:buFont typeface="Arial" panose="020B0604020202020204" pitchFamily="34" charset="0"/>
              <a:buChar char="•"/>
            </a:pPr>
            <a:r>
              <a:rPr lang="en-US" sz="1600" dirty="0"/>
              <a:t>No or minimal new features</a:t>
            </a:r>
          </a:p>
          <a:p>
            <a:pPr lvl="1"/>
            <a:endParaRPr lang="en-US" sz="2000" dirty="0"/>
          </a:p>
        </p:txBody>
      </p:sp>
    </p:spTree>
    <p:extLst>
      <p:ext uri="{BB962C8B-B14F-4D97-AF65-F5344CB8AC3E}">
        <p14:creationId xmlns:p14="http://schemas.microsoft.com/office/powerpoint/2010/main" val="388098000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Text Placeholder 2"/>
          <p:cNvSpPr>
            <a:spLocks noGrp="1"/>
          </p:cNvSpPr>
          <p:nvPr>
            <p:ph type="body" idx="1"/>
          </p:nvPr>
        </p:nvSpPr>
        <p:spPr/>
        <p:txBody>
          <a:bodyPr/>
          <a:lstStyle/>
          <a:p>
            <a:r>
              <a:rPr lang="en-US" dirty="0"/>
              <a:t>DevOps Approach</a:t>
            </a:r>
          </a:p>
        </p:txBody>
      </p:sp>
    </p:spTree>
    <p:extLst>
      <p:ext uri="{BB962C8B-B14F-4D97-AF65-F5344CB8AC3E}">
        <p14:creationId xmlns:p14="http://schemas.microsoft.com/office/powerpoint/2010/main" val="338267281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Content Placeholder 2"/>
          <p:cNvSpPr>
            <a:spLocks noGrp="1"/>
          </p:cNvSpPr>
          <p:nvPr>
            <p:ph sz="quarter" idx="13"/>
          </p:nvPr>
        </p:nvSpPr>
        <p:spPr/>
        <p:txBody>
          <a:bodyPr/>
          <a:lstStyle/>
          <a:p>
            <a:r>
              <a:rPr lang="en-US" sz="2000" dirty="0"/>
              <a:t>Regular integration/rebase of open source components</a:t>
            </a:r>
          </a:p>
          <a:p>
            <a:r>
              <a:rPr lang="en-US" sz="2000" dirty="0"/>
              <a:t>Why?</a:t>
            </a:r>
          </a:p>
          <a:p>
            <a:pPr lvl="1"/>
            <a:r>
              <a:rPr lang="en-US" sz="1800" dirty="0"/>
              <a:t>Better understanding of new features</a:t>
            </a:r>
          </a:p>
          <a:p>
            <a:pPr lvl="1"/>
            <a:r>
              <a:rPr lang="en-US" sz="1800" dirty="0"/>
              <a:t>Ability to influence community direction (and features)</a:t>
            </a:r>
          </a:p>
          <a:p>
            <a:pPr lvl="1"/>
            <a:r>
              <a:rPr lang="en-US" sz="1800" dirty="0"/>
              <a:t>Time to market</a:t>
            </a:r>
          </a:p>
          <a:p>
            <a:pPr lvl="1"/>
            <a:r>
              <a:rPr lang="en-US" sz="1800" dirty="0"/>
              <a:t>Continuous ability to incorporate new features</a:t>
            </a:r>
          </a:p>
          <a:p>
            <a:pPr lvl="1"/>
            <a:r>
              <a:rPr lang="en-US" sz="1800" dirty="0"/>
              <a:t>Easier to resolve defects</a:t>
            </a:r>
          </a:p>
          <a:p>
            <a:pPr lvl="1"/>
            <a:r>
              <a:rPr lang="en-US" sz="1800" dirty="0"/>
              <a:t>Keeps technical debt under control</a:t>
            </a:r>
          </a:p>
          <a:p>
            <a:r>
              <a:rPr lang="en-US" sz="2000" dirty="0"/>
              <a:t>Using the in-development version of the </a:t>
            </a:r>
            <a:r>
              <a:rPr lang="en-US" sz="2000" dirty="0" err="1"/>
              <a:t>Yocto</a:t>
            </a:r>
            <a:r>
              <a:rPr lang="en-US" sz="2000" dirty="0"/>
              <a:t> Project</a:t>
            </a:r>
          </a:p>
          <a:p>
            <a:r>
              <a:rPr lang="en-US" sz="2000" dirty="0"/>
              <a:t>Your development is based on in development work, expect to adjust over time to new features</a:t>
            </a:r>
          </a:p>
          <a:p>
            <a:pPr marL="546100" lvl="1" indent="0">
              <a:buNone/>
            </a:pPr>
            <a:endParaRPr lang="en-US" sz="1800" dirty="0"/>
          </a:p>
        </p:txBody>
      </p:sp>
    </p:spTree>
    <p:extLst>
      <p:ext uri="{BB962C8B-B14F-4D97-AF65-F5344CB8AC3E}">
        <p14:creationId xmlns:p14="http://schemas.microsoft.com/office/powerpoint/2010/main" val="367683493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8242808"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580369" y="1054076"/>
            <a:ext cx="2010166" cy="646331"/>
          </a:xfrm>
          <a:prstGeom prst="rect">
            <a:avLst/>
          </a:prstGeom>
          <a:noFill/>
        </p:spPr>
        <p:txBody>
          <a:bodyPr wrap="none" rtlCol="0">
            <a:spAutoFit/>
          </a:bodyPr>
          <a:lstStyle/>
          <a:p>
            <a:pPr algn="ctr"/>
            <a:r>
              <a:rPr lang="en-US" dirty="0" err="1"/>
              <a:t>Yocto</a:t>
            </a:r>
            <a:r>
              <a:rPr lang="en-US" dirty="0"/>
              <a:t> Project Dev</a:t>
            </a:r>
          </a:p>
          <a:p>
            <a:pPr algn="ctr"/>
            <a:r>
              <a:rPr lang="en-US" dirty="0"/>
              <a:t>(6 Months)</a:t>
            </a:r>
          </a:p>
        </p:txBody>
      </p: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337641"/>
            <a:ext cx="5399897"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703497" y="3792864"/>
            <a:ext cx="2518638" cy="369332"/>
          </a:xfrm>
          <a:prstGeom prst="rect">
            <a:avLst/>
          </a:prstGeom>
          <a:noFill/>
        </p:spPr>
        <p:txBody>
          <a:bodyPr wrap="none" rtlCol="0">
            <a:spAutoFit/>
          </a:bodyPr>
          <a:lstStyle/>
          <a:p>
            <a:pPr algn="ctr"/>
            <a:r>
              <a:rPr lang="en-US" dirty="0"/>
              <a:t>Product Developments</a:t>
            </a:r>
          </a:p>
        </p:txBody>
      </p:sp>
      <p:sp>
        <p:nvSpPr>
          <p:cNvPr id="12" name="TextBox 11">
            <a:extLst>
              <a:ext uri="{FF2B5EF4-FFF2-40B4-BE49-F238E27FC236}">
                <a16:creationId xmlns="" xmlns:a16="http://schemas.microsoft.com/office/drawing/2014/main" id="{8331DF72-8660-4E21-B04E-A3F22F283551}"/>
              </a:ext>
            </a:extLst>
          </p:cNvPr>
          <p:cNvSpPr txBox="1"/>
          <p:nvPr/>
        </p:nvSpPr>
        <p:spPr>
          <a:xfrm>
            <a:off x="123806" y="2258749"/>
            <a:ext cx="9001182" cy="707886"/>
          </a:xfrm>
          <a:prstGeom prst="rect">
            <a:avLst/>
          </a:prstGeom>
          <a:noFill/>
        </p:spPr>
        <p:txBody>
          <a:bodyPr wrap="none" rtlCol="0">
            <a:spAutoFit/>
          </a:bodyPr>
          <a:lstStyle/>
          <a:p>
            <a:r>
              <a:rPr lang="en-US" sz="2000" b="1" dirty="0"/>
              <a:t>Staying current with development means you are up-to-date,</a:t>
            </a:r>
          </a:p>
          <a:p>
            <a:r>
              <a:rPr lang="en-US" sz="2000" b="1" dirty="0"/>
              <a:t>but you need to keep rebasing to stay current… churn can cause rework</a:t>
            </a:r>
          </a:p>
        </p:txBody>
      </p:sp>
      <p:sp>
        <p:nvSpPr>
          <p:cNvPr id="13" name="TextBox 12">
            <a:extLst>
              <a:ext uri="{FF2B5EF4-FFF2-40B4-BE49-F238E27FC236}">
                <a16:creationId xmlns="" xmlns:a16="http://schemas.microsoft.com/office/drawing/2014/main" id="{BD06C9B1-63FE-47B0-B276-CDE3CAAF88AF}"/>
              </a:ext>
            </a:extLst>
          </p:cNvPr>
          <p:cNvSpPr txBox="1"/>
          <p:nvPr/>
        </p:nvSpPr>
        <p:spPr>
          <a:xfrm>
            <a:off x="326133" y="4618237"/>
            <a:ext cx="8126905" cy="707886"/>
          </a:xfrm>
          <a:prstGeom prst="rect">
            <a:avLst/>
          </a:prstGeom>
          <a:noFill/>
        </p:spPr>
        <p:txBody>
          <a:bodyPr wrap="none" rtlCol="0">
            <a:spAutoFit/>
          </a:bodyPr>
          <a:lstStyle/>
          <a:p>
            <a:r>
              <a:rPr lang="en-US" sz="2000" b="1" dirty="0"/>
              <a:t>With a CI/CD approach to released product, life span of a product</a:t>
            </a:r>
          </a:p>
          <a:p>
            <a:r>
              <a:rPr lang="en-US" sz="2000" b="1" dirty="0"/>
              <a:t>can be longer, as new features are easier to introduce.</a:t>
            </a:r>
          </a:p>
        </p:txBody>
      </p:sp>
    </p:spTree>
    <p:extLst>
      <p:ext uri="{BB962C8B-B14F-4D97-AF65-F5344CB8AC3E}">
        <p14:creationId xmlns:p14="http://schemas.microsoft.com/office/powerpoint/2010/main" val="139793335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sz="2800" dirty="0"/>
              <a:t>Define quality objectives (OS &amp; Product)</a:t>
            </a:r>
            <a:br>
              <a:rPr lang="en-US" sz="2800" dirty="0"/>
            </a:br>
            <a:endParaRPr lang="en-US" dirty="0"/>
          </a:p>
        </p:txBody>
      </p:sp>
      <p:sp>
        <p:nvSpPr>
          <p:cNvPr id="3" name="Content Placeholder 2"/>
          <p:cNvSpPr>
            <a:spLocks noGrp="1"/>
          </p:cNvSpPr>
          <p:nvPr>
            <p:ph sz="quarter" idx="13"/>
          </p:nvPr>
        </p:nvSpPr>
        <p:spPr/>
        <p:txBody>
          <a:bodyPr/>
          <a:lstStyle/>
          <a:p>
            <a:r>
              <a:rPr lang="en-US" sz="2200" dirty="0"/>
              <a:t>How do you measure what the quality level is?</a:t>
            </a:r>
          </a:p>
          <a:p>
            <a:pPr lvl="1">
              <a:buFont typeface="Arial" panose="020B0604020202020204" pitchFamily="34" charset="0"/>
              <a:buChar char="•"/>
            </a:pPr>
            <a:r>
              <a:rPr lang="en-US" sz="1800" dirty="0"/>
              <a:t>Automation is key!</a:t>
            </a:r>
          </a:p>
          <a:p>
            <a:r>
              <a:rPr lang="en-US" sz="2200" dirty="0"/>
              <a:t>Testing (OS)</a:t>
            </a:r>
          </a:p>
          <a:p>
            <a:pPr lvl="1">
              <a:buFont typeface="Arial" panose="020B0604020202020204" pitchFamily="34" charset="0"/>
              <a:buChar char="•"/>
            </a:pPr>
            <a:r>
              <a:rPr lang="en-US" sz="1800" dirty="0"/>
              <a:t>Frameworks(s)</a:t>
            </a:r>
          </a:p>
          <a:p>
            <a:pPr lvl="1">
              <a:buFont typeface="Arial" panose="020B0604020202020204" pitchFamily="34" charset="0"/>
              <a:buChar char="•"/>
            </a:pPr>
            <a:r>
              <a:rPr lang="en-US" sz="1800" dirty="0"/>
              <a:t>Community Tests</a:t>
            </a:r>
          </a:p>
          <a:p>
            <a:pPr lvl="1">
              <a:buFont typeface="Arial" panose="020B0604020202020204" pitchFamily="34" charset="0"/>
              <a:buChar char="•"/>
            </a:pPr>
            <a:r>
              <a:rPr lang="en-US" sz="1800" dirty="0"/>
              <a:t>Your Own Tests</a:t>
            </a:r>
          </a:p>
          <a:p>
            <a:r>
              <a:rPr lang="en-US" sz="2200" dirty="0"/>
              <a:t>What is acceptable quality?</a:t>
            </a:r>
          </a:p>
          <a:p>
            <a:pPr lvl="2">
              <a:buFont typeface="Arial" panose="020B0604020202020204" pitchFamily="34" charset="0"/>
              <a:buChar char="•"/>
            </a:pPr>
            <a:r>
              <a:rPr lang="en-US" sz="1800" dirty="0"/>
              <a:t>Don’t have to test everything, but you need to test your use cases.</a:t>
            </a:r>
          </a:p>
          <a:p>
            <a:endParaRPr lang="en-US" dirty="0"/>
          </a:p>
        </p:txBody>
      </p:sp>
      <p:sp>
        <p:nvSpPr>
          <p:cNvPr id="4" name="TextBox 3">
            <a:extLst>
              <a:ext uri="{FF2B5EF4-FFF2-40B4-BE49-F238E27FC236}">
                <a16:creationId xmlns="" xmlns:a16="http://schemas.microsoft.com/office/drawing/2014/main" id="{1664019D-EFE8-4FB3-A125-36BEF6427E99}"/>
              </a:ext>
            </a:extLst>
          </p:cNvPr>
          <p:cNvSpPr txBox="1"/>
          <p:nvPr/>
        </p:nvSpPr>
        <p:spPr>
          <a:xfrm rot="1110454">
            <a:off x="3043227" y="2791510"/>
            <a:ext cx="6317755" cy="830997"/>
          </a:xfrm>
          <a:prstGeom prst="rect">
            <a:avLst/>
          </a:prstGeom>
          <a:noFill/>
        </p:spPr>
        <p:txBody>
          <a:bodyPr wrap="none" rtlCol="0">
            <a:spAutoFit/>
          </a:bodyPr>
          <a:lstStyle/>
          <a:p>
            <a:r>
              <a:rPr lang="en-US" sz="4800" dirty="0">
                <a:solidFill>
                  <a:srgbClr val="FF0000"/>
                </a:solidFill>
              </a:rPr>
              <a:t>Same as CI approach!</a:t>
            </a:r>
          </a:p>
        </p:txBody>
      </p:sp>
    </p:spTree>
    <p:extLst>
      <p:ext uri="{BB962C8B-B14F-4D97-AF65-F5344CB8AC3E}">
        <p14:creationId xmlns:p14="http://schemas.microsoft.com/office/powerpoint/2010/main" val="300358865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sz="2800" dirty="0"/>
              <a:t>Define synchronization strategy (OS &amp; Product)</a:t>
            </a:r>
            <a:br>
              <a:rPr lang="en-US" sz="2800" dirty="0"/>
            </a:br>
            <a:endParaRPr lang="en-US" dirty="0"/>
          </a:p>
        </p:txBody>
      </p:sp>
      <p:sp>
        <p:nvSpPr>
          <p:cNvPr id="3" name="Content Placeholder 2"/>
          <p:cNvSpPr>
            <a:spLocks noGrp="1"/>
          </p:cNvSpPr>
          <p:nvPr>
            <p:ph sz="quarter" idx="13"/>
          </p:nvPr>
        </p:nvSpPr>
        <p:spPr/>
        <p:txBody>
          <a:bodyPr/>
          <a:lstStyle/>
          <a:p>
            <a:r>
              <a:rPr lang="en-US" sz="2000" dirty="0"/>
              <a:t>Merge or rebase?</a:t>
            </a:r>
          </a:p>
          <a:p>
            <a:pPr lvl="1"/>
            <a:r>
              <a:rPr lang="en-US" sz="1800" dirty="0"/>
              <a:t>Merge hides technical debt</a:t>
            </a:r>
          </a:p>
          <a:p>
            <a:pPr lvl="1"/>
            <a:r>
              <a:rPr lang="en-US" sz="1800" dirty="0"/>
              <a:t>Rebase brings technical debt ‘to the top’, at the expense of non-FF</a:t>
            </a:r>
          </a:p>
          <a:p>
            <a:r>
              <a:rPr lang="en-US" sz="2000" dirty="0"/>
              <a:t>How often to resync?</a:t>
            </a:r>
          </a:p>
          <a:p>
            <a:pPr lvl="1"/>
            <a:r>
              <a:rPr lang="en-US" sz="1800" dirty="0"/>
              <a:t>Daily – every 2 weeks</a:t>
            </a:r>
          </a:p>
          <a:p>
            <a:r>
              <a:rPr lang="en-US" sz="2000" dirty="0"/>
              <a:t>What happens when there is a conflict?</a:t>
            </a:r>
          </a:p>
          <a:p>
            <a:pPr lvl="1"/>
            <a:r>
              <a:rPr lang="en-US" sz="1800" dirty="0"/>
              <a:t>  Who fixes the problem?</a:t>
            </a:r>
          </a:p>
          <a:p>
            <a:r>
              <a:rPr lang="en-US" sz="2000" dirty="0"/>
              <a:t>Identify “changes”, and communication to users is key</a:t>
            </a:r>
          </a:p>
          <a:p>
            <a:r>
              <a:rPr lang="en-US" sz="2000" dirty="0"/>
              <a:t>If/when to push upstream (lower technical debt)</a:t>
            </a:r>
          </a:p>
        </p:txBody>
      </p:sp>
      <p:sp>
        <p:nvSpPr>
          <p:cNvPr id="4" name="TextBox 3">
            <a:extLst>
              <a:ext uri="{FF2B5EF4-FFF2-40B4-BE49-F238E27FC236}">
                <a16:creationId xmlns="" xmlns:a16="http://schemas.microsoft.com/office/drawing/2014/main" id="{3D6E76A2-0C3A-417F-BA3A-1E46570498A2}"/>
              </a:ext>
            </a:extLst>
          </p:cNvPr>
          <p:cNvSpPr txBox="1"/>
          <p:nvPr/>
        </p:nvSpPr>
        <p:spPr>
          <a:xfrm rot="1110454">
            <a:off x="3043227" y="2791510"/>
            <a:ext cx="6317755" cy="830997"/>
          </a:xfrm>
          <a:prstGeom prst="rect">
            <a:avLst/>
          </a:prstGeom>
          <a:noFill/>
        </p:spPr>
        <p:txBody>
          <a:bodyPr wrap="none" rtlCol="0">
            <a:spAutoFit/>
          </a:bodyPr>
          <a:lstStyle/>
          <a:p>
            <a:r>
              <a:rPr lang="en-US" sz="4800" dirty="0">
                <a:solidFill>
                  <a:srgbClr val="FF0000"/>
                </a:solidFill>
              </a:rPr>
              <a:t>Same as CI approach!</a:t>
            </a:r>
          </a:p>
        </p:txBody>
      </p:sp>
    </p:spTree>
    <p:extLst>
      <p:ext uri="{BB962C8B-B14F-4D97-AF65-F5344CB8AC3E}">
        <p14:creationId xmlns:p14="http://schemas.microsoft.com/office/powerpoint/2010/main" val="92210704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dirty="0"/>
              <a:t>Integration Strategy (Product)</a:t>
            </a:r>
          </a:p>
        </p:txBody>
      </p:sp>
      <p:sp>
        <p:nvSpPr>
          <p:cNvPr id="3" name="Content Placeholder 2"/>
          <p:cNvSpPr>
            <a:spLocks noGrp="1"/>
          </p:cNvSpPr>
          <p:nvPr>
            <p:ph sz="quarter" idx="13"/>
          </p:nvPr>
        </p:nvSpPr>
        <p:spPr/>
        <p:txBody>
          <a:bodyPr/>
          <a:lstStyle/>
          <a:p>
            <a:r>
              <a:rPr lang="en-US" sz="2000" dirty="0"/>
              <a:t>Decide when to integrate</a:t>
            </a:r>
          </a:p>
          <a:p>
            <a:pPr lvl="1">
              <a:buFont typeface="Arial" panose="020B0604020202020204" pitchFamily="34" charset="0"/>
              <a:buChar char="•"/>
            </a:pPr>
            <a:r>
              <a:rPr lang="en-US" sz="1800" dirty="0"/>
              <a:t>Keep OS and Product in lock step!</a:t>
            </a:r>
          </a:p>
          <a:p>
            <a:pPr>
              <a:buFont typeface="Arial" panose="020B0604020202020204" pitchFamily="34" charset="0"/>
              <a:buChar char="•"/>
            </a:pPr>
            <a:r>
              <a:rPr lang="en-US" sz="2000" dirty="0"/>
              <a:t>Define Release Criteria</a:t>
            </a:r>
            <a:endParaRPr lang="en-US" sz="1800" dirty="0"/>
          </a:p>
          <a:p>
            <a:pPr lvl="1">
              <a:buFont typeface="Arial" panose="020B0604020202020204" pitchFamily="34" charset="0"/>
              <a:buChar char="•"/>
            </a:pPr>
            <a:r>
              <a:rPr lang="en-US" sz="1800" dirty="0"/>
              <a:t>What do we do if we can’t meet the criteria?</a:t>
            </a:r>
          </a:p>
          <a:p>
            <a:pPr lvl="1">
              <a:buFont typeface="Arial" panose="020B0604020202020204" pitchFamily="34" charset="0"/>
              <a:buChar char="•"/>
            </a:pPr>
            <a:r>
              <a:rPr lang="en-US" sz="1800" dirty="0"/>
              <a:t>“Skip” a release – focus on the next version</a:t>
            </a:r>
          </a:p>
          <a:p>
            <a:pPr>
              <a:buFont typeface="Arial" panose="020B0604020202020204" pitchFamily="34" charset="0"/>
              <a:buChar char="•"/>
            </a:pPr>
            <a:r>
              <a:rPr lang="en-US" sz="2000" dirty="0"/>
              <a:t>How long is a release supported for?</a:t>
            </a:r>
          </a:p>
          <a:p>
            <a:pPr lvl="1">
              <a:buFont typeface="Arial" panose="020B0604020202020204" pitchFamily="34" charset="0"/>
              <a:buChar char="•"/>
            </a:pPr>
            <a:r>
              <a:rPr lang="en-US" sz="1800" dirty="0"/>
              <a:t>Short support windows are key</a:t>
            </a:r>
          </a:p>
          <a:p>
            <a:pPr lvl="1">
              <a:buFont typeface="Arial" panose="020B0604020202020204" pitchFamily="34" charset="0"/>
              <a:buChar char="•"/>
            </a:pPr>
            <a:r>
              <a:rPr lang="en-US" sz="1800" dirty="0"/>
              <a:t>The longer an individual release is maintained, the higher the work required</a:t>
            </a:r>
          </a:p>
          <a:p>
            <a:pPr lvl="2">
              <a:buFont typeface="Arial" panose="020B0604020202020204" pitchFamily="34" charset="0"/>
              <a:buChar char="•"/>
            </a:pPr>
            <a:r>
              <a:rPr lang="en-US" sz="1800" dirty="0"/>
              <a:t>Think weeks, not years!</a:t>
            </a:r>
          </a:p>
          <a:p>
            <a:pPr lvl="1">
              <a:buFont typeface="Arial" panose="020B0604020202020204" pitchFamily="34" charset="0"/>
              <a:buChar char="•"/>
            </a:pPr>
            <a:r>
              <a:rPr lang="en-US" sz="1800" dirty="0"/>
              <a:t>Can’t overlook the need for some maintenance activities</a:t>
            </a:r>
          </a:p>
          <a:p>
            <a:pPr lvl="2">
              <a:buFont typeface="Arial" panose="020B0604020202020204" pitchFamily="34" charset="0"/>
              <a:buChar char="•"/>
            </a:pPr>
            <a:r>
              <a:rPr lang="en-US" sz="1800" i="1" dirty="0"/>
              <a:t>Always</a:t>
            </a:r>
            <a:r>
              <a:rPr lang="en-US" sz="1800" dirty="0"/>
              <a:t> backport</a:t>
            </a:r>
          </a:p>
        </p:txBody>
      </p:sp>
    </p:spTree>
    <p:extLst>
      <p:ext uri="{BB962C8B-B14F-4D97-AF65-F5344CB8AC3E}">
        <p14:creationId xmlns:p14="http://schemas.microsoft.com/office/powerpoint/2010/main" val="50323635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endParaRPr lang="en-US" dirty="0"/>
          </a:p>
        </p:txBody>
      </p:sp>
      <p:grpSp>
        <p:nvGrpSpPr>
          <p:cNvPr id="34" name="Group 33">
            <a:extLst>
              <a:ext uri="{FF2B5EF4-FFF2-40B4-BE49-F238E27FC236}">
                <a16:creationId xmlns="" xmlns:a16="http://schemas.microsoft.com/office/drawing/2014/main" id="{12C54570-A1F4-404C-8D7B-3468187CCAB4}"/>
              </a:ext>
            </a:extLst>
          </p:cNvPr>
          <p:cNvGrpSpPr/>
          <p:nvPr/>
        </p:nvGrpSpPr>
        <p:grpSpPr>
          <a:xfrm>
            <a:off x="89031" y="1496553"/>
            <a:ext cx="8965938" cy="3570747"/>
            <a:chOff x="498007" y="705978"/>
            <a:chExt cx="11148934" cy="4440140"/>
          </a:xfrm>
        </p:grpSpPr>
        <p:pic>
          <p:nvPicPr>
            <p:cNvPr id="4" name="Picture 3">
              <a:extLst>
                <a:ext uri="{FF2B5EF4-FFF2-40B4-BE49-F238E27FC236}">
                  <a16:creationId xmlns="" xmlns:a16="http://schemas.microsoft.com/office/drawing/2014/main" id="{FE4E75F3-A8CA-4D64-B897-EA6EC915C9B6}"/>
                </a:ext>
              </a:extLst>
            </p:cNvPr>
            <p:cNvPicPr>
              <a:picLocks noChangeAspect="1"/>
            </p:cNvPicPr>
            <p:nvPr/>
          </p:nvPicPr>
          <p:blipFill>
            <a:blip r:embed="rId2"/>
            <a:stretch>
              <a:fillRect/>
            </a:stretch>
          </p:blipFill>
          <p:spPr>
            <a:xfrm>
              <a:off x="498007" y="1762869"/>
              <a:ext cx="11148934" cy="3353745"/>
            </a:xfrm>
            <a:prstGeom prst="rect">
              <a:avLst/>
            </a:prstGeom>
          </p:spPr>
        </p:pic>
        <p:grpSp>
          <p:nvGrpSpPr>
            <p:cNvPr id="33" name="Group 32">
              <a:extLst>
                <a:ext uri="{FF2B5EF4-FFF2-40B4-BE49-F238E27FC236}">
                  <a16:creationId xmlns="" xmlns:a16="http://schemas.microsoft.com/office/drawing/2014/main" id="{F10DA367-80AB-497A-9C83-B0ED8F6C6B6C}"/>
                </a:ext>
              </a:extLst>
            </p:cNvPr>
            <p:cNvGrpSpPr/>
            <p:nvPr/>
          </p:nvGrpSpPr>
          <p:grpSpPr>
            <a:xfrm>
              <a:off x="750695" y="705978"/>
              <a:ext cx="10488867" cy="4440140"/>
              <a:chOff x="750695" y="705978"/>
              <a:chExt cx="10488867" cy="4440140"/>
            </a:xfrm>
          </p:grpSpPr>
          <p:cxnSp>
            <p:nvCxnSpPr>
              <p:cNvPr id="5" name="Straight Connector 4">
                <a:extLst>
                  <a:ext uri="{FF2B5EF4-FFF2-40B4-BE49-F238E27FC236}">
                    <a16:creationId xmlns="" xmlns:a16="http://schemas.microsoft.com/office/drawing/2014/main" id="{A352F73E-9682-4833-8283-E93F4DA4F7B5}"/>
                  </a:ext>
                </a:extLst>
              </p:cNvPr>
              <p:cNvCxnSpPr/>
              <p:nvPr/>
            </p:nvCxnSpPr>
            <p:spPr>
              <a:xfrm flipV="1">
                <a:off x="10794569"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B49D852B-F115-4563-AF0F-7CA92CCBA7CF}"/>
                  </a:ext>
                </a:extLst>
              </p:cNvPr>
              <p:cNvCxnSpPr/>
              <p:nvPr/>
            </p:nvCxnSpPr>
            <p:spPr>
              <a:xfrm flipV="1">
                <a:off x="10125557"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2C0703C3-F322-464B-BE18-9A2828C7615F}"/>
                  </a:ext>
                </a:extLst>
              </p:cNvPr>
              <p:cNvCxnSpPr/>
              <p:nvPr/>
            </p:nvCxnSpPr>
            <p:spPr>
              <a:xfrm flipV="1">
                <a:off x="9575368"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A38645F6-1E43-4493-9BAF-DCC1FC130126}"/>
                  </a:ext>
                </a:extLst>
              </p:cNvPr>
              <p:cNvCxnSpPr/>
              <p:nvPr/>
            </p:nvCxnSpPr>
            <p:spPr>
              <a:xfrm flipV="1">
                <a:off x="8877938"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AABEC22-6120-43F8-AE93-1BA5EB59088E}"/>
                  </a:ext>
                </a:extLst>
              </p:cNvPr>
              <p:cNvCxnSpPr/>
              <p:nvPr/>
            </p:nvCxnSpPr>
            <p:spPr>
              <a:xfrm flipV="1">
                <a:off x="7940293"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FD2A1FA-EFD2-4B2B-B024-39231A9894BF}"/>
                  </a:ext>
                </a:extLst>
              </p:cNvPr>
              <p:cNvCxnSpPr/>
              <p:nvPr/>
            </p:nvCxnSpPr>
            <p:spPr>
              <a:xfrm flipV="1">
                <a:off x="7390100"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FFA3B7B-F768-43E6-874D-A9ABB12980C2}"/>
                  </a:ext>
                </a:extLst>
              </p:cNvPr>
              <p:cNvCxnSpPr/>
              <p:nvPr/>
            </p:nvCxnSpPr>
            <p:spPr>
              <a:xfrm flipV="1">
                <a:off x="6731422" y="1317355"/>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A050073B-7375-48FF-B27F-F3D53EAE18CA}"/>
                  </a:ext>
                </a:extLst>
              </p:cNvPr>
              <p:cNvSpPr txBox="1"/>
              <p:nvPr/>
            </p:nvSpPr>
            <p:spPr>
              <a:xfrm>
                <a:off x="6329634" y="986996"/>
                <a:ext cx="889987" cy="369332"/>
              </a:xfrm>
              <a:prstGeom prst="rect">
                <a:avLst/>
              </a:prstGeom>
              <a:noFill/>
            </p:spPr>
            <p:txBody>
              <a:bodyPr wrap="none" rtlCol="0">
                <a:spAutoFit/>
              </a:bodyPr>
              <a:lstStyle/>
              <a:p>
                <a:r>
                  <a:rPr lang="en-US" dirty="0"/>
                  <a:t>2.7 M1</a:t>
                </a:r>
              </a:p>
            </p:txBody>
          </p:sp>
          <p:sp>
            <p:nvSpPr>
              <p:cNvPr id="13" name="TextBox 12">
                <a:extLst>
                  <a:ext uri="{FF2B5EF4-FFF2-40B4-BE49-F238E27FC236}">
                    <a16:creationId xmlns="" xmlns:a16="http://schemas.microsoft.com/office/drawing/2014/main" id="{8EF9BCC3-2FC9-43E1-AFD5-D9E049FFCD53}"/>
                  </a:ext>
                </a:extLst>
              </p:cNvPr>
              <p:cNvSpPr txBox="1"/>
              <p:nvPr/>
            </p:nvSpPr>
            <p:spPr>
              <a:xfrm>
                <a:off x="6945106" y="705978"/>
                <a:ext cx="889987" cy="369332"/>
              </a:xfrm>
              <a:prstGeom prst="rect">
                <a:avLst/>
              </a:prstGeom>
              <a:noFill/>
            </p:spPr>
            <p:txBody>
              <a:bodyPr wrap="none" rtlCol="0">
                <a:spAutoFit/>
              </a:bodyPr>
              <a:lstStyle/>
              <a:p>
                <a:r>
                  <a:rPr lang="en-US" dirty="0"/>
                  <a:t>2.7 M2</a:t>
                </a:r>
              </a:p>
            </p:txBody>
          </p:sp>
          <p:sp>
            <p:nvSpPr>
              <p:cNvPr id="14" name="TextBox 13">
                <a:extLst>
                  <a:ext uri="{FF2B5EF4-FFF2-40B4-BE49-F238E27FC236}">
                    <a16:creationId xmlns="" xmlns:a16="http://schemas.microsoft.com/office/drawing/2014/main" id="{1DF675EF-3CBE-42AB-BDA8-AD7323C8ED10}"/>
                  </a:ext>
                </a:extLst>
              </p:cNvPr>
              <p:cNvSpPr txBox="1"/>
              <p:nvPr/>
            </p:nvSpPr>
            <p:spPr>
              <a:xfrm>
                <a:off x="7495299" y="999091"/>
                <a:ext cx="889987" cy="369332"/>
              </a:xfrm>
              <a:prstGeom prst="rect">
                <a:avLst/>
              </a:prstGeom>
              <a:noFill/>
            </p:spPr>
            <p:txBody>
              <a:bodyPr wrap="none" rtlCol="0">
                <a:spAutoFit/>
              </a:bodyPr>
              <a:lstStyle/>
              <a:p>
                <a:r>
                  <a:rPr lang="en-US" dirty="0"/>
                  <a:t>2.7 M3</a:t>
                </a:r>
              </a:p>
            </p:txBody>
          </p:sp>
          <p:sp>
            <p:nvSpPr>
              <p:cNvPr id="15" name="TextBox 14">
                <a:extLst>
                  <a:ext uri="{FF2B5EF4-FFF2-40B4-BE49-F238E27FC236}">
                    <a16:creationId xmlns="" xmlns:a16="http://schemas.microsoft.com/office/drawing/2014/main" id="{CF6FEAEE-72D1-449B-8B11-A8CE968AD541}"/>
                  </a:ext>
                </a:extLst>
              </p:cNvPr>
              <p:cNvSpPr txBox="1"/>
              <p:nvPr/>
            </p:nvSpPr>
            <p:spPr>
              <a:xfrm>
                <a:off x="8432944" y="763357"/>
                <a:ext cx="902811" cy="369332"/>
              </a:xfrm>
              <a:prstGeom prst="rect">
                <a:avLst/>
              </a:prstGeom>
              <a:noFill/>
            </p:spPr>
            <p:txBody>
              <a:bodyPr wrap="none" rtlCol="0">
                <a:spAutoFit/>
              </a:bodyPr>
              <a:lstStyle/>
              <a:p>
                <a:r>
                  <a:rPr lang="en-US" dirty="0"/>
                  <a:t>2.7 GA</a:t>
                </a:r>
              </a:p>
            </p:txBody>
          </p:sp>
          <p:sp>
            <p:nvSpPr>
              <p:cNvPr id="16" name="TextBox 15">
                <a:extLst>
                  <a:ext uri="{FF2B5EF4-FFF2-40B4-BE49-F238E27FC236}">
                    <a16:creationId xmlns="" xmlns:a16="http://schemas.microsoft.com/office/drawing/2014/main" id="{19E827EC-9123-4F27-941C-1A0CE246AF53}"/>
                  </a:ext>
                </a:extLst>
              </p:cNvPr>
              <p:cNvSpPr txBox="1"/>
              <p:nvPr/>
            </p:nvSpPr>
            <p:spPr>
              <a:xfrm>
                <a:off x="9130374" y="1007796"/>
                <a:ext cx="889987" cy="369332"/>
              </a:xfrm>
              <a:prstGeom prst="rect">
                <a:avLst/>
              </a:prstGeom>
              <a:noFill/>
            </p:spPr>
            <p:txBody>
              <a:bodyPr wrap="none" rtlCol="0">
                <a:spAutoFit/>
              </a:bodyPr>
              <a:lstStyle/>
              <a:p>
                <a:r>
                  <a:rPr lang="en-US" dirty="0"/>
                  <a:t>2.8 M1</a:t>
                </a:r>
              </a:p>
            </p:txBody>
          </p:sp>
          <p:sp>
            <p:nvSpPr>
              <p:cNvPr id="17" name="TextBox 16">
                <a:extLst>
                  <a:ext uri="{FF2B5EF4-FFF2-40B4-BE49-F238E27FC236}">
                    <a16:creationId xmlns="" xmlns:a16="http://schemas.microsoft.com/office/drawing/2014/main" id="{14223675-94C0-4FC5-805B-44FC165554F2}"/>
                  </a:ext>
                </a:extLst>
              </p:cNvPr>
              <p:cNvSpPr txBox="1"/>
              <p:nvPr/>
            </p:nvSpPr>
            <p:spPr>
              <a:xfrm>
                <a:off x="9672814" y="764670"/>
                <a:ext cx="889987" cy="369332"/>
              </a:xfrm>
              <a:prstGeom prst="rect">
                <a:avLst/>
              </a:prstGeom>
              <a:noFill/>
            </p:spPr>
            <p:txBody>
              <a:bodyPr wrap="none" rtlCol="0">
                <a:spAutoFit/>
              </a:bodyPr>
              <a:lstStyle/>
              <a:p>
                <a:r>
                  <a:rPr lang="en-US" dirty="0"/>
                  <a:t>2.8 M2</a:t>
                </a:r>
              </a:p>
            </p:txBody>
          </p:sp>
          <p:sp>
            <p:nvSpPr>
              <p:cNvPr id="18" name="TextBox 17">
                <a:extLst>
                  <a:ext uri="{FF2B5EF4-FFF2-40B4-BE49-F238E27FC236}">
                    <a16:creationId xmlns="" xmlns:a16="http://schemas.microsoft.com/office/drawing/2014/main" id="{58CC129E-1B31-4DAF-9A76-729BF332AE0C}"/>
                  </a:ext>
                </a:extLst>
              </p:cNvPr>
              <p:cNvSpPr txBox="1"/>
              <p:nvPr/>
            </p:nvSpPr>
            <p:spPr>
              <a:xfrm>
                <a:off x="10349575" y="977527"/>
                <a:ext cx="889987" cy="369332"/>
              </a:xfrm>
              <a:prstGeom prst="rect">
                <a:avLst/>
              </a:prstGeom>
              <a:noFill/>
            </p:spPr>
            <p:txBody>
              <a:bodyPr wrap="none" rtlCol="0">
                <a:spAutoFit/>
              </a:bodyPr>
              <a:lstStyle/>
              <a:p>
                <a:r>
                  <a:rPr lang="en-US" dirty="0"/>
                  <a:t>2.8 M3</a:t>
                </a:r>
              </a:p>
            </p:txBody>
          </p:sp>
          <p:cxnSp>
            <p:nvCxnSpPr>
              <p:cNvPr id="19" name="Straight Connector 18">
                <a:extLst>
                  <a:ext uri="{FF2B5EF4-FFF2-40B4-BE49-F238E27FC236}">
                    <a16:creationId xmlns="" xmlns:a16="http://schemas.microsoft.com/office/drawing/2014/main" id="{72D95E4B-4528-4CE9-A04B-716FBC802635}"/>
                  </a:ext>
                </a:extLst>
              </p:cNvPr>
              <p:cNvCxnSpPr/>
              <p:nvPr/>
            </p:nvCxnSpPr>
            <p:spPr>
              <a:xfrm flipV="1">
                <a:off x="5215630"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BF4C4018-E0EC-4F63-88BC-0F69F5C23A83}"/>
                  </a:ext>
                </a:extLst>
              </p:cNvPr>
              <p:cNvCxnSpPr/>
              <p:nvPr/>
            </p:nvCxnSpPr>
            <p:spPr>
              <a:xfrm flipV="1">
                <a:off x="4546618"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BC00D32-011D-4F68-B6A2-2F4FDC561196}"/>
                  </a:ext>
                </a:extLst>
              </p:cNvPr>
              <p:cNvCxnSpPr/>
              <p:nvPr/>
            </p:nvCxnSpPr>
            <p:spPr>
              <a:xfrm flipV="1">
                <a:off x="3996429"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704BBCA-0725-4133-A647-A1BA778A9811}"/>
                  </a:ext>
                </a:extLst>
              </p:cNvPr>
              <p:cNvCxnSpPr/>
              <p:nvPr/>
            </p:nvCxnSpPr>
            <p:spPr>
              <a:xfrm flipV="1">
                <a:off x="3298999"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73F46ACF-B81F-4B75-8FA6-63C7D8E3C6CB}"/>
                  </a:ext>
                </a:extLst>
              </p:cNvPr>
              <p:cNvCxnSpPr/>
              <p:nvPr/>
            </p:nvCxnSpPr>
            <p:spPr>
              <a:xfrm flipV="1">
                <a:off x="2361354"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E88E4D9A-828B-4B12-9B7F-7B9ECE9A65DB}"/>
                  </a:ext>
                </a:extLst>
              </p:cNvPr>
              <p:cNvCxnSpPr/>
              <p:nvPr/>
            </p:nvCxnSpPr>
            <p:spPr>
              <a:xfrm flipV="1">
                <a:off x="1811161"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060B37C-E9F0-442F-BAA2-57416A5C89BA}"/>
                  </a:ext>
                </a:extLst>
              </p:cNvPr>
              <p:cNvCxnSpPr/>
              <p:nvPr/>
            </p:nvCxnSpPr>
            <p:spPr>
              <a:xfrm flipV="1">
                <a:off x="1152483" y="1323612"/>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3E295B51-38B5-4EE7-8D3D-987F46219EF2}"/>
                  </a:ext>
                </a:extLst>
              </p:cNvPr>
              <p:cNvSpPr txBox="1"/>
              <p:nvPr/>
            </p:nvSpPr>
            <p:spPr>
              <a:xfrm>
                <a:off x="750695" y="993253"/>
                <a:ext cx="889987" cy="369332"/>
              </a:xfrm>
              <a:prstGeom prst="rect">
                <a:avLst/>
              </a:prstGeom>
              <a:noFill/>
            </p:spPr>
            <p:txBody>
              <a:bodyPr wrap="none" rtlCol="0">
                <a:spAutoFit/>
              </a:bodyPr>
              <a:lstStyle/>
              <a:p>
                <a:r>
                  <a:rPr lang="en-US" dirty="0"/>
                  <a:t>2.7 M1</a:t>
                </a:r>
              </a:p>
            </p:txBody>
          </p:sp>
          <p:sp>
            <p:nvSpPr>
              <p:cNvPr id="27" name="TextBox 26">
                <a:extLst>
                  <a:ext uri="{FF2B5EF4-FFF2-40B4-BE49-F238E27FC236}">
                    <a16:creationId xmlns="" xmlns:a16="http://schemas.microsoft.com/office/drawing/2014/main" id="{1D8C91F4-FFB2-40E9-BF6B-60DDB21A5B4F}"/>
                  </a:ext>
                </a:extLst>
              </p:cNvPr>
              <p:cNvSpPr txBox="1"/>
              <p:nvPr/>
            </p:nvSpPr>
            <p:spPr>
              <a:xfrm>
                <a:off x="1366167" y="712235"/>
                <a:ext cx="889987" cy="369332"/>
              </a:xfrm>
              <a:prstGeom prst="rect">
                <a:avLst/>
              </a:prstGeom>
              <a:noFill/>
            </p:spPr>
            <p:txBody>
              <a:bodyPr wrap="none" rtlCol="0">
                <a:spAutoFit/>
              </a:bodyPr>
              <a:lstStyle/>
              <a:p>
                <a:r>
                  <a:rPr lang="en-US" dirty="0"/>
                  <a:t>2.7 M2</a:t>
                </a:r>
              </a:p>
            </p:txBody>
          </p:sp>
          <p:sp>
            <p:nvSpPr>
              <p:cNvPr id="28" name="TextBox 27">
                <a:extLst>
                  <a:ext uri="{FF2B5EF4-FFF2-40B4-BE49-F238E27FC236}">
                    <a16:creationId xmlns="" xmlns:a16="http://schemas.microsoft.com/office/drawing/2014/main" id="{953708D8-A28C-4A5B-B51B-95C50B465ABA}"/>
                  </a:ext>
                </a:extLst>
              </p:cNvPr>
              <p:cNvSpPr txBox="1"/>
              <p:nvPr/>
            </p:nvSpPr>
            <p:spPr>
              <a:xfrm>
                <a:off x="1916360" y="1005348"/>
                <a:ext cx="889987" cy="369332"/>
              </a:xfrm>
              <a:prstGeom prst="rect">
                <a:avLst/>
              </a:prstGeom>
              <a:noFill/>
            </p:spPr>
            <p:txBody>
              <a:bodyPr wrap="none" rtlCol="0">
                <a:spAutoFit/>
              </a:bodyPr>
              <a:lstStyle/>
              <a:p>
                <a:r>
                  <a:rPr lang="en-US" dirty="0"/>
                  <a:t>2.7 M3</a:t>
                </a:r>
              </a:p>
            </p:txBody>
          </p:sp>
          <p:sp>
            <p:nvSpPr>
              <p:cNvPr id="29" name="TextBox 28">
                <a:extLst>
                  <a:ext uri="{FF2B5EF4-FFF2-40B4-BE49-F238E27FC236}">
                    <a16:creationId xmlns="" xmlns:a16="http://schemas.microsoft.com/office/drawing/2014/main" id="{A63D88BA-BF57-4C32-9163-845B34941C5E}"/>
                  </a:ext>
                </a:extLst>
              </p:cNvPr>
              <p:cNvSpPr txBox="1"/>
              <p:nvPr/>
            </p:nvSpPr>
            <p:spPr>
              <a:xfrm>
                <a:off x="2854005" y="769614"/>
                <a:ext cx="902811" cy="369332"/>
              </a:xfrm>
              <a:prstGeom prst="rect">
                <a:avLst/>
              </a:prstGeom>
              <a:noFill/>
            </p:spPr>
            <p:txBody>
              <a:bodyPr wrap="none" rtlCol="0">
                <a:spAutoFit/>
              </a:bodyPr>
              <a:lstStyle/>
              <a:p>
                <a:r>
                  <a:rPr lang="en-US" dirty="0"/>
                  <a:t>2.7 GA</a:t>
                </a:r>
              </a:p>
            </p:txBody>
          </p:sp>
          <p:sp>
            <p:nvSpPr>
              <p:cNvPr id="30" name="TextBox 29">
                <a:extLst>
                  <a:ext uri="{FF2B5EF4-FFF2-40B4-BE49-F238E27FC236}">
                    <a16:creationId xmlns="" xmlns:a16="http://schemas.microsoft.com/office/drawing/2014/main" id="{21204C2F-D674-487F-BF9A-1748F5F17C38}"/>
                  </a:ext>
                </a:extLst>
              </p:cNvPr>
              <p:cNvSpPr txBox="1"/>
              <p:nvPr/>
            </p:nvSpPr>
            <p:spPr>
              <a:xfrm>
                <a:off x="3551435" y="1014053"/>
                <a:ext cx="889987" cy="369332"/>
              </a:xfrm>
              <a:prstGeom prst="rect">
                <a:avLst/>
              </a:prstGeom>
              <a:noFill/>
            </p:spPr>
            <p:txBody>
              <a:bodyPr wrap="none" rtlCol="0">
                <a:spAutoFit/>
              </a:bodyPr>
              <a:lstStyle/>
              <a:p>
                <a:r>
                  <a:rPr lang="en-US" dirty="0"/>
                  <a:t>2.8 M1</a:t>
                </a:r>
              </a:p>
            </p:txBody>
          </p:sp>
          <p:sp>
            <p:nvSpPr>
              <p:cNvPr id="31" name="TextBox 30">
                <a:extLst>
                  <a:ext uri="{FF2B5EF4-FFF2-40B4-BE49-F238E27FC236}">
                    <a16:creationId xmlns="" xmlns:a16="http://schemas.microsoft.com/office/drawing/2014/main" id="{44DEC10D-B8F7-49A7-B6E9-C5DA3D6EA6A7}"/>
                  </a:ext>
                </a:extLst>
              </p:cNvPr>
              <p:cNvSpPr txBox="1"/>
              <p:nvPr/>
            </p:nvSpPr>
            <p:spPr>
              <a:xfrm>
                <a:off x="4093875" y="770927"/>
                <a:ext cx="889987" cy="369332"/>
              </a:xfrm>
              <a:prstGeom prst="rect">
                <a:avLst/>
              </a:prstGeom>
              <a:noFill/>
            </p:spPr>
            <p:txBody>
              <a:bodyPr wrap="none" rtlCol="0">
                <a:spAutoFit/>
              </a:bodyPr>
              <a:lstStyle/>
              <a:p>
                <a:r>
                  <a:rPr lang="en-US" dirty="0"/>
                  <a:t>2.8 M2</a:t>
                </a:r>
              </a:p>
            </p:txBody>
          </p:sp>
          <p:sp>
            <p:nvSpPr>
              <p:cNvPr id="32" name="TextBox 31">
                <a:extLst>
                  <a:ext uri="{FF2B5EF4-FFF2-40B4-BE49-F238E27FC236}">
                    <a16:creationId xmlns="" xmlns:a16="http://schemas.microsoft.com/office/drawing/2014/main" id="{ACD3F313-AD5F-47B9-B01A-728AD00D84F7}"/>
                  </a:ext>
                </a:extLst>
              </p:cNvPr>
              <p:cNvSpPr txBox="1"/>
              <p:nvPr/>
            </p:nvSpPr>
            <p:spPr>
              <a:xfrm>
                <a:off x="4770636" y="983784"/>
                <a:ext cx="889987" cy="369332"/>
              </a:xfrm>
              <a:prstGeom prst="rect">
                <a:avLst/>
              </a:prstGeom>
              <a:noFill/>
            </p:spPr>
            <p:txBody>
              <a:bodyPr wrap="none" rtlCol="0">
                <a:spAutoFit/>
              </a:bodyPr>
              <a:lstStyle/>
              <a:p>
                <a:r>
                  <a:rPr lang="en-US" dirty="0"/>
                  <a:t>2.8 M3</a:t>
                </a:r>
              </a:p>
            </p:txBody>
          </p:sp>
        </p:grpSp>
      </p:grpSp>
      <p:sp>
        <p:nvSpPr>
          <p:cNvPr id="37" name="TextBox 36">
            <a:extLst>
              <a:ext uri="{FF2B5EF4-FFF2-40B4-BE49-F238E27FC236}">
                <a16:creationId xmlns="" xmlns:a16="http://schemas.microsoft.com/office/drawing/2014/main" id="{6DA62AC0-852B-4CD6-A6F3-242D655BF63A}"/>
              </a:ext>
            </a:extLst>
          </p:cNvPr>
          <p:cNvSpPr txBox="1"/>
          <p:nvPr/>
        </p:nvSpPr>
        <p:spPr>
          <a:xfrm>
            <a:off x="118074" y="5711509"/>
            <a:ext cx="6396303" cy="246221"/>
          </a:xfrm>
          <a:prstGeom prst="rect">
            <a:avLst/>
          </a:prstGeom>
          <a:noFill/>
        </p:spPr>
        <p:txBody>
          <a:bodyPr wrap="none" rtlCol="0">
            <a:spAutoFit/>
          </a:bodyPr>
          <a:lstStyle/>
          <a:p>
            <a:r>
              <a:rPr lang="en-US" sz="1000" dirty="0"/>
              <a:t>Based on </a:t>
            </a:r>
            <a:r>
              <a:rPr lang="en-US" sz="1000" dirty="0">
                <a:hlinkClick r:id="rId3"/>
              </a:rPr>
              <a:t>http://github.com/WindRiver-OpenSourceLabs</a:t>
            </a:r>
            <a:r>
              <a:rPr lang="en-US" sz="1000" dirty="0"/>
              <a:t> – </a:t>
            </a:r>
            <a:r>
              <a:rPr lang="en-US" sz="1000" dirty="0" err="1"/>
              <a:t>bitbake</a:t>
            </a:r>
            <a:r>
              <a:rPr lang="en-US" sz="1000" dirty="0"/>
              <a:t>, </a:t>
            </a:r>
            <a:r>
              <a:rPr lang="en-US" sz="1000" dirty="0" err="1"/>
              <a:t>oe</a:t>
            </a:r>
            <a:r>
              <a:rPr lang="en-US" sz="1000" dirty="0"/>
              <a:t>-core, meta-</a:t>
            </a:r>
            <a:r>
              <a:rPr lang="en-US" sz="1000" dirty="0" err="1"/>
              <a:t>yocto</a:t>
            </a:r>
            <a:r>
              <a:rPr lang="en-US" sz="1000" dirty="0"/>
              <a:t>, meta-</a:t>
            </a:r>
            <a:r>
              <a:rPr lang="en-US" sz="1000" dirty="0" err="1"/>
              <a:t>openembedded</a:t>
            </a:r>
            <a:endParaRPr lang="en-US" sz="1000" dirty="0"/>
          </a:p>
        </p:txBody>
      </p:sp>
    </p:spTree>
    <p:extLst>
      <p:ext uri="{BB962C8B-B14F-4D97-AF65-F5344CB8AC3E}">
        <p14:creationId xmlns:p14="http://schemas.microsoft.com/office/powerpoint/2010/main" val="83541620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Content Placeholder 2"/>
          <p:cNvSpPr>
            <a:spLocks noGrp="1"/>
          </p:cNvSpPr>
          <p:nvPr>
            <p:ph sz="quarter" idx="13"/>
          </p:nvPr>
        </p:nvSpPr>
        <p:spPr/>
        <p:txBody>
          <a:bodyPr/>
          <a:lstStyle/>
          <a:p>
            <a:r>
              <a:rPr lang="en-US" sz="2000" dirty="0"/>
              <a:t>Advantages:</a:t>
            </a:r>
          </a:p>
          <a:p>
            <a:pPr lvl="1"/>
            <a:r>
              <a:rPr lang="en-US" sz="1800" dirty="0"/>
              <a:t>Ability to influence quality and features of OSS components</a:t>
            </a:r>
          </a:p>
          <a:p>
            <a:pPr lvl="1"/>
            <a:r>
              <a:rPr lang="en-US" sz="1800" dirty="0"/>
              <a:t>Faster time to market/More up-to-date features</a:t>
            </a:r>
          </a:p>
          <a:p>
            <a:pPr lvl="1"/>
            <a:r>
              <a:rPr lang="en-US" sz="1800" dirty="0"/>
              <a:t>Always active maintenance window</a:t>
            </a:r>
          </a:p>
          <a:p>
            <a:pPr lvl="1"/>
            <a:r>
              <a:rPr lang="en-US" sz="1800" dirty="0"/>
              <a:t>New features and upgrades available</a:t>
            </a:r>
          </a:p>
          <a:p>
            <a:r>
              <a:rPr lang="en-US" sz="2000" dirty="0"/>
              <a:t>Disadvantages:</a:t>
            </a:r>
          </a:p>
          <a:p>
            <a:pPr lvl="1"/>
            <a:r>
              <a:rPr lang="en-US" sz="1800" dirty="0"/>
              <a:t>YP master Quality varies at different stages of development</a:t>
            </a:r>
          </a:p>
          <a:p>
            <a:pPr lvl="1"/>
            <a:r>
              <a:rPr lang="en-US" sz="1800" dirty="0"/>
              <a:t>Need to be willing to ‘wait’, or contribute to improving the OSS quality</a:t>
            </a:r>
          </a:p>
          <a:p>
            <a:pPr lvl="1"/>
            <a:r>
              <a:rPr lang="en-US" sz="1800" dirty="0"/>
              <a:t>Requires additional testing for risk management</a:t>
            </a:r>
          </a:p>
          <a:p>
            <a:pPr lvl="1"/>
            <a:r>
              <a:rPr lang="en-US" sz="1800" dirty="0"/>
              <a:t>Need to prepare for when a required feature is made obsolete</a:t>
            </a:r>
          </a:p>
          <a:p>
            <a:pPr marL="546100" lvl="1" indent="0">
              <a:buNone/>
            </a:pPr>
            <a:endParaRPr lang="en-US" sz="2000" dirty="0"/>
          </a:p>
        </p:txBody>
      </p:sp>
    </p:spTree>
    <p:extLst>
      <p:ext uri="{BB962C8B-B14F-4D97-AF65-F5344CB8AC3E}">
        <p14:creationId xmlns:p14="http://schemas.microsoft.com/office/powerpoint/2010/main" val="39215441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8D186C-E4E1-4AC0-93F7-341F625A8C15}"/>
              </a:ext>
            </a:extLst>
          </p:cNvPr>
          <p:cNvSpPr>
            <a:spLocks noGrp="1"/>
          </p:cNvSpPr>
          <p:nvPr>
            <p:ph type="title"/>
          </p:nvPr>
        </p:nvSpPr>
        <p:spPr/>
        <p:txBody>
          <a:bodyPr/>
          <a:lstStyle/>
          <a:p>
            <a:r>
              <a:rPr lang="en-GB" dirty="0"/>
              <a:t>About This Talk</a:t>
            </a:r>
          </a:p>
        </p:txBody>
      </p:sp>
      <p:sp>
        <p:nvSpPr>
          <p:cNvPr id="3" name="Content Placeholder 2">
            <a:extLst>
              <a:ext uri="{FF2B5EF4-FFF2-40B4-BE49-F238E27FC236}">
                <a16:creationId xmlns="" xmlns:a16="http://schemas.microsoft.com/office/drawing/2014/main" id="{223C4A5F-E609-4CAE-87B3-470176A66D6F}"/>
              </a:ext>
            </a:extLst>
          </p:cNvPr>
          <p:cNvSpPr>
            <a:spLocks noGrp="1"/>
          </p:cNvSpPr>
          <p:nvPr>
            <p:ph sz="quarter" idx="13"/>
          </p:nvPr>
        </p:nvSpPr>
        <p:spPr/>
        <p:txBody>
          <a:bodyPr/>
          <a:lstStyle/>
          <a:p>
            <a:r>
              <a:rPr lang="en-GB" dirty="0"/>
              <a:t>Introduction</a:t>
            </a:r>
          </a:p>
          <a:p>
            <a:r>
              <a:rPr lang="en-GB" dirty="0"/>
              <a:t>Best Practices</a:t>
            </a:r>
          </a:p>
          <a:p>
            <a:pPr lvl="1"/>
            <a:r>
              <a:rPr lang="en-GB" dirty="0"/>
              <a:t>Layers to learn from</a:t>
            </a:r>
          </a:p>
          <a:p>
            <a:pPr lvl="1"/>
            <a:r>
              <a:rPr lang="en-GB" dirty="0"/>
              <a:t>Methods</a:t>
            </a:r>
          </a:p>
          <a:p>
            <a:pPr lvl="1"/>
            <a:r>
              <a:rPr lang="en-GB" dirty="0"/>
              <a:t>Examples</a:t>
            </a:r>
          </a:p>
          <a:p>
            <a:r>
              <a:rPr lang="en-GB" dirty="0"/>
              <a:t>Parsing details of </a:t>
            </a:r>
            <a:r>
              <a:rPr lang="en-GB" dirty="0" err="1"/>
              <a:t>bblayers.conf</a:t>
            </a:r>
            <a:r>
              <a:rPr lang="en-GB" dirty="0"/>
              <a:t> and </a:t>
            </a:r>
            <a:r>
              <a:rPr lang="en-GB" dirty="0" err="1"/>
              <a:t>layer.conf</a:t>
            </a:r>
            <a:r>
              <a:rPr lang="en-GB" dirty="0"/>
              <a:t> files</a:t>
            </a:r>
          </a:p>
          <a:p>
            <a:r>
              <a:rPr lang="en-GB" dirty="0"/>
              <a:t>Suggestions for future work</a:t>
            </a:r>
          </a:p>
        </p:txBody>
      </p:sp>
    </p:spTree>
    <p:extLst>
      <p:ext uri="{BB962C8B-B14F-4D97-AF65-F5344CB8AC3E}">
        <p14:creationId xmlns:p14="http://schemas.microsoft.com/office/powerpoint/2010/main" val="222062681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237388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 to DevOps</a:t>
            </a:r>
            <a:br>
              <a:rPr lang="en-US" dirty="0" smtClean="0"/>
            </a:br>
            <a:r>
              <a:rPr lang="en-US" dirty="0" smtClean="0"/>
              <a:t>A journey, doesn’t happen overnight!</a:t>
            </a:r>
            <a:endParaRPr lang="en-US" dirty="0"/>
          </a:p>
        </p:txBody>
      </p:sp>
      <p:sp>
        <p:nvSpPr>
          <p:cNvPr id="33" name="Content Placeholder 32"/>
          <p:cNvSpPr>
            <a:spLocks noGrp="1"/>
          </p:cNvSpPr>
          <p:nvPr>
            <p:ph sz="quarter" idx="13"/>
          </p:nvPr>
        </p:nvSpPr>
        <p:spPr/>
        <p:txBody>
          <a:bodyPr/>
          <a:lstStyle/>
          <a:p>
            <a:endParaRPr lang="en-US"/>
          </a:p>
        </p:txBody>
      </p:sp>
      <p:grpSp>
        <p:nvGrpSpPr>
          <p:cNvPr id="4" name="Group 3">
            <a:extLst>
              <a:ext uri="{FF2B5EF4-FFF2-40B4-BE49-F238E27FC236}">
                <a16:creationId xmlns="" xmlns:a16="http://schemas.microsoft.com/office/drawing/2014/main" id="{8CCC2E10-839E-4C1D-9041-FEA048422FDE}"/>
              </a:ext>
            </a:extLst>
          </p:cNvPr>
          <p:cNvGrpSpPr/>
          <p:nvPr/>
        </p:nvGrpSpPr>
        <p:grpSpPr>
          <a:xfrm>
            <a:off x="454025" y="1685926"/>
            <a:ext cx="8158401" cy="3962331"/>
            <a:chOff x="283115" y="1315720"/>
            <a:chExt cx="11030032" cy="4640616"/>
          </a:xfrm>
        </p:grpSpPr>
        <p:cxnSp>
          <p:nvCxnSpPr>
            <p:cNvPr id="5" name="Straight Arrow Connector 4">
              <a:extLst>
                <a:ext uri="{FF2B5EF4-FFF2-40B4-BE49-F238E27FC236}">
                  <a16:creationId xmlns="" xmlns:a16="http://schemas.microsoft.com/office/drawing/2014/main" id="{E8DDB2C8-94BF-4185-936D-0FC246E15F1D}"/>
                </a:ext>
              </a:extLst>
            </p:cNvPr>
            <p:cNvCxnSpPr/>
            <p:nvPr/>
          </p:nvCxnSpPr>
          <p:spPr>
            <a:xfrm>
              <a:off x="1624546" y="1686560"/>
              <a:ext cx="94894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869A7454-7E29-4550-8BC0-5A15F2289639}"/>
                </a:ext>
              </a:extLst>
            </p:cNvPr>
            <p:cNvSpPr txBox="1"/>
            <p:nvPr/>
          </p:nvSpPr>
          <p:spPr>
            <a:xfrm>
              <a:off x="5701362" y="1315720"/>
              <a:ext cx="1600113" cy="468602"/>
            </a:xfrm>
            <a:prstGeom prst="rect">
              <a:avLst/>
            </a:prstGeom>
            <a:noFill/>
          </p:spPr>
          <p:txBody>
            <a:bodyPr wrap="none" rtlCol="0">
              <a:spAutoFit/>
            </a:bodyPr>
            <a:lstStyle/>
            <a:p>
              <a:r>
                <a:rPr lang="en-US" sz="2000" dirty="0"/>
                <a:t>CI + LTS</a:t>
              </a:r>
            </a:p>
          </p:txBody>
        </p:sp>
        <p:sp>
          <p:nvSpPr>
            <p:cNvPr id="7" name="TextBox 6">
              <a:extLst>
                <a:ext uri="{FF2B5EF4-FFF2-40B4-BE49-F238E27FC236}">
                  <a16:creationId xmlns="" xmlns:a16="http://schemas.microsoft.com/office/drawing/2014/main" id="{9E14F710-CBF8-40EF-BC1D-D783952B72DB}"/>
                </a:ext>
              </a:extLst>
            </p:cNvPr>
            <p:cNvSpPr txBox="1"/>
            <p:nvPr/>
          </p:nvSpPr>
          <p:spPr>
            <a:xfrm>
              <a:off x="2112226" y="1315720"/>
              <a:ext cx="688921" cy="360463"/>
            </a:xfrm>
            <a:prstGeom prst="rect">
              <a:avLst/>
            </a:prstGeom>
            <a:noFill/>
          </p:spPr>
          <p:txBody>
            <a:bodyPr wrap="none" rtlCol="0">
              <a:spAutoFit/>
            </a:bodyPr>
            <a:lstStyle/>
            <a:p>
              <a:r>
                <a:rPr lang="en-US" sz="1400" b="1" dirty="0"/>
                <a:t>LTS</a:t>
              </a:r>
            </a:p>
          </p:txBody>
        </p:sp>
        <p:sp>
          <p:nvSpPr>
            <p:cNvPr id="8" name="TextBox 7">
              <a:extLst>
                <a:ext uri="{FF2B5EF4-FFF2-40B4-BE49-F238E27FC236}">
                  <a16:creationId xmlns="" xmlns:a16="http://schemas.microsoft.com/office/drawing/2014/main" id="{D88C02EE-6AA9-42F3-A288-852CA893083F}"/>
                </a:ext>
              </a:extLst>
            </p:cNvPr>
            <p:cNvSpPr txBox="1"/>
            <p:nvPr/>
          </p:nvSpPr>
          <p:spPr>
            <a:xfrm>
              <a:off x="10026865" y="1320799"/>
              <a:ext cx="1164239" cy="360463"/>
            </a:xfrm>
            <a:prstGeom prst="rect">
              <a:avLst/>
            </a:prstGeom>
            <a:noFill/>
          </p:spPr>
          <p:txBody>
            <a:bodyPr wrap="none" rtlCol="0">
              <a:spAutoFit/>
            </a:bodyPr>
            <a:lstStyle/>
            <a:p>
              <a:r>
                <a:rPr lang="en-US" sz="1400" b="1" dirty="0"/>
                <a:t>DevOps</a:t>
              </a:r>
            </a:p>
          </p:txBody>
        </p:sp>
        <p:sp>
          <p:nvSpPr>
            <p:cNvPr id="9" name="TextBox 8">
              <a:extLst>
                <a:ext uri="{FF2B5EF4-FFF2-40B4-BE49-F238E27FC236}">
                  <a16:creationId xmlns="" xmlns:a16="http://schemas.microsoft.com/office/drawing/2014/main" id="{C28AA766-2E7A-4B44-9165-7024FCA658E2}"/>
                </a:ext>
              </a:extLst>
            </p:cNvPr>
            <p:cNvSpPr txBox="1"/>
            <p:nvPr/>
          </p:nvSpPr>
          <p:spPr>
            <a:xfrm>
              <a:off x="9968002" y="3469398"/>
              <a:ext cx="1179063" cy="360463"/>
            </a:xfrm>
            <a:prstGeom prst="rect">
              <a:avLst/>
            </a:prstGeom>
            <a:noFill/>
          </p:spPr>
          <p:txBody>
            <a:bodyPr wrap="none" rtlCol="0">
              <a:spAutoFit/>
            </a:bodyPr>
            <a:lstStyle/>
            <a:p>
              <a:pPr algn="ctr"/>
              <a:r>
                <a:rPr lang="en-US" sz="1400" b="1" dirty="0"/>
                <a:t>Variable</a:t>
              </a:r>
            </a:p>
          </p:txBody>
        </p:sp>
        <p:sp>
          <p:nvSpPr>
            <p:cNvPr id="10" name="TextBox 9">
              <a:extLst>
                <a:ext uri="{FF2B5EF4-FFF2-40B4-BE49-F238E27FC236}">
                  <a16:creationId xmlns="" xmlns:a16="http://schemas.microsoft.com/office/drawing/2014/main" id="{02BBC21C-3484-4714-9EF5-895190A6159E}"/>
                </a:ext>
              </a:extLst>
            </p:cNvPr>
            <p:cNvSpPr txBox="1"/>
            <p:nvPr/>
          </p:nvSpPr>
          <p:spPr>
            <a:xfrm>
              <a:off x="5352555" y="3268852"/>
              <a:ext cx="1850906" cy="612787"/>
            </a:xfrm>
            <a:prstGeom prst="rect">
              <a:avLst/>
            </a:prstGeom>
            <a:noFill/>
          </p:spPr>
          <p:txBody>
            <a:bodyPr wrap="none" rtlCol="0">
              <a:spAutoFit/>
            </a:bodyPr>
            <a:lstStyle/>
            <a:p>
              <a:r>
                <a:rPr lang="en-US" sz="1400" b="1" dirty="0"/>
                <a:t>Variable (Dev)</a:t>
              </a:r>
            </a:p>
            <a:p>
              <a:r>
                <a:rPr lang="en-US" sz="1400" b="1" dirty="0"/>
                <a:t> Small (</a:t>
              </a:r>
              <a:r>
                <a:rPr lang="en-US" sz="1400" b="1" dirty="0" err="1"/>
                <a:t>Maint</a:t>
              </a:r>
              <a:r>
                <a:rPr lang="en-US" sz="1400" b="1" dirty="0"/>
                <a:t>)</a:t>
              </a:r>
            </a:p>
          </p:txBody>
        </p:sp>
        <p:sp>
          <p:nvSpPr>
            <p:cNvPr id="11" name="TextBox 10">
              <a:extLst>
                <a:ext uri="{FF2B5EF4-FFF2-40B4-BE49-F238E27FC236}">
                  <a16:creationId xmlns="" xmlns:a16="http://schemas.microsoft.com/office/drawing/2014/main" id="{D1BD3BF5-9CB9-44FA-85AF-80FAED0DF2B9}"/>
                </a:ext>
              </a:extLst>
            </p:cNvPr>
            <p:cNvSpPr txBox="1"/>
            <p:nvPr/>
          </p:nvSpPr>
          <p:spPr>
            <a:xfrm>
              <a:off x="2025221" y="3411091"/>
              <a:ext cx="897669" cy="360463"/>
            </a:xfrm>
            <a:prstGeom prst="rect">
              <a:avLst/>
            </a:prstGeom>
            <a:noFill/>
          </p:spPr>
          <p:txBody>
            <a:bodyPr wrap="none" rtlCol="0">
              <a:spAutoFit/>
            </a:bodyPr>
            <a:lstStyle/>
            <a:p>
              <a:r>
                <a:rPr lang="en-US" sz="1400" b="1" dirty="0"/>
                <a:t>Small</a:t>
              </a:r>
            </a:p>
          </p:txBody>
        </p:sp>
        <p:sp>
          <p:nvSpPr>
            <p:cNvPr id="12" name="TextBox 11">
              <a:extLst>
                <a:ext uri="{FF2B5EF4-FFF2-40B4-BE49-F238E27FC236}">
                  <a16:creationId xmlns="" xmlns:a16="http://schemas.microsoft.com/office/drawing/2014/main" id="{F94ED08D-87D2-4DF6-91BA-F0F1657B1BAE}"/>
                </a:ext>
              </a:extLst>
            </p:cNvPr>
            <p:cNvSpPr txBox="1"/>
            <p:nvPr/>
          </p:nvSpPr>
          <p:spPr>
            <a:xfrm>
              <a:off x="283115" y="3268852"/>
              <a:ext cx="1136066" cy="612787"/>
            </a:xfrm>
            <a:prstGeom prst="rect">
              <a:avLst/>
            </a:prstGeom>
            <a:noFill/>
          </p:spPr>
          <p:txBody>
            <a:bodyPr wrap="none" rtlCol="0">
              <a:spAutoFit/>
            </a:bodyPr>
            <a:lstStyle/>
            <a:p>
              <a:r>
                <a:rPr lang="en-US" sz="1400" b="1" dirty="0"/>
                <a:t>Rate of</a:t>
              </a:r>
            </a:p>
            <a:p>
              <a:r>
                <a:rPr lang="en-US" sz="1400" b="1" dirty="0"/>
                <a:t>Change</a:t>
              </a:r>
            </a:p>
          </p:txBody>
        </p:sp>
        <p:sp>
          <p:nvSpPr>
            <p:cNvPr id="13" name="TextBox 12">
              <a:extLst>
                <a:ext uri="{FF2B5EF4-FFF2-40B4-BE49-F238E27FC236}">
                  <a16:creationId xmlns="" xmlns:a16="http://schemas.microsoft.com/office/drawing/2014/main" id="{DD4A1A6D-8247-4AA5-B272-21197A66855B}"/>
                </a:ext>
              </a:extLst>
            </p:cNvPr>
            <p:cNvSpPr txBox="1"/>
            <p:nvPr/>
          </p:nvSpPr>
          <p:spPr>
            <a:xfrm>
              <a:off x="5352555" y="3997404"/>
              <a:ext cx="1712549" cy="612787"/>
            </a:xfrm>
            <a:prstGeom prst="rect">
              <a:avLst/>
            </a:prstGeom>
            <a:noFill/>
          </p:spPr>
          <p:txBody>
            <a:bodyPr wrap="none" rtlCol="0">
              <a:spAutoFit/>
            </a:bodyPr>
            <a:lstStyle/>
            <a:p>
              <a:r>
                <a:rPr lang="en-US" sz="1400" b="1" dirty="0"/>
                <a:t>  Yes (Dev)</a:t>
              </a:r>
            </a:p>
            <a:p>
              <a:r>
                <a:rPr lang="en-US" sz="1400" b="1" dirty="0"/>
                <a:t>None (</a:t>
              </a:r>
              <a:r>
                <a:rPr lang="en-US" sz="1400" b="1" dirty="0" err="1"/>
                <a:t>Maint</a:t>
              </a:r>
              <a:r>
                <a:rPr lang="en-US" sz="1400" b="1" dirty="0"/>
                <a:t>)</a:t>
              </a:r>
            </a:p>
          </p:txBody>
        </p:sp>
        <p:sp>
          <p:nvSpPr>
            <p:cNvPr id="14" name="TextBox 13">
              <a:extLst>
                <a:ext uri="{FF2B5EF4-FFF2-40B4-BE49-F238E27FC236}">
                  <a16:creationId xmlns="" xmlns:a16="http://schemas.microsoft.com/office/drawing/2014/main" id="{A6027FC9-7275-4D0E-BA76-8086B3858C07}"/>
                </a:ext>
              </a:extLst>
            </p:cNvPr>
            <p:cNvSpPr txBox="1"/>
            <p:nvPr/>
          </p:nvSpPr>
          <p:spPr>
            <a:xfrm>
              <a:off x="2049315" y="4133113"/>
              <a:ext cx="854324" cy="360463"/>
            </a:xfrm>
            <a:prstGeom prst="rect">
              <a:avLst/>
            </a:prstGeom>
            <a:noFill/>
          </p:spPr>
          <p:txBody>
            <a:bodyPr wrap="none" rtlCol="0">
              <a:spAutoFit/>
            </a:bodyPr>
            <a:lstStyle/>
            <a:p>
              <a:r>
                <a:rPr lang="en-US" sz="1400" b="1" dirty="0"/>
                <a:t>None</a:t>
              </a:r>
            </a:p>
          </p:txBody>
        </p:sp>
        <p:sp>
          <p:nvSpPr>
            <p:cNvPr id="15" name="TextBox 14">
              <a:extLst>
                <a:ext uri="{FF2B5EF4-FFF2-40B4-BE49-F238E27FC236}">
                  <a16:creationId xmlns="" xmlns:a16="http://schemas.microsoft.com/office/drawing/2014/main" id="{B4FA64C1-8055-4201-AB12-E71E3A088A13}"/>
                </a:ext>
              </a:extLst>
            </p:cNvPr>
            <p:cNvSpPr txBox="1"/>
            <p:nvPr/>
          </p:nvSpPr>
          <p:spPr>
            <a:xfrm>
              <a:off x="283115" y="3994614"/>
              <a:ext cx="1270434" cy="612787"/>
            </a:xfrm>
            <a:prstGeom prst="rect">
              <a:avLst/>
            </a:prstGeom>
            <a:noFill/>
          </p:spPr>
          <p:txBody>
            <a:bodyPr wrap="none" rtlCol="0">
              <a:spAutoFit/>
            </a:bodyPr>
            <a:lstStyle/>
            <a:p>
              <a:r>
                <a:rPr lang="en-US" sz="1400" b="1" dirty="0"/>
                <a:t>Feature</a:t>
              </a:r>
            </a:p>
            <a:p>
              <a:r>
                <a:rPr lang="en-US" sz="1400" b="1" dirty="0"/>
                <a:t>Changes</a:t>
              </a:r>
            </a:p>
          </p:txBody>
        </p:sp>
        <p:sp>
          <p:nvSpPr>
            <p:cNvPr id="16" name="TextBox 15">
              <a:extLst>
                <a:ext uri="{FF2B5EF4-FFF2-40B4-BE49-F238E27FC236}">
                  <a16:creationId xmlns="" xmlns:a16="http://schemas.microsoft.com/office/drawing/2014/main" id="{400BC0DE-5640-45BB-98A0-525351860EC7}"/>
                </a:ext>
              </a:extLst>
            </p:cNvPr>
            <p:cNvSpPr txBox="1"/>
            <p:nvPr/>
          </p:nvSpPr>
          <p:spPr>
            <a:xfrm>
              <a:off x="5241401" y="4840395"/>
              <a:ext cx="2148164" cy="360463"/>
            </a:xfrm>
            <a:prstGeom prst="rect">
              <a:avLst/>
            </a:prstGeom>
            <a:noFill/>
          </p:spPr>
          <p:txBody>
            <a:bodyPr wrap="none" rtlCol="0">
              <a:spAutoFit/>
            </a:bodyPr>
            <a:lstStyle/>
            <a:p>
              <a:r>
                <a:rPr lang="en-US" sz="1400" b="1" dirty="0"/>
                <a:t>Grows over time</a:t>
              </a:r>
            </a:p>
          </p:txBody>
        </p:sp>
        <p:sp>
          <p:nvSpPr>
            <p:cNvPr id="17" name="TextBox 16">
              <a:extLst>
                <a:ext uri="{FF2B5EF4-FFF2-40B4-BE49-F238E27FC236}">
                  <a16:creationId xmlns="" xmlns:a16="http://schemas.microsoft.com/office/drawing/2014/main" id="{D5636E36-DAAB-47A9-B34A-A001041265F0}"/>
                </a:ext>
              </a:extLst>
            </p:cNvPr>
            <p:cNvSpPr txBox="1"/>
            <p:nvPr/>
          </p:nvSpPr>
          <p:spPr>
            <a:xfrm>
              <a:off x="1473788" y="4840395"/>
              <a:ext cx="2148164" cy="360463"/>
            </a:xfrm>
            <a:prstGeom prst="rect">
              <a:avLst/>
            </a:prstGeom>
            <a:noFill/>
          </p:spPr>
          <p:txBody>
            <a:bodyPr wrap="none" rtlCol="0">
              <a:spAutoFit/>
            </a:bodyPr>
            <a:lstStyle/>
            <a:p>
              <a:r>
                <a:rPr lang="en-US" sz="1400" b="1" dirty="0"/>
                <a:t>Grows over time</a:t>
              </a:r>
            </a:p>
          </p:txBody>
        </p:sp>
        <p:sp>
          <p:nvSpPr>
            <p:cNvPr id="18" name="TextBox 17">
              <a:extLst>
                <a:ext uri="{FF2B5EF4-FFF2-40B4-BE49-F238E27FC236}">
                  <a16:creationId xmlns="" xmlns:a16="http://schemas.microsoft.com/office/drawing/2014/main" id="{375F7963-D59E-4513-9EF2-06E4D24192FC}"/>
                </a:ext>
              </a:extLst>
            </p:cNvPr>
            <p:cNvSpPr txBox="1"/>
            <p:nvPr/>
          </p:nvSpPr>
          <p:spPr>
            <a:xfrm>
              <a:off x="283115" y="4698155"/>
              <a:ext cx="1151235" cy="612787"/>
            </a:xfrm>
            <a:prstGeom prst="rect">
              <a:avLst/>
            </a:prstGeom>
            <a:noFill/>
          </p:spPr>
          <p:txBody>
            <a:bodyPr wrap="none" rtlCol="0">
              <a:spAutoFit/>
            </a:bodyPr>
            <a:lstStyle/>
            <a:p>
              <a:r>
                <a:rPr lang="en-US" sz="1400" b="1" dirty="0" err="1"/>
                <a:t>Maint</a:t>
              </a:r>
              <a:endParaRPr lang="en-US" sz="1400" b="1" dirty="0"/>
            </a:p>
            <a:p>
              <a:r>
                <a:rPr lang="en-US" sz="1400" b="1" dirty="0"/>
                <a:t>Require</a:t>
              </a:r>
            </a:p>
          </p:txBody>
        </p:sp>
        <p:sp>
          <p:nvSpPr>
            <p:cNvPr id="19" name="TextBox 18">
              <a:extLst>
                <a:ext uri="{FF2B5EF4-FFF2-40B4-BE49-F238E27FC236}">
                  <a16:creationId xmlns="" xmlns:a16="http://schemas.microsoft.com/office/drawing/2014/main" id="{1498FB33-FCD7-4B7D-88C7-A9255668D44C}"/>
                </a:ext>
              </a:extLst>
            </p:cNvPr>
            <p:cNvSpPr txBox="1"/>
            <p:nvPr/>
          </p:nvSpPr>
          <p:spPr>
            <a:xfrm>
              <a:off x="10065337" y="2663996"/>
              <a:ext cx="1094887" cy="360463"/>
            </a:xfrm>
            <a:prstGeom prst="rect">
              <a:avLst/>
            </a:prstGeom>
            <a:noFill/>
          </p:spPr>
          <p:txBody>
            <a:bodyPr wrap="none" rtlCol="0">
              <a:spAutoFit/>
            </a:bodyPr>
            <a:lstStyle/>
            <a:p>
              <a:r>
                <a:rPr lang="en-US" sz="1400" b="1" dirty="0"/>
                <a:t>Fastest</a:t>
              </a:r>
            </a:p>
          </p:txBody>
        </p:sp>
        <p:sp>
          <p:nvSpPr>
            <p:cNvPr id="20" name="TextBox 19">
              <a:extLst>
                <a:ext uri="{FF2B5EF4-FFF2-40B4-BE49-F238E27FC236}">
                  <a16:creationId xmlns="" xmlns:a16="http://schemas.microsoft.com/office/drawing/2014/main" id="{4583FA41-EF45-47F3-B153-9AD28DA08167}"/>
                </a:ext>
              </a:extLst>
            </p:cNvPr>
            <p:cNvSpPr txBox="1"/>
            <p:nvPr/>
          </p:nvSpPr>
          <p:spPr>
            <a:xfrm>
              <a:off x="5638948" y="2653720"/>
              <a:ext cx="975689" cy="360463"/>
            </a:xfrm>
            <a:prstGeom prst="rect">
              <a:avLst/>
            </a:prstGeom>
            <a:noFill/>
          </p:spPr>
          <p:txBody>
            <a:bodyPr wrap="none" rtlCol="0">
              <a:spAutoFit/>
            </a:bodyPr>
            <a:lstStyle/>
            <a:p>
              <a:r>
                <a:rPr lang="en-US" sz="1400" b="1" dirty="0"/>
                <a:t>Faster</a:t>
              </a:r>
            </a:p>
          </p:txBody>
        </p:sp>
        <p:sp>
          <p:nvSpPr>
            <p:cNvPr id="21" name="TextBox 20">
              <a:extLst>
                <a:ext uri="{FF2B5EF4-FFF2-40B4-BE49-F238E27FC236}">
                  <a16:creationId xmlns="" xmlns:a16="http://schemas.microsoft.com/office/drawing/2014/main" id="{77A56F2B-144D-4609-9042-E86153C69431}"/>
                </a:ext>
              </a:extLst>
            </p:cNvPr>
            <p:cNvSpPr txBox="1"/>
            <p:nvPr/>
          </p:nvSpPr>
          <p:spPr>
            <a:xfrm>
              <a:off x="2049315" y="2662535"/>
              <a:ext cx="815314" cy="360463"/>
            </a:xfrm>
            <a:prstGeom prst="rect">
              <a:avLst/>
            </a:prstGeom>
            <a:noFill/>
          </p:spPr>
          <p:txBody>
            <a:bodyPr wrap="none" rtlCol="0">
              <a:spAutoFit/>
            </a:bodyPr>
            <a:lstStyle/>
            <a:p>
              <a:r>
                <a:rPr lang="en-US" sz="1400" b="1" dirty="0"/>
                <a:t>Slow</a:t>
              </a:r>
            </a:p>
          </p:txBody>
        </p:sp>
        <p:sp>
          <p:nvSpPr>
            <p:cNvPr id="22" name="TextBox 21">
              <a:extLst>
                <a:ext uri="{FF2B5EF4-FFF2-40B4-BE49-F238E27FC236}">
                  <a16:creationId xmlns="" xmlns:a16="http://schemas.microsoft.com/office/drawing/2014/main" id="{A3CB34D5-507A-4B1E-8EBE-8408EFFB08D2}"/>
                </a:ext>
              </a:extLst>
            </p:cNvPr>
            <p:cNvSpPr txBox="1"/>
            <p:nvPr/>
          </p:nvSpPr>
          <p:spPr>
            <a:xfrm>
              <a:off x="307209" y="2520296"/>
              <a:ext cx="1105637" cy="612787"/>
            </a:xfrm>
            <a:prstGeom prst="rect">
              <a:avLst/>
            </a:prstGeom>
            <a:noFill/>
          </p:spPr>
          <p:txBody>
            <a:bodyPr wrap="none" rtlCol="0">
              <a:spAutoFit/>
            </a:bodyPr>
            <a:lstStyle/>
            <a:p>
              <a:r>
                <a:rPr lang="en-US" sz="1400" b="1" dirty="0"/>
                <a:t>Time to</a:t>
              </a:r>
            </a:p>
            <a:p>
              <a:r>
                <a:rPr lang="en-US" sz="1400" b="1" dirty="0"/>
                <a:t>Market</a:t>
              </a:r>
            </a:p>
          </p:txBody>
        </p:sp>
        <p:sp>
          <p:nvSpPr>
            <p:cNvPr id="23" name="TextBox 22">
              <a:extLst>
                <a:ext uri="{FF2B5EF4-FFF2-40B4-BE49-F238E27FC236}">
                  <a16:creationId xmlns="" xmlns:a16="http://schemas.microsoft.com/office/drawing/2014/main" id="{D6AF2E5B-E759-4846-8E63-3C1DD351E9BE}"/>
                </a:ext>
              </a:extLst>
            </p:cNvPr>
            <p:cNvSpPr txBox="1"/>
            <p:nvPr/>
          </p:nvSpPr>
          <p:spPr>
            <a:xfrm>
              <a:off x="10223735" y="4140145"/>
              <a:ext cx="667596" cy="360463"/>
            </a:xfrm>
            <a:prstGeom prst="rect">
              <a:avLst/>
            </a:prstGeom>
            <a:noFill/>
          </p:spPr>
          <p:txBody>
            <a:bodyPr wrap="none" rtlCol="0">
              <a:spAutoFit/>
            </a:bodyPr>
            <a:lstStyle/>
            <a:p>
              <a:pPr algn="ctr"/>
              <a:r>
                <a:rPr lang="en-US" sz="1400" b="1" dirty="0"/>
                <a:t>Yes</a:t>
              </a:r>
            </a:p>
          </p:txBody>
        </p:sp>
        <p:sp>
          <p:nvSpPr>
            <p:cNvPr id="24" name="TextBox 23">
              <a:extLst>
                <a:ext uri="{FF2B5EF4-FFF2-40B4-BE49-F238E27FC236}">
                  <a16:creationId xmlns="" xmlns:a16="http://schemas.microsoft.com/office/drawing/2014/main" id="{5FD2646E-FEA3-477D-83A8-0C8DE31DD575}"/>
                </a:ext>
              </a:extLst>
            </p:cNvPr>
            <p:cNvSpPr txBox="1"/>
            <p:nvPr/>
          </p:nvSpPr>
          <p:spPr>
            <a:xfrm>
              <a:off x="9758805" y="4849264"/>
              <a:ext cx="1554342" cy="360463"/>
            </a:xfrm>
            <a:prstGeom prst="rect">
              <a:avLst/>
            </a:prstGeom>
            <a:noFill/>
          </p:spPr>
          <p:txBody>
            <a:bodyPr wrap="none" rtlCol="0">
              <a:spAutoFit/>
            </a:bodyPr>
            <a:lstStyle/>
            <a:p>
              <a:pPr algn="ctr"/>
              <a:r>
                <a:rPr lang="en-US" sz="1400" b="1" dirty="0"/>
                <a:t>Predictable</a:t>
              </a:r>
            </a:p>
          </p:txBody>
        </p:sp>
        <p:sp>
          <p:nvSpPr>
            <p:cNvPr id="25" name="TextBox 24">
              <a:extLst>
                <a:ext uri="{FF2B5EF4-FFF2-40B4-BE49-F238E27FC236}">
                  <a16:creationId xmlns="" xmlns:a16="http://schemas.microsoft.com/office/drawing/2014/main" id="{2E9CBD84-964C-48BF-B9AD-C6EE220AD140}"/>
                </a:ext>
              </a:extLst>
            </p:cNvPr>
            <p:cNvSpPr txBox="1"/>
            <p:nvPr/>
          </p:nvSpPr>
          <p:spPr>
            <a:xfrm>
              <a:off x="10139227" y="1951580"/>
              <a:ext cx="858313" cy="360463"/>
            </a:xfrm>
            <a:prstGeom prst="rect">
              <a:avLst/>
            </a:prstGeom>
            <a:noFill/>
          </p:spPr>
          <p:txBody>
            <a:bodyPr wrap="none" rtlCol="0">
              <a:spAutoFit/>
            </a:bodyPr>
            <a:lstStyle/>
            <a:p>
              <a:r>
                <a:rPr lang="en-US" sz="1400" b="1" dirty="0"/>
                <a:t>A Lot</a:t>
              </a:r>
            </a:p>
          </p:txBody>
        </p:sp>
        <p:sp>
          <p:nvSpPr>
            <p:cNvPr id="26" name="TextBox 25">
              <a:extLst>
                <a:ext uri="{FF2B5EF4-FFF2-40B4-BE49-F238E27FC236}">
                  <a16:creationId xmlns="" xmlns:a16="http://schemas.microsoft.com/office/drawing/2014/main" id="{43844174-74D5-474E-9D69-E806C9CBA59B}"/>
                </a:ext>
              </a:extLst>
            </p:cNvPr>
            <p:cNvSpPr txBox="1"/>
            <p:nvPr/>
          </p:nvSpPr>
          <p:spPr>
            <a:xfrm>
              <a:off x="5702302" y="1931711"/>
              <a:ext cx="910672" cy="360463"/>
            </a:xfrm>
            <a:prstGeom prst="rect">
              <a:avLst/>
            </a:prstGeom>
            <a:noFill/>
          </p:spPr>
          <p:txBody>
            <a:bodyPr wrap="none" rtlCol="0">
              <a:spAutoFit/>
            </a:bodyPr>
            <a:lstStyle/>
            <a:p>
              <a:r>
                <a:rPr lang="en-US" sz="1400" b="1" dirty="0"/>
                <a:t>Some</a:t>
              </a:r>
            </a:p>
          </p:txBody>
        </p:sp>
        <p:sp>
          <p:nvSpPr>
            <p:cNvPr id="27" name="TextBox 26">
              <a:extLst>
                <a:ext uri="{FF2B5EF4-FFF2-40B4-BE49-F238E27FC236}">
                  <a16:creationId xmlns="" xmlns:a16="http://schemas.microsoft.com/office/drawing/2014/main" id="{388253BB-9CD9-41D9-B328-8208901EB60B}"/>
                </a:ext>
              </a:extLst>
            </p:cNvPr>
            <p:cNvSpPr txBox="1"/>
            <p:nvPr/>
          </p:nvSpPr>
          <p:spPr>
            <a:xfrm>
              <a:off x="2049315" y="1951580"/>
              <a:ext cx="854324" cy="360463"/>
            </a:xfrm>
            <a:prstGeom prst="rect">
              <a:avLst/>
            </a:prstGeom>
            <a:noFill/>
          </p:spPr>
          <p:txBody>
            <a:bodyPr wrap="none" rtlCol="0">
              <a:spAutoFit/>
            </a:bodyPr>
            <a:lstStyle/>
            <a:p>
              <a:r>
                <a:rPr lang="en-US" sz="1400" b="1" dirty="0"/>
                <a:t>None</a:t>
              </a:r>
            </a:p>
          </p:txBody>
        </p:sp>
        <p:sp>
          <p:nvSpPr>
            <p:cNvPr id="28" name="TextBox 27">
              <a:extLst>
                <a:ext uri="{FF2B5EF4-FFF2-40B4-BE49-F238E27FC236}">
                  <a16:creationId xmlns="" xmlns:a16="http://schemas.microsoft.com/office/drawing/2014/main" id="{B6C7F422-EB6C-44AA-A360-BE4EF49C986F}"/>
                </a:ext>
              </a:extLst>
            </p:cNvPr>
            <p:cNvSpPr txBox="1"/>
            <p:nvPr/>
          </p:nvSpPr>
          <p:spPr>
            <a:xfrm>
              <a:off x="307209" y="1809341"/>
              <a:ext cx="1309444" cy="612787"/>
            </a:xfrm>
            <a:prstGeom prst="rect">
              <a:avLst/>
            </a:prstGeom>
            <a:noFill/>
          </p:spPr>
          <p:txBody>
            <a:bodyPr wrap="none" rtlCol="0">
              <a:spAutoFit/>
            </a:bodyPr>
            <a:lstStyle/>
            <a:p>
              <a:r>
                <a:rPr lang="en-US" sz="1400" b="1" dirty="0"/>
                <a:t>Ability to</a:t>
              </a:r>
            </a:p>
            <a:p>
              <a:r>
                <a:rPr lang="en-US" sz="1400" b="1" dirty="0"/>
                <a:t>Influence</a:t>
              </a:r>
            </a:p>
          </p:txBody>
        </p:sp>
        <p:sp>
          <p:nvSpPr>
            <p:cNvPr id="29" name="TextBox 28">
              <a:extLst>
                <a:ext uri="{FF2B5EF4-FFF2-40B4-BE49-F238E27FC236}">
                  <a16:creationId xmlns="" xmlns:a16="http://schemas.microsoft.com/office/drawing/2014/main" id="{B7F2970E-F62A-4801-88A1-DC074E08144C}"/>
                </a:ext>
              </a:extLst>
            </p:cNvPr>
            <p:cNvSpPr txBox="1"/>
            <p:nvPr/>
          </p:nvSpPr>
          <p:spPr>
            <a:xfrm>
              <a:off x="5815474" y="5485789"/>
              <a:ext cx="667596" cy="360463"/>
            </a:xfrm>
            <a:prstGeom prst="rect">
              <a:avLst/>
            </a:prstGeom>
            <a:noFill/>
          </p:spPr>
          <p:txBody>
            <a:bodyPr wrap="none" rtlCol="0">
              <a:spAutoFit/>
            </a:bodyPr>
            <a:lstStyle/>
            <a:p>
              <a:r>
                <a:rPr lang="en-US" sz="1400" b="1" dirty="0"/>
                <a:t>Yes</a:t>
              </a:r>
            </a:p>
          </p:txBody>
        </p:sp>
        <p:sp>
          <p:nvSpPr>
            <p:cNvPr id="30" name="TextBox 29">
              <a:extLst>
                <a:ext uri="{FF2B5EF4-FFF2-40B4-BE49-F238E27FC236}">
                  <a16:creationId xmlns="" xmlns:a16="http://schemas.microsoft.com/office/drawing/2014/main" id="{B546F2EA-005B-41D5-96E2-1EC01C0082C0}"/>
                </a:ext>
              </a:extLst>
            </p:cNvPr>
            <p:cNvSpPr txBox="1"/>
            <p:nvPr/>
          </p:nvSpPr>
          <p:spPr>
            <a:xfrm>
              <a:off x="2177556" y="5477109"/>
              <a:ext cx="572584" cy="360463"/>
            </a:xfrm>
            <a:prstGeom prst="rect">
              <a:avLst/>
            </a:prstGeom>
            <a:noFill/>
          </p:spPr>
          <p:txBody>
            <a:bodyPr wrap="none" rtlCol="0">
              <a:spAutoFit/>
            </a:bodyPr>
            <a:lstStyle/>
            <a:p>
              <a:r>
                <a:rPr lang="en-US" sz="1400" b="1" dirty="0"/>
                <a:t>No</a:t>
              </a:r>
            </a:p>
          </p:txBody>
        </p:sp>
        <p:sp>
          <p:nvSpPr>
            <p:cNvPr id="31" name="TextBox 30">
              <a:extLst>
                <a:ext uri="{FF2B5EF4-FFF2-40B4-BE49-F238E27FC236}">
                  <a16:creationId xmlns="" xmlns:a16="http://schemas.microsoft.com/office/drawing/2014/main" id="{738E41BD-89BF-4CC9-94E3-D76D37CD274C}"/>
                </a:ext>
              </a:extLst>
            </p:cNvPr>
            <p:cNvSpPr txBox="1"/>
            <p:nvPr/>
          </p:nvSpPr>
          <p:spPr>
            <a:xfrm>
              <a:off x="283115" y="5343549"/>
              <a:ext cx="1593352" cy="612787"/>
            </a:xfrm>
            <a:prstGeom prst="rect">
              <a:avLst/>
            </a:prstGeom>
            <a:noFill/>
          </p:spPr>
          <p:txBody>
            <a:bodyPr wrap="none" rtlCol="0">
              <a:spAutoFit/>
            </a:bodyPr>
            <a:lstStyle/>
            <a:p>
              <a:r>
                <a:rPr lang="en-US" sz="1400" b="1" dirty="0"/>
                <a:t>Requires</a:t>
              </a:r>
            </a:p>
            <a:p>
              <a:r>
                <a:rPr lang="en-US" sz="1400" b="1" dirty="0"/>
                <a:t>Automation</a:t>
              </a:r>
            </a:p>
          </p:txBody>
        </p:sp>
        <p:sp>
          <p:nvSpPr>
            <p:cNvPr id="32" name="TextBox 31">
              <a:extLst>
                <a:ext uri="{FF2B5EF4-FFF2-40B4-BE49-F238E27FC236}">
                  <a16:creationId xmlns="" xmlns:a16="http://schemas.microsoft.com/office/drawing/2014/main" id="{0B83917C-8A43-49EB-9347-0403914EF3D3}"/>
                </a:ext>
              </a:extLst>
            </p:cNvPr>
            <p:cNvSpPr txBox="1"/>
            <p:nvPr/>
          </p:nvSpPr>
          <p:spPr>
            <a:xfrm>
              <a:off x="10223733" y="5477109"/>
              <a:ext cx="667596" cy="360463"/>
            </a:xfrm>
            <a:prstGeom prst="rect">
              <a:avLst/>
            </a:prstGeom>
            <a:noFill/>
          </p:spPr>
          <p:txBody>
            <a:bodyPr wrap="none" rtlCol="0">
              <a:spAutoFit/>
            </a:bodyPr>
            <a:lstStyle/>
            <a:p>
              <a:pPr algn="ctr"/>
              <a:r>
                <a:rPr lang="en-US" sz="1400" b="1" dirty="0"/>
                <a:t>Yes</a:t>
              </a:r>
            </a:p>
          </p:txBody>
        </p:sp>
      </p:grpSp>
    </p:spTree>
    <p:extLst>
      <p:ext uri="{BB962C8B-B14F-4D97-AF65-F5344CB8AC3E}">
        <p14:creationId xmlns:p14="http://schemas.microsoft.com/office/powerpoint/2010/main" val="292918566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4237262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5. </a:t>
            </a:r>
            <a:r>
              <a:rPr lang="en-US" dirty="0">
                <a:cs typeface="Arial" charset="0"/>
              </a:rPr>
              <a:t>Binary Package Feeds for Yocto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John Mason</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Download the presentation</a:t>
            </a:r>
            <a:endParaRPr dirty="0"/>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114300" lvl="0" indent="0">
              <a:buNone/>
            </a:pPr>
            <a:endParaRPr lang="en-US" dirty="0" smtClean="0"/>
          </a:p>
          <a:p>
            <a:pPr marL="114300" lvl="0" indent="0">
              <a:buNone/>
            </a:pPr>
            <a:endParaRPr lang="en-US" dirty="0"/>
          </a:p>
          <a:p>
            <a:pPr marL="114300" lvl="0" indent="0">
              <a:buNone/>
            </a:pPr>
            <a:endParaRPr lang="en-US" dirty="0" smtClean="0"/>
          </a:p>
          <a:p>
            <a:pPr marL="114300" lvl="0" indent="0">
              <a:buNone/>
            </a:pPr>
            <a:endParaRPr lang="en-US" dirty="0"/>
          </a:p>
          <a:p>
            <a:pPr marL="114300" lvl="0" indent="0">
              <a:buNone/>
            </a:pPr>
            <a:r>
              <a:rPr lang="en-US" sz="2000" dirty="0" smtClean="0"/>
              <a:t>https</a:t>
            </a:r>
            <a:r>
              <a:rPr lang="en-US" sz="2000" dirty="0"/>
              <a:t>://wiki.yoctoproject.org/wiki/File:BinaryPackageFeed.pptx</a:t>
            </a:r>
            <a:endParaRPr sz="2000" dirty="0"/>
          </a:p>
        </p:txBody>
      </p:sp>
    </p:spTree>
    <p:extLst>
      <p:ext uri="{BB962C8B-B14F-4D97-AF65-F5344CB8AC3E}">
        <p14:creationId xmlns:p14="http://schemas.microsoft.com/office/powerpoint/2010/main" val="1109932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6. </a:t>
            </a:r>
            <a:r>
              <a:rPr lang="en-US" dirty="0">
                <a:cs typeface="Arial" charset="0"/>
              </a:rPr>
              <a:t>Yocto Project state of the Union panel talk</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Moderator: Behan Webster </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7</a:t>
            </a:r>
            <a:r>
              <a:rPr lang="en-US" dirty="0">
                <a:cs typeface="Arial" charset="0"/>
              </a:rPr>
              <a:t>. Creating a Yocto/OE-core BSP layer for the Google Coral Dev Board</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Mirza </a:t>
            </a:r>
            <a:r>
              <a:rPr lang="en-US" dirty="0" err="1"/>
              <a:t>Krak</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6404a54e72_0_14"/>
          <p:cNvSpPr txBox="1">
            <a:spLocks noGrp="1"/>
          </p:cNvSpPr>
          <p:nvPr>
            <p:ph type="body" idx="1"/>
          </p:nvPr>
        </p:nvSpPr>
        <p:spPr>
          <a:xfrm>
            <a:off x="4641791" y="1379538"/>
            <a:ext cx="40401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a:t>mender.io</a:t>
            </a:r>
            <a:endParaRPr sz="1800"/>
          </a:p>
          <a:p>
            <a:pPr marL="914400" lvl="1" indent="-342900" algn="l" rtl="0">
              <a:lnSpc>
                <a:spcPct val="100000"/>
              </a:lnSpc>
              <a:spcBef>
                <a:spcPts val="0"/>
              </a:spcBef>
              <a:spcAft>
                <a:spcPts val="0"/>
              </a:spcAft>
              <a:buSzPts val="1800"/>
              <a:buChar char="•"/>
            </a:pPr>
            <a:r>
              <a:rPr lang="en-US" sz="1800"/>
              <a:t>OTA updates for embedded Linux devices</a:t>
            </a:r>
            <a:endParaRPr sz="1800"/>
          </a:p>
          <a:p>
            <a:pPr marL="914400" lvl="1" indent="-342900" algn="l" rtl="0">
              <a:lnSpc>
                <a:spcPct val="100000"/>
              </a:lnSpc>
              <a:spcBef>
                <a:spcPts val="0"/>
              </a:spcBef>
              <a:spcAft>
                <a:spcPts val="0"/>
              </a:spcAft>
              <a:buSzPts val="1800"/>
              <a:buChar char="•"/>
            </a:pPr>
            <a:r>
              <a:rPr lang="en-US" sz="1800"/>
              <a:t>Apache 2.0</a:t>
            </a:r>
            <a:endParaRPr sz="1800"/>
          </a:p>
          <a:p>
            <a:pPr marL="914400" lvl="1" indent="-342900" algn="l" rtl="0">
              <a:lnSpc>
                <a:spcPct val="100000"/>
              </a:lnSpc>
              <a:spcBef>
                <a:spcPts val="0"/>
              </a:spcBef>
              <a:spcAft>
                <a:spcPts val="0"/>
              </a:spcAft>
              <a:buSzPts val="1800"/>
              <a:buChar char="•"/>
            </a:pPr>
            <a:r>
              <a:rPr lang="en-US" sz="1800"/>
              <a:t>End-to-end solution</a:t>
            </a:r>
            <a:endParaRPr sz="1800"/>
          </a:p>
          <a:p>
            <a:pPr marL="914400" lvl="1" indent="-342900" algn="l" rtl="0">
              <a:lnSpc>
                <a:spcPct val="100000"/>
              </a:lnSpc>
              <a:spcBef>
                <a:spcPts val="0"/>
              </a:spcBef>
              <a:spcAft>
                <a:spcPts val="0"/>
              </a:spcAft>
              <a:buSzPts val="1800"/>
              <a:buChar char="•"/>
            </a:pPr>
            <a:r>
              <a:rPr lang="en-US" sz="1800"/>
              <a:t>~40 device integrations using Yocto Project</a:t>
            </a:r>
            <a:endParaRPr sz="1800"/>
          </a:p>
        </p:txBody>
      </p:sp>
      <p:sp>
        <p:nvSpPr>
          <p:cNvPr id="49" name="Google Shape;49;g6404a54e72_0_14"/>
          <p:cNvSpPr txBox="1">
            <a:spLocks noGrp="1"/>
          </p:cNvSpPr>
          <p:nvPr>
            <p:ph type="body" idx="2"/>
          </p:nvPr>
        </p:nvSpPr>
        <p:spPr>
          <a:xfrm>
            <a:off x="448852" y="1379539"/>
            <a:ext cx="40389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a:t>Mirza Krak</a:t>
            </a:r>
            <a:endParaRPr sz="1800"/>
          </a:p>
          <a:p>
            <a:pPr marL="914400" lvl="1" indent="-342900" algn="l" rtl="0">
              <a:lnSpc>
                <a:spcPct val="100000"/>
              </a:lnSpc>
              <a:spcBef>
                <a:spcPts val="0"/>
              </a:spcBef>
              <a:spcAft>
                <a:spcPts val="0"/>
              </a:spcAft>
              <a:buSzPts val="1800"/>
              <a:buChar char="•"/>
            </a:pPr>
            <a:r>
              <a:rPr lang="en-US" sz="1800"/>
              <a:t>8 years in embedded Linux</a:t>
            </a:r>
            <a:endParaRPr sz="1800"/>
          </a:p>
          <a:p>
            <a:pPr marL="914400" lvl="1" indent="-342900" algn="l" rtl="0">
              <a:lnSpc>
                <a:spcPct val="100000"/>
              </a:lnSpc>
              <a:spcBef>
                <a:spcPts val="0"/>
              </a:spcBef>
              <a:spcAft>
                <a:spcPts val="0"/>
              </a:spcAft>
              <a:buSzPts val="1800"/>
              <a:buChar char="•"/>
            </a:pPr>
            <a:r>
              <a:rPr lang="en-US" sz="1800"/>
              <a:t>Board Support Package</a:t>
            </a:r>
            <a:endParaRPr sz="1800"/>
          </a:p>
          <a:p>
            <a:pPr marL="914400" lvl="1" indent="-342900" algn="l" rtl="0">
              <a:lnSpc>
                <a:spcPct val="100000"/>
              </a:lnSpc>
              <a:spcBef>
                <a:spcPts val="0"/>
              </a:spcBef>
              <a:spcAft>
                <a:spcPts val="0"/>
              </a:spcAft>
              <a:buSzPts val="1800"/>
              <a:buChar char="•"/>
            </a:pPr>
            <a:r>
              <a:rPr lang="en-US" sz="1800"/>
              <a:t>Yocto Project</a:t>
            </a:r>
            <a:endParaRPr sz="1800"/>
          </a:p>
          <a:p>
            <a:pPr marL="914400" lvl="1" indent="-342900" algn="l" rtl="0">
              <a:lnSpc>
                <a:spcPct val="100000"/>
              </a:lnSpc>
              <a:spcBef>
                <a:spcPts val="0"/>
              </a:spcBef>
              <a:spcAft>
                <a:spcPts val="0"/>
              </a:spcAft>
              <a:buSzPts val="1800"/>
              <a:buChar char="•"/>
            </a:pPr>
            <a:r>
              <a:rPr lang="en-US" sz="1800"/>
              <a:t>Open source</a:t>
            </a:r>
            <a:endParaRPr sz="1800"/>
          </a:p>
        </p:txBody>
      </p:sp>
      <p:sp>
        <p:nvSpPr>
          <p:cNvPr id="50" name="Google Shape;50;g6404a54e72_0_14"/>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About me</a:t>
            </a:r>
            <a:endParaRPr/>
          </a:p>
        </p:txBody>
      </p:sp>
    </p:spTree>
    <p:extLst>
      <p:ext uri="{BB962C8B-B14F-4D97-AF65-F5344CB8AC3E}">
        <p14:creationId xmlns:p14="http://schemas.microsoft.com/office/powerpoint/2010/main" val="205676701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6404a54e72_0_9"/>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Session overview</a:t>
            </a:r>
            <a:endParaRPr/>
          </a:p>
        </p:txBody>
      </p:sp>
      <p:sp>
        <p:nvSpPr>
          <p:cNvPr id="56" name="Google Shape;56;g6404a54e72_0_9"/>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dirty="0"/>
              <a:t>Share the journey of creating a BSP layer for the Coral Dev Board</a:t>
            </a:r>
            <a:endParaRPr sz="1800" dirty="0"/>
          </a:p>
          <a:p>
            <a:pPr marL="914400" lvl="1" indent="-317500" algn="l" rtl="0">
              <a:lnSpc>
                <a:spcPct val="100000"/>
              </a:lnSpc>
              <a:spcBef>
                <a:spcPts val="0"/>
              </a:spcBef>
              <a:spcAft>
                <a:spcPts val="0"/>
              </a:spcAft>
              <a:buSzPts val="1400"/>
              <a:buChar char="•"/>
            </a:pPr>
            <a:r>
              <a:rPr lang="en-US" sz="2000" dirty="0"/>
              <a:t>approach can probably be applied to other boards</a:t>
            </a:r>
            <a:endParaRPr sz="2000" dirty="0"/>
          </a:p>
        </p:txBody>
      </p:sp>
    </p:spTree>
    <p:extLst>
      <p:ext uri="{BB962C8B-B14F-4D97-AF65-F5344CB8AC3E}">
        <p14:creationId xmlns:p14="http://schemas.microsoft.com/office/powerpoint/2010/main" val="229023972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Coral Dev Board - Hardware</a:t>
            </a:r>
            <a:endParaRPr/>
          </a:p>
        </p:txBody>
      </p:sp>
      <p:pic>
        <p:nvPicPr>
          <p:cNvPr id="62" name="Google Shape;62;p3"/>
          <p:cNvPicPr preferRelativeResize="0"/>
          <p:nvPr/>
        </p:nvPicPr>
        <p:blipFill>
          <a:blip r:embed="rId3">
            <a:alphaModFix/>
          </a:blip>
          <a:stretch>
            <a:fillRect/>
          </a:stretch>
        </p:blipFill>
        <p:spPr>
          <a:xfrm>
            <a:off x="4675252" y="1449917"/>
            <a:ext cx="4316349" cy="2801555"/>
          </a:xfrm>
          <a:prstGeom prst="rect">
            <a:avLst/>
          </a:prstGeom>
          <a:noFill/>
          <a:ln>
            <a:noFill/>
          </a:ln>
        </p:spPr>
      </p:pic>
      <p:graphicFrame>
        <p:nvGraphicFramePr>
          <p:cNvPr id="63" name="Google Shape;63;p3"/>
          <p:cNvGraphicFramePr/>
          <p:nvPr>
            <p:extLst>
              <p:ext uri="{D42A27DB-BD31-4B8C-83A1-F6EECF244321}">
                <p14:modId xmlns:p14="http://schemas.microsoft.com/office/powerpoint/2010/main" val="3574520167"/>
              </p:ext>
            </p:extLst>
          </p:nvPr>
        </p:nvGraphicFramePr>
        <p:xfrm>
          <a:off x="565628" y="1050300"/>
          <a:ext cx="4400000" cy="4388940"/>
        </p:xfrm>
        <a:graphic>
          <a:graphicData uri="http://schemas.openxmlformats.org/drawingml/2006/table">
            <a:tbl>
              <a:tblPr>
                <a:noFill/>
              </a:tblPr>
              <a:tblGrid>
                <a:gridCol w="1362425"/>
                <a:gridCol w="3037575"/>
              </a:tblGrid>
              <a:tr h="325300">
                <a:tc>
                  <a:txBody>
                    <a:bodyPr/>
                    <a:lstStyle/>
                    <a:p>
                      <a:pPr marL="0" lvl="0" indent="0" algn="l" rtl="0">
                        <a:spcBef>
                          <a:spcPts val="0"/>
                        </a:spcBef>
                        <a:spcAft>
                          <a:spcPts val="0"/>
                        </a:spcAft>
                        <a:buNone/>
                      </a:pPr>
                      <a:r>
                        <a:rPr lang="en-US"/>
                        <a:t>SOC</a:t>
                      </a:r>
                      <a:endParaRPr/>
                    </a:p>
                  </a:txBody>
                  <a:tcPr marL="91425" marR="91425" marT="91425" marB="91425"/>
                </a:tc>
                <a:tc>
                  <a:txBody>
                    <a:bodyPr/>
                    <a:lstStyle/>
                    <a:p>
                      <a:pPr marL="0" lvl="0" indent="0" algn="l" rtl="0">
                        <a:spcBef>
                          <a:spcPts val="0"/>
                        </a:spcBef>
                        <a:spcAft>
                          <a:spcPts val="0"/>
                        </a:spcAft>
                        <a:buNone/>
                      </a:pPr>
                      <a:r>
                        <a:rPr lang="en-US"/>
                        <a:t>NXP i.MX 8M SoC (quad Cortex-A53, Cortex-M4F)</a:t>
                      </a:r>
                      <a:endParaRPr/>
                    </a:p>
                  </a:txBody>
                  <a:tcPr marL="91425" marR="91425" marT="91425" marB="91425"/>
                </a:tc>
              </a:tr>
              <a:tr h="325300">
                <a:tc>
                  <a:txBody>
                    <a:bodyPr/>
                    <a:lstStyle/>
                    <a:p>
                      <a:pPr marL="0" lvl="0" indent="0" algn="l" rtl="0">
                        <a:spcBef>
                          <a:spcPts val="0"/>
                        </a:spcBef>
                        <a:spcAft>
                          <a:spcPts val="0"/>
                        </a:spcAft>
                        <a:buNone/>
                      </a:pPr>
                      <a:r>
                        <a:rPr lang="en-US"/>
                        <a:t>GPU</a:t>
                      </a:r>
                      <a:endParaRPr/>
                    </a:p>
                  </a:txBody>
                  <a:tcPr marL="91425" marR="91425" marT="91425" marB="91425"/>
                </a:tc>
                <a:tc>
                  <a:txBody>
                    <a:bodyPr/>
                    <a:lstStyle/>
                    <a:p>
                      <a:pPr marL="0" lvl="0" indent="0" algn="l" rtl="0">
                        <a:spcBef>
                          <a:spcPts val="0"/>
                        </a:spcBef>
                        <a:spcAft>
                          <a:spcPts val="0"/>
                        </a:spcAft>
                        <a:buNone/>
                      </a:pPr>
                      <a:r>
                        <a:rPr lang="en-US"/>
                        <a:t>Integrated GC7000 Lite Graphics</a:t>
                      </a:r>
                      <a:endParaRPr/>
                    </a:p>
                  </a:txBody>
                  <a:tcPr marL="91425" marR="91425" marT="91425" marB="91425"/>
                </a:tc>
              </a:tr>
              <a:tr h="325300">
                <a:tc>
                  <a:txBody>
                    <a:bodyPr/>
                    <a:lstStyle/>
                    <a:p>
                      <a:pPr marL="0" lvl="0" indent="0" algn="l" rtl="0">
                        <a:spcBef>
                          <a:spcPts val="0"/>
                        </a:spcBef>
                        <a:spcAft>
                          <a:spcPts val="0"/>
                        </a:spcAft>
                        <a:buNone/>
                      </a:pPr>
                      <a:r>
                        <a:rPr lang="en-US"/>
                        <a:t>ML accelerator</a:t>
                      </a:r>
                      <a:endParaRPr/>
                    </a:p>
                  </a:txBody>
                  <a:tcPr marL="91425" marR="91425" marT="91425" marB="91425"/>
                </a:tc>
                <a:tc>
                  <a:txBody>
                    <a:bodyPr/>
                    <a:lstStyle/>
                    <a:p>
                      <a:pPr marL="0" lvl="0" indent="0" algn="l" rtl="0">
                        <a:spcBef>
                          <a:spcPts val="0"/>
                        </a:spcBef>
                        <a:spcAft>
                          <a:spcPts val="0"/>
                        </a:spcAft>
                        <a:buNone/>
                      </a:pPr>
                      <a:r>
                        <a:rPr lang="en-US"/>
                        <a:t>Google Edge TPU coprocessor</a:t>
                      </a:r>
                      <a:endParaRPr/>
                    </a:p>
                  </a:txBody>
                  <a:tcPr marL="91425" marR="91425" marT="91425" marB="91425"/>
                </a:tc>
              </a:tr>
              <a:tr h="325300">
                <a:tc>
                  <a:txBody>
                    <a:bodyPr/>
                    <a:lstStyle/>
                    <a:p>
                      <a:pPr marL="0" lvl="0" indent="0" algn="l" rtl="0">
                        <a:spcBef>
                          <a:spcPts val="0"/>
                        </a:spcBef>
                        <a:spcAft>
                          <a:spcPts val="0"/>
                        </a:spcAft>
                        <a:buNone/>
                      </a:pPr>
                      <a:r>
                        <a:rPr lang="en-US"/>
                        <a:t>RAM</a:t>
                      </a:r>
                      <a:endParaRPr/>
                    </a:p>
                  </a:txBody>
                  <a:tcPr marL="91425" marR="91425" marT="91425" marB="91425"/>
                </a:tc>
                <a:tc>
                  <a:txBody>
                    <a:bodyPr/>
                    <a:lstStyle/>
                    <a:p>
                      <a:pPr marL="0" lvl="0" indent="0" algn="l" rtl="0">
                        <a:spcBef>
                          <a:spcPts val="0"/>
                        </a:spcBef>
                        <a:spcAft>
                          <a:spcPts val="0"/>
                        </a:spcAft>
                        <a:buNone/>
                      </a:pPr>
                      <a:r>
                        <a:rPr lang="en-US"/>
                        <a:t>1 GB LPDDR4</a:t>
                      </a:r>
                      <a:endParaRPr/>
                    </a:p>
                  </a:txBody>
                  <a:tcPr marL="91425" marR="91425" marT="91425" marB="91425"/>
                </a:tc>
              </a:tr>
              <a:tr h="325300">
                <a:tc>
                  <a:txBody>
                    <a:bodyPr/>
                    <a:lstStyle/>
                    <a:p>
                      <a:pPr marL="0" lvl="0" indent="0" algn="l" rtl="0">
                        <a:spcBef>
                          <a:spcPts val="0"/>
                        </a:spcBef>
                        <a:spcAft>
                          <a:spcPts val="0"/>
                        </a:spcAft>
                        <a:buNone/>
                      </a:pPr>
                      <a:r>
                        <a:rPr lang="en-US"/>
                        <a:t>Flash memory</a:t>
                      </a:r>
                      <a:endParaRPr/>
                    </a:p>
                  </a:txBody>
                  <a:tcPr marL="91425" marR="91425" marT="91425" marB="91425"/>
                </a:tc>
                <a:tc>
                  <a:txBody>
                    <a:bodyPr/>
                    <a:lstStyle/>
                    <a:p>
                      <a:pPr marL="0" lvl="0" indent="0" algn="l" rtl="0">
                        <a:spcBef>
                          <a:spcPts val="0"/>
                        </a:spcBef>
                        <a:spcAft>
                          <a:spcPts val="0"/>
                        </a:spcAft>
                        <a:buNone/>
                      </a:pPr>
                      <a:r>
                        <a:rPr lang="en-US"/>
                        <a:t>8 GB eMMC</a:t>
                      </a:r>
                      <a:endParaRPr/>
                    </a:p>
                  </a:txBody>
                  <a:tcPr marL="91425" marR="91425" marT="91425" marB="91425"/>
                </a:tc>
              </a:tr>
              <a:tr h="325300">
                <a:tc>
                  <a:txBody>
                    <a:bodyPr/>
                    <a:lstStyle/>
                    <a:p>
                      <a:pPr marL="0" lvl="0" indent="0" algn="l" rtl="0">
                        <a:spcBef>
                          <a:spcPts val="0"/>
                        </a:spcBef>
                        <a:spcAft>
                          <a:spcPts val="0"/>
                        </a:spcAft>
                        <a:buNone/>
                      </a:pPr>
                      <a:r>
                        <a:rPr lang="en-US"/>
                        <a:t>Wireless</a:t>
                      </a:r>
                      <a:endParaRPr/>
                    </a:p>
                  </a:txBody>
                  <a:tcPr marL="91425" marR="91425" marT="91425" marB="91425"/>
                </a:tc>
                <a:tc>
                  <a:txBody>
                    <a:bodyPr/>
                    <a:lstStyle/>
                    <a:p>
                      <a:pPr marL="0" lvl="0" indent="0" algn="l" rtl="0">
                        <a:spcBef>
                          <a:spcPts val="0"/>
                        </a:spcBef>
                        <a:spcAft>
                          <a:spcPts val="0"/>
                        </a:spcAft>
                        <a:buNone/>
                      </a:pPr>
                      <a:r>
                        <a:rPr lang="en-US" dirty="0"/>
                        <a:t>Wi-Fi 2x2 MIMO (802.11b/g/n/ac 2.4/5GHz) and Bluetooth 4.2</a:t>
                      </a:r>
                      <a:endParaRPr dirty="0"/>
                    </a:p>
                  </a:txBody>
                  <a:tcPr marL="91425" marR="91425" marT="91425" marB="91425"/>
                </a:tc>
              </a:tr>
            </a:tbl>
          </a:graphicData>
        </a:graphic>
      </p:graphicFrame>
      <p:sp>
        <p:nvSpPr>
          <p:cNvPr id="64" name="Google Shape;64;p3"/>
          <p:cNvSpPr txBox="1"/>
          <p:nvPr/>
        </p:nvSpPr>
        <p:spPr>
          <a:xfrm>
            <a:off x="512727" y="5678285"/>
            <a:ext cx="832505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https://coral.withgoogle.com/products/dev-board</a:t>
            </a:r>
            <a:endParaRPr dirty="0"/>
          </a:p>
        </p:txBody>
      </p:sp>
    </p:spTree>
    <p:extLst>
      <p:ext uri="{BB962C8B-B14F-4D97-AF65-F5344CB8AC3E}">
        <p14:creationId xmlns:p14="http://schemas.microsoft.com/office/powerpoint/2010/main" val="25082575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72D557-F554-417C-838B-7E7ECD61941F}"/>
              </a:ext>
            </a:extLst>
          </p:cNvPr>
          <p:cNvSpPr>
            <a:spLocks noGrp="1"/>
          </p:cNvSpPr>
          <p:nvPr>
            <p:ph type="title"/>
          </p:nvPr>
        </p:nvSpPr>
        <p:spPr/>
        <p:txBody>
          <a:bodyPr/>
          <a:lstStyle/>
          <a:p>
            <a:r>
              <a:rPr lang="en-GB" dirty="0"/>
              <a:t>There Shall Be No Victims</a:t>
            </a:r>
          </a:p>
        </p:txBody>
      </p:sp>
      <p:sp>
        <p:nvSpPr>
          <p:cNvPr id="3" name="Content Placeholder 2">
            <a:extLst>
              <a:ext uri="{FF2B5EF4-FFF2-40B4-BE49-F238E27FC236}">
                <a16:creationId xmlns="" xmlns:a16="http://schemas.microsoft.com/office/drawing/2014/main" id="{577B0938-D4E1-4968-9FAD-21B3BF7CC480}"/>
              </a:ext>
            </a:extLst>
          </p:cNvPr>
          <p:cNvSpPr>
            <a:spLocks noGrp="1"/>
          </p:cNvSpPr>
          <p:nvPr>
            <p:ph sz="quarter" idx="13"/>
          </p:nvPr>
        </p:nvSpPr>
        <p:spPr/>
        <p:txBody>
          <a:bodyPr/>
          <a:lstStyle/>
          <a:p>
            <a:r>
              <a:rPr lang="en-GB" dirty="0"/>
              <a:t>I won’t be showing examples of bad practice today</a:t>
            </a:r>
          </a:p>
          <a:p>
            <a:endParaRPr lang="en-GB" dirty="0"/>
          </a:p>
          <a:p>
            <a:r>
              <a:rPr lang="en-GB" dirty="0"/>
              <a:t>Sorry to disappoint!</a:t>
            </a:r>
          </a:p>
        </p:txBody>
      </p:sp>
    </p:spTree>
    <p:extLst>
      <p:ext uri="{BB962C8B-B14F-4D97-AF65-F5344CB8AC3E}">
        <p14:creationId xmlns:p14="http://schemas.microsoft.com/office/powerpoint/2010/main" val="20572905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6404a54e72_0_50"/>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400"/>
              <a:buFont typeface="Arial"/>
              <a:buNone/>
            </a:pPr>
            <a:r>
              <a:rPr lang="en-US"/>
              <a:t>Coral Dev Board - Software</a:t>
            </a:r>
            <a:endParaRPr/>
          </a:p>
        </p:txBody>
      </p:sp>
      <p:sp>
        <p:nvSpPr>
          <p:cNvPr id="70" name="Google Shape;70;g6404a54e72_0_50"/>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Mendel Linux (release Chef)</a:t>
            </a:r>
            <a:endParaRPr/>
          </a:p>
          <a:p>
            <a:pPr marL="914400" lvl="1" indent="-368300" algn="l" rtl="0">
              <a:lnSpc>
                <a:spcPct val="100000"/>
              </a:lnSpc>
              <a:spcBef>
                <a:spcPts val="0"/>
              </a:spcBef>
              <a:spcAft>
                <a:spcPts val="0"/>
              </a:spcAft>
              <a:buSzPts val="2200"/>
              <a:buChar char="•"/>
            </a:pPr>
            <a:r>
              <a:rPr lang="en-US"/>
              <a:t>Mendel Linux is a lightweight derivative of Debian Linux</a:t>
            </a:r>
            <a:endParaRPr/>
          </a:p>
          <a:p>
            <a:pPr marL="914400" lvl="1" indent="-368300" algn="l" rtl="0">
              <a:lnSpc>
                <a:spcPct val="100000"/>
              </a:lnSpc>
              <a:spcBef>
                <a:spcPts val="0"/>
              </a:spcBef>
              <a:spcAft>
                <a:spcPts val="0"/>
              </a:spcAft>
              <a:buSzPts val="2200"/>
              <a:buChar char="•"/>
            </a:pPr>
            <a:r>
              <a:rPr lang="en-US"/>
              <a:t>Debian apt repositories</a:t>
            </a:r>
            <a:endParaRPr/>
          </a:p>
          <a:p>
            <a:pPr marL="914400" lvl="1" indent="-368300" algn="l" rtl="0">
              <a:lnSpc>
                <a:spcPct val="100000"/>
              </a:lnSpc>
              <a:spcBef>
                <a:spcPts val="0"/>
              </a:spcBef>
              <a:spcAft>
                <a:spcPts val="0"/>
              </a:spcAft>
              <a:buSzPts val="2200"/>
              <a:buChar char="•"/>
            </a:pPr>
            <a:r>
              <a:rPr lang="en-US"/>
              <a:t>Additions for Coral Dev Board peripherals</a:t>
            </a:r>
            <a:endParaRPr/>
          </a:p>
          <a:p>
            <a:pPr marL="457200" lvl="0" indent="-381000" algn="l" rtl="0">
              <a:spcBef>
                <a:spcPts val="0"/>
              </a:spcBef>
              <a:spcAft>
                <a:spcPts val="0"/>
              </a:spcAft>
              <a:buSzPts val="2400"/>
              <a:buChar char="•"/>
            </a:pPr>
            <a:r>
              <a:rPr lang="en-US"/>
              <a:t>Pre-built images</a:t>
            </a:r>
            <a:endParaRPr/>
          </a:p>
          <a:p>
            <a:pPr marL="457200" lvl="0" indent="-381000" algn="l" rtl="0">
              <a:lnSpc>
                <a:spcPct val="100000"/>
              </a:lnSpc>
              <a:spcBef>
                <a:spcPts val="0"/>
              </a:spcBef>
              <a:spcAft>
                <a:spcPts val="0"/>
              </a:spcAft>
              <a:buSzPts val="2400"/>
              <a:buChar char="•"/>
            </a:pPr>
            <a:r>
              <a:rPr lang="en-US"/>
              <a:t>Convenient for prototyping</a:t>
            </a:r>
            <a:endParaRPr/>
          </a:p>
        </p:txBody>
      </p:sp>
    </p:spTree>
    <p:extLst>
      <p:ext uri="{BB962C8B-B14F-4D97-AF65-F5344CB8AC3E}">
        <p14:creationId xmlns:p14="http://schemas.microsoft.com/office/powerpoint/2010/main" val="416150744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6404a54e72_0_5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76" name="Google Shape;76;g6404a54e72_0_56"/>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Contacted support</a:t>
            </a:r>
            <a:endParaRPr/>
          </a:p>
          <a:p>
            <a:pPr marL="457200" lvl="0" indent="-381000" algn="l" rtl="0">
              <a:spcBef>
                <a:spcPts val="0"/>
              </a:spcBef>
              <a:spcAft>
                <a:spcPts val="0"/>
              </a:spcAft>
              <a:buSzPts val="2400"/>
              <a:buChar char="•"/>
            </a:pPr>
            <a:r>
              <a:rPr lang="en-US"/>
              <a:t>Custom build system to generate images</a:t>
            </a:r>
            <a:endParaRPr/>
          </a:p>
          <a:p>
            <a:pPr marL="914400" lvl="1" indent="-368300" algn="l" rtl="0">
              <a:spcBef>
                <a:spcPts val="0"/>
              </a:spcBef>
              <a:spcAft>
                <a:spcPts val="0"/>
              </a:spcAft>
              <a:buSzPts val="2200"/>
              <a:buChar char="•"/>
            </a:pPr>
            <a:r>
              <a:rPr lang="en-US"/>
              <a:t>debootstrap wrapper</a:t>
            </a:r>
            <a:endParaRPr/>
          </a:p>
          <a:p>
            <a:pPr marL="457200" lvl="0" indent="-381000" algn="l" rtl="0">
              <a:lnSpc>
                <a:spcPct val="100000"/>
              </a:lnSpc>
              <a:spcBef>
                <a:spcPts val="0"/>
              </a:spcBef>
              <a:spcAft>
                <a:spcPts val="0"/>
              </a:spcAft>
              <a:buSzPts val="2400"/>
              <a:buChar char="•"/>
            </a:pPr>
            <a:r>
              <a:rPr lang="en-US"/>
              <a:t>https://coral.googlesource.com</a:t>
            </a:r>
            <a:endParaRPr/>
          </a:p>
          <a:p>
            <a:pPr marL="914400" lvl="1" indent="-368300" algn="l" rtl="0">
              <a:lnSpc>
                <a:spcPct val="100000"/>
              </a:lnSpc>
              <a:spcBef>
                <a:spcPts val="0"/>
              </a:spcBef>
              <a:spcAft>
                <a:spcPts val="0"/>
              </a:spcAft>
              <a:buSzPts val="2200"/>
              <a:buChar char="•"/>
            </a:pPr>
            <a:r>
              <a:rPr lang="en-US"/>
              <a:t>source code of all “extra” components and build system</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414329540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6404a54e72_0_63"/>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82" name="Google Shape;82;g6404a54e72_0_6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Forked BSP components</a:t>
            </a:r>
            <a:endParaRPr/>
          </a:p>
          <a:p>
            <a:pPr marL="914400" lvl="1" indent="-368300" algn="l" rtl="0">
              <a:lnSpc>
                <a:spcPct val="100000"/>
              </a:lnSpc>
              <a:spcBef>
                <a:spcPts val="0"/>
              </a:spcBef>
              <a:spcAft>
                <a:spcPts val="0"/>
              </a:spcAft>
              <a:buSzPts val="2200"/>
              <a:buChar char="•"/>
            </a:pPr>
            <a:r>
              <a:rPr lang="en-US"/>
              <a:t>uboot-imx</a:t>
            </a:r>
            <a:endParaRPr/>
          </a:p>
          <a:p>
            <a:pPr marL="914400" lvl="1" indent="-368300" algn="l" rtl="0">
              <a:lnSpc>
                <a:spcPct val="100000"/>
              </a:lnSpc>
              <a:spcBef>
                <a:spcPts val="0"/>
              </a:spcBef>
              <a:spcAft>
                <a:spcPts val="0"/>
              </a:spcAft>
              <a:buSzPts val="2200"/>
              <a:buChar char="•"/>
            </a:pPr>
            <a:r>
              <a:rPr lang="en-US"/>
              <a:t>linux-imx</a:t>
            </a:r>
            <a:endParaRPr/>
          </a:p>
          <a:p>
            <a:pPr marL="914400" lvl="1" indent="-368300" algn="l" rtl="0">
              <a:lnSpc>
                <a:spcPct val="100000"/>
              </a:lnSpc>
              <a:spcBef>
                <a:spcPts val="0"/>
              </a:spcBef>
              <a:spcAft>
                <a:spcPts val="0"/>
              </a:spcAft>
              <a:buSzPts val="2200"/>
              <a:buChar char="•"/>
            </a:pPr>
            <a:r>
              <a:rPr lang="en-US"/>
              <a:t>imx-firmware</a:t>
            </a:r>
            <a:endParaRPr/>
          </a:p>
          <a:p>
            <a:pPr marL="914400" lvl="1" indent="-368300" algn="l" rtl="0">
              <a:lnSpc>
                <a:spcPct val="100000"/>
              </a:lnSpc>
              <a:spcBef>
                <a:spcPts val="0"/>
              </a:spcBef>
              <a:spcAft>
                <a:spcPts val="0"/>
              </a:spcAft>
              <a:buSzPts val="2200"/>
              <a:buChar char="•"/>
            </a:pPr>
            <a:r>
              <a:rPr lang="en-US"/>
              <a:t>wayland-imx</a:t>
            </a:r>
            <a:endParaRPr/>
          </a:p>
          <a:p>
            <a:pPr marL="914400" lvl="1" indent="-368300" algn="l" rtl="0">
              <a:lnSpc>
                <a:spcPct val="100000"/>
              </a:lnSpc>
              <a:spcBef>
                <a:spcPts val="0"/>
              </a:spcBef>
              <a:spcAft>
                <a:spcPts val="0"/>
              </a:spcAft>
              <a:buSzPts val="2200"/>
              <a:buChar char="•"/>
            </a:pPr>
            <a:r>
              <a:rPr lang="en-US"/>
              <a:t>….</a:t>
            </a:r>
            <a:endParaRPr/>
          </a:p>
          <a:p>
            <a:pPr marL="457200" lvl="0" indent="-381000" algn="l" rtl="0">
              <a:lnSpc>
                <a:spcPct val="100000"/>
              </a:lnSpc>
              <a:spcBef>
                <a:spcPts val="0"/>
              </a:spcBef>
              <a:spcAft>
                <a:spcPts val="0"/>
              </a:spcAft>
              <a:buSzPts val="2400"/>
              <a:buChar char="•"/>
            </a:pPr>
            <a:r>
              <a:rPr lang="en-US"/>
              <a:t>Only a few had actually been changed</a:t>
            </a:r>
            <a:endParaRPr/>
          </a:p>
          <a:p>
            <a:pPr marL="914400" lvl="1" indent="-368300" algn="l" rtl="0">
              <a:lnSpc>
                <a:spcPct val="100000"/>
              </a:lnSpc>
              <a:spcBef>
                <a:spcPts val="0"/>
              </a:spcBef>
              <a:spcAft>
                <a:spcPts val="0"/>
              </a:spcAft>
              <a:buSzPts val="2200"/>
              <a:buChar char="•"/>
            </a:pPr>
            <a:r>
              <a:rPr lang="en-US"/>
              <a:t>uboot-imx and linux-imx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2039697990"/>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6404a54e72_0_8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88" name="Google Shape;88;g6404a54e72_0_86"/>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Conclusion: Based on NXP BSP</a:t>
            </a:r>
            <a:endParaRPr/>
          </a:p>
          <a:p>
            <a:pPr marL="914400" lvl="1" indent="-368300" algn="l" rtl="0">
              <a:lnSpc>
                <a:spcPct val="100000"/>
              </a:lnSpc>
              <a:spcBef>
                <a:spcPts val="0"/>
              </a:spcBef>
              <a:spcAft>
                <a:spcPts val="0"/>
              </a:spcAft>
              <a:buSzPts val="2200"/>
              <a:buChar char="•"/>
            </a:pPr>
            <a:r>
              <a:rPr lang="en-US"/>
              <a:t>could probably reuse much of what is in meta-freescale</a:t>
            </a:r>
            <a:endParaRPr/>
          </a:p>
          <a:p>
            <a:pPr marL="457200" lvl="0" indent="-381000" algn="l" rtl="0">
              <a:lnSpc>
                <a:spcPct val="100000"/>
              </a:lnSpc>
              <a:spcBef>
                <a:spcPts val="0"/>
              </a:spcBef>
              <a:spcAft>
                <a:spcPts val="0"/>
              </a:spcAft>
              <a:buSzPts val="2400"/>
              <a:buChar char="•"/>
            </a:pPr>
            <a:r>
              <a:rPr lang="en-US"/>
              <a:t>Obvious that they are using Yocto as reference</a:t>
            </a:r>
            <a:endParaRPr/>
          </a:p>
          <a:p>
            <a:pPr marL="914400" lvl="1" indent="-368300" algn="l" rtl="0">
              <a:lnSpc>
                <a:spcPct val="100000"/>
              </a:lnSpc>
              <a:spcBef>
                <a:spcPts val="0"/>
              </a:spcBef>
              <a:spcAft>
                <a:spcPts val="0"/>
              </a:spcAft>
              <a:buSzPts val="2200"/>
              <a:buChar char="•"/>
            </a:pPr>
            <a:r>
              <a:rPr lang="en-US" i="1"/>
              <a:t>“Import IMX8MM bl31/tee from Yocto”</a:t>
            </a:r>
            <a:endParaRPr i="1"/>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17364475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6404a54e72_0_7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94" name="Google Shape;94;g6404a54e72_0_76"/>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Depend on meta-freescale</a:t>
            </a:r>
            <a:endParaRPr/>
          </a:p>
          <a:p>
            <a:pPr marL="914400" lvl="1" indent="-368300" algn="l" rtl="0">
              <a:lnSpc>
                <a:spcPct val="100000"/>
              </a:lnSpc>
              <a:spcBef>
                <a:spcPts val="0"/>
              </a:spcBef>
              <a:spcAft>
                <a:spcPts val="0"/>
              </a:spcAft>
              <a:buSzPts val="2200"/>
              <a:buChar char="•"/>
            </a:pPr>
            <a:r>
              <a:rPr lang="en-US"/>
              <a:t>to get NXP BSP components</a:t>
            </a:r>
            <a:endParaRPr/>
          </a:p>
          <a:p>
            <a:pPr marL="457200" lvl="0" indent="-381000" algn="l" rtl="0">
              <a:lnSpc>
                <a:spcPct val="100000"/>
              </a:lnSpc>
              <a:spcBef>
                <a:spcPts val="0"/>
              </a:spcBef>
              <a:spcAft>
                <a:spcPts val="0"/>
              </a:spcAft>
              <a:buSzPts val="2400"/>
              <a:buChar char="•"/>
            </a:pPr>
            <a:r>
              <a:rPr lang="en-US"/>
              <a:t>Machine</a:t>
            </a:r>
            <a:endParaRPr/>
          </a:p>
          <a:p>
            <a:pPr marL="914400" lvl="1" indent="-368300" algn="l" rtl="0">
              <a:lnSpc>
                <a:spcPct val="100000"/>
              </a:lnSpc>
              <a:spcBef>
                <a:spcPts val="0"/>
              </a:spcBef>
              <a:spcAft>
                <a:spcPts val="0"/>
              </a:spcAft>
              <a:buSzPts val="2200"/>
              <a:buChar char="•"/>
            </a:pPr>
            <a:r>
              <a:rPr lang="en-US"/>
              <a:t>conf/machine/coral-dev.conf</a:t>
            </a:r>
            <a:endParaRPr/>
          </a:p>
          <a:p>
            <a:pPr marL="914400" lvl="1" indent="-368300" algn="l" rtl="0">
              <a:lnSpc>
                <a:spcPct val="100000"/>
              </a:lnSpc>
              <a:spcBef>
                <a:spcPts val="0"/>
              </a:spcBef>
              <a:spcAft>
                <a:spcPts val="0"/>
              </a:spcAft>
              <a:buSzPts val="2200"/>
              <a:buChar char="•"/>
            </a:pPr>
            <a:r>
              <a:rPr lang="en-US"/>
              <a:t>based on meta-freescale/conf/machine/imx8mqevk.conf</a:t>
            </a:r>
            <a:endParaRPr/>
          </a:p>
          <a:p>
            <a:pPr marL="914400" lvl="1" indent="-368300" algn="l" rtl="0">
              <a:lnSpc>
                <a:spcPct val="100000"/>
              </a:lnSpc>
              <a:spcBef>
                <a:spcPts val="0"/>
              </a:spcBef>
              <a:spcAft>
                <a:spcPts val="0"/>
              </a:spcAft>
              <a:buSzPts val="2200"/>
              <a:buChar char="•"/>
            </a:pPr>
            <a:r>
              <a:rPr lang="en-US"/>
              <a:t>updated dtb names, U-Boot defconfig etc..</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544796159"/>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6404a54e72_0_93"/>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00" name="Google Shape;100;g6404a54e72_0_93"/>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Started with U-Boot recipe</a:t>
            </a:r>
            <a:endParaRPr/>
          </a:p>
          <a:p>
            <a:pPr marL="914400" lvl="1" indent="-368300" algn="l" rtl="0">
              <a:lnSpc>
                <a:spcPct val="100000"/>
              </a:lnSpc>
              <a:spcBef>
                <a:spcPts val="0"/>
              </a:spcBef>
              <a:spcAft>
                <a:spcPts val="0"/>
              </a:spcAft>
              <a:buSzPts val="2200"/>
              <a:buChar char="•"/>
            </a:pPr>
            <a:r>
              <a:rPr lang="en-US"/>
              <a:t>u-boot-coral_2017.03.bb</a:t>
            </a:r>
            <a:endParaRPr/>
          </a:p>
          <a:p>
            <a:pPr marL="914400" lvl="1" indent="-368300" algn="l" rtl="0">
              <a:lnSpc>
                <a:spcPct val="100000"/>
              </a:lnSpc>
              <a:spcBef>
                <a:spcPts val="0"/>
              </a:spcBef>
              <a:spcAft>
                <a:spcPts val="0"/>
              </a:spcAft>
              <a:buSzPts val="2200"/>
              <a:buChar char="•"/>
            </a:pPr>
            <a:r>
              <a:rPr lang="en-US"/>
              <a:t>based on u-boot-imx_2017.03.bb from meta-freescale (thud)</a:t>
            </a:r>
            <a:endParaRPr/>
          </a:p>
          <a:p>
            <a:pPr marL="914400" lvl="1" indent="-368300" algn="l" rtl="0">
              <a:lnSpc>
                <a:spcPct val="100000"/>
              </a:lnSpc>
              <a:spcBef>
                <a:spcPts val="0"/>
              </a:spcBef>
              <a:spcAft>
                <a:spcPts val="0"/>
              </a:spcAft>
              <a:buSzPts val="2200"/>
              <a:buChar char="•"/>
            </a:pPr>
            <a:r>
              <a:rPr lang="en-US"/>
              <a:t>had to make a small patch to imx-mkimage (hardcoded dtb name)</a:t>
            </a:r>
            <a:endParaRPr/>
          </a:p>
          <a:p>
            <a:pPr marL="914400" lvl="1" indent="-368300" algn="l" rtl="0">
              <a:lnSpc>
                <a:spcPct val="100000"/>
              </a:lnSpc>
              <a:spcBef>
                <a:spcPts val="0"/>
              </a:spcBef>
              <a:spcAft>
                <a:spcPts val="0"/>
              </a:spcAft>
              <a:buSzPts val="2200"/>
              <a:buChar char="•"/>
            </a:pPr>
            <a:r>
              <a:rPr lang="en-US"/>
              <a:t>core-boot-script.bb (boot.txt from Mendel Linux)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55088617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6404a54e72_0_68"/>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06" name="Google Shape;106;g6404a54e72_0_68"/>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Linux kernel recipe</a:t>
            </a:r>
            <a:endParaRPr/>
          </a:p>
          <a:p>
            <a:pPr marL="914400" lvl="1" indent="-368300" algn="l" rtl="0">
              <a:lnSpc>
                <a:spcPct val="100000"/>
              </a:lnSpc>
              <a:spcBef>
                <a:spcPts val="0"/>
              </a:spcBef>
              <a:spcAft>
                <a:spcPts val="0"/>
              </a:spcAft>
              <a:buSzPts val="2200"/>
              <a:buChar char="•"/>
            </a:pPr>
            <a:r>
              <a:rPr lang="en-US"/>
              <a:t>linux-coral_4.9.51.bb</a:t>
            </a:r>
            <a:endParaRPr/>
          </a:p>
          <a:p>
            <a:pPr marL="914400" lvl="1" indent="-368300" algn="l" rtl="0">
              <a:lnSpc>
                <a:spcPct val="100000"/>
              </a:lnSpc>
              <a:spcBef>
                <a:spcPts val="0"/>
              </a:spcBef>
              <a:spcAft>
                <a:spcPts val="0"/>
              </a:spcAft>
              <a:buSzPts val="2200"/>
              <a:buChar char="•"/>
            </a:pPr>
            <a:r>
              <a:rPr lang="en-US"/>
              <a:t>based on linux-imx_4.9.123.bb from meta-freescale</a:t>
            </a:r>
            <a:endParaRPr/>
          </a:p>
          <a:p>
            <a:pPr marL="914400" lvl="1" indent="-368300" algn="l" rtl="0">
              <a:lnSpc>
                <a:spcPct val="100000"/>
              </a:lnSpc>
              <a:spcBef>
                <a:spcPts val="0"/>
              </a:spcBef>
              <a:spcAft>
                <a:spcPts val="0"/>
              </a:spcAft>
              <a:buSzPts val="2200"/>
              <a:buChar char="•"/>
            </a:pPr>
            <a:r>
              <a:rPr lang="en-US"/>
              <a:t>imported defconfig from linux-imx-debian (Mendel Linux)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439537416"/>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6404a54e72_0_98"/>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12" name="Google Shape;112;g6404a54e72_0_98"/>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Custom WKS file to create disk image</a:t>
            </a:r>
            <a:endParaRPr/>
          </a:p>
          <a:p>
            <a:pPr marL="914400" lvl="1" indent="-368300" algn="l" rtl="0">
              <a:lnSpc>
                <a:spcPct val="100000"/>
              </a:lnSpc>
              <a:spcBef>
                <a:spcPts val="0"/>
              </a:spcBef>
              <a:spcAft>
                <a:spcPts val="0"/>
              </a:spcAft>
              <a:buSzPts val="2200"/>
              <a:buChar char="•"/>
            </a:pPr>
            <a:r>
              <a:rPr lang="en-US"/>
              <a:t>meta-coral/wic/coral-bootpart.wks.in</a:t>
            </a:r>
            <a:endParaRPr/>
          </a:p>
          <a:p>
            <a:pPr marL="914400" lvl="1" indent="-368300" algn="l" rtl="0">
              <a:lnSpc>
                <a:spcPct val="100000"/>
              </a:lnSpc>
              <a:spcBef>
                <a:spcPts val="0"/>
              </a:spcBef>
              <a:spcAft>
                <a:spcPts val="0"/>
              </a:spcAft>
              <a:buSzPts val="2200"/>
              <a:buChar char="•"/>
            </a:pPr>
            <a:r>
              <a:rPr lang="en-US"/>
              <a:t>image suitable to write to SD card (or eMMC)</a:t>
            </a:r>
            <a:endParaRPr/>
          </a:p>
          <a:p>
            <a:pPr marL="914400" lvl="1" indent="-368300" algn="l" rtl="0">
              <a:lnSpc>
                <a:spcPct val="100000"/>
              </a:lnSpc>
              <a:spcBef>
                <a:spcPts val="0"/>
              </a:spcBef>
              <a:spcAft>
                <a:spcPts val="0"/>
              </a:spcAft>
              <a:buSzPts val="2200"/>
              <a:buChar char="•"/>
            </a:pPr>
            <a:r>
              <a:rPr lang="en-US"/>
              <a:t>meta-freescale/wic/imx-imx-boot-bootpart.wks.in</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
        <p:nvSpPr>
          <p:cNvPr id="113" name="Google Shape;113;g6404a54e72_0_98"/>
          <p:cNvSpPr txBox="1"/>
          <p:nvPr/>
        </p:nvSpPr>
        <p:spPr>
          <a:xfrm>
            <a:off x="362857" y="3524450"/>
            <a:ext cx="8550243" cy="18748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u-boot --source </a:t>
            </a:r>
            <a:r>
              <a:rPr lang="en-US" sz="1200" b="1" dirty="0" err="1">
                <a:latin typeface="Roboto Mono Light"/>
                <a:ea typeface="Roboto Mono Light"/>
                <a:cs typeface="Roboto Mono Light"/>
                <a:sym typeface="Roboto Mono Light"/>
              </a:rPr>
              <a:t>rawcopy</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sourceparams</a:t>
            </a:r>
            <a:r>
              <a:rPr lang="en-US" sz="1200" b="1" dirty="0">
                <a:latin typeface="Roboto Mono Light"/>
                <a:ea typeface="Roboto Mono Light"/>
                <a:cs typeface="Roboto Mono Light"/>
                <a:sym typeface="Roboto Mono Light"/>
              </a:rPr>
              <a:t>="file=</a:t>
            </a:r>
            <a:r>
              <a:rPr lang="en-US" sz="1200" b="1" dirty="0" err="1">
                <a:latin typeface="Roboto Mono Light"/>
                <a:ea typeface="Roboto Mono Light"/>
                <a:cs typeface="Roboto Mono Light"/>
                <a:sym typeface="Roboto Mono Light"/>
              </a:rPr>
              <a:t>imx</a:t>
            </a:r>
            <a:r>
              <a:rPr lang="en-US" sz="1200" b="1" dirty="0">
                <a:latin typeface="Roboto Mono Light"/>
                <a:ea typeface="Roboto Mono Light"/>
                <a:cs typeface="Roboto Mono Light"/>
                <a:sym typeface="Roboto Mono Light"/>
              </a:rPr>
              <a:t>-boot"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--no-table --align ${IMX_BOOT_SEEK}</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/boot --source </a:t>
            </a:r>
            <a:r>
              <a:rPr lang="en-US" sz="1200" b="1" dirty="0" err="1">
                <a:latin typeface="Roboto Mono Light"/>
                <a:ea typeface="Roboto Mono Light"/>
                <a:cs typeface="Roboto Mono Light"/>
                <a:sym typeface="Roboto Mono Light"/>
              </a:rPr>
              <a:t>bootimg</a:t>
            </a:r>
            <a:r>
              <a:rPr lang="en-US" sz="1200" b="1" dirty="0">
                <a:latin typeface="Roboto Mono Light"/>
                <a:ea typeface="Roboto Mono Light"/>
                <a:cs typeface="Roboto Mono Light"/>
                <a:sym typeface="Roboto Mono Light"/>
              </a:rPr>
              <a:t>-partition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fstype</a:t>
            </a:r>
            <a:r>
              <a:rPr lang="en-US" sz="1200" b="1" dirty="0">
                <a:latin typeface="Roboto Mono Light"/>
                <a:ea typeface="Roboto Mono Light"/>
                <a:cs typeface="Roboto Mono Light"/>
                <a:sym typeface="Roboto Mono Light"/>
              </a:rPr>
              <a:t>=ext4 --label boot --active --align 4096 --size 16</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 --source </a:t>
            </a:r>
            <a:r>
              <a:rPr lang="en-US" sz="1200" b="1" dirty="0" err="1">
                <a:latin typeface="Roboto Mono Light"/>
                <a:ea typeface="Roboto Mono Light"/>
                <a:cs typeface="Roboto Mono Light"/>
                <a:sym typeface="Roboto Mono Light"/>
              </a:rPr>
              <a:t>rootfs</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fstype</a:t>
            </a:r>
            <a:r>
              <a:rPr lang="en-US" sz="1200" b="1" dirty="0">
                <a:latin typeface="Roboto Mono Light"/>
                <a:ea typeface="Roboto Mono Light"/>
                <a:cs typeface="Roboto Mono Light"/>
                <a:sym typeface="Roboto Mono Light"/>
              </a:rPr>
              <a:t>=ext4 --label root --align 4096</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bootloader --</a:t>
            </a:r>
            <a:r>
              <a:rPr lang="en-US" sz="1200" b="1" dirty="0" err="1">
                <a:latin typeface="Roboto Mono Light"/>
                <a:ea typeface="Roboto Mono Light"/>
                <a:cs typeface="Roboto Mono Light"/>
                <a:sym typeface="Roboto Mono Light"/>
              </a:rPr>
              <a:t>ptable</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msdos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2178452"/>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6404a54e72_0_107"/>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bootable</a:t>
            </a:r>
            <a:endParaRPr/>
          </a:p>
        </p:txBody>
      </p:sp>
      <p:sp>
        <p:nvSpPr>
          <p:cNvPr id="119" name="Google Shape;119;g6404a54e72_0_107"/>
          <p:cNvSpPr txBox="1"/>
          <p:nvPr/>
        </p:nvSpPr>
        <p:spPr>
          <a:xfrm>
            <a:off x="484200" y="894898"/>
            <a:ext cx="8202600" cy="50995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Roboto Mono Light"/>
                <a:ea typeface="Roboto Mono Light"/>
                <a:cs typeface="Roboto Mono Light"/>
                <a:sym typeface="Roboto Mono Light"/>
              </a:rPr>
              <a:t>meta-coral/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layer.conf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machine</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a:t>
            </a:r>
            <a:r>
              <a:rPr lang="en-US" sz="1200" b="1" dirty="0" err="1">
                <a:latin typeface="Roboto Mono Light"/>
                <a:ea typeface="Roboto Mono Light"/>
                <a:cs typeface="Roboto Mono Light"/>
                <a:sym typeface="Roboto Mono Light"/>
              </a:rPr>
              <a:t>dev.conf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recipes-</a:t>
            </a:r>
            <a:r>
              <a:rPr lang="en-US" sz="1200" b="1" dirty="0" err="1">
                <a:latin typeface="Roboto Mono Light"/>
                <a:ea typeface="Roboto Mono Light"/>
                <a:cs typeface="Roboto Mono Light"/>
                <a:sym typeface="Roboto Mono Light"/>
              </a:rPr>
              <a:t>bsp</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coral-boot-script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cora-boot-script.bb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files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boot.txt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imx-mkimage</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files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 0001-add-BOARD-argument.patch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imx-boot_0.2.bbappend</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0001-tools-allow-to-override-python.patch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0002-ext4-cache-extent-blocks-during-file-reads.patch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u-boot-coral_2017.03.bb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recipes-kernel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linux</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linux</a:t>
            </a:r>
            <a:r>
              <a:rPr lang="en-US" sz="1200" b="1" dirty="0">
                <a:latin typeface="Roboto Mono Light"/>
                <a:ea typeface="Roboto Mono Light"/>
                <a:cs typeface="Roboto Mono Light"/>
                <a:sym typeface="Roboto Mono Light"/>
              </a:rPr>
              <a:t>-coral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a:t>
            </a:r>
            <a:r>
              <a:rPr lang="en-US" sz="1200" b="1" dirty="0" err="1">
                <a:latin typeface="Roboto Mono Light"/>
                <a:ea typeface="Roboto Mono Light"/>
                <a:cs typeface="Roboto Mono Light"/>
                <a:sym typeface="Roboto Mono Light"/>
              </a:rPr>
              <a:t>defconfig</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linux-coral_4.9.51.bb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wic</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coral-bootpart.wks.in</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endParaRPr sz="800" dirty="0">
              <a:latin typeface="Roboto Mono Light"/>
              <a:ea typeface="Roboto Mono Light"/>
              <a:cs typeface="Roboto Mono Light"/>
              <a:sym typeface="Roboto Mono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7042556"/>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6404a54e72_0_114"/>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Edge TPU</a:t>
            </a:r>
            <a:endParaRPr/>
          </a:p>
        </p:txBody>
      </p:sp>
      <p:sp>
        <p:nvSpPr>
          <p:cNvPr id="125" name="Google Shape;125;g6404a54e72_0_114"/>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ASIC designed by Google</a:t>
            </a:r>
            <a:endParaRPr/>
          </a:p>
          <a:p>
            <a:pPr marL="914400" lvl="1" indent="-368300" algn="l" rtl="0">
              <a:lnSpc>
                <a:spcPct val="100000"/>
              </a:lnSpc>
              <a:spcBef>
                <a:spcPts val="0"/>
              </a:spcBef>
              <a:spcAft>
                <a:spcPts val="0"/>
              </a:spcAft>
              <a:buSzPts val="2200"/>
              <a:buChar char="•"/>
            </a:pPr>
            <a:r>
              <a:rPr lang="en-US"/>
              <a:t>high performance ML inferencing for TensorFlow Lite models</a:t>
            </a:r>
            <a:endParaRPr/>
          </a:p>
          <a:p>
            <a:pPr marL="914400" lvl="1" indent="-368300" algn="l" rtl="0">
              <a:lnSpc>
                <a:spcPct val="100000"/>
              </a:lnSpc>
              <a:spcBef>
                <a:spcPts val="0"/>
              </a:spcBef>
              <a:spcAft>
                <a:spcPts val="0"/>
              </a:spcAft>
              <a:buSzPts val="2200"/>
              <a:buChar char="•"/>
            </a:pPr>
            <a:r>
              <a:rPr lang="en-US"/>
              <a:t>PCIe and I2C/GPIO to interface with the iMX8M SoC</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30827703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130BB-78AA-463F-BE7F-CE34F7C7BCE7}"/>
              </a:ext>
            </a:extLst>
          </p:cNvPr>
          <p:cNvSpPr>
            <a:spLocks noGrp="1"/>
          </p:cNvSpPr>
          <p:nvPr>
            <p:ph type="title"/>
          </p:nvPr>
        </p:nvSpPr>
        <p:spPr/>
        <p:txBody>
          <a:bodyPr/>
          <a:lstStyle/>
          <a:p>
            <a:r>
              <a:rPr lang="en-GB" dirty="0"/>
              <a:t>What Is A Friendly Layer?</a:t>
            </a:r>
          </a:p>
        </p:txBody>
      </p:sp>
      <p:sp>
        <p:nvSpPr>
          <p:cNvPr id="3" name="Content Placeholder 2">
            <a:extLst>
              <a:ext uri="{FF2B5EF4-FFF2-40B4-BE49-F238E27FC236}">
                <a16:creationId xmlns="" xmlns:a16="http://schemas.microsoft.com/office/drawing/2014/main" id="{AF3FF063-023E-490F-9657-C8B5717A9B22}"/>
              </a:ext>
            </a:extLst>
          </p:cNvPr>
          <p:cNvSpPr>
            <a:spLocks noGrp="1"/>
          </p:cNvSpPr>
          <p:nvPr>
            <p:ph sz="quarter" idx="13"/>
          </p:nvPr>
        </p:nvSpPr>
        <p:spPr/>
        <p:txBody>
          <a:bodyPr/>
          <a:lstStyle/>
          <a:p>
            <a:r>
              <a:rPr lang="en-GB" dirty="0"/>
              <a:t>Simply adding the layer doesn’t change functionality</a:t>
            </a:r>
          </a:p>
          <a:p>
            <a:r>
              <a:rPr lang="en-GB" dirty="0"/>
              <a:t>Doesn’t assume MACHINE, DISTRO, etc</a:t>
            </a:r>
          </a:p>
          <a:p>
            <a:r>
              <a:rPr lang="en-GB" dirty="0"/>
              <a:t>Careful use of </a:t>
            </a:r>
            <a:r>
              <a:rPr lang="en-GB" dirty="0" err="1"/>
              <a:t>bbappends</a:t>
            </a:r>
            <a:endParaRPr lang="en-GB" dirty="0"/>
          </a:p>
          <a:p>
            <a:r>
              <a:rPr lang="en-GB" dirty="0"/>
              <a:t>Avoid clashing with recipe names in existing layers</a:t>
            </a:r>
          </a:p>
          <a:p>
            <a:r>
              <a:rPr lang="en-GB" dirty="0"/>
              <a:t>Place python helpers in a lib directory</a:t>
            </a:r>
          </a:p>
          <a:p>
            <a:pPr lvl="1"/>
            <a:r>
              <a:rPr lang="en-GB" dirty="0"/>
              <a:t>Avoid littering the global namespace</a:t>
            </a:r>
          </a:p>
        </p:txBody>
      </p:sp>
    </p:spTree>
    <p:extLst>
      <p:ext uri="{BB962C8B-B14F-4D97-AF65-F5344CB8AC3E}">
        <p14:creationId xmlns:p14="http://schemas.microsoft.com/office/powerpoint/2010/main" val="3752432630"/>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6404a54e72_0_122"/>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Edge TPU</a:t>
            </a:r>
            <a:endParaRPr/>
          </a:p>
        </p:txBody>
      </p:sp>
      <p:sp>
        <p:nvSpPr>
          <p:cNvPr id="131" name="Google Shape;131;g6404a54e72_0_122"/>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Binary blobs (libedgetpu)</a:t>
            </a:r>
            <a:endParaRPr/>
          </a:p>
          <a:p>
            <a:pPr marL="914400" lvl="1" indent="-368300" algn="l" rtl="0">
              <a:lnSpc>
                <a:spcPct val="100000"/>
              </a:lnSpc>
              <a:spcBef>
                <a:spcPts val="0"/>
              </a:spcBef>
              <a:spcAft>
                <a:spcPts val="0"/>
              </a:spcAft>
              <a:buSzPts val="2200"/>
              <a:buChar char="•"/>
            </a:pPr>
            <a:r>
              <a:rPr lang="en-US"/>
              <a:t>x86_64, armhf, arm64 (aarch64)</a:t>
            </a:r>
            <a:endParaRPr/>
          </a:p>
          <a:p>
            <a:pPr marL="914400" lvl="1" indent="-368300" algn="l" rtl="0">
              <a:lnSpc>
                <a:spcPct val="100000"/>
              </a:lnSpc>
              <a:spcBef>
                <a:spcPts val="0"/>
              </a:spcBef>
              <a:spcAft>
                <a:spcPts val="0"/>
              </a:spcAft>
              <a:buSzPts val="2200"/>
              <a:buChar char="•"/>
            </a:pPr>
            <a:r>
              <a:rPr lang="en-US"/>
              <a:t>depends on clang (meta-clang)</a:t>
            </a:r>
            <a:endParaRPr/>
          </a:p>
          <a:p>
            <a:pPr marL="914400" lvl="1" indent="-368300" algn="l" rtl="0">
              <a:lnSpc>
                <a:spcPct val="100000"/>
              </a:lnSpc>
              <a:spcBef>
                <a:spcPts val="0"/>
              </a:spcBef>
              <a:spcAft>
                <a:spcPts val="0"/>
              </a:spcAft>
              <a:buSzPts val="2200"/>
              <a:buChar char="•"/>
            </a:pPr>
            <a:r>
              <a:rPr lang="en-US"/>
              <a:t>libedgetpu_1.0.bb</a:t>
            </a:r>
            <a:endParaRPr/>
          </a:p>
          <a:p>
            <a:pPr marL="457200" lvl="0" indent="-381000" algn="l" rtl="0">
              <a:lnSpc>
                <a:spcPct val="100000"/>
              </a:lnSpc>
              <a:spcBef>
                <a:spcPts val="0"/>
              </a:spcBef>
              <a:spcAft>
                <a:spcPts val="0"/>
              </a:spcAft>
              <a:buSzPts val="2400"/>
              <a:buChar char="•"/>
            </a:pPr>
            <a:r>
              <a:rPr lang="en-US"/>
              <a:t>Python API (edgetpu)</a:t>
            </a:r>
            <a:endParaRPr/>
          </a:p>
          <a:p>
            <a:pPr marL="914400" lvl="1" indent="-368300" algn="l" rtl="0">
              <a:lnSpc>
                <a:spcPct val="100000"/>
              </a:lnSpc>
              <a:spcBef>
                <a:spcPts val="0"/>
              </a:spcBef>
              <a:spcAft>
                <a:spcPts val="0"/>
              </a:spcAft>
              <a:buSzPts val="2200"/>
              <a:buChar char="•"/>
            </a:pPr>
            <a:r>
              <a:rPr lang="en-US"/>
              <a:t>python3-edgetpu.bb</a:t>
            </a:r>
            <a:endParaRPr/>
          </a:p>
          <a:p>
            <a:pPr marL="457200" lvl="0" indent="-381000" algn="l" rtl="0">
              <a:lnSpc>
                <a:spcPct val="100000"/>
              </a:lnSpc>
              <a:spcBef>
                <a:spcPts val="0"/>
              </a:spcBef>
              <a:spcAft>
                <a:spcPts val="0"/>
              </a:spcAft>
              <a:buSzPts val="2400"/>
              <a:buChar char="•"/>
            </a:pPr>
            <a:r>
              <a:rPr lang="en-US"/>
              <a:t>Python Vision API (edgetpuvision)</a:t>
            </a:r>
            <a:endParaRPr/>
          </a:p>
          <a:p>
            <a:pPr marL="914400" lvl="1" indent="-368300" algn="l" rtl="0">
              <a:lnSpc>
                <a:spcPct val="100000"/>
              </a:lnSpc>
              <a:spcBef>
                <a:spcPts val="0"/>
              </a:spcBef>
              <a:spcAft>
                <a:spcPts val="0"/>
              </a:spcAft>
              <a:buSzPts val="2200"/>
              <a:buChar char="•"/>
            </a:pPr>
            <a:r>
              <a:rPr lang="en-US"/>
              <a:t>python3-edgetpuvision.bb</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51105685"/>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404a54e72_0_151"/>
          <p:cNvSpPr txBox="1">
            <a:spLocks noGrp="1"/>
          </p:cNvSpPr>
          <p:nvPr>
            <p:ph type="body" idx="2"/>
          </p:nvPr>
        </p:nvSpPr>
        <p:spPr>
          <a:xfrm>
            <a:off x="448852" y="1379539"/>
            <a:ext cx="40389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b="0"/>
              <a:t>Boot</a:t>
            </a:r>
            <a:endParaRPr b="0"/>
          </a:p>
          <a:p>
            <a:pPr marL="914400" lvl="1" indent="-368300" algn="l" rtl="0">
              <a:lnSpc>
                <a:spcPct val="100000"/>
              </a:lnSpc>
              <a:spcBef>
                <a:spcPts val="0"/>
              </a:spcBef>
              <a:spcAft>
                <a:spcPts val="0"/>
              </a:spcAft>
              <a:buSzPts val="2200"/>
              <a:buChar char="•"/>
            </a:pPr>
            <a:r>
              <a:rPr lang="en-US"/>
              <a:t>from SD card</a:t>
            </a:r>
            <a:endParaRPr/>
          </a:p>
          <a:p>
            <a:pPr marL="914400" lvl="1" indent="-368300" algn="l" rtl="0">
              <a:lnSpc>
                <a:spcPct val="100000"/>
              </a:lnSpc>
              <a:spcBef>
                <a:spcPts val="0"/>
              </a:spcBef>
              <a:spcAft>
                <a:spcPts val="0"/>
              </a:spcAft>
              <a:buSzPts val="2200"/>
              <a:buChar char="•"/>
            </a:pPr>
            <a:r>
              <a:rPr lang="en-US"/>
              <a:t>eMMC should work</a:t>
            </a:r>
            <a:endParaRPr/>
          </a:p>
          <a:p>
            <a:pPr marL="457200" lvl="0" indent="-381000" algn="l" rtl="0">
              <a:lnSpc>
                <a:spcPct val="100000"/>
              </a:lnSpc>
              <a:spcBef>
                <a:spcPts val="0"/>
              </a:spcBef>
              <a:spcAft>
                <a:spcPts val="0"/>
              </a:spcAft>
              <a:buSzPts val="2400"/>
              <a:buChar char="•"/>
            </a:pPr>
            <a:r>
              <a:rPr lang="en-US" b="0"/>
              <a:t>Ethernet</a:t>
            </a:r>
            <a:endParaRPr b="0"/>
          </a:p>
          <a:p>
            <a:pPr marL="457200" lvl="0" indent="-381000" algn="l" rtl="0">
              <a:lnSpc>
                <a:spcPct val="100000"/>
              </a:lnSpc>
              <a:spcBef>
                <a:spcPts val="0"/>
              </a:spcBef>
              <a:spcAft>
                <a:spcPts val="0"/>
              </a:spcAft>
              <a:buSzPts val="2400"/>
              <a:buChar char="•"/>
            </a:pPr>
            <a:r>
              <a:rPr lang="en-US" b="0"/>
              <a:t>HDMI</a:t>
            </a:r>
            <a:endParaRPr b="0"/>
          </a:p>
          <a:p>
            <a:pPr marL="457200" lvl="0" indent="-381000" algn="l" rtl="0">
              <a:lnSpc>
                <a:spcPct val="100000"/>
              </a:lnSpc>
              <a:spcBef>
                <a:spcPts val="0"/>
              </a:spcBef>
              <a:spcAft>
                <a:spcPts val="0"/>
              </a:spcAft>
              <a:buSzPts val="2400"/>
              <a:buChar char="•"/>
            </a:pPr>
            <a:r>
              <a:rPr lang="en-US" b="0"/>
              <a:t>WiFi</a:t>
            </a:r>
            <a:endParaRPr b="0"/>
          </a:p>
          <a:p>
            <a:pPr marL="457200" lvl="0" indent="-381000" algn="l" rtl="0">
              <a:lnSpc>
                <a:spcPct val="100000"/>
              </a:lnSpc>
              <a:spcBef>
                <a:spcPts val="0"/>
              </a:spcBef>
              <a:spcAft>
                <a:spcPts val="0"/>
              </a:spcAft>
              <a:buSzPts val="2400"/>
              <a:buChar char="•"/>
            </a:pPr>
            <a:r>
              <a:rPr lang="en-US" b="0"/>
              <a:t>Edge TPU</a:t>
            </a:r>
            <a:endParaRPr b="0"/>
          </a:p>
          <a:p>
            <a:pPr marL="457200" lvl="0" indent="-381000" algn="l" rtl="0">
              <a:lnSpc>
                <a:spcPct val="100000"/>
              </a:lnSpc>
              <a:spcBef>
                <a:spcPts val="0"/>
              </a:spcBef>
              <a:spcAft>
                <a:spcPts val="0"/>
              </a:spcAft>
              <a:buSzPts val="2400"/>
              <a:buChar char="•"/>
            </a:pPr>
            <a:r>
              <a:rPr lang="en-US" b="0"/>
              <a:t>Cooling fan</a:t>
            </a:r>
            <a:endParaRPr b="0"/>
          </a:p>
        </p:txBody>
      </p:sp>
      <p:sp>
        <p:nvSpPr>
          <p:cNvPr id="137" name="Google Shape;137;g6404a54e72_0_151"/>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400"/>
              <a:buFont typeface="Arial"/>
              <a:buNone/>
            </a:pPr>
            <a:r>
              <a:rPr lang="en-US"/>
              <a:t>meta-coral - Works</a:t>
            </a:r>
            <a:endParaRPr/>
          </a:p>
        </p:txBody>
      </p:sp>
    </p:spTree>
    <p:extLst>
      <p:ext uri="{BB962C8B-B14F-4D97-AF65-F5344CB8AC3E}">
        <p14:creationId xmlns:p14="http://schemas.microsoft.com/office/powerpoint/2010/main" val="4225768423"/>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6404a54e72_0_142"/>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Future work</a:t>
            </a:r>
            <a:endParaRPr/>
          </a:p>
        </p:txBody>
      </p:sp>
      <p:sp>
        <p:nvSpPr>
          <p:cNvPr id="143" name="Google Shape;143;g6404a54e72_0_142"/>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dirty="0"/>
              <a:t>USB Gadget</a:t>
            </a:r>
            <a:endParaRPr dirty="0"/>
          </a:p>
          <a:p>
            <a:pPr marL="914400" lvl="1" indent="-368300" algn="l" rtl="0">
              <a:lnSpc>
                <a:spcPct val="100000"/>
              </a:lnSpc>
              <a:spcBef>
                <a:spcPts val="0"/>
              </a:spcBef>
              <a:spcAft>
                <a:spcPts val="0"/>
              </a:spcAft>
              <a:buSzPts val="2200"/>
              <a:buChar char="•"/>
            </a:pPr>
            <a:r>
              <a:rPr lang="en-US" dirty="0"/>
              <a:t>not tested yet</a:t>
            </a:r>
            <a:endParaRPr dirty="0"/>
          </a:p>
          <a:p>
            <a:pPr marL="457200" lvl="0" indent="-381000" algn="l" rtl="0">
              <a:lnSpc>
                <a:spcPct val="100000"/>
              </a:lnSpc>
              <a:spcBef>
                <a:spcPts val="0"/>
              </a:spcBef>
              <a:spcAft>
                <a:spcPts val="0"/>
              </a:spcAft>
              <a:buSzPts val="2400"/>
              <a:buChar char="•"/>
            </a:pPr>
            <a:r>
              <a:rPr lang="en-US" dirty="0"/>
              <a:t>Bluetooth</a:t>
            </a:r>
            <a:endParaRPr dirty="0"/>
          </a:p>
          <a:p>
            <a:pPr marL="914400" lvl="1" indent="-368300" algn="l" rtl="0">
              <a:lnSpc>
                <a:spcPct val="100000"/>
              </a:lnSpc>
              <a:spcBef>
                <a:spcPts val="0"/>
              </a:spcBef>
              <a:spcAft>
                <a:spcPts val="0"/>
              </a:spcAft>
              <a:buSzPts val="2200"/>
              <a:buChar char="•"/>
            </a:pPr>
            <a:r>
              <a:rPr lang="en-US" dirty="0"/>
              <a:t>not tested yet</a:t>
            </a:r>
            <a:endParaRPr dirty="0"/>
          </a:p>
          <a:p>
            <a:pPr marL="914400" lvl="1" indent="-368300" algn="l" rtl="0">
              <a:lnSpc>
                <a:spcPct val="100000"/>
              </a:lnSpc>
              <a:spcBef>
                <a:spcPts val="0"/>
              </a:spcBef>
              <a:spcAft>
                <a:spcPts val="0"/>
              </a:spcAft>
              <a:buSzPts val="2200"/>
              <a:buChar char="•"/>
            </a:pPr>
            <a:r>
              <a:rPr lang="en-US" dirty="0"/>
              <a:t>https://coral.googlesource.com/bluez-imx/</a:t>
            </a:r>
            <a:endParaRPr dirty="0"/>
          </a:p>
          <a:p>
            <a:pPr marL="457200" lvl="0" indent="-381000" algn="l" rtl="0">
              <a:lnSpc>
                <a:spcPct val="100000"/>
              </a:lnSpc>
              <a:spcBef>
                <a:spcPts val="0"/>
              </a:spcBef>
              <a:spcAft>
                <a:spcPts val="0"/>
              </a:spcAft>
              <a:buSzPts val="2400"/>
              <a:buChar char="•"/>
            </a:pPr>
            <a:r>
              <a:rPr lang="en-US" dirty="0"/>
              <a:t>Edge TPU still needs some work and testing</a:t>
            </a:r>
            <a:endParaRPr dirty="0"/>
          </a:p>
          <a:p>
            <a:pPr marL="914400" lvl="1" indent="-368300" algn="l" rtl="0">
              <a:lnSpc>
                <a:spcPct val="100000"/>
              </a:lnSpc>
              <a:spcBef>
                <a:spcPts val="0"/>
              </a:spcBef>
              <a:spcAft>
                <a:spcPts val="0"/>
              </a:spcAft>
              <a:buSzPts val="2200"/>
              <a:buChar char="•"/>
            </a:pPr>
            <a:r>
              <a:rPr lang="en-US" dirty="0"/>
              <a:t>recipes for examples/demos</a:t>
            </a:r>
            <a:endParaRPr dirty="0"/>
          </a:p>
          <a:p>
            <a:pPr marL="914400" lvl="1" indent="-368300" algn="l" rtl="0">
              <a:lnSpc>
                <a:spcPct val="100000"/>
              </a:lnSpc>
              <a:spcBef>
                <a:spcPts val="0"/>
              </a:spcBef>
              <a:spcAft>
                <a:spcPts val="0"/>
              </a:spcAft>
              <a:buSzPts val="2200"/>
              <a:buChar char="•"/>
            </a:pPr>
            <a:r>
              <a:rPr lang="en-US" dirty="0"/>
              <a:t>edgetpu-demo.bb</a:t>
            </a:r>
            <a:endParaRPr dirty="0"/>
          </a:p>
          <a:p>
            <a:pPr marL="1371600" lvl="0" indent="-317500" algn="l" rtl="0">
              <a:lnSpc>
                <a:spcPct val="100000"/>
              </a:lnSpc>
              <a:spcBef>
                <a:spcPts val="0"/>
              </a:spcBef>
              <a:spcAft>
                <a:spcPts val="0"/>
              </a:spcAft>
              <a:buSzPts val="1400"/>
              <a:buChar char="●"/>
            </a:pPr>
            <a:r>
              <a:rPr lang="en-US" sz="1800" b="0" dirty="0"/>
              <a:t>issues with gstreamer1.0-plugins-base-imx</a:t>
            </a:r>
            <a:endParaRPr sz="1800" b="0" dirty="0"/>
          </a:p>
          <a:p>
            <a:pPr marL="1371600" lvl="0" indent="-317500" algn="l" rtl="0">
              <a:lnSpc>
                <a:spcPct val="100000"/>
              </a:lnSpc>
              <a:spcBef>
                <a:spcPts val="0"/>
              </a:spcBef>
              <a:spcAft>
                <a:spcPts val="0"/>
              </a:spcAft>
              <a:buSzPts val="1400"/>
              <a:buChar char="●"/>
            </a:pPr>
            <a:r>
              <a:rPr lang="en-US" sz="1800" b="0" dirty="0"/>
              <a:t>requires </a:t>
            </a:r>
            <a:r>
              <a:rPr lang="en-US" sz="1800" b="0" dirty="0" err="1"/>
              <a:t>gobject</a:t>
            </a:r>
            <a:r>
              <a:rPr lang="en-US" sz="1800" b="0" dirty="0"/>
              <a:t>-introspection but disabled (error if enabled)</a:t>
            </a:r>
            <a:endParaRPr sz="1800" b="0" dirty="0"/>
          </a:p>
          <a:p>
            <a:pPr marL="0" lvl="0" indent="0" algn="l" rtl="0">
              <a:lnSpc>
                <a:spcPct val="100000"/>
              </a:lnSpc>
              <a:spcBef>
                <a:spcPts val="1800"/>
              </a:spcBef>
              <a:spcAft>
                <a:spcPts val="0"/>
              </a:spcAft>
              <a:buNone/>
            </a:pPr>
            <a:endParaRPr dirty="0"/>
          </a:p>
          <a:p>
            <a:pPr marL="0" lvl="0" indent="0" algn="l" rtl="0">
              <a:lnSpc>
                <a:spcPct val="100000"/>
              </a:lnSpc>
              <a:spcBef>
                <a:spcPts val="1800"/>
              </a:spcBef>
              <a:spcAft>
                <a:spcPts val="0"/>
              </a:spcAft>
              <a:buNone/>
            </a:pPr>
            <a:endParaRPr dirty="0"/>
          </a:p>
        </p:txBody>
      </p:sp>
    </p:spTree>
    <p:extLst>
      <p:ext uri="{BB962C8B-B14F-4D97-AF65-F5344CB8AC3E}">
        <p14:creationId xmlns:p14="http://schemas.microsoft.com/office/powerpoint/2010/main" val="917909193"/>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6404a54e72_0_157"/>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Future work</a:t>
            </a:r>
            <a:endParaRPr/>
          </a:p>
        </p:txBody>
      </p:sp>
      <p:sp>
        <p:nvSpPr>
          <p:cNvPr id="149" name="Google Shape;149;g6404a54e72_0_157"/>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New release of Mendel Linux (day)</a:t>
            </a:r>
            <a:endParaRPr/>
          </a:p>
          <a:p>
            <a:pPr marL="914400" lvl="1" indent="-368300" algn="l" rtl="0">
              <a:lnSpc>
                <a:spcPct val="100000"/>
              </a:lnSpc>
              <a:spcBef>
                <a:spcPts val="0"/>
              </a:spcBef>
              <a:spcAft>
                <a:spcPts val="0"/>
              </a:spcAft>
              <a:buSzPts val="2200"/>
              <a:buChar char="•"/>
            </a:pPr>
            <a:r>
              <a:rPr lang="en-US"/>
              <a:t>Not released</a:t>
            </a:r>
            <a:endParaRPr/>
          </a:p>
          <a:p>
            <a:pPr marL="914400" lvl="1" indent="-368300" algn="l" rtl="0">
              <a:lnSpc>
                <a:spcPct val="100000"/>
              </a:lnSpc>
              <a:spcBef>
                <a:spcPts val="0"/>
              </a:spcBef>
              <a:spcAft>
                <a:spcPts val="0"/>
              </a:spcAft>
              <a:buSzPts val="2200"/>
              <a:buChar char="•"/>
            </a:pPr>
            <a:r>
              <a:rPr lang="en-US"/>
              <a:t>Based on MM_04.04.05_1902_L4.14.x</a:t>
            </a:r>
            <a:endParaRPr/>
          </a:p>
          <a:p>
            <a:pPr marL="914400" lvl="1" indent="-368300" algn="l" rtl="0">
              <a:lnSpc>
                <a:spcPct val="100000"/>
              </a:lnSpc>
              <a:spcBef>
                <a:spcPts val="0"/>
              </a:spcBef>
              <a:spcAft>
                <a:spcPts val="0"/>
              </a:spcAft>
              <a:buSzPts val="2200"/>
              <a:buChar char="•"/>
            </a:pPr>
            <a:r>
              <a:rPr lang="en-US"/>
              <a:t>would like to include this in zeus branch</a:t>
            </a:r>
            <a:endParaRPr/>
          </a:p>
          <a:p>
            <a:pPr marL="457200" lvl="0" indent="-381000" algn="l" rtl="0">
              <a:lnSpc>
                <a:spcPct val="100000"/>
              </a:lnSpc>
              <a:spcBef>
                <a:spcPts val="0"/>
              </a:spcBef>
              <a:spcAft>
                <a:spcPts val="0"/>
              </a:spcAft>
              <a:buSzPts val="2400"/>
              <a:buChar char="•"/>
            </a:pPr>
            <a:r>
              <a:rPr lang="en-US"/>
              <a:t>QA</a:t>
            </a:r>
            <a:endParaRPr/>
          </a:p>
          <a:p>
            <a:pPr marL="914400" lvl="1" indent="-368300" algn="l" rtl="0">
              <a:lnSpc>
                <a:spcPct val="100000"/>
              </a:lnSpc>
              <a:spcBef>
                <a:spcPts val="0"/>
              </a:spcBef>
              <a:spcAft>
                <a:spcPts val="0"/>
              </a:spcAft>
              <a:buSzPts val="2200"/>
              <a:buChar char="•"/>
            </a:pPr>
            <a:r>
              <a:rPr lang="en-US"/>
              <a:t>automated builds</a:t>
            </a:r>
            <a:endParaRPr/>
          </a:p>
          <a:p>
            <a:pPr marL="457200" lvl="0" indent="-381000" algn="l" rtl="0">
              <a:lnSpc>
                <a:spcPct val="100000"/>
              </a:lnSpc>
              <a:spcBef>
                <a:spcPts val="0"/>
              </a:spcBef>
              <a:spcAft>
                <a:spcPts val="0"/>
              </a:spcAft>
              <a:buSzPts val="2400"/>
              <a:buChar char="•"/>
            </a:pPr>
            <a:r>
              <a:rPr lang="en-US"/>
              <a:t>Audio configuration</a:t>
            </a:r>
            <a:endParaRPr/>
          </a:p>
          <a:p>
            <a:pPr marL="914400" lvl="1" indent="-368300" algn="l" rtl="0">
              <a:lnSpc>
                <a:spcPct val="100000"/>
              </a:lnSpc>
              <a:spcBef>
                <a:spcPts val="0"/>
              </a:spcBef>
              <a:spcAft>
                <a:spcPts val="0"/>
              </a:spcAft>
              <a:buSzPts val="2200"/>
              <a:buChar char="•"/>
            </a:pPr>
            <a:r>
              <a:rPr lang="en-US"/>
              <a:t>port configuration from Mendel Linux</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697647557"/>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US"/>
              <a:t>Demo</a:t>
            </a:r>
            <a:endParaRPr/>
          </a:p>
        </p:txBody>
      </p:sp>
    </p:spTree>
    <p:extLst>
      <p:ext uri="{BB962C8B-B14F-4D97-AF65-F5344CB8AC3E}">
        <p14:creationId xmlns:p14="http://schemas.microsoft.com/office/powerpoint/2010/main" val="3337471433"/>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8</a:t>
            </a:r>
            <a:r>
              <a:rPr lang="en-US" dirty="0">
                <a:cs typeface="Arial" charset="0"/>
              </a:rPr>
              <a:t>. Building Container Images with the Yocto Project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Mark Asselstine</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a:t>1. Why Build Containers?</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6523927"/>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To Push to a Container Registry</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r>
              <a:rPr lang="en-CA" b="0" dirty="0"/>
              <a:t>Secure/Insecure public or private Docker registries</a:t>
            </a:r>
          </a:p>
          <a:p>
            <a:r>
              <a:rPr lang="en-CA" b="0" dirty="0"/>
              <a:t>Secure public or private registries like Harbor</a:t>
            </a:r>
          </a:p>
          <a:p>
            <a:r>
              <a:rPr lang="en-CA" b="0" dirty="0"/>
              <a:t>Local container registry</a:t>
            </a:r>
          </a:p>
          <a:p>
            <a:pPr marL="76200" indent="0">
              <a:buNone/>
            </a:pPr>
            <a:r>
              <a:rPr lang="en-CA" b="0" dirty="0" err="1"/>
              <a:t>Usecase</a:t>
            </a:r>
            <a:r>
              <a:rPr lang="en-CA" b="0" dirty="0"/>
              <a:t> – To make software available in the form of a container to a deployed system</a:t>
            </a:r>
          </a:p>
          <a:p>
            <a:r>
              <a:rPr lang="en-CA" b="0" dirty="0"/>
              <a:t>Docker pull</a:t>
            </a:r>
          </a:p>
          <a:p>
            <a:r>
              <a:rPr lang="en-CA" b="0" dirty="0"/>
              <a:t>Kubernetes pod (kind: Deployment…containers: name)</a:t>
            </a:r>
          </a:p>
          <a:p>
            <a:endParaRPr lang="en-CA" b="0" dirty="0"/>
          </a:p>
          <a:p>
            <a:endParaRPr lang="en-US" b="0" dirty="0"/>
          </a:p>
        </p:txBody>
      </p:sp>
    </p:spTree>
    <p:extLst>
      <p:ext uri="{BB962C8B-B14F-4D97-AF65-F5344CB8AC3E}">
        <p14:creationId xmlns:p14="http://schemas.microsoft.com/office/powerpoint/2010/main" val="627591524"/>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E789A-D8BF-4AE9-86B1-8AC4A2B43884}"/>
              </a:ext>
            </a:extLst>
          </p:cNvPr>
          <p:cNvSpPr>
            <a:spLocks noGrp="1"/>
          </p:cNvSpPr>
          <p:nvPr>
            <p:ph type="title"/>
          </p:nvPr>
        </p:nvSpPr>
        <p:spPr/>
        <p:txBody>
          <a:bodyPr/>
          <a:lstStyle/>
          <a:p>
            <a:r>
              <a:rPr lang="en-CA" dirty="0"/>
              <a:t>To Include in a </a:t>
            </a:r>
            <a:r>
              <a:rPr lang="en-CA" dirty="0" err="1"/>
              <a:t>Rootfs</a:t>
            </a:r>
            <a:endParaRPr lang="en-US" dirty="0"/>
          </a:p>
        </p:txBody>
      </p:sp>
      <p:sp>
        <p:nvSpPr>
          <p:cNvPr id="3" name="Content Placeholder 2">
            <a:extLst>
              <a:ext uri="{FF2B5EF4-FFF2-40B4-BE49-F238E27FC236}">
                <a16:creationId xmlns:a16="http://schemas.microsoft.com/office/drawing/2014/main" xmlns="" id="{A13B784B-DB23-4155-B13A-1D69E7B0226A}"/>
              </a:ext>
            </a:extLst>
          </p:cNvPr>
          <p:cNvSpPr>
            <a:spLocks noGrp="1"/>
          </p:cNvSpPr>
          <p:nvPr>
            <p:ph sz="quarter" idx="13"/>
          </p:nvPr>
        </p:nvSpPr>
        <p:spPr/>
        <p:txBody>
          <a:bodyPr/>
          <a:lstStyle/>
          <a:p>
            <a:r>
              <a:rPr lang="en-CA" dirty="0"/>
              <a:t>Alternative to rpm or </a:t>
            </a:r>
            <a:r>
              <a:rPr lang="en-CA" dirty="0" err="1"/>
              <a:t>ipk</a:t>
            </a:r>
            <a:endParaRPr lang="en-CA" dirty="0"/>
          </a:p>
          <a:p>
            <a:pPr lvl="1"/>
            <a:r>
              <a:rPr lang="en-CA" dirty="0"/>
              <a:t>To organize software (dependencies) and configuration, example Apache</a:t>
            </a:r>
          </a:p>
          <a:p>
            <a:pPr lvl="1"/>
            <a:r>
              <a:rPr lang="en-CA" dirty="0"/>
              <a:t>To allow for simplified </a:t>
            </a:r>
            <a:r>
              <a:rPr lang="en-CA" dirty="0" err="1"/>
              <a:t>uprev</a:t>
            </a:r>
            <a:r>
              <a:rPr lang="en-CA" dirty="0"/>
              <a:t>, example replace ‘factory’ container with container pulled from a container registry</a:t>
            </a:r>
          </a:p>
          <a:p>
            <a:pPr lvl="1"/>
            <a:r>
              <a:rPr lang="en-CA" dirty="0"/>
              <a:t>To isolate Application and Platform SW</a:t>
            </a:r>
          </a:p>
          <a:p>
            <a:r>
              <a:rPr lang="en-CA" dirty="0"/>
              <a:t>To encapsulate 3</a:t>
            </a:r>
            <a:r>
              <a:rPr lang="en-CA" baseline="30000" dirty="0"/>
              <a:t>rd</a:t>
            </a:r>
            <a:r>
              <a:rPr lang="en-CA" dirty="0"/>
              <a:t> party SW and required libraries</a:t>
            </a:r>
          </a:p>
          <a:p>
            <a:r>
              <a:rPr lang="en-CA" dirty="0"/>
              <a:t>To compartmentalize builds</a:t>
            </a:r>
          </a:p>
          <a:p>
            <a:r>
              <a:rPr lang="en-CA" dirty="0"/>
              <a:t>As a transition to microservices</a:t>
            </a:r>
          </a:p>
          <a:p>
            <a:pPr marL="76200" indent="0">
              <a:buNone/>
            </a:pPr>
            <a:endParaRPr lang="en-US" dirty="0"/>
          </a:p>
        </p:txBody>
      </p:sp>
    </p:spTree>
    <p:extLst>
      <p:ext uri="{BB962C8B-B14F-4D97-AF65-F5344CB8AC3E}">
        <p14:creationId xmlns:p14="http://schemas.microsoft.com/office/powerpoint/2010/main" val="1503508983"/>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smtClean="0"/>
              <a:t>2. </a:t>
            </a:r>
            <a:r>
              <a:rPr lang="en-CA" dirty="0" err="1" smtClean="0"/>
              <a:t>Dockerfile</a:t>
            </a:r>
            <a:r>
              <a:rPr lang="en-CA" dirty="0" smtClean="0"/>
              <a:t> </a:t>
            </a:r>
            <a:r>
              <a:rPr lang="en-CA" dirty="0"/>
              <a:t>- Simple</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75237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03B3A-E94B-48D3-B1A4-3964E5DCEA89}"/>
              </a:ext>
            </a:extLst>
          </p:cNvPr>
          <p:cNvSpPr>
            <a:spLocks noGrp="1"/>
          </p:cNvSpPr>
          <p:nvPr>
            <p:ph type="title"/>
          </p:nvPr>
        </p:nvSpPr>
        <p:spPr/>
        <p:txBody>
          <a:bodyPr/>
          <a:lstStyle/>
          <a:p>
            <a:r>
              <a:rPr lang="en-GB" dirty="0"/>
              <a:t>Why Should You Care?</a:t>
            </a:r>
          </a:p>
        </p:txBody>
      </p:sp>
      <p:sp>
        <p:nvSpPr>
          <p:cNvPr id="3" name="Content Placeholder 2">
            <a:extLst>
              <a:ext uri="{FF2B5EF4-FFF2-40B4-BE49-F238E27FC236}">
                <a16:creationId xmlns="" xmlns:a16="http://schemas.microsoft.com/office/drawing/2014/main" id="{82C4822C-8E32-4E9A-93B6-F2037F8F5332}"/>
              </a:ext>
            </a:extLst>
          </p:cNvPr>
          <p:cNvSpPr>
            <a:spLocks noGrp="1"/>
          </p:cNvSpPr>
          <p:nvPr>
            <p:ph sz="quarter" idx="13"/>
          </p:nvPr>
        </p:nvSpPr>
        <p:spPr/>
        <p:txBody>
          <a:bodyPr/>
          <a:lstStyle/>
          <a:p>
            <a:r>
              <a:rPr lang="en-GB" dirty="0" err="1"/>
              <a:t>Yocto</a:t>
            </a:r>
            <a:r>
              <a:rPr lang="en-GB" dirty="0"/>
              <a:t> Project Compatible badge requires this</a:t>
            </a:r>
          </a:p>
          <a:p>
            <a:r>
              <a:rPr lang="en-GB" dirty="0"/>
              <a:t>Makes it easier to integrate with other layers</a:t>
            </a:r>
          </a:p>
          <a:p>
            <a:pPr lvl="1"/>
            <a:r>
              <a:rPr lang="en-GB" dirty="0"/>
              <a:t>Less likely to cause conflicts</a:t>
            </a:r>
          </a:p>
          <a:p>
            <a:r>
              <a:rPr lang="en-GB" dirty="0"/>
              <a:t>Easier to test and debug builds</a:t>
            </a:r>
          </a:p>
          <a:p>
            <a:pPr lvl="1"/>
            <a:r>
              <a:rPr lang="en-GB" dirty="0"/>
              <a:t>Can quickly turn features on and off</a:t>
            </a:r>
          </a:p>
          <a:p>
            <a:r>
              <a:rPr lang="en-GB" dirty="0"/>
              <a:t>Can reduce the number of layers you need to create</a:t>
            </a:r>
          </a:p>
          <a:p>
            <a:pPr lvl="1"/>
            <a:r>
              <a:rPr lang="en-GB" dirty="0"/>
              <a:t>Check MACHINE instead of having one layer per machine</a:t>
            </a:r>
          </a:p>
          <a:p>
            <a:pPr lvl="1"/>
            <a:r>
              <a:rPr lang="en-GB" dirty="0"/>
              <a:t>Check features instead of having one layer per feature</a:t>
            </a:r>
          </a:p>
          <a:p>
            <a:r>
              <a:rPr lang="en-GB" dirty="0"/>
              <a:t>Actually simplifies development of your layer</a:t>
            </a:r>
          </a:p>
        </p:txBody>
      </p:sp>
    </p:spTree>
    <p:extLst>
      <p:ext uri="{BB962C8B-B14F-4D97-AF65-F5344CB8AC3E}">
        <p14:creationId xmlns:p14="http://schemas.microsoft.com/office/powerpoint/2010/main" val="103089221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Application</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sz="2000" dirty="0"/>
              <a:t>Code</a:t>
            </a:r>
          </a:p>
          <a:p>
            <a:pPr marL="533400" lvl="1" indent="0">
              <a:buNone/>
            </a:pPr>
            <a:r>
              <a:rPr lang="en-US" sz="1600" dirty="0"/>
              <a:t>#include &lt;</a:t>
            </a:r>
            <a:r>
              <a:rPr lang="en-US" sz="1600" dirty="0" err="1"/>
              <a:t>stdio.h</a:t>
            </a:r>
            <a:r>
              <a:rPr lang="en-US" sz="1600" dirty="0"/>
              <a:t>&gt;</a:t>
            </a:r>
          </a:p>
          <a:p>
            <a:pPr marL="533400" lvl="1" indent="0">
              <a:buNone/>
            </a:pPr>
            <a:r>
              <a:rPr lang="en-US" sz="1600" dirty="0"/>
              <a:t>int main(int </a:t>
            </a:r>
            <a:r>
              <a:rPr lang="en-US" sz="1600" dirty="0" err="1"/>
              <a:t>argc</a:t>
            </a:r>
            <a:r>
              <a:rPr lang="en-US" sz="1600" dirty="0"/>
              <a:t>, char **</a:t>
            </a:r>
            <a:r>
              <a:rPr lang="en-US" sz="1600" dirty="0" err="1"/>
              <a:t>argv</a:t>
            </a:r>
            <a:r>
              <a:rPr lang="en-US" sz="1600" dirty="0"/>
              <a:t>)</a:t>
            </a:r>
          </a:p>
          <a:p>
            <a:pPr marL="533400" lvl="1" indent="0">
              <a:buNone/>
            </a:pPr>
            <a:r>
              <a:rPr lang="en-US" sz="1600" dirty="0"/>
              <a:t>{</a:t>
            </a:r>
          </a:p>
          <a:p>
            <a:pPr marL="533400" lvl="1" indent="0">
              <a:buNone/>
            </a:pPr>
            <a:r>
              <a:rPr lang="en-US" sz="1600" dirty="0"/>
              <a:t>        </a:t>
            </a:r>
            <a:r>
              <a:rPr lang="en-US" sz="1600" dirty="0" err="1"/>
              <a:t>printf</a:t>
            </a:r>
            <a:r>
              <a:rPr lang="en-US" sz="1600" dirty="0"/>
              <a:t>("\</a:t>
            </a:r>
            <a:r>
              <a:rPr lang="en-US" sz="1600" dirty="0" err="1"/>
              <a:t>nHello</a:t>
            </a:r>
            <a:r>
              <a:rPr lang="en-US" sz="1600" dirty="0"/>
              <a:t> World!\n");</a:t>
            </a:r>
          </a:p>
          <a:p>
            <a:pPr marL="533400" lvl="1" indent="0">
              <a:buNone/>
            </a:pPr>
            <a:r>
              <a:rPr lang="en-US" sz="1600" dirty="0"/>
              <a:t>        return 0;</a:t>
            </a:r>
          </a:p>
          <a:p>
            <a:pPr marL="533400" lvl="1" indent="0">
              <a:buNone/>
            </a:pPr>
            <a:r>
              <a:rPr lang="en-US" sz="1600" dirty="0"/>
              <a:t>}</a:t>
            </a:r>
          </a:p>
          <a:p>
            <a:pPr marL="76200" indent="0">
              <a:buNone/>
            </a:pPr>
            <a:r>
              <a:rPr lang="en-US" sz="2000" dirty="0"/>
              <a:t>Compile</a:t>
            </a:r>
          </a:p>
          <a:p>
            <a:pPr marL="533400" lvl="1" indent="0">
              <a:buNone/>
            </a:pPr>
            <a:r>
              <a:rPr lang="en-US" sz="1600" dirty="0" err="1"/>
              <a:t>gcc</a:t>
            </a:r>
            <a:r>
              <a:rPr lang="en-US" sz="1600" dirty="0"/>
              <a:t> -o hello -static -</a:t>
            </a:r>
            <a:r>
              <a:rPr lang="en-US" sz="1600" dirty="0" err="1"/>
              <a:t>Os</a:t>
            </a:r>
            <a:r>
              <a:rPr lang="en-US" sz="1600" dirty="0"/>
              <a:t> -</a:t>
            </a:r>
            <a:r>
              <a:rPr lang="en-US" sz="1600" dirty="0" err="1"/>
              <a:t>fno</a:t>
            </a:r>
            <a:r>
              <a:rPr lang="en-US" sz="1600" dirty="0"/>
              <a:t>-asynchronous-unwind-tables </a:t>
            </a:r>
            <a:r>
              <a:rPr lang="en-US" sz="1600" dirty="0" err="1"/>
              <a:t>hello.c</a:t>
            </a:r>
            <a:endParaRPr lang="en-US" sz="1600" dirty="0"/>
          </a:p>
        </p:txBody>
      </p:sp>
    </p:spTree>
    <p:extLst>
      <p:ext uri="{BB962C8B-B14F-4D97-AF65-F5344CB8AC3E}">
        <p14:creationId xmlns:p14="http://schemas.microsoft.com/office/powerpoint/2010/main" val="3482881947"/>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a:t>
            </a:r>
            <a:r>
              <a:rPr lang="en-CA" dirty="0" err="1"/>
              <a:t>Dockerfile</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Code</a:t>
            </a:r>
          </a:p>
          <a:p>
            <a:pPr marL="533400" lvl="1" indent="0">
              <a:buNone/>
            </a:pPr>
            <a:r>
              <a:rPr lang="en-US" sz="1600" dirty="0"/>
              <a:t>FROM scratch</a:t>
            </a:r>
            <a:br>
              <a:rPr lang="en-US" sz="1600" dirty="0"/>
            </a:br>
            <a:r>
              <a:rPr lang="en-US" sz="1600" dirty="0"/>
              <a:t>COPY hello /</a:t>
            </a:r>
            <a:br>
              <a:rPr lang="en-US" sz="1600" dirty="0"/>
            </a:br>
            <a:r>
              <a:rPr lang="en-US" sz="1600" dirty="0"/>
              <a:t>CMD ["/hello"]</a:t>
            </a:r>
          </a:p>
          <a:p>
            <a:pPr marL="76200" indent="0">
              <a:buNone/>
            </a:pPr>
            <a:r>
              <a:rPr lang="en-US" dirty="0"/>
              <a:t>Explanation </a:t>
            </a:r>
          </a:p>
          <a:p>
            <a:pPr marL="990600" lvl="1" indent="-457200">
              <a:buFont typeface="+mj-lt"/>
              <a:buAutoNum type="arabicPeriod"/>
            </a:pPr>
            <a:r>
              <a:rPr lang="en-US" dirty="0"/>
              <a:t>Don’t use a layer 1 (essentially a </a:t>
            </a:r>
            <a:r>
              <a:rPr lang="en-US" dirty="0" err="1"/>
              <a:t>nop</a:t>
            </a:r>
            <a:r>
              <a:rPr lang="en-US" dirty="0"/>
              <a:t>)</a:t>
            </a:r>
          </a:p>
          <a:p>
            <a:pPr marL="990600" lvl="1" indent="-457200">
              <a:buFont typeface="+mj-lt"/>
              <a:buAutoNum type="arabicPeriod"/>
            </a:pPr>
            <a:r>
              <a:rPr lang="en-US" dirty="0"/>
              <a:t>Copy the ‘hello’ executable to the root of the container</a:t>
            </a:r>
          </a:p>
          <a:p>
            <a:pPr marL="990600" lvl="1" indent="-457200">
              <a:buFont typeface="+mj-lt"/>
              <a:buAutoNum type="arabicPeriod"/>
            </a:pPr>
            <a:r>
              <a:rPr lang="en-US" dirty="0"/>
              <a:t>Default parameters to ENTRYPOINT</a:t>
            </a:r>
          </a:p>
          <a:p>
            <a:endParaRPr lang="en-US" dirty="0"/>
          </a:p>
        </p:txBody>
      </p:sp>
    </p:spTree>
    <p:extLst>
      <p:ext uri="{BB962C8B-B14F-4D97-AF65-F5344CB8AC3E}">
        <p14:creationId xmlns:p14="http://schemas.microsoft.com/office/powerpoint/2010/main" val="34689263"/>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Build and Prepare</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Directory Contents</a:t>
            </a:r>
          </a:p>
          <a:p>
            <a:pPr marL="533400" lvl="1" indent="0">
              <a:buNone/>
            </a:pPr>
            <a:r>
              <a:rPr lang="en-US" sz="1600" dirty="0"/>
              <a:t>%&gt; ls -l</a:t>
            </a:r>
          </a:p>
          <a:p>
            <a:pPr marL="533400" lvl="1" indent="0">
              <a:buNone/>
            </a:pPr>
            <a:r>
              <a:rPr lang="en-US" sz="1600" dirty="0"/>
              <a:t>total 20</a:t>
            </a:r>
          </a:p>
          <a:p>
            <a:pPr marL="533400" lvl="1" indent="0">
              <a:buNone/>
            </a:pPr>
            <a:r>
              <a:rPr lang="en-US" sz="1600" dirty="0"/>
              <a:t>-</a:t>
            </a:r>
            <a:r>
              <a:rPr lang="en-US" sz="1600" dirty="0" err="1"/>
              <a:t>rw</a:t>
            </a:r>
            <a:r>
              <a:rPr lang="en-US" sz="1600" dirty="0"/>
              <a:t>-r--r-- 1 root </a:t>
            </a:r>
            <a:r>
              <a:rPr lang="en-US" sz="1600" dirty="0" err="1"/>
              <a:t>root</a:t>
            </a:r>
            <a:r>
              <a:rPr lang="en-US" sz="1600" dirty="0"/>
              <a:t>   42 Oct 18 18:10 </a:t>
            </a:r>
            <a:r>
              <a:rPr lang="en-US" sz="1600" dirty="0" err="1"/>
              <a:t>Dockerfile</a:t>
            </a:r>
            <a:endParaRPr lang="en-US" sz="1600" dirty="0"/>
          </a:p>
          <a:p>
            <a:pPr marL="533400" lvl="1" indent="0">
              <a:buNone/>
            </a:pPr>
            <a:r>
              <a:rPr lang="en-US" sz="1600" dirty="0"/>
              <a:t>-</a:t>
            </a:r>
            <a:r>
              <a:rPr lang="en-US" sz="1600" dirty="0" err="1"/>
              <a:t>rwxr</a:t>
            </a:r>
            <a:r>
              <a:rPr lang="en-US" sz="1600" dirty="0"/>
              <a:t>-</a:t>
            </a:r>
            <a:r>
              <a:rPr lang="en-US" sz="1600" dirty="0" err="1"/>
              <a:t>xr</a:t>
            </a:r>
            <a:r>
              <a:rPr lang="en-US" sz="1600" dirty="0"/>
              <a:t>-x 1 root </a:t>
            </a:r>
            <a:r>
              <a:rPr lang="en-US" sz="1600" dirty="0" err="1"/>
              <a:t>root</a:t>
            </a:r>
            <a:r>
              <a:rPr lang="en-US" sz="1600" dirty="0"/>
              <a:t> 9576 Oct 18 18:16 hello</a:t>
            </a:r>
          </a:p>
          <a:p>
            <a:pPr marL="533400" lvl="1" indent="0">
              <a:buNone/>
            </a:pPr>
            <a:r>
              <a:rPr lang="en-US" sz="1600" dirty="0"/>
              <a:t>-</a:t>
            </a:r>
            <a:r>
              <a:rPr lang="en-US" sz="1600" dirty="0" err="1"/>
              <a:t>rw</a:t>
            </a:r>
            <a:r>
              <a:rPr lang="en-US" sz="1600" dirty="0"/>
              <a:t>-r--r-- 1 root </a:t>
            </a:r>
            <a:r>
              <a:rPr lang="en-US" sz="1600" dirty="0" err="1"/>
              <a:t>root</a:t>
            </a:r>
            <a:r>
              <a:rPr lang="en-US" sz="1600" dirty="0"/>
              <a:t>  178 Oct 18 18:12 </a:t>
            </a:r>
            <a:r>
              <a:rPr lang="en-US" sz="1600" dirty="0" err="1"/>
              <a:t>hello.c</a:t>
            </a:r>
            <a:endParaRPr lang="en-US" sz="1600" dirty="0"/>
          </a:p>
          <a:p>
            <a:pPr marL="76200" indent="0">
              <a:buNone/>
            </a:pPr>
            <a:r>
              <a:rPr lang="en-US" dirty="0"/>
              <a:t>Build the Container Image</a:t>
            </a:r>
          </a:p>
          <a:p>
            <a:pPr marL="533400" lvl="1" indent="0">
              <a:buNone/>
            </a:pPr>
            <a:r>
              <a:rPr lang="en-US" sz="1600" dirty="0"/>
              <a:t>docker image build -t </a:t>
            </a:r>
            <a:r>
              <a:rPr lang="en-US" sz="1600" dirty="0" err="1"/>
              <a:t>hello-world:yp</a:t>
            </a:r>
            <a:r>
              <a:rPr lang="en-US" sz="1600" dirty="0"/>
              <a:t> .</a:t>
            </a:r>
          </a:p>
        </p:txBody>
      </p:sp>
    </p:spTree>
    <p:extLst>
      <p:ext uri="{BB962C8B-B14F-4D97-AF65-F5344CB8AC3E}">
        <p14:creationId xmlns:p14="http://schemas.microsoft.com/office/powerpoint/2010/main" val="275458940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Inspect and Run</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Inspect </a:t>
            </a:r>
          </a:p>
          <a:p>
            <a:pPr marL="533400" lvl="1" indent="0">
              <a:buNone/>
            </a:pPr>
            <a:r>
              <a:rPr lang="en-US" sz="1600" dirty="0"/>
              <a:t>%&gt; docker images</a:t>
            </a:r>
          </a:p>
          <a:p>
            <a:pPr marL="533400" lvl="1" indent="0">
              <a:buNone/>
            </a:pPr>
            <a:r>
              <a:rPr lang="en-US" sz="1600" dirty="0"/>
              <a:t>REPOSITORY          TAG                 IMAGE ID            CREATED             SIZE</a:t>
            </a:r>
          </a:p>
          <a:p>
            <a:pPr marL="533400" lvl="1" indent="0">
              <a:buNone/>
            </a:pPr>
            <a:r>
              <a:rPr lang="en-US" sz="1600" dirty="0"/>
              <a:t>hello-world                  </a:t>
            </a:r>
            <a:r>
              <a:rPr lang="en-US" sz="1600" dirty="0" err="1"/>
              <a:t>yp</a:t>
            </a:r>
            <a:r>
              <a:rPr lang="en-US" sz="1600" dirty="0"/>
              <a:t>                  f3f730d7ee41        31 minutes ago    </a:t>
            </a:r>
            <a:r>
              <a:rPr lang="en-US" sz="1600" dirty="0">
                <a:solidFill>
                  <a:schemeClr val="accent3">
                    <a:lumMod val="40000"/>
                    <a:lumOff val="60000"/>
                  </a:schemeClr>
                </a:solidFill>
              </a:rPr>
              <a:t>863kB</a:t>
            </a:r>
          </a:p>
          <a:p>
            <a:pPr marL="76200" indent="0">
              <a:buNone/>
            </a:pPr>
            <a:r>
              <a:rPr lang="en-US" dirty="0"/>
              <a:t>Run</a:t>
            </a:r>
          </a:p>
          <a:p>
            <a:pPr marL="533400" lvl="1" indent="0">
              <a:buNone/>
            </a:pPr>
            <a:r>
              <a:rPr lang="en-US" sz="1600" dirty="0"/>
              <a:t>docker run --rm </a:t>
            </a:r>
            <a:r>
              <a:rPr lang="en-US" sz="1600" dirty="0" err="1"/>
              <a:t>hello-world:yp</a:t>
            </a:r>
            <a:endParaRPr lang="en-US" sz="1600" dirty="0"/>
          </a:p>
          <a:p>
            <a:pPr marL="533400" lvl="1" indent="0">
              <a:buNone/>
            </a:pPr>
            <a:endParaRPr lang="en-US" sz="1600" dirty="0"/>
          </a:p>
          <a:p>
            <a:pPr marL="533400" lvl="1" indent="0">
              <a:buNone/>
            </a:pPr>
            <a:r>
              <a:rPr lang="en-US" sz="1600" dirty="0"/>
              <a:t>Hello World!</a:t>
            </a:r>
          </a:p>
        </p:txBody>
      </p:sp>
    </p:spTree>
    <p:extLst>
      <p:ext uri="{BB962C8B-B14F-4D97-AF65-F5344CB8AC3E}">
        <p14:creationId xmlns:p14="http://schemas.microsoft.com/office/powerpoint/2010/main" val="409196254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The ‘git’ Container</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Code </a:t>
            </a:r>
          </a:p>
          <a:p>
            <a:pPr marL="533400" lvl="1" indent="0">
              <a:buNone/>
            </a:pPr>
            <a:r>
              <a:rPr lang="en-US" sz="1600" b="1" dirty="0"/>
              <a:t>FROM</a:t>
            </a:r>
            <a:r>
              <a:rPr lang="en-US" sz="1600" dirty="0"/>
              <a:t> alpine</a:t>
            </a:r>
            <a:br>
              <a:rPr lang="en-US" sz="1600" dirty="0"/>
            </a:br>
            <a:r>
              <a:rPr lang="en-US" sz="1600" b="1" dirty="0"/>
              <a:t>LABEL</a:t>
            </a:r>
            <a:r>
              <a:rPr lang="en-US" sz="1600" dirty="0"/>
              <a:t> maintainer Bill Wang </a:t>
            </a:r>
            <a:r>
              <a:rPr lang="en-US" sz="1600" dirty="0">
                <a:hlinkClick r:id="rId2"/>
              </a:rPr>
              <a:t>ozbillwang@gmail.com</a:t>
            </a:r>
            <a:r>
              <a:rPr lang="en-US" sz="1600" dirty="0"/>
              <a:t/>
            </a:r>
            <a:br>
              <a:rPr lang="en-US" sz="1600" dirty="0"/>
            </a:br>
            <a:r>
              <a:rPr lang="en-US" sz="1600" b="1" dirty="0"/>
              <a:t>RUN</a:t>
            </a:r>
            <a:r>
              <a:rPr lang="en-US" sz="1600" dirty="0"/>
              <a:t> </a:t>
            </a:r>
            <a:r>
              <a:rPr lang="en-US" sz="1600" dirty="0" err="1"/>
              <a:t>apk</a:t>
            </a:r>
            <a:r>
              <a:rPr lang="en-US" sz="1600" dirty="0"/>
              <a:t> --update add git less </a:t>
            </a:r>
            <a:r>
              <a:rPr lang="en-US" sz="1600" dirty="0" err="1"/>
              <a:t>openssh</a:t>
            </a:r>
            <a:r>
              <a:rPr lang="en-US" sz="1600" dirty="0"/>
              <a:t> &amp;&amp; \</a:t>
            </a:r>
            <a:br>
              <a:rPr lang="en-US" sz="1600" dirty="0"/>
            </a:br>
            <a:r>
              <a:rPr lang="en-US" sz="1600" dirty="0"/>
              <a:t>  rm -rf /var/lib/apt/lists/* &amp;&amp; \</a:t>
            </a:r>
            <a:br>
              <a:rPr lang="en-US" sz="1600" dirty="0"/>
            </a:br>
            <a:r>
              <a:rPr lang="en-US" sz="1600" dirty="0"/>
              <a:t>  rm /var/cache/</a:t>
            </a:r>
            <a:r>
              <a:rPr lang="en-US" sz="1600" dirty="0" err="1"/>
              <a:t>apk</a:t>
            </a:r>
            <a:r>
              <a:rPr lang="en-US" sz="1600" dirty="0"/>
              <a:t>/*</a:t>
            </a:r>
            <a:br>
              <a:rPr lang="en-US" sz="1600" dirty="0"/>
            </a:br>
            <a:r>
              <a:rPr lang="en-US" sz="1600" b="1" dirty="0"/>
              <a:t>VOLUME</a:t>
            </a:r>
            <a:r>
              <a:rPr lang="en-US" sz="1600" dirty="0"/>
              <a:t> /git</a:t>
            </a:r>
            <a:br>
              <a:rPr lang="en-US" sz="1600" dirty="0"/>
            </a:br>
            <a:r>
              <a:rPr lang="en-US" sz="1600" b="1" dirty="0"/>
              <a:t>WORKDIR</a:t>
            </a:r>
            <a:r>
              <a:rPr lang="en-US" sz="1600" dirty="0"/>
              <a:t> /git</a:t>
            </a:r>
            <a:br>
              <a:rPr lang="en-US" sz="1600" dirty="0"/>
            </a:br>
            <a:r>
              <a:rPr lang="en-US" sz="1600" b="1" dirty="0"/>
              <a:t>ENTRYPOINT</a:t>
            </a:r>
            <a:r>
              <a:rPr lang="en-US" sz="1600" dirty="0"/>
              <a:t> ["git"]</a:t>
            </a:r>
            <a:br>
              <a:rPr lang="en-US" sz="1600" dirty="0"/>
            </a:br>
            <a:r>
              <a:rPr lang="en-US" sz="1600" b="1" dirty="0"/>
              <a:t>CMD</a:t>
            </a:r>
            <a:r>
              <a:rPr lang="en-US" sz="1600" dirty="0"/>
              <a:t> ["--help"]</a:t>
            </a:r>
          </a:p>
          <a:p>
            <a:pPr marL="533400" lvl="1" indent="0">
              <a:buNone/>
            </a:pPr>
            <a:endParaRPr lang="en-US" sz="1600" dirty="0"/>
          </a:p>
          <a:p>
            <a:pPr marL="76200" indent="0">
              <a:buNone/>
            </a:pPr>
            <a:r>
              <a:rPr lang="en-US" sz="2000" b="0" dirty="0"/>
              <a:t>Reference:</a:t>
            </a:r>
            <a:r>
              <a:rPr lang="en-US" sz="2000" dirty="0"/>
              <a:t> </a:t>
            </a:r>
            <a:r>
              <a:rPr lang="en-US" sz="2000" dirty="0">
                <a:hlinkClick r:id="rId3"/>
              </a:rPr>
              <a:t>https://hub.docker.com/r/alpine/git/dockerfile/</a:t>
            </a:r>
            <a:endParaRPr lang="en-US" sz="2000" dirty="0"/>
          </a:p>
        </p:txBody>
      </p:sp>
    </p:spTree>
    <p:extLst>
      <p:ext uri="{BB962C8B-B14F-4D97-AF65-F5344CB8AC3E}">
        <p14:creationId xmlns:p14="http://schemas.microsoft.com/office/powerpoint/2010/main" val="2159547998"/>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Build the ‘git’ Container</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sz="1600" b="0" dirty="0"/>
              <a:t>%&gt; time docker image build -t git .</a:t>
            </a:r>
            <a:br>
              <a:rPr lang="en-US" sz="1600" b="0" dirty="0"/>
            </a:br>
            <a:r>
              <a:rPr lang="en-US" sz="1600" b="0" dirty="0"/>
              <a:t>Sending build context to Docker daemon  2.048kB</a:t>
            </a:r>
            <a:br>
              <a:rPr lang="en-US" sz="1600" b="0" dirty="0"/>
            </a:br>
            <a:r>
              <a:rPr lang="en-US" sz="1600" b="0" dirty="0"/>
              <a:t>Step 1/7 : FROM alpine</a:t>
            </a:r>
            <a:br>
              <a:rPr lang="en-US" sz="1600" b="0" dirty="0"/>
            </a:br>
            <a:r>
              <a:rPr lang="en-US" sz="1600" b="0" dirty="0"/>
              <a:t>…</a:t>
            </a:r>
            <a:br>
              <a:rPr lang="en-US" sz="1600" b="0" dirty="0"/>
            </a:br>
            <a:r>
              <a:rPr lang="en-US" sz="1600" b="0" dirty="0"/>
              <a:t>Step 7/7 : CMD ["--help"]</a:t>
            </a:r>
            <a:br>
              <a:rPr lang="en-US" sz="1600" b="0" dirty="0"/>
            </a:br>
            <a:r>
              <a:rPr lang="en-US" sz="1600" b="0" dirty="0"/>
              <a:t> ---&gt; Running in e1750d6b05eb</a:t>
            </a:r>
            <a:br>
              <a:rPr lang="en-US" sz="1600" b="0" dirty="0"/>
            </a:br>
            <a:r>
              <a:rPr lang="en-US" sz="1600" b="0" dirty="0"/>
              <a:t>Removing intermediate container e1750d6b05eb</a:t>
            </a:r>
            <a:br>
              <a:rPr lang="en-US" sz="1600" b="0" dirty="0"/>
            </a:br>
            <a:r>
              <a:rPr lang="en-US" sz="1600" b="0" dirty="0"/>
              <a:t> ---&gt; 128c824f6e91</a:t>
            </a:r>
            <a:br>
              <a:rPr lang="en-US" sz="1600" b="0" dirty="0"/>
            </a:br>
            <a:r>
              <a:rPr lang="en-US" sz="1600" b="0" dirty="0"/>
              <a:t>Successfully built 128c824f6e91</a:t>
            </a:r>
            <a:br>
              <a:rPr lang="en-US" sz="1600" b="0" dirty="0"/>
            </a:br>
            <a:r>
              <a:rPr lang="en-US" sz="1600" b="0" dirty="0"/>
              <a:t>Successfully tagged </a:t>
            </a:r>
            <a:r>
              <a:rPr lang="en-US" sz="1600" b="0" dirty="0" err="1"/>
              <a:t>git:latest</a:t>
            </a:r>
            <a:r>
              <a:rPr lang="en-US" sz="1600" b="0" dirty="0"/>
              <a:t/>
            </a:r>
            <a:br>
              <a:rPr lang="en-US" sz="1600" b="0" dirty="0"/>
            </a:br>
            <a:r>
              <a:rPr lang="en-US" sz="1600" b="0" dirty="0">
                <a:solidFill>
                  <a:srgbClr val="FF0000"/>
                </a:solidFill>
              </a:rPr>
              <a:t>real    0m17.356s</a:t>
            </a:r>
            <a:r>
              <a:rPr lang="en-US" sz="1600" b="0" dirty="0"/>
              <a:t/>
            </a:r>
            <a:br>
              <a:rPr lang="en-US" sz="1600" b="0" dirty="0"/>
            </a:br>
            <a:r>
              <a:rPr lang="en-US" sz="1600" b="0" dirty="0"/>
              <a:t>user    0m0.083s</a:t>
            </a:r>
            <a:br>
              <a:rPr lang="en-US" sz="1600" b="0" dirty="0"/>
            </a:br>
            <a:r>
              <a:rPr lang="en-US" sz="1600" b="0" dirty="0"/>
              <a:t>sys     0m0.192s</a:t>
            </a:r>
          </a:p>
          <a:p>
            <a:pPr marL="76200" indent="0">
              <a:buNone/>
            </a:pPr>
            <a:r>
              <a:rPr lang="en-US" sz="1600" b="0" dirty="0"/>
              <a:t>%&gt; docker images</a:t>
            </a:r>
            <a:br>
              <a:rPr lang="en-US" sz="1600" b="0" dirty="0"/>
            </a:br>
            <a:r>
              <a:rPr lang="en-US" sz="1600" b="0" dirty="0"/>
              <a:t>REPOSITORY          TAG                 IMAGE ID            CREATED             SIZE</a:t>
            </a:r>
            <a:br>
              <a:rPr lang="en-US" sz="1600" b="0" dirty="0"/>
            </a:br>
            <a:r>
              <a:rPr lang="en-US" sz="1600" b="0" dirty="0"/>
              <a:t>git                            latest              128c824f6e91        3 minutes ago       </a:t>
            </a:r>
            <a:r>
              <a:rPr lang="en-US" sz="1600" b="0" dirty="0">
                <a:solidFill>
                  <a:srgbClr val="FF0000"/>
                </a:solidFill>
              </a:rPr>
              <a:t>29.2MB</a:t>
            </a:r>
            <a:br>
              <a:rPr lang="en-US" sz="1600" b="0" dirty="0">
                <a:solidFill>
                  <a:srgbClr val="FF0000"/>
                </a:solidFill>
              </a:rPr>
            </a:br>
            <a:r>
              <a:rPr lang="en-US" sz="1600" b="0" dirty="0">
                <a:solidFill>
                  <a:schemeClr val="tx1"/>
                </a:solidFill>
              </a:rPr>
              <a:t>alpine                      latest              961769676411        8 weeks ago         5.58MB</a:t>
            </a:r>
          </a:p>
          <a:p>
            <a:pPr marL="76200" indent="0">
              <a:buNone/>
            </a:pPr>
            <a:endParaRPr lang="en-US" sz="1600" b="0" dirty="0">
              <a:solidFill>
                <a:srgbClr val="FF0000"/>
              </a:solidFill>
            </a:endParaRPr>
          </a:p>
        </p:txBody>
      </p:sp>
    </p:spTree>
    <p:extLst>
      <p:ext uri="{BB962C8B-B14F-4D97-AF65-F5344CB8AC3E}">
        <p14:creationId xmlns:p14="http://schemas.microsoft.com/office/powerpoint/2010/main" val="257795941"/>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0040B-9244-486B-A515-03536FDD7279}"/>
              </a:ext>
            </a:extLst>
          </p:cNvPr>
          <p:cNvSpPr>
            <a:spLocks noGrp="1"/>
          </p:cNvSpPr>
          <p:nvPr>
            <p:ph type="title"/>
          </p:nvPr>
        </p:nvSpPr>
        <p:spPr/>
        <p:txBody>
          <a:bodyPr/>
          <a:lstStyle/>
          <a:p>
            <a:r>
              <a:rPr lang="en-CA" dirty="0"/>
              <a:t>Hello World! Multi Stage</a:t>
            </a:r>
            <a:endParaRPr lang="en-US" dirty="0"/>
          </a:p>
        </p:txBody>
      </p:sp>
      <p:sp>
        <p:nvSpPr>
          <p:cNvPr id="3" name="Content Placeholder 2">
            <a:extLst>
              <a:ext uri="{FF2B5EF4-FFF2-40B4-BE49-F238E27FC236}">
                <a16:creationId xmlns:a16="http://schemas.microsoft.com/office/drawing/2014/main" xmlns="" id="{734A3273-BEBC-40A9-BC62-68AE795C2C18}"/>
              </a:ext>
            </a:extLst>
          </p:cNvPr>
          <p:cNvSpPr>
            <a:spLocks noGrp="1"/>
          </p:cNvSpPr>
          <p:nvPr>
            <p:ph sz="quarter" idx="13"/>
          </p:nvPr>
        </p:nvSpPr>
        <p:spPr/>
        <p:txBody>
          <a:bodyPr/>
          <a:lstStyle/>
          <a:p>
            <a:pPr marL="76200" indent="0">
              <a:buNone/>
            </a:pPr>
            <a:r>
              <a:rPr lang="en-CA" dirty="0"/>
              <a:t>Code</a:t>
            </a:r>
          </a:p>
          <a:p>
            <a:r>
              <a:rPr lang="en-US" sz="1600" b="0" dirty="0"/>
              <a:t>FROM </a:t>
            </a:r>
            <a:r>
              <a:rPr lang="en-US" sz="1600" b="0" dirty="0" err="1"/>
              <a:t>alpine:latest</a:t>
            </a:r>
            <a:r>
              <a:rPr lang="en-US" sz="1600" b="0" dirty="0"/>
              <a:t> AS builder</a:t>
            </a:r>
            <a:br>
              <a:rPr lang="en-US" sz="1600" b="0" dirty="0"/>
            </a:br>
            <a:r>
              <a:rPr lang="en-US" sz="1600" b="0" dirty="0"/>
              <a:t>RUN </a:t>
            </a:r>
            <a:r>
              <a:rPr lang="en-US" sz="1600" b="0" dirty="0" err="1"/>
              <a:t>apk</a:t>
            </a:r>
            <a:r>
              <a:rPr lang="en-US" sz="1600" b="0" dirty="0"/>
              <a:t> --update add </a:t>
            </a:r>
            <a:r>
              <a:rPr lang="en-US" sz="1600" b="0" dirty="0" err="1"/>
              <a:t>gcc</a:t>
            </a:r>
            <a:r>
              <a:rPr lang="en-US" sz="1600" b="0" dirty="0"/>
              <a:t> </a:t>
            </a:r>
            <a:r>
              <a:rPr lang="en-US" sz="1600" b="0" dirty="0" err="1"/>
              <a:t>libc</a:t>
            </a:r>
            <a:r>
              <a:rPr lang="en-US" sz="1600" b="0" dirty="0"/>
              <a:t>-dev</a:t>
            </a:r>
            <a:br>
              <a:rPr lang="en-US" sz="1600" b="0" dirty="0"/>
            </a:br>
            <a:r>
              <a:rPr lang="en-US" sz="1600" b="0" dirty="0"/>
              <a:t>COPY </a:t>
            </a:r>
            <a:r>
              <a:rPr lang="en-US" sz="1600" b="0" dirty="0" err="1"/>
              <a:t>hello.c</a:t>
            </a:r>
            <a:r>
              <a:rPr lang="en-US" sz="1600" b="0" dirty="0"/>
              <a:t> .</a:t>
            </a:r>
            <a:br>
              <a:rPr lang="en-US" sz="1600" b="0" dirty="0"/>
            </a:br>
            <a:r>
              <a:rPr lang="en-US" sz="1600" b="0" dirty="0"/>
              <a:t>RUN </a:t>
            </a:r>
            <a:r>
              <a:rPr lang="en-US" sz="1600" b="0" dirty="0" err="1"/>
              <a:t>gcc</a:t>
            </a:r>
            <a:r>
              <a:rPr lang="en-US" sz="1600" b="0" dirty="0"/>
              <a:t> -o hello -static -</a:t>
            </a:r>
            <a:r>
              <a:rPr lang="en-US" sz="1600" b="0" dirty="0" err="1"/>
              <a:t>Os</a:t>
            </a:r>
            <a:r>
              <a:rPr lang="en-US" sz="1600" b="0" dirty="0"/>
              <a:t> -</a:t>
            </a:r>
            <a:r>
              <a:rPr lang="en-US" sz="1600" b="0" dirty="0" err="1"/>
              <a:t>fno</a:t>
            </a:r>
            <a:r>
              <a:rPr lang="en-US" sz="1600" b="0" dirty="0"/>
              <a:t>-asynchronous-unwind-tables </a:t>
            </a:r>
            <a:r>
              <a:rPr lang="en-US" sz="1600" b="0" dirty="0" err="1"/>
              <a:t>hello.c</a:t>
            </a:r>
            <a:r>
              <a:rPr lang="en-US" sz="1600" b="0" dirty="0"/>
              <a:t/>
            </a:r>
            <a:br>
              <a:rPr lang="en-US" sz="1600" b="0" dirty="0"/>
            </a:br>
            <a:r>
              <a:rPr lang="en-US" sz="1600" b="0" dirty="0"/>
              <a:t/>
            </a:r>
            <a:br>
              <a:rPr lang="en-US" sz="1600" b="0" dirty="0"/>
            </a:br>
            <a:r>
              <a:rPr lang="en-US" sz="1600" b="0" dirty="0"/>
              <a:t>FROM scratch</a:t>
            </a:r>
            <a:br>
              <a:rPr lang="en-US" sz="1600" b="0" dirty="0"/>
            </a:br>
            <a:r>
              <a:rPr lang="en-US" sz="1600" b="0" dirty="0"/>
              <a:t>COPY --from=builder hello /</a:t>
            </a:r>
            <a:br>
              <a:rPr lang="en-US" sz="1600" b="0" dirty="0"/>
            </a:br>
            <a:r>
              <a:rPr lang="en-US" sz="1600" b="0" dirty="0"/>
              <a:t>CMD ["/hello"]</a:t>
            </a:r>
          </a:p>
          <a:p>
            <a:pPr marL="76200" indent="0">
              <a:buNone/>
            </a:pPr>
            <a:r>
              <a:rPr lang="en-US" dirty="0"/>
              <a:t>Inspect</a:t>
            </a:r>
          </a:p>
          <a:p>
            <a:r>
              <a:rPr lang="en-US" sz="1600" b="0" dirty="0"/>
              <a:t>%&gt; docker images</a:t>
            </a:r>
            <a:br>
              <a:rPr lang="en-US" sz="1600" b="0" dirty="0"/>
            </a:br>
            <a:r>
              <a:rPr lang="en-US" sz="1600" b="0" dirty="0"/>
              <a:t>REPOSITORY          TAG                 IMAGE ID            CREATED             SIZE</a:t>
            </a:r>
            <a:br>
              <a:rPr lang="en-US" sz="1600" b="0" dirty="0"/>
            </a:br>
            <a:r>
              <a:rPr lang="en-US" sz="1600" b="0" dirty="0"/>
              <a:t>hello-world               latest              a891eee89a48        3 hours ago         </a:t>
            </a:r>
            <a:r>
              <a:rPr lang="en-US" sz="1600" b="0" dirty="0">
                <a:solidFill>
                  <a:schemeClr val="accent3">
                    <a:lumMod val="40000"/>
                    <a:lumOff val="60000"/>
                  </a:schemeClr>
                </a:solidFill>
              </a:rPr>
              <a:t>93.2kB</a:t>
            </a:r>
          </a:p>
          <a:p>
            <a:pPr marL="76200" indent="0">
              <a:buNone/>
            </a:pPr>
            <a:endParaRPr lang="en-US" dirty="0"/>
          </a:p>
        </p:txBody>
      </p:sp>
    </p:spTree>
    <p:extLst>
      <p:ext uri="{BB962C8B-B14F-4D97-AF65-F5344CB8AC3E}">
        <p14:creationId xmlns:p14="http://schemas.microsoft.com/office/powerpoint/2010/main" val="4205580199"/>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What have we learned about </a:t>
            </a:r>
            <a:r>
              <a:rPr lang="en-CA" dirty="0" err="1"/>
              <a:t>Dockerfiles</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r>
              <a:rPr lang="en-CA" b="0" dirty="0">
                <a:solidFill>
                  <a:schemeClr val="tx1"/>
                </a:solidFill>
              </a:rPr>
              <a:t>Pros</a:t>
            </a:r>
          </a:p>
          <a:p>
            <a:pPr lvl="1"/>
            <a:r>
              <a:rPr lang="en-CA" dirty="0">
                <a:solidFill>
                  <a:schemeClr val="tx1"/>
                </a:solidFill>
              </a:rPr>
              <a:t>Can produce small images</a:t>
            </a:r>
          </a:p>
          <a:p>
            <a:pPr lvl="1"/>
            <a:r>
              <a:rPr lang="en-CA" b="0" dirty="0">
                <a:solidFill>
                  <a:schemeClr val="tx1"/>
                </a:solidFill>
              </a:rPr>
              <a:t>Fast b</a:t>
            </a:r>
            <a:r>
              <a:rPr lang="en-CA" dirty="0">
                <a:solidFill>
                  <a:schemeClr val="tx1"/>
                </a:solidFill>
              </a:rPr>
              <a:t>uilds</a:t>
            </a:r>
          </a:p>
          <a:p>
            <a:pPr lvl="1"/>
            <a:r>
              <a:rPr lang="en-CA" b="0" dirty="0" err="1">
                <a:solidFill>
                  <a:schemeClr val="tx1"/>
                </a:solidFill>
              </a:rPr>
              <a:t>Dockerfile</a:t>
            </a:r>
            <a:r>
              <a:rPr lang="en-CA" b="0" dirty="0">
                <a:solidFill>
                  <a:schemeClr val="tx1"/>
                </a:solidFill>
              </a:rPr>
              <a:t> are easy to read</a:t>
            </a:r>
            <a:r>
              <a:rPr lang="en-CA" dirty="0">
                <a:solidFill>
                  <a:schemeClr val="tx1"/>
                </a:solidFill>
              </a:rPr>
              <a:t>, generally </a:t>
            </a:r>
            <a:r>
              <a:rPr lang="en-CA" b="0" dirty="0">
                <a:solidFill>
                  <a:schemeClr val="tx1"/>
                </a:solidFill>
              </a:rPr>
              <a:t>map to </a:t>
            </a:r>
            <a:r>
              <a:rPr lang="en-CA" dirty="0" err="1">
                <a:solidFill>
                  <a:schemeClr val="tx1"/>
                </a:solidFill>
              </a:rPr>
              <a:t>cmdline</a:t>
            </a:r>
            <a:r>
              <a:rPr lang="en-CA" dirty="0">
                <a:solidFill>
                  <a:schemeClr val="tx1"/>
                </a:solidFill>
              </a:rPr>
              <a:t> ops</a:t>
            </a:r>
            <a:endParaRPr lang="en-CA" b="0" dirty="0">
              <a:solidFill>
                <a:schemeClr val="tx1"/>
              </a:solidFill>
            </a:endParaRPr>
          </a:p>
          <a:p>
            <a:r>
              <a:rPr lang="en-CA" b="0" dirty="0">
                <a:solidFill>
                  <a:schemeClr val="tx1"/>
                </a:solidFill>
              </a:rPr>
              <a:t>Cons</a:t>
            </a:r>
          </a:p>
          <a:p>
            <a:pPr lvl="1"/>
            <a:r>
              <a:rPr lang="en-CA" b="0" dirty="0">
                <a:solidFill>
                  <a:schemeClr val="tx1"/>
                </a:solidFill>
              </a:rPr>
              <a:t>Can produce large images</a:t>
            </a:r>
          </a:p>
          <a:p>
            <a:pPr lvl="1"/>
            <a:r>
              <a:rPr lang="en-CA" b="0" dirty="0">
                <a:solidFill>
                  <a:schemeClr val="tx1"/>
                </a:solidFill>
              </a:rPr>
              <a:t>No easy way to cross compile</a:t>
            </a:r>
          </a:p>
          <a:p>
            <a:pPr lvl="1"/>
            <a:r>
              <a:rPr lang="en-CA" b="0" dirty="0">
                <a:solidFill>
                  <a:schemeClr val="tx1"/>
                </a:solidFill>
              </a:rPr>
              <a:t>No easy way to know about licensing</a:t>
            </a:r>
            <a:br>
              <a:rPr lang="en-CA" b="0" dirty="0">
                <a:solidFill>
                  <a:schemeClr val="tx1"/>
                </a:solidFill>
              </a:rPr>
            </a:br>
            <a:endParaRPr lang="en-CA" b="0" dirty="0">
              <a:solidFill>
                <a:schemeClr val="tx1"/>
              </a:solidFill>
            </a:endParaRPr>
          </a:p>
          <a:p>
            <a:endParaRPr lang="en-US" b="0" dirty="0">
              <a:solidFill>
                <a:schemeClr val="tx1"/>
              </a:solidFill>
            </a:endParaRPr>
          </a:p>
        </p:txBody>
      </p:sp>
    </p:spTree>
    <p:extLst>
      <p:ext uri="{BB962C8B-B14F-4D97-AF65-F5344CB8AC3E}">
        <p14:creationId xmlns:p14="http://schemas.microsoft.com/office/powerpoint/2010/main" val="225167729"/>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About </a:t>
            </a:r>
            <a:r>
              <a:rPr lang="en-CA" dirty="0"/>
              <a:t>Container Images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938121"/>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Container Initiative(OCI) Container Format</a:t>
            </a:r>
            <a:endParaRPr lang="en-US" dirty="0"/>
          </a:p>
        </p:txBody>
      </p:sp>
      <p:sp>
        <p:nvSpPr>
          <p:cNvPr id="3" name="Content Placeholder 2"/>
          <p:cNvSpPr>
            <a:spLocks noGrp="1"/>
          </p:cNvSpPr>
          <p:nvPr>
            <p:ph sz="quarter" idx="13"/>
          </p:nvPr>
        </p:nvSpPr>
        <p:spPr/>
        <p:txBody>
          <a:bodyPr/>
          <a:lstStyle/>
          <a:p>
            <a:pPr marL="76200" indent="0">
              <a:buNone/>
            </a:pPr>
            <a:r>
              <a:rPr lang="en-CA" b="0" dirty="0"/>
              <a:t>The OCI specification defines a format for encoding a container as a</a:t>
            </a:r>
            <a:r>
              <a:rPr lang="en-CA" dirty="0"/>
              <a:t> Filesystem  Bundle</a:t>
            </a:r>
          </a:p>
          <a:p>
            <a:pPr marL="76200" indent="0">
              <a:buNone/>
            </a:pPr>
            <a:r>
              <a:rPr lang="en-CA" b="0" dirty="0"/>
              <a:t>All the information required to load and run a container</a:t>
            </a:r>
          </a:p>
          <a:p>
            <a:pPr marL="76200" indent="0">
              <a:buNone/>
            </a:pPr>
            <a:r>
              <a:rPr lang="en-CA" dirty="0"/>
              <a:t>Must</a:t>
            </a:r>
            <a:r>
              <a:rPr lang="en-CA" b="0" dirty="0"/>
              <a:t> Have:</a:t>
            </a:r>
          </a:p>
          <a:p>
            <a:r>
              <a:rPr lang="en-CA" b="0" dirty="0" err="1"/>
              <a:t>config.json</a:t>
            </a:r>
            <a:r>
              <a:rPr lang="en-CA" b="0" dirty="0"/>
              <a:t> – must be at the root, must be called </a:t>
            </a:r>
            <a:r>
              <a:rPr lang="en-CA" b="0" dirty="0" err="1"/>
              <a:t>config.json</a:t>
            </a:r>
            <a:r>
              <a:rPr lang="en-CA" b="0" dirty="0"/>
              <a:t>, contains configuration data</a:t>
            </a:r>
          </a:p>
          <a:p>
            <a:r>
              <a:rPr lang="en-CA" b="0" dirty="0"/>
              <a:t>Root filesystem – must be at the root, referenced by </a:t>
            </a:r>
            <a:r>
              <a:rPr lang="en-CA" b="0" dirty="0" err="1"/>
              <a:t>root.path</a:t>
            </a:r>
            <a:r>
              <a:rPr lang="en-CA" b="0" dirty="0"/>
              <a:t> in </a:t>
            </a:r>
            <a:r>
              <a:rPr lang="en-CA" b="0" dirty="0" err="1"/>
              <a:t>config.json</a:t>
            </a:r>
            <a:endParaRPr lang="en-CA" b="0" dirty="0"/>
          </a:p>
          <a:p>
            <a:pPr marL="76200" indent="0">
              <a:buNone/>
            </a:pPr>
            <a:r>
              <a:rPr lang="en-CA" sz="1400" b="0" dirty="0"/>
              <a:t>Reference: </a:t>
            </a:r>
            <a:r>
              <a:rPr lang="en-US" sz="1400" dirty="0">
                <a:hlinkClick r:id="rId2"/>
              </a:rPr>
              <a:t>https://github.com/opencontainers/runtime-spec/blob/master/bundle.md</a:t>
            </a:r>
            <a:endParaRPr lang="en-CA" sz="1400" b="0" dirty="0"/>
          </a:p>
        </p:txBody>
      </p:sp>
    </p:spTree>
    <p:extLst>
      <p:ext uri="{BB962C8B-B14F-4D97-AF65-F5344CB8AC3E}">
        <p14:creationId xmlns:p14="http://schemas.microsoft.com/office/powerpoint/2010/main" val="3033294974"/>
      </p:ext>
    </p:extLst>
  </p:cSld>
  <p:clrMapOvr>
    <a:masterClrMapping/>
  </p:clrMapOvr>
  <p:transition>
    <p:fade/>
  </p:transition>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A94C8E-3E2B-4AD9-8D67-7815198BE085}">
  <ds:schemaRefs>
    <ds:schemaRef ds:uri="http://purl.org/dc/elements/1.1/"/>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68092</TotalTime>
  <Words>6355</Words>
  <Application>Microsoft Office PowerPoint</Application>
  <PresentationFormat>On-screen Show (4:3)</PresentationFormat>
  <Paragraphs>1271</Paragraphs>
  <Slides>158</Slides>
  <Notes>48</Notes>
  <HiddenSlides>1</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YoctoTemplate_1</vt:lpstr>
      <vt:lpstr>Yocto Project Summit – Lyon Day 1 : Thursday 31 October 2019  </vt:lpstr>
      <vt:lpstr>Agenda – Yocto Project Summit - Day 1</vt:lpstr>
      <vt:lpstr>1. Welcome and Keynote</vt:lpstr>
      <vt:lpstr>2. Creating Friendly Layers</vt:lpstr>
      <vt:lpstr>About Me</vt:lpstr>
      <vt:lpstr>About This Talk</vt:lpstr>
      <vt:lpstr>There Shall Be No Victims</vt:lpstr>
      <vt:lpstr>What Is A Friendly Layer?</vt:lpstr>
      <vt:lpstr>Why Should You Care?</vt:lpstr>
      <vt:lpstr>But can’t you just dynamically set BBLAYERS?</vt:lpstr>
      <vt:lpstr>Layers To Learn From</vt:lpstr>
      <vt:lpstr>Keep layer.conf simple</vt:lpstr>
      <vt:lpstr>Adding New Content in Layers</vt:lpstr>
      <vt:lpstr>Modifying Existing Recipes</vt:lpstr>
      <vt:lpstr>_append and _remove</vt:lpstr>
      <vt:lpstr>Using Overrides</vt:lpstr>
      <vt:lpstr>Example: Toolchain Override in meta-clang</vt:lpstr>
      <vt:lpstr>Using Features</vt:lpstr>
      <vt:lpstr>Conditional Syntax</vt:lpstr>
      <vt:lpstr>Conditional Inclusion</vt:lpstr>
      <vt:lpstr>Include vs Require Statements</vt:lpstr>
      <vt:lpstr>Example: Distro Features in meta-virtualization</vt:lpstr>
      <vt:lpstr>Example: Conditional inheritance in meta-security</vt:lpstr>
      <vt:lpstr>Adding Sanity Checks</vt:lpstr>
      <vt:lpstr>Example: Sanity Checks in meta-virtualization</vt:lpstr>
      <vt:lpstr>Using Anonymous Python Functions</vt:lpstr>
      <vt:lpstr>Using Classes to Modify Recipes</vt:lpstr>
      <vt:lpstr>Modifying BBCLASSEXTEND</vt:lpstr>
      <vt:lpstr>yocto-check-layer Script</vt:lpstr>
      <vt:lpstr>Parsing Details: bblayers.conf</vt:lpstr>
      <vt:lpstr>Parsing Details: layer.conf</vt:lpstr>
      <vt:lpstr>Final Word: Think About Downstream Developers</vt:lpstr>
      <vt:lpstr>Future Work</vt:lpstr>
      <vt:lpstr>   Thank You     Any questions?</vt:lpstr>
      <vt:lpstr>3. Yocto Project and CVEs</vt:lpstr>
      <vt:lpstr>4. Transitioning from long term stable to CI/CD</vt:lpstr>
      <vt:lpstr>Terms</vt:lpstr>
      <vt:lpstr>Stable Release Strategy</vt:lpstr>
      <vt:lpstr>Long Term Stable Traditional OSS device development model </vt:lpstr>
      <vt:lpstr>Long Term Stable</vt:lpstr>
      <vt:lpstr>Long Term Stable</vt:lpstr>
      <vt:lpstr>Long Term Stable</vt:lpstr>
      <vt:lpstr>Continuous Integration &amp; Development</vt:lpstr>
      <vt:lpstr>Continuous Integration/Development</vt:lpstr>
      <vt:lpstr>Long Term Stable</vt:lpstr>
      <vt:lpstr>Long Term Stable</vt:lpstr>
      <vt:lpstr>Moving from LTS to CI Define quality objectives (OS) </vt:lpstr>
      <vt:lpstr>Moving from LTS to CI Define synchronization strategy (OS) </vt:lpstr>
      <vt:lpstr>Moving from LTS to CI Integration Strategy (Product)</vt:lpstr>
      <vt:lpstr>Rebase Work</vt:lpstr>
      <vt:lpstr>Continuous Integration &amp; Development</vt:lpstr>
      <vt:lpstr>Continuous Integration &amp; Continuous Delivery</vt:lpstr>
      <vt:lpstr>Continuous Integration &amp; Continuous Delivery</vt:lpstr>
      <vt:lpstr>Continuous Integration &amp; Continuous Delivery</vt:lpstr>
      <vt:lpstr>Moving from CI to DevOps Define quality objectives (OS &amp; Product) </vt:lpstr>
      <vt:lpstr>Moving from CI to DevOps Define synchronization strategy (OS &amp; Product) </vt:lpstr>
      <vt:lpstr>Moving from CI to DevOps Integration Strategy (Product)</vt:lpstr>
      <vt:lpstr>Moving from CI to DevOps </vt:lpstr>
      <vt:lpstr>Continuous Integration &amp; Continuous Delivery</vt:lpstr>
      <vt:lpstr>Recap</vt:lpstr>
      <vt:lpstr>LTS to DevOps A journey, doesn’t happen overnight!</vt:lpstr>
      <vt:lpstr>Questions?</vt:lpstr>
      <vt:lpstr>5. Binary Package Feeds for Yocto</vt:lpstr>
      <vt:lpstr>Download the presentation</vt:lpstr>
      <vt:lpstr>6. Yocto Project state of the Union panel talk</vt:lpstr>
      <vt:lpstr>7. Creating a Yocto/OE-core BSP layer for the Google Coral Dev Board</vt:lpstr>
      <vt:lpstr>About me</vt:lpstr>
      <vt:lpstr>Session overview</vt:lpstr>
      <vt:lpstr>Coral Dev Board - Hardware</vt:lpstr>
      <vt:lpstr>Coral Dev Board - Software</vt:lpstr>
      <vt:lpstr>Coral Dev Board - Software</vt:lpstr>
      <vt:lpstr>Coral Dev Board - Software</vt:lpstr>
      <vt:lpstr>Coral Dev Board - Software</vt:lpstr>
      <vt:lpstr>meta-coral</vt:lpstr>
      <vt:lpstr>meta-coral</vt:lpstr>
      <vt:lpstr>meta-coral</vt:lpstr>
      <vt:lpstr>meta-coral</vt:lpstr>
      <vt:lpstr>meta-coral - bootable</vt:lpstr>
      <vt:lpstr>meta-coral - Edge TPU</vt:lpstr>
      <vt:lpstr>meta-coral - Edge TPU</vt:lpstr>
      <vt:lpstr>meta-coral - Works</vt:lpstr>
      <vt:lpstr>meta-coral - Future work</vt:lpstr>
      <vt:lpstr>meta-coral - Future work</vt:lpstr>
      <vt:lpstr>Demo</vt:lpstr>
      <vt:lpstr>8. Building Container Images with the Yocto Project</vt:lpstr>
      <vt:lpstr>1. Why Build Containers?</vt:lpstr>
      <vt:lpstr>To Push to a Container Registry</vt:lpstr>
      <vt:lpstr>To Include in a Rootfs</vt:lpstr>
      <vt:lpstr>2. Dockerfile - Simple</vt:lpstr>
      <vt:lpstr>Hello World! Application</vt:lpstr>
      <vt:lpstr>Hello World! Dockerfile</vt:lpstr>
      <vt:lpstr>Hello World! Build and Prepare</vt:lpstr>
      <vt:lpstr>Hello World! Inspect and Run</vt:lpstr>
      <vt:lpstr>The ‘git’ Container</vt:lpstr>
      <vt:lpstr>Build the ‘git’ Container</vt:lpstr>
      <vt:lpstr>Hello World! Multi Stage</vt:lpstr>
      <vt:lpstr>What have we learned about Dockerfiles</vt:lpstr>
      <vt:lpstr>3. About Container Images</vt:lpstr>
      <vt:lpstr>Open Container Initiative(OCI) Container Format</vt:lpstr>
      <vt:lpstr>Docker Image Format</vt:lpstr>
      <vt:lpstr>4. Using Yocto to Create a Container RootFS</vt:lpstr>
      <vt:lpstr>image-container.bbclass</vt:lpstr>
      <vt:lpstr>Configure a New Build and ‘local’ Layer</vt:lpstr>
      <vt:lpstr>Populate ‘local’ layer</vt:lpstr>
      <vt:lpstr>hello_0.1.bb</vt:lpstr>
      <vt:lpstr>Hello-world.bb</vt:lpstr>
      <vt:lpstr>Build, Import, Inspect and Run</vt:lpstr>
      <vt:lpstr>Summary</vt:lpstr>
      <vt:lpstr>5. Size</vt:lpstr>
      <vt:lpstr>Shrinking Size</vt:lpstr>
      <vt:lpstr>6. Cross Compile</vt:lpstr>
      <vt:lpstr>Multiconfig</vt:lpstr>
      <vt:lpstr>Multiconfig Setup</vt:lpstr>
      <vt:lpstr>Multiconfig Setup</vt:lpstr>
      <vt:lpstr>Multiconfig Build</vt:lpstr>
      <vt:lpstr>7. Saving Time</vt:lpstr>
      <vt:lpstr>Builder Container</vt:lpstr>
      <vt:lpstr>2. Put the Whole Build into a Container</vt:lpstr>
      <vt:lpstr>3. Use the Container to Build More Containers </vt:lpstr>
      <vt:lpstr>8. DevOps Example</vt:lpstr>
      <vt:lpstr>Use Container Build in Test and Deploy</vt:lpstr>
      <vt:lpstr>Using Docker Python Bindings</vt:lpstr>
      <vt:lpstr>Using Docker Python Bindings</vt:lpstr>
      <vt:lpstr>9. Future Work / Ideas</vt:lpstr>
      <vt:lpstr>Container Registry Fetcher</vt:lpstr>
      <vt:lpstr>Write container metadata</vt:lpstr>
      <vt:lpstr>Use cube-builder to Seed a Build Container</vt:lpstr>
      <vt:lpstr>meta-overc</vt:lpstr>
      <vt:lpstr>9. Resulttool or: How I Learned to Stop Worrying and Love testresults</vt:lpstr>
      <vt:lpstr>Bonus Slides</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Questions and Answers</vt:lpstr>
      <vt:lpstr>Thank you for your participation!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1000</cp:revision>
  <dcterms:created xsi:type="dcterms:W3CDTF">2014-10-15T17:08:45Z</dcterms:created>
  <dcterms:modified xsi:type="dcterms:W3CDTF">2019-10-28T09:22:39Z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