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2"/>
  </p:notesMasterIdLst>
  <p:handoutMasterIdLst>
    <p:handoutMasterId r:id="rId163"/>
  </p:handoutMasterIdLst>
  <p:sldIdLst>
    <p:sldId id="327" r:id="rId5"/>
    <p:sldId id="877" r:id="rId6"/>
    <p:sldId id="516" r:id="rId7"/>
    <p:sldId id="945" r:id="rId8"/>
    <p:sldId id="947" r:id="rId9"/>
    <p:sldId id="948" r:id="rId10"/>
    <p:sldId id="951" r:id="rId11"/>
    <p:sldId id="1124" r:id="rId12"/>
    <p:sldId id="1069" r:id="rId13"/>
    <p:sldId id="1231" r:id="rId14"/>
    <p:sldId id="1232" r:id="rId15"/>
    <p:sldId id="1233" r:id="rId16"/>
    <p:sldId id="1234" r:id="rId17"/>
    <p:sldId id="1235" r:id="rId18"/>
    <p:sldId id="1236" r:id="rId19"/>
    <p:sldId id="1237" r:id="rId20"/>
    <p:sldId id="1238" r:id="rId21"/>
    <p:sldId id="1239" r:id="rId22"/>
    <p:sldId id="1240" r:id="rId23"/>
    <p:sldId id="1241" r:id="rId24"/>
    <p:sldId id="1242" r:id="rId25"/>
    <p:sldId id="1243" r:id="rId26"/>
    <p:sldId id="1244" r:id="rId27"/>
    <p:sldId id="1245" r:id="rId28"/>
    <p:sldId id="1246" r:id="rId29"/>
    <p:sldId id="1247" r:id="rId30"/>
    <p:sldId id="1248" r:id="rId31"/>
    <p:sldId id="1249" r:id="rId32"/>
    <p:sldId id="1250" r:id="rId33"/>
    <p:sldId id="1258" r:id="rId34"/>
    <p:sldId id="789" r:id="rId35"/>
    <p:sldId id="1205" r:id="rId36"/>
    <p:sldId id="1206" r:id="rId37"/>
    <p:sldId id="1207" r:id="rId38"/>
    <p:sldId id="1208" r:id="rId39"/>
    <p:sldId id="1209" r:id="rId40"/>
    <p:sldId id="1210" r:id="rId41"/>
    <p:sldId id="1211" r:id="rId42"/>
    <p:sldId id="1255" r:id="rId43"/>
    <p:sldId id="1212" r:id="rId44"/>
    <p:sldId id="1213" r:id="rId45"/>
    <p:sldId id="1214" r:id="rId46"/>
    <p:sldId id="1254" r:id="rId47"/>
    <p:sldId id="1256" r:id="rId48"/>
    <p:sldId id="1257" r:id="rId49"/>
    <p:sldId id="1251" r:id="rId50"/>
    <p:sldId id="1298" r:id="rId51"/>
    <p:sldId id="1299" r:id="rId52"/>
    <p:sldId id="1300" r:id="rId53"/>
    <p:sldId id="1301" r:id="rId54"/>
    <p:sldId id="1302" r:id="rId55"/>
    <p:sldId id="1303" r:id="rId56"/>
    <p:sldId id="1304" r:id="rId57"/>
    <p:sldId id="1305" r:id="rId58"/>
    <p:sldId id="1306" r:id="rId59"/>
    <p:sldId id="1307" r:id="rId60"/>
    <p:sldId id="1308" r:id="rId61"/>
    <p:sldId id="1309" r:id="rId62"/>
    <p:sldId id="1310" r:id="rId63"/>
    <p:sldId id="1311" r:id="rId64"/>
    <p:sldId id="1312" r:id="rId65"/>
    <p:sldId id="1313" r:id="rId66"/>
    <p:sldId id="1314" r:id="rId67"/>
    <p:sldId id="1315" r:id="rId68"/>
    <p:sldId id="1215" r:id="rId69"/>
    <p:sldId id="1316" r:id="rId70"/>
    <p:sldId id="1317" r:id="rId71"/>
    <p:sldId id="1318" r:id="rId72"/>
    <p:sldId id="1319" r:id="rId73"/>
    <p:sldId id="1320" r:id="rId74"/>
    <p:sldId id="1321" r:id="rId75"/>
    <p:sldId id="1322" r:id="rId76"/>
    <p:sldId id="1323" r:id="rId77"/>
    <p:sldId id="1324" r:id="rId78"/>
    <p:sldId id="1325" r:id="rId79"/>
    <p:sldId id="1326" r:id="rId80"/>
    <p:sldId id="1327" r:id="rId81"/>
    <p:sldId id="1328" r:id="rId82"/>
    <p:sldId id="1329" r:id="rId83"/>
    <p:sldId id="1330" r:id="rId84"/>
    <p:sldId id="1331" r:id="rId85"/>
    <p:sldId id="1332" r:id="rId86"/>
    <p:sldId id="1252" r:id="rId87"/>
    <p:sldId id="1333" r:id="rId88"/>
    <p:sldId id="1334" r:id="rId89"/>
    <p:sldId id="1335" r:id="rId90"/>
    <p:sldId id="1336" r:id="rId91"/>
    <p:sldId id="1337" r:id="rId92"/>
    <p:sldId id="1338" r:id="rId93"/>
    <p:sldId id="1339" r:id="rId94"/>
    <p:sldId id="1340" r:id="rId95"/>
    <p:sldId id="1341" r:id="rId96"/>
    <p:sldId id="1342" r:id="rId97"/>
    <p:sldId id="1269" r:id="rId98"/>
    <p:sldId id="802" r:id="rId99"/>
    <p:sldId id="1186" r:id="rId100"/>
    <p:sldId id="1187" r:id="rId101"/>
    <p:sldId id="1188" r:id="rId102"/>
    <p:sldId id="1189" r:id="rId103"/>
    <p:sldId id="1190" r:id="rId104"/>
    <p:sldId id="1191" r:id="rId105"/>
    <p:sldId id="1192" r:id="rId106"/>
    <p:sldId id="1193" r:id="rId107"/>
    <p:sldId id="1194" r:id="rId108"/>
    <p:sldId id="1195" r:id="rId109"/>
    <p:sldId id="1196" r:id="rId110"/>
    <p:sldId id="1197" r:id="rId111"/>
    <p:sldId id="1198" r:id="rId112"/>
    <p:sldId id="1199" r:id="rId113"/>
    <p:sldId id="1200" r:id="rId114"/>
    <p:sldId id="1201" r:id="rId115"/>
    <p:sldId id="1202" r:id="rId116"/>
    <p:sldId id="1203" r:id="rId117"/>
    <p:sldId id="1204" r:id="rId118"/>
    <p:sldId id="1253" r:id="rId119"/>
    <p:sldId id="1343" r:id="rId120"/>
    <p:sldId id="991" r:id="rId121"/>
    <p:sldId id="1270" r:id="rId122"/>
    <p:sldId id="1271" r:id="rId123"/>
    <p:sldId id="1272" r:id="rId124"/>
    <p:sldId id="1273" r:id="rId125"/>
    <p:sldId id="1274" r:id="rId126"/>
    <p:sldId id="1275" r:id="rId127"/>
    <p:sldId id="1276" r:id="rId128"/>
    <p:sldId id="1277" r:id="rId129"/>
    <p:sldId id="1278" r:id="rId130"/>
    <p:sldId id="1279" r:id="rId131"/>
    <p:sldId id="1280" r:id="rId132"/>
    <p:sldId id="1165" r:id="rId133"/>
    <p:sldId id="1166" r:id="rId134"/>
    <p:sldId id="1167" r:id="rId135"/>
    <p:sldId id="1168" r:id="rId136"/>
    <p:sldId id="1169" r:id="rId137"/>
    <p:sldId id="1170" r:id="rId138"/>
    <p:sldId id="1171" r:id="rId139"/>
    <p:sldId id="1172" r:id="rId140"/>
    <p:sldId id="1173" r:id="rId141"/>
    <p:sldId id="1174" r:id="rId142"/>
    <p:sldId id="1175" r:id="rId143"/>
    <p:sldId id="1176" r:id="rId144"/>
    <p:sldId id="1177" r:id="rId145"/>
    <p:sldId id="1178" r:id="rId146"/>
    <p:sldId id="1179" r:id="rId147"/>
    <p:sldId id="1180" r:id="rId148"/>
    <p:sldId id="1181" r:id="rId149"/>
    <p:sldId id="1182" r:id="rId150"/>
    <p:sldId id="1183" r:id="rId151"/>
    <p:sldId id="1026" r:id="rId152"/>
    <p:sldId id="1027" r:id="rId153"/>
    <p:sldId id="817" r:id="rId154"/>
    <p:sldId id="1037" r:id="rId155"/>
    <p:sldId id="1038" r:id="rId156"/>
    <p:sldId id="840" r:id="rId157"/>
    <p:sldId id="842" r:id="rId158"/>
    <p:sldId id="1127" r:id="rId159"/>
    <p:sldId id="1128" r:id="rId160"/>
    <p:sldId id="1126" r:id="rId1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7"/>
            <p14:sldId id="948"/>
            <p14:sldId id="951"/>
            <p14:sldId id="1124"/>
            <p14:sldId id="1069"/>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8"/>
            <p14:sldId id="789"/>
            <p14:sldId id="1205"/>
            <p14:sldId id="1206"/>
            <p14:sldId id="1207"/>
            <p14:sldId id="1208"/>
            <p14:sldId id="1209"/>
            <p14:sldId id="1210"/>
            <p14:sldId id="1211"/>
            <p14:sldId id="1255"/>
            <p14:sldId id="1212"/>
            <p14:sldId id="1213"/>
            <p14:sldId id="1214"/>
            <p14:sldId id="1254"/>
            <p14:sldId id="1256"/>
            <p14:sldId id="1257"/>
            <p14:sldId id="1251"/>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5"/>
            <p14:sldId id="1215"/>
            <p14:sldId id="1316"/>
            <p14:sldId id="1317"/>
            <p14:sldId id="1318"/>
            <p14:sldId id="1319"/>
            <p14:sldId id="1320"/>
            <p14:sldId id="1321"/>
            <p14:sldId id="1322"/>
            <p14:sldId id="1323"/>
            <p14:sldId id="1324"/>
            <p14:sldId id="1325"/>
            <p14:sldId id="1326"/>
            <p14:sldId id="1327"/>
            <p14:sldId id="1328"/>
            <p14:sldId id="1329"/>
            <p14:sldId id="1330"/>
            <p14:sldId id="1331"/>
            <p14:sldId id="1332"/>
            <p14:sldId id="1252"/>
            <p14:sldId id="1333"/>
            <p14:sldId id="1334"/>
            <p14:sldId id="1335"/>
            <p14:sldId id="1336"/>
            <p14:sldId id="1337"/>
            <p14:sldId id="1338"/>
            <p14:sldId id="1339"/>
            <p14:sldId id="1340"/>
            <p14:sldId id="1341"/>
            <p14:sldId id="1342"/>
            <p14:sldId id="1269"/>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53"/>
            <p14:sldId id="1343"/>
            <p14:sldId id="991"/>
            <p14:sldId id="1270"/>
            <p14:sldId id="1271"/>
            <p14:sldId id="1272"/>
            <p14:sldId id="1273"/>
            <p14:sldId id="1274"/>
            <p14:sldId id="1275"/>
            <p14:sldId id="1276"/>
            <p14:sldId id="1277"/>
            <p14:sldId id="1278"/>
            <p14:sldId id="1279"/>
            <p14:sldId id="1280"/>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7"/>
            <p14:sldId id="817"/>
            <p14:sldId id="1037"/>
            <p14:sldId id="1038"/>
            <p14:sldId id="840"/>
            <p14:sldId id="842"/>
            <p14:sldId id="1127"/>
            <p14:sldId id="1128"/>
            <p14:sldId id="1126"/>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92199" autoAdjust="0"/>
  </p:normalViewPr>
  <p:slideViewPr>
    <p:cSldViewPr snapToGrid="0">
      <p:cViewPr>
        <p:scale>
          <a:sx n="80" d="100"/>
          <a:sy n="80" d="100"/>
        </p:scale>
        <p:origin x="-1830" y="-13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3/15/2018</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3/15/2018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Inherit the common “realview-eb-a9mp” DT definitions and </a:t>
            </a:r>
            <a:r>
              <a:rPr lang="en-US" dirty="0" err="1" smtClean="0"/>
              <a:t>phandles</a:t>
            </a:r>
            <a:r>
              <a:rPr lang="en-US" dirty="0" smtClean="0"/>
              <a:t> (like C’’s header recompilation)</a:t>
            </a:r>
          </a:p>
          <a:p>
            <a:r>
              <a:rPr lang="en-US" dirty="0" smtClean="0"/>
              <a:t>2) Give this ‘model’ a name</a:t>
            </a:r>
          </a:p>
          <a:p>
            <a:r>
              <a:rPr lang="en-US" dirty="0" smtClean="0"/>
              <a:t>3) Define</a:t>
            </a:r>
            <a:r>
              <a:rPr lang="en-US" baseline="0" dirty="0" smtClean="0"/>
              <a:t> or extend a CPU</a:t>
            </a:r>
          </a:p>
          <a:p>
            <a:r>
              <a:rPr lang="en-US" baseline="0" dirty="0" smtClean="0"/>
              <a:t>4) Define a A9 core as “cpu@0” (index 0 = </a:t>
            </a:r>
            <a:r>
              <a:rPr lang="en-US" baseline="0" dirty="0" err="1" smtClean="0"/>
              <a:t>reg</a:t>
            </a:r>
            <a:r>
              <a:rPr lang="en-US" baseline="0" dirty="0" smtClean="0"/>
              <a:t> &lt;0&gt;)</a:t>
            </a:r>
          </a:p>
          <a:p>
            <a:r>
              <a:rPr lang="en-US" baseline="0" dirty="0" smtClean="0"/>
              <a:t>5) Compatibility for lookup and comparison – “</a:t>
            </a:r>
            <a:r>
              <a:rPr lang="en-US" baseline="0" dirty="0" err="1" smtClean="0"/>
              <a:t>vendor,devicetype</a:t>
            </a:r>
            <a:r>
              <a:rPr lang="en-US" baseline="0" dirty="0" smtClean="0"/>
              <a:t>”</a:t>
            </a:r>
          </a:p>
          <a:p>
            <a:r>
              <a:rPr lang="en-US" baseline="0" dirty="0" smtClean="0"/>
              <a:t>6) Set up the PMU to use these 4 </a:t>
            </a:r>
            <a:r>
              <a:rPr lang="en-US" baseline="0" dirty="0" err="1" smtClean="0"/>
              <a:t>phandle</a:t>
            </a:r>
            <a:r>
              <a:rPr lang="en-US" baseline="0" dirty="0" smtClean="0"/>
              <a:t> definitions</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33</a:t>
            </a:fld>
            <a:endParaRPr lang="en-US" dirty="0"/>
          </a:p>
        </p:txBody>
      </p:sp>
    </p:spTree>
    <p:extLst>
      <p:ext uri="{BB962C8B-B14F-4D97-AF65-F5344CB8AC3E}">
        <p14:creationId xmlns:p14="http://schemas.microsoft.com/office/powerpoint/2010/main" val="270946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“Fragment” required keyword for DTOs</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smtClean="0"/>
              <a:t>“__overlay__” required </a:t>
            </a:r>
            <a:r>
              <a:rPr lang="en-US" dirty="0" err="1" smtClean="0"/>
              <a:t>keywordfor</a:t>
            </a:r>
            <a:r>
              <a:rPr lang="en-US" dirty="0" smtClean="0"/>
              <a:t> DTOs</a:t>
            </a:r>
          </a:p>
          <a:p>
            <a:pPr marL="228600" indent="-228600">
              <a:buAutoNum type="arabicParenR"/>
            </a:pPr>
            <a:r>
              <a:rPr lang="en-US" dirty="0" smtClean="0"/>
              <a:t>Must have a “compatible” for DTO manager</a:t>
            </a:r>
            <a:r>
              <a:rPr lang="en-US" baseline="0" dirty="0" smtClean="0"/>
              <a:t> to find and match it</a:t>
            </a:r>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36</a:t>
            </a:fld>
            <a:endParaRPr lang="en-US" dirty="0"/>
          </a:p>
        </p:txBody>
      </p:sp>
    </p:spTree>
    <p:extLst>
      <p:ext uri="{BB962C8B-B14F-4D97-AF65-F5344CB8AC3E}">
        <p14:creationId xmlns:p14="http://schemas.microsoft.com/office/powerpoint/2010/main" val="419548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GMII = </a:t>
            </a:r>
            <a:r>
              <a:rPr lang="en-US" b="1" dirty="0" smtClean="0"/>
              <a:t>gigabit media-independent interface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37</a:t>
            </a:fld>
            <a:endParaRPr lang="en-US" dirty="0"/>
          </a:p>
        </p:txBody>
      </p:sp>
    </p:spTree>
    <p:extLst>
      <p:ext uri="{BB962C8B-B14F-4D97-AF65-F5344CB8AC3E}">
        <p14:creationId xmlns:p14="http://schemas.microsoft.com/office/powerpoint/2010/main" val="129934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ilab01@devday010:/scratch/poky/build-</a:t>
            </a:r>
            <a:r>
              <a:rPr lang="en-US" dirty="0" err="1" smtClean="0"/>
              <a:t>dto</a:t>
            </a:r>
            <a:r>
              <a:rPr lang="en-US" dirty="0" smtClean="0"/>
              <a:t>$ time </a:t>
            </a:r>
            <a:r>
              <a:rPr lang="en-US" dirty="0" err="1" smtClean="0"/>
              <a:t>bitbake</a:t>
            </a:r>
            <a:r>
              <a:rPr lang="en-US" dirty="0" smtClean="0"/>
              <a:t> core-image-</a:t>
            </a:r>
            <a:r>
              <a:rPr lang="en-US" dirty="0" err="1" smtClean="0"/>
              <a:t>dto</a:t>
            </a:r>
            <a:r>
              <a:rPr lang="en-US" dirty="0" smtClean="0"/>
              <a:t>-</a:t>
            </a:r>
            <a:r>
              <a:rPr lang="en-US" dirty="0" err="1" smtClean="0"/>
              <a:t>microdemo</a:t>
            </a:r>
            <a:endParaRPr lang="en-US" dirty="0" smtClean="0"/>
          </a:p>
          <a:p>
            <a:r>
              <a:rPr lang="en-US" dirty="0" smtClean="0"/>
              <a:t>…</a:t>
            </a:r>
          </a:p>
          <a:p>
            <a:r>
              <a:rPr lang="en-US" dirty="0" smtClean="0"/>
              <a:t>real	0m48.756s</a:t>
            </a:r>
          </a:p>
          <a:p>
            <a:r>
              <a:rPr lang="en-US" dirty="0" smtClean="0"/>
              <a:t>user	0m1.336s</a:t>
            </a:r>
          </a:p>
          <a:p>
            <a:r>
              <a:rPr lang="en-US" dirty="0" smtClean="0"/>
              <a:t>sys	0m0.183s</a:t>
            </a:r>
          </a:p>
          <a:p>
            <a:r>
              <a:rPr lang="en-US" dirty="0" smtClean="0"/>
              <a:t>ilab01@devday010:/scratch/poky/build-</a:t>
            </a:r>
            <a:r>
              <a:rPr lang="en-US" dirty="0" err="1" smtClean="0"/>
              <a:t>dto</a:t>
            </a:r>
            <a:r>
              <a:rPr lang="en-US" dirty="0" smtClean="0"/>
              <a:t>$ </a:t>
            </a:r>
          </a:p>
          <a:p>
            <a:endParaRPr lang="en-US" dirty="0" smtClean="0"/>
          </a:p>
          <a:p>
            <a:r>
              <a:rPr lang="fr-FR" dirty="0" smtClean="0"/>
              <a:t>ilab01@devday010:/scratch/</a:t>
            </a:r>
            <a:r>
              <a:rPr lang="fr-FR" dirty="0" err="1" smtClean="0"/>
              <a:t>poky</a:t>
            </a:r>
            <a:r>
              <a:rPr lang="fr-FR" dirty="0" smtClean="0"/>
              <a:t>/</a:t>
            </a:r>
            <a:r>
              <a:rPr lang="fr-FR" dirty="0" err="1" smtClean="0"/>
              <a:t>build-dto</a:t>
            </a:r>
            <a:r>
              <a:rPr lang="fr-FR" dirty="0" smtClean="0"/>
              <a:t>$ du -sh </a:t>
            </a:r>
            <a:r>
              <a:rPr lang="fr-FR" dirty="0" err="1" smtClean="0"/>
              <a:t>tmp</a:t>
            </a:r>
            <a:r>
              <a:rPr lang="fr-FR" dirty="0" smtClean="0"/>
              <a:t>/</a:t>
            </a:r>
          </a:p>
          <a:p>
            <a:r>
              <a:rPr lang="fr-FR" dirty="0" smtClean="0"/>
              <a:t>1.6G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build-dto</a:t>
            </a:r>
            <a:r>
              <a:rPr lang="fr-FR" dirty="0" smtClean="0"/>
              <a:t>$ </a:t>
            </a: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40</a:t>
            </a:fld>
            <a:endParaRPr lang="en-US" dirty="0"/>
          </a:p>
        </p:txBody>
      </p:sp>
    </p:spTree>
    <p:extLst>
      <p:ext uri="{BB962C8B-B14F-4D97-AF65-F5344CB8AC3E}">
        <p14:creationId xmlns:p14="http://schemas.microsoft.com/office/powerpoint/2010/main" val="80434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cat /</a:t>
            </a:r>
            <a:r>
              <a:rPr lang="en-US" dirty="0" err="1" smtClean="0">
                <a:latin typeface="Courier New" panose="02070309020205020404" pitchFamily="49" charset="0"/>
                <a:cs typeface="Courier New" panose="02070309020205020404" pitchFamily="49" charset="0"/>
              </a:rPr>
              <a:t>tmp</a:t>
            </a:r>
            <a:r>
              <a:rPr lang="en-US" dirty="0" smtClean="0">
                <a:latin typeface="Courier New" panose="02070309020205020404" pitchFamily="49" charset="0"/>
                <a:cs typeface="Courier New" panose="02070309020205020404" pitchFamily="49" charset="0"/>
              </a:rPr>
              <a:t>/hello-</a:t>
            </a:r>
            <a:r>
              <a:rPr lang="en-US" dirty="0" err="1" smtClean="0">
                <a:latin typeface="Courier New" panose="02070309020205020404" pitchFamily="49" charset="0"/>
                <a:cs typeface="Courier New" panose="02070309020205020404" pitchFamily="49" charset="0"/>
              </a:rPr>
              <a:t>dto.dtb</a:t>
            </a:r>
            <a:r>
              <a:rPr lang="en-US" dirty="0" smtClean="0">
                <a:latin typeface="Courier New" panose="02070309020205020404" pitchFamily="49" charset="0"/>
                <a:cs typeface="Courier New" panose="02070309020205020404" pitchFamily="49" charset="0"/>
              </a:rPr>
              <a:t> &gt; \</a:t>
            </a:r>
          </a:p>
          <a:p>
            <a:r>
              <a:rPr lang="en-US" dirty="0" smtClean="0">
                <a:latin typeface="Courier New" panose="02070309020205020404" pitchFamily="49" charset="0"/>
                <a:cs typeface="Courier New" panose="02070309020205020404" pitchFamily="49" charset="0"/>
              </a:rPr>
              <a:t>&gt;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dtbo</a:t>
            </a:r>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   62.734455] </a:t>
            </a:r>
            <a:r>
              <a:rPr lang="en-US" dirty="0" err="1" smtClean="0">
                <a:latin typeface="Courier New" panose="02070309020205020404" pitchFamily="49" charset="0"/>
                <a:cs typeface="Courier New" panose="02070309020205020404" pitchFamily="49" charset="0"/>
              </a:rPr>
              <a:t>hello_dto</a:t>
            </a:r>
            <a:r>
              <a:rPr lang="en-US" dirty="0" smtClean="0">
                <a:latin typeface="Courier New" panose="02070309020205020404" pitchFamily="49" charset="0"/>
                <a:cs typeface="Courier New" panose="02070309020205020404" pitchFamily="49" charset="0"/>
              </a:rPr>
              <a:t>: loading out-of-tree module taints kernel.</a:t>
            </a:r>
          </a:p>
          <a:p>
            <a:r>
              <a:rPr lang="en-US" dirty="0" smtClean="0">
                <a:latin typeface="Courier New" panose="02070309020205020404" pitchFamily="49" charset="0"/>
                <a:cs typeface="Courier New" panose="02070309020205020404" pitchFamily="49" charset="0"/>
              </a:rPr>
              <a:t>[   62.747034]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hello_dto_probe</a:t>
            </a:r>
            <a:r>
              <a:rPr lang="en-US" dirty="0" smtClean="0">
                <a:latin typeface="Courier New" panose="02070309020205020404" pitchFamily="49" charset="0"/>
                <a:cs typeface="Courier New" panose="02070309020205020404" pitchFamily="49" charset="0"/>
              </a:rPr>
              <a:t>[26]</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ls /proc/device-tree</a:t>
            </a:r>
          </a:p>
          <a:p>
            <a:r>
              <a:rPr lang="en-US" dirty="0" smtClean="0">
                <a:latin typeface="Courier New" panose="02070309020205020404" pitchFamily="49" charset="0"/>
                <a:cs typeface="Courier New" panose="02070309020205020404" pitchFamily="49" charset="0"/>
              </a:rPr>
              <a:t>#address-cells        aliases               compatible            hello@0               lcd@10008000          name</a:t>
            </a:r>
          </a:p>
          <a:p>
            <a:r>
              <a:rPr lang="en-US" dirty="0" smtClean="0">
                <a:latin typeface="Courier New" panose="02070309020205020404" pitchFamily="49" charset="0"/>
                <a:cs typeface="Courier New" panose="02070309020205020404" pitchFamily="49" charset="0"/>
              </a:rPr>
              <a:t>#size-cells           </a:t>
            </a:r>
            <a:r>
              <a:rPr lang="en-US" dirty="0" err="1" smtClean="0">
                <a:latin typeface="Courier New" panose="02070309020205020404" pitchFamily="49" charset="0"/>
                <a:cs typeface="Courier New" panose="02070309020205020404" pitchFamily="49" charset="0"/>
              </a:rPr>
              <a:t>amba</a:t>
            </a:r>
            <a:r>
              <a:rPr lang="en-US" dirty="0" smtClean="0">
                <a:latin typeface="Courier New" panose="02070309020205020404" pitchFamily="49" charset="0"/>
                <a:cs typeface="Courier New" panose="02070309020205020404" pitchFamily="49" charset="0"/>
              </a:rPr>
              <a:t>                  core-module@10000000  i2c@10002000          memory                net@10010000</a:t>
            </a:r>
          </a:p>
          <a:p>
            <a:r>
              <a:rPr lang="en-US" dirty="0" smtClean="0">
                <a:latin typeface="Courier New" panose="02070309020205020404" pitchFamily="49" charset="0"/>
                <a:cs typeface="Courier New" panose="02070309020205020404" pitchFamily="49" charset="0"/>
              </a:rPr>
              <a:t>__symbols__           chosen                flash@34000000        interrupt-parent      model                 xtal24mhz@24M</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a:t>
            </a:r>
          </a:p>
          <a:p>
            <a:endParaRPr lang="en-US" dirty="0" smtClean="0">
              <a:latin typeface="Courier New" panose="02070309020205020404" pitchFamily="49" charset="0"/>
              <a:cs typeface="Courier New" panose="02070309020205020404" pitchFamily="49" charset="0"/>
            </a:endParaRP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rmdir</a:t>
            </a:r>
            <a:r>
              <a:rPr lang="en-US" dirty="0" smtClean="0">
                <a:latin typeface="Courier New" panose="02070309020205020404" pitchFamily="49" charset="0"/>
                <a:cs typeface="Courier New" panose="02070309020205020404" pitchFamily="49" charset="0"/>
              </a:rPr>
              <a:t> /sys/kernel/</a:t>
            </a:r>
            <a:r>
              <a:rPr lang="en-US" dirty="0" err="1" smtClean="0">
                <a:latin typeface="Courier New" panose="02070309020205020404" pitchFamily="49" charset="0"/>
                <a:cs typeface="Courier New" panose="02070309020205020404" pitchFamily="49" charset="0"/>
              </a:rPr>
              <a:t>config</a:t>
            </a:r>
            <a:r>
              <a:rPr lang="en-US" dirty="0" smtClean="0">
                <a:latin typeface="Courier New" panose="02070309020205020404" pitchFamily="49" charset="0"/>
                <a:cs typeface="Courier New" panose="02070309020205020404" pitchFamily="49" charset="0"/>
              </a:rPr>
              <a:t>/device-tree/overlays/</a:t>
            </a:r>
            <a:r>
              <a:rPr lang="en-US" dirty="0" err="1" smtClean="0">
                <a:latin typeface="Courier New" panose="02070309020205020404" pitchFamily="49" charset="0"/>
                <a:cs typeface="Courier New" panose="02070309020205020404" pitchFamily="49" charset="0"/>
              </a:rPr>
              <a:t>mydto</a:t>
            </a:r>
            <a:endParaRPr lang="en-US" dirty="0" smtClean="0">
              <a:latin typeface="Courier New" panose="02070309020205020404" pitchFamily="49" charset="0"/>
              <a:cs typeface="Courier New" panose="02070309020205020404" pitchFamily="49" charset="0"/>
            </a:endParaRPr>
          </a:p>
          <a:p>
            <a:r>
              <a:rPr lang="en-US" dirty="0" smtClean="0">
                <a:latin typeface="Courier New" panose="02070309020205020404" pitchFamily="49" charset="0"/>
                <a:cs typeface="Courier New" panose="02070309020205020404" pitchFamily="49" charset="0"/>
              </a:rPr>
              <a:t>[  274.579790] hello-</a:t>
            </a:r>
            <a:r>
              <a:rPr lang="en-US" dirty="0" err="1" smtClean="0">
                <a:latin typeface="Courier New" panose="02070309020205020404" pitchFamily="49" charset="0"/>
                <a:cs typeface="Courier New" panose="02070309020205020404" pitchFamily="49" charset="0"/>
              </a:rPr>
              <a:t>dto</a:t>
            </a:r>
            <a:r>
              <a:rPr lang="en-US" dirty="0" smtClean="0">
                <a:latin typeface="Courier New" panose="02070309020205020404" pitchFamily="49" charset="0"/>
                <a:cs typeface="Courier New" panose="02070309020205020404" pitchFamily="49" charset="0"/>
              </a:rPr>
              <a:t> hello@0: </a:t>
            </a:r>
            <a:r>
              <a:rPr lang="en-US" dirty="0" err="1" smtClean="0">
                <a:latin typeface="Courier New" panose="02070309020205020404" pitchFamily="49" charset="0"/>
                <a:cs typeface="Courier New" panose="02070309020205020404" pitchFamily="49" charset="0"/>
              </a:rPr>
              <a:t>hello_dto_remove</a:t>
            </a:r>
            <a:r>
              <a:rPr lang="en-US" dirty="0" smtClean="0">
                <a:latin typeface="Courier New" panose="02070309020205020404" pitchFamily="49" charset="0"/>
                <a:cs typeface="Courier New" panose="02070309020205020404" pitchFamily="49" charset="0"/>
              </a:rPr>
              <a:t>[32]</a:t>
            </a:r>
          </a:p>
          <a:p>
            <a:r>
              <a:rPr lang="en-US" dirty="0" err="1" smtClean="0">
                <a:latin typeface="Courier New" panose="02070309020205020404" pitchFamily="49" charset="0"/>
                <a:cs typeface="Courier New" panose="02070309020205020404" pitchFamily="49" charset="0"/>
              </a:rPr>
              <a:t>root@qemuarm</a:t>
            </a:r>
            <a:r>
              <a:rPr lang="en-US" dirty="0" smtClean="0">
                <a:latin typeface="Courier New" panose="02070309020205020404" pitchFamily="49"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41</a:t>
            </a:fld>
            <a:endParaRPr lang="en-US" dirty="0"/>
          </a:p>
        </p:txBody>
      </p:sp>
    </p:spTree>
    <p:extLst>
      <p:ext uri="{BB962C8B-B14F-4D97-AF65-F5344CB8AC3E}">
        <p14:creationId xmlns:p14="http://schemas.microsoft.com/office/powerpoint/2010/main" val="4295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ACPI = Advanced Configuration and Power Interface</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45</a:t>
            </a:fld>
            <a:endParaRPr lang="en-US" dirty="0"/>
          </a:p>
        </p:txBody>
      </p:sp>
    </p:spTree>
    <p:extLst>
      <p:ext uri="{BB962C8B-B14F-4D97-AF65-F5344CB8AC3E}">
        <p14:creationId xmlns:p14="http://schemas.microsoft.com/office/powerpoint/2010/main" val="404799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51</a:t>
            </a:fld>
            <a:endParaRPr lang="en-US"/>
          </a:p>
        </p:txBody>
      </p:sp>
    </p:spTree>
    <p:extLst>
      <p:ext uri="{BB962C8B-B14F-4D97-AF65-F5344CB8AC3E}">
        <p14:creationId xmlns:p14="http://schemas.microsoft.com/office/powerpoint/2010/main" val="2624255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52</a:t>
            </a:fld>
            <a:endParaRPr lang="en-US"/>
          </a:p>
        </p:txBody>
      </p:sp>
    </p:spTree>
    <p:extLst>
      <p:ext uri="{BB962C8B-B14F-4D97-AF65-F5344CB8AC3E}">
        <p14:creationId xmlns:p14="http://schemas.microsoft.com/office/powerpoint/2010/main" val="301066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53</a:t>
            </a:fld>
            <a:endParaRPr lang="en-US"/>
          </a:p>
        </p:txBody>
      </p:sp>
    </p:spTree>
    <p:extLst>
      <p:ext uri="{BB962C8B-B14F-4D97-AF65-F5344CB8AC3E}">
        <p14:creationId xmlns:p14="http://schemas.microsoft.com/office/powerpoint/2010/main" val="1790886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54</a:t>
            </a:fld>
            <a:endParaRPr lang="en-US"/>
          </a:p>
        </p:txBody>
      </p:sp>
    </p:spTree>
    <p:extLst>
      <p:ext uri="{BB962C8B-B14F-4D97-AF65-F5344CB8AC3E}">
        <p14:creationId xmlns:p14="http://schemas.microsoft.com/office/powerpoint/2010/main" val="30311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55</a:t>
            </a:fld>
            <a:endParaRPr lang="en-US"/>
          </a:p>
        </p:txBody>
      </p:sp>
    </p:spTree>
    <p:extLst>
      <p:ext uri="{BB962C8B-B14F-4D97-AF65-F5344CB8AC3E}">
        <p14:creationId xmlns:p14="http://schemas.microsoft.com/office/powerpoint/2010/main" val="30890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56</a:t>
            </a:fld>
            <a:endParaRPr lang="en-US"/>
          </a:p>
        </p:txBody>
      </p:sp>
    </p:spTree>
    <p:extLst>
      <p:ext uri="{BB962C8B-B14F-4D97-AF65-F5344CB8AC3E}">
        <p14:creationId xmlns:p14="http://schemas.microsoft.com/office/powerpoint/2010/main" val="328657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57</a:t>
            </a:fld>
            <a:endParaRPr lang="en-US"/>
          </a:p>
        </p:txBody>
      </p:sp>
    </p:spTree>
    <p:extLst>
      <p:ext uri="{BB962C8B-B14F-4D97-AF65-F5344CB8AC3E}">
        <p14:creationId xmlns:p14="http://schemas.microsoft.com/office/powerpoint/2010/main" val="1400766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58</a:t>
            </a:fld>
            <a:endParaRPr lang="en-US"/>
          </a:p>
        </p:txBody>
      </p:sp>
    </p:spTree>
    <p:extLst>
      <p:ext uri="{BB962C8B-B14F-4D97-AF65-F5344CB8AC3E}">
        <p14:creationId xmlns:p14="http://schemas.microsoft.com/office/powerpoint/2010/main" val="3996718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59</a:t>
            </a:fld>
            <a:endParaRPr lang="en-US"/>
          </a:p>
        </p:txBody>
      </p:sp>
    </p:spTree>
    <p:extLst>
      <p:ext uri="{BB962C8B-B14F-4D97-AF65-F5344CB8AC3E}">
        <p14:creationId xmlns:p14="http://schemas.microsoft.com/office/powerpoint/2010/main" val="4201401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60</a:t>
            </a:fld>
            <a:endParaRPr lang="en-US"/>
          </a:p>
        </p:txBody>
      </p:sp>
    </p:spTree>
    <p:extLst>
      <p:ext uri="{BB962C8B-B14F-4D97-AF65-F5344CB8AC3E}">
        <p14:creationId xmlns:p14="http://schemas.microsoft.com/office/powerpoint/2010/main" val="3917161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61</a:t>
            </a:fld>
            <a:endParaRPr lang="en-US"/>
          </a:p>
        </p:txBody>
      </p:sp>
    </p:spTree>
    <p:extLst>
      <p:ext uri="{BB962C8B-B14F-4D97-AF65-F5344CB8AC3E}">
        <p14:creationId xmlns:p14="http://schemas.microsoft.com/office/powerpoint/2010/main" val="219858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62</a:t>
            </a:fld>
            <a:endParaRPr lang="en-US"/>
          </a:p>
        </p:txBody>
      </p:sp>
    </p:spTree>
    <p:extLst>
      <p:ext uri="{BB962C8B-B14F-4D97-AF65-F5344CB8AC3E}">
        <p14:creationId xmlns:p14="http://schemas.microsoft.com/office/powerpoint/2010/main" val="2130721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63</a:t>
            </a:fld>
            <a:endParaRPr lang="en-US"/>
          </a:p>
        </p:txBody>
      </p:sp>
    </p:spTree>
    <p:extLst>
      <p:ext uri="{BB962C8B-B14F-4D97-AF65-F5344CB8AC3E}">
        <p14:creationId xmlns:p14="http://schemas.microsoft.com/office/powerpoint/2010/main" val="244274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65</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73</a:t>
            </a:fld>
            <a:endParaRPr lang="en-US" dirty="0"/>
          </a:p>
        </p:txBody>
      </p:sp>
    </p:spTree>
    <p:extLst>
      <p:ext uri="{BB962C8B-B14F-4D97-AF65-F5344CB8AC3E}">
        <p14:creationId xmlns:p14="http://schemas.microsoft.com/office/powerpoint/2010/main" val="529029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87</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88</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89</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97</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98</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99</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100</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101</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102</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103</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104</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105</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106</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107</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108</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109</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110</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111</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112</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113</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121</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129</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147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23</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ref from node in one device tree to another</a:t>
            </a:r>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32</a:t>
            </a:fld>
            <a:endParaRPr lang="en-US" dirty="0"/>
          </a:p>
        </p:txBody>
      </p:sp>
    </p:spTree>
    <p:extLst>
      <p:ext uri="{BB962C8B-B14F-4D97-AF65-F5344CB8AC3E}">
        <p14:creationId xmlns:p14="http://schemas.microsoft.com/office/powerpoint/2010/main" val="205651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1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http://www.yoctoproject.org/docs/current/ref-manual/ref-manual.html#migration"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hyperlink" Target="http://www.yoctoproject.org/docs/2.3.2/dev-manual/dev-manual.html#maintaining-open-source-license-compliance-during-your-products-lifecycle"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2" Type="http://schemas.openxmlformats.org/officeDocument/2006/relationships/hyperlink" Target="http://www.yoctoproject.org/docs/2.3.2/dev-manual/dev-manual.html#best-practices-to-follow-when-creating-layers" TargetMode="External"/><Relationship Id="rId1" Type="http://schemas.openxmlformats.org/officeDocument/2006/relationships/slideLayout" Target="../slideLayouts/slideLayout6.xml"/><Relationship Id="rId4" Type="http://schemas.openxmlformats.org/officeDocument/2006/relationships/hyperlink" Target="http://www.yoctoproject.org/docs/2.3.2/dev-manual/dev-manual.html#making-sure-your-layer-is-compatible-with-yocto-project"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wiki.yoctoproject.org/wiki/DevDay_Portland_2018" TargetMode="Externa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Portland_201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s://elinux.org/images/c/cf/Power_ePAPR_APPROVED_v1.1.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hyperlink" Target="https://schd.ws/hosted_files/elciotna18/c1/elc-2018.pdf" TargetMode="External"/><Relationship Id="rId4" Type="http://schemas.openxmlformats.org/officeDocument/2006/relationships/hyperlink" Target="mailto:marek.vasut@gmail.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github.com/crops/extsdk-container" TargetMode="External"/><Relationship Id="rId1" Type="http://schemas.openxmlformats.org/officeDocument/2006/relationships/slideLayout" Target="../slideLayouts/slideLayout6.xml"/><Relationship Id="rId4" Type="http://schemas.openxmlformats.org/officeDocument/2006/relationships/hyperlink" Target="https://hub.docker.com/r/crops/extsdk-container/"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stephano.cetola@linux.intel.com"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Henry Bruce</a:t>
            </a:r>
            <a:r>
              <a:rPr lang="en-US" dirty="0" smtClean="0"/>
              <a:t>, </a:t>
            </a:r>
            <a:r>
              <a:rPr lang="en-US" dirty="0" smtClean="0">
                <a:latin typeface="Arial" charset="0"/>
              </a:rPr>
              <a:t>Marco </a:t>
            </a:r>
            <a:r>
              <a:rPr lang="en-US" dirty="0" err="1" smtClean="0">
                <a:latin typeface="Arial" charset="0"/>
              </a:rPr>
              <a:t>Cavallini</a:t>
            </a:r>
            <a:r>
              <a:rPr lang="en-US" dirty="0" smtClean="0">
                <a:latin typeface="Arial" charset="0"/>
              </a:rPr>
              <a:t>, </a:t>
            </a:r>
            <a:r>
              <a:rPr lang="en-US" dirty="0" smtClean="0"/>
              <a:t>Stephano </a:t>
            </a:r>
            <a:r>
              <a:rPr lang="en-US" dirty="0" err="1" smtClean="0"/>
              <a:t>Cetola</a:t>
            </a:r>
            <a:r>
              <a:rPr lang="en-US" dirty="0" smtClean="0"/>
              <a:t>, Sean 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Khem </a:t>
            </a:r>
            <a:r>
              <a:rPr lang="en-US" dirty="0" smtClean="0"/>
              <a:t>Raj, David </a:t>
            </a:r>
            <a:r>
              <a:rPr lang="en-US" dirty="0"/>
              <a:t>Reyna,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Portland </a:t>
            </a:r>
            <a:r>
              <a:rPr lang="en-US" dirty="0" smtClean="0">
                <a:latin typeface="Wingdings"/>
                <a:ea typeface="Wingdings"/>
                <a:cs typeface="Wingdings"/>
                <a:sym typeface="Wingdings"/>
              </a:rPr>
              <a:t></a:t>
            </a:r>
            <a:r>
              <a:rPr lang="en-US" dirty="0" smtClean="0"/>
              <a:t> </a:t>
            </a:r>
            <a:r>
              <a:rPr lang="en-US" dirty="0" smtClean="0"/>
              <a:t>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Two</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2870669408"/>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12057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2745965672"/>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Eight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2</a:t>
            </a:r>
          </a:p>
          <a:p>
            <a:pPr eaLnBrk="1" hangingPunct="1">
              <a:spcBef>
                <a:spcPts val="900"/>
              </a:spcBef>
            </a:pPr>
            <a:r>
              <a:rPr lang="en-US" dirty="0">
                <a:cs typeface="Arial" charset="0"/>
              </a:rPr>
              <a:t>Tim </a:t>
            </a:r>
            <a:r>
              <a:rPr lang="en-US" dirty="0" err="1" smtClean="0">
                <a:cs typeface="Arial" charset="0"/>
              </a:rPr>
              <a:t>Orling</a:t>
            </a:r>
            <a:endParaRPr lang="en-US" dirty="0">
              <a:latin typeface="Arial" charset="0"/>
            </a:endParaRPr>
          </a:p>
        </p:txBody>
      </p:sp>
    </p:spTree>
    <p:extLst>
      <p:ext uri="{BB962C8B-B14F-4D97-AF65-F5344CB8AC3E}">
        <p14:creationId xmlns:p14="http://schemas.microsoft.com/office/powerpoint/2010/main" val="156513836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3"/>
          </p:nvPr>
        </p:nvSpPr>
        <p:spPr/>
        <p:txBody>
          <a:bodyPr/>
          <a:lstStyle/>
          <a:p>
            <a:r>
              <a:rPr lang="en-US" dirty="0" smtClean="0"/>
              <a:t>Slides will be found later today at:</a:t>
            </a:r>
            <a:br>
              <a:rPr lang="en-US" dirty="0" smtClean="0"/>
            </a:br>
            <a:endParaRPr lang="en-US" dirty="0" smtClean="0"/>
          </a:p>
          <a:p>
            <a:pPr lvl="1"/>
            <a:r>
              <a:rPr lang="en-US" u="sng" dirty="0">
                <a:hlinkClick r:id="rId2"/>
              </a:rPr>
              <a:t>https://wiki.yoctoproject.org/wiki/DevDay_Portland_2018</a:t>
            </a:r>
            <a:endParaRPr lang="en-US" u="sng" dirty="0"/>
          </a:p>
          <a:p>
            <a:pPr lvl="1"/>
            <a:endParaRPr lang="en-US" dirty="0" smtClean="0"/>
          </a:p>
          <a:p>
            <a:r>
              <a:rPr lang="en-US" dirty="0" smtClean="0"/>
              <a:t>We will announce when then are merged to main deck!</a:t>
            </a:r>
            <a:endParaRPr lang="en-US" dirty="0" smtClean="0"/>
          </a:p>
          <a:p>
            <a:pPr marL="0" indent="0">
              <a:buNone/>
            </a:pPr>
            <a:endParaRPr lang="en-US" dirty="0"/>
          </a:p>
        </p:txBody>
      </p:sp>
    </p:spTree>
    <p:extLst>
      <p:ext uri="{BB962C8B-B14F-4D97-AF65-F5344CB8AC3E}">
        <p14:creationId xmlns:p14="http://schemas.microsoft.com/office/powerpoint/2010/main" val="3656193256"/>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1095365483"/>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2986322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162388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537093473"/>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3920039291"/>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1134378227"/>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2603350287"/>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4474737"/>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3009749782"/>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2940770449"/>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40506108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4187690420"/>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835052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287310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return </a:t>
            </a:r>
            <a:r>
              <a:rPr lang="en-US" sz="1600" dirty="0">
                <a:solidFill>
                  <a:schemeClr val="tx2"/>
                </a:solidFill>
                <a:latin typeface="Courier New" panose="02070309020205020404" pitchFamily="49" charset="0"/>
                <a:cs typeface="Courier New" panose="02070309020205020404" pitchFamily="49" charset="0"/>
              </a:rPr>
              <a:t>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    </a:t>
            </a:r>
            <a:r>
              <a:rPr lang="en-US" sz="1600" dirty="0" err="1" smtClean="0">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518146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155</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156</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157</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569660"/>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br>
              <a:rPr lang="en-US" sz="2000" i="1" dirty="0" smtClean="0"/>
            </a:br>
            <a:endParaRPr lang="en-US" sz="2000" i="1" dirty="0" smtClean="0"/>
          </a:p>
          <a:p>
            <a:pPr marL="342900" indent="-342900">
              <a:buFont typeface="Arial" panose="020B0604020202020204" pitchFamily="34" charset="0"/>
              <a:buChar char="•"/>
            </a:pPr>
            <a:r>
              <a:rPr lang="fr-FR" sz="1600" i="1" dirty="0" smtClean="0"/>
              <a:t>Sources </a:t>
            </a:r>
            <a:r>
              <a:rPr lang="fr-FR" sz="1600" i="1" dirty="0" err="1"/>
              <a:t>available</a:t>
            </a:r>
            <a:r>
              <a:rPr lang="fr-FR" sz="1600" i="1" dirty="0"/>
              <a:t> on https://github.com/koansoftware/simplest-kernel-module.git</a:t>
            </a:r>
            <a:endParaRPr lang="en-US" sz="1600" dirty="0"/>
          </a:p>
        </p:txBody>
      </p:sp>
    </p:spTree>
    <p:extLst>
      <p:ext uri="{BB962C8B-B14F-4D97-AF65-F5344CB8AC3E}">
        <p14:creationId xmlns:p14="http://schemas.microsoft.com/office/powerpoint/2010/main" val="256327879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endParaRPr lang="en-US" sz="1800" b="0" dirty="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900" b="0" dirty="0" smtClean="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700" dirty="0" smtClean="0"/>
              <a:t>	</a:t>
            </a:r>
            <a:br>
              <a:rPr lang="en-US" sz="700" dirty="0" smtClean="0"/>
            </a:br>
            <a:r>
              <a:rPr lang="en-US" sz="1600" dirty="0" smtClean="0"/>
              <a:t>/scratch/</a:t>
            </a:r>
            <a:r>
              <a:rPr lang="en-US" sz="1600" dirty="0" err="1" smtClean="0"/>
              <a:t>sdk</a:t>
            </a:r>
            <a:r>
              <a:rPr lang="en-US" sz="1600" dirty="0" smtClean="0"/>
              <a:t>/</a:t>
            </a:r>
            <a:r>
              <a:rPr lang="en-US" sz="1600" dirty="0" err="1" smtClean="0"/>
              <a:t>qemuarm</a:t>
            </a:r>
            <a:endParaRPr lang="en-US" sz="1600" b="0" dirty="0" smtClean="0">
              <a:solidFill>
                <a:srgbClr val="37424A"/>
              </a:solidFill>
            </a:endParaRPr>
          </a:p>
          <a:p>
            <a:endParaRPr lang="en-US" sz="1800" dirty="0">
              <a:solidFill>
                <a:schemeClr val="tx1"/>
              </a:solidFill>
            </a:endParaRPr>
          </a:p>
        </p:txBody>
      </p:sp>
      <p:sp>
        <p:nvSpPr>
          <p:cNvPr id="5" name="CustomShape 4"/>
          <p:cNvSpPr/>
          <p:nvPr/>
        </p:nvSpPr>
        <p:spPr>
          <a:xfrm>
            <a:off x="605240" y="2019300"/>
            <a:ext cx="7984440" cy="28321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bitbake</a:t>
            </a:r>
            <a:r>
              <a:rPr lang="en-US" sz="1400" b="1" dirty="0" smtClean="0">
                <a:latin typeface="Courier New" panose="02070309020205020404" pitchFamily="49" charset="0"/>
                <a:cs typeface="Courier New" panose="02070309020205020404" pitchFamily="49" charset="0"/>
              </a:rPr>
              <a:t> core-image-base -c </a:t>
            </a:r>
            <a:r>
              <a:rPr lang="en-US" sz="1400" b="1" dirty="0" err="1" smtClean="0">
                <a:latin typeface="Courier New" panose="02070309020205020404" pitchFamily="49" charset="0"/>
                <a:cs typeface="Courier New" panose="02070309020205020404" pitchFamily="49" charset="0"/>
              </a:rPr>
              <a:t>populate_sdk_ext</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cd /scratch/working/build-</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tmp</a:t>
            </a:r>
            <a:r>
              <a:rPr lang="en-US" sz="1400" b="1" dirty="0" smtClean="0">
                <a:latin typeface="Courier New" panose="02070309020205020404" pitchFamily="49" charset="0"/>
                <a:cs typeface="Courier New" panose="02070309020205020404" pitchFamily="49" charset="0"/>
              </a:rPr>
              <a:t>/deploy/</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./poky-glibc-x86_64-core-image-base-armv5e-toolchain-ext-2.4.sh \</a:t>
            </a:r>
          </a:p>
          <a:p>
            <a:r>
              <a:rPr lang="en-US" sz="1400" b="1" dirty="0" smtClean="0">
                <a:latin typeface="Courier New" panose="02070309020205020404" pitchFamily="49" charset="0"/>
                <a:cs typeface="Courier New" panose="02070309020205020404" pitchFamily="49" charset="0"/>
              </a:rPr>
              <a:t>        -d /scratch/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r>
              <a:rPr lang="en-US" sz="1400" b="1" dirty="0" smtClean="0">
                <a:latin typeface="Courier New" panose="02070309020205020404" pitchFamily="49" charset="0"/>
                <a:cs typeface="Courier New" panose="02070309020205020404" pitchFamily="49" charset="0"/>
              </a:rPr>
              <a:t> –y</a:t>
            </a:r>
          </a:p>
          <a:p>
            <a:r>
              <a:rPr lang="en-US" sz="1400" b="1" dirty="0" smtClean="0">
                <a:latin typeface="Courier New" panose="02070309020205020404" pitchFamily="49" charset="0"/>
                <a:cs typeface="Courier New" panose="02070309020205020404" pitchFamily="49" charset="0"/>
              </a:rPr>
              <a:t>$ cd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scratch/</a:t>
            </a:r>
            <a:r>
              <a:rPr lang="en-US" sz="1400" b="1" dirty="0" err="1" smtClean="0">
                <a:latin typeface="Courier New" panose="02070309020205020404" pitchFamily="49" charset="0"/>
                <a:cs typeface="Courier New" panose="02070309020205020404" pitchFamily="49" charset="0"/>
              </a:rPr>
              <a:t>sdk</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qemuarm</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environment-setup-armv5e-poky-linux-gnueabi </a:t>
            </a:r>
          </a:p>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devtool</a:t>
            </a:r>
            <a:r>
              <a:rPr lang="en-US" sz="1400" b="1" dirty="0">
                <a:latin typeface="Courier New" panose="02070309020205020404" pitchFamily="49" charset="0"/>
                <a:cs typeface="Courier New" panose="02070309020205020404" pitchFamily="49" charset="0"/>
              </a:rPr>
              <a:t> modify virtual/kernel</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929793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26751914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endParaRPr lang="en-US" sz="1800" b="0" dirty="0" smtClean="0"/>
          </a:p>
        </p:txBody>
      </p:sp>
      <p:sp>
        <p:nvSpPr>
          <p:cNvPr id="5" name="CustomShape 4"/>
          <p:cNvSpPr/>
          <p:nvPr/>
        </p:nvSpPr>
        <p:spPr>
          <a:xfrm>
            <a:off x="490940" y="1943100"/>
            <a:ext cx="7984440" cy="2311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smtClean="0"/>
              <a:t>$ </a:t>
            </a:r>
            <a:r>
              <a:rPr lang="en-US" sz="1600" b="1" dirty="0"/>
              <a:t>cd /</a:t>
            </a:r>
            <a:r>
              <a:rPr lang="en-US" sz="1600" b="1" dirty="0" smtClean="0"/>
              <a:t>scratch/</a:t>
            </a:r>
            <a:r>
              <a:rPr lang="en-US" sz="1600" b="1" dirty="0" err="1" smtClean="0"/>
              <a:t>sdk</a:t>
            </a:r>
            <a:r>
              <a:rPr lang="en-US" sz="1600" b="1" dirty="0" smtClean="0"/>
              <a:t>/</a:t>
            </a:r>
            <a:r>
              <a:rPr lang="en-US" sz="1600" b="1" dirty="0" err="1" smtClean="0"/>
              <a:t>qemuarm</a:t>
            </a:r>
            <a:endParaRPr lang="en-US" sz="1600" b="1" dirty="0" smtClean="0"/>
          </a:p>
          <a:p>
            <a:r>
              <a:rPr lang="en-US" sz="1600" b="1" dirty="0" smtClean="0"/>
              <a:t>$</a:t>
            </a:r>
            <a:r>
              <a:rPr lang="en-US" sz="1600" b="1" i="1" dirty="0" smtClean="0">
                <a:solidFill>
                  <a:schemeClr val="accent1"/>
                </a:solidFill>
              </a:rPr>
              <a:t> </a:t>
            </a:r>
            <a:r>
              <a:rPr lang="en-US" sz="1600" b="1" i="1" dirty="0" smtClean="0">
                <a:solidFill>
                  <a:schemeClr val="accent1"/>
                </a:solidFill>
              </a:rPr>
              <a:t>bash					# safe shell</a:t>
            </a:r>
            <a:endParaRPr lang="en-US" sz="1600" b="1" i="1" dirty="0" smtClean="0">
              <a:solidFill>
                <a:schemeClr val="accent1"/>
              </a:solidFill>
            </a:endParaRPr>
          </a:p>
          <a:p>
            <a:r>
              <a:rPr lang="en-US" sz="1600" b="1" dirty="0" smtClean="0"/>
              <a:t>$ source  environment-setup-armv5e-poky-linux-gnueabi</a:t>
            </a:r>
          </a:p>
          <a:p>
            <a:r>
              <a:rPr lang="en-US" sz="1600" b="1" dirty="0" smtClean="0"/>
              <a:t>…</a:t>
            </a:r>
          </a:p>
          <a:p>
            <a:r>
              <a:rPr lang="en-US" sz="1600" dirty="0"/>
              <a:t>SDK environment now set up;</a:t>
            </a:r>
          </a:p>
          <a:p>
            <a:r>
              <a:rPr lang="en-US" sz="1600" dirty="0"/>
              <a:t>additionally you may now run </a:t>
            </a:r>
            <a:r>
              <a:rPr lang="en-US" sz="1600" dirty="0" err="1"/>
              <a:t>devtool</a:t>
            </a:r>
            <a:r>
              <a:rPr lang="en-US" sz="1600" dirty="0"/>
              <a:t> to perform development tasks.</a:t>
            </a:r>
          </a:p>
          <a:p>
            <a:r>
              <a:rPr lang="en-US" sz="1600" dirty="0"/>
              <a:t>Run </a:t>
            </a:r>
            <a:r>
              <a:rPr lang="en-US" sz="1600" dirty="0" err="1"/>
              <a:t>devtool</a:t>
            </a:r>
            <a:r>
              <a:rPr lang="en-US" sz="1600" dirty="0"/>
              <a:t> --help for further details</a:t>
            </a:r>
            <a:r>
              <a:rPr lang="en-US" sz="1600" dirty="0" smtClean="0"/>
              <a:t>.</a:t>
            </a:r>
          </a:p>
          <a:p>
            <a:r>
              <a:rPr lang="en-US" sz="1600" b="1" dirty="0"/>
              <a:t>$</a:t>
            </a:r>
            <a:endParaRPr lang="en-US" sz="1600" b="1" dirty="0" smtClean="0"/>
          </a:p>
          <a:p>
            <a:endParaRPr lang="en-US" sz="1400" b="1" dirty="0"/>
          </a:p>
        </p:txBody>
      </p:sp>
    </p:spTree>
    <p:extLst>
      <p:ext uri="{BB962C8B-B14F-4D97-AF65-F5344CB8AC3E}">
        <p14:creationId xmlns:p14="http://schemas.microsoft.com/office/powerpoint/2010/main" val="3421124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wiki.yoctoproject.org/wiki/DevDay_Portland_2018</a:t>
            </a:r>
            <a:endParaRPr lang="en-US" u="sng" dirty="0"/>
          </a:p>
          <a:p>
            <a:r>
              <a:rPr lang="en-US" u="sng" dirty="0" smtClean="0"/>
              <a:t>R</a:t>
            </a:r>
            <a:r>
              <a:rPr lang="en-US" dirty="0" smtClean="0"/>
              <a:t>equirements:</a:t>
            </a:r>
          </a:p>
          <a:p>
            <a:pPr lvl="1"/>
            <a:r>
              <a:rPr lang="en-US" dirty="0" smtClean="0"/>
              <a:t>Wireless</a:t>
            </a:r>
          </a:p>
          <a:p>
            <a:pPr lvl="1"/>
            <a:r>
              <a:rPr lang="en-US" dirty="0" smtClean="0"/>
              <a:t>SSH (Windows: </a:t>
            </a:r>
            <a:r>
              <a:rPr lang="en-US" dirty="0"/>
              <a:t>e.g. </a:t>
            </a:r>
            <a:r>
              <a:rPr lang="en-US" dirty="0" smtClean="0"/>
              <a:t>“putty”)</a:t>
            </a:r>
            <a:br>
              <a:rPr lang="en-US" dirty="0" smtClean="0"/>
            </a:br>
            <a:r>
              <a:rPr lang="en-US" dirty="0" smtClean="0"/>
              <a:t>Wireless </a:t>
            </a:r>
            <a:r>
              <a:rPr lang="en-US" dirty="0"/>
              <a:t>Registration</a:t>
            </a:r>
            <a:r>
              <a:rPr lang="en-US" dirty="0" smtClean="0"/>
              <a: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b="0" dirty="0"/>
              <a:t>After you have setup the </a:t>
            </a:r>
            <a:r>
              <a:rPr lang="en-US" sz="1800" b="0" dirty="0" err="1"/>
              <a:t>eSDK</a:t>
            </a:r>
            <a:r>
              <a:rPr lang="en-US" sz="1800" b="0" dirty="0"/>
              <a:t> environment, build an image</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1492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smtClean="0"/>
              <a:t>QEMU machine </a:t>
            </a:r>
            <a:r>
              <a:rPr lang="en-US" sz="2000" b="0" dirty="0"/>
              <a:t>in the TARGET shell you were using</a:t>
            </a:r>
          </a:p>
          <a:p>
            <a:r>
              <a:rPr lang="en-US" sz="2000" b="0" dirty="0" smtClean="0"/>
              <a:t>Login </a:t>
            </a:r>
            <a:r>
              <a:rPr lang="en-US" sz="2000" b="0" dirty="0"/>
              <a:t>using </a:t>
            </a:r>
            <a:r>
              <a:rPr lang="en-US" sz="2000" b="0" dirty="0" smtClean="0"/>
              <a:t>user</a:t>
            </a:r>
            <a:r>
              <a:rPr lang="en-US" sz="2000" dirty="0" smtClean="0"/>
              <a:t>: </a:t>
            </a:r>
            <a:r>
              <a:rPr lang="en-US" sz="2000" dirty="0"/>
              <a:t>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runqemu</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qemuarm</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75273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78559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899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simplestmodule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66290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r>
              <a:rPr lang="en-US" sz="2000" i="1" dirty="0"/>
              <a:t/>
            </a:r>
            <a:br>
              <a:rPr lang="en-US" sz="2000" i="1" dirty="0"/>
            </a:br>
            <a:r>
              <a:rPr lang="en-US" sz="2000" i="1" dirty="0" smtClean="0"/>
              <a:t/>
            </a:r>
            <a:br>
              <a:rPr lang="en-US" sz="2000" i="1" dirty="0" smtClean="0"/>
            </a:br>
            <a:r>
              <a:rPr lang="en-US" sz="2000" b="0" dirty="0" err="1" smtClean="0"/>
              <a:t>root@qemuarm</a:t>
            </a:r>
            <a:r>
              <a:rPr lang="en-US" sz="2000" b="0" dirty="0"/>
              <a:t>:~# </a:t>
            </a:r>
            <a:r>
              <a:rPr lang="en-US" sz="2000" b="0" dirty="0" err="1"/>
              <a:t>ifconfig</a:t>
            </a:r>
            <a:endParaRPr lang="en-US" sz="2000" b="0" dirty="0"/>
          </a:p>
          <a:p>
            <a:r>
              <a:rPr lang="en-US" sz="2000" u="sng" dirty="0" smtClean="0"/>
              <a:t>In </a:t>
            </a:r>
            <a:r>
              <a:rPr lang="en-US" sz="2000" u="sng" dirty="0"/>
              <a:t>the </a:t>
            </a:r>
            <a:r>
              <a:rPr lang="en-US" sz="2000" u="sng" dirty="0" err="1"/>
              <a:t>eSDK</a:t>
            </a:r>
            <a:r>
              <a:rPr lang="en-US" sz="2000" u="sng" dirty="0"/>
              <a:t> </a:t>
            </a:r>
            <a:r>
              <a:rPr lang="en-US" sz="2000" b="0" u="sng" dirty="0"/>
              <a:t>(HOST) </a:t>
            </a:r>
            <a:r>
              <a:rPr lang="en-US" sz="2000" u="sng" dirty="0"/>
              <a:t>shell</a:t>
            </a:r>
            <a:r>
              <a:rPr lang="en-US" sz="2000" dirty="0"/>
              <a:t>,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67516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devtool</a:t>
            </a:r>
            <a:r>
              <a:rPr lang="en-US" sz="1600" b="1" dirty="0">
                <a:solidFill>
                  <a:schemeClr val="tx2"/>
                </a:solidFill>
                <a:latin typeface="Courier New" panose="02070309020205020404" pitchFamily="49" charset="0"/>
                <a:cs typeface="Courier New" panose="02070309020205020404" pitchFamily="49" charset="0"/>
              </a:rPr>
              <a:t> deploy-target -s </a:t>
            </a:r>
            <a:r>
              <a:rPr lang="en-US" sz="1600" b="1" dirty="0" err="1">
                <a:solidFill>
                  <a:schemeClr val="tx2"/>
                </a:solidFill>
                <a:latin typeface="Courier New" panose="02070309020205020404" pitchFamily="49" charset="0"/>
                <a:cs typeface="Courier New" panose="02070309020205020404" pitchFamily="49" charset="0"/>
              </a:rPr>
              <a:t>simplestmodule</a:t>
            </a:r>
            <a:r>
              <a:rPr lang="en-US" sz="1600" b="1" dirty="0">
                <a:solidFill>
                  <a:schemeClr val="tx2"/>
                </a:solidFill>
                <a:latin typeface="Courier New" panose="02070309020205020404" pitchFamily="49" charset="0"/>
                <a:cs typeface="Courier New" panose="02070309020205020404" pitchFamily="49" charset="0"/>
              </a:rPr>
              <a:t> root@192.168.7.2</a:t>
            </a:r>
          </a:p>
        </p:txBody>
      </p:sp>
    </p:spTree>
    <p:extLst>
      <p:ext uri="{BB962C8B-B14F-4D97-AF65-F5344CB8AC3E}">
        <p14:creationId xmlns:p14="http://schemas.microsoft.com/office/powerpoint/2010/main" val="31091994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devtool_deploy.list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108 	0.1KB/s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devtool_deploy.sh </a:t>
            </a:r>
            <a:r>
              <a:rPr lang="en-US" sz="1400" b="1" dirty="0" smtClean="0">
                <a:latin typeface="Courier New" panose="02070309020205020404" pitchFamily="49" charset="0"/>
                <a:cs typeface="Courier New" panose="02070309020205020404" pitchFamily="49" charset="0"/>
              </a:rPr>
              <a:t>		100</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1017 	1.0KB/s 	00:00</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./lib/</a:t>
            </a:r>
          </a:p>
          <a:p>
            <a:r>
              <a:rPr lang="en-US" sz="1400" b="1" dirty="0">
                <a:latin typeface="Courier New" panose="02070309020205020404" pitchFamily="49" charset="0"/>
                <a:cs typeface="Courier New" panose="02070309020205020404" pitchFamily="49" charset="0"/>
              </a:rPr>
              <a:t>./lib/modules/</a:t>
            </a:r>
          </a:p>
          <a:p>
            <a:r>
              <a:rPr lang="en-US" sz="1400" b="1" dirty="0">
                <a:latin typeface="Courier New" panose="02070309020205020404" pitchFamily="49" charset="0"/>
                <a:cs typeface="Courier New" panose="02070309020205020404" pitchFamily="49" charset="0"/>
              </a:rPr>
              <a:t>./lib/modules/4.12.12-yocto-standard/</a:t>
            </a:r>
          </a:p>
          <a:p>
            <a:r>
              <a:rPr lang="en-US" sz="1400" b="1" dirty="0">
                <a:latin typeface="Courier New" panose="02070309020205020404" pitchFamily="49" charset="0"/>
                <a:cs typeface="Courier New" panose="02070309020205020404" pitchFamily="49" charset="0"/>
              </a:rPr>
              <a:t>./lib/modules/4.12.12-yocto-standard/extra/</a:t>
            </a:r>
          </a:p>
          <a:p>
            <a:r>
              <a:rPr lang="en-US" sz="1400" b="1" dirty="0">
                <a:latin typeface="Courier New" panose="02070309020205020404" pitchFamily="49" charset="0"/>
                <a:cs typeface="Courier New" panose="02070309020205020404" pitchFamily="49" charset="0"/>
              </a:rPr>
              <a:t>./lib/modules/4.12.12-yocto-standard/extra/</a:t>
            </a:r>
            <a:r>
              <a:rPr lang="en-US" sz="1400" b="1" dirty="0" err="1">
                <a:latin typeface="Courier New" panose="02070309020205020404" pitchFamily="49" charset="0"/>
                <a:cs typeface="Courier New" panose="02070309020205020404" pitchFamily="49" charset="0"/>
              </a:rPr>
              <a:t>hellokernel.ko</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/include/</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Module.symvers</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modprobe.d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etc</a:t>
            </a:r>
            <a:r>
              <a:rPr lang="en-US" sz="1400" b="1" dirty="0">
                <a:latin typeface="Courier New" panose="02070309020205020404" pitchFamily="49" charset="0"/>
                <a:cs typeface="Courier New" panose="02070309020205020404" pitchFamily="49" charset="0"/>
              </a:rPr>
              <a:t>/modules-</a:t>
            </a:r>
            <a:r>
              <a:rPr lang="en-US" sz="1400" b="1" dirty="0" err="1">
                <a:latin typeface="Courier New" panose="02070309020205020404" pitchFamily="49" charset="0"/>
                <a:cs typeface="Courier New" panose="02070309020205020404" pitchFamily="49" charset="0"/>
              </a:rPr>
              <a:t>load.d</a:t>
            </a:r>
            <a:r>
              <a:rPr lang="en-US" sz="1400" b="1" dirty="0" smtClean="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NOTE: Successfully </a:t>
            </a:r>
            <a:r>
              <a:rPr lang="en-US" sz="1400" b="1" dirty="0" smtClean="0">
                <a:latin typeface="Courier New" panose="02070309020205020404" pitchFamily="49" charset="0"/>
                <a:cs typeface="Courier New" panose="02070309020205020404" pitchFamily="49" charset="0"/>
              </a:rPr>
              <a:t>deployed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/scratch/</a:t>
            </a:r>
            <a:r>
              <a:rPr lang="en-US" sz="1400" b="1" dirty="0" err="1">
                <a:latin typeface="Courier New" panose="02070309020205020404" pitchFamily="49" charset="0"/>
                <a:cs typeface="Courier New" panose="02070309020205020404" pitchFamily="49" charset="0"/>
              </a:rPr>
              <a:t>sdk</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tmp</a:t>
            </a:r>
            <a:r>
              <a:rPr lang="en-US" sz="1400" b="1" dirty="0">
                <a:latin typeface="Courier New" panose="02070309020205020404" pitchFamily="49" charset="0"/>
                <a:cs typeface="Courier New" panose="02070309020205020404" pitchFamily="49" charset="0"/>
              </a:rPr>
              <a:t>/work/</a:t>
            </a:r>
            <a:r>
              <a:rPr lang="en-US" sz="1400" b="1" dirty="0" err="1">
                <a:latin typeface="Courier New" panose="02070309020205020404" pitchFamily="49" charset="0"/>
                <a:cs typeface="Courier New" panose="02070309020205020404" pitchFamily="49" charset="0"/>
              </a:rPr>
              <a:t>qemuarm</a:t>
            </a:r>
            <a:r>
              <a:rPr lang="en-US" sz="1400" b="1" dirty="0">
                <a:latin typeface="Courier New" panose="02070309020205020404" pitchFamily="49" charset="0"/>
                <a:cs typeface="Courier New" panose="02070309020205020404" pitchFamily="49" charset="0"/>
              </a:rPr>
              <a:t>-poky-</a:t>
            </a:r>
            <a:r>
              <a:rPr lang="en-US" sz="1400" b="1" dirty="0" err="1">
                <a:latin typeface="Courier New" panose="02070309020205020404" pitchFamily="49" charset="0"/>
                <a:cs typeface="Courier New" panose="02070309020205020404" pitchFamily="49" charset="0"/>
              </a:rPr>
              <a:t>linux</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gnueabi</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simplestmodule</a:t>
            </a:r>
            <a:r>
              <a:rPr lang="en-US" sz="1400" b="1" dirty="0">
                <a:latin typeface="Courier New" panose="02070309020205020404" pitchFamily="49" charset="0"/>
                <a:cs typeface="Courier New" panose="02070309020205020404" pitchFamily="49" charset="0"/>
              </a:rPr>
              <a: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33360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u="sng" dirty="0"/>
              <a:t>In the target </a:t>
            </a:r>
            <a:r>
              <a:rPr lang="en-US" b="0" u="sng" dirty="0"/>
              <a:t>(</a:t>
            </a:r>
            <a:r>
              <a:rPr lang="en-US" b="0" u="sng" dirty="0" err="1"/>
              <a:t>qemuarm</a:t>
            </a:r>
            <a:r>
              <a:rPr lang="en-US" b="0" u="sng" dirty="0"/>
              <a:t>)</a:t>
            </a:r>
            <a:r>
              <a:rPr lang="en-US" u="sng" dirty="0"/>
              <a:t>, </a:t>
            </a:r>
            <a:r>
              <a:rPr lang="en-US" dirty="0"/>
              <a:t>load the module and </a:t>
            </a:r>
            <a:r>
              <a:rPr lang="en-US" dirty="0" smtClean="0"/>
              <a:t>observe the </a:t>
            </a:r>
            <a:r>
              <a:rPr lang="en-US" dirty="0"/>
              <a:t>results</a:t>
            </a:r>
            <a:endParaRPr lang="en-US"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depmod</a:t>
            </a:r>
            <a:r>
              <a:rPr lang="en-US" sz="1400" b="1" dirty="0">
                <a:solidFill>
                  <a:schemeClr val="tx2"/>
                </a:solidFill>
                <a:latin typeface="Courier New" panose="02070309020205020404" pitchFamily="49" charset="0"/>
                <a:cs typeface="Courier New" panose="02070309020205020404" pitchFamily="49" charset="0"/>
              </a:rPr>
              <a:t> </a:t>
            </a:r>
            <a:r>
              <a:rPr lang="en-US" sz="1400" b="1" dirty="0" smtClean="0">
                <a:solidFill>
                  <a:schemeClr val="tx2"/>
                </a:solidFill>
                <a:latin typeface="Courier New" panose="02070309020205020404" pitchFamily="49" charset="0"/>
                <a:cs typeface="Courier New" panose="02070309020205020404" pitchFamily="49" charset="0"/>
              </a:rPr>
              <a:t>–a</a:t>
            </a:r>
          </a:p>
          <a:p>
            <a:endParaRPr lang="en-US" sz="1400" b="1" dirty="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modprobe</a:t>
            </a:r>
            <a:r>
              <a:rPr lang="en-US" sz="1400" b="1" dirty="0">
                <a:solidFill>
                  <a:schemeClr val="tx2"/>
                </a:solidFill>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hellokernel</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smtClean="0">
              <a:latin typeface="Courier New" panose="02070309020205020404" pitchFamily="49" charset="0"/>
              <a:cs typeface="Courier New" panose="02070309020205020404" pitchFamily="49" charset="0"/>
            </a:endParaRP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solidFill>
                  <a:schemeClr val="tx2"/>
                </a:solidFill>
                <a:latin typeface="Courier New" panose="02070309020205020404" pitchFamily="49" charset="0"/>
                <a:cs typeface="Courier New" panose="02070309020205020404" pitchFamily="49" charset="0"/>
              </a:rPr>
              <a:t>lsmod</a:t>
            </a:r>
            <a:endParaRPr lang="en-US" sz="1400" b="1" dirty="0">
              <a:solidFill>
                <a:schemeClr val="tx2"/>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17977042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222500"/>
            <a:ext cx="7984440" cy="18415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modprobe</a:t>
            </a:r>
            <a:r>
              <a:rPr lang="en-US" sz="1400" b="1" dirty="0" smtClean="0">
                <a:solidFill>
                  <a:schemeClr val="tx2"/>
                </a:solidFill>
                <a:latin typeface="Courier New" panose="02070309020205020404" pitchFamily="49" charset="0"/>
                <a:cs typeface="Courier New" panose="02070309020205020404" pitchFamily="49" charset="0"/>
              </a:rPr>
              <a:t> -r </a:t>
            </a:r>
            <a:r>
              <a:rPr lang="en-US" sz="1400" b="1" dirty="0" err="1" smtClean="0">
                <a:solidFill>
                  <a:schemeClr val="tx2"/>
                </a:solidFill>
                <a:latin typeface="Courier New" panose="02070309020205020404" pitchFamily="49" charset="0"/>
                <a:cs typeface="Courier New" panose="02070309020205020404" pitchFamily="49" charset="0"/>
              </a:rPr>
              <a:t>hellokernel</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[ 36.005902] I found that I was in a gloomy wood</a:t>
            </a:r>
          </a:p>
          <a:p>
            <a:endParaRPr lang="en-US" sz="1400" b="1" dirty="0" smtClean="0">
              <a:latin typeface="Courier New" panose="02070309020205020404" pitchFamily="49" charset="0"/>
              <a:cs typeface="Courier New" panose="02070309020205020404" pitchFamily="49" charset="0"/>
            </a:endParaRPr>
          </a:p>
          <a:p>
            <a:r>
              <a:rPr lang="en-US" sz="1400" b="1" dirty="0" err="1" smtClean="0">
                <a:solidFill>
                  <a:schemeClr val="tx2"/>
                </a:solidFill>
                <a:latin typeface="Courier New" panose="02070309020205020404" pitchFamily="49" charset="0"/>
                <a:cs typeface="Courier New" panose="02070309020205020404" pitchFamily="49" charset="0"/>
              </a:rPr>
              <a:t>root@qemuarm</a:t>
            </a:r>
            <a:r>
              <a:rPr lang="en-US" sz="1400" b="1" dirty="0" smtClean="0">
                <a:solidFill>
                  <a:schemeClr val="tx2"/>
                </a:solidFill>
                <a:latin typeface="Courier New" panose="02070309020205020404" pitchFamily="49" charset="0"/>
                <a:cs typeface="Courier New" panose="02070309020205020404" pitchFamily="49" charset="0"/>
              </a:rPr>
              <a:t>:~# </a:t>
            </a:r>
            <a:r>
              <a:rPr lang="en-US" sz="1400" b="1" dirty="0" err="1" smtClean="0">
                <a:solidFill>
                  <a:schemeClr val="tx2"/>
                </a:solidFill>
                <a:latin typeface="Courier New" panose="02070309020205020404" pitchFamily="49" charset="0"/>
                <a:cs typeface="Courier New" panose="02070309020205020404" pitchFamily="49" charset="0"/>
              </a:rPr>
              <a:t>lsmod</a:t>
            </a:r>
            <a:endParaRPr lang="en-US" sz="1400" b="1" dirty="0" smtClean="0">
              <a:solidFill>
                <a:schemeClr val="tx2"/>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Module                      Size  Used by</a:t>
            </a:r>
          </a:p>
          <a:p>
            <a:r>
              <a:rPr lang="en-US" sz="1400" b="1" dirty="0" err="1" smtClean="0">
                <a:latin typeface="Courier New" panose="02070309020205020404" pitchFamily="49" charset="0"/>
                <a:cs typeface="Courier New" panose="02070309020205020404" pitchFamily="49" charset="0"/>
              </a:rPr>
              <a:t>nfsd</a:t>
            </a:r>
            <a:r>
              <a:rPr lang="en-US" sz="1400" b="1" dirty="0" smtClean="0">
                <a:latin typeface="Courier New" panose="02070309020205020404" pitchFamily="49" charset="0"/>
                <a:cs typeface="Courier New" panose="02070309020205020404" pitchFamily="49" charset="0"/>
              </a:rPr>
              <a:t>                      271348  11</a:t>
            </a:r>
          </a:p>
        </p:txBody>
      </p:sp>
    </p:spTree>
    <p:extLst>
      <p:ext uri="{BB962C8B-B14F-4D97-AF65-F5344CB8AC3E}">
        <p14:creationId xmlns:p14="http://schemas.microsoft.com/office/powerpoint/2010/main" val="153053464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2000" dirty="0"/>
              <a:t>In the target </a:t>
            </a:r>
            <a:r>
              <a:rPr lang="en-US" sz="2000" b="0" dirty="0"/>
              <a:t>(</a:t>
            </a:r>
            <a:r>
              <a:rPr lang="en-US" sz="2000" b="0" dirty="0" err="1"/>
              <a:t>qemuarm</a:t>
            </a:r>
            <a:r>
              <a:rPr lang="en-US" sz="2000" b="0" dirty="0"/>
              <a:t>)</a:t>
            </a:r>
            <a:r>
              <a:rPr lang="en-US" sz="2000" dirty="0"/>
              <a:t>, edit the file below and add </a:t>
            </a:r>
            <a:r>
              <a:rPr lang="en-US" sz="2000" dirty="0" smtClean="0"/>
              <a:t>a new </a:t>
            </a:r>
            <a:r>
              <a:rPr lang="en-US" sz="2000" dirty="0"/>
              <a:t>line containing the module name ‘</a:t>
            </a:r>
            <a:r>
              <a:rPr lang="en-US" sz="2000" dirty="0" err="1"/>
              <a:t>hellokernel</a:t>
            </a:r>
            <a:r>
              <a:rPr lang="en-US" sz="2000" dirty="0" smtClean="0"/>
              <a:t>’</a:t>
            </a:r>
          </a:p>
          <a:p>
            <a:endParaRPr lang="en-US" sz="1800" dirty="0"/>
          </a:p>
          <a:p>
            <a:endParaRPr lang="en-US" sz="1800" dirty="0" smtClean="0"/>
          </a:p>
          <a:p>
            <a:endParaRPr lang="en-US" sz="1800" dirty="0"/>
          </a:p>
          <a:p>
            <a:endParaRPr lang="en-US" sz="1800" dirty="0" smtClean="0"/>
          </a:p>
          <a:p>
            <a:endParaRPr lang="en-US" sz="1800" dirty="0"/>
          </a:p>
          <a:p>
            <a:r>
              <a:rPr lang="en-US" sz="2000" dirty="0" smtClean="0"/>
              <a:t>Then </a:t>
            </a:r>
            <a:r>
              <a:rPr lang="en-US" sz="2000" dirty="0"/>
              <a:t>reboot the </a:t>
            </a:r>
            <a:r>
              <a:rPr lang="en-US" sz="2000" dirty="0" err="1"/>
              <a:t>Qemu</a:t>
            </a:r>
            <a:r>
              <a:rPr lang="en-US" sz="2000" dirty="0"/>
              <a:t> machine and verify</a:t>
            </a:r>
            <a:endParaRPr lang="en-US" sz="1800" b="0" dirty="0" smtClean="0"/>
          </a:p>
        </p:txBody>
      </p:sp>
      <p:sp>
        <p:nvSpPr>
          <p:cNvPr id="5" name="CustomShape 4"/>
          <p:cNvSpPr/>
          <p:nvPr/>
        </p:nvSpPr>
        <p:spPr>
          <a:xfrm>
            <a:off x="592540" y="1993900"/>
            <a:ext cx="7984440" cy="205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smtClean="0">
              <a:latin typeface="Courier New" panose="02070309020205020404" pitchFamily="49" charset="0"/>
              <a:cs typeface="Courier New" panose="02070309020205020404" pitchFamily="49" charset="0"/>
            </a:endParaRPr>
          </a:p>
          <a:p>
            <a:r>
              <a:rPr lang="en-US" sz="1800" b="1" dirty="0" err="1" smtClean="0">
                <a:latin typeface="Courier New" panose="02070309020205020404" pitchFamily="49" charset="0"/>
                <a:cs typeface="Courier New" panose="02070309020205020404" pitchFamily="49" charset="0"/>
              </a:rPr>
              <a:t>root@qemuarm</a:t>
            </a:r>
            <a:r>
              <a:rPr lang="en-US" sz="1800" b="1" dirty="0">
                <a:latin typeface="Courier New" panose="02070309020205020404" pitchFamily="49" charset="0"/>
                <a:cs typeface="Courier New" panose="02070309020205020404" pitchFamily="49" charset="0"/>
              </a:rPr>
              <a:t>:~# vi /</a:t>
            </a:r>
            <a:r>
              <a:rPr lang="en-US" sz="1800" b="1" dirty="0" err="1" smtClean="0">
                <a:latin typeface="Courier New" panose="02070309020205020404" pitchFamily="49" charset="0"/>
                <a:cs typeface="Courier New" panose="02070309020205020404" pitchFamily="49" charset="0"/>
              </a:rPr>
              <a:t>etc</a:t>
            </a:r>
            <a:r>
              <a:rPr lang="en-US" sz="1800" b="1" dirty="0" smtClean="0">
                <a:latin typeface="Courier New" panose="02070309020205020404" pitchFamily="49" charset="0"/>
                <a:cs typeface="Courier New" panose="02070309020205020404" pitchFamily="49" charset="0"/>
              </a:rPr>
              <a:t>/modules-</a:t>
            </a:r>
            <a:r>
              <a:rPr lang="en-US" sz="1800" b="1" dirty="0" err="1" smtClean="0">
                <a:latin typeface="Courier New" panose="02070309020205020404" pitchFamily="49" charset="0"/>
                <a:cs typeface="Courier New" panose="02070309020205020404" pitchFamily="49" charset="0"/>
              </a:rPr>
              <a:t>load.d</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hello.conf</a:t>
            </a:r>
            <a:endParaRPr lang="en-US" sz="1800" b="1" dirty="0">
              <a:latin typeface="Courier New" panose="02070309020205020404" pitchFamily="49" charset="0"/>
              <a:cs typeface="Courier New" panose="02070309020205020404" pitchFamily="49" charset="0"/>
            </a:endParaRPr>
          </a:p>
          <a:p>
            <a:endParaRPr lang="en-US" sz="1800" b="1" dirty="0">
              <a:latin typeface="Courier New" panose="02070309020205020404" pitchFamily="49" charset="0"/>
              <a:cs typeface="Courier New" panose="02070309020205020404" pitchFamily="49" charset="0"/>
            </a:endParaRPr>
          </a:p>
          <a:p>
            <a:r>
              <a:rPr lang="en-US" sz="1800" b="1" i="1" dirty="0">
                <a:solidFill>
                  <a:schemeClr val="accent4">
                    <a:lumMod val="50000"/>
                  </a:schemeClr>
                </a:solidFill>
                <a:latin typeface="Courier New" panose="02070309020205020404" pitchFamily="49" charset="0"/>
                <a:cs typeface="Courier New" panose="02070309020205020404" pitchFamily="49" charset="0"/>
              </a:rPr>
              <a:t>&lt; insert the following line and save &gt;</a:t>
            </a:r>
          </a:p>
          <a:p>
            <a:endParaRPr lang="en-US"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hellokernel</a:t>
            </a:r>
            <a:endParaRPr lang="en-US" sz="1800" b="1" dirty="0">
              <a:latin typeface="Courier New" panose="02070309020205020404" pitchFamily="49" charset="0"/>
              <a:cs typeface="Courier New" panose="02070309020205020404" pitchFamily="49" charset="0"/>
            </a:endParaRPr>
          </a:p>
        </p:txBody>
      </p:sp>
      <p:sp>
        <p:nvSpPr>
          <p:cNvPr id="6" name="CustomShape 4"/>
          <p:cNvSpPr/>
          <p:nvPr/>
        </p:nvSpPr>
        <p:spPr>
          <a:xfrm>
            <a:off x="744940" y="5003800"/>
            <a:ext cx="7984440" cy="774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40468216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a:latin typeface="Arial" charset="0"/>
              </a:rPr>
              <a:t>9:00- 9:15	Opening </a:t>
            </a:r>
            <a:r>
              <a:rPr lang="en-US" sz="1600" dirty="0" smtClean="0">
                <a:latin typeface="Arial" charset="0"/>
              </a:rPr>
              <a:t>session</a:t>
            </a:r>
            <a:endParaRPr lang="en-US" sz="1600" dirty="0">
              <a:latin typeface="Arial" charset="0"/>
            </a:endParaRPr>
          </a:p>
          <a:p>
            <a:pPr marL="0" indent="0" eaLnBrk="1" hangingPunct="1">
              <a:spcBef>
                <a:spcPts val="600"/>
              </a:spcBef>
              <a:buNone/>
            </a:pPr>
            <a:r>
              <a:rPr lang="en-US" sz="1600" dirty="0">
                <a:latin typeface="Arial" charset="0"/>
              </a:rPr>
              <a:t> 9:15- 9:30	Account </a:t>
            </a:r>
            <a:r>
              <a:rPr lang="en-US" sz="1600" dirty="0" smtClean="0">
                <a:latin typeface="Arial" charset="0"/>
              </a:rPr>
              <a:t>setup</a:t>
            </a:r>
            <a:r>
              <a:rPr lang="en-US" sz="1600" dirty="0">
                <a:latin typeface="Arial" charset="0"/>
              </a:rPr>
              <a:t> , What's New</a:t>
            </a:r>
          </a:p>
          <a:p>
            <a:pPr marL="0" indent="0" eaLnBrk="1" hangingPunct="1">
              <a:spcBef>
                <a:spcPts val="600"/>
              </a:spcBef>
              <a:buNone/>
            </a:pPr>
            <a:r>
              <a:rPr lang="en-US" sz="1600" dirty="0">
                <a:latin typeface="Arial" charset="0"/>
              </a:rPr>
              <a:t> 9:30-10:15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overlays</a:t>
            </a:r>
          </a:p>
          <a:p>
            <a:pPr marL="0" indent="0" eaLnBrk="1" hangingPunct="1">
              <a:spcBef>
                <a:spcPts val="600"/>
              </a:spcBef>
              <a:buNone/>
            </a:pPr>
            <a:r>
              <a:rPr lang="en-US" sz="1600" dirty="0">
                <a:latin typeface="Arial" charset="0"/>
              </a:rPr>
              <a:t>11:15-12:00	</a:t>
            </a:r>
            <a:r>
              <a:rPr lang="en-US" sz="1600" dirty="0" err="1">
                <a:latin typeface="Arial" charset="0"/>
              </a:rPr>
              <a:t>Devtool</a:t>
            </a:r>
            <a:r>
              <a:rPr lang="en-US" sz="1600" dirty="0">
                <a:latin typeface="Arial" charset="0"/>
              </a:rPr>
              <a:t> et. al. #1 </a:t>
            </a:r>
          </a:p>
          <a:p>
            <a:pPr marL="0" indent="0" eaLnBrk="1" hangingPunct="1">
              <a:spcBef>
                <a:spcPts val="600"/>
              </a:spcBef>
              <a:buNone/>
            </a:pPr>
            <a:r>
              <a:rPr lang="en-US" sz="1600" dirty="0">
                <a:solidFill>
                  <a:schemeClr val="accent1"/>
                </a:solidFill>
                <a:latin typeface="Arial" charset="0"/>
              </a:rPr>
              <a:t>12:00-12:45	Lunch</a:t>
            </a:r>
          </a:p>
          <a:p>
            <a:pPr marL="0" indent="0" eaLnBrk="1" hangingPunct="1">
              <a:spcBef>
                <a:spcPts val="600"/>
              </a:spcBef>
              <a:buNone/>
            </a:pPr>
            <a:r>
              <a:rPr lang="en-US" sz="1600" dirty="0">
                <a:latin typeface="Arial" charset="0"/>
              </a:rPr>
              <a:t>12:45- 1:45	Package Feeds</a:t>
            </a:r>
          </a:p>
          <a:p>
            <a:pPr marL="0" indent="0" eaLnBrk="1" hangingPunct="1">
              <a:spcBef>
                <a:spcPts val="600"/>
              </a:spcBef>
              <a:buNone/>
            </a:pPr>
            <a:r>
              <a:rPr lang="en-US" sz="1600" dirty="0">
                <a:latin typeface="Arial" charset="0"/>
              </a:rPr>
              <a:t> 1:45- 2:15	Yocto Project - Rarely asked questions</a:t>
            </a:r>
          </a:p>
          <a:p>
            <a:pPr marL="0" indent="0" eaLnBrk="1" hangingPunct="1">
              <a:spcBef>
                <a:spcPts val="600"/>
              </a:spcBef>
              <a:buNone/>
            </a:pPr>
            <a:r>
              <a:rPr lang="en-US" sz="1600" dirty="0">
                <a:latin typeface="Arial" charset="0"/>
              </a:rPr>
              <a:t> </a:t>
            </a: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 2:45- 3:15	Maintaining your Yocto Project Distribution</a:t>
            </a:r>
          </a:p>
          <a:p>
            <a:pPr marL="0" indent="0" eaLnBrk="1" hangingPunct="1">
              <a:spcBef>
                <a:spcPts val="600"/>
              </a:spcBef>
              <a:buNone/>
            </a:pPr>
            <a:r>
              <a:rPr lang="en-US" sz="1600" dirty="0">
                <a:latin typeface="Arial" charset="0"/>
              </a:rPr>
              <a:t> 3:15- 4:00	</a:t>
            </a:r>
            <a:r>
              <a:rPr lang="en-US" sz="1600" dirty="0" err="1">
                <a:latin typeface="Arial" charset="0"/>
              </a:rPr>
              <a:t>Devtool</a:t>
            </a:r>
            <a:r>
              <a:rPr lang="en-US" sz="1600" dirty="0">
                <a:latin typeface="Arial" charset="0"/>
              </a:rPr>
              <a:t> et. al. #2 </a:t>
            </a:r>
          </a:p>
          <a:p>
            <a:pPr marL="0" indent="0" eaLnBrk="1" hangingPunct="1">
              <a:spcBef>
                <a:spcPts val="600"/>
              </a:spcBef>
              <a:buNone/>
            </a:pPr>
            <a:r>
              <a:rPr lang="en-US" sz="1600" dirty="0">
                <a:latin typeface="Arial" charset="0"/>
              </a:rPr>
              <a:t> 4:00- 4:30	A User's Experience</a:t>
            </a:r>
          </a:p>
          <a:p>
            <a:pPr marL="0" indent="0" eaLnBrk="1" hangingPunct="1">
              <a:spcBef>
                <a:spcPts val="600"/>
              </a:spcBef>
              <a:buNone/>
            </a:pPr>
            <a:r>
              <a:rPr lang="en-US" sz="1600" dirty="0">
                <a:latin typeface="Arial" charset="0"/>
              </a:rPr>
              <a:t> 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a:latin typeface="Arial" charset="0"/>
              </a:rPr>
              <a:t> 5:00- 5:30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109105346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511600"/>
            <a:ext cx="8231760" cy="5432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Data structure describing hardware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Usually passed to OS to provide information about HW topology where it cannot be detected/probed</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Tree, made of named nodes and </a:t>
            </a:r>
            <a:r>
              <a:rPr lang="en-US" sz="2400"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b="1" strike="noStrike" spc="-1" dirty="0" smtClean="0">
                <a:latin typeface="Arial"/>
                <a:ea typeface="ＭＳ Ｐゴシック"/>
              </a:rPr>
              <a:t>Nodes </a:t>
            </a:r>
            <a:r>
              <a:rPr lang="en-US" b="1" strike="noStrike" spc="-1" dirty="0">
                <a:latin typeface="Arial"/>
                <a:ea typeface="ＭＳ Ｐゴシック"/>
              </a:rPr>
              <a:t>can contain other nodes and </a:t>
            </a:r>
            <a:r>
              <a:rPr lang="en-US" b="1" strike="noStrike" spc="-1" dirty="0" smtClean="0">
                <a:latin typeface="Arial"/>
                <a:ea typeface="ＭＳ Ｐゴシック"/>
              </a:rPr>
              <a:t>properties</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Properties </a:t>
            </a:r>
            <a:r>
              <a:rPr lang="en-US" sz="2400" b="1" strike="noStrike" spc="-1" dirty="0">
                <a:latin typeface="Arial"/>
                <a:ea typeface="ＭＳ Ｐゴシック"/>
              </a:rPr>
              <a:t>are a name-value </a:t>
            </a:r>
            <a:r>
              <a:rPr lang="en-US" sz="2400" b="1" strike="noStrike" spc="-1" dirty="0" smtClean="0">
                <a:latin typeface="Arial"/>
                <a:ea typeface="ＭＳ Ｐゴシック"/>
              </a:rPr>
              <a:t>pair</a:t>
            </a:r>
            <a:endParaRPr lang="en-US" spc="-1" dirty="0">
              <a:latin typeface="Arial"/>
            </a:endParaRPr>
          </a:p>
          <a:p>
            <a:pPr marL="800280" lvl="1" indent="-341640">
              <a:spcBef>
                <a:spcPts val="901"/>
              </a:spcBef>
              <a:buClr>
                <a:srgbClr val="0098DB"/>
              </a:buClr>
              <a:buFont typeface="Arial"/>
              <a:buChar char="•"/>
            </a:pPr>
            <a:r>
              <a:rPr lang="en-US" sz="2400" b="1" strike="noStrike" spc="-1" dirty="0" smtClean="0">
                <a:latin typeface="Arial"/>
                <a:ea typeface="ＭＳ Ｐゴシック"/>
              </a:rPr>
              <a:t>See </a:t>
            </a:r>
            <a:r>
              <a:rPr lang="en-US" sz="2400" b="1" strike="noStrike" spc="-1" dirty="0">
                <a:latin typeface="Arial"/>
                <a:ea typeface="ＭＳ Ｐゴシック"/>
              </a:rPr>
              <a:t>https://en.wikipedia.org/wiki/Device_tree</a:t>
            </a:r>
            <a:endParaRPr lang="en-US" sz="2400" b="0" strike="noStrike" spc="-1" dirty="0">
              <a:latin typeface="Arial"/>
            </a:endParaRPr>
          </a:p>
          <a:p>
            <a:pPr marL="343080" indent="-341640">
              <a:lnSpc>
                <a:spcPct val="100000"/>
              </a:lnSpc>
              <a:spcBef>
                <a:spcPts val="901"/>
              </a:spcBef>
              <a:buClr>
                <a:srgbClr val="0098DB"/>
              </a:buClr>
              <a:buFont typeface="Arial"/>
              <a:buChar char="•"/>
            </a:pPr>
            <a:r>
              <a:rPr lang="en-US" sz="2400" b="1" strike="noStrike" spc="-1" dirty="0">
                <a:latin typeface="Arial"/>
                <a:ea typeface="ＭＳ Ｐゴシック"/>
              </a:rPr>
              <a:t>DT can contain cycles by means of </a:t>
            </a:r>
            <a:r>
              <a:rPr lang="en-US" sz="2400" b="1" strike="noStrike" spc="-1" dirty="0" err="1" smtClean="0">
                <a:latin typeface="Arial"/>
                <a:ea typeface="ＭＳ Ｐゴシック"/>
              </a:rPr>
              <a:t>phandles</a:t>
            </a:r>
            <a:endParaRPr lang="en-US" sz="2400" b="1" strike="noStrike" spc="-1" dirty="0" smtClean="0">
              <a:latin typeface="Arial"/>
              <a:ea typeface="ＭＳ Ｐゴシック"/>
            </a:endParaRPr>
          </a:p>
          <a:p>
            <a:pPr marL="800280" lvl="1" indent="-341640">
              <a:spcBef>
                <a:spcPts val="901"/>
              </a:spcBef>
              <a:buClr>
                <a:srgbClr val="0098DB"/>
              </a:buClr>
              <a:buFont typeface="Arial"/>
              <a:buChar char="•"/>
            </a:pPr>
            <a:r>
              <a:rPr lang="en-US" b="1" spc="-1" dirty="0" err="1" smtClean="0">
                <a:latin typeface="Arial"/>
                <a:ea typeface="ＭＳ Ｐゴシック"/>
              </a:rPr>
              <a:t>phandles</a:t>
            </a:r>
            <a:r>
              <a:rPr lang="en-US" b="1" spc="-1" dirty="0" smtClean="0">
                <a:latin typeface="Arial"/>
                <a:ea typeface="ＭＳ Ｐゴシック"/>
              </a:rPr>
              <a:t> provide simple references to device</a:t>
            </a:r>
            <a:r>
              <a:rPr lang="en-US" b="1" spc="-1" dirty="0" smtClean="0">
                <a:ea typeface="ＭＳ Ｐゴシック"/>
              </a:rPr>
              <a:t> definitions (e.g. “</a:t>
            </a:r>
            <a:r>
              <a:rPr lang="en-US" spc="-1" dirty="0">
                <a:ea typeface="ＭＳ Ｐゴシック"/>
              </a:rPr>
              <a:t>&lt;&amp;L2</a:t>
            </a:r>
            <a:r>
              <a:rPr lang="en-US" spc="-1" dirty="0" smtClean="0">
                <a:ea typeface="ＭＳ Ｐゴシック"/>
              </a:rPr>
              <a:t>&gt;” = level 2 cache definition)</a:t>
            </a:r>
            <a:endParaRPr lang="en-US" b="1" spc="-1" dirty="0" smtClean="0">
              <a:ea typeface="ＭＳ Ｐゴシック"/>
            </a:endParaRPr>
          </a:p>
          <a:p>
            <a:pPr marL="800280" lvl="1" indent="-341640">
              <a:spcBef>
                <a:spcPts val="901"/>
              </a:spcBef>
              <a:buClr>
                <a:srgbClr val="0098DB"/>
              </a:buClr>
              <a:buFont typeface="Arial"/>
              <a:buChar char="•"/>
            </a:pPr>
            <a:r>
              <a:rPr lang="en-US" b="1" spc="-1" dirty="0" err="1" smtClean="0">
                <a:ea typeface="ＭＳ Ｐゴシック"/>
              </a:rPr>
              <a:t>phandles</a:t>
            </a:r>
            <a:r>
              <a:rPr lang="en-US" b="1" spc="-1" dirty="0" smtClean="0">
                <a:ea typeface="ＭＳ Ｐゴシック"/>
              </a:rPr>
              <a:t> can be used to reference objects in </a:t>
            </a:r>
            <a:r>
              <a:rPr lang="en-US" b="1" spc="-1" dirty="0" smtClean="0">
                <a:latin typeface="Arial"/>
                <a:ea typeface="ＭＳ Ｐゴシック"/>
              </a:rPr>
              <a:t>different trees (e.g. use that predefined cache type)</a:t>
            </a:r>
            <a:endParaRPr lang="en-US" b="0" strike="noStrike" spc="-1" dirty="0">
              <a:latin typeface="Arial"/>
            </a:endParaRPr>
          </a:p>
          <a:p>
            <a:pPr marL="648000" lvl="2" indent="-215280">
              <a:lnSpc>
                <a:spcPct val="100000"/>
              </a:lnSpc>
              <a:spcBef>
                <a:spcPts val="901"/>
              </a:spcBef>
              <a:buClr>
                <a:srgbClr val="000000"/>
              </a:buClr>
              <a:buSzPct val="45000"/>
              <a:buFont typeface="Wingdings" charset="2"/>
              <a:buChar char=""/>
            </a:pPr>
            <a:endParaRPr lang="en-US" sz="2400" b="0" strike="noStrike" spc="-1" dirty="0">
              <a:latin typeface="Arial"/>
            </a:endParaRPr>
          </a:p>
        </p:txBody>
      </p:sp>
    </p:spTree>
    <p:extLst>
      <p:ext uri="{BB962C8B-B14F-4D97-AF65-F5344CB8AC3E}">
        <p14:creationId xmlns:p14="http://schemas.microsoft.com/office/powerpoint/2010/main" val="156495352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1760" cy="5060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a:solidFill>
                  <a:srgbClr val="414141"/>
                </a:solidFill>
                <a:latin typeface="Arial"/>
                <a:ea typeface="ＭＳ Ｐゴシック"/>
              </a:rPr>
              <a:t>arch/arm/boot/</a:t>
            </a:r>
            <a:r>
              <a:rPr lang="en-US" sz="2400" b="1" strike="noStrike" spc="-1" dirty="0" err="1">
                <a:solidFill>
                  <a:srgbClr val="414141"/>
                </a:solidFill>
                <a:latin typeface="Arial"/>
                <a:ea typeface="ＭＳ Ｐゴシック"/>
              </a:rPr>
              <a:t>dts</a:t>
            </a:r>
            <a:r>
              <a:rPr lang="en-US" sz="2400" b="1" strike="noStrike" spc="-1" dirty="0">
                <a:solidFill>
                  <a:srgbClr val="414141"/>
                </a:solidFill>
                <a:latin typeface="Arial"/>
                <a:ea typeface="ＭＳ Ｐゴシック"/>
              </a:rPr>
              <a:t>/arm-realview-eb-a9mp.dts</a:t>
            </a:r>
            <a:endParaRPr lang="en-US" sz="2400" b="0" strike="noStrike" spc="-1" dirty="0">
              <a:latin typeface="Arial"/>
            </a:endParaRPr>
          </a:p>
        </p:txBody>
      </p:sp>
      <p:sp>
        <p:nvSpPr>
          <p:cNvPr id="87" name="CustomShape 3"/>
          <p:cNvSpPr/>
          <p:nvPr/>
        </p:nvSpPr>
        <p:spPr>
          <a:xfrm>
            <a:off x="732240" y="1227600"/>
            <a:ext cx="7983720" cy="47512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#include "</a:t>
            </a:r>
            <a:r>
              <a:rPr lang="en-US" sz="1600" b="0" strike="noStrike" spc="-1" dirty="0">
                <a:solidFill>
                  <a:srgbClr val="0071C5"/>
                </a:solidFill>
                <a:latin typeface="Courier New"/>
                <a:ea typeface="ＭＳ Ｐゴシック"/>
              </a:rPr>
              <a:t>arm-</a:t>
            </a:r>
            <a:r>
              <a:rPr lang="en-US" sz="1600" b="0" strike="noStrike" spc="-1" dirty="0" err="1">
                <a:solidFill>
                  <a:srgbClr val="0071C5"/>
                </a:solidFill>
                <a:latin typeface="Courier New"/>
                <a:ea typeface="ＭＳ Ｐゴシック"/>
              </a:rPr>
              <a:t>realview</a:t>
            </a:r>
            <a:r>
              <a:rPr lang="en-US" sz="1600" b="0" strike="noStrike" spc="-1" dirty="0">
                <a:solidFill>
                  <a:srgbClr val="0071C5"/>
                </a:solidFill>
                <a:latin typeface="Courier New"/>
                <a:ea typeface="ＭＳ Ｐゴシック"/>
              </a:rPr>
              <a:t>-</a:t>
            </a:r>
            <a:r>
              <a:rPr lang="en-US" sz="1600" b="0" strike="noStrike" spc="-1" dirty="0" err="1">
                <a:solidFill>
                  <a:srgbClr val="0071C5"/>
                </a:solidFill>
                <a:latin typeface="Courier New"/>
                <a:ea typeface="ＭＳ Ｐゴシック"/>
              </a:rPr>
              <a:t>eb-mp.dtsi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model = "ARM </a:t>
            </a:r>
            <a:r>
              <a:rPr lang="en-US" sz="1600" b="0" strike="noStrike" spc="-1" dirty="0" err="1">
                <a:latin typeface="Courier New"/>
                <a:ea typeface="ＭＳ Ｐゴシック"/>
              </a:rPr>
              <a:t>RealView</a:t>
            </a:r>
            <a:r>
              <a:rPr lang="en-US" sz="1600" b="0" strike="noStrike" spc="-1" dirty="0">
                <a:latin typeface="Courier New"/>
                <a:ea typeface="ＭＳ Ｐゴシック"/>
              </a:rPr>
              <a:t> EB Cortex A9 </a:t>
            </a:r>
            <a:r>
              <a:rPr lang="en-US" sz="1600" b="0" strike="noStrike" spc="-1" dirty="0" err="1">
                <a:latin typeface="Courier New"/>
                <a:ea typeface="ＭＳ Ｐゴシック"/>
              </a:rPr>
              <a:t>MPCore</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cpus</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enable-method = "</a:t>
            </a:r>
            <a:r>
              <a:rPr lang="en-US" sz="1600" b="0" strike="noStrike" spc="-1" dirty="0" err="1">
                <a:latin typeface="Courier New"/>
                <a:ea typeface="ＭＳ Ｐゴシック"/>
              </a:rPr>
              <a:t>arm,realview-smp</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A9_0: cpu@</a:t>
            </a:r>
            <a:r>
              <a:rPr lang="en-US" sz="1600" b="0" strike="noStrike" spc="-1" dirty="0">
                <a:solidFill>
                  <a:srgbClr val="0071C5"/>
                </a:solidFill>
                <a:latin typeface="Courier New"/>
                <a:ea typeface="ＭＳ Ｐゴシック"/>
              </a:rPr>
              <a:t>0</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device_type</a:t>
            </a:r>
            <a:r>
              <a:rPr lang="en-US" sz="1600" b="0" strike="noStrike" spc="-1" dirty="0">
                <a:latin typeface="Courier New"/>
                <a:ea typeface="ＭＳ Ｐゴシック"/>
              </a:rPr>
              <a:t> = "</a:t>
            </a:r>
            <a:r>
              <a:rPr lang="en-US" sz="1600" b="0" strike="noStrike" spc="-1" dirty="0" err="1">
                <a:latin typeface="Courier New"/>
                <a:ea typeface="ＭＳ Ｐゴシック"/>
              </a:rPr>
              <a:t>cpu</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a:solidFill>
                  <a:srgbClr val="0071C5"/>
                </a:solidFill>
                <a:latin typeface="Courier New"/>
                <a:ea typeface="ＭＳ Ｐゴシック"/>
              </a:rPr>
              <a:t>arm,cortex-a9</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a:t>
            </a:r>
            <a:r>
              <a:rPr lang="en-US" sz="1600" b="0" strike="noStrike" spc="-1" dirty="0">
                <a:solidFill>
                  <a:srgbClr val="0071C5"/>
                </a:solidFill>
                <a:latin typeface="Courier New"/>
                <a:ea typeface="ＭＳ Ｐゴシック"/>
              </a:rPr>
              <a:t>&lt;0&gt;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next-level-cache = &lt;</a:t>
            </a:r>
            <a:r>
              <a:rPr lang="en-US" sz="1600" b="0" strike="noStrike" spc="-1" dirty="0">
                <a:solidFill>
                  <a:srgbClr val="0071C5"/>
                </a:solidFill>
                <a:latin typeface="Courier New"/>
                <a:ea typeface="ＭＳ Ｐゴシック"/>
              </a:rPr>
              <a:t>&amp;L2</a:t>
            </a:r>
            <a:r>
              <a:rPr lang="en-US" sz="1600" b="0" strike="noStrike" spc="-1" dirty="0">
                <a:latin typeface="Courier New"/>
                <a:ea typeface="ＭＳ Ｐゴシック"/>
              </a:rPr>
              <a:t>&gt;;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&amp;</a:t>
            </a:r>
            <a:r>
              <a:rPr lang="en-US" sz="1600" b="0" strike="noStrike" spc="-1" dirty="0" err="1">
                <a:latin typeface="Courier New"/>
                <a:ea typeface="ＭＳ Ｐゴシック"/>
              </a:rPr>
              <a:t>pmu</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interrupt-affinity = &lt;&amp;A9_0&gt;, &lt;&amp;A9_1&gt;, &lt;&amp;A9_2&gt;, &lt;&amp;A9_3&gt;;</a:t>
            </a:r>
            <a:endParaRPr lang="en-US" sz="1600" b="0" strike="noStrike" spc="-1" dirty="0">
              <a:latin typeface="Arial"/>
            </a:endParaRPr>
          </a:p>
          <a:p>
            <a:pPr>
              <a:lnSpc>
                <a:spcPct val="100000"/>
              </a:lnSpc>
            </a:pPr>
            <a:r>
              <a:rPr lang="en-US" sz="1600" b="0" strike="noStrike" spc="-1" dirty="0" smtClean="0">
                <a:latin typeface="Courier New"/>
                <a:ea typeface="ＭＳ Ｐゴシック"/>
              </a:rPr>
              <a:t>};	};</a:t>
            </a:r>
            <a:endParaRPr lang="en-US" sz="1600" b="0" strike="noStrike" spc="-1" dirty="0">
              <a:latin typeface="Arial"/>
            </a:endParaRPr>
          </a:p>
        </p:txBody>
      </p:sp>
    </p:spTree>
    <p:extLst>
      <p:ext uri="{BB962C8B-B14F-4D97-AF65-F5344CB8AC3E}">
        <p14:creationId xmlns:p14="http://schemas.microsoft.com/office/powerpoint/2010/main" val="42967999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164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417456273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Come 201x, variable HW became easy to make:</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Cheap </a:t>
            </a:r>
            <a:r>
              <a:rPr lang="en-US" sz="2000" b="1" strike="noStrike" spc="-1" dirty="0" err="1">
                <a:solidFill>
                  <a:srgbClr val="414141"/>
                </a:solidFill>
                <a:latin typeface="Arial"/>
                <a:ea typeface="ＭＳ Ｐゴシック"/>
              </a:rPr>
              <a:t>devkits</a:t>
            </a:r>
            <a:r>
              <a:rPr lang="en-US" sz="2000" b="1" strike="noStrike" spc="-1" dirty="0">
                <a:solidFill>
                  <a:srgbClr val="414141"/>
                </a:solidFill>
                <a:latin typeface="Arial"/>
                <a:ea typeface="ＭＳ Ｐゴシック"/>
              </a:rPr>
              <a:t> with hats, lures, capes,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FPGAs and </a:t>
            </a:r>
            <a:r>
              <a:rPr lang="en-US" sz="2000" b="1" strike="noStrike" spc="-1" dirty="0" err="1">
                <a:solidFill>
                  <a:srgbClr val="414141"/>
                </a:solidFill>
                <a:latin typeface="Arial"/>
                <a:ea typeface="ＭＳ Ｐゴシック"/>
              </a:rPr>
              <a:t>SoC+FPGAs</a:t>
            </a:r>
            <a:r>
              <a:rPr lang="en-US" sz="2000" b="1" strike="noStrike" spc="-1" dirty="0">
                <a:solidFill>
                  <a:srgbClr val="414141"/>
                </a:solidFill>
                <a:latin typeface="Arial"/>
                <a:ea typeface="ＭＳ Ｐゴシック"/>
              </a:rPr>
              <a:t> became commonplace …</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=&gt; Combinatorial explosion of possible HW </a:t>
            </a:r>
            <a:r>
              <a:rPr lang="en-US" sz="2000" b="1" strike="noStrike" spc="-1" dirty="0" smtClean="0">
                <a:solidFill>
                  <a:srgbClr val="414141"/>
                </a:solidFill>
                <a:latin typeface="Arial"/>
                <a:ea typeface="ＭＳ Ｐゴシック"/>
              </a:rPr>
              <a:t>configurations</a:t>
            </a:r>
            <a:br>
              <a:rPr lang="en-US" sz="2000" b="1" strike="noStrike" spc="-1" dirty="0" smtClean="0">
                <a:solidFill>
                  <a:srgbClr val="414141"/>
                </a:solidFill>
                <a:latin typeface="Arial"/>
                <a:ea typeface="ＭＳ Ｐゴシック"/>
              </a:rPr>
            </a:b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b="1" strike="noStrike" spc="-1" dirty="0">
                <a:solidFill>
                  <a:srgbClr val="414141"/>
                </a:solidFill>
                <a:latin typeface="Arial"/>
                <a:ea typeface="ＭＳ Ｐゴシック"/>
              </a:rPr>
              <a:t>Solution retaining developers’ sanity</a:t>
            </a:r>
            <a:endParaRPr lang="en-US"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Describe only the piece of HW that is being added</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Combine these descriptions to create a DT for the system</a:t>
            </a:r>
            <a:endParaRPr lang="en-US" sz="2000" b="0" strike="noStrike" spc="-1" dirty="0">
              <a:latin typeface="Arial"/>
            </a:endParaRPr>
          </a:p>
          <a:p>
            <a:pPr marL="432000" lvl="1" indent="-215640">
              <a:lnSpc>
                <a:spcPct val="100000"/>
              </a:lnSpc>
              <a:spcBef>
                <a:spcPts val="1500"/>
              </a:spcBef>
              <a:buClr>
                <a:srgbClr val="000000"/>
              </a:buClr>
              <a:buSzPct val="45000"/>
              <a:buFont typeface="Wingdings" charset="2"/>
              <a:buChar char=""/>
            </a:pPr>
            <a:r>
              <a:rPr lang="en-US" sz="2000" b="1" strike="noStrike" spc="-1" dirty="0">
                <a:solidFill>
                  <a:srgbClr val="414141"/>
                </a:solidFill>
                <a:latin typeface="Arial"/>
                <a:ea typeface="ＭＳ Ｐゴシック"/>
              </a:rPr>
              <a:t>Enter DT overlays</a:t>
            </a:r>
            <a:endParaRPr lang="en-US" sz="2000" b="0" strike="noStrike" spc="-1" dirty="0">
              <a:latin typeface="Arial"/>
            </a:endParaRPr>
          </a:p>
        </p:txBody>
      </p:sp>
    </p:spTree>
    <p:extLst>
      <p:ext uri="{BB962C8B-B14F-4D97-AF65-F5344CB8AC3E}">
        <p14:creationId xmlns:p14="http://schemas.microsoft.com/office/powerpoint/2010/main" val="244864946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 Data structure describing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 necessary change(s) to the DT to support particular feature</a:t>
            </a:r>
            <a:endParaRPr lang="en-US" sz="2000" b="0" strike="noStrike" spc="-1" dirty="0">
              <a:latin typeface="Arial"/>
            </a:endParaRPr>
          </a:p>
          <a:p>
            <a:pPr marL="432000" lvl="1" indent="-215640">
              <a:lnSpc>
                <a:spcPct val="100000"/>
              </a:lnSpc>
              <a:spcBef>
                <a:spcPts val="935"/>
              </a:spcBef>
              <a:buClr>
                <a:srgbClr val="000000"/>
              </a:buClr>
              <a:buSzPct val="45000"/>
              <a:buFont typeface="Wingdings" charset="2"/>
              <a:buChar char=""/>
            </a:pPr>
            <a:r>
              <a:rPr lang="en-US" sz="2000" b="1" strike="noStrike" spc="-1" dirty="0">
                <a:solidFill>
                  <a:srgbClr val="414141"/>
                </a:solidFill>
                <a:latin typeface="Arial"/>
                <a:ea typeface="ＭＳ Ｐゴシック"/>
              </a:rPr>
              <a:t>Example: an expansion board, a hardware quirk,...</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Example DTO</a:t>
            </a:r>
            <a:r>
              <a:rPr lang="en-US" sz="2000" b="1" strike="noStrike" spc="-1" dirty="0" smtClean="0">
                <a:solidFill>
                  <a:srgbClr val="414141"/>
                </a:solidFill>
                <a:latin typeface="Arial"/>
                <a:ea typeface="ＭＳ Ｐゴシック"/>
              </a:rPr>
              <a:t>:  vendor=‘hello’, </a:t>
            </a:r>
            <a:r>
              <a:rPr lang="en-US" sz="2000" b="1" strike="noStrike" spc="-1" dirty="0" err="1" smtClean="0">
                <a:solidFill>
                  <a:srgbClr val="414141"/>
                </a:solidFill>
                <a:latin typeface="Arial"/>
                <a:ea typeface="ＭＳ Ｐゴシック"/>
              </a:rPr>
              <a:t>devicetype</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 (no magic)</a:t>
            </a:r>
            <a:endParaRPr lang="en-US" sz="2000" b="0" strike="noStrike" spc="-1" dirty="0">
              <a:latin typeface="Arial"/>
            </a:endParaRPr>
          </a:p>
        </p:txBody>
      </p:sp>
      <p:sp>
        <p:nvSpPr>
          <p:cNvPr id="94" name="CustomShape 3"/>
          <p:cNvSpPr/>
          <p:nvPr/>
        </p:nvSpPr>
        <p:spPr>
          <a:xfrm>
            <a:off x="732240" y="2420960"/>
            <a:ext cx="7983720" cy="36824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fragment</a:t>
            </a:r>
            <a:r>
              <a:rPr lang="en-US" sz="1600" b="0" strike="noStrike" spc="-1" dirty="0">
                <a:latin typeface="Courier New"/>
                <a:ea typeface="ＭＳ Ｐゴシック"/>
              </a:rPr>
              <a: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1" strike="noStrike" spc="-1" dirty="0">
                <a:solidFill>
                  <a:srgbClr val="0071C5"/>
                </a:solidFill>
                <a:latin typeface="Courier New"/>
                <a:ea typeface="ＭＳ Ｐゴシック"/>
              </a:rPr>
              <a:t>"/"</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a:solidFill>
                  <a:srgbClr val="F37021"/>
                </a:solidFill>
                <a:latin typeface="Courier New"/>
                <a:ea typeface="ＭＳ Ｐゴシック"/>
              </a:rPr>
              <a:t>__overlay__</a:t>
            </a: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&lt;0&gt;;</a:t>
            </a:r>
            <a:endParaRPr lang="en-US" sz="1600" b="0" strike="noStrike" spc="-1" dirty="0">
              <a:latin typeface="Arial"/>
            </a:endParaRPr>
          </a:p>
          <a:p>
            <a:pPr>
              <a:lnSpc>
                <a:spcPct val="100000"/>
              </a:lnSpc>
            </a:pPr>
            <a:r>
              <a:rPr lang="en-US" sz="1600" b="0" strike="noStrike" spc="-1" dirty="0">
                <a:latin typeface="Courier New"/>
                <a:ea typeface="ＭＳ Ｐゴシック"/>
              </a:rPr>
              <a:t>                        hello@0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1" strike="noStrike" spc="-1" dirty="0" err="1">
                <a:solidFill>
                  <a:srgbClr val="0071C5"/>
                </a:solidFill>
                <a:latin typeface="Courier New"/>
                <a:ea typeface="ＭＳ Ｐゴシック"/>
              </a:rPr>
              <a:t>hello,dto</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      };</a:t>
            </a:r>
            <a:endParaRPr lang="en-US" sz="1600" b="0" strike="noStrike" spc="-1" dirty="0">
              <a:latin typeface="Arial"/>
            </a:endParaRPr>
          </a:p>
        </p:txBody>
      </p:sp>
    </p:spTree>
    <p:extLst>
      <p:ext uri="{BB962C8B-B14F-4D97-AF65-F5344CB8AC3E}">
        <p14:creationId xmlns:p14="http://schemas.microsoft.com/office/powerpoint/2010/main" val="73891902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575100" y="950560"/>
            <a:ext cx="7983720" cy="51835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/dts-v1/;</a:t>
            </a:r>
            <a:endParaRPr lang="en-US" sz="1600" b="0" strike="noStrike" spc="-1" dirty="0">
              <a:latin typeface="Arial"/>
            </a:endParaRPr>
          </a:p>
          <a:p>
            <a:pPr>
              <a:lnSpc>
                <a:spcPct val="100000"/>
              </a:lnSpc>
            </a:pPr>
            <a:r>
              <a:rPr lang="en-US" sz="1600" b="0" strike="noStrike" spc="-1" dirty="0">
                <a:latin typeface="Courier New"/>
                <a:ea typeface="ＭＳ Ｐゴシック"/>
              </a:rPr>
              <a:t>/plugin/;</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fragment@2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&lt;2&gt;;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usb</a:t>
            </a:r>
            <a:r>
              <a:rPr lang="en-US" sz="1600" b="0" strike="noStrike" spc="-1" dirty="0">
                <a:latin typeface="Courier New"/>
                <a:ea typeface="ＭＳ Ｐゴシック"/>
              </a:rPr>
              <a:t>@ffb40000";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71C5"/>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latin typeface="Courier New"/>
                <a:ea typeface="ＭＳ Ｐゴシック"/>
              </a:rPr>
              <a:t>        fragment@3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&lt;3&gt;;</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1" strike="noStrike" spc="-1" dirty="0">
                <a:solidFill>
                  <a:srgbClr val="0071C5"/>
                </a:solidFill>
                <a:latin typeface="Courier New"/>
                <a:ea typeface="ＭＳ Ｐゴシック"/>
              </a:rPr>
              <a:t>ethernet</a:t>
            </a:r>
            <a:r>
              <a:rPr lang="en-US" sz="1600" b="0" strike="noStrike" spc="-1" dirty="0">
                <a:latin typeface="Courier New"/>
                <a:ea typeface="ＭＳ Ｐゴシック"/>
              </a:rPr>
              <a:t>@ff700000";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status = "</a:t>
            </a:r>
            <a:r>
              <a:rPr lang="en-US" sz="1600" b="1" strike="noStrike" spc="-1" dirty="0">
                <a:solidFill>
                  <a:srgbClr val="0071C5"/>
                </a:solidFill>
                <a:latin typeface="Courier New"/>
                <a:ea typeface="ＭＳ Ｐゴシック"/>
              </a:rPr>
              <a:t>okay</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phy</a:t>
            </a:r>
            <a:r>
              <a:rPr lang="en-US" sz="1600" b="0" strike="noStrike" spc="-1" dirty="0">
                <a:latin typeface="Courier New"/>
                <a:ea typeface="ＭＳ Ｐゴシック"/>
              </a:rPr>
              <a:t>-mode = "</a:t>
            </a:r>
            <a:r>
              <a:rPr lang="en-US" sz="1600" b="0" strike="noStrike" spc="-1" dirty="0" err="1">
                <a:solidFill>
                  <a:srgbClr val="0071C5"/>
                </a:solidFill>
                <a:latin typeface="Courier New"/>
                <a:ea typeface="ＭＳ Ｐゴシック"/>
              </a:rPr>
              <a:t>gmii</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
        <p:nvSpPr>
          <p:cNvPr id="4" name="CustomShape 2"/>
          <p:cNvSpPr/>
          <p:nvPr/>
        </p:nvSpPr>
        <p:spPr>
          <a:xfrm>
            <a:off x="405720" y="545400"/>
            <a:ext cx="8231760" cy="55887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01"/>
              </a:spcBef>
              <a:buClr>
                <a:srgbClr val="0098DB"/>
              </a:buClr>
              <a:buFont typeface="Arial"/>
              <a:buChar char="•"/>
            </a:pPr>
            <a:r>
              <a:rPr lang="en-US" sz="2400" b="1" strike="noStrike" spc="-1" dirty="0" smtClean="0">
                <a:solidFill>
                  <a:srgbClr val="414141"/>
                </a:solidFill>
                <a:latin typeface="Arial"/>
                <a:ea typeface="ＭＳ Ｐゴシック"/>
              </a:rPr>
              <a:t>Enable USB port, ETH port (over “</a:t>
            </a:r>
            <a:r>
              <a:rPr lang="en-US" sz="2400" b="1" strike="noStrike" spc="-1" dirty="0" err="1" smtClean="0">
                <a:solidFill>
                  <a:srgbClr val="414141"/>
                </a:solidFill>
                <a:latin typeface="Arial"/>
                <a:ea typeface="ＭＳ Ｐゴシック"/>
              </a:rPr>
              <a:t>gmii</a:t>
            </a:r>
            <a:r>
              <a:rPr lang="en-US" sz="2400" b="1" strike="noStrike" spc="-1" dirty="0" smtClean="0">
                <a:solidFill>
                  <a:srgbClr val="414141"/>
                </a:solidFill>
                <a:latin typeface="Arial"/>
                <a:ea typeface="ＭＳ Ｐゴシック"/>
              </a:rPr>
              <a:t>” channel)</a:t>
            </a:r>
            <a:endParaRPr lang="en-US" sz="2400" b="0" strike="noStrike" spc="-1" dirty="0">
              <a:latin typeface="Arial"/>
            </a:endParaRPr>
          </a:p>
        </p:txBody>
      </p:sp>
    </p:spTree>
    <p:extLst>
      <p:ext uri="{BB962C8B-B14F-4D97-AF65-F5344CB8AC3E}">
        <p14:creationId xmlns:p14="http://schemas.microsoft.com/office/powerpoint/2010/main" val="186221648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rPr dirty="0"/>
              <a:t/>
            </a:r>
            <a:br>
              <a:rPr dirty="0"/>
            </a:b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Use pre-prepared 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a:t>
            </a:r>
            <a:r>
              <a:rPr lang="en-US" sz="2000" b="1" strike="noStrike" spc="-1" dirty="0" err="1" smtClean="0">
                <a:solidFill>
                  <a:srgbClr val="414141"/>
                </a:solidFill>
                <a:latin typeface="Arial"/>
                <a:ea typeface="ＭＳ Ｐゴシック"/>
              </a:rPr>
              <a:t>microdemo</a:t>
            </a:r>
            <a:r>
              <a:rPr lang="en-US" sz="2000" b="1" strike="noStrike" spc="-1" dirty="0" smtClean="0">
                <a:solidFill>
                  <a:srgbClr val="414141"/>
                </a:solidFill>
                <a:latin typeface="Arial"/>
                <a:ea typeface="ＭＳ Ｐゴシック"/>
              </a:rPr>
              <a:t> layer</a:t>
            </a:r>
            <a:endParaRPr lang="en-US" sz="20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meta-</a:t>
            </a:r>
            <a:r>
              <a:rPr lang="en-US" sz="2000" b="1" strike="noStrike" spc="-1" dirty="0" err="1" smtClean="0">
                <a:solidFill>
                  <a:srgbClr val="414141"/>
                </a:solidFill>
                <a:latin typeface="Arial"/>
                <a:ea typeface="ＭＳ Ｐゴシック"/>
              </a:rPr>
              <a:t>dto</a:t>
            </a:r>
            <a:r>
              <a:rPr lang="en-US" sz="2000" b="1" strike="noStrike" spc="-1" dirty="0" smtClean="0">
                <a:solidFill>
                  <a:srgbClr val="414141"/>
                </a:solidFill>
                <a:latin typeface="Arial"/>
                <a:ea typeface="ＭＳ Ｐゴシック"/>
              </a:rPr>
              <a:t>-demo </a:t>
            </a:r>
            <a:r>
              <a:rPr lang="en-US" sz="2000" b="1" strike="noStrike" spc="-1" dirty="0">
                <a:solidFill>
                  <a:srgbClr val="414141"/>
                </a:solidFill>
                <a:latin typeface="Arial"/>
                <a:ea typeface="ＭＳ Ｐゴシック"/>
              </a:rPr>
              <a:t>contains:</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patch with DTO loader with </a:t>
            </a:r>
            <a:r>
              <a:rPr lang="en-US" sz="2000" b="1" strike="noStrike" spc="-1" dirty="0" err="1">
                <a:solidFill>
                  <a:srgbClr val="414141"/>
                </a:solidFill>
                <a:latin typeface="Arial"/>
                <a:ea typeface="ＭＳ Ｐゴシック"/>
              </a:rPr>
              <a:t>ConfigFS</a:t>
            </a:r>
            <a:r>
              <a:rPr lang="en-US" sz="2000" b="1" strike="noStrike" spc="-1" dirty="0">
                <a:solidFill>
                  <a:srgbClr val="414141"/>
                </a:solidFill>
                <a:latin typeface="Arial"/>
                <a:ea typeface="ＭＳ Ｐゴシック"/>
              </a:rPr>
              <a:t> interface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Kernel </a:t>
            </a:r>
            <a:r>
              <a:rPr lang="en-US" sz="2000" b="1" strike="noStrike" spc="-1" dirty="0" err="1">
                <a:solidFill>
                  <a:srgbClr val="414141"/>
                </a:solidFill>
                <a:latin typeface="Arial"/>
                <a:ea typeface="ＭＳ Ｐゴシック"/>
              </a:rPr>
              <a:t>config</a:t>
            </a:r>
            <a:r>
              <a:rPr lang="en-US" sz="2000" b="1" strike="noStrike" spc="-1" dirty="0">
                <a:solidFill>
                  <a:srgbClr val="414141"/>
                </a:solidFill>
                <a:latin typeface="Arial"/>
                <a:ea typeface="ＭＳ Ｐゴシック"/>
              </a:rPr>
              <a:t> fragment to enable the DTO and loader</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module</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Demo DTO source ( hello-</a:t>
            </a:r>
            <a:r>
              <a:rPr lang="en-US" sz="2000" b="1" strike="noStrike" spc="-1" dirty="0" err="1">
                <a:solidFill>
                  <a:srgbClr val="414141"/>
                </a:solidFill>
                <a:latin typeface="Arial"/>
                <a:ea typeface="ＭＳ Ｐゴシック"/>
              </a:rPr>
              <a:t>dto.dts</a:t>
            </a:r>
            <a:r>
              <a:rPr lang="en-US" sz="2000" b="1" strike="noStrike" spc="-1" dirty="0">
                <a:solidFill>
                  <a:srgbClr val="414141"/>
                </a:solidFill>
                <a:latin typeface="Arial"/>
                <a:ea typeface="ＭＳ Ｐゴシック"/>
              </a:rPr>
              <a:t> )</a:t>
            </a:r>
            <a:endParaRPr lang="en-US" sz="2000" b="0" strike="noStrike" spc="-1" dirty="0">
              <a:latin typeface="Arial"/>
            </a:endParaRPr>
          </a:p>
          <a:p>
            <a:pPr marL="1296000" lvl="2" indent="-286920">
              <a:lnSpc>
                <a:spcPct val="100000"/>
              </a:lnSpc>
              <a:spcBef>
                <a:spcPts val="850"/>
              </a:spcBef>
              <a:buClr>
                <a:srgbClr val="000000"/>
              </a:buClr>
              <a:buSzPct val="45000"/>
              <a:buFont typeface="Wingdings" charset="2"/>
              <a:buChar char=""/>
            </a:pPr>
            <a:r>
              <a:rPr lang="en-US" sz="2000" b="1" strike="noStrike" spc="-1" dirty="0">
                <a:solidFill>
                  <a:srgbClr val="414141"/>
                </a:solidFill>
                <a:latin typeface="Arial"/>
                <a:ea typeface="ＭＳ Ｐゴシック"/>
              </a:rPr>
              <a:t>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r>
              <a:rPr lang="en-US" sz="2000" b="1" strike="noStrike" spc="-1" dirty="0">
                <a:solidFill>
                  <a:srgbClr val="414141"/>
                </a:solidFill>
                <a:latin typeface="Arial"/>
                <a:ea typeface="ＭＳ Ｐゴシック"/>
              </a:rPr>
              <a:t> derivative from</a:t>
            </a:r>
            <a:r>
              <a:rPr dirty="0"/>
              <a:t/>
            </a:r>
            <a:br>
              <a:rPr dirty="0"/>
            </a:br>
            <a:r>
              <a:rPr lang="en-US" sz="2000" b="1" strike="noStrike" spc="-1" dirty="0">
                <a:solidFill>
                  <a:srgbClr val="414141"/>
                </a:solidFill>
                <a:latin typeface="Arial"/>
                <a:ea typeface="ＭＳ Ｐゴシック"/>
              </a:rPr>
              <a:t>core-image-minimal with added DTO examples and DTC</a:t>
            </a:r>
            <a:endParaRPr lang="en-US" sz="2000" b="0" strike="noStrike" spc="-1" dirty="0">
              <a:latin typeface="Arial"/>
            </a:endParaRPr>
          </a:p>
        </p:txBody>
      </p:sp>
    </p:spTree>
    <p:extLst>
      <p:ext uri="{BB962C8B-B14F-4D97-AF65-F5344CB8AC3E}">
        <p14:creationId xmlns:p14="http://schemas.microsoft.com/office/powerpoint/2010/main" val="299951964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trike="noStrike" spc="-1" dirty="0" smtClean="0">
                <a:solidFill>
                  <a:srgbClr val="0098DB"/>
                </a:solidFill>
                <a:latin typeface="Arial"/>
                <a:ea typeface="ＭＳ Ｐゴシック"/>
              </a:rPr>
              <a:t>Example Layer Tree</a:t>
            </a:r>
            <a:endParaRPr lang="en-US" sz="2600" b="0" strike="noStrike" spc="-1" dirty="0">
              <a:latin typeface="Arial"/>
            </a:endParaRPr>
          </a:p>
        </p:txBody>
      </p:sp>
      <p:sp>
        <p:nvSpPr>
          <p:cNvPr id="98" name="CustomShape 2"/>
          <p:cNvSpPr/>
          <p:nvPr/>
        </p:nvSpPr>
        <p:spPr>
          <a:xfrm>
            <a:off x="448200" y="539140"/>
            <a:ext cx="8231760" cy="5645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0"/>
              </a:spcBef>
            </a:pPr>
            <a:r>
              <a:rPr lang="en-US" sz="1600" spc="-1" dirty="0"/>
              <a:t>\-- meta-</a:t>
            </a:r>
            <a:r>
              <a:rPr lang="en-US" sz="1600" spc="-1" dirty="0" err="1"/>
              <a:t>dto</a:t>
            </a:r>
            <a:r>
              <a:rPr lang="en-US" sz="1600" spc="-1" dirty="0"/>
              <a:t>-</a:t>
            </a:r>
            <a:r>
              <a:rPr lang="en-US" sz="1600" spc="-1" dirty="0" err="1"/>
              <a:t>microdemo</a:t>
            </a:r>
            <a:endParaRPr lang="en-US" sz="1600" spc="-1" dirty="0"/>
          </a:p>
          <a:p>
            <a:pPr>
              <a:lnSpc>
                <a:spcPct val="100000"/>
              </a:lnSpc>
              <a:spcBef>
                <a:spcPts val="0"/>
              </a:spcBef>
            </a:pPr>
            <a:r>
              <a:rPr lang="en-US" sz="1600" spc="-1" dirty="0"/>
              <a:t>    |-- </a:t>
            </a:r>
            <a:r>
              <a:rPr lang="en-US" sz="1600" spc="-1" dirty="0" err="1"/>
              <a:t>conf</a:t>
            </a:r>
            <a:endParaRPr lang="en-US" sz="1600" spc="-1" dirty="0"/>
          </a:p>
          <a:p>
            <a:pPr>
              <a:lnSpc>
                <a:spcPct val="100000"/>
              </a:lnSpc>
              <a:spcBef>
                <a:spcPts val="0"/>
              </a:spcBef>
            </a:pPr>
            <a:r>
              <a:rPr lang="en-US" sz="1600" spc="-1" dirty="0"/>
              <a:t>    |   \-- </a:t>
            </a:r>
            <a:r>
              <a:rPr lang="en-US" sz="1600" spc="-1" dirty="0" err="1"/>
              <a:t>layer.conf</a:t>
            </a:r>
            <a:endParaRPr lang="en-US" sz="1600" spc="-1" dirty="0"/>
          </a:p>
          <a:p>
            <a:pPr>
              <a:lnSpc>
                <a:spcPct val="100000"/>
              </a:lnSpc>
              <a:spcBef>
                <a:spcPts val="0"/>
              </a:spcBef>
            </a:pPr>
            <a:r>
              <a:rPr lang="en-US" sz="1600" spc="-1" dirty="0"/>
              <a:t>    |-- recipes-core</a:t>
            </a:r>
          </a:p>
          <a:p>
            <a:pPr>
              <a:lnSpc>
                <a:spcPct val="100000"/>
              </a:lnSpc>
              <a:spcBef>
                <a:spcPts val="0"/>
              </a:spcBef>
            </a:pPr>
            <a:r>
              <a:rPr lang="en-US" sz="1600" spc="-1" dirty="0"/>
              <a:t>    |   \-- images</a:t>
            </a:r>
          </a:p>
          <a:p>
            <a:pPr>
              <a:lnSpc>
                <a:spcPct val="100000"/>
              </a:lnSpc>
              <a:spcBef>
                <a:spcPts val="0"/>
              </a:spcBef>
            </a:pPr>
            <a:r>
              <a:rPr lang="en-US" sz="1600" spc="-1" dirty="0"/>
              <a:t>    |       \-- core-image-dto-microdemo.bb</a:t>
            </a:r>
          </a:p>
          <a:p>
            <a:pPr>
              <a:lnSpc>
                <a:spcPct val="100000"/>
              </a:lnSpc>
              <a:spcBef>
                <a:spcPts val="0"/>
              </a:spcBef>
            </a:pPr>
            <a:r>
              <a:rPr lang="en-US" sz="1600" spc="-1" dirty="0"/>
              <a:t>    \-- recipes-kernel</a:t>
            </a:r>
          </a:p>
          <a:p>
            <a:pPr>
              <a:lnSpc>
                <a:spcPct val="100000"/>
              </a:lnSpc>
              <a:spcBef>
                <a:spcPts val="0"/>
              </a:spcBef>
            </a:pPr>
            <a:r>
              <a:rPr lang="en-US" sz="1600" spc="-1" dirty="0"/>
              <a:t>        |-- hello-</a:t>
            </a:r>
            <a:r>
              <a:rPr lang="en-US" sz="1600" spc="-1" dirty="0" err="1"/>
              <a:t>dto</a:t>
            </a:r>
            <a:r>
              <a:rPr lang="en-US" sz="1600" spc="-1" dirty="0"/>
              <a:t>-</a:t>
            </a:r>
            <a:r>
              <a:rPr lang="en-US" sz="1600" spc="-1" dirty="0" err="1"/>
              <a:t>dto</a:t>
            </a:r>
            <a:endParaRPr lang="en-US" sz="1600" spc="-1" dirty="0"/>
          </a:p>
          <a:p>
            <a:pPr>
              <a:lnSpc>
                <a:spcPct val="100000"/>
              </a:lnSpc>
              <a:spcBef>
                <a:spcPts val="0"/>
              </a:spcBef>
            </a:pPr>
            <a:r>
              <a:rPr lang="en-US" sz="1600" spc="-1" dirty="0"/>
              <a:t>        |   |-- files</a:t>
            </a:r>
          </a:p>
          <a:p>
            <a:pPr>
              <a:lnSpc>
                <a:spcPct val="100000"/>
              </a:lnSpc>
              <a:spcBef>
                <a:spcPts val="0"/>
              </a:spcBef>
            </a:pPr>
            <a:r>
              <a:rPr lang="en-US" sz="1600" spc="-1" dirty="0"/>
              <a:t>        |   |   \-- hello-</a:t>
            </a:r>
            <a:r>
              <a:rPr lang="en-US" sz="1600" spc="-1" dirty="0" err="1"/>
              <a:t>dto.dts</a:t>
            </a:r>
            <a:endParaRPr lang="en-US" sz="1600" spc="-1" dirty="0"/>
          </a:p>
          <a:p>
            <a:pPr>
              <a:lnSpc>
                <a:spcPct val="100000"/>
              </a:lnSpc>
              <a:spcBef>
                <a:spcPts val="0"/>
              </a:spcBef>
            </a:pPr>
            <a:r>
              <a:rPr lang="en-US" sz="1600" spc="-1" dirty="0"/>
              <a:t>        |   \-- hello-dto-dto_0.1.bb</a:t>
            </a:r>
          </a:p>
          <a:p>
            <a:pPr>
              <a:lnSpc>
                <a:spcPct val="100000"/>
              </a:lnSpc>
              <a:spcBef>
                <a:spcPts val="0"/>
              </a:spcBef>
            </a:pPr>
            <a:r>
              <a:rPr lang="en-US" sz="1600" spc="-1" dirty="0"/>
              <a:t>        |-- hello-</a:t>
            </a:r>
            <a:r>
              <a:rPr lang="en-US" sz="1600" spc="-1" dirty="0" err="1"/>
              <a:t>dto</a:t>
            </a:r>
            <a:r>
              <a:rPr lang="en-US" sz="1600" spc="-1" dirty="0"/>
              <a:t>-mod</a:t>
            </a:r>
          </a:p>
          <a:p>
            <a:pPr>
              <a:lnSpc>
                <a:spcPct val="100000"/>
              </a:lnSpc>
              <a:spcBef>
                <a:spcPts val="0"/>
              </a:spcBef>
            </a:pPr>
            <a:r>
              <a:rPr lang="en-US" sz="1600" spc="-1" dirty="0"/>
              <a:t>        |   |-- files</a:t>
            </a:r>
          </a:p>
          <a:p>
            <a:pPr>
              <a:lnSpc>
                <a:spcPct val="100000"/>
              </a:lnSpc>
              <a:spcBef>
                <a:spcPts val="0"/>
              </a:spcBef>
            </a:pPr>
            <a:r>
              <a:rPr lang="en-US" sz="1600" spc="-1" dirty="0"/>
              <a:t>        |   |   |-- COPYING</a:t>
            </a:r>
          </a:p>
          <a:p>
            <a:pPr>
              <a:lnSpc>
                <a:spcPct val="100000"/>
              </a:lnSpc>
              <a:spcBef>
                <a:spcPts val="0"/>
              </a:spcBef>
            </a:pPr>
            <a:r>
              <a:rPr lang="en-US" sz="1600" spc="-1" dirty="0"/>
              <a:t>        |   |   |-- hello-</a:t>
            </a:r>
            <a:r>
              <a:rPr lang="en-US" sz="1600" spc="-1" dirty="0" err="1"/>
              <a:t>dto.c</a:t>
            </a:r>
            <a:endParaRPr lang="en-US" sz="1600" spc="-1" dirty="0"/>
          </a:p>
          <a:p>
            <a:pPr>
              <a:lnSpc>
                <a:spcPct val="100000"/>
              </a:lnSpc>
              <a:spcBef>
                <a:spcPts val="0"/>
              </a:spcBef>
            </a:pPr>
            <a:r>
              <a:rPr lang="en-US" sz="1600" spc="-1" dirty="0"/>
              <a:t>        |   |   \-- </a:t>
            </a:r>
            <a:r>
              <a:rPr lang="en-US" sz="1600" spc="-1" dirty="0" err="1"/>
              <a:t>Makefile</a:t>
            </a:r>
            <a:endParaRPr lang="en-US" sz="1600" spc="-1" dirty="0"/>
          </a:p>
          <a:p>
            <a:pPr>
              <a:lnSpc>
                <a:spcPct val="100000"/>
              </a:lnSpc>
              <a:spcBef>
                <a:spcPts val="0"/>
              </a:spcBef>
            </a:pPr>
            <a:r>
              <a:rPr lang="en-US" sz="1600" spc="-1" dirty="0"/>
              <a:t>        |   \-- hello-dto-mod_0.1.bb</a:t>
            </a:r>
          </a:p>
          <a:p>
            <a:pPr>
              <a:lnSpc>
                <a:spcPct val="100000"/>
              </a:lnSpc>
              <a:spcBef>
                <a:spcPts val="0"/>
              </a:spcBef>
            </a:pPr>
            <a:r>
              <a:rPr lang="en-US" sz="1600" spc="-1" dirty="0"/>
              <a:t>        \-- </a:t>
            </a:r>
            <a:r>
              <a:rPr lang="en-US" sz="1600" spc="-1" dirty="0" err="1"/>
              <a:t>linux</a:t>
            </a:r>
            <a:endParaRPr lang="en-US" sz="1600" spc="-1" dirty="0"/>
          </a:p>
          <a:p>
            <a:pPr>
              <a:lnSpc>
                <a:spcPct val="100000"/>
              </a:lnSpc>
              <a:spcBef>
                <a:spcPts val="0"/>
              </a:spcBef>
            </a:pPr>
            <a:r>
              <a:rPr lang="en-US" sz="1600" spc="-1" dirty="0"/>
              <a:t>            |-- files</a:t>
            </a:r>
          </a:p>
          <a:p>
            <a:pPr>
              <a:lnSpc>
                <a:spcPct val="100000"/>
              </a:lnSpc>
              <a:spcBef>
                <a:spcPts val="0"/>
              </a:spcBef>
            </a:pPr>
            <a:r>
              <a:rPr lang="en-US" sz="1600" spc="-1" dirty="0"/>
              <a:t>            |   |-- 0001-ARM-dts-Compile-the-DTS-with-symbols-enabled.patch</a:t>
            </a:r>
          </a:p>
          <a:p>
            <a:pPr>
              <a:lnSpc>
                <a:spcPct val="100000"/>
              </a:lnSpc>
              <a:spcBef>
                <a:spcPts val="0"/>
              </a:spcBef>
            </a:pPr>
            <a:r>
              <a:rPr lang="en-US" sz="1600" spc="-1" dirty="0"/>
              <a:t>            |   |-- 0002-OF-DT-Overlay-configfs-interface-v7.patch</a:t>
            </a:r>
          </a:p>
          <a:p>
            <a:pPr>
              <a:lnSpc>
                <a:spcPct val="100000"/>
              </a:lnSpc>
              <a:spcBef>
                <a:spcPts val="0"/>
              </a:spcBef>
            </a:pPr>
            <a:r>
              <a:rPr lang="en-US" sz="1600" spc="-1" dirty="0"/>
              <a:t>            |   \-- enable-</a:t>
            </a:r>
            <a:r>
              <a:rPr lang="en-US" sz="1600" spc="-1" dirty="0" err="1"/>
              <a:t>dtos.cfg</a:t>
            </a:r>
            <a:endParaRPr lang="en-US" sz="1600" spc="-1" dirty="0"/>
          </a:p>
          <a:p>
            <a:pPr>
              <a:lnSpc>
                <a:spcPct val="100000"/>
              </a:lnSpc>
              <a:spcBef>
                <a:spcPts val="0"/>
              </a:spcBef>
            </a:pPr>
            <a:r>
              <a:rPr lang="en-US" sz="1600" spc="-1" dirty="0"/>
              <a:t>            \-- linux-yocto_4.12.bbappend</a:t>
            </a:r>
          </a:p>
        </p:txBody>
      </p:sp>
      <p:sp>
        <p:nvSpPr>
          <p:cNvPr id="2" name="Line Callout 1 1"/>
          <p:cNvSpPr/>
          <p:nvPr/>
        </p:nvSpPr>
        <p:spPr bwMode="auto">
          <a:xfrm>
            <a:off x="4025900" y="539140"/>
            <a:ext cx="4806460" cy="313160"/>
          </a:xfrm>
          <a:prstGeom prst="borderCallout1">
            <a:avLst>
              <a:gd name="adj1" fmla="val 61185"/>
              <a:gd name="adj2" fmla="val -1726"/>
              <a:gd name="adj3" fmla="val 394088"/>
              <a:gd name="adj4" fmla="val -28279"/>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B050"/>
                </a:solidFill>
                <a:latin typeface="Neo Sans Intel" pitchFamily="34" charset="0"/>
                <a:cs typeface="Arial" pitchFamily="34" charset="0"/>
              </a:rPr>
              <a:t>" </a:t>
            </a:r>
            <a:r>
              <a:rPr lang="en-US" sz="2000" b="1" dirty="0" err="1">
                <a:solidFill>
                  <a:srgbClr val="00B050"/>
                </a:solidFill>
                <a:latin typeface="Neo Sans Intel" pitchFamily="34" charset="0"/>
                <a:cs typeface="Arial" pitchFamily="34" charset="0"/>
              </a:rPr>
              <a:t>dtc</a:t>
            </a:r>
            <a:r>
              <a:rPr lang="en-US" sz="2000" b="1" dirty="0">
                <a:solidFill>
                  <a:srgbClr val="00B050"/>
                </a:solidFill>
                <a:latin typeface="Neo Sans Intel" pitchFamily="34" charset="0"/>
                <a:cs typeface="Arial" pitchFamily="34" charset="0"/>
              </a:rPr>
              <a:t> hello-</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-mod hello-</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a:t>
            </a:r>
            <a:r>
              <a:rPr lang="en-US" sz="2000" b="1" dirty="0" err="1">
                <a:solidFill>
                  <a:srgbClr val="00B050"/>
                </a:solidFill>
                <a:latin typeface="Neo Sans Intel" pitchFamily="34" charset="0"/>
                <a:cs typeface="Arial" pitchFamily="34" charset="0"/>
              </a:rPr>
              <a:t>dto</a:t>
            </a:r>
            <a:r>
              <a:rPr lang="en-US" sz="2000" b="1" dirty="0">
                <a:solidFill>
                  <a:srgbClr val="00B050"/>
                </a:solidFill>
                <a:latin typeface="Neo Sans Intel" pitchFamily="34" charset="0"/>
                <a:cs typeface="Arial" pitchFamily="34" charset="0"/>
              </a:rPr>
              <a:t> "</a:t>
            </a:r>
            <a:endParaRPr lang="en-US" sz="2000" b="1" dirty="0" smtClean="0">
              <a:solidFill>
                <a:srgbClr val="00B050"/>
              </a:solidFill>
              <a:latin typeface="Neo Sans Intel" pitchFamily="34" charset="0"/>
              <a:cs typeface="Arial" pitchFamily="34" charset="0"/>
            </a:endParaRPr>
          </a:p>
        </p:txBody>
      </p:sp>
      <p:sp>
        <p:nvSpPr>
          <p:cNvPr id="5" name="Line Callout 1 4"/>
          <p:cNvSpPr/>
          <p:nvPr/>
        </p:nvSpPr>
        <p:spPr bwMode="auto">
          <a:xfrm>
            <a:off x="3568700" y="1241020"/>
            <a:ext cx="5263660" cy="313160"/>
          </a:xfrm>
          <a:prstGeom prst="borderCallout1">
            <a:avLst>
              <a:gd name="adj1" fmla="val 61185"/>
              <a:gd name="adj2" fmla="val -1726"/>
              <a:gd name="adj3" fmla="val 552251"/>
              <a:gd name="adj4" fmla="val -1601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“install </a:t>
            </a:r>
            <a:r>
              <a:rPr lang="en-US" sz="2000" b="1" dirty="0">
                <a:solidFill>
                  <a:srgbClr val="00B050"/>
                </a:solidFill>
                <a:latin typeface="Neo Sans Intel" pitchFamily="34" charset="0"/>
                <a:cs typeface="Arial" pitchFamily="34" charset="0"/>
              </a:rPr>
              <a:t>-m 0644 *.</a:t>
            </a:r>
            <a:r>
              <a:rPr lang="en-US" sz="2000" b="1" dirty="0" err="1">
                <a:solidFill>
                  <a:srgbClr val="00B050"/>
                </a:solidFill>
                <a:latin typeface="Neo Sans Intel" pitchFamily="34" charset="0"/>
                <a:cs typeface="Arial" pitchFamily="34" charset="0"/>
              </a:rPr>
              <a:t>dts</a:t>
            </a:r>
            <a:r>
              <a:rPr lang="en-US" sz="2000" b="1" dirty="0">
                <a:solidFill>
                  <a:srgbClr val="00B050"/>
                </a:solidFill>
                <a:latin typeface="Neo Sans Intel" pitchFamily="34" charset="0"/>
                <a:cs typeface="Arial" pitchFamily="34" charset="0"/>
              </a:rPr>
              <a:t> ${D}/lib/firmware/</a:t>
            </a:r>
            <a:r>
              <a:rPr lang="en-US" sz="2000" b="1" dirty="0" err="1">
                <a:solidFill>
                  <a:srgbClr val="00B050"/>
                </a:solidFill>
                <a:latin typeface="Neo Sans Intel" pitchFamily="34" charset="0"/>
                <a:cs typeface="Arial" pitchFamily="34" charset="0"/>
              </a:rPr>
              <a:t>dto</a:t>
            </a:r>
            <a:r>
              <a:rPr lang="en-US" sz="2000" b="1" dirty="0" smtClean="0">
                <a:solidFill>
                  <a:srgbClr val="00B050"/>
                </a:solidFill>
                <a:latin typeface="Neo Sans Intel" pitchFamily="34" charset="0"/>
                <a:cs typeface="Arial" pitchFamily="34" charset="0"/>
              </a:rPr>
              <a:t>/”</a:t>
            </a:r>
          </a:p>
        </p:txBody>
      </p:sp>
      <p:sp>
        <p:nvSpPr>
          <p:cNvPr id="6" name="Line Callout 1 5"/>
          <p:cNvSpPr/>
          <p:nvPr/>
        </p:nvSpPr>
        <p:spPr bwMode="auto">
          <a:xfrm>
            <a:off x="3721100" y="2146300"/>
            <a:ext cx="5111260" cy="419100"/>
          </a:xfrm>
          <a:prstGeom prst="borderCallout1">
            <a:avLst>
              <a:gd name="adj1" fmla="val 61185"/>
              <a:gd name="adj2" fmla="val -1726"/>
              <a:gd name="adj3" fmla="val 423621"/>
              <a:gd name="adj4" fmla="val -2258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Debug messages for module load, remove</a:t>
            </a:r>
          </a:p>
        </p:txBody>
      </p:sp>
      <p:sp>
        <p:nvSpPr>
          <p:cNvPr id="7" name="Line Callout 1 6"/>
          <p:cNvSpPr/>
          <p:nvPr/>
        </p:nvSpPr>
        <p:spPr bwMode="auto">
          <a:xfrm>
            <a:off x="4286250" y="3345840"/>
            <a:ext cx="4546110" cy="313160"/>
          </a:xfrm>
          <a:prstGeom prst="borderCallout1">
            <a:avLst>
              <a:gd name="adj1" fmla="val 61185"/>
              <a:gd name="adj2" fmla="val -1726"/>
              <a:gd name="adj3" fmla="val 669858"/>
              <a:gd name="adj4" fmla="val -26864"/>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Patch in “overlay-</a:t>
            </a:r>
            <a:r>
              <a:rPr lang="en-US" sz="2000" b="1" dirty="0" err="1" smtClean="0">
                <a:solidFill>
                  <a:srgbClr val="00B050"/>
                </a:solidFill>
                <a:latin typeface="Neo Sans Intel" pitchFamily="34" charset="0"/>
                <a:cs typeface="Arial" pitchFamily="34" charset="0"/>
              </a:rPr>
              <a:t>configfs</a:t>
            </a:r>
            <a:r>
              <a:rPr lang="en-US" sz="2000" b="1" dirty="0" smtClean="0">
                <a:solidFill>
                  <a:srgbClr val="00B050"/>
                </a:solidFill>
                <a:latin typeface="Neo Sans Intel" pitchFamily="34" charset="0"/>
                <a:cs typeface="Arial" pitchFamily="34" charset="0"/>
              </a:rPr>
              <a:t>” (*)</a:t>
            </a:r>
          </a:p>
        </p:txBody>
      </p:sp>
      <p:sp>
        <p:nvSpPr>
          <p:cNvPr id="8" name="Line Callout 1 7"/>
          <p:cNvSpPr/>
          <p:nvPr/>
        </p:nvSpPr>
        <p:spPr bwMode="auto">
          <a:xfrm>
            <a:off x="4025900" y="2748240"/>
            <a:ext cx="4806460" cy="313160"/>
          </a:xfrm>
          <a:prstGeom prst="borderCallout1">
            <a:avLst>
              <a:gd name="adj1" fmla="val 61185"/>
              <a:gd name="adj2" fmla="val -1726"/>
              <a:gd name="adj3" fmla="val 734745"/>
              <a:gd name="adj4" fmla="val -29840"/>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smtClean="0">
                <a:solidFill>
                  <a:srgbClr val="00B050"/>
                </a:solidFill>
                <a:latin typeface="Neo Sans Intel" pitchFamily="34" charset="0"/>
                <a:cs typeface="Arial" pitchFamily="34" charset="0"/>
              </a:rPr>
              <a:t>“+</a:t>
            </a:r>
            <a:r>
              <a:rPr lang="en-US" sz="2000" b="1" dirty="0">
                <a:solidFill>
                  <a:srgbClr val="00B050"/>
                </a:solidFill>
                <a:latin typeface="Neo Sans Intel" pitchFamily="34" charset="0"/>
                <a:cs typeface="Arial" pitchFamily="34" charset="0"/>
              </a:rPr>
              <a:t>DTC_FLAGS	:= </a:t>
            </a:r>
            <a:r>
              <a:rPr lang="en-US" sz="2000" b="1" dirty="0" smtClean="0">
                <a:solidFill>
                  <a:srgbClr val="00B050"/>
                </a:solidFill>
                <a:latin typeface="Neo Sans Intel" pitchFamily="34" charset="0"/>
                <a:cs typeface="Arial" pitchFamily="34" charset="0"/>
              </a:rPr>
              <a:t>-@”</a:t>
            </a:r>
          </a:p>
        </p:txBody>
      </p:sp>
      <p:sp>
        <p:nvSpPr>
          <p:cNvPr id="9" name="Line Callout 1 8"/>
          <p:cNvSpPr/>
          <p:nvPr/>
        </p:nvSpPr>
        <p:spPr bwMode="auto">
          <a:xfrm>
            <a:off x="4776020" y="4013200"/>
            <a:ext cx="4056340" cy="723900"/>
          </a:xfrm>
          <a:prstGeom prst="borderCallout1">
            <a:avLst>
              <a:gd name="adj1" fmla="val 61185"/>
              <a:gd name="adj2" fmla="val -1726"/>
              <a:gd name="adj3" fmla="val 246098"/>
              <a:gd name="adj4" fmla="val -29693"/>
            </a:avLst>
          </a:prstGeom>
          <a:noFill/>
          <a:ln w="317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r>
              <a:rPr lang="en-US" sz="2000" b="1" dirty="0">
                <a:solidFill>
                  <a:srgbClr val="00B050"/>
                </a:solidFill>
                <a:latin typeface="Neo Sans Intel" pitchFamily="34" charset="0"/>
                <a:cs typeface="Arial" pitchFamily="34" charset="0"/>
              </a:rPr>
              <a:t>CONFIG_OF_OVERLAY=y</a:t>
            </a:r>
          </a:p>
          <a:p>
            <a:pPr algn="ctr" eaLnBrk="0" hangingPunct="0"/>
            <a:r>
              <a:rPr lang="en-US" sz="2000" b="1" dirty="0">
                <a:solidFill>
                  <a:srgbClr val="00B050"/>
                </a:solidFill>
                <a:latin typeface="Neo Sans Intel" pitchFamily="34" charset="0"/>
                <a:cs typeface="Arial" pitchFamily="34" charset="0"/>
              </a:rPr>
              <a:t>CONFIG_OF_CONFIGFS=y</a:t>
            </a:r>
          </a:p>
        </p:txBody>
      </p:sp>
    </p:spTree>
    <p:extLst>
      <p:ext uri="{BB962C8B-B14F-4D97-AF65-F5344CB8AC3E}">
        <p14:creationId xmlns:p14="http://schemas.microsoft.com/office/powerpoint/2010/main" val="19542524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dirty="0" smtClean="0">
              <a:latin typeface="Arial"/>
            </a:endParaRPr>
          </a:p>
          <a:p>
            <a:pPr marL="343080" indent="-341640">
              <a:lnSpc>
                <a:spcPct val="100000"/>
              </a:lnSpc>
              <a:spcBef>
                <a:spcPts val="1500"/>
              </a:spcBef>
              <a:buClr>
                <a:srgbClr val="0098DB"/>
              </a:buClr>
              <a:buFont typeface="Arial"/>
              <a:buChar char="•"/>
            </a:pPr>
            <a:r>
              <a:rPr lang="en-US" sz="2000" b="1" strike="noStrike" spc="-1" dirty="0" smtClean="0">
                <a:latin typeface="Arial"/>
                <a:ea typeface="ＭＳ Ｐゴシック"/>
              </a:rPr>
              <a:t>Add </a:t>
            </a:r>
            <a:r>
              <a:rPr lang="en-US" sz="2000" b="1" strike="noStrike" spc="-1" dirty="0">
                <a:latin typeface="Arial"/>
                <a:ea typeface="ＭＳ Ｐゴシック"/>
              </a:rPr>
              <a:t>meta-</a:t>
            </a:r>
            <a:r>
              <a:rPr lang="en-US" sz="2000" b="1" strike="noStrike" spc="-1" dirty="0" err="1">
                <a:latin typeface="Arial"/>
                <a:ea typeface="ＭＳ Ｐゴシック"/>
              </a:rPr>
              <a:t>dto</a:t>
            </a:r>
            <a:r>
              <a:rPr lang="en-US" sz="2000" b="1" strike="noStrike" spc="-1" dirty="0">
                <a:latin typeface="Arial"/>
                <a:ea typeface="ＭＳ Ｐゴシック"/>
              </a:rPr>
              <a:t>-demo to </a:t>
            </a:r>
            <a:r>
              <a:rPr lang="en-US" sz="2000" b="1" strike="noStrike" spc="-1" dirty="0" err="1">
                <a:latin typeface="Arial"/>
                <a:ea typeface="ＭＳ Ｐゴシック"/>
              </a:rPr>
              <a:t>bblayers.conf</a:t>
            </a:r>
            <a:r>
              <a:rPr lang="en-US" sz="2000" b="1" strike="noStrike" spc="-1" dirty="0">
                <a:latin typeface="Arial"/>
                <a:ea typeface="ＭＳ Ｐゴシック"/>
              </a:rPr>
              <a:t> BBLAYERS</a:t>
            </a:r>
            <a:r>
              <a:rPr lang="en-US" sz="2000" b="1" strike="noStrike" spc="-1" dirty="0" smtClean="0">
                <a:latin typeface="Arial"/>
                <a:ea typeface="ＭＳ Ｐゴシック"/>
              </a:rPr>
              <a:t>:</a:t>
            </a:r>
          </a:p>
          <a:p>
            <a:pPr marL="343080" indent="-341640">
              <a:lnSpc>
                <a:spcPct val="100000"/>
              </a:lnSpc>
              <a:spcBef>
                <a:spcPts val="1500"/>
              </a:spcBef>
              <a:buClr>
                <a:srgbClr val="0098DB"/>
              </a:buClr>
              <a:buFont typeface="Arial"/>
              <a:buChar char="•"/>
            </a:pPr>
            <a:endParaRPr lang="en-US" sz="2000" b="1" strike="noStrike" spc="-1" dirty="0" smtClean="0">
              <a:latin typeface="Arial"/>
              <a:ea typeface="ＭＳ Ｐゴシック"/>
            </a:endParaRPr>
          </a:p>
          <a:p>
            <a:pPr marL="343080" indent="-341640">
              <a:lnSpc>
                <a:spcPct val="100000"/>
              </a:lnSpc>
              <a:spcBef>
                <a:spcPts val="1500"/>
              </a:spcBef>
              <a:buClr>
                <a:srgbClr val="0098DB"/>
              </a:buClr>
              <a:buFont typeface="Arial"/>
              <a:buChar char="•"/>
            </a:pPr>
            <a:endParaRPr lang="en-US" sz="2000" b="0" strike="noStrike" spc="-1" dirty="0">
              <a:solidFill>
                <a:srgbClr val="FF0000"/>
              </a:solidFill>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Rebuild virtual/kernel and core-image-</a:t>
            </a:r>
            <a:r>
              <a:rPr lang="en-US" sz="2000" b="1" strike="noStrike" spc="-1" dirty="0" err="1">
                <a:solidFill>
                  <a:srgbClr val="414141"/>
                </a:solidFill>
                <a:latin typeface="Arial"/>
                <a:ea typeface="ＭＳ Ｐゴシック"/>
              </a:rPr>
              <a:t>dto</a:t>
            </a:r>
            <a:r>
              <a:rPr lang="en-US" sz="2000" b="1" strike="noStrike" spc="-1" dirty="0">
                <a:solidFill>
                  <a:srgbClr val="414141"/>
                </a:solidFill>
                <a:latin typeface="Arial"/>
                <a:ea typeface="ＭＳ Ｐゴシック"/>
              </a:rPr>
              <a:t>-</a:t>
            </a:r>
            <a:r>
              <a:rPr lang="en-US" sz="2000" b="1" strike="noStrike" spc="-1" dirty="0" err="1">
                <a:solidFill>
                  <a:srgbClr val="414141"/>
                </a:solidFill>
                <a:latin typeface="Arial"/>
                <a:ea typeface="ＭＳ Ｐゴシック"/>
              </a:rPr>
              <a:t>microdemo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Start the new image in </a:t>
            </a:r>
            <a:r>
              <a:rPr lang="en-US" sz="2000" b="1" strike="noStrike" spc="-1" dirty="0" smtClean="0">
                <a:solidFill>
                  <a:srgbClr val="414141"/>
                </a:solidFill>
                <a:latin typeface="Arial"/>
                <a:ea typeface="ＭＳ Ｐゴシック"/>
              </a:rPr>
              <a:t>QEMU </a:t>
            </a:r>
            <a:r>
              <a:rPr lang="en-US" sz="2000" b="1" strike="noStrike" spc="-1" dirty="0" smtClean="0">
                <a:solidFill>
                  <a:srgbClr val="414141"/>
                </a:solidFill>
                <a:latin typeface="Arial"/>
                <a:ea typeface="ＭＳ Ｐゴシック"/>
              </a:rPr>
              <a:t>(</a:t>
            </a:r>
            <a:r>
              <a:rPr lang="en-US" sz="2000" i="1" strike="noStrike" spc="-1" dirty="0" smtClean="0">
                <a:solidFill>
                  <a:srgbClr val="414141"/>
                </a:solidFill>
                <a:latin typeface="Arial"/>
                <a:ea typeface="ＭＳ Ｐゴシック"/>
              </a:rPr>
              <a:t>login: </a:t>
            </a:r>
            <a:r>
              <a:rPr lang="en-US" sz="2000" b="1" strike="noStrike" spc="-1" dirty="0" smtClean="0">
                <a:solidFill>
                  <a:srgbClr val="414141"/>
                </a:solidFill>
                <a:latin typeface="Arial"/>
                <a:ea typeface="ＭＳ Ｐゴシック"/>
              </a:rPr>
              <a:t>root, </a:t>
            </a:r>
            <a:r>
              <a:rPr lang="en-US" sz="2000" i="1" strike="noStrike" spc="-1" dirty="0" smtClean="0">
                <a:solidFill>
                  <a:srgbClr val="414141"/>
                </a:solidFill>
                <a:latin typeface="Arial"/>
                <a:ea typeface="ＭＳ Ｐゴシック"/>
              </a:rPr>
              <a:t>no password</a:t>
            </a:r>
            <a:r>
              <a:rPr lang="en-US" sz="2000" b="1" strike="noStrike" spc="-1" dirty="0" smtClean="0">
                <a:solidFill>
                  <a:srgbClr val="414141"/>
                </a:solidFill>
                <a:latin typeface="Arial"/>
                <a:ea typeface="ＭＳ Ｐゴシック"/>
              </a:rPr>
              <a:t>)</a:t>
            </a:r>
          </a:p>
          <a:p>
            <a:pPr marL="343080" indent="-341640">
              <a:lnSpc>
                <a:spcPct val="100000"/>
              </a:lnSpc>
              <a:spcBef>
                <a:spcPts val="1500"/>
              </a:spcBef>
              <a:buClr>
                <a:srgbClr val="0098DB"/>
              </a:buClr>
              <a:buFont typeface="Arial"/>
              <a:buChar char="•"/>
            </a:pPr>
            <a:endParaRPr lang="en-US" b="1" i="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i="1" strike="noStrike" spc="-1" dirty="0" smtClean="0">
                <a:solidFill>
                  <a:srgbClr val="414141"/>
                </a:solidFill>
                <a:latin typeface="Arial"/>
                <a:ea typeface="ＭＳ Ｐゴシック"/>
              </a:rPr>
              <a:t>(</a:t>
            </a:r>
            <a:r>
              <a:rPr lang="en-US" sz="1600" b="1" i="1" strike="noStrike" spc="-1" dirty="0" smtClean="0">
                <a:solidFill>
                  <a:srgbClr val="414141"/>
                </a:solidFill>
                <a:latin typeface="Arial"/>
                <a:ea typeface="ＭＳ Ｐゴシック"/>
              </a:rPr>
              <a:t>CTRL-A x</a:t>
            </a:r>
            <a:r>
              <a:rPr lang="en-US" sz="1600" b="1" i="1" spc="-1" dirty="0" smtClean="0">
                <a:solidFill>
                  <a:srgbClr val="414141"/>
                </a:solidFill>
                <a:latin typeface="Arial"/>
                <a:ea typeface="ＭＳ Ｐゴシック"/>
              </a:rPr>
              <a:t> </a:t>
            </a:r>
            <a:r>
              <a:rPr lang="en-US" sz="1600" i="1" spc="-1" dirty="0" smtClean="0">
                <a:solidFill>
                  <a:srgbClr val="414141"/>
                </a:solidFill>
                <a:latin typeface="Arial"/>
                <a:ea typeface="ＭＳ Ｐゴシック"/>
              </a:rPr>
              <a:t>to </a:t>
            </a:r>
            <a:r>
              <a:rPr lang="en-US" sz="1600" i="1" spc="-1" dirty="0" smtClean="0">
                <a:solidFill>
                  <a:srgbClr val="414141"/>
                </a:solidFill>
                <a:latin typeface="Arial"/>
                <a:ea typeface="ＭＳ Ｐゴシック"/>
              </a:rPr>
              <a:t>quit QEMU</a:t>
            </a:r>
            <a:r>
              <a:rPr lang="en-US" sz="2000" b="1" spc="-1" dirty="0" smtClean="0">
                <a:solidFill>
                  <a:srgbClr val="414141"/>
                </a:solidFill>
                <a:latin typeface="Arial"/>
                <a:ea typeface="ＭＳ Ｐゴシック"/>
              </a:rPr>
              <a:t>)</a:t>
            </a:r>
            <a:endParaRPr lang="en-US" sz="2000" b="0" strike="noStrike" spc="-1" dirty="0">
              <a:latin typeface="Arial"/>
            </a:endParaRPr>
          </a:p>
          <a:p>
            <a:pPr>
              <a:lnSpc>
                <a:spcPct val="100000"/>
              </a:lnSpc>
              <a:spcBef>
                <a:spcPts val="1500"/>
              </a:spcBef>
            </a:pPr>
            <a:endParaRPr lang="en-US" sz="2000" b="0" strike="noStrike" spc="-1" dirty="0">
              <a:latin typeface="Arial"/>
            </a:endParaRPr>
          </a:p>
        </p:txBody>
      </p:sp>
      <p:sp>
        <p:nvSpPr>
          <p:cNvPr id="101" name="CustomShape 3"/>
          <p:cNvSpPr/>
          <p:nvPr/>
        </p:nvSpPr>
        <p:spPr>
          <a:xfrm>
            <a:off x="453960" y="1770840"/>
            <a:ext cx="8423340" cy="1327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1" strike="noStrike" spc="-1" dirty="0">
                <a:latin typeface="Courier New"/>
                <a:ea typeface="ＭＳ Ｐゴシック"/>
              </a:rPr>
              <a:t>$ </a:t>
            </a:r>
            <a:r>
              <a:rPr lang="en-US" sz="1600" b="1" spc="-1" dirty="0">
                <a:latin typeface="Courier New"/>
                <a:ea typeface="ＭＳ Ｐゴシック"/>
              </a:rPr>
              <a:t>echo "BBLAYERS += </a:t>
            </a:r>
            <a:r>
              <a:rPr lang="en-US" sz="1600" b="1" spc="-1" dirty="0" smtClean="0">
                <a:latin typeface="Courier New"/>
                <a:ea typeface="ＭＳ Ｐゴシック"/>
              </a:rPr>
              <a:t>\"/scratch/</a:t>
            </a:r>
            <a:r>
              <a:rPr lang="en-US" sz="1600" b="1" spc="-1" dirty="0" err="1" smtClean="0">
                <a:latin typeface="Courier New"/>
                <a:ea typeface="ＭＳ Ｐゴシック"/>
              </a:rPr>
              <a:t>src</a:t>
            </a:r>
            <a:r>
              <a:rPr lang="en-US" sz="1600" b="1" spc="-1" dirty="0" smtClean="0">
                <a:latin typeface="Courier New"/>
                <a:ea typeface="ＭＳ Ｐゴシック"/>
              </a:rPr>
              <a:t>/</a:t>
            </a:r>
            <a:r>
              <a:rPr lang="en-US" sz="1600" b="1" spc="-1" dirty="0" err="1" smtClean="0">
                <a:latin typeface="Courier New"/>
                <a:ea typeface="ＭＳ Ｐゴシック"/>
              </a:rPr>
              <a:t>dto</a:t>
            </a:r>
            <a:r>
              <a:rPr lang="en-US" sz="1600" b="1" spc="-1" dirty="0" smtClean="0">
                <a:latin typeface="Courier New"/>
                <a:ea typeface="ＭＳ Ｐゴシック"/>
              </a:rPr>
              <a:t>/meta-</a:t>
            </a:r>
            <a:r>
              <a:rPr lang="en-US" sz="1600" b="1" spc="-1" dirty="0" err="1" smtClean="0">
                <a:latin typeface="Courier New"/>
                <a:ea typeface="ＭＳ Ｐゴシック"/>
              </a:rPr>
              <a:t>dto</a:t>
            </a:r>
            <a:r>
              <a:rPr lang="en-US" sz="1600" b="1" spc="-1" dirty="0" smtClean="0">
                <a:latin typeface="Courier New"/>
                <a:ea typeface="ＭＳ Ｐゴシック"/>
              </a:rPr>
              <a:t>-</a:t>
            </a:r>
            <a:r>
              <a:rPr lang="en-US" sz="1600" b="1" spc="-1" dirty="0" err="1" smtClean="0">
                <a:latin typeface="Courier New"/>
                <a:ea typeface="ＭＳ Ｐゴシック"/>
              </a:rPr>
              <a:t>microdemo</a:t>
            </a:r>
            <a:r>
              <a:rPr lang="en-US" sz="1600" b="1" spc="-1" dirty="0" smtClean="0">
                <a:latin typeface="Courier New"/>
                <a:ea typeface="ＭＳ Ｐゴシック"/>
              </a:rPr>
              <a:t>\"" \</a:t>
            </a:r>
          </a:p>
          <a:p>
            <a:pPr>
              <a:lnSpc>
                <a:spcPct val="100000"/>
              </a:lnSpc>
            </a:pPr>
            <a:r>
              <a:rPr lang="en-US" sz="1600" b="1" spc="-1" dirty="0">
                <a:latin typeface="Courier New"/>
                <a:ea typeface="ＭＳ Ｐゴシック"/>
              </a:rPr>
              <a:t> </a:t>
            </a:r>
            <a:r>
              <a:rPr lang="en-US" sz="1600" b="1" spc="-1" dirty="0" smtClean="0">
                <a:latin typeface="Courier New"/>
                <a:ea typeface="ＭＳ Ｐゴシック"/>
              </a:rPr>
              <a:t> &gt;&gt; </a:t>
            </a:r>
            <a:r>
              <a:rPr lang="en-US" sz="1600" b="1" spc="-1" dirty="0" err="1" smtClean="0">
                <a:latin typeface="Courier New"/>
                <a:ea typeface="ＭＳ Ｐゴシック"/>
              </a:rPr>
              <a:t>conf</a:t>
            </a:r>
            <a:r>
              <a:rPr lang="en-US" sz="1600" b="1" spc="-1" dirty="0" smtClean="0">
                <a:latin typeface="Courier New"/>
                <a:ea typeface="ＭＳ Ｐゴシック"/>
              </a:rPr>
              <a:t>/</a:t>
            </a:r>
            <a:r>
              <a:rPr lang="en-US" sz="1600" b="1" spc="-1" dirty="0" err="1" smtClean="0">
                <a:latin typeface="Courier New"/>
                <a:ea typeface="ＭＳ Ｐゴシック"/>
              </a:rPr>
              <a:t>bb_layers.conf</a:t>
            </a:r>
            <a:endParaRPr lang="en-US" sz="1600" b="1" spc="-1" dirty="0" smtClean="0">
              <a:latin typeface="Courier New"/>
              <a:ea typeface="ＭＳ Ｐゴシック"/>
            </a:endParaRPr>
          </a:p>
          <a:p>
            <a:pPr>
              <a:lnSpc>
                <a:spcPct val="100000"/>
              </a:lnSpc>
            </a:pPr>
            <a:r>
              <a:rPr lang="en-US" sz="1600" b="1" spc="-1" dirty="0">
                <a:latin typeface="Courier New"/>
                <a:ea typeface="ＭＳ Ｐゴシック"/>
              </a:rPr>
              <a:t>$ </a:t>
            </a:r>
            <a:r>
              <a:rPr lang="en-US" sz="1600" b="1" dirty="0">
                <a:latin typeface="Courier New" panose="02070309020205020404" pitchFamily="49" charset="0"/>
                <a:cs typeface="Courier New" panose="02070309020205020404" pitchFamily="49" charset="0"/>
              </a:rPr>
              <a:t>echo "MACHINE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err="1" smtClean="0">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"SSTATE_DIR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a:t>
            </a:r>
            <a:r>
              <a:rPr lang="en-US" sz="1600" b="1" dirty="0" err="1">
                <a:latin typeface="Courier New" panose="02070309020205020404" pitchFamily="49" charset="0"/>
                <a:cs typeface="Courier New" panose="02070309020205020404" pitchFamily="49" charset="0"/>
              </a:rPr>
              <a:t>sstate</a:t>
            </a:r>
            <a:r>
              <a:rPr lang="en-US" sz="1600" b="1" dirty="0">
                <a:latin typeface="Courier New" panose="02070309020205020404" pitchFamily="49" charset="0"/>
                <a:cs typeface="Courier New" panose="02070309020205020404" pitchFamily="49" charset="0"/>
              </a:rPr>
              <a:t>-cache\""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"DL_DIR = </a:t>
            </a:r>
            <a:r>
              <a:rPr lang="en-US" sz="1600" b="1" dirty="0" smtClean="0">
                <a:latin typeface="Courier New" panose="02070309020205020404" pitchFamily="49" charset="0"/>
                <a:cs typeface="Courier New" panose="02070309020205020404" pitchFamily="49" charset="0"/>
              </a:rPr>
              <a:t>\</a:t>
            </a:r>
            <a:r>
              <a:rPr lang="en-US" sz="1600" b="1" spc="-1" dirty="0">
                <a:latin typeface="Courier New"/>
                <a:ea typeface="ＭＳ Ｐゴシック"/>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pPr>
              <a:lnSpc>
                <a:spcPct val="100000"/>
              </a:lnSpc>
            </a:pPr>
            <a:endParaRPr lang="en-US" sz="1600" b="1" strike="noStrike" spc="-1" dirty="0">
              <a:latin typeface="Arial"/>
            </a:endParaRPr>
          </a:p>
        </p:txBody>
      </p:sp>
      <p:sp>
        <p:nvSpPr>
          <p:cNvPr id="102" name="CustomShape 4"/>
          <p:cNvSpPr/>
          <p:nvPr/>
        </p:nvSpPr>
        <p:spPr>
          <a:xfrm>
            <a:off x="453960" y="3781620"/>
            <a:ext cx="8262000" cy="620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core-image-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endParaRPr lang="en-US" sz="1600" b="0" strike="noStrike" spc="-1" dirty="0">
              <a:latin typeface="Arial"/>
            </a:endParaRPr>
          </a:p>
        </p:txBody>
      </p:sp>
      <p:sp>
        <p:nvSpPr>
          <p:cNvPr id="103" name="CustomShape 5"/>
          <p:cNvSpPr/>
          <p:nvPr/>
        </p:nvSpPr>
        <p:spPr>
          <a:xfrm>
            <a:off x="453960" y="5346520"/>
            <a:ext cx="8262000" cy="378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runqemu</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nographic</a:t>
            </a:r>
            <a:endParaRPr lang="en-US" sz="1600" b="0" strike="noStrike" spc="-1" dirty="0">
              <a:latin typeface="Arial"/>
            </a:endParaRPr>
          </a:p>
        </p:txBody>
      </p:sp>
    </p:spTree>
    <p:extLst>
      <p:ext uri="{BB962C8B-B14F-4D97-AF65-F5344CB8AC3E}">
        <p14:creationId xmlns:p14="http://schemas.microsoft.com/office/powerpoint/2010/main" val="4052823042"/>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5518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Compile DTO</a:t>
            </a:r>
            <a:endParaRPr lang="en-US" sz="2000" b="0" strike="noStrike" spc="-1" dirty="0">
              <a:latin typeface="Arial"/>
            </a:endParaRPr>
          </a:p>
          <a:p>
            <a:pPr>
              <a:lnSpc>
                <a:spcPct val="100000"/>
              </a:lnSpc>
              <a:spcBef>
                <a:spcPts val="1500"/>
              </a:spcBef>
            </a:pPr>
            <a:endParaRPr lang="en-US" sz="28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a:solidFill>
                  <a:srgbClr val="414141"/>
                </a:solidFill>
                <a:latin typeface="Arial"/>
                <a:ea typeface="ＭＳ Ｐゴシック"/>
              </a:rPr>
              <a:t>Load DTO</a:t>
            </a:r>
            <a:endParaRPr lang="en-US" sz="2000" b="0" strike="noStrike" spc="-1" dirty="0">
              <a:latin typeface="Arial"/>
            </a:endParaRPr>
          </a:p>
          <a:p>
            <a:pPr>
              <a:lnSpc>
                <a:spcPct val="100000"/>
              </a:lnSpc>
              <a:spcBef>
                <a:spcPts val="1500"/>
              </a:spcBef>
            </a:pPr>
            <a:endParaRPr lang="en-US" sz="2000" b="0" strike="noStrike" spc="-1" dirty="0">
              <a:latin typeface="Arial"/>
            </a:endParaRPr>
          </a:p>
          <a:p>
            <a:pPr>
              <a:lnSpc>
                <a:spcPct val="100000"/>
              </a:lnSpc>
              <a:spcBef>
                <a:spcPts val="1500"/>
              </a:spcBef>
            </a:pPr>
            <a:endParaRPr lang="en-US" sz="2000" b="0" strike="noStrike" spc="-1" dirty="0">
              <a:latin typeface="Arial"/>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Confirm DTO was loaded</a:t>
            </a:r>
          </a:p>
          <a:p>
            <a:pPr marL="343080" indent="-341640">
              <a:lnSpc>
                <a:spcPct val="100000"/>
              </a:lnSpc>
              <a:spcBef>
                <a:spcPts val="1500"/>
              </a:spcBef>
              <a:buClr>
                <a:srgbClr val="0098DB"/>
              </a:buClr>
              <a:buFont typeface="Arial"/>
              <a:buChar char="•"/>
            </a:pPr>
            <a:endParaRPr lang="en-US" sz="44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2000" b="1" spc="-1" dirty="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endParaRPr lang="en-US" sz="1200" b="1" strike="noStrike" spc="-1" dirty="0" smtClean="0">
              <a:solidFill>
                <a:srgbClr val="414141"/>
              </a:solidFill>
              <a:latin typeface="Arial"/>
              <a:ea typeface="ＭＳ Ｐゴシック"/>
            </a:endParaRPr>
          </a:p>
          <a:p>
            <a:pPr marL="343080" indent="-341640">
              <a:lnSpc>
                <a:spcPct val="100000"/>
              </a:lnSpc>
              <a:spcBef>
                <a:spcPts val="1500"/>
              </a:spcBef>
              <a:buClr>
                <a:srgbClr val="0098DB"/>
              </a:buClr>
              <a:buFont typeface="Arial"/>
              <a:buChar char="•"/>
            </a:pPr>
            <a:r>
              <a:rPr lang="en-US" sz="2000" b="1" strike="noStrike" spc="-1" dirty="0" smtClean="0">
                <a:solidFill>
                  <a:srgbClr val="414141"/>
                </a:solidFill>
                <a:latin typeface="Arial"/>
                <a:ea typeface="ＭＳ Ｐゴシック"/>
              </a:rPr>
              <a:t>Unload </a:t>
            </a:r>
            <a:r>
              <a:rPr lang="en-US" sz="2000" b="1" strike="noStrike" spc="-1" dirty="0">
                <a:solidFill>
                  <a:srgbClr val="414141"/>
                </a:solidFill>
                <a:latin typeface="Arial"/>
                <a:ea typeface="ＭＳ Ｐゴシック"/>
              </a:rPr>
              <a:t>DTO</a:t>
            </a:r>
            <a:endParaRPr lang="en-US" sz="2000" b="0" strike="noStrike" spc="-1" dirty="0">
              <a:latin typeface="Arial"/>
            </a:endParaRPr>
          </a:p>
        </p:txBody>
      </p:sp>
      <p:sp>
        <p:nvSpPr>
          <p:cNvPr id="106" name="CustomShape 3"/>
          <p:cNvSpPr/>
          <p:nvPr/>
        </p:nvSpPr>
        <p:spPr>
          <a:xfrm>
            <a:off x="732240" y="927700"/>
            <a:ext cx="7983720" cy="66168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dtc</a:t>
            </a:r>
            <a:r>
              <a:rPr lang="en-US" sz="1600" b="0" strike="noStrike" spc="-1" dirty="0">
                <a:solidFill>
                  <a:srgbClr val="37424A"/>
                </a:solidFill>
                <a:latin typeface="Courier New"/>
                <a:ea typeface="ＭＳ Ｐゴシック"/>
              </a:rPr>
              <a:t> -I </a:t>
            </a:r>
            <a:r>
              <a:rPr lang="en-US" sz="1600" b="0" strike="noStrike" spc="-1" dirty="0" err="1">
                <a:solidFill>
                  <a:srgbClr val="37424A"/>
                </a:solidFill>
                <a:latin typeface="Courier New"/>
                <a:ea typeface="ＭＳ Ｐゴシック"/>
              </a:rPr>
              <a:t>dts</a:t>
            </a:r>
            <a:r>
              <a:rPr lang="en-US" sz="1600" b="0" strike="noStrike" spc="-1" dirty="0">
                <a:solidFill>
                  <a:srgbClr val="37424A"/>
                </a:solidFill>
                <a:latin typeface="Courier New"/>
                <a:ea typeface="ＭＳ Ｐゴシック"/>
              </a:rPr>
              <a:t> -O </a:t>
            </a:r>
            <a:r>
              <a:rPr lang="en-US" sz="1600" b="0" strike="noStrike" spc="-1" dirty="0" err="1">
                <a:solidFill>
                  <a:srgbClr val="37424A"/>
                </a:solidFill>
                <a:latin typeface="Courier New"/>
                <a:ea typeface="ＭＳ Ｐゴシック"/>
              </a:rPr>
              <a:t>dtb</a:t>
            </a:r>
            <a:r>
              <a:rPr lang="en-US" sz="1600" b="0" strike="noStrike" spc="-1" dirty="0">
                <a:solidFill>
                  <a:srgbClr val="37424A"/>
                </a:solidFill>
                <a:latin typeface="Courier New"/>
                <a:ea typeface="ＭＳ Ｐゴシック"/>
              </a:rPr>
              <a:t> /lib/firmware/</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dto.dts</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endParaRPr lang="en-US" sz="1600" b="0" strike="noStrike" spc="-1" dirty="0">
              <a:latin typeface="Arial"/>
            </a:endParaRPr>
          </a:p>
        </p:txBody>
      </p:sp>
      <p:sp>
        <p:nvSpPr>
          <p:cNvPr id="107" name="CustomShape 4"/>
          <p:cNvSpPr/>
          <p:nvPr/>
        </p:nvSpPr>
        <p:spPr>
          <a:xfrm>
            <a:off x="732240" y="2043760"/>
            <a:ext cx="7983720" cy="908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mkdir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cat /</a:t>
            </a:r>
            <a:r>
              <a:rPr lang="en-US" sz="1600" b="0" strike="noStrike" spc="-1" dirty="0" err="1">
                <a:solidFill>
                  <a:srgbClr val="37424A"/>
                </a:solidFill>
                <a:latin typeface="Courier New"/>
                <a:ea typeface="ＭＳ Ｐゴシック"/>
              </a:rPr>
              <a:t>tmp</a:t>
            </a:r>
            <a:r>
              <a:rPr lang="en-US" sz="1600" b="0" strike="noStrike" spc="-1" dirty="0">
                <a:solidFill>
                  <a:srgbClr val="37424A"/>
                </a:solidFill>
                <a:latin typeface="Courier New"/>
                <a:ea typeface="ＭＳ Ｐゴシック"/>
              </a:rPr>
              <a:t>/hello-</a:t>
            </a:r>
            <a:r>
              <a:rPr lang="en-US" sz="1600" b="0" strike="noStrike" spc="-1" dirty="0" err="1">
                <a:solidFill>
                  <a:srgbClr val="37424A"/>
                </a:solidFill>
                <a:latin typeface="Courier New"/>
                <a:ea typeface="ＭＳ Ｐゴシック"/>
              </a:rPr>
              <a:t>dto.dtb</a:t>
            </a:r>
            <a:r>
              <a:rPr lang="en-US" sz="1600" b="0" strike="noStrike" spc="-1" dirty="0">
                <a:solidFill>
                  <a:srgbClr val="37424A"/>
                </a:solidFill>
                <a:latin typeface="Courier New"/>
                <a:ea typeface="ＭＳ Ｐゴシック"/>
              </a:rPr>
              <a:t> &gt;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dtbo</a:t>
            </a:r>
            <a:endParaRPr lang="en-US" sz="1600" b="0" strike="noStrike" spc="-1" dirty="0">
              <a:latin typeface="Arial"/>
            </a:endParaRPr>
          </a:p>
        </p:txBody>
      </p:sp>
      <p:sp>
        <p:nvSpPr>
          <p:cNvPr id="108" name="CustomShape 5"/>
          <p:cNvSpPr/>
          <p:nvPr/>
        </p:nvSpPr>
        <p:spPr>
          <a:xfrm>
            <a:off x="721640" y="5696560"/>
            <a:ext cx="7983720" cy="3729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smtClean="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rmdir</a:t>
            </a:r>
            <a:r>
              <a:rPr lang="en-US" sz="1600" b="0" strike="noStrike" spc="-1" dirty="0">
                <a:solidFill>
                  <a:srgbClr val="37424A"/>
                </a:solidFill>
                <a:latin typeface="Courier New"/>
                <a:ea typeface="ＭＳ Ｐゴシック"/>
              </a:rPr>
              <a:t> /sys/kernel/</a:t>
            </a:r>
            <a:r>
              <a:rPr lang="en-US" sz="1600" b="0" strike="noStrike" spc="-1" dirty="0" err="1">
                <a:solidFill>
                  <a:srgbClr val="37424A"/>
                </a:solidFill>
                <a:latin typeface="Courier New"/>
                <a:ea typeface="ＭＳ Ｐゴシック"/>
              </a:rPr>
              <a:t>config</a:t>
            </a:r>
            <a:r>
              <a:rPr lang="en-US" sz="1600" b="0" strike="noStrike" spc="-1" dirty="0">
                <a:solidFill>
                  <a:srgbClr val="37424A"/>
                </a:solidFill>
                <a:latin typeface="Courier New"/>
                <a:ea typeface="ＭＳ Ｐゴシック"/>
              </a:rPr>
              <a:t>/device-tree/overlays/</a:t>
            </a:r>
            <a:r>
              <a:rPr lang="en-US" sz="1600" b="0" strike="noStrike" spc="-1" dirty="0" err="1">
                <a:solidFill>
                  <a:srgbClr val="37424A"/>
                </a:solidFill>
                <a:latin typeface="Courier New"/>
                <a:ea typeface="ＭＳ Ｐゴシック"/>
              </a:rPr>
              <a:t>mydto</a:t>
            </a:r>
            <a:endParaRPr lang="en-US" sz="1600" b="0" strike="noStrike" spc="-1" dirty="0">
              <a:latin typeface="Arial"/>
            </a:endParaRPr>
          </a:p>
        </p:txBody>
      </p:sp>
      <p:sp>
        <p:nvSpPr>
          <p:cNvPr id="7" name="CustomShape 4"/>
          <p:cNvSpPr/>
          <p:nvPr/>
        </p:nvSpPr>
        <p:spPr>
          <a:xfrm>
            <a:off x="732240" y="3491560"/>
            <a:ext cx="7983720" cy="179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ls /</a:t>
            </a:r>
            <a:r>
              <a:rPr lang="en-US" sz="1600" spc="-1" dirty="0" smtClean="0">
                <a:latin typeface="Courier New" panose="02070309020205020404" pitchFamily="49" charset="0"/>
                <a:ea typeface="ＭＳ Ｐゴシック"/>
                <a:cs typeface="Courier New" panose="02070309020205020404" pitchFamily="49" charset="0"/>
              </a:rPr>
              <a:t>proc/device-tree</a:t>
            </a:r>
          </a:p>
          <a:p>
            <a:pPr>
              <a:lnSpc>
                <a:spcPct val="100000"/>
              </a:lnSpc>
            </a:pPr>
            <a:r>
              <a:rPr lang="en-US" sz="1600" spc="-1" dirty="0" smtClean="0">
                <a:latin typeface="Courier New" panose="02070309020205020404" pitchFamily="49" charset="0"/>
                <a:ea typeface="ＭＳ Ｐゴシック"/>
                <a:cs typeface="Courier New" panose="02070309020205020404" pitchFamily="49" charset="0"/>
              </a:rPr>
              <a:t>... </a:t>
            </a:r>
            <a:r>
              <a:rPr lang="en-US" sz="1600" spc="-1" dirty="0">
                <a:latin typeface="Courier New" panose="02070309020205020404" pitchFamily="49" charset="0"/>
                <a:ea typeface="ＭＳ Ｐゴシック"/>
                <a:cs typeface="Courier New" panose="02070309020205020404" pitchFamily="49" charset="0"/>
              </a:rPr>
              <a:t>hello@0 </a:t>
            </a:r>
            <a:r>
              <a:rPr lang="en-US" sz="1600" spc="-1" dirty="0" smtClean="0">
                <a:latin typeface="Courier New" panose="02070309020205020404" pitchFamily="49" charset="0"/>
                <a:ea typeface="ＭＳ Ｐゴシック"/>
                <a:cs typeface="Courier New" panose="02070309020205020404" pitchFamily="49" charset="0"/>
              </a:rPr>
              <a:t> ...</a:t>
            </a:r>
          </a:p>
          <a:p>
            <a:pPr>
              <a:lnSpc>
                <a:spcPct val="100000"/>
              </a:lnSpc>
            </a:pPr>
            <a:r>
              <a:rPr lang="en-US" sz="1600" spc="-1" dirty="0">
                <a:latin typeface="Courier New" panose="02070309020205020404" pitchFamily="49" charset="0"/>
                <a:cs typeface="Courier New" panose="02070309020205020404" pitchFamily="49" charset="0"/>
              </a:rPr>
              <a:t># ls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endParaRPr lang="en-US" sz="1600" spc="-1" dirty="0">
              <a:latin typeface="Courier New" panose="02070309020205020404" pitchFamily="49" charset="0"/>
              <a:cs typeface="Courier New" panose="02070309020205020404" pitchFamily="49" charset="0"/>
            </a:endParaRPr>
          </a:p>
          <a:p>
            <a:pPr>
              <a:lnSpc>
                <a:spcPct val="100000"/>
              </a:lnSpc>
            </a:pPr>
            <a:r>
              <a:rPr lang="en-US" sz="1600" spc="-1" dirty="0" err="1">
                <a:latin typeface="Courier New" panose="02070309020205020404" pitchFamily="49" charset="0"/>
                <a:cs typeface="Courier New" panose="02070309020205020404" pitchFamily="49" charset="0"/>
              </a:rPr>
              <a:t>dtbo</a:t>
            </a:r>
            <a:r>
              <a:rPr lang="en-US" sz="1600" spc="-1" dirty="0">
                <a:latin typeface="Courier New" panose="02070309020205020404" pitchFamily="49" charset="0"/>
                <a:cs typeface="Courier New" panose="02070309020205020404" pitchFamily="49" charset="0"/>
              </a:rPr>
              <a:t>    path    status</a:t>
            </a:r>
          </a:p>
          <a:p>
            <a:pPr>
              <a:lnSpc>
                <a:spcPct val="100000"/>
              </a:lnSpc>
            </a:pPr>
            <a:r>
              <a:rPr lang="en-US" sz="1600" spc="-1" dirty="0">
                <a:latin typeface="Courier New" panose="02070309020205020404" pitchFamily="49" charset="0"/>
                <a:cs typeface="Courier New" panose="02070309020205020404" pitchFamily="49" charset="0"/>
              </a:rPr>
              <a:t># cat /sys/kernel/</a:t>
            </a:r>
            <a:r>
              <a:rPr lang="en-US" sz="1600" spc="-1" dirty="0" err="1">
                <a:latin typeface="Courier New" panose="02070309020205020404" pitchFamily="49" charset="0"/>
                <a:cs typeface="Courier New" panose="02070309020205020404" pitchFamily="49" charset="0"/>
              </a:rPr>
              <a:t>config</a:t>
            </a:r>
            <a:r>
              <a:rPr lang="en-US" sz="1600" spc="-1" dirty="0">
                <a:latin typeface="Courier New" panose="02070309020205020404" pitchFamily="49" charset="0"/>
                <a:cs typeface="Courier New" panose="02070309020205020404" pitchFamily="49" charset="0"/>
              </a:rPr>
              <a:t>/device-tree/overlays/</a:t>
            </a:r>
            <a:r>
              <a:rPr lang="en-US" sz="1600" spc="-1" dirty="0" err="1">
                <a:latin typeface="Courier New" panose="02070309020205020404" pitchFamily="49" charset="0"/>
                <a:cs typeface="Courier New" panose="02070309020205020404" pitchFamily="49" charset="0"/>
              </a:rPr>
              <a:t>mydto</a:t>
            </a:r>
            <a:r>
              <a:rPr lang="en-US" sz="1600" spc="-1" dirty="0">
                <a:latin typeface="Courier New" panose="02070309020205020404" pitchFamily="49" charset="0"/>
                <a:cs typeface="Courier New" panose="02070309020205020404" pitchFamily="49" charset="0"/>
              </a:rPr>
              <a:t>/status </a:t>
            </a:r>
          </a:p>
          <a:p>
            <a:pPr>
              <a:lnSpc>
                <a:spcPct val="100000"/>
              </a:lnSpc>
            </a:pPr>
            <a:r>
              <a:rPr lang="en-US" sz="1600" spc="-1" dirty="0" smtClean="0">
                <a:latin typeface="Courier New" panose="02070309020205020404" pitchFamily="49" charset="0"/>
                <a:cs typeface="Courier New" panose="02070309020205020404" pitchFamily="49" charset="0"/>
              </a:rPr>
              <a:t>Applied</a:t>
            </a:r>
          </a:p>
          <a:p>
            <a:pPr>
              <a:lnSpc>
                <a:spcPct val="100000"/>
              </a:lnSpc>
            </a:pPr>
            <a:r>
              <a:rPr lang="en-US" sz="1600" spc="-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3350141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DTOs can be used to operate </a:t>
            </a:r>
            <a:r>
              <a:rPr lang="en-US" sz="2000" b="1" strike="noStrike" spc="-1" dirty="0" err="1">
                <a:solidFill>
                  <a:srgbClr val="414141"/>
                </a:solidFill>
                <a:latin typeface="Arial"/>
                <a:ea typeface="ＭＳ Ｐゴシック"/>
              </a:rPr>
              <a:t>SoC+FPGA</a:t>
            </a:r>
            <a:r>
              <a:rPr lang="en-US" sz="2000" b="1" strike="noStrike" spc="-1" dirty="0">
                <a:solidFill>
                  <a:srgbClr val="414141"/>
                </a:solidFill>
                <a:latin typeface="Arial"/>
                <a:ea typeface="ＭＳ Ｐゴシック"/>
              </a:rPr>
              <a:t> hardware</a:t>
            </a:r>
            <a:endParaRPr lang="en-US" sz="2000" b="0" strike="noStrike" spc="-1" dirty="0">
              <a:latin typeface="Arial"/>
            </a:endParaRPr>
          </a:p>
          <a:p>
            <a:pPr marL="343080" indent="-341640">
              <a:lnSpc>
                <a:spcPct val="100000"/>
              </a:lnSpc>
              <a:spcBef>
                <a:spcPts val="935"/>
              </a:spcBef>
              <a:buClr>
                <a:srgbClr val="0098DB"/>
              </a:buClr>
              <a:buFont typeface="Arial"/>
              <a:buChar char="•"/>
            </a:pPr>
            <a:r>
              <a:rPr lang="en-US" sz="2000" b="1" strike="noStrike" spc="-1" dirty="0">
                <a:solidFill>
                  <a:srgbClr val="414141"/>
                </a:solidFill>
                <a:latin typeface="Arial"/>
                <a:ea typeface="ＭＳ Ｐゴシック"/>
              </a:rPr>
              <a:t>Done using FPGA manager in </a:t>
            </a:r>
            <a:r>
              <a:rPr lang="en-US" sz="2000" b="1" strike="noStrike" spc="-1" dirty="0" smtClean="0">
                <a:solidFill>
                  <a:srgbClr val="414141"/>
                </a:solidFill>
                <a:latin typeface="Arial"/>
                <a:ea typeface="ＭＳ Ｐゴシック"/>
              </a:rPr>
              <a:t>Linux (load </a:t>
            </a:r>
            <a:r>
              <a:rPr lang="en-US" sz="2000" b="1" strike="noStrike" spc="-1" dirty="0" err="1" smtClean="0">
                <a:solidFill>
                  <a:srgbClr val="414141"/>
                </a:solidFill>
                <a:latin typeface="Arial"/>
                <a:ea typeface="ＭＳ Ｐゴシック"/>
              </a:rPr>
              <a:t>firware</a:t>
            </a:r>
            <a:r>
              <a:rPr lang="en-US" sz="2000" b="1" strike="noStrike" spc="-1" dirty="0" smtClean="0">
                <a:solidFill>
                  <a:srgbClr val="414141"/>
                </a:solidFill>
                <a:latin typeface="Arial"/>
                <a:ea typeface="ＭＳ Ｐゴシック"/>
              </a:rPr>
              <a:t> into ASIC)</a:t>
            </a:r>
            <a:endParaRPr lang="en-US" sz="2000" b="0" strike="noStrike" spc="-1" dirty="0">
              <a:latin typeface="Arial"/>
            </a:endParaRPr>
          </a:p>
        </p:txBody>
      </p:sp>
      <p:sp>
        <p:nvSpPr>
          <p:cNvPr id="111" name="CustomShape 3"/>
          <p:cNvSpPr/>
          <p:nvPr/>
        </p:nvSpPr>
        <p:spPr>
          <a:xfrm>
            <a:off x="732240" y="1645920"/>
            <a:ext cx="7983720" cy="4388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dirty="0">
                <a:latin typeface="Courier New"/>
                <a:ea typeface="ＭＳ Ｐゴシック"/>
              </a:rPr>
              <a:t>fragment@0 {</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&lt;0&gt;;</a:t>
            </a:r>
            <a:endParaRPr lang="en-US" sz="1600" b="0" strike="noStrike" spc="-1" dirty="0">
              <a:latin typeface="Arial"/>
            </a:endParaRPr>
          </a:p>
          <a:p>
            <a:pPr>
              <a:lnSpc>
                <a:spcPct val="100000"/>
              </a:lnSpc>
            </a:pPr>
            <a:r>
              <a:rPr lang="en-US" sz="1600" b="0" strike="noStrike" spc="-1" dirty="0">
                <a:latin typeface="Courier New"/>
                <a:ea typeface="ＭＳ Ｐゴシック"/>
              </a:rPr>
              <a:t>    /* controlling bridge */</a:t>
            </a:r>
            <a:endParaRPr lang="en-US" sz="1600" b="0" strike="noStrike" spc="-1" dirty="0">
              <a:latin typeface="Arial"/>
            </a:endParaRPr>
          </a:p>
          <a:p>
            <a:pPr>
              <a:lnSpc>
                <a:spcPct val="100000"/>
              </a:lnSpc>
            </a:pPr>
            <a:r>
              <a:rPr lang="en-US" sz="1600" b="0" strike="noStrike" spc="-1" dirty="0">
                <a:latin typeface="Courier New"/>
                <a:ea typeface="ＭＳ Ｐゴシック"/>
              </a:rPr>
              <a:t>    target-path = "/</a:t>
            </a:r>
            <a:r>
              <a:rPr lang="en-US" sz="1600" b="0" strike="noStrike" spc="-1" dirty="0" err="1">
                <a:latin typeface="Courier New"/>
                <a:ea typeface="ＭＳ Ｐゴシック"/>
              </a:rPr>
              <a:t>soc</a:t>
            </a:r>
            <a:r>
              <a:rPr lang="en-US" sz="1600" b="0" strike="noStrike" spc="-1" dirty="0">
                <a:latin typeface="Courier New"/>
                <a:ea typeface="ＭＳ Ｐゴシック"/>
              </a:rPr>
              <a:t>/</a:t>
            </a:r>
            <a:r>
              <a:rPr lang="en-US" sz="1600" b="0" strike="noStrike" spc="-1" dirty="0">
                <a:solidFill>
                  <a:srgbClr val="00B050"/>
                </a:solidFill>
                <a:latin typeface="Courier New"/>
                <a:ea typeface="ＭＳ Ｐゴシック"/>
              </a:rPr>
              <a:t>fpgamgr</a:t>
            </a:r>
            <a:r>
              <a:rPr lang="en-US" sz="1600" b="0" strike="noStrike" spc="-1" dirty="0">
                <a:latin typeface="Courier New"/>
                <a:ea typeface="ＭＳ Ｐゴシック"/>
              </a:rPr>
              <a:t>@ff706000/bridge@0";</a:t>
            </a:r>
            <a:endParaRPr lang="en-US" sz="1600" b="0" strike="noStrike" spc="-1" dirty="0">
              <a:latin typeface="Arial"/>
            </a:endParaRPr>
          </a:p>
          <a:p>
            <a:pPr>
              <a:lnSpc>
                <a:spcPct val="100000"/>
              </a:lnSpc>
            </a:pPr>
            <a:r>
              <a:rPr lang="en-US" sz="1600" b="0" strike="noStrike" spc="-1" dirty="0">
                <a:latin typeface="Courier New"/>
                <a:ea typeface="ＭＳ Ｐゴシック"/>
              </a:rPr>
              <a:t>    __overlay__ {</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smtClean="0">
                <a:latin typeface="Courier New"/>
                <a:ea typeface="ＭＳ Ｐゴシック"/>
              </a:rPr>
              <a:t>region@0 </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a:t>
            </a:r>
            <a:r>
              <a:rPr lang="en-US" sz="1600" b="0" strike="noStrike" spc="-1" dirty="0" err="1" smtClean="0">
                <a:latin typeface="Courier New"/>
                <a:ea typeface="ＭＳ Ｐゴシック"/>
              </a:rPr>
              <a:t>fpga</a:t>
            </a:r>
            <a:r>
              <a:rPr lang="en-US" sz="1600" b="0" strike="noStrike" spc="-1" dirty="0" smtClean="0">
                <a:latin typeface="Courier New"/>
                <a:ea typeface="ＭＳ Ｐゴシック"/>
              </a:rPr>
              <a:t>-region";</a:t>
            </a:r>
            <a:endParaRPr lang="en-US" sz="1600" b="0" strike="noStrike" spc="-1" dirty="0">
              <a:latin typeface="Arial"/>
            </a:endParaRPr>
          </a:p>
          <a:p>
            <a:pPr>
              <a:lnSpc>
                <a:spcPct val="100000"/>
              </a:lnSpc>
            </a:pPr>
            <a:r>
              <a:rPr lang="en-US" sz="1600" b="0" strike="noStrike" spc="-1" dirty="0">
                <a:latin typeface="Courier New"/>
                <a:ea typeface="ＭＳ Ｐゴシック"/>
              </a:rPr>
              <a:t>            #address-cells = &lt;2&gt;;</a:t>
            </a:r>
            <a:endParaRPr lang="en-US" sz="1600" b="0" strike="noStrike" spc="-1" dirty="0">
              <a:latin typeface="Arial"/>
            </a:endParaRPr>
          </a:p>
          <a:p>
            <a:pPr>
              <a:lnSpc>
                <a:spcPct val="100000"/>
              </a:lnSpc>
            </a:pPr>
            <a:r>
              <a:rPr lang="en-US" sz="1600" b="0" strike="noStrike" spc="-1" dirty="0">
                <a:latin typeface="Courier New"/>
                <a:ea typeface="ＭＳ Ｐゴシック"/>
              </a:rPr>
              <a:t>            #size-cells = &lt;1&gt;;</a:t>
            </a:r>
            <a:endParaRPr lang="en-US" sz="1600" b="0" strike="noStrike" spc="-1" dirty="0">
              <a:latin typeface="Arial"/>
            </a:endParaRPr>
          </a:p>
          <a:p>
            <a:pPr>
              <a:lnSpc>
                <a:spcPct val="100000"/>
              </a:lnSpc>
            </a:pPr>
            <a:r>
              <a:rPr lang="en-US" sz="1600" b="0" strike="noStrike" spc="-1" dirty="0">
                <a:latin typeface="Courier New"/>
                <a:ea typeface="ＭＳ Ｐゴシック"/>
              </a:rPr>
              <a:t>            ranges = &lt;0 0x00000000 0xff200000 0x00080000&gt;;</a:t>
            </a:r>
            <a:endParaRPr lang="en-US" sz="1600" b="0" strike="noStrike" spc="-1" dirty="0">
              <a:latin typeface="Arial"/>
            </a:endParaRPr>
          </a:p>
          <a:p>
            <a:pPr>
              <a:lnSpc>
                <a:spcPct val="100000"/>
              </a:lnSpc>
            </a:pPr>
            <a:r>
              <a:rPr lang="en-US" sz="1600" b="0" strike="noStrike" spc="-1" dirty="0">
                <a:latin typeface="Courier New"/>
                <a:ea typeface="ＭＳ Ｐゴシック"/>
              </a:rPr>
              <a:t>            firmware-name = "</a:t>
            </a:r>
            <a:r>
              <a:rPr lang="en-US" sz="1600" b="0" strike="noStrike" spc="-1" dirty="0" err="1">
                <a:solidFill>
                  <a:srgbClr val="00B050"/>
                </a:solidFill>
                <a:latin typeface="Courier New"/>
                <a:ea typeface="ＭＳ Ｐゴシック"/>
              </a:rPr>
              <a:t>fpga</a:t>
            </a:r>
            <a:r>
              <a:rPr lang="en-US" sz="1600" b="0" strike="noStrike" spc="-1" dirty="0">
                <a:solidFill>
                  <a:srgbClr val="00B050"/>
                </a:solidFill>
                <a:latin typeface="Courier New"/>
                <a:ea typeface="ＭＳ Ｐゴシック"/>
              </a:rPr>
              <a:t>/</a:t>
            </a:r>
            <a:r>
              <a:rPr lang="en-US" sz="1600" b="0" strike="noStrike" spc="-1" dirty="0" err="1">
                <a:solidFill>
                  <a:srgbClr val="00B050"/>
                </a:solidFill>
                <a:latin typeface="Courier New"/>
                <a:ea typeface="ＭＳ Ｐゴシック"/>
              </a:rPr>
              <a:t>bitstream.rbf</a:t>
            </a:r>
            <a:r>
              <a:rPr lang="en-US" sz="1600" b="0" strike="noStrike" spc="-1" dirty="0">
                <a:latin typeface="Courier New"/>
                <a:ea typeface="ＭＳ Ｐゴシック"/>
              </a:rPr>
              <a:t>";</a:t>
            </a:r>
            <a:endParaRPr lang="en-US" sz="1600" b="0" strike="noStrike" spc="-1" dirty="0">
              <a:latin typeface="Arial"/>
            </a:endParaRPr>
          </a:p>
          <a:p>
            <a:pPr>
              <a:lnSpc>
                <a:spcPct val="100000"/>
              </a:lnSpc>
            </a:pPr>
            <a:r>
              <a:rPr lang="en-US" sz="1600" b="0" strike="noStrike" spc="-1" dirty="0">
                <a:latin typeface="Courier New"/>
                <a:ea typeface="ＭＳ Ｐゴシック"/>
              </a:rPr>
              <a:t>                fpga_version@0 {</a:t>
            </a:r>
            <a:endParaRPr lang="en-US" sz="1600" b="0" strike="noStrike" spc="-1" dirty="0">
              <a:latin typeface="Arial"/>
            </a:endParaRPr>
          </a:p>
          <a:p>
            <a:pPr>
              <a:lnSpc>
                <a:spcPct val="100000"/>
              </a:lnSpc>
            </a:pPr>
            <a:r>
              <a:rPr lang="en-US" sz="1600" b="0" strike="noStrike" spc="-1" dirty="0">
                <a:latin typeface="Courier New"/>
                <a:ea typeface="ＭＳ Ｐゴシック"/>
              </a:rPr>
              <a:t>                    compatible = "vendor,fpgablock-1.0";</a:t>
            </a:r>
            <a:endParaRPr lang="en-US" sz="1600" b="0" strike="noStrike" spc="-1" dirty="0">
              <a:latin typeface="Arial"/>
            </a:endParaRPr>
          </a:p>
          <a:p>
            <a:pPr>
              <a:lnSpc>
                <a:spcPct val="100000"/>
              </a:lnSpc>
            </a:pPr>
            <a:r>
              <a:rPr lang="en-US" sz="1600" b="0" strike="noStrike" spc="-1" dirty="0">
                <a:latin typeface="Courier New"/>
                <a:ea typeface="ＭＳ Ｐゴシック"/>
              </a:rPr>
              <a:t>                    </a:t>
            </a:r>
            <a:r>
              <a:rPr lang="en-US" sz="1600" b="0" strike="noStrike" spc="-1" dirty="0" err="1">
                <a:latin typeface="Courier New"/>
                <a:ea typeface="ＭＳ Ｐゴシック"/>
              </a:rPr>
              <a:t>reg</a:t>
            </a:r>
            <a:r>
              <a:rPr lang="en-US" sz="1600" b="0" strike="noStrike" spc="-1" dirty="0">
                <a:latin typeface="Courier New"/>
                <a:ea typeface="ＭＳ Ｐゴシック"/>
              </a:rPr>
              <a:t> = &lt;0 0x0 0x04&gt;;</a:t>
            </a:r>
            <a:endParaRPr lang="en-US" sz="1600" b="0" strike="noStrike" spc="-1" dirty="0">
              <a:latin typeface="Arial"/>
            </a:endParaRPr>
          </a:p>
          <a:p>
            <a:pPr>
              <a:lnSpc>
                <a:spcPct val="100000"/>
              </a:lnSpc>
            </a:pPr>
            <a:r>
              <a:rPr lang="en-US" sz="1600" b="0" strike="noStrike" spc="-1" dirty="0">
                <a:latin typeface="Courier New"/>
                <a:ea typeface="ＭＳ Ｐゴシック"/>
              </a:rPr>
              <a:t>                };</a:t>
            </a:r>
            <a:endParaRPr lang="en-US" sz="1600" b="0" strike="noStrike" spc="-1" dirty="0">
              <a:latin typeface="Arial"/>
            </a:endParaRPr>
          </a:p>
        </p:txBody>
      </p:sp>
    </p:spTree>
    <p:extLst>
      <p:ext uri="{BB962C8B-B14F-4D97-AF65-F5344CB8AC3E}">
        <p14:creationId xmlns:p14="http://schemas.microsoft.com/office/powerpoint/2010/main" val="43004248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smtClean="0">
                <a:solidFill>
                  <a:srgbClr val="0098DB"/>
                </a:solidFill>
                <a:latin typeface="Arial"/>
                <a:ea typeface="ＭＳ Ｐゴシック"/>
              </a:rPr>
              <a:t>DTO </a:t>
            </a:r>
            <a:r>
              <a:rPr lang="en-US" sz="2600" b="1" spc="-1" dirty="0" smtClean="0">
                <a:solidFill>
                  <a:srgbClr val="0098DB"/>
                </a:solidFill>
                <a:latin typeface="Arial"/>
                <a:ea typeface="ＭＳ Ｐゴシック"/>
              </a:rPr>
              <a:t>Overlay Patch, DTO Workflows</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Why is the </a:t>
            </a:r>
            <a:r>
              <a:rPr lang="en-US" sz="2000" b="1" spc="-1" dirty="0" err="1" smtClean="0">
                <a:solidFill>
                  <a:srgbClr val="414141"/>
                </a:solidFill>
                <a:ea typeface="ＭＳ Ｐゴシック"/>
              </a:rPr>
              <a:t>configfs</a:t>
            </a:r>
            <a:r>
              <a:rPr lang="en-US" sz="2000" b="1" spc="-1" dirty="0" smtClean="0">
                <a:solidFill>
                  <a:srgbClr val="414141"/>
                </a:solidFill>
                <a:ea typeface="ＭＳ Ｐゴシック"/>
              </a:rPr>
              <a:t> overlay support in a patch?</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It is not being accepted into mainline kernel because of the potential security risk (i.e. manufactures accidentally ship it in a production device and do not lock it down)</a:t>
            </a:r>
          </a:p>
          <a:p>
            <a:pPr marL="343080" indent="-341640">
              <a:spcBef>
                <a:spcPts val="1500"/>
              </a:spcBef>
              <a:buClr>
                <a:srgbClr val="0098DB"/>
              </a:buClr>
              <a:buFont typeface="Arial"/>
              <a:buChar char="•"/>
            </a:pPr>
            <a:r>
              <a:rPr lang="en-US" sz="2000" b="1" spc="-1" dirty="0" smtClean="0">
                <a:solidFill>
                  <a:srgbClr val="414141"/>
                </a:solidFill>
                <a:ea typeface="ＭＳ Ｐゴシック"/>
              </a:rPr>
              <a:t>Example using </a:t>
            </a:r>
            <a:r>
              <a:rPr lang="en-US" sz="2000" b="1" spc="-1" dirty="0" err="1" smtClean="0">
                <a:solidFill>
                  <a:srgbClr val="414141"/>
                </a:solidFill>
                <a:ea typeface="ＭＳ Ｐゴシック"/>
              </a:rPr>
              <a:t>Uboot</a:t>
            </a:r>
            <a:endParaRPr lang="en-US" sz="2000" b="1" spc="-1" dirty="0" smtClean="0">
              <a:solidFill>
                <a:srgbClr val="414141"/>
              </a:solidFill>
              <a:ea typeface="ＭＳ Ｐゴシック"/>
            </a:endParaRP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 baseline, point </a:t>
            </a:r>
            <a:r>
              <a:rPr lang="en-US" sz="2000" spc="-1" dirty="0" err="1" smtClean="0">
                <a:solidFill>
                  <a:srgbClr val="414141"/>
                </a:solidFill>
                <a:ea typeface="ＭＳ Ｐゴシック"/>
              </a:rPr>
              <a:t>uboot</a:t>
            </a:r>
            <a:r>
              <a:rPr lang="en-US" sz="2000" spc="-1" dirty="0" smtClean="0">
                <a:solidFill>
                  <a:srgbClr val="414141"/>
                </a:solidFill>
                <a:ea typeface="ＭＳ Ｐゴシック"/>
              </a:rPr>
              <a:t> to it</a:t>
            </a:r>
          </a:p>
          <a:p>
            <a:pPr marL="800280" lvl="1" indent="-341640">
              <a:spcBef>
                <a:spcPts val="1500"/>
              </a:spcBef>
              <a:buClr>
                <a:srgbClr val="0098DB"/>
              </a:buClr>
              <a:buFont typeface="Arial"/>
              <a:buChar char="•"/>
            </a:pPr>
            <a:r>
              <a:rPr lang="en-US" sz="2000" spc="-1" dirty="0" smtClean="0">
                <a:solidFill>
                  <a:srgbClr val="414141"/>
                </a:solidFill>
                <a:ea typeface="ＭＳ Ｐゴシック"/>
              </a:rPr>
              <a:t>Create DTO’s for </a:t>
            </a:r>
            <a:r>
              <a:rPr lang="en-US" sz="2000" spc="-1" dirty="0">
                <a:solidFill>
                  <a:srgbClr val="414141"/>
                </a:solidFill>
                <a:ea typeface="ＭＳ Ｐゴシック"/>
              </a:rPr>
              <a:t>each board variation </a:t>
            </a:r>
            <a:r>
              <a:rPr lang="en-US" sz="2000" spc="-1" dirty="0" smtClean="0">
                <a:solidFill>
                  <a:srgbClr val="414141"/>
                </a:solidFill>
                <a:ea typeface="ＭＳ Ｐゴシック"/>
              </a:rPr>
              <a:t>to </a:t>
            </a:r>
            <a:r>
              <a:rPr lang="en-US" sz="2000" spc="-1" dirty="0">
                <a:solidFill>
                  <a:srgbClr val="414141"/>
                </a:solidFill>
                <a:ea typeface="ＭＳ Ｐゴシック"/>
              </a:rPr>
              <a:t>customize </a:t>
            </a:r>
            <a:r>
              <a:rPr lang="en-US" sz="2000" spc="-1" dirty="0" smtClean="0">
                <a:solidFill>
                  <a:srgbClr val="414141"/>
                </a:solidFill>
                <a:ea typeface="ＭＳ Ｐゴシック"/>
              </a:rPr>
              <a:t>via </a:t>
            </a:r>
            <a:r>
              <a:rPr lang="en-US" sz="2000" spc="-1" dirty="0" err="1" smtClean="0">
                <a:solidFill>
                  <a:srgbClr val="414141"/>
                </a:solidFill>
                <a:ea typeface="ＭＳ Ｐゴシック"/>
              </a:rPr>
              <a:t>uboot</a:t>
            </a:r>
            <a:endParaRPr lang="en-US" sz="2000" spc="-1" dirty="0" smtClean="0">
              <a:solidFill>
                <a:srgbClr val="414141"/>
              </a:solidFill>
              <a:ea typeface="ＭＳ Ｐゴシック"/>
            </a:endParaRP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Example for newbie using DTO’s to prepare and debug DT’s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Debug the DTO with the manual </a:t>
            </a:r>
            <a:r>
              <a:rPr lang="en-US" sz="2000" spc="-1" dirty="0" err="1" smtClean="0">
                <a:solidFill>
                  <a:schemeClr val="tx2"/>
                </a:solidFill>
                <a:ea typeface="ＭＳ Ｐゴシック"/>
              </a:rPr>
              <a:t>configfs</a:t>
            </a:r>
            <a:r>
              <a:rPr lang="en-US" sz="2000" spc="-1" dirty="0" smtClean="0">
                <a:solidFill>
                  <a:schemeClr val="tx2"/>
                </a:solidFill>
                <a:ea typeface="ＭＳ Ｐゴシック"/>
              </a:rPr>
              <a:t> overlay</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Add the DTO to </a:t>
            </a:r>
            <a:r>
              <a:rPr lang="en-US" sz="2000" spc="-1" dirty="0" err="1" smtClean="0">
                <a:solidFill>
                  <a:schemeClr val="tx2"/>
                </a:solidFill>
                <a:ea typeface="ＭＳ Ｐゴシック"/>
              </a:rPr>
              <a:t>uboot</a:t>
            </a:r>
            <a:r>
              <a:rPr lang="en-US" sz="2000" spc="-1" dirty="0" smtClean="0">
                <a:solidFill>
                  <a:schemeClr val="tx2"/>
                </a:solidFill>
                <a:ea typeface="ＭＳ Ｐゴシック"/>
              </a:rPr>
              <a:t> and then debug the hardware and kernel modules</a:t>
            </a:r>
          </a:p>
          <a:p>
            <a:pPr marL="801540" lvl="1" indent="-342900">
              <a:spcBef>
                <a:spcPts val="1500"/>
              </a:spcBef>
              <a:buClr>
                <a:srgbClr val="0098DB"/>
              </a:buClr>
              <a:buFont typeface="Arial" panose="020B0604020202020204" pitchFamily="34" charset="0"/>
              <a:buChar char="•"/>
            </a:pPr>
            <a:r>
              <a:rPr lang="en-US" sz="2000" spc="-1" dirty="0" smtClean="0">
                <a:solidFill>
                  <a:schemeClr val="tx2"/>
                </a:solidFill>
                <a:ea typeface="ＭＳ Ｐゴシック"/>
              </a:rPr>
              <a:t>Turn the DTO  into a pure DT for production</a:t>
            </a:r>
          </a:p>
        </p:txBody>
      </p:sp>
    </p:spTree>
    <p:extLst>
      <p:ext uri="{BB962C8B-B14F-4D97-AF65-F5344CB8AC3E}">
        <p14:creationId xmlns:p14="http://schemas.microsoft.com/office/powerpoint/2010/main" val="321282717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489990"/>
            <a:ext cx="8231760" cy="5747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solidFill>
                  <a:srgbClr val="414141"/>
                </a:solidFill>
                <a:ea typeface="ＭＳ Ｐゴシック"/>
              </a:rPr>
              <a:t>Recommended </a:t>
            </a:r>
            <a:r>
              <a:rPr lang="en-US" sz="2000" b="1" spc="-1" dirty="0">
                <a:solidFill>
                  <a:srgbClr val="414141"/>
                </a:solidFill>
                <a:ea typeface="ＭＳ Ｐゴシック"/>
              </a:rPr>
              <a:t>way to load custom DTO at </a:t>
            </a:r>
            <a:r>
              <a:rPr lang="en-US" sz="2000" b="1" spc="-1" dirty="0" smtClean="0">
                <a:solidFill>
                  <a:srgbClr val="414141"/>
                </a:solidFill>
                <a:ea typeface="ＭＳ Ｐゴシック"/>
              </a:rPr>
              <a:t>boot</a:t>
            </a:r>
          </a:p>
          <a:p>
            <a:pPr marL="800280" lvl="1" indent="-341640">
              <a:spcBef>
                <a:spcPts val="1500"/>
              </a:spcBef>
              <a:buClr>
                <a:srgbClr val="0098DB"/>
              </a:buClr>
              <a:buFont typeface="Arial"/>
              <a:buChar char="•"/>
            </a:pPr>
            <a:r>
              <a:rPr lang="en-US" sz="1800" spc="-1" dirty="0" smtClean="0">
                <a:solidFill>
                  <a:srgbClr val="414141"/>
                </a:solidFill>
                <a:ea typeface="ＭＳ Ｐゴシック"/>
              </a:rPr>
              <a:t>There are </a:t>
            </a:r>
            <a:r>
              <a:rPr lang="en-US" sz="1800" spc="-1" dirty="0" err="1" smtClean="0">
                <a:solidFill>
                  <a:srgbClr val="414141"/>
                </a:solidFill>
                <a:ea typeface="ＭＳ Ｐゴシック"/>
              </a:rPr>
              <a:t>sysvinit</a:t>
            </a:r>
            <a:r>
              <a:rPr lang="en-US" sz="1800" spc="-1" dirty="0" smtClean="0">
                <a:solidFill>
                  <a:srgbClr val="414141"/>
                </a:solidFill>
                <a:ea typeface="ＭＳ Ｐゴシック"/>
              </a:rPr>
              <a:t>, </a:t>
            </a:r>
            <a:r>
              <a:rPr lang="en-US" sz="1800" spc="-1" dirty="0" err="1" smtClean="0">
                <a:solidFill>
                  <a:srgbClr val="414141"/>
                </a:solidFill>
                <a:ea typeface="ＭＳ Ｐゴシック"/>
              </a:rPr>
              <a:t>systemd</a:t>
            </a:r>
            <a:r>
              <a:rPr lang="en-US" sz="1800" spc="-1" dirty="0">
                <a:solidFill>
                  <a:srgbClr val="414141"/>
                </a:solidFill>
                <a:ea typeface="ＭＳ Ｐゴシック"/>
              </a:rPr>
              <a:t>,</a:t>
            </a:r>
            <a:r>
              <a:rPr lang="en-US" sz="1800" spc="-1" dirty="0" smtClean="0">
                <a:solidFill>
                  <a:srgbClr val="414141"/>
                </a:solidFill>
                <a:ea typeface="ＭＳ Ｐゴシック"/>
              </a:rPr>
              <a:t> custom scripts, or add </a:t>
            </a:r>
            <a:r>
              <a:rPr lang="en-US" sz="1800" spc="-1" dirty="0">
                <a:solidFill>
                  <a:srgbClr val="414141"/>
                </a:solidFill>
                <a:ea typeface="ＭＳ Ｐゴシック"/>
              </a:rPr>
              <a:t>to </a:t>
            </a:r>
            <a:r>
              <a:rPr lang="en-US" sz="1800" spc="-1" dirty="0" err="1" smtClean="0">
                <a:solidFill>
                  <a:srgbClr val="414141"/>
                </a:solidFill>
                <a:ea typeface="ＭＳ Ｐゴシック"/>
              </a:rPr>
              <a:t>uboot</a:t>
            </a:r>
            <a:r>
              <a:rPr lang="en-US" sz="1800" spc="-1" dirty="0" smtClean="0">
                <a:solidFill>
                  <a:srgbClr val="414141"/>
                </a:solidFill>
                <a:ea typeface="ＭＳ Ｐゴシック"/>
              </a:rPr>
              <a:t>,  however there </a:t>
            </a:r>
            <a:r>
              <a:rPr lang="en-US" sz="1800" spc="-1" dirty="0">
                <a:solidFill>
                  <a:srgbClr val="414141"/>
                </a:solidFill>
                <a:ea typeface="ＭＳ Ｐゴシック"/>
              </a:rPr>
              <a:t>is no standard for that </a:t>
            </a:r>
            <a:r>
              <a:rPr lang="en-US" sz="1800" spc="-1" dirty="0" smtClean="0">
                <a:solidFill>
                  <a:srgbClr val="414141"/>
                </a:solidFill>
                <a:ea typeface="ＭＳ Ｐゴシック"/>
              </a:rPr>
              <a:t>currently</a:t>
            </a:r>
          </a:p>
          <a:p>
            <a:pPr marL="344340" indent="-342900">
              <a:lnSpc>
                <a:spcPct val="100000"/>
              </a:lnSpc>
              <a:spcBef>
                <a:spcPts val="1500"/>
              </a:spcBef>
              <a:buClr>
                <a:srgbClr val="0098DB"/>
              </a:buClr>
              <a:buFont typeface="Arial" panose="020B0604020202020204" pitchFamily="34" charset="0"/>
              <a:buChar char="•"/>
            </a:pPr>
            <a:r>
              <a:rPr lang="en-US" sz="2000" b="1" spc="-1" dirty="0" smtClean="0">
                <a:solidFill>
                  <a:srgbClr val="414141"/>
                </a:solidFill>
                <a:ea typeface="ＭＳ Ｐゴシック"/>
              </a:rPr>
              <a:t>Top debugging techniques, tricks and tips:</a:t>
            </a:r>
          </a:p>
          <a:p>
            <a:pPr marL="800280" lvl="1" indent="-341640">
              <a:spcBef>
                <a:spcPts val="1500"/>
              </a:spcBef>
              <a:buClr>
                <a:srgbClr val="0098DB"/>
              </a:buClr>
              <a:buFont typeface="Arial"/>
              <a:buChar char="•"/>
            </a:pPr>
            <a:r>
              <a:rPr lang="en-US" sz="1800" spc="-1" dirty="0" smtClean="0"/>
              <a:t>The “/proc/device-tree” </a:t>
            </a:r>
            <a:r>
              <a:rPr lang="en-US" sz="1800" spc="-1" dirty="0"/>
              <a:t>is the image of the live DT, </a:t>
            </a:r>
            <a:r>
              <a:rPr lang="en-US" sz="1800" spc="-1" dirty="0" smtClean="0"/>
              <a:t>to check </a:t>
            </a:r>
            <a:r>
              <a:rPr lang="en-US" sz="1800" spc="-1" dirty="0"/>
              <a:t>if your overlay was applied </a:t>
            </a:r>
            <a:r>
              <a:rPr lang="en-US" sz="1800" spc="-1" dirty="0" smtClean="0"/>
              <a:t>properly</a:t>
            </a:r>
          </a:p>
          <a:p>
            <a:pPr marL="800280" lvl="1" indent="-341640">
              <a:spcBef>
                <a:spcPts val="1500"/>
              </a:spcBef>
              <a:buClr>
                <a:srgbClr val="0098DB"/>
              </a:buClr>
              <a:buFont typeface="Arial"/>
              <a:buChar char="•"/>
            </a:pPr>
            <a:r>
              <a:rPr lang="en-US" sz="1800" spc="-1" dirty="0" smtClean="0"/>
              <a:t>The </a:t>
            </a:r>
            <a:r>
              <a:rPr lang="en-US" sz="1800" spc="-1" dirty="0" err="1"/>
              <a:t>configfs</a:t>
            </a:r>
            <a:r>
              <a:rPr lang="en-US" sz="1800" spc="-1" dirty="0"/>
              <a:t> interface provides you a status information for each </a:t>
            </a:r>
            <a:r>
              <a:rPr lang="en-US" sz="1800" spc="-1" dirty="0" smtClean="0"/>
              <a:t>overlay</a:t>
            </a:r>
          </a:p>
          <a:p>
            <a:pPr marL="343080" indent="-341640">
              <a:spcBef>
                <a:spcPts val="1500"/>
              </a:spcBef>
              <a:buClr>
                <a:srgbClr val="0098DB"/>
              </a:buClr>
              <a:buFont typeface="Arial"/>
              <a:buChar char="•"/>
            </a:pPr>
            <a:r>
              <a:rPr lang="en-US" sz="2000" b="1" spc="-1" dirty="0"/>
              <a:t>Top common user errors and </a:t>
            </a:r>
            <a:r>
              <a:rPr lang="en-US" sz="2000" b="1" spc="-1" dirty="0" err="1" smtClean="0"/>
              <a:t>gothchas</a:t>
            </a:r>
            <a:endParaRPr lang="en-US" sz="2000" b="1" spc="-1" dirty="0" smtClean="0"/>
          </a:p>
          <a:p>
            <a:pPr marL="800280" lvl="1" indent="-341640">
              <a:spcBef>
                <a:spcPts val="1500"/>
              </a:spcBef>
              <a:buClr>
                <a:srgbClr val="0098DB"/>
              </a:buClr>
              <a:buFont typeface="Arial"/>
              <a:buChar char="•"/>
            </a:pPr>
            <a:r>
              <a:rPr lang="en-US" sz="1800" spc="-1" dirty="0"/>
              <a:t>Usually typos in the </a:t>
            </a:r>
            <a:r>
              <a:rPr lang="en-US" sz="1800" spc="-1" dirty="0" smtClean="0"/>
              <a:t>DT (no verification in DT compiler</a:t>
            </a:r>
            <a:r>
              <a:rPr lang="en-US" sz="1800" spc="-1" dirty="0" smtClean="0"/>
              <a:t>)</a:t>
            </a:r>
          </a:p>
          <a:p>
            <a:pPr marL="800280" lvl="1" indent="-341640">
              <a:spcBef>
                <a:spcPts val="1500"/>
              </a:spcBef>
              <a:buClr>
                <a:srgbClr val="0098DB"/>
              </a:buClr>
              <a:buFont typeface="Arial"/>
              <a:buChar char="•"/>
            </a:pPr>
            <a:r>
              <a:rPr lang="en-US" sz="1800" spc="-1" dirty="0" smtClean="0"/>
              <a:t>Not </a:t>
            </a:r>
            <a:r>
              <a:rPr lang="en-US" sz="1800" spc="-1" dirty="0"/>
              <a:t>exact </a:t>
            </a:r>
            <a:r>
              <a:rPr lang="en-US" sz="1800" spc="-1" dirty="0" smtClean="0"/>
              <a:t>“compatible” match between DTO/kernel module</a:t>
            </a:r>
            <a:endParaRPr lang="en-US" sz="1800" spc="-1" dirty="0" smtClean="0"/>
          </a:p>
          <a:p>
            <a:pPr marL="343080" indent="-341640">
              <a:spcBef>
                <a:spcPts val="1500"/>
              </a:spcBef>
              <a:buClr>
                <a:srgbClr val="0098DB"/>
              </a:buClr>
              <a:buFont typeface="Arial"/>
              <a:buChar char="•"/>
            </a:pPr>
            <a:r>
              <a:rPr lang="en-US" sz="2000" b="1" spc="-1" dirty="0"/>
              <a:t>Anything special about DTO's vis-à-vis Yocto </a:t>
            </a:r>
            <a:r>
              <a:rPr lang="en-US" sz="2000" b="1" spc="-1" dirty="0" smtClean="0"/>
              <a:t>Project</a:t>
            </a:r>
          </a:p>
          <a:p>
            <a:pPr marL="800280" lvl="1" indent="-341640">
              <a:spcBef>
                <a:spcPts val="1500"/>
              </a:spcBef>
              <a:buClr>
                <a:srgbClr val="0098DB"/>
              </a:buClr>
              <a:buFont typeface="Arial"/>
              <a:buChar char="•"/>
            </a:pPr>
            <a:r>
              <a:rPr lang="en-US" sz="1800" spc="-1" dirty="0"/>
              <a:t>Not really, they are </a:t>
            </a:r>
            <a:r>
              <a:rPr lang="en-US" sz="1800" spc="-1" dirty="0" smtClean="0"/>
              <a:t>orthogonal</a:t>
            </a:r>
          </a:p>
          <a:p>
            <a:pPr marL="800280" lvl="1" indent="-341640">
              <a:spcBef>
                <a:spcPts val="1500"/>
              </a:spcBef>
              <a:buClr>
                <a:srgbClr val="0098DB"/>
              </a:buClr>
              <a:buFont typeface="Arial"/>
              <a:buChar char="•"/>
            </a:pPr>
            <a:r>
              <a:rPr lang="en-US" sz="1800" spc="-1" dirty="0" smtClean="0"/>
              <a:t>The “</a:t>
            </a:r>
            <a:r>
              <a:rPr lang="en-US" sz="1800" spc="-1" dirty="0" err="1" smtClean="0"/>
              <a:t>dtc</a:t>
            </a:r>
            <a:r>
              <a:rPr lang="en-US" sz="1800" spc="-1" dirty="0" smtClean="0"/>
              <a:t>” compiler is part of </a:t>
            </a:r>
            <a:r>
              <a:rPr lang="en-US" sz="1800" spc="-1" dirty="0" err="1" smtClean="0"/>
              <a:t>openembedded</a:t>
            </a:r>
            <a:r>
              <a:rPr lang="en-US" sz="1800" spc="-1" dirty="0" smtClean="0"/>
              <a:t>-core layer</a:t>
            </a:r>
            <a:endParaRPr lang="en-US" sz="1800" spc="-1" dirty="0"/>
          </a:p>
        </p:txBody>
      </p:sp>
    </p:spTree>
    <p:extLst>
      <p:ext uri="{BB962C8B-B14F-4D97-AF65-F5344CB8AC3E}">
        <p14:creationId xmlns:p14="http://schemas.microsoft.com/office/powerpoint/2010/main" val="255523969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000" cy="887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dirty="0">
                <a:solidFill>
                  <a:srgbClr val="0098DB"/>
                </a:solidFill>
                <a:latin typeface="Arial"/>
                <a:ea typeface="ＭＳ Ｐゴシック"/>
              </a:rPr>
              <a:t>DTO </a:t>
            </a:r>
            <a:r>
              <a:rPr lang="en-US" sz="2600" b="1" spc="-1" dirty="0" smtClean="0">
                <a:solidFill>
                  <a:srgbClr val="0098DB"/>
                </a:solidFill>
                <a:latin typeface="Arial"/>
                <a:ea typeface="ＭＳ Ｐゴシック"/>
              </a:rPr>
              <a:t>Extra</a:t>
            </a:r>
            <a:endParaRPr lang="en-US" sz="2600" b="0" strike="noStrike" spc="-1" dirty="0">
              <a:latin typeface="Arial"/>
            </a:endParaRPr>
          </a:p>
        </p:txBody>
      </p:sp>
      <p:sp>
        <p:nvSpPr>
          <p:cNvPr id="98" name="CustomShape 2"/>
          <p:cNvSpPr/>
          <p:nvPr/>
        </p:nvSpPr>
        <p:spPr>
          <a:xfrm>
            <a:off x="427680" y="589940"/>
            <a:ext cx="8231760" cy="55029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1640">
              <a:lnSpc>
                <a:spcPct val="100000"/>
              </a:lnSpc>
              <a:spcBef>
                <a:spcPts val="1500"/>
              </a:spcBef>
              <a:buClr>
                <a:srgbClr val="0098DB"/>
              </a:buClr>
              <a:buFont typeface="Arial"/>
              <a:buChar char="•"/>
            </a:pPr>
            <a:r>
              <a:rPr lang="en-US" sz="2000" b="1" spc="-1" dirty="0" smtClean="0">
                <a:ea typeface="ＭＳ Ｐゴシック"/>
              </a:rPr>
              <a:t>Examples of DTO’s in production systems</a:t>
            </a:r>
          </a:p>
          <a:p>
            <a:pPr marL="800280" lvl="1" indent="-341640">
              <a:spcBef>
                <a:spcPts val="1500"/>
              </a:spcBef>
              <a:buClr>
                <a:srgbClr val="0098DB"/>
              </a:buClr>
              <a:buFont typeface="Arial"/>
              <a:buChar char="•"/>
            </a:pPr>
            <a:r>
              <a:rPr lang="en-US" sz="2000" b="1" spc="-1" dirty="0" err="1" smtClean="0">
                <a:ea typeface="ＭＳ Ｐゴシック"/>
              </a:rPr>
              <a:t>RaspberryPi</a:t>
            </a:r>
            <a:r>
              <a:rPr lang="en-US" sz="2000" b="1" spc="-1" dirty="0" smtClean="0">
                <a:ea typeface="ＭＳ Ｐゴシック"/>
              </a:rPr>
              <a:t> (hats)</a:t>
            </a:r>
          </a:p>
          <a:p>
            <a:pPr marL="800280" lvl="1" indent="-341640">
              <a:spcBef>
                <a:spcPts val="1500"/>
              </a:spcBef>
              <a:buClr>
                <a:srgbClr val="0098DB"/>
              </a:buClr>
              <a:buFont typeface="Arial"/>
              <a:buChar char="•"/>
            </a:pPr>
            <a:r>
              <a:rPr lang="en-US" sz="2000" b="1" spc="-1" dirty="0" err="1" smtClean="0">
                <a:ea typeface="ＭＳ Ｐゴシック"/>
              </a:rPr>
              <a:t>Beaglebone</a:t>
            </a:r>
            <a:r>
              <a:rPr lang="en-US" sz="2000" b="1" spc="-1" dirty="0" smtClean="0">
                <a:ea typeface="ＭＳ Ｐゴシック"/>
              </a:rPr>
              <a:t> (cape manager)</a:t>
            </a:r>
          </a:p>
          <a:p>
            <a:pPr marL="800280" lvl="1" indent="-341640">
              <a:spcBef>
                <a:spcPts val="1500"/>
              </a:spcBef>
              <a:buClr>
                <a:srgbClr val="0098DB"/>
              </a:buClr>
              <a:buFont typeface="Arial"/>
              <a:buChar char="•"/>
            </a:pPr>
            <a:r>
              <a:rPr lang="en-US" sz="2000" b="1" spc="-1" dirty="0" smtClean="0">
                <a:ea typeface="ＭＳ Ｐゴシック"/>
              </a:rPr>
              <a:t>Some Intel boards (e.g. via ACPI)</a:t>
            </a:r>
            <a:br>
              <a:rPr lang="en-US" sz="2000" b="1" spc="-1" dirty="0" smtClean="0">
                <a:ea typeface="ＭＳ Ｐゴシック"/>
              </a:rPr>
            </a:br>
            <a:endParaRPr lang="en-US" sz="1000" b="1" spc="-1" dirty="0">
              <a:ea typeface="ＭＳ Ｐゴシック"/>
            </a:endParaRPr>
          </a:p>
          <a:p>
            <a:pPr marL="342900" indent="-342900">
              <a:buFont typeface="Arial" panose="020B0604020202020204" pitchFamily="34" charset="0"/>
              <a:buChar char="•"/>
            </a:pPr>
            <a:r>
              <a:rPr lang="en-US" b="1" dirty="0"/>
              <a:t>More on DT at:</a:t>
            </a:r>
          </a:p>
          <a:p>
            <a:pPr marL="800100" lvl="1" indent="-342900">
              <a:buFont typeface="Arial" panose="020B0604020202020204" pitchFamily="34" charset="0"/>
              <a:buChar char="•"/>
            </a:pPr>
            <a:r>
              <a:rPr lang="en-US" dirty="0"/>
              <a:t>https://www.devicetree.org</a:t>
            </a:r>
            <a:r>
              <a:rPr lang="en-US" dirty="0" smtClean="0"/>
              <a:t>/</a:t>
            </a:r>
            <a:endParaRPr lang="en-US" dirty="0"/>
          </a:p>
          <a:p>
            <a:pPr marL="342900" indent="-342900">
              <a:buFont typeface="Arial" panose="020B0604020202020204" pitchFamily="34" charset="0"/>
              <a:buChar char="•"/>
            </a:pPr>
            <a:r>
              <a:rPr lang="en-US" b="1" dirty="0" err="1" smtClean="0"/>
              <a:t>ePAPR</a:t>
            </a:r>
            <a:r>
              <a:rPr lang="en-US" b="1" dirty="0" smtClean="0"/>
              <a:t> specification </a:t>
            </a:r>
            <a:r>
              <a:rPr lang="en-US" b="1" dirty="0"/>
              <a:t>of DT:</a:t>
            </a:r>
          </a:p>
          <a:p>
            <a:pPr marL="800100" lvl="1" indent="-342900">
              <a:buFont typeface="Arial" panose="020B0604020202020204" pitchFamily="34" charset="0"/>
              <a:buChar char="•"/>
            </a:pPr>
            <a:r>
              <a:rPr lang="en-US" dirty="0">
                <a:hlinkClick r:id="rId3"/>
              </a:rPr>
              <a:t>https://</a:t>
            </a:r>
            <a:r>
              <a:rPr lang="en-US" dirty="0" smtClean="0">
                <a:hlinkClick r:id="rId3"/>
              </a:rPr>
              <a:t>elinux.org/images/c/cf/Power_ePAPR_APPROVED_v1.1.pdf</a:t>
            </a:r>
            <a:endParaRPr lang="en-US" dirty="0" smtClean="0"/>
          </a:p>
          <a:p>
            <a:pPr marL="800100" lvl="1" indent="-342900">
              <a:buFont typeface="Arial" panose="020B0604020202020204" pitchFamily="34" charset="0"/>
              <a:buChar char="•"/>
            </a:pPr>
            <a:endParaRPr lang="en-US" sz="200" b="1" spc="-1" dirty="0" smtClean="0">
              <a:ea typeface="ＭＳ Ｐゴシック"/>
            </a:endParaRPr>
          </a:p>
          <a:p>
            <a:pPr marL="343080" indent="-341640">
              <a:lnSpc>
                <a:spcPct val="100000"/>
              </a:lnSpc>
              <a:spcBef>
                <a:spcPts val="1500"/>
              </a:spcBef>
              <a:buClr>
                <a:srgbClr val="0098DB"/>
              </a:buClr>
              <a:buFont typeface="Arial"/>
              <a:buChar char="•"/>
            </a:pPr>
            <a:r>
              <a:rPr lang="en-US" b="1" spc="-1" dirty="0" smtClean="0">
                <a:ea typeface="ＭＳ Ｐゴシック"/>
              </a:rPr>
              <a:t>Contact:</a:t>
            </a:r>
          </a:p>
          <a:p>
            <a:pPr marL="800280" lvl="1" indent="-341640">
              <a:spcBef>
                <a:spcPts val="1500"/>
              </a:spcBef>
              <a:buClr>
                <a:srgbClr val="0098DB"/>
              </a:buClr>
              <a:buFont typeface="Arial"/>
              <a:buChar char="•"/>
            </a:pPr>
            <a:r>
              <a:rPr lang="en-US" sz="2000" dirty="0"/>
              <a:t>Contact: Marek </a:t>
            </a:r>
            <a:r>
              <a:rPr lang="en-US" sz="2000" dirty="0" err="1"/>
              <a:t>Vasut</a:t>
            </a:r>
            <a:r>
              <a:rPr lang="en-US" sz="2000" dirty="0"/>
              <a:t> </a:t>
            </a:r>
            <a:r>
              <a:rPr lang="en-US" sz="2000" dirty="0" smtClean="0">
                <a:hlinkClick r:id="rId4"/>
              </a:rPr>
              <a:t>marek.vasut@gmail.com</a:t>
            </a:r>
            <a:endParaRPr lang="en-US" sz="2000" dirty="0" smtClean="0"/>
          </a:p>
          <a:p>
            <a:pPr marL="800280" lvl="1" indent="-341640">
              <a:spcBef>
                <a:spcPts val="1500"/>
              </a:spcBef>
              <a:buClr>
                <a:srgbClr val="0098DB"/>
              </a:buClr>
              <a:buFont typeface="Arial"/>
              <a:buChar char="•"/>
            </a:pPr>
            <a:r>
              <a:rPr lang="en-US" sz="2000" b="1" spc="-1" dirty="0">
                <a:ea typeface="ＭＳ Ｐゴシック"/>
                <a:hlinkClick r:id="rId5"/>
              </a:rPr>
              <a:t>https://</a:t>
            </a:r>
            <a:r>
              <a:rPr lang="en-US" sz="2000" b="1" spc="-1" dirty="0" smtClean="0">
                <a:ea typeface="ＭＳ Ｐゴシック"/>
                <a:hlinkClick r:id="rId5"/>
              </a:rPr>
              <a:t>schd.ws/hosted_files/elciotna18/c1/elc-2018.pdf</a:t>
            </a:r>
            <a:endParaRPr lang="en-US" sz="2000" b="1" spc="-1" dirty="0">
              <a:ea typeface="ＭＳ Ｐゴシック"/>
            </a:endParaRPr>
          </a:p>
          <a:p>
            <a:pPr marL="343080" indent="-341640">
              <a:lnSpc>
                <a:spcPct val="100000"/>
              </a:lnSpc>
              <a:spcBef>
                <a:spcPts val="1500"/>
              </a:spcBef>
              <a:buClr>
                <a:srgbClr val="0098DB"/>
              </a:buClr>
              <a:buFont typeface="Arial"/>
              <a:buChar char="•"/>
            </a:pPr>
            <a:endParaRPr lang="en-US" sz="2000" spc="-1" dirty="0"/>
          </a:p>
        </p:txBody>
      </p:sp>
    </p:spTree>
    <p:extLst>
      <p:ext uri="{BB962C8B-B14F-4D97-AF65-F5344CB8AC3E}">
        <p14:creationId xmlns:p14="http://schemas.microsoft.com/office/powerpoint/2010/main" val="140513919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r>
              <a:rPr lang="en-US" dirty="0" smtClean="0">
                <a:latin typeface="Arial" charset="0"/>
              </a:rPr>
              <a:t> – Part 1</a:t>
            </a:r>
          </a:p>
          <a:p>
            <a:pPr eaLnBrk="1" hangingPunct="1">
              <a:spcBef>
                <a:spcPts val="900"/>
              </a:spcBef>
            </a:pPr>
            <a:r>
              <a:rPr lang="en-US" dirty="0">
                <a:cs typeface="Arial" charset="0"/>
              </a:rPr>
              <a:t>Tim </a:t>
            </a:r>
            <a:r>
              <a:rPr lang="en-US" dirty="0" err="1">
                <a:cs typeface="Arial" charset="0"/>
              </a:rPr>
              <a:t>Orling</a:t>
            </a:r>
            <a:r>
              <a:rPr lang="en-US" dirty="0">
                <a:cs typeface="Arial" charset="0"/>
              </a:rPr>
              <a:t>, Sean Hudson, David </a:t>
            </a:r>
            <a:r>
              <a:rPr lang="en-US" dirty="0" smtClean="0">
                <a:cs typeface="Arial" charset="0"/>
              </a:rPr>
              <a:t>Reyna</a:t>
            </a:r>
            <a:endParaRPr lang="en-US" dirty="0">
              <a:latin typeface="Arial" charset="0"/>
            </a:endParaRPr>
          </a:p>
        </p:txBody>
      </p:sp>
    </p:spTree>
    <p:extLst>
      <p:ext uri="{BB962C8B-B14F-4D97-AF65-F5344CB8AC3E}">
        <p14:creationId xmlns:p14="http://schemas.microsoft.com/office/powerpoint/2010/main" val="315555164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77500" lnSpcReduction="2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it can be run in a Mac OS X (or Windows) environment using CROPS (Docker containers). </a:t>
            </a:r>
          </a:p>
          <a:p>
            <a:pPr lvl="1"/>
            <a:r>
              <a:rPr lang="en-US" dirty="0">
                <a:latin typeface="+mn-lt"/>
                <a:hlinkClick r:id="rId2"/>
              </a:rPr>
              <a:t>https://</a:t>
            </a:r>
            <a:r>
              <a:rPr lang="en-US" dirty="0" smtClean="0">
                <a:latin typeface="+mn-lt"/>
                <a:hlinkClick r:id="rId2"/>
              </a:rPr>
              <a:t>github.com/crops/extsdk-container</a:t>
            </a:r>
            <a:endParaRPr lang="en-US" dirty="0" smtClean="0">
              <a:latin typeface="+mn-lt"/>
            </a:endParaRPr>
          </a:p>
          <a:p>
            <a:pPr lvl="1"/>
            <a:r>
              <a:rPr lang="en-US" dirty="0">
                <a:latin typeface="+mn-lt"/>
                <a:hlinkClick r:id="rId3"/>
              </a:rPr>
              <a:t>https://</a:t>
            </a:r>
            <a:r>
              <a:rPr lang="en-US" dirty="0" smtClean="0">
                <a:latin typeface="+mn-lt"/>
                <a:hlinkClick r:id="rId3"/>
              </a:rPr>
              <a:t>github.com/crops/docker-win-mac-docs/wiki</a:t>
            </a:r>
            <a:endParaRPr lang="en-US" dirty="0" smtClean="0">
              <a:latin typeface="+mn-lt"/>
            </a:endParaRPr>
          </a:p>
          <a:p>
            <a:pPr lvl="1"/>
            <a:r>
              <a:rPr lang="en-US" dirty="0">
                <a:latin typeface="+mn-lt"/>
                <a:hlinkClick r:id="rId4"/>
              </a:rPr>
              <a:t>https://hub.docker.com/r/crops/extsdk-container</a:t>
            </a:r>
            <a:r>
              <a:rPr lang="en-US" dirty="0" smtClean="0">
                <a:latin typeface="+mn-lt"/>
                <a:hlinkClick r:id="rId4"/>
              </a:rPr>
              <a:t>/</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 the second session this afternoon will focus on </a:t>
            </a:r>
            <a:r>
              <a:rPr lang="en-US" sz="2000" i="1" dirty="0" err="1" smtClean="0">
                <a:solidFill>
                  <a:srgbClr val="0071C5"/>
                </a:solidFill>
                <a:latin typeface="+mn-lt"/>
              </a:rPr>
              <a:t>eSDK</a:t>
            </a:r>
            <a:r>
              <a:rPr lang="en-US" sz="2000" i="1" dirty="0" smtClean="0">
                <a:solidFill>
                  <a:srgbClr val="0071C5"/>
                </a:solidFill>
                <a:latin typeface="+mn-lt"/>
              </a:rPr>
              <a:t> </a:t>
            </a:r>
            <a:r>
              <a:rPr lang="en-US" sz="2000" i="1" dirty="0">
                <a:solidFill>
                  <a:srgbClr val="0071C5"/>
                </a:solidFill>
                <a:latin typeface="+mn-lt"/>
              </a:rPr>
              <a:t>a</a:t>
            </a:r>
            <a:r>
              <a:rPr lang="en-US" sz="2000" i="1" dirty="0" smtClean="0">
                <a:solidFill>
                  <a:srgbClr val="0071C5"/>
                </a:solidFill>
                <a:latin typeface="+mn-lt"/>
              </a:rPr>
              <a:t>pplication developer workflow</a:t>
            </a:r>
          </a:p>
        </p:txBody>
      </p:sp>
    </p:spTree>
    <p:extLst>
      <p:ext uri="{BB962C8B-B14F-4D97-AF65-F5344CB8AC3E}">
        <p14:creationId xmlns:p14="http://schemas.microsoft.com/office/powerpoint/2010/main" val="2290394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smtClean="0">
                <a:latin typeface="Courier" charset="0"/>
                <a:ea typeface="Courier" charset="0"/>
                <a:cs typeface="Courier" charset="0"/>
              </a:rPr>
              <a:t>distutils</a:t>
            </a:r>
            <a:endParaRPr lang="en-US" sz="2400" b="1" dirty="0" smtClean="0">
              <a:latin typeface="Courier" charset="0"/>
              <a:ea typeface="Courier" charset="0"/>
              <a:cs typeface="Courier" charset="0"/>
            </a:endParaRPr>
          </a:p>
          <a:p>
            <a:pPr marL="568325" lvl="1">
              <a:buFont typeface="Arial" charset="0"/>
              <a:buChar char="•"/>
            </a:pPr>
            <a:r>
              <a:rPr lang="en-US" sz="2400" dirty="0" smtClean="0">
                <a:latin typeface="+mn-lt"/>
                <a:ea typeface="Courier" charset="0"/>
                <a:cs typeface="Courier" charset="0"/>
              </a:rPr>
              <a:t>ROS (Robot Operating System v1)</a:t>
            </a:r>
            <a:endParaRPr lang="en-US" sz="2400" dirty="0">
              <a:latin typeface="+mn-lt"/>
              <a:ea typeface="Courier" charset="0"/>
              <a:cs typeface="Courier" charset="0"/>
            </a:endParaRPr>
          </a:p>
        </p:txBody>
      </p:sp>
    </p:spTree>
    <p:extLst>
      <p:ext uri="{BB962C8B-B14F-4D97-AF65-F5344CB8AC3E}">
        <p14:creationId xmlns:p14="http://schemas.microsoft.com/office/powerpoint/2010/main" val="3528419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4205800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2831922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885340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1133708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62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(Optional) On limited compute machines (laptop), use </a:t>
            </a:r>
            <a:r>
              <a:rPr lang="en-US" sz="2800" i="1" dirty="0" err="1" smtClean="0">
                <a:solidFill>
                  <a:schemeClr val="tx1"/>
                </a:solidFill>
                <a:cs typeface="Courier New" panose="02070309020205020404" pitchFamily="49" charset="0"/>
              </a:rPr>
              <a:t>rm_work</a:t>
            </a:r>
            <a:r>
              <a:rPr lang="en-US" sz="2800" i="1" dirty="0">
                <a:solidFill>
                  <a:schemeClr val="tx1"/>
                </a:solidFill>
                <a:cs typeface="Courier New" panose="02070309020205020404" pitchFamily="49" charset="0"/>
              </a:rPr>
              <a:t/>
            </a:r>
            <a:br>
              <a:rPr lang="en-US" sz="2800" i="1" dirty="0">
                <a:solidFill>
                  <a:schemeClr val="tx1"/>
                </a:solidFill>
                <a:cs typeface="Courier New" panose="02070309020205020404" pitchFamily="49" charset="0"/>
              </a:rPr>
            </a:br>
            <a:r>
              <a:rPr lang="en-US" sz="1700" i="1" dirty="0">
                <a:solidFill>
                  <a:schemeClr val="tx1"/>
                </a:solidFill>
                <a:cs typeface="Courier New" panose="02070309020205020404" pitchFamily="49" charset="0"/>
              </a:rPr>
              <a:t/>
            </a:r>
            <a:br>
              <a:rPr lang="en-US" sz="1700" i="1" dirty="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echo ‘INHERIT += ”</a:t>
            </a:r>
            <a:r>
              <a:rPr lang="en-US" sz="2300" i="1" dirty="0" err="1" smtClean="0">
                <a:solidFill>
                  <a:schemeClr val="tx1"/>
                </a:solidFill>
                <a:latin typeface="Courier New" panose="02070309020205020404" pitchFamily="49" charset="0"/>
                <a:cs typeface="Courier New" panose="02070309020205020404" pitchFamily="49" charset="0"/>
              </a:rPr>
              <a:t>rm_work</a:t>
            </a:r>
            <a:r>
              <a:rPr lang="en-US" sz="2300" i="1" dirty="0" smtClean="0">
                <a:solidFill>
                  <a:schemeClr val="tx1"/>
                </a:solidFill>
                <a:latin typeface="Courier New" panose="02070309020205020404" pitchFamily="49" charset="0"/>
                <a:cs typeface="Courier New" panose="02070309020205020404" pitchFamily="49" charset="0"/>
              </a:rPr>
              <a:t>”’ &gt;&gt;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sz="23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4787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bitbake</a:t>
            </a:r>
            <a:r>
              <a:rPr lang="en-US" sz="2200" b="0" dirty="0" smtClean="0">
                <a:solidFill>
                  <a:schemeClr val="tx1"/>
                </a:solidFill>
                <a:latin typeface="Courier New" panose="02070309020205020404" pitchFamily="49" charset="0"/>
                <a:cs typeface="Courier New" panose="02070309020205020404" pitchFamily="49" charset="0"/>
              </a:rPr>
              <a:t>-layers create-layer meta-foo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2892497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 </a:t>
            </a:r>
            <a:br>
              <a:rPr lang="en-US" sz="2800" dirty="0" smtClean="0">
                <a:solidFill>
                  <a:schemeClr val="tx1"/>
                </a:solidFill>
              </a:rPr>
            </a:br>
            <a:r>
              <a:rPr lang="en-US" sz="2800" dirty="0" smtClean="0">
                <a:solidFill>
                  <a:schemeClr val="tx1"/>
                </a:solidFill>
              </a:rPr>
              <a:t>(this has already been done in the class VMs)</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a:t>
            </a:r>
            <a:r>
              <a:rPr lang="en-US" sz="2200" b="0" dirty="0" smtClean="0">
                <a:solidFill>
                  <a:schemeClr val="tx1"/>
                </a:solidFill>
                <a:latin typeface="Courier New" panose="02070309020205020404" pitchFamily="49" charset="0"/>
                <a:cs typeface="Courier New" panose="02070309020205020404" pitchFamily="49" charset="0"/>
              </a:rPr>
              <a:t>scratch/poky/build-</a:t>
            </a:r>
            <a:r>
              <a:rPr lang="en-US" sz="2200" b="0" dirty="0" err="1" smtClean="0">
                <a:solidFill>
                  <a:schemeClr val="tx1"/>
                </a:solidFill>
                <a:latin typeface="Courier New" panose="02070309020205020404" pitchFamily="49" charset="0"/>
                <a:cs typeface="Courier New" panose="02070309020205020404" pitchFamily="49" charset="0"/>
              </a:rPr>
              <a:t>qemu</a:t>
            </a:r>
            <a:r>
              <a:rPr lang="en-US" sz="2200" b="0" dirty="0" smtClean="0">
                <a:solidFill>
                  <a:schemeClr val="tx1"/>
                </a:solidFill>
                <a:latin typeface="Courier New" panose="02070309020205020404" pitchFamily="49" charset="0"/>
                <a:cs typeface="Courier New" panose="02070309020205020404" pitchFamily="49" charset="0"/>
              </a:rPr>
              <a:t>)</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31369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a:t>
            </a:r>
            <a:r>
              <a:rPr lang="en-US" sz="2300" dirty="0" smtClean="0">
                <a:solidFill>
                  <a:schemeClr val="tx1"/>
                </a:solidFill>
                <a:latin typeface="Courier New" panose="02070309020205020404" pitchFamily="49" charset="0"/>
                <a:cs typeface="Courier New" panose="02070309020205020404" pitchFamily="49" charset="0"/>
              </a:rPr>
              <a:t>root</a:t>
            </a:r>
            <a:r>
              <a:rPr lang="en-US" sz="2300" b="0" dirty="0" smtClean="0">
                <a:solidFill>
                  <a:schemeClr val="tx1"/>
                </a:solidFill>
                <a:latin typeface="Courier New" panose="02070309020205020404" pitchFamily="49" charset="0"/>
                <a:cs typeface="Courier New" panose="02070309020205020404" pitchFamily="49" charset="0"/>
              </a:rPr>
              <a: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(CTRL-x </a:t>
            </a:r>
            <a:r>
              <a:rPr lang="en-US" sz="2300" i="1" dirty="0" smtClean="0">
                <a:solidFill>
                  <a:schemeClr val="tx1"/>
                </a:solidFill>
                <a:latin typeface="Courier New" panose="02070309020205020404" pitchFamily="49" charset="0"/>
                <a:cs typeface="Courier New" panose="02070309020205020404" pitchFamily="49" charset="0"/>
              </a:rPr>
              <a:t>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a:t>
            </a:r>
            <a:r>
              <a:rPr lang="en-US" sz="2300" i="1" dirty="0" smtClean="0">
                <a:solidFill>
                  <a:schemeClr val="tx1"/>
                </a:solidFill>
                <a:latin typeface="Courier New" panose="02070309020205020404" pitchFamily="49" charset="0"/>
                <a:cs typeface="Courier New" panose="02070309020205020404" pitchFamily="49" charset="0"/>
              </a:rPr>
              <a:t>exit</a:t>
            </a:r>
            <a:br>
              <a:rPr lang="en-US" sz="2300" i="1" dirty="0" smtClean="0">
                <a:solidFill>
                  <a:schemeClr val="tx1"/>
                </a:solidFill>
                <a:latin typeface="Courier New" panose="02070309020205020404" pitchFamily="49" charset="0"/>
                <a:cs typeface="Courier New" panose="02070309020205020404" pitchFamily="49" charset="0"/>
              </a:rPr>
            </a:br>
            <a:r>
              <a:rPr lang="en-US" sz="1300" i="1" dirty="0" smtClean="0">
                <a:solidFill>
                  <a:schemeClr val="tx1"/>
                </a:solidFill>
                <a:latin typeface="Courier New" panose="02070309020205020404" pitchFamily="49" charset="0"/>
                <a:cs typeface="Courier New" panose="02070309020205020404" pitchFamily="49" charset="0"/>
              </a:rPr>
              <a:t/>
            </a:r>
            <a:br>
              <a:rPr lang="en-US" sz="1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(CTRL-a </a:t>
            </a:r>
            <a:r>
              <a:rPr lang="en-US" sz="2300" i="1" dirty="0" smtClean="0">
                <a:solidFill>
                  <a:schemeClr val="tx1"/>
                </a:solidFill>
                <a:latin typeface="Courier New" panose="02070309020205020404" pitchFamily="49" charset="0"/>
                <a:cs typeface="Courier New" panose="02070309020205020404" pitchFamily="49" charset="0"/>
              </a:rPr>
              <a:t>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79773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3200" b="0" dirty="0" smtClean="0">
                <a:solidFill>
                  <a:schemeClr val="tx1"/>
                </a:solidFill>
              </a:rPr>
              <a:t>“Publish” our recipe</a:t>
            </a:r>
            <a:endParaRPr lang="en-US" sz="32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3200" i="1" dirty="0">
                <a:solidFill>
                  <a:schemeClr val="tx1"/>
                </a:solidFill>
              </a:rPr>
              <a:t>Clean up</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 </a:t>
            </a:r>
            <a:r>
              <a:rPr lang="en-US" sz="2800" i="1" dirty="0" err="1">
                <a:solidFill>
                  <a:schemeClr val="tx1"/>
                </a:solidFill>
                <a:latin typeface="Courier New" panose="02070309020205020404" pitchFamily="49" charset="0"/>
                <a:cs typeface="Courier New" panose="02070309020205020404" pitchFamily="49" charset="0"/>
              </a:rPr>
              <a:t>rm</a:t>
            </a:r>
            <a:r>
              <a:rPr lang="en-US" sz="2800" i="1" dirty="0">
                <a:solidFill>
                  <a:schemeClr val="tx1"/>
                </a:solidFill>
                <a:latin typeface="Courier New" panose="02070309020205020404" pitchFamily="49" charset="0"/>
                <a:cs typeface="Courier New" panose="02070309020205020404" pitchFamily="49" charset="0"/>
              </a:rPr>
              <a:t> </a:t>
            </a:r>
            <a:r>
              <a:rPr lang="mr-IN" sz="2800" i="1" dirty="0">
                <a:solidFill>
                  <a:schemeClr val="tx1"/>
                </a:solidFill>
                <a:latin typeface="Courier New" panose="02070309020205020404" pitchFamily="49" charset="0"/>
                <a:cs typeface="Courier New" panose="02070309020205020404" pitchFamily="49" charset="0"/>
              </a:rPr>
              <a:t>–</a:t>
            </a:r>
            <a:r>
              <a:rPr lang="en-US" sz="2800" i="1" dirty="0" err="1">
                <a:solidFill>
                  <a:schemeClr val="tx1"/>
                </a:solidFill>
                <a:latin typeface="Courier New" panose="02070309020205020404" pitchFamily="49" charset="0"/>
                <a:cs typeface="Courier New" panose="02070309020205020404" pitchFamily="49" charset="0"/>
              </a:rPr>
              <a:t>rf</a:t>
            </a:r>
            <a:r>
              <a:rPr lang="en-US" sz="2800" i="1" dirty="0">
                <a:solidFill>
                  <a:schemeClr val="tx1"/>
                </a:solidFill>
                <a:latin typeface="Courier New" panose="02070309020205020404" pitchFamily="49" charset="0"/>
                <a:cs typeface="Courier New" panose="02070309020205020404" pitchFamily="49" charset="0"/>
              </a:rPr>
              <a:t> </a:t>
            </a:r>
            <a:r>
              <a:rPr lang="en-US" sz="2800" i="1" dirty="0" smtClean="0">
                <a:solidFill>
                  <a:schemeClr val="tx1"/>
                </a:solidFill>
                <a:latin typeface="Courier New" panose="02070309020205020404" pitchFamily="49" charset="0"/>
                <a:cs typeface="Courier New" panose="02070309020205020404" pitchFamily="49" charset="0"/>
              </a:rPr>
              <a:t>workspace/sources/</a:t>
            </a:r>
            <a:r>
              <a:rPr lang="en-US" sz="2800" i="1" dirty="0" err="1" smtClean="0">
                <a:solidFill>
                  <a:schemeClr val="tx1"/>
                </a:solidFill>
                <a:latin typeface="Courier New" panose="02070309020205020404" pitchFamily="49" charset="0"/>
                <a:cs typeface="Courier New" panose="02070309020205020404" pitchFamily="49" charset="0"/>
              </a:rPr>
              <a:t>nano</a:t>
            </a:r>
            <a:r>
              <a:rPr lang="en-US" sz="2800" i="1" dirty="0" smtClean="0">
                <a:solidFill>
                  <a:schemeClr val="tx1"/>
                </a:solidFill>
                <a:latin typeface="Courier New" panose="02070309020205020404" pitchFamily="49" charset="0"/>
                <a:cs typeface="Courier New" panose="02070309020205020404" pitchFamily="49" charset="0"/>
              </a:rPr>
              <a:t/>
            </a:r>
            <a:br>
              <a:rPr lang="en-US" sz="2800" i="1" dirty="0" smtClean="0">
                <a:solidFill>
                  <a:schemeClr val="tx1"/>
                </a:solidFill>
                <a:latin typeface="Courier New" panose="02070309020205020404" pitchFamily="49" charset="0"/>
                <a:cs typeface="Courier New" panose="02070309020205020404" pitchFamily="49" charset="0"/>
              </a:rPr>
            </a:br>
            <a:endParaRPr lang="en-US" sz="2800" i="1" dirty="0" smtClean="0">
              <a:solidFill>
                <a:schemeClr val="tx1"/>
              </a:solidFill>
            </a:endParaRPr>
          </a:p>
          <a:p>
            <a:pPr marL="457200" lvl="1" indent="-457200">
              <a:buClr>
                <a:schemeClr val="accent1"/>
              </a:buClr>
              <a:buFont typeface="Arial" panose="020B0604020202020204" pitchFamily="34" charset="0"/>
              <a:buChar char="•"/>
            </a:pPr>
            <a:r>
              <a:rPr lang="en-US" sz="3200" i="1" dirty="0" smtClean="0">
                <a:solidFill>
                  <a:schemeClr val="tx1"/>
                </a:solidFill>
              </a:rPr>
              <a:t>Add our recipe to our image</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1400" i="1" dirty="0" smtClean="0">
                <a:solidFill>
                  <a:schemeClr val="tx1"/>
                </a:solidFill>
                <a:latin typeface="Courier New" panose="02070309020205020404" pitchFamily="49" charset="0"/>
                <a:cs typeface="Courier New" panose="02070309020205020404" pitchFamily="49" charset="0"/>
              </a:rPr>
              <a:t>$ echo ’CORE_IMAGE_EXTRA_INSTALL += “</a:t>
            </a:r>
            <a:r>
              <a:rPr lang="en-US" sz="1400" i="1" dirty="0" err="1" smtClean="0">
                <a:solidFill>
                  <a:schemeClr val="tx1"/>
                </a:solidFill>
                <a:latin typeface="Courier New" panose="02070309020205020404" pitchFamily="49" charset="0"/>
                <a:cs typeface="Courier New" panose="02070309020205020404" pitchFamily="49" charset="0"/>
              </a:rPr>
              <a:t>nano</a:t>
            </a:r>
            <a:r>
              <a:rPr lang="en-US" sz="1400" i="1" dirty="0" smtClean="0">
                <a:solidFill>
                  <a:schemeClr val="tx1"/>
                </a:solidFill>
                <a:latin typeface="Courier New" panose="02070309020205020404" pitchFamily="49" charset="0"/>
                <a:cs typeface="Courier New" panose="02070309020205020404" pitchFamily="49" charset="0"/>
              </a:rPr>
              <a:t>”’ &gt;&gt; </a:t>
            </a:r>
            <a:r>
              <a:rPr lang="en-US" sz="1400" i="1" dirty="0" err="1" smtClean="0">
                <a:solidFill>
                  <a:schemeClr val="tx1"/>
                </a:solidFill>
                <a:latin typeface="Courier New" panose="02070309020205020404" pitchFamily="49" charset="0"/>
                <a:cs typeface="Courier New" panose="02070309020205020404" pitchFamily="49" charset="0"/>
              </a:rPr>
              <a:t>conf</a:t>
            </a:r>
            <a:r>
              <a:rPr lang="en-US" sz="1400" i="1" dirty="0" smtClean="0">
                <a:solidFill>
                  <a:schemeClr val="tx1"/>
                </a:solidFill>
                <a:latin typeface="Courier New" panose="02070309020205020404" pitchFamily="49" charset="0"/>
                <a:cs typeface="Courier New" panose="02070309020205020404" pitchFamily="49" charset="0"/>
              </a:rPr>
              <a:t>/</a:t>
            </a:r>
            <a:r>
              <a:rPr lang="en-US" sz="14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818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devtool</a:t>
            </a:r>
            <a:r>
              <a:rPr lang="en-US" sz="1900" i="1" dirty="0">
                <a:solidFill>
                  <a:schemeClr val="tx1"/>
                </a:solidFill>
                <a:latin typeface="Courier New" panose="02070309020205020404" pitchFamily="49" charset="0"/>
                <a:cs typeface="Courier New" panose="02070309020205020404" pitchFamily="49" charset="0"/>
              </a:rPr>
              <a:t> add hello </a:t>
            </a:r>
            <a:r>
              <a:rPr lang="en-US" sz="1900" i="1" dirty="0" smtClean="0">
                <a:solidFill>
                  <a:schemeClr val="tx1"/>
                </a:solidFill>
                <a:latin typeface="Courier New" panose="02070309020205020404" pitchFamily="49" charset="0"/>
                <a:cs typeface="Courier New" panose="02070309020205020404" pitchFamily="49" charset="0"/>
              </a:rPr>
              <a:t>\ 	https</a:t>
            </a:r>
            <a:r>
              <a:rPr lang="en-US" sz="1900" i="1" dirty="0">
                <a:solidFill>
                  <a:schemeClr val="tx1"/>
                </a:solidFill>
                <a:latin typeface="Courier New" panose="02070309020205020404" pitchFamily="49" charset="0"/>
                <a:cs typeface="Courier New" panose="02070309020205020404" pitchFamily="49" charset="0"/>
              </a:rPr>
              <a:t>://</a:t>
            </a:r>
            <a:r>
              <a:rPr lang="en-US" sz="1900" i="1" dirty="0" err="1" smtClean="0">
                <a:solidFill>
                  <a:schemeClr val="tx1"/>
                </a:solidFill>
                <a:latin typeface="Courier New" panose="02070309020205020404" pitchFamily="49" charset="0"/>
                <a:cs typeface="Courier New" panose="02070309020205020404" pitchFamily="49" charset="0"/>
              </a:rPr>
              <a:t>ftp.gnu.org</a:t>
            </a:r>
            <a:r>
              <a:rPr lang="en-US" sz="1900" i="1" dirty="0" smtClean="0">
                <a:solidFill>
                  <a:schemeClr val="tx1"/>
                </a:solidFill>
                <a:latin typeface="Courier New" panose="02070309020205020404" pitchFamily="49" charset="0"/>
                <a:cs typeface="Courier New" panose="02070309020205020404" pitchFamily="49" charset="0"/>
              </a:rPr>
              <a:t>/gnu/hello/hello-2.10.tar.gz</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devtool</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a:solidFill>
                  <a:schemeClr val="tx1"/>
                </a:solidFill>
                <a:latin typeface="Courier New" panose="02070309020205020404" pitchFamily="49" charset="0"/>
                <a:cs typeface="Courier New" panose="02070309020205020404" pitchFamily="49" charset="0"/>
              </a:rPr>
              <a:t>build </a:t>
            </a:r>
            <a:r>
              <a:rPr lang="en-US" sz="1900" i="1" dirty="0" smtClean="0">
                <a:solidFill>
                  <a:schemeClr val="tx1"/>
                </a:solidFill>
                <a:latin typeface="Courier New" panose="02070309020205020404" pitchFamily="49" charset="0"/>
                <a:cs typeface="Courier New" panose="02070309020205020404" pitchFamily="49" charset="0"/>
              </a:rPr>
              <a:t>hello</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devtool</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a:solidFill>
                  <a:schemeClr val="tx1"/>
                </a:solidFill>
                <a:latin typeface="Courier New" panose="02070309020205020404" pitchFamily="49" charset="0"/>
                <a:cs typeface="Courier New" panose="02070309020205020404" pitchFamily="49" charset="0"/>
              </a:rPr>
              <a:t>build-image </a:t>
            </a:r>
            <a:r>
              <a:rPr lang="en-US" sz="1900" i="1" dirty="0" smtClean="0">
                <a:solidFill>
                  <a:schemeClr val="tx1"/>
                </a:solidFill>
                <a:latin typeface="Courier New" panose="02070309020205020404" pitchFamily="49" charset="0"/>
                <a:cs typeface="Courier New" panose="02070309020205020404" pitchFamily="49" charset="0"/>
              </a:rPr>
              <a:t>core-image-minimal</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runqemu</a:t>
            </a:r>
            <a:r>
              <a:rPr lang="en-US" sz="1900" i="1" dirty="0" smtClean="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slirp</a:t>
            </a:r>
            <a:r>
              <a:rPr lang="en-US" sz="1900" i="1" dirty="0">
                <a:solidFill>
                  <a:schemeClr val="tx1"/>
                </a:solidFill>
                <a:latin typeface="Courier New" panose="02070309020205020404" pitchFamily="49" charset="0"/>
                <a:cs typeface="Courier New" panose="02070309020205020404" pitchFamily="49" charset="0"/>
              </a:rPr>
              <a:t> </a:t>
            </a:r>
            <a:r>
              <a:rPr lang="en-US" sz="1900" i="1" dirty="0" err="1">
                <a:solidFill>
                  <a:schemeClr val="tx1"/>
                </a:solidFill>
                <a:latin typeface="Courier New" panose="02070309020205020404" pitchFamily="49" charset="0"/>
                <a:cs typeface="Courier New" panose="02070309020205020404" pitchFamily="49" charset="0"/>
              </a:rPr>
              <a:t>nographic</a:t>
            </a:r>
            <a:r>
              <a:rPr lang="en-US" sz="1900" i="1" dirty="0">
                <a:solidFill>
                  <a:schemeClr val="tx1"/>
                </a:solidFill>
                <a:latin typeface="Courier New" panose="02070309020205020404" pitchFamily="49" charset="0"/>
                <a:cs typeface="Courier New" panose="02070309020205020404" pitchFamily="49" charset="0"/>
              </a:rPr>
              <a:t> </a:t>
            </a:r>
            <a:r>
              <a:rPr lang="en-US" sz="1900" i="1" dirty="0" err="1" smtClean="0">
                <a:solidFill>
                  <a:schemeClr val="tx1"/>
                </a:solidFill>
                <a:latin typeface="Courier New" panose="02070309020205020404" pitchFamily="49" charset="0"/>
                <a:cs typeface="Courier New" panose="02070309020205020404" pitchFamily="49" charset="0"/>
              </a:rPr>
              <a:t>qemuarm</a:t>
            </a:r>
            <a:r>
              <a:rPr lang="en-US" sz="1900" i="1" dirty="0" smtClean="0">
                <a:solidFill>
                  <a:schemeClr val="tx1"/>
                </a:solidFill>
                <a:latin typeface="Courier New" panose="02070309020205020404" pitchFamily="49" charset="0"/>
                <a:cs typeface="Courier New" panose="02070309020205020404" pitchFamily="49" charset="0"/>
              </a:rPr>
              <a:t/>
            </a:r>
            <a:br>
              <a:rPr lang="en-US" sz="1900" i="1" dirty="0" smtClean="0">
                <a:solidFill>
                  <a:schemeClr val="tx1"/>
                </a:solidFill>
                <a:latin typeface="Courier New" panose="02070309020205020404" pitchFamily="49" charset="0"/>
                <a:cs typeface="Courier New" panose="02070309020205020404" pitchFamily="49" charset="0"/>
              </a:rPr>
            </a:br>
            <a:r>
              <a:rPr lang="en-US" sz="19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755175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8932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safe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clean shell</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a:t>
            </a:r>
            <a:r>
              <a:rPr lang="en-US" sz="2300" b="0" dirty="0" smtClean="0">
                <a:solidFill>
                  <a:schemeClr val="tx1"/>
                </a:solidFill>
                <a:latin typeface="Courier New" panose="02070309020205020404" pitchFamily="49" charset="0"/>
                <a:cs typeface="Courier New" panose="02070309020205020404" pitchFamily="49" charset="0"/>
              </a:rPr>
              <a:t>Portland!":</a:t>
            </a:r>
            <a:r>
              <a:rPr lang="en-US" sz="2300" b="0" dirty="0">
                <a:solidFill>
                  <a:schemeClr val="tx1"/>
                </a:solidFill>
                <a:latin typeface="Courier New" panose="02070309020205020404" pitchFamily="49" charset="0"/>
                <a:cs typeface="Courier New" panose="02070309020205020404" pitchFamily="49" charset="0"/>
              </a:rPr>
              <a:t>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git</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add </a:t>
            </a:r>
            <a:r>
              <a:rPr lang="en-US" sz="2300" b="0" dirty="0" err="1">
                <a:solidFill>
                  <a:schemeClr val="tx1"/>
                </a:solidFill>
                <a:latin typeface="Courier New" panose="02070309020205020404" pitchFamily="49" charset="0"/>
                <a:cs typeface="Courier New" panose="02070309020205020404" pitchFamily="49" charset="0"/>
              </a:rPr>
              <a:t>src</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hello.c</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a:t>
            </a:r>
            <a:r>
              <a:rPr lang="en-US" sz="2300" b="0" dirty="0" smtClean="0">
                <a:solidFill>
                  <a:schemeClr val="tx1"/>
                </a:solidFill>
                <a:latin typeface="Courier New" panose="02070309020205020404" pitchFamily="49" charset="0"/>
                <a:cs typeface="Courier New" panose="02070309020205020404" pitchFamily="49" charset="0"/>
              </a:rPr>
              <a:t>Portland"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Portland!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2528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600" b="0"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pushd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smtClean="0">
                <a:solidFill>
                  <a:schemeClr val="tx1"/>
                </a:solidFill>
                <a:latin typeface="Courier New" panose="02070309020205020404" pitchFamily="49" charset="0"/>
                <a:cs typeface="Courier New" panose="02070309020205020404" pitchFamily="49" charset="0"/>
              </a:rPr>
              <a:t>meta-foo/recipes-hello/hello</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ls</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hello_2.10.bb</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a:t>
            </a:r>
            <a:r>
              <a:rPr lang="en-US" sz="2600" b="0" i="1" dirty="0">
                <a:solidFill>
                  <a:schemeClr val="tx1"/>
                </a:solidFill>
                <a:latin typeface="Courier New" panose="02070309020205020404" pitchFamily="49" charset="0"/>
                <a:cs typeface="Courier New" panose="02070309020205020404" pitchFamily="49" charset="0"/>
              </a:rPr>
              <a:t>hello_%.</a:t>
            </a:r>
            <a:r>
              <a:rPr lang="en-US" sz="2600" b="0" i="1" dirty="0" err="1" smtClean="0">
                <a:solidFill>
                  <a:schemeClr val="tx1"/>
                </a:solidFill>
                <a:latin typeface="Courier New" panose="02070309020205020404" pitchFamily="49" charset="0"/>
                <a:cs typeface="Courier New" panose="02070309020205020404" pitchFamily="49" charset="0"/>
              </a:rPr>
              <a:t>bbappend</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cat hello/0001-Change-world-to-Portland.patch</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popd</a:t>
            </a:r>
            <a:endParaRPr lang="en-US" sz="26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1534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20000"/>
          </a:bodyPr>
          <a:lstStyle/>
          <a:p>
            <a:pPr marL="457200" lvl="1" indent="-457200">
              <a:spcBef>
                <a:spcPct val="75000"/>
              </a:spcBef>
              <a:buClr>
                <a:schemeClr val="accent1"/>
              </a:buClr>
            </a:pPr>
            <a:r>
              <a:rPr lang="en-US" sz="2400" i="1" dirty="0" smtClean="0">
                <a:solidFill>
                  <a:schemeClr val="tx1"/>
                </a:solidFill>
                <a:cs typeface="Courier New" panose="02070309020205020404" pitchFamily="49" charset="0"/>
              </a:rPr>
              <a:t>(Optional) Add meta-</a:t>
            </a:r>
            <a:r>
              <a:rPr lang="en-US" sz="2400" i="1" dirty="0" err="1" smtClean="0">
                <a:solidFill>
                  <a:schemeClr val="tx1"/>
                </a:solidFill>
                <a:cs typeface="Courier New" panose="02070309020205020404" pitchFamily="49" charset="0"/>
              </a:rPr>
              <a:t>openembedded</a:t>
            </a:r>
            <a:r>
              <a:rPr lang="en-US" sz="2400" i="1" dirty="0" smtClean="0">
                <a:solidFill>
                  <a:schemeClr val="tx1"/>
                </a:solidFill>
                <a:cs typeface="Courier New" panose="02070309020205020404" pitchFamily="49" charset="0"/>
              </a:rPr>
              <a:t>/meta-</a:t>
            </a:r>
            <a:r>
              <a:rPr lang="en-US" sz="2400" i="1" dirty="0" err="1" smtClean="0">
                <a:solidFill>
                  <a:schemeClr val="tx1"/>
                </a:solidFill>
                <a:cs typeface="Courier New" panose="02070309020205020404" pitchFamily="49" charset="0"/>
              </a:rPr>
              <a:t>oe</a:t>
            </a:r>
            <a:r>
              <a:rPr lang="en-US" sz="2400" i="1" dirty="0" smtClean="0">
                <a:solidFill>
                  <a:schemeClr val="tx1"/>
                </a:solidFill>
                <a:cs typeface="Courier New" panose="02070309020205020404" pitchFamily="49" charset="0"/>
              </a:rPr>
              <a:t> layer</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1600" i="1" dirty="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pushd</a:t>
            </a:r>
            <a:r>
              <a:rPr lang="en-US" sz="1600" i="1" dirty="0" smtClean="0">
                <a:solidFill>
                  <a:schemeClr val="tx1"/>
                </a:solidFill>
                <a:latin typeface="Courier New" panose="02070309020205020404" pitchFamily="49" charset="0"/>
                <a:cs typeface="Courier New" panose="02070309020205020404" pitchFamily="49" charset="0"/>
              </a:rPr>
              <a:t> /scratch</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git</a:t>
            </a:r>
            <a:r>
              <a:rPr lang="en-US" sz="1600" i="1" dirty="0" smtClean="0">
                <a:solidFill>
                  <a:schemeClr val="tx1"/>
                </a:solidFill>
                <a:latin typeface="Courier New" panose="02070309020205020404" pitchFamily="49" charset="0"/>
                <a:cs typeface="Courier New" panose="02070309020205020404" pitchFamily="49" charset="0"/>
              </a:rPr>
              <a:t> clone https://</a:t>
            </a:r>
            <a:r>
              <a:rPr lang="en-US" sz="1600" i="1" dirty="0" err="1" smtClean="0">
                <a:solidFill>
                  <a:schemeClr val="tx1"/>
                </a:solidFill>
                <a:latin typeface="Courier New" panose="02070309020205020404" pitchFamily="49" charset="0"/>
                <a:cs typeface="Courier New" panose="02070309020205020404" pitchFamily="49" charset="0"/>
              </a:rPr>
              <a:t>github.com</a:t>
            </a:r>
            <a:r>
              <a:rPr lang="en-US" sz="1600" i="1" dirty="0" smtClean="0">
                <a:solidFill>
                  <a:schemeClr val="tx1"/>
                </a:solidFill>
                <a:latin typeface="Courier New" panose="02070309020205020404" pitchFamily="49" charset="0"/>
                <a:cs typeface="Courier New" panose="02070309020205020404" pitchFamily="49" charset="0"/>
              </a:rPr>
              <a:t>/</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/meta-</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popd</a:t>
            </a:r>
            <a:r>
              <a:rPr lang="en-US" sz="1600" i="1" dirty="0" smtClean="0">
                <a:solidFill>
                  <a:schemeClr val="tx1"/>
                </a:solidFill>
                <a:latin typeface="Courier New" panose="02070309020205020404" pitchFamily="49" charset="0"/>
                <a:cs typeface="Courier New" panose="02070309020205020404" pitchFamily="49" charset="0"/>
              </a:rPr>
              <a:t/>
            </a:r>
            <a:br>
              <a:rPr lang="en-US" sz="1600" i="1" dirty="0" smtClean="0">
                <a:solidFill>
                  <a:schemeClr val="tx1"/>
                </a:solidFill>
                <a:latin typeface="Courier New" panose="02070309020205020404" pitchFamily="49" charset="0"/>
                <a:cs typeface="Courier New" panose="02070309020205020404" pitchFamily="49" charset="0"/>
              </a:rPr>
            </a:br>
            <a:r>
              <a:rPr lang="en-US" sz="1600" i="1" dirty="0" smtClean="0">
                <a:solidFill>
                  <a:schemeClr val="tx1"/>
                </a:solidFill>
                <a:latin typeface="Courier New" panose="02070309020205020404" pitchFamily="49" charset="0"/>
                <a:cs typeface="Courier New" panose="02070309020205020404" pitchFamily="49" charset="0"/>
              </a:rPr>
              <a:t>$ </a:t>
            </a:r>
            <a:r>
              <a:rPr lang="en-US" sz="1600" i="1" dirty="0" err="1" smtClean="0">
                <a:solidFill>
                  <a:schemeClr val="tx1"/>
                </a:solidFill>
                <a:latin typeface="Courier New" panose="02070309020205020404" pitchFamily="49" charset="0"/>
                <a:cs typeface="Courier New" panose="02070309020205020404" pitchFamily="49" charset="0"/>
              </a:rPr>
              <a:t>bitbake</a:t>
            </a:r>
            <a:r>
              <a:rPr lang="en-US" sz="1600" i="1" dirty="0" smtClean="0">
                <a:solidFill>
                  <a:schemeClr val="tx1"/>
                </a:solidFill>
                <a:latin typeface="Courier New" panose="02070309020205020404" pitchFamily="49" charset="0"/>
                <a:cs typeface="Courier New" panose="02070309020205020404" pitchFamily="49" charset="0"/>
              </a:rPr>
              <a:t>-layers add-layer ../meta-</a:t>
            </a:r>
            <a:r>
              <a:rPr lang="en-US" sz="1600" i="1" dirty="0" err="1" smtClean="0">
                <a:solidFill>
                  <a:schemeClr val="tx1"/>
                </a:solidFill>
                <a:latin typeface="Courier New" panose="02070309020205020404" pitchFamily="49" charset="0"/>
                <a:cs typeface="Courier New" panose="02070309020205020404" pitchFamily="49" charset="0"/>
              </a:rPr>
              <a:t>openembedded</a:t>
            </a:r>
            <a:r>
              <a:rPr lang="en-US" sz="1600" i="1" dirty="0" smtClean="0">
                <a:solidFill>
                  <a:schemeClr val="tx1"/>
                </a:solidFill>
                <a:latin typeface="Courier New" panose="02070309020205020404" pitchFamily="49" charset="0"/>
                <a:cs typeface="Courier New" panose="02070309020205020404" pitchFamily="49" charset="0"/>
              </a:rPr>
              <a:t>/meta-</a:t>
            </a:r>
            <a:r>
              <a:rPr lang="en-US" sz="1600" i="1" dirty="0" err="1" smtClean="0">
                <a:solidFill>
                  <a:schemeClr val="tx1"/>
                </a:solidFill>
                <a:latin typeface="Courier New" panose="02070309020205020404" pitchFamily="49" charset="0"/>
                <a:cs typeface="Courier New" panose="02070309020205020404" pitchFamily="49" charset="0"/>
              </a:rPr>
              <a:t>oe</a:t>
            </a:r>
            <a:r>
              <a:rPr lang="en-US" sz="1600" i="1" dirty="0" smtClean="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400" i="1" dirty="0" smtClean="0">
                <a:solidFill>
                  <a:schemeClr val="tx1"/>
                </a:solidFill>
                <a:cs typeface="Courier New" panose="02070309020205020404" pitchFamily="49" charset="0"/>
              </a:rPr>
              <a:t>Upgrade to a specific version</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upgrade </a:t>
            </a:r>
            <a:r>
              <a:rPr lang="en-US" sz="2400" i="1" dirty="0" err="1">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a:t>
            </a:r>
            <a:r>
              <a:rPr lang="en-US" sz="2400" i="1" dirty="0">
                <a:solidFill>
                  <a:schemeClr val="tx1"/>
                </a:solidFill>
                <a:latin typeface="Courier New" panose="02070309020205020404" pitchFamily="49" charset="0"/>
                <a:cs typeface="Courier New" panose="02070309020205020404" pitchFamily="49" charset="0"/>
              </a:rPr>
              <a:t>version </a:t>
            </a:r>
            <a:r>
              <a:rPr lang="en-US" sz="2400" i="1" dirty="0" smtClean="0">
                <a:solidFill>
                  <a:schemeClr val="tx1"/>
                </a:solidFill>
                <a:latin typeface="Courier New" panose="02070309020205020404" pitchFamily="49" charset="0"/>
                <a:cs typeface="Courier New" panose="02070309020205020404" pitchFamily="49" charset="0"/>
              </a:rPr>
              <a:t>2.9.4</a:t>
            </a:r>
          </a:p>
          <a:p>
            <a:pPr marL="457200" lvl="1" indent="-457200">
              <a:buClr>
                <a:schemeClr val="accent1"/>
              </a:buClr>
            </a:pPr>
            <a:endParaRPr lang="en-US" sz="24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400" i="1" dirty="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tree </a:t>
            </a:r>
            <a:r>
              <a:rPr lang="en-US" sz="2400" i="1" dirty="0" smtClean="0">
                <a:solidFill>
                  <a:schemeClr val="tx1"/>
                </a:solidFill>
                <a:latin typeface="Courier New" panose="02070309020205020404" pitchFamily="49" charset="0"/>
                <a:cs typeface="Courier New" panose="02070309020205020404" pitchFamily="49" charset="0"/>
              </a:rPr>
              <a:t>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(meta-</a:t>
            </a:r>
            <a:r>
              <a:rPr lang="en-US" sz="2400" i="1" dirty="0" err="1" smtClean="0">
                <a:solidFill>
                  <a:schemeClr val="tx1"/>
                </a:solidFill>
                <a:latin typeface="Courier New" panose="02070309020205020404" pitchFamily="49" charset="0"/>
                <a:cs typeface="Courier New" panose="02070309020205020404" pitchFamily="49" charset="0"/>
              </a:rPr>
              <a:t>oe</a:t>
            </a:r>
            <a:r>
              <a:rPr lang="en-US" sz="2400" i="1" dirty="0" smtClean="0">
                <a:solidFill>
                  <a:schemeClr val="tx1"/>
                </a:solidFill>
                <a:latin typeface="Courier New" panose="02070309020205020404" pitchFamily="49" charset="0"/>
                <a:cs typeface="Courier New" panose="02070309020205020404" pitchFamily="49" charset="0"/>
              </a:rPr>
              <a: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workspace</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recipes</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nano</a:t>
            </a:r>
            <a:r>
              <a:rPr lang="mr-IN" sz="2400" i="1" dirty="0" smtClean="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nano_2.9.4.bb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nano.inc</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(scratch </a:t>
            </a:r>
            <a:r>
              <a:rPr lang="en-US" sz="2400" i="1" dirty="0">
                <a:solidFill>
                  <a:schemeClr val="tx1"/>
                </a:solidFill>
                <a:latin typeface="Courier New" panose="02070309020205020404" pitchFamily="49" charset="0"/>
                <a:cs typeface="Courier New" panose="02070309020205020404" pitchFamily="49" charset="0"/>
              </a:rPr>
              <a:t>version)</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err="1" smtClean="0">
                <a:solidFill>
                  <a:schemeClr val="tx1"/>
                </a:solidFill>
                <a:latin typeface="Courier New" panose="02070309020205020404" pitchFamily="49" charset="0"/>
                <a:cs typeface="Courier New" panose="02070309020205020404" pitchFamily="49" charset="0"/>
              </a:rPr>
              <a:t>workspace</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recipes</a:t>
            </a:r>
            <a:r>
              <a:rPr lang="mr-IN" sz="2400" i="1" dirty="0" smtClean="0">
                <a:solidFill>
                  <a:schemeClr val="tx1"/>
                </a:solidFill>
                <a:latin typeface="Courier New" panose="02070309020205020404" pitchFamily="49" charset="0"/>
                <a:cs typeface="Courier New" panose="02070309020205020404" pitchFamily="49" charset="0"/>
              </a:rPr>
              <a:t>/</a:t>
            </a:r>
            <a:r>
              <a:rPr lang="mr-IN" sz="2400" i="1" dirty="0" err="1" smtClean="0">
                <a:solidFill>
                  <a:schemeClr val="tx1"/>
                </a:solidFill>
                <a:latin typeface="Courier New" panose="02070309020205020404" pitchFamily="49" charset="0"/>
                <a:cs typeface="Courier New" panose="02070309020205020404" pitchFamily="49" charset="0"/>
              </a:rPr>
              <a:t>nano</a:t>
            </a:r>
            <a:r>
              <a:rPr lang="mr-IN" sz="2400" i="1" dirty="0" smtClean="0">
                <a:solidFill>
                  <a:schemeClr val="tx1"/>
                </a:solidFill>
                <a:latin typeface="Courier New" panose="02070309020205020404" pitchFamily="49" charset="0"/>
                <a:cs typeface="Courier New" panose="02070309020205020404" pitchFamily="49" charset="0"/>
              </a:rPr>
              <a:t>                                                                </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nano_2.9.4.bb                                                                </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cat </a:t>
            </a:r>
            <a:r>
              <a:rPr lang="en-US" sz="2400" i="1" dirty="0" smtClean="0">
                <a:solidFill>
                  <a:schemeClr val="tx1"/>
                </a:solidFill>
                <a:latin typeface="Courier New" panose="02070309020205020404" pitchFamily="49" charset="0"/>
                <a:cs typeface="Courier New" panose="02070309020205020404" pitchFamily="49" charset="0"/>
              </a:rPr>
              <a:t>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/nano_2.9.4.bb</a:t>
            </a:r>
            <a:endParaRPr lang="en-US" sz="2400" i="1" dirty="0">
              <a:solidFill>
                <a:schemeClr val="tx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3001697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a:bodyPr>
          <a:lstStyle/>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340725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96689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409271504"/>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Package Feed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Tested package types: </a:t>
            </a:r>
            <a:r>
              <a:rPr lang="en-US" b="1" dirty="0" smtClean="0"/>
              <a:t>rpm and </a:t>
            </a:r>
            <a:r>
              <a:rPr lang="en-US" b="1" dirty="0" err="1" smtClean="0"/>
              <a:t>ipk</a:t>
            </a:r>
            <a:endParaRPr lang="en-US" dirty="0"/>
          </a:p>
          <a:p>
            <a:r>
              <a:rPr lang="en-US" dirty="0" smtClean="0"/>
              <a:t>For rpm packages, we now use DNF instead of smart</a:t>
            </a:r>
          </a:p>
          <a:p>
            <a:r>
              <a:rPr lang="en-US" dirty="0" smtClean="0"/>
              <a:t>Setting up a package feed is EASY</a:t>
            </a:r>
          </a:p>
          <a:p>
            <a:pPr lvl="1"/>
            <a:r>
              <a:rPr lang="en-US" dirty="0" smtClean="0">
                <a:hlinkClick r:id="rId2"/>
              </a:rPr>
              <a:t>stephano.cetola@linux.intel.com</a:t>
            </a:r>
            <a:endParaRPr lang="en-US" dirty="0" smtClean="0"/>
          </a:p>
          <a:p>
            <a:pPr lvl="1"/>
            <a:r>
              <a:rPr lang="en-US" dirty="0" smtClean="0"/>
              <a:t>@</a:t>
            </a:r>
            <a:r>
              <a:rPr lang="en-US" dirty="0" err="1" smtClean="0"/>
              <a:t>stephano</a:t>
            </a:r>
            <a:r>
              <a:rPr lang="en-US" dirty="0" smtClean="0"/>
              <a:t> </a:t>
            </a:r>
            <a:r>
              <a:rPr lang="en-US" dirty="0"/>
              <a:t>approves this message</a:t>
            </a:r>
            <a:endParaRPr lang="en-US" dirty="0" smtClean="0"/>
          </a:p>
          <a:p>
            <a:r>
              <a:rPr lang="en-US" dirty="0" smtClean="0"/>
              <a:t>Signing your packages and </a:t>
            </a:r>
            <a:r>
              <a:rPr lang="en-US" smtClean="0"/>
              <a:t>package feed is </a:t>
            </a:r>
            <a:r>
              <a:rPr lang="en-US" dirty="0" smtClean="0"/>
              <a:t>doable</a:t>
            </a:r>
          </a:p>
          <a:p>
            <a:r>
              <a:rPr lang="en-US" dirty="0" smtClean="0"/>
              <a:t>Two major use cases:</a:t>
            </a:r>
          </a:p>
          <a:p>
            <a:pPr lvl="1"/>
            <a:r>
              <a:rPr lang="en-US" dirty="0" smtClean="0"/>
              <a:t>On target development (faster and smarter)</a:t>
            </a:r>
          </a:p>
          <a:p>
            <a:pPr lvl="1"/>
            <a:r>
              <a:rPr lang="en-US" dirty="0" smtClean="0"/>
              <a:t>In the field updates (YMMV)</a:t>
            </a:r>
          </a:p>
          <a:p>
            <a:endParaRPr lang="en-US" dirty="0" smtClean="0"/>
          </a:p>
          <a:p>
            <a:endParaRPr lang="en-US" dirty="0"/>
          </a:p>
        </p:txBody>
      </p:sp>
    </p:spTree>
    <p:extLst>
      <p:ext uri="{BB962C8B-B14F-4D97-AF65-F5344CB8AC3E}">
        <p14:creationId xmlns:p14="http://schemas.microsoft.com/office/powerpoint/2010/main" val="3662576100"/>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Setting up a package feed</a:t>
            </a:r>
            <a:r>
              <a:rPr lang="en-US" b="0" dirty="0" smtClean="0"/>
              <a:t/>
            </a:r>
            <a:br>
              <a:rPr lang="en-US" b="0" dirty="0" smtClean="0"/>
            </a:br>
            <a:endParaRPr lang="en-US" b="0" dirty="0"/>
          </a:p>
          <a:p>
            <a:pPr lvl="1"/>
            <a:r>
              <a:rPr lang="en-US" sz="2000" b="0" dirty="0" smtClean="0">
                <a:solidFill>
                  <a:schemeClr val="bg1">
                    <a:lumMod val="65000"/>
                  </a:schemeClr>
                </a:solidFill>
              </a:rPr>
              <a:t>On target example </a:t>
            </a:r>
            <a:r>
              <a:rPr lang="mr-IN" sz="2000" b="0" dirty="0" smtClean="0">
                <a:solidFill>
                  <a:schemeClr val="bg1">
                    <a:lumMod val="65000"/>
                  </a:schemeClr>
                </a:solidFill>
              </a:rPr>
              <a:t>–</a:t>
            </a:r>
            <a:r>
              <a:rPr lang="en-US" sz="2000" b="0" dirty="0" smtClean="0">
                <a:solidFill>
                  <a:schemeClr val="bg1">
                    <a:lumMod val="65000"/>
                  </a:schemeClr>
                </a:solidFill>
              </a:rPr>
              <a:t> AWS + </a:t>
            </a:r>
            <a:r>
              <a:rPr lang="en-US" sz="2000" b="0" dirty="0" err="1" smtClean="0">
                <a:solidFill>
                  <a:schemeClr val="bg1">
                    <a:lumMod val="65000"/>
                  </a:schemeClr>
                </a:solidFill>
              </a:rPr>
              <a:t>Beaglebone</a:t>
            </a:r>
            <a:r>
              <a:rPr lang="en-US" sz="2000" b="0" dirty="0" smtClean="0">
                <a:solidFill>
                  <a:schemeClr val="bg1">
                    <a:lumMod val="65000"/>
                  </a:schemeClr>
                </a:solidFill>
              </a:rPr>
              <a:t> Black</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46720667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Setting up a package feed - Target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1" dirty="0" smtClean="0"/>
              <a:t>Install Package Management on the target</a:t>
            </a:r>
            <a:endParaRPr lang="en-US" dirty="0"/>
          </a:p>
          <a:p>
            <a:pPr lvl="1"/>
            <a:r>
              <a:rPr lang="en-US" dirty="0" smtClean="0"/>
              <a:t>EXTRA_IMAGE_FEATURES </a:t>
            </a:r>
            <a:r>
              <a:rPr lang="en-US" dirty="0"/>
              <a:t>+= " package-management </a:t>
            </a:r>
            <a:r>
              <a:rPr lang="en-US" dirty="0" smtClean="0"/>
              <a:t>"</a:t>
            </a:r>
            <a:endParaRPr lang="en-US" dirty="0"/>
          </a:p>
          <a:p>
            <a:r>
              <a:rPr lang="en-US" b="1" dirty="0" smtClean="0"/>
              <a:t>Set the correct package class</a:t>
            </a:r>
            <a:endParaRPr lang="en-US" dirty="0"/>
          </a:p>
          <a:p>
            <a:pPr lvl="1"/>
            <a:r>
              <a:rPr lang="en-US" dirty="0" smtClean="0"/>
              <a:t>PACKAGE_CLASSES </a:t>
            </a:r>
            <a:r>
              <a:rPr lang="en-US" dirty="0"/>
              <a:t>= "</a:t>
            </a:r>
            <a:r>
              <a:rPr lang="en-US" dirty="0" err="1" smtClean="0"/>
              <a:t>package_rpm</a:t>
            </a:r>
            <a:r>
              <a:rPr lang="en-US" dirty="0" smtClean="0"/>
              <a:t>”</a:t>
            </a:r>
          </a:p>
          <a:p>
            <a:r>
              <a:rPr lang="en-US" dirty="0" smtClean="0"/>
              <a:t>Customize the feed </a:t>
            </a:r>
            <a:r>
              <a:rPr lang="en-US" dirty="0"/>
              <a:t>(</a:t>
            </a:r>
            <a:r>
              <a:rPr lang="en-US" dirty="0" smtClean="0"/>
              <a:t>optional)</a:t>
            </a:r>
          </a:p>
          <a:p>
            <a:pPr lvl="1"/>
            <a:r>
              <a:rPr lang="en-US" dirty="0"/>
              <a:t>PACKAGE_FEED_URIS = </a:t>
            </a:r>
            <a:r>
              <a:rPr lang="en-US" dirty="0" smtClean="0">
                <a:hlinkClick r:id="rId2"/>
              </a:rPr>
              <a:t>http</a:t>
            </a:r>
            <a:r>
              <a:rPr lang="en-US" dirty="0">
                <a:hlinkClick r:id="rId2"/>
              </a:rPr>
              <a:t>://</a:t>
            </a:r>
            <a:r>
              <a:rPr lang="en-US" dirty="0" smtClean="0">
                <a:hlinkClick r:id="rId2"/>
              </a:rPr>
              <a:t>my-server.com/repo</a:t>
            </a:r>
            <a:endParaRPr lang="en-US" dirty="0" smtClean="0"/>
          </a:p>
          <a:p>
            <a:pPr lvl="1"/>
            <a:r>
              <a:rPr lang="en-US" dirty="0" smtClean="0"/>
              <a:t>PACKAGE_FEED_BASE_PATHS </a:t>
            </a:r>
            <a:r>
              <a:rPr lang="en-US" dirty="0"/>
              <a:t>= "</a:t>
            </a:r>
            <a:r>
              <a:rPr lang="en-US" dirty="0" smtClean="0"/>
              <a:t>rpm”</a:t>
            </a:r>
          </a:p>
          <a:p>
            <a:pPr lvl="1"/>
            <a:r>
              <a:rPr lang="en-US" dirty="0" smtClean="0"/>
              <a:t>PACKAGE_FEED_ARCHS </a:t>
            </a:r>
            <a:r>
              <a:rPr lang="en-US" dirty="0"/>
              <a:t>= ”all </a:t>
            </a:r>
            <a:r>
              <a:rPr lang="en-US" dirty="0" smtClean="0"/>
              <a:t>armv7at2hf-neon </a:t>
            </a:r>
            <a:r>
              <a:rPr lang="en-US" dirty="0" err="1" smtClean="0"/>
              <a:t>beaglebone</a:t>
            </a:r>
            <a:r>
              <a:rPr lang="en-US" dirty="0" smtClean="0"/>
              <a:t>"</a:t>
            </a:r>
            <a:endParaRPr lang="en-US" dirty="0"/>
          </a:p>
          <a:p>
            <a:r>
              <a:rPr lang="en-US" b="1" dirty="0" smtClean="0"/>
              <a:t>Edit </a:t>
            </a:r>
            <a:r>
              <a:rPr lang="en-US" b="1" dirty="0"/>
              <a:t>/</a:t>
            </a:r>
            <a:r>
              <a:rPr lang="en-US" b="1" dirty="0" err="1" smtClean="0"/>
              <a:t>etc</a:t>
            </a:r>
            <a:r>
              <a:rPr lang="en-US" b="1" dirty="0" smtClean="0"/>
              <a:t>/</a:t>
            </a:r>
            <a:r>
              <a:rPr lang="en-US" b="1" dirty="0" err="1" smtClean="0"/>
              <a:t>yum.repos.d</a:t>
            </a:r>
            <a:r>
              <a:rPr lang="en-US" b="1" dirty="0" smtClean="0"/>
              <a:t>/</a:t>
            </a:r>
            <a:r>
              <a:rPr lang="en-US" b="1" dirty="0" err="1" smtClean="0"/>
              <a:t>oe</a:t>
            </a:r>
            <a:r>
              <a:rPr lang="en-US" b="1" dirty="0" smtClean="0"/>
              <a:t>-remote-</a:t>
            </a:r>
            <a:r>
              <a:rPr lang="en-US" b="1" dirty="0" err="1" smtClean="0"/>
              <a:t>repo.repo</a:t>
            </a:r>
            <a:r>
              <a:rPr lang="en-US" b="1" dirty="0" smtClean="0"/>
              <a:t> (optional)</a:t>
            </a:r>
          </a:p>
          <a:p>
            <a:pPr lvl="1"/>
            <a:r>
              <a:rPr lang="en-US" dirty="0" smtClean="0"/>
              <a:t>enabled=1</a:t>
            </a:r>
            <a:endParaRPr lang="en-US" dirty="0"/>
          </a:p>
          <a:p>
            <a:pPr lvl="1"/>
            <a:r>
              <a:rPr lang="en-US" dirty="0" err="1" smtClean="0"/>
              <a:t>metadata_expire</a:t>
            </a:r>
            <a:r>
              <a:rPr lang="en-US" dirty="0" smtClean="0"/>
              <a:t>=0</a:t>
            </a:r>
          </a:p>
          <a:p>
            <a:pPr lvl="1"/>
            <a:r>
              <a:rPr lang="en-US" dirty="0" err="1" smtClean="0"/>
              <a:t>gpgcheck</a:t>
            </a:r>
            <a:r>
              <a:rPr lang="en-US" dirty="0" smtClean="0"/>
              <a:t>=0</a:t>
            </a:r>
            <a:endParaRPr lang="en-US" dirty="0"/>
          </a:p>
        </p:txBody>
      </p:sp>
    </p:spTree>
    <p:extLst>
      <p:ext uri="{BB962C8B-B14F-4D97-AF65-F5344CB8AC3E}">
        <p14:creationId xmlns:p14="http://schemas.microsoft.com/office/powerpoint/2010/main" val="1246451441"/>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Setting up a package </a:t>
            </a:r>
            <a:r>
              <a:rPr lang="en-US" dirty="0" smtClean="0">
                <a:latin typeface="Arial" charset="0"/>
              </a:rPr>
              <a:t>feed</a:t>
            </a:r>
            <a:endParaRPr lang="en-US" dirty="0"/>
          </a:p>
        </p:txBody>
      </p:sp>
      <p:sp>
        <p:nvSpPr>
          <p:cNvPr id="3" name="Content Placeholder 2"/>
          <p:cNvSpPr>
            <a:spLocks noGrp="1"/>
          </p:cNvSpPr>
          <p:nvPr>
            <p:ph idx="4294967295"/>
          </p:nvPr>
        </p:nvSpPr>
        <p:spPr>
          <a:xfrm>
            <a:off x="442210" y="1075766"/>
            <a:ext cx="8229600" cy="4898314"/>
          </a:xfrm>
          <a:prstGeom prst="rect">
            <a:avLst/>
          </a:prstGeom>
        </p:spPr>
        <p:txBody>
          <a:bodyPr>
            <a:normAutofit/>
          </a:bodyPr>
          <a:lstStyle/>
          <a:p>
            <a:pPr lvl="0"/>
            <a:r>
              <a:rPr lang="en-US" dirty="0" smtClean="0">
                <a:latin typeface="Arial" charset="0"/>
              </a:rPr>
              <a:t>Publish a repo, index the repo, and</a:t>
            </a:r>
            <a:r>
              <a:rPr lang="mr-IN" dirty="0" smtClean="0">
                <a:latin typeface="Arial" charset="0"/>
              </a:rPr>
              <a:t>…</a:t>
            </a:r>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endParaRPr lang="en-US" dirty="0" smtClean="0">
              <a:latin typeface="Arial" charset="0"/>
            </a:endParaRPr>
          </a:p>
          <a:p>
            <a:pPr lvl="0"/>
            <a:endParaRPr lang="en-US" b="1" dirty="0">
              <a:latin typeface="Arial" charset="0"/>
            </a:endParaRPr>
          </a:p>
          <a:p>
            <a:pPr lvl="0"/>
            <a:r>
              <a:rPr lang="en-US" dirty="0" smtClean="0">
                <a:latin typeface="Arial" charset="0"/>
              </a:rPr>
              <a:t>You are now running a web server on port 5678</a:t>
            </a:r>
            <a:endParaRPr lang="en-US" b="1" dirty="0" smtClean="0"/>
          </a:p>
        </p:txBody>
      </p:sp>
      <p:sp>
        <p:nvSpPr>
          <p:cNvPr id="6" name="Rectangle 5"/>
          <p:cNvSpPr/>
          <p:nvPr/>
        </p:nvSpPr>
        <p:spPr bwMode="auto">
          <a:xfrm>
            <a:off x="454025" y="1719072"/>
            <a:ext cx="8433797" cy="298704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core-image-minimal</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bitbake</a:t>
            </a:r>
            <a:r>
              <a:rPr lang="en-US" sz="1600" b="1" dirty="0" smtClean="0">
                <a:solidFill>
                  <a:schemeClr val="tx1"/>
                </a:solidFill>
                <a:latin typeface="Courier New" panose="02070309020205020404" pitchFamily="49" charset="0"/>
                <a:cs typeface="Courier New" panose="02070309020205020404" pitchFamily="49" charset="0"/>
              </a:rPr>
              <a:t> package-index</a:t>
            </a:r>
          </a:p>
          <a:p>
            <a:r>
              <a:rPr lang="en-US" sz="1600" b="1" dirty="0" smtClean="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twistd</a:t>
            </a:r>
            <a:r>
              <a:rPr lang="en-US" sz="1600" b="1" dirty="0">
                <a:solidFill>
                  <a:schemeClr val="tx1"/>
                </a:solidFill>
                <a:latin typeface="Courier New" panose="02070309020205020404" pitchFamily="49" charset="0"/>
                <a:cs typeface="Courier New" panose="02070309020205020404" pitchFamily="49" charset="0"/>
              </a:rPr>
              <a:t> -n web --path </a:t>
            </a:r>
            <a:r>
              <a:rPr lang="en-US" sz="1600" b="1" dirty="0" err="1">
                <a:solidFill>
                  <a:schemeClr val="tx1"/>
                </a:solidFill>
                <a:latin typeface="Courier New" panose="02070309020205020404" pitchFamily="49" charset="0"/>
                <a:cs typeface="Courier New" panose="02070309020205020404" pitchFamily="49" charset="0"/>
              </a:rPr>
              <a:t>tmp</a:t>
            </a:r>
            <a:r>
              <a:rPr lang="en-US" sz="1600" b="1" dirty="0">
                <a:solidFill>
                  <a:schemeClr val="tx1"/>
                </a:solidFill>
                <a:latin typeface="Courier New" panose="02070309020205020404" pitchFamily="49" charset="0"/>
                <a:cs typeface="Courier New" panose="02070309020205020404" pitchFamily="49" charset="0"/>
              </a:rPr>
              <a:t>/deploy/rpm -p </a:t>
            </a:r>
            <a:r>
              <a:rPr lang="en-US" sz="1600" b="1" dirty="0" smtClean="0">
                <a:solidFill>
                  <a:schemeClr val="tx1"/>
                </a:solidFill>
                <a:latin typeface="Courier New" panose="02070309020205020404" pitchFamily="49" charset="0"/>
                <a:cs typeface="Courier New" panose="02070309020205020404" pitchFamily="49" charset="0"/>
              </a:rPr>
              <a:t>5678</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Log </a:t>
            </a:r>
            <a:r>
              <a:rPr lang="en-US" sz="1600" b="1" dirty="0" smtClean="0">
                <a:latin typeface="Courier New" panose="02070309020205020404" pitchFamily="49" charset="0"/>
                <a:cs typeface="Courier New" panose="02070309020205020404" pitchFamily="49" charset="0"/>
              </a:rPr>
              <a:t>opened</a:t>
            </a:r>
          </a:p>
          <a:p>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twistd</a:t>
            </a:r>
            <a:r>
              <a:rPr lang="en-US" sz="1600" b="1" dirty="0">
                <a:latin typeface="Courier New" panose="02070309020205020404" pitchFamily="49" charset="0"/>
                <a:cs typeface="Courier New" panose="02070309020205020404" pitchFamily="49" charset="0"/>
              </a:rPr>
              <a:t> 16.0.0 (/</a:t>
            </a:r>
            <a:r>
              <a:rPr lang="en-US" sz="1600" b="1" dirty="0" err="1">
                <a:latin typeface="Courier New" panose="02070309020205020404" pitchFamily="49" charset="0"/>
                <a:cs typeface="Courier New" panose="02070309020205020404" pitchFamily="49" charset="0"/>
              </a:rPr>
              <a:t>usr</a:t>
            </a:r>
            <a:r>
              <a:rPr lang="en-US" sz="1600" b="1" dirty="0">
                <a:latin typeface="Courier New" panose="02070309020205020404" pitchFamily="49" charset="0"/>
                <a:cs typeface="Courier New" panose="02070309020205020404" pitchFamily="49" charset="0"/>
              </a:rPr>
              <a:t>/bin/python 2.7.12) starting up</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reactor class: </a:t>
            </a:r>
            <a:r>
              <a:rPr lang="en-US" sz="1600" b="1" dirty="0" err="1" smtClean="0">
                <a:latin typeface="Courier New" panose="02070309020205020404" pitchFamily="49" charset="0"/>
                <a:cs typeface="Courier New" panose="02070309020205020404" pitchFamily="49" charset="0"/>
              </a:rPr>
              <a:t>twisted.internet.epollreactor.EPollReactor</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Site starting on </a:t>
            </a:r>
            <a:r>
              <a:rPr lang="en-US" sz="1600" b="1" dirty="0" smtClean="0">
                <a:latin typeface="Courier New" panose="02070309020205020404" pitchFamily="49" charset="0"/>
                <a:cs typeface="Courier New" panose="02070309020205020404" pitchFamily="49" charset="0"/>
              </a:rPr>
              <a:t>5678</a:t>
            </a:r>
          </a:p>
        </p:txBody>
      </p:sp>
    </p:spTree>
    <p:extLst>
      <p:ext uri="{BB962C8B-B14F-4D97-AF65-F5344CB8AC3E}">
        <p14:creationId xmlns:p14="http://schemas.microsoft.com/office/powerpoint/2010/main" val="319065204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b="1" dirty="0" smtClean="0"/>
              <a:t>On </a:t>
            </a:r>
            <a:r>
              <a:rPr lang="en-US" sz="2000" b="1" dirty="0"/>
              <a:t>target example – AWS + </a:t>
            </a:r>
            <a:r>
              <a:rPr lang="en-US" sz="2000" b="1" dirty="0" err="1"/>
              <a:t>Beaglebone</a:t>
            </a:r>
            <a:r>
              <a:rPr lang="en-US" sz="2000" b="1" dirty="0"/>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smtClean="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837098136"/>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Running </a:t>
            </a:r>
            <a:r>
              <a:rPr lang="en-US" dirty="0" err="1" smtClean="0"/>
              <a:t>bitbake</a:t>
            </a:r>
            <a:r>
              <a:rPr lang="en-US" dirty="0" smtClean="0"/>
              <a:t> world can take some time</a:t>
            </a:r>
          </a:p>
          <a:p>
            <a:pPr lvl="1"/>
            <a:r>
              <a:rPr lang="en-US" dirty="0" smtClean="0"/>
              <a:t>You may want to update your repo as needed</a:t>
            </a:r>
          </a:p>
          <a:p>
            <a:r>
              <a:rPr lang="en-US" dirty="0" smtClean="0"/>
              <a:t>Serve the repo from a build machine</a:t>
            </a:r>
          </a:p>
          <a:p>
            <a:pPr lvl="1"/>
            <a:r>
              <a:rPr lang="en-US" dirty="0" smtClean="0"/>
              <a:t>Or simply </a:t>
            </a:r>
            <a:r>
              <a:rPr lang="en-US" dirty="0" err="1" smtClean="0"/>
              <a:t>rsync</a:t>
            </a:r>
            <a:r>
              <a:rPr lang="en-US" dirty="0" smtClean="0"/>
              <a:t> to a webserver</a:t>
            </a:r>
          </a:p>
          <a:p>
            <a:r>
              <a:rPr lang="en-US" dirty="0" smtClean="0"/>
              <a:t>Do not forget to run `</a:t>
            </a:r>
            <a:r>
              <a:rPr lang="en-US" dirty="0" err="1" smtClean="0"/>
              <a:t>bitbake</a:t>
            </a:r>
            <a:r>
              <a:rPr lang="en-US" dirty="0" smtClean="0"/>
              <a:t> </a:t>
            </a:r>
            <a:r>
              <a:rPr lang="en-US" dirty="0" err="1" smtClean="0"/>
              <a:t>packge</a:t>
            </a:r>
            <a:r>
              <a:rPr lang="en-US" dirty="0" smtClean="0"/>
              <a:t>-index`</a:t>
            </a:r>
          </a:p>
          <a:p>
            <a:pPr lvl="1"/>
            <a:r>
              <a:rPr lang="en-US" dirty="0" smtClean="0"/>
              <a:t>Package index will not auto-update</a:t>
            </a:r>
          </a:p>
          <a:p>
            <a:r>
              <a:rPr lang="en-US" dirty="0" smtClean="0"/>
              <a:t>Good practice is to dogfood your repo</a:t>
            </a:r>
            <a:endParaRPr lang="en-US" dirty="0"/>
          </a:p>
        </p:txBody>
      </p:sp>
    </p:spTree>
    <p:extLst>
      <p:ext uri="{BB962C8B-B14F-4D97-AF65-F5344CB8AC3E}">
        <p14:creationId xmlns:p14="http://schemas.microsoft.com/office/powerpoint/2010/main" val="269466727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Understanding RPM Packages and </a:t>
            </a:r>
            <a:r>
              <a:rPr lang="en-US" dirty="0" err="1" smtClean="0">
                <a:latin typeface="Arial" charset="0"/>
              </a:rPr>
              <a:t>repomd.xml</a:t>
            </a:r>
            <a:endParaRPr lang="en-US" dirty="0"/>
          </a:p>
        </p:txBody>
      </p:sp>
      <p:sp>
        <p:nvSpPr>
          <p:cNvPr id="3" name="Content Placeholder 2"/>
          <p:cNvSpPr>
            <a:spLocks noGrp="1"/>
          </p:cNvSpPr>
          <p:nvPr>
            <p:ph idx="4294967295"/>
          </p:nvPr>
        </p:nvSpPr>
        <p:spPr>
          <a:xfrm>
            <a:off x="442210" y="1075766"/>
            <a:ext cx="8421374" cy="4921622"/>
          </a:xfrm>
          <a:prstGeom prst="rect">
            <a:avLst/>
          </a:prstGeom>
        </p:spPr>
        <p:txBody>
          <a:bodyPr>
            <a:normAutofit lnSpcReduction="10000"/>
          </a:bodyPr>
          <a:lstStyle/>
          <a:p>
            <a:r>
              <a:rPr lang="en-US" dirty="0" err="1" smtClean="0"/>
              <a:t>repomd</a:t>
            </a:r>
            <a:r>
              <a:rPr lang="en-US" dirty="0" smtClean="0"/>
              <a:t> == Repo Metadata</a:t>
            </a:r>
          </a:p>
          <a:p>
            <a:pPr lvl="1"/>
            <a:r>
              <a:rPr lang="en-US" dirty="0" smtClean="0"/>
              <a:t>This is the “package index”</a:t>
            </a:r>
          </a:p>
          <a:p>
            <a:r>
              <a:rPr lang="en-US" dirty="0" smtClean="0"/>
              <a:t>Repository Tools</a:t>
            </a:r>
          </a:p>
          <a:p>
            <a:pPr lvl="1"/>
            <a:r>
              <a:rPr lang="en-US" dirty="0" err="1" smtClean="0"/>
              <a:t>createrepo</a:t>
            </a:r>
            <a:endParaRPr lang="en-US" dirty="0"/>
          </a:p>
          <a:p>
            <a:pPr lvl="1"/>
            <a:r>
              <a:rPr lang="en-US" dirty="0" smtClean="0"/>
              <a:t>rpm2cpio</a:t>
            </a:r>
          </a:p>
          <a:p>
            <a:pPr lvl="1"/>
            <a:r>
              <a:rPr lang="en-US" dirty="0" err="1" smtClean="0"/>
              <a:t>dnf</a:t>
            </a:r>
            <a:r>
              <a:rPr lang="en-US" dirty="0" smtClean="0"/>
              <a:t> (replaces yum)</a:t>
            </a:r>
          </a:p>
          <a:p>
            <a:pPr lvl="1"/>
            <a:r>
              <a:rPr lang="en-US" dirty="0" smtClean="0"/>
              <a:t>yum-</a:t>
            </a:r>
            <a:r>
              <a:rPr lang="en-US" dirty="0" err="1" smtClean="0"/>
              <a:t>utils</a:t>
            </a:r>
            <a:r>
              <a:rPr lang="en-US" dirty="0" smtClean="0"/>
              <a:t> (historical)</a:t>
            </a:r>
          </a:p>
          <a:p>
            <a:pPr lvl="1"/>
            <a:endParaRPr lang="en-US" dirty="0"/>
          </a:p>
          <a:p>
            <a:r>
              <a:rPr lang="en-US" dirty="0" smtClean="0"/>
              <a:t>Important Commands</a:t>
            </a:r>
          </a:p>
          <a:p>
            <a:pPr lvl="1"/>
            <a:r>
              <a:rPr lang="en-US" dirty="0" smtClean="0"/>
              <a:t>rpm -</a:t>
            </a:r>
            <a:r>
              <a:rPr lang="en-US" dirty="0" err="1" smtClean="0"/>
              <a:t>qip</a:t>
            </a:r>
            <a:r>
              <a:rPr lang="en-US" dirty="0" smtClean="0"/>
              <a:t> (general info)</a:t>
            </a:r>
          </a:p>
          <a:p>
            <a:pPr lvl="1"/>
            <a:r>
              <a:rPr lang="en-US" dirty="0"/>
              <a:t>rpm -</a:t>
            </a:r>
            <a:r>
              <a:rPr lang="en-US" dirty="0" err="1"/>
              <a:t>qpR</a:t>
            </a:r>
            <a:r>
              <a:rPr lang="en-US" dirty="0"/>
              <a:t> </a:t>
            </a:r>
            <a:r>
              <a:rPr lang="en-US" dirty="0" smtClean="0"/>
              <a:t> (depends)</a:t>
            </a:r>
          </a:p>
          <a:p>
            <a:pPr lvl="1"/>
            <a:r>
              <a:rPr lang="en-US" dirty="0">
                <a:hlinkClick r:id="rId2"/>
              </a:rPr>
              <a:t>https://</a:t>
            </a:r>
            <a:r>
              <a:rPr lang="en-US" dirty="0" smtClean="0">
                <a:hlinkClick r:id="rId2"/>
              </a:rPr>
              <a:t>wiki.yoctoproject.org/wiki/TipsAndTricks/UsingRPM</a:t>
            </a:r>
            <a:endParaRPr lang="en-US" dirty="0" smtClean="0"/>
          </a:p>
        </p:txBody>
      </p:sp>
    </p:spTree>
    <p:extLst>
      <p:ext uri="{BB962C8B-B14F-4D97-AF65-F5344CB8AC3E}">
        <p14:creationId xmlns:p14="http://schemas.microsoft.com/office/powerpoint/2010/main" val="254189364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On Target Demo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Beaglebone</a:t>
            </a:r>
            <a:r>
              <a:rPr lang="en-US" dirty="0" smtClean="0">
                <a:latin typeface="Arial" charset="0"/>
              </a:rPr>
              <a:t> Repo on AWS</a:t>
            </a:r>
            <a:endParaRPr lang="en-US" dirty="0">
              <a:latin typeface="Arial" charset="0"/>
            </a:endParaRPr>
          </a:p>
        </p:txBody>
      </p:sp>
    </p:spTree>
    <p:extLst>
      <p:ext uri="{BB962C8B-B14F-4D97-AF65-F5344CB8AC3E}">
        <p14:creationId xmlns:p14="http://schemas.microsoft.com/office/powerpoint/2010/main" val="932525316"/>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1" dirty="0" smtClean="0"/>
              <a:t>Signing </a:t>
            </a:r>
            <a:r>
              <a:rPr lang="en-US" sz="2000" b="1" dirty="0"/>
              <a:t>package feeds</a:t>
            </a:r>
          </a:p>
          <a:p>
            <a:pPr lvl="1"/>
            <a:endParaRPr lang="en-US" sz="2000" i="1" dirty="0">
              <a:solidFill>
                <a:schemeClr val="bg1">
                  <a:lumMod val="65000"/>
                </a:schemeClr>
              </a:solidFill>
              <a:latin typeface="+mn-lt"/>
            </a:endParaRPr>
          </a:p>
          <a:p>
            <a:pPr lvl="1"/>
            <a:r>
              <a:rPr lang="en-US" sz="2000" dirty="0" smtClean="0">
                <a:solidFill>
                  <a:schemeClr val="bg1">
                    <a:lumMod val="65000"/>
                  </a:schemeClr>
                </a:solidFill>
                <a:latin typeface="+mn-lt"/>
              </a:rPr>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61508839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smtClean="0"/>
              <a:t>“</a:t>
            </a:r>
            <a:r>
              <a:rPr lang="en-US" dirty="0" err="1" smtClean="0"/>
              <a:t>sign_rpm</a:t>
            </a:r>
            <a:r>
              <a:rPr lang="en-US" dirty="0" smtClean="0"/>
              <a:t>”</a:t>
            </a:r>
          </a:p>
          <a:p>
            <a:r>
              <a:rPr lang="en-US" dirty="0" smtClean="0"/>
              <a:t>Define </a:t>
            </a:r>
            <a:r>
              <a:rPr lang="en-US" dirty="0"/>
              <a:t>the GPG key that will be used for </a:t>
            </a:r>
            <a:r>
              <a:rPr lang="en-US" dirty="0" smtClean="0"/>
              <a:t>signing.</a:t>
            </a:r>
          </a:p>
          <a:p>
            <a:pPr lvl="1"/>
            <a:r>
              <a:rPr lang="en-US" dirty="0" smtClean="0"/>
              <a:t>RPM_GPG_NAME </a:t>
            </a:r>
            <a:r>
              <a:rPr lang="en-US" dirty="0"/>
              <a:t>=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smtClean="0"/>
              <a:t>RPM_GPG_PASSPHRASE </a:t>
            </a:r>
            <a:r>
              <a:rPr lang="en-US" dirty="0"/>
              <a:t>= "</a:t>
            </a:r>
            <a:r>
              <a:rPr lang="en-US" i="1" dirty="0"/>
              <a:t>passphrase</a:t>
            </a:r>
            <a:r>
              <a:rPr lang="en-US" dirty="0"/>
              <a:t>"</a:t>
            </a:r>
          </a:p>
        </p:txBody>
      </p:sp>
    </p:spTree>
    <p:extLst>
      <p:ext uri="{BB962C8B-B14F-4D97-AF65-F5344CB8AC3E}">
        <p14:creationId xmlns:p14="http://schemas.microsoft.com/office/powerpoint/2010/main" val="955393852"/>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Inherit </a:t>
            </a:r>
            <a:r>
              <a:rPr lang="en-US" dirty="0" err="1" smtClean="0"/>
              <a:t>bbclass</a:t>
            </a:r>
            <a:r>
              <a:rPr lang="en-US" dirty="0" smtClean="0"/>
              <a:t> to enable signing functionality</a:t>
            </a:r>
          </a:p>
          <a:p>
            <a:pPr lvl="1"/>
            <a:r>
              <a:rPr lang="en-US" dirty="0" smtClean="0"/>
              <a:t>INHERIT </a:t>
            </a:r>
            <a:r>
              <a:rPr lang="en-US" dirty="0"/>
              <a:t>+= “</a:t>
            </a:r>
            <a:r>
              <a:rPr lang="en-US" dirty="0" err="1"/>
              <a:t>sign_package_feed</a:t>
            </a:r>
            <a:r>
              <a:rPr lang="en-US" dirty="0"/>
              <a:t>”</a:t>
            </a:r>
            <a:endParaRPr lang="en-US" dirty="0" smtClean="0"/>
          </a:p>
          <a:p>
            <a:r>
              <a:rPr lang="en-US" dirty="0" smtClean="0"/>
              <a:t>Define </a:t>
            </a:r>
            <a:r>
              <a:rPr lang="en-US" dirty="0"/>
              <a:t>the GPG key that will be used for </a:t>
            </a:r>
            <a:r>
              <a:rPr lang="en-US" dirty="0" smtClean="0"/>
              <a:t>signing.</a:t>
            </a:r>
          </a:p>
          <a:p>
            <a:pPr lvl="1"/>
            <a:r>
              <a:rPr lang="en-US" dirty="0"/>
              <a:t>PACKAGE_FEED_GPG_NAME = "</a:t>
            </a:r>
            <a:r>
              <a:rPr lang="en-US" i="1" dirty="0" err="1" smtClean="0"/>
              <a:t>key_name</a:t>
            </a:r>
            <a:r>
              <a:rPr lang="en-US" dirty="0" smtClean="0"/>
              <a:t>”</a:t>
            </a:r>
          </a:p>
          <a:p>
            <a:r>
              <a:rPr lang="en-US" dirty="0" smtClean="0"/>
              <a:t>Provide </a:t>
            </a:r>
            <a:r>
              <a:rPr lang="en-US" dirty="0"/>
              <a:t>passphrase for the </a:t>
            </a:r>
            <a:r>
              <a:rPr lang="en-US" dirty="0" smtClean="0"/>
              <a:t>key</a:t>
            </a:r>
          </a:p>
          <a:p>
            <a:pPr lvl="1"/>
            <a:r>
              <a:rPr lang="en-US" dirty="0"/>
              <a:t>PACKAGE_FEED_GPG_PASSPHRASE_FILE = "</a:t>
            </a:r>
            <a:r>
              <a:rPr lang="en-US" i="1" dirty="0"/>
              <a:t>passphrase</a:t>
            </a:r>
            <a:r>
              <a:rPr lang="en-US" dirty="0"/>
              <a:t>"</a:t>
            </a:r>
          </a:p>
        </p:txBody>
      </p:sp>
    </p:spTree>
    <p:extLst>
      <p:ext uri="{BB962C8B-B14F-4D97-AF65-F5344CB8AC3E}">
        <p14:creationId xmlns:p14="http://schemas.microsoft.com/office/powerpoint/2010/main" val="138263498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Signing The Package Feed (optional)</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i="1" dirty="0" smtClean="0"/>
              <a:t>GPG_BIN</a:t>
            </a:r>
          </a:p>
          <a:p>
            <a:pPr lvl="1"/>
            <a:r>
              <a:rPr lang="en-US" dirty="0" smtClean="0"/>
              <a:t>GPG</a:t>
            </a:r>
            <a:r>
              <a:rPr lang="en-US" b="0" dirty="0"/>
              <a:t> </a:t>
            </a:r>
            <a:r>
              <a:rPr lang="en-US" b="0" dirty="0" smtClean="0"/>
              <a:t>binary executed </a:t>
            </a:r>
            <a:r>
              <a:rPr lang="en-US" b="0" dirty="0"/>
              <a:t>when the package is </a:t>
            </a:r>
            <a:r>
              <a:rPr lang="en-US" b="0" dirty="0" smtClean="0"/>
              <a:t>signed </a:t>
            </a:r>
          </a:p>
          <a:p>
            <a:r>
              <a:rPr lang="en-US" i="1" dirty="0" smtClean="0"/>
              <a:t>GPG_PATH</a:t>
            </a:r>
          </a:p>
          <a:p>
            <a:pPr lvl="1"/>
            <a:r>
              <a:rPr lang="en-US" b="0" dirty="0" smtClean="0"/>
              <a:t>GPG</a:t>
            </a:r>
            <a:r>
              <a:rPr lang="en-US" b="0" dirty="0"/>
              <a:t> home directory used when the package is signed. </a:t>
            </a:r>
            <a:endParaRPr lang="en-US" b="0" dirty="0" smtClean="0"/>
          </a:p>
          <a:p>
            <a:r>
              <a:rPr lang="en-US" i="1" dirty="0" smtClean="0"/>
              <a:t>PACKAGE_FEED_GPG_SIGNATURE_TYPE</a:t>
            </a:r>
          </a:p>
          <a:p>
            <a:pPr lvl="1"/>
            <a:r>
              <a:rPr lang="en-US" b="0" dirty="0" smtClean="0"/>
              <a:t>Specifies </a:t>
            </a:r>
            <a:r>
              <a:rPr lang="en-US" b="0" dirty="0"/>
              <a:t>the type of </a:t>
            </a:r>
            <a:r>
              <a:rPr lang="en-US" dirty="0" err="1"/>
              <a:t>gpg</a:t>
            </a:r>
            <a:r>
              <a:rPr lang="en-US" b="0" dirty="0"/>
              <a:t> signature. This variable applies only to RPM and IPK package feeds. Allowable values for the </a:t>
            </a:r>
            <a:r>
              <a:rPr lang="en-US" dirty="0"/>
              <a:t>PACKAGE_FEED_GPG_SIGNATURE_TYPE</a:t>
            </a:r>
            <a:r>
              <a:rPr lang="en-US" b="0" dirty="0"/>
              <a:t> are "ASC", which is the default and specifies </a:t>
            </a:r>
            <a:r>
              <a:rPr lang="en-US" b="0" dirty="0" err="1"/>
              <a:t>ascii</a:t>
            </a:r>
            <a:r>
              <a:rPr lang="en-US" b="0" dirty="0"/>
              <a:t> armored, and "BIN", which specifies binary.</a:t>
            </a:r>
            <a:endParaRPr lang="en-US" dirty="0"/>
          </a:p>
        </p:txBody>
      </p:sp>
    </p:spTree>
    <p:extLst>
      <p:ext uri="{BB962C8B-B14F-4D97-AF65-F5344CB8AC3E}">
        <p14:creationId xmlns:p14="http://schemas.microsoft.com/office/powerpoint/2010/main" val="102810703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Testing Packages with </a:t>
            </a:r>
            <a:r>
              <a:rPr lang="en-US" dirty="0" err="1" smtClean="0">
                <a:latin typeface="Arial" charset="0"/>
              </a:rPr>
              <a:t>ptest</a:t>
            </a:r>
            <a:r>
              <a:rPr lang="en-US" dirty="0" smtClean="0">
                <a:latin typeface="Arial" charset="0"/>
              </a:rPr>
              <a:t> (Optional? Not really!)</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 </a:t>
            </a:r>
            <a:r>
              <a:rPr lang="en-US" dirty="0"/>
              <a:t>Test (</a:t>
            </a:r>
            <a:r>
              <a:rPr lang="en-US" dirty="0" err="1" smtClean="0"/>
              <a:t>ptest</a:t>
            </a:r>
            <a:r>
              <a:rPr lang="en-US" dirty="0" smtClean="0"/>
              <a:t>)</a:t>
            </a:r>
          </a:p>
          <a:p>
            <a:pPr lvl="1"/>
            <a:r>
              <a:rPr lang="en-US" dirty="0"/>
              <a:t>R</a:t>
            </a:r>
            <a:r>
              <a:rPr lang="en-US" b="0" dirty="0" smtClean="0"/>
              <a:t>uns </a:t>
            </a:r>
            <a:r>
              <a:rPr lang="en-US" b="0" dirty="0"/>
              <a:t>tests against </a:t>
            </a:r>
            <a:r>
              <a:rPr lang="en-US" b="0" dirty="0" smtClean="0"/>
              <a:t>packages</a:t>
            </a:r>
          </a:p>
          <a:p>
            <a:pPr lvl="1"/>
            <a:r>
              <a:rPr lang="en-US" dirty="0"/>
              <a:t>C</a:t>
            </a:r>
            <a:r>
              <a:rPr lang="en-US" b="0" dirty="0" smtClean="0"/>
              <a:t>ontains </a:t>
            </a:r>
            <a:r>
              <a:rPr lang="en-US" b="0" dirty="0"/>
              <a:t>at least two items: </a:t>
            </a:r>
            <a:endParaRPr lang="en-US" b="0" dirty="0" smtClean="0"/>
          </a:p>
          <a:p>
            <a:pPr lvl="2"/>
            <a:r>
              <a:rPr lang="en-US" b="0" dirty="0" smtClean="0"/>
              <a:t>the </a:t>
            </a:r>
            <a:r>
              <a:rPr lang="en-US" b="0" dirty="0"/>
              <a:t>actual </a:t>
            </a:r>
            <a:r>
              <a:rPr lang="en-US" b="0" dirty="0" smtClean="0"/>
              <a:t>test (can be a script or an elaborate system)</a:t>
            </a:r>
          </a:p>
          <a:p>
            <a:pPr lvl="2"/>
            <a:r>
              <a:rPr lang="en-US" b="0" dirty="0" smtClean="0"/>
              <a:t>shell </a:t>
            </a:r>
            <a:r>
              <a:rPr lang="en-US" b="0" dirty="0"/>
              <a:t>script (</a:t>
            </a:r>
            <a:r>
              <a:rPr lang="en-US" dirty="0"/>
              <a:t>run-</a:t>
            </a:r>
            <a:r>
              <a:rPr lang="en-US" dirty="0" err="1"/>
              <a:t>ptest</a:t>
            </a:r>
            <a:r>
              <a:rPr lang="en-US" b="0" dirty="0"/>
              <a:t>) that starts the </a:t>
            </a:r>
            <a:r>
              <a:rPr lang="en-US" b="0" dirty="0" smtClean="0"/>
              <a:t>test (not the actual test)</a:t>
            </a:r>
          </a:p>
          <a:p>
            <a:r>
              <a:rPr lang="en-US" dirty="0" smtClean="0"/>
              <a:t>Simple Setup</a:t>
            </a:r>
          </a:p>
          <a:p>
            <a:pPr lvl="1"/>
            <a:r>
              <a:rPr lang="en-US" dirty="0" err="1" smtClean="0"/>
              <a:t>DISTRO_FEATURES_append</a:t>
            </a:r>
            <a:r>
              <a:rPr lang="en-US" dirty="0" smtClean="0"/>
              <a:t> </a:t>
            </a:r>
            <a:r>
              <a:rPr lang="en-US" dirty="0"/>
              <a:t>= " </a:t>
            </a:r>
            <a:r>
              <a:rPr lang="en-US" dirty="0" err="1" smtClean="0"/>
              <a:t>ptest</a:t>
            </a:r>
            <a:r>
              <a:rPr lang="en-US" dirty="0" smtClean="0"/>
              <a:t>”</a:t>
            </a:r>
          </a:p>
          <a:p>
            <a:pPr lvl="1"/>
            <a:r>
              <a:rPr lang="en-US" dirty="0" smtClean="0"/>
              <a:t>EXTRA_IMAGE_FEATURES </a:t>
            </a:r>
            <a:r>
              <a:rPr lang="en-US" dirty="0"/>
              <a:t>+= "</a:t>
            </a:r>
            <a:r>
              <a:rPr lang="en-US" dirty="0" err="1" smtClean="0"/>
              <a:t>ptest-pkgs</a:t>
            </a:r>
            <a:r>
              <a:rPr lang="en-US" dirty="0" smtClean="0"/>
              <a:t>”</a:t>
            </a:r>
          </a:p>
          <a:p>
            <a:pPr lvl="1"/>
            <a:r>
              <a:rPr lang="en-US" dirty="0" smtClean="0"/>
              <a:t>Installed to</a:t>
            </a:r>
            <a:r>
              <a:rPr lang="en-US" b="0" dirty="0" smtClean="0"/>
              <a:t>: /</a:t>
            </a:r>
            <a:r>
              <a:rPr lang="en-US" b="0" dirty="0" err="1" smtClean="0"/>
              <a:t>usr</a:t>
            </a:r>
            <a:r>
              <a:rPr lang="en-US" b="0" dirty="0" smtClean="0"/>
              <a:t>/lib/</a:t>
            </a:r>
            <a:r>
              <a:rPr lang="en-US" b="0" i="1" dirty="0" smtClean="0"/>
              <a:t>package</a:t>
            </a:r>
            <a:r>
              <a:rPr lang="en-US" b="0" dirty="0" smtClean="0"/>
              <a:t>/</a:t>
            </a:r>
            <a:r>
              <a:rPr lang="en-US" b="0" dirty="0" err="1" smtClean="0"/>
              <a:t>ptest</a:t>
            </a:r>
            <a:endParaRPr lang="en-US" dirty="0"/>
          </a:p>
        </p:txBody>
      </p:sp>
    </p:spTree>
    <p:extLst>
      <p:ext uri="{BB962C8B-B14F-4D97-AF65-F5344CB8AC3E}">
        <p14:creationId xmlns:p14="http://schemas.microsoft.com/office/powerpoint/2010/main" val="3495720941"/>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b="1" dirty="0"/>
              <a:t>Keeping your code secure</a:t>
            </a:r>
          </a:p>
          <a:p>
            <a:pPr lvl="1"/>
            <a:endParaRPr lang="en-US" sz="2000" dirty="0">
              <a:solidFill>
                <a:schemeClr val="bg1">
                  <a:lumMod val="65000"/>
                </a:schemeClr>
              </a:solidFill>
              <a:latin typeface="+mn-lt"/>
            </a:endParaRPr>
          </a:p>
          <a:p>
            <a:pPr lvl="1"/>
            <a:r>
              <a:rPr lang="en-US" sz="2000" dirty="0" smtClean="0">
                <a:solidFill>
                  <a:schemeClr val="bg1">
                    <a:lumMod val="65000"/>
                  </a:schemeClr>
                </a:solidFill>
                <a:latin typeface="+mn-lt"/>
              </a:rPr>
              <a:t>The future of package feeds</a:t>
            </a:r>
            <a:endParaRPr lang="en-US" sz="1600" dirty="0" smtClean="0">
              <a:solidFill>
                <a:schemeClr val="bg1">
                  <a:lumMod val="65000"/>
                </a:schemeClr>
              </a:solidFill>
              <a:latin typeface="+mn-lt"/>
            </a:endParaRPr>
          </a:p>
        </p:txBody>
      </p:sp>
    </p:spTree>
    <p:extLst>
      <p:ext uri="{BB962C8B-B14F-4D97-AF65-F5344CB8AC3E}">
        <p14:creationId xmlns:p14="http://schemas.microsoft.com/office/powerpoint/2010/main" val="8365894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Yocto Project 2.5 (Sumo)</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Keeping feeds secure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PACKAGE_FEED_GPG_PASSPHRASE_FILE</a:t>
            </a:r>
          </a:p>
          <a:p>
            <a:pPr lvl="1"/>
            <a:r>
              <a:rPr lang="en-US" dirty="0" smtClean="0"/>
              <a:t>This should NOT go in your configuration as plain text.</a:t>
            </a:r>
          </a:p>
          <a:p>
            <a:r>
              <a:rPr lang="en-US" dirty="0" smtClean="0"/>
              <a:t>Is your code proprietary?</a:t>
            </a:r>
          </a:p>
          <a:p>
            <a:pPr lvl="1"/>
            <a:r>
              <a:rPr lang="en-US" dirty="0" smtClean="0"/>
              <a:t>You should probably be shipping a binary in Yocto</a:t>
            </a:r>
          </a:p>
          <a:p>
            <a:pPr lvl="1"/>
            <a:r>
              <a:rPr lang="en-US" dirty="0" err="1" smtClean="0"/>
              <a:t>bin_package.bbclass</a:t>
            </a:r>
            <a:r>
              <a:rPr lang="en-US" dirty="0" smtClean="0"/>
              <a:t>: binary </a:t>
            </a:r>
            <a:r>
              <a:rPr lang="en-US" dirty="0"/>
              <a:t>can be .rpm, .deb, .</a:t>
            </a:r>
            <a:r>
              <a:rPr lang="en-US" dirty="0" err="1" smtClean="0"/>
              <a:t>ipk</a:t>
            </a:r>
            <a:endParaRPr lang="en-US" dirty="0" smtClean="0"/>
          </a:p>
          <a:p>
            <a:r>
              <a:rPr lang="en-US" dirty="0"/>
              <a:t>H</a:t>
            </a:r>
            <a:r>
              <a:rPr lang="en-US" dirty="0" smtClean="0"/>
              <a:t>ave you thought about DEBUG_FLAGS?</a:t>
            </a:r>
          </a:p>
          <a:p>
            <a:pPr lvl="1"/>
            <a:r>
              <a:rPr lang="en-US" dirty="0" smtClean="0"/>
              <a:t>See </a:t>
            </a:r>
            <a:r>
              <a:rPr lang="en-US" dirty="0" err="1" smtClean="0"/>
              <a:t>bitbake.conf</a:t>
            </a:r>
            <a:r>
              <a:rPr lang="en-US" dirty="0" smtClean="0"/>
              <a:t> for more details</a:t>
            </a:r>
          </a:p>
          <a:p>
            <a:pPr lvl="1"/>
            <a:r>
              <a:rPr lang="en-US" dirty="0" smtClean="0"/>
              <a:t>The flags can be filtered or set in the recipe</a:t>
            </a:r>
          </a:p>
          <a:p>
            <a:endParaRPr lang="en-US" dirty="0" smtClean="0"/>
          </a:p>
          <a:p>
            <a:endParaRPr lang="en-US" dirty="0"/>
          </a:p>
        </p:txBody>
      </p:sp>
    </p:spTree>
    <p:extLst>
      <p:ext uri="{BB962C8B-B14F-4D97-AF65-F5344CB8AC3E}">
        <p14:creationId xmlns:p14="http://schemas.microsoft.com/office/powerpoint/2010/main" val="360330220"/>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On Target Development </a:t>
            </a:r>
            <a:r>
              <a:rPr lang="mr-IN" dirty="0" smtClean="0">
                <a:latin typeface="Arial" charset="0"/>
              </a:rPr>
              <a:t>–</a:t>
            </a:r>
            <a:r>
              <a:rPr lang="en-US" dirty="0" smtClean="0">
                <a:latin typeface="Arial" charset="0"/>
              </a:rPr>
              <a:t> </a:t>
            </a:r>
            <a:r>
              <a:rPr lang="en-US" dirty="0" smtClean="0"/>
              <a:t>Better, Faster, Stronger</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sz="2400" dirty="0" smtClean="0">
                <a:solidFill>
                  <a:schemeClr val="bg1">
                    <a:lumMod val="65000"/>
                  </a:schemeClr>
                </a:solidFill>
              </a:rPr>
              <a:t>Setting up a package </a:t>
            </a:r>
            <a:r>
              <a:rPr lang="en-US" sz="2400" dirty="0">
                <a:solidFill>
                  <a:schemeClr val="bg1">
                    <a:lumMod val="65000"/>
                  </a:schemeClr>
                </a:solidFill>
              </a:rPr>
              <a:t>f</a:t>
            </a:r>
            <a:r>
              <a:rPr lang="en-US" sz="2400" dirty="0" smtClean="0">
                <a:solidFill>
                  <a:schemeClr val="bg1">
                    <a:lumMod val="65000"/>
                  </a:schemeClr>
                </a:solidFill>
              </a:rPr>
              <a:t>eed</a:t>
            </a:r>
            <a:r>
              <a:rPr lang="en-US" b="0" dirty="0" smtClean="0"/>
              <a:t/>
            </a:r>
            <a:br>
              <a:rPr lang="en-US" b="0" dirty="0" smtClean="0"/>
            </a:br>
            <a:endParaRPr lang="en-US" b="0" dirty="0"/>
          </a:p>
          <a:p>
            <a:pPr lvl="1"/>
            <a:r>
              <a:rPr lang="en-US" sz="2000" dirty="0">
                <a:solidFill>
                  <a:schemeClr val="bg1">
                    <a:lumMod val="65000"/>
                  </a:schemeClr>
                </a:solidFill>
              </a:rPr>
              <a:t>O</a:t>
            </a:r>
            <a:r>
              <a:rPr lang="en-US" sz="2000" dirty="0" smtClean="0">
                <a:solidFill>
                  <a:schemeClr val="bg1">
                    <a:lumMod val="65000"/>
                  </a:schemeClr>
                </a:solidFill>
              </a:rPr>
              <a:t>n </a:t>
            </a:r>
            <a:r>
              <a:rPr lang="en-US" sz="2000" dirty="0">
                <a:solidFill>
                  <a:schemeClr val="bg1">
                    <a:lumMod val="65000"/>
                  </a:schemeClr>
                </a:solidFill>
              </a:rPr>
              <a:t>target example – AWS + </a:t>
            </a:r>
            <a:r>
              <a:rPr lang="en-US" sz="2000" dirty="0" err="1">
                <a:solidFill>
                  <a:schemeClr val="bg1">
                    <a:lumMod val="65000"/>
                  </a:schemeClr>
                </a:solidFill>
              </a:rPr>
              <a:t>Beaglebone</a:t>
            </a:r>
            <a:r>
              <a:rPr lang="en-US" sz="2000" dirty="0">
                <a:solidFill>
                  <a:schemeClr val="bg1">
                    <a:lumMod val="65000"/>
                  </a:schemeClr>
                </a:solidFill>
              </a:rPr>
              <a:t> Black</a:t>
            </a:r>
            <a:r>
              <a:rPr lang="en-US" sz="2000" b="0" dirty="0" smtClean="0">
                <a:solidFill>
                  <a:schemeClr val="bg1">
                    <a:lumMod val="65000"/>
                  </a:schemeClr>
                </a:solidFill>
              </a:rPr>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dirty="0">
                <a:solidFill>
                  <a:schemeClr val="bg1">
                    <a:lumMod val="65000"/>
                  </a:schemeClr>
                </a:solidFill>
              </a:rPr>
              <a:t>Signing package feeds</a:t>
            </a:r>
          </a:p>
          <a:p>
            <a:pPr lvl="1"/>
            <a:endParaRPr lang="en-US" sz="2000" i="1" dirty="0">
              <a:solidFill>
                <a:schemeClr val="bg1">
                  <a:lumMod val="65000"/>
                </a:schemeClr>
              </a:solidFill>
              <a:latin typeface="+mn-lt"/>
            </a:endParaRPr>
          </a:p>
          <a:p>
            <a:pPr lvl="1"/>
            <a:r>
              <a:rPr lang="en-US" sz="2000" dirty="0">
                <a:solidFill>
                  <a:schemeClr val="bg1">
                    <a:lumMod val="65000"/>
                  </a:schemeClr>
                </a:solidFill>
              </a:rPr>
              <a:t>Keeping your code secure</a:t>
            </a:r>
          </a:p>
          <a:p>
            <a:pPr lvl="1"/>
            <a:endParaRPr lang="en-US" sz="2000" dirty="0">
              <a:solidFill>
                <a:schemeClr val="bg1">
                  <a:lumMod val="65000"/>
                </a:schemeClr>
              </a:solidFill>
              <a:latin typeface="+mn-lt"/>
            </a:endParaRPr>
          </a:p>
          <a:p>
            <a:pPr lvl="1"/>
            <a:r>
              <a:rPr lang="en-US" sz="2000" b="1" dirty="0"/>
              <a:t>The future of package feeds</a:t>
            </a:r>
          </a:p>
        </p:txBody>
      </p:sp>
    </p:spTree>
    <p:extLst>
      <p:ext uri="{BB962C8B-B14F-4D97-AF65-F5344CB8AC3E}">
        <p14:creationId xmlns:p14="http://schemas.microsoft.com/office/powerpoint/2010/main" val="3221711095"/>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charset="0"/>
              </a:rPr>
              <a:t>The Future of Package </a:t>
            </a:r>
            <a:r>
              <a:rPr lang="en-US" dirty="0">
                <a:latin typeface="Arial" charset="0"/>
              </a:rPr>
              <a:t>F</a:t>
            </a:r>
            <a:r>
              <a:rPr lang="en-US" dirty="0" smtClean="0">
                <a:latin typeface="Arial" charset="0"/>
              </a:rPr>
              <a:t>eeds </a:t>
            </a:r>
            <a:r>
              <a:rPr lang="mr-IN" dirty="0" smtClean="0">
                <a:latin typeface="Arial" charset="0"/>
              </a:rPr>
              <a:t>–</a:t>
            </a:r>
            <a:r>
              <a:rPr lang="en-US" dirty="0" smtClean="0">
                <a:latin typeface="Arial" charset="0"/>
              </a:rPr>
              <a:t> Can We Upgrade?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Repository</a:t>
            </a:r>
            <a:endParaRPr lang="en-US" b="0" dirty="0"/>
          </a:p>
          <a:p>
            <a:pPr lvl="1"/>
            <a:r>
              <a:rPr lang="en-US" dirty="0"/>
              <a:t>S</a:t>
            </a:r>
            <a:r>
              <a:rPr lang="en-US" dirty="0" smtClean="0"/>
              <a:t>witch </a:t>
            </a:r>
            <a:r>
              <a:rPr lang="en-US" dirty="0"/>
              <a:t>to new </a:t>
            </a:r>
            <a:r>
              <a:rPr lang="en-US" dirty="0" smtClean="0"/>
              <a:t>source </a:t>
            </a:r>
            <a:r>
              <a:rPr lang="en-US" dirty="0"/>
              <a:t>entries</a:t>
            </a:r>
          </a:p>
          <a:p>
            <a:pPr lvl="1"/>
            <a:r>
              <a:rPr lang="en-US" dirty="0"/>
              <a:t>R</a:t>
            </a:r>
            <a:r>
              <a:rPr lang="en-US" dirty="0" smtClean="0"/>
              <a:t>emove </a:t>
            </a:r>
            <a:r>
              <a:rPr lang="en-US" dirty="0"/>
              <a:t>unknown </a:t>
            </a:r>
            <a:r>
              <a:rPr lang="en-US" dirty="0" smtClean="0"/>
              <a:t>(3rd party) repositories</a:t>
            </a:r>
          </a:p>
          <a:p>
            <a:r>
              <a:rPr lang="en-US" b="0" dirty="0" smtClean="0"/>
              <a:t>Package</a:t>
            </a:r>
          </a:p>
          <a:p>
            <a:pPr lvl="1"/>
            <a:r>
              <a:rPr lang="en-US" dirty="0"/>
              <a:t>C</a:t>
            </a:r>
            <a:r>
              <a:rPr lang="en-US" dirty="0" smtClean="0"/>
              <a:t>heck </a:t>
            </a:r>
            <a:r>
              <a:rPr lang="en-US" dirty="0"/>
              <a:t>there are no broken </a:t>
            </a:r>
            <a:r>
              <a:rPr lang="en-US" dirty="0" smtClean="0"/>
              <a:t>or renamed packages</a:t>
            </a:r>
            <a:endParaRPr lang="en-US" dirty="0"/>
          </a:p>
          <a:p>
            <a:pPr lvl="1"/>
            <a:r>
              <a:rPr lang="en-US" dirty="0" smtClean="0"/>
              <a:t>Versioning: what happens when they go backwards</a:t>
            </a:r>
          </a:p>
          <a:p>
            <a:pPr lvl="1"/>
            <a:r>
              <a:rPr lang="en-US" dirty="0" smtClean="0"/>
              <a:t>Remove </a:t>
            </a:r>
            <a:r>
              <a:rPr lang="en-US" dirty="0"/>
              <a:t>and install specific </a:t>
            </a:r>
            <a:r>
              <a:rPr lang="en-US" dirty="0" smtClean="0"/>
              <a:t>packages (release dependent)</a:t>
            </a:r>
          </a:p>
          <a:p>
            <a:pPr lvl="1"/>
            <a:r>
              <a:rPr lang="en-US" dirty="0" smtClean="0"/>
              <a:t>Remove blacklisted / </a:t>
            </a:r>
            <a:r>
              <a:rPr lang="en-US" dirty="0"/>
              <a:t>obsolete and </a:t>
            </a:r>
            <a:r>
              <a:rPr lang="en-US" dirty="0" smtClean="0"/>
              <a:t>add whitelisted</a:t>
            </a:r>
          </a:p>
          <a:p>
            <a:r>
              <a:rPr lang="en-US" b="0" dirty="0" smtClean="0"/>
              <a:t>Dreaming Even Bigger</a:t>
            </a:r>
            <a:r>
              <a:rPr lang="mr-IN" b="0" dirty="0" smtClean="0"/>
              <a:t>…</a:t>
            </a:r>
            <a:endParaRPr lang="en-US" b="0" dirty="0"/>
          </a:p>
          <a:p>
            <a:pPr lvl="1"/>
            <a:r>
              <a:rPr lang="en-US" dirty="0" smtClean="0"/>
              <a:t>Kernels, Desktops (UI), Permissions, Users, Groups</a:t>
            </a:r>
            <a:endParaRPr lang="en-US" dirty="0"/>
          </a:p>
        </p:txBody>
      </p:sp>
    </p:spTree>
    <p:extLst>
      <p:ext uri="{BB962C8B-B14F-4D97-AF65-F5344CB8AC3E}">
        <p14:creationId xmlns:p14="http://schemas.microsoft.com/office/powerpoint/2010/main" val="42017256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2438636373"/>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374726207"/>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2910390923"/>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157881290"/>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2341402523"/>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902807819"/>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31642718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 What is new in 2.5 Sumo</a:t>
            </a:r>
            <a:endParaRPr lang="en-US" dirty="0"/>
          </a:p>
        </p:txBody>
      </p:sp>
      <p:sp>
        <p:nvSpPr>
          <p:cNvPr id="4" name="Content Placeholder 3"/>
          <p:cNvSpPr>
            <a:spLocks noGrp="1"/>
          </p:cNvSpPr>
          <p:nvPr>
            <p:ph sz="quarter" idx="13"/>
          </p:nvPr>
        </p:nvSpPr>
        <p:spPr>
          <a:xfrm>
            <a:off x="448853" y="889001"/>
            <a:ext cx="8233186" cy="5022850"/>
          </a:xfrm>
        </p:spPr>
        <p:txBody>
          <a:bodyPr/>
          <a:lstStyle/>
          <a:p>
            <a:r>
              <a:rPr lang="en-US" dirty="0" smtClean="0"/>
              <a:t>Yocto </a:t>
            </a:r>
            <a:r>
              <a:rPr lang="en-US" dirty="0"/>
              <a:t>Project </a:t>
            </a:r>
            <a:r>
              <a:rPr lang="en-US" dirty="0" smtClean="0"/>
              <a:t>2.5 Theme: Stability</a:t>
            </a:r>
          </a:p>
          <a:p>
            <a:pPr lvl="1"/>
            <a:r>
              <a:rPr lang="en-US" dirty="0"/>
              <a:t>Yocto Project Compliance 2.0</a:t>
            </a:r>
            <a:endParaRPr lang="en-US" sz="1000" dirty="0"/>
          </a:p>
          <a:p>
            <a:pPr lvl="1"/>
            <a:r>
              <a:rPr lang="en-US" dirty="0"/>
              <a:t>New website (yoctoproject.org)</a:t>
            </a:r>
            <a:endParaRPr lang="en-US" sz="1000" dirty="0"/>
          </a:p>
          <a:p>
            <a:pPr lvl="1"/>
            <a:r>
              <a:rPr lang="en-US" dirty="0"/>
              <a:t>Meltdown/</a:t>
            </a:r>
            <a:r>
              <a:rPr lang="en-US" dirty="0" err="1"/>
              <a:t>Spectre</a:t>
            </a:r>
            <a:r>
              <a:rPr lang="en-US" dirty="0"/>
              <a:t> </a:t>
            </a:r>
            <a:r>
              <a:rPr lang="en-US" dirty="0" smtClean="0"/>
              <a:t>patches (</a:t>
            </a:r>
            <a:r>
              <a:rPr lang="en-US" i="1" dirty="0" smtClean="0"/>
              <a:t>IA so far</a:t>
            </a:r>
            <a:r>
              <a:rPr lang="en-US" dirty="0" smtClean="0"/>
              <a:t>)</a:t>
            </a:r>
            <a:endParaRPr lang="en-US" sz="1000" dirty="0"/>
          </a:p>
          <a:p>
            <a:pPr lvl="1"/>
            <a:r>
              <a:rPr lang="en-US" dirty="0"/>
              <a:t>Automated Tooling</a:t>
            </a:r>
            <a:endParaRPr lang="en-US" sz="1000" dirty="0"/>
          </a:p>
          <a:p>
            <a:pPr lvl="1"/>
            <a:r>
              <a:rPr lang="en-US" dirty="0"/>
              <a:t>Automated Testing </a:t>
            </a:r>
            <a:endParaRPr lang="en-US" sz="1000" dirty="0"/>
          </a:p>
          <a:p>
            <a:pPr lvl="1"/>
            <a:r>
              <a:rPr lang="en-US" dirty="0"/>
              <a:t>Performance Improvements</a:t>
            </a:r>
            <a:endParaRPr lang="en-US" sz="1000" dirty="0"/>
          </a:p>
          <a:p>
            <a:pPr lvl="1"/>
            <a:r>
              <a:rPr lang="en-US" dirty="0"/>
              <a:t>Kernel 4.15</a:t>
            </a:r>
            <a:endParaRPr lang="en-US" sz="1000" dirty="0"/>
          </a:p>
          <a:p>
            <a:pPr lvl="1"/>
            <a:r>
              <a:rPr lang="en-US" dirty="0"/>
              <a:t>Multi-kernel support in same image</a:t>
            </a:r>
            <a:endParaRPr lang="en-US" sz="1000" dirty="0"/>
          </a:p>
          <a:p>
            <a:pPr lvl="1"/>
            <a:r>
              <a:rPr lang="en-US" dirty="0"/>
              <a:t>New machines (</a:t>
            </a:r>
            <a:r>
              <a:rPr lang="en-US" dirty="0" err="1" smtClean="0"/>
              <a:t>RiscV</a:t>
            </a:r>
            <a:r>
              <a:rPr lang="en-US" dirty="0"/>
              <a:t>)</a:t>
            </a:r>
            <a:endParaRPr lang="en-US" sz="1000" dirty="0"/>
          </a:p>
          <a:p>
            <a:pPr lvl="1"/>
            <a:r>
              <a:rPr lang="en-US" dirty="0" err="1" smtClean="0"/>
              <a:t>Icecream</a:t>
            </a:r>
            <a:r>
              <a:rPr lang="en-US" dirty="0" smtClean="0"/>
              <a:t>/</a:t>
            </a:r>
            <a:r>
              <a:rPr lang="en-US" dirty="0" err="1"/>
              <a:t>i</a:t>
            </a:r>
            <a:r>
              <a:rPr lang="en-US" dirty="0" err="1" smtClean="0"/>
              <a:t>cecc</a:t>
            </a:r>
            <a:r>
              <a:rPr lang="en-US" dirty="0" smtClean="0"/>
              <a:t> </a:t>
            </a:r>
            <a:r>
              <a:rPr lang="en-US" dirty="0"/>
              <a:t>distributed compiler</a:t>
            </a:r>
            <a:endParaRPr lang="en-US" sz="1000" dirty="0"/>
          </a:p>
          <a:p>
            <a:pPr lvl="1"/>
            <a:r>
              <a:rPr lang="en-US" dirty="0"/>
              <a:t>Mason, Ninja</a:t>
            </a:r>
            <a:endParaRPr lang="en-US" sz="1000" dirty="0"/>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2443846879"/>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4029677955"/>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376934171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4219745796"/>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endParaRPr lang="en-US" dirty="0"/>
          </a:p>
        </p:txBody>
      </p:sp>
      <p:sp>
        <p:nvSpPr>
          <p:cNvPr id="4" name="Content Placeholder 3"/>
          <p:cNvSpPr>
            <a:spLocks noGrp="1"/>
          </p:cNvSpPr>
          <p:nvPr>
            <p:ph sz="quarter" idx="13"/>
          </p:nvPr>
        </p:nvSpPr>
        <p:spPr>
          <a:xfrm>
            <a:off x="389487" y="1206499"/>
            <a:ext cx="8233186" cy="4724401"/>
          </a:xfrm>
        </p:spPr>
        <p:txBody>
          <a:bodyPr/>
          <a:lstStyle/>
          <a:p>
            <a:pPr marL="0" indent="0">
              <a:buNone/>
            </a:pPr>
            <a:endParaRPr lang="en-US" sz="1800" b="0" dirty="0" smtClean="0"/>
          </a:p>
          <a:p>
            <a:pPr marL="0" indent="0">
              <a:buNone/>
            </a:pPr>
            <a:endParaRPr lang="en-US" sz="1800" b="0" dirty="0"/>
          </a:p>
          <a:p>
            <a:pPr marL="0" indent="0" algn="ctr">
              <a:buNone/>
            </a:pPr>
            <a:r>
              <a:rPr lang="en-US" sz="6000" b="0" dirty="0" smtClean="0">
                <a:solidFill>
                  <a:schemeClr val="accent1"/>
                </a:solidFill>
              </a:rPr>
              <a:t>Questions</a:t>
            </a:r>
          </a:p>
        </p:txBody>
      </p:sp>
    </p:spTree>
    <p:extLst>
      <p:ext uri="{BB962C8B-B14F-4D97-AF65-F5344CB8AC3E}">
        <p14:creationId xmlns:p14="http://schemas.microsoft.com/office/powerpoint/2010/main" val="2024715612"/>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58000</TotalTime>
  <Words>7482</Words>
  <Application>Microsoft Office PowerPoint</Application>
  <PresentationFormat>On-screen Show (4:3)</PresentationFormat>
  <Paragraphs>1527</Paragraphs>
  <Slides>157</Slides>
  <Notes>67</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YoctoTemplate_1</vt:lpstr>
      <vt:lpstr>Advanced Class  </vt:lpstr>
      <vt:lpstr>Advanced Class</vt:lpstr>
      <vt:lpstr>Agenda – The Advanced Class</vt:lpstr>
      <vt:lpstr>Class Account Setup</vt:lpstr>
      <vt:lpstr>Yocto Project Dev Day Lab Setup</vt:lpstr>
      <vt:lpstr>FYI: How class project was prepared</vt:lpstr>
      <vt:lpstr>NOTE: Clean Shells!</vt:lpstr>
      <vt:lpstr>Activity One</vt:lpstr>
      <vt:lpstr>Yocto Project – What is new in 2.5 Sumo</vt:lpstr>
      <vt:lpstr>Activity Two</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PowerPoint Presentation</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Five</vt:lpstr>
      <vt:lpstr>Package Feed Overview</vt:lpstr>
      <vt:lpstr>On Target Development – Better, Faster, Stronger</vt:lpstr>
      <vt:lpstr>Setting up a package feed - Target Setup</vt:lpstr>
      <vt:lpstr>Setting up a package feed</vt:lpstr>
      <vt:lpstr>On Target Development – Better, Faster, Stronger</vt:lpstr>
      <vt:lpstr>Caveats</vt:lpstr>
      <vt:lpstr>Understanding RPM Packages and repomd.xml</vt:lpstr>
      <vt:lpstr>On Target Demo</vt:lpstr>
      <vt:lpstr>On Target Development – Better, Faster, Stronger</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Activity Six</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PowerPoint Presentation</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PowerPoint Presentation</vt:lpstr>
      <vt:lpstr>Activity Nine</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897</cp:revision>
  <dcterms:created xsi:type="dcterms:W3CDTF">2014-10-15T17:08:45Z</dcterms:created>
  <dcterms:modified xsi:type="dcterms:W3CDTF">2018-03-15T22:52:59Z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