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5"/>
  </p:notesMasterIdLst>
  <p:handoutMasterIdLst>
    <p:handoutMasterId r:id="rId146"/>
  </p:handoutMasterIdLst>
  <p:sldIdLst>
    <p:sldId id="327" r:id="rId5"/>
    <p:sldId id="877" r:id="rId6"/>
    <p:sldId id="516" r:id="rId7"/>
    <p:sldId id="945" r:id="rId8"/>
    <p:sldId id="947" r:id="rId9"/>
    <p:sldId id="948" r:id="rId10"/>
    <p:sldId id="951" r:id="rId11"/>
    <p:sldId id="1124" r:id="rId12"/>
    <p:sldId id="1069" r:id="rId13"/>
    <p:sldId id="1231" r:id="rId14"/>
    <p:sldId id="1232" r:id="rId15"/>
    <p:sldId id="1233" r:id="rId16"/>
    <p:sldId id="1234" r:id="rId17"/>
    <p:sldId id="1235" r:id="rId18"/>
    <p:sldId id="1236" r:id="rId19"/>
    <p:sldId id="1237" r:id="rId20"/>
    <p:sldId id="1238" r:id="rId21"/>
    <p:sldId id="1239" r:id="rId22"/>
    <p:sldId id="1240" r:id="rId23"/>
    <p:sldId id="1241" r:id="rId24"/>
    <p:sldId id="1242" r:id="rId25"/>
    <p:sldId id="1243" r:id="rId26"/>
    <p:sldId id="1244" r:id="rId27"/>
    <p:sldId id="1245" r:id="rId28"/>
    <p:sldId id="1246" r:id="rId29"/>
    <p:sldId id="1247" r:id="rId30"/>
    <p:sldId id="1248" r:id="rId31"/>
    <p:sldId id="1249" r:id="rId32"/>
    <p:sldId id="1250" r:id="rId33"/>
    <p:sldId id="1258" r:id="rId34"/>
    <p:sldId id="789" r:id="rId35"/>
    <p:sldId id="1205" r:id="rId36"/>
    <p:sldId id="1206" r:id="rId37"/>
    <p:sldId id="1207" r:id="rId38"/>
    <p:sldId id="1208" r:id="rId39"/>
    <p:sldId id="1209" r:id="rId40"/>
    <p:sldId id="1210" r:id="rId41"/>
    <p:sldId id="1211" r:id="rId42"/>
    <p:sldId id="1255" r:id="rId43"/>
    <p:sldId id="1212" r:id="rId44"/>
    <p:sldId id="1213" r:id="rId45"/>
    <p:sldId id="1214" r:id="rId46"/>
    <p:sldId id="1254" r:id="rId47"/>
    <p:sldId id="1256" r:id="rId48"/>
    <p:sldId id="1257" r:id="rId49"/>
    <p:sldId id="1251" r:id="rId50"/>
    <p:sldId id="1215" r:id="rId51"/>
    <p:sldId id="1281" r:id="rId52"/>
    <p:sldId id="1282" r:id="rId53"/>
    <p:sldId id="1283" r:id="rId54"/>
    <p:sldId id="1284" r:id="rId55"/>
    <p:sldId id="1285" r:id="rId56"/>
    <p:sldId id="1286" r:id="rId57"/>
    <p:sldId id="1287" r:id="rId58"/>
    <p:sldId id="1288" r:id="rId59"/>
    <p:sldId id="1289" r:id="rId60"/>
    <p:sldId id="1290" r:id="rId61"/>
    <p:sldId id="1291" r:id="rId62"/>
    <p:sldId id="1292" r:id="rId63"/>
    <p:sldId id="1293" r:id="rId64"/>
    <p:sldId id="1294" r:id="rId65"/>
    <p:sldId id="1295" r:id="rId66"/>
    <p:sldId id="1296" r:id="rId67"/>
    <p:sldId id="1297" r:id="rId68"/>
    <p:sldId id="1252" r:id="rId69"/>
    <p:sldId id="1259" r:id="rId70"/>
    <p:sldId id="1260" r:id="rId71"/>
    <p:sldId id="1261" r:id="rId72"/>
    <p:sldId id="1262" r:id="rId73"/>
    <p:sldId id="1263" r:id="rId74"/>
    <p:sldId id="1264" r:id="rId75"/>
    <p:sldId id="1265" r:id="rId76"/>
    <p:sldId id="1266" r:id="rId77"/>
    <p:sldId id="1267" r:id="rId78"/>
    <p:sldId id="1268" r:id="rId79"/>
    <p:sldId id="1269" r:id="rId80"/>
    <p:sldId id="802" r:id="rId81"/>
    <p:sldId id="1186" r:id="rId82"/>
    <p:sldId id="1187" r:id="rId83"/>
    <p:sldId id="1188" r:id="rId84"/>
    <p:sldId id="1189" r:id="rId85"/>
    <p:sldId id="1190" r:id="rId86"/>
    <p:sldId id="1191" r:id="rId87"/>
    <p:sldId id="1192" r:id="rId88"/>
    <p:sldId id="1193" r:id="rId89"/>
    <p:sldId id="1194" r:id="rId90"/>
    <p:sldId id="1195" r:id="rId91"/>
    <p:sldId id="1196" r:id="rId92"/>
    <p:sldId id="1197" r:id="rId93"/>
    <p:sldId id="1198" r:id="rId94"/>
    <p:sldId id="1199" r:id="rId95"/>
    <p:sldId id="1200" r:id="rId96"/>
    <p:sldId id="1201" r:id="rId97"/>
    <p:sldId id="1202" r:id="rId98"/>
    <p:sldId id="1203" r:id="rId99"/>
    <p:sldId id="1204" r:id="rId100"/>
    <p:sldId id="1253" r:id="rId101"/>
    <p:sldId id="991" r:id="rId102"/>
    <p:sldId id="1270" r:id="rId103"/>
    <p:sldId id="1271" r:id="rId104"/>
    <p:sldId id="1272" r:id="rId105"/>
    <p:sldId id="1273" r:id="rId106"/>
    <p:sldId id="1274" r:id="rId107"/>
    <p:sldId id="1275" r:id="rId108"/>
    <p:sldId id="1276" r:id="rId109"/>
    <p:sldId id="1277" r:id="rId110"/>
    <p:sldId id="1278" r:id="rId111"/>
    <p:sldId id="1279" r:id="rId112"/>
    <p:sldId id="1280" r:id="rId113"/>
    <p:sldId id="1165" r:id="rId114"/>
    <p:sldId id="1166" r:id="rId115"/>
    <p:sldId id="1167" r:id="rId116"/>
    <p:sldId id="1168" r:id="rId117"/>
    <p:sldId id="1169" r:id="rId118"/>
    <p:sldId id="1170" r:id="rId119"/>
    <p:sldId id="1171" r:id="rId120"/>
    <p:sldId id="1172" r:id="rId121"/>
    <p:sldId id="1173" r:id="rId122"/>
    <p:sldId id="1174" r:id="rId123"/>
    <p:sldId id="1175" r:id="rId124"/>
    <p:sldId id="1176" r:id="rId125"/>
    <p:sldId id="1177" r:id="rId126"/>
    <p:sldId id="1178" r:id="rId127"/>
    <p:sldId id="1179" r:id="rId128"/>
    <p:sldId id="1180" r:id="rId129"/>
    <p:sldId id="1181" r:id="rId130"/>
    <p:sldId id="1182" r:id="rId131"/>
    <p:sldId id="1183" r:id="rId132"/>
    <p:sldId id="1026" r:id="rId133"/>
    <p:sldId id="1024" r:id="rId134"/>
    <p:sldId id="1025" r:id="rId135"/>
    <p:sldId id="1027" r:id="rId136"/>
    <p:sldId id="817" r:id="rId137"/>
    <p:sldId id="1037" r:id="rId138"/>
    <p:sldId id="1038" r:id="rId139"/>
    <p:sldId id="840" r:id="rId140"/>
    <p:sldId id="842" r:id="rId141"/>
    <p:sldId id="1127" r:id="rId142"/>
    <p:sldId id="1128" r:id="rId143"/>
    <p:sldId id="1126" r:id="rId1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7"/>
            <p14:sldId id="948"/>
            <p14:sldId id="951"/>
            <p14:sldId id="1124"/>
            <p14:sldId id="1069"/>
            <p14:sldId id="1231"/>
            <p14:sldId id="1232"/>
            <p14:sldId id="1233"/>
            <p14:sldId id="1234"/>
            <p14:sldId id="1235"/>
            <p14:sldId id="1236"/>
            <p14:sldId id="1237"/>
            <p14:sldId id="1238"/>
            <p14:sldId id="1239"/>
            <p14:sldId id="1240"/>
            <p14:sldId id="1241"/>
            <p14:sldId id="1242"/>
            <p14:sldId id="1243"/>
            <p14:sldId id="1244"/>
            <p14:sldId id="1245"/>
            <p14:sldId id="1246"/>
            <p14:sldId id="1247"/>
            <p14:sldId id="1248"/>
            <p14:sldId id="1249"/>
            <p14:sldId id="1250"/>
            <p14:sldId id="1258"/>
            <p14:sldId id="789"/>
            <p14:sldId id="1205"/>
            <p14:sldId id="1206"/>
            <p14:sldId id="1207"/>
            <p14:sldId id="1208"/>
            <p14:sldId id="1209"/>
            <p14:sldId id="1210"/>
            <p14:sldId id="1211"/>
            <p14:sldId id="1255"/>
            <p14:sldId id="1212"/>
            <p14:sldId id="1213"/>
            <p14:sldId id="1214"/>
            <p14:sldId id="1254"/>
            <p14:sldId id="1256"/>
            <p14:sldId id="1257"/>
            <p14:sldId id="1251"/>
            <p14:sldId id="1215"/>
            <p14:sldId id="1281"/>
            <p14:sldId id="1282"/>
            <p14:sldId id="1283"/>
            <p14:sldId id="1284"/>
            <p14:sldId id="1285"/>
            <p14:sldId id="1286"/>
            <p14:sldId id="1287"/>
            <p14:sldId id="1288"/>
            <p14:sldId id="1289"/>
            <p14:sldId id="1290"/>
            <p14:sldId id="1291"/>
            <p14:sldId id="1292"/>
            <p14:sldId id="1293"/>
            <p14:sldId id="1294"/>
            <p14:sldId id="1295"/>
            <p14:sldId id="1296"/>
            <p14:sldId id="1297"/>
            <p14:sldId id="1252"/>
            <p14:sldId id="1259"/>
            <p14:sldId id="1260"/>
            <p14:sldId id="1261"/>
            <p14:sldId id="1262"/>
            <p14:sldId id="1263"/>
            <p14:sldId id="1264"/>
            <p14:sldId id="1265"/>
            <p14:sldId id="1266"/>
            <p14:sldId id="1267"/>
            <p14:sldId id="1268"/>
            <p14:sldId id="1269"/>
            <p14:sldId id="802"/>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 id="1204"/>
            <p14:sldId id="1253"/>
            <p14:sldId id="991"/>
            <p14:sldId id="1270"/>
            <p14:sldId id="1271"/>
            <p14:sldId id="1272"/>
            <p14:sldId id="1273"/>
            <p14:sldId id="1274"/>
            <p14:sldId id="1275"/>
            <p14:sldId id="1276"/>
            <p14:sldId id="1277"/>
            <p14:sldId id="1278"/>
            <p14:sldId id="1279"/>
            <p14:sldId id="1280"/>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026"/>
            <p14:sldId id="1024"/>
            <p14:sldId id="1025"/>
            <p14:sldId id="1027"/>
            <p14:sldId id="817"/>
            <p14:sldId id="1037"/>
            <p14:sldId id="1038"/>
            <p14:sldId id="840"/>
            <p14:sldId id="842"/>
            <p14:sldId id="1127"/>
            <p14:sldId id="1128"/>
            <p14:sldId id="1126"/>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21" autoAdjust="0"/>
    <p:restoredTop sz="97262" autoAdjust="0"/>
  </p:normalViewPr>
  <p:slideViewPr>
    <p:cSldViewPr snapToGrid="0">
      <p:cViewPr>
        <p:scale>
          <a:sx n="75" d="100"/>
          <a:sy n="75" d="100"/>
        </p:scale>
        <p:origin x="-864" y="-108"/>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3/13/2018</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3/13/2018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Inherit the common “realview-eb-a9mp” DT definitions and </a:t>
            </a:r>
            <a:r>
              <a:rPr lang="en-US" dirty="0" err="1" smtClean="0"/>
              <a:t>phandles</a:t>
            </a:r>
            <a:r>
              <a:rPr lang="en-US" dirty="0" smtClean="0"/>
              <a:t> (like C’’s header recompilation)</a:t>
            </a:r>
          </a:p>
          <a:p>
            <a:r>
              <a:rPr lang="en-US" dirty="0" smtClean="0"/>
              <a:t>2) Give this ‘model’ a name</a:t>
            </a:r>
          </a:p>
          <a:p>
            <a:r>
              <a:rPr lang="en-US" dirty="0" smtClean="0"/>
              <a:t>3) Define</a:t>
            </a:r>
            <a:r>
              <a:rPr lang="en-US" baseline="0" dirty="0" smtClean="0"/>
              <a:t> or extend a CPU</a:t>
            </a:r>
          </a:p>
          <a:p>
            <a:r>
              <a:rPr lang="en-US" baseline="0" dirty="0" smtClean="0"/>
              <a:t>4) Define a A9 core as “cpu@0” (index 0 = </a:t>
            </a:r>
            <a:r>
              <a:rPr lang="en-US" baseline="0" dirty="0" err="1" smtClean="0"/>
              <a:t>reg</a:t>
            </a:r>
            <a:r>
              <a:rPr lang="en-US" baseline="0" dirty="0" smtClean="0"/>
              <a:t> &lt;0&gt;)</a:t>
            </a:r>
          </a:p>
          <a:p>
            <a:r>
              <a:rPr lang="en-US" baseline="0" dirty="0" smtClean="0"/>
              <a:t>5) Compatibility for lookup and comparison – “</a:t>
            </a:r>
            <a:r>
              <a:rPr lang="en-US" baseline="0" dirty="0" err="1" smtClean="0"/>
              <a:t>vendor,devicetype</a:t>
            </a:r>
            <a:r>
              <a:rPr lang="en-US" baseline="0" dirty="0" smtClean="0"/>
              <a:t>”</a:t>
            </a:r>
          </a:p>
          <a:p>
            <a:r>
              <a:rPr lang="en-US" baseline="0" dirty="0" smtClean="0"/>
              <a:t>6) Set up the PMU to use these 4 </a:t>
            </a:r>
            <a:r>
              <a:rPr lang="en-US" baseline="0" dirty="0" err="1" smtClean="0"/>
              <a:t>phandle</a:t>
            </a:r>
            <a:r>
              <a:rPr lang="en-US" baseline="0" dirty="0" smtClean="0"/>
              <a:t> definitions</a:t>
            </a: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33</a:t>
            </a:fld>
            <a:endParaRPr lang="en-US" dirty="0"/>
          </a:p>
        </p:txBody>
      </p:sp>
    </p:spTree>
    <p:extLst>
      <p:ext uri="{BB962C8B-B14F-4D97-AF65-F5344CB8AC3E}">
        <p14:creationId xmlns:p14="http://schemas.microsoft.com/office/powerpoint/2010/main" val="270946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“Fragment” required keyword for DTOs</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smtClean="0"/>
              <a:t>“__overlay__” required </a:t>
            </a:r>
            <a:r>
              <a:rPr lang="en-US" dirty="0" err="1" smtClean="0"/>
              <a:t>keyword</a:t>
            </a:r>
            <a:r>
              <a:rPr lang="en-US" dirty="0" err="1" smtClean="0"/>
              <a:t>for</a:t>
            </a:r>
            <a:r>
              <a:rPr lang="en-US" dirty="0" smtClean="0"/>
              <a:t> DTOs</a:t>
            </a:r>
          </a:p>
          <a:p>
            <a:pPr marL="228600" indent="-228600">
              <a:buAutoNum type="arabicParenR"/>
            </a:pPr>
            <a:r>
              <a:rPr lang="en-US" dirty="0" smtClean="0"/>
              <a:t>Must have a “compatible” for DTO manager</a:t>
            </a:r>
            <a:r>
              <a:rPr lang="en-US" baseline="0" dirty="0" smtClean="0"/>
              <a:t> to find and match it</a:t>
            </a:r>
          </a:p>
          <a:p>
            <a:pPr marL="228600" indent="-228600">
              <a:buAutoNum type="arabicParenR"/>
            </a:pPr>
            <a:endParaRPr lang="en-US"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36</a:t>
            </a:fld>
            <a:endParaRPr lang="en-US" dirty="0"/>
          </a:p>
        </p:txBody>
      </p:sp>
    </p:spTree>
    <p:extLst>
      <p:ext uri="{BB962C8B-B14F-4D97-AF65-F5344CB8AC3E}">
        <p14:creationId xmlns:p14="http://schemas.microsoft.com/office/powerpoint/2010/main" val="419548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ilab01@devday010:/scratch/poky/build-</a:t>
            </a:r>
            <a:r>
              <a:rPr lang="en-US" dirty="0" err="1" smtClean="0"/>
              <a:t>dto</a:t>
            </a:r>
            <a:r>
              <a:rPr lang="en-US" dirty="0" smtClean="0"/>
              <a:t>$ time </a:t>
            </a:r>
            <a:r>
              <a:rPr lang="en-US" dirty="0" err="1" smtClean="0"/>
              <a:t>bitbake</a:t>
            </a:r>
            <a:r>
              <a:rPr lang="en-US" dirty="0" smtClean="0"/>
              <a:t> core-image-</a:t>
            </a:r>
            <a:r>
              <a:rPr lang="en-US" dirty="0" err="1" smtClean="0"/>
              <a:t>dto</a:t>
            </a:r>
            <a:r>
              <a:rPr lang="en-US" dirty="0" smtClean="0"/>
              <a:t>-</a:t>
            </a:r>
            <a:r>
              <a:rPr lang="en-US" dirty="0" err="1" smtClean="0"/>
              <a:t>microdemo</a:t>
            </a:r>
            <a:endParaRPr lang="en-US" dirty="0" smtClean="0"/>
          </a:p>
          <a:p>
            <a:r>
              <a:rPr lang="en-US" dirty="0" smtClean="0"/>
              <a:t>…</a:t>
            </a:r>
          </a:p>
          <a:p>
            <a:r>
              <a:rPr lang="en-US" dirty="0" smtClean="0"/>
              <a:t>real	0m48.756s</a:t>
            </a:r>
          </a:p>
          <a:p>
            <a:r>
              <a:rPr lang="en-US" dirty="0" smtClean="0"/>
              <a:t>user	0m1.336s</a:t>
            </a:r>
          </a:p>
          <a:p>
            <a:r>
              <a:rPr lang="en-US" dirty="0" smtClean="0"/>
              <a:t>sys	0m0.183s</a:t>
            </a:r>
          </a:p>
          <a:p>
            <a:r>
              <a:rPr lang="en-US" dirty="0" smtClean="0"/>
              <a:t>ilab01@devday010:/scratch/poky/build-</a:t>
            </a:r>
            <a:r>
              <a:rPr lang="en-US" dirty="0" err="1" smtClean="0"/>
              <a:t>dto</a:t>
            </a:r>
            <a:r>
              <a:rPr lang="en-US" dirty="0" smtClean="0"/>
              <a:t>$ </a:t>
            </a:r>
          </a:p>
          <a:p>
            <a:endParaRPr lang="en-US" dirty="0" smtClean="0"/>
          </a:p>
          <a:p>
            <a:r>
              <a:rPr lang="fr-FR" dirty="0" smtClean="0"/>
              <a:t>ilab01@devday010:/scratch/</a:t>
            </a:r>
            <a:r>
              <a:rPr lang="fr-FR" dirty="0" err="1" smtClean="0"/>
              <a:t>poky</a:t>
            </a:r>
            <a:r>
              <a:rPr lang="fr-FR" dirty="0" smtClean="0"/>
              <a:t>/</a:t>
            </a:r>
            <a:r>
              <a:rPr lang="fr-FR" dirty="0" err="1" smtClean="0"/>
              <a:t>build-dto</a:t>
            </a:r>
            <a:r>
              <a:rPr lang="fr-FR" dirty="0" smtClean="0"/>
              <a:t>$ du -sh </a:t>
            </a:r>
            <a:r>
              <a:rPr lang="fr-FR" dirty="0" err="1" smtClean="0"/>
              <a:t>tmp</a:t>
            </a:r>
            <a:r>
              <a:rPr lang="fr-FR" dirty="0" smtClean="0"/>
              <a:t>/</a:t>
            </a:r>
          </a:p>
          <a:p>
            <a:r>
              <a:rPr lang="fr-FR" dirty="0" smtClean="0"/>
              <a:t>1.6G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build-dto</a:t>
            </a:r>
            <a:r>
              <a:rPr lang="fr-FR" dirty="0" smtClean="0"/>
              <a:t>$ </a:t>
            </a: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40</a:t>
            </a:fld>
            <a:endParaRPr lang="en-US" dirty="0"/>
          </a:p>
        </p:txBody>
      </p:sp>
    </p:spTree>
    <p:extLst>
      <p:ext uri="{BB962C8B-B14F-4D97-AF65-F5344CB8AC3E}">
        <p14:creationId xmlns:p14="http://schemas.microsoft.com/office/powerpoint/2010/main" val="80434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cat /</a:t>
            </a:r>
            <a:r>
              <a:rPr lang="en-US" dirty="0" err="1" smtClean="0">
                <a:latin typeface="Courier New" panose="02070309020205020404" pitchFamily="49" charset="0"/>
                <a:cs typeface="Courier New" panose="02070309020205020404" pitchFamily="49" charset="0"/>
              </a:rPr>
              <a:t>tmp</a:t>
            </a:r>
            <a:r>
              <a:rPr lang="en-US" dirty="0" smtClean="0">
                <a:latin typeface="Courier New" panose="02070309020205020404" pitchFamily="49" charset="0"/>
                <a:cs typeface="Courier New" panose="02070309020205020404" pitchFamily="49" charset="0"/>
              </a:rPr>
              <a:t>/hello-</a:t>
            </a:r>
            <a:r>
              <a:rPr lang="en-US" dirty="0" err="1" smtClean="0">
                <a:latin typeface="Courier New" panose="02070309020205020404" pitchFamily="49" charset="0"/>
                <a:cs typeface="Courier New" panose="02070309020205020404" pitchFamily="49" charset="0"/>
              </a:rPr>
              <a:t>dto.dtb</a:t>
            </a:r>
            <a:r>
              <a:rPr lang="en-US" dirty="0" smtClean="0">
                <a:latin typeface="Courier New" panose="02070309020205020404" pitchFamily="49" charset="0"/>
                <a:cs typeface="Courier New" panose="02070309020205020404" pitchFamily="49" charset="0"/>
              </a:rPr>
              <a:t> &gt; \</a:t>
            </a:r>
          </a:p>
          <a:p>
            <a:r>
              <a:rPr lang="en-US" dirty="0" smtClean="0">
                <a:latin typeface="Courier New" panose="02070309020205020404" pitchFamily="49" charset="0"/>
                <a:cs typeface="Courier New" panose="02070309020205020404" pitchFamily="49" charset="0"/>
              </a:rPr>
              <a:t>&gt;       /sys/kernel/</a:t>
            </a:r>
            <a:r>
              <a:rPr lang="en-US" dirty="0" err="1" smtClean="0">
                <a:latin typeface="Courier New" panose="02070309020205020404" pitchFamily="49" charset="0"/>
                <a:cs typeface="Courier New" panose="02070309020205020404" pitchFamily="49" charset="0"/>
              </a:rPr>
              <a:t>config</a:t>
            </a:r>
            <a:r>
              <a:rPr lang="en-US" dirty="0" smtClean="0">
                <a:latin typeface="Courier New" panose="02070309020205020404" pitchFamily="49" charset="0"/>
                <a:cs typeface="Courier New" panose="02070309020205020404" pitchFamily="49" charset="0"/>
              </a:rPr>
              <a:t>/device-tree/overlays/</a:t>
            </a:r>
            <a:r>
              <a:rPr lang="en-US" dirty="0" err="1" smtClean="0">
                <a:latin typeface="Courier New" panose="02070309020205020404" pitchFamily="49" charset="0"/>
                <a:cs typeface="Courier New" panose="02070309020205020404" pitchFamily="49" charset="0"/>
              </a:rPr>
              <a:t>mydto</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dtbo</a:t>
            </a:r>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   62.734455] </a:t>
            </a:r>
            <a:r>
              <a:rPr lang="en-US" dirty="0" err="1" smtClean="0">
                <a:latin typeface="Courier New" panose="02070309020205020404" pitchFamily="49" charset="0"/>
                <a:cs typeface="Courier New" panose="02070309020205020404" pitchFamily="49" charset="0"/>
              </a:rPr>
              <a:t>hello_dto</a:t>
            </a:r>
            <a:r>
              <a:rPr lang="en-US" dirty="0" smtClean="0">
                <a:latin typeface="Courier New" panose="02070309020205020404" pitchFamily="49" charset="0"/>
                <a:cs typeface="Courier New" panose="02070309020205020404" pitchFamily="49" charset="0"/>
              </a:rPr>
              <a:t>: loading out-of-tree module taints kernel.</a:t>
            </a:r>
          </a:p>
          <a:p>
            <a:r>
              <a:rPr lang="en-US" dirty="0" smtClean="0">
                <a:latin typeface="Courier New" panose="02070309020205020404" pitchFamily="49" charset="0"/>
                <a:cs typeface="Courier New" panose="02070309020205020404" pitchFamily="49" charset="0"/>
              </a:rPr>
              <a:t>[   62.747034] hello-</a:t>
            </a:r>
            <a:r>
              <a:rPr lang="en-US" dirty="0" err="1" smtClean="0">
                <a:latin typeface="Courier New" panose="02070309020205020404" pitchFamily="49" charset="0"/>
                <a:cs typeface="Courier New" panose="02070309020205020404" pitchFamily="49" charset="0"/>
              </a:rPr>
              <a:t>dto</a:t>
            </a:r>
            <a:r>
              <a:rPr lang="en-US" dirty="0" smtClean="0">
                <a:latin typeface="Courier New" panose="02070309020205020404" pitchFamily="49" charset="0"/>
                <a:cs typeface="Courier New" panose="02070309020205020404" pitchFamily="49" charset="0"/>
              </a:rPr>
              <a:t> hello@0: </a:t>
            </a:r>
            <a:r>
              <a:rPr lang="en-US" dirty="0" err="1" smtClean="0">
                <a:latin typeface="Courier New" panose="02070309020205020404" pitchFamily="49" charset="0"/>
                <a:cs typeface="Courier New" panose="02070309020205020404" pitchFamily="49" charset="0"/>
              </a:rPr>
              <a:t>hello_dto_probe</a:t>
            </a:r>
            <a:r>
              <a:rPr lang="en-US" dirty="0" smtClean="0">
                <a:latin typeface="Courier New" panose="02070309020205020404" pitchFamily="49" charset="0"/>
                <a:cs typeface="Courier New" panose="02070309020205020404" pitchFamily="49" charset="0"/>
              </a:rPr>
              <a:t>[26]</a:t>
            </a: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a:t>
            </a:r>
          </a:p>
          <a:p>
            <a:endParaRPr lang="en-US" dirty="0" smtClean="0">
              <a:latin typeface="Courier New" panose="02070309020205020404" pitchFamily="49" charset="0"/>
              <a:cs typeface="Courier New" panose="02070309020205020404" pitchFamily="49" charset="0"/>
            </a:endParaRP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ls /proc/device-tree</a:t>
            </a:r>
          </a:p>
          <a:p>
            <a:r>
              <a:rPr lang="en-US" dirty="0" smtClean="0">
                <a:latin typeface="Courier New" panose="02070309020205020404" pitchFamily="49" charset="0"/>
                <a:cs typeface="Courier New" panose="02070309020205020404" pitchFamily="49" charset="0"/>
              </a:rPr>
              <a:t>#address-cells        aliases               compatible            hello@0               lcd@10008000          name</a:t>
            </a:r>
          </a:p>
          <a:p>
            <a:r>
              <a:rPr lang="en-US" dirty="0" smtClean="0">
                <a:latin typeface="Courier New" panose="02070309020205020404" pitchFamily="49" charset="0"/>
                <a:cs typeface="Courier New" panose="02070309020205020404" pitchFamily="49" charset="0"/>
              </a:rPr>
              <a:t>#size-cells           </a:t>
            </a:r>
            <a:r>
              <a:rPr lang="en-US" dirty="0" err="1" smtClean="0">
                <a:latin typeface="Courier New" panose="02070309020205020404" pitchFamily="49" charset="0"/>
                <a:cs typeface="Courier New" panose="02070309020205020404" pitchFamily="49" charset="0"/>
              </a:rPr>
              <a:t>amba</a:t>
            </a:r>
            <a:r>
              <a:rPr lang="en-US" dirty="0" smtClean="0">
                <a:latin typeface="Courier New" panose="02070309020205020404" pitchFamily="49" charset="0"/>
                <a:cs typeface="Courier New" panose="02070309020205020404" pitchFamily="49" charset="0"/>
              </a:rPr>
              <a:t>                  core-module@10000000  i2c@10002000          memory                net@10010000</a:t>
            </a:r>
          </a:p>
          <a:p>
            <a:r>
              <a:rPr lang="en-US" dirty="0" smtClean="0">
                <a:latin typeface="Courier New" panose="02070309020205020404" pitchFamily="49" charset="0"/>
                <a:cs typeface="Courier New" panose="02070309020205020404" pitchFamily="49" charset="0"/>
              </a:rPr>
              <a:t>__symbols__           chosen                flash@34000000        interrupt-parent      model                 xtal24mhz@24M</a:t>
            </a: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a:t>
            </a: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rmdir</a:t>
            </a:r>
            <a:r>
              <a:rPr lang="en-US" dirty="0" smtClean="0">
                <a:latin typeface="Courier New" panose="02070309020205020404" pitchFamily="49" charset="0"/>
                <a:cs typeface="Courier New" panose="02070309020205020404" pitchFamily="49" charset="0"/>
              </a:rPr>
              <a:t> /sys/kernel/</a:t>
            </a:r>
            <a:r>
              <a:rPr lang="en-US" dirty="0" err="1" smtClean="0">
                <a:latin typeface="Courier New" panose="02070309020205020404" pitchFamily="49" charset="0"/>
                <a:cs typeface="Courier New" panose="02070309020205020404" pitchFamily="49" charset="0"/>
              </a:rPr>
              <a:t>config</a:t>
            </a:r>
            <a:r>
              <a:rPr lang="en-US" dirty="0" smtClean="0">
                <a:latin typeface="Courier New" panose="02070309020205020404" pitchFamily="49" charset="0"/>
                <a:cs typeface="Courier New" panose="02070309020205020404" pitchFamily="49" charset="0"/>
              </a:rPr>
              <a:t>/device-tree/overlays/</a:t>
            </a:r>
            <a:r>
              <a:rPr lang="en-US" dirty="0" err="1" smtClean="0">
                <a:latin typeface="Courier New" panose="02070309020205020404" pitchFamily="49" charset="0"/>
                <a:cs typeface="Courier New" panose="02070309020205020404" pitchFamily="49" charset="0"/>
              </a:rPr>
              <a:t>mydto</a:t>
            </a:r>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  274.579790] hello-</a:t>
            </a:r>
            <a:r>
              <a:rPr lang="en-US" dirty="0" err="1" smtClean="0">
                <a:latin typeface="Courier New" panose="02070309020205020404" pitchFamily="49" charset="0"/>
                <a:cs typeface="Courier New" panose="02070309020205020404" pitchFamily="49" charset="0"/>
              </a:rPr>
              <a:t>dto</a:t>
            </a:r>
            <a:r>
              <a:rPr lang="en-US" dirty="0" smtClean="0">
                <a:latin typeface="Courier New" panose="02070309020205020404" pitchFamily="49" charset="0"/>
                <a:cs typeface="Courier New" panose="02070309020205020404" pitchFamily="49" charset="0"/>
              </a:rPr>
              <a:t> hello@0: </a:t>
            </a:r>
            <a:r>
              <a:rPr lang="en-US" dirty="0" err="1" smtClean="0">
                <a:latin typeface="Courier New" panose="02070309020205020404" pitchFamily="49" charset="0"/>
                <a:cs typeface="Courier New" panose="02070309020205020404" pitchFamily="49" charset="0"/>
              </a:rPr>
              <a:t>hello_dto_remove</a:t>
            </a:r>
            <a:r>
              <a:rPr lang="en-US" dirty="0" smtClean="0">
                <a:latin typeface="Courier New" panose="02070309020205020404" pitchFamily="49" charset="0"/>
                <a:cs typeface="Courier New" panose="02070309020205020404" pitchFamily="49" charset="0"/>
              </a:rPr>
              <a:t>[32]</a:t>
            </a: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41</a:t>
            </a:fld>
            <a:endParaRPr lang="en-US" dirty="0"/>
          </a:p>
        </p:txBody>
      </p:sp>
    </p:spTree>
    <p:extLst>
      <p:ext uri="{BB962C8B-B14F-4D97-AF65-F5344CB8AC3E}">
        <p14:creationId xmlns:p14="http://schemas.microsoft.com/office/powerpoint/2010/main" val="42951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ACPI = Advanced Configuration and Power Interface</a:t>
            </a: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45</a:t>
            </a:fld>
            <a:endParaRPr lang="en-US" dirty="0"/>
          </a:p>
        </p:txBody>
      </p:sp>
    </p:spTree>
    <p:extLst>
      <p:ext uri="{BB962C8B-B14F-4D97-AF65-F5344CB8AC3E}">
        <p14:creationId xmlns:p14="http://schemas.microsoft.com/office/powerpoint/2010/main" val="404799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47</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55</a:t>
            </a:fld>
            <a:endParaRPr lang="en-US" dirty="0"/>
          </a:p>
        </p:txBody>
      </p:sp>
    </p:spTree>
    <p:extLst>
      <p:ext uri="{BB962C8B-B14F-4D97-AF65-F5344CB8AC3E}">
        <p14:creationId xmlns:p14="http://schemas.microsoft.com/office/powerpoint/2010/main" val="52902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79</a:t>
            </a:fld>
            <a:endParaRPr lang="en-US"/>
          </a:p>
        </p:txBody>
      </p:sp>
    </p:spTree>
    <p:extLst>
      <p:ext uri="{BB962C8B-B14F-4D97-AF65-F5344CB8AC3E}">
        <p14:creationId xmlns:p14="http://schemas.microsoft.com/office/powerpoint/2010/main" val="4037975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80</a:t>
            </a:fld>
            <a:endParaRPr lang="en-US"/>
          </a:p>
        </p:txBody>
      </p:sp>
    </p:spTree>
    <p:extLst>
      <p:ext uri="{BB962C8B-B14F-4D97-AF65-F5344CB8AC3E}">
        <p14:creationId xmlns:p14="http://schemas.microsoft.com/office/powerpoint/2010/main" val="349773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81</a:t>
            </a:fld>
            <a:endParaRPr lang="en-US"/>
          </a:p>
        </p:txBody>
      </p:sp>
    </p:spTree>
    <p:extLst>
      <p:ext uri="{BB962C8B-B14F-4D97-AF65-F5344CB8AC3E}">
        <p14:creationId xmlns:p14="http://schemas.microsoft.com/office/powerpoint/2010/main" val="2755942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82</a:t>
            </a:fld>
            <a:endParaRPr lang="en-US"/>
          </a:p>
        </p:txBody>
      </p:sp>
    </p:spTree>
    <p:extLst>
      <p:ext uri="{BB962C8B-B14F-4D97-AF65-F5344CB8AC3E}">
        <p14:creationId xmlns:p14="http://schemas.microsoft.com/office/powerpoint/2010/main" val="1874902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83</a:t>
            </a:fld>
            <a:endParaRPr lang="en-US"/>
          </a:p>
        </p:txBody>
      </p:sp>
    </p:spTree>
    <p:extLst>
      <p:ext uri="{BB962C8B-B14F-4D97-AF65-F5344CB8AC3E}">
        <p14:creationId xmlns:p14="http://schemas.microsoft.com/office/powerpoint/2010/main" val="3078797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84</a:t>
            </a:fld>
            <a:endParaRPr lang="en-US"/>
          </a:p>
        </p:txBody>
      </p:sp>
    </p:spTree>
    <p:extLst>
      <p:ext uri="{BB962C8B-B14F-4D97-AF65-F5344CB8AC3E}">
        <p14:creationId xmlns:p14="http://schemas.microsoft.com/office/powerpoint/2010/main" val="1222220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85</a:t>
            </a:fld>
            <a:endParaRPr lang="en-US"/>
          </a:p>
        </p:txBody>
      </p:sp>
    </p:spTree>
    <p:extLst>
      <p:ext uri="{BB962C8B-B14F-4D97-AF65-F5344CB8AC3E}">
        <p14:creationId xmlns:p14="http://schemas.microsoft.com/office/powerpoint/2010/main" val="3669896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86</a:t>
            </a:fld>
            <a:endParaRPr lang="en-US"/>
          </a:p>
        </p:txBody>
      </p:sp>
    </p:spTree>
    <p:extLst>
      <p:ext uri="{BB962C8B-B14F-4D97-AF65-F5344CB8AC3E}">
        <p14:creationId xmlns:p14="http://schemas.microsoft.com/office/powerpoint/2010/main" val="3966605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87</a:t>
            </a:fld>
            <a:endParaRPr lang="en-US"/>
          </a:p>
        </p:txBody>
      </p:sp>
    </p:spTree>
    <p:extLst>
      <p:ext uri="{BB962C8B-B14F-4D97-AF65-F5344CB8AC3E}">
        <p14:creationId xmlns:p14="http://schemas.microsoft.com/office/powerpoint/2010/main" val="2108918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88</a:t>
            </a:fld>
            <a:endParaRPr lang="en-US"/>
          </a:p>
        </p:txBody>
      </p:sp>
    </p:spTree>
    <p:extLst>
      <p:ext uri="{BB962C8B-B14F-4D97-AF65-F5344CB8AC3E}">
        <p14:creationId xmlns:p14="http://schemas.microsoft.com/office/powerpoint/2010/main" val="1968045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89</a:t>
            </a:fld>
            <a:endParaRPr lang="en-US"/>
          </a:p>
        </p:txBody>
      </p:sp>
    </p:spTree>
    <p:extLst>
      <p:ext uri="{BB962C8B-B14F-4D97-AF65-F5344CB8AC3E}">
        <p14:creationId xmlns:p14="http://schemas.microsoft.com/office/powerpoint/2010/main" val="446722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90</a:t>
            </a:fld>
            <a:endParaRPr lang="en-US"/>
          </a:p>
        </p:txBody>
      </p:sp>
    </p:spTree>
    <p:extLst>
      <p:ext uri="{BB962C8B-B14F-4D97-AF65-F5344CB8AC3E}">
        <p14:creationId xmlns:p14="http://schemas.microsoft.com/office/powerpoint/2010/main" val="102666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91</a:t>
            </a:fld>
            <a:endParaRPr lang="en-US"/>
          </a:p>
        </p:txBody>
      </p:sp>
    </p:spTree>
    <p:extLst>
      <p:ext uri="{BB962C8B-B14F-4D97-AF65-F5344CB8AC3E}">
        <p14:creationId xmlns:p14="http://schemas.microsoft.com/office/powerpoint/2010/main" val="799905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92</a:t>
            </a:fld>
            <a:endParaRPr lang="en-US"/>
          </a:p>
        </p:txBody>
      </p:sp>
    </p:spTree>
    <p:extLst>
      <p:ext uri="{BB962C8B-B14F-4D97-AF65-F5344CB8AC3E}">
        <p14:creationId xmlns:p14="http://schemas.microsoft.com/office/powerpoint/2010/main" val="1315406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93</a:t>
            </a:fld>
            <a:endParaRPr lang="en-US"/>
          </a:p>
        </p:txBody>
      </p:sp>
    </p:spTree>
    <p:extLst>
      <p:ext uri="{BB962C8B-B14F-4D97-AF65-F5344CB8AC3E}">
        <p14:creationId xmlns:p14="http://schemas.microsoft.com/office/powerpoint/2010/main" val="1419708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94</a:t>
            </a:fld>
            <a:endParaRPr lang="en-US"/>
          </a:p>
        </p:txBody>
      </p:sp>
    </p:spTree>
    <p:extLst>
      <p:ext uri="{BB962C8B-B14F-4D97-AF65-F5344CB8AC3E}">
        <p14:creationId xmlns:p14="http://schemas.microsoft.com/office/powerpoint/2010/main" val="3422936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95</a:t>
            </a:fld>
            <a:endParaRPr lang="en-US"/>
          </a:p>
        </p:txBody>
      </p:sp>
    </p:spTree>
    <p:extLst>
      <p:ext uri="{BB962C8B-B14F-4D97-AF65-F5344CB8AC3E}">
        <p14:creationId xmlns:p14="http://schemas.microsoft.com/office/powerpoint/2010/main" val="2734322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102</a:t>
            </a:fld>
            <a:endParaRPr lang="en-US" dirty="0"/>
          </a:p>
        </p:txBody>
      </p:sp>
    </p:spTree>
    <p:extLst>
      <p:ext uri="{BB962C8B-B14F-4D97-AF65-F5344CB8AC3E}">
        <p14:creationId xmlns:p14="http://schemas.microsoft.com/office/powerpoint/2010/main" val="1708413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110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16</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23</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ref from node in one device tree to another</a:t>
            </a: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32</a:t>
            </a:fld>
            <a:endParaRPr lang="en-US" dirty="0"/>
          </a:p>
        </p:txBody>
      </p:sp>
    </p:spTree>
    <p:extLst>
      <p:ext uri="{BB962C8B-B14F-4D97-AF65-F5344CB8AC3E}">
        <p14:creationId xmlns:p14="http://schemas.microsoft.com/office/powerpoint/2010/main" val="2056512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12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hyperlink" Target="https://wiki.yoctoproject.org/wiki/Working_Behind_a_Network_Proxy"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iki.yoctoproject.org/wiki/DevDay_Portland_2018"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elinux.org/images/c/cf/Power_ePAPR_APPROVED_v1.1.pdf"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hyperlink" Target="https://schd.ws/hosted_files/elciotna18/c1/elc-2018.pdf" TargetMode="External"/><Relationship Id="rId4" Type="http://schemas.openxmlformats.org/officeDocument/2006/relationships/hyperlink" Target="mailto:marek.vasut@gmail.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stephano.cetola@linux.intel.com"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my-server.com/repo"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hyperlink" Target="https://wiki.yoctoproject.org/wiki/Oe-selftest"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hyperlink" Target="http://www.yoctoproject.org/docs/current/ref-manual/ref-manual.html#migration"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hyperlink" Target="http://www.yoctoproject.org/docs/2.3.2/dev-manual/dev-manual.html#maintaining-open-source-license-compliance-during-your-products-lifecycle"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hyperlink" Target="http://www.yoctoproject.org/docs/2.3.2/dev-manual/dev-" TargetMode="External"/><Relationship Id="rId2" Type="http://schemas.openxmlformats.org/officeDocument/2006/relationships/hyperlink" Target="http://www.yoctoproject.org/docs/2.3.2/dev-manual/dev-manual.html#best-practices-to-follow-when-creating-layers" TargetMode="External"/><Relationship Id="rId1" Type="http://schemas.openxmlformats.org/officeDocument/2006/relationships/slideLayout" Target="../slideLayouts/slideLayout6.xml"/><Relationship Id="rId4" Type="http://schemas.openxmlformats.org/officeDocument/2006/relationships/hyperlink" Target="http://www.yoctoproject.org/docs/2.3.2/dev-manual/dev-manual.html#making-sure-your-layer-is-compatible-with-yocto-project"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a:t>Henry Bruce</a:t>
            </a:r>
            <a:r>
              <a:rPr lang="en-US" dirty="0" smtClean="0"/>
              <a:t>, </a:t>
            </a:r>
            <a:r>
              <a:rPr lang="en-US" dirty="0" smtClean="0">
                <a:latin typeface="Arial" charset="0"/>
              </a:rPr>
              <a:t>Marco </a:t>
            </a:r>
            <a:r>
              <a:rPr lang="en-US" dirty="0" err="1" smtClean="0">
                <a:latin typeface="Arial" charset="0"/>
              </a:rPr>
              <a:t>Cavallini</a:t>
            </a:r>
            <a:r>
              <a:rPr lang="en-US" dirty="0" smtClean="0">
                <a:latin typeface="Arial" charset="0"/>
              </a:rPr>
              <a:t>, </a:t>
            </a:r>
            <a:r>
              <a:rPr lang="en-US" dirty="0" smtClean="0"/>
              <a:t>Stephano </a:t>
            </a:r>
            <a:r>
              <a:rPr lang="en-US" dirty="0" err="1" smtClean="0"/>
              <a:t>Cetola</a:t>
            </a:r>
            <a:r>
              <a:rPr lang="en-US" dirty="0" smtClean="0"/>
              <a:t>, Sean 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a:t>
            </a:r>
            <a:r>
              <a:rPr lang="en-US" dirty="0"/>
              <a:t>Khem </a:t>
            </a:r>
            <a:r>
              <a:rPr lang="en-US" dirty="0" smtClean="0"/>
              <a:t>Raj, </a:t>
            </a:r>
            <a:r>
              <a:rPr lang="en-US" dirty="0" smtClean="0"/>
              <a:t>David </a:t>
            </a:r>
            <a:r>
              <a:rPr lang="en-US" dirty="0"/>
              <a:t>Reyna,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Prague</a:t>
            </a:r>
            <a:r>
              <a:rPr lang="en-US" dirty="0" smtClean="0">
                <a:latin typeface="Wingdings"/>
                <a:ea typeface="Wingdings"/>
                <a:cs typeface="Wingdings"/>
                <a:sym typeface="Wingdings"/>
              </a:rPr>
              <a:t></a:t>
            </a:r>
            <a:r>
              <a:rPr lang="en-US" dirty="0" smtClean="0"/>
              <a:t> 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Two</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2870669408"/>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I’ll be covering</a:t>
            </a:r>
            <a:endParaRPr lang="en-US" dirty="0"/>
          </a:p>
        </p:txBody>
      </p:sp>
      <p:sp>
        <p:nvSpPr>
          <p:cNvPr id="3" name="Content Placeholder 2"/>
          <p:cNvSpPr>
            <a:spLocks noGrp="1"/>
          </p:cNvSpPr>
          <p:nvPr>
            <p:ph sz="quarter" idx="13"/>
          </p:nvPr>
        </p:nvSpPr>
        <p:spPr/>
        <p:txBody>
          <a:bodyPr/>
          <a:lstStyle/>
          <a:p>
            <a:r>
              <a:rPr lang="en-US" dirty="0"/>
              <a:t>Proxies</a:t>
            </a:r>
          </a:p>
          <a:p>
            <a:r>
              <a:rPr lang="en-US" dirty="0"/>
              <a:t>Debugging build errors</a:t>
            </a:r>
          </a:p>
          <a:p>
            <a:r>
              <a:rPr lang="en-US" dirty="0"/>
              <a:t>Writing recipes</a:t>
            </a:r>
          </a:p>
          <a:p>
            <a:r>
              <a:rPr lang="en-US" dirty="0"/>
              <a:t>Recipes vs. </a:t>
            </a:r>
            <a:r>
              <a:rPr lang="en-US" dirty="0" smtClean="0"/>
              <a:t>Packages</a:t>
            </a:r>
          </a:p>
          <a:p>
            <a:r>
              <a:rPr lang="en-US" dirty="0" smtClean="0"/>
              <a:t>Application Development</a:t>
            </a:r>
            <a:endParaRPr lang="en-US" dirty="0"/>
          </a:p>
          <a:p>
            <a:r>
              <a:rPr lang="en-US" dirty="0" smtClean="0"/>
              <a:t>Cool things I stumbled across</a:t>
            </a:r>
          </a:p>
          <a:p>
            <a:r>
              <a:rPr lang="en-US" dirty="0" smtClean="0"/>
              <a:t>Improvements</a:t>
            </a:r>
            <a:endParaRPr lang="en-US" dirty="0"/>
          </a:p>
        </p:txBody>
      </p:sp>
    </p:spTree>
    <p:extLst>
      <p:ext uri="{BB962C8B-B14F-4D97-AF65-F5344CB8AC3E}">
        <p14:creationId xmlns:p14="http://schemas.microsoft.com/office/powerpoint/2010/main" val="1298632238"/>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a:t>
            </a:r>
            <a:endParaRPr lang="en-US" dirty="0"/>
          </a:p>
        </p:txBody>
      </p:sp>
      <p:sp>
        <p:nvSpPr>
          <p:cNvPr id="3" name="Content Placeholder 2"/>
          <p:cNvSpPr>
            <a:spLocks noGrp="1"/>
          </p:cNvSpPr>
          <p:nvPr>
            <p:ph sz="quarter" idx="13"/>
          </p:nvPr>
        </p:nvSpPr>
        <p:spPr/>
        <p:txBody>
          <a:bodyPr/>
          <a:lstStyle/>
          <a:p>
            <a:r>
              <a:rPr lang="en-US" dirty="0" smtClean="0"/>
              <a:t>Started as an open source neophyte</a:t>
            </a:r>
          </a:p>
          <a:p>
            <a:pPr lvl="1"/>
            <a:r>
              <a:rPr lang="en-US" dirty="0" smtClean="0"/>
              <a:t>Had never really used </a:t>
            </a:r>
            <a:r>
              <a:rPr lang="en-US" dirty="0" err="1" smtClean="0"/>
              <a:t>git</a:t>
            </a:r>
            <a:r>
              <a:rPr lang="en-US" dirty="0"/>
              <a:t> </a:t>
            </a:r>
            <a:r>
              <a:rPr lang="en-US" dirty="0" smtClean="0"/>
              <a:t>or dug into Linux</a:t>
            </a:r>
          </a:p>
          <a:p>
            <a:r>
              <a:rPr lang="en-US" dirty="0" smtClean="0"/>
              <a:t>Spent six months in extreme pain</a:t>
            </a:r>
          </a:p>
          <a:p>
            <a:pPr lvl="1"/>
            <a:r>
              <a:rPr lang="en-US" dirty="0" smtClean="0"/>
              <a:t>Mainly due to </a:t>
            </a:r>
            <a:r>
              <a:rPr lang="en-US" dirty="0" err="1" smtClean="0"/>
              <a:t>OpenJDK</a:t>
            </a:r>
            <a:endParaRPr lang="en-US" dirty="0" smtClean="0"/>
          </a:p>
          <a:p>
            <a:r>
              <a:rPr lang="en-US" dirty="0" smtClean="0"/>
              <a:t>For the next year I was learning</a:t>
            </a:r>
          </a:p>
          <a:p>
            <a:r>
              <a:rPr lang="en-US" dirty="0" smtClean="0"/>
              <a:t>After 2 years I felt I could competently help others</a:t>
            </a:r>
          </a:p>
          <a:p>
            <a:r>
              <a:rPr lang="en-US" dirty="0" smtClean="0"/>
              <a:t>Over 3 years later, there's still so much to learn</a:t>
            </a:r>
          </a:p>
          <a:p>
            <a:r>
              <a:rPr lang="en-US" dirty="0" smtClean="0"/>
              <a:t>I should have taken better notes</a:t>
            </a:r>
            <a:endParaRPr lang="en-US" dirty="0"/>
          </a:p>
        </p:txBody>
      </p:sp>
    </p:spTree>
    <p:extLst>
      <p:ext uri="{BB962C8B-B14F-4D97-AF65-F5344CB8AC3E}">
        <p14:creationId xmlns:p14="http://schemas.microsoft.com/office/powerpoint/2010/main" val="537093473"/>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a:t>
            </a:r>
            <a:endParaRPr lang="en-US" dirty="0"/>
          </a:p>
        </p:txBody>
      </p:sp>
      <p:sp>
        <p:nvSpPr>
          <p:cNvPr id="3" name="Content Placeholder 2"/>
          <p:cNvSpPr>
            <a:spLocks noGrp="1"/>
          </p:cNvSpPr>
          <p:nvPr>
            <p:ph sz="quarter" idx="13"/>
          </p:nvPr>
        </p:nvSpPr>
        <p:spPr>
          <a:xfrm>
            <a:off x="448853" y="1239838"/>
            <a:ext cx="8233186" cy="4532312"/>
          </a:xfrm>
        </p:spPr>
        <p:txBody>
          <a:bodyPr/>
          <a:lstStyle/>
          <a:p>
            <a:r>
              <a:rPr lang="en-US" dirty="0" smtClean="0"/>
              <a:t>A common problem for new users</a:t>
            </a:r>
          </a:p>
          <a:p>
            <a:r>
              <a:rPr lang="en-US" dirty="0" smtClean="0"/>
              <a:t>Proxy wiki page has 135k hits</a:t>
            </a:r>
          </a:p>
          <a:p>
            <a:pPr lvl="1"/>
            <a:r>
              <a:rPr lang="en-US" sz="1800" dirty="0">
                <a:latin typeface="+mn-lt"/>
                <a:cs typeface="Courier New" panose="02070309020205020404" pitchFamily="49" charset="0"/>
                <a:hlinkClick r:id="rId3"/>
              </a:rPr>
              <a:t>https://</a:t>
            </a:r>
            <a:r>
              <a:rPr lang="en-US" sz="1800" dirty="0" smtClean="0">
                <a:latin typeface="+mn-lt"/>
                <a:cs typeface="Courier New" panose="02070309020205020404" pitchFamily="49" charset="0"/>
                <a:hlinkClick r:id="rId3"/>
              </a:rPr>
              <a:t>wiki.yoctoproject.org/wiki/Working_Behind_a_Network_Proxy</a:t>
            </a:r>
            <a:endParaRPr lang="en-US" sz="1800" dirty="0" smtClean="0">
              <a:latin typeface="+mn-lt"/>
              <a:cs typeface="Courier New" panose="02070309020205020404" pitchFamily="49" charset="0"/>
            </a:endParaRPr>
          </a:p>
          <a:p>
            <a:r>
              <a:rPr lang="en-US" dirty="0" smtClean="0">
                <a:latin typeface="+mn-lt"/>
                <a:cs typeface="Courier New" panose="02070309020205020404" pitchFamily="49" charset="0"/>
              </a:rPr>
              <a:t>Environment variable approach covers most cases</a:t>
            </a:r>
          </a:p>
          <a:p>
            <a:pPr lvl="1"/>
            <a:r>
              <a:rPr lang="en-US" sz="1800" dirty="0" smtClean="0">
                <a:latin typeface="+mn-lt"/>
                <a:cs typeface="Courier New" panose="02070309020205020404" pitchFamily="49" charset="0"/>
              </a:rPr>
              <a:t>But fails when non-fetch tasks reach out to network</a:t>
            </a:r>
          </a:p>
          <a:p>
            <a:pPr lvl="1"/>
            <a:r>
              <a:rPr lang="en-US" sz="1800" dirty="0" smtClean="0">
                <a:latin typeface="+mn-lt"/>
                <a:cs typeface="Courier New" panose="02070309020205020404" pitchFamily="49" charset="0"/>
              </a:rPr>
              <a:t>This includes most node.js recipes</a:t>
            </a:r>
          </a:p>
          <a:p>
            <a:pPr lvl="1"/>
            <a:r>
              <a:rPr lang="en-US" sz="1800" dirty="0" smtClean="0">
                <a:latin typeface="+mn-lt"/>
                <a:cs typeface="Courier New" panose="02070309020205020404" pitchFamily="49" charset="0"/>
              </a:rPr>
              <a:t>How important is network isolation for post fetch tasks?</a:t>
            </a:r>
          </a:p>
          <a:p>
            <a:r>
              <a:rPr lang="en-US" dirty="0" err="1" smtClean="0">
                <a:latin typeface="+mn-lt"/>
                <a:cs typeface="Courier New" panose="02070309020205020404" pitchFamily="49" charset="0"/>
              </a:rPr>
              <a:t>Chameleonsocks</a:t>
            </a:r>
            <a:r>
              <a:rPr lang="en-US" dirty="0" smtClean="0">
                <a:latin typeface="+mn-lt"/>
                <a:cs typeface="Courier New" panose="02070309020205020404" pitchFamily="49" charset="0"/>
              </a:rPr>
              <a:t> has been failsafe for me</a:t>
            </a:r>
          </a:p>
          <a:p>
            <a:pPr lvl="1"/>
            <a:r>
              <a:rPr lang="en-US" sz="1800" dirty="0" smtClean="0">
                <a:latin typeface="+mn-lt"/>
                <a:cs typeface="Courier New" panose="02070309020205020404" pitchFamily="49" charset="0"/>
              </a:rPr>
              <a:t>But some say this an abuse of </a:t>
            </a:r>
            <a:r>
              <a:rPr lang="en-US" sz="1800" dirty="0" err="1" smtClean="0">
                <a:latin typeface="+mn-lt"/>
                <a:cs typeface="Courier New" panose="02070309020205020404" pitchFamily="49" charset="0"/>
              </a:rPr>
              <a:t>docker</a:t>
            </a:r>
            <a:r>
              <a:rPr lang="en-US" sz="1800" dirty="0" smtClean="0">
                <a:latin typeface="+mn-lt"/>
                <a:cs typeface="Courier New" panose="02070309020205020404" pitchFamily="49" charset="0"/>
              </a:rPr>
              <a:t> </a:t>
            </a:r>
          </a:p>
          <a:p>
            <a:r>
              <a:rPr lang="en-US" dirty="0" smtClean="0">
                <a:latin typeface="+mn-lt"/>
                <a:cs typeface="Courier New" panose="02070309020205020404" pitchFamily="49" charset="0"/>
              </a:rPr>
              <a:t>What’s your solution?</a:t>
            </a:r>
          </a:p>
          <a:p>
            <a:pPr lvl="1"/>
            <a:endParaRPr lang="en-US" sz="1800" dirty="0">
              <a:latin typeface="+mn-lt"/>
              <a:cs typeface="Courier New" panose="02070309020205020404" pitchFamily="49" charset="0"/>
            </a:endParaRPr>
          </a:p>
        </p:txBody>
      </p:sp>
    </p:spTree>
    <p:extLst>
      <p:ext uri="{BB962C8B-B14F-4D97-AF65-F5344CB8AC3E}">
        <p14:creationId xmlns:p14="http://schemas.microsoft.com/office/powerpoint/2010/main" val="3920039291"/>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go wrong </a:t>
            </a:r>
            <a:endParaRPr lang="en-US" dirty="0"/>
          </a:p>
        </p:txBody>
      </p:sp>
      <p:sp>
        <p:nvSpPr>
          <p:cNvPr id="3" name="Content Placeholder 2"/>
          <p:cNvSpPr>
            <a:spLocks noGrp="1"/>
          </p:cNvSpPr>
          <p:nvPr>
            <p:ph sz="quarter" idx="13"/>
          </p:nvPr>
        </p:nvSpPr>
        <p:spPr/>
        <p:txBody>
          <a:bodyPr/>
          <a:lstStyle/>
          <a:p>
            <a:r>
              <a:rPr lang="en-US" dirty="0" smtClean="0"/>
              <a:t>You’ve gone through the quick start </a:t>
            </a:r>
            <a:r>
              <a:rPr lang="en-US" dirty="0"/>
              <a:t>g</a:t>
            </a:r>
            <a:r>
              <a:rPr lang="en-US" dirty="0" smtClean="0"/>
              <a:t>uide and have figured out how to add packages to an image</a:t>
            </a:r>
          </a:p>
          <a:p>
            <a:r>
              <a:rPr lang="en-US" dirty="0" smtClean="0"/>
              <a:t>You’re feeling pretty good but then you get a build error.</a:t>
            </a:r>
          </a:p>
          <a:p>
            <a:r>
              <a:rPr lang="en-US" dirty="0" smtClean="0"/>
              <a:t>Due to many </a:t>
            </a:r>
            <a:r>
              <a:rPr lang="en-US" dirty="0"/>
              <a:t>moving </a:t>
            </a:r>
            <a:r>
              <a:rPr lang="en-US" dirty="0" smtClean="0"/>
              <a:t>parts it’s easy </a:t>
            </a:r>
            <a:r>
              <a:rPr lang="en-US" dirty="0"/>
              <a:t>to panic when something </a:t>
            </a:r>
            <a:r>
              <a:rPr lang="en-US" dirty="0" smtClean="0"/>
              <a:t>breaks</a:t>
            </a:r>
          </a:p>
          <a:p>
            <a:pPr lvl="1"/>
            <a:r>
              <a:rPr lang="en-US" dirty="0" smtClean="0"/>
              <a:t>Or at least it was for me</a:t>
            </a:r>
            <a:endParaRPr lang="en-US" dirty="0"/>
          </a:p>
          <a:p>
            <a:endParaRPr lang="en-US" dirty="0"/>
          </a:p>
        </p:txBody>
      </p:sp>
    </p:spTree>
    <p:extLst>
      <p:ext uri="{BB962C8B-B14F-4D97-AF65-F5344CB8AC3E}">
        <p14:creationId xmlns:p14="http://schemas.microsoft.com/office/powerpoint/2010/main" val="1134378227"/>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broke – what would have helped?</a:t>
            </a:r>
            <a:endParaRPr lang="en-US" dirty="0"/>
          </a:p>
        </p:txBody>
      </p:sp>
      <p:sp>
        <p:nvSpPr>
          <p:cNvPr id="3" name="Content Placeholder 2"/>
          <p:cNvSpPr>
            <a:spLocks noGrp="1"/>
          </p:cNvSpPr>
          <p:nvPr>
            <p:ph sz="quarter" idx="13"/>
          </p:nvPr>
        </p:nvSpPr>
        <p:spPr/>
        <p:txBody>
          <a:bodyPr/>
          <a:lstStyle/>
          <a:p>
            <a:r>
              <a:rPr lang="en-US" dirty="0"/>
              <a:t>Nicer output from </a:t>
            </a:r>
            <a:r>
              <a:rPr lang="en-US" dirty="0" err="1"/>
              <a:t>bitbake</a:t>
            </a:r>
            <a:r>
              <a:rPr lang="en-US" dirty="0"/>
              <a:t> on bad directory/file names</a:t>
            </a:r>
          </a:p>
          <a:p>
            <a:r>
              <a:rPr lang="en-US" dirty="0"/>
              <a:t>Understanding the </a:t>
            </a:r>
            <a:r>
              <a:rPr lang="en-US" dirty="0" smtClean="0"/>
              <a:t>task pipeline</a:t>
            </a:r>
          </a:p>
          <a:p>
            <a:pPr lvl="1"/>
            <a:r>
              <a:rPr lang="en-US" dirty="0" smtClean="0"/>
              <a:t>fetch / unpack / configure / build / install / package</a:t>
            </a:r>
            <a:endParaRPr lang="en-US" dirty="0"/>
          </a:p>
          <a:p>
            <a:r>
              <a:rPr lang="en-US" dirty="0" smtClean="0"/>
              <a:t>Knowing how to generate </a:t>
            </a:r>
            <a:r>
              <a:rPr lang="en-US" dirty="0"/>
              <a:t>dependency graph</a:t>
            </a:r>
          </a:p>
          <a:p>
            <a:r>
              <a:rPr lang="en-US" dirty="0"/>
              <a:t>Decoding “magic” folder names in </a:t>
            </a:r>
            <a:r>
              <a:rPr lang="en-US" dirty="0" err="1"/>
              <a:t>tmp</a:t>
            </a:r>
            <a:r>
              <a:rPr lang="en-US" dirty="0"/>
              <a:t>/work</a:t>
            </a:r>
          </a:p>
          <a:p>
            <a:r>
              <a:rPr lang="en-US" dirty="0" smtClean="0"/>
              <a:t>Understanding recipe vs. package</a:t>
            </a:r>
          </a:p>
          <a:p>
            <a:r>
              <a:rPr lang="en-US" dirty="0" smtClean="0"/>
              <a:t>Knowing how to run </a:t>
            </a:r>
            <a:r>
              <a:rPr lang="en-US" dirty="0"/>
              <a:t>specific task for specific </a:t>
            </a:r>
            <a:r>
              <a:rPr lang="en-US" dirty="0" smtClean="0"/>
              <a:t>recipe</a:t>
            </a:r>
            <a:endParaRPr lang="en-US" dirty="0"/>
          </a:p>
          <a:p>
            <a:r>
              <a:rPr lang="en-US" dirty="0"/>
              <a:t>Knowing what’s packaged and in </a:t>
            </a:r>
            <a:r>
              <a:rPr lang="en-US" dirty="0" err="1"/>
              <a:t>rootfs</a:t>
            </a:r>
            <a:endParaRPr lang="en-US" dirty="0"/>
          </a:p>
          <a:p>
            <a:endParaRPr lang="en-US" dirty="0"/>
          </a:p>
        </p:txBody>
      </p:sp>
    </p:spTree>
    <p:extLst>
      <p:ext uri="{BB962C8B-B14F-4D97-AF65-F5344CB8AC3E}">
        <p14:creationId xmlns:p14="http://schemas.microsoft.com/office/powerpoint/2010/main" val="2603350287"/>
      </p:ext>
    </p:extLst>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a:t>
            </a:r>
            <a:endParaRPr lang="en-US" dirty="0"/>
          </a:p>
        </p:txBody>
      </p:sp>
      <p:sp>
        <p:nvSpPr>
          <p:cNvPr id="3" name="Content Placeholder 2"/>
          <p:cNvSpPr>
            <a:spLocks noGrp="1"/>
          </p:cNvSpPr>
          <p:nvPr>
            <p:ph sz="quarter" idx="13"/>
          </p:nvPr>
        </p:nvSpPr>
        <p:spPr>
          <a:xfrm>
            <a:off x="448853" y="1379538"/>
            <a:ext cx="8233186" cy="1643580"/>
          </a:xfrm>
        </p:spPr>
        <p:txBody>
          <a:bodyPr/>
          <a:lstStyle/>
          <a:p>
            <a:r>
              <a:rPr lang="en-US" dirty="0"/>
              <a:t>Plenty of resources to writing simple recipes</a:t>
            </a:r>
          </a:p>
          <a:p>
            <a:pPr lvl="1"/>
            <a:r>
              <a:rPr lang="en-US" dirty="0"/>
              <a:t>But then there seems to be a gap</a:t>
            </a:r>
          </a:p>
          <a:p>
            <a:r>
              <a:rPr lang="en-US" dirty="0"/>
              <a:t>Can be hard to work out what a recipe is doing</a:t>
            </a:r>
          </a:p>
          <a:p>
            <a:pPr marL="0" indent="0">
              <a:spcBef>
                <a:spcPts val="0"/>
              </a:spcBef>
              <a:spcAft>
                <a:spcPts val="0"/>
              </a:spcAft>
              <a:buNone/>
            </a:pPr>
            <a:endParaRPr lang="en-US" sz="1400" b="0" dirty="0" smtClean="0">
              <a:solidFill>
                <a:srgbClr val="000000"/>
              </a:solidFill>
              <a:latin typeface="Courier New" panose="02070309020205020404" pitchFamily="49" charset="0"/>
              <a:cs typeface="Courier New" panose="02070309020205020404" pitchFamily="49" charset="0"/>
            </a:endParaRPr>
          </a:p>
          <a:p>
            <a:pPr marL="0" indent="0">
              <a:spcBef>
                <a:spcPts val="0"/>
              </a:spcBef>
              <a:spcAft>
                <a:spcPts val="0"/>
              </a:spcAft>
              <a:buNone/>
            </a:pPr>
            <a:endParaRPr lang="en-US" sz="1400" b="0" dirty="0">
              <a:solidFill>
                <a:srgbClr val="000000"/>
              </a:solidFill>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812746" y="3119697"/>
            <a:ext cx="8233186" cy="222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('PN',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('ALLOW_EMPTY_'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blacklist =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 [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packages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('PACKAGES', 1).split()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for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packages[1:]: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if not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blacklist and </a:t>
            </a:r>
            <a:r>
              <a:rPr lang="en-US" sz="1400" b="0" kern="0" dirty="0" err="1" smtClean="0">
                <a:solidFill>
                  <a:srgbClr val="000000"/>
                </a:solidFill>
                <a:latin typeface="Courier New" panose="02070309020205020404" pitchFamily="49" charset="0"/>
                <a:cs typeface="Courier New" panose="02070309020205020404" pitchFamily="49" charset="0"/>
              </a:rPr>
              <a:t>pkg.endswith</a:t>
            </a:r>
            <a:r>
              <a:rPr lang="en-US" sz="1400" b="0" kern="0" dirty="0" smtClean="0">
                <a:solidFill>
                  <a:srgbClr val="000000"/>
                </a:solidFill>
                <a:latin typeface="Courier New" panose="02070309020205020404" pitchFamily="49" charset="0"/>
                <a:cs typeface="Courier New" panose="02070309020205020404" pitchFamily="49" charset="0"/>
              </a:rPr>
              <a:t>('-dev'):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a:t>
            </a:r>
            <a:r>
              <a:rPr lang="en-US" sz="1400" b="0" kern="0" dirty="0" err="1" smtClean="0">
                <a:solidFill>
                  <a:srgbClr val="000000"/>
                </a:solidFill>
                <a:latin typeface="Courier New" panose="02070309020205020404" pitchFamily="49" charset="0"/>
                <a:cs typeface="Courier New" panose="02070309020205020404" pitchFamily="49" charset="0"/>
              </a:rPr>
              <a:t>metapkg_rdepends.append</a:t>
            </a:r>
            <a:r>
              <a:rPr lang="en-US" sz="1400" b="0" kern="0" dirty="0" smtClean="0">
                <a:solidFill>
                  <a:srgbClr val="000000"/>
                </a:solidFill>
                <a:latin typeface="Courier New" panose="02070309020205020404" pitchFamily="49" charset="0"/>
                <a:cs typeface="Courier New" panose="02070309020205020404" pitchFamily="49" charset="0"/>
              </a:rPr>
              <a:t>(</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('RRECOMMENDS_'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'.join(</a:t>
            </a: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kern="0" dirty="0"/>
          </a:p>
        </p:txBody>
      </p:sp>
      <p:sp>
        <p:nvSpPr>
          <p:cNvPr id="6" name="Content Placeholder 2"/>
          <p:cNvSpPr txBox="1">
            <a:spLocks/>
          </p:cNvSpPr>
          <p:nvPr/>
        </p:nvSpPr>
        <p:spPr bwMode="auto">
          <a:xfrm>
            <a:off x="284012" y="5438355"/>
            <a:ext cx="8233186" cy="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r>
              <a:rPr lang="en-US" kern="0" dirty="0" smtClean="0"/>
              <a:t>Walk through a couple of good citizens in </a:t>
            </a:r>
            <a:r>
              <a:rPr lang="en-US" kern="0" dirty="0" err="1" smtClean="0"/>
              <a:t>oe</a:t>
            </a:r>
            <a:r>
              <a:rPr lang="en-US" kern="0" dirty="0" smtClean="0"/>
              <a:t>-core?</a:t>
            </a:r>
          </a:p>
          <a:p>
            <a:pPr marL="0" indent="0">
              <a:spcBef>
                <a:spcPts val="0"/>
              </a:spcBef>
              <a:spcAft>
                <a:spcPts val="0"/>
              </a:spcAft>
              <a:buFont typeface="Arial"/>
              <a:buNone/>
            </a:pPr>
            <a:endParaRPr lang="en-US" sz="1400" b="0" kern="0" dirty="0" smtClean="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4474737"/>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 and packages	</a:t>
            </a:r>
            <a:endParaRPr lang="en-US" dirty="0"/>
          </a:p>
        </p:txBody>
      </p:sp>
      <p:sp>
        <p:nvSpPr>
          <p:cNvPr id="3" name="Content Placeholder 2"/>
          <p:cNvSpPr>
            <a:spLocks noGrp="1"/>
          </p:cNvSpPr>
          <p:nvPr>
            <p:ph sz="quarter" idx="13"/>
          </p:nvPr>
        </p:nvSpPr>
        <p:spPr/>
        <p:txBody>
          <a:bodyPr/>
          <a:lstStyle/>
          <a:p>
            <a:r>
              <a:rPr lang="en-US" dirty="0" smtClean="0"/>
              <a:t>Easy to assume there is 1:1 mapping</a:t>
            </a:r>
          </a:p>
          <a:p>
            <a:r>
              <a:rPr lang="en-US" dirty="0"/>
              <a:t>Sometimes there </a:t>
            </a:r>
            <a:r>
              <a:rPr lang="en-US" dirty="0" smtClean="0"/>
              <a:t>isn’t</a:t>
            </a:r>
          </a:p>
          <a:p>
            <a:pPr lvl="1"/>
            <a:r>
              <a:rPr lang="en-US" dirty="0" err="1"/>
              <a:t>d</a:t>
            </a:r>
            <a:r>
              <a:rPr lang="en-US" dirty="0" err="1" smtClean="0"/>
              <a:t>evtool</a:t>
            </a:r>
            <a:r>
              <a:rPr lang="en-US" dirty="0" smtClean="0"/>
              <a:t> search rocks</a:t>
            </a:r>
          </a:p>
          <a:p>
            <a:r>
              <a:rPr lang="en-US" dirty="0" smtClean="0"/>
              <a:t>Sub-packages can trip you up</a:t>
            </a:r>
          </a:p>
          <a:p>
            <a:pPr lvl="1"/>
            <a:r>
              <a:rPr lang="en-US" dirty="0" err="1" smtClean="0"/>
              <a:t>OpenCV</a:t>
            </a:r>
            <a:r>
              <a:rPr lang="en-US" dirty="0" smtClean="0"/>
              <a:t> vs. UPM</a:t>
            </a:r>
          </a:p>
          <a:p>
            <a:r>
              <a:rPr lang="en-US" dirty="0" smtClean="0"/>
              <a:t>Creating sub-packages for large project seems to be the “right” pattern</a:t>
            </a:r>
          </a:p>
          <a:p>
            <a:pPr lvl="1"/>
            <a:r>
              <a:rPr lang="en-US" dirty="0" smtClean="0"/>
              <a:t>But I can’t find obvious guidance in docs </a:t>
            </a:r>
          </a:p>
          <a:p>
            <a:r>
              <a:rPr lang="en-US" dirty="0" smtClean="0"/>
              <a:t>Thoughts?</a:t>
            </a:r>
          </a:p>
          <a:p>
            <a:endParaRPr lang="en-US" dirty="0"/>
          </a:p>
        </p:txBody>
      </p:sp>
    </p:spTree>
    <p:extLst>
      <p:ext uri="{BB962C8B-B14F-4D97-AF65-F5344CB8AC3E}">
        <p14:creationId xmlns:p14="http://schemas.microsoft.com/office/powerpoint/2010/main" val="3009749782"/>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sz="quarter" idx="13"/>
          </p:nvPr>
        </p:nvSpPr>
        <p:spPr/>
        <p:txBody>
          <a:bodyPr/>
          <a:lstStyle/>
          <a:p>
            <a:r>
              <a:rPr lang="en-US" dirty="0" smtClean="0"/>
              <a:t>I was initially confused by the terminology</a:t>
            </a:r>
          </a:p>
          <a:p>
            <a:pPr lvl="1"/>
            <a:r>
              <a:rPr lang="en-US" dirty="0" smtClean="0"/>
              <a:t>ADT, SDK, </a:t>
            </a:r>
            <a:r>
              <a:rPr lang="en-US" dirty="0" err="1" smtClean="0"/>
              <a:t>eSDK</a:t>
            </a:r>
            <a:r>
              <a:rPr lang="en-US" dirty="0" smtClean="0"/>
              <a:t>, toolchain</a:t>
            </a:r>
          </a:p>
          <a:p>
            <a:r>
              <a:rPr lang="en-US" dirty="0" smtClean="0"/>
              <a:t>In retrospect ADT seemed the clearest naming</a:t>
            </a:r>
          </a:p>
          <a:p>
            <a:pPr lvl="1"/>
            <a:r>
              <a:rPr lang="en-US" dirty="0" smtClean="0"/>
              <a:t>I’m now working on a real-time SDK</a:t>
            </a:r>
          </a:p>
          <a:p>
            <a:pPr lvl="1"/>
            <a:r>
              <a:rPr lang="en-US" dirty="0" smtClean="0"/>
              <a:t>Yocto built Linux is our initial target platform</a:t>
            </a:r>
          </a:p>
          <a:p>
            <a:pPr lvl="1"/>
            <a:r>
              <a:rPr lang="en-US" dirty="0" smtClean="0"/>
              <a:t>I tell my team to develop for the target using the Yocto SDK</a:t>
            </a:r>
          </a:p>
          <a:p>
            <a:pPr lvl="1"/>
            <a:r>
              <a:rPr lang="en-US" dirty="0" smtClean="0"/>
              <a:t>Confusion all round</a:t>
            </a:r>
          </a:p>
          <a:p>
            <a:r>
              <a:rPr lang="en-US" dirty="0" smtClean="0"/>
              <a:t>Eclipse</a:t>
            </a:r>
          </a:p>
          <a:p>
            <a:pPr lvl="1"/>
            <a:r>
              <a:rPr lang="en-US" dirty="0" smtClean="0"/>
              <a:t>Broken when I first tried</a:t>
            </a:r>
          </a:p>
          <a:p>
            <a:pPr lvl="1"/>
            <a:r>
              <a:rPr lang="en-US" dirty="0" smtClean="0"/>
              <a:t>I need to get back to it</a:t>
            </a:r>
            <a:endParaRPr lang="en-US" dirty="0"/>
          </a:p>
        </p:txBody>
      </p:sp>
    </p:spTree>
    <p:extLst>
      <p:ext uri="{BB962C8B-B14F-4D97-AF65-F5344CB8AC3E}">
        <p14:creationId xmlns:p14="http://schemas.microsoft.com/office/powerpoint/2010/main" val="2940770449"/>
      </p:ext>
    </p:extLst>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sz="quarter" idx="13"/>
          </p:nvPr>
        </p:nvSpPr>
        <p:spPr>
          <a:xfrm>
            <a:off x="448853" y="973138"/>
            <a:ext cx="8233186" cy="4532312"/>
          </a:xfrm>
        </p:spPr>
        <p:txBody>
          <a:bodyPr/>
          <a:lstStyle/>
          <a:p>
            <a:r>
              <a:rPr lang="en-US" dirty="0" err="1" smtClean="0"/>
              <a:t>eSDK</a:t>
            </a:r>
            <a:r>
              <a:rPr lang="en-US" dirty="0" smtClean="0"/>
              <a:t> and </a:t>
            </a:r>
            <a:r>
              <a:rPr lang="en-US" dirty="0" err="1" smtClean="0"/>
              <a:t>devtool</a:t>
            </a:r>
            <a:endParaRPr lang="en-US" dirty="0" smtClean="0"/>
          </a:p>
          <a:p>
            <a:r>
              <a:rPr lang="en-US" dirty="0" err="1" smtClean="0"/>
              <a:t>Recipetool</a:t>
            </a:r>
            <a:endParaRPr lang="en-US" dirty="0" smtClean="0"/>
          </a:p>
          <a:p>
            <a:pPr lvl="1"/>
            <a:r>
              <a:rPr lang="en-US" dirty="0" smtClean="0"/>
              <a:t>ROS support</a:t>
            </a:r>
          </a:p>
          <a:p>
            <a:pPr lvl="1"/>
            <a:r>
              <a:rPr lang="en-US" dirty="0" smtClean="0"/>
              <a:t>Is it worth investing more, or do returns diminish?</a:t>
            </a:r>
          </a:p>
          <a:p>
            <a:r>
              <a:rPr lang="en-US" dirty="0" smtClean="0"/>
              <a:t>Package feeds </a:t>
            </a:r>
          </a:p>
          <a:p>
            <a:pPr lvl="1"/>
            <a:r>
              <a:rPr lang="en-US" dirty="0" smtClean="0"/>
              <a:t>Credit to </a:t>
            </a:r>
            <a:r>
              <a:rPr lang="en-US" dirty="0" err="1" smtClean="0"/>
              <a:t>dnf</a:t>
            </a:r>
            <a:r>
              <a:rPr lang="en-US" dirty="0" smtClean="0"/>
              <a:t> (setting server means build checks if it’s there)</a:t>
            </a:r>
          </a:p>
          <a:p>
            <a:pPr lvl="1"/>
            <a:r>
              <a:rPr lang="en-US" dirty="0" smtClean="0"/>
              <a:t>But package-index is a big </a:t>
            </a:r>
            <a:r>
              <a:rPr lang="en-US" dirty="0" err="1" smtClean="0"/>
              <a:t>gotcha</a:t>
            </a:r>
            <a:endParaRPr lang="en-US" dirty="0" smtClean="0"/>
          </a:p>
          <a:p>
            <a:r>
              <a:rPr lang="en-US" dirty="0" smtClean="0"/>
              <a:t>Development Tasks Manual</a:t>
            </a:r>
          </a:p>
          <a:p>
            <a:r>
              <a:rPr lang="en-US" dirty="0" smtClean="0"/>
              <a:t>CROPS</a:t>
            </a:r>
          </a:p>
          <a:p>
            <a:pPr lvl="1"/>
            <a:r>
              <a:rPr lang="en-US" dirty="0" smtClean="0"/>
              <a:t>Who’s using it?</a:t>
            </a:r>
          </a:p>
          <a:p>
            <a:endParaRPr lang="en-US" dirty="0"/>
          </a:p>
        </p:txBody>
      </p:sp>
    </p:spTree>
    <p:extLst>
      <p:ext uri="{BB962C8B-B14F-4D97-AF65-F5344CB8AC3E}">
        <p14:creationId xmlns:p14="http://schemas.microsoft.com/office/powerpoint/2010/main" val="405061080"/>
      </p:ext>
    </p:extLst>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things I stumbled across</a:t>
            </a:r>
            <a:endParaRPr lang="en-US" dirty="0"/>
          </a:p>
        </p:txBody>
      </p:sp>
      <p:sp>
        <p:nvSpPr>
          <p:cNvPr id="3" name="Content Placeholder 2"/>
          <p:cNvSpPr>
            <a:spLocks noGrp="1"/>
          </p:cNvSpPr>
          <p:nvPr>
            <p:ph sz="quarter" idx="13"/>
          </p:nvPr>
        </p:nvSpPr>
        <p:spPr>
          <a:xfrm>
            <a:off x="448853" y="1176338"/>
            <a:ext cx="8233186" cy="4532312"/>
          </a:xfrm>
        </p:spPr>
        <p:txBody>
          <a:bodyPr/>
          <a:lstStyle/>
          <a:p>
            <a:r>
              <a:rPr lang="en-US" dirty="0" smtClean="0"/>
              <a:t>PACKAGECONFIG</a:t>
            </a:r>
          </a:p>
          <a:p>
            <a:r>
              <a:rPr lang="en-US" dirty="0" smtClean="0"/>
              <a:t>INSANE_SKIP</a:t>
            </a:r>
          </a:p>
          <a:p>
            <a:r>
              <a:rPr lang="en-US" dirty="0" smtClean="0"/>
              <a:t>Overrides</a:t>
            </a:r>
          </a:p>
          <a:p>
            <a:r>
              <a:rPr lang="en-US" dirty="0" smtClean="0"/>
              <a:t>Layer dependencies</a:t>
            </a:r>
          </a:p>
          <a:p>
            <a:r>
              <a:rPr lang="en-US" dirty="0" smtClean="0"/>
              <a:t>Setting package variables from outside recipe</a:t>
            </a:r>
          </a:p>
          <a:p>
            <a:r>
              <a:rPr lang="en-US" dirty="0" smtClean="0"/>
              <a:t>Conditional logic with python</a:t>
            </a:r>
          </a:p>
          <a:p>
            <a:pPr lvl="1"/>
            <a:r>
              <a:rPr lang="en-US" dirty="0" smtClean="0"/>
              <a:t>Adding package to image if its layer is present</a:t>
            </a:r>
          </a:p>
          <a:p>
            <a:r>
              <a:rPr lang="en-US" dirty="0" smtClean="0"/>
              <a:t>What’s you favorite?</a:t>
            </a:r>
            <a:endParaRPr lang="en-US" dirty="0"/>
          </a:p>
        </p:txBody>
      </p:sp>
    </p:spTree>
    <p:extLst>
      <p:ext uri="{BB962C8B-B14F-4D97-AF65-F5344CB8AC3E}">
        <p14:creationId xmlns:p14="http://schemas.microsoft.com/office/powerpoint/2010/main" val="418769042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12057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2745965672"/>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522492097"/>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794689882"/>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572709964"/>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3207482431"/>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2893001683"/>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2684768884"/>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989695935"/>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337810786"/>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1661017601"/>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34101896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1623887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3652221764"/>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143555951"/>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873459634"/>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4058090127"/>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4007252732"/>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2256904957"/>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824454586"/>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2723977419"/>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2317"/>
            <a:ext cx="8227438" cy="889000"/>
          </a:xfrm>
        </p:spPr>
        <p:txBody>
          <a:bodyPr/>
          <a:lstStyle/>
          <a:p>
            <a:r>
              <a:rPr lang="en-US" dirty="0" smtClean="0">
                <a:latin typeface="Arial" charset="0"/>
              </a:rPr>
              <a:t>Example Patches </a:t>
            </a:r>
            <a:r>
              <a:rPr lang="en-US" dirty="0">
                <a:latin typeface="Arial" charset="0"/>
              </a:rPr>
              <a:t>for 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30305" y="812801"/>
            <a:ext cx="7519895" cy="5270500"/>
          </a:xfrm>
          <a:prstGeom prst="rect">
            <a:avLst/>
          </a:prstGeom>
        </p:spPr>
        <p:txBody>
          <a:bodyPr>
            <a:noAutofit/>
          </a:bodyPr>
          <a:lstStyle/>
          <a:p>
            <a:pPr marL="0" lvl="0" indent="0">
              <a:buNone/>
            </a:pPr>
            <a:r>
              <a:rPr lang="en-US" sz="1200" dirty="0" err="1" smtClean="0">
                <a:solidFill>
                  <a:srgbClr val="666666"/>
                </a:solidFill>
                <a:latin typeface="Open Sans"/>
              </a:rPr>
              <a:t>Juro</a:t>
            </a:r>
            <a:r>
              <a:rPr lang="en-US" sz="1200" dirty="0" smtClean="0">
                <a:solidFill>
                  <a:srgbClr val="666666"/>
                </a:solidFill>
                <a:latin typeface="Open Sans"/>
              </a:rPr>
              <a:t> </a:t>
            </a:r>
            <a:r>
              <a:rPr lang="en-US" sz="1200" dirty="0" err="1">
                <a:solidFill>
                  <a:srgbClr val="666666"/>
                </a:solidFill>
                <a:latin typeface="Open Sans"/>
              </a:rPr>
              <a:t>Bystricky</a:t>
            </a:r>
            <a:r>
              <a:rPr lang="en-US" sz="1200" dirty="0">
                <a:solidFill>
                  <a:srgbClr val="666666"/>
                </a:solidFill>
                <a:latin typeface="Open Sans"/>
              </a:rPr>
              <a:t> (34):</a:t>
            </a:r>
          </a:p>
          <a:p>
            <a:pPr marL="0" lvl="0" indent="0">
              <a:buNone/>
            </a:pPr>
            <a:r>
              <a:rPr lang="en-US" sz="1200" dirty="0">
                <a:solidFill>
                  <a:srgbClr val="666666"/>
                </a:solidFill>
                <a:latin typeface="Open Sans"/>
              </a:rPr>
              <a:t>      </a:t>
            </a:r>
            <a:r>
              <a:rPr lang="en-US" sz="1200" dirty="0" err="1">
                <a:solidFill>
                  <a:srgbClr val="666666"/>
                </a:solidFill>
                <a:latin typeface="Open Sans"/>
              </a:rPr>
              <a:t>license.bbclass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classutils.py: deterministic sorting</a:t>
            </a:r>
          </a:p>
          <a:p>
            <a:pPr marL="0" lvl="0" indent="0">
              <a:buNone/>
            </a:pPr>
            <a:r>
              <a:rPr lang="en-US" sz="1200" dirty="0">
                <a:solidFill>
                  <a:srgbClr val="666666"/>
                </a:solidFill>
                <a:latin typeface="Open Sans"/>
              </a:rPr>
              <a:t>      e2fsprogs-doc: binary reproducible</a:t>
            </a:r>
          </a:p>
          <a:p>
            <a:pPr marL="0" lvl="0" indent="0">
              <a:buNone/>
            </a:pPr>
            <a:r>
              <a:rPr lang="en-US" sz="1200" dirty="0">
                <a:solidFill>
                  <a:srgbClr val="666666"/>
                </a:solidFill>
                <a:latin typeface="Open Sans"/>
              </a:rPr>
              <a:t>      python3: improve reproducibility</a:t>
            </a:r>
          </a:p>
          <a:p>
            <a:pPr marL="0" lvl="0" indent="0">
              <a:buNone/>
            </a:pPr>
            <a:r>
              <a:rPr lang="en-US" sz="1200" dirty="0">
                <a:solidFill>
                  <a:srgbClr val="666666"/>
                </a:solidFill>
                <a:latin typeface="Open Sans"/>
              </a:rPr>
              <a:t>      busybox.inc: improve reproducibility</a:t>
            </a:r>
          </a:p>
          <a:p>
            <a:pPr marL="0" lvl="0" indent="0">
              <a:buNone/>
            </a:pPr>
            <a:r>
              <a:rPr lang="en-US" sz="1200" dirty="0">
                <a:solidFill>
                  <a:srgbClr val="666666"/>
                </a:solidFill>
                <a:latin typeface="Open Sans"/>
              </a:rPr>
              <a:t>      image-</a:t>
            </a:r>
            <a:r>
              <a:rPr lang="en-US" sz="1200" dirty="0" err="1">
                <a:solidFill>
                  <a:srgbClr val="666666"/>
                </a:solidFill>
                <a:latin typeface="Open Sans"/>
              </a:rPr>
              <a:t>prelink.bbclass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kernel.bbclass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image.bbclass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gmp</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python2.7: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attr</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acl_2.25: improve reproducibility</a:t>
            </a:r>
          </a:p>
          <a:p>
            <a:pPr marL="0" lvl="0" indent="0">
              <a:buNone/>
            </a:pPr>
            <a:r>
              <a:rPr lang="en-US" sz="1200" dirty="0">
                <a:solidFill>
                  <a:srgbClr val="666666"/>
                </a:solidFill>
                <a:latin typeface="Open Sans"/>
              </a:rPr>
              <a:t>      zlib_1.2.11.bb: remove build host references</a:t>
            </a:r>
          </a:p>
          <a:p>
            <a:pPr marL="0" lvl="0" indent="0">
              <a:buNone/>
            </a:pPr>
            <a:r>
              <a:rPr lang="en-US" sz="1200" dirty="0">
                <a:solidFill>
                  <a:srgbClr val="666666"/>
                </a:solidFill>
                <a:latin typeface="Open Sans"/>
              </a:rPr>
              <a:t>      flex_2.6.0.bb: remove build host references</a:t>
            </a:r>
          </a:p>
          <a:p>
            <a:pPr marL="0" lvl="0" indent="0">
              <a:buNone/>
            </a:pPr>
            <a:r>
              <a:rPr lang="en-US" sz="1200" dirty="0">
                <a:solidFill>
                  <a:srgbClr val="666666"/>
                </a:solidFill>
                <a:latin typeface="Open Sans"/>
              </a:rPr>
              <a:t>      bash.inc: improve reproducibility</a:t>
            </a:r>
          </a:p>
          <a:p>
            <a:pPr marL="0" lvl="0" indent="0">
              <a:buNone/>
            </a:pPr>
            <a:r>
              <a:rPr lang="en-US" sz="1200" dirty="0">
                <a:solidFill>
                  <a:srgbClr val="666666"/>
                </a:solidFill>
                <a:latin typeface="Open Sans"/>
              </a:rPr>
              <a:t>      package_manager.py: improve </a:t>
            </a:r>
            <a:r>
              <a:rPr lang="en-US" sz="1200" dirty="0" smtClean="0">
                <a:solidFill>
                  <a:srgbClr val="666666"/>
                </a:solidFill>
                <a:latin typeface="Open Sans"/>
              </a:rPr>
              <a:t>reproducibility …</a:t>
            </a:r>
            <a:br>
              <a:rPr lang="en-US" sz="1200" dirty="0" smtClean="0">
                <a:solidFill>
                  <a:srgbClr val="666666"/>
                </a:solidFill>
                <a:latin typeface="Open Sans"/>
              </a:rPr>
            </a:br>
            <a:r>
              <a:rPr lang="en-US" sz="1050" dirty="0" smtClean="0">
                <a:solidFill>
                  <a:srgbClr val="666666"/>
                </a:solidFill>
                <a:latin typeface="Open Sans"/>
              </a:rPr>
              <a:t>      …</a:t>
            </a:r>
          </a:p>
        </p:txBody>
      </p:sp>
    </p:spTree>
    <p:extLst>
      <p:ext uri="{BB962C8B-B14F-4D97-AF65-F5344CB8AC3E}">
        <p14:creationId xmlns:p14="http://schemas.microsoft.com/office/powerpoint/2010/main" val="843488183"/>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835052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a:bodyPr>
          <a:lstStyle/>
          <a:p>
            <a:r>
              <a:rPr lang="en-US" dirty="0" smtClean="0"/>
              <a:t>Create project directory, update </a:t>
            </a:r>
            <a:r>
              <a:rPr lang="en-US" dirty="0" err="1" smtClean="0"/>
              <a:t>local.conf</a:t>
            </a:r>
            <a:r>
              <a:rPr lang="en-US" dirty="0" smtClean="0"/>
              <a:t> and bblayers.conf</a:t>
            </a:r>
          </a:p>
          <a:p>
            <a:pPr marL="342900" lvl="2" indent="0">
              <a:buNone/>
            </a:pPr>
            <a:endParaRPr lang="en-US" sz="1900" dirty="0" smtClean="0">
              <a:latin typeface="Courier"/>
              <a:cs typeface="Courier"/>
            </a:endParaRPr>
          </a:p>
          <a:p>
            <a:pPr marL="342900" lvl="2" indent="0">
              <a:buNone/>
            </a:pPr>
            <a:endParaRPr lang="en-US" sz="1900" dirty="0">
              <a:latin typeface="Courier"/>
              <a:cs typeface="Courier"/>
            </a:endParaRPr>
          </a:p>
          <a:p>
            <a:pPr marL="342900" lvl="2" indent="0">
              <a:buNone/>
            </a:pPr>
            <a:endParaRPr lang="en-US" sz="1900" dirty="0" smtClean="0">
              <a:latin typeface="Courier"/>
              <a:cs typeface="Courier"/>
            </a:endParaRPr>
          </a:p>
          <a:p>
            <a:pPr marL="342900" lvl="2" indent="0">
              <a:buNone/>
            </a:pPr>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r>
              <a:rPr lang="en-US" dirty="0" smtClean="0">
                <a:latin typeface="+mn-lt"/>
                <a:cs typeface="Courier"/>
              </a:rPr>
              <a:t>Nothing to change in </a:t>
            </a:r>
            <a:r>
              <a:rPr lang="en-US" dirty="0" smtClean="0">
                <a:latin typeface="Courier"/>
                <a:cs typeface="Courier"/>
              </a:rPr>
              <a:t>bblayers.conf</a:t>
            </a:r>
            <a:r>
              <a:rPr lang="en-US" dirty="0" smtClean="0">
                <a:latin typeface="+mn-lt"/>
                <a:cs typeface="Courier"/>
              </a:rPr>
              <a:t>, beaglebone is supported in meta-</a:t>
            </a:r>
            <a:r>
              <a:rPr lang="en-US" dirty="0" err="1" smtClean="0">
                <a:latin typeface="+mn-lt"/>
                <a:cs typeface="Courier"/>
              </a:rPr>
              <a:t>yocto</a:t>
            </a:r>
            <a:r>
              <a:rPr lang="en-US" dirty="0" smtClean="0">
                <a:latin typeface="+mn-lt"/>
                <a:cs typeface="Courier"/>
              </a:rPr>
              <a:t>-</a:t>
            </a:r>
            <a:r>
              <a:rPr lang="en-US" dirty="0" err="1" smtClean="0">
                <a:latin typeface="+mn-lt"/>
                <a:cs typeface="Courier"/>
              </a:rPr>
              <a:t>bsp</a:t>
            </a:r>
            <a:r>
              <a:rPr lang="en-US" dirty="0" smtClean="0">
                <a:latin typeface="Courier"/>
                <a:cs typeface="Courier"/>
              </a:rPr>
              <a:t> </a:t>
            </a:r>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138</a:t>
            </a:fld>
            <a:endParaRPr lang="en-US"/>
          </a:p>
        </p:txBody>
      </p:sp>
      <p:sp>
        <p:nvSpPr>
          <p:cNvPr id="8" name="Rectangle 7"/>
          <p:cNvSpPr/>
          <p:nvPr/>
        </p:nvSpPr>
        <p:spPr bwMode="auto">
          <a:xfrm>
            <a:off x="252679" y="2141721"/>
            <a:ext cx="8676168" cy="22921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latin typeface="Courier New" panose="02070309020205020404" pitchFamily="49" charset="0"/>
                <a:cs typeface="Courier New" panose="02070309020205020404" pitchFamily="49" charset="0"/>
              </a:rPr>
              <a:t>$ export INSTALL_DIR=`</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git</a:t>
            </a:r>
            <a:r>
              <a:rPr lang="en-US" sz="1600" b="1" dirty="0">
                <a:latin typeface="Courier New" panose="02070309020205020404" pitchFamily="49" charset="0"/>
                <a:cs typeface="Courier New" panose="02070309020205020404" pitchFamily="49" charset="0"/>
              </a:rPr>
              <a:t> clone -b </a:t>
            </a:r>
            <a:r>
              <a:rPr lang="en-US" sz="1600" b="1" dirty="0" err="1" smtClean="0">
                <a:latin typeface="Courier New" panose="02070309020205020404" pitchFamily="49" charset="0"/>
                <a:cs typeface="Courier New" panose="02070309020205020404" pitchFamily="49" charset="0"/>
              </a:rPr>
              <a:t>rocko</a:t>
            </a:r>
            <a:r>
              <a:rPr lang="en-US" sz="1600" b="1" dirty="0" smtClean="0">
                <a:latin typeface="Courier New" panose="02070309020205020404" pitchFamily="49" charset="0"/>
                <a:cs typeface="Courier New" panose="02070309020205020404" pitchFamily="49" charset="0"/>
              </a:rPr>
              <a:t> git</a:t>
            </a:r>
            <a:r>
              <a:rPr lang="en-US" sz="1600" b="1" dirty="0">
                <a:latin typeface="Courier New" panose="02070309020205020404" pitchFamily="49" charset="0"/>
                <a:cs typeface="Courier New" panose="02070309020205020404" pitchFamily="49" charset="0"/>
              </a:rPr>
              <a:t>://git.yoctoproject.org/poky</a:t>
            </a:r>
          </a:p>
          <a:p>
            <a:r>
              <a:rPr lang="en-US" sz="1600" b="1" dirty="0">
                <a:latin typeface="Courier New" panose="02070309020205020404" pitchFamily="49" charset="0"/>
                <a:cs typeface="Courier New" panose="02070309020205020404" pitchFamily="49" charset="0"/>
              </a:rPr>
              <a:t>$ source poky/oe-</a:t>
            </a:r>
            <a:r>
              <a:rPr lang="en-US" sz="1600" b="1" dirty="0" err="1">
                <a:latin typeface="Courier New" panose="02070309020205020404" pitchFamily="49" charset="0"/>
                <a:cs typeface="Courier New" panose="02070309020205020404" pitchFamily="49" charset="0"/>
              </a:rPr>
              <a:t>init</a:t>
            </a:r>
            <a:r>
              <a:rPr lang="en-US" sz="1600" b="1" dirty="0">
                <a:latin typeface="Courier New" panose="02070309020205020404" pitchFamily="49" charset="0"/>
                <a:cs typeface="Courier New" panose="02070309020205020404" pitchFamily="49" charset="0"/>
              </a:rPr>
              <a:t>-build-</a:t>
            </a:r>
            <a:r>
              <a:rPr lang="en-US" sz="1600" b="1" dirty="0" err="1">
                <a:latin typeface="Courier New" panose="02070309020205020404" pitchFamily="49" charset="0"/>
                <a:cs typeface="Courier New" panose="02070309020205020404" pitchFamily="49" charset="0"/>
              </a:rPr>
              <a:t>env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build_beagle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'MACHINE = "</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EXTRA_IMAGEDEPENDS_append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a:t>
            </a:r>
            <a:r>
              <a:rPr lang="en-US" sz="1600" b="1" dirty="0">
                <a:latin typeface="Courier New" panose="02070309020205020404" pitchFamily="49" charset="0"/>
                <a:cs typeface="Courier New" panose="02070309020205020404" pitchFamily="49" charset="0"/>
              </a:rPr>
              <a:t>-cross-arm"'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bitbake core-image-base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1474270"/>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a:t>
            </a:r>
            <a:r>
              <a:rPr lang="en-US" sz="3600" dirty="0" err="1" smtClean="0"/>
              <a:t>MicroSD</a:t>
            </a:r>
            <a:endParaRPr lang="en-US" sz="3600" dirty="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139</a:t>
            </a:fld>
            <a:endParaRPr lang="en-US"/>
          </a:p>
        </p:txBody>
      </p:sp>
      <p:sp>
        <p:nvSpPr>
          <p:cNvPr id="8" name="Rectangle 7"/>
          <p:cNvSpPr/>
          <p:nvPr/>
        </p:nvSpPr>
        <p:spPr bwMode="auto">
          <a:xfrm>
            <a:off x="292944" y="1094509"/>
            <a:ext cx="8676168" cy="4904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7030A0"/>
                </a:solidFill>
                <a:latin typeface="Courier New" panose="02070309020205020404" pitchFamily="49" charset="0"/>
                <a:cs typeface="Courier New" panose="02070309020205020404" pitchFamily="49" charset="0"/>
              </a:rPr>
              <a:t># Format </a:t>
            </a:r>
            <a:r>
              <a:rPr lang="en-US" sz="1600" b="1" dirty="0">
                <a:solidFill>
                  <a:srgbClr val="7030A0"/>
                </a:solidFill>
                <a:latin typeface="Courier New" panose="02070309020205020404" pitchFamily="49" charset="0"/>
                <a:cs typeface="Courier New" panose="02070309020205020404" pitchFamily="49" charset="0"/>
              </a:rPr>
              <a:t>blank SD Card for </a:t>
            </a:r>
            <a:r>
              <a:rPr lang="en-US" sz="1600" b="1" dirty="0" err="1">
                <a:solidFill>
                  <a:srgbClr val="7030A0"/>
                </a:solidFill>
                <a:latin typeface="Courier New" panose="02070309020205020404" pitchFamily="49" charset="0"/>
                <a:cs typeface="Courier New" panose="02070309020205020404" pitchFamily="49" charset="0"/>
              </a:rPr>
              <a:t>Beaglebone</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Black</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export DISK=/dev/</a:t>
            </a:r>
            <a:r>
              <a:rPr lang="en-US" sz="1600" b="1" dirty="0" err="1">
                <a:latin typeface="Courier New" panose="02070309020205020404" pitchFamily="49" charset="0"/>
                <a:cs typeface="Courier New" panose="02070309020205020404" pitchFamily="49" charset="0"/>
              </a:rPr>
              <a:t>sd</a:t>
            </a:r>
            <a:r>
              <a:rPr lang="en-US" sz="1600" b="1" dirty="0">
                <a:latin typeface="Courier New" panose="02070309020205020404" pitchFamily="49" charset="0"/>
                <a:cs typeface="Courier New" panose="02070309020205020404" pitchFamily="49" charset="0"/>
              </a:rPr>
              <a:t>[c] </a:t>
            </a:r>
            <a:r>
              <a:rPr lang="en-US" sz="1600" b="1" dirty="0">
                <a:solidFill>
                  <a:srgbClr val="7030A0"/>
                </a:solidFill>
                <a:latin typeface="Courier New" panose="02070309020205020404" pitchFamily="49" charset="0"/>
                <a:cs typeface="Courier New" panose="02070309020205020404" pitchFamily="49" charset="0"/>
              </a:rPr>
              <a:t>&lt;&lt;&lt;Use </a:t>
            </a:r>
            <a:r>
              <a:rPr lang="en-US" sz="1600" b="1" dirty="0" err="1">
                <a:solidFill>
                  <a:srgbClr val="7030A0"/>
                </a:solidFill>
                <a:latin typeface="Courier New" panose="02070309020205020404" pitchFamily="49" charset="0"/>
                <a:cs typeface="Courier New" panose="02070309020205020404" pitchFamily="49" charset="0"/>
              </a:rPr>
              <a:t>dmesg</a:t>
            </a:r>
            <a:r>
              <a:rPr lang="en-US" sz="1600" b="1" dirty="0">
                <a:solidFill>
                  <a:srgbClr val="7030A0"/>
                </a:solidFill>
                <a:latin typeface="Courier New" panose="02070309020205020404" pitchFamily="49" charset="0"/>
                <a:cs typeface="Courier New" panose="02070309020205020404" pitchFamily="49" charset="0"/>
              </a:rPr>
              <a:t> to find the actual device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sudo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${DISK}1   </a:t>
            </a:r>
            <a:r>
              <a:rPr lang="en-US" sz="1600" b="1" dirty="0">
                <a:solidFill>
                  <a:srgbClr val="7030A0"/>
                </a:solidFill>
                <a:latin typeface="Courier New" panose="02070309020205020404" pitchFamily="49" charset="0"/>
                <a:cs typeface="Courier New" panose="02070309020205020404" pitchFamily="49" charset="0"/>
              </a:rPr>
              <a:t>&lt;&lt;&lt;Note the addition of the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dd</a:t>
            </a:r>
            <a:r>
              <a:rPr lang="en-US" sz="1600" b="1" dirty="0">
                <a:latin typeface="Courier New" panose="02070309020205020404" pitchFamily="49" charset="0"/>
                <a:cs typeface="Courier New" panose="02070309020205020404" pitchFamily="49" charset="0"/>
              </a:rPr>
              <a:t> if=/dev/zero of=${DISK} </a:t>
            </a:r>
            <a:r>
              <a:rPr lang="en-US" sz="1600" b="1" dirty="0" err="1">
                <a:latin typeface="Courier New" panose="02070309020205020404" pitchFamily="49" charset="0"/>
                <a:cs typeface="Courier New" panose="02070309020205020404" pitchFamily="49" charset="0"/>
              </a:rPr>
              <a:t>bs</a:t>
            </a:r>
            <a:r>
              <a:rPr lang="en-US" sz="1600" b="1" dirty="0">
                <a:latin typeface="Courier New" panose="02070309020205020404" pitchFamily="49" charset="0"/>
                <a:cs typeface="Courier New" panose="02070309020205020404" pitchFamily="49" charset="0"/>
              </a:rPr>
              <a:t>=512 count=20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sfdisk</a:t>
            </a:r>
            <a:r>
              <a:rPr lang="en-US" sz="1600" b="1" dirty="0">
                <a:latin typeface="Courier New" panose="02070309020205020404" pitchFamily="49" charset="0"/>
                <a:cs typeface="Courier New" panose="02070309020205020404" pitchFamily="49" charset="0"/>
              </a:rPr>
              <a:t> --in-order --Linux --unit M ${DISK} &lt;&lt;-__EOF__</a:t>
            </a:r>
          </a:p>
          <a:p>
            <a:r>
              <a:rPr lang="en-US" sz="1600" b="1" dirty="0">
                <a:latin typeface="Courier New" panose="02070309020205020404" pitchFamily="49" charset="0"/>
                <a:cs typeface="Courier New" panose="02070309020205020404" pitchFamily="49" charset="0"/>
              </a:rPr>
              <a:t>1,12,0xE,*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__EOF__</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mkfs.vfat</a:t>
            </a:r>
            <a:r>
              <a:rPr lang="en-US" sz="1600" b="1" dirty="0">
                <a:latin typeface="Courier New" panose="02070309020205020404" pitchFamily="49" charset="0"/>
                <a:cs typeface="Courier New" panose="02070309020205020404" pitchFamily="49" charset="0"/>
              </a:rPr>
              <a:t> -F 16 ${DISK}1 -n 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mkfs.ext4 ${DISK}2 -L </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Now unplug and </a:t>
            </a:r>
            <a:r>
              <a:rPr lang="en-US" sz="1600" b="1" dirty="0" err="1">
                <a:solidFill>
                  <a:srgbClr val="7030A0"/>
                </a:solidFill>
                <a:latin typeface="Courier New" panose="02070309020205020404" pitchFamily="49" charset="0"/>
                <a:cs typeface="Courier New" panose="02070309020205020404" pitchFamily="49" charset="0"/>
              </a:rPr>
              <a:t>replug</a:t>
            </a:r>
            <a:r>
              <a:rPr lang="en-US" sz="1600" b="1" dirty="0">
                <a:solidFill>
                  <a:srgbClr val="7030A0"/>
                </a:solidFill>
                <a:latin typeface="Courier New" panose="02070309020205020404" pitchFamily="49" charset="0"/>
                <a:cs typeface="Courier New" panose="02070309020205020404" pitchFamily="49" charset="0"/>
              </a:rPr>
              <a:t> your SD Card for </a:t>
            </a:r>
            <a:r>
              <a:rPr lang="en-US" sz="1600" b="1" dirty="0" err="1">
                <a:solidFill>
                  <a:srgbClr val="7030A0"/>
                </a:solidFill>
                <a:latin typeface="Courier New" panose="02070309020205020404" pitchFamily="49" charset="0"/>
                <a:cs typeface="Courier New" panose="02070309020205020404" pitchFamily="49" charset="0"/>
              </a:rPr>
              <a:t>automount</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cd </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/deploy/images/</a:t>
            </a:r>
            <a:r>
              <a:rPr lang="en-US" sz="1600" b="1" dirty="0" err="1">
                <a:latin typeface="Courier New" panose="02070309020205020404" pitchFamily="49" charset="0"/>
                <a:cs typeface="Courier New" panose="02070309020205020404" pitchFamily="49" charset="0"/>
              </a:rPr>
              <a:t>beaglebone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MLO-</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/BOOT/MLO</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u-</a:t>
            </a:r>
            <a:r>
              <a:rPr lang="en-US" sz="1600" b="1" dirty="0" err="1">
                <a:latin typeface="Courier New" panose="02070309020205020404" pitchFamily="49" charset="0"/>
                <a:cs typeface="Courier New" panose="02070309020205020404" pitchFamily="49" charset="0"/>
              </a:rPr>
              <a:t>boot.img</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tar </a:t>
            </a:r>
            <a:r>
              <a:rPr lang="en-US" sz="1600" b="1" dirty="0" err="1">
                <a:latin typeface="Courier New" panose="02070309020205020404" pitchFamily="49" charset="0"/>
                <a:cs typeface="Courier New" panose="02070309020205020404" pitchFamily="49" charset="0"/>
              </a:rPr>
              <a:t>xf</a:t>
            </a:r>
            <a:r>
              <a:rPr lang="en-US" sz="1600" b="1" dirty="0">
                <a:latin typeface="Courier New" panose="02070309020205020404" pitchFamily="49" charset="0"/>
                <a:cs typeface="Courier New" panose="02070309020205020404" pitchFamily="49" charset="0"/>
              </a:rPr>
              <a:t> core-image-base-beaglebone.tar.bz2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sync (flush to device, not </a:t>
            </a:r>
            <a:r>
              <a:rPr lang="en-US" sz="1600" b="1" dirty="0" err="1">
                <a:latin typeface="Courier New" panose="02070309020205020404" pitchFamily="49" charset="0"/>
                <a:cs typeface="Courier New" panose="02070309020205020404" pitchFamily="49" charset="0"/>
              </a:rPr>
              <a:t>neccesary</a:t>
            </a:r>
            <a:r>
              <a:rPr lang="en-US" sz="1600" b="1" dirty="0">
                <a:latin typeface="Courier New" panose="02070309020205020404" pitchFamily="49" charset="0"/>
                <a:cs typeface="Courier New" panose="02070309020205020404" pitchFamily="49" charset="0"/>
              </a:rPr>
              <a:t>, but illustrative)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umount</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578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287310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Dragonboard</a:t>
            </a:r>
            <a:r>
              <a:rPr lang="en-US" sz="3600" dirty="0" smtClean="0"/>
              <a:t> 410c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fontScale="92500" lnSpcReduction="10000"/>
          </a:bodyPr>
          <a:lstStyle/>
          <a:p>
            <a:r>
              <a:rPr lang="en-US" dirty="0" smtClean="0"/>
              <a:t>See this URL to see instructions on how to install </a:t>
            </a:r>
            <a:r>
              <a:rPr lang="en-US" dirty="0" err="1" smtClean="0"/>
              <a:t>Yocto</a:t>
            </a:r>
            <a:r>
              <a:rPr lang="en-US" dirty="0" smtClean="0"/>
              <a:t> Project:</a:t>
            </a:r>
            <a:r>
              <a:rPr lang="en-US" dirty="0"/>
              <a:t/>
            </a:r>
            <a:br>
              <a:rPr lang="en-US" dirty="0"/>
            </a:br>
            <a:r>
              <a:rPr lang="en-US" dirty="0"/>
              <a:t/>
            </a:r>
            <a:br>
              <a:rPr lang="en-US" dirty="0"/>
            </a:br>
            <a:r>
              <a:rPr lang="en-US" dirty="0">
                <a:solidFill>
                  <a:schemeClr val="accent1"/>
                </a:solidFill>
              </a:rPr>
              <a:t>https://github.com/Linaro/documentation/blob/master/Reference-Platform/CECommon/OE.md</a:t>
            </a:r>
            <a:r>
              <a:rPr lang="en-US" b="0" dirty="0" smtClean="0">
                <a:solidFill>
                  <a:schemeClr val="accent1"/>
                </a:solidFill>
              </a:rPr>
              <a:t/>
            </a:r>
            <a:br>
              <a:rPr lang="en-US" b="0" dirty="0" smtClean="0">
                <a:solidFill>
                  <a:schemeClr val="accent1"/>
                </a:solidFill>
              </a:rPr>
            </a:br>
            <a:endParaRPr lang="en-US" b="0" dirty="0">
              <a:solidFill>
                <a:schemeClr val="accent1"/>
              </a:solidFill>
            </a:endParaRPr>
          </a:p>
          <a:p>
            <a:r>
              <a:rPr lang="en-US" dirty="0" smtClean="0"/>
              <a:t>To get a serial boot console, you will need to get a specialized FTDI cable. Here are some sources:</a:t>
            </a:r>
            <a:r>
              <a:rPr lang="en-US" b="0" dirty="0" smtClean="0"/>
              <a:t/>
            </a:r>
            <a:br>
              <a:rPr lang="en-US" b="0" dirty="0" smtClean="0"/>
            </a:br>
            <a:r>
              <a:rPr lang="en-US" b="0" dirty="0" smtClean="0"/>
              <a:t/>
            </a:r>
            <a:br>
              <a:rPr lang="en-US" b="0" dirty="0" smtClean="0"/>
            </a:br>
            <a:r>
              <a:rPr lang="en-US" sz="2000" b="0" dirty="0" smtClean="0">
                <a:solidFill>
                  <a:srgbClr val="0071C5"/>
                </a:solidFill>
              </a:rPr>
              <a:t>https</a:t>
            </a:r>
            <a:r>
              <a:rPr lang="en-US" sz="2000" b="0" dirty="0">
                <a:solidFill>
                  <a:srgbClr val="0071C5"/>
                </a:solidFill>
              </a:rPr>
              <a:t>://www.96boards.org/products/accessories/debug</a:t>
            </a:r>
            <a:r>
              <a:rPr lang="en-US" sz="2000" b="0" dirty="0" smtClean="0">
                <a:solidFill>
                  <a:srgbClr val="0071C5"/>
                </a:solidFill>
              </a:rPr>
              <a:t>/</a:t>
            </a:r>
            <a:br>
              <a:rPr lang="en-US" sz="2000" b="0" dirty="0" smtClean="0">
                <a:solidFill>
                  <a:srgbClr val="0071C5"/>
                </a:solidFill>
              </a:rPr>
            </a:br>
            <a:endParaRPr lang="en-US" sz="2000" b="0" dirty="0" smtClean="0">
              <a:solidFill>
                <a:srgbClr val="0071C5"/>
              </a:solidFill>
            </a:endParaRPr>
          </a:p>
          <a:p>
            <a:r>
              <a:rPr lang="en-US" sz="2000" dirty="0" smtClean="0">
                <a:solidFill>
                  <a:schemeClr val="tx1"/>
                </a:solidFill>
              </a:rPr>
              <a:t>For the slow GPIO bus (at </a:t>
            </a:r>
            <a:r>
              <a:rPr lang="en-US" sz="2000" dirty="0" smtClean="0"/>
              <a:t>1.8V)</a:t>
            </a:r>
            <a:r>
              <a:rPr lang="en-US" sz="2000" dirty="0" smtClean="0">
                <a:solidFill>
                  <a:schemeClr val="tx1"/>
                </a:solidFill>
              </a:rPr>
              <a:t>, it is recommended to use a protected and/or voltage shifting shield</a:t>
            </a:r>
            <a:r>
              <a:rPr lang="en-US" sz="2000" b="0" dirty="0" smtClean="0">
                <a:solidFill>
                  <a:schemeClr val="tx1"/>
                </a:solidFill>
              </a:rPr>
              <a:t>, for example the new Grove baseboard for the </a:t>
            </a:r>
            <a:r>
              <a:rPr lang="en-US" sz="2000" b="0" dirty="0" err="1" smtClean="0">
                <a:solidFill>
                  <a:schemeClr val="tx1"/>
                </a:solidFill>
              </a:rPr>
              <a:t>Dragonboard</a:t>
            </a:r>
            <a:r>
              <a:rPr lang="en-US" b="0" dirty="0" smtClean="0"/>
              <a:t/>
            </a:r>
            <a:br>
              <a:rPr lang="en-US" b="0" dirty="0" smtClean="0"/>
            </a:br>
            <a:endParaRPr lang="en-US" b="0" dirty="0" smtClean="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140</a:t>
            </a:fld>
            <a:endParaRPr lang="en-US"/>
          </a:p>
        </p:txBody>
      </p:sp>
    </p:spTree>
    <p:extLst>
      <p:ext uri="{BB962C8B-B14F-4D97-AF65-F5344CB8AC3E}">
        <p14:creationId xmlns:p14="http://schemas.microsoft.com/office/powerpoint/2010/main" val="20742709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a:t>
            </a:r>
            <a:r>
              <a:rPr lang="en-US" sz="1600" dirty="0" err="1" smtClean="0">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return </a:t>
            </a:r>
            <a:r>
              <a:rPr lang="en-US" sz="1600" dirty="0">
                <a:solidFill>
                  <a:schemeClr val="tx2"/>
                </a:solidFill>
                <a:latin typeface="Courier New" panose="02070309020205020404" pitchFamily="49" charset="0"/>
                <a:cs typeface="Courier New" panose="02070309020205020404" pitchFamily="49" charset="0"/>
              </a:rPr>
              <a:t>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a:t>
            </a:r>
            <a:r>
              <a:rPr lang="en-US" sz="1600" dirty="0" err="1" smtClean="0">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518146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569660"/>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br>
              <a:rPr lang="en-US" sz="2000" i="1" dirty="0" smtClean="0"/>
            </a:br>
            <a:endParaRPr lang="en-US" sz="2000" i="1" dirty="0" smtClean="0"/>
          </a:p>
          <a:p>
            <a:pPr marL="342900" indent="-342900">
              <a:buFont typeface="Arial" panose="020B0604020202020204" pitchFamily="34" charset="0"/>
              <a:buChar char="•"/>
            </a:pPr>
            <a:r>
              <a:rPr lang="fr-FR" sz="1600" i="1" dirty="0" smtClean="0"/>
              <a:t>Sources </a:t>
            </a:r>
            <a:r>
              <a:rPr lang="fr-FR" sz="1600" i="1" dirty="0" err="1"/>
              <a:t>available</a:t>
            </a:r>
            <a:r>
              <a:rPr lang="fr-FR" sz="1600" i="1" dirty="0"/>
              <a:t> on https://github.com/koansoftware/simplest-kernel-module.git</a:t>
            </a:r>
            <a:endParaRPr lang="en-US" sz="1600" dirty="0"/>
          </a:p>
        </p:txBody>
      </p:sp>
    </p:spTree>
    <p:extLst>
      <p:ext uri="{BB962C8B-B14F-4D97-AF65-F5344CB8AC3E}">
        <p14:creationId xmlns:p14="http://schemas.microsoft.com/office/powerpoint/2010/main" val="256327879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endParaRPr lang="en-US" sz="1800" b="0" dirty="0">
              <a:solidFill>
                <a:srgbClr val="37424A"/>
              </a:solidFill>
            </a:endParaRPr>
          </a:p>
          <a:p>
            <a:r>
              <a:rPr lang="en-US" sz="1800" b="0" dirty="0" smtClean="0">
                <a:solidFill>
                  <a:srgbClr val="37424A"/>
                </a:solidFill>
              </a:rPr>
              <a:t>Here </a:t>
            </a:r>
            <a:r>
              <a:rPr lang="en-US" sz="1800" b="0" dirty="0" smtClean="0">
                <a:solidFill>
                  <a:srgbClr val="37424A"/>
                </a:solidFill>
              </a:rPr>
              <a:t>is how the </a:t>
            </a:r>
            <a:r>
              <a:rPr lang="en-US" sz="1800" b="0" dirty="0" err="1" smtClean="0">
                <a:solidFill>
                  <a:srgbClr val="37424A"/>
                </a:solidFill>
              </a:rPr>
              <a:t>eSDK</a:t>
            </a:r>
            <a:r>
              <a:rPr lang="en-US" sz="1800" b="0" dirty="0" smtClean="0">
                <a:solidFill>
                  <a:srgbClr val="37424A"/>
                </a:solidFill>
              </a:rPr>
              <a:t> was prepared for this class account</a:t>
            </a:r>
            <a:r>
              <a:rPr lang="en-US" sz="1800" b="0" dirty="0" smtClean="0">
                <a:solidFill>
                  <a:srgbClr val="37424A"/>
                </a:solidFill>
              </a:rPr>
              <a:t>:</a:t>
            </a:r>
          </a:p>
          <a:p>
            <a:endParaRPr lang="en-US" sz="900" b="0" dirty="0" smtClean="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r>
              <a:rPr lang="en-US" sz="1800" dirty="0" smtClean="0"/>
              <a:t>:</a:t>
            </a:r>
            <a:r>
              <a:rPr lang="en-US" sz="1800" dirty="0" smtClean="0"/>
              <a:t/>
            </a:r>
            <a:br>
              <a:rPr lang="en-US" sz="1800" dirty="0" smtClean="0"/>
            </a:br>
            <a:r>
              <a:rPr lang="en-US" sz="700" dirty="0" smtClean="0"/>
              <a:t>	</a:t>
            </a:r>
            <a:br>
              <a:rPr lang="en-US" sz="700" dirty="0" smtClean="0"/>
            </a:br>
            <a:r>
              <a:rPr lang="en-US" sz="1600" dirty="0" smtClean="0"/>
              <a:t>/scratch/</a:t>
            </a:r>
            <a:r>
              <a:rPr lang="en-US" sz="1600" dirty="0" err="1" smtClean="0"/>
              <a:t>sdk</a:t>
            </a:r>
            <a:r>
              <a:rPr lang="en-US" sz="1600" dirty="0" smtClean="0"/>
              <a:t>/</a:t>
            </a:r>
            <a:r>
              <a:rPr lang="en-US" sz="1600" dirty="0" err="1" smtClean="0"/>
              <a:t>qemuarm</a:t>
            </a:r>
            <a:endParaRPr lang="en-US" sz="1600" b="0" dirty="0" smtClean="0">
              <a:solidFill>
                <a:srgbClr val="37424A"/>
              </a:solidFill>
            </a:endParaRPr>
          </a:p>
          <a:p>
            <a:endParaRPr lang="en-US" sz="1800" dirty="0">
              <a:solidFill>
                <a:schemeClr val="tx1"/>
              </a:solidFill>
            </a:endParaRPr>
          </a:p>
        </p:txBody>
      </p:sp>
      <p:sp>
        <p:nvSpPr>
          <p:cNvPr id="5" name="CustomShape 4"/>
          <p:cNvSpPr/>
          <p:nvPr/>
        </p:nvSpPr>
        <p:spPr>
          <a:xfrm>
            <a:off x="605240" y="2019300"/>
            <a:ext cx="7984440" cy="28321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bitbake</a:t>
            </a:r>
            <a:r>
              <a:rPr lang="en-US" sz="1400" b="1" dirty="0" smtClean="0">
                <a:latin typeface="Courier New" panose="02070309020205020404" pitchFamily="49" charset="0"/>
                <a:cs typeface="Courier New" panose="02070309020205020404" pitchFamily="49" charset="0"/>
              </a:rPr>
              <a:t> core-image-base -c </a:t>
            </a:r>
            <a:r>
              <a:rPr lang="en-US" sz="1400" b="1" dirty="0" err="1" smtClean="0">
                <a:latin typeface="Courier New" panose="02070309020205020404" pitchFamily="49" charset="0"/>
                <a:cs typeface="Courier New" panose="02070309020205020404" pitchFamily="49" charset="0"/>
              </a:rPr>
              <a:t>populate_sdk_ext</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cd /scratch/working/build-</a:t>
            </a:r>
            <a:r>
              <a:rPr lang="en-US" sz="1400" b="1" dirty="0" err="1" smtClean="0">
                <a:latin typeface="Courier New" panose="02070309020205020404" pitchFamily="49" charset="0"/>
                <a:cs typeface="Courier New" panose="02070309020205020404" pitchFamily="49" charset="0"/>
              </a:rPr>
              <a:t>qemuarm</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tmp</a:t>
            </a:r>
            <a:r>
              <a:rPr lang="en-US" sz="1400" b="1" dirty="0" smtClean="0">
                <a:latin typeface="Courier New" panose="02070309020205020404" pitchFamily="49" charset="0"/>
                <a:cs typeface="Courier New" panose="02070309020205020404" pitchFamily="49" charset="0"/>
              </a:rPr>
              <a:t>/deploy/</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./poky-glibc-x86_64-core-image-base-armv5e-toolchain-ext-2.4.sh \</a:t>
            </a:r>
          </a:p>
          <a:p>
            <a:r>
              <a:rPr lang="en-US" sz="1400" b="1" dirty="0" smtClean="0">
                <a:latin typeface="Courier New" panose="02070309020205020404" pitchFamily="49" charset="0"/>
                <a:cs typeface="Courier New" panose="02070309020205020404" pitchFamily="49" charset="0"/>
              </a:rPr>
              <a:t>        -d /scratch/</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qemuarm</a:t>
            </a:r>
            <a:r>
              <a:rPr lang="en-US" sz="1400" b="1" dirty="0" smtClean="0">
                <a:latin typeface="Courier New" panose="02070309020205020404" pitchFamily="49" charset="0"/>
                <a:cs typeface="Courier New" panose="02070309020205020404" pitchFamily="49" charset="0"/>
              </a:rPr>
              <a:t> –y</a:t>
            </a:r>
          </a:p>
          <a:p>
            <a:r>
              <a:rPr lang="en-US" sz="1400" b="1" dirty="0" smtClean="0">
                <a:latin typeface="Courier New" panose="02070309020205020404" pitchFamily="49" charset="0"/>
                <a:cs typeface="Courier New" panose="02070309020205020404" pitchFamily="49" charset="0"/>
              </a:rPr>
              <a:t>$ cd </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scratch/</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qemuarm</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environment-setup-armv5e-poky-linux-gnueabi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devtool</a:t>
            </a:r>
            <a:r>
              <a:rPr lang="en-US" sz="1400" b="1" dirty="0">
                <a:latin typeface="Courier New" panose="02070309020205020404" pitchFamily="49" charset="0"/>
                <a:cs typeface="Courier New" panose="02070309020205020404" pitchFamily="49" charset="0"/>
              </a:rPr>
              <a:t> modify virtual/kernel</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929793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26751914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endParaRPr lang="en-US" sz="1800" b="0" dirty="0" smtClean="0"/>
          </a:p>
        </p:txBody>
      </p:sp>
      <p:sp>
        <p:nvSpPr>
          <p:cNvPr id="5" name="CustomShape 4"/>
          <p:cNvSpPr/>
          <p:nvPr/>
        </p:nvSpPr>
        <p:spPr>
          <a:xfrm>
            <a:off x="490940" y="1943100"/>
            <a:ext cx="7984440" cy="2311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smtClean="0"/>
              <a:t>$ </a:t>
            </a:r>
            <a:r>
              <a:rPr lang="en-US" sz="1600" b="1" dirty="0"/>
              <a:t>cd /</a:t>
            </a:r>
            <a:r>
              <a:rPr lang="en-US" sz="1600" b="1" dirty="0" smtClean="0"/>
              <a:t>scratch/</a:t>
            </a:r>
            <a:r>
              <a:rPr lang="en-US" sz="1600" b="1" dirty="0" err="1" smtClean="0"/>
              <a:t>sdk</a:t>
            </a:r>
            <a:r>
              <a:rPr lang="en-US" sz="1600" b="1" dirty="0" smtClean="0"/>
              <a:t>/</a:t>
            </a:r>
            <a:r>
              <a:rPr lang="en-US" sz="1600" b="1" dirty="0" err="1" smtClean="0"/>
              <a:t>qemuarm</a:t>
            </a:r>
            <a:endParaRPr lang="en-US" sz="1600" b="1" dirty="0" smtClean="0"/>
          </a:p>
          <a:p>
            <a:r>
              <a:rPr lang="en-US" sz="1600" b="1" dirty="0" smtClean="0"/>
              <a:t>$</a:t>
            </a:r>
            <a:r>
              <a:rPr lang="en-US" sz="1600" b="1" i="1" dirty="0" smtClean="0">
                <a:solidFill>
                  <a:schemeClr val="accent1"/>
                </a:solidFill>
              </a:rPr>
              <a:t> bash</a:t>
            </a:r>
          </a:p>
          <a:p>
            <a:r>
              <a:rPr lang="en-US" sz="1600" b="1" dirty="0" smtClean="0"/>
              <a:t>$ </a:t>
            </a:r>
            <a:r>
              <a:rPr lang="en-US" sz="1600" b="1" dirty="0" smtClean="0"/>
              <a:t>source  </a:t>
            </a:r>
            <a:r>
              <a:rPr lang="en-US" sz="1600" b="1" dirty="0" smtClean="0"/>
              <a:t>environment-setup-armv5e-poky-linux-gnueabi</a:t>
            </a:r>
          </a:p>
          <a:p>
            <a:r>
              <a:rPr lang="en-US" sz="1600" b="1" dirty="0" smtClean="0"/>
              <a:t>…</a:t>
            </a:r>
          </a:p>
          <a:p>
            <a:r>
              <a:rPr lang="en-US" sz="1600" dirty="0"/>
              <a:t>SDK environment now set up;</a:t>
            </a:r>
          </a:p>
          <a:p>
            <a:r>
              <a:rPr lang="en-US" sz="1600" dirty="0"/>
              <a:t>additionally you may now run </a:t>
            </a:r>
            <a:r>
              <a:rPr lang="en-US" sz="1600" dirty="0" err="1"/>
              <a:t>devtool</a:t>
            </a:r>
            <a:r>
              <a:rPr lang="en-US" sz="1600" dirty="0"/>
              <a:t> to perform development tasks.</a:t>
            </a:r>
          </a:p>
          <a:p>
            <a:r>
              <a:rPr lang="en-US" sz="1600" dirty="0"/>
              <a:t>Run </a:t>
            </a:r>
            <a:r>
              <a:rPr lang="en-US" sz="1600" dirty="0" err="1"/>
              <a:t>devtool</a:t>
            </a:r>
            <a:r>
              <a:rPr lang="en-US" sz="1600" dirty="0"/>
              <a:t> --help for further details</a:t>
            </a:r>
            <a:r>
              <a:rPr lang="en-US" sz="1600" dirty="0" smtClean="0"/>
              <a:t>.</a:t>
            </a:r>
          </a:p>
          <a:p>
            <a:r>
              <a:rPr lang="en-US" sz="1600" b="1" dirty="0"/>
              <a:t>$</a:t>
            </a:r>
            <a:endParaRPr lang="en-US" sz="1600" b="1" dirty="0" smtClean="0"/>
          </a:p>
          <a:p>
            <a:endParaRPr lang="en-US" sz="1400" b="1" dirty="0"/>
          </a:p>
        </p:txBody>
      </p:sp>
    </p:spTree>
    <p:extLst>
      <p:ext uri="{BB962C8B-B14F-4D97-AF65-F5344CB8AC3E}">
        <p14:creationId xmlns:p14="http://schemas.microsoft.com/office/powerpoint/2010/main" val="34211247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a:t>
            </a:r>
            <a:r>
              <a:rPr lang="en-US" dirty="0" smtClean="0"/>
              <a:t>Content (download these slides!):</a:t>
            </a:r>
            <a:endParaRPr lang="en-US" dirty="0"/>
          </a:p>
          <a:p>
            <a:pPr lvl="1"/>
            <a:r>
              <a:rPr lang="en-US" u="sng" dirty="0">
                <a:hlinkClick r:id="rId2"/>
              </a:rPr>
              <a:t>https://</a:t>
            </a:r>
            <a:r>
              <a:rPr lang="en-US" u="sng" dirty="0" smtClean="0">
                <a:hlinkClick r:id="rId2"/>
              </a:rPr>
              <a:t>wiki.yoctoproject.org/wiki/DevDay_Portland_2018</a:t>
            </a:r>
            <a:r>
              <a:rPr lang="en-US" u="sng" dirty="0" smtClean="0"/>
              <a:t/>
            </a:r>
            <a:br>
              <a:rPr lang="en-US" u="sng" dirty="0" smtClean="0"/>
            </a:br>
            <a:endParaRPr lang="en-US" u="sng" dirty="0"/>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r>
              <a:rPr lang="en-US" dirty="0" smtClean="0"/>
              <a:t>”)</a:t>
            </a:r>
            <a:br>
              <a:rPr lang="en-US" dirty="0" smtClean="0"/>
            </a:br>
            <a:endParaRPr lang="en-US" dirty="0"/>
          </a:p>
          <a:p>
            <a:r>
              <a:rPr lang="en-US" dirty="0"/>
              <a:t>Wireless Registration</a:t>
            </a:r>
            <a:r>
              <a:rPr lang="en-US" dirty="0" smtClean="0"/>
              <a:t>:</a:t>
            </a:r>
          </a:p>
          <a:p>
            <a:pPr lvl="1"/>
            <a:r>
              <a:rPr lang="en-US" dirty="0" smtClean="0"/>
              <a:t>Register via Mentor Graphics representative</a:t>
            </a:r>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b="0" dirty="0"/>
              <a:t>After you have setup the </a:t>
            </a:r>
            <a:r>
              <a:rPr lang="en-US" sz="1800" b="0" dirty="0" err="1"/>
              <a:t>eSDK</a:t>
            </a:r>
            <a:r>
              <a:rPr lang="en-US" sz="1800" b="0" dirty="0"/>
              <a:t> environment, build an image</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514928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smtClean="0"/>
              <a:t>QEMU machine </a:t>
            </a:r>
            <a:r>
              <a:rPr lang="en-US" sz="2000" b="0" dirty="0"/>
              <a:t>in the TARGET shell you were using</a:t>
            </a:r>
          </a:p>
          <a:p>
            <a:r>
              <a:rPr lang="en-US" sz="2000" b="0" dirty="0" smtClean="0"/>
              <a:t>Login </a:t>
            </a:r>
            <a:r>
              <a:rPr lang="en-US" sz="2000" b="0" dirty="0"/>
              <a:t>using user </a:t>
            </a:r>
            <a:r>
              <a:rPr lang="en-US" sz="2000" dirty="0"/>
              <a:t>: 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runqemu</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qemuarm</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875273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78559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899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66290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a:t>
            </a:r>
            <a:r>
              <a:rPr lang="en-US" sz="2000" i="1" dirty="0" smtClean="0"/>
              <a:t>console</a:t>
            </a:r>
            <a:r>
              <a:rPr lang="en-US" sz="2000" i="1" dirty="0"/>
              <a:t/>
            </a:r>
            <a:br>
              <a:rPr lang="en-US" sz="2000" i="1" dirty="0"/>
            </a:br>
            <a:r>
              <a:rPr lang="en-US" sz="2000" i="1" dirty="0" smtClean="0"/>
              <a:t/>
            </a:r>
            <a:br>
              <a:rPr lang="en-US" sz="2000" i="1" dirty="0" smtClean="0"/>
            </a:br>
            <a:r>
              <a:rPr lang="en-US" sz="2000" b="0" dirty="0" err="1" smtClean="0"/>
              <a:t>root@qemuarm</a:t>
            </a:r>
            <a:r>
              <a:rPr lang="en-US" sz="2000" b="0" dirty="0"/>
              <a:t>:~# </a:t>
            </a:r>
            <a:r>
              <a:rPr lang="en-US" sz="2000" b="0" dirty="0" err="1"/>
              <a:t>ifconfig</a:t>
            </a:r>
            <a:endParaRPr lang="en-US" sz="2000" b="0" dirty="0"/>
          </a:p>
          <a:p>
            <a:r>
              <a:rPr lang="en-US" sz="2000" u="sng" dirty="0" smtClean="0"/>
              <a:t>In </a:t>
            </a:r>
            <a:r>
              <a:rPr lang="en-US" sz="2000" u="sng" dirty="0"/>
              <a:t>the </a:t>
            </a:r>
            <a:r>
              <a:rPr lang="en-US" sz="2000" u="sng" dirty="0" err="1"/>
              <a:t>eSDK</a:t>
            </a:r>
            <a:r>
              <a:rPr lang="en-US" sz="2000" u="sng" dirty="0"/>
              <a:t> </a:t>
            </a:r>
            <a:r>
              <a:rPr lang="en-US" sz="2000" b="0" u="sng" dirty="0"/>
              <a:t>(HOST) </a:t>
            </a:r>
            <a:r>
              <a:rPr lang="en-US" sz="2000" u="sng" dirty="0"/>
              <a:t>shell</a:t>
            </a:r>
            <a:r>
              <a:rPr lang="en-US" sz="2000" dirty="0"/>
              <a:t>,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67516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devtool</a:t>
            </a:r>
            <a:r>
              <a:rPr lang="en-US" sz="1600" b="1" dirty="0">
                <a:solidFill>
                  <a:schemeClr val="tx2"/>
                </a:solidFill>
                <a:latin typeface="Courier New" panose="02070309020205020404" pitchFamily="49" charset="0"/>
                <a:cs typeface="Courier New" panose="02070309020205020404" pitchFamily="49" charset="0"/>
              </a:rPr>
              <a:t> deploy-target -s </a:t>
            </a:r>
            <a:r>
              <a:rPr lang="en-US" sz="1600" b="1" dirty="0" err="1">
                <a:solidFill>
                  <a:schemeClr val="tx2"/>
                </a:solidFill>
                <a:latin typeface="Courier New" panose="02070309020205020404" pitchFamily="49" charset="0"/>
                <a:cs typeface="Courier New" panose="02070309020205020404" pitchFamily="49" charset="0"/>
              </a:rPr>
              <a:t>simplestmodule</a:t>
            </a:r>
            <a:r>
              <a:rPr lang="en-US" sz="1600" b="1" dirty="0">
                <a:solidFill>
                  <a:schemeClr val="tx2"/>
                </a:solidFill>
                <a:latin typeface="Courier New" panose="02070309020205020404" pitchFamily="49" charset="0"/>
                <a:cs typeface="Courier New" panose="02070309020205020404" pitchFamily="49" charset="0"/>
              </a:rPr>
              <a:t> root@192.168.7.2</a:t>
            </a:r>
          </a:p>
        </p:txBody>
      </p:sp>
    </p:spTree>
    <p:extLst>
      <p:ext uri="{BB962C8B-B14F-4D97-AF65-F5344CB8AC3E}">
        <p14:creationId xmlns:p14="http://schemas.microsoft.com/office/powerpoint/2010/main" val="310919941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devtool_deploy.list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100</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108 	0.1KB/s 	00:00</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devtool_deploy.sh </a:t>
            </a:r>
            <a:r>
              <a:rPr lang="en-US"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100</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1017 </a:t>
            </a:r>
            <a:r>
              <a:rPr lang="en-US" sz="1400" b="1" dirty="0" smtClean="0">
                <a:latin typeface="Courier New" panose="02070309020205020404" pitchFamily="49" charset="0"/>
                <a:cs typeface="Courier New" panose="02070309020205020404" pitchFamily="49" charset="0"/>
              </a:rPr>
              <a:t>	1.0KB/s 	00:00</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./lib/</a:t>
            </a:r>
          </a:p>
          <a:p>
            <a:r>
              <a:rPr lang="en-US" sz="1400" b="1" dirty="0">
                <a:latin typeface="Courier New" panose="02070309020205020404" pitchFamily="49" charset="0"/>
                <a:cs typeface="Courier New" panose="02070309020205020404" pitchFamily="49" charset="0"/>
              </a:rPr>
              <a:t>./lib/modules/</a:t>
            </a:r>
          </a:p>
          <a:p>
            <a:r>
              <a:rPr lang="en-US" sz="1400" b="1" dirty="0">
                <a:latin typeface="Courier New" panose="02070309020205020404" pitchFamily="49" charset="0"/>
                <a:cs typeface="Courier New" panose="02070309020205020404" pitchFamily="49" charset="0"/>
              </a:rPr>
              <a:t>./lib/modules/4.12.12-yocto-standard/</a:t>
            </a:r>
          </a:p>
          <a:p>
            <a:r>
              <a:rPr lang="en-US" sz="1400" b="1" dirty="0">
                <a:latin typeface="Courier New" panose="02070309020205020404" pitchFamily="49" charset="0"/>
                <a:cs typeface="Courier New" panose="02070309020205020404" pitchFamily="49" charset="0"/>
              </a:rPr>
              <a:t>./lib/modules/4.12.12-yocto-standard/extra/</a:t>
            </a:r>
          </a:p>
          <a:p>
            <a:r>
              <a:rPr lang="en-US" sz="1400" b="1" dirty="0">
                <a:latin typeface="Courier New" panose="02070309020205020404" pitchFamily="49" charset="0"/>
                <a:cs typeface="Courier New" panose="02070309020205020404" pitchFamily="49" charset="0"/>
              </a:rPr>
              <a:t>./lib/modules/4.12.12-yocto-standard/extra/</a:t>
            </a:r>
            <a:r>
              <a:rPr lang="en-US" sz="1400" b="1" dirty="0" err="1">
                <a:latin typeface="Courier New" panose="02070309020205020404" pitchFamily="49" charset="0"/>
                <a:cs typeface="Courier New" panose="02070309020205020404" pitchFamily="49" charset="0"/>
              </a:rPr>
              <a:t>hellokernel.ko</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Module.symvers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modprobe.d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/modules-</a:t>
            </a:r>
            <a:r>
              <a:rPr lang="en-US" sz="1400" b="1" dirty="0" err="1">
                <a:latin typeface="Courier New" panose="02070309020205020404" pitchFamily="49" charset="0"/>
                <a:cs typeface="Courier New" panose="02070309020205020404" pitchFamily="49" charset="0"/>
              </a:rPr>
              <a:t>load.d</a:t>
            </a:r>
            <a:r>
              <a:rPr lang="en-US" sz="1400" b="1" dirty="0" smtClean="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NOTE: Successfully </a:t>
            </a:r>
            <a:r>
              <a:rPr lang="en-US" sz="1400" b="1" dirty="0" smtClean="0">
                <a:latin typeface="Courier New" panose="02070309020205020404" pitchFamily="49" charset="0"/>
                <a:cs typeface="Courier New" panose="02070309020205020404" pitchFamily="49" charset="0"/>
              </a:rPr>
              <a:t>deployed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/scratch/</a:t>
            </a:r>
            <a:r>
              <a:rPr lang="en-US" sz="1400" b="1" dirty="0" err="1">
                <a:latin typeface="Courier New" panose="02070309020205020404" pitchFamily="49" charset="0"/>
                <a:cs typeface="Courier New" panose="02070309020205020404" pitchFamily="49" charset="0"/>
              </a:rPr>
              <a:t>sdk</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qemuarm</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tmp</a:t>
            </a:r>
            <a:r>
              <a:rPr lang="en-US" sz="1400" b="1" dirty="0">
                <a:latin typeface="Courier New" panose="02070309020205020404" pitchFamily="49" charset="0"/>
                <a:cs typeface="Courier New" panose="02070309020205020404" pitchFamily="49" charset="0"/>
              </a:rPr>
              <a:t>/work/</a:t>
            </a:r>
            <a:r>
              <a:rPr lang="en-US" sz="1400" b="1" dirty="0" err="1">
                <a:latin typeface="Courier New" panose="02070309020205020404" pitchFamily="49" charset="0"/>
                <a:cs typeface="Courier New" panose="02070309020205020404" pitchFamily="49" charset="0"/>
              </a:rPr>
              <a:t>qemuarm</a:t>
            </a:r>
            <a:r>
              <a:rPr lang="en-US" sz="1400" b="1" dirty="0">
                <a:latin typeface="Courier New" panose="02070309020205020404" pitchFamily="49" charset="0"/>
                <a:cs typeface="Courier New" panose="02070309020205020404" pitchFamily="49" charset="0"/>
              </a:rPr>
              <a:t>-poky-</a:t>
            </a:r>
            <a:r>
              <a:rPr lang="en-US" sz="1400" b="1" dirty="0" err="1">
                <a:latin typeface="Courier New" panose="02070309020205020404" pitchFamily="49" charset="0"/>
                <a:cs typeface="Courier New" panose="02070309020205020404" pitchFamily="49" charset="0"/>
              </a:rPr>
              <a:t>linux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gnueabi</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833360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u="sng" dirty="0"/>
              <a:t>In the target </a:t>
            </a:r>
            <a:r>
              <a:rPr lang="en-US" b="0" u="sng" dirty="0"/>
              <a:t>(</a:t>
            </a:r>
            <a:r>
              <a:rPr lang="en-US" b="0" u="sng" dirty="0" err="1"/>
              <a:t>qemuarm</a:t>
            </a:r>
            <a:r>
              <a:rPr lang="en-US" b="0" u="sng" dirty="0"/>
              <a:t>)</a:t>
            </a:r>
            <a:r>
              <a:rPr lang="en-US" u="sng" dirty="0"/>
              <a:t>, </a:t>
            </a:r>
            <a:r>
              <a:rPr lang="en-US" dirty="0"/>
              <a:t>load the module and </a:t>
            </a:r>
            <a:r>
              <a:rPr lang="en-US" dirty="0" smtClean="0"/>
              <a:t>observe the </a:t>
            </a:r>
            <a:r>
              <a:rPr lang="en-US" dirty="0"/>
              <a:t>results</a:t>
            </a:r>
            <a:endParaRPr lang="en-US"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latin typeface="Courier New" panose="02070309020205020404" pitchFamily="49" charset="0"/>
              <a:cs typeface="Courier New" panose="02070309020205020404" pitchFamily="49" charset="0"/>
            </a:endParaRPr>
          </a:p>
          <a:p>
            <a:r>
              <a:rPr lang="en-US" sz="1400" b="1" dirty="0" err="1" smtClean="0">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depmod</a:t>
            </a:r>
            <a:r>
              <a:rPr lang="en-US" sz="1400" b="1" dirty="0">
                <a:solidFill>
                  <a:schemeClr val="tx2"/>
                </a:solidFill>
                <a:latin typeface="Courier New" panose="02070309020205020404" pitchFamily="49" charset="0"/>
                <a:cs typeface="Courier New" panose="02070309020205020404" pitchFamily="49" charset="0"/>
              </a:rPr>
              <a:t> </a:t>
            </a:r>
            <a:r>
              <a:rPr lang="en-US" sz="1400" b="1" dirty="0" smtClean="0">
                <a:solidFill>
                  <a:schemeClr val="tx2"/>
                </a:solidFill>
                <a:latin typeface="Courier New" panose="02070309020205020404" pitchFamily="49" charset="0"/>
                <a:cs typeface="Courier New" panose="02070309020205020404" pitchFamily="49" charset="0"/>
              </a:rPr>
              <a:t>–a</a:t>
            </a:r>
          </a:p>
          <a:p>
            <a:endParaRPr lang="en-US" sz="1400" b="1" dirty="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modprobe</a:t>
            </a:r>
            <a:r>
              <a:rPr lang="en-US" sz="1400" b="1" dirty="0">
                <a:solidFill>
                  <a:schemeClr val="tx2"/>
                </a:solidFill>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hellokernel</a:t>
            </a:r>
            <a:endParaRPr lang="en-US" sz="1400" b="1" dirty="0">
              <a:solidFill>
                <a:schemeClr val="tx2"/>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smtClean="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lsmod</a:t>
            </a:r>
            <a:endParaRPr lang="en-US" sz="1400" b="1" dirty="0">
              <a:solidFill>
                <a:schemeClr val="tx2"/>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179770429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222500"/>
            <a:ext cx="7984440" cy="18415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err="1" smtClean="0">
                <a:solidFill>
                  <a:schemeClr val="tx2"/>
                </a:solidFill>
                <a:latin typeface="Courier New" panose="02070309020205020404" pitchFamily="49" charset="0"/>
                <a:cs typeface="Courier New" panose="02070309020205020404" pitchFamily="49" charset="0"/>
              </a:rPr>
              <a:t>root@qemuarm</a:t>
            </a:r>
            <a:r>
              <a:rPr lang="en-US" sz="1400" b="1" dirty="0" smtClean="0">
                <a:solidFill>
                  <a:schemeClr val="tx2"/>
                </a:solidFill>
                <a:latin typeface="Courier New" panose="02070309020205020404" pitchFamily="49" charset="0"/>
                <a:cs typeface="Courier New" panose="02070309020205020404" pitchFamily="49" charset="0"/>
              </a:rPr>
              <a:t>:~# </a:t>
            </a:r>
            <a:r>
              <a:rPr lang="en-US" sz="1400" b="1" dirty="0" err="1" smtClean="0">
                <a:solidFill>
                  <a:schemeClr val="tx2"/>
                </a:solidFill>
                <a:latin typeface="Courier New" panose="02070309020205020404" pitchFamily="49" charset="0"/>
                <a:cs typeface="Courier New" panose="02070309020205020404" pitchFamily="49" charset="0"/>
              </a:rPr>
              <a:t>modprobe</a:t>
            </a:r>
            <a:r>
              <a:rPr lang="en-US" sz="1400" b="1" dirty="0" smtClean="0">
                <a:solidFill>
                  <a:schemeClr val="tx2"/>
                </a:solidFill>
                <a:latin typeface="Courier New" panose="02070309020205020404" pitchFamily="49" charset="0"/>
                <a:cs typeface="Courier New" panose="02070309020205020404" pitchFamily="49" charset="0"/>
              </a:rPr>
              <a:t> -r </a:t>
            </a:r>
            <a:r>
              <a:rPr lang="en-US" sz="1400" b="1" dirty="0" err="1" smtClean="0">
                <a:solidFill>
                  <a:schemeClr val="tx2"/>
                </a:solidFill>
                <a:latin typeface="Courier New" panose="02070309020205020404" pitchFamily="49" charset="0"/>
                <a:cs typeface="Courier New" panose="02070309020205020404" pitchFamily="49" charset="0"/>
              </a:rPr>
              <a:t>hellokernel</a:t>
            </a:r>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[ 36.005902] I found that I was in a gloomy wood</a:t>
            </a:r>
          </a:p>
          <a:p>
            <a:endParaRPr lang="en-US" sz="1400" b="1" dirty="0" smtClean="0">
              <a:latin typeface="Courier New" panose="02070309020205020404" pitchFamily="49" charset="0"/>
              <a:cs typeface="Courier New" panose="02070309020205020404" pitchFamily="49" charset="0"/>
            </a:endParaRPr>
          </a:p>
          <a:p>
            <a:r>
              <a:rPr lang="en-US" sz="1400" b="1" dirty="0" err="1" smtClean="0">
                <a:solidFill>
                  <a:schemeClr val="tx2"/>
                </a:solidFill>
                <a:latin typeface="Courier New" panose="02070309020205020404" pitchFamily="49" charset="0"/>
                <a:cs typeface="Courier New" panose="02070309020205020404" pitchFamily="49" charset="0"/>
              </a:rPr>
              <a:t>root@qemuarm</a:t>
            </a:r>
            <a:r>
              <a:rPr lang="en-US" sz="1400" b="1" dirty="0" smtClean="0">
                <a:solidFill>
                  <a:schemeClr val="tx2"/>
                </a:solidFill>
                <a:latin typeface="Courier New" panose="02070309020205020404" pitchFamily="49" charset="0"/>
                <a:cs typeface="Courier New" panose="02070309020205020404" pitchFamily="49" charset="0"/>
              </a:rPr>
              <a:t>:~# </a:t>
            </a:r>
            <a:r>
              <a:rPr lang="en-US" sz="1400" b="1" dirty="0" err="1" smtClean="0">
                <a:solidFill>
                  <a:schemeClr val="tx2"/>
                </a:solidFill>
                <a:latin typeface="Courier New" panose="02070309020205020404" pitchFamily="49" charset="0"/>
                <a:cs typeface="Courier New" panose="02070309020205020404" pitchFamily="49" charset="0"/>
              </a:rPr>
              <a:t>lsmod</a:t>
            </a:r>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Module                      Size  Used by</a:t>
            </a:r>
          </a:p>
          <a:p>
            <a:r>
              <a:rPr lang="en-US" sz="1400" b="1" dirty="0" err="1" smtClean="0">
                <a:latin typeface="Courier New" panose="02070309020205020404" pitchFamily="49" charset="0"/>
                <a:cs typeface="Courier New" panose="02070309020205020404" pitchFamily="49" charset="0"/>
              </a:rPr>
              <a:t>nfsd</a:t>
            </a:r>
            <a:r>
              <a:rPr lang="en-US" sz="1400" b="1" dirty="0" smtClean="0">
                <a:latin typeface="Courier New" panose="02070309020205020404" pitchFamily="49" charset="0"/>
                <a:cs typeface="Courier New" panose="02070309020205020404" pitchFamily="49" charset="0"/>
              </a:rPr>
              <a:t>                      271348  11</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3053464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2000" dirty="0"/>
              <a:t>In the target </a:t>
            </a:r>
            <a:r>
              <a:rPr lang="en-US" sz="2000" b="0" dirty="0"/>
              <a:t>(</a:t>
            </a:r>
            <a:r>
              <a:rPr lang="en-US" sz="2000" b="0" dirty="0" err="1"/>
              <a:t>qemuarm</a:t>
            </a:r>
            <a:r>
              <a:rPr lang="en-US" sz="2000" b="0" dirty="0"/>
              <a:t>)</a:t>
            </a:r>
            <a:r>
              <a:rPr lang="en-US" sz="2000" dirty="0"/>
              <a:t>, edit the file below and add </a:t>
            </a:r>
            <a:r>
              <a:rPr lang="en-US" sz="2000" dirty="0" smtClean="0"/>
              <a:t>a new </a:t>
            </a:r>
            <a:r>
              <a:rPr lang="en-US" sz="2000" dirty="0"/>
              <a:t>line containing the module name ‘</a:t>
            </a:r>
            <a:r>
              <a:rPr lang="en-US" sz="2000" dirty="0" err="1"/>
              <a:t>hellokernel</a:t>
            </a:r>
            <a:r>
              <a:rPr lang="en-US" sz="2000" dirty="0" smtClean="0"/>
              <a:t>’</a:t>
            </a:r>
          </a:p>
          <a:p>
            <a:endParaRPr lang="en-US" sz="1800" dirty="0"/>
          </a:p>
          <a:p>
            <a:endParaRPr lang="en-US" sz="1800" dirty="0" smtClean="0"/>
          </a:p>
          <a:p>
            <a:endParaRPr lang="en-US" sz="1800" dirty="0"/>
          </a:p>
          <a:p>
            <a:endParaRPr lang="en-US" sz="1800" dirty="0" smtClean="0"/>
          </a:p>
          <a:p>
            <a:endParaRPr lang="en-US" sz="1800" dirty="0"/>
          </a:p>
          <a:p>
            <a:r>
              <a:rPr lang="en-US" sz="2000" dirty="0" smtClean="0"/>
              <a:t>Then </a:t>
            </a:r>
            <a:r>
              <a:rPr lang="en-US" sz="2000" dirty="0"/>
              <a:t>reboot the </a:t>
            </a:r>
            <a:r>
              <a:rPr lang="en-US" sz="2000" dirty="0" err="1"/>
              <a:t>Qemu</a:t>
            </a:r>
            <a:r>
              <a:rPr lang="en-US" sz="2000" dirty="0"/>
              <a:t> machine and verify</a:t>
            </a:r>
            <a:endParaRPr lang="en-US" sz="1800" b="0" dirty="0" smtClean="0"/>
          </a:p>
        </p:txBody>
      </p:sp>
      <p:sp>
        <p:nvSpPr>
          <p:cNvPr id="5" name="CustomShape 4"/>
          <p:cNvSpPr/>
          <p:nvPr/>
        </p:nvSpPr>
        <p:spPr>
          <a:xfrm>
            <a:off x="592540" y="1993900"/>
            <a:ext cx="7984440" cy="205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smtClean="0">
              <a:latin typeface="Courier New" panose="02070309020205020404" pitchFamily="49" charset="0"/>
              <a:cs typeface="Courier New" panose="02070309020205020404" pitchFamily="49" charset="0"/>
            </a:endParaRPr>
          </a:p>
          <a:p>
            <a:r>
              <a:rPr lang="en-US" sz="1800" b="1" dirty="0" err="1" smtClean="0">
                <a:latin typeface="Courier New" panose="02070309020205020404" pitchFamily="49" charset="0"/>
                <a:cs typeface="Courier New" panose="02070309020205020404" pitchFamily="49" charset="0"/>
              </a:rPr>
              <a:t>root@qemuarm</a:t>
            </a:r>
            <a:r>
              <a:rPr lang="en-US" sz="1800" b="1" dirty="0">
                <a:latin typeface="Courier New" panose="02070309020205020404" pitchFamily="49" charset="0"/>
                <a:cs typeface="Courier New" panose="02070309020205020404" pitchFamily="49" charset="0"/>
              </a:rPr>
              <a:t>:~# vi /</a:t>
            </a:r>
            <a:r>
              <a:rPr lang="en-US" sz="1800" b="1" dirty="0" err="1">
                <a:latin typeface="Courier New" panose="02070309020205020404" pitchFamily="49" charset="0"/>
                <a:cs typeface="Courier New" panose="02070309020205020404" pitchFamily="49" charset="0"/>
              </a:rPr>
              <a:t>etc</a:t>
            </a:r>
            <a:r>
              <a:rPr lang="en-US" sz="1800" b="1" dirty="0">
                <a:latin typeface="Courier New" panose="02070309020205020404" pitchFamily="49" charset="0"/>
                <a:cs typeface="Courier New" panose="02070309020205020404" pitchFamily="49" charset="0"/>
              </a:rPr>
              <a:t>/modules-load/</a:t>
            </a:r>
            <a:r>
              <a:rPr lang="en-US" sz="1800" b="1" dirty="0" err="1">
                <a:latin typeface="Courier New" panose="02070309020205020404" pitchFamily="49" charset="0"/>
                <a:cs typeface="Courier New" panose="02070309020205020404" pitchFamily="49" charset="0"/>
              </a:rPr>
              <a:t>hello.conf</a:t>
            </a:r>
            <a:endParaRPr lang="en-US" sz="1800" b="1" dirty="0">
              <a:latin typeface="Courier New" panose="02070309020205020404" pitchFamily="49" charset="0"/>
              <a:cs typeface="Courier New" panose="02070309020205020404" pitchFamily="49" charset="0"/>
            </a:endParaRPr>
          </a:p>
          <a:p>
            <a:endParaRPr lang="en-US" sz="1800" b="1" dirty="0">
              <a:latin typeface="Courier New" panose="02070309020205020404" pitchFamily="49" charset="0"/>
              <a:cs typeface="Courier New" panose="02070309020205020404" pitchFamily="49" charset="0"/>
            </a:endParaRPr>
          </a:p>
          <a:p>
            <a:r>
              <a:rPr lang="en-US" sz="1800" b="1" i="1" dirty="0">
                <a:solidFill>
                  <a:schemeClr val="accent4">
                    <a:lumMod val="50000"/>
                  </a:schemeClr>
                </a:solidFill>
                <a:latin typeface="Courier New" panose="02070309020205020404" pitchFamily="49" charset="0"/>
                <a:cs typeface="Courier New" panose="02070309020205020404" pitchFamily="49" charset="0"/>
              </a:rPr>
              <a:t>&lt; insert the following line and save &gt;</a:t>
            </a:r>
          </a:p>
          <a:p>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hellokernel</a:t>
            </a:r>
            <a:endParaRPr lang="en-US" sz="1800" b="1" dirty="0">
              <a:latin typeface="Courier New" panose="02070309020205020404" pitchFamily="49" charset="0"/>
              <a:cs typeface="Courier New" panose="02070309020205020404" pitchFamily="49" charset="0"/>
            </a:endParaRPr>
          </a:p>
        </p:txBody>
      </p:sp>
      <p:sp>
        <p:nvSpPr>
          <p:cNvPr id="6" name="CustomShape 4"/>
          <p:cNvSpPr/>
          <p:nvPr/>
        </p:nvSpPr>
        <p:spPr>
          <a:xfrm>
            <a:off x="744940" y="5003800"/>
            <a:ext cx="7984440" cy="774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40468216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a:latin typeface="Arial" charset="0"/>
              </a:rPr>
              <a:t>9:00- 9:15	Opening </a:t>
            </a:r>
            <a:r>
              <a:rPr lang="en-US" sz="1600" dirty="0" smtClean="0">
                <a:latin typeface="Arial" charset="0"/>
              </a:rPr>
              <a:t>session</a:t>
            </a:r>
            <a:endParaRPr lang="en-US" sz="1600" dirty="0">
              <a:latin typeface="Arial" charset="0"/>
            </a:endParaRPr>
          </a:p>
          <a:p>
            <a:pPr marL="0" indent="0" eaLnBrk="1" hangingPunct="1">
              <a:spcBef>
                <a:spcPts val="600"/>
              </a:spcBef>
              <a:buNone/>
            </a:pPr>
            <a:r>
              <a:rPr lang="en-US" sz="1600" dirty="0">
                <a:latin typeface="Arial" charset="0"/>
              </a:rPr>
              <a:t> 9:15- 9:30	Account </a:t>
            </a:r>
            <a:r>
              <a:rPr lang="en-US" sz="1600" dirty="0" smtClean="0">
                <a:latin typeface="Arial" charset="0"/>
              </a:rPr>
              <a:t>setup</a:t>
            </a:r>
            <a:r>
              <a:rPr lang="en-US" sz="1600" dirty="0">
                <a:latin typeface="Arial" charset="0"/>
              </a:rPr>
              <a:t> , What's New</a:t>
            </a:r>
          </a:p>
          <a:p>
            <a:pPr marL="0" indent="0" eaLnBrk="1" hangingPunct="1">
              <a:spcBef>
                <a:spcPts val="600"/>
              </a:spcBef>
              <a:buNone/>
            </a:pPr>
            <a:r>
              <a:rPr lang="en-US" sz="1600" dirty="0">
                <a:latin typeface="Arial" charset="0"/>
              </a:rPr>
              <a:t> 9:30-10:15	Kernel Modules with </a:t>
            </a:r>
            <a:r>
              <a:rPr lang="en-US" sz="1600" dirty="0" err="1">
                <a:latin typeface="Arial" charset="0"/>
              </a:rPr>
              <a:t>eSDKs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overlays</a:t>
            </a:r>
          </a:p>
          <a:p>
            <a:pPr marL="0" indent="0" eaLnBrk="1" hangingPunct="1">
              <a:spcBef>
                <a:spcPts val="600"/>
              </a:spcBef>
              <a:buNone/>
            </a:pPr>
            <a:r>
              <a:rPr lang="en-US" sz="1600" dirty="0">
                <a:latin typeface="Arial" charset="0"/>
              </a:rPr>
              <a:t>11:15-12:00	</a:t>
            </a:r>
            <a:r>
              <a:rPr lang="en-US" sz="1600" dirty="0" err="1">
                <a:latin typeface="Arial" charset="0"/>
              </a:rPr>
              <a:t>Devtool</a:t>
            </a:r>
            <a:r>
              <a:rPr lang="en-US" sz="1600" dirty="0">
                <a:latin typeface="Arial" charset="0"/>
              </a:rPr>
              <a:t> et. al. #1 </a:t>
            </a:r>
          </a:p>
          <a:p>
            <a:pPr marL="0" indent="0" eaLnBrk="1" hangingPunct="1">
              <a:spcBef>
                <a:spcPts val="600"/>
              </a:spcBef>
              <a:buNone/>
            </a:pPr>
            <a:r>
              <a:rPr lang="en-US" sz="1600" dirty="0">
                <a:solidFill>
                  <a:schemeClr val="accent1"/>
                </a:solidFill>
                <a:latin typeface="Arial" charset="0"/>
              </a:rPr>
              <a:t>12:00-12:45	Lunch</a:t>
            </a:r>
          </a:p>
          <a:p>
            <a:pPr marL="0" indent="0" eaLnBrk="1" hangingPunct="1">
              <a:spcBef>
                <a:spcPts val="600"/>
              </a:spcBef>
              <a:buNone/>
            </a:pPr>
            <a:r>
              <a:rPr lang="en-US" sz="1600" dirty="0">
                <a:latin typeface="Arial" charset="0"/>
              </a:rPr>
              <a:t>12:45- 1:45	Package Feeds</a:t>
            </a:r>
          </a:p>
          <a:p>
            <a:pPr marL="0" indent="0" eaLnBrk="1" hangingPunct="1">
              <a:spcBef>
                <a:spcPts val="600"/>
              </a:spcBef>
              <a:buNone/>
            </a:pPr>
            <a:r>
              <a:rPr lang="en-US" sz="1600" dirty="0">
                <a:latin typeface="Arial" charset="0"/>
              </a:rPr>
              <a:t> 1:45- 2:15	Yocto Project - Rarely asked questions</a:t>
            </a:r>
          </a:p>
          <a:p>
            <a:pPr marL="0" indent="0" eaLnBrk="1" hangingPunct="1">
              <a:spcBef>
                <a:spcPts val="600"/>
              </a:spcBef>
              <a:buNone/>
            </a:pPr>
            <a:r>
              <a:rPr lang="en-US" sz="1600" dirty="0">
                <a:latin typeface="Arial" charset="0"/>
              </a:rPr>
              <a:t> </a:t>
            </a: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 2:45- 3:15	Maintaining your Yocto Project Distribution</a:t>
            </a:r>
          </a:p>
          <a:p>
            <a:pPr marL="0" indent="0" eaLnBrk="1" hangingPunct="1">
              <a:spcBef>
                <a:spcPts val="600"/>
              </a:spcBef>
              <a:buNone/>
            </a:pPr>
            <a:r>
              <a:rPr lang="en-US" sz="1600" dirty="0">
                <a:latin typeface="Arial" charset="0"/>
              </a:rPr>
              <a:t> 3:15- 4:00	</a:t>
            </a:r>
            <a:r>
              <a:rPr lang="en-US" sz="1600" dirty="0" err="1">
                <a:latin typeface="Arial" charset="0"/>
              </a:rPr>
              <a:t>Devtool</a:t>
            </a:r>
            <a:r>
              <a:rPr lang="en-US" sz="1600" dirty="0">
                <a:latin typeface="Arial" charset="0"/>
              </a:rPr>
              <a:t> et. al. #2 </a:t>
            </a:r>
          </a:p>
          <a:p>
            <a:pPr marL="0" indent="0" eaLnBrk="1" hangingPunct="1">
              <a:spcBef>
                <a:spcPts val="600"/>
              </a:spcBef>
              <a:buNone/>
            </a:pPr>
            <a:r>
              <a:rPr lang="en-US" sz="1600" dirty="0">
                <a:latin typeface="Arial" charset="0"/>
              </a:rPr>
              <a:t> 4:00- 4:30	A User's Experience</a:t>
            </a:r>
          </a:p>
          <a:p>
            <a:pPr marL="0" indent="0" eaLnBrk="1" hangingPunct="1">
              <a:spcBef>
                <a:spcPts val="600"/>
              </a:spcBef>
              <a:buNone/>
            </a:pPr>
            <a:r>
              <a:rPr lang="en-US" sz="1600" dirty="0">
                <a:latin typeface="Arial" charset="0"/>
              </a:rPr>
              <a:t> 4:30- 5:00	Recipe specific </a:t>
            </a:r>
            <a:r>
              <a:rPr lang="en-US" sz="1600" dirty="0" err="1">
                <a:latin typeface="Arial" charset="0"/>
              </a:rPr>
              <a:t>sysroots</a:t>
            </a:r>
            <a:endParaRPr lang="en-US" sz="1600" dirty="0">
              <a:latin typeface="Arial" charset="0"/>
            </a:endParaRPr>
          </a:p>
          <a:p>
            <a:pPr marL="0" indent="0" eaLnBrk="1" hangingPunct="1">
              <a:spcBef>
                <a:spcPts val="600"/>
              </a:spcBef>
              <a:buNone/>
            </a:pPr>
            <a:r>
              <a:rPr lang="en-US" sz="1600" dirty="0">
                <a:latin typeface="Arial" charset="0"/>
              </a:rPr>
              <a:t> 5:00- 5:30	Forum, Q and A</a:t>
            </a: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endParaRPr lang="en-US" dirty="0"/>
          </a:p>
        </p:txBody>
      </p:sp>
      <p:sp>
        <p:nvSpPr>
          <p:cNvPr id="4" name="Content Placeholder 3"/>
          <p:cNvSpPr>
            <a:spLocks noGrp="1"/>
          </p:cNvSpPr>
          <p:nvPr>
            <p:ph sz="quarter" idx="13"/>
          </p:nvPr>
        </p:nvSpPr>
        <p:spPr>
          <a:xfrm>
            <a:off x="389487" y="1206499"/>
            <a:ext cx="8233186" cy="4724401"/>
          </a:xfrm>
        </p:spPr>
        <p:txBody>
          <a:bodyPr/>
          <a:lstStyle/>
          <a:p>
            <a:pPr marL="0" indent="0">
              <a:buNone/>
            </a:pPr>
            <a:endParaRPr lang="en-US" sz="1800" b="0" dirty="0" smtClean="0"/>
          </a:p>
          <a:p>
            <a:pPr marL="0" indent="0">
              <a:buNone/>
            </a:pPr>
            <a:endParaRPr lang="en-US" sz="1800" b="0" dirty="0"/>
          </a:p>
          <a:p>
            <a:pPr marL="0" indent="0" algn="ctr">
              <a:buNone/>
            </a:pPr>
            <a:r>
              <a:rPr lang="en-US" sz="6000" b="0" dirty="0" smtClean="0">
                <a:solidFill>
                  <a:schemeClr val="accent1"/>
                </a:solidFill>
              </a:rPr>
              <a:t>Questions</a:t>
            </a:r>
            <a:endParaRPr lang="en-US" sz="6000" b="0" dirty="0" smtClean="0">
              <a:solidFill>
                <a:schemeClr val="accent1"/>
              </a:solidFill>
            </a:endParaRPr>
          </a:p>
        </p:txBody>
      </p:sp>
    </p:spTree>
    <p:extLst>
      <p:ext uri="{BB962C8B-B14F-4D97-AF65-F5344CB8AC3E}">
        <p14:creationId xmlns:p14="http://schemas.microsoft.com/office/powerpoint/2010/main" val="109105346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a:t>
            </a:r>
            <a:endParaRPr lang="en-US" sz="2600" b="0" strike="noStrike" spc="-1">
              <a:latin typeface="Arial"/>
            </a:endParaRPr>
          </a:p>
        </p:txBody>
      </p:sp>
      <p:sp>
        <p:nvSpPr>
          <p:cNvPr id="84" name="CustomShape 2"/>
          <p:cNvSpPr/>
          <p:nvPr/>
        </p:nvSpPr>
        <p:spPr>
          <a:xfrm>
            <a:off x="405720" y="511600"/>
            <a:ext cx="8231760" cy="5432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Data structure describing hardware</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Usually passed to OS to provide information about HW topology where it cannot be detected/probed</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Tree, made of named nodes and </a:t>
            </a:r>
            <a:r>
              <a:rPr lang="en-US" sz="2400" b="1" strike="noStrike" spc="-1" dirty="0" smtClean="0">
                <a:latin typeface="Arial"/>
                <a:ea typeface="ＭＳ Ｐゴシック"/>
              </a:rPr>
              <a:t>properties</a:t>
            </a:r>
            <a:endParaRPr lang="en-US" spc="-1" dirty="0">
              <a:latin typeface="Arial"/>
            </a:endParaRPr>
          </a:p>
          <a:p>
            <a:pPr marL="800280" lvl="1" indent="-341640">
              <a:spcBef>
                <a:spcPts val="901"/>
              </a:spcBef>
              <a:buClr>
                <a:srgbClr val="0098DB"/>
              </a:buClr>
              <a:buFont typeface="Arial"/>
              <a:buChar char="•"/>
            </a:pPr>
            <a:r>
              <a:rPr lang="en-US" b="1" strike="noStrike" spc="-1" dirty="0" smtClean="0">
                <a:latin typeface="Arial"/>
                <a:ea typeface="ＭＳ Ｐゴシック"/>
              </a:rPr>
              <a:t>Nodes </a:t>
            </a:r>
            <a:r>
              <a:rPr lang="en-US" b="1" strike="noStrike" spc="-1" dirty="0">
                <a:latin typeface="Arial"/>
                <a:ea typeface="ＭＳ Ｐゴシック"/>
              </a:rPr>
              <a:t>can contain other nodes and </a:t>
            </a:r>
            <a:r>
              <a:rPr lang="en-US" b="1" strike="noStrike" spc="-1" dirty="0" smtClean="0">
                <a:latin typeface="Arial"/>
                <a:ea typeface="ＭＳ Ｐゴシック"/>
              </a:rPr>
              <a:t>properties</a:t>
            </a:r>
            <a:endParaRPr lang="en-US" spc="-1" dirty="0">
              <a:latin typeface="Arial"/>
            </a:endParaRPr>
          </a:p>
          <a:p>
            <a:pPr marL="800280" lvl="1" indent="-341640">
              <a:spcBef>
                <a:spcPts val="901"/>
              </a:spcBef>
              <a:buClr>
                <a:srgbClr val="0098DB"/>
              </a:buClr>
              <a:buFont typeface="Arial"/>
              <a:buChar char="•"/>
            </a:pPr>
            <a:r>
              <a:rPr lang="en-US" sz="2400" b="1" strike="noStrike" spc="-1" dirty="0" smtClean="0">
                <a:latin typeface="Arial"/>
                <a:ea typeface="ＭＳ Ｐゴシック"/>
              </a:rPr>
              <a:t>Properties </a:t>
            </a:r>
            <a:r>
              <a:rPr lang="en-US" sz="2400" b="1" strike="noStrike" spc="-1" dirty="0">
                <a:latin typeface="Arial"/>
                <a:ea typeface="ＭＳ Ｐゴシック"/>
              </a:rPr>
              <a:t>are a name-value </a:t>
            </a:r>
            <a:r>
              <a:rPr lang="en-US" sz="2400" b="1" strike="noStrike" spc="-1" dirty="0" smtClean="0">
                <a:latin typeface="Arial"/>
                <a:ea typeface="ＭＳ Ｐゴシック"/>
              </a:rPr>
              <a:t>pair</a:t>
            </a:r>
            <a:endParaRPr lang="en-US" spc="-1" dirty="0">
              <a:latin typeface="Arial"/>
            </a:endParaRPr>
          </a:p>
          <a:p>
            <a:pPr marL="800280" lvl="1" indent="-341640">
              <a:spcBef>
                <a:spcPts val="901"/>
              </a:spcBef>
              <a:buClr>
                <a:srgbClr val="0098DB"/>
              </a:buClr>
              <a:buFont typeface="Arial"/>
              <a:buChar char="•"/>
            </a:pPr>
            <a:r>
              <a:rPr lang="en-US" sz="2400" b="1" strike="noStrike" spc="-1" dirty="0" smtClean="0">
                <a:latin typeface="Arial"/>
                <a:ea typeface="ＭＳ Ｐゴシック"/>
              </a:rPr>
              <a:t>See </a:t>
            </a:r>
            <a:r>
              <a:rPr lang="en-US" sz="2400" b="1" strike="noStrike" spc="-1" dirty="0">
                <a:latin typeface="Arial"/>
                <a:ea typeface="ＭＳ Ｐゴシック"/>
              </a:rPr>
              <a:t>https://en.wikipedia.org/wiki/Device_tree</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DT can contain cycles by means of </a:t>
            </a:r>
            <a:r>
              <a:rPr lang="en-US" sz="2400" b="1" strike="noStrike" spc="-1" dirty="0" err="1" smtClean="0">
                <a:latin typeface="Arial"/>
                <a:ea typeface="ＭＳ Ｐゴシック"/>
              </a:rPr>
              <a:t>phandles</a:t>
            </a:r>
            <a:endParaRPr lang="en-US" sz="2400" b="1" strike="noStrike" spc="-1" dirty="0" smtClean="0">
              <a:latin typeface="Arial"/>
              <a:ea typeface="ＭＳ Ｐゴシック"/>
            </a:endParaRPr>
          </a:p>
          <a:p>
            <a:pPr marL="800280" lvl="1" indent="-341640">
              <a:spcBef>
                <a:spcPts val="901"/>
              </a:spcBef>
              <a:buClr>
                <a:srgbClr val="0098DB"/>
              </a:buClr>
              <a:buFont typeface="Arial"/>
              <a:buChar char="•"/>
            </a:pPr>
            <a:r>
              <a:rPr lang="en-US" b="1" spc="-1" dirty="0" err="1" smtClean="0">
                <a:latin typeface="Arial"/>
                <a:ea typeface="ＭＳ Ｐゴシック"/>
              </a:rPr>
              <a:t>phandles</a:t>
            </a:r>
            <a:r>
              <a:rPr lang="en-US" b="1" spc="-1" dirty="0" smtClean="0">
                <a:latin typeface="Arial"/>
                <a:ea typeface="ＭＳ Ｐゴシック"/>
              </a:rPr>
              <a:t> provide simple references to device</a:t>
            </a:r>
            <a:r>
              <a:rPr lang="en-US" b="1" spc="-1" dirty="0" smtClean="0">
                <a:ea typeface="ＭＳ Ｐゴシック"/>
              </a:rPr>
              <a:t> definitions (e.g. “</a:t>
            </a:r>
            <a:r>
              <a:rPr lang="en-US" spc="-1" dirty="0">
                <a:ea typeface="ＭＳ Ｐゴシック"/>
              </a:rPr>
              <a:t>&lt;&amp;L2</a:t>
            </a:r>
            <a:r>
              <a:rPr lang="en-US" spc="-1" dirty="0" smtClean="0">
                <a:ea typeface="ＭＳ Ｐゴシック"/>
              </a:rPr>
              <a:t>&gt;” = level 2 cache definition)</a:t>
            </a:r>
            <a:endParaRPr lang="en-US" b="1" spc="-1" dirty="0" smtClean="0">
              <a:ea typeface="ＭＳ Ｐゴシック"/>
            </a:endParaRPr>
          </a:p>
          <a:p>
            <a:pPr marL="800280" lvl="1" indent="-341640">
              <a:spcBef>
                <a:spcPts val="901"/>
              </a:spcBef>
              <a:buClr>
                <a:srgbClr val="0098DB"/>
              </a:buClr>
              <a:buFont typeface="Arial"/>
              <a:buChar char="•"/>
            </a:pPr>
            <a:r>
              <a:rPr lang="en-US" b="1" spc="-1" dirty="0" err="1" smtClean="0">
                <a:ea typeface="ＭＳ Ｐゴシック"/>
              </a:rPr>
              <a:t>phandles</a:t>
            </a:r>
            <a:r>
              <a:rPr lang="en-US" b="1" spc="-1" dirty="0" smtClean="0">
                <a:ea typeface="ＭＳ Ｐゴシック"/>
              </a:rPr>
              <a:t> can be used to reference objects in </a:t>
            </a:r>
            <a:r>
              <a:rPr lang="en-US" b="1" spc="-1" dirty="0" smtClean="0">
                <a:latin typeface="Arial"/>
                <a:ea typeface="ＭＳ Ｐゴシック"/>
              </a:rPr>
              <a:t>different trees (e.g. use that predefined cache type)</a:t>
            </a:r>
            <a:endParaRPr lang="en-US" b="0" strike="noStrike" spc="-1" dirty="0">
              <a:latin typeface="Arial"/>
            </a:endParaRPr>
          </a:p>
          <a:p>
            <a:pPr marL="648000" lvl="2" indent="-215280">
              <a:lnSpc>
                <a:spcPct val="100000"/>
              </a:lnSpc>
              <a:spcBef>
                <a:spcPts val="901"/>
              </a:spcBef>
              <a:buClr>
                <a:srgbClr val="000000"/>
              </a:buClr>
              <a:buSzPct val="45000"/>
              <a:buFont typeface="Wingdings" charset="2"/>
              <a:buChar char=""/>
            </a:pPr>
            <a:endParaRPr lang="en-US" sz="2400" b="0" strike="noStrike" spc="-1" dirty="0">
              <a:latin typeface="Arial"/>
            </a:endParaRPr>
          </a:p>
        </p:txBody>
      </p:sp>
    </p:spTree>
    <p:extLst>
      <p:ext uri="{BB962C8B-B14F-4D97-AF65-F5344CB8AC3E}">
        <p14:creationId xmlns:p14="http://schemas.microsoft.com/office/powerpoint/2010/main" val="156495352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 Example</a:t>
            </a:r>
            <a:endParaRPr lang="en-US" sz="2600" b="0" strike="noStrike" spc="-1">
              <a:latin typeface="Arial"/>
            </a:endParaRPr>
          </a:p>
        </p:txBody>
      </p:sp>
      <p:sp>
        <p:nvSpPr>
          <p:cNvPr id="86" name="CustomShape 2"/>
          <p:cNvSpPr/>
          <p:nvPr/>
        </p:nvSpPr>
        <p:spPr>
          <a:xfrm>
            <a:off x="405720" y="774000"/>
            <a:ext cx="8231760" cy="5060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a:solidFill>
                  <a:srgbClr val="414141"/>
                </a:solidFill>
                <a:latin typeface="Arial"/>
                <a:ea typeface="ＭＳ Ｐゴシック"/>
              </a:rPr>
              <a:t>arch/arm/boot/</a:t>
            </a:r>
            <a:r>
              <a:rPr lang="en-US" sz="2400" b="1" strike="noStrike" spc="-1" dirty="0" err="1">
                <a:solidFill>
                  <a:srgbClr val="414141"/>
                </a:solidFill>
                <a:latin typeface="Arial"/>
                <a:ea typeface="ＭＳ Ｐゴシック"/>
              </a:rPr>
              <a:t>dts</a:t>
            </a:r>
            <a:r>
              <a:rPr lang="en-US" sz="2400" b="1" strike="noStrike" spc="-1" dirty="0">
                <a:solidFill>
                  <a:srgbClr val="414141"/>
                </a:solidFill>
                <a:latin typeface="Arial"/>
                <a:ea typeface="ＭＳ Ｐゴシック"/>
              </a:rPr>
              <a:t>/arm-realview-eb-a9mp.dts</a:t>
            </a:r>
            <a:endParaRPr lang="en-US" sz="2400" b="0" strike="noStrike" spc="-1" dirty="0">
              <a:latin typeface="Arial"/>
            </a:endParaRPr>
          </a:p>
        </p:txBody>
      </p:sp>
      <p:sp>
        <p:nvSpPr>
          <p:cNvPr id="87" name="CustomShape 3"/>
          <p:cNvSpPr/>
          <p:nvPr/>
        </p:nvSpPr>
        <p:spPr>
          <a:xfrm>
            <a:off x="732240" y="1227600"/>
            <a:ext cx="7983720" cy="475128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#include "</a:t>
            </a:r>
            <a:r>
              <a:rPr lang="en-US" sz="1600" b="0" strike="noStrike" spc="-1" dirty="0">
                <a:solidFill>
                  <a:srgbClr val="0071C5"/>
                </a:solidFill>
                <a:latin typeface="Courier New"/>
                <a:ea typeface="ＭＳ Ｐゴシック"/>
              </a:rPr>
              <a:t>arm-</a:t>
            </a:r>
            <a:r>
              <a:rPr lang="en-US" sz="1600" b="0" strike="noStrike" spc="-1" dirty="0" err="1">
                <a:solidFill>
                  <a:srgbClr val="0071C5"/>
                </a:solidFill>
                <a:latin typeface="Courier New"/>
                <a:ea typeface="ＭＳ Ｐゴシック"/>
              </a:rPr>
              <a:t>realview</a:t>
            </a:r>
            <a:r>
              <a:rPr lang="en-US" sz="1600" b="0" strike="noStrike" spc="-1" dirty="0">
                <a:solidFill>
                  <a:srgbClr val="0071C5"/>
                </a:solidFill>
                <a:latin typeface="Courier New"/>
                <a:ea typeface="ＭＳ Ｐゴシック"/>
              </a:rPr>
              <a:t>-</a:t>
            </a:r>
            <a:r>
              <a:rPr lang="en-US" sz="1600" b="0" strike="noStrike" spc="-1" dirty="0" err="1">
                <a:solidFill>
                  <a:srgbClr val="0071C5"/>
                </a:solidFill>
                <a:latin typeface="Courier New"/>
                <a:ea typeface="ＭＳ Ｐゴシック"/>
              </a:rPr>
              <a:t>eb-mp.dtsi</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model = "ARM </a:t>
            </a:r>
            <a:r>
              <a:rPr lang="en-US" sz="1600" b="0" strike="noStrike" spc="-1" dirty="0" err="1">
                <a:latin typeface="Courier New"/>
                <a:ea typeface="ＭＳ Ｐゴシック"/>
              </a:rPr>
              <a:t>RealView</a:t>
            </a:r>
            <a:r>
              <a:rPr lang="en-US" sz="1600" b="0" strike="noStrike" spc="-1" dirty="0">
                <a:latin typeface="Courier New"/>
                <a:ea typeface="ＭＳ Ｐゴシック"/>
              </a:rPr>
              <a:t> EB Cortex A9 </a:t>
            </a:r>
            <a:r>
              <a:rPr lang="en-US" sz="1600" b="0" strike="noStrike" spc="-1" dirty="0" err="1">
                <a:latin typeface="Courier New"/>
                <a:ea typeface="ＭＳ Ｐゴシック"/>
              </a:rPr>
              <a:t>MPCore</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cpus</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enable-method = "</a:t>
            </a:r>
            <a:r>
              <a:rPr lang="en-US" sz="1600" b="0" strike="noStrike" spc="-1" dirty="0" err="1">
                <a:latin typeface="Courier New"/>
                <a:ea typeface="ＭＳ Ｐゴシック"/>
              </a:rPr>
              <a:t>arm,realview-smp</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A9_0: cpu@</a:t>
            </a:r>
            <a:r>
              <a:rPr lang="en-US" sz="1600" b="0" strike="noStrike" spc="-1" dirty="0">
                <a:solidFill>
                  <a:srgbClr val="0071C5"/>
                </a:solidFill>
                <a:latin typeface="Courier New"/>
                <a:ea typeface="ＭＳ Ｐゴシック"/>
              </a:rPr>
              <a:t>0</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device_type</a:t>
            </a:r>
            <a:r>
              <a:rPr lang="en-US" sz="1600" b="0" strike="noStrike" spc="-1" dirty="0">
                <a:latin typeface="Courier New"/>
                <a:ea typeface="ＭＳ Ｐゴシック"/>
              </a:rPr>
              <a:t> = "</a:t>
            </a:r>
            <a:r>
              <a:rPr lang="en-US" sz="1600" b="0" strike="noStrike" spc="-1" dirty="0" err="1">
                <a:latin typeface="Courier New"/>
                <a:ea typeface="ＭＳ Ｐゴシック"/>
              </a:rPr>
              <a:t>cpu</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0" strike="noStrike" spc="-1" dirty="0">
                <a:solidFill>
                  <a:srgbClr val="0071C5"/>
                </a:solidFill>
                <a:latin typeface="Courier New"/>
                <a:ea typeface="ＭＳ Ｐゴシック"/>
              </a:rPr>
              <a:t>arm,cortex-a9</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a:t>
            </a:r>
            <a:r>
              <a:rPr lang="en-US" sz="1600" b="0" strike="noStrike" spc="-1" dirty="0">
                <a:solidFill>
                  <a:srgbClr val="0071C5"/>
                </a:solidFill>
                <a:latin typeface="Courier New"/>
                <a:ea typeface="ＭＳ Ｐゴシック"/>
              </a:rPr>
              <a:t>&lt;0&gt;</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next-level-cache = &lt;</a:t>
            </a:r>
            <a:r>
              <a:rPr lang="en-US" sz="1600" b="0" strike="noStrike" spc="-1" dirty="0">
                <a:solidFill>
                  <a:srgbClr val="0071C5"/>
                </a:solidFill>
                <a:latin typeface="Courier New"/>
                <a:ea typeface="ＭＳ Ｐゴシック"/>
              </a:rPr>
              <a:t>&amp;L2</a:t>
            </a:r>
            <a:r>
              <a:rPr lang="en-US" sz="1600" b="0" strike="noStrike" spc="-1" dirty="0">
                <a:latin typeface="Courier New"/>
                <a:ea typeface="ＭＳ Ｐゴシック"/>
              </a:rPr>
              <a:t>&gt;;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smtClean="0">
                <a:latin typeface="Courier New"/>
                <a:ea typeface="ＭＳ Ｐゴシック"/>
              </a:rPr>
              <a:t>        &amp;</a:t>
            </a:r>
            <a:r>
              <a:rPr lang="en-US" sz="1600" b="0" strike="noStrike" spc="-1" dirty="0" err="1">
                <a:latin typeface="Courier New"/>
                <a:ea typeface="ＭＳ Ｐゴシック"/>
              </a:rPr>
              <a:t>pmu</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interrupt-affinity = &lt;&amp;A9_0&gt;, &lt;&amp;A9_1&gt;, &lt;&amp;A9_2&gt;, &lt;&amp;A9_3&gt;;</a:t>
            </a:r>
            <a:endParaRPr lang="en-US" sz="1600" b="0" strike="noStrike" spc="-1" dirty="0">
              <a:latin typeface="Arial"/>
            </a:endParaRPr>
          </a:p>
          <a:p>
            <a:pPr>
              <a:lnSpc>
                <a:spcPct val="100000"/>
              </a:lnSpc>
            </a:pPr>
            <a:r>
              <a:rPr lang="en-US" sz="1600" b="0" strike="noStrike" spc="-1" dirty="0" smtClean="0">
                <a:latin typeface="Courier New"/>
                <a:ea typeface="ＭＳ Ｐゴシック"/>
              </a:rPr>
              <a:t>};	};</a:t>
            </a:r>
            <a:endParaRPr lang="en-US" sz="1600" b="0" strike="noStrike" spc="-1" dirty="0">
              <a:latin typeface="Arial"/>
            </a:endParaRPr>
          </a:p>
        </p:txBody>
      </p:sp>
    </p:spTree>
    <p:extLst>
      <p:ext uri="{BB962C8B-B14F-4D97-AF65-F5344CB8AC3E}">
        <p14:creationId xmlns:p14="http://schemas.microsoft.com/office/powerpoint/2010/main" val="42967999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Problem – Variable hardware</a:t>
            </a:r>
            <a:endParaRPr lang="en-US" sz="2600" b="0" strike="noStrike" spc="-1">
              <a:latin typeface="Arial"/>
            </a:endParaRPr>
          </a:p>
        </p:txBody>
      </p:sp>
      <p:sp>
        <p:nvSpPr>
          <p:cNvPr id="89"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started on machines the size of a little fridge</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HW was mostly static</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DT was baked into ROM, optionally modified by bootloader</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was good, so it spread</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First PPC, embedded PPC, then ARM …</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There always was slightly variable hardware</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patching DT in bootloader</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carrying multiple DTs</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co-operation of board files and DT</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 all that does not scale</a:t>
            </a:r>
            <a:endParaRPr lang="en-US" sz="2000" b="0" strike="noStrike" spc="-1">
              <a:latin typeface="Arial"/>
            </a:endParaRPr>
          </a:p>
        </p:txBody>
      </p:sp>
    </p:spTree>
    <p:extLst>
      <p:ext uri="{BB962C8B-B14F-4D97-AF65-F5344CB8AC3E}">
        <p14:creationId xmlns:p14="http://schemas.microsoft.com/office/powerpoint/2010/main" val="417456273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Problem – Variable hardware – 201x edition</a:t>
            </a:r>
            <a:endParaRPr lang="en-US" sz="2600" b="0" strike="noStrike" spc="-1">
              <a:latin typeface="Arial"/>
            </a:endParaRPr>
          </a:p>
        </p:txBody>
      </p:sp>
      <p:sp>
        <p:nvSpPr>
          <p:cNvPr id="91"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b="1" strike="noStrike" spc="-1" dirty="0">
                <a:solidFill>
                  <a:srgbClr val="414141"/>
                </a:solidFill>
                <a:latin typeface="Arial"/>
                <a:ea typeface="ＭＳ Ｐゴシック"/>
              </a:rPr>
              <a:t>Come 201x, variable HW became easy to make:</a:t>
            </a:r>
            <a:endParaRPr lang="en-US"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Cheap </a:t>
            </a:r>
            <a:r>
              <a:rPr lang="en-US" sz="2000" b="1" strike="noStrike" spc="-1" dirty="0" err="1">
                <a:solidFill>
                  <a:srgbClr val="414141"/>
                </a:solidFill>
                <a:latin typeface="Arial"/>
                <a:ea typeface="ＭＳ Ｐゴシック"/>
              </a:rPr>
              <a:t>devkits</a:t>
            </a:r>
            <a:r>
              <a:rPr lang="en-US" sz="2000" b="1" strike="noStrike" spc="-1" dirty="0">
                <a:solidFill>
                  <a:srgbClr val="414141"/>
                </a:solidFill>
                <a:latin typeface="Arial"/>
                <a:ea typeface="ＭＳ Ｐゴシック"/>
              </a:rPr>
              <a:t> with hats, lures, capes, …</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FPGAs and </a:t>
            </a:r>
            <a:r>
              <a:rPr lang="en-US" sz="2000" b="1" strike="noStrike" spc="-1" dirty="0" err="1">
                <a:solidFill>
                  <a:srgbClr val="414141"/>
                </a:solidFill>
                <a:latin typeface="Arial"/>
                <a:ea typeface="ＭＳ Ｐゴシック"/>
              </a:rPr>
              <a:t>SoC+FPGAs</a:t>
            </a:r>
            <a:r>
              <a:rPr lang="en-US" sz="2000" b="1" strike="noStrike" spc="-1" dirty="0">
                <a:solidFill>
                  <a:srgbClr val="414141"/>
                </a:solidFill>
                <a:latin typeface="Arial"/>
                <a:ea typeface="ＭＳ Ｐゴシック"/>
              </a:rPr>
              <a:t> became commonplace …</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=&gt; Combinatorial explosion of possible HW </a:t>
            </a:r>
            <a:r>
              <a:rPr lang="en-US" sz="2000" b="1" strike="noStrike" spc="-1" dirty="0" smtClean="0">
                <a:solidFill>
                  <a:srgbClr val="414141"/>
                </a:solidFill>
                <a:latin typeface="Arial"/>
                <a:ea typeface="ＭＳ Ｐゴシック"/>
              </a:rPr>
              <a:t>configurations</a:t>
            </a:r>
            <a:br>
              <a:rPr lang="en-US" sz="2000" b="1" strike="noStrike" spc="-1" dirty="0" smtClean="0">
                <a:solidFill>
                  <a:srgbClr val="414141"/>
                </a:solidFill>
                <a:latin typeface="Arial"/>
                <a:ea typeface="ＭＳ Ｐゴシック"/>
              </a:rPr>
            </a:b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b="1" strike="noStrike" spc="-1" dirty="0">
                <a:solidFill>
                  <a:srgbClr val="414141"/>
                </a:solidFill>
                <a:latin typeface="Arial"/>
                <a:ea typeface="ＭＳ Ｐゴシック"/>
              </a:rPr>
              <a:t>Solution retaining developers’ sanity</a:t>
            </a:r>
            <a:endParaRPr lang="en-US"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Describe only the piece of HW that is being added</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Combine these descriptions to create a DT for the system</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Enter DT overlays</a:t>
            </a:r>
            <a:endParaRPr lang="en-US" sz="2000" b="0" strike="noStrike" spc="-1" dirty="0">
              <a:latin typeface="Arial"/>
            </a:endParaRPr>
          </a:p>
        </p:txBody>
      </p:sp>
    </p:spTree>
    <p:extLst>
      <p:ext uri="{BB962C8B-B14F-4D97-AF65-F5344CB8AC3E}">
        <p14:creationId xmlns:p14="http://schemas.microsoft.com/office/powerpoint/2010/main" val="244864946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 Overlays</a:t>
            </a:r>
            <a:endParaRPr lang="en-US" sz="2600" b="0" strike="noStrike" spc="-1">
              <a:latin typeface="Arial"/>
            </a:endParaRPr>
          </a:p>
        </p:txBody>
      </p:sp>
      <p:sp>
        <p:nvSpPr>
          <p:cNvPr id="93" name="CustomShape 2"/>
          <p:cNvSpPr/>
          <p:nvPr/>
        </p:nvSpPr>
        <p:spPr>
          <a:xfrm>
            <a:off x="427680" y="759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 Data structure describing hardware</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DTO: necessary change(s) to the DT to support particular feature</a:t>
            </a:r>
            <a:endParaRPr lang="en-US" sz="2000" b="0" strike="noStrike" spc="-1" dirty="0">
              <a:latin typeface="Arial"/>
            </a:endParaRPr>
          </a:p>
          <a:p>
            <a:pPr marL="432000" lvl="1" indent="-215640">
              <a:lnSpc>
                <a:spcPct val="100000"/>
              </a:lnSpc>
              <a:spcBef>
                <a:spcPts val="935"/>
              </a:spcBef>
              <a:buClr>
                <a:srgbClr val="000000"/>
              </a:buClr>
              <a:buSzPct val="45000"/>
              <a:buFont typeface="Wingdings" charset="2"/>
              <a:buChar char=""/>
            </a:pPr>
            <a:r>
              <a:rPr lang="en-US" sz="2000" b="1" strike="noStrike" spc="-1" dirty="0">
                <a:solidFill>
                  <a:srgbClr val="414141"/>
                </a:solidFill>
                <a:latin typeface="Arial"/>
                <a:ea typeface="ＭＳ Ｐゴシック"/>
              </a:rPr>
              <a:t>Example: an expansion board, a hardware quirk,...</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Example DTO</a:t>
            </a:r>
            <a:r>
              <a:rPr lang="en-US" sz="2000" b="1" strike="noStrike" spc="-1" dirty="0" smtClean="0">
                <a:solidFill>
                  <a:srgbClr val="414141"/>
                </a:solidFill>
                <a:latin typeface="Arial"/>
                <a:ea typeface="ＭＳ Ｐゴシック"/>
              </a:rPr>
              <a:t>:  vendor=‘hello’, </a:t>
            </a:r>
            <a:r>
              <a:rPr lang="en-US" sz="2000" b="1" strike="noStrike" spc="-1" dirty="0" err="1" smtClean="0">
                <a:solidFill>
                  <a:srgbClr val="414141"/>
                </a:solidFill>
                <a:latin typeface="Arial"/>
                <a:ea typeface="ＭＳ Ｐゴシック"/>
              </a:rPr>
              <a:t>devicetype</a:t>
            </a:r>
            <a:r>
              <a:rPr lang="en-US" sz="2000" b="1" strike="noStrike" spc="-1" dirty="0" smtClean="0">
                <a:solidFill>
                  <a:srgbClr val="414141"/>
                </a:solidFill>
                <a:latin typeface="Arial"/>
                <a:ea typeface="ＭＳ Ｐゴシック"/>
              </a:rPr>
              <a:t>=‘</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 (no magic)</a:t>
            </a:r>
            <a:endParaRPr lang="en-US" sz="2000" b="0" strike="noStrike" spc="-1" dirty="0">
              <a:latin typeface="Arial"/>
            </a:endParaRPr>
          </a:p>
        </p:txBody>
      </p:sp>
      <p:sp>
        <p:nvSpPr>
          <p:cNvPr id="94" name="CustomShape 3"/>
          <p:cNvSpPr/>
          <p:nvPr/>
        </p:nvSpPr>
        <p:spPr>
          <a:xfrm>
            <a:off x="732240" y="2420960"/>
            <a:ext cx="7983720" cy="36824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/plugin/;</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a:solidFill>
                  <a:srgbClr val="F37021"/>
                </a:solidFill>
                <a:latin typeface="Courier New"/>
                <a:ea typeface="ＭＳ Ｐゴシック"/>
              </a:rPr>
              <a:t>fragment</a:t>
            </a:r>
            <a:r>
              <a:rPr lang="en-US" sz="1600" b="0" strike="noStrike" spc="-1" dirty="0">
                <a:latin typeface="Courier New"/>
                <a:ea typeface="ＭＳ Ｐゴシック"/>
              </a:rPr>
              <a:t>@0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1" strike="noStrike" spc="-1" dirty="0">
                <a:solidFill>
                  <a:srgbClr val="0071C5"/>
                </a:solidFill>
                <a:latin typeface="Courier New"/>
                <a:ea typeface="ＭＳ Ｐゴシック"/>
              </a:rPr>
              <a:t>"/"</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a:solidFill>
                  <a:srgbClr val="F37021"/>
                </a:solidFill>
                <a:latin typeface="Courier New"/>
                <a:ea typeface="ＭＳ Ｐゴシック"/>
              </a:rPr>
              <a:t>__overlay__</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hello@0 {</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1" strike="noStrike" spc="-1" dirty="0" err="1">
                <a:solidFill>
                  <a:srgbClr val="0071C5"/>
                </a:solidFill>
                <a:latin typeface="Courier New"/>
                <a:ea typeface="ＭＳ Ｐゴシック"/>
              </a:rPr>
              <a:t>hello,dto</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      };      };</a:t>
            </a:r>
            <a:endParaRPr lang="en-US" sz="1600" b="0" strike="noStrike" spc="-1" dirty="0">
              <a:latin typeface="Arial"/>
            </a:endParaRPr>
          </a:p>
        </p:txBody>
      </p:sp>
    </p:spTree>
    <p:extLst>
      <p:ext uri="{BB962C8B-B14F-4D97-AF65-F5344CB8AC3E}">
        <p14:creationId xmlns:p14="http://schemas.microsoft.com/office/powerpoint/2010/main" val="73891902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Advanced DTO example</a:t>
            </a:r>
            <a:endParaRPr lang="en-US" sz="2600" b="0" strike="noStrike" spc="-1">
              <a:latin typeface="Arial"/>
            </a:endParaRPr>
          </a:p>
        </p:txBody>
      </p:sp>
      <p:sp>
        <p:nvSpPr>
          <p:cNvPr id="96" name="CustomShape 2"/>
          <p:cNvSpPr/>
          <p:nvPr/>
        </p:nvSpPr>
        <p:spPr>
          <a:xfrm>
            <a:off x="575100" y="950560"/>
            <a:ext cx="7983720" cy="51835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/plugin/;</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fragment@2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&lt;2&gt;;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1" strike="noStrike" spc="-1" dirty="0">
                <a:solidFill>
                  <a:srgbClr val="0071C5"/>
                </a:solidFill>
                <a:latin typeface="Courier New"/>
                <a:ea typeface="ＭＳ Ｐゴシック"/>
              </a:rPr>
              <a:t>usb</a:t>
            </a:r>
            <a:r>
              <a:rPr lang="en-US" sz="1600" b="0" strike="noStrike" spc="-1" dirty="0">
                <a:latin typeface="Courier New"/>
                <a:ea typeface="ＭＳ Ｐゴシック"/>
              </a:rPr>
              <a:t>@ffb40000";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status = "</a:t>
            </a:r>
            <a:r>
              <a:rPr lang="en-US" sz="1600" b="1" strike="noStrike" spc="-1" dirty="0">
                <a:solidFill>
                  <a:srgbClr val="00B050"/>
                </a:solidFill>
                <a:latin typeface="Courier New"/>
                <a:ea typeface="ＭＳ Ｐゴシック"/>
              </a:rPr>
              <a:t>okay</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latin typeface="Courier New"/>
                <a:ea typeface="ＭＳ Ｐゴシック"/>
              </a:rPr>
              <a:t>        fragment@3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&lt;3&gt;;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1" strike="noStrike" spc="-1" dirty="0">
                <a:solidFill>
                  <a:srgbClr val="00B050"/>
                </a:solidFill>
                <a:latin typeface="Courier New"/>
                <a:ea typeface="ＭＳ Ｐゴシック"/>
              </a:rPr>
              <a:t>ethernet</a:t>
            </a:r>
            <a:r>
              <a:rPr lang="en-US" sz="1600" b="0" strike="noStrike" spc="-1" dirty="0">
                <a:latin typeface="Courier New"/>
                <a:ea typeface="ＭＳ Ｐゴシック"/>
              </a:rPr>
              <a:t>@ff700000";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status = "</a:t>
            </a:r>
            <a:r>
              <a:rPr lang="en-US" sz="1600" b="1" strike="noStrike" spc="-1" dirty="0">
                <a:solidFill>
                  <a:srgbClr val="00B050"/>
                </a:solidFill>
                <a:latin typeface="Courier New"/>
                <a:ea typeface="ＭＳ Ｐゴシック"/>
              </a:rPr>
              <a:t>okay</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phy</a:t>
            </a:r>
            <a:r>
              <a:rPr lang="en-US" sz="1600" b="0" strike="noStrike" spc="-1" dirty="0">
                <a:latin typeface="Courier New"/>
                <a:ea typeface="ＭＳ Ｐゴシック"/>
              </a:rPr>
              <a:t>-mode = "</a:t>
            </a:r>
            <a:r>
              <a:rPr lang="en-US" sz="1600" b="0" strike="noStrike" spc="-1" dirty="0" err="1">
                <a:solidFill>
                  <a:srgbClr val="00B050"/>
                </a:solidFill>
                <a:latin typeface="Courier New"/>
                <a:ea typeface="ＭＳ Ｐゴシック"/>
              </a:rPr>
              <a:t>gmii</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p:txBody>
      </p:sp>
      <p:sp>
        <p:nvSpPr>
          <p:cNvPr id="4" name="CustomShape 2"/>
          <p:cNvSpPr/>
          <p:nvPr/>
        </p:nvSpPr>
        <p:spPr>
          <a:xfrm>
            <a:off x="405720" y="545400"/>
            <a:ext cx="8231760" cy="55887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smtClean="0">
                <a:solidFill>
                  <a:srgbClr val="414141"/>
                </a:solidFill>
                <a:latin typeface="Arial"/>
                <a:ea typeface="ＭＳ Ｐゴシック"/>
              </a:rPr>
              <a:t>Enable USB port, ETH port (over “</a:t>
            </a:r>
            <a:r>
              <a:rPr lang="en-US" sz="2400" b="1" strike="noStrike" spc="-1" dirty="0" err="1" smtClean="0">
                <a:solidFill>
                  <a:srgbClr val="414141"/>
                </a:solidFill>
                <a:latin typeface="Arial"/>
                <a:ea typeface="ＭＳ Ｐゴシック"/>
              </a:rPr>
              <a:t>gmii</a:t>
            </a:r>
            <a:r>
              <a:rPr lang="en-US" sz="2400" b="1" strike="noStrike" spc="-1" dirty="0" smtClean="0">
                <a:solidFill>
                  <a:srgbClr val="414141"/>
                </a:solidFill>
                <a:latin typeface="Arial"/>
                <a:ea typeface="ＭＳ Ｐゴシック"/>
              </a:rPr>
              <a:t>” channel)</a:t>
            </a:r>
            <a:endParaRPr lang="en-US" sz="2400" b="0" strike="noStrike" spc="-1" dirty="0">
              <a:latin typeface="Arial"/>
            </a:endParaRPr>
          </a:p>
        </p:txBody>
      </p:sp>
    </p:spTree>
    <p:extLst>
      <p:ext uri="{BB962C8B-B14F-4D97-AF65-F5344CB8AC3E}">
        <p14:creationId xmlns:p14="http://schemas.microsoft.com/office/powerpoint/2010/main" val="186221648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a:t>
            </a:r>
            <a:endParaRPr lang="en-US" sz="2600" b="0" strike="noStrike" spc="-1">
              <a:latin typeface="Arial"/>
            </a:endParaRPr>
          </a:p>
        </p:txBody>
      </p:sp>
      <p:sp>
        <p:nvSpPr>
          <p:cNvPr id="98"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r>
              <a:rPr dirty="0"/>
              <a:t/>
            </a:r>
            <a:br>
              <a:rPr dirty="0"/>
            </a:br>
            <a:endParaRPr lang="en-US" sz="18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Use pre-prepared meta-</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a:t>
            </a:r>
            <a:r>
              <a:rPr lang="en-US" sz="2000" b="1" strike="noStrike" spc="-1" dirty="0" err="1" smtClean="0">
                <a:solidFill>
                  <a:srgbClr val="414141"/>
                </a:solidFill>
                <a:latin typeface="Arial"/>
                <a:ea typeface="ＭＳ Ｐゴシック"/>
              </a:rPr>
              <a:t>microdemo</a:t>
            </a:r>
            <a:r>
              <a:rPr lang="en-US" sz="2000" b="1" strike="noStrike" spc="-1" dirty="0" smtClean="0">
                <a:solidFill>
                  <a:srgbClr val="414141"/>
                </a:solidFill>
                <a:latin typeface="Arial"/>
                <a:ea typeface="ＭＳ Ｐゴシック"/>
              </a:rPr>
              <a:t> layer</a:t>
            </a:r>
            <a:endParaRPr lang="en-US" sz="20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meta-</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-demo </a:t>
            </a:r>
            <a:r>
              <a:rPr lang="en-US" sz="2000" b="1" strike="noStrike" spc="-1" dirty="0">
                <a:solidFill>
                  <a:srgbClr val="414141"/>
                </a:solidFill>
                <a:latin typeface="Arial"/>
                <a:ea typeface="ＭＳ Ｐゴシック"/>
              </a:rPr>
              <a:t>contains:</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Kernel patch with DTO loader with </a:t>
            </a:r>
            <a:r>
              <a:rPr lang="en-US" sz="2000" b="1" strike="noStrike" spc="-1" dirty="0" err="1">
                <a:solidFill>
                  <a:srgbClr val="414141"/>
                </a:solidFill>
                <a:latin typeface="Arial"/>
                <a:ea typeface="ＭＳ Ｐゴシック"/>
              </a:rPr>
              <a:t>ConfigFS</a:t>
            </a:r>
            <a:r>
              <a:rPr lang="en-US" sz="2000" b="1" strike="noStrike" spc="-1" dirty="0">
                <a:solidFill>
                  <a:srgbClr val="414141"/>
                </a:solidFill>
                <a:latin typeface="Arial"/>
                <a:ea typeface="ＭＳ Ｐゴシック"/>
              </a:rPr>
              <a:t> interface</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Kernel </a:t>
            </a:r>
            <a:r>
              <a:rPr lang="en-US" sz="2000" b="1" strike="noStrike" spc="-1" dirty="0" err="1">
                <a:solidFill>
                  <a:srgbClr val="414141"/>
                </a:solidFill>
                <a:latin typeface="Arial"/>
                <a:ea typeface="ＭＳ Ｐゴシック"/>
              </a:rPr>
              <a:t>config</a:t>
            </a:r>
            <a:r>
              <a:rPr lang="en-US" sz="2000" b="1" strike="noStrike" spc="-1" dirty="0">
                <a:solidFill>
                  <a:srgbClr val="414141"/>
                </a:solidFill>
                <a:latin typeface="Arial"/>
                <a:ea typeface="ＭＳ Ｐゴシック"/>
              </a:rPr>
              <a:t> fragment to enable the DTO and loader</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Demo module</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Demo DTO source ( hello-</a:t>
            </a:r>
            <a:r>
              <a:rPr lang="en-US" sz="2000" b="1" strike="noStrike" spc="-1" dirty="0" err="1">
                <a:solidFill>
                  <a:srgbClr val="414141"/>
                </a:solidFill>
                <a:latin typeface="Arial"/>
                <a:ea typeface="ＭＳ Ｐゴシック"/>
              </a:rPr>
              <a:t>dto.dts</a:t>
            </a:r>
            <a:r>
              <a:rPr lang="en-US" sz="2000" b="1" strike="noStrike" spc="-1" dirty="0">
                <a:solidFill>
                  <a:srgbClr val="414141"/>
                </a:solidFill>
                <a:latin typeface="Arial"/>
                <a:ea typeface="ＭＳ Ｐゴシック"/>
              </a:rPr>
              <a:t> )</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core-image-</a:t>
            </a:r>
            <a:r>
              <a:rPr lang="en-US" sz="2000" b="1" strike="noStrike" spc="-1" dirty="0" err="1">
                <a:solidFill>
                  <a:srgbClr val="414141"/>
                </a:solidFill>
                <a:latin typeface="Arial"/>
                <a:ea typeface="ＭＳ Ｐゴシック"/>
              </a:rPr>
              <a:t>dto</a:t>
            </a:r>
            <a:r>
              <a:rPr lang="en-US" sz="2000" b="1" strike="noStrike" spc="-1" dirty="0">
                <a:solidFill>
                  <a:srgbClr val="414141"/>
                </a:solidFill>
                <a:latin typeface="Arial"/>
                <a:ea typeface="ＭＳ Ｐゴシック"/>
              </a:rPr>
              <a:t>-</a:t>
            </a:r>
            <a:r>
              <a:rPr lang="en-US" sz="2000" b="1" strike="noStrike" spc="-1" dirty="0" err="1">
                <a:solidFill>
                  <a:srgbClr val="414141"/>
                </a:solidFill>
                <a:latin typeface="Arial"/>
                <a:ea typeface="ＭＳ Ｐゴシック"/>
              </a:rPr>
              <a:t>microdemo</a:t>
            </a:r>
            <a:r>
              <a:rPr lang="en-US" sz="2000" b="1" strike="noStrike" spc="-1" dirty="0">
                <a:solidFill>
                  <a:srgbClr val="414141"/>
                </a:solidFill>
                <a:latin typeface="Arial"/>
                <a:ea typeface="ＭＳ Ｐゴシック"/>
              </a:rPr>
              <a:t> derivative from</a:t>
            </a:r>
            <a:r>
              <a:rPr dirty="0"/>
              <a:t/>
            </a:r>
            <a:br>
              <a:rPr dirty="0"/>
            </a:br>
            <a:r>
              <a:rPr lang="en-US" sz="2000" b="1" strike="noStrike" spc="-1" dirty="0">
                <a:solidFill>
                  <a:srgbClr val="414141"/>
                </a:solidFill>
                <a:latin typeface="Arial"/>
                <a:ea typeface="ＭＳ Ｐゴシック"/>
              </a:rPr>
              <a:t>core-image-minimal with added DTO examples and DTC</a:t>
            </a:r>
            <a:endParaRPr lang="en-US" sz="2000" b="0" strike="noStrike" spc="-1" dirty="0">
              <a:latin typeface="Arial"/>
            </a:endParaRPr>
          </a:p>
        </p:txBody>
      </p:sp>
    </p:spTree>
    <p:extLst>
      <p:ext uri="{BB962C8B-B14F-4D97-AF65-F5344CB8AC3E}">
        <p14:creationId xmlns:p14="http://schemas.microsoft.com/office/powerpoint/2010/main" val="299951964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trike="noStrike" spc="-1" dirty="0" smtClean="0">
                <a:solidFill>
                  <a:srgbClr val="0098DB"/>
                </a:solidFill>
                <a:latin typeface="Arial"/>
                <a:ea typeface="ＭＳ Ｐゴシック"/>
              </a:rPr>
              <a:t>Example Layer Tree</a:t>
            </a:r>
            <a:endParaRPr lang="en-US" sz="2600" b="0" strike="noStrike" spc="-1" dirty="0">
              <a:latin typeface="Arial"/>
            </a:endParaRPr>
          </a:p>
        </p:txBody>
      </p:sp>
      <p:sp>
        <p:nvSpPr>
          <p:cNvPr id="98" name="CustomShape 2"/>
          <p:cNvSpPr/>
          <p:nvPr/>
        </p:nvSpPr>
        <p:spPr>
          <a:xfrm>
            <a:off x="448200" y="539140"/>
            <a:ext cx="8231760" cy="5645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0"/>
              </a:spcBef>
            </a:pPr>
            <a:r>
              <a:rPr lang="en-US" sz="1600" spc="-1" dirty="0"/>
              <a:t>\-- meta-</a:t>
            </a:r>
            <a:r>
              <a:rPr lang="en-US" sz="1600" spc="-1" dirty="0" err="1"/>
              <a:t>dto</a:t>
            </a:r>
            <a:r>
              <a:rPr lang="en-US" sz="1600" spc="-1" dirty="0"/>
              <a:t>-</a:t>
            </a:r>
            <a:r>
              <a:rPr lang="en-US" sz="1600" spc="-1" dirty="0" err="1"/>
              <a:t>microdemo</a:t>
            </a:r>
            <a:endParaRPr lang="en-US" sz="1600" spc="-1" dirty="0"/>
          </a:p>
          <a:p>
            <a:pPr>
              <a:lnSpc>
                <a:spcPct val="100000"/>
              </a:lnSpc>
              <a:spcBef>
                <a:spcPts val="0"/>
              </a:spcBef>
            </a:pPr>
            <a:r>
              <a:rPr lang="en-US" sz="1600" spc="-1" dirty="0"/>
              <a:t>    |-- </a:t>
            </a:r>
            <a:r>
              <a:rPr lang="en-US" sz="1600" spc="-1" dirty="0" err="1"/>
              <a:t>conf</a:t>
            </a:r>
            <a:endParaRPr lang="en-US" sz="1600" spc="-1" dirty="0"/>
          </a:p>
          <a:p>
            <a:pPr>
              <a:lnSpc>
                <a:spcPct val="100000"/>
              </a:lnSpc>
              <a:spcBef>
                <a:spcPts val="0"/>
              </a:spcBef>
            </a:pPr>
            <a:r>
              <a:rPr lang="en-US" sz="1600" spc="-1" dirty="0"/>
              <a:t>    |   \-- </a:t>
            </a:r>
            <a:r>
              <a:rPr lang="en-US" sz="1600" spc="-1" dirty="0" err="1"/>
              <a:t>layer.conf</a:t>
            </a:r>
            <a:endParaRPr lang="en-US" sz="1600" spc="-1" dirty="0"/>
          </a:p>
          <a:p>
            <a:pPr>
              <a:lnSpc>
                <a:spcPct val="100000"/>
              </a:lnSpc>
              <a:spcBef>
                <a:spcPts val="0"/>
              </a:spcBef>
            </a:pPr>
            <a:r>
              <a:rPr lang="en-US" sz="1600" spc="-1" dirty="0"/>
              <a:t>    |-- recipes-core</a:t>
            </a:r>
          </a:p>
          <a:p>
            <a:pPr>
              <a:lnSpc>
                <a:spcPct val="100000"/>
              </a:lnSpc>
              <a:spcBef>
                <a:spcPts val="0"/>
              </a:spcBef>
            </a:pPr>
            <a:r>
              <a:rPr lang="en-US" sz="1600" spc="-1" dirty="0"/>
              <a:t>    |   \-- images</a:t>
            </a:r>
          </a:p>
          <a:p>
            <a:pPr>
              <a:lnSpc>
                <a:spcPct val="100000"/>
              </a:lnSpc>
              <a:spcBef>
                <a:spcPts val="0"/>
              </a:spcBef>
            </a:pPr>
            <a:r>
              <a:rPr lang="en-US" sz="1600" spc="-1" dirty="0"/>
              <a:t>    |       \-- core-image-dto-microdemo.bb</a:t>
            </a:r>
          </a:p>
          <a:p>
            <a:pPr>
              <a:lnSpc>
                <a:spcPct val="100000"/>
              </a:lnSpc>
              <a:spcBef>
                <a:spcPts val="0"/>
              </a:spcBef>
            </a:pPr>
            <a:r>
              <a:rPr lang="en-US" sz="1600" spc="-1" dirty="0"/>
              <a:t>    \-- recipes-kernel</a:t>
            </a:r>
          </a:p>
          <a:p>
            <a:pPr>
              <a:lnSpc>
                <a:spcPct val="100000"/>
              </a:lnSpc>
              <a:spcBef>
                <a:spcPts val="0"/>
              </a:spcBef>
            </a:pPr>
            <a:r>
              <a:rPr lang="en-US" sz="1600" spc="-1" dirty="0"/>
              <a:t>        |-- hello-</a:t>
            </a:r>
            <a:r>
              <a:rPr lang="en-US" sz="1600" spc="-1" dirty="0" err="1"/>
              <a:t>dto</a:t>
            </a:r>
            <a:r>
              <a:rPr lang="en-US" sz="1600" spc="-1" dirty="0"/>
              <a:t>-</a:t>
            </a:r>
            <a:r>
              <a:rPr lang="en-US" sz="1600" spc="-1" dirty="0" err="1"/>
              <a:t>dto</a:t>
            </a:r>
            <a:endParaRPr lang="en-US" sz="1600" spc="-1" dirty="0"/>
          </a:p>
          <a:p>
            <a:pPr>
              <a:lnSpc>
                <a:spcPct val="100000"/>
              </a:lnSpc>
              <a:spcBef>
                <a:spcPts val="0"/>
              </a:spcBef>
            </a:pPr>
            <a:r>
              <a:rPr lang="en-US" sz="1600" spc="-1" dirty="0"/>
              <a:t>        |   |-- files</a:t>
            </a:r>
          </a:p>
          <a:p>
            <a:pPr>
              <a:lnSpc>
                <a:spcPct val="100000"/>
              </a:lnSpc>
              <a:spcBef>
                <a:spcPts val="0"/>
              </a:spcBef>
            </a:pPr>
            <a:r>
              <a:rPr lang="en-US" sz="1600" spc="-1" dirty="0"/>
              <a:t>        |   |   \-- hello-</a:t>
            </a:r>
            <a:r>
              <a:rPr lang="en-US" sz="1600" spc="-1" dirty="0" err="1"/>
              <a:t>dto.dts</a:t>
            </a:r>
            <a:endParaRPr lang="en-US" sz="1600" spc="-1" dirty="0"/>
          </a:p>
          <a:p>
            <a:pPr>
              <a:lnSpc>
                <a:spcPct val="100000"/>
              </a:lnSpc>
              <a:spcBef>
                <a:spcPts val="0"/>
              </a:spcBef>
            </a:pPr>
            <a:r>
              <a:rPr lang="en-US" sz="1600" spc="-1" dirty="0"/>
              <a:t>        |   \-- hello-dto-dto_0.1.bb</a:t>
            </a:r>
          </a:p>
          <a:p>
            <a:pPr>
              <a:lnSpc>
                <a:spcPct val="100000"/>
              </a:lnSpc>
              <a:spcBef>
                <a:spcPts val="0"/>
              </a:spcBef>
            </a:pPr>
            <a:r>
              <a:rPr lang="en-US" sz="1600" spc="-1" dirty="0"/>
              <a:t>        |-- hello-</a:t>
            </a:r>
            <a:r>
              <a:rPr lang="en-US" sz="1600" spc="-1" dirty="0" err="1"/>
              <a:t>dto</a:t>
            </a:r>
            <a:r>
              <a:rPr lang="en-US" sz="1600" spc="-1" dirty="0"/>
              <a:t>-mod</a:t>
            </a:r>
          </a:p>
          <a:p>
            <a:pPr>
              <a:lnSpc>
                <a:spcPct val="100000"/>
              </a:lnSpc>
              <a:spcBef>
                <a:spcPts val="0"/>
              </a:spcBef>
            </a:pPr>
            <a:r>
              <a:rPr lang="en-US" sz="1600" spc="-1" dirty="0"/>
              <a:t>        |   |-- files</a:t>
            </a:r>
          </a:p>
          <a:p>
            <a:pPr>
              <a:lnSpc>
                <a:spcPct val="100000"/>
              </a:lnSpc>
              <a:spcBef>
                <a:spcPts val="0"/>
              </a:spcBef>
            </a:pPr>
            <a:r>
              <a:rPr lang="en-US" sz="1600" spc="-1" dirty="0"/>
              <a:t>        |   |   |-- COPYING</a:t>
            </a:r>
          </a:p>
          <a:p>
            <a:pPr>
              <a:lnSpc>
                <a:spcPct val="100000"/>
              </a:lnSpc>
              <a:spcBef>
                <a:spcPts val="0"/>
              </a:spcBef>
            </a:pPr>
            <a:r>
              <a:rPr lang="en-US" sz="1600" spc="-1" dirty="0"/>
              <a:t>        |   |   |-- hello-</a:t>
            </a:r>
            <a:r>
              <a:rPr lang="en-US" sz="1600" spc="-1" dirty="0" err="1"/>
              <a:t>dto.c</a:t>
            </a:r>
            <a:endParaRPr lang="en-US" sz="1600" spc="-1" dirty="0"/>
          </a:p>
          <a:p>
            <a:pPr>
              <a:lnSpc>
                <a:spcPct val="100000"/>
              </a:lnSpc>
              <a:spcBef>
                <a:spcPts val="0"/>
              </a:spcBef>
            </a:pPr>
            <a:r>
              <a:rPr lang="en-US" sz="1600" spc="-1" dirty="0"/>
              <a:t>        |   |   \-- </a:t>
            </a:r>
            <a:r>
              <a:rPr lang="en-US" sz="1600" spc="-1" dirty="0" err="1"/>
              <a:t>Makefile</a:t>
            </a:r>
            <a:endParaRPr lang="en-US" sz="1600" spc="-1" dirty="0"/>
          </a:p>
          <a:p>
            <a:pPr>
              <a:lnSpc>
                <a:spcPct val="100000"/>
              </a:lnSpc>
              <a:spcBef>
                <a:spcPts val="0"/>
              </a:spcBef>
            </a:pPr>
            <a:r>
              <a:rPr lang="en-US" sz="1600" spc="-1" dirty="0"/>
              <a:t>        |   \-- hello-dto-mod_0.1.bb</a:t>
            </a:r>
          </a:p>
          <a:p>
            <a:pPr>
              <a:lnSpc>
                <a:spcPct val="100000"/>
              </a:lnSpc>
              <a:spcBef>
                <a:spcPts val="0"/>
              </a:spcBef>
            </a:pPr>
            <a:r>
              <a:rPr lang="en-US" sz="1600" spc="-1" dirty="0"/>
              <a:t>        \-- </a:t>
            </a:r>
            <a:r>
              <a:rPr lang="en-US" sz="1600" spc="-1" dirty="0" err="1"/>
              <a:t>linux</a:t>
            </a:r>
            <a:endParaRPr lang="en-US" sz="1600" spc="-1" dirty="0"/>
          </a:p>
          <a:p>
            <a:pPr>
              <a:lnSpc>
                <a:spcPct val="100000"/>
              </a:lnSpc>
              <a:spcBef>
                <a:spcPts val="0"/>
              </a:spcBef>
            </a:pPr>
            <a:r>
              <a:rPr lang="en-US" sz="1600" spc="-1" dirty="0"/>
              <a:t>            |-- files</a:t>
            </a:r>
          </a:p>
          <a:p>
            <a:pPr>
              <a:lnSpc>
                <a:spcPct val="100000"/>
              </a:lnSpc>
              <a:spcBef>
                <a:spcPts val="0"/>
              </a:spcBef>
            </a:pPr>
            <a:r>
              <a:rPr lang="en-US" sz="1600" spc="-1" dirty="0"/>
              <a:t>            |   |-- 0001-ARM-dts-Compile-the-DTS-with-symbols-enabled.patch</a:t>
            </a:r>
          </a:p>
          <a:p>
            <a:pPr>
              <a:lnSpc>
                <a:spcPct val="100000"/>
              </a:lnSpc>
              <a:spcBef>
                <a:spcPts val="0"/>
              </a:spcBef>
            </a:pPr>
            <a:r>
              <a:rPr lang="en-US" sz="1600" spc="-1" dirty="0"/>
              <a:t>            |   |-- 0002-OF-DT-Overlay-configfs-interface-v7.patch</a:t>
            </a:r>
          </a:p>
          <a:p>
            <a:pPr>
              <a:lnSpc>
                <a:spcPct val="100000"/>
              </a:lnSpc>
              <a:spcBef>
                <a:spcPts val="0"/>
              </a:spcBef>
            </a:pPr>
            <a:r>
              <a:rPr lang="en-US" sz="1600" spc="-1" dirty="0"/>
              <a:t>            |   \-- enable-</a:t>
            </a:r>
            <a:r>
              <a:rPr lang="en-US" sz="1600" spc="-1" dirty="0" err="1"/>
              <a:t>dtos.cfg</a:t>
            </a:r>
            <a:endParaRPr lang="en-US" sz="1600" spc="-1" dirty="0"/>
          </a:p>
          <a:p>
            <a:pPr>
              <a:lnSpc>
                <a:spcPct val="100000"/>
              </a:lnSpc>
              <a:spcBef>
                <a:spcPts val="0"/>
              </a:spcBef>
            </a:pPr>
            <a:r>
              <a:rPr lang="en-US" sz="1600" spc="-1" dirty="0"/>
              <a:t>            \-- linux-yocto_4.12.bbappend</a:t>
            </a:r>
          </a:p>
        </p:txBody>
      </p:sp>
      <p:sp>
        <p:nvSpPr>
          <p:cNvPr id="2" name="Line Callout 1 1"/>
          <p:cNvSpPr/>
          <p:nvPr/>
        </p:nvSpPr>
        <p:spPr bwMode="auto">
          <a:xfrm>
            <a:off x="4025900" y="539140"/>
            <a:ext cx="4806460" cy="313160"/>
          </a:xfrm>
          <a:prstGeom prst="borderCallout1">
            <a:avLst>
              <a:gd name="adj1" fmla="val 61185"/>
              <a:gd name="adj2" fmla="val -1726"/>
              <a:gd name="adj3" fmla="val 394088"/>
              <a:gd name="adj4" fmla="val -28279"/>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00B050"/>
                </a:solidFill>
                <a:latin typeface="Neo Sans Intel" pitchFamily="34" charset="0"/>
                <a:cs typeface="Arial" pitchFamily="34" charset="0"/>
              </a:rPr>
              <a:t>" </a:t>
            </a:r>
            <a:r>
              <a:rPr lang="en-US" sz="2000" b="1" dirty="0" err="1">
                <a:solidFill>
                  <a:srgbClr val="00B050"/>
                </a:solidFill>
                <a:latin typeface="Neo Sans Intel" pitchFamily="34" charset="0"/>
                <a:cs typeface="Arial" pitchFamily="34" charset="0"/>
              </a:rPr>
              <a:t>dtc</a:t>
            </a:r>
            <a:r>
              <a:rPr lang="en-US" sz="2000" b="1" dirty="0">
                <a:solidFill>
                  <a:srgbClr val="00B050"/>
                </a:solidFill>
                <a:latin typeface="Neo Sans Intel" pitchFamily="34" charset="0"/>
                <a:cs typeface="Arial" pitchFamily="34" charset="0"/>
              </a:rPr>
              <a:t> hello-</a:t>
            </a:r>
            <a:r>
              <a:rPr lang="en-US" sz="2000" b="1" dirty="0" err="1">
                <a:solidFill>
                  <a:srgbClr val="00B050"/>
                </a:solidFill>
                <a:latin typeface="Neo Sans Intel" pitchFamily="34" charset="0"/>
                <a:cs typeface="Arial" pitchFamily="34" charset="0"/>
              </a:rPr>
              <a:t>dto</a:t>
            </a:r>
            <a:r>
              <a:rPr lang="en-US" sz="2000" b="1" dirty="0">
                <a:solidFill>
                  <a:srgbClr val="00B050"/>
                </a:solidFill>
                <a:latin typeface="Neo Sans Intel" pitchFamily="34" charset="0"/>
                <a:cs typeface="Arial" pitchFamily="34" charset="0"/>
              </a:rPr>
              <a:t>-mod hello-</a:t>
            </a:r>
            <a:r>
              <a:rPr lang="en-US" sz="2000" b="1" dirty="0" err="1">
                <a:solidFill>
                  <a:srgbClr val="00B050"/>
                </a:solidFill>
                <a:latin typeface="Neo Sans Intel" pitchFamily="34" charset="0"/>
                <a:cs typeface="Arial" pitchFamily="34" charset="0"/>
              </a:rPr>
              <a:t>dto</a:t>
            </a:r>
            <a:r>
              <a:rPr lang="en-US" sz="2000" b="1" dirty="0">
                <a:solidFill>
                  <a:srgbClr val="00B050"/>
                </a:solidFill>
                <a:latin typeface="Neo Sans Intel" pitchFamily="34" charset="0"/>
                <a:cs typeface="Arial" pitchFamily="34" charset="0"/>
              </a:rPr>
              <a:t>-</a:t>
            </a:r>
            <a:r>
              <a:rPr lang="en-US" sz="2000" b="1" dirty="0" err="1">
                <a:solidFill>
                  <a:srgbClr val="00B050"/>
                </a:solidFill>
                <a:latin typeface="Neo Sans Intel" pitchFamily="34" charset="0"/>
                <a:cs typeface="Arial" pitchFamily="34" charset="0"/>
              </a:rPr>
              <a:t>dto</a:t>
            </a:r>
            <a:r>
              <a:rPr lang="en-US" sz="2000" b="1" dirty="0">
                <a:solidFill>
                  <a:srgbClr val="00B050"/>
                </a:solidFill>
                <a:latin typeface="Neo Sans Intel" pitchFamily="34" charset="0"/>
                <a:cs typeface="Arial" pitchFamily="34" charset="0"/>
              </a:rPr>
              <a:t> "</a:t>
            </a:r>
            <a:endParaRPr lang="en-US" sz="2000" b="1" dirty="0" smtClean="0">
              <a:solidFill>
                <a:srgbClr val="00B050"/>
              </a:solidFill>
              <a:latin typeface="Neo Sans Intel" pitchFamily="34" charset="0"/>
              <a:cs typeface="Arial" pitchFamily="34" charset="0"/>
            </a:endParaRPr>
          </a:p>
        </p:txBody>
      </p:sp>
      <p:sp>
        <p:nvSpPr>
          <p:cNvPr id="5" name="Line Callout 1 4"/>
          <p:cNvSpPr/>
          <p:nvPr/>
        </p:nvSpPr>
        <p:spPr bwMode="auto">
          <a:xfrm>
            <a:off x="3568700" y="1241020"/>
            <a:ext cx="5263660" cy="313160"/>
          </a:xfrm>
          <a:prstGeom prst="borderCallout1">
            <a:avLst>
              <a:gd name="adj1" fmla="val 61185"/>
              <a:gd name="adj2" fmla="val -1726"/>
              <a:gd name="adj3" fmla="val 552251"/>
              <a:gd name="adj4" fmla="val -16013"/>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“install </a:t>
            </a:r>
            <a:r>
              <a:rPr lang="en-US" sz="2000" b="1" dirty="0">
                <a:solidFill>
                  <a:srgbClr val="00B050"/>
                </a:solidFill>
                <a:latin typeface="Neo Sans Intel" pitchFamily="34" charset="0"/>
                <a:cs typeface="Arial" pitchFamily="34" charset="0"/>
              </a:rPr>
              <a:t>-m 0644 *.</a:t>
            </a:r>
            <a:r>
              <a:rPr lang="en-US" sz="2000" b="1" dirty="0" err="1">
                <a:solidFill>
                  <a:srgbClr val="00B050"/>
                </a:solidFill>
                <a:latin typeface="Neo Sans Intel" pitchFamily="34" charset="0"/>
                <a:cs typeface="Arial" pitchFamily="34" charset="0"/>
              </a:rPr>
              <a:t>dts</a:t>
            </a:r>
            <a:r>
              <a:rPr lang="en-US" sz="2000" b="1" dirty="0">
                <a:solidFill>
                  <a:srgbClr val="00B050"/>
                </a:solidFill>
                <a:latin typeface="Neo Sans Intel" pitchFamily="34" charset="0"/>
                <a:cs typeface="Arial" pitchFamily="34" charset="0"/>
              </a:rPr>
              <a:t> ${D}/lib/firmware/</a:t>
            </a:r>
            <a:r>
              <a:rPr lang="en-US" sz="2000" b="1" dirty="0" err="1">
                <a:solidFill>
                  <a:srgbClr val="00B050"/>
                </a:solidFill>
                <a:latin typeface="Neo Sans Intel" pitchFamily="34" charset="0"/>
                <a:cs typeface="Arial" pitchFamily="34" charset="0"/>
              </a:rPr>
              <a:t>dto</a:t>
            </a:r>
            <a:r>
              <a:rPr lang="en-US" sz="2000" b="1" dirty="0" smtClean="0">
                <a:solidFill>
                  <a:srgbClr val="00B050"/>
                </a:solidFill>
                <a:latin typeface="Neo Sans Intel" pitchFamily="34" charset="0"/>
                <a:cs typeface="Arial" pitchFamily="34" charset="0"/>
              </a:rPr>
              <a:t>/”</a:t>
            </a:r>
            <a:endParaRPr lang="en-US" sz="2000" b="1" dirty="0" smtClean="0">
              <a:solidFill>
                <a:srgbClr val="00B050"/>
              </a:solidFill>
              <a:latin typeface="Neo Sans Intel" pitchFamily="34" charset="0"/>
              <a:cs typeface="Arial" pitchFamily="34" charset="0"/>
            </a:endParaRPr>
          </a:p>
        </p:txBody>
      </p:sp>
      <p:sp>
        <p:nvSpPr>
          <p:cNvPr id="6" name="Line Callout 1 5"/>
          <p:cNvSpPr/>
          <p:nvPr/>
        </p:nvSpPr>
        <p:spPr bwMode="auto">
          <a:xfrm>
            <a:off x="3721100" y="2146300"/>
            <a:ext cx="5111260" cy="419100"/>
          </a:xfrm>
          <a:prstGeom prst="borderCallout1">
            <a:avLst>
              <a:gd name="adj1" fmla="val 61185"/>
              <a:gd name="adj2" fmla="val -1726"/>
              <a:gd name="adj3" fmla="val 423621"/>
              <a:gd name="adj4" fmla="val -22583"/>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Debug messages for module load, remove</a:t>
            </a:r>
            <a:endParaRPr lang="en-US" sz="2000" b="1" dirty="0" smtClean="0">
              <a:solidFill>
                <a:srgbClr val="00B050"/>
              </a:solidFill>
              <a:latin typeface="Neo Sans Intel" pitchFamily="34" charset="0"/>
              <a:cs typeface="Arial" pitchFamily="34" charset="0"/>
            </a:endParaRPr>
          </a:p>
        </p:txBody>
      </p:sp>
      <p:sp>
        <p:nvSpPr>
          <p:cNvPr id="7" name="Line Callout 1 6"/>
          <p:cNvSpPr/>
          <p:nvPr/>
        </p:nvSpPr>
        <p:spPr bwMode="auto">
          <a:xfrm>
            <a:off x="4286250" y="3345840"/>
            <a:ext cx="4546110" cy="313160"/>
          </a:xfrm>
          <a:prstGeom prst="borderCallout1">
            <a:avLst>
              <a:gd name="adj1" fmla="val 61185"/>
              <a:gd name="adj2" fmla="val -1726"/>
              <a:gd name="adj3" fmla="val 669858"/>
              <a:gd name="adj4" fmla="val -26864"/>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Patch in “overlay-</a:t>
            </a:r>
            <a:r>
              <a:rPr lang="en-US" sz="2000" b="1" dirty="0" err="1" smtClean="0">
                <a:solidFill>
                  <a:srgbClr val="00B050"/>
                </a:solidFill>
                <a:latin typeface="Neo Sans Intel" pitchFamily="34" charset="0"/>
                <a:cs typeface="Arial" pitchFamily="34" charset="0"/>
              </a:rPr>
              <a:t>configfs</a:t>
            </a:r>
            <a:r>
              <a:rPr lang="en-US" sz="2000" b="1" dirty="0" smtClean="0">
                <a:solidFill>
                  <a:srgbClr val="00B050"/>
                </a:solidFill>
                <a:latin typeface="Neo Sans Intel" pitchFamily="34" charset="0"/>
                <a:cs typeface="Arial" pitchFamily="34" charset="0"/>
              </a:rPr>
              <a:t>” (*)</a:t>
            </a:r>
            <a:endParaRPr lang="en-US" sz="2000" b="1" dirty="0" smtClean="0">
              <a:solidFill>
                <a:srgbClr val="00B050"/>
              </a:solidFill>
              <a:latin typeface="Neo Sans Intel" pitchFamily="34" charset="0"/>
              <a:cs typeface="Arial" pitchFamily="34" charset="0"/>
            </a:endParaRPr>
          </a:p>
        </p:txBody>
      </p:sp>
      <p:sp>
        <p:nvSpPr>
          <p:cNvPr id="8" name="Line Callout 1 7"/>
          <p:cNvSpPr/>
          <p:nvPr/>
        </p:nvSpPr>
        <p:spPr bwMode="auto">
          <a:xfrm>
            <a:off x="4025900" y="2748240"/>
            <a:ext cx="4806460" cy="313160"/>
          </a:xfrm>
          <a:prstGeom prst="borderCallout1">
            <a:avLst>
              <a:gd name="adj1" fmla="val 61185"/>
              <a:gd name="adj2" fmla="val -1726"/>
              <a:gd name="adj3" fmla="val 734745"/>
              <a:gd name="adj4" fmla="val -29840"/>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a:t>
            </a:r>
            <a:r>
              <a:rPr lang="en-US" sz="2000" b="1" dirty="0">
                <a:solidFill>
                  <a:srgbClr val="00B050"/>
                </a:solidFill>
                <a:latin typeface="Neo Sans Intel" pitchFamily="34" charset="0"/>
                <a:cs typeface="Arial" pitchFamily="34" charset="0"/>
              </a:rPr>
              <a:t>DTC_FLAGS	:= </a:t>
            </a:r>
            <a:r>
              <a:rPr lang="en-US" sz="2000" b="1" dirty="0" smtClean="0">
                <a:solidFill>
                  <a:srgbClr val="00B050"/>
                </a:solidFill>
                <a:latin typeface="Neo Sans Intel" pitchFamily="34" charset="0"/>
                <a:cs typeface="Arial" pitchFamily="34" charset="0"/>
              </a:rPr>
              <a:t>-@”</a:t>
            </a:r>
            <a:endParaRPr lang="en-US" sz="2000" b="1" dirty="0" smtClean="0">
              <a:solidFill>
                <a:srgbClr val="00B050"/>
              </a:solidFill>
              <a:latin typeface="Neo Sans Intel" pitchFamily="34" charset="0"/>
              <a:cs typeface="Arial" pitchFamily="34" charset="0"/>
            </a:endParaRPr>
          </a:p>
        </p:txBody>
      </p:sp>
      <p:sp>
        <p:nvSpPr>
          <p:cNvPr id="9" name="Line Callout 1 8"/>
          <p:cNvSpPr/>
          <p:nvPr/>
        </p:nvSpPr>
        <p:spPr bwMode="auto">
          <a:xfrm>
            <a:off x="4776020" y="4013200"/>
            <a:ext cx="4056340" cy="723900"/>
          </a:xfrm>
          <a:prstGeom prst="borderCallout1">
            <a:avLst>
              <a:gd name="adj1" fmla="val 61185"/>
              <a:gd name="adj2" fmla="val -1726"/>
              <a:gd name="adj3" fmla="val 246098"/>
              <a:gd name="adj4" fmla="val -29693"/>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00B050"/>
                </a:solidFill>
                <a:latin typeface="Neo Sans Intel" pitchFamily="34" charset="0"/>
                <a:cs typeface="Arial" pitchFamily="34" charset="0"/>
              </a:rPr>
              <a:t>CONFIG_OF_OVERLAY=y</a:t>
            </a:r>
          </a:p>
          <a:p>
            <a:pPr algn="ctr" eaLnBrk="0" hangingPunct="0"/>
            <a:r>
              <a:rPr lang="en-US" sz="2000" b="1" dirty="0">
                <a:solidFill>
                  <a:srgbClr val="00B050"/>
                </a:solidFill>
                <a:latin typeface="Neo Sans Intel" pitchFamily="34" charset="0"/>
                <a:cs typeface="Arial" pitchFamily="34" charset="0"/>
              </a:rPr>
              <a:t>CONFIG_OF_CONFIGFS=y</a:t>
            </a:r>
          </a:p>
        </p:txBody>
      </p:sp>
    </p:spTree>
    <p:extLst>
      <p:ext uri="{BB962C8B-B14F-4D97-AF65-F5344CB8AC3E}">
        <p14:creationId xmlns:p14="http://schemas.microsoft.com/office/powerpoint/2010/main" val="195425242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100"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latin typeface="Arial"/>
                <a:ea typeface="ＭＳ Ｐゴシック"/>
              </a:rPr>
              <a:t>Add </a:t>
            </a:r>
            <a:r>
              <a:rPr lang="en-US" sz="2000" b="1" strike="noStrike" spc="-1" dirty="0">
                <a:latin typeface="Arial"/>
                <a:ea typeface="ＭＳ Ｐゴシック"/>
              </a:rPr>
              <a:t>meta-</a:t>
            </a:r>
            <a:r>
              <a:rPr lang="en-US" sz="2000" b="1" strike="noStrike" spc="-1" dirty="0" err="1">
                <a:latin typeface="Arial"/>
                <a:ea typeface="ＭＳ Ｐゴシック"/>
              </a:rPr>
              <a:t>dto</a:t>
            </a:r>
            <a:r>
              <a:rPr lang="en-US" sz="2000" b="1" strike="noStrike" spc="-1" dirty="0">
                <a:latin typeface="Arial"/>
                <a:ea typeface="ＭＳ Ｐゴシック"/>
              </a:rPr>
              <a:t>-demo to </a:t>
            </a:r>
            <a:r>
              <a:rPr lang="en-US" sz="2000" b="1" strike="noStrike" spc="-1" dirty="0" err="1">
                <a:latin typeface="Arial"/>
                <a:ea typeface="ＭＳ Ｐゴシック"/>
              </a:rPr>
              <a:t>bblayers.conf</a:t>
            </a:r>
            <a:r>
              <a:rPr lang="en-US" sz="2000" b="1" strike="noStrike" spc="-1" dirty="0">
                <a:latin typeface="Arial"/>
                <a:ea typeface="ＭＳ Ｐゴシック"/>
              </a:rPr>
              <a:t> BBLAYERS</a:t>
            </a:r>
            <a:r>
              <a:rPr lang="en-US" sz="2000" b="1" strike="noStrike" spc="-1" dirty="0" smtClean="0">
                <a:latin typeface="Arial"/>
                <a:ea typeface="ＭＳ Ｐゴシック"/>
              </a:rPr>
              <a:t>:</a:t>
            </a:r>
          </a:p>
          <a:p>
            <a:pPr marL="343080" indent="-341640">
              <a:lnSpc>
                <a:spcPct val="100000"/>
              </a:lnSpc>
              <a:spcBef>
                <a:spcPts val="1500"/>
              </a:spcBef>
              <a:buClr>
                <a:srgbClr val="0098DB"/>
              </a:buClr>
              <a:buFont typeface="Arial"/>
              <a:buChar char="•"/>
            </a:pPr>
            <a:endParaRPr lang="en-US" sz="2000" b="1" strike="noStrike" spc="-1" dirty="0" smtClean="0">
              <a:latin typeface="Arial"/>
              <a:ea typeface="ＭＳ Ｐゴシック"/>
            </a:endParaRPr>
          </a:p>
          <a:p>
            <a:pPr marL="343080" indent="-341640">
              <a:lnSpc>
                <a:spcPct val="100000"/>
              </a:lnSpc>
              <a:spcBef>
                <a:spcPts val="1500"/>
              </a:spcBef>
              <a:buClr>
                <a:srgbClr val="0098DB"/>
              </a:buClr>
              <a:buFont typeface="Arial"/>
              <a:buChar char="•"/>
            </a:pPr>
            <a:endParaRPr lang="en-US" sz="2000" b="0" strike="noStrike" spc="-1" dirty="0">
              <a:solidFill>
                <a:srgbClr val="FF0000"/>
              </a:solidFill>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Rebuild virtual/kernel and core-image-</a:t>
            </a:r>
            <a:r>
              <a:rPr lang="en-US" sz="2000" b="1" strike="noStrike" spc="-1" dirty="0" err="1">
                <a:solidFill>
                  <a:srgbClr val="414141"/>
                </a:solidFill>
                <a:latin typeface="Arial"/>
                <a:ea typeface="ＭＳ Ｐゴシック"/>
              </a:rPr>
              <a:t>dto</a:t>
            </a:r>
            <a:r>
              <a:rPr lang="en-US" sz="2000" b="1" strike="noStrike" spc="-1" dirty="0">
                <a:solidFill>
                  <a:srgbClr val="414141"/>
                </a:solidFill>
                <a:latin typeface="Arial"/>
                <a:ea typeface="ＭＳ Ｐゴシック"/>
              </a:rPr>
              <a:t>-</a:t>
            </a:r>
            <a:r>
              <a:rPr lang="en-US" sz="2000" b="1" strike="noStrike" spc="-1" dirty="0" err="1">
                <a:solidFill>
                  <a:srgbClr val="414141"/>
                </a:solidFill>
                <a:latin typeface="Arial"/>
                <a:ea typeface="ＭＳ Ｐゴシック"/>
              </a:rPr>
              <a:t>microdemo</a:t>
            </a:r>
            <a:endParaRPr lang="en-US" sz="2000" b="0" strike="noStrike" spc="-1" dirty="0">
              <a:latin typeface="Arial"/>
            </a:endParaRPr>
          </a:p>
          <a:p>
            <a:pPr>
              <a:lnSpc>
                <a:spcPct val="100000"/>
              </a:lnSpc>
              <a:spcBef>
                <a:spcPts val="1500"/>
              </a:spcBef>
            </a:pPr>
            <a:endParaRPr lang="en-US" sz="2000" b="0" strike="noStrike" spc="-1" dirty="0">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Start the new image in </a:t>
            </a:r>
            <a:r>
              <a:rPr lang="en-US" sz="2000" b="1" strike="noStrike" spc="-1" dirty="0" smtClean="0">
                <a:solidFill>
                  <a:srgbClr val="414141"/>
                </a:solidFill>
                <a:latin typeface="Arial"/>
                <a:ea typeface="ＭＳ Ｐゴシック"/>
              </a:rPr>
              <a:t>QEMU (</a:t>
            </a:r>
            <a:r>
              <a:rPr lang="en-US" sz="1600" b="1" i="1" strike="noStrike" spc="-1" dirty="0" smtClean="0">
                <a:solidFill>
                  <a:srgbClr val="414141"/>
                </a:solidFill>
                <a:latin typeface="Arial"/>
                <a:ea typeface="ＭＳ Ｐゴシック"/>
              </a:rPr>
              <a:t>CTRL-</a:t>
            </a:r>
            <a:r>
              <a:rPr lang="en-US" sz="1600" b="1" i="1" strike="noStrike" spc="-1" dirty="0" err="1" smtClean="0">
                <a:solidFill>
                  <a:srgbClr val="414141"/>
                </a:solidFill>
                <a:latin typeface="Arial"/>
                <a:ea typeface="ＭＳ Ｐゴシック"/>
              </a:rPr>
              <a:t>A,x</a:t>
            </a:r>
            <a:r>
              <a:rPr lang="en-US" sz="1600" b="1" i="1" spc="-1" dirty="0" smtClean="0">
                <a:solidFill>
                  <a:srgbClr val="414141"/>
                </a:solidFill>
                <a:latin typeface="Arial"/>
                <a:ea typeface="ＭＳ Ｐゴシック"/>
              </a:rPr>
              <a:t> to quit</a:t>
            </a:r>
            <a:r>
              <a:rPr lang="en-US" sz="2000" b="1" spc="-1" dirty="0" smtClean="0">
                <a:solidFill>
                  <a:srgbClr val="414141"/>
                </a:solidFill>
                <a:latin typeface="Arial"/>
                <a:ea typeface="ＭＳ Ｐゴシック"/>
              </a:rPr>
              <a:t>)</a:t>
            </a:r>
            <a:endParaRPr lang="en-US" sz="2000" b="0" strike="noStrike" spc="-1" dirty="0">
              <a:latin typeface="Arial"/>
            </a:endParaRPr>
          </a:p>
          <a:p>
            <a:pPr>
              <a:lnSpc>
                <a:spcPct val="100000"/>
              </a:lnSpc>
              <a:spcBef>
                <a:spcPts val="1500"/>
              </a:spcBef>
            </a:pPr>
            <a:endParaRPr lang="en-US" sz="2000" b="0" strike="noStrike" spc="-1" dirty="0">
              <a:latin typeface="Arial"/>
            </a:endParaRPr>
          </a:p>
        </p:txBody>
      </p:sp>
      <p:sp>
        <p:nvSpPr>
          <p:cNvPr id="101" name="CustomShape 3"/>
          <p:cNvSpPr/>
          <p:nvPr/>
        </p:nvSpPr>
        <p:spPr>
          <a:xfrm>
            <a:off x="453960" y="1770840"/>
            <a:ext cx="8423340" cy="13279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1" strike="noStrike" spc="-1" dirty="0">
                <a:latin typeface="Courier New"/>
                <a:ea typeface="ＭＳ Ｐゴシック"/>
              </a:rPr>
              <a:t>$ </a:t>
            </a:r>
            <a:r>
              <a:rPr lang="en-US" sz="1600" b="1" spc="-1" dirty="0">
                <a:latin typeface="Courier New"/>
                <a:ea typeface="ＭＳ Ｐゴシック"/>
              </a:rPr>
              <a:t>echo "BBLAYERS += </a:t>
            </a:r>
            <a:r>
              <a:rPr lang="en-US" sz="1600" b="1" spc="-1" dirty="0" smtClean="0">
                <a:latin typeface="Courier New"/>
                <a:ea typeface="ＭＳ Ｐゴシック"/>
              </a:rPr>
              <a:t>\"/scratch/</a:t>
            </a:r>
            <a:r>
              <a:rPr lang="en-US" sz="1600" b="1" spc="-1" dirty="0" err="1" smtClean="0">
                <a:latin typeface="Courier New"/>
                <a:ea typeface="ＭＳ Ｐゴシック"/>
              </a:rPr>
              <a:t>src</a:t>
            </a:r>
            <a:r>
              <a:rPr lang="en-US" sz="1600" b="1" spc="-1" dirty="0" smtClean="0">
                <a:latin typeface="Courier New"/>
                <a:ea typeface="ＭＳ Ｐゴシック"/>
              </a:rPr>
              <a:t>/</a:t>
            </a:r>
            <a:r>
              <a:rPr lang="en-US" sz="1600" b="1" spc="-1" dirty="0" err="1" smtClean="0">
                <a:latin typeface="Courier New"/>
                <a:ea typeface="ＭＳ Ｐゴシック"/>
              </a:rPr>
              <a:t>dto</a:t>
            </a:r>
            <a:r>
              <a:rPr lang="en-US" sz="1600" b="1" spc="-1" dirty="0" smtClean="0">
                <a:latin typeface="Courier New"/>
                <a:ea typeface="ＭＳ Ｐゴシック"/>
              </a:rPr>
              <a:t>/meta-</a:t>
            </a:r>
            <a:r>
              <a:rPr lang="en-US" sz="1600" b="1" spc="-1" dirty="0" err="1" smtClean="0">
                <a:latin typeface="Courier New"/>
                <a:ea typeface="ＭＳ Ｐゴシック"/>
              </a:rPr>
              <a:t>dto</a:t>
            </a:r>
            <a:r>
              <a:rPr lang="en-US" sz="1600" b="1" spc="-1" dirty="0" smtClean="0">
                <a:latin typeface="Courier New"/>
                <a:ea typeface="ＭＳ Ｐゴシック"/>
              </a:rPr>
              <a:t>-</a:t>
            </a:r>
            <a:r>
              <a:rPr lang="en-US" sz="1600" b="1" spc="-1" dirty="0" err="1" smtClean="0">
                <a:latin typeface="Courier New"/>
                <a:ea typeface="ＭＳ Ｐゴシック"/>
              </a:rPr>
              <a:t>microdemo</a:t>
            </a:r>
            <a:r>
              <a:rPr lang="en-US" sz="1600" b="1" spc="-1" dirty="0" smtClean="0">
                <a:latin typeface="Courier New"/>
                <a:ea typeface="ＭＳ Ｐゴシック"/>
              </a:rPr>
              <a:t>\"" \</a:t>
            </a:r>
          </a:p>
          <a:p>
            <a:pPr>
              <a:lnSpc>
                <a:spcPct val="100000"/>
              </a:lnSpc>
            </a:pPr>
            <a:r>
              <a:rPr lang="en-US" sz="1600" b="1" spc="-1" dirty="0">
                <a:latin typeface="Courier New"/>
                <a:ea typeface="ＭＳ Ｐゴシック"/>
              </a:rPr>
              <a:t> </a:t>
            </a:r>
            <a:r>
              <a:rPr lang="en-US" sz="1600" b="1" spc="-1" dirty="0" smtClean="0">
                <a:latin typeface="Courier New"/>
                <a:ea typeface="ＭＳ Ｐゴシック"/>
              </a:rPr>
              <a:t> &gt;&gt; </a:t>
            </a:r>
            <a:r>
              <a:rPr lang="en-US" sz="1600" b="1" spc="-1" dirty="0" err="1" smtClean="0">
                <a:latin typeface="Courier New"/>
                <a:ea typeface="ＭＳ Ｐゴシック"/>
              </a:rPr>
              <a:t>conf</a:t>
            </a:r>
            <a:r>
              <a:rPr lang="en-US" sz="1600" b="1" spc="-1" dirty="0" smtClean="0">
                <a:latin typeface="Courier New"/>
                <a:ea typeface="ＭＳ Ｐゴシック"/>
              </a:rPr>
              <a:t>/</a:t>
            </a:r>
            <a:r>
              <a:rPr lang="en-US" sz="1600" b="1" spc="-1" dirty="0" err="1" smtClean="0">
                <a:latin typeface="Courier New"/>
                <a:ea typeface="ＭＳ Ｐゴシック"/>
              </a:rPr>
              <a:t>bb_layers.conf</a:t>
            </a:r>
            <a:endParaRPr lang="en-US" sz="1600" b="1" spc="-1" dirty="0" smtClean="0">
              <a:latin typeface="Courier New"/>
              <a:ea typeface="ＭＳ Ｐゴシック"/>
            </a:endParaRPr>
          </a:p>
          <a:p>
            <a:pPr>
              <a:lnSpc>
                <a:spcPct val="100000"/>
              </a:lnSpc>
            </a:pPr>
            <a:r>
              <a:rPr lang="en-US" sz="1600" b="1" spc="-1" dirty="0">
                <a:latin typeface="Courier New"/>
                <a:ea typeface="ＭＳ Ｐゴシック"/>
              </a:rPr>
              <a:t>$ </a:t>
            </a:r>
            <a:r>
              <a:rPr lang="en-US" sz="1600" b="1" dirty="0">
                <a:latin typeface="Courier New" panose="02070309020205020404" pitchFamily="49" charset="0"/>
                <a:cs typeface="Courier New" panose="02070309020205020404" pitchFamily="49" charset="0"/>
              </a:rPr>
              <a:t>echo "MACHINE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err="1" smtClean="0">
                <a:latin typeface="Courier New" panose="02070309020205020404" pitchFamily="49" charset="0"/>
                <a:cs typeface="Courier New" panose="02070309020205020404" pitchFamily="49" charset="0"/>
              </a:rPr>
              <a:t>qemuarm</a:t>
            </a:r>
            <a:r>
              <a:rPr lang="en-US" sz="1600" b="1" dirty="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"SSTATE_DIR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scratch/</a:t>
            </a:r>
            <a:r>
              <a:rPr lang="en-US" sz="1600" b="1" dirty="0" err="1">
                <a:latin typeface="Courier New" panose="02070309020205020404" pitchFamily="49" charset="0"/>
                <a:cs typeface="Courier New" panose="02070309020205020404" pitchFamily="49" charset="0"/>
              </a:rPr>
              <a:t>sstate</a:t>
            </a:r>
            <a:r>
              <a:rPr lang="en-US" sz="1600" b="1" dirty="0">
                <a:latin typeface="Courier New" panose="02070309020205020404" pitchFamily="49" charset="0"/>
                <a:cs typeface="Courier New" panose="02070309020205020404" pitchFamily="49" charset="0"/>
              </a:rPr>
              <a:t>-cache\""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"DL_DIR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pPr>
              <a:lnSpc>
                <a:spcPct val="100000"/>
              </a:lnSpc>
            </a:pPr>
            <a:endParaRPr lang="en-US" sz="1600" b="1" strike="noStrike" spc="-1" dirty="0">
              <a:latin typeface="Arial"/>
            </a:endParaRPr>
          </a:p>
        </p:txBody>
      </p:sp>
      <p:sp>
        <p:nvSpPr>
          <p:cNvPr id="102" name="CustomShape 4"/>
          <p:cNvSpPr/>
          <p:nvPr/>
        </p:nvSpPr>
        <p:spPr>
          <a:xfrm>
            <a:off x="453960" y="3781620"/>
            <a:ext cx="8262000" cy="620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 </a:t>
            </a:r>
            <a:r>
              <a:rPr lang="en-US" sz="1600" b="0" strike="noStrike" spc="-1" dirty="0" err="1">
                <a:solidFill>
                  <a:srgbClr val="37424A"/>
                </a:solidFill>
                <a:latin typeface="Courier New"/>
                <a:ea typeface="ＭＳ Ｐゴシック"/>
              </a:rPr>
              <a:t>cleansstate</a:t>
            </a:r>
            <a:r>
              <a:rPr lang="en-US" sz="1600" b="0" strike="noStrike" spc="-1" dirty="0">
                <a:solidFill>
                  <a:srgbClr val="37424A"/>
                </a:solidFill>
                <a:latin typeface="Courier New"/>
                <a:ea typeface="ＭＳ Ｐゴシック"/>
              </a:rPr>
              <a:t> virtual/kernel</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core-image-</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microdemo</a:t>
            </a:r>
            <a:endParaRPr lang="en-US" sz="1600" b="0" strike="noStrike" spc="-1" dirty="0">
              <a:latin typeface="Arial"/>
            </a:endParaRPr>
          </a:p>
        </p:txBody>
      </p:sp>
      <p:sp>
        <p:nvSpPr>
          <p:cNvPr id="103" name="CustomShape 5"/>
          <p:cNvSpPr/>
          <p:nvPr/>
        </p:nvSpPr>
        <p:spPr>
          <a:xfrm>
            <a:off x="453960" y="5346520"/>
            <a:ext cx="8262000" cy="378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runqemu</a:t>
            </a: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qemuarm</a:t>
            </a: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nographic</a:t>
            </a:r>
            <a:endParaRPr lang="en-US" sz="1600" b="0" strike="noStrike" spc="-1" dirty="0">
              <a:latin typeface="Arial"/>
            </a:endParaRPr>
          </a:p>
        </p:txBody>
      </p:sp>
    </p:spTree>
    <p:extLst>
      <p:ext uri="{BB962C8B-B14F-4D97-AF65-F5344CB8AC3E}">
        <p14:creationId xmlns:p14="http://schemas.microsoft.com/office/powerpoint/2010/main" val="405282304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2/2</a:t>
            </a:r>
            <a:endParaRPr lang="en-US" sz="2600" b="0" strike="noStrike" spc="-1">
              <a:latin typeface="Arial"/>
            </a:endParaRPr>
          </a:p>
        </p:txBody>
      </p:sp>
      <p:sp>
        <p:nvSpPr>
          <p:cNvPr id="105" name="CustomShape 2"/>
          <p:cNvSpPr/>
          <p:nvPr/>
        </p:nvSpPr>
        <p:spPr>
          <a:xfrm>
            <a:off x="427680" y="5518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Compile DTO</a:t>
            </a:r>
            <a:endParaRPr lang="en-US" sz="2000" b="0" strike="noStrike" spc="-1" dirty="0">
              <a:latin typeface="Arial"/>
            </a:endParaRPr>
          </a:p>
          <a:p>
            <a:pPr>
              <a:lnSpc>
                <a:spcPct val="100000"/>
              </a:lnSpc>
              <a:spcBef>
                <a:spcPts val="1500"/>
              </a:spcBef>
            </a:pPr>
            <a:endParaRPr lang="en-US" sz="28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Load DTO</a:t>
            </a:r>
            <a:endParaRPr lang="en-US" sz="2000" b="0" strike="noStrike" spc="-1" dirty="0">
              <a:latin typeface="Arial"/>
            </a:endParaRPr>
          </a:p>
          <a:p>
            <a:pPr>
              <a:lnSpc>
                <a:spcPct val="100000"/>
              </a:lnSpc>
              <a:spcBef>
                <a:spcPts val="1500"/>
              </a:spcBef>
            </a:pPr>
            <a:endParaRPr lang="en-US" sz="2000" b="0" strike="noStrike" spc="-1" dirty="0">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Confirm DTO was loaded</a:t>
            </a:r>
          </a:p>
          <a:p>
            <a:pPr marL="343080" indent="-341640">
              <a:lnSpc>
                <a:spcPct val="100000"/>
              </a:lnSpc>
              <a:spcBef>
                <a:spcPts val="1500"/>
              </a:spcBef>
              <a:buClr>
                <a:srgbClr val="0098DB"/>
              </a:buClr>
              <a:buFont typeface="Arial"/>
              <a:buChar char="•"/>
            </a:pPr>
            <a:endParaRPr lang="en-US" sz="4400" b="1" strike="noStrike" spc="-1" dirty="0" smtClean="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endParaRPr lang="en-US" sz="2000" b="1" spc="-1" dirty="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endParaRPr lang="en-US" sz="1200" b="1" strike="noStrike" spc="-1" dirty="0" smtClean="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Unload </a:t>
            </a:r>
            <a:r>
              <a:rPr lang="en-US" sz="2000" b="1" strike="noStrike" spc="-1" dirty="0">
                <a:solidFill>
                  <a:srgbClr val="414141"/>
                </a:solidFill>
                <a:latin typeface="Arial"/>
                <a:ea typeface="ＭＳ Ｐゴシック"/>
              </a:rPr>
              <a:t>DTO</a:t>
            </a:r>
            <a:endParaRPr lang="en-US" sz="2000" b="0" strike="noStrike" spc="-1" dirty="0">
              <a:latin typeface="Arial"/>
            </a:endParaRPr>
          </a:p>
        </p:txBody>
      </p:sp>
      <p:sp>
        <p:nvSpPr>
          <p:cNvPr id="106" name="CustomShape 3"/>
          <p:cNvSpPr/>
          <p:nvPr/>
        </p:nvSpPr>
        <p:spPr>
          <a:xfrm>
            <a:off x="732240" y="927700"/>
            <a:ext cx="7983720" cy="66168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dtc</a:t>
            </a:r>
            <a:r>
              <a:rPr lang="en-US" sz="1600" b="0" strike="noStrike" spc="-1" dirty="0">
                <a:solidFill>
                  <a:srgbClr val="37424A"/>
                </a:solidFill>
                <a:latin typeface="Courier New"/>
                <a:ea typeface="ＭＳ Ｐゴシック"/>
              </a:rPr>
              <a:t> -I </a:t>
            </a:r>
            <a:r>
              <a:rPr lang="en-US" sz="1600" b="0" strike="noStrike" spc="-1" dirty="0" err="1">
                <a:solidFill>
                  <a:srgbClr val="37424A"/>
                </a:solidFill>
                <a:latin typeface="Courier New"/>
                <a:ea typeface="ＭＳ Ｐゴシック"/>
              </a:rPr>
              <a:t>dts</a:t>
            </a:r>
            <a:r>
              <a:rPr lang="en-US" sz="1600" b="0" strike="noStrike" spc="-1" dirty="0">
                <a:solidFill>
                  <a:srgbClr val="37424A"/>
                </a:solidFill>
                <a:latin typeface="Courier New"/>
                <a:ea typeface="ＭＳ Ｐゴシック"/>
              </a:rPr>
              <a:t> -O </a:t>
            </a:r>
            <a:r>
              <a:rPr lang="en-US" sz="1600" b="0" strike="noStrike" spc="-1" dirty="0" err="1">
                <a:solidFill>
                  <a:srgbClr val="37424A"/>
                </a:solidFill>
                <a:latin typeface="Courier New"/>
                <a:ea typeface="ＭＳ Ｐゴシック"/>
              </a:rPr>
              <a:t>dtb</a:t>
            </a:r>
            <a:r>
              <a:rPr lang="en-US" sz="1600" b="0" strike="noStrike" spc="-1" dirty="0">
                <a:solidFill>
                  <a:srgbClr val="37424A"/>
                </a:solidFill>
                <a:latin typeface="Courier New"/>
                <a:ea typeface="ＭＳ Ｐゴシック"/>
              </a:rPr>
              <a:t> /lib/firmware/</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dto.dts</a:t>
            </a:r>
            <a:r>
              <a:rPr lang="en-US" sz="1600" b="0" strike="noStrike" spc="-1" dirty="0">
                <a:solidFill>
                  <a:srgbClr val="37424A"/>
                </a:solidFill>
                <a:latin typeface="Courier New"/>
                <a:ea typeface="ＭＳ Ｐゴシック"/>
              </a:rPr>
              <a:t> &gt;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tmp</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dto.dtb</a:t>
            </a:r>
            <a:endParaRPr lang="en-US" sz="1600" b="0" strike="noStrike" spc="-1" dirty="0">
              <a:latin typeface="Arial"/>
            </a:endParaRPr>
          </a:p>
        </p:txBody>
      </p:sp>
      <p:sp>
        <p:nvSpPr>
          <p:cNvPr id="107" name="CustomShape 4"/>
          <p:cNvSpPr/>
          <p:nvPr/>
        </p:nvSpPr>
        <p:spPr>
          <a:xfrm>
            <a:off x="732240" y="2043760"/>
            <a:ext cx="7983720" cy="908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mkdir</a:t>
            </a: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cat /</a:t>
            </a:r>
            <a:r>
              <a:rPr lang="en-US" sz="1600" b="0" strike="noStrike" spc="-1" dirty="0" err="1">
                <a:solidFill>
                  <a:srgbClr val="37424A"/>
                </a:solidFill>
                <a:latin typeface="Courier New"/>
                <a:ea typeface="ＭＳ Ｐゴシック"/>
              </a:rPr>
              <a:t>tmp</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dto.dtb</a:t>
            </a:r>
            <a:r>
              <a:rPr lang="en-US" sz="1600" b="0" strike="noStrike" spc="-1" dirty="0">
                <a:solidFill>
                  <a:srgbClr val="37424A"/>
                </a:solidFill>
                <a:latin typeface="Courier New"/>
                <a:ea typeface="ＭＳ Ｐゴシック"/>
              </a:rPr>
              <a:t> &gt;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dtbo</a:t>
            </a:r>
            <a:endParaRPr lang="en-US" sz="1600" b="0" strike="noStrike" spc="-1" dirty="0">
              <a:latin typeface="Arial"/>
            </a:endParaRPr>
          </a:p>
        </p:txBody>
      </p:sp>
      <p:sp>
        <p:nvSpPr>
          <p:cNvPr id="108" name="CustomShape 5"/>
          <p:cNvSpPr/>
          <p:nvPr/>
        </p:nvSpPr>
        <p:spPr>
          <a:xfrm>
            <a:off x="721640" y="5696560"/>
            <a:ext cx="7983720" cy="3729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smtClean="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rmdir</a:t>
            </a: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endParaRPr lang="en-US" sz="1600" b="0" strike="noStrike" spc="-1" dirty="0">
              <a:latin typeface="Arial"/>
            </a:endParaRPr>
          </a:p>
        </p:txBody>
      </p:sp>
      <p:sp>
        <p:nvSpPr>
          <p:cNvPr id="7" name="CustomShape 4"/>
          <p:cNvSpPr/>
          <p:nvPr/>
        </p:nvSpPr>
        <p:spPr>
          <a:xfrm>
            <a:off x="732240" y="3491560"/>
            <a:ext cx="7983720" cy="1791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spc="-1" dirty="0" smtClean="0">
                <a:latin typeface="Courier New" panose="02070309020205020404" pitchFamily="49" charset="0"/>
                <a:ea typeface="ＭＳ Ｐゴシック"/>
                <a:cs typeface="Courier New" panose="02070309020205020404" pitchFamily="49" charset="0"/>
              </a:rPr>
              <a:t># </a:t>
            </a:r>
            <a:r>
              <a:rPr lang="en-US" sz="1600" spc="-1" dirty="0">
                <a:latin typeface="Courier New" panose="02070309020205020404" pitchFamily="49" charset="0"/>
                <a:ea typeface="ＭＳ Ｐゴシック"/>
                <a:cs typeface="Courier New" panose="02070309020205020404" pitchFamily="49" charset="0"/>
              </a:rPr>
              <a:t>ls /</a:t>
            </a:r>
            <a:r>
              <a:rPr lang="en-US" sz="1600" spc="-1" dirty="0" smtClean="0">
                <a:latin typeface="Courier New" panose="02070309020205020404" pitchFamily="49" charset="0"/>
                <a:ea typeface="ＭＳ Ｐゴシック"/>
                <a:cs typeface="Courier New" panose="02070309020205020404" pitchFamily="49" charset="0"/>
              </a:rPr>
              <a:t>proc/device-tree</a:t>
            </a:r>
          </a:p>
          <a:p>
            <a:pPr>
              <a:lnSpc>
                <a:spcPct val="100000"/>
              </a:lnSpc>
            </a:pPr>
            <a:r>
              <a:rPr lang="en-US" sz="1600" spc="-1" dirty="0" smtClean="0">
                <a:latin typeface="Courier New" panose="02070309020205020404" pitchFamily="49" charset="0"/>
                <a:ea typeface="ＭＳ Ｐゴシック"/>
                <a:cs typeface="Courier New" panose="02070309020205020404" pitchFamily="49" charset="0"/>
              </a:rPr>
              <a:t>... </a:t>
            </a:r>
            <a:r>
              <a:rPr lang="en-US" sz="1600" spc="-1" dirty="0">
                <a:latin typeface="Courier New" panose="02070309020205020404" pitchFamily="49" charset="0"/>
                <a:ea typeface="ＭＳ Ｐゴシック"/>
                <a:cs typeface="Courier New" panose="02070309020205020404" pitchFamily="49" charset="0"/>
              </a:rPr>
              <a:t>hello@0 </a:t>
            </a:r>
            <a:r>
              <a:rPr lang="en-US" sz="1600" spc="-1" dirty="0" smtClean="0">
                <a:latin typeface="Courier New" panose="02070309020205020404" pitchFamily="49" charset="0"/>
                <a:ea typeface="ＭＳ Ｐゴシック"/>
                <a:cs typeface="Courier New" panose="02070309020205020404" pitchFamily="49" charset="0"/>
              </a:rPr>
              <a:t> ...</a:t>
            </a:r>
          </a:p>
          <a:p>
            <a:pPr>
              <a:lnSpc>
                <a:spcPct val="100000"/>
              </a:lnSpc>
            </a:pPr>
            <a:r>
              <a:rPr lang="en-US" sz="1600" spc="-1" dirty="0">
                <a:latin typeface="Courier New" panose="02070309020205020404" pitchFamily="49" charset="0"/>
                <a:cs typeface="Courier New" panose="02070309020205020404" pitchFamily="49" charset="0"/>
              </a:rPr>
              <a:t># ls /sys/kernel/</a:t>
            </a:r>
            <a:r>
              <a:rPr lang="en-US" sz="1600" spc="-1" dirty="0" err="1">
                <a:latin typeface="Courier New" panose="02070309020205020404" pitchFamily="49" charset="0"/>
                <a:cs typeface="Courier New" panose="02070309020205020404" pitchFamily="49" charset="0"/>
              </a:rPr>
              <a:t>config</a:t>
            </a:r>
            <a:r>
              <a:rPr lang="en-US" sz="1600" spc="-1" dirty="0">
                <a:latin typeface="Courier New" panose="02070309020205020404" pitchFamily="49" charset="0"/>
                <a:cs typeface="Courier New" panose="02070309020205020404" pitchFamily="49" charset="0"/>
              </a:rPr>
              <a:t>/device-tree/overlays/</a:t>
            </a:r>
            <a:r>
              <a:rPr lang="en-US" sz="1600" spc="-1" dirty="0" err="1">
                <a:latin typeface="Courier New" panose="02070309020205020404" pitchFamily="49" charset="0"/>
                <a:cs typeface="Courier New" panose="02070309020205020404" pitchFamily="49" charset="0"/>
              </a:rPr>
              <a:t>mydto</a:t>
            </a:r>
            <a:endParaRPr lang="en-US" sz="1600" spc="-1" dirty="0">
              <a:latin typeface="Courier New" panose="02070309020205020404" pitchFamily="49" charset="0"/>
              <a:cs typeface="Courier New" panose="02070309020205020404" pitchFamily="49" charset="0"/>
            </a:endParaRPr>
          </a:p>
          <a:p>
            <a:pPr>
              <a:lnSpc>
                <a:spcPct val="100000"/>
              </a:lnSpc>
            </a:pPr>
            <a:r>
              <a:rPr lang="en-US" sz="1600" spc="-1" dirty="0" err="1">
                <a:latin typeface="Courier New" panose="02070309020205020404" pitchFamily="49" charset="0"/>
                <a:cs typeface="Courier New" panose="02070309020205020404" pitchFamily="49" charset="0"/>
              </a:rPr>
              <a:t>dtbo</a:t>
            </a:r>
            <a:r>
              <a:rPr lang="en-US" sz="1600" spc="-1" dirty="0">
                <a:latin typeface="Courier New" panose="02070309020205020404" pitchFamily="49" charset="0"/>
                <a:cs typeface="Courier New" panose="02070309020205020404" pitchFamily="49" charset="0"/>
              </a:rPr>
              <a:t>    path    status</a:t>
            </a:r>
          </a:p>
          <a:p>
            <a:pPr>
              <a:lnSpc>
                <a:spcPct val="100000"/>
              </a:lnSpc>
            </a:pPr>
            <a:r>
              <a:rPr lang="en-US" sz="1600" spc="-1" dirty="0">
                <a:latin typeface="Courier New" panose="02070309020205020404" pitchFamily="49" charset="0"/>
                <a:cs typeface="Courier New" panose="02070309020205020404" pitchFamily="49" charset="0"/>
              </a:rPr>
              <a:t># cat /sys/kernel/</a:t>
            </a:r>
            <a:r>
              <a:rPr lang="en-US" sz="1600" spc="-1" dirty="0" err="1">
                <a:latin typeface="Courier New" panose="02070309020205020404" pitchFamily="49" charset="0"/>
                <a:cs typeface="Courier New" panose="02070309020205020404" pitchFamily="49" charset="0"/>
              </a:rPr>
              <a:t>config</a:t>
            </a:r>
            <a:r>
              <a:rPr lang="en-US" sz="1600" spc="-1" dirty="0">
                <a:latin typeface="Courier New" panose="02070309020205020404" pitchFamily="49" charset="0"/>
                <a:cs typeface="Courier New" panose="02070309020205020404" pitchFamily="49" charset="0"/>
              </a:rPr>
              <a:t>/device-tree/overlays/</a:t>
            </a:r>
            <a:r>
              <a:rPr lang="en-US" sz="1600" spc="-1" dirty="0" err="1">
                <a:latin typeface="Courier New" panose="02070309020205020404" pitchFamily="49" charset="0"/>
                <a:cs typeface="Courier New" panose="02070309020205020404" pitchFamily="49" charset="0"/>
              </a:rPr>
              <a:t>mydto</a:t>
            </a:r>
            <a:r>
              <a:rPr lang="en-US" sz="1600" spc="-1" dirty="0">
                <a:latin typeface="Courier New" panose="02070309020205020404" pitchFamily="49" charset="0"/>
                <a:cs typeface="Courier New" panose="02070309020205020404" pitchFamily="49" charset="0"/>
              </a:rPr>
              <a:t>/status </a:t>
            </a:r>
          </a:p>
          <a:p>
            <a:pPr>
              <a:lnSpc>
                <a:spcPct val="100000"/>
              </a:lnSpc>
            </a:pPr>
            <a:r>
              <a:rPr lang="en-US" sz="1600" spc="-1" dirty="0" smtClean="0">
                <a:latin typeface="Courier New" panose="02070309020205020404" pitchFamily="49" charset="0"/>
                <a:cs typeface="Courier New" panose="02070309020205020404" pitchFamily="49" charset="0"/>
              </a:rPr>
              <a:t>Applied</a:t>
            </a:r>
          </a:p>
          <a:p>
            <a:pPr>
              <a:lnSpc>
                <a:spcPct val="100000"/>
              </a:lnSpc>
            </a:pPr>
            <a:r>
              <a:rPr lang="en-US" sz="1600" spc="-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43350141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encore</a:t>
            </a:r>
            <a:endParaRPr lang="en-US" sz="2600" b="0" strike="noStrike" spc="-1">
              <a:latin typeface="Arial"/>
            </a:endParaRPr>
          </a:p>
        </p:txBody>
      </p:sp>
      <p:sp>
        <p:nvSpPr>
          <p:cNvPr id="110"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DTOs can be used to operate </a:t>
            </a:r>
            <a:r>
              <a:rPr lang="en-US" sz="2000" b="1" strike="noStrike" spc="-1" dirty="0" err="1">
                <a:solidFill>
                  <a:srgbClr val="414141"/>
                </a:solidFill>
                <a:latin typeface="Arial"/>
                <a:ea typeface="ＭＳ Ｐゴシック"/>
              </a:rPr>
              <a:t>SoC+FPGA</a:t>
            </a:r>
            <a:r>
              <a:rPr lang="en-US" sz="2000" b="1" strike="noStrike" spc="-1" dirty="0">
                <a:solidFill>
                  <a:srgbClr val="414141"/>
                </a:solidFill>
                <a:latin typeface="Arial"/>
                <a:ea typeface="ＭＳ Ｐゴシック"/>
              </a:rPr>
              <a:t> hardware</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Done using FPGA manager in </a:t>
            </a:r>
            <a:r>
              <a:rPr lang="en-US" sz="2000" b="1" strike="noStrike" spc="-1" dirty="0" smtClean="0">
                <a:solidFill>
                  <a:srgbClr val="414141"/>
                </a:solidFill>
                <a:latin typeface="Arial"/>
                <a:ea typeface="ＭＳ Ｐゴシック"/>
              </a:rPr>
              <a:t>Linux (load </a:t>
            </a:r>
            <a:r>
              <a:rPr lang="en-US" sz="2000" b="1" strike="noStrike" spc="-1" dirty="0" err="1" smtClean="0">
                <a:solidFill>
                  <a:srgbClr val="414141"/>
                </a:solidFill>
                <a:latin typeface="Arial"/>
                <a:ea typeface="ＭＳ Ｐゴシック"/>
              </a:rPr>
              <a:t>firware</a:t>
            </a:r>
            <a:r>
              <a:rPr lang="en-US" sz="2000" b="1" strike="noStrike" spc="-1" dirty="0" smtClean="0">
                <a:solidFill>
                  <a:srgbClr val="414141"/>
                </a:solidFill>
                <a:latin typeface="Arial"/>
                <a:ea typeface="ＭＳ Ｐゴシック"/>
              </a:rPr>
              <a:t> into ASIC)</a:t>
            </a:r>
            <a:endParaRPr lang="en-US" sz="2000" b="0" strike="noStrike" spc="-1" dirty="0">
              <a:latin typeface="Arial"/>
            </a:endParaRPr>
          </a:p>
        </p:txBody>
      </p:sp>
      <p:sp>
        <p:nvSpPr>
          <p:cNvPr id="111" name="CustomShape 3"/>
          <p:cNvSpPr/>
          <p:nvPr/>
        </p:nvSpPr>
        <p:spPr>
          <a:xfrm>
            <a:off x="732240" y="1645920"/>
            <a:ext cx="7983720" cy="43880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fragment@0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 controlling bridge */</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0" strike="noStrike" spc="-1" dirty="0">
                <a:solidFill>
                  <a:srgbClr val="00B050"/>
                </a:solidFill>
                <a:latin typeface="Courier New"/>
                <a:ea typeface="ＭＳ Ｐゴシック"/>
              </a:rPr>
              <a:t>fpgamgr</a:t>
            </a:r>
            <a:r>
              <a:rPr lang="en-US" sz="1600" b="0" strike="noStrike" spc="-1" dirty="0">
                <a:latin typeface="Courier New"/>
                <a:ea typeface="ＭＳ Ｐゴシック"/>
              </a:rPr>
              <a:t>@ff706000/bridge@0";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smtClean="0">
                <a:latin typeface="Courier New"/>
                <a:ea typeface="ＭＳ Ｐゴシック"/>
              </a:rPr>
              <a:t>region@0 </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0" strike="noStrike" spc="-1" dirty="0" err="1" smtClean="0">
                <a:latin typeface="Courier New"/>
                <a:ea typeface="ＭＳ Ｐゴシック"/>
              </a:rPr>
              <a:t>fpga</a:t>
            </a:r>
            <a:r>
              <a:rPr lang="en-US" sz="1600" b="0" strike="noStrike" spc="-1" dirty="0" smtClean="0">
                <a:latin typeface="Courier New"/>
                <a:ea typeface="ＭＳ Ｐゴシック"/>
              </a:rPr>
              <a:t>-region";</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&lt;2&gt;;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ranges = &lt;0 0x00000000 0xff200000 0x00080000&gt;;</a:t>
            </a:r>
            <a:endParaRPr lang="en-US" sz="1600" b="0" strike="noStrike" spc="-1" dirty="0">
              <a:latin typeface="Arial"/>
            </a:endParaRPr>
          </a:p>
          <a:p>
            <a:pPr>
              <a:lnSpc>
                <a:spcPct val="100000"/>
              </a:lnSpc>
            </a:pPr>
            <a:r>
              <a:rPr lang="en-US" sz="1600" b="0" strike="noStrike" spc="-1" dirty="0">
                <a:latin typeface="Courier New"/>
                <a:ea typeface="ＭＳ Ｐゴシック"/>
              </a:rPr>
              <a:t>            firmware-name = "</a:t>
            </a:r>
            <a:r>
              <a:rPr lang="en-US" sz="1600" b="0" strike="noStrike" spc="-1" dirty="0" err="1">
                <a:solidFill>
                  <a:srgbClr val="00B050"/>
                </a:solidFill>
                <a:latin typeface="Courier New"/>
                <a:ea typeface="ＭＳ Ｐゴシック"/>
              </a:rPr>
              <a:t>fpga</a:t>
            </a:r>
            <a:r>
              <a:rPr lang="en-US" sz="1600" b="0" strike="noStrike" spc="-1" dirty="0">
                <a:solidFill>
                  <a:srgbClr val="00B050"/>
                </a:solidFill>
                <a:latin typeface="Courier New"/>
                <a:ea typeface="ＭＳ Ｐゴシック"/>
              </a:rPr>
              <a:t>/</a:t>
            </a:r>
            <a:r>
              <a:rPr lang="en-US" sz="1600" b="0" strike="noStrike" spc="-1" dirty="0" err="1">
                <a:solidFill>
                  <a:srgbClr val="00B050"/>
                </a:solidFill>
                <a:latin typeface="Courier New"/>
                <a:ea typeface="ＭＳ Ｐゴシック"/>
              </a:rPr>
              <a:t>bitstream.rbf</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fpga_version@0 {</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"vendor,fpgablock-1.0";</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 0x0 0x04&gt;;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p:txBody>
      </p:sp>
    </p:spTree>
    <p:extLst>
      <p:ext uri="{BB962C8B-B14F-4D97-AF65-F5344CB8AC3E}">
        <p14:creationId xmlns:p14="http://schemas.microsoft.com/office/powerpoint/2010/main" val="43004248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smtClean="0">
                <a:solidFill>
                  <a:srgbClr val="0098DB"/>
                </a:solidFill>
                <a:latin typeface="Arial"/>
                <a:ea typeface="ＭＳ Ｐゴシック"/>
              </a:rPr>
              <a:t>DTO </a:t>
            </a:r>
            <a:r>
              <a:rPr lang="en-US" sz="2600" b="1" spc="-1" dirty="0" smtClean="0">
                <a:solidFill>
                  <a:srgbClr val="0098DB"/>
                </a:solidFill>
                <a:latin typeface="Arial"/>
                <a:ea typeface="ＭＳ Ｐゴシック"/>
              </a:rPr>
              <a:t>Overlay Patch, DTO Workflows</a:t>
            </a:r>
            <a:endParaRPr lang="en-US" sz="2600" b="0" strike="noStrike" spc="-1" dirty="0">
              <a:latin typeface="Arial"/>
            </a:endParaRPr>
          </a:p>
        </p:txBody>
      </p:sp>
      <p:sp>
        <p:nvSpPr>
          <p:cNvPr id="98" name="CustomShape 2"/>
          <p:cNvSpPr/>
          <p:nvPr/>
        </p:nvSpPr>
        <p:spPr>
          <a:xfrm>
            <a:off x="427680" y="5899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solidFill>
                  <a:srgbClr val="414141"/>
                </a:solidFill>
                <a:ea typeface="ＭＳ Ｐゴシック"/>
              </a:rPr>
              <a:t>Why is the </a:t>
            </a:r>
            <a:r>
              <a:rPr lang="en-US" sz="2000" b="1" spc="-1" dirty="0" err="1" smtClean="0">
                <a:solidFill>
                  <a:srgbClr val="414141"/>
                </a:solidFill>
                <a:ea typeface="ＭＳ Ｐゴシック"/>
              </a:rPr>
              <a:t>configfs</a:t>
            </a:r>
            <a:r>
              <a:rPr lang="en-US" sz="2000" b="1" spc="-1" dirty="0" smtClean="0">
                <a:solidFill>
                  <a:srgbClr val="414141"/>
                </a:solidFill>
                <a:ea typeface="ＭＳ Ｐゴシック"/>
              </a:rPr>
              <a:t> overlay support in a patch?</a:t>
            </a:r>
          </a:p>
          <a:p>
            <a:pPr marL="800280" lvl="1" indent="-341640">
              <a:spcBef>
                <a:spcPts val="1500"/>
              </a:spcBef>
              <a:buClr>
                <a:srgbClr val="0098DB"/>
              </a:buClr>
              <a:buFont typeface="Arial"/>
              <a:buChar char="•"/>
            </a:pPr>
            <a:r>
              <a:rPr lang="en-US" sz="2000" spc="-1" dirty="0" smtClean="0">
                <a:solidFill>
                  <a:srgbClr val="414141"/>
                </a:solidFill>
                <a:ea typeface="ＭＳ Ｐゴシック"/>
              </a:rPr>
              <a:t>It is not being accepted into mainline kernel because of the potential security risk (i.e. manufactures accidentally ship it in a production device and do not lock it down)</a:t>
            </a:r>
          </a:p>
          <a:p>
            <a:pPr marL="343080" indent="-341640">
              <a:spcBef>
                <a:spcPts val="1500"/>
              </a:spcBef>
              <a:buClr>
                <a:srgbClr val="0098DB"/>
              </a:buClr>
              <a:buFont typeface="Arial"/>
              <a:buChar char="•"/>
            </a:pPr>
            <a:r>
              <a:rPr lang="en-US" sz="2000" b="1" spc="-1" dirty="0" smtClean="0">
                <a:solidFill>
                  <a:srgbClr val="414141"/>
                </a:solidFill>
                <a:ea typeface="ＭＳ Ｐゴシック"/>
              </a:rPr>
              <a:t>Example using </a:t>
            </a:r>
            <a:r>
              <a:rPr lang="en-US" sz="2000" b="1" spc="-1" dirty="0" err="1" smtClean="0">
                <a:solidFill>
                  <a:srgbClr val="414141"/>
                </a:solidFill>
                <a:ea typeface="ＭＳ Ｐゴシック"/>
              </a:rPr>
              <a:t>Uboot</a:t>
            </a:r>
            <a:endParaRPr lang="en-US" sz="2000" b="1" spc="-1" dirty="0" smtClean="0">
              <a:solidFill>
                <a:srgbClr val="414141"/>
              </a:solidFill>
              <a:ea typeface="ＭＳ Ｐゴシック"/>
            </a:endParaRPr>
          </a:p>
          <a:p>
            <a:pPr marL="800280" lvl="1" indent="-341640">
              <a:spcBef>
                <a:spcPts val="1500"/>
              </a:spcBef>
              <a:buClr>
                <a:srgbClr val="0098DB"/>
              </a:buClr>
              <a:buFont typeface="Arial"/>
              <a:buChar char="•"/>
            </a:pPr>
            <a:r>
              <a:rPr lang="en-US" sz="2000" spc="-1" dirty="0" smtClean="0">
                <a:solidFill>
                  <a:srgbClr val="414141"/>
                </a:solidFill>
                <a:ea typeface="ＭＳ Ｐゴシック"/>
              </a:rPr>
              <a:t>Create DT baseline, point </a:t>
            </a:r>
            <a:r>
              <a:rPr lang="en-US" sz="2000" spc="-1" dirty="0" err="1" smtClean="0">
                <a:solidFill>
                  <a:srgbClr val="414141"/>
                </a:solidFill>
                <a:ea typeface="ＭＳ Ｐゴシック"/>
              </a:rPr>
              <a:t>uboot</a:t>
            </a:r>
            <a:r>
              <a:rPr lang="en-US" sz="2000" spc="-1" dirty="0" smtClean="0">
                <a:solidFill>
                  <a:srgbClr val="414141"/>
                </a:solidFill>
                <a:ea typeface="ＭＳ Ｐゴシック"/>
              </a:rPr>
              <a:t> to it</a:t>
            </a:r>
          </a:p>
          <a:p>
            <a:pPr marL="800280" lvl="1" indent="-341640">
              <a:spcBef>
                <a:spcPts val="1500"/>
              </a:spcBef>
              <a:buClr>
                <a:srgbClr val="0098DB"/>
              </a:buClr>
              <a:buFont typeface="Arial"/>
              <a:buChar char="•"/>
            </a:pPr>
            <a:r>
              <a:rPr lang="en-US" sz="2000" spc="-1" dirty="0" smtClean="0">
                <a:solidFill>
                  <a:srgbClr val="414141"/>
                </a:solidFill>
                <a:ea typeface="ＭＳ Ｐゴシック"/>
              </a:rPr>
              <a:t>Create DTO’s for </a:t>
            </a:r>
            <a:r>
              <a:rPr lang="en-US" sz="2000" spc="-1" dirty="0">
                <a:solidFill>
                  <a:srgbClr val="414141"/>
                </a:solidFill>
                <a:ea typeface="ＭＳ Ｐゴシック"/>
              </a:rPr>
              <a:t>each board variation </a:t>
            </a:r>
            <a:r>
              <a:rPr lang="en-US" sz="2000" spc="-1" dirty="0" smtClean="0">
                <a:solidFill>
                  <a:srgbClr val="414141"/>
                </a:solidFill>
                <a:ea typeface="ＭＳ Ｐゴシック"/>
              </a:rPr>
              <a:t>to </a:t>
            </a:r>
            <a:r>
              <a:rPr lang="en-US" sz="2000" spc="-1" dirty="0">
                <a:solidFill>
                  <a:srgbClr val="414141"/>
                </a:solidFill>
                <a:ea typeface="ＭＳ Ｐゴシック"/>
              </a:rPr>
              <a:t>customize </a:t>
            </a:r>
            <a:r>
              <a:rPr lang="en-US" sz="2000" spc="-1" dirty="0" smtClean="0">
                <a:solidFill>
                  <a:srgbClr val="414141"/>
                </a:solidFill>
                <a:ea typeface="ＭＳ Ｐゴシック"/>
              </a:rPr>
              <a:t>via </a:t>
            </a:r>
            <a:r>
              <a:rPr lang="en-US" sz="2000" spc="-1" dirty="0" err="1" smtClean="0">
                <a:solidFill>
                  <a:srgbClr val="414141"/>
                </a:solidFill>
                <a:ea typeface="ＭＳ Ｐゴシック"/>
              </a:rPr>
              <a:t>uboot</a:t>
            </a:r>
            <a:endParaRPr lang="en-US" sz="2000" spc="-1" dirty="0" smtClean="0">
              <a:solidFill>
                <a:srgbClr val="414141"/>
              </a:solidFill>
              <a:ea typeface="ＭＳ Ｐゴシック"/>
            </a:endParaRPr>
          </a:p>
          <a:p>
            <a:pPr marL="344340" indent="-342900">
              <a:lnSpc>
                <a:spcPct val="100000"/>
              </a:lnSpc>
              <a:spcBef>
                <a:spcPts val="1500"/>
              </a:spcBef>
              <a:buClr>
                <a:srgbClr val="0098DB"/>
              </a:buClr>
              <a:buFont typeface="Arial" panose="020B0604020202020204" pitchFamily="34" charset="0"/>
              <a:buChar char="•"/>
            </a:pPr>
            <a:r>
              <a:rPr lang="en-US" sz="2000" b="1" spc="-1" dirty="0" smtClean="0">
                <a:solidFill>
                  <a:srgbClr val="414141"/>
                </a:solidFill>
                <a:ea typeface="ＭＳ Ｐゴシック"/>
              </a:rPr>
              <a:t>Example for newbie using DTO’s to prepare and debug DT’s</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Debug the DTO with the manual </a:t>
            </a:r>
            <a:r>
              <a:rPr lang="en-US" sz="2000" spc="-1" dirty="0" err="1" smtClean="0">
                <a:solidFill>
                  <a:schemeClr val="tx2"/>
                </a:solidFill>
                <a:ea typeface="ＭＳ Ｐゴシック"/>
              </a:rPr>
              <a:t>configfs</a:t>
            </a:r>
            <a:r>
              <a:rPr lang="en-US" sz="2000" spc="-1" dirty="0" smtClean="0">
                <a:solidFill>
                  <a:schemeClr val="tx2"/>
                </a:solidFill>
                <a:ea typeface="ＭＳ Ｐゴシック"/>
              </a:rPr>
              <a:t> overlay</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Add the DTO to </a:t>
            </a:r>
            <a:r>
              <a:rPr lang="en-US" sz="2000" spc="-1" dirty="0" err="1" smtClean="0">
                <a:solidFill>
                  <a:schemeClr val="tx2"/>
                </a:solidFill>
                <a:ea typeface="ＭＳ Ｐゴシック"/>
              </a:rPr>
              <a:t>uboot</a:t>
            </a:r>
            <a:r>
              <a:rPr lang="en-US" sz="2000" spc="-1" dirty="0" smtClean="0">
                <a:solidFill>
                  <a:schemeClr val="tx2"/>
                </a:solidFill>
                <a:ea typeface="ＭＳ Ｐゴシック"/>
              </a:rPr>
              <a:t> and then debug the hardware and kernel modules</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Turn the DTO  into a pure DT for production</a:t>
            </a:r>
          </a:p>
        </p:txBody>
      </p:sp>
    </p:spTree>
    <p:extLst>
      <p:ext uri="{BB962C8B-B14F-4D97-AF65-F5344CB8AC3E}">
        <p14:creationId xmlns:p14="http://schemas.microsoft.com/office/powerpoint/2010/main" val="321282717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pc="-1" dirty="0" smtClean="0">
                <a:solidFill>
                  <a:srgbClr val="0098DB"/>
                </a:solidFill>
                <a:latin typeface="Arial"/>
                <a:ea typeface="ＭＳ Ｐゴシック"/>
              </a:rPr>
              <a:t>Extra</a:t>
            </a:r>
            <a:endParaRPr lang="en-US" sz="2600" b="0" strike="noStrike" spc="-1" dirty="0">
              <a:latin typeface="Arial"/>
            </a:endParaRPr>
          </a:p>
        </p:txBody>
      </p:sp>
      <p:sp>
        <p:nvSpPr>
          <p:cNvPr id="98" name="CustomShape 2"/>
          <p:cNvSpPr/>
          <p:nvPr/>
        </p:nvSpPr>
        <p:spPr>
          <a:xfrm>
            <a:off x="427680" y="513740"/>
            <a:ext cx="8231760" cy="5747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solidFill>
                  <a:srgbClr val="414141"/>
                </a:solidFill>
                <a:ea typeface="ＭＳ Ｐゴシック"/>
              </a:rPr>
              <a:t>Recommended </a:t>
            </a:r>
            <a:r>
              <a:rPr lang="en-US" sz="2000" b="1" spc="-1" dirty="0">
                <a:solidFill>
                  <a:srgbClr val="414141"/>
                </a:solidFill>
                <a:ea typeface="ＭＳ Ｐゴシック"/>
              </a:rPr>
              <a:t>way to load custom DTO at </a:t>
            </a:r>
            <a:r>
              <a:rPr lang="en-US" sz="2000" b="1" spc="-1" dirty="0" smtClean="0">
                <a:solidFill>
                  <a:srgbClr val="414141"/>
                </a:solidFill>
                <a:ea typeface="ＭＳ Ｐゴシック"/>
              </a:rPr>
              <a:t>boot</a:t>
            </a:r>
          </a:p>
          <a:p>
            <a:pPr marL="800280" lvl="1" indent="-341640">
              <a:spcBef>
                <a:spcPts val="1500"/>
              </a:spcBef>
              <a:buClr>
                <a:srgbClr val="0098DB"/>
              </a:buClr>
              <a:buFont typeface="Arial"/>
              <a:buChar char="•"/>
            </a:pPr>
            <a:r>
              <a:rPr lang="en-US" sz="2000" spc="-1" dirty="0" smtClean="0">
                <a:solidFill>
                  <a:srgbClr val="414141"/>
                </a:solidFill>
                <a:ea typeface="ＭＳ Ｐゴシック"/>
              </a:rPr>
              <a:t>There are </a:t>
            </a:r>
            <a:r>
              <a:rPr lang="en-US" sz="2000" spc="-1" dirty="0" err="1" smtClean="0">
                <a:solidFill>
                  <a:srgbClr val="414141"/>
                </a:solidFill>
                <a:ea typeface="ＭＳ Ｐゴシック"/>
              </a:rPr>
              <a:t>sysvinit</a:t>
            </a:r>
            <a:r>
              <a:rPr lang="en-US" sz="2000" spc="-1" dirty="0" smtClean="0">
                <a:solidFill>
                  <a:srgbClr val="414141"/>
                </a:solidFill>
                <a:ea typeface="ＭＳ Ｐゴシック"/>
              </a:rPr>
              <a:t>, </a:t>
            </a:r>
            <a:r>
              <a:rPr lang="en-US" sz="2000" spc="-1" dirty="0" err="1" smtClean="0">
                <a:solidFill>
                  <a:srgbClr val="414141"/>
                </a:solidFill>
                <a:ea typeface="ＭＳ Ｐゴシック"/>
              </a:rPr>
              <a:t>systemd</a:t>
            </a:r>
            <a:r>
              <a:rPr lang="en-US" sz="2000" spc="-1" dirty="0">
                <a:solidFill>
                  <a:srgbClr val="414141"/>
                </a:solidFill>
                <a:ea typeface="ＭＳ Ｐゴシック"/>
              </a:rPr>
              <a:t>,</a:t>
            </a:r>
            <a:r>
              <a:rPr lang="en-US" sz="2000" spc="-1" dirty="0" smtClean="0">
                <a:solidFill>
                  <a:srgbClr val="414141"/>
                </a:solidFill>
                <a:ea typeface="ＭＳ Ｐゴシック"/>
              </a:rPr>
              <a:t> custom scripts, or add </a:t>
            </a:r>
            <a:r>
              <a:rPr lang="en-US" sz="2000" spc="-1" dirty="0">
                <a:solidFill>
                  <a:srgbClr val="414141"/>
                </a:solidFill>
                <a:ea typeface="ＭＳ Ｐゴシック"/>
              </a:rPr>
              <a:t>to </a:t>
            </a:r>
            <a:r>
              <a:rPr lang="en-US" sz="2000" spc="-1" dirty="0" err="1" smtClean="0">
                <a:solidFill>
                  <a:srgbClr val="414141"/>
                </a:solidFill>
                <a:ea typeface="ＭＳ Ｐゴシック"/>
              </a:rPr>
              <a:t>uboot</a:t>
            </a:r>
            <a:r>
              <a:rPr lang="en-US" sz="2000" spc="-1" dirty="0" smtClean="0">
                <a:solidFill>
                  <a:srgbClr val="414141"/>
                </a:solidFill>
                <a:ea typeface="ＭＳ Ｐゴシック"/>
              </a:rPr>
              <a:t>,  however there </a:t>
            </a:r>
            <a:r>
              <a:rPr lang="en-US" sz="2000" spc="-1" dirty="0">
                <a:solidFill>
                  <a:srgbClr val="414141"/>
                </a:solidFill>
                <a:ea typeface="ＭＳ Ｐゴシック"/>
              </a:rPr>
              <a:t>is no standard for that </a:t>
            </a:r>
            <a:r>
              <a:rPr lang="en-US" sz="2000" spc="-1" dirty="0" smtClean="0">
                <a:solidFill>
                  <a:srgbClr val="414141"/>
                </a:solidFill>
                <a:ea typeface="ＭＳ Ｐゴシック"/>
              </a:rPr>
              <a:t>currently</a:t>
            </a:r>
          </a:p>
          <a:p>
            <a:pPr marL="344340" indent="-342900">
              <a:lnSpc>
                <a:spcPct val="100000"/>
              </a:lnSpc>
              <a:spcBef>
                <a:spcPts val="1500"/>
              </a:spcBef>
              <a:buClr>
                <a:srgbClr val="0098DB"/>
              </a:buClr>
              <a:buFont typeface="Arial" panose="020B0604020202020204" pitchFamily="34" charset="0"/>
              <a:buChar char="•"/>
            </a:pPr>
            <a:r>
              <a:rPr lang="en-US" sz="2000" b="1" spc="-1" dirty="0" smtClean="0">
                <a:solidFill>
                  <a:srgbClr val="414141"/>
                </a:solidFill>
                <a:ea typeface="ＭＳ Ｐゴシック"/>
              </a:rPr>
              <a:t>Top debugging techniques, tricks and tips:</a:t>
            </a:r>
          </a:p>
          <a:p>
            <a:pPr marL="800280" lvl="1" indent="-341640">
              <a:spcBef>
                <a:spcPts val="1500"/>
              </a:spcBef>
              <a:buClr>
                <a:srgbClr val="0098DB"/>
              </a:buClr>
              <a:buFont typeface="Arial"/>
              <a:buChar char="•"/>
            </a:pPr>
            <a:r>
              <a:rPr lang="en-US" sz="2000" spc="-1" dirty="0" smtClean="0"/>
              <a:t>The “/proc/device-tree” </a:t>
            </a:r>
            <a:r>
              <a:rPr lang="en-US" sz="2000" spc="-1" dirty="0"/>
              <a:t>is the image of the live DT, </a:t>
            </a:r>
            <a:r>
              <a:rPr lang="en-US" sz="2000" spc="-1" dirty="0" smtClean="0"/>
              <a:t>to check </a:t>
            </a:r>
            <a:r>
              <a:rPr lang="en-US" sz="2000" spc="-1" dirty="0"/>
              <a:t>if your overlay was applied </a:t>
            </a:r>
            <a:r>
              <a:rPr lang="en-US" sz="2000" spc="-1" dirty="0" smtClean="0"/>
              <a:t>properly</a:t>
            </a:r>
          </a:p>
          <a:p>
            <a:pPr marL="800280" lvl="1" indent="-341640">
              <a:spcBef>
                <a:spcPts val="1500"/>
              </a:spcBef>
              <a:buClr>
                <a:srgbClr val="0098DB"/>
              </a:buClr>
              <a:buFont typeface="Arial"/>
              <a:buChar char="•"/>
            </a:pPr>
            <a:r>
              <a:rPr lang="en-US" sz="2000" spc="-1" dirty="0" smtClean="0"/>
              <a:t>The </a:t>
            </a:r>
            <a:r>
              <a:rPr lang="en-US" sz="2000" spc="-1" dirty="0" err="1"/>
              <a:t>configfs</a:t>
            </a:r>
            <a:r>
              <a:rPr lang="en-US" sz="2000" spc="-1" dirty="0"/>
              <a:t> interface provides you a status information for each </a:t>
            </a:r>
            <a:r>
              <a:rPr lang="en-US" sz="2000" spc="-1" dirty="0" smtClean="0"/>
              <a:t>overlay</a:t>
            </a:r>
          </a:p>
          <a:p>
            <a:pPr marL="343080" indent="-341640">
              <a:spcBef>
                <a:spcPts val="1500"/>
              </a:spcBef>
              <a:buClr>
                <a:srgbClr val="0098DB"/>
              </a:buClr>
              <a:buFont typeface="Arial"/>
              <a:buChar char="•"/>
            </a:pPr>
            <a:r>
              <a:rPr lang="en-US" sz="2000" b="1" spc="-1" dirty="0"/>
              <a:t>Top common user errors and </a:t>
            </a:r>
            <a:r>
              <a:rPr lang="en-US" sz="2000" b="1" spc="-1" dirty="0" err="1" smtClean="0"/>
              <a:t>gothchas</a:t>
            </a:r>
            <a:endParaRPr lang="en-US" sz="2000" b="1" spc="-1" dirty="0" smtClean="0"/>
          </a:p>
          <a:p>
            <a:pPr marL="800280" lvl="1" indent="-341640">
              <a:spcBef>
                <a:spcPts val="1500"/>
              </a:spcBef>
              <a:buClr>
                <a:srgbClr val="0098DB"/>
              </a:buClr>
              <a:buFont typeface="Arial"/>
              <a:buChar char="•"/>
            </a:pPr>
            <a:r>
              <a:rPr lang="en-US" sz="2000" spc="-1" dirty="0"/>
              <a:t>Usually typos in the </a:t>
            </a:r>
            <a:r>
              <a:rPr lang="en-US" sz="2000" spc="-1" dirty="0" smtClean="0"/>
              <a:t>DT (no verification in DT compiler)</a:t>
            </a:r>
          </a:p>
          <a:p>
            <a:pPr marL="343080" indent="-341640">
              <a:spcBef>
                <a:spcPts val="1500"/>
              </a:spcBef>
              <a:buClr>
                <a:srgbClr val="0098DB"/>
              </a:buClr>
              <a:buFont typeface="Arial"/>
              <a:buChar char="•"/>
            </a:pPr>
            <a:r>
              <a:rPr lang="en-US" sz="2000" b="1" spc="-1" dirty="0"/>
              <a:t>Anything special about DTO's vis-à-vis Yocto </a:t>
            </a:r>
            <a:r>
              <a:rPr lang="en-US" sz="2000" b="1" spc="-1" dirty="0" smtClean="0"/>
              <a:t>Project</a:t>
            </a:r>
          </a:p>
          <a:p>
            <a:pPr marL="800280" lvl="1" indent="-341640">
              <a:spcBef>
                <a:spcPts val="1500"/>
              </a:spcBef>
              <a:buClr>
                <a:srgbClr val="0098DB"/>
              </a:buClr>
              <a:buFont typeface="Arial"/>
              <a:buChar char="•"/>
            </a:pPr>
            <a:r>
              <a:rPr lang="en-US" sz="2000" spc="-1" dirty="0"/>
              <a:t>Not really, they are </a:t>
            </a:r>
            <a:r>
              <a:rPr lang="en-US" sz="2000" spc="-1" dirty="0" smtClean="0"/>
              <a:t>orthogonal</a:t>
            </a:r>
          </a:p>
          <a:p>
            <a:pPr marL="800280" lvl="1" indent="-341640">
              <a:spcBef>
                <a:spcPts val="1500"/>
              </a:spcBef>
              <a:buClr>
                <a:srgbClr val="0098DB"/>
              </a:buClr>
              <a:buFont typeface="Arial"/>
              <a:buChar char="•"/>
            </a:pPr>
            <a:r>
              <a:rPr lang="en-US" sz="2000" spc="-1" dirty="0" smtClean="0"/>
              <a:t>The “</a:t>
            </a:r>
            <a:r>
              <a:rPr lang="en-US" sz="2000" spc="-1" dirty="0" err="1" smtClean="0"/>
              <a:t>dtc</a:t>
            </a:r>
            <a:r>
              <a:rPr lang="en-US" sz="2000" spc="-1" dirty="0" smtClean="0"/>
              <a:t>” compiler is part of </a:t>
            </a:r>
            <a:r>
              <a:rPr lang="en-US" sz="2000" spc="-1" dirty="0" err="1" smtClean="0"/>
              <a:t>openembedded</a:t>
            </a:r>
            <a:r>
              <a:rPr lang="en-US" sz="2000" spc="-1" dirty="0" smtClean="0"/>
              <a:t>-core layer</a:t>
            </a:r>
            <a:endParaRPr lang="en-US" sz="2000" spc="-1" dirty="0"/>
          </a:p>
        </p:txBody>
      </p:sp>
    </p:spTree>
    <p:extLst>
      <p:ext uri="{BB962C8B-B14F-4D97-AF65-F5344CB8AC3E}">
        <p14:creationId xmlns:p14="http://schemas.microsoft.com/office/powerpoint/2010/main" val="255523969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pc="-1" dirty="0" smtClean="0">
                <a:solidFill>
                  <a:srgbClr val="0098DB"/>
                </a:solidFill>
                <a:latin typeface="Arial"/>
                <a:ea typeface="ＭＳ Ｐゴシック"/>
              </a:rPr>
              <a:t>Extra</a:t>
            </a:r>
            <a:endParaRPr lang="en-US" sz="2600" b="0" strike="noStrike" spc="-1" dirty="0">
              <a:latin typeface="Arial"/>
            </a:endParaRPr>
          </a:p>
        </p:txBody>
      </p:sp>
      <p:sp>
        <p:nvSpPr>
          <p:cNvPr id="98" name="CustomShape 2"/>
          <p:cNvSpPr/>
          <p:nvPr/>
        </p:nvSpPr>
        <p:spPr>
          <a:xfrm>
            <a:off x="427680" y="5899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ea typeface="ＭＳ Ｐゴシック"/>
              </a:rPr>
              <a:t>Examples of DTO’s in production systems</a:t>
            </a:r>
          </a:p>
          <a:p>
            <a:pPr marL="800280" lvl="1" indent="-341640">
              <a:spcBef>
                <a:spcPts val="1500"/>
              </a:spcBef>
              <a:buClr>
                <a:srgbClr val="0098DB"/>
              </a:buClr>
              <a:buFont typeface="Arial"/>
              <a:buChar char="•"/>
            </a:pPr>
            <a:r>
              <a:rPr lang="en-US" sz="2000" b="1" spc="-1" dirty="0" err="1" smtClean="0">
                <a:ea typeface="ＭＳ Ｐゴシック"/>
              </a:rPr>
              <a:t>RaspberryPi</a:t>
            </a:r>
            <a:r>
              <a:rPr lang="en-US" sz="2000" b="1" spc="-1" dirty="0" smtClean="0">
                <a:ea typeface="ＭＳ Ｐゴシック"/>
              </a:rPr>
              <a:t> (hats)</a:t>
            </a:r>
          </a:p>
          <a:p>
            <a:pPr marL="800280" lvl="1" indent="-341640">
              <a:spcBef>
                <a:spcPts val="1500"/>
              </a:spcBef>
              <a:buClr>
                <a:srgbClr val="0098DB"/>
              </a:buClr>
              <a:buFont typeface="Arial"/>
              <a:buChar char="•"/>
            </a:pPr>
            <a:r>
              <a:rPr lang="en-US" sz="2000" b="1" spc="-1" dirty="0" err="1" smtClean="0">
                <a:ea typeface="ＭＳ Ｐゴシック"/>
              </a:rPr>
              <a:t>Beaglebone</a:t>
            </a:r>
            <a:r>
              <a:rPr lang="en-US" sz="2000" b="1" spc="-1" dirty="0" smtClean="0">
                <a:ea typeface="ＭＳ Ｐゴシック"/>
              </a:rPr>
              <a:t> (cape manager)</a:t>
            </a:r>
          </a:p>
          <a:p>
            <a:pPr marL="800280" lvl="1" indent="-341640">
              <a:spcBef>
                <a:spcPts val="1500"/>
              </a:spcBef>
              <a:buClr>
                <a:srgbClr val="0098DB"/>
              </a:buClr>
              <a:buFont typeface="Arial"/>
              <a:buChar char="•"/>
            </a:pPr>
            <a:r>
              <a:rPr lang="en-US" sz="2000" b="1" spc="-1" dirty="0" smtClean="0">
                <a:ea typeface="ＭＳ Ｐゴシック"/>
              </a:rPr>
              <a:t>Some Intel boards (e.g. via ACPI)</a:t>
            </a:r>
            <a:br>
              <a:rPr lang="en-US" sz="2000" b="1" spc="-1" dirty="0" smtClean="0">
                <a:ea typeface="ＭＳ Ｐゴシック"/>
              </a:rPr>
            </a:br>
            <a:endParaRPr lang="en-US" sz="1000" b="1" spc="-1" dirty="0">
              <a:ea typeface="ＭＳ Ｐゴシック"/>
            </a:endParaRPr>
          </a:p>
          <a:p>
            <a:pPr marL="342900" indent="-342900">
              <a:buFont typeface="Arial" panose="020B0604020202020204" pitchFamily="34" charset="0"/>
              <a:buChar char="•"/>
            </a:pPr>
            <a:r>
              <a:rPr lang="en-US" b="1" dirty="0"/>
              <a:t>More on DT at:</a:t>
            </a:r>
          </a:p>
          <a:p>
            <a:pPr marL="800100" lvl="1" indent="-342900">
              <a:buFont typeface="Arial" panose="020B0604020202020204" pitchFamily="34" charset="0"/>
              <a:buChar char="•"/>
            </a:pPr>
            <a:r>
              <a:rPr lang="en-US" dirty="0"/>
              <a:t>https://www.devicetree.org</a:t>
            </a:r>
            <a:r>
              <a:rPr lang="en-US" dirty="0" smtClean="0"/>
              <a:t>/</a:t>
            </a:r>
            <a:endParaRPr lang="en-US" dirty="0"/>
          </a:p>
          <a:p>
            <a:pPr marL="342900" indent="-342900">
              <a:buFont typeface="Arial" panose="020B0604020202020204" pitchFamily="34" charset="0"/>
              <a:buChar char="•"/>
            </a:pPr>
            <a:r>
              <a:rPr lang="en-US" b="1" dirty="0" err="1" smtClean="0"/>
              <a:t>ePAPR</a:t>
            </a:r>
            <a:r>
              <a:rPr lang="en-US" b="1" dirty="0" smtClean="0"/>
              <a:t> specification </a:t>
            </a:r>
            <a:r>
              <a:rPr lang="en-US" b="1" dirty="0"/>
              <a:t>of DT:</a:t>
            </a:r>
          </a:p>
          <a:p>
            <a:pPr marL="800100" lvl="1" indent="-342900">
              <a:buFont typeface="Arial" panose="020B0604020202020204" pitchFamily="34" charset="0"/>
              <a:buChar char="•"/>
            </a:pPr>
            <a:r>
              <a:rPr lang="en-US" dirty="0">
                <a:hlinkClick r:id="rId3"/>
              </a:rPr>
              <a:t>https://</a:t>
            </a:r>
            <a:r>
              <a:rPr lang="en-US" dirty="0" smtClean="0">
                <a:hlinkClick r:id="rId3"/>
              </a:rPr>
              <a:t>elinux.org/images/c/cf/Power_ePAPR_APPROVED_v1.1.pdf</a:t>
            </a:r>
            <a:endParaRPr lang="en-US" dirty="0" smtClean="0"/>
          </a:p>
          <a:p>
            <a:pPr marL="800100" lvl="1" indent="-342900">
              <a:buFont typeface="Arial" panose="020B0604020202020204" pitchFamily="34" charset="0"/>
              <a:buChar char="•"/>
            </a:pPr>
            <a:endParaRPr lang="en-US" sz="200" b="1" spc="-1" dirty="0" smtClean="0">
              <a:ea typeface="ＭＳ Ｐゴシック"/>
            </a:endParaRPr>
          </a:p>
          <a:p>
            <a:pPr marL="343080" indent="-341640">
              <a:lnSpc>
                <a:spcPct val="100000"/>
              </a:lnSpc>
              <a:spcBef>
                <a:spcPts val="1500"/>
              </a:spcBef>
              <a:buClr>
                <a:srgbClr val="0098DB"/>
              </a:buClr>
              <a:buFont typeface="Arial"/>
              <a:buChar char="•"/>
            </a:pPr>
            <a:r>
              <a:rPr lang="en-US" b="1" spc="-1" dirty="0" smtClean="0">
                <a:ea typeface="ＭＳ Ｐゴシック"/>
              </a:rPr>
              <a:t>Contact:</a:t>
            </a:r>
          </a:p>
          <a:p>
            <a:pPr marL="800280" lvl="1" indent="-341640">
              <a:spcBef>
                <a:spcPts val="1500"/>
              </a:spcBef>
              <a:buClr>
                <a:srgbClr val="0098DB"/>
              </a:buClr>
              <a:buFont typeface="Arial"/>
              <a:buChar char="•"/>
            </a:pPr>
            <a:r>
              <a:rPr lang="en-US" sz="2000" dirty="0"/>
              <a:t>Contact: Marek </a:t>
            </a:r>
            <a:r>
              <a:rPr lang="en-US" sz="2000" dirty="0" err="1"/>
              <a:t>Vasut</a:t>
            </a:r>
            <a:r>
              <a:rPr lang="en-US" sz="2000" dirty="0"/>
              <a:t> </a:t>
            </a:r>
            <a:r>
              <a:rPr lang="en-US" sz="2000" dirty="0" smtClean="0">
                <a:hlinkClick r:id="rId4"/>
              </a:rPr>
              <a:t>marek.vasut@gmail.com</a:t>
            </a:r>
            <a:endParaRPr lang="en-US" sz="2000" dirty="0" smtClean="0"/>
          </a:p>
          <a:p>
            <a:pPr marL="800280" lvl="1" indent="-341640">
              <a:spcBef>
                <a:spcPts val="1500"/>
              </a:spcBef>
              <a:buClr>
                <a:srgbClr val="0098DB"/>
              </a:buClr>
              <a:buFont typeface="Arial"/>
              <a:buChar char="•"/>
            </a:pPr>
            <a:r>
              <a:rPr lang="en-US" sz="2000" b="1" spc="-1" dirty="0">
                <a:ea typeface="ＭＳ Ｐゴシック"/>
                <a:hlinkClick r:id="rId5"/>
              </a:rPr>
              <a:t>https://</a:t>
            </a:r>
            <a:r>
              <a:rPr lang="en-US" sz="2000" b="1" spc="-1" dirty="0" smtClean="0">
                <a:ea typeface="ＭＳ Ｐゴシック"/>
                <a:hlinkClick r:id="rId5"/>
              </a:rPr>
              <a:t>schd.ws/hosted_files/elciotna18/c1/elc-2018.pdf</a:t>
            </a:r>
            <a:endParaRPr lang="en-US" sz="2000" b="1" spc="-1" dirty="0">
              <a:ea typeface="ＭＳ Ｐゴシック"/>
            </a:endParaRPr>
          </a:p>
          <a:p>
            <a:pPr marL="343080" indent="-341640">
              <a:lnSpc>
                <a:spcPct val="100000"/>
              </a:lnSpc>
              <a:spcBef>
                <a:spcPts val="1500"/>
              </a:spcBef>
              <a:buClr>
                <a:srgbClr val="0098DB"/>
              </a:buClr>
              <a:buFont typeface="Arial"/>
              <a:buChar char="•"/>
            </a:pPr>
            <a:endParaRPr lang="en-US" sz="2000" spc="-1" dirty="0"/>
          </a:p>
        </p:txBody>
      </p:sp>
    </p:spTree>
    <p:extLst>
      <p:ext uri="{BB962C8B-B14F-4D97-AF65-F5344CB8AC3E}">
        <p14:creationId xmlns:p14="http://schemas.microsoft.com/office/powerpoint/2010/main" val="140513919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Four</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 Part 1</a:t>
            </a:r>
          </a:p>
          <a:p>
            <a:pPr eaLnBrk="1" hangingPunct="1">
              <a:spcBef>
                <a:spcPts val="900"/>
              </a:spcBef>
            </a:pPr>
            <a:r>
              <a:rPr lang="en-US" dirty="0">
                <a:cs typeface="Arial" charset="0"/>
              </a:rPr>
              <a:t>Tim </a:t>
            </a:r>
            <a:r>
              <a:rPr lang="en-US" dirty="0" err="1" smtClean="0">
                <a:cs typeface="Arial" charset="0"/>
              </a:rPr>
              <a:t>Orling</a:t>
            </a:r>
            <a:endParaRPr lang="en-US" dirty="0">
              <a:latin typeface="Arial" charset="0"/>
            </a:endParaRPr>
          </a:p>
        </p:txBody>
      </p:sp>
    </p:spTree>
    <p:extLst>
      <p:ext uri="{BB962C8B-B14F-4D97-AF65-F5344CB8AC3E}">
        <p14:creationId xmlns:p14="http://schemas.microsoft.com/office/powerpoint/2010/main" val="315555164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On Target Development using Package </a:t>
            </a:r>
            <a:r>
              <a:rPr lang="en-US" dirty="0" smtClean="0">
                <a:latin typeface="Arial" charset="0"/>
              </a:rPr>
              <a:t>Feeds</a:t>
            </a:r>
            <a:endParaRPr lang="en-US" dirty="0" smtClean="0">
              <a:cs typeface="Arial" charset="0"/>
            </a:endParaRPr>
          </a:p>
          <a:p>
            <a:pPr eaLnBrk="1" hangingPunct="1">
              <a:spcBef>
                <a:spcPts val="900"/>
              </a:spcBef>
            </a:pPr>
            <a:r>
              <a:rPr lang="en-US" dirty="0" smtClean="0">
                <a:latin typeface="Arial" charset="0"/>
                <a:cs typeface="Arial" charset="0"/>
              </a:rPr>
              <a:t>Stephano Cetola</a:t>
            </a:r>
            <a:endParaRPr lang="en-US" dirty="0">
              <a:latin typeface="Arial" charset="0"/>
            </a:endParaRPr>
          </a:p>
        </p:txBody>
      </p:sp>
    </p:spTree>
    <p:extLst>
      <p:ext uri="{BB962C8B-B14F-4D97-AF65-F5344CB8AC3E}">
        <p14:creationId xmlns:p14="http://schemas.microsoft.com/office/powerpoint/2010/main" val="140927150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Package Feed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Tested package types: </a:t>
            </a:r>
            <a:r>
              <a:rPr lang="en-US" b="1" dirty="0" smtClean="0"/>
              <a:t>rpm and </a:t>
            </a:r>
            <a:r>
              <a:rPr lang="en-US" b="1" dirty="0" err="1" smtClean="0"/>
              <a:t>ipk</a:t>
            </a:r>
            <a:endParaRPr lang="en-US" dirty="0"/>
          </a:p>
          <a:p>
            <a:r>
              <a:rPr lang="en-US" dirty="0" smtClean="0"/>
              <a:t>For rpm packages, we now use DNF instead of smart</a:t>
            </a:r>
          </a:p>
          <a:p>
            <a:r>
              <a:rPr lang="en-US" dirty="0" smtClean="0"/>
              <a:t>Setting up a package feed is EASY</a:t>
            </a:r>
          </a:p>
          <a:p>
            <a:pPr lvl="1"/>
            <a:r>
              <a:rPr lang="en-US" dirty="0" smtClean="0">
                <a:hlinkClick r:id="rId2"/>
              </a:rPr>
              <a:t>stephano.cetola@linux.intel.com</a:t>
            </a:r>
            <a:endParaRPr lang="en-US" dirty="0" smtClean="0"/>
          </a:p>
          <a:p>
            <a:pPr lvl="1"/>
            <a:r>
              <a:rPr lang="en-US" dirty="0" smtClean="0"/>
              <a:t>@</a:t>
            </a:r>
            <a:r>
              <a:rPr lang="en-US" dirty="0" err="1" smtClean="0"/>
              <a:t>stephano</a:t>
            </a:r>
            <a:r>
              <a:rPr lang="en-US" dirty="0" smtClean="0"/>
              <a:t> </a:t>
            </a:r>
            <a:r>
              <a:rPr lang="en-US" dirty="0"/>
              <a:t>approves this message</a:t>
            </a:r>
            <a:endParaRPr lang="en-US" dirty="0" smtClean="0"/>
          </a:p>
          <a:p>
            <a:r>
              <a:rPr lang="en-US" dirty="0" smtClean="0"/>
              <a:t>Signing your packages and </a:t>
            </a:r>
            <a:r>
              <a:rPr lang="en-US" smtClean="0"/>
              <a:t>package feed is </a:t>
            </a:r>
            <a:r>
              <a:rPr lang="en-US" dirty="0" smtClean="0"/>
              <a:t>doable</a:t>
            </a:r>
          </a:p>
          <a:p>
            <a:r>
              <a:rPr lang="en-US" dirty="0" smtClean="0"/>
              <a:t>Two major use cases:</a:t>
            </a:r>
          </a:p>
          <a:p>
            <a:pPr lvl="1"/>
            <a:r>
              <a:rPr lang="en-US" dirty="0" smtClean="0"/>
              <a:t>On target development (faster and smarter)</a:t>
            </a:r>
          </a:p>
          <a:p>
            <a:pPr lvl="1"/>
            <a:r>
              <a:rPr lang="en-US" dirty="0" smtClean="0"/>
              <a:t>In the field updates (YMMV)</a:t>
            </a:r>
          </a:p>
          <a:p>
            <a:endParaRPr lang="en-US" dirty="0" smtClean="0"/>
          </a:p>
          <a:p>
            <a:endParaRPr lang="en-US" dirty="0"/>
          </a:p>
        </p:txBody>
      </p:sp>
    </p:spTree>
    <p:extLst>
      <p:ext uri="{BB962C8B-B14F-4D97-AF65-F5344CB8AC3E}">
        <p14:creationId xmlns:p14="http://schemas.microsoft.com/office/powerpoint/2010/main" val="382117931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Setting up a package feed</a:t>
            </a:r>
            <a:r>
              <a:rPr lang="en-US" b="0" dirty="0" smtClean="0"/>
              <a:t/>
            </a:r>
            <a:br>
              <a:rPr lang="en-US" b="0" dirty="0" smtClean="0"/>
            </a:br>
            <a:endParaRPr lang="en-US" b="0" dirty="0"/>
          </a:p>
          <a:p>
            <a:pPr lvl="1"/>
            <a:r>
              <a:rPr lang="en-US" sz="2000" b="0" dirty="0" smtClean="0">
                <a:solidFill>
                  <a:schemeClr val="bg1">
                    <a:lumMod val="65000"/>
                  </a:schemeClr>
                </a:solidFill>
              </a:rPr>
              <a:t>On target example </a:t>
            </a:r>
            <a:r>
              <a:rPr lang="mr-IN" sz="2000" b="0" dirty="0" smtClean="0">
                <a:solidFill>
                  <a:schemeClr val="bg1">
                    <a:lumMod val="65000"/>
                  </a:schemeClr>
                </a:solidFill>
              </a:rPr>
              <a:t>–</a:t>
            </a:r>
            <a:r>
              <a:rPr lang="en-US" sz="2000" b="0" dirty="0" smtClean="0">
                <a:solidFill>
                  <a:schemeClr val="bg1">
                    <a:lumMod val="65000"/>
                  </a:schemeClr>
                </a:solidFill>
              </a:rPr>
              <a:t> AWS + </a:t>
            </a:r>
            <a:r>
              <a:rPr lang="en-US" sz="2000" b="0" dirty="0" err="1" smtClean="0">
                <a:solidFill>
                  <a:schemeClr val="bg1">
                    <a:lumMod val="65000"/>
                  </a:schemeClr>
                </a:solidFill>
              </a:rPr>
              <a:t>Beaglebone</a:t>
            </a:r>
            <a:r>
              <a:rPr lang="en-US" sz="2000" b="0" dirty="0" smtClean="0">
                <a:solidFill>
                  <a:schemeClr val="bg1">
                    <a:lumMod val="65000"/>
                  </a:schemeClr>
                </a:solidFill>
              </a:rPr>
              <a:t> Black</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410615968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14888" y="1143000"/>
            <a:ext cx="8233186" cy="4405086"/>
          </a:xfrm>
        </p:spPr>
        <p:txBody>
          <a:bodyPr/>
          <a:lstStyle/>
          <a:p>
            <a:r>
              <a:rPr lang="en-US" dirty="0" smtClean="0"/>
              <a:t>The </a:t>
            </a:r>
            <a:r>
              <a:rPr lang="en-US" dirty="0"/>
              <a:t>virtual </a:t>
            </a:r>
            <a:r>
              <a:rPr lang="en-US" dirty="0" smtClean="0"/>
              <a:t>host’s resources </a:t>
            </a:r>
            <a:r>
              <a:rPr lang="en-US" dirty="0"/>
              <a:t>can be found </a:t>
            </a:r>
            <a:r>
              <a:rPr lang="en-US" dirty="0" smtClean="0"/>
              <a:t>here: </a:t>
            </a:r>
            <a:endParaRPr lang="en-US" dirty="0"/>
          </a:p>
          <a:p>
            <a:pPr lvl="1"/>
            <a:r>
              <a:rPr lang="en-US" sz="2000" dirty="0">
                <a:solidFill>
                  <a:schemeClr val="tx1"/>
                </a:solidFill>
              </a:rPr>
              <a:t>Your </a:t>
            </a:r>
            <a:r>
              <a:rPr lang="en-US" sz="2000" dirty="0" smtClean="0">
                <a:solidFill>
                  <a:schemeClr val="tx1"/>
                </a:solidFill>
                <a:latin typeface="+mn-lt"/>
              </a:rPr>
              <a:t>Project: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latin typeface="+mn-lt"/>
                <a:cs typeface="Courier New" panose="02070309020205020404" pitchFamily="49" charset="0"/>
              </a:rPr>
              <a:t>/poky/build</a:t>
            </a:r>
            <a:r>
              <a:rPr lang="en-US" sz="2000" dirty="0" smtClean="0">
                <a:solidFill>
                  <a:srgbClr val="FF0000"/>
                </a:solidFill>
                <a:latin typeface="+mn-lt"/>
                <a:cs typeface="Courier New" panose="02070309020205020404" pitchFamily="49" charset="0"/>
              </a:rPr>
              <a:t> </a:t>
            </a:r>
            <a:r>
              <a:rPr lang="en-US" sz="2000" dirty="0" smtClean="0">
                <a:solidFill>
                  <a:schemeClr val="tx1"/>
                </a:solidFill>
                <a:latin typeface="+mn-lt"/>
              </a:rPr>
              <a:t>“</a:t>
            </a:r>
            <a:endParaRPr lang="en-US" sz="2000" dirty="0">
              <a:solidFill>
                <a:schemeClr val="tx1"/>
              </a:solidFill>
              <a:latin typeface="+mn-lt"/>
            </a:endParaRPr>
          </a:p>
          <a:p>
            <a:pPr lvl="1"/>
            <a:r>
              <a:rPr lang="en-US" sz="2000" dirty="0" smtClean="0">
                <a:solidFill>
                  <a:schemeClr val="tx1"/>
                </a:solidFill>
              </a:rPr>
              <a:t>Extensible-SDK Install</a:t>
            </a:r>
            <a:r>
              <a:rPr lang="en-US" sz="2000" dirty="0">
                <a:solidFill>
                  <a:schemeClr val="tx1"/>
                </a:solidFill>
              </a:rPr>
              <a:t>: "/</a:t>
            </a:r>
            <a:r>
              <a:rPr lang="en-US" sz="2000" dirty="0" smtClean="0">
                <a:solidFill>
                  <a:schemeClr val="tx1"/>
                </a:solidFill>
                <a:cs typeface="Courier New" panose="02070309020205020404" pitchFamily="49" charset="0"/>
              </a:rPr>
              <a:t>scratch/</a:t>
            </a:r>
            <a:r>
              <a:rPr lang="en-US" sz="2000" dirty="0" err="1" smtClean="0">
                <a:solidFill>
                  <a:schemeClr val="tx1"/>
                </a:solidFill>
                <a:cs typeface="Courier New" panose="02070309020205020404" pitchFamily="49" charset="0"/>
              </a:rPr>
              <a:t>sdk</a:t>
            </a:r>
            <a:r>
              <a:rPr lang="en-US" sz="2000" dirty="0" smtClean="0">
                <a:solidFill>
                  <a:schemeClr val="tx1"/>
                </a:solidFill>
                <a:cs typeface="Courier New" panose="02070309020205020404" pitchFamily="49" charset="0"/>
              </a:rPr>
              <a:t>/</a:t>
            </a:r>
            <a:r>
              <a:rPr lang="en-US" sz="2000" dirty="0" err="1" smtClean="0">
                <a:solidFill>
                  <a:schemeClr val="tx1"/>
                </a:solidFill>
                <a:cs typeface="Courier New" panose="02070309020205020404" pitchFamily="49" charset="0"/>
              </a:rPr>
              <a:t>qemuarm</a:t>
            </a:r>
            <a:r>
              <a:rPr lang="en-US" sz="2000" dirty="0" smtClean="0">
                <a:solidFill>
                  <a:schemeClr val="tx1"/>
                </a:solidFill>
              </a:rPr>
              <a:t>“</a:t>
            </a:r>
            <a:endParaRPr lang="en-US" sz="2000" dirty="0">
              <a:solidFill>
                <a:schemeClr val="tx1"/>
              </a:solidFill>
              <a:latin typeface="+mn-lt"/>
            </a:endParaRPr>
          </a:p>
          <a:p>
            <a:pPr lvl="1"/>
            <a:r>
              <a:rPr lang="en-US" sz="2000" dirty="0">
                <a:solidFill>
                  <a:schemeClr val="tx1"/>
                </a:solidFill>
                <a:latin typeface="+mn-lt"/>
              </a:rPr>
              <a:t>Sources: "/scratch</a:t>
            </a:r>
            <a:r>
              <a:rPr lang="en-US" sz="2000" dirty="0">
                <a:solidFill>
                  <a:schemeClr val="tx1"/>
                </a:solidFill>
                <a:cs typeface="Courier New" panose="02070309020205020404" pitchFamily="49" charset="0"/>
              </a:rPr>
              <a:t>/</a:t>
            </a:r>
            <a:r>
              <a:rPr lang="en-US" sz="2000" dirty="0" err="1">
                <a:solidFill>
                  <a:schemeClr val="tx1"/>
                </a:solidFill>
                <a:latin typeface="+mn-lt"/>
              </a:rPr>
              <a:t>src</a:t>
            </a:r>
            <a:r>
              <a:rPr lang="en-US" sz="2000" dirty="0">
                <a:solidFill>
                  <a:schemeClr val="tx1"/>
                </a:solidFill>
                <a:latin typeface="+mn-lt"/>
              </a:rPr>
              <a:t>“</a:t>
            </a:r>
          </a:p>
          <a:p>
            <a:pPr lvl="1"/>
            <a:r>
              <a:rPr lang="en-US" sz="2000" dirty="0" smtClean="0">
                <a:solidFill>
                  <a:schemeClr val="tx1"/>
                </a:solidFill>
                <a:latin typeface="+mn-lt"/>
              </a:rPr>
              <a:t>Poky: "</a:t>
            </a:r>
            <a:r>
              <a:rPr lang="en-US" sz="2000" dirty="0" smtClean="0">
                <a:solidFill>
                  <a:schemeClr val="tx1"/>
                </a:solidFill>
                <a:latin typeface="+mn-lt"/>
                <a:cs typeface="Courier New" panose="02070309020205020404" pitchFamily="49" charset="0"/>
              </a:rPr>
              <a:t>/scratch/poky"</a:t>
            </a:r>
            <a:endParaRPr lang="en-US" sz="2000" dirty="0" smtClean="0">
              <a:solidFill>
                <a:schemeClr val="tx1"/>
              </a:solidFill>
              <a:latin typeface="+mn-lt"/>
            </a:endParaRPr>
          </a:p>
          <a:p>
            <a:pPr lvl="1"/>
            <a:r>
              <a:rPr lang="en-US" sz="2000" dirty="0" smtClean="0">
                <a:solidFill>
                  <a:schemeClr val="tx1"/>
                </a:solidFill>
                <a:latin typeface="+mn-lt"/>
              </a:rPr>
              <a:t>Downloads</a:t>
            </a:r>
            <a:r>
              <a:rPr lang="en-US" sz="2000" dirty="0">
                <a:solidFill>
                  <a:schemeClr val="tx1"/>
                </a:solidFill>
                <a:latin typeface="+mn-lt"/>
              </a:rPr>
              <a:t>: </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smtClean="0">
                <a:solidFill>
                  <a:schemeClr val="tx1"/>
                </a:solidFill>
                <a:latin typeface="+mn-lt"/>
              </a:rPr>
              <a:t>downloads"</a:t>
            </a:r>
          </a:p>
          <a:p>
            <a:pPr lvl="1"/>
            <a:r>
              <a:rPr lang="en-US" sz="2000" dirty="0" err="1" smtClean="0">
                <a:solidFill>
                  <a:schemeClr val="tx1"/>
                </a:solidFill>
                <a:latin typeface="+mn-lt"/>
              </a:rPr>
              <a:t>Sstate</a:t>
            </a:r>
            <a:r>
              <a:rPr lang="en-US" sz="2000" dirty="0" smtClean="0">
                <a:solidFill>
                  <a:schemeClr val="tx1"/>
                </a:solidFill>
                <a:latin typeface="+mn-lt"/>
              </a:rPr>
              <a:t>-cache: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err="1" smtClean="0">
                <a:solidFill>
                  <a:schemeClr val="tx1"/>
                </a:solidFill>
                <a:latin typeface="+mn-lt"/>
              </a:rPr>
              <a:t>sstate</a:t>
            </a:r>
            <a:r>
              <a:rPr lang="en-US" sz="2000" dirty="0" smtClean="0">
                <a:solidFill>
                  <a:schemeClr val="tx1"/>
                </a:solidFill>
                <a:latin typeface="+mn-lt"/>
              </a:rPr>
              <a:t>-cache“</a:t>
            </a:r>
            <a:br>
              <a:rPr lang="en-US" sz="2000" dirty="0" smtClean="0">
                <a:solidFill>
                  <a:schemeClr val="tx1"/>
                </a:solidFill>
                <a:latin typeface="+mn-lt"/>
              </a:rPr>
            </a:br>
            <a:endParaRPr lang="en-US" sz="2000" dirty="0">
              <a:solidFill>
                <a:schemeClr val="tx1"/>
              </a:solidFill>
              <a:latin typeface="+mn-lt"/>
            </a:endParaRPr>
          </a:p>
          <a:p>
            <a:r>
              <a:rPr lang="en-US" dirty="0" smtClean="0"/>
              <a:t>You will be using SSH to communicate with your virtual server. </a:t>
            </a:r>
          </a:p>
          <a:p>
            <a:endParaRPr lang="en-US"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Setting up a package feed - Target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1" dirty="0" smtClean="0"/>
              <a:t>Install Package Management on the target</a:t>
            </a:r>
            <a:endParaRPr lang="en-US" dirty="0"/>
          </a:p>
          <a:p>
            <a:pPr lvl="1"/>
            <a:r>
              <a:rPr lang="en-US" dirty="0" smtClean="0"/>
              <a:t>EXTRA_IMAGE_FEATURES </a:t>
            </a:r>
            <a:r>
              <a:rPr lang="en-US" dirty="0"/>
              <a:t>+= " package-management </a:t>
            </a:r>
            <a:r>
              <a:rPr lang="en-US" dirty="0" smtClean="0"/>
              <a:t>"</a:t>
            </a:r>
            <a:endParaRPr lang="en-US" dirty="0"/>
          </a:p>
          <a:p>
            <a:r>
              <a:rPr lang="en-US" b="1" dirty="0" smtClean="0"/>
              <a:t>Set the correct package class</a:t>
            </a:r>
            <a:endParaRPr lang="en-US" dirty="0"/>
          </a:p>
          <a:p>
            <a:pPr lvl="1"/>
            <a:r>
              <a:rPr lang="en-US" dirty="0" smtClean="0"/>
              <a:t>PACKAGE_CLASSES </a:t>
            </a:r>
            <a:r>
              <a:rPr lang="en-US" dirty="0"/>
              <a:t>= "</a:t>
            </a:r>
            <a:r>
              <a:rPr lang="en-US" dirty="0" err="1" smtClean="0"/>
              <a:t>package_rpm</a:t>
            </a:r>
            <a:r>
              <a:rPr lang="en-US" dirty="0" smtClean="0"/>
              <a:t>”</a:t>
            </a:r>
          </a:p>
          <a:p>
            <a:r>
              <a:rPr lang="en-US" dirty="0" smtClean="0"/>
              <a:t>Customize the feed </a:t>
            </a:r>
            <a:r>
              <a:rPr lang="en-US" dirty="0"/>
              <a:t>(</a:t>
            </a:r>
            <a:r>
              <a:rPr lang="en-US" dirty="0" smtClean="0"/>
              <a:t>optional)</a:t>
            </a:r>
          </a:p>
          <a:p>
            <a:pPr lvl="1"/>
            <a:r>
              <a:rPr lang="en-US" dirty="0"/>
              <a:t>PACKAGE_FEED_URIS = </a:t>
            </a:r>
            <a:r>
              <a:rPr lang="en-US" dirty="0" smtClean="0">
                <a:hlinkClick r:id="rId2"/>
              </a:rPr>
              <a:t>http</a:t>
            </a:r>
            <a:r>
              <a:rPr lang="en-US" dirty="0">
                <a:hlinkClick r:id="rId2"/>
              </a:rPr>
              <a:t>://</a:t>
            </a:r>
            <a:r>
              <a:rPr lang="en-US" dirty="0" smtClean="0">
                <a:hlinkClick r:id="rId2"/>
              </a:rPr>
              <a:t>my-server.com/repo</a:t>
            </a:r>
            <a:endParaRPr lang="en-US" dirty="0" smtClean="0"/>
          </a:p>
          <a:p>
            <a:pPr lvl="1"/>
            <a:r>
              <a:rPr lang="en-US" dirty="0" smtClean="0"/>
              <a:t>PACKAGE_FEED_BASE_PATHS </a:t>
            </a:r>
            <a:r>
              <a:rPr lang="en-US" dirty="0"/>
              <a:t>= "</a:t>
            </a:r>
            <a:r>
              <a:rPr lang="en-US" dirty="0" smtClean="0"/>
              <a:t>rpm”</a:t>
            </a:r>
          </a:p>
          <a:p>
            <a:pPr lvl="1"/>
            <a:r>
              <a:rPr lang="en-US" dirty="0" smtClean="0"/>
              <a:t>PACKAGE_FEED_ARCHS </a:t>
            </a:r>
            <a:r>
              <a:rPr lang="en-US" dirty="0"/>
              <a:t>= ”all </a:t>
            </a:r>
            <a:r>
              <a:rPr lang="en-US" dirty="0" smtClean="0"/>
              <a:t>armv7at2hf-neon </a:t>
            </a:r>
            <a:r>
              <a:rPr lang="en-US" dirty="0" err="1" smtClean="0"/>
              <a:t>beaglebone</a:t>
            </a:r>
            <a:r>
              <a:rPr lang="en-US" dirty="0" smtClean="0"/>
              <a:t>"</a:t>
            </a:r>
            <a:endParaRPr lang="en-US" dirty="0"/>
          </a:p>
          <a:p>
            <a:r>
              <a:rPr lang="en-US" b="1" dirty="0" smtClean="0"/>
              <a:t>Edit </a:t>
            </a:r>
            <a:r>
              <a:rPr lang="en-US" b="1" dirty="0"/>
              <a:t>/</a:t>
            </a:r>
            <a:r>
              <a:rPr lang="en-US" b="1" dirty="0" err="1" smtClean="0"/>
              <a:t>etc</a:t>
            </a:r>
            <a:r>
              <a:rPr lang="en-US" b="1" dirty="0" smtClean="0"/>
              <a:t>/</a:t>
            </a:r>
            <a:r>
              <a:rPr lang="en-US" b="1" dirty="0" err="1" smtClean="0"/>
              <a:t>yum.repos.d</a:t>
            </a:r>
            <a:r>
              <a:rPr lang="en-US" b="1" dirty="0" smtClean="0"/>
              <a:t>/</a:t>
            </a:r>
            <a:r>
              <a:rPr lang="en-US" b="1" dirty="0" err="1" smtClean="0"/>
              <a:t>oe</a:t>
            </a:r>
            <a:r>
              <a:rPr lang="en-US" b="1" dirty="0" smtClean="0"/>
              <a:t>-remote-</a:t>
            </a:r>
            <a:r>
              <a:rPr lang="en-US" b="1" dirty="0" err="1" smtClean="0"/>
              <a:t>repo.repo</a:t>
            </a:r>
            <a:r>
              <a:rPr lang="en-US" b="1" dirty="0" smtClean="0"/>
              <a:t> (optional)</a:t>
            </a:r>
          </a:p>
          <a:p>
            <a:pPr lvl="1"/>
            <a:r>
              <a:rPr lang="en-US" dirty="0" smtClean="0"/>
              <a:t>enabled=1</a:t>
            </a:r>
            <a:endParaRPr lang="en-US" dirty="0"/>
          </a:p>
          <a:p>
            <a:pPr lvl="1"/>
            <a:r>
              <a:rPr lang="en-US" dirty="0" err="1" smtClean="0"/>
              <a:t>metadata_expire</a:t>
            </a:r>
            <a:r>
              <a:rPr lang="en-US" dirty="0" smtClean="0"/>
              <a:t>=0</a:t>
            </a:r>
          </a:p>
          <a:p>
            <a:pPr lvl="1"/>
            <a:r>
              <a:rPr lang="en-US" dirty="0" err="1" smtClean="0"/>
              <a:t>gpgcheck</a:t>
            </a:r>
            <a:r>
              <a:rPr lang="en-US" dirty="0" smtClean="0"/>
              <a:t>=0</a:t>
            </a:r>
            <a:endParaRPr lang="en-US" dirty="0"/>
          </a:p>
        </p:txBody>
      </p:sp>
    </p:spTree>
    <p:extLst>
      <p:ext uri="{BB962C8B-B14F-4D97-AF65-F5344CB8AC3E}">
        <p14:creationId xmlns:p14="http://schemas.microsoft.com/office/powerpoint/2010/main" val="282809901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Setting up a package </a:t>
            </a:r>
            <a:r>
              <a:rPr lang="en-US" dirty="0" smtClean="0">
                <a:latin typeface="Arial" charset="0"/>
              </a:rPr>
              <a:t>feed</a:t>
            </a:r>
            <a:endParaRPr lang="en-US" dirty="0"/>
          </a:p>
        </p:txBody>
      </p:sp>
      <p:sp>
        <p:nvSpPr>
          <p:cNvPr id="3" name="Content Placeholder 2"/>
          <p:cNvSpPr>
            <a:spLocks noGrp="1"/>
          </p:cNvSpPr>
          <p:nvPr>
            <p:ph idx="4294967295"/>
          </p:nvPr>
        </p:nvSpPr>
        <p:spPr>
          <a:xfrm>
            <a:off x="442210" y="1075766"/>
            <a:ext cx="8229600" cy="4898314"/>
          </a:xfrm>
          <a:prstGeom prst="rect">
            <a:avLst/>
          </a:prstGeom>
        </p:spPr>
        <p:txBody>
          <a:bodyPr>
            <a:normAutofit/>
          </a:bodyPr>
          <a:lstStyle/>
          <a:p>
            <a:pPr lvl="0"/>
            <a:r>
              <a:rPr lang="en-US" dirty="0" smtClean="0">
                <a:latin typeface="Arial" charset="0"/>
              </a:rPr>
              <a:t>Publish a repo, index the repo, and</a:t>
            </a:r>
            <a:r>
              <a:rPr lang="mr-IN" dirty="0" smtClean="0">
                <a:latin typeface="Arial" charset="0"/>
              </a:rPr>
              <a:t>…</a:t>
            </a:r>
            <a:endParaRPr lang="en-US" dirty="0" smtClean="0">
              <a:latin typeface="Arial" charset="0"/>
            </a:endParaRPr>
          </a:p>
          <a:p>
            <a:pPr lvl="0"/>
            <a:endParaRPr lang="en-US" b="1" dirty="0">
              <a:latin typeface="Arial" charset="0"/>
            </a:endParaRPr>
          </a:p>
          <a:p>
            <a:pPr lvl="0"/>
            <a:endParaRPr lang="en-US" dirty="0" smtClean="0">
              <a:latin typeface="Arial" charset="0"/>
            </a:endParaRPr>
          </a:p>
          <a:p>
            <a:pPr lvl="0"/>
            <a:endParaRPr lang="en-US" b="1" dirty="0">
              <a:latin typeface="Arial" charset="0"/>
            </a:endParaRPr>
          </a:p>
          <a:p>
            <a:pPr lvl="0"/>
            <a:endParaRPr lang="en-US" dirty="0" smtClean="0">
              <a:latin typeface="Arial" charset="0"/>
            </a:endParaRPr>
          </a:p>
          <a:p>
            <a:pPr lvl="0"/>
            <a:endParaRPr lang="en-US" b="1" dirty="0">
              <a:latin typeface="Arial" charset="0"/>
            </a:endParaRPr>
          </a:p>
          <a:p>
            <a:pPr lvl="0"/>
            <a:r>
              <a:rPr lang="en-US" dirty="0" smtClean="0">
                <a:latin typeface="Arial" charset="0"/>
              </a:rPr>
              <a:t>You are now running a web server on port 5678</a:t>
            </a:r>
            <a:endParaRPr lang="en-US" b="1" dirty="0" smtClean="0"/>
          </a:p>
        </p:txBody>
      </p:sp>
      <p:sp>
        <p:nvSpPr>
          <p:cNvPr id="6" name="Rectangle 5"/>
          <p:cNvSpPr/>
          <p:nvPr/>
        </p:nvSpPr>
        <p:spPr bwMode="auto">
          <a:xfrm>
            <a:off x="454025" y="1719072"/>
            <a:ext cx="8433797" cy="298704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core-image-minimal</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package-index</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twistd</a:t>
            </a:r>
            <a:r>
              <a:rPr lang="en-US" sz="1600" b="1" dirty="0">
                <a:solidFill>
                  <a:schemeClr val="tx1"/>
                </a:solidFill>
                <a:latin typeface="Courier New" panose="02070309020205020404" pitchFamily="49" charset="0"/>
                <a:cs typeface="Courier New" panose="02070309020205020404" pitchFamily="49" charset="0"/>
              </a:rPr>
              <a:t> -n web --path </a:t>
            </a:r>
            <a:r>
              <a:rPr lang="en-US" sz="1600" b="1" dirty="0" err="1">
                <a:solidFill>
                  <a:schemeClr val="tx1"/>
                </a:solidFill>
                <a:latin typeface="Courier New" panose="02070309020205020404" pitchFamily="49" charset="0"/>
                <a:cs typeface="Courier New" panose="02070309020205020404" pitchFamily="49" charset="0"/>
              </a:rPr>
              <a:t>tmp</a:t>
            </a:r>
            <a:r>
              <a:rPr lang="en-US" sz="1600" b="1" dirty="0">
                <a:solidFill>
                  <a:schemeClr val="tx1"/>
                </a:solidFill>
                <a:latin typeface="Courier New" panose="02070309020205020404" pitchFamily="49" charset="0"/>
                <a:cs typeface="Courier New" panose="02070309020205020404" pitchFamily="49" charset="0"/>
              </a:rPr>
              <a:t>/deploy/rpm -p </a:t>
            </a:r>
            <a:r>
              <a:rPr lang="en-US" sz="1600" b="1" dirty="0" smtClean="0">
                <a:solidFill>
                  <a:schemeClr val="tx1"/>
                </a:solidFill>
                <a:latin typeface="Courier New" panose="02070309020205020404" pitchFamily="49" charset="0"/>
                <a:cs typeface="Courier New" panose="02070309020205020404" pitchFamily="49" charset="0"/>
              </a:rPr>
              <a:t>5678</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Log </a:t>
            </a:r>
            <a:r>
              <a:rPr lang="en-US" sz="1600" b="1" dirty="0" smtClean="0">
                <a:latin typeface="Courier New" panose="02070309020205020404" pitchFamily="49" charset="0"/>
                <a:cs typeface="Courier New" panose="02070309020205020404" pitchFamily="49" charset="0"/>
              </a:rPr>
              <a:t>opened</a:t>
            </a:r>
          </a:p>
          <a:p>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twistd</a:t>
            </a:r>
            <a:r>
              <a:rPr lang="en-US" sz="1600" b="1" dirty="0">
                <a:latin typeface="Courier New" panose="02070309020205020404" pitchFamily="49" charset="0"/>
                <a:cs typeface="Courier New" panose="02070309020205020404" pitchFamily="49" charset="0"/>
              </a:rPr>
              <a:t> 16.0.0 (/</a:t>
            </a:r>
            <a:r>
              <a:rPr lang="en-US" sz="1600" b="1" dirty="0" err="1">
                <a:latin typeface="Courier New" panose="02070309020205020404" pitchFamily="49" charset="0"/>
                <a:cs typeface="Courier New" panose="02070309020205020404" pitchFamily="49" charset="0"/>
              </a:rPr>
              <a:t>usr</a:t>
            </a:r>
            <a:r>
              <a:rPr lang="en-US" sz="1600" b="1" dirty="0">
                <a:latin typeface="Courier New" panose="02070309020205020404" pitchFamily="49" charset="0"/>
                <a:cs typeface="Courier New" panose="02070309020205020404" pitchFamily="49" charset="0"/>
              </a:rPr>
              <a:t>/bin/python 2.7.12) starting up</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reactor class: </a:t>
            </a:r>
            <a:r>
              <a:rPr lang="en-US" sz="1600" b="1" dirty="0" err="1" smtClean="0">
                <a:latin typeface="Courier New" panose="02070309020205020404" pitchFamily="49" charset="0"/>
                <a:cs typeface="Courier New" panose="02070309020205020404" pitchFamily="49" charset="0"/>
              </a:rPr>
              <a:t>twisted.internet.epollreactor.EPollReactor</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Site starting on </a:t>
            </a:r>
            <a:r>
              <a:rPr lang="en-US" sz="1600" b="1" dirty="0" smtClean="0">
                <a:latin typeface="Courier New" panose="02070309020205020404" pitchFamily="49" charset="0"/>
                <a:cs typeface="Courier New" panose="02070309020205020404" pitchFamily="49" charset="0"/>
              </a:rPr>
              <a:t>5678</a:t>
            </a:r>
          </a:p>
        </p:txBody>
      </p:sp>
    </p:spTree>
    <p:extLst>
      <p:ext uri="{BB962C8B-B14F-4D97-AF65-F5344CB8AC3E}">
        <p14:creationId xmlns:p14="http://schemas.microsoft.com/office/powerpoint/2010/main" val="201263424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b="1" dirty="0" smtClean="0"/>
              <a:t>On </a:t>
            </a:r>
            <a:r>
              <a:rPr lang="en-US" sz="2000" b="1" dirty="0"/>
              <a:t>target example – AWS + </a:t>
            </a:r>
            <a:r>
              <a:rPr lang="en-US" sz="2000" b="1" dirty="0" err="1"/>
              <a:t>Beaglebone</a:t>
            </a:r>
            <a:r>
              <a:rPr lang="en-US" sz="2000" b="1" dirty="0"/>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208293591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Running </a:t>
            </a:r>
            <a:r>
              <a:rPr lang="en-US" dirty="0" err="1" smtClean="0"/>
              <a:t>bitbake</a:t>
            </a:r>
            <a:r>
              <a:rPr lang="en-US" dirty="0" smtClean="0"/>
              <a:t> world can take some time</a:t>
            </a:r>
          </a:p>
          <a:p>
            <a:pPr lvl="1"/>
            <a:r>
              <a:rPr lang="en-US" dirty="0" smtClean="0"/>
              <a:t>You may want to update your repo as needed</a:t>
            </a:r>
          </a:p>
          <a:p>
            <a:r>
              <a:rPr lang="en-US" dirty="0" smtClean="0"/>
              <a:t>Serve the repo from a build machine</a:t>
            </a:r>
          </a:p>
          <a:p>
            <a:pPr lvl="1"/>
            <a:r>
              <a:rPr lang="en-US" dirty="0" smtClean="0"/>
              <a:t>Or simply </a:t>
            </a:r>
            <a:r>
              <a:rPr lang="en-US" dirty="0" err="1" smtClean="0"/>
              <a:t>rsync</a:t>
            </a:r>
            <a:r>
              <a:rPr lang="en-US" dirty="0" smtClean="0"/>
              <a:t> to a webserver</a:t>
            </a:r>
          </a:p>
          <a:p>
            <a:r>
              <a:rPr lang="en-US" dirty="0" smtClean="0"/>
              <a:t>Do not forget to run `</a:t>
            </a:r>
            <a:r>
              <a:rPr lang="en-US" dirty="0" err="1" smtClean="0"/>
              <a:t>bitbake</a:t>
            </a:r>
            <a:r>
              <a:rPr lang="en-US" dirty="0" smtClean="0"/>
              <a:t> </a:t>
            </a:r>
            <a:r>
              <a:rPr lang="en-US" dirty="0" err="1" smtClean="0"/>
              <a:t>packge</a:t>
            </a:r>
            <a:r>
              <a:rPr lang="en-US" dirty="0" smtClean="0"/>
              <a:t>-index`</a:t>
            </a:r>
          </a:p>
          <a:p>
            <a:pPr lvl="1"/>
            <a:r>
              <a:rPr lang="en-US" dirty="0" smtClean="0"/>
              <a:t>Package index will not auto-update</a:t>
            </a:r>
          </a:p>
          <a:p>
            <a:r>
              <a:rPr lang="en-US" dirty="0" smtClean="0"/>
              <a:t>Good practice is to dogfood your repo</a:t>
            </a:r>
            <a:endParaRPr lang="en-US" dirty="0"/>
          </a:p>
        </p:txBody>
      </p:sp>
    </p:spTree>
    <p:extLst>
      <p:ext uri="{BB962C8B-B14F-4D97-AF65-F5344CB8AC3E}">
        <p14:creationId xmlns:p14="http://schemas.microsoft.com/office/powerpoint/2010/main" val="93519600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Understanding RPM Packages and </a:t>
            </a:r>
            <a:r>
              <a:rPr lang="en-US" dirty="0" err="1" smtClean="0">
                <a:latin typeface="Arial" charset="0"/>
              </a:rPr>
              <a:t>repomd.xml</a:t>
            </a:r>
            <a:endParaRPr lang="en-US" dirty="0"/>
          </a:p>
        </p:txBody>
      </p:sp>
      <p:sp>
        <p:nvSpPr>
          <p:cNvPr id="3" name="Content Placeholder 2"/>
          <p:cNvSpPr>
            <a:spLocks noGrp="1"/>
          </p:cNvSpPr>
          <p:nvPr>
            <p:ph idx="4294967295"/>
          </p:nvPr>
        </p:nvSpPr>
        <p:spPr>
          <a:xfrm>
            <a:off x="442210" y="1075766"/>
            <a:ext cx="8421374" cy="4921622"/>
          </a:xfrm>
          <a:prstGeom prst="rect">
            <a:avLst/>
          </a:prstGeom>
        </p:spPr>
        <p:txBody>
          <a:bodyPr>
            <a:normAutofit/>
          </a:bodyPr>
          <a:lstStyle/>
          <a:p>
            <a:r>
              <a:rPr lang="en-US" dirty="0" err="1" smtClean="0"/>
              <a:t>repomd</a:t>
            </a:r>
            <a:r>
              <a:rPr lang="en-US" dirty="0" smtClean="0"/>
              <a:t> == Repo Metadata</a:t>
            </a:r>
          </a:p>
          <a:p>
            <a:pPr lvl="1"/>
            <a:r>
              <a:rPr lang="en-US" dirty="0" smtClean="0"/>
              <a:t>This is the “package index”</a:t>
            </a:r>
          </a:p>
          <a:p>
            <a:r>
              <a:rPr lang="en-US" dirty="0" smtClean="0"/>
              <a:t>Repository Tools</a:t>
            </a:r>
          </a:p>
          <a:p>
            <a:pPr lvl="1"/>
            <a:r>
              <a:rPr lang="en-US" dirty="0" err="1" smtClean="0"/>
              <a:t>createrepo</a:t>
            </a:r>
            <a:endParaRPr lang="en-US" dirty="0"/>
          </a:p>
          <a:p>
            <a:pPr lvl="1"/>
            <a:r>
              <a:rPr lang="en-US" dirty="0" smtClean="0"/>
              <a:t>rpm2cpio</a:t>
            </a:r>
          </a:p>
          <a:p>
            <a:pPr lvl="1"/>
            <a:r>
              <a:rPr lang="en-US" dirty="0" err="1" smtClean="0"/>
              <a:t>dnf</a:t>
            </a:r>
            <a:r>
              <a:rPr lang="en-US" dirty="0" smtClean="0"/>
              <a:t> (replaces yum)</a:t>
            </a:r>
          </a:p>
          <a:p>
            <a:pPr lvl="1"/>
            <a:r>
              <a:rPr lang="en-US" dirty="0" smtClean="0"/>
              <a:t>yum-</a:t>
            </a:r>
            <a:r>
              <a:rPr lang="en-US" dirty="0" err="1" smtClean="0"/>
              <a:t>utils</a:t>
            </a:r>
            <a:r>
              <a:rPr lang="en-US" dirty="0" smtClean="0"/>
              <a:t> (historical)</a:t>
            </a:r>
          </a:p>
          <a:p>
            <a:pPr lvl="1"/>
            <a:endParaRPr lang="en-US" dirty="0"/>
          </a:p>
          <a:p>
            <a:r>
              <a:rPr lang="en-US" dirty="0" smtClean="0"/>
              <a:t>Important Commands</a:t>
            </a:r>
          </a:p>
          <a:p>
            <a:pPr lvl="1"/>
            <a:r>
              <a:rPr lang="en-US" dirty="0" smtClean="0"/>
              <a:t>rpm -</a:t>
            </a:r>
            <a:r>
              <a:rPr lang="en-US" dirty="0" err="1" smtClean="0"/>
              <a:t>qip</a:t>
            </a:r>
            <a:r>
              <a:rPr lang="en-US" dirty="0" smtClean="0"/>
              <a:t> (general info)</a:t>
            </a:r>
          </a:p>
          <a:p>
            <a:pPr lvl="1"/>
            <a:r>
              <a:rPr lang="en-US" dirty="0"/>
              <a:t>rpm -</a:t>
            </a:r>
            <a:r>
              <a:rPr lang="en-US" dirty="0" err="1"/>
              <a:t>qpR</a:t>
            </a:r>
            <a:r>
              <a:rPr lang="en-US" dirty="0"/>
              <a:t> </a:t>
            </a:r>
            <a:r>
              <a:rPr lang="en-US" dirty="0" smtClean="0"/>
              <a:t> (depends)</a:t>
            </a:r>
            <a:endParaRPr lang="en-US" dirty="0"/>
          </a:p>
        </p:txBody>
      </p:sp>
    </p:spTree>
    <p:extLst>
      <p:ext uri="{BB962C8B-B14F-4D97-AF65-F5344CB8AC3E}">
        <p14:creationId xmlns:p14="http://schemas.microsoft.com/office/powerpoint/2010/main" val="321208504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On Target Demo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Beaglebone</a:t>
            </a:r>
            <a:r>
              <a:rPr lang="en-US" dirty="0" smtClean="0">
                <a:latin typeface="Arial" charset="0"/>
              </a:rPr>
              <a:t> Repo on AWS</a:t>
            </a:r>
            <a:endParaRPr lang="en-US" dirty="0">
              <a:latin typeface="Arial" charset="0"/>
            </a:endParaRPr>
          </a:p>
        </p:txBody>
      </p:sp>
    </p:spTree>
    <p:extLst>
      <p:ext uri="{BB962C8B-B14F-4D97-AF65-F5344CB8AC3E}">
        <p14:creationId xmlns:p14="http://schemas.microsoft.com/office/powerpoint/2010/main" val="372641745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1" dirty="0" smtClean="0"/>
              <a:t>Signing </a:t>
            </a:r>
            <a:r>
              <a:rPr lang="en-US" sz="2000" b="1" dirty="0"/>
              <a:t>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275627577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smtClean="0"/>
              <a:t>“</a:t>
            </a:r>
            <a:r>
              <a:rPr lang="en-US" dirty="0" err="1" smtClean="0"/>
              <a:t>sign_rpm</a:t>
            </a:r>
            <a:r>
              <a:rPr lang="en-US" dirty="0" smtClean="0"/>
              <a:t>”</a:t>
            </a:r>
          </a:p>
          <a:p>
            <a:r>
              <a:rPr lang="en-US" dirty="0" smtClean="0"/>
              <a:t>Define </a:t>
            </a:r>
            <a:r>
              <a:rPr lang="en-US" dirty="0"/>
              <a:t>the GPG key that will be used for </a:t>
            </a:r>
            <a:r>
              <a:rPr lang="en-US" dirty="0" smtClean="0"/>
              <a:t>signing.</a:t>
            </a:r>
          </a:p>
          <a:p>
            <a:pPr lvl="1"/>
            <a:r>
              <a:rPr lang="en-US" dirty="0" smtClean="0"/>
              <a:t>RPM_GPG_NAME </a:t>
            </a:r>
            <a:r>
              <a:rPr lang="en-US" dirty="0"/>
              <a:t>=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smtClean="0"/>
              <a:t>RPM_GPG_PASSPHRASE </a:t>
            </a:r>
            <a:r>
              <a:rPr lang="en-US" dirty="0"/>
              <a:t>= "</a:t>
            </a:r>
            <a:r>
              <a:rPr lang="en-US" i="1" dirty="0"/>
              <a:t>passphrase</a:t>
            </a:r>
            <a:r>
              <a:rPr lang="en-US" dirty="0"/>
              <a:t>"</a:t>
            </a:r>
          </a:p>
        </p:txBody>
      </p:sp>
    </p:spTree>
    <p:extLst>
      <p:ext uri="{BB962C8B-B14F-4D97-AF65-F5344CB8AC3E}">
        <p14:creationId xmlns:p14="http://schemas.microsoft.com/office/powerpoint/2010/main" val="153754185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err="1"/>
              <a:t>sign_package_feed</a:t>
            </a:r>
            <a:r>
              <a:rPr lang="en-US" dirty="0"/>
              <a:t>”</a:t>
            </a:r>
            <a:endParaRPr lang="en-US" dirty="0" smtClean="0"/>
          </a:p>
          <a:p>
            <a:r>
              <a:rPr lang="en-US" dirty="0" smtClean="0"/>
              <a:t>Define </a:t>
            </a:r>
            <a:r>
              <a:rPr lang="en-US" dirty="0"/>
              <a:t>the GPG key that will be used for </a:t>
            </a:r>
            <a:r>
              <a:rPr lang="en-US" dirty="0" smtClean="0"/>
              <a:t>signing.</a:t>
            </a:r>
          </a:p>
          <a:p>
            <a:pPr lvl="1"/>
            <a:r>
              <a:rPr lang="en-US" dirty="0"/>
              <a:t>PACKAGE_FEED_GPG_NAME =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a:t>PACKAGE_FEED_GPG_PASSPHRASE_FILE = "</a:t>
            </a:r>
            <a:r>
              <a:rPr lang="en-US" i="1" dirty="0"/>
              <a:t>passphrase</a:t>
            </a:r>
            <a:r>
              <a:rPr lang="en-US" dirty="0"/>
              <a:t>"</a:t>
            </a:r>
          </a:p>
        </p:txBody>
      </p:sp>
    </p:spTree>
    <p:extLst>
      <p:ext uri="{BB962C8B-B14F-4D97-AF65-F5344CB8AC3E}">
        <p14:creationId xmlns:p14="http://schemas.microsoft.com/office/powerpoint/2010/main" val="139596611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 (optional)</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i="1" dirty="0" smtClean="0"/>
              <a:t>GPG_BIN</a:t>
            </a:r>
          </a:p>
          <a:p>
            <a:pPr lvl="1"/>
            <a:r>
              <a:rPr lang="en-US" dirty="0" smtClean="0"/>
              <a:t>GPG</a:t>
            </a:r>
            <a:r>
              <a:rPr lang="en-US" b="0" dirty="0"/>
              <a:t> </a:t>
            </a:r>
            <a:r>
              <a:rPr lang="en-US" b="0" dirty="0" smtClean="0"/>
              <a:t>binary executed </a:t>
            </a:r>
            <a:r>
              <a:rPr lang="en-US" b="0" dirty="0"/>
              <a:t>when the package is </a:t>
            </a:r>
            <a:r>
              <a:rPr lang="en-US" b="0" dirty="0" smtClean="0"/>
              <a:t>signed </a:t>
            </a:r>
          </a:p>
          <a:p>
            <a:r>
              <a:rPr lang="en-US" i="1" dirty="0" smtClean="0"/>
              <a:t>GPG_PATH</a:t>
            </a:r>
          </a:p>
          <a:p>
            <a:pPr lvl="1"/>
            <a:r>
              <a:rPr lang="en-US" b="0" dirty="0" smtClean="0"/>
              <a:t>GPG</a:t>
            </a:r>
            <a:r>
              <a:rPr lang="en-US" b="0" dirty="0"/>
              <a:t> home directory used when the package is signed. </a:t>
            </a:r>
            <a:endParaRPr lang="en-US" b="0" dirty="0" smtClean="0"/>
          </a:p>
          <a:p>
            <a:r>
              <a:rPr lang="en-US" i="1" dirty="0" smtClean="0"/>
              <a:t>PACKAGE_FEED_GPG_SIGNATURE_TYPE</a:t>
            </a:r>
          </a:p>
          <a:p>
            <a:pPr lvl="1"/>
            <a:r>
              <a:rPr lang="en-US" b="0" dirty="0" smtClean="0"/>
              <a:t>Specifies </a:t>
            </a:r>
            <a:r>
              <a:rPr lang="en-US" b="0" dirty="0"/>
              <a:t>the type of </a:t>
            </a:r>
            <a:r>
              <a:rPr lang="en-US" dirty="0" err="1"/>
              <a:t>gpg</a:t>
            </a:r>
            <a:r>
              <a:rPr lang="en-US" b="0" dirty="0"/>
              <a:t> signature. This variable applies only to RPM and IPK package feeds. Allowable values for the </a:t>
            </a:r>
            <a:r>
              <a:rPr lang="en-US" dirty="0"/>
              <a:t>PACKAGE_FEED_GPG_SIGNATURE_TYPE</a:t>
            </a:r>
            <a:r>
              <a:rPr lang="en-US" b="0" dirty="0"/>
              <a:t> are "ASC", which is the default and specifies </a:t>
            </a:r>
            <a:r>
              <a:rPr lang="en-US" b="0" dirty="0" err="1"/>
              <a:t>ascii</a:t>
            </a:r>
            <a:r>
              <a:rPr lang="en-US" b="0" dirty="0"/>
              <a:t> armored, and "BIN", which specifies binary.</a:t>
            </a:r>
            <a:endParaRPr lang="en-US" dirty="0"/>
          </a:p>
        </p:txBody>
      </p:sp>
    </p:spTree>
    <p:extLst>
      <p:ext uri="{BB962C8B-B14F-4D97-AF65-F5344CB8AC3E}">
        <p14:creationId xmlns:p14="http://schemas.microsoft.com/office/powerpoint/2010/main" val="31185360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a:t>
            </a:r>
            <a:r>
              <a:rPr lang="en-US" sz="1600" b="1"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Testing Packages with </a:t>
            </a:r>
            <a:r>
              <a:rPr lang="en-US" dirty="0" err="1" smtClean="0">
                <a:latin typeface="Arial" charset="0"/>
              </a:rPr>
              <a:t>ptest</a:t>
            </a:r>
            <a:r>
              <a:rPr lang="en-US" dirty="0" smtClean="0">
                <a:latin typeface="Arial" charset="0"/>
              </a:rPr>
              <a:t> (Optional? Not really!)</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 </a:t>
            </a:r>
            <a:r>
              <a:rPr lang="en-US" dirty="0"/>
              <a:t>Test (</a:t>
            </a:r>
            <a:r>
              <a:rPr lang="en-US" dirty="0" err="1" smtClean="0"/>
              <a:t>ptest</a:t>
            </a:r>
            <a:r>
              <a:rPr lang="en-US" dirty="0" smtClean="0"/>
              <a:t>)</a:t>
            </a:r>
          </a:p>
          <a:p>
            <a:pPr lvl="1"/>
            <a:r>
              <a:rPr lang="en-US" dirty="0"/>
              <a:t>R</a:t>
            </a:r>
            <a:r>
              <a:rPr lang="en-US" b="0" dirty="0" smtClean="0"/>
              <a:t>uns </a:t>
            </a:r>
            <a:r>
              <a:rPr lang="en-US" b="0" dirty="0"/>
              <a:t>tests against </a:t>
            </a:r>
            <a:r>
              <a:rPr lang="en-US" b="0" dirty="0" smtClean="0"/>
              <a:t>packages</a:t>
            </a:r>
          </a:p>
          <a:p>
            <a:pPr lvl="1"/>
            <a:r>
              <a:rPr lang="en-US" dirty="0"/>
              <a:t>C</a:t>
            </a:r>
            <a:r>
              <a:rPr lang="en-US" b="0" dirty="0" smtClean="0"/>
              <a:t>ontains </a:t>
            </a:r>
            <a:r>
              <a:rPr lang="en-US" b="0" dirty="0"/>
              <a:t>at least two items: </a:t>
            </a:r>
            <a:endParaRPr lang="en-US" b="0" dirty="0" smtClean="0"/>
          </a:p>
          <a:p>
            <a:pPr lvl="2"/>
            <a:r>
              <a:rPr lang="en-US" b="0" dirty="0" smtClean="0"/>
              <a:t>the </a:t>
            </a:r>
            <a:r>
              <a:rPr lang="en-US" b="0" dirty="0"/>
              <a:t>actual </a:t>
            </a:r>
            <a:r>
              <a:rPr lang="en-US" b="0" dirty="0" smtClean="0"/>
              <a:t>test (can be a script or an elaborate system)</a:t>
            </a:r>
          </a:p>
          <a:p>
            <a:pPr lvl="2"/>
            <a:r>
              <a:rPr lang="en-US" b="0" dirty="0" smtClean="0"/>
              <a:t>shell </a:t>
            </a:r>
            <a:r>
              <a:rPr lang="en-US" b="0" dirty="0"/>
              <a:t>script (</a:t>
            </a:r>
            <a:r>
              <a:rPr lang="en-US" dirty="0"/>
              <a:t>run-</a:t>
            </a:r>
            <a:r>
              <a:rPr lang="en-US" dirty="0" err="1"/>
              <a:t>ptest</a:t>
            </a:r>
            <a:r>
              <a:rPr lang="en-US" b="0" dirty="0"/>
              <a:t>) that starts the </a:t>
            </a:r>
            <a:r>
              <a:rPr lang="en-US" b="0" dirty="0" smtClean="0"/>
              <a:t>test (not the actual test)</a:t>
            </a:r>
          </a:p>
          <a:p>
            <a:r>
              <a:rPr lang="en-US" dirty="0" smtClean="0"/>
              <a:t>Simple Setup</a:t>
            </a:r>
          </a:p>
          <a:p>
            <a:pPr lvl="1"/>
            <a:r>
              <a:rPr lang="en-US" dirty="0" err="1" smtClean="0"/>
              <a:t>DISTRO_FEATURES_append</a:t>
            </a:r>
            <a:r>
              <a:rPr lang="en-US" dirty="0" smtClean="0"/>
              <a:t> </a:t>
            </a:r>
            <a:r>
              <a:rPr lang="en-US" dirty="0"/>
              <a:t>= " </a:t>
            </a:r>
            <a:r>
              <a:rPr lang="en-US" dirty="0" err="1" smtClean="0"/>
              <a:t>ptest</a:t>
            </a:r>
            <a:r>
              <a:rPr lang="en-US" dirty="0" smtClean="0"/>
              <a:t>”</a:t>
            </a:r>
          </a:p>
          <a:p>
            <a:pPr lvl="1"/>
            <a:r>
              <a:rPr lang="en-US" dirty="0" smtClean="0"/>
              <a:t>EXTRA_IMAGE_FEATURES </a:t>
            </a:r>
            <a:r>
              <a:rPr lang="en-US" dirty="0"/>
              <a:t>+= "</a:t>
            </a:r>
            <a:r>
              <a:rPr lang="en-US" dirty="0" err="1" smtClean="0"/>
              <a:t>ptest-pkgs</a:t>
            </a:r>
            <a:r>
              <a:rPr lang="en-US" dirty="0" smtClean="0"/>
              <a:t>”</a:t>
            </a:r>
          </a:p>
          <a:p>
            <a:pPr lvl="1"/>
            <a:r>
              <a:rPr lang="en-US" dirty="0" smtClean="0"/>
              <a:t>Installed to</a:t>
            </a:r>
            <a:r>
              <a:rPr lang="en-US" b="0" dirty="0" smtClean="0"/>
              <a:t>: /</a:t>
            </a:r>
            <a:r>
              <a:rPr lang="en-US" b="0" dirty="0" err="1" smtClean="0"/>
              <a:t>usr</a:t>
            </a:r>
            <a:r>
              <a:rPr lang="en-US" b="0" dirty="0" smtClean="0"/>
              <a:t>/lib/</a:t>
            </a:r>
            <a:r>
              <a:rPr lang="en-US" b="0" i="1" dirty="0" smtClean="0"/>
              <a:t>package</a:t>
            </a:r>
            <a:r>
              <a:rPr lang="en-US" b="0" dirty="0" smtClean="0"/>
              <a:t>/</a:t>
            </a:r>
            <a:r>
              <a:rPr lang="en-US" b="0" dirty="0" err="1" smtClean="0"/>
              <a:t>ptest</a:t>
            </a:r>
            <a:endParaRPr lang="en-US" dirty="0"/>
          </a:p>
        </p:txBody>
      </p:sp>
    </p:spTree>
    <p:extLst>
      <p:ext uri="{BB962C8B-B14F-4D97-AF65-F5344CB8AC3E}">
        <p14:creationId xmlns:p14="http://schemas.microsoft.com/office/powerpoint/2010/main" val="169067010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b="1" dirty="0"/>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1992844087"/>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Keeping feeds secure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PACKAGE_FEED_GPG_PASSPHRASE_FILE</a:t>
            </a:r>
          </a:p>
          <a:p>
            <a:pPr lvl="1"/>
            <a:r>
              <a:rPr lang="en-US" dirty="0" smtClean="0"/>
              <a:t>This should NOT go in your configuration as plain text.</a:t>
            </a:r>
          </a:p>
          <a:p>
            <a:r>
              <a:rPr lang="en-US" dirty="0" smtClean="0"/>
              <a:t>Is your code proprietary?</a:t>
            </a:r>
          </a:p>
          <a:p>
            <a:pPr lvl="1"/>
            <a:r>
              <a:rPr lang="en-US" dirty="0" smtClean="0"/>
              <a:t>You should probably be shipping a binary in Yocto</a:t>
            </a:r>
          </a:p>
          <a:p>
            <a:pPr lvl="1"/>
            <a:r>
              <a:rPr lang="en-US" dirty="0" err="1" smtClean="0"/>
              <a:t>bin_package.bbclass</a:t>
            </a:r>
            <a:r>
              <a:rPr lang="en-US" dirty="0" smtClean="0"/>
              <a:t>: binary </a:t>
            </a:r>
            <a:r>
              <a:rPr lang="en-US" dirty="0"/>
              <a:t>can be .rpm, .deb, .</a:t>
            </a:r>
            <a:r>
              <a:rPr lang="en-US" dirty="0" err="1" smtClean="0"/>
              <a:t>ipk</a:t>
            </a:r>
            <a:endParaRPr lang="en-US" dirty="0" smtClean="0"/>
          </a:p>
          <a:p>
            <a:r>
              <a:rPr lang="en-US" dirty="0"/>
              <a:t>H</a:t>
            </a:r>
            <a:r>
              <a:rPr lang="en-US" dirty="0" smtClean="0"/>
              <a:t>ave you thought about DEBUG_FLAGS?</a:t>
            </a:r>
          </a:p>
          <a:p>
            <a:pPr lvl="1"/>
            <a:r>
              <a:rPr lang="en-US" dirty="0" smtClean="0"/>
              <a:t>See </a:t>
            </a:r>
            <a:r>
              <a:rPr lang="en-US" dirty="0" err="1" smtClean="0"/>
              <a:t>bitbake.conf</a:t>
            </a:r>
            <a:r>
              <a:rPr lang="en-US" dirty="0" smtClean="0"/>
              <a:t> for more details</a:t>
            </a:r>
          </a:p>
          <a:p>
            <a:endParaRPr lang="en-US" dirty="0" smtClean="0"/>
          </a:p>
          <a:p>
            <a:endParaRPr lang="en-US" dirty="0"/>
          </a:p>
        </p:txBody>
      </p:sp>
    </p:spTree>
    <p:extLst>
      <p:ext uri="{BB962C8B-B14F-4D97-AF65-F5344CB8AC3E}">
        <p14:creationId xmlns:p14="http://schemas.microsoft.com/office/powerpoint/2010/main" val="134482766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a:solidFill>
                  <a:schemeClr val="bg1">
                    <a:lumMod val="65000"/>
                  </a:schemeClr>
                </a:solidFill>
              </a:rPr>
              <a:t>Keeping your code secure</a:t>
            </a:r>
          </a:p>
          <a:p>
            <a:pPr lvl="1"/>
            <a:endParaRPr lang="en-US" sz="2000" dirty="0">
              <a:solidFill>
                <a:schemeClr val="bg1">
                  <a:lumMod val="65000"/>
                </a:schemeClr>
              </a:solidFill>
              <a:latin typeface="+mn-lt"/>
            </a:endParaRPr>
          </a:p>
          <a:p>
            <a:pPr lvl="1"/>
            <a:r>
              <a:rPr lang="en-US" sz="2000" b="1" dirty="0"/>
              <a:t>The future of package feeds</a:t>
            </a:r>
          </a:p>
        </p:txBody>
      </p:sp>
    </p:spTree>
    <p:extLst>
      <p:ext uri="{BB962C8B-B14F-4D97-AF65-F5344CB8AC3E}">
        <p14:creationId xmlns:p14="http://schemas.microsoft.com/office/powerpoint/2010/main" val="3657974246"/>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The Future of Package </a:t>
            </a:r>
            <a:r>
              <a:rPr lang="en-US" dirty="0">
                <a:latin typeface="Arial" charset="0"/>
              </a:rPr>
              <a:t>F</a:t>
            </a:r>
            <a:r>
              <a:rPr lang="en-US" dirty="0" smtClean="0">
                <a:latin typeface="Arial" charset="0"/>
              </a:rPr>
              <a:t>eeds </a:t>
            </a:r>
            <a:r>
              <a:rPr lang="mr-IN" dirty="0" smtClean="0">
                <a:latin typeface="Arial" charset="0"/>
              </a:rPr>
              <a:t>–</a:t>
            </a:r>
            <a:r>
              <a:rPr lang="en-US" dirty="0" smtClean="0">
                <a:latin typeface="Arial" charset="0"/>
              </a:rPr>
              <a:t> Can We Upgrade?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dirty="0" smtClean="0"/>
              <a:t>Repository</a:t>
            </a:r>
            <a:endParaRPr lang="en-US" b="0" dirty="0"/>
          </a:p>
          <a:p>
            <a:pPr lvl="1"/>
            <a:r>
              <a:rPr lang="en-US" dirty="0"/>
              <a:t>S</a:t>
            </a:r>
            <a:r>
              <a:rPr lang="en-US" dirty="0" smtClean="0"/>
              <a:t>witch </a:t>
            </a:r>
            <a:r>
              <a:rPr lang="en-US" dirty="0"/>
              <a:t>to new </a:t>
            </a:r>
            <a:r>
              <a:rPr lang="en-US" dirty="0" smtClean="0"/>
              <a:t>source </a:t>
            </a:r>
            <a:r>
              <a:rPr lang="en-US" dirty="0"/>
              <a:t>entries</a:t>
            </a:r>
          </a:p>
          <a:p>
            <a:pPr lvl="1"/>
            <a:r>
              <a:rPr lang="en-US" dirty="0"/>
              <a:t>R</a:t>
            </a:r>
            <a:r>
              <a:rPr lang="en-US" dirty="0" smtClean="0"/>
              <a:t>emove </a:t>
            </a:r>
            <a:r>
              <a:rPr lang="en-US" dirty="0"/>
              <a:t>unknown </a:t>
            </a:r>
            <a:r>
              <a:rPr lang="en-US" dirty="0" smtClean="0"/>
              <a:t>(3rd party) repositories</a:t>
            </a:r>
          </a:p>
          <a:p>
            <a:r>
              <a:rPr lang="en-US" b="0" dirty="0" smtClean="0"/>
              <a:t>Package</a:t>
            </a:r>
          </a:p>
          <a:p>
            <a:pPr lvl="1"/>
            <a:r>
              <a:rPr lang="en-US" dirty="0"/>
              <a:t>C</a:t>
            </a:r>
            <a:r>
              <a:rPr lang="en-US" dirty="0" smtClean="0"/>
              <a:t>heck </a:t>
            </a:r>
            <a:r>
              <a:rPr lang="en-US" dirty="0"/>
              <a:t>there are no broken </a:t>
            </a:r>
            <a:r>
              <a:rPr lang="en-US" dirty="0" smtClean="0"/>
              <a:t>packages</a:t>
            </a:r>
            <a:endParaRPr lang="en-US" dirty="0"/>
          </a:p>
          <a:p>
            <a:pPr lvl="1"/>
            <a:r>
              <a:rPr lang="en-US" dirty="0"/>
              <a:t>U</a:t>
            </a:r>
            <a:r>
              <a:rPr lang="en-US" dirty="0" smtClean="0"/>
              <a:t>pdate </a:t>
            </a:r>
            <a:r>
              <a:rPr lang="en-US" dirty="0"/>
              <a:t>current </a:t>
            </a:r>
            <a:r>
              <a:rPr lang="en-US" dirty="0" smtClean="0"/>
              <a:t>release before the upgrade</a:t>
            </a:r>
            <a:endParaRPr lang="en-US" dirty="0"/>
          </a:p>
          <a:p>
            <a:pPr lvl="1"/>
            <a:r>
              <a:rPr lang="en-US" dirty="0"/>
              <a:t>R</a:t>
            </a:r>
            <a:r>
              <a:rPr lang="en-US" dirty="0" smtClean="0"/>
              <a:t>emove </a:t>
            </a:r>
            <a:r>
              <a:rPr lang="en-US" dirty="0"/>
              <a:t>and install specific </a:t>
            </a:r>
            <a:r>
              <a:rPr lang="en-US" dirty="0" smtClean="0"/>
              <a:t>packages (release dependent)</a:t>
            </a:r>
          </a:p>
          <a:p>
            <a:pPr lvl="1"/>
            <a:r>
              <a:rPr lang="en-US" dirty="0" smtClean="0"/>
              <a:t>Remove blacklisted / </a:t>
            </a:r>
            <a:r>
              <a:rPr lang="en-US" dirty="0"/>
              <a:t>obsolete and </a:t>
            </a:r>
            <a:r>
              <a:rPr lang="en-US" dirty="0" smtClean="0"/>
              <a:t>add whitelisted</a:t>
            </a:r>
          </a:p>
          <a:p>
            <a:r>
              <a:rPr lang="en-US" b="0" dirty="0" smtClean="0"/>
              <a:t>Dreaming Even Bigger</a:t>
            </a:r>
            <a:r>
              <a:rPr lang="mr-IN" b="0" dirty="0" smtClean="0"/>
              <a:t>…</a:t>
            </a:r>
            <a:endParaRPr lang="en-US" b="0" dirty="0"/>
          </a:p>
          <a:p>
            <a:pPr lvl="1"/>
            <a:r>
              <a:rPr lang="en-US" dirty="0" smtClean="0"/>
              <a:t>Kernels, Desktops (UI), Permissions, Users, Groups</a:t>
            </a:r>
            <a:endParaRPr lang="en-US" dirty="0"/>
          </a:p>
        </p:txBody>
      </p:sp>
    </p:spTree>
    <p:extLst>
      <p:ext uri="{BB962C8B-B14F-4D97-AF65-F5344CB8AC3E}">
        <p14:creationId xmlns:p14="http://schemas.microsoft.com/office/powerpoint/2010/main" val="2045422918"/>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Yocto Project - Rarely asked </a:t>
            </a:r>
            <a:r>
              <a:rPr lang="en-US" dirty="0" smtClean="0">
                <a:latin typeface="Arial" charset="0"/>
              </a:rPr>
              <a:t>questions</a:t>
            </a:r>
          </a:p>
          <a:p>
            <a:pPr eaLnBrk="1" hangingPunct="1">
              <a:spcBef>
                <a:spcPts val="900"/>
              </a:spcBef>
            </a:pPr>
            <a:r>
              <a:rPr lang="en-US" dirty="0">
                <a:latin typeface="Arial" charset="0"/>
              </a:rPr>
              <a:t>Khem Raj</a:t>
            </a:r>
            <a:endParaRPr lang="en-US" dirty="0" smtClean="0">
              <a:latin typeface="Arial" charset="0"/>
            </a:endParaRPr>
          </a:p>
        </p:txBody>
      </p:sp>
    </p:spTree>
    <p:extLst>
      <p:ext uri="{BB962C8B-B14F-4D97-AF65-F5344CB8AC3E}">
        <p14:creationId xmlns:p14="http://schemas.microsoft.com/office/powerpoint/2010/main" val="2438636373"/>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97B3A-C326-B543-A408-83F4636FE909}"/>
              </a:ext>
            </a:extLst>
          </p:cNvPr>
          <p:cNvSpPr>
            <a:spLocks noGrp="1"/>
          </p:cNvSpPr>
          <p:nvPr>
            <p:ph type="title"/>
          </p:nvPr>
        </p:nvSpPr>
        <p:spPr/>
        <p:txBody>
          <a:bodyPr/>
          <a:lstStyle/>
          <a:p>
            <a:r>
              <a:rPr lang="en-US" dirty="0"/>
              <a:t>How to add layers to Workspace</a:t>
            </a:r>
          </a:p>
        </p:txBody>
      </p:sp>
      <p:sp>
        <p:nvSpPr>
          <p:cNvPr id="3" name="Content Placeholder 2">
            <a:extLst>
              <a:ext uri="{FF2B5EF4-FFF2-40B4-BE49-F238E27FC236}">
                <a16:creationId xmlns="" xmlns:a16="http://schemas.microsoft.com/office/drawing/2014/main" id="{BE04201B-8FE9-A244-A6CA-2AE83FF26835}"/>
              </a:ext>
            </a:extLst>
          </p:cNvPr>
          <p:cNvSpPr>
            <a:spLocks noGrp="1"/>
          </p:cNvSpPr>
          <p:nvPr>
            <p:ph sz="quarter" idx="13"/>
          </p:nvPr>
        </p:nvSpPr>
        <p:spPr/>
        <p:txBody>
          <a:bodyPr/>
          <a:lstStyle/>
          <a:p>
            <a:r>
              <a:rPr lang="en-US" dirty="0" err="1"/>
              <a:t>bitbake</a:t>
            </a:r>
            <a:r>
              <a:rPr lang="en-US" dirty="0"/>
              <a:t>-layers</a:t>
            </a:r>
          </a:p>
          <a:p>
            <a:pPr lvl="1"/>
            <a:r>
              <a:rPr lang="en-US" dirty="0"/>
              <a:t>add-layer/remove-layer – Add/Remove a layer to workspace</a:t>
            </a:r>
          </a:p>
          <a:p>
            <a:pPr lvl="1"/>
            <a:r>
              <a:rPr lang="en-US" dirty="0"/>
              <a:t>show-layer – Show current list of used layers</a:t>
            </a:r>
          </a:p>
          <a:p>
            <a:pPr lvl="1"/>
            <a:r>
              <a:rPr lang="en-US" dirty="0"/>
              <a:t>show-recipes – List available recipes</a:t>
            </a:r>
          </a:p>
          <a:p>
            <a:pPr lvl="1"/>
            <a:r>
              <a:rPr lang="en-US" dirty="0"/>
              <a:t>show-appends – List appends and corresponding recipe</a:t>
            </a:r>
          </a:p>
          <a:p>
            <a:pPr lvl="1"/>
            <a:r>
              <a:rPr lang="en-US" dirty="0"/>
              <a:t>show-</a:t>
            </a:r>
            <a:r>
              <a:rPr lang="en-US" dirty="0" err="1"/>
              <a:t>overlayed</a:t>
            </a:r>
            <a:r>
              <a:rPr lang="en-US" dirty="0"/>
              <a:t> – List </a:t>
            </a:r>
            <a:r>
              <a:rPr lang="en-US" dirty="0" err="1"/>
              <a:t>overlayed</a:t>
            </a:r>
            <a:r>
              <a:rPr lang="en-US" dirty="0"/>
              <a:t> recipes</a:t>
            </a:r>
          </a:p>
        </p:txBody>
      </p:sp>
    </p:spTree>
    <p:extLst>
      <p:ext uri="{BB962C8B-B14F-4D97-AF65-F5344CB8AC3E}">
        <p14:creationId xmlns:p14="http://schemas.microsoft.com/office/powerpoint/2010/main" val="8603864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F5EE09-DC48-BD49-A3B5-1C019B8D4FD1}"/>
              </a:ext>
            </a:extLst>
          </p:cNvPr>
          <p:cNvSpPr>
            <a:spLocks noGrp="1"/>
          </p:cNvSpPr>
          <p:nvPr>
            <p:ph type="title"/>
          </p:nvPr>
        </p:nvSpPr>
        <p:spPr/>
        <p:txBody>
          <a:bodyPr/>
          <a:lstStyle/>
          <a:p>
            <a:r>
              <a:rPr lang="en-US" dirty="0"/>
              <a:t>Are there some Workspace helper Tools</a:t>
            </a:r>
          </a:p>
        </p:txBody>
      </p:sp>
      <p:sp>
        <p:nvSpPr>
          <p:cNvPr id="3" name="Content Placeholder 2">
            <a:extLst>
              <a:ext uri="{FF2B5EF4-FFF2-40B4-BE49-F238E27FC236}">
                <a16:creationId xmlns="" xmlns:a16="http://schemas.microsoft.com/office/drawing/2014/main" id="{B6EF4650-7E27-7942-BDD1-A2BBDF5AA891}"/>
              </a:ext>
            </a:extLst>
          </p:cNvPr>
          <p:cNvSpPr>
            <a:spLocks noGrp="1"/>
          </p:cNvSpPr>
          <p:nvPr>
            <p:ph sz="quarter" idx="13"/>
          </p:nvPr>
        </p:nvSpPr>
        <p:spPr/>
        <p:txBody>
          <a:bodyPr/>
          <a:lstStyle/>
          <a:p>
            <a:r>
              <a:rPr lang="en-US" dirty="0" err="1"/>
              <a:t>bitbake-whatchanged</a:t>
            </a:r>
            <a:endParaRPr lang="en-US" dirty="0"/>
          </a:p>
          <a:p>
            <a:pPr lvl="1"/>
            <a:r>
              <a:rPr lang="en-US" dirty="0"/>
              <a:t>print what will be done between the current and last builds</a:t>
            </a:r>
          </a:p>
          <a:p>
            <a:pPr lvl="1"/>
            <a:endParaRPr lang="en-US" dirty="0"/>
          </a:p>
          <a:p>
            <a:pPr marL="339725" lvl="4" indent="0">
              <a:buNone/>
            </a:pPr>
            <a:r>
              <a:rPr lang="en-US" dirty="0"/>
              <a:t> $ </a:t>
            </a:r>
            <a:r>
              <a:rPr lang="en-US" dirty="0" err="1"/>
              <a:t>bitbake</a:t>
            </a:r>
            <a:r>
              <a:rPr lang="en-US" dirty="0"/>
              <a:t> core-image-</a:t>
            </a:r>
            <a:r>
              <a:rPr lang="en-US" dirty="0" err="1"/>
              <a:t>sato</a:t>
            </a:r>
            <a:endParaRPr lang="en-US" dirty="0"/>
          </a:p>
          <a:p>
            <a:pPr marL="339725" lvl="4" indent="0">
              <a:buNone/>
            </a:pPr>
            <a:r>
              <a:rPr lang="en-US" dirty="0"/>
              <a:t>    # Edit the recipes</a:t>
            </a:r>
          </a:p>
          <a:p>
            <a:pPr marL="339725" lvl="4" indent="0">
              <a:buNone/>
            </a:pPr>
            <a:r>
              <a:rPr lang="en-US" dirty="0"/>
              <a:t>    $ </a:t>
            </a:r>
            <a:r>
              <a:rPr lang="en-US" dirty="0" err="1"/>
              <a:t>bitbake-whatchanged</a:t>
            </a:r>
            <a:r>
              <a:rPr lang="en-US" dirty="0"/>
              <a:t> core-image-</a:t>
            </a:r>
            <a:r>
              <a:rPr lang="en-US" dirty="0" err="1"/>
              <a:t>sato</a:t>
            </a:r>
            <a:endParaRPr lang="en-US" dirty="0"/>
          </a:p>
        </p:txBody>
      </p:sp>
    </p:spTree>
    <p:extLst>
      <p:ext uri="{BB962C8B-B14F-4D97-AF65-F5344CB8AC3E}">
        <p14:creationId xmlns:p14="http://schemas.microsoft.com/office/powerpoint/2010/main" val="1150242353"/>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999BE-E386-AB46-A7C8-AC76C8635EA4}"/>
              </a:ext>
            </a:extLst>
          </p:cNvPr>
          <p:cNvSpPr>
            <a:spLocks noGrp="1"/>
          </p:cNvSpPr>
          <p:nvPr>
            <p:ph type="title"/>
          </p:nvPr>
        </p:nvSpPr>
        <p:spPr/>
        <p:txBody>
          <a:bodyPr/>
          <a:lstStyle/>
          <a:p>
            <a:r>
              <a:rPr lang="en-US" dirty="0"/>
              <a:t>How to make changes in workspace</a:t>
            </a:r>
          </a:p>
        </p:txBody>
      </p:sp>
      <p:sp>
        <p:nvSpPr>
          <p:cNvPr id="3" name="Content Placeholder 2">
            <a:extLst>
              <a:ext uri="{FF2B5EF4-FFF2-40B4-BE49-F238E27FC236}">
                <a16:creationId xmlns="" xmlns:a16="http://schemas.microsoft.com/office/drawing/2014/main" id="{D06719AE-582B-EC41-8B71-DABAD00AD459}"/>
              </a:ext>
            </a:extLst>
          </p:cNvPr>
          <p:cNvSpPr>
            <a:spLocks noGrp="1"/>
          </p:cNvSpPr>
          <p:nvPr>
            <p:ph sz="quarter" idx="13"/>
          </p:nvPr>
        </p:nvSpPr>
        <p:spPr/>
        <p:txBody>
          <a:bodyPr>
            <a:normAutofit fontScale="92500" lnSpcReduction="20000"/>
          </a:bodyPr>
          <a:lstStyle/>
          <a:p>
            <a:r>
              <a:rPr lang="en-US" dirty="0"/>
              <a:t>Prepare a package to make changes</a:t>
            </a:r>
          </a:p>
          <a:p>
            <a:pPr lvl="5"/>
            <a:r>
              <a:rPr lang="en-US" dirty="0" err="1"/>
              <a:t>devtool</a:t>
            </a:r>
            <a:r>
              <a:rPr lang="en-US" dirty="0"/>
              <a:t> modify &lt;recipe&gt;</a:t>
            </a:r>
          </a:p>
          <a:p>
            <a:r>
              <a:rPr lang="en-US" dirty="0"/>
              <a:t>Change sources</a:t>
            </a:r>
          </a:p>
          <a:p>
            <a:pPr lvl="1"/>
            <a:r>
              <a:rPr lang="en-US" dirty="0"/>
              <a:t>Change into workspace/sources/&lt;recipe&gt;</a:t>
            </a:r>
          </a:p>
          <a:p>
            <a:pPr lvl="1"/>
            <a:r>
              <a:rPr lang="en-US" dirty="0"/>
              <a:t>Edit …..</a:t>
            </a:r>
          </a:p>
          <a:p>
            <a:r>
              <a:rPr lang="en-US" dirty="0"/>
              <a:t>Build Changes</a:t>
            </a:r>
          </a:p>
          <a:p>
            <a:pPr lvl="4"/>
            <a:r>
              <a:rPr lang="en-US" dirty="0" err="1"/>
              <a:t>devtool</a:t>
            </a:r>
            <a:r>
              <a:rPr lang="en-US" dirty="0"/>
              <a:t> build &lt;recipe&gt;</a:t>
            </a:r>
          </a:p>
          <a:p>
            <a:r>
              <a:rPr lang="en-US" dirty="0"/>
              <a:t>Test changes</a:t>
            </a:r>
          </a:p>
          <a:p>
            <a:pPr lvl="4"/>
            <a:r>
              <a:rPr lang="en-US" dirty="0" err="1"/>
              <a:t>devtool</a:t>
            </a:r>
            <a:r>
              <a:rPr lang="en-US" dirty="0"/>
              <a:t> deploy-target &lt;recipe&gt; &lt;target-IP&gt;</a:t>
            </a:r>
          </a:p>
          <a:p>
            <a:r>
              <a:rPr lang="en-US" dirty="0"/>
              <a:t>Make changes final</a:t>
            </a:r>
          </a:p>
          <a:p>
            <a:pPr lvl="4"/>
            <a:r>
              <a:rPr lang="en-US" dirty="0" err="1"/>
              <a:t>devtool</a:t>
            </a:r>
            <a:r>
              <a:rPr lang="en-US" dirty="0"/>
              <a:t> finish &lt;recipe&gt; &lt;layer&gt;</a:t>
            </a:r>
          </a:p>
        </p:txBody>
      </p:sp>
    </p:spTree>
    <p:extLst>
      <p:ext uri="{BB962C8B-B14F-4D97-AF65-F5344CB8AC3E}">
        <p14:creationId xmlns:p14="http://schemas.microsoft.com/office/powerpoint/2010/main" val="2669931584"/>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85F33-2640-FE4E-80DA-D60E1D994742}"/>
              </a:ext>
            </a:extLst>
          </p:cNvPr>
          <p:cNvSpPr>
            <a:spLocks noGrp="1"/>
          </p:cNvSpPr>
          <p:nvPr>
            <p:ph type="title"/>
          </p:nvPr>
        </p:nvSpPr>
        <p:spPr/>
        <p:txBody>
          <a:bodyPr/>
          <a:lstStyle/>
          <a:p>
            <a:r>
              <a:rPr lang="en-US" dirty="0"/>
              <a:t>How to enquire package information ?</a:t>
            </a:r>
          </a:p>
        </p:txBody>
      </p:sp>
      <p:sp>
        <p:nvSpPr>
          <p:cNvPr id="3" name="Content Placeholder 2">
            <a:extLst>
              <a:ext uri="{FF2B5EF4-FFF2-40B4-BE49-F238E27FC236}">
                <a16:creationId xmlns="" xmlns:a16="http://schemas.microsoft.com/office/drawing/2014/main" id="{E78EC1F3-13C5-C54B-A8F6-DB6A91DC0ECF}"/>
              </a:ext>
            </a:extLst>
          </p:cNvPr>
          <p:cNvSpPr>
            <a:spLocks noGrp="1"/>
          </p:cNvSpPr>
          <p:nvPr>
            <p:ph sz="quarter" idx="13"/>
          </p:nvPr>
        </p:nvSpPr>
        <p:spPr/>
        <p:txBody>
          <a:bodyPr>
            <a:normAutofit fontScale="70000" lnSpcReduction="20000"/>
          </a:bodyPr>
          <a:lstStyle/>
          <a:p>
            <a:r>
              <a:rPr lang="en-US" dirty="0" err="1"/>
              <a:t>oe-pkgdata-util</a:t>
            </a:r>
            <a:r>
              <a:rPr lang="en-US" dirty="0"/>
              <a:t> - queries the </a:t>
            </a:r>
            <a:r>
              <a:rPr lang="en-US" dirty="0" err="1"/>
              <a:t>pkgdata</a:t>
            </a:r>
            <a:r>
              <a:rPr lang="en-US" dirty="0"/>
              <a:t> files written out during </a:t>
            </a:r>
            <a:r>
              <a:rPr lang="en-US" dirty="0" err="1"/>
              <a:t>do_package</a:t>
            </a:r>
            <a:endParaRPr lang="en-US" dirty="0"/>
          </a:p>
          <a:p>
            <a:pPr marL="339725" lvl="4" indent="0">
              <a:buNone/>
            </a:pPr>
            <a:endParaRPr lang="en-US" dirty="0"/>
          </a:p>
          <a:p>
            <a:pPr marL="339725" lvl="4" indent="0">
              <a:buNone/>
            </a:pPr>
            <a:endParaRPr lang="en-US" dirty="0"/>
          </a:p>
          <a:p>
            <a:pPr marL="339725" lvl="4" indent="0">
              <a:buNone/>
            </a:pPr>
            <a:r>
              <a:rPr lang="en-US" dirty="0"/>
              <a:t>subcommands:</a:t>
            </a:r>
          </a:p>
          <a:p>
            <a:pPr marL="339725" lvl="4" indent="0">
              <a:buNone/>
            </a:pPr>
            <a:r>
              <a:rPr lang="en-US" dirty="0"/>
              <a:t>  lookup-</a:t>
            </a:r>
            <a:r>
              <a:rPr lang="en-US" dirty="0" err="1"/>
              <a:t>pkg</a:t>
            </a:r>
            <a:r>
              <a:rPr lang="en-US" dirty="0"/>
              <a:t>            Translate between recipe-space package names and</a:t>
            </a:r>
          </a:p>
          <a:p>
            <a:pPr marL="339725" lvl="4" indent="0">
              <a:buNone/>
            </a:pPr>
            <a:r>
              <a:rPr lang="en-US" dirty="0"/>
              <a:t>                        runtime package names</a:t>
            </a:r>
          </a:p>
          <a:p>
            <a:pPr marL="339725" lvl="4" indent="0">
              <a:buNone/>
            </a:pPr>
            <a:r>
              <a:rPr lang="en-US" dirty="0"/>
              <a:t>  list-</a:t>
            </a:r>
            <a:r>
              <a:rPr lang="en-US" dirty="0" err="1"/>
              <a:t>pkgs</a:t>
            </a:r>
            <a:r>
              <a:rPr lang="en-US" dirty="0"/>
              <a:t>             List packages</a:t>
            </a:r>
          </a:p>
          <a:p>
            <a:pPr marL="339725" lvl="4" indent="0">
              <a:buNone/>
            </a:pPr>
            <a:r>
              <a:rPr lang="en-US" dirty="0"/>
              <a:t>  list-</a:t>
            </a:r>
            <a:r>
              <a:rPr lang="en-US" dirty="0" err="1"/>
              <a:t>pkg</a:t>
            </a:r>
            <a:r>
              <a:rPr lang="en-US" dirty="0"/>
              <a:t>-files        List files within a package</a:t>
            </a:r>
          </a:p>
          <a:p>
            <a:pPr marL="339725" lvl="4" indent="0">
              <a:buNone/>
            </a:pPr>
            <a:r>
              <a:rPr lang="en-US" dirty="0"/>
              <a:t>  lookup-recipe         Find recipe producing one or more packages</a:t>
            </a:r>
          </a:p>
          <a:p>
            <a:pPr marL="339725" lvl="4" indent="0">
              <a:buNone/>
            </a:pPr>
            <a:r>
              <a:rPr lang="en-US" dirty="0"/>
              <a:t>  package-info          Show version, recipe and size information for one or</a:t>
            </a:r>
          </a:p>
          <a:p>
            <a:pPr marL="339725" lvl="4" indent="0">
              <a:buNone/>
            </a:pPr>
            <a:r>
              <a:rPr lang="en-US" dirty="0"/>
              <a:t>                        more packages</a:t>
            </a:r>
          </a:p>
          <a:p>
            <a:pPr marL="339725" lvl="4" indent="0">
              <a:buNone/>
            </a:pPr>
            <a:r>
              <a:rPr lang="en-US" dirty="0"/>
              <a:t>  find-path             Find package providing a target path</a:t>
            </a:r>
          </a:p>
          <a:p>
            <a:pPr marL="339725" lvl="4" indent="0">
              <a:buNone/>
            </a:pPr>
            <a:r>
              <a:rPr lang="en-US" dirty="0"/>
              <a:t>  read-value            Read any </a:t>
            </a:r>
            <a:r>
              <a:rPr lang="en-US" dirty="0" err="1"/>
              <a:t>pkgdata</a:t>
            </a:r>
            <a:r>
              <a:rPr lang="en-US" dirty="0"/>
              <a:t> value for one or more packages</a:t>
            </a:r>
          </a:p>
          <a:p>
            <a:pPr marL="339725" lvl="4" indent="0">
              <a:buNone/>
            </a:pPr>
            <a:r>
              <a:rPr lang="en-US" dirty="0"/>
              <a:t>  glob                  Expand package name glob expression</a:t>
            </a:r>
          </a:p>
          <a:p>
            <a:pPr marL="339725" lvl="4" indent="0">
              <a:buNone/>
            </a:pPr>
            <a:r>
              <a:rPr lang="en-US" dirty="0"/>
              <a:t>Use </a:t>
            </a:r>
            <a:r>
              <a:rPr lang="en-US" dirty="0" err="1"/>
              <a:t>oe-pkgdata-util</a:t>
            </a:r>
            <a:r>
              <a:rPr lang="en-US" dirty="0"/>
              <a:t> &lt;subcommand&gt; --help to get help on a specific command</a:t>
            </a:r>
          </a:p>
        </p:txBody>
      </p:sp>
    </p:spTree>
    <p:extLst>
      <p:ext uri="{BB962C8B-B14F-4D97-AF65-F5344CB8AC3E}">
        <p14:creationId xmlns:p14="http://schemas.microsoft.com/office/powerpoint/2010/main" val="12650330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11288-FBD2-E240-8604-ED7DDA3126E4}"/>
              </a:ext>
            </a:extLst>
          </p:cNvPr>
          <p:cNvSpPr>
            <a:spLocks noGrp="1"/>
          </p:cNvSpPr>
          <p:nvPr>
            <p:ph type="title"/>
          </p:nvPr>
        </p:nvSpPr>
        <p:spPr/>
        <p:txBody>
          <a:bodyPr/>
          <a:lstStyle/>
          <a:p>
            <a:r>
              <a:rPr lang="en-US" dirty="0"/>
              <a:t>How to run meta-data self tests (unit tests)</a:t>
            </a:r>
          </a:p>
        </p:txBody>
      </p:sp>
      <p:sp>
        <p:nvSpPr>
          <p:cNvPr id="3" name="Content Placeholder 2">
            <a:extLst>
              <a:ext uri="{FF2B5EF4-FFF2-40B4-BE49-F238E27FC236}">
                <a16:creationId xmlns="" xmlns:a16="http://schemas.microsoft.com/office/drawing/2014/main" id="{70916351-CA46-E141-AA2B-E495BC0254FE}"/>
              </a:ext>
            </a:extLst>
          </p:cNvPr>
          <p:cNvSpPr>
            <a:spLocks noGrp="1"/>
          </p:cNvSpPr>
          <p:nvPr>
            <p:ph sz="quarter" idx="13"/>
          </p:nvPr>
        </p:nvSpPr>
        <p:spPr/>
        <p:txBody>
          <a:bodyPr/>
          <a:lstStyle/>
          <a:p>
            <a:r>
              <a:rPr lang="en-US" dirty="0" err="1"/>
              <a:t>oe-selftest</a:t>
            </a:r>
            <a:endParaRPr lang="en-US" dirty="0"/>
          </a:p>
          <a:p>
            <a:pPr lvl="5"/>
            <a:r>
              <a:rPr lang="en-US" dirty="0"/>
              <a:t>Script that runs unit tests against </a:t>
            </a:r>
            <a:r>
              <a:rPr lang="en-US" dirty="0" err="1"/>
              <a:t>bitbake</a:t>
            </a:r>
            <a:r>
              <a:rPr lang="en-US" dirty="0"/>
              <a:t> and other </a:t>
            </a:r>
            <a:r>
              <a:rPr lang="en-US" dirty="0" err="1"/>
              <a:t>Yocto</a:t>
            </a:r>
            <a:r>
              <a:rPr lang="en-US" dirty="0"/>
              <a:t> related tools. The goal is to validate tools functionality and metadata integrity</a:t>
            </a:r>
          </a:p>
          <a:p>
            <a:pPr lvl="1"/>
            <a:r>
              <a:rPr lang="en-US" dirty="0">
                <a:hlinkClick r:id="rId2"/>
              </a:rPr>
              <a:t>https://wiki.yoctoproject.org/wiki/Oe-selftest</a:t>
            </a:r>
            <a:endParaRPr lang="en-US" dirty="0"/>
          </a:p>
          <a:p>
            <a:pPr lvl="1"/>
            <a:r>
              <a:rPr lang="en-US" dirty="0"/>
              <a:t>List available tests</a:t>
            </a:r>
          </a:p>
          <a:p>
            <a:pPr lvl="4"/>
            <a:r>
              <a:rPr lang="en-US" dirty="0" err="1"/>
              <a:t>oe-selftest</a:t>
            </a:r>
            <a:r>
              <a:rPr lang="en-US" dirty="0"/>
              <a:t> –l</a:t>
            </a:r>
          </a:p>
          <a:p>
            <a:pPr lvl="1"/>
            <a:r>
              <a:rPr lang="en-US" dirty="0"/>
              <a:t>Run Unit Test</a:t>
            </a:r>
          </a:p>
          <a:p>
            <a:pPr lvl="4"/>
            <a:r>
              <a:rPr lang="en-US" dirty="0" err="1"/>
              <a:t>oe-selftest</a:t>
            </a:r>
            <a:r>
              <a:rPr lang="en-US" dirty="0"/>
              <a:t> -r </a:t>
            </a:r>
            <a:r>
              <a:rPr lang="en-US" dirty="0" err="1"/>
              <a:t>devtool</a:t>
            </a:r>
            <a:r>
              <a:rPr lang="en-US" dirty="0"/>
              <a:t> </a:t>
            </a:r>
            <a:r>
              <a:rPr lang="en-US" dirty="0" err="1"/>
              <a:t>devtool.DevtoolTests.test_devtool_add_fetch_simple</a:t>
            </a:r>
            <a:endParaRPr lang="en-US" dirty="0"/>
          </a:p>
        </p:txBody>
      </p:sp>
    </p:spTree>
    <p:extLst>
      <p:ext uri="{BB962C8B-B14F-4D97-AF65-F5344CB8AC3E}">
        <p14:creationId xmlns:p14="http://schemas.microsoft.com/office/powerpoint/2010/main" val="935127319"/>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B55E0-C385-6D4A-BC3D-3E32C92433FA}"/>
              </a:ext>
            </a:extLst>
          </p:cNvPr>
          <p:cNvSpPr>
            <a:spLocks noGrp="1"/>
          </p:cNvSpPr>
          <p:nvPr>
            <p:ph type="title"/>
          </p:nvPr>
        </p:nvSpPr>
        <p:spPr/>
        <p:txBody>
          <a:bodyPr/>
          <a:lstStyle/>
          <a:p>
            <a:r>
              <a:rPr lang="en-US" dirty="0"/>
              <a:t>How to run auto-test</a:t>
            </a:r>
          </a:p>
        </p:txBody>
      </p:sp>
      <p:sp>
        <p:nvSpPr>
          <p:cNvPr id="3" name="Content Placeholder 2">
            <a:extLst>
              <a:ext uri="{FF2B5EF4-FFF2-40B4-BE49-F238E27FC236}">
                <a16:creationId xmlns="" xmlns:a16="http://schemas.microsoft.com/office/drawing/2014/main" id="{BA0A9384-B838-0B4B-973C-73D7E1DFB092}"/>
              </a:ext>
            </a:extLst>
          </p:cNvPr>
          <p:cNvSpPr>
            <a:spLocks noGrp="1"/>
          </p:cNvSpPr>
          <p:nvPr>
            <p:ph sz="quarter" idx="13"/>
          </p:nvPr>
        </p:nvSpPr>
        <p:spPr/>
        <p:txBody>
          <a:bodyPr/>
          <a:lstStyle/>
          <a:p>
            <a:r>
              <a:rPr lang="en-US" dirty="0"/>
              <a:t>Can test image ( -c </a:t>
            </a:r>
            <a:r>
              <a:rPr lang="en-US" dirty="0" err="1"/>
              <a:t>testimage</a:t>
            </a:r>
            <a:r>
              <a:rPr lang="en-US" dirty="0"/>
              <a:t>)</a:t>
            </a:r>
          </a:p>
          <a:p>
            <a:endParaRPr lang="en-US" dirty="0"/>
          </a:p>
          <a:p>
            <a:endParaRPr lang="en-US" dirty="0"/>
          </a:p>
          <a:p>
            <a:endParaRPr lang="en-US" dirty="0"/>
          </a:p>
          <a:p>
            <a:r>
              <a:rPr lang="en-US" dirty="0"/>
              <a:t>Testing SDK ( -c </a:t>
            </a:r>
            <a:r>
              <a:rPr lang="en-US" dirty="0" err="1"/>
              <a:t>testsdk</a:t>
            </a:r>
            <a:r>
              <a:rPr lang="en-US" dirty="0"/>
              <a:t> and –c </a:t>
            </a:r>
            <a:r>
              <a:rPr lang="en-US" dirty="0" err="1"/>
              <a:t>testsdkext</a:t>
            </a:r>
            <a:r>
              <a:rPr lang="en-US" dirty="0"/>
              <a:t>)</a:t>
            </a:r>
          </a:p>
        </p:txBody>
      </p:sp>
      <p:sp>
        <p:nvSpPr>
          <p:cNvPr id="5" name="TextBox 4">
            <a:extLst>
              <a:ext uri="{FF2B5EF4-FFF2-40B4-BE49-F238E27FC236}">
                <a16:creationId xmlns="" xmlns:a16="http://schemas.microsoft.com/office/drawing/2014/main" id="{442B9FB5-AFB7-E445-82A2-A4D6C0B86883}"/>
              </a:ext>
            </a:extLst>
          </p:cNvPr>
          <p:cNvSpPr txBox="1"/>
          <p:nvPr/>
        </p:nvSpPr>
        <p:spPr>
          <a:xfrm>
            <a:off x="1721223" y="2086984"/>
            <a:ext cx="4905487" cy="1754326"/>
          </a:xfrm>
          <a:prstGeom prst="rect">
            <a:avLst/>
          </a:prstGeom>
          <a:noFill/>
        </p:spPr>
        <p:txBody>
          <a:bodyPr wrap="square" rtlCol="0">
            <a:spAutoFit/>
          </a:bodyPr>
          <a:lstStyle/>
          <a:p>
            <a:r>
              <a:rPr lang="en-US" sz="1200" dirty="0">
                <a:latin typeface="+mn-lt"/>
              </a:rPr>
              <a:t>INHERIT += "</a:t>
            </a:r>
            <a:r>
              <a:rPr lang="en-US" sz="1200" dirty="0" err="1">
                <a:latin typeface="+mn-lt"/>
              </a:rPr>
              <a:t>testimage</a:t>
            </a:r>
            <a:r>
              <a:rPr lang="en-US" sz="1200" dirty="0">
                <a:latin typeface="+mn-lt"/>
              </a:rPr>
              <a:t>"</a:t>
            </a:r>
          </a:p>
          <a:p>
            <a:r>
              <a:rPr lang="en-US" sz="1200" dirty="0" err="1">
                <a:latin typeface="+mn-lt"/>
              </a:rPr>
              <a:t>DISTRO_FEATURES_append</a:t>
            </a:r>
            <a:r>
              <a:rPr lang="en-US" sz="1200" dirty="0">
                <a:latin typeface="+mn-lt"/>
              </a:rPr>
              <a:t> = " </a:t>
            </a:r>
            <a:r>
              <a:rPr lang="en-US" sz="1200" dirty="0" err="1">
                <a:latin typeface="+mn-lt"/>
              </a:rPr>
              <a:t>ptest</a:t>
            </a:r>
            <a:r>
              <a:rPr lang="en-US" sz="1200" dirty="0">
                <a:latin typeface="+mn-lt"/>
              </a:rPr>
              <a:t>"</a:t>
            </a:r>
          </a:p>
          <a:p>
            <a:r>
              <a:rPr lang="en-US" sz="1200" dirty="0" err="1">
                <a:latin typeface="+mn-lt"/>
              </a:rPr>
              <a:t>EXTRA_IMAGE_FEATURES_append</a:t>
            </a:r>
            <a:r>
              <a:rPr lang="en-US" sz="1200" dirty="0">
                <a:latin typeface="+mn-lt"/>
              </a:rPr>
              <a:t> = " </a:t>
            </a:r>
            <a:r>
              <a:rPr lang="en-US" sz="1200" dirty="0" err="1">
                <a:latin typeface="+mn-lt"/>
              </a:rPr>
              <a:t>ptest-pkgs</a:t>
            </a:r>
            <a:r>
              <a:rPr lang="en-US" sz="1200" dirty="0">
                <a:latin typeface="+mn-lt"/>
              </a:rPr>
              <a:t>"</a:t>
            </a:r>
          </a:p>
          <a:p>
            <a:r>
              <a:rPr lang="en-US" sz="1200" dirty="0">
                <a:latin typeface="+mn-lt"/>
              </a:rPr>
              <a:t>##TEST_SUITES = "auto"</a:t>
            </a:r>
          </a:p>
          <a:p>
            <a:r>
              <a:rPr lang="en-US" sz="1200" dirty="0" err="1">
                <a:latin typeface="+mn-lt"/>
              </a:rPr>
              <a:t>TEST_IMAGE_qemuall</a:t>
            </a:r>
            <a:r>
              <a:rPr lang="en-US" sz="1200" dirty="0">
                <a:latin typeface="+mn-lt"/>
              </a:rPr>
              <a:t> = "1"</a:t>
            </a:r>
          </a:p>
          <a:p>
            <a:r>
              <a:rPr lang="en-US" sz="1200" dirty="0" err="1">
                <a:latin typeface="+mn-lt"/>
              </a:rPr>
              <a:t>TEST_TARGET_qemuall</a:t>
            </a:r>
            <a:r>
              <a:rPr lang="en-US" sz="1200" dirty="0">
                <a:latin typeface="+mn-lt"/>
              </a:rPr>
              <a:t> = "</a:t>
            </a:r>
            <a:r>
              <a:rPr lang="en-US" sz="1200" dirty="0" err="1">
                <a:latin typeface="+mn-lt"/>
              </a:rPr>
              <a:t>qemu</a:t>
            </a:r>
            <a:r>
              <a:rPr lang="en-US" sz="1200" dirty="0">
                <a:latin typeface="+mn-lt"/>
              </a:rPr>
              <a:t>”</a:t>
            </a:r>
          </a:p>
          <a:p>
            <a:r>
              <a:rPr lang="en-US" sz="1200" dirty="0">
                <a:latin typeface="+mn-lt"/>
              </a:rPr>
              <a:t>TEST_TARGET ?= "</a:t>
            </a:r>
            <a:r>
              <a:rPr lang="en-US" sz="1200" dirty="0" err="1">
                <a:latin typeface="+mn-lt"/>
              </a:rPr>
              <a:t>simpleremote</a:t>
            </a:r>
            <a:r>
              <a:rPr lang="en-US" sz="1200" dirty="0">
                <a:latin typeface="+mn-lt"/>
              </a:rPr>
              <a:t>"</a:t>
            </a:r>
          </a:p>
          <a:p>
            <a:r>
              <a:rPr lang="en-US" sz="1200" dirty="0">
                <a:latin typeface="+mn-lt"/>
              </a:rPr>
              <a:t>TEST_SERVER_IP = "10.0.0.10"</a:t>
            </a:r>
          </a:p>
          <a:p>
            <a:r>
              <a:rPr lang="en-US" sz="1200" dirty="0">
                <a:latin typeface="+mn-lt"/>
              </a:rPr>
              <a:t>TEST_TARGET_IP ?= "192.168.7.2"</a:t>
            </a:r>
          </a:p>
        </p:txBody>
      </p:sp>
      <p:sp>
        <p:nvSpPr>
          <p:cNvPr id="6" name="TextBox 5">
            <a:extLst>
              <a:ext uri="{FF2B5EF4-FFF2-40B4-BE49-F238E27FC236}">
                <a16:creationId xmlns="" xmlns:a16="http://schemas.microsoft.com/office/drawing/2014/main" id="{2CB03034-BD59-2948-9860-370475947324}"/>
              </a:ext>
            </a:extLst>
          </p:cNvPr>
          <p:cNvSpPr txBox="1"/>
          <p:nvPr/>
        </p:nvSpPr>
        <p:spPr>
          <a:xfrm>
            <a:off x="1721223" y="4658061"/>
            <a:ext cx="3582297" cy="523220"/>
          </a:xfrm>
          <a:prstGeom prst="rect">
            <a:avLst/>
          </a:prstGeom>
          <a:noFill/>
        </p:spPr>
        <p:txBody>
          <a:bodyPr wrap="square" rtlCol="0">
            <a:spAutoFit/>
          </a:bodyPr>
          <a:lstStyle/>
          <a:p>
            <a:r>
              <a:rPr lang="en-US" sz="1400" dirty="0">
                <a:latin typeface="+mn-lt"/>
              </a:rPr>
              <a:t>INHERIT += "</a:t>
            </a:r>
            <a:r>
              <a:rPr lang="en-US" sz="1400" dirty="0" err="1">
                <a:latin typeface="+mn-lt"/>
              </a:rPr>
              <a:t>testsdk</a:t>
            </a:r>
            <a:r>
              <a:rPr lang="en-US" sz="1400" dirty="0">
                <a:latin typeface="+mn-lt"/>
              </a:rPr>
              <a:t>"</a:t>
            </a:r>
          </a:p>
          <a:p>
            <a:r>
              <a:rPr lang="en-US" sz="1400" dirty="0">
                <a:latin typeface="+mn-lt"/>
              </a:rPr>
              <a:t>SDK_EXT_TYPE = "minimal"</a:t>
            </a:r>
          </a:p>
        </p:txBody>
      </p:sp>
    </p:spTree>
    <p:extLst>
      <p:ext uri="{BB962C8B-B14F-4D97-AF65-F5344CB8AC3E}">
        <p14:creationId xmlns:p14="http://schemas.microsoft.com/office/powerpoint/2010/main" val="816767136"/>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21325B-B89A-374B-A452-3FF5252D7425}"/>
              </a:ext>
            </a:extLst>
          </p:cNvPr>
          <p:cNvSpPr>
            <a:spLocks noGrp="1"/>
          </p:cNvSpPr>
          <p:nvPr>
            <p:ph type="title"/>
          </p:nvPr>
        </p:nvSpPr>
        <p:spPr/>
        <p:txBody>
          <a:bodyPr/>
          <a:lstStyle/>
          <a:p>
            <a:r>
              <a:rPr lang="en-US" dirty="0"/>
              <a:t>How to send Code upstream</a:t>
            </a:r>
          </a:p>
        </p:txBody>
      </p:sp>
      <p:sp>
        <p:nvSpPr>
          <p:cNvPr id="3" name="Content Placeholder 2">
            <a:extLst>
              <a:ext uri="{FF2B5EF4-FFF2-40B4-BE49-F238E27FC236}">
                <a16:creationId xmlns="" xmlns:a16="http://schemas.microsoft.com/office/drawing/2014/main" id="{66598176-E1A8-1D4E-B2DE-9DA1968B6B1B}"/>
              </a:ext>
            </a:extLst>
          </p:cNvPr>
          <p:cNvSpPr>
            <a:spLocks noGrp="1"/>
          </p:cNvSpPr>
          <p:nvPr>
            <p:ph sz="quarter" idx="13"/>
          </p:nvPr>
        </p:nvSpPr>
        <p:spPr/>
        <p:txBody>
          <a:bodyPr>
            <a:normAutofit/>
          </a:bodyPr>
          <a:lstStyle/>
          <a:p>
            <a:r>
              <a:rPr lang="en-US" dirty="0"/>
              <a:t>create-pull-request</a:t>
            </a:r>
          </a:p>
          <a:p>
            <a:pPr marL="339725" lvl="4" indent="0">
              <a:buNone/>
            </a:pPr>
            <a:r>
              <a:rPr lang="en-US" dirty="0"/>
              <a:t> Examples:</a:t>
            </a:r>
          </a:p>
          <a:p>
            <a:pPr marL="339725" lvl="4" indent="0">
              <a:buNone/>
            </a:pPr>
            <a:r>
              <a:rPr lang="en-US" dirty="0"/>
              <a:t>   create-pull-request -u </a:t>
            </a:r>
            <a:r>
              <a:rPr lang="en-US" dirty="0" err="1"/>
              <a:t>contrib</a:t>
            </a:r>
            <a:r>
              <a:rPr lang="en-US" dirty="0"/>
              <a:t> -b joe/topic</a:t>
            </a:r>
          </a:p>
          <a:p>
            <a:r>
              <a:rPr lang="en-US" dirty="0"/>
              <a:t>send-pull-request</a:t>
            </a:r>
          </a:p>
          <a:p>
            <a:pPr marL="339725" lvl="4" indent="0">
              <a:buNone/>
            </a:pPr>
            <a:r>
              <a:rPr lang="en-US" dirty="0"/>
              <a:t>Examples:</a:t>
            </a:r>
          </a:p>
          <a:p>
            <a:pPr marL="339725" lvl="5" indent="0">
              <a:buNone/>
            </a:pPr>
            <a:r>
              <a:rPr lang="en-US" dirty="0"/>
              <a:t>Send-pull-request –a –p pull-XXXX</a:t>
            </a:r>
          </a:p>
        </p:txBody>
      </p:sp>
    </p:spTree>
    <p:extLst>
      <p:ext uri="{BB962C8B-B14F-4D97-AF65-F5344CB8AC3E}">
        <p14:creationId xmlns:p14="http://schemas.microsoft.com/office/powerpoint/2010/main" val="368739044"/>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F3A3EF-1919-6B4D-82FC-31AAA0D7DC66}"/>
              </a:ext>
            </a:extLst>
          </p:cNvPr>
          <p:cNvSpPr>
            <a:spLocks noGrp="1"/>
          </p:cNvSpPr>
          <p:nvPr>
            <p:ph type="title"/>
          </p:nvPr>
        </p:nvSpPr>
        <p:spPr/>
        <p:txBody>
          <a:bodyPr/>
          <a:lstStyle/>
          <a:p>
            <a:r>
              <a:rPr lang="en-US" dirty="0"/>
              <a:t>How to Customize Distro</a:t>
            </a:r>
          </a:p>
        </p:txBody>
      </p:sp>
      <p:sp>
        <p:nvSpPr>
          <p:cNvPr id="3" name="Content Placeholder 2">
            <a:extLst>
              <a:ext uri="{FF2B5EF4-FFF2-40B4-BE49-F238E27FC236}">
                <a16:creationId xmlns="" xmlns:a16="http://schemas.microsoft.com/office/drawing/2014/main" id="{2082D8D3-9B71-BD4A-B8C0-25E16EF09859}"/>
              </a:ext>
            </a:extLst>
          </p:cNvPr>
          <p:cNvSpPr>
            <a:spLocks noGrp="1"/>
          </p:cNvSpPr>
          <p:nvPr>
            <p:ph sz="quarter" idx="13"/>
          </p:nvPr>
        </p:nvSpPr>
        <p:spPr/>
        <p:txBody>
          <a:bodyPr>
            <a:normAutofit fontScale="70000" lnSpcReduction="20000"/>
          </a:bodyPr>
          <a:lstStyle/>
          <a:p>
            <a:r>
              <a:rPr lang="en-US" dirty="0"/>
              <a:t>Example poky-</a:t>
            </a:r>
            <a:r>
              <a:rPr lang="en-US" dirty="0" err="1"/>
              <a:t>lsb</a:t>
            </a:r>
            <a:endParaRPr lang="en-US" dirty="0"/>
          </a:p>
          <a:p>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a:t>
            </a:r>
            <a:r>
              <a:rPr lang="en-US" dirty="0" err="1">
                <a:solidFill>
                  <a:srgbClr val="FF0000"/>
                </a:solidFill>
              </a:rPr>
              <a:t>poky.conf</a:t>
            </a:r>
            <a:endParaRPr lang="en-US" dirty="0">
              <a:solidFill>
                <a:srgbClr val="FF0000"/>
              </a:solidFill>
            </a:endParaRPr>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/distro/include/</a:t>
            </a:r>
            <a:r>
              <a:rPr lang="en-US" dirty="0" err="1">
                <a:solidFill>
                  <a:srgbClr val="FF0000"/>
                </a:solidFill>
              </a:rPr>
              <a:t>security_flags.inc</a:t>
            </a:r>
            <a:endParaRPr lang="en-US" dirty="0">
              <a:solidFill>
                <a:srgbClr val="FF0000"/>
              </a:solidFill>
            </a:endParaRPr>
          </a:p>
          <a:p>
            <a:pPr marL="339725" lvl="5" indent="0">
              <a:buNone/>
            </a:pPr>
            <a:endParaRPr lang="en-US" dirty="0">
              <a:solidFill>
                <a:srgbClr val="FF0000"/>
              </a:solidFill>
            </a:endParaRPr>
          </a:p>
          <a:p>
            <a:pPr marL="339725" lvl="5" indent="0">
              <a:buNone/>
            </a:pPr>
            <a:r>
              <a:rPr lang="en-US" dirty="0">
                <a:solidFill>
                  <a:srgbClr val="FF0000"/>
                </a:solidFill>
              </a:rPr>
              <a:t>DISTRO = "poky-</a:t>
            </a:r>
            <a:r>
              <a:rPr lang="en-US" dirty="0" err="1">
                <a:solidFill>
                  <a:srgbClr val="FF0000"/>
                </a:solidFill>
              </a:rPr>
              <a:t>lsb</a:t>
            </a:r>
            <a:r>
              <a:rPr lang="en-US" dirty="0">
                <a:solidFill>
                  <a:srgbClr val="FF0000"/>
                </a:solidFill>
              </a:rPr>
              <a:t>"</a:t>
            </a:r>
          </a:p>
          <a:p>
            <a:pPr marL="339725" lvl="5" indent="0">
              <a:buNone/>
            </a:pPr>
            <a:r>
              <a:rPr lang="en-US" dirty="0">
                <a:solidFill>
                  <a:srgbClr val="FF0000"/>
                </a:solidFill>
              </a:rPr>
              <a:t>DISTROOVERRIDES = "</a:t>
            </a:r>
            <a:r>
              <a:rPr lang="en-US" dirty="0" err="1">
                <a:solidFill>
                  <a:srgbClr val="FF0000"/>
                </a:solidFill>
              </a:rPr>
              <a:t>poky:linuxstdbase</a:t>
            </a:r>
            <a:r>
              <a:rPr lang="en-US" dirty="0">
                <a:solidFill>
                  <a:srgbClr val="FF0000"/>
                </a:solidFill>
              </a:rPr>
              <a:t>"</a:t>
            </a:r>
          </a:p>
          <a:p>
            <a:pPr marL="339725" lvl="5" indent="0">
              <a:buNone/>
            </a:pPr>
            <a:endParaRPr lang="en-US" dirty="0"/>
          </a:p>
          <a:p>
            <a:pPr marL="339725" lvl="5" indent="0">
              <a:buNone/>
            </a:pPr>
            <a:r>
              <a:rPr lang="en-US" dirty="0" err="1"/>
              <a:t>DISTRO_FEATURES_append</a:t>
            </a:r>
            <a:r>
              <a:rPr lang="en-US" dirty="0"/>
              <a:t> = " pam </a:t>
            </a:r>
            <a:r>
              <a:rPr lang="en-US" dirty="0" err="1"/>
              <a:t>largefile</a:t>
            </a:r>
            <a:r>
              <a:rPr lang="en-US" dirty="0"/>
              <a:t> </a:t>
            </a:r>
            <a:r>
              <a:rPr lang="en-US" dirty="0" err="1"/>
              <a:t>opengl</a:t>
            </a:r>
            <a:r>
              <a:rPr lang="en-US" dirty="0"/>
              <a:t>"</a:t>
            </a:r>
          </a:p>
          <a:p>
            <a:pPr marL="339725" lvl="5" indent="0">
              <a:buNone/>
            </a:pPr>
            <a:r>
              <a:rPr lang="en-US" dirty="0" err="1"/>
              <a:t>PREFERRED_PROVIDER_virtual</a:t>
            </a:r>
            <a:r>
              <a:rPr lang="en-US" dirty="0"/>
              <a:t>/libx11 = "libx11"</a:t>
            </a:r>
          </a:p>
          <a:p>
            <a:pPr marL="339725" lvl="5" indent="0">
              <a:buNone/>
            </a:pPr>
            <a:endParaRPr lang="en-US" dirty="0"/>
          </a:p>
          <a:p>
            <a:pPr marL="339725" lvl="5" indent="0">
              <a:buNone/>
            </a:pPr>
            <a:r>
              <a:rPr lang="en-US" dirty="0"/>
              <a:t># Ensure the kernel </a:t>
            </a:r>
            <a:r>
              <a:rPr lang="en-US" dirty="0" err="1"/>
              <a:t>nfs</a:t>
            </a:r>
            <a:r>
              <a:rPr lang="en-US" dirty="0"/>
              <a:t> server is enabled</a:t>
            </a:r>
          </a:p>
          <a:p>
            <a:pPr marL="339725" lvl="5" indent="0">
              <a:buNone/>
            </a:pPr>
            <a:r>
              <a:rPr lang="en-US" dirty="0" err="1"/>
              <a:t>KERNEL_FEATURES_append_pn-linux-yocto</a:t>
            </a:r>
            <a:r>
              <a:rPr lang="en-US" dirty="0"/>
              <a:t> = " features/</a:t>
            </a:r>
            <a:r>
              <a:rPr lang="en-US" dirty="0" err="1"/>
              <a:t>nfsd</a:t>
            </a:r>
            <a:r>
              <a:rPr lang="en-US" dirty="0"/>
              <a:t>/</a:t>
            </a:r>
            <a:r>
              <a:rPr lang="en-US" dirty="0" err="1"/>
              <a:t>nfsd-enable.scc</a:t>
            </a:r>
            <a:r>
              <a:rPr lang="en-US" dirty="0"/>
              <a:t>"</a:t>
            </a:r>
          </a:p>
          <a:p>
            <a:pPr marL="339725" lvl="5" indent="0">
              <a:buNone/>
            </a:pPr>
            <a:endParaRPr lang="en-US" dirty="0"/>
          </a:p>
          <a:p>
            <a:pPr marL="339725" lvl="5" indent="0">
              <a:buNone/>
            </a:pPr>
            <a:r>
              <a:rPr lang="en-US" dirty="0"/>
              <a:t># Use the LTSI Kernel for LSB Testing</a:t>
            </a:r>
          </a:p>
          <a:p>
            <a:pPr marL="339725" lvl="5" indent="0">
              <a:buNone/>
            </a:pPr>
            <a:r>
              <a:rPr lang="en-US" dirty="0" err="1"/>
              <a:t>PREFERRED_VERSION_linux-yocto_linuxstdbase</a:t>
            </a:r>
            <a:r>
              <a:rPr lang="en-US" dirty="0"/>
              <a:t> ?= "4.14%"</a:t>
            </a:r>
          </a:p>
        </p:txBody>
      </p:sp>
    </p:spTree>
    <p:extLst>
      <p:ext uri="{BB962C8B-B14F-4D97-AF65-F5344CB8AC3E}">
        <p14:creationId xmlns:p14="http://schemas.microsoft.com/office/powerpoint/2010/main" val="4056883584"/>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CDC5F58-A14C-7546-B505-ABC6CF011588}"/>
              </a:ext>
            </a:extLst>
          </p:cNvPr>
          <p:cNvSpPr>
            <a:spLocks noGrp="1"/>
          </p:cNvSpPr>
          <p:nvPr>
            <p:ph sz="quarter" idx="14"/>
          </p:nvPr>
        </p:nvSpPr>
        <p:spPr/>
        <p:txBody>
          <a:bodyPr>
            <a:normAutofit fontScale="55000" lnSpcReduction="20000"/>
          </a:bodyPr>
          <a:lstStyle/>
          <a:p>
            <a:r>
              <a:rPr lang="en-US" dirty="0"/>
              <a:t>odroid-c2-hardkernel.conf</a:t>
            </a:r>
          </a:p>
          <a:p>
            <a:endParaRPr lang="en-US" dirty="0"/>
          </a:p>
          <a:p>
            <a:pPr marL="339725" lvl="5" indent="0">
              <a:buNone/>
            </a:pPr>
            <a:r>
              <a:rPr lang="en-US" dirty="0"/>
              <a:t>#@TYPE: Machine</a:t>
            </a:r>
          </a:p>
          <a:p>
            <a:pPr marL="339725" lvl="5" indent="0">
              <a:buNone/>
            </a:pPr>
            <a:r>
              <a:rPr lang="en-US" dirty="0"/>
              <a:t>#@NAME: odroid-c2-hardkernel</a:t>
            </a:r>
          </a:p>
          <a:p>
            <a:pPr marL="339725" lvl="5" indent="0">
              <a:buNone/>
            </a:pPr>
            <a:r>
              <a:rPr lang="en-US" dirty="0"/>
              <a:t>#@DESCRIPTION: Machine configuration for odroid-c2 systems using </a:t>
            </a:r>
            <a:r>
              <a:rPr lang="en-US" dirty="0" err="1"/>
              <a:t>uboot</a:t>
            </a:r>
            <a:r>
              <a:rPr lang="en-US" dirty="0"/>
              <a:t>/kernel from </a:t>
            </a:r>
            <a:r>
              <a:rPr lang="en-US" dirty="0" err="1"/>
              <a:t>hardkernel</a:t>
            </a:r>
            <a:r>
              <a:rPr lang="en-US" dirty="0"/>
              <a:t> supported vendor tree</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/machine/odroid-c2.conf</a:t>
            </a:r>
          </a:p>
          <a:p>
            <a:pPr marL="339725" lvl="5" indent="0">
              <a:buNone/>
            </a:pPr>
            <a:endParaRPr lang="en-US" dirty="0"/>
          </a:p>
          <a:p>
            <a:pPr marL="339725" lvl="5" indent="0">
              <a:buNone/>
            </a:pPr>
            <a:r>
              <a:rPr lang="en-US" dirty="0"/>
              <a:t>SERIAL_CONSOLE = "115200 ttyS0"</a:t>
            </a:r>
          </a:p>
          <a:p>
            <a:pPr marL="339725" lvl="5" indent="0">
              <a:buNone/>
            </a:pPr>
            <a:r>
              <a:rPr lang="en-US" dirty="0"/>
              <a:t>UBOOT_CONSOLE = "console=ttyS0,115200"</a:t>
            </a:r>
          </a:p>
          <a:p>
            <a:pPr marL="339725" lvl="5" indent="0">
              <a:buNone/>
            </a:pPr>
            <a:endParaRPr lang="en-US" dirty="0"/>
          </a:p>
          <a:p>
            <a:pPr marL="339725" lvl="5" indent="0">
              <a:buNone/>
            </a:pPr>
            <a:r>
              <a:rPr lang="en-US" dirty="0"/>
              <a:t>KERNEL_DEVICETREE_FN_odroid-c2-hardkernel = "meson64_odroidc2.dtb"</a:t>
            </a:r>
          </a:p>
          <a:p>
            <a:pPr marL="339725" lvl="5" indent="0">
              <a:buNone/>
            </a:pPr>
            <a:r>
              <a:rPr lang="en-US" dirty="0"/>
              <a:t>KERNEL_DEVICETREE_odroid-c2-hardkernel = "meson64_odroidc2.dtb"</a:t>
            </a:r>
          </a:p>
          <a:p>
            <a:pPr marL="339725" lvl="5" indent="0">
              <a:buNone/>
            </a:pPr>
            <a:endParaRPr lang="en-US" dirty="0"/>
          </a:p>
        </p:txBody>
      </p:sp>
      <p:sp>
        <p:nvSpPr>
          <p:cNvPr id="3" name="Content Placeholder 2">
            <a:extLst>
              <a:ext uri="{FF2B5EF4-FFF2-40B4-BE49-F238E27FC236}">
                <a16:creationId xmlns="" xmlns:a16="http://schemas.microsoft.com/office/drawing/2014/main" id="{094698AA-31C2-A54F-B1E6-B24694CA6AFE}"/>
              </a:ext>
            </a:extLst>
          </p:cNvPr>
          <p:cNvSpPr>
            <a:spLocks noGrp="1"/>
          </p:cNvSpPr>
          <p:nvPr>
            <p:ph sz="quarter" idx="13"/>
          </p:nvPr>
        </p:nvSpPr>
        <p:spPr/>
        <p:txBody>
          <a:bodyPr>
            <a:normAutofit fontScale="55000" lnSpcReduction="20000"/>
          </a:bodyPr>
          <a:lstStyle/>
          <a:p>
            <a:r>
              <a:rPr lang="en-US" dirty="0"/>
              <a:t>odroid-c2.conf</a:t>
            </a:r>
          </a:p>
          <a:p>
            <a:pPr marL="339725" lvl="5" indent="0">
              <a:buNone/>
            </a:pPr>
            <a:r>
              <a:rPr lang="en-US" dirty="0"/>
              <a:t>#@TYPE: Machine</a:t>
            </a:r>
          </a:p>
          <a:p>
            <a:pPr marL="339725" lvl="5" indent="0">
              <a:buNone/>
            </a:pPr>
            <a:r>
              <a:rPr lang="en-US" dirty="0"/>
              <a:t>#@NAME: odroid-c2</a:t>
            </a:r>
          </a:p>
          <a:p>
            <a:pPr marL="339725" lvl="5" indent="0">
              <a:buNone/>
            </a:pPr>
            <a:r>
              <a:rPr lang="en-US" dirty="0"/>
              <a:t>#@DESCRIPTION: Machine configuration for odroid-c2 systems</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t>require </a:t>
            </a:r>
            <a:r>
              <a:rPr lang="en-US" dirty="0" err="1"/>
              <a:t>conf</a:t>
            </a:r>
            <a:r>
              <a:rPr lang="en-US" dirty="0"/>
              <a:t>/machine/include/amlogic-meson64.inc</a:t>
            </a:r>
          </a:p>
          <a:p>
            <a:pPr marL="339725" lvl="5" indent="0">
              <a:buNone/>
            </a:pPr>
            <a:endParaRPr lang="en-US" dirty="0"/>
          </a:p>
          <a:p>
            <a:pPr marL="339725" lvl="5" indent="0">
              <a:buNone/>
            </a:pPr>
            <a:r>
              <a:rPr lang="en-US" dirty="0"/>
              <a:t>DEFAULTTUNE ?= "aarch64"</a:t>
            </a:r>
          </a:p>
          <a:p>
            <a:pPr marL="339725" lvl="5" indent="0">
              <a:buNone/>
            </a:pPr>
            <a:r>
              <a:rPr lang="en-US" dirty="0"/>
              <a:t>include </a:t>
            </a:r>
            <a:r>
              <a:rPr lang="en-US" dirty="0" err="1"/>
              <a:t>conf</a:t>
            </a:r>
            <a:r>
              <a:rPr lang="en-US" dirty="0"/>
              <a:t>/machine/include/</a:t>
            </a:r>
            <a:r>
              <a:rPr lang="en-US" dirty="0" err="1"/>
              <a:t>odroid</a:t>
            </a:r>
            <a:r>
              <a:rPr lang="en-US" dirty="0"/>
              <a:t>-default-</a:t>
            </a:r>
            <a:r>
              <a:rPr lang="en-US" dirty="0" err="1"/>
              <a:t>settings.inc</a:t>
            </a:r>
            <a:endParaRPr lang="en-US" dirty="0"/>
          </a:p>
          <a:p>
            <a:pPr marL="339725" lvl="5" indent="0">
              <a:buNone/>
            </a:pPr>
            <a:endParaRPr lang="en-US" dirty="0"/>
          </a:p>
          <a:p>
            <a:pPr marL="339725" lvl="5" indent="0">
              <a:buNone/>
            </a:pPr>
            <a:r>
              <a:rPr lang="en-US" dirty="0"/>
              <a:t>EXTRA_IMAGEDEPENDS += "u-boot secure-</a:t>
            </a:r>
            <a:r>
              <a:rPr lang="en-US" dirty="0" err="1"/>
              <a:t>odroid</a:t>
            </a:r>
            <a:r>
              <a:rPr lang="en-US" dirty="0"/>
              <a:t>"</a:t>
            </a:r>
          </a:p>
          <a:p>
            <a:pPr marL="339725" lvl="5" indent="0">
              <a:buNone/>
            </a:pPr>
            <a:endParaRPr lang="en-US" dirty="0"/>
          </a:p>
          <a:p>
            <a:pPr marL="339725" lvl="5" indent="0">
              <a:buNone/>
            </a:pPr>
            <a:r>
              <a:rPr lang="en-US" dirty="0"/>
              <a:t>KERNEL_DEVICETREE_FN = "meson-gxbb-odroidc2.dtb"</a:t>
            </a:r>
          </a:p>
          <a:p>
            <a:pPr marL="339725" lvl="5" indent="0">
              <a:buNone/>
            </a:pPr>
            <a:r>
              <a:rPr lang="en-US" dirty="0"/>
              <a:t>KERNEL_DEVICETREE = "</a:t>
            </a:r>
            <a:r>
              <a:rPr lang="en-US" dirty="0" err="1"/>
              <a:t>amlogic</a:t>
            </a:r>
            <a:r>
              <a:rPr lang="en-US" dirty="0"/>
              <a:t>/meson-gxbb-odroidc2.dtb"</a:t>
            </a:r>
          </a:p>
          <a:p>
            <a:pPr lvl="5"/>
            <a:endParaRPr lang="en-US" dirty="0"/>
          </a:p>
        </p:txBody>
      </p:sp>
      <p:sp>
        <p:nvSpPr>
          <p:cNvPr id="4" name="Title 3">
            <a:extLst>
              <a:ext uri="{FF2B5EF4-FFF2-40B4-BE49-F238E27FC236}">
                <a16:creationId xmlns="" xmlns:a16="http://schemas.microsoft.com/office/drawing/2014/main" id="{F98C55E2-1C36-CE47-B35C-4BE506C242C6}"/>
              </a:ext>
            </a:extLst>
          </p:cNvPr>
          <p:cNvSpPr>
            <a:spLocks noGrp="1"/>
          </p:cNvSpPr>
          <p:nvPr>
            <p:ph type="title"/>
          </p:nvPr>
        </p:nvSpPr>
        <p:spPr/>
        <p:txBody>
          <a:bodyPr/>
          <a:lstStyle/>
          <a:p>
            <a:r>
              <a:rPr lang="en-US" dirty="0"/>
              <a:t>How to Customize Machine</a:t>
            </a:r>
          </a:p>
        </p:txBody>
      </p:sp>
    </p:spTree>
    <p:extLst>
      <p:ext uri="{BB962C8B-B14F-4D97-AF65-F5344CB8AC3E}">
        <p14:creationId xmlns:p14="http://schemas.microsoft.com/office/powerpoint/2010/main" val="4056669582"/>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A1EB90-6BF7-DD40-9AED-7B46625A9D1D}"/>
              </a:ext>
            </a:extLst>
          </p:cNvPr>
          <p:cNvSpPr>
            <a:spLocks noGrp="1"/>
          </p:cNvSpPr>
          <p:nvPr>
            <p:ph type="title"/>
          </p:nvPr>
        </p:nvSpPr>
        <p:spPr/>
        <p:txBody>
          <a:bodyPr/>
          <a:lstStyle/>
          <a:p>
            <a:r>
              <a:rPr lang="en-US" dirty="0"/>
              <a:t>How to setup/use feeds ?</a:t>
            </a:r>
          </a:p>
        </p:txBody>
      </p:sp>
      <p:sp>
        <p:nvSpPr>
          <p:cNvPr id="3" name="Content Placeholder 2">
            <a:extLst>
              <a:ext uri="{FF2B5EF4-FFF2-40B4-BE49-F238E27FC236}">
                <a16:creationId xmlns="" xmlns:a16="http://schemas.microsoft.com/office/drawing/2014/main" id="{C291A6C8-EC29-A044-B0E2-996AA28A9CEA}"/>
              </a:ext>
            </a:extLst>
          </p:cNvPr>
          <p:cNvSpPr>
            <a:spLocks noGrp="1"/>
          </p:cNvSpPr>
          <p:nvPr>
            <p:ph sz="quarter" idx="13"/>
          </p:nvPr>
        </p:nvSpPr>
        <p:spPr/>
        <p:txBody>
          <a:bodyPr/>
          <a:lstStyle/>
          <a:p>
            <a:r>
              <a:rPr lang="en-US" dirty="0"/>
              <a:t>Configuring feeds in image</a:t>
            </a:r>
          </a:p>
          <a:p>
            <a:pPr lvl="4"/>
            <a:r>
              <a:rPr lang="en-US" dirty="0"/>
              <a:t>PACKAGE_FEED_URIS = "http://10.0.0.10:8000/"	</a:t>
            </a:r>
          </a:p>
          <a:p>
            <a:r>
              <a:rPr lang="en-US" dirty="0"/>
              <a:t>Start a http server in </a:t>
            </a:r>
            <a:r>
              <a:rPr lang="en-US" dirty="0" err="1"/>
              <a:t>deploydir</a:t>
            </a:r>
            <a:endParaRPr lang="en-US" dirty="0"/>
          </a:p>
          <a:p>
            <a:pPr lvl="4"/>
            <a:r>
              <a:rPr lang="en-US" dirty="0"/>
              <a:t>cd </a:t>
            </a:r>
            <a:r>
              <a:rPr lang="en-US" dirty="0" err="1"/>
              <a:t>tmp</a:t>
            </a:r>
            <a:r>
              <a:rPr lang="en-US" dirty="0"/>
              <a:t>/deploy/</a:t>
            </a:r>
            <a:r>
              <a:rPr lang="en-US" dirty="0" err="1"/>
              <a:t>ipk</a:t>
            </a:r>
            <a:endParaRPr lang="en-US" dirty="0"/>
          </a:p>
          <a:p>
            <a:pPr lvl="4"/>
            <a:r>
              <a:rPr lang="en-US" dirty="0"/>
              <a:t>python3 -m </a:t>
            </a:r>
            <a:r>
              <a:rPr lang="en-US" dirty="0" err="1"/>
              <a:t>http.server</a:t>
            </a:r>
            <a:r>
              <a:rPr lang="en-US" dirty="0"/>
              <a:t> 8000</a:t>
            </a:r>
          </a:p>
          <a:p>
            <a:r>
              <a:rPr lang="en-US" dirty="0"/>
              <a:t>Run Package manager on booted target</a:t>
            </a:r>
          </a:p>
          <a:p>
            <a:pPr lvl="4"/>
            <a:r>
              <a:rPr lang="en-US" dirty="0" err="1"/>
              <a:t>opkg</a:t>
            </a:r>
            <a:r>
              <a:rPr lang="en-US" dirty="0"/>
              <a:t> update</a:t>
            </a:r>
          </a:p>
          <a:p>
            <a:pPr lvl="4"/>
            <a:r>
              <a:rPr lang="en-US" dirty="0" err="1"/>
              <a:t>opkg</a:t>
            </a:r>
            <a:r>
              <a:rPr lang="en-US" dirty="0"/>
              <a:t> upgrade</a:t>
            </a:r>
          </a:p>
        </p:txBody>
      </p:sp>
    </p:spTree>
    <p:extLst>
      <p:ext uri="{BB962C8B-B14F-4D97-AF65-F5344CB8AC3E}">
        <p14:creationId xmlns:p14="http://schemas.microsoft.com/office/powerpoint/2010/main" val="1383995483"/>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endParaRPr lang="en-US" dirty="0"/>
          </a:p>
        </p:txBody>
      </p:sp>
      <p:sp>
        <p:nvSpPr>
          <p:cNvPr id="4" name="Content Placeholder 3"/>
          <p:cNvSpPr>
            <a:spLocks noGrp="1"/>
          </p:cNvSpPr>
          <p:nvPr>
            <p:ph sz="quarter" idx="13"/>
          </p:nvPr>
        </p:nvSpPr>
        <p:spPr>
          <a:xfrm>
            <a:off x="389487" y="1206499"/>
            <a:ext cx="8233186" cy="4724401"/>
          </a:xfrm>
        </p:spPr>
        <p:txBody>
          <a:bodyPr/>
          <a:lstStyle/>
          <a:p>
            <a:pPr marL="0" indent="0">
              <a:buNone/>
            </a:pPr>
            <a:endParaRPr lang="en-US" sz="1800" b="0" dirty="0" smtClean="0"/>
          </a:p>
          <a:p>
            <a:pPr marL="0" indent="0">
              <a:buNone/>
            </a:pPr>
            <a:endParaRPr lang="en-US" sz="1800" b="0" dirty="0"/>
          </a:p>
          <a:p>
            <a:pPr marL="0" indent="0" algn="ctr">
              <a:buNone/>
            </a:pPr>
            <a:r>
              <a:rPr lang="en-US" sz="6000" b="0" dirty="0" smtClean="0">
                <a:solidFill>
                  <a:schemeClr val="accent1"/>
                </a:solidFill>
              </a:rPr>
              <a:t>Questions</a:t>
            </a:r>
            <a:endParaRPr lang="en-US" sz="6000" b="0" dirty="0" smtClean="0">
              <a:solidFill>
                <a:schemeClr val="accent1"/>
              </a:solidFill>
            </a:endParaRPr>
          </a:p>
        </p:txBody>
      </p:sp>
    </p:spTree>
    <p:extLst>
      <p:ext uri="{BB962C8B-B14F-4D97-AF65-F5344CB8AC3E}">
        <p14:creationId xmlns:p14="http://schemas.microsoft.com/office/powerpoint/2010/main" val="2024715612"/>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Lay out some of the distribution maintenance options and their tradeoffs</a:t>
            </a:r>
          </a:p>
          <a:p>
            <a:r>
              <a:rPr lang="en-US" dirty="0"/>
              <a:t>Discuss some potential pitfalls that may not be immediately obvious</a:t>
            </a:r>
            <a:endParaRPr lang="en-US" dirty="0">
              <a:solidFill>
                <a:srgbClr val="414141"/>
              </a:solidFill>
            </a:endParaRPr>
          </a:p>
          <a:p>
            <a:r>
              <a:rPr lang="en-US" dirty="0"/>
              <a:t>Discuss some specific build, security, and compliance maintenance tasks</a:t>
            </a:r>
          </a:p>
        </p:txBody>
      </p:sp>
    </p:spTree>
    <p:extLst>
      <p:ext uri="{BB962C8B-B14F-4D97-AF65-F5344CB8AC3E}">
        <p14:creationId xmlns:p14="http://schemas.microsoft.com/office/powerpoint/2010/main" val="129653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rgbClr val="0098DB"/>
                </a:solidFill>
              </a:rPr>
              <a:t>Caveats</a:t>
            </a:r>
            <a:r>
              <a:rPr lang="en-US" dirty="0">
                <a:solidFill>
                  <a:schemeClr val="tx1"/>
                </a:solidFill>
                <a:latin typeface="ＭＳ Ｐゴシック"/>
              </a:rPr>
              <a:t/>
            </a:r>
            <a:br>
              <a:rPr lang="en-US" dirty="0">
                <a:solidFill>
                  <a:schemeClr val="tx1"/>
                </a:solidFill>
                <a:latin typeface="ＭＳ Ｐゴシック"/>
              </a:rPr>
            </a:br>
            <a:endParaRPr lang="en-US" dirty="0"/>
          </a:p>
        </p:txBody>
      </p:sp>
      <p:sp>
        <p:nvSpPr>
          <p:cNvPr id="8" name="Content Placeholder 7"/>
          <p:cNvSpPr>
            <a:spLocks noGrp="1"/>
          </p:cNvSpPr>
          <p:nvPr>
            <p:ph idx="4294967295"/>
          </p:nvPr>
        </p:nvSpPr>
        <p:spPr>
          <a:xfrm>
            <a:off x="484094" y="1277471"/>
            <a:ext cx="8229600" cy="4525963"/>
          </a:xfrm>
          <a:prstGeom prst="rect">
            <a:avLst/>
          </a:prstGeom>
        </p:spPr>
        <p:txBody>
          <a:bodyPr>
            <a:normAutofit/>
          </a:bodyPr>
          <a:lstStyle/>
          <a:p>
            <a:r>
              <a:rPr lang="en-US" dirty="0"/>
              <a:t>I've done several distribution upgrades for customers, a few major and a few minor, but their requirements might not reflect yours, and my decisions and advice shouldn't be taken as gospel</a:t>
            </a:r>
          </a:p>
          <a:p>
            <a:r>
              <a:rPr lang="en-US" dirty="0"/>
              <a:t>Every project has its own business requirements that will drive the decisions on things like upgrade strategy and schedule</a:t>
            </a:r>
          </a:p>
        </p:txBody>
      </p:sp>
    </p:spTree>
    <p:extLst>
      <p:ext uri="{BB962C8B-B14F-4D97-AF65-F5344CB8AC3E}">
        <p14:creationId xmlns:p14="http://schemas.microsoft.com/office/powerpoint/2010/main" val="2101083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Yocto Project 2.5 (Sumo)</a:t>
            </a:r>
            <a:endParaRPr lang="en-US" dirty="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Requirements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Most users of the Open Embedded and the </a:t>
            </a:r>
            <a:r>
              <a:rPr lang="en-US" dirty="0" err="1"/>
              <a:t>Yocto</a:t>
            </a:r>
            <a:r>
              <a:rPr lang="en-US" dirty="0"/>
              <a:t> Project poky releases are building sophisticated products that contain a lot more software than embedded systems of the past</a:t>
            </a:r>
          </a:p>
          <a:p>
            <a:r>
              <a:rPr lang="en-US" dirty="0"/>
              <a:t>With extra software and features, there is an increased need to address bugs and security issues, especially with more and more products including network accessible services</a:t>
            </a:r>
          </a:p>
          <a:p>
            <a:r>
              <a:rPr lang="en-US" dirty="0"/>
              <a:t>It is now rare that you can sell a product and not have to worry about providing customers some form of software maintenance scheme</a:t>
            </a:r>
          </a:p>
        </p:txBody>
      </p:sp>
    </p:spTree>
    <p:extLst>
      <p:ext uri="{BB962C8B-B14F-4D97-AF65-F5344CB8AC3E}">
        <p14:creationId xmlns:p14="http://schemas.microsoft.com/office/powerpoint/2010/main" val="415690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At the moment, </a:t>
            </a:r>
            <a:r>
              <a:rPr lang="en-US" dirty="0" err="1"/>
              <a:t>Yocto</a:t>
            </a:r>
            <a:r>
              <a:rPr lang="en-US" dirty="0"/>
              <a:t> Project releases receive one to two years of upstream support, as only the last three releases are maintained by the project</a:t>
            </a:r>
          </a:p>
          <a:p>
            <a:r>
              <a:rPr lang="en-US" dirty="0"/>
              <a:t>There are no long term releases (at the moment)</a:t>
            </a:r>
          </a:p>
          <a:p>
            <a:r>
              <a:rPr lang="en-US" dirty="0"/>
              <a:t>So, you need to consider a commercial support solution (Wind River, Mentor, etc.), or you need to plan on doing it yourself</a:t>
            </a:r>
            <a:endParaRPr lang="en-US" dirty="0">
              <a:solidFill>
                <a:schemeClr val="tx1"/>
              </a:solidFill>
            </a:endParaRPr>
          </a:p>
        </p:txBody>
      </p:sp>
    </p:spTree>
    <p:extLst>
      <p:ext uri="{BB962C8B-B14F-4D97-AF65-F5344CB8AC3E}">
        <p14:creationId xmlns:p14="http://schemas.microsoft.com/office/powerpoint/2010/main" val="1314941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20000"/>
          </a:bodyPr>
          <a:lstStyle/>
          <a:p>
            <a:r>
              <a:rPr lang="en-US" dirty="0"/>
              <a:t>There are two </a:t>
            </a:r>
            <a:r>
              <a:rPr lang="en-US" dirty="0">
                <a:solidFill>
                  <a:srgbClr val="414141"/>
                </a:solidFill>
              </a:rPr>
              <a:t>approaches to maintaining your distribution yourself:</a:t>
            </a:r>
          </a:p>
          <a:p>
            <a:pPr lvl="1"/>
            <a:r>
              <a:rPr lang="en-US" dirty="0">
                <a:solidFill>
                  <a:srgbClr val="414141"/>
                </a:solidFill>
              </a:rPr>
              <a:t>Stay on the proverbial upgrade treadmill and track </a:t>
            </a:r>
            <a:r>
              <a:rPr lang="en-US" dirty="0" err="1">
                <a:solidFill>
                  <a:srgbClr val="414141"/>
                </a:solidFill>
              </a:rPr>
              <a:t>Yocto</a:t>
            </a:r>
            <a:r>
              <a:rPr lang="en-US" dirty="0">
                <a:solidFill>
                  <a:srgbClr val="414141"/>
                </a:solidFill>
              </a:rPr>
              <a:t> Project releases</a:t>
            </a:r>
          </a:p>
          <a:p>
            <a:pPr lvl="1"/>
            <a:r>
              <a:rPr lang="en-US" dirty="0">
                <a:solidFill>
                  <a:srgbClr val="414141"/>
                </a:solidFill>
              </a:rPr>
              <a:t>Stick with a </a:t>
            </a:r>
            <a:r>
              <a:rPr lang="en-US" dirty="0" err="1">
                <a:solidFill>
                  <a:srgbClr val="414141"/>
                </a:solidFill>
              </a:rPr>
              <a:t>Yocto</a:t>
            </a:r>
            <a:r>
              <a:rPr lang="en-US" dirty="0">
                <a:solidFill>
                  <a:srgbClr val="414141"/>
                </a:solidFill>
              </a:rPr>
              <a:t> Project release and backport changes as required</a:t>
            </a:r>
          </a:p>
          <a:p>
            <a:r>
              <a:rPr lang="en-US" dirty="0">
                <a:solidFill>
                  <a:srgbClr val="414141"/>
                </a:solidFill>
              </a:rPr>
              <a:t>The first option requires an investment into tracking upstream that may be a change for some companies' development process</a:t>
            </a:r>
            <a:endParaRPr lang="en-US" dirty="0">
              <a:solidFill>
                <a:srgbClr val="37424A"/>
              </a:solidFill>
            </a:endParaRPr>
          </a:p>
          <a:p>
            <a:r>
              <a:rPr lang="en-US" dirty="0">
                <a:solidFill>
                  <a:srgbClr val="414141"/>
                </a:solidFill>
              </a:rPr>
              <a:t>The difficulty of the second option starts to scale significantly with a larger number of packages and increasing length of time after release</a:t>
            </a:r>
            <a:endParaRPr lang="en-US" b="0" dirty="0">
              <a:solidFill>
                <a:srgbClr val="414141"/>
              </a:solidFill>
            </a:endParaRPr>
          </a:p>
          <a:p>
            <a:r>
              <a:rPr lang="en-US" dirty="0">
                <a:solidFill>
                  <a:srgbClr val="414141"/>
                </a:solidFill>
              </a:rPr>
              <a:t>Upgrade frequency could be gated by your customer requirements, i.e. they may not want or be able to take upgrades quickly.  This might influence your decision...</a:t>
            </a:r>
            <a:endParaRPr lang="en-US" dirty="0">
              <a:solidFill>
                <a:schemeClr val="tx1"/>
              </a:solidFill>
            </a:endParaRPr>
          </a:p>
        </p:txBody>
      </p:sp>
    </p:spTree>
    <p:extLst>
      <p:ext uri="{BB962C8B-B14F-4D97-AF65-F5344CB8AC3E}">
        <p14:creationId xmlns:p14="http://schemas.microsoft.com/office/powerpoint/2010/main" val="7730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Yocto</a:t>
            </a:r>
            <a:r>
              <a:rPr lang="en-US" dirty="0"/>
              <a:t> Project Release Tracking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The </a:t>
            </a:r>
            <a:r>
              <a:rPr lang="en-US" dirty="0">
                <a:solidFill>
                  <a:srgbClr val="414141"/>
                </a:solidFill>
              </a:rPr>
              <a:t>selection of release at project start, or as a target for an upgrade affects the maintenance effort going forward</a:t>
            </a:r>
          </a:p>
          <a:p>
            <a:r>
              <a:rPr lang="en-US" dirty="0">
                <a:solidFill>
                  <a:srgbClr val="414141"/>
                </a:solidFill>
              </a:rPr>
              <a:t>The general recommendation from the community is to track master up until the </a:t>
            </a:r>
            <a:r>
              <a:rPr lang="en-US" dirty="0" err="1">
                <a:solidFill>
                  <a:srgbClr val="414141"/>
                </a:solidFill>
              </a:rPr>
              <a:t>Yocto</a:t>
            </a:r>
            <a:r>
              <a:rPr lang="en-US" dirty="0">
                <a:solidFill>
                  <a:srgbClr val="414141"/>
                </a:solidFill>
              </a:rPr>
              <a:t> Project release just before your target product release date</a:t>
            </a:r>
          </a:p>
          <a:p>
            <a:pPr lvl="1"/>
            <a:r>
              <a:rPr lang="en-US" dirty="0">
                <a:solidFill>
                  <a:schemeClr val="tx1"/>
                </a:solidFill>
              </a:rPr>
              <a:t>This maximizes upstream support</a:t>
            </a:r>
          </a:p>
          <a:p>
            <a:r>
              <a:rPr lang="en-US" dirty="0">
                <a:solidFill>
                  <a:srgbClr val="414141"/>
                </a:solidFill>
              </a:rPr>
              <a:t>A common behavior is to start a project using the release available at the time, this is less desirable, as it means you are losing some or all of the benefit of the upstream support window</a:t>
            </a:r>
            <a:endParaRPr lang="en-US" dirty="0">
              <a:solidFill>
                <a:schemeClr val="tx1"/>
              </a:solidFill>
            </a:endParaRPr>
          </a:p>
        </p:txBody>
      </p:sp>
    </p:spTree>
    <p:extLst>
      <p:ext uri="{BB962C8B-B14F-4D97-AF65-F5344CB8AC3E}">
        <p14:creationId xmlns:p14="http://schemas.microsoft.com/office/powerpoint/2010/main" val="1376675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Backport Packages or Patches?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solidFill>
                  <a:srgbClr val="414141"/>
                </a:solidFill>
              </a:rPr>
              <a:t>The community strategy is to backport patches to fix bugs or security issues, rather than upgrading packages to new versions in stable </a:t>
            </a:r>
            <a:r>
              <a:rPr lang="en-US" dirty="0" err="1">
                <a:solidFill>
                  <a:srgbClr val="414141"/>
                </a:solidFill>
              </a:rPr>
              <a:t>Yocto</a:t>
            </a:r>
            <a:r>
              <a:rPr lang="en-US" dirty="0">
                <a:solidFill>
                  <a:srgbClr val="414141"/>
                </a:solidFill>
              </a:rPr>
              <a:t> Project releases</a:t>
            </a:r>
          </a:p>
          <a:p>
            <a:r>
              <a:rPr lang="en-US" dirty="0">
                <a:solidFill>
                  <a:srgbClr val="414141"/>
                </a:solidFill>
              </a:rPr>
              <a:t>This may not work for some product requirements when you are doing the maintenance yourself</a:t>
            </a:r>
          </a:p>
          <a:p>
            <a:pPr lvl="1"/>
            <a:r>
              <a:rPr lang="en-US" dirty="0">
                <a:solidFill>
                  <a:srgbClr val="414141"/>
                </a:solidFill>
              </a:rPr>
              <a:t>Security team requirements, e.g. checking tools looking for specific versions, or customer optics</a:t>
            </a:r>
            <a:endParaRPr lang="en-US" dirty="0">
              <a:solidFill>
                <a:srgbClr val="37424A"/>
              </a:solidFill>
            </a:endParaRPr>
          </a:p>
          <a:p>
            <a:pPr marL="977900" lvl="6"/>
            <a:r>
              <a:rPr lang="en-US" dirty="0">
                <a:solidFill>
                  <a:srgbClr val="414141"/>
                </a:solidFill>
              </a:rPr>
              <a:t>OpenSSL, </a:t>
            </a:r>
            <a:r>
              <a:rPr lang="en-US" dirty="0" err="1">
                <a:solidFill>
                  <a:srgbClr val="414141"/>
                </a:solidFill>
              </a:rPr>
              <a:t>OpenSSH</a:t>
            </a:r>
            <a:r>
              <a:rPr lang="en-US" dirty="0">
                <a:solidFill>
                  <a:srgbClr val="414141"/>
                </a:solidFill>
              </a:rPr>
              <a:t>, libxml2, etc. </a:t>
            </a:r>
            <a:endParaRPr lang="en-US" dirty="0">
              <a:solidFill>
                <a:srgbClr val="37424A"/>
              </a:solidFill>
              <a:cs typeface="Arial"/>
            </a:endParaRPr>
          </a:p>
          <a:p>
            <a:pPr lvl="1"/>
            <a:r>
              <a:rPr lang="en-US" dirty="0">
                <a:solidFill>
                  <a:srgbClr val="414141"/>
                </a:solidFill>
              </a:rPr>
              <a:t>Demand for new features provided by a new version of a package </a:t>
            </a:r>
            <a:endParaRPr lang="en-US" b="0" dirty="0">
              <a:solidFill>
                <a:schemeClr val="tx1"/>
              </a:solidFill>
            </a:endParaRPr>
          </a:p>
          <a:p>
            <a:pPr lvl="1"/>
            <a:endParaRPr lang="en-US" dirty="0">
              <a:solidFill>
                <a:srgbClr val="414141"/>
              </a:solidFill>
            </a:endParaRPr>
          </a:p>
        </p:txBody>
      </p:sp>
    </p:spTree>
    <p:extLst>
      <p:ext uri="{BB962C8B-B14F-4D97-AF65-F5344CB8AC3E}">
        <p14:creationId xmlns:p14="http://schemas.microsoft.com/office/powerpoint/2010/main" val="294884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Recipe Backporting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If backporting recipes for package upgrades, keep them in a separate layer from the rest of your distribution recipes</a:t>
            </a:r>
            <a:endParaRPr lang="en-US" dirty="0">
              <a:solidFill>
                <a:schemeClr val="tx1"/>
              </a:solidFill>
            </a:endParaRPr>
          </a:p>
          <a:p>
            <a:pPr lvl="1"/>
            <a:r>
              <a:rPr lang="en-US" dirty="0"/>
              <a:t>Avoids cluttering your actual distribution layer with hopefully temporary cruft</a:t>
            </a:r>
          </a:p>
          <a:p>
            <a:pPr lvl="1">
              <a:buClr>
                <a:srgbClr val="37424A"/>
              </a:buClr>
            </a:pPr>
            <a:r>
              <a:rPr lang="en-US" dirty="0"/>
              <a:t>And keeps your distribution layer in compliance with </a:t>
            </a:r>
            <a:r>
              <a:rPr lang="en-US" dirty="0" err="1"/>
              <a:t>Yocto</a:t>
            </a:r>
            <a:r>
              <a:rPr lang="en-US" dirty="0"/>
              <a:t> Project expectations</a:t>
            </a:r>
          </a:p>
          <a:p>
            <a:r>
              <a:rPr lang="en-US" dirty="0"/>
              <a:t>On a distribution upgrade, you'll need to rationalize changes, and potentially remove now unnecessary backports</a:t>
            </a:r>
            <a:r>
              <a:rPr lang="en-US" b="0" dirty="0"/>
              <a:t> </a:t>
            </a:r>
            <a:endParaRPr lang="en-US" dirty="0">
              <a:solidFill>
                <a:srgbClr val="37424A"/>
              </a:solidFill>
            </a:endParaRPr>
          </a:p>
          <a:p>
            <a:pPr lvl="1"/>
            <a:r>
              <a:rPr lang="en-US" b="0" i="1" dirty="0" err="1"/>
              <a:t>bitbake</a:t>
            </a:r>
            <a:r>
              <a:rPr lang="en-US" b="0" i="1" dirty="0"/>
              <a:t>-layers show-</a:t>
            </a:r>
            <a:r>
              <a:rPr lang="en-US" b="0" i="1" dirty="0" err="1"/>
              <a:t>overlayed</a:t>
            </a:r>
            <a:endParaRPr lang="en-US" i="1" dirty="0" err="1"/>
          </a:p>
          <a:p>
            <a:endParaRPr lang="en-US" dirty="0">
              <a:solidFill>
                <a:srgbClr val="414141"/>
              </a:solidFill>
            </a:endParaRPr>
          </a:p>
        </p:txBody>
      </p:sp>
    </p:spTree>
    <p:extLst>
      <p:ext uri="{BB962C8B-B14F-4D97-AF65-F5344CB8AC3E}">
        <p14:creationId xmlns:p14="http://schemas.microsoft.com/office/powerpoint/2010/main" val="2188800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Vendor BSP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May tie you to a </a:t>
            </a:r>
            <a:r>
              <a:rPr lang="en-US" dirty="0" err="1"/>
              <a:t>Yocto</a:t>
            </a:r>
            <a:r>
              <a:rPr lang="en-US" dirty="0"/>
              <a:t> Project release unless you can invest the required effort into upgrading yourself </a:t>
            </a:r>
            <a:endParaRPr lang="en-US" dirty="0">
              <a:solidFill>
                <a:srgbClr val="37424A"/>
              </a:solidFill>
            </a:endParaRPr>
          </a:p>
          <a:p>
            <a:r>
              <a:rPr lang="en-US" dirty="0"/>
              <a:t>May have a release schedule that gates upgrades</a:t>
            </a:r>
            <a:endParaRPr lang="en-US" dirty="0">
              <a:solidFill>
                <a:srgbClr val="414141"/>
              </a:solidFill>
            </a:endParaRPr>
          </a:p>
          <a:p>
            <a:pPr lvl="1"/>
            <a:r>
              <a:rPr lang="en-US" b="0" dirty="0"/>
              <a:t>e.g. meta-</a:t>
            </a:r>
            <a:r>
              <a:rPr lang="en-US" b="0" dirty="0" err="1"/>
              <a:t>ti</a:t>
            </a:r>
            <a:r>
              <a:rPr lang="en-US" b="0" dirty="0"/>
              <a:t>, meta-</a:t>
            </a:r>
            <a:r>
              <a:rPr lang="en-US" b="0" dirty="0" err="1"/>
              <a:t>renesas</a:t>
            </a:r>
            <a:endParaRPr lang="en-US" dirty="0" err="1">
              <a:solidFill>
                <a:schemeClr val="tx1"/>
              </a:solidFill>
            </a:endParaRPr>
          </a:p>
          <a:p>
            <a:r>
              <a:rPr lang="en-US" dirty="0"/>
              <a:t>May provide an older kernel that gates upgrading other packages</a:t>
            </a:r>
          </a:p>
          <a:p>
            <a:r>
              <a:rPr lang="en-US" dirty="0">
                <a:solidFill>
                  <a:srgbClr val="414141"/>
                </a:solidFill>
              </a:rPr>
              <a:t>It's not always feasible, but sticking to a BSP layer that meets </a:t>
            </a:r>
            <a:r>
              <a:rPr lang="en-US" dirty="0" err="1">
                <a:solidFill>
                  <a:srgbClr val="414141"/>
                </a:solidFill>
              </a:rPr>
              <a:t>Yocto</a:t>
            </a:r>
            <a:r>
              <a:rPr lang="en-US" dirty="0">
                <a:solidFill>
                  <a:srgbClr val="414141"/>
                </a:solidFill>
              </a:rPr>
              <a:t> Project BSP requirements can hopefully avoid issues</a:t>
            </a:r>
          </a:p>
          <a:p>
            <a:endParaRPr lang="en-US" dirty="0">
              <a:solidFill>
                <a:srgbClr val="414141"/>
              </a:solidFill>
            </a:endParaRPr>
          </a:p>
        </p:txBody>
      </p:sp>
    </p:spTree>
    <p:extLst>
      <p:ext uri="{BB962C8B-B14F-4D97-AF65-F5344CB8AC3E}">
        <p14:creationId xmlns:p14="http://schemas.microsoft.com/office/powerpoint/2010/main" val="3949093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t>
            </a:r>
            <a:r>
              <a:rPr lang="en-US" dirty="0">
                <a:solidFill>
                  <a:srgbClr val="414141"/>
                </a:solidFill>
              </a:rPr>
              <a:t>ay</a:t>
            </a:r>
            <a:r>
              <a:rPr lang="en-US" dirty="0"/>
              <a:t> not have release branches, and float on master</a:t>
            </a:r>
            <a:r>
              <a:rPr lang="en-US" b="0" dirty="0"/>
              <a:t> </a:t>
            </a:r>
            <a:endParaRPr lang="en-US"/>
          </a:p>
          <a:p>
            <a:pPr lvl="1"/>
            <a:r>
              <a:rPr lang="en-US" b="0" dirty="0"/>
              <a:t>This can cause </a:t>
            </a:r>
            <a:r>
              <a:rPr lang="en-US" dirty="0"/>
              <a:t>compatibility problems</a:t>
            </a:r>
            <a:r>
              <a:rPr lang="en-US" b="0" dirty="0"/>
              <a:t> if you want to use them with an older release</a:t>
            </a:r>
            <a:endParaRPr lang="en-US" dirty="0">
              <a:solidFill>
                <a:srgbClr val="37424A"/>
              </a:solidFill>
            </a:endParaRPr>
          </a:p>
          <a:p>
            <a:r>
              <a:rPr lang="en-US" dirty="0"/>
              <a:t>May be intermittently maintained </a:t>
            </a:r>
            <a:endParaRPr lang="en-US" dirty="0">
              <a:solidFill>
                <a:schemeClr val="tx1"/>
              </a:solidFill>
            </a:endParaRPr>
          </a:p>
          <a:p>
            <a:r>
              <a:rPr lang="en-US" dirty="0"/>
              <a:t>Do some research</a:t>
            </a:r>
            <a:endParaRPr lang="en-US" dirty="0">
              <a:solidFill>
                <a:srgbClr val="414141"/>
              </a:solidFill>
            </a:endParaRPr>
          </a:p>
          <a:p>
            <a:pPr lvl="1"/>
            <a:r>
              <a:rPr lang="en-US" dirty="0"/>
              <a:t>Look</a:t>
            </a:r>
            <a:r>
              <a:rPr lang="en-US" b="0" dirty="0"/>
              <a:t> at the layer's commit history to </a:t>
            </a:r>
            <a:r>
              <a:rPr lang="en-US" dirty="0"/>
              <a:t>see how actively it is maintained</a:t>
            </a:r>
            <a:endParaRPr lang="en-US" dirty="0">
              <a:solidFill>
                <a:srgbClr val="37424A"/>
              </a:solidFill>
            </a:endParaRPr>
          </a:p>
          <a:p>
            <a:pPr lvl="1"/>
            <a:r>
              <a:rPr lang="en-US" dirty="0"/>
              <a:t>If</a:t>
            </a:r>
            <a:r>
              <a:rPr lang="en-US" b="0" dirty="0"/>
              <a:t> it's hosted on </a:t>
            </a:r>
            <a:r>
              <a:rPr lang="en-US" b="0" dirty="0" err="1"/>
              <a:t>github</a:t>
            </a:r>
            <a:r>
              <a:rPr lang="en-US" b="0" dirty="0"/>
              <a:t>, look at activity and rating there </a:t>
            </a:r>
            <a:endParaRPr lang="en-US" dirty="0">
              <a:solidFill>
                <a:srgbClr val="37424A"/>
              </a:solidFill>
            </a:endParaRPr>
          </a:p>
          <a:p>
            <a:r>
              <a:rPr lang="en-US" dirty="0"/>
              <a:t>Forewarned is forearmed, you want to avoid surprises</a:t>
            </a:r>
            <a:r>
              <a:rPr lang="en-US" dirty="0">
                <a:solidFill>
                  <a:srgbClr val="414141"/>
                </a:solidFill>
              </a:rPr>
              <a:t> during future upgrades</a:t>
            </a:r>
            <a:endParaRPr lang="en-US" dirty="0">
              <a:solidFill>
                <a:schemeClr val="tx1"/>
              </a:solidFill>
            </a:endParaRPr>
          </a:p>
        </p:txBody>
      </p:sp>
    </p:spTree>
    <p:extLst>
      <p:ext uri="{BB962C8B-B14F-4D97-AF65-F5344CB8AC3E}">
        <p14:creationId xmlns:p14="http://schemas.microsoft.com/office/powerpoint/2010/main" val="2857416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Maintaining Local Configuration</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Keep your local metadata configuration (BSP and machine, distribution, etc.) in your own set of layers</a:t>
            </a:r>
            <a:r>
              <a:rPr lang="en-US" b="0" dirty="0"/>
              <a:t> </a:t>
            </a:r>
          </a:p>
          <a:p>
            <a:pPr lvl="1"/>
            <a:r>
              <a:rPr lang="en-US" dirty="0"/>
              <a:t>Note that they do not necessarily need to be in separate git repositories, but doing so can keep change history clearer</a:t>
            </a:r>
            <a:endParaRPr lang="en-US" b="1" dirty="0">
              <a:solidFill>
                <a:srgbClr val="37424A"/>
              </a:solidFill>
            </a:endParaRPr>
          </a:p>
          <a:p>
            <a:r>
              <a:rPr lang="en-US" dirty="0">
                <a:solidFill>
                  <a:srgbClr val="414141"/>
                </a:solidFill>
              </a:rPr>
              <a:t>Think</a:t>
            </a:r>
            <a:r>
              <a:rPr lang="en-US" b="0" dirty="0">
                <a:solidFill>
                  <a:srgbClr val="414141"/>
                </a:solidFill>
              </a:rPr>
              <a:t> </a:t>
            </a:r>
            <a:r>
              <a:rPr lang="en-US" dirty="0">
                <a:solidFill>
                  <a:srgbClr val="414141"/>
                </a:solidFill>
              </a:rPr>
              <a:t>about using tools for layer repository management such as Android repo, </a:t>
            </a:r>
            <a:r>
              <a:rPr lang="en-US" dirty="0" err="1">
                <a:solidFill>
                  <a:srgbClr val="414141"/>
                </a:solidFill>
              </a:rPr>
              <a:t>myrepo</a:t>
            </a:r>
            <a:r>
              <a:rPr lang="en-US" dirty="0">
                <a:solidFill>
                  <a:srgbClr val="414141"/>
                </a:solidFill>
              </a:rPr>
              <a:t>, Wind River's </a:t>
            </a:r>
            <a:r>
              <a:rPr lang="en-US" dirty="0" err="1">
                <a:solidFill>
                  <a:srgbClr val="414141"/>
                </a:solidFill>
              </a:rPr>
              <a:t>setuptool</a:t>
            </a:r>
            <a:r>
              <a:rPr lang="en-US" dirty="0">
                <a:solidFill>
                  <a:srgbClr val="414141"/>
                </a:solidFill>
              </a:rPr>
              <a:t>, etc., and planning ahead on having a branching and release strategy for metadata repositories</a:t>
            </a:r>
            <a:r>
              <a:rPr lang="en-US" b="0" dirty="0">
                <a:solidFill>
                  <a:srgbClr val="414141"/>
                </a:solidFill>
              </a:rPr>
              <a:t> </a:t>
            </a:r>
            <a:endParaRPr lang="en-US" b="1">
              <a:solidFill>
                <a:srgbClr val="414141"/>
              </a:solidFill>
            </a:endParaRPr>
          </a:p>
          <a:p>
            <a:pPr lvl="1"/>
            <a:r>
              <a:rPr lang="en-US" dirty="0"/>
              <a:t>Makes checkout and build more straightforward</a:t>
            </a:r>
          </a:p>
          <a:p>
            <a:pPr lvl="1"/>
            <a:r>
              <a:rPr lang="en-US" b="0" dirty="0"/>
              <a:t>In addition to </a:t>
            </a:r>
            <a:r>
              <a:rPr lang="en-US" dirty="0"/>
              <a:t>facilitating tracking</a:t>
            </a:r>
            <a:r>
              <a:rPr lang="en-US" b="0" dirty="0"/>
              <a:t> your product releases, </a:t>
            </a:r>
            <a:r>
              <a:rPr lang="en-US" dirty="0"/>
              <a:t>this allows</a:t>
            </a:r>
            <a:r>
              <a:rPr lang="en-US" b="0" dirty="0"/>
              <a:t> upgrade development on a branch</a:t>
            </a:r>
            <a:endParaRPr lang="en-US" dirty="0"/>
          </a:p>
        </p:txBody>
      </p:sp>
    </p:spTree>
    <p:extLst>
      <p:ext uri="{BB962C8B-B14F-4D97-AF65-F5344CB8AC3E}">
        <p14:creationId xmlns:p14="http://schemas.microsoft.com/office/powerpoint/2010/main" val="229293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Avoid local changes to </a:t>
            </a:r>
            <a:r>
              <a:rPr lang="en-US" dirty="0" err="1"/>
              <a:t>oe</a:t>
            </a:r>
            <a:r>
              <a:rPr lang="en-US" dirty="0"/>
              <a:t>-core, meta-poky, etc. if at all possible</a:t>
            </a:r>
            <a:endParaRPr lang="en-US" dirty="0">
              <a:solidFill>
                <a:srgbClr val="37424A"/>
              </a:solidFill>
            </a:endParaRPr>
          </a:p>
          <a:p>
            <a:pPr lvl="1"/>
            <a:r>
              <a:rPr lang="en-US" b="0" dirty="0"/>
              <a:t>If something cannot be accomplished with a </a:t>
            </a:r>
            <a:r>
              <a:rPr lang="en-US" b="0" dirty="0" err="1"/>
              <a:t>bbappend</a:t>
            </a:r>
            <a:r>
              <a:rPr lang="en-US" b="0" dirty="0"/>
              <a:t>, </a:t>
            </a:r>
            <a:r>
              <a:rPr lang="en-US" dirty="0"/>
              <a:t>it is</a:t>
            </a:r>
            <a:r>
              <a:rPr lang="en-US" b="0" dirty="0"/>
              <a:t> </a:t>
            </a:r>
            <a:r>
              <a:rPr lang="en-US" dirty="0"/>
              <a:t>better</a:t>
            </a:r>
            <a:r>
              <a:rPr lang="en-US" b="0" dirty="0"/>
              <a:t> to work with upstream to try to come up with a solution, as carrying such changes is just one more </a:t>
            </a:r>
            <a:r>
              <a:rPr lang="en-US" dirty="0"/>
              <a:t>thing</a:t>
            </a:r>
            <a:r>
              <a:rPr lang="en-US" b="0" dirty="0"/>
              <a:t> that can become a time sink on a future upgrade </a:t>
            </a:r>
            <a:endParaRPr lang="en-US" dirty="0">
              <a:solidFill>
                <a:schemeClr val="tx1"/>
              </a:solidFill>
            </a:endParaRPr>
          </a:p>
          <a:p>
            <a:r>
              <a:rPr lang="en-US" dirty="0"/>
              <a:t>Look at pushing new recipes for FOSS packages upstream to increase the eyes looking at it and get feedback</a:t>
            </a:r>
            <a:r>
              <a:rPr lang="en-US" b="0" dirty="0"/>
              <a:t> </a:t>
            </a:r>
            <a:endParaRPr lang="en-US" dirty="0"/>
          </a:p>
          <a:p>
            <a:pPr lvl="1"/>
            <a:r>
              <a:rPr lang="en-US" b="0" dirty="0"/>
              <a:t>Increases probability of things "just working" on </a:t>
            </a:r>
            <a:r>
              <a:rPr lang="en-US" dirty="0"/>
              <a:t>upgrade</a:t>
            </a:r>
            <a:endParaRPr lang="en-US" b="1" dirty="0">
              <a:solidFill>
                <a:srgbClr val="414141"/>
              </a:solidFill>
            </a:endParaRPr>
          </a:p>
          <a:p>
            <a:pPr lvl="1"/>
            <a:r>
              <a:rPr lang="en-US" dirty="0">
                <a:solidFill>
                  <a:srgbClr val="414141"/>
                </a:solidFill>
              </a:rPr>
              <a:t>But</a:t>
            </a:r>
            <a:r>
              <a:rPr lang="en-US" b="0" dirty="0">
                <a:solidFill>
                  <a:srgbClr val="414141"/>
                </a:solidFill>
              </a:rPr>
              <a:t> don't just throw it over the wall, seriously consider signing up as maintainer </a:t>
            </a:r>
            <a:r>
              <a:rPr lang="en-US" b="0" dirty="0"/>
              <a:t>of whatever you upstream</a:t>
            </a:r>
            <a:endParaRPr lang="en-US" dirty="0">
              <a:solidFill>
                <a:schemeClr val="tx1"/>
              </a:solidFill>
            </a:endParaRPr>
          </a:p>
          <a:p>
            <a:endParaRPr lang="en-US" dirty="0"/>
          </a:p>
        </p:txBody>
      </p:sp>
    </p:spTree>
    <p:extLst>
      <p:ext uri="{BB962C8B-B14F-4D97-AF65-F5344CB8AC3E}">
        <p14:creationId xmlns:p14="http://schemas.microsoft.com/office/powerpoint/2010/main" val="4135981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 What is new in </a:t>
            </a:r>
            <a:r>
              <a:rPr lang="en-US" dirty="0" smtClean="0">
                <a:latin typeface="Arial" charset="0"/>
              </a:rPr>
              <a:t>2.5 Sumo</a:t>
            </a:r>
            <a:endParaRPr lang="en-US" dirty="0"/>
          </a:p>
        </p:txBody>
      </p:sp>
      <p:sp>
        <p:nvSpPr>
          <p:cNvPr id="4" name="Content Placeholder 3"/>
          <p:cNvSpPr>
            <a:spLocks noGrp="1"/>
          </p:cNvSpPr>
          <p:nvPr>
            <p:ph sz="quarter" idx="13"/>
          </p:nvPr>
        </p:nvSpPr>
        <p:spPr>
          <a:xfrm>
            <a:off x="448853" y="889001"/>
            <a:ext cx="8233186" cy="5022850"/>
          </a:xfrm>
        </p:spPr>
        <p:txBody>
          <a:bodyPr/>
          <a:lstStyle/>
          <a:p>
            <a:r>
              <a:rPr lang="en-US" dirty="0" smtClean="0"/>
              <a:t>Yocto </a:t>
            </a:r>
            <a:r>
              <a:rPr lang="en-US" dirty="0"/>
              <a:t>Project </a:t>
            </a:r>
            <a:r>
              <a:rPr lang="en-US" dirty="0" smtClean="0"/>
              <a:t>2.5 Theme: Stability</a:t>
            </a:r>
          </a:p>
          <a:p>
            <a:pPr lvl="1"/>
            <a:r>
              <a:rPr lang="en-US" dirty="0"/>
              <a:t>Yocto Project Compliance 2.0</a:t>
            </a:r>
            <a:endParaRPr lang="en-US" sz="1000" dirty="0"/>
          </a:p>
          <a:p>
            <a:pPr lvl="1"/>
            <a:r>
              <a:rPr lang="en-US" dirty="0"/>
              <a:t>New website (yoctoproject.org)</a:t>
            </a:r>
            <a:endParaRPr lang="en-US" sz="1000" dirty="0"/>
          </a:p>
          <a:p>
            <a:pPr lvl="1"/>
            <a:r>
              <a:rPr lang="en-US" dirty="0"/>
              <a:t>Meltdown/</a:t>
            </a:r>
            <a:r>
              <a:rPr lang="en-US" dirty="0" err="1"/>
              <a:t>Spectre</a:t>
            </a:r>
            <a:r>
              <a:rPr lang="en-US" dirty="0"/>
              <a:t> </a:t>
            </a:r>
            <a:r>
              <a:rPr lang="en-US" dirty="0" smtClean="0"/>
              <a:t>patches (IA</a:t>
            </a:r>
            <a:r>
              <a:rPr lang="en-US" dirty="0"/>
              <a:t>)</a:t>
            </a:r>
            <a:endParaRPr lang="en-US" sz="1000" dirty="0"/>
          </a:p>
          <a:p>
            <a:pPr lvl="1"/>
            <a:r>
              <a:rPr lang="en-US" dirty="0"/>
              <a:t>Automated Tooling</a:t>
            </a:r>
            <a:endParaRPr lang="en-US" sz="1000" dirty="0"/>
          </a:p>
          <a:p>
            <a:pPr lvl="1"/>
            <a:r>
              <a:rPr lang="en-US" dirty="0"/>
              <a:t>Automated Testing </a:t>
            </a:r>
            <a:endParaRPr lang="en-US" sz="1000" dirty="0"/>
          </a:p>
          <a:p>
            <a:pPr lvl="1"/>
            <a:r>
              <a:rPr lang="en-US" dirty="0"/>
              <a:t>Performance Improvements</a:t>
            </a:r>
            <a:endParaRPr lang="en-US" sz="1000" dirty="0"/>
          </a:p>
          <a:p>
            <a:pPr lvl="1"/>
            <a:r>
              <a:rPr lang="en-US" dirty="0"/>
              <a:t>Kernel 4.15</a:t>
            </a:r>
            <a:endParaRPr lang="en-US" sz="1000" dirty="0"/>
          </a:p>
          <a:p>
            <a:pPr lvl="1"/>
            <a:r>
              <a:rPr lang="en-US" dirty="0"/>
              <a:t>Multi-kernel support in same image</a:t>
            </a:r>
            <a:endParaRPr lang="en-US" sz="1000" dirty="0"/>
          </a:p>
          <a:p>
            <a:pPr lvl="1"/>
            <a:r>
              <a:rPr lang="en-US" dirty="0"/>
              <a:t>New machines (</a:t>
            </a:r>
            <a:r>
              <a:rPr lang="en-US" dirty="0" err="1"/>
              <a:t>RiskV</a:t>
            </a:r>
            <a:r>
              <a:rPr lang="en-US" dirty="0"/>
              <a:t>)</a:t>
            </a:r>
            <a:endParaRPr lang="en-US" sz="1000" dirty="0"/>
          </a:p>
          <a:p>
            <a:pPr lvl="1"/>
            <a:r>
              <a:rPr lang="en-US" dirty="0" err="1" smtClean="0"/>
              <a:t>Icecream</a:t>
            </a:r>
            <a:r>
              <a:rPr lang="en-US" dirty="0" smtClean="0"/>
              <a:t>/</a:t>
            </a:r>
            <a:r>
              <a:rPr lang="en-US" dirty="0" err="1"/>
              <a:t>i</a:t>
            </a:r>
            <a:r>
              <a:rPr lang="en-US" dirty="0" err="1" smtClean="0"/>
              <a:t>cecc</a:t>
            </a:r>
            <a:r>
              <a:rPr lang="en-US" dirty="0" smtClean="0"/>
              <a:t> </a:t>
            </a:r>
            <a:r>
              <a:rPr lang="en-US" dirty="0"/>
              <a:t>distributed compiler</a:t>
            </a:r>
            <a:endParaRPr lang="en-US" sz="1000" dirty="0"/>
          </a:p>
          <a:p>
            <a:pPr lvl="1"/>
            <a:r>
              <a:rPr lang="en-US" dirty="0"/>
              <a:t>Mason, Ninja</a:t>
            </a:r>
            <a:endParaRPr lang="en-US" sz="1000" dirty="0"/>
          </a:p>
          <a:p>
            <a:endParaRPr lang="en-US" dirty="0"/>
          </a:p>
        </p:txBody>
      </p:sp>
    </p:spTree>
    <p:extLst>
      <p:ext uri="{BB962C8B-B14F-4D97-AF65-F5344CB8AC3E}">
        <p14:creationId xmlns:p14="http://schemas.microsoft.com/office/powerpoint/2010/main" val="4029899350"/>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a:bodyPr>
          <a:lstStyle/>
          <a:p>
            <a:r>
              <a:rPr lang="en-US" dirty="0"/>
              <a:t>Attempt to minimize local configuration changes</a:t>
            </a:r>
          </a:p>
          <a:p>
            <a:pPr lvl="1"/>
            <a:r>
              <a:rPr lang="en-US" dirty="0">
                <a:solidFill>
                  <a:srgbClr val="414141"/>
                </a:solidFill>
              </a:rPr>
              <a:t>This can be tough since there is a tension between required local customizations and associated potential maintenance burden</a:t>
            </a:r>
          </a:p>
          <a:p>
            <a:r>
              <a:rPr lang="en-US" dirty="0">
                <a:solidFill>
                  <a:srgbClr val="414141"/>
                </a:solidFill>
              </a:rPr>
              <a:t>Some simple changes can give surprising problems on upgrade</a:t>
            </a:r>
          </a:p>
          <a:p>
            <a:pPr lvl="1"/>
            <a:r>
              <a:rPr lang="en-US" dirty="0">
                <a:solidFill>
                  <a:srgbClr val="414141"/>
                </a:solidFill>
              </a:rPr>
              <a:t>e.g. Changes to fsperms</a:t>
            </a:r>
            <a:r>
              <a:rPr lang="en-US" b="0" dirty="0"/>
              <a:t>.txt, </a:t>
            </a:r>
            <a:r>
              <a:rPr lang="en-US" dirty="0"/>
              <a:t>base-files can later result in packaging errors that do not immediately seem related</a:t>
            </a:r>
            <a:endParaRPr lang="en-US" dirty="0">
              <a:solidFill>
                <a:schemeClr val="tx1"/>
              </a:solidFill>
            </a:endParaRPr>
          </a:p>
          <a:p>
            <a:r>
              <a:rPr lang="en-US" dirty="0"/>
              <a:t>Changes you may need for functional requirements can result in significant effort being required down the road</a:t>
            </a:r>
            <a:r>
              <a:rPr lang="en-US" b="0" dirty="0"/>
              <a:t> </a:t>
            </a:r>
            <a:endParaRPr lang="en-US" dirty="0">
              <a:solidFill>
                <a:srgbClr val="37424A"/>
              </a:solidFill>
            </a:endParaRPr>
          </a:p>
          <a:p>
            <a:pPr lvl="1"/>
            <a:r>
              <a:rPr lang="en-US" b="0" dirty="0"/>
              <a:t>e.g. FIPS support</a:t>
            </a:r>
            <a:r>
              <a:rPr lang="en-US" dirty="0"/>
              <a:t>.</a:t>
            </a:r>
            <a:r>
              <a:rPr lang="en-US" b="0" dirty="0"/>
              <a:t>  If you</a:t>
            </a:r>
            <a:r>
              <a:rPr lang="en-US" dirty="0"/>
              <a:t> locally</a:t>
            </a:r>
            <a:r>
              <a:rPr lang="en-US" b="0" dirty="0"/>
              <a:t> </a:t>
            </a:r>
            <a:r>
              <a:rPr lang="en-US" dirty="0" err="1"/>
              <a:t>bbappend</a:t>
            </a:r>
            <a:r>
              <a:rPr lang="en-US" dirty="0"/>
              <a:t> </a:t>
            </a:r>
            <a:r>
              <a:rPr lang="en-US" b="0" dirty="0"/>
              <a:t>the RedHat set of </a:t>
            </a:r>
            <a:r>
              <a:rPr lang="en-US" dirty="0"/>
              <a:t>OpenSSL patches</a:t>
            </a:r>
            <a:r>
              <a:rPr lang="en-US" b="0" dirty="0"/>
              <a:t>, keeping things building can </a:t>
            </a:r>
            <a:r>
              <a:rPr lang="en-US" dirty="0"/>
              <a:t>be time-consuming</a:t>
            </a:r>
            <a:r>
              <a:rPr lang="en-US" b="0" dirty="0"/>
              <a:t>  </a:t>
            </a:r>
            <a:endParaRPr lang="en-US" dirty="0">
              <a:solidFill>
                <a:schemeClr val="tx1"/>
              </a:solidFill>
            </a:endParaRPr>
          </a:p>
          <a:p>
            <a:endParaRPr lang="en-US" dirty="0"/>
          </a:p>
        </p:txBody>
      </p:sp>
    </p:spTree>
    <p:extLst>
      <p:ext uri="{BB962C8B-B14F-4D97-AF65-F5344CB8AC3E}">
        <p14:creationId xmlns:p14="http://schemas.microsoft.com/office/powerpoint/2010/main" val="2896345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85000" lnSpcReduction="20000"/>
          </a:bodyPr>
          <a:lstStyle/>
          <a:p>
            <a:r>
              <a:rPr lang="en-US" dirty="0"/>
              <a:t>Some tools/projects can increase the burden of doing an upgrade</a:t>
            </a:r>
            <a:r>
              <a:rPr lang="en-US" b="0" dirty="0"/>
              <a:t> </a:t>
            </a:r>
            <a:endParaRPr lang="en-US" dirty="0">
              <a:solidFill>
                <a:srgbClr val="37424A"/>
              </a:solidFill>
            </a:endParaRPr>
          </a:p>
          <a:p>
            <a:pPr lvl="1"/>
            <a:r>
              <a:rPr lang="en-US" dirty="0"/>
              <a:t>e.g. node</a:t>
            </a:r>
            <a:r>
              <a:rPr lang="en-US" b="0" dirty="0"/>
              <a:t>.js, ruby, rust, </a:t>
            </a:r>
            <a:r>
              <a:rPr lang="en-US" dirty="0"/>
              <a:t>go</a:t>
            </a:r>
            <a:endParaRPr lang="en-US" dirty="0">
              <a:solidFill>
                <a:srgbClr val="37424A"/>
              </a:solidFill>
            </a:endParaRPr>
          </a:p>
          <a:p>
            <a:pPr lvl="1"/>
            <a:r>
              <a:rPr lang="en-US" dirty="0"/>
              <a:t>If</a:t>
            </a:r>
            <a:r>
              <a:rPr lang="en-US" b="0" dirty="0"/>
              <a:t> you have any local recipes to add modules, dependencies can drive recipe upgrades you might have not expected to need to </a:t>
            </a:r>
            <a:r>
              <a:rPr lang="en-US" dirty="0"/>
              <a:t>do</a:t>
            </a:r>
            <a:endParaRPr lang="en-US" dirty="0">
              <a:solidFill>
                <a:srgbClr val="37424A"/>
              </a:solidFill>
            </a:endParaRPr>
          </a:p>
          <a:p>
            <a:pPr lvl="1"/>
            <a:r>
              <a:rPr lang="en-US" dirty="0">
                <a:solidFill>
                  <a:srgbClr val="414141"/>
                </a:solidFill>
              </a:rPr>
              <a:t>as</a:t>
            </a:r>
            <a:r>
              <a:rPr lang="en-US" b="0" dirty="0">
                <a:solidFill>
                  <a:srgbClr val="414141"/>
                </a:solidFill>
              </a:rPr>
              <a:t> well, backporting a recipe for a package based on one of these </a:t>
            </a:r>
            <a:r>
              <a:rPr lang="en-US" b="0" dirty="0"/>
              <a:t>might have a significant ripple effect </a:t>
            </a:r>
            <a:endParaRPr lang="en-US" b="1" dirty="0">
              <a:solidFill>
                <a:srgbClr val="37424A"/>
              </a:solidFill>
            </a:endParaRPr>
          </a:p>
          <a:p>
            <a:r>
              <a:rPr lang="en-US" dirty="0" err="1">
                <a:solidFill>
                  <a:srgbClr val="414141"/>
                </a:solidFill>
              </a:rPr>
              <a:t>gcc</a:t>
            </a:r>
            <a:r>
              <a:rPr lang="en-US" dirty="0">
                <a:solidFill>
                  <a:srgbClr val="414141"/>
                </a:solidFill>
              </a:rPr>
              <a:t> upgrades can be painful if you have much in-house software</a:t>
            </a:r>
            <a:endParaRPr lang="en-US">
              <a:solidFill>
                <a:srgbClr val="414141"/>
              </a:solidFill>
            </a:endParaRPr>
          </a:p>
          <a:p>
            <a:pPr lvl="1"/>
            <a:r>
              <a:rPr lang="en-US" b="0" dirty="0"/>
              <a:t>Recent releases have been significantly improving warnings, which is a problem if you use/rely on -</a:t>
            </a:r>
            <a:r>
              <a:rPr lang="en-US" b="0" dirty="0" err="1"/>
              <a:t>Werror</a:t>
            </a:r>
            <a:r>
              <a:rPr lang="en-US" b="0" dirty="0"/>
              <a:t> </a:t>
            </a:r>
            <a:endParaRPr lang="en-US" dirty="0">
              <a:solidFill>
                <a:srgbClr val="37424A"/>
              </a:solidFill>
            </a:endParaRPr>
          </a:p>
          <a:p>
            <a:pPr lvl="1"/>
            <a:r>
              <a:rPr lang="en-US" b="0" dirty="0"/>
              <a:t>I've done a few upgrades where the effort required to fix in-house code issues outweighed that required for </a:t>
            </a:r>
            <a:r>
              <a:rPr lang="en-US" dirty="0" err="1"/>
              <a:t>uprading</a:t>
            </a:r>
            <a:r>
              <a:rPr lang="en-US" dirty="0"/>
              <a:t> the YP</a:t>
            </a:r>
            <a:r>
              <a:rPr lang="en-US" b="0" dirty="0"/>
              <a:t> </a:t>
            </a:r>
            <a:r>
              <a:rPr lang="en-US" dirty="0"/>
              <a:t>release by</a:t>
            </a:r>
            <a:r>
              <a:rPr lang="en-US" b="0" dirty="0"/>
              <a:t> several </a:t>
            </a:r>
            <a:r>
              <a:rPr lang="en-US" dirty="0"/>
              <a:t>times</a:t>
            </a:r>
            <a:endParaRPr lang="en-US" dirty="0">
              <a:solidFill>
                <a:srgbClr val="37424A"/>
              </a:solidFill>
            </a:endParaRPr>
          </a:p>
          <a:p>
            <a:pPr lvl="1"/>
            <a:r>
              <a:rPr lang="en-US" dirty="0"/>
              <a:t>If</a:t>
            </a:r>
            <a:r>
              <a:rPr lang="en-US" b="0" dirty="0"/>
              <a:t> you're staying on the upgrade treadmill, it's possible you may hit this every couple of years, as the pace of </a:t>
            </a:r>
            <a:r>
              <a:rPr lang="en-US" b="0" dirty="0" err="1"/>
              <a:t>gcc</a:t>
            </a:r>
            <a:r>
              <a:rPr lang="en-US" b="0" dirty="0"/>
              <a:t> releases has increased, and OE only carries recipes for two </a:t>
            </a:r>
            <a:r>
              <a:rPr lang="en-US" b="0" dirty="0" err="1"/>
              <a:t>gcc</a:t>
            </a:r>
            <a:r>
              <a:rPr lang="en-US" b="0" dirty="0"/>
              <a:t> version branches at a time.  Forward porting </a:t>
            </a:r>
            <a:r>
              <a:rPr lang="en-US" b="0" dirty="0" err="1"/>
              <a:t>gcc</a:t>
            </a:r>
            <a:r>
              <a:rPr lang="en-US" b="0" dirty="0"/>
              <a:t> recipes is involved and considered a bad strategy</a:t>
            </a:r>
            <a:endParaRPr lang="en-US">
              <a:solidFill>
                <a:schemeClr val="tx1"/>
              </a:solidFill>
            </a:endParaRPr>
          </a:p>
          <a:p>
            <a:endParaRPr lang="en-US" dirty="0"/>
          </a:p>
        </p:txBody>
      </p:sp>
    </p:spTree>
    <p:extLst>
      <p:ext uri="{BB962C8B-B14F-4D97-AF65-F5344CB8AC3E}">
        <p14:creationId xmlns:p14="http://schemas.microsoft.com/office/powerpoint/2010/main" val="343177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for a Distribution Upgrade</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Can be difficult resource-wise, but consider regularly test building against master</a:t>
            </a:r>
            <a:endParaRPr lang="en-US" dirty="0">
              <a:solidFill>
                <a:srgbClr val="414141"/>
              </a:solidFill>
            </a:endParaRPr>
          </a:p>
          <a:p>
            <a:pPr lvl="1"/>
            <a:r>
              <a:rPr lang="en-US" b="0" dirty="0"/>
              <a:t>Gives a heads up on changes that impact your </a:t>
            </a:r>
            <a:r>
              <a:rPr lang="en-US" dirty="0"/>
              <a:t>build</a:t>
            </a:r>
            <a:endParaRPr lang="en-US" dirty="0">
              <a:solidFill>
                <a:srgbClr val="37424A"/>
              </a:solidFill>
            </a:endParaRPr>
          </a:p>
          <a:p>
            <a:pPr lvl="1"/>
            <a:r>
              <a:rPr lang="en-US" dirty="0"/>
              <a:t>If</a:t>
            </a:r>
            <a:r>
              <a:rPr lang="en-US" b="0" dirty="0"/>
              <a:t> you have robust upgrade strategy and are doing regular product updates, having it be part of your workflow should ease keeping up as opposed to coming in </a:t>
            </a:r>
            <a:r>
              <a:rPr lang="en-US" dirty="0"/>
              <a:t>completely</a:t>
            </a:r>
            <a:r>
              <a:rPr lang="en-US" b="0" dirty="0"/>
              <a:t> fresh on a new YP release </a:t>
            </a:r>
            <a:endParaRPr lang="en-US" dirty="0">
              <a:solidFill>
                <a:schemeClr val="tx1"/>
              </a:solidFill>
            </a:endParaRPr>
          </a:p>
          <a:p>
            <a:r>
              <a:rPr lang="en-US" dirty="0"/>
              <a:t>Look at yoctoproject.org documentation on per-release changes</a:t>
            </a:r>
          </a:p>
          <a:p>
            <a:pPr lvl="1"/>
            <a:r>
              <a:rPr lang="en-US" b="0" dirty="0">
                <a:solidFill>
                  <a:srgbClr val="414141"/>
                </a:solidFill>
                <a:hlinkClick r:id="rId3"/>
              </a:rPr>
              <a:t>http://www.yoctoproject.org/docs/current/ref-manual/ref-manual.html#migration</a:t>
            </a:r>
            <a:endParaRPr lang="en-US" b="0">
              <a:solidFill>
                <a:srgbClr val="414141"/>
              </a:solidFill>
            </a:endParaRPr>
          </a:p>
        </p:txBody>
      </p:sp>
    </p:spTree>
    <p:extLst>
      <p:ext uri="{BB962C8B-B14F-4D97-AF65-F5344CB8AC3E}">
        <p14:creationId xmlns:p14="http://schemas.microsoft.com/office/powerpoint/2010/main" val="1603878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lnSpcReduction="10000"/>
          </a:bodyPr>
          <a:lstStyle/>
          <a:p>
            <a:r>
              <a:rPr lang="en-US" dirty="0">
                <a:solidFill>
                  <a:srgbClr val="414141"/>
                </a:solidFill>
              </a:rPr>
              <a:t>For reproducibility and disaster recovery, it is useful to archive build output such as images and SDKs</a:t>
            </a:r>
          </a:p>
          <a:p>
            <a:pPr lvl="1"/>
            <a:r>
              <a:rPr lang="en-US" dirty="0">
                <a:solidFill>
                  <a:srgbClr val="414141"/>
                </a:solidFill>
              </a:rPr>
              <a:t>If you make use of SDKs, it is common to have significant churn during development as additions are made.  Using the SDK_VERSION variable to number your internal SDK releases can help with reproducibility</a:t>
            </a:r>
          </a:p>
          <a:p>
            <a:r>
              <a:rPr lang="en-US" dirty="0">
                <a:solidFill>
                  <a:srgbClr val="414141"/>
                </a:solidFill>
              </a:rPr>
              <a:t>Archiving the downloads directory for use as a source pre-mirror can be quite useful</a:t>
            </a:r>
          </a:p>
          <a:p>
            <a:pPr lvl="1"/>
            <a:r>
              <a:rPr lang="en-US" dirty="0">
                <a:solidFill>
                  <a:srgbClr val="414141"/>
                </a:solidFill>
              </a:rPr>
              <a:t>In some organizations, doing so can be required for either reproducibility or for building on systems without network access</a:t>
            </a:r>
          </a:p>
          <a:p>
            <a:pPr lvl="1"/>
            <a:r>
              <a:rPr lang="en-US" dirty="0">
                <a:solidFill>
                  <a:srgbClr val="414141"/>
                </a:solidFill>
              </a:rPr>
              <a:t>You may need to investigate tools for binary storage to reduce disk space usage</a:t>
            </a:r>
          </a:p>
        </p:txBody>
      </p:sp>
    </p:spTree>
    <p:extLst>
      <p:ext uri="{BB962C8B-B14F-4D97-AF65-F5344CB8AC3E}">
        <p14:creationId xmlns:p14="http://schemas.microsoft.com/office/powerpoint/2010/main" val="78680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Security-related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77500" lnSpcReduction="20000"/>
          </a:bodyPr>
          <a:lstStyle/>
          <a:p>
            <a:r>
              <a:rPr lang="en-US" dirty="0">
                <a:solidFill>
                  <a:srgbClr val="414141"/>
                </a:solidFill>
              </a:rPr>
              <a:t>Security fixes are a likely source of pressure for maintenance releases, knowing what possible issues affect your distribution is extremely valuable</a:t>
            </a:r>
          </a:p>
          <a:p>
            <a:r>
              <a:rPr lang="en-US" dirty="0">
                <a:solidFill>
                  <a:srgbClr val="414141"/>
                </a:solidFill>
              </a:rPr>
              <a:t>Morty and newer releases have </a:t>
            </a:r>
            <a:r>
              <a:rPr lang="en-US" dirty="0" err="1">
                <a:solidFill>
                  <a:srgbClr val="414141"/>
                </a:solidFill>
              </a:rPr>
              <a:t>cve-check.bbclass</a:t>
            </a:r>
            <a:r>
              <a:rPr lang="en-US" dirty="0">
                <a:solidFill>
                  <a:srgbClr val="414141"/>
                </a:solidFill>
              </a:rPr>
              <a:t>, which uses </a:t>
            </a:r>
            <a:r>
              <a:rPr lang="en-US" dirty="0" err="1">
                <a:solidFill>
                  <a:srgbClr val="414141"/>
                </a:solidFill>
              </a:rPr>
              <a:t>cve</a:t>
            </a:r>
            <a:r>
              <a:rPr lang="en-US" dirty="0">
                <a:solidFill>
                  <a:srgbClr val="414141"/>
                </a:solidFill>
              </a:rPr>
              <a:t>-check-tool to check built packages for CVEs</a:t>
            </a:r>
          </a:p>
          <a:p>
            <a:pPr lvl="1"/>
            <a:r>
              <a:rPr lang="en-US" dirty="0">
                <a:solidFill>
                  <a:srgbClr val="414141"/>
                </a:solidFill>
              </a:rPr>
              <a:t>Not hard to port back to older YP releases</a:t>
            </a:r>
          </a:p>
          <a:p>
            <a:pPr lvl="1"/>
            <a:r>
              <a:rPr lang="en-US" dirty="0">
                <a:solidFill>
                  <a:srgbClr val="414141"/>
                </a:solidFill>
              </a:rPr>
              <a:t>Note that there is ongoing discussion about the need for a better scanning tool</a:t>
            </a:r>
          </a:p>
          <a:p>
            <a:r>
              <a:rPr lang="en-US" dirty="0">
                <a:solidFill>
                  <a:srgbClr val="414141"/>
                </a:solidFill>
              </a:rPr>
              <a:t>The yocto-security mailing list is used to notify about high profile security fixes</a:t>
            </a:r>
          </a:p>
          <a:p>
            <a:pPr lvl="1"/>
            <a:r>
              <a:rPr lang="en-US" dirty="0">
                <a:solidFill>
                  <a:srgbClr val="414141"/>
                </a:solidFill>
              </a:rPr>
              <a:t>Should soon also act as a source of notifications about labelled CVE security fixes coming into the supported releases</a:t>
            </a:r>
          </a:p>
          <a:p>
            <a:r>
              <a:rPr lang="en-US" dirty="0">
                <a:solidFill>
                  <a:srgbClr val="414141"/>
                </a:solidFill>
              </a:rPr>
              <a:t>Otherwise, you'll need to rely on sources such as:</a:t>
            </a:r>
          </a:p>
          <a:p>
            <a:pPr lvl="1"/>
            <a:r>
              <a:rPr lang="en-US" dirty="0">
                <a:solidFill>
                  <a:srgbClr val="414141"/>
                </a:solidFill>
              </a:rPr>
              <a:t>cve.mitre.org</a:t>
            </a:r>
          </a:p>
          <a:p>
            <a:pPr lvl="1"/>
            <a:r>
              <a:rPr lang="en-US" dirty="0">
                <a:solidFill>
                  <a:srgbClr val="414141"/>
                </a:solidFill>
              </a:rPr>
              <a:t>cvedetails.com</a:t>
            </a:r>
          </a:p>
          <a:p>
            <a:pPr lvl="1"/>
            <a:r>
              <a:rPr lang="en-US" dirty="0">
                <a:solidFill>
                  <a:srgbClr val="414141"/>
                </a:solidFill>
              </a:rPr>
              <a:t>Other Linux distributions' (RedHat, Debian, etc.) security notification sites</a:t>
            </a:r>
          </a:p>
        </p:txBody>
      </p:sp>
    </p:spTree>
    <p:extLst>
      <p:ext uri="{BB962C8B-B14F-4D97-AF65-F5344CB8AC3E}">
        <p14:creationId xmlns:p14="http://schemas.microsoft.com/office/powerpoint/2010/main" val="1567301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10000"/>
          </a:bodyPr>
          <a:lstStyle/>
          <a:p>
            <a:r>
              <a:rPr lang="en-US" dirty="0">
                <a:solidFill>
                  <a:srgbClr val="414141"/>
                </a:solidFill>
              </a:rPr>
              <a:t>Planning for source and build system release upfront can save a lot of anxiety later</a:t>
            </a:r>
          </a:p>
          <a:p>
            <a:r>
              <a:rPr lang="en-US" dirty="0">
                <a:solidFill>
                  <a:srgbClr val="414141"/>
                </a:solidFill>
              </a:rPr>
              <a:t>It is </a:t>
            </a:r>
            <a:r>
              <a:rPr lang="en-US" dirty="0" err="1">
                <a:solidFill>
                  <a:srgbClr val="414141"/>
                </a:solidFill>
              </a:rPr>
              <a:t>recommned</a:t>
            </a:r>
            <a:r>
              <a:rPr lang="en-US" dirty="0">
                <a:solidFill>
                  <a:srgbClr val="414141"/>
                </a:solidFill>
              </a:rPr>
              <a:t> that you use the provided license publishing and source archiving tools</a:t>
            </a:r>
          </a:p>
          <a:p>
            <a:pPr lvl="1"/>
            <a:r>
              <a:rPr lang="en-US" dirty="0">
                <a:solidFill>
                  <a:srgbClr val="414141"/>
                </a:solidFill>
                <a:hlinkClick r:id="rId3"/>
              </a:rPr>
              <a:t>http://www.yoctoproject.org/docs/2.3.2/dev-manual/dev-manual.html#maintaining-open-source-license-compliance-during-your-products-lifecycle</a:t>
            </a:r>
          </a:p>
          <a:p>
            <a:pPr lvl="1">
              <a:buClr>
                <a:srgbClr val="37424A"/>
              </a:buClr>
            </a:pPr>
            <a:r>
              <a:rPr lang="en-US" dirty="0">
                <a:solidFill>
                  <a:srgbClr val="414141"/>
                </a:solidFill>
              </a:rPr>
              <a:t>You may need to post-process the output to match your legal team's requirements, it is better to have an idea of what those are as early as possible</a:t>
            </a:r>
          </a:p>
          <a:p>
            <a:r>
              <a:rPr lang="en-US" dirty="0">
                <a:solidFill>
                  <a:srgbClr val="414141"/>
                </a:solidFill>
              </a:rPr>
              <a:t>Similar to archiving of the downloads directory, keeping source archiving enabled and storing the output may be easier than doing special compliance collection builds, if you can manage the space requirements</a:t>
            </a:r>
          </a:p>
        </p:txBody>
      </p:sp>
    </p:spTree>
    <p:extLst>
      <p:ext uri="{BB962C8B-B14F-4D97-AF65-F5344CB8AC3E}">
        <p14:creationId xmlns:p14="http://schemas.microsoft.com/office/powerpoint/2010/main" val="654119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a:bodyPr>
          <a:lstStyle/>
          <a:p>
            <a:r>
              <a:rPr lang="en-US" sz="2200" b="0" dirty="0">
                <a:solidFill>
                  <a:schemeClr val="tx1"/>
                </a:solidFill>
                <a:hlinkClick r:id="rId2"/>
              </a:rPr>
              <a:t>Best Practices to Follow When Creating Layers​</a:t>
            </a:r>
            <a:endParaRPr lang="en-US" sz="2200" b="0" dirty="0">
              <a:solidFill>
                <a:schemeClr val="tx1"/>
              </a:solidFill>
            </a:endParaRPr>
          </a:p>
          <a:p>
            <a:pPr>
              <a:buNone/>
            </a:pPr>
            <a:r>
              <a:rPr lang="en-US" sz="2200" b="0" dirty="0">
                <a:solidFill>
                  <a:srgbClr val="37424A"/>
                </a:solidFill>
              </a:rPr>
              <a:t>     </a:t>
            </a:r>
            <a:r>
              <a:rPr lang="en-US" sz="2200" b="0" dirty="0">
                <a:solidFill>
                  <a:srgbClr val="37424A"/>
                </a:solidFill>
                <a:hlinkClick r:id="rId3"/>
              </a:rPr>
              <a:t>http://www.yoctoproject.org/docs/2.3.2/dev-manual/dev-</a:t>
            </a:r>
            <a:r>
              <a:rPr lang="en-US" sz="2200" b="0" dirty="0">
                <a:solidFill>
                  <a:srgbClr val="37424A"/>
                </a:solidFill>
              </a:rPr>
              <a:t>  </a:t>
            </a:r>
            <a:r>
              <a:rPr lang="en-US" sz="2200" b="0" dirty="0" err="1">
                <a:solidFill>
                  <a:srgbClr val="37424A"/>
                </a:solidFill>
              </a:rPr>
              <a:t>manual.html#best-practices-to-follow-when-creating-layers</a:t>
            </a:r>
            <a:endParaRPr lang="en-US" dirty="0" err="1">
              <a:solidFill>
                <a:schemeClr val="tx1"/>
              </a:solidFill>
            </a:endParaRPr>
          </a:p>
          <a:p>
            <a:pPr>
              <a:buClr>
                <a:srgbClr val="0098DB"/>
              </a:buClr>
            </a:pPr>
            <a:r>
              <a:rPr lang="en-US" sz="2200" b="0" dirty="0">
                <a:solidFill>
                  <a:srgbClr val="37424A"/>
                </a:solidFill>
                <a:hlinkClick r:id="rId4"/>
              </a:rPr>
              <a:t>Making Sure Your Layer is Compatible With Yocto Project</a:t>
            </a:r>
            <a:endParaRPr lang="en-US" sz="2200" b="0" dirty="0">
              <a:solidFill>
                <a:srgbClr val="37424A"/>
              </a:solidFill>
            </a:endParaRPr>
          </a:p>
          <a:p>
            <a:pPr>
              <a:buNone/>
            </a:pPr>
            <a:r>
              <a:rPr lang="en-US" sz="2200" b="0" dirty="0">
                <a:solidFill>
                  <a:srgbClr val="37424A"/>
                </a:solidFill>
              </a:rPr>
              <a:t>     http://www.yoctoproject.org/docs/2.3.2/dev-manual/dev-manual.html#making-sure-your-layer-is-compatible-with-yocto-project</a:t>
            </a:r>
            <a:endParaRPr lang="en-US" dirty="0">
              <a:solidFill>
                <a:schemeClr val="tx1"/>
              </a:solidFill>
            </a:endParaRPr>
          </a:p>
          <a:p>
            <a:pPr marL="0" indent="0">
              <a:buClr>
                <a:srgbClr val="0098DB"/>
              </a:buClr>
              <a:buNone/>
            </a:pPr>
            <a:endParaRPr lang="en-US" sz="2200" b="0" dirty="0">
              <a:solidFill>
                <a:srgbClr val="37424A"/>
              </a:solidFill>
            </a:endParaRPr>
          </a:p>
          <a:p>
            <a:pPr>
              <a:buClrTx/>
              <a:buAutoNum type="arabicPeriod"/>
            </a:pPr>
            <a:endParaRPr lang="en-US" sz="2200" b="0" dirty="0">
              <a:solidFill>
                <a:srgbClr val="37424A"/>
              </a:solidFill>
            </a:endParaRPr>
          </a:p>
          <a:p>
            <a:pPr marL="457200" indent="-457200">
              <a:buAutoNum type="arabicPeriod"/>
            </a:pPr>
            <a:endParaRPr lang="en-US" sz="2200" b="0" dirty="0">
              <a:solidFill>
                <a:srgbClr val="37424A"/>
              </a:solidFill>
            </a:endParaRPr>
          </a:p>
          <a:p>
            <a:pPr marL="457200" indent="-457200">
              <a:buAutoNum type="arabicPeriod"/>
            </a:pPr>
            <a:endParaRPr lang="en-US" dirty="0"/>
          </a:p>
        </p:txBody>
      </p:sp>
    </p:spTree>
    <p:extLst>
      <p:ext uri="{BB962C8B-B14F-4D97-AF65-F5344CB8AC3E}">
        <p14:creationId xmlns:p14="http://schemas.microsoft.com/office/powerpoint/2010/main" val="386745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Eight</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 Part 2</a:t>
            </a:r>
          </a:p>
          <a:p>
            <a:pPr eaLnBrk="1" hangingPunct="1">
              <a:spcBef>
                <a:spcPts val="900"/>
              </a:spcBef>
            </a:pPr>
            <a:r>
              <a:rPr lang="en-US" dirty="0">
                <a:cs typeface="Arial" charset="0"/>
              </a:rPr>
              <a:t>Tim </a:t>
            </a:r>
            <a:r>
              <a:rPr lang="en-US" dirty="0" err="1" smtClean="0">
                <a:cs typeface="Arial" charset="0"/>
              </a:rPr>
              <a:t>Orling</a:t>
            </a:r>
            <a:endParaRPr lang="en-US" dirty="0">
              <a:latin typeface="Arial" charset="0"/>
            </a:endParaRPr>
          </a:p>
        </p:txBody>
      </p:sp>
    </p:spTree>
    <p:extLst>
      <p:ext uri="{BB962C8B-B14F-4D97-AF65-F5344CB8AC3E}">
        <p14:creationId xmlns:p14="http://schemas.microsoft.com/office/powerpoint/2010/main" val="1565138363"/>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solidFill>
                  <a:schemeClr val="bg1"/>
                </a:solidFill>
                <a:latin typeface="Arial" charset="0"/>
              </a:rPr>
              <a:t>A User's Experience</a:t>
            </a:r>
            <a:endParaRPr lang="en-US" dirty="0" smtClean="0">
              <a:solidFill>
                <a:schemeClr val="bg1"/>
              </a:solidFill>
              <a:latin typeface="Arial" charset="0"/>
            </a:endParaRPr>
          </a:p>
          <a:p>
            <a:pPr eaLnBrk="1" hangingPunct="1">
              <a:spcBef>
                <a:spcPts val="900"/>
              </a:spcBef>
            </a:pPr>
            <a:r>
              <a:rPr lang="en-US" dirty="0" smtClean="0">
                <a:solidFill>
                  <a:schemeClr val="bg1"/>
                </a:solidFill>
                <a:latin typeface="Arial" charset="0"/>
              </a:rPr>
              <a:t>Henry Bruce</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I’ll be talking about</a:t>
            </a:r>
            <a:endParaRPr lang="en-US" dirty="0"/>
          </a:p>
        </p:txBody>
      </p:sp>
      <p:sp>
        <p:nvSpPr>
          <p:cNvPr id="5" name="Content Placeholder 4"/>
          <p:cNvSpPr>
            <a:spLocks noGrp="1"/>
          </p:cNvSpPr>
          <p:nvPr>
            <p:ph sz="quarter" idx="13"/>
          </p:nvPr>
        </p:nvSpPr>
        <p:spPr/>
        <p:txBody>
          <a:bodyPr/>
          <a:lstStyle/>
          <a:p>
            <a:r>
              <a:rPr lang="en-US" dirty="0" smtClean="0"/>
              <a:t>Learnings from my painful ramp on Yocto</a:t>
            </a:r>
          </a:p>
          <a:p>
            <a:r>
              <a:rPr lang="en-US" dirty="0" smtClean="0"/>
              <a:t>Get similar experiences from the audience</a:t>
            </a:r>
          </a:p>
          <a:p>
            <a:r>
              <a:rPr lang="en-US" dirty="0"/>
              <a:t>F</a:t>
            </a:r>
            <a:r>
              <a:rPr lang="en-US" dirty="0" smtClean="0"/>
              <a:t>unnel these learnings into topics in the new Development Tasks Manual</a:t>
            </a:r>
          </a:p>
          <a:p>
            <a:r>
              <a:rPr lang="en-US" dirty="0" smtClean="0"/>
              <a:t>Review improvements in usability over the past few years</a:t>
            </a:r>
          </a:p>
          <a:p>
            <a:pPr marL="0" indent="0">
              <a:buNone/>
            </a:pPr>
            <a:endParaRPr lang="en-US" dirty="0"/>
          </a:p>
        </p:txBody>
      </p:sp>
    </p:spTree>
    <p:extLst>
      <p:ext uri="{BB962C8B-B14F-4D97-AF65-F5344CB8AC3E}">
        <p14:creationId xmlns:p14="http://schemas.microsoft.com/office/powerpoint/2010/main" val="1095365483"/>
      </p:ext>
    </p:extLst>
  </p:cSld>
  <p:clrMapOvr>
    <a:masterClrMapping/>
  </p:clrMapOvr>
  <p:transition>
    <p:fade/>
  </p:transition>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2.xml><?xml version="1.0" encoding="utf-8"?>
<ds:datastoreItem xmlns:ds="http://schemas.openxmlformats.org/officeDocument/2006/customXml" ds:itemID="{14A94C8E-3E2B-4AD9-8D67-7815198BE085}">
  <ds:schemaRefs>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57585</TotalTime>
  <Words>7011</Words>
  <Application>Microsoft Office PowerPoint</Application>
  <PresentationFormat>On-screen Show (4:3)</PresentationFormat>
  <Paragraphs>1382</Paragraphs>
  <Slides>140</Slides>
  <Notes>50</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YoctoTemplate_1</vt:lpstr>
      <vt:lpstr>Advanced Class  </vt:lpstr>
      <vt:lpstr>Advanced Class</vt:lpstr>
      <vt:lpstr>Agenda – The Advanced Class</vt:lpstr>
      <vt:lpstr>Class Account Setup</vt:lpstr>
      <vt:lpstr>Yocto Project Dev Day Lab Setup</vt:lpstr>
      <vt:lpstr>FYI: How class project was prepared</vt:lpstr>
      <vt:lpstr>NOTE: Clean Shells!</vt:lpstr>
      <vt:lpstr>Activity One</vt:lpstr>
      <vt:lpstr>Yocto Project – What is new in 2.5 Sumo</vt:lpstr>
      <vt:lpstr>Activity Two</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PowerPoint Presentation</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vt:lpstr>
      <vt:lpstr>Activity Five</vt:lpstr>
      <vt:lpstr>Package Feed Overview</vt:lpstr>
      <vt:lpstr>On Target Development – Better, Faster, Stronger</vt:lpstr>
      <vt:lpstr>Setting up a package feed - Target Setup</vt:lpstr>
      <vt:lpstr>Setting up a package feed</vt:lpstr>
      <vt:lpstr>On Target Development – Better, Faster, Stronger</vt:lpstr>
      <vt:lpstr>Caveats</vt:lpstr>
      <vt:lpstr>Understanding RPM Packages and repomd.xml</vt:lpstr>
      <vt:lpstr>On Target Demo</vt:lpstr>
      <vt:lpstr>On Target Development – Better, Faster, Stronger</vt:lpstr>
      <vt:lpstr>Signing The Packages</vt:lpstr>
      <vt:lpstr>Signing The Package Feed</vt:lpstr>
      <vt:lpstr>Signing The Package Feed (optional)</vt:lpstr>
      <vt:lpstr>Testing Packages with ptest (Optional? Not really!)</vt:lpstr>
      <vt:lpstr>On Target Development – Better, Faster, Stronger</vt:lpstr>
      <vt:lpstr>Keeping feeds secure</vt:lpstr>
      <vt:lpstr>On Target Development – Better, Faster, Stronger</vt:lpstr>
      <vt:lpstr>The Future of Package Feeds – Can We Upgrade?</vt:lpstr>
      <vt:lpstr>Activity Six</vt:lpstr>
      <vt:lpstr>How to add layers to Workspace</vt:lpstr>
      <vt:lpstr>Are there some Workspace helper Tools</vt:lpstr>
      <vt:lpstr>How to make changes in workspace</vt:lpstr>
      <vt:lpstr>How to enquire package information ?</vt:lpstr>
      <vt:lpstr>How to run meta-data self tests (unit tests)</vt:lpstr>
      <vt:lpstr>How to run auto-test</vt:lpstr>
      <vt:lpstr>How to send Code upstream</vt:lpstr>
      <vt:lpstr>How to Customize Distro</vt:lpstr>
      <vt:lpstr>How to Customize Machine</vt:lpstr>
      <vt:lpstr>How to setup/use feeds ?</vt:lpstr>
      <vt:lpstr>PowerPoint Presentation</vt:lpstr>
      <vt:lpstr>Activity Seven</vt:lpstr>
      <vt:lpstr>Goals</vt:lpstr>
      <vt:lpstr>Caveats </vt:lpstr>
      <vt:lpstr>Distribution Maintenance Requirements</vt:lpstr>
      <vt:lpstr>Distribution Maintenance Planning</vt:lpstr>
      <vt:lpstr>Distribution Maintenance Planning (continued)</vt:lpstr>
      <vt:lpstr>Yocto Project Release Tracking</vt:lpstr>
      <vt:lpstr>Backport Packages or Patches?</vt:lpstr>
      <vt:lpstr>Recipe Backporting Tips</vt:lpstr>
      <vt:lpstr>Vendor BSP Layers</vt:lpstr>
      <vt:lpstr>Other Layers</vt:lpstr>
      <vt:lpstr>Maintaining Local Configuration</vt:lpstr>
      <vt:lpstr>Distribution Configuration Tips</vt:lpstr>
      <vt:lpstr>Distribution Configuration Tips (continued)</vt:lpstr>
      <vt:lpstr>Distribution Configuration Tips (continued)</vt:lpstr>
      <vt:lpstr>Preparing for a Distribution Upgrade</vt:lpstr>
      <vt:lpstr>Build-related Maintenance</vt:lpstr>
      <vt:lpstr>Security-related Maintenance</vt:lpstr>
      <vt:lpstr>Compliance-related Maintenance</vt:lpstr>
      <vt:lpstr>References</vt:lpstr>
      <vt:lpstr>Activity Eight</vt:lpstr>
      <vt:lpstr>Activity Nine</vt:lpstr>
      <vt:lpstr>What I’ll be talking about</vt:lpstr>
      <vt:lpstr>General areas I’ll be covering</vt:lpstr>
      <vt:lpstr>Some context </vt:lpstr>
      <vt:lpstr>Proxies</vt:lpstr>
      <vt:lpstr>When things go wrong </vt:lpstr>
      <vt:lpstr>It broke – what would have helped?</vt:lpstr>
      <vt:lpstr>Recipes</vt:lpstr>
      <vt:lpstr>Recipes and packages </vt:lpstr>
      <vt:lpstr>Application Development </vt:lpstr>
      <vt:lpstr>Improvements</vt:lpstr>
      <vt:lpstr>Cool things I stumbled across</vt:lpstr>
      <vt:lpstr>Activity Ten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Example Patches for Recipe Specific Sysroots</vt:lpstr>
      <vt:lpstr>Questions and Answers</vt:lpstr>
      <vt:lpstr>Open Topics</vt:lpstr>
      <vt:lpstr>Open Topics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Beaglebone Black - Setup</vt:lpstr>
      <vt:lpstr>BeagleBone Black - MicroSD</vt:lpstr>
      <vt:lpstr>Dragonboard 410c - Setup</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877</cp:revision>
  <dcterms:created xsi:type="dcterms:W3CDTF">2014-10-15T17:08:45Z</dcterms:created>
  <dcterms:modified xsi:type="dcterms:W3CDTF">2018-03-15T06:07:02Z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