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7"/>
  </p:notesMasterIdLst>
  <p:handoutMasterIdLst>
    <p:handoutMasterId r:id="rId118"/>
  </p:handoutMasterIdLst>
  <p:sldIdLst>
    <p:sldId id="327" r:id="rId5"/>
    <p:sldId id="877" r:id="rId6"/>
    <p:sldId id="516" r:id="rId7"/>
    <p:sldId id="945" r:id="rId8"/>
    <p:sldId id="946" r:id="rId9"/>
    <p:sldId id="947" r:id="rId10"/>
    <p:sldId id="948" r:id="rId11"/>
    <p:sldId id="951" r:id="rId12"/>
    <p:sldId id="1124" r:id="rId13"/>
    <p:sldId id="1069" r:id="rId14"/>
    <p:sldId id="1231" r:id="rId15"/>
    <p:sldId id="1232" r:id="rId16"/>
    <p:sldId id="1233" r:id="rId17"/>
    <p:sldId id="1234" r:id="rId18"/>
    <p:sldId id="1235" r:id="rId19"/>
    <p:sldId id="1236" r:id="rId20"/>
    <p:sldId id="1237" r:id="rId21"/>
    <p:sldId id="1238" r:id="rId22"/>
    <p:sldId id="1239" r:id="rId23"/>
    <p:sldId id="1240" r:id="rId24"/>
    <p:sldId id="1241" r:id="rId25"/>
    <p:sldId id="1242" r:id="rId26"/>
    <p:sldId id="1243" r:id="rId27"/>
    <p:sldId id="1244" r:id="rId28"/>
    <p:sldId id="1245" r:id="rId29"/>
    <p:sldId id="1246" r:id="rId30"/>
    <p:sldId id="1247" r:id="rId31"/>
    <p:sldId id="1248" r:id="rId32"/>
    <p:sldId id="1249" r:id="rId33"/>
    <p:sldId id="1250" r:id="rId34"/>
    <p:sldId id="789" r:id="rId35"/>
    <p:sldId id="1205" r:id="rId36"/>
    <p:sldId id="1206" r:id="rId37"/>
    <p:sldId id="1207" r:id="rId38"/>
    <p:sldId id="1208" r:id="rId39"/>
    <p:sldId id="1209" r:id="rId40"/>
    <p:sldId id="1210" r:id="rId41"/>
    <p:sldId id="1211" r:id="rId42"/>
    <p:sldId id="1212" r:id="rId43"/>
    <p:sldId id="1213" r:id="rId44"/>
    <p:sldId id="1214" r:id="rId45"/>
    <p:sldId id="1251" r:id="rId46"/>
    <p:sldId id="1215" r:id="rId47"/>
    <p:sldId id="1216" r:id="rId48"/>
    <p:sldId id="1217" r:id="rId49"/>
    <p:sldId id="1218" r:id="rId50"/>
    <p:sldId id="1219" r:id="rId51"/>
    <p:sldId id="1220" r:id="rId52"/>
    <p:sldId id="1221" r:id="rId53"/>
    <p:sldId id="1222" r:id="rId54"/>
    <p:sldId id="1223" r:id="rId55"/>
    <p:sldId id="1224" r:id="rId56"/>
    <p:sldId id="1225" r:id="rId57"/>
    <p:sldId id="1226" r:id="rId58"/>
    <p:sldId id="1227" r:id="rId59"/>
    <p:sldId id="1228" r:id="rId60"/>
    <p:sldId id="1229" r:id="rId61"/>
    <p:sldId id="1230" r:id="rId62"/>
    <p:sldId id="1252" r:id="rId63"/>
    <p:sldId id="802" r:id="rId64"/>
    <p:sldId id="1186" r:id="rId65"/>
    <p:sldId id="1187" r:id="rId66"/>
    <p:sldId id="1188" r:id="rId67"/>
    <p:sldId id="1189" r:id="rId68"/>
    <p:sldId id="1190" r:id="rId69"/>
    <p:sldId id="1191" r:id="rId70"/>
    <p:sldId id="1192" r:id="rId71"/>
    <p:sldId id="1193" r:id="rId72"/>
    <p:sldId id="1194" r:id="rId73"/>
    <p:sldId id="1195" r:id="rId74"/>
    <p:sldId id="1196" r:id="rId75"/>
    <p:sldId id="1197" r:id="rId76"/>
    <p:sldId id="1198" r:id="rId77"/>
    <p:sldId id="1199" r:id="rId78"/>
    <p:sldId id="1200" r:id="rId79"/>
    <p:sldId id="1201" r:id="rId80"/>
    <p:sldId id="1202" r:id="rId81"/>
    <p:sldId id="1203" r:id="rId82"/>
    <p:sldId id="1204" r:id="rId83"/>
    <p:sldId id="1253" r:id="rId84"/>
    <p:sldId id="991" r:id="rId85"/>
    <p:sldId id="1165" r:id="rId86"/>
    <p:sldId id="1166" r:id="rId87"/>
    <p:sldId id="1167" r:id="rId88"/>
    <p:sldId id="1168" r:id="rId89"/>
    <p:sldId id="1169" r:id="rId90"/>
    <p:sldId id="1170" r:id="rId91"/>
    <p:sldId id="1171" r:id="rId92"/>
    <p:sldId id="1172" r:id="rId93"/>
    <p:sldId id="1173" r:id="rId94"/>
    <p:sldId id="1174" r:id="rId95"/>
    <p:sldId id="1175" r:id="rId96"/>
    <p:sldId id="1176" r:id="rId97"/>
    <p:sldId id="1177" r:id="rId98"/>
    <p:sldId id="1178" r:id="rId99"/>
    <p:sldId id="1179" r:id="rId100"/>
    <p:sldId id="1180" r:id="rId101"/>
    <p:sldId id="1181" r:id="rId102"/>
    <p:sldId id="1182" r:id="rId103"/>
    <p:sldId id="1183" r:id="rId104"/>
    <p:sldId id="1026" r:id="rId105"/>
    <p:sldId id="1024" r:id="rId106"/>
    <p:sldId id="1025" r:id="rId107"/>
    <p:sldId id="1027" r:id="rId108"/>
    <p:sldId id="817" r:id="rId109"/>
    <p:sldId id="1037" r:id="rId110"/>
    <p:sldId id="1038" r:id="rId111"/>
    <p:sldId id="840" r:id="rId112"/>
    <p:sldId id="842" r:id="rId113"/>
    <p:sldId id="1127" r:id="rId114"/>
    <p:sldId id="1128" r:id="rId115"/>
    <p:sldId id="1126" r:id="rId11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Color Option - Gray/Blue" id="{CA1DC593-3889-6348-BD5D-D8C374FECBAC}">
          <p14:sldIdLst>
            <p14:sldId id="327"/>
            <p14:sldId id="877"/>
            <p14:sldId id="516"/>
            <p14:sldId id="945"/>
            <p14:sldId id="946"/>
            <p14:sldId id="947"/>
            <p14:sldId id="948"/>
            <p14:sldId id="951"/>
            <p14:sldId id="1124"/>
            <p14:sldId id="1069"/>
            <p14:sldId id="1231"/>
            <p14:sldId id="1232"/>
            <p14:sldId id="1233"/>
            <p14:sldId id="1234"/>
            <p14:sldId id="1235"/>
            <p14:sldId id="1236"/>
            <p14:sldId id="1237"/>
            <p14:sldId id="1238"/>
            <p14:sldId id="1239"/>
            <p14:sldId id="1240"/>
            <p14:sldId id="1241"/>
            <p14:sldId id="1242"/>
            <p14:sldId id="1243"/>
            <p14:sldId id="1244"/>
            <p14:sldId id="1245"/>
            <p14:sldId id="1246"/>
            <p14:sldId id="1247"/>
            <p14:sldId id="1248"/>
            <p14:sldId id="1249"/>
            <p14:sldId id="1250"/>
            <p14:sldId id="789"/>
            <p14:sldId id="1205"/>
            <p14:sldId id="1206"/>
            <p14:sldId id="1207"/>
            <p14:sldId id="1208"/>
            <p14:sldId id="1209"/>
            <p14:sldId id="1210"/>
            <p14:sldId id="1211"/>
            <p14:sldId id="1212"/>
            <p14:sldId id="1213"/>
            <p14:sldId id="1214"/>
            <p14:sldId id="1251"/>
            <p14:sldId id="1215"/>
            <p14:sldId id="1216"/>
            <p14:sldId id="1217"/>
            <p14:sldId id="1218"/>
            <p14:sldId id="1219"/>
            <p14:sldId id="1220"/>
            <p14:sldId id="1221"/>
            <p14:sldId id="1222"/>
            <p14:sldId id="1223"/>
            <p14:sldId id="1224"/>
            <p14:sldId id="1225"/>
            <p14:sldId id="1226"/>
            <p14:sldId id="1227"/>
            <p14:sldId id="1228"/>
            <p14:sldId id="1229"/>
            <p14:sldId id="1230"/>
            <p14:sldId id="1252"/>
            <p14:sldId id="802"/>
            <p14:sldId id="1186"/>
            <p14:sldId id="1187"/>
            <p14:sldId id="1188"/>
            <p14:sldId id="1189"/>
            <p14:sldId id="1190"/>
            <p14:sldId id="1191"/>
            <p14:sldId id="1192"/>
            <p14:sldId id="1193"/>
            <p14:sldId id="1194"/>
            <p14:sldId id="1195"/>
            <p14:sldId id="1196"/>
            <p14:sldId id="1197"/>
            <p14:sldId id="1198"/>
            <p14:sldId id="1199"/>
            <p14:sldId id="1200"/>
            <p14:sldId id="1201"/>
            <p14:sldId id="1202"/>
            <p14:sldId id="1203"/>
            <p14:sldId id="1204"/>
            <p14:sldId id="1253"/>
            <p14:sldId id="991"/>
            <p14:sldId id="1165"/>
            <p14:sldId id="1166"/>
            <p14:sldId id="1167"/>
            <p14:sldId id="1168"/>
            <p14:sldId id="1169"/>
            <p14:sldId id="1170"/>
            <p14:sldId id="1171"/>
            <p14:sldId id="1172"/>
            <p14:sldId id="1173"/>
            <p14:sldId id="1174"/>
            <p14:sldId id="1175"/>
            <p14:sldId id="1176"/>
            <p14:sldId id="1177"/>
            <p14:sldId id="1178"/>
            <p14:sldId id="1179"/>
            <p14:sldId id="1180"/>
            <p14:sldId id="1181"/>
            <p14:sldId id="1182"/>
            <p14:sldId id="1183"/>
            <p14:sldId id="1026"/>
            <p14:sldId id="1024"/>
            <p14:sldId id="1025"/>
            <p14:sldId id="1027"/>
            <p14:sldId id="817"/>
            <p14:sldId id="1037"/>
            <p14:sldId id="1038"/>
            <p14:sldId id="840"/>
            <p14:sldId id="842"/>
            <p14:sldId id="1127"/>
            <p14:sldId id="1128"/>
            <p14:sldId id="1126"/>
          </p14:sldIdLst>
        </p14:section>
      </p14:sectionLst>
    </p:ext>
    <p:ext uri="{EFAFB233-063F-42B5-8137-9DF3F51BA10A}">
      <p15:sldGuideLst xmlns="" xmlns:p15="http://schemas.microsoft.com/office/powerpoint/2012/main">
        <p15:guide id="1" orient="horz" pos="880">
          <p15:clr>
            <a:srgbClr val="A4A3A4"/>
          </p15:clr>
        </p15:guide>
        <p15:guide id="2" pos="288">
          <p15:clr>
            <a:srgbClr val="A4A3A4"/>
          </p15:clr>
        </p15:guide>
        <p15:guide id="3" pos="5472">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5"/>
    <a:srgbClr val="F37021"/>
    <a:srgbClr val="D7DF23"/>
    <a:srgbClr val="EADAE7"/>
    <a:srgbClr val="061922"/>
    <a:srgbClr val="B4BABD"/>
    <a:srgbClr val="8DC63F"/>
    <a:srgbClr val="FFC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25" autoAdjust="0"/>
    <p:restoredTop sz="92780" autoAdjust="0"/>
  </p:normalViewPr>
  <p:slideViewPr>
    <p:cSldViewPr snapToGrid="0">
      <p:cViewPr>
        <p:scale>
          <a:sx n="75" d="100"/>
          <a:sy n="75" d="100"/>
        </p:scale>
        <p:origin x="-1992" y="-258"/>
      </p:cViewPr>
      <p:guideLst>
        <p:guide orient="horz" pos="880"/>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5" d="100"/>
        <a:sy n="105" d="100"/>
      </p:scale>
      <p:origin x="0" y="0"/>
    </p:cViewPr>
  </p:sorterViewPr>
  <p:notesViewPr>
    <p:cSldViewPr snapToGrid="0">
      <p:cViewPr>
        <p:scale>
          <a:sx n="100" d="100"/>
          <a:sy n="100" d="100"/>
        </p:scale>
        <p:origin x="-780" y="2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notesMaster" Target="notesMasters/notesMaster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3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ea typeface="+mn-ea"/>
                <a:cs typeface="Arial" charset="0"/>
              </a:defRPr>
            </a:lvl1pPr>
          </a:lstStyle>
          <a:p>
            <a:pPr>
              <a:defRPr/>
            </a:pPr>
            <a:endParaRPr lang="en-US"/>
          </a:p>
        </p:txBody>
      </p:sp>
      <p:sp>
        <p:nvSpPr>
          <p:cNvPr id="8335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a typeface="+mn-ea"/>
                <a:cs typeface="Arial" charset="0"/>
              </a:defRPr>
            </a:lvl1pPr>
          </a:lstStyle>
          <a:p>
            <a:pPr>
              <a:defRPr/>
            </a:pPr>
            <a:fld id="{FABAE46E-1561-AC4B-9BA8-2DA4F5761C83}" type="datetimeFigureOut">
              <a:rPr lang="en-US"/>
              <a:pPr>
                <a:defRPr/>
              </a:pPr>
              <a:t>3/12/2018</a:t>
            </a:fld>
            <a:endParaRPr lang="en-US" dirty="0"/>
          </a:p>
        </p:txBody>
      </p:sp>
      <p:sp>
        <p:nvSpPr>
          <p:cNvPr id="8335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ea typeface="+mn-ea"/>
                <a:cs typeface="Arial" charset="0"/>
              </a:defRPr>
            </a:lvl1pPr>
          </a:lstStyle>
          <a:p>
            <a:pPr>
              <a:defRPr/>
            </a:pPr>
            <a:endParaRPr lang="en-US"/>
          </a:p>
        </p:txBody>
      </p:sp>
      <p:sp>
        <p:nvSpPr>
          <p:cNvPr id="8335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a typeface="+mn-ea"/>
                <a:cs typeface="Arial" charset="0"/>
              </a:defRPr>
            </a:lvl1pPr>
          </a:lstStyle>
          <a:p>
            <a:pPr>
              <a:defRPr/>
            </a:pPr>
            <a:fld id="{7C249F61-EB84-D941-A27D-706C5670B787}" type="slidenum">
              <a:rPr lang="en-US"/>
              <a:pPr>
                <a:defRPr/>
              </a:pPr>
              <a:t>‹#›</a:t>
            </a:fld>
            <a:endParaRPr lang="en-US" dirty="0"/>
          </a:p>
        </p:txBody>
      </p:sp>
    </p:spTree>
    <p:extLst>
      <p:ext uri="{BB962C8B-B14F-4D97-AF65-F5344CB8AC3E}">
        <p14:creationId xmlns:p14="http://schemas.microsoft.com/office/powerpoint/2010/main" val="4081146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ea typeface="+mn-ea"/>
                <a:cs typeface="+mn-cs"/>
              </a:defRPr>
            </a:lvl1pPr>
          </a:lstStyle>
          <a:p>
            <a:pPr>
              <a:defRPr/>
            </a:pPr>
            <a:fld id="{86763452-1CC8-7B43-BC49-78EC29868FAE}" type="datetimeFigureOut">
              <a:rPr lang="en-US"/>
              <a:pPr>
                <a:defRPr/>
              </a:pPr>
              <a:t>3/12/2018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ea typeface="+mn-ea"/>
                <a:cs typeface="+mn-cs"/>
              </a:defRPr>
            </a:lvl1pPr>
          </a:lstStyle>
          <a:p>
            <a:pPr>
              <a:defRPr/>
            </a:pPr>
            <a:fld id="{3FA2B35A-7280-3245-838C-E1BA2FABE209}" type="slidenum">
              <a:rPr lang="en-US"/>
              <a:pPr>
                <a:defRPr/>
              </a:pPr>
              <a:t>‹#›</a:t>
            </a:fld>
            <a:endParaRPr lang="en-US" dirty="0"/>
          </a:p>
        </p:txBody>
      </p:sp>
    </p:spTree>
    <p:extLst>
      <p:ext uri="{BB962C8B-B14F-4D97-AF65-F5344CB8AC3E}">
        <p14:creationId xmlns:p14="http://schemas.microsoft.com/office/powerpoint/2010/main" val="996065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7</a:t>
            </a:fld>
            <a:endParaRPr lang="en-US" dirty="0"/>
          </a:p>
        </p:txBody>
      </p:sp>
    </p:spTree>
    <p:extLst>
      <p:ext uri="{BB962C8B-B14F-4D97-AF65-F5344CB8AC3E}">
        <p14:creationId xmlns:p14="http://schemas.microsoft.com/office/powerpoint/2010/main" val="3648241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61</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E947C7-B964-45C8-86B8-BE2F3D003C4D}" type="slidenum">
              <a:rPr lang="en-US" smtClean="0"/>
              <a:t>62</a:t>
            </a:fld>
            <a:endParaRPr lang="en-US"/>
          </a:p>
        </p:txBody>
      </p:sp>
    </p:spTree>
    <p:extLst>
      <p:ext uri="{BB962C8B-B14F-4D97-AF65-F5344CB8AC3E}">
        <p14:creationId xmlns:p14="http://schemas.microsoft.com/office/powerpoint/2010/main" val="4037975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63</a:t>
            </a:fld>
            <a:endParaRPr lang="en-US"/>
          </a:p>
        </p:txBody>
      </p:sp>
    </p:spTree>
    <p:extLst>
      <p:ext uri="{BB962C8B-B14F-4D97-AF65-F5344CB8AC3E}">
        <p14:creationId xmlns:p14="http://schemas.microsoft.com/office/powerpoint/2010/main" val="3497739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64</a:t>
            </a:fld>
            <a:endParaRPr lang="en-US"/>
          </a:p>
        </p:txBody>
      </p:sp>
    </p:spTree>
    <p:extLst>
      <p:ext uri="{BB962C8B-B14F-4D97-AF65-F5344CB8AC3E}">
        <p14:creationId xmlns:p14="http://schemas.microsoft.com/office/powerpoint/2010/main" val="2755942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65</a:t>
            </a:fld>
            <a:endParaRPr lang="en-US"/>
          </a:p>
        </p:txBody>
      </p:sp>
    </p:spTree>
    <p:extLst>
      <p:ext uri="{BB962C8B-B14F-4D97-AF65-F5344CB8AC3E}">
        <p14:creationId xmlns:p14="http://schemas.microsoft.com/office/powerpoint/2010/main" val="1874902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66</a:t>
            </a:fld>
            <a:endParaRPr lang="en-US"/>
          </a:p>
        </p:txBody>
      </p:sp>
    </p:spTree>
    <p:extLst>
      <p:ext uri="{BB962C8B-B14F-4D97-AF65-F5344CB8AC3E}">
        <p14:creationId xmlns:p14="http://schemas.microsoft.com/office/powerpoint/2010/main" val="3078797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67</a:t>
            </a:fld>
            <a:endParaRPr lang="en-US"/>
          </a:p>
        </p:txBody>
      </p:sp>
    </p:spTree>
    <p:extLst>
      <p:ext uri="{BB962C8B-B14F-4D97-AF65-F5344CB8AC3E}">
        <p14:creationId xmlns:p14="http://schemas.microsoft.com/office/powerpoint/2010/main" val="1222220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68</a:t>
            </a:fld>
            <a:endParaRPr lang="en-US"/>
          </a:p>
        </p:txBody>
      </p:sp>
    </p:spTree>
    <p:extLst>
      <p:ext uri="{BB962C8B-B14F-4D97-AF65-F5344CB8AC3E}">
        <p14:creationId xmlns:p14="http://schemas.microsoft.com/office/powerpoint/2010/main" val="3669896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69</a:t>
            </a:fld>
            <a:endParaRPr lang="en-US"/>
          </a:p>
        </p:txBody>
      </p:sp>
    </p:spTree>
    <p:extLst>
      <p:ext uri="{BB962C8B-B14F-4D97-AF65-F5344CB8AC3E}">
        <p14:creationId xmlns:p14="http://schemas.microsoft.com/office/powerpoint/2010/main" val="3966605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70</a:t>
            </a:fld>
            <a:endParaRPr lang="en-US"/>
          </a:p>
        </p:txBody>
      </p:sp>
    </p:spTree>
    <p:extLst>
      <p:ext uri="{BB962C8B-B14F-4D97-AF65-F5344CB8AC3E}">
        <p14:creationId xmlns:p14="http://schemas.microsoft.com/office/powerpoint/2010/main" val="2108918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71</a:t>
            </a:fld>
            <a:endParaRPr lang="en-US"/>
          </a:p>
        </p:txBody>
      </p:sp>
    </p:spTree>
    <p:extLst>
      <p:ext uri="{BB962C8B-B14F-4D97-AF65-F5344CB8AC3E}">
        <p14:creationId xmlns:p14="http://schemas.microsoft.com/office/powerpoint/2010/main" val="1968045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72</a:t>
            </a:fld>
            <a:endParaRPr lang="en-US"/>
          </a:p>
        </p:txBody>
      </p:sp>
    </p:spTree>
    <p:extLst>
      <p:ext uri="{BB962C8B-B14F-4D97-AF65-F5344CB8AC3E}">
        <p14:creationId xmlns:p14="http://schemas.microsoft.com/office/powerpoint/2010/main" val="446722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73</a:t>
            </a:fld>
            <a:endParaRPr lang="en-US"/>
          </a:p>
        </p:txBody>
      </p:sp>
    </p:spTree>
    <p:extLst>
      <p:ext uri="{BB962C8B-B14F-4D97-AF65-F5344CB8AC3E}">
        <p14:creationId xmlns:p14="http://schemas.microsoft.com/office/powerpoint/2010/main" val="1026663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74</a:t>
            </a:fld>
            <a:endParaRPr lang="en-US"/>
          </a:p>
        </p:txBody>
      </p:sp>
    </p:spTree>
    <p:extLst>
      <p:ext uri="{BB962C8B-B14F-4D97-AF65-F5344CB8AC3E}">
        <p14:creationId xmlns:p14="http://schemas.microsoft.com/office/powerpoint/2010/main" val="799905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75</a:t>
            </a:fld>
            <a:endParaRPr lang="en-US"/>
          </a:p>
        </p:txBody>
      </p:sp>
    </p:spTree>
    <p:extLst>
      <p:ext uri="{BB962C8B-B14F-4D97-AF65-F5344CB8AC3E}">
        <p14:creationId xmlns:p14="http://schemas.microsoft.com/office/powerpoint/2010/main" val="1315406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76</a:t>
            </a:fld>
            <a:endParaRPr lang="en-US"/>
          </a:p>
        </p:txBody>
      </p:sp>
    </p:spTree>
    <p:extLst>
      <p:ext uri="{BB962C8B-B14F-4D97-AF65-F5344CB8AC3E}">
        <p14:creationId xmlns:p14="http://schemas.microsoft.com/office/powerpoint/2010/main" val="1419708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77</a:t>
            </a:fld>
            <a:endParaRPr lang="en-US"/>
          </a:p>
        </p:txBody>
      </p:sp>
    </p:spTree>
    <p:extLst>
      <p:ext uri="{BB962C8B-B14F-4D97-AF65-F5344CB8AC3E}">
        <p14:creationId xmlns:p14="http://schemas.microsoft.com/office/powerpoint/2010/main" val="3422936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78</a:t>
            </a:fld>
            <a:endParaRPr lang="en-US"/>
          </a:p>
        </p:txBody>
      </p:sp>
    </p:spTree>
    <p:extLst>
      <p:ext uri="{BB962C8B-B14F-4D97-AF65-F5344CB8AC3E}">
        <p14:creationId xmlns:p14="http://schemas.microsoft.com/office/powerpoint/2010/main" val="27343222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82</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85</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86</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87</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89</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90</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91</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92</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93</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94</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95</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96</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98</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99</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100</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84759" y="8685360"/>
            <a:ext cx="2971440" cy="456839"/>
          </a:xfrm>
        </p:spPr>
        <p:txBody>
          <a:bodyPr wrap="square" lIns="91440" tIns="45720" rIns="91440" bIns="45720"/>
          <a:lstStyle/>
          <a:p>
            <a:pPr lvl="0"/>
            <a:fld id="{713B8E31-B9D9-4DF1-90F7-6F9035D0F276}" type="slidenum">
              <a:t>17</a:t>
            </a:fld>
            <a:endParaRPr lang="it-IT" sz="1200">
              <a:solidFill>
                <a:srgbClr val="000000"/>
              </a:solidFill>
              <a:latin typeface="+mn-lt"/>
              <a:ea typeface="+mn-ea"/>
              <a:cs typeface="+mn-cs"/>
            </a:endParaRPr>
          </a:p>
        </p:txBody>
      </p:sp>
      <p:sp>
        <p:nvSpPr>
          <p:cNvPr id="2" name="Slide Image Placeholder 1"/>
          <p:cNvSpPr>
            <a:spLocks noGrp="1" noRot="1" noChangeAspect="1" noResize="1"/>
          </p:cNvSpPr>
          <p:nvPr>
            <p:ph type="sldImg"/>
          </p:nvPr>
        </p:nvSpPr>
        <p:spPr>
          <a:xfrm>
            <a:off x="1143000" y="685800"/>
            <a:ext cx="4572000" cy="3429000"/>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685799" y="4343400"/>
            <a:ext cx="5486040" cy="4114440"/>
          </a:xfrm>
        </p:spPr>
        <p:txBody>
          <a:bodyPr wrap="square" lIns="91440" tIns="45720" rIns="91440" bIns="45720" anchor="t"/>
          <a:lstStyle/>
          <a:p>
            <a:pPr lvl="0" algn="l"/>
            <a:r>
              <a:rPr lang="it-IT"/>
              <a:t>Note in do_install, the ‘/’ is NOT missing between ${D}${bindir}</a:t>
            </a:r>
          </a:p>
          <a:p>
            <a:pPr lvl="0" algn="l"/>
            <a:endParaRPr lang="it-IT"/>
          </a:p>
          <a:p>
            <a:pPr lvl="0" algn="l"/>
            <a:endParaRPr lang="it-IT"/>
          </a:p>
          <a:p>
            <a:pPr lvl="0" algn="l"/>
            <a:r>
              <a:rPr lang="it-IT"/>
              <a:t>We cd ${S}  because default is ${B}, no source in ${B} (not default same as ${S} anymore)</a:t>
            </a:r>
          </a:p>
          <a:p>
            <a:pPr lvl="0" algn="l"/>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84759" y="8685360"/>
            <a:ext cx="2971440" cy="456839"/>
          </a:xfrm>
        </p:spPr>
        <p:txBody>
          <a:bodyPr wrap="square" lIns="91440" tIns="45720" rIns="91440" bIns="45720"/>
          <a:lstStyle/>
          <a:p>
            <a:pPr lvl="0"/>
            <a:fld id="{2E19CF14-2890-48D9-97A6-A71745A666A3}" type="slidenum">
              <a:t>24</a:t>
            </a:fld>
            <a:endParaRPr lang="it-IT" sz="1200">
              <a:solidFill>
                <a:srgbClr val="000000"/>
              </a:solidFill>
              <a:latin typeface="+mn-lt"/>
              <a:ea typeface="+mn-ea"/>
              <a:cs typeface="+mn-cs"/>
            </a:endParaRPr>
          </a:p>
        </p:txBody>
      </p:sp>
      <p:sp>
        <p:nvSpPr>
          <p:cNvPr id="2" name="Slide Image Placeholder 1"/>
          <p:cNvSpPr>
            <a:spLocks noGrp="1" noRot="1" noChangeAspect="1" noResize="1"/>
          </p:cNvSpPr>
          <p:nvPr>
            <p:ph type="sldImg"/>
          </p:nvPr>
        </p:nvSpPr>
        <p:spPr>
          <a:xfrm>
            <a:off x="1143000" y="685800"/>
            <a:ext cx="4572000" cy="3429000"/>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685799" y="4343400"/>
            <a:ext cx="5486040" cy="4114440"/>
          </a:xfrm>
        </p:spPr>
        <p:txBody>
          <a:bodyPr wrap="square" lIns="91440" tIns="45720" rIns="91440" bIns="45720" anchor="t"/>
          <a:lstStyle/>
          <a:p>
            <a:pPr lvl="0" algn="l"/>
            <a:r>
              <a:rPr lang="it-IT"/>
              <a:t>The build directory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43</a:t>
            </a:fld>
            <a:endParaRPr lang="en-US" dirty="0"/>
          </a:p>
        </p:txBody>
      </p:sp>
    </p:spTree>
    <p:extLst>
      <p:ext uri="{BB962C8B-B14F-4D97-AF65-F5344CB8AC3E}">
        <p14:creationId xmlns:p14="http://schemas.microsoft.com/office/powerpoint/2010/main" val="2430057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4554036" y="2776484"/>
            <a:ext cx="4157133" cy="1696858"/>
          </a:xfrm>
        </p:spPr>
        <p:txBody>
          <a:bodyPr anchor="b">
            <a:normAutofit/>
          </a:bodyPr>
          <a:lstStyle>
            <a:lvl1pPr algn="l">
              <a:lnSpc>
                <a:spcPct val="100000"/>
              </a:lnSpc>
              <a:defRPr sz="2400" b="1">
                <a:solidFill>
                  <a:schemeClr val="bg1"/>
                </a:solidFill>
                <a:latin typeface="Arial"/>
                <a:cs typeface="Aria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4554033" y="4576457"/>
            <a:ext cx="4157134" cy="880164"/>
          </a:xfrm>
        </p:spPr>
        <p:txBody>
          <a:bodyPr/>
          <a:lstStyle>
            <a:lvl1pPr marL="0" indent="0" algn="l">
              <a:buNone/>
              <a:defRPr sz="1800" b="0">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3" name="Text Placeholder 2"/>
          <p:cNvSpPr>
            <a:spLocks noGrp="1"/>
          </p:cNvSpPr>
          <p:nvPr>
            <p:ph type="body" sz="quarter" idx="10"/>
          </p:nvPr>
        </p:nvSpPr>
        <p:spPr>
          <a:xfrm>
            <a:off x="4554538" y="5672138"/>
            <a:ext cx="4159250" cy="655637"/>
          </a:xfrm>
        </p:spPr>
        <p:txBody>
          <a:bodyPr/>
          <a:lstStyle>
            <a:lvl1pPr marL="0" indent="0">
              <a:buNone/>
              <a:defRPr sz="1800" b="1">
                <a:solidFill>
                  <a:schemeClr val="accent2"/>
                </a:solidFill>
                <a:latin typeface="Arial"/>
                <a:cs typeface="Arial"/>
              </a:defRPr>
            </a:lvl1pPr>
            <a:lvl2pPr marL="342900" indent="0">
              <a:buNone/>
              <a:defRPr sz="1800" b="1">
                <a:solidFill>
                  <a:schemeClr val="accent2"/>
                </a:solidFill>
                <a:latin typeface="Arial"/>
                <a:cs typeface="Arial"/>
              </a:defRPr>
            </a:lvl2pPr>
            <a:lvl3pPr marL="342900" indent="0">
              <a:buFont typeface="Arial"/>
              <a:buNone/>
              <a:defRPr sz="1800" b="1">
                <a:solidFill>
                  <a:schemeClr val="accent2"/>
                </a:solidFill>
                <a:latin typeface="Arial"/>
                <a:cs typeface="Arial"/>
              </a:defRPr>
            </a:lvl3pPr>
            <a:lvl4pPr marL="339725" indent="0">
              <a:buNone/>
              <a:defRPr sz="1800" b="1">
                <a:solidFill>
                  <a:schemeClr val="accent2"/>
                </a:solidFill>
                <a:latin typeface="Arial"/>
                <a:cs typeface="Arial"/>
              </a:defRPr>
            </a:lvl4pPr>
            <a:lvl5pPr marL="339725" indent="0">
              <a:buNone/>
              <a:defRPr sz="1800" b="1">
                <a:solidFill>
                  <a:schemeClr val="accent2"/>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00896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2922" y="2571895"/>
            <a:ext cx="5720802" cy="1711071"/>
          </a:xfrm>
        </p:spPr>
        <p:txBody>
          <a:bodyPr/>
          <a:lstStyle>
            <a:lvl1pPr algn="ctr">
              <a:lnSpc>
                <a:spcPct val="100000"/>
              </a:lnSpc>
              <a:defRPr sz="4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9527765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012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_Option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37478836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_Option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21126982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_Option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865394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_Option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99843954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
        <p:nvSpPr>
          <p:cNvPr id="12" name="Content Placeholder 11"/>
          <p:cNvSpPr>
            <a:spLocks noGrp="1"/>
          </p:cNvSpPr>
          <p:nvPr>
            <p:ph sz="quarter" idx="13"/>
          </p:nvPr>
        </p:nvSpPr>
        <p:spPr>
          <a:xfrm>
            <a:off x="448853" y="1379538"/>
            <a:ext cx="8233186"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 level</a:t>
            </a:r>
          </a:p>
          <a:p>
            <a:pPr lvl="8"/>
            <a:r>
              <a:rPr lang="en-US" dirty="0" smtClean="0"/>
              <a:t>Ninth level</a:t>
            </a:r>
            <a:endParaRPr lang="en-US" dirty="0"/>
          </a:p>
        </p:txBody>
      </p:sp>
    </p:spTree>
    <p:extLst>
      <p:ext uri="{BB962C8B-B14F-4D97-AF65-F5344CB8AC3E}">
        <p14:creationId xmlns:p14="http://schemas.microsoft.com/office/powerpoint/2010/main" val="40106137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4641791" y="1379538"/>
            <a:ext cx="4040247" cy="453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3"/>
          </p:nvPr>
        </p:nvSpPr>
        <p:spPr>
          <a:xfrm>
            <a:off x="448852" y="1379539"/>
            <a:ext cx="4039011"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550788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835218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12930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4025" y="408517"/>
            <a:ext cx="822743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ja-JP" dirty="0"/>
              <a:t>Click to edit Master title style</a:t>
            </a:r>
          </a:p>
        </p:txBody>
      </p:sp>
      <p:sp>
        <p:nvSpPr>
          <p:cNvPr id="1028" name="Rectangle 3"/>
          <p:cNvSpPr>
            <a:spLocks noGrp="1" noChangeArrowheads="1"/>
          </p:cNvSpPr>
          <p:nvPr>
            <p:ph type="body" idx="1"/>
          </p:nvPr>
        </p:nvSpPr>
        <p:spPr bwMode="auto">
          <a:xfrm>
            <a:off x="455613" y="1380068"/>
            <a:ext cx="8228012" cy="45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ja-JP" dirty="0"/>
              <a:t>Click to edit Master text styles</a:t>
            </a:r>
          </a:p>
          <a:p>
            <a:pPr lvl="1"/>
            <a:r>
              <a:rPr lang="en-US" altLang="ja-JP" dirty="0" smtClean="0"/>
              <a:t>This is a second level bullet</a:t>
            </a:r>
          </a:p>
          <a:p>
            <a:pPr lvl="2"/>
            <a:r>
              <a:rPr lang="en-US" altLang="ja-JP" dirty="0" smtClean="0"/>
              <a:t>This is a numbered second level</a:t>
            </a:r>
          </a:p>
          <a:p>
            <a:pPr lvl="3"/>
            <a:r>
              <a:rPr lang="en-US" altLang="ja-JP" dirty="0" smtClean="0"/>
              <a:t>This is an </a:t>
            </a:r>
            <a:r>
              <a:rPr lang="en-US" altLang="ja-JP" dirty="0" err="1" smtClean="0"/>
              <a:t>unbulleted</a:t>
            </a:r>
            <a:r>
              <a:rPr lang="en-US" altLang="ja-JP" dirty="0" smtClean="0"/>
              <a:t> second level</a:t>
            </a:r>
          </a:p>
          <a:p>
            <a:pPr lvl="4"/>
            <a:r>
              <a:rPr lang="en-US" altLang="ja-JP" dirty="0" smtClean="0"/>
              <a:t>This is a code second level</a:t>
            </a:r>
          </a:p>
          <a:p>
            <a:pPr lvl="5"/>
            <a:r>
              <a:rPr lang="en-US" altLang="ja-JP" dirty="0" smtClean="0"/>
              <a:t>This is a privileged code second level</a:t>
            </a:r>
          </a:p>
          <a:p>
            <a:pPr lvl="6"/>
            <a:r>
              <a:rPr lang="en-US" altLang="ja-JP" dirty="0" smtClean="0"/>
              <a:t>This is a third level bullet</a:t>
            </a:r>
          </a:p>
          <a:p>
            <a:pPr lvl="7"/>
            <a:r>
              <a:rPr lang="en-US" altLang="ja-JP" dirty="0" smtClean="0"/>
              <a:t>This is a numbered third level</a:t>
            </a:r>
          </a:p>
          <a:p>
            <a:pPr lvl="8"/>
            <a:r>
              <a:rPr lang="en-US" altLang="ja-JP" dirty="0" smtClean="0"/>
              <a:t>This is a plain third level</a:t>
            </a:r>
            <a:endParaRPr lang="en-US" altLang="ja-JP" dirty="0"/>
          </a:p>
        </p:txBody>
      </p:sp>
      <p:sp>
        <p:nvSpPr>
          <p:cNvPr id="1030" name="TextBox 7"/>
          <p:cNvSpPr txBox="1">
            <a:spLocks noChangeArrowheads="1"/>
          </p:cNvSpPr>
          <p:nvPr/>
        </p:nvSpPr>
        <p:spPr bwMode="auto">
          <a:xfrm>
            <a:off x="88299" y="6415966"/>
            <a:ext cx="3617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fld id="{5CF594FA-3B15-0C4C-A0B5-E37CECAF5466}" type="slidenum">
              <a:rPr lang="en-US" sz="800" smtClean="0">
                <a:solidFill>
                  <a:schemeClr val="bg1"/>
                </a:solidFill>
                <a:latin typeface="Verdana" charset="0"/>
                <a:cs typeface="Verdana" charset="0"/>
              </a:rPr>
              <a:pPr algn="ctr" eaLnBrk="1" hangingPunct="1">
                <a:defRPr/>
              </a:pPr>
              <a:t>‹#›</a:t>
            </a:fld>
            <a:endParaRPr lang="en-US" sz="800" dirty="0" smtClean="0">
              <a:solidFill>
                <a:schemeClr val="bg1"/>
              </a:solidFill>
              <a:latin typeface="Verdana" charset="0"/>
              <a:cs typeface="Verdana" charset="0"/>
            </a:endParaRPr>
          </a:p>
        </p:txBody>
      </p:sp>
      <p:sp>
        <p:nvSpPr>
          <p:cNvPr id="7" name="Text Box 5"/>
          <p:cNvSpPr txBox="1">
            <a:spLocks noChangeArrowheads="1"/>
          </p:cNvSpPr>
          <p:nvPr/>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6155" r:id="rId1"/>
    <p:sldLayoutId id="2147486171" r:id="rId2"/>
    <p:sldLayoutId id="2147486156" r:id="rId3"/>
    <p:sldLayoutId id="2147486172" r:id="rId4"/>
    <p:sldLayoutId id="2147486173" r:id="rId5"/>
    <p:sldLayoutId id="2147486147" r:id="rId6"/>
    <p:sldLayoutId id="2147486148" r:id="rId7"/>
    <p:sldLayoutId id="2147486149" r:id="rId8"/>
    <p:sldLayoutId id="2147486150" r:id="rId9"/>
    <p:sldLayoutId id="2147486158" r:id="rId10"/>
    <p:sldLayoutId id="2147486174" r:id="rId11"/>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Arial"/>
          <a:ea typeface="ＭＳ Ｐゴシック" charset="0"/>
          <a:cs typeface="Arial"/>
        </a:defRPr>
      </a:lvl1pPr>
      <a:lvl2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2pPr>
      <a:lvl3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3pPr>
      <a:lvl4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4pPr>
      <a:lvl5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mailto:stephano.cetola@linux.intel.com"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hyperlink" Target="http://my-server.com/repo" TargetMode="Externa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hyperlink" Target="http://www.yoctoproject.org/docs/current/ref-manual/ref-manual.html#migration"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www.yoctoproject.org/docs/2.3.2/dev-manual/dev-manual.html#maintaining-open-source-license-compliance-during-your-products-lifecycle"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hyperlink" Target="http://www.yoctoproject.org/docs/2.3.2/dev-manual/dev-" TargetMode="External"/><Relationship Id="rId2" Type="http://schemas.openxmlformats.org/officeDocument/2006/relationships/hyperlink" Target="http://www.yoctoproject.org/docs/2.3.2/dev-manual/dev-manual.html#best-practices-to-follow-when-creating-layers" TargetMode="External"/><Relationship Id="rId1" Type="http://schemas.openxmlformats.org/officeDocument/2006/relationships/slideLayout" Target="../slideLayouts/slideLayout6.xml"/><Relationship Id="rId4" Type="http://schemas.openxmlformats.org/officeDocument/2006/relationships/hyperlink" Target="http://www.yoctoproject.org/docs/2.3.2/dev-manual/dev-manual.html#making-sure-your-layer-is-compatible-with-yocto-projec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hyperlink" Target="https://reproducible-builds.org/"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54036" y="2776484"/>
            <a:ext cx="4157133" cy="1258306"/>
          </a:xfrm>
        </p:spPr>
        <p:txBody>
          <a:bodyPr>
            <a:normAutofit/>
          </a:bodyPr>
          <a:lstStyle/>
          <a:p>
            <a:r>
              <a:rPr lang="en-US" dirty="0" smtClean="0"/>
              <a:t>Advanced Class</a:t>
            </a:r>
            <a:br>
              <a:rPr lang="en-US" dirty="0" smtClean="0"/>
            </a:br>
            <a:r>
              <a:rPr lang="en-US" dirty="0"/>
              <a:t/>
            </a:r>
            <a:br>
              <a:rPr lang="en-US" dirty="0"/>
            </a:br>
            <a:endParaRPr lang="en-US" dirty="0"/>
          </a:p>
        </p:txBody>
      </p:sp>
      <p:sp>
        <p:nvSpPr>
          <p:cNvPr id="6" name="Subtitle 5"/>
          <p:cNvSpPr>
            <a:spLocks noGrp="1"/>
          </p:cNvSpPr>
          <p:nvPr>
            <p:ph type="subTitle" idx="1"/>
          </p:nvPr>
        </p:nvSpPr>
        <p:spPr>
          <a:xfrm>
            <a:off x="1155700" y="4126230"/>
            <a:ext cx="7555469" cy="1330391"/>
          </a:xfrm>
        </p:spPr>
        <p:txBody>
          <a:bodyPr/>
          <a:lstStyle/>
          <a:p>
            <a:pPr algn="r"/>
            <a:r>
              <a:rPr lang="en-US" dirty="0" smtClean="0">
                <a:latin typeface="Arial" charset="0"/>
              </a:rPr>
              <a:t>Marco </a:t>
            </a:r>
            <a:r>
              <a:rPr lang="en-US" dirty="0" err="1" smtClean="0">
                <a:latin typeface="Arial" charset="0"/>
              </a:rPr>
              <a:t>Cavallini</a:t>
            </a:r>
            <a:r>
              <a:rPr lang="en-US" dirty="0" smtClean="0">
                <a:latin typeface="Arial" charset="0"/>
              </a:rPr>
              <a:t>, </a:t>
            </a:r>
            <a:r>
              <a:rPr lang="en-US" dirty="0" smtClean="0"/>
              <a:t>Stephano </a:t>
            </a:r>
            <a:r>
              <a:rPr lang="en-US" dirty="0" err="1" smtClean="0"/>
              <a:t>Cetola</a:t>
            </a:r>
            <a:r>
              <a:rPr lang="en-US" dirty="0" smtClean="0"/>
              <a:t>, Sean </a:t>
            </a:r>
            <a:r>
              <a:rPr lang="en-US" dirty="0" smtClean="0"/>
              <a:t>Hudson</a:t>
            </a:r>
            <a:r>
              <a:rPr lang="en-US" dirty="0" smtClean="0"/>
              <a:t>, Joshua Lock, </a:t>
            </a:r>
            <a:br>
              <a:rPr lang="en-US" dirty="0" smtClean="0"/>
            </a:br>
            <a:r>
              <a:rPr lang="en-US" dirty="0">
                <a:latin typeface="Arial" charset="0"/>
              </a:rPr>
              <a:t>Scott </a:t>
            </a:r>
            <a:r>
              <a:rPr lang="en-US" dirty="0" smtClean="0">
                <a:latin typeface="Arial" charset="0"/>
              </a:rPr>
              <a:t>Murray, </a:t>
            </a:r>
            <a:r>
              <a:rPr lang="en-US" dirty="0" smtClean="0"/>
              <a:t>Tim </a:t>
            </a:r>
            <a:r>
              <a:rPr lang="en-US" dirty="0" err="1"/>
              <a:t>Orling</a:t>
            </a:r>
            <a:r>
              <a:rPr lang="en-US" dirty="0"/>
              <a:t>, </a:t>
            </a:r>
            <a:r>
              <a:rPr lang="en-US" dirty="0" smtClean="0"/>
              <a:t>David </a:t>
            </a:r>
            <a:r>
              <a:rPr lang="en-US" dirty="0"/>
              <a:t>Reyna, </a:t>
            </a:r>
            <a:r>
              <a:rPr lang="en-US" dirty="0" smtClean="0"/>
              <a:t>Marek </a:t>
            </a:r>
            <a:r>
              <a:rPr lang="en-US" dirty="0" err="1"/>
              <a:t>Vasut</a:t>
            </a:r>
            <a:r>
              <a:rPr lang="en-US" dirty="0"/>
              <a:t/>
            </a:r>
            <a:br>
              <a:rPr lang="en-US" dirty="0"/>
            </a:br>
            <a:endParaRPr lang="en-US" kern="1200" dirty="0">
              <a:solidFill>
                <a:srgbClr val="0098DB"/>
              </a:solidFill>
              <a:latin typeface="Arial" pitchFamily="34"/>
              <a:ea typeface="Microsoft YaHei" pitchFamily="2"/>
              <a:cs typeface="Mangal" pitchFamily="2"/>
            </a:endParaRPr>
          </a:p>
          <a:p>
            <a:endParaRPr lang="en-US" dirty="0" smtClean="0"/>
          </a:p>
          <a:p>
            <a:endParaRPr lang="en-US" dirty="0"/>
          </a:p>
        </p:txBody>
      </p:sp>
      <p:sp>
        <p:nvSpPr>
          <p:cNvPr id="2" name="Text Placeholder 1"/>
          <p:cNvSpPr>
            <a:spLocks noGrp="1"/>
          </p:cNvSpPr>
          <p:nvPr>
            <p:ph type="body" sz="quarter" idx="10"/>
          </p:nvPr>
        </p:nvSpPr>
        <p:spPr>
          <a:xfrm>
            <a:off x="4334933" y="5672138"/>
            <a:ext cx="4378855" cy="655637"/>
          </a:xfrm>
        </p:spPr>
        <p:txBody>
          <a:bodyPr/>
          <a:lstStyle/>
          <a:p>
            <a:pPr algn="r"/>
            <a:r>
              <a:rPr lang="en-US" dirty="0"/>
              <a:t>Yocto Project Developer Day </a:t>
            </a:r>
            <a:r>
              <a:rPr lang="en-US" dirty="0">
                <a:latin typeface="Wingdings"/>
                <a:ea typeface="Wingdings"/>
                <a:cs typeface="Wingdings"/>
                <a:sym typeface="Wingdings"/>
              </a:rPr>
              <a:t></a:t>
            </a:r>
            <a:r>
              <a:rPr lang="en-US" dirty="0"/>
              <a:t> </a:t>
            </a:r>
            <a:br>
              <a:rPr lang="en-US" dirty="0"/>
            </a:br>
            <a:r>
              <a:rPr lang="en-US" dirty="0" smtClean="0"/>
              <a:t>Prague</a:t>
            </a:r>
            <a:r>
              <a:rPr lang="en-US" dirty="0" smtClean="0">
                <a:latin typeface="Wingdings"/>
                <a:ea typeface="Wingdings"/>
                <a:cs typeface="Wingdings"/>
                <a:sym typeface="Wingdings"/>
              </a:rPr>
              <a:t></a:t>
            </a:r>
            <a:r>
              <a:rPr lang="en-US" dirty="0" smtClean="0"/>
              <a:t> 26 October 2017</a:t>
            </a:r>
            <a:endParaRPr lang="en-US" dirty="0"/>
          </a:p>
        </p:txBody>
      </p:sp>
    </p:spTree>
    <p:extLst>
      <p:ext uri="{BB962C8B-B14F-4D97-AF65-F5344CB8AC3E}">
        <p14:creationId xmlns:p14="http://schemas.microsoft.com/office/powerpoint/2010/main" val="52072490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charset="0"/>
              </a:rPr>
              <a:t>Yocto</a:t>
            </a:r>
            <a:r>
              <a:rPr lang="en-US" dirty="0" smtClean="0">
                <a:latin typeface="Arial" charset="0"/>
              </a:rPr>
              <a:t> Project – What is new in 2.4 </a:t>
            </a:r>
            <a:r>
              <a:rPr lang="en-US" dirty="0" err="1" smtClean="0">
                <a:latin typeface="Arial" charset="0"/>
              </a:rPr>
              <a:t>Rocko</a:t>
            </a:r>
            <a:endParaRPr lang="en-US" dirty="0"/>
          </a:p>
        </p:txBody>
      </p:sp>
      <p:sp>
        <p:nvSpPr>
          <p:cNvPr id="4" name="Content Placeholder 3"/>
          <p:cNvSpPr>
            <a:spLocks noGrp="1"/>
          </p:cNvSpPr>
          <p:nvPr>
            <p:ph sz="quarter" idx="13"/>
          </p:nvPr>
        </p:nvSpPr>
        <p:spPr>
          <a:xfrm>
            <a:off x="448853" y="889001"/>
            <a:ext cx="8233186" cy="5022850"/>
          </a:xfrm>
        </p:spPr>
        <p:txBody>
          <a:bodyPr/>
          <a:lstStyle/>
          <a:p>
            <a:r>
              <a:rPr lang="en-US" dirty="0" smtClean="0"/>
              <a:t>Yocto </a:t>
            </a:r>
            <a:r>
              <a:rPr lang="en-US" dirty="0"/>
              <a:t>Project </a:t>
            </a:r>
            <a:r>
              <a:rPr lang="en-US" dirty="0" smtClean="0"/>
              <a:t>2.5 Theme: Stability</a:t>
            </a:r>
            <a:endParaRPr lang="en-US" dirty="0" smtClean="0"/>
          </a:p>
          <a:p>
            <a:pPr lvl="1"/>
            <a:r>
              <a:rPr lang="en-US" dirty="0"/>
              <a:t>Yocto Project Compliance 2.0</a:t>
            </a:r>
            <a:endParaRPr lang="en-US" sz="1000" dirty="0"/>
          </a:p>
          <a:p>
            <a:pPr lvl="1"/>
            <a:r>
              <a:rPr lang="en-US" dirty="0"/>
              <a:t>New website (yoctoproject.org)</a:t>
            </a:r>
            <a:endParaRPr lang="en-US" sz="1000" dirty="0"/>
          </a:p>
          <a:p>
            <a:pPr lvl="1"/>
            <a:r>
              <a:rPr lang="en-US" dirty="0"/>
              <a:t>Meltdown/</a:t>
            </a:r>
            <a:r>
              <a:rPr lang="en-US" dirty="0" err="1"/>
              <a:t>Spectre</a:t>
            </a:r>
            <a:r>
              <a:rPr lang="en-US" dirty="0"/>
              <a:t> (IA)</a:t>
            </a:r>
            <a:endParaRPr lang="en-US" sz="1000" dirty="0"/>
          </a:p>
          <a:p>
            <a:pPr lvl="1"/>
            <a:r>
              <a:rPr lang="en-US" dirty="0"/>
              <a:t>Automated Tooling</a:t>
            </a:r>
            <a:endParaRPr lang="en-US" sz="1000" dirty="0"/>
          </a:p>
          <a:p>
            <a:pPr lvl="1"/>
            <a:r>
              <a:rPr lang="en-US" dirty="0"/>
              <a:t>Automated Testing </a:t>
            </a:r>
            <a:endParaRPr lang="en-US" sz="1000" dirty="0"/>
          </a:p>
          <a:p>
            <a:pPr lvl="1"/>
            <a:r>
              <a:rPr lang="en-US" dirty="0"/>
              <a:t>Performance Improvements</a:t>
            </a:r>
            <a:endParaRPr lang="en-US" sz="1000" dirty="0"/>
          </a:p>
          <a:p>
            <a:pPr lvl="1"/>
            <a:r>
              <a:rPr lang="en-US" dirty="0"/>
              <a:t>Kernel 4.15</a:t>
            </a:r>
            <a:endParaRPr lang="en-US" sz="1000" dirty="0"/>
          </a:p>
          <a:p>
            <a:pPr lvl="1"/>
            <a:r>
              <a:rPr lang="en-US" dirty="0"/>
              <a:t>Multi-kernel support in same image</a:t>
            </a:r>
            <a:endParaRPr lang="en-US" sz="1000" dirty="0"/>
          </a:p>
          <a:p>
            <a:pPr lvl="1"/>
            <a:r>
              <a:rPr lang="en-US" dirty="0"/>
              <a:t>New machines (</a:t>
            </a:r>
            <a:r>
              <a:rPr lang="en-US" dirty="0" err="1"/>
              <a:t>RiskV</a:t>
            </a:r>
            <a:r>
              <a:rPr lang="en-US" dirty="0"/>
              <a:t>)</a:t>
            </a:r>
            <a:endParaRPr lang="en-US" sz="1000" dirty="0"/>
          </a:p>
          <a:p>
            <a:pPr lvl="1"/>
            <a:r>
              <a:rPr lang="en-US" dirty="0" err="1" smtClean="0"/>
              <a:t>Icecream</a:t>
            </a:r>
            <a:r>
              <a:rPr lang="en-US" dirty="0" smtClean="0"/>
              <a:t>/</a:t>
            </a:r>
            <a:r>
              <a:rPr lang="en-US" dirty="0" err="1"/>
              <a:t>i</a:t>
            </a:r>
            <a:r>
              <a:rPr lang="en-US" dirty="0" err="1" smtClean="0"/>
              <a:t>cecc</a:t>
            </a:r>
            <a:r>
              <a:rPr lang="en-US" dirty="0" smtClean="0"/>
              <a:t> </a:t>
            </a:r>
            <a:r>
              <a:rPr lang="en-US" dirty="0"/>
              <a:t>distributed compiler</a:t>
            </a:r>
            <a:endParaRPr lang="en-US" sz="1000" dirty="0"/>
          </a:p>
          <a:p>
            <a:pPr lvl="1"/>
            <a:r>
              <a:rPr lang="en-US" dirty="0"/>
              <a:t>Mason, Ninja</a:t>
            </a:r>
            <a:endParaRPr lang="en-US" sz="1000" dirty="0"/>
          </a:p>
          <a:p>
            <a:endParaRPr lang="en-US" dirty="0"/>
          </a:p>
        </p:txBody>
      </p:sp>
    </p:spTree>
    <p:extLst>
      <p:ext uri="{BB962C8B-B14F-4D97-AF65-F5344CB8AC3E}">
        <p14:creationId xmlns:p14="http://schemas.microsoft.com/office/powerpoint/2010/main" val="4029899350"/>
      </p:ext>
    </p:extLst>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332317"/>
            <a:ext cx="8227438" cy="889000"/>
          </a:xfrm>
        </p:spPr>
        <p:txBody>
          <a:bodyPr/>
          <a:lstStyle/>
          <a:p>
            <a:r>
              <a:rPr lang="en-US" dirty="0" smtClean="0">
                <a:latin typeface="Arial" charset="0"/>
              </a:rPr>
              <a:t>Example Patches </a:t>
            </a:r>
            <a:r>
              <a:rPr lang="en-US" dirty="0">
                <a:latin typeface="Arial" charset="0"/>
              </a:rPr>
              <a:t>for Recipe Specific </a:t>
            </a:r>
            <a:r>
              <a:rPr lang="en-US" dirty="0" err="1" smtClean="0">
                <a:latin typeface="Arial" charset="0"/>
              </a:rPr>
              <a:t>Sysroots</a:t>
            </a:r>
            <a:endParaRPr lang="en-US" dirty="0"/>
          </a:p>
        </p:txBody>
      </p:sp>
      <p:sp>
        <p:nvSpPr>
          <p:cNvPr id="3" name="Content Placeholder 2"/>
          <p:cNvSpPr>
            <a:spLocks noGrp="1"/>
          </p:cNvSpPr>
          <p:nvPr>
            <p:ph idx="4294967295"/>
          </p:nvPr>
        </p:nvSpPr>
        <p:spPr>
          <a:xfrm>
            <a:off x="430305" y="812801"/>
            <a:ext cx="7519895" cy="5270500"/>
          </a:xfrm>
          <a:prstGeom prst="rect">
            <a:avLst/>
          </a:prstGeom>
        </p:spPr>
        <p:txBody>
          <a:bodyPr>
            <a:noAutofit/>
          </a:bodyPr>
          <a:lstStyle/>
          <a:p>
            <a:pPr marL="0" lvl="0" indent="0">
              <a:buNone/>
            </a:pPr>
            <a:r>
              <a:rPr lang="en-US" sz="1200" dirty="0" err="1" smtClean="0">
                <a:solidFill>
                  <a:srgbClr val="666666"/>
                </a:solidFill>
                <a:latin typeface="Open Sans"/>
              </a:rPr>
              <a:t>Juro</a:t>
            </a:r>
            <a:r>
              <a:rPr lang="en-US" sz="1200" dirty="0" smtClean="0">
                <a:solidFill>
                  <a:srgbClr val="666666"/>
                </a:solidFill>
                <a:latin typeface="Open Sans"/>
              </a:rPr>
              <a:t> </a:t>
            </a:r>
            <a:r>
              <a:rPr lang="en-US" sz="1200" dirty="0" err="1">
                <a:solidFill>
                  <a:srgbClr val="666666"/>
                </a:solidFill>
                <a:latin typeface="Open Sans"/>
              </a:rPr>
              <a:t>Bystricky</a:t>
            </a:r>
            <a:r>
              <a:rPr lang="en-US" sz="1200" dirty="0">
                <a:solidFill>
                  <a:srgbClr val="666666"/>
                </a:solidFill>
                <a:latin typeface="Open Sans"/>
              </a:rPr>
              <a:t> (34):</a:t>
            </a:r>
          </a:p>
          <a:p>
            <a:pPr marL="0" lvl="0" indent="0">
              <a:buNone/>
            </a:pPr>
            <a:r>
              <a:rPr lang="en-US" sz="1200" dirty="0">
                <a:solidFill>
                  <a:srgbClr val="666666"/>
                </a:solidFill>
                <a:latin typeface="Open Sans"/>
              </a:rPr>
              <a:t>      </a:t>
            </a:r>
            <a:r>
              <a:rPr lang="en-US" sz="1200" dirty="0" err="1">
                <a:solidFill>
                  <a:srgbClr val="666666"/>
                </a:solidFill>
                <a:latin typeface="Open Sans"/>
              </a:rPr>
              <a:t>license.bbclass</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classutils.py: deterministic sorting</a:t>
            </a:r>
          </a:p>
          <a:p>
            <a:pPr marL="0" lvl="0" indent="0">
              <a:buNone/>
            </a:pPr>
            <a:r>
              <a:rPr lang="en-US" sz="1200" dirty="0">
                <a:solidFill>
                  <a:srgbClr val="666666"/>
                </a:solidFill>
                <a:latin typeface="Open Sans"/>
              </a:rPr>
              <a:t>      e2fsprogs-doc: binary reproducible</a:t>
            </a:r>
          </a:p>
          <a:p>
            <a:pPr marL="0" lvl="0" indent="0">
              <a:buNone/>
            </a:pPr>
            <a:r>
              <a:rPr lang="en-US" sz="1200" dirty="0">
                <a:solidFill>
                  <a:srgbClr val="666666"/>
                </a:solidFill>
                <a:latin typeface="Open Sans"/>
              </a:rPr>
              <a:t>      python3: improve reproducibility</a:t>
            </a:r>
          </a:p>
          <a:p>
            <a:pPr marL="0" lvl="0" indent="0">
              <a:buNone/>
            </a:pPr>
            <a:r>
              <a:rPr lang="en-US" sz="1200" dirty="0">
                <a:solidFill>
                  <a:srgbClr val="666666"/>
                </a:solidFill>
                <a:latin typeface="Open Sans"/>
              </a:rPr>
              <a:t>      busybox.inc: improve reproducibility</a:t>
            </a:r>
          </a:p>
          <a:p>
            <a:pPr marL="0" lvl="0" indent="0">
              <a:buNone/>
            </a:pPr>
            <a:r>
              <a:rPr lang="en-US" sz="1200" dirty="0">
                <a:solidFill>
                  <a:srgbClr val="666666"/>
                </a:solidFill>
                <a:latin typeface="Open Sans"/>
              </a:rPr>
              <a:t>      image-</a:t>
            </a:r>
            <a:r>
              <a:rPr lang="en-US" sz="1200" dirty="0" err="1">
                <a:solidFill>
                  <a:srgbClr val="666666"/>
                </a:solidFill>
                <a:latin typeface="Open Sans"/>
              </a:rPr>
              <a:t>prelink.bbclass</a:t>
            </a:r>
            <a:r>
              <a:rPr lang="en-US" sz="1200" dirty="0">
                <a:solidFill>
                  <a:srgbClr val="666666"/>
                </a:solidFill>
                <a:latin typeface="Open Sans"/>
              </a:rPr>
              <a:t>: support binary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kernel.bbclass</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image.bbclass</a:t>
            </a:r>
            <a:r>
              <a:rPr lang="en-US" sz="1200" dirty="0">
                <a:solidFill>
                  <a:srgbClr val="666666"/>
                </a:solidFill>
                <a:latin typeface="Open Sans"/>
              </a:rPr>
              <a:t>: support binary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gmp</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python2.7: improve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attr</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acl_2.25: improve reproducibility</a:t>
            </a:r>
          </a:p>
          <a:p>
            <a:pPr marL="0" lvl="0" indent="0">
              <a:buNone/>
            </a:pPr>
            <a:r>
              <a:rPr lang="en-US" sz="1200" dirty="0">
                <a:solidFill>
                  <a:srgbClr val="666666"/>
                </a:solidFill>
                <a:latin typeface="Open Sans"/>
              </a:rPr>
              <a:t>      zlib_1.2.11.bb: remove build host references</a:t>
            </a:r>
          </a:p>
          <a:p>
            <a:pPr marL="0" lvl="0" indent="0">
              <a:buNone/>
            </a:pPr>
            <a:r>
              <a:rPr lang="en-US" sz="1200" dirty="0">
                <a:solidFill>
                  <a:srgbClr val="666666"/>
                </a:solidFill>
                <a:latin typeface="Open Sans"/>
              </a:rPr>
              <a:t>      flex_2.6.0.bb: remove build host references</a:t>
            </a:r>
          </a:p>
          <a:p>
            <a:pPr marL="0" lvl="0" indent="0">
              <a:buNone/>
            </a:pPr>
            <a:r>
              <a:rPr lang="en-US" sz="1200" dirty="0">
                <a:solidFill>
                  <a:srgbClr val="666666"/>
                </a:solidFill>
                <a:latin typeface="Open Sans"/>
              </a:rPr>
              <a:t>      bash.inc: improve reproducibility</a:t>
            </a:r>
          </a:p>
          <a:p>
            <a:pPr marL="0" lvl="0" indent="0">
              <a:buNone/>
            </a:pPr>
            <a:r>
              <a:rPr lang="en-US" sz="1200" dirty="0">
                <a:solidFill>
                  <a:srgbClr val="666666"/>
                </a:solidFill>
                <a:latin typeface="Open Sans"/>
              </a:rPr>
              <a:t>      package_manager.py: improve </a:t>
            </a:r>
            <a:r>
              <a:rPr lang="en-US" sz="1200" dirty="0" smtClean="0">
                <a:solidFill>
                  <a:srgbClr val="666666"/>
                </a:solidFill>
                <a:latin typeface="Open Sans"/>
              </a:rPr>
              <a:t>reproducibility …</a:t>
            </a:r>
            <a:br>
              <a:rPr lang="en-US" sz="1200" dirty="0" smtClean="0">
                <a:solidFill>
                  <a:srgbClr val="666666"/>
                </a:solidFill>
                <a:latin typeface="Open Sans"/>
              </a:rPr>
            </a:br>
            <a:r>
              <a:rPr lang="en-US" sz="1050" dirty="0" smtClean="0">
                <a:solidFill>
                  <a:srgbClr val="666666"/>
                </a:solidFill>
                <a:latin typeface="Open Sans"/>
              </a:rPr>
              <a:t>      …</a:t>
            </a:r>
          </a:p>
        </p:txBody>
      </p:sp>
    </p:spTree>
    <p:extLst>
      <p:ext uri="{BB962C8B-B14F-4D97-AF65-F5344CB8AC3E}">
        <p14:creationId xmlns:p14="http://schemas.microsoft.com/office/powerpoint/2010/main" val="843488183"/>
      </p:ext>
    </p:extLst>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LINUXCONEU-MONDAY-13_edit.jpg"/>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l="45" r="45"/>
          <a:stretch/>
        </p:blipFill>
        <p:spPr>
          <a:prstGeom prst="rect">
            <a:avLst/>
          </a:prstGeom>
        </p:spPr>
      </p:pic>
      <p:sp>
        <p:nvSpPr>
          <p:cNvPr id="2" name="Title 1"/>
          <p:cNvSpPr>
            <a:spLocks noGrp="1"/>
          </p:cNvSpPr>
          <p:nvPr>
            <p:ph type="title"/>
          </p:nvPr>
        </p:nvSpPr>
        <p:spPr/>
        <p:txBody>
          <a:bodyPr/>
          <a:lstStyle/>
          <a:p>
            <a:pPr algn="ctr"/>
            <a:r>
              <a:rPr lang="en-US" dirty="0" smtClean="0">
                <a:cs typeface="Arial" charset="0"/>
              </a:rPr>
              <a:t>Questions and Answers</a:t>
            </a:r>
            <a:endParaRPr lang="en-US" dirty="0"/>
          </a:p>
        </p:txBody>
      </p:sp>
    </p:spTree>
    <p:extLst>
      <p:ext uri="{BB962C8B-B14F-4D97-AF65-F5344CB8AC3E}">
        <p14:creationId xmlns:p14="http://schemas.microsoft.com/office/powerpoint/2010/main" val="2872946425"/>
      </p:ext>
    </p:extLst>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Open Topics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b="0" dirty="0" smtClean="0"/>
              <a:t>Kernel:</a:t>
            </a:r>
          </a:p>
          <a:p>
            <a:pPr lvl="1"/>
            <a:r>
              <a:rPr lang="en-US" sz="2000" b="0" dirty="0" smtClean="0"/>
              <a:t>Kernel </a:t>
            </a:r>
            <a:r>
              <a:rPr lang="en-US" sz="2000" b="0" dirty="0"/>
              <a:t>fragments for any kernel without explicit </a:t>
            </a:r>
            <a:r>
              <a:rPr lang="en-US" sz="2000" b="0" dirty="0" smtClean="0"/>
              <a:t>inherit?</a:t>
            </a:r>
            <a:endParaRPr lang="en-US" sz="2000" dirty="0"/>
          </a:p>
          <a:p>
            <a:pPr lvl="1"/>
            <a:r>
              <a:rPr lang="en-US" sz="2000" b="0" dirty="0" smtClean="0"/>
              <a:t>Enhanced </a:t>
            </a:r>
            <a:r>
              <a:rPr lang="en-US" sz="2000" b="0" dirty="0"/>
              <a:t>kernel audit </a:t>
            </a:r>
            <a:r>
              <a:rPr lang="en-US" sz="2000" b="0" dirty="0" smtClean="0"/>
              <a:t>details?</a:t>
            </a:r>
            <a:endParaRPr lang="en-US" sz="2000" dirty="0"/>
          </a:p>
          <a:p>
            <a:pPr lvl="1"/>
            <a:r>
              <a:rPr lang="en-US" sz="2000" b="0" dirty="0" smtClean="0"/>
              <a:t>Distro </a:t>
            </a:r>
            <a:r>
              <a:rPr lang="en-US" sz="2000" b="0" dirty="0"/>
              <a:t>and kernel feature </a:t>
            </a:r>
            <a:r>
              <a:rPr lang="en-US" sz="2000" b="0" dirty="0" smtClean="0"/>
              <a:t>integration?</a:t>
            </a:r>
          </a:p>
          <a:p>
            <a:r>
              <a:rPr lang="en-US" sz="2000" b="0" dirty="0" smtClean="0"/>
              <a:t>Security</a:t>
            </a:r>
          </a:p>
          <a:p>
            <a:pPr lvl="1"/>
            <a:r>
              <a:rPr lang="en-US" sz="2000" dirty="0"/>
              <a:t>The </a:t>
            </a:r>
            <a:r>
              <a:rPr lang="en-US" sz="2000" dirty="0" err="1"/>
              <a:t>Yocto</a:t>
            </a:r>
            <a:r>
              <a:rPr lang="en-US" sz="2000" dirty="0"/>
              <a:t> Project has a general policy for sustaining (released) branches.  We tend to fix individual security issues (CVE) instead of upgrade.</a:t>
            </a:r>
          </a:p>
          <a:p>
            <a:pPr lvl="1"/>
            <a:r>
              <a:rPr lang="en-US" sz="2000" dirty="0"/>
              <a:t>There is a </a:t>
            </a:r>
            <a:r>
              <a:rPr lang="en-US" sz="2000" dirty="0" err="1"/>
              <a:t>Yocto</a:t>
            </a:r>
            <a:r>
              <a:rPr lang="en-US" sz="2000" dirty="0"/>
              <a:t> Project security mailing list:  </a:t>
            </a:r>
            <a:r>
              <a:rPr lang="en-US" sz="2000" dirty="0" smtClean="0"/>
              <a:t>yocto-security@yoctoproject.org</a:t>
            </a:r>
            <a:endParaRPr lang="en-US" sz="2000" dirty="0"/>
          </a:p>
          <a:p>
            <a:pPr lvl="1"/>
            <a:r>
              <a:rPr lang="en-US" sz="2000" dirty="0"/>
              <a:t>Low volume.  We are working on automatically mailing patches that include the CVE tag to the mailing list so it is searchable, but we have not yet done so</a:t>
            </a:r>
            <a:r>
              <a:rPr lang="en-US" sz="2000" dirty="0" smtClean="0"/>
              <a:t>.</a:t>
            </a:r>
            <a:br>
              <a:rPr lang="en-US" sz="2000" dirty="0" smtClean="0"/>
            </a:br>
            <a:r>
              <a:rPr lang="en-US" dirty="0" smtClean="0"/>
              <a:t/>
            </a:r>
            <a:br>
              <a:rPr lang="en-US" dirty="0" smtClean="0"/>
            </a:br>
            <a:endParaRPr lang="en-US" sz="1800" dirty="0"/>
          </a:p>
        </p:txBody>
      </p:sp>
    </p:spTree>
    <p:extLst>
      <p:ext uri="{BB962C8B-B14F-4D97-AF65-F5344CB8AC3E}">
        <p14:creationId xmlns:p14="http://schemas.microsoft.com/office/powerpoint/2010/main" val="3287578416"/>
      </p:ext>
    </p:extLst>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Open Topics</a:t>
            </a:r>
            <a:endParaRPr lang="en-US" dirty="0"/>
          </a:p>
        </p:txBody>
      </p:sp>
      <p:sp>
        <p:nvSpPr>
          <p:cNvPr id="4" name="Content Placeholder 3"/>
          <p:cNvSpPr>
            <a:spLocks noGrp="1"/>
          </p:cNvSpPr>
          <p:nvPr>
            <p:ph sz="quarter" idx="13"/>
          </p:nvPr>
        </p:nvSpPr>
        <p:spPr>
          <a:xfrm>
            <a:off x="427588" y="622300"/>
            <a:ext cx="8233186" cy="5713187"/>
          </a:xfrm>
        </p:spPr>
        <p:txBody>
          <a:bodyPr/>
          <a:lstStyle/>
          <a:p>
            <a:r>
              <a:rPr lang="en-US" sz="1800" dirty="0"/>
              <a:t>This is tracked by including the relevant CVE tag, pointing to the CVE information in the patches themselves, such as: </a:t>
            </a: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smtClean="0"/>
          </a:p>
          <a:p>
            <a:r>
              <a:rPr lang="en-US" sz="1800" dirty="0"/>
              <a:t>The above version includes a fix, documents it (CVE: CVE-2016-6321), and then also documents where the fix came from (upstream commit 7340f67 of that project).</a:t>
            </a:r>
          </a:p>
        </p:txBody>
      </p:sp>
      <p:sp>
        <p:nvSpPr>
          <p:cNvPr id="5" name="Rectangle 4"/>
          <p:cNvSpPr/>
          <p:nvPr/>
        </p:nvSpPr>
        <p:spPr bwMode="auto">
          <a:xfrm>
            <a:off x="751068" y="1333500"/>
            <a:ext cx="7780677" cy="374650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dirty="0" smtClean="0"/>
              <a:t>+</a:t>
            </a:r>
            <a:r>
              <a:rPr lang="en-US" sz="1600" dirty="0"/>
              <a:t>From 7340f67b9860ea0531c1450e5aa261c50f67165d Mon Sep 17 00:00:00 2001</a:t>
            </a:r>
          </a:p>
          <a:p>
            <a:r>
              <a:rPr lang="en-US" sz="1600" dirty="0"/>
              <a:t>+From: Paul Eggert &lt;eggert@Penguin.CS.UCLA.EDU&gt;</a:t>
            </a:r>
          </a:p>
          <a:p>
            <a:r>
              <a:rPr lang="en-US" sz="1600" dirty="0"/>
              <a:t>+Date: Sat, 29 Oct 2016 21:04:40 -0700</a:t>
            </a:r>
          </a:p>
          <a:p>
            <a:r>
              <a:rPr lang="en-US" sz="1600" dirty="0"/>
              <a:t>+Subject: [PATCH] When extracting, skip ".." members</a:t>
            </a:r>
          </a:p>
          <a:p>
            <a:r>
              <a:rPr lang="en-US" sz="1600" dirty="0"/>
              <a:t>+</a:t>
            </a:r>
          </a:p>
          <a:p>
            <a:r>
              <a:rPr lang="en-US" sz="1600" dirty="0"/>
              <a:t>+* NEWS: Document this.</a:t>
            </a:r>
          </a:p>
          <a:p>
            <a:r>
              <a:rPr lang="en-US" sz="1600" dirty="0"/>
              <a:t>+* </a:t>
            </a:r>
            <a:r>
              <a:rPr lang="en-US" sz="1600" dirty="0" err="1"/>
              <a:t>src</a:t>
            </a:r>
            <a:r>
              <a:rPr lang="en-US" sz="1600" dirty="0"/>
              <a:t>/</a:t>
            </a:r>
            <a:r>
              <a:rPr lang="en-US" sz="1600" dirty="0" err="1"/>
              <a:t>extract.c</a:t>
            </a:r>
            <a:r>
              <a:rPr lang="en-US" sz="1600" dirty="0"/>
              <a:t> (</a:t>
            </a:r>
            <a:r>
              <a:rPr lang="en-US" sz="1600" dirty="0" err="1"/>
              <a:t>extract_archive</a:t>
            </a:r>
            <a:r>
              <a:rPr lang="en-US" sz="1600" dirty="0"/>
              <a:t>): Skip members whose names contain </a:t>
            </a:r>
          </a:p>
          <a:p>
            <a:r>
              <a:rPr lang="en-US" sz="1600" dirty="0"/>
              <a:t>+"..".</a:t>
            </a:r>
          </a:p>
          <a:p>
            <a:r>
              <a:rPr lang="en-US" sz="1600" dirty="0"/>
              <a:t>+</a:t>
            </a:r>
          </a:p>
          <a:p>
            <a:r>
              <a:rPr lang="en-US" sz="1600" dirty="0"/>
              <a:t>+CVE: CVE-2016-6321</a:t>
            </a:r>
          </a:p>
          <a:p>
            <a:r>
              <a:rPr lang="en-US" sz="1600" dirty="0"/>
              <a:t>+Upstream-Status: Backport</a:t>
            </a:r>
          </a:p>
          <a:p>
            <a:r>
              <a:rPr lang="en-US" sz="1600" dirty="0"/>
              <a:t>+</a:t>
            </a:r>
          </a:p>
          <a:p>
            <a:r>
              <a:rPr lang="en-US" sz="1600" dirty="0"/>
              <a:t>+Cherry picked from commit: 7340f67 When extracting, skip ".." members</a:t>
            </a:r>
          </a:p>
          <a:p>
            <a:r>
              <a:rPr lang="en-US" sz="1600" dirty="0"/>
              <a:t>+</a:t>
            </a:r>
          </a:p>
          <a:p>
            <a:r>
              <a:rPr lang="en-US" sz="1600" dirty="0"/>
              <a:t>+Signed-off-by: </a:t>
            </a:r>
            <a:r>
              <a:rPr lang="en-US" sz="1600" dirty="0" err="1"/>
              <a:t>Sona</a:t>
            </a:r>
            <a:r>
              <a:rPr lang="en-US" sz="1600" dirty="0"/>
              <a:t> </a:t>
            </a:r>
            <a:r>
              <a:rPr lang="en-US" sz="1600" dirty="0" err="1"/>
              <a:t>Sarmadi</a:t>
            </a:r>
            <a:r>
              <a:rPr lang="en-US" sz="1600" dirty="0"/>
              <a:t> &lt;sona.sarmadi@enea.com&gt;</a:t>
            </a:r>
          </a:p>
          <a:p>
            <a:endParaRPr lang="en-US" sz="1600" dirty="0"/>
          </a:p>
        </p:txBody>
      </p:sp>
    </p:spTree>
    <p:extLst>
      <p:ext uri="{BB962C8B-B14F-4D97-AF65-F5344CB8AC3E}">
        <p14:creationId xmlns:p14="http://schemas.microsoft.com/office/powerpoint/2010/main" val="4036860196"/>
      </p:ext>
    </p:extLst>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participation!</a:t>
            </a:r>
            <a:endParaRPr lang="en-US" dirty="0"/>
          </a:p>
        </p:txBody>
      </p:sp>
    </p:spTree>
    <p:extLst>
      <p:ext uri="{BB962C8B-B14F-4D97-AF65-F5344CB8AC3E}">
        <p14:creationId xmlns:p14="http://schemas.microsoft.com/office/powerpoint/2010/main" val="3424269460"/>
      </p:ext>
    </p:extLst>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Arial" charset="0"/>
              </a:rPr>
              <a:t>Appendix: Board </a:t>
            </a:r>
            <a:r>
              <a:rPr lang="en-US" dirty="0">
                <a:latin typeface="Arial" charset="0"/>
              </a:rPr>
              <a:t>Bring-up</a:t>
            </a:r>
            <a:br>
              <a:rPr lang="en-US" dirty="0">
                <a:latin typeface="Arial" charset="0"/>
              </a:rPr>
            </a:br>
            <a:endParaRPr lang="en-US" dirty="0"/>
          </a:p>
        </p:txBody>
      </p:sp>
      <p:sp>
        <p:nvSpPr>
          <p:cNvPr id="4" name="Content Placeholder 3"/>
          <p:cNvSpPr>
            <a:spLocks noGrp="1"/>
          </p:cNvSpPr>
          <p:nvPr>
            <p:ph sz="quarter" idx="11"/>
          </p:nvPr>
        </p:nvSpPr>
        <p:spPr>
          <a:xfrm>
            <a:off x="594912" y="4125913"/>
            <a:ext cx="8084882" cy="866775"/>
          </a:xfrm>
        </p:spPr>
        <p:txBody>
          <a:bodyPr/>
          <a:lstStyle/>
          <a:p>
            <a:pPr eaLnBrk="1" hangingPunct="1">
              <a:spcBef>
                <a:spcPts val="900"/>
              </a:spcBef>
            </a:pPr>
            <a:endParaRPr lang="en-US" dirty="0">
              <a:latin typeface="Arial" charset="0"/>
            </a:endParaRPr>
          </a:p>
        </p:txBody>
      </p:sp>
    </p:spTree>
    <p:extLst>
      <p:ext uri="{BB962C8B-B14F-4D97-AF65-F5344CB8AC3E}">
        <p14:creationId xmlns:p14="http://schemas.microsoft.com/office/powerpoint/2010/main" val="2126243268"/>
      </p:ext>
    </p:extLst>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charset="0"/>
              </a:rPr>
              <a:t>MinnowBoard</a:t>
            </a:r>
            <a:r>
              <a:rPr lang="en-US" dirty="0" smtClean="0">
                <a:latin typeface="Arial" charset="0"/>
              </a:rPr>
              <a:t> </a:t>
            </a:r>
            <a:r>
              <a:rPr lang="en-US" dirty="0">
                <a:latin typeface="Arial" charset="0"/>
              </a:rPr>
              <a:t>Max </a:t>
            </a:r>
            <a:r>
              <a:rPr lang="en-US" dirty="0" smtClean="0">
                <a:latin typeface="Arial" charset="0"/>
              </a:rPr>
              <a:t>Turbot SD Card Prep</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a:t>Here is how </a:t>
            </a:r>
            <a:r>
              <a:rPr lang="en-US" dirty="0" smtClean="0"/>
              <a:t>to flash the microSD card for the MBM</a:t>
            </a:r>
          </a:p>
          <a:p>
            <a:r>
              <a:rPr lang="en-US" dirty="0" smtClean="0"/>
              <a:t>Insert the microSD card into your reader, and attach that to your host</a:t>
            </a:r>
          </a:p>
          <a:p>
            <a:pPr marL="800100" lvl="1" indent="-457200">
              <a:buFont typeface="+mj-lt"/>
              <a:buAutoNum type="arabicPeriod"/>
            </a:pPr>
            <a:r>
              <a:rPr lang="en-US" dirty="0" smtClean="0"/>
              <a:t>Find the device number for the card (e.g. “/dev/</a:t>
            </a:r>
            <a:r>
              <a:rPr lang="en-US" dirty="0" err="1" smtClean="0"/>
              <a:t>sdc</a:t>
            </a:r>
            <a:r>
              <a:rPr lang="en-US" dirty="0" smtClean="0"/>
              <a:t>”). For example run “</a:t>
            </a:r>
            <a:r>
              <a:rPr lang="en-US" dirty="0" err="1" smtClean="0"/>
              <a:t>dmesg</a:t>
            </a:r>
            <a:r>
              <a:rPr lang="en-US" dirty="0" smtClean="0"/>
              <a:t> | tail” to find the last attached device</a:t>
            </a:r>
          </a:p>
          <a:p>
            <a:pPr marL="800100" lvl="1" indent="-457200">
              <a:buFont typeface="+mj-lt"/>
              <a:buAutoNum type="arabicPeriod"/>
            </a:pPr>
            <a:r>
              <a:rPr lang="en-US" dirty="0" smtClean="0"/>
              <a:t>Unmount any existing partitions from the SD card (for example “</a:t>
            </a:r>
            <a:r>
              <a:rPr lang="en-US" dirty="0" err="1"/>
              <a:t>umount</a:t>
            </a:r>
            <a:r>
              <a:rPr lang="en-US" dirty="0"/>
              <a:t> /media</a:t>
            </a:r>
            <a:r>
              <a:rPr lang="en-US" dirty="0" smtClean="0"/>
              <a:t>/&lt;user&gt;/boot”)</a:t>
            </a:r>
          </a:p>
          <a:p>
            <a:pPr marL="800100" lvl="1" indent="-457200">
              <a:buFont typeface="+mj-lt"/>
              <a:buAutoNum type="arabicPeriod"/>
            </a:pPr>
            <a:r>
              <a:rPr lang="en-US" dirty="0" smtClean="0"/>
              <a:t>Flash the image</a:t>
            </a:r>
            <a:br>
              <a:rPr lang="en-US" dirty="0" smtClean="0"/>
            </a:br>
            <a:r>
              <a:rPr lang="en-US" sz="1100" dirty="0" smtClean="0"/>
              <a:t/>
            </a:r>
            <a:br>
              <a:rPr lang="en-US" sz="1100" dirty="0" smtClean="0"/>
            </a:b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sudo</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dd</a:t>
            </a:r>
            <a:r>
              <a:rPr lang="en-US" sz="1800" dirty="0" smtClean="0">
                <a:latin typeface="Courier New" panose="02070309020205020404" pitchFamily="49" charset="0"/>
                <a:cs typeface="Courier New" panose="02070309020205020404" pitchFamily="49" charset="0"/>
              </a:rPr>
              <a:t> if=</a:t>
            </a:r>
            <a:r>
              <a:rPr lang="en-US" sz="1800" dirty="0" err="1" smtClean="0">
                <a:latin typeface="Courier New" panose="02070309020205020404" pitchFamily="49" charset="0"/>
                <a:cs typeface="Courier New" panose="02070309020205020404" pitchFamily="49" charset="0"/>
              </a:rPr>
              <a:t>tmp</a:t>
            </a:r>
            <a:r>
              <a:rPr lang="en-US" sz="1800" dirty="0" smtClean="0">
                <a:latin typeface="Courier New" panose="02070309020205020404" pitchFamily="49" charset="0"/>
                <a:cs typeface="Courier New" panose="02070309020205020404" pitchFamily="49" charset="0"/>
              </a:rPr>
              <a:t>/deploy/images/intel-corei7-64/core-image-base-intel-corei7-64.hddimg </a:t>
            </a:r>
            <a:r>
              <a:rPr lang="en-US" sz="1800" b="0" dirty="0" smtClean="0">
                <a:latin typeface="Courier New" panose="02070309020205020404" pitchFamily="49" charset="0"/>
                <a:cs typeface="Courier New" panose="02070309020205020404" pitchFamily="49" charset="0"/>
              </a:rPr>
              <a:t>of=&lt;</a:t>
            </a:r>
            <a:r>
              <a:rPr lang="en-US" sz="1800" b="0" dirty="0" err="1" smtClean="0">
                <a:latin typeface="Courier New" panose="02070309020205020404" pitchFamily="49" charset="0"/>
                <a:cs typeface="Courier New" panose="02070309020205020404" pitchFamily="49" charset="0"/>
              </a:rPr>
              <a:t>device_id</a:t>
            </a:r>
            <a:r>
              <a:rPr lang="en-US" sz="1800" b="0" dirty="0" smtClean="0">
                <a:latin typeface="Courier New" panose="02070309020205020404" pitchFamily="49" charset="0"/>
                <a:cs typeface="Courier New" panose="02070309020205020404" pitchFamily="49" charset="0"/>
              </a:rPr>
              <a:t>&gt; </a:t>
            </a:r>
            <a:r>
              <a:rPr lang="en-US" sz="1800" b="0" dirty="0" err="1" smtClean="0">
                <a:latin typeface="Courier New" panose="02070309020205020404" pitchFamily="49" charset="0"/>
                <a:cs typeface="Courier New" panose="02070309020205020404" pitchFamily="49" charset="0"/>
              </a:rPr>
              <a:t>bs</a:t>
            </a:r>
            <a:r>
              <a:rPr lang="en-US" sz="1800" b="0" dirty="0" smtClean="0">
                <a:latin typeface="Courier New" panose="02070309020205020404" pitchFamily="49" charset="0"/>
                <a:cs typeface="Courier New" panose="02070309020205020404" pitchFamily="49" charset="0"/>
              </a:rPr>
              <a:t>=1M</a:t>
            </a:r>
            <a:endParaRPr lang="en-US" b="0" dirty="0" smtClean="0">
              <a:latin typeface="Courier New" panose="02070309020205020404" pitchFamily="49" charset="0"/>
              <a:cs typeface="Courier New" panose="02070309020205020404" pitchFamily="49" charset="0"/>
            </a:endParaRPr>
          </a:p>
          <a:p>
            <a:pPr marL="800100" lvl="1" indent="-457200">
              <a:buFont typeface="+mj-lt"/>
              <a:buAutoNum type="arabicPeriod"/>
            </a:pPr>
            <a:r>
              <a:rPr lang="en-US" dirty="0" smtClean="0"/>
              <a:t>On the host, right-click and eject the microSD card’s filesystem so that the image is clean</a:t>
            </a:r>
            <a:br>
              <a:rPr lang="en-US" dirty="0" smtClean="0"/>
            </a:br>
            <a:endParaRPr lang="en-US" dirty="0"/>
          </a:p>
        </p:txBody>
      </p:sp>
    </p:spTree>
    <p:extLst>
      <p:ext uri="{BB962C8B-B14F-4D97-AF65-F5344CB8AC3E}">
        <p14:creationId xmlns:p14="http://schemas.microsoft.com/office/powerpoint/2010/main" val="1310131729"/>
      </p:ext>
    </p:extLst>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charset="0"/>
              </a:rPr>
              <a:t>MinnowBoard</a:t>
            </a:r>
            <a:r>
              <a:rPr lang="en-US" dirty="0">
                <a:latin typeface="Arial" charset="0"/>
              </a:rPr>
              <a:t> Max </a:t>
            </a:r>
            <a:r>
              <a:rPr lang="en-US" dirty="0" smtClean="0">
                <a:latin typeface="Arial" charset="0"/>
              </a:rPr>
              <a:t>Turbot SD Card Prep</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Note: you can instead use the automatically generated WIC image</a:t>
            </a:r>
          </a:p>
          <a:p>
            <a:pPr marL="800100" lvl="1" indent="-457200">
              <a:buFont typeface="+mj-lt"/>
              <a:buAutoNum type="arabicPeriod"/>
            </a:pPr>
            <a:r>
              <a:rPr lang="en-US" dirty="0" smtClean="0"/>
              <a:t>Flash the image</a:t>
            </a:r>
            <a:br>
              <a:rPr lang="en-US" dirty="0" smtClean="0"/>
            </a:br>
            <a:r>
              <a:rPr lang="en-US" sz="1100" dirty="0" smtClean="0"/>
              <a:t/>
            </a:r>
            <a:br>
              <a:rPr lang="en-US" sz="1100" dirty="0" smtClean="0"/>
            </a:b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sudo</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dd</a:t>
            </a:r>
            <a:r>
              <a:rPr lang="en-US" sz="1800" dirty="0">
                <a:latin typeface="Courier New" panose="02070309020205020404" pitchFamily="49" charset="0"/>
                <a:cs typeface="Courier New" panose="02070309020205020404" pitchFamily="49" charset="0"/>
              </a:rPr>
              <a:t> if=scratch/working/build-</a:t>
            </a:r>
            <a:r>
              <a:rPr lang="en-US" sz="1800" dirty="0" err="1">
                <a:latin typeface="Courier New" panose="02070309020205020404" pitchFamily="49" charset="0"/>
                <a:cs typeface="Courier New" panose="02070309020205020404" pitchFamily="49" charset="0"/>
              </a:rPr>
              <a:t>mbm</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tmp</a:t>
            </a:r>
            <a:r>
              <a:rPr lang="en-US" sz="1800" dirty="0">
                <a:latin typeface="Courier New" panose="02070309020205020404" pitchFamily="49" charset="0"/>
                <a:cs typeface="Courier New" panose="02070309020205020404" pitchFamily="49" charset="0"/>
              </a:rPr>
              <a:t>/deploy/images/intel-corei7-64/core-image-base-intel-corei7-64.wic </a:t>
            </a:r>
            <a:r>
              <a:rPr lang="en-US" sz="1800" b="0" dirty="0" smtClean="0">
                <a:latin typeface="Courier New" panose="02070309020205020404" pitchFamily="49" charset="0"/>
                <a:cs typeface="Courier New" panose="02070309020205020404" pitchFamily="49" charset="0"/>
              </a:rPr>
              <a:t>of=&lt;</a:t>
            </a:r>
            <a:r>
              <a:rPr lang="en-US" sz="1800" b="0" dirty="0" err="1" smtClean="0">
                <a:latin typeface="Courier New" panose="02070309020205020404" pitchFamily="49" charset="0"/>
                <a:cs typeface="Courier New" panose="02070309020205020404" pitchFamily="49" charset="0"/>
              </a:rPr>
              <a:t>device_id</a:t>
            </a:r>
            <a:r>
              <a:rPr lang="en-US" sz="1800" b="0" dirty="0" smtClean="0">
                <a:latin typeface="Courier New" panose="02070309020205020404" pitchFamily="49" charset="0"/>
                <a:cs typeface="Courier New" panose="02070309020205020404" pitchFamily="49" charset="0"/>
              </a:rPr>
              <a:t>&gt; </a:t>
            </a:r>
            <a:r>
              <a:rPr lang="en-US" sz="1800" b="0" dirty="0" err="1" smtClean="0">
                <a:latin typeface="Courier New" panose="02070309020205020404" pitchFamily="49" charset="0"/>
                <a:cs typeface="Courier New" panose="02070309020205020404" pitchFamily="49" charset="0"/>
              </a:rPr>
              <a:t>bs</a:t>
            </a:r>
            <a:r>
              <a:rPr lang="en-US" sz="1800" b="0" dirty="0" smtClean="0">
                <a:latin typeface="Courier New" panose="02070309020205020404" pitchFamily="49" charset="0"/>
                <a:cs typeface="Courier New" panose="02070309020205020404" pitchFamily="49" charset="0"/>
              </a:rPr>
              <a:t>=1M</a:t>
            </a:r>
            <a:br>
              <a:rPr lang="en-US" sz="1800" b="0" dirty="0" smtClean="0">
                <a:latin typeface="Courier New" panose="02070309020205020404" pitchFamily="49" charset="0"/>
                <a:cs typeface="Courier New" panose="02070309020205020404" pitchFamily="49" charset="0"/>
              </a:rPr>
            </a:br>
            <a:endParaRPr lang="en-US" b="0" dirty="0" smtClean="0">
              <a:latin typeface="Courier New" panose="02070309020205020404" pitchFamily="49" charset="0"/>
              <a:cs typeface="Courier New" panose="02070309020205020404" pitchFamily="49" charset="0"/>
            </a:endParaRPr>
          </a:p>
          <a:p>
            <a:pPr marL="800100" lvl="1" indent="-457200">
              <a:buFont typeface="+mj-lt"/>
              <a:buAutoNum type="arabicPeriod"/>
            </a:pPr>
            <a:r>
              <a:rPr lang="en-US" dirty="0" smtClean="0"/>
              <a:t>Note that when the target boots, the WIC version of the image the kernel boot output does not appear on the serial console. This means that after 14 seconds of a blank screen you will then see the login prompt</a:t>
            </a:r>
            <a:br>
              <a:rPr lang="en-US" dirty="0" smtClean="0"/>
            </a:br>
            <a:endParaRPr lang="en-US" dirty="0"/>
          </a:p>
        </p:txBody>
      </p:sp>
    </p:spTree>
    <p:extLst>
      <p:ext uri="{BB962C8B-B14F-4D97-AF65-F5344CB8AC3E}">
        <p14:creationId xmlns:p14="http://schemas.microsoft.com/office/powerpoint/2010/main" val="2360708363"/>
      </p:ext>
    </p:extLst>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err="1">
                <a:latin typeface="Arial" charset="0"/>
              </a:rPr>
              <a:t>MinnowBoard</a:t>
            </a:r>
            <a:r>
              <a:rPr lang="en-US" dirty="0">
                <a:latin typeface="Arial" charset="0"/>
              </a:rPr>
              <a:t> </a:t>
            </a:r>
            <a:r>
              <a:rPr lang="en-US" dirty="0" smtClean="0">
                <a:latin typeface="Arial" charset="0"/>
              </a:rPr>
              <a:t>Max </a:t>
            </a:r>
            <a:r>
              <a:rPr lang="en-US" dirty="0">
                <a:latin typeface="Arial" charset="0"/>
              </a:rPr>
              <a:t>Turbot </a:t>
            </a:r>
            <a:r>
              <a:rPr lang="en-US" dirty="0" smtClean="0">
                <a:solidFill>
                  <a:srgbClr val="00B0F0"/>
                </a:solidFill>
              </a:rPr>
              <a:t>Board Bring-up</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2265"/>
            <a:ext cx="8233186" cy="5408426"/>
          </a:xfrm>
        </p:spPr>
        <p:txBody>
          <a:bodyPr/>
          <a:lstStyle/>
          <a:p>
            <a:r>
              <a:rPr lang="en-US" sz="2000" b="0" spc="-1" dirty="0" smtClean="0">
                <a:uFill>
                  <a:solidFill>
                    <a:srgbClr val="FFFFFF"/>
                  </a:solidFill>
                </a:uFill>
              </a:rPr>
              <a:t>Setting up the board connections</a:t>
            </a:r>
          </a:p>
          <a:p>
            <a:pPr marL="800100" lvl="1" indent="-457200">
              <a:buFont typeface="+mj-lt"/>
              <a:buAutoNum type="arabicPeriod"/>
            </a:pPr>
            <a:r>
              <a:rPr lang="en-US" sz="1800" spc="-1" dirty="0" smtClean="0">
                <a:uFill>
                  <a:solidFill>
                    <a:srgbClr val="FFFFFF"/>
                  </a:solidFill>
                </a:uFill>
              </a:rPr>
              <a:t>Unpack the target</a:t>
            </a:r>
          </a:p>
          <a:p>
            <a:pPr marL="800100" lvl="1" indent="-457200">
              <a:buFont typeface="+mj-lt"/>
              <a:buAutoNum type="arabicPeriod"/>
            </a:pPr>
            <a:r>
              <a:rPr lang="en-US" sz="1800" spc="-1" dirty="0" smtClean="0">
                <a:uFill>
                  <a:solidFill>
                    <a:srgbClr val="FFFFFF"/>
                  </a:solidFill>
                </a:uFill>
              </a:rPr>
              <a:t>Insert the provided micro-SD card (pin side up)</a:t>
            </a:r>
          </a:p>
          <a:p>
            <a:pPr marL="800100" lvl="1" indent="-457200">
              <a:buFont typeface="+mj-lt"/>
              <a:buAutoNum type="arabicPeriod"/>
            </a:pPr>
            <a:r>
              <a:rPr lang="en-US" sz="1800" spc="-1" dirty="0">
                <a:uFill>
                  <a:solidFill>
                    <a:srgbClr val="FFFFFF"/>
                  </a:solidFill>
                </a:uFill>
              </a:rPr>
              <a:t>Attach the </a:t>
            </a:r>
            <a:r>
              <a:rPr lang="en-US" sz="1800" spc="-1" dirty="0" err="1">
                <a:uFill>
                  <a:solidFill>
                    <a:srgbClr val="FFFFFF"/>
                  </a:solidFill>
                </a:uFill>
              </a:rPr>
              <a:t>ethernet</a:t>
            </a:r>
            <a:r>
              <a:rPr lang="en-US" sz="1800" spc="-1" dirty="0">
                <a:uFill>
                  <a:solidFill>
                    <a:srgbClr val="FFFFFF"/>
                  </a:solidFill>
                </a:uFill>
              </a:rPr>
              <a:t> cable </a:t>
            </a:r>
            <a:r>
              <a:rPr lang="en-US" sz="1800" spc="-1" dirty="0" smtClean="0">
                <a:uFill>
                  <a:solidFill>
                    <a:srgbClr val="FFFFFF"/>
                  </a:solidFill>
                </a:uFill>
              </a:rPr>
              <a:t>from the target to </a:t>
            </a:r>
            <a:r>
              <a:rPr lang="en-US" sz="1800" spc="-1" dirty="0">
                <a:uFill>
                  <a:solidFill>
                    <a:srgbClr val="FFFFFF"/>
                  </a:solidFill>
                </a:uFill>
              </a:rPr>
              <a:t>the hub</a:t>
            </a:r>
          </a:p>
          <a:p>
            <a:pPr marL="800100" lvl="1" indent="-457200">
              <a:buFont typeface="+mj-lt"/>
              <a:buAutoNum type="arabicPeriod"/>
            </a:pPr>
            <a:r>
              <a:rPr lang="en-US" sz="1800" b="0" spc="-1" dirty="0" smtClean="0">
                <a:uFill>
                  <a:solidFill>
                    <a:srgbClr val="FFFFFF"/>
                  </a:solidFill>
                </a:uFill>
              </a:rPr>
              <a:t>Attach the FTDI 6-pin connector. </a:t>
            </a:r>
            <a:r>
              <a:rPr lang="en-US" sz="1800" b="1" spc="-1" dirty="0" smtClean="0">
                <a:uFill>
                  <a:solidFill>
                    <a:srgbClr val="FFFFFF"/>
                  </a:solidFill>
                </a:uFill>
              </a:rPr>
              <a:t>The BLACK wire is on pin 1</a:t>
            </a:r>
            <a:r>
              <a:rPr lang="en-US" sz="1800" spc="-1" dirty="0" smtClean="0">
                <a:uFill>
                  <a:solidFill>
                    <a:srgbClr val="FFFFFF"/>
                  </a:solidFill>
                </a:uFill>
              </a:rPr>
              <a:t>, which has an arrow on the silk-mask and is on the center-side of the 6-pin inline connector near the microSD connector</a:t>
            </a:r>
          </a:p>
          <a:p>
            <a:pPr marL="800100" lvl="1" indent="-457200">
              <a:buFont typeface="+mj-lt"/>
              <a:buAutoNum type="arabicPeriod"/>
            </a:pPr>
            <a:r>
              <a:rPr lang="en-US" sz="1800" b="0" spc="-1" dirty="0" smtClean="0">
                <a:uFill>
                  <a:solidFill>
                    <a:srgbClr val="FFFFFF"/>
                  </a:solidFill>
                </a:uFill>
              </a:rPr>
              <a:t>Connect the FTDI USB connector to your host</a:t>
            </a:r>
            <a:br>
              <a:rPr lang="en-US" sz="1800" b="0" spc="-1" dirty="0" smtClean="0">
                <a:uFill>
                  <a:solidFill>
                    <a:srgbClr val="FFFFFF"/>
                  </a:solidFill>
                </a:uFill>
              </a:rPr>
            </a:br>
            <a:r>
              <a:rPr lang="en-US" sz="1600" b="0" i="1" spc="-1" dirty="0" smtClean="0">
                <a:uFill>
                  <a:solidFill>
                    <a:srgbClr val="FFFFFF"/>
                  </a:solidFill>
                </a:uFill>
              </a:rPr>
              <a:t>(Note: the USB serial connection will appear on your host as soon as the FTDI cable is connected, regardless if the target is powered)</a:t>
            </a:r>
            <a:endParaRPr lang="en-US" sz="1800" b="0" i="1" spc="-1" dirty="0" smtClean="0">
              <a:uFill>
                <a:solidFill>
                  <a:srgbClr val="FFFFFF"/>
                </a:solidFill>
              </a:uFill>
            </a:endParaRPr>
          </a:p>
          <a:p>
            <a:r>
              <a:rPr lang="en-US" sz="2000" b="0" spc="-1" dirty="0" smtClean="0">
                <a:uFill>
                  <a:solidFill>
                    <a:srgbClr val="FFFFFF"/>
                  </a:solidFill>
                </a:uFill>
              </a:rPr>
              <a:t>Start your host’s console for the USB serial console connection</a:t>
            </a:r>
          </a:p>
          <a:p>
            <a:pPr lvl="1"/>
            <a:r>
              <a:rPr lang="en-US" sz="1800" spc="-1" dirty="0">
                <a:uFill>
                  <a:solidFill>
                    <a:srgbClr val="FFFFFF"/>
                  </a:solidFill>
                </a:uFill>
              </a:rPr>
              <a:t>On Linux, you can use the screen command, using your host’s added serial device (for example “/dev/ttyUSB0):</a:t>
            </a:r>
            <a:endParaRPr lang="en-US" sz="1050" spc="-1" dirty="0">
              <a:uFill>
                <a:solidFill>
                  <a:srgbClr val="FFFFFF"/>
                </a:solidFill>
              </a:uFill>
            </a:endParaRPr>
          </a:p>
          <a:p>
            <a:pPr lvl="3"/>
            <a:r>
              <a:rPr lang="en-US" sz="1600" dirty="0">
                <a:latin typeface="Courier New" panose="02070309020205020404" pitchFamily="49" charset="0"/>
                <a:cs typeface="Courier New" panose="02070309020205020404" pitchFamily="49" charset="0"/>
              </a:rPr>
              <a:t>$ </a:t>
            </a:r>
            <a:r>
              <a:rPr lang="en-US" sz="1600" b="1" dirty="0">
                <a:solidFill>
                  <a:schemeClr val="accent1"/>
                </a:solidFill>
                <a:latin typeface="Courier New" panose="02070309020205020404" pitchFamily="49" charset="0"/>
                <a:cs typeface="Courier New" panose="02070309020205020404" pitchFamily="49" charset="0"/>
              </a:rPr>
              <a:t>screen /dev/ttyUSB0 115200,cs8</a:t>
            </a:r>
            <a:r>
              <a:rPr lang="en-US" sz="1600" b="1" spc="-1" dirty="0">
                <a:solidFill>
                  <a:schemeClr val="accent1"/>
                </a:solidFill>
                <a:uFill>
                  <a:solidFill>
                    <a:srgbClr val="FFFFFF"/>
                  </a:solidFill>
                </a:uFill>
                <a:latin typeface="Courier New" panose="02070309020205020404" pitchFamily="49" charset="0"/>
                <a:cs typeface="Courier New" panose="02070309020205020404" pitchFamily="49" charset="0"/>
              </a:rPr>
              <a:t> </a:t>
            </a:r>
            <a:r>
              <a:rPr lang="en-US" sz="1600" b="1" spc="-1" dirty="0" smtClean="0">
                <a:solidFill>
                  <a:schemeClr val="accent1"/>
                </a:solidFill>
                <a:uFill>
                  <a:solidFill>
                    <a:srgbClr val="FFFFFF"/>
                  </a:solidFill>
                </a:uFill>
                <a:latin typeface="Courier New" panose="02070309020205020404" pitchFamily="49" charset="0"/>
                <a:cs typeface="Courier New" panose="02070309020205020404" pitchFamily="49" charset="0"/>
              </a:rPr>
              <a:t>	     </a:t>
            </a:r>
            <a:r>
              <a:rPr lang="en-US" sz="1200" i="1" spc="-1" dirty="0">
                <a:solidFill>
                  <a:schemeClr val="tx1"/>
                </a:solidFill>
                <a:uFill>
                  <a:solidFill>
                    <a:srgbClr val="FFFFFF"/>
                  </a:solidFill>
                </a:uFill>
                <a:latin typeface="+mn-lt"/>
                <a:cs typeface="Courier New" panose="02070309020205020404" pitchFamily="49" charset="0"/>
              </a:rPr>
              <a:t>(</a:t>
            </a:r>
            <a:r>
              <a:rPr lang="en-US" sz="1200" i="1" spc="-1" dirty="0" smtClean="0">
                <a:solidFill>
                  <a:schemeClr val="tx1"/>
                </a:solidFill>
                <a:uFill>
                  <a:solidFill>
                    <a:srgbClr val="FFFFFF"/>
                  </a:solidFill>
                </a:uFill>
                <a:latin typeface="+mn-lt"/>
                <a:cs typeface="Courier New" panose="02070309020205020404" pitchFamily="49" charset="0"/>
              </a:rPr>
              <a:t>FYI: “CTRL-A k” to kill/quit)</a:t>
            </a:r>
            <a:endParaRPr lang="en-US" sz="1200" i="1" spc="-1" dirty="0">
              <a:solidFill>
                <a:schemeClr val="tx1"/>
              </a:solidFill>
              <a:uFill>
                <a:solidFill>
                  <a:srgbClr val="FFFFFF"/>
                </a:solidFill>
              </a:uFill>
              <a:latin typeface="+mn-lt"/>
              <a:cs typeface="Courier New" panose="02070309020205020404" pitchFamily="49" charset="0"/>
            </a:endParaRPr>
          </a:p>
          <a:p>
            <a:pPr lvl="1"/>
            <a:r>
              <a:rPr lang="en-US" sz="1800" spc="-1" dirty="0" smtClean="0">
                <a:uFill>
                  <a:solidFill>
                    <a:srgbClr val="FFFFFF"/>
                  </a:solidFill>
                </a:uFill>
              </a:rPr>
              <a:t>On Windows, you can use an application like “</a:t>
            </a:r>
            <a:r>
              <a:rPr lang="en-US" sz="1800" spc="-1" dirty="0" err="1" smtClean="0">
                <a:uFill>
                  <a:solidFill>
                    <a:srgbClr val="FFFFFF"/>
                  </a:solidFill>
                </a:uFill>
              </a:rPr>
              <a:t>Teraterm</a:t>
            </a:r>
            <a:r>
              <a:rPr lang="en-US" sz="1800" spc="-1" dirty="0" smtClean="0">
                <a:uFill>
                  <a:solidFill>
                    <a:srgbClr val="FFFFFF"/>
                  </a:solidFill>
                </a:uFill>
              </a:rPr>
              <a:t>”, set the serial connection to the latest port (e.g. “COM23”), and set the baud rate to 115200 (“Setup &gt; Serial Port… &gt; Baud Rate…”)</a:t>
            </a:r>
          </a:p>
        </p:txBody>
      </p:sp>
    </p:spTree>
    <p:extLst>
      <p:ext uri="{BB962C8B-B14F-4D97-AF65-F5344CB8AC3E}">
        <p14:creationId xmlns:p14="http://schemas.microsoft.com/office/powerpoint/2010/main" val="968941451"/>
      </p:ext>
    </p:extLst>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err="1">
                <a:latin typeface="Arial" charset="0"/>
              </a:rPr>
              <a:t>MinnowBoard</a:t>
            </a:r>
            <a:r>
              <a:rPr lang="en-US" dirty="0">
                <a:latin typeface="Arial" charset="0"/>
              </a:rPr>
              <a:t> </a:t>
            </a:r>
            <a:r>
              <a:rPr lang="en-US" dirty="0" smtClean="0">
                <a:latin typeface="Arial" charset="0"/>
              </a:rPr>
              <a:t>Max </a:t>
            </a:r>
            <a:r>
              <a:rPr lang="en-US" dirty="0">
                <a:latin typeface="Arial" charset="0"/>
              </a:rPr>
              <a:t>Turbot </a:t>
            </a:r>
            <a:r>
              <a:rPr lang="en-US" dirty="0" smtClean="0">
                <a:solidFill>
                  <a:srgbClr val="00B0F0"/>
                </a:solidFill>
              </a:rPr>
              <a:t>Board Bring-up (2)</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2265"/>
            <a:ext cx="8233186" cy="5408426"/>
          </a:xfrm>
        </p:spPr>
        <p:txBody>
          <a:bodyPr/>
          <a:lstStyle/>
          <a:p>
            <a:r>
              <a:rPr lang="en-US" sz="2000" b="0" spc="-1" dirty="0" smtClean="0">
                <a:uFill>
                  <a:solidFill>
                    <a:srgbClr val="FFFFFF"/>
                  </a:solidFill>
                </a:uFill>
              </a:rPr>
              <a:t>Start the board</a:t>
            </a:r>
          </a:p>
          <a:p>
            <a:pPr marL="800100" lvl="1" indent="-457200">
              <a:buFont typeface="+mj-lt"/>
              <a:buAutoNum type="arabicPeriod"/>
            </a:pPr>
            <a:r>
              <a:rPr lang="en-US" sz="1800" spc="-1" dirty="0" smtClean="0">
                <a:uFill>
                  <a:solidFill>
                    <a:srgbClr val="FFFFFF"/>
                  </a:solidFill>
                </a:uFill>
              </a:rPr>
              <a:t>Connect the +5 Volt power supply to the target</a:t>
            </a:r>
          </a:p>
          <a:p>
            <a:pPr marL="800100" lvl="1" indent="-457200">
              <a:buFont typeface="+mj-lt"/>
              <a:buAutoNum type="arabicPeriod"/>
            </a:pPr>
            <a:r>
              <a:rPr lang="en-US" sz="1800" b="0" spc="-1" dirty="0" smtClean="0">
                <a:uFill>
                  <a:solidFill>
                    <a:srgbClr val="FFFFFF"/>
                  </a:solidFill>
                </a:uFill>
              </a:rPr>
              <a:t>You should see the board’s EFI boot information appear in your host’s serial console</a:t>
            </a:r>
          </a:p>
          <a:p>
            <a:r>
              <a:rPr lang="en-US" sz="2000" b="0" spc="-1" dirty="0" smtClean="0">
                <a:uFill>
                  <a:solidFill>
                    <a:srgbClr val="FFFFFF"/>
                  </a:solidFill>
                </a:uFill>
              </a:rPr>
              <a:t>Run these commands to boot the kernel</a:t>
            </a:r>
            <a:br>
              <a:rPr lang="en-US" sz="2000" b="0" spc="-1" dirty="0" smtClean="0">
                <a:uFill>
                  <a:solidFill>
                    <a:srgbClr val="FFFFFF"/>
                  </a:solidFill>
                </a:uFill>
              </a:rPr>
            </a:br>
            <a:r>
              <a:rPr lang="en-US" sz="2000" b="0" spc="-1" dirty="0" smtClean="0">
                <a:uFill>
                  <a:solidFill>
                    <a:srgbClr val="FFFFFF"/>
                  </a:solidFill>
                </a:uFill>
              </a:rPr>
              <a:t/>
            </a:r>
            <a:br>
              <a:rPr lang="en-US" sz="2000" b="0" spc="-1" dirty="0" smtClean="0">
                <a:uFill>
                  <a:solidFill>
                    <a:srgbClr val="FFFFFF"/>
                  </a:solidFill>
                </a:uFill>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connect -</a:t>
            </a:r>
            <a:r>
              <a:rPr lang="en-US" sz="2000" dirty="0" smtClean="0">
                <a:solidFill>
                  <a:schemeClr val="accent1"/>
                </a:solidFill>
                <a:latin typeface="Courier New" panose="02070309020205020404" pitchFamily="49" charset="0"/>
                <a:cs typeface="Courier New" panose="02070309020205020404" pitchFamily="49" charset="0"/>
              </a:rPr>
              <a:t>r</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map -</a:t>
            </a:r>
            <a:r>
              <a:rPr lang="en-US" sz="2000" dirty="0" smtClean="0">
                <a:solidFill>
                  <a:schemeClr val="accent1"/>
                </a:solidFill>
                <a:latin typeface="Courier New" panose="02070309020205020404" pitchFamily="49" charset="0"/>
                <a:cs typeface="Courier New" panose="02070309020205020404" pitchFamily="49" charset="0"/>
              </a:rPr>
              <a:t>r</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fs0</a:t>
            </a:r>
            <a:r>
              <a:rPr lang="en-US" sz="2000" dirty="0" smtClean="0">
                <a:solidFill>
                  <a:schemeClr val="accent1"/>
                </a:solidFill>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smtClean="0">
                <a:solidFill>
                  <a:schemeClr val="accent1"/>
                </a:solidFill>
                <a:latin typeface="Courier New" panose="02070309020205020404" pitchFamily="49" charset="0"/>
                <a:cs typeface="Courier New" panose="02070309020205020404" pitchFamily="49" charset="0"/>
              </a:rPr>
              <a:t>bootx64</a:t>
            </a:r>
          </a:p>
          <a:p>
            <a:r>
              <a:rPr lang="en-US" sz="2000" b="0" spc="-1" dirty="0" smtClean="0">
                <a:uFill>
                  <a:solidFill>
                    <a:srgbClr val="FFFFFF"/>
                  </a:solidFill>
                </a:uFill>
              </a:rPr>
              <a:t>You should now see the kernel boot</a:t>
            </a:r>
          </a:p>
          <a:p>
            <a:r>
              <a:rPr lang="en-US" sz="2000" b="0" spc="-1" dirty="0" smtClean="0">
                <a:uFill>
                  <a:solidFill>
                    <a:srgbClr val="FFFFFF"/>
                  </a:solidFill>
                </a:uFill>
              </a:rPr>
              <a:t>At the login prompt, enter “</a:t>
            </a:r>
            <a:r>
              <a:rPr lang="en-US" sz="2000" spc="-1" dirty="0" smtClean="0">
                <a:solidFill>
                  <a:schemeClr val="accent1"/>
                </a:solidFill>
                <a:uFill>
                  <a:solidFill>
                    <a:srgbClr val="FFFFFF"/>
                  </a:solidFill>
                </a:uFill>
              </a:rPr>
              <a:t>root</a:t>
            </a:r>
            <a:r>
              <a:rPr lang="en-US" sz="2000" b="0" spc="-1" dirty="0" smtClean="0">
                <a:uFill>
                  <a:solidFill>
                    <a:srgbClr val="FFFFFF"/>
                  </a:solidFill>
                </a:uFill>
              </a:rPr>
              <a:t>”</a:t>
            </a:r>
            <a:br>
              <a:rPr lang="en-US" sz="2000" b="0" spc="-1" dirty="0" smtClean="0">
                <a:uFill>
                  <a:solidFill>
                    <a:srgbClr val="FFFFFF"/>
                  </a:solidFill>
                </a:uFill>
              </a:rPr>
            </a:br>
            <a:endParaRPr lang="en-US" sz="2000" b="0" spc="-1" dirty="0" smtClean="0">
              <a:uFill>
                <a:solidFill>
                  <a:srgbClr val="FFFFFF"/>
                </a:solidFill>
              </a:uFill>
            </a:endParaRPr>
          </a:p>
          <a:p>
            <a:r>
              <a:rPr lang="en-US" sz="1600" b="0" i="1" spc="-1" dirty="0" smtClean="0">
                <a:uFill>
                  <a:solidFill>
                    <a:srgbClr val="FFFFFF"/>
                  </a:solidFill>
                </a:uFill>
              </a:rPr>
              <a:t>Note: see the appendix on instructions on how we create the microSD card images</a:t>
            </a:r>
            <a:endParaRPr lang="en-US" sz="1600" b="0" i="1" spc="-1" dirty="0">
              <a:uFill>
                <a:solidFill>
                  <a:srgbClr val="FFFFFF"/>
                </a:solidFill>
              </a:uFill>
            </a:endParaRPr>
          </a:p>
        </p:txBody>
      </p:sp>
    </p:spTree>
    <p:extLst>
      <p:ext uri="{BB962C8B-B14F-4D97-AF65-F5344CB8AC3E}">
        <p14:creationId xmlns:p14="http://schemas.microsoft.com/office/powerpoint/2010/main" val="229450390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a:t>
            </a:r>
            <a:r>
              <a:rPr lang="en-US" dirty="0" smtClean="0">
                <a:cs typeface="Arial" charset="0"/>
              </a:rPr>
              <a:t>Two</a:t>
            </a:r>
            <a:endParaRPr lang="en-US" dirty="0"/>
          </a:p>
        </p:txBody>
      </p:sp>
      <p:sp>
        <p:nvSpPr>
          <p:cNvPr id="4" name="Content Placeholder 3"/>
          <p:cNvSpPr>
            <a:spLocks noGrp="1"/>
          </p:cNvSpPr>
          <p:nvPr>
            <p:ph sz="quarter" idx="11"/>
          </p:nvPr>
        </p:nvSpPr>
        <p:spPr>
          <a:xfrm>
            <a:off x="685800" y="4125913"/>
            <a:ext cx="7993993" cy="866775"/>
          </a:xfrm>
        </p:spPr>
        <p:txBody>
          <a:bodyPr/>
          <a:lstStyle/>
          <a:p>
            <a:pPr eaLnBrk="1" hangingPunct="1">
              <a:spcBef>
                <a:spcPts val="900"/>
              </a:spcBef>
            </a:pPr>
            <a:r>
              <a:rPr lang="en-US" dirty="0"/>
              <a:t>Kernel Modules with </a:t>
            </a:r>
            <a:r>
              <a:rPr lang="en-US" dirty="0" err="1" smtClean="0"/>
              <a:t>eSDKs</a:t>
            </a:r>
            <a:endParaRPr lang="en-US" dirty="0" smtClean="0"/>
          </a:p>
          <a:p>
            <a:pPr eaLnBrk="1" hangingPunct="1">
              <a:spcBef>
                <a:spcPts val="900"/>
              </a:spcBef>
            </a:pPr>
            <a:r>
              <a:rPr lang="en-US" dirty="0" smtClean="0"/>
              <a:t>Marco </a:t>
            </a:r>
            <a:r>
              <a:rPr lang="en-US" dirty="0" err="1"/>
              <a:t>Cavallini</a:t>
            </a:r>
            <a:endParaRPr lang="en-US" dirty="0">
              <a:latin typeface="Arial" charset="0"/>
            </a:endParaRPr>
          </a:p>
        </p:txBody>
      </p:sp>
    </p:spTree>
    <p:extLst>
      <p:ext uri="{BB962C8B-B14F-4D97-AF65-F5344CB8AC3E}">
        <p14:creationId xmlns:p14="http://schemas.microsoft.com/office/powerpoint/2010/main" val="2870669408"/>
      </p:ext>
    </p:extLst>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err="1" smtClean="0"/>
              <a:t>Beaglebone</a:t>
            </a:r>
            <a:r>
              <a:rPr lang="en-US" sz="3600" dirty="0" smtClean="0"/>
              <a:t> Black - Setup</a:t>
            </a:r>
            <a:endParaRPr lang="en-US" sz="3600" dirty="0"/>
          </a:p>
        </p:txBody>
      </p:sp>
      <p:sp>
        <p:nvSpPr>
          <p:cNvPr id="6" name="Content Placeholder 5"/>
          <p:cNvSpPr>
            <a:spLocks noGrp="1"/>
          </p:cNvSpPr>
          <p:nvPr>
            <p:ph idx="4294967295"/>
          </p:nvPr>
        </p:nvSpPr>
        <p:spPr>
          <a:xfrm>
            <a:off x="457200" y="1160564"/>
            <a:ext cx="8229600" cy="4965600"/>
          </a:xfrm>
          <a:prstGeom prst="rect">
            <a:avLst/>
          </a:prstGeom>
        </p:spPr>
        <p:txBody>
          <a:bodyPr>
            <a:normAutofit/>
          </a:bodyPr>
          <a:lstStyle/>
          <a:p>
            <a:r>
              <a:rPr lang="en-US" dirty="0" smtClean="0"/>
              <a:t>Create project directory, update </a:t>
            </a:r>
            <a:r>
              <a:rPr lang="en-US" dirty="0" err="1" smtClean="0"/>
              <a:t>local.conf</a:t>
            </a:r>
            <a:r>
              <a:rPr lang="en-US" dirty="0" smtClean="0"/>
              <a:t> and bblayers.conf</a:t>
            </a:r>
          </a:p>
          <a:p>
            <a:pPr marL="342900" lvl="2" indent="0">
              <a:buNone/>
            </a:pPr>
            <a:endParaRPr lang="en-US" sz="1900" dirty="0" smtClean="0">
              <a:latin typeface="Courier"/>
              <a:cs typeface="Courier"/>
            </a:endParaRPr>
          </a:p>
          <a:p>
            <a:pPr marL="342900" lvl="2" indent="0">
              <a:buNone/>
            </a:pPr>
            <a:endParaRPr lang="en-US" sz="1900" dirty="0">
              <a:latin typeface="Courier"/>
              <a:cs typeface="Courier"/>
            </a:endParaRPr>
          </a:p>
          <a:p>
            <a:pPr marL="342900" lvl="2" indent="0">
              <a:buNone/>
            </a:pPr>
            <a:endParaRPr lang="en-US" sz="1900" dirty="0" smtClean="0">
              <a:latin typeface="Courier"/>
              <a:cs typeface="Courier"/>
            </a:endParaRPr>
          </a:p>
          <a:p>
            <a:pPr marL="342900" lvl="2" indent="0">
              <a:buNone/>
            </a:pPr>
            <a:endParaRPr lang="en-US" sz="1900" dirty="0" smtClean="0">
              <a:latin typeface="Courier"/>
              <a:cs typeface="Courier"/>
            </a:endParaRPr>
          </a:p>
          <a:p>
            <a:pPr lvl="2"/>
            <a:endParaRPr lang="en-US" sz="1900" dirty="0">
              <a:latin typeface="Courier"/>
              <a:cs typeface="Courier"/>
            </a:endParaRPr>
          </a:p>
          <a:p>
            <a:pPr lvl="2"/>
            <a:endParaRPr lang="en-US" sz="1900" dirty="0" smtClean="0">
              <a:latin typeface="Courier"/>
              <a:cs typeface="Courier"/>
            </a:endParaRPr>
          </a:p>
          <a:p>
            <a:pPr lvl="2"/>
            <a:endParaRPr lang="en-US" sz="1900" dirty="0">
              <a:latin typeface="Courier"/>
              <a:cs typeface="Courier"/>
            </a:endParaRPr>
          </a:p>
          <a:p>
            <a:pPr lvl="2"/>
            <a:endParaRPr lang="en-US" sz="1900" dirty="0" smtClean="0">
              <a:latin typeface="Courier"/>
              <a:cs typeface="Courier"/>
            </a:endParaRPr>
          </a:p>
          <a:p>
            <a:r>
              <a:rPr lang="en-US" dirty="0" smtClean="0">
                <a:latin typeface="+mn-lt"/>
                <a:cs typeface="Courier"/>
              </a:rPr>
              <a:t>Nothing to change in </a:t>
            </a:r>
            <a:r>
              <a:rPr lang="en-US" dirty="0" smtClean="0">
                <a:latin typeface="Courier"/>
                <a:cs typeface="Courier"/>
              </a:rPr>
              <a:t>bblayers.conf</a:t>
            </a:r>
            <a:r>
              <a:rPr lang="en-US" dirty="0" smtClean="0">
                <a:latin typeface="+mn-lt"/>
                <a:cs typeface="Courier"/>
              </a:rPr>
              <a:t>, beaglebone is supported in meta-</a:t>
            </a:r>
            <a:r>
              <a:rPr lang="en-US" dirty="0" err="1" smtClean="0">
                <a:latin typeface="+mn-lt"/>
                <a:cs typeface="Courier"/>
              </a:rPr>
              <a:t>yocto</a:t>
            </a:r>
            <a:r>
              <a:rPr lang="en-US" dirty="0" smtClean="0">
                <a:latin typeface="+mn-lt"/>
                <a:cs typeface="Courier"/>
              </a:rPr>
              <a:t>-</a:t>
            </a:r>
            <a:r>
              <a:rPr lang="en-US" dirty="0" err="1" smtClean="0">
                <a:latin typeface="+mn-lt"/>
                <a:cs typeface="Courier"/>
              </a:rPr>
              <a:t>bsp</a:t>
            </a:r>
            <a:r>
              <a:rPr lang="en-US" dirty="0" smtClean="0">
                <a:latin typeface="Courier"/>
                <a:cs typeface="Courier"/>
              </a:rPr>
              <a:t> </a:t>
            </a:r>
          </a:p>
        </p:txBody>
      </p:sp>
      <p:sp>
        <p:nvSpPr>
          <p:cNvPr id="4" name="Slide Number Placeholder 3"/>
          <p:cNvSpPr>
            <a:spLocks noGrp="1"/>
          </p:cNvSpPr>
          <p:nvPr>
            <p:ph type="sldNum" sz="quarter" idx="4294967295"/>
          </p:nvPr>
        </p:nvSpPr>
        <p:spPr>
          <a:xfrm>
            <a:off x="2896967" y="6356350"/>
            <a:ext cx="946150" cy="365125"/>
          </a:xfrm>
          <a:prstGeom prst="rect">
            <a:avLst/>
          </a:prstGeom>
        </p:spPr>
        <p:txBody>
          <a:bodyPr/>
          <a:lstStyle/>
          <a:p>
            <a:fld id="{6401E49E-068C-1A43-8874-63BD2340F1F0}" type="slidenum">
              <a:rPr lang="en-US" smtClean="0"/>
              <a:pPr/>
              <a:t>110</a:t>
            </a:fld>
            <a:endParaRPr lang="en-US"/>
          </a:p>
        </p:txBody>
      </p:sp>
      <p:sp>
        <p:nvSpPr>
          <p:cNvPr id="8" name="Rectangle 7"/>
          <p:cNvSpPr/>
          <p:nvPr/>
        </p:nvSpPr>
        <p:spPr bwMode="auto">
          <a:xfrm>
            <a:off x="252679" y="2141721"/>
            <a:ext cx="8676168" cy="2292141"/>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a:latin typeface="Courier New" panose="02070309020205020404" pitchFamily="49" charset="0"/>
                <a:cs typeface="Courier New" panose="02070309020205020404" pitchFamily="49" charset="0"/>
              </a:rPr>
              <a:t>$ export INSTALL_DIR=`</a:t>
            </a:r>
            <a:r>
              <a:rPr lang="en-US" sz="1600" b="1" dirty="0" err="1">
                <a:latin typeface="Courier New" panose="02070309020205020404" pitchFamily="49" charset="0"/>
                <a:cs typeface="Courier New" panose="02070309020205020404" pitchFamily="49" charset="0"/>
              </a:rPr>
              <a:t>pwd</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git</a:t>
            </a:r>
            <a:r>
              <a:rPr lang="en-US" sz="1600" b="1" dirty="0">
                <a:latin typeface="Courier New" panose="02070309020205020404" pitchFamily="49" charset="0"/>
                <a:cs typeface="Courier New" panose="02070309020205020404" pitchFamily="49" charset="0"/>
              </a:rPr>
              <a:t> clone -b </a:t>
            </a:r>
            <a:r>
              <a:rPr lang="en-US" sz="1600" b="1" dirty="0" err="1" smtClean="0">
                <a:latin typeface="Courier New" panose="02070309020205020404" pitchFamily="49" charset="0"/>
                <a:cs typeface="Courier New" panose="02070309020205020404" pitchFamily="49" charset="0"/>
              </a:rPr>
              <a:t>rocko</a:t>
            </a:r>
            <a:r>
              <a:rPr lang="en-US" sz="1600" b="1" dirty="0" smtClean="0">
                <a:latin typeface="Courier New" panose="02070309020205020404" pitchFamily="49" charset="0"/>
                <a:cs typeface="Courier New" panose="02070309020205020404" pitchFamily="49" charset="0"/>
              </a:rPr>
              <a:t> git</a:t>
            </a:r>
            <a:r>
              <a:rPr lang="en-US" sz="1600" b="1" dirty="0">
                <a:latin typeface="Courier New" panose="02070309020205020404" pitchFamily="49" charset="0"/>
                <a:cs typeface="Courier New" panose="02070309020205020404" pitchFamily="49" charset="0"/>
              </a:rPr>
              <a:t>://git.yoctoproject.org/poky</a:t>
            </a:r>
          </a:p>
          <a:p>
            <a:r>
              <a:rPr lang="en-US" sz="1600" b="1" dirty="0">
                <a:latin typeface="Courier New" panose="02070309020205020404" pitchFamily="49" charset="0"/>
                <a:cs typeface="Courier New" panose="02070309020205020404" pitchFamily="49" charset="0"/>
              </a:rPr>
              <a:t>$ source poky/oe-</a:t>
            </a:r>
            <a:r>
              <a:rPr lang="en-US" sz="1600" b="1" dirty="0" err="1">
                <a:latin typeface="Courier New" panose="02070309020205020404" pitchFamily="49" charset="0"/>
                <a:cs typeface="Courier New" panose="02070309020205020404" pitchFamily="49" charset="0"/>
              </a:rPr>
              <a:t>init</a:t>
            </a:r>
            <a:r>
              <a:rPr lang="en-US" sz="1600" b="1" dirty="0">
                <a:latin typeface="Courier New" panose="02070309020205020404" pitchFamily="49" charset="0"/>
                <a:cs typeface="Courier New" panose="02070309020205020404" pitchFamily="49" charset="0"/>
              </a:rPr>
              <a:t>-build-</a:t>
            </a:r>
            <a:r>
              <a:rPr lang="en-US" sz="1600" b="1" dirty="0" err="1">
                <a:latin typeface="Courier New" panose="02070309020205020404" pitchFamily="49" charset="0"/>
                <a:cs typeface="Courier New" panose="02070309020205020404" pitchFamily="49" charset="0"/>
              </a:rPr>
              <a:t>env</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pwd</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build_beagle</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echo 'MACHINE = "</a:t>
            </a:r>
            <a:r>
              <a:rPr lang="en-US" sz="1600" b="1" dirty="0" err="1">
                <a:latin typeface="Courier New" panose="02070309020205020404" pitchFamily="49" charset="0"/>
                <a:cs typeface="Courier New" panose="02070309020205020404" pitchFamily="49" charset="0"/>
              </a:rPr>
              <a:t>beaglebone</a:t>
            </a:r>
            <a:r>
              <a:rPr lang="en-US" sz="1600" b="1" dirty="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echo '</a:t>
            </a:r>
            <a:r>
              <a:rPr lang="en-US" sz="1600" b="1" dirty="0" err="1">
                <a:latin typeface="Courier New" panose="02070309020205020404" pitchFamily="49" charset="0"/>
                <a:cs typeface="Courier New" panose="02070309020205020404" pitchFamily="49" charset="0"/>
              </a:rPr>
              <a:t>IMAGE_INSTALL_append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gdbserver</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openssh</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&gt;&gt; </a:t>
            </a:r>
            <a:r>
              <a:rPr lang="en-US" sz="1600" b="1" dirty="0" err="1" smtClean="0">
                <a:latin typeface="Courier New" panose="02070309020205020404" pitchFamily="49" charset="0"/>
                <a:cs typeface="Courier New" panose="02070309020205020404" pitchFamily="49" charset="0"/>
              </a:rPr>
              <a:t>conf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echo '</a:t>
            </a:r>
            <a:r>
              <a:rPr lang="en-US" sz="1600" b="1" dirty="0" err="1">
                <a:latin typeface="Courier New" panose="02070309020205020404" pitchFamily="49" charset="0"/>
                <a:cs typeface="Courier New" panose="02070309020205020404" pitchFamily="49" charset="0"/>
              </a:rPr>
              <a:t>EXTRA_IMAGEDEPENDS_append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a:t>
            </a:r>
            <a:r>
              <a:rPr lang="en-US" sz="1600" b="1" dirty="0">
                <a:latin typeface="Courier New" panose="02070309020205020404" pitchFamily="49" charset="0"/>
                <a:cs typeface="Courier New" panose="02070309020205020404" pitchFamily="49" charset="0"/>
              </a:rPr>
              <a:t>-cross-arm"'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bitbake core-image-base</a:t>
            </a:r>
          </a:p>
          <a:p>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01474270"/>
      </p:ext>
    </p:extLst>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err="1" smtClean="0"/>
              <a:t>BeagleBone</a:t>
            </a:r>
            <a:r>
              <a:rPr lang="en-US" sz="3600" dirty="0" smtClean="0"/>
              <a:t> Black - </a:t>
            </a:r>
            <a:r>
              <a:rPr lang="en-US" sz="3600" dirty="0" err="1" smtClean="0"/>
              <a:t>MicroSD</a:t>
            </a:r>
            <a:endParaRPr lang="en-US" sz="3600" dirty="0"/>
          </a:p>
        </p:txBody>
      </p:sp>
      <p:sp>
        <p:nvSpPr>
          <p:cNvPr id="4" name="Slide Number Placeholder 3"/>
          <p:cNvSpPr>
            <a:spLocks noGrp="1"/>
          </p:cNvSpPr>
          <p:nvPr>
            <p:ph type="sldNum" sz="quarter" idx="4294967295"/>
          </p:nvPr>
        </p:nvSpPr>
        <p:spPr>
          <a:xfrm>
            <a:off x="2896967" y="6356350"/>
            <a:ext cx="946150" cy="365125"/>
          </a:xfrm>
          <a:prstGeom prst="rect">
            <a:avLst/>
          </a:prstGeom>
        </p:spPr>
        <p:txBody>
          <a:bodyPr/>
          <a:lstStyle/>
          <a:p>
            <a:fld id="{6401E49E-068C-1A43-8874-63BD2340F1F0}" type="slidenum">
              <a:rPr lang="en-US" smtClean="0"/>
              <a:pPr/>
              <a:t>111</a:t>
            </a:fld>
            <a:endParaRPr lang="en-US"/>
          </a:p>
        </p:txBody>
      </p:sp>
      <p:sp>
        <p:nvSpPr>
          <p:cNvPr id="8" name="Rectangle 7"/>
          <p:cNvSpPr/>
          <p:nvPr/>
        </p:nvSpPr>
        <p:spPr bwMode="auto">
          <a:xfrm>
            <a:off x="292944" y="1094509"/>
            <a:ext cx="8676168" cy="490450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smtClean="0">
                <a:solidFill>
                  <a:srgbClr val="7030A0"/>
                </a:solidFill>
                <a:latin typeface="Courier New" panose="02070309020205020404" pitchFamily="49" charset="0"/>
                <a:cs typeface="Courier New" panose="02070309020205020404" pitchFamily="49" charset="0"/>
              </a:rPr>
              <a:t># Format </a:t>
            </a:r>
            <a:r>
              <a:rPr lang="en-US" sz="1600" b="1" dirty="0">
                <a:solidFill>
                  <a:srgbClr val="7030A0"/>
                </a:solidFill>
                <a:latin typeface="Courier New" panose="02070309020205020404" pitchFamily="49" charset="0"/>
                <a:cs typeface="Courier New" panose="02070309020205020404" pitchFamily="49" charset="0"/>
              </a:rPr>
              <a:t>blank SD Card for </a:t>
            </a:r>
            <a:r>
              <a:rPr lang="en-US" sz="1600" b="1" dirty="0" err="1">
                <a:solidFill>
                  <a:srgbClr val="7030A0"/>
                </a:solidFill>
                <a:latin typeface="Courier New" panose="02070309020205020404" pitchFamily="49" charset="0"/>
                <a:cs typeface="Courier New" panose="02070309020205020404" pitchFamily="49" charset="0"/>
              </a:rPr>
              <a:t>Beaglebone</a:t>
            </a:r>
            <a:r>
              <a:rPr lang="en-US" sz="1600" b="1" dirty="0">
                <a:solidFill>
                  <a:srgbClr val="7030A0"/>
                </a:solidFill>
                <a:latin typeface="Courier New" panose="02070309020205020404" pitchFamily="49" charset="0"/>
                <a:cs typeface="Courier New" panose="02070309020205020404" pitchFamily="49" charset="0"/>
              </a:rPr>
              <a:t> </a:t>
            </a:r>
            <a:r>
              <a:rPr lang="en-US" sz="1600" b="1" dirty="0" smtClean="0">
                <a:solidFill>
                  <a:srgbClr val="7030A0"/>
                </a:solidFill>
                <a:latin typeface="Courier New" panose="02070309020205020404" pitchFamily="49" charset="0"/>
                <a:cs typeface="Courier New" panose="02070309020205020404" pitchFamily="49" charset="0"/>
              </a:rPr>
              <a:t>Black</a:t>
            </a: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export DISK=/dev/</a:t>
            </a:r>
            <a:r>
              <a:rPr lang="en-US" sz="1600" b="1" dirty="0" err="1">
                <a:latin typeface="Courier New" panose="02070309020205020404" pitchFamily="49" charset="0"/>
                <a:cs typeface="Courier New" panose="02070309020205020404" pitchFamily="49" charset="0"/>
              </a:rPr>
              <a:t>sd</a:t>
            </a:r>
            <a:r>
              <a:rPr lang="en-US" sz="1600" b="1" dirty="0">
                <a:latin typeface="Courier New" panose="02070309020205020404" pitchFamily="49" charset="0"/>
                <a:cs typeface="Courier New" panose="02070309020205020404" pitchFamily="49" charset="0"/>
              </a:rPr>
              <a:t>[c] </a:t>
            </a:r>
            <a:r>
              <a:rPr lang="en-US" sz="1600" b="1" dirty="0">
                <a:solidFill>
                  <a:srgbClr val="7030A0"/>
                </a:solidFill>
                <a:latin typeface="Courier New" panose="02070309020205020404" pitchFamily="49" charset="0"/>
                <a:cs typeface="Courier New" panose="02070309020205020404" pitchFamily="49" charset="0"/>
              </a:rPr>
              <a:t>&lt;&lt;&lt;Use </a:t>
            </a:r>
            <a:r>
              <a:rPr lang="en-US" sz="1600" b="1" dirty="0" err="1">
                <a:solidFill>
                  <a:srgbClr val="7030A0"/>
                </a:solidFill>
                <a:latin typeface="Courier New" panose="02070309020205020404" pitchFamily="49" charset="0"/>
                <a:cs typeface="Courier New" panose="02070309020205020404" pitchFamily="49" charset="0"/>
              </a:rPr>
              <a:t>dmesg</a:t>
            </a:r>
            <a:r>
              <a:rPr lang="en-US" sz="1600" b="1" dirty="0">
                <a:solidFill>
                  <a:srgbClr val="7030A0"/>
                </a:solidFill>
                <a:latin typeface="Courier New" panose="02070309020205020404" pitchFamily="49" charset="0"/>
                <a:cs typeface="Courier New" panose="02070309020205020404" pitchFamily="49" charset="0"/>
              </a:rPr>
              <a:t> to find the actual device name</a:t>
            </a:r>
          </a:p>
          <a:p>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sudo</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umount</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${DISK}1   </a:t>
            </a:r>
            <a:r>
              <a:rPr lang="en-US" sz="1600" b="1" dirty="0">
                <a:solidFill>
                  <a:srgbClr val="7030A0"/>
                </a:solidFill>
                <a:latin typeface="Courier New" panose="02070309020205020404" pitchFamily="49" charset="0"/>
                <a:cs typeface="Courier New" panose="02070309020205020404" pitchFamily="49" charset="0"/>
              </a:rPr>
              <a:t>&lt;&lt;&lt;Note the addition of the '1'</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dd</a:t>
            </a:r>
            <a:r>
              <a:rPr lang="en-US" sz="1600" b="1" dirty="0">
                <a:latin typeface="Courier New" panose="02070309020205020404" pitchFamily="49" charset="0"/>
                <a:cs typeface="Courier New" panose="02070309020205020404" pitchFamily="49" charset="0"/>
              </a:rPr>
              <a:t> if=/dev/zero of=${DISK} </a:t>
            </a:r>
            <a:r>
              <a:rPr lang="en-US" sz="1600" b="1" dirty="0" err="1">
                <a:latin typeface="Courier New" panose="02070309020205020404" pitchFamily="49" charset="0"/>
                <a:cs typeface="Courier New" panose="02070309020205020404" pitchFamily="49" charset="0"/>
              </a:rPr>
              <a:t>bs</a:t>
            </a:r>
            <a:r>
              <a:rPr lang="en-US" sz="1600" b="1" dirty="0">
                <a:latin typeface="Courier New" panose="02070309020205020404" pitchFamily="49" charset="0"/>
                <a:cs typeface="Courier New" panose="02070309020205020404" pitchFamily="49" charset="0"/>
              </a:rPr>
              <a:t>=512 count=20</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sfdisk</a:t>
            </a:r>
            <a:r>
              <a:rPr lang="en-US" sz="1600" b="1" dirty="0">
                <a:latin typeface="Courier New" panose="02070309020205020404" pitchFamily="49" charset="0"/>
                <a:cs typeface="Courier New" panose="02070309020205020404" pitchFamily="49" charset="0"/>
              </a:rPr>
              <a:t> --in-order --Linux --unit M ${DISK} &lt;&lt;-__EOF__</a:t>
            </a:r>
          </a:p>
          <a:p>
            <a:r>
              <a:rPr lang="en-US" sz="1600" b="1" dirty="0">
                <a:latin typeface="Courier New" panose="02070309020205020404" pitchFamily="49" charset="0"/>
                <a:cs typeface="Courier New" panose="02070309020205020404" pitchFamily="49" charset="0"/>
              </a:rPr>
              <a:t>1,12,0xE,*</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__EOF__</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mkfs.vfat</a:t>
            </a:r>
            <a:r>
              <a:rPr lang="en-US" sz="1600" b="1" dirty="0">
                <a:latin typeface="Courier New" panose="02070309020205020404" pitchFamily="49" charset="0"/>
                <a:cs typeface="Courier New" panose="02070309020205020404" pitchFamily="49" charset="0"/>
              </a:rPr>
              <a:t> -F 16 ${DISK}1 -n boot</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mkfs.ext4 ${DISK}2 -L </a:t>
            </a:r>
            <a:r>
              <a:rPr lang="en-US" sz="1600" b="1" dirty="0" err="1">
                <a:latin typeface="Courier New" panose="02070309020205020404" pitchFamily="49" charset="0"/>
                <a:cs typeface="Courier New" panose="02070309020205020404" pitchFamily="49" charset="0"/>
              </a:rPr>
              <a:t>rootfs</a:t>
            </a:r>
            <a:endParaRPr lang="en-US" sz="1600" b="1" dirty="0">
              <a:latin typeface="Courier New" panose="02070309020205020404" pitchFamily="49" charset="0"/>
              <a:cs typeface="Courier New" panose="02070309020205020404" pitchFamily="49" charset="0"/>
            </a:endParaRPr>
          </a:p>
          <a:p>
            <a:endParaRPr lang="en-US" sz="1600" b="1" dirty="0" smtClean="0">
              <a:latin typeface="Courier New" panose="02070309020205020404" pitchFamily="49" charset="0"/>
              <a:cs typeface="Courier New" panose="02070309020205020404" pitchFamily="49" charset="0"/>
            </a:endParaRPr>
          </a:p>
          <a:p>
            <a:r>
              <a:rPr lang="en-US" sz="1600" b="1" dirty="0" smtClean="0">
                <a:solidFill>
                  <a:srgbClr val="7030A0"/>
                </a:solidFill>
                <a:latin typeface="Courier New" panose="02070309020205020404" pitchFamily="49" charset="0"/>
                <a:cs typeface="Courier New" panose="02070309020205020404" pitchFamily="49" charset="0"/>
              </a:rPr>
              <a:t># </a:t>
            </a:r>
            <a:r>
              <a:rPr lang="en-US" sz="1600" b="1" dirty="0">
                <a:solidFill>
                  <a:srgbClr val="7030A0"/>
                </a:solidFill>
                <a:latin typeface="Courier New" panose="02070309020205020404" pitchFamily="49" charset="0"/>
                <a:cs typeface="Courier New" panose="02070309020205020404" pitchFamily="49" charset="0"/>
              </a:rPr>
              <a:t>Now unplug and </a:t>
            </a:r>
            <a:r>
              <a:rPr lang="en-US" sz="1600" b="1" dirty="0" err="1">
                <a:solidFill>
                  <a:srgbClr val="7030A0"/>
                </a:solidFill>
                <a:latin typeface="Courier New" panose="02070309020205020404" pitchFamily="49" charset="0"/>
                <a:cs typeface="Courier New" panose="02070309020205020404" pitchFamily="49" charset="0"/>
              </a:rPr>
              <a:t>replug</a:t>
            </a:r>
            <a:r>
              <a:rPr lang="en-US" sz="1600" b="1" dirty="0">
                <a:solidFill>
                  <a:srgbClr val="7030A0"/>
                </a:solidFill>
                <a:latin typeface="Courier New" panose="02070309020205020404" pitchFamily="49" charset="0"/>
                <a:cs typeface="Courier New" panose="02070309020205020404" pitchFamily="49" charset="0"/>
              </a:rPr>
              <a:t> your SD Card for </a:t>
            </a:r>
            <a:r>
              <a:rPr lang="en-US" sz="1600" b="1" dirty="0" err="1">
                <a:solidFill>
                  <a:srgbClr val="7030A0"/>
                </a:solidFill>
                <a:latin typeface="Courier New" panose="02070309020205020404" pitchFamily="49" charset="0"/>
                <a:cs typeface="Courier New" panose="02070309020205020404" pitchFamily="49" charset="0"/>
              </a:rPr>
              <a:t>automount</a:t>
            </a:r>
            <a:endParaRPr lang="en-US" sz="1600" b="1" dirty="0">
              <a:solidFill>
                <a:srgbClr val="7030A0"/>
              </a:solidFill>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cd </a:t>
            </a:r>
            <a:r>
              <a:rPr lang="en-US" sz="1600" b="1" dirty="0" err="1">
                <a:latin typeface="Courier New" panose="02070309020205020404" pitchFamily="49" charset="0"/>
                <a:cs typeface="Courier New" panose="02070309020205020404" pitchFamily="49" charset="0"/>
              </a:rPr>
              <a:t>tmp</a:t>
            </a:r>
            <a:r>
              <a:rPr lang="en-US" sz="1600" b="1" dirty="0">
                <a:latin typeface="Courier New" panose="02070309020205020404" pitchFamily="49" charset="0"/>
                <a:cs typeface="Courier New" panose="02070309020205020404" pitchFamily="49" charset="0"/>
              </a:rPr>
              <a:t>/deploy/images/</a:t>
            </a:r>
            <a:r>
              <a:rPr lang="en-US" sz="1600" b="1" dirty="0" err="1">
                <a:latin typeface="Courier New" panose="02070309020205020404" pitchFamily="49" charset="0"/>
                <a:cs typeface="Courier New" panose="02070309020205020404" pitchFamily="49" charset="0"/>
              </a:rPr>
              <a:t>beaglebone</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cp</a:t>
            </a:r>
            <a:r>
              <a:rPr lang="en-US" sz="1600" b="1" dirty="0">
                <a:latin typeface="Courier New" panose="02070309020205020404" pitchFamily="49" charset="0"/>
                <a:cs typeface="Courier New" panose="02070309020205020404" pitchFamily="49" charset="0"/>
              </a:rPr>
              <a:t> -v MLO-</a:t>
            </a:r>
            <a:r>
              <a:rPr lang="en-US" sz="1600" b="1" dirty="0" err="1">
                <a:latin typeface="Courier New" panose="02070309020205020404" pitchFamily="49" charset="0"/>
                <a:cs typeface="Courier New" panose="02070309020205020404" pitchFamily="49" charset="0"/>
              </a:rPr>
              <a:t>beaglebone</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/BOOT/MLO</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cp</a:t>
            </a:r>
            <a:r>
              <a:rPr lang="en-US" sz="1600" b="1" dirty="0">
                <a:latin typeface="Courier New" panose="02070309020205020404" pitchFamily="49" charset="0"/>
                <a:cs typeface="Courier New" panose="02070309020205020404" pitchFamily="49" charset="0"/>
              </a:rPr>
              <a:t> -v u-</a:t>
            </a:r>
            <a:r>
              <a:rPr lang="en-US" sz="1600" b="1" dirty="0" err="1">
                <a:latin typeface="Courier New" panose="02070309020205020404" pitchFamily="49" charset="0"/>
                <a:cs typeface="Courier New" panose="02070309020205020404" pitchFamily="49" charset="0"/>
              </a:rPr>
              <a:t>boot.img</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/BOOT/</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tar </a:t>
            </a:r>
            <a:r>
              <a:rPr lang="en-US" sz="1600" b="1" dirty="0" err="1">
                <a:latin typeface="Courier New" panose="02070309020205020404" pitchFamily="49" charset="0"/>
                <a:cs typeface="Courier New" panose="02070309020205020404" pitchFamily="49" charset="0"/>
              </a:rPr>
              <a:t>xf</a:t>
            </a:r>
            <a:r>
              <a:rPr lang="en-US" sz="1600" b="1" dirty="0">
                <a:latin typeface="Courier New" panose="02070309020205020404" pitchFamily="49" charset="0"/>
                <a:cs typeface="Courier New" panose="02070309020205020404" pitchFamily="49" charset="0"/>
              </a:rPr>
              <a:t> core-image-base-beaglebone.tar.bz2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rootfs</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sync (flush to device, not </a:t>
            </a:r>
            <a:r>
              <a:rPr lang="en-US" sz="1600" b="1" dirty="0" err="1">
                <a:latin typeface="Courier New" panose="02070309020205020404" pitchFamily="49" charset="0"/>
                <a:cs typeface="Courier New" panose="02070309020205020404" pitchFamily="49" charset="0"/>
              </a:rPr>
              <a:t>neccesary</a:t>
            </a:r>
            <a:r>
              <a:rPr lang="en-US" sz="1600" b="1" dirty="0">
                <a:latin typeface="Courier New" panose="02070309020205020404" pitchFamily="49" charset="0"/>
                <a:cs typeface="Courier New" panose="02070309020205020404" pitchFamily="49" charset="0"/>
              </a:rPr>
              <a:t>, but illustrative)</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umount</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rootfs</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/boot</a:t>
            </a:r>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1957877"/>
      </p:ext>
    </p:extLst>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err="1" smtClean="0"/>
              <a:t>Dragonboard</a:t>
            </a:r>
            <a:r>
              <a:rPr lang="en-US" sz="3600" dirty="0" smtClean="0"/>
              <a:t> 410c - Setup</a:t>
            </a:r>
            <a:endParaRPr lang="en-US" sz="3600" dirty="0"/>
          </a:p>
        </p:txBody>
      </p:sp>
      <p:sp>
        <p:nvSpPr>
          <p:cNvPr id="6" name="Content Placeholder 5"/>
          <p:cNvSpPr>
            <a:spLocks noGrp="1"/>
          </p:cNvSpPr>
          <p:nvPr>
            <p:ph idx="4294967295"/>
          </p:nvPr>
        </p:nvSpPr>
        <p:spPr>
          <a:xfrm>
            <a:off x="457200" y="1160564"/>
            <a:ext cx="8229600" cy="4965600"/>
          </a:xfrm>
          <a:prstGeom prst="rect">
            <a:avLst/>
          </a:prstGeom>
        </p:spPr>
        <p:txBody>
          <a:bodyPr>
            <a:normAutofit fontScale="92500" lnSpcReduction="10000"/>
          </a:bodyPr>
          <a:lstStyle/>
          <a:p>
            <a:r>
              <a:rPr lang="en-US" dirty="0" smtClean="0"/>
              <a:t>See this URL to see instructions on how to install </a:t>
            </a:r>
            <a:r>
              <a:rPr lang="en-US" dirty="0" err="1" smtClean="0"/>
              <a:t>Yocto</a:t>
            </a:r>
            <a:r>
              <a:rPr lang="en-US" dirty="0" smtClean="0"/>
              <a:t> Project:</a:t>
            </a:r>
            <a:r>
              <a:rPr lang="en-US" dirty="0"/>
              <a:t/>
            </a:r>
            <a:br>
              <a:rPr lang="en-US" dirty="0"/>
            </a:br>
            <a:r>
              <a:rPr lang="en-US" dirty="0"/>
              <a:t/>
            </a:r>
            <a:br>
              <a:rPr lang="en-US" dirty="0"/>
            </a:br>
            <a:r>
              <a:rPr lang="en-US" dirty="0">
                <a:solidFill>
                  <a:schemeClr val="accent1"/>
                </a:solidFill>
              </a:rPr>
              <a:t>https://github.com/Linaro/documentation/blob/master/Reference-Platform/CECommon/OE.md</a:t>
            </a:r>
            <a:r>
              <a:rPr lang="en-US" b="0" dirty="0" smtClean="0">
                <a:solidFill>
                  <a:schemeClr val="accent1"/>
                </a:solidFill>
              </a:rPr>
              <a:t/>
            </a:r>
            <a:br>
              <a:rPr lang="en-US" b="0" dirty="0" smtClean="0">
                <a:solidFill>
                  <a:schemeClr val="accent1"/>
                </a:solidFill>
              </a:rPr>
            </a:br>
            <a:endParaRPr lang="en-US" b="0" dirty="0">
              <a:solidFill>
                <a:schemeClr val="accent1"/>
              </a:solidFill>
            </a:endParaRPr>
          </a:p>
          <a:p>
            <a:r>
              <a:rPr lang="en-US" dirty="0" smtClean="0"/>
              <a:t>To get a serial boot console, you will need to get a specialized FTDI cable. Here are some sources:</a:t>
            </a:r>
            <a:r>
              <a:rPr lang="en-US" b="0" dirty="0" smtClean="0"/>
              <a:t/>
            </a:r>
            <a:br>
              <a:rPr lang="en-US" b="0" dirty="0" smtClean="0"/>
            </a:br>
            <a:r>
              <a:rPr lang="en-US" b="0" dirty="0" smtClean="0"/>
              <a:t/>
            </a:r>
            <a:br>
              <a:rPr lang="en-US" b="0" dirty="0" smtClean="0"/>
            </a:br>
            <a:r>
              <a:rPr lang="en-US" sz="2000" b="0" dirty="0" smtClean="0">
                <a:solidFill>
                  <a:srgbClr val="0071C5"/>
                </a:solidFill>
              </a:rPr>
              <a:t>https</a:t>
            </a:r>
            <a:r>
              <a:rPr lang="en-US" sz="2000" b="0" dirty="0">
                <a:solidFill>
                  <a:srgbClr val="0071C5"/>
                </a:solidFill>
              </a:rPr>
              <a:t>://www.96boards.org/products/accessories/debug</a:t>
            </a:r>
            <a:r>
              <a:rPr lang="en-US" sz="2000" b="0" dirty="0" smtClean="0">
                <a:solidFill>
                  <a:srgbClr val="0071C5"/>
                </a:solidFill>
              </a:rPr>
              <a:t>/</a:t>
            </a:r>
            <a:br>
              <a:rPr lang="en-US" sz="2000" b="0" dirty="0" smtClean="0">
                <a:solidFill>
                  <a:srgbClr val="0071C5"/>
                </a:solidFill>
              </a:rPr>
            </a:br>
            <a:endParaRPr lang="en-US" sz="2000" b="0" dirty="0" smtClean="0">
              <a:solidFill>
                <a:srgbClr val="0071C5"/>
              </a:solidFill>
            </a:endParaRPr>
          </a:p>
          <a:p>
            <a:r>
              <a:rPr lang="en-US" sz="2000" dirty="0" smtClean="0">
                <a:solidFill>
                  <a:schemeClr val="tx1"/>
                </a:solidFill>
              </a:rPr>
              <a:t>For the slow GPIO bus (at </a:t>
            </a:r>
            <a:r>
              <a:rPr lang="en-US" sz="2000" dirty="0" smtClean="0"/>
              <a:t>1.8V)</a:t>
            </a:r>
            <a:r>
              <a:rPr lang="en-US" sz="2000" dirty="0" smtClean="0">
                <a:solidFill>
                  <a:schemeClr val="tx1"/>
                </a:solidFill>
              </a:rPr>
              <a:t>, it is recommended to use a protected and/or voltage shifting shield</a:t>
            </a:r>
            <a:r>
              <a:rPr lang="en-US" sz="2000" b="0" dirty="0" smtClean="0">
                <a:solidFill>
                  <a:schemeClr val="tx1"/>
                </a:solidFill>
              </a:rPr>
              <a:t>, for example the new Grove baseboard for the </a:t>
            </a:r>
            <a:r>
              <a:rPr lang="en-US" sz="2000" b="0" dirty="0" err="1" smtClean="0">
                <a:solidFill>
                  <a:schemeClr val="tx1"/>
                </a:solidFill>
              </a:rPr>
              <a:t>Dragonboard</a:t>
            </a:r>
            <a:r>
              <a:rPr lang="en-US" b="0" dirty="0" smtClean="0"/>
              <a:t/>
            </a:r>
            <a:br>
              <a:rPr lang="en-US" b="0" dirty="0" smtClean="0"/>
            </a:br>
            <a:endParaRPr lang="en-US" b="0" dirty="0" smtClean="0"/>
          </a:p>
        </p:txBody>
      </p:sp>
      <p:sp>
        <p:nvSpPr>
          <p:cNvPr id="4" name="Slide Number Placeholder 3"/>
          <p:cNvSpPr>
            <a:spLocks noGrp="1"/>
          </p:cNvSpPr>
          <p:nvPr>
            <p:ph type="sldNum" sz="quarter" idx="4294967295"/>
          </p:nvPr>
        </p:nvSpPr>
        <p:spPr>
          <a:xfrm>
            <a:off x="2896967" y="6356350"/>
            <a:ext cx="946150" cy="365125"/>
          </a:xfrm>
          <a:prstGeom prst="rect">
            <a:avLst/>
          </a:prstGeom>
        </p:spPr>
        <p:txBody>
          <a:bodyPr/>
          <a:lstStyle/>
          <a:p>
            <a:fld id="{6401E49E-068C-1A43-8874-63BD2340F1F0}" type="slidenum">
              <a:rPr lang="en-US" smtClean="0"/>
              <a:pPr/>
              <a:t>112</a:t>
            </a:fld>
            <a:endParaRPr lang="en-US"/>
          </a:p>
        </p:txBody>
      </p:sp>
    </p:spTree>
    <p:extLst>
      <p:ext uri="{BB962C8B-B14F-4D97-AF65-F5344CB8AC3E}">
        <p14:creationId xmlns:p14="http://schemas.microsoft.com/office/powerpoint/2010/main" val="207427099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Kernel modules with </a:t>
            </a:r>
            <a:r>
              <a:rPr lang="en-US" dirty="0" err="1"/>
              <a:t>eSDKs</a:t>
            </a:r>
            <a:r>
              <a:rPr lang="en-US" dirty="0"/>
              <a:t> – Overview</a:t>
            </a:r>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r>
              <a:rPr lang="en-US" dirty="0"/>
              <a:t>The Extensible SDK (</a:t>
            </a:r>
            <a:r>
              <a:rPr lang="en-US" dirty="0" err="1"/>
              <a:t>eSDK</a:t>
            </a:r>
            <a:r>
              <a:rPr lang="en-US" dirty="0"/>
              <a:t>) is a portable </a:t>
            </a:r>
            <a:r>
              <a:rPr lang="en-US" dirty="0" smtClean="0"/>
              <a:t>and standalone </a:t>
            </a:r>
            <a:r>
              <a:rPr lang="en-US" dirty="0"/>
              <a:t>development environment , basically </a:t>
            </a:r>
            <a:r>
              <a:rPr lang="en-US" dirty="0" smtClean="0"/>
              <a:t>an SDK </a:t>
            </a:r>
            <a:r>
              <a:rPr lang="en-US" dirty="0"/>
              <a:t>with an added </a:t>
            </a:r>
            <a:r>
              <a:rPr lang="en-US" dirty="0" err="1"/>
              <a:t>bitbake</a:t>
            </a:r>
            <a:r>
              <a:rPr lang="en-US" dirty="0"/>
              <a:t> executive via </a:t>
            </a:r>
            <a:r>
              <a:rPr lang="en-US" dirty="0" err="1"/>
              <a:t>devtool</a:t>
            </a:r>
            <a:r>
              <a:rPr lang="en-US" dirty="0"/>
              <a:t>.</a:t>
            </a:r>
          </a:p>
          <a:p>
            <a:r>
              <a:rPr lang="en-US" dirty="0" smtClean="0"/>
              <a:t>The </a:t>
            </a:r>
            <a:r>
              <a:rPr lang="en-US" dirty="0"/>
              <a:t>“</a:t>
            </a:r>
            <a:r>
              <a:rPr lang="en-US" dirty="0" err="1"/>
              <a:t>devtool</a:t>
            </a:r>
            <a:r>
              <a:rPr lang="en-US" dirty="0"/>
              <a:t>” is a collection of tools to </a:t>
            </a:r>
            <a:r>
              <a:rPr lang="en-US" dirty="0" smtClean="0"/>
              <a:t>help development</a:t>
            </a:r>
            <a:r>
              <a:rPr lang="en-US" dirty="0"/>
              <a:t>, in particular user space development.</a:t>
            </a:r>
          </a:p>
          <a:p>
            <a:r>
              <a:rPr lang="en-US" dirty="0" smtClean="0"/>
              <a:t>We </a:t>
            </a:r>
            <a:r>
              <a:rPr lang="en-US" dirty="0"/>
              <a:t>can use </a:t>
            </a:r>
            <a:r>
              <a:rPr lang="en-US" dirty="0" err="1"/>
              <a:t>devtool</a:t>
            </a:r>
            <a:r>
              <a:rPr lang="en-US" dirty="0"/>
              <a:t> to manage a new kernel </a:t>
            </a:r>
            <a:r>
              <a:rPr lang="en-US" dirty="0" smtClean="0"/>
              <a:t>module:</a:t>
            </a:r>
          </a:p>
          <a:p>
            <a:pPr lvl="1"/>
            <a:r>
              <a:rPr lang="en-US" b="0" dirty="0" smtClean="0"/>
              <a:t>Like </a:t>
            </a:r>
            <a:r>
              <a:rPr lang="en-US" b="0" dirty="0"/>
              <a:t>normal applications is possible to import and create </a:t>
            </a:r>
            <a:r>
              <a:rPr lang="en-US" b="0" dirty="0" smtClean="0"/>
              <a:t>a wrapper </a:t>
            </a:r>
            <a:r>
              <a:rPr lang="en-US" b="0" dirty="0"/>
              <a:t>recipe to manage the kernel module with </a:t>
            </a:r>
            <a:r>
              <a:rPr lang="en-US" b="0" dirty="0" err="1"/>
              <a:t>eSDKs</a:t>
            </a:r>
            <a:r>
              <a:rPr lang="en-US" b="0" dirty="0"/>
              <a:t>.</a:t>
            </a:r>
            <a:endParaRPr lang="en-US" dirty="0">
              <a:solidFill>
                <a:srgbClr val="666666"/>
              </a:solidFill>
              <a:latin typeface="Open Sans"/>
            </a:endParaRPr>
          </a:p>
        </p:txBody>
      </p:sp>
    </p:spTree>
    <p:extLst>
      <p:ext uri="{BB962C8B-B14F-4D97-AF65-F5344CB8AC3E}">
        <p14:creationId xmlns:p14="http://schemas.microsoft.com/office/powerpoint/2010/main" val="274596567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a:solidFill>
                  <a:srgbClr val="0098DB"/>
                </a:solidFill>
                <a:highlight>
                  <a:scrgbClr r="0" g="0" b="0">
                    <a:alpha val="0"/>
                  </a:scrgbClr>
                </a:highlight>
                <a:latin typeface="Arial"/>
                <a:ea typeface="ＭＳ Ｐゴシック"/>
                <a:cs typeface="Arial"/>
              </a:rPr>
              <a:t>Kernel modules with eSDKs –</a:t>
            </a:r>
            <a:br>
              <a:rPr lang="en-US" sz="2600" b="1" kern="1200">
                <a:solidFill>
                  <a:srgbClr val="0098DB"/>
                </a:solidFill>
                <a:highlight>
                  <a:scrgbClr r="0" g="0" b="0">
                    <a:alpha val="0"/>
                  </a:scrgbClr>
                </a:highlight>
                <a:latin typeface="Arial"/>
                <a:ea typeface="ＭＳ Ｐゴシック"/>
                <a:cs typeface="Arial"/>
              </a:rPr>
            </a:br>
            <a:r>
              <a:rPr lang="en-US" sz="2600" b="1" kern="1200">
                <a:solidFill>
                  <a:srgbClr val="0098DB"/>
                </a:solidFill>
                <a:highlight>
                  <a:scrgbClr r="0" g="0" b="0">
                    <a:alpha val="0"/>
                  </a:scrgbClr>
                </a:highlight>
                <a:latin typeface="Arial"/>
                <a:ea typeface="ＭＳ Ｐゴシック"/>
                <a:cs typeface="Arial"/>
              </a:rPr>
              <a:t>Compiling a kernel module</a:t>
            </a:r>
          </a:p>
        </p:txBody>
      </p:sp>
      <p:sp>
        <p:nvSpPr>
          <p:cNvPr id="3" name="Content Placeholder 2"/>
          <p:cNvSpPr txBox="1">
            <a:spLocks noGrp="1"/>
          </p:cNvSpPr>
          <p:nvPr>
            <p:ph type="body" idx="4294967295"/>
          </p:nvPr>
        </p:nvSpPr>
        <p:spPr>
          <a:xfrm>
            <a:off x="419760" y="1471680"/>
            <a:ext cx="8251560" cy="4180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457200" lvl="0" indent="-457200">
              <a:spcBef>
                <a:spcPts val="1800"/>
              </a:spcBef>
              <a:buClr>
                <a:srgbClr val="0098DB"/>
              </a:buClr>
              <a:buSzPct val="100000"/>
              <a:buFont typeface="Arial" pitchFamily="32"/>
              <a:buChar char="•"/>
            </a:pPr>
            <a:r>
              <a:rPr lang="en-US" dirty="0"/>
              <a:t>We have two choices</a:t>
            </a:r>
          </a:p>
          <a:p>
            <a:pPr marL="457200" lvl="0" indent="-457200">
              <a:spcBef>
                <a:spcPts val="1800"/>
              </a:spcBef>
              <a:buClr>
                <a:srgbClr val="0098DB"/>
              </a:buClr>
              <a:buSzPct val="100000"/>
              <a:buFont typeface="Arial" pitchFamily="32"/>
              <a:buChar char="•"/>
            </a:pPr>
            <a:r>
              <a:rPr lang="en-US" dirty="0"/>
              <a:t>Out of the kernel </a:t>
            </a:r>
            <a:r>
              <a:rPr lang="en-US" dirty="0" smtClean="0"/>
              <a:t>tree</a:t>
            </a:r>
          </a:p>
          <a:p>
            <a:pPr marL="889200" lvl="1" indent="-457200">
              <a:spcBef>
                <a:spcPts val="1800"/>
              </a:spcBef>
              <a:buClr>
                <a:srgbClr val="0098DB"/>
              </a:buClr>
              <a:buSzPct val="100000"/>
              <a:buFont typeface="Arial" pitchFamily="32"/>
              <a:buChar char="•"/>
            </a:pPr>
            <a:r>
              <a:rPr lang="en-US" dirty="0" smtClean="0">
                <a:solidFill>
                  <a:srgbClr val="404040"/>
                </a:solidFill>
              </a:rPr>
              <a:t>When </a:t>
            </a:r>
            <a:r>
              <a:rPr lang="en-US" dirty="0">
                <a:solidFill>
                  <a:srgbClr val="404040"/>
                </a:solidFill>
              </a:rPr>
              <a:t>the code is in a different directory outside of the kernel source tree</a:t>
            </a:r>
          </a:p>
          <a:p>
            <a:pPr marL="457200" lvl="0" indent="-457200">
              <a:spcBef>
                <a:spcPts val="1800"/>
              </a:spcBef>
              <a:buClr>
                <a:srgbClr val="0098DB"/>
              </a:buClr>
              <a:buSzPct val="100000"/>
              <a:buFont typeface="Arial" pitchFamily="32"/>
              <a:buChar char="•"/>
            </a:pPr>
            <a:r>
              <a:rPr lang="en-US" dirty="0"/>
              <a:t>Inside the kernel </a:t>
            </a:r>
            <a:r>
              <a:rPr lang="en-US" dirty="0" smtClean="0"/>
              <a:t>tree</a:t>
            </a:r>
          </a:p>
          <a:p>
            <a:pPr marL="889200" lvl="1" indent="-457200">
              <a:spcBef>
                <a:spcPts val="1800"/>
              </a:spcBef>
              <a:buClr>
                <a:srgbClr val="0098DB"/>
              </a:buClr>
              <a:buSzPct val="100000"/>
              <a:buFont typeface="Arial" pitchFamily="32"/>
              <a:buChar char="•"/>
            </a:pPr>
            <a:r>
              <a:rPr lang="en-US" dirty="0" smtClean="0">
                <a:solidFill>
                  <a:srgbClr val="404040"/>
                </a:solidFill>
              </a:rPr>
              <a:t>When </a:t>
            </a:r>
            <a:r>
              <a:rPr lang="en-US" dirty="0">
                <a:solidFill>
                  <a:srgbClr val="404040"/>
                </a:solidFill>
              </a:rPr>
              <a:t>the code is managed by a </a:t>
            </a:r>
            <a:r>
              <a:rPr lang="en-US" dirty="0" err="1">
                <a:solidFill>
                  <a:srgbClr val="404040"/>
                </a:solidFill>
              </a:rPr>
              <a:t>KConfig</a:t>
            </a:r>
            <a:r>
              <a:rPr lang="en-US" dirty="0">
                <a:solidFill>
                  <a:srgbClr val="404040"/>
                </a:solidFill>
              </a:rPr>
              <a:t> and a </a:t>
            </a:r>
            <a:r>
              <a:rPr lang="en-US" dirty="0" err="1">
                <a:solidFill>
                  <a:srgbClr val="404040"/>
                </a:solidFill>
              </a:rPr>
              <a:t>Makefile</a:t>
            </a:r>
            <a:r>
              <a:rPr lang="en-US" dirty="0">
                <a:solidFill>
                  <a:srgbClr val="404040"/>
                </a:solidFill>
              </a:rPr>
              <a:t> into a kernel directory</a:t>
            </a:r>
          </a:p>
        </p:txBody>
      </p:sp>
    </p:spTree>
    <p:extLst>
      <p:ext uri="{BB962C8B-B14F-4D97-AF65-F5344CB8AC3E}">
        <p14:creationId xmlns:p14="http://schemas.microsoft.com/office/powerpoint/2010/main" val="1623887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a:t>
            </a:r>
            <a:br>
              <a:rPr lang="en-US" sz="2600" b="1" kern="1200" dirty="0">
                <a:solidFill>
                  <a:srgbClr val="0098DB"/>
                </a:solidFill>
                <a:highlight>
                  <a:scrgbClr r="0" g="0" b="0">
                    <a:alpha val="0"/>
                  </a:scrgbClr>
                </a:highlight>
                <a:latin typeface="Arial"/>
                <a:ea typeface="ＭＳ Ｐゴシック"/>
                <a:cs typeface="Arial"/>
              </a:rPr>
            </a:br>
            <a:r>
              <a:rPr lang="en-US" sz="2600" b="1" kern="1200" dirty="0">
                <a:solidFill>
                  <a:srgbClr val="0098DB"/>
                </a:solidFill>
                <a:highlight>
                  <a:scrgbClr r="0" g="0" b="0">
                    <a:alpha val="0"/>
                  </a:scrgbClr>
                </a:highlight>
                <a:latin typeface="Arial"/>
                <a:ea typeface="ＭＳ Ｐゴシック"/>
                <a:cs typeface="Arial"/>
              </a:rPr>
              <a:t>Pro and Cons of a module </a:t>
            </a:r>
            <a:r>
              <a:rPr lang="en-US" kern="1200" dirty="0" smtClean="0">
                <a:solidFill>
                  <a:srgbClr val="0098DB"/>
                </a:solidFill>
                <a:highlight>
                  <a:scrgbClr r="0" g="0" b="0">
                    <a:alpha val="0"/>
                  </a:scrgbClr>
                </a:highlight>
                <a:ea typeface="ＭＳ Ｐゴシック"/>
              </a:rPr>
              <a:t>out</a:t>
            </a:r>
            <a:r>
              <a:rPr lang="en-US" sz="2600" b="1" kern="1200" dirty="0" smtClean="0">
                <a:solidFill>
                  <a:srgbClr val="0098DB"/>
                </a:solidFill>
                <a:highlight>
                  <a:scrgbClr r="0" g="0" b="0">
                    <a:alpha val="0"/>
                  </a:scrgbClr>
                </a:highlight>
                <a:latin typeface="Arial"/>
                <a:ea typeface="ＭＳ Ｐゴシック"/>
                <a:cs typeface="Arial"/>
              </a:rPr>
              <a:t>side </a:t>
            </a:r>
            <a:r>
              <a:rPr lang="en-US" sz="2600" b="1" kern="1200" dirty="0">
                <a:solidFill>
                  <a:srgbClr val="0098DB"/>
                </a:solidFill>
                <a:highlight>
                  <a:scrgbClr r="0" g="0" b="0">
                    <a:alpha val="0"/>
                  </a:scrgbClr>
                </a:highlight>
                <a:latin typeface="Arial"/>
                <a:ea typeface="ＭＳ Ｐゴシック"/>
                <a:cs typeface="Arial"/>
              </a:rPr>
              <a:t>the kernel tree</a:t>
            </a:r>
          </a:p>
        </p:txBody>
      </p:sp>
      <p:sp>
        <p:nvSpPr>
          <p:cNvPr id="3" name="Content Placeholder 2"/>
          <p:cNvSpPr txBox="1">
            <a:spLocks noGrp="1"/>
          </p:cNvSpPr>
          <p:nvPr>
            <p:ph type="body" idx="4294967295"/>
          </p:nvPr>
        </p:nvSpPr>
        <p:spPr>
          <a:xfrm>
            <a:off x="419760" y="1363680"/>
            <a:ext cx="8251560" cy="4756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r>
              <a:rPr lang="en-US" dirty="0"/>
              <a:t>When the code is outside of the kernel source tree </a:t>
            </a:r>
            <a:r>
              <a:rPr lang="en-US" dirty="0" smtClean="0"/>
              <a:t>in a </a:t>
            </a:r>
            <a:r>
              <a:rPr lang="en-US" dirty="0"/>
              <a:t>different directory</a:t>
            </a:r>
          </a:p>
          <a:p>
            <a:r>
              <a:rPr lang="en-US" dirty="0" smtClean="0"/>
              <a:t>Advantages</a:t>
            </a:r>
            <a:endParaRPr lang="en-US" dirty="0"/>
          </a:p>
          <a:p>
            <a:pPr lvl="1"/>
            <a:r>
              <a:rPr lang="en-US" b="0" dirty="0" smtClean="0"/>
              <a:t>Might </a:t>
            </a:r>
            <a:r>
              <a:rPr lang="en-US" b="0" dirty="0"/>
              <a:t>be easier to handle modifications than modify it </a:t>
            </a:r>
            <a:r>
              <a:rPr lang="en-US" b="0" dirty="0" smtClean="0"/>
              <a:t>into the </a:t>
            </a:r>
            <a:r>
              <a:rPr lang="en-US" b="0" dirty="0"/>
              <a:t>kernel itself</a:t>
            </a:r>
          </a:p>
          <a:p>
            <a:r>
              <a:rPr lang="en-US" dirty="0" smtClean="0"/>
              <a:t>Drawbacks</a:t>
            </a:r>
            <a:endParaRPr lang="en-US" dirty="0"/>
          </a:p>
          <a:p>
            <a:pPr lvl="1"/>
            <a:r>
              <a:rPr lang="en-US" b="0" dirty="0" smtClean="0"/>
              <a:t>Not </a:t>
            </a:r>
            <a:r>
              <a:rPr lang="en-US" b="0" dirty="0"/>
              <a:t>integrated to the kernel </a:t>
            </a:r>
            <a:r>
              <a:rPr lang="en-US" b="0" dirty="0" smtClean="0"/>
              <a:t>configuration/compilation process</a:t>
            </a:r>
            <a:endParaRPr lang="en-US" dirty="0"/>
          </a:p>
          <a:p>
            <a:pPr lvl="1"/>
            <a:r>
              <a:rPr lang="en-US" b="0" dirty="0" smtClean="0"/>
              <a:t>Needs </a:t>
            </a:r>
            <a:r>
              <a:rPr lang="en-US" b="0" dirty="0"/>
              <a:t>to be built </a:t>
            </a:r>
            <a:r>
              <a:rPr lang="en-US" b="0" dirty="0" smtClean="0"/>
              <a:t>separately</a:t>
            </a:r>
          </a:p>
          <a:p>
            <a:pPr lvl="1"/>
            <a:r>
              <a:rPr lang="en-US" b="0" dirty="0" smtClean="0"/>
              <a:t>The </a:t>
            </a:r>
            <a:r>
              <a:rPr lang="en-US" b="0" dirty="0"/>
              <a:t>driver cannot be built statically</a:t>
            </a:r>
            <a:endParaRPr lang="en-US" dirty="0">
              <a:solidFill>
                <a:srgbClr val="404040"/>
              </a:solidFill>
            </a:endParaRPr>
          </a:p>
        </p:txBody>
      </p:sp>
    </p:spTree>
    <p:extLst>
      <p:ext uri="{BB962C8B-B14F-4D97-AF65-F5344CB8AC3E}">
        <p14:creationId xmlns:p14="http://schemas.microsoft.com/office/powerpoint/2010/main" val="835052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a:t>
            </a:r>
            <a:br>
              <a:rPr lang="en-US" sz="2600" b="1" kern="1200" dirty="0">
                <a:solidFill>
                  <a:srgbClr val="0098DB"/>
                </a:solidFill>
                <a:highlight>
                  <a:scrgbClr r="0" g="0" b="0">
                    <a:alpha val="0"/>
                  </a:scrgbClr>
                </a:highlight>
                <a:latin typeface="Arial"/>
                <a:ea typeface="ＭＳ Ｐゴシック"/>
                <a:cs typeface="Arial"/>
              </a:rPr>
            </a:br>
            <a:r>
              <a:rPr lang="en-US" sz="2600" b="1" kern="1200" dirty="0">
                <a:solidFill>
                  <a:srgbClr val="0098DB"/>
                </a:solidFill>
                <a:highlight>
                  <a:scrgbClr r="0" g="0" b="0">
                    <a:alpha val="0"/>
                  </a:scrgbClr>
                </a:highlight>
                <a:latin typeface="Arial"/>
                <a:ea typeface="ＭＳ Ｐゴシック"/>
                <a:cs typeface="Arial"/>
              </a:rPr>
              <a:t>Pro and Cons of a module </a:t>
            </a:r>
            <a:r>
              <a:rPr lang="en-US" kern="1200" dirty="0" smtClean="0">
                <a:solidFill>
                  <a:srgbClr val="0098DB"/>
                </a:solidFill>
                <a:highlight>
                  <a:scrgbClr r="0" g="0" b="0">
                    <a:alpha val="0"/>
                  </a:scrgbClr>
                </a:highlight>
                <a:ea typeface="ＭＳ Ｐゴシック"/>
              </a:rPr>
              <a:t>in</a:t>
            </a:r>
            <a:r>
              <a:rPr lang="en-US" sz="2600" b="1" kern="1200" dirty="0" smtClean="0">
                <a:solidFill>
                  <a:srgbClr val="0098DB"/>
                </a:solidFill>
                <a:highlight>
                  <a:scrgbClr r="0" g="0" b="0">
                    <a:alpha val="0"/>
                  </a:scrgbClr>
                </a:highlight>
                <a:latin typeface="Arial"/>
                <a:ea typeface="ＭＳ Ｐゴシック"/>
                <a:cs typeface="Arial"/>
              </a:rPr>
              <a:t>side </a:t>
            </a:r>
            <a:r>
              <a:rPr lang="en-US" sz="2600" b="1" kern="1200" dirty="0">
                <a:solidFill>
                  <a:srgbClr val="0098DB"/>
                </a:solidFill>
                <a:highlight>
                  <a:scrgbClr r="0" g="0" b="0">
                    <a:alpha val="0"/>
                  </a:scrgbClr>
                </a:highlight>
                <a:latin typeface="Arial"/>
                <a:ea typeface="ＭＳ Ｐゴシック"/>
                <a:cs typeface="Arial"/>
              </a:rPr>
              <a:t>the kernel tree</a:t>
            </a:r>
          </a:p>
        </p:txBody>
      </p:sp>
      <p:sp>
        <p:nvSpPr>
          <p:cNvPr id="3" name="Content Placeholder 2"/>
          <p:cNvSpPr txBox="1">
            <a:spLocks noGrp="1"/>
          </p:cNvSpPr>
          <p:nvPr>
            <p:ph type="body" idx="4294967295"/>
          </p:nvPr>
        </p:nvSpPr>
        <p:spPr>
          <a:xfrm>
            <a:off x="419760" y="1363680"/>
            <a:ext cx="8251560" cy="4756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r>
              <a:rPr lang="en-US" dirty="0"/>
              <a:t>When the code is inside the same directory tree of </a:t>
            </a:r>
            <a:r>
              <a:rPr lang="en-US" dirty="0" smtClean="0"/>
              <a:t>the kernel </a:t>
            </a:r>
            <a:r>
              <a:rPr lang="en-US" dirty="0"/>
              <a:t>sources</a:t>
            </a:r>
          </a:p>
          <a:p>
            <a:r>
              <a:rPr lang="en-US" dirty="0" smtClean="0"/>
              <a:t>Advantages</a:t>
            </a:r>
          </a:p>
          <a:p>
            <a:pPr lvl="1"/>
            <a:r>
              <a:rPr lang="en-US" b="0" dirty="0" smtClean="0"/>
              <a:t>Well </a:t>
            </a:r>
            <a:r>
              <a:rPr lang="en-US" b="0" dirty="0"/>
              <a:t>integrated into the kernel configuration </a:t>
            </a:r>
            <a:r>
              <a:rPr lang="en-US" b="0" dirty="0" smtClean="0"/>
              <a:t>and compilation process</a:t>
            </a:r>
          </a:p>
          <a:p>
            <a:pPr lvl="1"/>
            <a:r>
              <a:rPr lang="en-US" b="0" dirty="0" smtClean="0"/>
              <a:t>The </a:t>
            </a:r>
            <a:r>
              <a:rPr lang="en-US" b="0" dirty="0"/>
              <a:t>driver can be built statically if needed</a:t>
            </a:r>
          </a:p>
          <a:p>
            <a:r>
              <a:rPr lang="en-US" dirty="0" smtClean="0"/>
              <a:t>Drawbacks</a:t>
            </a:r>
            <a:endParaRPr lang="en-US" dirty="0"/>
          </a:p>
          <a:p>
            <a:pPr lvl="1"/>
            <a:r>
              <a:rPr lang="en-US" b="0" dirty="0" smtClean="0"/>
              <a:t>Bigger </a:t>
            </a:r>
            <a:r>
              <a:rPr lang="en-US" b="0" dirty="0"/>
              <a:t>kernel </a:t>
            </a:r>
            <a:r>
              <a:rPr lang="en-US" b="0" dirty="0" smtClean="0"/>
              <a:t>size</a:t>
            </a:r>
          </a:p>
          <a:p>
            <a:pPr lvl="1"/>
            <a:r>
              <a:rPr lang="en-US" b="0" dirty="0" smtClean="0"/>
              <a:t>Slower </a:t>
            </a:r>
            <a:r>
              <a:rPr lang="en-US" b="0" dirty="0"/>
              <a:t>boot time</a:t>
            </a:r>
            <a:endParaRPr lang="en-US" dirty="0">
              <a:solidFill>
                <a:srgbClr val="404040"/>
              </a:solidFill>
            </a:endParaRPr>
          </a:p>
        </p:txBody>
      </p:sp>
    </p:spTree>
    <p:extLst>
      <p:ext uri="{BB962C8B-B14F-4D97-AF65-F5344CB8AC3E}">
        <p14:creationId xmlns:p14="http://schemas.microsoft.com/office/powerpoint/2010/main" val="2873100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a:t>
            </a:r>
            <a:r>
              <a:rPr lang="en-US" sz="2600" b="1" kern="1200" dirty="0" smtClean="0">
                <a:solidFill>
                  <a:srgbClr val="0098DB"/>
                </a:solidFill>
                <a:highlight>
                  <a:scrgbClr r="0" g="0" b="0">
                    <a:alpha val="0"/>
                  </a:scrgbClr>
                </a:highlight>
                <a:latin typeface="Arial"/>
                <a:ea typeface="ＭＳ Ｐゴシック"/>
                <a:cs typeface="Arial"/>
              </a:rPr>
              <a:t>– The source code</a:t>
            </a:r>
            <a:endParaRPr lang="en-US" sz="2600" b="1" kern="1200" dirty="0">
              <a:solidFill>
                <a:srgbClr val="0098DB"/>
              </a:solidFill>
              <a:highlight>
                <a:scrgbClr r="0" g="0" b="0">
                  <a:alpha val="0"/>
                </a:scrgbClr>
              </a:highlight>
              <a:latin typeface="Arial"/>
              <a:ea typeface="ＭＳ Ｐゴシック"/>
              <a:cs typeface="Arial"/>
            </a:endParaRPr>
          </a:p>
        </p:txBody>
      </p:sp>
      <p:sp>
        <p:nvSpPr>
          <p:cNvPr id="3" name="Content Placeholder 2"/>
          <p:cNvSpPr txBox="1">
            <a:spLocks noGrp="1"/>
          </p:cNvSpPr>
          <p:nvPr>
            <p:ph type="body" idx="4294967295"/>
          </p:nvPr>
        </p:nvSpPr>
        <p:spPr>
          <a:xfrm>
            <a:off x="419760" y="1066800"/>
            <a:ext cx="8251560" cy="505320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#include &lt;</a:t>
            </a:r>
            <a:r>
              <a:rPr lang="en-US" sz="1600" dirty="0" err="1">
                <a:solidFill>
                  <a:schemeClr val="tx2"/>
                </a:solidFill>
                <a:latin typeface="Courier New" panose="02070309020205020404" pitchFamily="49" charset="0"/>
                <a:cs typeface="Courier New" panose="02070309020205020404" pitchFamily="49" charset="0"/>
              </a:rPr>
              <a:t>linux</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module.h</a:t>
            </a:r>
            <a:r>
              <a:rPr lang="en-US" sz="1600" dirty="0">
                <a:solidFill>
                  <a:schemeClr val="tx2"/>
                </a:solidFill>
                <a:latin typeface="Courier New" panose="02070309020205020404" pitchFamily="49" charset="0"/>
                <a:cs typeface="Courier New" panose="02070309020205020404" pitchFamily="49" charset="0"/>
              </a:rPr>
              <a:t>&gt;</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#include &lt;</a:t>
            </a:r>
            <a:r>
              <a:rPr lang="en-US" sz="1600" dirty="0" err="1">
                <a:solidFill>
                  <a:schemeClr val="tx2"/>
                </a:solidFill>
                <a:latin typeface="Courier New" panose="02070309020205020404" pitchFamily="49" charset="0"/>
                <a:cs typeface="Courier New" panose="02070309020205020404" pitchFamily="49" charset="0"/>
              </a:rPr>
              <a:t>linux</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kernel.h</a:t>
            </a:r>
            <a:r>
              <a:rPr lang="en-US" sz="1600" dirty="0" smtClean="0">
                <a:solidFill>
                  <a:schemeClr val="tx2"/>
                </a:solidFill>
                <a:latin typeface="Courier New" panose="02070309020205020404" pitchFamily="49" charset="0"/>
                <a:cs typeface="Courier New" panose="02070309020205020404" pitchFamily="49" charset="0"/>
              </a:rPr>
              <a:t>&gt;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static </a:t>
            </a:r>
            <a:r>
              <a:rPr lang="en-US" sz="1600" dirty="0" err="1">
                <a:solidFill>
                  <a:schemeClr val="tx2"/>
                </a:solidFill>
                <a:latin typeface="Courier New" panose="02070309020205020404" pitchFamily="49" charset="0"/>
                <a:cs typeface="Courier New" panose="02070309020205020404" pitchFamily="49" charset="0"/>
              </a:rPr>
              <a:t>int</a:t>
            </a:r>
            <a:r>
              <a:rPr lang="en-US" sz="1600" dirty="0">
                <a:solidFill>
                  <a:schemeClr val="tx2"/>
                </a:solidFill>
                <a:latin typeface="Courier New" panose="02070309020205020404" pitchFamily="49" charset="0"/>
                <a:cs typeface="Courier New" panose="02070309020205020404" pitchFamily="49" charset="0"/>
              </a:rPr>
              <a:t> __</a:t>
            </a:r>
            <a:r>
              <a:rPr lang="en-US" sz="1600" dirty="0" err="1">
                <a:solidFill>
                  <a:schemeClr val="tx2"/>
                </a:solidFill>
                <a:latin typeface="Courier New" panose="02070309020205020404" pitchFamily="49" charset="0"/>
                <a:cs typeface="Courier New" panose="02070309020205020404" pitchFamily="49" charset="0"/>
              </a:rPr>
              <a:t>init</a:t>
            </a:r>
            <a:r>
              <a:rPr lang="en-US" sz="1600" dirty="0">
                <a:solidFill>
                  <a:schemeClr val="tx2"/>
                </a:solidFill>
                <a:latin typeface="Courier New" panose="02070309020205020404" pitchFamily="49" charset="0"/>
                <a:cs typeface="Courier New" panose="02070309020205020404" pitchFamily="49" charset="0"/>
              </a:rPr>
              <a:t> </a:t>
            </a:r>
            <a:r>
              <a:rPr lang="en-US" sz="1600" dirty="0" err="1">
                <a:solidFill>
                  <a:schemeClr val="tx2"/>
                </a:solidFill>
                <a:latin typeface="Courier New" panose="02070309020205020404" pitchFamily="49" charset="0"/>
                <a:cs typeface="Courier New" panose="02070309020205020404" pitchFamily="49" charset="0"/>
              </a:rPr>
              <a:t>hello_init</a:t>
            </a:r>
            <a:r>
              <a:rPr lang="en-US" sz="1600" dirty="0">
                <a:solidFill>
                  <a:schemeClr val="tx2"/>
                </a:solidFill>
                <a:latin typeface="Courier New" panose="02070309020205020404" pitchFamily="49" charset="0"/>
                <a:cs typeface="Courier New" panose="02070309020205020404" pitchFamily="49" charset="0"/>
              </a:rPr>
              <a:t>(void)</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r>
              <a:rPr lang="en-US" sz="1600" dirty="0" err="1">
                <a:solidFill>
                  <a:schemeClr val="tx2"/>
                </a:solidFill>
                <a:latin typeface="Courier New" panose="02070309020205020404" pitchFamily="49" charset="0"/>
                <a:cs typeface="Courier New" panose="02070309020205020404" pitchFamily="49" charset="0"/>
              </a:rPr>
              <a:t>printk</a:t>
            </a:r>
            <a:r>
              <a:rPr lang="en-US" sz="1600" dirty="0">
                <a:solidFill>
                  <a:schemeClr val="tx2"/>
                </a:solidFill>
                <a:latin typeface="Courier New" panose="02070309020205020404" pitchFamily="49" charset="0"/>
                <a:cs typeface="Courier New" panose="02070309020205020404" pitchFamily="49" charset="0"/>
              </a:rPr>
              <a:t>("When half way through the journey of our life\n");</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return 0;</a:t>
            </a:r>
          </a:p>
          <a:p>
            <a:pPr marL="108000" lvl="0" indent="0">
              <a:spcBef>
                <a:spcPts val="0"/>
              </a:spcBef>
              <a:buNone/>
            </a:pPr>
            <a:r>
              <a:rPr lang="en-US" sz="1600" dirty="0" smtClean="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static void __exit </a:t>
            </a:r>
            <a:r>
              <a:rPr lang="en-US" sz="1600" dirty="0" err="1">
                <a:solidFill>
                  <a:schemeClr val="tx2"/>
                </a:solidFill>
                <a:latin typeface="Courier New" panose="02070309020205020404" pitchFamily="49" charset="0"/>
                <a:cs typeface="Courier New" panose="02070309020205020404" pitchFamily="49" charset="0"/>
              </a:rPr>
              <a:t>hello_exit</a:t>
            </a:r>
            <a:r>
              <a:rPr lang="en-US" sz="1600" dirty="0">
                <a:solidFill>
                  <a:schemeClr val="tx2"/>
                </a:solidFill>
                <a:latin typeface="Courier New" panose="02070309020205020404" pitchFamily="49" charset="0"/>
                <a:cs typeface="Courier New" panose="02070309020205020404" pitchFamily="49" charset="0"/>
              </a:rPr>
              <a:t>(void)</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r>
              <a:rPr lang="en-US" sz="1600" dirty="0" err="1">
                <a:solidFill>
                  <a:schemeClr val="tx2"/>
                </a:solidFill>
                <a:latin typeface="Courier New" panose="02070309020205020404" pitchFamily="49" charset="0"/>
                <a:cs typeface="Courier New" panose="02070309020205020404" pitchFamily="49" charset="0"/>
              </a:rPr>
              <a:t>printk</a:t>
            </a:r>
            <a:r>
              <a:rPr lang="en-US" sz="1600" dirty="0">
                <a:solidFill>
                  <a:schemeClr val="tx2"/>
                </a:solidFill>
                <a:latin typeface="Courier New" panose="02070309020205020404" pitchFamily="49" charset="0"/>
                <a:cs typeface="Courier New" panose="02070309020205020404" pitchFamily="49" charset="0"/>
              </a:rPr>
              <a:t>("I found that I was in a gloomy wood\n");</a:t>
            </a:r>
          </a:p>
          <a:p>
            <a:pPr marL="108000" lvl="0" indent="0">
              <a:spcBef>
                <a:spcPts val="0"/>
              </a:spcBef>
              <a:buNone/>
            </a:pPr>
            <a:r>
              <a:rPr lang="en-US" sz="1600" dirty="0" smtClean="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err="1">
                <a:solidFill>
                  <a:schemeClr val="tx2"/>
                </a:solidFill>
                <a:latin typeface="Courier New" panose="02070309020205020404" pitchFamily="49" charset="0"/>
                <a:cs typeface="Courier New" panose="02070309020205020404" pitchFamily="49" charset="0"/>
              </a:rPr>
              <a:t>module_init</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hello_init</a:t>
            </a:r>
            <a:r>
              <a:rPr lang="en-US" sz="1600" dirty="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r>
              <a:rPr lang="en-US" sz="1600" dirty="0" err="1">
                <a:solidFill>
                  <a:schemeClr val="tx2"/>
                </a:solidFill>
                <a:latin typeface="Courier New" panose="02070309020205020404" pitchFamily="49" charset="0"/>
                <a:cs typeface="Courier New" panose="02070309020205020404" pitchFamily="49" charset="0"/>
              </a:rPr>
              <a:t>module_exit</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hello_exit</a:t>
            </a:r>
            <a:r>
              <a:rPr lang="en-US" sz="1600" dirty="0" smtClean="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MODULE_LICENSE("GPL");</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MODULE_DESCRIPTION("Greeting module from the Divine Comedy");</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MODULE_AUTHOR("Dante Alighieri");</a:t>
            </a:r>
          </a:p>
        </p:txBody>
      </p:sp>
    </p:spTree>
    <p:extLst>
      <p:ext uri="{BB962C8B-B14F-4D97-AF65-F5344CB8AC3E}">
        <p14:creationId xmlns:p14="http://schemas.microsoft.com/office/powerpoint/2010/main" val="25181469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63540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 The </a:t>
            </a:r>
            <a:r>
              <a:rPr lang="en-US" sz="2600" b="1" kern="1200" dirty="0" err="1">
                <a:solidFill>
                  <a:srgbClr val="0098DB"/>
                </a:solidFill>
                <a:highlight>
                  <a:scrgbClr r="0" g="0" b="0">
                    <a:alpha val="0"/>
                  </a:scrgbClr>
                </a:highlight>
                <a:latin typeface="Arial"/>
                <a:ea typeface="ＭＳ Ｐゴシック"/>
                <a:cs typeface="Arial"/>
              </a:rPr>
              <a:t>Makefile</a:t>
            </a:r>
            <a:endParaRPr lang="en-US" sz="2600" b="1" kern="1200" dirty="0">
              <a:solidFill>
                <a:srgbClr val="0098DB"/>
              </a:solidFill>
              <a:highlight>
                <a:scrgbClr r="0" g="0" b="0">
                  <a:alpha val="0"/>
                </a:scrgbClr>
              </a:highlight>
              <a:latin typeface="Arial"/>
              <a:ea typeface="ＭＳ Ｐゴシック"/>
              <a:cs typeface="Arial"/>
            </a:endParaRPr>
          </a:p>
        </p:txBody>
      </p:sp>
      <p:sp>
        <p:nvSpPr>
          <p:cNvPr id="3" name="Content Placeholder 2"/>
          <p:cNvSpPr txBox="1">
            <a:spLocks noGrp="1"/>
          </p:cNvSpPr>
          <p:nvPr>
            <p:ph type="body" idx="4294967295"/>
          </p:nvPr>
        </p:nvSpPr>
        <p:spPr>
          <a:xfrm>
            <a:off x="533760" y="1232840"/>
            <a:ext cx="8229240" cy="371196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72000" lvl="0" indent="0">
              <a:spcBef>
                <a:spcPts val="4351"/>
              </a:spcBef>
              <a:buNone/>
              <a:tabLst>
                <a:tab pos="248760" algn="l"/>
              </a:tabLst>
            </a:pPr>
            <a:r>
              <a:rPr lang="en-US" sz="2000" dirty="0" err="1" smtClean="0">
                <a:solidFill>
                  <a:srgbClr val="404040"/>
                </a:solidFill>
                <a:latin typeface="Courier New" pitchFamily="49"/>
                <a:cs typeface="Courier New" pitchFamily="49"/>
              </a:rPr>
              <a:t>obj</a:t>
            </a:r>
            <a:r>
              <a:rPr lang="en-US" sz="2000" dirty="0" smtClean="0">
                <a:solidFill>
                  <a:srgbClr val="404040"/>
                </a:solidFill>
                <a:latin typeface="Courier New" pitchFamily="49"/>
                <a:cs typeface="Courier New" pitchFamily="49"/>
              </a:rPr>
              <a:t>-m </a:t>
            </a:r>
            <a:r>
              <a:rPr lang="en-US" sz="2000" dirty="0">
                <a:solidFill>
                  <a:srgbClr val="404040"/>
                </a:solidFill>
                <a:latin typeface="Courier New" pitchFamily="49"/>
                <a:cs typeface="Courier New" pitchFamily="49"/>
              </a:rPr>
              <a:t>+= </a:t>
            </a:r>
            <a:r>
              <a:rPr lang="en-US" sz="2000" dirty="0" err="1" smtClean="0">
                <a:solidFill>
                  <a:srgbClr val="404040"/>
                </a:solidFill>
                <a:latin typeface="Courier New" pitchFamily="49"/>
                <a:cs typeface="Courier New" pitchFamily="49"/>
              </a:rPr>
              <a:t>hellokernel.o</a:t>
            </a:r>
            <a:r>
              <a:rPr lang="en-US" sz="2000" dirty="0">
                <a:solidFill>
                  <a:srgbClr val="404040"/>
                </a:solidFill>
                <a:latin typeface="Courier New" pitchFamily="49"/>
                <a:cs typeface="Courier New" pitchFamily="49"/>
              </a:rPr>
              <a:t/>
            </a:r>
            <a:br>
              <a:rPr lang="en-US" sz="2000" dirty="0">
                <a:solidFill>
                  <a:srgbClr val="404040"/>
                </a:solidFill>
                <a:latin typeface="Courier New" pitchFamily="49"/>
                <a:cs typeface="Courier New" pitchFamily="49"/>
              </a:rPr>
            </a:br>
            <a:r>
              <a:rPr lang="en-US" sz="2000" dirty="0">
                <a:solidFill>
                  <a:srgbClr val="404040"/>
                </a:solidFill>
                <a:latin typeface="Courier New" pitchFamily="49"/>
                <a:cs typeface="Courier New" pitchFamily="49"/>
              </a:rPr>
              <a:t/>
            </a:r>
            <a:br>
              <a:rPr lang="en-US" sz="2000" dirty="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SRC </a:t>
            </a:r>
            <a:r>
              <a:rPr lang="en-US" sz="2000" dirty="0">
                <a:solidFill>
                  <a:srgbClr val="404040"/>
                </a:solidFill>
                <a:latin typeface="Courier New" pitchFamily="49"/>
                <a:cs typeface="Courier New" pitchFamily="49"/>
              </a:rPr>
              <a:t>:= $(shell </a:t>
            </a:r>
            <a:r>
              <a:rPr lang="en-US" sz="2000" dirty="0" err="1" smtClean="0">
                <a:solidFill>
                  <a:srgbClr val="404040"/>
                </a:solidFill>
                <a:latin typeface="Courier New" pitchFamily="49"/>
                <a:cs typeface="Courier New" pitchFamily="49"/>
              </a:rPr>
              <a:t>pwd</a:t>
            </a:r>
            <a:r>
              <a:rPr lang="en-US" sz="2000" dirty="0" smtClean="0">
                <a:solidFill>
                  <a:srgbClr val="404040"/>
                </a:solidFill>
                <a:latin typeface="Courier New" pitchFamily="49"/>
                <a:cs typeface="Courier New" pitchFamily="49"/>
              </a:rPr>
              <a:t>)</a:t>
            </a:r>
            <a:br>
              <a:rPr lang="en-US" sz="2000" dirty="0" smtClean="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
            </a:r>
            <a:br>
              <a:rPr lang="en-US" sz="2000" dirty="0" smtClean="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all:</a:t>
            </a:r>
            <a:br>
              <a:rPr lang="en-US" sz="2000" dirty="0" smtClean="0">
                <a:solidFill>
                  <a:srgbClr val="404040"/>
                </a:solidFill>
                <a:latin typeface="Courier New" pitchFamily="49"/>
                <a:cs typeface="Courier New" pitchFamily="49"/>
              </a:rPr>
            </a:br>
            <a:r>
              <a:rPr lang="en-US" sz="2000" dirty="0">
                <a:solidFill>
                  <a:srgbClr val="404040"/>
                </a:solidFill>
                <a:latin typeface="Courier New" pitchFamily="49"/>
                <a:cs typeface="Courier New" pitchFamily="49"/>
              </a:rPr>
              <a:t>	$(MAKE) -C $(KERNEL_SRC) M=$(SRC) modules</a:t>
            </a:r>
            <a:br>
              <a:rPr lang="en-US" sz="2000" dirty="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
            </a:r>
            <a:br>
              <a:rPr lang="en-US" sz="2000" dirty="0" smtClean="0">
                <a:solidFill>
                  <a:srgbClr val="404040"/>
                </a:solidFill>
                <a:latin typeface="Courier New" pitchFamily="49"/>
                <a:cs typeface="Courier New" pitchFamily="49"/>
              </a:rPr>
            </a:br>
            <a:r>
              <a:rPr lang="en-US" sz="2000" dirty="0" err="1" smtClean="0">
                <a:solidFill>
                  <a:srgbClr val="404040"/>
                </a:solidFill>
                <a:latin typeface="Courier New" pitchFamily="49"/>
                <a:cs typeface="Courier New" pitchFamily="49"/>
              </a:rPr>
              <a:t>modules_install</a:t>
            </a:r>
            <a:r>
              <a:rPr lang="en-US" sz="2000" dirty="0" smtClean="0">
                <a:solidFill>
                  <a:srgbClr val="404040"/>
                </a:solidFill>
                <a:latin typeface="Courier New" pitchFamily="49"/>
                <a:cs typeface="Courier New" pitchFamily="49"/>
              </a:rPr>
              <a:t>:</a:t>
            </a:r>
            <a:br>
              <a:rPr lang="en-US" sz="2000" dirty="0" smtClean="0">
                <a:solidFill>
                  <a:srgbClr val="404040"/>
                </a:solidFill>
                <a:latin typeface="Courier New" pitchFamily="49"/>
                <a:cs typeface="Courier New" pitchFamily="49"/>
              </a:rPr>
            </a:br>
            <a:r>
              <a:rPr lang="en-US" sz="2000" dirty="0">
                <a:solidFill>
                  <a:srgbClr val="404040"/>
                </a:solidFill>
                <a:latin typeface="Courier New" pitchFamily="49"/>
                <a:cs typeface="Courier New" pitchFamily="49"/>
              </a:rPr>
              <a:t>	$(MAKE) -C $(KERNEL_SRC) M=$(SRC) </a:t>
            </a:r>
            <a:r>
              <a:rPr lang="en-US" sz="2000" dirty="0" err="1" smtClean="0">
                <a:solidFill>
                  <a:srgbClr val="404040"/>
                </a:solidFill>
                <a:latin typeface="Courier New" pitchFamily="49"/>
                <a:cs typeface="Courier New" pitchFamily="49"/>
              </a:rPr>
              <a:t>modules_install</a:t>
            </a:r>
            <a:r>
              <a:rPr lang="en-US" sz="1800" dirty="0" smtClean="0">
                <a:solidFill>
                  <a:srgbClr val="404040"/>
                </a:solidFill>
                <a:latin typeface="Courier New" pitchFamily="49"/>
                <a:cs typeface="Courier New" pitchFamily="49"/>
              </a:rPr>
              <a:t/>
            </a:r>
            <a:br>
              <a:rPr lang="en-US" sz="1800" dirty="0" smtClean="0">
                <a:solidFill>
                  <a:srgbClr val="404040"/>
                </a:solidFill>
                <a:latin typeface="Courier New" pitchFamily="49"/>
                <a:cs typeface="Courier New" pitchFamily="49"/>
              </a:rPr>
            </a:br>
            <a:endParaRPr lang="en-US" sz="1800" dirty="0">
              <a:solidFill>
                <a:srgbClr val="404040"/>
              </a:solidFill>
              <a:latin typeface="Courier New" pitchFamily="49"/>
              <a:cs typeface="Courier New" pitchFamily="49"/>
            </a:endParaRPr>
          </a:p>
        </p:txBody>
      </p:sp>
      <p:sp>
        <p:nvSpPr>
          <p:cNvPr id="4" name="Rectangle 3"/>
          <p:cNvSpPr/>
          <p:nvPr/>
        </p:nvSpPr>
        <p:spPr>
          <a:xfrm>
            <a:off x="609600" y="4419600"/>
            <a:ext cx="8153400" cy="1631216"/>
          </a:xfrm>
          <a:prstGeom prst="rect">
            <a:avLst/>
          </a:prstGeom>
        </p:spPr>
        <p:txBody>
          <a:bodyPr wrap="square">
            <a:spAutoFit/>
          </a:bodyPr>
          <a:lstStyle/>
          <a:p>
            <a:pPr marL="342900" indent="-342900">
              <a:buFont typeface="Arial" panose="020B0604020202020204" pitchFamily="34" charset="0"/>
              <a:buChar char="•"/>
            </a:pPr>
            <a:r>
              <a:rPr lang="en-US" sz="2000" b="1" i="1" dirty="0"/>
              <a:t>KERNEL_SRC </a:t>
            </a:r>
            <a:r>
              <a:rPr lang="en-US" sz="2000" i="1" dirty="0"/>
              <a:t>is the location of the kernel </a:t>
            </a:r>
            <a:r>
              <a:rPr lang="en-US" sz="2000" i="1" dirty="0" smtClean="0"/>
              <a:t>sources.</a:t>
            </a:r>
          </a:p>
          <a:p>
            <a:pPr marL="342900" indent="-342900">
              <a:buFont typeface="Arial" panose="020B0604020202020204" pitchFamily="34" charset="0"/>
              <a:buChar char="•"/>
            </a:pPr>
            <a:r>
              <a:rPr lang="en-US" sz="2000" i="1" dirty="0" smtClean="0"/>
              <a:t>This </a:t>
            </a:r>
            <a:r>
              <a:rPr lang="en-US" sz="2000" i="1" dirty="0"/>
              <a:t>variable is set to the value of </a:t>
            </a:r>
            <a:r>
              <a:rPr lang="en-US" sz="2000" i="1" dirty="0" smtClean="0"/>
              <a:t>the STAGING_KERNEL_DIR</a:t>
            </a:r>
            <a:r>
              <a:rPr lang="en-US" sz="2000" i="1" dirty="0"/>
              <a:t> </a:t>
            </a:r>
            <a:r>
              <a:rPr lang="en-US" sz="2000" i="1" dirty="0" smtClean="0"/>
              <a:t>within </a:t>
            </a:r>
            <a:r>
              <a:rPr lang="en-US" sz="2000" i="1" dirty="0"/>
              <a:t>the module class (</a:t>
            </a:r>
            <a:r>
              <a:rPr lang="en-US" sz="2000" i="1" dirty="0" err="1" smtClean="0"/>
              <a:t>module.bbclass</a:t>
            </a:r>
            <a:r>
              <a:rPr lang="en-US" sz="2000" i="1" dirty="0" smtClean="0"/>
              <a:t>)</a:t>
            </a:r>
          </a:p>
          <a:p>
            <a:pPr marL="342900" indent="-342900">
              <a:buFont typeface="Arial" panose="020B0604020202020204" pitchFamily="34" charset="0"/>
              <a:buChar char="•"/>
            </a:pPr>
            <a:r>
              <a:rPr lang="fr-FR" sz="2000" i="1" dirty="0" smtClean="0"/>
              <a:t>Sources </a:t>
            </a:r>
            <a:r>
              <a:rPr lang="fr-FR" sz="2000" i="1" dirty="0" err="1"/>
              <a:t>available</a:t>
            </a:r>
            <a:r>
              <a:rPr lang="fr-FR" sz="2000" i="1" dirty="0"/>
              <a:t> on https://github.com/koansoftware/simplest-kernel-module.git</a:t>
            </a:r>
            <a:endParaRPr lang="en-US" sz="2000" dirty="0"/>
          </a:p>
        </p:txBody>
      </p:sp>
    </p:spTree>
    <p:extLst>
      <p:ext uri="{BB962C8B-B14F-4D97-AF65-F5344CB8AC3E}">
        <p14:creationId xmlns:p14="http://schemas.microsoft.com/office/powerpoint/2010/main" val="2563278794"/>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kern="1200" dirty="0" err="1">
                <a:solidFill>
                  <a:srgbClr val="0098DB"/>
                </a:solidFill>
                <a:highlight>
                  <a:scrgbClr r="0" g="0" b="0">
                    <a:alpha val="0"/>
                  </a:scrgbClr>
                </a:highlight>
                <a:ea typeface="ＭＳ Ｐゴシック"/>
              </a:rPr>
              <a:t>Devtool</a:t>
            </a:r>
            <a:r>
              <a:rPr lang="en-US" kern="1200" dirty="0">
                <a:solidFill>
                  <a:srgbClr val="0098DB"/>
                </a:solidFill>
                <a:highlight>
                  <a:scrgbClr r="0" g="0" b="0">
                    <a:alpha val="0"/>
                  </a:scrgbClr>
                </a:highlight>
                <a:ea typeface="ＭＳ Ｐゴシック"/>
              </a:rPr>
              <a:t> setup</a:t>
            </a:r>
            <a:endParaRPr lang="en-US" dirty="0"/>
          </a:p>
        </p:txBody>
      </p:sp>
      <p:sp>
        <p:nvSpPr>
          <p:cNvPr id="4" name="Content Placeholder 3"/>
          <p:cNvSpPr>
            <a:spLocks noGrp="1"/>
          </p:cNvSpPr>
          <p:nvPr>
            <p:ph sz="quarter" idx="13"/>
          </p:nvPr>
        </p:nvSpPr>
        <p:spPr>
          <a:xfrm>
            <a:off x="389487" y="883071"/>
            <a:ext cx="8233186" cy="5047830"/>
          </a:xfrm>
        </p:spPr>
        <p:txBody>
          <a:bodyPr/>
          <a:lstStyle/>
          <a:p>
            <a:r>
              <a:rPr lang="en-US" sz="1800" u="sng" dirty="0">
                <a:solidFill>
                  <a:srgbClr val="37424A"/>
                </a:solidFill>
              </a:rPr>
              <a:t>Start a new Shell</a:t>
            </a:r>
            <a:r>
              <a:rPr lang="en-US" sz="1800" dirty="0">
                <a:solidFill>
                  <a:srgbClr val="37424A"/>
                </a:solidFill>
              </a:rPr>
              <a:t>! </a:t>
            </a:r>
            <a:r>
              <a:rPr lang="en-US" sz="1800" b="0" dirty="0">
                <a:solidFill>
                  <a:srgbClr val="37424A"/>
                </a:solidFill>
              </a:rPr>
              <a:t>Otherwise, the existing </a:t>
            </a:r>
            <a:r>
              <a:rPr lang="en-US" sz="1800" b="0" dirty="0" err="1">
                <a:solidFill>
                  <a:srgbClr val="37424A"/>
                </a:solidFill>
              </a:rPr>
              <a:t>bitbake</a:t>
            </a:r>
            <a:r>
              <a:rPr lang="en-US" sz="1800" b="0" dirty="0">
                <a:solidFill>
                  <a:srgbClr val="37424A"/>
                </a:solidFill>
              </a:rPr>
              <a:t> environment can cause unexpected </a:t>
            </a:r>
            <a:r>
              <a:rPr lang="en-US" sz="1800" b="0" dirty="0" smtClean="0">
                <a:solidFill>
                  <a:srgbClr val="37424A"/>
                </a:solidFill>
              </a:rPr>
              <a:t>results</a:t>
            </a:r>
            <a:br>
              <a:rPr lang="en-US" sz="1800" b="0" dirty="0" smtClean="0">
                <a:solidFill>
                  <a:srgbClr val="37424A"/>
                </a:solidFill>
              </a:rPr>
            </a:br>
            <a:endParaRPr lang="en-US" sz="1800" b="0" dirty="0" smtClean="0">
              <a:solidFill>
                <a:srgbClr val="37424A"/>
              </a:solidFill>
            </a:endParaRPr>
          </a:p>
          <a:p>
            <a:r>
              <a:rPr lang="en-US" sz="1800" b="0" dirty="0" smtClean="0">
                <a:solidFill>
                  <a:srgbClr val="37424A"/>
                </a:solidFill>
              </a:rPr>
              <a:t>Here is how the </a:t>
            </a:r>
            <a:r>
              <a:rPr lang="en-US" sz="1800" b="0" dirty="0" err="1" smtClean="0">
                <a:solidFill>
                  <a:srgbClr val="37424A"/>
                </a:solidFill>
              </a:rPr>
              <a:t>eSDK</a:t>
            </a:r>
            <a:r>
              <a:rPr lang="en-US" sz="1800" b="0" dirty="0" smtClean="0">
                <a:solidFill>
                  <a:srgbClr val="37424A"/>
                </a:solidFill>
              </a:rPr>
              <a:t> was prepared for this class account:</a:t>
            </a:r>
          </a:p>
          <a:p>
            <a:endParaRPr lang="en-US" sz="1800" b="0" dirty="0">
              <a:solidFill>
                <a:srgbClr val="37424A"/>
              </a:solidFill>
            </a:endParaRPr>
          </a:p>
          <a:p>
            <a:endParaRPr lang="en-US" sz="1800" b="0" dirty="0" smtClean="0">
              <a:solidFill>
                <a:srgbClr val="37424A"/>
              </a:solidFill>
            </a:endParaRPr>
          </a:p>
          <a:p>
            <a:endParaRPr lang="en-US" sz="1800" b="0" dirty="0">
              <a:solidFill>
                <a:srgbClr val="37424A"/>
              </a:solidFill>
            </a:endParaRPr>
          </a:p>
          <a:p>
            <a:endParaRPr lang="en-US" sz="1800" b="0" dirty="0" smtClean="0">
              <a:solidFill>
                <a:srgbClr val="37424A"/>
              </a:solidFill>
            </a:endParaRPr>
          </a:p>
          <a:p>
            <a:endParaRPr lang="en-US" sz="1800" b="0" dirty="0">
              <a:solidFill>
                <a:srgbClr val="37424A"/>
              </a:solidFill>
            </a:endParaRPr>
          </a:p>
          <a:p>
            <a:r>
              <a:rPr lang="en-US" sz="1800" dirty="0"/>
              <a:t>This installed the </a:t>
            </a:r>
            <a:r>
              <a:rPr lang="en-US" sz="1800" dirty="0" err="1"/>
              <a:t>eSDK</a:t>
            </a:r>
            <a:r>
              <a:rPr lang="en-US" sz="1800" dirty="0"/>
              <a:t> </a:t>
            </a:r>
            <a:r>
              <a:rPr lang="en-US" sz="1800" dirty="0" smtClean="0"/>
              <a:t>into:</a:t>
            </a:r>
            <a:br>
              <a:rPr lang="en-US" sz="1800" dirty="0" smtClean="0"/>
            </a:br>
            <a:r>
              <a:rPr lang="en-US" sz="1800" dirty="0" smtClean="0"/>
              <a:t/>
            </a:r>
            <a:br>
              <a:rPr lang="en-US" sz="1800" dirty="0" smtClean="0"/>
            </a:br>
            <a:r>
              <a:rPr lang="en-US" sz="1800" dirty="0" smtClean="0"/>
              <a:t>/scratch/</a:t>
            </a:r>
            <a:r>
              <a:rPr lang="en-US" sz="1800" dirty="0" err="1" smtClean="0"/>
              <a:t>sdk</a:t>
            </a:r>
            <a:r>
              <a:rPr lang="en-US" sz="1800" dirty="0" smtClean="0"/>
              <a:t>/</a:t>
            </a:r>
            <a:r>
              <a:rPr lang="en-US" sz="1800" dirty="0" err="1" smtClean="0"/>
              <a:t>qemuarm</a:t>
            </a:r>
            <a:endParaRPr lang="en-US" sz="1800" b="0" dirty="0" smtClean="0">
              <a:solidFill>
                <a:srgbClr val="37424A"/>
              </a:solidFill>
            </a:endParaRPr>
          </a:p>
          <a:p>
            <a:endParaRPr lang="en-US" sz="1800" dirty="0">
              <a:solidFill>
                <a:schemeClr val="tx1"/>
              </a:solidFill>
            </a:endParaRPr>
          </a:p>
        </p:txBody>
      </p:sp>
      <p:sp>
        <p:nvSpPr>
          <p:cNvPr id="5" name="CustomShape 4"/>
          <p:cNvSpPr/>
          <p:nvPr/>
        </p:nvSpPr>
        <p:spPr>
          <a:xfrm>
            <a:off x="605240" y="2565400"/>
            <a:ext cx="7984440" cy="19812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pPr algn="ctr"/>
            <a:r>
              <a:rPr lang="en-US" sz="1400" b="1" dirty="0" smtClean="0">
                <a:solidFill>
                  <a:schemeClr val="accent3">
                    <a:lumMod val="60000"/>
                    <a:lumOff val="40000"/>
                  </a:schemeClr>
                </a:solidFill>
              </a:rPr>
              <a:t>&lt; </a:t>
            </a:r>
            <a:r>
              <a:rPr lang="en-US" sz="1400" b="1" dirty="0">
                <a:solidFill>
                  <a:schemeClr val="accent3">
                    <a:lumMod val="60000"/>
                    <a:lumOff val="40000"/>
                  </a:schemeClr>
                </a:solidFill>
              </a:rPr>
              <a:t>DO NOT ENTER THE FOLLOWING COMMANDS : ALREADY EXECUTED </a:t>
            </a:r>
            <a:r>
              <a:rPr lang="en-US" sz="1400" b="1" dirty="0" smtClean="0">
                <a:solidFill>
                  <a:schemeClr val="accent3">
                    <a:lumMod val="60000"/>
                    <a:lumOff val="40000"/>
                  </a:schemeClr>
                </a:solidFill>
              </a:rPr>
              <a:t>&gt;</a:t>
            </a:r>
          </a:p>
          <a:p>
            <a:endParaRPr lang="en-US" sz="1400" b="1" dirty="0"/>
          </a:p>
          <a:p>
            <a:r>
              <a:rPr lang="en-US" sz="1800" dirty="0"/>
              <a:t>$ cd /</a:t>
            </a:r>
            <a:r>
              <a:rPr lang="en-US" sz="1800" dirty="0" smtClean="0"/>
              <a:t>scratch/working/build/</a:t>
            </a:r>
            <a:r>
              <a:rPr lang="en-US" sz="1800" dirty="0" err="1" smtClean="0"/>
              <a:t>tmp</a:t>
            </a:r>
            <a:r>
              <a:rPr lang="en-US" sz="1800" dirty="0" smtClean="0"/>
              <a:t>/deploy/</a:t>
            </a:r>
            <a:r>
              <a:rPr lang="en-US" sz="1800" dirty="0" err="1" smtClean="0"/>
              <a:t>sdk</a:t>
            </a:r>
            <a:r>
              <a:rPr lang="en-US" sz="1800" dirty="0" smtClean="0"/>
              <a:t>/</a:t>
            </a:r>
          </a:p>
          <a:p>
            <a:endParaRPr lang="en-US" sz="1800" dirty="0"/>
          </a:p>
          <a:p>
            <a:r>
              <a:rPr lang="en-US" sz="1800" dirty="0"/>
              <a:t>$ ./poky-glibc-x86_64-core-image-base-armv5e-toolchain-ext-2.4.sh </a:t>
            </a:r>
            <a:r>
              <a:rPr lang="en-US" sz="1800" dirty="0" smtClean="0"/>
              <a:t>\</a:t>
            </a:r>
          </a:p>
          <a:p>
            <a:r>
              <a:rPr lang="en-US" sz="1800" dirty="0" smtClean="0"/>
              <a:t>        -</a:t>
            </a:r>
            <a:r>
              <a:rPr lang="en-US" sz="1800" dirty="0"/>
              <a:t>d /scratch/</a:t>
            </a:r>
            <a:r>
              <a:rPr lang="en-US" sz="1800" dirty="0" err="1"/>
              <a:t>sdk</a:t>
            </a:r>
            <a:r>
              <a:rPr lang="en-US" sz="1800" dirty="0"/>
              <a:t>/</a:t>
            </a:r>
            <a:r>
              <a:rPr lang="en-US" sz="1800" dirty="0" err="1"/>
              <a:t>qemuarm</a:t>
            </a:r>
            <a:r>
              <a:rPr lang="en-US" sz="1800" dirty="0"/>
              <a:t> -y</a:t>
            </a:r>
            <a:endParaRPr lang="en-US" sz="1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9297933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kern="1200" dirty="0" smtClean="0">
                <a:solidFill>
                  <a:srgbClr val="0098DB"/>
                </a:solidFill>
                <a:highlight>
                  <a:scrgbClr r="0" g="0" b="0">
                    <a:alpha val="0"/>
                  </a:scrgbClr>
                </a:highlight>
                <a:ea typeface="ＭＳ Ｐゴシック"/>
              </a:rPr>
              <a:t>Overview</a:t>
            </a:r>
            <a:endParaRPr lang="en-US" dirty="0"/>
          </a:p>
        </p:txBody>
      </p:sp>
      <p:sp>
        <p:nvSpPr>
          <p:cNvPr id="4" name="Content Placeholder 3"/>
          <p:cNvSpPr>
            <a:spLocks noGrp="1"/>
          </p:cNvSpPr>
          <p:nvPr>
            <p:ph sz="quarter" idx="13"/>
          </p:nvPr>
        </p:nvSpPr>
        <p:spPr>
          <a:xfrm>
            <a:off x="389487" y="883071"/>
            <a:ext cx="8233186" cy="5047830"/>
          </a:xfrm>
        </p:spPr>
        <p:txBody>
          <a:bodyPr/>
          <a:lstStyle/>
          <a:p>
            <a:r>
              <a:rPr lang="en-US" sz="1800" b="0" dirty="0"/>
              <a:t>Starting from now we are using the </a:t>
            </a:r>
            <a:r>
              <a:rPr lang="en-US" sz="1800" dirty="0" err="1"/>
              <a:t>eSDK</a:t>
            </a:r>
            <a:r>
              <a:rPr lang="en-US" sz="1800" dirty="0"/>
              <a:t> </a:t>
            </a:r>
            <a:r>
              <a:rPr lang="en-US" sz="1800" b="0" dirty="0"/>
              <a:t>and not </a:t>
            </a:r>
            <a:r>
              <a:rPr lang="en-US" sz="1800" b="0" dirty="0" smtClean="0"/>
              <a:t>the project</a:t>
            </a:r>
            <a:endParaRPr lang="en-US" sz="1800" b="0" dirty="0"/>
          </a:p>
          <a:p>
            <a:r>
              <a:rPr lang="en-US" sz="1800" b="0" dirty="0" smtClean="0"/>
              <a:t>During </a:t>
            </a:r>
            <a:r>
              <a:rPr lang="en-US" sz="1800" b="0" dirty="0"/>
              <a:t>this exercise we using two different </a:t>
            </a:r>
            <a:r>
              <a:rPr lang="en-US" sz="1800" b="0" dirty="0" smtClean="0"/>
              <a:t>machines</a:t>
            </a:r>
          </a:p>
          <a:p>
            <a:pPr lvl="1"/>
            <a:r>
              <a:rPr lang="en-US" sz="1800" b="0" dirty="0" smtClean="0"/>
              <a:t>The </a:t>
            </a:r>
            <a:r>
              <a:rPr lang="en-US" sz="1800" b="1" dirty="0"/>
              <a:t>HOST</a:t>
            </a:r>
            <a:r>
              <a:rPr lang="en-US" sz="1800" dirty="0"/>
              <a:t> </a:t>
            </a:r>
            <a:r>
              <a:rPr lang="en-US" sz="1800" b="0" dirty="0"/>
              <a:t>containing the </a:t>
            </a:r>
            <a:r>
              <a:rPr lang="en-US" sz="1800" b="0" dirty="0" err="1"/>
              <a:t>eSDK</a:t>
            </a:r>
            <a:r>
              <a:rPr lang="en-US" sz="1800" b="0" dirty="0"/>
              <a:t> (providing </a:t>
            </a:r>
            <a:r>
              <a:rPr lang="en-US" sz="1800" b="0" dirty="0" err="1" smtClean="0"/>
              <a:t>devtool</a:t>
            </a:r>
            <a:r>
              <a:rPr lang="en-US" sz="1800" b="0" dirty="0" smtClean="0"/>
              <a:t>)</a:t>
            </a:r>
          </a:p>
          <a:p>
            <a:pPr lvl="1"/>
            <a:r>
              <a:rPr lang="en-US" sz="1800" b="0" dirty="0" smtClean="0"/>
              <a:t>The </a:t>
            </a:r>
            <a:r>
              <a:rPr lang="en-US" sz="1800" b="1" dirty="0"/>
              <a:t>TARGET</a:t>
            </a:r>
            <a:r>
              <a:rPr lang="en-US" sz="1800" dirty="0"/>
              <a:t> </a:t>
            </a:r>
            <a:r>
              <a:rPr lang="en-US" sz="1800" b="0" dirty="0"/>
              <a:t>running the final </a:t>
            </a:r>
            <a:r>
              <a:rPr lang="en-US" sz="1800" b="0" dirty="0" err="1"/>
              <a:t>qemuarm</a:t>
            </a:r>
            <a:r>
              <a:rPr lang="en-US" sz="1800" b="0" dirty="0"/>
              <a:t> image</a:t>
            </a:r>
            <a:endParaRPr lang="en-US" sz="1800" dirty="0">
              <a:solidFill>
                <a:schemeClr val="tx1"/>
              </a:solidFill>
            </a:endParaRPr>
          </a:p>
        </p:txBody>
      </p:sp>
      <p:sp>
        <p:nvSpPr>
          <p:cNvPr id="5" name="CustomShape 4"/>
          <p:cNvSpPr/>
          <p:nvPr/>
        </p:nvSpPr>
        <p:spPr>
          <a:xfrm>
            <a:off x="452840" y="3670300"/>
            <a:ext cx="3192060" cy="2019300"/>
          </a:xfrm>
          <a:prstGeom prst="rect">
            <a:avLst/>
          </a:prstGeom>
          <a:solidFill>
            <a:schemeClr val="accent1">
              <a:lumMod val="40000"/>
              <a:lumOff val="60000"/>
            </a:schemeClr>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pPr algn="ctr"/>
            <a:r>
              <a:rPr lang="en-US" sz="1400" b="1" dirty="0" smtClean="0">
                <a:solidFill>
                  <a:schemeClr val="tx2"/>
                </a:solidFill>
              </a:rPr>
              <a:t>Host </a:t>
            </a:r>
          </a:p>
          <a:p>
            <a:pPr algn="ctr"/>
            <a:endParaRPr lang="en-US" sz="1400" b="1" dirty="0">
              <a:solidFill>
                <a:schemeClr val="tx2"/>
              </a:solidFill>
            </a:endParaRPr>
          </a:p>
          <a:p>
            <a:r>
              <a:rPr lang="en-US" sz="1400" b="1" dirty="0" err="1" smtClean="0">
                <a:solidFill>
                  <a:schemeClr val="tx2"/>
                </a:solidFill>
              </a:rPr>
              <a:t>eSDK</a:t>
            </a:r>
            <a:r>
              <a:rPr lang="en-US" sz="1400" b="1" dirty="0" smtClean="0">
                <a:solidFill>
                  <a:schemeClr val="tx2"/>
                </a:solidFill>
              </a:rPr>
              <a:t>:~$</a:t>
            </a:r>
          </a:p>
        </p:txBody>
      </p:sp>
      <p:sp>
        <p:nvSpPr>
          <p:cNvPr id="6" name="CustomShape 4"/>
          <p:cNvSpPr/>
          <p:nvPr/>
        </p:nvSpPr>
        <p:spPr>
          <a:xfrm>
            <a:off x="4745440" y="3695700"/>
            <a:ext cx="3192060" cy="2019300"/>
          </a:xfrm>
          <a:prstGeom prst="rect">
            <a:avLst/>
          </a:prstGeom>
          <a:solidFill>
            <a:schemeClr val="accent2">
              <a:lumMod val="60000"/>
              <a:lumOff val="40000"/>
            </a:schemeClr>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pPr algn="ctr"/>
            <a:r>
              <a:rPr lang="en-US" sz="1400" b="1" dirty="0" smtClean="0">
                <a:solidFill>
                  <a:schemeClr val="tx2"/>
                </a:solidFill>
              </a:rPr>
              <a:t>Target</a:t>
            </a:r>
          </a:p>
          <a:p>
            <a:pPr algn="ctr"/>
            <a:endParaRPr lang="en-US" sz="1400" b="1" dirty="0">
              <a:solidFill>
                <a:schemeClr val="tx2"/>
              </a:solidFill>
            </a:endParaRPr>
          </a:p>
          <a:p>
            <a:r>
              <a:rPr lang="en-US" sz="1400" b="1" dirty="0" err="1" smtClean="0">
                <a:solidFill>
                  <a:schemeClr val="tx2"/>
                </a:solidFill>
              </a:rPr>
              <a:t>root@qemuarm</a:t>
            </a:r>
            <a:r>
              <a:rPr lang="en-US" sz="1400" b="1" dirty="0" smtClean="0">
                <a:solidFill>
                  <a:schemeClr val="tx2"/>
                </a:solidFill>
              </a:rPr>
              <a:t>:~$</a:t>
            </a:r>
          </a:p>
        </p:txBody>
      </p:sp>
    </p:spTree>
    <p:extLst>
      <p:ext uri="{BB962C8B-B14F-4D97-AF65-F5344CB8AC3E}">
        <p14:creationId xmlns:p14="http://schemas.microsoft.com/office/powerpoint/2010/main" val="267519143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Class</a:t>
            </a:r>
            <a:endParaRPr lang="en-US" dirty="0"/>
          </a:p>
        </p:txBody>
      </p:sp>
      <p:sp>
        <p:nvSpPr>
          <p:cNvPr id="3" name="Content Placeholder 2"/>
          <p:cNvSpPr>
            <a:spLocks noGrp="1"/>
          </p:cNvSpPr>
          <p:nvPr>
            <p:ph sz="quarter" idx="13"/>
          </p:nvPr>
        </p:nvSpPr>
        <p:spPr>
          <a:xfrm>
            <a:off x="459869" y="1026998"/>
            <a:ext cx="8233186" cy="4532312"/>
          </a:xfrm>
        </p:spPr>
        <p:txBody>
          <a:bodyPr/>
          <a:lstStyle/>
          <a:p>
            <a:r>
              <a:rPr lang="en-US" dirty="0" smtClean="0"/>
              <a:t>Class Content:</a:t>
            </a:r>
            <a:endParaRPr lang="en-US" dirty="0"/>
          </a:p>
          <a:p>
            <a:pPr lvl="1"/>
            <a:r>
              <a:rPr lang="en-US" u="sng" dirty="0"/>
              <a:t>https://wiki.yoctoproject.org/wiki/DevDay_Portland_2018</a:t>
            </a:r>
            <a:endParaRPr lang="en-US" u="sng" dirty="0"/>
          </a:p>
          <a:p>
            <a:r>
              <a:rPr lang="en-US" dirty="0" smtClean="0"/>
              <a:t>Requirements:</a:t>
            </a:r>
          </a:p>
          <a:p>
            <a:pPr lvl="1"/>
            <a:r>
              <a:rPr lang="en-US" dirty="0" smtClean="0"/>
              <a:t>Wireless</a:t>
            </a:r>
          </a:p>
          <a:p>
            <a:pPr lvl="1"/>
            <a:r>
              <a:rPr lang="en-US" dirty="0" smtClean="0"/>
              <a:t>SSH (Windows: </a:t>
            </a:r>
            <a:r>
              <a:rPr lang="en-US" dirty="0"/>
              <a:t>e.g. </a:t>
            </a:r>
            <a:r>
              <a:rPr lang="en-US" dirty="0" smtClean="0"/>
              <a:t>“putty”)</a:t>
            </a:r>
            <a:endParaRPr lang="en-US" dirty="0"/>
          </a:p>
          <a:p>
            <a:r>
              <a:rPr lang="en-US" dirty="0"/>
              <a:t>Wireless Registration</a:t>
            </a:r>
            <a:r>
              <a:rPr lang="en-US" dirty="0" smtClean="0"/>
              <a:t>:</a:t>
            </a:r>
          </a:p>
          <a:p>
            <a:pPr lvl="1"/>
            <a:r>
              <a:rPr lang="en-US" dirty="0" smtClean="0"/>
              <a:t>TBD</a:t>
            </a:r>
            <a:endParaRPr lang="en-US" dirty="0"/>
          </a:p>
        </p:txBody>
      </p:sp>
    </p:spTree>
    <p:extLst>
      <p:ext uri="{BB962C8B-B14F-4D97-AF65-F5344CB8AC3E}">
        <p14:creationId xmlns:p14="http://schemas.microsoft.com/office/powerpoint/2010/main" val="172356880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err="1" smtClean="0"/>
              <a:t>Global</a:t>
            </a:r>
            <a:r>
              <a:rPr lang="en-US" kern="1200" dirty="0" err="1" smtClean="0">
                <a:solidFill>
                  <a:srgbClr val="0098DB"/>
                </a:solidFill>
                <a:highlight>
                  <a:scrgbClr r="0" g="0" b="0">
                    <a:alpha val="0"/>
                  </a:scrgbClr>
                </a:highlight>
                <a:ea typeface="ＭＳ Ｐゴシック"/>
              </a:rPr>
              <a:t>setup</a:t>
            </a:r>
            <a:endParaRPr lang="en-US" dirty="0"/>
          </a:p>
        </p:txBody>
      </p:sp>
      <p:sp>
        <p:nvSpPr>
          <p:cNvPr id="4" name="Content Placeholder 3"/>
          <p:cNvSpPr>
            <a:spLocks noGrp="1"/>
          </p:cNvSpPr>
          <p:nvPr>
            <p:ph sz="quarter" idx="13"/>
          </p:nvPr>
        </p:nvSpPr>
        <p:spPr>
          <a:xfrm>
            <a:off x="389487" y="883071"/>
            <a:ext cx="8233186" cy="5047830"/>
          </a:xfrm>
        </p:spPr>
        <p:txBody>
          <a:bodyPr/>
          <a:lstStyle/>
          <a:p>
            <a:r>
              <a:rPr lang="en-US" sz="1800" dirty="0"/>
              <a:t>Open two </a:t>
            </a:r>
            <a:r>
              <a:rPr lang="en-US" sz="1800" dirty="0" smtClean="0"/>
              <a:t>terminal </a:t>
            </a:r>
            <a:r>
              <a:rPr lang="en-US" sz="1800" dirty="0"/>
              <a:t>windows and setup the </a:t>
            </a:r>
            <a:r>
              <a:rPr lang="en-US" sz="1800" dirty="0" err="1"/>
              <a:t>eSDK</a:t>
            </a:r>
            <a:r>
              <a:rPr lang="en-US" sz="1800" dirty="0"/>
              <a:t> environment </a:t>
            </a:r>
            <a:r>
              <a:rPr lang="en-US" sz="1800" dirty="0" smtClean="0"/>
              <a:t>in each one</a:t>
            </a:r>
            <a:br>
              <a:rPr lang="en-US" sz="1800" dirty="0" smtClean="0"/>
            </a:br>
            <a:r>
              <a:rPr lang="en-US" sz="1800" dirty="0" smtClean="0"/>
              <a:t/>
            </a:r>
            <a:br>
              <a:rPr lang="en-US" sz="180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a:p>
            <a:r>
              <a:rPr lang="en-US" sz="1800" dirty="0" smtClean="0"/>
              <a:t>SDK </a:t>
            </a:r>
            <a:r>
              <a:rPr lang="en-US" sz="1800" dirty="0"/>
              <a:t>environment now set </a:t>
            </a:r>
            <a:r>
              <a:rPr lang="en-US" sz="1800" dirty="0" smtClean="0"/>
              <a:t>up</a:t>
            </a:r>
            <a:endParaRPr lang="en-US" sz="1800" dirty="0"/>
          </a:p>
          <a:p>
            <a:r>
              <a:rPr lang="en-US" sz="1800" dirty="0"/>
              <a:t>Additionally you may now run </a:t>
            </a:r>
            <a:r>
              <a:rPr lang="en-US" sz="1800" dirty="0" err="1"/>
              <a:t>devtool</a:t>
            </a:r>
            <a:r>
              <a:rPr lang="en-US" sz="1800" dirty="0"/>
              <a:t> to perform development tasks</a:t>
            </a:r>
            <a:r>
              <a:rPr lang="en-US" sz="1800" dirty="0" smtClean="0"/>
              <a:t>.</a:t>
            </a:r>
            <a:endParaRPr lang="en-US" sz="1800" dirty="0"/>
          </a:p>
          <a:p>
            <a:r>
              <a:rPr lang="en-US" sz="1800" dirty="0"/>
              <a:t>Run </a:t>
            </a:r>
            <a:r>
              <a:rPr lang="en-US" sz="1800" dirty="0" err="1"/>
              <a:t>devtool</a:t>
            </a:r>
            <a:r>
              <a:rPr lang="en-US" sz="1800" dirty="0"/>
              <a:t> --help for further details</a:t>
            </a:r>
            <a:endParaRPr lang="en-US" sz="1800" dirty="0">
              <a:latin typeface="Courier New" panose="02070309020205020404" pitchFamily="49" charset="0"/>
              <a:cs typeface="Courier New" panose="02070309020205020404" pitchFamily="49" charset="0"/>
            </a:endParaRPr>
          </a:p>
          <a:p>
            <a:endParaRPr lang="en-US" sz="1800" dirty="0">
              <a:solidFill>
                <a:schemeClr val="tx1"/>
              </a:solidFill>
            </a:endParaRPr>
          </a:p>
        </p:txBody>
      </p:sp>
      <p:sp>
        <p:nvSpPr>
          <p:cNvPr id="5" name="CustomShape 4"/>
          <p:cNvSpPr/>
          <p:nvPr/>
        </p:nvSpPr>
        <p:spPr>
          <a:xfrm>
            <a:off x="490940" y="2235200"/>
            <a:ext cx="7984440" cy="9906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600" b="1" dirty="0"/>
              <a:t>$ </a:t>
            </a:r>
            <a:r>
              <a:rPr lang="en-US" sz="1600" b="1" dirty="0" smtClean="0"/>
              <a:t>source  </a:t>
            </a:r>
            <a:r>
              <a:rPr lang="en-US" sz="1600" b="1" dirty="0"/>
              <a:t>/</a:t>
            </a:r>
            <a:r>
              <a:rPr lang="en-US" sz="1600" b="1" dirty="0" smtClean="0"/>
              <a:t>scratch/</a:t>
            </a:r>
            <a:r>
              <a:rPr lang="en-US" sz="1600" b="1" dirty="0" err="1" smtClean="0"/>
              <a:t>sdk</a:t>
            </a:r>
            <a:r>
              <a:rPr lang="en-US" sz="1600" b="1" dirty="0" smtClean="0"/>
              <a:t>/</a:t>
            </a:r>
            <a:r>
              <a:rPr lang="en-US" sz="1600" b="1" dirty="0" err="1" smtClean="0"/>
              <a:t>qemuarm</a:t>
            </a:r>
            <a:r>
              <a:rPr lang="en-US" sz="1600" b="1" dirty="0" smtClean="0"/>
              <a:t>/environment-setup-armv5e-poky-linux-gnueabi</a:t>
            </a:r>
          </a:p>
          <a:p>
            <a:endParaRPr lang="en-US" sz="1400" b="1" dirty="0"/>
          </a:p>
        </p:txBody>
      </p:sp>
    </p:spTree>
    <p:extLst>
      <p:ext uri="{BB962C8B-B14F-4D97-AF65-F5344CB8AC3E}">
        <p14:creationId xmlns:p14="http://schemas.microsoft.com/office/powerpoint/2010/main" val="342112470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build the target image</a:t>
            </a:r>
          </a:p>
        </p:txBody>
      </p:sp>
      <p:sp>
        <p:nvSpPr>
          <p:cNvPr id="4" name="Content Placeholder 3"/>
          <p:cNvSpPr>
            <a:spLocks noGrp="1"/>
          </p:cNvSpPr>
          <p:nvPr>
            <p:ph sz="quarter" idx="13"/>
          </p:nvPr>
        </p:nvSpPr>
        <p:spPr>
          <a:xfrm>
            <a:off x="389487" y="883071"/>
            <a:ext cx="8233186" cy="5047830"/>
          </a:xfrm>
        </p:spPr>
        <p:txBody>
          <a:bodyPr/>
          <a:lstStyle/>
          <a:p>
            <a:r>
              <a:rPr lang="en-US" sz="1800" dirty="0"/>
              <a:t>Open two </a:t>
            </a:r>
            <a:r>
              <a:rPr lang="en-US" sz="1800" dirty="0" smtClean="0"/>
              <a:t>terminal </a:t>
            </a:r>
            <a:r>
              <a:rPr lang="en-US" sz="1800" dirty="0"/>
              <a:t>windows and setup the </a:t>
            </a:r>
            <a:r>
              <a:rPr lang="en-US" sz="1800" dirty="0" err="1"/>
              <a:t>eSDK</a:t>
            </a:r>
            <a:r>
              <a:rPr lang="en-US" sz="1800" dirty="0"/>
              <a:t> environment </a:t>
            </a:r>
            <a:r>
              <a:rPr lang="en-US" sz="1800" dirty="0" smtClean="0"/>
              <a:t>in each one</a:t>
            </a:r>
            <a:br>
              <a:rPr lang="en-US" sz="1800" dirty="0" smtClean="0"/>
            </a:br>
            <a:r>
              <a:rPr lang="en-US" sz="1800" dirty="0" smtClean="0"/>
              <a:t/>
            </a:r>
            <a:br>
              <a:rPr lang="en-US" sz="1800" dirty="0" smtClean="0"/>
            </a:br>
            <a:r>
              <a:rPr lang="en-US" sz="1800" dirty="0" smtClean="0"/>
              <a:t/>
            </a:r>
            <a:br>
              <a:rPr lang="en-US" sz="180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a:p>
            <a:r>
              <a:rPr lang="en-US" sz="1800" dirty="0" smtClean="0"/>
              <a:t>This will create a new image into:</a:t>
            </a:r>
            <a:r>
              <a:rPr lang="en-US" sz="1800" dirty="0"/>
              <a:t/>
            </a:r>
            <a:br>
              <a:rPr lang="en-US" sz="1800" dirty="0"/>
            </a:br>
            <a:r>
              <a:rPr lang="en-US" sz="1800" dirty="0" smtClean="0"/>
              <a:t/>
            </a:r>
            <a:br>
              <a:rPr lang="en-US" sz="1800" dirty="0" smtClean="0"/>
            </a:br>
            <a:r>
              <a:rPr lang="en-US" sz="1800" b="0" dirty="0"/>
              <a:t>/scratch/</a:t>
            </a:r>
            <a:r>
              <a:rPr lang="en-US" sz="1800" b="0" dirty="0" err="1"/>
              <a:t>sdk</a:t>
            </a:r>
            <a:r>
              <a:rPr lang="en-US" sz="1800" b="0" dirty="0"/>
              <a:t>/</a:t>
            </a:r>
            <a:r>
              <a:rPr lang="en-US" sz="1800" b="0" dirty="0" err="1"/>
              <a:t>qemuarm</a:t>
            </a:r>
            <a:r>
              <a:rPr lang="en-US" sz="1800" b="0" dirty="0"/>
              <a:t>/</a:t>
            </a:r>
            <a:r>
              <a:rPr lang="en-US" sz="1800" b="0" dirty="0" err="1"/>
              <a:t>tmp</a:t>
            </a:r>
            <a:r>
              <a:rPr lang="en-US" sz="1800" b="0" dirty="0"/>
              <a:t>/deploy/images/</a:t>
            </a:r>
            <a:r>
              <a:rPr lang="en-US" sz="1800" b="0" dirty="0" err="1"/>
              <a:t>qemuarm</a:t>
            </a:r>
            <a:endParaRPr lang="en-US" sz="1800" b="0" dirty="0">
              <a:solidFill>
                <a:schemeClr val="tx1"/>
              </a:solidFill>
            </a:endParaRPr>
          </a:p>
        </p:txBody>
      </p:sp>
      <p:sp>
        <p:nvSpPr>
          <p:cNvPr id="5" name="CustomShape 4"/>
          <p:cNvSpPr/>
          <p:nvPr/>
        </p:nvSpPr>
        <p:spPr>
          <a:xfrm>
            <a:off x="490940" y="21082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smtClean="0"/>
              <a:t>devtool</a:t>
            </a:r>
            <a:r>
              <a:rPr lang="en-US" sz="1800" b="1" dirty="0" smtClean="0"/>
              <a:t> build-image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5149281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build the target image</a:t>
            </a:r>
          </a:p>
        </p:txBody>
      </p:sp>
      <p:sp>
        <p:nvSpPr>
          <p:cNvPr id="4" name="Content Placeholder 3"/>
          <p:cNvSpPr>
            <a:spLocks noGrp="1"/>
          </p:cNvSpPr>
          <p:nvPr>
            <p:ph sz="quarter" idx="13"/>
          </p:nvPr>
        </p:nvSpPr>
        <p:spPr>
          <a:xfrm>
            <a:off x="389487" y="1206499"/>
            <a:ext cx="8233186" cy="4724401"/>
          </a:xfrm>
        </p:spPr>
        <p:txBody>
          <a:bodyPr/>
          <a:lstStyle/>
          <a:p>
            <a:r>
              <a:rPr lang="en-US" sz="2000" b="0" dirty="0"/>
              <a:t>Run the image to check if everything is OK</a:t>
            </a:r>
          </a:p>
          <a:p>
            <a:r>
              <a:rPr lang="en-US" sz="2000" b="0" dirty="0" smtClean="0"/>
              <a:t>This </a:t>
            </a:r>
            <a:r>
              <a:rPr lang="en-US" sz="2000" b="0" dirty="0"/>
              <a:t>will run the </a:t>
            </a:r>
            <a:r>
              <a:rPr lang="en-US" sz="2000" b="0" dirty="0" err="1"/>
              <a:t>Qemu</a:t>
            </a:r>
            <a:r>
              <a:rPr lang="en-US" sz="2000" b="0" dirty="0"/>
              <a:t> machine in the TARGET shell you were using</a:t>
            </a:r>
          </a:p>
          <a:p>
            <a:r>
              <a:rPr lang="en-US" sz="2000" b="0" dirty="0" smtClean="0"/>
              <a:t>Login </a:t>
            </a:r>
            <a:r>
              <a:rPr lang="en-US" sz="2000" b="0" dirty="0"/>
              <a:t>using user </a:t>
            </a:r>
            <a:r>
              <a:rPr lang="en-US" sz="2000" dirty="0"/>
              <a:t>: root  </a:t>
            </a:r>
            <a:r>
              <a:rPr lang="en-US" sz="2000" b="0" dirty="0" smtClean="0"/>
              <a:t>(</a:t>
            </a:r>
            <a:r>
              <a:rPr lang="en-US" sz="2000" b="0" dirty="0"/>
              <a:t>no password required)</a:t>
            </a:r>
            <a:r>
              <a:rPr lang="en-US" sz="2000" dirty="0" smtClean="0"/>
              <a:t/>
            </a:r>
            <a:br>
              <a:rPr lang="en-US" sz="2000" dirty="0" smtClean="0"/>
            </a:br>
            <a:r>
              <a:rPr lang="en-US" sz="1800" dirty="0" smtClean="0"/>
              <a:t/>
            </a:r>
            <a:br>
              <a:rPr lang="en-US" sz="180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605240" y="33274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smtClean="0"/>
              <a:t>runqemu</a:t>
            </a:r>
            <a:r>
              <a:rPr lang="en-US" sz="1800" b="1" dirty="0" smtClean="0"/>
              <a:t> </a:t>
            </a:r>
            <a:r>
              <a:rPr lang="en-US" sz="1800" b="1" dirty="0" err="1" smtClean="0"/>
              <a:t>qemuarm</a:t>
            </a:r>
            <a:r>
              <a:rPr lang="en-US" sz="1800" b="1" dirty="0" smtClean="0"/>
              <a:t> </a:t>
            </a:r>
            <a:r>
              <a:rPr lang="en-US" sz="1800" b="1" dirty="0" err="1" smtClean="0"/>
              <a:t>nographic</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8752738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Hooking a new module into the build</a:t>
            </a:r>
          </a:p>
        </p:txBody>
      </p:sp>
      <p:sp>
        <p:nvSpPr>
          <p:cNvPr id="4" name="Content Placeholder 3"/>
          <p:cNvSpPr>
            <a:spLocks noGrp="1"/>
          </p:cNvSpPr>
          <p:nvPr>
            <p:ph sz="quarter" idx="13"/>
          </p:nvPr>
        </p:nvSpPr>
        <p:spPr>
          <a:xfrm>
            <a:off x="356494" y="1264071"/>
            <a:ext cx="8233186" cy="4793829"/>
          </a:xfrm>
        </p:spPr>
        <p:txBody>
          <a:bodyPr/>
          <a:lstStyle/>
          <a:p>
            <a:r>
              <a:rPr lang="en-US" sz="2000" dirty="0"/>
              <a:t>Run the </a:t>
            </a:r>
            <a:r>
              <a:rPr lang="en-US" sz="2000" dirty="0" err="1"/>
              <a:t>devtool</a:t>
            </a:r>
            <a:r>
              <a:rPr lang="en-US" sz="2000" dirty="0"/>
              <a:t> to add a new recipe </a:t>
            </a:r>
            <a:r>
              <a:rPr lang="en-US" sz="2000" b="0" dirty="0"/>
              <a:t>(on the HOST side</a:t>
            </a:r>
            <a:r>
              <a:rPr lang="en-US" sz="2000" b="0" dirty="0" smtClean="0"/>
              <a:t>)</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endParaRPr lang="en-US" sz="2000" b="0" dirty="0"/>
          </a:p>
          <a:p>
            <a:pPr lvl="1"/>
            <a:r>
              <a:rPr lang="en-US" sz="1800" b="0" dirty="0" smtClean="0"/>
              <a:t>This </a:t>
            </a:r>
            <a:r>
              <a:rPr lang="en-US" sz="1800" b="0" dirty="0"/>
              <a:t>generates a minimal recipe in the workspace </a:t>
            </a:r>
            <a:r>
              <a:rPr lang="en-US" sz="1800" b="0" dirty="0" smtClean="0"/>
              <a:t>layer</a:t>
            </a:r>
          </a:p>
          <a:p>
            <a:pPr lvl="1"/>
            <a:r>
              <a:rPr lang="en-US" sz="2000" b="0" dirty="0" smtClean="0"/>
              <a:t>This </a:t>
            </a:r>
            <a:r>
              <a:rPr lang="en-US" sz="2000" b="0" dirty="0"/>
              <a:t>adds EXTERNALSRC in </a:t>
            </a:r>
            <a:r>
              <a:rPr lang="en-US" sz="2000" b="0" dirty="0" smtClean="0"/>
              <a:t>an workspace/appends/</a:t>
            </a:r>
            <a:r>
              <a:rPr lang="en-US" sz="2000" b="0" dirty="0" err="1" smtClean="0"/>
              <a:t>simplestmodule_git.bbappend</a:t>
            </a:r>
            <a:r>
              <a:rPr lang="en-US" sz="2000" b="0" dirty="0" smtClean="0"/>
              <a:t> </a:t>
            </a:r>
            <a:r>
              <a:rPr lang="en-US" sz="2000" b="0" dirty="0"/>
              <a:t>file that </a:t>
            </a:r>
            <a:r>
              <a:rPr lang="en-US" sz="2000" b="0" dirty="0" smtClean="0"/>
              <a:t>points to </a:t>
            </a:r>
            <a:r>
              <a:rPr lang="en-US" sz="2000" b="0" dirty="0"/>
              <a:t>the </a:t>
            </a:r>
            <a:r>
              <a:rPr lang="en-US" sz="2000" b="0" dirty="0" smtClean="0"/>
              <a:t>sources</a:t>
            </a:r>
          </a:p>
          <a:p>
            <a:pPr lvl="1"/>
            <a:r>
              <a:rPr lang="en-US" sz="2000" b="0" dirty="0" smtClean="0"/>
              <a:t>In </a:t>
            </a:r>
            <a:r>
              <a:rPr lang="en-US" sz="2000" b="0" dirty="0"/>
              <a:t>other words, the source tree stays where it is, </a:t>
            </a:r>
            <a:r>
              <a:rPr lang="en-US" sz="2000" b="0" dirty="0" err="1"/>
              <a:t>devtool</a:t>
            </a:r>
            <a:r>
              <a:rPr lang="en-US" sz="2000" b="0" dirty="0"/>
              <a:t> </a:t>
            </a:r>
            <a:r>
              <a:rPr lang="en-US" sz="2000" b="0" dirty="0" smtClean="0"/>
              <a:t>just creates </a:t>
            </a:r>
            <a:r>
              <a:rPr lang="en-US" sz="2000" b="0" dirty="0"/>
              <a:t>a wrapper recipe that points to </a:t>
            </a:r>
            <a:r>
              <a:rPr lang="en-US" sz="2000" b="0" dirty="0" smtClean="0"/>
              <a:t>it</a:t>
            </a:r>
          </a:p>
          <a:p>
            <a:r>
              <a:rPr lang="en-US" sz="1600" i="1" dirty="0"/>
              <a:t>Note: this does not add your image to the original build engineer’s image</a:t>
            </a:r>
            <a:r>
              <a:rPr lang="en-US" sz="1600" i="1" dirty="0" smtClean="0"/>
              <a:t>, </a:t>
            </a:r>
            <a:r>
              <a:rPr lang="en-US" sz="1800" i="1" dirty="0" smtClean="0"/>
              <a:t>which </a:t>
            </a:r>
            <a:r>
              <a:rPr lang="en-US" sz="1800" i="1" dirty="0"/>
              <a:t>requires changing the platform project’s </a:t>
            </a:r>
            <a:r>
              <a:rPr lang="en-US" sz="1800" i="1" dirty="0" err="1"/>
              <a:t>conf</a:t>
            </a:r>
            <a:r>
              <a:rPr lang="en-US" sz="1800" i="1" dirty="0"/>
              <a:t>/</a:t>
            </a:r>
            <a:r>
              <a:rPr lang="en-US" sz="1800" i="1" dirty="0" err="1"/>
              <a:t>local.conf</a:t>
            </a: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605240" y="18542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a:t>devtool</a:t>
            </a:r>
            <a:r>
              <a:rPr lang="en-US" sz="1800" b="1" dirty="0"/>
              <a:t> add --version 1.0 </a:t>
            </a:r>
            <a:r>
              <a:rPr lang="en-US" sz="1800" b="1" dirty="0" err="1"/>
              <a:t>simplestmodule</a:t>
            </a:r>
            <a:r>
              <a:rPr lang="en-US" sz="1800" b="1" dirty="0"/>
              <a:t> \</a:t>
            </a:r>
          </a:p>
          <a:p>
            <a:r>
              <a:rPr lang="en-US" sz="1800" b="1" dirty="0" smtClean="0"/>
              <a:t>       /</a:t>
            </a:r>
            <a:r>
              <a:rPr lang="en-US" sz="1800" b="1" dirty="0"/>
              <a:t>scratch/</a:t>
            </a:r>
            <a:r>
              <a:rPr lang="en-US" sz="1800" b="1" dirty="0" err="1"/>
              <a:t>src</a:t>
            </a:r>
            <a:r>
              <a:rPr lang="en-US" sz="1800" b="1" dirty="0"/>
              <a:t>/</a:t>
            </a:r>
            <a:r>
              <a:rPr lang="en-US" sz="1800" b="1" dirty="0" err="1"/>
              <a:t>kmod</a:t>
            </a:r>
            <a:r>
              <a:rPr lang="en-US" sz="1800" b="1" dirty="0"/>
              <a:t>/simplest-kernel-module/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785596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336240"/>
            <a:ext cx="8229240" cy="604800"/>
          </a:xfrm>
          <a:noFill/>
          <a:ln>
            <a:noFill/>
          </a:ln>
        </p:spPr>
        <p:txBody>
          <a:bodyPr wrap="square" lIns="0" tIns="0" rIns="0" bIns="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rtl="0" hangingPunct="0">
              <a:buNone/>
            </a:pPr>
            <a:r>
              <a:rPr lang="en-US" sz="3600" b="1" kern="1200">
                <a:solidFill>
                  <a:srgbClr val="0098DB"/>
                </a:solidFill>
                <a:highlight>
                  <a:scrgbClr r="0" g="0" b="0">
                    <a:alpha val="0"/>
                  </a:scrgbClr>
                </a:highlight>
                <a:latin typeface="Arial"/>
                <a:ea typeface="ＭＳ Ｐゴシック"/>
                <a:cs typeface="Arial"/>
              </a:rPr>
              <a:t>After the add</a:t>
            </a:r>
          </a:p>
        </p:txBody>
      </p:sp>
      <p:sp>
        <p:nvSpPr>
          <p:cNvPr id="3" name="Text Placeholder 5"/>
          <p:cNvSpPr txBox="1">
            <a:spLocks noGrp="1"/>
          </p:cNvSpPr>
          <p:nvPr>
            <p:ph type="body" idx="4294967295"/>
          </p:nvPr>
        </p:nvSpPr>
        <p:spPr>
          <a:xfrm>
            <a:off x="570960" y="990719"/>
            <a:ext cx="4041359" cy="421920"/>
          </a:xfrm>
          <a:noFill/>
          <a:ln>
            <a:noFill/>
          </a:ln>
        </p:spPr>
        <p:txBody>
          <a:bodyPr wrap="square" lIns="0" tIns="0" rIns="0" bIns="0" anchor="b"/>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0" lvl="0" indent="0">
              <a:spcBef>
                <a:spcPts val="1500"/>
              </a:spcBef>
              <a:buNone/>
              <a:tabLst>
                <a:tab pos="0" algn="l"/>
              </a:tabLst>
            </a:pPr>
            <a:r>
              <a:rPr lang="en-US" sz="2000" u="sng"/>
              <a:t>Workspace layer layout</a:t>
            </a:r>
          </a:p>
        </p:txBody>
      </p:sp>
      <p:sp>
        <p:nvSpPr>
          <p:cNvPr id="4" name="Content Placeholder 6"/>
          <p:cNvSpPr txBox="1">
            <a:spLocks noGrp="1"/>
          </p:cNvSpPr>
          <p:nvPr>
            <p:ph type="body" idx="4294967295"/>
          </p:nvPr>
        </p:nvSpPr>
        <p:spPr>
          <a:xfrm>
            <a:off x="554400" y="1828800"/>
            <a:ext cx="7725599" cy="4086719"/>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108000" indent="0">
              <a:buNone/>
            </a:pPr>
            <a:r>
              <a:rPr lang="en-US" sz="1600" dirty="0">
                <a:solidFill>
                  <a:schemeClr val="tx1"/>
                </a:solidFill>
                <a:latin typeface="Courier New" panose="02070309020205020404" pitchFamily="49" charset="0"/>
                <a:cs typeface="Courier New" panose="02070309020205020404" pitchFamily="49" charset="0"/>
              </a:rPr>
              <a:t>$ tree /scratch/</a:t>
            </a:r>
            <a:r>
              <a:rPr lang="en-US" sz="1600" dirty="0" err="1">
                <a:solidFill>
                  <a:schemeClr val="tx1"/>
                </a:solidFill>
                <a:latin typeface="Courier New" panose="02070309020205020404" pitchFamily="49" charset="0"/>
                <a:cs typeface="Courier New" panose="02070309020205020404" pitchFamily="49" charset="0"/>
              </a:rPr>
              <a:t>sdk</a:t>
            </a:r>
            <a:r>
              <a:rPr lang="en-US" sz="1600" dirty="0">
                <a:solidFill>
                  <a:schemeClr val="tx1"/>
                </a:solidFill>
                <a:latin typeface="Courier New" panose="02070309020205020404" pitchFamily="49" charset="0"/>
                <a:cs typeface="Courier New" panose="02070309020205020404" pitchFamily="49" charset="0"/>
              </a:rPr>
              <a:t>/</a:t>
            </a:r>
            <a:r>
              <a:rPr lang="en-US" sz="1600" dirty="0" err="1">
                <a:solidFill>
                  <a:schemeClr val="tx1"/>
                </a:solidFill>
                <a:latin typeface="Courier New" panose="02070309020205020404" pitchFamily="49" charset="0"/>
                <a:cs typeface="Courier New" panose="02070309020205020404" pitchFamily="49" charset="0"/>
              </a:rPr>
              <a:t>qemuarm</a:t>
            </a:r>
            <a:r>
              <a:rPr lang="en-US" sz="1600" dirty="0">
                <a:solidFill>
                  <a:schemeClr val="tx1"/>
                </a:solidFill>
                <a:latin typeface="Courier New" panose="02070309020205020404" pitchFamily="49" charset="0"/>
                <a:cs typeface="Courier New" panose="02070309020205020404" pitchFamily="49" charset="0"/>
              </a:rPr>
              <a:t>/workspace</a:t>
            </a:r>
            <a:r>
              <a:rPr lang="en-US" sz="1600" dirty="0" smtClean="0">
                <a:solidFill>
                  <a:schemeClr val="tx1"/>
                </a:solidFill>
                <a:latin typeface="Courier New" panose="02070309020205020404" pitchFamily="49" charset="0"/>
                <a:cs typeface="Courier New" panose="02070309020205020404" pitchFamily="49" charset="0"/>
              </a:rPr>
              <a:t>/</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a:t>
            </a:r>
            <a:r>
              <a:rPr lang="en-US" sz="1600" dirty="0">
                <a:solidFill>
                  <a:schemeClr val="tx1"/>
                </a:solidFill>
                <a:latin typeface="Courier New" panose="02070309020205020404" pitchFamily="49" charset="0"/>
                <a:cs typeface="Courier New" panose="02070309020205020404" pitchFamily="49" charset="0"/>
              </a:rPr>
              <a:t>scratch/</a:t>
            </a:r>
            <a:r>
              <a:rPr lang="en-US" sz="1600" dirty="0" err="1">
                <a:solidFill>
                  <a:schemeClr val="tx1"/>
                </a:solidFill>
                <a:latin typeface="Courier New" panose="02070309020205020404" pitchFamily="49" charset="0"/>
                <a:cs typeface="Courier New" panose="02070309020205020404" pitchFamily="49" charset="0"/>
              </a:rPr>
              <a:t>sdk</a:t>
            </a:r>
            <a:r>
              <a:rPr lang="en-US" sz="1600" dirty="0">
                <a:solidFill>
                  <a:schemeClr val="tx1"/>
                </a:solidFill>
                <a:latin typeface="Courier New" panose="02070309020205020404" pitchFamily="49" charset="0"/>
                <a:cs typeface="Courier New" panose="02070309020205020404" pitchFamily="49" charset="0"/>
              </a:rPr>
              <a:t>/</a:t>
            </a:r>
            <a:r>
              <a:rPr lang="en-US" sz="1600" dirty="0" err="1">
                <a:solidFill>
                  <a:schemeClr val="tx1"/>
                </a:solidFill>
                <a:latin typeface="Courier New" panose="02070309020205020404" pitchFamily="49" charset="0"/>
                <a:cs typeface="Courier New" panose="02070309020205020404" pitchFamily="49" charset="0"/>
              </a:rPr>
              <a:t>qemuarm</a:t>
            </a:r>
            <a:r>
              <a:rPr lang="en-US" sz="1600" dirty="0">
                <a:solidFill>
                  <a:schemeClr val="tx1"/>
                </a:solidFill>
                <a:latin typeface="Courier New" panose="02070309020205020404" pitchFamily="49" charset="0"/>
                <a:cs typeface="Courier New" panose="02070309020205020404" pitchFamily="49" charset="0"/>
              </a:rPr>
              <a:t>/workspace</a:t>
            </a:r>
            <a:r>
              <a:rPr lang="en-US" sz="1600" dirty="0" smtClean="0">
                <a:solidFill>
                  <a:schemeClr val="tx1"/>
                </a:solidFill>
                <a:latin typeface="Courier New" panose="02070309020205020404" pitchFamily="49" charset="0"/>
                <a:cs typeface="Courier New" panose="02070309020205020404" pitchFamily="49" charset="0"/>
              </a:rPr>
              <a:t>/</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appends</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t>
            </a:r>
            <a:r>
              <a:rPr lang="en-US" sz="1600" dirty="0">
                <a:solidFill>
                  <a:schemeClr val="tx1"/>
                </a:solidFill>
                <a:latin typeface="Courier New" panose="02070309020205020404" pitchFamily="49" charset="0"/>
                <a:cs typeface="Courier New" panose="02070309020205020404" pitchFamily="49" charset="0"/>
              </a:rPr>
              <a:t>└── </a:t>
            </a:r>
            <a:r>
              <a:rPr lang="en-US" sz="1800" dirty="0" err="1" smtClean="0">
                <a:solidFill>
                  <a:schemeClr val="tx2"/>
                </a:solidFill>
                <a:latin typeface="Courier New" panose="02070309020205020404" pitchFamily="49" charset="0"/>
                <a:cs typeface="Courier New" panose="02070309020205020404" pitchFamily="49" charset="0"/>
              </a:rPr>
              <a:t>simplestmodule_git.bbappend</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t>
            </a:r>
            <a:r>
              <a:rPr lang="en-US" sz="1600" dirty="0" err="1" smtClean="0">
                <a:solidFill>
                  <a:schemeClr val="tx1"/>
                </a:solidFill>
                <a:latin typeface="Courier New" panose="02070309020205020404" pitchFamily="49" charset="0"/>
                <a:cs typeface="Courier New" panose="02070309020205020404" pitchFamily="49" charset="0"/>
              </a:rPr>
              <a:t>conf</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t>
            </a:r>
            <a:r>
              <a:rPr lang="en-US" sz="1600" dirty="0">
                <a:solidFill>
                  <a:schemeClr val="tx1"/>
                </a:solidFill>
                <a:latin typeface="Courier New" panose="02070309020205020404" pitchFamily="49" charset="0"/>
                <a:cs typeface="Courier New" panose="02070309020205020404" pitchFamily="49" charset="0"/>
              </a:rPr>
              <a:t>└── </a:t>
            </a:r>
            <a:r>
              <a:rPr lang="en-US" sz="1600" dirty="0" err="1" smtClean="0">
                <a:solidFill>
                  <a:schemeClr val="tx1"/>
                </a:solidFill>
                <a:latin typeface="Courier New" panose="02070309020205020404" pitchFamily="49" charset="0"/>
                <a:cs typeface="Courier New" panose="02070309020205020404" pitchFamily="49" charset="0"/>
              </a:rPr>
              <a:t>layer.conf</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README</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recipes</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 </a:t>
            </a:r>
            <a:r>
              <a:rPr lang="en-US" sz="1600" dirty="0" err="1" smtClean="0">
                <a:solidFill>
                  <a:schemeClr val="tx1"/>
                </a:solidFill>
                <a:latin typeface="Courier New" panose="02070309020205020404" pitchFamily="49" charset="0"/>
                <a:cs typeface="Courier New" panose="02070309020205020404" pitchFamily="49" charset="0"/>
              </a:rPr>
              <a:t>simplestmodule</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 </a:t>
            </a:r>
            <a:r>
              <a:rPr lang="en-US" sz="1800" dirty="0">
                <a:solidFill>
                  <a:schemeClr val="tx2"/>
                </a:solidFill>
                <a:latin typeface="Courier New" panose="02070309020205020404" pitchFamily="49" charset="0"/>
                <a:cs typeface="Courier New" panose="02070309020205020404" pitchFamily="49" charset="0"/>
              </a:rPr>
              <a:t>simplestmodule_git.b</a:t>
            </a:r>
            <a:r>
              <a:rPr lang="en-US" sz="1800" dirty="0">
                <a:solidFill>
                  <a:schemeClr val="tx1"/>
                </a:solidFill>
                <a:latin typeface="Courier New" panose="02070309020205020404" pitchFamily="49" charset="0"/>
                <a:cs typeface="Courier New" panose="02070309020205020404" pitchFamily="49" charset="0"/>
              </a:rPr>
              <a:t>b</a:t>
            </a:r>
            <a:endParaRPr lang="en-US" sz="2800"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58999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Build </a:t>
            </a:r>
            <a:r>
              <a:rPr lang="en-US" dirty="0"/>
              <a:t>the </a:t>
            </a:r>
            <a:r>
              <a:rPr lang="en-US" dirty="0" smtClean="0"/>
              <a:t>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dirty="0"/>
              <a:t>Build the new recipe </a:t>
            </a:r>
            <a:r>
              <a:rPr lang="en-US" sz="2000" b="0" dirty="0"/>
              <a:t>(on the HOST side</a:t>
            </a:r>
            <a:r>
              <a:rPr lang="en-US" sz="2000" b="0" dirty="0" smtClean="0"/>
              <a:t>)</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endParaRPr lang="en-US" sz="2000" b="0" dirty="0"/>
          </a:p>
          <a:p>
            <a:pPr marL="0" indent="0">
              <a:buNone/>
            </a:pPr>
            <a:endParaRPr lang="en-US" sz="2000" b="0" i="1" dirty="0" smtClean="0"/>
          </a:p>
          <a:p>
            <a:pPr marL="0" indent="0">
              <a:buNone/>
            </a:pPr>
            <a:r>
              <a:rPr lang="en-US" sz="2000" b="0" i="1" dirty="0" smtClean="0"/>
              <a:t>This </a:t>
            </a:r>
            <a:r>
              <a:rPr lang="en-US" sz="2000" b="0" i="1" dirty="0"/>
              <a:t>will create the </a:t>
            </a:r>
            <a:r>
              <a:rPr lang="en-US" sz="2000" i="1" dirty="0" err="1"/>
              <a:t>simplestmodule.ko</a:t>
            </a:r>
            <a:r>
              <a:rPr lang="en-US" sz="2000" i="1" dirty="0"/>
              <a:t> </a:t>
            </a:r>
            <a:r>
              <a:rPr lang="en-US" sz="2000" b="0" i="1" dirty="0"/>
              <a:t>kernel </a:t>
            </a:r>
            <a:r>
              <a:rPr lang="en-US" sz="2000" b="0" i="1" dirty="0" smtClean="0"/>
              <a:t>module</a:t>
            </a:r>
            <a:br>
              <a:rPr lang="en-US" sz="2000" b="0" i="1" dirty="0" smtClean="0"/>
            </a:br>
            <a:endParaRPr lang="en-US" sz="2000" b="0" i="1" dirty="0"/>
          </a:p>
          <a:p>
            <a:pPr marL="0" indent="0">
              <a:buNone/>
            </a:pPr>
            <a:r>
              <a:rPr lang="en-US" sz="2000" b="0" i="1" dirty="0"/>
              <a:t>This downloads the kernel sources (already downloaded for </a:t>
            </a:r>
            <a:r>
              <a:rPr lang="en-US" sz="2000" b="0" i="1" dirty="0" smtClean="0"/>
              <a:t>you):</a:t>
            </a:r>
            <a:br>
              <a:rPr lang="en-US" sz="2000" b="0" i="1" dirty="0" smtClean="0"/>
            </a:br>
            <a:r>
              <a:rPr lang="en-US" sz="2000" b="0" i="1" dirty="0" smtClean="0"/>
              <a:t>  </a:t>
            </a:r>
            <a:r>
              <a:rPr lang="en-US" sz="1800" b="0" i="1" dirty="0" smtClean="0"/>
              <a:t>linux-yocto-4.12.12+gitAUTOINC+eda4d18ce4_67b62d8d7b-r0 </a:t>
            </a:r>
            <a:r>
              <a:rPr lang="en-US" sz="1800" b="0" i="1" dirty="0" err="1"/>
              <a:t>do_fetch</a:t>
            </a:r>
            <a:r>
              <a:rPr lang="en-US" sz="1600" b="0" dirty="0" smtClean="0"/>
              <a:t/>
            </a:r>
            <a:br>
              <a:rPr lang="en-US" sz="16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605240" y="18796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smtClean="0"/>
              <a:t>devtool</a:t>
            </a:r>
            <a:r>
              <a:rPr lang="en-US" sz="1800" b="1" dirty="0" smtClean="0"/>
              <a:t> build </a:t>
            </a:r>
            <a:r>
              <a:rPr lang="en-US" sz="1800" b="1" dirty="0" err="1" smtClean="0"/>
              <a:t>simplemodule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69662907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Deploy the 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i="1" dirty="0"/>
              <a:t>Get the target’s IP address from the target </a:t>
            </a:r>
            <a:r>
              <a:rPr lang="en-US" sz="2000" i="1" dirty="0" smtClean="0"/>
              <a:t>serial console</a:t>
            </a:r>
            <a:endParaRPr lang="en-US" sz="2000" i="1" dirty="0"/>
          </a:p>
          <a:p>
            <a:r>
              <a:rPr lang="en-US" sz="2000" b="0" dirty="0" err="1"/>
              <a:t>root@qemuarm</a:t>
            </a:r>
            <a:r>
              <a:rPr lang="en-US" sz="2000" b="0" dirty="0"/>
              <a:t>:~# </a:t>
            </a:r>
            <a:r>
              <a:rPr lang="en-US" sz="2000" b="0" dirty="0" err="1"/>
              <a:t>ifconfig</a:t>
            </a:r>
            <a:endParaRPr lang="en-US" sz="2000" b="0" dirty="0"/>
          </a:p>
          <a:p>
            <a:r>
              <a:rPr lang="en-US" sz="2000" dirty="0" smtClean="0"/>
              <a:t>In </a:t>
            </a:r>
            <a:r>
              <a:rPr lang="en-US" sz="2000" dirty="0"/>
              <a:t>the </a:t>
            </a:r>
            <a:r>
              <a:rPr lang="en-US" sz="2000" dirty="0" err="1"/>
              <a:t>eSDK</a:t>
            </a:r>
            <a:r>
              <a:rPr lang="en-US" sz="2000" dirty="0"/>
              <a:t> </a:t>
            </a:r>
            <a:r>
              <a:rPr lang="en-US" sz="2000" b="0" dirty="0"/>
              <a:t>(HOST) </a:t>
            </a:r>
            <a:r>
              <a:rPr lang="en-US" sz="2000" dirty="0"/>
              <a:t>shell, deploy the </a:t>
            </a:r>
            <a:r>
              <a:rPr lang="en-US" sz="2000" dirty="0" smtClean="0"/>
              <a:t>output</a:t>
            </a:r>
            <a:br>
              <a:rPr lang="en-US" sz="2000" dirty="0" smtClean="0"/>
            </a:br>
            <a:r>
              <a:rPr lang="en-US" sz="2000" dirty="0" smtClean="0"/>
              <a:t>   </a:t>
            </a:r>
            <a:r>
              <a:rPr lang="en-US" sz="2000" b="0" dirty="0" smtClean="0"/>
              <a:t>(</a:t>
            </a:r>
            <a:r>
              <a:rPr lang="en-US" sz="2000" b="0" i="1" dirty="0" smtClean="0"/>
              <a:t>the </a:t>
            </a:r>
            <a:r>
              <a:rPr lang="en-US" sz="2000" b="0" i="1" dirty="0"/>
              <a:t>target’s </a:t>
            </a:r>
            <a:r>
              <a:rPr lang="en-US" sz="2000" b="0" i="1" dirty="0" err="1"/>
              <a:t>ip</a:t>
            </a:r>
            <a:r>
              <a:rPr lang="en-US" sz="2000" b="0" i="1" dirty="0"/>
              <a:t> address may change</a:t>
            </a:r>
            <a:r>
              <a:rPr lang="en-US" sz="2000" b="0" i="1" dirty="0" smtClean="0"/>
              <a:t>)</a:t>
            </a:r>
            <a:br>
              <a:rPr lang="en-US" sz="2000" b="0" i="1" dirty="0" smtClean="0"/>
            </a:br>
            <a:r>
              <a:rPr lang="en-US" sz="2000" b="0" i="1" dirty="0" smtClean="0"/>
              <a:t/>
            </a:r>
            <a:br>
              <a:rPr lang="en-US" sz="2000" b="0" i="1" dirty="0" smtClean="0"/>
            </a:br>
            <a:r>
              <a:rPr lang="en-US" sz="2000" b="0" i="1" dirty="0" smtClean="0"/>
              <a:t/>
            </a:r>
            <a:br>
              <a:rPr lang="en-US" sz="2000" b="0" i="1" dirty="0" smtClean="0"/>
            </a:br>
            <a:r>
              <a:rPr lang="en-US" sz="2000" b="0" i="1" dirty="0" smtClean="0"/>
              <a:t/>
            </a:r>
            <a:br>
              <a:rPr lang="en-US" sz="2000" b="0" i="1" dirty="0" smtClean="0"/>
            </a:br>
            <a:r>
              <a:rPr lang="en-US" sz="2000" b="0" i="1" dirty="0" smtClean="0"/>
              <a:t/>
            </a:r>
            <a:br>
              <a:rPr lang="en-US" sz="2000" b="0" i="1" dirty="0" smtClean="0"/>
            </a:br>
            <a:r>
              <a:rPr lang="en-US" sz="2000" b="0" i="1" dirty="0" smtClean="0"/>
              <a:t/>
            </a:r>
            <a:br>
              <a:rPr lang="en-US" sz="2000" b="0" i="1" dirty="0" smtClean="0"/>
            </a:br>
            <a:endParaRPr lang="en-US" sz="2000" b="0" i="1" dirty="0" smtClean="0"/>
          </a:p>
          <a:p>
            <a:r>
              <a:rPr lang="en-US" sz="2000" b="0" i="1" dirty="0" smtClean="0"/>
              <a:t>NOTE</a:t>
            </a:r>
            <a:r>
              <a:rPr lang="en-US" sz="2000" b="0" i="1" dirty="0"/>
              <a:t>: the ‘-s’ option will note any </a:t>
            </a:r>
            <a:r>
              <a:rPr lang="en-US" sz="2000" b="0" i="1" dirty="0" err="1"/>
              <a:t>ssh</a:t>
            </a:r>
            <a:r>
              <a:rPr lang="en-US" sz="2000" b="0" i="1" dirty="0"/>
              <a:t> </a:t>
            </a:r>
            <a:r>
              <a:rPr lang="en-US" sz="2000" b="0" i="1" dirty="0" err="1"/>
              <a:t>keygen</a:t>
            </a:r>
            <a:r>
              <a:rPr lang="en-US" sz="2000" b="0" i="1" dirty="0"/>
              <a:t> issues, allowing you </a:t>
            </a:r>
            <a:r>
              <a:rPr lang="en-US" sz="2000" b="0" i="1" dirty="0" smtClean="0"/>
              <a:t>to (for </a:t>
            </a:r>
            <a:r>
              <a:rPr lang="en-US" sz="2000" b="0" i="1" dirty="0"/>
              <a:t>example) remove/add this IP address to the known hosts table</a:t>
            </a: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770340" y="33401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600" b="1" dirty="0" smtClean="0"/>
          </a:p>
          <a:p>
            <a:r>
              <a:rPr lang="en-US" sz="1600" b="1" dirty="0"/>
              <a:t>$ </a:t>
            </a:r>
            <a:r>
              <a:rPr lang="en-US" sz="1600" b="1" dirty="0" err="1"/>
              <a:t>devtool</a:t>
            </a:r>
            <a:r>
              <a:rPr lang="en-US" sz="1600" b="1" dirty="0"/>
              <a:t> deploy-target -s </a:t>
            </a:r>
            <a:r>
              <a:rPr lang="en-US" sz="1600" b="1" dirty="0" err="1"/>
              <a:t>simplestmodule</a:t>
            </a:r>
            <a:r>
              <a:rPr lang="en-US" sz="1600" b="1" dirty="0"/>
              <a:t> root@192.168.7.2</a:t>
            </a:r>
            <a:endParaRPr lang="en-US" sz="1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0919941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Deploy Details</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u="sng" dirty="0"/>
              <a:t>In the target </a:t>
            </a:r>
            <a:r>
              <a:rPr lang="en-US" sz="2000" b="0" u="sng" dirty="0"/>
              <a:t>(</a:t>
            </a:r>
            <a:r>
              <a:rPr lang="en-US" sz="2000" b="0" u="sng" dirty="0" err="1"/>
              <a:t>qemuarm</a:t>
            </a:r>
            <a:r>
              <a:rPr lang="en-US" sz="2000" b="0" u="sng" dirty="0"/>
              <a:t>)</a:t>
            </a:r>
            <a:r>
              <a:rPr lang="en-US" sz="2000" dirty="0"/>
              <a:t>, observe the result of </a:t>
            </a:r>
            <a:r>
              <a:rPr lang="en-US" sz="2000" dirty="0" smtClean="0"/>
              <a:t>deployment</a:t>
            </a:r>
          </a:p>
          <a:p>
            <a:pPr marL="0" indent="0">
              <a:buNone/>
            </a:pPr>
            <a:r>
              <a:rPr lang="en-US" sz="1800" b="0" dirty="0" smtClean="0"/>
              <a:t/>
            </a:r>
            <a:br>
              <a:rPr lang="en-US" sz="1800" b="0" dirty="0" smtClean="0"/>
            </a:br>
            <a:endParaRPr lang="en-US" sz="1800" b="0" dirty="0" smtClean="0"/>
          </a:p>
        </p:txBody>
      </p:sp>
      <p:sp>
        <p:nvSpPr>
          <p:cNvPr id="5" name="CustomShape 4"/>
          <p:cNvSpPr/>
          <p:nvPr/>
        </p:nvSpPr>
        <p:spPr>
          <a:xfrm>
            <a:off x="592540" y="1714500"/>
            <a:ext cx="7984440" cy="40132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r>
              <a:rPr lang="en-US" sz="1400" b="1" dirty="0" err="1"/>
              <a:t>devtool_deploy.list</a:t>
            </a:r>
            <a:r>
              <a:rPr lang="en-US" sz="1400" b="1" dirty="0"/>
              <a:t> </a:t>
            </a:r>
            <a:r>
              <a:rPr lang="en-US" sz="1400" b="1" dirty="0" smtClean="0"/>
              <a:t>			100</a:t>
            </a:r>
            <a:r>
              <a:rPr lang="en-US" sz="1400" b="1" dirty="0"/>
              <a:t>% </a:t>
            </a:r>
            <a:r>
              <a:rPr lang="en-US" sz="1400" b="1" dirty="0" smtClean="0"/>
              <a:t>  108 	0.1KB/s 	00:00</a:t>
            </a:r>
            <a:endParaRPr lang="en-US" sz="1400" b="1" dirty="0"/>
          </a:p>
          <a:p>
            <a:r>
              <a:rPr lang="en-US" sz="1400" b="1" dirty="0"/>
              <a:t>devtool_deploy.sh </a:t>
            </a:r>
            <a:r>
              <a:rPr lang="en-US" sz="1400" b="1" dirty="0" smtClean="0"/>
              <a:t>			100</a:t>
            </a:r>
            <a:r>
              <a:rPr lang="en-US" sz="1400" b="1" dirty="0"/>
              <a:t>% 1017 </a:t>
            </a:r>
            <a:r>
              <a:rPr lang="en-US" sz="1400" b="1" dirty="0" smtClean="0"/>
              <a:t>	1.0KB/s 	00:00</a:t>
            </a:r>
            <a:endParaRPr lang="en-US" sz="1400" b="1" dirty="0"/>
          </a:p>
          <a:p>
            <a:r>
              <a:rPr lang="en-US" sz="1400" b="1" dirty="0"/>
              <a:t>./</a:t>
            </a:r>
          </a:p>
          <a:p>
            <a:r>
              <a:rPr lang="en-US" sz="1400" b="1" dirty="0"/>
              <a:t>./lib/</a:t>
            </a:r>
          </a:p>
          <a:p>
            <a:r>
              <a:rPr lang="en-US" sz="1400" b="1" dirty="0"/>
              <a:t>./lib/modules/</a:t>
            </a:r>
          </a:p>
          <a:p>
            <a:r>
              <a:rPr lang="en-US" sz="1400" b="1" dirty="0"/>
              <a:t>./lib/modules/4.12.12-yocto-standard/</a:t>
            </a:r>
          </a:p>
          <a:p>
            <a:r>
              <a:rPr lang="en-US" sz="1400" b="1" dirty="0"/>
              <a:t>./lib/modules/4.12.12-yocto-standard/extra/</a:t>
            </a:r>
          </a:p>
          <a:p>
            <a:r>
              <a:rPr lang="en-US" sz="1400" b="1" dirty="0"/>
              <a:t>./lib/modules/4.12.12-yocto-standard/extra/</a:t>
            </a:r>
            <a:r>
              <a:rPr lang="en-US" sz="1400" b="1" dirty="0" err="1"/>
              <a:t>hellokernel.ko</a:t>
            </a:r>
            <a:endParaRPr lang="en-US" sz="1400" b="1" dirty="0"/>
          </a:p>
          <a:p>
            <a:r>
              <a:rPr lang="en-US" sz="1400" b="1" dirty="0"/>
              <a:t>./</a:t>
            </a:r>
            <a:r>
              <a:rPr lang="en-US" sz="1400" b="1" dirty="0" err="1"/>
              <a:t>usr</a:t>
            </a:r>
            <a:r>
              <a:rPr lang="en-US" sz="1400" b="1" dirty="0"/>
              <a:t>/</a:t>
            </a:r>
          </a:p>
          <a:p>
            <a:r>
              <a:rPr lang="en-US" sz="1400" b="1" dirty="0"/>
              <a:t>./</a:t>
            </a:r>
            <a:r>
              <a:rPr lang="en-US" sz="1400" b="1" dirty="0" err="1"/>
              <a:t>usr</a:t>
            </a:r>
            <a:r>
              <a:rPr lang="en-US" sz="1400" b="1" dirty="0"/>
              <a:t>/include/</a:t>
            </a:r>
          </a:p>
          <a:p>
            <a:r>
              <a:rPr lang="en-US" sz="1400" b="1" dirty="0"/>
              <a:t>./</a:t>
            </a:r>
            <a:r>
              <a:rPr lang="en-US" sz="1400" b="1" dirty="0" err="1"/>
              <a:t>usr</a:t>
            </a:r>
            <a:r>
              <a:rPr lang="en-US" sz="1400" b="1" dirty="0"/>
              <a:t>/include/</a:t>
            </a:r>
            <a:r>
              <a:rPr lang="en-US" sz="1400" b="1" dirty="0" err="1"/>
              <a:t>simplestmodule</a:t>
            </a:r>
            <a:r>
              <a:rPr lang="en-US" sz="1400" b="1" dirty="0"/>
              <a:t>/</a:t>
            </a:r>
          </a:p>
          <a:p>
            <a:r>
              <a:rPr lang="en-US" sz="1400" b="1" dirty="0"/>
              <a:t>./</a:t>
            </a:r>
            <a:r>
              <a:rPr lang="en-US" sz="1400" b="1" dirty="0" err="1"/>
              <a:t>usr</a:t>
            </a:r>
            <a:r>
              <a:rPr lang="en-US" sz="1400" b="1" dirty="0"/>
              <a:t>/include/</a:t>
            </a:r>
            <a:r>
              <a:rPr lang="en-US" sz="1400" b="1" dirty="0" err="1"/>
              <a:t>simplestmodule</a:t>
            </a:r>
            <a:r>
              <a:rPr lang="en-US" sz="1400" b="1" dirty="0"/>
              <a:t>/</a:t>
            </a:r>
            <a:r>
              <a:rPr lang="en-US" sz="1400" b="1" dirty="0" err="1"/>
              <a:t>Module.symvers</a:t>
            </a:r>
            <a:endParaRPr lang="en-US" sz="1400" b="1" dirty="0"/>
          </a:p>
          <a:p>
            <a:r>
              <a:rPr lang="en-US" sz="1400" b="1" dirty="0"/>
              <a:t>./</a:t>
            </a:r>
            <a:r>
              <a:rPr lang="en-US" sz="1400" b="1" dirty="0" err="1"/>
              <a:t>etc</a:t>
            </a:r>
            <a:r>
              <a:rPr lang="en-US" sz="1400" b="1" dirty="0"/>
              <a:t>/</a:t>
            </a:r>
          </a:p>
          <a:p>
            <a:r>
              <a:rPr lang="en-US" sz="1400" b="1" dirty="0"/>
              <a:t>./</a:t>
            </a:r>
            <a:r>
              <a:rPr lang="en-US" sz="1400" b="1" dirty="0" err="1"/>
              <a:t>etc</a:t>
            </a:r>
            <a:r>
              <a:rPr lang="en-US" sz="1400" b="1" dirty="0"/>
              <a:t>/</a:t>
            </a:r>
            <a:r>
              <a:rPr lang="en-US" sz="1400" b="1" dirty="0" err="1"/>
              <a:t>modprobe.d</a:t>
            </a:r>
            <a:r>
              <a:rPr lang="en-US" sz="1400" b="1" dirty="0"/>
              <a:t>/</a:t>
            </a:r>
          </a:p>
          <a:p>
            <a:r>
              <a:rPr lang="en-US" sz="1400" b="1" dirty="0"/>
              <a:t>./</a:t>
            </a:r>
            <a:r>
              <a:rPr lang="en-US" sz="1400" b="1" dirty="0" err="1"/>
              <a:t>etc</a:t>
            </a:r>
            <a:r>
              <a:rPr lang="en-US" sz="1400" b="1" dirty="0"/>
              <a:t>/modules-</a:t>
            </a:r>
            <a:r>
              <a:rPr lang="en-US" sz="1400" b="1" dirty="0" err="1"/>
              <a:t>load.d</a:t>
            </a:r>
            <a:r>
              <a:rPr lang="en-US" sz="1400" b="1" dirty="0"/>
              <a:t>/</a:t>
            </a:r>
          </a:p>
          <a:p>
            <a:r>
              <a:rPr lang="en-US" sz="1400" b="1" dirty="0"/>
              <a:t>NOTE: Successfully deployed</a:t>
            </a:r>
          </a:p>
          <a:p>
            <a:r>
              <a:rPr lang="en-US" sz="1400" b="1" dirty="0"/>
              <a:t>/scratch/</a:t>
            </a:r>
            <a:r>
              <a:rPr lang="en-US" sz="1400" b="1" dirty="0" err="1"/>
              <a:t>sdk</a:t>
            </a:r>
            <a:r>
              <a:rPr lang="en-US" sz="1400" b="1" dirty="0"/>
              <a:t>/</a:t>
            </a:r>
            <a:r>
              <a:rPr lang="en-US" sz="1400" b="1" dirty="0" err="1"/>
              <a:t>qemuarm</a:t>
            </a:r>
            <a:r>
              <a:rPr lang="en-US" sz="1400" b="1" dirty="0"/>
              <a:t>/</a:t>
            </a:r>
            <a:r>
              <a:rPr lang="en-US" sz="1400" b="1" dirty="0" err="1"/>
              <a:t>tmp</a:t>
            </a:r>
            <a:r>
              <a:rPr lang="en-US" sz="1400" b="1" dirty="0"/>
              <a:t>/work/</a:t>
            </a:r>
            <a:r>
              <a:rPr lang="en-US" sz="1400" b="1" dirty="0" err="1"/>
              <a:t>qemuarm</a:t>
            </a:r>
            <a:r>
              <a:rPr lang="en-US" sz="1400" b="1" dirty="0"/>
              <a:t>-poky-</a:t>
            </a:r>
            <a:r>
              <a:rPr lang="en-US" sz="1400" b="1" dirty="0" err="1"/>
              <a:t>linux</a:t>
            </a:r>
            <a:r>
              <a:rPr lang="en-US" sz="1400" b="1" dirty="0"/>
              <a:t>-</a:t>
            </a:r>
            <a:r>
              <a:rPr lang="en-US" sz="1400" b="1" dirty="0" err="1"/>
              <a:t>gnueabi</a:t>
            </a:r>
            <a:r>
              <a:rPr lang="en-US" sz="1400" b="1" dirty="0"/>
              <a:t>/</a:t>
            </a:r>
            <a:r>
              <a:rPr lang="en-US" sz="1400" b="1" dirty="0" err="1"/>
              <a:t>simplestmodule</a:t>
            </a:r>
            <a:r>
              <a:rPr lang="en-US" sz="1400" b="1" dirty="0"/>
              <a:t>/</a:t>
            </a:r>
            <a:endParaRPr lang="en-US" sz="1400" b="1" dirty="0" smtClean="0"/>
          </a:p>
        </p:txBody>
      </p:sp>
    </p:spTree>
    <p:extLst>
      <p:ext uri="{BB962C8B-B14F-4D97-AF65-F5344CB8AC3E}">
        <p14:creationId xmlns:p14="http://schemas.microsoft.com/office/powerpoint/2010/main" val="148333607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Load the 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u="sng" dirty="0"/>
              <a:t>In the target </a:t>
            </a:r>
            <a:r>
              <a:rPr lang="en-US" sz="2000" b="0" u="sng" dirty="0"/>
              <a:t>(</a:t>
            </a:r>
            <a:r>
              <a:rPr lang="en-US" sz="2000" b="0" u="sng" dirty="0" err="1"/>
              <a:t>qemuarm</a:t>
            </a:r>
            <a:r>
              <a:rPr lang="en-US" sz="2000" b="0" u="sng" dirty="0"/>
              <a:t>)</a:t>
            </a:r>
            <a:r>
              <a:rPr lang="en-US" sz="2000" u="sng" dirty="0"/>
              <a:t>, </a:t>
            </a:r>
            <a:r>
              <a:rPr lang="en-US" sz="2000" dirty="0"/>
              <a:t>load the module and </a:t>
            </a:r>
            <a:r>
              <a:rPr lang="en-US" sz="2000" dirty="0" smtClean="0"/>
              <a:t>observe the </a:t>
            </a:r>
            <a:r>
              <a:rPr lang="en-US" sz="2000" dirty="0"/>
              <a:t>results</a:t>
            </a:r>
            <a:endParaRPr lang="en-US" sz="2000" dirty="0" smtClean="0"/>
          </a:p>
          <a:p>
            <a:pPr marL="0" indent="0">
              <a:buNone/>
            </a:pPr>
            <a:r>
              <a:rPr lang="en-US" sz="1800" b="0" dirty="0" smtClean="0"/>
              <a:t/>
            </a:r>
            <a:br>
              <a:rPr lang="en-US" sz="1800" b="0" dirty="0" smtClean="0"/>
            </a:br>
            <a:endParaRPr lang="en-US" sz="1800" b="0" dirty="0" smtClean="0"/>
          </a:p>
        </p:txBody>
      </p:sp>
      <p:sp>
        <p:nvSpPr>
          <p:cNvPr id="5" name="CustomShape 4"/>
          <p:cNvSpPr/>
          <p:nvPr/>
        </p:nvSpPr>
        <p:spPr>
          <a:xfrm>
            <a:off x="592540" y="2400300"/>
            <a:ext cx="7984440" cy="33274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r>
              <a:rPr lang="en-US" sz="1400" b="1" dirty="0" err="1">
                <a:latin typeface="Courier New" panose="02070309020205020404" pitchFamily="49" charset="0"/>
                <a:cs typeface="Courier New" panose="02070309020205020404" pitchFamily="49" charset="0"/>
              </a:rPr>
              <a:t>root@qemuarm</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depmod</a:t>
            </a:r>
            <a:r>
              <a:rPr lang="en-US" sz="1400" b="1" dirty="0">
                <a:latin typeface="Courier New" panose="02070309020205020404" pitchFamily="49" charset="0"/>
                <a:cs typeface="Courier New" panose="02070309020205020404" pitchFamily="49" charset="0"/>
              </a:rPr>
              <a:t> -a</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root@qemuarm</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modprobe</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hellokernel</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[ 874.941880] </a:t>
            </a:r>
            <a:r>
              <a:rPr lang="en-US" sz="1400" b="1" dirty="0" err="1">
                <a:latin typeface="Courier New" panose="02070309020205020404" pitchFamily="49" charset="0"/>
                <a:cs typeface="Courier New" panose="02070309020205020404" pitchFamily="49" charset="0"/>
              </a:rPr>
              <a:t>hellokernel</a:t>
            </a:r>
            <a:r>
              <a:rPr lang="en-US" sz="1400" b="1" dirty="0">
                <a:latin typeface="Courier New" panose="02070309020205020404" pitchFamily="49" charset="0"/>
                <a:cs typeface="Courier New" panose="02070309020205020404" pitchFamily="49" charset="0"/>
              </a:rPr>
              <a:t>: loading out-of-tree module taints kernel.</a:t>
            </a:r>
          </a:p>
          <a:p>
            <a:r>
              <a:rPr lang="en-US" sz="1400" b="1" dirty="0">
                <a:latin typeface="Courier New" panose="02070309020205020404" pitchFamily="49" charset="0"/>
                <a:cs typeface="Courier New" panose="02070309020205020404" pitchFamily="49" charset="0"/>
              </a:rPr>
              <a:t>[ 874.960165] When half way through the journey of our life</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root@qemuarm</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lsmod</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Module        </a:t>
            </a:r>
            <a:r>
              <a:rPr lang="en-US" sz="1400" b="1" dirty="0" smtClean="0">
                <a:latin typeface="Courier New" panose="02070309020205020404" pitchFamily="49" charset="0"/>
                <a:cs typeface="Courier New" panose="02070309020205020404" pitchFamily="49" charset="0"/>
              </a:rPr>
              <a:t>    Size  </a:t>
            </a:r>
            <a:r>
              <a:rPr lang="en-US" sz="1400" b="1" dirty="0">
                <a:latin typeface="Courier New" panose="02070309020205020404" pitchFamily="49" charset="0"/>
                <a:cs typeface="Courier New" panose="02070309020205020404" pitchFamily="49" charset="0"/>
              </a:rPr>
              <a:t>Used by</a:t>
            </a:r>
          </a:p>
          <a:p>
            <a:r>
              <a:rPr lang="en-US" sz="1400" b="1" dirty="0" err="1">
                <a:latin typeface="Courier New" panose="02070309020205020404" pitchFamily="49" charset="0"/>
                <a:cs typeface="Courier New" panose="02070309020205020404" pitchFamily="49" charset="0"/>
              </a:rPr>
              <a:t>hellokernel</a:t>
            </a:r>
            <a:r>
              <a:rPr lang="en-US" sz="1400" b="1" dirty="0">
                <a:latin typeface="Courier New" panose="02070309020205020404" pitchFamily="49" charset="0"/>
                <a:cs typeface="Courier New" panose="02070309020205020404" pitchFamily="49" charset="0"/>
              </a:rPr>
              <a:t>        929  0</a:t>
            </a:r>
          </a:p>
          <a:p>
            <a:r>
              <a:rPr lang="en-US" sz="1400" b="1" dirty="0" err="1">
                <a:latin typeface="Courier New" panose="02070309020205020404" pitchFamily="49" charset="0"/>
                <a:cs typeface="Courier New" panose="02070309020205020404" pitchFamily="49" charset="0"/>
              </a:rPr>
              <a:t>nfsd</a:t>
            </a:r>
            <a:r>
              <a:rPr lang="en-US" sz="1400" b="1" dirty="0">
                <a:latin typeface="Courier New" panose="02070309020205020404" pitchFamily="49" charset="0"/>
                <a:cs typeface="Courier New" panose="02070309020205020404" pitchFamily="49" charset="0"/>
              </a:rPr>
              <a:t>            271348  11</a:t>
            </a:r>
          </a:p>
          <a:p>
            <a:endParaRPr lang="en-US" sz="1400" b="1" dirty="0" smtClean="0"/>
          </a:p>
        </p:txBody>
      </p:sp>
    </p:spTree>
    <p:extLst>
      <p:ext uri="{BB962C8B-B14F-4D97-AF65-F5344CB8AC3E}">
        <p14:creationId xmlns:p14="http://schemas.microsoft.com/office/powerpoint/2010/main" val="179770429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kern="1200" dirty="0" smtClean="0">
                <a:solidFill>
                  <a:srgbClr val="0098DB"/>
                </a:solidFill>
                <a:highlight>
                  <a:scrgbClr r="0" g="0" b="0">
                    <a:alpha val="0"/>
                  </a:scrgbClr>
                </a:highlight>
                <a:ea typeface="ＭＳ Ｐゴシック"/>
              </a:rPr>
              <a:t>Unl</a:t>
            </a:r>
            <a:r>
              <a:rPr lang="en-US" dirty="0" smtClean="0"/>
              <a:t>oad the 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u="sng" dirty="0"/>
              <a:t>In the target </a:t>
            </a:r>
            <a:r>
              <a:rPr lang="en-US" sz="2000" b="0" u="sng" dirty="0"/>
              <a:t>(</a:t>
            </a:r>
            <a:r>
              <a:rPr lang="en-US" sz="2000" b="0" u="sng" dirty="0" err="1"/>
              <a:t>qemuarm</a:t>
            </a:r>
            <a:r>
              <a:rPr lang="en-US" sz="2000" b="0" u="sng" dirty="0"/>
              <a:t>)</a:t>
            </a:r>
            <a:r>
              <a:rPr lang="en-US" sz="2000" dirty="0"/>
              <a:t>, </a:t>
            </a:r>
            <a:r>
              <a:rPr lang="en-US" sz="2000" dirty="0" smtClean="0"/>
              <a:t>unload </a:t>
            </a:r>
            <a:r>
              <a:rPr lang="en-US" sz="2000" dirty="0"/>
              <a:t>the </a:t>
            </a:r>
            <a:r>
              <a:rPr lang="en-US" sz="2000" dirty="0" smtClean="0"/>
              <a:t>module</a:t>
            </a:r>
          </a:p>
          <a:p>
            <a:pPr marL="0" indent="0">
              <a:buNone/>
            </a:pPr>
            <a:r>
              <a:rPr lang="en-US" sz="1800" b="0" dirty="0" smtClean="0"/>
              <a:t/>
            </a:r>
            <a:br>
              <a:rPr lang="en-US" sz="1800" b="0" dirty="0" smtClean="0"/>
            </a:br>
            <a:endParaRPr lang="en-US" sz="1800" b="0" dirty="0" smtClean="0"/>
          </a:p>
        </p:txBody>
      </p:sp>
      <p:sp>
        <p:nvSpPr>
          <p:cNvPr id="5" name="CustomShape 4"/>
          <p:cNvSpPr/>
          <p:nvPr/>
        </p:nvSpPr>
        <p:spPr>
          <a:xfrm>
            <a:off x="592540" y="2400300"/>
            <a:ext cx="7984440" cy="16637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r>
              <a:rPr lang="en-US" sz="1400" b="1" dirty="0" err="1"/>
              <a:t>root@qemuarm</a:t>
            </a:r>
            <a:r>
              <a:rPr lang="en-US" sz="1400" b="1" dirty="0"/>
              <a:t>:~# </a:t>
            </a:r>
            <a:r>
              <a:rPr lang="en-US" sz="1400" b="1" dirty="0" err="1"/>
              <a:t>modprobe</a:t>
            </a:r>
            <a:r>
              <a:rPr lang="en-US" sz="1400" b="1" dirty="0"/>
              <a:t> -r </a:t>
            </a:r>
            <a:r>
              <a:rPr lang="en-US" sz="1400" b="1" dirty="0" err="1"/>
              <a:t>hellokernel</a:t>
            </a:r>
            <a:endParaRPr lang="en-US" sz="1400" b="1" dirty="0"/>
          </a:p>
          <a:p>
            <a:r>
              <a:rPr lang="en-US" sz="1400" b="1" dirty="0"/>
              <a:t>[ 36.005902] I found that I was in a gloomy wood</a:t>
            </a:r>
          </a:p>
          <a:p>
            <a:endParaRPr lang="en-US" sz="1400" b="1" dirty="0"/>
          </a:p>
          <a:p>
            <a:r>
              <a:rPr lang="en-US" sz="1400" b="1" dirty="0" err="1"/>
              <a:t>root@qemuarm</a:t>
            </a:r>
            <a:r>
              <a:rPr lang="en-US" sz="1400" b="1" dirty="0"/>
              <a:t>:~# </a:t>
            </a:r>
            <a:r>
              <a:rPr lang="en-US" sz="1400" b="1" dirty="0" err="1"/>
              <a:t>lsmod</a:t>
            </a:r>
            <a:endParaRPr lang="en-US" sz="1400" b="1" dirty="0"/>
          </a:p>
          <a:p>
            <a:r>
              <a:rPr lang="en-US" sz="1400" b="1" dirty="0"/>
              <a:t>Module                      Size  Used by</a:t>
            </a:r>
          </a:p>
          <a:p>
            <a:r>
              <a:rPr lang="en-US" sz="1400" b="1" dirty="0" err="1"/>
              <a:t>nfsd</a:t>
            </a:r>
            <a:r>
              <a:rPr lang="en-US" sz="1400" b="1" dirty="0"/>
              <a:t>                      271348  11</a:t>
            </a:r>
            <a:endParaRPr lang="en-US" sz="1400" b="1" dirty="0" smtClean="0"/>
          </a:p>
        </p:txBody>
      </p:sp>
    </p:spTree>
    <p:extLst>
      <p:ext uri="{BB962C8B-B14F-4D97-AF65-F5344CB8AC3E}">
        <p14:creationId xmlns:p14="http://schemas.microsoft.com/office/powerpoint/2010/main" val="153053464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latin typeface="Arial" charset="0"/>
              </a:rPr>
              <a:t>Agenda – The Advanced Class</a:t>
            </a:r>
            <a:endParaRPr lang="en-US" dirty="0">
              <a:latin typeface="Arial" charset="0"/>
            </a:endParaRPr>
          </a:p>
        </p:txBody>
      </p:sp>
      <p:sp>
        <p:nvSpPr>
          <p:cNvPr id="13314" name="Content Placeholder 2"/>
          <p:cNvSpPr>
            <a:spLocks noGrp="1"/>
          </p:cNvSpPr>
          <p:nvPr>
            <p:ph sz="quarter" idx="13"/>
          </p:nvPr>
        </p:nvSpPr>
        <p:spPr>
          <a:xfrm>
            <a:off x="448469" y="873024"/>
            <a:ext cx="8233186" cy="5208287"/>
          </a:xfrm>
        </p:spPr>
        <p:txBody>
          <a:bodyPr/>
          <a:lstStyle/>
          <a:p>
            <a:pPr marL="0" indent="0" eaLnBrk="1" hangingPunct="1">
              <a:spcBef>
                <a:spcPts val="600"/>
              </a:spcBef>
              <a:buNone/>
            </a:pPr>
            <a:r>
              <a:rPr lang="en-US" sz="1600" dirty="0">
                <a:latin typeface="Arial" charset="0"/>
              </a:rPr>
              <a:t>9:00- 9:15	Opening </a:t>
            </a:r>
            <a:r>
              <a:rPr lang="en-US" sz="1600" dirty="0" smtClean="0">
                <a:latin typeface="Arial" charset="0"/>
              </a:rPr>
              <a:t>session</a:t>
            </a:r>
            <a:endParaRPr lang="en-US" sz="1600" dirty="0">
              <a:latin typeface="Arial" charset="0"/>
            </a:endParaRPr>
          </a:p>
          <a:p>
            <a:pPr marL="0" indent="0" eaLnBrk="1" hangingPunct="1">
              <a:spcBef>
                <a:spcPts val="600"/>
              </a:spcBef>
              <a:buNone/>
            </a:pPr>
            <a:r>
              <a:rPr lang="en-US" sz="1600" dirty="0">
                <a:latin typeface="Arial" charset="0"/>
              </a:rPr>
              <a:t> 9:15- 9:30	Account </a:t>
            </a:r>
            <a:r>
              <a:rPr lang="en-US" sz="1600" dirty="0" smtClean="0">
                <a:latin typeface="Arial" charset="0"/>
              </a:rPr>
              <a:t>setup</a:t>
            </a:r>
            <a:r>
              <a:rPr lang="en-US" sz="1600" dirty="0">
                <a:latin typeface="Arial" charset="0"/>
              </a:rPr>
              <a:t> , What's New</a:t>
            </a:r>
          </a:p>
          <a:p>
            <a:pPr marL="0" indent="0" eaLnBrk="1" hangingPunct="1">
              <a:spcBef>
                <a:spcPts val="600"/>
              </a:spcBef>
              <a:buNone/>
            </a:pPr>
            <a:r>
              <a:rPr lang="en-US" sz="1600" dirty="0">
                <a:latin typeface="Arial" charset="0"/>
              </a:rPr>
              <a:t> 9:30-10:15	Kernel Modules with </a:t>
            </a:r>
            <a:r>
              <a:rPr lang="en-US" sz="1600" dirty="0" err="1">
                <a:latin typeface="Arial" charset="0"/>
              </a:rPr>
              <a:t>eSDKs</a:t>
            </a:r>
            <a:endParaRPr lang="en-US" sz="1600" dirty="0">
              <a:latin typeface="Arial" charset="0"/>
            </a:endParaRPr>
          </a:p>
          <a:p>
            <a:pPr marL="0" indent="0" eaLnBrk="1" hangingPunct="1">
              <a:spcBef>
                <a:spcPts val="600"/>
              </a:spcBef>
              <a:buNone/>
            </a:pPr>
            <a:r>
              <a:rPr lang="en-US" sz="1600" dirty="0">
                <a:solidFill>
                  <a:schemeClr val="accent1"/>
                </a:solidFill>
                <a:latin typeface="Arial" charset="0"/>
              </a:rPr>
              <a:t>10:15-10:30	Morning Break</a:t>
            </a:r>
          </a:p>
          <a:p>
            <a:pPr marL="0" indent="0" eaLnBrk="1" hangingPunct="1">
              <a:spcBef>
                <a:spcPts val="600"/>
              </a:spcBef>
              <a:buNone/>
            </a:pPr>
            <a:r>
              <a:rPr lang="en-US" sz="1600" dirty="0">
                <a:latin typeface="Arial" charset="0"/>
              </a:rPr>
              <a:t>10:30-11:15	DT overlays</a:t>
            </a:r>
          </a:p>
          <a:p>
            <a:pPr marL="0" indent="0" eaLnBrk="1" hangingPunct="1">
              <a:spcBef>
                <a:spcPts val="600"/>
              </a:spcBef>
              <a:buNone/>
            </a:pPr>
            <a:r>
              <a:rPr lang="en-US" sz="1600" dirty="0">
                <a:latin typeface="Arial" charset="0"/>
              </a:rPr>
              <a:t>11:15-12:00	</a:t>
            </a:r>
            <a:r>
              <a:rPr lang="en-US" sz="1600" dirty="0" err="1">
                <a:latin typeface="Arial" charset="0"/>
              </a:rPr>
              <a:t>Devtool</a:t>
            </a:r>
            <a:r>
              <a:rPr lang="en-US" sz="1600" dirty="0">
                <a:latin typeface="Arial" charset="0"/>
              </a:rPr>
              <a:t> et. al. #1 </a:t>
            </a:r>
          </a:p>
          <a:p>
            <a:pPr marL="0" indent="0" eaLnBrk="1" hangingPunct="1">
              <a:spcBef>
                <a:spcPts val="600"/>
              </a:spcBef>
              <a:buNone/>
            </a:pPr>
            <a:r>
              <a:rPr lang="en-US" sz="1600" dirty="0">
                <a:solidFill>
                  <a:schemeClr val="accent1"/>
                </a:solidFill>
                <a:latin typeface="Arial" charset="0"/>
              </a:rPr>
              <a:t>12:00-12:45	Lunch</a:t>
            </a:r>
          </a:p>
          <a:p>
            <a:pPr marL="0" indent="0" eaLnBrk="1" hangingPunct="1">
              <a:spcBef>
                <a:spcPts val="600"/>
              </a:spcBef>
              <a:buNone/>
            </a:pPr>
            <a:r>
              <a:rPr lang="en-US" sz="1600" dirty="0">
                <a:latin typeface="Arial" charset="0"/>
              </a:rPr>
              <a:t>12:45- 1:45	Package Feeds</a:t>
            </a:r>
          </a:p>
          <a:p>
            <a:pPr marL="0" indent="0" eaLnBrk="1" hangingPunct="1">
              <a:spcBef>
                <a:spcPts val="600"/>
              </a:spcBef>
              <a:buNone/>
            </a:pPr>
            <a:r>
              <a:rPr lang="en-US" sz="1600" dirty="0">
                <a:latin typeface="Arial" charset="0"/>
              </a:rPr>
              <a:t> 1:45- 2:15	Yocto Project - Rarely asked questions</a:t>
            </a:r>
          </a:p>
          <a:p>
            <a:pPr marL="0" indent="0" eaLnBrk="1" hangingPunct="1">
              <a:spcBef>
                <a:spcPts val="600"/>
              </a:spcBef>
              <a:buNone/>
            </a:pPr>
            <a:r>
              <a:rPr lang="en-US" sz="1600" dirty="0">
                <a:latin typeface="Arial" charset="0"/>
              </a:rPr>
              <a:t> </a:t>
            </a:r>
            <a:r>
              <a:rPr lang="en-US" sz="1600" dirty="0">
                <a:solidFill>
                  <a:schemeClr val="accent1"/>
                </a:solidFill>
                <a:latin typeface="Arial" charset="0"/>
              </a:rPr>
              <a:t>2:30- 2:45	Afternoon Break</a:t>
            </a:r>
          </a:p>
          <a:p>
            <a:pPr marL="0" indent="0" eaLnBrk="1" hangingPunct="1">
              <a:spcBef>
                <a:spcPts val="600"/>
              </a:spcBef>
              <a:buNone/>
            </a:pPr>
            <a:r>
              <a:rPr lang="en-US" sz="1600" dirty="0">
                <a:latin typeface="Arial" charset="0"/>
              </a:rPr>
              <a:t> 2:45- 3:15	Maintaining your Yocto Project Distribution</a:t>
            </a:r>
          </a:p>
          <a:p>
            <a:pPr marL="0" indent="0" eaLnBrk="1" hangingPunct="1">
              <a:spcBef>
                <a:spcPts val="600"/>
              </a:spcBef>
              <a:buNone/>
            </a:pPr>
            <a:r>
              <a:rPr lang="en-US" sz="1600" dirty="0">
                <a:latin typeface="Arial" charset="0"/>
              </a:rPr>
              <a:t> 3:15- 4:00	</a:t>
            </a:r>
            <a:r>
              <a:rPr lang="en-US" sz="1600" dirty="0" err="1">
                <a:latin typeface="Arial" charset="0"/>
              </a:rPr>
              <a:t>Devtool</a:t>
            </a:r>
            <a:r>
              <a:rPr lang="en-US" sz="1600" dirty="0">
                <a:latin typeface="Arial" charset="0"/>
              </a:rPr>
              <a:t> et. al. #2 </a:t>
            </a:r>
          </a:p>
          <a:p>
            <a:pPr marL="0" indent="0" eaLnBrk="1" hangingPunct="1">
              <a:spcBef>
                <a:spcPts val="600"/>
              </a:spcBef>
              <a:buNone/>
            </a:pPr>
            <a:r>
              <a:rPr lang="en-US" sz="1600" dirty="0">
                <a:latin typeface="Arial" charset="0"/>
              </a:rPr>
              <a:t> 4:00- 4:30	A User's Experience</a:t>
            </a:r>
          </a:p>
          <a:p>
            <a:pPr marL="0" indent="0" eaLnBrk="1" hangingPunct="1">
              <a:spcBef>
                <a:spcPts val="600"/>
              </a:spcBef>
              <a:buNone/>
            </a:pPr>
            <a:r>
              <a:rPr lang="en-US" sz="1600" dirty="0">
                <a:latin typeface="Arial" charset="0"/>
              </a:rPr>
              <a:t> 4:30- 5:00	Recipe specific </a:t>
            </a:r>
            <a:r>
              <a:rPr lang="en-US" sz="1600" dirty="0" err="1">
                <a:latin typeface="Arial" charset="0"/>
              </a:rPr>
              <a:t>sysroots</a:t>
            </a:r>
            <a:endParaRPr lang="en-US" sz="1600" dirty="0">
              <a:latin typeface="Arial" charset="0"/>
            </a:endParaRPr>
          </a:p>
          <a:p>
            <a:pPr marL="0" indent="0" eaLnBrk="1" hangingPunct="1">
              <a:spcBef>
                <a:spcPts val="600"/>
              </a:spcBef>
              <a:buNone/>
            </a:pPr>
            <a:r>
              <a:rPr lang="en-US" sz="1600" dirty="0">
                <a:latin typeface="Arial" charset="0"/>
              </a:rPr>
              <a:t> 5:00- 5:30	Forum, Q and A</a:t>
            </a:r>
            <a:endParaRPr lang="en-US" sz="1600" dirty="0">
              <a:latin typeface="Arial" charset="0"/>
            </a:endParaRPr>
          </a:p>
        </p:txBody>
      </p:sp>
    </p:spTree>
    <p:extLst>
      <p:ext uri="{BB962C8B-B14F-4D97-AF65-F5344CB8AC3E}">
        <p14:creationId xmlns:p14="http://schemas.microsoft.com/office/powerpoint/2010/main" val="37312616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automatic load of the module at boot</a:t>
            </a:r>
          </a:p>
        </p:txBody>
      </p:sp>
      <p:sp>
        <p:nvSpPr>
          <p:cNvPr id="4" name="Content Placeholder 3"/>
          <p:cNvSpPr>
            <a:spLocks noGrp="1"/>
          </p:cNvSpPr>
          <p:nvPr>
            <p:ph sz="quarter" idx="13"/>
          </p:nvPr>
        </p:nvSpPr>
        <p:spPr>
          <a:xfrm>
            <a:off x="389487" y="1206499"/>
            <a:ext cx="8233186" cy="4724401"/>
          </a:xfrm>
        </p:spPr>
        <p:txBody>
          <a:bodyPr/>
          <a:lstStyle/>
          <a:p>
            <a:r>
              <a:rPr lang="en-US" sz="1800" dirty="0"/>
              <a:t>In the target </a:t>
            </a:r>
            <a:r>
              <a:rPr lang="en-US" sz="1800" b="0" dirty="0"/>
              <a:t>(</a:t>
            </a:r>
            <a:r>
              <a:rPr lang="en-US" sz="1800" b="0" dirty="0" err="1"/>
              <a:t>qemuarm</a:t>
            </a:r>
            <a:r>
              <a:rPr lang="en-US" sz="1800" b="0" dirty="0"/>
              <a:t>)</a:t>
            </a:r>
            <a:r>
              <a:rPr lang="en-US" sz="1800" dirty="0"/>
              <a:t>, edit the file below and add </a:t>
            </a:r>
            <a:r>
              <a:rPr lang="en-US" sz="1800" dirty="0" smtClean="0"/>
              <a:t>a new </a:t>
            </a:r>
            <a:r>
              <a:rPr lang="en-US" sz="1800" dirty="0"/>
              <a:t>line containing the module name ‘</a:t>
            </a:r>
            <a:r>
              <a:rPr lang="en-US" sz="1800" dirty="0" err="1"/>
              <a:t>hellokernel</a:t>
            </a:r>
            <a:r>
              <a:rPr lang="en-US" sz="1800" dirty="0" smtClean="0"/>
              <a:t>’</a:t>
            </a:r>
          </a:p>
          <a:p>
            <a:endParaRPr lang="en-US" sz="1800" dirty="0"/>
          </a:p>
          <a:p>
            <a:endParaRPr lang="en-US" sz="1800" dirty="0" smtClean="0"/>
          </a:p>
          <a:p>
            <a:endParaRPr lang="en-US" sz="1800" dirty="0"/>
          </a:p>
          <a:p>
            <a:endParaRPr lang="en-US" sz="1800" dirty="0" smtClean="0"/>
          </a:p>
          <a:p>
            <a:endParaRPr lang="en-US" sz="1800" dirty="0"/>
          </a:p>
          <a:p>
            <a:r>
              <a:rPr lang="en-US" sz="1800" b="0" dirty="0"/>
              <a:t>• </a:t>
            </a:r>
            <a:r>
              <a:rPr lang="en-US" sz="1800" dirty="0"/>
              <a:t>Then reboot the </a:t>
            </a:r>
            <a:r>
              <a:rPr lang="en-US" sz="1800" dirty="0" err="1"/>
              <a:t>Qemu</a:t>
            </a:r>
            <a:r>
              <a:rPr lang="en-US" sz="1800" dirty="0"/>
              <a:t> machine and verify</a:t>
            </a:r>
            <a:endParaRPr lang="en-US" sz="1800" b="0" dirty="0" smtClean="0"/>
          </a:p>
        </p:txBody>
      </p:sp>
      <p:sp>
        <p:nvSpPr>
          <p:cNvPr id="5" name="CustomShape 4"/>
          <p:cNvSpPr/>
          <p:nvPr/>
        </p:nvSpPr>
        <p:spPr>
          <a:xfrm>
            <a:off x="592540" y="1993900"/>
            <a:ext cx="7984440" cy="17526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r>
              <a:rPr lang="en-US" sz="1800" b="1" dirty="0" err="1"/>
              <a:t>root@qemuarm</a:t>
            </a:r>
            <a:r>
              <a:rPr lang="en-US" sz="1800" b="1" dirty="0"/>
              <a:t>:~# vi /</a:t>
            </a:r>
            <a:r>
              <a:rPr lang="en-US" sz="1800" b="1" dirty="0" err="1"/>
              <a:t>etc</a:t>
            </a:r>
            <a:r>
              <a:rPr lang="en-US" sz="1800" b="1" dirty="0"/>
              <a:t>/modules-load/</a:t>
            </a:r>
            <a:r>
              <a:rPr lang="en-US" sz="1800" b="1" dirty="0" err="1"/>
              <a:t>hello.conf</a:t>
            </a:r>
            <a:endParaRPr lang="en-US" sz="1800" b="1" dirty="0"/>
          </a:p>
          <a:p>
            <a:endParaRPr lang="en-US" sz="1800" b="1" dirty="0"/>
          </a:p>
          <a:p>
            <a:r>
              <a:rPr lang="en-US" sz="1800" b="1" dirty="0"/>
              <a:t>&lt; insert the following line and save &gt;</a:t>
            </a:r>
          </a:p>
          <a:p>
            <a:endParaRPr lang="en-US" sz="1800" b="1" dirty="0"/>
          </a:p>
          <a:p>
            <a:r>
              <a:rPr lang="en-US" sz="1800" b="1" dirty="0" err="1"/>
              <a:t>hellokernel</a:t>
            </a:r>
            <a:endParaRPr lang="en-US" sz="1800" b="1" dirty="0"/>
          </a:p>
        </p:txBody>
      </p:sp>
      <p:sp>
        <p:nvSpPr>
          <p:cNvPr id="6" name="CustomShape 4"/>
          <p:cNvSpPr/>
          <p:nvPr/>
        </p:nvSpPr>
        <p:spPr>
          <a:xfrm>
            <a:off x="744940" y="4813300"/>
            <a:ext cx="7984440" cy="9652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800" b="1" dirty="0" err="1" smtClean="0"/>
          </a:p>
          <a:p>
            <a:r>
              <a:rPr lang="en-US" sz="1800" b="1" dirty="0" err="1" smtClean="0"/>
              <a:t>root@qemuarm</a:t>
            </a:r>
            <a:r>
              <a:rPr lang="en-US" sz="1800" b="1" dirty="0" smtClean="0"/>
              <a:t>:~# reboot</a:t>
            </a:r>
            <a:endParaRPr lang="en-US" sz="1800" b="1" dirty="0"/>
          </a:p>
        </p:txBody>
      </p:sp>
    </p:spTree>
    <p:extLst>
      <p:ext uri="{BB962C8B-B14F-4D97-AF65-F5344CB8AC3E}">
        <p14:creationId xmlns:p14="http://schemas.microsoft.com/office/powerpoint/2010/main" val="404682160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Three</a:t>
            </a:r>
            <a:endParaRPr lang="en-US" dirty="0"/>
          </a:p>
        </p:txBody>
      </p:sp>
      <p:sp>
        <p:nvSpPr>
          <p:cNvPr id="5" name="Content Placeholder 3"/>
          <p:cNvSpPr txBox="1">
            <a:spLocks/>
          </p:cNvSpPr>
          <p:nvPr/>
        </p:nvSpPr>
        <p:spPr bwMode="auto">
          <a:xfrm>
            <a:off x="1957388" y="4278313"/>
            <a:ext cx="687480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lgn="r" rtl="0" eaLnBrk="0" fontAlgn="base" hangingPunct="0">
              <a:spcBef>
                <a:spcPct val="75000"/>
              </a:spcBef>
              <a:spcAft>
                <a:spcPct val="0"/>
              </a:spcAft>
              <a:buClr>
                <a:schemeClr val="accent1"/>
              </a:buClr>
              <a:buFont typeface="Arial"/>
              <a:buNone/>
              <a:defRPr sz="2400" b="1" i="0">
                <a:solidFill>
                  <a:srgbClr val="FFFFFF"/>
                </a:solidFill>
                <a:latin typeface="Arial"/>
                <a:ea typeface="ＭＳ Ｐゴシック" charset="0"/>
                <a:cs typeface="Arial"/>
              </a:defRPr>
            </a:lvl1pPr>
            <a:lvl2pPr marL="1588" indent="0" algn="r" rtl="0" eaLnBrk="0" fontAlgn="base" hangingPunct="0">
              <a:spcBef>
                <a:spcPts val="500"/>
              </a:spcBef>
              <a:spcAft>
                <a:spcPct val="0"/>
              </a:spcAft>
              <a:buClr>
                <a:schemeClr val="tx1"/>
              </a:buClr>
              <a:buFont typeface="Arial"/>
              <a:buNone/>
              <a:defRPr sz="2200" b="0" i="0">
                <a:solidFill>
                  <a:srgbClr val="FFFFFF"/>
                </a:solidFill>
                <a:latin typeface="Arial"/>
                <a:ea typeface="ＭＳ Ｐゴシック" charset="0"/>
                <a:cs typeface="Arial"/>
              </a:defRPr>
            </a:lvl2pPr>
            <a:lvl3pPr marL="184467" indent="0" algn="r" rtl="0" eaLnBrk="0" fontAlgn="base" hangingPunct="0">
              <a:spcBef>
                <a:spcPts val="500"/>
              </a:spcBef>
              <a:spcAft>
                <a:spcPct val="0"/>
              </a:spcAft>
              <a:buClrTx/>
              <a:buFont typeface="Wingdings" charset="2"/>
              <a:buNone/>
              <a:defRPr sz="2200" spc="0">
                <a:solidFill>
                  <a:srgbClr val="FFFFFF"/>
                </a:solidFill>
                <a:latin typeface="Arial"/>
                <a:ea typeface="ＭＳ Ｐゴシック" charset="0"/>
                <a:cs typeface="Arial"/>
              </a:defRPr>
            </a:lvl3pPr>
            <a:lvl4pPr marL="415925" indent="0" algn="r" rtl="0" eaLnBrk="0" fontAlgn="base" hangingPunct="0">
              <a:spcBef>
                <a:spcPts val="500"/>
              </a:spcBef>
              <a:spcAft>
                <a:spcPct val="0"/>
              </a:spcAft>
              <a:buClr>
                <a:schemeClr val="bg1"/>
              </a:buClr>
              <a:buFont typeface="Arial"/>
              <a:buNone/>
              <a:defRPr sz="2200">
                <a:solidFill>
                  <a:srgbClr val="FFFFFF"/>
                </a:solidFill>
                <a:latin typeface="Arial"/>
                <a:ea typeface="ＭＳ Ｐゴシック" charset="0"/>
                <a:cs typeface="Arial"/>
              </a:defRPr>
            </a:lvl4pPr>
            <a:lvl5pPr marL="569912" indent="0" algn="r" rtl="0" eaLnBrk="0" fontAlgn="base" hangingPunct="0">
              <a:spcBef>
                <a:spcPts val="500"/>
              </a:spcBef>
              <a:spcAft>
                <a:spcPct val="0"/>
              </a:spcAft>
              <a:buClrTx/>
              <a:buFont typeface="Courier"/>
              <a:buNone/>
              <a:defRPr sz="2200" b="1">
                <a:solidFill>
                  <a:srgbClr val="FFFFFF"/>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eaLnBrk="1" hangingPunct="1">
              <a:spcBef>
                <a:spcPts val="900"/>
              </a:spcBef>
            </a:pPr>
            <a:r>
              <a:rPr lang="en-US" dirty="0">
                <a:latin typeface="Arial" charset="0"/>
              </a:rPr>
              <a:t>DT </a:t>
            </a:r>
            <a:r>
              <a:rPr lang="en-US" dirty="0" smtClean="0">
                <a:latin typeface="Arial" charset="0"/>
              </a:rPr>
              <a:t>overlays</a:t>
            </a:r>
          </a:p>
          <a:p>
            <a:pPr eaLnBrk="1" hangingPunct="1">
              <a:spcBef>
                <a:spcPts val="900"/>
              </a:spcBef>
            </a:pPr>
            <a:r>
              <a:rPr lang="en-US" dirty="0" smtClean="0">
                <a:latin typeface="Arial" charset="0"/>
              </a:rPr>
              <a:t>Marek </a:t>
            </a:r>
            <a:r>
              <a:rPr lang="en-US" dirty="0" err="1" smtClean="0">
                <a:latin typeface="Arial" charset="0"/>
              </a:rPr>
              <a:t>Vasut</a:t>
            </a:r>
            <a:endParaRPr lang="en-US" dirty="0">
              <a:latin typeface="Arial" charset="0"/>
            </a:endParaRPr>
          </a:p>
        </p:txBody>
      </p:sp>
    </p:spTree>
    <p:extLst>
      <p:ext uri="{BB962C8B-B14F-4D97-AF65-F5344CB8AC3E}">
        <p14:creationId xmlns:p14="http://schemas.microsoft.com/office/powerpoint/2010/main" val="256723901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Device Tree</a:t>
            </a:r>
            <a:endParaRPr lang="en-US" sz="2600" b="0" strike="noStrike" spc="-1">
              <a:latin typeface="Arial"/>
            </a:endParaRPr>
          </a:p>
        </p:txBody>
      </p:sp>
      <p:sp>
        <p:nvSpPr>
          <p:cNvPr id="84" name="CustomShape 2"/>
          <p:cNvSpPr/>
          <p:nvPr/>
        </p:nvSpPr>
        <p:spPr>
          <a:xfrm>
            <a:off x="405720" y="918000"/>
            <a:ext cx="8231760" cy="50608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901"/>
              </a:spcBef>
              <a:buClr>
                <a:srgbClr val="0098DB"/>
              </a:buClr>
              <a:buFont typeface="Arial"/>
              <a:buChar char="•"/>
            </a:pPr>
            <a:r>
              <a:rPr lang="en-US" sz="2400" b="1" strike="noStrike" spc="-1">
                <a:solidFill>
                  <a:srgbClr val="414141"/>
                </a:solidFill>
                <a:latin typeface="Arial"/>
                <a:ea typeface="ＭＳ Ｐゴシック"/>
              </a:rPr>
              <a:t>Data structure describing hardware</a:t>
            </a:r>
            <a:endParaRPr lang="en-US" sz="2400" b="0" strike="noStrike" spc="-1">
              <a:latin typeface="Arial"/>
            </a:endParaRPr>
          </a:p>
          <a:p>
            <a:pPr marL="343080" indent="-341640">
              <a:lnSpc>
                <a:spcPct val="100000"/>
              </a:lnSpc>
              <a:spcBef>
                <a:spcPts val="901"/>
              </a:spcBef>
              <a:buClr>
                <a:srgbClr val="0098DB"/>
              </a:buClr>
              <a:buFont typeface="Arial"/>
              <a:buChar char="•"/>
            </a:pPr>
            <a:r>
              <a:rPr lang="en-US" sz="2400" b="1" strike="noStrike" spc="-1">
                <a:solidFill>
                  <a:srgbClr val="414141"/>
                </a:solidFill>
                <a:latin typeface="Arial"/>
                <a:ea typeface="ＭＳ Ｐゴシック"/>
              </a:rPr>
              <a:t>Usually passed to OS to provide information about HW topology where it cannot be detected/probed</a:t>
            </a:r>
            <a:endParaRPr lang="en-US" sz="2400" b="0" strike="noStrike" spc="-1">
              <a:latin typeface="Arial"/>
            </a:endParaRPr>
          </a:p>
          <a:p>
            <a:pPr marL="343080" indent="-341640">
              <a:lnSpc>
                <a:spcPct val="100000"/>
              </a:lnSpc>
              <a:spcBef>
                <a:spcPts val="901"/>
              </a:spcBef>
              <a:buClr>
                <a:srgbClr val="0098DB"/>
              </a:buClr>
              <a:buFont typeface="Arial"/>
              <a:buChar char="•"/>
            </a:pPr>
            <a:r>
              <a:rPr lang="en-US" sz="2400" b="1" strike="noStrike" spc="-1">
                <a:solidFill>
                  <a:srgbClr val="414141"/>
                </a:solidFill>
                <a:latin typeface="Arial"/>
                <a:ea typeface="ＭＳ Ｐゴシック"/>
              </a:rPr>
              <a:t>Tree, made of named nodes and properties</a:t>
            </a:r>
            <a:endParaRPr lang="en-US" sz="2400" b="0" strike="noStrike" spc="-1">
              <a:latin typeface="Arial"/>
            </a:endParaRPr>
          </a:p>
          <a:p>
            <a:pPr marL="648000" lvl="2" indent="-215280">
              <a:lnSpc>
                <a:spcPct val="100000"/>
              </a:lnSpc>
              <a:spcBef>
                <a:spcPts val="901"/>
              </a:spcBef>
              <a:buClr>
                <a:srgbClr val="000000"/>
              </a:buClr>
              <a:buSzPct val="45000"/>
              <a:buFont typeface="Wingdings" charset="2"/>
              <a:buChar char=""/>
            </a:pPr>
            <a:r>
              <a:rPr lang="en-US" sz="2400" b="1" strike="noStrike" spc="-1">
                <a:solidFill>
                  <a:srgbClr val="414141"/>
                </a:solidFill>
                <a:latin typeface="Arial"/>
                <a:ea typeface="ＭＳ Ｐゴシック"/>
              </a:rPr>
              <a:t>Nodes can contain other nodes and properties</a:t>
            </a:r>
            <a:endParaRPr lang="en-US" sz="2400" b="0" strike="noStrike" spc="-1">
              <a:latin typeface="Arial"/>
            </a:endParaRPr>
          </a:p>
          <a:p>
            <a:pPr marL="648000" lvl="2" indent="-215280">
              <a:lnSpc>
                <a:spcPct val="100000"/>
              </a:lnSpc>
              <a:spcBef>
                <a:spcPts val="901"/>
              </a:spcBef>
              <a:buClr>
                <a:srgbClr val="000000"/>
              </a:buClr>
              <a:buSzPct val="45000"/>
              <a:buFont typeface="Wingdings" charset="2"/>
              <a:buChar char=""/>
            </a:pPr>
            <a:r>
              <a:rPr lang="en-US" sz="2400" b="1" strike="noStrike" spc="-1">
                <a:solidFill>
                  <a:srgbClr val="414141"/>
                </a:solidFill>
                <a:latin typeface="Arial"/>
                <a:ea typeface="ＭＳ Ｐゴシック"/>
              </a:rPr>
              <a:t>Properties are a name-value pair</a:t>
            </a:r>
            <a:endParaRPr lang="en-US" sz="2400" b="0" strike="noStrike" spc="-1">
              <a:latin typeface="Arial"/>
            </a:endParaRPr>
          </a:p>
          <a:p>
            <a:pPr marL="648000" lvl="2" indent="-215280">
              <a:lnSpc>
                <a:spcPct val="100000"/>
              </a:lnSpc>
              <a:spcBef>
                <a:spcPts val="901"/>
              </a:spcBef>
              <a:buClr>
                <a:srgbClr val="000000"/>
              </a:buClr>
              <a:buSzPct val="45000"/>
              <a:buFont typeface="Wingdings" charset="2"/>
              <a:buChar char=""/>
            </a:pPr>
            <a:r>
              <a:rPr lang="en-US" sz="2400" b="1" strike="noStrike" spc="-1">
                <a:solidFill>
                  <a:srgbClr val="414141"/>
                </a:solidFill>
                <a:latin typeface="Arial"/>
                <a:ea typeface="ＭＳ Ｐゴシック"/>
              </a:rPr>
              <a:t>See https://en.wikipedia.org/wiki/Device_tree</a:t>
            </a:r>
            <a:endParaRPr lang="en-US" sz="2400" b="0" strike="noStrike" spc="-1">
              <a:latin typeface="Arial"/>
            </a:endParaRPr>
          </a:p>
          <a:p>
            <a:pPr marL="343080" indent="-341640">
              <a:lnSpc>
                <a:spcPct val="100000"/>
              </a:lnSpc>
              <a:spcBef>
                <a:spcPts val="901"/>
              </a:spcBef>
              <a:buClr>
                <a:srgbClr val="0098DB"/>
              </a:buClr>
              <a:buFont typeface="Arial"/>
              <a:buChar char="•"/>
            </a:pPr>
            <a:r>
              <a:rPr lang="en-US" sz="2400" b="1" strike="noStrike" spc="-1">
                <a:solidFill>
                  <a:srgbClr val="414141"/>
                </a:solidFill>
                <a:latin typeface="Arial"/>
                <a:ea typeface="ＭＳ Ｐゴシック"/>
              </a:rPr>
              <a:t>DT can contain cycles by means of phandles</a:t>
            </a:r>
            <a:endParaRPr lang="en-US" sz="2400" b="0" strike="noStrike" spc="-1">
              <a:latin typeface="Arial"/>
            </a:endParaRPr>
          </a:p>
          <a:p>
            <a:pPr marL="343080" indent="-341640">
              <a:lnSpc>
                <a:spcPct val="100000"/>
              </a:lnSpc>
              <a:spcBef>
                <a:spcPts val="901"/>
              </a:spcBef>
              <a:buClr>
                <a:srgbClr val="0098DB"/>
              </a:buClr>
              <a:buFont typeface="Arial"/>
              <a:buChar char="•"/>
            </a:pPr>
            <a:r>
              <a:rPr lang="en-US" sz="2400" b="1" strike="noStrike" spc="-1">
                <a:solidFill>
                  <a:srgbClr val="414141"/>
                </a:solidFill>
                <a:latin typeface="Arial"/>
                <a:ea typeface="ＭＳ Ｐゴシック"/>
              </a:rPr>
              <a:t>ePAPR specification of DT:</a:t>
            </a:r>
            <a:endParaRPr lang="en-US" sz="2400" b="0" strike="noStrike" spc="-1">
              <a:latin typeface="Arial"/>
            </a:endParaRPr>
          </a:p>
          <a:p>
            <a:pPr marL="648000" lvl="2" indent="-215280">
              <a:lnSpc>
                <a:spcPct val="100000"/>
              </a:lnSpc>
              <a:spcBef>
                <a:spcPts val="901"/>
              </a:spcBef>
              <a:buClr>
                <a:srgbClr val="000000"/>
              </a:buClr>
              <a:buSzPct val="45000"/>
              <a:buFont typeface="Wingdings" charset="2"/>
              <a:buChar char=""/>
            </a:pPr>
            <a:r>
              <a:rPr lang="en-US" sz="2400" b="1" strike="noStrike" spc="-1">
                <a:solidFill>
                  <a:srgbClr val="414141"/>
                </a:solidFill>
                <a:latin typeface="Arial"/>
                <a:ea typeface="ＭＳ Ｐゴシック"/>
              </a:rPr>
              <a:t>https://elinux.org/images/c/cf/Power_ePAPR_APPROVED_v1.1.pdf</a:t>
            </a:r>
            <a:endParaRPr lang="en-US" sz="2400" b="0" strike="noStrike" spc="-1">
              <a:latin typeface="Arial"/>
            </a:endParaRPr>
          </a:p>
        </p:txBody>
      </p:sp>
    </p:spTree>
    <p:extLst>
      <p:ext uri="{BB962C8B-B14F-4D97-AF65-F5344CB8AC3E}">
        <p14:creationId xmlns:p14="http://schemas.microsoft.com/office/powerpoint/2010/main" val="1564953527"/>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Device Tree Example</a:t>
            </a:r>
            <a:endParaRPr lang="en-US" sz="2600" b="0" strike="noStrike" spc="-1">
              <a:latin typeface="Arial"/>
            </a:endParaRPr>
          </a:p>
        </p:txBody>
      </p:sp>
      <p:sp>
        <p:nvSpPr>
          <p:cNvPr id="86" name="CustomShape 2"/>
          <p:cNvSpPr/>
          <p:nvPr/>
        </p:nvSpPr>
        <p:spPr>
          <a:xfrm>
            <a:off x="405720" y="774000"/>
            <a:ext cx="8231760" cy="50608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901"/>
              </a:spcBef>
              <a:buClr>
                <a:srgbClr val="0098DB"/>
              </a:buClr>
              <a:buFont typeface="Arial"/>
              <a:buChar char="•"/>
            </a:pPr>
            <a:r>
              <a:rPr lang="en-US" sz="2400" b="1" strike="noStrike" spc="-1">
                <a:solidFill>
                  <a:srgbClr val="414141"/>
                </a:solidFill>
                <a:latin typeface="Arial"/>
                <a:ea typeface="ＭＳ Ｐゴシック"/>
              </a:rPr>
              <a:t>arch/arm/boot/dts/arm-realview-eb-a9mp.dts</a:t>
            </a:r>
            <a:endParaRPr lang="en-US" sz="2400" b="0" strike="noStrike" spc="-1">
              <a:latin typeface="Arial"/>
            </a:endParaRPr>
          </a:p>
        </p:txBody>
      </p:sp>
      <p:sp>
        <p:nvSpPr>
          <p:cNvPr id="87" name="CustomShape 3"/>
          <p:cNvSpPr/>
          <p:nvPr/>
        </p:nvSpPr>
        <p:spPr>
          <a:xfrm>
            <a:off x="732240" y="1227600"/>
            <a:ext cx="7983720" cy="475128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/dts-v1/;</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#include "arm-realview-eb-mp.dtsi"</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model = "ARM RealView EB Cortex A9 MPCore";</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cpus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#address-cells = &lt;1&gt;;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#size-cells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enable-method = "arm,realview-smp";</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A9_0: cpu@0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device_type = "cpu";</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compatible = "arm,cortex-a9";</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next-level-cache = &lt;&amp;L2&gt;;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&amp;pmu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interrupt-affinity = &lt;&amp;A9_0&gt;, &lt;&amp;A9_1&gt;, &lt;&amp;A9_2&gt;, &lt;&amp;A9_3&gt;;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p:txBody>
      </p:sp>
    </p:spTree>
    <p:extLst>
      <p:ext uri="{BB962C8B-B14F-4D97-AF65-F5344CB8AC3E}">
        <p14:creationId xmlns:p14="http://schemas.microsoft.com/office/powerpoint/2010/main" val="429679992"/>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Problem – Variable hardware</a:t>
            </a:r>
            <a:endParaRPr lang="en-US" sz="2600" b="0" strike="noStrike" spc="-1">
              <a:latin typeface="Arial"/>
            </a:endParaRPr>
          </a:p>
        </p:txBody>
      </p:sp>
      <p:sp>
        <p:nvSpPr>
          <p:cNvPr id="89" name="CustomShape 2"/>
          <p:cNvSpPr/>
          <p:nvPr/>
        </p:nvSpPr>
        <p:spPr>
          <a:xfrm>
            <a:off x="427680" y="8312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DT started on machines the size of a little fridge</a:t>
            </a:r>
            <a:endParaRPr lang="en-US" sz="2000" b="0" strike="noStrike" spc="-1">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HW was mostly static</a:t>
            </a:r>
            <a:endParaRPr lang="en-US" sz="2000" b="0" strike="noStrike" spc="-1">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DT was baked into ROM, optionally modified by bootloader</a:t>
            </a:r>
            <a:endParaRPr lang="en-US" sz="2000" b="0" strike="noStrike" spc="-1">
              <a:latin typeface="Arial"/>
            </a:endParaRPr>
          </a:p>
          <a:p>
            <a:pPr marL="343080" indent="-34164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DT was good, so it spread</a:t>
            </a:r>
            <a:endParaRPr lang="en-US" sz="2000" b="0" strike="noStrike" spc="-1">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First PPC, embedded PPC, then ARM …</a:t>
            </a:r>
            <a:endParaRPr lang="en-US" sz="2000" b="0" strike="noStrike" spc="-1">
              <a:latin typeface="Arial"/>
            </a:endParaRPr>
          </a:p>
          <a:p>
            <a:pPr marL="343080" indent="-34164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There always was slightly variable hardware</a:t>
            </a:r>
            <a:endParaRPr lang="en-US" sz="2000" b="0" strike="noStrike" spc="-1">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Solved by patching DT in bootloader</a:t>
            </a:r>
            <a:endParaRPr lang="en-US" sz="2000" b="0" strike="noStrike" spc="-1">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Solved by carrying multiple DTs</a:t>
            </a:r>
            <a:endParaRPr lang="en-US" sz="2000" b="0" strike="noStrike" spc="-1">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Solved by co-operation of board files and DT</a:t>
            </a:r>
            <a:endParaRPr lang="en-US" sz="2000" b="0" strike="noStrike" spc="-1">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 all that does not scale</a:t>
            </a:r>
            <a:endParaRPr lang="en-US" sz="2000" b="0" strike="noStrike" spc="-1">
              <a:latin typeface="Arial"/>
            </a:endParaRPr>
          </a:p>
        </p:txBody>
      </p:sp>
    </p:spTree>
    <p:extLst>
      <p:ext uri="{BB962C8B-B14F-4D97-AF65-F5344CB8AC3E}">
        <p14:creationId xmlns:p14="http://schemas.microsoft.com/office/powerpoint/2010/main" val="4174562733"/>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Problem – Variable hardware – 201x edition</a:t>
            </a:r>
            <a:endParaRPr lang="en-US" sz="2600" b="0" strike="noStrike" spc="-1">
              <a:latin typeface="Arial"/>
            </a:endParaRPr>
          </a:p>
        </p:txBody>
      </p:sp>
      <p:sp>
        <p:nvSpPr>
          <p:cNvPr id="91" name="CustomShape 2"/>
          <p:cNvSpPr/>
          <p:nvPr/>
        </p:nvSpPr>
        <p:spPr>
          <a:xfrm>
            <a:off x="427680" y="8312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Come 201x, variable HW became easy to make:</a:t>
            </a:r>
            <a:endParaRPr lang="en-US" sz="2000" b="0" strike="noStrike" spc="-1">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Cheap devkits with hats, lures, capes, …</a:t>
            </a:r>
            <a:endParaRPr lang="en-US" sz="2000" b="0" strike="noStrike" spc="-1">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FPGAs and SoC+FPGAs became commonplace …</a:t>
            </a:r>
            <a:endParaRPr lang="en-US" sz="2000" b="0" strike="noStrike" spc="-1">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=&gt; Combinatorial explosion of possible HW configurations</a:t>
            </a:r>
            <a:endParaRPr lang="en-US" sz="2000" b="0" strike="noStrike" spc="-1">
              <a:latin typeface="Arial"/>
            </a:endParaRPr>
          </a:p>
          <a:p>
            <a:pPr marL="343080" indent="-34164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Solution retaining developers’ sanity</a:t>
            </a:r>
            <a:endParaRPr lang="en-US" sz="2000" b="0" strike="noStrike" spc="-1">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Describe only the piece of HW that is being added</a:t>
            </a:r>
            <a:endParaRPr lang="en-US" sz="2000" b="0" strike="noStrike" spc="-1">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Combine these descriptions to create a DT for the system</a:t>
            </a:r>
            <a:endParaRPr lang="en-US" sz="2000" b="0" strike="noStrike" spc="-1">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Enter DT overlays</a:t>
            </a:r>
            <a:endParaRPr lang="en-US" sz="2000" b="0" strike="noStrike" spc="-1">
              <a:latin typeface="Arial"/>
            </a:endParaRPr>
          </a:p>
        </p:txBody>
      </p:sp>
    </p:spTree>
    <p:extLst>
      <p:ext uri="{BB962C8B-B14F-4D97-AF65-F5344CB8AC3E}">
        <p14:creationId xmlns:p14="http://schemas.microsoft.com/office/powerpoint/2010/main" val="2448649465"/>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Device Tree Overlays</a:t>
            </a:r>
            <a:endParaRPr lang="en-US" sz="2600" b="0" strike="noStrike" spc="-1">
              <a:latin typeface="Arial"/>
            </a:endParaRPr>
          </a:p>
        </p:txBody>
      </p:sp>
      <p:sp>
        <p:nvSpPr>
          <p:cNvPr id="93" name="CustomShape 2"/>
          <p:cNvSpPr/>
          <p:nvPr/>
        </p:nvSpPr>
        <p:spPr>
          <a:xfrm>
            <a:off x="427680" y="7592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935"/>
              </a:spcBef>
              <a:buClr>
                <a:srgbClr val="0098DB"/>
              </a:buClr>
              <a:buFont typeface="Arial"/>
              <a:buChar char="•"/>
            </a:pPr>
            <a:r>
              <a:rPr lang="en-US" sz="2000" b="1" strike="noStrike" spc="-1">
                <a:solidFill>
                  <a:srgbClr val="414141"/>
                </a:solidFill>
                <a:latin typeface="Arial"/>
                <a:ea typeface="ＭＳ Ｐゴシック"/>
              </a:rPr>
              <a:t>DT: Data structure describing hardware</a:t>
            </a:r>
            <a:endParaRPr lang="en-US" sz="2000" b="0" strike="noStrike" spc="-1">
              <a:latin typeface="Arial"/>
            </a:endParaRPr>
          </a:p>
          <a:p>
            <a:pPr marL="343080" indent="-341640">
              <a:lnSpc>
                <a:spcPct val="100000"/>
              </a:lnSpc>
              <a:spcBef>
                <a:spcPts val="935"/>
              </a:spcBef>
              <a:buClr>
                <a:srgbClr val="0098DB"/>
              </a:buClr>
              <a:buFont typeface="Arial"/>
              <a:buChar char="•"/>
            </a:pPr>
            <a:r>
              <a:rPr lang="en-US" sz="2000" b="1" strike="noStrike" spc="-1">
                <a:solidFill>
                  <a:srgbClr val="414141"/>
                </a:solidFill>
                <a:latin typeface="Arial"/>
                <a:ea typeface="ＭＳ Ｐゴシック"/>
              </a:rPr>
              <a:t>DTO: necessary change(s) to the DT to support particular feature</a:t>
            </a:r>
            <a:endParaRPr lang="en-US" sz="2000" b="0" strike="noStrike" spc="-1">
              <a:latin typeface="Arial"/>
            </a:endParaRPr>
          </a:p>
          <a:p>
            <a:pPr marL="432000" lvl="1" indent="-215640">
              <a:lnSpc>
                <a:spcPct val="100000"/>
              </a:lnSpc>
              <a:spcBef>
                <a:spcPts val="935"/>
              </a:spcBef>
              <a:buClr>
                <a:srgbClr val="000000"/>
              </a:buClr>
              <a:buSzPct val="45000"/>
              <a:buFont typeface="Wingdings" charset="2"/>
              <a:buChar char=""/>
            </a:pPr>
            <a:r>
              <a:rPr lang="en-US" sz="2000" b="1" strike="noStrike" spc="-1">
                <a:solidFill>
                  <a:srgbClr val="414141"/>
                </a:solidFill>
                <a:latin typeface="Arial"/>
                <a:ea typeface="ＭＳ Ｐゴシック"/>
              </a:rPr>
              <a:t>Example: an expansion board, a hardware quirk,...</a:t>
            </a:r>
            <a:endParaRPr lang="en-US" sz="2000" b="0" strike="noStrike" spc="-1">
              <a:latin typeface="Arial"/>
            </a:endParaRPr>
          </a:p>
          <a:p>
            <a:pPr marL="343080" indent="-341640">
              <a:lnSpc>
                <a:spcPct val="100000"/>
              </a:lnSpc>
              <a:spcBef>
                <a:spcPts val="935"/>
              </a:spcBef>
              <a:buClr>
                <a:srgbClr val="0098DB"/>
              </a:buClr>
              <a:buFont typeface="Arial"/>
              <a:buChar char="•"/>
            </a:pPr>
            <a:r>
              <a:rPr lang="en-US" sz="2000" b="1" strike="noStrike" spc="-1">
                <a:solidFill>
                  <a:srgbClr val="414141"/>
                </a:solidFill>
                <a:latin typeface="Arial"/>
                <a:ea typeface="ＭＳ Ｐゴシック"/>
              </a:rPr>
              <a:t>Example DTO:</a:t>
            </a:r>
            <a:endParaRPr lang="en-US" sz="2000" b="0" strike="noStrike" spc="-1">
              <a:latin typeface="Arial"/>
            </a:endParaRPr>
          </a:p>
        </p:txBody>
      </p:sp>
      <p:sp>
        <p:nvSpPr>
          <p:cNvPr id="94" name="CustomShape 3"/>
          <p:cNvSpPr/>
          <p:nvPr/>
        </p:nvSpPr>
        <p:spPr>
          <a:xfrm>
            <a:off x="732240" y="2471760"/>
            <a:ext cx="7983720" cy="368244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/dts-v1/;</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/plugin/;</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#address-cells = &lt;1&gt;;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#size-cells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fragment@0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target-path =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__overlay__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#address-cells = &lt;1&gt;;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#size-cells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hello@0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compatible = "hello,dto";</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      };      };</a:t>
            </a:r>
            <a:endParaRPr lang="en-US" sz="1600" b="0" strike="noStrike" spc="-1">
              <a:latin typeface="Arial"/>
            </a:endParaRPr>
          </a:p>
        </p:txBody>
      </p:sp>
    </p:spTree>
    <p:extLst>
      <p:ext uri="{BB962C8B-B14F-4D97-AF65-F5344CB8AC3E}">
        <p14:creationId xmlns:p14="http://schemas.microsoft.com/office/powerpoint/2010/main" val="738919022"/>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Advanced DTO example</a:t>
            </a:r>
            <a:endParaRPr lang="en-US" sz="2600" b="0" strike="noStrike" spc="-1">
              <a:latin typeface="Arial"/>
            </a:endParaRPr>
          </a:p>
        </p:txBody>
      </p:sp>
      <p:sp>
        <p:nvSpPr>
          <p:cNvPr id="96" name="CustomShape 2"/>
          <p:cNvSpPr/>
          <p:nvPr/>
        </p:nvSpPr>
        <p:spPr>
          <a:xfrm>
            <a:off x="732240" y="822960"/>
            <a:ext cx="7983720" cy="533124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/dts-v1/;</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/plugin/;</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fragment@2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&lt;2&gt;;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target-path = "/soc/usb@ffb40000";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__overlay__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status = "okay";</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fragment@3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&lt;3&gt;;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target-path = "/soc/ethernet@ff700000";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__overlay__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status = "okay";</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phy-mode = "gmii";</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p:txBody>
      </p:sp>
    </p:spTree>
    <p:extLst>
      <p:ext uri="{BB962C8B-B14F-4D97-AF65-F5344CB8AC3E}">
        <p14:creationId xmlns:p14="http://schemas.microsoft.com/office/powerpoint/2010/main" val="1862216482"/>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a:t>
            </a:r>
            <a:endParaRPr lang="en-US" sz="2600" b="0" strike="noStrike" spc="-1">
              <a:latin typeface="Arial"/>
            </a:endParaRPr>
          </a:p>
        </p:txBody>
      </p:sp>
      <p:sp>
        <p:nvSpPr>
          <p:cNvPr id="98" name="CustomShape 2"/>
          <p:cNvSpPr/>
          <p:nvPr/>
        </p:nvSpPr>
        <p:spPr>
          <a:xfrm>
            <a:off x="427680" y="8312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r>
              <a:t/>
            </a:r>
            <a:br/>
            <a:endParaRPr lang="en-US" sz="1800" b="0" strike="noStrike" spc="-1">
              <a:latin typeface="Arial"/>
            </a:endParaRPr>
          </a:p>
          <a:p>
            <a:pPr marL="343080" indent="-34164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Use pre-prepared meta-dto-microdemo layer</a:t>
            </a:r>
            <a:endParaRPr lang="en-US" sz="2000" b="0" strike="noStrike" spc="-1">
              <a:latin typeface="Arial"/>
            </a:endParaRPr>
          </a:p>
          <a:p>
            <a:pPr marL="343080" indent="-34164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meta-dto-demo contains:</a:t>
            </a:r>
            <a:endParaRPr lang="en-US" sz="2000" b="0" strike="noStrike" spc="-1">
              <a:latin typeface="Arial"/>
            </a:endParaRPr>
          </a:p>
          <a:p>
            <a:pPr marL="1296000" lvl="2" indent="-286920">
              <a:lnSpc>
                <a:spcPct val="100000"/>
              </a:lnSpc>
              <a:spcBef>
                <a:spcPts val="850"/>
              </a:spcBef>
              <a:buClr>
                <a:srgbClr val="000000"/>
              </a:buClr>
              <a:buSzPct val="45000"/>
              <a:buFont typeface="Wingdings" charset="2"/>
              <a:buChar char=""/>
            </a:pPr>
            <a:r>
              <a:rPr lang="en-US" sz="2000" b="1" strike="noStrike" spc="-1">
                <a:solidFill>
                  <a:srgbClr val="414141"/>
                </a:solidFill>
                <a:latin typeface="Arial"/>
                <a:ea typeface="ＭＳ Ｐゴシック"/>
              </a:rPr>
              <a:t>Kernel patch with DTO loader with ConfigFS interface</a:t>
            </a:r>
            <a:endParaRPr lang="en-US" sz="2000" b="0" strike="noStrike" spc="-1">
              <a:latin typeface="Arial"/>
            </a:endParaRPr>
          </a:p>
          <a:p>
            <a:pPr marL="1296000" lvl="2" indent="-286920">
              <a:lnSpc>
                <a:spcPct val="100000"/>
              </a:lnSpc>
              <a:spcBef>
                <a:spcPts val="850"/>
              </a:spcBef>
              <a:buClr>
                <a:srgbClr val="000000"/>
              </a:buClr>
              <a:buSzPct val="45000"/>
              <a:buFont typeface="Wingdings" charset="2"/>
              <a:buChar char=""/>
            </a:pPr>
            <a:r>
              <a:rPr lang="en-US" sz="2000" b="1" strike="noStrike" spc="-1">
                <a:solidFill>
                  <a:srgbClr val="414141"/>
                </a:solidFill>
                <a:latin typeface="Arial"/>
                <a:ea typeface="ＭＳ Ｐゴシック"/>
              </a:rPr>
              <a:t>Kernel config fragment to enable the DTO and loader</a:t>
            </a:r>
            <a:endParaRPr lang="en-US" sz="2000" b="0" strike="noStrike" spc="-1">
              <a:latin typeface="Arial"/>
            </a:endParaRPr>
          </a:p>
          <a:p>
            <a:pPr marL="1296000" lvl="2" indent="-286920">
              <a:lnSpc>
                <a:spcPct val="100000"/>
              </a:lnSpc>
              <a:spcBef>
                <a:spcPts val="850"/>
              </a:spcBef>
              <a:buClr>
                <a:srgbClr val="000000"/>
              </a:buClr>
              <a:buSzPct val="45000"/>
              <a:buFont typeface="Wingdings" charset="2"/>
              <a:buChar char=""/>
            </a:pPr>
            <a:r>
              <a:rPr lang="en-US" sz="2000" b="1" strike="noStrike" spc="-1">
                <a:solidFill>
                  <a:srgbClr val="414141"/>
                </a:solidFill>
                <a:latin typeface="Arial"/>
                <a:ea typeface="ＭＳ Ｐゴシック"/>
              </a:rPr>
              <a:t>Demo module</a:t>
            </a:r>
            <a:endParaRPr lang="en-US" sz="2000" b="0" strike="noStrike" spc="-1">
              <a:latin typeface="Arial"/>
            </a:endParaRPr>
          </a:p>
          <a:p>
            <a:pPr marL="1296000" lvl="2" indent="-286920">
              <a:lnSpc>
                <a:spcPct val="100000"/>
              </a:lnSpc>
              <a:spcBef>
                <a:spcPts val="850"/>
              </a:spcBef>
              <a:buClr>
                <a:srgbClr val="000000"/>
              </a:buClr>
              <a:buSzPct val="45000"/>
              <a:buFont typeface="Wingdings" charset="2"/>
              <a:buChar char=""/>
            </a:pPr>
            <a:r>
              <a:rPr lang="en-US" sz="2000" b="1" strike="noStrike" spc="-1">
                <a:solidFill>
                  <a:srgbClr val="414141"/>
                </a:solidFill>
                <a:latin typeface="Arial"/>
                <a:ea typeface="ＭＳ Ｐゴシック"/>
              </a:rPr>
              <a:t>Demo DTO source ( hello-dto.dts )</a:t>
            </a:r>
            <a:endParaRPr lang="en-US" sz="2000" b="0" strike="noStrike" spc="-1">
              <a:latin typeface="Arial"/>
            </a:endParaRPr>
          </a:p>
          <a:p>
            <a:pPr marL="1296000" lvl="2" indent="-286920">
              <a:lnSpc>
                <a:spcPct val="100000"/>
              </a:lnSpc>
              <a:spcBef>
                <a:spcPts val="850"/>
              </a:spcBef>
              <a:buClr>
                <a:srgbClr val="000000"/>
              </a:buClr>
              <a:buSzPct val="45000"/>
              <a:buFont typeface="Wingdings" charset="2"/>
              <a:buChar char=""/>
            </a:pPr>
            <a:r>
              <a:rPr lang="en-US" sz="2000" b="1" strike="noStrike" spc="-1">
                <a:solidFill>
                  <a:srgbClr val="414141"/>
                </a:solidFill>
                <a:latin typeface="Arial"/>
                <a:ea typeface="ＭＳ Ｐゴシック"/>
              </a:rPr>
              <a:t>core-image-dto-microdemo derivative from</a:t>
            </a:r>
            <a:r>
              <a:t/>
            </a:r>
            <a:br/>
            <a:r>
              <a:rPr lang="en-US" sz="2000" b="1" strike="noStrike" spc="-1">
                <a:solidFill>
                  <a:srgbClr val="414141"/>
                </a:solidFill>
                <a:latin typeface="Arial"/>
                <a:ea typeface="ＭＳ Ｐゴシック"/>
              </a:rPr>
              <a:t>core-image-minimal with added DTO examples and DTC</a:t>
            </a:r>
            <a:endParaRPr lang="en-US" sz="2000" b="0" strike="noStrike" spc="-1">
              <a:latin typeface="Arial"/>
            </a:endParaRPr>
          </a:p>
        </p:txBody>
      </p:sp>
    </p:spTree>
    <p:extLst>
      <p:ext uri="{BB962C8B-B14F-4D97-AF65-F5344CB8AC3E}">
        <p14:creationId xmlns:p14="http://schemas.microsoft.com/office/powerpoint/2010/main" val="2999519648"/>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100" name="CustomShape 2"/>
          <p:cNvSpPr/>
          <p:nvPr/>
        </p:nvSpPr>
        <p:spPr>
          <a:xfrm>
            <a:off x="427680" y="8312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64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Add meta-dto-demo to bblayers.conf BBLAYERS:</a:t>
            </a: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164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Rebuild virtual/kernel and core-image-dto-microdemo</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164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Start the new image in QEMU</a:t>
            </a: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101" name="CustomShape 3"/>
          <p:cNvSpPr/>
          <p:nvPr/>
        </p:nvSpPr>
        <p:spPr>
          <a:xfrm>
            <a:off x="732240" y="1770840"/>
            <a:ext cx="7983720" cy="37800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${EDITOR} conf/bblayers.conf</a:t>
            </a:r>
            <a:endParaRPr lang="en-US" sz="1600" b="0" strike="noStrike" spc="-1">
              <a:latin typeface="Arial"/>
            </a:endParaRPr>
          </a:p>
        </p:txBody>
      </p:sp>
      <p:sp>
        <p:nvSpPr>
          <p:cNvPr id="102" name="CustomShape 4"/>
          <p:cNvSpPr/>
          <p:nvPr/>
        </p:nvSpPr>
        <p:spPr>
          <a:xfrm>
            <a:off x="732240" y="2752920"/>
            <a:ext cx="7983720" cy="62064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bitbake -c cleansstate virtual/kernel</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bitbake core-image-dto-microdemo</a:t>
            </a:r>
            <a:endParaRPr lang="en-US" sz="1600" b="0" strike="noStrike" spc="-1">
              <a:latin typeface="Arial"/>
            </a:endParaRPr>
          </a:p>
        </p:txBody>
      </p:sp>
      <p:sp>
        <p:nvSpPr>
          <p:cNvPr id="103" name="CustomShape 5"/>
          <p:cNvSpPr/>
          <p:nvPr/>
        </p:nvSpPr>
        <p:spPr>
          <a:xfrm>
            <a:off x="732240" y="4228920"/>
            <a:ext cx="7983720" cy="37800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runqemu qemuarm nographic</a:t>
            </a:r>
            <a:endParaRPr lang="en-US" sz="1600" b="0" strike="noStrike" spc="-1">
              <a:latin typeface="Arial"/>
            </a:endParaRPr>
          </a:p>
        </p:txBody>
      </p:sp>
    </p:spTree>
    <p:extLst>
      <p:ext uri="{BB962C8B-B14F-4D97-AF65-F5344CB8AC3E}">
        <p14:creationId xmlns:p14="http://schemas.microsoft.com/office/powerpoint/2010/main" val="4052823042"/>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rial" charset="0"/>
              </a:rPr>
              <a:t>Class Account Setup</a:t>
            </a:r>
            <a:endParaRPr lang="en-US" dirty="0"/>
          </a:p>
        </p:txBody>
      </p:sp>
      <p:sp>
        <p:nvSpPr>
          <p:cNvPr id="4" name="Content Placeholder 3"/>
          <p:cNvSpPr>
            <a:spLocks noGrp="1"/>
          </p:cNvSpPr>
          <p:nvPr>
            <p:ph sz="quarter" idx="11"/>
          </p:nvPr>
        </p:nvSpPr>
        <p:spPr/>
        <p:txBody>
          <a:bodyPr/>
          <a:lstStyle/>
          <a:p>
            <a:pPr eaLnBrk="1" hangingPunct="1">
              <a:spcBef>
                <a:spcPts val="900"/>
              </a:spcBef>
            </a:pPr>
            <a:endParaRPr lang="en-US" dirty="0" smtClean="0">
              <a:latin typeface="Arial" charset="0"/>
            </a:endParaRPr>
          </a:p>
          <a:p>
            <a:pPr eaLnBrk="1" hangingPunct="1">
              <a:spcBef>
                <a:spcPts val="900"/>
              </a:spcBef>
              <a:buFontTx/>
              <a:buChar char="•"/>
            </a:pPr>
            <a:endParaRPr lang="en-US" dirty="0">
              <a:latin typeface="Arial" charset="0"/>
            </a:endParaRPr>
          </a:p>
        </p:txBody>
      </p:sp>
    </p:spTree>
    <p:extLst>
      <p:ext uri="{BB962C8B-B14F-4D97-AF65-F5344CB8AC3E}">
        <p14:creationId xmlns:p14="http://schemas.microsoft.com/office/powerpoint/2010/main" val="299695172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2/2</a:t>
            </a:r>
            <a:endParaRPr lang="en-US" sz="2600" b="0" strike="noStrike" spc="-1">
              <a:latin typeface="Arial"/>
            </a:endParaRPr>
          </a:p>
        </p:txBody>
      </p:sp>
      <p:sp>
        <p:nvSpPr>
          <p:cNvPr id="105" name="CustomShape 2"/>
          <p:cNvSpPr/>
          <p:nvPr/>
        </p:nvSpPr>
        <p:spPr>
          <a:xfrm>
            <a:off x="427680" y="8312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64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Compile DTO</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164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Load DTO</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164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Unload DTO</a:t>
            </a:r>
            <a:endParaRPr lang="en-US" sz="2000" b="0" strike="noStrike" spc="-1">
              <a:latin typeface="Arial"/>
            </a:endParaRPr>
          </a:p>
        </p:txBody>
      </p:sp>
      <p:sp>
        <p:nvSpPr>
          <p:cNvPr id="106" name="CustomShape 3"/>
          <p:cNvSpPr/>
          <p:nvPr/>
        </p:nvSpPr>
        <p:spPr>
          <a:xfrm>
            <a:off x="732240" y="1719000"/>
            <a:ext cx="7983720" cy="66168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dtc -I dts -O dtb /lib/firmware/dto/hello-dto.dts &gt;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/tmp/hello-dto.dtb</a:t>
            </a:r>
            <a:endParaRPr lang="en-US" sz="1600" b="0" strike="noStrike" spc="-1">
              <a:latin typeface="Arial"/>
            </a:endParaRPr>
          </a:p>
        </p:txBody>
      </p:sp>
      <p:sp>
        <p:nvSpPr>
          <p:cNvPr id="107" name="CustomShape 4"/>
          <p:cNvSpPr/>
          <p:nvPr/>
        </p:nvSpPr>
        <p:spPr>
          <a:xfrm>
            <a:off x="732240" y="3205080"/>
            <a:ext cx="7983720" cy="90864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mkdir /sys/kernel/config/device-tree/overlays/mydto</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cat /tmp/hello-dto.dtb &gt;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/sys/kernel/config/device-tree/overlays/mydto/dtbo</a:t>
            </a:r>
            <a:endParaRPr lang="en-US" sz="1600" b="0" strike="noStrike" spc="-1">
              <a:latin typeface="Arial"/>
            </a:endParaRPr>
          </a:p>
        </p:txBody>
      </p:sp>
      <p:sp>
        <p:nvSpPr>
          <p:cNvPr id="108" name="CustomShape 5"/>
          <p:cNvSpPr/>
          <p:nvPr/>
        </p:nvSpPr>
        <p:spPr>
          <a:xfrm>
            <a:off x="732240" y="4655160"/>
            <a:ext cx="7983720" cy="37296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rmdir /sys/kernel/config/device-tree/overlays/mydto</a:t>
            </a:r>
            <a:endParaRPr lang="en-US" sz="1600" b="0" strike="noStrike" spc="-1">
              <a:latin typeface="Arial"/>
            </a:endParaRPr>
          </a:p>
        </p:txBody>
      </p:sp>
    </p:spTree>
    <p:extLst>
      <p:ext uri="{BB962C8B-B14F-4D97-AF65-F5344CB8AC3E}">
        <p14:creationId xmlns:p14="http://schemas.microsoft.com/office/powerpoint/2010/main" val="1433501415"/>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encore</a:t>
            </a:r>
            <a:endParaRPr lang="en-US" sz="2600" b="0" strike="noStrike" spc="-1">
              <a:latin typeface="Arial"/>
            </a:endParaRPr>
          </a:p>
        </p:txBody>
      </p:sp>
      <p:sp>
        <p:nvSpPr>
          <p:cNvPr id="110" name="CustomShape 2"/>
          <p:cNvSpPr/>
          <p:nvPr/>
        </p:nvSpPr>
        <p:spPr>
          <a:xfrm>
            <a:off x="427680" y="8312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935"/>
              </a:spcBef>
              <a:buClr>
                <a:srgbClr val="0098DB"/>
              </a:buClr>
              <a:buFont typeface="Arial"/>
              <a:buChar char="•"/>
            </a:pPr>
            <a:r>
              <a:rPr lang="en-US" sz="2000" b="1" strike="noStrike" spc="-1">
                <a:solidFill>
                  <a:srgbClr val="414141"/>
                </a:solidFill>
                <a:latin typeface="Arial"/>
                <a:ea typeface="ＭＳ Ｐゴシック"/>
              </a:rPr>
              <a:t>DTOs can be used to operate SoC+FPGA hardware</a:t>
            </a:r>
            <a:endParaRPr lang="en-US" sz="2000" b="0" strike="noStrike" spc="-1">
              <a:latin typeface="Arial"/>
            </a:endParaRPr>
          </a:p>
          <a:p>
            <a:pPr marL="343080" indent="-341640">
              <a:lnSpc>
                <a:spcPct val="100000"/>
              </a:lnSpc>
              <a:spcBef>
                <a:spcPts val="935"/>
              </a:spcBef>
              <a:buClr>
                <a:srgbClr val="0098DB"/>
              </a:buClr>
              <a:buFont typeface="Arial"/>
              <a:buChar char="•"/>
            </a:pPr>
            <a:r>
              <a:rPr lang="en-US" sz="2000" b="1" strike="noStrike" spc="-1">
                <a:solidFill>
                  <a:srgbClr val="414141"/>
                </a:solidFill>
                <a:latin typeface="Arial"/>
                <a:ea typeface="ＭＳ Ｐゴシック"/>
              </a:rPr>
              <a:t>Done using FPGA manager in Linux</a:t>
            </a:r>
            <a:endParaRPr lang="en-US" sz="2000" b="0" strike="noStrike" spc="-1">
              <a:latin typeface="Arial"/>
            </a:endParaRPr>
          </a:p>
        </p:txBody>
      </p:sp>
      <p:sp>
        <p:nvSpPr>
          <p:cNvPr id="111" name="CustomShape 3"/>
          <p:cNvSpPr/>
          <p:nvPr/>
        </p:nvSpPr>
        <p:spPr>
          <a:xfrm>
            <a:off x="732240" y="1645920"/>
            <a:ext cx="7983720" cy="438804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fragment@0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 controlling bridge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target-path = "/soc/fpgamgr@ff706000/bridge@0";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__overlay__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#address-cells = &lt;1&gt;;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#size-cells = &lt;1&gt;;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area@0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compatible = "fpga-area";</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#address-cells = &lt;2&gt;;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#size-cells = &lt;1&gt;;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ranges = &lt;0 0x00000000 0xff200000 0x00080000&gt;;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firmware-name = "fpga/bitstream.rbf";</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fpga_version@0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compatible = "vendor,fpgablock-1.0";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&lt;0 0x0 0x04&gt;;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p:txBody>
      </p:sp>
    </p:spTree>
    <p:extLst>
      <p:ext uri="{BB962C8B-B14F-4D97-AF65-F5344CB8AC3E}">
        <p14:creationId xmlns:p14="http://schemas.microsoft.com/office/powerpoint/2010/main" val="430042486"/>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a:t>
            </a:r>
            <a:r>
              <a:rPr lang="en-US" dirty="0" smtClean="0">
                <a:cs typeface="Arial" charset="0"/>
              </a:rPr>
              <a:t>Four</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err="1" smtClean="0">
                <a:latin typeface="Arial" charset="0"/>
              </a:rPr>
              <a:t>Devtool</a:t>
            </a:r>
            <a:r>
              <a:rPr lang="en-US" dirty="0" smtClean="0">
                <a:latin typeface="Arial" charset="0"/>
              </a:rPr>
              <a:t> – Part 1</a:t>
            </a:r>
            <a:endParaRPr lang="en-US" dirty="0" smtClean="0">
              <a:latin typeface="Arial" charset="0"/>
            </a:endParaRPr>
          </a:p>
          <a:p>
            <a:pPr eaLnBrk="1" hangingPunct="1">
              <a:spcBef>
                <a:spcPts val="900"/>
              </a:spcBef>
            </a:pPr>
            <a:r>
              <a:rPr lang="en-US" dirty="0">
                <a:cs typeface="Arial" charset="0"/>
              </a:rPr>
              <a:t>Tim </a:t>
            </a:r>
            <a:r>
              <a:rPr lang="en-US" dirty="0" err="1" smtClean="0">
                <a:cs typeface="Arial" charset="0"/>
              </a:rPr>
              <a:t>Orling</a:t>
            </a:r>
            <a:endParaRPr lang="en-US" dirty="0">
              <a:latin typeface="Arial" charset="0"/>
            </a:endParaRPr>
          </a:p>
        </p:txBody>
      </p:sp>
    </p:spTree>
    <p:extLst>
      <p:ext uri="{BB962C8B-B14F-4D97-AF65-F5344CB8AC3E}">
        <p14:creationId xmlns:p14="http://schemas.microsoft.com/office/powerpoint/2010/main" val="3155551649"/>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a:t>
            </a:r>
            <a:r>
              <a:rPr lang="en-US" dirty="0" smtClean="0">
                <a:cs typeface="Arial" charset="0"/>
              </a:rPr>
              <a:t>Five</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latin typeface="Arial" charset="0"/>
              </a:rPr>
              <a:t>On Target Development using Package </a:t>
            </a:r>
            <a:r>
              <a:rPr lang="en-US" dirty="0" smtClean="0">
                <a:latin typeface="Arial" charset="0"/>
              </a:rPr>
              <a:t>Feeds</a:t>
            </a:r>
            <a:endParaRPr lang="en-US" dirty="0" smtClean="0">
              <a:cs typeface="Arial" charset="0"/>
            </a:endParaRPr>
          </a:p>
          <a:p>
            <a:pPr eaLnBrk="1" hangingPunct="1">
              <a:spcBef>
                <a:spcPts val="900"/>
              </a:spcBef>
            </a:pPr>
            <a:r>
              <a:rPr lang="en-US" dirty="0" smtClean="0">
                <a:latin typeface="Arial" charset="0"/>
                <a:cs typeface="Arial" charset="0"/>
              </a:rPr>
              <a:t>Stephano Cetola</a:t>
            </a:r>
            <a:endParaRPr lang="en-US" dirty="0">
              <a:latin typeface="Arial" charset="0"/>
            </a:endParaRPr>
          </a:p>
        </p:txBody>
      </p:sp>
    </p:spTree>
    <p:extLst>
      <p:ext uri="{BB962C8B-B14F-4D97-AF65-F5344CB8AC3E}">
        <p14:creationId xmlns:p14="http://schemas.microsoft.com/office/powerpoint/2010/main" val="1409271504"/>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Package Feed 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dirty="0" smtClean="0"/>
              <a:t>Tested package types: </a:t>
            </a:r>
            <a:r>
              <a:rPr lang="en-US" b="1" dirty="0" smtClean="0"/>
              <a:t>rpm and </a:t>
            </a:r>
            <a:r>
              <a:rPr lang="en-US" b="1" dirty="0" err="1" smtClean="0"/>
              <a:t>ipk</a:t>
            </a:r>
            <a:endParaRPr lang="en-US" dirty="0"/>
          </a:p>
          <a:p>
            <a:r>
              <a:rPr lang="en-US" dirty="0" smtClean="0"/>
              <a:t>For rpm packages, we now use DNF instead of smart</a:t>
            </a:r>
          </a:p>
          <a:p>
            <a:r>
              <a:rPr lang="en-US" dirty="0" smtClean="0"/>
              <a:t>Setting up a package feed is EASY</a:t>
            </a:r>
          </a:p>
          <a:p>
            <a:pPr lvl="1"/>
            <a:r>
              <a:rPr lang="en-US" dirty="0" smtClean="0">
                <a:hlinkClick r:id="rId2"/>
              </a:rPr>
              <a:t>stephano.cetola@linux.intel.com</a:t>
            </a:r>
            <a:endParaRPr lang="en-US" dirty="0" smtClean="0"/>
          </a:p>
          <a:p>
            <a:pPr lvl="1"/>
            <a:r>
              <a:rPr lang="en-US" dirty="0" smtClean="0"/>
              <a:t>@</a:t>
            </a:r>
            <a:r>
              <a:rPr lang="en-US" dirty="0" err="1" smtClean="0"/>
              <a:t>stephano</a:t>
            </a:r>
            <a:r>
              <a:rPr lang="en-US" dirty="0" smtClean="0"/>
              <a:t> </a:t>
            </a:r>
            <a:r>
              <a:rPr lang="en-US" dirty="0"/>
              <a:t>approves this message</a:t>
            </a:r>
            <a:endParaRPr lang="en-US" dirty="0" smtClean="0"/>
          </a:p>
          <a:p>
            <a:r>
              <a:rPr lang="en-US" dirty="0" smtClean="0"/>
              <a:t>Signing your packages and </a:t>
            </a:r>
            <a:r>
              <a:rPr lang="en-US" smtClean="0"/>
              <a:t>package feed is </a:t>
            </a:r>
            <a:r>
              <a:rPr lang="en-US" dirty="0" smtClean="0"/>
              <a:t>doable</a:t>
            </a:r>
          </a:p>
          <a:p>
            <a:r>
              <a:rPr lang="en-US" dirty="0" smtClean="0"/>
              <a:t>Two major use cases:</a:t>
            </a:r>
          </a:p>
          <a:p>
            <a:pPr lvl="1"/>
            <a:r>
              <a:rPr lang="en-US" dirty="0" smtClean="0"/>
              <a:t>On target development (faster and smarter)</a:t>
            </a:r>
          </a:p>
          <a:p>
            <a:pPr lvl="1"/>
            <a:r>
              <a:rPr lang="en-US" dirty="0" smtClean="0"/>
              <a:t>In the field updates (YMMV)</a:t>
            </a:r>
          </a:p>
          <a:p>
            <a:endParaRPr lang="en-US" dirty="0" smtClean="0"/>
          </a:p>
          <a:p>
            <a:endParaRPr lang="en-US" dirty="0"/>
          </a:p>
        </p:txBody>
      </p:sp>
    </p:spTree>
    <p:extLst>
      <p:ext uri="{BB962C8B-B14F-4D97-AF65-F5344CB8AC3E}">
        <p14:creationId xmlns:p14="http://schemas.microsoft.com/office/powerpoint/2010/main" val="2766035401"/>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On Target Development </a:t>
            </a:r>
            <a:r>
              <a:rPr lang="mr-IN" dirty="0" smtClean="0">
                <a:latin typeface="Arial" charset="0"/>
              </a:rPr>
              <a:t>–</a:t>
            </a:r>
            <a:r>
              <a:rPr lang="en-US" dirty="0" smtClean="0">
                <a:latin typeface="Arial" charset="0"/>
              </a:rPr>
              <a:t> </a:t>
            </a:r>
            <a:r>
              <a:rPr lang="en-US" dirty="0" smtClean="0"/>
              <a:t>Better, Faster, Stronger</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b="1" dirty="0" smtClean="0"/>
              <a:t>Setting up a package feed</a:t>
            </a:r>
            <a:r>
              <a:rPr lang="en-US" b="0" dirty="0" smtClean="0"/>
              <a:t/>
            </a:r>
            <a:br>
              <a:rPr lang="en-US" b="0" dirty="0" smtClean="0"/>
            </a:br>
            <a:endParaRPr lang="en-US" b="0" dirty="0"/>
          </a:p>
          <a:p>
            <a:pPr lvl="1"/>
            <a:r>
              <a:rPr lang="en-US" sz="2000" b="0" dirty="0" smtClean="0">
                <a:solidFill>
                  <a:schemeClr val="bg1">
                    <a:lumMod val="65000"/>
                  </a:schemeClr>
                </a:solidFill>
              </a:rPr>
              <a:t>On target example </a:t>
            </a:r>
            <a:r>
              <a:rPr lang="mr-IN" sz="2000" b="0" dirty="0" smtClean="0">
                <a:solidFill>
                  <a:schemeClr val="bg1">
                    <a:lumMod val="65000"/>
                  </a:schemeClr>
                </a:solidFill>
              </a:rPr>
              <a:t>–</a:t>
            </a:r>
            <a:r>
              <a:rPr lang="en-US" sz="2000" b="0" dirty="0" smtClean="0">
                <a:solidFill>
                  <a:schemeClr val="bg1">
                    <a:lumMod val="65000"/>
                  </a:schemeClr>
                </a:solidFill>
              </a:rPr>
              <a:t> AWS + </a:t>
            </a:r>
            <a:r>
              <a:rPr lang="en-US" sz="2000" b="0" dirty="0" err="1" smtClean="0">
                <a:solidFill>
                  <a:schemeClr val="bg1">
                    <a:lumMod val="65000"/>
                  </a:schemeClr>
                </a:solidFill>
              </a:rPr>
              <a:t>Beaglebone</a:t>
            </a:r>
            <a:r>
              <a:rPr lang="en-US" sz="2000" b="0" dirty="0" smtClean="0">
                <a:solidFill>
                  <a:schemeClr val="bg1">
                    <a:lumMod val="65000"/>
                  </a:schemeClr>
                </a:solidFill>
              </a:rPr>
              <a:t> Black</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b="0" dirty="0" smtClean="0">
                <a:solidFill>
                  <a:schemeClr val="bg1">
                    <a:lumMod val="65000"/>
                  </a:schemeClr>
                </a:solidFill>
              </a:rPr>
              <a:t>Signing package feeds</a:t>
            </a:r>
          </a:p>
          <a:p>
            <a:pPr lvl="1"/>
            <a:endParaRPr lang="en-US" sz="2000" i="1" dirty="0">
              <a:solidFill>
                <a:schemeClr val="bg1">
                  <a:lumMod val="65000"/>
                </a:schemeClr>
              </a:solidFill>
              <a:latin typeface="+mn-lt"/>
            </a:endParaRPr>
          </a:p>
          <a:p>
            <a:pPr lvl="1"/>
            <a:r>
              <a:rPr lang="en-US" sz="2000" dirty="0" smtClean="0">
                <a:solidFill>
                  <a:schemeClr val="bg1">
                    <a:lumMod val="65000"/>
                  </a:schemeClr>
                </a:solidFill>
                <a:latin typeface="+mn-lt"/>
              </a:rPr>
              <a:t>Keeping your code secure</a:t>
            </a:r>
          </a:p>
          <a:p>
            <a:pPr lvl="1"/>
            <a:endParaRPr lang="en-US" sz="2000" dirty="0">
              <a:solidFill>
                <a:schemeClr val="bg1">
                  <a:lumMod val="65000"/>
                </a:schemeClr>
              </a:solidFill>
              <a:latin typeface="+mn-lt"/>
            </a:endParaRPr>
          </a:p>
          <a:p>
            <a:pPr lvl="1"/>
            <a:r>
              <a:rPr lang="en-US" sz="2000" dirty="0" smtClean="0">
                <a:solidFill>
                  <a:schemeClr val="bg1">
                    <a:lumMod val="65000"/>
                  </a:schemeClr>
                </a:solidFill>
                <a:latin typeface="+mn-lt"/>
              </a:rPr>
              <a:t>The future of package feeds</a:t>
            </a:r>
            <a:endParaRPr lang="en-US" sz="1600" dirty="0" smtClean="0">
              <a:solidFill>
                <a:schemeClr val="bg1">
                  <a:lumMod val="65000"/>
                </a:schemeClr>
              </a:solidFill>
              <a:latin typeface="+mn-lt"/>
            </a:endParaRPr>
          </a:p>
        </p:txBody>
      </p:sp>
    </p:spTree>
    <p:extLst>
      <p:ext uri="{BB962C8B-B14F-4D97-AF65-F5344CB8AC3E}">
        <p14:creationId xmlns:p14="http://schemas.microsoft.com/office/powerpoint/2010/main" val="610184011"/>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Setting up a package feed - Target Setup</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10000"/>
          </a:bodyPr>
          <a:lstStyle/>
          <a:p>
            <a:r>
              <a:rPr lang="en-US" b="1" dirty="0" smtClean="0"/>
              <a:t>Install Package Management on the target</a:t>
            </a:r>
            <a:endParaRPr lang="en-US" dirty="0"/>
          </a:p>
          <a:p>
            <a:pPr lvl="1"/>
            <a:r>
              <a:rPr lang="en-US" dirty="0" smtClean="0"/>
              <a:t>EXTRA_IMAGE_FEATURES </a:t>
            </a:r>
            <a:r>
              <a:rPr lang="en-US" dirty="0"/>
              <a:t>+= " package-management </a:t>
            </a:r>
            <a:r>
              <a:rPr lang="en-US" dirty="0" smtClean="0"/>
              <a:t>"</a:t>
            </a:r>
            <a:endParaRPr lang="en-US" dirty="0"/>
          </a:p>
          <a:p>
            <a:r>
              <a:rPr lang="en-US" b="1" dirty="0" smtClean="0"/>
              <a:t>Set the correct package class</a:t>
            </a:r>
            <a:endParaRPr lang="en-US" dirty="0"/>
          </a:p>
          <a:p>
            <a:pPr lvl="1"/>
            <a:r>
              <a:rPr lang="en-US" dirty="0" smtClean="0"/>
              <a:t>PACKAGE_CLASSES </a:t>
            </a:r>
            <a:r>
              <a:rPr lang="en-US" dirty="0"/>
              <a:t>= "</a:t>
            </a:r>
            <a:r>
              <a:rPr lang="en-US" dirty="0" err="1" smtClean="0"/>
              <a:t>package_rpm</a:t>
            </a:r>
            <a:r>
              <a:rPr lang="en-US" dirty="0" smtClean="0"/>
              <a:t>”</a:t>
            </a:r>
          </a:p>
          <a:p>
            <a:r>
              <a:rPr lang="en-US" dirty="0" smtClean="0"/>
              <a:t>Customize the feed </a:t>
            </a:r>
            <a:r>
              <a:rPr lang="en-US" dirty="0"/>
              <a:t>(</a:t>
            </a:r>
            <a:r>
              <a:rPr lang="en-US" dirty="0" smtClean="0"/>
              <a:t>optional)</a:t>
            </a:r>
          </a:p>
          <a:p>
            <a:pPr lvl="1"/>
            <a:r>
              <a:rPr lang="en-US" dirty="0"/>
              <a:t>PACKAGE_FEED_URIS = </a:t>
            </a:r>
            <a:r>
              <a:rPr lang="en-US" dirty="0" smtClean="0">
                <a:hlinkClick r:id="rId2"/>
              </a:rPr>
              <a:t>http</a:t>
            </a:r>
            <a:r>
              <a:rPr lang="en-US" dirty="0">
                <a:hlinkClick r:id="rId2"/>
              </a:rPr>
              <a:t>://</a:t>
            </a:r>
            <a:r>
              <a:rPr lang="en-US" dirty="0" smtClean="0">
                <a:hlinkClick r:id="rId2"/>
              </a:rPr>
              <a:t>my-server.com/repo</a:t>
            </a:r>
            <a:endParaRPr lang="en-US" dirty="0" smtClean="0"/>
          </a:p>
          <a:p>
            <a:pPr lvl="1"/>
            <a:r>
              <a:rPr lang="en-US" dirty="0" smtClean="0"/>
              <a:t>PACKAGE_FEED_BASE_PATHS </a:t>
            </a:r>
            <a:r>
              <a:rPr lang="en-US" dirty="0"/>
              <a:t>= "</a:t>
            </a:r>
            <a:r>
              <a:rPr lang="en-US" dirty="0" smtClean="0"/>
              <a:t>rpm”</a:t>
            </a:r>
          </a:p>
          <a:p>
            <a:pPr lvl="1"/>
            <a:r>
              <a:rPr lang="en-US" dirty="0" smtClean="0"/>
              <a:t>PACKAGE_FEED_ARCHS </a:t>
            </a:r>
            <a:r>
              <a:rPr lang="en-US" dirty="0"/>
              <a:t>= ”all </a:t>
            </a:r>
            <a:r>
              <a:rPr lang="en-US" dirty="0" smtClean="0"/>
              <a:t>armv7at2hf-neon </a:t>
            </a:r>
            <a:r>
              <a:rPr lang="en-US" dirty="0" err="1" smtClean="0"/>
              <a:t>beaglebone</a:t>
            </a:r>
            <a:r>
              <a:rPr lang="en-US" dirty="0" smtClean="0"/>
              <a:t>"</a:t>
            </a:r>
            <a:endParaRPr lang="en-US" dirty="0"/>
          </a:p>
          <a:p>
            <a:r>
              <a:rPr lang="en-US" b="1" dirty="0" smtClean="0"/>
              <a:t>Edit </a:t>
            </a:r>
            <a:r>
              <a:rPr lang="en-US" b="1" dirty="0"/>
              <a:t>/</a:t>
            </a:r>
            <a:r>
              <a:rPr lang="en-US" b="1" dirty="0" err="1" smtClean="0"/>
              <a:t>etc</a:t>
            </a:r>
            <a:r>
              <a:rPr lang="en-US" b="1" dirty="0" smtClean="0"/>
              <a:t>/</a:t>
            </a:r>
            <a:r>
              <a:rPr lang="en-US" b="1" dirty="0" err="1" smtClean="0"/>
              <a:t>yum.repos.d</a:t>
            </a:r>
            <a:r>
              <a:rPr lang="en-US" b="1" dirty="0" smtClean="0"/>
              <a:t>/</a:t>
            </a:r>
            <a:r>
              <a:rPr lang="en-US" b="1" dirty="0" err="1" smtClean="0"/>
              <a:t>oe</a:t>
            </a:r>
            <a:r>
              <a:rPr lang="en-US" b="1" dirty="0" smtClean="0"/>
              <a:t>-remote-</a:t>
            </a:r>
            <a:r>
              <a:rPr lang="en-US" b="1" dirty="0" err="1" smtClean="0"/>
              <a:t>repo.repo</a:t>
            </a:r>
            <a:r>
              <a:rPr lang="en-US" b="1" dirty="0" smtClean="0"/>
              <a:t> (optional)</a:t>
            </a:r>
          </a:p>
          <a:p>
            <a:pPr lvl="1"/>
            <a:r>
              <a:rPr lang="en-US" dirty="0" smtClean="0"/>
              <a:t>enabled=1</a:t>
            </a:r>
            <a:endParaRPr lang="en-US" dirty="0"/>
          </a:p>
          <a:p>
            <a:pPr lvl="1"/>
            <a:r>
              <a:rPr lang="en-US" dirty="0" err="1" smtClean="0"/>
              <a:t>metadata_expire</a:t>
            </a:r>
            <a:r>
              <a:rPr lang="en-US" dirty="0" smtClean="0"/>
              <a:t>=0</a:t>
            </a:r>
          </a:p>
          <a:p>
            <a:pPr lvl="1"/>
            <a:r>
              <a:rPr lang="en-US" dirty="0" err="1" smtClean="0"/>
              <a:t>gpgcheck</a:t>
            </a:r>
            <a:r>
              <a:rPr lang="en-US" dirty="0" smtClean="0"/>
              <a:t>=0</a:t>
            </a:r>
            <a:endParaRPr lang="en-US" dirty="0"/>
          </a:p>
        </p:txBody>
      </p:sp>
    </p:spTree>
    <p:extLst>
      <p:ext uri="{BB962C8B-B14F-4D97-AF65-F5344CB8AC3E}">
        <p14:creationId xmlns:p14="http://schemas.microsoft.com/office/powerpoint/2010/main" val="3519308783"/>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Setting up a package </a:t>
            </a:r>
            <a:r>
              <a:rPr lang="en-US" dirty="0" smtClean="0">
                <a:latin typeface="Arial" charset="0"/>
              </a:rPr>
              <a:t>feed</a:t>
            </a:r>
            <a:endParaRPr lang="en-US" dirty="0"/>
          </a:p>
        </p:txBody>
      </p:sp>
      <p:sp>
        <p:nvSpPr>
          <p:cNvPr id="3" name="Content Placeholder 2"/>
          <p:cNvSpPr>
            <a:spLocks noGrp="1"/>
          </p:cNvSpPr>
          <p:nvPr>
            <p:ph idx="4294967295"/>
          </p:nvPr>
        </p:nvSpPr>
        <p:spPr>
          <a:xfrm>
            <a:off x="442210" y="1075766"/>
            <a:ext cx="8229600" cy="643306"/>
          </a:xfrm>
          <a:prstGeom prst="rect">
            <a:avLst/>
          </a:prstGeom>
        </p:spPr>
        <p:txBody>
          <a:bodyPr>
            <a:normAutofit/>
          </a:bodyPr>
          <a:lstStyle/>
          <a:p>
            <a:pPr lvl="0"/>
            <a:r>
              <a:rPr lang="en-US" dirty="0" smtClean="0">
                <a:latin typeface="Arial" charset="0"/>
              </a:rPr>
              <a:t>Publish a repo</a:t>
            </a:r>
            <a:endParaRPr lang="en-US" b="1" dirty="0" smtClean="0"/>
          </a:p>
        </p:txBody>
      </p:sp>
      <p:sp>
        <p:nvSpPr>
          <p:cNvPr id="6" name="Rectangle 5"/>
          <p:cNvSpPr/>
          <p:nvPr/>
        </p:nvSpPr>
        <p:spPr bwMode="auto">
          <a:xfrm>
            <a:off x="454025" y="1719072"/>
            <a:ext cx="8433797" cy="298704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bitbake</a:t>
            </a:r>
            <a:r>
              <a:rPr lang="en-US" sz="1600" b="1" dirty="0" smtClean="0">
                <a:solidFill>
                  <a:schemeClr val="tx1"/>
                </a:solidFill>
                <a:latin typeface="Courier New" panose="02070309020205020404" pitchFamily="49" charset="0"/>
                <a:cs typeface="Courier New" panose="02070309020205020404" pitchFamily="49" charset="0"/>
              </a:rPr>
              <a:t> core-image-minimal</a:t>
            </a:r>
          </a:p>
          <a:p>
            <a:r>
              <a:rPr lang="en-US" sz="1600" b="1" dirty="0" smtClean="0">
                <a:solidFill>
                  <a:schemeClr val="tx1"/>
                </a:solidFill>
                <a:latin typeface="Courier New" panose="02070309020205020404" pitchFamily="49" charset="0"/>
                <a:cs typeface="Courier New" panose="02070309020205020404" pitchFamily="49" charset="0"/>
              </a:rPr>
              <a:t>...</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bitbake</a:t>
            </a:r>
            <a:r>
              <a:rPr lang="en-US" sz="1600" b="1" dirty="0" smtClean="0">
                <a:solidFill>
                  <a:schemeClr val="tx1"/>
                </a:solidFill>
                <a:latin typeface="Courier New" panose="02070309020205020404" pitchFamily="49" charset="0"/>
                <a:cs typeface="Courier New" panose="02070309020205020404" pitchFamily="49" charset="0"/>
              </a:rPr>
              <a:t> package-index</a:t>
            </a:r>
          </a:p>
          <a:p>
            <a:r>
              <a:rPr lang="en-US" sz="1600" b="1" dirty="0" smtClean="0">
                <a:solidFill>
                  <a:schemeClr val="tx1"/>
                </a:solidFill>
                <a:latin typeface="Courier New" panose="02070309020205020404" pitchFamily="49" charset="0"/>
                <a:cs typeface="Courier New" panose="02070309020205020404" pitchFamily="49" charset="0"/>
              </a:rPr>
              <a:t>...</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a:solidFill>
                  <a:schemeClr val="tx1"/>
                </a:solidFill>
                <a:latin typeface="Courier New" panose="02070309020205020404" pitchFamily="49" charset="0"/>
                <a:cs typeface="Courier New" panose="02070309020205020404" pitchFamily="49" charset="0"/>
              </a:rPr>
              <a:t>twistd</a:t>
            </a:r>
            <a:r>
              <a:rPr lang="en-US" sz="1600" b="1" dirty="0">
                <a:solidFill>
                  <a:schemeClr val="tx1"/>
                </a:solidFill>
                <a:latin typeface="Courier New" panose="02070309020205020404" pitchFamily="49" charset="0"/>
                <a:cs typeface="Courier New" panose="02070309020205020404" pitchFamily="49" charset="0"/>
              </a:rPr>
              <a:t> -n web --path </a:t>
            </a:r>
            <a:r>
              <a:rPr lang="en-US" sz="1600" b="1" dirty="0" err="1">
                <a:solidFill>
                  <a:schemeClr val="tx1"/>
                </a:solidFill>
                <a:latin typeface="Courier New" panose="02070309020205020404" pitchFamily="49" charset="0"/>
                <a:cs typeface="Courier New" panose="02070309020205020404" pitchFamily="49" charset="0"/>
              </a:rPr>
              <a:t>tmp</a:t>
            </a:r>
            <a:r>
              <a:rPr lang="en-US" sz="1600" b="1" dirty="0">
                <a:solidFill>
                  <a:schemeClr val="tx1"/>
                </a:solidFill>
                <a:latin typeface="Courier New" panose="02070309020205020404" pitchFamily="49" charset="0"/>
                <a:cs typeface="Courier New" panose="02070309020205020404" pitchFamily="49" charset="0"/>
              </a:rPr>
              <a:t>/deploy/rpm -p </a:t>
            </a:r>
            <a:r>
              <a:rPr lang="en-US" sz="1600" b="1" dirty="0" smtClean="0">
                <a:solidFill>
                  <a:schemeClr val="tx1"/>
                </a:solidFill>
                <a:latin typeface="Courier New" panose="02070309020205020404" pitchFamily="49" charset="0"/>
                <a:cs typeface="Courier New" panose="02070309020205020404" pitchFamily="49" charset="0"/>
              </a:rPr>
              <a:t>5678</a:t>
            </a: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Log </a:t>
            </a:r>
            <a:r>
              <a:rPr lang="en-US" sz="1600" b="1" dirty="0" smtClean="0">
                <a:latin typeface="Courier New" panose="02070309020205020404" pitchFamily="49" charset="0"/>
                <a:cs typeface="Courier New" panose="02070309020205020404" pitchFamily="49" charset="0"/>
              </a:rPr>
              <a:t>opened</a:t>
            </a:r>
          </a:p>
          <a:p>
            <a:r>
              <a:rPr lang="en-US" sz="1600" b="1" dirty="0" smtClean="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twistd</a:t>
            </a:r>
            <a:r>
              <a:rPr lang="en-US" sz="1600" b="1" dirty="0">
                <a:latin typeface="Courier New" panose="02070309020205020404" pitchFamily="49" charset="0"/>
                <a:cs typeface="Courier New" panose="02070309020205020404" pitchFamily="49" charset="0"/>
              </a:rPr>
              <a:t> 16.0.0 (/</a:t>
            </a:r>
            <a:r>
              <a:rPr lang="en-US" sz="1600" b="1" dirty="0" err="1">
                <a:latin typeface="Courier New" panose="02070309020205020404" pitchFamily="49" charset="0"/>
                <a:cs typeface="Courier New" panose="02070309020205020404" pitchFamily="49" charset="0"/>
              </a:rPr>
              <a:t>usr</a:t>
            </a:r>
            <a:r>
              <a:rPr lang="en-US" sz="1600" b="1" dirty="0">
                <a:latin typeface="Courier New" panose="02070309020205020404" pitchFamily="49" charset="0"/>
                <a:cs typeface="Courier New" panose="02070309020205020404" pitchFamily="49" charset="0"/>
              </a:rPr>
              <a:t>/bin/python 2.7.12) starting up</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reactor class: </a:t>
            </a:r>
            <a:r>
              <a:rPr lang="en-US" sz="1600" b="1" dirty="0" err="1" smtClean="0">
                <a:latin typeface="Courier New" panose="02070309020205020404" pitchFamily="49" charset="0"/>
                <a:cs typeface="Courier New" panose="02070309020205020404" pitchFamily="49" charset="0"/>
              </a:rPr>
              <a:t>twisted.internet.epollreactor.EPollReactor</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Site starting on </a:t>
            </a:r>
            <a:r>
              <a:rPr lang="en-US" sz="1600" b="1" dirty="0" smtClean="0">
                <a:latin typeface="Courier New" panose="02070309020205020404" pitchFamily="49" charset="0"/>
                <a:cs typeface="Courier New" panose="02070309020205020404" pitchFamily="49" charset="0"/>
              </a:rPr>
              <a:t>5678</a:t>
            </a:r>
          </a:p>
        </p:txBody>
      </p:sp>
    </p:spTree>
    <p:extLst>
      <p:ext uri="{BB962C8B-B14F-4D97-AF65-F5344CB8AC3E}">
        <p14:creationId xmlns:p14="http://schemas.microsoft.com/office/powerpoint/2010/main" val="3391352068"/>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On Target Development </a:t>
            </a:r>
            <a:r>
              <a:rPr lang="mr-IN" dirty="0" smtClean="0">
                <a:latin typeface="Arial" charset="0"/>
              </a:rPr>
              <a:t>–</a:t>
            </a:r>
            <a:r>
              <a:rPr lang="en-US" dirty="0" smtClean="0">
                <a:latin typeface="Arial" charset="0"/>
              </a:rPr>
              <a:t> </a:t>
            </a:r>
            <a:r>
              <a:rPr lang="en-US" dirty="0" smtClean="0"/>
              <a:t>Better, Faster, Stronger</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sz="2400" dirty="0" smtClean="0">
                <a:solidFill>
                  <a:schemeClr val="bg1">
                    <a:lumMod val="65000"/>
                  </a:schemeClr>
                </a:solidFill>
              </a:rPr>
              <a:t>Setting up a package </a:t>
            </a:r>
            <a:r>
              <a:rPr lang="en-US" sz="2400" dirty="0">
                <a:solidFill>
                  <a:schemeClr val="bg1">
                    <a:lumMod val="65000"/>
                  </a:schemeClr>
                </a:solidFill>
              </a:rPr>
              <a:t>f</a:t>
            </a:r>
            <a:r>
              <a:rPr lang="en-US" sz="2400" dirty="0" smtClean="0">
                <a:solidFill>
                  <a:schemeClr val="bg1">
                    <a:lumMod val="65000"/>
                  </a:schemeClr>
                </a:solidFill>
              </a:rPr>
              <a:t>eed</a:t>
            </a:r>
            <a:r>
              <a:rPr lang="en-US" b="0" dirty="0" smtClean="0"/>
              <a:t/>
            </a:r>
            <a:br>
              <a:rPr lang="en-US" b="0" dirty="0" smtClean="0"/>
            </a:br>
            <a:endParaRPr lang="en-US" b="0" dirty="0"/>
          </a:p>
          <a:p>
            <a:pPr lvl="1"/>
            <a:r>
              <a:rPr lang="en-US" sz="2000" b="1" dirty="0" smtClean="0"/>
              <a:t>On </a:t>
            </a:r>
            <a:r>
              <a:rPr lang="en-US" sz="2000" b="1" dirty="0"/>
              <a:t>target example – AWS + </a:t>
            </a:r>
            <a:r>
              <a:rPr lang="en-US" sz="2000" b="1" dirty="0" err="1"/>
              <a:t>Beaglebone</a:t>
            </a:r>
            <a:r>
              <a:rPr lang="en-US" sz="2000" b="1" dirty="0"/>
              <a:t> Black</a:t>
            </a:r>
            <a:r>
              <a:rPr lang="en-US" sz="2000" b="0" dirty="0" smtClean="0">
                <a:solidFill>
                  <a:schemeClr val="bg1">
                    <a:lumMod val="65000"/>
                  </a:schemeClr>
                </a:solidFill>
              </a:rPr>
              <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b="0" dirty="0" smtClean="0">
                <a:solidFill>
                  <a:schemeClr val="bg1">
                    <a:lumMod val="65000"/>
                  </a:schemeClr>
                </a:solidFill>
              </a:rPr>
              <a:t>Signing package feeds</a:t>
            </a:r>
          </a:p>
          <a:p>
            <a:pPr lvl="1"/>
            <a:endParaRPr lang="en-US" sz="2000" i="1" dirty="0">
              <a:solidFill>
                <a:schemeClr val="bg1">
                  <a:lumMod val="65000"/>
                </a:schemeClr>
              </a:solidFill>
              <a:latin typeface="+mn-lt"/>
            </a:endParaRPr>
          </a:p>
          <a:p>
            <a:pPr lvl="1"/>
            <a:r>
              <a:rPr lang="en-US" sz="2000" dirty="0" smtClean="0">
                <a:solidFill>
                  <a:schemeClr val="bg1">
                    <a:lumMod val="65000"/>
                  </a:schemeClr>
                </a:solidFill>
                <a:latin typeface="+mn-lt"/>
              </a:rPr>
              <a:t>Keeping your code secure</a:t>
            </a:r>
          </a:p>
          <a:p>
            <a:pPr lvl="1"/>
            <a:endParaRPr lang="en-US" sz="2000" dirty="0">
              <a:solidFill>
                <a:schemeClr val="bg1">
                  <a:lumMod val="65000"/>
                </a:schemeClr>
              </a:solidFill>
              <a:latin typeface="+mn-lt"/>
            </a:endParaRPr>
          </a:p>
          <a:p>
            <a:pPr lvl="1"/>
            <a:r>
              <a:rPr lang="en-US" sz="2000" dirty="0" smtClean="0">
                <a:solidFill>
                  <a:schemeClr val="bg1">
                    <a:lumMod val="65000"/>
                  </a:schemeClr>
                </a:solidFill>
                <a:latin typeface="+mn-lt"/>
              </a:rPr>
              <a:t>The future of package feeds</a:t>
            </a:r>
            <a:endParaRPr lang="en-US" sz="1600" dirty="0" smtClean="0">
              <a:solidFill>
                <a:schemeClr val="bg1">
                  <a:lumMod val="65000"/>
                </a:schemeClr>
              </a:solidFill>
              <a:latin typeface="+mn-lt"/>
            </a:endParaRPr>
          </a:p>
        </p:txBody>
      </p:sp>
    </p:spTree>
    <p:extLst>
      <p:ext uri="{BB962C8B-B14F-4D97-AF65-F5344CB8AC3E}">
        <p14:creationId xmlns:p14="http://schemas.microsoft.com/office/powerpoint/2010/main" val="3413412428"/>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Caveats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dirty="0" smtClean="0"/>
              <a:t>Build server provided by employer</a:t>
            </a:r>
          </a:p>
          <a:p>
            <a:r>
              <a:rPr lang="en-US" dirty="0" smtClean="0"/>
              <a:t>Running </a:t>
            </a:r>
            <a:r>
              <a:rPr lang="en-US" dirty="0" err="1" smtClean="0"/>
              <a:t>bitbake</a:t>
            </a:r>
            <a:r>
              <a:rPr lang="en-US" dirty="0" smtClean="0"/>
              <a:t> world can take some time</a:t>
            </a:r>
          </a:p>
          <a:p>
            <a:r>
              <a:rPr lang="en-US" dirty="0" smtClean="0"/>
              <a:t>Serve the repo from your build machine</a:t>
            </a:r>
          </a:p>
          <a:p>
            <a:r>
              <a:rPr lang="en-US" dirty="0" smtClean="0"/>
              <a:t>Running `</a:t>
            </a:r>
            <a:r>
              <a:rPr lang="en-US" dirty="0" err="1" smtClean="0"/>
              <a:t>bitbake</a:t>
            </a:r>
            <a:r>
              <a:rPr lang="en-US" dirty="0" smtClean="0"/>
              <a:t> </a:t>
            </a:r>
            <a:r>
              <a:rPr lang="en-US" dirty="0" err="1" smtClean="0"/>
              <a:t>packge</a:t>
            </a:r>
            <a:r>
              <a:rPr lang="en-US" dirty="0" smtClean="0"/>
              <a:t>-index` + </a:t>
            </a:r>
            <a:r>
              <a:rPr lang="en-US" dirty="0" err="1" smtClean="0"/>
              <a:t>rsync</a:t>
            </a:r>
            <a:r>
              <a:rPr lang="en-US" dirty="0" smtClean="0"/>
              <a:t> can work too</a:t>
            </a:r>
          </a:p>
          <a:p>
            <a:r>
              <a:rPr lang="en-US" dirty="0" smtClean="0"/>
              <a:t>Talk to the people consuming your package feed</a:t>
            </a:r>
            <a:endParaRPr lang="en-US" dirty="0"/>
          </a:p>
        </p:txBody>
      </p:sp>
    </p:spTree>
    <p:extLst>
      <p:ext uri="{BB962C8B-B14F-4D97-AF65-F5344CB8AC3E}">
        <p14:creationId xmlns:p14="http://schemas.microsoft.com/office/powerpoint/2010/main" val="339131893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latin typeface="Arial" charset="0"/>
              </a:rPr>
              <a:t>Notes for the Advanced Class:</a:t>
            </a:r>
            <a:endParaRPr lang="en-US" dirty="0">
              <a:latin typeface="Arial" charset="0"/>
            </a:endParaRPr>
          </a:p>
        </p:txBody>
      </p:sp>
      <p:sp>
        <p:nvSpPr>
          <p:cNvPr id="13314" name="Content Placeholder 2"/>
          <p:cNvSpPr>
            <a:spLocks noGrp="1"/>
          </p:cNvSpPr>
          <p:nvPr>
            <p:ph sz="quarter" idx="13"/>
          </p:nvPr>
        </p:nvSpPr>
        <p:spPr>
          <a:xfrm>
            <a:off x="405698" y="773877"/>
            <a:ext cx="8233186" cy="5062147"/>
          </a:xfrm>
        </p:spPr>
        <p:txBody>
          <a:bodyPr/>
          <a:lstStyle/>
          <a:p>
            <a:pPr eaLnBrk="1" hangingPunct="1">
              <a:spcBef>
                <a:spcPts val="900"/>
              </a:spcBef>
              <a:buFontTx/>
              <a:buChar char="•"/>
            </a:pPr>
            <a:r>
              <a:rPr lang="en-US" dirty="0" smtClean="0">
                <a:latin typeface="Arial" charset="0"/>
              </a:rPr>
              <a:t>The class will be given with YP-2.4 (</a:t>
            </a:r>
            <a:r>
              <a:rPr lang="en-US" dirty="0" err="1" smtClean="0">
                <a:latin typeface="Arial" charset="0"/>
              </a:rPr>
              <a:t>Rocko</a:t>
            </a:r>
            <a:r>
              <a:rPr lang="en-US" dirty="0" smtClean="0">
                <a:latin typeface="Arial" charset="0"/>
              </a:rPr>
              <a:t>)</a:t>
            </a:r>
            <a:br>
              <a:rPr lang="en-US" dirty="0" smtClean="0">
                <a:latin typeface="Arial" charset="0"/>
              </a:rPr>
            </a:br>
            <a:endParaRPr lang="en-US" sz="1200" dirty="0" smtClean="0">
              <a:latin typeface="Arial" charset="0"/>
            </a:endParaRPr>
          </a:p>
          <a:p>
            <a:pPr eaLnBrk="1" hangingPunct="1">
              <a:spcBef>
                <a:spcPts val="900"/>
              </a:spcBef>
              <a:buFontTx/>
              <a:buChar char="•"/>
            </a:pPr>
            <a:r>
              <a:rPr lang="en-US" dirty="0" err="1" smtClean="0">
                <a:latin typeface="Arial" charset="0"/>
              </a:rPr>
              <a:t>Wifi</a:t>
            </a:r>
            <a:r>
              <a:rPr lang="en-US" dirty="0" smtClean="0">
                <a:latin typeface="Arial" charset="0"/>
              </a:rPr>
              <a:t> Access:</a:t>
            </a:r>
          </a:p>
          <a:p>
            <a:pPr lvl="1"/>
            <a:r>
              <a:rPr lang="en-US" sz="2000" dirty="0" smtClean="0"/>
              <a:t>SSID</a:t>
            </a:r>
            <a:r>
              <a:rPr lang="en-US" sz="2000" dirty="0"/>
              <a:t>: </a:t>
            </a:r>
            <a:r>
              <a:rPr lang="en-US" sz="2000" dirty="0" smtClean="0">
                <a:solidFill>
                  <a:srgbClr val="FF0000"/>
                </a:solidFill>
              </a:rPr>
              <a:t>&lt;TBD&gt;</a:t>
            </a:r>
            <a:endParaRPr lang="en-US" sz="2000" dirty="0">
              <a:solidFill>
                <a:srgbClr val="FF0000"/>
              </a:solidFill>
            </a:endParaRPr>
          </a:p>
          <a:p>
            <a:pPr lvl="1"/>
            <a:r>
              <a:rPr lang="en-US" sz="2000" dirty="0" smtClean="0"/>
              <a:t>Password</a:t>
            </a:r>
            <a:r>
              <a:rPr lang="en-US" sz="2000" dirty="0"/>
              <a:t>: </a:t>
            </a:r>
            <a:r>
              <a:rPr lang="en-US" sz="2000" dirty="0">
                <a:solidFill>
                  <a:srgbClr val="FF0000"/>
                </a:solidFill>
              </a:rPr>
              <a:t>&lt;TBD</a:t>
            </a:r>
            <a:r>
              <a:rPr lang="en-US" sz="2000" dirty="0" smtClean="0">
                <a:solidFill>
                  <a:srgbClr val="FF0000"/>
                </a:solidFill>
              </a:rPr>
              <a:t>&gt;</a:t>
            </a:r>
            <a:br>
              <a:rPr lang="en-US" sz="2000" dirty="0" smtClean="0">
                <a:solidFill>
                  <a:srgbClr val="FF0000"/>
                </a:solidFill>
              </a:rPr>
            </a:br>
            <a:endParaRPr lang="en-US" sz="2000" dirty="0" smtClean="0">
              <a:latin typeface="Arial" charset="0"/>
            </a:endParaRPr>
          </a:p>
          <a:p>
            <a:pPr eaLnBrk="1" hangingPunct="1">
              <a:spcBef>
                <a:spcPts val="900"/>
              </a:spcBef>
              <a:buFontTx/>
              <a:buChar char="•"/>
            </a:pPr>
            <a:r>
              <a:rPr lang="en-US" dirty="0" smtClean="0">
                <a:latin typeface="Arial" charset="0"/>
              </a:rPr>
              <a:t>Your account’s IP access addresses</a:t>
            </a:r>
          </a:p>
          <a:p>
            <a:pPr lvl="1" eaLnBrk="1" hangingPunct="1">
              <a:spcBef>
                <a:spcPts val="900"/>
              </a:spcBef>
              <a:buFontTx/>
              <a:buChar char="•"/>
            </a:pPr>
            <a:r>
              <a:rPr lang="en-US" sz="2000" dirty="0" smtClean="0"/>
              <a:t>SSH (password “</a:t>
            </a:r>
            <a:r>
              <a:rPr lang="en-US" sz="2000" dirty="0" err="1" smtClean="0"/>
              <a:t>devday</a:t>
            </a:r>
            <a:r>
              <a:rPr lang="en-US" sz="2000" dirty="0" smtClean="0"/>
              <a:t>”):</a:t>
            </a:r>
          </a:p>
          <a:p>
            <a:pPr lvl="3" eaLnBrk="1" hangingPunct="1">
              <a:spcBef>
                <a:spcPts val="900"/>
              </a:spcBef>
              <a:buFontTx/>
              <a:buChar char="•"/>
            </a:pPr>
            <a:r>
              <a:rPr lang="en-US" sz="2000" b="1" dirty="0" err="1" smtClean="0">
                <a:solidFill>
                  <a:srgbClr val="0070C0"/>
                </a:solidFill>
                <a:latin typeface="Courier New" panose="02070309020205020404" pitchFamily="49" charset="0"/>
                <a:cs typeface="Courier New" panose="02070309020205020404" pitchFamily="49" charset="0"/>
              </a:rPr>
              <a:t>ssh</a:t>
            </a:r>
            <a:r>
              <a:rPr lang="en-US" sz="2000" b="1" dirty="0" smtClean="0">
                <a:solidFill>
                  <a:srgbClr val="0070C0"/>
                </a:solidFill>
                <a:latin typeface="Courier New" panose="02070309020205020404" pitchFamily="49" charset="0"/>
                <a:cs typeface="Courier New" panose="02070309020205020404" pitchFamily="49" charset="0"/>
              </a:rPr>
              <a:t> ilab01@devday</a:t>
            </a:r>
            <a:r>
              <a:rPr lang="en-US" sz="2000" b="1" dirty="0" smtClean="0">
                <a:solidFill>
                  <a:srgbClr val="00B050"/>
                </a:solidFill>
                <a:latin typeface="Courier New" panose="02070309020205020404" pitchFamily="49" charset="0"/>
                <a:cs typeface="Courier New" panose="02070309020205020404" pitchFamily="49" charset="0"/>
              </a:rPr>
              <a:t>XXX</a:t>
            </a:r>
            <a:r>
              <a:rPr lang="en-US" sz="2000" b="1" dirty="0" smtClean="0">
                <a:solidFill>
                  <a:srgbClr val="0070C0"/>
                </a:solidFill>
                <a:latin typeface="Courier New" panose="02070309020205020404" pitchFamily="49" charset="0"/>
                <a:cs typeface="Courier New" panose="02070309020205020404" pitchFamily="49" charset="0"/>
              </a:rPr>
              <a:t>.yoctoproject.org</a:t>
            </a:r>
          </a:p>
          <a:p>
            <a:pPr lvl="1" eaLnBrk="1" hangingPunct="1">
              <a:spcBef>
                <a:spcPts val="900"/>
              </a:spcBef>
              <a:buFontTx/>
              <a:buChar char="•"/>
            </a:pPr>
            <a:r>
              <a:rPr lang="en-US" sz="2000" dirty="0">
                <a:solidFill>
                  <a:schemeClr val="tx1"/>
                </a:solidFill>
                <a:latin typeface="Arial" charset="0"/>
              </a:rPr>
              <a:t>HTTP</a:t>
            </a:r>
            <a:r>
              <a:rPr lang="en-US" sz="2000" dirty="0" smtClean="0">
                <a:solidFill>
                  <a:schemeClr val="tx1"/>
                </a:solidFill>
                <a:latin typeface="Arial" charset="0"/>
              </a:rPr>
              <a:t>:</a:t>
            </a:r>
            <a:br>
              <a:rPr lang="en-US" sz="2000" dirty="0" smtClean="0">
                <a:solidFill>
                  <a:schemeClr val="tx1"/>
                </a:solidFill>
                <a:latin typeface="Arial" charset="0"/>
              </a:rPr>
            </a:br>
            <a:r>
              <a:rPr lang="en-US" sz="2000" b="1" dirty="0">
                <a:solidFill>
                  <a:srgbClr val="0070C0"/>
                </a:solidFill>
                <a:latin typeface="Courier New" panose="02070309020205020404" pitchFamily="49" charset="0"/>
                <a:cs typeface="Courier New" panose="02070309020205020404" pitchFamily="49" charset="0"/>
              </a:rPr>
              <a:t>devday</a:t>
            </a:r>
            <a:r>
              <a:rPr lang="en-US" sz="2000" b="1" dirty="0">
                <a:solidFill>
                  <a:srgbClr val="00B050"/>
                </a:solidFill>
                <a:latin typeface="Courier New" panose="02070309020205020404" pitchFamily="49" charset="0"/>
                <a:cs typeface="Courier New" panose="02070309020205020404" pitchFamily="49" charset="0"/>
              </a:rPr>
              <a:t>XXX</a:t>
            </a:r>
            <a:r>
              <a:rPr lang="en-US" sz="2000" b="1" dirty="0">
                <a:solidFill>
                  <a:srgbClr val="0070C0"/>
                </a:solidFill>
                <a:latin typeface="Courier New" panose="02070309020205020404" pitchFamily="49" charset="0"/>
                <a:cs typeface="Courier New" panose="02070309020205020404" pitchFamily="49" charset="0"/>
              </a:rPr>
              <a:t>.yoctoproject.org:8000</a:t>
            </a:r>
            <a:endParaRPr lang="en-US" sz="2000" b="1" dirty="0" smtClean="0">
              <a:solidFill>
                <a:srgbClr val="F3702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29086644"/>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On Target Development </a:t>
            </a:r>
            <a:r>
              <a:rPr lang="mr-IN" dirty="0" smtClean="0">
                <a:latin typeface="Arial" charset="0"/>
              </a:rPr>
              <a:t>–</a:t>
            </a:r>
            <a:r>
              <a:rPr lang="en-US" dirty="0" smtClean="0">
                <a:latin typeface="Arial" charset="0"/>
              </a:rPr>
              <a:t> </a:t>
            </a:r>
            <a:r>
              <a:rPr lang="en-US" dirty="0" smtClean="0"/>
              <a:t>Better, Faster, Stronger</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sz="2400" dirty="0" smtClean="0">
                <a:solidFill>
                  <a:schemeClr val="bg1">
                    <a:lumMod val="65000"/>
                  </a:schemeClr>
                </a:solidFill>
              </a:rPr>
              <a:t>Setting up a package </a:t>
            </a:r>
            <a:r>
              <a:rPr lang="en-US" sz="2400" dirty="0">
                <a:solidFill>
                  <a:schemeClr val="bg1">
                    <a:lumMod val="65000"/>
                  </a:schemeClr>
                </a:solidFill>
              </a:rPr>
              <a:t>f</a:t>
            </a:r>
            <a:r>
              <a:rPr lang="en-US" sz="2400" dirty="0" smtClean="0">
                <a:solidFill>
                  <a:schemeClr val="bg1">
                    <a:lumMod val="65000"/>
                  </a:schemeClr>
                </a:solidFill>
              </a:rPr>
              <a:t>eed</a:t>
            </a:r>
            <a:r>
              <a:rPr lang="en-US" b="0" dirty="0" smtClean="0"/>
              <a:t/>
            </a:r>
            <a:br>
              <a:rPr lang="en-US" b="0" dirty="0" smtClean="0"/>
            </a:br>
            <a:endParaRPr lang="en-US" b="0" dirty="0"/>
          </a:p>
          <a:p>
            <a:pPr lvl="1"/>
            <a:r>
              <a:rPr lang="en-US" sz="2000" dirty="0">
                <a:solidFill>
                  <a:schemeClr val="bg1">
                    <a:lumMod val="65000"/>
                  </a:schemeClr>
                </a:solidFill>
              </a:rPr>
              <a:t>O</a:t>
            </a:r>
            <a:r>
              <a:rPr lang="en-US" sz="2000" dirty="0" smtClean="0">
                <a:solidFill>
                  <a:schemeClr val="bg1">
                    <a:lumMod val="65000"/>
                  </a:schemeClr>
                </a:solidFill>
              </a:rPr>
              <a:t>n </a:t>
            </a:r>
            <a:r>
              <a:rPr lang="en-US" sz="2000" dirty="0">
                <a:solidFill>
                  <a:schemeClr val="bg1">
                    <a:lumMod val="65000"/>
                  </a:schemeClr>
                </a:solidFill>
              </a:rPr>
              <a:t>target example – AWS + </a:t>
            </a:r>
            <a:r>
              <a:rPr lang="en-US" sz="2000" dirty="0" err="1">
                <a:solidFill>
                  <a:schemeClr val="bg1">
                    <a:lumMod val="65000"/>
                  </a:schemeClr>
                </a:solidFill>
              </a:rPr>
              <a:t>Beaglebone</a:t>
            </a:r>
            <a:r>
              <a:rPr lang="en-US" sz="2000" dirty="0">
                <a:solidFill>
                  <a:schemeClr val="bg1">
                    <a:lumMod val="65000"/>
                  </a:schemeClr>
                </a:solidFill>
              </a:rPr>
              <a:t> Black</a:t>
            </a:r>
            <a:r>
              <a:rPr lang="en-US" sz="2000" b="0" dirty="0" smtClean="0">
                <a:solidFill>
                  <a:schemeClr val="bg1">
                    <a:lumMod val="65000"/>
                  </a:schemeClr>
                </a:solidFill>
              </a:rPr>
              <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b="1" dirty="0" smtClean="0"/>
              <a:t>Signing </a:t>
            </a:r>
            <a:r>
              <a:rPr lang="en-US" sz="2000" b="1" dirty="0"/>
              <a:t>package feeds</a:t>
            </a:r>
          </a:p>
          <a:p>
            <a:pPr lvl="1"/>
            <a:endParaRPr lang="en-US" sz="2000" i="1" dirty="0">
              <a:solidFill>
                <a:schemeClr val="bg1">
                  <a:lumMod val="65000"/>
                </a:schemeClr>
              </a:solidFill>
              <a:latin typeface="+mn-lt"/>
            </a:endParaRPr>
          </a:p>
          <a:p>
            <a:pPr lvl="1"/>
            <a:r>
              <a:rPr lang="en-US" sz="2000" dirty="0" smtClean="0">
                <a:solidFill>
                  <a:schemeClr val="bg1">
                    <a:lumMod val="65000"/>
                  </a:schemeClr>
                </a:solidFill>
                <a:latin typeface="+mn-lt"/>
              </a:rPr>
              <a:t>Keeping your code secure</a:t>
            </a:r>
          </a:p>
          <a:p>
            <a:pPr lvl="1"/>
            <a:endParaRPr lang="en-US" sz="2000" dirty="0">
              <a:solidFill>
                <a:schemeClr val="bg1">
                  <a:lumMod val="65000"/>
                </a:schemeClr>
              </a:solidFill>
              <a:latin typeface="+mn-lt"/>
            </a:endParaRPr>
          </a:p>
          <a:p>
            <a:pPr lvl="1"/>
            <a:r>
              <a:rPr lang="en-US" sz="2000" dirty="0" smtClean="0">
                <a:solidFill>
                  <a:schemeClr val="bg1">
                    <a:lumMod val="65000"/>
                  </a:schemeClr>
                </a:solidFill>
                <a:latin typeface="+mn-lt"/>
              </a:rPr>
              <a:t>The future of package feeds</a:t>
            </a:r>
            <a:endParaRPr lang="en-US" sz="1600" dirty="0" smtClean="0">
              <a:solidFill>
                <a:schemeClr val="bg1">
                  <a:lumMod val="65000"/>
                </a:schemeClr>
              </a:solidFill>
              <a:latin typeface="+mn-lt"/>
            </a:endParaRPr>
          </a:p>
        </p:txBody>
      </p:sp>
    </p:spTree>
    <p:extLst>
      <p:ext uri="{BB962C8B-B14F-4D97-AF65-F5344CB8AC3E}">
        <p14:creationId xmlns:p14="http://schemas.microsoft.com/office/powerpoint/2010/main" val="228131994"/>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Signing The Packages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dirty="0" smtClean="0"/>
              <a:t>Inherit </a:t>
            </a:r>
            <a:r>
              <a:rPr lang="en-US" dirty="0" err="1" smtClean="0"/>
              <a:t>bbclass</a:t>
            </a:r>
            <a:r>
              <a:rPr lang="en-US" dirty="0" smtClean="0"/>
              <a:t> to enable signing functionality</a:t>
            </a:r>
          </a:p>
          <a:p>
            <a:pPr lvl="1"/>
            <a:r>
              <a:rPr lang="en-US" dirty="0" smtClean="0"/>
              <a:t>INHERIT </a:t>
            </a:r>
            <a:r>
              <a:rPr lang="en-US" dirty="0"/>
              <a:t>+= </a:t>
            </a:r>
            <a:r>
              <a:rPr lang="en-US" dirty="0" smtClean="0"/>
              <a:t>“</a:t>
            </a:r>
            <a:r>
              <a:rPr lang="en-US" dirty="0" err="1" smtClean="0"/>
              <a:t>sign_rpm</a:t>
            </a:r>
            <a:r>
              <a:rPr lang="en-US" dirty="0" smtClean="0"/>
              <a:t>”</a:t>
            </a:r>
          </a:p>
          <a:p>
            <a:r>
              <a:rPr lang="en-US" dirty="0" smtClean="0"/>
              <a:t>Define </a:t>
            </a:r>
            <a:r>
              <a:rPr lang="en-US" dirty="0"/>
              <a:t>the GPG key that will be used for </a:t>
            </a:r>
            <a:r>
              <a:rPr lang="en-US" dirty="0" smtClean="0"/>
              <a:t>signing.</a:t>
            </a:r>
          </a:p>
          <a:p>
            <a:pPr lvl="1"/>
            <a:r>
              <a:rPr lang="en-US" dirty="0" smtClean="0"/>
              <a:t>RPM_GPG_NAME </a:t>
            </a:r>
            <a:r>
              <a:rPr lang="en-US" dirty="0"/>
              <a:t>= "</a:t>
            </a:r>
            <a:r>
              <a:rPr lang="en-US" i="1" dirty="0" err="1" smtClean="0"/>
              <a:t>key_name</a:t>
            </a:r>
            <a:r>
              <a:rPr lang="en-US" dirty="0" smtClean="0"/>
              <a:t>”</a:t>
            </a:r>
          </a:p>
          <a:p>
            <a:r>
              <a:rPr lang="en-US" dirty="0" smtClean="0"/>
              <a:t>Provide </a:t>
            </a:r>
            <a:r>
              <a:rPr lang="en-US" dirty="0"/>
              <a:t>passphrase for the </a:t>
            </a:r>
            <a:r>
              <a:rPr lang="en-US" dirty="0" smtClean="0"/>
              <a:t>key</a:t>
            </a:r>
          </a:p>
          <a:p>
            <a:pPr lvl="1"/>
            <a:r>
              <a:rPr lang="en-US" dirty="0" smtClean="0"/>
              <a:t>RPM_GPG_PASSPHRASE </a:t>
            </a:r>
            <a:r>
              <a:rPr lang="en-US" dirty="0"/>
              <a:t>= "</a:t>
            </a:r>
            <a:r>
              <a:rPr lang="en-US" i="1" dirty="0"/>
              <a:t>passphrase</a:t>
            </a:r>
            <a:r>
              <a:rPr lang="en-US" dirty="0"/>
              <a:t>"</a:t>
            </a:r>
          </a:p>
        </p:txBody>
      </p:sp>
    </p:spTree>
    <p:extLst>
      <p:ext uri="{BB962C8B-B14F-4D97-AF65-F5344CB8AC3E}">
        <p14:creationId xmlns:p14="http://schemas.microsoft.com/office/powerpoint/2010/main" val="3313405179"/>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Signing The Package Feed</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dirty="0" smtClean="0"/>
              <a:t>Inherit </a:t>
            </a:r>
            <a:r>
              <a:rPr lang="en-US" dirty="0" err="1" smtClean="0"/>
              <a:t>bbclass</a:t>
            </a:r>
            <a:r>
              <a:rPr lang="en-US" dirty="0" smtClean="0"/>
              <a:t> to enable signing functionality</a:t>
            </a:r>
          </a:p>
          <a:p>
            <a:pPr lvl="1"/>
            <a:r>
              <a:rPr lang="en-US" dirty="0" smtClean="0"/>
              <a:t>INHERIT </a:t>
            </a:r>
            <a:r>
              <a:rPr lang="en-US" dirty="0"/>
              <a:t>+= “</a:t>
            </a:r>
            <a:r>
              <a:rPr lang="en-US" dirty="0" err="1"/>
              <a:t>sign_package_feed</a:t>
            </a:r>
            <a:r>
              <a:rPr lang="en-US" dirty="0"/>
              <a:t>”</a:t>
            </a:r>
            <a:endParaRPr lang="en-US" dirty="0" smtClean="0"/>
          </a:p>
          <a:p>
            <a:r>
              <a:rPr lang="en-US" dirty="0" smtClean="0"/>
              <a:t>Define </a:t>
            </a:r>
            <a:r>
              <a:rPr lang="en-US" dirty="0"/>
              <a:t>the GPG key that will be used for </a:t>
            </a:r>
            <a:r>
              <a:rPr lang="en-US" dirty="0" smtClean="0"/>
              <a:t>signing.</a:t>
            </a:r>
          </a:p>
          <a:p>
            <a:pPr lvl="1"/>
            <a:r>
              <a:rPr lang="en-US" dirty="0"/>
              <a:t>PACKAGE_FEED_GPG_NAME = "</a:t>
            </a:r>
            <a:r>
              <a:rPr lang="en-US" i="1" dirty="0" err="1" smtClean="0"/>
              <a:t>key_name</a:t>
            </a:r>
            <a:r>
              <a:rPr lang="en-US" dirty="0" smtClean="0"/>
              <a:t>”</a:t>
            </a:r>
          </a:p>
          <a:p>
            <a:r>
              <a:rPr lang="en-US" dirty="0" smtClean="0"/>
              <a:t>Provide </a:t>
            </a:r>
            <a:r>
              <a:rPr lang="en-US" dirty="0"/>
              <a:t>passphrase for the </a:t>
            </a:r>
            <a:r>
              <a:rPr lang="en-US" dirty="0" smtClean="0"/>
              <a:t>key</a:t>
            </a:r>
          </a:p>
          <a:p>
            <a:pPr lvl="1"/>
            <a:r>
              <a:rPr lang="en-US" dirty="0"/>
              <a:t>PACKAGE_FEED_GPG_PASSPHRASE_FILE = "</a:t>
            </a:r>
            <a:r>
              <a:rPr lang="en-US" i="1" dirty="0"/>
              <a:t>passphrase</a:t>
            </a:r>
            <a:r>
              <a:rPr lang="en-US" dirty="0"/>
              <a:t>"</a:t>
            </a:r>
          </a:p>
        </p:txBody>
      </p:sp>
    </p:spTree>
    <p:extLst>
      <p:ext uri="{BB962C8B-B14F-4D97-AF65-F5344CB8AC3E}">
        <p14:creationId xmlns:p14="http://schemas.microsoft.com/office/powerpoint/2010/main" val="2176430805"/>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Signing The Package Feed (optional)</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i="1" dirty="0" smtClean="0"/>
              <a:t>GPG_BIN</a:t>
            </a:r>
          </a:p>
          <a:p>
            <a:pPr lvl="1"/>
            <a:r>
              <a:rPr lang="en-US" dirty="0" smtClean="0"/>
              <a:t>GPG</a:t>
            </a:r>
            <a:r>
              <a:rPr lang="en-US" b="0" dirty="0"/>
              <a:t> </a:t>
            </a:r>
            <a:r>
              <a:rPr lang="en-US" b="0" dirty="0" smtClean="0"/>
              <a:t>binary executed </a:t>
            </a:r>
            <a:r>
              <a:rPr lang="en-US" b="0" dirty="0"/>
              <a:t>when the package is </a:t>
            </a:r>
            <a:r>
              <a:rPr lang="en-US" b="0" dirty="0" smtClean="0"/>
              <a:t>signed </a:t>
            </a:r>
          </a:p>
          <a:p>
            <a:r>
              <a:rPr lang="en-US" i="1" dirty="0" smtClean="0"/>
              <a:t>GPG_PATH</a:t>
            </a:r>
          </a:p>
          <a:p>
            <a:pPr lvl="1"/>
            <a:r>
              <a:rPr lang="en-US" b="0" dirty="0" smtClean="0"/>
              <a:t>GPG</a:t>
            </a:r>
            <a:r>
              <a:rPr lang="en-US" b="0" dirty="0"/>
              <a:t> home directory used when the package is signed. </a:t>
            </a:r>
            <a:endParaRPr lang="en-US" b="0" dirty="0" smtClean="0"/>
          </a:p>
          <a:p>
            <a:r>
              <a:rPr lang="en-US" i="1" dirty="0" smtClean="0"/>
              <a:t>PACKAGE_FEED_GPG_SIGNATURE_TYPE</a:t>
            </a:r>
          </a:p>
          <a:p>
            <a:pPr lvl="1"/>
            <a:r>
              <a:rPr lang="en-US" b="0" dirty="0" smtClean="0"/>
              <a:t>Specifies </a:t>
            </a:r>
            <a:r>
              <a:rPr lang="en-US" b="0" dirty="0"/>
              <a:t>the type of </a:t>
            </a:r>
            <a:r>
              <a:rPr lang="en-US" dirty="0" err="1"/>
              <a:t>gpg</a:t>
            </a:r>
            <a:r>
              <a:rPr lang="en-US" b="0" dirty="0"/>
              <a:t> signature. This variable applies only to RPM and IPK package feeds. Allowable values for the </a:t>
            </a:r>
            <a:r>
              <a:rPr lang="en-US" dirty="0"/>
              <a:t>PACKAGE_FEED_GPG_SIGNATURE_TYPE</a:t>
            </a:r>
            <a:r>
              <a:rPr lang="en-US" b="0" dirty="0"/>
              <a:t> are "ASC", which is the default and specifies </a:t>
            </a:r>
            <a:r>
              <a:rPr lang="en-US" b="0" dirty="0" err="1"/>
              <a:t>ascii</a:t>
            </a:r>
            <a:r>
              <a:rPr lang="en-US" b="0" dirty="0"/>
              <a:t> armored, and "BIN", which specifies binary.</a:t>
            </a:r>
            <a:endParaRPr lang="en-US" dirty="0"/>
          </a:p>
        </p:txBody>
      </p:sp>
    </p:spTree>
    <p:extLst>
      <p:ext uri="{BB962C8B-B14F-4D97-AF65-F5344CB8AC3E}">
        <p14:creationId xmlns:p14="http://schemas.microsoft.com/office/powerpoint/2010/main" val="2991858021"/>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Testing Packages with </a:t>
            </a:r>
            <a:r>
              <a:rPr lang="en-US" dirty="0" err="1" smtClean="0">
                <a:latin typeface="Arial" charset="0"/>
              </a:rPr>
              <a:t>ptest</a:t>
            </a:r>
            <a:r>
              <a:rPr lang="en-US" dirty="0" smtClean="0">
                <a:latin typeface="Arial" charset="0"/>
              </a:rPr>
              <a:t> (Optional? Not really!)</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dirty="0" smtClean="0"/>
              <a:t>Package </a:t>
            </a:r>
            <a:r>
              <a:rPr lang="en-US" dirty="0"/>
              <a:t>Test (</a:t>
            </a:r>
            <a:r>
              <a:rPr lang="en-US" dirty="0" err="1" smtClean="0"/>
              <a:t>ptest</a:t>
            </a:r>
            <a:r>
              <a:rPr lang="en-US" dirty="0" smtClean="0"/>
              <a:t>)</a:t>
            </a:r>
          </a:p>
          <a:p>
            <a:pPr lvl="1"/>
            <a:r>
              <a:rPr lang="en-US" dirty="0"/>
              <a:t>R</a:t>
            </a:r>
            <a:r>
              <a:rPr lang="en-US" b="0" dirty="0" smtClean="0"/>
              <a:t>uns </a:t>
            </a:r>
            <a:r>
              <a:rPr lang="en-US" b="0" dirty="0"/>
              <a:t>tests against </a:t>
            </a:r>
            <a:r>
              <a:rPr lang="en-US" b="0" dirty="0" smtClean="0"/>
              <a:t>packages</a:t>
            </a:r>
          </a:p>
          <a:p>
            <a:pPr lvl="1"/>
            <a:r>
              <a:rPr lang="en-US" dirty="0"/>
              <a:t>C</a:t>
            </a:r>
            <a:r>
              <a:rPr lang="en-US" b="0" dirty="0" smtClean="0"/>
              <a:t>ontains </a:t>
            </a:r>
            <a:r>
              <a:rPr lang="en-US" b="0" dirty="0"/>
              <a:t>at least two items: </a:t>
            </a:r>
            <a:endParaRPr lang="en-US" b="0" dirty="0" smtClean="0"/>
          </a:p>
          <a:p>
            <a:pPr lvl="2"/>
            <a:r>
              <a:rPr lang="en-US" b="0" dirty="0" smtClean="0"/>
              <a:t>the </a:t>
            </a:r>
            <a:r>
              <a:rPr lang="en-US" b="0" dirty="0"/>
              <a:t>actual </a:t>
            </a:r>
            <a:r>
              <a:rPr lang="en-US" b="0" dirty="0" smtClean="0"/>
              <a:t>test (can be a script or an elaborate system)</a:t>
            </a:r>
          </a:p>
          <a:p>
            <a:pPr lvl="2"/>
            <a:r>
              <a:rPr lang="en-US" b="0" dirty="0" smtClean="0"/>
              <a:t>shell </a:t>
            </a:r>
            <a:r>
              <a:rPr lang="en-US" b="0" dirty="0"/>
              <a:t>script (</a:t>
            </a:r>
            <a:r>
              <a:rPr lang="en-US" dirty="0"/>
              <a:t>run-</a:t>
            </a:r>
            <a:r>
              <a:rPr lang="en-US" dirty="0" err="1"/>
              <a:t>ptest</a:t>
            </a:r>
            <a:r>
              <a:rPr lang="en-US" b="0" dirty="0"/>
              <a:t>) that starts the </a:t>
            </a:r>
            <a:r>
              <a:rPr lang="en-US" b="0" dirty="0" smtClean="0"/>
              <a:t>test (not the actual test)</a:t>
            </a:r>
          </a:p>
          <a:p>
            <a:r>
              <a:rPr lang="en-US" dirty="0" smtClean="0"/>
              <a:t>Simple Setup</a:t>
            </a:r>
          </a:p>
          <a:p>
            <a:pPr lvl="1"/>
            <a:r>
              <a:rPr lang="en-US" dirty="0" err="1" smtClean="0"/>
              <a:t>DISTRO_FEATURES_append</a:t>
            </a:r>
            <a:r>
              <a:rPr lang="en-US" dirty="0" smtClean="0"/>
              <a:t> </a:t>
            </a:r>
            <a:r>
              <a:rPr lang="en-US" dirty="0"/>
              <a:t>= " </a:t>
            </a:r>
            <a:r>
              <a:rPr lang="en-US" dirty="0" err="1" smtClean="0"/>
              <a:t>ptest</a:t>
            </a:r>
            <a:r>
              <a:rPr lang="en-US" dirty="0" smtClean="0"/>
              <a:t>”</a:t>
            </a:r>
          </a:p>
          <a:p>
            <a:pPr lvl="1"/>
            <a:r>
              <a:rPr lang="en-US" dirty="0" smtClean="0"/>
              <a:t>EXTRA_IMAGE_FEATURES </a:t>
            </a:r>
            <a:r>
              <a:rPr lang="en-US" dirty="0"/>
              <a:t>+= "</a:t>
            </a:r>
            <a:r>
              <a:rPr lang="en-US" dirty="0" err="1" smtClean="0"/>
              <a:t>ptest-pkgs</a:t>
            </a:r>
            <a:r>
              <a:rPr lang="en-US" dirty="0" smtClean="0"/>
              <a:t>”</a:t>
            </a:r>
          </a:p>
          <a:p>
            <a:pPr lvl="1"/>
            <a:r>
              <a:rPr lang="en-US" dirty="0" smtClean="0"/>
              <a:t>Installed to</a:t>
            </a:r>
            <a:r>
              <a:rPr lang="en-US" b="0" dirty="0" smtClean="0"/>
              <a:t>: /</a:t>
            </a:r>
            <a:r>
              <a:rPr lang="en-US" b="0" dirty="0" err="1" smtClean="0"/>
              <a:t>usr</a:t>
            </a:r>
            <a:r>
              <a:rPr lang="en-US" b="0" dirty="0" smtClean="0"/>
              <a:t>/lib/</a:t>
            </a:r>
            <a:r>
              <a:rPr lang="en-US" b="0" i="1" dirty="0" smtClean="0"/>
              <a:t>package</a:t>
            </a:r>
            <a:r>
              <a:rPr lang="en-US" b="0" dirty="0" smtClean="0"/>
              <a:t>/</a:t>
            </a:r>
            <a:r>
              <a:rPr lang="en-US" b="0" dirty="0" err="1" smtClean="0"/>
              <a:t>ptest</a:t>
            </a:r>
            <a:endParaRPr lang="en-US" dirty="0"/>
          </a:p>
        </p:txBody>
      </p:sp>
    </p:spTree>
    <p:extLst>
      <p:ext uri="{BB962C8B-B14F-4D97-AF65-F5344CB8AC3E}">
        <p14:creationId xmlns:p14="http://schemas.microsoft.com/office/powerpoint/2010/main" val="1055814507"/>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On Target Development </a:t>
            </a:r>
            <a:r>
              <a:rPr lang="mr-IN" dirty="0" smtClean="0">
                <a:latin typeface="Arial" charset="0"/>
              </a:rPr>
              <a:t>–</a:t>
            </a:r>
            <a:r>
              <a:rPr lang="en-US" dirty="0" smtClean="0">
                <a:latin typeface="Arial" charset="0"/>
              </a:rPr>
              <a:t> </a:t>
            </a:r>
            <a:r>
              <a:rPr lang="en-US" dirty="0" smtClean="0"/>
              <a:t>Better, Faster, Stronger</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sz="2400" dirty="0" smtClean="0">
                <a:solidFill>
                  <a:schemeClr val="bg1">
                    <a:lumMod val="65000"/>
                  </a:schemeClr>
                </a:solidFill>
              </a:rPr>
              <a:t>Setting up a package </a:t>
            </a:r>
            <a:r>
              <a:rPr lang="en-US" sz="2400" dirty="0">
                <a:solidFill>
                  <a:schemeClr val="bg1">
                    <a:lumMod val="65000"/>
                  </a:schemeClr>
                </a:solidFill>
              </a:rPr>
              <a:t>f</a:t>
            </a:r>
            <a:r>
              <a:rPr lang="en-US" sz="2400" dirty="0" smtClean="0">
                <a:solidFill>
                  <a:schemeClr val="bg1">
                    <a:lumMod val="65000"/>
                  </a:schemeClr>
                </a:solidFill>
              </a:rPr>
              <a:t>eed</a:t>
            </a:r>
            <a:r>
              <a:rPr lang="en-US" b="0" dirty="0" smtClean="0"/>
              <a:t/>
            </a:r>
            <a:br>
              <a:rPr lang="en-US" b="0" dirty="0" smtClean="0"/>
            </a:br>
            <a:endParaRPr lang="en-US" b="0" dirty="0"/>
          </a:p>
          <a:p>
            <a:pPr lvl="1"/>
            <a:r>
              <a:rPr lang="en-US" sz="2000" dirty="0">
                <a:solidFill>
                  <a:schemeClr val="bg1">
                    <a:lumMod val="65000"/>
                  </a:schemeClr>
                </a:solidFill>
              </a:rPr>
              <a:t>O</a:t>
            </a:r>
            <a:r>
              <a:rPr lang="en-US" sz="2000" dirty="0" smtClean="0">
                <a:solidFill>
                  <a:schemeClr val="bg1">
                    <a:lumMod val="65000"/>
                  </a:schemeClr>
                </a:solidFill>
              </a:rPr>
              <a:t>n </a:t>
            </a:r>
            <a:r>
              <a:rPr lang="en-US" sz="2000" dirty="0">
                <a:solidFill>
                  <a:schemeClr val="bg1">
                    <a:lumMod val="65000"/>
                  </a:schemeClr>
                </a:solidFill>
              </a:rPr>
              <a:t>target example – AWS + </a:t>
            </a:r>
            <a:r>
              <a:rPr lang="en-US" sz="2000" dirty="0" err="1">
                <a:solidFill>
                  <a:schemeClr val="bg1">
                    <a:lumMod val="65000"/>
                  </a:schemeClr>
                </a:solidFill>
              </a:rPr>
              <a:t>Beaglebone</a:t>
            </a:r>
            <a:r>
              <a:rPr lang="en-US" sz="2000" dirty="0">
                <a:solidFill>
                  <a:schemeClr val="bg1">
                    <a:lumMod val="65000"/>
                  </a:schemeClr>
                </a:solidFill>
              </a:rPr>
              <a:t> Black</a:t>
            </a:r>
            <a:r>
              <a:rPr lang="en-US" sz="2000" b="0" dirty="0" smtClean="0">
                <a:solidFill>
                  <a:schemeClr val="bg1">
                    <a:lumMod val="65000"/>
                  </a:schemeClr>
                </a:solidFill>
              </a:rPr>
              <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dirty="0">
                <a:solidFill>
                  <a:schemeClr val="bg1">
                    <a:lumMod val="65000"/>
                  </a:schemeClr>
                </a:solidFill>
              </a:rPr>
              <a:t>Signing package feeds</a:t>
            </a:r>
          </a:p>
          <a:p>
            <a:pPr lvl="1"/>
            <a:endParaRPr lang="en-US" sz="2000" i="1" dirty="0">
              <a:solidFill>
                <a:schemeClr val="bg1">
                  <a:lumMod val="65000"/>
                </a:schemeClr>
              </a:solidFill>
              <a:latin typeface="+mn-lt"/>
            </a:endParaRPr>
          </a:p>
          <a:p>
            <a:pPr lvl="1"/>
            <a:r>
              <a:rPr lang="en-US" sz="2000" b="1" dirty="0"/>
              <a:t>Keeping your code secure</a:t>
            </a:r>
          </a:p>
          <a:p>
            <a:pPr lvl="1"/>
            <a:endParaRPr lang="en-US" sz="2000" dirty="0">
              <a:solidFill>
                <a:schemeClr val="bg1">
                  <a:lumMod val="65000"/>
                </a:schemeClr>
              </a:solidFill>
              <a:latin typeface="+mn-lt"/>
            </a:endParaRPr>
          </a:p>
          <a:p>
            <a:pPr lvl="1"/>
            <a:r>
              <a:rPr lang="en-US" sz="2000" dirty="0" smtClean="0">
                <a:solidFill>
                  <a:schemeClr val="bg1">
                    <a:lumMod val="65000"/>
                  </a:schemeClr>
                </a:solidFill>
                <a:latin typeface="+mn-lt"/>
              </a:rPr>
              <a:t>The future of package feeds</a:t>
            </a:r>
            <a:endParaRPr lang="en-US" sz="1600" dirty="0" smtClean="0">
              <a:solidFill>
                <a:schemeClr val="bg1">
                  <a:lumMod val="65000"/>
                </a:schemeClr>
              </a:solidFill>
              <a:latin typeface="+mn-lt"/>
            </a:endParaRPr>
          </a:p>
        </p:txBody>
      </p:sp>
    </p:spTree>
    <p:extLst>
      <p:ext uri="{BB962C8B-B14F-4D97-AF65-F5344CB8AC3E}">
        <p14:creationId xmlns:p14="http://schemas.microsoft.com/office/powerpoint/2010/main" val="3785076297"/>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Keeping feeds secure</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dirty="0" smtClean="0"/>
              <a:t>PACKAGE_FEED_GPG_PASSPHRASE_FILE</a:t>
            </a:r>
          </a:p>
          <a:p>
            <a:pPr lvl="1"/>
            <a:r>
              <a:rPr lang="en-US" dirty="0" smtClean="0"/>
              <a:t>This should NOT go in your configuration as plain text.</a:t>
            </a:r>
          </a:p>
          <a:p>
            <a:r>
              <a:rPr lang="en-US" dirty="0" smtClean="0"/>
              <a:t>Is your code proprietary?</a:t>
            </a:r>
          </a:p>
          <a:p>
            <a:pPr lvl="1"/>
            <a:r>
              <a:rPr lang="en-US" dirty="0" smtClean="0"/>
              <a:t>You should probably be shipping a binary in Yocto</a:t>
            </a:r>
          </a:p>
          <a:p>
            <a:pPr lvl="1"/>
            <a:r>
              <a:rPr lang="en-US" dirty="0" err="1" smtClean="0"/>
              <a:t>bin_package.bbclass</a:t>
            </a:r>
            <a:r>
              <a:rPr lang="en-US" dirty="0" smtClean="0"/>
              <a:t>: binary </a:t>
            </a:r>
            <a:r>
              <a:rPr lang="en-US" dirty="0"/>
              <a:t>can be .rpm, .deb, .</a:t>
            </a:r>
            <a:r>
              <a:rPr lang="en-US" dirty="0" err="1" smtClean="0"/>
              <a:t>ipk</a:t>
            </a:r>
            <a:endParaRPr lang="en-US" dirty="0" smtClean="0"/>
          </a:p>
          <a:p>
            <a:r>
              <a:rPr lang="en-US" dirty="0"/>
              <a:t>H</a:t>
            </a:r>
            <a:r>
              <a:rPr lang="en-US" dirty="0" smtClean="0"/>
              <a:t>ave you thought about DEBUG_FLAGS?</a:t>
            </a:r>
          </a:p>
          <a:p>
            <a:pPr lvl="1"/>
            <a:r>
              <a:rPr lang="en-US" dirty="0" smtClean="0"/>
              <a:t>See </a:t>
            </a:r>
            <a:r>
              <a:rPr lang="en-US" dirty="0" err="1" smtClean="0"/>
              <a:t>bitbake.conf</a:t>
            </a:r>
            <a:r>
              <a:rPr lang="en-US" dirty="0" smtClean="0"/>
              <a:t> for more details</a:t>
            </a:r>
          </a:p>
          <a:p>
            <a:endParaRPr lang="en-US" dirty="0" smtClean="0"/>
          </a:p>
          <a:p>
            <a:endParaRPr lang="en-US" dirty="0"/>
          </a:p>
        </p:txBody>
      </p:sp>
    </p:spTree>
    <p:extLst>
      <p:ext uri="{BB962C8B-B14F-4D97-AF65-F5344CB8AC3E}">
        <p14:creationId xmlns:p14="http://schemas.microsoft.com/office/powerpoint/2010/main" val="2827714041"/>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On Target Development </a:t>
            </a:r>
            <a:r>
              <a:rPr lang="mr-IN" dirty="0" smtClean="0">
                <a:latin typeface="Arial" charset="0"/>
              </a:rPr>
              <a:t>–</a:t>
            </a:r>
            <a:r>
              <a:rPr lang="en-US" dirty="0" smtClean="0">
                <a:latin typeface="Arial" charset="0"/>
              </a:rPr>
              <a:t> </a:t>
            </a:r>
            <a:r>
              <a:rPr lang="en-US" dirty="0" smtClean="0"/>
              <a:t>Better, Faster, Stronger</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sz="2400" dirty="0" smtClean="0">
                <a:solidFill>
                  <a:schemeClr val="bg1">
                    <a:lumMod val="65000"/>
                  </a:schemeClr>
                </a:solidFill>
              </a:rPr>
              <a:t>Setting up a package </a:t>
            </a:r>
            <a:r>
              <a:rPr lang="en-US" sz="2400" dirty="0">
                <a:solidFill>
                  <a:schemeClr val="bg1">
                    <a:lumMod val="65000"/>
                  </a:schemeClr>
                </a:solidFill>
              </a:rPr>
              <a:t>f</a:t>
            </a:r>
            <a:r>
              <a:rPr lang="en-US" sz="2400" dirty="0" smtClean="0">
                <a:solidFill>
                  <a:schemeClr val="bg1">
                    <a:lumMod val="65000"/>
                  </a:schemeClr>
                </a:solidFill>
              </a:rPr>
              <a:t>eed</a:t>
            </a:r>
            <a:r>
              <a:rPr lang="en-US" b="0" dirty="0" smtClean="0"/>
              <a:t/>
            </a:r>
            <a:br>
              <a:rPr lang="en-US" b="0" dirty="0" smtClean="0"/>
            </a:br>
            <a:endParaRPr lang="en-US" b="0" dirty="0"/>
          </a:p>
          <a:p>
            <a:pPr lvl="1"/>
            <a:r>
              <a:rPr lang="en-US" sz="2000" dirty="0">
                <a:solidFill>
                  <a:schemeClr val="bg1">
                    <a:lumMod val="65000"/>
                  </a:schemeClr>
                </a:solidFill>
              </a:rPr>
              <a:t>O</a:t>
            </a:r>
            <a:r>
              <a:rPr lang="en-US" sz="2000" dirty="0" smtClean="0">
                <a:solidFill>
                  <a:schemeClr val="bg1">
                    <a:lumMod val="65000"/>
                  </a:schemeClr>
                </a:solidFill>
              </a:rPr>
              <a:t>n </a:t>
            </a:r>
            <a:r>
              <a:rPr lang="en-US" sz="2000" dirty="0">
                <a:solidFill>
                  <a:schemeClr val="bg1">
                    <a:lumMod val="65000"/>
                  </a:schemeClr>
                </a:solidFill>
              </a:rPr>
              <a:t>target example – AWS + </a:t>
            </a:r>
            <a:r>
              <a:rPr lang="en-US" sz="2000" dirty="0" err="1">
                <a:solidFill>
                  <a:schemeClr val="bg1">
                    <a:lumMod val="65000"/>
                  </a:schemeClr>
                </a:solidFill>
              </a:rPr>
              <a:t>Beaglebone</a:t>
            </a:r>
            <a:r>
              <a:rPr lang="en-US" sz="2000" dirty="0">
                <a:solidFill>
                  <a:schemeClr val="bg1">
                    <a:lumMod val="65000"/>
                  </a:schemeClr>
                </a:solidFill>
              </a:rPr>
              <a:t> Black</a:t>
            </a:r>
            <a:r>
              <a:rPr lang="en-US" sz="2000" b="0" dirty="0" smtClean="0">
                <a:solidFill>
                  <a:schemeClr val="bg1">
                    <a:lumMod val="65000"/>
                  </a:schemeClr>
                </a:solidFill>
              </a:rPr>
              <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dirty="0">
                <a:solidFill>
                  <a:schemeClr val="bg1">
                    <a:lumMod val="65000"/>
                  </a:schemeClr>
                </a:solidFill>
              </a:rPr>
              <a:t>Signing package feeds</a:t>
            </a:r>
          </a:p>
          <a:p>
            <a:pPr lvl="1"/>
            <a:endParaRPr lang="en-US" sz="2000" i="1" dirty="0">
              <a:solidFill>
                <a:schemeClr val="bg1">
                  <a:lumMod val="65000"/>
                </a:schemeClr>
              </a:solidFill>
              <a:latin typeface="+mn-lt"/>
            </a:endParaRPr>
          </a:p>
          <a:p>
            <a:pPr lvl="1"/>
            <a:r>
              <a:rPr lang="en-US" sz="2000" dirty="0">
                <a:solidFill>
                  <a:schemeClr val="bg1">
                    <a:lumMod val="65000"/>
                  </a:schemeClr>
                </a:solidFill>
              </a:rPr>
              <a:t>Keeping your code secure</a:t>
            </a:r>
          </a:p>
          <a:p>
            <a:pPr lvl="1"/>
            <a:endParaRPr lang="en-US" sz="2000" dirty="0">
              <a:solidFill>
                <a:schemeClr val="bg1">
                  <a:lumMod val="65000"/>
                </a:schemeClr>
              </a:solidFill>
              <a:latin typeface="+mn-lt"/>
            </a:endParaRPr>
          </a:p>
          <a:p>
            <a:pPr lvl="1"/>
            <a:r>
              <a:rPr lang="en-US" sz="2000" b="1" dirty="0"/>
              <a:t>The future of package feeds</a:t>
            </a:r>
          </a:p>
        </p:txBody>
      </p:sp>
    </p:spTree>
    <p:extLst>
      <p:ext uri="{BB962C8B-B14F-4D97-AF65-F5344CB8AC3E}">
        <p14:creationId xmlns:p14="http://schemas.microsoft.com/office/powerpoint/2010/main" val="3301387935"/>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The Future of Package </a:t>
            </a:r>
            <a:r>
              <a:rPr lang="en-US" dirty="0">
                <a:latin typeface="Arial" charset="0"/>
              </a:rPr>
              <a:t>F</a:t>
            </a:r>
            <a:r>
              <a:rPr lang="en-US" dirty="0" smtClean="0">
                <a:latin typeface="Arial" charset="0"/>
              </a:rPr>
              <a:t>eeds </a:t>
            </a:r>
            <a:r>
              <a:rPr lang="mr-IN" dirty="0" smtClean="0">
                <a:latin typeface="Arial" charset="0"/>
              </a:rPr>
              <a:t>–</a:t>
            </a:r>
            <a:r>
              <a:rPr lang="en-US" dirty="0" smtClean="0">
                <a:latin typeface="Arial" charset="0"/>
              </a:rPr>
              <a:t> Can We Upgrade?</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dirty="0" smtClean="0"/>
              <a:t>Repository</a:t>
            </a:r>
            <a:endParaRPr lang="en-US" b="0" dirty="0"/>
          </a:p>
          <a:p>
            <a:pPr lvl="1"/>
            <a:r>
              <a:rPr lang="en-US" dirty="0"/>
              <a:t>S</a:t>
            </a:r>
            <a:r>
              <a:rPr lang="en-US" dirty="0" smtClean="0"/>
              <a:t>witch </a:t>
            </a:r>
            <a:r>
              <a:rPr lang="en-US" dirty="0"/>
              <a:t>to new </a:t>
            </a:r>
            <a:r>
              <a:rPr lang="en-US" dirty="0" smtClean="0"/>
              <a:t>source </a:t>
            </a:r>
            <a:r>
              <a:rPr lang="en-US" dirty="0"/>
              <a:t>entries</a:t>
            </a:r>
          </a:p>
          <a:p>
            <a:pPr lvl="1"/>
            <a:r>
              <a:rPr lang="en-US" dirty="0"/>
              <a:t>R</a:t>
            </a:r>
            <a:r>
              <a:rPr lang="en-US" dirty="0" smtClean="0"/>
              <a:t>emove </a:t>
            </a:r>
            <a:r>
              <a:rPr lang="en-US" dirty="0"/>
              <a:t>unknown </a:t>
            </a:r>
            <a:r>
              <a:rPr lang="en-US" dirty="0" smtClean="0"/>
              <a:t>(3rd party) repositories</a:t>
            </a:r>
          </a:p>
          <a:p>
            <a:r>
              <a:rPr lang="en-US" b="0" dirty="0" smtClean="0"/>
              <a:t>Package</a:t>
            </a:r>
          </a:p>
          <a:p>
            <a:pPr lvl="1"/>
            <a:r>
              <a:rPr lang="en-US" dirty="0"/>
              <a:t>C</a:t>
            </a:r>
            <a:r>
              <a:rPr lang="en-US" dirty="0" smtClean="0"/>
              <a:t>heck </a:t>
            </a:r>
            <a:r>
              <a:rPr lang="en-US" dirty="0"/>
              <a:t>there are no broken </a:t>
            </a:r>
            <a:r>
              <a:rPr lang="en-US" dirty="0" smtClean="0"/>
              <a:t>packages</a:t>
            </a:r>
            <a:endParaRPr lang="en-US" dirty="0"/>
          </a:p>
          <a:p>
            <a:pPr lvl="1"/>
            <a:r>
              <a:rPr lang="en-US" dirty="0"/>
              <a:t>U</a:t>
            </a:r>
            <a:r>
              <a:rPr lang="en-US" dirty="0" smtClean="0"/>
              <a:t>pdate </a:t>
            </a:r>
            <a:r>
              <a:rPr lang="en-US" dirty="0"/>
              <a:t>current </a:t>
            </a:r>
            <a:r>
              <a:rPr lang="en-US" dirty="0" smtClean="0"/>
              <a:t>release before the upgrade</a:t>
            </a:r>
            <a:endParaRPr lang="en-US" dirty="0"/>
          </a:p>
          <a:p>
            <a:pPr lvl="1"/>
            <a:r>
              <a:rPr lang="en-US" dirty="0"/>
              <a:t>R</a:t>
            </a:r>
            <a:r>
              <a:rPr lang="en-US" dirty="0" smtClean="0"/>
              <a:t>emove </a:t>
            </a:r>
            <a:r>
              <a:rPr lang="en-US" dirty="0"/>
              <a:t>and install specific </a:t>
            </a:r>
            <a:r>
              <a:rPr lang="en-US" dirty="0" smtClean="0"/>
              <a:t>packages (release </a:t>
            </a:r>
            <a:r>
              <a:rPr lang="en-US" dirty="0" err="1" smtClean="0"/>
              <a:t>dependant</a:t>
            </a:r>
            <a:r>
              <a:rPr lang="en-US" dirty="0" smtClean="0"/>
              <a:t>)</a:t>
            </a:r>
          </a:p>
          <a:p>
            <a:pPr lvl="1"/>
            <a:r>
              <a:rPr lang="en-US" dirty="0" smtClean="0"/>
              <a:t>Remove </a:t>
            </a:r>
            <a:r>
              <a:rPr lang="en-US" dirty="0"/>
              <a:t>blacklisted/ obsolete and </a:t>
            </a:r>
            <a:r>
              <a:rPr lang="en-US" dirty="0" smtClean="0"/>
              <a:t>add whitelisted</a:t>
            </a:r>
          </a:p>
          <a:p>
            <a:r>
              <a:rPr lang="en-US" b="0" dirty="0" smtClean="0"/>
              <a:t>Dreaming Even Bigger</a:t>
            </a:r>
            <a:r>
              <a:rPr lang="mr-IN" b="0" dirty="0" smtClean="0"/>
              <a:t>…</a:t>
            </a:r>
            <a:endParaRPr lang="en-US" b="0" dirty="0"/>
          </a:p>
          <a:p>
            <a:pPr lvl="1"/>
            <a:r>
              <a:rPr lang="en-US" dirty="0" smtClean="0"/>
              <a:t>Kernels, Desktops (UI), Permissions, Users, Groups</a:t>
            </a:r>
            <a:endParaRPr lang="en-US" dirty="0"/>
          </a:p>
        </p:txBody>
      </p:sp>
    </p:spTree>
    <p:extLst>
      <p:ext uri="{BB962C8B-B14F-4D97-AF65-F5344CB8AC3E}">
        <p14:creationId xmlns:p14="http://schemas.microsoft.com/office/powerpoint/2010/main" val="2614921176"/>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a:t>
            </a:r>
            <a:r>
              <a:rPr lang="en-US" dirty="0" smtClean="0">
                <a:cs typeface="Arial" charset="0"/>
              </a:rPr>
              <a:t>Six</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latin typeface="Arial" charset="0"/>
              </a:rPr>
              <a:t>Yocto Project - Rarely asked </a:t>
            </a:r>
            <a:r>
              <a:rPr lang="en-US" dirty="0" smtClean="0">
                <a:latin typeface="Arial" charset="0"/>
              </a:rPr>
              <a:t>questions</a:t>
            </a:r>
          </a:p>
          <a:p>
            <a:pPr eaLnBrk="1" hangingPunct="1">
              <a:spcBef>
                <a:spcPts val="900"/>
              </a:spcBef>
            </a:pPr>
            <a:r>
              <a:rPr lang="en-US" dirty="0">
                <a:latin typeface="Arial" charset="0"/>
              </a:rPr>
              <a:t>Khem Raj</a:t>
            </a:r>
            <a:endParaRPr lang="en-US" dirty="0" smtClean="0">
              <a:latin typeface="Arial" charset="0"/>
            </a:endParaRPr>
          </a:p>
        </p:txBody>
      </p:sp>
    </p:spTree>
    <p:extLst>
      <p:ext uri="{BB962C8B-B14F-4D97-AF65-F5344CB8AC3E}">
        <p14:creationId xmlns:p14="http://schemas.microsoft.com/office/powerpoint/2010/main" val="243863637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Yocto Project Dev Day Lab Setup</a:t>
            </a:r>
            <a:endParaRPr lang="en-US" dirty="0"/>
          </a:p>
        </p:txBody>
      </p:sp>
      <p:sp>
        <p:nvSpPr>
          <p:cNvPr id="4" name="Content Placeholder 3"/>
          <p:cNvSpPr>
            <a:spLocks noGrp="1"/>
          </p:cNvSpPr>
          <p:nvPr>
            <p:ph sz="quarter" idx="13"/>
          </p:nvPr>
        </p:nvSpPr>
        <p:spPr>
          <a:xfrm>
            <a:off x="427588" y="831201"/>
            <a:ext cx="8233186" cy="5504285"/>
          </a:xfrm>
        </p:spPr>
        <p:txBody>
          <a:bodyPr/>
          <a:lstStyle/>
          <a:p>
            <a:r>
              <a:rPr lang="en-US" sz="2000" dirty="0" smtClean="0"/>
              <a:t>The </a:t>
            </a:r>
            <a:r>
              <a:rPr lang="en-US" sz="2000" dirty="0"/>
              <a:t>virtual </a:t>
            </a:r>
            <a:r>
              <a:rPr lang="en-US" sz="2000" dirty="0" smtClean="0"/>
              <a:t>host’s resources </a:t>
            </a:r>
            <a:r>
              <a:rPr lang="en-US" sz="2000" dirty="0"/>
              <a:t>can be found </a:t>
            </a:r>
            <a:r>
              <a:rPr lang="en-US" sz="2000" dirty="0" smtClean="0"/>
              <a:t>here: </a:t>
            </a:r>
            <a:endParaRPr lang="en-US" sz="2000" dirty="0"/>
          </a:p>
          <a:p>
            <a:pPr lvl="1"/>
            <a:r>
              <a:rPr lang="en-US" sz="1800" dirty="0">
                <a:solidFill>
                  <a:schemeClr val="tx1"/>
                </a:solidFill>
              </a:rPr>
              <a:t>Your </a:t>
            </a:r>
            <a:r>
              <a:rPr lang="en-US" sz="1800" dirty="0" smtClean="0">
                <a:solidFill>
                  <a:schemeClr val="tx1"/>
                </a:solidFill>
                <a:latin typeface="+mn-lt"/>
              </a:rPr>
              <a:t>Project: </a:t>
            </a:r>
            <a:r>
              <a:rPr lang="en-US" sz="1800" dirty="0">
                <a:solidFill>
                  <a:schemeClr val="tx1"/>
                </a:solidFill>
                <a:latin typeface="+mn-lt"/>
              </a:rPr>
              <a:t>"/</a:t>
            </a:r>
            <a:r>
              <a:rPr lang="en-US" sz="1800" dirty="0" smtClean="0">
                <a:solidFill>
                  <a:srgbClr val="FF0000"/>
                </a:solidFill>
                <a:latin typeface="+mn-lt"/>
              </a:rPr>
              <a:t>scratch</a:t>
            </a:r>
            <a:r>
              <a:rPr lang="en-US" sz="1800" dirty="0" smtClean="0">
                <a:solidFill>
                  <a:srgbClr val="FF0000"/>
                </a:solidFill>
                <a:latin typeface="+mn-lt"/>
                <a:cs typeface="Courier New" panose="02070309020205020404" pitchFamily="49" charset="0"/>
              </a:rPr>
              <a:t>/poky/build </a:t>
            </a:r>
            <a:r>
              <a:rPr lang="en-US" sz="1800" dirty="0" smtClean="0">
                <a:solidFill>
                  <a:schemeClr val="tx1"/>
                </a:solidFill>
                <a:latin typeface="+mn-lt"/>
              </a:rPr>
              <a:t>“</a:t>
            </a:r>
            <a:endParaRPr lang="en-US" sz="1800" dirty="0">
              <a:solidFill>
                <a:schemeClr val="tx1"/>
              </a:solidFill>
              <a:latin typeface="+mn-lt"/>
            </a:endParaRPr>
          </a:p>
          <a:p>
            <a:pPr lvl="1"/>
            <a:r>
              <a:rPr lang="en-US" sz="1800" dirty="0" smtClean="0">
                <a:solidFill>
                  <a:schemeClr val="tx1"/>
                </a:solidFill>
              </a:rPr>
              <a:t>Extensible-SDK Install</a:t>
            </a:r>
            <a:r>
              <a:rPr lang="en-US" sz="1800" dirty="0">
                <a:solidFill>
                  <a:schemeClr val="tx1"/>
                </a:solidFill>
              </a:rPr>
              <a:t>: "/</a:t>
            </a:r>
            <a:r>
              <a:rPr lang="en-US" sz="1800" dirty="0" smtClean="0">
                <a:solidFill>
                  <a:schemeClr val="tx1"/>
                </a:solidFill>
                <a:cs typeface="Courier New" panose="02070309020205020404" pitchFamily="49" charset="0"/>
              </a:rPr>
              <a:t>scratch/</a:t>
            </a:r>
            <a:r>
              <a:rPr lang="en-US" sz="1800" dirty="0" err="1" smtClean="0">
                <a:solidFill>
                  <a:schemeClr val="tx1"/>
                </a:solidFill>
                <a:cs typeface="Courier New" panose="02070309020205020404" pitchFamily="49" charset="0"/>
              </a:rPr>
              <a:t>sdk</a:t>
            </a:r>
            <a:r>
              <a:rPr lang="en-US" sz="1800" dirty="0" smtClean="0">
                <a:solidFill>
                  <a:schemeClr val="tx1"/>
                </a:solidFill>
                <a:cs typeface="Courier New" panose="02070309020205020404" pitchFamily="49" charset="0"/>
              </a:rPr>
              <a:t>/</a:t>
            </a:r>
            <a:r>
              <a:rPr lang="en-US" sz="1800" dirty="0" err="1" smtClean="0">
                <a:solidFill>
                  <a:schemeClr val="tx1"/>
                </a:solidFill>
                <a:cs typeface="Courier New" panose="02070309020205020404" pitchFamily="49" charset="0"/>
              </a:rPr>
              <a:t>qemuarm</a:t>
            </a:r>
            <a:r>
              <a:rPr lang="en-US" sz="1800" dirty="0" smtClean="0">
                <a:solidFill>
                  <a:schemeClr val="tx1"/>
                </a:solidFill>
              </a:rPr>
              <a:t>“</a:t>
            </a:r>
            <a:endParaRPr lang="en-US" sz="1800" dirty="0">
              <a:solidFill>
                <a:schemeClr val="tx1"/>
              </a:solidFill>
              <a:latin typeface="+mn-lt"/>
            </a:endParaRPr>
          </a:p>
          <a:p>
            <a:pPr lvl="1"/>
            <a:r>
              <a:rPr lang="en-US" sz="1800" dirty="0">
                <a:solidFill>
                  <a:schemeClr val="tx1"/>
                </a:solidFill>
                <a:latin typeface="+mn-lt"/>
              </a:rPr>
              <a:t>Sources: "/scratch</a:t>
            </a:r>
            <a:r>
              <a:rPr lang="en-US" sz="1800" dirty="0">
                <a:solidFill>
                  <a:schemeClr val="tx1"/>
                </a:solidFill>
                <a:cs typeface="Courier New" panose="02070309020205020404" pitchFamily="49" charset="0"/>
              </a:rPr>
              <a:t>/</a:t>
            </a:r>
            <a:r>
              <a:rPr lang="en-US" sz="1800" dirty="0" err="1">
                <a:solidFill>
                  <a:schemeClr val="tx1"/>
                </a:solidFill>
                <a:latin typeface="+mn-lt"/>
              </a:rPr>
              <a:t>src</a:t>
            </a:r>
            <a:r>
              <a:rPr lang="en-US" sz="1800" dirty="0">
                <a:solidFill>
                  <a:schemeClr val="tx1"/>
                </a:solidFill>
                <a:latin typeface="+mn-lt"/>
              </a:rPr>
              <a:t>“</a:t>
            </a:r>
          </a:p>
          <a:p>
            <a:pPr lvl="1"/>
            <a:r>
              <a:rPr lang="en-US" sz="1800" dirty="0" smtClean="0">
                <a:solidFill>
                  <a:schemeClr val="tx1"/>
                </a:solidFill>
                <a:latin typeface="+mn-lt"/>
              </a:rPr>
              <a:t>Poky: "</a:t>
            </a:r>
            <a:r>
              <a:rPr lang="en-US" sz="1800" dirty="0" smtClean="0">
                <a:solidFill>
                  <a:schemeClr val="tx1"/>
                </a:solidFill>
                <a:latin typeface="+mn-lt"/>
                <a:cs typeface="Courier New" panose="02070309020205020404" pitchFamily="49" charset="0"/>
              </a:rPr>
              <a:t>/scratch/poky"</a:t>
            </a:r>
            <a:endParaRPr lang="en-US" sz="1800" dirty="0" smtClean="0">
              <a:solidFill>
                <a:schemeClr val="tx1"/>
              </a:solidFill>
              <a:latin typeface="+mn-lt"/>
            </a:endParaRPr>
          </a:p>
          <a:p>
            <a:pPr lvl="1"/>
            <a:r>
              <a:rPr lang="en-US" sz="1800" dirty="0" smtClean="0">
                <a:solidFill>
                  <a:schemeClr val="tx1"/>
                </a:solidFill>
                <a:latin typeface="+mn-lt"/>
              </a:rPr>
              <a:t>Downloads</a:t>
            </a:r>
            <a:r>
              <a:rPr lang="en-US" sz="1800" dirty="0">
                <a:solidFill>
                  <a:schemeClr val="tx1"/>
                </a:solidFill>
                <a:latin typeface="+mn-lt"/>
              </a:rPr>
              <a:t>: </a:t>
            </a:r>
            <a:r>
              <a:rPr lang="en-US" sz="1800" dirty="0" smtClean="0">
                <a:solidFill>
                  <a:schemeClr val="tx1"/>
                </a:solidFill>
                <a:latin typeface="+mn-lt"/>
              </a:rPr>
              <a:t>"/scratch</a:t>
            </a:r>
            <a:r>
              <a:rPr lang="en-US" sz="1800" dirty="0" smtClean="0">
                <a:solidFill>
                  <a:schemeClr val="tx1"/>
                </a:solidFill>
                <a:cs typeface="Courier New" panose="02070309020205020404" pitchFamily="49" charset="0"/>
              </a:rPr>
              <a:t>/</a:t>
            </a:r>
            <a:r>
              <a:rPr lang="en-US" sz="1800" dirty="0" smtClean="0">
                <a:solidFill>
                  <a:schemeClr val="tx1"/>
                </a:solidFill>
                <a:latin typeface="+mn-lt"/>
              </a:rPr>
              <a:t>downloads"</a:t>
            </a:r>
          </a:p>
          <a:p>
            <a:pPr lvl="1"/>
            <a:r>
              <a:rPr lang="en-US" sz="1800" dirty="0" err="1">
                <a:solidFill>
                  <a:schemeClr val="tx1"/>
                </a:solidFill>
                <a:latin typeface="+mn-lt"/>
              </a:rPr>
              <a:t>Sstate</a:t>
            </a:r>
            <a:r>
              <a:rPr lang="en-US" sz="1800" dirty="0">
                <a:solidFill>
                  <a:schemeClr val="tx1"/>
                </a:solidFill>
                <a:latin typeface="+mn-lt"/>
              </a:rPr>
              <a:t>-cache: "/</a:t>
            </a:r>
            <a:r>
              <a:rPr lang="en-US" sz="1800" dirty="0" smtClean="0">
                <a:solidFill>
                  <a:schemeClr val="tx1"/>
                </a:solidFill>
                <a:latin typeface="+mn-lt"/>
              </a:rPr>
              <a:t>scratch</a:t>
            </a:r>
            <a:r>
              <a:rPr lang="en-US" sz="1800" dirty="0" smtClean="0">
                <a:solidFill>
                  <a:schemeClr val="tx1"/>
                </a:solidFill>
                <a:cs typeface="Courier New" panose="02070309020205020404" pitchFamily="49" charset="0"/>
              </a:rPr>
              <a:t>/</a:t>
            </a:r>
            <a:r>
              <a:rPr lang="en-US" sz="1800" dirty="0" err="1" smtClean="0">
                <a:solidFill>
                  <a:schemeClr val="tx1"/>
                </a:solidFill>
                <a:latin typeface="+mn-lt"/>
              </a:rPr>
              <a:t>sstate</a:t>
            </a:r>
            <a:r>
              <a:rPr lang="en-US" sz="1800" dirty="0" smtClean="0">
                <a:solidFill>
                  <a:schemeClr val="tx1"/>
                </a:solidFill>
                <a:latin typeface="+mn-lt"/>
              </a:rPr>
              <a:t>-cache“</a:t>
            </a:r>
            <a:br>
              <a:rPr lang="en-US" sz="1800" dirty="0" smtClean="0">
                <a:solidFill>
                  <a:schemeClr val="tx1"/>
                </a:solidFill>
                <a:latin typeface="+mn-lt"/>
              </a:rPr>
            </a:br>
            <a:endParaRPr lang="en-US" sz="1800" dirty="0">
              <a:solidFill>
                <a:schemeClr val="tx1"/>
              </a:solidFill>
              <a:latin typeface="+mn-lt"/>
            </a:endParaRPr>
          </a:p>
          <a:p>
            <a:r>
              <a:rPr lang="en-US" sz="2000" dirty="0" smtClean="0"/>
              <a:t>You will be using SSH to communicate with your virtual server. </a:t>
            </a:r>
          </a:p>
          <a:p>
            <a:endParaRPr lang="en-US" sz="2000" dirty="0" smtClean="0">
              <a:solidFill>
                <a:srgbClr val="FF0000"/>
              </a:solidFill>
            </a:endParaRPr>
          </a:p>
        </p:txBody>
      </p:sp>
    </p:spTree>
    <p:extLst>
      <p:ext uri="{BB962C8B-B14F-4D97-AF65-F5344CB8AC3E}">
        <p14:creationId xmlns:p14="http://schemas.microsoft.com/office/powerpoint/2010/main" val="2421806807"/>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Seven</a:t>
            </a:r>
            <a:endParaRPr lang="en-US" dirty="0"/>
          </a:p>
        </p:txBody>
      </p:sp>
      <p:sp>
        <p:nvSpPr>
          <p:cNvPr id="4" name="Content Placeholder 3"/>
          <p:cNvSpPr>
            <a:spLocks noGrp="1"/>
          </p:cNvSpPr>
          <p:nvPr>
            <p:ph sz="quarter" idx="11"/>
          </p:nvPr>
        </p:nvSpPr>
        <p:spPr>
          <a:xfrm>
            <a:off x="685800" y="4125913"/>
            <a:ext cx="7993993" cy="866775"/>
          </a:xfrm>
        </p:spPr>
        <p:txBody>
          <a:bodyPr/>
          <a:lstStyle/>
          <a:p>
            <a:pPr eaLnBrk="1" hangingPunct="1">
              <a:spcBef>
                <a:spcPts val="900"/>
              </a:spcBef>
            </a:pPr>
            <a:r>
              <a:rPr lang="en-US" dirty="0"/>
              <a:t>Maintaining </a:t>
            </a:r>
            <a:r>
              <a:rPr lang="en-US" dirty="0" smtClean="0"/>
              <a:t>Your </a:t>
            </a:r>
            <a:r>
              <a:rPr lang="en-US" dirty="0" err="1"/>
              <a:t>Yocto</a:t>
            </a:r>
            <a:r>
              <a:rPr lang="en-US" dirty="0"/>
              <a:t> </a:t>
            </a:r>
            <a:r>
              <a:rPr lang="en-US"/>
              <a:t>Project </a:t>
            </a:r>
            <a:r>
              <a:rPr lang="en-US" smtClean="0"/>
              <a:t>Based </a:t>
            </a:r>
            <a:r>
              <a:rPr lang="en-US" dirty="0" smtClean="0"/>
              <a:t>Distribution</a:t>
            </a:r>
            <a:endParaRPr lang="en-US" dirty="0" smtClean="0">
              <a:latin typeface="Arial" charset="0"/>
            </a:endParaRPr>
          </a:p>
          <a:p>
            <a:pPr eaLnBrk="1" hangingPunct="1">
              <a:spcBef>
                <a:spcPts val="900"/>
              </a:spcBef>
            </a:pPr>
            <a:r>
              <a:rPr lang="en-GB" b="0" spc="-1" dirty="0">
                <a:uFill>
                  <a:solidFill>
                    <a:srgbClr val="FFFFFF"/>
                  </a:solidFill>
                </a:uFill>
              </a:rPr>
              <a:t>Scott Murray</a:t>
            </a:r>
            <a:endParaRPr lang="en-US" dirty="0" smtClean="0">
              <a:latin typeface="Arial" charset="0"/>
            </a:endParaRPr>
          </a:p>
          <a:p>
            <a:pPr eaLnBrk="1" hangingPunct="1">
              <a:spcBef>
                <a:spcPts val="900"/>
              </a:spcBef>
            </a:pPr>
            <a:endParaRPr lang="en-US" dirty="0">
              <a:latin typeface="Arial" charset="0"/>
            </a:endParaRPr>
          </a:p>
        </p:txBody>
      </p:sp>
    </p:spTree>
    <p:extLst>
      <p:ext uri="{BB962C8B-B14F-4D97-AF65-F5344CB8AC3E}">
        <p14:creationId xmlns:p14="http://schemas.microsoft.com/office/powerpoint/2010/main" val="2267971417"/>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a:t>
            </a:r>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r>
              <a:rPr lang="en-US" dirty="0"/>
              <a:t>Lay out some of the distribution maintenance options and their tradeoffs</a:t>
            </a:r>
          </a:p>
          <a:p>
            <a:r>
              <a:rPr lang="en-US" dirty="0"/>
              <a:t>Discuss some potential pitfalls that may not be immediately obvious</a:t>
            </a:r>
            <a:endParaRPr lang="en-US" dirty="0">
              <a:solidFill>
                <a:srgbClr val="414141"/>
              </a:solidFill>
            </a:endParaRPr>
          </a:p>
          <a:p>
            <a:r>
              <a:rPr lang="en-US" dirty="0"/>
              <a:t>Discuss some specific build, security, and compliance maintenance tasks</a:t>
            </a:r>
          </a:p>
        </p:txBody>
      </p:sp>
    </p:spTree>
    <p:extLst>
      <p:ext uri="{BB962C8B-B14F-4D97-AF65-F5344CB8AC3E}">
        <p14:creationId xmlns:p14="http://schemas.microsoft.com/office/powerpoint/2010/main" val="12965375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solidFill>
                  <a:srgbClr val="0098DB"/>
                </a:solidFill>
              </a:rPr>
              <a:t>Caveats</a:t>
            </a:r>
            <a:r>
              <a:rPr lang="en-US" dirty="0">
                <a:solidFill>
                  <a:schemeClr val="tx1"/>
                </a:solidFill>
                <a:latin typeface="ＭＳ Ｐゴシック"/>
              </a:rPr>
              <a:t/>
            </a:r>
            <a:br>
              <a:rPr lang="en-US" dirty="0">
                <a:solidFill>
                  <a:schemeClr val="tx1"/>
                </a:solidFill>
                <a:latin typeface="ＭＳ Ｐゴシック"/>
              </a:rPr>
            </a:br>
            <a:endParaRPr lang="en-US" dirty="0"/>
          </a:p>
        </p:txBody>
      </p:sp>
      <p:sp>
        <p:nvSpPr>
          <p:cNvPr id="8" name="Content Placeholder 7"/>
          <p:cNvSpPr>
            <a:spLocks noGrp="1"/>
          </p:cNvSpPr>
          <p:nvPr>
            <p:ph idx="4294967295"/>
          </p:nvPr>
        </p:nvSpPr>
        <p:spPr>
          <a:xfrm>
            <a:off x="484094" y="1277471"/>
            <a:ext cx="8229600" cy="4525963"/>
          </a:xfrm>
          <a:prstGeom prst="rect">
            <a:avLst/>
          </a:prstGeom>
        </p:spPr>
        <p:txBody>
          <a:bodyPr>
            <a:normAutofit/>
          </a:bodyPr>
          <a:lstStyle/>
          <a:p>
            <a:r>
              <a:rPr lang="en-US" dirty="0"/>
              <a:t>I've done several distribution upgrades for customers, a few major and a few minor, but their requirements might not reflect yours, and my decisions and advice shouldn't be taken as gospel</a:t>
            </a:r>
          </a:p>
          <a:p>
            <a:r>
              <a:rPr lang="en-US" dirty="0"/>
              <a:t>Every project has its own business requirements that will drive the decisions on things like upgrade strategy and schedule</a:t>
            </a:r>
          </a:p>
        </p:txBody>
      </p:sp>
    </p:spTree>
    <p:extLst>
      <p:ext uri="{BB962C8B-B14F-4D97-AF65-F5344CB8AC3E}">
        <p14:creationId xmlns:p14="http://schemas.microsoft.com/office/powerpoint/2010/main" val="2101083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Maintenance Requirements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Most users of the Open Embedded and the </a:t>
            </a:r>
            <a:r>
              <a:rPr lang="en-US" dirty="0" err="1"/>
              <a:t>Yocto</a:t>
            </a:r>
            <a:r>
              <a:rPr lang="en-US" dirty="0"/>
              <a:t> Project poky releases are building sophisticated products that contain a lot more software than embedded systems of the past</a:t>
            </a:r>
          </a:p>
          <a:p>
            <a:r>
              <a:rPr lang="en-US" dirty="0"/>
              <a:t>With extra software and features, there is an increased need to address bugs and security issues, especially with more and more products including network accessible services</a:t>
            </a:r>
          </a:p>
          <a:p>
            <a:r>
              <a:rPr lang="en-US" dirty="0"/>
              <a:t>It is now rare that you can sell a product and not have to worry about providing customers some form of software maintenance scheme</a:t>
            </a:r>
          </a:p>
        </p:txBody>
      </p:sp>
    </p:spTree>
    <p:extLst>
      <p:ext uri="{BB962C8B-B14F-4D97-AF65-F5344CB8AC3E}">
        <p14:creationId xmlns:p14="http://schemas.microsoft.com/office/powerpoint/2010/main" val="41569046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Maintenance Planning</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At the moment, </a:t>
            </a:r>
            <a:r>
              <a:rPr lang="en-US" dirty="0" err="1"/>
              <a:t>Yocto</a:t>
            </a:r>
            <a:r>
              <a:rPr lang="en-US" dirty="0"/>
              <a:t> Project releases receive one to two years of upstream support, as only the last three releases are maintained by the project</a:t>
            </a:r>
          </a:p>
          <a:p>
            <a:r>
              <a:rPr lang="en-US" dirty="0"/>
              <a:t>There are no long term releases (at the moment)</a:t>
            </a:r>
          </a:p>
          <a:p>
            <a:r>
              <a:rPr lang="en-US" dirty="0"/>
              <a:t>So, you need to consider a commercial support solution (Wind River, Mentor, etc.), or you need to plan on doing it yourself</a:t>
            </a:r>
            <a:endParaRPr lang="en-US" dirty="0">
              <a:solidFill>
                <a:schemeClr val="tx1"/>
              </a:solidFill>
            </a:endParaRPr>
          </a:p>
        </p:txBody>
      </p:sp>
    </p:spTree>
    <p:extLst>
      <p:ext uri="{BB962C8B-B14F-4D97-AF65-F5344CB8AC3E}">
        <p14:creationId xmlns:p14="http://schemas.microsoft.com/office/powerpoint/2010/main" val="13149411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Maintenance Planning (continued)</a:t>
            </a:r>
          </a:p>
        </p:txBody>
      </p:sp>
      <p:sp>
        <p:nvSpPr>
          <p:cNvPr id="3" name="Content Placeholder 2"/>
          <p:cNvSpPr>
            <a:spLocks noGrp="1"/>
          </p:cNvSpPr>
          <p:nvPr>
            <p:ph idx="4294967295"/>
          </p:nvPr>
        </p:nvSpPr>
        <p:spPr>
          <a:xfrm>
            <a:off x="457200" y="1008529"/>
            <a:ext cx="8229600" cy="4832821"/>
          </a:xfrm>
          <a:prstGeom prst="rect">
            <a:avLst/>
          </a:prstGeom>
        </p:spPr>
        <p:txBody>
          <a:bodyPr>
            <a:normAutofit fontScale="92500" lnSpcReduction="20000"/>
          </a:bodyPr>
          <a:lstStyle/>
          <a:p>
            <a:r>
              <a:rPr lang="en-US" dirty="0"/>
              <a:t>There are two </a:t>
            </a:r>
            <a:r>
              <a:rPr lang="en-US" dirty="0">
                <a:solidFill>
                  <a:srgbClr val="414141"/>
                </a:solidFill>
              </a:rPr>
              <a:t>approaches to maintaining your distribution yourself:</a:t>
            </a:r>
          </a:p>
          <a:p>
            <a:pPr lvl="1"/>
            <a:r>
              <a:rPr lang="en-US" dirty="0">
                <a:solidFill>
                  <a:srgbClr val="414141"/>
                </a:solidFill>
              </a:rPr>
              <a:t>Stay on the proverbial upgrade treadmill and track </a:t>
            </a:r>
            <a:r>
              <a:rPr lang="en-US" dirty="0" err="1">
                <a:solidFill>
                  <a:srgbClr val="414141"/>
                </a:solidFill>
              </a:rPr>
              <a:t>Yocto</a:t>
            </a:r>
            <a:r>
              <a:rPr lang="en-US" dirty="0">
                <a:solidFill>
                  <a:srgbClr val="414141"/>
                </a:solidFill>
              </a:rPr>
              <a:t> Project releases</a:t>
            </a:r>
          </a:p>
          <a:p>
            <a:pPr lvl="1"/>
            <a:r>
              <a:rPr lang="en-US" dirty="0">
                <a:solidFill>
                  <a:srgbClr val="414141"/>
                </a:solidFill>
              </a:rPr>
              <a:t>Stick with a </a:t>
            </a:r>
            <a:r>
              <a:rPr lang="en-US" dirty="0" err="1">
                <a:solidFill>
                  <a:srgbClr val="414141"/>
                </a:solidFill>
              </a:rPr>
              <a:t>Yocto</a:t>
            </a:r>
            <a:r>
              <a:rPr lang="en-US" dirty="0">
                <a:solidFill>
                  <a:srgbClr val="414141"/>
                </a:solidFill>
              </a:rPr>
              <a:t> Project release and backport changes as required</a:t>
            </a:r>
          </a:p>
          <a:p>
            <a:r>
              <a:rPr lang="en-US" dirty="0">
                <a:solidFill>
                  <a:srgbClr val="414141"/>
                </a:solidFill>
              </a:rPr>
              <a:t>The first option requires an investment into tracking upstream that may be a change for some companies' development process</a:t>
            </a:r>
            <a:endParaRPr lang="en-US" dirty="0">
              <a:solidFill>
                <a:srgbClr val="37424A"/>
              </a:solidFill>
            </a:endParaRPr>
          </a:p>
          <a:p>
            <a:r>
              <a:rPr lang="en-US" dirty="0">
                <a:solidFill>
                  <a:srgbClr val="414141"/>
                </a:solidFill>
              </a:rPr>
              <a:t>The difficulty of the second option starts to scale significantly with a larger number of packages and increasing length of time after release</a:t>
            </a:r>
            <a:endParaRPr lang="en-US" b="0" dirty="0">
              <a:solidFill>
                <a:srgbClr val="414141"/>
              </a:solidFill>
            </a:endParaRPr>
          </a:p>
          <a:p>
            <a:r>
              <a:rPr lang="en-US" dirty="0">
                <a:solidFill>
                  <a:srgbClr val="414141"/>
                </a:solidFill>
              </a:rPr>
              <a:t>Upgrade frequency could be gated by your customer requirements, i.e. they may not want or be able to take upgrades quickly.  This might influence your decision...</a:t>
            </a:r>
            <a:endParaRPr lang="en-US" dirty="0">
              <a:solidFill>
                <a:schemeClr val="tx1"/>
              </a:solidFill>
            </a:endParaRPr>
          </a:p>
        </p:txBody>
      </p:sp>
    </p:spTree>
    <p:extLst>
      <p:ext uri="{BB962C8B-B14F-4D97-AF65-F5344CB8AC3E}">
        <p14:creationId xmlns:p14="http://schemas.microsoft.com/office/powerpoint/2010/main" val="77309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Yocto</a:t>
            </a:r>
            <a:r>
              <a:rPr lang="en-US" dirty="0"/>
              <a:t> Project Release Tracking</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The </a:t>
            </a:r>
            <a:r>
              <a:rPr lang="en-US" dirty="0">
                <a:solidFill>
                  <a:srgbClr val="414141"/>
                </a:solidFill>
              </a:rPr>
              <a:t>selection of release at project start, or as a target for an upgrade affects the maintenance effort going forward</a:t>
            </a:r>
          </a:p>
          <a:p>
            <a:r>
              <a:rPr lang="en-US" dirty="0">
                <a:solidFill>
                  <a:srgbClr val="414141"/>
                </a:solidFill>
              </a:rPr>
              <a:t>The general recommendation from the community is to track master up until the </a:t>
            </a:r>
            <a:r>
              <a:rPr lang="en-US" dirty="0" err="1">
                <a:solidFill>
                  <a:srgbClr val="414141"/>
                </a:solidFill>
              </a:rPr>
              <a:t>Yocto</a:t>
            </a:r>
            <a:r>
              <a:rPr lang="en-US" dirty="0">
                <a:solidFill>
                  <a:srgbClr val="414141"/>
                </a:solidFill>
              </a:rPr>
              <a:t> Project release just before your target product release date</a:t>
            </a:r>
          </a:p>
          <a:p>
            <a:pPr lvl="1"/>
            <a:r>
              <a:rPr lang="en-US" dirty="0">
                <a:solidFill>
                  <a:schemeClr val="tx1"/>
                </a:solidFill>
              </a:rPr>
              <a:t>This maximizes upstream support</a:t>
            </a:r>
          </a:p>
          <a:p>
            <a:r>
              <a:rPr lang="en-US" dirty="0">
                <a:solidFill>
                  <a:srgbClr val="414141"/>
                </a:solidFill>
              </a:rPr>
              <a:t>A common behavior is to start a project using the release available at the time, this is less desirable, as it means you are losing some or all of the benefit of the upstream support window</a:t>
            </a:r>
            <a:endParaRPr lang="en-US" dirty="0">
              <a:solidFill>
                <a:schemeClr val="tx1"/>
              </a:solidFill>
            </a:endParaRPr>
          </a:p>
        </p:txBody>
      </p:sp>
    </p:spTree>
    <p:extLst>
      <p:ext uri="{BB962C8B-B14F-4D97-AF65-F5344CB8AC3E}">
        <p14:creationId xmlns:p14="http://schemas.microsoft.com/office/powerpoint/2010/main" val="13766756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Backport Packages or Patches?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solidFill>
                  <a:srgbClr val="414141"/>
                </a:solidFill>
              </a:rPr>
              <a:t>The community strategy is to backport patches to fix bugs or security issues, rather than upgrading packages to new versions in stable </a:t>
            </a:r>
            <a:r>
              <a:rPr lang="en-US" dirty="0" err="1">
                <a:solidFill>
                  <a:srgbClr val="414141"/>
                </a:solidFill>
              </a:rPr>
              <a:t>Yocto</a:t>
            </a:r>
            <a:r>
              <a:rPr lang="en-US" dirty="0">
                <a:solidFill>
                  <a:srgbClr val="414141"/>
                </a:solidFill>
              </a:rPr>
              <a:t> Project releases</a:t>
            </a:r>
          </a:p>
          <a:p>
            <a:r>
              <a:rPr lang="en-US" dirty="0">
                <a:solidFill>
                  <a:srgbClr val="414141"/>
                </a:solidFill>
              </a:rPr>
              <a:t>This may not work for some product requirements when you are doing the maintenance yourself</a:t>
            </a:r>
          </a:p>
          <a:p>
            <a:pPr lvl="1"/>
            <a:r>
              <a:rPr lang="en-US" dirty="0">
                <a:solidFill>
                  <a:srgbClr val="414141"/>
                </a:solidFill>
              </a:rPr>
              <a:t>Security team requirements, e.g. checking tools looking for specific versions, or customer optics</a:t>
            </a:r>
            <a:endParaRPr lang="en-US" dirty="0">
              <a:solidFill>
                <a:srgbClr val="37424A"/>
              </a:solidFill>
            </a:endParaRPr>
          </a:p>
          <a:p>
            <a:pPr marL="977900" lvl="6"/>
            <a:r>
              <a:rPr lang="en-US" dirty="0">
                <a:solidFill>
                  <a:srgbClr val="414141"/>
                </a:solidFill>
              </a:rPr>
              <a:t>OpenSSL, </a:t>
            </a:r>
            <a:r>
              <a:rPr lang="en-US" dirty="0" err="1">
                <a:solidFill>
                  <a:srgbClr val="414141"/>
                </a:solidFill>
              </a:rPr>
              <a:t>OpenSSH</a:t>
            </a:r>
            <a:r>
              <a:rPr lang="en-US" dirty="0">
                <a:solidFill>
                  <a:srgbClr val="414141"/>
                </a:solidFill>
              </a:rPr>
              <a:t>, libxml2, etc. </a:t>
            </a:r>
            <a:endParaRPr lang="en-US" dirty="0">
              <a:solidFill>
                <a:srgbClr val="37424A"/>
              </a:solidFill>
              <a:cs typeface="Arial"/>
            </a:endParaRPr>
          </a:p>
          <a:p>
            <a:pPr lvl="1"/>
            <a:r>
              <a:rPr lang="en-US" dirty="0">
                <a:solidFill>
                  <a:srgbClr val="414141"/>
                </a:solidFill>
              </a:rPr>
              <a:t>Demand for new features provided by a new version of a package </a:t>
            </a:r>
            <a:endParaRPr lang="en-US" b="0" dirty="0">
              <a:solidFill>
                <a:schemeClr val="tx1"/>
              </a:solidFill>
            </a:endParaRPr>
          </a:p>
          <a:p>
            <a:pPr lvl="1"/>
            <a:endParaRPr lang="en-US" dirty="0">
              <a:solidFill>
                <a:srgbClr val="414141"/>
              </a:solidFill>
            </a:endParaRPr>
          </a:p>
        </p:txBody>
      </p:sp>
    </p:spTree>
    <p:extLst>
      <p:ext uri="{BB962C8B-B14F-4D97-AF65-F5344CB8AC3E}">
        <p14:creationId xmlns:p14="http://schemas.microsoft.com/office/powerpoint/2010/main" val="29488458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Recipe Backporting Tips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If backporting recipes for package upgrades, keep them in a separate layer from the rest of your distribution recipes</a:t>
            </a:r>
            <a:endParaRPr lang="en-US" dirty="0">
              <a:solidFill>
                <a:schemeClr val="tx1"/>
              </a:solidFill>
            </a:endParaRPr>
          </a:p>
          <a:p>
            <a:pPr lvl="1"/>
            <a:r>
              <a:rPr lang="en-US" dirty="0"/>
              <a:t>Avoids cluttering your actual distribution layer with hopefully temporary cruft</a:t>
            </a:r>
          </a:p>
          <a:p>
            <a:pPr lvl="1">
              <a:buClr>
                <a:srgbClr val="37424A"/>
              </a:buClr>
            </a:pPr>
            <a:r>
              <a:rPr lang="en-US" dirty="0"/>
              <a:t>And keeps your distribution layer in compliance with </a:t>
            </a:r>
            <a:r>
              <a:rPr lang="en-US" dirty="0" err="1"/>
              <a:t>Yocto</a:t>
            </a:r>
            <a:r>
              <a:rPr lang="en-US" dirty="0"/>
              <a:t> Project expectations</a:t>
            </a:r>
          </a:p>
          <a:p>
            <a:r>
              <a:rPr lang="en-US" dirty="0"/>
              <a:t>On a distribution upgrade, you'll need to rationalize changes, and potentially remove now unnecessary backports</a:t>
            </a:r>
            <a:r>
              <a:rPr lang="en-US" b="0" dirty="0"/>
              <a:t> </a:t>
            </a:r>
            <a:endParaRPr lang="en-US" dirty="0">
              <a:solidFill>
                <a:srgbClr val="37424A"/>
              </a:solidFill>
            </a:endParaRPr>
          </a:p>
          <a:p>
            <a:pPr lvl="1"/>
            <a:r>
              <a:rPr lang="en-US" b="0" i="1" dirty="0" err="1"/>
              <a:t>bitbake</a:t>
            </a:r>
            <a:r>
              <a:rPr lang="en-US" b="0" i="1" dirty="0"/>
              <a:t>-layers show-</a:t>
            </a:r>
            <a:r>
              <a:rPr lang="en-US" b="0" i="1" dirty="0" err="1"/>
              <a:t>overlayed</a:t>
            </a:r>
            <a:endParaRPr lang="en-US" i="1" dirty="0" err="1"/>
          </a:p>
          <a:p>
            <a:endParaRPr lang="en-US" dirty="0">
              <a:solidFill>
                <a:srgbClr val="414141"/>
              </a:solidFill>
            </a:endParaRPr>
          </a:p>
        </p:txBody>
      </p:sp>
    </p:spTree>
    <p:extLst>
      <p:ext uri="{BB962C8B-B14F-4D97-AF65-F5344CB8AC3E}">
        <p14:creationId xmlns:p14="http://schemas.microsoft.com/office/powerpoint/2010/main" val="21888004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Vendor BSP Layers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May tie you to a </a:t>
            </a:r>
            <a:r>
              <a:rPr lang="en-US" dirty="0" err="1"/>
              <a:t>Yocto</a:t>
            </a:r>
            <a:r>
              <a:rPr lang="en-US" dirty="0"/>
              <a:t> Project release unless you can invest the required effort into upgrading yourself </a:t>
            </a:r>
            <a:endParaRPr lang="en-US" dirty="0">
              <a:solidFill>
                <a:srgbClr val="37424A"/>
              </a:solidFill>
            </a:endParaRPr>
          </a:p>
          <a:p>
            <a:r>
              <a:rPr lang="en-US" dirty="0"/>
              <a:t>May have a release schedule that gates upgrades</a:t>
            </a:r>
            <a:endParaRPr lang="en-US" dirty="0">
              <a:solidFill>
                <a:srgbClr val="414141"/>
              </a:solidFill>
            </a:endParaRPr>
          </a:p>
          <a:p>
            <a:pPr lvl="1"/>
            <a:r>
              <a:rPr lang="en-US" b="0" dirty="0"/>
              <a:t>e.g. meta-</a:t>
            </a:r>
            <a:r>
              <a:rPr lang="en-US" b="0" dirty="0" err="1"/>
              <a:t>ti</a:t>
            </a:r>
            <a:r>
              <a:rPr lang="en-US" b="0" dirty="0"/>
              <a:t>, meta-</a:t>
            </a:r>
            <a:r>
              <a:rPr lang="en-US" b="0" dirty="0" err="1"/>
              <a:t>renesas</a:t>
            </a:r>
            <a:endParaRPr lang="en-US" dirty="0" err="1">
              <a:solidFill>
                <a:schemeClr val="tx1"/>
              </a:solidFill>
            </a:endParaRPr>
          </a:p>
          <a:p>
            <a:r>
              <a:rPr lang="en-US" dirty="0"/>
              <a:t>May provide an older kernel that gates upgrading other packages</a:t>
            </a:r>
          </a:p>
          <a:p>
            <a:r>
              <a:rPr lang="en-US" dirty="0">
                <a:solidFill>
                  <a:srgbClr val="414141"/>
                </a:solidFill>
              </a:rPr>
              <a:t>It's not always feasible, but sticking to a BSP layer that meets </a:t>
            </a:r>
            <a:r>
              <a:rPr lang="en-US" dirty="0" err="1">
                <a:solidFill>
                  <a:srgbClr val="414141"/>
                </a:solidFill>
              </a:rPr>
              <a:t>Yocto</a:t>
            </a:r>
            <a:r>
              <a:rPr lang="en-US" dirty="0">
                <a:solidFill>
                  <a:srgbClr val="414141"/>
                </a:solidFill>
              </a:rPr>
              <a:t> Project BSP requirements can hopefully avoid issues</a:t>
            </a:r>
          </a:p>
          <a:p>
            <a:endParaRPr lang="en-US" dirty="0">
              <a:solidFill>
                <a:srgbClr val="414141"/>
              </a:solidFill>
            </a:endParaRPr>
          </a:p>
        </p:txBody>
      </p:sp>
    </p:spTree>
    <p:extLst>
      <p:ext uri="{BB962C8B-B14F-4D97-AF65-F5344CB8AC3E}">
        <p14:creationId xmlns:p14="http://schemas.microsoft.com/office/powerpoint/2010/main" val="3949093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FYI: How class project was prepared</a:t>
            </a:r>
            <a:endParaRPr lang="en-US" dirty="0"/>
          </a:p>
        </p:txBody>
      </p:sp>
      <p:sp>
        <p:nvSpPr>
          <p:cNvPr id="4" name="Content Placeholder 3"/>
          <p:cNvSpPr>
            <a:spLocks noGrp="1"/>
          </p:cNvSpPr>
          <p:nvPr>
            <p:ph sz="quarter" idx="13"/>
          </p:nvPr>
        </p:nvSpPr>
        <p:spPr>
          <a:xfrm>
            <a:off x="343765" y="941033"/>
            <a:ext cx="8233186" cy="4977458"/>
          </a:xfrm>
        </p:spPr>
        <p:txBody>
          <a:bodyPr/>
          <a:lstStyle/>
          <a:p>
            <a:pPr marL="0" indent="0">
              <a:buNone/>
            </a:pPr>
            <a:r>
              <a:rPr lang="en-US" dirty="0" smtClean="0"/>
              <a:t/>
            </a:r>
            <a:br>
              <a:rPr lang="en-US" dirty="0" smtClean="0"/>
            </a:br>
            <a:endParaRPr lang="en-US" dirty="0" smtClean="0"/>
          </a:p>
        </p:txBody>
      </p:sp>
      <p:sp>
        <p:nvSpPr>
          <p:cNvPr id="5" name="Rectangle 4"/>
          <p:cNvSpPr/>
          <p:nvPr/>
        </p:nvSpPr>
        <p:spPr bwMode="auto">
          <a:xfrm>
            <a:off x="254000" y="930467"/>
            <a:ext cx="8737599" cy="516691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cd /scratch</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git</a:t>
            </a:r>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a:solidFill>
                  <a:schemeClr val="tx1"/>
                </a:solidFill>
                <a:latin typeface="Courier New" panose="02070309020205020404" pitchFamily="49" charset="0"/>
                <a:cs typeface="Courier New" panose="02070309020205020404" pitchFamily="49" charset="0"/>
              </a:rPr>
              <a:t>clone -b </a:t>
            </a:r>
            <a:r>
              <a:rPr lang="en-US" sz="1600" b="1" dirty="0" err="1" smtClean="0">
                <a:solidFill>
                  <a:schemeClr val="tx1"/>
                </a:solidFill>
                <a:latin typeface="Courier New" panose="02070309020205020404" pitchFamily="49" charset="0"/>
                <a:cs typeface="Courier New" panose="02070309020205020404" pitchFamily="49" charset="0"/>
              </a:rPr>
              <a:t>rocko</a:t>
            </a:r>
            <a:r>
              <a:rPr lang="en-US" sz="1600" b="1" dirty="0" smtClean="0">
                <a:solidFill>
                  <a:schemeClr val="tx1"/>
                </a:solidFill>
                <a:latin typeface="Courier New" panose="02070309020205020404" pitchFamily="49" charset="0"/>
                <a:cs typeface="Courier New" panose="02070309020205020404" pitchFamily="49" charset="0"/>
              </a:rPr>
              <a:t> git</a:t>
            </a:r>
            <a:r>
              <a:rPr lang="en-US" sz="1600" b="1" dirty="0">
                <a:solidFill>
                  <a:schemeClr val="tx1"/>
                </a:solidFill>
                <a:latin typeface="Courier New" panose="02070309020205020404" pitchFamily="49" charset="0"/>
                <a:cs typeface="Courier New" panose="02070309020205020404" pitchFamily="49" charset="0"/>
              </a:rPr>
              <a:t>://</a:t>
            </a:r>
            <a:r>
              <a:rPr lang="en-US" sz="1600" b="1" dirty="0" smtClean="0">
                <a:solidFill>
                  <a:schemeClr val="tx1"/>
                </a:solidFill>
                <a:latin typeface="Courier New" panose="02070309020205020404" pitchFamily="49" charset="0"/>
                <a:cs typeface="Courier New" panose="02070309020205020404" pitchFamily="49" charset="0"/>
              </a:rPr>
              <a:t>git.yoctoproject.org/poky.git</a:t>
            </a:r>
          </a:p>
          <a:p>
            <a:r>
              <a:rPr lang="en-US" sz="1600" b="1" dirty="0" smtClean="0">
                <a:solidFill>
                  <a:schemeClr val="tx1"/>
                </a:solidFill>
                <a:latin typeface="Courier New" panose="02070309020205020404" pitchFamily="49" charset="0"/>
                <a:cs typeface="Courier New" panose="02070309020205020404" pitchFamily="49" charset="0"/>
              </a:rPr>
              <a:t>$ cd poky</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i="1" dirty="0" smtClean="0">
                <a:solidFill>
                  <a:schemeClr val="accent1"/>
                </a:solidFill>
                <a:latin typeface="Courier New" panose="02070309020205020404" pitchFamily="49" charset="0"/>
                <a:cs typeface="Courier New" panose="02070309020205020404" pitchFamily="49" charset="0"/>
              </a:rPr>
              <a:t>bash</a:t>
            </a:r>
            <a:endParaRPr lang="en-US" sz="1600" b="1" i="1" dirty="0">
              <a:solidFill>
                <a:schemeClr val="accent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./scratch/poky/</a:t>
            </a:r>
            <a:r>
              <a:rPr lang="en-US" sz="1600" b="1" dirty="0" err="1" smtClean="0">
                <a:solidFill>
                  <a:schemeClr val="tx1"/>
                </a:solidFill>
                <a:latin typeface="Courier New" panose="02070309020205020404" pitchFamily="49" charset="0"/>
                <a:cs typeface="Courier New" panose="02070309020205020404" pitchFamily="49" charset="0"/>
              </a:rPr>
              <a:t>oe</a:t>
            </a:r>
            <a:r>
              <a:rPr lang="en-US" sz="1600" b="1" dirty="0" smtClean="0">
                <a:solidFill>
                  <a:schemeClr val="tx1"/>
                </a:solidFill>
                <a:latin typeface="Courier New" panose="02070309020205020404" pitchFamily="49" charset="0"/>
                <a:cs typeface="Courier New" panose="02070309020205020404" pitchFamily="49" charset="0"/>
              </a:rPr>
              <a:t>-</a:t>
            </a:r>
            <a:r>
              <a:rPr lang="en-US" sz="1600" b="1" dirty="0" err="1" smtClean="0">
                <a:solidFill>
                  <a:schemeClr val="tx1"/>
                </a:solidFill>
                <a:latin typeface="Courier New" panose="02070309020205020404" pitchFamily="49" charset="0"/>
                <a:cs typeface="Courier New" panose="02070309020205020404" pitchFamily="49" charset="0"/>
              </a:rPr>
              <a:t>init</a:t>
            </a:r>
            <a:r>
              <a:rPr lang="en-US" sz="1600" b="1" dirty="0" smtClean="0">
                <a:solidFill>
                  <a:schemeClr val="tx1"/>
                </a:solidFill>
                <a:latin typeface="Courier New" panose="02070309020205020404" pitchFamily="49" charset="0"/>
                <a:cs typeface="Courier New" panose="02070309020205020404" pitchFamily="49" charset="0"/>
              </a:rPr>
              <a:t>-build-</a:t>
            </a:r>
            <a:r>
              <a:rPr lang="en-US" sz="1600" b="1" dirty="0" err="1" smtClean="0">
                <a:solidFill>
                  <a:schemeClr val="tx1"/>
                </a:solidFill>
                <a:latin typeface="Courier New" panose="02070309020205020404" pitchFamily="49" charset="0"/>
                <a:cs typeface="Courier New" panose="02070309020205020404" pitchFamily="49" charset="0"/>
              </a:rPr>
              <a:t>env</a:t>
            </a:r>
            <a:r>
              <a:rPr lang="en-US" sz="1600" b="1" dirty="0" smtClean="0">
                <a:solidFill>
                  <a:schemeClr val="tx1"/>
                </a:solidFill>
                <a:latin typeface="Courier New" panose="02070309020205020404" pitchFamily="49" charset="0"/>
                <a:cs typeface="Courier New" panose="02070309020205020404" pitchFamily="49" charset="0"/>
              </a:rPr>
              <a:t>  build</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echo </a:t>
            </a:r>
            <a:r>
              <a:rPr lang="en-US" sz="1600" b="1" dirty="0">
                <a:latin typeface="Courier New" panose="02070309020205020404" pitchFamily="49" charset="0"/>
                <a:cs typeface="Courier New" panose="02070309020205020404" pitchFamily="49" charset="0"/>
              </a:rPr>
              <a:t>"MACHINE = </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qemuarm</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"SSTATE_DIR = \“/</a:t>
            </a:r>
            <a:r>
              <a:rPr lang="en-US" sz="1600" b="1" dirty="0" smtClean="0">
                <a:latin typeface="Courier New" panose="02070309020205020404" pitchFamily="49" charset="0"/>
                <a:cs typeface="Courier New" panose="02070309020205020404" pitchFamily="49" charset="0"/>
              </a:rPr>
              <a:t>scratch/</a:t>
            </a:r>
            <a:r>
              <a:rPr lang="en-US" sz="1600" b="1" dirty="0" err="1" smtClean="0">
                <a:latin typeface="Courier New" panose="02070309020205020404" pitchFamily="49" charset="0"/>
                <a:cs typeface="Courier New" panose="02070309020205020404" pitchFamily="49" charset="0"/>
              </a:rPr>
              <a:t>sstate</a:t>
            </a:r>
            <a:r>
              <a:rPr lang="en-US" sz="1600" b="1" dirty="0" smtClean="0">
                <a:latin typeface="Courier New" panose="02070309020205020404" pitchFamily="49" charset="0"/>
                <a:cs typeface="Courier New" panose="02070309020205020404" pitchFamily="49" charset="0"/>
              </a:rPr>
              <a:t>-cache</a:t>
            </a:r>
            <a:r>
              <a:rPr lang="en-US" sz="1600" b="1" dirty="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"DL_DIR = \“/scratch/downloads\""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IMAGE_INSTALL_append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gdbserver</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openssh</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libstdc</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curl \"" </a:t>
            </a:r>
            <a:r>
              <a:rPr lang="en-US" sz="1600" b="1" dirty="0">
                <a:latin typeface="Courier New" panose="02070309020205020404" pitchFamily="49" charset="0"/>
                <a:cs typeface="Courier New" panose="02070309020205020404" pitchFamily="49" charset="0"/>
              </a:rPr>
              <a:t>&gt;&gt; </a:t>
            </a:r>
            <a:r>
              <a:rPr lang="en-US" sz="1600" b="1" dirty="0" err="1" smtClean="0">
                <a:latin typeface="Courier New" panose="02070309020205020404" pitchFamily="49" charset="0"/>
                <a:cs typeface="Courier New" panose="02070309020205020404" pitchFamily="49" charset="0"/>
              </a:rPr>
              <a:t>conf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local.conf</a:t>
            </a:r>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 Capture the build into a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/Toaster database</a:t>
            </a:r>
          </a:p>
          <a:p>
            <a:r>
              <a:rPr lang="en-US" sz="1600" b="1" dirty="0" smtClean="0">
                <a:solidFill>
                  <a:srgbClr val="FF0000"/>
                </a:solidFill>
                <a:latin typeface="Courier New" panose="02070309020205020404" pitchFamily="49" charset="0"/>
                <a:cs typeface="Courier New" panose="02070309020205020404" pitchFamily="49" charset="0"/>
              </a:rPr>
              <a:t>$ . toaster start </a:t>
            </a:r>
            <a:r>
              <a:rPr lang="en-US" sz="1600" b="1" dirty="0" err="1" smtClean="0">
                <a:solidFill>
                  <a:srgbClr val="FF0000"/>
                </a:solidFill>
                <a:latin typeface="Courier New" panose="02070309020205020404" pitchFamily="49" charset="0"/>
                <a:cs typeface="Courier New" panose="02070309020205020404" pitchFamily="49" charset="0"/>
              </a:rPr>
              <a:t>webport</a:t>
            </a:r>
            <a:r>
              <a:rPr lang="en-US" sz="1600" b="1" dirty="0" smtClean="0">
                <a:solidFill>
                  <a:srgbClr val="FF0000"/>
                </a:solidFill>
                <a:latin typeface="Courier New" panose="02070309020205020404" pitchFamily="49" charset="0"/>
                <a:cs typeface="Courier New" panose="02070309020205020404" pitchFamily="49" charset="0"/>
              </a:rPr>
              <a:t>=0.0.0.0:8000</a:t>
            </a:r>
          </a:p>
          <a:p>
            <a:r>
              <a:rPr lang="en-US" sz="1600" b="1" dirty="0" smtClean="0">
                <a:latin typeface="Courier New" panose="02070309020205020404" pitchFamily="49" charset="0"/>
                <a:cs typeface="Courier New" panose="02070309020205020404" pitchFamily="49" charset="0"/>
              </a:rPr>
              <a:t>$ # Build the project</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core-image-base</a:t>
            </a:r>
          </a:p>
          <a:p>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 When you are done ...</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 toaster stop</a:t>
            </a:r>
          </a:p>
          <a:p>
            <a:r>
              <a:rPr lang="en-US" sz="1600" b="1" dirty="0" smtClean="0">
                <a:latin typeface="Courier New" panose="02070309020205020404" pitchFamily="49" charset="0"/>
                <a:cs typeface="Courier New" panose="02070309020205020404" pitchFamily="49" charset="0"/>
              </a:rPr>
              <a:t>$ </a:t>
            </a:r>
            <a:r>
              <a:rPr lang="en-US" sz="1600" b="1" i="1" dirty="0" smtClean="0">
                <a:solidFill>
                  <a:schemeClr val="accent1"/>
                </a:solidFill>
                <a:latin typeface="Courier New" panose="02070309020205020404" pitchFamily="49" charset="0"/>
                <a:cs typeface="Courier New" panose="02070309020205020404" pitchFamily="49" charset="0"/>
              </a:rPr>
              <a:t>exit</a:t>
            </a:r>
            <a:endParaRPr lang="en-US" sz="1600" i="1" dirty="0" smtClean="0">
              <a:solidFill>
                <a:schemeClr val="accent1"/>
              </a:solidFill>
              <a:latin typeface="Courier New" panose="02070309020205020404" pitchFamily="49" charset="0"/>
              <a:cs typeface="Courier New" panose="02070309020205020404" pitchFamily="49" charset="0"/>
            </a:endParaRPr>
          </a:p>
          <a:p>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4097146"/>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Layers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M</a:t>
            </a:r>
            <a:r>
              <a:rPr lang="en-US" dirty="0">
                <a:solidFill>
                  <a:srgbClr val="414141"/>
                </a:solidFill>
              </a:rPr>
              <a:t>ay</a:t>
            </a:r>
            <a:r>
              <a:rPr lang="en-US" dirty="0"/>
              <a:t> not have release branches, and float on master</a:t>
            </a:r>
            <a:r>
              <a:rPr lang="en-US" b="0" dirty="0"/>
              <a:t> </a:t>
            </a:r>
            <a:endParaRPr lang="en-US"/>
          </a:p>
          <a:p>
            <a:pPr lvl="1"/>
            <a:r>
              <a:rPr lang="en-US" b="0" dirty="0"/>
              <a:t>This can cause </a:t>
            </a:r>
            <a:r>
              <a:rPr lang="en-US" dirty="0"/>
              <a:t>compatibility problems</a:t>
            </a:r>
            <a:r>
              <a:rPr lang="en-US" b="0" dirty="0"/>
              <a:t> if you want to use them with an older release</a:t>
            </a:r>
            <a:endParaRPr lang="en-US" dirty="0">
              <a:solidFill>
                <a:srgbClr val="37424A"/>
              </a:solidFill>
            </a:endParaRPr>
          </a:p>
          <a:p>
            <a:r>
              <a:rPr lang="en-US" dirty="0"/>
              <a:t>May be intermittently maintained </a:t>
            </a:r>
            <a:endParaRPr lang="en-US" dirty="0">
              <a:solidFill>
                <a:schemeClr val="tx1"/>
              </a:solidFill>
            </a:endParaRPr>
          </a:p>
          <a:p>
            <a:r>
              <a:rPr lang="en-US" dirty="0"/>
              <a:t>Do some research</a:t>
            </a:r>
            <a:endParaRPr lang="en-US" dirty="0">
              <a:solidFill>
                <a:srgbClr val="414141"/>
              </a:solidFill>
            </a:endParaRPr>
          </a:p>
          <a:p>
            <a:pPr lvl="1"/>
            <a:r>
              <a:rPr lang="en-US" dirty="0"/>
              <a:t>Look</a:t>
            </a:r>
            <a:r>
              <a:rPr lang="en-US" b="0" dirty="0"/>
              <a:t> at the layer's commit history to </a:t>
            </a:r>
            <a:r>
              <a:rPr lang="en-US" dirty="0"/>
              <a:t>see how actively it is maintained</a:t>
            </a:r>
            <a:endParaRPr lang="en-US" dirty="0">
              <a:solidFill>
                <a:srgbClr val="37424A"/>
              </a:solidFill>
            </a:endParaRPr>
          </a:p>
          <a:p>
            <a:pPr lvl="1"/>
            <a:r>
              <a:rPr lang="en-US" dirty="0"/>
              <a:t>If</a:t>
            </a:r>
            <a:r>
              <a:rPr lang="en-US" b="0" dirty="0"/>
              <a:t> it's hosted on </a:t>
            </a:r>
            <a:r>
              <a:rPr lang="en-US" b="0" dirty="0" err="1"/>
              <a:t>github</a:t>
            </a:r>
            <a:r>
              <a:rPr lang="en-US" b="0" dirty="0"/>
              <a:t>, look at activity and rating there </a:t>
            </a:r>
            <a:endParaRPr lang="en-US" dirty="0">
              <a:solidFill>
                <a:srgbClr val="37424A"/>
              </a:solidFill>
            </a:endParaRPr>
          </a:p>
          <a:p>
            <a:r>
              <a:rPr lang="en-US" dirty="0"/>
              <a:t>Forewarned is forearmed, you want to avoid surprises</a:t>
            </a:r>
            <a:r>
              <a:rPr lang="en-US" dirty="0">
                <a:solidFill>
                  <a:srgbClr val="414141"/>
                </a:solidFill>
              </a:rPr>
              <a:t> during future upgrades</a:t>
            </a:r>
            <a:endParaRPr lang="en-US" dirty="0">
              <a:solidFill>
                <a:schemeClr val="tx1"/>
              </a:solidFill>
            </a:endParaRPr>
          </a:p>
        </p:txBody>
      </p:sp>
    </p:spTree>
    <p:extLst>
      <p:ext uri="{BB962C8B-B14F-4D97-AF65-F5344CB8AC3E}">
        <p14:creationId xmlns:p14="http://schemas.microsoft.com/office/powerpoint/2010/main" val="28574162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Maintaining Local Configuration</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Keep your local metadata configuration (BSP and machine, distribution, etc.) in your own set of layers</a:t>
            </a:r>
            <a:r>
              <a:rPr lang="en-US" b="0" dirty="0"/>
              <a:t> </a:t>
            </a:r>
          </a:p>
          <a:p>
            <a:pPr lvl="1"/>
            <a:r>
              <a:rPr lang="en-US" dirty="0"/>
              <a:t>Note that they do not necessarily need to be in separate git repositories, but doing so can keep change history clearer</a:t>
            </a:r>
            <a:endParaRPr lang="en-US" b="1" dirty="0">
              <a:solidFill>
                <a:srgbClr val="37424A"/>
              </a:solidFill>
            </a:endParaRPr>
          </a:p>
          <a:p>
            <a:r>
              <a:rPr lang="en-US" dirty="0">
                <a:solidFill>
                  <a:srgbClr val="414141"/>
                </a:solidFill>
              </a:rPr>
              <a:t>Think</a:t>
            </a:r>
            <a:r>
              <a:rPr lang="en-US" b="0" dirty="0">
                <a:solidFill>
                  <a:srgbClr val="414141"/>
                </a:solidFill>
              </a:rPr>
              <a:t> </a:t>
            </a:r>
            <a:r>
              <a:rPr lang="en-US" dirty="0">
                <a:solidFill>
                  <a:srgbClr val="414141"/>
                </a:solidFill>
              </a:rPr>
              <a:t>about using tools for layer repository management such as Android repo, </a:t>
            </a:r>
            <a:r>
              <a:rPr lang="en-US" dirty="0" err="1">
                <a:solidFill>
                  <a:srgbClr val="414141"/>
                </a:solidFill>
              </a:rPr>
              <a:t>myrepo</a:t>
            </a:r>
            <a:r>
              <a:rPr lang="en-US" dirty="0">
                <a:solidFill>
                  <a:srgbClr val="414141"/>
                </a:solidFill>
              </a:rPr>
              <a:t>, Wind River's </a:t>
            </a:r>
            <a:r>
              <a:rPr lang="en-US" dirty="0" err="1">
                <a:solidFill>
                  <a:srgbClr val="414141"/>
                </a:solidFill>
              </a:rPr>
              <a:t>setuptool</a:t>
            </a:r>
            <a:r>
              <a:rPr lang="en-US" dirty="0">
                <a:solidFill>
                  <a:srgbClr val="414141"/>
                </a:solidFill>
              </a:rPr>
              <a:t>, etc., and planning ahead on having a branching and release strategy for metadata repositories</a:t>
            </a:r>
            <a:r>
              <a:rPr lang="en-US" b="0" dirty="0">
                <a:solidFill>
                  <a:srgbClr val="414141"/>
                </a:solidFill>
              </a:rPr>
              <a:t> </a:t>
            </a:r>
            <a:endParaRPr lang="en-US" b="1">
              <a:solidFill>
                <a:srgbClr val="414141"/>
              </a:solidFill>
            </a:endParaRPr>
          </a:p>
          <a:p>
            <a:pPr lvl="1"/>
            <a:r>
              <a:rPr lang="en-US" dirty="0"/>
              <a:t>Makes checkout and build more straightforward</a:t>
            </a:r>
          </a:p>
          <a:p>
            <a:pPr lvl="1"/>
            <a:r>
              <a:rPr lang="en-US" b="0" dirty="0"/>
              <a:t>In addition to </a:t>
            </a:r>
            <a:r>
              <a:rPr lang="en-US" dirty="0"/>
              <a:t>facilitating tracking</a:t>
            </a:r>
            <a:r>
              <a:rPr lang="en-US" b="0" dirty="0"/>
              <a:t> your product releases, </a:t>
            </a:r>
            <a:r>
              <a:rPr lang="en-US" dirty="0"/>
              <a:t>this allows</a:t>
            </a:r>
            <a:r>
              <a:rPr lang="en-US" b="0" dirty="0"/>
              <a:t> upgrade development on a branch</a:t>
            </a:r>
            <a:endParaRPr lang="en-US" dirty="0"/>
          </a:p>
        </p:txBody>
      </p:sp>
    </p:spTree>
    <p:extLst>
      <p:ext uri="{BB962C8B-B14F-4D97-AF65-F5344CB8AC3E}">
        <p14:creationId xmlns:p14="http://schemas.microsoft.com/office/powerpoint/2010/main" val="22929321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Configuration Tips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Avoid local changes to </a:t>
            </a:r>
            <a:r>
              <a:rPr lang="en-US" dirty="0" err="1"/>
              <a:t>oe</a:t>
            </a:r>
            <a:r>
              <a:rPr lang="en-US" dirty="0"/>
              <a:t>-core, meta-poky, etc. if at all possible</a:t>
            </a:r>
            <a:endParaRPr lang="en-US" dirty="0">
              <a:solidFill>
                <a:srgbClr val="37424A"/>
              </a:solidFill>
            </a:endParaRPr>
          </a:p>
          <a:p>
            <a:pPr lvl="1"/>
            <a:r>
              <a:rPr lang="en-US" b="0" dirty="0"/>
              <a:t>If something cannot be accomplished with a </a:t>
            </a:r>
            <a:r>
              <a:rPr lang="en-US" b="0" dirty="0" err="1"/>
              <a:t>bbappend</a:t>
            </a:r>
            <a:r>
              <a:rPr lang="en-US" b="0" dirty="0"/>
              <a:t>, </a:t>
            </a:r>
            <a:r>
              <a:rPr lang="en-US" dirty="0"/>
              <a:t>it is</a:t>
            </a:r>
            <a:r>
              <a:rPr lang="en-US" b="0" dirty="0"/>
              <a:t> </a:t>
            </a:r>
            <a:r>
              <a:rPr lang="en-US" dirty="0"/>
              <a:t>better</a:t>
            </a:r>
            <a:r>
              <a:rPr lang="en-US" b="0" dirty="0"/>
              <a:t> to work with upstream to try to come up with a solution, as carrying such changes is just one more </a:t>
            </a:r>
            <a:r>
              <a:rPr lang="en-US" dirty="0"/>
              <a:t>thing</a:t>
            </a:r>
            <a:r>
              <a:rPr lang="en-US" b="0" dirty="0"/>
              <a:t> that can become a time sink on a future upgrade </a:t>
            </a:r>
            <a:endParaRPr lang="en-US" dirty="0">
              <a:solidFill>
                <a:schemeClr val="tx1"/>
              </a:solidFill>
            </a:endParaRPr>
          </a:p>
          <a:p>
            <a:r>
              <a:rPr lang="en-US" dirty="0"/>
              <a:t>Look at pushing new recipes for FOSS packages upstream to increase the eyes looking at it and get feedback</a:t>
            </a:r>
            <a:r>
              <a:rPr lang="en-US" b="0" dirty="0"/>
              <a:t> </a:t>
            </a:r>
            <a:endParaRPr lang="en-US" dirty="0"/>
          </a:p>
          <a:p>
            <a:pPr lvl="1"/>
            <a:r>
              <a:rPr lang="en-US" b="0" dirty="0"/>
              <a:t>Increases probability of things "just working" on </a:t>
            </a:r>
            <a:r>
              <a:rPr lang="en-US" dirty="0"/>
              <a:t>upgrade</a:t>
            </a:r>
            <a:endParaRPr lang="en-US" b="1" dirty="0">
              <a:solidFill>
                <a:srgbClr val="414141"/>
              </a:solidFill>
            </a:endParaRPr>
          </a:p>
          <a:p>
            <a:pPr lvl="1"/>
            <a:r>
              <a:rPr lang="en-US" dirty="0">
                <a:solidFill>
                  <a:srgbClr val="414141"/>
                </a:solidFill>
              </a:rPr>
              <a:t>But</a:t>
            </a:r>
            <a:r>
              <a:rPr lang="en-US" b="0" dirty="0">
                <a:solidFill>
                  <a:srgbClr val="414141"/>
                </a:solidFill>
              </a:rPr>
              <a:t> don't just throw it over the wall, seriously consider signing up as maintainer </a:t>
            </a:r>
            <a:r>
              <a:rPr lang="en-US" b="0" dirty="0"/>
              <a:t>of whatever you upstream</a:t>
            </a:r>
            <a:endParaRPr lang="en-US" dirty="0">
              <a:solidFill>
                <a:schemeClr val="tx1"/>
              </a:solidFill>
            </a:endParaRPr>
          </a:p>
          <a:p>
            <a:endParaRPr lang="en-US" dirty="0"/>
          </a:p>
        </p:txBody>
      </p:sp>
    </p:spTree>
    <p:extLst>
      <p:ext uri="{BB962C8B-B14F-4D97-AF65-F5344CB8AC3E}">
        <p14:creationId xmlns:p14="http://schemas.microsoft.com/office/powerpoint/2010/main" val="41359811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Configuration Tips (continued)</a:t>
            </a:r>
          </a:p>
        </p:txBody>
      </p:sp>
      <p:sp>
        <p:nvSpPr>
          <p:cNvPr id="3" name="Content Placeholder 2"/>
          <p:cNvSpPr>
            <a:spLocks noGrp="1"/>
          </p:cNvSpPr>
          <p:nvPr>
            <p:ph idx="4294967295"/>
          </p:nvPr>
        </p:nvSpPr>
        <p:spPr>
          <a:xfrm>
            <a:off x="457200" y="1008529"/>
            <a:ext cx="8229600" cy="4832821"/>
          </a:xfrm>
          <a:prstGeom prst="rect">
            <a:avLst/>
          </a:prstGeom>
        </p:spPr>
        <p:txBody>
          <a:bodyPr>
            <a:normAutofit fontScale="92500"/>
          </a:bodyPr>
          <a:lstStyle/>
          <a:p>
            <a:r>
              <a:rPr lang="en-US" dirty="0"/>
              <a:t>Attempt to minimize local configuration changes</a:t>
            </a:r>
          </a:p>
          <a:p>
            <a:pPr lvl="1"/>
            <a:r>
              <a:rPr lang="en-US" dirty="0">
                <a:solidFill>
                  <a:srgbClr val="414141"/>
                </a:solidFill>
              </a:rPr>
              <a:t>This can be tough since there is a tension between required local customizations and associated potential maintenance burden</a:t>
            </a:r>
          </a:p>
          <a:p>
            <a:r>
              <a:rPr lang="en-US" dirty="0">
                <a:solidFill>
                  <a:srgbClr val="414141"/>
                </a:solidFill>
              </a:rPr>
              <a:t>Some simple changes can give surprising problems on upgrade</a:t>
            </a:r>
          </a:p>
          <a:p>
            <a:pPr lvl="1"/>
            <a:r>
              <a:rPr lang="en-US" dirty="0">
                <a:solidFill>
                  <a:srgbClr val="414141"/>
                </a:solidFill>
              </a:rPr>
              <a:t>e.g. Changes to fsperms</a:t>
            </a:r>
            <a:r>
              <a:rPr lang="en-US" b="0" dirty="0"/>
              <a:t>.txt, </a:t>
            </a:r>
            <a:r>
              <a:rPr lang="en-US" dirty="0"/>
              <a:t>base-files can later result in packaging errors that do not immediately seem related</a:t>
            </a:r>
            <a:endParaRPr lang="en-US" dirty="0">
              <a:solidFill>
                <a:schemeClr val="tx1"/>
              </a:solidFill>
            </a:endParaRPr>
          </a:p>
          <a:p>
            <a:r>
              <a:rPr lang="en-US" dirty="0"/>
              <a:t>Changes you may need for functional requirements can result in significant effort being required down the road</a:t>
            </a:r>
            <a:r>
              <a:rPr lang="en-US" b="0" dirty="0"/>
              <a:t> </a:t>
            </a:r>
            <a:endParaRPr lang="en-US" dirty="0">
              <a:solidFill>
                <a:srgbClr val="37424A"/>
              </a:solidFill>
            </a:endParaRPr>
          </a:p>
          <a:p>
            <a:pPr lvl="1"/>
            <a:r>
              <a:rPr lang="en-US" b="0" dirty="0"/>
              <a:t>e.g. FIPS support</a:t>
            </a:r>
            <a:r>
              <a:rPr lang="en-US" dirty="0"/>
              <a:t>.</a:t>
            </a:r>
            <a:r>
              <a:rPr lang="en-US" b="0" dirty="0"/>
              <a:t>  If you</a:t>
            </a:r>
            <a:r>
              <a:rPr lang="en-US" dirty="0"/>
              <a:t> locally</a:t>
            </a:r>
            <a:r>
              <a:rPr lang="en-US" b="0" dirty="0"/>
              <a:t> </a:t>
            </a:r>
            <a:r>
              <a:rPr lang="en-US" dirty="0" err="1"/>
              <a:t>bbappend</a:t>
            </a:r>
            <a:r>
              <a:rPr lang="en-US" dirty="0"/>
              <a:t> </a:t>
            </a:r>
            <a:r>
              <a:rPr lang="en-US" b="0" dirty="0"/>
              <a:t>the RedHat set of </a:t>
            </a:r>
            <a:r>
              <a:rPr lang="en-US" dirty="0"/>
              <a:t>OpenSSL patches</a:t>
            </a:r>
            <a:r>
              <a:rPr lang="en-US" b="0" dirty="0"/>
              <a:t>, keeping things building can </a:t>
            </a:r>
            <a:r>
              <a:rPr lang="en-US" dirty="0"/>
              <a:t>be time-consuming</a:t>
            </a:r>
            <a:r>
              <a:rPr lang="en-US" b="0" dirty="0"/>
              <a:t>  </a:t>
            </a:r>
            <a:endParaRPr lang="en-US" dirty="0">
              <a:solidFill>
                <a:schemeClr val="tx1"/>
              </a:solidFill>
            </a:endParaRPr>
          </a:p>
          <a:p>
            <a:endParaRPr lang="en-US" dirty="0"/>
          </a:p>
        </p:txBody>
      </p:sp>
    </p:spTree>
    <p:extLst>
      <p:ext uri="{BB962C8B-B14F-4D97-AF65-F5344CB8AC3E}">
        <p14:creationId xmlns:p14="http://schemas.microsoft.com/office/powerpoint/2010/main" val="28963458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Configuration Tips (continued)</a:t>
            </a:r>
          </a:p>
        </p:txBody>
      </p:sp>
      <p:sp>
        <p:nvSpPr>
          <p:cNvPr id="3" name="Content Placeholder 2"/>
          <p:cNvSpPr>
            <a:spLocks noGrp="1"/>
          </p:cNvSpPr>
          <p:nvPr>
            <p:ph idx="4294967295"/>
          </p:nvPr>
        </p:nvSpPr>
        <p:spPr>
          <a:xfrm>
            <a:off x="457200" y="1008529"/>
            <a:ext cx="8229600" cy="4832821"/>
          </a:xfrm>
          <a:prstGeom prst="rect">
            <a:avLst/>
          </a:prstGeom>
        </p:spPr>
        <p:txBody>
          <a:bodyPr>
            <a:normAutofit fontScale="85000" lnSpcReduction="20000"/>
          </a:bodyPr>
          <a:lstStyle/>
          <a:p>
            <a:r>
              <a:rPr lang="en-US" dirty="0"/>
              <a:t>Some tools/projects can increase the burden of doing an upgrade</a:t>
            </a:r>
            <a:r>
              <a:rPr lang="en-US" b="0" dirty="0"/>
              <a:t> </a:t>
            </a:r>
            <a:endParaRPr lang="en-US" dirty="0">
              <a:solidFill>
                <a:srgbClr val="37424A"/>
              </a:solidFill>
            </a:endParaRPr>
          </a:p>
          <a:p>
            <a:pPr lvl="1"/>
            <a:r>
              <a:rPr lang="en-US" dirty="0"/>
              <a:t>e.g. node</a:t>
            </a:r>
            <a:r>
              <a:rPr lang="en-US" b="0" dirty="0"/>
              <a:t>.js, ruby, rust, </a:t>
            </a:r>
            <a:r>
              <a:rPr lang="en-US" dirty="0"/>
              <a:t>go</a:t>
            </a:r>
            <a:endParaRPr lang="en-US" dirty="0">
              <a:solidFill>
                <a:srgbClr val="37424A"/>
              </a:solidFill>
            </a:endParaRPr>
          </a:p>
          <a:p>
            <a:pPr lvl="1"/>
            <a:r>
              <a:rPr lang="en-US" dirty="0"/>
              <a:t>If</a:t>
            </a:r>
            <a:r>
              <a:rPr lang="en-US" b="0" dirty="0"/>
              <a:t> you have any local recipes to add modules, dependencies can drive recipe upgrades you might have not expected to need to </a:t>
            </a:r>
            <a:r>
              <a:rPr lang="en-US" dirty="0"/>
              <a:t>do</a:t>
            </a:r>
            <a:endParaRPr lang="en-US" dirty="0">
              <a:solidFill>
                <a:srgbClr val="37424A"/>
              </a:solidFill>
            </a:endParaRPr>
          </a:p>
          <a:p>
            <a:pPr lvl="1"/>
            <a:r>
              <a:rPr lang="en-US" dirty="0">
                <a:solidFill>
                  <a:srgbClr val="414141"/>
                </a:solidFill>
              </a:rPr>
              <a:t>as</a:t>
            </a:r>
            <a:r>
              <a:rPr lang="en-US" b="0" dirty="0">
                <a:solidFill>
                  <a:srgbClr val="414141"/>
                </a:solidFill>
              </a:rPr>
              <a:t> well, backporting a recipe for a package based on one of these </a:t>
            </a:r>
            <a:r>
              <a:rPr lang="en-US" b="0" dirty="0"/>
              <a:t>might have a significant ripple effect </a:t>
            </a:r>
            <a:endParaRPr lang="en-US" b="1" dirty="0">
              <a:solidFill>
                <a:srgbClr val="37424A"/>
              </a:solidFill>
            </a:endParaRPr>
          </a:p>
          <a:p>
            <a:r>
              <a:rPr lang="en-US" dirty="0" err="1">
                <a:solidFill>
                  <a:srgbClr val="414141"/>
                </a:solidFill>
              </a:rPr>
              <a:t>gcc</a:t>
            </a:r>
            <a:r>
              <a:rPr lang="en-US" dirty="0">
                <a:solidFill>
                  <a:srgbClr val="414141"/>
                </a:solidFill>
              </a:rPr>
              <a:t> upgrades can be painful if you have much in-house software</a:t>
            </a:r>
            <a:endParaRPr lang="en-US">
              <a:solidFill>
                <a:srgbClr val="414141"/>
              </a:solidFill>
            </a:endParaRPr>
          </a:p>
          <a:p>
            <a:pPr lvl="1"/>
            <a:r>
              <a:rPr lang="en-US" b="0" dirty="0"/>
              <a:t>Recent releases have been significantly improving warnings, which is a problem if you use/rely on -</a:t>
            </a:r>
            <a:r>
              <a:rPr lang="en-US" b="0" dirty="0" err="1"/>
              <a:t>Werror</a:t>
            </a:r>
            <a:r>
              <a:rPr lang="en-US" b="0" dirty="0"/>
              <a:t> </a:t>
            </a:r>
            <a:endParaRPr lang="en-US" dirty="0">
              <a:solidFill>
                <a:srgbClr val="37424A"/>
              </a:solidFill>
            </a:endParaRPr>
          </a:p>
          <a:p>
            <a:pPr lvl="1"/>
            <a:r>
              <a:rPr lang="en-US" b="0" dirty="0"/>
              <a:t>I've done a few upgrades where the effort required to fix in-house code issues outweighed that required for </a:t>
            </a:r>
            <a:r>
              <a:rPr lang="en-US" dirty="0" err="1"/>
              <a:t>uprading</a:t>
            </a:r>
            <a:r>
              <a:rPr lang="en-US" dirty="0"/>
              <a:t> the YP</a:t>
            </a:r>
            <a:r>
              <a:rPr lang="en-US" b="0" dirty="0"/>
              <a:t> </a:t>
            </a:r>
            <a:r>
              <a:rPr lang="en-US" dirty="0"/>
              <a:t>release by</a:t>
            </a:r>
            <a:r>
              <a:rPr lang="en-US" b="0" dirty="0"/>
              <a:t> several </a:t>
            </a:r>
            <a:r>
              <a:rPr lang="en-US" dirty="0"/>
              <a:t>times</a:t>
            </a:r>
            <a:endParaRPr lang="en-US" dirty="0">
              <a:solidFill>
                <a:srgbClr val="37424A"/>
              </a:solidFill>
            </a:endParaRPr>
          </a:p>
          <a:p>
            <a:pPr lvl="1"/>
            <a:r>
              <a:rPr lang="en-US" dirty="0"/>
              <a:t>If</a:t>
            </a:r>
            <a:r>
              <a:rPr lang="en-US" b="0" dirty="0"/>
              <a:t> you're staying on the upgrade treadmill, it's possible you may hit this every couple of years, as the pace of </a:t>
            </a:r>
            <a:r>
              <a:rPr lang="en-US" b="0" dirty="0" err="1"/>
              <a:t>gcc</a:t>
            </a:r>
            <a:r>
              <a:rPr lang="en-US" b="0" dirty="0"/>
              <a:t> releases has increased, and OE only carries recipes for two </a:t>
            </a:r>
            <a:r>
              <a:rPr lang="en-US" b="0" dirty="0" err="1"/>
              <a:t>gcc</a:t>
            </a:r>
            <a:r>
              <a:rPr lang="en-US" b="0" dirty="0"/>
              <a:t> version branches at a time.  Forward porting </a:t>
            </a:r>
            <a:r>
              <a:rPr lang="en-US" b="0" dirty="0" err="1"/>
              <a:t>gcc</a:t>
            </a:r>
            <a:r>
              <a:rPr lang="en-US" b="0" dirty="0"/>
              <a:t> recipes is involved and considered a bad strategy</a:t>
            </a:r>
            <a:endParaRPr lang="en-US">
              <a:solidFill>
                <a:schemeClr val="tx1"/>
              </a:solidFill>
            </a:endParaRPr>
          </a:p>
          <a:p>
            <a:endParaRPr lang="en-US" dirty="0"/>
          </a:p>
        </p:txBody>
      </p:sp>
    </p:spTree>
    <p:extLst>
      <p:ext uri="{BB962C8B-B14F-4D97-AF65-F5344CB8AC3E}">
        <p14:creationId xmlns:p14="http://schemas.microsoft.com/office/powerpoint/2010/main" val="3431771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Preparing for a Distribution Upgrade</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Can be difficult resource-wise, but consider regularly test building against master</a:t>
            </a:r>
            <a:endParaRPr lang="en-US" dirty="0">
              <a:solidFill>
                <a:srgbClr val="414141"/>
              </a:solidFill>
            </a:endParaRPr>
          </a:p>
          <a:p>
            <a:pPr lvl="1"/>
            <a:r>
              <a:rPr lang="en-US" b="0" dirty="0"/>
              <a:t>Gives a heads up on changes that impact your </a:t>
            </a:r>
            <a:r>
              <a:rPr lang="en-US" dirty="0"/>
              <a:t>build</a:t>
            </a:r>
            <a:endParaRPr lang="en-US" dirty="0">
              <a:solidFill>
                <a:srgbClr val="37424A"/>
              </a:solidFill>
            </a:endParaRPr>
          </a:p>
          <a:p>
            <a:pPr lvl="1"/>
            <a:r>
              <a:rPr lang="en-US" dirty="0"/>
              <a:t>If</a:t>
            </a:r>
            <a:r>
              <a:rPr lang="en-US" b="0" dirty="0"/>
              <a:t> you have robust upgrade strategy and are doing regular product updates, having it be part of your workflow should ease keeping up as opposed to coming in </a:t>
            </a:r>
            <a:r>
              <a:rPr lang="en-US" dirty="0"/>
              <a:t>completely</a:t>
            </a:r>
            <a:r>
              <a:rPr lang="en-US" b="0" dirty="0"/>
              <a:t> fresh on a new YP release </a:t>
            </a:r>
            <a:endParaRPr lang="en-US" dirty="0">
              <a:solidFill>
                <a:schemeClr val="tx1"/>
              </a:solidFill>
            </a:endParaRPr>
          </a:p>
          <a:p>
            <a:r>
              <a:rPr lang="en-US" dirty="0"/>
              <a:t>Look at yoctoproject.org documentation on per-release changes</a:t>
            </a:r>
          </a:p>
          <a:p>
            <a:pPr lvl="1"/>
            <a:r>
              <a:rPr lang="en-US" b="0" dirty="0">
                <a:solidFill>
                  <a:srgbClr val="414141"/>
                </a:solidFill>
                <a:hlinkClick r:id="rId3"/>
              </a:rPr>
              <a:t>http://www.yoctoproject.org/docs/current/ref-manual/ref-manual.html#migration</a:t>
            </a:r>
            <a:endParaRPr lang="en-US" b="0">
              <a:solidFill>
                <a:srgbClr val="414141"/>
              </a:solidFill>
            </a:endParaRPr>
          </a:p>
        </p:txBody>
      </p:sp>
    </p:spTree>
    <p:extLst>
      <p:ext uri="{BB962C8B-B14F-4D97-AF65-F5344CB8AC3E}">
        <p14:creationId xmlns:p14="http://schemas.microsoft.com/office/powerpoint/2010/main" val="1603878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Build-related Maintenance</a:t>
            </a:r>
          </a:p>
        </p:txBody>
      </p:sp>
      <p:sp>
        <p:nvSpPr>
          <p:cNvPr id="3" name="Content Placeholder 2"/>
          <p:cNvSpPr>
            <a:spLocks noGrp="1"/>
          </p:cNvSpPr>
          <p:nvPr>
            <p:ph idx="4294967295"/>
          </p:nvPr>
        </p:nvSpPr>
        <p:spPr>
          <a:xfrm>
            <a:off x="457200" y="1008529"/>
            <a:ext cx="8229600" cy="4832821"/>
          </a:xfrm>
          <a:prstGeom prst="rect">
            <a:avLst/>
          </a:prstGeom>
        </p:spPr>
        <p:txBody>
          <a:bodyPr>
            <a:normAutofit lnSpcReduction="10000"/>
          </a:bodyPr>
          <a:lstStyle/>
          <a:p>
            <a:r>
              <a:rPr lang="en-US" dirty="0">
                <a:solidFill>
                  <a:srgbClr val="414141"/>
                </a:solidFill>
              </a:rPr>
              <a:t>For reproducibility and disaster recovery, it is useful to archive build output such as images and SDKs</a:t>
            </a:r>
          </a:p>
          <a:p>
            <a:pPr lvl="1"/>
            <a:r>
              <a:rPr lang="en-US" dirty="0">
                <a:solidFill>
                  <a:srgbClr val="414141"/>
                </a:solidFill>
              </a:rPr>
              <a:t>If you make use of SDKs, it is common to have significant churn during development as additions are made.  Using the SDK_VERSION variable to number your internal SDK releases can help with reproducibility</a:t>
            </a:r>
          </a:p>
          <a:p>
            <a:r>
              <a:rPr lang="en-US" dirty="0">
                <a:solidFill>
                  <a:srgbClr val="414141"/>
                </a:solidFill>
              </a:rPr>
              <a:t>Archiving the downloads directory for use as a source pre-mirror can be quite useful</a:t>
            </a:r>
          </a:p>
          <a:p>
            <a:pPr lvl="1"/>
            <a:r>
              <a:rPr lang="en-US" dirty="0">
                <a:solidFill>
                  <a:srgbClr val="414141"/>
                </a:solidFill>
              </a:rPr>
              <a:t>In some organizations, doing so can be required for either reproducibility or for building on systems without network access</a:t>
            </a:r>
          </a:p>
          <a:p>
            <a:pPr lvl="1"/>
            <a:r>
              <a:rPr lang="en-US" dirty="0">
                <a:solidFill>
                  <a:srgbClr val="414141"/>
                </a:solidFill>
              </a:rPr>
              <a:t>You may need to investigate tools for binary storage to reduce disk space usage</a:t>
            </a:r>
          </a:p>
        </p:txBody>
      </p:sp>
    </p:spTree>
    <p:extLst>
      <p:ext uri="{BB962C8B-B14F-4D97-AF65-F5344CB8AC3E}">
        <p14:creationId xmlns:p14="http://schemas.microsoft.com/office/powerpoint/2010/main" val="786805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Security-related Maintenance</a:t>
            </a:r>
          </a:p>
        </p:txBody>
      </p:sp>
      <p:sp>
        <p:nvSpPr>
          <p:cNvPr id="3" name="Content Placeholder 2"/>
          <p:cNvSpPr>
            <a:spLocks noGrp="1"/>
          </p:cNvSpPr>
          <p:nvPr>
            <p:ph idx="4294967295"/>
          </p:nvPr>
        </p:nvSpPr>
        <p:spPr>
          <a:xfrm>
            <a:off x="457200" y="1008529"/>
            <a:ext cx="8229600" cy="4832821"/>
          </a:xfrm>
          <a:prstGeom prst="rect">
            <a:avLst/>
          </a:prstGeom>
        </p:spPr>
        <p:txBody>
          <a:bodyPr>
            <a:normAutofit fontScale="77500" lnSpcReduction="20000"/>
          </a:bodyPr>
          <a:lstStyle/>
          <a:p>
            <a:r>
              <a:rPr lang="en-US" dirty="0">
                <a:solidFill>
                  <a:srgbClr val="414141"/>
                </a:solidFill>
              </a:rPr>
              <a:t>Security fixes are a likely source of pressure for maintenance releases, knowing what possible issues affect your distribution is extremely valuable</a:t>
            </a:r>
          </a:p>
          <a:p>
            <a:r>
              <a:rPr lang="en-US" dirty="0">
                <a:solidFill>
                  <a:srgbClr val="414141"/>
                </a:solidFill>
              </a:rPr>
              <a:t>Morty and newer releases have </a:t>
            </a:r>
            <a:r>
              <a:rPr lang="en-US" dirty="0" err="1">
                <a:solidFill>
                  <a:srgbClr val="414141"/>
                </a:solidFill>
              </a:rPr>
              <a:t>cve-check.bbclass</a:t>
            </a:r>
            <a:r>
              <a:rPr lang="en-US" dirty="0">
                <a:solidFill>
                  <a:srgbClr val="414141"/>
                </a:solidFill>
              </a:rPr>
              <a:t>, which uses </a:t>
            </a:r>
            <a:r>
              <a:rPr lang="en-US" dirty="0" err="1">
                <a:solidFill>
                  <a:srgbClr val="414141"/>
                </a:solidFill>
              </a:rPr>
              <a:t>cve</a:t>
            </a:r>
            <a:r>
              <a:rPr lang="en-US" dirty="0">
                <a:solidFill>
                  <a:srgbClr val="414141"/>
                </a:solidFill>
              </a:rPr>
              <a:t>-check-tool to check built packages for CVEs</a:t>
            </a:r>
          </a:p>
          <a:p>
            <a:pPr lvl="1"/>
            <a:r>
              <a:rPr lang="en-US" dirty="0">
                <a:solidFill>
                  <a:srgbClr val="414141"/>
                </a:solidFill>
              </a:rPr>
              <a:t>Not hard to port back to older YP releases</a:t>
            </a:r>
          </a:p>
          <a:p>
            <a:pPr lvl="1"/>
            <a:r>
              <a:rPr lang="en-US" dirty="0">
                <a:solidFill>
                  <a:srgbClr val="414141"/>
                </a:solidFill>
              </a:rPr>
              <a:t>Note that there is ongoing discussion about the need for a better scanning tool</a:t>
            </a:r>
          </a:p>
          <a:p>
            <a:r>
              <a:rPr lang="en-US" dirty="0">
                <a:solidFill>
                  <a:srgbClr val="414141"/>
                </a:solidFill>
              </a:rPr>
              <a:t>The yocto-security mailing list is used to notify about high profile security fixes</a:t>
            </a:r>
          </a:p>
          <a:p>
            <a:pPr lvl="1"/>
            <a:r>
              <a:rPr lang="en-US" dirty="0">
                <a:solidFill>
                  <a:srgbClr val="414141"/>
                </a:solidFill>
              </a:rPr>
              <a:t>Should soon also act as a source of notifications about labelled CVE security fixes coming into the supported releases</a:t>
            </a:r>
          </a:p>
          <a:p>
            <a:r>
              <a:rPr lang="en-US" dirty="0">
                <a:solidFill>
                  <a:srgbClr val="414141"/>
                </a:solidFill>
              </a:rPr>
              <a:t>Otherwise, you'll need to rely on sources such as:</a:t>
            </a:r>
          </a:p>
          <a:p>
            <a:pPr lvl="1"/>
            <a:r>
              <a:rPr lang="en-US" dirty="0">
                <a:solidFill>
                  <a:srgbClr val="414141"/>
                </a:solidFill>
              </a:rPr>
              <a:t>cve.mitre.org</a:t>
            </a:r>
          </a:p>
          <a:p>
            <a:pPr lvl="1"/>
            <a:r>
              <a:rPr lang="en-US" dirty="0">
                <a:solidFill>
                  <a:srgbClr val="414141"/>
                </a:solidFill>
              </a:rPr>
              <a:t>cvedetails.com</a:t>
            </a:r>
          </a:p>
          <a:p>
            <a:pPr lvl="1"/>
            <a:r>
              <a:rPr lang="en-US" dirty="0">
                <a:solidFill>
                  <a:srgbClr val="414141"/>
                </a:solidFill>
              </a:rPr>
              <a:t>Other Linux distributions' (RedHat, Debian, etc.) security notification sites</a:t>
            </a:r>
          </a:p>
        </p:txBody>
      </p:sp>
    </p:spTree>
    <p:extLst>
      <p:ext uri="{BB962C8B-B14F-4D97-AF65-F5344CB8AC3E}">
        <p14:creationId xmlns:p14="http://schemas.microsoft.com/office/powerpoint/2010/main" val="15673010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Compliance-related Maintenance</a:t>
            </a:r>
          </a:p>
        </p:txBody>
      </p:sp>
      <p:sp>
        <p:nvSpPr>
          <p:cNvPr id="3" name="Content Placeholder 2"/>
          <p:cNvSpPr>
            <a:spLocks noGrp="1"/>
          </p:cNvSpPr>
          <p:nvPr>
            <p:ph idx="4294967295"/>
          </p:nvPr>
        </p:nvSpPr>
        <p:spPr>
          <a:xfrm>
            <a:off x="457200" y="1008529"/>
            <a:ext cx="8229600" cy="4832821"/>
          </a:xfrm>
          <a:prstGeom prst="rect">
            <a:avLst/>
          </a:prstGeom>
        </p:spPr>
        <p:txBody>
          <a:bodyPr>
            <a:normAutofit fontScale="92500" lnSpcReduction="10000"/>
          </a:bodyPr>
          <a:lstStyle/>
          <a:p>
            <a:r>
              <a:rPr lang="en-US" dirty="0">
                <a:solidFill>
                  <a:srgbClr val="414141"/>
                </a:solidFill>
              </a:rPr>
              <a:t>Planning for source and build system release upfront can save a lot of anxiety later</a:t>
            </a:r>
          </a:p>
          <a:p>
            <a:r>
              <a:rPr lang="en-US" dirty="0">
                <a:solidFill>
                  <a:srgbClr val="414141"/>
                </a:solidFill>
              </a:rPr>
              <a:t>It is </a:t>
            </a:r>
            <a:r>
              <a:rPr lang="en-US" dirty="0" err="1">
                <a:solidFill>
                  <a:srgbClr val="414141"/>
                </a:solidFill>
              </a:rPr>
              <a:t>recommned</a:t>
            </a:r>
            <a:r>
              <a:rPr lang="en-US" dirty="0">
                <a:solidFill>
                  <a:srgbClr val="414141"/>
                </a:solidFill>
              </a:rPr>
              <a:t> that you use the provided license publishing and source archiving tools</a:t>
            </a:r>
          </a:p>
          <a:p>
            <a:pPr lvl="1"/>
            <a:r>
              <a:rPr lang="en-US" dirty="0">
                <a:solidFill>
                  <a:srgbClr val="414141"/>
                </a:solidFill>
                <a:hlinkClick r:id="rId3"/>
              </a:rPr>
              <a:t>http://www.yoctoproject.org/docs/2.3.2/dev-manual/dev-manual.html#maintaining-open-source-license-compliance-during-your-products-lifecycle</a:t>
            </a:r>
          </a:p>
          <a:p>
            <a:pPr lvl="1">
              <a:buClr>
                <a:srgbClr val="37424A"/>
              </a:buClr>
            </a:pPr>
            <a:r>
              <a:rPr lang="en-US" dirty="0">
                <a:solidFill>
                  <a:srgbClr val="414141"/>
                </a:solidFill>
              </a:rPr>
              <a:t>You may need to post-process the output to match your legal team's requirements, it is better to have an idea of what those are as early as possible</a:t>
            </a:r>
          </a:p>
          <a:p>
            <a:r>
              <a:rPr lang="en-US" dirty="0">
                <a:solidFill>
                  <a:srgbClr val="414141"/>
                </a:solidFill>
              </a:rPr>
              <a:t>Similar to archiving of the downloads directory, keeping source archiving enabled and storing the output may be easier than doing special compliance collection builds, if you can manage the space requirements</a:t>
            </a:r>
          </a:p>
        </p:txBody>
      </p:sp>
    </p:spTree>
    <p:extLst>
      <p:ext uri="{BB962C8B-B14F-4D97-AF65-F5344CB8AC3E}">
        <p14:creationId xmlns:p14="http://schemas.microsoft.com/office/powerpoint/2010/main" val="654119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References</a:t>
            </a:r>
            <a:endParaRPr lang="en-US" dirty="0"/>
          </a:p>
        </p:txBody>
      </p:sp>
      <p:sp>
        <p:nvSpPr>
          <p:cNvPr id="3" name="Content Placeholder 2"/>
          <p:cNvSpPr>
            <a:spLocks noGrp="1"/>
          </p:cNvSpPr>
          <p:nvPr>
            <p:ph idx="4294967295"/>
          </p:nvPr>
        </p:nvSpPr>
        <p:spPr>
          <a:xfrm>
            <a:off x="457200" y="1169894"/>
            <a:ext cx="8229600" cy="4525963"/>
          </a:xfrm>
          <a:prstGeom prst="rect">
            <a:avLst/>
          </a:prstGeom>
        </p:spPr>
        <p:txBody>
          <a:bodyPr>
            <a:normAutofit/>
          </a:bodyPr>
          <a:lstStyle/>
          <a:p>
            <a:r>
              <a:rPr lang="en-US" sz="2200" b="0" dirty="0">
                <a:solidFill>
                  <a:schemeClr val="tx1"/>
                </a:solidFill>
                <a:hlinkClick r:id="rId2"/>
              </a:rPr>
              <a:t>Best Practices to Follow When Creating Layers​</a:t>
            </a:r>
            <a:endParaRPr lang="en-US" sz="2200" b="0" dirty="0">
              <a:solidFill>
                <a:schemeClr val="tx1"/>
              </a:solidFill>
            </a:endParaRPr>
          </a:p>
          <a:p>
            <a:pPr>
              <a:buNone/>
            </a:pPr>
            <a:r>
              <a:rPr lang="en-US" sz="2200" b="0" dirty="0">
                <a:solidFill>
                  <a:srgbClr val="37424A"/>
                </a:solidFill>
              </a:rPr>
              <a:t>     </a:t>
            </a:r>
            <a:r>
              <a:rPr lang="en-US" sz="2200" b="0" dirty="0">
                <a:solidFill>
                  <a:srgbClr val="37424A"/>
                </a:solidFill>
                <a:hlinkClick r:id="rId3"/>
              </a:rPr>
              <a:t>http://www.yoctoproject.org/docs/2.3.2/dev-manual/dev-</a:t>
            </a:r>
            <a:r>
              <a:rPr lang="en-US" sz="2200" b="0" dirty="0">
                <a:solidFill>
                  <a:srgbClr val="37424A"/>
                </a:solidFill>
              </a:rPr>
              <a:t>  </a:t>
            </a:r>
            <a:r>
              <a:rPr lang="en-US" sz="2200" b="0" dirty="0" err="1">
                <a:solidFill>
                  <a:srgbClr val="37424A"/>
                </a:solidFill>
              </a:rPr>
              <a:t>manual.html#best-practices-to-follow-when-creating-layers</a:t>
            </a:r>
            <a:endParaRPr lang="en-US" dirty="0" err="1">
              <a:solidFill>
                <a:schemeClr val="tx1"/>
              </a:solidFill>
            </a:endParaRPr>
          </a:p>
          <a:p>
            <a:pPr>
              <a:buClr>
                <a:srgbClr val="0098DB"/>
              </a:buClr>
            </a:pPr>
            <a:r>
              <a:rPr lang="en-US" sz="2200" b="0" dirty="0">
                <a:solidFill>
                  <a:srgbClr val="37424A"/>
                </a:solidFill>
                <a:hlinkClick r:id="rId4"/>
              </a:rPr>
              <a:t>Making Sure Your Layer is Compatible With Yocto Project</a:t>
            </a:r>
            <a:endParaRPr lang="en-US" sz="2200" b="0" dirty="0">
              <a:solidFill>
                <a:srgbClr val="37424A"/>
              </a:solidFill>
            </a:endParaRPr>
          </a:p>
          <a:p>
            <a:pPr>
              <a:buNone/>
            </a:pPr>
            <a:r>
              <a:rPr lang="en-US" sz="2200" b="0" dirty="0">
                <a:solidFill>
                  <a:srgbClr val="37424A"/>
                </a:solidFill>
              </a:rPr>
              <a:t>     http://www.yoctoproject.org/docs/2.3.2/dev-manual/dev-manual.html#making-sure-your-layer-is-compatible-with-yocto-project</a:t>
            </a:r>
            <a:endParaRPr lang="en-US" dirty="0">
              <a:solidFill>
                <a:schemeClr val="tx1"/>
              </a:solidFill>
            </a:endParaRPr>
          </a:p>
          <a:p>
            <a:pPr marL="0" indent="0">
              <a:buClr>
                <a:srgbClr val="0098DB"/>
              </a:buClr>
              <a:buNone/>
            </a:pPr>
            <a:endParaRPr lang="en-US" sz="2200" b="0" dirty="0">
              <a:solidFill>
                <a:srgbClr val="37424A"/>
              </a:solidFill>
            </a:endParaRPr>
          </a:p>
          <a:p>
            <a:pPr>
              <a:buClrTx/>
              <a:buAutoNum type="arabicPeriod"/>
            </a:pPr>
            <a:endParaRPr lang="en-US" sz="2200" b="0" dirty="0">
              <a:solidFill>
                <a:srgbClr val="37424A"/>
              </a:solidFill>
            </a:endParaRPr>
          </a:p>
          <a:p>
            <a:pPr marL="457200" indent="-457200">
              <a:buAutoNum type="arabicPeriod"/>
            </a:pPr>
            <a:endParaRPr lang="en-US" sz="2200" b="0" dirty="0">
              <a:solidFill>
                <a:srgbClr val="37424A"/>
              </a:solidFill>
            </a:endParaRPr>
          </a:p>
          <a:p>
            <a:pPr marL="457200" indent="-457200">
              <a:buAutoNum type="arabicPeriod"/>
            </a:pPr>
            <a:endParaRPr lang="en-US" dirty="0"/>
          </a:p>
        </p:txBody>
      </p:sp>
    </p:spTree>
    <p:extLst>
      <p:ext uri="{BB962C8B-B14F-4D97-AF65-F5344CB8AC3E}">
        <p14:creationId xmlns:p14="http://schemas.microsoft.com/office/powerpoint/2010/main" val="38674530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NOTE: Clean Shells!</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We are going to do a lot of different exercises in different build projects, each with their own environments.</a:t>
            </a:r>
          </a:p>
          <a:p>
            <a:r>
              <a:rPr lang="en-US" dirty="0" smtClean="0"/>
              <a:t>To keep things sane, you should have a new clean shell for each exercise.</a:t>
            </a:r>
          </a:p>
          <a:p>
            <a:r>
              <a:rPr lang="en-US" dirty="0" smtClean="0"/>
              <a:t>There are two simple ways to do it:</a:t>
            </a:r>
          </a:p>
          <a:p>
            <a:pPr marL="800100" lvl="1" indent="-457200">
              <a:buFont typeface="+mj-lt"/>
              <a:buAutoNum type="arabicPeriod"/>
            </a:pPr>
            <a:r>
              <a:rPr lang="en-US" dirty="0" smtClean="0"/>
              <a:t>Close your existing SSH connection and open a new one</a:t>
            </a:r>
            <a:br>
              <a:rPr lang="en-US" dirty="0" smtClean="0"/>
            </a:br>
            <a:r>
              <a:rPr lang="en-US" dirty="0" smtClean="0"/>
              <a:t>-- or –</a:t>
            </a:r>
          </a:p>
          <a:p>
            <a:pPr marL="800100" lvl="1" indent="-457200">
              <a:buFont typeface="+mj-lt"/>
              <a:buAutoNum type="arabicPeriod"/>
            </a:pPr>
            <a:r>
              <a:rPr lang="en-US" dirty="0" smtClean="0"/>
              <a:t>Do a “bash” before each exercise to get a new sub-shell, and “exit” at the end to remove it, in order to return to a pristine state.</a:t>
            </a:r>
            <a:endParaRPr lang="en-US" dirty="0"/>
          </a:p>
        </p:txBody>
      </p:sp>
    </p:spTree>
    <p:extLst>
      <p:ext uri="{BB962C8B-B14F-4D97-AF65-F5344CB8AC3E}">
        <p14:creationId xmlns:p14="http://schemas.microsoft.com/office/powerpoint/2010/main" val="3630801083"/>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a:t>
            </a:r>
            <a:r>
              <a:rPr lang="en-US" dirty="0" smtClean="0">
                <a:cs typeface="Arial" charset="0"/>
              </a:rPr>
              <a:t>Eight</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err="1" smtClean="0">
                <a:latin typeface="Arial" charset="0"/>
              </a:rPr>
              <a:t>Devtool</a:t>
            </a:r>
            <a:r>
              <a:rPr lang="en-US" dirty="0" smtClean="0">
                <a:latin typeface="Arial" charset="0"/>
              </a:rPr>
              <a:t> – Part 2</a:t>
            </a:r>
            <a:endParaRPr lang="en-US" dirty="0" smtClean="0">
              <a:latin typeface="Arial" charset="0"/>
            </a:endParaRPr>
          </a:p>
          <a:p>
            <a:pPr eaLnBrk="1" hangingPunct="1">
              <a:spcBef>
                <a:spcPts val="900"/>
              </a:spcBef>
            </a:pPr>
            <a:r>
              <a:rPr lang="en-US" dirty="0">
                <a:cs typeface="Arial" charset="0"/>
              </a:rPr>
              <a:t>Tim </a:t>
            </a:r>
            <a:r>
              <a:rPr lang="en-US" dirty="0" err="1" smtClean="0">
                <a:cs typeface="Arial" charset="0"/>
              </a:rPr>
              <a:t>Orling</a:t>
            </a:r>
            <a:endParaRPr lang="en-US" dirty="0">
              <a:latin typeface="Arial" charset="0"/>
            </a:endParaRPr>
          </a:p>
        </p:txBody>
      </p:sp>
    </p:spTree>
    <p:extLst>
      <p:ext uri="{BB962C8B-B14F-4D97-AF65-F5344CB8AC3E}">
        <p14:creationId xmlns:p14="http://schemas.microsoft.com/office/powerpoint/2010/main" val="1565138363"/>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Nine</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solidFill>
                  <a:schemeClr val="bg1"/>
                </a:solidFill>
                <a:latin typeface="Arial" charset="0"/>
              </a:rPr>
              <a:t>A User's Experience</a:t>
            </a:r>
            <a:endParaRPr lang="en-US" dirty="0" smtClean="0">
              <a:solidFill>
                <a:schemeClr val="bg1"/>
              </a:solidFill>
              <a:latin typeface="Arial" charset="0"/>
            </a:endParaRPr>
          </a:p>
          <a:p>
            <a:pPr eaLnBrk="1" hangingPunct="1">
              <a:spcBef>
                <a:spcPts val="900"/>
              </a:spcBef>
            </a:pPr>
            <a:r>
              <a:rPr lang="en-US" dirty="0" smtClean="0">
                <a:solidFill>
                  <a:schemeClr val="bg1"/>
                </a:solidFill>
                <a:latin typeface="Arial" charset="0"/>
              </a:rPr>
              <a:t>Henry Bruce</a:t>
            </a:r>
            <a:endParaRPr lang="en-US" dirty="0">
              <a:solidFill>
                <a:schemeClr val="bg1"/>
              </a:solidFill>
              <a:latin typeface="Arial" charset="0"/>
            </a:endParaRPr>
          </a:p>
        </p:txBody>
      </p:sp>
    </p:spTree>
    <p:extLst>
      <p:ext uri="{BB962C8B-B14F-4D97-AF65-F5344CB8AC3E}">
        <p14:creationId xmlns:p14="http://schemas.microsoft.com/office/powerpoint/2010/main" val="580687853"/>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Ten</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latin typeface="Arial" charset="0"/>
              </a:rPr>
              <a:t>Recipe Specific </a:t>
            </a:r>
            <a:r>
              <a:rPr lang="en-US" dirty="0" err="1" smtClean="0">
                <a:latin typeface="Arial" charset="0"/>
              </a:rPr>
              <a:t>Sysroots</a:t>
            </a:r>
            <a:endParaRPr lang="en-US" dirty="0" smtClean="0">
              <a:latin typeface="Arial" charset="0"/>
            </a:endParaRPr>
          </a:p>
          <a:p>
            <a:pPr eaLnBrk="1" hangingPunct="1">
              <a:spcBef>
                <a:spcPts val="900"/>
              </a:spcBef>
            </a:pPr>
            <a:r>
              <a:rPr lang="en-US" dirty="0" smtClean="0">
                <a:cs typeface="Arial" charset="0"/>
              </a:rPr>
              <a:t>Joshua Lock</a:t>
            </a:r>
          </a:p>
          <a:p>
            <a:pPr eaLnBrk="1" hangingPunct="1">
              <a:spcBef>
                <a:spcPts val="900"/>
              </a:spcBef>
            </a:pPr>
            <a:r>
              <a:rPr lang="en-US" dirty="0" smtClean="0">
                <a:latin typeface="Arial" charset="0"/>
                <a:cs typeface="Arial" charset="0"/>
              </a:rPr>
              <a:t>(given by Sean Hudson)</a:t>
            </a:r>
            <a:endParaRPr lang="en-US" dirty="0">
              <a:latin typeface="Arial" charset="0"/>
            </a:endParaRPr>
          </a:p>
        </p:txBody>
      </p:sp>
    </p:spTree>
    <p:extLst>
      <p:ext uri="{BB962C8B-B14F-4D97-AF65-F5344CB8AC3E}">
        <p14:creationId xmlns:p14="http://schemas.microsoft.com/office/powerpoint/2010/main" val="522492097"/>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r>
              <a:rPr lang="en-US" dirty="0" smtClean="0">
                <a:latin typeface="Arial" charset="0"/>
              </a:rPr>
              <a:t> - </a:t>
            </a:r>
            <a:r>
              <a:rPr lang="en-US" dirty="0" smtClean="0"/>
              <a:t>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b="1" dirty="0" smtClean="0"/>
              <a:t>Definitions</a:t>
            </a:r>
            <a:r>
              <a:rPr lang="en-US" b="0" dirty="0" smtClean="0"/>
              <a:t/>
            </a:r>
            <a:br>
              <a:rPr lang="en-US" b="0" dirty="0" smtClean="0"/>
            </a:br>
            <a:endParaRPr lang="en-US" b="0" dirty="0"/>
          </a:p>
          <a:p>
            <a:pPr lvl="1"/>
            <a:r>
              <a:rPr lang="en-US" sz="2000" b="0" dirty="0">
                <a:solidFill>
                  <a:schemeClr val="bg1">
                    <a:lumMod val="65000"/>
                  </a:schemeClr>
                </a:solidFill>
              </a:rPr>
              <a:t>Determinism improvements in YP </a:t>
            </a:r>
            <a:r>
              <a:rPr lang="en-US" sz="2000" b="0" dirty="0" smtClean="0">
                <a:solidFill>
                  <a:schemeClr val="bg1">
                    <a:lumMod val="65000"/>
                  </a:schemeClr>
                </a:solidFill>
              </a:rPr>
              <a:t>2.3 +</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b="0" dirty="0">
                <a:solidFill>
                  <a:schemeClr val="bg1">
                    <a:lumMod val="65000"/>
                  </a:schemeClr>
                </a:solidFill>
              </a:rPr>
              <a:t>Future reproducibility work</a:t>
            </a:r>
            <a:endParaRPr lang="en-US" sz="1600" i="1" dirty="0" smtClean="0">
              <a:solidFill>
                <a:schemeClr val="bg1">
                  <a:lumMod val="65000"/>
                </a:schemeClr>
              </a:solidFill>
              <a:latin typeface="+mn-lt"/>
            </a:endParaRPr>
          </a:p>
        </p:txBody>
      </p:sp>
    </p:spTree>
    <p:extLst>
      <p:ext uri="{BB962C8B-B14F-4D97-AF65-F5344CB8AC3E}">
        <p14:creationId xmlns:p14="http://schemas.microsoft.com/office/powerpoint/2010/main" val="794689882"/>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lvl="0"/>
            <a:r>
              <a:rPr lang="en-US" sz="2800" dirty="0">
                <a:latin typeface="Arial" charset="0"/>
              </a:rPr>
              <a:t>Reproducible </a:t>
            </a:r>
            <a:r>
              <a:rPr lang="en-US" dirty="0" smtClean="0">
                <a:latin typeface="Arial" charset="0"/>
              </a:rPr>
              <a:t/>
            </a:r>
            <a:br>
              <a:rPr lang="en-US" dirty="0" smtClean="0">
                <a:latin typeface="Arial" charset="0"/>
              </a:rPr>
            </a:br>
            <a:endParaRPr lang="en-US" dirty="0" smtClean="0">
              <a:latin typeface="Arial" charset="0"/>
            </a:endParaRPr>
          </a:p>
          <a:p>
            <a:pPr lvl="1"/>
            <a:r>
              <a:rPr lang="en-US" b="1" dirty="0" smtClean="0"/>
              <a:t>Repeatable</a:t>
            </a:r>
            <a:r>
              <a:rPr lang="en-US" dirty="0"/>
              <a:t>: rerun a build and have it succeed (or fail) in the same </a:t>
            </a:r>
            <a:r>
              <a:rPr lang="en-US" dirty="0" smtClean="0"/>
              <a:t>way</a:t>
            </a:r>
            <a:br>
              <a:rPr lang="en-US" dirty="0" smtClean="0"/>
            </a:br>
            <a:endParaRPr lang="en-US" dirty="0"/>
          </a:p>
          <a:p>
            <a:pPr lvl="1"/>
            <a:r>
              <a:rPr lang="en-US" b="1" dirty="0"/>
              <a:t>Deterministic</a:t>
            </a:r>
            <a:r>
              <a:rPr lang="en-US" dirty="0"/>
              <a:t>: given the same inputs the build system should produce equivalent </a:t>
            </a:r>
            <a:r>
              <a:rPr lang="en-US" dirty="0" smtClean="0"/>
              <a:t>outputs</a:t>
            </a:r>
            <a:br>
              <a:rPr lang="en-US" dirty="0" smtClean="0"/>
            </a:br>
            <a:endParaRPr lang="en-US" dirty="0"/>
          </a:p>
          <a:p>
            <a:pPr lvl="1"/>
            <a:r>
              <a:rPr lang="en-US" b="1" dirty="0"/>
              <a:t>Binary reproducible</a:t>
            </a:r>
            <a:r>
              <a:rPr lang="en-US" dirty="0"/>
              <a:t>: given the same inputs the system should produce bit-for-bit identical outputs</a:t>
            </a:r>
          </a:p>
        </p:txBody>
      </p:sp>
    </p:spTree>
    <p:extLst>
      <p:ext uri="{BB962C8B-B14F-4D97-AF65-F5344CB8AC3E}">
        <p14:creationId xmlns:p14="http://schemas.microsoft.com/office/powerpoint/2010/main" val="572709964"/>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sz="2800" kern="1200" dirty="0" smtClean="0">
                <a:solidFill>
                  <a:srgbClr val="000000"/>
                </a:solidFill>
                <a:highlight>
                  <a:scrgbClr r="0" g="0" b="0">
                    <a:alpha val="0"/>
                  </a:scrgbClr>
                </a:highlight>
                <a:latin typeface="Clear Sans"/>
              </a:rPr>
              <a:t>Reproducibility and </a:t>
            </a:r>
            <a:r>
              <a:rPr lang="en-US" sz="2800" kern="1200" dirty="0" err="1" smtClean="0">
                <a:solidFill>
                  <a:srgbClr val="000000"/>
                </a:solidFill>
                <a:highlight>
                  <a:scrgbClr r="0" g="0" b="0">
                    <a:alpha val="0"/>
                  </a:scrgbClr>
                </a:highlight>
                <a:latin typeface="Clear Sans"/>
              </a:rPr>
              <a:t>Yocto</a:t>
            </a:r>
            <a:r>
              <a:rPr lang="en-US" sz="2800" kern="1200" dirty="0" smtClean="0">
                <a:solidFill>
                  <a:srgbClr val="000000"/>
                </a:solidFill>
                <a:highlight>
                  <a:scrgbClr r="0" g="0" b="0">
                    <a:alpha val="0"/>
                  </a:scrgbClr>
                </a:highlight>
                <a:latin typeface="Clear Sans"/>
              </a:rPr>
              <a:t> Project </a:t>
            </a:r>
          </a:p>
          <a:p>
            <a:r>
              <a:rPr lang="en-US" dirty="0" smtClean="0">
                <a:solidFill>
                  <a:schemeClr val="tx1"/>
                </a:solidFill>
              </a:rPr>
              <a:t>Repeatability </a:t>
            </a:r>
            <a:r>
              <a:rPr lang="en-US" b="0" dirty="0" smtClean="0">
                <a:solidFill>
                  <a:schemeClr val="tx1"/>
                </a:solidFill>
              </a:rPr>
              <a:t>was a founding goal of the </a:t>
            </a:r>
            <a:r>
              <a:rPr lang="en-US" b="0" dirty="0" err="1" smtClean="0">
                <a:solidFill>
                  <a:schemeClr val="tx1"/>
                </a:solidFill>
              </a:rPr>
              <a:t>Yocto</a:t>
            </a:r>
            <a:r>
              <a:rPr lang="en-US" b="0" dirty="0" smtClean="0">
                <a:solidFill>
                  <a:schemeClr val="tx1"/>
                </a:solidFill>
              </a:rPr>
              <a:t> Project</a:t>
            </a:r>
          </a:p>
          <a:p>
            <a:pPr lvl="1"/>
            <a:r>
              <a:rPr lang="en-US" sz="1600" dirty="0" smtClean="0">
                <a:solidFill>
                  <a:schemeClr val="tx1"/>
                </a:solidFill>
              </a:rPr>
              <a:t>Not as common place at the time of the project’s inception</a:t>
            </a:r>
          </a:p>
          <a:p>
            <a:pPr lvl="0"/>
            <a:r>
              <a:rPr lang="en-US" dirty="0" smtClean="0">
                <a:solidFill>
                  <a:schemeClr val="tx1"/>
                </a:solidFill>
              </a:rPr>
              <a:t>Determinism</a:t>
            </a:r>
            <a:r>
              <a:rPr lang="en-US" b="0" dirty="0" smtClean="0">
                <a:solidFill>
                  <a:schemeClr val="tx1"/>
                </a:solidFill>
              </a:rPr>
              <a:t> of the YP build system has improved over time</a:t>
            </a:r>
          </a:p>
          <a:p>
            <a:pPr lvl="1"/>
            <a:r>
              <a:rPr lang="en-US" sz="1600" dirty="0" smtClean="0">
                <a:solidFill>
                  <a:schemeClr val="tx1"/>
                </a:solidFill>
              </a:rPr>
              <a:t>Vast leap forward with most recent, Pyro, release</a:t>
            </a:r>
          </a:p>
          <a:p>
            <a:pPr lvl="0"/>
            <a:r>
              <a:rPr lang="en-US" b="0" dirty="0" smtClean="0">
                <a:solidFill>
                  <a:schemeClr val="tx1"/>
                </a:solidFill>
              </a:rPr>
              <a:t>Being able to build </a:t>
            </a:r>
            <a:r>
              <a:rPr lang="en-US" dirty="0" smtClean="0">
                <a:solidFill>
                  <a:schemeClr val="tx1"/>
                </a:solidFill>
              </a:rPr>
              <a:t>binary reproducible </a:t>
            </a:r>
            <a:r>
              <a:rPr lang="en-US" b="0" dirty="0" smtClean="0">
                <a:solidFill>
                  <a:schemeClr val="tx1"/>
                </a:solidFill>
              </a:rPr>
              <a:t>artefacts is a goal for future development</a:t>
            </a:r>
          </a:p>
          <a:p>
            <a:pPr lvl="1"/>
            <a:r>
              <a:rPr lang="en-US" sz="1600" dirty="0" smtClean="0">
                <a:solidFill>
                  <a:schemeClr val="tx1"/>
                </a:solidFill>
              </a:rPr>
              <a:t>Some concrete tasks planned for 2.4</a:t>
            </a:r>
          </a:p>
          <a:p>
            <a:endParaRPr lang="en-US" dirty="0"/>
          </a:p>
        </p:txBody>
      </p:sp>
      <p:pic>
        <p:nvPicPr>
          <p:cNvPr id="4" name="Picture 3"/>
          <p:cNvPicPr>
            <a:picLocks noChangeAspect="1"/>
          </p:cNvPicPr>
          <p:nvPr/>
        </p:nvPicPr>
        <p:blipFill>
          <a:blip r:embed="rId3">
            <a:lum/>
            <a:alphaModFix/>
          </a:blip>
          <a:srcRect/>
          <a:stretch>
            <a:fillRect/>
          </a:stretch>
        </p:blipFill>
        <p:spPr>
          <a:xfrm>
            <a:off x="6117363" y="4181343"/>
            <a:ext cx="1834200" cy="2201039"/>
          </a:xfrm>
          <a:prstGeom prst="rect">
            <a:avLst/>
          </a:prstGeom>
          <a:noFill/>
          <a:ln>
            <a:noFill/>
          </a:ln>
        </p:spPr>
      </p:pic>
    </p:spTree>
    <p:extLst>
      <p:ext uri="{BB962C8B-B14F-4D97-AF65-F5344CB8AC3E}">
        <p14:creationId xmlns:p14="http://schemas.microsoft.com/office/powerpoint/2010/main" val="3207482431"/>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sz="2800" kern="1200" dirty="0">
                <a:solidFill>
                  <a:srgbClr val="000000"/>
                </a:solidFill>
                <a:highlight>
                  <a:scrgbClr r="0" g="0" b="0">
                    <a:alpha val="0"/>
                  </a:scrgbClr>
                </a:highlight>
                <a:latin typeface="Clear Sans"/>
              </a:rPr>
              <a:t>Binary </a:t>
            </a:r>
            <a:r>
              <a:rPr lang="en-US" sz="2800" kern="1200" dirty="0" smtClean="0">
                <a:solidFill>
                  <a:srgbClr val="000000"/>
                </a:solidFill>
                <a:highlight>
                  <a:scrgbClr r="0" g="0" b="0">
                    <a:alpha val="0"/>
                  </a:scrgbClr>
                </a:highlight>
                <a:latin typeface="Clear Sans"/>
              </a:rPr>
              <a:t>Reproducible</a:t>
            </a:r>
          </a:p>
          <a:p>
            <a:pPr lvl="0"/>
            <a:r>
              <a:rPr lang="en-US" dirty="0"/>
              <a:t>Fully deterministic build system, producing bit-for-bit identical output given the same inputs</a:t>
            </a:r>
          </a:p>
          <a:p>
            <a:pPr lvl="0"/>
            <a:r>
              <a:rPr lang="en-US" dirty="0"/>
              <a:t>Build environment is recorded or pre-defined</a:t>
            </a:r>
          </a:p>
          <a:p>
            <a:pPr lvl="0"/>
            <a:r>
              <a:rPr lang="en-US" dirty="0"/>
              <a:t>Mechanism for users to:</a:t>
            </a:r>
          </a:p>
          <a:p>
            <a:pPr lvl="1"/>
            <a:r>
              <a:rPr lang="en-US" sz="1600" dirty="0"/>
              <a:t>Recreate the environment</a:t>
            </a:r>
          </a:p>
          <a:p>
            <a:pPr lvl="1"/>
            <a:r>
              <a:rPr lang="en-US" sz="1600" dirty="0"/>
              <a:t>Repeat the build</a:t>
            </a:r>
          </a:p>
          <a:p>
            <a:pPr lvl="1"/>
            <a:r>
              <a:rPr lang="en-US" sz="1600" dirty="0"/>
              <a:t>Verify the output matches</a:t>
            </a:r>
          </a:p>
          <a:p>
            <a:pPr lvl="0" algn="ctr">
              <a:buNone/>
            </a:pPr>
            <a:r>
              <a:rPr lang="en-US" dirty="0">
                <a:hlinkClick r:id="rId3"/>
              </a:rPr>
              <a:t>https://reproducible-builds.org/</a:t>
            </a:r>
          </a:p>
          <a:p>
            <a:endParaRPr lang="en-US" dirty="0"/>
          </a:p>
        </p:txBody>
      </p:sp>
    </p:spTree>
    <p:extLst>
      <p:ext uri="{BB962C8B-B14F-4D97-AF65-F5344CB8AC3E}">
        <p14:creationId xmlns:p14="http://schemas.microsoft.com/office/powerpoint/2010/main" val="2893001683"/>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fontScale="92500" lnSpcReduction="20000"/>
          </a:bodyPr>
          <a:lstStyle/>
          <a:p>
            <a:pPr marL="0" indent="0">
              <a:buNone/>
            </a:pPr>
            <a:r>
              <a:rPr lang="en-US" sz="2800" kern="1200" dirty="0" err="1">
                <a:solidFill>
                  <a:srgbClr val="000000"/>
                </a:solidFill>
                <a:highlight>
                  <a:scrgbClr r="0" g="0" b="0">
                    <a:alpha val="0"/>
                  </a:scrgbClr>
                </a:highlight>
                <a:latin typeface="Clear Sans"/>
              </a:rPr>
              <a:t>Yocto</a:t>
            </a:r>
            <a:r>
              <a:rPr lang="en-US" sz="2800" kern="1200" dirty="0">
                <a:solidFill>
                  <a:srgbClr val="000000"/>
                </a:solidFill>
                <a:highlight>
                  <a:scrgbClr r="0" g="0" b="0">
                    <a:alpha val="0"/>
                  </a:scrgbClr>
                </a:highlight>
                <a:latin typeface="Clear Sans"/>
              </a:rPr>
              <a:t> Project Reproducibility Features</a:t>
            </a:r>
            <a:r>
              <a:rPr lang="en-US" sz="2800" kern="1200" dirty="0" smtClean="0">
                <a:solidFill>
                  <a:srgbClr val="000000"/>
                </a:solidFill>
                <a:highlight>
                  <a:scrgbClr r="0" g="0" b="0">
                    <a:alpha val="0"/>
                  </a:scrgbClr>
                </a:highlight>
                <a:latin typeface="Clear Sans"/>
              </a:rPr>
              <a:t> </a:t>
            </a:r>
          </a:p>
          <a:p>
            <a:pPr lvl="0"/>
            <a:r>
              <a:rPr lang="en-US" dirty="0">
                <a:latin typeface="Liberation Mono" pitchFamily="1"/>
              </a:rPr>
              <a:t>DL_DIR</a:t>
            </a:r>
            <a:r>
              <a:rPr lang="en-US" dirty="0">
                <a:latin typeface="Clear Sans" pitchFamily="2"/>
              </a:rPr>
              <a:t> – shareable cache of downloads</a:t>
            </a:r>
          </a:p>
          <a:p>
            <a:pPr lvl="0"/>
            <a:r>
              <a:rPr lang="en-US" dirty="0"/>
              <a:t>Easily replicated build environment - configuration in known locations, printed build header</a:t>
            </a:r>
          </a:p>
          <a:p>
            <a:pPr lvl="0"/>
            <a:r>
              <a:rPr lang="en-US" dirty="0"/>
              <a:t>Shared state mechanism – reusable intermediary objects when inputs haven’t changed</a:t>
            </a:r>
          </a:p>
          <a:p>
            <a:pPr lvl="0"/>
            <a:r>
              <a:rPr lang="en-US" dirty="0">
                <a:latin typeface="Liberation Mono" pitchFamily="1"/>
              </a:rPr>
              <a:t>SSTATE_MIRRORS</a:t>
            </a:r>
            <a:r>
              <a:rPr lang="en-US" dirty="0">
                <a:latin typeface="Clear Sans" pitchFamily="2"/>
              </a:rPr>
              <a:t> – remotely addressable cache of shared state objects</a:t>
            </a:r>
          </a:p>
          <a:p>
            <a:pPr lvl="0"/>
            <a:r>
              <a:rPr lang="en-US" dirty="0" err="1"/>
              <a:t>Uninative</a:t>
            </a:r>
            <a:r>
              <a:rPr lang="en-US" dirty="0"/>
              <a:t> – static </a:t>
            </a:r>
            <a:r>
              <a:rPr lang="en-US" dirty="0" err="1"/>
              <a:t>libc</a:t>
            </a:r>
            <a:r>
              <a:rPr lang="en-US" dirty="0"/>
              <a:t> implementation for use with native tools, improves </a:t>
            </a:r>
            <a:r>
              <a:rPr lang="en-US" dirty="0" err="1"/>
              <a:t>sstate</a:t>
            </a:r>
            <a:r>
              <a:rPr lang="en-US" dirty="0"/>
              <a:t> reuse</a:t>
            </a:r>
          </a:p>
          <a:p>
            <a:pPr lvl="0"/>
            <a:r>
              <a:rPr lang="en-US" dirty="0"/>
              <a:t>Fixed locale – ensures consistent date/time format, sort order, </a:t>
            </a:r>
            <a:r>
              <a:rPr lang="en-US" dirty="0" err="1"/>
              <a:t>etc</a:t>
            </a:r>
            <a:endParaRPr lang="en-US" dirty="0"/>
          </a:p>
          <a:p>
            <a:endParaRPr lang="en-US" dirty="0"/>
          </a:p>
        </p:txBody>
      </p:sp>
    </p:spTree>
    <p:extLst>
      <p:ext uri="{BB962C8B-B14F-4D97-AF65-F5344CB8AC3E}">
        <p14:creationId xmlns:p14="http://schemas.microsoft.com/office/powerpoint/2010/main" val="2684768884"/>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dirty="0" smtClean="0">
                <a:solidFill>
                  <a:schemeClr val="bg1">
                    <a:lumMod val="65000"/>
                  </a:schemeClr>
                </a:solidFill>
              </a:rPr>
              <a:t>Definitions</a:t>
            </a:r>
            <a:r>
              <a:rPr lang="en-US" b="0" dirty="0" smtClean="0"/>
              <a:t/>
            </a:r>
            <a:br>
              <a:rPr lang="en-US" b="0" dirty="0" smtClean="0"/>
            </a:br>
            <a:endParaRPr lang="en-US" b="0" dirty="0"/>
          </a:p>
          <a:p>
            <a:pPr lvl="1"/>
            <a:r>
              <a:rPr lang="en-US" sz="2000" b="1" dirty="0"/>
              <a:t>Determinism improvements in YP </a:t>
            </a:r>
            <a:r>
              <a:rPr lang="en-US" sz="2000" b="1" dirty="0" smtClean="0"/>
              <a:t>2.3 +</a:t>
            </a:r>
            <a:r>
              <a:rPr lang="en-US" sz="2000" b="0" dirty="0" smtClean="0"/>
              <a:t/>
            </a:r>
            <a:br>
              <a:rPr lang="en-US" sz="2000" b="0" dirty="0" smtClean="0"/>
            </a:br>
            <a:endParaRPr lang="en-US" sz="2000" b="0" dirty="0"/>
          </a:p>
          <a:p>
            <a:pPr lvl="1"/>
            <a:r>
              <a:rPr lang="en-US" sz="2000" b="0" dirty="0">
                <a:solidFill>
                  <a:schemeClr val="bg1">
                    <a:lumMod val="65000"/>
                  </a:schemeClr>
                </a:solidFill>
              </a:rPr>
              <a:t>Future reproducibility work</a:t>
            </a:r>
            <a:endParaRPr lang="en-US" sz="1600" i="1" dirty="0" smtClean="0">
              <a:solidFill>
                <a:schemeClr val="bg1">
                  <a:lumMod val="65000"/>
                </a:schemeClr>
              </a:solidFill>
              <a:latin typeface="+mn-lt"/>
            </a:endParaRPr>
          </a:p>
        </p:txBody>
      </p:sp>
    </p:spTree>
    <p:extLst>
      <p:ext uri="{BB962C8B-B14F-4D97-AF65-F5344CB8AC3E}">
        <p14:creationId xmlns:p14="http://schemas.microsoft.com/office/powerpoint/2010/main" val="2989695935"/>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Shared </a:t>
            </a:r>
            <a:r>
              <a:rPr lang="en-US" kern="1200" dirty="0" err="1">
                <a:solidFill>
                  <a:srgbClr val="000000"/>
                </a:solidFill>
                <a:highlight>
                  <a:scrgbClr r="0" g="0" b="0">
                    <a:alpha val="0"/>
                  </a:scrgbClr>
                </a:highlight>
                <a:latin typeface="Clear Sans"/>
              </a:rPr>
              <a:t>sysroots</a:t>
            </a:r>
            <a:r>
              <a:rPr lang="en-US" kern="1200" dirty="0">
                <a:solidFill>
                  <a:srgbClr val="000000"/>
                </a:solidFill>
                <a:highlight>
                  <a:scrgbClr r="0" g="0" b="0">
                    <a:alpha val="0"/>
                  </a:scrgbClr>
                </a:highlight>
                <a:latin typeface="Clear Sans"/>
              </a:rPr>
              <a:t> – a long-standing source of non-determinism</a:t>
            </a:r>
            <a:r>
              <a:rPr lang="en-US" kern="1200" dirty="0" smtClean="0">
                <a:solidFill>
                  <a:srgbClr val="000000"/>
                </a:solidFill>
                <a:highlight>
                  <a:scrgbClr r="0" g="0" b="0">
                    <a:alpha val="0"/>
                  </a:scrgbClr>
                </a:highlight>
                <a:latin typeface="Clear Sans"/>
              </a:rPr>
              <a:t> </a:t>
            </a:r>
          </a:p>
          <a:p>
            <a:pPr lvl="0"/>
            <a:r>
              <a:rPr lang="en-US" b="0" dirty="0"/>
              <a:t>Shared </a:t>
            </a:r>
            <a:r>
              <a:rPr lang="en-US" b="0" dirty="0" err="1"/>
              <a:t>sysroot</a:t>
            </a:r>
            <a:r>
              <a:rPr lang="en-US" b="0" dirty="0"/>
              <a:t> used by YP build system until 2.3/Pyro release</a:t>
            </a:r>
          </a:p>
          <a:p>
            <a:pPr lvl="0"/>
            <a:r>
              <a:rPr lang="en-US" b="0" dirty="0"/>
              <a:t>Cause of non-determinism, particularly with long-lived workspaces</a:t>
            </a:r>
          </a:p>
          <a:p>
            <a:pPr lvl="1"/>
            <a:r>
              <a:rPr lang="en-US" sz="1600" dirty="0"/>
              <a:t>automatic detection of items in the </a:t>
            </a:r>
            <a:r>
              <a:rPr lang="en-US" sz="1600" dirty="0" err="1"/>
              <a:t>sysroot</a:t>
            </a:r>
            <a:r>
              <a:rPr lang="en-US" sz="1600" dirty="0"/>
              <a:t> which weren't explicitly marked as a dependency</a:t>
            </a:r>
          </a:p>
          <a:p>
            <a:pPr lvl="1"/>
            <a:r>
              <a:rPr lang="en-US" sz="1600" dirty="0"/>
              <a:t>items which appear lower in common YP build graphs such as </a:t>
            </a:r>
            <a:r>
              <a:rPr lang="en-US" sz="1600" dirty="0" err="1"/>
              <a:t>libc</a:t>
            </a:r>
            <a:r>
              <a:rPr lang="en-US" sz="1600" dirty="0"/>
              <a:t>, kernel or common native dependencies such as glib-2.0-native</a:t>
            </a:r>
          </a:p>
          <a:p>
            <a:endParaRPr lang="en-US" dirty="0"/>
          </a:p>
        </p:txBody>
      </p:sp>
    </p:spTree>
    <p:extLst>
      <p:ext uri="{BB962C8B-B14F-4D97-AF65-F5344CB8AC3E}">
        <p14:creationId xmlns:p14="http://schemas.microsoft.com/office/powerpoint/2010/main" val="233781078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a:t>
            </a:r>
            <a:r>
              <a:rPr lang="en-US" dirty="0" smtClean="0">
                <a:cs typeface="Arial" charset="0"/>
              </a:rPr>
              <a:t>One</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latin typeface="Arial" charset="0"/>
              </a:rPr>
              <a:t>Yocto Project </a:t>
            </a:r>
            <a:r>
              <a:rPr lang="en-US" dirty="0" smtClean="0">
                <a:latin typeface="Arial" charset="0"/>
              </a:rPr>
              <a:t>2.5 (Sumo)</a:t>
            </a:r>
            <a:endParaRPr lang="en-US" dirty="0">
              <a:latin typeface="Arial" charset="0"/>
            </a:endParaRPr>
          </a:p>
        </p:txBody>
      </p:sp>
    </p:spTree>
    <p:extLst>
      <p:ext uri="{BB962C8B-B14F-4D97-AF65-F5344CB8AC3E}">
        <p14:creationId xmlns:p14="http://schemas.microsoft.com/office/powerpoint/2010/main" val="1409513878"/>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fontScale="92500" lnSpcReduction="20000"/>
          </a:bodyPr>
          <a:lstStyle/>
          <a:p>
            <a:pPr marL="0" indent="0">
              <a:buNone/>
            </a:pPr>
            <a:r>
              <a:rPr lang="en-US" kern="1200" dirty="0">
                <a:solidFill>
                  <a:srgbClr val="000000"/>
                </a:solidFill>
                <a:highlight>
                  <a:scrgbClr r="0" g="0" b="0">
                    <a:alpha val="0"/>
                  </a:scrgbClr>
                </a:highlight>
                <a:latin typeface="Clear Sans"/>
              </a:rPr>
              <a:t>Recipe specific </a:t>
            </a:r>
            <a:r>
              <a:rPr lang="en-US" kern="1200" dirty="0" err="1">
                <a:solidFill>
                  <a:srgbClr val="000000"/>
                </a:solidFill>
                <a:highlight>
                  <a:scrgbClr r="0" g="0" b="0">
                    <a:alpha val="0"/>
                  </a:scrgbClr>
                </a:highlight>
                <a:latin typeface="Clear Sans"/>
              </a:rPr>
              <a:t>sysroots</a:t>
            </a:r>
            <a:r>
              <a:rPr lang="en-US" kern="1200" dirty="0">
                <a:solidFill>
                  <a:srgbClr val="000000"/>
                </a:solidFill>
                <a:highlight>
                  <a:scrgbClr r="0" g="0" b="0">
                    <a:alpha val="0"/>
                  </a:scrgbClr>
                </a:highlight>
                <a:latin typeface="Clear Sans"/>
              </a:rPr>
              <a:t> improve determinism</a:t>
            </a:r>
            <a:endParaRPr lang="en-US" kern="1200" dirty="0" smtClean="0">
              <a:solidFill>
                <a:srgbClr val="000000"/>
              </a:solidFill>
              <a:highlight>
                <a:scrgbClr r="0" g="0" b="0">
                  <a:alpha val="0"/>
                </a:scrgbClr>
              </a:highlight>
              <a:latin typeface="Clear Sans"/>
            </a:endParaRPr>
          </a:p>
          <a:p>
            <a:pPr lvl="0"/>
            <a:r>
              <a:rPr lang="en-US" dirty="0"/>
              <a:t>per-recipe </a:t>
            </a:r>
            <a:r>
              <a:rPr lang="en-US" dirty="0" err="1"/>
              <a:t>sysroot</a:t>
            </a:r>
            <a:r>
              <a:rPr lang="en-US" dirty="0"/>
              <a:t> </a:t>
            </a:r>
            <a:r>
              <a:rPr lang="en-US" b="0" dirty="0"/>
              <a:t>which only includes </a:t>
            </a:r>
            <a:r>
              <a:rPr lang="en-US" b="0" dirty="0" err="1"/>
              <a:t>sysroot</a:t>
            </a:r>
            <a:r>
              <a:rPr lang="en-US" b="0" dirty="0"/>
              <a:t> components of explicit dependencies</a:t>
            </a:r>
          </a:p>
          <a:p>
            <a:pPr lvl="0"/>
            <a:r>
              <a:rPr lang="en-US" b="0" dirty="0" err="1"/>
              <a:t>sysroot</a:t>
            </a:r>
            <a:r>
              <a:rPr lang="en-US" b="0" dirty="0"/>
              <a:t> artefacts are installed into a </a:t>
            </a:r>
            <a:r>
              <a:rPr lang="en-US" dirty="0"/>
              <a:t>component specific location</a:t>
            </a:r>
          </a:p>
          <a:p>
            <a:pPr lvl="0"/>
            <a:r>
              <a:rPr lang="en-US" b="0" dirty="0"/>
              <a:t>built by hard-linking dependencies files in from their component trees</a:t>
            </a:r>
          </a:p>
          <a:p>
            <a:pPr lvl="0"/>
            <a:r>
              <a:rPr lang="en-US" b="0" dirty="0"/>
              <a:t>reinstall </a:t>
            </a:r>
            <a:r>
              <a:rPr lang="en-US" b="0" dirty="0" err="1"/>
              <a:t>sysroot</a:t>
            </a:r>
            <a:r>
              <a:rPr lang="en-US" b="0" dirty="0"/>
              <a:t> content when the task checksum of the dependency changes</a:t>
            </a:r>
          </a:p>
          <a:p>
            <a:pPr lvl="0"/>
            <a:r>
              <a:rPr lang="en-US" b="0" dirty="0"/>
              <a:t>resolves the issue of </a:t>
            </a:r>
            <a:r>
              <a:rPr lang="en-US" b="0" dirty="0" err="1"/>
              <a:t>autodetected</a:t>
            </a:r>
            <a:r>
              <a:rPr lang="en-US" b="0" dirty="0"/>
              <a:t> dependencies and implicit dependencies through build </a:t>
            </a:r>
            <a:r>
              <a:rPr lang="en-US" b="0" dirty="0" smtClean="0"/>
              <a:t>order</a:t>
            </a:r>
            <a:endParaRPr lang="en-US" b="0" dirty="0"/>
          </a:p>
        </p:txBody>
      </p:sp>
    </p:spTree>
    <p:extLst>
      <p:ext uri="{BB962C8B-B14F-4D97-AF65-F5344CB8AC3E}">
        <p14:creationId xmlns:p14="http://schemas.microsoft.com/office/powerpoint/2010/main" val="1661017601"/>
      </p:ext>
    </p:extLst>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Implementations challenges</a:t>
            </a:r>
            <a:endParaRPr lang="en-US" kern="1200" dirty="0" smtClean="0">
              <a:solidFill>
                <a:srgbClr val="000000"/>
              </a:solidFill>
              <a:highlight>
                <a:scrgbClr r="0" g="0" b="0">
                  <a:alpha val="0"/>
                </a:scrgbClr>
              </a:highlight>
              <a:latin typeface="Clear Sans"/>
            </a:endParaRPr>
          </a:p>
          <a:p>
            <a:pPr lvl="0"/>
            <a:r>
              <a:rPr lang="en-US" b="0" dirty="0"/>
              <a:t>Artefacts in the component </a:t>
            </a:r>
            <a:r>
              <a:rPr lang="en-US" b="0" dirty="0" err="1"/>
              <a:t>sysroots</a:t>
            </a:r>
            <a:r>
              <a:rPr lang="en-US" b="0" dirty="0"/>
              <a:t> can include hard-coded paths – we need to be able to fix them for installed location</a:t>
            </a:r>
          </a:p>
          <a:p>
            <a:pPr lvl="1"/>
            <a:r>
              <a:rPr lang="en-US" sz="1600" dirty="0"/>
              <a:t>The code knows to look at certain common sites for hard-coded paths and can be taught to fixup in more locations by appending to the EXTRA_STAGING_FIXMES variable</a:t>
            </a:r>
          </a:p>
          <a:p>
            <a:pPr lvl="0"/>
            <a:r>
              <a:rPr lang="en-US" b="0" dirty="0"/>
              <a:t>A recipe is composed of several tasks to run in the course of building its output; fetch, unpack, configure, etc</a:t>
            </a:r>
            <a:r>
              <a:rPr lang="en-US" dirty="0"/>
              <a:t>.</a:t>
            </a:r>
          </a:p>
          <a:p>
            <a:pPr lvl="1"/>
            <a:r>
              <a:rPr lang="en-US" sz="1600" dirty="0">
                <a:latin typeface="+mn-lt"/>
              </a:rPr>
              <a:t>Many of these tasks have task-specific dependencies, we need to re-extend the </a:t>
            </a:r>
            <a:r>
              <a:rPr lang="en-US" sz="1600" dirty="0" err="1">
                <a:latin typeface="+mn-lt"/>
              </a:rPr>
              <a:t>sysroot</a:t>
            </a:r>
            <a:r>
              <a:rPr lang="en-US" sz="1600" dirty="0">
                <a:latin typeface="+mn-lt"/>
              </a:rPr>
              <a:t> when tasks explicitly require items in the </a:t>
            </a:r>
            <a:r>
              <a:rPr lang="en-US" sz="1600" dirty="0" err="1">
                <a:latin typeface="+mn-lt"/>
              </a:rPr>
              <a:t>sysroot</a:t>
            </a:r>
            <a:r>
              <a:rPr lang="en-US" sz="1600" dirty="0">
                <a:latin typeface="+mn-lt"/>
              </a:rPr>
              <a:t>. i.e. </a:t>
            </a:r>
            <a:r>
              <a:rPr lang="en-US" sz="1600" dirty="0" err="1">
                <a:latin typeface="+mn-lt"/>
              </a:rPr>
              <a:t>do_package_write_deb</a:t>
            </a:r>
            <a:r>
              <a:rPr lang="en-US" sz="1600" dirty="0">
                <a:latin typeface="+mn-lt"/>
              </a:rPr>
              <a:t> need </a:t>
            </a:r>
            <a:r>
              <a:rPr lang="en-US" sz="1600" dirty="0" err="1">
                <a:latin typeface="+mn-lt"/>
              </a:rPr>
              <a:t>dpkg</a:t>
            </a:r>
            <a:r>
              <a:rPr lang="en-US" sz="1600" dirty="0">
                <a:latin typeface="+mn-lt"/>
              </a:rPr>
              <a:t>-native </a:t>
            </a:r>
            <a:r>
              <a:rPr lang="en-US" sz="1600" dirty="0" err="1">
                <a:latin typeface="+mn-lt"/>
              </a:rPr>
              <a:t>do_fetch</a:t>
            </a:r>
            <a:r>
              <a:rPr lang="en-US" sz="1600" dirty="0">
                <a:latin typeface="+mn-lt"/>
              </a:rPr>
              <a:t> for a </a:t>
            </a:r>
            <a:r>
              <a:rPr lang="en-US" sz="1600" dirty="0" err="1">
                <a:latin typeface="+mn-lt"/>
              </a:rPr>
              <a:t>git</a:t>
            </a:r>
            <a:r>
              <a:rPr lang="en-US" sz="1600" dirty="0">
                <a:latin typeface="+mn-lt"/>
              </a:rPr>
              <a:t> repo requires </a:t>
            </a:r>
            <a:r>
              <a:rPr lang="en-US" sz="1600" dirty="0" err="1" smtClean="0">
                <a:latin typeface="+mn-lt"/>
              </a:rPr>
              <a:t>git</a:t>
            </a:r>
            <a:r>
              <a:rPr lang="en-US" sz="1600" dirty="0" smtClean="0">
                <a:latin typeface="+mn-lt"/>
              </a:rPr>
              <a:t>-native</a:t>
            </a:r>
            <a:endParaRPr lang="en-US" sz="1600" dirty="0">
              <a:latin typeface="+mn-lt"/>
            </a:endParaRPr>
          </a:p>
        </p:txBody>
      </p:sp>
    </p:spTree>
    <p:extLst>
      <p:ext uri="{BB962C8B-B14F-4D97-AF65-F5344CB8AC3E}">
        <p14:creationId xmlns:p14="http://schemas.microsoft.com/office/powerpoint/2010/main" val="3410189658"/>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Implementations challenges (II)</a:t>
            </a:r>
            <a:endParaRPr lang="en-US" kern="1200" dirty="0" smtClean="0">
              <a:solidFill>
                <a:srgbClr val="000000"/>
              </a:solidFill>
              <a:highlight>
                <a:scrgbClr r="0" g="0" b="0">
                  <a:alpha val="0"/>
                </a:scrgbClr>
              </a:highlight>
              <a:latin typeface="Clear Sans"/>
            </a:endParaRPr>
          </a:p>
          <a:p>
            <a:pPr lvl="0"/>
            <a:r>
              <a:rPr lang="en-US" b="0" dirty="0"/>
              <a:t>post-install </a:t>
            </a:r>
            <a:r>
              <a:rPr lang="en-US" b="0" dirty="0" err="1"/>
              <a:t>scriptlets</a:t>
            </a:r>
            <a:r>
              <a:rPr lang="en-US" b="0" dirty="0"/>
              <a:t> need to be executed for each recipe-specific </a:t>
            </a:r>
            <a:r>
              <a:rPr lang="en-US" b="0" dirty="0" err="1"/>
              <a:t>sysroot</a:t>
            </a:r>
            <a:endParaRPr lang="en-US" b="0" dirty="0"/>
          </a:p>
          <a:p>
            <a:pPr lvl="1"/>
            <a:r>
              <a:rPr lang="en-US" sz="1600" dirty="0"/>
              <a:t>We handle this by installing </a:t>
            </a:r>
            <a:r>
              <a:rPr lang="en-US" sz="1600" dirty="0" err="1"/>
              <a:t>postinst</a:t>
            </a:r>
            <a:r>
              <a:rPr lang="en-US" sz="1600" dirty="0"/>
              <a:t> </a:t>
            </a:r>
            <a:r>
              <a:rPr lang="en-US" sz="1600" dirty="0" err="1"/>
              <a:t>scriptlets</a:t>
            </a:r>
            <a:r>
              <a:rPr lang="en-US" sz="1600" dirty="0"/>
              <a:t> into the recipe-</a:t>
            </a:r>
            <a:r>
              <a:rPr lang="en-US" sz="1600" dirty="0" err="1"/>
              <a:t>specifc</a:t>
            </a:r>
            <a:r>
              <a:rPr lang="en-US" sz="1600" dirty="0"/>
              <a:t> </a:t>
            </a:r>
            <a:r>
              <a:rPr lang="en-US" sz="1600" dirty="0" err="1"/>
              <a:t>sysroot</a:t>
            </a:r>
            <a:r>
              <a:rPr lang="en-US" sz="1600" dirty="0"/>
              <a:t> with a </a:t>
            </a:r>
            <a:r>
              <a:rPr lang="en-US" sz="1600" dirty="0" err="1"/>
              <a:t>postinst</a:t>
            </a:r>
            <a:r>
              <a:rPr lang="en-US" sz="1600" dirty="0"/>
              <a:t>- prefix and running all of the </a:t>
            </a:r>
            <a:r>
              <a:rPr lang="en-US" sz="1600" dirty="0" err="1"/>
              <a:t>scriptlets</a:t>
            </a:r>
            <a:r>
              <a:rPr lang="en-US" sz="1600" dirty="0"/>
              <a:t> as part of the </a:t>
            </a:r>
            <a:r>
              <a:rPr lang="en-US" sz="1600" dirty="0" err="1"/>
              <a:t>sysroot</a:t>
            </a:r>
            <a:r>
              <a:rPr lang="en-US" sz="1600" dirty="0"/>
              <a:t> setup</a:t>
            </a:r>
          </a:p>
          <a:p>
            <a:pPr lvl="0"/>
            <a:r>
              <a:rPr lang="en-US" b="0" dirty="0"/>
              <a:t>Still need to be able to replicate old shared-</a:t>
            </a:r>
            <a:r>
              <a:rPr lang="en-US" b="0" dirty="0" err="1"/>
              <a:t>sysroot</a:t>
            </a:r>
            <a:r>
              <a:rPr lang="en-US" b="0" dirty="0"/>
              <a:t> </a:t>
            </a:r>
            <a:r>
              <a:rPr lang="en-US" b="0" dirty="0" err="1"/>
              <a:t>behaviour</a:t>
            </a:r>
            <a:r>
              <a:rPr lang="en-US" b="0" dirty="0"/>
              <a:t> in certain scenarios, i.e. </a:t>
            </a:r>
            <a:r>
              <a:rPr lang="en-US" b="0" dirty="0" err="1"/>
              <a:t>eSDK</a:t>
            </a:r>
            <a:endParaRPr lang="en-US" b="0" dirty="0"/>
          </a:p>
          <a:p>
            <a:pPr lvl="1"/>
            <a:r>
              <a:rPr lang="en-US" sz="1800" dirty="0" err="1">
                <a:latin typeface="Liberation Mono" pitchFamily="1"/>
              </a:rPr>
              <a:t>bitbake</a:t>
            </a:r>
            <a:r>
              <a:rPr lang="en-US" sz="1800" dirty="0">
                <a:latin typeface="Liberation Mono" pitchFamily="1"/>
              </a:rPr>
              <a:t> build-</a:t>
            </a:r>
            <a:r>
              <a:rPr lang="en-US" sz="1800" dirty="0" err="1">
                <a:latin typeface="Liberation Mono" pitchFamily="1"/>
              </a:rPr>
              <a:t>sysroot</a:t>
            </a:r>
            <a:r>
              <a:rPr lang="en-US" sz="1800" dirty="0">
                <a:latin typeface="Liberation Mono" pitchFamily="1"/>
              </a:rPr>
              <a:t> recipe target takes everything in the components directory which matches the current MACHINE and installs it into a shared </a:t>
            </a:r>
            <a:r>
              <a:rPr lang="en-US" sz="1800" dirty="0" err="1">
                <a:latin typeface="Liberation Mono" pitchFamily="1"/>
              </a:rPr>
              <a:t>sysroot</a:t>
            </a:r>
            <a:endParaRPr lang="en-US" sz="1800" dirty="0">
              <a:latin typeface="Liberation Mono" pitchFamily="1"/>
            </a:endParaRPr>
          </a:p>
        </p:txBody>
      </p:sp>
    </p:spTree>
    <p:extLst>
      <p:ext uri="{BB962C8B-B14F-4D97-AF65-F5344CB8AC3E}">
        <p14:creationId xmlns:p14="http://schemas.microsoft.com/office/powerpoint/2010/main" val="3652221764"/>
      </p:ext>
    </p:extLst>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fontScale="92500" lnSpcReduction="10000"/>
          </a:bodyPr>
          <a:lstStyle/>
          <a:p>
            <a:pPr marL="0" indent="0">
              <a:buNone/>
            </a:pPr>
            <a:r>
              <a:rPr lang="en-US" sz="2600" kern="1200" dirty="0">
                <a:solidFill>
                  <a:srgbClr val="000000"/>
                </a:solidFill>
                <a:highlight>
                  <a:scrgbClr r="0" g="0" b="0">
                    <a:alpha val="0"/>
                  </a:scrgbClr>
                </a:highlight>
                <a:latin typeface="Clear Sans"/>
              </a:rPr>
              <a:t>Adapting to recipe specific </a:t>
            </a:r>
            <a:r>
              <a:rPr lang="en-US" sz="2600" kern="1200" dirty="0" err="1">
                <a:solidFill>
                  <a:srgbClr val="000000"/>
                </a:solidFill>
                <a:highlight>
                  <a:scrgbClr r="0" g="0" b="0">
                    <a:alpha val="0"/>
                  </a:scrgbClr>
                </a:highlight>
                <a:latin typeface="Clear Sans"/>
              </a:rPr>
              <a:t>sysroots</a:t>
            </a:r>
            <a:endParaRPr lang="en-US" sz="2600" kern="1200" dirty="0" smtClean="0">
              <a:solidFill>
                <a:srgbClr val="000000"/>
              </a:solidFill>
              <a:highlight>
                <a:scrgbClr r="0" g="0" b="0">
                  <a:alpha val="0"/>
                </a:scrgbClr>
              </a:highlight>
              <a:latin typeface="Clear Sans"/>
            </a:endParaRPr>
          </a:p>
          <a:p>
            <a:pPr lvl="0">
              <a:buNone/>
            </a:pPr>
            <a:r>
              <a:rPr lang="en-US" b="0" dirty="0"/>
              <a:t>Would have liked to be pain-free transition, but there is some conversion required for recipe-specific </a:t>
            </a:r>
            <a:r>
              <a:rPr lang="en-US" b="0" dirty="0" err="1"/>
              <a:t>sysroots</a:t>
            </a:r>
            <a:r>
              <a:rPr lang="en-US" b="0" dirty="0"/>
              <a:t>.</a:t>
            </a:r>
          </a:p>
          <a:p>
            <a:pPr lvl="0"/>
            <a:r>
              <a:rPr lang="en-US" b="0" dirty="0"/>
              <a:t>fix missing dependencies – commonly native dependencies, i.e. glib-2.0-native</a:t>
            </a:r>
          </a:p>
          <a:p>
            <a:pPr lvl="0"/>
            <a:r>
              <a:rPr lang="en-US" sz="2200" b="0" dirty="0">
                <a:latin typeface="Liberation Mono" pitchFamily="1"/>
              </a:rPr>
              <a:t>SSTATEPOSTINSTFUNCS → SYSROOT_PREPROCESS_FUNCS</a:t>
            </a:r>
          </a:p>
          <a:p>
            <a:pPr lvl="1"/>
            <a:r>
              <a:rPr lang="en-US" sz="1700" dirty="0">
                <a:latin typeface="+mn-lt"/>
              </a:rPr>
              <a:t>SSTATEPOSTINSTFUNCS are a hook to call specific functions after a recipe is populated from shared state, commonly used for fixing up paths.</a:t>
            </a:r>
          </a:p>
          <a:p>
            <a:pPr lvl="1"/>
            <a:r>
              <a:rPr lang="en-US" sz="1700" dirty="0">
                <a:latin typeface="+mn-lt"/>
              </a:rPr>
              <a:t>As shared state objects will now be installed into the recipe-component location, then linked into the recipe specific </a:t>
            </a:r>
            <a:r>
              <a:rPr lang="en-US" sz="1700" dirty="0" err="1">
                <a:latin typeface="+mn-lt"/>
              </a:rPr>
              <a:t>sysroot</a:t>
            </a:r>
            <a:r>
              <a:rPr lang="en-US" sz="1700" dirty="0">
                <a:latin typeface="+mn-lt"/>
              </a:rPr>
              <a:t>, we need to be able to perform such fixes in each constructed </a:t>
            </a:r>
            <a:r>
              <a:rPr lang="en-US" sz="1700" dirty="0" err="1">
                <a:latin typeface="+mn-lt"/>
              </a:rPr>
              <a:t>sysroot</a:t>
            </a:r>
            <a:r>
              <a:rPr lang="en-US" sz="1700" dirty="0">
                <a:latin typeface="+mn-lt"/>
              </a:rPr>
              <a:t>.</a:t>
            </a:r>
          </a:p>
          <a:p>
            <a:pPr lvl="1"/>
            <a:r>
              <a:rPr lang="en-US" sz="1700" dirty="0">
                <a:latin typeface="+mn-lt"/>
              </a:rPr>
              <a:t>SYSROOT_PREPROCESS_FUNCS: is list of functions to run after </a:t>
            </a:r>
            <a:r>
              <a:rPr lang="en-US" sz="1700" dirty="0" err="1">
                <a:latin typeface="+mn-lt"/>
              </a:rPr>
              <a:t>sysroot</a:t>
            </a:r>
            <a:r>
              <a:rPr lang="en-US" sz="1700" dirty="0">
                <a:latin typeface="+mn-lt"/>
              </a:rPr>
              <a:t> contents are staged and the right place to perform relocation in RSS world</a:t>
            </a:r>
          </a:p>
        </p:txBody>
      </p:sp>
    </p:spTree>
    <p:extLst>
      <p:ext uri="{BB962C8B-B14F-4D97-AF65-F5344CB8AC3E}">
        <p14:creationId xmlns:p14="http://schemas.microsoft.com/office/powerpoint/2010/main" val="3143555951"/>
      </p:ext>
    </p:extLst>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Adapting to recipe specific </a:t>
            </a:r>
            <a:r>
              <a:rPr lang="en-US" kern="1200" dirty="0" err="1">
                <a:solidFill>
                  <a:srgbClr val="000000"/>
                </a:solidFill>
                <a:highlight>
                  <a:scrgbClr r="0" g="0" b="0">
                    <a:alpha val="0"/>
                  </a:scrgbClr>
                </a:highlight>
                <a:latin typeface="Clear Sans"/>
              </a:rPr>
              <a:t>sysroots</a:t>
            </a:r>
            <a:r>
              <a:rPr lang="en-US" kern="1200" dirty="0">
                <a:solidFill>
                  <a:srgbClr val="000000"/>
                </a:solidFill>
                <a:highlight>
                  <a:scrgbClr r="0" g="0" b="0">
                    <a:alpha val="0"/>
                  </a:scrgbClr>
                </a:highlight>
                <a:latin typeface="Clear Sans"/>
              </a:rPr>
              <a:t> (II)</a:t>
            </a:r>
            <a:endParaRPr lang="en-US" kern="1200" dirty="0" smtClean="0">
              <a:solidFill>
                <a:srgbClr val="000000"/>
              </a:solidFill>
              <a:highlight>
                <a:scrgbClr r="0" g="0" b="0">
                  <a:alpha val="0"/>
                </a:scrgbClr>
              </a:highlight>
              <a:latin typeface="Clear Sans"/>
            </a:endParaRPr>
          </a:p>
          <a:p>
            <a:pPr lvl="0"/>
            <a:r>
              <a:rPr lang="en-US" sz="1800" dirty="0">
                <a:solidFill>
                  <a:srgbClr val="666666"/>
                </a:solidFill>
              </a:rPr>
              <a:t>Add </a:t>
            </a:r>
            <a:r>
              <a:rPr lang="en-US" sz="1800" dirty="0">
                <a:solidFill>
                  <a:srgbClr val="666666"/>
                </a:solidFill>
                <a:latin typeface="Liberation Mono" pitchFamily="1"/>
              </a:rPr>
              <a:t>PACKAGE_WRITE_DEPS</a:t>
            </a:r>
            <a:r>
              <a:rPr lang="en-US" sz="1800" dirty="0">
                <a:solidFill>
                  <a:srgbClr val="666666"/>
                </a:solidFill>
              </a:rPr>
              <a:t> for any </a:t>
            </a:r>
            <a:r>
              <a:rPr lang="en-US" sz="1800" dirty="0" err="1">
                <a:solidFill>
                  <a:srgbClr val="666666"/>
                </a:solidFill>
              </a:rPr>
              <a:t>postinsts</a:t>
            </a:r>
            <a:r>
              <a:rPr lang="en-US" sz="1800" dirty="0">
                <a:solidFill>
                  <a:srgbClr val="666666"/>
                </a:solidFill>
              </a:rPr>
              <a:t> requiring native tools at </a:t>
            </a:r>
            <a:r>
              <a:rPr lang="en-US" sz="1800" dirty="0" err="1">
                <a:solidFill>
                  <a:srgbClr val="666666"/>
                </a:solidFill>
              </a:rPr>
              <a:t>rootfs</a:t>
            </a:r>
            <a:r>
              <a:rPr lang="en-US" sz="1800" dirty="0">
                <a:solidFill>
                  <a:srgbClr val="666666"/>
                </a:solidFill>
              </a:rPr>
              <a:t> </a:t>
            </a:r>
            <a:r>
              <a:rPr lang="en-US" sz="1800" dirty="0" smtClean="0">
                <a:solidFill>
                  <a:srgbClr val="666666"/>
                </a:solidFill>
              </a:rPr>
              <a:t>construction</a:t>
            </a:r>
            <a:br>
              <a:rPr lang="en-US" sz="1800" dirty="0" smtClean="0">
                <a:solidFill>
                  <a:srgbClr val="666666"/>
                </a:solidFill>
              </a:rPr>
            </a:br>
            <a:endParaRPr lang="en-US" sz="1800" dirty="0">
              <a:solidFill>
                <a:srgbClr val="666666"/>
              </a:solidFill>
            </a:endParaRPr>
          </a:p>
          <a:p>
            <a:pPr lvl="1"/>
            <a:r>
              <a:rPr lang="en-US" sz="1600" dirty="0">
                <a:latin typeface="+mn-lt"/>
              </a:rPr>
              <a:t>YP build system tries to run </a:t>
            </a:r>
            <a:r>
              <a:rPr lang="en-US" sz="1600" dirty="0" err="1">
                <a:latin typeface="+mn-lt"/>
              </a:rPr>
              <a:t>preinst</a:t>
            </a:r>
            <a:r>
              <a:rPr lang="en-US" sz="1600" dirty="0">
                <a:latin typeface="+mn-lt"/>
              </a:rPr>
              <a:t> and </a:t>
            </a:r>
            <a:r>
              <a:rPr lang="en-US" sz="1600" dirty="0" err="1">
                <a:latin typeface="+mn-lt"/>
              </a:rPr>
              <a:t>postinsts</a:t>
            </a:r>
            <a:r>
              <a:rPr lang="en-US" sz="1600" dirty="0">
                <a:latin typeface="+mn-lt"/>
              </a:rPr>
              <a:t> at </a:t>
            </a:r>
            <a:r>
              <a:rPr lang="en-US" sz="1600" dirty="0" err="1">
                <a:latin typeface="+mn-lt"/>
              </a:rPr>
              <a:t>rootfs</a:t>
            </a:r>
            <a:r>
              <a:rPr lang="en-US" sz="1600" dirty="0">
                <a:latin typeface="+mn-lt"/>
              </a:rPr>
              <a:t> construction time, deferring any which fail to first boot. </a:t>
            </a:r>
            <a:r>
              <a:rPr lang="en-US" sz="1600" dirty="0" smtClean="0">
                <a:latin typeface="+mn-lt"/>
              </a:rPr>
              <a:t/>
            </a:r>
            <a:br>
              <a:rPr lang="en-US" sz="1600" dirty="0" smtClean="0">
                <a:latin typeface="+mn-lt"/>
              </a:rPr>
            </a:br>
            <a:endParaRPr lang="en-US" sz="1600" dirty="0" smtClean="0">
              <a:latin typeface="+mn-lt"/>
            </a:endParaRPr>
          </a:p>
          <a:p>
            <a:pPr lvl="1"/>
            <a:r>
              <a:rPr lang="en-US" sz="1600" dirty="0" smtClean="0">
                <a:latin typeface="+mn-lt"/>
              </a:rPr>
              <a:t>Any </a:t>
            </a:r>
            <a:r>
              <a:rPr lang="en-US" sz="1600" dirty="0">
                <a:latin typeface="+mn-lt"/>
              </a:rPr>
              <a:t>special native tool dependencies of </a:t>
            </a:r>
            <a:r>
              <a:rPr lang="en-US" sz="1600" dirty="0" err="1">
                <a:latin typeface="+mn-lt"/>
              </a:rPr>
              <a:t>pkg_preinst</a:t>
            </a:r>
            <a:r>
              <a:rPr lang="en-US" sz="1600" dirty="0">
                <a:latin typeface="+mn-lt"/>
              </a:rPr>
              <a:t> and </a:t>
            </a:r>
            <a:r>
              <a:rPr lang="en-US" sz="1600" dirty="0" err="1">
                <a:latin typeface="+mn-lt"/>
              </a:rPr>
              <a:t>pkg_postinst</a:t>
            </a:r>
            <a:r>
              <a:rPr lang="en-US" sz="1600" dirty="0">
                <a:latin typeface="+mn-lt"/>
              </a:rPr>
              <a:t> must be explicitly listed in PACKAGE_WRITE_DEPS to ensure they are available on the build host at </a:t>
            </a:r>
            <a:r>
              <a:rPr lang="en-US" sz="1600" dirty="0" err="1">
                <a:latin typeface="+mn-lt"/>
              </a:rPr>
              <a:t>rootfs</a:t>
            </a:r>
            <a:r>
              <a:rPr lang="en-US" sz="1600" dirty="0">
                <a:latin typeface="+mn-lt"/>
              </a:rPr>
              <a:t> construction time.</a:t>
            </a:r>
          </a:p>
        </p:txBody>
      </p:sp>
    </p:spTree>
    <p:extLst>
      <p:ext uri="{BB962C8B-B14F-4D97-AF65-F5344CB8AC3E}">
        <p14:creationId xmlns:p14="http://schemas.microsoft.com/office/powerpoint/2010/main" val="1873459634"/>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Unexpected consequences</a:t>
            </a:r>
            <a:endParaRPr lang="en-US" kern="1200" dirty="0" smtClean="0">
              <a:solidFill>
                <a:srgbClr val="000000"/>
              </a:solidFill>
              <a:highlight>
                <a:scrgbClr r="0" g="0" b="0">
                  <a:alpha val="0"/>
                </a:scrgbClr>
              </a:highlight>
              <a:latin typeface="Clear Sans"/>
            </a:endParaRPr>
          </a:p>
          <a:p>
            <a:pPr lvl="0"/>
            <a:r>
              <a:rPr lang="en-US" b="0" dirty="0"/>
              <a:t>Recipe specific </a:t>
            </a:r>
            <a:r>
              <a:rPr lang="en-US" b="0" dirty="0" err="1"/>
              <a:t>sysroots</a:t>
            </a:r>
            <a:r>
              <a:rPr lang="en-US" b="0" dirty="0"/>
              <a:t> aggravated an existing source of non-determinism</a:t>
            </a:r>
          </a:p>
          <a:p>
            <a:pPr lvl="0"/>
            <a:r>
              <a:rPr lang="en-US" b="0" dirty="0">
                <a:latin typeface="Liberation Mono" pitchFamily="1"/>
              </a:rPr>
              <a:t>PATH included locations in the host for boot-strapping purposes</a:t>
            </a:r>
          </a:p>
          <a:p>
            <a:pPr lvl="0"/>
            <a:r>
              <a:rPr lang="en-US" b="0" dirty="0"/>
              <a:t>Host tools were being used, where available, when native dependencies were missing</a:t>
            </a:r>
          </a:p>
        </p:txBody>
      </p:sp>
    </p:spTree>
    <p:extLst>
      <p:ext uri="{BB962C8B-B14F-4D97-AF65-F5344CB8AC3E}">
        <p14:creationId xmlns:p14="http://schemas.microsoft.com/office/powerpoint/2010/main" val="4058090127"/>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Resolved with </a:t>
            </a:r>
            <a:r>
              <a:rPr lang="en-US" kern="1200" dirty="0">
                <a:solidFill>
                  <a:srgbClr val="000000"/>
                </a:solidFill>
                <a:highlight>
                  <a:scrgbClr r="0" g="0" b="0">
                    <a:alpha val="0"/>
                  </a:scrgbClr>
                </a:highlight>
                <a:latin typeface="Liberation Mono" pitchFamily="1"/>
              </a:rPr>
              <a:t>PATH</a:t>
            </a:r>
            <a:r>
              <a:rPr lang="en-US" kern="1200" dirty="0">
                <a:solidFill>
                  <a:srgbClr val="000000"/>
                </a:solidFill>
                <a:highlight>
                  <a:scrgbClr r="0" g="0" b="0">
                    <a:alpha val="0"/>
                  </a:scrgbClr>
                </a:highlight>
                <a:latin typeface="Clear Sans"/>
              </a:rPr>
              <a:t> filtering</a:t>
            </a:r>
            <a:endParaRPr lang="en-US" kern="1200" dirty="0" smtClean="0">
              <a:solidFill>
                <a:srgbClr val="000000"/>
              </a:solidFill>
              <a:highlight>
                <a:scrgbClr r="0" g="0" b="0">
                  <a:alpha val="0"/>
                </a:scrgbClr>
              </a:highlight>
              <a:latin typeface="Clear Sans"/>
            </a:endParaRPr>
          </a:p>
          <a:p>
            <a:pPr lvl="0"/>
            <a:r>
              <a:rPr lang="en-US" b="0" dirty="0">
                <a:latin typeface="+mn-lt"/>
              </a:rPr>
              <a:t>All required host utilities must be explicitly listed</a:t>
            </a:r>
          </a:p>
          <a:p>
            <a:pPr lvl="0"/>
            <a:r>
              <a:rPr lang="en-US" b="0" dirty="0">
                <a:latin typeface="+mn-lt"/>
              </a:rPr>
              <a:t>These are all </a:t>
            </a:r>
            <a:r>
              <a:rPr lang="en-US" b="0" dirty="0" err="1">
                <a:latin typeface="+mn-lt"/>
              </a:rPr>
              <a:t>symlinked</a:t>
            </a:r>
            <a:r>
              <a:rPr lang="en-US" b="0" dirty="0">
                <a:latin typeface="+mn-lt"/>
              </a:rPr>
              <a:t> into a directory</a:t>
            </a:r>
          </a:p>
          <a:p>
            <a:pPr lvl="0"/>
            <a:r>
              <a:rPr lang="en-US" b="0" dirty="0">
                <a:latin typeface="+mn-lt"/>
              </a:rPr>
              <a:t>PATH is then cleared and set to this filtered </a:t>
            </a:r>
            <a:r>
              <a:rPr lang="en-US" b="0" dirty="0" smtClean="0">
                <a:latin typeface="+mn-lt"/>
              </a:rPr>
              <a:t>location</a:t>
            </a:r>
            <a:endParaRPr lang="en-US" b="0" dirty="0">
              <a:latin typeface="+mn-lt"/>
            </a:endParaRPr>
          </a:p>
          <a:p>
            <a:pPr lvl="1"/>
            <a:r>
              <a:rPr lang="en-US" sz="1600" dirty="0">
                <a:latin typeface="+mn-lt"/>
              </a:rPr>
              <a:t>HOSTTOOLS:</a:t>
            </a:r>
            <a:r>
              <a:rPr lang="en-US" sz="1600" dirty="0">
                <a:solidFill>
                  <a:srgbClr val="000000"/>
                </a:solidFill>
                <a:latin typeface="+mn-lt"/>
              </a:rPr>
              <a:t> being unavailable causes an early failure (when they can't be linked in place)</a:t>
            </a:r>
          </a:p>
          <a:p>
            <a:pPr lvl="1"/>
            <a:r>
              <a:rPr lang="en-US" sz="1600" dirty="0">
                <a:latin typeface="+mn-lt"/>
              </a:rPr>
              <a:t>HOSTTOOLS_NONFATAL: </a:t>
            </a:r>
            <a:r>
              <a:rPr lang="en-US" sz="1600" dirty="0">
                <a:solidFill>
                  <a:srgbClr val="000000"/>
                </a:solidFill>
                <a:latin typeface="+mn-lt"/>
              </a:rPr>
              <a:t>aren't a build failure when absent, i.e. optional tools like </a:t>
            </a:r>
            <a:r>
              <a:rPr lang="en-US" sz="1600" dirty="0" err="1">
                <a:solidFill>
                  <a:srgbClr val="000000"/>
                </a:solidFill>
                <a:latin typeface="+mn-lt"/>
              </a:rPr>
              <a:t>ccache</a:t>
            </a:r>
            <a:r>
              <a:rPr lang="en-US" sz="1600" dirty="0">
                <a:solidFill>
                  <a:srgbClr val="000000"/>
                </a:solidFill>
                <a:latin typeface="+mn-lt"/>
              </a:rPr>
              <a:t> or proxy helpers</a:t>
            </a:r>
          </a:p>
        </p:txBody>
      </p:sp>
    </p:spTree>
    <p:extLst>
      <p:ext uri="{BB962C8B-B14F-4D97-AF65-F5344CB8AC3E}">
        <p14:creationId xmlns:p14="http://schemas.microsoft.com/office/powerpoint/2010/main" val="4007252732"/>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r>
              <a:rPr lang="en-US" dirty="0" smtClean="0">
                <a:latin typeface="Arial" charset="0"/>
              </a:rPr>
              <a:t> - </a:t>
            </a:r>
            <a:r>
              <a:rPr lang="en-US" dirty="0" smtClean="0"/>
              <a:t>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dirty="0" smtClean="0">
                <a:solidFill>
                  <a:schemeClr val="bg1">
                    <a:lumMod val="65000"/>
                  </a:schemeClr>
                </a:solidFill>
              </a:rPr>
              <a:t>Definitions</a:t>
            </a:r>
            <a:r>
              <a:rPr lang="en-US" b="0" dirty="0" smtClean="0">
                <a:solidFill>
                  <a:schemeClr val="bg1">
                    <a:lumMod val="65000"/>
                  </a:schemeClr>
                </a:solidFill>
              </a:rPr>
              <a:t/>
            </a:r>
            <a:br>
              <a:rPr lang="en-US" b="0" dirty="0" smtClean="0">
                <a:solidFill>
                  <a:schemeClr val="bg1">
                    <a:lumMod val="65000"/>
                  </a:schemeClr>
                </a:solidFill>
              </a:rPr>
            </a:br>
            <a:endParaRPr lang="en-US" b="0" dirty="0">
              <a:solidFill>
                <a:schemeClr val="bg1">
                  <a:lumMod val="65000"/>
                </a:schemeClr>
              </a:solidFill>
            </a:endParaRPr>
          </a:p>
          <a:p>
            <a:pPr lvl="1"/>
            <a:r>
              <a:rPr lang="en-US" sz="2000" dirty="0">
                <a:solidFill>
                  <a:schemeClr val="bg1">
                    <a:lumMod val="65000"/>
                  </a:schemeClr>
                </a:solidFill>
              </a:rPr>
              <a:t>Determinism improvements in YP </a:t>
            </a:r>
            <a:r>
              <a:rPr lang="en-US" sz="2000" dirty="0" smtClean="0">
                <a:solidFill>
                  <a:schemeClr val="bg1">
                    <a:lumMod val="65000"/>
                  </a:schemeClr>
                </a:solidFill>
              </a:rPr>
              <a:t>2.3 +</a:t>
            </a:r>
            <a:br>
              <a:rPr lang="en-US" sz="2000" dirty="0" smtClean="0">
                <a:solidFill>
                  <a:schemeClr val="bg1">
                    <a:lumMod val="65000"/>
                  </a:schemeClr>
                </a:solidFill>
              </a:rPr>
            </a:br>
            <a:endParaRPr lang="en-US" sz="2000" dirty="0">
              <a:solidFill>
                <a:schemeClr val="bg1">
                  <a:lumMod val="65000"/>
                </a:schemeClr>
              </a:solidFill>
            </a:endParaRPr>
          </a:p>
          <a:p>
            <a:pPr lvl="1"/>
            <a:r>
              <a:rPr lang="en-US" sz="2000" b="1" dirty="0"/>
              <a:t>Future reproducibility work</a:t>
            </a:r>
            <a:endParaRPr lang="en-US" sz="1600" b="1" i="1" dirty="0" smtClean="0">
              <a:solidFill>
                <a:srgbClr val="0071C5"/>
              </a:solidFill>
              <a:latin typeface="+mn-lt"/>
            </a:endParaRPr>
          </a:p>
        </p:txBody>
      </p:sp>
    </p:spTree>
    <p:extLst>
      <p:ext uri="{BB962C8B-B14F-4D97-AF65-F5344CB8AC3E}">
        <p14:creationId xmlns:p14="http://schemas.microsoft.com/office/powerpoint/2010/main" val="2256904957"/>
      </p:ext>
    </p:extLst>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Improved build system </a:t>
            </a:r>
            <a:r>
              <a:rPr lang="en-US" kern="1200" dirty="0" smtClean="0">
                <a:solidFill>
                  <a:srgbClr val="000000"/>
                </a:solidFill>
                <a:highlight>
                  <a:scrgbClr r="0" g="0" b="0">
                    <a:alpha val="0"/>
                  </a:scrgbClr>
                </a:highlight>
                <a:latin typeface="Clear Sans"/>
              </a:rPr>
              <a:t>determinism</a:t>
            </a:r>
          </a:p>
          <a:p>
            <a:pPr lvl="0">
              <a:buNone/>
            </a:pPr>
            <a:r>
              <a:rPr lang="en-US" dirty="0">
                <a:solidFill>
                  <a:srgbClr val="666666"/>
                </a:solidFill>
                <a:latin typeface="Open Sans"/>
              </a:rPr>
              <a:t>Next set our sights on the next level reproducible definition: binary reproducible builds.</a:t>
            </a:r>
          </a:p>
          <a:p>
            <a:pPr lvl="0">
              <a:buNone/>
            </a:pPr>
            <a:r>
              <a:rPr lang="en-US" dirty="0">
                <a:solidFill>
                  <a:srgbClr val="666666"/>
                </a:solidFill>
                <a:latin typeface="Open Sans"/>
              </a:rPr>
              <a:t>Common issues that affect binary reproducibility include:</a:t>
            </a:r>
          </a:p>
          <a:p>
            <a:pPr lvl="0"/>
            <a:r>
              <a:rPr lang="en-US" dirty="0">
                <a:solidFill>
                  <a:srgbClr val="666666"/>
                </a:solidFill>
                <a:latin typeface="Open Sans"/>
              </a:rPr>
              <a:t>Compressing files with different levels of parallelism</a:t>
            </a:r>
          </a:p>
          <a:p>
            <a:pPr lvl="0"/>
            <a:r>
              <a:rPr lang="en-US" dirty="0">
                <a:solidFill>
                  <a:srgbClr val="666666"/>
                </a:solidFill>
                <a:latin typeface="Open Sans"/>
              </a:rPr>
              <a:t>Dates, times, and paths embedded in built artefacts</a:t>
            </a:r>
          </a:p>
          <a:p>
            <a:pPr lvl="0"/>
            <a:r>
              <a:rPr lang="en-US" dirty="0">
                <a:solidFill>
                  <a:srgbClr val="666666"/>
                </a:solidFill>
                <a:latin typeface="Open Sans"/>
              </a:rPr>
              <a:t>Timestamps of outputs changing</a:t>
            </a:r>
          </a:p>
          <a:p>
            <a:pPr marL="0" indent="0">
              <a:buNone/>
            </a:pPr>
            <a:endParaRPr lang="en-US" kern="1200" dirty="0" smtClean="0">
              <a:solidFill>
                <a:srgbClr val="000000"/>
              </a:solidFill>
              <a:highlight>
                <a:scrgbClr r="0" g="0" b="0">
                  <a:alpha val="0"/>
                </a:scrgbClr>
              </a:highlight>
              <a:latin typeface="Clear Sans"/>
            </a:endParaRPr>
          </a:p>
        </p:txBody>
      </p:sp>
    </p:spTree>
    <p:extLst>
      <p:ext uri="{BB962C8B-B14F-4D97-AF65-F5344CB8AC3E}">
        <p14:creationId xmlns:p14="http://schemas.microsoft.com/office/powerpoint/2010/main" val="824454586"/>
      </p:ext>
    </p:extLst>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Future reproducibility work</a:t>
            </a:r>
            <a:endParaRPr lang="en-US" kern="1200" dirty="0" smtClean="0">
              <a:solidFill>
                <a:srgbClr val="000000"/>
              </a:solidFill>
              <a:highlight>
                <a:scrgbClr r="0" g="0" b="0">
                  <a:alpha val="0"/>
                </a:scrgbClr>
              </a:highlight>
              <a:latin typeface="Clear Sans"/>
            </a:endParaRPr>
          </a:p>
          <a:p>
            <a:pPr lvl="0"/>
            <a:r>
              <a:rPr lang="en-US" dirty="0">
                <a:solidFill>
                  <a:srgbClr val="666666"/>
                </a:solidFill>
                <a:latin typeface="Open Sans"/>
              </a:rPr>
              <a:t>Layer fetcher/Workspace setup tool – to improve ease of build environment replication</a:t>
            </a:r>
          </a:p>
          <a:p>
            <a:pPr lvl="0"/>
            <a:r>
              <a:rPr lang="en-US" dirty="0">
                <a:solidFill>
                  <a:srgbClr val="666666"/>
                </a:solidFill>
                <a:latin typeface="Liberation Mono" pitchFamily="1"/>
              </a:rPr>
              <a:t>SOURCE_DATE_EPOCH</a:t>
            </a:r>
            <a:r>
              <a:rPr lang="en-US" dirty="0">
                <a:solidFill>
                  <a:srgbClr val="666666"/>
                </a:solidFill>
                <a:latin typeface="Open Sans"/>
              </a:rPr>
              <a:t> – open spec to ensure consistent date/time stamps in generated artefacts</a:t>
            </a:r>
          </a:p>
          <a:p>
            <a:pPr lvl="0"/>
            <a:r>
              <a:rPr lang="en-US" dirty="0">
                <a:solidFill>
                  <a:srgbClr val="666666"/>
                </a:solidFill>
                <a:latin typeface="Liberation Mono" pitchFamily="1"/>
              </a:rPr>
              <a:t>strip-nondeterminism</a:t>
            </a:r>
            <a:r>
              <a:rPr lang="en-US" dirty="0">
                <a:solidFill>
                  <a:srgbClr val="666666"/>
                </a:solidFill>
                <a:latin typeface="Open Sans"/>
              </a:rPr>
              <a:t> – post-processing step to forcibly remove traces of non-determinism</a:t>
            </a:r>
          </a:p>
          <a:p>
            <a:pPr lvl="0"/>
            <a:r>
              <a:rPr lang="en-US" dirty="0">
                <a:solidFill>
                  <a:srgbClr val="666666"/>
                </a:solidFill>
                <a:latin typeface="Open Sans"/>
              </a:rPr>
              <a:t>etc</a:t>
            </a:r>
            <a:r>
              <a:rPr lang="en-US" dirty="0" smtClean="0">
                <a:solidFill>
                  <a:srgbClr val="666666"/>
                </a:solidFill>
                <a:latin typeface="Open Sans"/>
              </a:rPr>
              <a:t>...</a:t>
            </a:r>
            <a:endParaRPr lang="en-US" kern="1200" dirty="0">
              <a:solidFill>
                <a:srgbClr val="000000"/>
              </a:solidFill>
              <a:highlight>
                <a:scrgbClr r="0" g="0" b="0">
                  <a:alpha val="0"/>
                </a:scrgbClr>
              </a:highlight>
              <a:latin typeface="Clear Sans"/>
            </a:endParaRPr>
          </a:p>
          <a:p>
            <a:pPr lvl="0"/>
            <a:endParaRPr lang="en-US" dirty="0">
              <a:solidFill>
                <a:srgbClr val="666666"/>
              </a:solidFill>
              <a:latin typeface="Open Sans"/>
            </a:endParaRPr>
          </a:p>
        </p:txBody>
      </p:sp>
    </p:spTree>
    <p:extLst>
      <p:ext uri="{BB962C8B-B14F-4D97-AF65-F5344CB8AC3E}">
        <p14:creationId xmlns:p14="http://schemas.microsoft.com/office/powerpoint/2010/main" val="272397741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YoctoTemplate_1">
  <a:themeElements>
    <a:clrScheme name="Yocto Colors">
      <a:dk1>
        <a:srgbClr val="37424A"/>
      </a:dk1>
      <a:lt1>
        <a:sysClr val="window" lastClr="FFFFFF"/>
      </a:lt1>
      <a:dk2>
        <a:srgbClr val="000000"/>
      </a:dk2>
      <a:lt2>
        <a:srgbClr val="AEB0B3"/>
      </a:lt2>
      <a:accent1>
        <a:srgbClr val="0098DB"/>
      </a:accent1>
      <a:accent2>
        <a:srgbClr val="EAAB00"/>
      </a:accent2>
      <a:accent3>
        <a:srgbClr val="910000"/>
      </a:accent3>
      <a:accent4>
        <a:srgbClr val="D4D4D3"/>
      </a:accent4>
      <a:accent5>
        <a:srgbClr val="737373"/>
      </a:accent5>
      <a:accent6>
        <a:srgbClr val="414141"/>
      </a:accent6>
      <a:hlink>
        <a:srgbClr val="0098DB"/>
      </a:hlink>
      <a:folHlink>
        <a:srgbClr val="0098D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E05BC26083824DB2546712883D286F" ma:contentTypeVersion="0" ma:contentTypeDescription="Create a new document." ma:contentTypeScope="" ma:versionID="7be4ca5ea8e93d45448cc98ca8386b0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A94C8E-3E2B-4AD9-8D67-7815198BE085}">
  <ds:schemaRefs>
    <ds:schemaRef ds:uri="http://purl.org/dc/terms/"/>
    <ds:schemaRef ds:uri="http://www.w3.org/XML/1998/namespace"/>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BDD2175F-1B0C-4243-BC5D-5F5F8E5CB2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5CC5FB6-44E0-47C0-972B-EBB94824D4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55256</TotalTime>
  <Words>5148</Words>
  <Application>Microsoft Office PowerPoint</Application>
  <PresentationFormat>On-screen Show (4:3)</PresentationFormat>
  <Paragraphs>978</Paragraphs>
  <Slides>112</Slides>
  <Notes>42</Notes>
  <HiddenSlides>0</HiddenSlides>
  <MMClips>0</MMClips>
  <ScaleCrop>false</ScaleCrop>
  <HeadingPairs>
    <vt:vector size="4" baseType="variant">
      <vt:variant>
        <vt:lpstr>Theme</vt:lpstr>
      </vt:variant>
      <vt:variant>
        <vt:i4>1</vt:i4>
      </vt:variant>
      <vt:variant>
        <vt:lpstr>Slide Titles</vt:lpstr>
      </vt:variant>
      <vt:variant>
        <vt:i4>112</vt:i4>
      </vt:variant>
    </vt:vector>
  </HeadingPairs>
  <TitlesOfParts>
    <vt:vector size="113" baseType="lpstr">
      <vt:lpstr>YoctoTemplate_1</vt:lpstr>
      <vt:lpstr>Advanced Class  </vt:lpstr>
      <vt:lpstr>Advanced Class</vt:lpstr>
      <vt:lpstr>Agenda – The Advanced Class</vt:lpstr>
      <vt:lpstr>Class Account Setup</vt:lpstr>
      <vt:lpstr>Notes for the Advanced Class:</vt:lpstr>
      <vt:lpstr>Yocto Project Dev Day Lab Setup</vt:lpstr>
      <vt:lpstr>FYI: How class project was prepared</vt:lpstr>
      <vt:lpstr>NOTE: Clean Shells!</vt:lpstr>
      <vt:lpstr>Activity One</vt:lpstr>
      <vt:lpstr>Yocto Project – What is new in 2.4 Rocko</vt:lpstr>
      <vt:lpstr>Activity Two</vt:lpstr>
      <vt:lpstr>Kernel modules with eSDKs – Overview</vt:lpstr>
      <vt:lpstr>Kernel modules with eSDKs – Compiling a kernel module</vt:lpstr>
      <vt:lpstr>Kernel modules with eSDKs – Pro and Cons of a module outside the kernel tree</vt:lpstr>
      <vt:lpstr>Kernel modules with eSDKs – Pro and Cons of a module inside the kernel tree</vt:lpstr>
      <vt:lpstr>Kernel modules with eSDKs – The source code</vt:lpstr>
      <vt:lpstr>Kernel modules with eSDKs – The Makefile</vt:lpstr>
      <vt:lpstr>Kernel modules with eSDKs – Devtool setup</vt:lpstr>
      <vt:lpstr>Kernel modules with eSDKs – Overview</vt:lpstr>
      <vt:lpstr>Kernel modules with eSDKs – Globalsetup</vt:lpstr>
      <vt:lpstr>Kernel modules with eSDKs – build the target image</vt:lpstr>
      <vt:lpstr>Kernel modules with eSDKs – build the target image</vt:lpstr>
      <vt:lpstr>Kernel modules with eSDKs – Hooking a new module into the build</vt:lpstr>
      <vt:lpstr>After the add</vt:lpstr>
      <vt:lpstr>Kernel modules with eSDKs – Build the Module</vt:lpstr>
      <vt:lpstr>Kernel modules with eSDKs – Deploy the Module</vt:lpstr>
      <vt:lpstr>Kernel modules with eSDKs – Deploy Details</vt:lpstr>
      <vt:lpstr>Kernel modules with eSDKs – Load the Module</vt:lpstr>
      <vt:lpstr>Kernel modules with eSDKs – Unload the Module</vt:lpstr>
      <vt:lpstr>Kernel modules with eSDKs – automatic load of the module at boot</vt:lpstr>
      <vt:lpstr>Activity Three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Four</vt:lpstr>
      <vt:lpstr>Activity Five</vt:lpstr>
      <vt:lpstr>Package Feed Overview</vt:lpstr>
      <vt:lpstr>On Target Development – Better, Faster, Stronger</vt:lpstr>
      <vt:lpstr>Setting up a package feed - Target Setup</vt:lpstr>
      <vt:lpstr>Setting up a package feed</vt:lpstr>
      <vt:lpstr>On Target Development – Better, Faster, Stronger</vt:lpstr>
      <vt:lpstr>Caveats</vt:lpstr>
      <vt:lpstr>On Target Development – Better, Faster, Stronger</vt:lpstr>
      <vt:lpstr>Signing The Packages</vt:lpstr>
      <vt:lpstr>Signing The Package Feed</vt:lpstr>
      <vt:lpstr>Signing The Package Feed (optional)</vt:lpstr>
      <vt:lpstr>Testing Packages with ptest (Optional? Not really!)</vt:lpstr>
      <vt:lpstr>On Target Development – Better, Faster, Stronger</vt:lpstr>
      <vt:lpstr>Keeping feeds secure</vt:lpstr>
      <vt:lpstr>On Target Development – Better, Faster, Stronger</vt:lpstr>
      <vt:lpstr>The Future of Package Feeds – Can We Upgrade?</vt:lpstr>
      <vt:lpstr>Activity Six</vt:lpstr>
      <vt:lpstr>Activity Seven</vt:lpstr>
      <vt:lpstr>Goals</vt:lpstr>
      <vt:lpstr>Caveats </vt:lpstr>
      <vt:lpstr>Distribution Maintenance Requirements</vt:lpstr>
      <vt:lpstr>Distribution Maintenance Planning</vt:lpstr>
      <vt:lpstr>Distribution Maintenance Planning (continued)</vt:lpstr>
      <vt:lpstr>Yocto Project Release Tracking</vt:lpstr>
      <vt:lpstr>Backport Packages or Patches?</vt:lpstr>
      <vt:lpstr>Recipe Backporting Tips</vt:lpstr>
      <vt:lpstr>Vendor BSP Layers</vt:lpstr>
      <vt:lpstr>Other Layers</vt:lpstr>
      <vt:lpstr>Maintaining Local Configuration</vt:lpstr>
      <vt:lpstr>Distribution Configuration Tips</vt:lpstr>
      <vt:lpstr>Distribution Configuration Tips (continued)</vt:lpstr>
      <vt:lpstr>Distribution Configuration Tips (continued)</vt:lpstr>
      <vt:lpstr>Preparing for a Distribution Upgrade</vt:lpstr>
      <vt:lpstr>Build-related Maintenance</vt:lpstr>
      <vt:lpstr>Security-related Maintenance</vt:lpstr>
      <vt:lpstr>Compliance-related Maintenance</vt:lpstr>
      <vt:lpstr>References</vt:lpstr>
      <vt:lpstr>Activity Eight</vt:lpstr>
      <vt:lpstr>Activity Nine</vt:lpstr>
      <vt:lpstr>Activity Ten</vt:lpstr>
      <vt:lpstr>Recipe Specific Sysroots - Overview</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 - Overview</vt:lpstr>
      <vt:lpstr>Recipe Specific Sysroots</vt:lpstr>
      <vt:lpstr>Recipe Specific Sysroots</vt:lpstr>
      <vt:lpstr>Example Patches for Recipe Specific Sysroots</vt:lpstr>
      <vt:lpstr>Questions and Answers</vt:lpstr>
      <vt:lpstr>Open Topics</vt:lpstr>
      <vt:lpstr>Open Topics</vt:lpstr>
      <vt:lpstr>Thank you for your participation!</vt:lpstr>
      <vt:lpstr>Appendix: Board Bring-up </vt:lpstr>
      <vt:lpstr>MinnowBoard Max Turbot SD Card Prep</vt:lpstr>
      <vt:lpstr>MinnowBoard Max Turbot SD Card Prep</vt:lpstr>
      <vt:lpstr>MinnowBoard Max Turbot Board Bring-up</vt:lpstr>
      <vt:lpstr>MinnowBoard Max Turbot Board Bring-up (2)</vt:lpstr>
      <vt:lpstr>Beaglebone Black - Setup</vt:lpstr>
      <vt:lpstr>BeagleBone Black - MicroSD</vt:lpstr>
      <vt:lpstr>Dragonboard 410c - Setup</vt:lpstr>
    </vt:vector>
  </TitlesOfParts>
  <Company>Red Peak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Title</dc:title>
  <dc:creator>Red Peak</dc:creator>
  <cp:lastModifiedBy>Reyna, David</cp:lastModifiedBy>
  <cp:revision>834</cp:revision>
  <dcterms:created xsi:type="dcterms:W3CDTF">2014-10-15T17:08:45Z</dcterms:created>
  <dcterms:modified xsi:type="dcterms:W3CDTF">2018-03-13T07:38:10Z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0x010100C1E05BC26083824DB2546712883D286F</vt:lpwstr>
  </property>
</Properties>
</file>