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2.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4"/>
  </p:notesMasterIdLst>
  <p:handoutMasterIdLst>
    <p:handoutMasterId r:id="rId275"/>
  </p:handoutMasterIdLst>
  <p:sldIdLst>
    <p:sldId id="327" r:id="rId5"/>
    <p:sldId id="877" r:id="rId6"/>
    <p:sldId id="516" r:id="rId7"/>
    <p:sldId id="1124" r:id="rId8"/>
    <p:sldId id="1813" r:id="rId9"/>
    <p:sldId id="1814" r:id="rId10"/>
    <p:sldId id="1815" r:id="rId11"/>
    <p:sldId id="1816" r:id="rId12"/>
    <p:sldId id="1817" r:id="rId13"/>
    <p:sldId id="1818" r:id="rId14"/>
    <p:sldId id="1819" r:id="rId15"/>
    <p:sldId id="1820" r:id="rId16"/>
    <p:sldId id="1821" r:id="rId17"/>
    <p:sldId id="1822" r:id="rId18"/>
    <p:sldId id="945" r:id="rId19"/>
    <p:sldId id="947" r:id="rId20"/>
    <p:sldId id="948" r:id="rId21"/>
    <p:sldId id="1344" r:id="rId22"/>
    <p:sldId id="951" r:id="rId23"/>
    <p:sldId id="1345" r:id="rId24"/>
    <p:sldId id="1636" r:id="rId25"/>
    <p:sldId id="1637" r:id="rId26"/>
    <p:sldId id="1638" r:id="rId27"/>
    <p:sldId id="1639" r:id="rId28"/>
    <p:sldId id="1640" r:id="rId29"/>
    <p:sldId id="1641" r:id="rId30"/>
    <p:sldId id="1642" r:id="rId31"/>
    <p:sldId id="1643" r:id="rId32"/>
    <p:sldId id="1644" r:id="rId33"/>
    <p:sldId id="1645" r:id="rId34"/>
    <p:sldId id="1646" r:id="rId35"/>
    <p:sldId id="1647" r:id="rId36"/>
    <p:sldId id="1648" r:id="rId37"/>
    <p:sldId id="1649" r:id="rId38"/>
    <p:sldId id="1650" r:id="rId39"/>
    <p:sldId id="1651" r:id="rId40"/>
    <p:sldId id="1652" r:id="rId41"/>
    <p:sldId id="1653" r:id="rId42"/>
    <p:sldId id="1654" r:id="rId43"/>
    <p:sldId id="1655" r:id="rId44"/>
    <p:sldId id="1656" r:id="rId45"/>
    <p:sldId id="1657" r:id="rId46"/>
    <p:sldId id="1658" r:id="rId47"/>
    <p:sldId id="1659" r:id="rId48"/>
    <p:sldId id="1660" r:id="rId49"/>
    <p:sldId id="1661" r:id="rId50"/>
    <p:sldId id="1532" r:id="rId51"/>
    <p:sldId id="1670" r:id="rId52"/>
    <p:sldId id="1671" r:id="rId53"/>
    <p:sldId id="1672" r:id="rId54"/>
    <p:sldId id="1673" r:id="rId55"/>
    <p:sldId id="1674" r:id="rId56"/>
    <p:sldId id="1675" r:id="rId57"/>
    <p:sldId id="1676" r:id="rId58"/>
    <p:sldId id="1677" r:id="rId59"/>
    <p:sldId id="1678" r:id="rId60"/>
    <p:sldId id="1679" r:id="rId61"/>
    <p:sldId id="1680" r:id="rId62"/>
    <p:sldId id="1681" r:id="rId63"/>
    <p:sldId id="1682" r:id="rId64"/>
    <p:sldId id="1683" r:id="rId65"/>
    <p:sldId id="1684" r:id="rId66"/>
    <p:sldId id="1533" r:id="rId67"/>
    <p:sldId id="1722" r:id="rId68"/>
    <p:sldId id="1723" r:id="rId69"/>
    <p:sldId id="1724" r:id="rId70"/>
    <p:sldId id="1725" r:id="rId71"/>
    <p:sldId id="1726" r:id="rId72"/>
    <p:sldId id="1727" r:id="rId73"/>
    <p:sldId id="1728" r:id="rId74"/>
    <p:sldId id="1729" r:id="rId75"/>
    <p:sldId id="1730" r:id="rId76"/>
    <p:sldId id="1731" r:id="rId77"/>
    <p:sldId id="1732" r:id="rId78"/>
    <p:sldId id="1733" r:id="rId79"/>
    <p:sldId id="1734" r:id="rId80"/>
    <p:sldId id="1735" r:id="rId81"/>
    <p:sldId id="1736" r:id="rId82"/>
    <p:sldId id="1737" r:id="rId83"/>
    <p:sldId id="1738" r:id="rId84"/>
    <p:sldId id="1739" r:id="rId85"/>
    <p:sldId id="1740" r:id="rId86"/>
    <p:sldId id="1741" r:id="rId87"/>
    <p:sldId id="1742" r:id="rId88"/>
    <p:sldId id="1743" r:id="rId89"/>
    <p:sldId id="1744" r:id="rId90"/>
    <p:sldId id="1745" r:id="rId91"/>
    <p:sldId id="1746" r:id="rId92"/>
    <p:sldId id="1747" r:id="rId93"/>
    <p:sldId id="1748" r:id="rId94"/>
    <p:sldId id="1749" r:id="rId95"/>
    <p:sldId id="1750" r:id="rId96"/>
    <p:sldId id="1751" r:id="rId97"/>
    <p:sldId id="1784" r:id="rId98"/>
    <p:sldId id="1785" r:id="rId99"/>
    <p:sldId id="1786" r:id="rId100"/>
    <p:sldId id="1787" r:id="rId101"/>
    <p:sldId id="1788" r:id="rId102"/>
    <p:sldId id="1789" r:id="rId103"/>
    <p:sldId id="1791" r:id="rId104"/>
    <p:sldId id="1792" r:id="rId105"/>
    <p:sldId id="1793" r:id="rId106"/>
    <p:sldId id="1794" r:id="rId107"/>
    <p:sldId id="1795" r:id="rId108"/>
    <p:sldId id="1796" r:id="rId109"/>
    <p:sldId id="1797" r:id="rId110"/>
    <p:sldId id="1798" r:id="rId111"/>
    <p:sldId id="1799" r:id="rId112"/>
    <p:sldId id="1800" r:id="rId113"/>
    <p:sldId id="1801" r:id="rId114"/>
    <p:sldId id="1802" r:id="rId115"/>
    <p:sldId id="1803" r:id="rId116"/>
    <p:sldId id="1804" r:id="rId117"/>
    <p:sldId id="1805" r:id="rId118"/>
    <p:sldId id="1806" r:id="rId119"/>
    <p:sldId id="1807" r:id="rId120"/>
    <p:sldId id="1808" r:id="rId121"/>
    <p:sldId id="1809" r:id="rId122"/>
    <p:sldId id="1810" r:id="rId123"/>
    <p:sldId id="1811" r:id="rId124"/>
    <p:sldId id="1812" r:id="rId125"/>
    <p:sldId id="1782" r:id="rId126"/>
    <p:sldId id="1685" r:id="rId127"/>
    <p:sldId id="1686" r:id="rId128"/>
    <p:sldId id="1687" r:id="rId129"/>
    <p:sldId id="1688" r:id="rId130"/>
    <p:sldId id="1689" r:id="rId131"/>
    <p:sldId id="1690" r:id="rId132"/>
    <p:sldId id="1691" r:id="rId133"/>
    <p:sldId id="1692" r:id="rId134"/>
    <p:sldId id="1693" r:id="rId135"/>
    <p:sldId id="1694" r:id="rId136"/>
    <p:sldId id="1695" r:id="rId137"/>
    <p:sldId id="1696" r:id="rId138"/>
    <p:sldId id="1697" r:id="rId139"/>
    <p:sldId id="1698" r:id="rId140"/>
    <p:sldId id="1699" r:id="rId141"/>
    <p:sldId id="1700" r:id="rId142"/>
    <p:sldId id="1701" r:id="rId143"/>
    <p:sldId id="1702" r:id="rId144"/>
    <p:sldId id="1703" r:id="rId145"/>
    <p:sldId id="1704" r:id="rId146"/>
    <p:sldId id="1705" r:id="rId147"/>
    <p:sldId id="1706" r:id="rId148"/>
    <p:sldId id="1707" r:id="rId149"/>
    <p:sldId id="1708" r:id="rId150"/>
    <p:sldId id="1709" r:id="rId151"/>
    <p:sldId id="1710" r:id="rId152"/>
    <p:sldId id="1711" r:id="rId153"/>
    <p:sldId id="1712" r:id="rId154"/>
    <p:sldId id="1713" r:id="rId155"/>
    <p:sldId id="1714" r:id="rId156"/>
    <p:sldId id="1715" r:id="rId157"/>
    <p:sldId id="1716" r:id="rId158"/>
    <p:sldId id="1717" r:id="rId159"/>
    <p:sldId id="1783" r:id="rId160"/>
    <p:sldId id="1718" r:id="rId161"/>
    <p:sldId id="1719" r:id="rId162"/>
    <p:sldId id="1720" r:id="rId163"/>
    <p:sldId id="1721" r:id="rId164"/>
    <p:sldId id="1537" r:id="rId165"/>
    <p:sldId id="1823" r:id="rId166"/>
    <p:sldId id="1824" r:id="rId167"/>
    <p:sldId id="1825" r:id="rId168"/>
    <p:sldId id="1826" r:id="rId169"/>
    <p:sldId id="1827" r:id="rId170"/>
    <p:sldId id="1828" r:id="rId171"/>
    <p:sldId id="1829" r:id="rId172"/>
    <p:sldId id="1830" r:id="rId173"/>
    <p:sldId id="1831" r:id="rId174"/>
    <p:sldId id="1832" r:id="rId175"/>
    <p:sldId id="1833" r:id="rId176"/>
    <p:sldId id="1834" r:id="rId177"/>
    <p:sldId id="1835" r:id="rId178"/>
    <p:sldId id="1836" r:id="rId179"/>
    <p:sldId id="1837" r:id="rId180"/>
    <p:sldId id="1838" r:id="rId181"/>
    <p:sldId id="1839" r:id="rId182"/>
    <p:sldId id="1840" r:id="rId183"/>
    <p:sldId id="1841" r:id="rId184"/>
    <p:sldId id="1842" r:id="rId185"/>
    <p:sldId id="1843" r:id="rId186"/>
    <p:sldId id="1844" r:id="rId187"/>
    <p:sldId id="1845" r:id="rId188"/>
    <p:sldId id="1846" r:id="rId189"/>
    <p:sldId id="1847" r:id="rId190"/>
    <p:sldId id="1848" r:id="rId191"/>
    <p:sldId id="1849" r:id="rId192"/>
    <p:sldId id="1850" r:id="rId193"/>
    <p:sldId id="1851" r:id="rId194"/>
    <p:sldId id="1852" r:id="rId195"/>
    <p:sldId id="1853" r:id="rId196"/>
    <p:sldId id="1854" r:id="rId197"/>
    <p:sldId id="1855" r:id="rId198"/>
    <p:sldId id="1856" r:id="rId199"/>
    <p:sldId id="1857" r:id="rId200"/>
    <p:sldId id="1858" r:id="rId201"/>
    <p:sldId id="1859" r:id="rId202"/>
    <p:sldId id="1860" r:id="rId203"/>
    <p:sldId id="1861" r:id="rId204"/>
    <p:sldId id="1862" r:id="rId205"/>
    <p:sldId id="1863" r:id="rId206"/>
    <p:sldId id="1864" r:id="rId207"/>
    <p:sldId id="1865" r:id="rId208"/>
    <p:sldId id="1866" r:id="rId209"/>
    <p:sldId id="1867" r:id="rId210"/>
    <p:sldId id="1868" r:id="rId211"/>
    <p:sldId id="1869" r:id="rId212"/>
    <p:sldId id="1870" r:id="rId213"/>
    <p:sldId id="1871" r:id="rId214"/>
    <p:sldId id="1872" r:id="rId215"/>
    <p:sldId id="1873" r:id="rId216"/>
    <p:sldId id="1874" r:id="rId217"/>
    <p:sldId id="1875" r:id="rId218"/>
    <p:sldId id="1635" r:id="rId219"/>
    <p:sldId id="802" r:id="rId220"/>
    <p:sldId id="1432" r:id="rId221"/>
    <p:sldId id="1433" r:id="rId222"/>
    <p:sldId id="1434" r:id="rId223"/>
    <p:sldId id="1436" r:id="rId224"/>
    <p:sldId id="1437" r:id="rId225"/>
    <p:sldId id="1438" r:id="rId226"/>
    <p:sldId id="1026" r:id="rId227"/>
    <p:sldId id="1027" r:id="rId228"/>
    <p:sldId id="1560" r:id="rId229"/>
    <p:sldId id="1561" r:id="rId230"/>
    <p:sldId id="1562" r:id="rId231"/>
    <p:sldId id="1563" r:id="rId232"/>
    <p:sldId id="1564" r:id="rId233"/>
    <p:sldId id="1565" r:id="rId234"/>
    <p:sldId id="1566" r:id="rId235"/>
    <p:sldId id="1567" r:id="rId236"/>
    <p:sldId id="1568" r:id="rId237"/>
    <p:sldId id="1569" r:id="rId238"/>
    <p:sldId id="1570" r:id="rId239"/>
    <p:sldId id="1572" r:id="rId240"/>
    <p:sldId id="1573" r:id="rId241"/>
    <p:sldId id="1574" r:id="rId242"/>
    <p:sldId id="1575" r:id="rId243"/>
    <p:sldId id="1576" r:id="rId244"/>
    <p:sldId id="1577" r:id="rId245"/>
    <p:sldId id="1578" r:id="rId246"/>
    <p:sldId id="1579" r:id="rId247"/>
    <p:sldId id="1580" r:id="rId248"/>
    <p:sldId id="1581" r:id="rId249"/>
    <p:sldId id="1582" r:id="rId250"/>
    <p:sldId id="1583" r:id="rId251"/>
    <p:sldId id="1538" r:id="rId252"/>
    <p:sldId id="1539" r:id="rId253"/>
    <p:sldId id="1540" r:id="rId254"/>
    <p:sldId id="1541" r:id="rId255"/>
    <p:sldId id="1542" r:id="rId256"/>
    <p:sldId id="1543" r:id="rId257"/>
    <p:sldId id="1544" r:id="rId258"/>
    <p:sldId id="1545" r:id="rId259"/>
    <p:sldId id="1546" r:id="rId260"/>
    <p:sldId id="1547" r:id="rId261"/>
    <p:sldId id="1548" r:id="rId262"/>
    <p:sldId id="1549" r:id="rId263"/>
    <p:sldId id="1550" r:id="rId264"/>
    <p:sldId id="1551" r:id="rId265"/>
    <p:sldId id="1552" r:id="rId266"/>
    <p:sldId id="1553" r:id="rId267"/>
    <p:sldId id="1554" r:id="rId268"/>
    <p:sldId id="1555" r:id="rId269"/>
    <p:sldId id="1556" r:id="rId270"/>
    <p:sldId id="1557" r:id="rId271"/>
    <p:sldId id="1558" r:id="rId272"/>
    <p:sldId id="1559" r:id="rId27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1124"/>
            <p14:sldId id="1813"/>
            <p14:sldId id="1814"/>
            <p14:sldId id="1815"/>
            <p14:sldId id="1816"/>
            <p14:sldId id="1817"/>
            <p14:sldId id="1818"/>
            <p14:sldId id="1819"/>
            <p14:sldId id="1820"/>
            <p14:sldId id="1821"/>
            <p14:sldId id="1822"/>
            <p14:sldId id="945"/>
            <p14:sldId id="947"/>
            <p14:sldId id="948"/>
            <p14:sldId id="1344"/>
            <p14:sldId id="951"/>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532"/>
            <p14:sldId id="1670"/>
            <p14:sldId id="1671"/>
            <p14:sldId id="1672"/>
            <p14:sldId id="1673"/>
            <p14:sldId id="1674"/>
            <p14:sldId id="1675"/>
            <p14:sldId id="1676"/>
            <p14:sldId id="1677"/>
            <p14:sldId id="1678"/>
            <p14:sldId id="1679"/>
            <p14:sldId id="1680"/>
            <p14:sldId id="1681"/>
            <p14:sldId id="1682"/>
            <p14:sldId id="1683"/>
            <p14:sldId id="1684"/>
            <p14:sldId id="1533"/>
            <p14:sldId id="1722"/>
            <p14:sldId id="1723"/>
            <p14:sldId id="1724"/>
            <p14:sldId id="1725"/>
            <p14:sldId id="1726"/>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745"/>
            <p14:sldId id="1746"/>
            <p14:sldId id="1747"/>
            <p14:sldId id="1748"/>
            <p14:sldId id="1749"/>
            <p14:sldId id="1750"/>
            <p14:sldId id="1751"/>
            <p14:sldId id="1784"/>
            <p14:sldId id="1785"/>
            <p14:sldId id="1786"/>
            <p14:sldId id="1787"/>
            <p14:sldId id="1788"/>
            <p14:sldId id="1789"/>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782"/>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83"/>
            <p14:sldId id="1718"/>
            <p14:sldId id="1719"/>
            <p14:sldId id="1720"/>
            <p14:sldId id="1721"/>
            <p14:sldId id="1537"/>
            <p14:sldId id="1823"/>
            <p14:sldId id="1824"/>
            <p14:sldId id="1825"/>
            <p14:sldId id="1826"/>
            <p14:sldId id="1827"/>
            <p14:sldId id="1828"/>
            <p14:sldId id="1829"/>
            <p14:sldId id="1830"/>
            <p14:sldId id="1831"/>
            <p14:sldId id="1832"/>
            <p14:sldId id="1833"/>
            <p14:sldId id="1834"/>
            <p14:sldId id="1835"/>
            <p14:sldId id="1836"/>
            <p14:sldId id="1837"/>
            <p14:sldId id="1838"/>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 id="1869"/>
            <p14:sldId id="1870"/>
            <p14:sldId id="1871"/>
            <p14:sldId id="1872"/>
            <p14:sldId id="1873"/>
            <p14:sldId id="1874"/>
            <p14:sldId id="1875"/>
            <p14:sldId id="1635"/>
            <p14:sldId id="802"/>
            <p14:sldId id="1432"/>
            <p14:sldId id="1433"/>
            <p14:sldId id="1434"/>
            <p14:sldId id="1436"/>
            <p14:sldId id="1437"/>
            <p14:sldId id="1438"/>
            <p14:sldId id="1026"/>
            <p14:sldId id="1027"/>
            <p14:sldId id="1560"/>
            <p14:sldId id="1561"/>
            <p14:sldId id="1562"/>
            <p14:sldId id="1563"/>
            <p14:sldId id="1564"/>
            <p14:sldId id="1565"/>
            <p14:sldId id="1566"/>
            <p14:sldId id="1567"/>
            <p14:sldId id="1568"/>
            <p14:sldId id="1569"/>
            <p14:sldId id="1570"/>
            <p14:sldId id="1572"/>
            <p14:sldId id="1573"/>
            <p14:sldId id="1574"/>
            <p14:sldId id="1575"/>
            <p14:sldId id="1576"/>
            <p14:sldId id="1577"/>
            <p14:sldId id="1578"/>
            <p14:sldId id="1579"/>
            <p14:sldId id="1580"/>
            <p14:sldId id="1581"/>
            <p14:sldId id="1582"/>
            <p14:sldId id="1583"/>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6" autoAdjust="0"/>
    <p:restoredTop sz="92231" autoAdjust="0"/>
  </p:normalViewPr>
  <p:slideViewPr>
    <p:cSldViewPr snapToGrid="0">
      <p:cViewPr>
        <p:scale>
          <a:sx n="60" d="100"/>
          <a:sy n="60" d="100"/>
        </p:scale>
        <p:origin x="-1176" y="7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2754"/>
    </p:cViewPr>
  </p:sorterViewPr>
  <p:notesViewPr>
    <p:cSldViewPr snapToGrid="0">
      <p:cViewPr>
        <p:scale>
          <a:sx n="100" d="100"/>
          <a:sy n="100" d="100"/>
        </p:scale>
        <p:origin x="-1128"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tableStyles" Target="tableStyles.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slide" Target="slides/slide256.xml"/><Relationship Id="rId265" Type="http://schemas.openxmlformats.org/officeDocument/2006/relationships/slide" Target="slides/slide26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commentAuthors" Target="commentAuthor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presProps" Target="pres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viewProps" Target="viewProps.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handoutMaster" Target="handoutMasters/handout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Pt>
            <c:idx val="32"/>
            <c:bubble3D val="0"/>
            <c:spPr>
              <a:solidFill>
                <a:srgbClr val="4B1F6F"/>
              </a:solidFill>
              <a:ln>
                <a:noFill/>
              </a:ln>
            </c:spPr>
          </c:dPt>
          <c:dPt>
            <c:idx val="33"/>
            <c:bubble3D val="0"/>
            <c:spPr>
              <a:solidFill>
                <a:srgbClr val="FF950E"/>
              </a:solidFill>
              <a:ln>
                <a:noFill/>
              </a:ln>
            </c:spPr>
          </c:dPt>
          <c:dPt>
            <c:idx val="34"/>
            <c:bubble3D val="0"/>
            <c:spPr>
              <a:solidFill>
                <a:srgbClr val="C5000B"/>
              </a:solidFill>
              <a:ln>
                <a:noFill/>
              </a:ln>
            </c:spPr>
          </c:dPt>
          <c:dPt>
            <c:idx val="35"/>
            <c:bubble3D val="0"/>
            <c:spPr>
              <a:solidFill>
                <a:srgbClr val="0084D1"/>
              </a:solidFill>
              <a:ln>
                <a:noFill/>
              </a:ln>
            </c:spPr>
          </c:dPt>
          <c:dPt>
            <c:idx val="36"/>
            <c:bubble3D val="0"/>
          </c:dPt>
          <c:dPt>
            <c:idx val="37"/>
            <c:bubble3D val="0"/>
            <c:spPr>
              <a:solidFill>
                <a:srgbClr val="FF420E"/>
              </a:solidFill>
              <a:ln>
                <a:noFill/>
              </a:ln>
            </c:spPr>
          </c:dPt>
          <c:dPt>
            <c:idx val="38"/>
            <c:bubble3D val="0"/>
            <c:spPr>
              <a:solidFill>
                <a:srgbClr val="FFD320"/>
              </a:solidFill>
              <a:ln>
                <a:noFill/>
              </a:ln>
            </c:spPr>
          </c:dPt>
          <c:dPt>
            <c:idx val="39"/>
            <c:bubble3D val="0"/>
            <c:spPr>
              <a:solidFill>
                <a:srgbClr val="579D1C"/>
              </a:solidFill>
              <a:ln>
                <a:noFill/>
              </a:ln>
            </c:spPr>
          </c:dPt>
          <c:dPt>
            <c:idx val="40"/>
            <c:bubble3D val="0"/>
            <c:spPr>
              <a:solidFill>
                <a:srgbClr val="7E0021"/>
              </a:solidFill>
              <a:ln>
                <a:noFill/>
              </a:ln>
            </c:spPr>
          </c:dPt>
          <c:dLbls>
            <c:txPr>
              <a:bodyPr/>
              <a:lstStyle/>
              <a:p>
                <a:pPr>
                  <a:defRPr sz="1000" b="0" strike="noStrike" spc="-1">
                    <a:solidFill>
                      <a:srgbClr val="000000"/>
                    </a:solidFill>
                    <a:latin typeface="Arial"/>
                    <a:ea typeface="DejaVu Sans"/>
                  </a:defRPr>
                </a:pPr>
                <a:endParaRPr lang="en-US"/>
              </a:p>
            </c:txPr>
            <c:dLblPos val="bestFit"/>
            <c:showLegendKey val="0"/>
            <c:showVal val="0"/>
            <c:showCatName val="0"/>
            <c:showSerName val="0"/>
            <c:showPercent val="0"/>
            <c:showBubbleSize val="1"/>
            <c:showLeaderLines val="0"/>
          </c:dLbls>
          <c:cat>
            <c:strRef>
              <c:f>categories</c:f>
              <c:strCache>
                <c:ptCount val="41"/>
                <c:pt idx="0">
                  <c:v>Paul Eggleton</c:v>
                </c:pt>
                <c:pt idx="1">
                  <c:v>Markus Lehtonen</c:v>
                </c:pt>
                <c:pt idx="2">
                  <c:v>Ed Bartosh</c:v>
                </c:pt>
                <c:pt idx="3">
                  <c:v>Richard Purdie</c:v>
                </c:pt>
                <c:pt idx="4">
                  <c:v>Alexander Kanavin</c:v>
                </c:pt>
                <c:pt idx="5">
                  <c:v>Chen Qi</c:v>
                </c:pt>
                <c:pt idx="6">
                  <c:v>Leonardo Sandoval</c:v>
                </c:pt>
                <c:pt idx="7">
                  <c:v>Ola x Nilsson</c:v>
                </c:pt>
                <c:pt idx="8">
                  <c:v>Chang Rebecca Swee Fun</c:v>
                </c:pt>
                <c:pt idx="9">
                  <c:v>Randy Witt</c:v>
                </c:pt>
                <c:pt idx="10">
                  <c:v>Christopher Larson</c:v>
                </c:pt>
                <c:pt idx="11">
                  <c:v>Sai Hari Chandana Kalluri</c:v>
                </c:pt>
                <c:pt idx="12">
                  <c:v>Stephano Cetola</c:v>
                </c:pt>
                <c:pt idx="13">
                  <c:v>Dan Dedrick</c:v>
                </c:pt>
                <c:pt idx="14">
                  <c:v>Daniel Lublin</c:v>
                </c:pt>
                <c:pt idx="15">
                  <c:v>Joshua Lock</c:v>
                </c:pt>
                <c:pt idx="16">
                  <c:v>Peter Kjellerstedt</c:v>
                </c:pt>
                <c:pt idx="17">
                  <c:v>Tzu-Jung Lee</c:v>
                </c:pt>
                <c:pt idx="18">
                  <c:v>Adrian Freihofer</c:v>
                </c:pt>
                <c:pt idx="19">
                  <c:v>Anders Darander</c:v>
                </c:pt>
                <c:pt idx="20">
                  <c:v>Andrea Galbusera</c:v>
                </c:pt>
                <c:pt idx="21">
                  <c:v>Aníbal Limón</c:v>
                </c:pt>
                <c:pt idx="22">
                  <c:v>Brendan Le Foll</c:v>
                </c:pt>
                <c:pt idx="23">
                  <c:v>brian avery</c:v>
                </c:pt>
                <c:pt idx="24">
                  <c:v>Jiajie Hu</c:v>
                </c:pt>
                <c:pt idx="25">
                  <c:v>Joe MacDonald</c:v>
                </c:pt>
                <c:pt idx="26">
                  <c:v>Juan M Cruz Alcaraz</c:v>
                </c:pt>
                <c:pt idx="27">
                  <c:v>Junchun Guan</c:v>
                </c:pt>
                <c:pt idx="28">
                  <c:v>Juro Bystricky</c:v>
                </c:pt>
                <c:pt idx="29">
                  <c:v>Khem Raj</c:v>
                </c:pt>
                <c:pt idx="30">
                  <c:v>Luck Hoang</c:v>
                </c:pt>
                <c:pt idx="31">
                  <c:v>Ming Liu</c:v>
                </c:pt>
                <c:pt idx="32">
                  <c:v>Nathan Rossi</c:v>
                </c:pt>
                <c:pt idx="33">
                  <c:v>Olaf Mandel</c:v>
                </c:pt>
                <c:pt idx="34">
                  <c:v>Qi.Chen@windriver.com</c:v>
                </c:pt>
                <c:pt idx="35">
                  <c:v>Ross Burton</c:v>
                </c:pt>
                <c:pt idx="36">
                  <c:v>Saul Wold</c:v>
                </c:pt>
                <c:pt idx="37">
                  <c:v>Taras Kondratiuk</c:v>
                </c:pt>
                <c:pt idx="38">
                  <c:v>Tim Orling</c:v>
                </c:pt>
                <c:pt idx="39">
                  <c:v>Tobias Hagelborn</c:v>
                </c:pt>
                <c:pt idx="40">
                  <c:v>Yann CARDAILLAC</c:v>
                </c:pt>
              </c:strCache>
            </c:strRef>
          </c:cat>
          <c:val>
            <c:numRef>
              <c:f>0</c:f>
              <c:numCache>
                <c:formatCode>General</c:formatCode>
                <c:ptCount val="41"/>
                <c:pt idx="0">
                  <c:v>251</c:v>
                </c:pt>
                <c:pt idx="1">
                  <c:v>43</c:v>
                </c:pt>
                <c:pt idx="2">
                  <c:v>21</c:v>
                </c:pt>
                <c:pt idx="3">
                  <c:v>13</c:v>
                </c:pt>
                <c:pt idx="4">
                  <c:v>6</c:v>
                </c:pt>
                <c:pt idx="5">
                  <c:v>6</c:v>
                </c:pt>
                <c:pt idx="6">
                  <c:v>6</c:v>
                </c:pt>
                <c:pt idx="7">
                  <c:v>5</c:v>
                </c:pt>
                <c:pt idx="8">
                  <c:v>4</c:v>
                </c:pt>
                <c:pt idx="9">
                  <c:v>4</c:v>
                </c:pt>
                <c:pt idx="10">
                  <c:v>3</c:v>
                </c:pt>
                <c:pt idx="11">
                  <c:v>3</c:v>
                </c:pt>
                <c:pt idx="12">
                  <c:v>3</c:v>
                </c:pt>
                <c:pt idx="13">
                  <c:v>2</c:v>
                </c:pt>
                <c:pt idx="14">
                  <c:v>2</c:v>
                </c:pt>
                <c:pt idx="15">
                  <c:v>2</c:v>
                </c:pt>
                <c:pt idx="16">
                  <c:v>2</c:v>
                </c:pt>
                <c:pt idx="17">
                  <c:v>2</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Pt>
            <c:idx val="32"/>
            <c:bubble3D val="0"/>
            <c:spPr>
              <a:solidFill>
                <a:srgbClr val="4B1F6F"/>
              </a:solidFill>
              <a:ln>
                <a:noFill/>
              </a:ln>
            </c:spPr>
          </c:dPt>
          <c:dPt>
            <c:idx val="33"/>
            <c:bubble3D val="0"/>
            <c:spPr>
              <a:solidFill>
                <a:srgbClr val="FF950E"/>
              </a:solidFill>
              <a:ln>
                <a:noFill/>
              </a:ln>
            </c:spPr>
          </c:dPt>
          <c:dPt>
            <c:idx val="34"/>
            <c:bubble3D val="0"/>
            <c:spPr>
              <a:solidFill>
                <a:srgbClr val="C5000B"/>
              </a:solidFill>
              <a:ln>
                <a:noFill/>
              </a:ln>
            </c:spPr>
          </c:dPt>
          <c:dPt>
            <c:idx val="35"/>
            <c:bubble3D val="0"/>
            <c:spPr>
              <a:solidFill>
                <a:srgbClr val="0084D1"/>
              </a:solidFill>
              <a:ln>
                <a:noFill/>
              </a:ln>
            </c:spPr>
          </c:dPt>
          <c:dPt>
            <c:idx val="36"/>
            <c:bubble3D val="0"/>
          </c:dPt>
          <c:dPt>
            <c:idx val="37"/>
            <c:bubble3D val="0"/>
            <c:spPr>
              <a:solidFill>
                <a:srgbClr val="FF420E"/>
              </a:solidFill>
              <a:ln>
                <a:noFill/>
              </a:ln>
            </c:spPr>
          </c:dPt>
          <c:dPt>
            <c:idx val="38"/>
            <c:bubble3D val="0"/>
            <c:spPr>
              <a:solidFill>
                <a:srgbClr val="FFD320"/>
              </a:solidFill>
              <a:ln>
                <a:noFill/>
              </a:ln>
            </c:spPr>
          </c:dPt>
          <c:dLbls>
            <c:txPr>
              <a:bodyPr/>
              <a:lstStyle/>
              <a:p>
                <a:pPr>
                  <a:defRPr sz="1000" b="0" strike="noStrike" spc="-1">
                    <a:solidFill>
                      <a:srgbClr val="000000"/>
                    </a:solidFill>
                    <a:latin typeface="Arial"/>
                    <a:ea typeface="DejaVu Sans"/>
                  </a:defRPr>
                </a:pPr>
                <a:endParaRPr lang="en-US"/>
              </a:p>
            </c:txPr>
            <c:dLblPos val="bestFit"/>
            <c:showLegendKey val="0"/>
            <c:showVal val="0"/>
            <c:showCatName val="0"/>
            <c:showSerName val="0"/>
            <c:showPercent val="0"/>
            <c:showBubbleSize val="1"/>
            <c:showLeaderLines val="0"/>
          </c:dLbls>
          <c:cat>
            <c:strRef>
              <c:f>categories</c:f>
              <c:strCache>
                <c:ptCount val="39"/>
                <c:pt idx="0">
                  <c:v>Paul Eggleton</c:v>
                </c:pt>
                <c:pt idx="1">
                  <c:v>Leonardo Sandoval</c:v>
                </c:pt>
                <c:pt idx="2">
                  <c:v>Markus Lehtonen</c:v>
                </c:pt>
                <c:pt idx="3">
                  <c:v>Sai Hari Chandana Kalluri</c:v>
                </c:pt>
                <c:pt idx="4">
                  <c:v>Alexander Kanavin</c:v>
                </c:pt>
                <c:pt idx="5">
                  <c:v>Qi Chen</c:v>
                </c:pt>
                <c:pt idx="6">
                  <c:v>Tzu-Jung Lee</c:v>
                </c:pt>
                <c:pt idx="7">
                  <c:v>Ed Bartosh</c:v>
                </c:pt>
                <c:pt idx="8">
                  <c:v>Joshua Lock</c:v>
                </c:pt>
                <c:pt idx="9">
                  <c:v>Chen Qi</c:v>
                </c:pt>
                <c:pt idx="10">
                  <c:v>Juan M Cruz Alcaraz</c:v>
                </c:pt>
                <c:pt idx="11">
                  <c:v>Junchun Guan</c:v>
                </c:pt>
                <c:pt idx="12">
                  <c:v>Richard Purdie</c:v>
                </c:pt>
                <c:pt idx="13">
                  <c:v>Brendan Le Foll</c:v>
                </c:pt>
                <c:pt idx="14">
                  <c:v>Randi Witt</c:v>
                </c:pt>
                <c:pt idx="15">
                  <c:v>Chang Rebecca Swee Fun</c:v>
                </c:pt>
                <c:pt idx="16">
                  <c:v>Christopher Larson</c:v>
                </c:pt>
                <c:pt idx="17">
                  <c:v>Tobias Hagelborn</c:v>
                </c:pt>
                <c:pt idx="18">
                  <c:v>Olaf Mandel</c:v>
                </c:pt>
                <c:pt idx="19">
                  <c:v>Nathan Rossi</c:v>
                </c:pt>
                <c:pt idx="20">
                  <c:v>Dan Dedrick</c:v>
                </c:pt>
                <c:pt idx="21">
                  <c:v>Tim Orling</c:v>
                </c:pt>
                <c:pt idx="22">
                  <c:v>Daniel Lublin</c:v>
                </c:pt>
                <c:pt idx="23">
                  <c:v>Ola x Nilsson</c:v>
                </c:pt>
                <c:pt idx="24">
                  <c:v>Luck Hoang</c:v>
                </c:pt>
                <c:pt idx="25">
                  <c:v>Anders Darander</c:v>
                </c:pt>
                <c:pt idx="26">
                  <c:v>brian avery</c:v>
                </c:pt>
                <c:pt idx="27">
                  <c:v>Jiajie Hu</c:v>
                </c:pt>
                <c:pt idx="28">
                  <c:v>Ming Liu</c:v>
                </c:pt>
                <c:pt idx="29">
                  <c:v>Peter Kjellerstedt</c:v>
                </c:pt>
                <c:pt idx="30">
                  <c:v>Ross Burton</c:v>
                </c:pt>
                <c:pt idx="31">
                  <c:v>Adrian Freihofer</c:v>
                </c:pt>
                <c:pt idx="32">
                  <c:v>Andrea Galbusera</c:v>
                </c:pt>
                <c:pt idx="33">
                  <c:v>Joe MacDonald</c:v>
                </c:pt>
                <c:pt idx="34">
                  <c:v>Khem Raj</c:v>
                </c:pt>
                <c:pt idx="35">
                  <c:v>Saul Wold</c:v>
                </c:pt>
                <c:pt idx="36">
                  <c:v>Stephano Cetola</c:v>
                </c:pt>
                <c:pt idx="37">
                  <c:v>Taras Kondratiuk</c:v>
                </c:pt>
                <c:pt idx="38">
                  <c:v>Yann CARDAILLAC</c:v>
                </c:pt>
              </c:strCache>
            </c:strRef>
          </c:cat>
          <c:val>
            <c:numRef>
              <c:f>0</c:f>
              <c:numCache>
                <c:formatCode>General</c:formatCode>
                <c:ptCount val="39"/>
                <c:pt idx="0">
                  <c:v>3496</c:v>
                </c:pt>
                <c:pt idx="1">
                  <c:v>499</c:v>
                </c:pt>
                <c:pt idx="2">
                  <c:v>423</c:v>
                </c:pt>
                <c:pt idx="3">
                  <c:v>202</c:v>
                </c:pt>
                <c:pt idx="4">
                  <c:v>138</c:v>
                </c:pt>
                <c:pt idx="5">
                  <c:v>96</c:v>
                </c:pt>
                <c:pt idx="6">
                  <c:v>57</c:v>
                </c:pt>
                <c:pt idx="7">
                  <c:v>55</c:v>
                </c:pt>
                <c:pt idx="8">
                  <c:v>55</c:v>
                </c:pt>
                <c:pt idx="9">
                  <c:v>48</c:v>
                </c:pt>
                <c:pt idx="10">
                  <c:v>41</c:v>
                </c:pt>
                <c:pt idx="11">
                  <c:v>36</c:v>
                </c:pt>
                <c:pt idx="12">
                  <c:v>33</c:v>
                </c:pt>
                <c:pt idx="13">
                  <c:v>32</c:v>
                </c:pt>
                <c:pt idx="14">
                  <c:v>31</c:v>
                </c:pt>
                <c:pt idx="15">
                  <c:v>30</c:v>
                </c:pt>
                <c:pt idx="16">
                  <c:v>30</c:v>
                </c:pt>
                <c:pt idx="17">
                  <c:v>25</c:v>
                </c:pt>
                <c:pt idx="18">
                  <c:v>16</c:v>
                </c:pt>
                <c:pt idx="19">
                  <c:v>14</c:v>
                </c:pt>
                <c:pt idx="20">
                  <c:v>10</c:v>
                </c:pt>
                <c:pt idx="21">
                  <c:v>10</c:v>
                </c:pt>
                <c:pt idx="22">
                  <c:v>6</c:v>
                </c:pt>
                <c:pt idx="23">
                  <c:v>5</c:v>
                </c:pt>
                <c:pt idx="24">
                  <c:v>4</c:v>
                </c:pt>
                <c:pt idx="25">
                  <c:v>3</c:v>
                </c:pt>
                <c:pt idx="26">
                  <c:v>3</c:v>
                </c:pt>
                <c:pt idx="27">
                  <c:v>3</c:v>
                </c:pt>
                <c:pt idx="28">
                  <c:v>3</c:v>
                </c:pt>
                <c:pt idx="29">
                  <c:v>2</c:v>
                </c:pt>
                <c:pt idx="30">
                  <c:v>2</c:v>
                </c:pt>
                <c:pt idx="31">
                  <c:v>1</c:v>
                </c:pt>
                <c:pt idx="32">
                  <c:v>1</c:v>
                </c:pt>
                <c:pt idx="33">
                  <c:v>1</c:v>
                </c:pt>
                <c:pt idx="34">
                  <c:v>1</c:v>
                </c:pt>
                <c:pt idx="35">
                  <c:v>1</c:v>
                </c:pt>
                <c:pt idx="36">
                  <c:v>1</c:v>
                </c:pt>
                <c:pt idx="37">
                  <c:v>1</c:v>
                </c:pt>
                <c:pt idx="38">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Column C</c:v>
                </c:pt>
              </c:strCache>
            </c:strRef>
          </c:tx>
          <c:spPr>
            <a:ln w="28800">
              <a:solidFill>
                <a:srgbClr val="004586"/>
              </a:solidFill>
              <a:round/>
            </a:ln>
          </c:spPr>
          <c:marker>
            <c:symbol val="square"/>
            <c:size val="8"/>
            <c:spPr>
              <a:solidFill>
                <a:srgbClr val="004586"/>
              </a:solidFill>
            </c:spPr>
          </c:marker>
          <c:dLbls>
            <c:txPr>
              <a:bodyPr/>
              <a:lstStyle/>
              <a:p>
                <a:pPr>
                  <a:defRPr sz="1000" b="0" strike="noStrike" spc="-1">
                    <a:solidFill>
                      <a:srgbClr val="000000"/>
                    </a:solidFill>
                    <a:latin typeface="Arial"/>
                    <a:ea typeface="DejaVu Sans"/>
                  </a:defRPr>
                </a:pPr>
                <a:endParaRPr lang="en-US"/>
              </a:p>
            </c:txPr>
            <c:dLblPos val="r"/>
            <c:showLegendKey val="0"/>
            <c:showVal val="0"/>
            <c:showCatName val="0"/>
            <c:showSerName val="0"/>
            <c:showPercent val="0"/>
            <c:showBubbleSize val="1"/>
            <c:showLeaderLines val="0"/>
          </c:dLbls>
          <c:cat>
            <c:strRef>
              <c:f>categories</c:f>
              <c:strCache>
                <c:ptCount val="10"/>
                <c:pt idx="0">
                  <c:v>1.8-fido</c:v>
                </c:pt>
                <c:pt idx="1">
                  <c:v>2.0-jethro</c:v>
                </c:pt>
                <c:pt idx="2">
                  <c:v>2.1-krogoth</c:v>
                </c:pt>
                <c:pt idx="3">
                  <c:v>2.2-morty</c:v>
                </c:pt>
                <c:pt idx="4">
                  <c:v>2.3-pyro</c:v>
                </c:pt>
                <c:pt idx="5">
                  <c:v>2.4-rocko</c:v>
                </c:pt>
                <c:pt idx="6">
                  <c:v>2.5-sumo</c:v>
                </c:pt>
                <c:pt idx="7">
                  <c:v>2.6-thud</c:v>
                </c:pt>
                <c:pt idx="8">
                  <c:v>2.7-warrior</c:v>
                </c:pt>
                <c:pt idx="9">
                  <c:v>master</c:v>
                </c:pt>
              </c:strCache>
            </c:strRef>
          </c:cat>
          <c:val>
            <c:numRef>
              <c:f>0</c:f>
              <c:numCache>
                <c:formatCode>General</c:formatCode>
                <c:ptCount val="10"/>
                <c:pt idx="0">
                  <c:v>31</c:v>
                </c:pt>
                <c:pt idx="1">
                  <c:v>97</c:v>
                </c:pt>
                <c:pt idx="2">
                  <c:v>88</c:v>
                </c:pt>
                <c:pt idx="3">
                  <c:v>32</c:v>
                </c:pt>
                <c:pt idx="4">
                  <c:v>31</c:v>
                </c:pt>
                <c:pt idx="5">
                  <c:v>32</c:v>
                </c:pt>
                <c:pt idx="6">
                  <c:v>30</c:v>
                </c:pt>
                <c:pt idx="7">
                  <c:v>7</c:v>
                </c:pt>
                <c:pt idx="8">
                  <c:v>5</c:v>
                </c:pt>
                <c:pt idx="9">
                  <c:v>6</c:v>
                </c:pt>
              </c:numCache>
            </c:numRef>
          </c:val>
          <c:smooth val="0"/>
        </c:ser>
        <c:dLbls>
          <c:showLegendKey val="0"/>
          <c:showVal val="0"/>
          <c:showCatName val="0"/>
          <c:showSerName val="0"/>
          <c:showPercent val="0"/>
          <c:showBubbleSize val="0"/>
        </c:dLbls>
        <c:hiLowLines>
          <c:spPr>
            <a:ln>
              <a:noFill/>
            </a:ln>
          </c:spPr>
        </c:hiLowLines>
        <c:marker val="1"/>
        <c:smooth val="0"/>
        <c:axId val="124244352"/>
        <c:axId val="124245888"/>
      </c:lineChart>
      <c:catAx>
        <c:axId val="124244352"/>
        <c:scaling>
          <c:orientation val="minMax"/>
        </c:scaling>
        <c:delete val="0"/>
        <c:axPos val="b"/>
        <c:numFmt formatCode="mm/dd/yyyy"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24245888"/>
        <c:crosses val="autoZero"/>
        <c:auto val="1"/>
        <c:lblAlgn val="ctr"/>
        <c:lblOffset val="100"/>
        <c:noMultiLvlLbl val="1"/>
      </c:catAx>
      <c:valAx>
        <c:axId val="124245888"/>
        <c:scaling>
          <c:orientation val="minMax"/>
        </c:scaling>
        <c:delete val="0"/>
        <c:axPos val="l"/>
        <c:majorGridlines>
          <c:spPr>
            <a:ln w="9360">
              <a:solidFill>
                <a:srgbClr val="B3B3B3"/>
              </a:solidFill>
              <a:round/>
            </a:ln>
          </c:spPr>
        </c:majorGridlines>
        <c:title>
          <c:tx>
            <c:rich>
              <a:bodyPr rot="-5400000"/>
              <a:lstStyle/>
              <a:p>
                <a:pPr>
                  <a:defRPr sz="900" b="0" strike="noStrike" spc="-1">
                    <a:solidFill>
                      <a:srgbClr val="000000"/>
                    </a:solidFill>
                    <a:latin typeface="Arial"/>
                    <a:ea typeface="DejaVu Sans"/>
                  </a:defRPr>
                </a:pPr>
                <a:r>
                  <a:rPr lang="en-US" sz="900" b="0" strike="noStrike" spc="-1">
                    <a:solidFill>
                      <a:srgbClr val="000000"/>
                    </a:solidFill>
                    <a:latin typeface="Arial"/>
                    <a:ea typeface="DejaVu Sans"/>
                  </a:rPr>
                  <a:t>commits</a:t>
                </a:r>
              </a:p>
            </c:rich>
          </c:tx>
          <c:layout/>
          <c:overlay val="0"/>
          <c:spPr>
            <a:noFill/>
            <a:ln>
              <a:noFill/>
            </a:ln>
          </c:spPr>
        </c:title>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24244352"/>
        <c:crosses val="autoZero"/>
        <c:crossBetween val="midCat"/>
      </c:valAx>
      <c:spPr>
        <a:noFill/>
        <a:ln>
          <a:solidFill>
            <a:srgbClr val="B3B3B3"/>
          </a:solidFill>
        </a:ln>
      </c:spPr>
    </c:plotArea>
    <c:plotVisOnly val="1"/>
    <c:dispBlanksAs val="gap"/>
    <c:showDLblsOverMax val="1"/>
  </c:chart>
  <c:spPr>
    <a:solidFill>
      <a:srgbClr val="FFFFFF"/>
    </a:solidFill>
    <a:ln>
      <a:noFill/>
    </a:ln>
  </c:spPr>
</c:chartSpace>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8/20/2019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8/20/2019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fbae23fbc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fbae23fbc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g5fbae23fbc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57cf307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57cf307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4657cf307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a:t>
            </a:fld>
            <a:endParaRPr lang="en-US" dirty="0"/>
          </a:p>
        </p:txBody>
      </p:sp>
    </p:spTree>
    <p:extLst>
      <p:ext uri="{BB962C8B-B14F-4D97-AF65-F5344CB8AC3E}">
        <p14:creationId xmlns:p14="http://schemas.microsoft.com/office/powerpoint/2010/main" val="18111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fcbc7537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fcbc7537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g5fcbc75374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656c5f5b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656c5f5b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4656c5f5b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229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79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617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14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101</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102</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657cf307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657cf307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g4657cf307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103</a:t>
            </a:fld>
            <a:endParaRPr lang="en-US" dirty="0"/>
          </a:p>
        </p:txBody>
      </p:sp>
    </p:spTree>
    <p:extLst>
      <p:ext uri="{BB962C8B-B14F-4D97-AF65-F5344CB8AC3E}">
        <p14:creationId xmlns:p14="http://schemas.microsoft.com/office/powerpoint/2010/main" val="1058450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122</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161</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229</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230</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231</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240</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43000" y="685800"/>
            <a:ext cx="4572000" cy="342900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1" name="TextShape 3"/>
          <p:cNvSpPr txBox="1"/>
          <p:nvPr/>
        </p:nvSpPr>
        <p:spPr>
          <a:xfrm>
            <a:off x="3884760" y="8685360"/>
            <a:ext cx="2971440" cy="456840"/>
          </a:xfrm>
          <a:prstGeom prst="rect">
            <a:avLst/>
          </a:prstGeom>
          <a:noFill/>
          <a:ln>
            <a:noFill/>
          </a:ln>
        </p:spPr>
        <p:txBody>
          <a:bodyPr anchor="b"/>
          <a:lstStyle/>
          <a:p>
            <a:pPr algn="r">
              <a:lnSpc>
                <a:spcPct val="100000"/>
              </a:lnSpc>
            </a:pPr>
            <a:fld id="{1D23BEAB-4387-4D47-9023-162943EA39A3}" type="slidenum">
              <a:rPr lang="en-US" sz="1200" b="0" strike="noStrike" spc="-1">
                <a:solidFill>
                  <a:srgbClr val="000000"/>
                </a:solidFill>
                <a:latin typeface="+mn-lt"/>
                <a:ea typeface="+mn-ea"/>
              </a:rPr>
              <a:t>253</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1143000" y="685800"/>
            <a:ext cx="4571640" cy="3428640"/>
          </a:xfrm>
          <a:prstGeom prst="rect">
            <a:avLst/>
          </a:prstGeom>
        </p:spPr>
      </p:sp>
      <p:sp>
        <p:nvSpPr>
          <p:cNvPr id="50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4" name="TextShape 3"/>
          <p:cNvSpPr txBox="1"/>
          <p:nvPr/>
        </p:nvSpPr>
        <p:spPr>
          <a:xfrm>
            <a:off x="3884760" y="8685360"/>
            <a:ext cx="2971440" cy="456840"/>
          </a:xfrm>
          <a:prstGeom prst="rect">
            <a:avLst/>
          </a:prstGeom>
          <a:noFill/>
          <a:ln>
            <a:noFill/>
          </a:ln>
        </p:spPr>
        <p:txBody>
          <a:bodyPr anchor="b"/>
          <a:lstStyle/>
          <a:p>
            <a:pPr algn="r">
              <a:lnSpc>
                <a:spcPct val="100000"/>
              </a:lnSpc>
            </a:pPr>
            <a:fld id="{4FF88850-7572-4E21-8834-DD2B2B7DF401}" type="slidenum">
              <a:rPr lang="en-US" sz="1200" b="0" strike="noStrike" spc="-1">
                <a:solidFill>
                  <a:srgbClr val="000000"/>
                </a:solidFill>
                <a:latin typeface="+mn-lt"/>
                <a:ea typeface="+mn-ea"/>
              </a:rPr>
              <a:t>254</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43000" y="685800"/>
            <a:ext cx="457164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7" name="TextShape 3"/>
          <p:cNvSpPr txBox="1"/>
          <p:nvPr/>
        </p:nvSpPr>
        <p:spPr>
          <a:xfrm>
            <a:off x="3884760" y="8685360"/>
            <a:ext cx="2971440" cy="456840"/>
          </a:xfrm>
          <a:prstGeom prst="rect">
            <a:avLst/>
          </a:prstGeom>
          <a:noFill/>
          <a:ln>
            <a:noFill/>
          </a:ln>
        </p:spPr>
        <p:txBody>
          <a:bodyPr anchor="b"/>
          <a:lstStyle/>
          <a:p>
            <a:pPr algn="r">
              <a:lnSpc>
                <a:spcPct val="100000"/>
              </a:lnSpc>
            </a:pPr>
            <a:fld id="{126D2928-21E6-487D-9B23-C01C9AEA24F9}" type="slidenum">
              <a:rPr lang="en-US" sz="1200" b="0" strike="noStrike" spc="-1">
                <a:solidFill>
                  <a:srgbClr val="000000"/>
                </a:solidFill>
                <a:latin typeface="+mn-lt"/>
                <a:ea typeface="+mn-ea"/>
              </a:rPr>
              <a:t>255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657cf307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657cf307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4657cf307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43000" y="685800"/>
            <a:ext cx="4571640" cy="3428640"/>
          </a:xfrm>
          <a:prstGeom prst="rect">
            <a:avLst/>
          </a:prstGeom>
        </p:spPr>
      </p:sp>
      <p:sp>
        <p:nvSpPr>
          <p:cNvPr id="50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0" name="TextShape 3"/>
          <p:cNvSpPr txBox="1"/>
          <p:nvPr/>
        </p:nvSpPr>
        <p:spPr>
          <a:xfrm>
            <a:off x="3884760" y="8685360"/>
            <a:ext cx="2971440" cy="456840"/>
          </a:xfrm>
          <a:prstGeom prst="rect">
            <a:avLst/>
          </a:prstGeom>
          <a:noFill/>
          <a:ln>
            <a:noFill/>
          </a:ln>
        </p:spPr>
        <p:txBody>
          <a:bodyPr anchor="b"/>
          <a:lstStyle/>
          <a:p>
            <a:pPr algn="r">
              <a:lnSpc>
                <a:spcPct val="100000"/>
              </a:lnSpc>
            </a:pPr>
            <a:fld id="{EAE67CAB-5CFA-4931-A81B-E279312742CA}" type="slidenum">
              <a:rPr lang="en-US" sz="1200" b="0" strike="noStrike" spc="-1">
                <a:solidFill>
                  <a:srgbClr val="000000"/>
                </a:solidFill>
                <a:latin typeface="+mn-lt"/>
                <a:ea typeface="+mn-ea"/>
              </a:rPr>
              <a:t>256</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1143000" y="685800"/>
            <a:ext cx="457164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3" name="TextShape 3"/>
          <p:cNvSpPr txBox="1"/>
          <p:nvPr/>
        </p:nvSpPr>
        <p:spPr>
          <a:xfrm>
            <a:off x="3884760" y="8685360"/>
            <a:ext cx="2971440" cy="456840"/>
          </a:xfrm>
          <a:prstGeom prst="rect">
            <a:avLst/>
          </a:prstGeom>
          <a:noFill/>
          <a:ln>
            <a:noFill/>
          </a:ln>
        </p:spPr>
        <p:txBody>
          <a:bodyPr anchor="b"/>
          <a:lstStyle/>
          <a:p>
            <a:pPr algn="r">
              <a:lnSpc>
                <a:spcPct val="100000"/>
              </a:lnSpc>
            </a:pPr>
            <a:fld id="{653D6A03-734A-49D1-BF1A-D0A3DC7AC587}" type="slidenum">
              <a:rPr lang="en-US" sz="1200" b="0" strike="noStrike" spc="-1">
                <a:solidFill>
                  <a:srgbClr val="000000"/>
                </a:solidFill>
                <a:latin typeface="+mn-lt"/>
                <a:ea typeface="+mn-ea"/>
              </a:rPr>
              <a:t>257</a:t>
            </a:fld>
            <a:endParaRPr lang="en-US" sz="1200" b="0" strike="noStrike" spc="-1">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1143000" y="685800"/>
            <a:ext cx="4571640" cy="3428640"/>
          </a:xfrm>
          <a:prstGeom prst="rect">
            <a:avLst/>
          </a:prstGeom>
        </p:spPr>
      </p:sp>
      <p:sp>
        <p:nvSpPr>
          <p:cNvPr id="51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6" name="TextShape 3"/>
          <p:cNvSpPr txBox="1"/>
          <p:nvPr/>
        </p:nvSpPr>
        <p:spPr>
          <a:xfrm>
            <a:off x="3884760" y="8685360"/>
            <a:ext cx="2971440" cy="456840"/>
          </a:xfrm>
          <a:prstGeom prst="rect">
            <a:avLst/>
          </a:prstGeom>
          <a:noFill/>
          <a:ln>
            <a:noFill/>
          </a:ln>
        </p:spPr>
        <p:txBody>
          <a:bodyPr anchor="b"/>
          <a:lstStyle/>
          <a:p>
            <a:pPr algn="r">
              <a:lnSpc>
                <a:spcPct val="100000"/>
              </a:lnSpc>
            </a:pPr>
            <a:fld id="{4D67E497-6C7C-4E3C-B023-D3B03BB5B78C}" type="slidenum">
              <a:rPr lang="en-US" sz="1200" b="0" strike="noStrike" spc="-1">
                <a:solidFill>
                  <a:srgbClr val="000000"/>
                </a:solidFill>
                <a:latin typeface="+mn-lt"/>
                <a:ea typeface="+mn-ea"/>
              </a:rPr>
              <a:t>258</a:t>
            </a:fld>
            <a:endParaRPr lang="en-US" sz="1200" b="0" strike="noStrike" spc="-1">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1143000" y="685800"/>
            <a:ext cx="457164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9" name="TextShape 3"/>
          <p:cNvSpPr txBox="1"/>
          <p:nvPr/>
        </p:nvSpPr>
        <p:spPr>
          <a:xfrm>
            <a:off x="3884760" y="8685360"/>
            <a:ext cx="2971440" cy="456840"/>
          </a:xfrm>
          <a:prstGeom prst="rect">
            <a:avLst/>
          </a:prstGeom>
          <a:noFill/>
          <a:ln>
            <a:noFill/>
          </a:ln>
        </p:spPr>
        <p:txBody>
          <a:bodyPr anchor="b"/>
          <a:lstStyle/>
          <a:p>
            <a:pPr algn="r">
              <a:lnSpc>
                <a:spcPct val="100000"/>
              </a:lnSpc>
            </a:pPr>
            <a:fld id="{F1AFE2EF-0B87-4382-9A43-CE95FC45F355}" type="slidenum">
              <a:rPr lang="en-US" sz="1200" b="0" strike="noStrike" spc="-1">
                <a:solidFill>
                  <a:srgbClr val="000000"/>
                </a:solidFill>
                <a:latin typeface="+mn-lt"/>
                <a:ea typeface="+mn-ea"/>
              </a:rPr>
              <a:t>262</a:t>
            </a:fld>
            <a:endParaRPr lang="en-US" sz="1200" b="0" strike="noStrike" spc="-1">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1143000" y="685800"/>
            <a:ext cx="4571640" cy="3428640"/>
          </a:xfrm>
          <a:prstGeom prst="rect">
            <a:avLst/>
          </a:prstGeom>
        </p:spPr>
      </p:sp>
      <p:sp>
        <p:nvSpPr>
          <p:cNvPr id="52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2" name="TextShape 3"/>
          <p:cNvSpPr txBox="1"/>
          <p:nvPr/>
        </p:nvSpPr>
        <p:spPr>
          <a:xfrm>
            <a:off x="3884760" y="8685360"/>
            <a:ext cx="2971440" cy="456840"/>
          </a:xfrm>
          <a:prstGeom prst="rect">
            <a:avLst/>
          </a:prstGeom>
          <a:noFill/>
          <a:ln>
            <a:noFill/>
          </a:ln>
        </p:spPr>
        <p:txBody>
          <a:bodyPr anchor="b"/>
          <a:lstStyle/>
          <a:p>
            <a:pPr algn="r">
              <a:lnSpc>
                <a:spcPct val="100000"/>
              </a:lnSpc>
            </a:pPr>
            <a:fld id="{36452A58-6294-46C1-AFF2-9447B682DE22}" type="slidenum">
              <a:rPr lang="en-US" sz="1200" b="0" strike="noStrike" spc="-1">
                <a:solidFill>
                  <a:srgbClr val="000000"/>
                </a:solidFill>
                <a:latin typeface="+mn-lt"/>
                <a:ea typeface="+mn-ea"/>
              </a:rPr>
              <a:t>263</a:t>
            </a:fld>
            <a:endParaRPr lang="en-US" sz="1200" b="0" strike="noStrike" spc="-1">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1143000" y="685800"/>
            <a:ext cx="457164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5" name="TextShape 3"/>
          <p:cNvSpPr txBox="1"/>
          <p:nvPr/>
        </p:nvSpPr>
        <p:spPr>
          <a:xfrm>
            <a:off x="3884760" y="8685360"/>
            <a:ext cx="2971440" cy="456840"/>
          </a:xfrm>
          <a:prstGeom prst="rect">
            <a:avLst/>
          </a:prstGeom>
          <a:noFill/>
          <a:ln>
            <a:noFill/>
          </a:ln>
        </p:spPr>
        <p:txBody>
          <a:bodyPr anchor="b"/>
          <a:lstStyle/>
          <a:p>
            <a:pPr algn="r">
              <a:lnSpc>
                <a:spcPct val="100000"/>
              </a:lnSpc>
            </a:pPr>
            <a:fld id="{FEDE1357-CE31-4C79-8F06-25FDD1567A58}" type="slidenum">
              <a:rPr lang="en-US" sz="1200" b="0" strike="noStrike" spc="-1">
                <a:solidFill>
                  <a:srgbClr val="000000"/>
                </a:solidFill>
                <a:latin typeface="+mn-lt"/>
                <a:ea typeface="+mn-ea"/>
              </a:rPr>
              <a:t>264</a:t>
            </a:fld>
            <a:endParaRPr lang="en-US" sz="1200" b="0" strike="noStrike" spc="-1">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1143000" y="685800"/>
            <a:ext cx="4571640" cy="3428640"/>
          </a:xfrm>
          <a:prstGeom prst="rect">
            <a:avLst/>
          </a:prstGeom>
        </p:spPr>
      </p:sp>
      <p:sp>
        <p:nvSpPr>
          <p:cNvPr id="527"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8" name="TextShape 3"/>
          <p:cNvSpPr txBox="1"/>
          <p:nvPr/>
        </p:nvSpPr>
        <p:spPr>
          <a:xfrm>
            <a:off x="3884760" y="8685360"/>
            <a:ext cx="2971440" cy="456840"/>
          </a:xfrm>
          <a:prstGeom prst="rect">
            <a:avLst/>
          </a:prstGeom>
          <a:noFill/>
          <a:ln>
            <a:noFill/>
          </a:ln>
        </p:spPr>
        <p:txBody>
          <a:bodyPr anchor="b"/>
          <a:lstStyle/>
          <a:p>
            <a:pPr algn="r">
              <a:lnSpc>
                <a:spcPct val="100000"/>
              </a:lnSpc>
            </a:pPr>
            <a:fld id="{521C2AD5-B81B-46EE-9A16-2EB7E59564D5}" type="slidenum">
              <a:rPr lang="en-US" sz="1200" b="0" strike="noStrike" spc="-1">
                <a:solidFill>
                  <a:srgbClr val="000000"/>
                </a:solidFill>
                <a:latin typeface="+mn-lt"/>
                <a:ea typeface="+mn-ea"/>
              </a:rPr>
              <a:t>265</a:t>
            </a:fld>
            <a:endParaRPr lang="en-US" sz="1200" b="0" strike="noStrike" spc="-1">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1143000" y="685800"/>
            <a:ext cx="457164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1" name="TextShape 3"/>
          <p:cNvSpPr txBox="1"/>
          <p:nvPr/>
        </p:nvSpPr>
        <p:spPr>
          <a:xfrm>
            <a:off x="3884760" y="8685360"/>
            <a:ext cx="2971440" cy="456840"/>
          </a:xfrm>
          <a:prstGeom prst="rect">
            <a:avLst/>
          </a:prstGeom>
          <a:noFill/>
          <a:ln>
            <a:noFill/>
          </a:ln>
        </p:spPr>
        <p:txBody>
          <a:bodyPr anchor="b"/>
          <a:lstStyle/>
          <a:p>
            <a:pPr algn="r">
              <a:lnSpc>
                <a:spcPct val="100000"/>
              </a:lnSpc>
            </a:pPr>
            <a:fld id="{EC6C7F26-063F-4A58-A41F-7443F73A981F}" type="slidenum">
              <a:rPr lang="en-US" sz="1200" b="0" strike="noStrike" spc="-1">
                <a:solidFill>
                  <a:srgbClr val="000000"/>
                </a:solidFill>
                <a:latin typeface="+mn-lt"/>
                <a:ea typeface="+mn-ea"/>
              </a:rPr>
              <a:t>266</a:t>
            </a:fld>
            <a:endParaRPr lang="en-US" sz="1200" b="0" strike="noStrike" spc="-1">
              <a:latin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1143000" y="685800"/>
            <a:ext cx="4571640" cy="3428640"/>
          </a:xfrm>
          <a:prstGeom prst="rect">
            <a:avLst/>
          </a:prstGeom>
        </p:spPr>
      </p:sp>
      <p:sp>
        <p:nvSpPr>
          <p:cNvPr id="53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4" name="TextShape 3"/>
          <p:cNvSpPr txBox="1"/>
          <p:nvPr/>
        </p:nvSpPr>
        <p:spPr>
          <a:xfrm>
            <a:off x="3884760" y="8685360"/>
            <a:ext cx="2971440" cy="456840"/>
          </a:xfrm>
          <a:prstGeom prst="rect">
            <a:avLst/>
          </a:prstGeom>
          <a:noFill/>
          <a:ln>
            <a:noFill/>
          </a:ln>
        </p:spPr>
        <p:txBody>
          <a:bodyPr anchor="b"/>
          <a:lstStyle/>
          <a:p>
            <a:pPr algn="r">
              <a:lnSpc>
                <a:spcPct val="100000"/>
              </a:lnSpc>
            </a:pPr>
            <a:fld id="{0A5DD94D-522B-4A82-A692-9378A1214759}" type="slidenum">
              <a:rPr lang="en-US" sz="1200" b="0" strike="noStrike" spc="-1">
                <a:solidFill>
                  <a:srgbClr val="000000"/>
                </a:solidFill>
                <a:latin typeface="+mn-lt"/>
                <a:ea typeface="+mn-ea"/>
              </a:rPr>
              <a:t>267</a:t>
            </a:fld>
            <a:endParaRPr lang="en-US" sz="1200" b="0" strike="noStrike" spc="-1">
              <a:latin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143000" y="685800"/>
            <a:ext cx="457164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7" name="TextShape 3"/>
          <p:cNvSpPr txBox="1"/>
          <p:nvPr/>
        </p:nvSpPr>
        <p:spPr>
          <a:xfrm>
            <a:off x="3884760" y="8685360"/>
            <a:ext cx="2971440" cy="456840"/>
          </a:xfrm>
          <a:prstGeom prst="rect">
            <a:avLst/>
          </a:prstGeom>
          <a:noFill/>
          <a:ln>
            <a:noFill/>
          </a:ln>
        </p:spPr>
        <p:txBody>
          <a:bodyPr anchor="b"/>
          <a:lstStyle/>
          <a:p>
            <a:pPr algn="r">
              <a:lnSpc>
                <a:spcPct val="100000"/>
              </a:lnSpc>
            </a:pPr>
            <a:fld id="{90DC71F1-4A53-48C3-B1B3-02E806FCBAAD}" type="slidenum">
              <a:rPr lang="en-US" sz="1200" b="0" strike="noStrike" spc="-1">
                <a:solidFill>
                  <a:srgbClr val="000000"/>
                </a:solidFill>
                <a:latin typeface="+mn-lt"/>
                <a:ea typeface="+mn-ea"/>
              </a:rPr>
              <a:t>268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cbc7537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cbc75374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g5fcbc75374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143000" y="685800"/>
            <a:ext cx="4571640" cy="3428640"/>
          </a:xfrm>
          <a:prstGeom prst="rect">
            <a:avLst/>
          </a:prstGeom>
        </p:spPr>
      </p:sp>
      <p:sp>
        <p:nvSpPr>
          <p:cNvPr id="53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40" name="TextShape 3"/>
          <p:cNvSpPr txBox="1"/>
          <p:nvPr/>
        </p:nvSpPr>
        <p:spPr>
          <a:xfrm>
            <a:off x="3884760" y="8685360"/>
            <a:ext cx="2971440" cy="456840"/>
          </a:xfrm>
          <a:prstGeom prst="rect">
            <a:avLst/>
          </a:prstGeom>
          <a:noFill/>
          <a:ln>
            <a:noFill/>
          </a:ln>
        </p:spPr>
        <p:txBody>
          <a:bodyPr anchor="b"/>
          <a:lstStyle/>
          <a:p>
            <a:pPr algn="r">
              <a:lnSpc>
                <a:spcPct val="100000"/>
              </a:lnSpc>
            </a:pPr>
            <a:fld id="{B8AE72A3-0C83-4078-B855-222F3A7E2AE1}" type="slidenum">
              <a:rPr lang="en-US" sz="1200" b="0" strike="noStrike" spc="-1">
                <a:solidFill>
                  <a:srgbClr val="000000"/>
                </a:solidFill>
                <a:latin typeface="+mn-lt"/>
                <a:ea typeface="+mn-ea"/>
              </a:rPr>
              <a:t>269</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fbae23fb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fbae23fb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5fbae23fb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fbae23fbc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fbae23fb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g5fbae23fb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600" i="0" u="none" strike="noStrike" cap="none">
                <a:solidFill>
                  <a:schemeClr val="accent1"/>
                </a:solidFill>
              </a:defRPr>
            </a:lvl1pPr>
            <a:lvl2pPr marR="0" lvl="1"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9pPr>
          </a:lstStyle>
          <a:p>
            <a:endParaRPr/>
          </a:p>
        </p:txBody>
      </p:sp>
      <p:sp>
        <p:nvSpPr>
          <p:cNvPr id="20" name="Google Shape;20;p3"/>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marR="0" lvl="0" indent="-381000" algn="l" rtl="0">
              <a:spcBef>
                <a:spcPts val="1800"/>
              </a:spcBef>
              <a:spcAft>
                <a:spcPts val="0"/>
              </a:spcAft>
              <a:buClr>
                <a:schemeClr val="accent1"/>
              </a:buClr>
              <a:buSzPts val="2400"/>
              <a:buChar char="•"/>
              <a:defRPr sz="2400" i="0" u="none" strike="noStrike" cap="none">
                <a:solidFill>
                  <a:schemeClr val="accent6"/>
                </a:solidFill>
              </a:defRPr>
            </a:lvl1pPr>
            <a:lvl2pPr marL="914400" marR="0" lvl="1" indent="-368300" algn="l" rtl="0">
              <a:spcBef>
                <a:spcPts val="500"/>
              </a:spcBef>
              <a:spcAft>
                <a:spcPts val="0"/>
              </a:spcAft>
              <a:buClr>
                <a:schemeClr val="dk1"/>
              </a:buClr>
              <a:buSzPts val="2200"/>
              <a:buChar char="•"/>
              <a:defRPr sz="2200" i="0" u="none" strike="noStrike" cap="none">
                <a:solidFill>
                  <a:srgbClr val="404040"/>
                </a:solidFill>
              </a:defRPr>
            </a:lvl2pPr>
            <a:lvl3pPr marL="1371600" marR="0" lvl="2" indent="-368300" algn="l" rtl="0">
              <a:spcBef>
                <a:spcPts val="500"/>
              </a:spcBef>
              <a:spcAft>
                <a:spcPts val="0"/>
              </a:spcAft>
              <a:buClr>
                <a:schemeClr val="accent6"/>
              </a:buClr>
              <a:buSzPts val="2200"/>
              <a:buAutoNum type="arabicPlain"/>
              <a:defRPr sz="2200" i="0" u="none" strike="noStrike" cap="none">
                <a:solidFill>
                  <a:schemeClr val="accent6"/>
                </a:solidFill>
              </a:defRPr>
            </a:lvl3pPr>
            <a:lvl4pPr marL="1828800" marR="0" lvl="3" indent="-368300" algn="l" rtl="0">
              <a:spcBef>
                <a:spcPts val="500"/>
              </a:spcBef>
              <a:spcAft>
                <a:spcPts val="0"/>
              </a:spcAft>
              <a:buClr>
                <a:schemeClr val="lt1"/>
              </a:buClr>
              <a:buSzPts val="2200"/>
              <a:buChar char="•"/>
              <a:defRPr sz="2200" i="0" u="none" strike="noStrike" cap="none">
                <a:solidFill>
                  <a:schemeClr val="accent6"/>
                </a:solidFill>
              </a:defRPr>
            </a:lvl4pPr>
            <a:lvl5pPr marL="2286000" marR="0" lvl="4"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5pPr>
            <a:lvl6pPr marL="2743200" marR="0" lvl="5"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6pPr>
            <a:lvl7pPr marL="3200400" marR="0" lvl="6" indent="-342900" algn="l" rtl="0">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500"/>
              </a:spcBef>
              <a:spcAft>
                <a:spcPts val="0"/>
              </a:spcAft>
              <a:buClr>
                <a:schemeClr val="dk1"/>
              </a:buClr>
              <a:buSzPts val="1800"/>
              <a:buAutoNum type="arabicPlain"/>
              <a:defRPr sz="1800" i="0" u="none" strike="noStrike" cap="none">
                <a:solidFill>
                  <a:schemeClr val="dk1"/>
                </a:solidFill>
              </a:defRPr>
            </a:lvl8pPr>
            <a:lvl9pPr marL="4114800" marR="0" lvl="8" indent="-342900" algn="l" rtl="0">
              <a:spcBef>
                <a:spcPts val="500"/>
              </a:spcBef>
              <a:spcAft>
                <a:spcPts val="0"/>
              </a:spcAft>
              <a:buClr>
                <a:schemeClr val="lt1"/>
              </a:buClr>
              <a:buSzPts val="1800"/>
              <a:buChar char="•"/>
              <a:defRPr sz="1800" i="0" u="none" strike="noStrike" cap="none">
                <a:solidFill>
                  <a:schemeClr val="dk1"/>
                </a:solidFill>
              </a:defRPr>
            </a:lvl9pPr>
          </a:lstStyle>
          <a:p>
            <a:endParaRPr/>
          </a:p>
        </p:txBody>
      </p:sp>
    </p:spTree>
    <p:extLst>
      <p:ext uri="{BB962C8B-B14F-4D97-AF65-F5344CB8AC3E}">
        <p14:creationId xmlns:p14="http://schemas.microsoft.com/office/powerpoint/2010/main" val="23266640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 id="2147486175" r:id="rId12"/>
    <p:sldLayoutId id="2147486176" r:id="rId13"/>
    <p:sldLayoutId id="2147486177" r:id="rId14"/>
    <p:sldLayoutId id="2147486178"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ki.yoctoproject.org/wiki/index.php?title=Yocto_Project_Summit_2019"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hyperlink" Target="http://www.yoctoproject.org/docs/latest/ref-manual/ref-manual.html#var-TOPDIR" TargetMode="Externa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hyperlink" Target="https://www.yoctoproject.org/docs/latest/mega-manual/mega-manual.html#creating-partitioned-images-using-wic"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hyperlink" Target="http://fedoraproject.org/wiki/Anaconda/Kickstart#bootloader" TargetMode="External"/><Relationship Id="rId2" Type="http://schemas.openxmlformats.org/officeDocument/2006/relationships/hyperlink" Target="http://fedoraproject.org/wiki/Anaconda/Kickstart#part_or_partition"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hyperlink" Target="http://packages.ubuntu.com/xenial/bmap-tools" TargetMode="External"/><Relationship Id="rId2" Type="http://schemas.openxmlformats.org/officeDocument/2006/relationships/hyperlink" Target="https://www.yoctoproject.org/docs/latest/mega-manual/mega-manual.html#flashing-images-using-bmaptool" TargetMode="External"/><Relationship Id="rId1" Type="http://schemas.openxmlformats.org/officeDocument/2006/relationships/slideLayout" Target="../slideLayouts/slideLayout6.xml"/><Relationship Id="rId4" Type="http://schemas.openxmlformats.org/officeDocument/2006/relationships/hyperlink" Target="https://github.com/01org/bmap-tools/tree/master/docs"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hyperlink" Target="https://www.toganlabs.com/oryx-linux/" TargetMode="Externa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ctoproject.org/community/"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hyperlink" Target="https://www.yoctoproject.org/docs/2.7.1/dev-manual/dev-manual.html#dev-building-images-for-multiple-targets-using-multiple-configuration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hyperlink" Target="mailto:$%7bD%7d$%7bsysconfdir%7d/systemd/system/machines.target.wants/systemd-nspawn@$%7bCONTAINER_NAME%7d.service" TargetMode="Externa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hyperlink" Target="https://elinux.org/images/6/62/Building-Container-Images-with-OpenEmbedded-and-the-Yocto-Project-Scott-Murray-Konsulko-Group-1.pdf" TargetMode="External"/><Relationship Id="rId2" Type="http://schemas.openxmlformats.org/officeDocument/2006/relationships/hyperlink" Target="https://www.slideshare.net/ennael/embedded-recipes-2018-yoctoception-containers-in-the-embedded-world-jrmy-rosen" TargetMode="External"/><Relationship Id="rId1" Type="http://schemas.openxmlformats.org/officeDocument/2006/relationships/slideLayout" Target="../slideLayouts/slideLayout6.xml"/><Relationship Id="rId5" Type="http://schemas.openxmlformats.org/officeDocument/2006/relationships/hyperlink" Target="https://github.com/konsulko/meta-container-demo" TargetMode="External"/><Relationship Id="rId4" Type="http://schemas.openxmlformats.org/officeDocument/2006/relationships/hyperlink" Target="https://youtu.be/OSyLoHYxGLQ" TargetMode="Externa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7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2" Type="http://schemas.openxmlformats.org/officeDocument/2006/relationships/hyperlink" Target="mailto:root@192.168.7.2" TargetMode="External"/><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San_Diego_201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hyperlink" Target="https://sched.co/HOLr" TargetMode="External"/><Relationship Id="rId2" Type="http://schemas.openxmlformats.org/officeDocument/2006/relationships/hyperlink" Target="https://wiki.yoctoproject.org/wiki/Contribute_to_SRTool" TargetMode="Externa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258.xml.rels><?xml version="1.0" encoding="UTF-8" standalone="yes"?>
<Relationships xmlns="http://schemas.openxmlformats.org/package/2006/relationships"><Relationship Id="rId3" Type="http://schemas.openxmlformats.org/officeDocument/2006/relationships/hyperlink" Target="mailto:oe-user@oe-host"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stephano.cetola@linux.intel.com"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mailto:poky@yoctoproject.org"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s://wiki.yoctoproject.org/wiki/PR_Service"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ctoproject.org/docs/latest/mega-manual/mega-manual.html#working-with-a-pr-service"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tch.tv/yocto_projec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youtube.com/user/TheYoctoProject"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layers.openembedded.com"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Developer Day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smtClean="0"/>
              <a:t>Stephano </a:t>
            </a:r>
            <a:r>
              <a:rPr lang="en-US" dirty="0" err="1" smtClean="0"/>
              <a:t>Cetola</a:t>
            </a:r>
            <a:r>
              <a:rPr lang="en-US" dirty="0"/>
              <a:t>, Armin </a:t>
            </a:r>
            <a:r>
              <a:rPr lang="en-US" dirty="0" err="1" smtClean="0"/>
              <a:t>Kuster</a:t>
            </a:r>
            <a:r>
              <a:rPr lang="en-US" dirty="0" smtClean="0"/>
              <a:t>, Scott </a:t>
            </a:r>
            <a:r>
              <a:rPr lang="en-US" dirty="0"/>
              <a:t>Murray, David Reyna, </a:t>
            </a:r>
            <a:endParaRPr lang="en-US" dirty="0" smtClean="0"/>
          </a:p>
          <a:p>
            <a:pPr algn="r"/>
            <a:r>
              <a:rPr lang="en-US" dirty="0" smtClean="0"/>
              <a:t>Rudolf </a:t>
            </a:r>
            <a:r>
              <a:rPr lang="en-US" dirty="0"/>
              <a:t>J </a:t>
            </a:r>
            <a:r>
              <a:rPr lang="en-US" dirty="0" smtClean="0"/>
              <a:t>Streif, Joshua Watt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San Diego </a:t>
            </a:r>
            <a:r>
              <a:rPr lang="en-US" dirty="0" smtClean="0">
                <a:latin typeface="Wingdings"/>
                <a:ea typeface="Wingdings"/>
                <a:cs typeface="Wingdings"/>
                <a:sym typeface="Wingdings"/>
              </a:rPr>
              <a:t></a:t>
            </a:r>
            <a:r>
              <a:rPr lang="en-US" dirty="0" smtClean="0"/>
              <a:t> 20 August 2019</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Summit 2019</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First ever Yocto Project Summit 2019</a:t>
            </a:r>
            <a:endParaRPr/>
          </a:p>
          <a:p>
            <a:pPr marL="457200" lvl="0" indent="-381000" algn="l" rtl="0">
              <a:spcBef>
                <a:spcPts val="0"/>
              </a:spcBef>
              <a:spcAft>
                <a:spcPts val="0"/>
              </a:spcAft>
              <a:buSzPts val="2400"/>
              <a:buChar char="•"/>
            </a:pPr>
            <a:r>
              <a:rPr lang="en-US"/>
              <a:t>Co-located with Embedded Linux Conference Europe, Lyon, France </a:t>
            </a:r>
            <a:endParaRPr/>
          </a:p>
          <a:p>
            <a:pPr marL="457200" lvl="0" indent="-381000" algn="l" rtl="0">
              <a:spcBef>
                <a:spcPts val="0"/>
              </a:spcBef>
              <a:spcAft>
                <a:spcPts val="0"/>
              </a:spcAft>
              <a:buSzPts val="2400"/>
              <a:buChar char="•"/>
            </a:pPr>
            <a:r>
              <a:rPr lang="en-US"/>
              <a:t>Oct 31st and Nov 1st 2019</a:t>
            </a:r>
            <a:endParaRPr/>
          </a:p>
          <a:p>
            <a:pPr marL="457200" lvl="0" indent="-381000" algn="l" rtl="0">
              <a:spcBef>
                <a:spcPts val="0"/>
              </a:spcBef>
              <a:spcAft>
                <a:spcPts val="0"/>
              </a:spcAft>
              <a:buSzPts val="2400"/>
              <a:buChar char="•"/>
            </a:pPr>
            <a:r>
              <a:rPr lang="en-US"/>
              <a:t>Evening reception with drinks and appetizers.</a:t>
            </a:r>
            <a:endParaRPr/>
          </a:p>
          <a:p>
            <a:pPr marL="457200" lvl="0" indent="-381000" algn="l" rtl="0">
              <a:spcBef>
                <a:spcPts val="0"/>
              </a:spcBef>
              <a:spcAft>
                <a:spcPts val="0"/>
              </a:spcAft>
              <a:buSzPts val="2400"/>
              <a:buChar char="•"/>
            </a:pPr>
            <a:r>
              <a:rPr lang="en-US"/>
              <a:t>CFP is open until Sept 16th</a:t>
            </a:r>
            <a:endParaRPr/>
          </a:p>
          <a:p>
            <a:pPr marL="457200" lvl="0" indent="-381000" algn="l" rtl="0">
              <a:spcBef>
                <a:spcPts val="0"/>
              </a:spcBef>
              <a:spcAft>
                <a:spcPts val="0"/>
              </a:spcAft>
              <a:buSzPts val="2400"/>
              <a:buChar char="•"/>
            </a:pPr>
            <a:r>
              <a:rPr lang="en-US" u="sng">
                <a:solidFill>
                  <a:schemeClr val="hlink"/>
                </a:solidFill>
                <a:hlinkClick r:id="rId3"/>
              </a:rPr>
              <a:t>https://wiki.yoctoproject.org/wiki/index.php?title=Yocto_Project_Summit_2019</a:t>
            </a:r>
            <a:r>
              <a:rPr lang="en-US"/>
              <a:t> </a:t>
            </a:r>
            <a:endParaRPr/>
          </a:p>
        </p:txBody>
      </p:sp>
    </p:spTree>
    <p:extLst>
      <p:ext uri="{BB962C8B-B14F-4D97-AF65-F5344CB8AC3E}">
        <p14:creationId xmlns:p14="http://schemas.microsoft.com/office/powerpoint/2010/main" val="32121914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and Downloads</a:t>
            </a:r>
            <a:endParaRPr lang="en-US" dirty="0">
              <a:solidFill>
                <a:srgbClr val="00B0F0"/>
              </a:solidFill>
              <a:latin typeface="Arial" charset="0"/>
            </a:endParaRPr>
          </a:p>
        </p:txBody>
      </p:sp>
      <p:sp>
        <p:nvSpPr>
          <p:cNvPr id="13314" name="Content Placeholder 2"/>
          <p:cNvSpPr>
            <a:spLocks noGrp="1"/>
          </p:cNvSpPr>
          <p:nvPr>
            <p:ph sz="quarter" idx="13"/>
          </p:nvPr>
        </p:nvSpPr>
        <p:spPr>
          <a:xfrm>
            <a:off x="448197" y="835377"/>
            <a:ext cx="8233186" cy="5362223"/>
          </a:xfrm>
        </p:spPr>
        <p:txBody>
          <a:bodyPr/>
          <a:lstStyle/>
          <a:p>
            <a:pPr eaLnBrk="1" hangingPunct="1">
              <a:spcBef>
                <a:spcPts val="900"/>
              </a:spcBef>
              <a:buFontTx/>
              <a:buChar char="•"/>
            </a:pPr>
            <a:r>
              <a:rPr lang="en-US" sz="2000" dirty="0" smtClean="0">
                <a:latin typeface="Arial" charset="0"/>
              </a:rPr>
              <a:t>SSTATE</a:t>
            </a:r>
          </a:p>
          <a:p>
            <a:pPr lvl="1" eaLnBrk="1" hangingPunct="1">
              <a:spcBef>
                <a:spcPts val="900"/>
              </a:spcBef>
              <a:buFontTx/>
              <a:buChar char="•"/>
            </a:pPr>
            <a:r>
              <a:rPr lang="en-US" sz="2000" dirty="0" smtClean="0">
                <a:latin typeface="Arial" charset="0"/>
              </a:rPr>
              <a:t>Each build has a </a:t>
            </a:r>
            <a:r>
              <a:rPr lang="en-US" sz="2000" dirty="0" err="1" smtClean="0">
                <a:latin typeface="Arial" charset="0"/>
              </a:rPr>
              <a:t>sstate</a:t>
            </a:r>
            <a:r>
              <a:rPr lang="en-US" sz="2000" dirty="0" smtClean="0">
                <a:latin typeface="Arial" charset="0"/>
              </a:rPr>
              <a:t>-cache directory that collects the generated packages. The build will look in this directory first to avoid unnecessary rebuilding of otherwise unchanged packages</a:t>
            </a:r>
            <a:endParaRPr lang="en-US" sz="2000" dirty="0">
              <a:latin typeface="Arial" charset="0"/>
            </a:endParaRPr>
          </a:p>
          <a:p>
            <a:pPr lvl="1" eaLnBrk="1" hangingPunct="1">
              <a:spcBef>
                <a:spcPts val="900"/>
              </a:spcBef>
              <a:buFontTx/>
              <a:buChar char="•"/>
            </a:pPr>
            <a:r>
              <a:rPr lang="en-US" sz="2000" dirty="0" smtClean="0">
                <a:latin typeface="Arial" charset="0"/>
              </a:rPr>
              <a:t>In the name of each cached file contains a checksum string, known as the signature. The signature is a calculated sum of identifying dependence artifacts that track if the package source has changed. When the calculated sum matches a cached sum, the cached content is reused, else the package is re-built (and ends up with a new checksum)</a:t>
            </a:r>
          </a:p>
          <a:p>
            <a:pPr eaLnBrk="1" hangingPunct="1">
              <a:spcBef>
                <a:spcPts val="900"/>
              </a:spcBef>
              <a:buFontTx/>
              <a:buChar char="•"/>
            </a:pPr>
            <a:r>
              <a:rPr lang="en-US" dirty="0" smtClean="0">
                <a:latin typeface="Arial" charset="0"/>
              </a:rPr>
              <a:t>Downloads</a:t>
            </a:r>
            <a:endParaRPr lang="en-US" dirty="0">
              <a:latin typeface="Arial" charset="0"/>
            </a:endParaRPr>
          </a:p>
          <a:p>
            <a:pPr lvl="1" eaLnBrk="1" hangingPunct="1">
              <a:spcBef>
                <a:spcPts val="900"/>
              </a:spcBef>
              <a:buFontTx/>
              <a:buChar char="•"/>
            </a:pPr>
            <a:r>
              <a:rPr lang="en-US" sz="2000" dirty="0" smtClean="0">
                <a:latin typeface="Arial" charset="0"/>
              </a:rPr>
              <a:t>Each build also has a download directory, where all source packages that are not local are copied and placed</a:t>
            </a:r>
            <a:endParaRPr lang="en-US" sz="2000" dirty="0">
              <a:latin typeface="Arial" charset="0"/>
            </a:endParaRPr>
          </a:p>
          <a:p>
            <a:pPr lvl="1" eaLnBrk="1" hangingPunct="1">
              <a:spcBef>
                <a:spcPts val="900"/>
              </a:spcBef>
              <a:buFontTx/>
              <a:buChar char="•"/>
            </a:pPr>
            <a:r>
              <a:rPr lang="en-US" sz="2000" dirty="0" smtClean="0">
                <a:latin typeface="Arial" charset="0"/>
              </a:rPr>
              <a:t>For the download directory, uniqueness is determined by the source package's name, which normally have version information</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2000" dirty="0" smtClean="0">
              <a:latin typeface="Arial" charset="0"/>
            </a:endParaRPr>
          </a:p>
        </p:txBody>
      </p:sp>
    </p:spTree>
    <p:extLst>
      <p:ext uri="{BB962C8B-B14F-4D97-AF65-F5344CB8AC3E}">
        <p14:creationId xmlns:p14="http://schemas.microsoft.com/office/powerpoint/2010/main" val="1881953642"/>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a:solidFill>
                  <a:srgbClr val="00B0F0"/>
                </a:solidFill>
              </a:rPr>
              <a:t>Sstate</a:t>
            </a:r>
            <a:r>
              <a:rPr lang="en-US" dirty="0">
                <a:solidFill>
                  <a:srgbClr val="00B0F0"/>
                </a:solidFill>
              </a:rPr>
              <a:t> and </a:t>
            </a:r>
            <a:r>
              <a:rPr lang="en-US" dirty="0" smtClean="0">
                <a:solidFill>
                  <a:srgbClr val="00B0F0"/>
                </a:solidFill>
              </a:rPr>
              <a:t>Downloads: Sharing and Portability</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a:latin typeface="Arial" charset="0"/>
              </a:rPr>
              <a:t>The </a:t>
            </a:r>
            <a:r>
              <a:rPr lang="en-US" sz="2000" dirty="0" err="1" smtClean="0">
                <a:latin typeface="Arial" charset="0"/>
              </a:rPr>
              <a:t>sstate</a:t>
            </a:r>
            <a:r>
              <a:rPr lang="en-US" sz="2000" dirty="0" smtClean="0">
                <a:latin typeface="Arial" charset="0"/>
              </a:rPr>
              <a:t> and download directories </a:t>
            </a:r>
            <a:r>
              <a:rPr lang="en-US" sz="2000" dirty="0">
                <a:latin typeface="Arial" charset="0"/>
              </a:rPr>
              <a:t>can be shared between projects, allowing the work of one project save time for the other projects. This is done by setting the SSTATE_DIR </a:t>
            </a:r>
            <a:r>
              <a:rPr lang="en-US" sz="2000" dirty="0" smtClean="0">
                <a:latin typeface="Arial" charset="0"/>
              </a:rPr>
              <a:t>and the DL_DIR values in </a:t>
            </a:r>
            <a:r>
              <a:rPr lang="en-US" sz="2000" dirty="0">
                <a:latin typeface="Arial" charset="0"/>
              </a:rPr>
              <a:t>each project to </a:t>
            </a:r>
            <a:r>
              <a:rPr lang="en-US" sz="2000" dirty="0" smtClean="0">
                <a:latin typeface="Arial" charset="0"/>
              </a:rPr>
              <a:t>common </a:t>
            </a:r>
            <a:r>
              <a:rPr lang="en-US" sz="2000" dirty="0">
                <a:latin typeface="Arial" charset="0"/>
              </a:rPr>
              <a:t>external </a:t>
            </a:r>
            <a:r>
              <a:rPr lang="en-US" sz="2000" dirty="0" smtClean="0">
                <a:latin typeface="Arial" charset="0"/>
              </a:rPr>
              <a:t>directories.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can be shared across networks, for example across an NFS mount.</a:t>
            </a:r>
            <a:br>
              <a:rPr lang="en-US" sz="2000" dirty="0" smtClean="0">
                <a:latin typeface="Arial" charset="0"/>
              </a:rPr>
            </a:br>
            <a:endParaRPr lang="en-US" sz="1600" dirty="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are portable, meaning that it can be copied from one machine to another.</a:t>
            </a:r>
            <a:r>
              <a:rPr lang="en-US" sz="2000" dirty="0">
                <a:latin typeface="Arial" charset="0"/>
              </a:rPr>
              <a:t> </a:t>
            </a:r>
            <a:r>
              <a:rPr lang="en-US" sz="2000" dirty="0" smtClean="0">
                <a:latin typeface="Arial" charset="0"/>
              </a:rPr>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solidFill>
                  <a:schemeClr val="tx1"/>
                </a:solidFill>
                <a:latin typeface="Arial" charset="0"/>
              </a:rPr>
              <a:t>The </a:t>
            </a:r>
            <a:r>
              <a:rPr lang="en-US" sz="2000" dirty="0" err="1" smtClean="0">
                <a:solidFill>
                  <a:schemeClr val="tx1"/>
                </a:solidFill>
                <a:latin typeface="Arial" charset="0"/>
              </a:rPr>
              <a:t>sstate</a:t>
            </a:r>
            <a:r>
              <a:rPr lang="en-US" sz="2000" dirty="0" smtClean="0">
                <a:solidFill>
                  <a:schemeClr val="tx1"/>
                </a:solidFill>
                <a:latin typeface="Arial" charset="0"/>
              </a:rPr>
              <a:t>-cache is access-rights safe between users. The bitbake required </a:t>
            </a:r>
            <a:r>
              <a:rPr lang="en-US" sz="2000" dirty="0" err="1" smtClean="0">
                <a:solidFill>
                  <a:schemeClr val="tx1"/>
                </a:solidFill>
                <a:latin typeface="Arial" charset="0"/>
              </a:rPr>
              <a:t>umask</a:t>
            </a:r>
            <a:r>
              <a:rPr lang="en-US" sz="2000" dirty="0" smtClean="0">
                <a:solidFill>
                  <a:schemeClr val="tx1"/>
                </a:solidFill>
                <a:latin typeface="Arial" charset="0"/>
              </a:rPr>
              <a:t> of 022 insures that all such files are readable by all other users.</a:t>
            </a:r>
            <a:r>
              <a:rPr lang="en-US" sz="2000" dirty="0" smtClean="0">
                <a:solidFill>
                  <a:srgbClr val="FF0000"/>
                </a:solidFill>
                <a:latin typeface="Arial" charset="0"/>
              </a:rPr>
              <a:t/>
            </a:r>
            <a:br>
              <a:rPr lang="en-US" sz="2000" dirty="0" smtClean="0">
                <a:solidFill>
                  <a:srgbClr val="FF0000"/>
                </a:solidFill>
                <a:latin typeface="Arial" charset="0"/>
              </a:rPr>
            </a:b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3064150337"/>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smtClean="0">
                <a:latin typeface="Arial" charset="0"/>
              </a:rPr>
              <a:t>What we learned about Mirrors can apply </a:t>
            </a:r>
            <a:r>
              <a:rPr lang="en-US" sz="2000" dirty="0" err="1" smtClean="0">
                <a:latin typeface="Arial" charset="0"/>
              </a:rPr>
              <a:t>Sstate</a:t>
            </a: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a:latin typeface="Arial" charset="0"/>
              </a:rPr>
              <a:t>SSTATE_MIRRORS</a:t>
            </a:r>
          </a:p>
          <a:p>
            <a:pPr lvl="1" eaLnBrk="1" hangingPunct="1">
              <a:spcBef>
                <a:spcPts val="900"/>
              </a:spcBef>
              <a:buFontTx/>
              <a:buChar char="•"/>
            </a:pPr>
            <a:r>
              <a:rPr lang="en-US" sz="1800" dirty="0">
                <a:latin typeface="Arial" charset="0"/>
              </a:rPr>
              <a:t>Configures the build system to search other mirror locations for prebuilt cache data objects before building out the data. This variable works like fetcher MIRRORS and PREMIRRORS and points to the cache locations to check for the shared objects</a:t>
            </a:r>
            <a:r>
              <a:rPr lang="en-US" sz="1800" dirty="0" smtClean="0">
                <a:latin typeface="Arial" charset="0"/>
              </a:rPr>
              <a:t>.</a:t>
            </a:r>
            <a:br>
              <a:rPr lang="en-US" sz="18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SSTATE_MIRROR_ALLOW_NETWORK</a:t>
            </a:r>
          </a:p>
          <a:p>
            <a:pPr lvl="1" eaLnBrk="1" hangingPunct="1">
              <a:spcBef>
                <a:spcPts val="900"/>
              </a:spcBef>
              <a:buFontTx/>
              <a:buChar char="•"/>
            </a:pPr>
            <a:r>
              <a:rPr lang="en-US" sz="1800" dirty="0" smtClean="0">
                <a:latin typeface="Arial" charset="0"/>
              </a:rPr>
              <a:t>If </a:t>
            </a:r>
            <a:r>
              <a:rPr lang="en-US" sz="1800" dirty="0">
                <a:latin typeface="Arial" charset="0"/>
              </a:rPr>
              <a:t>set to "1", allows fetches from mirrors that are specified in SSTATE_MIRRORS to work even when fetching from the network has been disabled by setting BB_NO_NETWORK to "1". Using </a:t>
            </a:r>
            <a:r>
              <a:rPr lang="en-US" sz="1800" dirty="0" smtClean="0">
                <a:latin typeface="Arial" charset="0"/>
              </a:rPr>
              <a:t>the SSTATE_MIRROR_ALLOW_NETWORK </a:t>
            </a:r>
            <a:r>
              <a:rPr lang="en-US" sz="1800" dirty="0">
                <a:latin typeface="Arial" charset="0"/>
              </a:rPr>
              <a:t>variable is useful if you have set SSTATE_MIRRORS to point to an internal server for your shared state cache, but you want to disable any other fetching from the network. </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4255499198"/>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recommendations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5" y="839973"/>
            <a:ext cx="8321907" cy="5305646"/>
          </a:xfrm>
        </p:spPr>
        <p:txBody>
          <a:bodyPr/>
          <a:lstStyle/>
          <a:p>
            <a:r>
              <a:rPr lang="en-US" sz="1800" dirty="0"/>
              <a:t>Although sharing a SSATATE_CACHE is supported, you should only have one build using it at a time unless it is read-only. There should only be one build writing to SSTATE at a time, which isn’t enforced across multiple concurrent </a:t>
            </a:r>
            <a:r>
              <a:rPr lang="en-US" sz="1800" dirty="0" smtClean="0"/>
              <a:t>builds.</a:t>
            </a:r>
          </a:p>
          <a:p>
            <a:r>
              <a:rPr lang="en-US" sz="1800" dirty="0" smtClean="0"/>
              <a:t>You </a:t>
            </a:r>
            <a:r>
              <a:rPr lang="en-US" sz="1800" dirty="0"/>
              <a:t>can save a lot of disk space by using a single SSTATE across all your projects. Unless you have a very complex system this is the best practice as a lot of things are shared across multiple builds (like native tools).</a:t>
            </a:r>
          </a:p>
          <a:p>
            <a:r>
              <a:rPr lang="en-US" sz="1800" dirty="0"/>
              <a:t>A shared SSTATE can grow very quickly and it’s worth removing older duplicate entries in the SSTATE using the sstate-cache-management.sh tool</a:t>
            </a:r>
            <a:r>
              <a:rPr lang="en-US" sz="1800" dirty="0" smtClean="0"/>
              <a:t>.</a:t>
            </a:r>
            <a:r>
              <a:rPr lang="en-US" sz="1800" dirty="0"/>
              <a:t> </a:t>
            </a:r>
            <a:r>
              <a:rPr lang="en-US" sz="1800" dirty="0" smtClean="0"/>
              <a:t/>
            </a:r>
            <a:br>
              <a:rPr lang="en-US" sz="1800" dirty="0" smtClean="0"/>
            </a:br>
            <a:r>
              <a:rPr lang="en-US" sz="1800" dirty="0" smtClean="0"/>
              <a:t/>
            </a:r>
            <a:br>
              <a:rPr lang="en-US" sz="1800" dirty="0" smtClean="0"/>
            </a:br>
            <a:r>
              <a:rPr lang="en-US" sz="1800" dirty="0" smtClean="0"/>
              <a:t>	sstate-cache-management.sh </a:t>
            </a:r>
            <a:r>
              <a:rPr lang="en-US" sz="1800" dirty="0"/>
              <a:t>--cache-</a:t>
            </a:r>
            <a:r>
              <a:rPr lang="en-US" sz="1800" dirty="0" err="1"/>
              <a:t>dir</a:t>
            </a:r>
            <a:r>
              <a:rPr lang="en-US" sz="1800" dirty="0"/>
              <a:t>=path/to/</a:t>
            </a:r>
            <a:r>
              <a:rPr lang="en-US" sz="1800" dirty="0" err="1"/>
              <a:t>sstate</a:t>
            </a:r>
            <a:r>
              <a:rPr lang="en-US" sz="1800" dirty="0"/>
              <a:t>-cache --remove-duplicated</a:t>
            </a:r>
          </a:p>
          <a:p>
            <a:r>
              <a:rPr lang="en-US" sz="1800" dirty="0"/>
              <a:t>It might make sense to periodically delete your SSTATE directory to get rid of really old entries for old, unused packages; however this isn’t strictly required. </a:t>
            </a:r>
          </a:p>
          <a:p>
            <a:r>
              <a:rPr lang="en-US" sz="1800" dirty="0"/>
              <a:t>For a SSTATE_MIRROR, since it is a read-only SSTATE, one should use http or </a:t>
            </a:r>
            <a:r>
              <a:rPr lang="en-US" sz="1800" dirty="0" err="1"/>
              <a:t>nfs</a:t>
            </a:r>
            <a:endParaRPr lang="en-US" sz="1800" dirty="0"/>
          </a:p>
        </p:txBody>
      </p:sp>
    </p:spTree>
    <p:extLst>
      <p:ext uri="{BB962C8B-B14F-4D97-AF65-F5344CB8AC3E}">
        <p14:creationId xmlns:p14="http://schemas.microsoft.com/office/powerpoint/2010/main" val="929776434"/>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solidFill>
                  <a:srgbClr val="00B0F0"/>
                </a:solidFill>
                <a:latin typeface="Arial" charset="0"/>
              </a:rPr>
              <a:t> </a:t>
            </a:r>
            <a:r>
              <a:rPr lang="en-US" sz="2800" dirty="0" err="1" smtClean="0">
                <a:solidFill>
                  <a:srgbClr val="00B0F0"/>
                </a:solidFill>
              </a:rPr>
              <a:t>Sstate</a:t>
            </a:r>
            <a:r>
              <a:rPr lang="en-US" sz="2800" dirty="0" smtClean="0">
                <a:solidFill>
                  <a:srgbClr val="00B0F0"/>
                </a:solidFill>
              </a:rPr>
              <a:t>: </a:t>
            </a:r>
            <a:r>
              <a:rPr lang="en-US" sz="2800" dirty="0" smtClean="0">
                <a:solidFill>
                  <a:srgbClr val="00B0F0"/>
                </a:solidFill>
                <a:latin typeface="Arial" charset="0"/>
              </a:rPr>
              <a:t>Known </a:t>
            </a:r>
            <a:r>
              <a:rPr lang="en-US" sz="2800" dirty="0">
                <a:solidFill>
                  <a:srgbClr val="00B0F0"/>
                </a:solidFill>
                <a:latin typeface="Arial" charset="0"/>
              </a:rPr>
              <a:t>issues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A new </a:t>
            </a:r>
            <a:r>
              <a:rPr lang="en-US" sz="1800" dirty="0" err="1">
                <a:latin typeface="Arial" charset="0"/>
              </a:rPr>
              <a:t>changeset</a:t>
            </a:r>
            <a:r>
              <a:rPr lang="en-US" sz="1800" dirty="0">
                <a:latin typeface="Arial" charset="0"/>
              </a:rPr>
              <a:t> may invalidate part or all of the </a:t>
            </a:r>
            <a:r>
              <a:rPr lang="en-US" sz="1800" dirty="0" err="1">
                <a:latin typeface="Arial" charset="0"/>
              </a:rPr>
              <a:t>sstate</a:t>
            </a:r>
            <a:r>
              <a:rPr lang="en-US" sz="1800" dirty="0">
                <a:latin typeface="Arial" charset="0"/>
              </a:rPr>
              <a:t> cache occasionally - this is by design</a:t>
            </a:r>
          </a:p>
          <a:p>
            <a:pPr eaLnBrk="1" hangingPunct="1">
              <a:spcBef>
                <a:spcPts val="900"/>
              </a:spcBef>
              <a:buFontTx/>
              <a:buChar char="•"/>
            </a:pPr>
            <a:r>
              <a:rPr lang="en-US" sz="1800" dirty="0" smtClean="0">
                <a:latin typeface="Arial" charset="0"/>
              </a:rPr>
              <a:t>Native </a:t>
            </a:r>
            <a:r>
              <a:rPr lang="en-US" sz="1800" dirty="0">
                <a:latin typeface="Arial" charset="0"/>
              </a:rPr>
              <a:t>package’s </a:t>
            </a:r>
            <a:r>
              <a:rPr lang="en-US" sz="1800" dirty="0" err="1" smtClean="0">
                <a:latin typeface="Arial" charset="0"/>
              </a:rPr>
              <a:t>sstate</a:t>
            </a:r>
            <a:r>
              <a:rPr lang="en-US" sz="1800" dirty="0" smtClean="0">
                <a:latin typeface="Arial" charset="0"/>
              </a:rPr>
              <a:t>-cache </a:t>
            </a:r>
            <a:r>
              <a:rPr lang="en-US" sz="1800" dirty="0">
                <a:latin typeface="Arial" charset="0"/>
              </a:rPr>
              <a:t>can’t be reused among </a:t>
            </a:r>
            <a:r>
              <a:rPr lang="en-US" sz="1800" dirty="0" smtClean="0">
                <a:latin typeface="Arial" charset="0"/>
              </a:rPr>
              <a:t>32-bit </a:t>
            </a:r>
            <a:r>
              <a:rPr lang="en-US" sz="1800" dirty="0">
                <a:latin typeface="Arial" charset="0"/>
              </a:rPr>
              <a:t>and </a:t>
            </a:r>
            <a:r>
              <a:rPr lang="en-US" sz="1800" dirty="0" smtClean="0">
                <a:latin typeface="Arial" charset="0"/>
              </a:rPr>
              <a:t>64-bit </a:t>
            </a:r>
            <a:r>
              <a:rPr lang="en-US" sz="1800" dirty="0">
                <a:latin typeface="Arial" charset="0"/>
              </a:rPr>
              <a:t>host</a:t>
            </a:r>
          </a:p>
          <a:p>
            <a:pPr eaLnBrk="1" hangingPunct="1">
              <a:spcBef>
                <a:spcPts val="900"/>
              </a:spcBef>
              <a:buFontTx/>
              <a:buChar char="•"/>
            </a:pPr>
            <a:r>
              <a:rPr lang="en-US" sz="1800" dirty="0" smtClean="0">
                <a:latin typeface="Arial" charset="0"/>
              </a:rPr>
              <a:t>Native </a:t>
            </a:r>
            <a:r>
              <a:rPr lang="en-US" sz="1800" dirty="0" err="1">
                <a:latin typeface="Arial" charset="0"/>
              </a:rPr>
              <a:t>sstate</a:t>
            </a:r>
            <a:r>
              <a:rPr lang="en-US" sz="1800" dirty="0">
                <a:latin typeface="Arial" charset="0"/>
              </a:rPr>
              <a:t> dependent on </a:t>
            </a:r>
            <a:r>
              <a:rPr lang="en-US" sz="1800" dirty="0" err="1">
                <a:latin typeface="Arial" charset="0"/>
              </a:rPr>
              <a:t>glibc</a:t>
            </a:r>
            <a:r>
              <a:rPr lang="en-US" sz="1800" dirty="0">
                <a:latin typeface="Arial" charset="0"/>
              </a:rPr>
              <a:t> version and native </a:t>
            </a:r>
            <a:r>
              <a:rPr lang="en-US" sz="1800" dirty="0" err="1">
                <a:latin typeface="Arial" charset="0"/>
              </a:rPr>
              <a:t>sstate</a:t>
            </a:r>
            <a:r>
              <a:rPr lang="en-US" sz="1800" dirty="0">
                <a:latin typeface="Arial" charset="0"/>
              </a:rPr>
              <a:t> compiled  with newer </a:t>
            </a:r>
            <a:r>
              <a:rPr lang="en-US" sz="1800" dirty="0" err="1">
                <a:latin typeface="Arial" charset="0"/>
              </a:rPr>
              <a:t>glibc</a:t>
            </a:r>
            <a:r>
              <a:rPr lang="en-US" sz="1800" dirty="0">
                <a:latin typeface="Arial" charset="0"/>
              </a:rPr>
              <a:t> version cannot be used on systems with older </a:t>
            </a:r>
            <a:r>
              <a:rPr lang="en-US" sz="1800" dirty="0" err="1" smtClean="0">
                <a:latin typeface="Arial" charset="0"/>
              </a:rPr>
              <a:t>glibc</a:t>
            </a:r>
            <a:endParaRPr lang="en-US" sz="1800" dirty="0" smtClean="0">
              <a:latin typeface="Arial" charset="0"/>
            </a:endParaRPr>
          </a:p>
          <a:p>
            <a:pPr eaLnBrk="1" hangingPunct="1">
              <a:spcBef>
                <a:spcPts val="900"/>
              </a:spcBef>
              <a:buFontTx/>
              <a:buChar char="•"/>
            </a:pPr>
            <a:r>
              <a:rPr lang="en-US" sz="1800" dirty="0" smtClean="0">
                <a:latin typeface="Arial" charset="0"/>
              </a:rPr>
              <a:t>The calculated signatures are not always perfect. For example, if a recipe copies files directly into its install directory and those files are not otherwise registered in the FILES directive, any file changes will be invisible to the signature, and even though the package builds the image will be populated by the original </a:t>
            </a:r>
            <a:r>
              <a:rPr lang="en-US" sz="1800" dirty="0" err="1" smtClean="0">
                <a:latin typeface="Arial" charset="0"/>
              </a:rPr>
              <a:t>sstate</a:t>
            </a:r>
            <a:r>
              <a:rPr lang="en-US" sz="1800" dirty="0" smtClean="0">
                <a:latin typeface="Arial" charset="0"/>
              </a:rPr>
              <a:t> version</a:t>
            </a:r>
          </a:p>
          <a:p>
            <a:pPr eaLnBrk="1" hangingPunct="1">
              <a:spcBef>
                <a:spcPts val="900"/>
              </a:spcBef>
              <a:buFontTx/>
              <a:buChar char="•"/>
            </a:pPr>
            <a:r>
              <a:rPr lang="en-US" sz="1800" dirty="0" smtClean="0">
                <a:latin typeface="Arial" charset="0"/>
              </a:rPr>
              <a:t>Users with different PR Servers can cause package extra-version incrementing that is inconsistent, resulting in false wins</a:t>
            </a:r>
          </a:p>
          <a:p>
            <a:pPr eaLnBrk="1" hangingPunct="1">
              <a:spcBef>
                <a:spcPts val="900"/>
              </a:spcBef>
              <a:buFontTx/>
              <a:buChar char="•"/>
            </a:pPr>
            <a:r>
              <a:rPr lang="en-US" sz="1800" dirty="0" smtClean="0">
                <a:latin typeface="Arial" charset="0"/>
              </a:rPr>
              <a:t>Never the less, the </a:t>
            </a:r>
            <a:r>
              <a:rPr lang="en-US" sz="1800" dirty="0" err="1">
                <a:latin typeface="Arial" charset="0"/>
              </a:rPr>
              <a:t>sstate</a:t>
            </a:r>
            <a:r>
              <a:rPr lang="en-US" sz="1800" dirty="0">
                <a:latin typeface="Arial" charset="0"/>
              </a:rPr>
              <a:t>-cache feature will save you a tremendous amount of time, and it has proven to be very </a:t>
            </a:r>
            <a:r>
              <a:rPr lang="en-US" sz="1800" dirty="0" smtClean="0">
                <a:latin typeface="Arial" charset="0"/>
              </a:rPr>
              <a:t>stable. </a:t>
            </a:r>
            <a:r>
              <a:rPr lang="en-US" sz="1800" dirty="0">
                <a:latin typeface="Arial" charset="0"/>
              </a:rPr>
              <a:t>Use it!</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987299534"/>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There are two important tools to help debug </a:t>
            </a:r>
            <a:r>
              <a:rPr lang="en-US" sz="1800" dirty="0" err="1" smtClean="0">
                <a:latin typeface="Arial" charset="0"/>
              </a:rPr>
              <a:t>sstate</a:t>
            </a:r>
            <a:r>
              <a:rPr lang="en-US" sz="1800" dirty="0" smtClean="0">
                <a:latin typeface="Arial" charset="0"/>
              </a:rPr>
              <a:t> issues</a:t>
            </a:r>
          </a:p>
          <a:p>
            <a:pPr marL="0" indent="0" eaLnBrk="1" hangingPunct="1">
              <a:spcBef>
                <a:spcPts val="900"/>
              </a:spcBef>
              <a:buNone/>
            </a:pPr>
            <a:r>
              <a:rPr lang="en-US" sz="1600" dirty="0" smtClean="0">
                <a:latin typeface="Arial" charset="0"/>
              </a:rPr>
              <a:t>            </a:t>
            </a:r>
            <a:r>
              <a:rPr lang="en-US" sz="2000" dirty="0" smtClean="0">
                <a:latin typeface="Arial" charset="0"/>
              </a:rPr>
              <a:t>Build History: </a:t>
            </a:r>
            <a:r>
              <a:rPr lang="en-US" sz="1800" dirty="0" smtClean="0">
                <a:latin typeface="Arial" charset="0"/>
              </a:rPr>
              <a:t>tells you ‘what’ changed</a:t>
            </a:r>
            <a:endParaRPr lang="en-US" sz="1600" dirty="0" smtClean="0">
              <a:latin typeface="Arial" charset="0"/>
            </a:endParaRPr>
          </a:p>
          <a:p>
            <a:pPr marL="0" indent="0" eaLnBrk="1" hangingPunct="1">
              <a:spcBef>
                <a:spcPts val="900"/>
              </a:spcBef>
              <a:buNone/>
            </a:pPr>
            <a:r>
              <a:rPr lang="en-US" sz="1600" dirty="0">
                <a:latin typeface="Arial" charset="0"/>
              </a:rPr>
              <a:t> </a:t>
            </a:r>
            <a:r>
              <a:rPr lang="en-US" sz="1600" dirty="0" smtClean="0">
                <a:latin typeface="Arial" charset="0"/>
              </a:rPr>
              <a:t>           </a:t>
            </a:r>
            <a:r>
              <a:rPr lang="en-US" sz="2000" dirty="0">
                <a:latin typeface="Arial" charset="0"/>
              </a:rPr>
              <a:t>bitbake-</a:t>
            </a:r>
            <a:r>
              <a:rPr lang="en-US" sz="2000" dirty="0" err="1">
                <a:latin typeface="Arial" charset="0"/>
              </a:rPr>
              <a:t>diffsigs</a:t>
            </a:r>
            <a:r>
              <a:rPr lang="en-US" sz="2000" dirty="0">
                <a:latin typeface="Arial" charset="0"/>
              </a:rPr>
              <a:t>:</a:t>
            </a:r>
            <a:r>
              <a:rPr lang="en-US" sz="1800" dirty="0" smtClean="0">
                <a:latin typeface="Arial" charset="0"/>
              </a:rPr>
              <a:t> helps you </a:t>
            </a:r>
            <a:r>
              <a:rPr lang="en-US" sz="1800" dirty="0">
                <a:latin typeface="Arial" charset="0"/>
              </a:rPr>
              <a:t>figure out the </a:t>
            </a:r>
            <a:r>
              <a:rPr lang="en-US" sz="1800" dirty="0" smtClean="0">
                <a:latin typeface="Arial" charset="0"/>
              </a:rPr>
              <a:t>'why‘</a:t>
            </a:r>
            <a:br>
              <a:rPr lang="en-US" sz="1800" dirty="0" smtClean="0">
                <a:latin typeface="Arial" charset="0"/>
              </a:rPr>
            </a:br>
            <a:endParaRPr lang="en-US" sz="1100" dirty="0">
              <a:latin typeface="Arial" charset="0"/>
            </a:endParaRPr>
          </a:p>
          <a:p>
            <a:pPr eaLnBrk="1" hangingPunct="1">
              <a:spcBef>
                <a:spcPts val="900"/>
              </a:spcBef>
              <a:buFontTx/>
              <a:buChar char="•"/>
            </a:pPr>
            <a:r>
              <a:rPr lang="en-US" sz="2000" dirty="0" smtClean="0">
                <a:latin typeface="Arial" charset="0"/>
              </a:rPr>
              <a:t>Build History</a:t>
            </a:r>
          </a:p>
          <a:p>
            <a:pPr lvl="1" eaLnBrk="1" hangingPunct="1">
              <a:spcBef>
                <a:spcPts val="900"/>
              </a:spcBef>
              <a:buFontTx/>
              <a:buChar char="•"/>
            </a:pPr>
            <a:r>
              <a:rPr lang="en-US" sz="1800" dirty="0">
                <a:latin typeface="Arial" charset="0"/>
              </a:rPr>
              <a:t>The </a:t>
            </a:r>
            <a:r>
              <a:rPr lang="en-US" sz="1800" dirty="0" err="1" smtClean="0">
                <a:latin typeface="Arial" charset="0"/>
              </a:rPr>
              <a:t>buildhistory</a:t>
            </a:r>
            <a:r>
              <a:rPr lang="en-US" sz="1800" dirty="0" smtClean="0">
                <a:latin typeface="Arial" charset="0"/>
              </a:rPr>
              <a:t> class </a:t>
            </a:r>
            <a:r>
              <a:rPr lang="en-US" sz="1800" dirty="0">
                <a:latin typeface="Arial" charset="0"/>
              </a:rPr>
              <a:t>exists to help you maintain the quality of your build output. You can use the class to highlight unexpected and possibly unwanted changes in the build output. When you enable build history, it records information about the contents of each package and image and then commits that information to a local </a:t>
            </a:r>
            <a:r>
              <a:rPr lang="en-US" sz="1800" dirty="0" err="1">
                <a:latin typeface="Arial" charset="0"/>
              </a:rPr>
              <a:t>Git</a:t>
            </a:r>
            <a:r>
              <a:rPr lang="en-US" sz="1800" dirty="0">
                <a:latin typeface="Arial" charset="0"/>
              </a:rPr>
              <a:t> repository where you can examine the information</a:t>
            </a:r>
            <a:r>
              <a:rPr lang="en-US" sz="1800" dirty="0" smtClean="0">
                <a:latin typeface="Arial" charset="0"/>
              </a:rPr>
              <a:t>.</a:t>
            </a:r>
            <a:br>
              <a:rPr lang="en-US" sz="1800" dirty="0" smtClean="0">
                <a:latin typeface="Arial" charset="0"/>
              </a:rPr>
            </a:br>
            <a:endParaRPr lang="en-US" sz="1800" dirty="0" smtClean="0">
              <a:latin typeface="Arial" charset="0"/>
            </a:endParaRP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800" dirty="0" smtClean="0"/>
              <a:t>This tool is a </a:t>
            </a:r>
            <a:r>
              <a:rPr lang="en-US" sz="1800" dirty="0" err="1" smtClean="0"/>
              <a:t>BitBake</a:t>
            </a:r>
            <a:r>
              <a:rPr lang="en-US" sz="1800" dirty="0" smtClean="0"/>
              <a:t> </a:t>
            </a:r>
            <a:r>
              <a:rPr lang="en-US" sz="1800" dirty="0"/>
              <a:t>task signature data comparison </a:t>
            </a:r>
            <a:r>
              <a:rPr lang="en-US" sz="1800" dirty="0" smtClean="0"/>
              <a:t>utility</a:t>
            </a:r>
          </a:p>
          <a:p>
            <a:pPr lvl="1" eaLnBrk="1" hangingPunct="1">
              <a:spcBef>
                <a:spcPts val="900"/>
              </a:spcBef>
              <a:buFontTx/>
              <a:buChar char="•"/>
            </a:pPr>
            <a:r>
              <a:rPr lang="en-US" sz="1800" dirty="0"/>
              <a:t>You can use </a:t>
            </a:r>
            <a:r>
              <a:rPr lang="en-US" sz="1800" dirty="0" smtClean="0"/>
              <a:t>this tool </a:t>
            </a:r>
            <a:r>
              <a:rPr lang="en-US" sz="1800" dirty="0"/>
              <a:t>to check any changes between </a:t>
            </a:r>
            <a:r>
              <a:rPr lang="en-US" sz="1800" dirty="0" err="1"/>
              <a:t>sstate</a:t>
            </a:r>
            <a:r>
              <a:rPr lang="en-US" sz="1800" dirty="0"/>
              <a:t> cache and new produced one.</a:t>
            </a:r>
            <a:endParaRPr lang="en-US" sz="1800" dirty="0" smtClean="0">
              <a:latin typeface="Arial" charset="0"/>
            </a:endParaRPr>
          </a:p>
          <a:p>
            <a:pPr eaLnBrk="1" hangingPunct="1">
              <a:spcBef>
                <a:spcPts val="900"/>
              </a:spcBef>
            </a:pPr>
            <a:endParaRPr lang="en-US" sz="1800" dirty="0">
              <a:latin typeface="Arial" charset="0"/>
            </a:endParaRPr>
          </a:p>
        </p:txBody>
      </p:sp>
    </p:spTree>
    <p:extLst>
      <p:ext uri="{BB962C8B-B14F-4D97-AF65-F5344CB8AC3E}">
        <p14:creationId xmlns:p14="http://schemas.microsoft.com/office/powerpoint/2010/main" val="1142602566"/>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a:latin typeface="Arial" charset="0"/>
              </a:rPr>
              <a:t>Build History</a:t>
            </a:r>
          </a:p>
          <a:p>
            <a:pPr lvl="1" eaLnBrk="1" hangingPunct="1">
              <a:spcBef>
                <a:spcPts val="900"/>
              </a:spcBef>
              <a:buFontTx/>
              <a:buChar char="•"/>
            </a:pPr>
            <a:r>
              <a:rPr lang="en-US" sz="1600" dirty="0">
                <a:latin typeface="Arial" charset="0"/>
              </a:rPr>
              <a:t>Enabling: build history is disabled by default. To enable it, add the following </a:t>
            </a:r>
            <a:r>
              <a:rPr lang="en-US" sz="1800" dirty="0" smtClean="0">
                <a:latin typeface="Arial" charset="0"/>
              </a:rPr>
              <a:t>at </a:t>
            </a:r>
            <a:r>
              <a:rPr lang="en-US" sz="1800" dirty="0">
                <a:latin typeface="Arial" charset="0"/>
              </a:rPr>
              <a:t>the end of your </a:t>
            </a:r>
            <a:r>
              <a:rPr lang="en-US" sz="1800" dirty="0" err="1">
                <a:latin typeface="Arial" charset="0"/>
              </a:rPr>
              <a:t>conf</a:t>
            </a:r>
            <a:r>
              <a:rPr lang="en-US" sz="1800" dirty="0">
                <a:latin typeface="Arial" charset="0"/>
              </a:rPr>
              <a:t>/</a:t>
            </a:r>
            <a:r>
              <a:rPr lang="en-US" sz="1800" dirty="0" err="1">
                <a:latin typeface="Arial" charset="0"/>
              </a:rPr>
              <a:t>local.conf</a:t>
            </a:r>
            <a:r>
              <a:rPr lang="en-US" sz="1800" dirty="0">
                <a:latin typeface="Arial" charset="0"/>
              </a:rPr>
              <a:t> file:</a:t>
            </a:r>
          </a:p>
          <a:p>
            <a:pPr marL="0" indent="0" eaLnBrk="1" hangingPunct="1">
              <a:spcBef>
                <a:spcPts val="900"/>
              </a:spcBef>
              <a:buNone/>
            </a:pPr>
            <a:r>
              <a:rPr lang="en-US" sz="1800" dirty="0">
                <a:latin typeface="Arial" charset="0"/>
              </a:rPr>
              <a:t>             </a:t>
            </a:r>
            <a:r>
              <a:rPr lang="en-US" sz="1800" dirty="0">
                <a:latin typeface="Courier New" panose="02070309020205020404" pitchFamily="49" charset="0"/>
                <a:cs typeface="Courier New" panose="02070309020205020404" pitchFamily="49" charset="0"/>
              </a:rPr>
              <a:t>INHERIT += "</a:t>
            </a:r>
            <a:r>
              <a:rPr lang="en-US" sz="1800" dirty="0" err="1">
                <a:latin typeface="Courier New" panose="02070309020205020404" pitchFamily="49" charset="0"/>
                <a:cs typeface="Courier New" panose="02070309020205020404" pitchFamily="49" charset="0"/>
              </a:rPr>
              <a:t>buildhistory</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BUILDHISTORY_COMMIT </a:t>
            </a:r>
            <a:r>
              <a:rPr lang="en-US" sz="1800" dirty="0">
                <a:latin typeface="Courier New" panose="02070309020205020404" pitchFamily="49" charset="0"/>
                <a:cs typeface="Courier New" panose="02070309020205020404" pitchFamily="49" charset="0"/>
              </a:rPr>
              <a:t>= "1“</a:t>
            </a:r>
          </a:p>
          <a:p>
            <a:pPr lvl="1" eaLnBrk="1" hangingPunct="1">
              <a:spcBef>
                <a:spcPts val="900"/>
              </a:spcBef>
            </a:pPr>
            <a:r>
              <a:rPr lang="en-US" sz="1600" dirty="0"/>
              <a:t>The build history information is kept in BUILDHISTORY_DIR , generally equal to “${</a:t>
            </a:r>
            <a:r>
              <a:rPr lang="en-US" sz="1600" dirty="0">
                <a:hlinkClick r:id="rId2" tooltip="TOPDIR"/>
              </a:rPr>
              <a:t>TOPDIR</a:t>
            </a:r>
            <a:r>
              <a:rPr lang="en-US" sz="1600" dirty="0"/>
              <a:t>}/</a:t>
            </a:r>
            <a:r>
              <a:rPr lang="en-US" sz="1600" dirty="0" err="1"/>
              <a:t>buildhistory</a:t>
            </a:r>
            <a:r>
              <a:rPr lang="en-US" sz="1600" dirty="0"/>
              <a:t>”</a:t>
            </a:r>
          </a:p>
          <a:p>
            <a:pPr lvl="1" eaLnBrk="1" hangingPunct="1">
              <a:spcBef>
                <a:spcPts val="900"/>
              </a:spcBef>
            </a:pPr>
            <a:r>
              <a:rPr lang="en-US" sz="1600" dirty="0">
                <a:latin typeface="Arial" charset="0"/>
              </a:rPr>
              <a:t>The directory tracks build information into image, packages, and SDK subdirectories.</a:t>
            </a: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600" dirty="0" smtClean="0">
                <a:latin typeface="Arial" charset="0"/>
              </a:rPr>
              <a:t>The usage is:</a:t>
            </a:r>
            <a:br>
              <a:rPr lang="en-US" sz="1600" dirty="0" smtClean="0">
                <a:latin typeface="Arial"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-t </a:t>
            </a:r>
            <a:r>
              <a:rPr lang="en-US" sz="1600" b="1" dirty="0" err="1">
                <a:latin typeface="Courier New" panose="02070309020205020404" pitchFamily="49" charset="0"/>
                <a:cs typeface="Courier New" panose="02070309020205020404" pitchFamily="49" charset="0"/>
              </a:rPr>
              <a:t>recipename</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taskname</a:t>
            </a:r>
            <a:r>
              <a:rPr lang="en-US" sz="1600" b="1" dirty="0" smtClean="0">
                <a:latin typeface="Courier New" panose="02070309020205020404" pitchFamily="49" charset="0"/>
                <a:cs typeface="Courier New" panose="02070309020205020404" pitchFamily="49" charset="0"/>
              </a:rPr>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sigdatafile1 </a:t>
            </a:r>
            <a:r>
              <a:rPr lang="en-US" sz="1600" b="1" dirty="0" smtClean="0">
                <a:latin typeface="Courier New" panose="02070309020205020404" pitchFamily="49" charset="0"/>
                <a:cs typeface="Courier New" panose="02070309020205020404" pitchFamily="49" charset="0"/>
              </a:rPr>
              <a:t>sigdatafile2</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sigdatafile1</a:t>
            </a:r>
          </a:p>
          <a:p>
            <a:pPr lvl="2" eaLnBrk="1" hangingPunct="1">
              <a:spcBef>
                <a:spcPts val="900"/>
              </a:spcBef>
              <a:buFontTx/>
              <a:buChar char="•"/>
            </a:pPr>
            <a:r>
              <a:rPr lang="en-US" sz="1600" dirty="0" smtClean="0">
                <a:latin typeface="Arial" charset="0"/>
              </a:rPr>
              <a:t>The signature files </a:t>
            </a:r>
            <a:r>
              <a:rPr lang="en-US" sz="1600" dirty="0">
                <a:latin typeface="Arial" charset="0"/>
              </a:rPr>
              <a:t>are </a:t>
            </a:r>
            <a:r>
              <a:rPr lang="en-US" sz="1600" dirty="0" smtClean="0">
                <a:latin typeface="Arial" charset="0"/>
              </a:rPr>
              <a:t>in the stamps directory, for example:</a:t>
            </a:r>
            <a:r>
              <a:rPr lang="en-US" sz="1600" dirty="0">
                <a:latin typeface="Arial" charset="0"/>
              </a:rPr>
              <a:t/>
            </a:r>
            <a:br>
              <a:rPr lang="en-US" sz="1600" dirty="0">
                <a:latin typeface="Arial" charset="0"/>
              </a:rPr>
            </a:b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tmp</a:t>
            </a:r>
            <a:r>
              <a:rPr lang="en-US" sz="1600" b="1" dirty="0" smtClean="0">
                <a:latin typeface="Courier New" panose="02070309020205020404" pitchFamily="49" charset="0"/>
                <a:cs typeface="Courier New" panose="02070309020205020404" pitchFamily="49" charset="0"/>
              </a:rPr>
              <a:t>/stamps/armv5e-poky-linux-gnueabi/</a:t>
            </a:r>
            <a:r>
              <a:rPr lang="en-US" sz="1600" b="1" dirty="0" err="1" smtClean="0">
                <a:latin typeface="Courier New" panose="02070309020205020404" pitchFamily="49" charset="0"/>
                <a:cs typeface="Courier New" panose="02070309020205020404" pitchFamily="49" charset="0"/>
              </a:rPr>
              <a:t>busybox</a:t>
            </a:r>
            <a:r>
              <a:rPr lang="en-US" sz="1600" b="1" dirty="0">
                <a:latin typeface="Courier New" panose="02070309020205020404" pitchFamily="49" charset="0"/>
                <a:cs typeface="Courier New" panose="02070309020205020404" pitchFamily="49" charset="0"/>
              </a:rPr>
              <a:t>/*sig</a:t>
            </a:r>
            <a:r>
              <a:rPr lang="en-US" sz="1600" b="1" dirty="0" smtClean="0">
                <a:latin typeface="Courier New" panose="02070309020205020404" pitchFamily="49" charset="0"/>
                <a:cs typeface="Courier New" panose="02070309020205020404" pitchFamily="49" charset="0"/>
              </a:rPr>
              <a:t>*</a:t>
            </a:r>
          </a:p>
          <a:p>
            <a:pPr marL="342900" lvl="2" indent="0" eaLnBrk="1" hangingPunct="1">
              <a:spcBef>
                <a:spcPts val="900"/>
              </a:spcBef>
              <a:buNone/>
            </a:pP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70863870"/>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Five B</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WIC</a:t>
            </a:r>
          </a:p>
          <a:p>
            <a:pPr eaLnBrk="1" hangingPunct="1">
              <a:spcBef>
                <a:spcPts val="900"/>
              </a:spcBef>
            </a:pPr>
            <a:r>
              <a:rPr lang="en-GB" b="0" spc="-1" dirty="0" smtClean="0">
                <a:uFill>
                  <a:solidFill>
                    <a:srgbClr val="FFFFFF"/>
                  </a:solidFill>
                </a:uFill>
              </a:rPr>
              <a:t>Eduard </a:t>
            </a:r>
            <a:r>
              <a:rPr lang="en-GB" b="0" spc="-1" dirty="0" err="1" smtClean="0">
                <a:uFill>
                  <a:solidFill>
                    <a:srgbClr val="FFFFFF"/>
                  </a:solidFill>
                </a:uFill>
              </a:rPr>
              <a:t>Bartosh</a:t>
            </a:r>
            <a:r>
              <a:rPr lang="en-GB" b="0" spc="-1" dirty="0" smtClean="0">
                <a:uFill>
                  <a:solidFill>
                    <a:srgbClr val="FFFFFF"/>
                  </a:solidFill>
                </a:uFill>
              </a:rPr>
              <a:t>, David Reyna</a:t>
            </a:r>
            <a:endParaRPr lang="en-US" dirty="0" smtClean="0">
              <a:latin typeface="Arial" charset="0"/>
            </a:endParaRPr>
          </a:p>
          <a:p>
            <a:pPr eaLnBrk="1" hangingPunct="1">
              <a:spcBef>
                <a:spcPts val="900"/>
              </a:spcBef>
            </a:pP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1536564344"/>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Open Embedded Image Creation</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Physical devices accept and boot images in various ways depending on the specifics of the device. If your device require multiple partitions on an SD card, flash, or an HDD, you can use </a:t>
            </a:r>
            <a:r>
              <a:rPr lang="en-US" b="0" spc="-1" dirty="0" err="1">
                <a:uFill>
                  <a:solidFill>
                    <a:srgbClr val="FFFFFF"/>
                  </a:solidFill>
                </a:uFill>
              </a:rPr>
              <a:t>wic</a:t>
            </a:r>
            <a:r>
              <a:rPr lang="en-US" b="0" spc="-1" dirty="0">
                <a:uFill>
                  <a:solidFill>
                    <a:srgbClr val="FFFFFF"/>
                  </a:solidFill>
                </a:uFill>
              </a:rPr>
              <a:t> to create the properly partitioned image</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command generates partitioned images from existing </a:t>
            </a:r>
            <a:r>
              <a:rPr lang="en-US" b="0" spc="-1" dirty="0" err="1">
                <a:uFill>
                  <a:solidFill>
                    <a:srgbClr val="FFFFFF"/>
                  </a:solidFill>
                </a:uFill>
              </a:rPr>
              <a:t>OpenEmbedded</a:t>
            </a:r>
            <a:r>
              <a:rPr lang="en-US" b="0" spc="-1" dirty="0">
                <a:uFill>
                  <a:solidFill>
                    <a:srgbClr val="FFFFFF"/>
                  </a:solidFill>
                </a:uFill>
              </a:rPr>
              <a:t> build artifacts. </a:t>
            </a:r>
          </a:p>
          <a:p>
            <a:r>
              <a:rPr lang="en-US" b="0" spc="-1" dirty="0">
                <a:uFill>
                  <a:solidFill>
                    <a:srgbClr val="FFFFFF"/>
                  </a:solidFill>
                </a:uFill>
              </a:rPr>
              <a:t>Image generation is driven by partitioning commands contained in an provided or custom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a:t>
            </a:r>
            <a:r>
              <a:rPr lang="en-US" b="0" spc="-1" dirty="0" err="1">
                <a:uFill>
                  <a:solidFill>
                    <a:srgbClr val="FFFFFF"/>
                  </a:solidFill>
                </a:uFill>
              </a:rPr>
              <a:t>wks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was designed to be completely extensible through a plug-in interface</a:t>
            </a:r>
            <a:endParaRPr lang="en-GB" b="0" spc="-1" dirty="0">
              <a:uFill>
                <a:solidFill>
                  <a:srgbClr val="FFFFFF"/>
                </a:solidFill>
              </a:uFill>
            </a:endParaRPr>
          </a:p>
        </p:txBody>
      </p:sp>
    </p:spTree>
    <p:extLst>
      <p:ext uri="{BB962C8B-B14F-4D97-AF65-F5344CB8AC3E}">
        <p14:creationId xmlns:p14="http://schemas.microsoft.com/office/powerpoint/2010/main" val="2819771543"/>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Requirements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need to have the build artifacts already available, e.g. created an image like "core-image-minimal</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must build several native tools, which are tools built to run on the build system</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parted-native </a:t>
            </a:r>
            <a:r>
              <a:rPr lang="en-US" sz="1600" spc="-1" dirty="0" err="1">
                <a:uFill>
                  <a:solidFill>
                    <a:srgbClr val="FFFFFF"/>
                  </a:solidFill>
                </a:uFill>
                <a:latin typeface="Courier New" panose="02070309020205020404" pitchFamily="49" charset="0"/>
                <a:cs typeface="Courier New" panose="02070309020205020404" pitchFamily="49" charset="0"/>
              </a:rPr>
              <a:t>dosfstools</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smtClean="0">
                <a:uFill>
                  <a:solidFill>
                    <a:srgbClr val="FFFFFF"/>
                  </a:solidFill>
                </a:uFill>
                <a:latin typeface="Courier New" panose="02070309020205020404" pitchFamily="49" charset="0"/>
                <a:cs typeface="Courier New" panose="02070309020205020404" pitchFamily="49" charset="0"/>
              </a:rPr>
              <a:t>mtools</a:t>
            </a:r>
            <a:r>
              <a:rPr lang="en-US" sz="1600" spc="-1" dirty="0" smtClean="0">
                <a:uFill>
                  <a:solidFill>
                    <a:srgbClr val="FFFFFF"/>
                  </a:solidFill>
                </a:uFill>
                <a:latin typeface="Courier New" panose="02070309020205020404" pitchFamily="49" charset="0"/>
                <a:cs typeface="Courier New" panose="02070309020205020404" pitchFamily="49" charset="0"/>
              </a:rPr>
              <a:t>-native</a:t>
            </a:r>
          </a:p>
          <a:p>
            <a:r>
              <a:rPr lang="en-US" b="0" spc="-1" dirty="0" smtClean="0">
                <a:uFill>
                  <a:solidFill>
                    <a:srgbClr val="FFFFFF"/>
                  </a:solidFill>
                </a:uFill>
              </a:rPr>
              <a:t>You </a:t>
            </a:r>
            <a:r>
              <a:rPr lang="en-US" b="0" spc="-1" dirty="0">
                <a:uFill>
                  <a:solidFill>
                    <a:srgbClr val="FFFFFF"/>
                  </a:solidFill>
                </a:uFill>
              </a:rPr>
              <a:t>must have sourced one of the build environment setup scripts (i.e.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 or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a:t>
            </a:r>
            <a:r>
              <a:rPr lang="en-US" b="0" spc="-1" dirty="0" err="1">
                <a:uFill>
                  <a:solidFill>
                    <a:srgbClr val="FFFFFF"/>
                  </a:solidFill>
                </a:uFill>
              </a:rPr>
              <a:t>memres</a:t>
            </a:r>
            <a:r>
              <a:rPr lang="en-US" b="0" spc="-1" dirty="0">
                <a:uFill>
                  <a:solidFill>
                    <a:srgbClr val="FFFFFF"/>
                  </a:solidFill>
                </a:uFill>
              </a:rPr>
              <a:t>)</a:t>
            </a:r>
            <a:endParaRPr lang="en-GB" b="0" spc="-1" dirty="0">
              <a:uFill>
                <a:solidFill>
                  <a:srgbClr val="FFFFFF"/>
                </a:solidFill>
              </a:uFill>
            </a:endParaRPr>
          </a:p>
        </p:txBody>
      </p:sp>
    </p:spTree>
    <p:extLst>
      <p:ext uri="{BB962C8B-B14F-4D97-AF65-F5344CB8AC3E}">
        <p14:creationId xmlns:p14="http://schemas.microsoft.com/office/powerpoint/2010/main" val="20697557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(Wed)</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2" name="Google Shape;102;p19"/>
          <p:cNvGraphicFramePr/>
          <p:nvPr/>
        </p:nvGraphicFramePr>
        <p:xfrm>
          <a:off x="881075" y="1857375"/>
          <a:ext cx="7239000" cy="512052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11:35am </a:t>
                      </a:r>
                      <a:endParaRPr/>
                    </a:p>
                  </a:txBody>
                  <a:tcPr marL="91425" marR="91425" marT="91425" marB="91425"/>
                </a:tc>
                <a:tc>
                  <a:txBody>
                    <a:bodyPr/>
                    <a:lstStyle/>
                    <a:p>
                      <a:pPr marL="0" lvl="0" indent="0" algn="l" rtl="0">
                        <a:spcBef>
                          <a:spcPts val="0"/>
                        </a:spcBef>
                        <a:spcAft>
                          <a:spcPts val="0"/>
                        </a:spcAft>
                        <a:buNone/>
                      </a:pPr>
                      <a:r>
                        <a:rPr lang="en-US"/>
                        <a:t>Lightning Talk: Using Yocto to Deploy Digital Signage on an OpenWRT Wifi Router</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Alexander Sack</a:t>
                      </a:r>
                      <a:br>
                        <a:rPr lang="en-US"/>
                      </a:br>
                      <a:r>
                        <a:rPr lang="en-US"/>
                        <a:t>Pantacor Ltd</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3:15pm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Migrating to Yocto: A Guide and Lessons Learned</a:t>
                      </a:r>
                      <a:endParaRPr/>
                    </a:p>
                  </a:txBody>
                  <a:tcPr marL="91425" marR="91425" marT="91425" marB="91425"/>
                </a:tc>
                <a:tc>
                  <a:txBody>
                    <a:bodyPr/>
                    <a:lstStyle/>
                    <a:p>
                      <a:pPr marL="0" lvl="0" indent="0" algn="l" rtl="0">
                        <a:spcBef>
                          <a:spcPts val="0"/>
                        </a:spcBef>
                        <a:spcAft>
                          <a:spcPts val="0"/>
                        </a:spcAft>
                        <a:buNone/>
                      </a:pPr>
                      <a:r>
                        <a:rPr lang="en-US"/>
                        <a:t>Muhammad Tauqir Ahmad &amp; Ram Subramanian</a:t>
                      </a:r>
                      <a:endParaRPr/>
                    </a:p>
                    <a:p>
                      <a:pPr marL="0" lvl="0" indent="0" algn="l" rtl="0">
                        <a:spcBef>
                          <a:spcPts val="0"/>
                        </a:spcBef>
                        <a:spcAft>
                          <a:spcPts val="0"/>
                        </a:spcAft>
                        <a:buNone/>
                      </a:pPr>
                      <a:r>
                        <a:rPr lang="en-US"/>
                        <a:t>Cisco Meraki</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4:20pm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Sweeten your Yocto Build Times with Icecream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Joshua Watt </a:t>
                      </a:r>
                      <a:br>
                        <a:rPr lang="en-US"/>
                      </a:br>
                      <a:r>
                        <a:rPr lang="en-US"/>
                        <a:t>Garmin International</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5:10pm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Open Source CVE Monitoring and Management: Cutting Through the Vulnerability Storm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Akshay Bhat</a:t>
                      </a:r>
                      <a:br>
                        <a:rPr lang="en-US"/>
                      </a:br>
                      <a:r>
                        <a:rPr lang="en-US"/>
                        <a:t>Timesys</a:t>
                      </a:r>
                      <a:endParaRPr/>
                    </a:p>
                  </a:txBody>
                  <a:tcPr marL="91425" marR="91425" marT="91425" marB="91425"/>
                </a:tc>
              </a:tr>
            </a:tbl>
          </a:graphicData>
        </a:graphic>
      </p:graphicFrame>
    </p:spTree>
    <p:extLst>
      <p:ext uri="{BB962C8B-B14F-4D97-AF65-F5344CB8AC3E}">
        <p14:creationId xmlns:p14="http://schemas.microsoft.com/office/powerpoint/2010/main" val="6476663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err="1">
                <a:uFill>
                  <a:solidFill>
                    <a:srgbClr val="FFFFFF"/>
                  </a:solidFill>
                </a:uFill>
              </a:rPr>
              <a:t>Wic</a:t>
            </a:r>
            <a:r>
              <a:rPr lang="en-US" b="0" spc="-1" dirty="0">
                <a:uFill>
                  <a:solidFill>
                    <a:srgbClr val="FFFFFF"/>
                  </a:solidFill>
                </a:uFill>
              </a:rPr>
              <a:t> is documented on-line </a:t>
            </a:r>
            <a:r>
              <a:rPr lang="en-US" b="0" spc="-1" dirty="0" smtClean="0">
                <a:uFill>
                  <a:solidFill>
                    <a:srgbClr val="FFFFFF"/>
                  </a:solidFill>
                </a:uFill>
              </a:rPr>
              <a:t>here:</a:t>
            </a:r>
            <a:br>
              <a:rPr lang="en-US" b="0" spc="-1" dirty="0" smtClean="0">
                <a:uFill>
                  <a:solidFill>
                    <a:srgbClr val="FFFFFF"/>
                  </a:solidFill>
                </a:uFill>
              </a:rPr>
            </a:br>
            <a:r>
              <a:rPr lang="en-US" b="0" spc="-1" dirty="0" smtClean="0">
                <a:uFill>
                  <a:solidFill>
                    <a:srgbClr val="FFFFFF"/>
                  </a:solidFill>
                </a:uFill>
                <a:hlinkClick r:id="rId2"/>
              </a:rPr>
              <a:t>https</a:t>
            </a:r>
            <a:r>
              <a:rPr lang="en-US" b="0" spc="-1" dirty="0">
                <a:uFill>
                  <a:solidFill>
                    <a:srgbClr val="FFFFFF"/>
                  </a:solidFill>
                </a:uFill>
                <a:hlinkClick r:id="rId2"/>
              </a:rPr>
              <a:t>://</a:t>
            </a:r>
            <a:r>
              <a:rPr lang="en-US" b="0" spc="-1" dirty="0" smtClean="0">
                <a:uFill>
                  <a:solidFill>
                    <a:srgbClr val="FFFFFF"/>
                  </a:solidFill>
                </a:uFill>
                <a:hlinkClick r:id="rId2"/>
              </a:rPr>
              <a:t>www.yoctoproject.org/docs/latest/mega-manual/mega-manual.html#creating-partitioned-images-using-wic</a:t>
            </a:r>
            <a:endParaRPr lang="en-US" b="0" spc="-1" dirty="0" smtClean="0">
              <a:uFill>
                <a:solidFill>
                  <a:srgbClr val="FFFFFF"/>
                </a:solidFill>
              </a:uFill>
            </a:endParaRPr>
          </a:p>
          <a:p>
            <a:r>
              <a:rPr lang="en-US" b="0" spc="-1" dirty="0" smtClean="0">
                <a:uFill>
                  <a:solidFill>
                    <a:srgbClr val="FFFFFF"/>
                  </a:solidFill>
                </a:uFill>
              </a:rPr>
              <a:t>You </a:t>
            </a:r>
            <a:r>
              <a:rPr lang="en-US" b="0" spc="-1" dirty="0">
                <a:uFill>
                  <a:solidFill>
                    <a:srgbClr val="FFFFFF"/>
                  </a:solidFill>
                </a:uFill>
              </a:rPr>
              <a:t>can get help from </a:t>
            </a:r>
            <a:r>
              <a:rPr lang="en-US" b="0" spc="-1" dirty="0" err="1">
                <a:uFill>
                  <a:solidFill>
                    <a:srgbClr val="FFFFFF"/>
                  </a:solidFill>
                </a:uFill>
              </a:rPr>
              <a:t>wic</a:t>
            </a:r>
            <a:r>
              <a:rPr lang="en-US" b="0" spc="-1" dirty="0">
                <a:uFill>
                  <a:solidFill>
                    <a:srgbClr val="FFFFFF"/>
                  </a:solidFill>
                </a:uFill>
              </a:rPr>
              <a:t>, where the available commands and help topics </a:t>
            </a: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help</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help lists the available commands and help topics, from which you can request deeper help </a:t>
            </a:r>
            <a:r>
              <a:rPr lang="en-US" b="0" spc="-1" dirty="0" smtClean="0">
                <a:uFill>
                  <a:solidFill>
                    <a:srgbClr val="FFFFFF"/>
                  </a:solidFill>
                </a:uFill>
              </a:rPr>
              <a:t>information</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smtClean="0">
                <a:uFill>
                  <a:solidFill>
                    <a:srgbClr val="FFFFFF"/>
                  </a:solidFill>
                </a:uFill>
              </a:rPr>
              <a:t>command</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err="1" smtClean="0">
                <a:uFill>
                  <a:solidFill>
                    <a:srgbClr val="FFFFFF"/>
                  </a:solidFill>
                </a:uFill>
              </a:rPr>
              <a:t>help_topic</a:t>
            </a:r>
            <a:endParaRPr lang="en-US" b="0" spc="-1" dirty="0">
              <a:uFill>
                <a:solidFill>
                  <a:srgbClr val="FFFFFF"/>
                </a:solidFill>
              </a:uFill>
            </a:endParaRPr>
          </a:p>
        </p:txBody>
      </p:sp>
    </p:spTree>
    <p:extLst>
      <p:ext uri="{BB962C8B-B14F-4D97-AF65-F5344CB8AC3E}">
        <p14:creationId xmlns:p14="http://schemas.microsoft.com/office/powerpoint/2010/main" val="2837638138"/>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 </a:t>
            </a:r>
            <a:r>
              <a:rPr lang="en-US" b="0" spc="-1" dirty="0" smtClean="0">
                <a:uFill>
                  <a:solidFill>
                    <a:srgbClr val="FFFFFF"/>
                  </a:solidFill>
                </a:uFill>
              </a:rPr>
              <a:t>You </a:t>
            </a:r>
            <a:r>
              <a:rPr lang="en-US" b="0" spc="-1" dirty="0">
                <a:uFill>
                  <a:solidFill>
                    <a:srgbClr val="FFFFFF"/>
                  </a:solidFill>
                </a:uFill>
              </a:rPr>
              <a:t>can find out more about the images </a:t>
            </a:r>
            <a:r>
              <a:rPr lang="en-US" b="0" spc="-1" dirty="0" err="1">
                <a:uFill>
                  <a:solidFill>
                    <a:srgbClr val="FFFFFF"/>
                  </a:solidFill>
                </a:uFill>
              </a:rPr>
              <a:t>wic</a:t>
            </a:r>
            <a:r>
              <a:rPr lang="en-US" b="0" spc="-1" dirty="0">
                <a:uFill>
                  <a:solidFill>
                    <a:srgbClr val="FFFFFF"/>
                  </a:solidFill>
                </a:uFill>
              </a:rPr>
              <a:t> creates using the existing </a:t>
            </a:r>
            <a:r>
              <a:rPr lang="en-US" b="0" spc="-1" dirty="0" err="1">
                <a:uFill>
                  <a:solidFill>
                    <a:srgbClr val="FFFFFF"/>
                  </a:solidFill>
                </a:uFill>
              </a:rPr>
              <a:t>kickstart</a:t>
            </a:r>
            <a:r>
              <a:rPr lang="en-US" b="0" spc="-1" dirty="0">
                <a:uFill>
                  <a:solidFill>
                    <a:srgbClr val="FFFFFF"/>
                  </a:solidFill>
                </a:uFill>
              </a:rPr>
              <a:t> files with the following form of the command, where image is either "</a:t>
            </a:r>
            <a:r>
              <a:rPr lang="en-US" b="0" spc="-1" dirty="0" err="1">
                <a:uFill>
                  <a:solidFill>
                    <a:srgbClr val="FFFFFF"/>
                  </a:solidFill>
                </a:uFill>
              </a:rPr>
              <a:t>directdisk</a:t>
            </a:r>
            <a:r>
              <a:rPr lang="en-US" b="0" spc="-1" dirty="0">
                <a:uFill>
                  <a:solidFill>
                    <a:srgbClr val="FFFFFF"/>
                  </a:solidFill>
                </a:uFill>
              </a:rPr>
              <a:t>" or "</a:t>
            </a:r>
            <a:r>
              <a:rPr lang="en-US" b="0" spc="-1" dirty="0" err="1">
                <a:uFill>
                  <a:solidFill>
                    <a:srgbClr val="FFFFFF"/>
                  </a:solidFill>
                </a:uFill>
              </a:rPr>
              <a:t>mkefidisk</a:t>
            </a:r>
            <a:r>
              <a:rPr lang="en-US" b="0" spc="-1" dirty="0">
                <a:uFill>
                  <a:solidFill>
                    <a:srgbClr val="FFFFFF"/>
                  </a:solidFill>
                </a:uFill>
              </a:rPr>
              <a:t>"</a:t>
            </a:r>
          </a:p>
          <a:p>
            <a:pPr marL="0" indent="0">
              <a:buNone/>
            </a:pP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list image help</a:t>
            </a:r>
            <a:endParaRPr lang="en-GB" b="0" spc="-1" dirty="0">
              <a:uFill>
                <a:solidFill>
                  <a:srgbClr val="FFFFFF"/>
                </a:solidFill>
              </a:uFill>
            </a:endParaRPr>
          </a:p>
        </p:txBody>
      </p:sp>
    </p:spTree>
    <p:extLst>
      <p:ext uri="{BB962C8B-B14F-4D97-AF65-F5344CB8AC3E}">
        <p14:creationId xmlns:p14="http://schemas.microsoft.com/office/powerpoint/2010/main" val="3146625876"/>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Operational Modes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use </a:t>
            </a:r>
            <a:r>
              <a:rPr lang="en-US" b="0" spc="-1" dirty="0" err="1">
                <a:uFill>
                  <a:solidFill>
                    <a:srgbClr val="FFFFFF"/>
                  </a:solidFill>
                </a:uFill>
              </a:rPr>
              <a:t>wic</a:t>
            </a:r>
            <a:r>
              <a:rPr lang="en-US" b="0" spc="-1" dirty="0">
                <a:uFill>
                  <a:solidFill>
                    <a:srgbClr val="FFFFFF"/>
                  </a:solidFill>
                </a:uFill>
              </a:rPr>
              <a:t> in two different modes, depending on how much control you need for specifying the </a:t>
            </a:r>
            <a:r>
              <a:rPr lang="en-US" b="0" spc="-1" dirty="0" err="1">
                <a:uFill>
                  <a:solidFill>
                    <a:srgbClr val="FFFFFF"/>
                  </a:solidFill>
                </a:uFill>
              </a:rPr>
              <a:t>Openembedded</a:t>
            </a:r>
            <a:r>
              <a:rPr lang="en-US" b="0" spc="-1" dirty="0">
                <a:uFill>
                  <a:solidFill>
                    <a:srgbClr val="FFFFFF"/>
                  </a:solidFill>
                </a:uFill>
              </a:rPr>
              <a:t> build artifacts that are used for creating the image: Raw and Cooked</a:t>
            </a:r>
            <a:r>
              <a:rPr lang="en-US" b="0" spc="-1" dirty="0" smtClean="0">
                <a:uFill>
                  <a:solidFill>
                    <a:srgbClr val="FFFFFF"/>
                  </a:solidFill>
                </a:uFill>
              </a:rPr>
              <a:t>:</a:t>
            </a:r>
            <a:br>
              <a:rPr lang="en-US" b="0" spc="-1" dirty="0" smtClean="0">
                <a:uFill>
                  <a:solidFill>
                    <a:srgbClr val="FFFFFF"/>
                  </a:solidFill>
                </a:uFill>
              </a:rPr>
            </a:br>
            <a:endParaRPr lang="en-US" b="0" spc="-1" dirty="0" smtClean="0">
              <a:uFill>
                <a:solidFill>
                  <a:srgbClr val="FFFFFF"/>
                </a:solidFill>
              </a:uFill>
            </a:endParaRPr>
          </a:p>
          <a:p>
            <a:pPr lvl="1"/>
            <a:r>
              <a:rPr lang="en-US" b="0" spc="-1" dirty="0" smtClean="0">
                <a:uFill>
                  <a:solidFill>
                    <a:srgbClr val="FFFFFF"/>
                  </a:solidFill>
                </a:uFill>
              </a:rPr>
              <a:t>Raw </a:t>
            </a:r>
            <a:r>
              <a:rPr lang="en-US" b="0" spc="-1" dirty="0">
                <a:uFill>
                  <a:solidFill>
                    <a:srgbClr val="FFFFFF"/>
                  </a:solidFill>
                </a:uFill>
              </a:rPr>
              <a:t>Mode: You explicitly specify build artifacts through command-line </a:t>
            </a:r>
            <a:r>
              <a:rPr lang="en-US" b="0" spc="-1" dirty="0" smtClean="0">
                <a:uFill>
                  <a:solidFill>
                    <a:srgbClr val="FFFFFF"/>
                  </a:solidFill>
                </a:uFill>
              </a:rPr>
              <a:t>arguments.</a:t>
            </a:r>
            <a:endParaRPr lang="en-US" spc="-1" dirty="0">
              <a:uFill>
                <a:solidFill>
                  <a:srgbClr val="FFFFFF"/>
                </a:solidFill>
              </a:uFill>
            </a:endParaRPr>
          </a:p>
          <a:p>
            <a:pPr lvl="1"/>
            <a:r>
              <a:rPr lang="en-US" b="0" spc="-1" dirty="0" smtClean="0">
                <a:uFill>
                  <a:solidFill>
                    <a:srgbClr val="FFFFFF"/>
                  </a:solidFill>
                </a:uFill>
              </a:rPr>
              <a:t>Cooked </a:t>
            </a:r>
            <a:r>
              <a:rPr lang="en-US" b="0" spc="-1" dirty="0">
                <a:uFill>
                  <a:solidFill>
                    <a:srgbClr val="FFFFFF"/>
                  </a:solidFill>
                </a:uFill>
              </a:rPr>
              <a:t>Mode: The current MACHINE setting and image name are used to automatically locate and provide the build artifacts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do not need root privileges to run </a:t>
            </a:r>
            <a:r>
              <a:rPr lang="en-US" b="0" spc="-1" dirty="0" err="1">
                <a:uFill>
                  <a:solidFill>
                    <a:srgbClr val="FFFFFF"/>
                  </a:solidFill>
                </a:uFill>
              </a:rPr>
              <a:t>wic</a:t>
            </a:r>
            <a:r>
              <a:rPr lang="en-US" b="0" spc="-1" dirty="0">
                <a:uFill>
                  <a:solidFill>
                    <a:srgbClr val="FFFFFF"/>
                  </a:solidFill>
                </a:uFill>
              </a:rPr>
              <a:t>. In fact, you should not run as root when using the utility.</a:t>
            </a:r>
          </a:p>
          <a:p>
            <a:endParaRPr lang="en-GB" b="0" spc="-1" dirty="0">
              <a:uFill>
                <a:solidFill>
                  <a:srgbClr val="FFFFFF"/>
                </a:solidFill>
              </a:uFill>
            </a:endParaRPr>
          </a:p>
        </p:txBody>
      </p:sp>
    </p:spTree>
    <p:extLst>
      <p:ext uri="{BB962C8B-B14F-4D97-AF65-F5344CB8AC3E}">
        <p14:creationId xmlns:p14="http://schemas.microsoft.com/office/powerpoint/2010/main" val="4232607869"/>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Cooked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The general form of the </a:t>
            </a:r>
            <a:r>
              <a:rPr lang="en-US" b="0" spc="-1" dirty="0" err="1">
                <a:uFill>
                  <a:solidFill>
                    <a:srgbClr val="FFFFFF"/>
                  </a:solidFill>
                </a:uFill>
              </a:rPr>
              <a:t>wic</a:t>
            </a:r>
            <a:r>
              <a:rPr lang="en-US" b="0" spc="-1" dirty="0">
                <a:uFill>
                  <a:solidFill>
                    <a:srgbClr val="FFFFFF"/>
                  </a:solidFill>
                </a:uFill>
              </a:rPr>
              <a:t> command using Cooked Mode is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i="1" spc="-1" dirty="0" err="1">
                <a:uFill>
                  <a:solidFill>
                    <a:srgbClr val="FFFFFF"/>
                  </a:solidFill>
                </a:uFill>
              </a:rPr>
              <a:t>kickstart_file</a:t>
            </a:r>
            <a:r>
              <a:rPr lang="en-US" b="0" spc="-1" dirty="0">
                <a:uFill>
                  <a:solidFill>
                    <a:srgbClr val="FFFFFF"/>
                  </a:solidFill>
                </a:uFill>
              </a:rPr>
              <a:t> -e </a:t>
            </a:r>
            <a:r>
              <a:rPr lang="en-US" b="0" i="1" spc="-1" dirty="0" err="1" smtClean="0">
                <a:uFill>
                  <a:solidFill>
                    <a:srgbClr val="FFFFFF"/>
                  </a:solidFill>
                </a:uFill>
              </a:rPr>
              <a:t>image_name</a:t>
            </a:r>
            <a:r>
              <a:rPr lang="en-US" b="0" spc="-1" dirty="0" smtClean="0">
                <a:uFill>
                  <a:solidFill>
                    <a:srgbClr val="FFFFFF"/>
                  </a:solidFill>
                </a:uFill>
              </a:rPr>
              <a:t/>
            </a:r>
            <a:br>
              <a:rPr lang="en-US" b="0" spc="-1" dirty="0" smtClean="0">
                <a:uFill>
                  <a:solidFill>
                    <a:srgbClr val="FFFFFF"/>
                  </a:solidFill>
                </a:uFill>
              </a:rPr>
            </a:br>
            <a:endParaRPr lang="en-US" b="0" spc="-1" dirty="0">
              <a:uFill>
                <a:solidFill>
                  <a:srgbClr val="FFFFFF"/>
                </a:solidFill>
              </a:uFill>
            </a:endParaRPr>
          </a:p>
          <a:p>
            <a:pPr lvl="1"/>
            <a:r>
              <a:rPr lang="en-US" b="0" i="1" spc="-1" dirty="0" err="1" smtClean="0">
                <a:uFill>
                  <a:solidFill>
                    <a:srgbClr val="FFFFFF"/>
                  </a:solidFill>
                </a:uFill>
              </a:rPr>
              <a:t>kickstart_file</a:t>
            </a:r>
            <a:r>
              <a:rPr lang="en-US" b="0" spc="-1" dirty="0" smtClean="0">
                <a:uFill>
                  <a:solidFill>
                    <a:srgbClr val="FFFFFF"/>
                  </a:solidFill>
                </a:uFill>
              </a:rPr>
              <a:t>: An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You can provide your </a:t>
            </a:r>
            <a:r>
              <a:rPr lang="en-US" b="0" spc="-1" dirty="0" smtClean="0">
                <a:uFill>
                  <a:solidFill>
                    <a:srgbClr val="FFFFFF"/>
                  </a:solidFill>
                </a:uFill>
              </a:rPr>
              <a:t>own custom </a:t>
            </a:r>
            <a:r>
              <a:rPr lang="en-US" b="0" spc="-1" dirty="0">
                <a:uFill>
                  <a:solidFill>
                    <a:srgbClr val="FFFFFF"/>
                  </a:solidFill>
                </a:uFill>
              </a:rPr>
              <a:t>file or supplied </a:t>
            </a:r>
            <a:r>
              <a:rPr lang="en-US" b="0" spc="-1" dirty="0" smtClean="0">
                <a:uFill>
                  <a:solidFill>
                    <a:srgbClr val="FFFFFF"/>
                  </a:solidFill>
                </a:uFill>
              </a:rPr>
              <a:t>file.</a:t>
            </a:r>
          </a:p>
          <a:p>
            <a:pPr lvl="1"/>
            <a:r>
              <a:rPr lang="en-US" b="0" i="1" spc="-1" dirty="0" err="1" smtClean="0">
                <a:uFill>
                  <a:solidFill>
                    <a:srgbClr val="FFFFFF"/>
                  </a:solidFill>
                </a:uFill>
              </a:rPr>
              <a:t>image_name</a:t>
            </a:r>
            <a:r>
              <a:rPr lang="en-US" b="0" spc="-1" dirty="0" smtClean="0">
                <a:uFill>
                  <a:solidFill>
                    <a:srgbClr val="FFFFFF"/>
                  </a:solidFill>
                </a:uFill>
              </a:rPr>
              <a:t>: Specifies </a:t>
            </a:r>
            <a:r>
              <a:rPr lang="en-US" b="0" spc="-1" dirty="0">
                <a:uFill>
                  <a:solidFill>
                    <a:srgbClr val="FFFFFF"/>
                  </a:solidFill>
                </a:uFill>
              </a:rPr>
              <a:t>the image built using the </a:t>
            </a:r>
            <a:r>
              <a:rPr lang="en-US" b="0" spc="-1" dirty="0" err="1">
                <a:uFill>
                  <a:solidFill>
                    <a:srgbClr val="FFFFFF"/>
                  </a:solidFill>
                </a:uFill>
              </a:rPr>
              <a:t>OpenEmbedded</a:t>
            </a:r>
            <a:r>
              <a:rPr lang="en-US" b="0" spc="-1" dirty="0">
                <a:uFill>
                  <a:solidFill>
                    <a:srgbClr val="FFFFFF"/>
                  </a:solidFill>
                </a:uFill>
              </a:rPr>
              <a:t> </a:t>
            </a:r>
            <a:r>
              <a:rPr lang="en-US" b="0" spc="-1" dirty="0" smtClean="0">
                <a:uFill>
                  <a:solidFill>
                    <a:srgbClr val="FFFFFF"/>
                  </a:solidFill>
                </a:uFill>
              </a:rPr>
              <a:t>build system</a:t>
            </a:r>
            <a:r>
              <a:rPr lang="en-US" b="0" spc="-1" dirty="0">
                <a:uFill>
                  <a:solidFill>
                    <a:srgbClr val="FFFFFF"/>
                  </a:solidFill>
                </a:uFill>
              </a:rPr>
              <a:t>.</a:t>
            </a:r>
          </a:p>
          <a:p>
            <a:r>
              <a:rPr lang="en-US" b="0" spc="-1" dirty="0">
                <a:uFill>
                  <a:solidFill>
                    <a:srgbClr val="FFFFFF"/>
                  </a:solidFill>
                </a:uFill>
              </a:rPr>
              <a:t>Example</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spc="-1" dirty="0" err="1">
                <a:uFill>
                  <a:solidFill>
                    <a:srgbClr val="FFFFFF"/>
                  </a:solidFill>
                </a:uFill>
              </a:rPr>
              <a:t>mkefidisk</a:t>
            </a:r>
            <a:r>
              <a:rPr lang="en-US" b="0" spc="-1" dirty="0">
                <a:uFill>
                  <a:solidFill>
                    <a:srgbClr val="FFFFFF"/>
                  </a:solidFill>
                </a:uFill>
              </a:rPr>
              <a:t> -e core-image-minimal</a:t>
            </a:r>
          </a:p>
          <a:p>
            <a:endParaRPr lang="en-GB" b="0" spc="-1" dirty="0">
              <a:uFill>
                <a:solidFill>
                  <a:srgbClr val="FFFFFF"/>
                </a:solidFill>
              </a:uFill>
            </a:endParaRPr>
          </a:p>
        </p:txBody>
      </p:sp>
    </p:spTree>
    <p:extLst>
      <p:ext uri="{BB962C8B-B14F-4D97-AF65-F5344CB8AC3E}">
        <p14:creationId xmlns:p14="http://schemas.microsoft.com/office/powerpoint/2010/main" val="967668269"/>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Raw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The general form of the '</a:t>
            </a:r>
            <a:r>
              <a:rPr lang="en-GB" b="0" spc="-1" dirty="0" err="1">
                <a:uFill>
                  <a:solidFill>
                    <a:srgbClr val="FFFFFF"/>
                  </a:solidFill>
                </a:uFill>
              </a:rPr>
              <a:t>wic</a:t>
            </a:r>
            <a:r>
              <a:rPr lang="en-GB" b="0" spc="-1" dirty="0">
                <a:uFill>
                  <a:solidFill>
                    <a:srgbClr val="FFFFFF"/>
                  </a:solidFill>
                </a:uFill>
              </a:rPr>
              <a:t>' command in raw mode is</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image_name.wks</a:t>
            </a:r>
            <a:r>
              <a:rPr lang="en-GB" b="0" spc="-1" dirty="0">
                <a:uFill>
                  <a:solidFill>
                    <a:srgbClr val="FFFFFF"/>
                  </a:solidFill>
                </a:uFill>
              </a:rPr>
              <a:t> [options] [...]</a:t>
            </a:r>
          </a:p>
          <a:p>
            <a:r>
              <a:rPr lang="en-GB" b="0" spc="-1" dirty="0" smtClean="0">
                <a:uFill>
                  <a:solidFill>
                    <a:srgbClr val="FFFFFF"/>
                  </a:solidFill>
                </a:uFill>
              </a:rPr>
              <a:t>Where:</a:t>
            </a:r>
            <a:br>
              <a:rPr lang="en-GB" b="0" spc="-1" dirty="0" smtClean="0">
                <a:uFill>
                  <a:solidFill>
                    <a:srgbClr val="FFFFFF"/>
                  </a:solidFill>
                </a:uFill>
              </a:rPr>
            </a:br>
            <a:r>
              <a:rPr lang="en-GB" sz="1800" b="0" spc="-1" dirty="0" err="1" smtClean="0">
                <a:uFill>
                  <a:solidFill>
                    <a:srgbClr val="FFFFFF"/>
                  </a:solidFill>
                </a:uFill>
              </a:rPr>
              <a:t>image_name.wks</a:t>
            </a:r>
            <a:r>
              <a:rPr lang="en-GB" sz="1800" b="0" spc="-1" dirty="0" smtClean="0">
                <a:uFill>
                  <a:solidFill>
                    <a:srgbClr val="FFFFFF"/>
                  </a:solidFill>
                </a:uFill>
              </a:rPr>
              <a:t> </a:t>
            </a:r>
            <a:r>
              <a:rPr lang="en-GB" sz="1800" b="0" spc="-1" dirty="0">
                <a:uFill>
                  <a:solidFill>
                    <a:srgbClr val="FFFFFF"/>
                  </a:solidFill>
                </a:uFill>
              </a:rPr>
              <a:t>(An </a:t>
            </a:r>
            <a:r>
              <a:rPr lang="en-GB" sz="1800" b="0" spc="-1" dirty="0" err="1">
                <a:uFill>
                  <a:solidFill>
                    <a:srgbClr val="FFFFFF"/>
                  </a:solidFill>
                </a:uFill>
              </a:rPr>
              <a:t>OpenEmbedded</a:t>
            </a:r>
            <a:r>
              <a:rPr lang="en-GB" sz="1800" b="0" spc="-1" dirty="0">
                <a:uFill>
                  <a:solidFill>
                    <a:srgbClr val="FFFFFF"/>
                  </a:solidFill>
                </a:uFill>
              </a:rPr>
              <a:t> </a:t>
            </a:r>
            <a:r>
              <a:rPr lang="en-GB" sz="1800" b="0" spc="-1" dirty="0" err="1">
                <a:uFill>
                  <a:solidFill>
                    <a:srgbClr val="FFFFFF"/>
                  </a:solidFill>
                </a:uFill>
              </a:rPr>
              <a:t>kickstart</a:t>
            </a:r>
            <a:r>
              <a:rPr lang="en-GB" sz="1800" b="0" spc="-1" dirty="0">
                <a:uFill>
                  <a:solidFill>
                    <a:srgbClr val="FFFFFF"/>
                  </a:solidFill>
                </a:uFill>
              </a:rPr>
              <a:t> file</a:t>
            </a:r>
            <a:r>
              <a:rPr lang="en-GB" sz="1800" b="0" spc="-1" dirty="0" smtClean="0">
                <a:uFill>
                  <a:solidFill>
                    <a:srgbClr val="FFFFFF"/>
                  </a:solidFill>
                </a:uFill>
              </a:rPr>
              <a:t>)</a:t>
            </a:r>
            <a:br>
              <a:rPr lang="en-GB" sz="1800" b="0" spc="-1" dirty="0" smtClean="0">
                <a:uFill>
                  <a:solidFill>
                    <a:srgbClr val="FFFFFF"/>
                  </a:solidFill>
                </a:uFill>
              </a:rPr>
            </a:br>
            <a:r>
              <a:rPr lang="en-GB" sz="1800" b="0" spc="-1" dirty="0" smtClean="0">
                <a:uFill>
                  <a:solidFill>
                    <a:srgbClr val="FFFFFF"/>
                  </a:solidFill>
                </a:uFill>
              </a:rPr>
              <a:t>-</a:t>
            </a:r>
            <a:r>
              <a:rPr lang="en-GB" sz="1800" b="0" spc="-1" dirty="0">
                <a:uFill>
                  <a:solidFill>
                    <a:srgbClr val="FFFFFF"/>
                  </a:solidFill>
                </a:uFill>
              </a:rPr>
              <a:t>o OUTDIR, --</a:t>
            </a:r>
            <a:r>
              <a:rPr lang="en-GB" sz="1800" b="0" spc="-1" dirty="0" err="1" smtClean="0">
                <a:uFill>
                  <a:solidFill>
                    <a:srgbClr val="FFFFFF"/>
                  </a:solidFill>
                </a:uFill>
              </a:rPr>
              <a:t>outdir</a:t>
            </a:r>
            <a:r>
              <a:rPr lang="en-GB" sz="1800" b="0" spc="-1" dirty="0" smtClean="0">
                <a:uFill>
                  <a:solidFill>
                    <a:srgbClr val="FFFFFF"/>
                  </a:solidFill>
                </a:uFill>
              </a:rPr>
              <a:t>=OUTDIR</a:t>
            </a:r>
            <a:br>
              <a:rPr lang="en-GB" sz="1800" b="0" spc="-1" dirty="0" smtClean="0">
                <a:uFill>
                  <a:solidFill>
                    <a:srgbClr val="FFFFFF"/>
                  </a:solidFill>
                </a:uFill>
              </a:rPr>
            </a:br>
            <a:r>
              <a:rPr lang="en-GB" sz="1800" b="0" spc="-1" dirty="0" smtClean="0">
                <a:uFill>
                  <a:solidFill>
                    <a:srgbClr val="FFFFFF"/>
                  </a:solidFill>
                </a:uFill>
              </a:rPr>
              <a:t>-e </a:t>
            </a:r>
            <a:r>
              <a:rPr lang="en-GB" sz="1800" b="0" spc="-1" dirty="0">
                <a:uFill>
                  <a:solidFill>
                    <a:srgbClr val="FFFFFF"/>
                  </a:solidFill>
                </a:uFill>
              </a:rPr>
              <a:t>IMAGE_NAME, --</a:t>
            </a:r>
            <a:r>
              <a:rPr lang="en-GB" sz="1800" b="0" spc="-1" dirty="0" smtClean="0">
                <a:uFill>
                  <a:solidFill>
                    <a:srgbClr val="FFFFFF"/>
                  </a:solidFill>
                </a:uFill>
              </a:rPr>
              <a:t>image-name=IMAGE_NAME</a:t>
            </a:r>
            <a:br>
              <a:rPr lang="en-GB" sz="1800" b="0" spc="-1" dirty="0" smtClean="0">
                <a:uFill>
                  <a:solidFill>
                    <a:srgbClr val="FFFFFF"/>
                  </a:solidFill>
                </a:uFill>
              </a:rPr>
            </a:br>
            <a:r>
              <a:rPr lang="en-GB" sz="1800" b="0" spc="-1" dirty="0" smtClean="0">
                <a:uFill>
                  <a:solidFill>
                    <a:srgbClr val="FFFFFF"/>
                  </a:solidFill>
                </a:uFill>
              </a:rPr>
              <a:t>-r </a:t>
            </a:r>
            <a:r>
              <a:rPr lang="en-GB" sz="1800" b="0" spc="-1" dirty="0">
                <a:uFill>
                  <a:solidFill>
                    <a:srgbClr val="FFFFFF"/>
                  </a:solidFill>
                </a:uFill>
              </a:rPr>
              <a:t>ROOTFS_DIR, --</a:t>
            </a:r>
            <a:r>
              <a:rPr lang="en-GB" sz="1800" b="0" spc="-1" dirty="0" err="1" smtClean="0">
                <a:uFill>
                  <a:solidFill>
                    <a:srgbClr val="FFFFFF"/>
                  </a:solidFill>
                </a:uFill>
              </a:rPr>
              <a:t>rootfs-dir</a:t>
            </a:r>
            <a:r>
              <a:rPr lang="en-GB" sz="1800" b="0" spc="-1" dirty="0" smtClean="0">
                <a:uFill>
                  <a:solidFill>
                    <a:srgbClr val="FFFFFF"/>
                  </a:solidFill>
                </a:uFill>
              </a:rPr>
              <a:t>=ROOTFS_DIR</a:t>
            </a:r>
            <a:br>
              <a:rPr lang="en-GB" sz="1800" b="0" spc="-1" dirty="0" smtClean="0">
                <a:uFill>
                  <a:solidFill>
                    <a:srgbClr val="FFFFFF"/>
                  </a:solidFill>
                </a:uFill>
              </a:rPr>
            </a:br>
            <a:r>
              <a:rPr lang="en-GB" sz="1800" b="0" spc="-1" dirty="0" smtClean="0">
                <a:uFill>
                  <a:solidFill>
                    <a:srgbClr val="FFFFFF"/>
                  </a:solidFill>
                </a:uFill>
              </a:rPr>
              <a:t>-b </a:t>
            </a:r>
            <a:r>
              <a:rPr lang="en-GB" sz="1800" b="0" spc="-1" dirty="0">
                <a:uFill>
                  <a:solidFill>
                    <a:srgbClr val="FFFFFF"/>
                  </a:solidFill>
                </a:uFill>
              </a:rPr>
              <a:t>BOOTIMG_DIR, --</a:t>
            </a:r>
            <a:r>
              <a:rPr lang="en-GB" sz="1800" b="0" spc="-1" dirty="0" err="1" smtClean="0">
                <a:uFill>
                  <a:solidFill>
                    <a:srgbClr val="FFFFFF"/>
                  </a:solidFill>
                </a:uFill>
              </a:rPr>
              <a:t>bootimg-dir</a:t>
            </a:r>
            <a:r>
              <a:rPr lang="en-GB" sz="1800" b="0" spc="-1" dirty="0" smtClean="0">
                <a:uFill>
                  <a:solidFill>
                    <a:srgbClr val="FFFFFF"/>
                  </a:solidFill>
                </a:uFill>
              </a:rPr>
              <a:t>=BOOTIMG_DIR</a:t>
            </a:r>
            <a:br>
              <a:rPr lang="en-GB" sz="1800" b="0" spc="-1" dirty="0" smtClean="0">
                <a:uFill>
                  <a:solidFill>
                    <a:srgbClr val="FFFFFF"/>
                  </a:solidFill>
                </a:uFill>
              </a:rPr>
            </a:br>
            <a:r>
              <a:rPr lang="en-GB" sz="1800" b="0" spc="-1" dirty="0" smtClean="0">
                <a:uFill>
                  <a:solidFill>
                    <a:srgbClr val="FFFFFF"/>
                  </a:solidFill>
                </a:uFill>
              </a:rPr>
              <a:t>-k </a:t>
            </a:r>
            <a:r>
              <a:rPr lang="en-GB" sz="1800" b="0" spc="-1" dirty="0">
                <a:uFill>
                  <a:solidFill>
                    <a:srgbClr val="FFFFFF"/>
                  </a:solidFill>
                </a:uFill>
              </a:rPr>
              <a:t>KERNEL_DIR, --</a:t>
            </a:r>
            <a:r>
              <a:rPr lang="en-GB" sz="1800" b="0" spc="-1" dirty="0" smtClean="0">
                <a:uFill>
                  <a:solidFill>
                    <a:srgbClr val="FFFFFF"/>
                  </a:solidFill>
                </a:uFill>
              </a:rPr>
              <a:t>kernel-</a:t>
            </a:r>
            <a:r>
              <a:rPr lang="en-GB" sz="1800" b="0" spc="-1" dirty="0" err="1" smtClean="0">
                <a:uFill>
                  <a:solidFill>
                    <a:srgbClr val="FFFFFF"/>
                  </a:solidFill>
                </a:uFill>
              </a:rPr>
              <a:t>dir</a:t>
            </a:r>
            <a:r>
              <a:rPr lang="en-GB" sz="1800" b="0" spc="-1" dirty="0" smtClean="0">
                <a:uFill>
                  <a:solidFill>
                    <a:srgbClr val="FFFFFF"/>
                  </a:solidFill>
                </a:uFill>
              </a:rPr>
              <a:t>=KERNEL_DIR</a:t>
            </a:r>
            <a:br>
              <a:rPr lang="en-GB" sz="1800" b="0" spc="-1" dirty="0" smtClean="0">
                <a:uFill>
                  <a:solidFill>
                    <a:srgbClr val="FFFFFF"/>
                  </a:solidFill>
                </a:uFill>
              </a:rPr>
            </a:br>
            <a:r>
              <a:rPr lang="en-GB" sz="1800" b="0" spc="-1" dirty="0" smtClean="0">
                <a:uFill>
                  <a:solidFill>
                    <a:srgbClr val="FFFFFF"/>
                  </a:solidFill>
                </a:uFill>
              </a:rPr>
              <a:t>-n </a:t>
            </a:r>
            <a:r>
              <a:rPr lang="en-GB" sz="1800" b="0" spc="-1" dirty="0">
                <a:uFill>
                  <a:solidFill>
                    <a:srgbClr val="FFFFFF"/>
                  </a:solidFill>
                </a:uFill>
              </a:rPr>
              <a:t>NATIVE_SYSROOT, --</a:t>
            </a:r>
            <a:r>
              <a:rPr lang="en-GB" sz="1800" b="0" spc="-1" dirty="0" err="1" smtClean="0">
                <a:uFill>
                  <a:solidFill>
                    <a:srgbClr val="FFFFFF"/>
                  </a:solidFill>
                </a:uFill>
              </a:rPr>
              <a:t>nativesysroot</a:t>
            </a:r>
            <a:r>
              <a:rPr lang="en-GB" sz="1800" b="0" spc="-1" dirty="0" smtClean="0">
                <a:uFill>
                  <a:solidFill>
                    <a:srgbClr val="FFFFFF"/>
                  </a:solidFill>
                </a:uFill>
              </a:rPr>
              <a:t>=NATIVE_SYSROOT</a:t>
            </a:r>
            <a:r>
              <a:rPr lang="en-GB" sz="1800" spc="-1" dirty="0">
                <a:uFill>
                  <a:solidFill>
                    <a:srgbClr val="FFFFFF"/>
                  </a:solidFill>
                </a:uFill>
              </a:rPr>
              <a:t/>
            </a:r>
            <a:br>
              <a:rPr lang="en-GB" sz="1800" spc="-1" dirty="0">
                <a:uFill>
                  <a:solidFill>
                    <a:srgbClr val="FFFFFF"/>
                  </a:solidFill>
                </a:uFill>
              </a:rPr>
            </a:br>
            <a:r>
              <a:rPr lang="en-GB" sz="1800" b="0" spc="-1" dirty="0" smtClean="0">
                <a:uFill>
                  <a:solidFill>
                    <a:srgbClr val="FFFFFF"/>
                  </a:solidFill>
                </a:uFill>
              </a:rPr>
              <a:t>-s</a:t>
            </a:r>
            <a:r>
              <a:rPr lang="en-GB" sz="1800" b="0" spc="-1" dirty="0">
                <a:uFill>
                  <a:solidFill>
                    <a:srgbClr val="FFFFFF"/>
                  </a:solidFill>
                </a:uFill>
              </a:rPr>
              <a:t>, --</a:t>
            </a:r>
            <a:r>
              <a:rPr lang="en-GB" sz="1800" b="0" spc="-1" dirty="0" smtClean="0">
                <a:uFill>
                  <a:solidFill>
                    <a:srgbClr val="FFFFFF"/>
                  </a:solidFill>
                </a:uFill>
              </a:rPr>
              <a:t>skip-build-check</a:t>
            </a:r>
            <a:br>
              <a:rPr lang="en-GB" sz="1800" b="0" spc="-1" dirty="0" smtClean="0">
                <a:uFill>
                  <a:solidFill>
                    <a:srgbClr val="FFFFFF"/>
                  </a:solidFill>
                </a:uFill>
              </a:rPr>
            </a:br>
            <a:r>
              <a:rPr lang="en-GB" sz="1800" b="0" spc="-1" dirty="0" smtClean="0">
                <a:uFill>
                  <a:solidFill>
                    <a:srgbClr val="FFFFFF"/>
                  </a:solidFill>
                </a:uFill>
              </a:rPr>
              <a:t>-D</a:t>
            </a:r>
            <a:r>
              <a:rPr lang="en-GB" sz="1800" b="0" spc="-1" dirty="0">
                <a:uFill>
                  <a:solidFill>
                    <a:srgbClr val="FFFFFF"/>
                  </a:solidFill>
                </a:uFill>
              </a:rPr>
              <a:t>, --debug</a:t>
            </a:r>
            <a:endParaRPr lang="en-GB" b="0" spc="-1" dirty="0">
              <a:uFill>
                <a:solidFill>
                  <a:srgbClr val="FFFFFF"/>
                </a:solidFill>
              </a:uFill>
            </a:endParaRPr>
          </a:p>
          <a:p>
            <a:r>
              <a:rPr lang="en-GB" b="0" spc="-1" dirty="0">
                <a:uFill>
                  <a:solidFill>
                    <a:srgbClr val="FFFFFF"/>
                  </a:solidFill>
                </a:uFill>
              </a:rPr>
              <a:t>Example</a:t>
            </a:r>
            <a:r>
              <a:rPr lang="en-GB" b="0" spc="-1" dirty="0" smtClean="0">
                <a:uFill>
                  <a:solidFill>
                    <a:srgbClr val="FFFFFF"/>
                  </a:solidFill>
                </a:uFill>
              </a:rPr>
              <a:t>:     </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directdisk</a:t>
            </a:r>
            <a:r>
              <a:rPr lang="en-GB" b="0" spc="-1" dirty="0">
                <a:uFill>
                  <a:solidFill>
                    <a:srgbClr val="FFFFFF"/>
                  </a:solidFill>
                </a:uFill>
              </a:rPr>
              <a:t> -r </a:t>
            </a:r>
            <a:r>
              <a:rPr lang="en-GB" b="0" i="1" spc="-1" dirty="0" err="1">
                <a:uFill>
                  <a:solidFill>
                    <a:srgbClr val="FFFFFF"/>
                  </a:solidFill>
                </a:uFill>
              </a:rPr>
              <a:t>rootfs_dir</a:t>
            </a:r>
            <a:r>
              <a:rPr lang="en-GB" b="0" i="1" spc="-1" dirty="0">
                <a:uFill>
                  <a:solidFill>
                    <a:srgbClr val="FFFFFF"/>
                  </a:solidFill>
                </a:uFill>
              </a:rPr>
              <a:t> </a:t>
            </a:r>
            <a:r>
              <a:rPr lang="en-GB" b="0" spc="-1" dirty="0">
                <a:uFill>
                  <a:solidFill>
                    <a:srgbClr val="FFFFFF"/>
                  </a:solidFill>
                </a:uFill>
              </a:rPr>
              <a:t>-b </a:t>
            </a:r>
            <a:r>
              <a:rPr lang="en-GB" b="0" i="1" spc="-1" dirty="0" err="1">
                <a:uFill>
                  <a:solidFill>
                    <a:srgbClr val="FFFFFF"/>
                  </a:solidFill>
                </a:uFill>
              </a:rPr>
              <a:t>bootimg_dir</a:t>
            </a:r>
            <a:r>
              <a:rPr lang="en-GB" b="0" i="1" spc="-1" dirty="0">
                <a:uFill>
                  <a:solidFill>
                    <a:srgbClr val="FFFFFF"/>
                  </a:solidFill>
                </a:uFill>
              </a:rPr>
              <a:t> </a:t>
            </a:r>
            <a:r>
              <a:rPr lang="en-GB" b="0" i="1" spc="-1" dirty="0" smtClean="0">
                <a:uFill>
                  <a:solidFill>
                    <a:srgbClr val="FFFFFF"/>
                  </a:solidFill>
                </a:uFill>
              </a:rPr>
              <a:t> </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--k </a:t>
            </a:r>
            <a:r>
              <a:rPr lang="en-GB" b="0" i="1" spc="-1" dirty="0" err="1">
                <a:uFill>
                  <a:solidFill>
                    <a:srgbClr val="FFFFFF"/>
                  </a:solidFill>
                </a:uFill>
              </a:rPr>
              <a:t>kernel_dir</a:t>
            </a:r>
            <a:r>
              <a:rPr lang="en-GB" b="0" spc="-1" dirty="0">
                <a:uFill>
                  <a:solidFill>
                    <a:srgbClr val="FFFFFF"/>
                  </a:solidFill>
                </a:uFill>
              </a:rPr>
              <a:t> -n </a:t>
            </a:r>
            <a:r>
              <a:rPr lang="en-GB" b="0" i="1" spc="-1" dirty="0" err="1">
                <a:uFill>
                  <a:solidFill>
                    <a:srgbClr val="FFFFFF"/>
                  </a:solidFill>
                </a:uFill>
              </a:rPr>
              <a:t>native_sysroot</a:t>
            </a:r>
            <a:endParaRPr lang="en-GB" b="0" i="1" spc="-1" dirty="0">
              <a:uFill>
                <a:solidFill>
                  <a:srgbClr val="FFFFFF"/>
                </a:solidFill>
              </a:uFill>
            </a:endParaRPr>
          </a:p>
        </p:txBody>
      </p:sp>
    </p:spTree>
    <p:extLst>
      <p:ext uri="{BB962C8B-B14F-4D97-AF65-F5344CB8AC3E}">
        <p14:creationId xmlns:p14="http://schemas.microsoft.com/office/powerpoint/2010/main" val="645966273"/>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a:t>
            </a:r>
            <a:r>
              <a:rPr lang="en-US" dirty="0" smtClean="0">
                <a:solidFill>
                  <a:srgbClr val="00B0F0"/>
                </a:solidFill>
              </a:rPr>
              <a:t>: Available </a:t>
            </a:r>
            <a:r>
              <a:rPr lang="en-US" dirty="0" err="1">
                <a:solidFill>
                  <a:srgbClr val="00B0F0"/>
                </a:solidFill>
              </a:rPr>
              <a:t>kickstart</a:t>
            </a:r>
            <a:r>
              <a:rPr lang="en-US" dirty="0">
                <a:solidFill>
                  <a:srgbClr val="00B0F0"/>
                </a:solidFill>
              </a:rPr>
              <a: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smtClean="0">
                <a:uFill>
                  <a:solidFill>
                    <a:srgbClr val="FFFFFF"/>
                  </a:solidFill>
                </a:uFill>
              </a:rPr>
              <a:t>You can use </a:t>
            </a:r>
            <a:r>
              <a:rPr lang="en-GB" b="0" spc="-1" dirty="0" err="1" smtClean="0">
                <a:uFill>
                  <a:solidFill>
                    <a:srgbClr val="FFFFFF"/>
                  </a:solidFill>
                </a:uFill>
              </a:rPr>
              <a:t>wic</a:t>
            </a:r>
            <a:r>
              <a:rPr lang="en-GB" b="0" spc="-1" dirty="0" smtClean="0">
                <a:uFill>
                  <a:solidFill>
                    <a:srgbClr val="FFFFFF"/>
                  </a:solidFill>
                </a:uFill>
              </a:rPr>
              <a:t> to get a list of available </a:t>
            </a:r>
            <a:r>
              <a:rPr lang="en-GB" b="0" spc="-1" dirty="0" err="1" smtClean="0">
                <a:uFill>
                  <a:solidFill>
                    <a:srgbClr val="FFFFFF"/>
                  </a:solidFill>
                </a:uFill>
              </a:rPr>
              <a:t>kickstarts</a:t>
            </a:r>
            <a:r>
              <a:rPr lang="en-GB" b="0" spc="-1" dirty="0" smtClean="0">
                <a:uFill>
                  <a:solidFill>
                    <a:srgbClr val="FFFFFF"/>
                  </a:solidFill>
                </a:uFill>
              </a:rPr>
              <a:t> </a:t>
            </a:r>
            <a:endParaRPr lang="en-GB" b="0" spc="-1" dirty="0">
              <a:uFill>
                <a:solidFill>
                  <a:srgbClr val="FFFFFF"/>
                </a:solidFill>
              </a:uFill>
            </a:endParaRPr>
          </a:p>
        </p:txBody>
      </p:sp>
      <p:sp>
        <p:nvSpPr>
          <p:cNvPr id="6" name="Rectangle 5"/>
          <p:cNvSpPr/>
          <p:nvPr/>
        </p:nvSpPr>
        <p:spPr bwMode="auto">
          <a:xfrm>
            <a:off x="466659" y="1443209"/>
            <a:ext cx="8269717"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wic</a:t>
            </a:r>
            <a:r>
              <a:rPr lang="en-US" sz="1600" b="1" dirty="0" smtClean="0">
                <a:solidFill>
                  <a:schemeClr val="tx2"/>
                </a:solidFill>
                <a:latin typeface="Courier New" panose="02070309020205020404" pitchFamily="49" charset="0"/>
                <a:cs typeface="Courier New" panose="02070309020205020404" pitchFamily="49" charset="0"/>
              </a:rPr>
              <a:t> list images</a:t>
            </a: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beaglebone-yocto</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Beaglebone</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genericx86                   EFI disk image for genericx86*</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edgerouter</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Edgerouter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mpc8315e-rdb                 SD card image for MPC8315E-RDB</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mkhybridiso</a:t>
            </a:r>
            <a:r>
              <a:rPr lang="en-US" sz="1600" b="1" dirty="0">
                <a:solidFill>
                  <a:schemeClr val="tx2"/>
                </a:solidFill>
                <a:latin typeface="Courier New" panose="02070309020205020404" pitchFamily="49" charset="0"/>
                <a:cs typeface="Courier New" panose="02070309020205020404" pitchFamily="49" charset="0"/>
              </a:rPr>
              <a:t>                  Hybrid ISO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sdimage-bootpart</a:t>
            </a:r>
            <a:r>
              <a:rPr lang="en-US" sz="1600" b="1" dirty="0">
                <a:solidFill>
                  <a:schemeClr val="tx2"/>
                </a:solidFill>
                <a:latin typeface="Courier New" panose="02070309020205020404" pitchFamily="49" charset="0"/>
                <a:cs typeface="Courier New" panose="02070309020205020404" pitchFamily="49" charset="0"/>
              </a:rPr>
              <a:t>             SD card image w/ boot partition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directdisk-gpt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systemd-bootdisk</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qemux86-directdisk           </a:t>
            </a:r>
            <a:r>
              <a:rPr lang="en-US" sz="1600" b="1" dirty="0" err="1">
                <a:solidFill>
                  <a:schemeClr val="tx2"/>
                </a:solidFill>
                <a:latin typeface="Courier New" panose="02070309020205020404" pitchFamily="49" charset="0"/>
                <a:cs typeface="Courier New" panose="02070309020205020404" pitchFamily="49" charset="0"/>
              </a:rPr>
              <a:t>qemu</a:t>
            </a:r>
            <a:r>
              <a:rPr lang="en-US" sz="1600" b="1" dirty="0">
                <a:solidFill>
                  <a:schemeClr val="tx2"/>
                </a:solidFill>
                <a:latin typeface="Courier New" panose="02070309020205020404" pitchFamily="49" charset="0"/>
                <a:cs typeface="Courier New" panose="02070309020205020404" pitchFamily="49" charset="0"/>
              </a:rPr>
              <a:t> machine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-bootloader-</a:t>
            </a:r>
            <a:r>
              <a:rPr lang="en-US" sz="1600" b="1" dirty="0" err="1">
                <a:solidFill>
                  <a:schemeClr val="tx2"/>
                </a:solidFill>
                <a:latin typeface="Courier New" panose="02070309020205020404" pitchFamily="49" charset="0"/>
                <a:cs typeface="Courier New" panose="02070309020205020404" pitchFamily="49" charset="0"/>
              </a:rPr>
              <a:t>config</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 </a:t>
            </a:r>
          </a:p>
          <a:p>
            <a:r>
              <a:rPr lang="en-US" sz="1600" b="1" dirty="0">
                <a:solidFill>
                  <a:schemeClr val="tx2"/>
                </a:solidFill>
                <a:latin typeface="Courier New" panose="02070309020205020404" pitchFamily="49" charset="0"/>
                <a:cs typeface="Courier New" panose="02070309020205020404" pitchFamily="49" charset="0"/>
              </a:rPr>
              <a:t>                               with custom bootloader </a:t>
            </a:r>
            <a:r>
              <a:rPr lang="en-US" sz="1600" b="1" dirty="0" err="1">
                <a:solidFill>
                  <a:schemeClr val="tx2"/>
                </a:solidFill>
                <a:latin typeface="Courier New" panose="02070309020205020404" pitchFamily="49" charset="0"/>
                <a:cs typeface="Courier New" panose="02070309020205020404" pitchFamily="49" charset="0"/>
              </a:rPr>
              <a:t>config</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-multi-</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multi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image w/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plugin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EFI disk image$</a:t>
            </a:r>
            <a:endParaRPr lang="en-US" sz="1200" b="1" dirty="0" smtClean="0">
              <a:solidFill>
                <a:schemeClr val="tx2"/>
              </a:solidFill>
              <a:latin typeface="Courier New"/>
              <a:cs typeface="Courier New"/>
            </a:endParaRPr>
          </a:p>
        </p:txBody>
      </p:sp>
    </p:spTree>
    <p:extLst>
      <p:ext uri="{BB962C8B-B14F-4D97-AF65-F5344CB8AC3E}">
        <p14:creationId xmlns:p14="http://schemas.microsoft.com/office/powerpoint/2010/main" val="930519045"/>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Example Kickstart File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Here is the “</a:t>
            </a:r>
            <a:r>
              <a:rPr lang="en-GB" b="0" spc="-1" dirty="0" err="1" smtClean="0">
                <a:uFill>
                  <a:solidFill>
                    <a:srgbClr val="FFFFFF"/>
                  </a:solidFill>
                </a:uFill>
              </a:rPr>
              <a:t>mkefidisk.wks</a:t>
            </a:r>
            <a:r>
              <a:rPr lang="en-GB" b="0" spc="-1" dirty="0" smtClean="0">
                <a:uFill>
                  <a:solidFill>
                    <a:srgbClr val="FFFFFF"/>
                  </a:solidFill>
                </a:uFill>
              </a:rPr>
              <a:t>” </a:t>
            </a:r>
            <a:r>
              <a:rPr lang="en-GB" b="0" spc="-1" dirty="0" err="1" smtClean="0">
                <a:uFill>
                  <a:solidFill>
                    <a:srgbClr val="FFFFFF"/>
                  </a:solidFill>
                </a:uFill>
              </a:rPr>
              <a:t>kickstart</a:t>
            </a:r>
            <a:r>
              <a:rPr lang="en-GB" b="0" spc="-1" dirty="0" smtClean="0">
                <a:uFill>
                  <a:solidFill>
                    <a:srgbClr val="FFFFFF"/>
                  </a:solidFill>
                </a:uFill>
              </a:rPr>
              <a:t> file</a:t>
            </a:r>
            <a:endParaRPr lang="en-GB" b="0" spc="-1" dirty="0">
              <a:uFill>
                <a:solidFill>
                  <a:srgbClr val="FFFFFF"/>
                </a:solidFill>
              </a:uFill>
            </a:endParaRPr>
          </a:p>
        </p:txBody>
      </p:sp>
      <p:sp>
        <p:nvSpPr>
          <p:cNvPr id="6" name="Rectangle 5"/>
          <p:cNvSpPr/>
          <p:nvPr/>
        </p:nvSpPr>
        <p:spPr bwMode="auto">
          <a:xfrm>
            <a:off x="400559" y="1476256"/>
            <a:ext cx="8302766"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 short-description: Create an EFI disk image</a:t>
            </a:r>
          </a:p>
          <a:p>
            <a:r>
              <a:rPr lang="en-US" sz="1600" b="1" dirty="0">
                <a:solidFill>
                  <a:schemeClr val="tx2"/>
                </a:solidFill>
                <a:latin typeface="Courier New" panose="02070309020205020404" pitchFamily="49" charset="0"/>
                <a:cs typeface="Courier New" panose="02070309020205020404" pitchFamily="49" charset="0"/>
              </a:rPr>
              <a:t> # long-description: Creates a partitioned EFI disk image that </a:t>
            </a:r>
            <a:r>
              <a:rPr lang="en-US" sz="1600" b="1" dirty="0" smtClean="0">
                <a:solidFill>
                  <a:schemeClr val="tx2"/>
                </a:solidFill>
                <a:latin typeface="Courier New" panose="02070309020205020404" pitchFamily="49" charset="0"/>
                <a:cs typeface="Courier New" panose="02070309020205020404" pitchFamily="49" charset="0"/>
              </a:rPr>
              <a:t>user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 can directly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to boot media.</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/boot --source </a:t>
            </a:r>
            <a:r>
              <a:rPr lang="en-US" sz="1600" b="1" dirty="0" err="1">
                <a:solidFill>
                  <a:schemeClr val="tx2"/>
                </a:solidFill>
                <a:latin typeface="Courier New" panose="02070309020205020404" pitchFamily="49" charset="0"/>
                <a:cs typeface="Courier New" panose="02070309020205020404" pitchFamily="49" charset="0"/>
              </a:rPr>
              <a:t>bootimg-efi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--label </a:t>
            </a:r>
            <a:r>
              <a:rPr lang="en-US" sz="1600" b="1" dirty="0" err="1">
                <a:solidFill>
                  <a:schemeClr val="tx2"/>
                </a:solidFill>
                <a:latin typeface="Courier New" panose="02070309020205020404" pitchFamily="49" charset="0"/>
                <a:cs typeface="Courier New" panose="02070309020205020404" pitchFamily="49" charset="0"/>
              </a:rPr>
              <a:t>msdos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active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 --source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label platform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swap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--size 44 --label swap1 --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=swap</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bootloader  --timeout=10  --append="</a:t>
            </a:r>
            <a:r>
              <a:rPr lang="en-US" sz="1600" b="1" dirty="0" err="1">
                <a:solidFill>
                  <a:schemeClr val="tx2"/>
                </a:solidFill>
                <a:latin typeface="Courier New" panose="02070309020205020404" pitchFamily="49" charset="0"/>
                <a:cs typeface="Courier New" panose="02070309020205020404" pitchFamily="49" charset="0"/>
              </a:rPr>
              <a:t>rootwait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rootfstype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console=ttyPCH0,115200 </a:t>
            </a:r>
            <a:r>
              <a:rPr lang="en-US" sz="1600" b="1" dirty="0">
                <a:solidFill>
                  <a:schemeClr val="tx2"/>
                </a:solidFill>
                <a:latin typeface="Courier New" panose="02070309020205020404" pitchFamily="49" charset="0"/>
                <a:cs typeface="Courier New" panose="02070309020205020404" pitchFamily="49" charset="0"/>
              </a:rPr>
              <a:t>console=tty0 </a:t>
            </a:r>
            <a:r>
              <a:rPr lang="en-US" sz="1600" b="1" dirty="0" err="1">
                <a:solidFill>
                  <a:schemeClr val="tx2"/>
                </a:solidFill>
                <a:latin typeface="Courier New" panose="02070309020205020404" pitchFamily="49" charset="0"/>
                <a:cs typeface="Courier New" panose="02070309020205020404" pitchFamily="49" charset="0"/>
              </a:rPr>
              <a:t>vmalloc</a:t>
            </a:r>
            <a:r>
              <a:rPr lang="en-US" sz="1600" b="1" dirty="0">
                <a:solidFill>
                  <a:schemeClr val="tx2"/>
                </a:solidFill>
                <a:latin typeface="Courier New" panose="02070309020205020404" pitchFamily="49" charset="0"/>
                <a:cs typeface="Courier New" panose="02070309020205020404" pitchFamily="49" charset="0"/>
              </a:rPr>
              <a:t>=256MB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snd-hda-intel.enable_msi</a:t>
            </a:r>
            <a:r>
              <a:rPr lang="en-US" sz="1600" b="1" dirty="0" smtClean="0">
                <a:solidFill>
                  <a:schemeClr val="tx2"/>
                </a:solidFill>
                <a:latin typeface="Courier New" panose="02070309020205020404" pitchFamily="49" charset="0"/>
                <a:cs typeface="Courier New" panose="02070309020205020404" pitchFamily="49" charset="0"/>
              </a:rPr>
              <a:t>=0</a:t>
            </a:r>
            <a:r>
              <a:rPr lang="en-US" sz="1600" b="1" dirty="0">
                <a:solidFill>
                  <a:schemeClr val="tx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7825745"/>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a:t>
            </a:r>
            <a:r>
              <a:rPr lang="en-US" dirty="0" smtClean="0">
                <a:solidFill>
                  <a:srgbClr val="00B0F0"/>
                </a:solidFill>
              </a:rPr>
              <a:t>Using WIC (</a:t>
            </a:r>
            <a:r>
              <a:rPr lang="en-US" dirty="0" smtClean="0"/>
              <a:t>genericx86)</a:t>
            </a:r>
            <a:endParaRPr lang="en-US" dirty="0">
              <a:solidFill>
                <a:srgbClr val="00B0F0"/>
              </a:solidFill>
              <a:latin typeface="Arial" charset="0"/>
            </a:endParaRPr>
          </a:p>
        </p:txBody>
      </p:sp>
      <p:sp>
        <p:nvSpPr>
          <p:cNvPr id="6" name="Rectangle 5"/>
          <p:cNvSpPr/>
          <p:nvPr/>
        </p:nvSpPr>
        <p:spPr bwMode="auto">
          <a:xfrm>
            <a:off x="198304" y="958467"/>
            <a:ext cx="8769425" cy="4660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wic</a:t>
            </a:r>
            <a:r>
              <a:rPr lang="en-US" sz="1600" b="1" dirty="0">
                <a:solidFill>
                  <a:srgbClr val="0071C5"/>
                </a:solidFill>
                <a:latin typeface="Courier New" panose="02070309020205020404" pitchFamily="49" charset="0"/>
                <a:cs typeface="Courier New" panose="02070309020205020404" pitchFamily="49" charset="0"/>
              </a:rPr>
              <a:t> create </a:t>
            </a:r>
            <a:r>
              <a:rPr lang="en-US" sz="1600" b="1" dirty="0" err="1">
                <a:solidFill>
                  <a:srgbClr val="0071C5"/>
                </a:solidFill>
                <a:latin typeface="Courier New" panose="02070309020205020404" pitchFamily="49" charset="0"/>
                <a:cs typeface="Courier New" panose="02070309020205020404" pitchFamily="49" charset="0"/>
              </a:rPr>
              <a:t>mkefidisk</a:t>
            </a:r>
            <a:r>
              <a:rPr lang="en-US" sz="1600" b="1" dirty="0">
                <a:solidFill>
                  <a:srgbClr val="0071C5"/>
                </a:solidFill>
                <a:latin typeface="Courier New" panose="02070309020205020404" pitchFamily="49" charset="0"/>
                <a:cs typeface="Courier New" panose="02070309020205020404" pitchFamily="49" charset="0"/>
              </a:rPr>
              <a:t> -e core-image-minimal</a:t>
            </a:r>
          </a:p>
          <a:p>
            <a:r>
              <a:rPr lang="en-US" sz="1600" b="1" dirty="0">
                <a:solidFill>
                  <a:schemeClr val="tx2"/>
                </a:solidFill>
                <a:latin typeface="Courier New" panose="02070309020205020404" pitchFamily="49" charset="0"/>
                <a:cs typeface="Courier New" panose="02070309020205020404" pitchFamily="49" charset="0"/>
              </a:rPr>
              <a:t>INFO: Building </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-tools...</a:t>
            </a:r>
          </a:p>
          <a:p>
            <a:r>
              <a:rPr lang="en-US" sz="1600" b="1" dirty="0">
                <a:solidFill>
                  <a:schemeClr val="tx2"/>
                </a:solidFill>
                <a:latin typeface="Courier New" panose="02070309020205020404" pitchFamily="49" charset="0"/>
                <a:cs typeface="Courier New" panose="02070309020205020404" pitchFamily="49" charset="0"/>
              </a:rPr>
              <a:t>	   ...</a:t>
            </a:r>
          </a:p>
          <a:p>
            <a:r>
              <a:rPr lang="en-US" sz="1600" b="1" dirty="0">
                <a:solidFill>
                  <a:schemeClr val="tx2"/>
                </a:solidFill>
                <a:latin typeface="Courier New" panose="02070309020205020404" pitchFamily="49" charset="0"/>
                <a:cs typeface="Courier New" panose="02070309020205020404" pitchFamily="49" charset="0"/>
              </a:rPr>
              <a:t>INFO: The new image(s) can be found here:</a:t>
            </a:r>
          </a:p>
          <a:p>
            <a:r>
              <a:rPr lang="en-US" sz="1600" b="1" dirty="0">
                <a:solidFill>
                  <a:schemeClr val="tx2"/>
                </a:solidFill>
                <a:latin typeface="Courier New" panose="02070309020205020404" pitchFamily="49" charset="0"/>
                <a:cs typeface="Courier New" panose="02070309020205020404" pitchFamily="49" charset="0"/>
              </a:rPr>
              <a:t>./mkefidisk-201804191017-sda.direct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following build artifacts were used to create the image(s):</a:t>
            </a:r>
          </a:p>
          <a:p>
            <a:r>
              <a:rPr lang="en-US" sz="1600" b="1" dirty="0">
                <a:solidFill>
                  <a:schemeClr val="tx2"/>
                </a:solidFill>
                <a:latin typeface="Courier New" panose="02070309020205020404" pitchFamily="49" charset="0"/>
                <a:cs typeface="Courier New" panose="02070309020205020404" pitchFamily="49" charset="0"/>
              </a:rPr>
              <a:t>ROOTFS_DIR: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BOOTIMG_DIR: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KERNEL_DIR: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/deploy/images/genericx86...</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NATIVE_SYSROOT: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/work/i586-oe-linux</a:t>
            </a:r>
            <a:r>
              <a:rPr lang="en-US" sz="1600" b="1" dirty="0">
                <a:solidFill>
                  <a:schemeClr val="tx2"/>
                </a:solidFill>
                <a:latin typeface="Courier New" panose="02070309020205020404" pitchFamily="49" charset="0"/>
                <a:cs typeface="Courier New" panose="02070309020205020404" pitchFamily="49" charset="0"/>
              </a:rPr>
              <a: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INFO: The image(s) were created using OE </a:t>
            </a:r>
            <a:r>
              <a:rPr lang="en-US" sz="1600" b="1" dirty="0" err="1">
                <a:solidFill>
                  <a:schemeClr val="tx2"/>
                </a:solidFill>
                <a:latin typeface="Courier New" panose="02070309020205020404" pitchFamily="49" charset="0"/>
                <a:cs typeface="Courier New" panose="02070309020205020404" pitchFamily="49" charset="0"/>
              </a:rPr>
              <a:t>kickstart</a:t>
            </a:r>
            <a:r>
              <a:rPr lang="en-US" sz="1600" b="1" dirty="0">
                <a:solidFill>
                  <a:schemeClr val="tx2"/>
                </a:solidFill>
                <a:latin typeface="Courier New" panose="02070309020205020404" pitchFamily="49" charset="0"/>
                <a:cs typeface="Courier New" panose="02070309020205020404" pitchFamily="49" charset="0"/>
              </a:rPr>
              <a:t> file:</a:t>
            </a:r>
          </a:p>
          <a:p>
            <a:r>
              <a:rPr lang="en-US" sz="1600" b="1" dirty="0">
                <a:solidFill>
                  <a:schemeClr val="tx2"/>
                </a:solidFill>
                <a:latin typeface="Courier New" panose="02070309020205020404" pitchFamily="49" charset="0"/>
                <a:cs typeface="Courier New" panose="02070309020205020404" pitchFamily="49" charset="0"/>
              </a:rPr>
              <a:t>/home/user/master/</a:t>
            </a:r>
            <a:r>
              <a:rPr lang="en-US" sz="1600" b="1" dirty="0" err="1">
                <a:solidFill>
                  <a:schemeClr val="tx2"/>
                </a:solidFill>
                <a:latin typeface="Courier New" panose="02070309020205020404" pitchFamily="49" charset="0"/>
                <a:cs typeface="Courier New" panose="02070309020205020404" pitchFamily="49" charset="0"/>
              </a:rPr>
              <a:t>openembedded</a:t>
            </a:r>
            <a:r>
              <a:rPr lang="en-US" sz="1600" b="1" dirty="0">
                <a:solidFill>
                  <a:schemeClr val="tx2"/>
                </a:solidFill>
                <a:latin typeface="Courier New" panose="02070309020205020404" pitchFamily="49" charset="0"/>
                <a:cs typeface="Courier New" panose="02070309020205020404" pitchFamily="49" charset="0"/>
              </a:rPr>
              <a:t>-core/scripts/lib/</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/canned-</a:t>
            </a:r>
            <a:r>
              <a:rPr lang="en-US" sz="1600" b="1" dirty="0" err="1">
                <a:solidFill>
                  <a:schemeClr val="tx2"/>
                </a:solidFill>
                <a:latin typeface="Courier New" panose="02070309020205020404" pitchFamily="49" charset="0"/>
                <a:cs typeface="Courier New" panose="02070309020205020404" pitchFamily="49" charset="0"/>
              </a:rPr>
              <a:t>wks</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err="1" smtClean="0">
                <a:solidFill>
                  <a:schemeClr val="tx2"/>
                </a:solidFill>
                <a:latin typeface="Courier New" panose="02070309020205020404" pitchFamily="49" charset="0"/>
                <a:cs typeface="Courier New" panose="02070309020205020404" pitchFamily="49" charset="0"/>
              </a:rPr>
              <a:t>mkefidisk.wks</a:t>
            </a:r>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dd</a:t>
            </a:r>
            <a:r>
              <a:rPr lang="en-US" sz="1600" b="1" dirty="0">
                <a:solidFill>
                  <a:srgbClr val="0071C5"/>
                </a:solidFill>
                <a:latin typeface="Courier New" panose="02070309020205020404" pitchFamily="49" charset="0"/>
                <a:cs typeface="Courier New" panose="02070309020205020404" pitchFamily="49" charset="0"/>
              </a:rPr>
              <a:t> if=/</a:t>
            </a:r>
            <a:r>
              <a:rPr lang="en-US" sz="1600" b="1" dirty="0" err="1" smtClean="0">
                <a:solidFill>
                  <a:srgbClr val="0071C5"/>
                </a:solidFill>
                <a:latin typeface="Courier New" panose="02070309020205020404" pitchFamily="49" charset="0"/>
                <a:cs typeface="Courier New" panose="02070309020205020404" pitchFamily="49" charset="0"/>
              </a:rPr>
              <a:t>var</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tmp</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wic</a:t>
            </a:r>
            <a:r>
              <a:rPr lang="en-US" sz="1600" b="1" dirty="0" smtClean="0">
                <a:solidFill>
                  <a:srgbClr val="0071C5"/>
                </a:solidFill>
                <a:latin typeface="Courier New" panose="02070309020205020404" pitchFamily="49" charset="0"/>
                <a:cs typeface="Courier New" panose="02070309020205020404" pitchFamily="49" charset="0"/>
              </a:rPr>
              <a:t>/build/mkefidisk-201804191017-sda.direct \</a:t>
            </a:r>
          </a:p>
          <a:p>
            <a:r>
              <a:rPr lang="en-US" sz="1600" b="1" dirty="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 of</a:t>
            </a:r>
            <a:r>
              <a:rPr lang="en-US" sz="1600" b="1" dirty="0">
                <a:solidFill>
                  <a:srgbClr val="0071C5"/>
                </a:solidFill>
                <a:latin typeface="Courier New" panose="02070309020205020404" pitchFamily="49" charset="0"/>
                <a:cs typeface="Courier New" panose="02070309020205020404" pitchFamily="49" charset="0"/>
              </a:rPr>
              <a:t>=/</a:t>
            </a:r>
            <a:r>
              <a:rPr lang="en-US" sz="1600" b="1" dirty="0" smtClean="0">
                <a:solidFill>
                  <a:srgbClr val="0071C5"/>
                </a:solidFill>
                <a:latin typeface="Courier New" panose="02070309020205020404" pitchFamily="49" charset="0"/>
                <a:cs typeface="Courier New" panose="02070309020205020404" pitchFamily="49" charset="0"/>
              </a:rPr>
              <a:t>dev/</a:t>
            </a:r>
            <a:r>
              <a:rPr lang="en-US" sz="1600" b="1" dirty="0" err="1" smtClean="0">
                <a:solidFill>
                  <a:srgbClr val="0071C5"/>
                </a:solidFill>
                <a:latin typeface="Courier New" panose="02070309020205020404" pitchFamily="49" charset="0"/>
                <a:cs typeface="Courier New" panose="02070309020205020404" pitchFamily="49" charset="0"/>
              </a:rPr>
              <a:t>sdb</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err="1" smtClean="0">
                <a:solidFill>
                  <a:srgbClr val="0071C5"/>
                </a:solidFill>
                <a:latin typeface="Courier New" panose="02070309020205020404" pitchFamily="49" charset="0"/>
                <a:cs typeface="Courier New" panose="02070309020205020404" pitchFamily="49" charset="0"/>
              </a:rPr>
              <a:t>bs</a:t>
            </a:r>
            <a:r>
              <a:rPr lang="en-US" sz="1600" b="1" dirty="0" smtClean="0">
                <a:solidFill>
                  <a:srgbClr val="0071C5"/>
                </a:solidFill>
                <a:latin typeface="Courier New" panose="02070309020205020404" pitchFamily="49" charset="0"/>
                <a:cs typeface="Courier New" panose="02070309020205020404" pitchFamily="49" charset="0"/>
              </a:rPr>
              <a:t>=1M</a:t>
            </a:r>
            <a:endParaRPr lang="en-US" sz="1600" b="1" dirty="0">
              <a:solidFill>
                <a:srgbClr val="0071C5"/>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eject /dev/</a:t>
            </a:r>
            <a:r>
              <a:rPr lang="en-US" sz="1600" b="1" dirty="0" err="1">
                <a:solidFill>
                  <a:srgbClr val="0071C5"/>
                </a:solidFill>
                <a:latin typeface="Courier New" panose="02070309020205020404" pitchFamily="49" charset="0"/>
                <a:cs typeface="Courier New" panose="02070309020205020404" pitchFamily="49" charset="0"/>
              </a:rPr>
              <a:t>sdb</a:t>
            </a:r>
            <a:endParaRPr lang="en-US" sz="1600" b="1" dirty="0">
              <a:solidFill>
                <a:srgbClr val="0071C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6727690"/>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Custom Kickstart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create your own custom </a:t>
            </a:r>
            <a:r>
              <a:rPr lang="en-US" b="0" spc="-1" dirty="0" err="1">
                <a:uFill>
                  <a:solidFill>
                    <a:srgbClr val="FFFFFF"/>
                  </a:solidFill>
                </a:uFill>
              </a:rPr>
              <a:t>kickstart</a:t>
            </a:r>
            <a:r>
              <a:rPr lang="en-US" b="0" spc="-1" dirty="0">
                <a:uFill>
                  <a:solidFill>
                    <a:srgbClr val="FFFFFF"/>
                  </a:solidFill>
                </a:uFill>
              </a:rPr>
              <a:t> and easily have </a:t>
            </a:r>
            <a:r>
              <a:rPr lang="en-US" b="0" spc="-1" dirty="0" err="1">
                <a:uFill>
                  <a:solidFill>
                    <a:srgbClr val="FFFFFF"/>
                  </a:solidFill>
                </a:uFill>
              </a:rPr>
              <a:t>wic</a:t>
            </a:r>
            <a:r>
              <a:rPr lang="en-US" b="0" spc="-1" dirty="0">
                <a:uFill>
                  <a:solidFill>
                    <a:srgbClr val="FFFFFF"/>
                  </a:solidFill>
                </a:uFill>
              </a:rPr>
              <a:t> find and use </a:t>
            </a:r>
            <a:r>
              <a:rPr lang="en-US" b="0" spc="-1" dirty="0" smtClean="0">
                <a:uFill>
                  <a:solidFill>
                    <a:srgbClr val="FFFFFF"/>
                  </a:solidFill>
                </a:uFill>
              </a:rPr>
              <a:t>them. See the WIC documentation.</a:t>
            </a:r>
          </a:p>
          <a:p>
            <a:r>
              <a:rPr lang="en-US" b="0" spc="-1" dirty="0" smtClean="0">
                <a:uFill>
                  <a:solidFill>
                    <a:srgbClr val="FFFFFF"/>
                  </a:solidFill>
                </a:uFill>
              </a:rPr>
              <a:t>Existing </a:t>
            </a:r>
            <a:r>
              <a:rPr lang="en-US" b="0" spc="-1" dirty="0" err="1">
                <a:uFill>
                  <a:solidFill>
                    <a:srgbClr val="FFFFFF"/>
                  </a:solidFill>
                </a:uFill>
              </a:rPr>
              <a:t>kickstart</a:t>
            </a:r>
            <a:r>
              <a:rPr lang="en-US" b="0" spc="-1" dirty="0">
                <a:uFill>
                  <a:solidFill>
                    <a:srgbClr val="FFFFFF"/>
                  </a:solidFill>
                </a:uFill>
              </a:rPr>
              <a:t> files can be found here, and used as templates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2000" spc="-1" dirty="0" smtClean="0">
                <a:uFill>
                  <a:solidFill>
                    <a:srgbClr val="FFFFFF"/>
                  </a:solidFill>
                </a:uFill>
                <a:latin typeface="Courier New" panose="02070309020205020404" pitchFamily="49" charset="0"/>
                <a:cs typeface="Courier New" panose="02070309020205020404" pitchFamily="49" charset="0"/>
              </a:rPr>
              <a:t>poky/scripts/lib/image/</a:t>
            </a:r>
            <a:r>
              <a:rPr lang="en-US" sz="2000" spc="-1" dirty="0" err="1" smtClean="0">
                <a:uFill>
                  <a:solidFill>
                    <a:srgbClr val="FFFFFF"/>
                  </a:solidFill>
                </a:uFill>
                <a:latin typeface="Courier New" panose="02070309020205020404" pitchFamily="49" charset="0"/>
                <a:cs typeface="Courier New" panose="02070309020205020404" pitchFamily="49" charset="0"/>
              </a:rPr>
              <a:t>wic</a:t>
            </a:r>
            <a:r>
              <a:rPr lang="en-US" sz="2000" spc="-1" dirty="0" smtClean="0">
                <a:uFill>
                  <a:solidFill>
                    <a:srgbClr val="FFFFFF"/>
                  </a:solidFill>
                </a:uFill>
                <a:latin typeface="Courier New" panose="02070309020205020404" pitchFamily="49" charset="0"/>
                <a:cs typeface="Courier New" panose="02070309020205020404" pitchFamily="49" charset="0"/>
              </a:rPr>
              <a:t>/canned-</a:t>
            </a:r>
            <a:r>
              <a:rPr lang="en-US" sz="2000" spc="-1" dirty="0" err="1" smtClean="0">
                <a:uFill>
                  <a:solidFill>
                    <a:srgbClr val="FFFFFF"/>
                  </a:solidFill>
                </a:uFill>
                <a:latin typeface="Courier New" panose="02070309020205020404" pitchFamily="49" charset="0"/>
                <a:cs typeface="Courier New" panose="02070309020205020404" pitchFamily="49" charset="0"/>
              </a:rPr>
              <a:t>wks</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b="0" spc="-1" dirty="0">
                <a:uFill>
                  <a:solidFill>
                    <a:srgbClr val="FFFFFF"/>
                  </a:solidFill>
                </a:uFill>
              </a:rPr>
              <a:t>You can place your custom </a:t>
            </a:r>
            <a:r>
              <a:rPr lang="en-US" b="0" spc="-1" dirty="0" err="1">
                <a:uFill>
                  <a:solidFill>
                    <a:srgbClr val="FFFFFF"/>
                  </a:solidFill>
                </a:uFill>
              </a:rPr>
              <a:t>kickstart</a:t>
            </a:r>
            <a:r>
              <a:rPr lang="en-US" b="0" spc="-1" dirty="0">
                <a:uFill>
                  <a:solidFill>
                    <a:srgbClr val="FFFFFF"/>
                  </a:solidFill>
                </a:uFill>
              </a:rPr>
              <a:t> file with the canned ones, or add it to your </a:t>
            </a:r>
            <a:r>
              <a:rPr lang="en-US" b="0" spc="-1" dirty="0" smtClean="0">
                <a:uFill>
                  <a:solidFill>
                    <a:srgbClr val="FFFFFF"/>
                  </a:solidFill>
                </a:uFill>
              </a:rPr>
              <a:t>layer</a:t>
            </a:r>
            <a:endParaRPr lang="en-US" b="0" spc="-1" dirty="0">
              <a:uFill>
                <a:solidFill>
                  <a:srgbClr val="FFFFFF"/>
                </a:solidFill>
              </a:uFill>
            </a:endParaRPr>
          </a:p>
          <a:p>
            <a:r>
              <a:rPr lang="en-US" b="0" spc="-1" dirty="0" smtClean="0">
                <a:uFill>
                  <a:solidFill>
                    <a:srgbClr val="FFFFFF"/>
                  </a:solidFill>
                </a:uFill>
              </a:rPr>
              <a:t>Currently </a:t>
            </a:r>
            <a:r>
              <a:rPr lang="en-US" b="0" spc="-1" dirty="0" err="1">
                <a:uFill>
                  <a:solidFill>
                    <a:srgbClr val="FFFFFF"/>
                  </a:solidFill>
                </a:uFill>
              </a:rPr>
              <a:t>wic</a:t>
            </a:r>
            <a:r>
              <a:rPr lang="en-US" b="0" spc="-1" dirty="0">
                <a:uFill>
                  <a:solidFill>
                    <a:srgbClr val="FFFFFF"/>
                  </a:solidFill>
                </a:uFill>
              </a:rPr>
              <a:t> implementation only supports "partition" and "</a:t>
            </a:r>
            <a:r>
              <a:rPr lang="en-US" b="0" spc="-1" dirty="0" smtClean="0">
                <a:uFill>
                  <a:solidFill>
                    <a:srgbClr val="FFFFFF"/>
                  </a:solidFill>
                </a:uFill>
              </a:rPr>
              <a:t>bootloader“ (more </a:t>
            </a:r>
            <a:r>
              <a:rPr lang="en-US" b="0" spc="-1" dirty="0">
                <a:uFill>
                  <a:solidFill>
                    <a:srgbClr val="FFFFFF"/>
                  </a:solidFill>
                </a:uFill>
              </a:rPr>
              <a:t>to </a:t>
            </a:r>
            <a:r>
              <a:rPr lang="en-US" b="0" spc="-1" dirty="0" smtClean="0">
                <a:uFill>
                  <a:solidFill>
                    <a:srgbClr val="FFFFFF"/>
                  </a:solidFill>
                </a:uFill>
              </a:rPr>
              <a:t>come). </a:t>
            </a:r>
            <a:r>
              <a:rPr lang="en-US" b="0" spc="-1" dirty="0">
                <a:uFill>
                  <a:solidFill>
                    <a:srgbClr val="FFFFFF"/>
                  </a:solidFill>
                </a:uFill>
              </a:rPr>
              <a:t>See also</a:t>
            </a:r>
            <a:r>
              <a:rPr lang="en-US" b="0" spc="-1" dirty="0" smtClean="0">
                <a:uFill>
                  <a:solidFill>
                    <a:srgbClr val="FFFFFF"/>
                  </a:solidFill>
                </a:uFill>
              </a:rPr>
              <a:t>: </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fedoraproject.org/wiki/Anaconda/Kickstart#part_or_partition</a:t>
            </a:r>
            <a:r>
              <a:rPr lang="en-US" sz="2000" b="0" spc="-1" dirty="0" smtClean="0">
                <a:uFill>
                  <a:solidFill>
                    <a:srgbClr val="FFFFFF"/>
                  </a:solidFill>
                </a:uFill>
              </a:rPr>
              <a:t>    </a:t>
            </a:r>
            <a:r>
              <a:rPr lang="en-US" sz="2000" b="0" spc="-1" dirty="0">
                <a:uFill>
                  <a:solidFill>
                    <a:srgbClr val="FFFFFF"/>
                  </a:solidFill>
                </a:uFill>
                <a:hlinkClick r:id="rId3"/>
              </a:rPr>
              <a:t>http://</a:t>
            </a:r>
            <a:r>
              <a:rPr lang="en-US" sz="2000" b="0" spc="-1" dirty="0" smtClean="0">
                <a:uFill>
                  <a:solidFill>
                    <a:srgbClr val="FFFFFF"/>
                  </a:solidFill>
                </a:uFill>
                <a:hlinkClick r:id="rId3"/>
              </a:rPr>
              <a:t>fedoraproject.org/wiki/Anaconda/Kickstart#bootloader</a:t>
            </a:r>
            <a:endParaRPr lang="en-US" sz="2000" b="0" spc="-1" dirty="0" smtClean="0">
              <a:uFill>
                <a:solidFill>
                  <a:srgbClr val="FFFFFF"/>
                </a:solidFill>
              </a:uFill>
            </a:endParaRPr>
          </a:p>
        </p:txBody>
      </p:sp>
    </p:spTree>
    <p:extLst>
      <p:ext uri="{BB962C8B-B14F-4D97-AF65-F5344CB8AC3E}">
        <p14:creationId xmlns:p14="http://schemas.microsoft.com/office/powerpoint/2010/main" val="2473107131"/>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Plug-ins	</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Plug-ins allow </a:t>
            </a:r>
            <a:r>
              <a:rPr lang="en-US" b="0" spc="-1" dirty="0" err="1">
                <a:uFill>
                  <a:solidFill>
                    <a:srgbClr val="FFFFFF"/>
                  </a:solidFill>
                </a:uFill>
              </a:rPr>
              <a:t>wic</a:t>
            </a:r>
            <a:r>
              <a:rPr lang="en-US" b="0" spc="-1" dirty="0">
                <a:uFill>
                  <a:solidFill>
                    <a:srgbClr val="FFFFFF"/>
                  </a:solidFill>
                </a:uFill>
              </a:rPr>
              <a:t> functionality to be extended and specialized by users. </a:t>
            </a:r>
          </a:p>
          <a:p>
            <a:r>
              <a:rPr lang="en-US" b="0" spc="-1" dirty="0">
                <a:uFill>
                  <a:solidFill>
                    <a:srgbClr val="FFFFFF"/>
                  </a:solidFill>
                </a:uFill>
              </a:rPr>
              <a:t>Source plug-ins provide a mechanism to customize various aspects of the image generation process in </a:t>
            </a:r>
            <a:r>
              <a:rPr lang="en-US" b="0" spc="-1" dirty="0" err="1">
                <a:uFill>
                  <a:solidFill>
                    <a:srgbClr val="FFFFFF"/>
                  </a:solidFill>
                </a:uFill>
              </a:rPr>
              <a:t>wic</a:t>
            </a:r>
            <a:r>
              <a:rPr lang="en-US" b="0" spc="-1" dirty="0">
                <a:uFill>
                  <a:solidFill>
                    <a:srgbClr val="FFFFFF"/>
                  </a:solidFill>
                </a:uFill>
              </a:rPr>
              <a:t>, mainly the contents of partitions. </a:t>
            </a:r>
          </a:p>
          <a:p>
            <a:r>
              <a:rPr lang="en-US" b="0" spc="-1" dirty="0">
                <a:uFill>
                  <a:solidFill>
                    <a:srgbClr val="FFFFFF"/>
                  </a:solidFill>
                </a:uFill>
              </a:rPr>
              <a:t>The plug-ins provide a mechanism for mapping values specified in .</a:t>
            </a:r>
            <a:r>
              <a:rPr lang="en-US" b="0" spc="-1" dirty="0" err="1">
                <a:uFill>
                  <a:solidFill>
                    <a:srgbClr val="FFFFFF"/>
                  </a:solidFill>
                </a:uFill>
              </a:rPr>
              <a:t>wks</a:t>
            </a:r>
            <a:r>
              <a:rPr lang="en-US" b="0" spc="-1" dirty="0">
                <a:uFill>
                  <a:solidFill>
                    <a:srgbClr val="FFFFFF"/>
                  </a:solidFill>
                </a:uFill>
              </a:rPr>
              <a:t> files using the --source keyword to a particular plugin implementation that populates a corresponding partition</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Plug-ins can be included as part of your custom layer.</a:t>
            </a:r>
          </a:p>
          <a:p>
            <a:endParaRPr lang="en-US" b="0" spc="-1" dirty="0">
              <a:uFill>
                <a:solidFill>
                  <a:srgbClr val="FFFFFF"/>
                </a:solidFill>
              </a:uFill>
            </a:endParaRPr>
          </a:p>
          <a:p>
            <a:r>
              <a:rPr lang="en-US" b="0" spc="-1" dirty="0">
                <a:uFill>
                  <a:solidFill>
                    <a:srgbClr val="FFFFFF"/>
                  </a:solidFill>
                </a:uFill>
              </a:rPr>
              <a:t>See the documentation for detailed information and examples.</a:t>
            </a:r>
            <a:endParaRPr lang="en-GB" b="0" spc="-1" dirty="0">
              <a:uFill>
                <a:solidFill>
                  <a:srgbClr val="FFFFFF"/>
                </a:solidFill>
              </a:uFill>
            </a:endParaRPr>
          </a:p>
        </p:txBody>
      </p:sp>
    </p:spTree>
    <p:extLst>
      <p:ext uri="{BB962C8B-B14F-4D97-AF65-F5344CB8AC3E}">
        <p14:creationId xmlns:p14="http://schemas.microsoft.com/office/powerpoint/2010/main" val="42358941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(Thu)</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9" name="Google Shape;109;p20"/>
          <p:cNvGraphicFramePr/>
          <p:nvPr/>
        </p:nvGraphicFramePr>
        <p:xfrm>
          <a:off x="881075" y="1857375"/>
          <a:ext cx="7239000" cy="484620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11:15am </a:t>
                      </a:r>
                      <a:endParaRPr/>
                    </a:p>
                  </a:txBody>
                  <a:tcPr marL="91425" marR="91425" marT="91425" marB="91425"/>
                </a:tc>
                <a:tc>
                  <a:txBody>
                    <a:bodyPr/>
                    <a:lstStyle/>
                    <a:p>
                      <a:pPr marL="0" lvl="0" indent="0" algn="l" rtl="0">
                        <a:spcBef>
                          <a:spcPts val="0"/>
                        </a:spcBef>
                        <a:spcAft>
                          <a:spcPts val="0"/>
                        </a:spcAft>
                        <a:buNone/>
                      </a:pPr>
                      <a:r>
                        <a:rPr lang="en-US"/>
                        <a:t>Understanding, Building and Researching Minimal (and not so minimal) Linux Systems</a:t>
                      </a:r>
                      <a:endParaRPr/>
                    </a:p>
                  </a:txBody>
                  <a:tcPr marL="91425" marR="91425" marT="91425" marB="91425"/>
                </a:tc>
                <a:tc>
                  <a:txBody>
                    <a:bodyPr/>
                    <a:lstStyle/>
                    <a:p>
                      <a:pPr marL="0" lvl="0" indent="0" algn="l" rtl="0">
                        <a:spcBef>
                          <a:spcPts val="0"/>
                        </a:spcBef>
                        <a:spcAft>
                          <a:spcPts val="0"/>
                        </a:spcAft>
                        <a:buNone/>
                      </a:pPr>
                      <a:r>
                        <a:rPr lang="en-US"/>
                        <a:t>Ron Munitz</a:t>
                      </a:r>
                      <a:endParaRPr/>
                    </a:p>
                    <a:p>
                      <a:pPr marL="0" lvl="0" indent="0" algn="l" rtl="0">
                        <a:spcBef>
                          <a:spcPts val="0"/>
                        </a:spcBef>
                        <a:spcAft>
                          <a:spcPts val="0"/>
                        </a:spcAft>
                        <a:buNone/>
                      </a:pPr>
                      <a:r>
                        <a:rPr lang="en-US"/>
                        <a:t>The PSCG</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4:05pm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FullMetalUpdate - A Fully Integrated Solution to Update Your IoT Devices</a:t>
                      </a:r>
                      <a:endParaRPr/>
                    </a:p>
                  </a:txBody>
                  <a:tcPr marL="91425" marR="91425" marT="91425" marB="91425"/>
                </a:tc>
                <a:tc>
                  <a:txBody>
                    <a:bodyPr/>
                    <a:lstStyle/>
                    <a:p>
                      <a:pPr marL="0" lvl="0" indent="0" algn="l" rtl="0">
                        <a:spcBef>
                          <a:spcPts val="0"/>
                        </a:spcBef>
                        <a:spcAft>
                          <a:spcPts val="0"/>
                        </a:spcAft>
                        <a:buNone/>
                      </a:pPr>
                      <a:r>
                        <a:rPr lang="en-US"/>
                        <a:t>Cedric Vincent</a:t>
                      </a:r>
                      <a:br>
                        <a:rPr lang="en-US"/>
                      </a:br>
                      <a:r>
                        <a:rPr lang="en-US"/>
                        <a:t>Witekio</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solidFill>
                            <a:schemeClr val="dk2"/>
                          </a:solidFill>
                        </a:rPr>
                        <a:t>4:05pm</a:t>
                      </a:r>
                      <a:endParaRPr>
                        <a:solidFill>
                          <a:schemeClr val="dk2"/>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to Build an IoT OS Targetting a Crossover SoC</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Ryan Fairfax</a:t>
                      </a:r>
                      <a:endParaRPr/>
                    </a:p>
                    <a:p>
                      <a:pPr marL="0" lvl="0" indent="0" algn="l" rtl="0">
                        <a:spcBef>
                          <a:spcPts val="0"/>
                        </a:spcBef>
                        <a:spcAft>
                          <a:spcPts val="0"/>
                        </a:spcAft>
                        <a:buNone/>
                      </a:pPr>
                      <a:r>
                        <a:rPr lang="en-US"/>
                        <a:t>Microsoft</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4:55pm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BoF: The Yocto Project and OpenEmbedded</a:t>
                      </a:r>
                      <a:endParaRPr/>
                    </a:p>
                  </a:txBody>
                  <a:tcPr marL="91425" marR="91425" marT="91425" marB="91425"/>
                </a:tc>
                <a:tc>
                  <a:txBody>
                    <a:bodyPr/>
                    <a:lstStyle/>
                    <a:p>
                      <a:pPr marL="0" lvl="0" indent="0" algn="l" rtl="0">
                        <a:spcBef>
                          <a:spcPts val="0"/>
                        </a:spcBef>
                        <a:spcAft>
                          <a:spcPts val="0"/>
                        </a:spcAft>
                        <a:buNone/>
                      </a:pPr>
                      <a:r>
                        <a:rPr lang="en-US"/>
                        <a:t>Nicolas Dechesne, Linaro &amp; Armin Kuster, MontaVista Software, LLC</a:t>
                      </a:r>
                      <a:endParaRPr/>
                    </a:p>
                  </a:txBody>
                  <a:tcPr marL="91425" marR="91425" marT="91425" marB="91425"/>
                </a:tc>
              </a:tr>
            </a:tbl>
          </a:graphicData>
        </a:graphic>
      </p:graphicFrame>
    </p:spTree>
    <p:extLst>
      <p:ext uri="{BB962C8B-B14F-4D97-AF65-F5344CB8AC3E}">
        <p14:creationId xmlns:p14="http://schemas.microsoft.com/office/powerpoint/2010/main" val="10392811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err="1" smtClean="0">
                <a:uFill>
                  <a:solidFill>
                    <a:srgbClr val="FFFFFF"/>
                  </a:solidFill>
                </a:uFill>
              </a:rPr>
              <a:t>Wic</a:t>
            </a:r>
            <a:r>
              <a:rPr lang="en-GB" b="0" spc="-1" dirty="0" smtClean="0">
                <a:uFill>
                  <a:solidFill>
                    <a:srgbClr val="FFFFFF"/>
                  </a:solidFill>
                </a:uFill>
              </a:rPr>
              <a:t> files can be automatically generated by adding WKS_FILE to your “</a:t>
            </a:r>
            <a:r>
              <a:rPr lang="en-GB" b="0" spc="-1" dirty="0" err="1" smtClean="0">
                <a:uFill>
                  <a:solidFill>
                    <a:srgbClr val="FFFFFF"/>
                  </a:solidFill>
                </a:uFill>
              </a:rPr>
              <a:t>local.conf</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New </a:t>
            </a:r>
            <a:r>
              <a:rPr lang="en-GB" b="0" spc="-1" dirty="0" err="1" smtClean="0">
                <a:uFill>
                  <a:solidFill>
                    <a:srgbClr val="FFFFFF"/>
                  </a:solidFill>
                </a:uFill>
              </a:rPr>
              <a:t>kickstart</a:t>
            </a:r>
            <a:r>
              <a:rPr lang="en-GB" b="0" spc="-1" dirty="0" smtClean="0">
                <a:uFill>
                  <a:solidFill>
                    <a:srgbClr val="FFFFFF"/>
                  </a:solidFill>
                </a:uFill>
              </a:rPr>
              <a:t> commands are being added by demand, for example “include” and “</a:t>
            </a:r>
            <a:r>
              <a:rPr lang="en-GB" b="0" spc="-1" dirty="0" err="1" smtClean="0">
                <a:uFill>
                  <a:solidFill>
                    <a:srgbClr val="FFFFFF"/>
                  </a:solidFill>
                </a:uFill>
              </a:rPr>
              <a:t>config</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We invite you to add </a:t>
            </a:r>
            <a:r>
              <a:rPr lang="en-GB" b="0" spc="-1" dirty="0" err="1" smtClean="0">
                <a:uFill>
                  <a:solidFill>
                    <a:srgbClr val="FFFFFF"/>
                  </a:solidFill>
                </a:uFill>
              </a:rPr>
              <a:t>kickstart</a:t>
            </a:r>
            <a:r>
              <a:rPr lang="en-GB" b="0" spc="-1" dirty="0" smtClean="0">
                <a:uFill>
                  <a:solidFill>
                    <a:srgbClr val="FFFFFF"/>
                  </a:solidFill>
                </a:uFill>
              </a:rPr>
              <a:t> files to your BSP layers for fast and easy OOB for your users</a:t>
            </a:r>
            <a:br>
              <a:rPr lang="en-GB" b="0" spc="-1" dirty="0" smtClean="0">
                <a:uFill>
                  <a:solidFill>
                    <a:srgbClr val="FFFFFF"/>
                  </a:solidFill>
                </a:uFill>
              </a:rPr>
            </a:br>
            <a:endParaRPr lang="en-GB" b="0" spc="-1" dirty="0" smtClean="0">
              <a:uFill>
                <a:solidFill>
                  <a:srgbClr val="FFFFFF"/>
                </a:solidFill>
              </a:uFill>
            </a:endParaRPr>
          </a:p>
        </p:txBody>
      </p:sp>
    </p:spTree>
    <p:extLst>
      <p:ext uri="{BB962C8B-B14F-4D97-AF65-F5344CB8AC3E}">
        <p14:creationId xmlns:p14="http://schemas.microsoft.com/office/powerpoint/2010/main" val="2319848015"/>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Introducing BMAPTOOL </a:t>
            </a:r>
            <a:r>
              <a:rPr lang="en-US" dirty="0">
                <a:solidFill>
                  <a:srgbClr val="00B0F0"/>
                </a:solidFill>
              </a:rPr>
              <a:t>: Sparse Boot Images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The new BMAPTOOL creates sparse images for fast image disk create (</a:t>
            </a:r>
            <a:r>
              <a:rPr lang="en-US" sz="2000" b="0" spc="-1" dirty="0" err="1" smtClean="0">
                <a:uFill>
                  <a:solidFill>
                    <a:srgbClr val="FFFFFF"/>
                  </a:solidFill>
                </a:uFill>
              </a:rPr>
              <a:t>dd</a:t>
            </a:r>
            <a:r>
              <a:rPr lang="en-US" sz="2000" b="0" spc="-1" dirty="0" smtClean="0">
                <a:uFill>
                  <a:solidFill>
                    <a:srgbClr val="FFFFFF"/>
                  </a:solidFill>
                </a:uFill>
              </a:rPr>
              <a:t> copies all of the blank space)</a:t>
            </a:r>
          </a:p>
          <a:p>
            <a:r>
              <a:rPr lang="en-US" sz="2000" b="0" dirty="0"/>
              <a:t>You can write </a:t>
            </a:r>
            <a:r>
              <a:rPr lang="en-US" sz="2000" b="0" dirty="0" smtClean="0"/>
              <a:t>images </a:t>
            </a:r>
            <a:r>
              <a:rPr lang="en-US" sz="2000" b="0" dirty="0"/>
              <a:t>by using </a:t>
            </a:r>
            <a:r>
              <a:rPr lang="en-US" sz="2000" b="0" dirty="0" smtClean="0"/>
              <a:t>“</a:t>
            </a:r>
            <a:r>
              <a:rPr lang="en-US" sz="2000" b="0" dirty="0" err="1" smtClean="0"/>
              <a:t>bmaptool</a:t>
            </a:r>
            <a:r>
              <a:rPr lang="en-US" sz="2000" b="0" dirty="0" smtClean="0"/>
              <a:t>”:</a:t>
            </a:r>
            <a:r>
              <a:rPr lang="en-US" sz="900" b="0" dirty="0" smtClean="0"/>
              <a:t/>
            </a:r>
            <a:br>
              <a:rPr lang="en-US" sz="900" b="0" dirty="0" smtClean="0"/>
            </a:br>
            <a:r>
              <a:rPr lang="en-US" sz="2000" b="0" dirty="0" smtClean="0"/>
              <a:t>$ </a:t>
            </a:r>
            <a:r>
              <a:rPr lang="en-US" sz="2000" b="0" dirty="0" err="1"/>
              <a:t>oe</a:t>
            </a:r>
            <a:r>
              <a:rPr lang="en-US" sz="2000" b="0" dirty="0"/>
              <a:t>-run-native </a:t>
            </a:r>
            <a:r>
              <a:rPr lang="en-US" sz="2000" b="0" dirty="0" err="1"/>
              <a:t>bmaptool</a:t>
            </a:r>
            <a:r>
              <a:rPr lang="en-US" sz="2000" b="0" dirty="0"/>
              <a:t> copy mkefidisk-201804191017-sda.direct /dev/</a:t>
            </a:r>
            <a:r>
              <a:rPr lang="en-US" sz="2000" b="0" dirty="0" err="1"/>
              <a:t>sd</a:t>
            </a:r>
            <a:r>
              <a:rPr lang="en-US" sz="2000" b="0" i="1" dirty="0" err="1"/>
              <a:t>X</a:t>
            </a:r>
            <a:r>
              <a:rPr lang="en-US" sz="2000" b="0" dirty="0"/>
              <a:t> </a:t>
            </a:r>
            <a:endParaRPr lang="en-US" sz="2000" b="0" dirty="0" smtClean="0"/>
          </a:p>
          <a:p>
            <a:r>
              <a:rPr lang="en-US" sz="2000" b="0" dirty="0" smtClean="0"/>
              <a:t>… or “</a:t>
            </a:r>
            <a:r>
              <a:rPr lang="en-US" sz="2000" b="0" dirty="0" err="1" smtClean="0"/>
              <a:t>dd</a:t>
            </a:r>
            <a:r>
              <a:rPr lang="en-US" sz="2000" b="0" dirty="0" smtClean="0"/>
              <a:t>”:</a:t>
            </a:r>
            <a:br>
              <a:rPr lang="en-US" sz="2000" b="0" dirty="0" smtClean="0"/>
            </a:br>
            <a:r>
              <a:rPr lang="en-US" sz="2000" b="0" dirty="0" smtClean="0"/>
              <a:t>$ </a:t>
            </a:r>
            <a:r>
              <a:rPr lang="en-US" sz="2000" b="0" dirty="0" err="1"/>
              <a:t>sudo</a:t>
            </a:r>
            <a:r>
              <a:rPr lang="en-US" sz="2000" b="0" dirty="0"/>
              <a:t> </a:t>
            </a:r>
            <a:r>
              <a:rPr lang="en-US" sz="2000" b="0" dirty="0" err="1"/>
              <a:t>dd</a:t>
            </a:r>
            <a:r>
              <a:rPr lang="en-US" sz="2000" b="0" dirty="0"/>
              <a:t> if=mkefidisk-201804191017-sda.direct of=/dev/</a:t>
            </a:r>
            <a:r>
              <a:rPr lang="en-US" sz="2000" b="0" dirty="0" err="1"/>
              <a:t>sd</a:t>
            </a:r>
            <a:r>
              <a:rPr lang="en-US" sz="2000" b="0" i="1" dirty="0" err="1"/>
              <a:t>X</a:t>
            </a:r>
            <a:r>
              <a:rPr lang="en-US" sz="2000" b="0" dirty="0"/>
              <a:t> </a:t>
            </a:r>
            <a:endParaRPr lang="en-US" sz="2000" b="0" dirty="0" smtClean="0"/>
          </a:p>
          <a:p>
            <a:r>
              <a:rPr lang="en-US" sz="2000" b="0" spc="-1" dirty="0" smtClean="0">
                <a:uFill>
                  <a:solidFill>
                    <a:srgbClr val="FFFFFF"/>
                  </a:solidFill>
                </a:uFill>
              </a:rPr>
              <a:t>Documentation for BMAPTOOL can be found here:</a:t>
            </a:r>
            <a:br>
              <a:rPr lang="en-US" sz="2000" b="0" spc="-1" dirty="0" smtClean="0">
                <a:uFill>
                  <a:solidFill>
                    <a:srgbClr val="FFFFFF"/>
                  </a:solidFill>
                </a:uFill>
              </a:rPr>
            </a:br>
            <a:r>
              <a:rPr lang="en-US" sz="2000" b="0" spc="-1" dirty="0" smtClean="0">
                <a:uFill>
                  <a:solidFill>
                    <a:srgbClr val="FFFFFF"/>
                  </a:solidFill>
                </a:uFill>
                <a:hlinkClick r:id="rId2"/>
              </a:rPr>
              <a:t>https</a:t>
            </a:r>
            <a:r>
              <a:rPr lang="en-US" sz="2000" b="0" spc="-1" dirty="0">
                <a:uFill>
                  <a:solidFill>
                    <a:srgbClr val="FFFFFF"/>
                  </a:solidFill>
                </a:uFill>
                <a:hlinkClick r:id="rId2"/>
              </a:rPr>
              <a:t>://</a:t>
            </a:r>
            <a:r>
              <a:rPr lang="en-US" sz="2000" b="0" spc="-1" dirty="0" smtClean="0">
                <a:uFill>
                  <a:solidFill>
                    <a:srgbClr val="FFFFFF"/>
                  </a:solidFill>
                </a:uFill>
                <a:hlinkClick r:id="rId2"/>
              </a:rPr>
              <a:t>www.yoctoproject.org/docs/latest/mega-manual/mega-manual.html#flashing-images-using-bmaptool</a:t>
            </a:r>
            <a:endParaRPr lang="en-US" sz="2000" b="0" spc="-1" dirty="0">
              <a:uFill>
                <a:solidFill>
                  <a:srgbClr val="FFFFFF"/>
                </a:solidFill>
              </a:uFill>
            </a:endParaRPr>
          </a:p>
          <a:p>
            <a:r>
              <a:rPr lang="en-US" sz="2000" b="0" spc="-1" dirty="0">
                <a:uFill>
                  <a:solidFill>
                    <a:srgbClr val="FFFFFF"/>
                  </a:solidFill>
                </a:uFill>
              </a:rPr>
              <a:t>Here is </a:t>
            </a:r>
            <a:r>
              <a:rPr lang="en-US" sz="2000" b="0" spc="-1" dirty="0" smtClean="0">
                <a:uFill>
                  <a:solidFill>
                    <a:srgbClr val="FFFFFF"/>
                  </a:solidFill>
                </a:uFill>
              </a:rPr>
              <a:t>information </a:t>
            </a:r>
            <a:r>
              <a:rPr lang="en-US" sz="2000" b="0" spc="-1" dirty="0">
                <a:uFill>
                  <a:solidFill>
                    <a:srgbClr val="FFFFFF"/>
                  </a:solidFill>
                </a:uFill>
              </a:rPr>
              <a:t>about </a:t>
            </a:r>
            <a:r>
              <a:rPr lang="en-US" sz="2000" b="0" spc="-1" dirty="0" err="1">
                <a:uFill>
                  <a:solidFill>
                    <a:srgbClr val="FFFFFF"/>
                  </a:solidFill>
                </a:uFill>
              </a:rPr>
              <a:t>bmap</a:t>
            </a:r>
            <a:r>
              <a:rPr lang="en-US" sz="2000" b="0" spc="-1" dirty="0">
                <a:uFill>
                  <a:solidFill>
                    <a:srgbClr val="FFFFFF"/>
                  </a:solidFill>
                </a:uFill>
              </a:rPr>
              <a:t>-tools Ubuntu package: </a:t>
            </a:r>
            <a:r>
              <a:rPr lang="en-US" sz="2000" b="0" spc="-1" dirty="0">
                <a:uFill>
                  <a:solidFill>
                    <a:srgbClr val="FFFFFF"/>
                  </a:solidFill>
                </a:uFill>
                <a:hlinkClick r:id="rId3"/>
              </a:rPr>
              <a:t>http://</a:t>
            </a:r>
            <a:r>
              <a:rPr lang="en-US" sz="2000" b="0" spc="-1" dirty="0" smtClean="0">
                <a:uFill>
                  <a:solidFill>
                    <a:srgbClr val="FFFFFF"/>
                  </a:solidFill>
                </a:uFill>
                <a:hlinkClick r:id="rId3"/>
              </a:rPr>
              <a:t>packages.ubuntu.com/xenial/bmap-tools</a:t>
            </a:r>
            <a:endParaRPr lang="en-US" sz="2000" b="0" spc="-1" dirty="0">
              <a:uFill>
                <a:solidFill>
                  <a:srgbClr val="FFFFFF"/>
                </a:solidFill>
              </a:uFill>
            </a:endParaRPr>
          </a:p>
          <a:p>
            <a:r>
              <a:rPr lang="en-US" sz="2000" b="0" spc="-1" dirty="0">
                <a:uFill>
                  <a:solidFill>
                    <a:srgbClr val="FFFFFF"/>
                  </a:solidFill>
                </a:uFill>
              </a:rPr>
              <a:t>And about the tool itself: </a:t>
            </a:r>
            <a:br>
              <a:rPr lang="en-US" sz="2000" b="0" spc="-1" dirty="0">
                <a:uFill>
                  <a:solidFill>
                    <a:srgbClr val="FFFFFF"/>
                  </a:solidFill>
                </a:uFill>
              </a:rPr>
            </a:br>
            <a:r>
              <a:rPr lang="en-US" sz="2000" b="0" spc="-1" dirty="0" smtClean="0">
                <a:uFill>
                  <a:solidFill>
                    <a:srgbClr val="FFFFFF"/>
                  </a:solidFill>
                </a:uFill>
                <a:hlinkClick r:id="rId4"/>
              </a:rPr>
              <a:t>https</a:t>
            </a:r>
            <a:r>
              <a:rPr lang="en-US" sz="2000" b="0" spc="-1" dirty="0">
                <a:uFill>
                  <a:solidFill>
                    <a:srgbClr val="FFFFFF"/>
                  </a:solidFill>
                </a:uFill>
                <a:hlinkClick r:id="rId4"/>
              </a:rPr>
              <a:t>://</a:t>
            </a:r>
            <a:r>
              <a:rPr lang="en-US" sz="2000" b="0" spc="-1" dirty="0" smtClean="0">
                <a:uFill>
                  <a:solidFill>
                    <a:srgbClr val="FFFFFF"/>
                  </a:solidFill>
                </a:uFill>
                <a:hlinkClick r:id="rId4"/>
              </a:rPr>
              <a:t>github.com/01org/bmap-tools/tree/master/docs</a:t>
            </a:r>
            <a:endParaRPr lang="en-US" sz="2000" b="0" spc="-1" dirty="0" smtClean="0">
              <a:uFill>
                <a:solidFill>
                  <a:srgbClr val="FFFFFF"/>
                </a:solidFill>
              </a:uFill>
            </a:endParaRPr>
          </a:p>
          <a:p>
            <a:endParaRPr lang="en-GB" sz="2000" b="0" spc="-1" dirty="0">
              <a:uFill>
                <a:solidFill>
                  <a:srgbClr val="FFFFFF"/>
                </a:solidFill>
              </a:uFill>
            </a:endParaRPr>
          </a:p>
        </p:txBody>
      </p:sp>
    </p:spTree>
    <p:extLst>
      <p:ext uri="{BB962C8B-B14F-4D97-AF65-F5344CB8AC3E}">
        <p14:creationId xmlns:p14="http://schemas.microsoft.com/office/powerpoint/2010/main" val="1123859489"/>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Container </a:t>
            </a:r>
            <a:r>
              <a:rPr lang="en-US" dirty="0" smtClean="0">
                <a:latin typeface="Arial" charset="0"/>
              </a:rPr>
              <a:t>building/</a:t>
            </a:r>
            <a:r>
              <a:rPr lang="en-US" dirty="0" err="1" smtClean="0">
                <a:latin typeface="Arial" charset="0"/>
              </a:rPr>
              <a:t>Multiconfig</a:t>
            </a:r>
            <a:endParaRPr lang="en-US" dirty="0" smtClean="0">
              <a:latin typeface="Arial" charset="0"/>
            </a:endParaRPr>
          </a:p>
          <a:p>
            <a:pPr eaLnBrk="1" hangingPunct="1">
              <a:spcBef>
                <a:spcPts val="900"/>
              </a:spcBef>
            </a:pPr>
            <a:r>
              <a:rPr lang="en-US" dirty="0" smtClean="0">
                <a:latin typeface="Arial" charset="0"/>
                <a:cs typeface="Arial" charset="0"/>
              </a:rPr>
              <a:t>Scott Murray</a:t>
            </a:r>
            <a:endParaRPr lang="en-US" dirty="0">
              <a:latin typeface="Arial" charset="0"/>
            </a:endParaRPr>
          </a:p>
        </p:txBody>
      </p:sp>
    </p:spTree>
    <p:extLst>
      <p:ext uri="{BB962C8B-B14F-4D97-AF65-F5344CB8AC3E}">
        <p14:creationId xmlns:p14="http://schemas.microsoft.com/office/powerpoint/2010/main" val="1797973020"/>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Topics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a:ea typeface="ＭＳ Ｐゴシック"/>
              </a:rPr>
              <a:t>Brief containers overview</a:t>
            </a:r>
            <a:endParaRPr lang="en-US" b="0">
              <a:ea typeface="ＭＳ Ｐゴシック"/>
            </a:endParaRPr>
          </a:p>
          <a:p>
            <a:r>
              <a:rPr lang="en-US">
                <a:ea typeface="ＭＳ Ｐゴシック"/>
              </a:rPr>
              <a:t>Container support in OpenEmbedded / Yocto Project</a:t>
            </a:r>
            <a:endParaRPr lang="en-US" b="0"/>
          </a:p>
          <a:p>
            <a:r>
              <a:rPr lang="en-US">
                <a:ea typeface="ＭＳ Ｐゴシック"/>
              </a:rPr>
              <a:t>Example OE/YP container configurations</a:t>
            </a:r>
            <a:endParaRPr lang="en-US" b="0"/>
          </a:p>
          <a:p>
            <a:r>
              <a:rPr lang="en-US"/>
              <a:t>Multiconfig</a:t>
            </a:r>
            <a:endParaRPr lang="en-US" b="0"/>
          </a:p>
          <a:p>
            <a:r>
              <a:rPr lang="en-US">
                <a:ea typeface="ＭＳ Ｐゴシック"/>
              </a:rPr>
              <a:t>Containers and multiconfig?</a:t>
            </a:r>
            <a:endParaRPr lang="en-US" b="0">
              <a:ea typeface="ＭＳ Ｐゴシック"/>
            </a:endParaRPr>
          </a:p>
          <a:p>
            <a:endParaRPr lang="en-US" dirty="0"/>
          </a:p>
          <a:p>
            <a:endParaRPr lang="en-US" dirty="0">
              <a:solidFill>
                <a:srgbClr val="414141"/>
              </a:solidFill>
            </a:endParaRPr>
          </a:p>
          <a:p>
            <a:endParaRPr lang="en-US" dirty="0"/>
          </a:p>
        </p:txBody>
      </p:sp>
    </p:spTree>
    <p:extLst>
      <p:ext uri="{BB962C8B-B14F-4D97-AF65-F5344CB8AC3E}">
        <p14:creationId xmlns:p14="http://schemas.microsoft.com/office/powerpoint/2010/main" val="1169881276"/>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This is an evolution of a previous talk at ELCE 2018</a:t>
            </a:r>
            <a:endParaRPr lang="en-US" b="0" dirty="0">
              <a:ea typeface="ＭＳ Ｐゴシック"/>
            </a:endParaRPr>
          </a:p>
          <a:p>
            <a:r>
              <a:rPr lang="en-US" b="0">
                <a:ea typeface="ＭＳ Ｐゴシック"/>
              </a:rPr>
              <a:t>I am not a container expert, and this presentation does not cover the mechanics of using the discussed container images in detail</a:t>
            </a:r>
            <a:endParaRPr lang="en-US">
              <a:ea typeface="ＭＳ Ｐゴシック"/>
            </a:endParaRPr>
          </a:p>
          <a:p>
            <a:r>
              <a:rPr lang="en-US" b="0">
                <a:ea typeface="ＭＳ Ｐゴシック"/>
              </a:rPr>
              <a:t>Container technology is progressing rapidly, it’s entirely possible I’ve missed something of interest (Please let me know!)</a:t>
            </a:r>
            <a:endParaRPr lang="en-US">
              <a:ea typeface="ＭＳ Ｐゴシック"/>
            </a:endParaRPr>
          </a:p>
          <a:p>
            <a:r>
              <a:rPr lang="en-US" b="0"/>
              <a:t>An intermediate level of OpenEmbedded / Yocto Project knowledge is assumed</a:t>
            </a:r>
            <a:endParaRPr lang="en-US"/>
          </a:p>
          <a:p>
            <a:endParaRPr lang="en-US" dirty="0"/>
          </a:p>
        </p:txBody>
      </p:sp>
    </p:spTree>
    <p:extLst>
      <p:ext uri="{BB962C8B-B14F-4D97-AF65-F5344CB8AC3E}">
        <p14:creationId xmlns:p14="http://schemas.microsoft.com/office/powerpoint/2010/main" val="948659727"/>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Operating system level virtualization as opposed to virtual machines</a:t>
            </a:r>
          </a:p>
          <a:p>
            <a:r>
              <a:rPr lang="en-US" b="0"/>
              <a:t>Linux implementations typically are based on namespaces and cgroups</a:t>
            </a:r>
          </a:p>
          <a:p>
            <a:pPr lvl="1"/>
            <a:r>
              <a:rPr lang="en-US"/>
              <a:t>LXC, Docker, runc, systemd-nspawn</a:t>
            </a:r>
          </a:p>
          <a:p>
            <a:r>
              <a:rPr lang="en-US" b="0"/>
              <a:t>Newer Clear / Kata containers are based on lightweight VM technology</a:t>
            </a:r>
          </a:p>
          <a:p>
            <a:r>
              <a:rPr lang="en-US" b="0"/>
              <a:t>Container images can be full Linux distribution installs, or small images containing a single application and its dependencies</a:t>
            </a:r>
          </a:p>
          <a:p>
            <a:endParaRPr lang="en-US" dirty="0"/>
          </a:p>
        </p:txBody>
      </p:sp>
    </p:spTree>
    <p:extLst>
      <p:ext uri="{BB962C8B-B14F-4D97-AF65-F5344CB8AC3E}">
        <p14:creationId xmlns:p14="http://schemas.microsoft.com/office/powerpoint/2010/main" val="716153232"/>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Common use cases:</a:t>
            </a:r>
            <a:endParaRPr lang="en-US" b="0" dirty="0"/>
          </a:p>
          <a:p>
            <a:pPr lvl="1"/>
            <a:r>
              <a:rPr lang="en-US"/>
              <a:t>Running an application that has incompatible dependencies from the host machine</a:t>
            </a:r>
          </a:p>
          <a:p>
            <a:pPr lvl="1"/>
            <a:r>
              <a:rPr lang="en-US"/>
              <a:t>Sandboxing an application to isolate it from the host machine</a:t>
            </a:r>
          </a:p>
          <a:p>
            <a:pPr lvl="1"/>
            <a:r>
              <a:rPr lang="en-US"/>
              <a:t>Implementing microservices where application containers are started based on demand</a:t>
            </a:r>
          </a:p>
          <a:p>
            <a:r>
              <a:rPr lang="en-US" b="0"/>
              <a:t>Typical container construction</a:t>
            </a:r>
            <a:endParaRPr lang="en-US"/>
          </a:p>
          <a:p>
            <a:pPr lvl="1"/>
            <a:r>
              <a:rPr lang="en-US"/>
              <a:t>Start with a minimal Debian, Ubuntu, or Alpine Linux image</a:t>
            </a:r>
          </a:p>
          <a:p>
            <a:pPr lvl="1"/>
            <a:r>
              <a:rPr lang="en-US"/>
              <a:t>Add required packages</a:t>
            </a:r>
          </a:p>
          <a:p>
            <a:pPr lvl="1"/>
            <a:r>
              <a:rPr lang="en-US"/>
              <a:t>Potentially compile non-upstream available packages (e.g. via Dockerfile commands)</a:t>
            </a:r>
          </a:p>
          <a:p>
            <a:pPr lvl="1"/>
            <a:r>
              <a:rPr lang="en-US">
                <a:ea typeface="ＭＳ Ｐゴシック"/>
              </a:rPr>
              <a:t>Prune container down by removing unneeded files</a:t>
            </a:r>
          </a:p>
          <a:p>
            <a:pPr marL="977900" lvl="6"/>
            <a:r>
              <a:rPr lang="en-US">
                <a:solidFill>
                  <a:srgbClr val="414141"/>
                </a:solidFill>
                <a:latin typeface="Arial"/>
                <a:ea typeface="ＭＳ Ｐゴシック"/>
                <a:cs typeface="Arial"/>
              </a:rPr>
              <a:t>Small size is very desirable</a:t>
            </a:r>
          </a:p>
          <a:p>
            <a:pPr marL="977900" lvl="6"/>
            <a:r>
              <a:rPr lang="en-US">
                <a:solidFill>
                  <a:srgbClr val="414141"/>
                </a:solidFill>
                <a:latin typeface="Arial"/>
                <a:ea typeface="ＭＳ Ｐゴシック"/>
                <a:cs typeface="Arial"/>
              </a:rPr>
              <a:t>Reduces</a:t>
            </a:r>
            <a:r>
              <a:rPr lang="en-US">
                <a:solidFill>
                  <a:srgbClr val="414141"/>
                </a:solidFill>
                <a:ea typeface="ＭＳ Ｐゴシック"/>
              </a:rPr>
              <a:t> security attack surface, maintenance, and migration time</a:t>
            </a:r>
            <a:endParaRPr lang="en-US">
              <a:solidFill>
                <a:srgbClr val="414141"/>
              </a:solidFill>
              <a:ea typeface="ＭＳ Ｐゴシック"/>
              <a:cs typeface="Arial"/>
            </a:endParaRPr>
          </a:p>
          <a:p>
            <a:endParaRPr lang="en-US" b="0" dirty="0"/>
          </a:p>
        </p:txBody>
      </p:sp>
    </p:spTree>
    <p:extLst>
      <p:ext uri="{BB962C8B-B14F-4D97-AF65-F5344CB8AC3E}">
        <p14:creationId xmlns:p14="http://schemas.microsoft.com/office/powerpoint/2010/main" val="2652968700"/>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p>
          <a:p>
            <a:pPr lvl="1"/>
            <a:r>
              <a:rPr lang="en-US"/>
              <a:t>Base containers changes may not be obvious, e.g Docker labels may change</a:t>
            </a:r>
          </a:p>
          <a:p>
            <a:pPr lvl="1"/>
            <a:r>
              <a:rPr lang="en-US"/>
              <a:t>Package versions on Debian, Alpine, etc. changing</a:t>
            </a:r>
          </a:p>
          <a:p>
            <a:pPr marL="977900" lvl="6"/>
            <a:r>
              <a:rPr lang="en-US"/>
              <a:t>It’s not uncommon to see “apt-get update &amp;&amp; apt-get upgrade -y”, etc. in Dockerfiles</a:t>
            </a:r>
            <a:endParaRPr lang="en-US">
              <a:ea typeface="ＭＳ Ｐゴシック"/>
            </a:endParaRPr>
          </a:p>
          <a:p>
            <a:pPr marL="977900" lvl="6"/>
            <a:r>
              <a:rPr lang="en-US">
                <a:solidFill>
                  <a:srgbClr val="414141"/>
                </a:solidFill>
                <a:ea typeface="ＭＳ Ｐゴシック"/>
              </a:rPr>
              <a:t>Pinning</a:t>
            </a:r>
            <a:r>
              <a:rPr lang="en-US">
                <a:ea typeface="ＭＳ Ｐゴシック"/>
              </a:rPr>
              <a:t> package versions can break if the base distro doesn’t archive older versions</a:t>
            </a:r>
            <a:endParaRPr lang="en-US">
              <a:solidFill>
                <a:srgbClr val="37424A"/>
              </a:solidFill>
              <a:ea typeface="ＭＳ Ｐゴシック"/>
              <a:cs typeface="Arial"/>
            </a:endParaRPr>
          </a:p>
          <a:p>
            <a:pPr lvl="1"/>
            <a:r>
              <a:rPr lang="en-US"/>
              <a:t>Even if automating with Dockerfile(s) or other scripting, effort required to ensure result is reproducible</a:t>
            </a:r>
          </a:p>
          <a:p>
            <a:r>
              <a:rPr lang="en-US" b="0"/>
              <a:t>Transparency / Security</a:t>
            </a:r>
            <a:endParaRPr lang="en-US"/>
          </a:p>
          <a:p>
            <a:pPr lvl="1"/>
            <a:r>
              <a:rPr lang="en-US"/>
              <a:t>You have to trust the builders of the base container</a:t>
            </a:r>
          </a:p>
          <a:p>
            <a:pPr lvl="1"/>
            <a:r>
              <a:rPr lang="en-US"/>
              <a:t>Security is dependent on the providers of the base container, i.e. distribution update policies</a:t>
            </a:r>
          </a:p>
          <a:p>
            <a:pPr lvl="1"/>
            <a:r>
              <a:rPr lang="en-US"/>
              <a:t>Often quoted problem of library updates potentially affecting many containers</a:t>
            </a:r>
          </a:p>
          <a:p>
            <a:endParaRPr lang="en-US" b="0" dirty="0"/>
          </a:p>
          <a:p>
            <a:endParaRPr lang="en-US" dirty="0">
              <a:solidFill>
                <a:srgbClr val="414141"/>
              </a:solidFill>
            </a:endParaRPr>
          </a:p>
        </p:txBody>
      </p:sp>
    </p:spTree>
    <p:extLst>
      <p:ext uri="{BB962C8B-B14F-4D97-AF65-F5344CB8AC3E}">
        <p14:creationId xmlns:p14="http://schemas.microsoft.com/office/powerpoint/2010/main" val="2400438180"/>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License compliance scheme</a:t>
            </a:r>
            <a:endParaRPr lang="en-US" b="0" dirty="0">
              <a:solidFill>
                <a:srgbClr val="414141"/>
              </a:solidFill>
            </a:endParaRPr>
          </a:p>
          <a:p>
            <a:pPr lvl="1"/>
            <a:r>
              <a:rPr lang="en-US"/>
              <a:t>Potentially can be pulled from package manager, but no particularly turn-key solutions</a:t>
            </a:r>
          </a:p>
          <a:p>
            <a:r>
              <a:rPr lang="en-US" b="0"/>
              <a:t>Customization</a:t>
            </a:r>
            <a:endParaRPr lang="en-US"/>
          </a:p>
          <a:p>
            <a:pPr lvl="1"/>
            <a:r>
              <a:rPr lang="en-US"/>
              <a:t>Patching a package or tweaking its configuration flags requires manual or scripted rebuild</a:t>
            </a:r>
          </a:p>
          <a:p>
            <a:pPr lvl="1"/>
            <a:r>
              <a:rPr lang="en-US"/>
              <a:t>Building for an unsupported architecture requires delving into the distribution’s build process</a:t>
            </a:r>
          </a:p>
          <a:p>
            <a:endParaRPr lang="en-US" b="0" dirty="0">
              <a:solidFill>
                <a:srgbClr val="414141"/>
              </a:solidFill>
            </a:endParaRPr>
          </a:p>
        </p:txBody>
      </p:sp>
    </p:spTree>
    <p:extLst>
      <p:ext uri="{BB962C8B-B14F-4D97-AF65-F5344CB8AC3E}">
        <p14:creationId xmlns:p14="http://schemas.microsoft.com/office/powerpoint/2010/main" val="2920652902"/>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endParaRPr lang="en-US" b="0" dirty="0">
              <a:solidFill>
                <a:srgbClr val="414141"/>
              </a:solidFill>
            </a:endParaRPr>
          </a:p>
          <a:p>
            <a:pPr lvl="1"/>
            <a:r>
              <a:rPr lang="en-US"/>
              <a:t>Image builds can be straightforwardly reproduced using fixed metadata</a:t>
            </a:r>
          </a:p>
          <a:p>
            <a:r>
              <a:rPr lang="en-US" b="0"/>
              <a:t>Transparency / Security</a:t>
            </a:r>
            <a:endParaRPr lang="en-US"/>
          </a:p>
          <a:p>
            <a:pPr lvl="1"/>
            <a:r>
              <a:rPr lang="en-US"/>
              <a:t>Entire build process is bootstrapped from scratch</a:t>
            </a:r>
          </a:p>
          <a:p>
            <a:pPr lvl="1"/>
            <a:r>
              <a:rPr lang="en-US"/>
              <a:t>Typically 18 months support per release versus 5 years for Debian stable, ~2 years for Alpine</a:t>
            </a:r>
          </a:p>
          <a:p>
            <a:r>
              <a:rPr lang="en-US" b="0"/>
              <a:t>License compliance scheme</a:t>
            </a:r>
            <a:endParaRPr lang="en-US"/>
          </a:p>
          <a:p>
            <a:pPr lvl="1"/>
            <a:r>
              <a:rPr lang="en-US"/>
              <a:t>Image license manifests and license text archiving</a:t>
            </a:r>
          </a:p>
          <a:p>
            <a:pPr lvl="1"/>
            <a:r>
              <a:rPr lang="en-US"/>
              <a:t>Source archiving</a:t>
            </a:r>
          </a:p>
          <a:p>
            <a:r>
              <a:rPr lang="en-US" b="0"/>
              <a:t>Customization</a:t>
            </a:r>
            <a:endParaRPr lang="en-US"/>
          </a:p>
          <a:p>
            <a:pPr lvl="1"/>
            <a:r>
              <a:rPr lang="en-US"/>
              <a:t>Layered metadata and build process allows adding almost any customization</a:t>
            </a:r>
          </a:p>
          <a:p>
            <a:pPr lvl="1"/>
            <a:r>
              <a:rPr lang="en-US"/>
              <a:t>Any architecture with a BSP layer can be targeted</a:t>
            </a:r>
          </a:p>
          <a:p>
            <a:endParaRPr lang="en-US" b="0" dirty="0">
              <a:solidFill>
                <a:srgbClr val="414141"/>
              </a:solidFill>
            </a:endParaRPr>
          </a:p>
        </p:txBody>
      </p:sp>
    </p:spTree>
    <p:extLst>
      <p:ext uri="{BB962C8B-B14F-4D97-AF65-F5344CB8AC3E}">
        <p14:creationId xmlns:p14="http://schemas.microsoft.com/office/powerpoint/2010/main" val="40471155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(Fri)</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16" name="Google Shape;116;p21"/>
          <p:cNvGraphicFramePr/>
          <p:nvPr/>
        </p:nvGraphicFramePr>
        <p:xfrm>
          <a:off x="881075" y="1857375"/>
          <a:ext cx="7239000" cy="100581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3:15pm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as a Method to Upstream, Maintain, and Track Patches</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Jon Mason</a:t>
                      </a:r>
                      <a:endParaRPr/>
                    </a:p>
                    <a:p>
                      <a:pPr marL="0" lvl="0" indent="0" algn="l" rtl="0">
                        <a:spcBef>
                          <a:spcPts val="0"/>
                        </a:spcBef>
                        <a:spcAft>
                          <a:spcPts val="0"/>
                        </a:spcAft>
                        <a:buNone/>
                      </a:pPr>
                      <a:r>
                        <a:rPr lang="en-US"/>
                        <a:t>Arm</a:t>
                      </a:r>
                      <a:endParaRPr/>
                    </a:p>
                  </a:txBody>
                  <a:tcPr marL="91425" marR="91425" marT="91425" marB="91425"/>
                </a:tc>
              </a:tr>
            </a:tbl>
          </a:graphicData>
        </a:graphic>
      </p:graphicFrame>
    </p:spTree>
    <p:extLst>
      <p:ext uri="{BB962C8B-B14F-4D97-AF65-F5344CB8AC3E}">
        <p14:creationId xmlns:p14="http://schemas.microsoft.com/office/powerpoint/2010/main" val="29683993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Package availability</a:t>
            </a:r>
            <a:endParaRPr lang="en-US" b="0" dirty="0">
              <a:solidFill>
                <a:srgbClr val="414141"/>
              </a:solidFill>
            </a:endParaRPr>
          </a:p>
          <a:p>
            <a:pPr lvl="1"/>
            <a:r>
              <a:rPr lang="en-US"/>
              <a:t>Debian, Ubuntu several 10’s of K, Alpine ~5K</a:t>
            </a:r>
          </a:p>
          <a:p>
            <a:pPr lvl="1"/>
            <a:r>
              <a:rPr lang="en-US"/>
              <a:t>OE ~2300 in oe-core and meta-openembedded, many more in other layers </a:t>
            </a:r>
          </a:p>
          <a:p>
            <a:pPr lvl="1"/>
            <a:r>
              <a:rPr lang="en-US">
                <a:ea typeface="ＭＳ Ｐゴシック"/>
              </a:rPr>
              <a:t>OE node.js and Python module availability is not as broad</a:t>
            </a:r>
          </a:p>
          <a:p>
            <a:r>
              <a:rPr lang="en-US" b="0"/>
              <a:t>Ease of use</a:t>
            </a:r>
            <a:endParaRPr lang="en-US"/>
          </a:p>
          <a:p>
            <a:pPr lvl="1"/>
            <a:r>
              <a:rPr lang="en-US">
                <a:ea typeface="ＭＳ Ｐゴシック"/>
              </a:rPr>
              <a:t>It take some work to reproduce something like the apt-get, apk install user experience with an OE built package feed</a:t>
            </a:r>
          </a:p>
          <a:p>
            <a:pPr lvl="1"/>
            <a:r>
              <a:rPr lang="en-US"/>
              <a:t>Small, relatively fixed content images are going to be easier to handle</a:t>
            </a:r>
          </a:p>
          <a:p>
            <a:r>
              <a:rPr lang="en-US" b="0"/>
              <a:t>Resources</a:t>
            </a:r>
            <a:endParaRPr lang="en-US"/>
          </a:p>
          <a:p>
            <a:pPr lvl="1"/>
            <a:r>
              <a:rPr lang="en-US">
                <a:ea typeface="ＭＳ Ｐゴシック"/>
              </a:rPr>
              <a:t>OE is a new toolset to learn potentially</a:t>
            </a:r>
            <a:endParaRPr lang="en-US"/>
          </a:p>
          <a:p>
            <a:pPr lvl="1"/>
            <a:r>
              <a:rPr lang="en-US"/>
              <a:t>Building images can require significant hardware resources</a:t>
            </a:r>
          </a:p>
          <a:p>
            <a:pPr lvl="1"/>
            <a:r>
              <a:rPr lang="en-US"/>
              <a:t>Long term maintenance may involve dedicating resources</a:t>
            </a:r>
          </a:p>
          <a:p>
            <a:endParaRPr lang="en-US" b="0" dirty="0">
              <a:solidFill>
                <a:srgbClr val="414141"/>
              </a:solidFill>
            </a:endParaRPr>
          </a:p>
        </p:txBody>
      </p:sp>
    </p:spTree>
    <p:extLst>
      <p:ext uri="{BB962C8B-B14F-4D97-AF65-F5344CB8AC3E}">
        <p14:creationId xmlns:p14="http://schemas.microsoft.com/office/powerpoint/2010/main" val="1889143871"/>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r>
              <a:rPr lang="en-US" b="0">
                <a:ea typeface="ＭＳ Ｐゴシック"/>
              </a:rPr>
              <a:t>Container image type</a:t>
            </a:r>
            <a:endParaRPr lang="en-US" b="0" dirty="0">
              <a:solidFill>
                <a:srgbClr val="414141"/>
              </a:solidFill>
              <a:ea typeface="ＭＳ Ｐゴシック"/>
            </a:endParaRPr>
          </a:p>
          <a:p>
            <a:pPr lvl="1"/>
            <a:r>
              <a:rPr lang="en-US"/>
              <a:t>Added in pyro / 2.3 release</a:t>
            </a:r>
          </a:p>
          <a:p>
            <a:pPr lvl="1"/>
            <a:r>
              <a:rPr lang="en-US"/>
              <a:t>IMAGE_FSTYPES = “container”</a:t>
            </a:r>
          </a:p>
          <a:p>
            <a:pPr lvl="1"/>
            <a:r>
              <a:rPr lang="en-US"/>
              <a:t>Produces a tar.bz2 with no kernel components or post-install scripts</a:t>
            </a:r>
          </a:p>
          <a:p>
            <a:pPr lvl="1"/>
            <a:r>
              <a:rPr lang="en-US">
                <a:ea typeface="ＭＳ Ｐゴシック"/>
              </a:rPr>
              <a:t>Requires PREFERRED_PROVIDER_virtual/kernel to be set to “dummy”</a:t>
            </a:r>
          </a:p>
          <a:p>
            <a:r>
              <a:rPr lang="en-US" b="0">
                <a:ea typeface="ＭＳ Ｐゴシック"/>
              </a:rPr>
              <a:t>meta-virtualization layer</a:t>
            </a:r>
            <a:endParaRPr lang="en-US">
              <a:ea typeface="ＭＳ Ｐゴシック"/>
            </a:endParaRPr>
          </a:p>
          <a:p>
            <a:pPr lvl="1"/>
            <a:r>
              <a:rPr lang="en-US">
                <a:solidFill>
                  <a:srgbClr val="414141"/>
                </a:solidFill>
                <a:ea typeface="ＭＳ Ｐゴシック"/>
              </a:rPr>
              <a:t>LXC</a:t>
            </a:r>
            <a:r>
              <a:rPr lang="en-US">
                <a:ea typeface="ＭＳ Ｐゴシック"/>
              </a:rPr>
              <a:t>, runc, Docker (currently 18.09.3 in warrior, 19.03.0-rc3 in master)</a:t>
            </a:r>
          </a:p>
          <a:p>
            <a:pPr lvl="1"/>
            <a:r>
              <a:rPr lang="en-US">
                <a:solidFill>
                  <a:srgbClr val="414141"/>
                </a:solidFill>
                <a:ea typeface="ＭＳ Ｐゴシック"/>
              </a:rPr>
              <a:t>Open Container Initiative (OCI) image tools</a:t>
            </a:r>
            <a:endParaRPr lang="en-US"/>
          </a:p>
          <a:p>
            <a:pPr lvl="1"/>
            <a:r>
              <a:rPr lang="en-US">
                <a:solidFill>
                  <a:srgbClr val="414141"/>
                </a:solidFill>
                <a:ea typeface="ＭＳ Ｐゴシック"/>
              </a:rPr>
              <a:t>OCI image build support (based on skopeo) since warrior</a:t>
            </a:r>
            <a:endParaRPr lang="en-US"/>
          </a:p>
          <a:p>
            <a:pPr lvl="1"/>
            <a:r>
              <a:rPr lang="en-US">
                <a:solidFill>
                  <a:srgbClr val="414141"/>
                </a:solidFill>
                <a:ea typeface="ＭＳ Ｐゴシック"/>
              </a:rPr>
              <a:t>Kernel configuration fragments for linux-yocto</a:t>
            </a:r>
          </a:p>
          <a:p>
            <a:r>
              <a:rPr lang="en-US" b="0">
                <a:ea typeface="ＭＳ Ｐゴシック"/>
              </a:rPr>
              <a:t>Currently no support for building LXC or Docker images during OE </a:t>
            </a:r>
            <a:r>
              <a:rPr lang="en-US" b="0" dirty="0">
                <a:ea typeface="ＭＳ Ｐゴシック"/>
              </a:rPr>
              <a:t>build</a:t>
            </a:r>
          </a:p>
          <a:p>
            <a:pPr lvl="1"/>
            <a:r>
              <a:rPr lang="en-US" b="0">
                <a:ea typeface="ＭＳ Ｐゴシック"/>
              </a:rPr>
              <a:t>Difficult</a:t>
            </a:r>
            <a:r>
              <a:rPr lang="en-US">
                <a:ea typeface="ＭＳ Ｐゴシック"/>
              </a:rPr>
              <a:t> with Docker itself, since it needs its daemon running</a:t>
            </a:r>
            <a:endParaRPr lang="en-US" b="0">
              <a:ea typeface="ＭＳ Ｐゴシック"/>
            </a:endParaRPr>
          </a:p>
          <a:p>
            <a:pPr lvl="1"/>
            <a:r>
              <a:rPr lang="en-US">
                <a:ea typeface="ＭＳ Ｐゴシック"/>
              </a:rPr>
              <a:t>LXC may be possible with lxc-create template hacking</a:t>
            </a:r>
            <a:endParaRPr lang="en-US" b="0" dirty="0"/>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1489154"/>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Togán Labs’ Oryx Linux</a:t>
            </a:r>
            <a:endParaRPr lang="en-US" b="0" dirty="0">
              <a:ea typeface="ＭＳ Ｐゴシック"/>
            </a:endParaRPr>
          </a:p>
          <a:p>
            <a:pPr lvl="1"/>
            <a:r>
              <a:rPr lang="en-US" sz="2400">
                <a:ea typeface="ＭＳ Ｐゴシック"/>
              </a:rPr>
              <a:t>Commercially supported OE based distribution</a:t>
            </a:r>
            <a:endParaRPr lang="en-US" sz="2400"/>
          </a:p>
          <a:p>
            <a:pPr lvl="1"/>
            <a:r>
              <a:rPr lang="en-US" sz="2400">
                <a:ea typeface="ＭＳ Ｐゴシック"/>
              </a:rPr>
              <a:t>Container support using runc on target</a:t>
            </a:r>
            <a:endParaRPr lang="en-US"/>
          </a:p>
          <a:p>
            <a:pPr lvl="1"/>
            <a:r>
              <a:rPr lang="en-US" sz="2400" dirty="0">
                <a:ea typeface="ＭＳ Ｐゴシック"/>
                <a:hlinkClick r:id="rId2"/>
              </a:rPr>
              <a:t>https://www.toganlabs</a:t>
            </a:r>
            <a:r>
              <a:rPr lang="en-US" sz="2400" dirty="0">
                <a:hlinkClick r:id="rId2"/>
              </a:rPr>
              <a:t>.</a:t>
            </a:r>
            <a:r>
              <a:rPr lang="en-US" sz="2400" dirty="0">
                <a:ea typeface="ＭＳ Ｐゴシック"/>
                <a:hlinkClick r:id="rId2"/>
              </a:rPr>
              <a:t>com/oryx-linux/</a:t>
            </a:r>
            <a:endParaRPr lang="en-US"/>
          </a:p>
          <a:p>
            <a:endParaRPr lang="en-US" b="0" dirty="0">
              <a:solidFill>
                <a:srgbClr val="414141"/>
              </a:solidFill>
            </a:endParaRPr>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985709576"/>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Build bootstrap container</a:t>
            </a:r>
            <a:endParaRPr lang="en-US" b="0" dirty="0">
              <a:solidFill>
                <a:srgbClr val="414141"/>
              </a:solidFill>
            </a:endParaRPr>
          </a:p>
          <a:p>
            <a:pPr lvl="1"/>
            <a:r>
              <a:rPr lang="en-US"/>
              <a:t>Contains the tools to run OE / YP builds, i.e. self-hosting</a:t>
            </a:r>
          </a:p>
          <a:p>
            <a:pPr lvl="1"/>
            <a:r>
              <a:rPr lang="en-US"/>
              <a:t>Lighter container version of build-appliance VM image</a:t>
            </a:r>
          </a:p>
          <a:p>
            <a:r>
              <a:rPr lang="en-US" b="0"/>
              <a:t>Alpine-like container image</a:t>
            </a:r>
            <a:endParaRPr lang="en-US"/>
          </a:p>
          <a:p>
            <a:pPr lvl="1"/>
            <a:r>
              <a:rPr lang="en-US">
                <a:ea typeface="ＭＳ Ｐゴシック"/>
              </a:rPr>
              <a:t>Attempt to match base Alpine contents and size</a:t>
            </a:r>
          </a:p>
          <a:p>
            <a:r>
              <a:rPr lang="en-US" b="0"/>
              <a:t>Application container image</a:t>
            </a:r>
            <a:endParaRPr lang="en-US"/>
          </a:p>
          <a:p>
            <a:pPr lvl="1"/>
            <a:r>
              <a:rPr lang="en-US">
                <a:ea typeface="ＭＳ Ｐゴシック"/>
              </a:rPr>
              <a:t>Typical single application sandbox / microservice</a:t>
            </a:r>
          </a:p>
          <a:p>
            <a:endParaRPr lang="en-US" b="0" dirty="0">
              <a:solidFill>
                <a:srgbClr val="414141"/>
              </a:solidFill>
            </a:endParaRPr>
          </a:p>
        </p:txBody>
      </p:sp>
    </p:spTree>
    <p:extLst>
      <p:ext uri="{BB962C8B-B14F-4D97-AF65-F5344CB8AC3E}">
        <p14:creationId xmlns:p14="http://schemas.microsoft.com/office/powerpoint/2010/main" val="3378126222"/>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Build Bootstrap Container Example</a:t>
            </a:r>
            <a:endParaRPr lang="en-US" sz="3200"/>
          </a:p>
        </p:txBody>
      </p:sp>
    </p:spTree>
    <p:extLst>
      <p:ext uri="{BB962C8B-B14F-4D97-AF65-F5344CB8AC3E}">
        <p14:creationId xmlns:p14="http://schemas.microsoft.com/office/powerpoint/2010/main" val="4119550699"/>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333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ea typeface="+mn-lt"/>
              <a:cs typeface="+mn-lt"/>
            </a:endParaRPr>
          </a:p>
          <a:p>
            <a:pPr marL="342900" indent="-342900">
              <a:spcBef>
                <a:spcPts val="0"/>
              </a:spcBef>
            </a:pPr>
            <a:r>
              <a:rPr lang="en-US" sz="1800" b="1" spc="-1">
                <a:latin typeface="Courier New"/>
                <a:cs typeface="Courier New"/>
              </a:rPr>
              <a:t>IMAGE_FSTYPES = "container"</a:t>
            </a:r>
            <a:endParaRPr lang="en-US" sz="1800" spc="-1">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spc="-1">
              <a:ea typeface="+mn-lt"/>
              <a:cs typeface="+mn-lt"/>
            </a:endParaRPr>
          </a:p>
          <a:p>
            <a:pPr marL="342900" indent="-342900">
              <a:spcBef>
                <a:spcPts val="0"/>
              </a:spcBef>
            </a:pPr>
            <a:r>
              <a:rPr lang="en-US" sz="1800" b="1" spc="-1">
                <a:latin typeface="Courier New"/>
                <a:cs typeface="Courier New"/>
              </a:rPr>
              <a:t>IMAGE_LINGUAS_append = " en-us"</a:t>
            </a:r>
            <a:endParaRPr lang="en-US" sz="1800" spc="-1">
              <a:ea typeface="+mn-lt"/>
              <a:cs typeface="+mn-lt"/>
            </a:endParaRPr>
          </a:p>
          <a:p>
            <a:pPr marL="342900" indent="-342900">
              <a:spcBef>
                <a:spcPts val="0"/>
              </a:spcBef>
            </a:pPr>
            <a:r>
              <a:rPr lang="en-US" sz="1800" b="1" spc="-1">
                <a:latin typeface="Courier New"/>
                <a:cs typeface="Courier New"/>
              </a:rPr>
              <a:t>CORE_IMAGE_EXTRA_INSTALL += " \</a:t>
            </a:r>
            <a:endParaRPr lang="en-US" sz="1800" spc="-1">
              <a:latin typeface="Arial"/>
              <a:cs typeface="Arial"/>
            </a:endParaRPr>
          </a:p>
          <a:p>
            <a:pPr marL="342900" indent="-342900">
              <a:spcBef>
                <a:spcPts val="0"/>
              </a:spcBef>
            </a:pPr>
            <a:r>
              <a:rPr lang="en-US" sz="1800" b="1" spc="-1">
                <a:latin typeface="Courier New"/>
                <a:cs typeface="Courier New"/>
              </a:rPr>
              <a:t>   packagegroup-self-hosted-sdk \</a:t>
            </a:r>
            <a:endParaRPr lang="en-US" sz="1800" spc="-1">
              <a:latin typeface="Arial"/>
              <a:cs typeface="Arial"/>
            </a:endParaRPr>
          </a:p>
          <a:p>
            <a:pPr marL="342900" indent="-342900">
              <a:spcBef>
                <a:spcPts val="0"/>
              </a:spcBef>
            </a:pPr>
            <a:r>
              <a:rPr lang="en-US" sz="1800" b="1" spc="-1">
                <a:latin typeface="Courier New"/>
                <a:cs typeface="Courier New"/>
              </a:rPr>
              <a:t>   packagegroup-self-hosted-extended \</a:t>
            </a:r>
            <a:endParaRPr lang="en-US" sz="1800" spc="-1">
              <a:latin typeface="Arial"/>
              <a:cs typeface="Arial"/>
            </a:endParaRPr>
          </a:p>
          <a:p>
            <a:pPr marL="342900" indent="-342900">
              <a:spcBef>
                <a:spcPts val="0"/>
              </a:spcBef>
            </a:pPr>
            <a:r>
              <a:rPr lang="en-US" sz="1800" b="1" spc="-1">
                <a:latin typeface="Courier New"/>
                <a:cs typeface="Courier New"/>
              </a:rPr>
              <a:t>"</a:t>
            </a:r>
            <a:endParaRPr lang="en-US" sz="1800" b="0" strike="noStrike" spc="-1">
              <a:latin typeface="Arial"/>
              <a:cs typeface="Arial"/>
            </a:endParaRPr>
          </a:p>
        </p:txBody>
      </p:sp>
    </p:spTree>
    <p:extLst>
      <p:ext uri="{BB962C8B-B14F-4D97-AF65-F5344CB8AC3E}">
        <p14:creationId xmlns:p14="http://schemas.microsoft.com/office/powerpoint/2010/main" val="2879689334"/>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Resulting core-image-minimal for qemux86-64 is ~150 MB</a:t>
            </a:r>
            <a:endParaRPr lang="en-US" b="0" dirty="0">
              <a:solidFill>
                <a:srgbClr val="414141"/>
              </a:solidFill>
            </a:endParaRPr>
          </a:p>
          <a:p>
            <a:r>
              <a:rPr lang="en-US" b="0"/>
              <a:t>Builds some graphical packages that go unused</a:t>
            </a:r>
            <a:endParaRPr lang="en-US"/>
          </a:p>
          <a:p>
            <a:r>
              <a:rPr lang="en-US" b="0"/>
              <a:t>Further tinkering required to prune out some things</a:t>
            </a:r>
            <a:endParaRPr lang="en-US"/>
          </a:p>
          <a:p>
            <a:r>
              <a:rPr lang="en-US" b="0"/>
              <a:t>Lack of post-install scripts means volatile directories (/var/volatile/*, etc.) do not get created</a:t>
            </a:r>
            <a:endParaRPr lang="en-US"/>
          </a:p>
          <a:p>
            <a:pPr lvl="1"/>
            <a:r>
              <a:rPr lang="en-US"/>
              <a:t>Can run /etc/rcS.d/S37populate-volatile.sh</a:t>
            </a:r>
          </a:p>
          <a:p>
            <a:pPr lvl="1"/>
            <a:r>
              <a:rPr lang="en-US"/>
              <a:t>Fixable with ROOTFS_POSTPROCESS or bbappend to base-files and fsperms.txt tweaking</a:t>
            </a:r>
          </a:p>
          <a:p>
            <a:r>
              <a:rPr lang="en-US" b="0"/>
              <a:t>User for building needs to be created / managed</a:t>
            </a:r>
            <a:endParaRPr lang="en-US"/>
          </a:p>
          <a:p>
            <a:r>
              <a:rPr lang="en-US" b="0"/>
              <a:t>Access to build tree needs to be managed</a:t>
            </a:r>
            <a:endParaRPr lang="en-US"/>
          </a:p>
          <a:p>
            <a:pPr lvl="1"/>
            <a:r>
              <a:rPr lang="en-US"/>
              <a:t>Docker volume(s), mounts, etc.</a:t>
            </a:r>
          </a:p>
          <a:p>
            <a:endParaRPr lang="en-US" b="0" dirty="0">
              <a:solidFill>
                <a:srgbClr val="414141"/>
              </a:solidFill>
            </a:endParaRPr>
          </a:p>
        </p:txBody>
      </p:sp>
    </p:spTree>
    <p:extLst>
      <p:ext uri="{BB962C8B-B14F-4D97-AF65-F5344CB8AC3E}">
        <p14:creationId xmlns:p14="http://schemas.microsoft.com/office/powerpoint/2010/main" val="1841511879"/>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Image definition: build-container.bb</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421013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SUMMARY = "A minimal bootstrap container image"</a:t>
            </a:r>
            <a:endParaRPr lang="en-US" sz="1200" b="1" dirty="0">
              <a:latin typeface="Courier New"/>
              <a:cs typeface="Courier New"/>
            </a:endParaRPr>
          </a:p>
          <a:p>
            <a:endParaRPr lang="en-US" sz="1200" b="1" spc="-1" dirty="0">
              <a:latin typeface="Courier New"/>
              <a:ea typeface="+mn-lt"/>
              <a:cs typeface="+mn-lt"/>
            </a:endParaRPr>
          </a:p>
          <a:p>
            <a:r>
              <a:rPr lang="en-US" sz="1200" b="1" spc="-1">
                <a:latin typeface="Courier New"/>
                <a:ea typeface="+mn-lt"/>
                <a:cs typeface="+mn-lt"/>
              </a:rPr>
              <a:t>IMAGE_FSTYPES = "container"</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inherit core-image</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IMAGE_INSTALL = " \</a:t>
            </a:r>
            <a:endParaRPr lang="en-US" sz="1200" b="1" dirty="0">
              <a:latin typeface="Courier New"/>
              <a:cs typeface="Courier New"/>
            </a:endParaRPr>
          </a:p>
          <a:p>
            <a:r>
              <a:rPr lang="en-US" sz="1200" b="1" spc="-1">
                <a:latin typeface="Courier New"/>
                <a:ea typeface="+mn-lt"/>
                <a:cs typeface="+mn-lt"/>
              </a:rPr>
              <a:t>        packagegroup-core-boot \</a:t>
            </a:r>
            <a:endParaRPr lang="en-US" sz="1200" b="1" dirty="0">
              <a:latin typeface="Courier New"/>
              <a:cs typeface="Courier New"/>
            </a:endParaRPr>
          </a:p>
          <a:p>
            <a:r>
              <a:rPr lang="en-US" sz="1200" b="1" spc="-1">
                <a:latin typeface="Courier New"/>
                <a:ea typeface="+mn-lt"/>
                <a:cs typeface="+mn-lt"/>
              </a:rPr>
              <a:t>        packagegroup-self-hosted-sdk \</a:t>
            </a:r>
            <a:endParaRPr lang="en-US" sz="1200" b="1" dirty="0">
              <a:latin typeface="Courier New"/>
              <a:cs typeface="Courier New"/>
            </a:endParaRPr>
          </a:p>
          <a:p>
            <a:r>
              <a:rPr lang="en-US" sz="1200" b="1" spc="-1">
                <a:latin typeface="Courier New"/>
                <a:ea typeface="+mn-lt"/>
                <a:cs typeface="+mn-lt"/>
              </a:rPr>
              <a:t>        packagegroup-self-hosted-extended \</a:t>
            </a:r>
            <a:endParaRPr lang="en-US" sz="1200" b="1" dirty="0">
              <a:latin typeface="Courier New"/>
              <a:cs typeface="Courier New"/>
            </a:endParaRPr>
          </a:p>
          <a:p>
            <a:r>
              <a:rPr lang="en-US" sz="1200" b="1" spc="-1">
                <a:latin typeface="Courier New"/>
                <a:ea typeface="+mn-lt"/>
                <a:cs typeface="+mn-lt"/>
              </a:rPr>
              <a:t>        ${CORE_IMAGE_EXTRA_INSTALL} \</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IMAGE_LINGUAS = "en-us"</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 Workaround /var/volatile for now</a:t>
            </a:r>
            <a:endParaRPr lang="en-US" sz="1200" b="1" dirty="0">
              <a:latin typeface="Courier New"/>
              <a:cs typeface="Courier New"/>
            </a:endParaRPr>
          </a:p>
          <a:p>
            <a:r>
              <a:rPr lang="en-US" sz="1200" b="1" spc="-1">
                <a:latin typeface="Courier New"/>
                <a:ea typeface="+mn-lt"/>
                <a:cs typeface="+mn-lt"/>
              </a:rPr>
              <a:t>ROOTFS_POSTPROCESS_COMMAND += "rootfs_fixup_var_volatile ; "</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rootfs_fixup_var_volatile () {</a:t>
            </a:r>
            <a:endParaRPr lang="en-US" sz="1200" b="1" dirty="0">
              <a:latin typeface="Courier New"/>
              <a:cs typeface="Courier New"/>
            </a:endParaRPr>
          </a:p>
          <a:p>
            <a:r>
              <a:rPr lang="en-US" sz="1200" b="1" spc="-1">
                <a:latin typeface="Courier New"/>
                <a:ea typeface="+mn-lt"/>
                <a:cs typeface="+mn-lt"/>
              </a:rPr>
              <a:t>        install -m 1777 -d ${IMAGE_ROOTFS}/${localstatedir}/volatile/tmp</a:t>
            </a:r>
            <a:endParaRPr lang="en-US" sz="1200" b="1" dirty="0">
              <a:latin typeface="Courier New"/>
              <a:cs typeface="Courier New"/>
            </a:endParaRPr>
          </a:p>
          <a:p>
            <a:r>
              <a:rPr lang="en-US" sz="1200" b="1" spc="-1">
                <a:latin typeface="Courier New"/>
                <a:ea typeface="+mn-lt"/>
                <a:cs typeface="+mn-lt"/>
              </a:rPr>
              <a:t>        install -m 755 -d ${IMAGE_ROOTFS}/${localstatedir}/volatile/log</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p:txBody>
      </p:sp>
    </p:spTree>
    <p:extLst>
      <p:ext uri="{BB962C8B-B14F-4D97-AF65-F5344CB8AC3E}">
        <p14:creationId xmlns:p14="http://schemas.microsoft.com/office/powerpoint/2010/main" val="114292505"/>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Alpine-like Container </a:t>
            </a:r>
            <a:r>
              <a:rPr lang="en-US" sz="3200" dirty="0">
                <a:ea typeface="ＭＳ Ｐゴシック"/>
              </a:rPr>
              <a:t>Example</a:t>
            </a:r>
            <a:endParaRPr lang="en-US" sz="3200" dirty="0"/>
          </a:p>
        </p:txBody>
      </p:sp>
    </p:spTree>
    <p:extLst>
      <p:ext uri="{BB962C8B-B14F-4D97-AF65-F5344CB8AC3E}">
        <p14:creationId xmlns:p14="http://schemas.microsoft.com/office/powerpoint/2010/main" val="3544594538"/>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126435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latin typeface="Courier New"/>
              <a:ea typeface="+mn-lt"/>
              <a:cs typeface="+mn-lt"/>
            </a:endParaRPr>
          </a:p>
          <a:p>
            <a:pPr marL="342900" indent="-342900">
              <a:spcBef>
                <a:spcPts val="0"/>
              </a:spcBef>
            </a:pPr>
            <a:r>
              <a:rPr lang="en-US" sz="1800" b="1" spc="-1">
                <a:latin typeface="Courier New"/>
                <a:cs typeface="Courier New"/>
              </a:rPr>
              <a:t>IMAGE_FSTYPES = "container"</a:t>
            </a:r>
            <a:endParaRPr lang="en-US" sz="1800" spc="-1">
              <a:latin typeface="Courier New"/>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b="1" spc="-1">
              <a:latin typeface="Courier New"/>
              <a:ea typeface="+mn-lt"/>
              <a:cs typeface="Courier New"/>
            </a:endParaRPr>
          </a:p>
          <a:p>
            <a:r>
              <a:rPr lang="en-US" sz="1800" b="1" spc="-1">
                <a:latin typeface="Courier New"/>
                <a:cs typeface="Arial"/>
              </a:rPr>
              <a:t>TCLIBC = “musl”</a:t>
            </a:r>
            <a:endParaRPr lang="en-US" sz="1800" b="0" strike="noStrike" spc="-1">
              <a:latin typeface="Courier New"/>
              <a:cs typeface="Courier New"/>
            </a:endParaRPr>
          </a:p>
        </p:txBody>
      </p:sp>
    </p:spTree>
    <p:extLst>
      <p:ext uri="{BB962C8B-B14F-4D97-AF65-F5344CB8AC3E}">
        <p14:creationId xmlns:p14="http://schemas.microsoft.com/office/powerpoint/2010/main" val="35387072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Join our community</a:t>
            </a:r>
            <a:endParaRPr/>
          </a:p>
        </p:txBody>
      </p:sp>
      <p:sp>
        <p:nvSpPr>
          <p:cNvPr id="123" name="Google Shape;123;p22"/>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Use, participate, contribute!</a:t>
            </a:r>
            <a:br>
              <a:rPr lang="en-US"/>
            </a:br>
            <a:r>
              <a:rPr lang="en-US" u="sng">
                <a:solidFill>
                  <a:schemeClr val="hlink"/>
                </a:solidFill>
                <a:hlinkClick r:id="rId3"/>
              </a:rPr>
              <a:t>https://www.yoctoproject.org/community/</a:t>
            </a:r>
            <a:r>
              <a:rPr lang="en-US"/>
              <a:t> </a:t>
            </a:r>
            <a:endParaRPr/>
          </a:p>
          <a:p>
            <a:pPr marL="457200" lvl="0" indent="-381000" algn="l" rtl="0">
              <a:spcBef>
                <a:spcPts val="0"/>
              </a:spcBef>
              <a:spcAft>
                <a:spcPts val="0"/>
              </a:spcAft>
              <a:buSzPts val="2400"/>
              <a:buChar char="•"/>
            </a:pPr>
            <a:r>
              <a:rPr lang="en-US"/>
              <a:t>Public technical and engineering meetings</a:t>
            </a:r>
            <a:endParaRPr/>
          </a:p>
          <a:p>
            <a:pPr marL="457200" lvl="0" indent="-381000" algn="l" rtl="0">
              <a:spcBef>
                <a:spcPts val="0"/>
              </a:spcBef>
              <a:spcAft>
                <a:spcPts val="0"/>
              </a:spcAft>
              <a:buSzPts val="2400"/>
              <a:buChar char="•"/>
            </a:pPr>
            <a:r>
              <a:rPr lang="en-US"/>
              <a:t>Spread the work at conferences and events about the cool things you build with Yocto Project</a:t>
            </a:r>
            <a:endParaRPr/>
          </a:p>
          <a:p>
            <a:pPr marL="457200" lvl="0" indent="-381000" algn="l" rtl="0">
              <a:spcBef>
                <a:spcPts val="0"/>
              </a:spcBef>
              <a:spcAft>
                <a:spcPts val="0"/>
              </a:spcAft>
              <a:buSzPts val="2400"/>
              <a:buChar char="•"/>
            </a:pPr>
            <a:r>
              <a:rPr lang="en-US"/>
              <a:t>Social media:</a:t>
            </a:r>
            <a:endParaRPr/>
          </a:p>
          <a:p>
            <a:pPr marL="914400" lvl="1" indent="-368300" algn="l" rtl="0">
              <a:spcBef>
                <a:spcPts val="0"/>
              </a:spcBef>
              <a:spcAft>
                <a:spcPts val="0"/>
              </a:spcAft>
              <a:buSzPts val="2200"/>
              <a:buChar char="•"/>
            </a:pPr>
            <a:r>
              <a:rPr lang="en-US"/>
              <a:t>Stack overflow</a:t>
            </a:r>
            <a:endParaRPr/>
          </a:p>
          <a:p>
            <a:pPr marL="914400" lvl="1" indent="-368300" algn="l" rtl="0">
              <a:spcBef>
                <a:spcPts val="0"/>
              </a:spcBef>
              <a:spcAft>
                <a:spcPts val="0"/>
              </a:spcAft>
              <a:buSzPts val="2200"/>
              <a:buChar char="•"/>
            </a:pPr>
            <a:r>
              <a:rPr lang="en-US"/>
              <a:t>Twitter</a:t>
            </a:r>
            <a:endParaRPr/>
          </a:p>
          <a:p>
            <a:pPr marL="914400" lvl="1" indent="-368300" algn="l" rtl="0">
              <a:spcBef>
                <a:spcPts val="0"/>
              </a:spcBef>
              <a:spcAft>
                <a:spcPts val="0"/>
              </a:spcAft>
              <a:buSzPts val="2200"/>
              <a:buChar char="•"/>
            </a:pPr>
            <a:r>
              <a:rPr lang="en-US"/>
              <a:t>LinkedIn</a:t>
            </a:r>
            <a:endParaRPr/>
          </a:p>
        </p:txBody>
      </p:sp>
    </p:spTree>
    <p:extLst>
      <p:ext uri="{BB962C8B-B14F-4D97-AF65-F5344CB8AC3E}">
        <p14:creationId xmlns:p14="http://schemas.microsoft.com/office/powerpoint/2010/main" val="370808693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core-image-minimal manifest</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ea typeface="+mn-lt"/>
                <a:cs typeface="+mn-lt"/>
              </a:rPr>
              <a:t>base-files qemux86_64 3.0.14</a:t>
            </a:r>
            <a:endParaRPr lang="en-US" sz="1200" b="1">
              <a:latin typeface="Courier New"/>
              <a:cs typeface="Arial"/>
            </a:endParaRPr>
          </a:p>
          <a:p>
            <a:r>
              <a:rPr lang="en-US" sz="1200" b="1" spc="-1">
                <a:latin typeface="Courier New"/>
                <a:ea typeface="+mn-lt"/>
                <a:cs typeface="+mn-lt"/>
              </a:rPr>
              <a:t>base-passwd core2_64 3.5.29</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busybox-hwclock core2_64 1.30.1</a:t>
            </a:r>
            <a:endParaRPr lang="en-US" sz="1200" b="1">
              <a:latin typeface="Courier New"/>
              <a:cs typeface="Courier New"/>
            </a:endParaRPr>
          </a:p>
          <a:p>
            <a:r>
              <a:rPr lang="en-US" sz="1200" b="1" spc="-1">
                <a:latin typeface="Courier New"/>
                <a:ea typeface="+mn-lt"/>
                <a:cs typeface="+mn-lt"/>
              </a:rPr>
              <a:t>busybox-syslog core2_64 1.30.1</a:t>
            </a:r>
            <a:endParaRPr lang="en-US" sz="1200" b="1">
              <a:latin typeface="Courier New"/>
              <a:cs typeface="Courier New"/>
            </a:endParaRPr>
          </a:p>
          <a:p>
            <a:r>
              <a:rPr lang="en-US" sz="1200" b="1" spc="-1">
                <a:latin typeface="Courier New"/>
                <a:ea typeface="+mn-lt"/>
                <a:cs typeface="+mn-lt"/>
              </a:rPr>
              <a:t>busybox-udhcpc core2_64 1.30.1</a:t>
            </a:r>
            <a:endParaRPr lang="en-US" sz="1200" b="1">
              <a:latin typeface="Courier New"/>
              <a:cs typeface="Courier New"/>
            </a:endParaRPr>
          </a:p>
          <a:p>
            <a:r>
              <a:rPr lang="en-US" sz="1200" b="1" spc="-1">
                <a:latin typeface="Courier New"/>
                <a:ea typeface="+mn-lt"/>
                <a:cs typeface="+mn-lt"/>
              </a:rPr>
              <a:t>eudev core2_64 3.2.7</a:t>
            </a:r>
            <a:endParaRPr lang="en-US" sz="1200" b="1">
              <a:latin typeface="Courier New"/>
              <a:cs typeface="Courier New"/>
            </a:endParaRPr>
          </a:p>
          <a:p>
            <a:r>
              <a:rPr lang="en-US" sz="1200" b="1" spc="-1">
                <a:latin typeface="Courier New"/>
                <a:ea typeface="+mn-lt"/>
                <a:cs typeface="+mn-lt"/>
              </a:rPr>
              <a:t>init-ifupdown qemux86_64 1.0</a:t>
            </a:r>
            <a:endParaRPr lang="en-US" sz="1200" b="1">
              <a:latin typeface="Courier New"/>
              <a:cs typeface="Courier New"/>
            </a:endParaRPr>
          </a:p>
          <a:p>
            <a:r>
              <a:rPr lang="en-US" sz="1200" b="1" spc="-1">
                <a:latin typeface="Courier New"/>
                <a:ea typeface="+mn-lt"/>
                <a:cs typeface="+mn-lt"/>
              </a:rPr>
              <a:t>initscripts core2_64 1.0</a:t>
            </a:r>
            <a:endParaRPr lang="en-US" sz="1200" b="1">
              <a:latin typeface="Courier New"/>
              <a:cs typeface="Courier New"/>
            </a:endParaRPr>
          </a:p>
          <a:p>
            <a:r>
              <a:rPr lang="en-US" sz="1200" b="1" spc="-1">
                <a:latin typeface="Courier New"/>
                <a:ea typeface="+mn-lt"/>
                <a:cs typeface="+mn-lt"/>
              </a:rPr>
              <a:t>initscripts-functions core2_64 1.0</a:t>
            </a:r>
            <a:endParaRPr lang="en-US" sz="1200" b="1">
              <a:latin typeface="Courier New"/>
              <a:cs typeface="Courier New"/>
            </a:endParaRPr>
          </a:p>
          <a:p>
            <a:r>
              <a:rPr lang="en-US" sz="1200" b="1" spc="-1">
                <a:latin typeface="Courier New"/>
                <a:ea typeface="+mn-lt"/>
                <a:cs typeface="+mn-lt"/>
              </a:rPr>
              <a:t>libblkid1 core2_64 2.32.1</a:t>
            </a:r>
            <a:endParaRPr lang="en-US" sz="1200" b="1">
              <a:latin typeface="Courier New"/>
              <a:cs typeface="Courier New"/>
            </a:endParaRPr>
          </a:p>
          <a:p>
            <a:r>
              <a:rPr lang="en-US" sz="1200" b="1" spc="-1">
                <a:latin typeface="Courier New"/>
                <a:ea typeface="+mn-lt"/>
                <a:cs typeface="+mn-lt"/>
              </a:rPr>
              <a:t>libkmod2 core2_64 26</a:t>
            </a:r>
            <a:endParaRPr lang="en-US" sz="1200" b="1">
              <a:latin typeface="Courier New"/>
              <a:cs typeface="Courier New"/>
            </a:endParaRPr>
          </a:p>
          <a:p>
            <a:r>
              <a:rPr lang="en-US" sz="1200" b="1" spc="-1">
                <a:latin typeface="Courier New"/>
                <a:ea typeface="+mn-lt"/>
                <a:cs typeface="+mn-lt"/>
              </a:rPr>
              <a:t>libuuid1 core2_64 2.32.1</a:t>
            </a:r>
            <a:endParaRPr lang="en-US" sz="1200" b="1">
              <a:latin typeface="Courier New"/>
              <a:cs typeface="Courier New"/>
            </a:endParaRPr>
          </a:p>
          <a:p>
            <a:r>
              <a:rPr lang="en-US" sz="1200" b="1" spc="-1">
                <a:latin typeface="Courier New"/>
                <a:ea typeface="+mn-lt"/>
                <a:cs typeface="+mn-lt"/>
              </a:rPr>
              <a:t>libz1 core2_64 1.2.11</a:t>
            </a:r>
            <a:endParaRPr lang="en-US" sz="1200" b="1">
              <a:latin typeface="Courier New"/>
              <a:cs typeface="Courier New"/>
            </a:endParaRPr>
          </a:p>
          <a:p>
            <a:r>
              <a:rPr lang="en-US" sz="1200" b="1" spc="-1">
                <a:latin typeface="Courier New"/>
                <a:ea typeface="+mn-lt"/>
                <a:cs typeface="+mn-lt"/>
              </a:rPr>
              <a:t>modutils-initscripts core2_64 1.0</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a:p>
            <a:r>
              <a:rPr lang="en-US" sz="1200" b="1" spc="-1">
                <a:latin typeface="Courier New"/>
                <a:ea typeface="+mn-lt"/>
                <a:cs typeface="+mn-lt"/>
              </a:rPr>
              <a:t>packagegroup-core-boot qemux86_64 1.0</a:t>
            </a:r>
            <a:endParaRPr lang="en-US" sz="1200" b="1">
              <a:latin typeface="Courier New"/>
              <a:cs typeface="Courier New"/>
            </a:endParaRPr>
          </a:p>
          <a:p>
            <a:r>
              <a:rPr lang="en-US" sz="1200" b="1" spc="-1">
                <a:latin typeface="Courier New"/>
                <a:ea typeface="+mn-lt"/>
                <a:cs typeface="+mn-lt"/>
              </a:rPr>
              <a:t>sysvinit core2_64 2.88dsf</a:t>
            </a:r>
            <a:endParaRPr lang="en-US" sz="1200" b="1">
              <a:latin typeface="Courier New"/>
              <a:cs typeface="Courier New"/>
            </a:endParaRPr>
          </a:p>
          <a:p>
            <a:r>
              <a:rPr lang="en-US" sz="1200" b="1" spc="-1">
                <a:latin typeface="Courier New"/>
                <a:ea typeface="+mn-lt"/>
                <a:cs typeface="+mn-lt"/>
              </a:rPr>
              <a:t>sysvinit-inittab qemux86_64 2.88dsf</a:t>
            </a:r>
            <a:endParaRPr lang="en-US" sz="1200" b="1">
              <a:latin typeface="Courier New"/>
              <a:cs typeface="Courier New"/>
            </a:endParaRPr>
          </a:p>
          <a:p>
            <a:r>
              <a:rPr lang="en-US" sz="1200" b="1" spc="-1">
                <a:latin typeface="Courier New"/>
                <a:ea typeface="+mn-lt"/>
                <a:cs typeface="+mn-lt"/>
              </a:rPr>
              <a:t>sysvinit-pidof core2_64 2.88dsf</a:t>
            </a:r>
            <a:endParaRPr lang="en-US" sz="1200" b="1">
              <a:latin typeface="Courier New"/>
              <a:cs typeface="Courier New"/>
            </a:endParaRPr>
          </a:p>
          <a:p>
            <a:r>
              <a:rPr lang="en-US" sz="1200" b="1" spc="-1">
                <a:latin typeface="Courier New"/>
                <a:ea typeface="+mn-lt"/>
                <a:cs typeface="+mn-lt"/>
              </a:rPr>
              <a:t>update-alternatives-opkg core2_64 0.4.0</a:t>
            </a:r>
            <a:endParaRPr lang="en-US" sz="1200" b="1">
              <a:latin typeface="Courier New"/>
              <a:cs typeface="Courier New"/>
            </a:endParaRPr>
          </a:p>
          <a:p>
            <a:r>
              <a:rPr lang="en-US" sz="1200" b="1" spc="-1">
                <a:latin typeface="Courier New"/>
                <a:ea typeface="+mn-lt"/>
                <a:cs typeface="+mn-lt"/>
              </a:rPr>
              <a:t>update-rc.d noarch 0.8</a:t>
            </a:r>
            <a:endParaRPr lang="en-US" sz="1200" b="1">
              <a:latin typeface="Courier New"/>
              <a:cs typeface="Courier New"/>
            </a:endParaRPr>
          </a:p>
          <a:p>
            <a:r>
              <a:rPr lang="en-US" sz="1200" b="1" spc="-1">
                <a:latin typeface="Courier New"/>
                <a:ea typeface="+mn-lt"/>
                <a:cs typeface="+mn-lt"/>
              </a:rPr>
              <a:t>v86d qemux86_64 0.1.10</a:t>
            </a:r>
            <a:endParaRPr lang="en-US" sz="1200" b="1">
              <a:latin typeface="Courier New"/>
              <a:cs typeface="Courier New"/>
            </a:endParaRPr>
          </a:p>
          <a:p>
            <a:endParaRPr lang="en-US" sz="1200" b="1" spc="-1" dirty="0">
              <a:latin typeface="Courier New"/>
              <a:cs typeface="Arial"/>
            </a:endParaRPr>
          </a:p>
          <a:p>
            <a:pPr marL="342900" indent="-342900">
              <a:spcBef>
                <a:spcPts val="0"/>
              </a:spcBef>
            </a:pPr>
            <a:endParaRPr lang="en-US" sz="1200" b="1" strike="noStrike" spc="-1" dirty="0">
              <a:latin typeface="Courier New"/>
              <a:cs typeface="Courier New"/>
            </a:endParaRPr>
          </a:p>
        </p:txBody>
      </p:sp>
    </p:spTree>
    <p:extLst>
      <p:ext uri="{BB962C8B-B14F-4D97-AF65-F5344CB8AC3E}">
        <p14:creationId xmlns:p14="http://schemas.microsoft.com/office/powerpoint/2010/main" val="3438429908"/>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Resulting core-image-minimal for qemux86-64 is ~4.8 MB</a:t>
            </a:r>
            <a:endParaRPr lang="en-US" b="0" dirty="0">
              <a:solidFill>
                <a:srgbClr val="414141"/>
              </a:solidFill>
            </a:endParaRPr>
          </a:p>
          <a:p>
            <a:pPr lvl="1"/>
            <a:r>
              <a:rPr lang="en-US"/>
              <a:t>~8.5 MB with package management support via opkg</a:t>
            </a:r>
          </a:p>
          <a:p>
            <a:pPr lvl="1"/>
            <a:r>
              <a:rPr lang="en-US"/>
              <a:t>Almost 100 MB with package management support via rpm / dnf</a:t>
            </a:r>
          </a:p>
          <a:p>
            <a:r>
              <a:rPr lang="en-US" b="0"/>
              <a:t>Further pruning is possible</a:t>
            </a:r>
            <a:endParaRPr lang="en-US"/>
          </a:p>
          <a:p>
            <a:pPr lvl="1"/>
            <a:r>
              <a:rPr lang="en-US"/>
              <a:t>Custom distro configuration</a:t>
            </a:r>
          </a:p>
          <a:p>
            <a:pPr lvl="1"/>
            <a:r>
              <a:rPr lang="en-US"/>
              <a:t>Set FORCE_RO_REMOVE to remove update-alternatives, etc. if not using package management</a:t>
            </a:r>
          </a:p>
          <a:p>
            <a:endParaRPr lang="en-US" b="0" dirty="0">
              <a:solidFill>
                <a:srgbClr val="414141"/>
              </a:solidFill>
            </a:endParaRPr>
          </a:p>
        </p:txBody>
      </p:sp>
    </p:spTree>
    <p:extLst>
      <p:ext uri="{BB962C8B-B14F-4D97-AF65-F5344CB8AC3E}">
        <p14:creationId xmlns:p14="http://schemas.microsoft.com/office/powerpoint/2010/main" val="478433622"/>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 distro configuration: </a:t>
            </a:r>
            <a:r>
              <a:rPr lang="en-US" dirty="0">
                <a:ea typeface="ＭＳ Ｐゴシック"/>
              </a:rPr>
              <a:t>schooner.conf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400" b="1" spc="-1">
                <a:latin typeface="Courier New"/>
                <a:ea typeface="+mn-lt"/>
                <a:cs typeface="+mn-lt"/>
              </a:rPr>
              <a:t>require conf/distro/poky.conf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 = "schooner"</a:t>
            </a:r>
            <a:endParaRPr lang="en-US" sz="1400" b="1" dirty="0">
              <a:latin typeface="Courier New"/>
              <a:cs typeface="Courier New"/>
            </a:endParaRPr>
          </a:p>
          <a:p>
            <a:r>
              <a:rPr lang="en-US" sz="1400" b="1" spc="-1">
                <a:latin typeface="Courier New"/>
                <a:ea typeface="+mn-lt"/>
                <a:cs typeface="+mn-lt"/>
              </a:rPr>
              <a:t>DISTRO_NAME = "Schooner"</a:t>
            </a:r>
            <a:endParaRPr lang="en-US" sz="1400" b="1" dirty="0">
              <a:latin typeface="Courier New"/>
              <a:cs typeface="Courier New"/>
            </a:endParaRPr>
          </a:p>
          <a:p>
            <a:r>
              <a:rPr lang="en-US" sz="1400" b="1" spc="-1">
                <a:latin typeface="Courier New"/>
                <a:ea typeface="+mn-lt"/>
                <a:cs typeface="+mn-lt"/>
              </a:rPr>
              <a:t>DISTRO_VERSION = "1.0-${DATE}"</a:t>
            </a:r>
            <a:endParaRPr lang="en-US" sz="1400" b="1" dirty="0">
              <a:latin typeface="Courier New"/>
              <a:cs typeface="Courier New"/>
            </a:endParaRPr>
          </a:p>
          <a:p>
            <a:r>
              <a:rPr lang="en-US" sz="1400" b="1" spc="-1">
                <a:latin typeface="Courier New"/>
                <a:ea typeface="+mn-lt"/>
                <a:cs typeface="+mn-lt"/>
              </a:rPr>
              <a:t>DISTRO_CODENAME = "warrior"</a:t>
            </a:r>
            <a:endParaRPr lang="en-US" sz="1400" b="1" dirty="0">
              <a:latin typeface="Courier New"/>
              <a:cs typeface="Courier New"/>
            </a:endParaRPr>
          </a:p>
          <a:p>
            <a:r>
              <a:rPr lang="en-US" sz="1400" b="1" spc="-1">
                <a:latin typeface="Courier New"/>
                <a:ea typeface="+mn-lt"/>
                <a:cs typeface="+mn-lt"/>
              </a:rPr>
              <a:t>SDK_VENDOR = "-schoonersdk"</a:t>
            </a:r>
            <a:endParaRPr lang="en-US" sz="1400" b="1" dirty="0">
              <a:latin typeface="Courier New"/>
              <a:cs typeface="Courier New"/>
            </a:endParaRPr>
          </a:p>
          <a:p>
            <a:endParaRPr lang="en-US" sz="1400" b="1" dirty="0">
              <a:latin typeface="Courier New"/>
              <a:cs typeface="Courier New"/>
            </a:endParaRPr>
          </a:p>
          <a:p>
            <a:r>
              <a:rPr lang="en-US" sz="1400" b="1" spc="-1" dirty="0">
                <a:latin typeface="Courier New"/>
                <a:ea typeface="+mn-lt"/>
                <a:cs typeface="+mn-lt"/>
              </a:rPr>
              <a:t>MAINTAINER = "Scott Murray </a:t>
            </a:r>
            <a:r>
              <a:rPr lang="en-US" sz="1400" b="1" spc="-1" dirty="0">
                <a:latin typeface="Courier New"/>
                <a:ea typeface="+mn-lt"/>
                <a:cs typeface="+mn-lt"/>
                <a:hlinkClick r:id="rId2"/>
              </a:rPr>
              <a:t>&lt;scott.murray@konsulko.com</a:t>
            </a:r>
            <a:r>
              <a:rPr lang="en-US" sz="1400" b="1" spc="-1">
                <a:latin typeface="Courier New"/>
                <a:ea typeface="+mn-lt"/>
                <a:cs typeface="+mn-lt"/>
              </a:rPr>
              <a:t>&gt;"</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TARGET_VENDOR = "-schooner"</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TCLIBC = "musl"</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DISTRO_FEATURES = "acl ipv4 ipv6 largefile xattr virtualization"</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VIRTUAL-RUNTIME_dev_manager ?= "" </a:t>
            </a:r>
            <a:endParaRPr lang="en-US" sz="1400" b="1" dirty="0">
              <a:latin typeface="Courier New"/>
              <a:cs typeface="Courier New"/>
            </a:endParaRPr>
          </a:p>
          <a:p>
            <a:r>
              <a:rPr lang="en-US" sz="1400" b="1" spc="-1">
                <a:latin typeface="Courier New"/>
                <a:ea typeface="+mn-lt"/>
                <a:cs typeface="+mn-lt"/>
              </a:rPr>
              <a:t>VIRTUAL-RUNTIME_login_manager ?= "" </a:t>
            </a:r>
            <a:endParaRPr lang="en-US" sz="1400" b="1" dirty="0">
              <a:latin typeface="Courier New"/>
              <a:cs typeface="Courier New"/>
            </a:endParaRPr>
          </a:p>
          <a:p>
            <a:r>
              <a:rPr lang="en-US" sz="1400" b="1" spc="-1">
                <a:latin typeface="Courier New"/>
                <a:ea typeface="+mn-lt"/>
                <a:cs typeface="+mn-lt"/>
              </a:rPr>
              <a:t>VIRTUAL-RUNTIME_init_manager ?= "" </a:t>
            </a:r>
            <a:endParaRPr lang="en-US" sz="1400" b="1" dirty="0">
              <a:latin typeface="Courier New"/>
              <a:cs typeface="Courier New"/>
            </a:endParaRPr>
          </a:p>
          <a:p>
            <a:r>
              <a:rPr lang="en-US" sz="1400" b="1" spc="-1">
                <a:latin typeface="Courier New"/>
                <a:ea typeface="+mn-lt"/>
                <a:cs typeface="+mn-lt"/>
              </a:rPr>
              <a:t>VIRTUAL-RUNTIME_initscripts ?= "" </a:t>
            </a:r>
            <a:endParaRPr lang="en-US" sz="1400" b="1" dirty="0">
              <a:latin typeface="Courier New"/>
              <a:cs typeface="Courier New"/>
            </a:endParaRPr>
          </a:p>
          <a:p>
            <a:r>
              <a:rPr lang="en-US" sz="1400" b="1" spc="-1">
                <a:latin typeface="Courier New"/>
                <a:ea typeface="+mn-lt"/>
                <a:cs typeface="+mn-lt"/>
              </a:rPr>
              <a:t>VIRTUAL-RUNTIME_keymaps ?= ""</a:t>
            </a:r>
            <a:endParaRPr lang="en-US" sz="1400" b="1" dirty="0">
              <a:latin typeface="Courier New"/>
              <a:ea typeface="+mn-lt"/>
              <a:cs typeface="Courier New"/>
            </a:endParaRPr>
          </a:p>
          <a:p>
            <a:endParaRPr lang="en-US" sz="1400" b="1" spc="-1" dirty="0">
              <a:latin typeface="Courier New"/>
              <a:ea typeface="+mn-lt"/>
              <a:cs typeface="+mn-lt"/>
            </a:endParaRPr>
          </a:p>
          <a:p>
            <a:r>
              <a:rPr lang="en-US" sz="1400" b="1">
                <a:latin typeface="Courier New"/>
                <a:ea typeface="+mn-lt"/>
                <a:cs typeface="+mn-lt"/>
              </a:rPr>
              <a:t>PREFERRED_PROVIDER_virtual/kernel = "linux-dummy"</a:t>
            </a:r>
            <a:endParaRPr lang="en-US" b="1">
              <a:latin typeface="Courier New"/>
            </a:endParaRPr>
          </a:p>
          <a:p>
            <a:endParaRPr lang="en-US" sz="1400" b="1" dirty="0">
              <a:latin typeface="Courier New"/>
              <a:cs typeface="Courier New"/>
            </a:endParaRPr>
          </a:p>
          <a:p>
            <a:pPr marL="342900" indent="-342900">
              <a:spcBef>
                <a:spcPts val="0"/>
              </a:spcBef>
            </a:pPr>
            <a:endParaRPr lang="en-US" sz="1400" b="1" dirty="0">
              <a:latin typeface="Courier New"/>
              <a:cs typeface="Courier New"/>
            </a:endParaRPr>
          </a:p>
        </p:txBody>
      </p:sp>
    </p:spTree>
    <p:extLst>
      <p:ext uri="{BB962C8B-B14F-4D97-AF65-F5344CB8AC3E}">
        <p14:creationId xmlns:p14="http://schemas.microsoft.com/office/powerpoint/2010/main" val="2365811545"/>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Application Container Example</a:t>
            </a:r>
            <a:endParaRPr lang="en-US" sz="3200"/>
          </a:p>
        </p:txBody>
      </p:sp>
    </p:spTree>
    <p:extLst>
      <p:ext uri="{BB962C8B-B14F-4D97-AF65-F5344CB8AC3E}">
        <p14:creationId xmlns:p14="http://schemas.microsoft.com/office/powerpoint/2010/main" val="3534876928"/>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Base application image: app-container-image.bb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14869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a:solidFill>
                  <a:srgbClr val="000000"/>
                </a:solidFill>
                <a:latin typeface="Courier New"/>
                <a:cs typeface="Courier New"/>
              </a:rPr>
              <a:t>S</a:t>
            </a:r>
            <a:r>
              <a:rPr lang="en-US" sz="1200" b="1">
                <a:latin typeface="Courier New"/>
                <a:cs typeface="Courier New"/>
              </a:rPr>
              <a:t>UMMARY = "A minimal container image"</a:t>
            </a:r>
            <a:endParaRPr lang="en-US" sz="1200" dirty="0">
              <a:ea typeface="+mn-lt"/>
              <a:cs typeface="+mn-lt"/>
            </a:endParaRPr>
          </a:p>
          <a:p>
            <a:r>
              <a:rPr lang="en-US" sz="1200" b="1">
                <a:latin typeface="Courier New"/>
                <a:cs typeface="Courier New"/>
              </a:rPr>
              <a:t>LICENSE = "MIT"</a:t>
            </a:r>
            <a:endParaRPr lang="en-US" sz="1200" dirty="0">
              <a:ea typeface="+mn-lt"/>
              <a:cs typeface="+mn-lt"/>
            </a:endParaRPr>
          </a:p>
          <a:p>
            <a:r>
              <a:rPr lang="en-US" sz="1200" b="1">
                <a:latin typeface="Courier New"/>
                <a:cs typeface="Courier New"/>
              </a:rPr>
              <a:t>LIC_FILES_CHKSUM = \</a:t>
            </a:r>
            <a:endParaRPr lang="en-US" sz="1200" dirty="0">
              <a:ea typeface="+mn-lt"/>
              <a:cs typeface="+mn-lt"/>
            </a:endParaRPr>
          </a:p>
          <a:p>
            <a:r>
              <a:rPr lang="en-US" sz="1200" b="1">
                <a:latin typeface="Courier New"/>
                <a:cs typeface="Courier New"/>
              </a:rPr>
              <a:t>    "</a:t>
            </a:r>
            <a:r>
              <a:rPr lang="en-US" sz="1200" b="1" dirty="0">
                <a:latin typeface="Courier New"/>
                <a:cs typeface="Courier New"/>
                <a:hlinkClick r:id="" action="ppaction://noaction"/>
              </a:rPr>
              <a:t>file://${COREBASE}/meta/COPYING.MIT;md5=3da9cfbcb788c80a0384361b4de20420</a:t>
            </a:r>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IMAGE_FSTYPES = "container"</a:t>
            </a:r>
            <a:endParaRPr lang="en-US" sz="1200" dirty="0">
              <a:ea typeface="+mn-lt"/>
              <a:cs typeface="+mn-lt"/>
            </a:endParaRPr>
          </a:p>
          <a:p>
            <a:endParaRPr lang="en-US" sz="1200" dirty="0">
              <a:ea typeface="+mn-lt"/>
              <a:cs typeface="+mn-lt"/>
            </a:endParaRPr>
          </a:p>
          <a:p>
            <a:r>
              <a:rPr lang="en-US" sz="1200" b="1">
                <a:latin typeface="Courier New"/>
                <a:cs typeface="Courier New"/>
              </a:rPr>
              <a:t>inherit image</a:t>
            </a:r>
            <a:endParaRPr lang="en-US" sz="1200" dirty="0">
              <a:ea typeface="+mn-lt"/>
              <a:cs typeface="+mn-lt"/>
            </a:endParaRPr>
          </a:p>
          <a:p>
            <a:endParaRPr lang="en-US" sz="1200" dirty="0">
              <a:ea typeface="+mn-lt"/>
              <a:cs typeface="+mn-lt"/>
            </a:endParaRPr>
          </a:p>
          <a:p>
            <a:r>
              <a:rPr lang="en-US" sz="1200" b="1">
                <a:latin typeface="Courier New"/>
                <a:cs typeface="Courier New"/>
              </a:rPr>
              <a:t>IMAGE_FEATURES = ""</a:t>
            </a:r>
            <a:endParaRPr lang="en-US" sz="1200" dirty="0">
              <a:ea typeface="+mn-lt"/>
              <a:cs typeface="+mn-lt"/>
            </a:endParaRPr>
          </a:p>
          <a:p>
            <a:r>
              <a:rPr lang="en-US" sz="1200" b="1">
                <a:latin typeface="Courier New"/>
                <a:cs typeface="Courier New"/>
              </a:rPr>
              <a:t>IMAGE_LINGUAS = ""</a:t>
            </a:r>
            <a:endParaRPr lang="en-US" sz="1200" dirty="0">
              <a:ea typeface="+mn-lt"/>
              <a:cs typeface="+mn-lt"/>
            </a:endParaRPr>
          </a:p>
          <a:p>
            <a:r>
              <a:rPr lang="en-US" sz="1200" b="1">
                <a:latin typeface="Courier New"/>
                <a:cs typeface="Courier New"/>
              </a:rPr>
              <a:t>NO_RECOMMENDATIONS = "1"</a:t>
            </a:r>
            <a:endParaRPr lang="en-US" sz="1200" dirty="0">
              <a:ea typeface="+mn-lt"/>
              <a:cs typeface="+mn-lt"/>
            </a:endParaRPr>
          </a:p>
          <a:p>
            <a:r>
              <a:rPr lang="en-US" sz="1200" b="1">
                <a:latin typeface="Courier New"/>
                <a:cs typeface="Courier New"/>
              </a:rPr>
              <a:t>FORCE_RO_REMOVE = "1" </a:t>
            </a:r>
            <a:endParaRPr lang="en-US" sz="1200" dirty="0">
              <a:ea typeface="+mn-lt"/>
              <a:cs typeface="+mn-lt"/>
            </a:endParaRPr>
          </a:p>
          <a:p>
            <a:r>
              <a:rPr lang="en-US" sz="1200" b="1">
                <a:latin typeface="Courier New"/>
                <a:cs typeface="Courier New"/>
              </a:rPr>
              <a:t>MACHINE_ESSENTIAL_EXTRA_RDEPENDS = "" </a:t>
            </a:r>
            <a:endParaRPr lang="en-US" sz="1200" dirty="0">
              <a:ea typeface="+mn-lt"/>
              <a:cs typeface="+mn-lt"/>
            </a:endParaRPr>
          </a:p>
          <a:p>
            <a:endParaRPr lang="en-US" sz="1200" dirty="0">
              <a:ea typeface="+mn-lt"/>
              <a:cs typeface="+mn-lt"/>
            </a:endParaRPr>
          </a:p>
          <a:p>
            <a:r>
              <a:rPr lang="en-US" sz="1200" b="1">
                <a:latin typeface="Courier New"/>
                <a:cs typeface="Courier New"/>
              </a:rPr>
              <a:t>IMAGE_INSTALL = " \</a:t>
            </a:r>
            <a:endParaRPr lang="en-US" sz="1200" dirty="0">
              <a:ea typeface="+mn-lt"/>
              <a:cs typeface="+mn-lt"/>
            </a:endParaRPr>
          </a:p>
          <a:p>
            <a:r>
              <a:rPr lang="en-US" sz="1200" b="1">
                <a:latin typeface="Courier New"/>
                <a:cs typeface="Courier New"/>
              </a:rPr>
              <a:t>        base-files \</a:t>
            </a:r>
            <a:endParaRPr lang="en-US" sz="1200" dirty="0">
              <a:ea typeface="+mn-lt"/>
              <a:cs typeface="+mn-lt"/>
            </a:endParaRPr>
          </a:p>
          <a:p>
            <a:r>
              <a:rPr lang="en-US" sz="1200" b="1">
                <a:latin typeface="Courier New"/>
                <a:cs typeface="Courier New"/>
              </a:rPr>
              <a:t>        netbase \</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 Workaround /var/volatile for now</a:t>
            </a:r>
            <a:endParaRPr lang="en-US" sz="1200" dirty="0">
              <a:ea typeface="+mn-lt"/>
              <a:cs typeface="+mn-lt"/>
            </a:endParaRPr>
          </a:p>
          <a:p>
            <a:r>
              <a:rPr lang="en-US" sz="1200" b="1">
                <a:latin typeface="Courier New"/>
                <a:cs typeface="Courier New"/>
              </a:rPr>
              <a:t>ROOTFS_POSTPROCESS_COMMAND += "rootfs_fixup_var_volatile ; "</a:t>
            </a:r>
            <a:endParaRPr lang="en-US" sz="1200" dirty="0">
              <a:ea typeface="+mn-lt"/>
              <a:cs typeface="+mn-lt"/>
            </a:endParaRPr>
          </a:p>
          <a:p>
            <a:endParaRPr lang="en-US" sz="1200" dirty="0">
              <a:ea typeface="+mn-lt"/>
              <a:cs typeface="+mn-lt"/>
            </a:endParaRPr>
          </a:p>
          <a:p>
            <a:r>
              <a:rPr lang="en-US" sz="1200" b="1">
                <a:latin typeface="Courier New"/>
                <a:cs typeface="Courier New"/>
              </a:rPr>
              <a:t>rootfs_fixup_var_volatile () {</a:t>
            </a:r>
            <a:endParaRPr lang="en-US" sz="1200" dirty="0">
              <a:ea typeface="+mn-lt"/>
              <a:cs typeface="+mn-lt"/>
            </a:endParaRPr>
          </a:p>
          <a:p>
            <a:r>
              <a:rPr lang="en-US" sz="1200" b="1">
                <a:latin typeface="Courier New"/>
                <a:cs typeface="Courier New"/>
              </a:rPr>
              <a:t>        install -m 1777 -d ${IMAGE_ROOTFS}/${localstatedir}/volatile/tmp</a:t>
            </a:r>
            <a:endParaRPr lang="en-US" sz="1200" dirty="0">
              <a:ea typeface="+mn-lt"/>
              <a:cs typeface="+mn-lt"/>
            </a:endParaRPr>
          </a:p>
          <a:p>
            <a:r>
              <a:rPr lang="en-US" sz="1200" b="1">
                <a:latin typeface="Courier New"/>
                <a:cs typeface="Courier New"/>
              </a:rPr>
              <a:t>        install -m 755 -d ${IMAGE_ROOTFS}/${localstatedir}/volatile/log</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endParaRPr lang="en-US" sz="1200" b="1" dirty="0">
              <a:solidFill>
                <a:srgbClr val="000000"/>
              </a:solidFill>
              <a:latin typeface="Courier New"/>
              <a:cs typeface="Courier New"/>
            </a:endParaRPr>
          </a:p>
        </p:txBody>
      </p:sp>
    </p:spTree>
    <p:extLst>
      <p:ext uri="{BB962C8B-B14F-4D97-AF65-F5344CB8AC3E}">
        <p14:creationId xmlns:p14="http://schemas.microsoft.com/office/powerpoint/2010/main" val="4069913359"/>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app-container-image-lighttpd.bb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302996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i="0" u="none" strike="noStrike">
                <a:solidFill>
                  <a:srgbClr val="000000"/>
                </a:solidFill>
                <a:latin typeface="Courier New"/>
                <a:ea typeface="Courier New"/>
                <a:cs typeface="Courier New"/>
              </a:rPr>
              <a:t>SUMMARY = "A lighttpd container image"</a:t>
            </a:r>
          </a:p>
          <a:p>
            <a:r>
              <a:rPr lang="en-US" sz="1200" b="1" i="0" u="none" strike="noStrike">
                <a:solidFill>
                  <a:srgbClr val="000000"/>
                </a:solidFill>
                <a:latin typeface="Courier New"/>
                <a:ea typeface="Courier New"/>
                <a:cs typeface="Courier New"/>
              </a:rPr>
              <a:t>LICENSE = "MIT"</a:t>
            </a:r>
          </a:p>
          <a:p>
            <a:r>
              <a:rPr lang="en-US" sz="1200" b="1" i="0" u="none" strike="noStrike">
                <a:solidFill>
                  <a:srgbClr val="000000"/>
                </a:solidFill>
                <a:latin typeface="Courier New"/>
                <a:ea typeface="Courier New"/>
                <a:cs typeface="Courier New"/>
              </a:rPr>
              <a:t>LIC_FILES_CHKSUM = </a:t>
            </a:r>
            <a:r>
              <a:rPr lang="en-US" sz="1200" b="1">
                <a:solidFill>
                  <a:srgbClr val="000000"/>
                </a:solidFill>
                <a:latin typeface="Courier New"/>
                <a:ea typeface="Courier New"/>
                <a:cs typeface="Courier New"/>
              </a:rPr>
              <a:t>\</a:t>
            </a:r>
          </a:p>
          <a:p>
            <a:r>
              <a:rPr lang="en-US" sz="1200" b="1">
                <a:solidFill>
                  <a:srgbClr val="000000"/>
                </a:solidFill>
                <a:latin typeface="Courier New"/>
                <a:ea typeface="Courier New"/>
                <a:cs typeface="Courier New"/>
              </a:rPr>
              <a:t>    "</a:t>
            </a:r>
            <a:r>
              <a:rPr lang="en-US" sz="1200" b="1" i="0" u="none" strike="noStrike">
                <a:solidFill>
                  <a:srgbClr val="000000"/>
                </a:solidFill>
                <a:latin typeface="Courier New"/>
                <a:ea typeface="Courier New"/>
                <a:cs typeface="Courier New"/>
              </a:rPr>
              <a:t>file://${COREBASE}/meta/COPYING.MIT;md5=3da9cfbcb788c80a0384361b4de20420"</a:t>
            </a:r>
            <a:endParaRPr lang="en-US"/>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require app-container-image.bb</a:t>
            </a:r>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 Note that busybox is required to satisfy /bin/sh requirement of lighttpd,</a:t>
            </a:r>
          </a:p>
          <a:p>
            <a:r>
              <a:rPr lang="en-US" sz="1200" b="1" i="0" u="none" strike="noStrike">
                <a:solidFill>
                  <a:srgbClr val="000000"/>
                </a:solidFill>
                <a:latin typeface="Courier New"/>
                <a:ea typeface="Courier New"/>
                <a:cs typeface="Courier New"/>
              </a:rPr>
              <a:t># and the access* modules need to be explicitly specified since RECOMMENDATIONS</a:t>
            </a:r>
          </a:p>
          <a:p>
            <a:r>
              <a:rPr lang="en-US" sz="1200" b="1" i="0" u="none" strike="noStrike">
                <a:solidFill>
                  <a:srgbClr val="000000"/>
                </a:solidFill>
                <a:latin typeface="Courier New"/>
                <a:ea typeface="Courier New"/>
                <a:cs typeface="Courier New"/>
              </a:rPr>
              <a:t># are disabled.</a:t>
            </a:r>
          </a:p>
          <a:p>
            <a:r>
              <a:rPr lang="en-US" sz="1200" b="1" i="0" u="none" strike="noStrike">
                <a:solidFill>
                  <a:srgbClr val="000000"/>
                </a:solidFill>
                <a:latin typeface="Courier New"/>
                <a:ea typeface="Courier New"/>
                <a:cs typeface="Courier New"/>
              </a:rPr>
              <a:t>IMAGE_INSTALL += " \</a:t>
            </a:r>
          </a:p>
          <a:p>
            <a:r>
              <a:rPr lang="en-US" sz="1200" b="1" i="0" u="none" strike="noStrike">
                <a:solidFill>
                  <a:srgbClr val="000000"/>
                </a:solidFill>
                <a:latin typeface="Courier New"/>
                <a:ea typeface="Courier New"/>
                <a:cs typeface="Courier New"/>
              </a:rPr>
              <a:t>        busybox \</a:t>
            </a:r>
          </a:p>
          <a:p>
            <a:r>
              <a:rPr lang="en-US" sz="1200" b="1" i="0" u="none" strike="noStrike">
                <a:solidFill>
                  <a:srgbClr val="000000"/>
                </a:solidFill>
                <a:latin typeface="Courier New"/>
                <a:ea typeface="Courier New"/>
                <a:cs typeface="Courier New"/>
              </a:rPr>
              <a:t>        lighttpd \</a:t>
            </a:r>
          </a:p>
          <a:p>
            <a:r>
              <a:rPr lang="en-US" sz="1200" b="1" i="0" u="none" strike="noStrike">
                <a:solidFill>
                  <a:srgbClr val="000000"/>
                </a:solidFill>
                <a:latin typeface="Courier New"/>
                <a:ea typeface="Courier New"/>
                <a:cs typeface="Courier New"/>
              </a:rPr>
              <a:t>        lighttpd-module-access \</a:t>
            </a:r>
          </a:p>
          <a:p>
            <a:r>
              <a:rPr lang="en-US" sz="1200" b="1" i="0" u="none" strike="noStrike">
                <a:solidFill>
                  <a:srgbClr val="000000"/>
                </a:solidFill>
                <a:latin typeface="Courier New"/>
                <a:ea typeface="Courier New"/>
                <a:cs typeface="Courier New"/>
              </a:rPr>
              <a:t>        lighttpd-module-accesslog \</a:t>
            </a:r>
          </a:p>
          <a:p>
            <a:r>
              <a:rPr lang="en-US" sz="1200" b="1" i="0" u="none" strike="noStrike">
                <a:solidFill>
                  <a:srgbClr val="000000"/>
                </a:solidFill>
                <a:latin typeface="Courier New"/>
                <a:ea typeface="Courier New"/>
                <a:cs typeface="Courier New"/>
              </a:rPr>
              <a:t>"</a:t>
            </a:r>
          </a:p>
        </p:txBody>
      </p:sp>
    </p:spTree>
    <p:extLst>
      <p:ext uri="{BB962C8B-B14F-4D97-AF65-F5344CB8AC3E}">
        <p14:creationId xmlns:p14="http://schemas.microsoft.com/office/powerpoint/2010/main" val="2759267324"/>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image manifest</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50957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base-files qemux86_64 3.0.14</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libattr1 core2_64 2.4.47</a:t>
            </a:r>
            <a:endParaRPr lang="en-US" sz="1200" b="1">
              <a:latin typeface="Courier New"/>
              <a:cs typeface="Courier New"/>
            </a:endParaRPr>
          </a:p>
          <a:p>
            <a:r>
              <a:rPr lang="en-US" sz="1200" b="1" spc="-1">
                <a:latin typeface="Courier New"/>
                <a:ea typeface="+mn-lt"/>
                <a:cs typeface="+mn-lt"/>
              </a:rPr>
              <a:t>libcrypto1.1 core2_64 1.1.1b</a:t>
            </a:r>
            <a:endParaRPr lang="en-US" sz="1200" b="1">
              <a:latin typeface="Courier New"/>
              <a:cs typeface="Courier New"/>
            </a:endParaRPr>
          </a:p>
          <a:p>
            <a:r>
              <a:rPr lang="en-US" sz="1200" b="1" spc="-1">
                <a:latin typeface="Courier New"/>
                <a:ea typeface="+mn-lt"/>
                <a:cs typeface="+mn-lt"/>
              </a:rPr>
              <a:t>libpcre1 core2_64 8.43</a:t>
            </a:r>
            <a:endParaRPr lang="en-US" sz="1200" b="1">
              <a:latin typeface="Courier New"/>
              <a:cs typeface="Courier New"/>
            </a:endParaRPr>
          </a:p>
          <a:p>
            <a:r>
              <a:rPr lang="en-US" sz="1200" b="1" spc="-1">
                <a:latin typeface="Courier New"/>
                <a:ea typeface="+mn-lt"/>
                <a:cs typeface="+mn-lt"/>
              </a:rPr>
              <a:t>lighttpd core2_64 1.4.53</a:t>
            </a:r>
            <a:endParaRPr lang="en-US" sz="1200" b="1">
              <a:latin typeface="Courier New"/>
              <a:cs typeface="Courier New"/>
            </a:endParaRPr>
          </a:p>
          <a:p>
            <a:r>
              <a:rPr lang="en-US" sz="1200" b="1" spc="-1">
                <a:latin typeface="Courier New"/>
                <a:ea typeface="+mn-lt"/>
                <a:cs typeface="+mn-lt"/>
              </a:rPr>
              <a:t>lighttpd-module-access core2_64 1.4.53</a:t>
            </a:r>
            <a:endParaRPr lang="en-US" sz="1200" b="1">
              <a:latin typeface="Courier New"/>
              <a:cs typeface="Courier New"/>
            </a:endParaRPr>
          </a:p>
          <a:p>
            <a:r>
              <a:rPr lang="en-US" sz="1200" b="1" spc="-1">
                <a:latin typeface="Courier New"/>
                <a:ea typeface="+mn-lt"/>
                <a:cs typeface="+mn-lt"/>
              </a:rPr>
              <a:t>lighttpd-module-accesslog core2_64 1.4.53</a:t>
            </a:r>
            <a:endParaRPr lang="en-US" sz="1200" b="1">
              <a:latin typeface="Courier New"/>
              <a:cs typeface="Courier New"/>
            </a:endParaRPr>
          </a:p>
          <a:p>
            <a:r>
              <a:rPr lang="en-US" sz="1200" b="1" spc="-1">
                <a:latin typeface="Courier New"/>
                <a:ea typeface="+mn-lt"/>
                <a:cs typeface="+mn-lt"/>
              </a:rPr>
              <a:t>lighttpd-module-dirlisting core2_64 1.4.53</a:t>
            </a:r>
            <a:endParaRPr lang="en-US" sz="1200" b="1">
              <a:latin typeface="Courier New"/>
              <a:cs typeface="Courier New"/>
            </a:endParaRPr>
          </a:p>
          <a:p>
            <a:r>
              <a:rPr lang="en-US" sz="1200" b="1" spc="-1">
                <a:latin typeface="Courier New"/>
                <a:ea typeface="+mn-lt"/>
                <a:cs typeface="+mn-lt"/>
              </a:rPr>
              <a:t>lighttpd-module-indexfile core2_64 1.4.53</a:t>
            </a:r>
            <a:endParaRPr lang="en-US" sz="1200" b="1">
              <a:latin typeface="Courier New"/>
              <a:cs typeface="Courier New"/>
            </a:endParaRPr>
          </a:p>
          <a:p>
            <a:r>
              <a:rPr lang="en-US" sz="1200" b="1" spc="-1">
                <a:latin typeface="Courier New"/>
                <a:ea typeface="+mn-lt"/>
                <a:cs typeface="+mn-lt"/>
              </a:rPr>
              <a:t>lighttpd-module-staticfile core2_64 1.4.53</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p:txBody>
      </p:sp>
    </p:spTree>
    <p:extLst>
      <p:ext uri="{BB962C8B-B14F-4D97-AF65-F5344CB8AC3E}">
        <p14:creationId xmlns:p14="http://schemas.microsoft.com/office/powerpoint/2010/main" val="1593397564"/>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bash may get pulled into images because of script detection during packaging</a:t>
            </a:r>
            <a:endParaRPr lang="en-US" b="0" dirty="0">
              <a:solidFill>
                <a:srgbClr val="414141"/>
              </a:solidFill>
              <a:ea typeface="ＭＳ Ｐゴシック"/>
            </a:endParaRPr>
          </a:p>
          <a:p>
            <a:r>
              <a:rPr lang="en-US" b="0">
                <a:ea typeface="ＭＳ Ｐゴシック"/>
              </a:rPr>
              <a:t>If the application expects to exec /bin/sh, busybox may need to be added manually as a dependency</a:t>
            </a:r>
            <a:endParaRPr lang="en-US">
              <a:ea typeface="ＭＳ Ｐゴシック"/>
            </a:endParaRPr>
          </a:p>
          <a:p>
            <a:r>
              <a:rPr lang="en-US" b="0">
                <a:ea typeface="ＭＳ Ｐゴシック"/>
              </a:rPr>
              <a:t>The lack of post-install scripts means some tweaking may be required to e.g. create volatile directories</a:t>
            </a:r>
            <a:endParaRPr lang="en-US">
              <a:ea typeface="ＭＳ Ｐゴシック"/>
            </a:endParaRPr>
          </a:p>
          <a:p>
            <a:r>
              <a:rPr lang="en-US" b="0">
                <a:solidFill>
                  <a:srgbClr val="414141"/>
                </a:solidFill>
                <a:ea typeface="ＭＳ Ｐゴシック"/>
              </a:rPr>
              <a:t>container-base.bb added to meta-virtualization in warrior based on app-container-image.bb, but specific to OCI container images</a:t>
            </a:r>
            <a:endParaRPr lang="en-US" b="0">
              <a:solidFill>
                <a:srgbClr val="414141"/>
              </a:solidFill>
            </a:endParaRPr>
          </a:p>
        </p:txBody>
      </p:sp>
    </p:spTree>
    <p:extLst>
      <p:ext uri="{BB962C8B-B14F-4D97-AF65-F5344CB8AC3E}">
        <p14:creationId xmlns:p14="http://schemas.microsoft.com/office/powerpoint/2010/main" val="3585059044"/>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a:t>
            </a:r>
            <a:endParaRPr lang="en-US"/>
          </a:p>
        </p:txBody>
      </p:sp>
    </p:spTree>
    <p:extLst>
      <p:ext uri="{BB962C8B-B14F-4D97-AF65-F5344CB8AC3E}">
        <p14:creationId xmlns:p14="http://schemas.microsoft.com/office/powerpoint/2010/main" val="486041192"/>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bitbake feature that allows building multiple images or packages for different targets </a:t>
            </a:r>
            <a:r>
              <a:rPr lang="en-US" b="0">
                <a:ea typeface="ＭＳ Ｐゴシック"/>
              </a:rPr>
              <a:t>where each image or package uses a different configuration</a:t>
            </a:r>
          </a:p>
          <a:p>
            <a:pPr lvl="1"/>
            <a:r>
              <a:rPr lang="en-US">
                <a:solidFill>
                  <a:srgbClr val="414141"/>
                </a:solidFill>
                <a:ea typeface="ＭＳ Ｐゴシック"/>
              </a:rPr>
              <a:t>multiple configurations -&gt; multiconfigs</a:t>
            </a:r>
            <a:endParaRPr lang="en-US" dirty="0">
              <a:solidFill>
                <a:srgbClr val="414141"/>
              </a:solidFill>
            </a:endParaRPr>
          </a:p>
          <a:p>
            <a:pPr lvl="1"/>
            <a:r>
              <a:rPr lang="en-US" b="0" dirty="0">
                <a:solidFill>
                  <a:srgbClr val="414141"/>
                </a:solidFill>
                <a:ea typeface="ＭＳ Ｐゴシック"/>
                <a:hlinkClick r:id="rId2"/>
              </a:rPr>
              <a:t>https://www.yoctoproject.org/docs/2.7.1/dev-manual/dev-manual.html#dev-building-images-for-multiple-targets-using-multiple-c</a:t>
            </a:r>
            <a:r>
              <a:rPr lang="en-US" dirty="0">
                <a:solidFill>
                  <a:srgbClr val="414141"/>
                </a:solidFill>
                <a:ea typeface="ＭＳ Ｐゴシック"/>
                <a:hlinkClick r:id="rId2"/>
              </a:rPr>
              <a:t>onfigurations</a:t>
            </a:r>
            <a:endParaRPr lang="en-US">
              <a:solidFill>
                <a:srgbClr val="414141"/>
              </a:solidFill>
              <a:ea typeface="ＭＳ Ｐゴシック"/>
            </a:endParaRPr>
          </a:p>
          <a:p>
            <a:r>
              <a:rPr lang="en-US" b="0">
                <a:solidFill>
                  <a:srgbClr val="414141"/>
                </a:solidFill>
                <a:ea typeface="ＭＳ Ｐゴシック"/>
              </a:rPr>
              <a:t>Use cases?</a:t>
            </a:r>
          </a:p>
          <a:p>
            <a:pPr lvl="1"/>
            <a:r>
              <a:rPr lang="en-US">
                <a:solidFill>
                  <a:srgbClr val="414141"/>
                </a:solidFill>
                <a:ea typeface="ＭＳ Ｐゴシック"/>
              </a:rPr>
              <a:t>Potentially simplify builds of multiple images with minor differences</a:t>
            </a:r>
          </a:p>
          <a:p>
            <a:pPr lvl="1"/>
            <a:r>
              <a:rPr lang="en-US">
                <a:solidFill>
                  <a:srgbClr val="414141"/>
                </a:solidFill>
                <a:ea typeface="ＭＳ Ｐゴシック"/>
              </a:rPr>
              <a:t>Cross-build dependencies possible</a:t>
            </a:r>
            <a:endParaRPr lang="en-US" dirty="0">
              <a:solidFill>
                <a:srgbClr val="414141"/>
              </a:solidFill>
              <a:ea typeface="ＭＳ Ｐゴシック"/>
            </a:endParaRPr>
          </a:p>
          <a:p>
            <a:pPr lvl="1"/>
            <a:endParaRPr lang="en-US" dirty="0">
              <a:solidFill>
                <a:srgbClr val="414141"/>
              </a:solidFill>
              <a:ea typeface="ＭＳ Ｐゴシック"/>
            </a:endParaRPr>
          </a:p>
        </p:txBody>
      </p:sp>
    </p:spTree>
    <p:extLst>
      <p:ext uri="{BB962C8B-B14F-4D97-AF65-F5344CB8AC3E}">
        <p14:creationId xmlns:p14="http://schemas.microsoft.com/office/powerpoint/2010/main" val="22037417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usage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Add MULTICONFIG variable definition to local.conf</a:t>
            </a:r>
          </a:p>
          <a:p>
            <a:pPr marL="0" indent="0">
              <a:buNone/>
            </a:pPr>
            <a:endParaRPr lang="en-US" b="0" dirty="0">
              <a:solidFill>
                <a:srgbClr val="414141"/>
              </a:solidFill>
              <a:ea typeface="ＭＳ Ｐゴシック"/>
            </a:endParaRPr>
          </a:p>
          <a:p>
            <a:r>
              <a:rPr lang="en-US" b="0">
                <a:solidFill>
                  <a:srgbClr val="414141"/>
                </a:solidFill>
                <a:ea typeface="ＭＳ Ｐゴシック"/>
              </a:rPr>
              <a:t>Create "multiconfig" directory in "conf", and populate it with configuration file for each multiconfig listed in MULTICONFIG</a:t>
            </a:r>
            <a:endParaRPr lang="en-US" b="0" dirty="0">
              <a:solidFill>
                <a:srgbClr val="414141"/>
              </a:solidFill>
              <a:ea typeface="ＭＳ Ｐゴシック"/>
            </a:endParaRPr>
          </a:p>
          <a:p>
            <a:pPr marL="0" indent="0">
              <a:buNone/>
            </a:pPr>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Build with "bitbake multiconfig:</a:t>
            </a:r>
            <a:r>
              <a:rPr lang="en-US" b="0" i="1">
                <a:solidFill>
                  <a:srgbClr val="414141"/>
                </a:solidFill>
                <a:ea typeface="ＭＳ Ｐゴシック"/>
              </a:rPr>
              <a:t>&lt;config&gt;:&lt;target&gt;</a:t>
            </a:r>
            <a:r>
              <a:rPr lang="en-US" b="0">
                <a:solidFill>
                  <a:srgbClr val="414141"/>
                </a:solidFill>
                <a:ea typeface="ＭＳ Ｐゴシック"/>
              </a:rPr>
              <a:t>"</a:t>
            </a:r>
            <a:endParaRPr lang="en-US" b="0">
              <a:ea typeface="ＭＳ Ｐゴシック"/>
            </a:endParaRPr>
          </a:p>
          <a:p>
            <a:pPr lvl="1"/>
            <a:r>
              <a:rPr lang="en-US">
                <a:ea typeface="ＭＳ Ｐゴシック"/>
              </a:rPr>
              <a:t>Can use "mc:" in master / zeus</a:t>
            </a:r>
            <a:endParaRPr lang="en-US" b="0" dirty="0">
              <a:ea typeface="ＭＳ Ｐゴシック"/>
            </a:endParaRPr>
          </a:p>
          <a:p>
            <a:endParaRPr lang="en-US" b="0" dirty="0"/>
          </a:p>
        </p:txBody>
      </p:sp>
      <p:sp>
        <p:nvSpPr>
          <p:cNvPr id="5" name="CustomShape 2">
            <a:extLst>
              <a:ext uri="{FF2B5EF4-FFF2-40B4-BE49-F238E27FC236}">
                <a16:creationId xmlns:a16="http://schemas.microsoft.com/office/drawing/2014/main" xmlns="" id="{423975C3-546D-4647-8C79-06422F0627C7}"/>
              </a:ext>
            </a:extLst>
          </p:cNvPr>
          <p:cNvSpPr/>
          <p:nvPr/>
        </p:nvSpPr>
        <p:spPr>
          <a:xfrm>
            <a:off x="457200" y="1648645"/>
            <a:ext cx="8223157" cy="45662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cs typeface="Arial"/>
              </a:rPr>
              <a:t>MULTICONFIG = "a b"</a:t>
            </a:r>
            <a:endParaRPr lang="en-US" sz="1200" b="1" strike="noStrike" spc="-1" dirty="0">
              <a:latin typeface="Courier New"/>
              <a:cs typeface="Arial"/>
            </a:endParaRPr>
          </a:p>
        </p:txBody>
      </p:sp>
      <p:sp>
        <p:nvSpPr>
          <p:cNvPr id="6" name="CustomShape 2">
            <a:extLst>
              <a:ext uri="{FF2B5EF4-FFF2-40B4-BE49-F238E27FC236}">
                <a16:creationId xmlns:a16="http://schemas.microsoft.com/office/drawing/2014/main" xmlns="" id="{6D2FF808-A64D-4CB1-A5C6-29E11388560F}"/>
              </a:ext>
            </a:extLst>
          </p:cNvPr>
          <p:cNvSpPr/>
          <p:nvPr/>
        </p:nvSpPr>
        <p:spPr>
          <a:xfrm>
            <a:off x="457200" y="3568527"/>
            <a:ext cx="8223157" cy="1233504"/>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cs typeface="Arial"/>
              </a:rPr>
              <a:t>$ cat multiconfig/a.conf</a:t>
            </a:r>
          </a:p>
          <a:p>
            <a:r>
              <a:rPr lang="en-US" sz="1200" b="1" spc="-1">
                <a:latin typeface="Courier New"/>
                <a:cs typeface="Arial"/>
              </a:rPr>
              <a:t>MACHINE=qemux86-64</a:t>
            </a:r>
          </a:p>
          <a:p>
            <a:endParaRPr lang="en-US" sz="1200" b="1" spc="-1" dirty="0">
              <a:latin typeface="Courier New"/>
              <a:cs typeface="Arial"/>
            </a:endParaRPr>
          </a:p>
          <a:p>
            <a:r>
              <a:rPr lang="en-US" sz="1200" b="1" spc="-1">
                <a:latin typeface="Courier New"/>
                <a:cs typeface="Courier New"/>
              </a:rPr>
              <a:t>$ cat multiconfig/b.conf</a:t>
            </a:r>
            <a:endParaRPr lang="en-US" sz="1200" spc="-1">
              <a:ea typeface="+mn-lt"/>
              <a:cs typeface="+mn-lt"/>
            </a:endParaRPr>
          </a:p>
          <a:p>
            <a:r>
              <a:rPr lang="en-US" sz="1200" b="1" spc="-1">
                <a:latin typeface="Courier New"/>
                <a:cs typeface="Courier New"/>
              </a:rPr>
              <a:t>MACHINE=qemux86</a:t>
            </a:r>
            <a:endParaRPr lang="en-US" sz="1200" spc="-1">
              <a:ea typeface="+mn-lt"/>
              <a:cs typeface="+mn-lt"/>
            </a:endParaRPr>
          </a:p>
          <a:p>
            <a:r>
              <a:rPr lang="en-US" sz="1200" b="1" spc="-1">
                <a:latin typeface="Courier New"/>
                <a:cs typeface="Courier New"/>
              </a:rPr>
              <a:t>TMPDIR="${TOPDIR}/tmp-x86"</a:t>
            </a:r>
            <a:endParaRPr lang="en-US" sz="1200" b="1" spc="-1" dirty="0">
              <a:latin typeface="Courier New"/>
              <a:cs typeface="Courier New"/>
            </a:endParaRPr>
          </a:p>
          <a:p>
            <a:endParaRPr lang="en-US" sz="1200" b="1" spc="-1" dirty="0">
              <a:latin typeface="Courier New"/>
              <a:cs typeface="Arial"/>
            </a:endParaRPr>
          </a:p>
        </p:txBody>
      </p:sp>
    </p:spTree>
    <p:extLst>
      <p:ext uri="{BB962C8B-B14F-4D97-AF65-F5344CB8AC3E}">
        <p14:creationId xmlns:p14="http://schemas.microsoft.com/office/powerpoint/2010/main" val="920753522"/>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notes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solidFill>
                  <a:srgbClr val="414141"/>
                </a:solidFill>
                <a:ea typeface="ＭＳ Ｐゴシック"/>
              </a:rPr>
              <a:t>A lot of use cases will require separate TMPDIR settings for the multiconfigs</a:t>
            </a:r>
          </a:p>
          <a:p>
            <a:pPr lvl="1"/>
            <a:r>
              <a:rPr lang="en-US">
                <a:solidFill>
                  <a:srgbClr val="414141"/>
                </a:solidFill>
                <a:ea typeface="ＭＳ Ｐゴシック"/>
              </a:rPr>
              <a:t>Per documentation, configs with same MACHINE and TCLIBC are likely okay with same TMPDIR</a:t>
            </a:r>
          </a:p>
          <a:p>
            <a:r>
              <a:rPr lang="en-US" b="0">
                <a:solidFill>
                  <a:srgbClr val="414141"/>
                </a:solidFill>
                <a:ea typeface="ＭＳ Ｐゴシック"/>
              </a:rPr>
              <a:t>At the moment there is no leveraging of the sstate-cache between multiconfigs (documentation calls this out)</a:t>
            </a:r>
          </a:p>
          <a:p>
            <a:r>
              <a:rPr lang="en-US" b="0">
                <a:solidFill>
                  <a:srgbClr val="414141"/>
                </a:solidFill>
                <a:ea typeface="ＭＳ Ｐゴシック"/>
              </a:rPr>
              <a:t>An instance of bitbake is spawned for each multiconfig, plus one parent instance</a:t>
            </a:r>
          </a:p>
          <a:p>
            <a:r>
              <a:rPr lang="en-US" b="0">
                <a:solidFill>
                  <a:srgbClr val="414141"/>
                </a:solidFill>
                <a:ea typeface="ＭＳ Ｐゴシック"/>
              </a:rPr>
              <a:t>Cross multiconfig dependencies are done with mcdepends</a:t>
            </a:r>
          </a:p>
          <a:p>
            <a:pPr lvl="1"/>
            <a:r>
              <a:rPr lang="en-US" sz="1600" i="1">
                <a:ea typeface="ＭＳ Ｐゴシック"/>
              </a:rPr>
              <a:t>task_or_package</a:t>
            </a:r>
            <a:r>
              <a:rPr lang="en-US" sz="1600">
                <a:ea typeface="ＭＳ Ｐゴシック"/>
              </a:rPr>
              <a:t>[mcdepends] = "multiconfig:&lt;</a:t>
            </a:r>
            <a:r>
              <a:rPr lang="en-US" sz="1600" i="1">
                <a:ea typeface="ＭＳ Ｐゴシック"/>
              </a:rPr>
              <a:t>from&gt;</a:t>
            </a:r>
            <a:r>
              <a:rPr lang="en-US" sz="1600">
                <a:ea typeface="ＭＳ Ｐゴシック"/>
              </a:rPr>
              <a:t>:&lt;</a:t>
            </a:r>
            <a:r>
              <a:rPr lang="en-US" sz="1600" i="1">
                <a:ea typeface="ＭＳ Ｐゴシック"/>
              </a:rPr>
              <a:t>to&gt;</a:t>
            </a:r>
            <a:r>
              <a:rPr lang="en-US" sz="1600">
                <a:ea typeface="ＭＳ Ｐゴシック"/>
              </a:rPr>
              <a:t>:&lt;</a:t>
            </a:r>
            <a:r>
              <a:rPr lang="en-US" sz="1600" i="1">
                <a:ea typeface="ＭＳ Ｐゴシック"/>
              </a:rPr>
              <a:t>recipe&gt;</a:t>
            </a:r>
            <a:r>
              <a:rPr lang="en-US" sz="1600">
                <a:ea typeface="ＭＳ Ｐゴシック"/>
              </a:rPr>
              <a:t>:&lt;</a:t>
            </a:r>
            <a:r>
              <a:rPr lang="en-US" sz="1600" i="1">
                <a:ea typeface="ＭＳ Ｐゴシック"/>
              </a:rPr>
              <a:t>task&gt;</a:t>
            </a:r>
            <a:r>
              <a:rPr lang="en-US" sz="1600">
                <a:ea typeface="ＭＳ Ｐゴシック"/>
              </a:rPr>
              <a:t>"</a:t>
            </a:r>
          </a:p>
          <a:p>
            <a:r>
              <a:rPr lang="en-US" b="0">
                <a:ea typeface="ＭＳ Ｐゴシック"/>
              </a:rPr>
              <a:t>One multiconfig cannot use variables defined in another</a:t>
            </a:r>
          </a:p>
          <a:p>
            <a:pPr lvl="1"/>
            <a:r>
              <a:rPr lang="en-US">
                <a:solidFill>
                  <a:srgbClr val="414141"/>
                </a:solidFill>
                <a:ea typeface="ＭＳ Ｐゴシック"/>
              </a:rPr>
              <a:t>e.g. DEPLOY_DIR, variables set by DISTRO</a:t>
            </a:r>
            <a:endParaRPr lang="en-US" dirty="0">
              <a:solidFill>
                <a:srgbClr val="414141"/>
              </a:solidFill>
              <a:ea typeface="ＭＳ Ｐゴシック"/>
            </a:endParaRPr>
          </a:p>
          <a:p>
            <a:pPr lvl="1"/>
            <a:r>
              <a:rPr lang="en-US">
                <a:ea typeface="ＭＳ Ｐゴシック"/>
              </a:rPr>
              <a:t>But can see global configuration variables from local.conf, etc.</a:t>
            </a:r>
            <a:endParaRPr lang="en-US" b="0" dirty="0">
              <a:ea typeface="ＭＳ Ｐゴシック"/>
            </a:endParaRPr>
          </a:p>
        </p:txBody>
      </p:sp>
    </p:spTree>
    <p:extLst>
      <p:ext uri="{BB962C8B-B14F-4D97-AF65-F5344CB8AC3E}">
        <p14:creationId xmlns:p14="http://schemas.microsoft.com/office/powerpoint/2010/main" val="358326869"/>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and 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lnSpcReduction="10000"/>
          </a:bodyPr>
          <a:lstStyle/>
          <a:p>
            <a:r>
              <a:rPr lang="en-US" b="0"/>
              <a:t>So far we’ve been building container images on their own</a:t>
            </a:r>
            <a:endParaRPr lang="en-US" b="0" dirty="0">
              <a:solidFill>
                <a:srgbClr val="414141"/>
              </a:solidFill>
            </a:endParaRPr>
          </a:p>
          <a:p>
            <a:r>
              <a:rPr lang="en-US" b="0">
                <a:ea typeface="ＭＳ Ｐゴシック"/>
              </a:rPr>
              <a:t>Useful for “docker import” or similar on target, or “docker compose”, etc., then fetching over the network to target</a:t>
            </a:r>
            <a:endParaRPr lang="en-US">
              <a:ea typeface="ＭＳ Ｐゴシック"/>
            </a:endParaRPr>
          </a:p>
          <a:p>
            <a:r>
              <a:rPr lang="en-US" b="0"/>
              <a:t>What if we wanted to build a container image into a target image for a device?</a:t>
            </a:r>
            <a:endParaRPr lang="en-US"/>
          </a:p>
          <a:p>
            <a:pPr lvl="1"/>
            <a:r>
              <a:rPr lang="en-US"/>
              <a:t>Building factory images for devices running application sandboxes</a:t>
            </a:r>
          </a:p>
          <a:p>
            <a:r>
              <a:rPr lang="en-US" b="0"/>
              <a:t>Somewhat constrained by tooling</a:t>
            </a:r>
            <a:endParaRPr lang="en-US"/>
          </a:p>
          <a:p>
            <a:pPr lvl="1"/>
            <a:r>
              <a:rPr lang="en-US">
                <a:ea typeface="ＭＳ Ｐゴシック"/>
              </a:rPr>
              <a:t>Currently only systemd-nspawn and runc seem straightforward</a:t>
            </a:r>
          </a:p>
          <a:p>
            <a:pPr lvl="1"/>
            <a:r>
              <a:rPr lang="en-US">
                <a:ea typeface="ＭＳ Ｐゴシック"/>
              </a:rPr>
              <a:t>Other systems might be supported by using post-install scripts to import container images, or perhaps via qemu</a:t>
            </a:r>
            <a:endParaRPr lang="en-US"/>
          </a:p>
          <a:p>
            <a:endParaRPr lang="en-US" b="0" dirty="0">
              <a:solidFill>
                <a:srgbClr val="414141"/>
              </a:solidFill>
            </a:endParaRPr>
          </a:p>
        </p:txBody>
      </p:sp>
    </p:spTree>
    <p:extLst>
      <p:ext uri="{BB962C8B-B14F-4D97-AF65-F5344CB8AC3E}">
        <p14:creationId xmlns:p14="http://schemas.microsoft.com/office/powerpoint/2010/main" val="1862208376"/>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 Nested Container Example</a:t>
            </a:r>
            <a:endParaRPr lang="en-US" sz="3200"/>
          </a:p>
        </p:txBody>
      </p:sp>
    </p:spTree>
    <p:extLst>
      <p:ext uri="{BB962C8B-B14F-4D97-AF65-F5344CB8AC3E}">
        <p14:creationId xmlns:p14="http://schemas.microsoft.com/office/powerpoint/2010/main" val="3106771444"/>
      </p:ext>
    </p:extLst>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local.conf</a:t>
            </a:r>
            <a:endParaRPr lang="en-US"/>
          </a:p>
          <a:p>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multiconfig/container.conf</a:t>
            </a:r>
            <a:endParaRPr lang="en-US" b="0" dirty="0">
              <a:solidFill>
                <a:srgbClr val="414141"/>
              </a:solidFill>
              <a:ea typeface="ＭＳ Ｐゴシック"/>
            </a:endParaRPr>
          </a:p>
          <a:p>
            <a:pPr marL="0" indent="0">
              <a:buNone/>
            </a:pPr>
            <a:endParaRPr lang="en-US" b="0" dirty="0"/>
          </a:p>
          <a:p>
            <a:endParaRPr lang="en-US" b="0" dirty="0"/>
          </a:p>
          <a:p>
            <a:endParaRPr lang="en-US" b="0" dirty="0"/>
          </a:p>
        </p:txBody>
      </p:sp>
      <p:sp>
        <p:nvSpPr>
          <p:cNvPr id="5" name="CustomShape 2">
            <a:extLst>
              <a:ext uri="{FF2B5EF4-FFF2-40B4-BE49-F238E27FC236}">
                <a16:creationId xmlns:a16="http://schemas.microsoft.com/office/drawing/2014/main" xmlns="" id="{423975C3-546D-4647-8C79-06422F0627C7}"/>
              </a:ext>
            </a:extLst>
          </p:cNvPr>
          <p:cNvSpPr/>
          <p:nvPr/>
        </p:nvSpPr>
        <p:spPr>
          <a:xfrm>
            <a:off x="457200" y="1537133"/>
            <a:ext cx="8223157" cy="106993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CONTAINER_TMPDIR = "${TOPDIR}/tmp-container"</a:t>
            </a:r>
            <a:endParaRPr lang="en-US" sz="1200" b="1">
              <a:latin typeface="Courier New"/>
              <a:cs typeface="Courier New"/>
            </a:endParaRPr>
          </a:p>
          <a:p>
            <a:r>
              <a:rPr lang="en-US" sz="1200" b="1" spc="-1">
                <a:latin typeface="Courier New"/>
                <a:ea typeface="+mn-lt"/>
                <a:cs typeface="+mn-lt"/>
              </a:rPr>
              <a:t>MACHINE = "qemux86-64"</a:t>
            </a:r>
            <a:endParaRPr lang="en-US" sz="1200" b="1">
              <a:latin typeface="Courier New"/>
              <a:cs typeface="Courier New"/>
            </a:endParaRPr>
          </a:p>
          <a:p>
            <a:r>
              <a:rPr lang="en-US" sz="1200" b="1" spc="-1">
                <a:latin typeface="Courier New"/>
                <a:ea typeface="+mn-lt"/>
                <a:cs typeface="+mn-lt"/>
              </a:rPr>
              <a:t>DISTRO="marina"</a:t>
            </a:r>
            <a:endParaRPr lang="en-US" sz="1200" b="1">
              <a:latin typeface="Courier New"/>
              <a:cs typeface="Courier New"/>
            </a:endParaRPr>
          </a:p>
          <a:p>
            <a:endParaRPr lang="en-US" sz="1200" b="1" spc="-1" dirty="0">
              <a:latin typeface="Courier New"/>
              <a:cs typeface="Arial"/>
            </a:endParaRPr>
          </a:p>
          <a:p>
            <a:r>
              <a:rPr lang="en-US" sz="1200" b="1" spc="-1">
                <a:latin typeface="Courier New"/>
                <a:cs typeface="Arial"/>
              </a:rPr>
              <a:t>MULTICONFIG = "container"</a:t>
            </a:r>
            <a:endParaRPr lang="en-US" sz="1200" b="1" strike="noStrike" spc="-1" dirty="0">
              <a:latin typeface="Courier New"/>
              <a:cs typeface="Arial"/>
            </a:endParaRPr>
          </a:p>
        </p:txBody>
      </p:sp>
      <p:sp>
        <p:nvSpPr>
          <p:cNvPr id="6" name="CustomShape 2">
            <a:extLst>
              <a:ext uri="{FF2B5EF4-FFF2-40B4-BE49-F238E27FC236}">
                <a16:creationId xmlns:a16="http://schemas.microsoft.com/office/drawing/2014/main" xmlns="" id="{6D2FF808-A64D-4CB1-A5C6-29E11388560F}"/>
              </a:ext>
            </a:extLst>
          </p:cNvPr>
          <p:cNvSpPr/>
          <p:nvPr/>
        </p:nvSpPr>
        <p:spPr>
          <a:xfrm>
            <a:off x="457200" y="3466308"/>
            <a:ext cx="8223157" cy="629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DISTRO = "schooner"</a:t>
            </a:r>
            <a:endParaRPr lang="en-US" sz="1200" b="1">
              <a:latin typeface="Courier New"/>
              <a:cs typeface="Courier New"/>
            </a:endParaRPr>
          </a:p>
          <a:p>
            <a:r>
              <a:rPr lang="en-US" sz="1200" b="1" spc="-1">
                <a:latin typeface="Courier New"/>
                <a:ea typeface="+mn-lt"/>
                <a:cs typeface="+mn-lt"/>
              </a:rPr>
              <a:t>TMPDIR = "${CONTAINER_TMPDIR}"</a:t>
            </a:r>
            <a:endParaRPr lang="en-US" sz="1200" b="1">
              <a:latin typeface="Courier New"/>
              <a:cs typeface="Courier New"/>
            </a:endParaRPr>
          </a:p>
        </p:txBody>
      </p:sp>
    </p:spTree>
    <p:extLst>
      <p:ext uri="{BB962C8B-B14F-4D97-AF65-F5344CB8AC3E}">
        <p14:creationId xmlns:p14="http://schemas.microsoft.com/office/powerpoint/2010/main" val="1687806531"/>
      </p:ext>
    </p:extLst>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t>host-app-container-lighttpd.bb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000" b="1" spc="-1">
                <a:latin typeface="Courier New"/>
                <a:ea typeface="+mn-lt"/>
                <a:cs typeface="+mn-lt"/>
              </a:rPr>
              <a:t>SUMMARY = "Package lighttpd app container image" </a:t>
            </a:r>
            <a:endParaRPr lang="en-US" sz="1000" b="1" dirty="0">
              <a:latin typeface="Courier New"/>
              <a:cs typeface="Courier New"/>
            </a:endParaRPr>
          </a:p>
          <a:p>
            <a:r>
              <a:rPr lang="en-US" sz="1000" b="1" spc="-1">
                <a:latin typeface="Courier New"/>
                <a:ea typeface="+mn-lt"/>
                <a:cs typeface="+mn-lt"/>
              </a:rPr>
              <a:t>LICENSE = "MIT" </a:t>
            </a:r>
            <a:endParaRPr lang="en-US" sz="1000" b="1" dirty="0">
              <a:latin typeface="Courier New"/>
              <a:cs typeface="Courier New"/>
            </a:endParaRPr>
          </a:p>
          <a:p>
            <a:r>
              <a:rPr lang="en-US" sz="1000" b="1" spc="-1">
                <a:latin typeface="Courier New"/>
                <a:ea typeface="+mn-lt"/>
                <a:cs typeface="+mn-lt"/>
              </a:rPr>
              <a:t>LIC_FILES_CHKSUM = "</a:t>
            </a:r>
            <a:r>
              <a:rPr lang="en-US" sz="1000" b="1" spc="-1" dirty="0">
                <a:latin typeface="Courier New"/>
                <a:ea typeface="+mn-lt"/>
                <a:cs typeface="+mn-lt"/>
                <a:hlinkClick r:id="" action="ppaction://noaction"/>
              </a:rPr>
              <a:t>file://${COREBASE}/meta/COPYING.MIT;md5=3da9cfbcb788c80a0384361b4de20420</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DEPENDS = "tar-native"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SRC_URI = "</a:t>
            </a:r>
            <a:r>
              <a:rPr lang="en-US" sz="1000" b="1" spc="-1" dirty="0">
                <a:latin typeface="Courier New"/>
                <a:ea typeface="+mn-lt"/>
                <a:cs typeface="+mn-lt"/>
                <a:hlinkClick r:id="" action="ppaction://noaction"/>
              </a:rPr>
              <a:t>file://${CONTAINER_NAME}.nspawn</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do_compile[noexec] = "1" </a:t>
            </a:r>
            <a:endParaRPr lang="en-US" sz="1000" b="1" dirty="0">
              <a:latin typeface="Courier New"/>
              <a:cs typeface="Courier New"/>
            </a:endParaRPr>
          </a:p>
          <a:p>
            <a:r>
              <a:rPr lang="en-US" sz="1000" b="1" spc="-1">
                <a:latin typeface="Courier New"/>
                <a:ea typeface="+mn-lt"/>
                <a:cs typeface="+mn-lt"/>
              </a:rPr>
              <a:t>do_install[mcdepends] = "multiconfig::container:${CONTAINER_NAME}:do_image_complete"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CONTAINER_NAME = "app-container-image-lighttpd" </a:t>
            </a:r>
            <a:endParaRPr lang="en-US" sz="1000" b="1" dirty="0">
              <a:latin typeface="Courier New"/>
              <a:cs typeface="Courier New"/>
            </a:endParaRPr>
          </a:p>
          <a:p>
            <a:r>
              <a:rPr lang="en-US" sz="1000" b="1" spc="-1">
                <a:latin typeface="Courier New"/>
                <a:ea typeface="+mn-lt"/>
                <a:cs typeface="+mn-lt"/>
              </a:rPr>
              <a:t>CONTAINER_TMPDIR ?= "${TMPDIR}" </a:t>
            </a:r>
            <a:endParaRPr lang="en-US" sz="1000" b="1" dirty="0">
              <a:latin typeface="Courier New"/>
              <a:cs typeface="Courier New"/>
            </a:endParaRPr>
          </a:p>
          <a:p>
            <a:r>
              <a:rPr lang="en-US" sz="1000" b="1" spc="-1">
                <a:latin typeface="Courier New"/>
                <a:ea typeface="+mn-lt"/>
                <a:cs typeface="+mn-lt"/>
              </a:rPr>
              <a:t>CONTAINER_MACHINE ?= "${MACHINE}" </a:t>
            </a:r>
            <a:endParaRPr lang="en-US" sz="1000" b="1" dirty="0">
              <a:latin typeface="Courier New"/>
              <a:cs typeface="Courier New"/>
            </a:endParaRPr>
          </a:p>
          <a:p>
            <a:r>
              <a:rPr lang="en-US" sz="1000" b="1" spc="-1">
                <a:latin typeface="Courier New"/>
                <a:ea typeface="+mn-lt"/>
                <a:cs typeface="+mn-lt"/>
              </a:rPr>
              <a:t>CONTAINER_DEPLOY_DIR ?= "${CONTAINER_TMPDIR}/deploy/images/${CONTAINER_MACHINE}"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do_install () { </a:t>
            </a:r>
            <a:endParaRPr lang="en-US" sz="1000" b="1" dirty="0">
              <a:latin typeface="Courier New"/>
              <a:cs typeface="Courier New"/>
            </a:endParaRPr>
          </a:p>
          <a:p>
            <a:r>
              <a:rPr lang="en-US" sz="1000" b="1" spc="-1">
                <a:latin typeface="Courier New"/>
                <a:ea typeface="+mn-lt"/>
                <a:cs typeface="+mn-lt"/>
              </a:rPr>
              <a:t>  install -d ${D}/var/lib/machines/${CONTAINER_NAME} </a:t>
            </a:r>
            <a:endParaRPr lang="en-US" sz="1000" b="1" dirty="0">
              <a:latin typeface="Courier New"/>
              <a:cs typeface="Courier New"/>
            </a:endParaRPr>
          </a:p>
          <a:p>
            <a:r>
              <a:rPr lang="en-US" sz="1000" b="1" spc="-1">
                <a:latin typeface="Courier New"/>
                <a:ea typeface="+mn-lt"/>
                <a:cs typeface="+mn-lt"/>
              </a:rPr>
              <a:t>  tar -C ${D}/var/lib/machines/${CONTAINER_NAME} -xf \ </a:t>
            </a:r>
            <a:endParaRPr lang="en-US" sz="1000" b="1" dirty="0">
              <a:latin typeface="Courier New"/>
              <a:cs typeface="Courier New"/>
            </a:endParaRPr>
          </a:p>
          <a:p>
            <a:r>
              <a:rPr lang="en-US" sz="1000" b="1" spc="-1">
                <a:latin typeface="Courier New"/>
                <a:ea typeface="+mn-lt"/>
                <a:cs typeface="+mn-lt"/>
              </a:rPr>
              <a:t>      ${CONTAINER_DEPLOY_DIR}/${CONTAINER_NAME}-${CONTAINER_MACHINE}.tar.bz2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${D}${sysconfdir}/systemd/nspawn </a:t>
            </a:r>
            <a:endParaRPr lang="en-US" sz="1000" b="1" dirty="0">
              <a:latin typeface="Courier New"/>
              <a:cs typeface="Courier New"/>
            </a:endParaRPr>
          </a:p>
          <a:p>
            <a:r>
              <a:rPr lang="en-US" sz="1000" b="1" spc="-1">
                <a:latin typeface="Courier New"/>
                <a:ea typeface="+mn-lt"/>
                <a:cs typeface="+mn-lt"/>
              </a:rPr>
              <a:t>  install -m 0644 ${WORKDIR}/${CONTAINER_NAME}.nspawn ${D}${sysconfdir}/systemd/nspawn/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${D}${sysconfdir}/systemd/system/machines.target.wants </a:t>
            </a:r>
            <a:endParaRPr lang="en-US" sz="1000" b="1" dirty="0">
              <a:latin typeface="Courier New"/>
              <a:cs typeface="Courier New"/>
            </a:endParaRPr>
          </a:p>
          <a:p>
            <a:r>
              <a:rPr lang="en-US" sz="1000" b="1" spc="-1">
                <a:latin typeface="Courier New"/>
                <a:ea typeface="+mn-lt"/>
                <a:cs typeface="+mn-lt"/>
              </a:rPr>
              <a:t>  ln -sf ${systemd_system_unitdir}/systemd-nspawn@.service \ </a:t>
            </a:r>
            <a:endParaRPr lang="en-US" sz="1000" b="1" dirty="0">
              <a:latin typeface="Courier New"/>
              <a:cs typeface="Courier New"/>
            </a:endParaRPr>
          </a:p>
          <a:p>
            <a:r>
              <a:rPr lang="en-US" sz="1000" b="1" spc="-1" dirty="0">
                <a:latin typeface="Courier New"/>
                <a:ea typeface="+mn-lt"/>
                <a:cs typeface="+mn-lt"/>
              </a:rPr>
              <a:t>    </a:t>
            </a:r>
            <a:r>
              <a:rPr lang="en-US" sz="1000" b="1" spc="-1" dirty="0">
                <a:latin typeface="Courier New"/>
                <a:ea typeface="+mn-lt"/>
                <a:cs typeface="+mn-lt"/>
                <a:hlinkClick r:id="rId2"/>
              </a:rPr>
              <a:t>${D}${sysconfdir}/systemd/system/machines.target.wants/systemd-nspawn@${CONTAINER_NAME}.service</a:t>
            </a:r>
            <a:r>
              <a:rPr lang="en-US" sz="1000" b="1" spc="-1" dirty="0">
                <a:latin typeface="Courier New"/>
                <a:ea typeface="+mn-lt"/>
                <a:cs typeface="+mn-lt"/>
              </a:rPr>
              <a:t> </a:t>
            </a:r>
            <a:endParaRPr lang="en-US" sz="1000" b="1" dirty="0">
              <a:latin typeface="Courier New"/>
              <a:cs typeface="Courier New"/>
            </a:endParaRPr>
          </a:p>
          <a:p>
            <a:r>
              <a:rPr lang="en-US" sz="1000" b="1" spc="-1">
                <a:latin typeface="Courier New"/>
                <a:ea typeface="+mn-lt"/>
                <a:cs typeface="+mn-lt"/>
              </a:rPr>
              <a:t>}</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RDEPENDS_${PN} += "systemd-container" </a:t>
            </a:r>
            <a:endParaRPr lang="en-US" sz="1000" b="1" dirty="0">
              <a:latin typeface="Courier New"/>
              <a:cs typeface="Courier New"/>
            </a:endParaRPr>
          </a:p>
          <a:p>
            <a:r>
              <a:rPr lang="en-US" sz="1000" b="1" spc="-1">
                <a:latin typeface="Courier New"/>
                <a:ea typeface="+mn-lt"/>
                <a:cs typeface="+mn-lt"/>
              </a:rPr>
              <a:t>INSANE_SKIP_${PN} += "build-deps dev-so already-stripped" </a:t>
            </a:r>
            <a:endParaRPr lang="en-US" sz="1000" b="1" dirty="0">
              <a:latin typeface="Courier New"/>
              <a:cs typeface="Courier New"/>
            </a:endParaRPr>
          </a:p>
          <a:p>
            <a:endParaRPr lang="en-US" sz="1000" b="1" strike="noStrike" spc="-1" dirty="0">
              <a:latin typeface="Courier New"/>
              <a:cs typeface="Arial"/>
            </a:endParaRPr>
          </a:p>
        </p:txBody>
      </p:sp>
    </p:spTree>
    <p:extLst>
      <p:ext uri="{BB962C8B-B14F-4D97-AF65-F5344CB8AC3E}">
        <p14:creationId xmlns:p14="http://schemas.microsoft.com/office/powerpoint/2010/main" val="499322515"/>
      </p:ext>
    </p:extLst>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a:ea typeface="ＭＳ Ｐゴシック"/>
              </a:rPr>
              <a:t>marina.conf</a:t>
            </a:r>
            <a:endParaRPr lang="en-US" dirty="0" err="1"/>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4025203"/>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spc="-1" dirty="0">
                <a:latin typeface="Courier New"/>
                <a:ea typeface="+mn-lt"/>
                <a:cs typeface="+mn-lt"/>
              </a:rPr>
              <a:t>require conf/distro/</a:t>
            </a:r>
            <a:r>
              <a:rPr lang="en-US" sz="1400" spc="-1" dirty="0" err="1">
                <a:latin typeface="Courier New"/>
                <a:ea typeface="+mn-lt"/>
                <a:cs typeface="+mn-lt"/>
              </a:rPr>
              <a:t>poky.conf</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 = "marina"</a:t>
            </a:r>
            <a:endParaRPr lang="en-US" sz="1400" dirty="0">
              <a:latin typeface="Courier New"/>
              <a:cs typeface="Courier New"/>
            </a:endParaRPr>
          </a:p>
          <a:p>
            <a:r>
              <a:rPr lang="en-US" sz="1400" spc="-1" dirty="0">
                <a:latin typeface="Courier New"/>
                <a:ea typeface="+mn-lt"/>
                <a:cs typeface="+mn-lt"/>
              </a:rPr>
              <a:t>DISTRO_NAME = "Marina"</a:t>
            </a:r>
            <a:endParaRPr lang="en-US" sz="1400" dirty="0">
              <a:latin typeface="Courier New"/>
              <a:cs typeface="Courier New"/>
            </a:endParaRPr>
          </a:p>
          <a:p>
            <a:r>
              <a:rPr lang="en-US" sz="1400" spc="-1" dirty="0">
                <a:latin typeface="Courier New"/>
                <a:ea typeface="+mn-lt"/>
                <a:cs typeface="+mn-lt"/>
              </a:rPr>
              <a:t>DISTRO_VERSION = "1.0-${DATE}"</a:t>
            </a:r>
            <a:endParaRPr lang="en-US" sz="1400" dirty="0">
              <a:latin typeface="Courier New"/>
              <a:cs typeface="Courier New"/>
            </a:endParaRPr>
          </a:p>
          <a:p>
            <a:r>
              <a:rPr lang="en-US" sz="1400" spc="-1" dirty="0">
                <a:latin typeface="Courier New"/>
                <a:ea typeface="+mn-lt"/>
                <a:cs typeface="+mn-lt"/>
              </a:rPr>
              <a:t>DISTRO_CODENAME = "master"</a:t>
            </a:r>
            <a:endParaRPr lang="en-US" sz="1400" dirty="0">
              <a:latin typeface="Courier New"/>
              <a:cs typeface="Courier New"/>
            </a:endParaRPr>
          </a:p>
          <a:p>
            <a:r>
              <a:rPr lang="en-US" sz="1400" spc="-1" dirty="0">
                <a:latin typeface="Courier New"/>
                <a:ea typeface="+mn-lt"/>
                <a:cs typeface="+mn-lt"/>
              </a:rPr>
              <a:t>SDK_VENDOR = "-</a:t>
            </a:r>
            <a:r>
              <a:rPr lang="en-US" sz="1400" spc="-1" dirty="0" err="1">
                <a:latin typeface="Courier New"/>
                <a:ea typeface="+mn-lt"/>
                <a:cs typeface="+mn-lt"/>
              </a:rPr>
              <a:t>marinasdk</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MAINTAINER = "Scott Murray </a:t>
            </a:r>
            <a:r>
              <a:rPr lang="en-US" sz="1400" spc="-1" dirty="0">
                <a:latin typeface="Courier New"/>
                <a:ea typeface="+mn-lt"/>
                <a:cs typeface="+mn-lt"/>
                <a:hlinkClick r:id="rId2"/>
              </a:rPr>
              <a:t>&lt;scott.murray@konsulko.com</a:t>
            </a:r>
            <a:r>
              <a:rPr lang="en-US" sz="1400" spc="-1" dirty="0">
                <a:latin typeface="Courier New"/>
                <a:ea typeface="+mn-lt"/>
                <a:cs typeface="+mn-lt"/>
              </a:rPr>
              <a:t>&gt;"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TARGET_VENDOR = "-marina"</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DISTRO_FEATURES = "</a:t>
            </a:r>
            <a:r>
              <a:rPr lang="en-US" sz="1400" spc="-1" dirty="0" err="1">
                <a:latin typeface="Courier New"/>
                <a:ea typeface="+mn-lt"/>
                <a:cs typeface="+mn-lt"/>
              </a:rPr>
              <a:t>acl</a:t>
            </a:r>
            <a:r>
              <a:rPr lang="en-US" sz="1400" spc="-1" dirty="0">
                <a:latin typeface="Courier New"/>
                <a:ea typeface="+mn-lt"/>
                <a:cs typeface="+mn-lt"/>
              </a:rPr>
              <a:t> ipv4 ipv6 </a:t>
            </a:r>
            <a:r>
              <a:rPr lang="en-US" sz="1400" spc="-1" dirty="0" err="1">
                <a:latin typeface="Courier New"/>
                <a:ea typeface="+mn-lt"/>
                <a:cs typeface="+mn-lt"/>
              </a:rPr>
              <a:t>largefile</a:t>
            </a:r>
            <a:r>
              <a:rPr lang="en-US" sz="1400" spc="-1" dirty="0">
                <a:latin typeface="Courier New"/>
                <a:ea typeface="+mn-lt"/>
                <a:cs typeface="+mn-lt"/>
              </a:rPr>
              <a:t> </a:t>
            </a:r>
            <a:r>
              <a:rPr lang="en-US" sz="1400" spc="-1" dirty="0" err="1">
                <a:latin typeface="Courier New"/>
                <a:ea typeface="+mn-lt"/>
                <a:cs typeface="+mn-lt"/>
              </a:rPr>
              <a:t>xattr</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err="1">
                <a:latin typeface="Courier New"/>
                <a:ea typeface="+mn-lt"/>
                <a:cs typeface="+mn-lt"/>
              </a:rPr>
              <a:t>DISTRO_FEATURES_append</a:t>
            </a:r>
            <a:r>
              <a:rPr lang="en-US" sz="1400" spc="-1" dirty="0">
                <a:latin typeface="Courier New"/>
                <a:ea typeface="+mn-lt"/>
                <a:cs typeface="+mn-lt"/>
              </a:rPr>
              <a:t> =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DISTRO_FEATURES_BACKFILL_CONSIDERED += "</a:t>
            </a:r>
            <a:r>
              <a:rPr lang="en-US" sz="1400" spc="-1" err="1">
                <a:latin typeface="Courier New"/>
                <a:ea typeface="+mn-lt"/>
                <a:cs typeface="+mn-lt"/>
              </a:rPr>
              <a:t>sysvinit</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err="1">
                <a:latin typeface="Courier New"/>
                <a:ea typeface="+mn-lt"/>
                <a:cs typeface="+mn-lt"/>
              </a:rPr>
              <a:t>RUNTIME_init_manager</a:t>
            </a:r>
            <a:r>
              <a:rPr lang="en-US" sz="1400" spc="-1" dirty="0">
                <a:latin typeface="Courier New"/>
                <a:ea typeface="+mn-lt"/>
                <a:cs typeface="+mn-lt"/>
              </a:rPr>
              <a:t>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dirty="0" err="1">
                <a:latin typeface="Courier New"/>
                <a:ea typeface="+mn-lt"/>
                <a:cs typeface="+mn-lt"/>
              </a:rPr>
              <a:t>RUNTIME_initscripts</a:t>
            </a:r>
            <a:r>
              <a:rPr lang="en-US" sz="1400" spc="-1" dirty="0">
                <a:latin typeface="Courier New"/>
                <a:ea typeface="+mn-lt"/>
                <a:cs typeface="+mn-lt"/>
              </a:rPr>
              <a:t> = ""</a:t>
            </a:r>
            <a:endParaRPr lang="en-US" sz="1400" dirty="0">
              <a:latin typeface="Courier New"/>
              <a:cs typeface="Courier New"/>
            </a:endParaRPr>
          </a:p>
        </p:txBody>
      </p:sp>
    </p:spTree>
    <p:extLst>
      <p:ext uri="{BB962C8B-B14F-4D97-AF65-F5344CB8AC3E}">
        <p14:creationId xmlns:p14="http://schemas.microsoft.com/office/powerpoint/2010/main" val="1337406247"/>
      </p:ext>
    </p:extLst>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app-container-image-lighttpd.nspawn</a:t>
            </a:r>
            <a:endParaRPr lang="en-US">
              <a:ea typeface="ＭＳ Ｐゴシック"/>
            </a:endParaRPr>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1952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b="1" spc="-1">
                <a:latin typeface="Courier New"/>
                <a:ea typeface="+mn-lt"/>
                <a:cs typeface="+mn-lt"/>
              </a:rPr>
              <a:t>[Exec]</a:t>
            </a:r>
            <a:endParaRPr lang="en-US" sz="1400" b="1" dirty="0">
              <a:latin typeface="Courier New"/>
              <a:cs typeface="Courier New"/>
            </a:endParaRPr>
          </a:p>
          <a:p>
            <a:r>
              <a:rPr lang="en-US" sz="1400" b="1" spc="-1">
                <a:latin typeface="Courier New"/>
                <a:ea typeface="+mn-lt"/>
                <a:cs typeface="+mn-lt"/>
              </a:rPr>
              <a:t>Boot=false</a:t>
            </a:r>
            <a:endParaRPr lang="en-US" sz="1400" b="1" dirty="0">
              <a:latin typeface="Courier New"/>
              <a:cs typeface="Courier New"/>
            </a:endParaRPr>
          </a:p>
          <a:p>
            <a:r>
              <a:rPr lang="en-US" sz="1400" b="1" spc="-1">
                <a:latin typeface="Courier New"/>
                <a:ea typeface="+mn-lt"/>
                <a:cs typeface="+mn-lt"/>
              </a:rPr>
              <a:t>Parameters=/usr/sbin/lighttpd -D -f /etc/lighttpd/lighttpd.conf</a:t>
            </a:r>
            <a:endParaRPr lang="en-US" sz="1400" b="1" dirty="0">
              <a:latin typeface="Courier New"/>
              <a:cs typeface="Courier New"/>
            </a:endParaRPr>
          </a:p>
          <a:p>
            <a:r>
              <a:rPr lang="en-US" sz="1400" b="1" spc="-1">
                <a:latin typeface="Courier New"/>
                <a:ea typeface="+mn-lt"/>
                <a:cs typeface="+mn-lt"/>
              </a:rPr>
              <a:t>LinkJournal=no</a:t>
            </a:r>
            <a:endParaRPr lang="en-US" sz="1400" b="1" dirty="0">
              <a:latin typeface="Courier New"/>
              <a:cs typeface="Courier New"/>
            </a:endParaRPr>
          </a:p>
          <a:p>
            <a:r>
              <a:rPr lang="en-US" sz="1400" b="1" spc="-1">
                <a:latin typeface="Courier New"/>
                <a:ea typeface="+mn-lt"/>
                <a:cs typeface="+mn-lt"/>
              </a:rPr>
              <a:t>PrivateUsers=false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[Network]</a:t>
            </a:r>
            <a:endParaRPr lang="en-US" sz="1400" b="1" dirty="0">
              <a:latin typeface="Courier New"/>
              <a:cs typeface="Courier New"/>
            </a:endParaRPr>
          </a:p>
          <a:p>
            <a:r>
              <a:rPr lang="en-US" sz="1400" b="1" spc="-1">
                <a:latin typeface="Courier New"/>
                <a:ea typeface="+mn-lt"/>
                <a:cs typeface="+mn-lt"/>
              </a:rPr>
              <a:t>VirtualEthernet=false</a:t>
            </a:r>
            <a:endParaRPr lang="en-US" sz="1400" b="1" dirty="0">
              <a:latin typeface="Courier New"/>
              <a:cs typeface="Courier New"/>
            </a:endParaRPr>
          </a:p>
        </p:txBody>
      </p:sp>
    </p:spTree>
    <p:extLst>
      <p:ext uri="{BB962C8B-B14F-4D97-AF65-F5344CB8AC3E}">
        <p14:creationId xmlns:p14="http://schemas.microsoft.com/office/powerpoint/2010/main" val="529667694"/>
      </p:ext>
    </p:extLst>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container-host-image.bb</a:t>
            </a:r>
            <a:endParaRPr lang="en-US">
              <a:ea typeface="ＭＳ Ｐゴシック"/>
            </a:endParaRPr>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55604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a:latin typeface="Courier New"/>
                <a:cs typeface="Courier New"/>
              </a:rPr>
              <a:t>SUMMARY = "A minimal container host image"</a:t>
            </a:r>
            <a:r>
              <a:rPr lang="en-US" sz="1200" b="1" dirty="0">
                <a:latin typeface="Courier New"/>
              </a:rPr>
              <a:t/>
            </a:r>
            <a:br>
              <a:rPr lang="en-US" sz="1200" b="1" dirty="0">
                <a:latin typeface="Courier New"/>
              </a:rPr>
            </a:br>
            <a:r>
              <a:rPr lang="en-US" sz="1200" b="1">
                <a:latin typeface="Courier New"/>
                <a:cs typeface="Courier New"/>
              </a:rPr>
              <a:t>LICENSE = "MIT"</a:t>
            </a:r>
            <a:r>
              <a:rPr lang="en-US" sz="1200" b="1" dirty="0">
                <a:latin typeface="Courier New"/>
              </a:rPr>
              <a:t/>
            </a:r>
            <a:br>
              <a:rPr lang="en-US" sz="1200" b="1" dirty="0">
                <a:latin typeface="Courier New"/>
              </a:rPr>
            </a:br>
            <a:r>
              <a:rPr lang="en-US" sz="1200" b="1">
                <a:latin typeface="Courier New"/>
                <a:cs typeface="Courier New"/>
              </a:rPr>
              <a:t>LIC_FILES_CHKSUM = \</a:t>
            </a:r>
            <a:endParaRPr lang="en-US" sz="1200" b="1" spc="-1">
              <a:latin typeface="Courier New"/>
              <a:cs typeface="Arial"/>
            </a:endParaRPr>
          </a:p>
          <a:p>
            <a:r>
              <a:rPr lang="en-US" sz="1200" b="1" dirty="0">
                <a:latin typeface="Courier New"/>
                <a:cs typeface="Courier New"/>
              </a:rPr>
              <a:t>  "file://${COREBASE}/meta/COPYING.MIT;md5=3da9cfbcb788c80a0384361b4de20420"</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require recipes-core/images/core-image-minimal.bb</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IMAGE_FEATURES += "ssh-server-openssh"</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a:latin typeface="Courier New"/>
                <a:cs typeface="Courier New"/>
              </a:rPr>
              <a:t>IMAGE_INSTALL += " \</a:t>
            </a:r>
            <a:r>
              <a:rPr lang="en-US" sz="1200" b="1" dirty="0">
                <a:latin typeface="Courier New"/>
              </a:rPr>
              <a:t/>
            </a:r>
            <a:br>
              <a:rPr lang="en-US" sz="1200" b="1" dirty="0">
                <a:latin typeface="Courier New"/>
              </a:rPr>
            </a:br>
            <a:r>
              <a:rPr lang="en-US" sz="1200" b="1">
                <a:latin typeface="Courier New"/>
                <a:cs typeface="Courier New"/>
              </a:rPr>
              <a:t>    kernel-modules \</a:t>
            </a:r>
            <a:r>
              <a:rPr lang="en-US" sz="1200" b="1" dirty="0">
                <a:latin typeface="Courier New"/>
              </a:rPr>
              <a:t/>
            </a:r>
            <a:br>
              <a:rPr lang="en-US" sz="1200" b="1" dirty="0">
                <a:latin typeface="Courier New"/>
              </a:rPr>
            </a:br>
            <a:r>
              <a:rPr lang="en-US" sz="1200" b="1">
                <a:latin typeface="Courier New"/>
                <a:cs typeface="Courier New"/>
              </a:rPr>
              <a:t>    host-app-container-lighttpd \</a:t>
            </a:r>
            <a:r>
              <a:rPr lang="en-US" sz="1200" b="1" dirty="0">
                <a:latin typeface="Courier New"/>
              </a:rPr>
              <a:t/>
            </a:r>
            <a:br>
              <a:rPr lang="en-US" sz="1200" b="1" dirty="0">
                <a:latin typeface="Courier New"/>
              </a:rPr>
            </a:br>
            <a:r>
              <a:rPr lang="en-US" sz="1200" b="1">
                <a:latin typeface="Courier New"/>
                <a:cs typeface="Courier New"/>
              </a:rPr>
              <a:t>"</a:t>
            </a:r>
            <a:endParaRPr lang="en-US" sz="1200" b="1" strike="noStrike">
              <a:latin typeface="Courier New"/>
            </a:endParaRPr>
          </a:p>
        </p:txBody>
      </p:sp>
    </p:spTree>
    <p:extLst>
      <p:ext uri="{BB962C8B-B14F-4D97-AF65-F5344CB8AC3E}">
        <p14:creationId xmlns:p14="http://schemas.microsoft.com/office/powerpoint/2010/main" val="1539363604"/>
      </p:ext>
    </p:extLst>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Outstanding issues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There's still a lot of room for improvement</a:t>
            </a:r>
            <a:endParaRPr lang="en-US" b="0" dirty="0">
              <a:solidFill>
                <a:srgbClr val="414141"/>
              </a:solidFill>
            </a:endParaRPr>
          </a:p>
          <a:p>
            <a:pPr lvl="1"/>
            <a:r>
              <a:rPr lang="en-US" b="0">
                <a:solidFill>
                  <a:srgbClr val="414141"/>
                </a:solidFill>
                <a:ea typeface="ＭＳ Ｐゴシック"/>
              </a:rPr>
              <a:t>refactoring into a set of </a:t>
            </a:r>
            <a:r>
              <a:rPr lang="en-US">
                <a:solidFill>
                  <a:srgbClr val="414141"/>
                </a:solidFill>
                <a:ea typeface="ＭＳ Ｐゴシック"/>
              </a:rPr>
              <a:t>include files or classes</a:t>
            </a:r>
            <a:endParaRPr lang="en-US" b="0">
              <a:solidFill>
                <a:srgbClr val="414141"/>
              </a:solidFill>
            </a:endParaRPr>
          </a:p>
          <a:p>
            <a:pPr lvl="1"/>
            <a:r>
              <a:rPr lang="en-US">
                <a:solidFill>
                  <a:srgbClr val="414141"/>
                </a:solidFill>
                <a:ea typeface="ＭＳ Ｐゴシック"/>
              </a:rPr>
              <a:t>tinkering with systemd-nspawn private networking and user namespace support</a:t>
            </a:r>
            <a:endParaRPr lang="en-US" b="0" dirty="0">
              <a:solidFill>
                <a:srgbClr val="414141"/>
              </a:solidFill>
            </a:endParaRPr>
          </a:p>
          <a:p>
            <a:r>
              <a:rPr lang="en-US" b="0">
                <a:solidFill>
                  <a:srgbClr val="414141"/>
                </a:solidFill>
                <a:ea typeface="ＭＳ Ｐゴシック"/>
              </a:rPr>
              <a:t>Final goal is to get OCI images working with runc </a:t>
            </a:r>
            <a:endParaRPr lang="en-US" b="0" dirty="0">
              <a:solidFill>
                <a:srgbClr val="414141"/>
              </a:solidFill>
            </a:endParaRPr>
          </a:p>
          <a:p>
            <a:pPr lvl="1"/>
            <a:r>
              <a:rPr lang="en-US">
                <a:solidFill>
                  <a:srgbClr val="414141"/>
                </a:solidFill>
                <a:ea typeface="ＭＳ Ｐゴシック"/>
              </a:rPr>
              <a:t>runc will work without systemd</a:t>
            </a:r>
            <a:endParaRPr lang="en-US" dirty="0">
              <a:solidFill>
                <a:srgbClr val="414141"/>
              </a:solidFill>
              <a:ea typeface="ＭＳ Ｐゴシック"/>
            </a:endParaRPr>
          </a:p>
          <a:p>
            <a:pPr lvl="1"/>
            <a:r>
              <a:rPr lang="en-US">
                <a:solidFill>
                  <a:srgbClr val="414141"/>
                </a:solidFill>
                <a:ea typeface="ＭＳ Ｐゴシック"/>
              </a:rPr>
              <a:t>systemd 242 in master also has OCI image support for systemd-nspawn</a:t>
            </a:r>
            <a:endParaRPr lang="en-US">
              <a:ea typeface="ＭＳ Ｐゴシック"/>
            </a:endParaRPr>
          </a:p>
          <a:p>
            <a:pPr lvl="1"/>
            <a:r>
              <a:rPr lang="en-US">
                <a:solidFill>
                  <a:srgbClr val="414141"/>
                </a:solidFill>
                <a:ea typeface="ＭＳ Ｐゴシック"/>
              </a:rPr>
              <a:t>Currently can build with some hacking, but issues getting OCI image runtime configuration generated to work on the host</a:t>
            </a:r>
            <a:endParaRPr lang="en-US" b="0" dirty="0">
              <a:solidFill>
                <a:srgbClr val="414141"/>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781120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Resources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solidFill>
                  <a:srgbClr val="404040"/>
                </a:solidFill>
                <a:ea typeface="ＭＳ Ｐゴシック"/>
              </a:rPr>
              <a:t>Jérémy</a:t>
            </a:r>
            <a:r>
              <a:rPr lang="en-US" b="0">
                <a:ea typeface="ＭＳ Ｐゴシック"/>
              </a:rPr>
              <a:t> Rosen presentation “Yoctoception: Containers in the embedded world”:</a:t>
            </a:r>
          </a:p>
          <a:p>
            <a:pPr lvl="1"/>
            <a:r>
              <a:rPr lang="en-US" b="0" dirty="0">
                <a:ea typeface="ＭＳ Ｐゴシック"/>
                <a:hlinkClick r:id="rId2"/>
              </a:rPr>
              <a:t>https://www.slideshare.net/ennael/embedded-recipes-2018-yoctoception-containers-in-the-embedded-world-jrmy-rosen</a:t>
            </a:r>
            <a:endParaRPr lang="en-US" b="0">
              <a:ea typeface="ＭＳ Ｐゴシック"/>
            </a:endParaRPr>
          </a:p>
          <a:p>
            <a:pPr lvl="1"/>
            <a:r>
              <a:rPr lang="en-US">
                <a:ea typeface="ＭＳ Ｐゴシック"/>
              </a:rPr>
              <a:t>Simpler non-multiconfig nesting restricted to common MACHINE, DISTRO, TCLIBC configuration</a:t>
            </a:r>
          </a:p>
          <a:p>
            <a:r>
              <a:rPr lang="en-US" b="0">
                <a:ea typeface="ＭＳ Ｐゴシック"/>
              </a:rPr>
              <a:t>Previous presentation at ELCE</a:t>
            </a:r>
            <a:endParaRPr lang="en-US" b="0" dirty="0"/>
          </a:p>
          <a:p>
            <a:pPr lvl="1"/>
            <a:r>
              <a:rPr lang="en-US" dirty="0">
                <a:solidFill>
                  <a:srgbClr val="414141"/>
                </a:solidFill>
                <a:hlinkClick r:id="rId3"/>
              </a:rPr>
              <a:t>https://elinux.org/images/6/62/Building-Container-Images-with-OpenEmbedded-and-the-Yocto-Project-Scott-Murray-Konsulko-Group-1.pdf</a:t>
            </a:r>
            <a:endParaRPr lang="en-US" b="0" dirty="0">
              <a:solidFill>
                <a:srgbClr val="414141"/>
              </a:solidFill>
            </a:endParaRPr>
          </a:p>
          <a:p>
            <a:pPr lvl="1"/>
            <a:r>
              <a:rPr lang="en-US" dirty="0">
                <a:solidFill>
                  <a:srgbClr val="414141"/>
                </a:solidFill>
                <a:hlinkClick r:id="rId4"/>
              </a:rPr>
              <a:t>https://youtu.be/OSyLoHYxGLQ</a:t>
            </a:r>
            <a:endParaRPr lang="en-US" b="0" dirty="0">
              <a:solidFill>
                <a:srgbClr val="414141"/>
              </a:solidFill>
            </a:endParaRPr>
          </a:p>
          <a:p>
            <a:r>
              <a:rPr lang="en-US" b="0">
                <a:solidFill>
                  <a:srgbClr val="414141"/>
                </a:solidFill>
                <a:ea typeface="ＭＳ Ｐゴシック"/>
              </a:rPr>
              <a:t>Examples</a:t>
            </a:r>
            <a:endParaRPr lang="en-US" b="0" dirty="0">
              <a:solidFill>
                <a:srgbClr val="414141"/>
              </a:solidFill>
            </a:endParaRPr>
          </a:p>
          <a:p>
            <a:pPr lvl="1"/>
            <a:r>
              <a:rPr lang="en-US" dirty="0">
                <a:solidFill>
                  <a:srgbClr val="414141"/>
                </a:solidFill>
                <a:hlinkClick r:id="rId5"/>
              </a:rPr>
              <a:t>https://github.com/konsulko/meta-container-demo</a:t>
            </a:r>
            <a:endParaRPr lang="en-US" b="0" dirty="0">
              <a:solidFill>
                <a:srgbClr val="414141"/>
              </a:solidFill>
            </a:endParaRPr>
          </a:p>
          <a:p>
            <a:pPr lvl="1"/>
            <a:r>
              <a:rPr lang="en-US">
                <a:solidFill>
                  <a:srgbClr val="414141"/>
                </a:solidFill>
                <a:ea typeface="ＭＳ Ｐゴシック"/>
              </a:rPr>
              <a:t>Will be updated with OCI image examples when I get it working</a:t>
            </a:r>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447820676"/>
      </p:ext>
    </p:extLst>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a:latin typeface="Arial" charset="0"/>
              </a:rPr>
              <a:t>Devtool</a:t>
            </a:r>
            <a:r>
              <a:rPr lang="en-US" dirty="0">
                <a:latin typeface="Arial" charset="0"/>
              </a:rPr>
              <a:t>, next steps</a:t>
            </a:r>
          </a:p>
          <a:p>
            <a:pPr eaLnBrk="1" hangingPunct="1">
              <a:spcBef>
                <a:spcPts val="900"/>
              </a:spcBef>
            </a:pPr>
            <a:r>
              <a:rPr lang="en-US" dirty="0">
                <a:latin typeface="Arial" charset="0"/>
              </a:rPr>
              <a:t>Trevor Woerner</a:t>
            </a:r>
          </a:p>
          <a:p>
            <a:pPr eaLnBrk="1" hangingPunct="1">
              <a:spcBef>
                <a:spcPts val="900"/>
              </a:spcBef>
            </a:pPr>
            <a:r>
              <a:rPr lang="en-US" i="1" dirty="0" smtClean="0">
                <a:latin typeface="Arial" charset="0"/>
                <a:cs typeface="Arial" charset="0"/>
              </a:rPr>
              <a:t>Presented by David Reyna</a:t>
            </a:r>
            <a:endParaRPr lang="en-US" i="1"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4"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collection of tools for working on </a:t>
            </a:r>
            <a:r>
              <a:rPr lang="en-US" sz="2400" b="0" i="1" strike="noStrike" spc="-1">
                <a:solidFill>
                  <a:srgbClr val="414141"/>
                </a:solidFill>
                <a:latin typeface="Arial"/>
                <a:ea typeface="ＭＳ Ｐゴシック"/>
              </a:rPr>
              <a:t>recipes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add</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edit-recipe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upgrade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update-recipe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311442101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6"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t>
            </a:r>
            <a:r>
              <a:rPr lang="en-US" sz="2400" b="0" i="1" strike="noStrike" spc="-1">
                <a:solidFill>
                  <a:srgbClr val="414141"/>
                </a:solidFill>
                <a:latin typeface="Arial"/>
                <a:ea typeface="ＭＳ Ｐゴシック"/>
              </a:rPr>
              <a:t>and more!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modify</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deploy-target</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undeploy-target</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build-image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2584778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8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Using Devtool To Streamline Your Yocto Project Workflow - Tim Orling</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https://www.youtube.com/watch?v=CiD7rB35CRE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Yocto Project Extensible SDK: Simplifying the Workflow for Application Developers - Henry Bruce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https://www.youtube.com/watch?v=d3xanDJuXRA&amp;t=57s</a:t>
            </a:r>
            <a:endParaRPr lang="en-US" sz="2400" b="0" strike="noStrike" spc="-1">
              <a:latin typeface="Arial"/>
            </a:endParaRPr>
          </a:p>
        </p:txBody>
      </p:sp>
    </p:spTree>
    <p:extLst>
      <p:ext uri="{BB962C8B-B14F-4D97-AF65-F5344CB8AC3E}">
        <p14:creationId xmlns:p14="http://schemas.microsoft.com/office/powerpoint/2010/main" val="327957525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2018</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Working with the Linux Kernel in the Yocto Project - Sean Hudson</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https://www.youtube.com/watch?v=tZACGS5nQxw</a:t>
            </a:r>
            <a:endParaRPr lang="en-US" sz="2400" b="0" strike="noStrike" spc="-1">
              <a:latin typeface="Arial"/>
            </a:endParaRPr>
          </a:p>
        </p:txBody>
      </p:sp>
    </p:spTree>
    <p:extLst>
      <p:ext uri="{BB962C8B-B14F-4D97-AF65-F5344CB8AC3E}">
        <p14:creationId xmlns:p14="http://schemas.microsoft.com/office/powerpoint/2010/main" val="300929246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2"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3, Devtool 1 - Tim Orling</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https://www.youtube.com/watch?v=C-usM6gFVSY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7, Devtool 2 - Tim Orling &amp; Henry Bruce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https://www.youtube.com/watch?v=UYsqIP_Qt_Q</a:t>
            </a:r>
            <a:endParaRPr lang="en-US" sz="2400" b="0" strike="noStrike" spc="-1">
              <a:latin typeface="Arial"/>
            </a:endParaRPr>
          </a:p>
        </p:txBody>
      </p:sp>
    </p:spTree>
    <p:extLst>
      <p:ext uri="{BB962C8B-B14F-4D97-AF65-F5344CB8AC3E}">
        <p14:creationId xmlns:p14="http://schemas.microsoft.com/office/powerpoint/2010/main" val="107972259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4"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Reference Manual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8 -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Quick Reference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https://www.yoctoproject.org/docs/current/ref-manual/ref-manual.html#ref-devtool-reference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Application Development and the Extensible Software Development Kit (eSDK)</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2 - Using the Extensible SDK</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https://www.yoctoproject.org/docs/current/sdk-manual/sdk-manual.html#sdk-extensible</a:t>
            </a:r>
            <a:endParaRPr lang="en-US" sz="2400" b="0" strike="noStrike" spc="-1">
              <a:latin typeface="Arial"/>
            </a:endParaRPr>
          </a:p>
        </p:txBody>
      </p:sp>
    </p:spTree>
    <p:extLst>
      <p:ext uri="{BB962C8B-B14F-4D97-AF65-F5344CB8AC3E}">
        <p14:creationId xmlns:p14="http://schemas.microsoft.com/office/powerpoint/2010/main" val="138558575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6"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Linux Kernel Development Manual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section 2.4 - Using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to Patch the Kernel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https://www.yoctoproject.org/docs/current/kernel-dev/kernel-dev.html#using-devtool-to-patch-the-kernel</a:t>
            </a:r>
            <a:endParaRPr lang="en-US" sz="2400" b="0" strike="noStrike" spc="-1">
              <a:latin typeface="Arial"/>
            </a:endParaRPr>
          </a:p>
        </p:txBody>
      </p:sp>
    </p:spTree>
    <p:extLst>
      <p:ext uri="{BB962C8B-B14F-4D97-AF65-F5344CB8AC3E}">
        <p14:creationId xmlns:p14="http://schemas.microsoft.com/office/powerpoint/2010/main" val="32285692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8" name="CustomShape 2"/>
          <p:cNvSpPr/>
          <p:nvPr/>
        </p:nvSpPr>
        <p:spPr>
          <a:xfrm>
            <a:off x="457200" y="943200"/>
            <a:ext cx="8409600" cy="4501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[--basepath BASEPATH] [--bbpath BBPATH] [-d] [-q]</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&lt;subcommand&gt;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OpenEmbedded development tool</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--basepath BASEPATH  Base directory of SDK / build directory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--bbpath BBPATH      Explicitly specify the BBPATH, rather than getting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from the metadata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-d, --debug          Enable debug output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-q, --quiet          Print only errors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Colorize output (where COLOR is auto, always, never)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subcommands: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Beginning work on a recipe: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add                  Add a new recipe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216792108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a:t>
            </a:r>
            <a:r>
              <a:rPr lang="en-US" dirty="0">
                <a:latin typeface="Arial" charset="0"/>
              </a:rPr>
              <a:t>prepared (1/2)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smtClean="0">
                <a:solidFill>
                  <a:schemeClr val="tx1"/>
                </a:solidFill>
                <a:latin typeface="Courier New" panose="02070309020205020404" pitchFamily="49" charset="0"/>
                <a:cs typeface="Courier New" panose="02070309020205020404" pitchFamily="49" charset="0"/>
              </a:rPr>
              <a:t>warrior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a:t>
            </a:r>
            <a:r>
              <a:rPr lang="en-US" sz="1600" b="1" i="1" dirty="0">
                <a:solidFill>
                  <a:schemeClr val="accent1"/>
                </a:solidFill>
                <a:latin typeface="Courier New" panose="02070309020205020404" pitchFamily="49" charset="0"/>
                <a:cs typeface="Courier New" panose="02070309020205020404" pitchFamily="49" charset="0"/>
              </a:rPr>
              <a:t>set up local shell</a:t>
            </a:r>
          </a:p>
          <a:p>
            <a:r>
              <a:rPr lang="en-US" sz="1600" b="1" dirty="0" smtClean="0">
                <a:solidFill>
                  <a:schemeClr val="tx1"/>
                </a:solidFill>
                <a:latin typeface="Courier New" panose="02070309020205020404" pitchFamily="49" charset="0"/>
                <a:cs typeface="Courier New" panose="02070309020205020404" pitchFamily="49" charset="0"/>
              </a:rPr>
              <a:t>$ # Prepare the project</a:t>
            </a: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100" name="CustomShape 2"/>
          <p:cNvSpPr/>
          <p:nvPr/>
        </p:nvSpPr>
        <p:spPr>
          <a:xfrm>
            <a:off x="457200" y="943200"/>
            <a:ext cx="8409600" cy="5045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add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add [-h] [--same-dir | --no-same-dir] [--fetch URI]</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[--fetch-dev] [--version VERSION] [--no-git]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[--srcrev SRCREV | --autorev] [--srcbranch SRCBRANCH]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[--binary] [--also-native] [--src-subdir SUBDIR]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[--mirrors] [--provides PROVIDES]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[srctree] [fetchuri]</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Adds a new recipe to the workspace to build a specified source tree. Can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optionally fetch a remote URI and unpack it to create the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arguments: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Name for new recipe to add (just name - no version,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path or extension). If not specified, will attempt to</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auto-detect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srctree               Path to external source tree. If not specified, 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subdirectory of /z/ypdd/2018-10-devtool/my-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class/poky/build/workspace/sources will be used.</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fetchuri              Fetch the specified URI and extract it to create the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30034990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commits</a:t>
            </a:r>
            <a:endParaRPr lang="en-US" sz="2600" b="0" strike="noStrike" spc="-1">
              <a:latin typeface="Arial"/>
            </a:endParaRPr>
          </a:p>
        </p:txBody>
      </p:sp>
      <p:sp>
        <p:nvSpPr>
          <p:cNvPr id="102" name="CustomShape 2"/>
          <p:cNvSpPr/>
          <p:nvPr/>
        </p:nvSpPr>
        <p:spPr>
          <a:xfrm>
            <a:off x="7863840" y="5904720"/>
            <a:ext cx="1192680" cy="20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Aug 20, 2019</a:t>
            </a:r>
            <a:endParaRPr lang="en-US" sz="800" b="0" strike="noStrike" spc="-1">
              <a:latin typeface="Arial"/>
            </a:endParaRPr>
          </a:p>
        </p:txBody>
      </p:sp>
      <p:graphicFrame>
        <p:nvGraphicFramePr>
          <p:cNvPr id="103" name="Chart 102"/>
          <p:cNvGraphicFramePr/>
          <p:nvPr/>
        </p:nvGraphicFramePr>
        <p:xfrm>
          <a:off x="946440" y="1809360"/>
          <a:ext cx="7251120" cy="323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86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lines</a:t>
            </a:r>
            <a:endParaRPr lang="en-US" sz="2600" b="0" strike="noStrike" spc="-1">
              <a:latin typeface="Arial"/>
            </a:endParaRPr>
          </a:p>
        </p:txBody>
      </p:sp>
      <p:sp>
        <p:nvSpPr>
          <p:cNvPr id="105" name="CustomShape 2"/>
          <p:cNvSpPr/>
          <p:nvPr/>
        </p:nvSpPr>
        <p:spPr>
          <a:xfrm>
            <a:off x="7863840" y="5904720"/>
            <a:ext cx="1192680" cy="20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Aug 20, 2019</a:t>
            </a:r>
            <a:endParaRPr lang="en-US" sz="800" b="0" strike="noStrike" spc="-1">
              <a:latin typeface="Arial"/>
            </a:endParaRPr>
          </a:p>
        </p:txBody>
      </p:sp>
      <p:graphicFrame>
        <p:nvGraphicFramePr>
          <p:cNvPr id="106" name="Chart 105"/>
          <p:cNvGraphicFramePr/>
          <p:nvPr/>
        </p:nvGraphicFramePr>
        <p:xfrm>
          <a:off x="945720" y="1809360"/>
          <a:ext cx="7252560" cy="323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17702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functionality</a:t>
            </a:r>
            <a:endParaRPr lang="en-US" sz="2600" b="0" strike="noStrike" spc="-1">
              <a:latin typeface="Arial"/>
            </a:endParaRPr>
          </a:p>
        </p:txBody>
      </p:sp>
      <p:graphicFrame>
        <p:nvGraphicFramePr>
          <p:cNvPr id="108" name="Object 2"/>
          <p:cNvGraphicFramePr/>
          <p:nvPr/>
        </p:nvGraphicFramePr>
        <p:xfrm>
          <a:off x="225360" y="1178280"/>
          <a:ext cx="8692920" cy="4501080"/>
        </p:xfrm>
        <a:graphic>
          <a:graphicData uri="http://schemas.openxmlformats.org/presentationml/2006/ole">
            <mc:AlternateContent xmlns:mc="http://schemas.openxmlformats.org/markup-compatibility/2006">
              <mc:Choice xmlns:v="urn:schemas-microsoft-com:vml" Requires="v">
                <p:oleObj spid="_x0000_s3087" r:id="rId3" imgW="0" imgH="0" progId="Excel.Sheet.12">
                  <p:embed/>
                </p:oleObj>
              </mc:Choice>
              <mc:Fallback>
                <p:oleObj r:id="rId3" imgW="0" imgH="0" progId="Excel.Sheet.12">
                  <p:embed/>
                  <p:pic>
                    <p:nvPicPr>
                      <p:cNvPr id="0" name=""/>
                      <p:cNvPicPr/>
                      <p:nvPr/>
                    </p:nvPicPr>
                    <p:blipFill>
                      <a:blip r:embed="rId4"/>
                      <a:stretch/>
                    </p:blipFill>
                    <p:spPr>
                      <a:xfrm>
                        <a:off x="225360" y="1178280"/>
                        <a:ext cx="8692920" cy="4501080"/>
                      </a:xfrm>
                      <a:prstGeom prst="rect">
                        <a:avLst/>
                      </a:prstGeom>
                      <a:ln>
                        <a:noFill/>
                      </a:ln>
                    </p:spPr>
                  </p:pic>
                </p:oleObj>
              </mc:Fallback>
            </mc:AlternateContent>
          </a:graphicData>
        </a:graphic>
      </p:graphicFrame>
    </p:spTree>
    <p:extLst>
      <p:ext uri="{BB962C8B-B14F-4D97-AF65-F5344CB8AC3E}">
        <p14:creationId xmlns:p14="http://schemas.microsoft.com/office/powerpoint/2010/main" val="18884585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commits</a:t>
            </a:r>
            <a:endParaRPr lang="en-US" sz="2600" b="0" strike="noStrike" spc="-1">
              <a:latin typeface="Arial"/>
            </a:endParaRPr>
          </a:p>
        </p:txBody>
      </p:sp>
      <p:graphicFrame>
        <p:nvGraphicFramePr>
          <p:cNvPr id="111" name="Chart 110"/>
          <p:cNvGraphicFramePr/>
          <p:nvPr/>
        </p:nvGraphicFramePr>
        <p:xfrm>
          <a:off x="426600" y="1097280"/>
          <a:ext cx="8290440" cy="4663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54893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modes</a:t>
            </a:r>
            <a:endParaRPr lang="en-US" sz="2600" b="0" strike="noStrike" spc="-1">
              <a:latin typeface="Arial"/>
            </a:endParaRPr>
          </a:p>
        </p:txBody>
      </p:sp>
      <p:sp>
        <p:nvSpPr>
          <p:cNvPr id="113"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runs in two modes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inside an eSDK: “eSDK mode”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outside an eSDK: “bitbake mode”</a:t>
            </a:r>
            <a:endParaRPr lang="en-US" sz="2400" b="0" strike="noStrike" spc="-1">
              <a:latin typeface="Arial"/>
            </a:endParaRPr>
          </a:p>
        </p:txBody>
      </p:sp>
    </p:spTree>
    <p:extLst>
      <p:ext uri="{BB962C8B-B14F-4D97-AF65-F5344CB8AC3E}">
        <p14:creationId xmlns:p14="http://schemas.microsoft.com/office/powerpoint/2010/main" val="36906219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5" name="CustomShape 2"/>
          <p:cNvSpPr/>
          <p:nvPr/>
        </p:nvSpPr>
        <p:spPr>
          <a:xfrm>
            <a:off x="442080" y="1003680"/>
            <a:ext cx="394380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1800" b="0" strike="noStrike" spc="-1">
                <a:solidFill>
                  <a:srgbClr val="414141"/>
                </a:solidFill>
                <a:latin typeface="Arial"/>
                <a:ea typeface="ＭＳ Ｐゴシック"/>
              </a:rPr>
              <a:t>bitbake mode</a:t>
            </a:r>
            <a:endParaRPr lang="en-US" sz="180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add</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build-image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configure-help</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check-upgrade-status</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1" i="1" u="sng" strike="noStrike" spc="-1">
                <a:solidFill>
                  <a:srgbClr val="414141"/>
                </a:solidFill>
                <a:uFillTx/>
                <a:latin typeface="Arial"/>
                <a:ea typeface="ＭＳ Ｐゴシック"/>
              </a:rPr>
              <a:t>create-workspace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deploy-target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edit-recipe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export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extract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find-recipe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finish</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import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latest-version</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menuconfig</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modify</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rename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reset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search</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status</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sync</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undeploy-target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update-recipe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upgrade</a:t>
            </a:r>
            <a:endParaRPr lang="en-US" sz="1160" b="0" strike="noStrike" spc="-1">
              <a:latin typeface="Arial"/>
            </a:endParaRPr>
          </a:p>
        </p:txBody>
      </p:sp>
      <p:sp>
        <p:nvSpPr>
          <p:cNvPr id="116" name="CustomShape 3"/>
          <p:cNvSpPr/>
          <p:nvPr/>
        </p:nvSpPr>
        <p:spPr>
          <a:xfrm>
            <a:off x="4618080" y="1003680"/>
            <a:ext cx="3943800" cy="5122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500" lnSpcReduction="10000"/>
          </a:bodyPr>
          <a:lstStyle/>
          <a:p>
            <a:pPr marL="343080" indent="-338400">
              <a:lnSpc>
                <a:spcPct val="100000"/>
              </a:lnSpc>
              <a:spcBef>
                <a:spcPts val="1800"/>
              </a:spcBef>
              <a:buClr>
                <a:srgbClr val="0098DB"/>
              </a:buClr>
              <a:buFont typeface="Arial"/>
              <a:buChar char="•"/>
            </a:pPr>
            <a:r>
              <a:rPr lang="en-US" sz="2400" b="0" strike="noStrike" spc="-1" dirty="0" err="1">
                <a:solidFill>
                  <a:srgbClr val="414141"/>
                </a:solidFill>
                <a:latin typeface="Arial"/>
                <a:ea typeface="ＭＳ Ｐゴシック"/>
              </a:rPr>
              <a:t>eSDK</a:t>
            </a:r>
            <a:r>
              <a:rPr lang="en-US" sz="2400" b="0" strike="noStrike" spc="-1" dirty="0">
                <a:solidFill>
                  <a:srgbClr val="414141"/>
                </a:solidFill>
                <a:latin typeface="Arial"/>
                <a:ea typeface="ＭＳ Ｐゴシック"/>
              </a:rPr>
              <a:t> mode</a:t>
            </a:r>
            <a:endParaRPr lang="en-US" sz="2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add</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build</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build-image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1" i="1" u="sng" strike="noStrike" spc="-1" dirty="0">
                <a:solidFill>
                  <a:srgbClr val="0071C5"/>
                </a:solidFill>
                <a:uFillTx/>
                <a:latin typeface="Arial"/>
                <a:ea typeface="ＭＳ Ｐゴシック"/>
              </a:rPr>
              <a:t>build-</a:t>
            </a:r>
            <a:r>
              <a:rPr lang="en-US" sz="1400" b="1" i="1" u="sng" strike="noStrike" spc="-1" dirty="0" err="1">
                <a:solidFill>
                  <a:srgbClr val="0071C5"/>
                </a:solidFill>
                <a:uFillTx/>
                <a:latin typeface="Arial"/>
                <a:ea typeface="ＭＳ Ｐゴシック"/>
              </a:rPr>
              <a:t>sdk</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configure-help</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check-upgrade-status</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deploy-target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edit-recipe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export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extract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find-recipe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finish</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import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latest-version</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err="1">
                <a:solidFill>
                  <a:srgbClr val="414141"/>
                </a:solidFill>
                <a:latin typeface="Arial"/>
                <a:ea typeface="ＭＳ Ｐゴシック"/>
              </a:rPr>
              <a:t>menuconfig</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modify</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1" i="1" u="sng" strike="noStrike" spc="-1" dirty="0">
                <a:solidFill>
                  <a:srgbClr val="0071C5"/>
                </a:solidFill>
                <a:uFillTx/>
                <a:latin typeface="Arial"/>
                <a:ea typeface="ＭＳ Ｐゴシック"/>
              </a:rPr>
              <a:t>package</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rename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reset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1" i="1" u="sng" strike="noStrike" spc="-1" dirty="0" err="1">
                <a:solidFill>
                  <a:srgbClr val="0071C5"/>
                </a:solidFill>
                <a:uFillTx/>
                <a:latin typeface="Arial"/>
                <a:ea typeface="ＭＳ Ｐゴシック"/>
              </a:rPr>
              <a:t>runqemu</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1" i="1" u="sng" strike="noStrike" spc="-1" dirty="0" err="1">
                <a:solidFill>
                  <a:srgbClr val="0071C5"/>
                </a:solidFill>
                <a:uFillTx/>
                <a:latin typeface="Arial"/>
                <a:ea typeface="ＭＳ Ｐゴシック"/>
              </a:rPr>
              <a:t>sdk</a:t>
            </a:r>
            <a:r>
              <a:rPr lang="en-US" sz="1400" b="1" i="1" u="sng" strike="noStrike" spc="-1" dirty="0">
                <a:solidFill>
                  <a:srgbClr val="0071C5"/>
                </a:solidFill>
                <a:uFillTx/>
                <a:latin typeface="Arial"/>
                <a:ea typeface="ＭＳ Ｐゴシック"/>
              </a:rPr>
              <a:t>-install</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1" i="1" u="sng" strike="noStrike" spc="-1" dirty="0" err="1">
                <a:solidFill>
                  <a:srgbClr val="0071C5"/>
                </a:solidFill>
                <a:uFillTx/>
                <a:latin typeface="Arial"/>
                <a:ea typeface="ＭＳ Ｐゴシック"/>
              </a:rPr>
              <a:t>sdk</a:t>
            </a:r>
            <a:r>
              <a:rPr lang="en-US" sz="1400" b="1" i="1" u="sng" strike="noStrike" spc="-1" dirty="0">
                <a:solidFill>
                  <a:srgbClr val="0071C5"/>
                </a:solidFill>
                <a:uFillTx/>
                <a:latin typeface="Arial"/>
                <a:ea typeface="ＭＳ Ｐゴシック"/>
              </a:rPr>
              <a:t>-update</a:t>
            </a:r>
            <a:endParaRPr lang="en-US" sz="1400" b="0" strike="noStrike" spc="-1" dirty="0">
              <a:solidFill>
                <a:srgbClr val="0071C5"/>
              </a:solidFill>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search</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status</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sync</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err="1">
                <a:solidFill>
                  <a:srgbClr val="414141"/>
                </a:solidFill>
                <a:latin typeface="Arial"/>
                <a:ea typeface="ＭＳ Ｐゴシック"/>
              </a:rPr>
              <a:t>undeploy</a:t>
            </a:r>
            <a:r>
              <a:rPr lang="en-US" sz="1400" b="0" strike="noStrike" spc="-1" dirty="0">
                <a:solidFill>
                  <a:srgbClr val="414141"/>
                </a:solidFill>
                <a:latin typeface="Arial"/>
                <a:ea typeface="ＭＳ Ｐゴシック"/>
              </a:rPr>
              <a:t>-target</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update-recipe</a:t>
            </a:r>
            <a:endParaRPr lang="en-US" sz="1400" b="0" strike="noStrike" spc="-1" dirty="0">
              <a:latin typeface="Arial"/>
            </a:endParaRPr>
          </a:p>
          <a:p>
            <a:pPr marL="648000" lvl="2" indent="-212760">
              <a:lnSpc>
                <a:spcPct val="100000"/>
              </a:lnSpc>
              <a:buClr>
                <a:srgbClr val="000000"/>
              </a:buClr>
              <a:buSzPct val="45000"/>
              <a:buFont typeface="Wingdings" charset="2"/>
              <a:buChar char=""/>
            </a:pPr>
            <a:r>
              <a:rPr lang="en-US" sz="1400" b="0" strike="noStrike" spc="-1" dirty="0">
                <a:solidFill>
                  <a:srgbClr val="414141"/>
                </a:solidFill>
                <a:latin typeface="Arial"/>
                <a:ea typeface="ＭＳ Ｐゴシック"/>
              </a:rPr>
              <a:t>upgrade</a:t>
            </a:r>
            <a:endParaRPr lang="en-US" sz="1400" b="0" strike="noStrike" spc="-1" dirty="0">
              <a:latin typeface="Arial"/>
            </a:endParaRPr>
          </a:p>
        </p:txBody>
      </p:sp>
    </p:spTree>
    <p:extLst>
      <p:ext uri="{BB962C8B-B14F-4D97-AF65-F5344CB8AC3E}">
        <p14:creationId xmlns:p14="http://schemas.microsoft.com/office/powerpoint/2010/main" val="356694493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why does eSDK mode get all the extra features?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because an eSDK doesn’t have </a:t>
            </a:r>
            <a:r>
              <a:rPr lang="en-US" sz="2400" b="0" i="1" strike="noStrike" spc="-1">
                <a:solidFill>
                  <a:srgbClr val="414141"/>
                </a:solidFill>
                <a:latin typeface="Arial"/>
                <a:ea typeface="ＭＳ Ｐゴシック"/>
              </a:rPr>
              <a:t>bitbake</a:t>
            </a:r>
            <a:r>
              <a:rPr lang="en-US" sz="2400" b="0" strike="noStrike" spc="-1">
                <a:solidFill>
                  <a:srgbClr val="414141"/>
                </a:solidFill>
                <a:latin typeface="Arial"/>
                <a:ea typeface="ＭＳ Ｐゴシック"/>
              </a:rPr>
              <a:t> or </a:t>
            </a:r>
            <a:r>
              <a:rPr lang="en-US" sz="2400" b="0" i="1" strike="noStrike" spc="-1">
                <a:solidFill>
                  <a:srgbClr val="414141"/>
                </a:solidFill>
                <a:latin typeface="Arial"/>
                <a:ea typeface="ＭＳ Ｐゴシック"/>
              </a:rPr>
              <a:t>scripts/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is the cornerstone of the eSDK</a:t>
            </a:r>
            <a:endParaRPr lang="en-US" sz="2400" b="0" strike="noStrike" spc="-1">
              <a:latin typeface="Arial"/>
            </a:endParaRPr>
          </a:p>
        </p:txBody>
      </p:sp>
    </p:spTree>
    <p:extLst>
      <p:ext uri="{BB962C8B-B14F-4D97-AF65-F5344CB8AC3E}">
        <p14:creationId xmlns:p14="http://schemas.microsoft.com/office/powerpoint/2010/main" val="23017321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a:t>
            </a:r>
            <a:endParaRPr lang="en-US" sz="2600" b="0" strike="noStrike" spc="-1">
              <a:latin typeface="Arial"/>
            </a:endParaRPr>
          </a:p>
        </p:txBody>
      </p:sp>
      <p:sp>
        <p:nvSpPr>
          <p:cNvPr id="12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separate environment (layer)</a:t>
            </a:r>
            <a:r>
              <a:t/>
            </a:r>
            <a:br/>
            <a:r>
              <a:rPr lang="en-US" sz="2400" b="0" strike="noStrike" spc="-1">
                <a:solidFill>
                  <a:srgbClr val="414141"/>
                </a:solidFill>
                <a:latin typeface="Arial"/>
                <a:ea typeface="ＭＳ Ｐゴシック"/>
              </a:rPr>
              <a:t>in which to work on recipes,</a:t>
            </a:r>
            <a:r>
              <a:t/>
            </a:r>
            <a:br/>
            <a:r>
              <a:rPr lang="en-US" sz="2400" b="0" strike="noStrike" spc="-1">
                <a:solidFill>
                  <a:srgbClr val="414141"/>
                </a:solidFill>
                <a:latin typeface="Arial"/>
                <a:ea typeface="ＭＳ Ｐゴシック"/>
              </a:rPr>
              <a:t>sources, patches</a:t>
            </a:r>
            <a:endParaRPr lang="en-US" sz="2400" b="0" strike="noStrike" spc="-1">
              <a:latin typeface="Arial"/>
            </a:endParaRPr>
          </a:p>
        </p:txBody>
      </p:sp>
      <p:grpSp>
        <p:nvGrpSpPr>
          <p:cNvPr id="121" name="Group 3"/>
          <p:cNvGrpSpPr/>
          <p:nvPr/>
        </p:nvGrpSpPr>
        <p:grpSpPr>
          <a:xfrm>
            <a:off x="1134360" y="428040"/>
            <a:ext cx="7404120" cy="5106600"/>
            <a:chOff x="1134360" y="428040"/>
            <a:chExt cx="7404120" cy="5106600"/>
          </a:xfrm>
        </p:grpSpPr>
        <p:sp>
          <p:nvSpPr>
            <p:cNvPr id="122" name="CustomShape 4"/>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123" name="CustomShape 5"/>
            <p:cNvSpPr/>
            <p:nvPr/>
          </p:nvSpPr>
          <p:spPr>
            <a:xfrm>
              <a:off x="6636600" y="42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124" name="Group 6"/>
            <p:cNvGrpSpPr/>
            <p:nvPr/>
          </p:nvGrpSpPr>
          <p:grpSpPr>
            <a:xfrm>
              <a:off x="7023240" y="1244160"/>
              <a:ext cx="1007280" cy="166320"/>
              <a:chOff x="7023240" y="1244160"/>
              <a:chExt cx="1007280" cy="166320"/>
            </a:xfrm>
          </p:grpSpPr>
          <p:sp>
            <p:nvSpPr>
              <p:cNvPr id="125" name="CustomShape 7"/>
              <p:cNvSpPr/>
              <p:nvPr/>
            </p:nvSpPr>
            <p:spPr>
              <a:xfrm>
                <a:off x="7023240" y="124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6" name="CustomShape 8"/>
              <p:cNvSpPr/>
              <p:nvPr/>
            </p:nvSpPr>
            <p:spPr>
              <a:xfrm>
                <a:off x="7167600" y="124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7" name="CustomShape 9"/>
              <p:cNvSpPr/>
              <p:nvPr/>
            </p:nvSpPr>
            <p:spPr>
              <a:xfrm>
                <a:off x="7362720" y="124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8" name="CustomShape 10"/>
              <p:cNvSpPr/>
              <p:nvPr/>
            </p:nvSpPr>
            <p:spPr>
              <a:xfrm>
                <a:off x="7529040" y="124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9" name="CustomShape 11"/>
              <p:cNvSpPr/>
              <p:nvPr/>
            </p:nvSpPr>
            <p:spPr>
              <a:xfrm>
                <a:off x="7726320" y="124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30" name="CustomShape 12"/>
              <p:cNvSpPr/>
              <p:nvPr/>
            </p:nvSpPr>
            <p:spPr>
              <a:xfrm>
                <a:off x="7879680" y="124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nvGrpSpPr>
            <p:cNvPr id="131" name="Group 13"/>
            <p:cNvGrpSpPr/>
            <p:nvPr/>
          </p:nvGrpSpPr>
          <p:grpSpPr>
            <a:xfrm>
              <a:off x="1134360" y="2931480"/>
              <a:ext cx="1277280" cy="2603160"/>
              <a:chOff x="1134360" y="2931480"/>
              <a:chExt cx="1277280" cy="2603160"/>
            </a:xfrm>
          </p:grpSpPr>
          <p:sp>
            <p:nvSpPr>
              <p:cNvPr id="132" name="CustomShape 14"/>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3" name="CustomShape 15"/>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4" name="CustomShape 16"/>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5" name="CustomShape 17"/>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6" name="CustomShape 18"/>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7" name="Group 19"/>
              <p:cNvGrpSpPr/>
              <p:nvPr/>
            </p:nvGrpSpPr>
            <p:grpSpPr>
              <a:xfrm>
                <a:off x="1134360" y="2931480"/>
                <a:ext cx="1048680" cy="2374560"/>
                <a:chOff x="1134360" y="2931480"/>
                <a:chExt cx="1048680" cy="2374560"/>
              </a:xfrm>
            </p:grpSpPr>
            <p:sp>
              <p:nvSpPr>
                <p:cNvPr id="138" name="CustomShape 20"/>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9" name="Group 21"/>
                <p:cNvGrpSpPr/>
                <p:nvPr/>
              </p:nvGrpSpPr>
              <p:grpSpPr>
                <a:xfrm>
                  <a:off x="1175040" y="3884040"/>
                  <a:ext cx="967680" cy="488160"/>
                  <a:chOff x="1175040" y="3884040"/>
                  <a:chExt cx="967680" cy="488160"/>
                </a:xfrm>
              </p:grpSpPr>
              <p:sp>
                <p:nvSpPr>
                  <p:cNvPr id="140" name="CustomShape 22"/>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1" name="CustomShape 23"/>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2" name="CustomShape 24"/>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3" name="CustomShape 25"/>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4" name="CustomShape 26"/>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5" name="CustomShape 27"/>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6" name="CustomShape 28"/>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7" name="CustomShape 29"/>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8" name="CustomShape 30"/>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9" name="CustomShape 31"/>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150" name="Group 32"/>
            <p:cNvGrpSpPr/>
            <p:nvPr/>
          </p:nvGrpSpPr>
          <p:grpSpPr>
            <a:xfrm>
              <a:off x="5431680" y="3998160"/>
              <a:ext cx="1598040" cy="488160"/>
              <a:chOff x="5431680" y="3998160"/>
              <a:chExt cx="1598040" cy="488160"/>
            </a:xfrm>
          </p:grpSpPr>
          <p:sp>
            <p:nvSpPr>
              <p:cNvPr id="151" name="CustomShape 33"/>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2" name="CustomShape 34"/>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3" name="CustomShape 35"/>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4" name="CustomShape 36"/>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5" name="CustomShape 37"/>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6" name="CustomShape 38"/>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7" name="CustomShape 39"/>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8" name="CustomShape 40"/>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9" name="CustomShape 41"/>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0" name="CustomShape 42"/>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1" name="CustomShape 43"/>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2" name="CustomShape 44"/>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3" name="CustomShape 45"/>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4" name="CustomShape 46"/>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5" name="CustomShape 47"/>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6" name="CustomShape 48"/>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220288606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 (bitbake mode)</a:t>
            </a:r>
            <a:endParaRPr lang="en-US" sz="2600" b="0" strike="noStrike" spc="-1">
              <a:latin typeface="Arial"/>
            </a:endParaRPr>
          </a:p>
        </p:txBody>
      </p:sp>
      <p:sp>
        <p:nvSpPr>
          <p:cNvPr id="16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how the various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commands</a:t>
            </a:r>
            <a:r>
              <a:t/>
            </a:r>
            <a:br/>
            <a:r>
              <a:rPr lang="en-US" sz="2400" b="0" strike="noStrike" spc="-1">
                <a:solidFill>
                  <a:srgbClr val="414141"/>
                </a:solidFill>
                <a:latin typeface="Arial"/>
                <a:ea typeface="ＭＳ Ｐゴシック"/>
              </a:rPr>
              <a:t>relate to the your layers, your</a:t>
            </a:r>
            <a:r>
              <a:t/>
            </a:r>
            <a:br/>
            <a:r>
              <a:rPr lang="en-US" sz="2400" b="0" strike="noStrike" spc="-1">
                <a:solidFill>
                  <a:srgbClr val="414141"/>
                </a:solidFill>
                <a:latin typeface="Arial"/>
                <a:ea typeface="ＭＳ Ｐゴシック"/>
              </a:rPr>
              <a:t>target, and your workspace</a:t>
            </a:r>
            <a:endParaRPr lang="en-US" sz="2400" b="0" strike="noStrike" spc="-1">
              <a:latin typeface="Arial"/>
            </a:endParaRPr>
          </a:p>
        </p:txBody>
      </p:sp>
      <p:grpSp>
        <p:nvGrpSpPr>
          <p:cNvPr id="169" name="Group 3"/>
          <p:cNvGrpSpPr/>
          <p:nvPr/>
        </p:nvGrpSpPr>
        <p:grpSpPr>
          <a:xfrm>
            <a:off x="983520" y="427680"/>
            <a:ext cx="7680960" cy="5714640"/>
            <a:chOff x="983520" y="427680"/>
            <a:chExt cx="7680960" cy="5714640"/>
          </a:xfrm>
        </p:grpSpPr>
        <p:sp>
          <p:nvSpPr>
            <p:cNvPr id="170" name="Freeform 4"/>
            <p:cNvSpPr/>
            <p:nvPr/>
          </p:nvSpPr>
          <p:spPr>
            <a:xfrm>
              <a:off x="3909600" y="3045240"/>
              <a:ext cx="4618080" cy="2377800"/>
            </a:xfrm>
            <a:custGeom>
              <a:avLst/>
              <a:gdLst/>
              <a:ahLst/>
              <a:cxnLst/>
              <a:rect l="0" t="0"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p>
        <p:sp>
          <p:nvSpPr>
            <p:cNvPr id="171" name="CustomShape 5"/>
            <p:cNvSpPr/>
            <p:nvPr/>
          </p:nvSpPr>
          <p:spPr>
            <a:xfrm>
              <a:off x="6622920" y="427680"/>
              <a:ext cx="1783080" cy="1783080"/>
            </a:xfrm>
            <a:custGeom>
              <a:avLst/>
              <a:gdLst/>
              <a:ahLst/>
              <a:cxnLst/>
              <a:rect l="0" t="0"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172" name="TextShape 6"/>
            <p:cNvSpPr txBox="1"/>
            <p:nvPr/>
          </p:nvSpPr>
          <p:spPr>
            <a:xfrm>
              <a:off x="7492980" y="5796000"/>
              <a:ext cx="889020" cy="346320"/>
            </a:xfrm>
            <a:prstGeom prst="rect">
              <a:avLst/>
            </a:prstGeom>
            <a:noFill/>
            <a:ln>
              <a:noFill/>
            </a:ln>
          </p:spPr>
          <p:txBody>
            <a:bodyPr lIns="90000" tIns="45000" rIns="90000" bIns="45000"/>
            <a:lstStyle/>
            <a:p>
              <a:r>
                <a:rPr lang="en-US" sz="1800" b="0" strike="noStrike" spc="-1" dirty="0">
                  <a:latin typeface="Arial"/>
                </a:rPr>
                <a:t>add</a:t>
              </a:r>
            </a:p>
          </p:txBody>
        </p:sp>
        <p:sp>
          <p:nvSpPr>
            <p:cNvPr id="173" name="TextShape 7"/>
            <p:cNvSpPr txBox="1"/>
            <p:nvPr/>
          </p:nvSpPr>
          <p:spPr>
            <a:xfrm>
              <a:off x="2661840" y="4451040"/>
              <a:ext cx="852840" cy="346320"/>
            </a:xfrm>
            <a:prstGeom prst="rect">
              <a:avLst/>
            </a:prstGeom>
            <a:noFill/>
            <a:ln>
              <a:noFill/>
            </a:ln>
          </p:spPr>
          <p:txBody>
            <a:bodyPr lIns="90000" tIns="45000" rIns="90000" bIns="45000"/>
            <a:lstStyle/>
            <a:p>
              <a:r>
                <a:rPr lang="en-US" sz="1800" b="0" strike="noStrike" spc="-1">
                  <a:latin typeface="Arial"/>
                </a:rPr>
                <a:t>modify</a:t>
              </a:r>
            </a:p>
          </p:txBody>
        </p:sp>
        <p:sp>
          <p:nvSpPr>
            <p:cNvPr id="174" name="TextShape 8"/>
            <p:cNvSpPr txBox="1"/>
            <p:nvPr/>
          </p:nvSpPr>
          <p:spPr>
            <a:xfrm>
              <a:off x="2580120" y="5074560"/>
              <a:ext cx="1015920" cy="346320"/>
            </a:xfrm>
            <a:prstGeom prst="rect">
              <a:avLst/>
            </a:prstGeom>
            <a:noFill/>
            <a:ln>
              <a:noFill/>
            </a:ln>
          </p:spPr>
          <p:txBody>
            <a:bodyPr lIns="90000" tIns="45000" rIns="90000" bIns="45000"/>
            <a:lstStyle/>
            <a:p>
              <a:r>
                <a:rPr lang="en-US" sz="1800" b="0" strike="noStrike" spc="-1">
                  <a:latin typeface="Arial"/>
                </a:rPr>
                <a:t>upgrade</a:t>
              </a:r>
            </a:p>
          </p:txBody>
        </p:sp>
        <p:sp>
          <p:nvSpPr>
            <p:cNvPr id="175" name="CustomShape 9"/>
            <p:cNvSpPr/>
            <p:nvPr/>
          </p:nvSpPr>
          <p:spPr>
            <a:xfrm>
              <a:off x="2493720" y="4776120"/>
              <a:ext cx="1188720" cy="320040"/>
            </a:xfrm>
            <a:custGeom>
              <a:avLst/>
              <a:gdLst/>
              <a:ahLst/>
              <a:cxnLst/>
              <a:rect l="0" t="0" r="r" b="b"/>
              <a:pathLst>
                <a:path w="3304" h="890">
                  <a:moveTo>
                    <a:pt x="0" y="222"/>
                  </a:moveTo>
                  <a:lnTo>
                    <a:pt x="2477" y="222"/>
                  </a:lnTo>
                  <a:lnTo>
                    <a:pt x="2477" y="0"/>
                  </a:lnTo>
                  <a:lnTo>
                    <a:pt x="3303" y="444"/>
                  </a:lnTo>
                  <a:lnTo>
                    <a:pt x="2477" y="889"/>
                  </a:lnTo>
                  <a:lnTo>
                    <a:pt x="2477" y="667"/>
                  </a:lnTo>
                  <a:lnTo>
                    <a:pt x="0" y="667"/>
                  </a:lnTo>
                  <a:lnTo>
                    <a:pt x="0"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6" name="CustomShape 10"/>
            <p:cNvSpPr/>
            <p:nvPr/>
          </p:nvSpPr>
          <p:spPr>
            <a:xfrm>
              <a:off x="2493720" y="3519000"/>
              <a:ext cx="1188720" cy="320040"/>
            </a:xfrm>
            <a:custGeom>
              <a:avLst/>
              <a:gdLst/>
              <a:ahLst/>
              <a:cxnLst/>
              <a:rect l="0" t="0" r="r" b="b"/>
              <a:pathLst>
                <a:path w="3304" h="890">
                  <a:moveTo>
                    <a:pt x="3303" y="222"/>
                  </a:moveTo>
                  <a:lnTo>
                    <a:pt x="826" y="222"/>
                  </a:lnTo>
                  <a:lnTo>
                    <a:pt x="826" y="0"/>
                  </a:lnTo>
                  <a:lnTo>
                    <a:pt x="0" y="444"/>
                  </a:lnTo>
                  <a:lnTo>
                    <a:pt x="826" y="889"/>
                  </a:lnTo>
                  <a:lnTo>
                    <a:pt x="826" y="667"/>
                  </a:lnTo>
                  <a:lnTo>
                    <a:pt x="3303" y="667"/>
                  </a:lnTo>
                  <a:lnTo>
                    <a:pt x="3303"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7" name="TextShape 11"/>
            <p:cNvSpPr txBox="1"/>
            <p:nvPr/>
          </p:nvSpPr>
          <p:spPr>
            <a:xfrm>
              <a:off x="2732040" y="3227040"/>
              <a:ext cx="712440" cy="346320"/>
            </a:xfrm>
            <a:prstGeom prst="rect">
              <a:avLst/>
            </a:prstGeom>
            <a:noFill/>
            <a:ln>
              <a:noFill/>
            </a:ln>
          </p:spPr>
          <p:txBody>
            <a:bodyPr lIns="90000" tIns="45000" rIns="90000" bIns="45000"/>
            <a:lstStyle/>
            <a:p>
              <a:r>
                <a:rPr lang="en-US" sz="1800" b="0" strike="noStrike" spc="-1">
                  <a:latin typeface="Arial"/>
                </a:rPr>
                <a:t>finish</a:t>
              </a:r>
            </a:p>
          </p:txBody>
        </p:sp>
        <p:sp>
          <p:nvSpPr>
            <p:cNvPr id="178" name="TextShape 12"/>
            <p:cNvSpPr txBox="1"/>
            <p:nvPr/>
          </p:nvSpPr>
          <p:spPr>
            <a:xfrm>
              <a:off x="4704120" y="5796000"/>
              <a:ext cx="688320" cy="346320"/>
            </a:xfrm>
            <a:prstGeom prst="rect">
              <a:avLst/>
            </a:prstGeom>
            <a:noFill/>
            <a:ln>
              <a:noFill/>
            </a:ln>
          </p:spPr>
          <p:txBody>
            <a:bodyPr lIns="90000" tIns="45000" rIns="90000" bIns="45000"/>
            <a:lstStyle/>
            <a:p>
              <a:r>
                <a:rPr lang="en-US" sz="1800" b="0" strike="noStrike" spc="-1">
                  <a:latin typeface="Arial"/>
                </a:rPr>
                <a:t>reset</a:t>
              </a:r>
            </a:p>
          </p:txBody>
        </p:sp>
        <p:sp>
          <p:nvSpPr>
            <p:cNvPr id="179" name="CustomShape 13"/>
            <p:cNvSpPr/>
            <p:nvPr/>
          </p:nvSpPr>
          <p:spPr>
            <a:xfrm rot="16200000">
              <a:off x="7151760" y="2519280"/>
              <a:ext cx="724680" cy="211680"/>
            </a:xfrm>
            <a:custGeom>
              <a:avLst/>
              <a:gdLst/>
              <a:ahLst/>
              <a:cxnLst/>
              <a:rect l="0" t="0" r="r" b="b"/>
              <a:pathLst>
                <a:path w="2014" h="590">
                  <a:moveTo>
                    <a:pt x="0" y="442"/>
                  </a:moveTo>
                  <a:lnTo>
                    <a:pt x="1510" y="442"/>
                  </a:lnTo>
                  <a:lnTo>
                    <a:pt x="1510" y="589"/>
                  </a:lnTo>
                  <a:lnTo>
                    <a:pt x="2013" y="295"/>
                  </a:lnTo>
                  <a:lnTo>
                    <a:pt x="1510" y="0"/>
                  </a:lnTo>
                  <a:lnTo>
                    <a:pt x="1510" y="148"/>
                  </a:lnTo>
                  <a:lnTo>
                    <a:pt x="0" y="148"/>
                  </a:lnTo>
                  <a:lnTo>
                    <a:pt x="0" y="44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0" name="TextShape 14"/>
            <p:cNvSpPr txBox="1"/>
            <p:nvPr/>
          </p:nvSpPr>
          <p:spPr>
            <a:xfrm>
              <a:off x="6632280" y="3057480"/>
              <a:ext cx="1764000" cy="602280"/>
            </a:xfrm>
            <a:prstGeom prst="rect">
              <a:avLst/>
            </a:prstGeom>
            <a:noFill/>
            <a:ln>
              <a:noFill/>
            </a:ln>
          </p:spPr>
          <p:txBody>
            <a:bodyPr lIns="90000" tIns="45000" rIns="90000" bIns="45000"/>
            <a:lstStyle/>
            <a:p>
              <a:pPr algn="ctr"/>
              <a:r>
                <a:rPr lang="en-US" sz="1800" b="0" strike="noStrike" spc="-1">
                  <a:latin typeface="Arial"/>
                </a:rPr>
                <a:t>deploy-target</a:t>
              </a:r>
            </a:p>
            <a:p>
              <a:pPr algn="ctr"/>
              <a:r>
                <a:rPr lang="en-US" sz="1800" b="0" strike="noStrike" spc="-1">
                  <a:latin typeface="Arial"/>
                </a:rPr>
                <a:t>undeploy-target</a:t>
              </a:r>
            </a:p>
          </p:txBody>
        </p:sp>
        <p:sp>
          <p:nvSpPr>
            <p:cNvPr id="181" name="CustomShape 15"/>
            <p:cNvSpPr/>
            <p:nvPr/>
          </p:nvSpPr>
          <p:spPr>
            <a:xfrm rot="18900000">
              <a:off x="4177800" y="5654880"/>
              <a:ext cx="685800" cy="228600"/>
            </a:xfrm>
            <a:custGeom>
              <a:avLst/>
              <a:gdLst/>
              <a:ahLst/>
              <a:cxnLst/>
              <a:rect l="0" t="0" r="r" b="b"/>
              <a:pathLst>
                <a:path w="1906" h="636">
                  <a:moveTo>
                    <a:pt x="1905" y="159"/>
                  </a:moveTo>
                  <a:lnTo>
                    <a:pt x="477" y="159"/>
                  </a:lnTo>
                  <a:lnTo>
                    <a:pt x="477" y="0"/>
                  </a:lnTo>
                  <a:lnTo>
                    <a:pt x="0" y="318"/>
                  </a:lnTo>
                  <a:lnTo>
                    <a:pt x="477" y="635"/>
                  </a:lnTo>
                  <a:lnTo>
                    <a:pt x="477" y="477"/>
                  </a:lnTo>
                  <a:lnTo>
                    <a:pt x="1905" y="477"/>
                  </a:lnTo>
                  <a:lnTo>
                    <a:pt x="1905" y="159"/>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2" name="TextShape 16"/>
            <p:cNvSpPr txBox="1"/>
            <p:nvPr/>
          </p:nvSpPr>
          <p:spPr>
            <a:xfrm>
              <a:off x="7698600" y="3342600"/>
              <a:ext cx="180720" cy="427320"/>
            </a:xfrm>
            <a:prstGeom prst="rect">
              <a:avLst/>
            </a:prstGeom>
            <a:noFill/>
            <a:ln>
              <a:noFill/>
            </a:ln>
          </p:spPr>
        </p:sp>
        <p:sp>
          <p:nvSpPr>
            <p:cNvPr id="183" name="TextShape 17"/>
            <p:cNvSpPr txBox="1"/>
            <p:nvPr/>
          </p:nvSpPr>
          <p:spPr>
            <a:xfrm>
              <a:off x="5031720" y="3245750"/>
              <a:ext cx="1171080" cy="406440"/>
            </a:xfrm>
            <a:prstGeom prst="rect">
              <a:avLst/>
            </a:prstGeom>
            <a:noFill/>
            <a:ln>
              <a:noFill/>
            </a:ln>
          </p:spPr>
          <p:txBody>
            <a:bodyPr lIns="90000" tIns="45000" rIns="90000" bIns="45000"/>
            <a:lstStyle/>
            <a:p>
              <a:r>
                <a:rPr lang="en-US" sz="1800" b="0" strike="noStrike" spc="-1" dirty="0">
                  <a:latin typeface="Arial"/>
                </a:rPr>
                <a:t>build</a:t>
              </a:r>
            </a:p>
          </p:txBody>
        </p:sp>
        <p:sp>
          <p:nvSpPr>
            <p:cNvPr id="184" name="TextShape 18"/>
            <p:cNvSpPr txBox="1"/>
            <p:nvPr/>
          </p:nvSpPr>
          <p:spPr>
            <a:xfrm>
              <a:off x="4092480" y="4218480"/>
              <a:ext cx="1136160" cy="405720"/>
            </a:xfrm>
            <a:prstGeom prst="rect">
              <a:avLst/>
            </a:prstGeom>
            <a:noFill/>
            <a:ln>
              <a:noFill/>
            </a:ln>
          </p:spPr>
          <p:txBody>
            <a:bodyPr lIns="90000" tIns="45000" rIns="90000" bIns="45000"/>
            <a:lstStyle/>
            <a:p>
              <a:r>
                <a:rPr lang="en-US" sz="1800" b="0" strike="noStrike" spc="-1" dirty="0">
                  <a:latin typeface="Arial"/>
                </a:rPr>
                <a:t>rename</a:t>
              </a:r>
            </a:p>
          </p:txBody>
        </p:sp>
        <p:sp>
          <p:nvSpPr>
            <p:cNvPr id="185" name="TextShape 19"/>
            <p:cNvSpPr txBox="1"/>
            <p:nvPr/>
          </p:nvSpPr>
          <p:spPr>
            <a:xfrm>
              <a:off x="1767240" y="2471400"/>
              <a:ext cx="5194800" cy="760680"/>
            </a:xfrm>
            <a:prstGeom prst="rect">
              <a:avLst/>
            </a:prstGeom>
            <a:noFill/>
            <a:ln>
              <a:noFill/>
            </a:ln>
          </p:spPr>
          <p:txBody>
            <a:bodyPr lIns="90000" tIns="45000" rIns="90000" bIns="45000"/>
            <a:lstStyle/>
            <a:p>
              <a:pPr algn="ctr"/>
              <a:r>
                <a:rPr lang="en-US" sz="1800" b="0" strike="noStrike" spc="-1" dirty="0">
                  <a:latin typeface="Arial"/>
                </a:rPr>
                <a:t>find-recipe	search	edit-recipe	latest-version</a:t>
              </a:r>
              <a:r>
                <a:rPr dirty="0"/>
                <a:t/>
              </a:r>
              <a:br>
                <a:rPr dirty="0"/>
              </a:br>
              <a:r>
                <a:rPr lang="en-US" sz="1800" b="0" strike="noStrike" spc="-1" dirty="0">
                  <a:latin typeface="Arial"/>
                </a:rPr>
                <a:t>	check-upgrade-status</a:t>
              </a:r>
            </a:p>
          </p:txBody>
        </p:sp>
        <p:sp>
          <p:nvSpPr>
            <p:cNvPr id="186" name="TextShape 20"/>
            <p:cNvSpPr txBox="1"/>
            <p:nvPr/>
          </p:nvSpPr>
          <p:spPr>
            <a:xfrm>
              <a:off x="4092480" y="3587760"/>
              <a:ext cx="1623960" cy="346320"/>
            </a:xfrm>
            <a:prstGeom prst="rect">
              <a:avLst/>
            </a:prstGeom>
            <a:noFill/>
            <a:ln>
              <a:noFill/>
            </a:ln>
          </p:spPr>
          <p:txBody>
            <a:bodyPr lIns="90000" tIns="45000" rIns="90000" bIns="45000"/>
            <a:lstStyle/>
            <a:p>
              <a:r>
                <a:rPr lang="en-US" sz="1800" b="0" strike="noStrike" spc="-1" dirty="0">
                  <a:latin typeface="Arial"/>
                </a:rPr>
                <a:t>configure-help</a:t>
              </a:r>
            </a:p>
          </p:txBody>
        </p:sp>
        <p:sp>
          <p:nvSpPr>
            <p:cNvPr id="187" name="TextShape 21"/>
            <p:cNvSpPr txBox="1"/>
            <p:nvPr/>
          </p:nvSpPr>
          <p:spPr>
            <a:xfrm>
              <a:off x="7338600" y="4146480"/>
              <a:ext cx="790200" cy="346320"/>
            </a:xfrm>
            <a:prstGeom prst="rect">
              <a:avLst/>
            </a:prstGeom>
            <a:noFill/>
            <a:ln>
              <a:noFill/>
            </a:ln>
          </p:spPr>
          <p:txBody>
            <a:bodyPr lIns="90000" tIns="45000" rIns="90000" bIns="45000"/>
            <a:lstStyle/>
            <a:p>
              <a:r>
                <a:rPr lang="en-US" sz="1800" b="0" strike="noStrike" spc="-1">
                  <a:latin typeface="Arial"/>
                </a:rPr>
                <a:t>status</a:t>
              </a:r>
            </a:p>
          </p:txBody>
        </p:sp>
        <p:sp>
          <p:nvSpPr>
            <p:cNvPr id="188" name="TextShape 22"/>
            <p:cNvSpPr txBox="1"/>
            <p:nvPr/>
          </p:nvSpPr>
          <p:spPr>
            <a:xfrm>
              <a:off x="4197410" y="4831920"/>
              <a:ext cx="1829350" cy="346320"/>
            </a:xfrm>
            <a:prstGeom prst="rect">
              <a:avLst/>
            </a:prstGeom>
            <a:noFill/>
            <a:ln>
              <a:noFill/>
            </a:ln>
          </p:spPr>
          <p:txBody>
            <a:bodyPr lIns="90000" tIns="45000" rIns="90000" bIns="45000"/>
            <a:lstStyle/>
            <a:p>
              <a:r>
                <a:rPr lang="en-US" sz="1800" b="0" strike="noStrike" spc="-1" dirty="0">
                  <a:latin typeface="Arial"/>
                </a:rPr>
                <a:t>build-image</a:t>
              </a:r>
            </a:p>
          </p:txBody>
        </p:sp>
        <p:sp>
          <p:nvSpPr>
            <p:cNvPr id="189" name="CustomShape 23"/>
            <p:cNvSpPr/>
            <p:nvPr/>
          </p:nvSpPr>
          <p:spPr>
            <a:xfrm rot="2700000">
              <a:off x="7745760" y="5654880"/>
              <a:ext cx="685800" cy="228600"/>
            </a:xfrm>
            <a:custGeom>
              <a:avLst/>
              <a:gdLst/>
              <a:ahLst/>
              <a:cxnLst/>
              <a:rect l="0" t="0" r="r" b="b"/>
              <a:pathLst>
                <a:path w="1907" h="636">
                  <a:moveTo>
                    <a:pt x="1906" y="476"/>
                  </a:moveTo>
                  <a:lnTo>
                    <a:pt x="477" y="476"/>
                  </a:lnTo>
                  <a:lnTo>
                    <a:pt x="477" y="635"/>
                  </a:lnTo>
                  <a:lnTo>
                    <a:pt x="0" y="317"/>
                  </a:lnTo>
                  <a:lnTo>
                    <a:pt x="477" y="0"/>
                  </a:lnTo>
                  <a:lnTo>
                    <a:pt x="477" y="158"/>
                  </a:lnTo>
                  <a:lnTo>
                    <a:pt x="1906" y="158"/>
                  </a:lnTo>
                  <a:lnTo>
                    <a:pt x="1906" y="476"/>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grpSp>
          <p:nvGrpSpPr>
            <p:cNvPr id="190" name="Group 24"/>
            <p:cNvGrpSpPr/>
            <p:nvPr/>
          </p:nvGrpSpPr>
          <p:grpSpPr>
            <a:xfrm>
              <a:off x="7009560" y="1243800"/>
              <a:ext cx="1009800" cy="168840"/>
              <a:chOff x="7009560" y="1243800"/>
              <a:chExt cx="1009800" cy="168840"/>
            </a:xfrm>
          </p:grpSpPr>
          <p:sp>
            <p:nvSpPr>
              <p:cNvPr id="191" name="Freeform 25"/>
              <p:cNvSpPr/>
              <p:nvPr/>
            </p:nvSpPr>
            <p:spPr>
              <a:xfrm>
                <a:off x="700956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192" name="Freeform 26"/>
              <p:cNvSpPr/>
              <p:nvPr/>
            </p:nvSpPr>
            <p:spPr>
              <a:xfrm>
                <a:off x="7153920" y="124668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193" name="Freeform 27"/>
              <p:cNvSpPr/>
              <p:nvPr/>
            </p:nvSpPr>
            <p:spPr>
              <a:xfrm>
                <a:off x="7349040" y="124632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194" name="Freeform 28"/>
              <p:cNvSpPr/>
              <p:nvPr/>
            </p:nvSpPr>
            <p:spPr>
              <a:xfrm>
                <a:off x="7515360" y="1243800"/>
                <a:ext cx="166680" cy="169200"/>
              </a:xfrm>
              <a:custGeom>
                <a:avLst/>
                <a:gdLst/>
                <a:ahLst/>
                <a:cxnLst/>
                <a:rect l="0" t="0"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p>
          <p:sp>
            <p:nvSpPr>
              <p:cNvPr id="195" name="Freeform 29"/>
              <p:cNvSpPr/>
              <p:nvPr/>
            </p:nvSpPr>
            <p:spPr>
              <a:xfrm>
                <a:off x="7712640" y="1246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196" name="Freeform 30"/>
              <p:cNvSpPr/>
              <p:nvPr/>
            </p:nvSpPr>
            <p:spPr>
              <a:xfrm>
                <a:off x="786600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grpSp>
        <p:grpSp>
          <p:nvGrpSpPr>
            <p:cNvPr id="197" name="Group 31"/>
            <p:cNvGrpSpPr/>
            <p:nvPr/>
          </p:nvGrpSpPr>
          <p:grpSpPr>
            <a:xfrm>
              <a:off x="1120680" y="2931120"/>
              <a:ext cx="1280160" cy="2606040"/>
              <a:chOff x="1120680" y="2931120"/>
              <a:chExt cx="1280160" cy="2606040"/>
            </a:xfrm>
          </p:grpSpPr>
          <p:sp>
            <p:nvSpPr>
              <p:cNvPr id="198" name="CustomShape 32"/>
              <p:cNvSpPr/>
              <p:nvPr/>
            </p:nvSpPr>
            <p:spPr>
              <a:xfrm>
                <a:off x="1349280" y="31597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99" name="CustomShape 33"/>
              <p:cNvSpPr/>
              <p:nvPr/>
            </p:nvSpPr>
            <p:spPr>
              <a:xfrm>
                <a:off x="1303560" y="311400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0" name="CustomShape 34"/>
              <p:cNvSpPr/>
              <p:nvPr/>
            </p:nvSpPr>
            <p:spPr>
              <a:xfrm>
                <a:off x="1257840" y="306828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1" name="CustomShape 35"/>
              <p:cNvSpPr/>
              <p:nvPr/>
            </p:nvSpPr>
            <p:spPr>
              <a:xfrm>
                <a:off x="1212120" y="302256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2" name="CustomShape 36"/>
              <p:cNvSpPr/>
              <p:nvPr/>
            </p:nvSpPr>
            <p:spPr>
              <a:xfrm>
                <a:off x="1166400" y="297684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3" name="Group 37"/>
              <p:cNvGrpSpPr/>
              <p:nvPr/>
            </p:nvGrpSpPr>
            <p:grpSpPr>
              <a:xfrm>
                <a:off x="1120680" y="2931120"/>
                <a:ext cx="1051560" cy="2377440"/>
                <a:chOff x="1120680" y="2931120"/>
                <a:chExt cx="1051560" cy="2377440"/>
              </a:xfrm>
            </p:grpSpPr>
            <p:sp>
              <p:nvSpPr>
                <p:cNvPr id="204" name="CustomShape 38"/>
                <p:cNvSpPr/>
                <p:nvPr/>
              </p:nvSpPr>
              <p:spPr>
                <a:xfrm>
                  <a:off x="1120680" y="29311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5" name="Group 39"/>
                <p:cNvGrpSpPr/>
                <p:nvPr/>
              </p:nvGrpSpPr>
              <p:grpSpPr>
                <a:xfrm>
                  <a:off x="1161360" y="3883680"/>
                  <a:ext cx="970200" cy="490680"/>
                  <a:chOff x="1161360" y="3883680"/>
                  <a:chExt cx="970200" cy="490680"/>
                </a:xfrm>
              </p:grpSpPr>
              <p:sp>
                <p:nvSpPr>
                  <p:cNvPr id="206" name="Freeform 40"/>
                  <p:cNvSpPr/>
                  <p:nvPr/>
                </p:nvSpPr>
                <p:spPr>
                  <a:xfrm>
                    <a:off x="1281600" y="388656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07" name="Freeform 41"/>
                  <p:cNvSpPr/>
                  <p:nvPr/>
                </p:nvSpPr>
                <p:spPr>
                  <a:xfrm>
                    <a:off x="1455480" y="388368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08" name="Freeform 42"/>
                  <p:cNvSpPr/>
                  <p:nvPr/>
                </p:nvSpPr>
                <p:spPr>
                  <a:xfrm>
                    <a:off x="1651680" y="3886560"/>
                    <a:ext cx="156960" cy="166680"/>
                  </a:xfrm>
                  <a:custGeom>
                    <a:avLst/>
                    <a:gdLst/>
                    <a:ahLst/>
                    <a:cxnLst/>
                    <a:rect l="0" t="0"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p>
              <p:sp>
                <p:nvSpPr>
                  <p:cNvPr id="209" name="Freeform 43"/>
                  <p:cNvSpPr/>
                  <p:nvPr/>
                </p:nvSpPr>
                <p:spPr>
                  <a:xfrm>
                    <a:off x="1842480" y="388620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0" name="Freeform 44"/>
                  <p:cNvSpPr/>
                  <p:nvPr/>
                </p:nvSpPr>
                <p:spPr>
                  <a:xfrm>
                    <a:off x="1161360" y="420840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11" name="Freeform 45"/>
                  <p:cNvSpPr/>
                  <p:nvPr/>
                </p:nvSpPr>
                <p:spPr>
                  <a:xfrm>
                    <a:off x="1297440" y="420840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12" name="Freeform 46"/>
                  <p:cNvSpPr/>
                  <p:nvPr/>
                </p:nvSpPr>
                <p:spPr>
                  <a:xfrm>
                    <a:off x="1455480" y="420840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13" name="Freeform 47"/>
                  <p:cNvSpPr/>
                  <p:nvPr/>
                </p:nvSpPr>
                <p:spPr>
                  <a:xfrm>
                    <a:off x="1649160" y="420804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4" name="Freeform 48"/>
                  <p:cNvSpPr/>
                  <p:nvPr/>
                </p:nvSpPr>
                <p:spPr>
                  <a:xfrm>
                    <a:off x="1814400" y="420804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5" name="Freeform 49"/>
                  <p:cNvSpPr/>
                  <p:nvPr/>
                </p:nvSpPr>
                <p:spPr>
                  <a:xfrm>
                    <a:off x="1983240" y="420552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grpSp>
          </p:grpSp>
        </p:grpSp>
        <p:grpSp>
          <p:nvGrpSpPr>
            <p:cNvPr id="216" name="Group 50"/>
            <p:cNvGrpSpPr/>
            <p:nvPr/>
          </p:nvGrpSpPr>
          <p:grpSpPr>
            <a:xfrm>
              <a:off x="5418000" y="3997800"/>
              <a:ext cx="1600560" cy="490680"/>
              <a:chOff x="5418000" y="3997800"/>
              <a:chExt cx="1600560" cy="490680"/>
            </a:xfrm>
          </p:grpSpPr>
          <p:sp>
            <p:nvSpPr>
              <p:cNvPr id="217" name="Freeform 51"/>
              <p:cNvSpPr/>
              <p:nvPr/>
            </p:nvSpPr>
            <p:spPr>
              <a:xfrm>
                <a:off x="5635080" y="4000320"/>
                <a:ext cx="150840" cy="163800"/>
              </a:xfrm>
              <a:custGeom>
                <a:avLst/>
                <a:gdLst/>
                <a:ahLst/>
                <a:cxnLst/>
                <a:rect l="0" t="0"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p>
          <p:sp>
            <p:nvSpPr>
              <p:cNvPr id="218" name="Freeform 52"/>
              <p:cNvSpPr/>
              <p:nvPr/>
            </p:nvSpPr>
            <p:spPr>
              <a:xfrm>
                <a:off x="5812560" y="4000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9" name="Freeform 53"/>
              <p:cNvSpPr/>
              <p:nvPr/>
            </p:nvSpPr>
            <p:spPr>
              <a:xfrm>
                <a:off x="5961600" y="4000680"/>
                <a:ext cx="177480" cy="163800"/>
              </a:xfrm>
              <a:custGeom>
                <a:avLst/>
                <a:gdLst/>
                <a:ahLst/>
                <a:cxnLst/>
                <a:rect l="0" t="0"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p>
          <p:sp>
            <p:nvSpPr>
              <p:cNvPr id="220" name="Freeform 54"/>
              <p:cNvSpPr/>
              <p:nvPr/>
            </p:nvSpPr>
            <p:spPr>
              <a:xfrm>
                <a:off x="6144480" y="4000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221" name="Freeform 55"/>
              <p:cNvSpPr/>
              <p:nvPr/>
            </p:nvSpPr>
            <p:spPr>
              <a:xfrm>
                <a:off x="630720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2" name="Freeform 56"/>
              <p:cNvSpPr/>
              <p:nvPr/>
            </p:nvSpPr>
            <p:spPr>
              <a:xfrm>
                <a:off x="649692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3" name="Freeform 57"/>
              <p:cNvSpPr/>
              <p:nvPr/>
            </p:nvSpPr>
            <p:spPr>
              <a:xfrm>
                <a:off x="6693480" y="400068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24" name="Freeform 58"/>
              <p:cNvSpPr/>
              <p:nvPr/>
            </p:nvSpPr>
            <p:spPr>
              <a:xfrm>
                <a:off x="5418000" y="4322160"/>
                <a:ext cx="228960" cy="163800"/>
              </a:xfrm>
              <a:custGeom>
                <a:avLst/>
                <a:gdLst/>
                <a:ahLst/>
                <a:cxnLst/>
                <a:rect l="0" t="0"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p>
          <p:sp>
            <p:nvSpPr>
              <p:cNvPr id="225" name="Freeform 59"/>
              <p:cNvSpPr/>
              <p:nvPr/>
            </p:nvSpPr>
            <p:spPr>
              <a:xfrm>
                <a:off x="5653800" y="431964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6" name="Freeform 60"/>
              <p:cNvSpPr/>
              <p:nvPr/>
            </p:nvSpPr>
            <p:spPr>
              <a:xfrm>
                <a:off x="5851440" y="432216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27" name="Freeform 61"/>
              <p:cNvSpPr/>
              <p:nvPr/>
            </p:nvSpPr>
            <p:spPr>
              <a:xfrm>
                <a:off x="6029280" y="4322160"/>
                <a:ext cx="173520" cy="163800"/>
              </a:xfrm>
              <a:custGeom>
                <a:avLst/>
                <a:gdLst/>
                <a:ahLst/>
                <a:cxnLst/>
                <a:rect l="0" t="0"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p>
          <p:sp>
            <p:nvSpPr>
              <p:cNvPr id="228" name="Freeform 62"/>
              <p:cNvSpPr/>
              <p:nvPr/>
            </p:nvSpPr>
            <p:spPr>
              <a:xfrm>
                <a:off x="6210720" y="431964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sp>
            <p:nvSpPr>
              <p:cNvPr id="229" name="Freeform 63"/>
              <p:cNvSpPr/>
              <p:nvPr/>
            </p:nvSpPr>
            <p:spPr>
              <a:xfrm>
                <a:off x="6383880" y="4322520"/>
                <a:ext cx="138960" cy="163800"/>
              </a:xfrm>
              <a:custGeom>
                <a:avLst/>
                <a:gdLst/>
                <a:ahLst/>
                <a:cxnLst/>
                <a:rect l="0" t="0"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p>
          <p:sp>
            <p:nvSpPr>
              <p:cNvPr id="230" name="Freeform 64"/>
              <p:cNvSpPr/>
              <p:nvPr/>
            </p:nvSpPr>
            <p:spPr>
              <a:xfrm>
                <a:off x="6513480" y="432252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31" name="Freeform 65"/>
              <p:cNvSpPr/>
              <p:nvPr/>
            </p:nvSpPr>
            <p:spPr>
              <a:xfrm>
                <a:off x="6697800" y="4319640"/>
                <a:ext cx="159120" cy="169200"/>
              </a:xfrm>
              <a:custGeom>
                <a:avLst/>
                <a:gdLst/>
                <a:ahLst/>
                <a:cxnLst/>
                <a:rect l="0" t="0"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p>
          <p:sp>
            <p:nvSpPr>
              <p:cNvPr id="232" name="Freeform 66"/>
              <p:cNvSpPr/>
              <p:nvPr/>
            </p:nvSpPr>
            <p:spPr>
              <a:xfrm>
                <a:off x="6880680" y="432216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grpSp>
        <p:sp>
          <p:nvSpPr>
            <p:cNvPr id="233" name="CustomShape 67"/>
            <p:cNvSpPr/>
            <p:nvPr/>
          </p:nvSpPr>
          <p:spPr>
            <a:xfrm>
              <a:off x="983520" y="2526840"/>
              <a:ext cx="7680960" cy="3154680"/>
            </a:xfrm>
            <a:prstGeom prst="rect">
              <a:avLst/>
            </a:prstGeom>
            <a:noFill/>
            <a:ln w="12600">
              <a:solidFill>
                <a:srgbClr val="F37B70"/>
              </a:solidFill>
              <a:round/>
            </a:ln>
          </p:spPr>
          <p:style>
            <a:lnRef idx="0">
              <a:scrgbClr r="0" g="0" b="0"/>
            </a:lnRef>
            <a:fillRef idx="0">
              <a:scrgbClr r="0" g="0" b="0"/>
            </a:fillRef>
            <a:effectRef idx="0">
              <a:scrgbClr r="0" g="0" b="0"/>
            </a:effectRef>
            <a:fontRef idx="minor"/>
          </p:style>
        </p:sp>
        <p:sp>
          <p:nvSpPr>
            <p:cNvPr id="234" name="TextShape 68"/>
            <p:cNvSpPr txBox="1"/>
            <p:nvPr/>
          </p:nvSpPr>
          <p:spPr>
            <a:xfrm>
              <a:off x="6354720" y="4740840"/>
              <a:ext cx="1623960" cy="346320"/>
            </a:xfrm>
            <a:prstGeom prst="rect">
              <a:avLst/>
            </a:prstGeom>
            <a:noFill/>
            <a:ln>
              <a:noFill/>
            </a:ln>
          </p:spPr>
          <p:txBody>
            <a:bodyPr lIns="90000" tIns="45000" rIns="90000" bIns="45000"/>
            <a:lstStyle/>
            <a:p>
              <a:r>
                <a:rPr lang="en-US" sz="1800" b="0" strike="noStrike" spc="-1">
                  <a:latin typeface="Arial"/>
                </a:rPr>
                <a:t>update-recipe</a:t>
              </a:r>
            </a:p>
          </p:txBody>
        </p:sp>
      </p:grpSp>
    </p:spTree>
    <p:extLst>
      <p:ext uri="{BB962C8B-B14F-4D97-AF65-F5344CB8AC3E}">
        <p14:creationId xmlns:p14="http://schemas.microsoft.com/office/powerpoint/2010/main" val="14165152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 (2/2)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Build the </a:t>
            </a:r>
            <a:r>
              <a:rPr lang="en-US" sz="1600" b="1" dirty="0" err="1" smtClean="0">
                <a:solidFill>
                  <a:schemeClr val="tx1"/>
                </a:solidFill>
                <a:latin typeface="Courier New" panose="02070309020205020404" pitchFamily="49" charset="0"/>
                <a:cs typeface="Courier New" panose="02070309020205020404" pitchFamily="49" charset="0"/>
              </a:rPr>
              <a:t>eSDK</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bitbake</a:t>
            </a:r>
            <a:r>
              <a:rPr lang="en-US" sz="1600" b="1" dirty="0">
                <a:solidFill>
                  <a:schemeClr val="tx1"/>
                </a:solidFill>
                <a:latin typeface="Courier New" panose="02070309020205020404" pitchFamily="49" charset="0"/>
                <a:cs typeface="Courier New" panose="02070309020205020404" pitchFamily="49" charset="0"/>
              </a:rPr>
              <a:t> core-image-base -c </a:t>
            </a:r>
            <a:r>
              <a:rPr lang="en-US" sz="1600" b="1" dirty="0" err="1">
                <a:solidFill>
                  <a:schemeClr val="tx1"/>
                </a:solidFill>
                <a:latin typeface="Courier New" panose="02070309020205020404" pitchFamily="49" charset="0"/>
                <a:cs typeface="Courier New" panose="02070309020205020404" pitchFamily="49" charset="0"/>
              </a:rPr>
              <a:t>populate_sdk_ext</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/scratch/poky/build/</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a:t>
            </a:r>
            <a:r>
              <a:rPr lang="en-US" sz="1600" b="1" dirty="0" err="1">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./poky-glibc-x86_64-core-image-base-armv5e-toolchain-ext-*.sh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-y -d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return to clean shell</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bash                                        # </a:t>
            </a:r>
            <a:r>
              <a:rPr lang="en-US" sz="1600" b="1" i="1" dirty="0" smtClean="0">
                <a:solidFill>
                  <a:schemeClr val="accent1"/>
                </a:solidFill>
                <a:latin typeface="Courier New" panose="02070309020205020404" pitchFamily="49" charset="0"/>
                <a:cs typeface="Courier New" panose="02070309020205020404" pitchFamily="49" charset="0"/>
              </a:rPr>
              <a:t>set up local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 /scratch/</a:t>
            </a:r>
            <a:r>
              <a:rPr lang="en-US" sz="1600" b="1" dirty="0" err="1">
                <a:latin typeface="Courier New" panose="02070309020205020404" pitchFamily="49" charset="0"/>
                <a:cs typeface="Courier New" panose="02070309020205020404" pitchFamily="49" charset="0"/>
              </a:rPr>
              <a:t>sdk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/environment-setup-armv5e-poky-linux-gnueabi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modify virtual/kernel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exit                                        # return to clean shell</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304583"/>
      </p:ext>
    </p:extLst>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grpSp>
        <p:nvGrpSpPr>
          <p:cNvPr id="236" name="Group 2"/>
          <p:cNvGrpSpPr/>
          <p:nvPr/>
        </p:nvGrpSpPr>
        <p:grpSpPr>
          <a:xfrm>
            <a:off x="1134360" y="248040"/>
            <a:ext cx="7404120" cy="5286600"/>
            <a:chOff x="1134360" y="248040"/>
            <a:chExt cx="7404120" cy="5286600"/>
          </a:xfrm>
        </p:grpSpPr>
        <p:sp>
          <p:nvSpPr>
            <p:cNvPr id="237" name="CustomShape 3"/>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38" name="Group 4"/>
            <p:cNvGrpSpPr/>
            <p:nvPr/>
          </p:nvGrpSpPr>
          <p:grpSpPr>
            <a:xfrm>
              <a:off x="6522120" y="248040"/>
              <a:ext cx="2008800" cy="2008800"/>
              <a:chOff x="6522120" y="248040"/>
              <a:chExt cx="2008800" cy="2008800"/>
            </a:xfrm>
          </p:grpSpPr>
          <p:sp>
            <p:nvSpPr>
              <p:cNvPr id="239" name="CustomShape 5"/>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0" name="CustomShape 6"/>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1" name="CustomShape 7"/>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2" name="CustomShape 8"/>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3" name="CustomShape 9"/>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4" name="CustomShape 10"/>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45" name="Group 11"/>
              <p:cNvGrpSpPr/>
              <p:nvPr/>
            </p:nvGrpSpPr>
            <p:grpSpPr>
              <a:xfrm>
                <a:off x="6908760" y="1064160"/>
                <a:ext cx="1007280" cy="166320"/>
                <a:chOff x="6908760" y="1064160"/>
                <a:chExt cx="1007280" cy="166320"/>
              </a:xfrm>
            </p:grpSpPr>
            <p:sp>
              <p:nvSpPr>
                <p:cNvPr id="246" name="CustomShape 12"/>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7" name="CustomShape 13"/>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8" name="CustomShape 14"/>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9" name="CustomShape 15"/>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0" name="CustomShape 16"/>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1" name="CustomShape 17"/>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252" name="Group 18"/>
            <p:cNvGrpSpPr/>
            <p:nvPr/>
          </p:nvGrpSpPr>
          <p:grpSpPr>
            <a:xfrm>
              <a:off x="1134360" y="2931480"/>
              <a:ext cx="1277280" cy="2603160"/>
              <a:chOff x="1134360" y="2931480"/>
              <a:chExt cx="1277280" cy="2603160"/>
            </a:xfrm>
          </p:grpSpPr>
          <p:sp>
            <p:nvSpPr>
              <p:cNvPr id="253" name="CustomShape 19"/>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4" name="CustomShape 20"/>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5" name="CustomShape 21"/>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6" name="CustomShape 22"/>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7" name="CustomShape 23"/>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58" name="Group 24"/>
              <p:cNvGrpSpPr/>
              <p:nvPr/>
            </p:nvGrpSpPr>
            <p:grpSpPr>
              <a:xfrm>
                <a:off x="1134360" y="2931480"/>
                <a:ext cx="1048680" cy="2374560"/>
                <a:chOff x="1134360" y="2931480"/>
                <a:chExt cx="1048680" cy="2374560"/>
              </a:xfrm>
            </p:grpSpPr>
            <p:sp>
              <p:nvSpPr>
                <p:cNvPr id="259" name="CustomShape 25"/>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60" name="Group 26"/>
                <p:cNvGrpSpPr/>
                <p:nvPr/>
              </p:nvGrpSpPr>
              <p:grpSpPr>
                <a:xfrm>
                  <a:off x="1175040" y="3884040"/>
                  <a:ext cx="967680" cy="488160"/>
                  <a:chOff x="1175040" y="3884040"/>
                  <a:chExt cx="967680" cy="488160"/>
                </a:xfrm>
              </p:grpSpPr>
              <p:sp>
                <p:nvSpPr>
                  <p:cNvPr id="261" name="CustomShape 27"/>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2" name="CustomShape 28"/>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3" name="CustomShape 29"/>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4" name="CustomShape 30"/>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5" name="CustomShape 31"/>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6" name="CustomShape 32"/>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7" name="CustomShape 33"/>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8" name="CustomShape 34"/>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9" name="CustomShape 35"/>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0" name="CustomShape 36"/>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271" name="Group 37"/>
            <p:cNvGrpSpPr/>
            <p:nvPr/>
          </p:nvGrpSpPr>
          <p:grpSpPr>
            <a:xfrm>
              <a:off x="5431680" y="3998160"/>
              <a:ext cx="1598040" cy="488160"/>
              <a:chOff x="5431680" y="3998160"/>
              <a:chExt cx="1598040" cy="488160"/>
            </a:xfrm>
          </p:grpSpPr>
          <p:sp>
            <p:nvSpPr>
              <p:cNvPr id="272" name="CustomShape 38"/>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3" name="CustomShape 39"/>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4" name="CustomShape 40"/>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5" name="CustomShape 41"/>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6" name="CustomShape 42"/>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7" name="CustomShape 43"/>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8" name="CustomShape 44"/>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9" name="CustomShape 45"/>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0" name="CustomShape 46"/>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1" name="CustomShape 47"/>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2" name="CustomShape 48"/>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3" name="CustomShape 49"/>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4" name="CustomShape 50"/>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5" name="CustomShape 51"/>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6" name="CustomShape 52"/>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7" name="CustomShape 53"/>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358711805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sp>
        <p:nvSpPr>
          <p:cNvPr id="289"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yes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specify target’s IP with un/deploy-target</a:t>
            </a:r>
            <a:endParaRPr lang="en-US" sz="2400" b="0" strike="noStrike" spc="-1">
              <a:latin typeface="Arial"/>
            </a:endParaRPr>
          </a:p>
        </p:txBody>
      </p:sp>
      <p:grpSp>
        <p:nvGrpSpPr>
          <p:cNvPr id="290" name="Group 3"/>
          <p:cNvGrpSpPr/>
          <p:nvPr/>
        </p:nvGrpSpPr>
        <p:grpSpPr>
          <a:xfrm>
            <a:off x="1134360" y="248040"/>
            <a:ext cx="7404120" cy="5286600"/>
            <a:chOff x="1134360" y="248040"/>
            <a:chExt cx="7404120" cy="5286600"/>
          </a:xfrm>
        </p:grpSpPr>
        <p:sp>
          <p:nvSpPr>
            <p:cNvPr id="291" name="CustomShape 4"/>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92" name="Group 5"/>
            <p:cNvGrpSpPr/>
            <p:nvPr/>
          </p:nvGrpSpPr>
          <p:grpSpPr>
            <a:xfrm>
              <a:off x="6522120" y="248040"/>
              <a:ext cx="2008800" cy="2008800"/>
              <a:chOff x="6522120" y="248040"/>
              <a:chExt cx="2008800" cy="2008800"/>
            </a:xfrm>
          </p:grpSpPr>
          <p:sp>
            <p:nvSpPr>
              <p:cNvPr id="293" name="CustomShape 6"/>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4" name="CustomShape 7"/>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5" name="CustomShape 8"/>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6" name="CustomShape 9"/>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7" name="CustomShape 10"/>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8" name="CustomShape 11"/>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99" name="Group 12"/>
              <p:cNvGrpSpPr/>
              <p:nvPr/>
            </p:nvGrpSpPr>
            <p:grpSpPr>
              <a:xfrm>
                <a:off x="6908760" y="1064160"/>
                <a:ext cx="1007280" cy="166320"/>
                <a:chOff x="6908760" y="1064160"/>
                <a:chExt cx="1007280" cy="166320"/>
              </a:xfrm>
            </p:grpSpPr>
            <p:sp>
              <p:nvSpPr>
                <p:cNvPr id="300" name="CustomShape 13"/>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1" name="CustomShape 14"/>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2" name="CustomShape 15"/>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3" name="CustomShape 16"/>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4" name="CustomShape 17"/>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5" name="CustomShape 18"/>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06" name="Group 19"/>
            <p:cNvGrpSpPr/>
            <p:nvPr/>
          </p:nvGrpSpPr>
          <p:grpSpPr>
            <a:xfrm>
              <a:off x="1134360" y="2931480"/>
              <a:ext cx="1277280" cy="2603160"/>
              <a:chOff x="1134360" y="2931480"/>
              <a:chExt cx="1277280" cy="2603160"/>
            </a:xfrm>
          </p:grpSpPr>
          <p:sp>
            <p:nvSpPr>
              <p:cNvPr id="307" name="CustomShape 20"/>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8" name="CustomShape 21"/>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9" name="CustomShape 22"/>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0" name="CustomShape 23"/>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1" name="CustomShape 24"/>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2" name="Group 25"/>
              <p:cNvGrpSpPr/>
              <p:nvPr/>
            </p:nvGrpSpPr>
            <p:grpSpPr>
              <a:xfrm>
                <a:off x="1134360" y="2931480"/>
                <a:ext cx="1048680" cy="2374560"/>
                <a:chOff x="1134360" y="2931480"/>
                <a:chExt cx="1048680" cy="2374560"/>
              </a:xfrm>
            </p:grpSpPr>
            <p:sp>
              <p:nvSpPr>
                <p:cNvPr id="313" name="CustomShape 26"/>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4" name="Group 27"/>
                <p:cNvGrpSpPr/>
                <p:nvPr/>
              </p:nvGrpSpPr>
              <p:grpSpPr>
                <a:xfrm>
                  <a:off x="1175040" y="3884040"/>
                  <a:ext cx="967680" cy="488160"/>
                  <a:chOff x="1175040" y="3884040"/>
                  <a:chExt cx="967680" cy="488160"/>
                </a:xfrm>
              </p:grpSpPr>
              <p:sp>
                <p:nvSpPr>
                  <p:cNvPr id="315" name="CustomShape 28"/>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6" name="CustomShape 29"/>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7" name="CustomShape 30"/>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8" name="CustomShape 31"/>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9" name="CustomShape 32"/>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0" name="CustomShape 33"/>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1" name="CustomShape 34"/>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2" name="CustomShape 35"/>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3" name="CustomShape 36"/>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4" name="CustomShape 37"/>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25" name="Group 38"/>
            <p:cNvGrpSpPr/>
            <p:nvPr/>
          </p:nvGrpSpPr>
          <p:grpSpPr>
            <a:xfrm>
              <a:off x="5431680" y="3998160"/>
              <a:ext cx="1598040" cy="488160"/>
              <a:chOff x="5431680" y="3998160"/>
              <a:chExt cx="1598040" cy="488160"/>
            </a:xfrm>
          </p:grpSpPr>
          <p:sp>
            <p:nvSpPr>
              <p:cNvPr id="326" name="CustomShape 39"/>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7" name="CustomShape 40"/>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8" name="CustomShape 41"/>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9" name="CustomShape 42"/>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0" name="CustomShape 43"/>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1" name="CustomShape 44"/>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2" name="CustomShape 45"/>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3" name="CustomShape 46"/>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4" name="CustomShape 47"/>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5" name="CustomShape 48"/>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6" name="CustomShape 49"/>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7" name="CustomShape 50"/>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8" name="CustomShape 51"/>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9" name="CustomShape 52"/>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0" name="CustomShape 53"/>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1" name="CustomShape 54"/>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7472847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grpSp>
        <p:nvGrpSpPr>
          <p:cNvPr id="343" name="Group 2"/>
          <p:cNvGrpSpPr/>
          <p:nvPr/>
        </p:nvGrpSpPr>
        <p:grpSpPr>
          <a:xfrm>
            <a:off x="1134360" y="248040"/>
            <a:ext cx="7632720" cy="5286960"/>
            <a:chOff x="1134360" y="248040"/>
            <a:chExt cx="7632720" cy="5286960"/>
          </a:xfrm>
        </p:grpSpPr>
        <p:grpSp>
          <p:nvGrpSpPr>
            <p:cNvPr id="344" name="Group 3"/>
            <p:cNvGrpSpPr/>
            <p:nvPr/>
          </p:nvGrpSpPr>
          <p:grpSpPr>
            <a:xfrm>
              <a:off x="6522120" y="248040"/>
              <a:ext cx="2008800" cy="2008800"/>
              <a:chOff x="6522120" y="248040"/>
              <a:chExt cx="2008800" cy="2008800"/>
            </a:xfrm>
          </p:grpSpPr>
          <p:sp>
            <p:nvSpPr>
              <p:cNvPr id="345" name="CustomShape 4"/>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6" name="CustomShape 5"/>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7" name="CustomShape 6"/>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8" name="CustomShape 7"/>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9" name="CustomShape 8"/>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50" name="CustomShape 9"/>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351" name="Group 10"/>
              <p:cNvGrpSpPr/>
              <p:nvPr/>
            </p:nvGrpSpPr>
            <p:grpSpPr>
              <a:xfrm>
                <a:off x="6908760" y="1064160"/>
                <a:ext cx="1007280" cy="166320"/>
                <a:chOff x="6908760" y="1064160"/>
                <a:chExt cx="1007280" cy="166320"/>
              </a:xfrm>
            </p:grpSpPr>
            <p:sp>
              <p:nvSpPr>
                <p:cNvPr id="352" name="CustomShape 11"/>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3" name="CustomShape 12"/>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4" name="CustomShape 13"/>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5" name="CustomShape 14"/>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6" name="CustomShape 15"/>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7" name="CustomShape 16"/>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58" name="Group 17"/>
            <p:cNvGrpSpPr/>
            <p:nvPr/>
          </p:nvGrpSpPr>
          <p:grpSpPr>
            <a:xfrm>
              <a:off x="1134360" y="2931480"/>
              <a:ext cx="1277280" cy="2603160"/>
              <a:chOff x="1134360" y="2931480"/>
              <a:chExt cx="1277280" cy="2603160"/>
            </a:xfrm>
          </p:grpSpPr>
          <p:sp>
            <p:nvSpPr>
              <p:cNvPr id="359" name="CustomShape 18"/>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0" name="CustomShape 19"/>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1" name="CustomShape 20"/>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2" name="CustomShape 21"/>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3" name="CustomShape 22"/>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4" name="Group 23"/>
              <p:cNvGrpSpPr/>
              <p:nvPr/>
            </p:nvGrpSpPr>
            <p:grpSpPr>
              <a:xfrm>
                <a:off x="1134360" y="2931480"/>
                <a:ext cx="1048680" cy="2374560"/>
                <a:chOff x="1134360" y="2931480"/>
                <a:chExt cx="1048680" cy="2374560"/>
              </a:xfrm>
            </p:grpSpPr>
            <p:sp>
              <p:nvSpPr>
                <p:cNvPr id="365" name="CustomShape 24"/>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6" name="Group 25"/>
                <p:cNvGrpSpPr/>
                <p:nvPr/>
              </p:nvGrpSpPr>
              <p:grpSpPr>
                <a:xfrm>
                  <a:off x="1175040" y="3884040"/>
                  <a:ext cx="967680" cy="488160"/>
                  <a:chOff x="1175040" y="3884040"/>
                  <a:chExt cx="967680" cy="488160"/>
                </a:xfrm>
              </p:grpSpPr>
              <p:sp>
                <p:nvSpPr>
                  <p:cNvPr id="367" name="CustomShape 26"/>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8" name="CustomShape 27"/>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9" name="CustomShape 28"/>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0" name="CustomShape 29"/>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1" name="CustomShape 30"/>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2" name="CustomShape 31"/>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3" name="CustomShape 32"/>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4" name="CustomShape 33"/>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5" name="CustomShape 34"/>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6" name="CustomShape 35"/>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77" name="Group 36"/>
            <p:cNvGrpSpPr/>
            <p:nvPr/>
          </p:nvGrpSpPr>
          <p:grpSpPr>
            <a:xfrm>
              <a:off x="3923280" y="2931480"/>
              <a:ext cx="4843800" cy="2603520"/>
              <a:chOff x="3923280" y="2931480"/>
              <a:chExt cx="4843800" cy="2603520"/>
            </a:xfrm>
          </p:grpSpPr>
          <p:sp>
            <p:nvSpPr>
              <p:cNvPr id="378" name="CustomShape 37"/>
              <p:cNvSpPr/>
              <p:nvPr/>
            </p:nvSpPr>
            <p:spPr>
              <a:xfrm>
                <a:off x="4151880" y="31600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79" name="CustomShape 38"/>
              <p:cNvSpPr/>
              <p:nvPr/>
            </p:nvSpPr>
            <p:spPr>
              <a:xfrm>
                <a:off x="4106160" y="311436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0" name="CustomShape 39"/>
              <p:cNvSpPr/>
              <p:nvPr/>
            </p:nvSpPr>
            <p:spPr>
              <a:xfrm>
                <a:off x="4060440" y="306864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1" name="CustomShape 40"/>
              <p:cNvSpPr/>
              <p:nvPr/>
            </p:nvSpPr>
            <p:spPr>
              <a:xfrm>
                <a:off x="4014720" y="302292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2" name="CustomShape 41"/>
              <p:cNvSpPr/>
              <p:nvPr/>
            </p:nvSpPr>
            <p:spPr>
              <a:xfrm>
                <a:off x="3969000" y="29772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3" name="CustomShape 42"/>
              <p:cNvSpPr/>
              <p:nvPr/>
            </p:nvSpPr>
            <p:spPr>
              <a:xfrm>
                <a:off x="3923280" y="29314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384" name="Group 43"/>
              <p:cNvGrpSpPr/>
              <p:nvPr/>
            </p:nvGrpSpPr>
            <p:grpSpPr>
              <a:xfrm>
                <a:off x="5431680" y="3884040"/>
                <a:ext cx="1598040" cy="488160"/>
                <a:chOff x="5431680" y="3884040"/>
                <a:chExt cx="1598040" cy="488160"/>
              </a:xfrm>
            </p:grpSpPr>
            <p:sp>
              <p:nvSpPr>
                <p:cNvPr id="385" name="CustomShape 44"/>
                <p:cNvSpPr/>
                <p:nvPr/>
              </p:nvSpPr>
              <p:spPr>
                <a:xfrm>
                  <a:off x="5648760" y="388656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6" name="CustomShape 45"/>
                <p:cNvSpPr/>
                <p:nvPr/>
              </p:nvSpPr>
              <p:spPr>
                <a:xfrm>
                  <a:off x="5826240" y="388656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7" name="CustomShape 46"/>
                <p:cNvSpPr/>
                <p:nvPr/>
              </p:nvSpPr>
              <p:spPr>
                <a:xfrm>
                  <a:off x="5975280" y="388692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8" name="CustomShape 47"/>
                <p:cNvSpPr/>
                <p:nvPr/>
              </p:nvSpPr>
              <p:spPr>
                <a:xfrm>
                  <a:off x="6158160" y="388656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9" name="CustomShape 48"/>
                <p:cNvSpPr/>
                <p:nvPr/>
              </p:nvSpPr>
              <p:spPr>
                <a:xfrm>
                  <a:off x="632088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0" name="CustomShape 49"/>
                <p:cNvSpPr/>
                <p:nvPr/>
              </p:nvSpPr>
              <p:spPr>
                <a:xfrm>
                  <a:off x="651060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1" name="CustomShape 50"/>
                <p:cNvSpPr/>
                <p:nvPr/>
              </p:nvSpPr>
              <p:spPr>
                <a:xfrm>
                  <a:off x="6707160" y="388692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2" name="CustomShape 51"/>
                <p:cNvSpPr/>
                <p:nvPr/>
              </p:nvSpPr>
              <p:spPr>
                <a:xfrm>
                  <a:off x="5431680" y="420840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3" name="CustomShape 52"/>
                <p:cNvSpPr/>
                <p:nvPr/>
              </p:nvSpPr>
              <p:spPr>
                <a:xfrm>
                  <a:off x="5667480" y="420588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4" name="CustomShape 53"/>
                <p:cNvSpPr/>
                <p:nvPr/>
              </p:nvSpPr>
              <p:spPr>
                <a:xfrm>
                  <a:off x="586512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5" name="CustomShape 54"/>
                <p:cNvSpPr/>
                <p:nvPr/>
              </p:nvSpPr>
              <p:spPr>
                <a:xfrm>
                  <a:off x="6042960" y="420840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6" name="CustomShape 55"/>
                <p:cNvSpPr/>
                <p:nvPr/>
              </p:nvSpPr>
              <p:spPr>
                <a:xfrm>
                  <a:off x="622440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7" name="CustomShape 56"/>
                <p:cNvSpPr/>
                <p:nvPr/>
              </p:nvSpPr>
              <p:spPr>
                <a:xfrm>
                  <a:off x="6397560" y="420876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8" name="CustomShape 57"/>
                <p:cNvSpPr/>
                <p:nvPr/>
              </p:nvSpPr>
              <p:spPr>
                <a:xfrm>
                  <a:off x="652716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9" name="CustomShape 58"/>
                <p:cNvSpPr/>
                <p:nvPr/>
              </p:nvSpPr>
              <p:spPr>
                <a:xfrm>
                  <a:off x="6711480" y="420588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00" name="CustomShape 59"/>
                <p:cNvSpPr/>
                <p:nvPr/>
              </p:nvSpPr>
              <p:spPr>
                <a:xfrm>
                  <a:off x="689436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287019242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402"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technically: yes (i.e. no errors)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practically: no (the next replaces the</a:t>
            </a:r>
            <a:r>
              <a:t/>
            </a:r>
            <a:br/>
            <a:r>
              <a:rPr lang="en-US" sz="2400" b="0" strike="noStrike" spc="-1">
                <a:solidFill>
                  <a:srgbClr val="414141"/>
                </a:solidFill>
                <a:latin typeface="Arial"/>
                <a:ea typeface="ＭＳ Ｐゴシック"/>
              </a:rPr>
              <a:t>previous, so there’s only ever one)</a:t>
            </a:r>
            <a:endParaRPr lang="en-US" sz="2400" b="0" strike="noStrike" spc="-1">
              <a:latin typeface="Arial"/>
            </a:endParaRPr>
          </a:p>
        </p:txBody>
      </p:sp>
      <p:grpSp>
        <p:nvGrpSpPr>
          <p:cNvPr id="403" name="Group 3"/>
          <p:cNvGrpSpPr/>
          <p:nvPr/>
        </p:nvGrpSpPr>
        <p:grpSpPr>
          <a:xfrm>
            <a:off x="1134360" y="248040"/>
            <a:ext cx="7632720" cy="5286960"/>
            <a:chOff x="1134360" y="248040"/>
            <a:chExt cx="7632720" cy="5286960"/>
          </a:xfrm>
        </p:grpSpPr>
        <p:grpSp>
          <p:nvGrpSpPr>
            <p:cNvPr id="404" name="Group 4"/>
            <p:cNvGrpSpPr/>
            <p:nvPr/>
          </p:nvGrpSpPr>
          <p:grpSpPr>
            <a:xfrm>
              <a:off x="6522120" y="248040"/>
              <a:ext cx="2008800" cy="2008800"/>
              <a:chOff x="6522120" y="248040"/>
              <a:chExt cx="2008800" cy="2008800"/>
            </a:xfrm>
          </p:grpSpPr>
          <p:sp>
            <p:nvSpPr>
              <p:cNvPr id="405" name="CustomShape 5"/>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6" name="CustomShape 6"/>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7" name="CustomShape 7"/>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8" name="CustomShape 8"/>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9" name="CustomShape 9"/>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10" name="CustomShape 10"/>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411" name="Group 11"/>
              <p:cNvGrpSpPr/>
              <p:nvPr/>
            </p:nvGrpSpPr>
            <p:grpSpPr>
              <a:xfrm>
                <a:off x="6908760" y="1064160"/>
                <a:ext cx="1007280" cy="166320"/>
                <a:chOff x="6908760" y="1064160"/>
                <a:chExt cx="1007280" cy="166320"/>
              </a:xfrm>
            </p:grpSpPr>
            <p:sp>
              <p:nvSpPr>
                <p:cNvPr id="412" name="CustomShape 12"/>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3" name="CustomShape 13"/>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4" name="CustomShape 14"/>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5" name="CustomShape 15"/>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6" name="CustomShape 16"/>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7" name="CustomShape 17"/>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418" name="Group 18"/>
            <p:cNvGrpSpPr/>
            <p:nvPr/>
          </p:nvGrpSpPr>
          <p:grpSpPr>
            <a:xfrm>
              <a:off x="1134360" y="2931480"/>
              <a:ext cx="1277280" cy="2603160"/>
              <a:chOff x="1134360" y="2931480"/>
              <a:chExt cx="1277280" cy="2603160"/>
            </a:xfrm>
          </p:grpSpPr>
          <p:sp>
            <p:nvSpPr>
              <p:cNvPr id="419" name="CustomShape 19"/>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0" name="CustomShape 20"/>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1" name="CustomShape 21"/>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2" name="CustomShape 22"/>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3" name="CustomShape 23"/>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4" name="Group 24"/>
              <p:cNvGrpSpPr/>
              <p:nvPr/>
            </p:nvGrpSpPr>
            <p:grpSpPr>
              <a:xfrm>
                <a:off x="1134360" y="2931480"/>
                <a:ext cx="1048680" cy="2374560"/>
                <a:chOff x="1134360" y="2931480"/>
                <a:chExt cx="1048680" cy="2374560"/>
              </a:xfrm>
            </p:grpSpPr>
            <p:sp>
              <p:nvSpPr>
                <p:cNvPr id="425" name="CustomShape 25"/>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6" name="Group 26"/>
                <p:cNvGrpSpPr/>
                <p:nvPr/>
              </p:nvGrpSpPr>
              <p:grpSpPr>
                <a:xfrm>
                  <a:off x="1175040" y="3884040"/>
                  <a:ext cx="967680" cy="488160"/>
                  <a:chOff x="1175040" y="3884040"/>
                  <a:chExt cx="967680" cy="488160"/>
                </a:xfrm>
              </p:grpSpPr>
              <p:sp>
                <p:nvSpPr>
                  <p:cNvPr id="427" name="CustomShape 27"/>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8" name="CustomShape 28"/>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9" name="CustomShape 29"/>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0" name="CustomShape 30"/>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1" name="CustomShape 31"/>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2" name="CustomShape 32"/>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3" name="CustomShape 33"/>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4" name="CustomShape 34"/>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5" name="CustomShape 35"/>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6" name="CustomShape 36"/>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437" name="Group 37"/>
            <p:cNvGrpSpPr/>
            <p:nvPr/>
          </p:nvGrpSpPr>
          <p:grpSpPr>
            <a:xfrm>
              <a:off x="3923280" y="2931480"/>
              <a:ext cx="4843800" cy="2603520"/>
              <a:chOff x="3923280" y="2931480"/>
              <a:chExt cx="4843800" cy="2603520"/>
            </a:xfrm>
          </p:grpSpPr>
          <p:sp>
            <p:nvSpPr>
              <p:cNvPr id="438" name="CustomShape 38"/>
              <p:cNvSpPr/>
              <p:nvPr/>
            </p:nvSpPr>
            <p:spPr>
              <a:xfrm>
                <a:off x="4151880" y="31600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39" name="CustomShape 39"/>
              <p:cNvSpPr/>
              <p:nvPr/>
            </p:nvSpPr>
            <p:spPr>
              <a:xfrm>
                <a:off x="4106160" y="311436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0" name="CustomShape 40"/>
              <p:cNvSpPr/>
              <p:nvPr/>
            </p:nvSpPr>
            <p:spPr>
              <a:xfrm>
                <a:off x="4060440" y="306864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1" name="CustomShape 41"/>
              <p:cNvSpPr/>
              <p:nvPr/>
            </p:nvSpPr>
            <p:spPr>
              <a:xfrm>
                <a:off x="4014720" y="302292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2" name="CustomShape 42"/>
              <p:cNvSpPr/>
              <p:nvPr/>
            </p:nvSpPr>
            <p:spPr>
              <a:xfrm>
                <a:off x="3969000" y="29772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3" name="CustomShape 43"/>
              <p:cNvSpPr/>
              <p:nvPr/>
            </p:nvSpPr>
            <p:spPr>
              <a:xfrm>
                <a:off x="3923280" y="29314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444" name="Group 44"/>
              <p:cNvGrpSpPr/>
              <p:nvPr/>
            </p:nvGrpSpPr>
            <p:grpSpPr>
              <a:xfrm>
                <a:off x="5431680" y="3884040"/>
                <a:ext cx="1598040" cy="488160"/>
                <a:chOff x="5431680" y="3884040"/>
                <a:chExt cx="1598040" cy="488160"/>
              </a:xfrm>
            </p:grpSpPr>
            <p:sp>
              <p:nvSpPr>
                <p:cNvPr id="445" name="CustomShape 45"/>
                <p:cNvSpPr/>
                <p:nvPr/>
              </p:nvSpPr>
              <p:spPr>
                <a:xfrm>
                  <a:off x="5648760" y="388656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6" name="CustomShape 46"/>
                <p:cNvSpPr/>
                <p:nvPr/>
              </p:nvSpPr>
              <p:spPr>
                <a:xfrm>
                  <a:off x="5826240" y="388656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7" name="CustomShape 47"/>
                <p:cNvSpPr/>
                <p:nvPr/>
              </p:nvSpPr>
              <p:spPr>
                <a:xfrm>
                  <a:off x="5975280" y="388692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8" name="CustomShape 48"/>
                <p:cNvSpPr/>
                <p:nvPr/>
              </p:nvSpPr>
              <p:spPr>
                <a:xfrm>
                  <a:off x="6158160" y="388656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9" name="CustomShape 49"/>
                <p:cNvSpPr/>
                <p:nvPr/>
              </p:nvSpPr>
              <p:spPr>
                <a:xfrm>
                  <a:off x="632088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0" name="CustomShape 50"/>
                <p:cNvSpPr/>
                <p:nvPr/>
              </p:nvSpPr>
              <p:spPr>
                <a:xfrm>
                  <a:off x="651060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1" name="CustomShape 51"/>
                <p:cNvSpPr/>
                <p:nvPr/>
              </p:nvSpPr>
              <p:spPr>
                <a:xfrm>
                  <a:off x="6707160" y="388692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2" name="CustomShape 52"/>
                <p:cNvSpPr/>
                <p:nvPr/>
              </p:nvSpPr>
              <p:spPr>
                <a:xfrm>
                  <a:off x="5431680" y="420840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3" name="CustomShape 53"/>
                <p:cNvSpPr/>
                <p:nvPr/>
              </p:nvSpPr>
              <p:spPr>
                <a:xfrm>
                  <a:off x="5667480" y="420588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4" name="CustomShape 54"/>
                <p:cNvSpPr/>
                <p:nvPr/>
              </p:nvSpPr>
              <p:spPr>
                <a:xfrm>
                  <a:off x="586512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5" name="CustomShape 55"/>
                <p:cNvSpPr/>
                <p:nvPr/>
              </p:nvSpPr>
              <p:spPr>
                <a:xfrm>
                  <a:off x="6042960" y="420840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6" name="CustomShape 56"/>
                <p:cNvSpPr/>
                <p:nvPr/>
              </p:nvSpPr>
              <p:spPr>
                <a:xfrm>
                  <a:off x="622440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7" name="CustomShape 57"/>
                <p:cNvSpPr/>
                <p:nvPr/>
              </p:nvSpPr>
              <p:spPr>
                <a:xfrm>
                  <a:off x="6397560" y="420876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8" name="CustomShape 58"/>
                <p:cNvSpPr/>
                <p:nvPr/>
              </p:nvSpPr>
              <p:spPr>
                <a:xfrm>
                  <a:off x="652716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9" name="CustomShape 59"/>
                <p:cNvSpPr/>
                <p:nvPr/>
              </p:nvSpPr>
              <p:spPr>
                <a:xfrm>
                  <a:off x="6711480" y="420588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60" name="CustomShape 60"/>
                <p:cNvSpPr/>
                <p:nvPr/>
              </p:nvSpPr>
              <p:spPr>
                <a:xfrm>
                  <a:off x="689436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11168935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3200" b="1" i="1" strike="noStrike" spc="-1" dirty="0" smtClean="0">
                <a:solidFill>
                  <a:srgbClr val="0098DB"/>
                </a:solidFill>
                <a:latin typeface="Arial"/>
                <a:ea typeface="ＭＳ Ｐゴシック"/>
              </a:rPr>
              <a:t>Sidebar – SLIRP versus TUN/TAP</a:t>
            </a:r>
            <a:endParaRPr lang="en-US" sz="3200" b="0" i="1" strike="noStrike" spc="-1" dirty="0">
              <a:latin typeface="Arial"/>
            </a:endParaRPr>
          </a:p>
        </p:txBody>
      </p:sp>
      <p:sp>
        <p:nvSpPr>
          <p:cNvPr id="474" name="CustomShape 2"/>
          <p:cNvSpPr/>
          <p:nvPr/>
        </p:nvSpPr>
        <p:spPr>
          <a:xfrm>
            <a:off x="442080" y="1075679"/>
            <a:ext cx="8226000" cy="482062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800" b="0" strike="noStrike" spc="-1" dirty="0" err="1" smtClean="0">
                <a:solidFill>
                  <a:srgbClr val="414141"/>
                </a:solidFill>
                <a:latin typeface="Arial"/>
                <a:ea typeface="ＭＳ Ｐゴシック"/>
              </a:rPr>
              <a:t>Yotcto</a:t>
            </a:r>
            <a:r>
              <a:rPr lang="en-US" sz="2800" b="0" strike="noStrike" spc="-1" dirty="0" smtClean="0">
                <a:solidFill>
                  <a:srgbClr val="414141"/>
                </a:solidFill>
                <a:latin typeface="Arial"/>
                <a:ea typeface="ＭＳ Ｐゴシック"/>
              </a:rPr>
              <a:t> </a:t>
            </a:r>
            <a:r>
              <a:rPr lang="en-US" sz="2800" b="0" strike="noStrike" spc="-1" dirty="0" err="1" smtClean="0">
                <a:solidFill>
                  <a:srgbClr val="414141"/>
                </a:solidFill>
                <a:latin typeface="Arial"/>
                <a:ea typeface="ＭＳ Ｐゴシック"/>
              </a:rPr>
              <a:t>Projecct</a:t>
            </a:r>
            <a:r>
              <a:rPr lang="en-US" sz="2800" b="0" strike="noStrike" spc="-1" dirty="0" smtClean="0">
                <a:solidFill>
                  <a:srgbClr val="414141"/>
                </a:solidFill>
                <a:latin typeface="Arial"/>
                <a:ea typeface="ＭＳ Ｐゴシック"/>
              </a:rPr>
              <a:t> supports several connection technologies for QEMU</a:t>
            </a:r>
          </a:p>
          <a:p>
            <a:pPr marL="343080" indent="-339480">
              <a:lnSpc>
                <a:spcPct val="100000"/>
              </a:lnSpc>
              <a:spcBef>
                <a:spcPts val="1800"/>
              </a:spcBef>
              <a:buClr>
                <a:srgbClr val="0098DB"/>
              </a:buClr>
              <a:buFont typeface="Arial"/>
              <a:buChar char="•"/>
            </a:pPr>
            <a:r>
              <a:rPr lang="en-US" sz="2800" b="0" strike="noStrike" spc="-1" dirty="0" smtClean="0">
                <a:solidFill>
                  <a:srgbClr val="414141"/>
                </a:solidFill>
                <a:latin typeface="Arial"/>
                <a:ea typeface="ＭＳ Ｐゴシック"/>
              </a:rPr>
              <a:t>SLIRP: </a:t>
            </a:r>
            <a:r>
              <a:rPr lang="en-US" sz="2000" spc="-1" dirty="0" smtClean="0">
                <a:solidFill>
                  <a:srgbClr val="414141"/>
                </a:solidFill>
                <a:latin typeface="Arial"/>
                <a:ea typeface="ＭＳ Ｐゴシック"/>
              </a:rPr>
              <a:t>Advantage is n</a:t>
            </a:r>
            <a:r>
              <a:rPr lang="en-US" sz="2000" b="0" strike="noStrike" spc="-1" dirty="0" smtClean="0">
                <a:solidFill>
                  <a:srgbClr val="414141"/>
                </a:solidFill>
                <a:latin typeface="Arial"/>
                <a:ea typeface="ＭＳ Ｐゴシック"/>
              </a:rPr>
              <a:t>o root access required, </a:t>
            </a:r>
            <a:r>
              <a:rPr lang="en-US" sz="2000" spc="-1" dirty="0" smtClean="0">
                <a:solidFill>
                  <a:srgbClr val="414141"/>
                </a:solidFill>
                <a:latin typeface="Arial"/>
                <a:ea typeface="ＭＳ Ｐゴシック"/>
              </a:rPr>
              <a:t>disadvantages are minimal documentation, requires SSH knowledge</a:t>
            </a:r>
            <a:br>
              <a:rPr lang="en-US" sz="2000" spc="-1" dirty="0" smtClean="0">
                <a:solidFill>
                  <a:srgbClr val="414141"/>
                </a:solidFill>
                <a:latin typeface="Arial"/>
                <a:ea typeface="ＭＳ Ｐゴシック"/>
              </a:rPr>
            </a:br>
            <a:r>
              <a:rPr lang="en-US" sz="2000" spc="-1" dirty="0" smtClean="0">
                <a:solidFill>
                  <a:srgbClr val="414141"/>
                </a:solidFill>
                <a:latin typeface="Arial"/>
                <a:ea typeface="ＭＳ Ｐゴシック"/>
              </a:rPr>
              <a:t/>
            </a:r>
            <a:br>
              <a:rPr lang="en-US" sz="2000" spc="-1" dirty="0" smtClean="0">
                <a:solidFill>
                  <a:srgbClr val="414141"/>
                </a:solidFill>
                <a:latin typeface="Arial"/>
                <a:ea typeface="ＭＳ Ｐゴシック"/>
              </a:rPr>
            </a:br>
            <a:r>
              <a:rPr lang="en-US" sz="2000" dirty="0"/>
              <a:t>  Terminal 1: $ </a:t>
            </a:r>
            <a:r>
              <a:rPr lang="en-US" sz="2000" b="1" spc="-1" dirty="0" err="1">
                <a:solidFill>
                  <a:srgbClr val="37424A"/>
                </a:solidFill>
                <a:ea typeface="DejaVu Sans"/>
              </a:rPr>
              <a:t>runqemu</a:t>
            </a:r>
            <a:r>
              <a:rPr lang="en-US" sz="2000" b="1" spc="-1" dirty="0">
                <a:solidFill>
                  <a:srgbClr val="37424A"/>
                </a:solidFill>
                <a:ea typeface="DejaVu Sans"/>
              </a:rPr>
              <a:t> </a:t>
            </a:r>
            <a:r>
              <a:rPr lang="en-US" sz="2000" b="1" spc="-1" dirty="0" err="1">
                <a:solidFill>
                  <a:srgbClr val="37424A"/>
                </a:solidFill>
                <a:ea typeface="DejaVu Sans"/>
              </a:rPr>
              <a:t>slirp</a:t>
            </a:r>
            <a:r>
              <a:rPr lang="en-US" sz="2000" b="1" spc="-1" dirty="0">
                <a:solidFill>
                  <a:srgbClr val="37424A"/>
                </a:solidFill>
                <a:ea typeface="DejaVu Sans"/>
              </a:rPr>
              <a:t> </a:t>
            </a:r>
            <a:r>
              <a:rPr lang="en-US" sz="2000" b="1" spc="-1" dirty="0" err="1">
                <a:solidFill>
                  <a:srgbClr val="37424A"/>
                </a:solidFill>
                <a:ea typeface="DejaVu Sans"/>
              </a:rPr>
              <a:t>nographic</a:t>
            </a:r>
            <a:r>
              <a:rPr lang="en-US" sz="2000" b="1" spc="-1" dirty="0">
                <a:solidFill>
                  <a:srgbClr val="37424A"/>
                </a:solidFill>
                <a:ea typeface="DejaVu Sans"/>
              </a:rPr>
              <a:t> serial</a:t>
            </a:r>
            <a:r>
              <a:rPr lang="en-US" sz="2000" dirty="0"/>
              <a:t/>
            </a:r>
            <a:br>
              <a:rPr lang="en-US" sz="2000" dirty="0"/>
            </a:br>
            <a:r>
              <a:rPr lang="en-US" sz="2000" dirty="0" smtClean="0"/>
              <a:t>  Terminal </a:t>
            </a:r>
            <a:r>
              <a:rPr lang="en-US" sz="2000" dirty="0"/>
              <a:t>2: $ </a:t>
            </a:r>
            <a:r>
              <a:rPr lang="en-US" sz="2000" b="1" spc="-1" dirty="0" err="1">
                <a:solidFill>
                  <a:srgbClr val="37424A"/>
                </a:solidFill>
                <a:ea typeface="DejaVu Sans"/>
              </a:rPr>
              <a:t>devtool</a:t>
            </a:r>
            <a:r>
              <a:rPr lang="en-US" sz="2000" b="1" spc="-1" dirty="0">
                <a:solidFill>
                  <a:srgbClr val="37424A"/>
                </a:solidFill>
                <a:ea typeface="DejaVu Sans"/>
              </a:rPr>
              <a:t> deploy-target </a:t>
            </a:r>
            <a:r>
              <a:rPr lang="en-US" sz="2000" b="1" spc="-1" dirty="0" err="1">
                <a:solidFill>
                  <a:srgbClr val="37424A"/>
                </a:solidFill>
                <a:ea typeface="DejaVu Sans"/>
              </a:rPr>
              <a:t>nano</a:t>
            </a:r>
            <a:r>
              <a:rPr lang="en-US" sz="2000" b="1" spc="-1" dirty="0">
                <a:solidFill>
                  <a:srgbClr val="37424A"/>
                </a:solidFill>
                <a:ea typeface="DejaVu Sans"/>
              </a:rPr>
              <a:t> </a:t>
            </a:r>
            <a:r>
              <a:rPr lang="en-US" sz="2000" b="1" spc="-1" dirty="0" err="1">
                <a:solidFill>
                  <a:srgbClr val="0071C5"/>
                </a:solidFill>
                <a:ea typeface="DejaVu Sans"/>
              </a:rPr>
              <a:t>qemu</a:t>
            </a:r>
            <a:endParaRPr lang="en-US" sz="2000" dirty="0">
              <a:solidFill>
                <a:srgbClr val="0071C5"/>
              </a:solidFill>
            </a:endParaRPr>
          </a:p>
          <a:p>
            <a:pPr marL="343080" indent="-339480">
              <a:spcBef>
                <a:spcPts val="1800"/>
              </a:spcBef>
              <a:buClr>
                <a:srgbClr val="0098DB"/>
              </a:buClr>
              <a:buFont typeface="Arial"/>
              <a:buChar char="•"/>
            </a:pPr>
            <a:r>
              <a:rPr lang="en-US" sz="3200" b="0" strike="noStrike" spc="-1" dirty="0" smtClean="0">
                <a:solidFill>
                  <a:srgbClr val="414141"/>
                </a:solidFill>
                <a:latin typeface="Arial"/>
                <a:ea typeface="ＭＳ Ｐゴシック"/>
              </a:rPr>
              <a:t>TAP</a:t>
            </a:r>
            <a:r>
              <a:rPr lang="en-US" sz="2000" b="0" strike="noStrike" spc="-1" dirty="0" smtClean="0">
                <a:solidFill>
                  <a:srgbClr val="414141"/>
                </a:solidFill>
                <a:latin typeface="Arial"/>
                <a:ea typeface="ＭＳ Ｐゴシック"/>
              </a:rPr>
              <a:t>: Advantage is simpler setup, disadvantage is that it requires </a:t>
            </a:r>
            <a:r>
              <a:rPr lang="en-US" sz="2000" b="0" strike="noStrike" spc="-1" dirty="0" err="1" smtClean="0">
                <a:solidFill>
                  <a:srgbClr val="414141"/>
                </a:solidFill>
                <a:latin typeface="Arial"/>
                <a:ea typeface="ＭＳ Ｐゴシック"/>
              </a:rPr>
              <a:t>sudo</a:t>
            </a:r>
            <a:r>
              <a:rPr lang="en-US" sz="2000" b="0" strike="noStrike" spc="-1" dirty="0" smtClean="0">
                <a:solidFill>
                  <a:srgbClr val="414141"/>
                </a:solidFill>
                <a:latin typeface="Arial"/>
                <a:ea typeface="ＭＳ Ｐゴシック"/>
              </a:rPr>
              <a:t> access</a:t>
            </a:r>
            <a:br>
              <a:rPr lang="en-US" sz="2000" b="0" strike="noStrike" spc="-1" dirty="0" smtClean="0">
                <a:solidFill>
                  <a:srgbClr val="414141"/>
                </a:solidFill>
                <a:latin typeface="Arial"/>
                <a:ea typeface="ＭＳ Ｐゴシック"/>
              </a:rPr>
            </a:br>
            <a:r>
              <a:rPr lang="en-US" sz="2000" b="0" strike="noStrike" spc="-1" dirty="0" smtClean="0">
                <a:solidFill>
                  <a:srgbClr val="414141"/>
                </a:solidFill>
                <a:latin typeface="Arial"/>
                <a:ea typeface="ＭＳ Ｐゴシック"/>
              </a:rPr>
              <a:t/>
            </a:r>
            <a:br>
              <a:rPr lang="en-US" sz="2000" b="0" strike="noStrike" spc="-1" dirty="0" smtClean="0">
                <a:solidFill>
                  <a:srgbClr val="414141"/>
                </a:solidFill>
                <a:latin typeface="Arial"/>
                <a:ea typeface="ＭＳ Ｐゴシック"/>
              </a:rPr>
            </a:br>
            <a:r>
              <a:rPr lang="en-US" sz="2000" dirty="0" smtClean="0"/>
              <a:t>Terminal </a:t>
            </a:r>
            <a:r>
              <a:rPr lang="en-US" sz="2000" dirty="0"/>
              <a:t>1: $ </a:t>
            </a:r>
            <a:r>
              <a:rPr lang="en-US" sz="2000" b="1" dirty="0" err="1"/>
              <a:t>runqemu</a:t>
            </a:r>
            <a:r>
              <a:rPr lang="en-US" sz="2000" b="1" dirty="0"/>
              <a:t> </a:t>
            </a:r>
            <a:r>
              <a:rPr lang="en-US" sz="2000" b="1" dirty="0" err="1" smtClean="0"/>
              <a:t>nographic</a:t>
            </a:r>
            <a:r>
              <a:rPr lang="en-US" sz="2000" b="1" dirty="0"/>
              <a:t/>
            </a:r>
            <a:br>
              <a:rPr lang="en-US" sz="2000" b="1" dirty="0"/>
            </a:br>
            <a:r>
              <a:rPr lang="en-US" sz="2000" dirty="0" smtClean="0"/>
              <a:t>Terminal </a:t>
            </a:r>
            <a:r>
              <a:rPr lang="en-US" sz="2000" dirty="0"/>
              <a:t>2: $ </a:t>
            </a:r>
            <a:r>
              <a:rPr lang="en-US" sz="2000" b="1" dirty="0" err="1"/>
              <a:t>devtool</a:t>
            </a:r>
            <a:r>
              <a:rPr lang="en-US" sz="2000" b="1" dirty="0"/>
              <a:t> deploy-target </a:t>
            </a:r>
            <a:r>
              <a:rPr lang="en-US" sz="2000" b="1" dirty="0" err="1"/>
              <a:t>nano</a:t>
            </a:r>
            <a:r>
              <a:rPr lang="en-US" sz="2000" b="1" dirty="0"/>
              <a:t> </a:t>
            </a:r>
            <a:r>
              <a:rPr lang="en-US" sz="2000" b="1" u="sng" dirty="0">
                <a:hlinkClick r:id="rId2"/>
              </a:rPr>
              <a:t>root@192.168.7.2</a:t>
            </a:r>
            <a:endParaRPr lang="en-US" sz="2000" b="1" dirty="0"/>
          </a:p>
        </p:txBody>
      </p:sp>
    </p:spTree>
    <p:extLst>
      <p:ext uri="{BB962C8B-B14F-4D97-AF65-F5344CB8AC3E}">
        <p14:creationId xmlns:p14="http://schemas.microsoft.com/office/powerpoint/2010/main" val="191354577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dirty="0" err="1">
                <a:solidFill>
                  <a:srgbClr val="0098DB"/>
                </a:solidFill>
                <a:latin typeface="Arial"/>
                <a:ea typeface="ＭＳ Ｐゴシック"/>
              </a:rPr>
              <a:t>devtool</a:t>
            </a:r>
            <a:r>
              <a:rPr lang="en-US" sz="2600" b="1" strike="noStrike" spc="-1" dirty="0">
                <a:solidFill>
                  <a:srgbClr val="0098DB"/>
                </a:solidFill>
                <a:latin typeface="Arial"/>
                <a:ea typeface="ＭＳ Ｐゴシック"/>
              </a:rPr>
              <a:t> – </a:t>
            </a:r>
            <a:r>
              <a:rPr lang="en-US" sz="2600" b="1" strike="noStrike" spc="-1" dirty="0" smtClean="0">
                <a:solidFill>
                  <a:srgbClr val="0098DB"/>
                </a:solidFill>
                <a:latin typeface="Arial"/>
                <a:ea typeface="ＭＳ Ｐゴシック"/>
              </a:rPr>
              <a:t>setup (blue steps already done)</a:t>
            </a:r>
            <a:endParaRPr lang="en-US" sz="2600" b="0" strike="noStrike" spc="-1" dirty="0">
              <a:latin typeface="Arial"/>
            </a:endParaRPr>
          </a:p>
        </p:txBody>
      </p:sp>
      <p:sp>
        <p:nvSpPr>
          <p:cNvPr id="462" name="CustomShape 2"/>
          <p:cNvSpPr/>
          <p:nvPr/>
        </p:nvSpPr>
        <p:spPr>
          <a:xfrm>
            <a:off x="457200" y="859320"/>
            <a:ext cx="8409600" cy="5130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a:solidFill>
                  <a:srgbClr val="37424A"/>
                </a:solidFill>
                <a:latin typeface="Courier New"/>
                <a:ea typeface="DejaVu Sans"/>
              </a:rPr>
              <a:t>ssh</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config</a:t>
            </a:r>
            <a:endParaRPr lang="en-US" sz="1800" b="0" strike="noStrike" spc="-1" dirty="0">
              <a:latin typeface="Arial"/>
            </a:endParaRPr>
          </a:p>
        </p:txBody>
      </p:sp>
      <p:sp>
        <p:nvSpPr>
          <p:cNvPr id="463" name="CustomShape 3"/>
          <p:cNvSpPr/>
          <p:nvPr/>
        </p:nvSpPr>
        <p:spPr>
          <a:xfrm>
            <a:off x="457200" y="3070800"/>
            <a:ext cx="8409600" cy="3421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latin typeface="Courier New"/>
                <a:ea typeface="DejaVu Sans"/>
              </a:rPr>
              <a:t>$ </a:t>
            </a:r>
            <a:r>
              <a:rPr lang="en-US" sz="1800" b="1" strike="noStrike" spc="-1" dirty="0" smtClean="0">
                <a:latin typeface="Courier New"/>
                <a:ea typeface="DejaVu Sans"/>
              </a:rPr>
              <a:t>cd ~/scratch</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i="1" strike="noStrike" spc="-1" dirty="0" err="1">
                <a:solidFill>
                  <a:srgbClr val="0070C0"/>
                </a:solidFill>
                <a:latin typeface="Courier New"/>
                <a:ea typeface="DejaVu Sans"/>
              </a:rPr>
              <a:t>git</a:t>
            </a:r>
            <a:r>
              <a:rPr lang="en-US" sz="1800" b="1" i="1" strike="noStrike" spc="-1" dirty="0">
                <a:solidFill>
                  <a:srgbClr val="0070C0"/>
                </a:solidFill>
                <a:latin typeface="Courier New"/>
                <a:ea typeface="DejaVu Sans"/>
              </a:rPr>
              <a:t> clone -b warrior git://git.yoctoproject.org/poky</a:t>
            </a:r>
            <a:endParaRPr lang="en-US" sz="1800" b="0" i="1"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 . poky/</a:t>
            </a:r>
            <a:r>
              <a:rPr lang="en-US" sz="1800" b="1" strike="noStrike" spc="-1" dirty="0" err="1">
                <a:solidFill>
                  <a:srgbClr val="37424A"/>
                </a:solidFill>
                <a:latin typeface="Courier New"/>
                <a:ea typeface="DejaVu Sans"/>
              </a:rPr>
              <a:t>oe</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init</a:t>
            </a:r>
            <a:r>
              <a:rPr lang="en-US" sz="1800" b="1" strike="noStrike" spc="-1" dirty="0">
                <a:solidFill>
                  <a:srgbClr val="37424A"/>
                </a:solidFill>
                <a:latin typeface="Courier New"/>
                <a:ea typeface="DejaVu Sans"/>
              </a:rPr>
              <a:t>-build-</a:t>
            </a:r>
            <a:r>
              <a:rPr lang="en-US" sz="1800" b="1" strike="noStrike" spc="-1" dirty="0" err="1">
                <a:solidFill>
                  <a:srgbClr val="37424A"/>
                </a:solidFill>
                <a:latin typeface="Courier New"/>
                <a:ea typeface="DejaVu Sans"/>
              </a:rPr>
              <a:t>env</a:t>
            </a:r>
            <a:r>
              <a:rPr lang="en-US" sz="1800" b="1" strike="noStrike" spc="-1" dirty="0">
                <a:solidFill>
                  <a:srgbClr val="37424A"/>
                </a:solidFill>
                <a:latin typeface="Courier New"/>
                <a:ea typeface="DejaVu Sans"/>
              </a:rPr>
              <a:t> 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i="1" strike="noStrike" spc="-1" dirty="0">
                <a:solidFill>
                  <a:srgbClr val="0071C5"/>
                </a:solidFill>
                <a:latin typeface="Courier New"/>
                <a:ea typeface="DejaVu Sans"/>
              </a:rPr>
              <a:t>edit </a:t>
            </a:r>
            <a:r>
              <a:rPr lang="en-US" sz="1800" b="1" i="1" strike="noStrike" spc="-1" dirty="0" err="1">
                <a:solidFill>
                  <a:srgbClr val="0071C5"/>
                </a:solidFill>
                <a:latin typeface="Courier New"/>
                <a:ea typeface="DejaVu Sans"/>
              </a:rPr>
              <a:t>conf</a:t>
            </a:r>
            <a:r>
              <a:rPr lang="en-US" sz="1800" b="1" i="1" strike="noStrike" spc="-1" dirty="0">
                <a:solidFill>
                  <a:srgbClr val="0071C5"/>
                </a:solidFill>
                <a:latin typeface="Courier New"/>
                <a:ea typeface="DejaVu Sans"/>
              </a:rPr>
              <a:t>/</a:t>
            </a:r>
            <a:r>
              <a:rPr lang="en-US" sz="1800" b="1" i="1" strike="noStrike" spc="-1" dirty="0" err="1">
                <a:solidFill>
                  <a:srgbClr val="0071C5"/>
                </a:solidFill>
                <a:latin typeface="Courier New"/>
                <a:ea typeface="DejaVu Sans"/>
              </a:rPr>
              <a:t>local.conf</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MACHINE = "</a:t>
            </a:r>
            <a:r>
              <a:rPr lang="en-US" sz="1800" b="1" i="1" strike="noStrike" spc="-1" dirty="0" err="1">
                <a:solidFill>
                  <a:srgbClr val="0071C5"/>
                </a:solidFill>
                <a:latin typeface="Courier New"/>
                <a:ea typeface="DejaVu Sans"/>
              </a:rPr>
              <a:t>qemuarm</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DL_DIR = "/scratch/downloads"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SSTATE_DIR = "/scratch/</a:t>
            </a:r>
            <a:r>
              <a:rPr lang="en-US" sz="1800" b="1" i="1" strike="noStrike" spc="-1" dirty="0" err="1">
                <a:solidFill>
                  <a:srgbClr val="0071C5"/>
                </a:solidFill>
                <a:latin typeface="Courier New"/>
                <a:ea typeface="DejaVu Sans"/>
              </a:rPr>
              <a:t>sstate</a:t>
            </a:r>
            <a:r>
              <a:rPr lang="en-US" sz="1800" b="1" i="1" strike="noStrike" spc="-1" dirty="0">
                <a:solidFill>
                  <a:srgbClr val="0071C5"/>
                </a:solidFill>
                <a:latin typeface="Courier New"/>
                <a:ea typeface="DejaVu Sans"/>
              </a:rPr>
              <a:t>-cache"</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INHERIT += "</a:t>
            </a:r>
            <a:r>
              <a:rPr lang="en-US" sz="1800" b="1" i="1" strike="noStrike" spc="-1" dirty="0" err="1">
                <a:solidFill>
                  <a:srgbClr val="0071C5"/>
                </a:solidFill>
                <a:latin typeface="Courier New"/>
                <a:ea typeface="DejaVu Sans"/>
              </a:rPr>
              <a:t>buildhistory</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IMAGE_INSTALL_append</a:t>
            </a:r>
            <a:r>
              <a:rPr lang="en-US" sz="1800" b="1" i="1" strike="noStrike" spc="-1" dirty="0">
                <a:solidFill>
                  <a:srgbClr val="0071C5"/>
                </a:solidFill>
                <a:latin typeface="Courier New"/>
                <a:ea typeface="DejaVu Sans"/>
              </a:rPr>
              <a:t> = " </a:t>
            </a:r>
            <a:r>
              <a:rPr lang="en-US" sz="1800" b="1" i="1" strike="noStrike" spc="-1" dirty="0" err="1">
                <a:solidFill>
                  <a:srgbClr val="0071C5"/>
                </a:solidFill>
                <a:latin typeface="Courier New"/>
                <a:ea typeface="DejaVu Sans"/>
              </a:rPr>
              <a:t>openssh</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WARN_QA_append</a:t>
            </a:r>
            <a:r>
              <a:rPr lang="en-US" sz="1800" b="1" i="1" strike="noStrike" spc="-1" dirty="0">
                <a:solidFill>
                  <a:srgbClr val="0071C5"/>
                </a:solidFill>
                <a:latin typeface="Courier New"/>
                <a:ea typeface="DejaVu Sans"/>
              </a:rPr>
              <a:t> = " version-going-backwards"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ERROR_QA_remove</a:t>
            </a:r>
            <a:r>
              <a:rPr lang="en-US" sz="1800" b="1" i="1" strike="noStrike" spc="-1" dirty="0">
                <a:solidFill>
                  <a:srgbClr val="0071C5"/>
                </a:solidFill>
                <a:latin typeface="Courier New"/>
                <a:ea typeface="DejaVu Sans"/>
              </a:rPr>
              <a:t> = "version-going-backwards"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EXTRA_IMAGE_FEATURES ?= "debug-tweaks"</a:t>
            </a:r>
            <a:endParaRPr lang="en-US" sz="1800" b="0" i="1" strike="noStrike" spc="-1" dirty="0">
              <a:solidFill>
                <a:srgbClr val="0071C5"/>
              </a:solidFill>
              <a:latin typeface="Arial"/>
            </a:endParaRPr>
          </a:p>
        </p:txBody>
      </p:sp>
      <p:sp>
        <p:nvSpPr>
          <p:cNvPr id="464" name="CustomShape 4"/>
          <p:cNvSpPr/>
          <p:nvPr/>
        </p:nvSpPr>
        <p:spPr>
          <a:xfrm>
            <a:off x="822960" y="1308240"/>
            <a:ext cx="6644640" cy="16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000000"/>
                </a:solidFill>
                <a:latin typeface="Courier New"/>
                <a:ea typeface="DejaVu Sans"/>
              </a:rPr>
              <a:t>Host </a:t>
            </a:r>
            <a:r>
              <a:rPr lang="en-US" sz="1800" b="1" strike="noStrike" spc="-1" dirty="0" err="1">
                <a:solidFill>
                  <a:srgbClr val="000000"/>
                </a:solidFill>
                <a:latin typeface="Courier New"/>
                <a:ea typeface="DejaVu Sans"/>
              </a:rPr>
              <a:t>qemu</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User root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Hostname localhost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Port 2222</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StrictHostKeyChecking</a:t>
            </a:r>
            <a:r>
              <a:rPr lang="en-US" sz="1800" b="1" strike="noStrike" spc="-1" dirty="0">
                <a:solidFill>
                  <a:srgbClr val="000000"/>
                </a:solidFill>
                <a:latin typeface="Courier New"/>
                <a:ea typeface="DejaVu Sans"/>
              </a:rPr>
              <a:t> no</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UserKnownHostsFile</a:t>
            </a:r>
            <a:r>
              <a:rPr lang="en-US" sz="1800" b="1" strike="noStrike" spc="-1" dirty="0">
                <a:solidFill>
                  <a:srgbClr val="000000"/>
                </a:solidFill>
                <a:latin typeface="Courier New"/>
                <a:ea typeface="DejaVu Sans"/>
              </a:rPr>
              <a:t> /dev/null</a:t>
            </a:r>
            <a:endParaRPr lang="en-US" sz="1800" b="0" strike="noStrike" spc="-1" dirty="0">
              <a:latin typeface="Arial"/>
            </a:endParaRPr>
          </a:p>
        </p:txBody>
      </p:sp>
    </p:spTree>
    <p:extLst>
      <p:ext uri="{BB962C8B-B14F-4D97-AF65-F5344CB8AC3E}">
        <p14:creationId xmlns:p14="http://schemas.microsoft.com/office/powerpoint/2010/main" val="136570554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6" name="CustomShape 2"/>
          <p:cNvSpPr/>
          <p:nvPr/>
        </p:nvSpPr>
        <p:spPr>
          <a:xfrm>
            <a:off x="457200" y="1039320"/>
            <a:ext cx="8409600" cy="16102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i="1" strike="noStrike" spc="-1" dirty="0">
                <a:solidFill>
                  <a:srgbClr val="0070C0"/>
                </a:solidFill>
                <a:latin typeface="Courier New"/>
                <a:ea typeface="DejaVu Sans"/>
              </a:rPr>
              <a:t>$ </a:t>
            </a:r>
            <a:r>
              <a:rPr lang="en-US" sz="1800" b="1" i="1" strike="noStrike" spc="-1" dirty="0" err="1">
                <a:solidFill>
                  <a:srgbClr val="0070C0"/>
                </a:solidFill>
                <a:latin typeface="Courier New"/>
                <a:ea typeface="DejaVu Sans"/>
              </a:rPr>
              <a:t>bitbake</a:t>
            </a:r>
            <a:r>
              <a:rPr lang="en-US" sz="1800" b="1" i="1" strike="noStrike" spc="-1" dirty="0">
                <a:solidFill>
                  <a:srgbClr val="0070C0"/>
                </a:solidFill>
                <a:latin typeface="Courier New"/>
                <a:ea typeface="DejaVu Sans"/>
              </a:rPr>
              <a:t> core-image-base</a:t>
            </a:r>
            <a:endParaRPr lang="en-US" sz="1800" b="0" i="1"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create-layer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add-layer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user.name "name"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a:t>
            </a:r>
            <a:r>
              <a:rPr lang="en-US" sz="1800" b="1" strike="noStrike" spc="-1" dirty="0" err="1">
                <a:solidFill>
                  <a:srgbClr val="37424A"/>
                </a:solidFill>
                <a:latin typeface="Courier New"/>
                <a:ea typeface="DejaVu Sans"/>
              </a:rPr>
              <a:t>user.email</a:t>
            </a:r>
            <a:r>
              <a:rPr lang="en-US" sz="1800" b="1" strike="noStrike" spc="-1" dirty="0">
                <a:solidFill>
                  <a:srgbClr val="37424A"/>
                </a:solidFill>
                <a:latin typeface="Courier New"/>
                <a:ea typeface="DejaVu Sans"/>
              </a:rPr>
              <a:t> "name@server.com"</a:t>
            </a:r>
            <a:endParaRPr lang="en-US" sz="1800" b="0" strike="noStrike" spc="-1" dirty="0">
              <a:latin typeface="Arial"/>
            </a:endParaRPr>
          </a:p>
        </p:txBody>
      </p:sp>
      <p:sp>
        <p:nvSpPr>
          <p:cNvPr id="467" name="CustomShape 3"/>
          <p:cNvSpPr/>
          <p:nvPr/>
        </p:nvSpPr>
        <p:spPr>
          <a:xfrm>
            <a:off x="442080" y="2731680"/>
            <a:ext cx="8224920" cy="3209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open a second </a:t>
            </a:r>
            <a:r>
              <a:rPr lang="en-US" sz="2400" b="0" strike="noStrike" spc="-1" dirty="0" err="1">
                <a:solidFill>
                  <a:srgbClr val="414141"/>
                </a:solidFill>
                <a:latin typeface="Arial"/>
                <a:ea typeface="ＭＳ Ｐゴシック"/>
              </a:rPr>
              <a:t>ssh</a:t>
            </a:r>
            <a:r>
              <a:rPr lang="en-US" sz="2400" b="0" strike="noStrike" spc="-1" dirty="0">
                <a:solidFill>
                  <a:srgbClr val="414141"/>
                </a:solidFill>
                <a:latin typeface="Arial"/>
                <a:ea typeface="ＭＳ Ｐゴシック"/>
              </a:rPr>
              <a:t> connection to the build machine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do the exercises in the first connection, work on the target in the second </a:t>
            </a:r>
            <a:r>
              <a:rPr lang="en-US" sz="2400" b="0" strike="noStrike" spc="-1" dirty="0" smtClean="0">
                <a:solidFill>
                  <a:srgbClr val="414141"/>
                </a:solidFill>
                <a:latin typeface="Arial"/>
                <a:ea typeface="ＭＳ Ｐゴシック"/>
              </a:rPr>
              <a:t>connection</a:t>
            </a:r>
          </a:p>
          <a:p>
            <a:pPr marL="343080" indent="-338400">
              <a:lnSpc>
                <a:spcPct val="100000"/>
              </a:lnSpc>
              <a:spcBef>
                <a:spcPts val="1800"/>
              </a:spcBef>
              <a:buClr>
                <a:srgbClr val="0098DB"/>
              </a:buClr>
              <a:buFont typeface="Arial"/>
              <a:buChar char="•"/>
            </a:pPr>
            <a:r>
              <a:rPr lang="en-US" spc="-1" dirty="0" smtClean="0">
                <a:solidFill>
                  <a:srgbClr val="414141"/>
                </a:solidFill>
                <a:latin typeface="Arial"/>
                <a:ea typeface="ＭＳ Ｐゴシック"/>
              </a:rPr>
              <a:t>Login as “root”, no password (i.e. “</a:t>
            </a:r>
            <a:r>
              <a:rPr lang="en-US" b="1" i="1" spc="-1" dirty="0" smtClean="0">
                <a:solidFill>
                  <a:srgbClr val="0071C5"/>
                </a:solidFill>
                <a:latin typeface="Courier New"/>
                <a:ea typeface="DejaVu Sans"/>
              </a:rPr>
              <a:t>debug-tweaks”</a:t>
            </a:r>
            <a:r>
              <a:rPr lang="en-US" spc="-1" dirty="0" smtClean="0">
                <a:solidFill>
                  <a:srgbClr val="414141"/>
                </a:solidFill>
                <a:latin typeface="Arial"/>
                <a:ea typeface="ＭＳ Ｐゴシック"/>
              </a:rPr>
              <a:t>)</a:t>
            </a:r>
            <a:endParaRPr lang="en-US" sz="2400" b="0" strike="noStrike" spc="-1" dirty="0">
              <a:latin typeface="Arial"/>
            </a:endParaRPr>
          </a:p>
        </p:txBody>
      </p:sp>
      <p:sp>
        <p:nvSpPr>
          <p:cNvPr id="468" name="CustomShape 4"/>
          <p:cNvSpPr/>
          <p:nvPr/>
        </p:nvSpPr>
        <p:spPr>
          <a:xfrm>
            <a:off x="457200" y="3271320"/>
            <a:ext cx="8409600" cy="9601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2$ cd </a:t>
            </a:r>
            <a:r>
              <a:rPr lang="en-US" sz="1800" b="1" spc="-1" dirty="0" smtClean="0">
                <a:solidFill>
                  <a:srgbClr val="37424A"/>
                </a:solidFill>
                <a:latin typeface="Courier New"/>
                <a:ea typeface="DejaVu Sans"/>
              </a:rPr>
              <a:t>~/scratch/poky</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 </a:t>
            </a:r>
            <a:r>
              <a:rPr lang="en-US" sz="1800" b="1" strike="noStrike" spc="-1" dirty="0" err="1" smtClean="0">
                <a:solidFill>
                  <a:srgbClr val="37424A"/>
                </a:solidFill>
                <a:latin typeface="Courier New"/>
                <a:ea typeface="DejaVu Sans"/>
              </a:rPr>
              <a:t>oe</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init</a:t>
            </a:r>
            <a:r>
              <a:rPr lang="en-US" sz="1800" b="1" strike="noStrike" spc="-1" dirty="0" smtClean="0">
                <a:solidFill>
                  <a:srgbClr val="37424A"/>
                </a:solidFill>
                <a:latin typeface="Courier New"/>
                <a:ea typeface="DejaVu Sans"/>
              </a:rPr>
              <a:t>-build-</a:t>
            </a:r>
            <a:r>
              <a:rPr lang="en-US" sz="1800" b="1" strike="noStrike" spc="-1" dirty="0" err="1" smtClean="0">
                <a:solidFill>
                  <a:srgbClr val="37424A"/>
                </a:solidFill>
                <a:latin typeface="Courier New"/>
                <a:ea typeface="DejaVu Sans"/>
              </a:rPr>
              <a:t>env</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a:t>
            </a:r>
            <a:r>
              <a:rPr lang="en-US" sz="1800" b="1" strike="noStrike" spc="-1" dirty="0" err="1">
                <a:solidFill>
                  <a:srgbClr val="37424A"/>
                </a:solidFill>
                <a:latin typeface="Courier New"/>
                <a:ea typeface="DejaVu Sans"/>
              </a:rPr>
              <a:t>runqemu</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slirp</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nographic</a:t>
            </a:r>
            <a:r>
              <a:rPr lang="en-US" sz="1800" b="1" strike="noStrike" spc="-1" dirty="0">
                <a:solidFill>
                  <a:srgbClr val="37424A"/>
                </a:solidFill>
                <a:latin typeface="Courier New"/>
                <a:ea typeface="DejaVu Sans"/>
              </a:rPr>
              <a:t> serial</a:t>
            </a:r>
            <a:endParaRPr lang="en-US" sz="1800" b="0" strike="noStrike" spc="-1" dirty="0">
              <a:latin typeface="Arial"/>
            </a:endParaRPr>
          </a:p>
        </p:txBody>
      </p:sp>
    </p:spTree>
    <p:extLst>
      <p:ext uri="{BB962C8B-B14F-4D97-AF65-F5344CB8AC3E}">
        <p14:creationId xmlns:p14="http://schemas.microsoft.com/office/powerpoint/2010/main" val="381841064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0" name="CustomShape 2"/>
          <p:cNvSpPr/>
          <p:nvPr/>
        </p:nvSpPr>
        <p:spPr>
          <a:xfrm>
            <a:off x="457200" y="1039320"/>
            <a:ext cx="8409600" cy="695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https://nano-editor.org/dist/v3/nano-3.0.tar.xz</a:t>
            </a:r>
            <a:endParaRPr lang="en-US" sz="1800" b="0" strike="noStrike" spc="-1" dirty="0">
              <a:latin typeface="Arial"/>
            </a:endParaRPr>
          </a:p>
        </p:txBody>
      </p:sp>
      <p:sp>
        <p:nvSpPr>
          <p:cNvPr id="471" name="CustomShape 3"/>
          <p:cNvSpPr/>
          <p:nvPr/>
        </p:nvSpPr>
        <p:spPr>
          <a:xfrm>
            <a:off x="442080" y="1903680"/>
            <a:ext cx="8224920" cy="4273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implicitly creates workspace (if it doesn’t already exist)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the recipe name “nano” (correctly!)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looks at the source and determines it’s an autotooled project (true! and pkgconfig and gettext)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at DEPENDS (correctly!)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creates a “rough” recipe</a:t>
            </a:r>
            <a:endParaRPr lang="en-US" sz="2400" b="0" strike="noStrike" spc="-1">
              <a:latin typeface="Arial"/>
            </a:endParaRPr>
          </a:p>
        </p:txBody>
      </p:sp>
      <p:sp>
        <p:nvSpPr>
          <p:cNvPr id="472" name="CustomShape 4"/>
          <p:cNvSpPr/>
          <p:nvPr/>
        </p:nvSpPr>
        <p:spPr>
          <a:xfrm>
            <a:off x="457200" y="5107320"/>
            <a:ext cx="8409600" cy="1027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21560336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4" name="CustomShape 2"/>
          <p:cNvSpPr/>
          <p:nvPr/>
        </p:nvSpPr>
        <p:spPr>
          <a:xfrm>
            <a:off x="442080" y="1075680"/>
            <a:ext cx="8224920" cy="4273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see if it builds</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
        <p:nvSpPr>
          <p:cNvPr id="475" name="CustomShape 3"/>
          <p:cNvSpPr/>
          <p:nvPr/>
        </p:nvSpPr>
        <p:spPr>
          <a:xfrm>
            <a:off x="457200" y="1687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10724182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what goes in a workspace?</a:t>
            </a:r>
            <a:endParaRPr lang="en-US" sz="2600" b="0" strike="noStrike" spc="-1">
              <a:latin typeface="Arial"/>
            </a:endParaRPr>
          </a:p>
        </p:txBody>
      </p:sp>
      <p:sp>
        <p:nvSpPr>
          <p:cNvPr id="477"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things on which you are working:</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recipes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patches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sources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etc...</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 </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...except sources can be, optionally, outside the workspace</a:t>
            </a:r>
            <a:endParaRPr lang="en-US" sz="2400" b="0" strike="noStrike" spc="-1">
              <a:latin typeface="Arial"/>
            </a:endParaRPr>
          </a:p>
        </p:txBody>
      </p:sp>
      <p:sp>
        <p:nvSpPr>
          <p:cNvPr id="478" name="CustomShape 3"/>
          <p:cNvSpPr/>
          <p:nvPr/>
        </p:nvSpPr>
        <p:spPr>
          <a:xfrm>
            <a:off x="457200" y="4171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tree -d workspace</a:t>
            </a:r>
            <a:endParaRPr lang="en-US" sz="1800" b="0" strike="noStrike" spc="-1" dirty="0">
              <a:latin typeface="Arial"/>
            </a:endParaRPr>
          </a:p>
        </p:txBody>
      </p:sp>
    </p:spTree>
    <p:extLst>
      <p:ext uri="{BB962C8B-B14F-4D97-AF65-F5344CB8AC3E}">
        <p14:creationId xmlns:p14="http://schemas.microsoft.com/office/powerpoint/2010/main" val="19912315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2" name="CustomShape 4"/>
          <p:cNvSpPr/>
          <p:nvPr/>
        </p:nvSpPr>
        <p:spPr>
          <a:xfrm>
            <a:off x="457200" y="3343320"/>
            <a:ext cx="8409600" cy="677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-sh: nano: command not found</a:t>
            </a:r>
            <a:endParaRPr lang="en-US" sz="1800" b="0" strike="noStrike" spc="-1">
              <a:latin typeface="Arial"/>
            </a:endParaRPr>
          </a:p>
        </p:txBody>
      </p:sp>
      <p:sp>
        <p:nvSpPr>
          <p:cNvPr id="481" name="CustomShape 3"/>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/images/</a:t>
            </a:r>
            <a:r>
              <a:rPr lang="en-US" sz="1800" b="1" strike="noStrike" spc="-1" dirty="0" err="1">
                <a:solidFill>
                  <a:srgbClr val="414141"/>
                </a:solidFill>
                <a:latin typeface="Courier New"/>
                <a:ea typeface="ＭＳ Ｐゴシック"/>
              </a:rPr>
              <a:t>qemuarm</a:t>
            </a:r>
            <a:r>
              <a:rPr lang="en-US" sz="1800" b="1" strike="noStrike" spc="-1" dirty="0">
                <a:solidFill>
                  <a:srgbClr val="414141"/>
                </a:solidFill>
                <a:latin typeface="Courier New"/>
                <a:ea typeface="ＭＳ Ｐゴシック"/>
              </a:rPr>
              <a:t>/</a:t>
            </a:r>
            <a:r>
              <a:rPr lang="en-US" sz="1800" b="1" strike="noStrike" spc="-1" dirty="0" err="1">
                <a:solidFill>
                  <a:srgbClr val="414141"/>
                </a:solidFill>
                <a:latin typeface="Courier New"/>
                <a:ea typeface="ＭＳ Ｐゴシック"/>
              </a:rPr>
              <a:t>glibc</a:t>
            </a:r>
            <a:r>
              <a:rPr lang="en-US" sz="1800" b="1" strike="noStrike" spc="-1" dirty="0">
                <a:solidFill>
                  <a:srgbClr val="414141"/>
                </a:solidFill>
                <a:latin typeface="Courier New"/>
                <a:ea typeface="ＭＳ Ｐゴシック"/>
              </a:rPr>
              <a:t>/core-image-base/installed-packages.txt</a:t>
            </a:r>
            <a:endParaRPr lang="en-US" sz="18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in the terminal running </a:t>
            </a:r>
            <a:r>
              <a:rPr lang="en-US" sz="2400" b="0" strike="noStrike" spc="-1" dirty="0" err="1">
                <a:solidFill>
                  <a:srgbClr val="414141"/>
                </a:solidFill>
                <a:latin typeface="Arial"/>
                <a:ea typeface="ＭＳ Ｐゴシック"/>
              </a:rPr>
              <a:t>qemu</a:t>
            </a:r>
            <a:r>
              <a:rPr lang="en-US" sz="2400" b="0" strike="noStrike" spc="-1" dirty="0">
                <a:solidFill>
                  <a:srgbClr val="414141"/>
                </a:solidFill>
                <a:latin typeface="Arial"/>
                <a:ea typeface="ＭＳ Ｐゴシック"/>
              </a:rPr>
              <a:t>, log in and 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send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to target</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now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runs</a:t>
            </a:r>
            <a:endParaRPr lang="en-US" sz="2400" b="0" strike="noStrike" spc="-1" dirty="0">
              <a:latin typeface="Arial"/>
            </a:endParaRPr>
          </a:p>
        </p:txBody>
      </p:sp>
      <p:sp>
        <p:nvSpPr>
          <p:cNvPr id="480" name="CustomShape 2"/>
          <p:cNvSpPr/>
          <p:nvPr/>
        </p:nvSpPr>
        <p:spPr>
          <a:xfrm>
            <a:off x="457200" y="4639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Tree>
    <p:extLst>
      <p:ext uri="{BB962C8B-B14F-4D97-AF65-F5344CB8AC3E}">
        <p14:creationId xmlns:p14="http://schemas.microsoft.com/office/powerpoint/2010/main" val="254435116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4" name="CustomShape 2"/>
          <p:cNvSpPr/>
          <p:nvPr/>
        </p:nvSpPr>
        <p:spPr>
          <a:xfrm>
            <a:off x="457200" y="1579320"/>
            <a:ext cx="8409600" cy="1533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build-image core-image-base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NOTE: Building image core-image-base with the following additional packages: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p:txBody>
      </p:sp>
      <p:sp>
        <p:nvSpPr>
          <p:cNvPr id="485" name="CustomShape 3"/>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build an entire image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/......./installed-packages.txt</a:t>
            </a:r>
            <a:endParaRPr lang="en-US" sz="18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now there is a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why not just use “</a:t>
            </a:r>
            <a:r>
              <a:rPr lang="en-US" sz="1800" b="1" strike="noStrike" spc="-1" dirty="0" err="1">
                <a:solidFill>
                  <a:srgbClr val="414141"/>
                </a:solidFill>
                <a:latin typeface="Courier New"/>
                <a:ea typeface="ＭＳ Ｐゴシック"/>
              </a:rPr>
              <a:t>bitbake</a:t>
            </a:r>
            <a:r>
              <a:rPr lang="en-US" sz="1800" b="1" strike="noStrike" spc="-1" dirty="0">
                <a:solidFill>
                  <a:srgbClr val="414141"/>
                </a:solidFill>
                <a:latin typeface="Courier New"/>
                <a:ea typeface="ＭＳ Ｐゴシック"/>
              </a:rPr>
              <a:t> core-image-base</a:t>
            </a:r>
            <a:r>
              <a:rPr lang="en-US" sz="2400" b="0" strike="noStrike" spc="-1" dirty="0">
                <a:solidFill>
                  <a:srgbClr val="414141"/>
                </a:solidFill>
                <a:latin typeface="Arial"/>
                <a:ea typeface="ＭＳ Ｐゴシック"/>
              </a:rPr>
              <a:t>”?</a:t>
            </a:r>
            <a:endParaRPr lang="en-US" sz="24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 not automatically added</a:t>
            </a:r>
            <a:endParaRPr lang="en-US" sz="24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devtool</a:t>
            </a:r>
            <a:r>
              <a:rPr lang="en-US" sz="2400" b="0" strike="noStrike" spc="-1" dirty="0">
                <a:solidFill>
                  <a:srgbClr val="414141"/>
                </a:solidFill>
                <a:latin typeface="Arial"/>
                <a:ea typeface="ＭＳ Ｐゴシック"/>
              </a:rPr>
              <a:t> makes assumptions</a:t>
            </a:r>
            <a:endParaRPr lang="en-US" sz="2400" b="0" strike="noStrike" spc="-1" dirty="0">
              <a:latin typeface="Arial"/>
            </a:endParaRPr>
          </a:p>
        </p:txBody>
      </p:sp>
    </p:spTree>
    <p:extLst>
      <p:ext uri="{BB962C8B-B14F-4D97-AF65-F5344CB8AC3E}">
        <p14:creationId xmlns:p14="http://schemas.microsoft.com/office/powerpoint/2010/main" val="303388337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87" name="CustomShape 2"/>
          <p:cNvSpPr/>
          <p:nvPr/>
        </p:nvSpPr>
        <p:spPr>
          <a:xfrm>
            <a:off x="457200" y="1579320"/>
            <a:ext cx="8409600" cy="795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recipe </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is already in your workspace</a:t>
            </a:r>
            <a:endParaRPr lang="en-US" sz="1800" b="0" strike="noStrike" spc="-1" dirty="0">
              <a:latin typeface="Arial"/>
            </a:endParaRPr>
          </a:p>
        </p:txBody>
      </p:sp>
      <p:sp>
        <p:nvSpPr>
          <p:cNvPr id="488" name="CustomShape 3"/>
          <p:cNvSpPr/>
          <p:nvPr/>
        </p:nvSpPr>
        <p:spPr>
          <a:xfrm>
            <a:off x="442080" y="1075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try upgrading nano</a:t>
            </a:r>
            <a:endParaRPr lang="en-US" sz="2400" b="0" strike="noStrike" spc="-1">
              <a:latin typeface="Arial"/>
            </a:endParaRPr>
          </a:p>
        </p:txBody>
      </p:sp>
      <p:sp>
        <p:nvSpPr>
          <p:cNvPr id="489" name="CustomShape 4"/>
          <p:cNvSpPr/>
          <p:nvPr/>
        </p:nvSpPr>
        <p:spPr>
          <a:xfrm>
            <a:off x="457200" y="3811320"/>
            <a:ext cx="8409600" cy="1032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a:t>
            </a:r>
            <a:endParaRPr lang="en-US" sz="1800" b="0" strike="noStrike" spc="-1" dirty="0">
              <a:latin typeface="Arial"/>
            </a:endParaRPr>
          </a:p>
        </p:txBody>
      </p:sp>
      <p:sp>
        <p:nvSpPr>
          <p:cNvPr id="490" name="CustomShape 5"/>
          <p:cNvSpPr/>
          <p:nvPr/>
        </p:nvSpPr>
        <p:spPr>
          <a:xfrm>
            <a:off x="442080" y="2551680"/>
            <a:ext cx="8224920" cy="1257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we need to move recipe to layers before upgrade</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preferably our own (meta-foo)</a:t>
            </a:r>
            <a:endParaRPr lang="en-US" sz="2400" b="0" strike="noStrike" spc="-1">
              <a:latin typeface="Arial"/>
            </a:endParaRPr>
          </a:p>
        </p:txBody>
      </p:sp>
      <p:sp>
        <p:nvSpPr>
          <p:cNvPr id="491" name="CustomShape 6"/>
          <p:cNvSpPr/>
          <p:nvPr/>
        </p:nvSpPr>
        <p:spPr>
          <a:xfrm>
            <a:off x="442080" y="4963680"/>
            <a:ext cx="8224920" cy="1257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this is not a problem we </a:t>
            </a:r>
            <a:r>
              <a:rPr lang="en-US" sz="2400" b="0" strike="noStrike" spc="-1" dirty="0" smtClean="0">
                <a:solidFill>
                  <a:srgbClr val="414141"/>
                </a:solidFill>
                <a:latin typeface="Arial"/>
                <a:ea typeface="ＭＳ Ｐゴシック"/>
              </a:rPr>
              <a:t>introduced (incomplete clean)</a:t>
            </a:r>
            <a:endParaRPr lang="en-US" sz="2400" b="0" strike="noStrike" spc="-1" dirty="0">
              <a:latin typeface="Arial"/>
            </a:endParaRPr>
          </a:p>
        </p:txBody>
      </p:sp>
      <p:sp>
        <p:nvSpPr>
          <p:cNvPr id="492" name="CustomShape 7"/>
          <p:cNvSpPr/>
          <p:nvPr/>
        </p:nvSpPr>
        <p:spPr>
          <a:xfrm>
            <a:off x="457200" y="5431320"/>
            <a:ext cx="8409600" cy="5101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p:txBody>
      </p:sp>
      <p:sp>
        <p:nvSpPr>
          <p:cNvPr id="493" name="CustomShape 8"/>
          <p:cNvSpPr/>
          <p:nvPr/>
        </p:nvSpPr>
        <p:spPr>
          <a:xfrm>
            <a:off x="442080" y="1075680"/>
            <a:ext cx="822492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try upgrading </a:t>
            </a:r>
            <a:r>
              <a:rPr lang="en-US" sz="2400" b="0" strike="noStrike" spc="-1" dirty="0" err="1">
                <a:solidFill>
                  <a:srgbClr val="414141"/>
                </a:solidFill>
                <a:latin typeface="Arial"/>
                <a:ea typeface="ＭＳ Ｐゴシック"/>
              </a:rPr>
              <a:t>nano</a:t>
            </a:r>
            <a:endParaRPr lang="en-US" sz="2400" b="0" strike="noStrike" spc="-1" dirty="0">
              <a:latin typeface="Arial"/>
            </a:endParaRPr>
          </a:p>
        </p:txBody>
      </p:sp>
    </p:spTree>
    <p:extLst>
      <p:ext uri="{BB962C8B-B14F-4D97-AF65-F5344CB8AC3E}">
        <p14:creationId xmlns:p14="http://schemas.microsoft.com/office/powerpoint/2010/main" val="8805266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5" name="CustomShape 2"/>
          <p:cNvSpPr/>
          <p:nvPr/>
        </p:nvSpPr>
        <p:spPr>
          <a:xfrm>
            <a:off x="457200" y="1219320"/>
            <a:ext cx="8409600" cy="1797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Automatic discovery of latest version/revision failed - you must provide a version using the --version/-V option, or for recipes that fetch from an SCM such as </a:t>
            </a:r>
            <a:r>
              <a:rPr lang="en-US" sz="1800" b="1" strike="noStrike" spc="-1" dirty="0" err="1">
                <a:solidFill>
                  <a:srgbClr val="CE181E"/>
                </a:solidFill>
                <a:latin typeface="Courier New"/>
                <a:ea typeface="DejaVu Sans"/>
              </a:rPr>
              <a:t>git</a:t>
            </a:r>
            <a:r>
              <a:rPr lang="en-US" sz="1800" b="1" strike="noStrike" spc="-1" dirty="0">
                <a:solidFill>
                  <a:srgbClr val="CE181E"/>
                </a:solidFill>
                <a:latin typeface="Courier New"/>
                <a:ea typeface="DejaVu Sans"/>
              </a:rPr>
              <a:t>, the --</a:t>
            </a:r>
            <a:r>
              <a:rPr lang="en-US" sz="1800" b="1" strike="noStrike" spc="-1" dirty="0" err="1">
                <a:solidFill>
                  <a:srgbClr val="CE181E"/>
                </a:solidFill>
                <a:latin typeface="Courier New"/>
                <a:ea typeface="DejaVu Sans"/>
              </a:rPr>
              <a:t>srcrev</a:t>
            </a:r>
            <a:r>
              <a:rPr lang="en-US" sz="1800" b="1" strike="noStrike" spc="-1" dirty="0">
                <a:solidFill>
                  <a:srgbClr val="CE181E"/>
                </a:solidFill>
                <a:latin typeface="Courier New"/>
                <a:ea typeface="DejaVu Sans"/>
              </a:rPr>
              <a:t>/-S option.</a:t>
            </a:r>
            <a:endParaRPr lang="en-US" sz="1800" b="0" strike="noStrike" spc="-1" dirty="0">
              <a:latin typeface="Arial"/>
            </a:endParaRPr>
          </a:p>
        </p:txBody>
      </p:sp>
      <p:sp>
        <p:nvSpPr>
          <p:cNvPr id="496" name="CustomShape 3"/>
          <p:cNvSpPr/>
          <p:nvPr/>
        </p:nvSpPr>
        <p:spPr>
          <a:xfrm>
            <a:off x="457200" y="3804480"/>
            <a:ext cx="8409600" cy="1315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output path /home/ilab01/</a:t>
            </a:r>
            <a:r>
              <a:rPr lang="en-US" sz="1800" b="1" strike="noStrike" spc="-1" dirty="0" err="1">
                <a:solidFill>
                  <a:srgbClr val="CE181E"/>
                </a:solidFill>
                <a:latin typeface="Courier New"/>
                <a:ea typeface="DejaVu Sans"/>
              </a:rPr>
              <a:t>devtool</a:t>
            </a:r>
            <a:r>
              <a:rPr lang="en-US" sz="1800" b="1" strike="noStrike" spc="-1" dirty="0">
                <a:solidFill>
                  <a:srgbClr val="CE181E"/>
                </a:solidFill>
                <a:latin typeface="Courier New"/>
                <a:ea typeface="DejaVu Sans"/>
              </a:rPr>
              <a:t>/build/workspace/sources/</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already exists and is non-empty</a:t>
            </a:r>
            <a:endParaRPr lang="en-US" sz="1800" b="0" strike="noStrike" spc="-1" dirty="0">
              <a:latin typeface="Arial"/>
            </a:endParaRPr>
          </a:p>
        </p:txBody>
      </p:sp>
      <p:sp>
        <p:nvSpPr>
          <p:cNvPr id="497" name="CustomShape 4"/>
          <p:cNvSpPr/>
          <p:nvPr/>
        </p:nvSpPr>
        <p:spPr>
          <a:xfrm>
            <a:off x="442080" y="3199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out how to find tarballs</a:t>
            </a:r>
            <a:endParaRPr lang="en-US" sz="2400" b="0" strike="noStrike" spc="-1">
              <a:latin typeface="Arial"/>
            </a:endParaRPr>
          </a:p>
        </p:txBody>
      </p:sp>
    </p:spTree>
    <p:extLst>
      <p:ext uri="{BB962C8B-B14F-4D97-AF65-F5344CB8AC3E}">
        <p14:creationId xmlns:p14="http://schemas.microsoft.com/office/powerpoint/2010/main" val="42739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9" name="CustomShape 2"/>
          <p:cNvSpPr/>
          <p:nvPr/>
        </p:nvSpPr>
        <p:spPr>
          <a:xfrm>
            <a:off x="457200" y="1536480"/>
            <a:ext cx="8409600" cy="1297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0C0"/>
                </a:solidFill>
                <a:latin typeface="Courier New"/>
                <a:ea typeface="DejaVu Sans"/>
              </a:rPr>
              <a:t>devtool</a:t>
            </a:r>
            <a:r>
              <a:rPr lang="en-US" sz="1800" b="1" strike="noStrike" spc="-1" dirty="0">
                <a:solidFill>
                  <a:srgbClr val="0070C0"/>
                </a:solidFill>
                <a:latin typeface="Courier New"/>
                <a:ea typeface="DejaVu Sans"/>
              </a:rPr>
              <a:t> finish -f </a:t>
            </a:r>
            <a:r>
              <a:rPr lang="en-US" sz="1800" b="1" strike="noStrike" spc="-1" dirty="0" err="1">
                <a:solidFill>
                  <a:srgbClr val="0070C0"/>
                </a:solidFill>
                <a:latin typeface="Courier New"/>
                <a:ea typeface="DejaVu Sans"/>
              </a:rPr>
              <a:t>nano</a:t>
            </a:r>
            <a:r>
              <a:rPr lang="en-US" sz="1800" b="1" strike="noStrike" spc="-1" dirty="0">
                <a:solidFill>
                  <a:srgbClr val="0070C0"/>
                </a:solidFill>
                <a:latin typeface="Courier New"/>
                <a:ea typeface="DejaVu Sans"/>
              </a:rPr>
              <a:t> ../meta-foo</a:t>
            </a:r>
            <a:endParaRPr lang="en-US" sz="1800" b="0"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NOTE: Leaving source tree /home/ilab01/</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/build/workspace/sources/</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as-is; if you no longer need it then please delete it manually</a:t>
            </a:r>
            <a:endParaRPr lang="en-US" sz="1800" b="0" strike="noStrike" spc="-1" dirty="0">
              <a:latin typeface="Arial"/>
            </a:endParaRPr>
          </a:p>
        </p:txBody>
      </p:sp>
      <p:sp>
        <p:nvSpPr>
          <p:cNvPr id="500" name="CustomShape 3"/>
          <p:cNvSpPr/>
          <p:nvPr/>
        </p:nvSpPr>
        <p:spPr>
          <a:xfrm>
            <a:off x="442080" y="1003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when the </a:t>
            </a:r>
            <a:r>
              <a:rPr lang="en-US" sz="2400" b="0" i="1" strike="noStrike" spc="-1">
                <a:solidFill>
                  <a:srgbClr val="414141"/>
                </a:solidFill>
                <a:latin typeface="Arial"/>
                <a:ea typeface="ＭＳ Ｐゴシック"/>
              </a:rPr>
              <a:t>devtool finish</a:t>
            </a:r>
            <a:r>
              <a:rPr lang="en-US" sz="2400" b="0" strike="noStrike" spc="-1">
                <a:solidFill>
                  <a:srgbClr val="414141"/>
                </a:solidFill>
                <a:latin typeface="Arial"/>
                <a:ea typeface="ＭＳ Ｐゴシック"/>
              </a:rPr>
              <a:t> was performed previously...</a:t>
            </a:r>
            <a:endParaRPr lang="en-US" sz="2400" b="0" strike="noStrike" spc="-1">
              <a:latin typeface="Arial"/>
            </a:endParaRPr>
          </a:p>
        </p:txBody>
      </p:sp>
      <p:sp>
        <p:nvSpPr>
          <p:cNvPr id="501" name="CustomShape 4"/>
          <p:cNvSpPr/>
          <p:nvPr/>
        </p:nvSpPr>
        <p:spPr>
          <a:xfrm>
            <a:off x="457200" y="4020480"/>
            <a:ext cx="8409600" cy="45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2" name="CustomShape 5"/>
          <p:cNvSpPr/>
          <p:nvPr/>
        </p:nvSpPr>
        <p:spPr>
          <a:xfrm>
            <a:off x="442080" y="2947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noted that it would not remove the sources, that we need to do it explicitly</a:t>
            </a:r>
            <a:endParaRPr lang="en-US" sz="2400" b="0" strike="noStrike" spc="-1">
              <a:latin typeface="Arial"/>
            </a:endParaRPr>
          </a:p>
        </p:txBody>
      </p:sp>
    </p:spTree>
    <p:extLst>
      <p:ext uri="{BB962C8B-B14F-4D97-AF65-F5344CB8AC3E}">
        <p14:creationId xmlns:p14="http://schemas.microsoft.com/office/powerpoint/2010/main" val="201540026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504" name="CustomShape 2"/>
          <p:cNvSpPr/>
          <p:nvPr/>
        </p:nvSpPr>
        <p:spPr>
          <a:xfrm>
            <a:off x="457200" y="1536480"/>
            <a:ext cx="8409600" cy="474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5" name="CustomShape 3"/>
          <p:cNvSpPr/>
          <p:nvPr/>
        </p:nvSpPr>
        <p:spPr>
          <a:xfrm>
            <a:off x="442080" y="1003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 can try the </a:t>
            </a:r>
            <a:r>
              <a:rPr lang="en-US" sz="2400" b="0" i="1" strike="noStrike" spc="-1">
                <a:solidFill>
                  <a:srgbClr val="414141"/>
                </a:solidFill>
                <a:latin typeface="Arial"/>
                <a:ea typeface="ＭＳ Ｐゴシック"/>
              </a:rPr>
              <a:t>devtool upgrade</a:t>
            </a:r>
            <a:endParaRPr lang="en-US" sz="2400" b="0" strike="noStrike" spc="-1">
              <a:latin typeface="Arial"/>
            </a:endParaRPr>
          </a:p>
        </p:txBody>
      </p:sp>
      <p:sp>
        <p:nvSpPr>
          <p:cNvPr id="506" name="CustomShape 4"/>
          <p:cNvSpPr/>
          <p:nvPr/>
        </p:nvSpPr>
        <p:spPr>
          <a:xfrm>
            <a:off x="457200" y="3228480"/>
            <a:ext cx="8409600" cy="45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7" name="CustomShape 5"/>
          <p:cNvSpPr/>
          <p:nvPr/>
        </p:nvSpPr>
        <p:spPr>
          <a:xfrm>
            <a:off x="442080" y="2263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noted that it would not remove the sources, that we need to do it explicitly</a:t>
            </a:r>
            <a:endParaRPr lang="en-US" sz="2400" b="0" strike="noStrike" spc="-1">
              <a:latin typeface="Arial"/>
            </a:endParaRPr>
          </a:p>
        </p:txBody>
      </p:sp>
      <p:sp>
        <p:nvSpPr>
          <p:cNvPr id="508" name="CustomShape 6"/>
          <p:cNvSpPr/>
          <p:nvPr/>
        </p:nvSpPr>
        <p:spPr>
          <a:xfrm>
            <a:off x="442080" y="3883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Tree>
    <p:extLst>
      <p:ext uri="{BB962C8B-B14F-4D97-AF65-F5344CB8AC3E}">
        <p14:creationId xmlns:p14="http://schemas.microsoft.com/office/powerpoint/2010/main" val="130003629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is it okay to re-deploy a second time without cleaning up the first deploy?</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yes... usually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on the target</a:t>
            </a:r>
            <a:endParaRPr lang="en-US" sz="2400" b="0" strike="noStrike" spc="-1">
              <a:latin typeface="Arial"/>
            </a:endParaRPr>
          </a:p>
        </p:txBody>
      </p:sp>
      <p:sp>
        <p:nvSpPr>
          <p:cNvPr id="511" name="CustomShape 3"/>
          <p:cNvSpPr/>
          <p:nvPr/>
        </p:nvSpPr>
        <p:spPr>
          <a:xfrm>
            <a:off x="457200" y="3127320"/>
            <a:ext cx="8409600" cy="27226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cd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-a</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cd .devtool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-rw-r--r--    1 root     root          4969 Oct 20 06:03 nano.list</a:t>
            </a:r>
            <a:endParaRPr lang="en-US" sz="1800" b="0" strike="noStrike" spc="-1">
              <a:latin typeface="Arial"/>
            </a:endParaRPr>
          </a:p>
        </p:txBody>
      </p:sp>
    </p:spTree>
    <p:extLst>
      <p:ext uri="{BB962C8B-B14F-4D97-AF65-F5344CB8AC3E}">
        <p14:creationId xmlns:p14="http://schemas.microsoft.com/office/powerpoint/2010/main" val="250946480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3"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nano.list is created by devtool, per package, when it deploys to the target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poky/scripts/lib/devtool/deploy.py for all the answers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it creates a script that is copied to 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preserves any files that would be clobbered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generates a list of files being deployed, so they can be undeployed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deploying starts by undeploying (same recipe name)</a:t>
            </a:r>
            <a:endParaRPr lang="en-US" sz="2400" b="0" strike="noStrike" spc="-1">
              <a:latin typeface="Arial"/>
            </a:endParaRPr>
          </a:p>
        </p:txBody>
      </p:sp>
    </p:spTree>
    <p:extLst>
      <p:ext uri="{BB962C8B-B14F-4D97-AF65-F5344CB8AC3E}">
        <p14:creationId xmlns:p14="http://schemas.microsoft.com/office/powerpoint/2010/main" val="199148355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5"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undeploy, and verify nano is removed from target, and the plumbing is also removed</a:t>
            </a:r>
            <a:endParaRPr lang="en-US" sz="2400" b="0" strike="noStrike" spc="-1">
              <a:latin typeface="Arial"/>
            </a:endParaRPr>
          </a:p>
        </p:txBody>
      </p:sp>
      <p:sp>
        <p:nvSpPr>
          <p:cNvPr id="516" name="CustomShape 3"/>
          <p:cNvSpPr/>
          <p:nvPr/>
        </p:nvSpPr>
        <p:spPr>
          <a:xfrm>
            <a:off x="457200" y="2011320"/>
            <a:ext cx="8409600" cy="546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undeploy</a:t>
            </a:r>
            <a:r>
              <a:rPr lang="en-US" sz="1800" b="1" strike="noStrike" spc="-1" dirty="0">
                <a:solidFill>
                  <a:srgbClr val="37424A"/>
                </a:solidFill>
                <a:latin typeface="Courier New"/>
                <a:ea typeface="DejaVu Sans"/>
              </a:rPr>
              <a:t>-target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17" name="CustomShape 4"/>
          <p:cNvSpPr/>
          <p:nvPr/>
        </p:nvSpPr>
        <p:spPr>
          <a:xfrm>
            <a:off x="457200" y="2731320"/>
            <a:ext cx="8409600" cy="546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ls -a /</a:t>
            </a:r>
            <a:endParaRPr lang="en-US" sz="1800" b="0" strike="noStrike" spc="-1">
              <a:latin typeface="Arial"/>
            </a:endParaRPr>
          </a:p>
        </p:txBody>
      </p:sp>
      <p:sp>
        <p:nvSpPr>
          <p:cNvPr id="518" name="CustomShape 5"/>
          <p:cNvSpPr/>
          <p:nvPr/>
        </p:nvSpPr>
        <p:spPr>
          <a:xfrm>
            <a:off x="457200" y="4639320"/>
            <a:ext cx="8409600" cy="753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19" name="CustomShape 6"/>
          <p:cNvSpPr/>
          <p:nvPr/>
        </p:nvSpPr>
        <p:spPr>
          <a:xfrm>
            <a:off x="442080" y="402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remember to finish and cleanup</a:t>
            </a:r>
            <a:endParaRPr lang="en-US" sz="2400" b="0" strike="noStrike" spc="-1">
              <a:latin typeface="Arial"/>
            </a:endParaRPr>
          </a:p>
        </p:txBody>
      </p:sp>
    </p:spTree>
    <p:extLst>
      <p:ext uri="{BB962C8B-B14F-4D97-AF65-F5344CB8AC3E}">
        <p14:creationId xmlns:p14="http://schemas.microsoft.com/office/powerpoint/2010/main" val="4345686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floating devtool commands</a:t>
            </a:r>
            <a:endParaRPr lang="en-US" sz="2600" b="0" strike="noStrike" spc="-1">
              <a:latin typeface="Arial"/>
            </a:endParaRPr>
          </a:p>
        </p:txBody>
      </p:sp>
      <p:sp>
        <p:nvSpPr>
          <p:cNvPr id="521"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some devtool commands don’t care whether the recipe is in the workspace or the layers</a:t>
            </a:r>
            <a:endParaRPr lang="en-US" sz="2400" b="0" strike="noStrike" spc="-1">
              <a:latin typeface="Arial"/>
            </a:endParaRPr>
          </a:p>
        </p:txBody>
      </p:sp>
      <p:sp>
        <p:nvSpPr>
          <p:cNvPr id="522" name="CustomShape 3"/>
          <p:cNvSpPr/>
          <p:nvPr/>
        </p:nvSpPr>
        <p:spPr>
          <a:xfrm>
            <a:off x="457200" y="2011320"/>
            <a:ext cx="8409600" cy="40215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No recipes currently in your workspace</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(works)</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latest-version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4.4.18</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5.0</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bash</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search bash </a:t>
            </a:r>
            <a:endParaRPr lang="en-US" sz="1800" b="0" strike="noStrike" spc="-1" dirty="0">
              <a:latin typeface="Arial"/>
            </a:endParaRPr>
          </a:p>
        </p:txBody>
      </p:sp>
    </p:spTree>
    <p:extLst>
      <p:ext uri="{BB962C8B-B14F-4D97-AF65-F5344CB8AC3E}">
        <p14:creationId xmlns:p14="http://schemas.microsoft.com/office/powerpoint/2010/main" val="300161861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r>
              <a:rPr lang="en-US" dirty="0" err="1" smtClean="0"/>
              <a:t>DevDay</a:t>
            </a:r>
            <a:r>
              <a:rPr lang="en-US" dirty="0" smtClean="0"/>
              <a:t> Class San Diego 2019!</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wiki.yoctoproject.org/wiki/DevDay_San_Diego_2019</a:t>
            </a:r>
            <a:endParaRPr lang="en-US" u="sng" dirty="0" smtClean="0"/>
          </a:p>
          <a:p>
            <a:pPr lvl="1"/>
            <a:r>
              <a:rPr lang="en-US" dirty="0" smtClean="0"/>
              <a:t>Lab Requirements:</a:t>
            </a:r>
          </a:p>
          <a:p>
            <a:pPr lvl="6"/>
            <a:r>
              <a:rPr lang="en-US" dirty="0" smtClean="0"/>
              <a:t>Wireless connection: same as ELCE conference</a:t>
            </a:r>
          </a:p>
          <a:p>
            <a:pPr lvl="6"/>
            <a:r>
              <a:rPr lang="en-US" dirty="0" smtClean="0"/>
              <a:t>SSH (Windows: </a:t>
            </a:r>
            <a:r>
              <a:rPr lang="en-US" dirty="0"/>
              <a:t>e.g. </a:t>
            </a:r>
            <a:r>
              <a:rPr lang="en-US" dirty="0" smtClean="0"/>
              <a:t>“putty”)</a:t>
            </a:r>
          </a:p>
          <a:p>
            <a:r>
              <a:rPr lang="en-US" dirty="0" smtClean="0"/>
              <a:t>Wireless </a:t>
            </a:r>
            <a:r>
              <a:rPr lang="en-US" dirty="0"/>
              <a:t>Registration</a:t>
            </a:r>
            <a:r>
              <a:rPr lang="en-US" dirty="0" smtClean="0"/>
              <a:t>:</a:t>
            </a:r>
          </a:p>
          <a:p>
            <a:pPr lvl="1"/>
            <a:r>
              <a:rPr lang="en-US" dirty="0" smtClean="0"/>
              <a:t>Will be passed out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24"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look at some devtool plumbing</a:t>
            </a:r>
            <a:endParaRPr lang="en-US" sz="2400" b="0" strike="noStrike" spc="-1">
              <a:latin typeface="Arial"/>
            </a:endParaRPr>
          </a:p>
        </p:txBody>
      </p:sp>
      <p:sp>
        <p:nvSpPr>
          <p:cNvPr id="525" name="CustomShape 3"/>
          <p:cNvSpPr/>
          <p:nvPr/>
        </p:nvSpPr>
        <p:spPr>
          <a:xfrm>
            <a:off x="457200" y="1543320"/>
            <a:ext cx="8409600" cy="3209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endParaRPr lang="en-US" sz="1800" b="1" strike="noStrike" spc="-1" dirty="0" smtClean="0">
              <a:solidFill>
                <a:srgbClr val="37424A"/>
              </a:solidFill>
              <a:latin typeface="Courier New"/>
              <a:ea typeface="DejaVu Sans"/>
            </a:endParaRPr>
          </a:p>
          <a:p>
            <a:pPr>
              <a:lnSpc>
                <a:spcPct val="100000"/>
              </a:lnSpc>
            </a:pP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tail -3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bblayers.conf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/meta-foo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/build/workspace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a:t>
            </a:r>
            <a:endParaRPr lang="en-US" sz="1800" b="0" strike="noStrike" spc="-1" dirty="0">
              <a:latin typeface="Arial"/>
            </a:endParaRPr>
          </a:p>
        </p:txBody>
      </p:sp>
    </p:spTree>
    <p:extLst>
      <p:ext uri="{BB962C8B-B14F-4D97-AF65-F5344CB8AC3E}">
        <p14:creationId xmlns:p14="http://schemas.microsoft.com/office/powerpoint/2010/main" val="329153542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27"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 a new workspace</a:t>
            </a:r>
            <a:endParaRPr lang="en-US" sz="2400" b="0" strike="noStrike" spc="-1">
              <a:latin typeface="Arial"/>
            </a:endParaRPr>
          </a:p>
        </p:txBody>
      </p:sp>
      <p:sp>
        <p:nvSpPr>
          <p:cNvPr id="528" name="CustomShape 3"/>
          <p:cNvSpPr/>
          <p:nvPr/>
        </p:nvSpPr>
        <p:spPr>
          <a:xfrm>
            <a:off x="457200" y="1543320"/>
            <a:ext cx="8409600" cy="3209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create-workspace ws2</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head -2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devtool.conf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[General]</a:t>
            </a:r>
            <a:endParaRPr lang="en-US" sz="1800" b="0" strike="noStrike" spc="-1" dirty="0">
              <a:latin typeface="Arial"/>
            </a:endParaRPr>
          </a:p>
          <a:p>
            <a:pPr>
              <a:lnSpc>
                <a:spcPct val="100000"/>
              </a:lnSpc>
            </a:pPr>
            <a:r>
              <a:rPr lang="en-US" sz="1800" b="1" strike="noStrike" spc="-1" dirty="0" err="1">
                <a:solidFill>
                  <a:srgbClr val="808080"/>
                </a:solidFill>
                <a:latin typeface="Courier New"/>
                <a:ea typeface="DejaVu Sans"/>
              </a:rPr>
              <a:t>workspace_path</a:t>
            </a:r>
            <a:r>
              <a:rPr lang="en-US" sz="1800" b="1" strike="noStrike" spc="-1" dirty="0">
                <a:solidFill>
                  <a:srgbClr val="808080"/>
                </a:solidFill>
                <a:latin typeface="Courier New"/>
                <a:ea typeface="DejaVu Sans"/>
              </a:rPr>
              <a:t> =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/build/ws2</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tail </a:t>
            </a:r>
            <a:r>
              <a:rPr lang="en-US" sz="1800" b="1" strike="noStrike" spc="-1" dirty="0" smtClean="0">
                <a:solidFill>
                  <a:srgbClr val="37424A"/>
                </a:solidFill>
                <a:latin typeface="Courier New"/>
                <a:ea typeface="DejaVu Sans"/>
              </a:rPr>
              <a:t>-4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bblayers.conf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/meta-foo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/build/ws2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a:t>
            </a:r>
            <a:endParaRPr lang="en-US" sz="1800" b="0" strike="noStrike" spc="-1" dirty="0">
              <a:latin typeface="Arial"/>
            </a:endParaRPr>
          </a:p>
        </p:txBody>
      </p:sp>
      <p:sp>
        <p:nvSpPr>
          <p:cNvPr id="529" name="CustomShape 4"/>
          <p:cNvSpPr/>
          <p:nvPr/>
        </p:nvSpPr>
        <p:spPr>
          <a:xfrm>
            <a:off x="442080" y="492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first one disappears</a:t>
            </a:r>
            <a:endParaRPr lang="en-US" sz="2400" b="0" strike="noStrike" spc="-1">
              <a:latin typeface="Arial"/>
            </a:endParaRPr>
          </a:p>
        </p:txBody>
      </p:sp>
    </p:spTree>
    <p:extLst>
      <p:ext uri="{BB962C8B-B14F-4D97-AF65-F5344CB8AC3E}">
        <p14:creationId xmlns:p14="http://schemas.microsoft.com/office/powerpoint/2010/main" val="4295412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CustomShape 1"/>
          <p:cNvSpPr/>
          <p:nvPr/>
        </p:nvSpPr>
        <p:spPr>
          <a:xfrm>
            <a:off x="454320" y="40824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1" name="CustomShape 2"/>
          <p:cNvSpPr/>
          <p:nvPr/>
        </p:nvSpPr>
        <p:spPr>
          <a:xfrm>
            <a:off x="442440" y="1075320"/>
            <a:ext cx="8224920" cy="4957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use-case? patches can be needed to</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 add/remove functionality</a:t>
            </a:r>
            <a:endParaRPr lang="en-US" sz="2400" b="0" strike="noStrike" spc="-1">
              <a:latin typeface="Arial"/>
            </a:endParaRPr>
          </a:p>
          <a:p>
            <a:pPr marL="1080000" lvl="4"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reduce size</a:t>
            </a:r>
            <a:endParaRPr lang="en-US" sz="2400" b="0" strike="noStrike" spc="-1">
              <a:latin typeface="Arial"/>
            </a:endParaRPr>
          </a:p>
          <a:p>
            <a:pPr marL="1080000" lvl="4"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remove dependency/dependencies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allow code to be (cross-)compiled</a:t>
            </a:r>
            <a:endParaRPr lang="en-US" sz="2400" b="0" strike="noStrike" spc="-1">
              <a:latin typeface="Arial"/>
            </a:endParaRPr>
          </a:p>
        </p:txBody>
      </p:sp>
    </p:spTree>
    <p:extLst>
      <p:ext uri="{BB962C8B-B14F-4D97-AF65-F5344CB8AC3E}">
        <p14:creationId xmlns:p14="http://schemas.microsoft.com/office/powerpoint/2010/main" val="17966202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3" name="CustomShape 2"/>
          <p:cNvSpPr/>
          <p:nvPr/>
        </p:nvSpPr>
        <p:spPr>
          <a:xfrm>
            <a:off x="457200" y="1075320"/>
            <a:ext cx="8409600" cy="1391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https://github.com/twoerner/ypdd-elce2018-example/archive/v1.0.0.tar.gz</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34" name="CustomShape 3"/>
          <p:cNvSpPr/>
          <p:nvPr/>
        </p:nvSpPr>
        <p:spPr>
          <a:xfrm>
            <a:off x="457200" y="2803320"/>
            <a:ext cx="8409600" cy="10350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world!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from the library</a:t>
            </a:r>
            <a:endParaRPr lang="en-US" sz="1800" b="0" strike="noStrike" spc="-1" dirty="0">
              <a:latin typeface="Arial"/>
            </a:endParaRPr>
          </a:p>
        </p:txBody>
      </p:sp>
    </p:spTree>
    <p:extLst>
      <p:ext uri="{BB962C8B-B14F-4D97-AF65-F5344CB8AC3E}">
        <p14:creationId xmlns:p14="http://schemas.microsoft.com/office/powerpoint/2010/main" val="27651693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6"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the code</a:t>
            </a:r>
            <a:endParaRPr lang="en-US" sz="2400" b="0" strike="noStrike" spc="-1">
              <a:latin typeface="Arial"/>
            </a:endParaRPr>
          </a:p>
        </p:txBody>
      </p:sp>
      <p:sp>
        <p:nvSpPr>
          <p:cNvPr id="537" name="CustomShape 3"/>
          <p:cNvSpPr/>
          <p:nvPr/>
        </p:nvSpPr>
        <p:spPr>
          <a:xfrm>
            <a:off x="457200" y="1543320"/>
            <a:ext cx="8409600" cy="831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p:txBody>
      </p:sp>
      <p:sp>
        <p:nvSpPr>
          <p:cNvPr id="538" name="CustomShape 4"/>
          <p:cNvSpPr/>
          <p:nvPr/>
        </p:nvSpPr>
        <p:spPr>
          <a:xfrm>
            <a:off x="442080" y="2443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change from</a:t>
            </a:r>
            <a:endParaRPr lang="en-US" sz="2400" b="0" strike="noStrike" spc="-1">
              <a:latin typeface="Arial"/>
            </a:endParaRPr>
          </a:p>
        </p:txBody>
      </p:sp>
      <p:sp>
        <p:nvSpPr>
          <p:cNvPr id="539" name="CustomShape 5"/>
          <p:cNvSpPr/>
          <p:nvPr/>
        </p:nvSpPr>
        <p:spPr>
          <a:xfrm>
            <a:off x="457200" y="2947320"/>
            <a:ext cx="8409600" cy="433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printf("Hello, world!\n");</a:t>
            </a:r>
            <a:endParaRPr lang="en-US" sz="1800" b="0" strike="noStrike" spc="-1">
              <a:latin typeface="Arial"/>
            </a:endParaRPr>
          </a:p>
          <a:p>
            <a:pPr>
              <a:lnSpc>
                <a:spcPct val="100000"/>
              </a:lnSpc>
            </a:pPr>
            <a:endParaRPr lang="en-US" sz="1800" b="0" strike="noStrike" spc="-1">
              <a:latin typeface="Arial"/>
            </a:endParaRPr>
          </a:p>
        </p:txBody>
      </p:sp>
      <p:sp>
        <p:nvSpPr>
          <p:cNvPr id="540" name="CustomShape 6"/>
          <p:cNvSpPr/>
          <p:nvPr/>
        </p:nvSpPr>
        <p:spPr>
          <a:xfrm>
            <a:off x="442080" y="355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41" name="CustomShape 7"/>
          <p:cNvSpPr/>
          <p:nvPr/>
        </p:nvSpPr>
        <p:spPr>
          <a:xfrm>
            <a:off x="457200" y="4135320"/>
            <a:ext cx="8409600" cy="433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199064889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43"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build, deploy, verify</a:t>
            </a:r>
            <a:endParaRPr lang="en-US" sz="2400" b="0" strike="noStrike" spc="-1">
              <a:latin typeface="Arial"/>
            </a:endParaRPr>
          </a:p>
        </p:txBody>
      </p:sp>
      <p:sp>
        <p:nvSpPr>
          <p:cNvPr id="544" name="CustomShape 3"/>
          <p:cNvSpPr/>
          <p:nvPr/>
        </p:nvSpPr>
        <p:spPr>
          <a:xfrm>
            <a:off x="457200" y="1543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45" name="CustomShape 4"/>
          <p:cNvSpPr/>
          <p:nvPr/>
        </p:nvSpPr>
        <p:spPr>
          <a:xfrm>
            <a:off x="457200" y="2947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Hello from the library</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3609437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47"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cleanup</a:t>
            </a:r>
            <a:endParaRPr lang="en-US" sz="2400" b="0" strike="noStrike" spc="-1">
              <a:latin typeface="Arial"/>
            </a:endParaRPr>
          </a:p>
        </p:txBody>
      </p:sp>
      <p:sp>
        <p:nvSpPr>
          <p:cNvPr id="548" name="CustomShape 3"/>
          <p:cNvSpPr/>
          <p:nvPr/>
        </p:nvSpPr>
        <p:spPr>
          <a:xfrm>
            <a:off x="457200" y="1543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 M </a:t>
            </a:r>
            <a:r>
              <a:rPr lang="en-US" sz="1800" b="1" strike="noStrike" spc="-1" dirty="0" err="1">
                <a:solidFill>
                  <a:srgbClr val="CE181E"/>
                </a:solidFill>
                <a:latin typeface="Courier New"/>
                <a:ea typeface="DejaVu Sans"/>
              </a:rPr>
              <a:t>src</a:t>
            </a:r>
            <a:r>
              <a:rPr lang="en-US" sz="1800" b="1" strike="noStrike" spc="-1" dirty="0">
                <a:solidFill>
                  <a:srgbClr val="CE181E"/>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49" name="CustomShape 4"/>
          <p:cNvSpPr/>
          <p:nvPr/>
        </p:nvSpPr>
        <p:spPr>
          <a:xfrm>
            <a:off x="442080" y="265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oops! but it’s nice it didn’t clobber or lose my work</a:t>
            </a:r>
            <a:endParaRPr lang="en-US" sz="2400" b="0" strike="noStrike" spc="-1">
              <a:latin typeface="Arial"/>
            </a:endParaRPr>
          </a:p>
        </p:txBody>
      </p:sp>
      <p:sp>
        <p:nvSpPr>
          <p:cNvPr id="550" name="CustomShape 5"/>
          <p:cNvSpPr/>
          <p:nvPr/>
        </p:nvSpPr>
        <p:spPr>
          <a:xfrm>
            <a:off x="457200" y="3235320"/>
            <a:ext cx="8409600" cy="2615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commit -</a:t>
            </a:r>
            <a:r>
              <a:rPr lang="en-US" sz="1800" b="1" strike="noStrike" spc="-1" dirty="0" err="1">
                <a:solidFill>
                  <a:srgbClr val="37424A"/>
                </a:solidFill>
                <a:latin typeface="Courier New"/>
                <a:ea typeface="DejaVu Sans"/>
              </a:rPr>
              <a:t>avs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Adding new patch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p:txBody>
      </p:sp>
    </p:spTree>
    <p:extLst>
      <p:ext uri="{BB962C8B-B14F-4D97-AF65-F5344CB8AC3E}">
        <p14:creationId xmlns:p14="http://schemas.microsoft.com/office/powerpoint/2010/main" val="23933266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52"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we’ll update to a newer release, but the newer release will conflict with our patch</a:t>
            </a:r>
            <a:endParaRPr lang="en-US" sz="2400" b="0" strike="noStrike" spc="-1">
              <a:latin typeface="Arial"/>
            </a:endParaRPr>
          </a:p>
        </p:txBody>
      </p:sp>
      <p:sp>
        <p:nvSpPr>
          <p:cNvPr id="553" name="CustomShape 3"/>
          <p:cNvSpPr/>
          <p:nvPr/>
        </p:nvSpPr>
        <p:spPr>
          <a:xfrm>
            <a:off x="457200" y="1939320"/>
            <a:ext cx="8409600" cy="3728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--2018-10-20 12:16:11--  https://github.com/twoerner/ypdd-elce2018-example/archive/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Resolving github.com (github.com)... 192.30.253.113, 192.30.253.112</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Connecting to github.com (github.com)|192.30.253.113|:443... connected.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HTTP request sent, awaiting response... 404 Not Found</a:t>
            </a:r>
            <a:endParaRPr lang="en-US" sz="1800" b="0" strike="noStrike" spc="-1" dirty="0">
              <a:latin typeface="Arial"/>
            </a:endParaRPr>
          </a:p>
          <a:p>
            <a:pPr>
              <a:lnSpc>
                <a:spcPct val="100000"/>
              </a:lnSpc>
            </a:pPr>
            <a:r>
              <a:rPr lang="en-US" sz="1800" b="1" strike="noStrike" spc="-1" dirty="0">
                <a:solidFill>
                  <a:srgbClr val="FF0000"/>
                </a:solidFill>
                <a:latin typeface="Courier New"/>
                <a:ea typeface="DejaVu Sans"/>
              </a:rPr>
              <a:t>2018-10-20 12:16:11 ERROR 404: Not Found</a:t>
            </a: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1.0.0</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a:t>
            </a:r>
            <a:endParaRPr lang="en-US" sz="1800" b="0" strike="noStrike" spc="-1" dirty="0">
              <a:latin typeface="Arial"/>
            </a:endParaRPr>
          </a:p>
          <a:p>
            <a:pPr>
              <a:lnSpc>
                <a:spcPct val="100000"/>
              </a:lnSpc>
            </a:pPr>
            <a:endParaRPr lang="en-US" sz="1800" b="0" strike="noStrike" spc="-1" dirty="0">
              <a:latin typeface="Arial"/>
            </a:endParaRPr>
          </a:p>
        </p:txBody>
      </p:sp>
      <p:sp>
        <p:nvSpPr>
          <p:cNvPr id="554" name="CustomShape 4"/>
          <p:cNvSpPr/>
          <p:nvPr/>
        </p:nvSpPr>
        <p:spPr>
          <a:xfrm>
            <a:off x="442080" y="571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it out, we need to help it</a:t>
            </a:r>
            <a:endParaRPr lang="en-US" sz="2400" b="0" strike="noStrike" spc="-1">
              <a:latin typeface="Arial"/>
            </a:endParaRPr>
          </a:p>
        </p:txBody>
      </p:sp>
    </p:spTree>
    <p:extLst>
      <p:ext uri="{BB962C8B-B14F-4D97-AF65-F5344CB8AC3E}">
        <p14:creationId xmlns:p14="http://schemas.microsoft.com/office/powerpoint/2010/main" val="403470505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56" name="CustomShape 2"/>
          <p:cNvSpPr/>
          <p:nvPr/>
        </p:nvSpPr>
        <p:spPr>
          <a:xfrm>
            <a:off x="457200" y="1003320"/>
            <a:ext cx="8409600" cy="3728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1.0.1 ypdd-elce2018-example</a:t>
            </a:r>
            <a:endParaRPr lang="en-US" sz="1800" b="0" strike="noStrike" spc="-1" dirty="0">
              <a:latin typeface="Arial"/>
            </a:endParaRPr>
          </a:p>
          <a:p>
            <a:pPr>
              <a:lnSpc>
                <a:spcPct val="100000"/>
              </a:lnSpc>
            </a:pPr>
            <a:r>
              <a:rPr lang="en-US" sz="1200" b="1" strike="noStrike" spc="-1" dirty="0">
                <a:solidFill>
                  <a:srgbClr val="A09600"/>
                </a:solidFill>
                <a:latin typeface="Courier New"/>
                <a:ea typeface="DejaVu Sans"/>
              </a:rPr>
              <a: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WARNING: Command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99271b82b92d8f5f9ecb31099b78895ba7da84ef' failed: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First, rewinding head to replay your work on top of it...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Applying: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Using index info to reconstruct a base tree...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M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Falling back to patching base and 3-way merge...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Auto-merging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CONFLICT (content): Merge conflict in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error: Failed to merge in the changes.</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Patch failed at 0001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The copy of the patch that failed is found in: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/rebase-apply/patch</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When you have resolved this problem,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--continue".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If you prefer to skip this patch,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--skip" instead.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To check out the original branch and stop rebasing,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--abort".</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FF0000"/>
                </a:solidFill>
                <a:latin typeface="Courier New"/>
                <a:ea typeface="DejaVu Sans"/>
              </a:rPr>
              <a:t>You will need to resolve conflicts in order to complete the upgrade.</a:t>
            </a:r>
            <a:endParaRPr lang="en-US" sz="1200" b="0" strike="noStrike" spc="-1" dirty="0">
              <a:solidFill>
                <a:srgbClr val="FF0000"/>
              </a:solidFill>
              <a:latin typeface="Arial"/>
            </a:endParaRPr>
          </a:p>
        </p:txBody>
      </p:sp>
    </p:spTree>
    <p:extLst>
      <p:ext uri="{BB962C8B-B14F-4D97-AF65-F5344CB8AC3E}">
        <p14:creationId xmlns:p14="http://schemas.microsoft.com/office/powerpoint/2010/main" val="41046180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8"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keep the new, or keep the old?</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keep the new</a:t>
            </a:r>
            <a:endParaRPr lang="en-US" sz="2400" b="0" strike="noStrike" spc="-1">
              <a:latin typeface="Arial"/>
            </a:endParaRPr>
          </a:p>
        </p:txBody>
      </p:sp>
      <p:sp>
        <p:nvSpPr>
          <p:cNvPr id="559" name="CustomShape 3"/>
          <p:cNvSpPr/>
          <p:nvPr/>
        </p:nvSpPr>
        <p:spPr>
          <a:xfrm>
            <a:off x="457200" y="2227320"/>
            <a:ext cx="8409600" cy="788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p:txBody>
      </p:sp>
    </p:spTree>
    <p:extLst>
      <p:ext uri="{BB962C8B-B14F-4D97-AF65-F5344CB8AC3E}">
        <p14:creationId xmlns:p14="http://schemas.microsoft.com/office/powerpoint/2010/main" val="39480133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1"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from</a:t>
            </a:r>
            <a:endParaRPr lang="en-US" sz="2400" b="0" strike="noStrike" spc="-1">
              <a:latin typeface="Arial"/>
            </a:endParaRPr>
          </a:p>
        </p:txBody>
      </p:sp>
      <p:sp>
        <p:nvSpPr>
          <p:cNvPr id="562" name="CustomShape 3"/>
          <p:cNvSpPr/>
          <p:nvPr/>
        </p:nvSpPr>
        <p:spPr>
          <a:xfrm>
            <a:off x="457200" y="1543320"/>
            <a:ext cx="8409600" cy="1847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&lt;&lt;&lt;&lt;&lt;&lt;&lt;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14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world!\n");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15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16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17 &gt;&gt;&gt;&gt;&gt;&gt;&gt; update salutation</a:t>
            </a:r>
            <a:endParaRPr lang="en-US" sz="1800" b="0" strike="noStrike" spc="-1" dirty="0">
              <a:latin typeface="Arial"/>
            </a:endParaRPr>
          </a:p>
          <a:p>
            <a:pPr>
              <a:lnSpc>
                <a:spcPct val="100000"/>
              </a:lnSpc>
            </a:pPr>
            <a:endParaRPr lang="en-US" sz="1800" b="0" strike="noStrike" spc="-1" dirty="0">
              <a:latin typeface="Arial"/>
            </a:endParaRPr>
          </a:p>
        </p:txBody>
      </p:sp>
      <p:sp>
        <p:nvSpPr>
          <p:cNvPr id="563" name="CustomShape 4"/>
          <p:cNvSpPr/>
          <p:nvPr/>
        </p:nvSpPr>
        <p:spPr>
          <a:xfrm>
            <a:off x="442080" y="348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64" name="CustomShape 5"/>
          <p:cNvSpPr/>
          <p:nvPr/>
        </p:nvSpPr>
        <p:spPr>
          <a:xfrm>
            <a:off x="457200" y="3955320"/>
            <a:ext cx="8409600" cy="7066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420191906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6" name="CustomShape 2"/>
          <p:cNvSpPr/>
          <p:nvPr/>
        </p:nvSpPr>
        <p:spPr>
          <a:xfrm>
            <a:off x="457200" y="1111320"/>
            <a:ext cx="8409600" cy="153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add </a:t>
            </a:r>
            <a:r>
              <a:rPr lang="en-US" sz="1800" b="1" strike="noStrike" spc="-1" dirty="0" err="1">
                <a:solidFill>
                  <a:srgbClr val="37424A"/>
                </a:solidFill>
                <a:latin typeface="Courier New"/>
                <a:ea typeface="DejaVu Sans"/>
              </a:rPr>
              <a:t>src</a:t>
            </a:r>
            <a:r>
              <a:rPr lang="en-US" sz="1800" b="1" strike="noStrike" spc="-1" dirty="0">
                <a:solidFill>
                  <a:srgbClr val="37424A"/>
                </a:solidFill>
                <a:latin typeface="Courier New"/>
                <a:ea typeface="DejaVu Sans"/>
              </a:rPr>
              <a:t>/ypdd-elce2018-example.c</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rebase --continue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Applying: update salutation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update-recipe ypdd-elce2018-example</a:t>
            </a:r>
            <a:endParaRPr lang="en-US" sz="1800" b="0" strike="noStrike" spc="-1" dirty="0">
              <a:latin typeface="Arial"/>
            </a:endParaRPr>
          </a:p>
        </p:txBody>
      </p:sp>
      <p:sp>
        <p:nvSpPr>
          <p:cNvPr id="567" name="CustomShape 3"/>
          <p:cNvSpPr/>
          <p:nvPr/>
        </p:nvSpPr>
        <p:spPr>
          <a:xfrm>
            <a:off x="442080" y="283464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inspect recipe updates</a:t>
            </a:r>
            <a:endParaRPr lang="en-US" sz="2400" b="0" strike="noStrike" spc="-1">
              <a:latin typeface="Arial"/>
            </a:endParaRPr>
          </a:p>
        </p:txBody>
      </p:sp>
    </p:spTree>
    <p:extLst>
      <p:ext uri="{BB962C8B-B14F-4D97-AF65-F5344CB8AC3E}">
        <p14:creationId xmlns:p14="http://schemas.microsoft.com/office/powerpoint/2010/main" val="38664807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9" name="CustomShape 2"/>
          <p:cNvSpPr/>
          <p:nvPr/>
        </p:nvSpPr>
        <p:spPr>
          <a:xfrm>
            <a:off x="457200" y="1189080"/>
            <a:ext cx="8409600" cy="34732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tree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nano_3.1.bb</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ypdd-elce2018-example_1.0.1.bb</a:t>
            </a:r>
            <a:endParaRPr lang="en-US" sz="1800" b="0" strike="noStrike" spc="-1" dirty="0">
              <a:latin typeface="Arial"/>
            </a:endParaRPr>
          </a:p>
        </p:txBody>
      </p:sp>
      <p:sp>
        <p:nvSpPr>
          <p:cNvPr id="570" name="CustomShape 3"/>
          <p:cNvSpPr/>
          <p:nvPr/>
        </p:nvSpPr>
        <p:spPr>
          <a:xfrm>
            <a:off x="460800" y="482580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considering there’s </a:t>
            </a:r>
            <a:r>
              <a:rPr lang="en-US" sz="2400" b="0" i="1" strike="noStrike" spc="-1" dirty="0" err="1">
                <a:solidFill>
                  <a:srgbClr val="414141"/>
                </a:solidFill>
                <a:latin typeface="Arial"/>
                <a:ea typeface="ＭＳ Ｐゴシック"/>
              </a:rPr>
              <a:t>devtool</a:t>
            </a:r>
            <a:r>
              <a:rPr lang="en-US" sz="2400" b="0" i="1" strike="noStrike" spc="-1" dirty="0">
                <a:solidFill>
                  <a:srgbClr val="414141"/>
                </a:solidFill>
                <a:latin typeface="Arial"/>
                <a:ea typeface="ＭＳ Ｐゴシック"/>
              </a:rPr>
              <a:t> finish</a:t>
            </a:r>
            <a:r>
              <a:rPr lang="en-US" sz="2400" b="0" strike="noStrike" spc="-1" dirty="0">
                <a:solidFill>
                  <a:srgbClr val="414141"/>
                </a:solidFill>
                <a:latin typeface="Arial"/>
                <a:ea typeface="ＭＳ Ｐゴシック"/>
              </a:rPr>
              <a:t>, how useful is </a:t>
            </a:r>
            <a:r>
              <a:rPr lang="en-US" sz="2400" b="0" i="1" strike="noStrike" spc="-1" dirty="0" err="1">
                <a:solidFill>
                  <a:srgbClr val="414141"/>
                </a:solidFill>
                <a:latin typeface="Arial"/>
                <a:ea typeface="ＭＳ Ｐゴシック"/>
              </a:rPr>
              <a:t>devtool</a:t>
            </a:r>
            <a:r>
              <a:rPr lang="en-US" sz="2400" b="0" i="1" strike="noStrike" spc="-1" dirty="0">
                <a:solidFill>
                  <a:srgbClr val="414141"/>
                </a:solidFill>
                <a:latin typeface="Arial"/>
                <a:ea typeface="ＭＳ Ｐゴシック"/>
              </a:rPr>
              <a:t> update-recipe</a:t>
            </a:r>
            <a:r>
              <a:rPr lang="en-US" sz="2400" b="0" strike="noStrike" spc="-1" dirty="0">
                <a:solidFill>
                  <a:srgbClr val="414141"/>
                </a:solidFill>
                <a:latin typeface="Arial"/>
                <a:ea typeface="ＭＳ Ｐゴシック"/>
              </a:rPr>
              <a:t>?</a:t>
            </a:r>
            <a:endParaRPr lang="en-US" sz="2400" b="0" strike="noStrike" spc="-1" dirty="0">
              <a:latin typeface="Arial"/>
            </a:endParaRPr>
          </a:p>
        </p:txBody>
      </p:sp>
    </p:spTree>
    <p:extLst>
      <p:ext uri="{BB962C8B-B14F-4D97-AF65-F5344CB8AC3E}">
        <p14:creationId xmlns:p14="http://schemas.microsoft.com/office/powerpoint/2010/main" val="42910890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modify</a:t>
            </a:r>
            <a:endParaRPr lang="en-US" sz="2600" b="0" strike="noStrike" spc="-1">
              <a:latin typeface="Arial"/>
            </a:endParaRPr>
          </a:p>
        </p:txBody>
      </p:sp>
      <p:sp>
        <p:nvSpPr>
          <p:cNvPr id="572" name="CustomShape 2"/>
          <p:cNvSpPr/>
          <p:nvPr/>
        </p:nvSpPr>
        <p:spPr>
          <a:xfrm>
            <a:off x="460800" y="1225800"/>
            <a:ext cx="8224920" cy="4716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take existing recipe from layers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move recipe to workspace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unpack sources into workspace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recipe or sources</a:t>
            </a:r>
            <a:endParaRPr lang="en-US" sz="2400" b="0" strike="noStrike" spc="-1">
              <a:latin typeface="Arial"/>
            </a:endParaRPr>
          </a:p>
        </p:txBody>
      </p:sp>
    </p:spTree>
    <p:extLst>
      <p:ext uri="{BB962C8B-B14F-4D97-AF65-F5344CB8AC3E}">
        <p14:creationId xmlns:p14="http://schemas.microsoft.com/office/powerpoint/2010/main" val="51542888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eSDK Mode</a:t>
            </a:r>
            <a:endParaRPr lang="en-US" sz="2600" b="0" strike="noStrike" spc="-1">
              <a:latin typeface="Arial"/>
            </a:endParaRPr>
          </a:p>
        </p:txBody>
      </p:sp>
      <p:sp>
        <p:nvSpPr>
          <p:cNvPr id="574" name="CustomShape 2"/>
          <p:cNvSpPr/>
          <p:nvPr/>
        </p:nvSpPr>
        <p:spPr>
          <a:xfrm>
            <a:off x="460800" y="1225800"/>
            <a:ext cx="8224920" cy="4716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a:t>
            </a:r>
            <a:r>
              <a:rPr lang="en-US" sz="2400" b="0" i="1" strike="noStrike" spc="-1">
                <a:solidFill>
                  <a:srgbClr val="414141"/>
                </a:solidFill>
                <a:latin typeface="Arial"/>
                <a:ea typeface="ＭＳ Ｐゴシック"/>
              </a:rPr>
              <a:t>e</a:t>
            </a:r>
            <a:r>
              <a:rPr lang="en-US" sz="2400" b="0" strike="noStrike" spc="-1">
                <a:solidFill>
                  <a:srgbClr val="414141"/>
                </a:solidFill>
                <a:latin typeface="Arial"/>
                <a:ea typeface="ＭＳ Ｐゴシック"/>
              </a:rPr>
              <a:t>SDK includes many improvements over the SDK</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combine everything of a regular SDK with all the functionality we’ve been looking at that is provided by devtool</a:t>
            </a:r>
            <a:endParaRPr lang="en-US" sz="2400" b="0" strike="noStrike" spc="-1">
              <a:latin typeface="Arial"/>
            </a:endParaRPr>
          </a:p>
        </p:txBody>
      </p:sp>
    </p:spTree>
    <p:extLst>
      <p:ext uri="{BB962C8B-B14F-4D97-AF65-F5344CB8AC3E}">
        <p14:creationId xmlns:p14="http://schemas.microsoft.com/office/powerpoint/2010/main" val="32146527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79520" y="328680"/>
            <a:ext cx="8223840" cy="885240"/>
          </a:xfrm>
          <a:prstGeom prst="rect">
            <a:avLst/>
          </a:prstGeom>
          <a:noFill/>
          <a:ln>
            <a:noFill/>
          </a:ln>
        </p:spPr>
        <p:style>
          <a:lnRef idx="0">
            <a:scrgbClr r="0" g="0" b="0"/>
          </a:lnRef>
          <a:fillRef idx="0">
            <a:scrgbClr r="0" g="0" b="0"/>
          </a:fillRef>
          <a:effectRef idx="0">
            <a:scrgbClr r="0" g="0" b="0"/>
          </a:effectRef>
          <a:fontRef idx="minor"/>
        </p:style>
      </p:sp>
      <p:sp>
        <p:nvSpPr>
          <p:cNvPr id="562" name="CustomShape 2"/>
          <p:cNvSpPr/>
          <p:nvPr/>
        </p:nvSpPr>
        <p:spPr>
          <a:xfrm>
            <a:off x="389520" y="1206360"/>
            <a:ext cx="8229600" cy="4720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349"/>
              </a:spcBef>
            </a:pPr>
            <a:endParaRPr lang="en-US" sz="1800" b="0" strike="noStrike" spc="-1">
              <a:latin typeface="Arial"/>
            </a:endParaRPr>
          </a:p>
          <a:p>
            <a:pPr>
              <a:lnSpc>
                <a:spcPct val="100000"/>
              </a:lnSpc>
              <a:spcBef>
                <a:spcPts val="1349"/>
              </a:spcBef>
            </a:pPr>
            <a:endParaRPr lang="en-US" sz="1800" b="0" strike="noStrike" spc="-1">
              <a:latin typeface="Arial"/>
            </a:endParaRPr>
          </a:p>
          <a:p>
            <a:pPr algn="ctr">
              <a:lnSpc>
                <a:spcPct val="100000"/>
              </a:lnSpc>
              <a:spcBef>
                <a:spcPts val="4501"/>
              </a:spcBef>
            </a:pPr>
            <a:r>
              <a:rPr lang="en-US" sz="6000" b="0" strike="noStrike" spc="-1">
                <a:solidFill>
                  <a:srgbClr val="0098DB"/>
                </a:solidFill>
                <a:latin typeface="Arial"/>
                <a:ea typeface="ＭＳ Ｐゴシック"/>
              </a:rPr>
              <a:t>Questions</a:t>
            </a:r>
            <a:endParaRPr lang="en-US" sz="6000" b="0" strike="noStrike" spc="-1">
              <a:latin typeface="Arial"/>
            </a:endParaRPr>
          </a:p>
        </p:txBody>
      </p:sp>
    </p:spTree>
    <p:extLst>
      <p:ext uri="{BB962C8B-B14F-4D97-AF65-F5344CB8AC3E}">
        <p14:creationId xmlns:p14="http://schemas.microsoft.com/office/powerpoint/2010/main" val="260204565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smtClean="0">
                <a:latin typeface="Arial" charset="0"/>
              </a:rPr>
              <a:t>Tools</a:t>
            </a:r>
            <a:r>
              <a:rPr lang="en-US" dirty="0">
                <a:latin typeface="Arial" charset="0"/>
              </a:rPr>
              <a:t>, Toaster, User Experience</a:t>
            </a:r>
            <a:endParaRPr lang="en-US" dirty="0" smtClean="0">
              <a:latin typeface="Arial" charset="0"/>
            </a:endParaRPr>
          </a:p>
          <a:p>
            <a:pPr eaLnBrk="1" hangingPunct="1">
              <a:spcBef>
                <a:spcPts val="900"/>
              </a:spcBef>
            </a:pPr>
            <a:r>
              <a:rPr lang="en-GB" b="0" spc="-1" dirty="0" smtClean="0">
                <a:uFill>
                  <a:solidFill>
                    <a:srgbClr val="FFFFFF"/>
                  </a:solidFill>
                </a:uFill>
              </a:rPr>
              <a:t>David Reyna</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(1/2)</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a:lnSpc>
                <a:spcPct val="120000"/>
              </a:lnSpc>
              <a:spcBef>
                <a:spcPts val="0"/>
              </a:spcBef>
            </a:pPr>
            <a:r>
              <a:rPr lang="en-US" dirty="0" smtClean="0"/>
              <a:t>Toaster Documentation</a:t>
            </a:r>
          </a:p>
          <a:p>
            <a:pPr lvl="1">
              <a:lnSpc>
                <a:spcPct val="120000"/>
              </a:lnSpc>
              <a:spcBef>
                <a:spcPts val="0"/>
              </a:spcBef>
            </a:pPr>
            <a:r>
              <a:rPr lang="en-US" dirty="0"/>
              <a:t>https://</a:t>
            </a:r>
            <a:r>
              <a:rPr lang="en-US" dirty="0" smtClean="0"/>
              <a:t>www.yoctoproject.org/docs/latest/toaster-manual/toaster-manual.html</a:t>
            </a:r>
          </a:p>
          <a:p>
            <a:pPr>
              <a:lnSpc>
                <a:spcPct val="120000"/>
              </a:lnSpc>
              <a:spcBef>
                <a:spcPts val="0"/>
              </a:spcBef>
            </a:pPr>
            <a:r>
              <a:rPr lang="en-US" dirty="0" smtClean="0"/>
              <a:t>Toaster Service Without </a:t>
            </a:r>
            <a:r>
              <a:rPr lang="en-US" dirty="0"/>
              <a:t>a Web </a:t>
            </a:r>
            <a:r>
              <a:rPr lang="en-US" dirty="0" smtClean="0"/>
              <a:t>Server (“</a:t>
            </a:r>
            <a:r>
              <a:rPr lang="en-US" dirty="0" err="1" smtClean="0"/>
              <a:t>noweb</a:t>
            </a:r>
            <a:r>
              <a:rPr lang="en-US" dirty="0" smtClean="0"/>
              <a:t>”)	</a:t>
            </a:r>
          </a:p>
          <a:p>
            <a:pPr lvl="1">
              <a:lnSpc>
                <a:spcPct val="120000"/>
              </a:lnSpc>
              <a:spcBef>
                <a:spcPts val="0"/>
              </a:spcBef>
            </a:pPr>
            <a:r>
              <a:rPr lang="en-US" dirty="0" smtClean="0"/>
              <a:t>Good for capturing command line build(s) directly into the </a:t>
            </a:r>
            <a:r>
              <a:rPr lang="en-US" dirty="0" err="1" smtClean="0"/>
              <a:t>db</a:t>
            </a:r>
            <a:endParaRPr lang="en-US" dirty="0" smtClean="0"/>
          </a:p>
          <a:p>
            <a:pPr>
              <a:lnSpc>
                <a:spcPct val="120000"/>
              </a:lnSpc>
              <a:spcBef>
                <a:spcPts val="0"/>
              </a:spcBef>
            </a:pPr>
            <a:r>
              <a:rPr lang="en-US" dirty="0"/>
              <a:t>Toaster Service Without  </a:t>
            </a:r>
            <a:r>
              <a:rPr lang="en-US" dirty="0" smtClean="0"/>
              <a:t>Remote Builds (“</a:t>
            </a:r>
            <a:r>
              <a:rPr lang="en-US" dirty="0" err="1" smtClean="0"/>
              <a:t>nobuild</a:t>
            </a:r>
            <a:r>
              <a:rPr lang="en-US" dirty="0" smtClean="0"/>
              <a:t>”)</a:t>
            </a:r>
          </a:p>
          <a:p>
            <a:pPr lvl="1">
              <a:lnSpc>
                <a:spcPct val="120000"/>
              </a:lnSpc>
              <a:spcBef>
                <a:spcPts val="0"/>
              </a:spcBef>
            </a:pPr>
            <a:r>
              <a:rPr lang="en-US" dirty="0" smtClean="0"/>
              <a:t>Good for sharing build local status, without enabling external people creating projects and starting builds on your host</a:t>
            </a:r>
          </a:p>
          <a:p>
            <a:pPr>
              <a:lnSpc>
                <a:spcPct val="120000"/>
              </a:lnSpc>
              <a:spcBef>
                <a:spcPts val="0"/>
              </a:spcBef>
            </a:pPr>
            <a:r>
              <a:rPr lang="en-US" dirty="0" smtClean="0"/>
              <a:t>Toaster Service – Build Status within Containers</a:t>
            </a:r>
          </a:p>
          <a:p>
            <a:pPr lvl="1">
              <a:lnSpc>
                <a:spcPct val="120000"/>
              </a:lnSpc>
              <a:spcBef>
                <a:spcPts val="0"/>
              </a:spcBef>
            </a:pPr>
            <a:r>
              <a:rPr lang="en-US" dirty="0" smtClean="0"/>
              <a:t>New REST/JSON API to access the progress and health of </a:t>
            </a:r>
            <a:r>
              <a:rPr lang="en-US" dirty="0" err="1" smtClean="0"/>
              <a:t>bitbake</a:t>
            </a:r>
            <a:r>
              <a:rPr lang="en-US" dirty="0" smtClean="0"/>
              <a:t> builds via HTTP; very handy for containers</a:t>
            </a:r>
          </a:p>
          <a:p>
            <a:pPr lvl="1">
              <a:lnSpc>
                <a:spcPct val="120000"/>
              </a:lnSpc>
              <a:spcBef>
                <a:spcPts val="0"/>
              </a:spcBef>
            </a:pPr>
            <a:r>
              <a:rPr lang="en-US" dirty="0" smtClean="0"/>
              <a:t>Build Status options: “Completed”, “In Progress”, “Specific Status”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953574939"/>
      </p:ext>
    </p:extLst>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(2/2)</a:t>
            </a:r>
            <a:endParaRPr lang="en-US" dirty="0"/>
          </a:p>
        </p:txBody>
      </p:sp>
      <p:sp>
        <p:nvSpPr>
          <p:cNvPr id="9" name="Content Placeholder 2"/>
          <p:cNvSpPr>
            <a:spLocks noGrp="1"/>
          </p:cNvSpPr>
          <p:nvPr>
            <p:ph idx="4294967295"/>
          </p:nvPr>
        </p:nvSpPr>
        <p:spPr>
          <a:xfrm>
            <a:off x="418459" y="950026"/>
            <a:ext cx="3880408" cy="4921622"/>
          </a:xfrm>
          <a:prstGeom prst="rect">
            <a:avLst/>
          </a:prstGeom>
        </p:spPr>
        <p:txBody>
          <a:bodyPr>
            <a:normAutofit/>
          </a:bodyPr>
          <a:lstStyle/>
          <a:p>
            <a:pPr>
              <a:lnSpc>
                <a:spcPct val="120000"/>
              </a:lnSpc>
              <a:spcBef>
                <a:spcPts val="0"/>
              </a:spcBef>
            </a:pPr>
            <a:r>
              <a:rPr lang="en-US" dirty="0" smtClean="0"/>
              <a:t>Compatibility between Command Line and Toaster builds</a:t>
            </a:r>
          </a:p>
          <a:p>
            <a:pPr lvl="1">
              <a:lnSpc>
                <a:spcPct val="120000"/>
              </a:lnSpc>
              <a:spcBef>
                <a:spcPts val="0"/>
              </a:spcBef>
            </a:pPr>
            <a:r>
              <a:rPr lang="en-US" dirty="0" smtClean="0"/>
              <a:t>New “Import command line build” option</a:t>
            </a:r>
          </a:p>
          <a:p>
            <a:pPr lvl="1">
              <a:lnSpc>
                <a:spcPct val="120000"/>
              </a:lnSpc>
              <a:spcBef>
                <a:spcPts val="0"/>
              </a:spcBef>
            </a:pPr>
            <a:r>
              <a:rPr lang="en-US" dirty="0" smtClean="0"/>
              <a:t>New “Merge Toaster Settings” into standard </a:t>
            </a:r>
            <a:r>
              <a:rPr lang="en-US" dirty="0" err="1" smtClean="0"/>
              <a:t>conf</a:t>
            </a:r>
            <a:r>
              <a:rPr lang="en-US" dirty="0" smtClean="0"/>
              <a:t> files”</a:t>
            </a:r>
            <a:r>
              <a:rPr lang="en-US" dirty="0"/>
              <a:t>	</a:t>
            </a:r>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569" y="950026"/>
            <a:ext cx="4028208" cy="4013036"/>
          </a:xfrm>
          <a:prstGeom prst="rect">
            <a:avLst/>
          </a:prstGeom>
          <a:ln w="25400">
            <a:solidFill>
              <a:schemeClr val="accent1"/>
            </a:solidFill>
          </a:ln>
        </p:spPr>
      </p:pic>
    </p:spTree>
    <p:extLst>
      <p:ext uri="{BB962C8B-B14F-4D97-AF65-F5344CB8AC3E}">
        <p14:creationId xmlns:p14="http://schemas.microsoft.com/office/powerpoint/2010/main" val="367972575"/>
      </p:ext>
    </p:extLst>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The Wind River Application and Project plug-ins have been shared with Intel System Studio, with the idea of open sourcing them to Eclipse.org</a:t>
            </a:r>
          </a:p>
          <a:p>
            <a:pPr>
              <a:lnSpc>
                <a:spcPct val="120000"/>
              </a:lnSpc>
              <a:spcBef>
                <a:spcPts val="0"/>
              </a:spcBef>
            </a:pPr>
            <a:r>
              <a:rPr lang="en-US" dirty="0" smtClean="0"/>
              <a:t>Implementation is architecture agnostic</a:t>
            </a:r>
          </a:p>
          <a:p>
            <a:pPr>
              <a:lnSpc>
                <a:spcPct val="120000"/>
              </a:lnSpc>
              <a:spcBef>
                <a:spcPts val="0"/>
              </a:spcBef>
            </a:pPr>
            <a:r>
              <a:rPr lang="en-US" dirty="0" smtClean="0"/>
              <a:t>Application Project Features:</a:t>
            </a:r>
          </a:p>
          <a:p>
            <a:pPr lvl="1">
              <a:lnSpc>
                <a:spcPct val="120000"/>
              </a:lnSpc>
              <a:spcBef>
                <a:spcPts val="0"/>
              </a:spcBef>
            </a:pPr>
            <a:r>
              <a:rPr lang="en-US" dirty="0" smtClean="0"/>
              <a:t>Awareness of YP compatible SDKs/</a:t>
            </a:r>
            <a:r>
              <a:rPr lang="en-US" dirty="0" err="1" smtClean="0"/>
              <a:t>eSDKs</a:t>
            </a:r>
            <a:endParaRPr lang="en-US" dirty="0" smtClean="0"/>
          </a:p>
          <a:p>
            <a:pPr lvl="1">
              <a:lnSpc>
                <a:spcPct val="120000"/>
              </a:lnSpc>
              <a:spcBef>
                <a:spcPts val="0"/>
              </a:spcBef>
            </a:pPr>
            <a:r>
              <a:rPr lang="en-US" dirty="0" smtClean="0"/>
              <a:t>Ability to register multiple SDKs</a:t>
            </a:r>
          </a:p>
          <a:p>
            <a:pPr lvl="1">
              <a:lnSpc>
                <a:spcPct val="120000"/>
              </a:lnSpc>
              <a:spcBef>
                <a:spcPts val="0"/>
              </a:spcBef>
            </a:pPr>
            <a:r>
              <a:rPr lang="en-US" dirty="0" smtClean="0"/>
              <a:t>Automatic generation of “Build Specs” for each machine variant in each SDK </a:t>
            </a:r>
          </a:p>
          <a:p>
            <a:pPr lvl="1">
              <a:lnSpc>
                <a:spcPct val="120000"/>
              </a:lnSpc>
              <a:spcBef>
                <a:spcPts val="0"/>
              </a:spcBef>
            </a:pPr>
            <a:r>
              <a:rPr lang="en-US" dirty="0" smtClean="0"/>
              <a:t>Ability to enable/disable debug flags</a:t>
            </a:r>
          </a:p>
          <a:p>
            <a:pPr lvl="1">
              <a:lnSpc>
                <a:spcPct val="120000"/>
              </a:lnSpc>
              <a:spcBef>
                <a:spcPts val="0"/>
              </a:spcBef>
            </a:pPr>
            <a:r>
              <a:rPr lang="en-US" dirty="0" smtClean="0"/>
              <a:t>Debugger deploy and access over GDB/TCF</a:t>
            </a:r>
          </a:p>
          <a:p>
            <a:pPr lvl="1">
              <a:lnSpc>
                <a:spcPct val="120000"/>
              </a:lnSpc>
              <a:spcBef>
                <a:spcPts val="0"/>
              </a:spcBef>
            </a:pPr>
            <a:r>
              <a:rPr lang="en-US" dirty="0" smtClean="0"/>
              <a:t>Set of sample applications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755295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lnSpcReduction="10000"/>
          </a:bodyPr>
          <a:lstStyle/>
          <a:p>
            <a:pPr>
              <a:lnSpc>
                <a:spcPct val="120000"/>
              </a:lnSpc>
              <a:spcBef>
                <a:spcPts val="0"/>
              </a:spcBef>
            </a:pPr>
            <a:r>
              <a:rPr lang="en-US" dirty="0" smtClean="0"/>
              <a:t>Platform Project Features:</a:t>
            </a:r>
          </a:p>
          <a:p>
            <a:pPr lvl="1">
              <a:lnSpc>
                <a:spcPct val="120000"/>
              </a:lnSpc>
              <a:spcBef>
                <a:spcPts val="0"/>
              </a:spcBef>
            </a:pPr>
            <a:r>
              <a:rPr lang="en-US" dirty="0" smtClean="0"/>
              <a:t>Configuration/Updates via Toaster</a:t>
            </a:r>
          </a:p>
          <a:p>
            <a:pPr lvl="1">
              <a:lnSpc>
                <a:spcPct val="120000"/>
              </a:lnSpc>
              <a:spcBef>
                <a:spcPts val="0"/>
              </a:spcBef>
            </a:pPr>
            <a:r>
              <a:rPr lang="en-US" dirty="0" smtClean="0"/>
              <a:t>Basic build targets directly from ISS</a:t>
            </a:r>
          </a:p>
          <a:p>
            <a:pPr lvl="1">
              <a:lnSpc>
                <a:spcPct val="120000"/>
              </a:lnSpc>
              <a:spcBef>
                <a:spcPts val="0"/>
              </a:spcBef>
            </a:pPr>
            <a:r>
              <a:rPr lang="en-US" dirty="0" smtClean="0"/>
              <a:t>Eclipse-based Kernel Configuration Tool</a:t>
            </a:r>
          </a:p>
          <a:p>
            <a:pPr lvl="1">
              <a:lnSpc>
                <a:spcPct val="120000"/>
              </a:lnSpc>
              <a:spcBef>
                <a:spcPts val="0"/>
              </a:spcBef>
            </a:pPr>
            <a:r>
              <a:rPr lang="en-US" dirty="0" smtClean="0"/>
              <a:t>Tree view to browse deploy artifacts</a:t>
            </a:r>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876" y="1328444"/>
            <a:ext cx="4648849" cy="4201112"/>
          </a:xfrm>
          <a:prstGeom prst="rect">
            <a:avLst/>
          </a:prstGeom>
        </p:spPr>
      </p:pic>
    </p:spTree>
    <p:extLst>
      <p:ext uri="{BB962C8B-B14F-4D97-AF65-F5344CB8AC3E}">
        <p14:creationId xmlns:p14="http://schemas.microsoft.com/office/powerpoint/2010/main" val="1386811088"/>
      </p:ext>
    </p:extLst>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a:bodyPr>
          <a:lstStyle/>
          <a:p>
            <a:pPr>
              <a:lnSpc>
                <a:spcPct val="120000"/>
              </a:lnSpc>
              <a:spcBef>
                <a:spcPts val="0"/>
              </a:spcBef>
            </a:pPr>
            <a:r>
              <a:rPr lang="en-US" dirty="0" smtClean="0"/>
              <a:t>Import:</a:t>
            </a:r>
          </a:p>
          <a:p>
            <a:pPr lvl="1">
              <a:lnSpc>
                <a:spcPct val="120000"/>
              </a:lnSpc>
              <a:spcBef>
                <a:spcPts val="0"/>
              </a:spcBef>
            </a:pPr>
            <a:r>
              <a:rPr lang="en-US" dirty="0" smtClean="0"/>
              <a:t>Existing command line project</a:t>
            </a:r>
          </a:p>
          <a:p>
            <a:pPr lvl="1">
              <a:lnSpc>
                <a:spcPct val="120000"/>
              </a:lnSpc>
              <a:spcBef>
                <a:spcPts val="0"/>
              </a:spcBef>
            </a:pPr>
            <a:r>
              <a:rPr lang="en-US" dirty="0" smtClean="0"/>
              <a:t>Existing SDK/</a:t>
            </a:r>
            <a:r>
              <a:rPr lang="en-US" dirty="0" err="1" smtClean="0"/>
              <a:t>eSDK</a:t>
            </a:r>
            <a:endParaRPr lang="en-US" dirty="0" smtClean="0"/>
          </a:p>
          <a:p>
            <a:pPr lvl="1">
              <a:lnSpc>
                <a:spcPct val="120000"/>
              </a:lnSpc>
              <a:spcBef>
                <a:spcPts val="0"/>
              </a:spcBef>
            </a:pPr>
            <a:endParaRPr lang="en-US" dirty="0" smtClean="0"/>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22" y="1142942"/>
            <a:ext cx="4848902" cy="4382112"/>
          </a:xfrm>
          <a:prstGeom prst="rect">
            <a:avLst/>
          </a:prstGeom>
        </p:spPr>
      </p:pic>
    </p:spTree>
    <p:extLst>
      <p:ext uri="{BB962C8B-B14F-4D97-AF65-F5344CB8AC3E}">
        <p14:creationId xmlns:p14="http://schemas.microsoft.com/office/powerpoint/2010/main" val="606573427"/>
      </p:ext>
    </p:extLst>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New Security Response Tool (</a:t>
            </a:r>
            <a:r>
              <a:rPr lang="en-US" dirty="0" err="1" smtClean="0"/>
              <a:t>SRTool</a:t>
            </a:r>
            <a:r>
              <a:rPr lang="en-US" dirty="0" smtClean="0"/>
              <a:t>)</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85000" lnSpcReduction="10000"/>
          </a:bodyPr>
          <a:lstStyle/>
          <a:p>
            <a:pPr>
              <a:lnSpc>
                <a:spcPct val="120000"/>
              </a:lnSpc>
              <a:spcBef>
                <a:spcPts val="0"/>
              </a:spcBef>
            </a:pPr>
            <a:r>
              <a:rPr lang="en-US" i="1" dirty="0" smtClean="0">
                <a:solidFill>
                  <a:schemeClr val="accent6">
                    <a:lumMod val="75000"/>
                  </a:schemeClr>
                </a:solidFill>
              </a:rPr>
              <a:t>While </a:t>
            </a:r>
            <a:r>
              <a:rPr lang="en-US" i="1" dirty="0">
                <a:solidFill>
                  <a:schemeClr val="accent6">
                    <a:lumMod val="75000"/>
                  </a:schemeClr>
                </a:solidFill>
              </a:rPr>
              <a:t>there is heighten awareness about device vulnerabilities, what is often missing is awareness about the process of managing the security response process </a:t>
            </a:r>
            <a:r>
              <a:rPr lang="en-US" i="1" dirty="0" smtClean="0">
                <a:solidFill>
                  <a:schemeClr val="accent6">
                    <a:lumMod val="75000"/>
                  </a:schemeClr>
                </a:solidFill>
              </a:rPr>
              <a:t>itself</a:t>
            </a:r>
          </a:p>
          <a:p>
            <a:pPr>
              <a:lnSpc>
                <a:spcPct val="120000"/>
              </a:lnSpc>
              <a:spcBef>
                <a:spcPts val="0"/>
              </a:spcBef>
            </a:pPr>
            <a:r>
              <a:rPr lang="en-US" dirty="0" smtClean="0"/>
              <a:t>Wind River is sharing to open source a tool </a:t>
            </a:r>
            <a:r>
              <a:rPr lang="en-US" dirty="0"/>
              <a:t>to help manager </a:t>
            </a:r>
            <a:r>
              <a:rPr lang="en-US" dirty="0" smtClean="0"/>
              <a:t>the organization’s security </a:t>
            </a:r>
            <a:r>
              <a:rPr lang="en-US" dirty="0"/>
              <a:t>response </a:t>
            </a:r>
            <a:r>
              <a:rPr lang="en-US" dirty="0" smtClean="0"/>
              <a:t>management:</a:t>
            </a:r>
            <a:endParaRPr lang="en-US" dirty="0"/>
          </a:p>
          <a:p>
            <a:pPr lvl="1">
              <a:lnSpc>
                <a:spcPct val="120000"/>
              </a:lnSpc>
              <a:spcBef>
                <a:spcPts val="0"/>
              </a:spcBef>
            </a:pPr>
            <a:r>
              <a:rPr lang="en-US" dirty="0" smtClean="0">
                <a:solidFill>
                  <a:schemeClr val="accent6">
                    <a:lumMod val="75000"/>
                  </a:schemeClr>
                </a:solidFill>
              </a:rPr>
              <a:t>Better ways to handle 1000+ CVEs per month</a:t>
            </a:r>
          </a:p>
          <a:p>
            <a:pPr lvl="1">
              <a:lnSpc>
                <a:spcPct val="120000"/>
              </a:lnSpc>
              <a:spcBef>
                <a:spcPts val="0"/>
              </a:spcBef>
            </a:pPr>
            <a:r>
              <a:rPr lang="en-US" dirty="0" smtClean="0">
                <a:solidFill>
                  <a:schemeClr val="accent6">
                    <a:lumMod val="75000"/>
                  </a:schemeClr>
                </a:solidFill>
              </a:rPr>
              <a:t>Better ways to connect CVE’s to defects to product</a:t>
            </a:r>
          </a:p>
          <a:p>
            <a:pPr lvl="1">
              <a:lnSpc>
                <a:spcPct val="120000"/>
              </a:lnSpc>
              <a:spcBef>
                <a:spcPts val="0"/>
              </a:spcBef>
            </a:pPr>
            <a:r>
              <a:rPr lang="en-US" dirty="0" smtClean="0">
                <a:solidFill>
                  <a:schemeClr val="accent6">
                    <a:lumMod val="75000"/>
                  </a:schemeClr>
                </a:solidFill>
              </a:rPr>
              <a:t>Better ways to allow easy access to the full vulnerability status, generate reports, clean exports to public CVE DB</a:t>
            </a:r>
          </a:p>
          <a:p>
            <a:pPr lvl="1">
              <a:lnSpc>
                <a:spcPct val="120000"/>
              </a:lnSpc>
              <a:spcBef>
                <a:spcPts val="0"/>
              </a:spcBef>
            </a:pPr>
            <a:r>
              <a:rPr lang="en-US" dirty="0" smtClean="0">
                <a:solidFill>
                  <a:schemeClr val="accent6">
                    <a:lumMod val="75000"/>
                  </a:schemeClr>
                </a:solidFill>
              </a:rPr>
              <a:t>Better ways to use automation to keep all the data sources automatically up to date</a:t>
            </a:r>
          </a:p>
          <a:p>
            <a:pPr>
              <a:lnSpc>
                <a:spcPct val="120000"/>
              </a:lnSpc>
              <a:spcBef>
                <a:spcPts val="0"/>
              </a:spcBef>
            </a:pPr>
            <a:r>
              <a:rPr lang="en-US" dirty="0" smtClean="0">
                <a:solidFill>
                  <a:schemeClr val="accent6">
                    <a:lumMod val="75000"/>
                  </a:schemeClr>
                </a:solidFill>
              </a:rPr>
              <a:t>Community Page:</a:t>
            </a:r>
          </a:p>
          <a:p>
            <a:pPr lvl="1">
              <a:lnSpc>
                <a:spcPct val="120000"/>
              </a:lnSpc>
              <a:spcBef>
                <a:spcPts val="0"/>
              </a:spcBef>
            </a:pPr>
            <a:r>
              <a:rPr lang="en-US" sz="2000" dirty="0">
                <a:hlinkClick r:id="rId2"/>
              </a:rPr>
              <a:t>https://</a:t>
            </a:r>
            <a:r>
              <a:rPr lang="en-US" sz="2000" dirty="0" smtClean="0">
                <a:hlinkClick r:id="rId2"/>
              </a:rPr>
              <a:t>wiki.yoctoproject.org/wiki/Contribute_to_SRTool</a:t>
            </a:r>
            <a:endParaRPr lang="en-US" dirty="0">
              <a:solidFill>
                <a:schemeClr val="accent6">
                  <a:lumMod val="75000"/>
                </a:schemeClr>
              </a:solidFill>
            </a:endParaRPr>
          </a:p>
          <a:p>
            <a:pPr>
              <a:lnSpc>
                <a:spcPct val="120000"/>
              </a:lnSpc>
              <a:spcBef>
                <a:spcPts val="0"/>
              </a:spcBef>
            </a:pPr>
            <a:r>
              <a:rPr lang="en-US" b="1" dirty="0" smtClean="0"/>
              <a:t>ELCE Presentation:</a:t>
            </a:r>
          </a:p>
          <a:p>
            <a:pPr lvl="1">
              <a:lnSpc>
                <a:spcPct val="120000"/>
              </a:lnSpc>
              <a:spcBef>
                <a:spcPts val="0"/>
              </a:spcBef>
            </a:pPr>
            <a:r>
              <a:rPr lang="en-US" sz="2200" u="sng" dirty="0" smtClean="0">
                <a:hlinkClick r:id="rId3"/>
              </a:rPr>
              <a:t>https</a:t>
            </a:r>
            <a:r>
              <a:rPr lang="en-US" sz="2200" u="sng" dirty="0">
                <a:hlinkClick r:id="rId3"/>
              </a:rPr>
              <a:t>://</a:t>
            </a:r>
            <a:r>
              <a:rPr lang="en-US" sz="2200" u="sng" dirty="0" smtClean="0">
                <a:hlinkClick r:id="rId3"/>
              </a:rPr>
              <a:t>sched.co/HOLr</a:t>
            </a:r>
            <a:endParaRPr lang="en-US" sz="2200" u="sng" dirty="0" smtClean="0"/>
          </a:p>
        </p:txBody>
      </p:sp>
    </p:spTree>
    <p:extLst>
      <p:ext uri="{BB962C8B-B14F-4D97-AF65-F5344CB8AC3E}">
        <p14:creationId xmlns:p14="http://schemas.microsoft.com/office/powerpoint/2010/main" val="1505795597"/>
      </p:ext>
    </p:extLst>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#1</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4022253039"/>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a16="http://schemas.microsoft.com/office/drawing/2014/main" xmlns=""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671298242"/>
      </p:ext>
    </p:extLst>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a16="http://schemas.microsoft.com/office/drawing/2014/main" xmlns=""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442390241"/>
      </p:ext>
    </p:extLst>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a16="http://schemas.microsoft.com/office/drawing/2014/main" xmlns=""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260925610"/>
      </p:ext>
    </p:extLst>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a16="http://schemas.microsoft.com/office/drawing/2014/main" xmlns=""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3588447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a16="http://schemas.microsoft.com/office/drawing/2014/main" xmlns=""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637671939"/>
      </p:ext>
    </p:extLst>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a16="http://schemas.microsoft.com/office/drawing/2014/main" xmlns=""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a16="http://schemas.microsoft.com/office/drawing/2014/main" xmlns=""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a16="http://schemas.microsoft.com/office/drawing/2014/main" xmlns=""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659419687"/>
      </p:ext>
    </p:extLst>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a16="http://schemas.microsoft.com/office/drawing/2014/main" xmlns=""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1102854115"/>
      </p:ext>
    </p:extLst>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a16="http://schemas.microsoft.com/office/drawing/2014/main" xmlns=""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2351049511"/>
      </p:ext>
    </p:extLst>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a16="http://schemas.microsoft.com/office/drawing/2014/main" xmlns=""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a16="http://schemas.microsoft.com/office/drawing/2014/main" xmlns=""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51851038"/>
      </p:ext>
    </p:extLst>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a16="http://schemas.microsoft.com/office/drawing/2014/main" xmlns=""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45742140"/>
      </p:ext>
    </p:extLst>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err="1" smtClean="0">
                <a:cs typeface="Arial" charset="0"/>
              </a:rPr>
              <a:t>Bonux</a:t>
            </a:r>
            <a:r>
              <a:rPr lang="en-US" dirty="0" smtClean="0">
                <a:cs typeface="Arial" charset="0"/>
              </a:rPr>
              <a:t> #2</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2899742501"/>
      </p:ext>
    </p:extLst>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2448299377"/>
      </p:ext>
    </p:extLst>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036899884"/>
      </p:ext>
    </p:extLst>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21192817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2835699165"/>
      </p:ext>
    </p:extLst>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3165307206"/>
      </p:ext>
    </p:extLst>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1674370281"/>
      </p:ext>
    </p:extLst>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0394388"/>
      </p:ext>
    </p:extLst>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59868815"/>
      </p:ext>
    </p:extLst>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3120383468"/>
      </p:ext>
    </p:extLst>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1295591120"/>
      </p:ext>
    </p:extLst>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2069450692"/>
      </p:ext>
    </p:extLst>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#3</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U-Boot </a:t>
            </a:r>
            <a:r>
              <a:rPr lang="en-US" dirty="0" smtClean="0">
                <a:latin typeface="Arial" charset="0"/>
              </a:rPr>
              <a:t>bootloader</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880119054"/>
      </p:ext>
    </p:extLst>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contemporary hardware</a:t>
            </a:r>
            <a:endParaRPr lang="en-US" sz="2600" b="0" strike="noStrike" spc="-1">
              <a:solidFill>
                <a:srgbClr val="37424A"/>
              </a:solidFill>
              <a:latin typeface="Arial"/>
            </a:endParaRPr>
          </a:p>
        </p:txBody>
      </p:sp>
      <p:sp>
        <p:nvSpPr>
          <p:cNvPr id="332"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Contemporary embedded system boots like this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Power on</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BootROM</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First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Next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other bootloader stages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Linux kernel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Userspace</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We will focus on the bootloader parts</a:t>
            </a:r>
            <a:endParaRPr lang="en-US" sz="2400" b="1" strike="noStrike" spc="-1">
              <a:solidFill>
                <a:srgbClr val="414141"/>
              </a:solidFill>
              <a:latin typeface="Arial"/>
            </a:endParaRPr>
          </a:p>
        </p:txBody>
      </p:sp>
    </p:spTree>
    <p:extLst>
      <p:ext uri="{BB962C8B-B14F-4D97-AF65-F5344CB8AC3E}">
        <p14:creationId xmlns:p14="http://schemas.microsoft.com/office/powerpoint/2010/main" val="1089322117"/>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U-Boot bootloader</a:t>
            </a:r>
            <a:endParaRPr lang="en-US" sz="2600" b="0" strike="noStrike" spc="-1">
              <a:solidFill>
                <a:srgbClr val="37424A"/>
              </a:solidFill>
              <a:latin typeface="Arial"/>
            </a:endParaRPr>
          </a:p>
        </p:txBody>
      </p:sp>
      <p:sp>
        <p:nvSpPr>
          <p:cNvPr id="334"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De-facto standard bootloader in embedded</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Capable of starting Linux, *BSD, RTOSes, UEFI apps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boot monitor</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has a powerful command shell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Allows manipulating with the boot process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(boot different kernel, script the boot process...)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debug multitool</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shell tools allow operating hardware blocks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(memory IO, SPI, I2C, network, USB, ...)</a:t>
            </a:r>
            <a:endParaRPr lang="en-US" sz="2400" b="0" strike="noStrike" spc="-1">
              <a:solidFill>
                <a:srgbClr val="414141"/>
              </a:solidFill>
              <a:latin typeface="Arial"/>
            </a:endParaRPr>
          </a:p>
        </p:txBody>
      </p:sp>
    </p:spTree>
    <p:extLst>
      <p:ext uri="{BB962C8B-B14F-4D97-AF65-F5344CB8AC3E}">
        <p14:creationId xmlns:p14="http://schemas.microsoft.com/office/powerpoint/2010/main" val="2185001734"/>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a:t>
            </a:r>
            <a:endParaRPr lang="en-US" sz="2600" b="0" strike="noStrike" spc="-1">
              <a:solidFill>
                <a:srgbClr val="37424A"/>
              </a:solidFill>
              <a:latin typeface="Arial"/>
            </a:endParaRPr>
          </a:p>
        </p:txBody>
      </p:sp>
      <p:sp>
        <p:nvSpPr>
          <p:cNvPr id="336"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Three ways of doing that:</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sandbox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built as a Linux userspace binary</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QEMU</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in QEMU</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Real hardware (danger zone)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on real HW</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Flashing incorrect bootloader brick the device :-)</a:t>
            </a:r>
            <a:endParaRPr lang="en-US" sz="2400" b="0" strike="noStrike" spc="-1">
              <a:solidFill>
                <a:srgbClr val="414141"/>
              </a:solidFill>
              <a:latin typeface="Arial"/>
            </a:endParaRPr>
          </a:p>
        </p:txBody>
      </p:sp>
    </p:spTree>
    <p:extLst>
      <p:ext uri="{BB962C8B-B14F-4D97-AF65-F5344CB8AC3E}">
        <p14:creationId xmlns:p14="http://schemas.microsoft.com/office/powerpoint/2010/main" val="398598515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
        <p:nvSpPr>
          <p:cNvPr id="338"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Use the meta-dto-microdemo layer</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Metalayer contains convenience recipes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The u-boot-sandbox recipe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To quickly build U-Boot sandbox native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recipes-bsp/u-boot/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Kernel config changes to enable virt platform</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recipes-kernel/linux/files/force-virt.cfg</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DTO related things for later</a:t>
            </a:r>
            <a:endParaRPr lang="en-US" sz="2400" b="0" strike="noStrike" spc="-1">
              <a:solidFill>
                <a:srgbClr val="414141"/>
              </a:solidFill>
              <a:latin typeface="Arial"/>
            </a:endParaRPr>
          </a:p>
        </p:txBody>
      </p:sp>
    </p:spTree>
    <p:extLst>
      <p:ext uri="{BB962C8B-B14F-4D97-AF65-F5344CB8AC3E}">
        <p14:creationId xmlns:p14="http://schemas.microsoft.com/office/powerpoint/2010/main" val="147410665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0" name="CustomShape 2"/>
          <p:cNvSpPr/>
          <p:nvPr/>
        </p:nvSpPr>
        <p:spPr>
          <a:xfrm>
            <a:off x="427680" y="867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u-boot, u-boot-sandbox-native and qemu-native</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1" name="CustomShape 3"/>
          <p:cNvSpPr/>
          <p:nvPr/>
        </p:nvSpPr>
        <p:spPr>
          <a:xfrm>
            <a:off x="453960" y="1698840"/>
            <a:ext cx="8415720" cy="15649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echo "BBLAYERS += \"/scratch/</a:t>
            </a:r>
            <a:r>
              <a:rPr lang="en-US" sz="1600" b="0" strike="noStrike" spc="-1" dirty="0" err="1">
                <a:solidFill>
                  <a:srgbClr val="37424A"/>
                </a:solidFill>
                <a:latin typeface="Courier New"/>
                <a:ea typeface="ＭＳ Ｐゴシック"/>
              </a:rPr>
              <a:t>src</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/meta-</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r>
              <a:rPr lang="en-US" sz="1600" b="0"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&gt;&gt; </a:t>
            </a:r>
            <a:r>
              <a:rPr lang="en-US" sz="1600" b="0" strike="noStrike" spc="-1" dirty="0" err="1" smtClean="0">
                <a:solidFill>
                  <a:srgbClr val="37424A"/>
                </a:solidFill>
                <a:latin typeface="Courier New"/>
                <a:ea typeface="ＭＳ Ｐゴシック"/>
              </a:rPr>
              <a:t>conf</a:t>
            </a:r>
            <a:r>
              <a:rPr lang="en-US" sz="1600" b="0" strike="noStrike" spc="-1" dirty="0" smtClean="0">
                <a:solidFill>
                  <a:srgbClr val="37424A"/>
                </a:solidFill>
                <a:latin typeface="Courier New"/>
                <a:ea typeface="ＭＳ Ｐゴシック"/>
              </a:rPr>
              <a:t>/</a:t>
            </a:r>
            <a:r>
              <a:rPr lang="en-US" sz="1600" b="0" strike="noStrike" spc="-1" dirty="0" err="1" smtClean="0">
                <a:solidFill>
                  <a:srgbClr val="37424A"/>
                </a:solidFill>
                <a:latin typeface="Courier New"/>
                <a:ea typeface="ＭＳ Ｐゴシック"/>
              </a:rPr>
              <a:t>bblayers.conf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"MACHINE =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"SSTATE_DIR = \"/scratch/</a:t>
            </a:r>
            <a:r>
              <a:rPr lang="en-US" sz="1600" b="0" strike="noStrike" spc="-1" dirty="0" err="1">
                <a:solidFill>
                  <a:srgbClr val="37424A"/>
                </a:solidFill>
                <a:latin typeface="Courier New"/>
                <a:ea typeface="ＭＳ Ｐゴシック"/>
              </a:rPr>
              <a:t>sstate</a:t>
            </a:r>
            <a:r>
              <a:rPr lang="en-US" sz="1600" b="0" strike="noStrike" spc="-1" dirty="0">
                <a:solidFill>
                  <a:srgbClr val="37424A"/>
                </a:solidFill>
                <a:latin typeface="Courier New"/>
                <a:ea typeface="ＭＳ Ｐゴシック"/>
              </a:rPr>
              <a:t>-cache\""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"DL_DIR = \"/scratch/downloads\""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"UBOOT_MACHINE = \"</a:t>
            </a:r>
            <a:r>
              <a:rPr lang="en-US" sz="1600" b="0" strike="noStrike" spc="-1" dirty="0" err="1">
                <a:solidFill>
                  <a:srgbClr val="37424A"/>
                </a:solidFill>
                <a:latin typeface="Courier New"/>
                <a:ea typeface="ＭＳ Ｐゴシック"/>
              </a:rPr>
              <a:t>qemu_arm_defconfig</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endParaRPr lang="en-US" sz="1600" b="0" strike="noStrike" spc="-1" dirty="0">
              <a:latin typeface="Arial"/>
            </a:endParaRPr>
          </a:p>
        </p:txBody>
      </p:sp>
      <p:sp>
        <p:nvSpPr>
          <p:cNvPr id="342" name="CustomShape 4"/>
          <p:cNvSpPr/>
          <p:nvPr/>
        </p:nvSpPr>
        <p:spPr>
          <a:xfrm>
            <a:off x="453960" y="4177800"/>
            <a:ext cx="8324280" cy="11257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u-boot u-boot-sandbox-native </a:t>
            </a:r>
            <a:r>
              <a:rPr lang="en-US" sz="1600" b="0" strike="noStrike" spc="-1" dirty="0" err="1">
                <a:solidFill>
                  <a:srgbClr val="37424A"/>
                </a:solidFill>
                <a:latin typeface="Courier New"/>
                <a:ea typeface="ＭＳ Ｐゴシック"/>
              </a:rPr>
              <a:t>qemu</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smtClean="0">
                <a:solidFill>
                  <a:srgbClr val="37424A"/>
                </a:solidFill>
                <a:latin typeface="Courier New"/>
                <a:ea typeface="ＭＳ Ｐゴシック"/>
              </a:rPr>
              <a:t>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u-boot u-boot-sandbox-native u-boot-</a:t>
            </a:r>
            <a:r>
              <a:rPr lang="en-US" sz="1600" b="0" strike="noStrike" spc="-1" dirty="0" err="1">
                <a:solidFill>
                  <a:srgbClr val="37424A"/>
                </a:solidFill>
                <a:latin typeface="Courier New"/>
                <a:ea typeface="ＭＳ Ｐゴシック"/>
              </a:rPr>
              <a:t>mkimage</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smtClean="0">
                <a:solidFill>
                  <a:srgbClr val="37424A"/>
                </a:solidFill>
                <a:latin typeface="Courier New"/>
                <a:ea typeface="ＭＳ Ｐゴシック"/>
              </a:rPr>
              <a:t>qemu</a:t>
            </a:r>
            <a:r>
              <a:rPr lang="en-US" sz="1600" b="0" strike="noStrike" spc="-1" dirty="0" smtClean="0">
                <a:solidFill>
                  <a:srgbClr val="37424A"/>
                </a:solidFill>
                <a:latin typeface="Courier New"/>
                <a:ea typeface="ＭＳ Ｐゴシック"/>
              </a:rPr>
              <a:t>-native </a:t>
            </a:r>
            <a:r>
              <a:rPr lang="en-US" sz="1600" b="0" strike="noStrike" spc="-1" dirty="0">
                <a:solidFill>
                  <a:srgbClr val="37424A"/>
                </a:solidFill>
                <a:latin typeface="Courier New"/>
                <a:ea typeface="ＭＳ Ｐゴシック"/>
              </a:rPr>
              <a:t>virtual/kernel</a:t>
            </a:r>
            <a:endParaRPr lang="en-US" sz="1600" b="0" strike="noStrike" spc="-1" dirty="0">
              <a:latin typeface="Arial"/>
            </a:endParaRPr>
          </a:p>
        </p:txBody>
      </p:sp>
      <p:sp>
        <p:nvSpPr>
          <p:cNvPr id="343"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1651747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u-boot sandbox (use Ctrl-C to exit)</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6" name="CustomShape 3"/>
          <p:cNvSpPr/>
          <p:nvPr/>
        </p:nvSpPr>
        <p:spPr>
          <a:xfrm>
            <a:off x="457200" y="1097280"/>
            <a:ext cx="8321040" cy="50292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./tmp/work/x86_64-linux/u-boot-sandbox-native/\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1_2018.01-r0/git/u-boot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2018.01-dirty (Oct 14 2018 - 11:30:36 +0000)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SCSI:  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IDE:   Bus 0: not available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alias for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base    - print or set address offset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bootz   - boot Linux zImage image from memory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500" b="0" strike="noStrike" spc="-1">
                <a:solidFill>
                  <a:srgbClr val="37424A"/>
                </a:solidFill>
                <a:latin typeface="Courier New"/>
                <a:ea typeface="ＭＳ Ｐゴシック"/>
              </a:rPr>
              <a:t>=&gt; help bootz</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 boot Linux zImage image from memory</a:t>
            </a:r>
            <a:endParaRPr lang="en-US" sz="1500" b="0" strike="noStrike" spc="-1">
              <a:latin typeface="Arial"/>
            </a:endParaRPr>
          </a:p>
          <a:p>
            <a:pPr>
              <a:lnSpc>
                <a:spcPct val="100000"/>
              </a:lnSpc>
            </a:pP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Usage: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[addr [initrd[:size]] [fdt]]</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 boot Linux zImage stored in memory</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The argument 'initrd' is optional and specifies the address</a:t>
            </a:r>
            <a:endParaRPr lang="en-US" sz="1500" b="0" strike="noStrike" spc="-1">
              <a:latin typeface="Arial"/>
            </a:endParaRPr>
          </a:p>
          <a:p>
            <a:pPr>
              <a:lnSpc>
                <a:spcPct val="100000"/>
              </a:lnSpc>
            </a:pPr>
            <a:endParaRPr lang="en-US" sz="1500" b="0" strike="noStrike" spc="-1">
              <a:latin typeface="Arial"/>
            </a:endParaRPr>
          </a:p>
        </p:txBody>
      </p:sp>
      <p:sp>
        <p:nvSpPr>
          <p:cNvPr id="34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49592121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Start U-Boot in QEMU</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i="1" strike="noStrike" spc="-1">
                <a:solidFill>
                  <a:srgbClr val="414141"/>
                </a:solidFill>
                <a:latin typeface="Arial"/>
                <a:ea typeface="ＭＳ Ｐゴシック"/>
              </a:rPr>
              <a:t>(</a:t>
            </a:r>
            <a:r>
              <a:rPr lang="en-US" sz="1600" b="1" i="1" strike="noStrike" spc="-1">
                <a:solidFill>
                  <a:srgbClr val="414141"/>
                </a:solidFill>
                <a:latin typeface="Arial"/>
                <a:ea typeface="ＭＳ Ｐゴシック"/>
              </a:rPr>
              <a:t>CTRL-A x </a:t>
            </a:r>
            <a:r>
              <a:rPr lang="en-US" sz="1600" b="0" i="1" strike="noStrike" spc="-1">
                <a:solidFill>
                  <a:srgbClr val="414141"/>
                </a:solidFill>
                <a:latin typeface="Arial"/>
                <a:ea typeface="ＭＳ Ｐゴシック"/>
              </a:rPr>
              <a:t>to quit QEMU</a:t>
            </a:r>
            <a:r>
              <a:rPr lang="en-US" sz="2000" b="1" strike="noStrike" spc="-1">
                <a:solidFill>
                  <a:srgbClr val="414141"/>
                </a:solidFill>
                <a:latin typeface="Arial"/>
                <a:ea typeface="ＭＳ Ｐゴシック"/>
              </a:rPr>
              <a: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0" name="CustomShape 3"/>
          <p:cNvSpPr/>
          <p:nvPr/>
        </p:nvSpPr>
        <p:spPr>
          <a:xfrm>
            <a:off x="457200" y="1068120"/>
            <a:ext cx="8321040" cy="4601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2.11.1-r0/build/arm-softmmu/qemu-system-arm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-bios tmp/deploy/images/qemuarm/u-boot.bin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WARNING: Caches not enabled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Using default environment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p:txBody>
      </p:sp>
      <p:sp>
        <p:nvSpPr>
          <p:cNvPr id="35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63753077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4"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if=tmp/deploy/images/qemuarm/zImage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55"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a:t>
            </a:r>
            <a:endParaRPr lang="en-US" sz="1600" b="0" strike="noStrike" spc="-1">
              <a:latin typeface="Arial"/>
            </a:endParaRPr>
          </a:p>
        </p:txBody>
      </p:sp>
      <p:sp>
        <p:nvSpPr>
          <p:cNvPr id="356"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80134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Figure out where the RAM is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Kernel is ~ 8 MiB, copy it to RAM start + 0x8000</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9" name="CustomShape 3"/>
          <p:cNvSpPr/>
          <p:nvPr/>
        </p:nvSpPr>
        <p:spPr>
          <a:xfrm>
            <a:off x="457200" y="5150880"/>
            <a:ext cx="8324280" cy="335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=&gt; cp 0x100000 0x40008000 0x200000</a:t>
            </a:r>
            <a:endParaRPr lang="en-US" sz="1500" b="0" strike="noStrike" spc="-1">
              <a:latin typeface="Arial"/>
            </a:endParaRPr>
          </a:p>
        </p:txBody>
      </p:sp>
      <p:sp>
        <p:nvSpPr>
          <p:cNvPr id="360" name="CustomShape 4"/>
          <p:cNvSpPr/>
          <p:nvPr/>
        </p:nvSpPr>
        <p:spPr>
          <a:xfrm>
            <a:off x="457200" y="1028520"/>
            <a:ext cx="8324280" cy="35434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=&gt; bdi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arch_number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boot_params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bank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start    = </a:t>
            </a:r>
            <a:r>
              <a:rPr lang="en-US" sz="1600" b="1" strike="noStrike" spc="-1">
                <a:solidFill>
                  <a:srgbClr val="37424A"/>
                </a:solidFill>
                <a:latin typeface="Courier New"/>
                <a:ea typeface="ＭＳ Ｐゴシック"/>
              </a:rPr>
              <a:t>0x40000000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size     = 0x08000000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baudrate    = 115200 bps</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TLB addr    = 0x47FF0000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relocaddr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 off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irq_sp      = 0x46F66ED0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sp start    = 0x46F66EC0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Early malloc usage: 104 / 400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fdt_blob = 46f66ee8</a:t>
            </a:r>
            <a:endParaRPr lang="en-US" sz="1600" b="0" strike="noStrike" spc="-1">
              <a:latin typeface="Arial"/>
            </a:endParaRPr>
          </a:p>
        </p:txBody>
      </p:sp>
      <p:sp>
        <p:nvSpPr>
          <p:cNvPr id="361"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6746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6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Boot the zImage with DT</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$fdtcontroladdr is DT generated by QEMU</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0" strike="noStrike" spc="-1">
                <a:solidFill>
                  <a:srgbClr val="414141"/>
                </a:solidFill>
                <a:latin typeface="Arial"/>
                <a:ea typeface="ＭＳ Ｐゴシック"/>
              </a:rPr>
              <a:t>You can dump the DT by appending -machine dumpdtb=file.dtb</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64" name="CustomShape 3"/>
          <p:cNvSpPr/>
          <p:nvPr/>
        </p:nvSpPr>
        <p:spPr>
          <a:xfrm>
            <a:off x="457200" y="1136520"/>
            <a:ext cx="8324280" cy="39841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300" b="0" strike="noStrike" spc="-1">
                <a:solidFill>
                  <a:srgbClr val="37424A"/>
                </a:solidFill>
                <a:latin typeface="Courier New"/>
                <a:ea typeface="ＭＳ Ｐゴシック"/>
              </a:rPr>
              <a:t>=&gt; bootz 0x40008000 - $fdtcontroladdr</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Kernel image @ 0x40008000 [ 0x000000 - 0x524da0 ]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Flattened Device Tree blob at 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Booting using the fdt blob at 0x46f66ee8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Using Device Tree in place at 46f66ee8, end 46f79ee7</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Starting kernel ...</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Booting Linux on physical CPU 0x0</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Linux version 4.14.67-yocto-standard (</a:t>
            </a:r>
            <a:r>
              <a:rPr lang="en-US" sz="1300" b="0" strike="noStrike" spc="-1">
                <a:solidFill>
                  <a:srgbClr val="37424A"/>
                </a:solidFill>
                <a:latin typeface="Courier New"/>
                <a:ea typeface="ＭＳ Ｐゴシック"/>
                <a:hlinkClick r:id="rId3"/>
              </a:rPr>
              <a:t>oe-user@oe-host</a:t>
            </a: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(gcc version 7.3.0 (GCC)) #1 PREEMPT Thu Oct 11 13:10:58 UTC 2018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ARMv7 Processor [412fc0f1] revision 1 (ARMv7), cr=10c53c7d</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div instructions available: patching division code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PIPT / VIPT nonaliasing data cache, PIPT instruction cache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OF: fdt: Machine model: linux,dummy-virt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Memory policy: Data cache writeback</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probing for conduit method from DT.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PSCIv0.2 detected in firmware.</a:t>
            </a:r>
            <a:endParaRPr lang="en-US" sz="1300" b="0" strike="noStrike" spc="-1">
              <a:latin typeface="Arial"/>
            </a:endParaRPr>
          </a:p>
        </p:txBody>
      </p:sp>
      <p:sp>
        <p:nvSpPr>
          <p:cNvPr id="36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35213954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zImage and Image</a:t>
            </a:r>
            <a:endParaRPr lang="en-US" sz="2600" b="0" strike="noStrike" spc="-1">
              <a:solidFill>
                <a:srgbClr val="37424A"/>
              </a:solidFill>
              <a:latin typeface="Arial"/>
            </a:endParaRPr>
          </a:p>
        </p:txBody>
      </p:sp>
      <p:sp>
        <p:nvSpPr>
          <p:cNvPr id="367"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Linux binary with decompressor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No protection against bitrot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Set up registers as needed and jump to it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DT is optional and separate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U-Boot “bootz” command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On Aarch64, similar type of image is called Image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Boot with “booti”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321418920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uImage</a:t>
            </a:r>
            <a:endParaRPr lang="en-US" sz="2600" b="0" strike="noStrike" spc="-1">
              <a:solidFill>
                <a:srgbClr val="37424A"/>
              </a:solidFill>
              <a:latin typeface="Arial"/>
            </a:endParaRPr>
          </a:p>
        </p:txBody>
      </p:sp>
      <p:sp>
        <p:nvSpPr>
          <p:cNvPr id="369"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Envelope around arbitrary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Legacy since forever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Small header with CRC32 and metadata</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Note that CRC32 is weak</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Metadata contain payload type, load address...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Wraps only one single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“bootm”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1420135025"/>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fitImage</a:t>
            </a:r>
            <a:endParaRPr lang="en-US" sz="2600" b="0" strike="noStrike" spc="-1">
              <a:solidFill>
                <a:srgbClr val="37424A"/>
              </a:solidFill>
              <a:latin typeface="Arial"/>
            </a:endParaRPr>
          </a:p>
        </p:txBody>
      </p:sp>
      <p:sp>
        <p:nvSpPr>
          <p:cNvPr id="371"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Multi-component image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Based on DT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Can bundle multiple files with different properties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Configurable checksum per-entry</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CRC32, MD5, SHA1, SHA256...</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Supports digital signatures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RSA2048, RSA4096...</a:t>
            </a:r>
            <a:endParaRPr lang="en-US" sz="2400" b="0" strike="noStrike" spc="-1">
              <a:solidFill>
                <a:srgbClr val="414141"/>
              </a:solidFill>
              <a:latin typeface="Arial"/>
            </a:endParaRPr>
          </a:p>
        </p:txBody>
      </p:sp>
    </p:spTree>
    <p:extLst>
      <p:ext uri="{BB962C8B-B14F-4D97-AF65-F5344CB8AC3E}">
        <p14:creationId xmlns:p14="http://schemas.microsoft.com/office/powerpoint/2010/main" val="120295649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QEMU specific step – dump the DTB</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Copy over the fitImage source from the metalayer</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Build the fitImage:</a:t>
            </a:r>
            <a:endParaRPr lang="en-US" sz="2000" b="0" strike="noStrike" spc="-1">
              <a:latin typeface="Arial"/>
            </a:endParaRPr>
          </a:p>
        </p:txBody>
      </p:sp>
      <p:sp>
        <p:nvSpPr>
          <p:cNvPr id="374" name="CustomShape 3"/>
          <p:cNvSpPr/>
          <p:nvPr/>
        </p:nvSpPr>
        <p:spPr>
          <a:xfrm>
            <a:off x="457200" y="1136520"/>
            <a:ext cx="8324280" cy="326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37424A"/>
                </a:solidFill>
                <a:latin typeface="Courier New"/>
                <a:ea typeface="ＭＳ Ｐゴシック"/>
              </a:rPr>
              <a:t>=&gt; $ qemu-system-arm -machine virt -nographic -machine dumpdtb=qemu.dtb</a:t>
            </a:r>
            <a:endParaRPr lang="en-US" sz="1400" b="0" strike="noStrike" spc="-1">
              <a:latin typeface="Arial"/>
            </a:endParaRPr>
          </a:p>
        </p:txBody>
      </p:sp>
      <p:sp>
        <p:nvSpPr>
          <p:cNvPr id="37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Building the kernel fitImage</a:t>
            </a:r>
            <a:endParaRPr lang="en-US" sz="2600" b="0" strike="noStrike" spc="-1">
              <a:solidFill>
                <a:srgbClr val="37424A"/>
              </a:solidFill>
              <a:latin typeface="Arial"/>
            </a:endParaRPr>
          </a:p>
        </p:txBody>
      </p:sp>
      <p:sp>
        <p:nvSpPr>
          <p:cNvPr id="376" name="CustomShape 5"/>
          <p:cNvSpPr/>
          <p:nvPr/>
        </p:nvSpPr>
        <p:spPr>
          <a:xfrm>
            <a:off x="457200" y="2118600"/>
            <a:ext cx="8324280" cy="533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 cp /scratch/src/dto/meta-dto-microdemo/recipes-kernel/\</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linux/files/fit-image.its .</a:t>
            </a:r>
            <a:endParaRPr lang="en-US" sz="1500" b="0" strike="noStrike" spc="-1">
              <a:latin typeface="Arial"/>
            </a:endParaRPr>
          </a:p>
        </p:txBody>
      </p:sp>
      <p:sp>
        <p:nvSpPr>
          <p:cNvPr id="377" name="CustomShape 6"/>
          <p:cNvSpPr/>
          <p:nvPr/>
        </p:nvSpPr>
        <p:spPr>
          <a:xfrm>
            <a:off x="457200" y="3100680"/>
            <a:ext cx="8324280" cy="30258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export PATH=$PATH:tmp/work/x86_64-linux/dtc-native/\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1.4.5-r0/image/scratch/poky/build/tmp/work/x86_64-linux/\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dtc-native/1.4.5-r0/recipe-sysroot-native/usr/bin/</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./tmp/work/x86_64-linux/u-boot-mkimage-native/\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1_2018.01-r0/git/tools/mkimage -f ./fit-image.its /tmp/fitImage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5267.41 KiB = 5.14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40847799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80"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if=/tmp/fitImage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81"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setenv fdt_high 0x48000000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bootm 0x100000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kernel from FIT Image at 00100000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Using 'conf-1' configuration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Trying 'kernel-1' kernel subimage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Device Tree to 46f49000, end 46f5bfff ... OK</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Starting kernel ...</a:t>
            </a:r>
            <a:endParaRPr lang="en-US" sz="1600" b="0" strike="noStrike" spc="-1">
              <a:latin typeface="Arial"/>
            </a:endParaRPr>
          </a:p>
        </p:txBody>
      </p:sp>
      <p:sp>
        <p:nvSpPr>
          <p:cNvPr id="382"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7441631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4"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5" name="CustomShape 3"/>
          <p:cNvSpPr/>
          <p:nvPr/>
        </p:nvSpPr>
        <p:spPr>
          <a:xfrm>
            <a:off x="453960" y="731520"/>
            <a:ext cx="8324280" cy="53949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cat fit-image.its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/dts-v1/;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/incbin/("./tmp/deploy/images/qemuarm/zImage");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"Flattened Device Tree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/incbin/("./qemu.dtb");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"flat_dt";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"md5";</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p:txBody>
      </p:sp>
      <p:sp>
        <p:nvSpPr>
          <p:cNvPr id="386"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420547643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9" name="CustomShape 3"/>
          <p:cNvSpPr/>
          <p:nvPr/>
        </p:nvSpPr>
        <p:spPr>
          <a:xfrm>
            <a:off x="453960" y="1127520"/>
            <a:ext cx="8324280" cy="45194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"sha1";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p:txBody>
      </p:sp>
      <p:sp>
        <p:nvSpPr>
          <p:cNvPr id="390"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3955943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2"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It is possible to bundle multiple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Kernel images, FDTs, firmwares, bitstreams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Have multiple configurations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$fdt_high variable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Sets the upper bound memory address for FDT relocation</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Special value 0xffffffff = -1 means do not relocate FDT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Some platforms need FDT close to the kernel binary</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Information about uImage and fitImage, “iminfo”</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Extracting data from fitImage – “imxtract”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93"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19841991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96" name="CustomShape 3"/>
          <p:cNvSpPr/>
          <p:nvPr/>
        </p:nvSpPr>
        <p:spPr>
          <a:xfrm>
            <a:off x="457200" y="770760"/>
            <a:ext cx="8324280" cy="5081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Start:   0x001000ec</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5.1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Address: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Point: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algo: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value:   bf5547fe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hash(es) for FIT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Hash(es) for Image 0 (kernel-1): crc32+</a:t>
            </a:r>
            <a:endParaRPr lang="en-US" sz="1200" b="0" strike="noStrike" spc="-1">
              <a:latin typeface="Arial"/>
            </a:endParaRPr>
          </a:p>
        </p:txBody>
      </p:sp>
      <p:sp>
        <p:nvSpPr>
          <p:cNvPr id="39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iminfo</a:t>
            </a:r>
            <a:endParaRPr lang="en-US" sz="2600" b="0" strike="noStrike" spc="-1">
              <a:solidFill>
                <a:srgbClr val="37424A"/>
              </a:solidFill>
              <a:latin typeface="Arial"/>
            </a:endParaRPr>
          </a:p>
        </p:txBody>
      </p:sp>
    </p:spTree>
    <p:extLst>
      <p:ext uri="{BB962C8B-B14F-4D97-AF65-F5344CB8AC3E}">
        <p14:creationId xmlns:p14="http://schemas.microsoft.com/office/powerpoint/2010/main" val="406949784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400" name="CustomShape 3"/>
          <p:cNvSpPr/>
          <p:nvPr/>
        </p:nvSpPr>
        <p:spPr>
          <a:xfrm>
            <a:off x="457200" y="878760"/>
            <a:ext cx="8324280" cy="51562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a:t>
            </a:r>
            <a:r>
              <a:rPr lang="en-US" sz="1200" b="1" strike="noStrike" spc="-1">
                <a:solidFill>
                  <a:srgbClr val="37424A"/>
                </a:solidFill>
                <a:latin typeface="Courier New"/>
                <a:ea typeface="ＭＳ Ｐゴシック"/>
              </a:rPr>
              <a:t>kernel-1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a:t>
            </a:r>
            <a:r>
              <a:rPr lang="en-US" sz="1200" b="1" strike="noStrike" spc="-1">
                <a:solidFill>
                  <a:srgbClr val="37424A"/>
                </a:solidFill>
                <a:latin typeface="Courier New"/>
                <a:ea typeface="ＭＳ Ｐゴシック"/>
              </a:rPr>
              <a:t>conf-1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300" b="0" strike="noStrike" spc="-1">
                <a:solidFill>
                  <a:srgbClr val="37424A"/>
                </a:solidFill>
                <a:latin typeface="Courier New"/>
                <a:ea typeface="ＭＳ Ｐゴシック"/>
              </a:rPr>
              <a:t>=&gt; help bootm</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 boot application image from memory</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Usage: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[addr [arg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 boot application image stored in memory</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For the new multi component uImage format (FIT) addresses</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must be extended to include component or configuration unit name: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addr:&lt;subimg_uname&gt;</a:t>
            </a:r>
            <a:r>
              <a:rPr lang="en-US" sz="1300" b="0" strike="noStrike" spc="-1">
                <a:solidFill>
                  <a:srgbClr val="37424A"/>
                </a:solidFill>
                <a:latin typeface="Courier New"/>
                <a:ea typeface="ＭＳ Ｐゴシック"/>
              </a:rPr>
              <a:t> - direct component image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addr#&lt;conf_uname&gt;</a:t>
            </a:r>
            <a:r>
              <a:rPr lang="en-US" sz="1300" b="0" strike="noStrike" spc="-1">
                <a:solidFill>
                  <a:srgbClr val="37424A"/>
                </a:solidFill>
                <a:latin typeface="Courier New"/>
                <a:ea typeface="ＭＳ Ｐゴシック"/>
              </a:rPr>
              <a:t>   - configuration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Use iminfo command to get the list of existing component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images and configurations.</a:t>
            </a:r>
            <a:endParaRPr lang="en-US" sz="1300" b="0" strike="noStrike" spc="-1">
              <a:latin typeface="Arial"/>
            </a:endParaRPr>
          </a:p>
        </p:txBody>
      </p:sp>
      <p:sp>
        <p:nvSpPr>
          <p:cNvPr id="40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configurations</a:t>
            </a:r>
            <a:endParaRPr lang="en-US" sz="2600" b="0" strike="noStrike" spc="-1">
              <a:solidFill>
                <a:srgbClr val="37424A"/>
              </a:solidFill>
              <a:latin typeface="Arial"/>
            </a:endParaRPr>
          </a:p>
        </p:txBody>
      </p:sp>
    </p:spTree>
    <p:extLst>
      <p:ext uri="{BB962C8B-B14F-4D97-AF65-F5344CB8AC3E}">
        <p14:creationId xmlns:p14="http://schemas.microsoft.com/office/powerpoint/2010/main" val="21090726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403"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OE can generate fitImage using the kernel-bbclass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the following entries to your machine config:</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Note that it is possible to use multiple DTs</a:t>
            </a:r>
            <a:endParaRPr lang="en-US" sz="2000" b="0" strike="noStrike" spc="-1">
              <a:latin typeface="Arial"/>
            </a:endParaRPr>
          </a:p>
          <a:p>
            <a:pPr marL="648000" lvl="2"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The fitImage bbclass will generate one fitImage configuration per DT entry</a:t>
            </a:r>
            <a:endParaRPr lang="en-US" sz="2000" b="0" strike="noStrike" spc="-1">
              <a:latin typeface="Arial"/>
            </a:endParaRPr>
          </a:p>
        </p:txBody>
      </p:sp>
      <p:sp>
        <p:nvSpPr>
          <p:cNvPr id="404"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OE kernel-fitimage bbclass</a:t>
            </a:r>
            <a:endParaRPr lang="en-US" sz="2600" b="0" strike="noStrike" spc="-1">
              <a:solidFill>
                <a:srgbClr val="37424A"/>
              </a:solidFill>
              <a:latin typeface="Arial"/>
            </a:endParaRPr>
          </a:p>
        </p:txBody>
      </p:sp>
      <p:sp>
        <p:nvSpPr>
          <p:cNvPr id="405" name="CustomShape 4"/>
          <p:cNvSpPr/>
          <p:nvPr/>
        </p:nvSpPr>
        <p:spPr>
          <a:xfrm>
            <a:off x="457200" y="1828800"/>
            <a:ext cx="8321040" cy="797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KERNEL_IMAGETYPE = “fitImage”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KERNEL_CLASSES += “kernel-fitimage”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KERNEL_DEVICETREE = “your-machine.dtb”</a:t>
            </a:r>
            <a:endParaRPr lang="en-US" sz="1500" b="0" strike="noStrike" spc="-1">
              <a:latin typeface="Arial"/>
            </a:endParaRPr>
          </a:p>
        </p:txBody>
      </p:sp>
    </p:spTree>
    <p:extLst>
      <p:ext uri="{BB962C8B-B14F-4D97-AF65-F5344CB8AC3E}">
        <p14:creationId xmlns:p14="http://schemas.microsoft.com/office/powerpoint/2010/main" val="32600657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Developer Day Class</a:t>
            </a:r>
            <a:endParaRPr lang="en-US" dirty="0">
              <a:latin typeface="Arial" charset="0"/>
            </a:endParaRPr>
          </a:p>
        </p:txBody>
      </p:sp>
      <p:sp>
        <p:nvSpPr>
          <p:cNvPr id="13314" name="Content Placeholder 2"/>
          <p:cNvSpPr>
            <a:spLocks noGrp="1"/>
          </p:cNvSpPr>
          <p:nvPr>
            <p:ph sz="quarter" idx="13"/>
          </p:nvPr>
        </p:nvSpPr>
        <p:spPr>
          <a:xfrm>
            <a:off x="448469" y="873024"/>
            <a:ext cx="8233186" cy="5401652"/>
          </a:xfrm>
        </p:spPr>
        <p:txBody>
          <a:bodyPr/>
          <a:lstStyle/>
          <a:p>
            <a:pPr marL="0" indent="0" eaLnBrk="1" hangingPunct="1">
              <a:spcBef>
                <a:spcPts val="600"/>
              </a:spcBef>
              <a:buNone/>
            </a:pPr>
            <a:r>
              <a:rPr lang="en-US" sz="2000" dirty="0">
                <a:latin typeface="Arial" charset="0"/>
              </a:rPr>
              <a:t>9:00- </a:t>
            </a:r>
            <a:r>
              <a:rPr lang="en-US" sz="2000" dirty="0" smtClean="0">
                <a:latin typeface="Arial" charset="0"/>
              </a:rPr>
              <a:t>9:10</a:t>
            </a:r>
            <a:r>
              <a:rPr lang="en-US" sz="2000" dirty="0">
                <a:latin typeface="Arial" charset="0"/>
              </a:rPr>
              <a:t>	</a:t>
            </a:r>
            <a:r>
              <a:rPr lang="en-US" sz="2000" dirty="0" smtClean="0">
                <a:latin typeface="Arial" charset="0"/>
              </a:rPr>
              <a:t>Keynote</a:t>
            </a:r>
          </a:p>
          <a:p>
            <a:pPr marL="0" indent="0" eaLnBrk="1" hangingPunct="1">
              <a:spcBef>
                <a:spcPts val="600"/>
              </a:spcBef>
              <a:buNone/>
            </a:pPr>
            <a:r>
              <a:rPr lang="en-US" sz="2000" dirty="0" smtClean="0">
                <a:latin typeface="Arial" charset="0"/>
              </a:rPr>
              <a:t>9:10- 9:15</a:t>
            </a:r>
            <a:r>
              <a:rPr lang="en-US" sz="2000" dirty="0">
                <a:latin typeface="Arial" charset="0"/>
              </a:rPr>
              <a:t>	</a:t>
            </a:r>
            <a:r>
              <a:rPr lang="en-US" sz="2000" dirty="0" smtClean="0">
                <a:latin typeface="Arial" charset="0"/>
              </a:rPr>
              <a:t>Lab account setup</a:t>
            </a:r>
          </a:p>
          <a:p>
            <a:pPr marL="0" indent="0" eaLnBrk="1" hangingPunct="1">
              <a:spcBef>
                <a:spcPts val="600"/>
              </a:spcBef>
              <a:buNone/>
            </a:pPr>
            <a:r>
              <a:rPr lang="en-US" sz="2000" dirty="0" smtClean="0">
                <a:latin typeface="Arial" charset="0"/>
              </a:rPr>
              <a:t>9:15-10:15</a:t>
            </a:r>
            <a:r>
              <a:rPr lang="en-US" sz="2000" dirty="0">
                <a:latin typeface="Arial" charset="0"/>
              </a:rPr>
              <a:t>	Hash Equivalency/</a:t>
            </a:r>
            <a:r>
              <a:rPr lang="en-US" sz="2000" dirty="0" err="1">
                <a:latin typeface="Arial" charset="0"/>
              </a:rPr>
              <a:t>Runqueue</a:t>
            </a:r>
            <a:endParaRPr lang="en-US" sz="2000" dirty="0">
              <a:latin typeface="Arial" charset="0"/>
            </a:endParaRPr>
          </a:p>
          <a:p>
            <a:pPr marL="0" indent="0" eaLnBrk="1" hangingPunct="1">
              <a:spcBef>
                <a:spcPts val="600"/>
              </a:spcBef>
              <a:buNone/>
            </a:pPr>
            <a:r>
              <a:rPr lang="en-US" sz="2000" dirty="0">
                <a:solidFill>
                  <a:schemeClr val="accent1"/>
                </a:solidFill>
                <a:latin typeface="Arial" charset="0"/>
              </a:rPr>
              <a:t>10:15-10:30	Morning Break</a:t>
            </a:r>
          </a:p>
          <a:p>
            <a:pPr marL="0" indent="0" eaLnBrk="1" hangingPunct="1">
              <a:spcBef>
                <a:spcPts val="600"/>
              </a:spcBef>
              <a:buNone/>
            </a:pPr>
            <a:r>
              <a:rPr lang="en-US" sz="2000" dirty="0" smtClean="0">
                <a:latin typeface="Arial" charset="0"/>
              </a:rPr>
              <a:t>10:30-12:00</a:t>
            </a:r>
            <a:r>
              <a:rPr lang="en-US" sz="2000" dirty="0">
                <a:latin typeface="Arial" charset="0"/>
              </a:rPr>
              <a:t>	User Space </a:t>
            </a:r>
            <a:r>
              <a:rPr lang="en-US" sz="2000" dirty="0" smtClean="0">
                <a:latin typeface="Arial" charset="0"/>
              </a:rPr>
              <a:t>Topics</a:t>
            </a:r>
          </a:p>
          <a:p>
            <a:pPr marL="0" indent="0" eaLnBrk="1" hangingPunct="1">
              <a:spcBef>
                <a:spcPts val="600"/>
              </a:spcBef>
              <a:buNone/>
            </a:pPr>
            <a:r>
              <a:rPr lang="en-US" sz="2000" dirty="0" smtClean="0">
                <a:solidFill>
                  <a:schemeClr val="accent1"/>
                </a:solidFill>
                <a:latin typeface="Arial" charset="0"/>
              </a:rPr>
              <a:t>12:00-12:30</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12:30- 1:10</a:t>
            </a:r>
            <a:r>
              <a:rPr lang="en-US" sz="2000" dirty="0">
                <a:latin typeface="Arial" charset="0"/>
              </a:rPr>
              <a:t>	Package </a:t>
            </a:r>
            <a:r>
              <a:rPr lang="en-US" sz="2000" dirty="0" smtClean="0">
                <a:latin typeface="Arial" charset="0"/>
              </a:rPr>
              <a:t>Feeds</a:t>
            </a:r>
            <a:endParaRPr lang="en-US" sz="2000" dirty="0">
              <a:latin typeface="Arial" charset="0"/>
            </a:endParaRPr>
          </a:p>
          <a:p>
            <a:pPr marL="0" indent="0" eaLnBrk="1" hangingPunct="1">
              <a:spcBef>
                <a:spcPts val="900"/>
              </a:spcBef>
              <a:buNone/>
            </a:pPr>
            <a:r>
              <a:rPr lang="en-US" sz="2000" dirty="0" smtClean="0">
                <a:latin typeface="Arial" charset="0"/>
              </a:rPr>
              <a:t>1:10- 1:40</a:t>
            </a:r>
            <a:r>
              <a:rPr lang="en-US" sz="2000" dirty="0">
                <a:latin typeface="Arial" charset="0"/>
              </a:rPr>
              <a:t>	</a:t>
            </a:r>
            <a:r>
              <a:rPr lang="en-US" sz="2000" dirty="0" smtClean="0">
                <a:latin typeface="Arial" charset="0"/>
              </a:rPr>
              <a:t>Mirrors and </a:t>
            </a:r>
            <a:r>
              <a:rPr lang="en-US" sz="2000" dirty="0" err="1" smtClean="0">
                <a:latin typeface="Arial" charset="0"/>
              </a:rPr>
              <a:t>SState</a:t>
            </a:r>
            <a:endParaRPr lang="en-US" sz="2000" dirty="0">
              <a:latin typeface="Arial" charset="0"/>
            </a:endParaRPr>
          </a:p>
          <a:p>
            <a:pPr marL="0" indent="0" eaLnBrk="1" hangingPunct="1">
              <a:spcBef>
                <a:spcPts val="600"/>
              </a:spcBef>
              <a:buNone/>
            </a:pPr>
            <a:r>
              <a:rPr lang="en-US" sz="2000" dirty="0" smtClean="0">
                <a:latin typeface="Arial" charset="0"/>
              </a:rPr>
              <a:t>1:40- 2:40</a:t>
            </a:r>
            <a:r>
              <a:rPr lang="en-US" sz="2000" dirty="0">
                <a:latin typeface="Arial" charset="0"/>
              </a:rPr>
              <a:t>	</a:t>
            </a:r>
            <a:r>
              <a:rPr lang="en-US" sz="2000" dirty="0" smtClean="0">
                <a:latin typeface="Arial" charset="0"/>
              </a:rPr>
              <a:t>WIC</a:t>
            </a:r>
            <a:endParaRPr lang="en-US" sz="2000" dirty="0">
              <a:latin typeface="Arial" charset="0"/>
            </a:endParaRPr>
          </a:p>
          <a:p>
            <a:pPr marL="0" indent="0" eaLnBrk="1" hangingPunct="1">
              <a:spcBef>
                <a:spcPts val="600"/>
              </a:spcBef>
              <a:buNone/>
            </a:pPr>
            <a:r>
              <a:rPr lang="en-US" sz="2000" dirty="0" smtClean="0">
                <a:solidFill>
                  <a:schemeClr val="accent1"/>
                </a:solidFill>
                <a:latin typeface="Arial" charset="0"/>
              </a:rPr>
              <a:t>2:10- 2:30</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2:30- 3:30</a:t>
            </a:r>
            <a:r>
              <a:rPr lang="en-US" sz="2000" dirty="0">
                <a:latin typeface="Arial" charset="0"/>
              </a:rPr>
              <a:t>	Container </a:t>
            </a:r>
            <a:r>
              <a:rPr lang="en-US" sz="2000" dirty="0" smtClean="0">
                <a:latin typeface="Arial" charset="0"/>
              </a:rPr>
              <a:t>building/</a:t>
            </a:r>
            <a:r>
              <a:rPr lang="en-US" sz="2000" dirty="0" err="1" smtClean="0">
                <a:latin typeface="Arial" charset="0"/>
              </a:rPr>
              <a:t>Multiconfig</a:t>
            </a:r>
            <a:endParaRPr lang="en-US" sz="2000" dirty="0" smtClean="0">
              <a:latin typeface="Arial" charset="0"/>
            </a:endParaRPr>
          </a:p>
          <a:p>
            <a:pPr marL="0" indent="0" eaLnBrk="1" hangingPunct="1">
              <a:spcBef>
                <a:spcPts val="600"/>
              </a:spcBef>
              <a:buNone/>
            </a:pPr>
            <a:r>
              <a:rPr lang="en-US" sz="2000" dirty="0" smtClean="0">
                <a:latin typeface="Arial" charset="0"/>
              </a:rPr>
              <a:t>3:30- 4:30</a:t>
            </a:r>
            <a:r>
              <a:rPr lang="en-US" sz="2000" dirty="0">
                <a:latin typeface="Arial" charset="0"/>
              </a:rPr>
              <a:t>	</a:t>
            </a:r>
            <a:r>
              <a:rPr lang="en-US" sz="2000" dirty="0" err="1"/>
              <a:t>Devtool</a:t>
            </a:r>
            <a:endParaRPr lang="en-US" sz="2000" dirty="0">
              <a:latin typeface="Arial" charset="0"/>
            </a:endParaRPr>
          </a:p>
          <a:p>
            <a:pPr marL="0" indent="0" eaLnBrk="1" hangingPunct="1">
              <a:spcBef>
                <a:spcPts val="600"/>
              </a:spcBef>
              <a:buNone/>
            </a:pPr>
            <a:r>
              <a:rPr lang="en-US" sz="2000" dirty="0" smtClean="0">
                <a:latin typeface="Arial" charset="0"/>
              </a:rPr>
              <a:t>4:30- </a:t>
            </a:r>
            <a:r>
              <a:rPr lang="en-US" sz="2000" dirty="0">
                <a:latin typeface="Arial" charset="0"/>
              </a:rPr>
              <a:t>5:00	</a:t>
            </a:r>
            <a:r>
              <a:rPr lang="en-US" sz="2000" dirty="0" smtClean="0">
                <a:latin typeface="Arial" charset="0"/>
              </a:rPr>
              <a:t>Tools, Toaster, User Experience</a:t>
            </a:r>
            <a:endParaRPr lang="en-US" sz="2000" dirty="0">
              <a:latin typeface="Arial" charset="0"/>
            </a:endParaRPr>
          </a:p>
          <a:p>
            <a:pPr marL="0" indent="0" eaLnBrk="1" hangingPunct="1">
              <a:spcBef>
                <a:spcPts val="600"/>
              </a:spcBef>
              <a:buNone/>
            </a:pPr>
            <a:r>
              <a:rPr lang="en-US" sz="2000" dirty="0" smtClean="0">
                <a:latin typeface="Arial" charset="0"/>
              </a:rPr>
              <a:t>5:00- </a:t>
            </a:r>
            <a:r>
              <a:rPr lang="en-US" sz="2000" dirty="0">
                <a:latin typeface="Arial" charset="0"/>
              </a:rPr>
              <a:t>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Keynote</a:t>
            </a:r>
          </a:p>
          <a:p>
            <a:pPr eaLnBrk="1" hangingPunct="1">
              <a:spcBef>
                <a:spcPts val="900"/>
              </a:spcBef>
            </a:pPr>
            <a:r>
              <a:rPr lang="en-US" dirty="0"/>
              <a:t>Nicolas </a:t>
            </a:r>
            <a:r>
              <a:rPr lang="en-US" dirty="0" err="1"/>
              <a:t>Dechesne</a:t>
            </a:r>
            <a:r>
              <a:rPr lang="en-US" dirty="0"/>
              <a:t> </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User Space </a:t>
            </a:r>
            <a:r>
              <a:rPr lang="en-US" dirty="0" smtClean="0">
                <a:latin typeface="Arial" charset="0"/>
              </a:rPr>
              <a:t>Topics</a:t>
            </a:r>
          </a:p>
          <a:p>
            <a:pPr eaLnBrk="1" hangingPunct="1">
              <a:spcBef>
                <a:spcPts val="900"/>
              </a:spcBef>
            </a:pPr>
            <a:r>
              <a:rPr lang="en-US" dirty="0">
                <a:latin typeface="Arial" charset="0"/>
                <a:cs typeface="Arial" charset="0"/>
              </a:rPr>
              <a:t>Rudi Streif</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Overview</a:t>
            </a:r>
            <a:endParaRPr lang="en-US" sz="2600" b="0" strike="noStrike" spc="-1">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Activity Setup</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Login Shells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Sudo Configuration</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SSH Server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18" name="TextShape 3"/>
          <p:cNvSpPr txBox="1"/>
          <p:nvPr/>
        </p:nvSpPr>
        <p:spPr>
          <a:xfrm>
            <a:off x="1097280" y="4389120"/>
            <a:ext cx="6492240" cy="770040"/>
          </a:xfrm>
          <a:prstGeom prst="rect">
            <a:avLst/>
          </a:prstGeom>
          <a:noFill/>
          <a:ln>
            <a:noFill/>
          </a:ln>
        </p:spPr>
        <p:txBody>
          <a:bodyPr lIns="90000" tIns="45000" rIns="90000" bIns="45000">
            <a:spAutoFit/>
          </a:bodyPr>
          <a:lstStyle/>
          <a:p>
            <a:pPr algn="ctr"/>
            <a:r>
              <a:rPr lang="en-US" sz="2400" b="1" strike="noStrike" spc="-1">
                <a:solidFill>
                  <a:srgbClr val="2A6099"/>
                </a:solidFill>
                <a:latin typeface="Arial"/>
              </a:rPr>
              <a:t>Please ask questions.</a:t>
            </a:r>
          </a:p>
          <a:p>
            <a:pPr algn="ctr"/>
            <a:r>
              <a:rPr lang="en-US" sz="2400" b="1" strike="noStrike" spc="-1">
                <a:solidFill>
                  <a:srgbClr val="2A6099"/>
                </a:solidFill>
                <a:latin typeface="Arial"/>
              </a:rPr>
              <a:t>Your questions might help others too.</a:t>
            </a:r>
          </a:p>
        </p:txBody>
      </p:sp>
    </p:spTree>
    <p:extLst>
      <p:ext uri="{BB962C8B-B14F-4D97-AF65-F5344CB8AC3E}">
        <p14:creationId xmlns:p14="http://schemas.microsoft.com/office/powerpoint/2010/main" val="44775084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0" name="CustomShape 2"/>
          <p:cNvSpPr/>
          <p:nvPr/>
        </p:nvSpPr>
        <p:spPr>
          <a:xfrm>
            <a:off x="453960" y="1981080"/>
            <a:ext cx="8433360" cy="36882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source oe-init-build-env 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create-layer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Add your new layer with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cat conf/bblayers.conf</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BBLAYERS ?= “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/scratch/poky/meta-poky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/scratch/poky/meta-yocto-bsp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/scratch/poky/build/meta-activity3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p:txBody>
      </p:sp>
      <p:sp>
        <p:nvSpPr>
          <p:cNvPr id="321"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activity layer and add it to the build environment</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1482485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t>Outline</a:t>
            </a:r>
            <a:endParaRPr sz="2600" b="1" i="0" u="none" strike="noStrike" cap="none">
              <a:solidFill>
                <a:schemeClr val="accent1"/>
              </a:solidFill>
              <a:latin typeface="Arial"/>
              <a:ea typeface="Arial"/>
              <a:cs typeface="Arial"/>
              <a:sym typeface="Arial"/>
            </a:endParaRPr>
          </a:p>
        </p:txBody>
      </p:sp>
      <p:sp>
        <p:nvSpPr>
          <p:cNvPr id="58" name="Google Shape;58;p1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1"/>
              </a:buClr>
              <a:buSzPts val="2400"/>
              <a:buFont typeface="Arial"/>
              <a:buChar char="•"/>
            </a:pPr>
            <a:r>
              <a:rPr lang="en-US"/>
              <a:t>Yocto Project Dev Day</a:t>
            </a:r>
            <a:endParaRPr/>
          </a:p>
          <a:p>
            <a:pPr marL="342900" lvl="0" indent="-342900" algn="l" rtl="0">
              <a:spcBef>
                <a:spcPts val="0"/>
              </a:spcBef>
              <a:spcAft>
                <a:spcPts val="0"/>
              </a:spcAft>
              <a:buClr>
                <a:schemeClr val="accent1"/>
              </a:buClr>
              <a:buSzPts val="2400"/>
              <a:buFont typeface="Arial"/>
              <a:buChar char="•"/>
            </a:pPr>
            <a:r>
              <a:rPr lang="en-US"/>
              <a:t>Yocto Project updates</a:t>
            </a:r>
            <a:endParaRPr/>
          </a:p>
          <a:p>
            <a:pPr marL="342900" lvl="0" indent="-342900" algn="l" rtl="0">
              <a:spcBef>
                <a:spcPts val="0"/>
              </a:spcBef>
              <a:spcAft>
                <a:spcPts val="0"/>
              </a:spcAft>
              <a:buClr>
                <a:schemeClr val="accent1"/>
              </a:buClr>
              <a:buSzPts val="2400"/>
              <a:buFont typeface="Arial"/>
              <a:buChar char="•"/>
            </a:pPr>
            <a:r>
              <a:rPr lang="en-US"/>
              <a:t>Yocto Project Summit 2019</a:t>
            </a:r>
            <a:endParaRPr/>
          </a:p>
          <a:p>
            <a:pPr marL="342900" marR="0" lvl="0" indent="-342900" algn="l" rtl="0">
              <a:spcBef>
                <a:spcPts val="0"/>
              </a:spcBef>
              <a:spcAft>
                <a:spcPts val="0"/>
              </a:spcAft>
              <a:buClr>
                <a:schemeClr val="accent1"/>
              </a:buClr>
              <a:buSzPts val="2400"/>
              <a:buFont typeface="Arial"/>
              <a:buChar char="•"/>
            </a:pPr>
            <a:r>
              <a:rPr lang="en-US"/>
              <a:t>Yocto Project at ELC</a:t>
            </a:r>
            <a:endParaRPr/>
          </a:p>
          <a:p>
            <a:pPr marL="342900" marR="0" lvl="0" indent="-342900" algn="l" rtl="0">
              <a:spcBef>
                <a:spcPts val="0"/>
              </a:spcBef>
              <a:spcAft>
                <a:spcPts val="0"/>
              </a:spcAft>
              <a:buClr>
                <a:schemeClr val="accent1"/>
              </a:buClr>
              <a:buSzPts val="2400"/>
              <a:buFont typeface="Arial"/>
              <a:buChar char="•"/>
            </a:pPr>
            <a:r>
              <a:rPr lang="en-US"/>
              <a:t>Join us!</a:t>
            </a:r>
            <a:endParaRPr/>
          </a:p>
          <a:p>
            <a:pPr marL="342900" marR="0" lvl="0" indent="0" algn="l" rtl="0">
              <a:spcBef>
                <a:spcPts val="0"/>
              </a:spcBef>
              <a:spcAft>
                <a:spcPts val="0"/>
              </a:spcAft>
              <a:buNone/>
            </a:pPr>
            <a:endParaRPr/>
          </a:p>
          <a:p>
            <a:pPr marL="342900" marR="0" lvl="0" indent="-190500" algn="l" rtl="0">
              <a:spcBef>
                <a:spcPts val="1800"/>
              </a:spcBef>
              <a:spcAft>
                <a:spcPts val="0"/>
              </a:spcAft>
              <a:buClr>
                <a:schemeClr val="accent1"/>
              </a:buClr>
              <a:buSzPts val="2400"/>
              <a:buFont typeface="Arial"/>
              <a:buNone/>
            </a:pPr>
            <a:endParaRPr sz="2400" b="1"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186658012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3" name="CustomShape 2"/>
          <p:cNvSpPr/>
          <p:nvPr/>
        </p:nvSpPr>
        <p:spPr>
          <a:xfrm>
            <a:off x="453960" y="1585080"/>
            <a:ext cx="8433360" cy="97524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mkdir -p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pushd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24"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image recipe</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25" name="CustomShape 4"/>
          <p:cNvSpPr/>
          <p:nvPr/>
        </p:nvSpPr>
        <p:spPr>
          <a:xfrm>
            <a:off x="731520" y="2747160"/>
            <a:ext cx="7955280" cy="25563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SUMMARY = "Activity 3 Test Image"</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DESCRIPTION = "Activity 3 Test Image for Yocto Project DevDay"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LICENSE = "MIT"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IMAGE_INSTALL = "packagegroup-core-boot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packagegroup-base-extended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${CORE_IMAGE_EXTRA_INSTALL}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inherit core-image</a:t>
            </a:r>
            <a:endParaRPr lang="en-US" sz="1600" b="0" strike="noStrike" spc="-1">
              <a:latin typeface="Arial"/>
            </a:endParaRPr>
          </a:p>
        </p:txBody>
      </p:sp>
      <p:sp>
        <p:nvSpPr>
          <p:cNvPr id="326" name="CustomShape 5"/>
          <p:cNvSpPr/>
          <p:nvPr/>
        </p:nvSpPr>
        <p:spPr>
          <a:xfrm>
            <a:off x="453960" y="548316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23636568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Users, Groups and Passwords</a:t>
            </a:r>
            <a:endParaRPr lang="en-US" sz="2600" b="0" strike="noStrike" spc="-1">
              <a:solidFill>
                <a:srgbClr val="37424A"/>
              </a:solidFill>
              <a:latin typeface="Arial"/>
            </a:endParaRPr>
          </a:p>
        </p:txBody>
      </p:sp>
      <p:sp>
        <p:nvSpPr>
          <p:cNvPr id="328" name="TextShape 2"/>
          <p:cNvSpPr txBox="1"/>
          <p:nvPr/>
        </p:nvSpPr>
        <p:spPr>
          <a:xfrm>
            <a:off x="442440" y="1075680"/>
            <a:ext cx="8229240" cy="4593600"/>
          </a:xfrm>
          <a:prstGeom prst="rect">
            <a:avLst/>
          </a:prstGeom>
          <a:noFill/>
          <a:ln>
            <a:noFill/>
          </a:ln>
        </p:spPr>
        <p:txBody>
          <a:bodyPr lIns="0" tIns="0" rIns="0" bIns="0">
            <a:normAutofit fontScale="89000" lnSpcReduction="2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extrausers class provides a mechanism for managing 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Available commands: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userdel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groupdel</a:t>
            </a:r>
            <a:endParaRPr lang="en-US" sz="2400" b="0"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Commands are added to the EXTRA_USERS_PARAMS variable.</a:t>
            </a:r>
            <a:endParaRPr lang="en-US" sz="2400" b="1"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Passwords must be provided in encrypted form.</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260984275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root user password and creating a user</a:t>
            </a:r>
            <a:endParaRPr lang="en-US" sz="2600" b="0" strike="noStrike" spc="-1">
              <a:solidFill>
                <a:srgbClr val="37424A"/>
              </a:solidFill>
              <a:latin typeface="Arial"/>
            </a:endParaRPr>
          </a:p>
        </p:txBody>
      </p:sp>
      <p:sp>
        <p:nvSpPr>
          <p:cNvPr id="330"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31"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inherit extrausers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DEV_PASSWORD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hackme"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EXTRA_USERS_PARAMS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groupadd developers;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-p `openssl passwd ${DEV_PASSWORD}`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-g developers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usermod -p `openssl passwd ${ROOT_PASSWORD}` root;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p:txBody>
      </p:sp>
      <p:sp>
        <p:nvSpPr>
          <p:cNvPr id="332"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3368846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Works, but...</a:t>
            </a:r>
            <a:endParaRPr lang="en-US" sz="2600" b="0" strike="noStrike" spc="-1">
              <a:solidFill>
                <a:srgbClr val="37424A"/>
              </a:solidFill>
              <a:latin typeface="Arial"/>
            </a:endParaRPr>
          </a:p>
        </p:txBody>
      </p:sp>
      <p:sp>
        <p:nvSpPr>
          <p:cNvPr id="334" name="TextShape 2"/>
          <p:cNvSpPr txBox="1"/>
          <p:nvPr/>
        </p:nvSpPr>
        <p:spPr>
          <a:xfrm>
            <a:off x="442800" y="859680"/>
            <a:ext cx="8229240" cy="279792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Changing the image recipe for new users is not really elegant.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It would be better if we could set the users we want to add and their passwords in a configuration file such as local.conf or a distro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86949946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 little script goes a long way...</a:t>
            </a:r>
            <a:endParaRPr lang="en-US" sz="2600" b="0" strike="noStrike" spc="-1">
              <a:solidFill>
                <a:srgbClr val="37424A"/>
              </a:solidFill>
              <a:latin typeface="Arial"/>
            </a:endParaRPr>
          </a:p>
        </p:txBody>
      </p:sp>
      <p:sp>
        <p:nvSpPr>
          <p:cNvPr id="336" name="CustomShape 2"/>
          <p:cNvSpPr/>
          <p:nvPr/>
        </p:nvSpPr>
        <p:spPr>
          <a:xfrm>
            <a:off x="731520" y="1285920"/>
            <a:ext cx="7955280" cy="4970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000" b="1" strike="noStrike" spc="-1">
                <a:solidFill>
                  <a:srgbClr val="37424A"/>
                </a:solidFill>
                <a:latin typeface="Courier New"/>
                <a:ea typeface="ＭＳ Ｐゴシック"/>
              </a:rPr>
              <a:t># Image post-processing to setup user accounts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inherit extrausers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Space-delimited list of user:password:&lt;group,group,...&gt; tuples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NEWUSERS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ROOT_PASSWORD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python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add new 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newusers = (d.getVar("NEWUSERS", True) or "").split()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user in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name,password,groups = user.split(":")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group in groups.split(","):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"groupadd -f " + group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"useradd -p `openssl passwd " + password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groups: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 " + groups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name +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modify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rootpw = d.getVar("ROOT_PASSWORD", True) or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rootpw:</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"usermod -p `openssl passwd " + rootpw + "` root;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d.setVar("EXTRA_USERS_PARAMS", params)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p:txBody>
      </p:sp>
      <p:sp>
        <p:nvSpPr>
          <p:cNvPr id="337" name="CustomShape 3"/>
          <p:cNvSpPr/>
          <p:nvPr/>
        </p:nvSpPr>
        <p:spPr>
          <a:xfrm>
            <a:off x="453960" y="803160"/>
            <a:ext cx="8433360" cy="38556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user-setup.inc</a:t>
            </a:r>
            <a:endParaRPr lang="en-US" sz="1600" b="0" strike="noStrike" spc="-1">
              <a:latin typeface="Arial"/>
            </a:endParaRPr>
          </a:p>
        </p:txBody>
      </p:sp>
    </p:spTree>
    <p:extLst>
      <p:ext uri="{BB962C8B-B14F-4D97-AF65-F5344CB8AC3E}">
        <p14:creationId xmlns:p14="http://schemas.microsoft.com/office/powerpoint/2010/main" val="311505439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39" name="CustomShape 2"/>
          <p:cNvSpPr/>
          <p:nvPr/>
        </p:nvSpPr>
        <p:spPr>
          <a:xfrm>
            <a:off x="453960" y="911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40" name="CustomShape 3"/>
          <p:cNvSpPr/>
          <p:nvPr/>
        </p:nvSpPr>
        <p:spPr>
          <a:xfrm>
            <a:off x="453960" y="3765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41" name="CustomShape 4"/>
          <p:cNvSpPr/>
          <p:nvPr/>
        </p:nvSpPr>
        <p:spPr>
          <a:xfrm>
            <a:off x="731520" y="4243320"/>
            <a:ext cx="7955280" cy="13237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to be added: space-delimited list of name:password:groups tuples.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groups is comma-delimited list of additional group names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NEWUSERS = "developer:hackme:developers"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Root User Password</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42" name="CustomShape 5"/>
          <p:cNvSpPr/>
          <p:nvPr/>
        </p:nvSpPr>
        <p:spPr>
          <a:xfrm>
            <a:off x="731520" y="1327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MIT"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user-setup.inc</a:t>
            </a:r>
            <a:endParaRPr lang="en-US" sz="1200" b="0" strike="noStrike" spc="-1">
              <a:latin typeface="Arial"/>
            </a:endParaRPr>
          </a:p>
        </p:txBody>
      </p:sp>
      <p:sp>
        <p:nvSpPr>
          <p:cNvPr id="343" name="CustomShape 6"/>
          <p:cNvSpPr/>
          <p:nvPr/>
        </p:nvSpPr>
        <p:spPr>
          <a:xfrm>
            <a:off x="453960" y="564732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29070423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Image Post Processing</a:t>
            </a:r>
            <a:endParaRPr lang="en-US" sz="2600" b="0" strike="noStrike" spc="-1">
              <a:solidFill>
                <a:srgbClr val="37424A"/>
              </a:solidFill>
              <a:latin typeface="Arial"/>
            </a:endParaRPr>
          </a:p>
        </p:txBody>
      </p:sp>
      <p:sp>
        <p:nvSpPr>
          <p:cNvPr id="345" name="TextShape 2"/>
          <p:cNvSpPr txBox="1"/>
          <p:nvPr/>
        </p:nvSpPr>
        <p:spPr>
          <a:xfrm>
            <a:off x="442800" y="1097280"/>
            <a:ext cx="8229240" cy="5029200"/>
          </a:xfrm>
          <a:prstGeom prst="rect">
            <a:avLst/>
          </a:prstGeom>
          <a:noFill/>
          <a:ln>
            <a:noFill/>
          </a:ln>
        </p:spPr>
        <p:txBody>
          <a:bodyPr lIns="0" tIns="0" rIns="0" bIns="0">
            <a:normAutofit fontScale="85000" lnSpcReduction="1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Sometimes it is necessary to processing such as adding, modifying files and more after the root file system has been created but before it is packaged into the different formats.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Through the variable </a:t>
            </a:r>
            <a:r>
              <a:rPr lang="en-US" sz="1600" b="1" strike="noStrike" spc="-1">
                <a:solidFill>
                  <a:srgbClr val="414141"/>
                </a:solidFill>
                <a:latin typeface="Arial"/>
                <a:ea typeface="ＭＳ Ｐゴシック"/>
              </a:rPr>
              <a:t>ROOTFS_POSTPROCESS_COMMAND</a:t>
            </a:r>
            <a:r>
              <a:rPr lang="en-US" sz="2400" b="1" strike="noStrike" spc="-1">
                <a:solidFill>
                  <a:srgbClr val="414141"/>
                </a:solidFill>
                <a:latin typeface="Arial"/>
                <a:ea typeface="ＭＳ Ｐゴシック"/>
              </a:rPr>
              <a:t> you can specify a list of shell functions to be executed.</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Commonly the variable and the functions are added to the image recipe.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functions are executed in the order they appear in the variable.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search path for shell commands includes the native system root of the build environment and build host PATH from the user environment.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variable </a:t>
            </a:r>
            <a:r>
              <a:rPr lang="en-US" sz="1600" b="1" strike="noStrike" spc="-1">
                <a:solidFill>
                  <a:srgbClr val="414141"/>
                </a:solidFill>
                <a:latin typeface="Arial"/>
                <a:ea typeface="ＭＳ Ｐゴシック"/>
              </a:rPr>
              <a:t>IMAGE_ROOTFS</a:t>
            </a:r>
            <a:r>
              <a:rPr lang="en-US" sz="2400" b="1" strike="noStrike" spc="-1">
                <a:solidFill>
                  <a:srgbClr val="414141"/>
                </a:solidFill>
                <a:latin typeface="Arial"/>
                <a:ea typeface="ＭＳ Ｐゴシック"/>
              </a:rPr>
              <a:t> points to the directory where the build system assembles the root file system. </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95298304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Login Shells</a:t>
            </a:r>
            <a:endParaRPr lang="en-US" sz="2600" b="0" strike="noStrike" spc="-1">
              <a:solidFill>
                <a:srgbClr val="37424A"/>
              </a:solidFill>
              <a:latin typeface="Arial"/>
            </a:endParaRPr>
          </a:p>
        </p:txBody>
      </p:sp>
      <p:sp>
        <p:nvSpPr>
          <p:cNvPr id="347"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48"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modify_shells()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printf </a:t>
            </a:r>
            <a:r>
              <a:rPr lang="en-US" sz="1200" b="1" strike="noStrike" spc="-1">
                <a:solidFill>
                  <a:srgbClr val="333333"/>
                </a:solidFill>
                <a:latin typeface="Courier New"/>
                <a:ea typeface="Times New Roman"/>
              </a:rPr>
              <a:t>"</a:t>
            </a:r>
            <a:r>
              <a:rPr lang="en-US" sz="1200" b="1" strike="noStrike" spc="-1">
                <a:solidFill>
                  <a:srgbClr val="000000"/>
                </a:solidFill>
                <a:latin typeface="Courier New"/>
                <a:ea typeface="Times New Roman"/>
              </a:rPr>
              <a:t>#</a:t>
            </a:r>
            <a:r>
              <a:rPr lang="en-US" sz="1200" b="1" strike="noStrike" spc="-1">
                <a:solidFill>
                  <a:srgbClr val="333333"/>
                </a:solidFill>
                <a:latin typeface="Courier New"/>
                <a:ea typeface="Times New Roman"/>
              </a:rPr>
              <a:t> /etc/shells: valid login shells\n/bin/sh\n/bin/bash\n"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 ${IMAGE_ROOTFS}/etc/shells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"modify_shells;"</a:t>
            </a:r>
            <a:endParaRPr lang="en-US" sz="1200" b="0" strike="noStrike" spc="-1">
              <a:latin typeface="Arial"/>
            </a:endParaRPr>
          </a:p>
        </p:txBody>
      </p:sp>
      <p:sp>
        <p:nvSpPr>
          <p:cNvPr id="349"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53885714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Sudo Configuration</a:t>
            </a:r>
            <a:endParaRPr lang="en-US" sz="2600" b="0" strike="noStrike" spc="-1">
              <a:solidFill>
                <a:srgbClr val="37424A"/>
              </a:solidFill>
              <a:latin typeface="Arial"/>
            </a:endParaRPr>
          </a:p>
        </p:txBody>
      </p:sp>
      <p:sp>
        <p:nvSpPr>
          <p:cNvPr id="351"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2" name="CustomShape 3"/>
          <p:cNvSpPr/>
          <p:nvPr/>
        </p:nvSpPr>
        <p:spPr>
          <a:xfrm>
            <a:off x="731520" y="1415160"/>
            <a:ext cx="7955280" cy="345060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sudo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modify_sudoers()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sed </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s/# %sudo/%sudo/</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 &lt; ${IMAGE_ROOTFS}/etc/sudoers &gt;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${IMAGE_ROOTFS}/etc/sudoers.tmp</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mv ${IMAGE_ROOTFS}/etc/sudoers.tmp ${IMAGE_ROOTFS}/etc/sudoers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"modify_sudoers;"</a:t>
            </a:r>
            <a:endParaRPr lang="en-US" sz="1200" b="0" strike="noStrike" spc="-1">
              <a:latin typeface="Arial"/>
            </a:endParaRPr>
          </a:p>
        </p:txBody>
      </p:sp>
      <p:sp>
        <p:nvSpPr>
          <p:cNvPr id="353" name="CustomShape 4"/>
          <p:cNvSpPr/>
          <p:nvPr/>
        </p:nvSpPr>
        <p:spPr>
          <a:xfrm>
            <a:off x="453960" y="4989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
        <p:nvSpPr>
          <p:cNvPr id="354" name="TextShape 5"/>
          <p:cNvSpPr txBox="1"/>
          <p:nvPr/>
        </p:nvSpPr>
        <p:spPr>
          <a:xfrm>
            <a:off x="1000080" y="5780160"/>
            <a:ext cx="7406640" cy="346320"/>
          </a:xfrm>
          <a:prstGeom prst="rect">
            <a:avLst/>
          </a:prstGeom>
          <a:noFill/>
          <a:ln>
            <a:noFill/>
          </a:ln>
        </p:spPr>
        <p:txBody>
          <a:bodyPr lIns="90000" tIns="45000" rIns="90000" bIns="45000">
            <a:spAutoFit/>
          </a:bodyPr>
          <a:lstStyle/>
          <a:p>
            <a:r>
              <a:rPr lang="en-US" sz="1800" b="0" strike="noStrike" spc="-1">
                <a:latin typeface="Arial"/>
              </a:rPr>
              <a:t>Note: You have to add a regular user to the sudo group for this to work.</a:t>
            </a:r>
          </a:p>
        </p:txBody>
      </p:sp>
    </p:spTree>
    <p:extLst>
      <p:ext uri="{BB962C8B-B14F-4D97-AF65-F5344CB8AC3E}">
        <p14:creationId xmlns:p14="http://schemas.microsoft.com/office/powerpoint/2010/main" val="292896629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SSH Server Configuration</a:t>
            </a:r>
            <a:endParaRPr lang="en-US" sz="2600" b="0" strike="noStrike" spc="-1">
              <a:solidFill>
                <a:srgbClr val="37424A"/>
              </a:solidFill>
              <a:latin typeface="Arial"/>
            </a:endParaRPr>
          </a:p>
        </p:txBody>
      </p:sp>
      <p:sp>
        <p:nvSpPr>
          <p:cNvPr id="356"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7" name="CustomShape 3"/>
          <p:cNvSpPr/>
          <p:nvPr/>
        </p:nvSpPr>
        <p:spPr>
          <a:xfrm>
            <a:off x="731520" y="1271160"/>
            <a:ext cx="7955280" cy="32482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keys in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if [ ! -f ${DEPLOY_DIR}/keys/root-sshkey ]; then</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/usr/bin/ssh-keygen -t rsa -N ''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 ${DEPLOY_DIR}/keys/root-sshkey</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fi</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 add public key to authorized_keys for root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mkdir -p ${IMAGE_ROOTFS}/home/root/.ssh</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cat ${DEPLOY_DIR}/keys/root-sshkey.pub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&gt;&gt; ${IMAGE_ROOTFS}/home/root/.ssh/authorized_keys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"configure_sshd;"</a:t>
            </a:r>
            <a:endParaRPr lang="en-US" sz="1200" b="0" strike="noStrike" spc="-1">
              <a:latin typeface="Arial"/>
            </a:endParaRPr>
          </a:p>
          <a:p>
            <a:pPr>
              <a:lnSpc>
                <a:spcPct val="100000"/>
              </a:lnSpc>
            </a:pPr>
            <a:endParaRPr lang="en-US" sz="1200" b="0" strike="noStrike" spc="-1">
              <a:latin typeface="Arial"/>
            </a:endParaRPr>
          </a:p>
        </p:txBody>
      </p:sp>
      <p:sp>
        <p:nvSpPr>
          <p:cNvPr id="358" name="CustomShape 4"/>
          <p:cNvSpPr/>
          <p:nvPr/>
        </p:nvSpPr>
        <p:spPr>
          <a:xfrm>
            <a:off x="453960" y="4639320"/>
            <a:ext cx="8433360" cy="1578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/scratch/poky/build/tmp/deploy/keys/root-sshkey root@192.168.7.2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8645665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Yocto Project Dev Day</a:t>
            </a:r>
            <a:endParaRPr/>
          </a:p>
        </p:txBody>
      </p:sp>
      <p:sp>
        <p:nvSpPr>
          <p:cNvPr id="65" name="Google Shape;65;p14"/>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sz="2800" dirty="0"/>
              <a:t>Very important event for us	</a:t>
            </a:r>
            <a:endParaRPr sz="2800" dirty="0"/>
          </a:p>
          <a:p>
            <a:pPr marL="914400" lvl="1" indent="-368300" algn="l" rtl="0">
              <a:spcBef>
                <a:spcPts val="0"/>
              </a:spcBef>
              <a:spcAft>
                <a:spcPts val="0"/>
              </a:spcAft>
              <a:buSzPts val="2200"/>
              <a:buChar char="•"/>
            </a:pPr>
            <a:r>
              <a:rPr lang="en-US" sz="2400" dirty="0"/>
              <a:t>we really enjoy meeting new users</a:t>
            </a:r>
            <a:endParaRPr sz="2400" dirty="0"/>
          </a:p>
          <a:p>
            <a:pPr marL="914400" lvl="1" indent="-368300" algn="l" rtl="0">
              <a:spcBef>
                <a:spcPts val="0"/>
              </a:spcBef>
              <a:spcAft>
                <a:spcPts val="0"/>
              </a:spcAft>
              <a:buSzPts val="2200"/>
              <a:buChar char="•"/>
            </a:pPr>
            <a:r>
              <a:rPr lang="en-US" sz="2400" dirty="0"/>
              <a:t>we really value feedback from the field!</a:t>
            </a:r>
            <a:endParaRPr sz="2400" dirty="0"/>
          </a:p>
          <a:p>
            <a:pPr marL="457200" lvl="0" indent="-381000" algn="l" rtl="0">
              <a:spcBef>
                <a:spcPts val="0"/>
              </a:spcBef>
              <a:spcAft>
                <a:spcPts val="0"/>
              </a:spcAft>
              <a:buSzPts val="2400"/>
              <a:buChar char="•"/>
            </a:pPr>
            <a:r>
              <a:rPr lang="en-US" sz="2800" dirty="0"/>
              <a:t>Don’t hesitate to ask questions, take as much as possible from the great speakers today!</a:t>
            </a:r>
            <a:endParaRPr sz="2800" dirty="0"/>
          </a:p>
          <a:p>
            <a:pPr marL="457200" lvl="0" indent="-381000" algn="l" rtl="0">
              <a:spcBef>
                <a:spcPts val="0"/>
              </a:spcBef>
              <a:spcAft>
                <a:spcPts val="0"/>
              </a:spcAft>
              <a:buSzPts val="2400"/>
              <a:buChar char="•"/>
            </a:pPr>
            <a:r>
              <a:rPr lang="en-US" sz="2800" dirty="0"/>
              <a:t>We need more users, contributors and maintainers!</a:t>
            </a:r>
            <a:endParaRPr sz="2800" dirty="0"/>
          </a:p>
          <a:p>
            <a:pPr marL="457200" lvl="0" indent="-381000" algn="l" rtl="0">
              <a:spcBef>
                <a:spcPts val="0"/>
              </a:spcBef>
              <a:spcAft>
                <a:spcPts val="0"/>
              </a:spcAft>
              <a:buSzPts val="2400"/>
              <a:buChar char="•"/>
            </a:pPr>
            <a:r>
              <a:rPr lang="en-US" sz="2800" dirty="0"/>
              <a:t>Send us feedback!</a:t>
            </a:r>
            <a:endParaRPr sz="2800" dirty="0"/>
          </a:p>
        </p:txBody>
      </p:sp>
    </p:spTree>
    <p:extLst>
      <p:ext uri="{BB962C8B-B14F-4D97-AF65-F5344CB8AC3E}">
        <p14:creationId xmlns:p14="http://schemas.microsoft.com/office/powerpoint/2010/main" val="2082435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Nice, but once again not very flexible...</a:t>
            </a:r>
            <a:endParaRPr lang="en-US" sz="2600" b="0" strike="noStrike" spc="-1">
              <a:solidFill>
                <a:srgbClr val="37424A"/>
              </a:solidFill>
              <a:latin typeface="Arial"/>
            </a:endParaRPr>
          </a:p>
        </p:txBody>
      </p:sp>
      <p:sp>
        <p:nvSpPr>
          <p:cNvPr id="360"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sshd-setup.inc</a:t>
            </a:r>
            <a:endParaRPr lang="en-US" sz="1600" b="0" strike="noStrike" spc="-1">
              <a:latin typeface="Arial"/>
            </a:endParaRPr>
          </a:p>
          <a:p>
            <a:pPr>
              <a:lnSpc>
                <a:spcPct val="100000"/>
              </a:lnSpc>
            </a:pPr>
            <a:endParaRPr lang="en-US" sz="1600" b="0" strike="noStrike" spc="-1">
              <a:latin typeface="Arial"/>
            </a:endParaRPr>
          </a:p>
        </p:txBody>
      </p:sp>
      <p:sp>
        <p:nvSpPr>
          <p:cNvPr id="361" name="CustomShape 3"/>
          <p:cNvSpPr/>
          <p:nvPr/>
        </p:nvSpPr>
        <p:spPr>
          <a:xfrm>
            <a:off x="731520" y="1271160"/>
            <a:ext cx="7955280" cy="48553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Image post-processing to configure sshd</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Setup ssh key login for these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keys will be stored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the keys for the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for user in ${SSH_USERS}; do</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if [ ! -f ${DEPLOY_DIR}/keys/${user}-sshkey ]; then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/usr/bin/ssh-keygen -t rsa -N ''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 ${DEPLOY_DIR}/keys/${user}-sshkey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fi</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add public key to authorized_keys for the user</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${IMAGE_ROOTFS}/home/${user}/.ssh</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cat ${DEPLOY_DIR}/keys/${user}-sshkey.pub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&gt;&gt; ${IMAGE_ROOTFS}/home/${user}/.ssh/authorized_keys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done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ROOTFS_POSTPROCESS_COMMAND += "configure_sshd;"</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151348592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63" name="CustomShape 2"/>
          <p:cNvSpPr/>
          <p:nvPr/>
        </p:nvSpPr>
        <p:spPr>
          <a:xfrm>
            <a:off x="453960" y="803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64" name="CustomShape 3"/>
          <p:cNvSpPr/>
          <p:nvPr/>
        </p:nvSpPr>
        <p:spPr>
          <a:xfrm>
            <a:off x="453960" y="3657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65" name="CustomShape 4"/>
          <p:cNvSpPr/>
          <p:nvPr/>
        </p:nvSpPr>
        <p:spPr>
          <a:xfrm>
            <a:off x="731520" y="4135320"/>
            <a:ext cx="7955280" cy="5115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for whom to create ssh login with 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"root developer"</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66" name="CustomShape 5"/>
          <p:cNvSpPr/>
          <p:nvPr/>
        </p:nvSpPr>
        <p:spPr>
          <a:xfrm>
            <a:off x="731520" y="1219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sshd-setup.inc</a:t>
            </a:r>
            <a:endParaRPr lang="en-US" sz="1200" b="0" strike="noStrike" spc="-1">
              <a:latin typeface="Arial"/>
            </a:endParaRPr>
          </a:p>
        </p:txBody>
      </p:sp>
      <p:sp>
        <p:nvSpPr>
          <p:cNvPr id="367" name="CustomShape 6"/>
          <p:cNvSpPr/>
          <p:nvPr/>
        </p:nvSpPr>
        <p:spPr>
          <a:xfrm>
            <a:off x="453960" y="4721400"/>
            <a:ext cx="8433360" cy="17449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/scratch/poky/build/tmp/deploy/keys/developer-sshkey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developer@192.168.7.2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35543556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EoA (End of Activity)</a:t>
            </a:r>
            <a:endParaRPr lang="en-US" sz="2600" b="0" strike="noStrike" spc="-1">
              <a:solidFill>
                <a:srgbClr val="37424A"/>
              </a:solidFill>
              <a:latin typeface="Arial"/>
            </a:endParaRPr>
          </a:p>
        </p:txBody>
      </p:sp>
      <p:sp>
        <p:nvSpPr>
          <p:cNvPr id="369" name="TextShape 2"/>
          <p:cNvSpPr txBox="1"/>
          <p:nvPr/>
        </p:nvSpPr>
        <p:spPr>
          <a:xfrm>
            <a:off x="442800" y="1097280"/>
            <a:ext cx="8229240" cy="5029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Cleanup</a:t>
            </a:r>
            <a:r>
              <a:t/>
            </a:r>
            <a:br/>
            <a:r>
              <a:t/>
            </a:r>
            <a:br/>
            <a:r>
              <a:t/>
            </a:r>
            <a:br/>
            <a:r>
              <a:t/>
            </a:r>
            <a:br/>
            <a:r>
              <a:rPr lang="en-US" sz="2400" b="1" strike="noStrike" spc="-1">
                <a:solidFill>
                  <a:srgbClr val="414141"/>
                </a:solidFill>
                <a:latin typeface="Arial"/>
              </a:rPr>
              <a:t> </a:t>
            </a: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Thank You!</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70" name="CustomShape 3"/>
          <p:cNvSpPr/>
          <p:nvPr/>
        </p:nvSpPr>
        <p:spPr>
          <a:xfrm>
            <a:off x="436320" y="1638360"/>
            <a:ext cx="8433360" cy="8305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remove-layer meta-activity3</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99681639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64</a:t>
            </a:fld>
            <a:endParaRPr/>
          </a:p>
        </p:txBody>
      </p:sp>
      <p:sp>
        <p:nvSpPr>
          <p:cNvPr id="146" name="Title 1"/>
          <p:cNvSpPr txBox="1">
            <a:spLocks noGrp="1"/>
          </p:cNvSpPr>
          <p:nvPr>
            <p:ph type="title"/>
          </p:nvPr>
        </p:nvSpPr>
        <p:spPr>
          <a:xfrm>
            <a:off x="454024" y="408517"/>
            <a:ext cx="8227440" cy="889001"/>
          </a:xfrm>
          <a:prstGeom prst="rect">
            <a:avLst/>
          </a:prstGeom>
        </p:spPr>
        <p:txBody>
          <a:bodyPr/>
          <a:lstStyle/>
          <a:p>
            <a:r>
              <a:rPr dirty="0"/>
              <a:t>Package </a:t>
            </a:r>
            <a:r>
              <a:rPr lang="en-US" dirty="0" smtClean="0"/>
              <a:t>Manager </a:t>
            </a:r>
            <a:r>
              <a:rPr dirty="0" smtClean="0"/>
              <a:t>Overview</a:t>
            </a:r>
            <a:endParaRPr dirty="0"/>
          </a:p>
        </p:txBody>
      </p:sp>
      <p:pic>
        <p:nvPicPr>
          <p:cNvPr id="147" name="Picture 2" descr="Picture 2"/>
          <p:cNvPicPr>
            <a:picLocks noChangeAspect="1"/>
          </p:cNvPicPr>
          <p:nvPr/>
        </p:nvPicPr>
        <p:blipFill>
          <a:blip r:embed="rId2">
            <a:extLst/>
          </a:blip>
          <a:stretch>
            <a:fillRect/>
          </a:stretch>
        </p:blipFill>
        <p:spPr>
          <a:xfrm>
            <a:off x="774138" y="1175776"/>
            <a:ext cx="7007227" cy="4612354"/>
          </a:xfrm>
          <a:prstGeom prst="rect">
            <a:avLst/>
          </a:prstGeom>
          <a:ln w="12700">
            <a:miter lim="400000"/>
          </a:ln>
        </p:spPr>
      </p:pic>
    </p:spTree>
    <p:extLst>
      <p:ext uri="{BB962C8B-B14F-4D97-AF65-F5344CB8AC3E}">
        <p14:creationId xmlns:p14="http://schemas.microsoft.com/office/powerpoint/2010/main" val="141044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65</a:t>
            </a:fld>
            <a:endParaRPr/>
          </a:p>
        </p:txBody>
      </p:sp>
      <p:sp>
        <p:nvSpPr>
          <p:cNvPr id="150" name="Title 1"/>
          <p:cNvSpPr txBox="1">
            <a:spLocks noGrp="1"/>
          </p:cNvSpPr>
          <p:nvPr>
            <p:ph type="title"/>
          </p:nvPr>
        </p:nvSpPr>
        <p:spPr>
          <a:xfrm>
            <a:off x="454024" y="408517"/>
            <a:ext cx="8227440" cy="889001"/>
          </a:xfrm>
          <a:prstGeom prst="rect">
            <a:avLst/>
          </a:prstGeom>
        </p:spPr>
        <p:txBody>
          <a:bodyPr/>
          <a:lstStyle/>
          <a:p>
            <a:r>
              <a:rPr lang="en-US" dirty="0" err="1" smtClean="0"/>
              <a:t>Yocto</a:t>
            </a:r>
            <a:r>
              <a:rPr lang="en-US" dirty="0" smtClean="0"/>
              <a:t> </a:t>
            </a:r>
            <a:r>
              <a:rPr dirty="0" smtClean="0"/>
              <a:t>Package </a:t>
            </a:r>
            <a:r>
              <a:rPr dirty="0"/>
              <a:t>Feed Overview</a:t>
            </a:r>
          </a:p>
        </p:txBody>
      </p:sp>
      <p:sp>
        <p:nvSpPr>
          <p:cNvPr id="151" name="Content Placeholder 2"/>
          <p:cNvSpPr txBox="1">
            <a:spLocks noGrp="1"/>
          </p:cNvSpPr>
          <p:nvPr>
            <p:ph type="body" idx="4294967295"/>
          </p:nvPr>
        </p:nvSpPr>
        <p:spPr>
          <a:xfrm>
            <a:off x="442210" y="1075766"/>
            <a:ext cx="8229601" cy="4921623"/>
          </a:xfrm>
          <a:prstGeom prst="rect">
            <a:avLst/>
          </a:prstGeom>
        </p:spPr>
        <p:txBody>
          <a:bodyPr/>
          <a:lstStyle/>
          <a:p>
            <a:r>
              <a:rPr dirty="0"/>
              <a:t>Tested package types: rpm and </a:t>
            </a:r>
            <a:r>
              <a:rPr dirty="0" err="1"/>
              <a:t>ipk</a:t>
            </a:r>
            <a:endParaRPr dirty="0"/>
          </a:p>
          <a:p>
            <a:r>
              <a:rPr dirty="0"/>
              <a:t>For rpm packages, we now use </a:t>
            </a:r>
            <a:r>
              <a:rPr dirty="0" smtClean="0"/>
              <a:t>DNF</a:t>
            </a:r>
            <a:endParaRPr dirty="0"/>
          </a:p>
          <a:p>
            <a:r>
              <a:rPr dirty="0"/>
              <a:t>Setting up a package feed is EASY</a:t>
            </a:r>
          </a:p>
          <a:p>
            <a:pPr marL="685800" lvl="1" indent="-342900">
              <a:spcBef>
                <a:spcPts val="500"/>
              </a:spcBef>
              <a:buClr>
                <a:srgbClr val="37424A"/>
              </a:buClr>
              <a:defRPr sz="2200" b="0">
                <a:solidFill>
                  <a:srgbClr val="404040"/>
                </a:solidFill>
              </a:defRPr>
            </a:pPr>
            <a:r>
              <a:rPr u="sng" dirty="0">
                <a:solidFill>
                  <a:schemeClr val="accent1"/>
                </a:solidFill>
                <a:uFill>
                  <a:solidFill>
                    <a:schemeClr val="accent1"/>
                  </a:solidFill>
                </a:uFill>
                <a:hlinkClick r:id="rId3"/>
              </a:rPr>
              <a:t>stephano.cetola@linux.intel.com</a:t>
            </a:r>
          </a:p>
          <a:p>
            <a:pPr marL="685800" lvl="1" indent="-342900">
              <a:spcBef>
                <a:spcPts val="500"/>
              </a:spcBef>
              <a:buClr>
                <a:srgbClr val="37424A"/>
              </a:buClr>
              <a:defRPr sz="2200" b="0">
                <a:solidFill>
                  <a:srgbClr val="404040"/>
                </a:solidFill>
              </a:defRPr>
            </a:pPr>
            <a:r>
              <a:rPr dirty="0"/>
              <a:t>@</a:t>
            </a:r>
            <a:r>
              <a:rPr dirty="0" err="1"/>
              <a:t>stephano</a:t>
            </a:r>
            <a:r>
              <a:rPr dirty="0"/>
              <a:t> approves this message</a:t>
            </a:r>
          </a:p>
          <a:p>
            <a:r>
              <a:rPr dirty="0"/>
              <a:t>Signing your packages and package feed is </a:t>
            </a:r>
            <a:r>
              <a:rPr lang="en-US" dirty="0" smtClean="0"/>
              <a:t>supported</a:t>
            </a:r>
            <a:endParaRPr dirty="0"/>
          </a:p>
          <a:p>
            <a:r>
              <a:rPr dirty="0"/>
              <a:t>Two major use cases:</a:t>
            </a:r>
          </a:p>
          <a:p>
            <a:pPr marL="685800" lvl="1" indent="-342900">
              <a:spcBef>
                <a:spcPts val="500"/>
              </a:spcBef>
              <a:buClr>
                <a:srgbClr val="37424A"/>
              </a:buClr>
              <a:defRPr sz="2200" b="0">
                <a:solidFill>
                  <a:srgbClr val="404040"/>
                </a:solidFill>
              </a:defRPr>
            </a:pPr>
            <a:r>
              <a:rPr dirty="0"/>
              <a:t>On target development (faster and smarter)</a:t>
            </a:r>
          </a:p>
          <a:p>
            <a:pPr marL="685800" lvl="1" indent="-342900">
              <a:spcBef>
                <a:spcPts val="500"/>
              </a:spcBef>
              <a:buClr>
                <a:srgbClr val="37424A"/>
              </a:buClr>
              <a:defRPr sz="2200" b="0">
                <a:solidFill>
                  <a:srgbClr val="404040"/>
                </a:solidFill>
              </a:defRPr>
            </a:pPr>
            <a:r>
              <a:rPr dirty="0"/>
              <a:t>In the field updates (YMMV)</a:t>
            </a:r>
          </a:p>
        </p:txBody>
      </p:sp>
    </p:spTree>
    <p:extLst>
      <p:ext uri="{BB962C8B-B14F-4D97-AF65-F5344CB8AC3E}">
        <p14:creationId xmlns:p14="http://schemas.microsoft.com/office/powerpoint/2010/main" val="81845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66</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dirty="0"/>
              <a:t>Understanding RPM </a:t>
            </a:r>
            <a:r>
              <a:rPr dirty="0" smtClean="0"/>
              <a:t>Packages</a:t>
            </a:r>
            <a:r>
              <a:rPr lang="en-US" dirty="0" smtClean="0"/>
              <a:t> in </a:t>
            </a:r>
            <a:r>
              <a:rPr lang="en-US" dirty="0" err="1" smtClean="0"/>
              <a:t>Yocto</a:t>
            </a:r>
            <a:endParaRPr dirty="0"/>
          </a:p>
        </p:txBody>
      </p:sp>
      <p:pic>
        <p:nvPicPr>
          <p:cNvPr id="1026" name="Picture 2" descr="https://xrdocs.io/device-lifecycle/images/RPM.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53017"/>
            <a:ext cx="9420482" cy="40767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noGrp="1"/>
          </p:cNvSpPr>
          <p:nvPr>
            <p:ph type="body" idx="4294967295"/>
          </p:nvPr>
        </p:nvSpPr>
        <p:spPr>
          <a:xfrm>
            <a:off x="353564" y="5171553"/>
            <a:ext cx="8229601" cy="1101427"/>
          </a:xfrm>
          <a:prstGeom prst="rect">
            <a:avLst/>
          </a:prstGeom>
        </p:spPr>
        <p:txBody>
          <a:bodyPr/>
          <a:lstStyle/>
          <a:p>
            <a:r>
              <a:rPr lang="en-US" b="0" dirty="0" smtClean="0"/>
              <a:t>RPMs located in: </a:t>
            </a:r>
            <a:r>
              <a:rPr lang="en-US" dirty="0" err="1" smtClean="0"/>
              <a:t>tmp</a:t>
            </a:r>
            <a:r>
              <a:rPr lang="en-US" dirty="0" smtClean="0"/>
              <a:t>/deploy/rpm/ARCH/</a:t>
            </a:r>
          </a:p>
          <a:p>
            <a:r>
              <a:rPr lang="en-US" dirty="0" smtClean="0"/>
              <a:t>&lt;blink&gt;</a:t>
            </a:r>
            <a:r>
              <a:rPr lang="en-US" b="0" dirty="0" smtClean="0"/>
              <a:t>index database</a:t>
            </a:r>
            <a:r>
              <a:rPr lang="en-US" dirty="0" smtClean="0"/>
              <a:t> </a:t>
            </a:r>
            <a:r>
              <a:rPr lang="en-US" dirty="0" smtClean="0">
                <a:solidFill>
                  <a:srgbClr val="FF0000"/>
                </a:solidFill>
              </a:rPr>
              <a:t>NOT CREATED YET</a:t>
            </a:r>
            <a:r>
              <a:rPr lang="en-US" dirty="0" smtClean="0"/>
              <a:t>&lt;/blink&gt;</a:t>
            </a:r>
            <a:endParaRPr dirty="0"/>
          </a:p>
        </p:txBody>
      </p:sp>
    </p:spTree>
    <p:extLst>
      <p:ext uri="{BB962C8B-B14F-4D97-AF65-F5344CB8AC3E}">
        <p14:creationId xmlns:p14="http://schemas.microsoft.com/office/powerpoint/2010/main" val="174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67</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a:t>Understanding RPM </a:t>
            </a:r>
            <a:r>
              <a:rPr lang="en-US" dirty="0" smtClean="0"/>
              <a:t>Package Index in </a:t>
            </a:r>
            <a:r>
              <a:rPr lang="en-US" dirty="0" err="1" smtClean="0"/>
              <a:t>Yocto</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Running “</a:t>
            </a:r>
            <a:r>
              <a:rPr lang="en-US" dirty="0" err="1" smtClean="0"/>
              <a:t>bitbake</a:t>
            </a:r>
            <a:r>
              <a:rPr lang="en-US" dirty="0" smtClean="0"/>
              <a:t> package-index” generates the </a:t>
            </a:r>
            <a:r>
              <a:rPr lang="en-US" dirty="0" err="1" smtClean="0"/>
              <a:t>db</a:t>
            </a:r>
            <a:r>
              <a:rPr lang="en-US" dirty="0"/>
              <a:t>:</a:t>
            </a:r>
            <a:endParaRPr dirty="0"/>
          </a:p>
        </p:txBody>
      </p:sp>
      <p:grpSp>
        <p:nvGrpSpPr>
          <p:cNvPr id="170" name="Rectangle 5"/>
          <p:cNvGrpSpPr/>
          <p:nvPr/>
        </p:nvGrpSpPr>
        <p:grpSpPr>
          <a:xfrm>
            <a:off x="340111" y="1589196"/>
            <a:ext cx="8833386" cy="5016756"/>
            <a:chOff x="-340055" y="88687"/>
            <a:chExt cx="8833385" cy="5485685"/>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4856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smtClean="0"/>
                <a:t> ls </a:t>
              </a:r>
              <a:r>
                <a:rPr lang="en-US" dirty="0" err="1" smtClean="0"/>
                <a:t>tmp</a:t>
              </a:r>
              <a:r>
                <a:rPr lang="en-US" dirty="0" smtClean="0"/>
                <a:t>/deploy/rpm/qemux86/</a:t>
              </a:r>
              <a:r>
                <a:rPr lang="en-US" dirty="0" err="1" smtClean="0"/>
                <a:t>repodata</a:t>
              </a:r>
              <a:endParaRPr lang="en-US" dirty="0" smtClean="0"/>
            </a:p>
            <a:p>
              <a:pPr>
                <a:defRPr sz="1600" b="1">
                  <a:latin typeface="Courier New"/>
                  <a:ea typeface="Courier New"/>
                  <a:cs typeface="Courier New"/>
                  <a:sym typeface="Courier New"/>
                </a:defRPr>
              </a:pPr>
              <a:r>
                <a:rPr lang="en-US" dirty="0" smtClean="0"/>
                <a:t>[bunch of </a:t>
              </a:r>
              <a:r>
                <a:rPr lang="en-US" dirty="0" err="1" smtClean="0"/>
                <a:t>sqlite</a:t>
              </a:r>
              <a:r>
                <a:rPr lang="en-US" dirty="0" smtClean="0"/>
                <a:t> files]</a:t>
              </a:r>
            </a:p>
            <a:p>
              <a:pPr>
                <a:defRPr sz="1600" b="1">
                  <a:latin typeface="Courier New"/>
                  <a:ea typeface="Courier New"/>
                  <a:cs typeface="Courier New"/>
                  <a:sym typeface="Courier New"/>
                </a:defRPr>
              </a:pPr>
              <a:r>
                <a:rPr lang="en-US" dirty="0" smtClean="0"/>
                <a:t>repomd.xml</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smtClean="0"/>
                <a:t>$ cat repomd.xml</a:t>
              </a:r>
            </a:p>
            <a:p>
              <a:pPr>
                <a:defRPr sz="1600" b="1">
                  <a:latin typeface="Courier New"/>
                  <a:ea typeface="Courier New"/>
                  <a:cs typeface="Courier New"/>
                  <a:sym typeface="Courier New"/>
                </a:defRPr>
              </a:pPr>
              <a:r>
                <a:rPr lang="en-US" dirty="0"/>
                <a:t>&lt;?xml version="1.0" encoding="UTF-8</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&lt;</a:t>
              </a:r>
              <a:r>
                <a:rPr lang="en-US" dirty="0" err="1" smtClean="0"/>
                <a:t>repomd</a:t>
              </a:r>
              <a:r>
                <a:rPr lang="en-US" dirty="0" smtClean="0"/>
                <a:t> </a:t>
              </a:r>
              <a:r>
                <a:rPr lang="en-US" dirty="0" err="1"/>
                <a:t>xmlns</a:t>
              </a:r>
              <a:r>
                <a:rPr lang="en-US" dirty="0"/>
                <a:t>="http://linux.duke.edu/metadata/repo</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&lt;revision&gt;1566265277&lt;/revision&gt;¬</a:t>
              </a:r>
            </a:p>
            <a:p>
              <a:pPr>
                <a:defRPr sz="1600" b="1">
                  <a:latin typeface="Courier New"/>
                  <a:ea typeface="Courier New"/>
                  <a:cs typeface="Courier New"/>
                  <a:sym typeface="Courier New"/>
                </a:defRPr>
              </a:pPr>
              <a:r>
                <a:rPr lang="en-US" dirty="0"/>
                <a:t>  </a:t>
              </a:r>
              <a:r>
                <a:rPr lang="en-US" dirty="0" smtClean="0"/>
                <a:t>  </a:t>
              </a:r>
              <a:r>
                <a:rPr lang="en-US" dirty="0"/>
                <a:t>&lt;data type="primary"&gt;¬</a:t>
              </a:r>
            </a:p>
            <a:p>
              <a:pPr>
                <a:defRPr sz="1600" b="1">
                  <a:latin typeface="Courier New"/>
                  <a:ea typeface="Courier New"/>
                  <a:cs typeface="Courier New"/>
                  <a:sym typeface="Courier New"/>
                </a:defRPr>
              </a:pPr>
              <a:r>
                <a:rPr lang="en-US" dirty="0"/>
                <a:t>  </a:t>
              </a:r>
              <a:r>
                <a:rPr lang="en-US" dirty="0" smtClean="0"/>
                <a:t>    </a:t>
              </a:r>
              <a:r>
                <a:rPr lang="en-US" dirty="0"/>
                <a:t>&lt;checksum type="sha256"&gt;</a:t>
              </a:r>
              <a:r>
                <a:rPr lang="en-US" dirty="0" smtClean="0"/>
                <a:t>2336fe2c…d0f</a:t>
              </a:r>
              <a:r>
                <a:rPr lang="en-US" dirty="0"/>
                <a:t>&lt;/checksum&gt;¬</a:t>
              </a:r>
            </a:p>
            <a:p>
              <a:pPr>
                <a:defRPr sz="1600" b="1">
                  <a:latin typeface="Courier New"/>
                  <a:ea typeface="Courier New"/>
                  <a:cs typeface="Courier New"/>
                  <a:sym typeface="Courier New"/>
                </a:defRPr>
              </a:pPr>
              <a:r>
                <a:rPr lang="en-US" dirty="0"/>
                <a:t>  </a:t>
              </a:r>
              <a:r>
                <a:rPr lang="en-US" dirty="0" smtClean="0"/>
                <a:t>    </a:t>
              </a:r>
              <a:r>
                <a:rPr lang="en-US" dirty="0"/>
                <a:t>&lt;open-checksum type="sha256"&gt;</a:t>
              </a:r>
              <a:r>
                <a:rPr lang="en-US" dirty="0" smtClean="0"/>
                <a:t>db11…d9e4e9a</a:t>
              </a:r>
              <a:r>
                <a:rPr lang="en-US" dirty="0"/>
                <a:t>&lt;/open-checksum</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a:t>
              </a:r>
              <a:r>
                <a:rPr lang="en-US" sz="1800" dirty="0">
                  <a:solidFill>
                    <a:srgbClr val="00B050"/>
                  </a:solidFill>
                </a:rPr>
                <a:t>location</a:t>
              </a:r>
              <a:r>
                <a:rPr lang="en-US" dirty="0"/>
                <a:t> </a:t>
              </a:r>
              <a:r>
                <a:rPr lang="en-US" dirty="0" err="1"/>
                <a:t>href</a:t>
              </a:r>
              <a:r>
                <a:rPr lang="en-US" dirty="0"/>
                <a:t>="</a:t>
              </a:r>
              <a:r>
                <a:rPr lang="en-US" dirty="0" err="1" smtClean="0"/>
                <a:t>repodata</a:t>
              </a:r>
              <a:r>
                <a:rPr lang="en-US" dirty="0" smtClean="0"/>
                <a:t>/2336…f27de1d0f-primary.xml.gz"/&gt;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&lt;timestamp&gt;1566265277&lt;/timestamp</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&lt;size&gt;68850&lt;/size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&lt;open-size&gt;998064&lt;/open-size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&lt;/data</a:t>
              </a:r>
              <a:r>
                <a:rPr lang="en-US" dirty="0" smtClean="0"/>
                <a:t>&gt;</a:t>
              </a:r>
              <a:endParaRPr lang="en-US" dirty="0"/>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59015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68</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55" name="Content Placeholder 2"/>
          <p:cNvSpPr txBox="1">
            <a:spLocks noGrp="1"/>
          </p:cNvSpPr>
          <p:nvPr>
            <p:ph type="body" idx="4294967295"/>
          </p:nvPr>
        </p:nvSpPr>
        <p:spPr>
          <a:xfrm>
            <a:off x="442209" y="1075766"/>
            <a:ext cx="8421376" cy="4921623"/>
          </a:xfrm>
          <a:prstGeom prst="rect">
            <a:avLst/>
          </a:prstGeom>
        </p:spPr>
        <p:txBody>
          <a:bodyPr/>
          <a:lstStyle/>
          <a:p>
            <a:pPr>
              <a:lnSpc>
                <a:spcPct val="90000"/>
              </a:lnSpc>
            </a:pPr>
            <a:r>
              <a:rPr dirty="0" smtClean="0"/>
              <a:t>Repository </a:t>
            </a:r>
            <a:r>
              <a:rPr dirty="0"/>
              <a:t>Tools</a:t>
            </a:r>
          </a:p>
          <a:p>
            <a:pPr marL="685800" lvl="1" indent="-342900">
              <a:lnSpc>
                <a:spcPct val="90000"/>
              </a:lnSpc>
              <a:spcBef>
                <a:spcPts val="500"/>
              </a:spcBef>
              <a:buClr>
                <a:srgbClr val="37424A"/>
              </a:buClr>
              <a:defRPr sz="2200" b="0">
                <a:solidFill>
                  <a:srgbClr val="404040"/>
                </a:solidFill>
              </a:defRPr>
            </a:pPr>
            <a:r>
              <a:rPr dirty="0" err="1"/>
              <a:t>createrepo</a:t>
            </a:r>
            <a:endParaRPr dirty="0"/>
          </a:p>
          <a:p>
            <a:pPr marL="685800" lvl="1" indent="-342900">
              <a:lnSpc>
                <a:spcPct val="90000"/>
              </a:lnSpc>
              <a:spcBef>
                <a:spcPts val="500"/>
              </a:spcBef>
              <a:buClr>
                <a:srgbClr val="37424A"/>
              </a:buClr>
              <a:defRPr sz="2200" b="0">
                <a:solidFill>
                  <a:srgbClr val="404040"/>
                </a:solidFill>
              </a:defRPr>
            </a:pPr>
            <a:r>
              <a:rPr dirty="0"/>
              <a:t>rpm2cpio</a:t>
            </a:r>
          </a:p>
          <a:p>
            <a:pPr marL="685800" lvl="1" indent="-342900">
              <a:lnSpc>
                <a:spcPct val="90000"/>
              </a:lnSpc>
              <a:spcBef>
                <a:spcPts val="500"/>
              </a:spcBef>
              <a:buClr>
                <a:srgbClr val="37424A"/>
              </a:buClr>
              <a:defRPr sz="2200" b="0">
                <a:solidFill>
                  <a:srgbClr val="404040"/>
                </a:solidFill>
              </a:defRPr>
            </a:pPr>
            <a:r>
              <a:rPr dirty="0" err="1"/>
              <a:t>dnf</a:t>
            </a:r>
            <a:r>
              <a:rPr dirty="0"/>
              <a:t> (replaces yum)</a:t>
            </a:r>
          </a:p>
          <a:p>
            <a:pPr marL="685800" lvl="1" indent="-342900">
              <a:lnSpc>
                <a:spcPct val="90000"/>
              </a:lnSpc>
              <a:spcBef>
                <a:spcPts val="500"/>
              </a:spcBef>
              <a:buClr>
                <a:srgbClr val="37424A"/>
              </a:buClr>
              <a:defRPr sz="2200" b="0">
                <a:solidFill>
                  <a:srgbClr val="404040"/>
                </a:solidFill>
              </a:defRPr>
            </a:pPr>
            <a:r>
              <a:rPr dirty="0"/>
              <a:t>yum-</a:t>
            </a:r>
            <a:r>
              <a:rPr dirty="0" err="1"/>
              <a:t>utils</a:t>
            </a:r>
            <a:r>
              <a:rPr dirty="0"/>
              <a:t> (historical)</a:t>
            </a:r>
          </a:p>
          <a:p>
            <a:pPr marL="685800" lvl="1" indent="-342900">
              <a:lnSpc>
                <a:spcPct val="90000"/>
              </a:lnSpc>
              <a:spcBef>
                <a:spcPts val="500"/>
              </a:spcBef>
              <a:buClr>
                <a:srgbClr val="37424A"/>
              </a:buClr>
              <a:defRPr sz="2200" b="0">
                <a:solidFill>
                  <a:srgbClr val="404040"/>
                </a:solidFill>
              </a:defRPr>
            </a:pPr>
            <a:endParaRPr dirty="0"/>
          </a:p>
          <a:p>
            <a:pPr>
              <a:lnSpc>
                <a:spcPct val="90000"/>
              </a:lnSpc>
            </a:pPr>
            <a:r>
              <a:rPr dirty="0"/>
              <a:t>Important Commands</a:t>
            </a:r>
          </a:p>
          <a:p>
            <a:pPr marL="685800" lvl="1" indent="-342900">
              <a:lnSpc>
                <a:spcPct val="90000"/>
              </a:lnSpc>
              <a:spcBef>
                <a:spcPts val="500"/>
              </a:spcBef>
              <a:buClr>
                <a:srgbClr val="37424A"/>
              </a:buClr>
              <a:defRPr sz="2200" b="0">
                <a:solidFill>
                  <a:srgbClr val="404040"/>
                </a:solidFill>
              </a:defRPr>
            </a:pPr>
            <a:r>
              <a:rPr dirty="0"/>
              <a:t>rpm -</a:t>
            </a:r>
            <a:r>
              <a:rPr dirty="0" err="1"/>
              <a:t>qip</a:t>
            </a:r>
            <a:r>
              <a:rPr dirty="0"/>
              <a:t> (general info)</a:t>
            </a:r>
          </a:p>
          <a:p>
            <a:pPr marL="685800" lvl="1" indent="-342900">
              <a:lnSpc>
                <a:spcPct val="90000"/>
              </a:lnSpc>
              <a:spcBef>
                <a:spcPts val="500"/>
              </a:spcBef>
              <a:buClr>
                <a:srgbClr val="37424A"/>
              </a:buClr>
              <a:defRPr sz="2200" b="0">
                <a:solidFill>
                  <a:srgbClr val="404040"/>
                </a:solidFill>
              </a:defRPr>
            </a:pPr>
            <a:r>
              <a:rPr dirty="0"/>
              <a:t>rpm -</a:t>
            </a:r>
            <a:r>
              <a:rPr dirty="0" err="1"/>
              <a:t>qpR</a:t>
            </a:r>
            <a:r>
              <a:rPr dirty="0"/>
              <a:t>  (depends)</a:t>
            </a:r>
          </a:p>
          <a:p>
            <a:pPr marL="685800" lvl="1" indent="-342900">
              <a:lnSpc>
                <a:spcPct val="90000"/>
              </a:lnSpc>
              <a:spcBef>
                <a:spcPts val="500"/>
              </a:spcBef>
              <a:buClr>
                <a:srgbClr val="37424A"/>
              </a:buClr>
              <a:defRPr sz="2200" b="0">
                <a:solidFill>
                  <a:srgbClr val="404040"/>
                </a:solidFill>
              </a:defRPr>
            </a:pPr>
            <a:r>
              <a:rPr u="sng" dirty="0">
                <a:solidFill>
                  <a:schemeClr val="accent1"/>
                </a:solidFill>
                <a:uFill>
                  <a:solidFill>
                    <a:schemeClr val="accent1"/>
                  </a:solidFill>
                </a:uFill>
                <a:hlinkClick r:id="rId2"/>
              </a:rPr>
              <a:t>https://wiki.yoctoproject.org/wiki/TipsAndTricks/UsingRPM</a:t>
            </a:r>
          </a:p>
        </p:txBody>
      </p:sp>
    </p:spTree>
    <p:extLst>
      <p:ext uri="{BB962C8B-B14F-4D97-AF65-F5344CB8AC3E}">
        <p14:creationId xmlns:p14="http://schemas.microsoft.com/office/powerpoint/2010/main" val="147482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69</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Getting general info:</a:t>
            </a:r>
            <a:endParaRPr dirty="0"/>
          </a:p>
        </p:txBody>
      </p:sp>
      <p:grpSp>
        <p:nvGrpSpPr>
          <p:cNvPr id="170" name="Rectangle 5"/>
          <p:cNvGrpSpPr/>
          <p:nvPr/>
        </p:nvGrpSpPr>
        <p:grpSpPr>
          <a:xfrm>
            <a:off x="340111" y="1589196"/>
            <a:ext cx="8833386" cy="4801312"/>
            <a:chOff x="-340055" y="88687"/>
            <a:chExt cx="8833385" cy="5616683"/>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6166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a:t> rpm -</a:t>
              </a:r>
              <a:r>
                <a:rPr lang="en-US" dirty="0" err="1"/>
                <a:t>qip</a:t>
              </a:r>
              <a:r>
                <a:rPr lang="en-US" dirty="0"/>
                <a:t> </a:t>
              </a:r>
              <a:r>
                <a:rPr lang="en-US" dirty="0" smtClean="0"/>
                <a:t>xserver-xf86-config-0.1-r33.0.qemux86.rpm</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Name        : xserver-xf86-config</a:t>
              </a:r>
            </a:p>
            <a:p>
              <a:pPr>
                <a:defRPr sz="1600" b="1">
                  <a:latin typeface="Courier New"/>
                  <a:ea typeface="Courier New"/>
                  <a:cs typeface="Courier New"/>
                  <a:sym typeface="Courier New"/>
                </a:defRPr>
              </a:pPr>
              <a:r>
                <a:rPr lang="en-US" dirty="0"/>
                <a:t>Version     : 0.1</a:t>
              </a:r>
            </a:p>
            <a:p>
              <a:pPr>
                <a:defRPr sz="1600" b="1">
                  <a:latin typeface="Courier New"/>
                  <a:ea typeface="Courier New"/>
                  <a:cs typeface="Courier New"/>
                  <a:sym typeface="Courier New"/>
                </a:defRPr>
              </a:pPr>
              <a:r>
                <a:rPr lang="en-US" dirty="0"/>
                <a:t>Release     : r33.0</a:t>
              </a:r>
            </a:p>
            <a:p>
              <a:pPr>
                <a:defRPr sz="1600" b="1">
                  <a:latin typeface="Courier New"/>
                  <a:ea typeface="Courier New"/>
                  <a:cs typeface="Courier New"/>
                  <a:sym typeface="Courier New"/>
                </a:defRPr>
              </a:pPr>
              <a:r>
                <a:rPr lang="en-US" dirty="0"/>
                <a:t>Architecture: </a:t>
              </a:r>
              <a:r>
                <a:rPr lang="en-US" dirty="0" smtClean="0"/>
                <a:t>qemux86</a:t>
              </a:r>
            </a:p>
            <a:p>
              <a:pPr>
                <a:defRPr sz="1600" b="1">
                  <a:latin typeface="Courier New"/>
                  <a:ea typeface="Courier New"/>
                  <a:cs typeface="Courier New"/>
                  <a:sym typeface="Courier New"/>
                </a:defRPr>
              </a:pPr>
              <a:r>
                <a:rPr lang="en-US" dirty="0" smtClean="0"/>
                <a:t>Group       </a:t>
              </a:r>
              <a:r>
                <a:rPr lang="en-US" dirty="0"/>
                <a:t>: x11/base</a:t>
              </a:r>
            </a:p>
            <a:p>
              <a:pPr>
                <a:defRPr sz="1600" b="1">
                  <a:latin typeface="Courier New"/>
                  <a:ea typeface="Courier New"/>
                  <a:cs typeface="Courier New"/>
                  <a:sym typeface="Courier New"/>
                </a:defRPr>
              </a:pPr>
              <a:r>
                <a:rPr lang="en-US" dirty="0"/>
                <a:t>Size        : 1165</a:t>
              </a:r>
            </a:p>
            <a:p>
              <a:pPr>
                <a:defRPr sz="1600" b="1">
                  <a:latin typeface="Courier New"/>
                  <a:ea typeface="Courier New"/>
                  <a:cs typeface="Courier New"/>
                  <a:sym typeface="Courier New"/>
                </a:defRPr>
              </a:pPr>
              <a:r>
                <a:rPr lang="en-US" dirty="0"/>
                <a:t>License     : </a:t>
              </a:r>
              <a:r>
                <a:rPr lang="en-US" dirty="0" smtClean="0"/>
                <a:t>MIT-X</a:t>
              </a:r>
            </a:p>
            <a:p>
              <a:pPr>
                <a:defRPr sz="1600" b="1">
                  <a:latin typeface="Courier New"/>
                  <a:ea typeface="Courier New"/>
                  <a:cs typeface="Courier New"/>
                  <a:sym typeface="Courier New"/>
                </a:defRPr>
              </a:pPr>
              <a:r>
                <a:rPr lang="en-US" dirty="0" smtClean="0"/>
                <a:t>Source RPM  : xserver-xf86-config-0.1-r33.0.src.rpm</a:t>
              </a:r>
            </a:p>
            <a:p>
              <a:pPr>
                <a:defRPr sz="1600" b="1">
                  <a:latin typeface="Courier New"/>
                  <a:ea typeface="Courier New"/>
                  <a:cs typeface="Courier New"/>
                  <a:sym typeface="Courier New"/>
                </a:defRPr>
              </a:pPr>
              <a:r>
                <a:rPr lang="en-US" dirty="0" smtClean="0"/>
                <a:t>Build </a:t>
              </a:r>
              <a:r>
                <a:rPr lang="en-US" dirty="0"/>
                <a:t>Date  : Thu 11 Apr 2019 05:09:21 PM PDT</a:t>
              </a:r>
            </a:p>
            <a:p>
              <a:pPr>
                <a:defRPr sz="1600" b="1">
                  <a:latin typeface="Courier New"/>
                  <a:ea typeface="Courier New"/>
                  <a:cs typeface="Courier New"/>
                  <a:sym typeface="Courier New"/>
                </a:defRPr>
              </a:pPr>
              <a:r>
                <a:rPr lang="en-US" dirty="0" smtClean="0"/>
                <a:t>Packager    </a:t>
              </a:r>
              <a:r>
                <a:rPr lang="en-US" dirty="0"/>
                <a:t>: Poky </a:t>
              </a:r>
              <a:r>
                <a:rPr lang="en-US" dirty="0" smtClean="0">
                  <a:hlinkClick r:id="rId3"/>
                </a:rPr>
                <a:t>poky@yoctoproject.org</a:t>
              </a:r>
              <a:r>
                <a:rPr lang="en-US" dirty="0" smtClean="0"/>
                <a:t> (</a:t>
              </a:r>
              <a:r>
                <a:rPr lang="en-US" sz="1800" dirty="0" smtClean="0"/>
                <a:t>see: MAINTAINER </a:t>
              </a:r>
              <a:r>
                <a:rPr lang="en-US" sz="1800" dirty="0" err="1" smtClean="0"/>
                <a:t>var</a:t>
              </a:r>
              <a:r>
                <a:rPr lang="en-US" dirty="0" smtClean="0"/>
                <a:t>)</a:t>
              </a:r>
              <a:endParaRPr lang="en-US" dirty="0"/>
            </a:p>
            <a:p>
              <a:pPr>
                <a:defRPr sz="1600" b="1">
                  <a:latin typeface="Courier New"/>
                  <a:ea typeface="Courier New"/>
                  <a:cs typeface="Courier New"/>
                  <a:sym typeface="Courier New"/>
                </a:defRPr>
              </a:pPr>
              <a:r>
                <a:rPr lang="en-US" dirty="0"/>
                <a:t>URL         : http://www.x.org</a:t>
              </a:r>
            </a:p>
            <a:p>
              <a:pPr>
                <a:defRPr sz="1600" b="1">
                  <a:latin typeface="Courier New"/>
                  <a:ea typeface="Courier New"/>
                  <a:cs typeface="Courier New"/>
                  <a:sym typeface="Courier New"/>
                </a:defRPr>
              </a:pPr>
              <a:r>
                <a:rPr lang="en-US" dirty="0"/>
                <a:t>Summary     : </a:t>
              </a:r>
              <a:r>
                <a:rPr lang="en-US" dirty="0" err="1"/>
                <a:t>X.Org</a:t>
              </a:r>
              <a:r>
                <a:rPr lang="en-US" dirty="0"/>
                <a:t> X server configuration file</a:t>
              </a:r>
            </a:p>
            <a:p>
              <a:pPr>
                <a:defRPr sz="1600" b="1">
                  <a:latin typeface="Courier New"/>
                  <a:ea typeface="Courier New"/>
                  <a:cs typeface="Courier New"/>
                  <a:sym typeface="Courier New"/>
                </a:defRPr>
              </a:pPr>
              <a:r>
                <a:rPr lang="en-US" dirty="0"/>
                <a:t>Description </a:t>
              </a:r>
              <a:r>
                <a:rPr lang="en-US" dirty="0" smtClean="0"/>
                <a:t>: </a:t>
              </a:r>
              <a:r>
                <a:rPr lang="en-US" dirty="0" err="1" smtClean="0"/>
                <a:t>X.Org</a:t>
              </a:r>
              <a:r>
                <a:rPr lang="en-US" dirty="0" smtClean="0"/>
                <a:t> </a:t>
              </a:r>
              <a:r>
                <a:rPr lang="en-US" dirty="0"/>
                <a:t>X server configuration file.</a:t>
              </a:r>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260710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releases</a:t>
            </a:r>
            <a:endParaRPr/>
          </a:p>
          <a:p>
            <a:pPr marL="0" lvl="0" indent="0" algn="l" rtl="0">
              <a:spcBef>
                <a:spcPts val="0"/>
              </a:spcBef>
              <a:spcAft>
                <a:spcPts val="0"/>
              </a:spcAft>
              <a:buNone/>
            </a:pPr>
            <a:endParaRPr/>
          </a:p>
        </p:txBody>
      </p:sp>
      <p:sp>
        <p:nvSpPr>
          <p:cNvPr id="72" name="Google Shape;72;p15"/>
          <p:cNvSpPr txBox="1"/>
          <p:nvPr/>
        </p:nvSpPr>
        <p:spPr>
          <a:xfrm>
            <a:off x="457200" y="1203475"/>
            <a:ext cx="4015500" cy="35151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2.6.1</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2.6.2</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2.6.3</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~600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94 developers</a:t>
            </a:r>
            <a:endParaRPr sz="240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endParaRPr sz="2400" i="0" u="none" strike="noStrike" cap="none">
              <a:solidFill>
                <a:srgbClr val="000000"/>
              </a:solidFill>
              <a:latin typeface="Lato"/>
              <a:ea typeface="Lato"/>
              <a:cs typeface="Lato"/>
              <a:sym typeface="Lato"/>
            </a:endParaRPr>
          </a:p>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2.7</a:t>
            </a:r>
            <a:r>
              <a:rPr lang="en-US" sz="2400" i="0" u="none" strike="noStrike" cap="none">
                <a:solidFill>
                  <a:srgbClr val="000000"/>
                </a:solidFill>
                <a:latin typeface="Lato"/>
                <a:ea typeface="Lato"/>
                <a:cs typeface="Lato"/>
                <a:sym typeface="Lato"/>
              </a:rPr>
              <a:t> and </a:t>
            </a:r>
            <a:r>
              <a:rPr lang="en-US" sz="2400" b="1" i="0" u="none" strike="noStrike" cap="none">
                <a:solidFill>
                  <a:srgbClr val="000000"/>
                </a:solidFill>
                <a:latin typeface="Lato"/>
                <a:ea typeface="Lato"/>
                <a:cs typeface="Lato"/>
                <a:sym typeface="Lato"/>
              </a:rPr>
              <a:t>2.7.1</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~1900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177 developers</a:t>
            </a:r>
            <a:endParaRPr sz="2400" i="0" u="none" strike="noStrike" cap="none">
              <a:solidFill>
                <a:srgbClr val="000000"/>
              </a:solidFill>
              <a:latin typeface="Lato"/>
              <a:ea typeface="Lato"/>
              <a:cs typeface="Lato"/>
              <a:sym typeface="Lato"/>
            </a:endParaRPr>
          </a:p>
        </p:txBody>
      </p:sp>
      <p:sp>
        <p:nvSpPr>
          <p:cNvPr id="73" name="Google Shape;73;p15"/>
          <p:cNvSpPr txBox="1"/>
          <p:nvPr/>
        </p:nvSpPr>
        <p:spPr>
          <a:xfrm>
            <a:off x="4674240" y="1203480"/>
            <a:ext cx="4015500" cy="29823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a:latin typeface="Lato"/>
                <a:ea typeface="Lato"/>
                <a:cs typeface="Lato"/>
                <a:sym typeface="Lato"/>
              </a:rPr>
              <a:t>So far,</a:t>
            </a:r>
            <a:r>
              <a:rPr lang="en-US" sz="2400" i="0" u="none" strike="noStrike" cap="none">
                <a:solidFill>
                  <a:srgbClr val="000000"/>
                </a:solidFill>
                <a:latin typeface="Lato"/>
                <a:ea typeface="Lato"/>
                <a:cs typeface="Lato"/>
                <a:sym typeface="Lato"/>
              </a:rPr>
              <a:t> for </a:t>
            </a:r>
            <a:r>
              <a:rPr lang="en-US" sz="2400" b="1" i="0" u="none" strike="noStrike" cap="none">
                <a:solidFill>
                  <a:srgbClr val="000000"/>
                </a:solidFill>
                <a:latin typeface="Lato"/>
                <a:ea typeface="Lato"/>
                <a:cs typeface="Lato"/>
                <a:sym typeface="Lato"/>
              </a:rPr>
              <a:t>3.0</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~1500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136 developers</a:t>
            </a:r>
            <a:endParaRPr sz="240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1247286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70</a:t>
            </a:fld>
            <a:endParaRPr/>
          </a:p>
        </p:txBody>
      </p:sp>
      <p:sp>
        <p:nvSpPr>
          <p:cNvPr id="158"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59"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sz="2200">
                <a:solidFill>
                  <a:srgbClr val="404040"/>
                </a:solidFill>
              </a:defRPr>
            </a:pPr>
            <a:r>
              <a:t>Setting up a package feed</a:t>
            </a:r>
            <a:br/>
            <a:endParaRPr b="0"/>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251881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71</a:t>
            </a:fld>
            <a:endParaRPr/>
          </a:p>
        </p:txBody>
      </p:sp>
      <p:sp>
        <p:nvSpPr>
          <p:cNvPr id="162" name="Title 1"/>
          <p:cNvSpPr txBox="1">
            <a:spLocks noGrp="1"/>
          </p:cNvSpPr>
          <p:nvPr>
            <p:ph type="title"/>
          </p:nvPr>
        </p:nvSpPr>
        <p:spPr>
          <a:xfrm>
            <a:off x="454024" y="408517"/>
            <a:ext cx="8227440" cy="889001"/>
          </a:xfrm>
          <a:prstGeom prst="rect">
            <a:avLst/>
          </a:prstGeom>
        </p:spPr>
        <p:txBody>
          <a:bodyPr/>
          <a:lstStyle/>
          <a:p>
            <a:r>
              <a:t>Setting up a package feed - Target Setup</a:t>
            </a:r>
          </a:p>
        </p:txBody>
      </p:sp>
      <p:sp>
        <p:nvSpPr>
          <p:cNvPr id="163" name="Content Placeholder 2"/>
          <p:cNvSpPr txBox="1">
            <a:spLocks noGrp="1"/>
          </p:cNvSpPr>
          <p:nvPr>
            <p:ph type="body" idx="4294967295"/>
          </p:nvPr>
        </p:nvSpPr>
        <p:spPr>
          <a:xfrm>
            <a:off x="442210" y="1075766"/>
            <a:ext cx="8229601" cy="4921623"/>
          </a:xfrm>
          <a:prstGeom prst="rect">
            <a:avLst/>
          </a:prstGeom>
        </p:spPr>
        <p:txBody>
          <a:bodyPr/>
          <a:lstStyle/>
          <a:p>
            <a:pPr>
              <a:lnSpc>
                <a:spcPct val="90000"/>
              </a:lnSpc>
              <a:spcBef>
                <a:spcPts val="1900"/>
              </a:spcBef>
              <a:defRPr sz="2200"/>
            </a:pPr>
            <a:r>
              <a:t>Install Package Management on the target</a:t>
            </a:r>
          </a:p>
          <a:p>
            <a:pPr marL="685800" lvl="1" indent="-342900">
              <a:lnSpc>
                <a:spcPct val="90000"/>
              </a:lnSpc>
              <a:spcBef>
                <a:spcPts val="500"/>
              </a:spcBef>
              <a:buClr>
                <a:srgbClr val="37424A"/>
              </a:buClr>
              <a:defRPr sz="2000" b="0">
                <a:solidFill>
                  <a:srgbClr val="404040"/>
                </a:solidFill>
              </a:defRPr>
            </a:pPr>
            <a:r>
              <a:t>EXTRA_IMAGE_FEATURES += " package-management "</a:t>
            </a:r>
          </a:p>
          <a:p>
            <a:pPr>
              <a:lnSpc>
                <a:spcPct val="90000"/>
              </a:lnSpc>
              <a:spcBef>
                <a:spcPts val="1900"/>
              </a:spcBef>
              <a:defRPr sz="2200"/>
            </a:pPr>
            <a:r>
              <a:t>Set the correct package class</a:t>
            </a:r>
          </a:p>
          <a:p>
            <a:pPr marL="685800" lvl="1" indent="-342900">
              <a:lnSpc>
                <a:spcPct val="90000"/>
              </a:lnSpc>
              <a:spcBef>
                <a:spcPts val="500"/>
              </a:spcBef>
              <a:buClr>
                <a:srgbClr val="37424A"/>
              </a:buClr>
              <a:defRPr sz="2000" b="0">
                <a:solidFill>
                  <a:srgbClr val="404040"/>
                </a:solidFill>
              </a:defRPr>
            </a:pPr>
            <a:r>
              <a:t>PACKAGE_CLASSES = "package_rpm”</a:t>
            </a:r>
          </a:p>
          <a:p>
            <a:pPr>
              <a:lnSpc>
                <a:spcPct val="90000"/>
              </a:lnSpc>
              <a:spcBef>
                <a:spcPts val="1900"/>
              </a:spcBef>
              <a:defRPr sz="2200"/>
            </a:pPr>
            <a:r>
              <a:t>Customize the feed (optional)</a:t>
            </a:r>
          </a:p>
          <a:p>
            <a:pPr marL="685800" lvl="1" indent="-342900">
              <a:lnSpc>
                <a:spcPct val="90000"/>
              </a:lnSpc>
              <a:spcBef>
                <a:spcPts val="500"/>
              </a:spcBef>
              <a:buClr>
                <a:srgbClr val="37424A"/>
              </a:buClr>
              <a:defRPr sz="2000" b="0">
                <a:solidFill>
                  <a:srgbClr val="404040"/>
                </a:solidFill>
              </a:defRPr>
            </a:pPr>
            <a:r>
              <a:t>PACKAGE_FEED_URIS = </a:t>
            </a:r>
            <a:r>
              <a:rPr u="sng">
                <a:solidFill>
                  <a:schemeClr val="accent1"/>
                </a:solidFill>
                <a:uFill>
                  <a:solidFill>
                    <a:schemeClr val="accent1"/>
                  </a:solidFill>
                </a:uFill>
                <a:hlinkClick r:id="rId2"/>
              </a:rPr>
              <a:t>http://my-server.com/repo</a:t>
            </a:r>
          </a:p>
          <a:p>
            <a:pPr marL="685800" lvl="1" indent="-342900">
              <a:lnSpc>
                <a:spcPct val="90000"/>
              </a:lnSpc>
              <a:spcBef>
                <a:spcPts val="500"/>
              </a:spcBef>
              <a:buClr>
                <a:srgbClr val="37424A"/>
              </a:buClr>
              <a:defRPr sz="2000" b="0">
                <a:solidFill>
                  <a:srgbClr val="404040"/>
                </a:solidFill>
              </a:defRPr>
            </a:pPr>
            <a:r>
              <a:t>PACKAGE_FEED_BASE_PATHS = "rpm”</a:t>
            </a:r>
          </a:p>
          <a:p>
            <a:pPr marL="685800" lvl="1" indent="-342900">
              <a:lnSpc>
                <a:spcPct val="90000"/>
              </a:lnSpc>
              <a:spcBef>
                <a:spcPts val="500"/>
              </a:spcBef>
              <a:buClr>
                <a:srgbClr val="37424A"/>
              </a:buClr>
              <a:defRPr sz="2000" b="0">
                <a:solidFill>
                  <a:srgbClr val="404040"/>
                </a:solidFill>
              </a:defRPr>
            </a:pPr>
            <a:r>
              <a:t>PACKAGE_FEED_ARCHS = ”all armv7at2hf-neon beaglebone"</a:t>
            </a:r>
          </a:p>
          <a:p>
            <a:pPr>
              <a:lnSpc>
                <a:spcPct val="90000"/>
              </a:lnSpc>
              <a:spcBef>
                <a:spcPts val="1900"/>
              </a:spcBef>
              <a:defRPr sz="2200"/>
            </a:pPr>
            <a:r>
              <a:t>Edit /etc/yum.repos.d/oe-remote-repo.repo (optional)</a:t>
            </a:r>
          </a:p>
          <a:p>
            <a:pPr marL="685800" lvl="1" indent="-342900">
              <a:lnSpc>
                <a:spcPct val="90000"/>
              </a:lnSpc>
              <a:spcBef>
                <a:spcPts val="500"/>
              </a:spcBef>
              <a:buClr>
                <a:srgbClr val="37424A"/>
              </a:buClr>
              <a:defRPr sz="2000" b="0">
                <a:solidFill>
                  <a:srgbClr val="404040"/>
                </a:solidFill>
              </a:defRPr>
            </a:pPr>
            <a:r>
              <a:t>enabled=1</a:t>
            </a:r>
          </a:p>
          <a:p>
            <a:pPr marL="685800" lvl="1" indent="-342900">
              <a:lnSpc>
                <a:spcPct val="90000"/>
              </a:lnSpc>
              <a:spcBef>
                <a:spcPts val="500"/>
              </a:spcBef>
              <a:buClr>
                <a:srgbClr val="37424A"/>
              </a:buClr>
              <a:defRPr sz="2000" b="0">
                <a:solidFill>
                  <a:srgbClr val="404040"/>
                </a:solidFill>
              </a:defRPr>
            </a:pPr>
            <a:r>
              <a:t>metadata_expire=0</a:t>
            </a:r>
          </a:p>
          <a:p>
            <a:pPr marL="685800" lvl="1" indent="-342900">
              <a:lnSpc>
                <a:spcPct val="90000"/>
              </a:lnSpc>
              <a:spcBef>
                <a:spcPts val="500"/>
              </a:spcBef>
              <a:buClr>
                <a:srgbClr val="37424A"/>
              </a:buClr>
              <a:defRPr sz="2000" b="0">
                <a:solidFill>
                  <a:srgbClr val="404040"/>
                </a:solidFill>
              </a:defRPr>
            </a:pPr>
            <a:r>
              <a:t>gpgcheck=0</a:t>
            </a:r>
          </a:p>
        </p:txBody>
      </p:sp>
    </p:spTree>
    <p:extLst>
      <p:ext uri="{BB962C8B-B14F-4D97-AF65-F5344CB8AC3E}">
        <p14:creationId xmlns:p14="http://schemas.microsoft.com/office/powerpoint/2010/main" val="277451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72</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t>Setting up a package feed</a:t>
            </a:r>
          </a:p>
        </p:txBody>
      </p:sp>
      <p:sp>
        <p:nvSpPr>
          <p:cNvPr id="167" name="Content Placeholder 2"/>
          <p:cNvSpPr txBox="1">
            <a:spLocks noGrp="1"/>
          </p:cNvSpPr>
          <p:nvPr>
            <p:ph type="body" idx="4294967295"/>
          </p:nvPr>
        </p:nvSpPr>
        <p:spPr>
          <a:xfrm>
            <a:off x="442210" y="1075765"/>
            <a:ext cx="8229601" cy="4898316"/>
          </a:xfrm>
          <a:prstGeom prst="rect">
            <a:avLst/>
          </a:prstGeom>
        </p:spPr>
        <p:txBody>
          <a:bodyPr/>
          <a:lstStyle/>
          <a:p>
            <a:r>
              <a:t>Publish a repo, index the repo, and…</a:t>
            </a:r>
          </a:p>
          <a:p>
            <a:endParaRPr/>
          </a:p>
          <a:p>
            <a:endParaRPr/>
          </a:p>
          <a:p>
            <a:endParaRPr/>
          </a:p>
          <a:p>
            <a:endParaRPr/>
          </a:p>
          <a:p>
            <a:endParaRPr/>
          </a:p>
          <a:p>
            <a:r>
              <a:t>You are now running a web server on port 5678</a:t>
            </a:r>
          </a:p>
        </p:txBody>
      </p:sp>
      <p:grpSp>
        <p:nvGrpSpPr>
          <p:cNvPr id="170" name="Rectangle 5"/>
          <p:cNvGrpSpPr/>
          <p:nvPr/>
        </p:nvGrpSpPr>
        <p:grpSpPr>
          <a:xfrm>
            <a:off x="454025" y="1719072"/>
            <a:ext cx="8433797" cy="2987040"/>
            <a:chOff x="0" y="0"/>
            <a:chExt cx="8433796" cy="2987039"/>
          </a:xfrm>
        </p:grpSpPr>
        <p:sp>
          <p:nvSpPr>
            <p:cNvPr id="168" name="Rectangle"/>
            <p:cNvSpPr/>
            <p:nvPr/>
          </p:nvSpPr>
          <p:spPr>
            <a:xfrm>
              <a:off x="0" y="0"/>
              <a:ext cx="8433797" cy="2987040"/>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0" y="0"/>
              <a:ext cx="7786351" cy="2377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a:t>$ </a:t>
              </a:r>
              <a:r>
                <a:rPr dirty="0" err="1"/>
                <a:t>bitbake</a:t>
              </a:r>
              <a:r>
                <a:rPr dirty="0"/>
                <a:t> core-image-minimal (or </a:t>
              </a:r>
              <a:r>
                <a:rPr dirty="0" err="1"/>
                <a:t>bitbake</a:t>
              </a:r>
              <a:r>
                <a:rPr dirty="0"/>
                <a:t> world)</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bitbake</a:t>
              </a:r>
              <a:r>
                <a:rPr dirty="0"/>
                <a:t> package-index</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twistd</a:t>
              </a:r>
              <a:r>
                <a:rPr dirty="0"/>
                <a:t> -n web --path </a:t>
              </a:r>
              <a:r>
                <a:rPr dirty="0" err="1"/>
                <a:t>tmp</a:t>
              </a:r>
              <a:r>
                <a:rPr dirty="0"/>
                <a:t>/deploy/rpm -p 5678</a:t>
              </a:r>
            </a:p>
            <a:p>
              <a:pPr>
                <a:defRPr sz="1600" b="1">
                  <a:latin typeface="Courier New"/>
                  <a:ea typeface="Courier New"/>
                  <a:cs typeface="Courier New"/>
                  <a:sym typeface="Courier New"/>
                </a:defRPr>
              </a:pPr>
              <a:r>
                <a:rPr dirty="0"/>
                <a:t>[-] Log opened</a:t>
              </a:r>
            </a:p>
            <a:p>
              <a:pPr>
                <a:defRPr sz="1600" b="1">
                  <a:latin typeface="Courier New"/>
                  <a:ea typeface="Courier New"/>
                  <a:cs typeface="Courier New"/>
                  <a:sym typeface="Courier New"/>
                </a:defRPr>
              </a:pPr>
              <a:r>
                <a:rPr dirty="0"/>
                <a:t>[-] </a:t>
              </a:r>
              <a:r>
                <a:rPr dirty="0" err="1"/>
                <a:t>twistd</a:t>
              </a:r>
              <a:r>
                <a:rPr dirty="0"/>
                <a:t> 16.0.0 (/</a:t>
              </a:r>
              <a:r>
                <a:rPr dirty="0" err="1"/>
                <a:t>usr</a:t>
              </a:r>
              <a:r>
                <a:rPr dirty="0"/>
                <a:t>/bin/python 2.7.12) starting up.</a:t>
              </a:r>
            </a:p>
            <a:p>
              <a:pPr>
                <a:defRPr sz="1600" b="1">
                  <a:latin typeface="Courier New"/>
                  <a:ea typeface="Courier New"/>
                  <a:cs typeface="Courier New"/>
                  <a:sym typeface="Courier New"/>
                </a:defRPr>
              </a:pPr>
              <a:r>
                <a:rPr dirty="0"/>
                <a:t>[-] reactor class: </a:t>
              </a:r>
              <a:r>
                <a:rPr dirty="0" err="1"/>
                <a:t>twisted.internet.epollreactor.EPollReactor</a:t>
              </a:r>
              <a:r>
                <a:rPr dirty="0"/>
                <a:t>.</a:t>
              </a:r>
            </a:p>
            <a:p>
              <a:pPr>
                <a:defRPr sz="1600" b="1">
                  <a:latin typeface="Courier New"/>
                  <a:ea typeface="Courier New"/>
                  <a:cs typeface="Courier New"/>
                  <a:sym typeface="Courier New"/>
                </a:defRPr>
              </a:pPr>
              <a:r>
                <a:rPr dirty="0"/>
                <a:t>[-] Site starting on 5678</a:t>
              </a:r>
            </a:p>
          </p:txBody>
        </p:sp>
      </p:grpSp>
    </p:spTree>
    <p:extLst>
      <p:ext uri="{BB962C8B-B14F-4D97-AF65-F5344CB8AC3E}">
        <p14:creationId xmlns:p14="http://schemas.microsoft.com/office/powerpoint/2010/main" val="200004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73</a:t>
            </a:fld>
            <a:endParaRPr/>
          </a:p>
        </p:txBody>
      </p:sp>
      <p:sp>
        <p:nvSpPr>
          <p:cNvPr id="173" name="Title 1"/>
          <p:cNvSpPr txBox="1">
            <a:spLocks noGrp="1"/>
          </p:cNvSpPr>
          <p:nvPr>
            <p:ph type="title"/>
          </p:nvPr>
        </p:nvSpPr>
        <p:spPr>
          <a:xfrm>
            <a:off x="454024" y="408517"/>
            <a:ext cx="8227440" cy="889001"/>
          </a:xfrm>
          <a:prstGeom prst="rect">
            <a:avLst/>
          </a:prstGeom>
        </p:spPr>
        <p:txBody>
          <a:bodyPr/>
          <a:lstStyle/>
          <a:p>
            <a:r>
              <a:rPr dirty="0" smtClean="0"/>
              <a:t>Caveats</a:t>
            </a:r>
            <a:r>
              <a:rPr lang="en-US" dirty="0" smtClean="0"/>
              <a:t> and Reminders</a:t>
            </a:r>
            <a:endParaRPr dirty="0"/>
          </a:p>
        </p:txBody>
      </p:sp>
      <p:sp>
        <p:nvSpPr>
          <p:cNvPr id="174" name="Content Placeholder 2"/>
          <p:cNvSpPr txBox="1">
            <a:spLocks noGrp="1"/>
          </p:cNvSpPr>
          <p:nvPr>
            <p:ph type="body" idx="4294967295"/>
          </p:nvPr>
        </p:nvSpPr>
        <p:spPr>
          <a:xfrm>
            <a:off x="442210" y="1075766"/>
            <a:ext cx="8229601" cy="4921623"/>
          </a:xfrm>
          <a:prstGeom prst="rect">
            <a:avLst/>
          </a:prstGeom>
        </p:spPr>
        <p:txBody>
          <a:bodyPr/>
          <a:lstStyle/>
          <a:p>
            <a:r>
              <a:rPr dirty="0"/>
              <a:t>Running </a:t>
            </a:r>
            <a:r>
              <a:rPr dirty="0" err="1"/>
              <a:t>bitbake</a:t>
            </a:r>
            <a:r>
              <a:rPr dirty="0"/>
              <a:t> world can take some time</a:t>
            </a:r>
          </a:p>
          <a:p>
            <a:pPr marL="685800" lvl="1" indent="-342900">
              <a:spcBef>
                <a:spcPts val="500"/>
              </a:spcBef>
              <a:buClr>
                <a:srgbClr val="37424A"/>
              </a:buClr>
              <a:defRPr sz="2200" b="0">
                <a:solidFill>
                  <a:srgbClr val="404040"/>
                </a:solidFill>
              </a:defRPr>
            </a:pPr>
            <a:r>
              <a:rPr dirty="0"/>
              <a:t>You may want to update your repo as needed</a:t>
            </a:r>
          </a:p>
          <a:p>
            <a:r>
              <a:rPr dirty="0"/>
              <a:t>Serve the repo from a build machine</a:t>
            </a:r>
          </a:p>
          <a:p>
            <a:pPr marL="685800" lvl="1" indent="-342900">
              <a:spcBef>
                <a:spcPts val="500"/>
              </a:spcBef>
              <a:buClr>
                <a:srgbClr val="37424A"/>
              </a:buClr>
              <a:defRPr sz="2200" b="0">
                <a:solidFill>
                  <a:srgbClr val="404040"/>
                </a:solidFill>
              </a:defRPr>
            </a:pPr>
            <a:r>
              <a:rPr dirty="0"/>
              <a:t>Or simply </a:t>
            </a:r>
            <a:r>
              <a:rPr dirty="0" err="1"/>
              <a:t>rsync</a:t>
            </a:r>
            <a:r>
              <a:rPr dirty="0"/>
              <a:t> to a webserver</a:t>
            </a:r>
          </a:p>
          <a:p>
            <a:r>
              <a:rPr dirty="0"/>
              <a:t>Do not forget to run `</a:t>
            </a:r>
            <a:r>
              <a:rPr dirty="0" err="1"/>
              <a:t>bitbake</a:t>
            </a:r>
            <a:r>
              <a:rPr dirty="0"/>
              <a:t> </a:t>
            </a:r>
            <a:r>
              <a:rPr dirty="0" smtClean="0"/>
              <a:t>pack</a:t>
            </a:r>
            <a:r>
              <a:rPr lang="en-US" dirty="0" smtClean="0"/>
              <a:t>a</a:t>
            </a:r>
            <a:r>
              <a:rPr dirty="0" smtClean="0"/>
              <a:t>ge-index</a:t>
            </a:r>
            <a:r>
              <a:rPr dirty="0"/>
              <a:t>`</a:t>
            </a:r>
          </a:p>
          <a:p>
            <a:pPr marL="685800" lvl="1" indent="-342900">
              <a:spcBef>
                <a:spcPts val="500"/>
              </a:spcBef>
              <a:buClr>
                <a:srgbClr val="37424A"/>
              </a:buClr>
              <a:defRPr sz="2200" b="0">
                <a:solidFill>
                  <a:srgbClr val="404040"/>
                </a:solidFill>
              </a:defRPr>
            </a:pPr>
            <a:r>
              <a:rPr dirty="0"/>
              <a:t>Package index will not auto-update</a:t>
            </a:r>
          </a:p>
          <a:p>
            <a:r>
              <a:rPr dirty="0"/>
              <a:t>Good practice is to dogfood your repo</a:t>
            </a:r>
          </a:p>
        </p:txBody>
      </p:sp>
    </p:spTree>
    <p:extLst>
      <p:ext uri="{BB962C8B-B14F-4D97-AF65-F5344CB8AC3E}">
        <p14:creationId xmlns:p14="http://schemas.microsoft.com/office/powerpoint/2010/main" val="47583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74</a:t>
            </a:fld>
            <a:endParaRPr/>
          </a:p>
        </p:txBody>
      </p:sp>
      <p:sp>
        <p:nvSpPr>
          <p:cNvPr id="17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7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a:solidFill>
                  <a:srgbClr val="404040"/>
                </a:solidFill>
              </a:defRPr>
            </a:pPr>
            <a:r>
              <a:t>Using PR Server</a:t>
            </a:r>
            <a:br/>
            <a:endParaRPr b="0">
              <a:solidFill>
                <a:srgbClr val="A6A6A6"/>
              </a:solidFill>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13820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75</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smtClean="0"/>
              <a:t>P</a:t>
            </a:r>
            <a:r>
              <a:rPr lang="en-US" dirty="0" smtClean="0"/>
              <a:t>ackage </a:t>
            </a:r>
            <a:r>
              <a:rPr dirty="0" smtClean="0"/>
              <a:t>R</a:t>
            </a:r>
            <a:r>
              <a:rPr lang="en-US" dirty="0" smtClean="0"/>
              <a:t>evision (PR)</a:t>
            </a:r>
            <a:r>
              <a:rPr dirty="0" smtClean="0"/>
              <a:t> </a:t>
            </a:r>
            <a:r>
              <a:rPr dirty="0"/>
              <a:t>Server Overview</a:t>
            </a:r>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Allows package feeds to act as expected</a:t>
            </a:r>
          </a:p>
          <a:p>
            <a:r>
              <a:rPr lang="en-US" dirty="0"/>
              <a:t>Allows package feed consumers to get latest </a:t>
            </a:r>
            <a:r>
              <a:rPr lang="en-US" dirty="0" smtClean="0"/>
              <a:t>builds</a:t>
            </a:r>
          </a:p>
          <a:p>
            <a:r>
              <a:rPr lang="en-US" dirty="0"/>
              <a:t>Works with </a:t>
            </a:r>
            <a:r>
              <a:rPr lang="en-US" dirty="0" err="1"/>
              <a:t>SigGen</a:t>
            </a:r>
            <a:r>
              <a:rPr lang="en-US" dirty="0"/>
              <a:t> to know when things change</a:t>
            </a:r>
          </a:p>
          <a:p>
            <a:r>
              <a:rPr lang="en-US" dirty="0" smtClean="0"/>
              <a:t>Versions </a:t>
            </a:r>
            <a:r>
              <a:rPr lang="en-US" dirty="0"/>
              <a:t>increase in a linear fashion</a:t>
            </a:r>
            <a:endParaRPr dirty="0" smtClean="0"/>
          </a:p>
          <a:p>
            <a:r>
              <a:rPr lang="en-US" dirty="0"/>
              <a:t>O</a:t>
            </a:r>
            <a:r>
              <a:rPr lang="en-US" dirty="0" smtClean="0"/>
              <a:t>rdered by </a:t>
            </a:r>
            <a:r>
              <a:rPr lang="en-US" dirty="0"/>
              <a:t>decreasing </a:t>
            </a:r>
            <a:r>
              <a:rPr lang="en-US" dirty="0" smtClean="0"/>
              <a:t>priority</a:t>
            </a:r>
          </a:p>
          <a:p>
            <a:r>
              <a:rPr lang="en-US" dirty="0" smtClean="0"/>
              <a:t>PE</a:t>
            </a:r>
            <a:r>
              <a:rPr lang="en-US" dirty="0"/>
              <a:t>, PV and </a:t>
            </a:r>
            <a:r>
              <a:rPr lang="en-US" dirty="0" smtClean="0"/>
              <a:t>PR **</a:t>
            </a:r>
          </a:p>
          <a:p>
            <a:pPr marL="0" indent="0">
              <a:spcBef>
                <a:spcPts val="600"/>
              </a:spcBef>
              <a:buNone/>
            </a:pPr>
            <a:endParaRPr lang="en-US" sz="1800" dirty="0" smtClean="0"/>
          </a:p>
          <a:p>
            <a:pPr marL="0" indent="0">
              <a:spcBef>
                <a:spcPts val="600"/>
              </a:spcBef>
              <a:buNone/>
            </a:pPr>
            <a:r>
              <a:rPr lang="en-US" sz="1800" dirty="0" smtClean="0"/>
              <a:t>**more on these later, see also:</a:t>
            </a:r>
            <a:endParaRPr lang="en-US" sz="1800" dirty="0"/>
          </a:p>
          <a:p>
            <a:pPr marL="0" indent="0">
              <a:spcBef>
                <a:spcPts val="600"/>
              </a:spcBef>
              <a:buNone/>
            </a:pPr>
            <a:r>
              <a:rPr lang="en-US" sz="1800" dirty="0">
                <a:hlinkClick r:id="rId2"/>
              </a:rPr>
              <a:t>https://wiki.yoctoproject.org/wiki/PR_Service</a:t>
            </a:r>
            <a:endParaRPr sz="1800" dirty="0"/>
          </a:p>
        </p:txBody>
      </p:sp>
    </p:spTree>
    <p:extLst>
      <p:ext uri="{BB962C8B-B14F-4D97-AF65-F5344CB8AC3E}">
        <p14:creationId xmlns:p14="http://schemas.microsoft.com/office/powerpoint/2010/main" val="153008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76</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Server </a:t>
            </a:r>
            <a:r>
              <a:rPr dirty="0" smtClean="0"/>
              <a:t>Overview</a:t>
            </a:r>
            <a:r>
              <a:rPr lang="en-US" dirty="0" smtClean="0"/>
              <a:t> - Variables</a:t>
            </a:r>
            <a:endParaRPr dirty="0"/>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PE – Epoch – Defaults to UNSET</a:t>
            </a:r>
          </a:p>
          <a:p>
            <a:r>
              <a:rPr lang="en-US" dirty="0" smtClean="0"/>
              <a:t>PV – Version – Defaults to filename (</a:t>
            </a:r>
            <a:r>
              <a:rPr lang="en-US" b="0" dirty="0" smtClean="0"/>
              <a:t>recipe_</a:t>
            </a:r>
            <a:r>
              <a:rPr lang="en-US" dirty="0" smtClean="0"/>
              <a:t>2.0.1</a:t>
            </a:r>
            <a:r>
              <a:rPr lang="en-US" b="0" dirty="0" smtClean="0"/>
              <a:t>.bb</a:t>
            </a:r>
            <a:r>
              <a:rPr lang="en-US" dirty="0" smtClean="0"/>
              <a:t>)</a:t>
            </a:r>
          </a:p>
          <a:p>
            <a:pPr lvl="1"/>
            <a:r>
              <a:rPr lang="en-US" dirty="0" smtClean="0"/>
              <a:t>Recipes won’t touch this (unless building unstable)</a:t>
            </a:r>
          </a:p>
          <a:p>
            <a:r>
              <a:rPr lang="en-US" dirty="0" smtClean="0"/>
              <a:t>PR – Revision – Defaults to r0</a:t>
            </a:r>
          </a:p>
          <a:p>
            <a:pPr lvl="1"/>
            <a:r>
              <a:rPr lang="en-US" dirty="0"/>
              <a:t>When PV increases, PR is reset to ‘r0</a:t>
            </a:r>
            <a:r>
              <a:rPr lang="en-US" dirty="0" smtClean="0"/>
              <a:t>’</a:t>
            </a:r>
            <a:endParaRPr lang="en-US" dirty="0"/>
          </a:p>
          <a:p>
            <a:endParaRPr lang="en-US" dirty="0" smtClean="0"/>
          </a:p>
          <a:p>
            <a:pPr marL="0" indent="0">
              <a:buNone/>
            </a:pPr>
            <a:r>
              <a:rPr lang="en-US" dirty="0" smtClean="0">
                <a:hlinkClick r:id="rId2"/>
              </a:rPr>
              <a:t>mega-manual -&gt; #working-with-a-</a:t>
            </a:r>
            <a:r>
              <a:rPr lang="en-US" dirty="0" err="1" smtClean="0">
                <a:hlinkClick r:id="rId2"/>
              </a:rPr>
              <a:t>pr</a:t>
            </a:r>
            <a:r>
              <a:rPr lang="en-US" dirty="0" smtClean="0">
                <a:hlinkClick r:id="rId2"/>
              </a:rPr>
              <a:t>-service</a:t>
            </a:r>
            <a:endParaRPr dirty="0"/>
          </a:p>
        </p:txBody>
      </p:sp>
    </p:spTree>
    <p:extLst>
      <p:ext uri="{BB962C8B-B14F-4D97-AF65-F5344CB8AC3E}">
        <p14:creationId xmlns:p14="http://schemas.microsoft.com/office/powerpoint/2010/main" val="174329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77</a:t>
            </a:fld>
            <a:endParaRPr/>
          </a:p>
        </p:txBody>
      </p:sp>
      <p:sp>
        <p:nvSpPr>
          <p:cNvPr id="185" name="Title 1"/>
          <p:cNvSpPr txBox="1">
            <a:spLocks noGrp="1"/>
          </p:cNvSpPr>
          <p:nvPr>
            <p:ph type="title"/>
          </p:nvPr>
        </p:nvSpPr>
        <p:spPr>
          <a:xfrm>
            <a:off x="454024" y="408517"/>
            <a:ext cx="8227440" cy="889001"/>
          </a:xfrm>
          <a:prstGeom prst="rect">
            <a:avLst/>
          </a:prstGeom>
        </p:spPr>
        <p:txBody>
          <a:bodyPr/>
          <a:lstStyle/>
          <a:p>
            <a:r>
              <a:t>PR Server Example</a:t>
            </a:r>
          </a:p>
        </p:txBody>
      </p:sp>
      <p:sp>
        <p:nvSpPr>
          <p:cNvPr id="186"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Enable the server:</a:t>
            </a:r>
          </a:p>
          <a:p>
            <a:endParaRPr dirty="0"/>
          </a:p>
          <a:p>
            <a:r>
              <a:rPr lang="en-US" dirty="0" err="1" smtClean="0"/>
              <a:t>bitbake</a:t>
            </a:r>
            <a:r>
              <a:rPr lang="en-US" dirty="0" smtClean="0"/>
              <a:t> will stop and start the server</a:t>
            </a:r>
          </a:p>
          <a:p>
            <a:r>
              <a:rPr lang="en-US" dirty="0" smtClean="0"/>
              <a:t>For complex setups use `</a:t>
            </a:r>
            <a:r>
              <a:rPr lang="en-US" dirty="0" err="1" smtClean="0"/>
              <a:t>bitbake-prserv</a:t>
            </a:r>
            <a:r>
              <a:rPr lang="en-US" dirty="0" smtClean="0"/>
              <a:t>`</a:t>
            </a:r>
            <a:endParaRPr dirty="0"/>
          </a:p>
          <a:p>
            <a:r>
              <a:rPr lang="en-US" dirty="0" smtClean="0"/>
              <a:t>It is recommended to use </a:t>
            </a:r>
            <a:r>
              <a:rPr lang="en-US" dirty="0" err="1" smtClean="0"/>
              <a:t>buildhistory</a:t>
            </a:r>
            <a:r>
              <a:rPr lang="en-US" dirty="0" smtClean="0"/>
              <a:t> (sanity checks)</a:t>
            </a:r>
          </a:p>
          <a:p>
            <a:endParaRPr dirty="0"/>
          </a:p>
        </p:txBody>
      </p:sp>
      <p:sp>
        <p:nvSpPr>
          <p:cNvPr id="3" name="Rectangle 2"/>
          <p:cNvSpPr>
            <a:spLocks noChangeArrowheads="1"/>
          </p:cNvSpPr>
          <p:nvPr/>
        </p:nvSpPr>
        <p:spPr bwMode="auto">
          <a:xfrm>
            <a:off x="657225" y="1647795"/>
            <a:ext cx="8024239" cy="40011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PRSERV_HOST = "localhost:0"</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657225" y="4256157"/>
            <a:ext cx="8014586" cy="707886"/>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INHERIT += "</a:t>
            </a:r>
            <a:r>
              <a:rPr kumimoji="0" lang="en-US" altLang="en-US" sz="20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buildhistory</a:t>
            </a: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BUILDHISTORY_COMMIT = "1"</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210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78</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a:t>
            </a:r>
            <a:r>
              <a:rPr dirty="0" smtClean="0"/>
              <a:t>Server</a:t>
            </a:r>
            <a:r>
              <a:rPr lang="en-US" dirty="0" smtClean="0"/>
              <a:t> - Commands</a:t>
            </a:r>
            <a:endParaRPr dirty="0"/>
          </a:p>
        </p:txBody>
      </p:sp>
      <p:sp>
        <p:nvSpPr>
          <p:cNvPr id="182" name="Content Placeholder 2"/>
          <p:cNvSpPr txBox="1">
            <a:spLocks noGrp="1"/>
          </p:cNvSpPr>
          <p:nvPr>
            <p:ph type="body" idx="4294967295"/>
          </p:nvPr>
        </p:nvSpPr>
        <p:spPr>
          <a:xfrm>
            <a:off x="442210" y="1075767"/>
            <a:ext cx="8229601" cy="1461756"/>
          </a:xfrm>
          <a:prstGeom prst="rect">
            <a:avLst/>
          </a:prstGeom>
        </p:spPr>
        <p:txBody>
          <a:bodyPr>
            <a:normAutofit/>
          </a:bodyPr>
          <a:lstStyle/>
          <a:p>
            <a:r>
              <a:rPr lang="en-US" dirty="0" err="1" smtClean="0"/>
              <a:t>bitbake-prserv</a:t>
            </a:r>
            <a:r>
              <a:rPr lang="en-US" dirty="0"/>
              <a:t> </a:t>
            </a:r>
            <a:r>
              <a:rPr lang="en-US" dirty="0" smtClean="0"/>
              <a:t>– Start, stop, edit server properties</a:t>
            </a:r>
          </a:p>
          <a:p>
            <a:r>
              <a:rPr lang="en-US" dirty="0" err="1" smtClean="0"/>
              <a:t>bitbake</a:t>
            </a:r>
            <a:r>
              <a:rPr lang="en-US" dirty="0" smtClean="0"/>
              <a:t>-</a:t>
            </a:r>
            <a:r>
              <a:rPr lang="en-US" dirty="0" err="1" smtClean="0"/>
              <a:t>prserv</a:t>
            </a:r>
            <a:r>
              <a:rPr lang="en-US" dirty="0" smtClean="0"/>
              <a:t>-tool – Export &amp; Import PRs</a:t>
            </a:r>
            <a:endParaRPr lang="en-US" dirty="0"/>
          </a:p>
        </p:txBody>
      </p:sp>
      <p:sp>
        <p:nvSpPr>
          <p:cNvPr id="7" name="Rectangle"/>
          <p:cNvSpPr/>
          <p:nvPr/>
        </p:nvSpPr>
        <p:spPr>
          <a:xfrm>
            <a:off x="350845" y="2308922"/>
            <a:ext cx="8433798" cy="3695775"/>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8" name="$ bitbake core-image-minimal (or bitbake world)…"/>
          <p:cNvSpPr txBox="1"/>
          <p:nvPr/>
        </p:nvSpPr>
        <p:spPr>
          <a:xfrm>
            <a:off x="454024" y="2308922"/>
            <a:ext cx="8485654" cy="35394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sz="1600" b="1">
                <a:latin typeface="Courier New"/>
                <a:ea typeface="Courier New"/>
                <a:cs typeface="Courier New"/>
                <a:sym typeface="Courier New"/>
              </a:defRPr>
            </a:pPr>
            <a:r>
              <a:rPr lang="en-US" dirty="0"/>
              <a:t>#Table: </a:t>
            </a:r>
            <a:r>
              <a:rPr lang="en-US" dirty="0" err="1"/>
              <a:t>PRMAIN_nohist</a:t>
            </a:r>
            <a:endParaRPr lang="en-US" dirty="0"/>
          </a:p>
          <a:p>
            <a:pPr>
              <a:defRPr sz="1600" b="1">
                <a:latin typeface="Courier New"/>
                <a:ea typeface="Courier New"/>
                <a:cs typeface="Courier New"/>
                <a:sym typeface="Courier New"/>
              </a:defRPr>
            </a:pPr>
            <a:r>
              <a:rPr lang="en-US" dirty="0"/>
              <a:t>#Columns:</a:t>
            </a:r>
          </a:p>
          <a:p>
            <a:pPr>
              <a:defRPr sz="1600" b="1">
                <a:latin typeface="Courier New"/>
                <a:ea typeface="Courier New"/>
                <a:cs typeface="Courier New"/>
                <a:sym typeface="Courier New"/>
              </a:defRPr>
            </a:pPr>
            <a:r>
              <a:rPr lang="en-US" dirty="0"/>
              <a:t>#name        type        </a:t>
            </a:r>
            <a:r>
              <a:rPr lang="en-US" dirty="0" err="1"/>
              <a:t>notn</a:t>
            </a:r>
            <a:r>
              <a:rPr lang="en-US" dirty="0"/>
              <a:t>        </a:t>
            </a:r>
            <a:r>
              <a:rPr lang="en-US" dirty="0" err="1"/>
              <a:t>dflt</a:t>
            </a:r>
            <a:r>
              <a:rPr lang="en-US" dirty="0"/>
              <a:t>        </a:t>
            </a:r>
            <a:r>
              <a:rPr lang="en-US" dirty="0" err="1"/>
              <a:t>pk</a:t>
            </a:r>
            <a:endParaRPr lang="en-US" dirty="0"/>
          </a:p>
          <a:p>
            <a:pPr>
              <a:defRPr sz="1600" b="1">
                <a:latin typeface="Courier New"/>
                <a:ea typeface="Courier New"/>
                <a:cs typeface="Courier New"/>
                <a:sym typeface="Courier New"/>
              </a:defRPr>
            </a:pPr>
            <a:r>
              <a:rPr lang="en-US" dirty="0"/>
              <a:t>#----------  --------    --------    --------    ----</a:t>
            </a:r>
          </a:p>
          <a:p>
            <a:pPr>
              <a:defRPr sz="1600" b="1">
                <a:latin typeface="Courier New"/>
                <a:ea typeface="Courier New"/>
                <a:cs typeface="Courier New"/>
                <a:sym typeface="Courier New"/>
              </a:defRPr>
            </a:pPr>
            <a:r>
              <a:rPr lang="en-US" dirty="0"/>
              <a:t>#   version      TEXT           1        None       1</a:t>
            </a:r>
          </a:p>
          <a:p>
            <a:pPr>
              <a:defRPr sz="1600" b="1">
                <a:latin typeface="Courier New"/>
                <a:ea typeface="Courier New"/>
                <a:cs typeface="Courier New"/>
                <a:sym typeface="Courier New"/>
              </a:defRPr>
            </a:pPr>
            <a:r>
              <a:rPr lang="en-US" dirty="0"/>
              <a:t>#   </a:t>
            </a:r>
            <a:r>
              <a:rPr lang="en-US" dirty="0" err="1"/>
              <a:t>pkgarch</a:t>
            </a:r>
            <a:r>
              <a:rPr lang="en-US" dirty="0"/>
              <a:t>      TEXT           1        None       1</a:t>
            </a:r>
          </a:p>
          <a:p>
            <a:pPr>
              <a:defRPr sz="1600" b="1">
                <a:latin typeface="Courier New"/>
                <a:ea typeface="Courier New"/>
                <a:cs typeface="Courier New"/>
                <a:sym typeface="Courier New"/>
              </a:defRPr>
            </a:pPr>
            <a:r>
              <a:rPr lang="en-US" dirty="0"/>
              <a:t>#  checksum      TEXT           1        None       1</a:t>
            </a:r>
          </a:p>
          <a:p>
            <a:pPr>
              <a:defRPr sz="1600" b="1">
                <a:latin typeface="Courier New"/>
                <a:ea typeface="Courier New"/>
                <a:cs typeface="Courier New"/>
                <a:sym typeface="Courier New"/>
              </a:defRPr>
            </a:pPr>
            <a:r>
              <a:rPr lang="en-US" dirty="0"/>
              <a:t>#     value   INTEGER           0        None       0</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 Exported Per-recipe data example</a:t>
            </a:r>
          </a:p>
          <a:p>
            <a:pPr>
              <a:defRPr sz="1600" b="1">
                <a:latin typeface="Courier New"/>
                <a:ea typeface="Courier New"/>
                <a:cs typeface="Courier New"/>
                <a:sym typeface="Courier New"/>
              </a:defRPr>
            </a:pPr>
            <a:r>
              <a:rPr lang="en-US" dirty="0"/>
              <a:t>PRAUTO$zlib-1.2.7-r0$i586$fae8ba2c781fd378307f4a90c021a798 = "0"</a:t>
            </a:r>
          </a:p>
          <a:p>
            <a:pPr>
              <a:defRPr sz="1600" b="1">
                <a:latin typeface="Courier New"/>
                <a:ea typeface="Courier New"/>
                <a:cs typeface="Courier New"/>
                <a:sym typeface="Courier New"/>
              </a:defRPr>
            </a:pPr>
            <a:r>
              <a:rPr lang="en-US" dirty="0"/>
              <a:t>PRAUTO_zlib-1.2.7-r0_i586 = "0"</a:t>
            </a:r>
          </a:p>
          <a:p>
            <a:pPr>
              <a:defRPr sz="1600" b="1">
                <a:latin typeface="Courier New"/>
                <a:ea typeface="Courier New"/>
                <a:cs typeface="Courier New"/>
                <a:sym typeface="Courier New"/>
              </a:defRPr>
            </a:pPr>
            <a:r>
              <a:rPr lang="en-US" dirty="0" smtClean="0"/>
              <a:t>PRAUTO$ncurses-5.9-r13.1$i586$4bcaad698464a6db2f1555aa2327ff </a:t>
            </a:r>
            <a:r>
              <a:rPr lang="en-US" dirty="0"/>
              <a:t>= "0"</a:t>
            </a:r>
          </a:p>
          <a:p>
            <a:pPr>
              <a:defRPr sz="1600" b="1">
                <a:latin typeface="Courier New"/>
                <a:ea typeface="Courier New"/>
                <a:cs typeface="Courier New"/>
                <a:sym typeface="Courier New"/>
              </a:defRPr>
            </a:pPr>
            <a:r>
              <a:rPr lang="en-US" dirty="0"/>
              <a:t>PRAUTO_ncurses-5.9-r13.1_i586 = "0"</a:t>
            </a:r>
            <a:endParaRPr dirty="0"/>
          </a:p>
        </p:txBody>
      </p:sp>
    </p:spTree>
    <p:extLst>
      <p:ext uri="{BB962C8B-B14F-4D97-AF65-F5344CB8AC3E}">
        <p14:creationId xmlns:p14="http://schemas.microsoft.com/office/powerpoint/2010/main" val="200895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79</a:t>
            </a:fld>
            <a:endParaRPr/>
          </a:p>
        </p:txBody>
      </p:sp>
      <p:sp>
        <p:nvSpPr>
          <p:cNvPr id="18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9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a:solidFill>
                  <a:srgbClr val="404040"/>
                </a:solidFill>
              </a:defRPr>
            </a:pPr>
            <a:r>
              <a:t>Signing package feeds</a:t>
            </a:r>
            <a:endParaRPr sz="2200" b="0"/>
          </a:p>
          <a:p>
            <a:pPr marL="685800" lvl="1" indent="-342900">
              <a:spcBef>
                <a:spcPts val="500"/>
              </a:spcBef>
              <a:buClr>
                <a:srgbClr val="37424A"/>
              </a:buClr>
              <a:defRPr sz="2000" b="0" i="1">
                <a:solidFill>
                  <a:srgbClr val="A6A6A6"/>
                </a:solidFill>
              </a:defRPr>
            </a:pPr>
            <a:endParaRPr sz="2200" b="0"/>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424142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What’s coming in 3.0 , aka “zeus”</a:t>
            </a:r>
            <a:endParaRPr/>
          </a:p>
        </p:txBody>
      </p:sp>
      <p:sp>
        <p:nvSpPr>
          <p:cNvPr id="80" name="Google Shape;80;p16"/>
          <p:cNvSpPr txBox="1">
            <a:spLocks noGrp="1"/>
          </p:cNvSpPr>
          <p:nvPr>
            <p:ph type="body" idx="1"/>
          </p:nvPr>
        </p:nvSpPr>
        <p:spPr>
          <a:xfrm>
            <a:off x="505375" y="717394"/>
            <a:ext cx="8233200" cy="2934900"/>
          </a:xfrm>
          <a:prstGeom prst="rect">
            <a:avLst/>
          </a:prstGeom>
        </p:spPr>
        <p:txBody>
          <a:bodyPr spcFirstLastPara="1" wrap="square" lIns="0" tIns="0" rIns="0" bIns="0" anchor="t" anchorCtr="0">
            <a:noAutofit/>
          </a:bodyPr>
          <a:lstStyle/>
          <a:p>
            <a:pPr marL="457200" lvl="0" indent="-342900" algn="l" rtl="0">
              <a:spcBef>
                <a:spcPts val="1800"/>
              </a:spcBef>
              <a:spcAft>
                <a:spcPts val="0"/>
              </a:spcAft>
              <a:buSzPts val="1800"/>
              <a:buChar char="•"/>
            </a:pPr>
            <a:r>
              <a:rPr lang="en-US" b="0" dirty="0" err="1"/>
              <a:t>Autobuilder</a:t>
            </a:r>
            <a:r>
              <a:rPr lang="en-US" b="0" dirty="0"/>
              <a:t> infrastructure hardware refreshed</a:t>
            </a:r>
            <a:endParaRPr b="0" dirty="0"/>
          </a:p>
          <a:p>
            <a:pPr marL="457200" lvl="0" indent="-342900" algn="l" rtl="0">
              <a:spcBef>
                <a:spcPts val="0"/>
              </a:spcBef>
              <a:spcAft>
                <a:spcPts val="0"/>
              </a:spcAft>
              <a:buSzPts val="1800"/>
              <a:buChar char="•"/>
            </a:pPr>
            <a:r>
              <a:rPr lang="en-US" b="0" dirty="0"/>
              <a:t>Many recipe updates, including significant removal of old or obsolete software to ensure modern and up-to-date core Linux software stack</a:t>
            </a:r>
            <a:endParaRPr b="0" dirty="0"/>
          </a:p>
          <a:p>
            <a:pPr marL="457200" lvl="0" indent="-342900" algn="l" rtl="0">
              <a:spcBef>
                <a:spcPts val="0"/>
              </a:spcBef>
              <a:spcAft>
                <a:spcPts val="0"/>
              </a:spcAft>
              <a:buSzPts val="1800"/>
              <a:buChar char="•"/>
            </a:pPr>
            <a:r>
              <a:rPr lang="en-US" b="0" dirty="0"/>
              <a:t>Support for the latest host distributions</a:t>
            </a:r>
            <a:endParaRPr b="0" dirty="0"/>
          </a:p>
          <a:p>
            <a:pPr marL="457200" lvl="0" indent="-342900" algn="l" rtl="0">
              <a:spcBef>
                <a:spcPts val="0"/>
              </a:spcBef>
              <a:spcAft>
                <a:spcPts val="0"/>
              </a:spcAft>
              <a:buSzPts val="1800"/>
              <a:buChar char="•"/>
            </a:pPr>
            <a:r>
              <a:rPr lang="en-US" b="0" dirty="0"/>
              <a:t>Pre-merge testing on IA and ARM using QEMU/KVM (</a:t>
            </a:r>
            <a:r>
              <a:rPr lang="en-US" b="0" dirty="0" err="1"/>
              <a:t>ptest</a:t>
            </a:r>
            <a:r>
              <a:rPr lang="en-US" b="0" dirty="0"/>
              <a:t>, LTP, tracking build performance)</a:t>
            </a:r>
            <a:endParaRPr b="0" dirty="0"/>
          </a:p>
          <a:p>
            <a:pPr marL="457200" lvl="0" indent="-342900" algn="l" rtl="0">
              <a:spcBef>
                <a:spcPts val="0"/>
              </a:spcBef>
              <a:spcAft>
                <a:spcPts val="0"/>
              </a:spcAft>
              <a:buSzPts val="1800"/>
              <a:buChar char="•"/>
            </a:pPr>
            <a:r>
              <a:rPr lang="en-US" b="0" dirty="0"/>
              <a:t>Build change equivalence is detected and used to avoid rebuilding  unchanged components</a:t>
            </a:r>
            <a:endParaRPr b="0" dirty="0"/>
          </a:p>
          <a:p>
            <a:pPr marL="0" lvl="0" indent="0" algn="l" rtl="0">
              <a:spcBef>
                <a:spcPts val="1800"/>
              </a:spcBef>
              <a:spcAft>
                <a:spcPts val="0"/>
              </a:spcAft>
              <a:buNone/>
            </a:pPr>
            <a:endParaRPr sz="1800" b="0" dirty="0"/>
          </a:p>
        </p:txBody>
      </p:sp>
      <p:sp>
        <p:nvSpPr>
          <p:cNvPr id="81" name="Google Shape;81;p16"/>
          <p:cNvSpPr txBox="1"/>
          <p:nvPr/>
        </p:nvSpPr>
        <p:spPr>
          <a:xfrm>
            <a:off x="511075" y="4396575"/>
            <a:ext cx="8227500" cy="14025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2400" b="1">
                <a:latin typeface="Lato"/>
                <a:ea typeface="Lato"/>
                <a:cs typeface="Lato"/>
                <a:sym typeface="Lato"/>
              </a:rPr>
              <a:t>No other cross compiling build system is as complete or functional. Nobody has ever tried optimisations for from scratch builds like the Yocto Project does.</a:t>
            </a:r>
            <a:endParaRPr sz="2400" b="1">
              <a:latin typeface="Lato"/>
              <a:ea typeface="Lato"/>
              <a:cs typeface="Lato"/>
              <a:sym typeface="Lato"/>
            </a:endParaRPr>
          </a:p>
        </p:txBody>
      </p:sp>
    </p:spTree>
    <p:extLst>
      <p:ext uri="{BB962C8B-B14F-4D97-AF65-F5344CB8AC3E}">
        <p14:creationId xmlns:p14="http://schemas.microsoft.com/office/powerpoint/2010/main" val="31499319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80</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rPr dirty="0"/>
              <a:t>Signing </a:t>
            </a:r>
            <a:r>
              <a:rPr lang="en-US" dirty="0" smtClean="0"/>
              <a:t>Overview</a:t>
            </a:r>
            <a:endParaRPr dirty="0"/>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This is not “required”</a:t>
            </a:r>
          </a:p>
          <a:p>
            <a:r>
              <a:rPr lang="en-US" dirty="0"/>
              <a:t>U</a:t>
            </a:r>
            <a:r>
              <a:rPr lang="en-US" dirty="0" smtClean="0"/>
              <a:t>nnecessary in a closed network (i.e. machine local)</a:t>
            </a:r>
          </a:p>
          <a:p>
            <a:r>
              <a:rPr lang="en-US" dirty="0" smtClean="0"/>
              <a:t>Any LAN is unsecure</a:t>
            </a:r>
          </a:p>
          <a:p>
            <a:r>
              <a:rPr lang="en-US" dirty="0" smtClean="0"/>
              <a:t>Without GPG, package feeds are unencrypted traffic</a:t>
            </a:r>
          </a:p>
          <a:p>
            <a:r>
              <a:rPr lang="en-US" dirty="0" smtClean="0"/>
              <a:t>LMGTFY: Zero Trust Environment</a:t>
            </a:r>
          </a:p>
          <a:p>
            <a:r>
              <a:rPr lang="en-US" dirty="0" smtClean="0"/>
              <a:t>Should be obvious for package feeds over WAN</a:t>
            </a:r>
          </a:p>
        </p:txBody>
      </p:sp>
    </p:spTree>
    <p:extLst>
      <p:ext uri="{BB962C8B-B14F-4D97-AF65-F5344CB8AC3E}">
        <p14:creationId xmlns:p14="http://schemas.microsoft.com/office/powerpoint/2010/main" val="311540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81</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t>Signing The Packages</a:t>
            </a:r>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dirty="0" smtClean="0"/>
              <a:t>Inherit </a:t>
            </a:r>
            <a:r>
              <a:rPr dirty="0" err="1" smtClean="0"/>
              <a:t>bbclass</a:t>
            </a:r>
            <a:r>
              <a:rPr dirty="0" smtClean="0"/>
              <a:t> to enable signing functionality</a:t>
            </a:r>
          </a:p>
          <a:p>
            <a:pPr marL="685800" lvl="1" indent="-342900">
              <a:spcBef>
                <a:spcPts val="500"/>
              </a:spcBef>
              <a:buClr>
                <a:srgbClr val="37424A"/>
              </a:buClr>
              <a:defRPr sz="2200" b="0">
                <a:solidFill>
                  <a:srgbClr val="404040"/>
                </a:solidFill>
              </a:defRPr>
            </a:pPr>
            <a:r>
              <a:rPr dirty="0" smtClean="0"/>
              <a:t>INHERIT += “</a:t>
            </a:r>
            <a:r>
              <a:rPr dirty="0" err="1" smtClean="0"/>
              <a:t>sign_rpm</a:t>
            </a:r>
            <a:r>
              <a:rPr dirty="0" smtClean="0"/>
              <a:t>”</a:t>
            </a:r>
          </a:p>
          <a:p>
            <a:r>
              <a:rPr dirty="0" smtClean="0"/>
              <a:t>Define the GPG key that will be used for signing.</a:t>
            </a:r>
          </a:p>
          <a:p>
            <a:pPr marL="685800" lvl="1" indent="-342900">
              <a:spcBef>
                <a:spcPts val="500"/>
              </a:spcBef>
              <a:buClr>
                <a:srgbClr val="37424A"/>
              </a:buClr>
              <a:defRPr sz="2200" b="0">
                <a:solidFill>
                  <a:srgbClr val="404040"/>
                </a:solidFill>
              </a:defRPr>
            </a:pPr>
            <a:r>
              <a:rPr dirty="0" smtClean="0"/>
              <a:t>RPM_GPG_NAME = "</a:t>
            </a:r>
            <a:r>
              <a:rPr i="1" dirty="0" err="1" smtClean="0"/>
              <a:t>key_name</a:t>
            </a:r>
            <a:r>
              <a:rPr dirty="0" smtClean="0"/>
              <a:t>”</a:t>
            </a:r>
          </a:p>
          <a:p>
            <a:r>
              <a:rPr dirty="0" smtClean="0"/>
              <a:t>Provide passphrase for the key</a:t>
            </a:r>
          </a:p>
          <a:p>
            <a:pPr marL="685800" lvl="1" indent="-342900">
              <a:spcBef>
                <a:spcPts val="500"/>
              </a:spcBef>
              <a:buClr>
                <a:srgbClr val="37424A"/>
              </a:buClr>
              <a:defRPr sz="2200" b="0">
                <a:solidFill>
                  <a:srgbClr val="404040"/>
                </a:solidFill>
              </a:defRPr>
            </a:pPr>
            <a:r>
              <a:rPr dirty="0" smtClean="0"/>
              <a:t>RPM_GPG_PASSPHRASE = "</a:t>
            </a:r>
            <a:r>
              <a:rPr i="1" dirty="0" smtClean="0"/>
              <a:t>passphrase</a:t>
            </a:r>
            <a:r>
              <a:rPr dirty="0" smtClean="0"/>
              <a:t>"</a:t>
            </a:r>
            <a:endParaRPr dirty="0"/>
          </a:p>
        </p:txBody>
      </p:sp>
    </p:spTree>
    <p:extLst>
      <p:ext uri="{BB962C8B-B14F-4D97-AF65-F5344CB8AC3E}">
        <p14:creationId xmlns:p14="http://schemas.microsoft.com/office/powerpoint/2010/main" val="210555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82</a:t>
            </a:fld>
            <a:endParaRPr/>
          </a:p>
        </p:txBody>
      </p:sp>
      <p:sp>
        <p:nvSpPr>
          <p:cNvPr id="197" name="Title 1"/>
          <p:cNvSpPr txBox="1">
            <a:spLocks noGrp="1"/>
          </p:cNvSpPr>
          <p:nvPr>
            <p:ph type="title"/>
          </p:nvPr>
        </p:nvSpPr>
        <p:spPr>
          <a:xfrm>
            <a:off x="454024" y="408517"/>
            <a:ext cx="8227440" cy="889001"/>
          </a:xfrm>
          <a:prstGeom prst="rect">
            <a:avLst/>
          </a:prstGeom>
        </p:spPr>
        <p:txBody>
          <a:bodyPr/>
          <a:lstStyle/>
          <a:p>
            <a:r>
              <a:t>Signing The Package Feed</a:t>
            </a:r>
          </a:p>
        </p:txBody>
      </p:sp>
      <p:sp>
        <p:nvSpPr>
          <p:cNvPr id="198" name="Content Placeholder 2"/>
          <p:cNvSpPr txBox="1">
            <a:spLocks noGrp="1"/>
          </p:cNvSpPr>
          <p:nvPr>
            <p:ph type="body" idx="4294967295"/>
          </p:nvPr>
        </p:nvSpPr>
        <p:spPr>
          <a:xfrm>
            <a:off x="442210" y="1075766"/>
            <a:ext cx="8229601" cy="4921623"/>
          </a:xfrm>
          <a:prstGeom prst="rect">
            <a:avLst/>
          </a:prstGeom>
        </p:spPr>
        <p:txBody>
          <a:bodyPr/>
          <a:lstStyle/>
          <a:p>
            <a:r>
              <a:t>Inherit bbclass to enable signing functionality</a:t>
            </a:r>
          </a:p>
          <a:p>
            <a:pPr marL="685800" lvl="1" indent="-342900">
              <a:spcBef>
                <a:spcPts val="500"/>
              </a:spcBef>
              <a:buClr>
                <a:srgbClr val="37424A"/>
              </a:buClr>
              <a:defRPr sz="2200" b="0">
                <a:solidFill>
                  <a:srgbClr val="404040"/>
                </a:solidFill>
              </a:defRPr>
            </a:pPr>
            <a:r>
              <a:t>INHERIT += “sign_package_feed”</a:t>
            </a:r>
          </a:p>
          <a:p>
            <a:r>
              <a:t>Define the GPG key that will be used for signing.</a:t>
            </a:r>
          </a:p>
          <a:p>
            <a:pPr marL="685800" lvl="1" indent="-342900">
              <a:spcBef>
                <a:spcPts val="500"/>
              </a:spcBef>
              <a:buClr>
                <a:srgbClr val="37424A"/>
              </a:buClr>
              <a:defRPr sz="2200" b="0">
                <a:solidFill>
                  <a:srgbClr val="404040"/>
                </a:solidFill>
              </a:defRPr>
            </a:pPr>
            <a:r>
              <a:t>PACKAGE_FEED_GPG_NAME = "</a:t>
            </a:r>
            <a:r>
              <a:rPr i="1"/>
              <a:t>key_name</a:t>
            </a:r>
            <a:r>
              <a:t>”</a:t>
            </a:r>
          </a:p>
          <a:p>
            <a:r>
              <a:t>Provide passphrase for the key</a:t>
            </a:r>
          </a:p>
          <a:p>
            <a:pPr marL="685800" lvl="1" indent="-342900">
              <a:spcBef>
                <a:spcPts val="500"/>
              </a:spcBef>
              <a:buClr>
                <a:srgbClr val="37424A"/>
              </a:buClr>
              <a:defRPr sz="2200" b="0">
                <a:solidFill>
                  <a:srgbClr val="404040"/>
                </a:solidFill>
              </a:defRPr>
            </a:pPr>
            <a:r>
              <a:t>PACKAGE_FEED_GPG_PASSPHRASE_FILE = "</a:t>
            </a:r>
            <a:r>
              <a:rPr i="1"/>
              <a:t>passphrase</a:t>
            </a:r>
            <a:r>
              <a:t>"</a:t>
            </a:r>
          </a:p>
        </p:txBody>
      </p:sp>
    </p:spTree>
    <p:extLst>
      <p:ext uri="{BB962C8B-B14F-4D97-AF65-F5344CB8AC3E}">
        <p14:creationId xmlns:p14="http://schemas.microsoft.com/office/powerpoint/2010/main" val="143221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83</a:t>
            </a:fld>
            <a:endParaRPr/>
          </a:p>
        </p:txBody>
      </p:sp>
      <p:sp>
        <p:nvSpPr>
          <p:cNvPr id="201" name="Title 1"/>
          <p:cNvSpPr txBox="1">
            <a:spLocks noGrp="1"/>
          </p:cNvSpPr>
          <p:nvPr>
            <p:ph type="title"/>
          </p:nvPr>
        </p:nvSpPr>
        <p:spPr>
          <a:xfrm>
            <a:off x="454024" y="408517"/>
            <a:ext cx="8227440" cy="889001"/>
          </a:xfrm>
          <a:prstGeom prst="rect">
            <a:avLst/>
          </a:prstGeom>
        </p:spPr>
        <p:txBody>
          <a:bodyPr/>
          <a:lstStyle/>
          <a:p>
            <a:r>
              <a:t>Signing The Package Feed (optional)</a:t>
            </a:r>
          </a:p>
        </p:txBody>
      </p:sp>
      <p:sp>
        <p:nvSpPr>
          <p:cNvPr id="202" name="Content Placeholder 2"/>
          <p:cNvSpPr txBox="1">
            <a:spLocks noGrp="1"/>
          </p:cNvSpPr>
          <p:nvPr>
            <p:ph type="body" idx="4294967295"/>
          </p:nvPr>
        </p:nvSpPr>
        <p:spPr>
          <a:xfrm>
            <a:off x="442210" y="1075766"/>
            <a:ext cx="8229601" cy="4921623"/>
          </a:xfrm>
          <a:prstGeom prst="rect">
            <a:avLst/>
          </a:prstGeom>
        </p:spPr>
        <p:txBody>
          <a:bodyPr/>
          <a:lstStyle/>
          <a:p>
            <a:pPr>
              <a:defRPr i="1"/>
            </a:pPr>
            <a:r>
              <a:t>GPG_BIN</a:t>
            </a:r>
          </a:p>
          <a:p>
            <a:pPr marL="685800" lvl="1" indent="-342900">
              <a:spcBef>
                <a:spcPts val="500"/>
              </a:spcBef>
              <a:buClr>
                <a:srgbClr val="37424A"/>
              </a:buClr>
              <a:defRPr sz="2200" b="0">
                <a:solidFill>
                  <a:srgbClr val="404040"/>
                </a:solidFill>
              </a:defRPr>
            </a:pPr>
            <a:r>
              <a:t>GPG binary executed when the package is signed </a:t>
            </a:r>
          </a:p>
          <a:p>
            <a:pPr>
              <a:defRPr i="1"/>
            </a:pPr>
            <a:r>
              <a:t>GPG_PATH</a:t>
            </a:r>
          </a:p>
          <a:p>
            <a:pPr marL="685800" lvl="1" indent="-342900">
              <a:spcBef>
                <a:spcPts val="500"/>
              </a:spcBef>
              <a:buClr>
                <a:srgbClr val="37424A"/>
              </a:buClr>
              <a:defRPr sz="2200" b="0">
                <a:solidFill>
                  <a:srgbClr val="404040"/>
                </a:solidFill>
              </a:defRPr>
            </a:pPr>
            <a:r>
              <a:t>GPG home directory used when the package is signed. </a:t>
            </a:r>
          </a:p>
          <a:p>
            <a:pPr>
              <a:defRPr i="1"/>
            </a:pPr>
            <a:r>
              <a:t>PACKAGE_FEED_GPG_SIGNATURE_TYPE</a:t>
            </a:r>
          </a:p>
          <a:p>
            <a:pPr marL="685800" lvl="1" indent="-342900">
              <a:spcBef>
                <a:spcPts val="500"/>
              </a:spcBef>
              <a:buClr>
                <a:srgbClr val="37424A"/>
              </a:buClr>
              <a:defRPr sz="2200" b="0">
                <a:solidFill>
                  <a:srgbClr val="404040"/>
                </a:solidFill>
              </a:defRPr>
            </a:pPr>
            <a:r>
              <a:t>Specifies the type of gpg signature. This variable applies only to RPM and IPK package feeds. Allowable values for the PACKAGE_FEED_GPG_SIGNATURE_TYPE are "ASC", which is the default and specifies ascii armored, and "BIN", which specifies binary.</a:t>
            </a:r>
          </a:p>
        </p:txBody>
      </p:sp>
    </p:spTree>
    <p:extLst>
      <p:ext uri="{BB962C8B-B14F-4D97-AF65-F5344CB8AC3E}">
        <p14:creationId xmlns:p14="http://schemas.microsoft.com/office/powerpoint/2010/main" val="252348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84</a:t>
            </a:fld>
            <a:endParaRPr/>
          </a:p>
        </p:txBody>
      </p:sp>
      <p:sp>
        <p:nvSpPr>
          <p:cNvPr id="205" name="Title 1"/>
          <p:cNvSpPr txBox="1">
            <a:spLocks noGrp="1"/>
          </p:cNvSpPr>
          <p:nvPr>
            <p:ph type="title"/>
          </p:nvPr>
        </p:nvSpPr>
        <p:spPr>
          <a:xfrm>
            <a:off x="454024" y="408517"/>
            <a:ext cx="8227440" cy="889001"/>
          </a:xfrm>
          <a:prstGeom prst="rect">
            <a:avLst/>
          </a:prstGeom>
        </p:spPr>
        <p:txBody>
          <a:bodyPr/>
          <a:lstStyle/>
          <a:p>
            <a:r>
              <a:t>Testing Packages with ptest (Optional? Not really!)</a:t>
            </a:r>
          </a:p>
        </p:txBody>
      </p:sp>
      <p:sp>
        <p:nvSpPr>
          <p:cNvPr id="206" name="Content Placeholder 2"/>
          <p:cNvSpPr txBox="1">
            <a:spLocks noGrp="1"/>
          </p:cNvSpPr>
          <p:nvPr>
            <p:ph type="body" idx="4294967295"/>
          </p:nvPr>
        </p:nvSpPr>
        <p:spPr>
          <a:xfrm>
            <a:off x="442210" y="1075766"/>
            <a:ext cx="8229601" cy="4921623"/>
          </a:xfrm>
          <a:prstGeom prst="rect">
            <a:avLst/>
          </a:prstGeom>
        </p:spPr>
        <p:txBody>
          <a:bodyPr/>
          <a:lstStyle/>
          <a:p>
            <a:r>
              <a:t>Package Test (ptest)</a:t>
            </a:r>
          </a:p>
          <a:p>
            <a:pPr marL="685800" lvl="1" indent="-342900">
              <a:spcBef>
                <a:spcPts val="500"/>
              </a:spcBef>
              <a:buClr>
                <a:srgbClr val="37424A"/>
              </a:buClr>
              <a:defRPr sz="2200" b="0">
                <a:solidFill>
                  <a:srgbClr val="404040"/>
                </a:solidFill>
              </a:defRPr>
            </a:pPr>
            <a:r>
              <a:t>Runs tests against packages</a:t>
            </a:r>
          </a:p>
          <a:p>
            <a:pPr marL="685800" lvl="1" indent="-342900">
              <a:spcBef>
                <a:spcPts val="500"/>
              </a:spcBef>
              <a:buClr>
                <a:srgbClr val="37424A"/>
              </a:buClr>
              <a:defRPr sz="2200" b="0">
                <a:solidFill>
                  <a:srgbClr val="404040"/>
                </a:solidFill>
              </a:defRPr>
            </a:pPr>
            <a:r>
              <a:t>Contains at least two items: </a:t>
            </a:r>
          </a:p>
          <a:p>
            <a:pPr marL="685800" lvl="2" indent="-342900">
              <a:spcBef>
                <a:spcPts val="500"/>
              </a:spcBef>
              <a:buClrTx/>
              <a:buFontTx/>
              <a:defRPr sz="2200" b="0"/>
            </a:pPr>
            <a:r>
              <a:t>the actual test (can be a script or an elaborate system)</a:t>
            </a:r>
          </a:p>
          <a:p>
            <a:pPr marL="685800" lvl="2" indent="-342900">
              <a:spcBef>
                <a:spcPts val="500"/>
              </a:spcBef>
              <a:buClrTx/>
              <a:buFontTx/>
              <a:defRPr sz="2200" b="0"/>
            </a:pPr>
            <a:r>
              <a:t>shell script (run-ptest) that starts the test (not the actual test)</a:t>
            </a:r>
          </a:p>
          <a:p>
            <a:r>
              <a:t>Simple Setup</a:t>
            </a:r>
          </a:p>
          <a:p>
            <a:pPr marL="685800" lvl="1" indent="-342900">
              <a:spcBef>
                <a:spcPts val="500"/>
              </a:spcBef>
              <a:buClr>
                <a:srgbClr val="37424A"/>
              </a:buClr>
              <a:defRPr sz="2200" b="0">
                <a:solidFill>
                  <a:srgbClr val="404040"/>
                </a:solidFill>
              </a:defRPr>
            </a:pPr>
            <a:r>
              <a:t>DISTRO_FEATURES_append = " ptest”</a:t>
            </a:r>
          </a:p>
          <a:p>
            <a:pPr marL="685800" lvl="1" indent="-342900">
              <a:spcBef>
                <a:spcPts val="500"/>
              </a:spcBef>
              <a:buClr>
                <a:srgbClr val="37424A"/>
              </a:buClr>
              <a:defRPr sz="2200" b="0">
                <a:solidFill>
                  <a:srgbClr val="404040"/>
                </a:solidFill>
              </a:defRPr>
            </a:pPr>
            <a:r>
              <a:t>EXTRA_IMAGE_FEATURES += "ptest-pkgs”</a:t>
            </a:r>
          </a:p>
          <a:p>
            <a:pPr marL="685800" lvl="1" indent="-342900">
              <a:spcBef>
                <a:spcPts val="500"/>
              </a:spcBef>
              <a:buClr>
                <a:srgbClr val="37424A"/>
              </a:buClr>
              <a:defRPr sz="2200" b="0">
                <a:solidFill>
                  <a:srgbClr val="404040"/>
                </a:solidFill>
              </a:defRPr>
            </a:pPr>
            <a:r>
              <a:t>Installed to: /usr/lib/</a:t>
            </a:r>
            <a:r>
              <a:rPr i="1"/>
              <a:t>package</a:t>
            </a:r>
            <a:r>
              <a:t>/ptest</a:t>
            </a:r>
          </a:p>
        </p:txBody>
      </p:sp>
    </p:spTree>
    <p:extLst>
      <p:ext uri="{BB962C8B-B14F-4D97-AF65-F5344CB8AC3E}">
        <p14:creationId xmlns:p14="http://schemas.microsoft.com/office/powerpoint/2010/main" val="415672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85</a:t>
            </a:fld>
            <a:endParaRPr/>
          </a:p>
        </p:txBody>
      </p:sp>
      <p:sp>
        <p:nvSpPr>
          <p:cNvPr id="20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Keeping your code secure</a:t>
            </a:r>
            <a:endParaRPr sz="2200" b="0"/>
          </a:p>
          <a:p>
            <a:pPr marL="685800" lvl="1" indent="-342900">
              <a:spcBef>
                <a:spcPts val="500"/>
              </a:spcBef>
              <a:buClr>
                <a:srgbClr val="37424A"/>
              </a:buClr>
              <a:defRPr sz="2000" b="0">
                <a:solidFill>
                  <a:srgbClr val="A6A6A6"/>
                </a:solidFill>
              </a:defRPr>
            </a:pPr>
            <a:endParaRPr sz="2200" b="0"/>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69517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86</a:t>
            </a:fld>
            <a:endParaRPr/>
          </a:p>
        </p:txBody>
      </p:sp>
      <p:sp>
        <p:nvSpPr>
          <p:cNvPr id="213" name="Title 1"/>
          <p:cNvSpPr txBox="1">
            <a:spLocks noGrp="1"/>
          </p:cNvSpPr>
          <p:nvPr>
            <p:ph type="title"/>
          </p:nvPr>
        </p:nvSpPr>
        <p:spPr>
          <a:xfrm>
            <a:off x="454024" y="408517"/>
            <a:ext cx="8227440" cy="889001"/>
          </a:xfrm>
          <a:prstGeom prst="rect">
            <a:avLst/>
          </a:prstGeom>
        </p:spPr>
        <p:txBody>
          <a:bodyPr/>
          <a:lstStyle/>
          <a:p>
            <a:r>
              <a:t>Keeping feeds secure</a:t>
            </a:r>
          </a:p>
        </p:txBody>
      </p:sp>
      <p:sp>
        <p:nvSpPr>
          <p:cNvPr id="214" name="Content Placeholder 2"/>
          <p:cNvSpPr txBox="1">
            <a:spLocks noGrp="1"/>
          </p:cNvSpPr>
          <p:nvPr>
            <p:ph type="body" idx="4294967295"/>
          </p:nvPr>
        </p:nvSpPr>
        <p:spPr>
          <a:xfrm>
            <a:off x="442210" y="1075766"/>
            <a:ext cx="8229601" cy="4921623"/>
          </a:xfrm>
          <a:prstGeom prst="rect">
            <a:avLst/>
          </a:prstGeom>
        </p:spPr>
        <p:txBody>
          <a:bodyPr/>
          <a:lstStyle/>
          <a:p>
            <a:r>
              <a:t>PACKAGE_FEED_GPG_PASSPHRASE_FILE</a:t>
            </a:r>
          </a:p>
          <a:p>
            <a:pPr marL="685800" lvl="1" indent="-342900">
              <a:spcBef>
                <a:spcPts val="500"/>
              </a:spcBef>
              <a:buClr>
                <a:srgbClr val="37424A"/>
              </a:buClr>
              <a:defRPr sz="2200" b="0">
                <a:solidFill>
                  <a:srgbClr val="404040"/>
                </a:solidFill>
              </a:defRPr>
            </a:pPr>
            <a:r>
              <a:t>This should NOT go in your configuration as plain text.</a:t>
            </a:r>
          </a:p>
          <a:p>
            <a:r>
              <a:t>Is your code proprietary?</a:t>
            </a:r>
          </a:p>
          <a:p>
            <a:pPr marL="685800" lvl="1" indent="-342900">
              <a:spcBef>
                <a:spcPts val="500"/>
              </a:spcBef>
              <a:buClr>
                <a:srgbClr val="37424A"/>
              </a:buClr>
              <a:defRPr sz="2200" b="0">
                <a:solidFill>
                  <a:srgbClr val="404040"/>
                </a:solidFill>
              </a:defRPr>
            </a:pPr>
            <a:r>
              <a:t>You should probably be shipping a binary in Yocto</a:t>
            </a:r>
          </a:p>
          <a:p>
            <a:pPr marL="685800" lvl="1" indent="-342900">
              <a:spcBef>
                <a:spcPts val="500"/>
              </a:spcBef>
              <a:buClr>
                <a:srgbClr val="37424A"/>
              </a:buClr>
              <a:defRPr sz="2200" b="0">
                <a:solidFill>
                  <a:srgbClr val="404040"/>
                </a:solidFill>
              </a:defRPr>
            </a:pPr>
            <a:r>
              <a:t>bin_package.bbclass: binary can be .rpm, .deb, .ipk</a:t>
            </a:r>
          </a:p>
          <a:p>
            <a:r>
              <a:t>Have you thought about DEBUG_FLAGS?</a:t>
            </a:r>
          </a:p>
          <a:p>
            <a:pPr marL="685800" lvl="1" indent="-342900">
              <a:spcBef>
                <a:spcPts val="500"/>
              </a:spcBef>
              <a:buClr>
                <a:srgbClr val="37424A"/>
              </a:buClr>
              <a:defRPr sz="2200" b="0">
                <a:solidFill>
                  <a:srgbClr val="404040"/>
                </a:solidFill>
              </a:defRPr>
            </a:pPr>
            <a:r>
              <a:t>See bitbake.conf for more details</a:t>
            </a:r>
          </a:p>
          <a:p>
            <a:pPr marL="685800" lvl="1" indent="-342900">
              <a:spcBef>
                <a:spcPts val="500"/>
              </a:spcBef>
              <a:buClr>
                <a:srgbClr val="37424A"/>
              </a:buClr>
              <a:defRPr sz="2200" b="0">
                <a:solidFill>
                  <a:srgbClr val="404040"/>
                </a:solidFill>
              </a:defRPr>
            </a:pPr>
            <a:r>
              <a:t>The flags can be filtered or set in the recipe</a:t>
            </a:r>
          </a:p>
        </p:txBody>
      </p:sp>
    </p:spTree>
    <p:extLst>
      <p:ext uri="{BB962C8B-B14F-4D97-AF65-F5344CB8AC3E}">
        <p14:creationId xmlns:p14="http://schemas.microsoft.com/office/powerpoint/2010/main" val="263538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87</a:t>
            </a:fld>
            <a:endParaRPr/>
          </a:p>
        </p:txBody>
      </p:sp>
      <p:sp>
        <p:nvSpPr>
          <p:cNvPr id="21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The future of package feeds</a:t>
            </a:r>
          </a:p>
        </p:txBody>
      </p:sp>
    </p:spTree>
    <p:extLst>
      <p:ext uri="{BB962C8B-B14F-4D97-AF65-F5344CB8AC3E}">
        <p14:creationId xmlns:p14="http://schemas.microsoft.com/office/powerpoint/2010/main" val="143443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88</a:t>
            </a:fld>
            <a:endParaRPr/>
          </a:p>
        </p:txBody>
      </p:sp>
      <p:sp>
        <p:nvSpPr>
          <p:cNvPr id="221" name="Title 1"/>
          <p:cNvSpPr txBox="1">
            <a:spLocks noGrp="1"/>
          </p:cNvSpPr>
          <p:nvPr>
            <p:ph type="title"/>
          </p:nvPr>
        </p:nvSpPr>
        <p:spPr>
          <a:xfrm>
            <a:off x="454024" y="408517"/>
            <a:ext cx="8227440" cy="889001"/>
          </a:xfrm>
          <a:prstGeom prst="rect">
            <a:avLst/>
          </a:prstGeom>
        </p:spPr>
        <p:txBody>
          <a:bodyPr/>
          <a:lstStyle/>
          <a:p>
            <a:r>
              <a:t>The Future of Package Feeds – Can We Upgrade?</a:t>
            </a:r>
          </a:p>
        </p:txBody>
      </p:sp>
      <p:sp>
        <p:nvSpPr>
          <p:cNvPr id="222" name="Content Placeholder 2"/>
          <p:cNvSpPr txBox="1">
            <a:spLocks noGrp="1"/>
          </p:cNvSpPr>
          <p:nvPr>
            <p:ph type="body" idx="4294967295"/>
          </p:nvPr>
        </p:nvSpPr>
        <p:spPr>
          <a:xfrm>
            <a:off x="442210" y="1075766"/>
            <a:ext cx="8229601" cy="4921623"/>
          </a:xfrm>
          <a:prstGeom prst="rect">
            <a:avLst/>
          </a:prstGeom>
        </p:spPr>
        <p:txBody>
          <a:bodyPr/>
          <a:lstStyle/>
          <a:p>
            <a:pPr>
              <a:defRPr b="0"/>
            </a:pPr>
            <a:r>
              <a:t>Repository</a:t>
            </a:r>
          </a:p>
          <a:p>
            <a:pPr marL="685800" lvl="1" indent="-342900">
              <a:spcBef>
                <a:spcPts val="500"/>
              </a:spcBef>
              <a:buClr>
                <a:srgbClr val="37424A"/>
              </a:buClr>
              <a:defRPr sz="2200" b="0">
                <a:solidFill>
                  <a:srgbClr val="404040"/>
                </a:solidFill>
              </a:defRPr>
            </a:pPr>
            <a:r>
              <a:t>Switch to new source entries</a:t>
            </a:r>
          </a:p>
          <a:p>
            <a:pPr marL="685800" lvl="1" indent="-342900">
              <a:spcBef>
                <a:spcPts val="500"/>
              </a:spcBef>
              <a:buClr>
                <a:srgbClr val="37424A"/>
              </a:buClr>
              <a:defRPr sz="2200" b="0">
                <a:solidFill>
                  <a:srgbClr val="404040"/>
                </a:solidFill>
              </a:defRPr>
            </a:pPr>
            <a:r>
              <a:t>Remove unknown (3rd party) repositories</a:t>
            </a:r>
          </a:p>
          <a:p>
            <a:pPr>
              <a:defRPr b="0"/>
            </a:pPr>
            <a:r>
              <a:t>Package</a:t>
            </a:r>
          </a:p>
          <a:p>
            <a:pPr marL="685800" lvl="1" indent="-342900">
              <a:spcBef>
                <a:spcPts val="500"/>
              </a:spcBef>
              <a:buClr>
                <a:srgbClr val="37424A"/>
              </a:buClr>
              <a:defRPr sz="2200" b="0">
                <a:solidFill>
                  <a:srgbClr val="404040"/>
                </a:solidFill>
              </a:defRPr>
            </a:pPr>
            <a:r>
              <a:t>Check there are no broken or renamed packages</a:t>
            </a:r>
          </a:p>
          <a:p>
            <a:pPr marL="685800" lvl="1" indent="-342900">
              <a:spcBef>
                <a:spcPts val="500"/>
              </a:spcBef>
              <a:buClr>
                <a:srgbClr val="37424A"/>
              </a:buClr>
              <a:defRPr sz="2200" b="0">
                <a:solidFill>
                  <a:srgbClr val="404040"/>
                </a:solidFill>
              </a:defRPr>
            </a:pPr>
            <a:r>
              <a:t>Versioning: what happens when they go backwards</a:t>
            </a:r>
          </a:p>
          <a:p>
            <a:pPr marL="685800" lvl="1" indent="-342900">
              <a:spcBef>
                <a:spcPts val="500"/>
              </a:spcBef>
              <a:buClr>
                <a:srgbClr val="37424A"/>
              </a:buClr>
              <a:defRPr sz="2200" b="0">
                <a:solidFill>
                  <a:srgbClr val="404040"/>
                </a:solidFill>
              </a:defRPr>
            </a:pPr>
            <a:r>
              <a:t>Remove and install specific packages (release dependent)</a:t>
            </a:r>
          </a:p>
          <a:p>
            <a:pPr marL="685800" lvl="1" indent="-342900">
              <a:spcBef>
                <a:spcPts val="500"/>
              </a:spcBef>
              <a:buClr>
                <a:srgbClr val="37424A"/>
              </a:buClr>
              <a:defRPr sz="2200" b="0">
                <a:solidFill>
                  <a:srgbClr val="404040"/>
                </a:solidFill>
              </a:defRPr>
            </a:pPr>
            <a:r>
              <a:t>Remove blacklisted / obsolete and add whitelisted</a:t>
            </a:r>
          </a:p>
          <a:p>
            <a:pPr>
              <a:defRPr b="0"/>
            </a:pPr>
            <a:r>
              <a:t>Dreaming Even Bigger…</a:t>
            </a:r>
          </a:p>
          <a:p>
            <a:pPr marL="685800" lvl="1" indent="-342900">
              <a:spcBef>
                <a:spcPts val="500"/>
              </a:spcBef>
              <a:buClr>
                <a:srgbClr val="37424A"/>
              </a:buClr>
              <a:defRPr sz="2200" b="0">
                <a:solidFill>
                  <a:srgbClr val="404040"/>
                </a:solidFill>
              </a:defRPr>
            </a:pPr>
            <a:r>
              <a:t>Kernels, Desktops (UI), Permissions, Users, Groups</a:t>
            </a:r>
          </a:p>
        </p:txBody>
      </p:sp>
    </p:spTree>
    <p:extLst>
      <p:ext uri="{BB962C8B-B14F-4D97-AF65-F5344CB8AC3E}">
        <p14:creationId xmlns:p14="http://schemas.microsoft.com/office/powerpoint/2010/main" val="7098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89</a:t>
            </a:fld>
            <a:endParaRPr/>
          </a:p>
        </p:txBody>
      </p:sp>
      <p:sp>
        <p:nvSpPr>
          <p:cNvPr id="225" name="Title 1"/>
          <p:cNvSpPr txBox="1">
            <a:spLocks noGrp="1"/>
          </p:cNvSpPr>
          <p:nvPr>
            <p:ph type="title"/>
          </p:nvPr>
        </p:nvSpPr>
        <p:spPr>
          <a:xfrm>
            <a:off x="454024" y="408517"/>
            <a:ext cx="8227440" cy="889001"/>
          </a:xfrm>
          <a:prstGeom prst="rect">
            <a:avLst/>
          </a:prstGeom>
        </p:spPr>
        <p:txBody>
          <a:bodyPr/>
          <a:lstStyle/>
          <a:p>
            <a:r>
              <a:t>Yocto as a Binary Distro</a:t>
            </a:r>
          </a:p>
        </p:txBody>
      </p:sp>
      <p:sp>
        <p:nvSpPr>
          <p:cNvPr id="226" name="Content Placeholder 2"/>
          <p:cNvSpPr txBox="1">
            <a:spLocks noGrp="1"/>
          </p:cNvSpPr>
          <p:nvPr>
            <p:ph type="body" idx="4294967295"/>
          </p:nvPr>
        </p:nvSpPr>
        <p:spPr>
          <a:xfrm>
            <a:off x="442210" y="1075766"/>
            <a:ext cx="8387465" cy="4921623"/>
          </a:xfrm>
          <a:prstGeom prst="rect">
            <a:avLst/>
          </a:prstGeom>
        </p:spPr>
        <p:txBody>
          <a:bodyPr/>
          <a:lstStyle/>
          <a:p>
            <a:pPr>
              <a:defRPr b="0"/>
            </a:pPr>
            <a:r>
              <a:rPr dirty="0" err="1"/>
              <a:t>Yocto</a:t>
            </a:r>
            <a:r>
              <a:rPr dirty="0"/>
              <a:t> Project provides SSTATE, why not Package Feeds?</a:t>
            </a:r>
            <a:endParaRPr sz="2200" dirty="0">
              <a:solidFill>
                <a:srgbClr val="404040"/>
              </a:solidFill>
            </a:endParaRPr>
          </a:p>
          <a:p>
            <a:pPr marL="657225" lvl="1" indent="-314325">
              <a:defRPr b="0"/>
            </a:pPr>
            <a:r>
              <a:rPr sz="2200" dirty="0">
                <a:solidFill>
                  <a:srgbClr val="404040"/>
                </a:solidFill>
              </a:rPr>
              <a:t>What would be our scope?</a:t>
            </a:r>
          </a:p>
          <a:p>
            <a:pPr marL="657225" lvl="1" indent="-314325">
              <a:defRPr b="0"/>
            </a:pPr>
            <a:r>
              <a:rPr sz="2200" dirty="0">
                <a:solidFill>
                  <a:srgbClr val="404040"/>
                </a:solidFill>
              </a:rPr>
              <a:t>What target machines would we ship?</a:t>
            </a:r>
          </a:p>
          <a:p>
            <a:pPr marL="657225" lvl="1" indent="-314325">
              <a:defRPr b="0"/>
            </a:pPr>
            <a:r>
              <a:rPr sz="2200" dirty="0">
                <a:solidFill>
                  <a:srgbClr val="404040"/>
                </a:solidFill>
              </a:rPr>
              <a:t>What versions would we support?</a:t>
            </a:r>
          </a:p>
          <a:p>
            <a:pPr marL="657225" lvl="1" indent="-314325">
              <a:defRPr b="0"/>
            </a:pPr>
            <a:r>
              <a:rPr sz="2200" dirty="0">
                <a:solidFill>
                  <a:srgbClr val="404040"/>
                </a:solidFill>
              </a:rPr>
              <a:t>How would we deploy a test infrastructure?</a:t>
            </a:r>
          </a:p>
        </p:txBody>
      </p:sp>
    </p:spTree>
    <p:extLst>
      <p:ext uri="{BB962C8B-B14F-4D97-AF65-F5344CB8AC3E}">
        <p14:creationId xmlns:p14="http://schemas.microsoft.com/office/powerpoint/2010/main" val="412100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Live Coding with Yocto Project</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88" name="Google Shape;88;p17"/>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Monthly live tutorial on Twitch, run and managed by Josef Holzmayr, in collaboration with Yocto Project Advocacy and Community</a:t>
            </a:r>
            <a:endParaRPr/>
          </a:p>
          <a:p>
            <a:pPr marL="457200" lvl="0" indent="-381000" algn="l" rtl="0">
              <a:spcBef>
                <a:spcPts val="0"/>
              </a:spcBef>
              <a:spcAft>
                <a:spcPts val="0"/>
              </a:spcAft>
              <a:buSzPts val="2400"/>
              <a:buChar char="•"/>
            </a:pPr>
            <a:r>
              <a:rPr lang="en-US" u="sng">
                <a:solidFill>
                  <a:schemeClr val="hlink"/>
                </a:solidFill>
                <a:hlinkClick r:id="rId3"/>
              </a:rPr>
              <a:t>https://www.twitch.tv/yocto_project/</a:t>
            </a:r>
            <a:r>
              <a:rPr lang="en-US"/>
              <a:t>  </a:t>
            </a:r>
            <a:endParaRPr/>
          </a:p>
          <a:p>
            <a:pPr marL="457200" lvl="0" indent="-381000" algn="l" rtl="0">
              <a:spcBef>
                <a:spcPts val="0"/>
              </a:spcBef>
              <a:spcAft>
                <a:spcPts val="0"/>
              </a:spcAft>
              <a:buSzPts val="2400"/>
              <a:buChar char="•"/>
            </a:pPr>
            <a:r>
              <a:rPr lang="en-US"/>
              <a:t>All videos available on our Youtube channel as well: </a:t>
            </a:r>
            <a:r>
              <a:rPr lang="en-US" u="sng">
                <a:solidFill>
                  <a:schemeClr val="hlink"/>
                </a:solidFill>
                <a:hlinkClick r:id="rId4"/>
              </a:rPr>
              <a:t>https://www.youtube.com/user/TheYoctoProject</a:t>
            </a:r>
            <a:r>
              <a:rPr lang="en-US"/>
              <a:t>  </a:t>
            </a:r>
            <a:endParaRPr/>
          </a:p>
          <a:p>
            <a:pPr marL="457200" lvl="0" indent="0" algn="l" rtl="0">
              <a:spcBef>
                <a:spcPts val="1800"/>
              </a:spcBef>
              <a:spcAft>
                <a:spcPts val="0"/>
              </a:spcAft>
              <a:buNone/>
            </a:pPr>
            <a:endParaRPr/>
          </a:p>
        </p:txBody>
      </p:sp>
    </p:spTree>
    <p:extLst>
      <p:ext uri="{BB962C8B-B14F-4D97-AF65-F5344CB8AC3E}">
        <p14:creationId xmlns:p14="http://schemas.microsoft.com/office/powerpoint/2010/main" val="39063364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90</a:t>
            </a:fld>
            <a:endParaRPr/>
          </a:p>
        </p:txBody>
      </p:sp>
      <p:sp>
        <p:nvSpPr>
          <p:cNvPr id="229" name="Title 1"/>
          <p:cNvSpPr txBox="1">
            <a:spLocks noGrp="1"/>
          </p:cNvSpPr>
          <p:nvPr>
            <p:ph type="title"/>
          </p:nvPr>
        </p:nvSpPr>
        <p:spPr>
          <a:xfrm>
            <a:off x="454024" y="408517"/>
            <a:ext cx="8227440" cy="889001"/>
          </a:xfrm>
          <a:prstGeom prst="rect">
            <a:avLst/>
          </a:prstGeom>
        </p:spPr>
        <p:txBody>
          <a:bodyPr/>
          <a:lstStyle/>
          <a:p>
            <a:r>
              <a:rPr dirty="0" err="1"/>
              <a:t>Yocto</a:t>
            </a:r>
            <a:r>
              <a:rPr dirty="0"/>
              <a:t> as a Binary </a:t>
            </a:r>
            <a:r>
              <a:rPr dirty="0" smtClean="0"/>
              <a:t>Distro</a:t>
            </a:r>
            <a:r>
              <a:rPr lang="en-US" dirty="0" smtClean="0"/>
              <a:t> – Questions to Answer</a:t>
            </a:r>
            <a:endParaRPr dirty="0"/>
          </a:p>
        </p:txBody>
      </p:sp>
      <p:sp>
        <p:nvSpPr>
          <p:cNvPr id="230"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would be our scope?</a:t>
            </a:r>
          </a:p>
          <a:p>
            <a:pPr marL="657225" lvl="1" indent="-314325">
              <a:defRPr b="0"/>
            </a:pPr>
            <a:r>
              <a:rPr sz="2200">
                <a:solidFill>
                  <a:srgbClr val="404040"/>
                </a:solidFill>
              </a:rPr>
              <a:t>Open Embedded Core</a:t>
            </a:r>
          </a:p>
          <a:p>
            <a:pPr marL="657225" lvl="1" indent="-314325">
              <a:defRPr b="0"/>
            </a:pPr>
            <a:r>
              <a:rPr sz="2200">
                <a:solidFill>
                  <a:srgbClr val="404040"/>
                </a:solidFill>
              </a:rPr>
              <a:t>Specific meta-oe layers</a:t>
            </a:r>
          </a:p>
          <a:p>
            <a:pPr marL="657225" lvl="1" indent="-314325">
              <a:defRPr b="0"/>
            </a:pPr>
            <a:r>
              <a:rPr sz="2200">
                <a:solidFill>
                  <a:srgbClr val="404040"/>
                </a:solidFill>
              </a:rPr>
              <a:t>Specific layers from </a:t>
            </a:r>
            <a:r>
              <a:rPr u="sng">
                <a:solidFill>
                  <a:schemeClr val="accent1"/>
                </a:solidFill>
                <a:uFill>
                  <a:solidFill>
                    <a:schemeClr val="accent1"/>
                  </a:solidFill>
                </a:uFill>
                <a:hlinkClick r:id="rId2"/>
              </a:rPr>
              <a:t>layers.openembedded.com</a:t>
            </a:r>
          </a:p>
        </p:txBody>
      </p:sp>
    </p:spTree>
    <p:extLst>
      <p:ext uri="{BB962C8B-B14F-4D97-AF65-F5344CB8AC3E}">
        <p14:creationId xmlns:p14="http://schemas.microsoft.com/office/powerpoint/2010/main" val="791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91</a:t>
            </a:fld>
            <a:endParaRPr/>
          </a:p>
        </p:txBody>
      </p:sp>
      <p:sp>
        <p:nvSpPr>
          <p:cNvPr id="233"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4"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target machines would we ship?</a:t>
            </a:r>
          </a:p>
          <a:p>
            <a:pPr marL="657225" lvl="1" indent="-314325">
              <a:defRPr b="0"/>
            </a:pPr>
            <a:r>
              <a:rPr sz="2200">
                <a:solidFill>
                  <a:srgbClr val="404040"/>
                </a:solidFill>
              </a:rPr>
              <a:t>QEMU, hardware, or both</a:t>
            </a:r>
          </a:p>
          <a:p>
            <a:pPr marL="657225" lvl="1" indent="-314325">
              <a:defRPr b="0"/>
            </a:pPr>
            <a:r>
              <a:rPr sz="2200">
                <a:solidFill>
                  <a:srgbClr val="404040"/>
                </a:solidFill>
              </a:rPr>
              <a:t>X86-64, ARM, MIPS, PPC</a:t>
            </a:r>
          </a:p>
          <a:p>
            <a:pPr marL="657225" lvl="1" indent="-314325">
              <a:defRPr b="0"/>
            </a:pPr>
            <a:r>
              <a:rPr sz="2200">
                <a:solidFill>
                  <a:srgbClr val="404040"/>
                </a:solidFill>
              </a:rPr>
              <a:t>If PPC / MIPS, who supports them?</a:t>
            </a:r>
          </a:p>
        </p:txBody>
      </p:sp>
    </p:spTree>
    <p:extLst>
      <p:ext uri="{BB962C8B-B14F-4D97-AF65-F5344CB8AC3E}">
        <p14:creationId xmlns:p14="http://schemas.microsoft.com/office/powerpoint/2010/main" val="47229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92</a:t>
            </a:fld>
            <a:endParaRPr/>
          </a:p>
        </p:txBody>
      </p:sp>
      <p:sp>
        <p:nvSpPr>
          <p:cNvPr id="237"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8"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What versions would we support?</a:t>
            </a:r>
          </a:p>
          <a:p>
            <a:pPr marL="657225" lvl="1" indent="-314325">
              <a:defRPr b="0"/>
            </a:pPr>
            <a:r>
              <a:rPr sz="2200" dirty="0">
                <a:solidFill>
                  <a:srgbClr val="404040"/>
                </a:solidFill>
              </a:rPr>
              <a:t>Rolling </a:t>
            </a:r>
            <a:r>
              <a:rPr sz="2200" dirty="0" smtClean="0">
                <a:solidFill>
                  <a:srgbClr val="404040"/>
                </a:solidFill>
              </a:rPr>
              <a:t>Release</a:t>
            </a:r>
            <a:endParaRPr lang="en-US" sz="2200" dirty="0" smtClean="0">
              <a:solidFill>
                <a:srgbClr val="404040"/>
              </a:solidFill>
            </a:endParaRPr>
          </a:p>
          <a:p>
            <a:pPr marL="657225" lvl="1" indent="-314325">
              <a:defRPr b="0"/>
            </a:pPr>
            <a:r>
              <a:rPr lang="en-US" sz="2200" dirty="0" smtClean="0">
                <a:solidFill>
                  <a:srgbClr val="404040"/>
                </a:solidFill>
              </a:rPr>
              <a:t>CVE fixes only</a:t>
            </a:r>
            <a:endParaRPr sz="2200" dirty="0">
              <a:solidFill>
                <a:srgbClr val="404040"/>
              </a:solidFill>
            </a:endParaRPr>
          </a:p>
          <a:p>
            <a:pPr marL="657225" lvl="1" indent="-314325">
              <a:defRPr b="0"/>
            </a:pPr>
            <a:r>
              <a:rPr lang="en-US" sz="2200" dirty="0" smtClean="0">
                <a:solidFill>
                  <a:srgbClr val="404040"/>
                </a:solidFill>
              </a:rPr>
              <a:t>Last 2 </a:t>
            </a:r>
            <a:r>
              <a:rPr sz="2200" dirty="0" smtClean="0">
                <a:solidFill>
                  <a:srgbClr val="404040"/>
                </a:solidFill>
              </a:rPr>
              <a:t>Major </a:t>
            </a:r>
            <a:r>
              <a:rPr sz="2200" dirty="0">
                <a:solidFill>
                  <a:srgbClr val="404040"/>
                </a:solidFill>
              </a:rPr>
              <a:t>Versions</a:t>
            </a:r>
          </a:p>
          <a:p>
            <a:pPr marL="657225" lvl="1" indent="-314325">
              <a:defRPr b="0"/>
            </a:pPr>
            <a:r>
              <a:rPr sz="2200" dirty="0" smtClean="0">
                <a:solidFill>
                  <a:srgbClr val="404040"/>
                </a:solidFill>
              </a:rPr>
              <a:t>Minor Versions</a:t>
            </a:r>
            <a:r>
              <a:rPr lang="en-US" sz="2200" dirty="0">
                <a:solidFill>
                  <a:srgbClr val="404040"/>
                </a:solidFill>
              </a:rPr>
              <a:t> </a:t>
            </a:r>
            <a:r>
              <a:rPr lang="en-US" sz="2200" dirty="0" smtClean="0">
                <a:solidFill>
                  <a:srgbClr val="404040"/>
                </a:solidFill>
              </a:rPr>
              <a:t>for CVEs only</a:t>
            </a:r>
          </a:p>
          <a:p>
            <a:pPr marL="657225" lvl="1" indent="-314325">
              <a:defRPr b="0"/>
            </a:pPr>
            <a:r>
              <a:rPr lang="en-US" sz="2200" dirty="0" smtClean="0">
                <a:solidFill>
                  <a:srgbClr val="404040"/>
                </a:solidFill>
              </a:rPr>
              <a:t>Inherent need for Long Term Support (LTS)</a:t>
            </a:r>
          </a:p>
          <a:p>
            <a:pPr marL="657225" lvl="1" indent="-314325">
              <a:defRPr b="0"/>
            </a:pPr>
            <a:endParaRPr sz="2200" dirty="0">
              <a:solidFill>
                <a:srgbClr val="404040"/>
              </a:solidFill>
            </a:endParaRPr>
          </a:p>
        </p:txBody>
      </p:sp>
    </p:spTree>
    <p:extLst>
      <p:ext uri="{BB962C8B-B14F-4D97-AF65-F5344CB8AC3E}">
        <p14:creationId xmlns:p14="http://schemas.microsoft.com/office/powerpoint/2010/main" val="163439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93</a:t>
            </a:fld>
            <a:endParaRPr/>
          </a:p>
        </p:txBody>
      </p:sp>
      <p:sp>
        <p:nvSpPr>
          <p:cNvPr id="241"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42"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How would we deploy a test infrastructure?</a:t>
            </a:r>
          </a:p>
          <a:p>
            <a:pPr marL="657225" lvl="1" indent="-314325">
              <a:defRPr b="0"/>
            </a:pPr>
            <a:r>
              <a:rPr sz="2200" dirty="0" err="1">
                <a:solidFill>
                  <a:srgbClr val="404040"/>
                </a:solidFill>
              </a:rPr>
              <a:t>ptests</a:t>
            </a:r>
            <a:r>
              <a:rPr sz="2200" dirty="0">
                <a:solidFill>
                  <a:srgbClr val="404040"/>
                </a:solidFill>
              </a:rPr>
              <a:t> required</a:t>
            </a:r>
          </a:p>
          <a:p>
            <a:pPr marL="657225" lvl="1" indent="-314325">
              <a:defRPr b="0"/>
            </a:pPr>
            <a:r>
              <a:rPr sz="2200" dirty="0">
                <a:solidFill>
                  <a:srgbClr val="404040"/>
                </a:solidFill>
              </a:rPr>
              <a:t>Support rollback</a:t>
            </a:r>
          </a:p>
          <a:p>
            <a:pPr marL="657225" lvl="1" indent="-314325">
              <a:defRPr b="0"/>
            </a:pPr>
            <a:r>
              <a:rPr sz="2200" dirty="0">
                <a:solidFill>
                  <a:srgbClr val="404040"/>
                </a:solidFill>
              </a:rPr>
              <a:t>Fail gracefully</a:t>
            </a:r>
          </a:p>
          <a:p>
            <a:pPr marL="657225" lvl="1" indent="-314325">
              <a:defRPr b="0"/>
            </a:pPr>
            <a:r>
              <a:rPr sz="2200" dirty="0" err="1">
                <a:solidFill>
                  <a:srgbClr val="404040"/>
                </a:solidFill>
              </a:rPr>
              <a:t>eSDK</a:t>
            </a:r>
            <a:endParaRPr sz="2200" dirty="0">
              <a:solidFill>
                <a:srgbClr val="404040"/>
              </a:solidFill>
            </a:endParaRPr>
          </a:p>
          <a:p>
            <a:pPr marL="657225" lvl="1" indent="-314325">
              <a:defRPr b="0"/>
            </a:pPr>
            <a:r>
              <a:rPr sz="2200" dirty="0">
                <a:solidFill>
                  <a:srgbClr val="404040"/>
                </a:solidFill>
              </a:rPr>
              <a:t>Community supported</a:t>
            </a:r>
          </a:p>
        </p:txBody>
      </p:sp>
    </p:spTree>
    <p:extLst>
      <p:ext uri="{BB962C8B-B14F-4D97-AF65-F5344CB8AC3E}">
        <p14:creationId xmlns:p14="http://schemas.microsoft.com/office/powerpoint/2010/main" val="91188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 A</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Mirrors and </a:t>
            </a:r>
            <a:r>
              <a:rPr lang="en-US" dirty="0" err="1" smtClean="0">
                <a:latin typeface="Arial" charset="0"/>
              </a:rPr>
              <a:t>SState</a:t>
            </a:r>
            <a:endParaRPr lang="en-US" dirty="0" smtClean="0">
              <a:latin typeface="Arial" charset="0"/>
            </a:endParaRPr>
          </a:p>
          <a:p>
            <a:pPr eaLnBrk="1" hangingPunct="1">
              <a:spcBef>
                <a:spcPts val="900"/>
              </a:spcBef>
            </a:pPr>
            <a:r>
              <a:rPr lang="en-US" dirty="0" smtClean="0">
                <a:cs typeface="Arial" charset="0"/>
              </a:rPr>
              <a:t>David Reyna</a:t>
            </a:r>
            <a:endParaRPr lang="en-US" dirty="0">
              <a:latin typeface="Arial" charset="0"/>
            </a:endParaRPr>
          </a:p>
        </p:txBody>
      </p:sp>
    </p:spTree>
    <p:extLst>
      <p:ext uri="{BB962C8B-B14F-4D97-AF65-F5344CB8AC3E}">
        <p14:creationId xmlns:p14="http://schemas.microsoft.com/office/powerpoint/2010/main" val="1406283129"/>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Mirrors and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1095021"/>
            <a:ext cx="8233186" cy="5050597"/>
          </a:xfrm>
        </p:spPr>
        <p:txBody>
          <a:bodyPr/>
          <a:lstStyle/>
          <a:p>
            <a:pPr eaLnBrk="1" hangingPunct="1">
              <a:spcBef>
                <a:spcPts val="900"/>
              </a:spcBef>
              <a:buFontTx/>
              <a:buChar char="•"/>
            </a:pPr>
            <a:r>
              <a:rPr lang="en-US" sz="1800" dirty="0" smtClean="0">
                <a:latin typeface="Arial" charset="0"/>
              </a:rPr>
              <a:t>MIRRORS specifies </a:t>
            </a:r>
            <a:r>
              <a:rPr lang="en-US" sz="1800" dirty="0">
                <a:latin typeface="Arial" charset="0"/>
              </a:rPr>
              <a:t>additional paths from which the </a:t>
            </a:r>
            <a:r>
              <a:rPr lang="en-US" sz="1800" dirty="0" smtClean="0">
                <a:latin typeface="Arial" charset="0"/>
              </a:rPr>
              <a:t>build </a:t>
            </a:r>
            <a:r>
              <a:rPr lang="en-US" sz="1800" dirty="0">
                <a:latin typeface="Arial" charset="0"/>
              </a:rPr>
              <a:t>system gets source code. When the build system searches for source code, it first tries the local download directory. If that location fails, the build system tries locations defined by PREMIRRORS, the upstream source, and then locations specified by MIRRORS in that order. </a:t>
            </a:r>
            <a:endParaRPr lang="en-US" sz="1800" dirty="0" smtClean="0">
              <a:latin typeface="Arial" charset="0"/>
            </a:endParaRPr>
          </a:p>
          <a:p>
            <a:r>
              <a:rPr lang="en-US" sz="1800" dirty="0" smtClean="0">
                <a:latin typeface="Arial" charset="0"/>
              </a:rPr>
              <a:t>PREMIRROR is </a:t>
            </a:r>
            <a:r>
              <a:rPr lang="en-US" sz="1800" dirty="0">
                <a:latin typeface="Arial" charset="0"/>
              </a:rPr>
              <a:t>a set of rules applied to URIs prior to fetching.  </a:t>
            </a:r>
            <a:r>
              <a:rPr lang="en-US" sz="1800" dirty="0" smtClean="0">
                <a:latin typeface="Arial" charset="0"/>
              </a:rPr>
              <a:t>The rules </a:t>
            </a:r>
            <a:r>
              <a:rPr lang="en-US" sz="1800" dirty="0">
                <a:latin typeface="Arial" charset="0"/>
              </a:rPr>
              <a:t>are composed of an RE followed by a substitution rule</a:t>
            </a:r>
            <a:r>
              <a:rPr lang="en-US" sz="1800" dirty="0" smtClean="0">
                <a:latin typeface="Arial" charset="0"/>
              </a:rPr>
              <a:t>.</a:t>
            </a:r>
          </a:p>
          <a:p>
            <a:r>
              <a:rPr lang="en-US" sz="1800" dirty="0"/>
              <a:t>BB_ALLOWED_NETWORKS </a:t>
            </a:r>
            <a:r>
              <a:rPr lang="en-US" sz="1800" dirty="0" smtClean="0"/>
              <a:t>specifies </a:t>
            </a:r>
            <a:r>
              <a:rPr lang="en-US" sz="1800" dirty="0"/>
              <a:t>a space-delimited list of hosts that the fetcher is allowed to use to obtain the required source </a:t>
            </a:r>
            <a:r>
              <a:rPr lang="en-US" sz="1800" dirty="0" smtClean="0"/>
              <a:t>code, with limited RE support, for example:	</a:t>
            </a:r>
            <a:br>
              <a:rPr lang="en-US" sz="1800" dirty="0" smtClean="0"/>
            </a:br>
            <a:r>
              <a:rPr lang="en-US" sz="1800" dirty="0" smtClean="0"/>
              <a:t>	BB_ALLOWED_NETWORKS </a:t>
            </a:r>
            <a:r>
              <a:rPr lang="en-US" sz="1800" dirty="0"/>
              <a:t>= "*.gnu.org</a:t>
            </a:r>
            <a:r>
              <a:rPr lang="en-US" sz="1800" dirty="0" smtClean="0"/>
              <a:t>"</a:t>
            </a:r>
          </a:p>
          <a:p>
            <a:r>
              <a:rPr lang="en-US" sz="1800" dirty="0" smtClean="0"/>
              <a:t>BB_NO_NETWORK disables </a:t>
            </a:r>
            <a:r>
              <a:rPr lang="en-US" sz="1800" dirty="0"/>
              <a:t>network access in the </a:t>
            </a:r>
            <a:r>
              <a:rPr lang="en-US" sz="1800" dirty="0" err="1"/>
              <a:t>BitBake</a:t>
            </a:r>
            <a:r>
              <a:rPr lang="en-US" sz="1800" dirty="0"/>
              <a:t> fetcher modules. With this access disabled, any command that attempts to access the network becomes an error. </a:t>
            </a:r>
          </a:p>
        </p:txBody>
      </p:sp>
    </p:spTree>
    <p:extLst>
      <p:ext uri="{BB962C8B-B14F-4D97-AF65-F5344CB8AC3E}">
        <p14:creationId xmlns:p14="http://schemas.microsoft.com/office/powerpoint/2010/main" val="173365361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Uses for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smtClean="0">
                <a:latin typeface="Arial" charset="0"/>
              </a:rPr>
              <a:t>No Network Access</a:t>
            </a:r>
          </a:p>
          <a:p>
            <a:pPr lvl="1" eaLnBrk="1" hangingPunct="1">
              <a:spcBef>
                <a:spcPts val="900"/>
              </a:spcBef>
              <a:buFontTx/>
              <a:buChar char="•"/>
            </a:pPr>
            <a:r>
              <a:rPr lang="en-US" sz="1600" dirty="0" smtClean="0">
                <a:latin typeface="Arial" charset="0"/>
              </a:rPr>
              <a:t>When you need to completely lock out external content, either for security reasons or code contamination reasons, you can use </a:t>
            </a:r>
            <a:r>
              <a:rPr lang="en-US" sz="1800" dirty="0" smtClean="0">
                <a:latin typeface="Arial" charset="0"/>
              </a:rPr>
              <a:t>BB_NO_NETWORKS.</a:t>
            </a:r>
          </a:p>
          <a:p>
            <a:pPr eaLnBrk="1" hangingPunct="1">
              <a:spcBef>
                <a:spcPts val="900"/>
              </a:spcBef>
              <a:buFontTx/>
              <a:buChar char="•"/>
            </a:pPr>
            <a:r>
              <a:rPr lang="en-US" sz="2000" dirty="0" smtClean="0">
                <a:latin typeface="Arial" charset="0"/>
              </a:rPr>
              <a:t>Limited Network Access</a:t>
            </a:r>
          </a:p>
          <a:p>
            <a:pPr lvl="1" eaLnBrk="1" hangingPunct="1">
              <a:spcBef>
                <a:spcPts val="900"/>
              </a:spcBef>
              <a:buFontTx/>
              <a:buChar char="•"/>
            </a:pPr>
            <a:r>
              <a:rPr lang="en-US" sz="1800" dirty="0" smtClean="0">
                <a:latin typeface="Arial" charset="0"/>
              </a:rPr>
              <a:t>When you want to allow only certain network paths, internal and/or external, for example to manage development repositories, you </a:t>
            </a:r>
            <a:r>
              <a:rPr lang="en-US" sz="1800" dirty="0">
                <a:latin typeface="Arial" charset="0"/>
              </a:rPr>
              <a:t>can use </a:t>
            </a:r>
            <a:r>
              <a:rPr lang="en-US" sz="1800" dirty="0" smtClean="0">
                <a:latin typeface="Arial" charset="0"/>
              </a:rPr>
              <a:t>BB_ALLOWED_NETWORKS.</a:t>
            </a:r>
          </a:p>
          <a:p>
            <a:pPr eaLnBrk="1" hangingPunct="1">
              <a:spcBef>
                <a:spcPts val="900"/>
              </a:spcBef>
              <a:buFontTx/>
              <a:buChar char="•"/>
            </a:pPr>
            <a:r>
              <a:rPr lang="en-US" sz="2000" dirty="0" smtClean="0">
                <a:latin typeface="Arial" charset="0"/>
              </a:rPr>
              <a:t>Managed and Redirected Network Access</a:t>
            </a:r>
          </a:p>
          <a:p>
            <a:pPr lvl="1" eaLnBrk="1" hangingPunct="1">
              <a:spcBef>
                <a:spcPts val="900"/>
              </a:spcBef>
              <a:buFontTx/>
              <a:buChar char="•"/>
            </a:pPr>
            <a:r>
              <a:rPr lang="en-US" sz="1800" dirty="0" smtClean="0">
                <a:latin typeface="Arial" charset="0"/>
              </a:rPr>
              <a:t>When you want to allow substitutions of networks when and if they are available, for example to access internal repositories when in the factory and then public repositories when in the field, you can use PREMIRROR.</a:t>
            </a:r>
          </a:p>
          <a:p>
            <a:pPr eaLnBrk="1" hangingPunct="1">
              <a:spcBef>
                <a:spcPts val="900"/>
              </a:spcBef>
              <a:buFontTx/>
              <a:buChar char="•"/>
            </a:pPr>
            <a:r>
              <a:rPr lang="en-US" sz="2000" dirty="0" smtClean="0">
                <a:latin typeface="Arial" charset="0"/>
              </a:rPr>
              <a:t>Protocol Swaps</a:t>
            </a:r>
          </a:p>
          <a:p>
            <a:pPr lvl="1" eaLnBrk="1" hangingPunct="1">
              <a:spcBef>
                <a:spcPts val="900"/>
              </a:spcBef>
              <a:buFontTx/>
              <a:buChar char="•"/>
            </a:pPr>
            <a:r>
              <a:rPr lang="en-US" sz="1800" dirty="0" smtClean="0">
                <a:latin typeface="Arial" charset="0"/>
              </a:rPr>
              <a:t>When you want to substitute potentially blocked repository ports with un-blocked ports, for example swap </a:t>
            </a:r>
            <a:r>
              <a:rPr lang="en-US" sz="1800" dirty="0" err="1" smtClean="0">
                <a:latin typeface="Arial" charset="0"/>
              </a:rPr>
              <a:t>git</a:t>
            </a:r>
            <a:r>
              <a:rPr lang="en-US" sz="1800" dirty="0" smtClean="0">
                <a:latin typeface="Arial" charset="0"/>
              </a:rPr>
              <a:t> access for HTTP access, using the RE features of PREMIRROR.</a:t>
            </a:r>
            <a:endParaRPr lang="en-US" sz="1800" dirty="0">
              <a:latin typeface="Arial" charset="0"/>
            </a:endParaRPr>
          </a:p>
        </p:txBody>
      </p:sp>
    </p:spTree>
    <p:extLst>
      <p:ext uri="{BB962C8B-B14F-4D97-AF65-F5344CB8AC3E}">
        <p14:creationId xmlns:p14="http://schemas.microsoft.com/office/powerpoint/2010/main" val="819821167"/>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solidFill>
                  <a:srgbClr val="00B0F0"/>
                </a:solidFill>
              </a:rPr>
              <a:t>How </a:t>
            </a:r>
            <a:r>
              <a:rPr lang="en-US" dirty="0" smtClean="0">
                <a:solidFill>
                  <a:srgbClr val="00B0F0"/>
                </a:solidFill>
              </a:rPr>
              <a:t>PREMIRROR RE substitution </a:t>
            </a:r>
            <a:r>
              <a:rPr lang="en-US" dirty="0">
                <a:solidFill>
                  <a:srgbClr val="00B0F0"/>
                </a:solidFill>
              </a:rPr>
              <a:t>works</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5" y="1038577"/>
            <a:ext cx="8413581" cy="5107041"/>
          </a:xfrm>
        </p:spPr>
        <p:txBody>
          <a:bodyPr/>
          <a:lstStyle/>
          <a:p>
            <a:pPr eaLnBrk="1" hangingPunct="1">
              <a:spcBef>
                <a:spcPts val="900"/>
              </a:spcBef>
              <a:buFontTx/>
              <a:buChar char="•"/>
            </a:pPr>
            <a:r>
              <a:rPr lang="en-US" sz="1800" dirty="0" smtClean="0"/>
              <a:t>The URL parser decodes </a:t>
            </a:r>
            <a:r>
              <a:rPr lang="en-US" sz="1800" dirty="0"/>
              <a:t>an URL into </a:t>
            </a:r>
            <a:r>
              <a:rPr lang="en-US" sz="1800" dirty="0" smtClean="0"/>
              <a:t>tokens, specifically “scheme”, “network location”, “path”, “user”, “password”, and “parameters”</a:t>
            </a:r>
          </a:p>
          <a:p>
            <a:pPr eaLnBrk="1" hangingPunct="1">
              <a:spcBef>
                <a:spcPts val="900"/>
              </a:spcBef>
              <a:buFontTx/>
              <a:buChar char="•"/>
            </a:pPr>
            <a:r>
              <a:rPr lang="en-US" sz="1800" dirty="0" smtClean="0">
                <a:latin typeface="Arial" charset="0"/>
              </a:rPr>
              <a:t>The parser will then match the set of PREMIRROR’s rules with the URL on a </a:t>
            </a:r>
            <a:r>
              <a:rPr lang="en-US" sz="1800" dirty="0">
                <a:latin typeface="Arial" charset="0"/>
              </a:rPr>
              <a:t>per token </a:t>
            </a:r>
            <a:r>
              <a:rPr lang="en-US" sz="1800" dirty="0" smtClean="0">
                <a:latin typeface="Arial" charset="0"/>
              </a:rPr>
              <a:t>basis.</a:t>
            </a:r>
          </a:p>
          <a:p>
            <a:pPr eaLnBrk="1" hangingPunct="1">
              <a:spcBef>
                <a:spcPts val="900"/>
              </a:spcBef>
              <a:buFontTx/>
              <a:buChar char="•"/>
            </a:pPr>
            <a:r>
              <a:rPr lang="en-US" sz="1800" dirty="0" smtClean="0">
                <a:latin typeface="Arial" charset="0"/>
              </a:rPr>
              <a:t>The parser will then repeat PREMIRROR’s </a:t>
            </a:r>
            <a:r>
              <a:rPr lang="en-US" sz="1800" dirty="0">
                <a:latin typeface="Arial" charset="0"/>
              </a:rPr>
              <a:t>rules </a:t>
            </a:r>
            <a:r>
              <a:rPr lang="en-US" sz="1800" dirty="0" smtClean="0">
                <a:latin typeface="Arial" charset="0"/>
              </a:rPr>
              <a:t>matching on this new set of URLs. This repeats until no more matches are found.</a:t>
            </a:r>
          </a:p>
          <a:p>
            <a:pPr eaLnBrk="1" hangingPunct="1">
              <a:spcBef>
                <a:spcPts val="900"/>
              </a:spcBef>
              <a:buFontTx/>
              <a:buChar char="•"/>
            </a:pPr>
            <a:r>
              <a:rPr lang="en-US" sz="1800" dirty="0" smtClean="0">
                <a:latin typeface="Arial" charset="0"/>
              </a:rPr>
              <a:t>The result will be a list of the original URLs together with all of the recursive matches.</a:t>
            </a:r>
          </a:p>
          <a:p>
            <a:pPr eaLnBrk="1" hangingPunct="1">
              <a:spcBef>
                <a:spcPts val="900"/>
              </a:spcBef>
              <a:buFontTx/>
              <a:buChar char="•"/>
            </a:pPr>
            <a:r>
              <a:rPr lang="en-US" sz="1800" dirty="0" smtClean="0">
                <a:latin typeface="Arial" charset="0"/>
              </a:rPr>
              <a:t>Example of a complex rule:</a:t>
            </a:r>
          </a:p>
          <a:p>
            <a:pPr eaLnBrk="1" hangingPunct="1">
              <a:spcBef>
                <a:spcPts val="900"/>
              </a:spcBef>
              <a:buFontTx/>
              <a:buChar char="•"/>
            </a:pPr>
            <a:endParaRPr lang="en-US" sz="1800" dirty="0" smtClean="0">
              <a:latin typeface="Arial" charset="0"/>
            </a:endParaRPr>
          </a:p>
          <a:p>
            <a:pPr marL="0" indent="0" eaLnBrk="1" hangingPunct="1">
              <a:spcBef>
                <a:spcPts val="900"/>
              </a:spcBef>
              <a:buNone/>
            </a:pP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t>
            </a:r>
            <a:r>
              <a:rPr lang="en-US" sz="1600" dirty="0" err="1" smtClean="0">
                <a:solidFill>
                  <a:srgbClr val="7030A0"/>
                </a:solidFill>
                <a:latin typeface="Arial" charset="0"/>
              </a:rPr>
              <a:t>git</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a:latin typeface="Arial" charset="0"/>
              </a:rPr>
              <a:t>/</a:t>
            </a:r>
            <a:r>
              <a:rPr lang="en-US" sz="1600" dirty="0">
                <a:solidFill>
                  <a:srgbClr val="F37021"/>
                </a:solidFill>
                <a:latin typeface="Arial" charset="0"/>
              </a:rPr>
              <a:t>.*</a:t>
            </a:r>
            <a:r>
              <a:rPr lang="en-US" sz="1600" dirty="0">
                <a:latin typeface="Arial" charset="0"/>
              </a:rPr>
              <a:t>/</a:t>
            </a:r>
            <a:r>
              <a:rPr lang="en-US" sz="1600" dirty="0">
                <a:solidFill>
                  <a:srgbClr val="0070C0"/>
                </a:solidFill>
                <a:latin typeface="Arial" charset="0"/>
              </a:rPr>
              <a:t>(.*)</a:t>
            </a:r>
            <a:r>
              <a:rPr lang="en-US" sz="1600" dirty="0">
                <a:latin typeface="Arial" charset="0"/>
              </a:rPr>
              <a:t> </a:t>
            </a:r>
            <a:r>
              <a:rPr lang="en-US" sz="1600" dirty="0" smtClean="0">
                <a:solidFill>
                  <a:srgbClr val="7030A0"/>
                </a:solidFill>
                <a:latin typeface="Arial" charset="0"/>
              </a:rPr>
              <a:t>https</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smtClean="0">
                <a:solidFill>
                  <a:srgbClr val="00B050"/>
                </a:solidFill>
                <a:latin typeface="Arial" charset="0"/>
              </a:rPr>
              <a:t>CORP_MIRRORS}</a:t>
            </a:r>
            <a:r>
              <a:rPr lang="en-US" sz="1600" dirty="0" smtClean="0">
                <a:latin typeface="Arial" charset="0"/>
              </a:rPr>
              <a:t>/</a:t>
            </a:r>
            <a:r>
              <a:rPr lang="en-US" sz="1600" dirty="0">
                <a:solidFill>
                  <a:srgbClr val="F37021"/>
                </a:solidFill>
                <a:latin typeface="Arial" charset="0"/>
              </a:rPr>
              <a:t>gadget</a:t>
            </a:r>
            <a:r>
              <a:rPr lang="en-US" sz="1600" dirty="0">
                <a:latin typeface="Arial" charset="0"/>
              </a:rPr>
              <a:t>/</a:t>
            </a:r>
            <a:r>
              <a:rPr lang="en-US" sz="1600" dirty="0">
                <a:solidFill>
                  <a:srgbClr val="0070C0"/>
                </a:solidFill>
                <a:latin typeface="Arial" charset="0"/>
              </a:rPr>
              <a:t>oe-core-dl-1.8</a:t>
            </a:r>
            <a:r>
              <a:rPr lang="en-US" sz="1600" dirty="0" smtClean="0">
                <a:latin typeface="Arial" charset="0"/>
              </a:rPr>
              <a:t>/${CORP-MIRRORS-SHOW-BRANCH</a:t>
            </a:r>
            <a:r>
              <a:rPr lang="en-US" sz="1600" dirty="0">
                <a:latin typeface="Arial" charset="0"/>
              </a:rPr>
              <a:t>}:downloads</a:t>
            </a:r>
            <a:r>
              <a:rPr lang="en-US" sz="1600" dirty="0">
                <a:solidFill>
                  <a:srgbClr val="0070C0"/>
                </a:solidFill>
                <a:latin typeface="Arial" charset="0"/>
              </a:rPr>
              <a:t>/\1</a:t>
            </a:r>
          </a:p>
        </p:txBody>
      </p:sp>
      <p:grpSp>
        <p:nvGrpSpPr>
          <p:cNvPr id="41" name="Group 40"/>
          <p:cNvGrpSpPr/>
          <p:nvPr/>
        </p:nvGrpSpPr>
        <p:grpSpPr>
          <a:xfrm>
            <a:off x="1514830" y="4780143"/>
            <a:ext cx="3390900" cy="288576"/>
            <a:chOff x="1514830" y="4780143"/>
            <a:chExt cx="3390900" cy="288576"/>
          </a:xfrm>
        </p:grpSpPr>
        <p:cxnSp>
          <p:nvCxnSpPr>
            <p:cNvPr id="13" name="Straight Arrow Connector 12"/>
            <p:cNvCxnSpPr/>
            <p:nvPr/>
          </p:nvCxnSpPr>
          <p:spPr bwMode="auto">
            <a:xfrm flipV="1">
              <a:off x="1514830" y="4780143"/>
              <a:ext cx="0" cy="257534"/>
            </a:xfrm>
            <a:prstGeom prst="straightConnector1">
              <a:avLst/>
            </a:prstGeom>
            <a:solidFill>
              <a:schemeClr val="bg1"/>
            </a:solidFill>
            <a:ln w="25400" cap="flat" cmpd="sng" algn="ctr">
              <a:solidFill>
                <a:srgbClr val="F37021"/>
              </a:solidFill>
              <a:prstDash val="solid"/>
              <a:round/>
              <a:headEnd type="triangle" w="sm" len="sm"/>
              <a:tailEnd type="none"/>
            </a:ln>
            <a:effectLst/>
          </p:spPr>
        </p:cxnSp>
        <p:cxnSp>
          <p:nvCxnSpPr>
            <p:cNvPr id="15" name="Straight Connector 14"/>
            <p:cNvCxnSpPr/>
            <p:nvPr/>
          </p:nvCxnSpPr>
          <p:spPr bwMode="auto">
            <a:xfrm flipV="1">
              <a:off x="1514830" y="4780143"/>
              <a:ext cx="3390900" cy="3528"/>
            </a:xfrm>
            <a:prstGeom prst="line">
              <a:avLst/>
            </a:prstGeom>
            <a:solidFill>
              <a:schemeClr val="bg1"/>
            </a:solidFill>
            <a:ln w="25400" cap="flat" cmpd="sng" algn="ctr">
              <a:solidFill>
                <a:srgbClr val="F37021"/>
              </a:solidFill>
              <a:prstDash val="solid"/>
              <a:round/>
              <a:headEnd type="none" w="sm" len="sm"/>
              <a:tailEnd type="none" w="sm" len="sm"/>
            </a:ln>
            <a:effectLst/>
          </p:spPr>
        </p:cxnSp>
        <p:cxnSp>
          <p:nvCxnSpPr>
            <p:cNvPr id="18" name="Straight Arrow Connector 17"/>
            <p:cNvCxnSpPr/>
            <p:nvPr/>
          </p:nvCxnSpPr>
          <p:spPr bwMode="auto">
            <a:xfrm flipH="1" flipV="1">
              <a:off x="4905728" y="4783671"/>
              <a:ext cx="2" cy="285048"/>
            </a:xfrm>
            <a:prstGeom prst="straightConnector1">
              <a:avLst/>
            </a:prstGeom>
            <a:solidFill>
              <a:schemeClr val="bg1"/>
            </a:solidFill>
            <a:ln w="25400" cap="flat" cmpd="sng" algn="ctr">
              <a:solidFill>
                <a:srgbClr val="F37021"/>
              </a:solidFill>
              <a:prstDash val="solid"/>
              <a:round/>
              <a:headEnd type="triangle" w="sm" len="sm"/>
              <a:tailEnd type="none"/>
            </a:ln>
            <a:effectLst/>
          </p:spPr>
        </p:cxnSp>
      </p:grpSp>
      <p:grpSp>
        <p:nvGrpSpPr>
          <p:cNvPr id="40" name="Group 39"/>
          <p:cNvGrpSpPr/>
          <p:nvPr/>
        </p:nvGrpSpPr>
        <p:grpSpPr>
          <a:xfrm>
            <a:off x="1324330" y="4617869"/>
            <a:ext cx="2470149" cy="436032"/>
            <a:chOff x="1324330" y="4617869"/>
            <a:chExt cx="2470149" cy="436032"/>
          </a:xfrm>
        </p:grpSpPr>
        <p:cxnSp>
          <p:nvCxnSpPr>
            <p:cNvPr id="21" name="Straight Arrow Connector 20"/>
            <p:cNvCxnSpPr/>
            <p:nvPr/>
          </p:nvCxnSpPr>
          <p:spPr bwMode="auto">
            <a:xfrm flipV="1">
              <a:off x="1324330" y="4621393"/>
              <a:ext cx="0" cy="409230"/>
            </a:xfrm>
            <a:prstGeom prst="straightConnector1">
              <a:avLst/>
            </a:prstGeom>
            <a:solidFill>
              <a:schemeClr val="bg1"/>
            </a:solidFill>
            <a:ln w="25400" cap="flat" cmpd="sng" algn="ctr">
              <a:solidFill>
                <a:srgbClr val="00B050"/>
              </a:solidFill>
              <a:prstDash val="solid"/>
              <a:round/>
              <a:headEnd type="triangle" w="sm" len="sm"/>
              <a:tailEnd type="none"/>
            </a:ln>
            <a:effectLst/>
          </p:spPr>
        </p:cxnSp>
        <p:cxnSp>
          <p:nvCxnSpPr>
            <p:cNvPr id="23" name="Straight Connector 22"/>
            <p:cNvCxnSpPr/>
            <p:nvPr/>
          </p:nvCxnSpPr>
          <p:spPr bwMode="auto">
            <a:xfrm flipV="1">
              <a:off x="1324330" y="4621393"/>
              <a:ext cx="2470149" cy="3530"/>
            </a:xfrm>
            <a:prstGeom prst="line">
              <a:avLst/>
            </a:prstGeom>
            <a:solidFill>
              <a:schemeClr val="bg1"/>
            </a:solidFill>
            <a:ln w="25400" cap="flat" cmpd="sng" algn="ctr">
              <a:solidFill>
                <a:srgbClr val="00B050"/>
              </a:solidFill>
              <a:prstDash val="solid"/>
              <a:round/>
              <a:headEnd type="none" w="sm" len="sm"/>
              <a:tailEnd type="none" w="sm" len="sm"/>
            </a:ln>
            <a:effectLst/>
          </p:spPr>
        </p:cxnSp>
        <p:cxnSp>
          <p:nvCxnSpPr>
            <p:cNvPr id="25" name="Straight Arrow Connector 24"/>
            <p:cNvCxnSpPr/>
            <p:nvPr/>
          </p:nvCxnSpPr>
          <p:spPr bwMode="auto">
            <a:xfrm flipV="1">
              <a:off x="3794477" y="4617869"/>
              <a:ext cx="0" cy="436032"/>
            </a:xfrm>
            <a:prstGeom prst="straightConnector1">
              <a:avLst/>
            </a:prstGeom>
            <a:solidFill>
              <a:schemeClr val="bg1"/>
            </a:solidFill>
            <a:ln w="25400" cap="flat" cmpd="sng" algn="ctr">
              <a:solidFill>
                <a:srgbClr val="00B050"/>
              </a:solidFill>
              <a:prstDash val="solid"/>
              <a:round/>
              <a:headEnd type="triangle" w="sm" len="sm"/>
              <a:tailEnd type="none"/>
            </a:ln>
            <a:effectLst/>
          </p:spPr>
        </p:cxnSp>
      </p:grpSp>
      <p:grpSp>
        <p:nvGrpSpPr>
          <p:cNvPr id="39" name="Group 38"/>
          <p:cNvGrpSpPr/>
          <p:nvPr/>
        </p:nvGrpSpPr>
        <p:grpSpPr>
          <a:xfrm>
            <a:off x="994130" y="4500743"/>
            <a:ext cx="1346198" cy="536934"/>
            <a:chOff x="994130" y="4500743"/>
            <a:chExt cx="1346198" cy="536934"/>
          </a:xfrm>
        </p:grpSpPr>
        <p:cxnSp>
          <p:nvCxnSpPr>
            <p:cNvPr id="27" name="Straight Arrow Connector 26"/>
            <p:cNvCxnSpPr/>
            <p:nvPr/>
          </p:nvCxnSpPr>
          <p:spPr bwMode="auto">
            <a:xfrm flipV="1">
              <a:off x="994130" y="4500743"/>
              <a:ext cx="0" cy="523530"/>
            </a:xfrm>
            <a:prstGeom prst="straightConnector1">
              <a:avLst/>
            </a:prstGeom>
            <a:solidFill>
              <a:schemeClr val="bg1"/>
            </a:solidFill>
            <a:ln w="25400" cap="flat" cmpd="sng" algn="ctr">
              <a:solidFill>
                <a:srgbClr val="7030A0"/>
              </a:solidFill>
              <a:prstDash val="solid"/>
              <a:round/>
              <a:headEnd type="triangle" w="sm" len="sm"/>
              <a:tailEnd type="none"/>
            </a:ln>
            <a:effectLst/>
          </p:spPr>
        </p:cxnSp>
        <p:cxnSp>
          <p:nvCxnSpPr>
            <p:cNvPr id="29" name="Straight Connector 28"/>
            <p:cNvCxnSpPr/>
            <p:nvPr/>
          </p:nvCxnSpPr>
          <p:spPr bwMode="auto">
            <a:xfrm>
              <a:off x="994130" y="4500743"/>
              <a:ext cx="1346198" cy="0"/>
            </a:xfrm>
            <a:prstGeom prst="line">
              <a:avLst/>
            </a:prstGeom>
            <a:solidFill>
              <a:schemeClr val="bg1"/>
            </a:solidFill>
            <a:ln w="25400" cap="flat" cmpd="sng" algn="ctr">
              <a:solidFill>
                <a:srgbClr val="7030A0"/>
              </a:solidFill>
              <a:prstDash val="solid"/>
              <a:round/>
              <a:headEnd type="none" w="sm" len="sm"/>
              <a:tailEnd type="none" w="sm" len="sm"/>
            </a:ln>
            <a:effectLst/>
          </p:spPr>
        </p:cxnSp>
        <p:cxnSp>
          <p:nvCxnSpPr>
            <p:cNvPr id="31" name="Straight Arrow Connector 30"/>
            <p:cNvCxnSpPr/>
            <p:nvPr/>
          </p:nvCxnSpPr>
          <p:spPr bwMode="auto">
            <a:xfrm flipH="1" flipV="1">
              <a:off x="2333976" y="4500743"/>
              <a:ext cx="6352" cy="536934"/>
            </a:xfrm>
            <a:prstGeom prst="straightConnector1">
              <a:avLst/>
            </a:prstGeom>
            <a:solidFill>
              <a:schemeClr val="bg1"/>
            </a:solidFill>
            <a:ln w="25400" cap="flat" cmpd="sng" algn="ctr">
              <a:solidFill>
                <a:srgbClr val="7030A0"/>
              </a:solidFill>
              <a:prstDash val="solid"/>
              <a:round/>
              <a:headEnd type="triangle" w="sm" len="sm"/>
              <a:tailEnd type="none"/>
            </a:ln>
            <a:effectLst/>
          </p:spPr>
        </p:cxnSp>
      </p:grpSp>
      <p:grpSp>
        <p:nvGrpSpPr>
          <p:cNvPr id="42" name="Group 41"/>
          <p:cNvGrpSpPr/>
          <p:nvPr/>
        </p:nvGrpSpPr>
        <p:grpSpPr>
          <a:xfrm>
            <a:off x="1762478" y="4878921"/>
            <a:ext cx="4133852" cy="901700"/>
            <a:chOff x="1762478" y="4878921"/>
            <a:chExt cx="4133852" cy="901700"/>
          </a:xfrm>
        </p:grpSpPr>
        <p:cxnSp>
          <p:nvCxnSpPr>
            <p:cNvPr id="5" name="Straight Arrow Connector 4"/>
            <p:cNvCxnSpPr/>
            <p:nvPr/>
          </p:nvCxnSpPr>
          <p:spPr bwMode="auto">
            <a:xfrm flipH="1" flipV="1">
              <a:off x="1762478" y="4878921"/>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9" name="Straight Connector 8"/>
            <p:cNvCxnSpPr/>
            <p:nvPr/>
          </p:nvCxnSpPr>
          <p:spPr bwMode="auto">
            <a:xfrm>
              <a:off x="1762478" y="4878921"/>
              <a:ext cx="40640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12" name="Straight Arrow Connector 11"/>
            <p:cNvCxnSpPr/>
            <p:nvPr/>
          </p:nvCxnSpPr>
          <p:spPr bwMode="auto">
            <a:xfrm flipH="1" flipV="1">
              <a:off x="5826478" y="4893739"/>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3" name="Straight Connector 32"/>
            <p:cNvCxnSpPr/>
            <p:nvPr/>
          </p:nvCxnSpPr>
          <p:spPr bwMode="auto">
            <a:xfrm>
              <a:off x="3369028" y="5780621"/>
              <a:ext cx="25273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35" name="Straight Arrow Connector 34"/>
            <p:cNvCxnSpPr/>
            <p:nvPr/>
          </p:nvCxnSpPr>
          <p:spPr bwMode="auto">
            <a:xfrm>
              <a:off x="5896328" y="5313543"/>
              <a:ext cx="0" cy="467078"/>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8" name="Straight Arrow Connector 37"/>
            <p:cNvCxnSpPr/>
            <p:nvPr/>
          </p:nvCxnSpPr>
          <p:spPr bwMode="auto">
            <a:xfrm>
              <a:off x="3388078" y="5547082"/>
              <a:ext cx="0" cy="233539"/>
            </a:xfrm>
            <a:prstGeom prst="straightConnector1">
              <a:avLst/>
            </a:prstGeom>
            <a:solidFill>
              <a:schemeClr val="bg1"/>
            </a:solidFill>
            <a:ln w="25400" cap="flat" cmpd="sng" algn="ctr">
              <a:solidFill>
                <a:srgbClr val="0071C5"/>
              </a:solidFill>
              <a:prstDash val="solid"/>
              <a:round/>
              <a:headEnd type="triangle" w="sm" len="sm"/>
              <a:tailEnd type="none"/>
            </a:ln>
            <a:effectLst/>
          </p:spPr>
        </p:cxnSp>
      </p:grpSp>
    </p:spTree>
    <p:extLst>
      <p:ext uri="{BB962C8B-B14F-4D97-AF65-F5344CB8AC3E}">
        <p14:creationId xmlns:p14="http://schemas.microsoft.com/office/powerpoint/2010/main" val="3468487082"/>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Infinite PREMIRROR Loop </a:t>
            </a:r>
            <a:r>
              <a:rPr lang="en-US" dirty="0">
                <a:solidFill>
                  <a:srgbClr val="00B0F0"/>
                </a:solidFill>
              </a:rPr>
              <a:t>Example</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dirty="0" smtClean="0">
                <a:latin typeface="Arial" charset="0"/>
              </a:rPr>
              <a:t>The </a:t>
            </a:r>
            <a:r>
              <a:rPr lang="en-US" dirty="0">
                <a:latin typeface="Arial" charset="0"/>
              </a:rPr>
              <a:t>b</a:t>
            </a:r>
            <a:r>
              <a:rPr lang="en-US" dirty="0" smtClean="0">
                <a:latin typeface="Arial" charset="0"/>
              </a:rPr>
              <a:t>ad news is this </a:t>
            </a:r>
            <a:r>
              <a:rPr lang="en-US" sz="2000" dirty="0" smtClean="0">
                <a:latin typeface="Arial" charset="0"/>
              </a:rPr>
              <a:t>facility can lead to infinite loops that can overrun python and even your disk. The good news is this has been fixed since Yocto Project 2.0. The bad news is that it could still happen to you.</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smtClean="0">
                <a:latin typeface="Arial" charset="0"/>
              </a:rPr>
              <a:t>Example Rules:</a:t>
            </a:r>
          </a:p>
          <a:p>
            <a:pPr marL="0" indent="0" eaLnBrk="1" hangingPunct="1">
              <a:spcBef>
                <a:spcPts val="900"/>
              </a:spcBef>
              <a:buNone/>
            </a:pPr>
            <a:r>
              <a:rPr lang="en-US" sz="2000" dirty="0">
                <a:latin typeface="Arial" charset="0"/>
              </a:rPr>
              <a:t> </a:t>
            </a:r>
            <a:r>
              <a:rPr lang="en-US" sz="2000" dirty="0" smtClean="0">
                <a:latin typeface="Arial" charset="0"/>
              </a:rPr>
              <a:t>            </a:t>
            </a:r>
            <a:r>
              <a:rPr lang="en-US" sz="2000" dirty="0" err="1" smtClean="0">
                <a:latin typeface="Arial" charset="0"/>
              </a:rPr>
              <a:t>git</a:t>
            </a:r>
            <a:r>
              <a:rPr lang="en-US" sz="2000" dirty="0">
                <a:latin typeface="Arial" charset="0"/>
              </a:rPr>
              <a:t>://.*/.* http://A/A_</a:t>
            </a:r>
          </a:p>
          <a:p>
            <a:pPr marL="0" indent="0" eaLnBrk="1" hangingPunct="1">
              <a:spcBef>
                <a:spcPts val="900"/>
              </a:spcBef>
              <a:buNone/>
            </a:pPr>
            <a:r>
              <a:rPr lang="en-US" sz="2000" dirty="0">
                <a:latin typeface="Arial" charset="0"/>
              </a:rPr>
              <a:t> </a:t>
            </a:r>
            <a:r>
              <a:rPr lang="en-US" sz="2000" dirty="0" smtClean="0">
                <a:latin typeface="Arial" charset="0"/>
              </a:rPr>
              <a:t>            http</a:t>
            </a:r>
            <a:r>
              <a:rPr lang="en-US" sz="2000" dirty="0">
                <a:latin typeface="Arial" charset="0"/>
              </a:rPr>
              <a:t>://.*/.* http://B/B</a:t>
            </a:r>
            <a:r>
              <a:rPr lang="en-US" sz="2000" dirty="0" smtClean="0">
                <a:latin typeface="Arial" charset="0"/>
              </a:rPr>
              <a:t>_</a:t>
            </a:r>
            <a:br>
              <a:rPr lang="en-US" sz="20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Let us begin (without fix in 2.0):</a:t>
            </a:r>
            <a:endParaRPr lang="en-US" sz="2000" dirty="0">
              <a:latin typeface="Arial" charset="0"/>
            </a:endParaRPr>
          </a:p>
          <a:p>
            <a:pPr marL="0" indent="0" eaLnBrk="1" hangingPunct="1">
              <a:spcBef>
                <a:spcPts val="900"/>
              </a:spcBef>
              <a:buNone/>
            </a:pPr>
            <a:r>
              <a:rPr lang="en-US" sz="2000" dirty="0" smtClean="0">
                <a:latin typeface="Arial" charset="0"/>
              </a:rPr>
              <a:t>             git</a:t>
            </a:r>
            <a:r>
              <a:rPr lang="en-US" sz="2000" dirty="0">
                <a:latin typeface="Arial" charset="0"/>
              </a:rPr>
              <a:t>://a.b.com/foo.git -&gt; http://</a:t>
            </a:r>
            <a:r>
              <a:rPr lang="en-US" sz="2000" dirty="0" smtClean="0">
                <a:latin typeface="Arial" charset="0"/>
              </a:rPr>
              <a:t>A/A_foo.git</a:t>
            </a:r>
            <a:r>
              <a:rPr lang="en-US" sz="2000" dirty="0">
                <a:latin typeface="Arial" charset="0"/>
              </a:rPr>
              <a:t> </a:t>
            </a:r>
            <a:endParaRPr lang="en-US" sz="2000" dirty="0" smtClean="0">
              <a:latin typeface="Arial" charset="0"/>
            </a:endParaRPr>
          </a:p>
          <a:p>
            <a:pPr marL="0" indent="0" eaLnBrk="1" hangingPunct="1">
              <a:spcBef>
                <a:spcPts val="900"/>
              </a:spcBef>
              <a:buNone/>
            </a:pPr>
            <a:r>
              <a:rPr lang="en-US" sz="2000" dirty="0" smtClean="0">
                <a:latin typeface="Arial" charset="0"/>
              </a:rPr>
              <a:t>             http</a:t>
            </a:r>
            <a:r>
              <a:rPr lang="en-US" sz="2000" dirty="0">
                <a:latin typeface="Arial" charset="0"/>
              </a:rPr>
              <a:t>://A/A_foo.git -&gt; http://B/B_A_foo.git</a:t>
            </a:r>
          </a:p>
          <a:p>
            <a:pPr marL="0" indent="0" eaLnBrk="1" hangingPunct="1">
              <a:spcBef>
                <a:spcPts val="900"/>
              </a:spcBef>
              <a:buNone/>
            </a:pPr>
            <a:r>
              <a:rPr lang="en-US" sz="2000" dirty="0" smtClean="0">
                <a:latin typeface="Arial" charset="0"/>
              </a:rPr>
              <a:t>             http</a:t>
            </a:r>
            <a:r>
              <a:rPr lang="en-US" sz="2000" dirty="0">
                <a:latin typeface="Arial" charset="0"/>
              </a:rPr>
              <a:t>://B/B_A_foo.git -&gt; http://B/B/B_B_A_foo.git</a:t>
            </a:r>
          </a:p>
          <a:p>
            <a:pPr marL="0" indent="0" eaLnBrk="1" hangingPunct="1">
              <a:spcBef>
                <a:spcPts val="900"/>
              </a:spcBef>
              <a:buNone/>
            </a:pPr>
            <a:r>
              <a:rPr lang="en-US" sz="2000" dirty="0" smtClean="0">
                <a:solidFill>
                  <a:srgbClr val="FF0000"/>
                </a:solidFill>
                <a:latin typeface="Arial" charset="0"/>
              </a:rPr>
              <a:t>             </a:t>
            </a:r>
            <a:r>
              <a:rPr lang="en-US" sz="2000" dirty="0" smtClean="0">
                <a:solidFill>
                  <a:srgbClr val="F37021"/>
                </a:solidFill>
                <a:latin typeface="Arial" charset="0"/>
              </a:rPr>
              <a:t>(loop!)</a:t>
            </a:r>
            <a:endParaRPr lang="en-US" sz="2000" dirty="0">
              <a:solidFill>
                <a:srgbClr val="F37021"/>
              </a:solidFill>
              <a:latin typeface="Arial" charset="0"/>
            </a:endParaRPr>
          </a:p>
        </p:txBody>
      </p:sp>
    </p:spTree>
    <p:extLst>
      <p:ext uri="{BB962C8B-B14F-4D97-AF65-F5344CB8AC3E}">
        <p14:creationId xmlns:p14="http://schemas.microsoft.com/office/powerpoint/2010/main" val="169463299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 Advice</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925689"/>
            <a:ext cx="8233186" cy="5219930"/>
          </a:xfrm>
        </p:spPr>
        <p:txBody>
          <a:bodyPr/>
          <a:lstStyle/>
          <a:p>
            <a:pPr eaLnBrk="1" hangingPunct="1">
              <a:spcBef>
                <a:spcPts val="900"/>
              </a:spcBef>
              <a:buFontTx/>
              <a:buChar char="•"/>
            </a:pPr>
            <a:r>
              <a:rPr lang="en-US" sz="1800" dirty="0" smtClean="0">
                <a:latin typeface="Arial" charset="0"/>
              </a:rPr>
              <a:t>Design your rules so that a conversion rule does not match itself. Here is an example of a set of rules that explicitly blocks self-matching after the first substitution:</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err="1" smtClean="0">
                <a:latin typeface="Arial" charset="0"/>
              </a:rPr>
              <a:t>git</a:t>
            </a:r>
            <a:r>
              <a:rPr lang="en-US" sz="1800" dirty="0">
                <a:latin typeface="Arial" charset="0"/>
              </a:rPr>
              <a:t>://.*/.*/(.*) https://${</a:t>
            </a:r>
            <a:r>
              <a:rPr lang="en-US" sz="1800" dirty="0" smtClean="0">
                <a:latin typeface="Arial" charset="0"/>
              </a:rPr>
              <a:t>CORP_MIRRORS}/</a:t>
            </a:r>
            <a:r>
              <a:rPr lang="en-US" sz="1800" dirty="0">
                <a:latin typeface="Arial" charset="0"/>
              </a:rPr>
              <a:t>gadget/oe-core-dl-1.8/${CORP_MIRRORS_SHOW_BRANCH}:downloads/\</a:t>
            </a:r>
            <a:r>
              <a:rPr lang="en-US" sz="1800" dirty="0" smtClean="0">
                <a:latin typeface="Arial" charset="0"/>
              </a:rPr>
              <a:t>1</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https</a:t>
            </a:r>
            <a:r>
              <a:rPr lang="en-US" sz="1800" dirty="0">
                <a:latin typeface="Arial" charset="0"/>
              </a:rPr>
              <a:t>://</a:t>
            </a:r>
            <a:r>
              <a:rPr lang="en-US" sz="1800" dirty="0">
                <a:solidFill>
                  <a:srgbClr val="F37021"/>
                </a:solidFill>
                <a:latin typeface="Arial" charset="0"/>
              </a:rPr>
              <a:t>^(?!${</a:t>
            </a:r>
            <a:r>
              <a:rPr lang="en-US" sz="1800" dirty="0" smtClean="0">
                <a:solidFill>
                  <a:srgbClr val="F37021"/>
                </a:solidFill>
                <a:latin typeface="Arial" charset="0"/>
              </a:rPr>
              <a:t>CORP_MIRRORS}).*</a:t>
            </a:r>
            <a:r>
              <a:rPr lang="en-US" sz="1800" dirty="0" smtClean="0">
                <a:latin typeface="Arial" charset="0"/>
              </a:rPr>
              <a:t>/.* </a:t>
            </a:r>
            <a:r>
              <a:rPr lang="en-US" sz="1800" dirty="0">
                <a:latin typeface="Arial" charset="0"/>
              </a:rPr>
              <a:t>https://${</a:t>
            </a:r>
            <a:r>
              <a:rPr lang="en-US" sz="1800" dirty="0" smtClean="0">
                <a:latin typeface="Arial" charset="0"/>
              </a:rPr>
              <a:t>CORP_MIRRORS}/</a:t>
            </a:r>
            <a:r>
              <a:rPr lang="en-US" sz="1800" dirty="0">
                <a:latin typeface="Arial" charset="0"/>
              </a:rPr>
              <a:t>gadget/oe-core-dl-1.8/${CORP_MIRRORS_SHOW_BRANCH</a:t>
            </a:r>
            <a:r>
              <a:rPr lang="en-US" sz="1800" dirty="0" smtClean="0">
                <a:latin typeface="Arial" charset="0"/>
              </a:rPr>
              <a:t>}:/</a:t>
            </a: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smtClean="0">
                <a:latin typeface="Arial" charset="0"/>
              </a:rPr>
              <a:t>However</a:t>
            </a:r>
            <a:r>
              <a:rPr lang="en-US" sz="1800" dirty="0">
                <a:latin typeface="Arial" charset="0"/>
              </a:rPr>
              <a:t>, with that said, there </a:t>
            </a:r>
            <a:r>
              <a:rPr lang="en-US" sz="1800" dirty="0" smtClean="0">
                <a:latin typeface="Arial" charset="0"/>
              </a:rPr>
              <a:t>still can be implicit loops, </a:t>
            </a:r>
            <a:r>
              <a:rPr lang="en-US" sz="1800" dirty="0">
                <a:latin typeface="Arial" charset="0"/>
              </a:rPr>
              <a:t>such that one </a:t>
            </a:r>
            <a:r>
              <a:rPr lang="en-US" sz="1800" dirty="0" smtClean="0">
                <a:latin typeface="Arial" charset="0"/>
              </a:rPr>
              <a:t>rule will </a:t>
            </a:r>
            <a:r>
              <a:rPr lang="en-US" sz="1800" dirty="0">
                <a:latin typeface="Arial" charset="0"/>
              </a:rPr>
              <a:t>run over the results of a previous rule.</a:t>
            </a: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a:latin typeface="Arial" charset="0"/>
              </a:rPr>
              <a:t>And of course it's  </a:t>
            </a:r>
            <a:r>
              <a:rPr lang="en-US" sz="1800" dirty="0" smtClean="0">
                <a:latin typeface="Arial" charset="0"/>
              </a:rPr>
              <a:t>the sum of PREMIRRORS</a:t>
            </a:r>
            <a:r>
              <a:rPr lang="en-US" sz="1800" dirty="0">
                <a:latin typeface="Arial" charset="0"/>
              </a:rPr>
              <a:t>, &lt;regular&gt;, MIRRORS in the download order</a:t>
            </a:r>
            <a:r>
              <a:rPr lang="en-US" sz="1800" dirty="0" smtClean="0">
                <a:latin typeface="Arial" charset="0"/>
              </a:rPr>
              <a:t>. The </a:t>
            </a:r>
            <a:r>
              <a:rPr lang="en-US" sz="1800" dirty="0">
                <a:latin typeface="Arial" charset="0"/>
              </a:rPr>
              <a:t>more rules you put </a:t>
            </a:r>
            <a:r>
              <a:rPr lang="en-US" sz="1800" dirty="0" smtClean="0">
                <a:latin typeface="Arial" charset="0"/>
              </a:rPr>
              <a:t>in, </a:t>
            </a:r>
            <a:r>
              <a:rPr lang="en-US" sz="1800" dirty="0">
                <a:latin typeface="Arial" charset="0"/>
              </a:rPr>
              <a:t>the bigger the table, the more </a:t>
            </a:r>
            <a:r>
              <a:rPr lang="en-US" sz="1800" dirty="0" smtClean="0">
                <a:latin typeface="Arial" charset="0"/>
              </a:rPr>
              <a:t>matching attempts may be processed before </a:t>
            </a:r>
            <a:r>
              <a:rPr lang="en-US" sz="1800" dirty="0">
                <a:latin typeface="Arial" charset="0"/>
              </a:rPr>
              <a:t>a </a:t>
            </a:r>
            <a:r>
              <a:rPr lang="en-US" sz="1800" dirty="0" smtClean="0">
                <a:latin typeface="Arial" charset="0"/>
              </a:rPr>
              <a:t>non-match.</a:t>
            </a:r>
            <a:endParaRPr lang="en-US" sz="1800" dirty="0">
              <a:latin typeface="Arial" charset="0"/>
            </a:endParaRPr>
          </a:p>
        </p:txBody>
      </p:sp>
    </p:spTree>
    <p:extLst>
      <p:ext uri="{BB962C8B-B14F-4D97-AF65-F5344CB8AC3E}">
        <p14:creationId xmlns:p14="http://schemas.microsoft.com/office/powerpoint/2010/main" val="9274824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67398</TotalTime>
  <Words>14411</Words>
  <Application>Microsoft Office PowerPoint</Application>
  <PresentationFormat>On-screen Show (4:3)</PresentationFormat>
  <Paragraphs>3224</Paragraphs>
  <Slides>269</Slides>
  <Notes>70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269</vt:i4>
      </vt:variant>
    </vt:vector>
  </HeadingPairs>
  <TitlesOfParts>
    <vt:vector size="271" baseType="lpstr">
      <vt:lpstr>YoctoTemplate_1</vt:lpstr>
      <vt:lpstr>Microsoft Excel Worksheet</vt:lpstr>
      <vt:lpstr>Developer Day Class  </vt:lpstr>
      <vt:lpstr>Welcome DevDay Class San Diego 2019!</vt:lpstr>
      <vt:lpstr>Agenda – The Developer Day Class</vt:lpstr>
      <vt:lpstr>Activity One</vt:lpstr>
      <vt:lpstr>Outline</vt:lpstr>
      <vt:lpstr>Yocto Project Dev Day</vt:lpstr>
      <vt:lpstr>Yocto Project releases </vt:lpstr>
      <vt:lpstr>What’s coming in 3.0 , aka “zeus”</vt:lpstr>
      <vt:lpstr>Live Coding with Yocto Project  </vt:lpstr>
      <vt:lpstr>Yocto Project Summit 2019  </vt:lpstr>
      <vt:lpstr>Yocto Project at ELC (Wed)  </vt:lpstr>
      <vt:lpstr>Yocto Project at ELC (Thu)  </vt:lpstr>
      <vt:lpstr>Yocto Project at ELC (Fri)  </vt:lpstr>
      <vt:lpstr>Join our community</vt:lpstr>
      <vt:lpstr>Class Account Setup</vt:lpstr>
      <vt:lpstr>Yocto Project Dev Day Lab Setup</vt:lpstr>
      <vt:lpstr>FYI: How class project was prepared (1/2)</vt:lpstr>
      <vt:lpstr>FYI: How class project was prepared (2/2)</vt:lpstr>
      <vt:lpstr>NOTE: Clean Shells!</vt:lpstr>
      <vt:lpstr>Activity Two</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Package Manager Overview</vt:lpstr>
      <vt:lpstr>Yocto Package Feed Overview</vt:lpstr>
      <vt:lpstr>Understanding RPM Packages in Yocto</vt:lpstr>
      <vt:lpstr>Understanding RPM Package Index in Yocto</vt:lpstr>
      <vt:lpstr>Tools and Commands</vt:lpstr>
      <vt:lpstr>Tools and Commands</vt:lpstr>
      <vt:lpstr>On Target Development – Better, Faster, Stronger</vt:lpstr>
      <vt:lpstr>Setting up a package feed - Target Setup</vt:lpstr>
      <vt:lpstr>Setting up a package feed</vt:lpstr>
      <vt:lpstr>Caveats and Reminders</vt:lpstr>
      <vt:lpstr>On Target Development – Better, Faster, Stronger</vt:lpstr>
      <vt:lpstr>Package Revision (PR) Server Overview</vt:lpstr>
      <vt:lpstr>PR Server Overview - Variables</vt:lpstr>
      <vt:lpstr>PR Server Example</vt:lpstr>
      <vt:lpstr>PR Server - Commands</vt:lpstr>
      <vt:lpstr>On Target Development – Better, Faster, Stronger</vt:lpstr>
      <vt:lpstr>Signing Overview</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Yocto as a Binary Distro</vt:lpstr>
      <vt:lpstr>Yocto as a Binary Distro – Questions to Answer</vt:lpstr>
      <vt:lpstr>Yocto as a Binary Distro – Questions to Answer</vt:lpstr>
      <vt:lpstr>Yocto as a Binary Distro – Questions to Answer</vt:lpstr>
      <vt:lpstr>Yocto as a Binary Distro – Questions to Answer</vt:lpstr>
      <vt:lpstr>Activity Five A</vt:lpstr>
      <vt:lpstr>Mirrors and Pre-Mirrors</vt:lpstr>
      <vt:lpstr>Uses for pre-mirrors</vt:lpstr>
      <vt:lpstr>How PREMIRROR RE substitution works </vt:lpstr>
      <vt:lpstr>Infinite PREMIRROR Loop Example </vt:lpstr>
      <vt:lpstr>PREMIRROR Advice</vt:lpstr>
      <vt:lpstr>Sstate and Downloads</vt:lpstr>
      <vt:lpstr>Sstate and Downloads: Sharing and Portability</vt:lpstr>
      <vt:lpstr>Sstate: Mirrors</vt:lpstr>
      <vt:lpstr>Sstate: recommendations</vt:lpstr>
      <vt:lpstr> Sstate: Known issues</vt:lpstr>
      <vt:lpstr> Debugging Sstate Issues</vt:lpstr>
      <vt:lpstr> Debugging Sstate Issues</vt:lpstr>
      <vt:lpstr>Activity Five B</vt:lpstr>
      <vt:lpstr>WIC: Open Embedded Image Creation</vt:lpstr>
      <vt:lpstr>WIC: Requirements</vt:lpstr>
      <vt:lpstr>WIC: Help</vt:lpstr>
      <vt:lpstr>WIC: Help</vt:lpstr>
      <vt:lpstr>WIC: Operational Modes</vt:lpstr>
      <vt:lpstr>WIC: Cooked Mode</vt:lpstr>
      <vt:lpstr>WIC: Raw Mode</vt:lpstr>
      <vt:lpstr>WIC: Available kickstart files</vt:lpstr>
      <vt:lpstr>WIC: Example Kickstart File</vt:lpstr>
      <vt:lpstr>WIC: Using WIC (genericx86)</vt:lpstr>
      <vt:lpstr>WIC: Custom Kickstart Files</vt:lpstr>
      <vt:lpstr>WIC: Plug-ins </vt:lpstr>
      <vt:lpstr>WIC:</vt:lpstr>
      <vt:lpstr>Introducing BMAPTOOL : Sparse Boot Images</vt:lpstr>
      <vt:lpstr>Activity Six</vt:lpstr>
      <vt:lpstr>Topics</vt:lpstr>
      <vt:lpstr>Caveats</vt:lpstr>
      <vt:lpstr>Containers</vt:lpstr>
      <vt:lpstr>Containers (continued)</vt:lpstr>
      <vt:lpstr>Container Drawbacks?</vt:lpstr>
      <vt:lpstr>Container Drawbacks? (continued)</vt:lpstr>
      <vt:lpstr>So is OE / YP a solution?</vt:lpstr>
      <vt:lpstr>So is OE / YP a solution? (continued)</vt:lpstr>
      <vt:lpstr>OE / YP container support</vt:lpstr>
      <vt:lpstr>OE / YP container support (continued)</vt:lpstr>
      <vt:lpstr>Examples</vt:lpstr>
      <vt:lpstr>Build Bootstrap Container Example</vt:lpstr>
      <vt:lpstr>Quick and dirty with local.conf</vt:lpstr>
      <vt:lpstr>Notes</vt:lpstr>
      <vt:lpstr>Image definition: build-container.bb</vt:lpstr>
      <vt:lpstr>Alpine-like Container Example</vt:lpstr>
      <vt:lpstr>Quick and dirty with local.conf</vt:lpstr>
      <vt:lpstr>Resulting core-image-minimal manifest</vt:lpstr>
      <vt:lpstr>Notes</vt:lpstr>
      <vt:lpstr>Example distro configuration: schooner.conf</vt:lpstr>
      <vt:lpstr>Application Container Example</vt:lpstr>
      <vt:lpstr>Base application image: app-container-image.bb</vt:lpstr>
      <vt:lpstr>app-container-image-lighttpd.bb</vt:lpstr>
      <vt:lpstr>Resulting image manifest</vt:lpstr>
      <vt:lpstr>Notes</vt:lpstr>
      <vt:lpstr>Multiconfig</vt:lpstr>
      <vt:lpstr>Multiconfig</vt:lpstr>
      <vt:lpstr>Multiconfig usage</vt:lpstr>
      <vt:lpstr>Multiconfig notes</vt:lpstr>
      <vt:lpstr>Containers and multiconfig?</vt:lpstr>
      <vt:lpstr>Multiconfig Nested Container Example</vt:lpstr>
      <vt:lpstr>Multiconfig setup</vt:lpstr>
      <vt:lpstr>host-app-container-lighttpd.bb</vt:lpstr>
      <vt:lpstr>marina.conf</vt:lpstr>
      <vt:lpstr>app-container-image-lighttpd.nspawn</vt:lpstr>
      <vt:lpstr>container-host-image.bb</vt:lpstr>
      <vt:lpstr>Outstanding issues</vt:lpstr>
      <vt:lpstr>Resources</vt:lpstr>
      <vt:lpstr>Activity Seven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Eight</vt:lpstr>
      <vt:lpstr>Toaster: Latest Features (1/2)</vt:lpstr>
      <vt:lpstr>Toaster: Latest Features (2/2)</vt:lpstr>
      <vt:lpstr>Intel System Studio 2019: Yocto Project Compatible</vt:lpstr>
      <vt:lpstr>Intel System Studio 2019: Yocto Project Compatible</vt:lpstr>
      <vt:lpstr>Intel System Studio 2019: Yocto Project Compatible</vt:lpstr>
      <vt:lpstr>New Security Response Tool (SRTool)</vt:lpstr>
      <vt:lpstr>Questions and Answers</vt:lpstr>
      <vt:lpstr>Thank you for your participation!</vt:lpstr>
      <vt:lpstr>Activity Bonus #1</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Activity Bonux #2</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Bonus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983</cp:revision>
  <dcterms:created xsi:type="dcterms:W3CDTF">2014-10-15T17:08:45Z</dcterms:created>
  <dcterms:modified xsi:type="dcterms:W3CDTF">2019-08-20T20:28:10Z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