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3"/>
  </p:notesMasterIdLst>
  <p:handoutMasterIdLst>
    <p:handoutMasterId r:id="rId274"/>
  </p:handoutMasterIdLst>
  <p:sldIdLst>
    <p:sldId id="327" r:id="rId5"/>
    <p:sldId id="877" r:id="rId6"/>
    <p:sldId id="516" r:id="rId7"/>
    <p:sldId id="1124" r:id="rId8"/>
    <p:sldId id="1813" r:id="rId9"/>
    <p:sldId id="1814" r:id="rId10"/>
    <p:sldId id="1815" r:id="rId11"/>
    <p:sldId id="1816" r:id="rId12"/>
    <p:sldId id="1817" r:id="rId13"/>
    <p:sldId id="1818" r:id="rId14"/>
    <p:sldId id="1819" r:id="rId15"/>
    <p:sldId id="1820" r:id="rId16"/>
    <p:sldId id="1821" r:id="rId17"/>
    <p:sldId id="1822" r:id="rId18"/>
    <p:sldId id="945" r:id="rId19"/>
    <p:sldId id="947" r:id="rId20"/>
    <p:sldId id="948" r:id="rId21"/>
    <p:sldId id="1344" r:id="rId22"/>
    <p:sldId id="951" r:id="rId23"/>
    <p:sldId id="1345" r:id="rId24"/>
    <p:sldId id="1636" r:id="rId25"/>
    <p:sldId id="1637" r:id="rId26"/>
    <p:sldId id="1638" r:id="rId27"/>
    <p:sldId id="1639" r:id="rId28"/>
    <p:sldId id="1640" r:id="rId29"/>
    <p:sldId id="1641" r:id="rId30"/>
    <p:sldId id="1642" r:id="rId31"/>
    <p:sldId id="1643" r:id="rId32"/>
    <p:sldId id="1644" r:id="rId33"/>
    <p:sldId id="1645" r:id="rId34"/>
    <p:sldId id="1646" r:id="rId35"/>
    <p:sldId id="1647" r:id="rId36"/>
    <p:sldId id="1648" r:id="rId37"/>
    <p:sldId id="1649" r:id="rId38"/>
    <p:sldId id="1650" r:id="rId39"/>
    <p:sldId id="1651" r:id="rId40"/>
    <p:sldId id="1652" r:id="rId41"/>
    <p:sldId id="1653" r:id="rId42"/>
    <p:sldId id="1654" r:id="rId43"/>
    <p:sldId id="1655" r:id="rId44"/>
    <p:sldId id="1656" r:id="rId45"/>
    <p:sldId id="1657" r:id="rId46"/>
    <p:sldId id="1658" r:id="rId47"/>
    <p:sldId id="1659" r:id="rId48"/>
    <p:sldId id="1660" r:id="rId49"/>
    <p:sldId id="1661" r:id="rId50"/>
    <p:sldId id="1532" r:id="rId51"/>
    <p:sldId id="1670" r:id="rId52"/>
    <p:sldId id="1671" r:id="rId53"/>
    <p:sldId id="1672" r:id="rId54"/>
    <p:sldId id="1673" r:id="rId55"/>
    <p:sldId id="1674" r:id="rId56"/>
    <p:sldId id="1675" r:id="rId57"/>
    <p:sldId id="1676" r:id="rId58"/>
    <p:sldId id="1677" r:id="rId59"/>
    <p:sldId id="1678" r:id="rId60"/>
    <p:sldId id="1679" r:id="rId61"/>
    <p:sldId id="1680" r:id="rId62"/>
    <p:sldId id="1681" r:id="rId63"/>
    <p:sldId id="1682" r:id="rId64"/>
    <p:sldId id="1683" r:id="rId65"/>
    <p:sldId id="1684" r:id="rId66"/>
    <p:sldId id="1533" r:id="rId67"/>
    <p:sldId id="1722" r:id="rId68"/>
    <p:sldId id="1723" r:id="rId69"/>
    <p:sldId id="1724" r:id="rId70"/>
    <p:sldId id="1725" r:id="rId71"/>
    <p:sldId id="1726" r:id="rId72"/>
    <p:sldId id="1727" r:id="rId73"/>
    <p:sldId id="1728" r:id="rId74"/>
    <p:sldId id="1729" r:id="rId75"/>
    <p:sldId id="1730" r:id="rId76"/>
    <p:sldId id="1731" r:id="rId77"/>
    <p:sldId id="1732" r:id="rId78"/>
    <p:sldId id="1733" r:id="rId79"/>
    <p:sldId id="1734" r:id="rId80"/>
    <p:sldId id="1735" r:id="rId81"/>
    <p:sldId id="1736" r:id="rId82"/>
    <p:sldId id="1737" r:id="rId83"/>
    <p:sldId id="1738" r:id="rId84"/>
    <p:sldId id="1739" r:id="rId85"/>
    <p:sldId id="1740" r:id="rId86"/>
    <p:sldId id="1741" r:id="rId87"/>
    <p:sldId id="1742" r:id="rId88"/>
    <p:sldId id="1743" r:id="rId89"/>
    <p:sldId id="1744" r:id="rId90"/>
    <p:sldId id="1745" r:id="rId91"/>
    <p:sldId id="1746" r:id="rId92"/>
    <p:sldId id="1747" r:id="rId93"/>
    <p:sldId id="1748" r:id="rId94"/>
    <p:sldId id="1749" r:id="rId95"/>
    <p:sldId id="1750" r:id="rId96"/>
    <p:sldId id="1751" r:id="rId97"/>
    <p:sldId id="1784" r:id="rId98"/>
    <p:sldId id="1785" r:id="rId99"/>
    <p:sldId id="1786" r:id="rId100"/>
    <p:sldId id="1787" r:id="rId101"/>
    <p:sldId id="1788" r:id="rId102"/>
    <p:sldId id="1789" r:id="rId103"/>
    <p:sldId id="1790" r:id="rId104"/>
    <p:sldId id="1791" r:id="rId105"/>
    <p:sldId id="1792" r:id="rId106"/>
    <p:sldId id="1793" r:id="rId107"/>
    <p:sldId id="1794" r:id="rId108"/>
    <p:sldId id="1795" r:id="rId109"/>
    <p:sldId id="1796" r:id="rId110"/>
    <p:sldId id="1797" r:id="rId111"/>
    <p:sldId id="1798" r:id="rId112"/>
    <p:sldId id="1799" r:id="rId113"/>
    <p:sldId id="1800" r:id="rId114"/>
    <p:sldId id="1801" r:id="rId115"/>
    <p:sldId id="1802" r:id="rId116"/>
    <p:sldId id="1803" r:id="rId117"/>
    <p:sldId id="1804" r:id="rId118"/>
    <p:sldId id="1805" r:id="rId119"/>
    <p:sldId id="1806" r:id="rId120"/>
    <p:sldId id="1807" r:id="rId121"/>
    <p:sldId id="1808" r:id="rId122"/>
    <p:sldId id="1809" r:id="rId123"/>
    <p:sldId id="1810" r:id="rId124"/>
    <p:sldId id="1811" r:id="rId125"/>
    <p:sldId id="1812" r:id="rId126"/>
    <p:sldId id="1782" r:id="rId127"/>
    <p:sldId id="1685" r:id="rId128"/>
    <p:sldId id="1686" r:id="rId129"/>
    <p:sldId id="1687" r:id="rId130"/>
    <p:sldId id="1688" r:id="rId131"/>
    <p:sldId id="1689" r:id="rId132"/>
    <p:sldId id="1690" r:id="rId133"/>
    <p:sldId id="1691" r:id="rId134"/>
    <p:sldId id="1692" r:id="rId135"/>
    <p:sldId id="1693" r:id="rId136"/>
    <p:sldId id="1694" r:id="rId137"/>
    <p:sldId id="1695" r:id="rId138"/>
    <p:sldId id="1696" r:id="rId139"/>
    <p:sldId id="1697" r:id="rId140"/>
    <p:sldId id="1698" r:id="rId141"/>
    <p:sldId id="1699" r:id="rId142"/>
    <p:sldId id="1700" r:id="rId143"/>
    <p:sldId id="1701" r:id="rId144"/>
    <p:sldId id="1702" r:id="rId145"/>
    <p:sldId id="1703" r:id="rId146"/>
    <p:sldId id="1704" r:id="rId147"/>
    <p:sldId id="1705" r:id="rId148"/>
    <p:sldId id="1706" r:id="rId149"/>
    <p:sldId id="1707" r:id="rId150"/>
    <p:sldId id="1708" r:id="rId151"/>
    <p:sldId id="1709" r:id="rId152"/>
    <p:sldId id="1710" r:id="rId153"/>
    <p:sldId id="1711" r:id="rId154"/>
    <p:sldId id="1712" r:id="rId155"/>
    <p:sldId id="1713" r:id="rId156"/>
    <p:sldId id="1714" r:id="rId157"/>
    <p:sldId id="1715" r:id="rId158"/>
    <p:sldId id="1716" r:id="rId159"/>
    <p:sldId id="1717" r:id="rId160"/>
    <p:sldId id="1783" r:id="rId161"/>
    <p:sldId id="1718" r:id="rId162"/>
    <p:sldId id="1719" r:id="rId163"/>
    <p:sldId id="1720" r:id="rId164"/>
    <p:sldId id="1721" r:id="rId165"/>
    <p:sldId id="1537" r:id="rId166"/>
    <p:sldId id="1585" r:id="rId167"/>
    <p:sldId id="1586" r:id="rId168"/>
    <p:sldId id="1587" r:id="rId169"/>
    <p:sldId id="1588" r:id="rId170"/>
    <p:sldId id="1589" r:id="rId171"/>
    <p:sldId id="1590" r:id="rId172"/>
    <p:sldId id="1591" r:id="rId173"/>
    <p:sldId id="1592" r:id="rId174"/>
    <p:sldId id="1593" r:id="rId175"/>
    <p:sldId id="1594" r:id="rId176"/>
    <p:sldId id="1595" r:id="rId177"/>
    <p:sldId id="1596" r:id="rId178"/>
    <p:sldId id="1597" r:id="rId179"/>
    <p:sldId id="1598" r:id="rId180"/>
    <p:sldId id="1599" r:id="rId181"/>
    <p:sldId id="1600" r:id="rId182"/>
    <p:sldId id="1601" r:id="rId183"/>
    <p:sldId id="1602" r:id="rId184"/>
    <p:sldId id="1603" r:id="rId185"/>
    <p:sldId id="1604" r:id="rId186"/>
    <p:sldId id="1605" r:id="rId187"/>
    <p:sldId id="1606" r:id="rId188"/>
    <p:sldId id="1823" r:id="rId189"/>
    <p:sldId id="1607" r:id="rId190"/>
    <p:sldId id="1608" r:id="rId191"/>
    <p:sldId id="1609" r:id="rId192"/>
    <p:sldId id="1610" r:id="rId193"/>
    <p:sldId id="1611" r:id="rId194"/>
    <p:sldId id="1612" r:id="rId195"/>
    <p:sldId id="1613" r:id="rId196"/>
    <p:sldId id="1614" r:id="rId197"/>
    <p:sldId id="1615" r:id="rId198"/>
    <p:sldId id="1616" r:id="rId199"/>
    <p:sldId id="1617" r:id="rId200"/>
    <p:sldId id="1618" r:id="rId201"/>
    <p:sldId id="1619" r:id="rId202"/>
    <p:sldId id="1620" r:id="rId203"/>
    <p:sldId id="1621" r:id="rId204"/>
    <p:sldId id="1622" r:id="rId205"/>
    <p:sldId id="1623" r:id="rId206"/>
    <p:sldId id="1624" r:id="rId207"/>
    <p:sldId id="1625" r:id="rId208"/>
    <p:sldId id="1626" r:id="rId209"/>
    <p:sldId id="1627" r:id="rId210"/>
    <p:sldId id="1628" r:id="rId211"/>
    <p:sldId id="1629" r:id="rId212"/>
    <p:sldId id="1630" r:id="rId213"/>
    <p:sldId id="1631" r:id="rId214"/>
    <p:sldId id="1632" r:id="rId215"/>
    <p:sldId id="1633" r:id="rId216"/>
    <p:sldId id="1634" r:id="rId217"/>
    <p:sldId id="1635" r:id="rId218"/>
    <p:sldId id="802" r:id="rId219"/>
    <p:sldId id="1432" r:id="rId220"/>
    <p:sldId id="1433" r:id="rId221"/>
    <p:sldId id="1434" r:id="rId222"/>
    <p:sldId id="1436" r:id="rId223"/>
    <p:sldId id="1437" r:id="rId224"/>
    <p:sldId id="1438" r:id="rId225"/>
    <p:sldId id="1026" r:id="rId226"/>
    <p:sldId id="1027" r:id="rId227"/>
    <p:sldId id="1560" r:id="rId228"/>
    <p:sldId id="1561" r:id="rId229"/>
    <p:sldId id="1562" r:id="rId230"/>
    <p:sldId id="1563" r:id="rId231"/>
    <p:sldId id="1564" r:id="rId232"/>
    <p:sldId id="1565" r:id="rId233"/>
    <p:sldId id="1566" r:id="rId234"/>
    <p:sldId id="1567" r:id="rId235"/>
    <p:sldId id="1568" r:id="rId236"/>
    <p:sldId id="1569" r:id="rId237"/>
    <p:sldId id="1570" r:id="rId238"/>
    <p:sldId id="1572" r:id="rId239"/>
    <p:sldId id="1573" r:id="rId240"/>
    <p:sldId id="1574" r:id="rId241"/>
    <p:sldId id="1575" r:id="rId242"/>
    <p:sldId id="1576" r:id="rId243"/>
    <p:sldId id="1577" r:id="rId244"/>
    <p:sldId id="1578" r:id="rId245"/>
    <p:sldId id="1579" r:id="rId246"/>
    <p:sldId id="1580" r:id="rId247"/>
    <p:sldId id="1581" r:id="rId248"/>
    <p:sldId id="1582" r:id="rId249"/>
    <p:sldId id="1583" r:id="rId250"/>
    <p:sldId id="1538" r:id="rId251"/>
    <p:sldId id="1539" r:id="rId252"/>
    <p:sldId id="1540" r:id="rId253"/>
    <p:sldId id="1541" r:id="rId254"/>
    <p:sldId id="1542" r:id="rId255"/>
    <p:sldId id="1543" r:id="rId256"/>
    <p:sldId id="1544" r:id="rId257"/>
    <p:sldId id="1545" r:id="rId258"/>
    <p:sldId id="1546" r:id="rId259"/>
    <p:sldId id="1547" r:id="rId260"/>
    <p:sldId id="1548" r:id="rId261"/>
    <p:sldId id="1549" r:id="rId262"/>
    <p:sldId id="1550" r:id="rId263"/>
    <p:sldId id="1551" r:id="rId264"/>
    <p:sldId id="1552" r:id="rId265"/>
    <p:sldId id="1553" r:id="rId266"/>
    <p:sldId id="1554" r:id="rId267"/>
    <p:sldId id="1555" r:id="rId268"/>
    <p:sldId id="1556" r:id="rId269"/>
    <p:sldId id="1557" r:id="rId270"/>
    <p:sldId id="1558" r:id="rId271"/>
    <p:sldId id="1559" r:id="rId2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1124"/>
            <p14:sldId id="1813"/>
            <p14:sldId id="1814"/>
            <p14:sldId id="1815"/>
            <p14:sldId id="1816"/>
            <p14:sldId id="1817"/>
            <p14:sldId id="1818"/>
            <p14:sldId id="1819"/>
            <p14:sldId id="1820"/>
            <p14:sldId id="1821"/>
            <p14:sldId id="1822"/>
            <p14:sldId id="945"/>
            <p14:sldId id="947"/>
            <p14:sldId id="948"/>
            <p14:sldId id="1344"/>
            <p14:sldId id="951"/>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751"/>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782"/>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83"/>
            <p14:sldId id="1718"/>
            <p14:sldId id="1719"/>
            <p14:sldId id="1720"/>
            <p14:sldId id="1721"/>
            <p14:sldId id="1537"/>
            <p14:sldId id="1585"/>
            <p14:sldId id="1586"/>
            <p14:sldId id="1587"/>
            <p14:sldId id="1588"/>
            <p14:sldId id="1589"/>
            <p14:sldId id="1590"/>
            <p14:sldId id="1591"/>
            <p14:sldId id="1592"/>
            <p14:sldId id="1593"/>
            <p14:sldId id="1594"/>
            <p14:sldId id="1595"/>
            <p14:sldId id="1596"/>
            <p14:sldId id="1597"/>
            <p14:sldId id="1598"/>
            <p14:sldId id="1599"/>
            <p14:sldId id="1600"/>
            <p14:sldId id="1601"/>
            <p14:sldId id="1602"/>
            <p14:sldId id="1603"/>
            <p14:sldId id="1604"/>
            <p14:sldId id="1605"/>
            <p14:sldId id="1606"/>
            <p14:sldId id="1823"/>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2199" autoAdjust="0"/>
  </p:normalViewPr>
  <p:slideViewPr>
    <p:cSldViewPr snapToGrid="0">
      <p:cViewPr>
        <p:scale>
          <a:sx n="60" d="100"/>
          <a:sy n="60" d="100"/>
        </p:scale>
        <p:origin x="-1548"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presProps" Target="pres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theme" Target="theme/theme1.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handoutMaster" Target="handoutMasters/handout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commentAuthors" Target="commentAuthor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Lbls>
            <c:dLblPos val="bestFit"/>
            <c:showLegendKey val="0"/>
            <c:showVal val="0"/>
            <c:showCatName val="0"/>
            <c:showSerName val="0"/>
            <c:showPercent val="0"/>
            <c:showBubbleSize val="1"/>
            <c:showLeaderLines val="0"/>
          </c:dLbls>
          <c:cat>
            <c:strRef>
              <c:f>categories</c:f>
              <c:strCache>
                <c:ptCount val="32"/>
                <c:pt idx="0">
                  <c:v>Paul Eggleton</c:v>
                </c:pt>
                <c:pt idx="1">
                  <c:v>Markus Lehtonen</c:v>
                </c:pt>
                <c:pt idx="2">
                  <c:v>Ed Bartosh</c:v>
                </c:pt>
                <c:pt idx="3">
                  <c:v>Richard Purdie</c:v>
                </c:pt>
                <c:pt idx="4">
                  <c:v>Leonardo Sandoval</c:v>
                </c:pt>
                <c:pt idx="5">
                  <c:v>Ola x Nilsson</c:v>
                </c:pt>
                <c:pt idx="6">
                  <c:v>Alexander Kanavin</c:v>
                </c:pt>
                <c:pt idx="7">
                  <c:v>Randy Witt</c:v>
                </c:pt>
                <c:pt idx="8">
                  <c:v>Chen Qi</c:v>
                </c:pt>
                <c:pt idx="9">
                  <c:v>Chang Rebecca Swee Fun</c:v>
                </c:pt>
                <c:pt idx="10">
                  <c:v>Stephano Cetola</c:v>
                </c:pt>
                <c:pt idx="11">
                  <c:v>Christopher Larson</c:v>
                </c:pt>
                <c:pt idx="12">
                  <c:v>Tzu-Jung Lee</c:v>
                </c:pt>
                <c:pt idx="13">
                  <c:v>Peter Kjellerstedt</c:v>
                </c:pt>
                <c:pt idx="14">
                  <c:v>Joshua Lock</c:v>
                </c:pt>
                <c:pt idx="15">
                  <c:v>Daniel Lublin</c:v>
                </c:pt>
                <c:pt idx="16">
                  <c:v>Tobias Hagelborn</c:v>
                </c:pt>
                <c:pt idx="17">
                  <c:v>Tim Orling</c:v>
                </c:pt>
                <c:pt idx="18">
                  <c:v>Saul Wold</c:v>
                </c:pt>
                <c:pt idx="19">
                  <c:v>Ming Liu</c:v>
                </c:pt>
                <c:pt idx="20">
                  <c:v>Luck Hoang</c:v>
                </c:pt>
                <c:pt idx="21">
                  <c:v>Khem Raj</c:v>
                </c:pt>
                <c:pt idx="22">
                  <c:v>Juro Bystricky</c:v>
                </c:pt>
                <c:pt idx="23">
                  <c:v>Junchun Guan</c:v>
                </c:pt>
                <c:pt idx="24">
                  <c:v>Juan M Cruz Alcaraz</c:v>
                </c:pt>
                <c:pt idx="25">
                  <c:v>Joe MacDonald</c:v>
                </c:pt>
                <c:pt idx="26">
                  <c:v>Jiajie Hu</c:v>
                </c:pt>
                <c:pt idx="27">
                  <c:v>brian avery</c:v>
                </c:pt>
                <c:pt idx="28">
                  <c:v>Brendan Le Foll</c:v>
                </c:pt>
                <c:pt idx="29">
                  <c:v>Aníbal Limón</c:v>
                </c:pt>
                <c:pt idx="30">
                  <c:v>Andrea Galbusera</c:v>
                </c:pt>
                <c:pt idx="31">
                  <c:v>Anders Darander</c:v>
                </c:pt>
              </c:strCache>
            </c:strRef>
          </c:cat>
          <c:val>
            <c:numRef>
              <c:f>0</c:f>
              <c:numCache>
                <c:formatCode>General</c:formatCode>
                <c:ptCount val="32"/>
                <c:pt idx="0">
                  <c:v>250</c:v>
                </c:pt>
                <c:pt idx="1">
                  <c:v>43</c:v>
                </c:pt>
                <c:pt idx="2">
                  <c:v>21</c:v>
                </c:pt>
                <c:pt idx="3">
                  <c:v>11</c:v>
                </c:pt>
                <c:pt idx="4">
                  <c:v>6</c:v>
                </c:pt>
                <c:pt idx="5">
                  <c:v>5</c:v>
                </c:pt>
                <c:pt idx="6">
                  <c:v>5</c:v>
                </c:pt>
                <c:pt idx="7">
                  <c:v>4</c:v>
                </c:pt>
                <c:pt idx="8">
                  <c:v>5</c:v>
                </c:pt>
                <c:pt idx="9">
                  <c:v>4</c:v>
                </c:pt>
                <c:pt idx="10">
                  <c:v>3</c:v>
                </c:pt>
                <c:pt idx="11">
                  <c:v>3</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Lbls>
            <c:dLblPos val="bestFit"/>
            <c:showLegendKey val="0"/>
            <c:showVal val="0"/>
            <c:showCatName val="0"/>
            <c:showSerName val="0"/>
            <c:showPercent val="0"/>
            <c:showBubbleSize val="1"/>
            <c:showLeaderLines val="0"/>
          </c:dLbls>
          <c:cat>
            <c:strRef>
              <c:f>categories</c:f>
              <c:strCache>
                <c:ptCount val="30"/>
                <c:pt idx="0">
                  <c:v>Paul Eggleton</c:v>
                </c:pt>
                <c:pt idx="1">
                  <c:v>Leonardo Sandoval</c:v>
                </c:pt>
                <c:pt idx="2">
                  <c:v>Markus Lehtonen</c:v>
                </c:pt>
                <c:pt idx="3">
                  <c:v>Qi.Chen windriver.com</c:v>
                </c:pt>
                <c:pt idx="4">
                  <c:v>Alexander Kanavin</c:v>
                </c:pt>
                <c:pt idx="5">
                  <c:v>Ed Bartosh</c:v>
                </c:pt>
                <c:pt idx="6">
                  <c:v>Tzu-Jung Lee</c:v>
                </c:pt>
                <c:pt idx="7">
                  <c:v>Joshua Lock</c:v>
                </c:pt>
                <c:pt idx="8">
                  <c:v>Junchun Guan</c:v>
                </c:pt>
                <c:pt idx="9">
                  <c:v>Brendan Le Foll</c:v>
                </c:pt>
                <c:pt idx="10">
                  <c:v>Juan M Cruz Alcaraz</c:v>
                </c:pt>
                <c:pt idx="11">
                  <c:v>Randy Witt</c:v>
                </c:pt>
                <c:pt idx="12">
                  <c:v>Christopher Larson</c:v>
                </c:pt>
                <c:pt idx="13">
                  <c:v>Chang Rebecca Swee Fun</c:v>
                </c:pt>
                <c:pt idx="14">
                  <c:v>Tobias Hagelborn</c:v>
                </c:pt>
                <c:pt idx="15">
                  <c:v>Richard Purdie</c:v>
                </c:pt>
                <c:pt idx="16">
                  <c:v>Tim Orling</c:v>
                </c:pt>
                <c:pt idx="17">
                  <c:v>Daniel Lublin</c:v>
                </c:pt>
                <c:pt idx="18">
                  <c:v>Ola x Nilsson</c:v>
                </c:pt>
                <c:pt idx="19">
                  <c:v>Saul Wold</c:v>
                </c:pt>
                <c:pt idx="20">
                  <c:v>Ming Liu</c:v>
                </c:pt>
                <c:pt idx="21">
                  <c:v>Luck Hoang</c:v>
                </c:pt>
                <c:pt idx="22">
                  <c:v>Jiajie Hu</c:v>
                </c:pt>
                <c:pt idx="23">
                  <c:v>brian avery</c:v>
                </c:pt>
                <c:pt idx="24">
                  <c:v>Anders Darander</c:v>
                </c:pt>
                <c:pt idx="25">
                  <c:v>Peter Kjellerstedt</c:v>
                </c:pt>
                <c:pt idx="26">
                  <c:v>Stephano Cetola</c:v>
                </c:pt>
                <c:pt idx="27">
                  <c:v>Khem Raj</c:v>
                </c:pt>
                <c:pt idx="28">
                  <c:v>Joe MacDonald</c:v>
                </c:pt>
                <c:pt idx="29">
                  <c:v>Andrea Galbusera</c:v>
                </c:pt>
              </c:strCache>
            </c:strRef>
          </c:cat>
          <c:val>
            <c:numRef>
              <c:f>0</c:f>
              <c:numCache>
                <c:formatCode>General</c:formatCode>
                <c:ptCount val="30"/>
                <c:pt idx="0">
                  <c:v>3596</c:v>
                </c:pt>
                <c:pt idx="1">
                  <c:v>549</c:v>
                </c:pt>
                <c:pt idx="2">
                  <c:v>424</c:v>
                </c:pt>
                <c:pt idx="3">
                  <c:v>125</c:v>
                </c:pt>
                <c:pt idx="4">
                  <c:v>121</c:v>
                </c:pt>
                <c:pt idx="5">
                  <c:v>66</c:v>
                </c:pt>
                <c:pt idx="6">
                  <c:v>57</c:v>
                </c:pt>
                <c:pt idx="7">
                  <c:v>56</c:v>
                </c:pt>
                <c:pt idx="8">
                  <c:v>47</c:v>
                </c:pt>
                <c:pt idx="9">
                  <c:v>43</c:v>
                </c:pt>
                <c:pt idx="10">
                  <c:v>41</c:v>
                </c:pt>
                <c:pt idx="11">
                  <c:v>31</c:v>
                </c:pt>
                <c:pt idx="12">
                  <c:v>30</c:v>
                </c:pt>
                <c:pt idx="13">
                  <c:v>30</c:v>
                </c:pt>
                <c:pt idx="14">
                  <c:v>25</c:v>
                </c:pt>
                <c:pt idx="15">
                  <c:v>18</c:v>
                </c:pt>
                <c:pt idx="16">
                  <c:v>14</c:v>
                </c:pt>
                <c:pt idx="17">
                  <c:v>6</c:v>
                </c:pt>
                <c:pt idx="18">
                  <c:v>5</c:v>
                </c:pt>
                <c:pt idx="19">
                  <c:v>4</c:v>
                </c:pt>
                <c:pt idx="20">
                  <c:v>4</c:v>
                </c:pt>
                <c:pt idx="21">
                  <c:v>4</c:v>
                </c:pt>
                <c:pt idx="22">
                  <c:v>3</c:v>
                </c:pt>
                <c:pt idx="23">
                  <c:v>3</c:v>
                </c:pt>
                <c:pt idx="24">
                  <c:v>3</c:v>
                </c:pt>
                <c:pt idx="25">
                  <c:v>2</c:v>
                </c:pt>
                <c:pt idx="26">
                  <c:v>1</c:v>
                </c:pt>
                <c:pt idx="27">
                  <c:v>1</c:v>
                </c:pt>
                <c:pt idx="28">
                  <c:v>1</c:v>
                </c:pt>
                <c:pt idx="29">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dLblPos val="r"/>
            <c:showLegendKey val="0"/>
            <c:showVal val="0"/>
            <c:showCatName val="0"/>
            <c:showSerName val="0"/>
            <c:showPercent val="0"/>
            <c:showBubbleSize val="1"/>
            <c:showLeaderLines val="0"/>
          </c:dLbls>
          <c:cat>
            <c:strRef>
              <c:f>categories</c:f>
              <c:strCache>
                <c:ptCount val="8"/>
                <c:pt idx="0">
                  <c:v>1.8 fido</c:v>
                </c:pt>
                <c:pt idx="1">
                  <c:v>2.0 jethro</c:v>
                </c:pt>
                <c:pt idx="2">
                  <c:v>2.1 krogoth</c:v>
                </c:pt>
                <c:pt idx="3">
                  <c:v>2.2 morty</c:v>
                </c:pt>
                <c:pt idx="4">
                  <c:v>2.3 pyro</c:v>
                </c:pt>
                <c:pt idx="5">
                  <c:v>2.4 rocko</c:v>
                </c:pt>
                <c:pt idx="6">
                  <c:v>2.5 sumo</c:v>
                </c:pt>
                <c:pt idx="7">
                  <c:v>master</c:v>
                </c:pt>
              </c:strCache>
            </c:strRef>
          </c:cat>
          <c:val>
            <c:numRef>
              <c:f>0</c:f>
              <c:numCache>
                <c:formatCode>General</c:formatCode>
                <c:ptCount val="8"/>
                <c:pt idx="0">
                  <c:v>35</c:v>
                </c:pt>
                <c:pt idx="1">
                  <c:v>105</c:v>
                </c:pt>
                <c:pt idx="2">
                  <c:v>100</c:v>
                </c:pt>
                <c:pt idx="3">
                  <c:v>39</c:v>
                </c:pt>
                <c:pt idx="4">
                  <c:v>35</c:v>
                </c:pt>
                <c:pt idx="5">
                  <c:v>33</c:v>
                </c:pt>
                <c:pt idx="6">
                  <c:v>33</c:v>
                </c:pt>
                <c:pt idx="7">
                  <c:v>4</c:v>
                </c:pt>
              </c:numCache>
            </c:numRef>
          </c:val>
          <c:smooth val="0"/>
        </c:ser>
        <c:dLbls>
          <c:showLegendKey val="0"/>
          <c:showVal val="0"/>
          <c:showCatName val="0"/>
          <c:showSerName val="0"/>
          <c:showPercent val="0"/>
          <c:showBubbleSize val="0"/>
        </c:dLbls>
        <c:hiLowLines>
          <c:spPr>
            <a:ln>
              <a:noFill/>
            </a:ln>
          </c:spPr>
        </c:hiLowLines>
        <c:marker val="1"/>
        <c:smooth val="0"/>
        <c:axId val="154733184"/>
        <c:axId val="154743168"/>
      </c:lineChart>
      <c:catAx>
        <c:axId val="154733184"/>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54743168"/>
        <c:crosses val="autoZero"/>
        <c:auto val="1"/>
        <c:lblAlgn val="ctr"/>
        <c:lblOffset val="100"/>
        <c:noMultiLvlLbl val="1"/>
      </c:catAx>
      <c:valAx>
        <c:axId val="154743168"/>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layout/>
          <c:overlay val="0"/>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54733184"/>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8/19/2019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bae23fbc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fbae23fbc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5fbae23fbc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229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7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17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14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102</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103</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104</a:t>
            </a:fld>
            <a:endParaRPr lang="en-US" dirty="0"/>
          </a:p>
        </p:txBody>
      </p:sp>
    </p:spTree>
    <p:extLst>
      <p:ext uri="{BB962C8B-B14F-4D97-AF65-F5344CB8AC3E}">
        <p14:creationId xmlns:p14="http://schemas.microsoft.com/office/powerpoint/2010/main" val="105845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build-image</a:t>
            </a:r>
            <a:r>
              <a:rPr lang="en-US" baseline="0" dirty="0" smtClean="0"/>
              <a:t> = 2 minutes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192</a:t>
            </a:fld>
            <a:endParaRPr lang="en-US" dirty="0"/>
          </a:p>
        </p:txBody>
      </p:sp>
    </p:spTree>
    <p:extLst>
      <p:ext uri="{BB962C8B-B14F-4D97-AF65-F5344CB8AC3E}">
        <p14:creationId xmlns:p14="http://schemas.microsoft.com/office/powerpoint/2010/main" val="396660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228</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229</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239</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252</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253</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254</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255</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256</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257</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261</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262</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263</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264</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265</a:t>
            </a:fld>
            <a:endParaRPr lang="en-US" sz="1200" b="0" strike="noStrike" spc="-1">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266</a:t>
            </a:fld>
            <a:endParaRPr lang="en-US" sz="1200" b="0" strike="noStrike" spc="-1">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267</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268</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fbae23f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fbae23fb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5fbae23fb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fbae23fbc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fbae23fb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g5fbae23fb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23266640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www.yoctoproject.org/docs/latest/ref-manual/ref-manual.html#var-TOPDI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hyperlink" Target="https://www.yoctoproject.org/docs/latest/mega-manual/mega-manual.html#creating-partitioned-images-using-wic"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s://www.yoctoproject.org/docs/latest/mega-manual/mega-manual.html#flashing-images-using-bmaptoo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stephano.cetola@linux.intel.com"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poky@yoctoproject.org"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wiki.yoctoproject.org/wiki/PR_Service"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ctoproject.org/docs/latest/mega-manual/mega-manual.html#working-with-a-pr-servic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layers.openembedded.com"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3212191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mn-lt"/>
              </a:rPr>
              <a:t>There is a regression test under “</a:t>
            </a:r>
            <a:r>
              <a:rPr lang="en-US" sz="1800" dirty="0" smtClean="0">
                <a:solidFill>
                  <a:schemeClr val="tx1"/>
                </a:solidFill>
                <a:latin typeface="+mn-lt"/>
                <a:cs typeface="Courier New"/>
              </a:rPr>
              <a:t>bitbake/lib/bb/tests” that is run to see if the distribution as the issue.</a:t>
            </a:r>
          </a:p>
          <a:p>
            <a:pPr eaLnBrk="1" hangingPunct="1">
              <a:spcBef>
                <a:spcPts val="900"/>
              </a:spcBef>
              <a:buFontTx/>
              <a:buChar char="•"/>
            </a:pPr>
            <a:r>
              <a:rPr lang="en-US" sz="1800" dirty="0" smtClean="0">
                <a:solidFill>
                  <a:schemeClr val="tx1"/>
                </a:solidFill>
                <a:latin typeface="+mn-lt"/>
                <a:cs typeface="Courier New"/>
              </a:rPr>
              <a:t>Here is that test’s output. It does show that the recursion is fixed. Surprisingly, it also showed an extra conversion that was not expected!</a:t>
            </a:r>
            <a:endParaRPr lang="en-US" sz="1800" dirty="0">
              <a:latin typeface="+mn-lt"/>
            </a:endParaRPr>
          </a:p>
        </p:txBody>
      </p:sp>
      <p:sp>
        <p:nvSpPr>
          <p:cNvPr id="4" name="Rectangle 3"/>
          <p:cNvSpPr/>
          <p:nvPr/>
        </p:nvSpPr>
        <p:spPr bwMode="auto">
          <a:xfrm>
            <a:off x="460733" y="2238422"/>
            <a:ext cx="8151639" cy="250291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rgbClr val="FF0000"/>
                </a:solidFill>
                <a:latin typeface="Courier New"/>
                <a:cs typeface="Courier New"/>
              </a:rPr>
              <a:t> </a:t>
            </a:r>
            <a:endParaRPr lang="en-US" sz="1400" b="1" dirty="0">
              <a:solidFill>
                <a:srgbClr val="FF0000"/>
              </a:solidFill>
              <a:latin typeface="Courier New"/>
              <a:cs typeface="Courier New"/>
            </a:endParaRPr>
          </a:p>
          <a:p>
            <a:r>
              <a:rPr lang="en-US" sz="1200" b="1" dirty="0" err="1">
                <a:solidFill>
                  <a:schemeClr val="tx1"/>
                </a:solidFill>
                <a:latin typeface="Courier New"/>
                <a:cs typeface="Courier New"/>
              </a:rPr>
              <a:t>recmirrorvar</a:t>
            </a:r>
            <a:r>
              <a:rPr lang="en-US" sz="1200" b="1" dirty="0">
                <a:solidFill>
                  <a:schemeClr val="tx1"/>
                </a:solidFill>
                <a:latin typeface="Courier New"/>
                <a:cs typeface="Courier New"/>
              </a:rPr>
              <a:t> = "https://.*/[^/]*    http://AAAA/A/A/A/ \n" \</a:t>
            </a:r>
          </a:p>
          <a:p>
            <a:r>
              <a:rPr lang="en-US" sz="1200" b="1" dirty="0">
                <a:solidFill>
                  <a:schemeClr val="tx1"/>
                </a:solidFill>
                <a:latin typeface="Courier New"/>
                <a:cs typeface="Courier New"/>
              </a:rPr>
              <a:t>			   "https://.*/[^/]*    https://BBBB/B/B/B/ \n"</a:t>
            </a:r>
          </a:p>
          <a:p>
            <a:r>
              <a:rPr lang="en-US" sz="1200" b="1" dirty="0" err="1">
                <a:solidFill>
                  <a:schemeClr val="tx1"/>
                </a:solidFill>
                <a:latin typeface="Courier New"/>
                <a:cs typeface="Courier New"/>
              </a:rPr>
              <a:t>def</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test_recursive</a:t>
            </a:r>
            <a:r>
              <a:rPr lang="en-US" sz="1200" b="1" dirty="0">
                <a:solidFill>
                  <a:schemeClr val="tx1"/>
                </a:solidFill>
                <a:latin typeface="Courier New"/>
                <a:cs typeface="Courier New"/>
              </a:rPr>
              <a:t>(self):</a:t>
            </a:r>
          </a:p>
          <a:p>
            <a:r>
              <a:rPr lang="en-US" sz="1200" b="1" dirty="0">
                <a:solidFill>
                  <a:schemeClr val="tx1"/>
                </a:solidFill>
                <a:latin typeface="Courier New"/>
                <a:cs typeface="Courier New"/>
              </a:rPr>
              <a:t>	fetcher = </a:t>
            </a:r>
            <a:r>
              <a:rPr lang="en-US" sz="1200" b="1" dirty="0" err="1">
                <a:solidFill>
                  <a:schemeClr val="tx1"/>
                </a:solidFill>
                <a:latin typeface="Courier New"/>
                <a:cs typeface="Courier New"/>
              </a:rPr>
              <a:t>bb.fetch.FetchData</a:t>
            </a:r>
            <a:r>
              <a:rPr lang="en-US" sz="1200" b="1" dirty="0">
                <a:solidFill>
                  <a:schemeClr val="tx1"/>
                </a:solidFill>
                <a:latin typeface="Courier New"/>
                <a:cs typeface="Courier New"/>
              </a:rPr>
              <a:t>("https://</a:t>
            </a:r>
            <a:r>
              <a:rPr lang="en-US" sz="1200" b="1" dirty="0" smtClean="0">
                <a:solidFill>
                  <a:schemeClr val="tx1"/>
                </a:solidFill>
                <a:latin typeface="Courier New"/>
                <a:cs typeface="Courier New"/>
              </a:rPr>
              <a:t>downloads.yoctoproject.org/releases/bi</a:t>
            </a:r>
          </a:p>
          <a:p>
            <a:r>
              <a:rPr lang="en-US" sz="1200" b="1" dirty="0" err="1" smtClean="0">
                <a:solidFill>
                  <a:schemeClr val="tx1"/>
                </a:solidFill>
                <a:latin typeface="Courier New"/>
                <a:cs typeface="Courier New"/>
              </a:rPr>
              <a:t>tbake</a:t>
            </a:r>
            <a:r>
              <a:rPr lang="en-US" sz="1200" b="1" dirty="0" smtClean="0">
                <a:solidFill>
                  <a:schemeClr val="tx1"/>
                </a:solidFill>
                <a:latin typeface="Courier New"/>
                <a:cs typeface="Courier New"/>
              </a:rPr>
              <a:t>/bitbake-1.0.tar.g</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mirrors = bb.fetch2.mirror_from_string(</a:t>
            </a:r>
            <a:r>
              <a:rPr lang="en-US" sz="1200" b="1" dirty="0" err="1">
                <a:solidFill>
                  <a:schemeClr val="tx1"/>
                </a:solidFill>
                <a:latin typeface="Courier New"/>
                <a:cs typeface="Courier New"/>
              </a:rPr>
              <a:t>self.recmirrorvar</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uds</a:t>
            </a:r>
            <a:r>
              <a:rPr lang="en-US" sz="1200" b="1" dirty="0">
                <a:solidFill>
                  <a:schemeClr val="tx1"/>
                </a:solidFill>
                <a:latin typeface="Courier New"/>
                <a:cs typeface="Courier New"/>
              </a:rPr>
              <a:t> = bb.fetch2.build_mirroruris(fetcher, mirrors, </a:t>
            </a:r>
            <a:r>
              <a:rPr lang="en-US" sz="1200" b="1" dirty="0" err="1">
                <a:solidFill>
                  <a:schemeClr val="tx1"/>
                </a:solidFill>
                <a:latin typeface="Courier New"/>
                <a:cs typeface="Courier New"/>
              </a:rPr>
              <a:t>self.d</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self.assertEqual</a:t>
            </a:r>
            <a:r>
              <a:rPr lang="en-US" sz="1200" b="1" dirty="0">
                <a:solidFill>
                  <a:schemeClr val="tx1"/>
                </a:solidFill>
                <a:latin typeface="Courier New"/>
                <a:cs typeface="Courier New"/>
              </a:rPr>
              <a:t>(</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['http://AAAA/A/A/A/bitbake/bitbake-1.0.tar.gz',</a:t>
            </a:r>
          </a:p>
          <a:p>
            <a:r>
              <a:rPr lang="en-US" sz="1200" b="1" dirty="0">
                <a:solidFill>
                  <a:schemeClr val="tx1"/>
                </a:solidFill>
                <a:latin typeface="Courier New"/>
                <a:cs typeface="Courier New"/>
              </a:rPr>
              <a:t>			</a:t>
            </a:r>
            <a:r>
              <a:rPr lang="en-US" sz="1200" b="1" dirty="0" smtClean="0">
                <a:solidFill>
                  <a:schemeClr val="tx1"/>
                </a:solidFill>
                <a:latin typeface="Courier New"/>
                <a:cs typeface="Courier New"/>
              </a:rPr>
              <a:t>    'https</a:t>
            </a:r>
            <a:r>
              <a:rPr lang="en-US" sz="1200" b="1" dirty="0">
                <a:solidFill>
                  <a:schemeClr val="tx1"/>
                </a:solidFill>
                <a:latin typeface="Courier New"/>
                <a:cs typeface="Courier New"/>
              </a:rPr>
              <a:t>://BBBB/B/B/B/bitbake/bitbake-1.0.tar.gz</a:t>
            </a:r>
            <a:r>
              <a:rPr lang="en-US" sz="1200" b="1" dirty="0" smtClean="0">
                <a:solidFill>
                  <a:schemeClr val="tx1"/>
                </a:solidFill>
                <a:latin typeface="Courier New"/>
                <a:cs typeface="Courier New"/>
              </a:rPr>
              <a:t>',</a:t>
            </a:r>
            <a:endParaRPr lang="en-US" sz="1200" b="1" dirty="0">
              <a:solidFill>
                <a:schemeClr val="tx1"/>
              </a:solidFill>
              <a:latin typeface="Courier New"/>
              <a:cs typeface="Courier New"/>
            </a:endParaRPr>
          </a:p>
        </p:txBody>
      </p:sp>
    </p:spTree>
    <p:extLst>
      <p:ext uri="{BB962C8B-B14F-4D97-AF65-F5344CB8AC3E}">
        <p14:creationId xmlns:p14="http://schemas.microsoft.com/office/powerpoint/2010/main" val="131149755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and Downloads</a:t>
            </a:r>
            <a:endParaRPr lang="en-US" dirty="0">
              <a:solidFill>
                <a:srgbClr val="00B0F0"/>
              </a:solidFill>
              <a:latin typeface="Arial" charset="0"/>
            </a:endParaRPr>
          </a:p>
        </p:txBody>
      </p:sp>
      <p:sp>
        <p:nvSpPr>
          <p:cNvPr id="13314" name="Content Placeholder 2"/>
          <p:cNvSpPr>
            <a:spLocks noGrp="1"/>
          </p:cNvSpPr>
          <p:nvPr>
            <p:ph sz="quarter" idx="13"/>
          </p:nvPr>
        </p:nvSpPr>
        <p:spPr>
          <a:xfrm>
            <a:off x="448197" y="835377"/>
            <a:ext cx="8233186" cy="5362223"/>
          </a:xfrm>
        </p:spPr>
        <p:txBody>
          <a:bodyPr/>
          <a:lstStyle/>
          <a:p>
            <a:pPr eaLnBrk="1" hangingPunct="1">
              <a:spcBef>
                <a:spcPts val="900"/>
              </a:spcBef>
              <a:buFontTx/>
              <a:buChar char="•"/>
            </a:pPr>
            <a:r>
              <a:rPr lang="en-US" sz="2000" dirty="0" smtClean="0">
                <a:latin typeface="Arial" charset="0"/>
              </a:rPr>
              <a:t>SSTATE</a:t>
            </a:r>
          </a:p>
          <a:p>
            <a:pPr lvl="1" eaLnBrk="1" hangingPunct="1">
              <a:spcBef>
                <a:spcPts val="900"/>
              </a:spcBef>
              <a:buFontTx/>
              <a:buChar char="•"/>
            </a:pPr>
            <a:r>
              <a:rPr lang="en-US" sz="2000" dirty="0" smtClean="0">
                <a:latin typeface="Arial" charset="0"/>
              </a:rPr>
              <a:t>Each build has a </a:t>
            </a:r>
            <a:r>
              <a:rPr lang="en-US" sz="2000" dirty="0" err="1" smtClean="0">
                <a:latin typeface="Arial" charset="0"/>
              </a:rPr>
              <a:t>sstate</a:t>
            </a:r>
            <a:r>
              <a:rPr lang="en-US" sz="2000" dirty="0" smtClean="0">
                <a:latin typeface="Arial" charset="0"/>
              </a:rPr>
              <a:t>-cache directory that collects the generated packages. The build will look in this directory first to avoid unnecessary rebuilding of otherwise unchanged packages</a:t>
            </a:r>
            <a:endParaRPr lang="en-US" sz="2000" dirty="0">
              <a:latin typeface="Arial" charset="0"/>
            </a:endParaRPr>
          </a:p>
          <a:p>
            <a:pPr lvl="1" eaLnBrk="1" hangingPunct="1">
              <a:spcBef>
                <a:spcPts val="900"/>
              </a:spcBef>
              <a:buFontTx/>
              <a:buChar char="•"/>
            </a:pPr>
            <a:r>
              <a:rPr lang="en-US" sz="2000" dirty="0" smtClean="0">
                <a:latin typeface="Arial" charset="0"/>
              </a:rPr>
              <a:t>In the name of each cached file contains a checksum string, known as the signature. The signature is a calculated sum of identifying dependence artifacts that track if the package source has changed. When the calculated sum matches a cached sum, the cached content is reused, else the package is re-built (and ends up with a new checksum)</a:t>
            </a:r>
          </a:p>
          <a:p>
            <a:pPr eaLnBrk="1" hangingPunct="1">
              <a:spcBef>
                <a:spcPts val="900"/>
              </a:spcBef>
              <a:buFontTx/>
              <a:buChar char="•"/>
            </a:pPr>
            <a:r>
              <a:rPr lang="en-US" dirty="0" smtClean="0">
                <a:latin typeface="Arial" charset="0"/>
              </a:rPr>
              <a:t>Downloads</a:t>
            </a:r>
            <a:endParaRPr lang="en-US" dirty="0">
              <a:latin typeface="Arial" charset="0"/>
            </a:endParaRPr>
          </a:p>
          <a:p>
            <a:pPr lvl="1" eaLnBrk="1" hangingPunct="1">
              <a:spcBef>
                <a:spcPts val="900"/>
              </a:spcBef>
              <a:buFontTx/>
              <a:buChar char="•"/>
            </a:pPr>
            <a:r>
              <a:rPr lang="en-US" sz="2000" dirty="0" smtClean="0">
                <a:latin typeface="Arial" charset="0"/>
              </a:rPr>
              <a:t>Each build also has a download directory, where all source packages that are not local are copied and placed</a:t>
            </a:r>
            <a:endParaRPr lang="en-US" sz="2000" dirty="0">
              <a:latin typeface="Arial" charset="0"/>
            </a:endParaRPr>
          </a:p>
          <a:p>
            <a:pPr lvl="1" eaLnBrk="1" hangingPunct="1">
              <a:spcBef>
                <a:spcPts val="900"/>
              </a:spcBef>
              <a:buFontTx/>
              <a:buChar char="•"/>
            </a:pPr>
            <a:r>
              <a:rPr lang="en-US" sz="2000" dirty="0" smtClean="0">
                <a:latin typeface="Arial" charset="0"/>
              </a:rPr>
              <a:t>For the download directory, uniqueness is determined by the source package's name, which normally have version information</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2000" dirty="0" smtClean="0">
              <a:latin typeface="Arial" charset="0"/>
            </a:endParaRPr>
          </a:p>
        </p:txBody>
      </p:sp>
    </p:spTree>
    <p:extLst>
      <p:ext uri="{BB962C8B-B14F-4D97-AF65-F5344CB8AC3E}">
        <p14:creationId xmlns:p14="http://schemas.microsoft.com/office/powerpoint/2010/main" val="188195364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a:solidFill>
                  <a:srgbClr val="00B0F0"/>
                </a:solidFill>
              </a:rPr>
              <a:t>Sstate</a:t>
            </a:r>
            <a:r>
              <a:rPr lang="en-US" dirty="0">
                <a:solidFill>
                  <a:srgbClr val="00B0F0"/>
                </a:solidFill>
              </a:rPr>
              <a:t> and </a:t>
            </a:r>
            <a:r>
              <a:rPr lang="en-US" dirty="0" smtClean="0">
                <a:solidFill>
                  <a:srgbClr val="00B0F0"/>
                </a:solidFill>
              </a:rPr>
              <a:t>Downloads: Sharing and Portability</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a:latin typeface="Arial" charset="0"/>
              </a:rPr>
              <a:t>The </a:t>
            </a:r>
            <a:r>
              <a:rPr lang="en-US" sz="2000" dirty="0" err="1" smtClean="0">
                <a:latin typeface="Arial" charset="0"/>
              </a:rPr>
              <a:t>sstate</a:t>
            </a:r>
            <a:r>
              <a:rPr lang="en-US" sz="2000" dirty="0" smtClean="0">
                <a:latin typeface="Arial" charset="0"/>
              </a:rPr>
              <a:t> and download directories </a:t>
            </a:r>
            <a:r>
              <a:rPr lang="en-US" sz="2000" dirty="0">
                <a:latin typeface="Arial" charset="0"/>
              </a:rPr>
              <a:t>can be shared between projects, allowing the work of one project save time for the other projects. This is done by setting the SSTATE_DIR </a:t>
            </a:r>
            <a:r>
              <a:rPr lang="en-US" sz="2000" dirty="0" smtClean="0">
                <a:latin typeface="Arial" charset="0"/>
              </a:rPr>
              <a:t>and the DL_DIR values in </a:t>
            </a:r>
            <a:r>
              <a:rPr lang="en-US" sz="2000" dirty="0">
                <a:latin typeface="Arial" charset="0"/>
              </a:rPr>
              <a:t>each project to </a:t>
            </a:r>
            <a:r>
              <a:rPr lang="en-US" sz="2000" dirty="0" smtClean="0">
                <a:latin typeface="Arial" charset="0"/>
              </a:rPr>
              <a:t>common </a:t>
            </a:r>
            <a:r>
              <a:rPr lang="en-US" sz="2000" dirty="0">
                <a:latin typeface="Arial" charset="0"/>
              </a:rPr>
              <a:t>external </a:t>
            </a:r>
            <a:r>
              <a:rPr lang="en-US" sz="2000" dirty="0" smtClean="0">
                <a:latin typeface="Arial" charset="0"/>
              </a:rPr>
              <a:t>directories.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can be shared across networks, for example across an NFS mount.</a:t>
            </a:r>
            <a:br>
              <a:rPr lang="en-US" sz="2000" dirty="0" smtClean="0">
                <a:latin typeface="Arial" charset="0"/>
              </a:rPr>
            </a:br>
            <a:endParaRPr lang="en-US" sz="1600" dirty="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are portable, meaning that it can be copied from one machine to another.</a:t>
            </a:r>
            <a:r>
              <a:rPr lang="en-US" sz="2000" dirty="0">
                <a:latin typeface="Arial" charset="0"/>
              </a:rPr>
              <a:t> </a:t>
            </a:r>
            <a:r>
              <a:rPr lang="en-US" sz="2000" dirty="0" smtClean="0">
                <a:latin typeface="Arial" charset="0"/>
              </a:rPr>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solidFill>
                  <a:schemeClr val="tx1"/>
                </a:solidFill>
                <a:latin typeface="Arial" charset="0"/>
              </a:rPr>
              <a:t>The </a:t>
            </a:r>
            <a:r>
              <a:rPr lang="en-US" sz="2000" dirty="0" err="1" smtClean="0">
                <a:solidFill>
                  <a:schemeClr val="tx1"/>
                </a:solidFill>
                <a:latin typeface="Arial" charset="0"/>
              </a:rPr>
              <a:t>sstate</a:t>
            </a:r>
            <a:r>
              <a:rPr lang="en-US" sz="2000" dirty="0" smtClean="0">
                <a:solidFill>
                  <a:schemeClr val="tx1"/>
                </a:solidFill>
                <a:latin typeface="Arial" charset="0"/>
              </a:rPr>
              <a:t>-cache is access-rights safe between users. The bitbake required </a:t>
            </a:r>
            <a:r>
              <a:rPr lang="en-US" sz="2000" dirty="0" err="1" smtClean="0">
                <a:solidFill>
                  <a:schemeClr val="tx1"/>
                </a:solidFill>
                <a:latin typeface="Arial" charset="0"/>
              </a:rPr>
              <a:t>umask</a:t>
            </a:r>
            <a:r>
              <a:rPr lang="en-US" sz="2000" dirty="0" smtClean="0">
                <a:solidFill>
                  <a:schemeClr val="tx1"/>
                </a:solidFill>
                <a:latin typeface="Arial" charset="0"/>
              </a:rPr>
              <a:t> of 022 insures that all such files are readable by all other users.</a:t>
            </a:r>
            <a:r>
              <a:rPr lang="en-US" sz="2000" dirty="0" smtClean="0">
                <a:solidFill>
                  <a:srgbClr val="FF0000"/>
                </a:solidFill>
                <a:latin typeface="Arial" charset="0"/>
              </a:rPr>
              <a:t/>
            </a:r>
            <a:br>
              <a:rPr lang="en-US" sz="2000" dirty="0" smtClean="0">
                <a:solidFill>
                  <a:srgbClr val="FF0000"/>
                </a:solidFill>
                <a:latin typeface="Arial" charset="0"/>
              </a:rPr>
            </a:b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30641503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smtClean="0">
                <a:latin typeface="Arial" charset="0"/>
              </a:rPr>
              <a:t>What we learned about Mirrors can apply </a:t>
            </a:r>
            <a:r>
              <a:rPr lang="en-US" sz="2000" dirty="0" err="1" smtClean="0">
                <a:latin typeface="Arial" charset="0"/>
              </a:rPr>
              <a:t>Sstate</a:t>
            </a: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a:latin typeface="Arial" charset="0"/>
              </a:rPr>
              <a:t>SSTATE_MIRRORS</a:t>
            </a:r>
          </a:p>
          <a:p>
            <a:pPr lvl="1" eaLnBrk="1" hangingPunct="1">
              <a:spcBef>
                <a:spcPts val="900"/>
              </a:spcBef>
              <a:buFontTx/>
              <a:buChar char="•"/>
            </a:pPr>
            <a:r>
              <a:rPr lang="en-US" sz="1800" dirty="0">
                <a:latin typeface="Arial" charset="0"/>
              </a:rPr>
              <a:t>Configures the build system to search other mirror locations for prebuilt cache data objects before building out the data. This variable works like fetcher MIRRORS and PREMIRRORS and points to the cache locations to check for the shared objects</a:t>
            </a:r>
            <a:r>
              <a:rPr lang="en-US" sz="1800" dirty="0" smtClean="0">
                <a:latin typeface="Arial" charset="0"/>
              </a:rPr>
              <a:t>.</a:t>
            </a:r>
            <a:br>
              <a:rPr lang="en-US" sz="18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SSTATE_MIRROR_ALLOW_NETWORK</a:t>
            </a:r>
          </a:p>
          <a:p>
            <a:pPr lvl="1" eaLnBrk="1" hangingPunct="1">
              <a:spcBef>
                <a:spcPts val="900"/>
              </a:spcBef>
              <a:buFontTx/>
              <a:buChar char="•"/>
            </a:pPr>
            <a:r>
              <a:rPr lang="en-US" sz="1800" dirty="0" smtClean="0">
                <a:latin typeface="Arial" charset="0"/>
              </a:rPr>
              <a:t>If </a:t>
            </a:r>
            <a:r>
              <a:rPr lang="en-US" sz="1800" dirty="0">
                <a:latin typeface="Arial" charset="0"/>
              </a:rPr>
              <a:t>set to "1", allows fetches from mirrors that are specified in SSTATE_MIRRORS to work even when fetching from the network has been disabled by setting BB_NO_NETWORK to "1". Using </a:t>
            </a:r>
            <a:r>
              <a:rPr lang="en-US" sz="1800" dirty="0" smtClean="0">
                <a:latin typeface="Arial" charset="0"/>
              </a:rPr>
              <a:t>the SSTATE_MIRROR_ALLOW_NETWORK </a:t>
            </a:r>
            <a:r>
              <a:rPr lang="en-US" sz="1800" dirty="0">
                <a:latin typeface="Arial" charset="0"/>
              </a:rPr>
              <a:t>variable is useful if you have set SSTATE_MIRRORS to point to an internal server for your shared state cache, but you want to disable any other fetching from the network. </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4255499198"/>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recommendations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In complex systems it is recommended to separate </a:t>
            </a:r>
            <a:r>
              <a:rPr lang="en-US" sz="1800" dirty="0" err="1">
                <a:latin typeface="Arial" charset="0"/>
              </a:rPr>
              <a:t>sstate</a:t>
            </a:r>
            <a:r>
              <a:rPr lang="en-US" sz="1800" dirty="0">
                <a:latin typeface="Arial" charset="0"/>
              </a:rPr>
              <a:t> </a:t>
            </a:r>
            <a:r>
              <a:rPr lang="en-US" sz="1800" dirty="0" smtClean="0">
                <a:latin typeface="Arial" charset="0"/>
              </a:rPr>
              <a:t>directories, for example native </a:t>
            </a:r>
            <a:r>
              <a:rPr lang="en-US" sz="1800" dirty="0">
                <a:latin typeface="Arial" charset="0"/>
              </a:rPr>
              <a:t>and non-native </a:t>
            </a:r>
            <a:r>
              <a:rPr lang="en-US" sz="1800" dirty="0" err="1" smtClean="0">
                <a:latin typeface="Arial" charset="0"/>
              </a:rPr>
              <a:t>sstate</a:t>
            </a:r>
            <a:r>
              <a:rPr lang="en-US" sz="1800" dirty="0" smtClean="0">
                <a:latin typeface="Arial" charset="0"/>
              </a:rPr>
              <a:t> directories, and also different BSPs and arches.</a:t>
            </a:r>
            <a:endParaRPr lang="en-US" sz="1800" dirty="0">
              <a:latin typeface="Arial" charset="0"/>
            </a:endParaRPr>
          </a:p>
          <a:p>
            <a:pPr eaLnBrk="1" hangingPunct="1">
              <a:spcBef>
                <a:spcPts val="900"/>
              </a:spcBef>
              <a:buFontTx/>
              <a:buChar char="•"/>
            </a:pPr>
            <a:r>
              <a:rPr lang="en-US" sz="1800" dirty="0" smtClean="0">
                <a:latin typeface="Arial" charset="0"/>
              </a:rPr>
              <a:t>Reusing </a:t>
            </a:r>
            <a:r>
              <a:rPr lang="en-US" sz="1800" dirty="0">
                <a:latin typeface="Arial" charset="0"/>
              </a:rPr>
              <a:t>a single directory will grow very large very quickly. Use </a:t>
            </a:r>
            <a:r>
              <a:rPr lang="en-US" sz="1800" dirty="0" err="1" smtClean="0">
                <a:latin typeface="Arial" charset="0"/>
              </a:rPr>
              <a:t>atime</a:t>
            </a:r>
            <a:r>
              <a:rPr lang="en-US" sz="1800" dirty="0" smtClean="0">
                <a:latin typeface="Arial" charset="0"/>
              </a:rPr>
              <a:t> </a:t>
            </a:r>
            <a:r>
              <a:rPr lang="en-US" sz="1800" dirty="0">
                <a:latin typeface="Arial" charset="0"/>
              </a:rPr>
              <a:t>to delete old files. Note: this requires the </a:t>
            </a:r>
            <a:r>
              <a:rPr lang="en-US" sz="1800" dirty="0" err="1">
                <a:latin typeface="Arial" charset="0"/>
              </a:rPr>
              <a:t>filesystem</a:t>
            </a:r>
            <a:r>
              <a:rPr lang="en-US" sz="1800" dirty="0">
                <a:latin typeface="Arial" charset="0"/>
              </a:rPr>
              <a:t> mounted with </a:t>
            </a:r>
            <a:r>
              <a:rPr lang="en-US" sz="1800" dirty="0" err="1">
                <a:latin typeface="Arial" charset="0"/>
              </a:rPr>
              <a:t>atime</a:t>
            </a:r>
            <a:r>
              <a:rPr lang="en-US" sz="1800" dirty="0">
                <a:latin typeface="Arial" charset="0"/>
              </a:rPr>
              <a:t>/</a:t>
            </a:r>
            <a:r>
              <a:rPr lang="en-US" sz="1800" dirty="0" err="1">
                <a:latin typeface="Arial" charset="0"/>
              </a:rPr>
              <a:t>relatime</a:t>
            </a:r>
            <a:r>
              <a:rPr lang="en-US" sz="1800" dirty="0">
                <a:latin typeface="Arial" charset="0"/>
              </a:rPr>
              <a:t> which we normally recommend to disable for build performance</a:t>
            </a:r>
            <a:r>
              <a:rPr lang="en-US" sz="1800" dirty="0" smtClean="0">
                <a:latin typeface="Arial" charset="0"/>
              </a:rPr>
              <a:t>.</a:t>
            </a:r>
            <a:br>
              <a:rPr lang="en-US" sz="1800" dirty="0" smtClean="0">
                <a:latin typeface="Arial" charset="0"/>
              </a:rPr>
            </a:br>
            <a:r>
              <a:rPr lang="en-US" sz="1050" dirty="0" smtClean="0">
                <a:latin typeface="Arial" charset="0"/>
              </a:rPr>
              <a:t/>
            </a:r>
            <a:br>
              <a:rPr lang="en-US" sz="1050" dirty="0" smtClean="0">
                <a:latin typeface="Arial" charset="0"/>
              </a:rPr>
            </a:br>
            <a:r>
              <a:rPr lang="en-US" sz="1800" dirty="0" smtClean="0">
                <a:latin typeface="Arial" charset="0"/>
              </a:rPr>
              <a:t>   find </a:t>
            </a:r>
            <a:r>
              <a:rPr lang="en-US" sz="1800" dirty="0">
                <a:latin typeface="Arial" charset="0"/>
              </a:rPr>
              <a:t>${</a:t>
            </a:r>
            <a:r>
              <a:rPr lang="en-US" sz="1800" dirty="0" err="1">
                <a:latin typeface="Arial" charset="0"/>
              </a:rPr>
              <a:t>sstate_dir</a:t>
            </a:r>
            <a:r>
              <a:rPr lang="en-US" sz="1800" dirty="0">
                <a:latin typeface="Arial" charset="0"/>
              </a:rPr>
              <a:t>} -name '</a:t>
            </a:r>
            <a:r>
              <a:rPr lang="en-US" sz="1800" dirty="0" err="1">
                <a:latin typeface="Arial" charset="0"/>
              </a:rPr>
              <a:t>sstate</a:t>
            </a:r>
            <a:r>
              <a:rPr lang="en-US" sz="1800" dirty="0">
                <a:latin typeface="Arial" charset="0"/>
              </a:rPr>
              <a:t>*' -</a:t>
            </a:r>
            <a:r>
              <a:rPr lang="en-US" sz="1800" dirty="0" err="1">
                <a:latin typeface="Arial" charset="0"/>
              </a:rPr>
              <a:t>atime</a:t>
            </a:r>
            <a:r>
              <a:rPr lang="en-US" sz="1800" dirty="0">
                <a:latin typeface="Arial" charset="0"/>
              </a:rPr>
              <a:t> +3 -delete; </a:t>
            </a:r>
            <a:r>
              <a:rPr lang="en-US" sz="1800" dirty="0" smtClean="0">
                <a:latin typeface="Arial" charset="0"/>
              </a:rPr>
              <a:t>fi</a:t>
            </a:r>
            <a:br>
              <a:rPr lang="en-US" sz="1800" dirty="0" smtClean="0">
                <a:latin typeface="Arial" charset="0"/>
              </a:rPr>
            </a:br>
            <a:endParaRPr lang="en-US" sz="1050" dirty="0" smtClean="0">
              <a:latin typeface="Arial" charset="0"/>
            </a:endParaRPr>
          </a:p>
          <a:p>
            <a:pPr eaLnBrk="1" hangingPunct="1">
              <a:spcBef>
                <a:spcPts val="900"/>
              </a:spcBef>
              <a:buFontTx/>
              <a:buChar char="•"/>
            </a:pPr>
            <a:r>
              <a:rPr lang="en-US" sz="1800" dirty="0" smtClean="0">
                <a:latin typeface="Arial" charset="0"/>
              </a:rPr>
              <a:t>Rebuild </a:t>
            </a:r>
            <a:r>
              <a:rPr lang="en-US" sz="1800" dirty="0" err="1">
                <a:latin typeface="Arial" charset="0"/>
              </a:rPr>
              <a:t>sstate</a:t>
            </a:r>
            <a:r>
              <a:rPr lang="en-US" sz="1800" dirty="0">
                <a:latin typeface="Arial" charset="0"/>
              </a:rPr>
              <a:t> to new directory periodically and delete old </a:t>
            </a:r>
            <a:r>
              <a:rPr lang="en-US" sz="1800" dirty="0" err="1">
                <a:latin typeface="Arial" charset="0"/>
              </a:rPr>
              <a:t>sstate</a:t>
            </a:r>
            <a:r>
              <a:rPr lang="en-US" sz="1800" dirty="0">
                <a:latin typeface="Arial" charset="0"/>
              </a:rPr>
              <a:t> </a:t>
            </a:r>
            <a:r>
              <a:rPr lang="en-US" sz="1800" dirty="0" err="1">
                <a:latin typeface="Arial" charset="0"/>
              </a:rPr>
              <a:t>dir</a:t>
            </a:r>
            <a:r>
              <a:rPr lang="en-US" sz="1800" dirty="0">
                <a:latin typeface="Arial" charset="0"/>
              </a:rPr>
              <a:t> </a:t>
            </a:r>
            <a:r>
              <a:rPr lang="en-US" sz="1800" dirty="0" smtClean="0">
                <a:latin typeface="Arial" charset="0"/>
              </a:rPr>
              <a:t>to </a:t>
            </a:r>
            <a:r>
              <a:rPr lang="en-US" sz="1800" dirty="0">
                <a:latin typeface="Arial" charset="0"/>
              </a:rPr>
              <a:t>maintain bounded size. </a:t>
            </a:r>
            <a:r>
              <a:rPr lang="en-US" sz="1800" dirty="0" smtClean="0">
                <a:latin typeface="Arial" charset="0"/>
              </a:rPr>
              <a:t>There may be packages or package versions that are no longer used and just take up space.</a:t>
            </a:r>
          </a:p>
          <a:p>
            <a:pPr eaLnBrk="1" hangingPunct="1">
              <a:spcBef>
                <a:spcPts val="900"/>
              </a:spcBef>
              <a:buFontTx/>
              <a:buChar char="•"/>
            </a:pPr>
            <a:r>
              <a:rPr lang="en-US" sz="1800" dirty="0">
                <a:latin typeface="Arial" charset="0"/>
              </a:rPr>
              <a:t>Although it is possible to use other protocols for the </a:t>
            </a:r>
            <a:r>
              <a:rPr lang="en-US" sz="1800" dirty="0" err="1">
                <a:latin typeface="Arial" charset="0"/>
              </a:rPr>
              <a:t>sstate</a:t>
            </a:r>
            <a:r>
              <a:rPr lang="en-US" sz="1800" dirty="0">
                <a:latin typeface="Arial" charset="0"/>
              </a:rPr>
              <a:t> such as HTTP and FTP, you should avoid these. Using HTTP limits the </a:t>
            </a:r>
            <a:r>
              <a:rPr lang="en-US" sz="1800" dirty="0" err="1">
                <a:latin typeface="Arial" charset="0"/>
              </a:rPr>
              <a:t>sstate</a:t>
            </a:r>
            <a:r>
              <a:rPr lang="en-US" sz="1800" dirty="0">
                <a:latin typeface="Arial" charset="0"/>
              </a:rPr>
              <a:t> to read-only and FTP provides poor performance. </a:t>
            </a:r>
          </a:p>
          <a:p>
            <a:pPr eaLnBrk="1" hangingPunct="1">
              <a:spcBef>
                <a:spcPts val="900"/>
              </a:spcBef>
              <a:buFontTx/>
              <a:buChar char="•"/>
            </a:pPr>
            <a:r>
              <a:rPr lang="en-US" sz="1800" dirty="0">
                <a:latin typeface="Arial" charset="0"/>
              </a:rPr>
              <a:t>Additionally, </a:t>
            </a:r>
            <a:r>
              <a:rPr lang="en-US" sz="1800" dirty="0" smtClean="0">
                <a:latin typeface="Arial" charset="0"/>
              </a:rPr>
              <a:t>a missing </a:t>
            </a:r>
            <a:r>
              <a:rPr lang="en-US" sz="1800" dirty="0" err="1">
                <a:latin typeface="Arial" charset="0"/>
              </a:rPr>
              <a:t>sstate</a:t>
            </a:r>
            <a:r>
              <a:rPr lang="en-US" sz="1800" dirty="0">
                <a:latin typeface="Arial" charset="0"/>
              </a:rPr>
              <a:t> file on http/ftp server cause </a:t>
            </a:r>
            <a:r>
              <a:rPr lang="en-US" sz="1800" dirty="0" err="1">
                <a:latin typeface="Arial" charset="0"/>
              </a:rPr>
              <a:t>wget</a:t>
            </a:r>
            <a:r>
              <a:rPr lang="en-US" sz="1800" dirty="0">
                <a:latin typeface="Arial" charset="0"/>
              </a:rPr>
              <a:t> to hang for a long time due to the retries and </a:t>
            </a:r>
            <a:r>
              <a:rPr lang="en-US" sz="1800" dirty="0" smtClean="0">
                <a:latin typeface="Arial" charset="0"/>
              </a:rPr>
              <a:t>timeout</a:t>
            </a:r>
            <a:endParaRPr lang="en-US" sz="1800" dirty="0">
              <a:latin typeface="Arial" charset="0"/>
            </a:endParaRPr>
          </a:p>
        </p:txBody>
      </p:sp>
    </p:spTree>
    <p:extLst>
      <p:ext uri="{BB962C8B-B14F-4D97-AF65-F5344CB8AC3E}">
        <p14:creationId xmlns:p14="http://schemas.microsoft.com/office/powerpoint/2010/main" val="92977643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solidFill>
                  <a:srgbClr val="00B0F0"/>
                </a:solidFill>
                <a:latin typeface="Arial" charset="0"/>
              </a:rPr>
              <a:t> </a:t>
            </a:r>
            <a:r>
              <a:rPr lang="en-US" sz="2800" dirty="0" err="1" smtClean="0">
                <a:solidFill>
                  <a:srgbClr val="00B0F0"/>
                </a:solidFill>
              </a:rPr>
              <a:t>Sstate</a:t>
            </a:r>
            <a:r>
              <a:rPr lang="en-US" sz="2800" dirty="0" smtClean="0">
                <a:solidFill>
                  <a:srgbClr val="00B0F0"/>
                </a:solidFill>
              </a:rPr>
              <a:t>: </a:t>
            </a:r>
            <a:r>
              <a:rPr lang="en-US" sz="2800" dirty="0" smtClean="0">
                <a:solidFill>
                  <a:srgbClr val="00B0F0"/>
                </a:solidFill>
                <a:latin typeface="Arial" charset="0"/>
              </a:rPr>
              <a:t>Known </a:t>
            </a:r>
            <a:r>
              <a:rPr lang="en-US" sz="2800" dirty="0">
                <a:solidFill>
                  <a:srgbClr val="00B0F0"/>
                </a:solidFill>
                <a:latin typeface="Arial" charset="0"/>
              </a:rPr>
              <a:t>issues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A new </a:t>
            </a:r>
            <a:r>
              <a:rPr lang="en-US" sz="1800" dirty="0" err="1">
                <a:latin typeface="Arial" charset="0"/>
              </a:rPr>
              <a:t>changeset</a:t>
            </a:r>
            <a:r>
              <a:rPr lang="en-US" sz="1800" dirty="0">
                <a:latin typeface="Arial" charset="0"/>
              </a:rPr>
              <a:t> may invalidate part or all of the </a:t>
            </a:r>
            <a:r>
              <a:rPr lang="en-US" sz="1800" dirty="0" err="1">
                <a:latin typeface="Arial" charset="0"/>
              </a:rPr>
              <a:t>sstate</a:t>
            </a:r>
            <a:r>
              <a:rPr lang="en-US" sz="1800" dirty="0">
                <a:latin typeface="Arial" charset="0"/>
              </a:rPr>
              <a:t> cache occasionally - this is by design</a:t>
            </a:r>
          </a:p>
          <a:p>
            <a:pPr eaLnBrk="1" hangingPunct="1">
              <a:spcBef>
                <a:spcPts val="900"/>
              </a:spcBef>
              <a:buFontTx/>
              <a:buChar char="•"/>
            </a:pPr>
            <a:r>
              <a:rPr lang="en-US" sz="1800" dirty="0" smtClean="0">
                <a:latin typeface="Arial" charset="0"/>
              </a:rPr>
              <a:t>Native </a:t>
            </a:r>
            <a:r>
              <a:rPr lang="en-US" sz="1800" dirty="0">
                <a:latin typeface="Arial" charset="0"/>
              </a:rPr>
              <a:t>package’s </a:t>
            </a:r>
            <a:r>
              <a:rPr lang="en-US" sz="1800" dirty="0" err="1" smtClean="0">
                <a:latin typeface="Arial" charset="0"/>
              </a:rPr>
              <a:t>sstate</a:t>
            </a:r>
            <a:r>
              <a:rPr lang="en-US" sz="1800" dirty="0" smtClean="0">
                <a:latin typeface="Arial" charset="0"/>
              </a:rPr>
              <a:t>-cache </a:t>
            </a:r>
            <a:r>
              <a:rPr lang="en-US" sz="1800" dirty="0">
                <a:latin typeface="Arial" charset="0"/>
              </a:rPr>
              <a:t>can’t be reused among </a:t>
            </a:r>
            <a:r>
              <a:rPr lang="en-US" sz="1800" dirty="0" smtClean="0">
                <a:latin typeface="Arial" charset="0"/>
              </a:rPr>
              <a:t>32-bit </a:t>
            </a:r>
            <a:r>
              <a:rPr lang="en-US" sz="1800" dirty="0">
                <a:latin typeface="Arial" charset="0"/>
              </a:rPr>
              <a:t>and </a:t>
            </a:r>
            <a:r>
              <a:rPr lang="en-US" sz="1800" dirty="0" smtClean="0">
                <a:latin typeface="Arial" charset="0"/>
              </a:rPr>
              <a:t>64-bit </a:t>
            </a:r>
            <a:r>
              <a:rPr lang="en-US" sz="1800" dirty="0">
                <a:latin typeface="Arial" charset="0"/>
              </a:rPr>
              <a:t>host</a:t>
            </a:r>
          </a:p>
          <a:p>
            <a:pPr eaLnBrk="1" hangingPunct="1">
              <a:spcBef>
                <a:spcPts val="900"/>
              </a:spcBef>
              <a:buFontTx/>
              <a:buChar char="•"/>
            </a:pPr>
            <a:r>
              <a:rPr lang="en-US" sz="1800" dirty="0" smtClean="0">
                <a:latin typeface="Arial" charset="0"/>
              </a:rPr>
              <a:t>Native </a:t>
            </a:r>
            <a:r>
              <a:rPr lang="en-US" sz="1800" dirty="0" err="1">
                <a:latin typeface="Arial" charset="0"/>
              </a:rPr>
              <a:t>sstate</a:t>
            </a:r>
            <a:r>
              <a:rPr lang="en-US" sz="1800" dirty="0">
                <a:latin typeface="Arial" charset="0"/>
              </a:rPr>
              <a:t> dependent on </a:t>
            </a:r>
            <a:r>
              <a:rPr lang="en-US" sz="1800" dirty="0" err="1">
                <a:latin typeface="Arial" charset="0"/>
              </a:rPr>
              <a:t>glibc</a:t>
            </a:r>
            <a:r>
              <a:rPr lang="en-US" sz="1800" dirty="0">
                <a:latin typeface="Arial" charset="0"/>
              </a:rPr>
              <a:t> version and native </a:t>
            </a:r>
            <a:r>
              <a:rPr lang="en-US" sz="1800" dirty="0" err="1">
                <a:latin typeface="Arial" charset="0"/>
              </a:rPr>
              <a:t>sstate</a:t>
            </a:r>
            <a:r>
              <a:rPr lang="en-US" sz="1800" dirty="0">
                <a:latin typeface="Arial" charset="0"/>
              </a:rPr>
              <a:t> compiled  with newer </a:t>
            </a:r>
            <a:r>
              <a:rPr lang="en-US" sz="1800" dirty="0" err="1">
                <a:latin typeface="Arial" charset="0"/>
              </a:rPr>
              <a:t>glibc</a:t>
            </a:r>
            <a:r>
              <a:rPr lang="en-US" sz="1800" dirty="0">
                <a:latin typeface="Arial" charset="0"/>
              </a:rPr>
              <a:t> version cannot be used on systems with older </a:t>
            </a:r>
            <a:r>
              <a:rPr lang="en-US" sz="1800" dirty="0" err="1" smtClean="0">
                <a:latin typeface="Arial" charset="0"/>
              </a:rPr>
              <a:t>glibc</a:t>
            </a:r>
            <a:endParaRPr lang="en-US" sz="1800" dirty="0" smtClean="0">
              <a:latin typeface="Arial" charset="0"/>
            </a:endParaRPr>
          </a:p>
          <a:p>
            <a:pPr eaLnBrk="1" hangingPunct="1">
              <a:spcBef>
                <a:spcPts val="900"/>
              </a:spcBef>
              <a:buFontTx/>
              <a:buChar char="•"/>
            </a:pPr>
            <a:r>
              <a:rPr lang="en-US" sz="1800" dirty="0" smtClean="0">
                <a:latin typeface="Arial" charset="0"/>
              </a:rPr>
              <a:t>The calculated signatures are not always perfect. For example, if a recipe copies files directly into its install directory and those files are not otherwise registered in the FILES directive, any file changes will be invisible to the signature, and even though the package builds the image will be populated by the original </a:t>
            </a:r>
            <a:r>
              <a:rPr lang="en-US" sz="1800" dirty="0" err="1" smtClean="0">
                <a:latin typeface="Arial" charset="0"/>
              </a:rPr>
              <a:t>sstate</a:t>
            </a:r>
            <a:r>
              <a:rPr lang="en-US" sz="1800" dirty="0" smtClean="0">
                <a:latin typeface="Arial" charset="0"/>
              </a:rPr>
              <a:t> version</a:t>
            </a:r>
          </a:p>
          <a:p>
            <a:pPr eaLnBrk="1" hangingPunct="1">
              <a:spcBef>
                <a:spcPts val="900"/>
              </a:spcBef>
              <a:buFontTx/>
              <a:buChar char="•"/>
            </a:pPr>
            <a:r>
              <a:rPr lang="en-US" sz="1800" dirty="0" smtClean="0">
                <a:latin typeface="Arial" charset="0"/>
              </a:rPr>
              <a:t>Users with different PR Servers can cause package extra-version incrementing that is inconsistent, resulting in false wins</a:t>
            </a:r>
          </a:p>
          <a:p>
            <a:pPr eaLnBrk="1" hangingPunct="1">
              <a:spcBef>
                <a:spcPts val="900"/>
              </a:spcBef>
              <a:buFontTx/>
              <a:buChar char="•"/>
            </a:pPr>
            <a:r>
              <a:rPr lang="en-US" sz="1800" dirty="0" smtClean="0">
                <a:latin typeface="Arial" charset="0"/>
              </a:rPr>
              <a:t>Never the less, the </a:t>
            </a:r>
            <a:r>
              <a:rPr lang="en-US" sz="1800" dirty="0" err="1">
                <a:latin typeface="Arial" charset="0"/>
              </a:rPr>
              <a:t>sstate</a:t>
            </a:r>
            <a:r>
              <a:rPr lang="en-US" sz="1800" dirty="0">
                <a:latin typeface="Arial" charset="0"/>
              </a:rPr>
              <a:t>-cache feature will save you a tremendous amount of time, and it has proven to be very </a:t>
            </a:r>
            <a:r>
              <a:rPr lang="en-US" sz="1800" dirty="0" smtClean="0">
                <a:latin typeface="Arial" charset="0"/>
              </a:rPr>
              <a:t>stable. </a:t>
            </a:r>
            <a:r>
              <a:rPr lang="en-US" sz="1800" dirty="0">
                <a:latin typeface="Arial" charset="0"/>
              </a:rPr>
              <a:t>Use it!</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987299534"/>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There are two important tools to help debug </a:t>
            </a:r>
            <a:r>
              <a:rPr lang="en-US" sz="1800" dirty="0" err="1" smtClean="0">
                <a:latin typeface="Arial" charset="0"/>
              </a:rPr>
              <a:t>sstate</a:t>
            </a:r>
            <a:r>
              <a:rPr lang="en-US" sz="1800" dirty="0" smtClean="0">
                <a:latin typeface="Arial" charset="0"/>
              </a:rPr>
              <a:t> issues</a:t>
            </a:r>
          </a:p>
          <a:p>
            <a:pPr marL="0" indent="0" eaLnBrk="1" hangingPunct="1">
              <a:spcBef>
                <a:spcPts val="900"/>
              </a:spcBef>
              <a:buNone/>
            </a:pPr>
            <a:r>
              <a:rPr lang="en-US" sz="1600" dirty="0" smtClean="0">
                <a:latin typeface="Arial" charset="0"/>
              </a:rPr>
              <a:t>            </a:t>
            </a:r>
            <a:r>
              <a:rPr lang="en-US" sz="2000" dirty="0" smtClean="0">
                <a:latin typeface="Arial" charset="0"/>
              </a:rPr>
              <a:t>Build History: </a:t>
            </a:r>
            <a:r>
              <a:rPr lang="en-US" sz="1800" dirty="0" smtClean="0">
                <a:latin typeface="Arial" charset="0"/>
              </a:rPr>
              <a:t>tells you ‘what’ changed</a:t>
            </a:r>
            <a:endParaRPr lang="en-US" sz="1600" dirty="0" smtClean="0">
              <a:latin typeface="Arial" charset="0"/>
            </a:endParaRPr>
          </a:p>
          <a:p>
            <a:pPr marL="0" indent="0" eaLnBrk="1" hangingPunct="1">
              <a:spcBef>
                <a:spcPts val="900"/>
              </a:spcBef>
              <a:buNone/>
            </a:pPr>
            <a:r>
              <a:rPr lang="en-US" sz="1600" dirty="0">
                <a:latin typeface="Arial" charset="0"/>
              </a:rPr>
              <a:t> </a:t>
            </a:r>
            <a:r>
              <a:rPr lang="en-US" sz="1600" dirty="0" smtClean="0">
                <a:latin typeface="Arial" charset="0"/>
              </a:rPr>
              <a:t>           </a:t>
            </a:r>
            <a:r>
              <a:rPr lang="en-US" sz="2000" dirty="0">
                <a:latin typeface="Arial" charset="0"/>
              </a:rPr>
              <a:t>bitbake-</a:t>
            </a:r>
            <a:r>
              <a:rPr lang="en-US" sz="2000" dirty="0" err="1">
                <a:latin typeface="Arial" charset="0"/>
              </a:rPr>
              <a:t>diffsigs</a:t>
            </a:r>
            <a:r>
              <a:rPr lang="en-US" sz="2000" dirty="0">
                <a:latin typeface="Arial" charset="0"/>
              </a:rPr>
              <a:t>:</a:t>
            </a:r>
            <a:r>
              <a:rPr lang="en-US" sz="1800" dirty="0" smtClean="0">
                <a:latin typeface="Arial" charset="0"/>
              </a:rPr>
              <a:t> helps you </a:t>
            </a:r>
            <a:r>
              <a:rPr lang="en-US" sz="1800" dirty="0">
                <a:latin typeface="Arial" charset="0"/>
              </a:rPr>
              <a:t>figure out the </a:t>
            </a:r>
            <a:r>
              <a:rPr lang="en-US" sz="1800" dirty="0" smtClean="0">
                <a:latin typeface="Arial" charset="0"/>
              </a:rPr>
              <a:t>'why‘</a:t>
            </a:r>
            <a:br>
              <a:rPr lang="en-US" sz="1800" dirty="0" smtClean="0">
                <a:latin typeface="Arial" charset="0"/>
              </a:rPr>
            </a:br>
            <a:endParaRPr lang="en-US" sz="1100" dirty="0">
              <a:latin typeface="Arial" charset="0"/>
            </a:endParaRPr>
          </a:p>
          <a:p>
            <a:pPr eaLnBrk="1" hangingPunct="1">
              <a:spcBef>
                <a:spcPts val="900"/>
              </a:spcBef>
              <a:buFontTx/>
              <a:buChar char="•"/>
            </a:pPr>
            <a:r>
              <a:rPr lang="en-US" sz="2000" dirty="0" smtClean="0">
                <a:latin typeface="Arial" charset="0"/>
              </a:rPr>
              <a:t>Build History</a:t>
            </a:r>
          </a:p>
          <a:p>
            <a:pPr lvl="1" eaLnBrk="1" hangingPunct="1">
              <a:spcBef>
                <a:spcPts val="900"/>
              </a:spcBef>
              <a:buFontTx/>
              <a:buChar char="•"/>
            </a:pPr>
            <a:r>
              <a:rPr lang="en-US" sz="1800" dirty="0">
                <a:latin typeface="Arial" charset="0"/>
              </a:rPr>
              <a:t>The </a:t>
            </a:r>
            <a:r>
              <a:rPr lang="en-US" sz="1800" dirty="0" err="1" smtClean="0">
                <a:latin typeface="Arial" charset="0"/>
              </a:rPr>
              <a:t>buildhistory</a:t>
            </a:r>
            <a:r>
              <a:rPr lang="en-US" sz="1800" dirty="0" smtClean="0">
                <a:latin typeface="Arial" charset="0"/>
              </a:rPr>
              <a:t> class </a:t>
            </a:r>
            <a:r>
              <a:rPr lang="en-US" sz="1800" dirty="0">
                <a:latin typeface="Arial" charset="0"/>
              </a:rPr>
              <a:t>exists to help you maintain the quality of your build output. You can use the class to highlight unexpected and possibly unwanted changes in the build output. When you enable build history, it records information about the contents of each package and image and then commits that information to a local </a:t>
            </a:r>
            <a:r>
              <a:rPr lang="en-US" sz="1800" dirty="0" err="1">
                <a:latin typeface="Arial" charset="0"/>
              </a:rPr>
              <a:t>Git</a:t>
            </a:r>
            <a:r>
              <a:rPr lang="en-US" sz="1800" dirty="0">
                <a:latin typeface="Arial" charset="0"/>
              </a:rPr>
              <a:t> repository where you can examine the information</a:t>
            </a:r>
            <a:r>
              <a:rPr lang="en-US" sz="1800" dirty="0" smtClean="0">
                <a:latin typeface="Arial" charset="0"/>
              </a:rPr>
              <a:t>.</a:t>
            </a:r>
            <a:br>
              <a:rPr lang="en-US" sz="1800" dirty="0" smtClean="0">
                <a:latin typeface="Arial" charset="0"/>
              </a:rPr>
            </a:br>
            <a:endParaRPr lang="en-US" sz="1800" dirty="0" smtClean="0">
              <a:latin typeface="Arial" charset="0"/>
            </a:endParaRP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800" dirty="0" smtClean="0"/>
              <a:t>This tool is a </a:t>
            </a:r>
            <a:r>
              <a:rPr lang="en-US" sz="1800" dirty="0" err="1" smtClean="0"/>
              <a:t>BitBake</a:t>
            </a:r>
            <a:r>
              <a:rPr lang="en-US" sz="1800" dirty="0" smtClean="0"/>
              <a:t> </a:t>
            </a:r>
            <a:r>
              <a:rPr lang="en-US" sz="1800" dirty="0"/>
              <a:t>task signature data comparison </a:t>
            </a:r>
            <a:r>
              <a:rPr lang="en-US" sz="1800" dirty="0" smtClean="0"/>
              <a:t>utility</a:t>
            </a:r>
          </a:p>
          <a:p>
            <a:pPr lvl="1" eaLnBrk="1" hangingPunct="1">
              <a:spcBef>
                <a:spcPts val="900"/>
              </a:spcBef>
              <a:buFontTx/>
              <a:buChar char="•"/>
            </a:pPr>
            <a:r>
              <a:rPr lang="en-US" sz="1800" dirty="0"/>
              <a:t>You can use </a:t>
            </a:r>
            <a:r>
              <a:rPr lang="en-US" sz="1800" dirty="0" smtClean="0"/>
              <a:t>this tool </a:t>
            </a:r>
            <a:r>
              <a:rPr lang="en-US" sz="1800" dirty="0"/>
              <a:t>to check any changes between </a:t>
            </a:r>
            <a:r>
              <a:rPr lang="en-US" sz="1800" dirty="0" err="1"/>
              <a:t>sstate</a:t>
            </a:r>
            <a:r>
              <a:rPr lang="en-US" sz="1800" dirty="0"/>
              <a:t> cache and new produced one.</a:t>
            </a:r>
            <a:endParaRPr lang="en-US" sz="1800" dirty="0" smtClean="0">
              <a:latin typeface="Arial" charset="0"/>
            </a:endParaRPr>
          </a:p>
          <a:p>
            <a:pPr eaLnBrk="1" hangingPunct="1">
              <a:spcBef>
                <a:spcPts val="900"/>
              </a:spcBef>
            </a:pPr>
            <a:endParaRPr lang="en-US" sz="1800" dirty="0">
              <a:latin typeface="Arial" charset="0"/>
            </a:endParaRPr>
          </a:p>
        </p:txBody>
      </p:sp>
    </p:spTree>
    <p:extLst>
      <p:ext uri="{BB962C8B-B14F-4D97-AF65-F5344CB8AC3E}">
        <p14:creationId xmlns:p14="http://schemas.microsoft.com/office/powerpoint/2010/main" val="1142602566"/>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a:latin typeface="Arial" charset="0"/>
              </a:rPr>
              <a:t>Build History</a:t>
            </a:r>
          </a:p>
          <a:p>
            <a:pPr lvl="1" eaLnBrk="1" hangingPunct="1">
              <a:spcBef>
                <a:spcPts val="900"/>
              </a:spcBef>
              <a:buFontTx/>
              <a:buChar char="•"/>
            </a:pPr>
            <a:r>
              <a:rPr lang="en-US" sz="1600" dirty="0">
                <a:latin typeface="Arial" charset="0"/>
              </a:rPr>
              <a:t>Enabling: build history is disabled by default. To enable it, add the following </a:t>
            </a:r>
            <a:r>
              <a:rPr lang="en-US" sz="1800" dirty="0" smtClean="0">
                <a:latin typeface="Arial" charset="0"/>
              </a:rPr>
              <a:t>at </a:t>
            </a:r>
            <a:r>
              <a:rPr lang="en-US" sz="1800" dirty="0">
                <a:latin typeface="Arial" charset="0"/>
              </a:rPr>
              <a:t>the end of your </a:t>
            </a:r>
            <a:r>
              <a:rPr lang="en-US" sz="1800" dirty="0" err="1">
                <a:latin typeface="Arial" charset="0"/>
              </a:rPr>
              <a:t>conf</a:t>
            </a:r>
            <a:r>
              <a:rPr lang="en-US" sz="1800" dirty="0">
                <a:latin typeface="Arial" charset="0"/>
              </a:rPr>
              <a:t>/</a:t>
            </a:r>
            <a:r>
              <a:rPr lang="en-US" sz="1800" dirty="0" err="1">
                <a:latin typeface="Arial" charset="0"/>
              </a:rPr>
              <a:t>local.conf</a:t>
            </a:r>
            <a:r>
              <a:rPr lang="en-US" sz="1800" dirty="0">
                <a:latin typeface="Arial" charset="0"/>
              </a:rPr>
              <a:t> file:</a:t>
            </a:r>
          </a:p>
          <a:p>
            <a:pPr marL="0" indent="0" eaLnBrk="1" hangingPunct="1">
              <a:spcBef>
                <a:spcPts val="900"/>
              </a:spcBef>
              <a:buNone/>
            </a:pPr>
            <a:r>
              <a:rPr lang="en-US" sz="1800" dirty="0">
                <a:latin typeface="Arial" charset="0"/>
              </a:rPr>
              <a:t>             </a:t>
            </a:r>
            <a:r>
              <a:rPr lang="en-US" sz="1800" dirty="0">
                <a:latin typeface="Courier New" panose="02070309020205020404" pitchFamily="49" charset="0"/>
                <a:cs typeface="Courier New" panose="02070309020205020404" pitchFamily="49" charset="0"/>
              </a:rPr>
              <a:t>INHERIT += "</a:t>
            </a:r>
            <a:r>
              <a:rPr lang="en-US" sz="1800" dirty="0" err="1">
                <a:latin typeface="Courier New" panose="02070309020205020404" pitchFamily="49" charset="0"/>
                <a:cs typeface="Courier New" panose="02070309020205020404" pitchFamily="49" charset="0"/>
              </a:rPr>
              <a:t>buildhistory</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BUILDHISTORY_COMMIT </a:t>
            </a:r>
            <a:r>
              <a:rPr lang="en-US" sz="1800" dirty="0">
                <a:latin typeface="Courier New" panose="02070309020205020404" pitchFamily="49" charset="0"/>
                <a:cs typeface="Courier New" panose="02070309020205020404" pitchFamily="49" charset="0"/>
              </a:rPr>
              <a:t>= "1“</a:t>
            </a:r>
          </a:p>
          <a:p>
            <a:pPr lvl="1" eaLnBrk="1" hangingPunct="1">
              <a:spcBef>
                <a:spcPts val="900"/>
              </a:spcBef>
            </a:pPr>
            <a:r>
              <a:rPr lang="en-US" sz="1600" dirty="0"/>
              <a:t>The build history information is kept in BUILDHISTORY_DIR , generally equal to “${</a:t>
            </a:r>
            <a:r>
              <a:rPr lang="en-US" sz="1600" dirty="0">
                <a:hlinkClick r:id="rId2" tooltip="TOPDIR"/>
              </a:rPr>
              <a:t>TOPDIR</a:t>
            </a:r>
            <a:r>
              <a:rPr lang="en-US" sz="1600" dirty="0"/>
              <a:t>}/</a:t>
            </a:r>
            <a:r>
              <a:rPr lang="en-US" sz="1600" dirty="0" err="1"/>
              <a:t>buildhistory</a:t>
            </a:r>
            <a:r>
              <a:rPr lang="en-US" sz="1600" dirty="0"/>
              <a:t>”</a:t>
            </a:r>
          </a:p>
          <a:p>
            <a:pPr lvl="1" eaLnBrk="1" hangingPunct="1">
              <a:spcBef>
                <a:spcPts val="900"/>
              </a:spcBef>
            </a:pPr>
            <a:r>
              <a:rPr lang="en-US" sz="1600" dirty="0">
                <a:latin typeface="Arial" charset="0"/>
              </a:rPr>
              <a:t>The directory tracks build information into image, packages, and SDK subdirectories.</a:t>
            </a: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600" dirty="0" smtClean="0">
                <a:latin typeface="Arial" charset="0"/>
              </a:rPr>
              <a:t>The usage is:</a:t>
            </a:r>
            <a:br>
              <a:rPr lang="en-US" sz="1600" dirty="0" smtClean="0">
                <a:latin typeface="Arial"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 </a:t>
            </a:r>
            <a:r>
              <a:rPr lang="en-US" sz="1600" b="1" dirty="0" err="1">
                <a:latin typeface="Courier New" panose="02070309020205020404" pitchFamily="49" charset="0"/>
                <a:cs typeface="Courier New" panose="02070309020205020404" pitchFamily="49" charset="0"/>
              </a:rPr>
              <a:t>recipename</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taskname</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sigdatafile1 </a:t>
            </a:r>
            <a:r>
              <a:rPr lang="en-US" sz="1600" b="1" dirty="0" smtClean="0">
                <a:latin typeface="Courier New" panose="02070309020205020404" pitchFamily="49" charset="0"/>
                <a:cs typeface="Courier New" panose="02070309020205020404" pitchFamily="49" charset="0"/>
              </a:rPr>
              <a:t>sigdatafile2</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sigdatafile1</a:t>
            </a:r>
          </a:p>
          <a:p>
            <a:pPr lvl="2" eaLnBrk="1" hangingPunct="1">
              <a:spcBef>
                <a:spcPts val="900"/>
              </a:spcBef>
              <a:buFontTx/>
              <a:buChar char="•"/>
            </a:pPr>
            <a:r>
              <a:rPr lang="en-US" sz="1600" dirty="0" smtClean="0">
                <a:latin typeface="Arial" charset="0"/>
              </a:rPr>
              <a:t>The signature files </a:t>
            </a:r>
            <a:r>
              <a:rPr lang="en-US" sz="1600" dirty="0">
                <a:latin typeface="Arial" charset="0"/>
              </a:rPr>
              <a:t>are </a:t>
            </a:r>
            <a:r>
              <a:rPr lang="en-US" sz="1600" dirty="0" smtClean="0">
                <a:latin typeface="Arial" charset="0"/>
              </a:rPr>
              <a:t>in the stamps directory, for example:</a:t>
            </a:r>
            <a:r>
              <a:rPr lang="en-US" sz="1600" dirty="0">
                <a:latin typeface="Arial" charset="0"/>
              </a:rPr>
              <a:t/>
            </a:r>
            <a:br>
              <a:rPr lang="en-US" sz="1600" dirty="0">
                <a:latin typeface="Arial" charset="0"/>
              </a:rPr>
            </a:b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tmp</a:t>
            </a:r>
            <a:r>
              <a:rPr lang="en-US" sz="1600" b="1" dirty="0" smtClean="0">
                <a:latin typeface="Courier New" panose="02070309020205020404" pitchFamily="49" charset="0"/>
                <a:cs typeface="Courier New" panose="02070309020205020404" pitchFamily="49" charset="0"/>
              </a:rPr>
              <a:t>/stamps/armv5e-poky-linux-gnueabi/</a:t>
            </a:r>
            <a:r>
              <a:rPr lang="en-US" sz="1600" b="1" dirty="0" err="1" smtClean="0">
                <a:latin typeface="Courier New" panose="02070309020205020404" pitchFamily="49" charset="0"/>
                <a:cs typeface="Courier New" panose="02070309020205020404" pitchFamily="49" charset="0"/>
              </a:rPr>
              <a:t>busybox</a:t>
            </a:r>
            <a:r>
              <a:rPr lang="en-US" sz="1600" b="1" dirty="0">
                <a:latin typeface="Courier New" panose="02070309020205020404" pitchFamily="49" charset="0"/>
                <a:cs typeface="Courier New" panose="02070309020205020404" pitchFamily="49" charset="0"/>
              </a:rPr>
              <a:t>/*sig</a:t>
            </a:r>
            <a:r>
              <a:rPr lang="en-US" sz="1600" b="1" dirty="0" smtClean="0">
                <a:latin typeface="Courier New" panose="02070309020205020404" pitchFamily="49" charset="0"/>
                <a:cs typeface="Courier New" panose="02070309020205020404" pitchFamily="49" charset="0"/>
              </a:rPr>
              <a:t>*</a:t>
            </a:r>
          </a:p>
          <a:p>
            <a:pPr marL="342900" lvl="2" indent="0" eaLnBrk="1" hangingPunct="1">
              <a:spcBef>
                <a:spcPts val="900"/>
              </a:spcBef>
              <a:buNone/>
            </a:pP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0863870"/>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 B</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1536564344"/>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8197715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(Wed)</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2" name="Google Shape;102;p19"/>
          <p:cNvGraphicFramePr/>
          <p:nvPr/>
        </p:nvGraphicFramePr>
        <p:xfrm>
          <a:off x="881075" y="1857375"/>
          <a:ext cx="7239000" cy="512052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11:35am </a:t>
                      </a:r>
                      <a:endParaRPr/>
                    </a:p>
                  </a:txBody>
                  <a:tcPr marL="91425" marR="91425" marT="91425" marB="91425"/>
                </a:tc>
                <a:tc>
                  <a:txBody>
                    <a:bodyPr/>
                    <a:lstStyle/>
                    <a:p>
                      <a:pPr marL="0" lvl="0" indent="0" algn="l" rtl="0">
                        <a:spcBef>
                          <a:spcPts val="0"/>
                        </a:spcBef>
                        <a:spcAft>
                          <a:spcPts val="0"/>
                        </a:spcAft>
                        <a:buNone/>
                      </a:pPr>
                      <a:r>
                        <a:rPr lang="en-US"/>
                        <a:t>Lightning Talk: Using Yocto to Deploy Digital Signage on an OpenWRT Wifi Router</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Alexander Sack</a:t>
                      </a:r>
                      <a:br>
                        <a:rPr lang="en-US"/>
                      </a:br>
                      <a:r>
                        <a:rPr lang="en-US"/>
                        <a:t>Pantacor Ltd</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3:15pm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Migrating to Yocto: A Guide and Lessons Learned</a:t>
                      </a:r>
                      <a:endParaRPr/>
                    </a:p>
                  </a:txBody>
                  <a:tcPr marL="91425" marR="91425" marT="91425" marB="91425"/>
                </a:tc>
                <a:tc>
                  <a:txBody>
                    <a:bodyPr/>
                    <a:lstStyle/>
                    <a:p>
                      <a:pPr marL="0" lvl="0" indent="0" algn="l" rtl="0">
                        <a:spcBef>
                          <a:spcPts val="0"/>
                        </a:spcBef>
                        <a:spcAft>
                          <a:spcPts val="0"/>
                        </a:spcAft>
                        <a:buNone/>
                      </a:pPr>
                      <a:r>
                        <a:rPr lang="en-US"/>
                        <a:t>Muhammad Tauqir Ahmad &amp; Ram Subramanian</a:t>
                      </a:r>
                      <a:endParaRPr/>
                    </a:p>
                    <a:p>
                      <a:pPr marL="0" lvl="0" indent="0" algn="l" rtl="0">
                        <a:spcBef>
                          <a:spcPts val="0"/>
                        </a:spcBef>
                        <a:spcAft>
                          <a:spcPts val="0"/>
                        </a:spcAft>
                        <a:buNone/>
                      </a:pPr>
                      <a:r>
                        <a:rPr lang="en-US"/>
                        <a:t>Cisco Meraki</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4:20pm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Sweeten your Yocto Build Times with Icecream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Joshua Watt </a:t>
                      </a:r>
                      <a:br>
                        <a:rPr lang="en-US"/>
                      </a:br>
                      <a:r>
                        <a:rPr lang="en-US"/>
                        <a:t>Garmin International</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5:10pm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Open Source CVE Monitoring and Management: Cutting Through the Vulnerability Storm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Akshay Bhat</a:t>
                      </a:r>
                      <a:br>
                        <a:rPr lang="en-US"/>
                      </a:br>
                      <a:r>
                        <a:rPr lang="en-US"/>
                        <a:t>Timesys</a:t>
                      </a:r>
                      <a:endParaRPr/>
                    </a:p>
                  </a:txBody>
                  <a:tcPr marL="91425" marR="91425" marT="91425" marB="91425"/>
                </a:tc>
              </a:tr>
            </a:tbl>
          </a:graphicData>
        </a:graphic>
      </p:graphicFrame>
    </p:spTree>
    <p:extLst>
      <p:ext uri="{BB962C8B-B14F-4D97-AF65-F5344CB8AC3E}">
        <p14:creationId xmlns:p14="http://schemas.microsoft.com/office/powerpoint/2010/main" val="6476663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a:uFill>
                  <a:solidFill>
                    <a:srgbClr val="FFFFFF"/>
                  </a:solidFill>
                </a:uFill>
              </a:rPr>
              <a:t>)</a:t>
            </a:r>
            <a:endParaRPr lang="en-GB" b="0" spc="-1" dirty="0">
              <a:uFill>
                <a:solidFill>
                  <a:srgbClr val="FFFFFF"/>
                </a:solidFill>
              </a:uFill>
            </a:endParaRPr>
          </a:p>
        </p:txBody>
      </p:sp>
    </p:spTree>
    <p:extLst>
      <p:ext uri="{BB962C8B-B14F-4D97-AF65-F5344CB8AC3E}">
        <p14:creationId xmlns:p14="http://schemas.microsoft.com/office/powerpoint/2010/main" val="2069755752"/>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hlinkClick r:id="rId2"/>
              </a:rPr>
              <a:t>https</a:t>
            </a:r>
            <a:r>
              <a:rPr lang="en-US" b="0" spc="-1" dirty="0">
                <a:uFill>
                  <a:solidFill>
                    <a:srgbClr val="FFFFFF"/>
                  </a:solidFill>
                </a:uFill>
                <a:hlinkClick r:id="rId2"/>
              </a:rPr>
              <a:t>://</a:t>
            </a:r>
            <a:r>
              <a:rPr lang="en-US" b="0" spc="-1" dirty="0" smtClean="0">
                <a:uFill>
                  <a:solidFill>
                    <a:srgbClr val="FFFFFF"/>
                  </a:solidFill>
                </a:uFill>
                <a:hlinkClick r:id="rId2"/>
              </a:rPr>
              <a:t>www.yoctoproject.org/docs/latest/mega-manual/mega-manual.html#creating-partitioned-images-using-wic</a:t>
            </a:r>
            <a:endParaRPr lang="en-US" b="0" spc="-1" dirty="0" smtClean="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help</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Tree>
    <p:extLst>
      <p:ext uri="{BB962C8B-B14F-4D97-AF65-F5344CB8AC3E}">
        <p14:creationId xmlns:p14="http://schemas.microsoft.com/office/powerpoint/2010/main" val="2837638138"/>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following form of the command, where image is either "</a:t>
            </a:r>
            <a:r>
              <a:rPr lang="en-US" b="0" spc="-1" dirty="0" err="1">
                <a:uFill>
                  <a:solidFill>
                    <a:srgbClr val="FFFFFF"/>
                  </a:solidFill>
                </a:uFill>
              </a:rPr>
              <a:t>directdisk</a:t>
            </a:r>
            <a:r>
              <a:rPr lang="en-US" b="0" spc="-1" dirty="0">
                <a:uFill>
                  <a:solidFill>
                    <a:srgbClr val="FFFFFF"/>
                  </a:solidFill>
                </a:uFill>
              </a:rPr>
              <a:t>" or "</a:t>
            </a:r>
            <a:r>
              <a:rPr lang="en-US" b="0" spc="-1" dirty="0" err="1">
                <a:uFill>
                  <a:solidFill>
                    <a:srgbClr val="FFFFFF"/>
                  </a:solidFill>
                </a:uFill>
              </a:rPr>
              <a:t>mkefidisk</a:t>
            </a:r>
            <a:r>
              <a:rPr lang="en-US" b="0" spc="-1" dirty="0">
                <a:uFill>
                  <a:solidFill>
                    <a:srgbClr val="FFFFFF"/>
                  </a:solidFill>
                </a:uFill>
              </a:rPr>
              <a:t>"</a:t>
            </a:r>
          </a:p>
          <a:p>
            <a:pPr marL="0" indent="0">
              <a:buNone/>
            </a:pP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list image help</a:t>
            </a:r>
            <a:endParaRPr lang="en-GB" b="0" spc="-1" dirty="0">
              <a:uFill>
                <a:solidFill>
                  <a:srgbClr val="FFFFFF"/>
                </a:solidFill>
              </a:uFill>
            </a:endParaRPr>
          </a:p>
        </p:txBody>
      </p:sp>
    </p:spTree>
    <p:extLst>
      <p:ext uri="{BB962C8B-B14F-4D97-AF65-F5344CB8AC3E}">
        <p14:creationId xmlns:p14="http://schemas.microsoft.com/office/powerpoint/2010/main" val="314662587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4232607869"/>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96766826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64596627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466659" y="1443209"/>
            <a:ext cx="8269717"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 list images</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beaglebone-yocto</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Beaglebone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genericx86                   EFI disk image for genericx86*</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edgerouter</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Edgerouter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mpc8315e-rdb                 SD card image for MPC8315E-RDB</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mkhybridiso</a:t>
            </a:r>
            <a:r>
              <a:rPr lang="en-US" sz="1600" b="1" dirty="0">
                <a:solidFill>
                  <a:schemeClr val="tx2"/>
                </a:solidFill>
                <a:latin typeface="Courier New" panose="02070309020205020404" pitchFamily="49" charset="0"/>
                <a:cs typeface="Courier New" panose="02070309020205020404" pitchFamily="49" charset="0"/>
              </a:rPr>
              <a:t>                  Hybrid ISO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 boot partition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a:t>
            </a:r>
          </a:p>
          <a:p>
            <a:r>
              <a:rPr lang="en-US" sz="1600" b="1" dirty="0">
                <a:solidFill>
                  <a:schemeClr val="tx2"/>
                </a:solidFill>
                <a:latin typeface="Courier New" panose="02070309020205020404" pitchFamily="49" charset="0"/>
                <a:cs typeface="Courier New" panose="02070309020205020404" pitchFamily="49" charset="0"/>
              </a:rPr>
              <a:t>                               with custom bootloader </a:t>
            </a:r>
            <a:r>
              <a:rPr lang="en-US" sz="1600" b="1" dirty="0" err="1">
                <a:solidFill>
                  <a:schemeClr val="tx2"/>
                </a:solidFill>
                <a:latin typeface="Courier New" panose="02070309020205020404" pitchFamily="49" charset="0"/>
                <a:cs typeface="Courier New" panose="02070309020205020404" pitchFamily="49" charset="0"/>
              </a:rPr>
              <a:t>config</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w/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image$</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93051904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9" y="1476256"/>
            <a:ext cx="8302766"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 short-description: Create an EFI disk image</a:t>
            </a:r>
          </a:p>
          <a:p>
            <a:r>
              <a:rPr lang="en-US" sz="1600" b="1" dirty="0">
                <a:solidFill>
                  <a:schemeClr val="tx2"/>
                </a:solidFill>
                <a:latin typeface="Courier New" panose="02070309020205020404" pitchFamily="49" charset="0"/>
                <a:cs typeface="Courier New" panose="02070309020205020404" pitchFamily="49" charset="0"/>
              </a:rPr>
              <a:t> # 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 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label platform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bootloader  --timeout=10  --append="</a:t>
            </a:r>
            <a:r>
              <a:rPr lang="en-US" sz="1600" b="1" dirty="0" err="1">
                <a:solidFill>
                  <a:schemeClr val="tx2"/>
                </a:solidFill>
                <a:latin typeface="Courier New" panose="02070309020205020404" pitchFamily="49" charset="0"/>
                <a:cs typeface="Courier New" panose="02070309020205020404" pitchFamily="49" charset="0"/>
              </a:rPr>
              <a:t>rootwait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console=ttyPCH0,115200 </a:t>
            </a:r>
            <a:r>
              <a:rPr lang="en-US" sz="1600" b="1" dirty="0">
                <a:solidFill>
                  <a:schemeClr val="tx2"/>
                </a:solidFill>
                <a:latin typeface="Courier New" panose="02070309020205020404" pitchFamily="49" charset="0"/>
                <a:cs typeface="Courier New" panose="02070309020205020404" pitchFamily="49" charset="0"/>
              </a:rPr>
              <a:t>console=tty0 </a:t>
            </a:r>
            <a:r>
              <a:rPr lang="en-US" sz="1600" b="1" dirty="0" err="1">
                <a:solidFill>
                  <a:schemeClr val="tx2"/>
                </a:solidFill>
                <a:latin typeface="Courier New" panose="02070309020205020404" pitchFamily="49" charset="0"/>
                <a:cs typeface="Courier New" panose="02070309020205020404" pitchFamily="49" charset="0"/>
              </a:rPr>
              <a:t>vmalloc</a:t>
            </a:r>
            <a:r>
              <a:rPr lang="en-US" sz="1600" b="1" dirty="0">
                <a:solidFill>
                  <a:schemeClr val="tx2"/>
                </a:solidFill>
                <a:latin typeface="Courier New" panose="02070309020205020404" pitchFamily="49" charset="0"/>
                <a:cs typeface="Courier New" panose="02070309020205020404" pitchFamily="49" charset="0"/>
              </a:rPr>
              <a:t>=256MB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snd-hda-intel.enable_msi</a:t>
            </a:r>
            <a:r>
              <a:rPr lang="en-US" sz="1600" b="1" dirty="0" smtClean="0">
                <a:solidFill>
                  <a:schemeClr val="tx2"/>
                </a:solidFill>
                <a:latin typeface="Courier New" panose="02070309020205020404" pitchFamily="49" charset="0"/>
                <a:cs typeface="Courier New" panose="02070309020205020404" pitchFamily="49" charset="0"/>
              </a:rPr>
              <a:t>=0</a:t>
            </a:r>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7825745"/>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a:t>
            </a:r>
            <a:r>
              <a:rPr lang="en-US" dirty="0" smtClean="0">
                <a:solidFill>
                  <a:srgbClr val="00B0F0"/>
                </a:solidFill>
              </a:rPr>
              <a:t>WIC (</a:t>
            </a:r>
            <a:r>
              <a:rPr lang="en-US" dirty="0" smtClean="0"/>
              <a:t>genericx86)</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wic</a:t>
            </a:r>
            <a:r>
              <a:rPr lang="en-US" sz="1600" b="1" dirty="0">
                <a:solidFill>
                  <a:srgbClr val="0071C5"/>
                </a:solidFill>
                <a:latin typeface="Courier New" panose="02070309020205020404" pitchFamily="49" charset="0"/>
                <a:cs typeface="Courier New" panose="02070309020205020404" pitchFamily="49" charset="0"/>
              </a:rPr>
              <a:t> create </a:t>
            </a:r>
            <a:r>
              <a:rPr lang="en-US" sz="1600" b="1" dirty="0" err="1">
                <a:solidFill>
                  <a:srgbClr val="0071C5"/>
                </a:solidFill>
                <a:latin typeface="Courier New" panose="02070309020205020404" pitchFamily="49" charset="0"/>
                <a:cs typeface="Courier New" panose="02070309020205020404" pitchFamily="49" charset="0"/>
              </a:rPr>
              <a:t>mkefidisk</a:t>
            </a:r>
            <a:r>
              <a:rPr lang="en-US" sz="1600" b="1" dirty="0">
                <a:solidFill>
                  <a:srgbClr val="0071C5"/>
                </a:solidFill>
                <a:latin typeface="Courier New" panose="02070309020205020404" pitchFamily="49" charset="0"/>
                <a:cs typeface="Courier New" panose="02070309020205020404" pitchFamily="49" charset="0"/>
              </a:rPr>
              <a:t> -e core-image-minimal</a:t>
            </a:r>
          </a:p>
          <a:p>
            <a:r>
              <a:rPr lang="en-US" sz="1600" b="1" dirty="0">
                <a:solidFill>
                  <a:schemeClr val="tx2"/>
                </a:solidFill>
                <a:latin typeface="Courier New" panose="02070309020205020404" pitchFamily="49" charset="0"/>
                <a:cs typeface="Courier New" panose="02070309020205020404" pitchFamily="49" charset="0"/>
              </a:rPr>
              <a:t>INFO: Building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-tools...</a:t>
            </a:r>
          </a:p>
          <a:p>
            <a:r>
              <a:rPr lang="en-US" sz="1600" b="1" dirty="0">
                <a:solidFill>
                  <a:schemeClr val="tx2"/>
                </a:solidFill>
                <a:latin typeface="Courier New" panose="02070309020205020404" pitchFamily="49" charset="0"/>
                <a:cs typeface="Courier New" panose="02070309020205020404" pitchFamily="49" charset="0"/>
              </a:rPr>
              <a:t>	   ...</a:t>
            </a: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./mkefidisk-201804191017-sda.direct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/deploy/images/genericx86...</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/work/i586-oe-linux</a:t>
            </a:r>
            <a:r>
              <a:rPr lang="en-US" sz="1600" b="1" dirty="0">
                <a:solidFill>
                  <a:schemeClr val="tx2"/>
                </a:solidFill>
                <a:latin typeface="Courier New" panose="02070309020205020404" pitchFamily="49" charset="0"/>
                <a:cs typeface="Courier New" panose="02070309020205020404" pitchFamily="49" charset="0"/>
              </a:rPr>
              <a: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/home/user/master/</a:t>
            </a:r>
            <a:r>
              <a:rPr lang="en-US" sz="1600" b="1" dirty="0" err="1">
                <a:solidFill>
                  <a:schemeClr val="tx2"/>
                </a:solidFill>
                <a:latin typeface="Courier New" panose="02070309020205020404" pitchFamily="49" charset="0"/>
                <a:cs typeface="Courier New" panose="02070309020205020404" pitchFamily="49" charset="0"/>
              </a:rPr>
              <a:t>openembedded</a:t>
            </a:r>
            <a:r>
              <a:rPr lang="en-US" sz="1600" b="1" dirty="0">
                <a:solidFill>
                  <a:schemeClr val="tx2"/>
                </a:solidFill>
                <a:latin typeface="Courier New" panose="02070309020205020404" pitchFamily="49" charset="0"/>
                <a:cs typeface="Courier New" panose="02070309020205020404" pitchFamily="49" charset="0"/>
              </a:rPr>
              <a:t>-core/scripts/lib/</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err="1" smtClean="0">
                <a:solidFill>
                  <a:schemeClr val="tx2"/>
                </a:solidFill>
                <a:latin typeface="Courier New" panose="02070309020205020404" pitchFamily="49" charset="0"/>
                <a:cs typeface="Courier New" panose="02070309020205020404" pitchFamily="49" charset="0"/>
              </a:rPr>
              <a:t>mkefidisk.wks</a:t>
            </a:r>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dd</a:t>
            </a:r>
            <a:r>
              <a:rPr lang="en-US" sz="1600" b="1" dirty="0">
                <a:solidFill>
                  <a:srgbClr val="0071C5"/>
                </a:solidFill>
                <a:latin typeface="Courier New" panose="02070309020205020404" pitchFamily="49" charset="0"/>
                <a:cs typeface="Courier New" panose="02070309020205020404" pitchFamily="49" charset="0"/>
              </a:rPr>
              <a:t> if=/</a:t>
            </a:r>
            <a:r>
              <a:rPr lang="en-US" sz="1600" b="1" dirty="0" err="1" smtClean="0">
                <a:solidFill>
                  <a:srgbClr val="0071C5"/>
                </a:solidFill>
                <a:latin typeface="Courier New" panose="02070309020205020404" pitchFamily="49" charset="0"/>
                <a:cs typeface="Courier New" panose="02070309020205020404" pitchFamily="49" charset="0"/>
              </a:rPr>
              <a:t>var</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tmp</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wic</a:t>
            </a:r>
            <a:r>
              <a:rPr lang="en-US" sz="1600" b="1" dirty="0" smtClean="0">
                <a:solidFill>
                  <a:srgbClr val="0071C5"/>
                </a:solidFill>
                <a:latin typeface="Courier New" panose="02070309020205020404" pitchFamily="49" charset="0"/>
                <a:cs typeface="Courier New" panose="02070309020205020404" pitchFamily="49" charset="0"/>
              </a:rPr>
              <a:t>/build/</a:t>
            </a:r>
            <a:r>
              <a:rPr lang="en-US" sz="1600" b="1" dirty="0" smtClean="0">
                <a:solidFill>
                  <a:srgbClr val="0071C5"/>
                </a:solidFill>
                <a:latin typeface="Courier New" panose="02070309020205020404" pitchFamily="49" charset="0"/>
                <a:cs typeface="Courier New" panose="02070309020205020404" pitchFamily="49" charset="0"/>
              </a:rPr>
              <a:t>mkefidisk-201804191017-sda.direct</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a:t>
            </a:r>
          </a:p>
          <a:p>
            <a:r>
              <a:rPr lang="en-US" sz="1600" b="1" dirty="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 of</a:t>
            </a:r>
            <a:r>
              <a:rPr lang="en-US" sz="1600" b="1" dirty="0">
                <a:solidFill>
                  <a:srgbClr val="0071C5"/>
                </a:solidFill>
                <a:latin typeface="Courier New" panose="02070309020205020404" pitchFamily="49" charset="0"/>
                <a:cs typeface="Courier New" panose="02070309020205020404" pitchFamily="49" charset="0"/>
              </a:rPr>
              <a:t>=/</a:t>
            </a:r>
            <a:r>
              <a:rPr lang="en-US" sz="1600" b="1" dirty="0" smtClean="0">
                <a:solidFill>
                  <a:srgbClr val="0071C5"/>
                </a:solidFill>
                <a:latin typeface="Courier New" panose="02070309020205020404" pitchFamily="49" charset="0"/>
                <a:cs typeface="Courier New" panose="02070309020205020404" pitchFamily="49" charset="0"/>
              </a:rPr>
              <a:t>dev/</a:t>
            </a:r>
            <a:r>
              <a:rPr lang="en-US" sz="1600" b="1" dirty="0" err="1" smtClean="0">
                <a:solidFill>
                  <a:srgbClr val="0071C5"/>
                </a:solidFill>
                <a:latin typeface="Courier New" panose="02070309020205020404" pitchFamily="49" charset="0"/>
                <a:cs typeface="Courier New" panose="02070309020205020404" pitchFamily="49" charset="0"/>
              </a:rPr>
              <a:t>sdb</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err="1" smtClean="0">
                <a:solidFill>
                  <a:srgbClr val="0071C5"/>
                </a:solidFill>
                <a:latin typeface="Courier New" panose="02070309020205020404" pitchFamily="49" charset="0"/>
                <a:cs typeface="Courier New" panose="02070309020205020404" pitchFamily="49" charset="0"/>
              </a:rPr>
              <a:t>bs</a:t>
            </a:r>
            <a:r>
              <a:rPr lang="en-US" sz="1600" b="1" dirty="0" smtClean="0">
                <a:solidFill>
                  <a:srgbClr val="0071C5"/>
                </a:solidFill>
                <a:latin typeface="Courier New" panose="02070309020205020404" pitchFamily="49" charset="0"/>
                <a:cs typeface="Courier New" panose="02070309020205020404" pitchFamily="49" charset="0"/>
              </a:rPr>
              <a:t>=1M</a:t>
            </a:r>
            <a:endParaRPr lang="en-US" sz="1600" b="1" dirty="0">
              <a:solidFill>
                <a:srgbClr val="0071C5"/>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eject /dev/</a:t>
            </a:r>
            <a:r>
              <a:rPr lang="en-US" sz="1600" b="1" dirty="0" err="1">
                <a:solidFill>
                  <a:srgbClr val="0071C5"/>
                </a:solidFill>
                <a:latin typeface="Courier New" panose="02070309020205020404" pitchFamily="49" charset="0"/>
                <a:cs typeface="Courier New" panose="02070309020205020404" pitchFamily="49" charset="0"/>
              </a:rPr>
              <a:t>sdb</a:t>
            </a:r>
            <a:endParaRPr lang="en-US" sz="1600" b="1" dirty="0">
              <a:solidFill>
                <a:srgbClr val="0071C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672769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poky/scripts/lib/image/</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24731071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(Thu)</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9" name="Google Shape;109;p20"/>
          <p:cNvGraphicFramePr/>
          <p:nvPr/>
        </p:nvGraphicFramePr>
        <p:xfrm>
          <a:off x="881075" y="1857375"/>
          <a:ext cx="7239000" cy="484620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11:15am </a:t>
                      </a:r>
                      <a:endParaRPr/>
                    </a:p>
                  </a:txBody>
                  <a:tcPr marL="91425" marR="91425" marT="91425" marB="91425"/>
                </a:tc>
                <a:tc>
                  <a:txBody>
                    <a:bodyPr/>
                    <a:lstStyle/>
                    <a:p>
                      <a:pPr marL="0" lvl="0" indent="0" algn="l" rtl="0">
                        <a:spcBef>
                          <a:spcPts val="0"/>
                        </a:spcBef>
                        <a:spcAft>
                          <a:spcPts val="0"/>
                        </a:spcAft>
                        <a:buNone/>
                      </a:pPr>
                      <a:r>
                        <a:rPr lang="en-US"/>
                        <a:t>Understanding, Building and Researching Minimal (and not so minimal) Linux Systems</a:t>
                      </a:r>
                      <a:endParaRPr/>
                    </a:p>
                  </a:txBody>
                  <a:tcPr marL="91425" marR="91425" marT="91425" marB="91425"/>
                </a:tc>
                <a:tc>
                  <a:txBody>
                    <a:bodyPr/>
                    <a:lstStyle/>
                    <a:p>
                      <a:pPr marL="0" lvl="0" indent="0" algn="l" rtl="0">
                        <a:spcBef>
                          <a:spcPts val="0"/>
                        </a:spcBef>
                        <a:spcAft>
                          <a:spcPts val="0"/>
                        </a:spcAft>
                        <a:buNone/>
                      </a:pPr>
                      <a:r>
                        <a:rPr lang="en-US"/>
                        <a:t>Ron Munitz</a:t>
                      </a:r>
                      <a:endParaRPr/>
                    </a:p>
                    <a:p>
                      <a:pPr marL="0" lvl="0" indent="0" algn="l" rtl="0">
                        <a:spcBef>
                          <a:spcPts val="0"/>
                        </a:spcBef>
                        <a:spcAft>
                          <a:spcPts val="0"/>
                        </a:spcAft>
                        <a:buNone/>
                      </a:pPr>
                      <a:r>
                        <a:rPr lang="en-US"/>
                        <a:t>The PSCG</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4:05pm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FullMetalUpdate - A Fully Integrated Solution to Update Your IoT Devices</a:t>
                      </a:r>
                      <a:endParaRPr/>
                    </a:p>
                  </a:txBody>
                  <a:tcPr marL="91425" marR="91425" marT="91425" marB="91425"/>
                </a:tc>
                <a:tc>
                  <a:txBody>
                    <a:bodyPr/>
                    <a:lstStyle/>
                    <a:p>
                      <a:pPr marL="0" lvl="0" indent="0" algn="l" rtl="0">
                        <a:spcBef>
                          <a:spcPts val="0"/>
                        </a:spcBef>
                        <a:spcAft>
                          <a:spcPts val="0"/>
                        </a:spcAft>
                        <a:buNone/>
                      </a:pPr>
                      <a:r>
                        <a:rPr lang="en-US"/>
                        <a:t>Cedric Vincent</a:t>
                      </a:r>
                      <a:br>
                        <a:rPr lang="en-US"/>
                      </a:br>
                      <a:r>
                        <a:rPr lang="en-US"/>
                        <a:t>Witekio</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solidFill>
                            <a:schemeClr val="dk2"/>
                          </a:solidFill>
                        </a:rPr>
                        <a:t>4:05pm</a:t>
                      </a:r>
                      <a:endParaRPr>
                        <a:solidFill>
                          <a:schemeClr val="dk2"/>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to Build an IoT OS Targetting a Crossover SoC</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Ryan Fairfax</a:t>
                      </a:r>
                      <a:endParaRPr/>
                    </a:p>
                    <a:p>
                      <a:pPr marL="0" lvl="0" indent="0" algn="l" rtl="0">
                        <a:spcBef>
                          <a:spcPts val="0"/>
                        </a:spcBef>
                        <a:spcAft>
                          <a:spcPts val="0"/>
                        </a:spcAft>
                        <a:buNone/>
                      </a:pPr>
                      <a:r>
                        <a:rPr lang="en-US"/>
                        <a:t>Microsoft</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4:55pm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BoF: The Yocto Project and OpenEmbedded</a:t>
                      </a:r>
                      <a:endParaRPr/>
                    </a:p>
                  </a:txBody>
                  <a:tcPr marL="91425" marR="91425" marT="91425" marB="91425"/>
                </a:tc>
                <a:tc>
                  <a:txBody>
                    <a:bodyPr/>
                    <a:lstStyle/>
                    <a:p>
                      <a:pPr marL="0" lvl="0" indent="0" algn="l" rtl="0">
                        <a:spcBef>
                          <a:spcPts val="0"/>
                        </a:spcBef>
                        <a:spcAft>
                          <a:spcPts val="0"/>
                        </a:spcAft>
                        <a:buNone/>
                      </a:pPr>
                      <a:r>
                        <a:rPr lang="en-US"/>
                        <a:t>Nicolas Dechesne, Linaro &amp; Armin Kuster, MontaVista Software, LLC</a:t>
                      </a:r>
                      <a:endParaRPr/>
                    </a:p>
                  </a:txBody>
                  <a:tcPr marL="91425" marR="91425" marT="91425" marB="91425"/>
                </a:tc>
              </a:tr>
            </a:tbl>
          </a:graphicData>
        </a:graphic>
      </p:graphicFrame>
    </p:spTree>
    <p:extLst>
      <p:ext uri="{BB962C8B-B14F-4D97-AF65-F5344CB8AC3E}">
        <p14:creationId xmlns:p14="http://schemas.microsoft.com/office/powerpoint/2010/main" val="10392811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4235894138"/>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p:txBody>
      </p:sp>
    </p:spTree>
    <p:extLst>
      <p:ext uri="{BB962C8B-B14F-4D97-AF65-F5344CB8AC3E}">
        <p14:creationId xmlns:p14="http://schemas.microsoft.com/office/powerpoint/2010/main" val="2319848015"/>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dirty="0"/>
              <a:t>You can write </a:t>
            </a:r>
            <a:r>
              <a:rPr lang="en-US" sz="2000" b="0" dirty="0" smtClean="0"/>
              <a:t>images </a:t>
            </a:r>
            <a:r>
              <a:rPr lang="en-US" sz="2000" b="0" dirty="0"/>
              <a:t>by using </a:t>
            </a:r>
            <a:r>
              <a:rPr lang="en-US" sz="2000" b="0" dirty="0" smtClean="0"/>
              <a:t>“</a:t>
            </a:r>
            <a:r>
              <a:rPr lang="en-US" sz="2000" b="0" dirty="0" err="1" smtClean="0"/>
              <a:t>bmaptool</a:t>
            </a:r>
            <a:r>
              <a:rPr lang="en-US" sz="2000" b="0" dirty="0" smtClean="0"/>
              <a:t>”:</a:t>
            </a:r>
            <a:r>
              <a:rPr lang="en-US" sz="900" b="0" dirty="0" smtClean="0"/>
              <a:t/>
            </a:r>
            <a:br>
              <a:rPr lang="en-US" sz="900" b="0" dirty="0" smtClean="0"/>
            </a:br>
            <a:r>
              <a:rPr lang="en-US" sz="2000" b="0" dirty="0" smtClean="0"/>
              <a:t>$ </a:t>
            </a:r>
            <a:r>
              <a:rPr lang="en-US" sz="2000" b="0" dirty="0" err="1"/>
              <a:t>oe</a:t>
            </a:r>
            <a:r>
              <a:rPr lang="en-US" sz="2000" b="0" dirty="0"/>
              <a:t>-run-native </a:t>
            </a:r>
            <a:r>
              <a:rPr lang="en-US" sz="2000" b="0" dirty="0" err="1"/>
              <a:t>bmaptool</a:t>
            </a:r>
            <a:r>
              <a:rPr lang="en-US" sz="2000" b="0" dirty="0"/>
              <a:t> copy mkefidisk-201804191017-sda.direct /dev/</a:t>
            </a:r>
            <a:r>
              <a:rPr lang="en-US" sz="2000" b="0" dirty="0" err="1"/>
              <a:t>sd</a:t>
            </a:r>
            <a:r>
              <a:rPr lang="en-US" sz="2000" b="0" i="1" dirty="0" err="1"/>
              <a:t>X</a:t>
            </a:r>
            <a:r>
              <a:rPr lang="en-US" sz="2000" b="0" dirty="0"/>
              <a:t> </a:t>
            </a:r>
            <a:endParaRPr lang="en-US" sz="2000" b="0" dirty="0" smtClean="0"/>
          </a:p>
          <a:p>
            <a:r>
              <a:rPr lang="en-US" sz="2000" b="0" dirty="0" smtClean="0"/>
              <a:t>… or “</a:t>
            </a:r>
            <a:r>
              <a:rPr lang="en-US" sz="2000" b="0" dirty="0" err="1" smtClean="0"/>
              <a:t>dd</a:t>
            </a:r>
            <a:r>
              <a:rPr lang="en-US" sz="2000" b="0" dirty="0" smtClean="0"/>
              <a:t>”:</a:t>
            </a:r>
            <a:br>
              <a:rPr lang="en-US" sz="2000" b="0" dirty="0" smtClean="0"/>
            </a:br>
            <a:r>
              <a:rPr lang="en-US" sz="2000" b="0" dirty="0" smtClean="0"/>
              <a:t>$ </a:t>
            </a:r>
            <a:r>
              <a:rPr lang="en-US" sz="2000" b="0" dirty="0" err="1"/>
              <a:t>sudo</a:t>
            </a:r>
            <a:r>
              <a:rPr lang="en-US" sz="2000" b="0" dirty="0"/>
              <a:t> </a:t>
            </a:r>
            <a:r>
              <a:rPr lang="en-US" sz="2000" b="0" dirty="0" err="1"/>
              <a:t>dd</a:t>
            </a:r>
            <a:r>
              <a:rPr lang="en-US" sz="2000" b="0" dirty="0"/>
              <a:t> if=mkefidisk-201804191017-sda.direct of=/dev/</a:t>
            </a:r>
            <a:r>
              <a:rPr lang="en-US" sz="2000" b="0" dirty="0" err="1"/>
              <a:t>sd</a:t>
            </a:r>
            <a:r>
              <a:rPr lang="en-US" sz="2000" b="0" i="1" dirty="0" err="1"/>
              <a:t>X</a:t>
            </a:r>
            <a:r>
              <a:rPr lang="en-US" sz="2000" b="0" dirty="0"/>
              <a:t> </a:t>
            </a:r>
            <a:endParaRPr lang="en-US" sz="2000" b="0" dirty="0" smtClean="0"/>
          </a:p>
          <a:p>
            <a:r>
              <a:rPr lang="en-US" sz="2000" b="0" spc="-1" dirty="0" smtClean="0">
                <a:uFill>
                  <a:solidFill>
                    <a:srgbClr val="FFFFFF"/>
                  </a:solidFill>
                </a:uFill>
              </a:rPr>
              <a:t>Documentation for BMAPTOOL can be found here:</a:t>
            </a:r>
            <a:br>
              <a:rPr lang="en-US" sz="2000" b="0" spc="-1" dirty="0" smtClean="0">
                <a:uFill>
                  <a:solidFill>
                    <a:srgbClr val="FFFFFF"/>
                  </a:solidFill>
                </a:uFill>
              </a:rPr>
            </a:br>
            <a:r>
              <a:rPr lang="en-US" sz="2000" b="0" spc="-1" dirty="0" smtClean="0">
                <a:uFill>
                  <a:solidFill>
                    <a:srgbClr val="FFFFFF"/>
                  </a:solidFill>
                </a:uFill>
                <a:hlinkClick r:id="rId2"/>
              </a:rPr>
              <a:t>https</a:t>
            </a:r>
            <a:r>
              <a:rPr lang="en-US" sz="2000" b="0" spc="-1" dirty="0">
                <a:uFill>
                  <a:solidFill>
                    <a:srgbClr val="FFFFFF"/>
                  </a:solidFill>
                </a:uFill>
                <a:hlinkClick r:id="rId2"/>
              </a:rPr>
              <a:t>://</a:t>
            </a:r>
            <a:r>
              <a:rPr lang="en-US" sz="2000" b="0" spc="-1" dirty="0" smtClean="0">
                <a:uFill>
                  <a:solidFill>
                    <a:srgbClr val="FFFFFF"/>
                  </a:solidFill>
                </a:uFill>
                <a:hlinkClick r:id="rId2"/>
              </a:rPr>
              <a:t>www.yoctoproject.org/docs/latest/mega-manual/mega-manual.html#flashing-images-using-bmaptool</a:t>
            </a:r>
            <a:endParaRPr lang="en-US" sz="2000" b="0" spc="-1" dirty="0">
              <a:uFill>
                <a:solidFill>
                  <a:srgbClr val="FFFFFF"/>
                </a:solidFill>
              </a:uFill>
            </a:endParaRPr>
          </a:p>
          <a:p>
            <a:r>
              <a:rPr lang="en-US" sz="2000" b="0" spc="-1" dirty="0">
                <a:uFill>
                  <a:solidFill>
                    <a:srgbClr val="FFFFFF"/>
                  </a:solidFill>
                </a:uFill>
              </a:rPr>
              <a:t>Here is </a:t>
            </a:r>
            <a:r>
              <a:rPr lang="en-US" sz="2000" b="0" spc="-1" dirty="0" smtClean="0">
                <a:uFill>
                  <a:solidFill>
                    <a:srgbClr val="FFFFFF"/>
                  </a:solidFill>
                </a:uFill>
              </a:rPr>
              <a:t>information </a:t>
            </a:r>
            <a:r>
              <a:rPr lang="en-US" sz="2000" b="0" spc="-1" dirty="0">
                <a:uFill>
                  <a:solidFill>
                    <a:srgbClr val="FFFFFF"/>
                  </a:solidFill>
                </a:uFill>
              </a:rPr>
              <a:t>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1123859489"/>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97973020"/>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(Fri)</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16" name="Google Shape;116;p21"/>
          <p:cNvGraphicFramePr/>
          <p:nvPr/>
        </p:nvGraphicFramePr>
        <p:xfrm>
          <a:off x="881075" y="1857375"/>
          <a:ext cx="7239000" cy="100581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3:15pm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as a Method to Upstream, Maintain, and Track Patches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Jon Mason</a:t>
                      </a:r>
                      <a:endParaRPr/>
                    </a:p>
                    <a:p>
                      <a:pPr marL="0" lvl="0" indent="0" algn="l" rtl="0">
                        <a:spcBef>
                          <a:spcPts val="0"/>
                        </a:spcBef>
                        <a:spcAft>
                          <a:spcPts val="0"/>
                        </a:spcAft>
                        <a:buNone/>
                      </a:pPr>
                      <a:r>
                        <a:rPr lang="en-US"/>
                        <a:t>Arm</a:t>
                      </a:r>
                      <a:endParaRPr/>
                    </a:p>
                  </a:txBody>
                  <a:tcPr marL="91425" marR="91425" marT="91425" marB="91425"/>
                </a:tc>
              </a:tr>
            </a:tbl>
          </a:graphicData>
        </a:graphic>
      </p:graphicFrame>
    </p:spTree>
    <p:extLst>
      <p:ext uri="{BB962C8B-B14F-4D97-AF65-F5344CB8AC3E}">
        <p14:creationId xmlns:p14="http://schemas.microsoft.com/office/powerpoint/2010/main" val="29683993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23" name="Google Shape;123;p22"/>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37080869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ea typeface="ＭＳ Ｐゴシック"/>
              </a:rPr>
              <a:t>marina.conf</a:t>
            </a:r>
            <a:endParaRPr lang="en-US" dirty="0" err="1"/>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025203"/>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spc="-1" dirty="0">
                <a:latin typeface="Courier New"/>
                <a:ea typeface="+mn-lt"/>
                <a:cs typeface="+mn-lt"/>
              </a:rPr>
              <a:t>require conf/distro/</a:t>
            </a:r>
            <a:r>
              <a:rPr lang="en-US" sz="1400" spc="-1" dirty="0" err="1">
                <a:latin typeface="Courier New"/>
                <a:ea typeface="+mn-lt"/>
                <a:cs typeface="+mn-lt"/>
              </a:rPr>
              <a:t>poky.conf</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 = "marina"</a:t>
            </a:r>
            <a:endParaRPr lang="en-US" sz="1400" dirty="0">
              <a:latin typeface="Courier New"/>
              <a:cs typeface="Courier New"/>
            </a:endParaRPr>
          </a:p>
          <a:p>
            <a:r>
              <a:rPr lang="en-US" sz="1400" spc="-1" dirty="0">
                <a:latin typeface="Courier New"/>
                <a:ea typeface="+mn-lt"/>
                <a:cs typeface="+mn-lt"/>
              </a:rPr>
              <a:t>DISTRO_NAME = "Marina"</a:t>
            </a:r>
            <a:endParaRPr lang="en-US" sz="1400" dirty="0">
              <a:latin typeface="Courier New"/>
              <a:cs typeface="Courier New"/>
            </a:endParaRPr>
          </a:p>
          <a:p>
            <a:r>
              <a:rPr lang="en-US" sz="1400" spc="-1" dirty="0">
                <a:latin typeface="Courier New"/>
                <a:ea typeface="+mn-lt"/>
                <a:cs typeface="+mn-lt"/>
              </a:rPr>
              <a:t>DISTRO_VERSION = "1.0-${DATE}"</a:t>
            </a:r>
            <a:endParaRPr lang="en-US" sz="1400" dirty="0">
              <a:latin typeface="Courier New"/>
              <a:cs typeface="Courier New"/>
            </a:endParaRPr>
          </a:p>
          <a:p>
            <a:r>
              <a:rPr lang="en-US" sz="1400" spc="-1" dirty="0">
                <a:latin typeface="Courier New"/>
                <a:ea typeface="+mn-lt"/>
                <a:cs typeface="+mn-lt"/>
              </a:rPr>
              <a:t>DISTRO_CODENAME = "master"</a:t>
            </a:r>
            <a:endParaRPr lang="en-US" sz="1400" dirty="0">
              <a:latin typeface="Courier New"/>
              <a:cs typeface="Courier New"/>
            </a:endParaRPr>
          </a:p>
          <a:p>
            <a:r>
              <a:rPr lang="en-US" sz="1400" spc="-1" dirty="0">
                <a:latin typeface="Courier New"/>
                <a:ea typeface="+mn-lt"/>
                <a:cs typeface="+mn-lt"/>
              </a:rPr>
              <a:t>SDK_VENDOR = "-</a:t>
            </a:r>
            <a:r>
              <a:rPr lang="en-US" sz="1400" spc="-1" dirty="0" err="1">
                <a:latin typeface="Courier New"/>
                <a:ea typeface="+mn-lt"/>
                <a:cs typeface="+mn-lt"/>
              </a:rPr>
              <a:t>marinasdk</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MAINTAINER = "Scott Murray </a:t>
            </a:r>
            <a:r>
              <a:rPr lang="en-US" sz="1400" spc="-1" dirty="0">
                <a:latin typeface="Courier New"/>
                <a:ea typeface="+mn-lt"/>
                <a:cs typeface="+mn-lt"/>
                <a:hlinkClick r:id="rId2"/>
              </a:rPr>
              <a:t>&lt;scott.murray@konsulko.com</a:t>
            </a:r>
            <a:r>
              <a:rPr lang="en-US" sz="1400" spc="-1" dirty="0">
                <a:latin typeface="Courier New"/>
                <a:ea typeface="+mn-lt"/>
                <a:cs typeface="+mn-lt"/>
              </a:rPr>
              <a:t>&gt;"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TARGET_VENDOR = "-marina"</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DISTRO_FEATURES = "</a:t>
            </a:r>
            <a:r>
              <a:rPr lang="en-US" sz="1400" spc="-1" dirty="0" err="1">
                <a:latin typeface="Courier New"/>
                <a:ea typeface="+mn-lt"/>
                <a:cs typeface="+mn-lt"/>
              </a:rPr>
              <a:t>acl</a:t>
            </a:r>
            <a:r>
              <a:rPr lang="en-US" sz="1400" spc="-1" dirty="0">
                <a:latin typeface="Courier New"/>
                <a:ea typeface="+mn-lt"/>
                <a:cs typeface="+mn-lt"/>
              </a:rPr>
              <a:t> ipv4 ipv6 </a:t>
            </a:r>
            <a:r>
              <a:rPr lang="en-US" sz="1400" spc="-1" dirty="0" err="1">
                <a:latin typeface="Courier New"/>
                <a:ea typeface="+mn-lt"/>
                <a:cs typeface="+mn-lt"/>
              </a:rPr>
              <a:t>largefile</a:t>
            </a:r>
            <a:r>
              <a:rPr lang="en-US" sz="1400" spc="-1" dirty="0">
                <a:latin typeface="Courier New"/>
                <a:ea typeface="+mn-lt"/>
                <a:cs typeface="+mn-lt"/>
              </a:rPr>
              <a:t> </a:t>
            </a:r>
            <a:r>
              <a:rPr lang="en-US" sz="1400" spc="-1" dirty="0" err="1">
                <a:latin typeface="Courier New"/>
                <a:ea typeface="+mn-lt"/>
                <a:cs typeface="+mn-lt"/>
              </a:rPr>
              <a:t>xattr</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err="1">
                <a:latin typeface="Courier New"/>
                <a:ea typeface="+mn-lt"/>
                <a:cs typeface="+mn-lt"/>
              </a:rPr>
              <a:t>DISTRO_FEATURES_append</a:t>
            </a:r>
            <a:r>
              <a:rPr lang="en-US" sz="1400" spc="-1" dirty="0">
                <a:latin typeface="Courier New"/>
                <a:ea typeface="+mn-lt"/>
                <a:cs typeface="+mn-lt"/>
              </a:rPr>
              <a:t> =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DISTRO_FEATURES_BACKFILL_CONSIDERED += "</a:t>
            </a:r>
            <a:r>
              <a:rPr lang="en-US" sz="1400" spc="-1" err="1">
                <a:latin typeface="Courier New"/>
                <a:ea typeface="+mn-lt"/>
                <a:cs typeface="+mn-lt"/>
              </a:rPr>
              <a:t>sysvinit</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err="1">
                <a:latin typeface="Courier New"/>
                <a:ea typeface="+mn-lt"/>
                <a:cs typeface="+mn-lt"/>
              </a:rPr>
              <a:t>RUNTIME_init_manager</a:t>
            </a:r>
            <a:r>
              <a:rPr lang="en-US" sz="1400" spc="-1" dirty="0">
                <a:latin typeface="Courier New"/>
                <a:ea typeface="+mn-lt"/>
                <a:cs typeface="+mn-lt"/>
              </a:rPr>
              <a:t>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dirty="0" err="1">
                <a:latin typeface="Courier New"/>
                <a:ea typeface="+mn-lt"/>
                <a:cs typeface="+mn-lt"/>
              </a:rPr>
              <a:t>RUNTIME_initscripts</a:t>
            </a:r>
            <a:r>
              <a:rPr lang="en-US" sz="1400" spc="-1" dirty="0">
                <a:latin typeface="Courier New"/>
                <a:ea typeface="+mn-lt"/>
                <a:cs typeface="+mn-lt"/>
              </a:rPr>
              <a:t> = ""</a:t>
            </a:r>
            <a:endParaRPr lang="en-US" sz="1400" dirty="0">
              <a:latin typeface="Courier New"/>
              <a:cs typeface="Courier New"/>
            </a:endParaRPr>
          </a:p>
        </p:txBody>
      </p:sp>
    </p:spTree>
    <p:extLst>
      <p:ext uri="{BB962C8B-B14F-4D97-AF65-F5344CB8AC3E}">
        <p14:creationId xmlns:p14="http://schemas.microsoft.com/office/powerpoint/2010/main" val="1337406247"/>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3542266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95080896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234408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159101911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4469043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95304948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151729191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10680" cy="4502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40526559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10680"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890319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3" name="Chart 102"/>
          <p:cNvGraphicFramePr/>
          <p:nvPr/>
        </p:nvGraphicFramePr>
        <p:xfrm>
          <a:off x="345240" y="1051560"/>
          <a:ext cx="845136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57030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6" name="Chart 105"/>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2862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409680" y="1010880"/>
          <a:ext cx="8322840" cy="4834800"/>
        </p:xfrm>
        <a:graphic>
          <a:graphicData uri="http://schemas.openxmlformats.org/presentationml/2006/ole">
            <mc:AlternateContent xmlns:mc="http://schemas.openxmlformats.org/markup-compatibility/2006">
              <mc:Choice xmlns:v="urn:schemas-microsoft-com:vml" Requires="v">
                <p:oleObj spid="_x0000_s2077" r:id="rId3" imgW="0" imgH="0" progId="Excel.Sheet.12">
                  <p:embed/>
                </p:oleObj>
              </mc:Choice>
              <mc:Fallback>
                <p:oleObj r:id="rId3" imgW="0" imgH="0" progId="Excel.Sheet.12">
                  <p:embed/>
                  <p:pic>
                    <p:nvPicPr>
                      <p:cNvPr id="0" name=""/>
                      <p:cNvPicPr/>
                      <p:nvPr/>
                    </p:nvPicPr>
                    <p:blipFill>
                      <a:blip r:embed="rId4"/>
                      <a:stretch/>
                    </p:blipFill>
                    <p:spPr>
                      <a:xfrm>
                        <a:off x="409680" y="1010880"/>
                        <a:ext cx="8322840" cy="4834800"/>
                      </a:xfrm>
                      <a:prstGeom prst="rect">
                        <a:avLst/>
                      </a:prstGeom>
                      <a:ln>
                        <a:noFill/>
                      </a:ln>
                    </p:spPr>
                  </p:pic>
                </p:oleObj>
              </mc:Fallback>
            </mc:AlternateContent>
          </a:graphicData>
        </a:graphic>
      </p:graphicFrame>
    </p:spTree>
    <p:extLst>
      <p:ext uri="{BB962C8B-B14F-4D97-AF65-F5344CB8AC3E}">
        <p14:creationId xmlns:p14="http://schemas.microsoft.com/office/powerpoint/2010/main" val="300993089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4138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40202452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eSDK mode</a:t>
            </a:r>
            <a:endParaRPr lang="en-US" sz="2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add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build-image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build-sdk</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configure-help</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edit-recipe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extract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find-recipe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finish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import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latest-version</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modify</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package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rename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reset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runqemu</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sdk-install</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sdk-update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search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status</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sync</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undeploy-target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update-recipe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upgrade</a:t>
            </a:r>
            <a:endParaRPr lang="en-US" sz="1400" b="0" strike="noStrike" spc="-1">
              <a:latin typeface="Arial"/>
            </a:endParaRPr>
          </a:p>
        </p:txBody>
      </p:sp>
    </p:spTree>
    <p:extLst>
      <p:ext uri="{BB962C8B-B14F-4D97-AF65-F5344CB8AC3E}">
        <p14:creationId xmlns:p14="http://schemas.microsoft.com/office/powerpoint/2010/main" val="39029918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3131950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5200" cy="5107680"/>
            <a:chOff x="1134360" y="428040"/>
            <a:chExt cx="7405200" cy="5107680"/>
          </a:xfrm>
        </p:grpSpPr>
        <p:sp>
          <p:nvSpPr>
            <p:cNvPr id="122"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8360" cy="167400"/>
              <a:chOff x="7023240" y="1244160"/>
              <a:chExt cx="1008360" cy="167400"/>
            </a:xfrm>
          </p:grpSpPr>
          <p:sp>
            <p:nvSpPr>
              <p:cNvPr id="125" name="CustomShape 7"/>
              <p:cNvSpPr/>
              <p:nvPr/>
            </p:nvSpPr>
            <p:spPr>
              <a:xfrm>
                <a:off x="702324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8360" cy="2604240"/>
              <a:chOff x="1134360" y="2931480"/>
              <a:chExt cx="1278360" cy="2604240"/>
            </a:xfrm>
          </p:grpSpPr>
          <p:sp>
            <p:nvSpPr>
              <p:cNvPr id="132" name="CustomShape 14"/>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9760" cy="2375640"/>
                <a:chOff x="1134360" y="2931480"/>
                <a:chExt cx="1049760" cy="2375640"/>
              </a:xfrm>
            </p:grpSpPr>
            <p:sp>
              <p:nvSpPr>
                <p:cNvPr id="138" name="CustomShape 20"/>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8760" cy="489240"/>
                  <a:chOff x="1175040" y="3884040"/>
                  <a:chExt cx="968760" cy="489240"/>
                </a:xfrm>
              </p:grpSpPr>
              <p:sp>
                <p:nvSpPr>
                  <p:cNvPr id="140" name="CustomShape 22"/>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9120" cy="489240"/>
              <a:chOff x="5431680" y="3998160"/>
              <a:chExt cx="1599120" cy="489240"/>
            </a:xfrm>
          </p:grpSpPr>
          <p:sp>
            <p:nvSpPr>
              <p:cNvPr id="151" name="CustomShape 33"/>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16078884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97200" y="427680"/>
            <a:ext cx="7680960" cy="5714640"/>
            <a:chOff x="997200" y="427680"/>
            <a:chExt cx="7680960" cy="5714640"/>
          </a:xfrm>
        </p:grpSpPr>
        <p:sp>
          <p:nvSpPr>
            <p:cNvPr id="170" name="Freeform 4"/>
            <p:cNvSpPr/>
            <p:nvPr/>
          </p:nvSpPr>
          <p:spPr>
            <a:xfrm>
              <a:off x="392328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3660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585560" y="5796000"/>
              <a:ext cx="560160" cy="346320"/>
            </a:xfrm>
            <a:prstGeom prst="rect">
              <a:avLst/>
            </a:prstGeom>
            <a:noFill/>
            <a:ln>
              <a:noFill/>
            </a:ln>
          </p:spPr>
          <p:txBody>
            <a:bodyPr lIns="90000" tIns="45000" rIns="90000" bIns="45000"/>
            <a:lstStyle/>
            <a:p>
              <a:r>
                <a:rPr lang="en-US" sz="1800" b="0" strike="noStrike" spc="-1">
                  <a:latin typeface="Arial"/>
                </a:rPr>
                <a:t>add</a:t>
              </a:r>
            </a:p>
          </p:txBody>
        </p:sp>
        <p:sp>
          <p:nvSpPr>
            <p:cNvPr id="173" name="TextShape 7"/>
            <p:cNvSpPr txBox="1"/>
            <p:nvPr/>
          </p:nvSpPr>
          <p:spPr>
            <a:xfrm>
              <a:off x="267552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9380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50740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50740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4572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1780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6544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4596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91480" y="5654880"/>
              <a:ext cx="685800" cy="228600"/>
            </a:xfrm>
            <a:custGeom>
              <a:avLst/>
              <a:gdLst/>
              <a:ahLst/>
              <a:cxnLst/>
              <a:rect l="0" t="0" r="r" b="b"/>
              <a:pathLst>
                <a:path w="1907" h="636">
                  <a:moveTo>
                    <a:pt x="1906" y="159"/>
                  </a:moveTo>
                  <a:lnTo>
                    <a:pt x="478" y="159"/>
                  </a:lnTo>
                  <a:lnTo>
                    <a:pt x="478" y="0"/>
                  </a:lnTo>
                  <a:lnTo>
                    <a:pt x="0" y="318"/>
                  </a:lnTo>
                  <a:lnTo>
                    <a:pt x="478" y="635"/>
                  </a:lnTo>
                  <a:lnTo>
                    <a:pt x="478" y="477"/>
                  </a:lnTo>
                  <a:lnTo>
                    <a:pt x="1906" y="477"/>
                  </a:lnTo>
                  <a:lnTo>
                    <a:pt x="1906"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712280" y="3342600"/>
              <a:ext cx="180720" cy="427320"/>
            </a:xfrm>
            <a:prstGeom prst="rect">
              <a:avLst/>
            </a:prstGeom>
            <a:noFill/>
            <a:ln>
              <a:noFill/>
            </a:ln>
          </p:spPr>
        </p:sp>
        <p:sp>
          <p:nvSpPr>
            <p:cNvPr id="183" name="TextShape 17"/>
            <p:cNvSpPr txBox="1"/>
            <p:nvPr/>
          </p:nvSpPr>
          <p:spPr>
            <a:xfrm>
              <a:off x="5045400" y="3166920"/>
              <a:ext cx="660960" cy="346320"/>
            </a:xfrm>
            <a:prstGeom prst="rect">
              <a:avLst/>
            </a:prstGeom>
            <a:noFill/>
            <a:ln>
              <a:noFill/>
            </a:ln>
          </p:spPr>
          <p:txBody>
            <a:bodyPr lIns="90000" tIns="45000" rIns="90000" bIns="45000"/>
            <a:lstStyle/>
            <a:p>
              <a:r>
                <a:rPr lang="en-US" sz="1800" b="0" strike="noStrike" spc="-1">
                  <a:latin typeface="Arial"/>
                </a:rPr>
                <a:t>build</a:t>
              </a:r>
            </a:p>
          </p:txBody>
        </p:sp>
        <p:sp>
          <p:nvSpPr>
            <p:cNvPr id="184" name="TextShape 18"/>
            <p:cNvSpPr txBox="1"/>
            <p:nvPr/>
          </p:nvSpPr>
          <p:spPr>
            <a:xfrm>
              <a:off x="4289040" y="4218480"/>
              <a:ext cx="953280" cy="346320"/>
            </a:xfrm>
            <a:prstGeom prst="rect">
              <a:avLst/>
            </a:prstGeom>
            <a:noFill/>
            <a:ln>
              <a:noFill/>
            </a:ln>
          </p:spPr>
          <p:txBody>
            <a:bodyPr lIns="90000" tIns="45000" rIns="90000" bIns="45000"/>
            <a:lstStyle/>
            <a:p>
              <a:r>
                <a:rPr lang="en-US" sz="1800" b="0" strike="noStrike" spc="-1">
                  <a:latin typeface="Arial"/>
                </a:rPr>
                <a:t>rename</a:t>
              </a:r>
            </a:p>
          </p:txBody>
        </p:sp>
        <p:sp>
          <p:nvSpPr>
            <p:cNvPr id="185" name="TextShape 19"/>
            <p:cNvSpPr txBox="1"/>
            <p:nvPr/>
          </p:nvSpPr>
          <p:spPr>
            <a:xfrm>
              <a:off x="1672920" y="2543400"/>
              <a:ext cx="5194800" cy="346320"/>
            </a:xfrm>
            <a:prstGeom prst="rect">
              <a:avLst/>
            </a:prstGeom>
            <a:noFill/>
            <a:ln>
              <a:noFill/>
            </a:ln>
          </p:spPr>
          <p:txBody>
            <a:bodyPr lIns="90000" tIns="45000" rIns="90000" bIns="45000"/>
            <a:lstStyle/>
            <a:p>
              <a:r>
                <a:rPr lang="en-US" sz="1800" b="0" strike="noStrike" spc="-1">
                  <a:latin typeface="Arial"/>
                </a:rPr>
                <a:t>find-recipe	search	edit-recipe	latest-version</a:t>
              </a:r>
            </a:p>
          </p:txBody>
        </p:sp>
        <p:sp>
          <p:nvSpPr>
            <p:cNvPr id="186" name="TextShape 20"/>
            <p:cNvSpPr txBox="1"/>
            <p:nvPr/>
          </p:nvSpPr>
          <p:spPr>
            <a:xfrm>
              <a:off x="4106160" y="3587760"/>
              <a:ext cx="1623960" cy="346320"/>
            </a:xfrm>
            <a:prstGeom prst="rect">
              <a:avLst/>
            </a:prstGeom>
            <a:noFill/>
            <a:ln>
              <a:noFill/>
            </a:ln>
          </p:spPr>
          <p:txBody>
            <a:bodyPr lIns="90000" tIns="45000" rIns="90000" bIns="45000"/>
            <a:lstStyle/>
            <a:p>
              <a:r>
                <a:rPr lang="en-US" sz="1800" b="0" strike="noStrike" spc="-1">
                  <a:latin typeface="Arial"/>
                </a:rPr>
                <a:t>configure-help</a:t>
              </a:r>
            </a:p>
          </p:txBody>
        </p:sp>
        <p:sp>
          <p:nvSpPr>
            <p:cNvPr id="187" name="TextShape 21"/>
            <p:cNvSpPr txBox="1"/>
            <p:nvPr/>
          </p:nvSpPr>
          <p:spPr>
            <a:xfrm>
              <a:off x="735228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683240" y="4831920"/>
              <a:ext cx="1357200" cy="346320"/>
            </a:xfrm>
            <a:prstGeom prst="rect">
              <a:avLst/>
            </a:prstGeom>
            <a:noFill/>
            <a:ln>
              <a:noFill/>
            </a:ln>
          </p:spPr>
          <p:txBody>
            <a:bodyPr lIns="90000" tIns="45000" rIns="90000" bIns="45000"/>
            <a:lstStyle/>
            <a:p>
              <a:r>
                <a:rPr lang="en-US" sz="1800" b="0" strike="noStrike" spc="-1">
                  <a:latin typeface="Arial"/>
                </a:rPr>
                <a:t>build-image</a:t>
              </a:r>
            </a:p>
          </p:txBody>
        </p:sp>
        <p:sp>
          <p:nvSpPr>
            <p:cNvPr id="189" name="CustomShape 23"/>
            <p:cNvSpPr/>
            <p:nvPr/>
          </p:nvSpPr>
          <p:spPr>
            <a:xfrm rot="2700000">
              <a:off x="7759440" y="5654880"/>
              <a:ext cx="685800" cy="228600"/>
            </a:xfrm>
            <a:custGeom>
              <a:avLst/>
              <a:gdLst/>
              <a:ahLst/>
              <a:cxnLst/>
              <a:rect l="0" t="0" r="r" b="b"/>
              <a:pathLst>
                <a:path w="1906" h="636">
                  <a:moveTo>
                    <a:pt x="1905" y="476"/>
                  </a:moveTo>
                  <a:lnTo>
                    <a:pt x="477" y="476"/>
                  </a:lnTo>
                  <a:lnTo>
                    <a:pt x="477" y="635"/>
                  </a:lnTo>
                  <a:lnTo>
                    <a:pt x="0" y="317"/>
                  </a:lnTo>
                  <a:lnTo>
                    <a:pt x="477" y="0"/>
                  </a:lnTo>
                  <a:lnTo>
                    <a:pt x="477" y="158"/>
                  </a:lnTo>
                  <a:lnTo>
                    <a:pt x="1905" y="158"/>
                  </a:lnTo>
                  <a:lnTo>
                    <a:pt x="1905"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23240" y="1243800"/>
              <a:ext cx="1009800" cy="168840"/>
              <a:chOff x="7023240" y="1243800"/>
              <a:chExt cx="1009800" cy="168840"/>
            </a:xfrm>
          </p:grpSpPr>
          <p:sp>
            <p:nvSpPr>
              <p:cNvPr id="191" name="Freeform 25"/>
              <p:cNvSpPr/>
              <p:nvPr/>
            </p:nvSpPr>
            <p:spPr>
              <a:xfrm>
                <a:off x="702324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6760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6272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2904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2632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7968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34360" y="2931120"/>
              <a:ext cx="1280160" cy="2606040"/>
              <a:chOff x="1134360" y="2931120"/>
              <a:chExt cx="1280160" cy="2606040"/>
            </a:xfrm>
          </p:grpSpPr>
          <p:sp>
            <p:nvSpPr>
              <p:cNvPr id="198" name="CustomShape 32"/>
              <p:cNvSpPr/>
              <p:nvPr/>
            </p:nvSpPr>
            <p:spPr>
              <a:xfrm>
                <a:off x="136296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1724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7152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2580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8008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34360" y="2931120"/>
                <a:ext cx="1051560" cy="2377440"/>
                <a:chOff x="1134360" y="2931120"/>
                <a:chExt cx="1051560" cy="2377440"/>
              </a:xfrm>
            </p:grpSpPr>
            <p:sp>
              <p:nvSpPr>
                <p:cNvPr id="204" name="CustomShape 38"/>
                <p:cNvSpPr/>
                <p:nvPr/>
              </p:nvSpPr>
              <p:spPr>
                <a:xfrm>
                  <a:off x="113436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75040" y="3883680"/>
                  <a:ext cx="970200" cy="490680"/>
                  <a:chOff x="1175040" y="3883680"/>
                  <a:chExt cx="970200" cy="490680"/>
                </a:xfrm>
              </p:grpSpPr>
              <p:sp>
                <p:nvSpPr>
                  <p:cNvPr id="206" name="Freeform 40"/>
                  <p:cNvSpPr/>
                  <p:nvPr/>
                </p:nvSpPr>
                <p:spPr>
                  <a:xfrm>
                    <a:off x="129528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6916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6536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5616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7504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31112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6916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6284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2808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9692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31680" y="3997800"/>
              <a:ext cx="1600560" cy="490680"/>
              <a:chOff x="5431680" y="3997800"/>
              <a:chExt cx="1600560" cy="490680"/>
            </a:xfrm>
          </p:grpSpPr>
          <p:sp>
            <p:nvSpPr>
              <p:cNvPr id="217" name="Freeform 51"/>
              <p:cNvSpPr/>
              <p:nvPr/>
            </p:nvSpPr>
            <p:spPr>
              <a:xfrm>
                <a:off x="564876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2624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7528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5816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2088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5106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70716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3168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6748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6512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4296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2440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9756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2716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71148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9436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9720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6840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25057630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5200" cy="5287680"/>
            <a:chOff x="1134360" y="248040"/>
            <a:chExt cx="7405200" cy="5287680"/>
          </a:xfrm>
        </p:grpSpPr>
        <p:sp>
          <p:nvSpPr>
            <p:cNvPr id="237" name="CustomShape 3"/>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9880" cy="2009880"/>
              <a:chOff x="6522120" y="248040"/>
              <a:chExt cx="2009880" cy="2009880"/>
            </a:xfrm>
          </p:grpSpPr>
          <p:sp>
            <p:nvSpPr>
              <p:cNvPr id="239"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8360" cy="167400"/>
                <a:chOff x="6908760" y="1064160"/>
                <a:chExt cx="1008360" cy="167400"/>
              </a:xfrm>
            </p:grpSpPr>
            <p:sp>
              <p:nvSpPr>
                <p:cNvPr id="246"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8360" cy="2604240"/>
              <a:chOff x="1134360" y="2931480"/>
              <a:chExt cx="1278360" cy="2604240"/>
            </a:xfrm>
          </p:grpSpPr>
          <p:sp>
            <p:nvSpPr>
              <p:cNvPr id="253"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9760" cy="2375640"/>
                <a:chOff x="1134360" y="2931480"/>
                <a:chExt cx="1049760" cy="2375640"/>
              </a:xfrm>
            </p:grpSpPr>
            <p:sp>
              <p:nvSpPr>
                <p:cNvPr id="259"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8760" cy="489240"/>
                  <a:chOff x="1175040" y="3884040"/>
                  <a:chExt cx="968760" cy="489240"/>
                </a:xfrm>
              </p:grpSpPr>
              <p:sp>
                <p:nvSpPr>
                  <p:cNvPr id="261"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9120" cy="489240"/>
              <a:chOff x="5431680" y="3998160"/>
              <a:chExt cx="1599120" cy="489240"/>
            </a:xfrm>
          </p:grpSpPr>
          <p:sp>
            <p:nvSpPr>
              <p:cNvPr id="272" name="CustomShape 38"/>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311576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5200" cy="5287680"/>
            <a:chOff x="1134360" y="248040"/>
            <a:chExt cx="7405200" cy="5287680"/>
          </a:xfrm>
        </p:grpSpPr>
        <p:sp>
          <p:nvSpPr>
            <p:cNvPr id="291"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9880" cy="2009880"/>
              <a:chOff x="6522120" y="248040"/>
              <a:chExt cx="2009880" cy="2009880"/>
            </a:xfrm>
          </p:grpSpPr>
          <p:sp>
            <p:nvSpPr>
              <p:cNvPr id="293" name="CustomShape 6"/>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8360" cy="167400"/>
                <a:chOff x="6908760" y="1064160"/>
                <a:chExt cx="1008360" cy="167400"/>
              </a:xfrm>
            </p:grpSpPr>
            <p:sp>
              <p:nvSpPr>
                <p:cNvPr id="300" name="CustomShape 13"/>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8360" cy="2604240"/>
              <a:chOff x="1134360" y="2931480"/>
              <a:chExt cx="1278360" cy="2604240"/>
            </a:xfrm>
          </p:grpSpPr>
          <p:sp>
            <p:nvSpPr>
              <p:cNvPr id="307" name="CustomShape 20"/>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9760" cy="2375640"/>
                <a:chOff x="1134360" y="2931480"/>
                <a:chExt cx="1049760" cy="2375640"/>
              </a:xfrm>
            </p:grpSpPr>
            <p:sp>
              <p:nvSpPr>
                <p:cNvPr id="313" name="CustomShape 26"/>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8760" cy="489240"/>
                  <a:chOff x="1175040" y="3884040"/>
                  <a:chExt cx="968760" cy="489240"/>
                </a:xfrm>
              </p:grpSpPr>
              <p:sp>
                <p:nvSpPr>
                  <p:cNvPr id="315" name="CustomShape 28"/>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9120" cy="489240"/>
              <a:chOff x="5431680" y="3998160"/>
              <a:chExt cx="1599120" cy="489240"/>
            </a:xfrm>
          </p:grpSpPr>
          <p:sp>
            <p:nvSpPr>
              <p:cNvPr id="326" name="CustomShape 39"/>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9748570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3800" cy="5288040"/>
            <a:chOff x="1134360" y="248040"/>
            <a:chExt cx="7633800" cy="5288040"/>
          </a:xfrm>
        </p:grpSpPr>
        <p:grpSp>
          <p:nvGrpSpPr>
            <p:cNvPr id="344" name="Group 3"/>
            <p:cNvGrpSpPr/>
            <p:nvPr/>
          </p:nvGrpSpPr>
          <p:grpSpPr>
            <a:xfrm>
              <a:off x="6522120" y="248040"/>
              <a:ext cx="2009880" cy="2009880"/>
              <a:chOff x="6522120" y="248040"/>
              <a:chExt cx="2009880" cy="2009880"/>
            </a:xfrm>
          </p:grpSpPr>
          <p:sp>
            <p:nvSpPr>
              <p:cNvPr id="345" name="CustomShape 4"/>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8360" cy="167400"/>
                <a:chOff x="6908760" y="1064160"/>
                <a:chExt cx="1008360" cy="167400"/>
              </a:xfrm>
            </p:grpSpPr>
            <p:sp>
              <p:nvSpPr>
                <p:cNvPr id="352" name="CustomShape 11"/>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8360" cy="2604240"/>
              <a:chOff x="1134360" y="2931480"/>
              <a:chExt cx="1278360" cy="2604240"/>
            </a:xfrm>
          </p:grpSpPr>
          <p:sp>
            <p:nvSpPr>
              <p:cNvPr id="359" name="CustomShape 18"/>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9760" cy="2375640"/>
                <a:chOff x="1134360" y="2931480"/>
                <a:chExt cx="1049760" cy="2375640"/>
              </a:xfrm>
            </p:grpSpPr>
            <p:sp>
              <p:nvSpPr>
                <p:cNvPr id="365" name="CustomShape 24"/>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8760" cy="489240"/>
                  <a:chOff x="1175040" y="3884040"/>
                  <a:chExt cx="968760" cy="489240"/>
                </a:xfrm>
              </p:grpSpPr>
              <p:sp>
                <p:nvSpPr>
                  <p:cNvPr id="367" name="CustomShape 26"/>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4880" cy="2604600"/>
              <a:chOff x="3923280" y="2931480"/>
              <a:chExt cx="4844880" cy="2604600"/>
            </a:xfrm>
          </p:grpSpPr>
          <p:sp>
            <p:nvSpPr>
              <p:cNvPr id="378" name="CustomShape 37"/>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9120" cy="489240"/>
                <a:chOff x="5431680" y="3884040"/>
                <a:chExt cx="1599120" cy="489240"/>
              </a:xfrm>
            </p:grpSpPr>
            <p:sp>
              <p:nvSpPr>
                <p:cNvPr id="385" name="CustomShape 44"/>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308766324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3800" cy="5288040"/>
            <a:chOff x="1134360" y="248040"/>
            <a:chExt cx="7633800" cy="5288040"/>
          </a:xfrm>
        </p:grpSpPr>
        <p:grpSp>
          <p:nvGrpSpPr>
            <p:cNvPr id="404" name="Group 4"/>
            <p:cNvGrpSpPr/>
            <p:nvPr/>
          </p:nvGrpSpPr>
          <p:grpSpPr>
            <a:xfrm>
              <a:off x="6522120" y="248040"/>
              <a:ext cx="2009880" cy="2009880"/>
              <a:chOff x="6522120" y="248040"/>
              <a:chExt cx="2009880" cy="2009880"/>
            </a:xfrm>
          </p:grpSpPr>
          <p:sp>
            <p:nvSpPr>
              <p:cNvPr id="405"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8360" cy="167400"/>
                <a:chOff x="6908760" y="1064160"/>
                <a:chExt cx="1008360" cy="167400"/>
              </a:xfrm>
            </p:grpSpPr>
            <p:sp>
              <p:nvSpPr>
                <p:cNvPr id="412"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8360" cy="2604240"/>
              <a:chOff x="1134360" y="2931480"/>
              <a:chExt cx="1278360" cy="2604240"/>
            </a:xfrm>
          </p:grpSpPr>
          <p:sp>
            <p:nvSpPr>
              <p:cNvPr id="419"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9760" cy="2375640"/>
                <a:chOff x="1134360" y="2931480"/>
                <a:chExt cx="1049760" cy="2375640"/>
              </a:xfrm>
            </p:grpSpPr>
            <p:sp>
              <p:nvSpPr>
                <p:cNvPr id="425"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8760" cy="489240"/>
                  <a:chOff x="1175040" y="3884040"/>
                  <a:chExt cx="968760" cy="489240"/>
                </a:xfrm>
              </p:grpSpPr>
              <p:sp>
                <p:nvSpPr>
                  <p:cNvPr id="427"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4880" cy="2604600"/>
              <a:chOff x="3923280" y="2931480"/>
              <a:chExt cx="4844880" cy="2604600"/>
            </a:xfrm>
          </p:grpSpPr>
          <p:sp>
            <p:nvSpPr>
              <p:cNvPr id="438" name="CustomShape 38"/>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9120" cy="489240"/>
                <a:chOff x="5431680" y="3884040"/>
                <a:chExt cx="1599120" cy="489240"/>
              </a:xfrm>
            </p:grpSpPr>
            <p:sp>
              <p:nvSpPr>
                <p:cNvPr id="445" name="CustomShape 45"/>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06188066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dirty="0" smtClean="0">
                <a:solidFill>
                  <a:srgbClr val="0098DB"/>
                </a:solidFill>
                <a:latin typeface="Arial"/>
                <a:ea typeface="ＭＳ Ｐゴシック"/>
              </a:rPr>
              <a:t>Sidebar – SLIRP versus TUN/TAP</a:t>
            </a:r>
            <a:endParaRPr lang="en-US" sz="2600" b="0" strike="noStrike" spc="-1" dirty="0">
              <a:latin typeface="Arial"/>
            </a:endParaRPr>
          </a:p>
        </p:txBody>
      </p:sp>
      <p:sp>
        <p:nvSpPr>
          <p:cNvPr id="474" name="CustomShape 2"/>
          <p:cNvSpPr/>
          <p:nvPr/>
        </p:nvSpPr>
        <p:spPr>
          <a:xfrm>
            <a:off x="442080" y="1075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err="1" smtClean="0">
                <a:solidFill>
                  <a:srgbClr val="414141"/>
                </a:solidFill>
                <a:latin typeface="Arial"/>
                <a:ea typeface="ＭＳ Ｐゴシック"/>
              </a:rPr>
              <a:t>Yotcto</a:t>
            </a:r>
            <a:r>
              <a:rPr lang="en-US" sz="2400" b="0" strike="noStrike" spc="-1" dirty="0" smtClean="0">
                <a:solidFill>
                  <a:srgbClr val="414141"/>
                </a:solidFill>
                <a:latin typeface="Arial"/>
                <a:ea typeface="ＭＳ Ｐゴシック"/>
              </a:rPr>
              <a:t> </a:t>
            </a:r>
            <a:r>
              <a:rPr lang="en-US" sz="2400" b="0" strike="noStrike" spc="-1" dirty="0" err="1" smtClean="0">
                <a:solidFill>
                  <a:srgbClr val="414141"/>
                </a:solidFill>
                <a:latin typeface="Arial"/>
                <a:ea typeface="ＭＳ Ｐゴシック"/>
              </a:rPr>
              <a:t>Projecct</a:t>
            </a:r>
            <a:r>
              <a:rPr lang="en-US" sz="2400" b="0" strike="noStrike" spc="-1" dirty="0" smtClean="0">
                <a:solidFill>
                  <a:srgbClr val="414141"/>
                </a:solidFill>
                <a:latin typeface="Arial"/>
                <a:ea typeface="ＭＳ Ｐゴシック"/>
              </a:rPr>
              <a:t> supports several connection technologies for QEMU</a:t>
            </a:r>
          </a:p>
          <a:p>
            <a:pPr marL="343080" indent="-339480">
              <a:lnSpc>
                <a:spcPct val="100000"/>
              </a:lnSpc>
              <a:spcBef>
                <a:spcPts val="1800"/>
              </a:spcBef>
              <a:buClr>
                <a:srgbClr val="0098DB"/>
              </a:buClr>
              <a:buFont typeface="Arial"/>
              <a:buChar char="•"/>
            </a:pPr>
            <a:r>
              <a:rPr lang="en-US" sz="2400" b="0" strike="noStrike" spc="-1" dirty="0" smtClean="0">
                <a:solidFill>
                  <a:srgbClr val="414141"/>
                </a:solidFill>
                <a:latin typeface="Arial"/>
                <a:ea typeface="ＭＳ Ｐゴシック"/>
              </a:rPr>
              <a:t>SLIRP: </a:t>
            </a:r>
            <a:r>
              <a:rPr lang="en-US" spc="-1" dirty="0" smtClean="0">
                <a:solidFill>
                  <a:srgbClr val="414141"/>
                </a:solidFill>
                <a:latin typeface="Arial"/>
                <a:ea typeface="ＭＳ Ｐゴシック"/>
              </a:rPr>
              <a:t>Advantage is n</a:t>
            </a:r>
            <a:r>
              <a:rPr lang="en-US" b="0" strike="noStrike" spc="-1" dirty="0" smtClean="0">
                <a:solidFill>
                  <a:srgbClr val="414141"/>
                </a:solidFill>
                <a:latin typeface="Arial"/>
                <a:ea typeface="ＭＳ Ｐゴシック"/>
              </a:rPr>
              <a:t>o root access required, </a:t>
            </a:r>
            <a:r>
              <a:rPr lang="en-US" spc="-1" dirty="0" smtClean="0">
                <a:solidFill>
                  <a:srgbClr val="414141"/>
                </a:solidFill>
                <a:latin typeface="Arial"/>
                <a:ea typeface="ＭＳ Ｐゴシック"/>
              </a:rPr>
              <a:t>disadvantages are minimal documentation, requires SSH knowledge</a:t>
            </a:r>
          </a:p>
          <a:p>
            <a:pPr marL="800280" lvl="1" indent="-339480">
              <a:spcBef>
                <a:spcPts val="1800"/>
              </a:spcBef>
              <a:buClr>
                <a:srgbClr val="0098DB"/>
              </a:buClr>
              <a:buFont typeface="Arial"/>
              <a:buChar char="•"/>
            </a:pPr>
            <a:r>
              <a:rPr lang="en-US" spc="-1" dirty="0" smtClean="0">
                <a:solidFill>
                  <a:srgbClr val="414141"/>
                </a:solidFill>
                <a:latin typeface="Arial"/>
                <a:ea typeface="ＭＳ Ｐゴシック"/>
              </a:rPr>
              <a:t>To use: </a:t>
            </a:r>
            <a:r>
              <a:rPr lang="en-US" b="1" spc="-1" dirty="0" err="1">
                <a:solidFill>
                  <a:srgbClr val="37424A"/>
                </a:solidFill>
                <a:latin typeface="Courier New"/>
                <a:ea typeface="DejaVu Sans"/>
              </a:rPr>
              <a:t>runqemu</a:t>
            </a:r>
            <a:r>
              <a:rPr lang="en-US" b="1" spc="-1" dirty="0">
                <a:solidFill>
                  <a:srgbClr val="37424A"/>
                </a:solidFill>
                <a:latin typeface="Courier New"/>
                <a:ea typeface="DejaVu Sans"/>
              </a:rPr>
              <a:t> </a:t>
            </a:r>
            <a:r>
              <a:rPr lang="en-US" b="1" spc="-1" dirty="0" err="1">
                <a:solidFill>
                  <a:srgbClr val="37424A"/>
                </a:solidFill>
                <a:latin typeface="Courier New"/>
                <a:ea typeface="DejaVu Sans"/>
              </a:rPr>
              <a:t>slirp</a:t>
            </a:r>
            <a:r>
              <a:rPr lang="en-US" b="1" spc="-1" dirty="0">
                <a:solidFill>
                  <a:srgbClr val="37424A"/>
                </a:solidFill>
                <a:latin typeface="Courier New"/>
                <a:ea typeface="DejaVu Sans"/>
              </a:rPr>
              <a:t> </a:t>
            </a:r>
            <a:r>
              <a:rPr lang="en-US" b="1" spc="-1" dirty="0" err="1">
                <a:solidFill>
                  <a:srgbClr val="37424A"/>
                </a:solidFill>
                <a:latin typeface="Courier New"/>
                <a:ea typeface="DejaVu Sans"/>
              </a:rPr>
              <a:t>nographic</a:t>
            </a:r>
            <a:r>
              <a:rPr lang="en-US" b="1" spc="-1" dirty="0">
                <a:solidFill>
                  <a:srgbClr val="37424A"/>
                </a:solidFill>
                <a:latin typeface="Courier New"/>
                <a:ea typeface="DejaVu Sans"/>
              </a:rPr>
              <a:t> </a:t>
            </a:r>
            <a:r>
              <a:rPr lang="en-US" b="1" spc="-1" dirty="0" smtClean="0">
                <a:solidFill>
                  <a:srgbClr val="37424A"/>
                </a:solidFill>
                <a:latin typeface="Courier New"/>
                <a:ea typeface="DejaVu Sans"/>
              </a:rPr>
              <a:t>serial</a:t>
            </a:r>
            <a:endParaRPr lang="en-US" b="1" spc="-1" dirty="0" smtClean="0">
              <a:solidFill>
                <a:srgbClr val="414141"/>
              </a:solidFill>
              <a:latin typeface="Arial"/>
              <a:ea typeface="ＭＳ Ｐゴシック"/>
            </a:endParaRPr>
          </a:p>
          <a:p>
            <a:pPr marL="343080" indent="-339480">
              <a:spcBef>
                <a:spcPts val="1800"/>
              </a:spcBef>
              <a:buClr>
                <a:srgbClr val="0098DB"/>
              </a:buClr>
              <a:buFont typeface="Arial"/>
              <a:buChar char="•"/>
            </a:pPr>
            <a:r>
              <a:rPr lang="en-US" b="0" strike="noStrike" spc="-1" dirty="0" smtClean="0">
                <a:solidFill>
                  <a:srgbClr val="414141"/>
                </a:solidFill>
                <a:latin typeface="Arial"/>
                <a:ea typeface="ＭＳ Ｐゴシック"/>
              </a:rPr>
              <a:t>TAP: Advantage is simpler setup, disadvantage is that it requires </a:t>
            </a:r>
            <a:r>
              <a:rPr lang="en-US" b="0" strike="noStrike" spc="-1" dirty="0" err="1" smtClean="0">
                <a:solidFill>
                  <a:srgbClr val="414141"/>
                </a:solidFill>
                <a:latin typeface="Arial"/>
                <a:ea typeface="ＭＳ Ｐゴシック"/>
              </a:rPr>
              <a:t>sudo</a:t>
            </a:r>
            <a:r>
              <a:rPr lang="en-US" b="0" strike="noStrike" spc="-1" dirty="0" smtClean="0">
                <a:solidFill>
                  <a:srgbClr val="414141"/>
                </a:solidFill>
                <a:latin typeface="Arial"/>
                <a:ea typeface="ＭＳ Ｐゴシック"/>
              </a:rPr>
              <a:t> access</a:t>
            </a:r>
          </a:p>
          <a:p>
            <a:pPr marL="800280" lvl="1" indent="-339480">
              <a:spcBef>
                <a:spcPts val="1800"/>
              </a:spcBef>
              <a:buClr>
                <a:srgbClr val="0098DB"/>
              </a:buClr>
              <a:buFont typeface="Arial"/>
              <a:buChar char="•"/>
            </a:pPr>
            <a:r>
              <a:rPr lang="en-US" spc="-1" dirty="0" smtClean="0">
                <a:solidFill>
                  <a:srgbClr val="414141"/>
                </a:solidFill>
                <a:latin typeface="Arial"/>
                <a:ea typeface="ＭＳ Ｐゴシック"/>
              </a:rPr>
              <a:t>To use: </a:t>
            </a:r>
            <a:r>
              <a:rPr lang="en-US" b="1" spc="-1" dirty="0" err="1">
                <a:solidFill>
                  <a:srgbClr val="37424A"/>
                </a:solidFill>
                <a:latin typeface="Courier New"/>
                <a:ea typeface="DejaVu Sans"/>
              </a:rPr>
              <a:t>runqemu</a:t>
            </a:r>
            <a:r>
              <a:rPr lang="en-US" b="1" spc="-1" dirty="0">
                <a:solidFill>
                  <a:srgbClr val="37424A"/>
                </a:solidFill>
                <a:latin typeface="Courier New"/>
                <a:ea typeface="DejaVu Sans"/>
              </a:rPr>
              <a:t> </a:t>
            </a:r>
            <a:r>
              <a:rPr lang="en-US" b="1" spc="-1" dirty="0" err="1" smtClean="0">
                <a:solidFill>
                  <a:srgbClr val="37424A"/>
                </a:solidFill>
                <a:latin typeface="Courier New"/>
                <a:ea typeface="DejaVu Sans"/>
              </a:rPr>
              <a:t>nographic</a:t>
            </a:r>
            <a:r>
              <a:rPr lang="en-US" b="1" spc="-1" dirty="0" smtClean="0">
                <a:solidFill>
                  <a:srgbClr val="37424A"/>
                </a:solidFill>
                <a:latin typeface="Courier New"/>
                <a:ea typeface="DejaVu Sans"/>
              </a:rPr>
              <a:t> </a:t>
            </a:r>
            <a:endParaRPr lang="en-US" b="0" strike="noStrike" spc="-1" dirty="0" smtClean="0">
              <a:solidFill>
                <a:srgbClr val="414141"/>
              </a:solidFill>
              <a:latin typeface="Arial"/>
              <a:ea typeface="ＭＳ Ｐゴシック"/>
            </a:endParaRPr>
          </a:p>
        </p:txBody>
      </p:sp>
    </p:spTree>
    <p:extLst>
      <p:ext uri="{BB962C8B-B14F-4D97-AF65-F5344CB8AC3E}">
        <p14:creationId xmlns:p14="http://schemas.microsoft.com/office/powerpoint/2010/main" val="40267688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2" name="CustomShape 2"/>
          <p:cNvSpPr/>
          <p:nvPr/>
        </p:nvSpPr>
        <p:spPr>
          <a:xfrm>
            <a:off x="457200" y="859320"/>
            <a:ext cx="8410680" cy="514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edit/create ~/.ssh/config</a:t>
            </a:r>
            <a:endParaRPr lang="en-US" sz="1800" b="0" strike="noStrike" spc="-1">
              <a:latin typeface="Arial"/>
            </a:endParaRPr>
          </a:p>
        </p:txBody>
      </p:sp>
      <p:sp>
        <p:nvSpPr>
          <p:cNvPr id="463" name="CustomShape 3"/>
          <p:cNvSpPr/>
          <p:nvPr/>
        </p:nvSpPr>
        <p:spPr>
          <a:xfrm>
            <a:off x="457200" y="3070800"/>
            <a:ext cx="8410680" cy="3165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git</a:t>
            </a:r>
            <a:r>
              <a:rPr lang="en-US" sz="1800" b="1" strike="noStrike" spc="-1" dirty="0">
                <a:solidFill>
                  <a:srgbClr val="0071C5"/>
                </a:solidFill>
                <a:latin typeface="Courier New"/>
                <a:ea typeface="DejaVu Sans"/>
              </a:rPr>
              <a:t> clone -b </a:t>
            </a:r>
            <a:r>
              <a:rPr lang="en-US" sz="1800" b="1" strike="noStrike" spc="-1" dirty="0" smtClean="0">
                <a:solidFill>
                  <a:srgbClr val="0071C5"/>
                </a:solidFill>
                <a:latin typeface="Courier New"/>
                <a:ea typeface="DejaVu Sans"/>
              </a:rPr>
              <a:t>warrior git</a:t>
            </a:r>
            <a:r>
              <a:rPr lang="en-US" sz="1800" b="1" strike="noStrike" spc="-1" dirty="0">
                <a:solidFill>
                  <a:srgbClr val="0071C5"/>
                </a:solidFill>
                <a:latin typeface="Courier New"/>
                <a:ea typeface="DejaVu Sans"/>
              </a:rPr>
              <a:t>://git.yoctoproject.org/poky</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a:solidFill>
                  <a:srgbClr val="0071C5"/>
                </a:solidFill>
                <a:latin typeface="Courier New"/>
                <a:ea typeface="DejaVu Sans"/>
              </a:rPr>
              <a:t>edit </a:t>
            </a:r>
            <a:r>
              <a:rPr lang="en-US" sz="1800" b="1" strike="noStrike" spc="-1" dirty="0" err="1">
                <a:solidFill>
                  <a:srgbClr val="0071C5"/>
                </a:solidFill>
                <a:latin typeface="Courier New"/>
                <a:ea typeface="DejaVu Sans"/>
              </a:rPr>
              <a:t>conf</a:t>
            </a:r>
            <a:r>
              <a:rPr lang="en-US" sz="1800" b="1" strike="noStrike" spc="-1" dirty="0">
                <a:solidFill>
                  <a:srgbClr val="0071C5"/>
                </a:solidFill>
                <a:latin typeface="Courier New"/>
                <a:ea typeface="DejaVu Sans"/>
              </a:rPr>
              <a:t>/</a:t>
            </a:r>
            <a:r>
              <a:rPr lang="en-US" sz="1800" b="1" strike="noStrike" spc="-1" dirty="0" err="1">
                <a:solidFill>
                  <a:srgbClr val="0071C5"/>
                </a:solidFill>
                <a:latin typeface="Courier New"/>
                <a:ea typeface="DejaVu Sans"/>
              </a:rPr>
              <a:t>local.conf</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MACHINE = "</a:t>
            </a:r>
            <a:r>
              <a:rPr lang="en-US" sz="1800" b="1" strike="noStrike" spc="-1" dirty="0" err="1">
                <a:solidFill>
                  <a:srgbClr val="0071C5"/>
                </a:solidFill>
                <a:latin typeface="Courier New"/>
                <a:ea typeface="DejaVu Sans"/>
              </a:rPr>
              <a:t>qemuarm</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DL_DIR = "/scratch/downloads"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SSTATE_DIR = "/scratch/</a:t>
            </a:r>
            <a:r>
              <a:rPr lang="en-US" sz="1800" b="1" strike="noStrike" spc="-1" dirty="0" err="1">
                <a:solidFill>
                  <a:srgbClr val="0071C5"/>
                </a:solidFill>
                <a:latin typeface="Courier New"/>
                <a:ea typeface="DejaVu Sans"/>
              </a:rPr>
              <a:t>sstate</a:t>
            </a:r>
            <a:r>
              <a:rPr lang="en-US" sz="1800" b="1" strike="noStrike" spc="-1" dirty="0">
                <a:solidFill>
                  <a:srgbClr val="0071C5"/>
                </a:solidFill>
                <a:latin typeface="Courier New"/>
                <a:ea typeface="DejaVu Sans"/>
              </a:rPr>
              <a:t>-cache"</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INHERT += "</a:t>
            </a:r>
            <a:r>
              <a:rPr lang="en-US" sz="1800" b="1" strike="noStrike" spc="-1" dirty="0" err="1">
                <a:solidFill>
                  <a:srgbClr val="0071C5"/>
                </a:solidFill>
                <a:latin typeface="Courier New"/>
                <a:ea typeface="DejaVu Sans"/>
              </a:rPr>
              <a:t>buildhistory</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IMAGE_INSTALL_append</a:t>
            </a:r>
            <a:r>
              <a:rPr lang="en-US" sz="1800" b="1" strike="noStrike" spc="-1" dirty="0">
                <a:solidFill>
                  <a:srgbClr val="0071C5"/>
                </a:solidFill>
                <a:latin typeface="Courier New"/>
                <a:ea typeface="DejaVu Sans"/>
              </a:rPr>
              <a:t> = " </a:t>
            </a:r>
            <a:r>
              <a:rPr lang="en-US" sz="1800" b="1" strike="noStrike" spc="-1" dirty="0" err="1">
                <a:solidFill>
                  <a:srgbClr val="0071C5"/>
                </a:solidFill>
                <a:latin typeface="Courier New"/>
                <a:ea typeface="DejaVu Sans"/>
              </a:rPr>
              <a:t>openssh</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WARN_QA_append</a:t>
            </a:r>
            <a:r>
              <a:rPr lang="en-US" sz="1800" b="1" strike="noStrike" spc="-1" dirty="0">
                <a:solidFill>
                  <a:srgbClr val="0071C5"/>
                </a:solidFill>
                <a:latin typeface="Courier New"/>
                <a:ea typeface="DejaVu Sans"/>
              </a:rPr>
              <a:t> = " version-going-backwards"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ERROR_QA_remove</a:t>
            </a:r>
            <a:r>
              <a:rPr lang="en-US" sz="1800" b="1" strike="noStrike" spc="-1" dirty="0">
                <a:solidFill>
                  <a:srgbClr val="0071C5"/>
                </a:solidFill>
                <a:latin typeface="Courier New"/>
                <a:ea typeface="DejaVu Sans"/>
              </a:rPr>
              <a:t> = "version-going-backwards"</a:t>
            </a:r>
            <a:endParaRPr lang="en-US" sz="1800" b="0" strike="noStrike" spc="-1" dirty="0">
              <a:solidFill>
                <a:srgbClr val="0071C5"/>
              </a:solidFill>
              <a:latin typeface="Arial"/>
            </a:endParaRPr>
          </a:p>
        </p:txBody>
      </p:sp>
      <p:sp>
        <p:nvSpPr>
          <p:cNvPr id="464" name="CustomShape 4"/>
          <p:cNvSpPr/>
          <p:nvPr/>
        </p:nvSpPr>
        <p:spPr>
          <a:xfrm>
            <a:off x="822960" y="1308240"/>
            <a:ext cx="7062256" cy="164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smtClean="0">
                <a:solidFill>
                  <a:srgbClr val="000000"/>
                </a:solidFill>
                <a:latin typeface="Courier New"/>
                <a:ea typeface="DejaVu Sans"/>
              </a:rPr>
              <a:t>UserKnownHostsFile</a:t>
            </a:r>
            <a:r>
              <a:rPr lang="en-US" sz="1800" b="1" strike="noStrike" spc="-1" dirty="0" smtClean="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3881414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10680" cy="1611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bitbake</a:t>
            </a:r>
            <a:r>
              <a:rPr lang="en-US" sz="1800" b="1" strike="noStrike" spc="-1" dirty="0">
                <a:solidFill>
                  <a:srgbClr val="0071C5"/>
                </a:solidFill>
                <a:latin typeface="Courier New"/>
                <a:ea typeface="DejaVu Sans"/>
              </a:rPr>
              <a:t> core-image-base</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6000" cy="3210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open a second ssh connection to the build machine</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do the exercises in the first connection, work on the target in the second connection</a:t>
            </a:r>
            <a:endParaRPr lang="en-US" sz="2400" b="0" strike="noStrike" spc="-1">
              <a:latin typeface="Arial"/>
            </a:endParaRPr>
          </a:p>
        </p:txBody>
      </p:sp>
      <p:sp>
        <p:nvSpPr>
          <p:cNvPr id="468" name="CustomShape 4"/>
          <p:cNvSpPr/>
          <p:nvPr/>
        </p:nvSpPr>
        <p:spPr>
          <a:xfrm>
            <a:off x="457200" y="3271320"/>
            <a:ext cx="8410680" cy="96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cd </a:t>
            </a:r>
            <a:r>
              <a:rPr lang="en-US" sz="1800" b="1" strike="noStrike"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455778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10680" cy="696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https://nano-editor.org/dist/v3/nano-3.0.tar.xz</a:t>
            </a:r>
            <a:endParaRPr lang="en-US" sz="1800" b="0" strike="noStrike" spc="-1" dirty="0">
              <a:latin typeface="Arial"/>
            </a:endParaRPr>
          </a:p>
        </p:txBody>
      </p:sp>
      <p:sp>
        <p:nvSpPr>
          <p:cNvPr id="471" name="CustomShape 3"/>
          <p:cNvSpPr/>
          <p:nvPr/>
        </p:nvSpPr>
        <p:spPr>
          <a:xfrm>
            <a:off x="442080" y="1903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10680" cy="1028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4965114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184395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tree -d workspace</a:t>
            </a:r>
            <a:endParaRPr lang="en-US" sz="1800" b="0" strike="noStrike" spc="-1" dirty="0">
              <a:latin typeface="Arial"/>
            </a:endParaRPr>
          </a:p>
        </p:txBody>
      </p:sp>
    </p:spTree>
    <p:extLst>
      <p:ext uri="{BB962C8B-B14F-4D97-AF65-F5344CB8AC3E}">
        <p14:creationId xmlns:p14="http://schemas.microsoft.com/office/powerpoint/2010/main" val="557036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1"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/images/</a:t>
            </a:r>
            <a:r>
              <a:rPr lang="en-US" sz="1800" b="1" strike="noStrike" spc="-1" dirty="0" err="1">
                <a:solidFill>
                  <a:srgbClr val="414141"/>
                </a:solidFill>
                <a:latin typeface="Courier New"/>
                <a:ea typeface="ＭＳ Ｐゴシック"/>
              </a:rPr>
              <a:t>qemuarm</a:t>
            </a:r>
            <a:r>
              <a:rPr lang="en-US" sz="1800" b="1" strike="noStrike" spc="-1" dirty="0">
                <a:solidFill>
                  <a:srgbClr val="414141"/>
                </a:solidFill>
                <a:latin typeface="Courier New"/>
                <a:ea typeface="ＭＳ Ｐゴシック"/>
              </a:rPr>
              <a:t>/</a:t>
            </a:r>
            <a:r>
              <a:rPr lang="en-US" sz="1800" b="1" strike="noStrike" spc="-1" dirty="0" err="1">
                <a:solidFill>
                  <a:srgbClr val="414141"/>
                </a:solidFill>
                <a:latin typeface="Courier New"/>
                <a:ea typeface="ＭＳ Ｐゴシック"/>
              </a:rPr>
              <a:t>glibc</a:t>
            </a:r>
            <a:r>
              <a:rPr lang="en-US" sz="1800" b="1" strike="noStrike" spc="-1" dirty="0">
                <a:solidFill>
                  <a:srgbClr val="414141"/>
                </a:solidFill>
                <a:latin typeface="Courier New"/>
                <a:ea typeface="ＭＳ Ｐゴシック"/>
              </a:rPr>
              <a:t>/core-image-base/installed-packages.txt</a:t>
            </a:r>
            <a:endParaRPr lang="en-US" sz="18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in the terminal running </a:t>
            </a:r>
            <a:r>
              <a:rPr lang="en-US" sz="2400" b="0" strike="noStrike" spc="-1" dirty="0" err="1">
                <a:solidFill>
                  <a:srgbClr val="414141"/>
                </a:solidFill>
                <a:latin typeface="Arial"/>
                <a:ea typeface="ＭＳ Ｐゴシック"/>
              </a:rPr>
              <a:t>qemu</a:t>
            </a:r>
            <a:r>
              <a:rPr lang="en-US" sz="2400" b="0" strike="noStrike" spc="-1" dirty="0">
                <a:solidFill>
                  <a:srgbClr val="414141"/>
                </a:solidFill>
                <a:latin typeface="Arial"/>
                <a:ea typeface="ＭＳ Ｐゴシック"/>
              </a:rPr>
              <a:t>, log in and 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send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to target</a:t>
            </a:r>
            <a:endParaRPr lang="en-US" sz="2400" b="0" strike="noStrike" spc="-1" dirty="0">
              <a:latin typeface="Arial"/>
            </a:endParaRPr>
          </a:p>
          <a:p>
            <a:pPr marL="343080" indent="-339480">
              <a:lnSpc>
                <a:spcPct val="100000"/>
              </a:lnSpc>
              <a:spcBef>
                <a:spcPts val="1800"/>
              </a:spcBef>
              <a:buClr>
                <a:srgbClr val="0098DB"/>
              </a:buClr>
              <a:buFont typeface="Arial"/>
              <a:buChar char="•"/>
            </a:pPr>
            <a:endParaRPr lang="en-US" sz="2400" b="0" strike="noStrike" spc="-1" dirty="0" smtClean="0">
              <a:solidFill>
                <a:srgbClr val="414141"/>
              </a:solidFill>
              <a:latin typeface="Arial"/>
              <a:ea typeface="ＭＳ Ｐゴシック"/>
            </a:endParaRPr>
          </a:p>
          <a:p>
            <a:pPr marL="343080" indent="-339480">
              <a:lnSpc>
                <a:spcPct val="100000"/>
              </a:lnSpc>
              <a:spcBef>
                <a:spcPts val="1800"/>
              </a:spcBef>
              <a:buClr>
                <a:srgbClr val="0098DB"/>
              </a:buClr>
              <a:buFont typeface="Arial"/>
              <a:buChar char="•"/>
            </a:pPr>
            <a:r>
              <a:rPr lang="en-US" sz="2400" b="0" strike="noStrike" spc="-1" dirty="0" smtClean="0">
                <a:solidFill>
                  <a:srgbClr val="414141"/>
                </a:solidFill>
                <a:latin typeface="Arial"/>
                <a:ea typeface="ＭＳ Ｐゴシック"/>
              </a:rPr>
              <a:t>now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runs</a:t>
            </a:r>
            <a:endParaRPr lang="en-US" sz="2400" b="0" strike="noStrike" spc="-1" dirty="0">
              <a:latin typeface="Arial"/>
            </a:endParaRPr>
          </a:p>
        </p:txBody>
      </p:sp>
      <p:sp>
        <p:nvSpPr>
          <p:cNvPr id="482" name="CustomShape 4"/>
          <p:cNvSpPr/>
          <p:nvPr/>
        </p:nvSpPr>
        <p:spPr>
          <a:xfrm>
            <a:off x="457200" y="3343320"/>
            <a:ext cx="8410680" cy="67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sh</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command not found</a:t>
            </a:r>
            <a:endParaRPr lang="en-US" sz="1800" b="0" strike="noStrike" spc="-1" dirty="0">
              <a:latin typeface="Arial"/>
            </a:endParaRPr>
          </a:p>
        </p:txBody>
      </p:sp>
      <p:sp>
        <p:nvSpPr>
          <p:cNvPr id="480" name="CustomShape 2"/>
          <p:cNvSpPr/>
          <p:nvPr/>
        </p:nvSpPr>
        <p:spPr>
          <a:xfrm>
            <a:off x="457200" y="4639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1497832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build an entire image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/......./installed-packages.txt</a:t>
            </a:r>
            <a:endParaRPr lang="en-US" sz="18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now there is a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why not just use “</a:t>
            </a:r>
            <a:r>
              <a:rPr lang="en-US" sz="1800" b="1" strike="noStrike" spc="-1" dirty="0" err="1">
                <a:solidFill>
                  <a:srgbClr val="414141"/>
                </a:solidFill>
                <a:latin typeface="Courier New"/>
                <a:ea typeface="ＭＳ Ｐゴシック"/>
              </a:rPr>
              <a:t>bitbake</a:t>
            </a:r>
            <a:r>
              <a:rPr lang="en-US" sz="1800" b="1" strike="noStrike" spc="-1" dirty="0">
                <a:solidFill>
                  <a:srgbClr val="414141"/>
                </a:solidFill>
                <a:latin typeface="Courier New"/>
                <a:ea typeface="ＭＳ Ｐゴシック"/>
              </a:rPr>
              <a:t> core-image-base</a:t>
            </a:r>
            <a:r>
              <a:rPr lang="en-US" sz="2400" b="0" strike="noStrike" spc="-1" dirty="0">
                <a:solidFill>
                  <a:srgbClr val="414141"/>
                </a:solidFill>
                <a:latin typeface="Arial"/>
                <a:ea typeface="ＭＳ Ｐゴシック"/>
              </a:rPr>
              <a:t>”?</a:t>
            </a:r>
            <a:endParaRPr lang="en-US" sz="24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 not automatically added</a:t>
            </a:r>
            <a:endParaRPr lang="en-US" sz="2400" b="0" strike="noStrike" spc="-1" dirty="0">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devtool</a:t>
            </a:r>
            <a:r>
              <a:rPr lang="en-US" sz="2400" b="0" strike="noStrike" spc="-1" dirty="0">
                <a:solidFill>
                  <a:srgbClr val="414141"/>
                </a:solidFill>
                <a:latin typeface="Arial"/>
                <a:ea typeface="ＭＳ Ｐゴシック"/>
              </a:rPr>
              <a:t> makes assumptions</a:t>
            </a:r>
            <a:endParaRPr lang="en-US" sz="2400" b="0" strike="noStrike" spc="-1" dirty="0">
              <a:latin typeface="Arial"/>
            </a:endParaRPr>
          </a:p>
        </p:txBody>
      </p:sp>
      <p:sp>
        <p:nvSpPr>
          <p:cNvPr id="4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10680" cy="1535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build-image core-image-base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NOTE: Building image core-image-base with the following additional packages: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p:txBody>
      </p:sp>
    </p:spTree>
    <p:extLst>
      <p:ext uri="{BB962C8B-B14F-4D97-AF65-F5344CB8AC3E}">
        <p14:creationId xmlns:p14="http://schemas.microsoft.com/office/powerpoint/2010/main" val="31869848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10680" cy="797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recipe </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is already in your workspace</a:t>
            </a:r>
            <a:endParaRPr lang="en-US" sz="1800" b="0" strike="noStrike" spc="-1" dirty="0">
              <a:latin typeface="Arial"/>
            </a:endParaRPr>
          </a:p>
        </p:txBody>
      </p:sp>
      <p:sp>
        <p:nvSpPr>
          <p:cNvPr id="488" name="CustomShape 3"/>
          <p:cNvSpPr/>
          <p:nvPr/>
        </p:nvSpPr>
        <p:spPr>
          <a:xfrm>
            <a:off x="442080" y="1075680"/>
            <a:ext cx="822600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try upgrading </a:t>
            </a:r>
            <a:r>
              <a:rPr lang="en-US" sz="2400" b="0" strike="noStrike" spc="-1" dirty="0" err="1">
                <a:solidFill>
                  <a:srgbClr val="414141"/>
                </a:solidFill>
                <a:latin typeface="Arial"/>
                <a:ea typeface="ＭＳ Ｐゴシック"/>
              </a:rPr>
              <a:t>nano</a:t>
            </a:r>
            <a:endParaRPr lang="en-US" sz="2400" b="0" strike="noStrike" spc="-1" dirty="0">
              <a:latin typeface="Arial"/>
            </a:endParaRPr>
          </a:p>
        </p:txBody>
      </p:sp>
      <p:sp>
        <p:nvSpPr>
          <p:cNvPr id="489" name="CustomShape 4"/>
          <p:cNvSpPr/>
          <p:nvPr/>
        </p:nvSpPr>
        <p:spPr>
          <a:xfrm>
            <a:off x="457200" y="3811320"/>
            <a:ext cx="8410680" cy="1033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a:t>
            </a:r>
            <a:endParaRPr lang="en-US" sz="1800" b="0" strike="noStrike" spc="-1" dirty="0">
              <a:latin typeface="Arial"/>
            </a:endParaRPr>
          </a:p>
        </p:txBody>
      </p:sp>
      <p:sp>
        <p:nvSpPr>
          <p:cNvPr id="490" name="CustomShape 5"/>
          <p:cNvSpPr/>
          <p:nvPr/>
        </p:nvSpPr>
        <p:spPr>
          <a:xfrm>
            <a:off x="442080" y="2551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this is not a problem we introduced</a:t>
            </a:r>
            <a:endParaRPr lang="en-US" sz="2400" b="0" strike="noStrike" spc="-1" dirty="0">
              <a:latin typeface="Arial"/>
            </a:endParaRPr>
          </a:p>
        </p:txBody>
      </p:sp>
      <p:sp>
        <p:nvSpPr>
          <p:cNvPr id="492" name="CustomShape 7"/>
          <p:cNvSpPr/>
          <p:nvPr/>
        </p:nvSpPr>
        <p:spPr>
          <a:xfrm>
            <a:off x="457200" y="5431320"/>
            <a:ext cx="8410680" cy="51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p:txBody>
      </p:sp>
    </p:spTree>
    <p:extLst>
      <p:ext uri="{BB962C8B-B14F-4D97-AF65-F5344CB8AC3E}">
        <p14:creationId xmlns:p14="http://schemas.microsoft.com/office/powerpoint/2010/main" val="21602704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4" name="CustomShape 2"/>
          <p:cNvSpPr/>
          <p:nvPr/>
        </p:nvSpPr>
        <p:spPr>
          <a:xfrm>
            <a:off x="457200" y="1219320"/>
            <a:ext cx="8410680" cy="9741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21058871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497" name="CustomShape 3"/>
          <p:cNvSpPr/>
          <p:nvPr/>
        </p:nvSpPr>
        <p:spPr>
          <a:xfrm>
            <a:off x="457200" y="3127320"/>
            <a:ext cx="8410680" cy="2723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104572413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7311807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01"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02" name="CustomShape 3"/>
          <p:cNvSpPr/>
          <p:nvPr/>
        </p:nvSpPr>
        <p:spPr>
          <a:xfrm>
            <a:off x="457200" y="201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undeploy</a:t>
            </a:r>
            <a:r>
              <a:rPr lang="en-US" sz="1800" b="1" strike="noStrike" spc="-1" dirty="0">
                <a:solidFill>
                  <a:srgbClr val="37424A"/>
                </a:solidFill>
                <a:latin typeface="Courier New"/>
                <a:ea typeface="DejaVu Sans"/>
              </a:rPr>
              <a:t>-target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03" name="CustomShape 4"/>
          <p:cNvSpPr/>
          <p:nvPr/>
        </p:nvSpPr>
        <p:spPr>
          <a:xfrm>
            <a:off x="457200" y="273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04" name="CustomShape 5"/>
          <p:cNvSpPr/>
          <p:nvPr/>
        </p:nvSpPr>
        <p:spPr>
          <a:xfrm>
            <a:off x="457200" y="4639320"/>
            <a:ext cx="8410680" cy="754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5" name="CustomShape 6"/>
          <p:cNvSpPr/>
          <p:nvPr/>
        </p:nvSpPr>
        <p:spPr>
          <a:xfrm>
            <a:off x="442080" y="40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29451807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0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08" name="CustomShape 3"/>
          <p:cNvSpPr/>
          <p:nvPr/>
        </p:nvSpPr>
        <p:spPr>
          <a:xfrm>
            <a:off x="457200" y="2011320"/>
            <a:ext cx="8410680" cy="4022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No recipes currently in your 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(works)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latest-version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a:t>
            </a:r>
            <a:r>
              <a:rPr lang="en-US" sz="1800" b="1" strike="noStrike" spc="-1" dirty="0" smtClean="0">
                <a:solidFill>
                  <a:srgbClr val="808080"/>
                </a:solidFill>
                <a:latin typeface="Courier New"/>
                <a:ea typeface="DejaVu Sans"/>
              </a:rPr>
              <a:t>4.4.18</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r>
              <a:rPr lang="en-US" sz="1800" b="1" strike="noStrike" spc="-1" dirty="0" smtClean="0">
                <a:solidFill>
                  <a:srgbClr val="808080"/>
                </a:solidFill>
                <a:latin typeface="Courier New"/>
                <a:ea typeface="DejaVu Sans"/>
              </a:rPr>
              <a:t>5.0</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bash</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search bash </a:t>
            </a:r>
            <a:endParaRPr lang="en-US" sz="1800" b="0" strike="noStrike" spc="-1" dirty="0">
              <a:latin typeface="Arial"/>
            </a:endParaRPr>
          </a:p>
        </p:txBody>
      </p:sp>
    </p:spTree>
    <p:extLst>
      <p:ext uri="{BB962C8B-B14F-4D97-AF65-F5344CB8AC3E}">
        <p14:creationId xmlns:p14="http://schemas.microsoft.com/office/powerpoint/2010/main" val="6517151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0"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11"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cat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devtool.conf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[General]</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workspace_path</a:t>
            </a:r>
            <a:r>
              <a:rPr lang="en-US" sz="1800" b="1" strike="noStrike" spc="-1" dirty="0">
                <a:solidFill>
                  <a:srgbClr val="808080"/>
                </a:solidFill>
                <a:latin typeface="Courier New"/>
                <a:ea typeface="DejaVu Sans"/>
              </a:rPr>
              <a:t> = </a:t>
            </a:r>
            <a:r>
              <a:rPr lang="en-US" sz="1800" b="1" spc="-1" dirty="0">
                <a:solidFill>
                  <a:srgbClr val="808080"/>
                </a:solidFill>
                <a:latin typeface="Courier New"/>
                <a:ea typeface="DejaVu Sans"/>
              </a:rPr>
              <a:t>/scratch/poky/build/workspace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[SDK]</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target_basename</a:t>
            </a:r>
            <a:r>
              <a:rPr lang="en-US" sz="1800" b="1" strike="noStrike" spc="-1" dirty="0">
                <a:solidFill>
                  <a:srgbClr val="808080"/>
                </a:solidFill>
                <a:latin typeface="Courier New"/>
                <a:ea typeface="DejaVu Sans"/>
              </a:rPr>
              <a:t> = </a:t>
            </a:r>
            <a:r>
              <a:rPr lang="en-US" sz="1800" b="1" strike="noStrike" spc="-1" dirty="0" smtClean="0">
                <a:solidFill>
                  <a:srgbClr val="808080"/>
                </a:solidFill>
                <a:latin typeface="Courier New"/>
                <a:ea typeface="DejaVu Sans"/>
              </a:rPr>
              <a:t>core-image-base</a:t>
            </a:r>
            <a:endParaRPr lang="en-US" sz="1800" b="0" strike="noStrike" spc="-1" dirty="0" smtClean="0">
              <a:latin typeface="Arial"/>
            </a:endParaRPr>
          </a:p>
          <a:p>
            <a:pPr>
              <a:lnSpc>
                <a:spcPct val="100000"/>
              </a:lnSpc>
            </a:pPr>
            <a:endParaRPr lang="en-US" sz="1800" b="0" strike="noStrike" spc="-1" dirty="0" smtClean="0">
              <a:latin typeface="Arial"/>
            </a:endParaRPr>
          </a:p>
          <a:p>
            <a:pPr>
              <a:lnSpc>
                <a:spcPct val="100000"/>
              </a:lnSpc>
            </a:pPr>
            <a:r>
              <a:rPr lang="en-US" sz="1800" b="1" strike="noStrike" spc="-1" dirty="0" smtClean="0">
                <a:solidFill>
                  <a:srgbClr val="37424A"/>
                </a:solidFill>
                <a:latin typeface="Courier New"/>
                <a:ea typeface="DejaVu Sans"/>
              </a:rPr>
              <a:t>$ tail -3 </a:t>
            </a:r>
            <a:r>
              <a:rPr lang="en-US" sz="1800" b="1" strike="noStrike" spc="-1" dirty="0" err="1" smtClean="0">
                <a:solidFill>
                  <a:srgbClr val="37424A"/>
                </a:solidFill>
                <a:latin typeface="Courier New"/>
                <a:ea typeface="DejaVu Sans"/>
              </a:rPr>
              <a:t>conf</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bblayers.conf</a:t>
            </a:r>
            <a:endParaRPr lang="en-US" sz="1800" b="0" strike="noStrike" spc="-1" dirty="0" smtClean="0">
              <a:latin typeface="Arial"/>
            </a:endParaRPr>
          </a:p>
          <a:p>
            <a:pPr>
              <a:lnSpc>
                <a:spcPct val="100000"/>
              </a:lnSpc>
            </a:pPr>
            <a:r>
              <a:rPr lang="en-US" sz="1800" b="1" spc="-1" dirty="0" smtClean="0">
                <a:solidFill>
                  <a:srgbClr val="808080"/>
                </a:solidFill>
                <a:latin typeface="Courier New"/>
                <a:ea typeface="DejaVu Sans"/>
              </a:rPr>
              <a:t>  </a:t>
            </a:r>
            <a:r>
              <a:rPr lang="en-US" sz="1800" b="1" spc="-1" dirty="0">
                <a:solidFill>
                  <a:srgbClr val="808080"/>
                </a:solidFill>
                <a:latin typeface="Courier New"/>
                <a:ea typeface="DejaVu Sans"/>
              </a:rPr>
              <a:t>/scratch/poky/meta-foo \</a:t>
            </a:r>
          </a:p>
          <a:p>
            <a:pPr>
              <a:lnSpc>
                <a:spcPct val="100000"/>
              </a:lnSpc>
            </a:pPr>
            <a:r>
              <a:rPr lang="en-US" sz="1800" b="1" spc="-1" dirty="0">
                <a:solidFill>
                  <a:srgbClr val="808080"/>
                </a:solidFill>
                <a:latin typeface="Courier New"/>
                <a:ea typeface="DejaVu Sans"/>
              </a:rPr>
              <a:t>  /scratch/poky/build/workspace </a:t>
            </a:r>
            <a:r>
              <a:rPr lang="en-US" sz="1800" b="1" spc="-1" dirty="0" smtClean="0">
                <a:solidFill>
                  <a:srgbClr val="808080"/>
                </a:solidFill>
                <a:latin typeface="Courier New"/>
                <a:ea typeface="DejaVu Sans"/>
              </a:rPr>
              <a:t>\</a:t>
            </a:r>
          </a:p>
          <a:p>
            <a:pPr>
              <a:lnSpc>
                <a:spcPct val="100000"/>
              </a:lnSpc>
            </a:pPr>
            <a:r>
              <a:rPr lang="en-US" sz="1800" b="1" spc="-1" dirty="0" smtClean="0">
                <a:solidFill>
                  <a:srgbClr val="808080"/>
                </a:solidFill>
                <a:latin typeface="Courier New"/>
                <a:ea typeface="DejaVu Sans"/>
              </a:rPr>
              <a:t>  </a:t>
            </a:r>
            <a:r>
              <a:rPr lang="en-US" sz="1800" b="1" strike="noStrike" spc="-1" dirty="0">
                <a:solidFill>
                  <a:srgbClr val="808080"/>
                </a:solidFill>
                <a:latin typeface="Courier New"/>
                <a:ea typeface="DejaVu Sans"/>
              </a:rPr>
              <a:t>"</a:t>
            </a:r>
            <a:endParaRPr lang="en-US" sz="1800" b="0" strike="noStrike" spc="-1" dirty="0">
              <a:latin typeface="Arial"/>
            </a:endParaRPr>
          </a:p>
        </p:txBody>
      </p:sp>
    </p:spTree>
    <p:extLst>
      <p:ext uri="{BB962C8B-B14F-4D97-AF65-F5344CB8AC3E}">
        <p14:creationId xmlns:p14="http://schemas.microsoft.com/office/powerpoint/2010/main" val="3816294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DevDay</a:t>
            </a:r>
            <a:r>
              <a:rPr lang="en-US" dirty="0" smtClean="0"/>
              <a:t>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14"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create-workspace ws2</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head -2 conf/devtool.conf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[General]</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workspace_path = /home/ilab01/devtool/build/ws2</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tail -3 conf/bblayers.conf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/home/ilab01/devtool/meta-foo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/home/ilab01/devtool/build/ws2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a:t>
            </a:r>
            <a:endParaRPr lang="en-US" sz="1800" b="0" strike="noStrike" spc="-1">
              <a:latin typeface="Arial"/>
            </a:endParaRPr>
          </a:p>
        </p:txBody>
      </p:sp>
      <p:sp>
        <p:nvSpPr>
          <p:cNvPr id="515" name="CustomShape 4"/>
          <p:cNvSpPr/>
          <p:nvPr/>
        </p:nvSpPr>
        <p:spPr>
          <a:xfrm>
            <a:off x="442080" y="49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23045124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454320" y="40824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7" name="CustomShape 2"/>
          <p:cNvSpPr/>
          <p:nvPr/>
        </p:nvSpPr>
        <p:spPr>
          <a:xfrm>
            <a:off x="442440" y="1075320"/>
            <a:ext cx="8226000" cy="49590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32596663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9" name="CustomShape 2"/>
          <p:cNvSpPr/>
          <p:nvPr/>
        </p:nvSpPr>
        <p:spPr>
          <a:xfrm>
            <a:off x="457200" y="1075320"/>
            <a:ext cx="8410680" cy="1392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20" name="CustomShape 3"/>
          <p:cNvSpPr/>
          <p:nvPr/>
        </p:nvSpPr>
        <p:spPr>
          <a:xfrm>
            <a:off x="457200" y="2803320"/>
            <a:ext cx="8410680" cy="1036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world!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from the library</a:t>
            </a:r>
            <a:endParaRPr lang="en-US" sz="1800" b="0" strike="noStrike" spc="-1" dirty="0">
              <a:latin typeface="Arial"/>
            </a:endParaRPr>
          </a:p>
        </p:txBody>
      </p:sp>
    </p:spTree>
    <p:extLst>
      <p:ext uri="{BB962C8B-B14F-4D97-AF65-F5344CB8AC3E}">
        <p14:creationId xmlns:p14="http://schemas.microsoft.com/office/powerpoint/2010/main" val="994260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2" name="CustomShape 2"/>
          <p:cNvSpPr/>
          <p:nvPr/>
        </p:nvSpPr>
        <p:spPr>
          <a:xfrm>
            <a:off x="442080" y="1075680"/>
            <a:ext cx="8226000" cy="5131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smtClean="0">
                <a:solidFill>
                  <a:srgbClr val="414141"/>
                </a:solidFill>
                <a:latin typeface="Arial"/>
                <a:ea typeface="ＭＳ Ｐゴシック"/>
              </a:rPr>
              <a:t>edit </a:t>
            </a:r>
            <a:r>
              <a:rPr lang="en-US" sz="2400" b="0" strike="noStrike" spc="-1" dirty="0">
                <a:solidFill>
                  <a:srgbClr val="414141"/>
                </a:solidFill>
                <a:latin typeface="Arial"/>
                <a:ea typeface="ＭＳ Ｐゴシック"/>
              </a:rPr>
              <a:t>the code</a:t>
            </a:r>
            <a:endParaRPr lang="en-US" sz="2400" b="0" strike="noStrike" spc="-1" dirty="0">
              <a:latin typeface="Arial"/>
            </a:endParaRPr>
          </a:p>
        </p:txBody>
      </p:sp>
      <p:sp>
        <p:nvSpPr>
          <p:cNvPr id="523" name="CustomShape 3"/>
          <p:cNvSpPr/>
          <p:nvPr/>
        </p:nvSpPr>
        <p:spPr>
          <a:xfrm>
            <a:off x="457200" y="1545024"/>
            <a:ext cx="8410680" cy="993252"/>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export EDITOR=vi</a:t>
            </a:r>
          </a:p>
          <a:p>
            <a:pPr>
              <a:lnSpc>
                <a:spcPct val="100000"/>
              </a:lnSpc>
            </a:pPr>
            <a:r>
              <a:rPr lang="en-US" sz="1800" b="1" spc="-1" dirty="0" smtClean="0">
                <a:solidFill>
                  <a:srgbClr val="37424A"/>
                </a:solidFill>
                <a:latin typeface="Courier New"/>
                <a:ea typeface="DejaVu Sans"/>
              </a:rPr>
              <a:t>$ </a:t>
            </a:r>
            <a:r>
              <a:rPr lang="en-US" sz="1800" b="1" strike="noStrike" spc="-1" dirty="0" err="1" smtClean="0">
                <a:solidFill>
                  <a:srgbClr val="37424A"/>
                </a:solidFill>
                <a:latin typeface="Courier New"/>
                <a:ea typeface="DejaVu Sans"/>
              </a:rPr>
              <a:t>pushd</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$EDITOR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p:txBody>
      </p:sp>
      <p:sp>
        <p:nvSpPr>
          <p:cNvPr id="524" name="CustomShape 4"/>
          <p:cNvSpPr/>
          <p:nvPr/>
        </p:nvSpPr>
        <p:spPr>
          <a:xfrm>
            <a:off x="442080" y="2569808"/>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change from</a:t>
            </a:r>
            <a:endParaRPr lang="en-US" sz="2400" b="0" strike="noStrike" spc="-1" dirty="0">
              <a:latin typeface="Arial"/>
            </a:endParaRPr>
          </a:p>
        </p:txBody>
      </p:sp>
      <p:sp>
        <p:nvSpPr>
          <p:cNvPr id="525" name="CustomShape 5"/>
          <p:cNvSpPr/>
          <p:nvPr/>
        </p:nvSpPr>
        <p:spPr>
          <a:xfrm>
            <a:off x="457200" y="2994618"/>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endParaRPr lang="en-US" sz="1800" b="0" strike="noStrike" spc="-1" dirty="0">
              <a:latin typeface="Arial"/>
            </a:endParaRPr>
          </a:p>
        </p:txBody>
      </p:sp>
      <p:sp>
        <p:nvSpPr>
          <p:cNvPr id="526" name="CustomShape 6"/>
          <p:cNvSpPr/>
          <p:nvPr/>
        </p:nvSpPr>
        <p:spPr>
          <a:xfrm>
            <a:off x="442080" y="35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27" name="CustomShape 7"/>
          <p:cNvSpPr/>
          <p:nvPr/>
        </p:nvSpPr>
        <p:spPr>
          <a:xfrm>
            <a:off x="457200" y="4135320"/>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65961067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9"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30"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31" name="CustomShape 4"/>
          <p:cNvSpPr/>
          <p:nvPr/>
        </p:nvSpPr>
        <p:spPr>
          <a:xfrm>
            <a:off x="457200" y="2947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Edinburgh!</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from the library</a:t>
            </a:r>
            <a:endParaRPr lang="en-US" sz="1800" b="0" strike="noStrike" spc="-1">
              <a:latin typeface="Arial"/>
            </a:endParaRPr>
          </a:p>
          <a:p>
            <a:pPr>
              <a:lnSpc>
                <a:spcPct val="100000"/>
              </a:lnSpc>
            </a:pPr>
            <a:endParaRPr lang="en-US" sz="1800" b="0" strike="noStrike" spc="-1">
              <a:latin typeface="Arial"/>
            </a:endParaRPr>
          </a:p>
        </p:txBody>
      </p:sp>
    </p:spTree>
    <p:extLst>
      <p:ext uri="{BB962C8B-B14F-4D97-AF65-F5344CB8AC3E}">
        <p14:creationId xmlns:p14="http://schemas.microsoft.com/office/powerpoint/2010/main" val="28314754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34"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 M </a:t>
            </a:r>
            <a:r>
              <a:rPr lang="en-US" sz="1800" b="1" strike="noStrike" spc="-1" dirty="0" err="1">
                <a:solidFill>
                  <a:srgbClr val="CE181E"/>
                </a:solidFill>
                <a:latin typeface="Courier New"/>
                <a:ea typeface="DejaVu Sans"/>
              </a:rPr>
              <a:t>src</a:t>
            </a:r>
            <a:r>
              <a:rPr lang="en-US" sz="1800" b="1" strike="noStrike" spc="-1" dirty="0">
                <a:solidFill>
                  <a:srgbClr val="CE181E"/>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35" name="CustomShape 4"/>
          <p:cNvSpPr/>
          <p:nvPr/>
        </p:nvSpPr>
        <p:spPr>
          <a:xfrm>
            <a:off x="442080" y="26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36" name="CustomShape 5"/>
          <p:cNvSpPr/>
          <p:nvPr/>
        </p:nvSpPr>
        <p:spPr>
          <a:xfrm>
            <a:off x="457200" y="3235320"/>
            <a:ext cx="8410680" cy="261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commit -</a:t>
            </a:r>
            <a:r>
              <a:rPr lang="en-US" sz="1800" b="1" strike="noStrike" spc="-1" dirty="0" err="1">
                <a:solidFill>
                  <a:srgbClr val="37424A"/>
                </a:solidFill>
                <a:latin typeface="Courier New"/>
                <a:ea typeface="DejaVu Sans"/>
              </a:rPr>
              <a:t>avs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Adding new patch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workspace/sources/ypdd-elce2018-example</a:t>
            </a:r>
            <a:endParaRPr lang="en-US" sz="1800" b="0" strike="noStrike" spc="-1" dirty="0">
              <a:latin typeface="Arial"/>
            </a:endParaRPr>
          </a:p>
        </p:txBody>
      </p:sp>
    </p:spTree>
    <p:extLst>
      <p:ext uri="{BB962C8B-B14F-4D97-AF65-F5344CB8AC3E}">
        <p14:creationId xmlns:p14="http://schemas.microsoft.com/office/powerpoint/2010/main" val="6852375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38"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39" name="CustomShape 3"/>
          <p:cNvSpPr/>
          <p:nvPr/>
        </p:nvSpPr>
        <p:spPr>
          <a:xfrm>
            <a:off x="457200" y="1939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https://github.com/twoerner/ypdd-elce2018-example/archive/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Resolving github.com (github.com)... 192.30.253.113, 192.30.253.112</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Connecting to github.com (github.com)|192.30.253.113|:443... connected.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HTTP request sent, awaiting response... 404 Not Found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ERROR 404: Not Found.</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1.0.0</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endParaRPr lang="en-US" sz="1800" b="0" strike="noStrike" spc="-1" dirty="0">
              <a:latin typeface="Arial"/>
            </a:endParaRPr>
          </a:p>
          <a:p>
            <a:pPr>
              <a:lnSpc>
                <a:spcPct val="100000"/>
              </a:lnSpc>
            </a:pPr>
            <a:endParaRPr lang="en-US" sz="1800" b="0" strike="noStrike" spc="-1" dirty="0">
              <a:latin typeface="Arial"/>
            </a:endParaRPr>
          </a:p>
        </p:txBody>
      </p:sp>
      <p:sp>
        <p:nvSpPr>
          <p:cNvPr id="540" name="CustomShape 4"/>
          <p:cNvSpPr/>
          <p:nvPr/>
        </p:nvSpPr>
        <p:spPr>
          <a:xfrm>
            <a:off x="442080" y="571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25279985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42" name="CustomShape 2"/>
          <p:cNvSpPr/>
          <p:nvPr/>
        </p:nvSpPr>
        <p:spPr>
          <a:xfrm>
            <a:off x="457200" y="1003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1.0.1 ypdd-elce2018-example</a:t>
            </a:r>
            <a:endParaRPr lang="en-US" sz="1800" b="0" strike="noStrike" spc="-1" dirty="0">
              <a:latin typeface="Arial"/>
            </a:endParaRPr>
          </a:p>
          <a:p>
            <a:pPr>
              <a:lnSpc>
                <a:spcPct val="100000"/>
              </a:lnSpc>
            </a:pPr>
            <a:r>
              <a:rPr lang="en-US" sz="1200" b="1" strike="noStrike" spc="-1" dirty="0">
                <a:solidFill>
                  <a:srgbClr val="A09600"/>
                </a:solidFill>
                <a:latin typeface="Courier New"/>
                <a:ea typeface="DejaVu Sans"/>
              </a:rPr>
              <a: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WARNING: Command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99271b82b92d8f5f9ecb31099b78895ba7da84ef' failed: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First, rewinding head to replay your work on top of it...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Applying: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Using index info to reconstruct a base tree...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M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Falling back to patching base and 3-way merge...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Auto-merging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CONFLICT (content): Merge conflict in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error: Failed to merge in the changes.</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Patch failed at 0001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The copy of the patch that failed is found in: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/rebase-apply/patch</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When you have resolved this problem,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--continue".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If you prefer to skip this patch,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--skip" instead.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To check out the original branch and stop rebasing,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--abort".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You will need to resolve conflicts in order to complete the upgrade.</a:t>
            </a:r>
            <a:endParaRPr lang="en-US" sz="1200" b="0" strike="noStrike" spc="-1" dirty="0">
              <a:latin typeface="Arial"/>
            </a:endParaRPr>
          </a:p>
        </p:txBody>
      </p:sp>
    </p:spTree>
    <p:extLst>
      <p:ext uri="{BB962C8B-B14F-4D97-AF65-F5344CB8AC3E}">
        <p14:creationId xmlns:p14="http://schemas.microsoft.com/office/powerpoint/2010/main" val="3676084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4"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45" name="CustomShape 3"/>
          <p:cNvSpPr/>
          <p:nvPr/>
        </p:nvSpPr>
        <p:spPr>
          <a:xfrm>
            <a:off x="457200" y="2227320"/>
            <a:ext cx="8410680" cy="789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workspace/sources/ypdd-elce2018-example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$EDITOR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p:txBody>
      </p:sp>
    </p:spTree>
    <p:extLst>
      <p:ext uri="{BB962C8B-B14F-4D97-AF65-F5344CB8AC3E}">
        <p14:creationId xmlns:p14="http://schemas.microsoft.com/office/powerpoint/2010/main" val="37876497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48" name="CustomShape 3"/>
          <p:cNvSpPr/>
          <p:nvPr/>
        </p:nvSpPr>
        <p:spPr>
          <a:xfrm>
            <a:off x="457200" y="1543320"/>
            <a:ext cx="8410680" cy="184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&lt;&lt;&lt;&lt;&lt;&lt;&lt; 99271b82b92d8f5f9ecb31099b78895ba7da84ef</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14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15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16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17 &gt;&gt;&gt;&gt;&gt;&gt;&gt; update salutation</a:t>
            </a:r>
            <a:endParaRPr lang="en-US" sz="1800" b="0" strike="noStrike" spc="-1" dirty="0">
              <a:latin typeface="Arial"/>
            </a:endParaRPr>
          </a:p>
          <a:p>
            <a:pPr>
              <a:lnSpc>
                <a:spcPct val="100000"/>
              </a:lnSpc>
            </a:pPr>
            <a:endParaRPr lang="en-US" sz="1800" b="0" strike="noStrike" spc="-1" dirty="0">
              <a:latin typeface="Arial"/>
            </a:endParaRPr>
          </a:p>
        </p:txBody>
      </p:sp>
      <p:sp>
        <p:nvSpPr>
          <p:cNvPr id="549" name="CustomShape 4"/>
          <p:cNvSpPr/>
          <p:nvPr/>
        </p:nvSpPr>
        <p:spPr>
          <a:xfrm>
            <a:off x="442080" y="348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50" name="CustomShape 5"/>
          <p:cNvSpPr/>
          <p:nvPr/>
        </p:nvSpPr>
        <p:spPr>
          <a:xfrm>
            <a:off x="457200" y="3955320"/>
            <a:ext cx="8410680" cy="707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19209323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2" name="CustomShape 2"/>
          <p:cNvSpPr/>
          <p:nvPr/>
        </p:nvSpPr>
        <p:spPr>
          <a:xfrm>
            <a:off x="457200" y="1111320"/>
            <a:ext cx="8410680" cy="1540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add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rebase --continue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Applying: update salutation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update-recipe ypdd-elce2018-example</a:t>
            </a:r>
            <a:endParaRPr lang="en-US" sz="1800" b="0" strike="noStrike" spc="-1" dirty="0">
              <a:latin typeface="Arial"/>
            </a:endParaRPr>
          </a:p>
        </p:txBody>
      </p:sp>
      <p:sp>
        <p:nvSpPr>
          <p:cNvPr id="553" name="CustomShape 3"/>
          <p:cNvSpPr/>
          <p:nvPr/>
        </p:nvSpPr>
        <p:spPr>
          <a:xfrm>
            <a:off x="442080" y="283464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6891926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5" name="CustomShape 2"/>
          <p:cNvSpPr/>
          <p:nvPr/>
        </p:nvSpPr>
        <p:spPr>
          <a:xfrm>
            <a:off x="457200" y="1189080"/>
            <a:ext cx="8410680" cy="3474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tree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nano_3.1.bb</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ypdd-elce2018-example_1.0.1.bb</a:t>
            </a:r>
            <a:endParaRPr lang="en-US" sz="1800" b="0" strike="noStrike" spc="-1" dirty="0">
              <a:latin typeface="Arial"/>
            </a:endParaRPr>
          </a:p>
        </p:txBody>
      </p:sp>
      <p:sp>
        <p:nvSpPr>
          <p:cNvPr id="556" name="CustomShape 3"/>
          <p:cNvSpPr/>
          <p:nvPr/>
        </p:nvSpPr>
        <p:spPr>
          <a:xfrm>
            <a:off x="460800" y="482580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considering there’s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how useful is </a:t>
            </a:r>
            <a:r>
              <a:rPr lang="en-US" sz="2400" b="0" i="1" strike="noStrike" spc="-1">
                <a:solidFill>
                  <a:srgbClr val="414141"/>
                </a:solidFill>
                <a:latin typeface="Arial"/>
                <a:ea typeface="ＭＳ Ｐゴシック"/>
              </a:rPr>
              <a:t>devtool update-recipe</a:t>
            </a:r>
            <a:r>
              <a:rPr lang="en-US" sz="2400" b="0" strike="noStrike" spc="-1">
                <a:solidFill>
                  <a:srgbClr val="414141"/>
                </a:solidFill>
                <a:latin typeface="Arial"/>
                <a:ea typeface="ＭＳ Ｐゴシック"/>
              </a:rPr>
              <a:t>?</a:t>
            </a:r>
            <a:endParaRPr lang="en-US" sz="2400" b="0" strike="noStrike" spc="-1">
              <a:latin typeface="Arial"/>
            </a:endParaRPr>
          </a:p>
        </p:txBody>
      </p:sp>
    </p:spTree>
    <p:extLst>
      <p:ext uri="{BB962C8B-B14F-4D97-AF65-F5344CB8AC3E}">
        <p14:creationId xmlns:p14="http://schemas.microsoft.com/office/powerpoint/2010/main" val="147571559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58"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2044689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60"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1034255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9:10</a:t>
            </a:r>
            <a:r>
              <a:rPr lang="en-US" sz="2000" dirty="0">
                <a:latin typeface="Arial" charset="0"/>
              </a:rPr>
              <a:t>	</a:t>
            </a:r>
            <a:r>
              <a:rPr lang="en-US" sz="2000" dirty="0" smtClean="0">
                <a:latin typeface="Arial" charset="0"/>
              </a:rPr>
              <a:t>Keynote</a:t>
            </a:r>
          </a:p>
          <a:p>
            <a:pPr marL="0" indent="0" eaLnBrk="1" hangingPunct="1">
              <a:spcBef>
                <a:spcPts val="600"/>
              </a:spcBef>
              <a:buNone/>
            </a:pPr>
            <a:r>
              <a:rPr lang="en-US" sz="2000" dirty="0" smtClean="0">
                <a:latin typeface="Arial" charset="0"/>
              </a:rPr>
              <a:t>9:10- </a:t>
            </a:r>
            <a:r>
              <a:rPr lang="en-US" sz="2000" dirty="0" smtClean="0">
                <a:latin typeface="Arial" charset="0"/>
              </a:rPr>
              <a:t>9:15</a:t>
            </a:r>
            <a:r>
              <a:rPr lang="en-US" sz="2000" dirty="0">
                <a:latin typeface="Arial" charset="0"/>
              </a:rPr>
              <a:t>	</a:t>
            </a:r>
            <a:r>
              <a:rPr lang="en-US" sz="2000" dirty="0" smtClean="0">
                <a:latin typeface="Arial" charset="0"/>
              </a:rPr>
              <a:t>Lab account setup</a:t>
            </a:r>
          </a:p>
          <a:p>
            <a:pPr marL="0" indent="0" eaLnBrk="1" hangingPunct="1">
              <a:spcBef>
                <a:spcPts val="600"/>
              </a:spcBef>
              <a:buNone/>
            </a:pPr>
            <a:r>
              <a:rPr lang="en-US" sz="2000" dirty="0" smtClean="0">
                <a:latin typeface="Arial" charset="0"/>
              </a:rPr>
              <a:t>9:15-10:15</a:t>
            </a:r>
            <a:r>
              <a:rPr lang="en-US" sz="2000" dirty="0">
                <a:latin typeface="Arial" charset="0"/>
              </a:rPr>
              <a:t>	Hash Equivalency/</a:t>
            </a:r>
            <a:r>
              <a:rPr lang="en-US" sz="2000" dirty="0" err="1">
                <a:latin typeface="Arial" charset="0"/>
              </a:rPr>
              <a:t>Runqueue</a:t>
            </a:r>
            <a:endParaRPr lang="en-US" sz="2000" dirty="0">
              <a:latin typeface="Arial" charset="0"/>
            </a:endParaRPr>
          </a:p>
          <a:p>
            <a:pPr marL="0" indent="0" eaLnBrk="1" hangingPunct="1">
              <a:spcBef>
                <a:spcPts val="600"/>
              </a:spcBef>
              <a:buNone/>
            </a:pPr>
            <a:r>
              <a:rPr lang="en-US" sz="2000" dirty="0">
                <a:solidFill>
                  <a:schemeClr val="accent1"/>
                </a:solidFill>
                <a:latin typeface="Arial" charset="0"/>
              </a:rPr>
              <a:t>10:15-10:30	Morning Break</a:t>
            </a:r>
          </a:p>
          <a:p>
            <a:pPr marL="0" indent="0" eaLnBrk="1" hangingPunct="1">
              <a:spcBef>
                <a:spcPts val="600"/>
              </a:spcBef>
              <a:buNone/>
            </a:pPr>
            <a:r>
              <a:rPr lang="en-US" sz="2000" dirty="0" smtClean="0">
                <a:latin typeface="Arial" charset="0"/>
              </a:rPr>
              <a:t>10:30-12:00</a:t>
            </a:r>
            <a:r>
              <a:rPr lang="en-US" sz="2000" dirty="0">
                <a:latin typeface="Arial" charset="0"/>
              </a:rPr>
              <a:t>	User Space </a:t>
            </a:r>
            <a:r>
              <a:rPr lang="en-US" sz="2000" dirty="0" smtClean="0">
                <a:latin typeface="Arial" charset="0"/>
              </a:rPr>
              <a:t>Topics</a:t>
            </a:r>
          </a:p>
          <a:p>
            <a:pPr marL="0" indent="0" eaLnBrk="1" hangingPunct="1">
              <a:spcBef>
                <a:spcPts val="600"/>
              </a:spcBef>
              <a:buNone/>
            </a:pPr>
            <a:r>
              <a:rPr lang="en-US" sz="2000" dirty="0" smtClean="0">
                <a:solidFill>
                  <a:schemeClr val="accent1"/>
                </a:solidFill>
                <a:latin typeface="Arial" charset="0"/>
              </a:rPr>
              <a:t>12:00-12:30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12:30- 1:10</a:t>
            </a:r>
            <a:r>
              <a:rPr lang="en-US" sz="2000" dirty="0">
                <a:latin typeface="Arial" charset="0"/>
              </a:rPr>
              <a:t>	Package </a:t>
            </a:r>
            <a:r>
              <a:rPr lang="en-US" sz="2000" dirty="0" smtClean="0">
                <a:latin typeface="Arial" charset="0"/>
              </a:rPr>
              <a:t>Feeds</a:t>
            </a:r>
            <a:endParaRPr lang="en-US" sz="2000" dirty="0">
              <a:latin typeface="Arial" charset="0"/>
            </a:endParaRPr>
          </a:p>
          <a:p>
            <a:pPr marL="0" indent="0" eaLnBrk="1" hangingPunct="1">
              <a:spcBef>
                <a:spcPts val="900"/>
              </a:spcBef>
              <a:buNone/>
            </a:pPr>
            <a:r>
              <a:rPr lang="en-US" sz="2000" dirty="0" smtClean="0">
                <a:latin typeface="Arial" charset="0"/>
              </a:rPr>
              <a:t>1:10- 1:40</a:t>
            </a:r>
            <a:r>
              <a:rPr lang="en-US" sz="2000" dirty="0">
                <a:latin typeface="Arial" charset="0"/>
              </a:rPr>
              <a:t>	</a:t>
            </a:r>
            <a:r>
              <a:rPr lang="en-US" sz="2000" dirty="0">
                <a:latin typeface="Arial" charset="0"/>
              </a:rPr>
              <a:t>Mirrors and </a:t>
            </a:r>
            <a:r>
              <a:rPr lang="en-US" sz="2000" dirty="0" err="1">
                <a:latin typeface="Arial" charset="0"/>
              </a:rPr>
              <a:t>SState</a:t>
            </a:r>
            <a:endParaRPr lang="en-US" sz="2000" dirty="0">
              <a:latin typeface="Arial" charset="0"/>
            </a:endParaRPr>
          </a:p>
          <a:p>
            <a:pPr marL="0" indent="0" eaLnBrk="1" hangingPunct="1">
              <a:spcBef>
                <a:spcPts val="600"/>
              </a:spcBef>
              <a:buNone/>
            </a:pPr>
            <a:r>
              <a:rPr lang="en-US" sz="2000" dirty="0" smtClean="0">
                <a:latin typeface="Arial" charset="0"/>
              </a:rPr>
              <a:t>1:40- 2:40</a:t>
            </a:r>
            <a:r>
              <a:rPr lang="en-US" sz="2000" dirty="0">
                <a:latin typeface="Arial" charset="0"/>
              </a:rPr>
              <a:t>	</a:t>
            </a:r>
            <a:r>
              <a:rPr lang="en-US" sz="2000" dirty="0" smtClean="0">
                <a:latin typeface="Arial" charset="0"/>
              </a:rPr>
              <a:t>WIC</a:t>
            </a:r>
            <a:endParaRPr lang="en-US" sz="2000" dirty="0">
              <a:latin typeface="Arial" charset="0"/>
            </a:endParaRPr>
          </a:p>
          <a:p>
            <a:pPr marL="0" indent="0" eaLnBrk="1" hangingPunct="1">
              <a:spcBef>
                <a:spcPts val="600"/>
              </a:spcBef>
              <a:buNone/>
            </a:pPr>
            <a:r>
              <a:rPr lang="en-US" sz="2000" dirty="0" smtClean="0">
                <a:solidFill>
                  <a:schemeClr val="accent1"/>
                </a:solidFill>
                <a:latin typeface="Arial" charset="0"/>
              </a:rPr>
              <a:t>2:10- </a:t>
            </a:r>
            <a:r>
              <a:rPr lang="en-US" sz="2000" dirty="0" smtClean="0">
                <a:solidFill>
                  <a:schemeClr val="accent1"/>
                </a:solidFill>
                <a:latin typeface="Arial" charset="0"/>
              </a:rPr>
              <a:t>2:30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2:30- 3:30</a:t>
            </a:r>
            <a:r>
              <a:rPr lang="en-US" sz="2000" dirty="0">
                <a:latin typeface="Arial" charset="0"/>
              </a:rPr>
              <a:t>	Container </a:t>
            </a:r>
            <a:r>
              <a:rPr lang="en-US" sz="2000" dirty="0" smtClean="0">
                <a:latin typeface="Arial" charset="0"/>
              </a:rPr>
              <a:t>building/</a:t>
            </a:r>
            <a:r>
              <a:rPr lang="en-US" sz="2000" dirty="0" err="1" smtClean="0">
                <a:latin typeface="Arial" charset="0"/>
              </a:rPr>
              <a:t>Multiconfig</a:t>
            </a:r>
            <a:endParaRPr lang="en-US" sz="2000" dirty="0" smtClean="0">
              <a:latin typeface="Arial" charset="0"/>
            </a:endParaRPr>
          </a:p>
          <a:p>
            <a:pPr marL="0" indent="0" eaLnBrk="1" hangingPunct="1">
              <a:spcBef>
                <a:spcPts val="600"/>
              </a:spcBef>
              <a:buNone/>
            </a:pPr>
            <a:r>
              <a:rPr lang="en-US" sz="2000" dirty="0" smtClean="0">
                <a:latin typeface="Arial" charset="0"/>
              </a:rPr>
              <a:t>3:30- 4:30</a:t>
            </a:r>
            <a:r>
              <a:rPr lang="en-US" sz="2000" dirty="0">
                <a:latin typeface="Arial" charset="0"/>
              </a:rPr>
              <a:t>	</a:t>
            </a:r>
            <a:r>
              <a:rPr lang="en-US" sz="2000" dirty="0" err="1"/>
              <a:t>Devtool</a:t>
            </a:r>
            <a:endParaRPr lang="en-US" sz="2000" dirty="0">
              <a:latin typeface="Arial" charset="0"/>
            </a:endParaRPr>
          </a:p>
          <a:p>
            <a:pPr marL="0" indent="0" eaLnBrk="1" hangingPunct="1">
              <a:spcBef>
                <a:spcPts val="600"/>
              </a:spcBef>
              <a:buNone/>
            </a:pPr>
            <a:r>
              <a:rPr lang="en-US" sz="2000" dirty="0" smtClean="0">
                <a:latin typeface="Arial" charset="0"/>
              </a:rPr>
              <a:t>4:30- </a:t>
            </a:r>
            <a:r>
              <a:rPr lang="en-US" sz="2000" dirty="0">
                <a:latin typeface="Arial" charset="0"/>
              </a:rPr>
              <a:t>5:00	</a:t>
            </a:r>
            <a:r>
              <a:rPr lang="en-US" sz="2000" dirty="0" smtClean="0">
                <a:latin typeface="Arial" charset="0"/>
              </a:rPr>
              <a:t>Tools, Toaster, User Experience</a:t>
            </a:r>
            <a:endParaRPr lang="en-US" sz="2000" dirty="0">
              <a:latin typeface="Arial" charset="0"/>
            </a:endParaRPr>
          </a:p>
          <a:p>
            <a:pPr marL="0" indent="0" eaLnBrk="1" hangingPunct="1">
              <a:spcBef>
                <a:spcPts val="600"/>
              </a:spcBef>
              <a:buNone/>
            </a:pPr>
            <a:r>
              <a:rPr lang="en-US" sz="2000" dirty="0" smtClean="0">
                <a:latin typeface="Arial" charset="0"/>
              </a:rPr>
              <a:t>5:00- </a:t>
            </a:r>
            <a:r>
              <a:rPr lang="en-US" sz="2000" dirty="0">
                <a:latin typeface="Arial" charset="0"/>
              </a:rPr>
              <a:t>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a:t>Yocto Project Dev Day</a:t>
            </a:r>
            <a:endParaRPr/>
          </a:p>
          <a:p>
            <a:pPr marL="342900" lvl="0" indent="-342900" algn="l" rtl="0">
              <a:spcBef>
                <a:spcPts val="0"/>
              </a:spcBef>
              <a:spcAft>
                <a:spcPts val="0"/>
              </a:spcAft>
              <a:buClr>
                <a:schemeClr val="accent1"/>
              </a:buClr>
              <a:buSzPts val="2400"/>
              <a:buFont typeface="Arial"/>
              <a:buChar char="•"/>
            </a:pPr>
            <a:r>
              <a:rPr lang="en-US"/>
              <a:t>Yocto Project updates</a:t>
            </a:r>
            <a:endParaRPr/>
          </a:p>
          <a:p>
            <a:pPr marL="342900" lvl="0" indent="-342900" algn="l" rtl="0">
              <a:spcBef>
                <a:spcPts val="0"/>
              </a:spcBef>
              <a:spcAft>
                <a:spcPts val="0"/>
              </a:spcAft>
              <a:buClr>
                <a:schemeClr val="accent1"/>
              </a:buClr>
              <a:buSzPts val="2400"/>
              <a:buFont typeface="Arial"/>
              <a:buChar char="•"/>
            </a:pPr>
            <a:r>
              <a:rPr lang="en-US"/>
              <a:t>Yocto Project Summit 2019</a:t>
            </a:r>
            <a:endParaRPr/>
          </a:p>
          <a:p>
            <a:pPr marL="342900" marR="0" lvl="0" indent="-342900" algn="l" rtl="0">
              <a:spcBef>
                <a:spcPts val="0"/>
              </a:spcBef>
              <a:spcAft>
                <a:spcPts val="0"/>
              </a:spcAft>
              <a:buClr>
                <a:schemeClr val="accent1"/>
              </a:buClr>
              <a:buSzPts val="2400"/>
              <a:buFont typeface="Arial"/>
              <a:buChar char="•"/>
            </a:pPr>
            <a:r>
              <a:rPr lang="en-US"/>
              <a:t>Yocto Project at ELC</a:t>
            </a:r>
            <a:endParaRPr/>
          </a:p>
          <a:p>
            <a:pPr marL="342900" marR="0" lvl="0" indent="-342900" algn="l" rtl="0">
              <a:spcBef>
                <a:spcPts val="0"/>
              </a:spcBef>
              <a:spcAft>
                <a:spcPts val="0"/>
              </a:spcAft>
              <a:buClr>
                <a:schemeClr val="accent1"/>
              </a:buClr>
              <a:buSzPts val="2400"/>
              <a:buFont typeface="Arial"/>
              <a:buChar char="•"/>
            </a:pPr>
            <a:r>
              <a:rPr lang="en-US"/>
              <a:t>Join us!</a:t>
            </a:r>
            <a:endParaRPr/>
          </a:p>
          <a:p>
            <a:pPr marL="342900" marR="0" lvl="0" indent="0" algn="l" rtl="0">
              <a:spcBef>
                <a:spcPts val="0"/>
              </a:spcBef>
              <a:spcAft>
                <a:spcPts val="0"/>
              </a:spcAft>
              <a:buNone/>
            </a:pPr>
            <a:endParaRPr/>
          </a:p>
          <a:p>
            <a:pPr marL="342900" marR="0" lvl="0" indent="-190500" algn="l" rtl="0">
              <a:spcBef>
                <a:spcPts val="1800"/>
              </a:spcBef>
              <a:spcAft>
                <a:spcPts val="0"/>
              </a:spcAft>
              <a:buClr>
                <a:schemeClr val="accent1"/>
              </a:buClr>
              <a:buSzPts val="2400"/>
              <a:buFont typeface="Arial"/>
              <a:buNone/>
            </a:pPr>
            <a:endParaRPr sz="2400" b="1"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86658012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65" name="Google Shape;65;p14"/>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sz="2800" dirty="0"/>
              <a:t>Very important event for us	</a:t>
            </a:r>
            <a:endParaRPr sz="2800" dirty="0"/>
          </a:p>
          <a:p>
            <a:pPr marL="914400" lvl="1" indent="-368300" algn="l" rtl="0">
              <a:spcBef>
                <a:spcPts val="0"/>
              </a:spcBef>
              <a:spcAft>
                <a:spcPts val="0"/>
              </a:spcAft>
              <a:buSzPts val="2200"/>
              <a:buChar char="•"/>
            </a:pPr>
            <a:r>
              <a:rPr lang="en-US" sz="2400" dirty="0"/>
              <a:t>we really enjoy meeting new users</a:t>
            </a:r>
            <a:endParaRPr sz="2400" dirty="0"/>
          </a:p>
          <a:p>
            <a:pPr marL="914400" lvl="1" indent="-368300" algn="l" rtl="0">
              <a:spcBef>
                <a:spcPts val="0"/>
              </a:spcBef>
              <a:spcAft>
                <a:spcPts val="0"/>
              </a:spcAft>
              <a:buSzPts val="2200"/>
              <a:buChar char="•"/>
            </a:pPr>
            <a:r>
              <a:rPr lang="en-US" sz="2400" dirty="0"/>
              <a:t>we really value feedback from the field!</a:t>
            </a:r>
            <a:endParaRPr sz="2400" dirty="0"/>
          </a:p>
          <a:p>
            <a:pPr marL="457200" lvl="0" indent="-381000" algn="l" rtl="0">
              <a:spcBef>
                <a:spcPts val="0"/>
              </a:spcBef>
              <a:spcAft>
                <a:spcPts val="0"/>
              </a:spcAft>
              <a:buSzPts val="2400"/>
              <a:buChar char="•"/>
            </a:pPr>
            <a:r>
              <a:rPr lang="en-US" sz="2800" dirty="0"/>
              <a:t>Don’t hesitate to ask questions, take as much as possible from the great speakers today!</a:t>
            </a:r>
            <a:endParaRPr sz="2800" dirty="0"/>
          </a:p>
          <a:p>
            <a:pPr marL="457200" lvl="0" indent="-381000" algn="l" rtl="0">
              <a:spcBef>
                <a:spcPts val="0"/>
              </a:spcBef>
              <a:spcAft>
                <a:spcPts val="0"/>
              </a:spcAft>
              <a:buSzPts val="2400"/>
              <a:buChar char="•"/>
            </a:pPr>
            <a:r>
              <a:rPr lang="en-US" sz="2800" dirty="0"/>
              <a:t>We need more users, contributors and maintainers!</a:t>
            </a:r>
            <a:endParaRPr sz="2800" dirty="0"/>
          </a:p>
          <a:p>
            <a:pPr marL="457200" lvl="0" indent="-381000" algn="l" rtl="0">
              <a:spcBef>
                <a:spcPts val="0"/>
              </a:spcBef>
              <a:spcAft>
                <a:spcPts val="0"/>
              </a:spcAft>
              <a:buSzPts val="2400"/>
              <a:buChar char="•"/>
            </a:pPr>
            <a:r>
              <a:rPr lang="en-US" sz="2800" dirty="0"/>
              <a:t>Send us feedback!</a:t>
            </a:r>
            <a:endParaRPr sz="2800" dirty="0"/>
          </a:p>
        </p:txBody>
      </p:sp>
    </p:spTree>
    <p:extLst>
      <p:ext uri="{BB962C8B-B14F-4D97-AF65-F5344CB8AC3E}">
        <p14:creationId xmlns:p14="http://schemas.microsoft.com/office/powerpoint/2010/main" val="2082435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146" name="Title 1"/>
          <p:cNvSpPr txBox="1">
            <a:spLocks noGrp="1"/>
          </p:cNvSpPr>
          <p:nvPr>
            <p:ph type="title"/>
          </p:nvPr>
        </p:nvSpPr>
        <p:spPr>
          <a:xfrm>
            <a:off x="454024" y="408517"/>
            <a:ext cx="8227440" cy="889001"/>
          </a:xfrm>
          <a:prstGeom prst="rect">
            <a:avLst/>
          </a:prstGeom>
        </p:spPr>
        <p:txBody>
          <a:bodyPr/>
          <a:lstStyle/>
          <a:p>
            <a:r>
              <a:rPr dirty="0"/>
              <a:t>Package </a:t>
            </a:r>
            <a:r>
              <a:rPr lang="en-US" dirty="0" smtClean="0"/>
              <a:t>Manager </a:t>
            </a:r>
            <a:r>
              <a:rPr dirty="0" smtClean="0"/>
              <a:t>Overview</a:t>
            </a:r>
            <a:endParaRPr dirty="0"/>
          </a:p>
        </p:txBody>
      </p:sp>
      <p:pic>
        <p:nvPicPr>
          <p:cNvPr id="147" name="Picture 2" descr="Picture 2"/>
          <p:cNvPicPr>
            <a:picLocks noChangeAspect="1"/>
          </p:cNvPicPr>
          <p:nvPr/>
        </p:nvPicPr>
        <p:blipFill>
          <a:blip r:embed="rId2">
            <a:extLst/>
          </a:blip>
          <a:stretch>
            <a:fillRect/>
          </a:stretch>
        </p:blipFill>
        <p:spPr>
          <a:xfrm>
            <a:off x="774138" y="1175776"/>
            <a:ext cx="7007227" cy="4612354"/>
          </a:xfrm>
          <a:prstGeom prst="rect">
            <a:avLst/>
          </a:prstGeom>
          <a:ln w="12700">
            <a:miter lim="400000"/>
          </a:ln>
        </p:spPr>
      </p:pic>
    </p:spTree>
    <p:extLst>
      <p:ext uri="{BB962C8B-B14F-4D97-AF65-F5344CB8AC3E}">
        <p14:creationId xmlns:p14="http://schemas.microsoft.com/office/powerpoint/2010/main" val="141044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150" name="Title 1"/>
          <p:cNvSpPr txBox="1">
            <a:spLocks noGrp="1"/>
          </p:cNvSpPr>
          <p:nvPr>
            <p:ph type="title"/>
          </p:nvPr>
        </p:nvSpPr>
        <p:spPr>
          <a:xfrm>
            <a:off x="454024" y="408517"/>
            <a:ext cx="8227440" cy="889001"/>
          </a:xfrm>
          <a:prstGeom prst="rect">
            <a:avLst/>
          </a:prstGeom>
        </p:spPr>
        <p:txBody>
          <a:bodyPr/>
          <a:lstStyle/>
          <a:p>
            <a:r>
              <a:rPr lang="en-US" dirty="0" err="1" smtClean="0"/>
              <a:t>Yocto</a:t>
            </a:r>
            <a:r>
              <a:rPr lang="en-US" dirty="0" smtClean="0"/>
              <a:t> </a:t>
            </a:r>
            <a:r>
              <a:rPr dirty="0" smtClean="0"/>
              <a:t>Package </a:t>
            </a:r>
            <a:r>
              <a:rPr dirty="0"/>
              <a:t>Feed Overview</a:t>
            </a:r>
          </a:p>
        </p:txBody>
      </p:sp>
      <p:sp>
        <p:nvSpPr>
          <p:cNvPr id="151" name="Content Placeholder 2"/>
          <p:cNvSpPr txBox="1">
            <a:spLocks noGrp="1"/>
          </p:cNvSpPr>
          <p:nvPr>
            <p:ph type="body" idx="4294967295"/>
          </p:nvPr>
        </p:nvSpPr>
        <p:spPr>
          <a:xfrm>
            <a:off x="442210" y="1075766"/>
            <a:ext cx="8229601" cy="4921623"/>
          </a:xfrm>
          <a:prstGeom prst="rect">
            <a:avLst/>
          </a:prstGeom>
        </p:spPr>
        <p:txBody>
          <a:bodyPr/>
          <a:lstStyle/>
          <a:p>
            <a:r>
              <a:rPr dirty="0"/>
              <a:t>Tested package types: rpm and </a:t>
            </a:r>
            <a:r>
              <a:rPr dirty="0" err="1"/>
              <a:t>ipk</a:t>
            </a:r>
            <a:endParaRPr dirty="0"/>
          </a:p>
          <a:p>
            <a:r>
              <a:rPr dirty="0"/>
              <a:t>For rpm packages, we now use </a:t>
            </a:r>
            <a:r>
              <a:rPr dirty="0" smtClean="0"/>
              <a:t>DNF</a:t>
            </a:r>
            <a:endParaRPr dirty="0"/>
          </a:p>
          <a:p>
            <a:r>
              <a:rPr dirty="0"/>
              <a:t>Setting up a package feed is EASY</a:t>
            </a:r>
          </a:p>
          <a:p>
            <a:pPr marL="685800" lvl="1" indent="-342900">
              <a:spcBef>
                <a:spcPts val="500"/>
              </a:spcBef>
              <a:buClr>
                <a:srgbClr val="37424A"/>
              </a:buClr>
              <a:defRPr sz="2200" b="0">
                <a:solidFill>
                  <a:srgbClr val="404040"/>
                </a:solidFill>
              </a:defRPr>
            </a:pPr>
            <a:r>
              <a:rPr u="sng" dirty="0">
                <a:solidFill>
                  <a:schemeClr val="accent1"/>
                </a:solidFill>
                <a:uFill>
                  <a:solidFill>
                    <a:schemeClr val="accent1"/>
                  </a:solidFill>
                </a:uFill>
                <a:hlinkClick r:id="rId3"/>
              </a:rPr>
              <a:t>stephano.cetola@linux.intel.com</a:t>
            </a:r>
          </a:p>
          <a:p>
            <a:pPr marL="685800" lvl="1" indent="-342900">
              <a:spcBef>
                <a:spcPts val="500"/>
              </a:spcBef>
              <a:buClr>
                <a:srgbClr val="37424A"/>
              </a:buClr>
              <a:defRPr sz="2200" b="0">
                <a:solidFill>
                  <a:srgbClr val="404040"/>
                </a:solidFill>
              </a:defRPr>
            </a:pPr>
            <a:r>
              <a:rPr dirty="0"/>
              <a:t>@</a:t>
            </a:r>
            <a:r>
              <a:rPr dirty="0" err="1"/>
              <a:t>stephano</a:t>
            </a:r>
            <a:r>
              <a:rPr dirty="0"/>
              <a:t> approves this message</a:t>
            </a:r>
          </a:p>
          <a:p>
            <a:r>
              <a:rPr dirty="0"/>
              <a:t>Signing your packages and package feed is </a:t>
            </a:r>
            <a:r>
              <a:rPr lang="en-US" dirty="0" smtClean="0"/>
              <a:t>supported</a:t>
            </a:r>
            <a:endParaRPr dirty="0"/>
          </a:p>
          <a:p>
            <a:r>
              <a:rPr dirty="0"/>
              <a:t>Two major use cases:</a:t>
            </a:r>
          </a:p>
          <a:p>
            <a:pPr marL="685800" lvl="1" indent="-342900">
              <a:spcBef>
                <a:spcPts val="500"/>
              </a:spcBef>
              <a:buClr>
                <a:srgbClr val="37424A"/>
              </a:buClr>
              <a:defRPr sz="2200" b="0">
                <a:solidFill>
                  <a:srgbClr val="404040"/>
                </a:solidFill>
              </a:defRPr>
            </a:pPr>
            <a:r>
              <a:rPr dirty="0"/>
              <a:t>On target development (faster and smarter)</a:t>
            </a:r>
          </a:p>
          <a:p>
            <a:pPr marL="685800" lvl="1" indent="-342900">
              <a:spcBef>
                <a:spcPts val="500"/>
              </a:spcBef>
              <a:buClr>
                <a:srgbClr val="37424A"/>
              </a:buClr>
              <a:defRPr sz="2200" b="0">
                <a:solidFill>
                  <a:srgbClr val="404040"/>
                </a:solidFill>
              </a:defRPr>
            </a:pPr>
            <a:r>
              <a:rPr dirty="0"/>
              <a:t>In the field updates (YMMV)</a:t>
            </a:r>
          </a:p>
        </p:txBody>
      </p:sp>
    </p:spTree>
    <p:extLst>
      <p:ext uri="{BB962C8B-B14F-4D97-AF65-F5344CB8AC3E}">
        <p14:creationId xmlns:p14="http://schemas.microsoft.com/office/powerpoint/2010/main" val="81845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dirty="0"/>
              <a:t>Understanding RPM </a:t>
            </a:r>
            <a:r>
              <a:rPr dirty="0" smtClean="0"/>
              <a:t>Packages</a:t>
            </a:r>
            <a:r>
              <a:rPr lang="en-US" dirty="0" smtClean="0"/>
              <a:t> in </a:t>
            </a:r>
            <a:r>
              <a:rPr lang="en-US" dirty="0" err="1" smtClean="0"/>
              <a:t>Yocto</a:t>
            </a:r>
            <a:endParaRPr dirty="0"/>
          </a:p>
        </p:txBody>
      </p:sp>
      <p:pic>
        <p:nvPicPr>
          <p:cNvPr id="1026" name="Picture 2" descr="https://xrdocs.io/device-lifecycle/images/RP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017"/>
            <a:ext cx="9420482" cy="4076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noGrp="1"/>
          </p:cNvSpPr>
          <p:nvPr>
            <p:ph type="body" idx="4294967295"/>
          </p:nvPr>
        </p:nvSpPr>
        <p:spPr>
          <a:xfrm>
            <a:off x="353564" y="5171553"/>
            <a:ext cx="8229601" cy="1101427"/>
          </a:xfrm>
          <a:prstGeom prst="rect">
            <a:avLst/>
          </a:prstGeom>
        </p:spPr>
        <p:txBody>
          <a:bodyPr/>
          <a:lstStyle/>
          <a:p>
            <a:r>
              <a:rPr lang="en-US" b="0" dirty="0" smtClean="0"/>
              <a:t>RPMs located in: </a:t>
            </a:r>
            <a:r>
              <a:rPr lang="en-US" dirty="0" err="1" smtClean="0"/>
              <a:t>tmp</a:t>
            </a:r>
            <a:r>
              <a:rPr lang="en-US" dirty="0" smtClean="0"/>
              <a:t>/deploy/rpm/ARCH/</a:t>
            </a:r>
          </a:p>
          <a:p>
            <a:r>
              <a:rPr lang="en-US" dirty="0" smtClean="0"/>
              <a:t>&lt;blink&gt;</a:t>
            </a:r>
            <a:r>
              <a:rPr lang="en-US" b="0" dirty="0" smtClean="0"/>
              <a:t>index database</a:t>
            </a:r>
            <a:r>
              <a:rPr lang="en-US" dirty="0" smtClean="0"/>
              <a:t> </a:t>
            </a:r>
            <a:r>
              <a:rPr lang="en-US" dirty="0" smtClean="0">
                <a:solidFill>
                  <a:srgbClr val="FF0000"/>
                </a:solidFill>
              </a:rPr>
              <a:t>NOT CREATED YET</a:t>
            </a:r>
            <a:r>
              <a:rPr lang="en-US" dirty="0" smtClean="0"/>
              <a:t>&lt;/blink&gt;</a:t>
            </a:r>
            <a:endParaRPr dirty="0"/>
          </a:p>
        </p:txBody>
      </p:sp>
    </p:spTree>
    <p:extLst>
      <p:ext uri="{BB962C8B-B14F-4D97-AF65-F5344CB8AC3E}">
        <p14:creationId xmlns:p14="http://schemas.microsoft.com/office/powerpoint/2010/main" val="174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a:t>Understanding RPM </a:t>
            </a:r>
            <a:r>
              <a:rPr lang="en-US" dirty="0" smtClean="0"/>
              <a:t>Package Index in </a:t>
            </a:r>
            <a:r>
              <a:rPr lang="en-US" dirty="0" err="1" smtClean="0"/>
              <a:t>Yocto</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Running “</a:t>
            </a:r>
            <a:r>
              <a:rPr lang="en-US" dirty="0" err="1" smtClean="0"/>
              <a:t>bitbake</a:t>
            </a:r>
            <a:r>
              <a:rPr lang="en-US" dirty="0" smtClean="0"/>
              <a:t> package-index” generates the </a:t>
            </a:r>
            <a:r>
              <a:rPr lang="en-US" dirty="0" err="1" smtClean="0"/>
              <a:t>db</a:t>
            </a:r>
            <a:r>
              <a:rPr lang="en-US" dirty="0"/>
              <a:t>:</a:t>
            </a:r>
            <a:endParaRPr dirty="0"/>
          </a:p>
        </p:txBody>
      </p:sp>
      <p:grpSp>
        <p:nvGrpSpPr>
          <p:cNvPr id="170" name="Rectangle 5"/>
          <p:cNvGrpSpPr/>
          <p:nvPr/>
        </p:nvGrpSpPr>
        <p:grpSpPr>
          <a:xfrm>
            <a:off x="340111" y="1589196"/>
            <a:ext cx="8833386" cy="5016756"/>
            <a:chOff x="-340055" y="88687"/>
            <a:chExt cx="8833385" cy="5485685"/>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485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smtClean="0"/>
                <a:t> ls </a:t>
              </a:r>
              <a:r>
                <a:rPr lang="en-US" dirty="0" err="1" smtClean="0"/>
                <a:t>tmp</a:t>
              </a:r>
              <a:r>
                <a:rPr lang="en-US" dirty="0" smtClean="0"/>
                <a:t>/deploy/rpm/qemux86/</a:t>
              </a:r>
              <a:r>
                <a:rPr lang="en-US" dirty="0" err="1" smtClean="0"/>
                <a:t>repodata</a:t>
              </a:r>
              <a:endParaRPr lang="en-US" dirty="0" smtClean="0"/>
            </a:p>
            <a:p>
              <a:pPr>
                <a:defRPr sz="1600" b="1">
                  <a:latin typeface="Courier New"/>
                  <a:ea typeface="Courier New"/>
                  <a:cs typeface="Courier New"/>
                  <a:sym typeface="Courier New"/>
                </a:defRPr>
              </a:pPr>
              <a:r>
                <a:rPr lang="en-US" dirty="0" smtClean="0"/>
                <a:t>[bunch of </a:t>
              </a:r>
              <a:r>
                <a:rPr lang="en-US" dirty="0" err="1" smtClean="0"/>
                <a:t>sqlite</a:t>
              </a:r>
              <a:r>
                <a:rPr lang="en-US" dirty="0" smtClean="0"/>
                <a:t> files]</a:t>
              </a:r>
            </a:p>
            <a:p>
              <a:pPr>
                <a:defRPr sz="1600" b="1">
                  <a:latin typeface="Courier New"/>
                  <a:ea typeface="Courier New"/>
                  <a:cs typeface="Courier New"/>
                  <a:sym typeface="Courier New"/>
                </a:defRPr>
              </a:pPr>
              <a:r>
                <a:rPr lang="en-US" dirty="0" smtClean="0"/>
                <a:t>repomd.xml</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smtClean="0"/>
                <a:t>$ cat repomd.xml</a:t>
              </a:r>
            </a:p>
            <a:p>
              <a:pPr>
                <a:defRPr sz="1600" b="1">
                  <a:latin typeface="Courier New"/>
                  <a:ea typeface="Courier New"/>
                  <a:cs typeface="Courier New"/>
                  <a:sym typeface="Courier New"/>
                </a:defRPr>
              </a:pPr>
              <a:r>
                <a:rPr lang="en-US" dirty="0"/>
                <a:t>&lt;?xml version="1.0" encoding="UTF-8</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&lt;</a:t>
              </a:r>
              <a:r>
                <a:rPr lang="en-US" dirty="0" err="1" smtClean="0"/>
                <a:t>repomd</a:t>
              </a:r>
              <a:r>
                <a:rPr lang="en-US" dirty="0" smtClean="0"/>
                <a:t> </a:t>
              </a:r>
              <a:r>
                <a:rPr lang="en-US" dirty="0" err="1"/>
                <a:t>xmlns</a:t>
              </a:r>
              <a:r>
                <a:rPr lang="en-US" dirty="0"/>
                <a:t>="http://linux.duke.edu/metadata/repo</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&lt;revision&gt;1566265277&lt;/revision&gt;¬</a:t>
              </a:r>
            </a:p>
            <a:p>
              <a:pPr>
                <a:defRPr sz="1600" b="1">
                  <a:latin typeface="Courier New"/>
                  <a:ea typeface="Courier New"/>
                  <a:cs typeface="Courier New"/>
                  <a:sym typeface="Courier New"/>
                </a:defRPr>
              </a:pPr>
              <a:r>
                <a:rPr lang="en-US" dirty="0"/>
                <a:t>  </a:t>
              </a:r>
              <a:r>
                <a:rPr lang="en-US" dirty="0" smtClean="0"/>
                <a:t>  </a:t>
              </a:r>
              <a:r>
                <a:rPr lang="en-US" dirty="0"/>
                <a:t>&lt;data type="primary"&gt;¬</a:t>
              </a:r>
            </a:p>
            <a:p>
              <a:pPr>
                <a:defRPr sz="1600" b="1">
                  <a:latin typeface="Courier New"/>
                  <a:ea typeface="Courier New"/>
                  <a:cs typeface="Courier New"/>
                  <a:sym typeface="Courier New"/>
                </a:defRPr>
              </a:pPr>
              <a:r>
                <a:rPr lang="en-US" dirty="0"/>
                <a:t>  </a:t>
              </a:r>
              <a:r>
                <a:rPr lang="en-US" dirty="0" smtClean="0"/>
                <a:t>    </a:t>
              </a:r>
              <a:r>
                <a:rPr lang="en-US" dirty="0"/>
                <a:t>&lt;checksum type="sha256"&gt;</a:t>
              </a:r>
              <a:r>
                <a:rPr lang="en-US" dirty="0" smtClean="0"/>
                <a:t>2336fe2c…d0f</a:t>
              </a:r>
              <a:r>
                <a:rPr lang="en-US" dirty="0"/>
                <a:t>&lt;/checksum&gt;¬</a:t>
              </a:r>
            </a:p>
            <a:p>
              <a:pPr>
                <a:defRPr sz="1600" b="1">
                  <a:latin typeface="Courier New"/>
                  <a:ea typeface="Courier New"/>
                  <a:cs typeface="Courier New"/>
                  <a:sym typeface="Courier New"/>
                </a:defRPr>
              </a:pPr>
              <a:r>
                <a:rPr lang="en-US" dirty="0"/>
                <a:t>  </a:t>
              </a:r>
              <a:r>
                <a:rPr lang="en-US" dirty="0" smtClean="0"/>
                <a:t>    </a:t>
              </a:r>
              <a:r>
                <a:rPr lang="en-US" dirty="0"/>
                <a:t>&lt;open-checksum type="sha256"&gt;</a:t>
              </a:r>
              <a:r>
                <a:rPr lang="en-US" dirty="0" smtClean="0"/>
                <a:t>db11…d9e4e9a</a:t>
              </a:r>
              <a:r>
                <a:rPr lang="en-US" dirty="0"/>
                <a:t>&lt;/open-checksum</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a:t>
              </a:r>
              <a:r>
                <a:rPr lang="en-US" sz="1800" dirty="0">
                  <a:solidFill>
                    <a:srgbClr val="00B050"/>
                  </a:solidFill>
                </a:rPr>
                <a:t>location</a:t>
              </a:r>
              <a:r>
                <a:rPr lang="en-US" dirty="0"/>
                <a:t> </a:t>
              </a:r>
              <a:r>
                <a:rPr lang="en-US" dirty="0" err="1"/>
                <a:t>href</a:t>
              </a:r>
              <a:r>
                <a:rPr lang="en-US" dirty="0"/>
                <a:t>="</a:t>
              </a:r>
              <a:r>
                <a:rPr lang="en-US" dirty="0" err="1" smtClean="0"/>
                <a:t>repodata</a:t>
              </a:r>
              <a:r>
                <a:rPr lang="en-US" dirty="0" smtClean="0"/>
                <a:t>/2336…f27de1d0f-primary.xml.gz"/&gt;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&lt;timestamp&gt;1566265277&lt;/timestamp</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&lt;size&gt;68850&lt;/size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&lt;open-size&gt;998064&lt;/open-size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&lt;/data</a:t>
              </a:r>
              <a:r>
                <a:rPr lang="en-US" dirty="0" smtClean="0"/>
                <a:t>&gt;</a:t>
              </a:r>
              <a:endParaRPr lang="en-US" dirty="0"/>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59015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55" name="Content Placeholder 2"/>
          <p:cNvSpPr txBox="1">
            <a:spLocks noGrp="1"/>
          </p:cNvSpPr>
          <p:nvPr>
            <p:ph type="body" idx="4294967295"/>
          </p:nvPr>
        </p:nvSpPr>
        <p:spPr>
          <a:xfrm>
            <a:off x="442209" y="1075766"/>
            <a:ext cx="8421376" cy="4921623"/>
          </a:xfrm>
          <a:prstGeom prst="rect">
            <a:avLst/>
          </a:prstGeom>
        </p:spPr>
        <p:txBody>
          <a:bodyPr/>
          <a:lstStyle/>
          <a:p>
            <a:pPr>
              <a:lnSpc>
                <a:spcPct val="90000"/>
              </a:lnSpc>
            </a:pPr>
            <a:r>
              <a:rPr dirty="0" smtClean="0"/>
              <a:t>Repository </a:t>
            </a:r>
            <a:r>
              <a:rPr dirty="0"/>
              <a:t>Tools</a:t>
            </a:r>
          </a:p>
          <a:p>
            <a:pPr marL="685800" lvl="1" indent="-342900">
              <a:lnSpc>
                <a:spcPct val="90000"/>
              </a:lnSpc>
              <a:spcBef>
                <a:spcPts val="500"/>
              </a:spcBef>
              <a:buClr>
                <a:srgbClr val="37424A"/>
              </a:buClr>
              <a:defRPr sz="2200" b="0">
                <a:solidFill>
                  <a:srgbClr val="404040"/>
                </a:solidFill>
              </a:defRPr>
            </a:pPr>
            <a:r>
              <a:rPr dirty="0" err="1"/>
              <a:t>createrepo</a:t>
            </a:r>
            <a:endParaRPr dirty="0"/>
          </a:p>
          <a:p>
            <a:pPr marL="685800" lvl="1" indent="-342900">
              <a:lnSpc>
                <a:spcPct val="90000"/>
              </a:lnSpc>
              <a:spcBef>
                <a:spcPts val="500"/>
              </a:spcBef>
              <a:buClr>
                <a:srgbClr val="37424A"/>
              </a:buClr>
              <a:defRPr sz="2200" b="0">
                <a:solidFill>
                  <a:srgbClr val="404040"/>
                </a:solidFill>
              </a:defRPr>
            </a:pPr>
            <a:r>
              <a:rPr dirty="0"/>
              <a:t>rpm2cpio</a:t>
            </a:r>
          </a:p>
          <a:p>
            <a:pPr marL="685800" lvl="1" indent="-342900">
              <a:lnSpc>
                <a:spcPct val="90000"/>
              </a:lnSpc>
              <a:spcBef>
                <a:spcPts val="500"/>
              </a:spcBef>
              <a:buClr>
                <a:srgbClr val="37424A"/>
              </a:buClr>
              <a:defRPr sz="2200" b="0">
                <a:solidFill>
                  <a:srgbClr val="404040"/>
                </a:solidFill>
              </a:defRPr>
            </a:pPr>
            <a:r>
              <a:rPr dirty="0" err="1"/>
              <a:t>dnf</a:t>
            </a:r>
            <a:r>
              <a:rPr dirty="0"/>
              <a:t> (replaces yum)</a:t>
            </a:r>
          </a:p>
          <a:p>
            <a:pPr marL="685800" lvl="1" indent="-342900">
              <a:lnSpc>
                <a:spcPct val="90000"/>
              </a:lnSpc>
              <a:spcBef>
                <a:spcPts val="500"/>
              </a:spcBef>
              <a:buClr>
                <a:srgbClr val="37424A"/>
              </a:buClr>
              <a:defRPr sz="2200" b="0">
                <a:solidFill>
                  <a:srgbClr val="404040"/>
                </a:solidFill>
              </a:defRPr>
            </a:pPr>
            <a:r>
              <a:rPr dirty="0"/>
              <a:t>yum-</a:t>
            </a:r>
            <a:r>
              <a:rPr dirty="0" err="1"/>
              <a:t>utils</a:t>
            </a:r>
            <a:r>
              <a:rPr dirty="0"/>
              <a:t> (historical)</a:t>
            </a:r>
          </a:p>
          <a:p>
            <a:pPr marL="685800" lvl="1" indent="-342900">
              <a:lnSpc>
                <a:spcPct val="90000"/>
              </a:lnSpc>
              <a:spcBef>
                <a:spcPts val="500"/>
              </a:spcBef>
              <a:buClr>
                <a:srgbClr val="37424A"/>
              </a:buClr>
              <a:defRPr sz="2200" b="0">
                <a:solidFill>
                  <a:srgbClr val="404040"/>
                </a:solidFill>
              </a:defRPr>
            </a:pPr>
            <a:endParaRPr dirty="0"/>
          </a:p>
          <a:p>
            <a:pPr>
              <a:lnSpc>
                <a:spcPct val="90000"/>
              </a:lnSpc>
            </a:pPr>
            <a:r>
              <a:rPr dirty="0"/>
              <a:t>Important Commands</a:t>
            </a:r>
          </a:p>
          <a:p>
            <a:pPr marL="685800" lvl="1" indent="-342900">
              <a:lnSpc>
                <a:spcPct val="90000"/>
              </a:lnSpc>
              <a:spcBef>
                <a:spcPts val="500"/>
              </a:spcBef>
              <a:buClr>
                <a:srgbClr val="37424A"/>
              </a:buClr>
              <a:defRPr sz="2200" b="0">
                <a:solidFill>
                  <a:srgbClr val="404040"/>
                </a:solidFill>
              </a:defRPr>
            </a:pPr>
            <a:r>
              <a:rPr dirty="0"/>
              <a:t>rpm -</a:t>
            </a:r>
            <a:r>
              <a:rPr dirty="0" err="1"/>
              <a:t>qip</a:t>
            </a:r>
            <a:r>
              <a:rPr dirty="0"/>
              <a:t> (general info)</a:t>
            </a:r>
          </a:p>
          <a:p>
            <a:pPr marL="685800" lvl="1" indent="-342900">
              <a:lnSpc>
                <a:spcPct val="90000"/>
              </a:lnSpc>
              <a:spcBef>
                <a:spcPts val="500"/>
              </a:spcBef>
              <a:buClr>
                <a:srgbClr val="37424A"/>
              </a:buClr>
              <a:defRPr sz="2200" b="0">
                <a:solidFill>
                  <a:srgbClr val="404040"/>
                </a:solidFill>
              </a:defRPr>
            </a:pPr>
            <a:r>
              <a:rPr dirty="0"/>
              <a:t>rpm -</a:t>
            </a:r>
            <a:r>
              <a:rPr dirty="0" err="1"/>
              <a:t>qpR</a:t>
            </a:r>
            <a:r>
              <a:rPr dirty="0"/>
              <a:t>  (depends)</a:t>
            </a:r>
          </a:p>
          <a:p>
            <a:pPr marL="685800" lvl="1" indent="-342900">
              <a:lnSpc>
                <a:spcPct val="90000"/>
              </a:lnSpc>
              <a:spcBef>
                <a:spcPts val="500"/>
              </a:spcBef>
              <a:buClr>
                <a:srgbClr val="37424A"/>
              </a:buClr>
              <a:defRPr sz="2200" b="0">
                <a:solidFill>
                  <a:srgbClr val="404040"/>
                </a:solidFill>
              </a:defRPr>
            </a:pPr>
            <a:r>
              <a:rPr u="sng" dirty="0">
                <a:solidFill>
                  <a:schemeClr val="accent1"/>
                </a:solidFill>
                <a:uFill>
                  <a:solidFill>
                    <a:schemeClr val="accent1"/>
                  </a:solidFill>
                </a:uFill>
                <a:hlinkClick r:id="rId2"/>
              </a:rPr>
              <a:t>https://wiki.yoctoproject.org/wiki/TipsAndTricks/UsingRPM</a:t>
            </a:r>
          </a:p>
        </p:txBody>
      </p:sp>
    </p:spTree>
    <p:extLst>
      <p:ext uri="{BB962C8B-B14F-4D97-AF65-F5344CB8AC3E}">
        <p14:creationId xmlns:p14="http://schemas.microsoft.com/office/powerpoint/2010/main" val="147482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Getting general info:</a:t>
            </a:r>
            <a:endParaRPr dirty="0"/>
          </a:p>
        </p:txBody>
      </p:sp>
      <p:grpSp>
        <p:nvGrpSpPr>
          <p:cNvPr id="170" name="Rectangle 5"/>
          <p:cNvGrpSpPr/>
          <p:nvPr/>
        </p:nvGrpSpPr>
        <p:grpSpPr>
          <a:xfrm>
            <a:off x="340111" y="1589196"/>
            <a:ext cx="8833386" cy="4801312"/>
            <a:chOff x="-340055" y="88687"/>
            <a:chExt cx="8833385" cy="5616683"/>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616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a:t> rpm -</a:t>
              </a:r>
              <a:r>
                <a:rPr lang="en-US" dirty="0" err="1"/>
                <a:t>qip</a:t>
              </a:r>
              <a:r>
                <a:rPr lang="en-US" dirty="0"/>
                <a:t> </a:t>
              </a:r>
              <a:r>
                <a:rPr lang="en-US" dirty="0" smtClean="0"/>
                <a:t>xserver-xf86-config-0.1-r33.0.qemux86.rpm</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Name        : xserver-xf86-config</a:t>
              </a:r>
            </a:p>
            <a:p>
              <a:pPr>
                <a:defRPr sz="1600" b="1">
                  <a:latin typeface="Courier New"/>
                  <a:ea typeface="Courier New"/>
                  <a:cs typeface="Courier New"/>
                  <a:sym typeface="Courier New"/>
                </a:defRPr>
              </a:pPr>
              <a:r>
                <a:rPr lang="en-US" dirty="0"/>
                <a:t>Version     : 0.1</a:t>
              </a:r>
            </a:p>
            <a:p>
              <a:pPr>
                <a:defRPr sz="1600" b="1">
                  <a:latin typeface="Courier New"/>
                  <a:ea typeface="Courier New"/>
                  <a:cs typeface="Courier New"/>
                  <a:sym typeface="Courier New"/>
                </a:defRPr>
              </a:pPr>
              <a:r>
                <a:rPr lang="en-US" dirty="0"/>
                <a:t>Release     : r33.0</a:t>
              </a:r>
            </a:p>
            <a:p>
              <a:pPr>
                <a:defRPr sz="1600" b="1">
                  <a:latin typeface="Courier New"/>
                  <a:ea typeface="Courier New"/>
                  <a:cs typeface="Courier New"/>
                  <a:sym typeface="Courier New"/>
                </a:defRPr>
              </a:pPr>
              <a:r>
                <a:rPr lang="en-US" dirty="0"/>
                <a:t>Architecture: </a:t>
              </a:r>
              <a:r>
                <a:rPr lang="en-US" dirty="0" smtClean="0"/>
                <a:t>qemux86</a:t>
              </a:r>
            </a:p>
            <a:p>
              <a:pPr>
                <a:defRPr sz="1600" b="1">
                  <a:latin typeface="Courier New"/>
                  <a:ea typeface="Courier New"/>
                  <a:cs typeface="Courier New"/>
                  <a:sym typeface="Courier New"/>
                </a:defRPr>
              </a:pPr>
              <a:r>
                <a:rPr lang="en-US" dirty="0" smtClean="0"/>
                <a:t>Group       </a:t>
              </a:r>
              <a:r>
                <a:rPr lang="en-US" dirty="0"/>
                <a:t>: x11/base</a:t>
              </a:r>
            </a:p>
            <a:p>
              <a:pPr>
                <a:defRPr sz="1600" b="1">
                  <a:latin typeface="Courier New"/>
                  <a:ea typeface="Courier New"/>
                  <a:cs typeface="Courier New"/>
                  <a:sym typeface="Courier New"/>
                </a:defRPr>
              </a:pPr>
              <a:r>
                <a:rPr lang="en-US" dirty="0"/>
                <a:t>Size        : 1165</a:t>
              </a:r>
            </a:p>
            <a:p>
              <a:pPr>
                <a:defRPr sz="1600" b="1">
                  <a:latin typeface="Courier New"/>
                  <a:ea typeface="Courier New"/>
                  <a:cs typeface="Courier New"/>
                  <a:sym typeface="Courier New"/>
                </a:defRPr>
              </a:pPr>
              <a:r>
                <a:rPr lang="en-US" dirty="0"/>
                <a:t>License     : </a:t>
              </a:r>
              <a:r>
                <a:rPr lang="en-US" dirty="0" smtClean="0"/>
                <a:t>MIT-X</a:t>
              </a:r>
            </a:p>
            <a:p>
              <a:pPr>
                <a:defRPr sz="1600" b="1">
                  <a:latin typeface="Courier New"/>
                  <a:ea typeface="Courier New"/>
                  <a:cs typeface="Courier New"/>
                  <a:sym typeface="Courier New"/>
                </a:defRPr>
              </a:pPr>
              <a:r>
                <a:rPr lang="en-US" dirty="0" smtClean="0"/>
                <a:t>Source RPM  : xserver-xf86-config-0.1-r33.0.src.rpm</a:t>
              </a:r>
            </a:p>
            <a:p>
              <a:pPr>
                <a:defRPr sz="1600" b="1">
                  <a:latin typeface="Courier New"/>
                  <a:ea typeface="Courier New"/>
                  <a:cs typeface="Courier New"/>
                  <a:sym typeface="Courier New"/>
                </a:defRPr>
              </a:pPr>
              <a:r>
                <a:rPr lang="en-US" dirty="0" smtClean="0"/>
                <a:t>Build </a:t>
              </a:r>
              <a:r>
                <a:rPr lang="en-US" dirty="0"/>
                <a:t>Date  : Thu 11 Apr 2019 05:09:21 PM PDT</a:t>
              </a:r>
            </a:p>
            <a:p>
              <a:pPr>
                <a:defRPr sz="1600" b="1">
                  <a:latin typeface="Courier New"/>
                  <a:ea typeface="Courier New"/>
                  <a:cs typeface="Courier New"/>
                  <a:sym typeface="Courier New"/>
                </a:defRPr>
              </a:pPr>
              <a:r>
                <a:rPr lang="en-US" dirty="0" smtClean="0"/>
                <a:t>Packager    </a:t>
              </a:r>
              <a:r>
                <a:rPr lang="en-US" dirty="0"/>
                <a:t>: Poky </a:t>
              </a:r>
              <a:r>
                <a:rPr lang="en-US" dirty="0" smtClean="0">
                  <a:hlinkClick r:id="rId3"/>
                </a:rPr>
                <a:t>poky@yoctoproject.org</a:t>
              </a:r>
              <a:r>
                <a:rPr lang="en-US" dirty="0" smtClean="0"/>
                <a:t> (</a:t>
              </a:r>
              <a:r>
                <a:rPr lang="en-US" sz="1800" dirty="0" smtClean="0"/>
                <a:t>see: MAINTAINER </a:t>
              </a:r>
              <a:r>
                <a:rPr lang="en-US" sz="1800" dirty="0" err="1" smtClean="0"/>
                <a:t>var</a:t>
              </a:r>
              <a:r>
                <a:rPr lang="en-US" dirty="0" smtClean="0"/>
                <a:t>)</a:t>
              </a:r>
              <a:endParaRPr lang="en-US" dirty="0"/>
            </a:p>
            <a:p>
              <a:pPr>
                <a:defRPr sz="1600" b="1">
                  <a:latin typeface="Courier New"/>
                  <a:ea typeface="Courier New"/>
                  <a:cs typeface="Courier New"/>
                  <a:sym typeface="Courier New"/>
                </a:defRPr>
              </a:pPr>
              <a:r>
                <a:rPr lang="en-US" dirty="0"/>
                <a:t>URL         : http://www.x.org</a:t>
              </a:r>
            </a:p>
            <a:p>
              <a:pPr>
                <a:defRPr sz="1600" b="1">
                  <a:latin typeface="Courier New"/>
                  <a:ea typeface="Courier New"/>
                  <a:cs typeface="Courier New"/>
                  <a:sym typeface="Courier New"/>
                </a:defRPr>
              </a:pPr>
              <a:r>
                <a:rPr lang="en-US" dirty="0"/>
                <a:t>Summary     : </a:t>
              </a:r>
              <a:r>
                <a:rPr lang="en-US" dirty="0" err="1"/>
                <a:t>X.Org</a:t>
              </a:r>
              <a:r>
                <a:rPr lang="en-US" dirty="0"/>
                <a:t> X server configuration file</a:t>
              </a:r>
            </a:p>
            <a:p>
              <a:pPr>
                <a:defRPr sz="1600" b="1">
                  <a:latin typeface="Courier New"/>
                  <a:ea typeface="Courier New"/>
                  <a:cs typeface="Courier New"/>
                  <a:sym typeface="Courier New"/>
                </a:defRPr>
              </a:pPr>
              <a:r>
                <a:rPr lang="en-US" dirty="0"/>
                <a:t>Description </a:t>
              </a:r>
              <a:r>
                <a:rPr lang="en-US" dirty="0" smtClean="0"/>
                <a:t>: </a:t>
              </a:r>
              <a:r>
                <a:rPr lang="en-US" dirty="0" err="1" smtClean="0"/>
                <a:t>X.Org</a:t>
              </a:r>
              <a:r>
                <a:rPr lang="en-US" dirty="0" smtClean="0"/>
                <a:t> </a:t>
              </a:r>
              <a:r>
                <a:rPr lang="en-US" dirty="0"/>
                <a:t>X server configuration file.</a:t>
              </a:r>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260710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72" name="Google Shape;72;p15"/>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73" name="Google Shape;73;p15"/>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247286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158"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59"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sz="2200">
                <a:solidFill>
                  <a:srgbClr val="404040"/>
                </a:solidFill>
              </a:defRPr>
            </a:pPr>
            <a:r>
              <a:t>Setting up a package feed</a:t>
            </a:r>
            <a:br/>
            <a:endParaRPr b="0"/>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25188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162" name="Title 1"/>
          <p:cNvSpPr txBox="1">
            <a:spLocks noGrp="1"/>
          </p:cNvSpPr>
          <p:nvPr>
            <p:ph type="title"/>
          </p:nvPr>
        </p:nvSpPr>
        <p:spPr>
          <a:xfrm>
            <a:off x="454024" y="408517"/>
            <a:ext cx="8227440" cy="889001"/>
          </a:xfrm>
          <a:prstGeom prst="rect">
            <a:avLst/>
          </a:prstGeom>
        </p:spPr>
        <p:txBody>
          <a:bodyPr/>
          <a:lstStyle/>
          <a:p>
            <a:r>
              <a:t>Setting up a package feed - Target Setup</a:t>
            </a:r>
          </a:p>
        </p:txBody>
      </p:sp>
      <p:sp>
        <p:nvSpPr>
          <p:cNvPr id="163" name="Content Placeholder 2"/>
          <p:cNvSpPr txBox="1">
            <a:spLocks noGrp="1"/>
          </p:cNvSpPr>
          <p:nvPr>
            <p:ph type="body" idx="4294967295"/>
          </p:nvPr>
        </p:nvSpPr>
        <p:spPr>
          <a:xfrm>
            <a:off x="442210" y="1075766"/>
            <a:ext cx="8229601" cy="4921623"/>
          </a:xfrm>
          <a:prstGeom prst="rect">
            <a:avLst/>
          </a:prstGeom>
        </p:spPr>
        <p:txBody>
          <a:bodyPr/>
          <a:lstStyle/>
          <a:p>
            <a:pPr>
              <a:lnSpc>
                <a:spcPct val="90000"/>
              </a:lnSpc>
              <a:spcBef>
                <a:spcPts val="1900"/>
              </a:spcBef>
              <a:defRPr sz="2200"/>
            </a:pPr>
            <a:r>
              <a:t>Install Package Management on the target</a:t>
            </a:r>
          </a:p>
          <a:p>
            <a:pPr marL="685800" lvl="1" indent="-342900">
              <a:lnSpc>
                <a:spcPct val="90000"/>
              </a:lnSpc>
              <a:spcBef>
                <a:spcPts val="500"/>
              </a:spcBef>
              <a:buClr>
                <a:srgbClr val="37424A"/>
              </a:buClr>
              <a:defRPr sz="2000" b="0">
                <a:solidFill>
                  <a:srgbClr val="404040"/>
                </a:solidFill>
              </a:defRPr>
            </a:pPr>
            <a:r>
              <a:t>EXTRA_IMAGE_FEATURES += " package-management "</a:t>
            </a:r>
          </a:p>
          <a:p>
            <a:pPr>
              <a:lnSpc>
                <a:spcPct val="90000"/>
              </a:lnSpc>
              <a:spcBef>
                <a:spcPts val="1900"/>
              </a:spcBef>
              <a:defRPr sz="2200"/>
            </a:pPr>
            <a:r>
              <a:t>Set the correct package class</a:t>
            </a:r>
          </a:p>
          <a:p>
            <a:pPr marL="685800" lvl="1" indent="-342900">
              <a:lnSpc>
                <a:spcPct val="90000"/>
              </a:lnSpc>
              <a:spcBef>
                <a:spcPts val="500"/>
              </a:spcBef>
              <a:buClr>
                <a:srgbClr val="37424A"/>
              </a:buClr>
              <a:defRPr sz="2000" b="0">
                <a:solidFill>
                  <a:srgbClr val="404040"/>
                </a:solidFill>
              </a:defRPr>
            </a:pPr>
            <a:r>
              <a:t>PACKAGE_CLASSES = "package_rpm”</a:t>
            </a:r>
          </a:p>
          <a:p>
            <a:pPr>
              <a:lnSpc>
                <a:spcPct val="90000"/>
              </a:lnSpc>
              <a:spcBef>
                <a:spcPts val="1900"/>
              </a:spcBef>
              <a:defRPr sz="2200"/>
            </a:pPr>
            <a:r>
              <a:t>Customize the feed (optional)</a:t>
            </a:r>
          </a:p>
          <a:p>
            <a:pPr marL="685800" lvl="1" indent="-342900">
              <a:lnSpc>
                <a:spcPct val="90000"/>
              </a:lnSpc>
              <a:spcBef>
                <a:spcPts val="500"/>
              </a:spcBef>
              <a:buClr>
                <a:srgbClr val="37424A"/>
              </a:buClr>
              <a:defRPr sz="2000" b="0">
                <a:solidFill>
                  <a:srgbClr val="404040"/>
                </a:solidFill>
              </a:defRPr>
            </a:pPr>
            <a:r>
              <a:t>PACKAGE_FEED_URIS = </a:t>
            </a:r>
            <a:r>
              <a:rPr u="sng">
                <a:solidFill>
                  <a:schemeClr val="accent1"/>
                </a:solidFill>
                <a:uFill>
                  <a:solidFill>
                    <a:schemeClr val="accent1"/>
                  </a:solidFill>
                </a:uFill>
                <a:hlinkClick r:id="rId2"/>
              </a:rPr>
              <a:t>http://my-server.com/repo</a:t>
            </a:r>
          </a:p>
          <a:p>
            <a:pPr marL="685800" lvl="1" indent="-342900">
              <a:lnSpc>
                <a:spcPct val="90000"/>
              </a:lnSpc>
              <a:spcBef>
                <a:spcPts val="500"/>
              </a:spcBef>
              <a:buClr>
                <a:srgbClr val="37424A"/>
              </a:buClr>
              <a:defRPr sz="2000" b="0">
                <a:solidFill>
                  <a:srgbClr val="404040"/>
                </a:solidFill>
              </a:defRPr>
            </a:pPr>
            <a:r>
              <a:t>PACKAGE_FEED_BASE_PATHS = "rpm”</a:t>
            </a:r>
          </a:p>
          <a:p>
            <a:pPr marL="685800" lvl="1" indent="-342900">
              <a:lnSpc>
                <a:spcPct val="90000"/>
              </a:lnSpc>
              <a:spcBef>
                <a:spcPts val="500"/>
              </a:spcBef>
              <a:buClr>
                <a:srgbClr val="37424A"/>
              </a:buClr>
              <a:defRPr sz="2000" b="0">
                <a:solidFill>
                  <a:srgbClr val="404040"/>
                </a:solidFill>
              </a:defRPr>
            </a:pPr>
            <a:r>
              <a:t>PACKAGE_FEED_ARCHS = ”all armv7at2hf-neon beaglebone"</a:t>
            </a:r>
          </a:p>
          <a:p>
            <a:pPr>
              <a:lnSpc>
                <a:spcPct val="90000"/>
              </a:lnSpc>
              <a:spcBef>
                <a:spcPts val="1900"/>
              </a:spcBef>
              <a:defRPr sz="2200"/>
            </a:pPr>
            <a:r>
              <a:t>Edit /etc/yum.repos.d/oe-remote-repo.repo (optional)</a:t>
            </a:r>
          </a:p>
          <a:p>
            <a:pPr marL="685800" lvl="1" indent="-342900">
              <a:lnSpc>
                <a:spcPct val="90000"/>
              </a:lnSpc>
              <a:spcBef>
                <a:spcPts val="500"/>
              </a:spcBef>
              <a:buClr>
                <a:srgbClr val="37424A"/>
              </a:buClr>
              <a:defRPr sz="2000" b="0">
                <a:solidFill>
                  <a:srgbClr val="404040"/>
                </a:solidFill>
              </a:defRPr>
            </a:pPr>
            <a:r>
              <a:t>enabled=1</a:t>
            </a:r>
          </a:p>
          <a:p>
            <a:pPr marL="685800" lvl="1" indent="-342900">
              <a:lnSpc>
                <a:spcPct val="90000"/>
              </a:lnSpc>
              <a:spcBef>
                <a:spcPts val="500"/>
              </a:spcBef>
              <a:buClr>
                <a:srgbClr val="37424A"/>
              </a:buClr>
              <a:defRPr sz="2000" b="0">
                <a:solidFill>
                  <a:srgbClr val="404040"/>
                </a:solidFill>
              </a:defRPr>
            </a:pPr>
            <a:r>
              <a:t>metadata_expire=0</a:t>
            </a:r>
          </a:p>
          <a:p>
            <a:pPr marL="685800" lvl="1" indent="-342900">
              <a:lnSpc>
                <a:spcPct val="90000"/>
              </a:lnSpc>
              <a:spcBef>
                <a:spcPts val="500"/>
              </a:spcBef>
              <a:buClr>
                <a:srgbClr val="37424A"/>
              </a:buClr>
              <a:defRPr sz="2000" b="0">
                <a:solidFill>
                  <a:srgbClr val="404040"/>
                </a:solidFill>
              </a:defRPr>
            </a:pPr>
            <a:r>
              <a:t>gpgcheck=0</a:t>
            </a:r>
          </a:p>
        </p:txBody>
      </p:sp>
    </p:spTree>
    <p:extLst>
      <p:ext uri="{BB962C8B-B14F-4D97-AF65-F5344CB8AC3E}">
        <p14:creationId xmlns:p14="http://schemas.microsoft.com/office/powerpoint/2010/main" val="277451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t>Setting up a package feed</a:t>
            </a:r>
          </a:p>
        </p:txBody>
      </p:sp>
      <p:sp>
        <p:nvSpPr>
          <p:cNvPr id="167" name="Content Placeholder 2"/>
          <p:cNvSpPr txBox="1">
            <a:spLocks noGrp="1"/>
          </p:cNvSpPr>
          <p:nvPr>
            <p:ph type="body" idx="4294967295"/>
          </p:nvPr>
        </p:nvSpPr>
        <p:spPr>
          <a:xfrm>
            <a:off x="442210" y="1075765"/>
            <a:ext cx="8229601" cy="4898316"/>
          </a:xfrm>
          <a:prstGeom prst="rect">
            <a:avLst/>
          </a:prstGeom>
        </p:spPr>
        <p:txBody>
          <a:bodyPr/>
          <a:lstStyle/>
          <a:p>
            <a:r>
              <a:t>Publish a repo, index the repo, and…</a:t>
            </a:r>
          </a:p>
          <a:p>
            <a:endParaRPr/>
          </a:p>
          <a:p>
            <a:endParaRPr/>
          </a:p>
          <a:p>
            <a:endParaRPr/>
          </a:p>
          <a:p>
            <a:endParaRPr/>
          </a:p>
          <a:p>
            <a:endParaRPr/>
          </a:p>
          <a:p>
            <a:r>
              <a:t>You are now running a web server on port 5678</a:t>
            </a:r>
          </a:p>
        </p:txBody>
      </p:sp>
      <p:grpSp>
        <p:nvGrpSpPr>
          <p:cNvPr id="170" name="Rectangle 5"/>
          <p:cNvGrpSpPr/>
          <p:nvPr/>
        </p:nvGrpSpPr>
        <p:grpSpPr>
          <a:xfrm>
            <a:off x="454025" y="1719072"/>
            <a:ext cx="8433797" cy="2987040"/>
            <a:chOff x="0" y="0"/>
            <a:chExt cx="8433796" cy="2987039"/>
          </a:xfrm>
        </p:grpSpPr>
        <p:sp>
          <p:nvSpPr>
            <p:cNvPr id="168" name="Rectangle"/>
            <p:cNvSpPr/>
            <p:nvPr/>
          </p:nvSpPr>
          <p:spPr>
            <a:xfrm>
              <a:off x="0" y="0"/>
              <a:ext cx="8433797" cy="2987040"/>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0" y="0"/>
              <a:ext cx="7786351" cy="2377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a:t>$ </a:t>
              </a:r>
              <a:r>
                <a:rPr dirty="0" err="1"/>
                <a:t>bitbake</a:t>
              </a:r>
              <a:r>
                <a:rPr dirty="0"/>
                <a:t> core-image-minimal (or </a:t>
              </a:r>
              <a:r>
                <a:rPr dirty="0" err="1"/>
                <a:t>bitbake</a:t>
              </a:r>
              <a:r>
                <a:rPr dirty="0"/>
                <a:t> world)</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bitbake</a:t>
              </a:r>
              <a:r>
                <a:rPr dirty="0"/>
                <a:t> package-index</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twistd</a:t>
              </a:r>
              <a:r>
                <a:rPr dirty="0"/>
                <a:t> -n web --path </a:t>
              </a:r>
              <a:r>
                <a:rPr dirty="0" err="1"/>
                <a:t>tmp</a:t>
              </a:r>
              <a:r>
                <a:rPr dirty="0"/>
                <a:t>/deploy/rpm -p 5678</a:t>
              </a:r>
            </a:p>
            <a:p>
              <a:pPr>
                <a:defRPr sz="1600" b="1">
                  <a:latin typeface="Courier New"/>
                  <a:ea typeface="Courier New"/>
                  <a:cs typeface="Courier New"/>
                  <a:sym typeface="Courier New"/>
                </a:defRPr>
              </a:pPr>
              <a:r>
                <a:rPr dirty="0"/>
                <a:t>[-] Log opened</a:t>
              </a:r>
            </a:p>
            <a:p>
              <a:pPr>
                <a:defRPr sz="1600" b="1">
                  <a:latin typeface="Courier New"/>
                  <a:ea typeface="Courier New"/>
                  <a:cs typeface="Courier New"/>
                  <a:sym typeface="Courier New"/>
                </a:defRPr>
              </a:pPr>
              <a:r>
                <a:rPr dirty="0"/>
                <a:t>[-] </a:t>
              </a:r>
              <a:r>
                <a:rPr dirty="0" err="1"/>
                <a:t>twistd</a:t>
              </a:r>
              <a:r>
                <a:rPr dirty="0"/>
                <a:t> 16.0.0 (/</a:t>
              </a:r>
              <a:r>
                <a:rPr dirty="0" err="1"/>
                <a:t>usr</a:t>
              </a:r>
              <a:r>
                <a:rPr dirty="0"/>
                <a:t>/bin/python 2.7.12) starting up.</a:t>
              </a:r>
            </a:p>
            <a:p>
              <a:pPr>
                <a:defRPr sz="1600" b="1">
                  <a:latin typeface="Courier New"/>
                  <a:ea typeface="Courier New"/>
                  <a:cs typeface="Courier New"/>
                  <a:sym typeface="Courier New"/>
                </a:defRPr>
              </a:pPr>
              <a:r>
                <a:rPr dirty="0"/>
                <a:t>[-] reactor class: </a:t>
              </a:r>
              <a:r>
                <a:rPr dirty="0" err="1"/>
                <a:t>twisted.internet.epollreactor.EPollReactor</a:t>
              </a:r>
              <a:r>
                <a:rPr dirty="0"/>
                <a:t>.</a:t>
              </a:r>
            </a:p>
            <a:p>
              <a:pPr>
                <a:defRPr sz="1600" b="1">
                  <a:latin typeface="Courier New"/>
                  <a:ea typeface="Courier New"/>
                  <a:cs typeface="Courier New"/>
                  <a:sym typeface="Courier New"/>
                </a:defRPr>
              </a:pPr>
              <a:r>
                <a:rPr dirty="0"/>
                <a:t>[-] Site starting on 5678</a:t>
              </a:r>
            </a:p>
          </p:txBody>
        </p:sp>
      </p:grpSp>
    </p:spTree>
    <p:extLst>
      <p:ext uri="{BB962C8B-B14F-4D97-AF65-F5344CB8AC3E}">
        <p14:creationId xmlns:p14="http://schemas.microsoft.com/office/powerpoint/2010/main" val="200004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
        <p:nvSpPr>
          <p:cNvPr id="173" name="Title 1"/>
          <p:cNvSpPr txBox="1">
            <a:spLocks noGrp="1"/>
          </p:cNvSpPr>
          <p:nvPr>
            <p:ph type="title"/>
          </p:nvPr>
        </p:nvSpPr>
        <p:spPr>
          <a:xfrm>
            <a:off x="454024" y="408517"/>
            <a:ext cx="8227440" cy="889001"/>
          </a:xfrm>
          <a:prstGeom prst="rect">
            <a:avLst/>
          </a:prstGeom>
        </p:spPr>
        <p:txBody>
          <a:bodyPr/>
          <a:lstStyle/>
          <a:p>
            <a:r>
              <a:rPr dirty="0" smtClean="0"/>
              <a:t>Caveats</a:t>
            </a:r>
            <a:r>
              <a:rPr lang="en-US" dirty="0" smtClean="0"/>
              <a:t> and Reminders</a:t>
            </a:r>
            <a:endParaRPr dirty="0"/>
          </a:p>
        </p:txBody>
      </p:sp>
      <p:sp>
        <p:nvSpPr>
          <p:cNvPr id="174" name="Content Placeholder 2"/>
          <p:cNvSpPr txBox="1">
            <a:spLocks noGrp="1"/>
          </p:cNvSpPr>
          <p:nvPr>
            <p:ph type="body" idx="4294967295"/>
          </p:nvPr>
        </p:nvSpPr>
        <p:spPr>
          <a:xfrm>
            <a:off x="442210" y="1075766"/>
            <a:ext cx="8229601" cy="4921623"/>
          </a:xfrm>
          <a:prstGeom prst="rect">
            <a:avLst/>
          </a:prstGeom>
        </p:spPr>
        <p:txBody>
          <a:bodyPr/>
          <a:lstStyle/>
          <a:p>
            <a:r>
              <a:rPr dirty="0"/>
              <a:t>Running </a:t>
            </a:r>
            <a:r>
              <a:rPr dirty="0" err="1"/>
              <a:t>bitbake</a:t>
            </a:r>
            <a:r>
              <a:rPr dirty="0"/>
              <a:t> world can take some time</a:t>
            </a:r>
          </a:p>
          <a:p>
            <a:pPr marL="685800" lvl="1" indent="-342900">
              <a:spcBef>
                <a:spcPts val="500"/>
              </a:spcBef>
              <a:buClr>
                <a:srgbClr val="37424A"/>
              </a:buClr>
              <a:defRPr sz="2200" b="0">
                <a:solidFill>
                  <a:srgbClr val="404040"/>
                </a:solidFill>
              </a:defRPr>
            </a:pPr>
            <a:r>
              <a:rPr dirty="0"/>
              <a:t>You may want to update your repo as needed</a:t>
            </a:r>
          </a:p>
          <a:p>
            <a:r>
              <a:rPr dirty="0"/>
              <a:t>Serve the repo from a build machine</a:t>
            </a:r>
          </a:p>
          <a:p>
            <a:pPr marL="685800" lvl="1" indent="-342900">
              <a:spcBef>
                <a:spcPts val="500"/>
              </a:spcBef>
              <a:buClr>
                <a:srgbClr val="37424A"/>
              </a:buClr>
              <a:defRPr sz="2200" b="0">
                <a:solidFill>
                  <a:srgbClr val="404040"/>
                </a:solidFill>
              </a:defRPr>
            </a:pPr>
            <a:r>
              <a:rPr dirty="0"/>
              <a:t>Or simply </a:t>
            </a:r>
            <a:r>
              <a:rPr dirty="0" err="1"/>
              <a:t>rsync</a:t>
            </a:r>
            <a:r>
              <a:rPr dirty="0"/>
              <a:t> to a webserver</a:t>
            </a:r>
          </a:p>
          <a:p>
            <a:r>
              <a:rPr dirty="0"/>
              <a:t>Do not forget to run `</a:t>
            </a:r>
            <a:r>
              <a:rPr dirty="0" err="1"/>
              <a:t>bitbake</a:t>
            </a:r>
            <a:r>
              <a:rPr dirty="0"/>
              <a:t> </a:t>
            </a:r>
            <a:r>
              <a:rPr dirty="0" smtClean="0"/>
              <a:t>pack</a:t>
            </a:r>
            <a:r>
              <a:rPr lang="en-US" dirty="0" smtClean="0"/>
              <a:t>a</a:t>
            </a:r>
            <a:r>
              <a:rPr dirty="0" smtClean="0"/>
              <a:t>ge-index</a:t>
            </a:r>
            <a:r>
              <a:rPr dirty="0"/>
              <a:t>`</a:t>
            </a:r>
          </a:p>
          <a:p>
            <a:pPr marL="685800" lvl="1" indent="-342900">
              <a:spcBef>
                <a:spcPts val="500"/>
              </a:spcBef>
              <a:buClr>
                <a:srgbClr val="37424A"/>
              </a:buClr>
              <a:defRPr sz="2200" b="0">
                <a:solidFill>
                  <a:srgbClr val="404040"/>
                </a:solidFill>
              </a:defRPr>
            </a:pPr>
            <a:r>
              <a:rPr dirty="0"/>
              <a:t>Package index will not auto-update</a:t>
            </a:r>
          </a:p>
          <a:p>
            <a:r>
              <a:rPr dirty="0"/>
              <a:t>Good practice is to dogfood your repo</a:t>
            </a:r>
          </a:p>
        </p:txBody>
      </p:sp>
    </p:spTree>
    <p:extLst>
      <p:ext uri="{BB962C8B-B14F-4D97-AF65-F5344CB8AC3E}">
        <p14:creationId xmlns:p14="http://schemas.microsoft.com/office/powerpoint/2010/main" val="47583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
        <p:nvSpPr>
          <p:cNvPr id="17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7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a:solidFill>
                  <a:srgbClr val="404040"/>
                </a:solidFill>
              </a:defRPr>
            </a:pPr>
            <a:r>
              <a:t>Using PR Server</a:t>
            </a:r>
            <a:br/>
            <a:endParaRPr b="0">
              <a:solidFill>
                <a:srgbClr val="A6A6A6"/>
              </a:solidFill>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13820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smtClean="0"/>
              <a:t>P</a:t>
            </a:r>
            <a:r>
              <a:rPr lang="en-US" dirty="0" smtClean="0"/>
              <a:t>ackage </a:t>
            </a:r>
            <a:r>
              <a:rPr dirty="0" smtClean="0"/>
              <a:t>R</a:t>
            </a:r>
            <a:r>
              <a:rPr lang="en-US" dirty="0" smtClean="0"/>
              <a:t>evision (PR)</a:t>
            </a:r>
            <a:r>
              <a:rPr dirty="0" smtClean="0"/>
              <a:t> </a:t>
            </a:r>
            <a:r>
              <a:rPr dirty="0"/>
              <a:t>Server Overview</a:t>
            </a:r>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Allows package feeds to act as expected</a:t>
            </a:r>
          </a:p>
          <a:p>
            <a:r>
              <a:rPr lang="en-US" dirty="0"/>
              <a:t>Allows package feed consumers to get latest </a:t>
            </a:r>
            <a:r>
              <a:rPr lang="en-US" dirty="0" smtClean="0"/>
              <a:t>builds</a:t>
            </a:r>
          </a:p>
          <a:p>
            <a:r>
              <a:rPr lang="en-US" dirty="0"/>
              <a:t>Works with </a:t>
            </a:r>
            <a:r>
              <a:rPr lang="en-US" dirty="0" err="1"/>
              <a:t>SigGen</a:t>
            </a:r>
            <a:r>
              <a:rPr lang="en-US" dirty="0"/>
              <a:t> to know when things change</a:t>
            </a:r>
          </a:p>
          <a:p>
            <a:r>
              <a:rPr lang="en-US" dirty="0" smtClean="0"/>
              <a:t>Versions </a:t>
            </a:r>
            <a:r>
              <a:rPr lang="en-US" dirty="0"/>
              <a:t>increase in a linear fashion</a:t>
            </a:r>
            <a:endParaRPr dirty="0" smtClean="0"/>
          </a:p>
          <a:p>
            <a:r>
              <a:rPr lang="en-US" dirty="0"/>
              <a:t>O</a:t>
            </a:r>
            <a:r>
              <a:rPr lang="en-US" dirty="0" smtClean="0"/>
              <a:t>rdered by </a:t>
            </a:r>
            <a:r>
              <a:rPr lang="en-US" dirty="0"/>
              <a:t>decreasing </a:t>
            </a:r>
            <a:r>
              <a:rPr lang="en-US" dirty="0" smtClean="0"/>
              <a:t>priority</a:t>
            </a:r>
          </a:p>
          <a:p>
            <a:r>
              <a:rPr lang="en-US" dirty="0" smtClean="0"/>
              <a:t>PE</a:t>
            </a:r>
            <a:r>
              <a:rPr lang="en-US" dirty="0"/>
              <a:t>, PV and </a:t>
            </a:r>
            <a:r>
              <a:rPr lang="en-US" dirty="0" smtClean="0"/>
              <a:t>PR **</a:t>
            </a:r>
          </a:p>
          <a:p>
            <a:pPr marL="0" indent="0">
              <a:spcBef>
                <a:spcPts val="600"/>
              </a:spcBef>
              <a:buNone/>
            </a:pPr>
            <a:endParaRPr lang="en-US" sz="1800" dirty="0" smtClean="0"/>
          </a:p>
          <a:p>
            <a:pPr marL="0" indent="0">
              <a:spcBef>
                <a:spcPts val="600"/>
              </a:spcBef>
              <a:buNone/>
            </a:pPr>
            <a:r>
              <a:rPr lang="en-US" sz="1800" dirty="0" smtClean="0"/>
              <a:t>**more on these later, see also:</a:t>
            </a:r>
            <a:endParaRPr lang="en-US" sz="1800" dirty="0"/>
          </a:p>
          <a:p>
            <a:pPr marL="0" indent="0">
              <a:spcBef>
                <a:spcPts val="600"/>
              </a:spcBef>
              <a:buNone/>
            </a:pPr>
            <a:r>
              <a:rPr lang="en-US" sz="1800" dirty="0">
                <a:hlinkClick r:id="rId2"/>
              </a:rPr>
              <a:t>https://wiki.yoctoproject.org/wiki/PR_Service</a:t>
            </a:r>
            <a:endParaRPr sz="1800" dirty="0"/>
          </a:p>
        </p:txBody>
      </p:sp>
    </p:spTree>
    <p:extLst>
      <p:ext uri="{BB962C8B-B14F-4D97-AF65-F5344CB8AC3E}">
        <p14:creationId xmlns:p14="http://schemas.microsoft.com/office/powerpoint/2010/main" val="15300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Server </a:t>
            </a:r>
            <a:r>
              <a:rPr dirty="0" smtClean="0"/>
              <a:t>Overview</a:t>
            </a:r>
            <a:r>
              <a:rPr lang="en-US" dirty="0" smtClean="0"/>
              <a:t> - Variables</a:t>
            </a:r>
            <a:endParaRPr dirty="0"/>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PE – Epoch – Defaults to UNSET</a:t>
            </a:r>
          </a:p>
          <a:p>
            <a:r>
              <a:rPr lang="en-US" dirty="0" smtClean="0"/>
              <a:t>PV – Version – Defaults to filename (</a:t>
            </a:r>
            <a:r>
              <a:rPr lang="en-US" b="0" dirty="0" smtClean="0"/>
              <a:t>recipe_</a:t>
            </a:r>
            <a:r>
              <a:rPr lang="en-US" dirty="0" smtClean="0"/>
              <a:t>2.0.1</a:t>
            </a:r>
            <a:r>
              <a:rPr lang="en-US" b="0" dirty="0" smtClean="0"/>
              <a:t>.bb</a:t>
            </a:r>
            <a:r>
              <a:rPr lang="en-US" dirty="0" smtClean="0"/>
              <a:t>)</a:t>
            </a:r>
          </a:p>
          <a:p>
            <a:pPr lvl="1"/>
            <a:r>
              <a:rPr lang="en-US" dirty="0" smtClean="0"/>
              <a:t>Recipes won’t touch this (unless building unstable)</a:t>
            </a:r>
          </a:p>
          <a:p>
            <a:r>
              <a:rPr lang="en-US" dirty="0" smtClean="0"/>
              <a:t>PR – Revision – Defaults to r0</a:t>
            </a:r>
          </a:p>
          <a:p>
            <a:pPr lvl="1"/>
            <a:r>
              <a:rPr lang="en-US" dirty="0"/>
              <a:t>When PV increases, PR is reset to ‘r0</a:t>
            </a:r>
            <a:r>
              <a:rPr lang="en-US" dirty="0" smtClean="0"/>
              <a:t>’</a:t>
            </a:r>
            <a:endParaRPr lang="en-US" dirty="0"/>
          </a:p>
          <a:p>
            <a:endParaRPr lang="en-US" dirty="0" smtClean="0"/>
          </a:p>
          <a:p>
            <a:pPr marL="0" indent="0">
              <a:buNone/>
            </a:pPr>
            <a:r>
              <a:rPr lang="en-US" dirty="0" smtClean="0">
                <a:hlinkClick r:id="rId2"/>
              </a:rPr>
              <a:t>mega-manual -&gt; #working-with-a-</a:t>
            </a:r>
            <a:r>
              <a:rPr lang="en-US" dirty="0" err="1" smtClean="0">
                <a:hlinkClick r:id="rId2"/>
              </a:rPr>
              <a:t>pr</a:t>
            </a:r>
            <a:r>
              <a:rPr lang="en-US" dirty="0" smtClean="0">
                <a:hlinkClick r:id="rId2"/>
              </a:rPr>
              <a:t>-service</a:t>
            </a:r>
            <a:endParaRPr dirty="0"/>
          </a:p>
        </p:txBody>
      </p:sp>
    </p:spTree>
    <p:extLst>
      <p:ext uri="{BB962C8B-B14F-4D97-AF65-F5344CB8AC3E}">
        <p14:creationId xmlns:p14="http://schemas.microsoft.com/office/powerpoint/2010/main" val="17432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sp>
        <p:nvSpPr>
          <p:cNvPr id="185" name="Title 1"/>
          <p:cNvSpPr txBox="1">
            <a:spLocks noGrp="1"/>
          </p:cNvSpPr>
          <p:nvPr>
            <p:ph type="title"/>
          </p:nvPr>
        </p:nvSpPr>
        <p:spPr>
          <a:xfrm>
            <a:off x="454024" y="408517"/>
            <a:ext cx="8227440" cy="889001"/>
          </a:xfrm>
          <a:prstGeom prst="rect">
            <a:avLst/>
          </a:prstGeom>
        </p:spPr>
        <p:txBody>
          <a:bodyPr/>
          <a:lstStyle/>
          <a:p>
            <a:r>
              <a:t>PR Server Example</a:t>
            </a:r>
          </a:p>
        </p:txBody>
      </p:sp>
      <p:sp>
        <p:nvSpPr>
          <p:cNvPr id="186"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Enable the server:</a:t>
            </a:r>
          </a:p>
          <a:p>
            <a:endParaRPr dirty="0"/>
          </a:p>
          <a:p>
            <a:r>
              <a:rPr lang="en-US" dirty="0" err="1" smtClean="0"/>
              <a:t>bitbake</a:t>
            </a:r>
            <a:r>
              <a:rPr lang="en-US" dirty="0" smtClean="0"/>
              <a:t> will stop and start the server</a:t>
            </a:r>
          </a:p>
          <a:p>
            <a:r>
              <a:rPr lang="en-US" dirty="0" smtClean="0"/>
              <a:t>For complex setups use `</a:t>
            </a:r>
            <a:r>
              <a:rPr lang="en-US" dirty="0" err="1" smtClean="0"/>
              <a:t>bitbake-prserv</a:t>
            </a:r>
            <a:r>
              <a:rPr lang="en-US" dirty="0" smtClean="0"/>
              <a:t>`</a:t>
            </a:r>
            <a:endParaRPr dirty="0"/>
          </a:p>
          <a:p>
            <a:r>
              <a:rPr lang="en-US" dirty="0" smtClean="0"/>
              <a:t>It is recommended to use </a:t>
            </a:r>
            <a:r>
              <a:rPr lang="en-US" dirty="0" err="1" smtClean="0"/>
              <a:t>buildhistory</a:t>
            </a:r>
            <a:r>
              <a:rPr lang="en-US" dirty="0" smtClean="0"/>
              <a:t> (sanity checks)</a:t>
            </a:r>
          </a:p>
          <a:p>
            <a:endParaRPr dirty="0"/>
          </a:p>
        </p:txBody>
      </p:sp>
      <p:sp>
        <p:nvSpPr>
          <p:cNvPr id="3" name="Rectangle 2"/>
          <p:cNvSpPr>
            <a:spLocks noChangeArrowheads="1"/>
          </p:cNvSpPr>
          <p:nvPr/>
        </p:nvSpPr>
        <p:spPr bwMode="auto">
          <a:xfrm>
            <a:off x="657225" y="1647795"/>
            <a:ext cx="8024239" cy="40011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PRSERV_HOST = "localhost:0"</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57225" y="4256157"/>
            <a:ext cx="8014586" cy="70788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INHERIT += "</a:t>
            </a:r>
            <a:r>
              <a:rPr kumimoji="0" lang="en-US" alt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buildhistory</a:t>
            </a: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BUILDHISTORY_COMMIT = "1"</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0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a:t>
            </a:r>
            <a:r>
              <a:rPr dirty="0" smtClean="0"/>
              <a:t>Server</a:t>
            </a:r>
            <a:r>
              <a:rPr lang="en-US" dirty="0" smtClean="0"/>
              <a:t> - Commands</a:t>
            </a:r>
            <a:endParaRPr dirty="0"/>
          </a:p>
        </p:txBody>
      </p:sp>
      <p:sp>
        <p:nvSpPr>
          <p:cNvPr id="182" name="Content Placeholder 2"/>
          <p:cNvSpPr txBox="1">
            <a:spLocks noGrp="1"/>
          </p:cNvSpPr>
          <p:nvPr>
            <p:ph type="body" idx="4294967295"/>
          </p:nvPr>
        </p:nvSpPr>
        <p:spPr>
          <a:xfrm>
            <a:off x="442210" y="1075767"/>
            <a:ext cx="8229601" cy="1461756"/>
          </a:xfrm>
          <a:prstGeom prst="rect">
            <a:avLst/>
          </a:prstGeom>
        </p:spPr>
        <p:txBody>
          <a:bodyPr>
            <a:normAutofit/>
          </a:bodyPr>
          <a:lstStyle/>
          <a:p>
            <a:r>
              <a:rPr lang="en-US" dirty="0" err="1" smtClean="0"/>
              <a:t>bitbake-prserv</a:t>
            </a:r>
            <a:r>
              <a:rPr lang="en-US" dirty="0"/>
              <a:t> </a:t>
            </a:r>
            <a:r>
              <a:rPr lang="en-US" dirty="0" smtClean="0"/>
              <a:t>– Start, stop, edit server properties</a:t>
            </a:r>
          </a:p>
          <a:p>
            <a:r>
              <a:rPr lang="en-US" dirty="0" err="1" smtClean="0"/>
              <a:t>bitbake</a:t>
            </a:r>
            <a:r>
              <a:rPr lang="en-US" dirty="0" smtClean="0"/>
              <a:t>-</a:t>
            </a:r>
            <a:r>
              <a:rPr lang="en-US" dirty="0" err="1" smtClean="0"/>
              <a:t>prserv</a:t>
            </a:r>
            <a:r>
              <a:rPr lang="en-US" dirty="0" smtClean="0"/>
              <a:t>-tool – Export &amp; Import PRs</a:t>
            </a:r>
            <a:endParaRPr lang="en-US" dirty="0"/>
          </a:p>
        </p:txBody>
      </p:sp>
      <p:sp>
        <p:nvSpPr>
          <p:cNvPr id="7" name="Rectangle"/>
          <p:cNvSpPr/>
          <p:nvPr/>
        </p:nvSpPr>
        <p:spPr>
          <a:xfrm>
            <a:off x="350845" y="2308922"/>
            <a:ext cx="8433798" cy="3695775"/>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8" name="$ bitbake core-image-minimal (or bitbake world)…"/>
          <p:cNvSpPr txBox="1"/>
          <p:nvPr/>
        </p:nvSpPr>
        <p:spPr>
          <a:xfrm>
            <a:off x="454024" y="2308922"/>
            <a:ext cx="8485654" cy="35394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r>
              <a:rPr lang="en-US" dirty="0"/>
              <a:t>#Table: </a:t>
            </a:r>
            <a:r>
              <a:rPr lang="en-US" dirty="0" err="1"/>
              <a:t>PRMAIN_nohist</a:t>
            </a:r>
            <a:endParaRPr lang="en-US" dirty="0"/>
          </a:p>
          <a:p>
            <a:pPr>
              <a:defRPr sz="1600" b="1">
                <a:latin typeface="Courier New"/>
                <a:ea typeface="Courier New"/>
                <a:cs typeface="Courier New"/>
                <a:sym typeface="Courier New"/>
              </a:defRPr>
            </a:pPr>
            <a:r>
              <a:rPr lang="en-US" dirty="0"/>
              <a:t>#Columns:</a:t>
            </a:r>
          </a:p>
          <a:p>
            <a:pPr>
              <a:defRPr sz="1600" b="1">
                <a:latin typeface="Courier New"/>
                <a:ea typeface="Courier New"/>
                <a:cs typeface="Courier New"/>
                <a:sym typeface="Courier New"/>
              </a:defRPr>
            </a:pPr>
            <a:r>
              <a:rPr lang="en-US" dirty="0"/>
              <a:t>#name        type        </a:t>
            </a:r>
            <a:r>
              <a:rPr lang="en-US" dirty="0" err="1"/>
              <a:t>notn</a:t>
            </a:r>
            <a:r>
              <a:rPr lang="en-US" dirty="0"/>
              <a:t>        </a:t>
            </a:r>
            <a:r>
              <a:rPr lang="en-US" dirty="0" err="1"/>
              <a:t>dflt</a:t>
            </a:r>
            <a:r>
              <a:rPr lang="en-US" dirty="0"/>
              <a:t>        </a:t>
            </a:r>
            <a:r>
              <a:rPr lang="en-US" dirty="0" err="1"/>
              <a:t>pk</a:t>
            </a:r>
            <a:endParaRPr lang="en-US" dirty="0"/>
          </a:p>
          <a:p>
            <a:pPr>
              <a:defRPr sz="1600" b="1">
                <a:latin typeface="Courier New"/>
                <a:ea typeface="Courier New"/>
                <a:cs typeface="Courier New"/>
                <a:sym typeface="Courier New"/>
              </a:defRPr>
            </a:pPr>
            <a:r>
              <a:rPr lang="en-US" dirty="0"/>
              <a:t>#----------  --------    --------    --------    ----</a:t>
            </a:r>
          </a:p>
          <a:p>
            <a:pPr>
              <a:defRPr sz="1600" b="1">
                <a:latin typeface="Courier New"/>
                <a:ea typeface="Courier New"/>
                <a:cs typeface="Courier New"/>
                <a:sym typeface="Courier New"/>
              </a:defRPr>
            </a:pPr>
            <a:r>
              <a:rPr lang="en-US" dirty="0"/>
              <a:t>#   version      TEXT           1        None       1</a:t>
            </a:r>
          </a:p>
          <a:p>
            <a:pPr>
              <a:defRPr sz="1600" b="1">
                <a:latin typeface="Courier New"/>
                <a:ea typeface="Courier New"/>
                <a:cs typeface="Courier New"/>
                <a:sym typeface="Courier New"/>
              </a:defRPr>
            </a:pPr>
            <a:r>
              <a:rPr lang="en-US" dirty="0"/>
              <a:t>#   </a:t>
            </a:r>
            <a:r>
              <a:rPr lang="en-US" dirty="0" err="1"/>
              <a:t>pkgarch</a:t>
            </a:r>
            <a:r>
              <a:rPr lang="en-US" dirty="0"/>
              <a:t>      TEXT           1        None       1</a:t>
            </a:r>
          </a:p>
          <a:p>
            <a:pPr>
              <a:defRPr sz="1600" b="1">
                <a:latin typeface="Courier New"/>
                <a:ea typeface="Courier New"/>
                <a:cs typeface="Courier New"/>
                <a:sym typeface="Courier New"/>
              </a:defRPr>
            </a:pPr>
            <a:r>
              <a:rPr lang="en-US" dirty="0"/>
              <a:t>#  checksum      TEXT           1        None       1</a:t>
            </a:r>
          </a:p>
          <a:p>
            <a:pPr>
              <a:defRPr sz="1600" b="1">
                <a:latin typeface="Courier New"/>
                <a:ea typeface="Courier New"/>
                <a:cs typeface="Courier New"/>
                <a:sym typeface="Courier New"/>
              </a:defRPr>
            </a:pPr>
            <a:r>
              <a:rPr lang="en-US" dirty="0"/>
              <a:t>#     value   INTEGER           0        None       0</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 Exported Per-recipe data example</a:t>
            </a:r>
          </a:p>
          <a:p>
            <a:pPr>
              <a:defRPr sz="1600" b="1">
                <a:latin typeface="Courier New"/>
                <a:ea typeface="Courier New"/>
                <a:cs typeface="Courier New"/>
                <a:sym typeface="Courier New"/>
              </a:defRPr>
            </a:pPr>
            <a:r>
              <a:rPr lang="en-US" dirty="0"/>
              <a:t>PRAUTO$zlib-1.2.7-r0$i586$fae8ba2c781fd378307f4a90c021a798 = "0"</a:t>
            </a:r>
          </a:p>
          <a:p>
            <a:pPr>
              <a:defRPr sz="1600" b="1">
                <a:latin typeface="Courier New"/>
                <a:ea typeface="Courier New"/>
                <a:cs typeface="Courier New"/>
                <a:sym typeface="Courier New"/>
              </a:defRPr>
            </a:pPr>
            <a:r>
              <a:rPr lang="en-US" dirty="0"/>
              <a:t>PRAUTO_zlib-1.2.7-r0_i586 = "0"</a:t>
            </a:r>
          </a:p>
          <a:p>
            <a:pPr>
              <a:defRPr sz="1600" b="1">
                <a:latin typeface="Courier New"/>
                <a:ea typeface="Courier New"/>
                <a:cs typeface="Courier New"/>
                <a:sym typeface="Courier New"/>
              </a:defRPr>
            </a:pPr>
            <a:r>
              <a:rPr lang="en-US" dirty="0" smtClean="0"/>
              <a:t>PRAUTO$ncurses-5.9-r13.1$i586$4bcaad698464a6db2f1555aa2327ff </a:t>
            </a:r>
            <a:r>
              <a:rPr lang="en-US" dirty="0"/>
              <a:t>= "0"</a:t>
            </a:r>
          </a:p>
          <a:p>
            <a:pPr>
              <a:defRPr sz="1600" b="1">
                <a:latin typeface="Courier New"/>
                <a:ea typeface="Courier New"/>
                <a:cs typeface="Courier New"/>
                <a:sym typeface="Courier New"/>
              </a:defRPr>
            </a:pPr>
            <a:r>
              <a:rPr lang="en-US" dirty="0"/>
              <a:t>PRAUTO_ncurses-5.9-r13.1_i586 = "0"</a:t>
            </a:r>
            <a:endParaRPr dirty="0"/>
          </a:p>
        </p:txBody>
      </p:sp>
    </p:spTree>
    <p:extLst>
      <p:ext uri="{BB962C8B-B14F-4D97-AF65-F5344CB8AC3E}">
        <p14:creationId xmlns:p14="http://schemas.microsoft.com/office/powerpoint/2010/main" val="20089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sp>
        <p:nvSpPr>
          <p:cNvPr id="18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9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a:solidFill>
                  <a:srgbClr val="404040"/>
                </a:solidFill>
              </a:defRPr>
            </a:pPr>
            <a:r>
              <a:t>Signing package feeds</a:t>
            </a:r>
            <a:endParaRPr sz="2200" b="0"/>
          </a:p>
          <a:p>
            <a:pPr marL="685800" lvl="1" indent="-342900">
              <a:spcBef>
                <a:spcPts val="500"/>
              </a:spcBef>
              <a:buClr>
                <a:srgbClr val="37424A"/>
              </a:buClr>
              <a:defRPr sz="2000" b="0" i="1">
                <a:solidFill>
                  <a:srgbClr val="A6A6A6"/>
                </a:solidFill>
              </a:defRPr>
            </a:pPr>
            <a:endParaRPr sz="2200" b="0"/>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42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80" name="Google Shape;80;p16"/>
          <p:cNvSpPr txBox="1">
            <a:spLocks noGrp="1"/>
          </p:cNvSpPr>
          <p:nvPr>
            <p:ph type="body" idx="1"/>
          </p:nvPr>
        </p:nvSpPr>
        <p:spPr>
          <a:xfrm>
            <a:off x="505375" y="717394"/>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b="0" dirty="0" err="1"/>
              <a:t>Autobuilder</a:t>
            </a:r>
            <a:r>
              <a:rPr lang="en-US" b="0" dirty="0"/>
              <a:t> infrastructure hardware refreshed</a:t>
            </a:r>
            <a:endParaRPr b="0" dirty="0"/>
          </a:p>
          <a:p>
            <a:pPr marL="457200" lvl="0" indent="-342900" algn="l" rtl="0">
              <a:spcBef>
                <a:spcPts val="0"/>
              </a:spcBef>
              <a:spcAft>
                <a:spcPts val="0"/>
              </a:spcAft>
              <a:buSzPts val="1800"/>
              <a:buChar char="•"/>
            </a:pPr>
            <a:r>
              <a:rPr lang="en-US" b="0" dirty="0"/>
              <a:t>Many recipe updates, including significant removal of old or obsolete software to ensure modern and up-to-date core Linux software stack</a:t>
            </a:r>
            <a:endParaRPr b="0" dirty="0"/>
          </a:p>
          <a:p>
            <a:pPr marL="457200" lvl="0" indent="-342900" algn="l" rtl="0">
              <a:spcBef>
                <a:spcPts val="0"/>
              </a:spcBef>
              <a:spcAft>
                <a:spcPts val="0"/>
              </a:spcAft>
              <a:buSzPts val="1800"/>
              <a:buChar char="•"/>
            </a:pPr>
            <a:r>
              <a:rPr lang="en-US" b="0" dirty="0"/>
              <a:t>Support for the latest host distributions</a:t>
            </a:r>
            <a:endParaRPr b="0" dirty="0"/>
          </a:p>
          <a:p>
            <a:pPr marL="457200" lvl="0" indent="-342900" algn="l" rtl="0">
              <a:spcBef>
                <a:spcPts val="0"/>
              </a:spcBef>
              <a:spcAft>
                <a:spcPts val="0"/>
              </a:spcAft>
              <a:buSzPts val="1800"/>
              <a:buChar char="•"/>
            </a:pPr>
            <a:r>
              <a:rPr lang="en-US" b="0" dirty="0"/>
              <a:t>Pre-merge testing on IA and ARM using QEMU/KVM (</a:t>
            </a:r>
            <a:r>
              <a:rPr lang="en-US" b="0" dirty="0" err="1"/>
              <a:t>ptest</a:t>
            </a:r>
            <a:r>
              <a:rPr lang="en-US" b="0" dirty="0"/>
              <a:t>, LTP, tracking build performance)</a:t>
            </a:r>
            <a:endParaRPr b="0" dirty="0"/>
          </a:p>
          <a:p>
            <a:pPr marL="457200" lvl="0" indent="-342900" algn="l" rtl="0">
              <a:spcBef>
                <a:spcPts val="0"/>
              </a:spcBef>
              <a:spcAft>
                <a:spcPts val="0"/>
              </a:spcAft>
              <a:buSzPts val="1800"/>
              <a:buChar char="•"/>
            </a:pPr>
            <a:r>
              <a:rPr lang="en-US" b="0" dirty="0"/>
              <a:t>Build change equivalence is detected and used to avoid rebuilding  unchanged components</a:t>
            </a:r>
            <a:endParaRPr b="0" dirty="0"/>
          </a:p>
          <a:p>
            <a:pPr marL="0" lvl="0" indent="0" algn="l" rtl="0">
              <a:spcBef>
                <a:spcPts val="1800"/>
              </a:spcBef>
              <a:spcAft>
                <a:spcPts val="0"/>
              </a:spcAft>
              <a:buNone/>
            </a:pPr>
            <a:endParaRPr sz="1800" b="0" dirty="0"/>
          </a:p>
        </p:txBody>
      </p:sp>
      <p:sp>
        <p:nvSpPr>
          <p:cNvPr id="81" name="Google Shape;81;p16"/>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a:latin typeface="Lato"/>
                <a:ea typeface="Lato"/>
                <a:cs typeface="Lato"/>
                <a:sym typeface="Lato"/>
              </a:rPr>
              <a:t>No other cross compiling build system is as complete or functional. Nobody has ever tried optimisations for from scratch builds like the Yocto Project does.</a:t>
            </a:r>
            <a:endParaRPr sz="2400" b="1">
              <a:latin typeface="Lato"/>
              <a:ea typeface="Lato"/>
              <a:cs typeface="Lato"/>
              <a:sym typeface="Lato"/>
            </a:endParaRPr>
          </a:p>
        </p:txBody>
      </p:sp>
    </p:spTree>
    <p:extLst>
      <p:ext uri="{BB962C8B-B14F-4D97-AF65-F5344CB8AC3E}">
        <p14:creationId xmlns:p14="http://schemas.microsoft.com/office/powerpoint/2010/main" val="3149931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80</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rPr dirty="0"/>
              <a:t>Signing </a:t>
            </a:r>
            <a:r>
              <a:rPr lang="en-US" dirty="0" smtClean="0"/>
              <a:t>Overview</a:t>
            </a:r>
            <a:endParaRPr dirty="0"/>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This is not “required”</a:t>
            </a:r>
          </a:p>
          <a:p>
            <a:r>
              <a:rPr lang="en-US" dirty="0"/>
              <a:t>U</a:t>
            </a:r>
            <a:r>
              <a:rPr lang="en-US" dirty="0" smtClean="0"/>
              <a:t>nnecessary in a closed network (i.e. machine local)</a:t>
            </a:r>
          </a:p>
          <a:p>
            <a:r>
              <a:rPr lang="en-US" dirty="0" smtClean="0"/>
              <a:t>Any LAN is unsecure</a:t>
            </a:r>
          </a:p>
          <a:p>
            <a:r>
              <a:rPr lang="en-US" dirty="0" smtClean="0"/>
              <a:t>Without GPG, package feeds are unencrypted traffic</a:t>
            </a:r>
          </a:p>
          <a:p>
            <a:r>
              <a:rPr lang="en-US" dirty="0" smtClean="0"/>
              <a:t>LMGTFY: Zero Trust Environment</a:t>
            </a:r>
          </a:p>
          <a:p>
            <a:r>
              <a:rPr lang="en-US" dirty="0" smtClean="0"/>
              <a:t>Should be obvious for package feeds over WAN</a:t>
            </a:r>
          </a:p>
        </p:txBody>
      </p:sp>
    </p:spTree>
    <p:extLst>
      <p:ext uri="{BB962C8B-B14F-4D97-AF65-F5344CB8AC3E}">
        <p14:creationId xmlns:p14="http://schemas.microsoft.com/office/powerpoint/2010/main" val="311540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81</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t>Signing The Packages</a:t>
            </a:r>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dirty="0" smtClean="0"/>
              <a:t>Inherit </a:t>
            </a:r>
            <a:r>
              <a:rPr dirty="0" err="1" smtClean="0"/>
              <a:t>bbclass</a:t>
            </a:r>
            <a:r>
              <a:rPr dirty="0" smtClean="0"/>
              <a:t> to enable signing functionality</a:t>
            </a:r>
          </a:p>
          <a:p>
            <a:pPr marL="685800" lvl="1" indent="-342900">
              <a:spcBef>
                <a:spcPts val="500"/>
              </a:spcBef>
              <a:buClr>
                <a:srgbClr val="37424A"/>
              </a:buClr>
              <a:defRPr sz="2200" b="0">
                <a:solidFill>
                  <a:srgbClr val="404040"/>
                </a:solidFill>
              </a:defRPr>
            </a:pPr>
            <a:r>
              <a:rPr dirty="0" smtClean="0"/>
              <a:t>INHERIT += “</a:t>
            </a:r>
            <a:r>
              <a:rPr dirty="0" err="1" smtClean="0"/>
              <a:t>sign_rpm</a:t>
            </a:r>
            <a:r>
              <a:rPr dirty="0" smtClean="0"/>
              <a:t>”</a:t>
            </a:r>
          </a:p>
          <a:p>
            <a:r>
              <a:rPr dirty="0" smtClean="0"/>
              <a:t>Define the GPG key that will be used for signing.</a:t>
            </a:r>
          </a:p>
          <a:p>
            <a:pPr marL="685800" lvl="1" indent="-342900">
              <a:spcBef>
                <a:spcPts val="500"/>
              </a:spcBef>
              <a:buClr>
                <a:srgbClr val="37424A"/>
              </a:buClr>
              <a:defRPr sz="2200" b="0">
                <a:solidFill>
                  <a:srgbClr val="404040"/>
                </a:solidFill>
              </a:defRPr>
            </a:pPr>
            <a:r>
              <a:rPr dirty="0" smtClean="0"/>
              <a:t>RPM_GPG_NAME = "</a:t>
            </a:r>
            <a:r>
              <a:rPr i="1" dirty="0" err="1" smtClean="0"/>
              <a:t>key_name</a:t>
            </a:r>
            <a:r>
              <a:rPr dirty="0" smtClean="0"/>
              <a:t>”</a:t>
            </a:r>
          </a:p>
          <a:p>
            <a:r>
              <a:rPr dirty="0" smtClean="0"/>
              <a:t>Provide passphrase for the key</a:t>
            </a:r>
          </a:p>
          <a:p>
            <a:pPr marL="685800" lvl="1" indent="-342900">
              <a:spcBef>
                <a:spcPts val="500"/>
              </a:spcBef>
              <a:buClr>
                <a:srgbClr val="37424A"/>
              </a:buClr>
              <a:defRPr sz="2200" b="0">
                <a:solidFill>
                  <a:srgbClr val="404040"/>
                </a:solidFill>
              </a:defRPr>
            </a:pPr>
            <a:r>
              <a:rPr dirty="0" smtClean="0"/>
              <a:t>RPM_GPG_PASSPHRASE = "</a:t>
            </a:r>
            <a:r>
              <a:rPr i="1" dirty="0" smtClean="0"/>
              <a:t>passphrase</a:t>
            </a:r>
            <a:r>
              <a:rPr dirty="0" smtClean="0"/>
              <a:t>"</a:t>
            </a:r>
            <a:endParaRPr dirty="0"/>
          </a:p>
        </p:txBody>
      </p:sp>
    </p:spTree>
    <p:extLst>
      <p:ext uri="{BB962C8B-B14F-4D97-AF65-F5344CB8AC3E}">
        <p14:creationId xmlns:p14="http://schemas.microsoft.com/office/powerpoint/2010/main" val="210555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82</a:t>
            </a:fld>
            <a:endParaRPr/>
          </a:p>
        </p:txBody>
      </p:sp>
      <p:sp>
        <p:nvSpPr>
          <p:cNvPr id="197" name="Title 1"/>
          <p:cNvSpPr txBox="1">
            <a:spLocks noGrp="1"/>
          </p:cNvSpPr>
          <p:nvPr>
            <p:ph type="title"/>
          </p:nvPr>
        </p:nvSpPr>
        <p:spPr>
          <a:xfrm>
            <a:off x="454024" y="408517"/>
            <a:ext cx="8227440" cy="889001"/>
          </a:xfrm>
          <a:prstGeom prst="rect">
            <a:avLst/>
          </a:prstGeom>
        </p:spPr>
        <p:txBody>
          <a:bodyPr/>
          <a:lstStyle/>
          <a:p>
            <a:r>
              <a:t>Signing The Package Feed</a:t>
            </a:r>
          </a:p>
        </p:txBody>
      </p:sp>
      <p:sp>
        <p:nvSpPr>
          <p:cNvPr id="198" name="Content Placeholder 2"/>
          <p:cNvSpPr txBox="1">
            <a:spLocks noGrp="1"/>
          </p:cNvSpPr>
          <p:nvPr>
            <p:ph type="body" idx="4294967295"/>
          </p:nvPr>
        </p:nvSpPr>
        <p:spPr>
          <a:xfrm>
            <a:off x="442210" y="1075766"/>
            <a:ext cx="8229601" cy="4921623"/>
          </a:xfrm>
          <a:prstGeom prst="rect">
            <a:avLst/>
          </a:prstGeom>
        </p:spPr>
        <p:txBody>
          <a:bodyPr/>
          <a:lstStyle/>
          <a:p>
            <a:r>
              <a:t>Inherit bbclass to enable signing functionality</a:t>
            </a:r>
          </a:p>
          <a:p>
            <a:pPr marL="685800" lvl="1" indent="-342900">
              <a:spcBef>
                <a:spcPts val="500"/>
              </a:spcBef>
              <a:buClr>
                <a:srgbClr val="37424A"/>
              </a:buClr>
              <a:defRPr sz="2200" b="0">
                <a:solidFill>
                  <a:srgbClr val="404040"/>
                </a:solidFill>
              </a:defRPr>
            </a:pPr>
            <a:r>
              <a:t>INHERIT += “sign_package_feed”</a:t>
            </a:r>
          </a:p>
          <a:p>
            <a:r>
              <a:t>Define the GPG key that will be used for signing.</a:t>
            </a:r>
          </a:p>
          <a:p>
            <a:pPr marL="685800" lvl="1" indent="-342900">
              <a:spcBef>
                <a:spcPts val="500"/>
              </a:spcBef>
              <a:buClr>
                <a:srgbClr val="37424A"/>
              </a:buClr>
              <a:defRPr sz="2200" b="0">
                <a:solidFill>
                  <a:srgbClr val="404040"/>
                </a:solidFill>
              </a:defRPr>
            </a:pPr>
            <a:r>
              <a:t>PACKAGE_FEED_GPG_NAME = "</a:t>
            </a:r>
            <a:r>
              <a:rPr i="1"/>
              <a:t>key_name</a:t>
            </a:r>
            <a:r>
              <a:t>”</a:t>
            </a:r>
          </a:p>
          <a:p>
            <a:r>
              <a:t>Provide passphrase for the key</a:t>
            </a:r>
          </a:p>
          <a:p>
            <a:pPr marL="685800" lvl="1" indent="-342900">
              <a:spcBef>
                <a:spcPts val="500"/>
              </a:spcBef>
              <a:buClr>
                <a:srgbClr val="37424A"/>
              </a:buClr>
              <a:defRPr sz="2200" b="0">
                <a:solidFill>
                  <a:srgbClr val="404040"/>
                </a:solidFill>
              </a:defRPr>
            </a:pPr>
            <a:r>
              <a:t>PACKAGE_FEED_GPG_PASSPHRASE_FILE = "</a:t>
            </a:r>
            <a:r>
              <a:rPr i="1"/>
              <a:t>passphrase</a:t>
            </a:r>
            <a:r>
              <a:t>"</a:t>
            </a:r>
          </a:p>
        </p:txBody>
      </p:sp>
    </p:spTree>
    <p:extLst>
      <p:ext uri="{BB962C8B-B14F-4D97-AF65-F5344CB8AC3E}">
        <p14:creationId xmlns:p14="http://schemas.microsoft.com/office/powerpoint/2010/main" val="143221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83</a:t>
            </a:fld>
            <a:endParaRPr/>
          </a:p>
        </p:txBody>
      </p:sp>
      <p:sp>
        <p:nvSpPr>
          <p:cNvPr id="201" name="Title 1"/>
          <p:cNvSpPr txBox="1">
            <a:spLocks noGrp="1"/>
          </p:cNvSpPr>
          <p:nvPr>
            <p:ph type="title"/>
          </p:nvPr>
        </p:nvSpPr>
        <p:spPr>
          <a:xfrm>
            <a:off x="454024" y="408517"/>
            <a:ext cx="8227440" cy="889001"/>
          </a:xfrm>
          <a:prstGeom prst="rect">
            <a:avLst/>
          </a:prstGeom>
        </p:spPr>
        <p:txBody>
          <a:bodyPr/>
          <a:lstStyle/>
          <a:p>
            <a:r>
              <a:t>Signing The Package Feed (optional)</a:t>
            </a:r>
          </a:p>
        </p:txBody>
      </p:sp>
      <p:sp>
        <p:nvSpPr>
          <p:cNvPr id="202" name="Content Placeholder 2"/>
          <p:cNvSpPr txBox="1">
            <a:spLocks noGrp="1"/>
          </p:cNvSpPr>
          <p:nvPr>
            <p:ph type="body" idx="4294967295"/>
          </p:nvPr>
        </p:nvSpPr>
        <p:spPr>
          <a:xfrm>
            <a:off x="442210" y="1075766"/>
            <a:ext cx="8229601" cy="4921623"/>
          </a:xfrm>
          <a:prstGeom prst="rect">
            <a:avLst/>
          </a:prstGeom>
        </p:spPr>
        <p:txBody>
          <a:bodyPr/>
          <a:lstStyle/>
          <a:p>
            <a:pPr>
              <a:defRPr i="1"/>
            </a:pPr>
            <a:r>
              <a:t>GPG_BIN</a:t>
            </a:r>
          </a:p>
          <a:p>
            <a:pPr marL="685800" lvl="1" indent="-342900">
              <a:spcBef>
                <a:spcPts val="500"/>
              </a:spcBef>
              <a:buClr>
                <a:srgbClr val="37424A"/>
              </a:buClr>
              <a:defRPr sz="2200" b="0">
                <a:solidFill>
                  <a:srgbClr val="404040"/>
                </a:solidFill>
              </a:defRPr>
            </a:pPr>
            <a:r>
              <a:t>GPG binary executed when the package is signed </a:t>
            </a:r>
          </a:p>
          <a:p>
            <a:pPr>
              <a:defRPr i="1"/>
            </a:pPr>
            <a:r>
              <a:t>GPG_PATH</a:t>
            </a:r>
          </a:p>
          <a:p>
            <a:pPr marL="685800" lvl="1" indent="-342900">
              <a:spcBef>
                <a:spcPts val="500"/>
              </a:spcBef>
              <a:buClr>
                <a:srgbClr val="37424A"/>
              </a:buClr>
              <a:defRPr sz="2200" b="0">
                <a:solidFill>
                  <a:srgbClr val="404040"/>
                </a:solidFill>
              </a:defRPr>
            </a:pPr>
            <a:r>
              <a:t>GPG home directory used when the package is signed. </a:t>
            </a:r>
          </a:p>
          <a:p>
            <a:pPr>
              <a:defRPr i="1"/>
            </a:pPr>
            <a:r>
              <a:t>PACKAGE_FEED_GPG_SIGNATURE_TYPE</a:t>
            </a:r>
          </a:p>
          <a:p>
            <a:pPr marL="685800" lvl="1" indent="-342900">
              <a:spcBef>
                <a:spcPts val="500"/>
              </a:spcBef>
              <a:buClr>
                <a:srgbClr val="37424A"/>
              </a:buClr>
              <a:defRPr sz="2200" b="0">
                <a:solidFill>
                  <a:srgbClr val="404040"/>
                </a:solidFill>
              </a:defRPr>
            </a:pPr>
            <a:r>
              <a:t>Specifies the type of gpg signature. This variable applies only to RPM and IPK package feeds. Allowable values for the PACKAGE_FEED_GPG_SIGNATURE_TYPE are "ASC", which is the default and specifies ascii armored, and "BIN", which specifies binary.</a:t>
            </a:r>
          </a:p>
        </p:txBody>
      </p:sp>
    </p:spTree>
    <p:extLst>
      <p:ext uri="{BB962C8B-B14F-4D97-AF65-F5344CB8AC3E}">
        <p14:creationId xmlns:p14="http://schemas.microsoft.com/office/powerpoint/2010/main" val="252348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205" name="Title 1"/>
          <p:cNvSpPr txBox="1">
            <a:spLocks noGrp="1"/>
          </p:cNvSpPr>
          <p:nvPr>
            <p:ph type="title"/>
          </p:nvPr>
        </p:nvSpPr>
        <p:spPr>
          <a:xfrm>
            <a:off x="454024" y="408517"/>
            <a:ext cx="8227440" cy="889001"/>
          </a:xfrm>
          <a:prstGeom prst="rect">
            <a:avLst/>
          </a:prstGeom>
        </p:spPr>
        <p:txBody>
          <a:bodyPr/>
          <a:lstStyle/>
          <a:p>
            <a:r>
              <a:t>Testing Packages with ptest (Optional? Not really!)</a:t>
            </a:r>
          </a:p>
        </p:txBody>
      </p:sp>
      <p:sp>
        <p:nvSpPr>
          <p:cNvPr id="206" name="Content Placeholder 2"/>
          <p:cNvSpPr txBox="1">
            <a:spLocks noGrp="1"/>
          </p:cNvSpPr>
          <p:nvPr>
            <p:ph type="body" idx="4294967295"/>
          </p:nvPr>
        </p:nvSpPr>
        <p:spPr>
          <a:xfrm>
            <a:off x="442210" y="1075766"/>
            <a:ext cx="8229601" cy="4921623"/>
          </a:xfrm>
          <a:prstGeom prst="rect">
            <a:avLst/>
          </a:prstGeom>
        </p:spPr>
        <p:txBody>
          <a:bodyPr/>
          <a:lstStyle/>
          <a:p>
            <a:r>
              <a:t>Package Test (ptest)</a:t>
            </a:r>
          </a:p>
          <a:p>
            <a:pPr marL="685800" lvl="1" indent="-342900">
              <a:spcBef>
                <a:spcPts val="500"/>
              </a:spcBef>
              <a:buClr>
                <a:srgbClr val="37424A"/>
              </a:buClr>
              <a:defRPr sz="2200" b="0">
                <a:solidFill>
                  <a:srgbClr val="404040"/>
                </a:solidFill>
              </a:defRPr>
            </a:pPr>
            <a:r>
              <a:t>Runs tests against packages</a:t>
            </a:r>
          </a:p>
          <a:p>
            <a:pPr marL="685800" lvl="1" indent="-342900">
              <a:spcBef>
                <a:spcPts val="500"/>
              </a:spcBef>
              <a:buClr>
                <a:srgbClr val="37424A"/>
              </a:buClr>
              <a:defRPr sz="2200" b="0">
                <a:solidFill>
                  <a:srgbClr val="404040"/>
                </a:solidFill>
              </a:defRPr>
            </a:pPr>
            <a:r>
              <a:t>Contains at least two items: </a:t>
            </a:r>
          </a:p>
          <a:p>
            <a:pPr marL="685800" lvl="2" indent="-342900">
              <a:spcBef>
                <a:spcPts val="500"/>
              </a:spcBef>
              <a:buClrTx/>
              <a:buFontTx/>
              <a:defRPr sz="2200" b="0"/>
            </a:pPr>
            <a:r>
              <a:t>the actual test (can be a script or an elaborate system)</a:t>
            </a:r>
          </a:p>
          <a:p>
            <a:pPr marL="685800" lvl="2" indent="-342900">
              <a:spcBef>
                <a:spcPts val="500"/>
              </a:spcBef>
              <a:buClrTx/>
              <a:buFontTx/>
              <a:defRPr sz="2200" b="0"/>
            </a:pPr>
            <a:r>
              <a:t>shell script (run-ptest) that starts the test (not the actual test)</a:t>
            </a:r>
          </a:p>
          <a:p>
            <a:r>
              <a:t>Simple Setup</a:t>
            </a:r>
          </a:p>
          <a:p>
            <a:pPr marL="685800" lvl="1" indent="-342900">
              <a:spcBef>
                <a:spcPts val="500"/>
              </a:spcBef>
              <a:buClr>
                <a:srgbClr val="37424A"/>
              </a:buClr>
              <a:defRPr sz="2200" b="0">
                <a:solidFill>
                  <a:srgbClr val="404040"/>
                </a:solidFill>
              </a:defRPr>
            </a:pPr>
            <a:r>
              <a:t>DISTRO_FEATURES_append = " ptest”</a:t>
            </a:r>
          </a:p>
          <a:p>
            <a:pPr marL="685800" lvl="1" indent="-342900">
              <a:spcBef>
                <a:spcPts val="500"/>
              </a:spcBef>
              <a:buClr>
                <a:srgbClr val="37424A"/>
              </a:buClr>
              <a:defRPr sz="2200" b="0">
                <a:solidFill>
                  <a:srgbClr val="404040"/>
                </a:solidFill>
              </a:defRPr>
            </a:pPr>
            <a:r>
              <a:t>EXTRA_IMAGE_FEATURES += "ptest-pkgs”</a:t>
            </a:r>
          </a:p>
          <a:p>
            <a:pPr marL="685800" lvl="1" indent="-342900">
              <a:spcBef>
                <a:spcPts val="500"/>
              </a:spcBef>
              <a:buClr>
                <a:srgbClr val="37424A"/>
              </a:buClr>
              <a:defRPr sz="2200" b="0">
                <a:solidFill>
                  <a:srgbClr val="404040"/>
                </a:solidFill>
              </a:defRPr>
            </a:pPr>
            <a:r>
              <a:t>Installed to: /usr/lib/</a:t>
            </a:r>
            <a:r>
              <a:rPr i="1"/>
              <a:t>package</a:t>
            </a:r>
            <a:r>
              <a:t>/ptest</a:t>
            </a:r>
          </a:p>
        </p:txBody>
      </p:sp>
    </p:spTree>
    <p:extLst>
      <p:ext uri="{BB962C8B-B14F-4D97-AF65-F5344CB8AC3E}">
        <p14:creationId xmlns:p14="http://schemas.microsoft.com/office/powerpoint/2010/main" val="415672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20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Keeping your code secure</a:t>
            </a:r>
            <a:endParaRPr sz="2200" b="0"/>
          </a:p>
          <a:p>
            <a:pPr marL="685800" lvl="1" indent="-342900">
              <a:spcBef>
                <a:spcPts val="500"/>
              </a:spcBef>
              <a:buClr>
                <a:srgbClr val="37424A"/>
              </a:buClr>
              <a:defRPr sz="2000" b="0">
                <a:solidFill>
                  <a:srgbClr val="A6A6A6"/>
                </a:solidFill>
              </a:defRPr>
            </a:pPr>
            <a:endParaRPr sz="2200" b="0"/>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6951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
        <p:nvSpPr>
          <p:cNvPr id="213" name="Title 1"/>
          <p:cNvSpPr txBox="1">
            <a:spLocks noGrp="1"/>
          </p:cNvSpPr>
          <p:nvPr>
            <p:ph type="title"/>
          </p:nvPr>
        </p:nvSpPr>
        <p:spPr>
          <a:xfrm>
            <a:off x="454024" y="408517"/>
            <a:ext cx="8227440" cy="889001"/>
          </a:xfrm>
          <a:prstGeom prst="rect">
            <a:avLst/>
          </a:prstGeom>
        </p:spPr>
        <p:txBody>
          <a:bodyPr/>
          <a:lstStyle/>
          <a:p>
            <a:r>
              <a:t>Keeping feeds secure</a:t>
            </a:r>
          </a:p>
        </p:txBody>
      </p:sp>
      <p:sp>
        <p:nvSpPr>
          <p:cNvPr id="214" name="Content Placeholder 2"/>
          <p:cNvSpPr txBox="1">
            <a:spLocks noGrp="1"/>
          </p:cNvSpPr>
          <p:nvPr>
            <p:ph type="body" idx="4294967295"/>
          </p:nvPr>
        </p:nvSpPr>
        <p:spPr>
          <a:xfrm>
            <a:off x="442210" y="1075766"/>
            <a:ext cx="8229601" cy="4921623"/>
          </a:xfrm>
          <a:prstGeom prst="rect">
            <a:avLst/>
          </a:prstGeom>
        </p:spPr>
        <p:txBody>
          <a:bodyPr/>
          <a:lstStyle/>
          <a:p>
            <a:r>
              <a:t>PACKAGE_FEED_GPG_PASSPHRASE_FILE</a:t>
            </a:r>
          </a:p>
          <a:p>
            <a:pPr marL="685800" lvl="1" indent="-342900">
              <a:spcBef>
                <a:spcPts val="500"/>
              </a:spcBef>
              <a:buClr>
                <a:srgbClr val="37424A"/>
              </a:buClr>
              <a:defRPr sz="2200" b="0">
                <a:solidFill>
                  <a:srgbClr val="404040"/>
                </a:solidFill>
              </a:defRPr>
            </a:pPr>
            <a:r>
              <a:t>This should NOT go in your configuration as plain text.</a:t>
            </a:r>
          </a:p>
          <a:p>
            <a:r>
              <a:t>Is your code proprietary?</a:t>
            </a:r>
          </a:p>
          <a:p>
            <a:pPr marL="685800" lvl="1" indent="-342900">
              <a:spcBef>
                <a:spcPts val="500"/>
              </a:spcBef>
              <a:buClr>
                <a:srgbClr val="37424A"/>
              </a:buClr>
              <a:defRPr sz="2200" b="0">
                <a:solidFill>
                  <a:srgbClr val="404040"/>
                </a:solidFill>
              </a:defRPr>
            </a:pPr>
            <a:r>
              <a:t>You should probably be shipping a binary in Yocto</a:t>
            </a:r>
          </a:p>
          <a:p>
            <a:pPr marL="685800" lvl="1" indent="-342900">
              <a:spcBef>
                <a:spcPts val="500"/>
              </a:spcBef>
              <a:buClr>
                <a:srgbClr val="37424A"/>
              </a:buClr>
              <a:defRPr sz="2200" b="0">
                <a:solidFill>
                  <a:srgbClr val="404040"/>
                </a:solidFill>
              </a:defRPr>
            </a:pPr>
            <a:r>
              <a:t>bin_package.bbclass: binary can be .rpm, .deb, .ipk</a:t>
            </a:r>
          </a:p>
          <a:p>
            <a:r>
              <a:t>Have you thought about DEBUG_FLAGS?</a:t>
            </a:r>
          </a:p>
          <a:p>
            <a:pPr marL="685800" lvl="1" indent="-342900">
              <a:spcBef>
                <a:spcPts val="500"/>
              </a:spcBef>
              <a:buClr>
                <a:srgbClr val="37424A"/>
              </a:buClr>
              <a:defRPr sz="2200" b="0">
                <a:solidFill>
                  <a:srgbClr val="404040"/>
                </a:solidFill>
              </a:defRPr>
            </a:pPr>
            <a:r>
              <a:t>See bitbake.conf for more details</a:t>
            </a:r>
          </a:p>
          <a:p>
            <a:pPr marL="685800" lvl="1" indent="-342900">
              <a:spcBef>
                <a:spcPts val="500"/>
              </a:spcBef>
              <a:buClr>
                <a:srgbClr val="37424A"/>
              </a:buClr>
              <a:defRPr sz="2200" b="0">
                <a:solidFill>
                  <a:srgbClr val="404040"/>
                </a:solidFill>
              </a:defRPr>
            </a:pPr>
            <a:r>
              <a:t>The flags can be filtered or set in the recipe</a:t>
            </a:r>
          </a:p>
        </p:txBody>
      </p:sp>
    </p:spTree>
    <p:extLst>
      <p:ext uri="{BB962C8B-B14F-4D97-AF65-F5344CB8AC3E}">
        <p14:creationId xmlns:p14="http://schemas.microsoft.com/office/powerpoint/2010/main" val="263538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87</a:t>
            </a:fld>
            <a:endParaRPr/>
          </a:p>
        </p:txBody>
      </p:sp>
      <p:sp>
        <p:nvSpPr>
          <p:cNvPr id="21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The future of package feeds</a:t>
            </a:r>
          </a:p>
        </p:txBody>
      </p:sp>
    </p:spTree>
    <p:extLst>
      <p:ext uri="{BB962C8B-B14F-4D97-AF65-F5344CB8AC3E}">
        <p14:creationId xmlns:p14="http://schemas.microsoft.com/office/powerpoint/2010/main" val="143443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88</a:t>
            </a:fld>
            <a:endParaRPr/>
          </a:p>
        </p:txBody>
      </p:sp>
      <p:sp>
        <p:nvSpPr>
          <p:cNvPr id="221" name="Title 1"/>
          <p:cNvSpPr txBox="1">
            <a:spLocks noGrp="1"/>
          </p:cNvSpPr>
          <p:nvPr>
            <p:ph type="title"/>
          </p:nvPr>
        </p:nvSpPr>
        <p:spPr>
          <a:xfrm>
            <a:off x="454024" y="408517"/>
            <a:ext cx="8227440" cy="889001"/>
          </a:xfrm>
          <a:prstGeom prst="rect">
            <a:avLst/>
          </a:prstGeom>
        </p:spPr>
        <p:txBody>
          <a:bodyPr/>
          <a:lstStyle/>
          <a:p>
            <a:r>
              <a:t>The Future of Package Feeds – Can We Upgrade?</a:t>
            </a:r>
          </a:p>
        </p:txBody>
      </p:sp>
      <p:sp>
        <p:nvSpPr>
          <p:cNvPr id="222" name="Content Placeholder 2"/>
          <p:cNvSpPr txBox="1">
            <a:spLocks noGrp="1"/>
          </p:cNvSpPr>
          <p:nvPr>
            <p:ph type="body" idx="4294967295"/>
          </p:nvPr>
        </p:nvSpPr>
        <p:spPr>
          <a:xfrm>
            <a:off x="442210" y="1075766"/>
            <a:ext cx="8229601" cy="4921623"/>
          </a:xfrm>
          <a:prstGeom prst="rect">
            <a:avLst/>
          </a:prstGeom>
        </p:spPr>
        <p:txBody>
          <a:bodyPr/>
          <a:lstStyle/>
          <a:p>
            <a:pPr>
              <a:defRPr b="0"/>
            </a:pPr>
            <a:r>
              <a:t>Repository</a:t>
            </a:r>
          </a:p>
          <a:p>
            <a:pPr marL="685800" lvl="1" indent="-342900">
              <a:spcBef>
                <a:spcPts val="500"/>
              </a:spcBef>
              <a:buClr>
                <a:srgbClr val="37424A"/>
              </a:buClr>
              <a:defRPr sz="2200" b="0">
                <a:solidFill>
                  <a:srgbClr val="404040"/>
                </a:solidFill>
              </a:defRPr>
            </a:pPr>
            <a:r>
              <a:t>Switch to new source entries</a:t>
            </a:r>
          </a:p>
          <a:p>
            <a:pPr marL="685800" lvl="1" indent="-342900">
              <a:spcBef>
                <a:spcPts val="500"/>
              </a:spcBef>
              <a:buClr>
                <a:srgbClr val="37424A"/>
              </a:buClr>
              <a:defRPr sz="2200" b="0">
                <a:solidFill>
                  <a:srgbClr val="404040"/>
                </a:solidFill>
              </a:defRPr>
            </a:pPr>
            <a:r>
              <a:t>Remove unknown (3rd party) repositories</a:t>
            </a:r>
          </a:p>
          <a:p>
            <a:pPr>
              <a:defRPr b="0"/>
            </a:pPr>
            <a:r>
              <a:t>Package</a:t>
            </a:r>
          </a:p>
          <a:p>
            <a:pPr marL="685800" lvl="1" indent="-342900">
              <a:spcBef>
                <a:spcPts val="500"/>
              </a:spcBef>
              <a:buClr>
                <a:srgbClr val="37424A"/>
              </a:buClr>
              <a:defRPr sz="2200" b="0">
                <a:solidFill>
                  <a:srgbClr val="404040"/>
                </a:solidFill>
              </a:defRPr>
            </a:pPr>
            <a:r>
              <a:t>Check there are no broken or renamed packages</a:t>
            </a:r>
          </a:p>
          <a:p>
            <a:pPr marL="685800" lvl="1" indent="-342900">
              <a:spcBef>
                <a:spcPts val="500"/>
              </a:spcBef>
              <a:buClr>
                <a:srgbClr val="37424A"/>
              </a:buClr>
              <a:defRPr sz="2200" b="0">
                <a:solidFill>
                  <a:srgbClr val="404040"/>
                </a:solidFill>
              </a:defRPr>
            </a:pPr>
            <a:r>
              <a:t>Versioning: what happens when they go backwards</a:t>
            </a:r>
          </a:p>
          <a:p>
            <a:pPr marL="685800" lvl="1" indent="-342900">
              <a:spcBef>
                <a:spcPts val="500"/>
              </a:spcBef>
              <a:buClr>
                <a:srgbClr val="37424A"/>
              </a:buClr>
              <a:defRPr sz="2200" b="0">
                <a:solidFill>
                  <a:srgbClr val="404040"/>
                </a:solidFill>
              </a:defRPr>
            </a:pPr>
            <a:r>
              <a:t>Remove and install specific packages (release dependent)</a:t>
            </a:r>
          </a:p>
          <a:p>
            <a:pPr marL="685800" lvl="1" indent="-342900">
              <a:spcBef>
                <a:spcPts val="500"/>
              </a:spcBef>
              <a:buClr>
                <a:srgbClr val="37424A"/>
              </a:buClr>
              <a:defRPr sz="2200" b="0">
                <a:solidFill>
                  <a:srgbClr val="404040"/>
                </a:solidFill>
              </a:defRPr>
            </a:pPr>
            <a:r>
              <a:t>Remove blacklisted / obsolete and add whitelisted</a:t>
            </a:r>
          </a:p>
          <a:p>
            <a:pPr>
              <a:defRPr b="0"/>
            </a:pPr>
            <a:r>
              <a:t>Dreaming Even Bigger…</a:t>
            </a:r>
          </a:p>
          <a:p>
            <a:pPr marL="685800" lvl="1" indent="-342900">
              <a:spcBef>
                <a:spcPts val="500"/>
              </a:spcBef>
              <a:buClr>
                <a:srgbClr val="37424A"/>
              </a:buClr>
              <a:defRPr sz="2200" b="0">
                <a:solidFill>
                  <a:srgbClr val="404040"/>
                </a:solidFill>
              </a:defRPr>
            </a:pPr>
            <a:r>
              <a:t>Kernels, Desktops (UI), Permissions, Users, Groups</a:t>
            </a:r>
          </a:p>
        </p:txBody>
      </p:sp>
    </p:spTree>
    <p:extLst>
      <p:ext uri="{BB962C8B-B14F-4D97-AF65-F5344CB8AC3E}">
        <p14:creationId xmlns:p14="http://schemas.microsoft.com/office/powerpoint/2010/main" val="709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89</a:t>
            </a:fld>
            <a:endParaRPr/>
          </a:p>
        </p:txBody>
      </p:sp>
      <p:sp>
        <p:nvSpPr>
          <p:cNvPr id="225" name="Title 1"/>
          <p:cNvSpPr txBox="1">
            <a:spLocks noGrp="1"/>
          </p:cNvSpPr>
          <p:nvPr>
            <p:ph type="title"/>
          </p:nvPr>
        </p:nvSpPr>
        <p:spPr>
          <a:xfrm>
            <a:off x="454024" y="408517"/>
            <a:ext cx="8227440" cy="889001"/>
          </a:xfrm>
          <a:prstGeom prst="rect">
            <a:avLst/>
          </a:prstGeom>
        </p:spPr>
        <p:txBody>
          <a:bodyPr/>
          <a:lstStyle/>
          <a:p>
            <a:r>
              <a:t>Yocto as a Binary Distro</a:t>
            </a:r>
          </a:p>
        </p:txBody>
      </p:sp>
      <p:sp>
        <p:nvSpPr>
          <p:cNvPr id="226" name="Content Placeholder 2"/>
          <p:cNvSpPr txBox="1">
            <a:spLocks noGrp="1"/>
          </p:cNvSpPr>
          <p:nvPr>
            <p:ph type="body" idx="4294967295"/>
          </p:nvPr>
        </p:nvSpPr>
        <p:spPr>
          <a:xfrm>
            <a:off x="442210" y="1075766"/>
            <a:ext cx="8387465" cy="4921623"/>
          </a:xfrm>
          <a:prstGeom prst="rect">
            <a:avLst/>
          </a:prstGeom>
        </p:spPr>
        <p:txBody>
          <a:bodyPr/>
          <a:lstStyle/>
          <a:p>
            <a:pPr>
              <a:defRPr b="0"/>
            </a:pPr>
            <a:r>
              <a:rPr dirty="0" err="1"/>
              <a:t>Yocto</a:t>
            </a:r>
            <a:r>
              <a:rPr dirty="0"/>
              <a:t> Project provides SSTATE, why not Package Feeds?</a:t>
            </a:r>
            <a:endParaRPr sz="2200" dirty="0">
              <a:solidFill>
                <a:srgbClr val="404040"/>
              </a:solidFill>
            </a:endParaRPr>
          </a:p>
          <a:p>
            <a:pPr marL="657225" lvl="1" indent="-314325">
              <a:defRPr b="0"/>
            </a:pPr>
            <a:r>
              <a:rPr sz="2200" dirty="0">
                <a:solidFill>
                  <a:srgbClr val="404040"/>
                </a:solidFill>
              </a:rPr>
              <a:t>What would be our scope?</a:t>
            </a:r>
          </a:p>
          <a:p>
            <a:pPr marL="657225" lvl="1" indent="-314325">
              <a:defRPr b="0"/>
            </a:pPr>
            <a:r>
              <a:rPr sz="2200" dirty="0">
                <a:solidFill>
                  <a:srgbClr val="404040"/>
                </a:solidFill>
              </a:rPr>
              <a:t>What target machines would we ship?</a:t>
            </a:r>
          </a:p>
          <a:p>
            <a:pPr marL="657225" lvl="1" indent="-314325">
              <a:defRPr b="0"/>
            </a:pPr>
            <a:r>
              <a:rPr sz="2200" dirty="0">
                <a:solidFill>
                  <a:srgbClr val="404040"/>
                </a:solidFill>
              </a:rPr>
              <a:t>What versions would we support?</a:t>
            </a:r>
          </a:p>
          <a:p>
            <a:pPr marL="657225" lvl="1" indent="-314325">
              <a:defRPr b="0"/>
            </a:pPr>
            <a:r>
              <a:rPr sz="2200" dirty="0">
                <a:solidFill>
                  <a:srgbClr val="404040"/>
                </a:solidFill>
              </a:rPr>
              <a:t>How would we deploy a test infrastructure?</a:t>
            </a:r>
          </a:p>
        </p:txBody>
      </p:sp>
    </p:spTree>
    <p:extLst>
      <p:ext uri="{BB962C8B-B14F-4D97-AF65-F5344CB8AC3E}">
        <p14:creationId xmlns:p14="http://schemas.microsoft.com/office/powerpoint/2010/main" val="412100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 in collaboration with Yocto Project Advocacy and Community</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3906336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90</a:t>
            </a:fld>
            <a:endParaRPr/>
          </a:p>
        </p:txBody>
      </p:sp>
      <p:sp>
        <p:nvSpPr>
          <p:cNvPr id="229" name="Title 1"/>
          <p:cNvSpPr txBox="1">
            <a:spLocks noGrp="1"/>
          </p:cNvSpPr>
          <p:nvPr>
            <p:ph type="title"/>
          </p:nvPr>
        </p:nvSpPr>
        <p:spPr>
          <a:xfrm>
            <a:off x="454024" y="408517"/>
            <a:ext cx="8227440" cy="889001"/>
          </a:xfrm>
          <a:prstGeom prst="rect">
            <a:avLst/>
          </a:prstGeom>
        </p:spPr>
        <p:txBody>
          <a:bodyPr/>
          <a:lstStyle/>
          <a:p>
            <a:r>
              <a:rPr dirty="0" err="1"/>
              <a:t>Yocto</a:t>
            </a:r>
            <a:r>
              <a:rPr dirty="0"/>
              <a:t> as a Binary </a:t>
            </a:r>
            <a:r>
              <a:rPr dirty="0" smtClean="0"/>
              <a:t>Distro</a:t>
            </a:r>
            <a:r>
              <a:rPr lang="en-US" dirty="0" smtClean="0"/>
              <a:t> – Questions to Answer</a:t>
            </a:r>
            <a:endParaRPr dirty="0"/>
          </a:p>
        </p:txBody>
      </p:sp>
      <p:sp>
        <p:nvSpPr>
          <p:cNvPr id="230"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would be our scope?</a:t>
            </a:r>
          </a:p>
          <a:p>
            <a:pPr marL="657225" lvl="1" indent="-314325">
              <a:defRPr b="0"/>
            </a:pPr>
            <a:r>
              <a:rPr sz="2200">
                <a:solidFill>
                  <a:srgbClr val="404040"/>
                </a:solidFill>
              </a:rPr>
              <a:t>Open Embedded Core</a:t>
            </a:r>
          </a:p>
          <a:p>
            <a:pPr marL="657225" lvl="1" indent="-314325">
              <a:defRPr b="0"/>
            </a:pPr>
            <a:r>
              <a:rPr sz="2200">
                <a:solidFill>
                  <a:srgbClr val="404040"/>
                </a:solidFill>
              </a:rPr>
              <a:t>Specific meta-oe layers</a:t>
            </a:r>
          </a:p>
          <a:p>
            <a:pPr marL="657225" lvl="1" indent="-314325">
              <a:defRPr b="0"/>
            </a:pPr>
            <a:r>
              <a:rPr sz="2200">
                <a:solidFill>
                  <a:srgbClr val="404040"/>
                </a:solidFill>
              </a:rPr>
              <a:t>Specific layers from </a:t>
            </a:r>
            <a:r>
              <a:rPr u="sng">
                <a:solidFill>
                  <a:schemeClr val="accent1"/>
                </a:solidFill>
                <a:uFill>
                  <a:solidFill>
                    <a:schemeClr val="accent1"/>
                  </a:solidFill>
                </a:uFill>
                <a:hlinkClick r:id="rId2"/>
              </a:rPr>
              <a:t>layers.openembedded.com</a:t>
            </a:r>
          </a:p>
        </p:txBody>
      </p:sp>
    </p:spTree>
    <p:extLst>
      <p:ext uri="{BB962C8B-B14F-4D97-AF65-F5344CB8AC3E}">
        <p14:creationId xmlns:p14="http://schemas.microsoft.com/office/powerpoint/2010/main" val="791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91</a:t>
            </a:fld>
            <a:endParaRPr/>
          </a:p>
        </p:txBody>
      </p:sp>
      <p:sp>
        <p:nvSpPr>
          <p:cNvPr id="233"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4"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target machines would we ship?</a:t>
            </a:r>
          </a:p>
          <a:p>
            <a:pPr marL="657225" lvl="1" indent="-314325">
              <a:defRPr b="0"/>
            </a:pPr>
            <a:r>
              <a:rPr sz="2200">
                <a:solidFill>
                  <a:srgbClr val="404040"/>
                </a:solidFill>
              </a:rPr>
              <a:t>QEMU, hardware, or both</a:t>
            </a:r>
          </a:p>
          <a:p>
            <a:pPr marL="657225" lvl="1" indent="-314325">
              <a:defRPr b="0"/>
            </a:pPr>
            <a:r>
              <a:rPr sz="2200">
                <a:solidFill>
                  <a:srgbClr val="404040"/>
                </a:solidFill>
              </a:rPr>
              <a:t>X86-64, ARM, MIPS, PPC</a:t>
            </a:r>
          </a:p>
          <a:p>
            <a:pPr marL="657225" lvl="1" indent="-314325">
              <a:defRPr b="0"/>
            </a:pPr>
            <a:r>
              <a:rPr sz="2200">
                <a:solidFill>
                  <a:srgbClr val="404040"/>
                </a:solidFill>
              </a:rPr>
              <a:t>If PPC / MIPS, who supports them?</a:t>
            </a:r>
          </a:p>
        </p:txBody>
      </p:sp>
    </p:spTree>
    <p:extLst>
      <p:ext uri="{BB962C8B-B14F-4D97-AF65-F5344CB8AC3E}">
        <p14:creationId xmlns:p14="http://schemas.microsoft.com/office/powerpoint/2010/main" val="4722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92</a:t>
            </a:fld>
            <a:endParaRPr/>
          </a:p>
        </p:txBody>
      </p:sp>
      <p:sp>
        <p:nvSpPr>
          <p:cNvPr id="237"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8"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What versions would we support?</a:t>
            </a:r>
          </a:p>
          <a:p>
            <a:pPr marL="657225" lvl="1" indent="-314325">
              <a:defRPr b="0"/>
            </a:pPr>
            <a:r>
              <a:rPr sz="2200" dirty="0">
                <a:solidFill>
                  <a:srgbClr val="404040"/>
                </a:solidFill>
              </a:rPr>
              <a:t>Rolling </a:t>
            </a:r>
            <a:r>
              <a:rPr sz="2200" dirty="0" smtClean="0">
                <a:solidFill>
                  <a:srgbClr val="404040"/>
                </a:solidFill>
              </a:rPr>
              <a:t>Release</a:t>
            </a:r>
            <a:endParaRPr lang="en-US" sz="2200" dirty="0" smtClean="0">
              <a:solidFill>
                <a:srgbClr val="404040"/>
              </a:solidFill>
            </a:endParaRPr>
          </a:p>
          <a:p>
            <a:pPr marL="657225" lvl="1" indent="-314325">
              <a:defRPr b="0"/>
            </a:pPr>
            <a:r>
              <a:rPr lang="en-US" sz="2200" dirty="0" smtClean="0">
                <a:solidFill>
                  <a:srgbClr val="404040"/>
                </a:solidFill>
              </a:rPr>
              <a:t>CVE fixes only</a:t>
            </a:r>
            <a:endParaRPr sz="2200" dirty="0">
              <a:solidFill>
                <a:srgbClr val="404040"/>
              </a:solidFill>
            </a:endParaRPr>
          </a:p>
          <a:p>
            <a:pPr marL="657225" lvl="1" indent="-314325">
              <a:defRPr b="0"/>
            </a:pPr>
            <a:r>
              <a:rPr lang="en-US" sz="2200" dirty="0" smtClean="0">
                <a:solidFill>
                  <a:srgbClr val="404040"/>
                </a:solidFill>
              </a:rPr>
              <a:t>Last 2 </a:t>
            </a:r>
            <a:r>
              <a:rPr sz="2200" dirty="0" smtClean="0">
                <a:solidFill>
                  <a:srgbClr val="404040"/>
                </a:solidFill>
              </a:rPr>
              <a:t>Major </a:t>
            </a:r>
            <a:r>
              <a:rPr sz="2200" dirty="0">
                <a:solidFill>
                  <a:srgbClr val="404040"/>
                </a:solidFill>
              </a:rPr>
              <a:t>Versions</a:t>
            </a:r>
          </a:p>
          <a:p>
            <a:pPr marL="657225" lvl="1" indent="-314325">
              <a:defRPr b="0"/>
            </a:pPr>
            <a:r>
              <a:rPr sz="2200" dirty="0" smtClean="0">
                <a:solidFill>
                  <a:srgbClr val="404040"/>
                </a:solidFill>
              </a:rPr>
              <a:t>Minor Versions</a:t>
            </a:r>
            <a:r>
              <a:rPr lang="en-US" sz="2200" dirty="0">
                <a:solidFill>
                  <a:srgbClr val="404040"/>
                </a:solidFill>
              </a:rPr>
              <a:t> </a:t>
            </a:r>
            <a:r>
              <a:rPr lang="en-US" sz="2200" dirty="0" smtClean="0">
                <a:solidFill>
                  <a:srgbClr val="404040"/>
                </a:solidFill>
              </a:rPr>
              <a:t>for CVEs only</a:t>
            </a:r>
          </a:p>
          <a:p>
            <a:pPr marL="657225" lvl="1" indent="-314325">
              <a:defRPr b="0"/>
            </a:pPr>
            <a:r>
              <a:rPr lang="en-US" sz="2200" dirty="0" smtClean="0">
                <a:solidFill>
                  <a:srgbClr val="404040"/>
                </a:solidFill>
              </a:rPr>
              <a:t>Inherent need for Long Term Support (LTS)</a:t>
            </a:r>
          </a:p>
          <a:p>
            <a:pPr marL="657225" lvl="1" indent="-314325">
              <a:defRPr b="0"/>
            </a:pPr>
            <a:endParaRPr sz="2200" dirty="0">
              <a:solidFill>
                <a:srgbClr val="404040"/>
              </a:solidFill>
            </a:endParaRPr>
          </a:p>
        </p:txBody>
      </p:sp>
    </p:spTree>
    <p:extLst>
      <p:ext uri="{BB962C8B-B14F-4D97-AF65-F5344CB8AC3E}">
        <p14:creationId xmlns:p14="http://schemas.microsoft.com/office/powerpoint/2010/main" val="16343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93</a:t>
            </a:fld>
            <a:endParaRPr/>
          </a:p>
        </p:txBody>
      </p:sp>
      <p:sp>
        <p:nvSpPr>
          <p:cNvPr id="241"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42"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How would we deploy a test infrastructure?</a:t>
            </a:r>
          </a:p>
          <a:p>
            <a:pPr marL="657225" lvl="1" indent="-314325">
              <a:defRPr b="0"/>
            </a:pPr>
            <a:r>
              <a:rPr sz="2200" dirty="0" err="1">
                <a:solidFill>
                  <a:srgbClr val="404040"/>
                </a:solidFill>
              </a:rPr>
              <a:t>ptests</a:t>
            </a:r>
            <a:r>
              <a:rPr sz="2200" dirty="0">
                <a:solidFill>
                  <a:srgbClr val="404040"/>
                </a:solidFill>
              </a:rPr>
              <a:t> required</a:t>
            </a:r>
          </a:p>
          <a:p>
            <a:pPr marL="657225" lvl="1" indent="-314325">
              <a:defRPr b="0"/>
            </a:pPr>
            <a:r>
              <a:rPr sz="2200" dirty="0">
                <a:solidFill>
                  <a:srgbClr val="404040"/>
                </a:solidFill>
              </a:rPr>
              <a:t>Support rollback</a:t>
            </a:r>
          </a:p>
          <a:p>
            <a:pPr marL="657225" lvl="1" indent="-314325">
              <a:defRPr b="0"/>
            </a:pPr>
            <a:r>
              <a:rPr sz="2200" dirty="0">
                <a:solidFill>
                  <a:srgbClr val="404040"/>
                </a:solidFill>
              </a:rPr>
              <a:t>Fail gracefully</a:t>
            </a:r>
          </a:p>
          <a:p>
            <a:pPr marL="657225" lvl="1" indent="-314325">
              <a:defRPr b="0"/>
            </a:pPr>
            <a:r>
              <a:rPr sz="2200" dirty="0" err="1">
                <a:solidFill>
                  <a:srgbClr val="404040"/>
                </a:solidFill>
              </a:rPr>
              <a:t>eSDK</a:t>
            </a:r>
            <a:endParaRPr sz="2200" dirty="0">
              <a:solidFill>
                <a:srgbClr val="404040"/>
              </a:solidFill>
            </a:endParaRPr>
          </a:p>
          <a:p>
            <a:pPr marL="657225" lvl="1" indent="-314325">
              <a:defRPr b="0"/>
            </a:pPr>
            <a:r>
              <a:rPr sz="2200" dirty="0">
                <a:solidFill>
                  <a:srgbClr val="404040"/>
                </a:solidFill>
              </a:rPr>
              <a:t>Community supported</a:t>
            </a:r>
          </a:p>
        </p:txBody>
      </p:sp>
    </p:spTree>
    <p:extLst>
      <p:ext uri="{BB962C8B-B14F-4D97-AF65-F5344CB8AC3E}">
        <p14:creationId xmlns:p14="http://schemas.microsoft.com/office/powerpoint/2010/main" val="9118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 A</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Mirrors and </a:t>
            </a:r>
            <a:r>
              <a:rPr lang="en-US" dirty="0" err="1" smtClean="0">
                <a:latin typeface="Arial" charset="0"/>
              </a:rPr>
              <a:t>SState</a:t>
            </a:r>
            <a:endParaRPr lang="en-US" dirty="0" smtClean="0">
              <a:latin typeface="Arial" charset="0"/>
            </a:endParaRPr>
          </a:p>
          <a:p>
            <a:pPr eaLnBrk="1" hangingPunct="1">
              <a:spcBef>
                <a:spcPts val="900"/>
              </a:spcBef>
            </a:pPr>
            <a:r>
              <a:rPr lang="en-US" dirty="0" smtClean="0">
                <a:cs typeface="Arial" charset="0"/>
              </a:rPr>
              <a:t>David Reyna</a:t>
            </a:r>
            <a:endParaRPr lang="en-US" dirty="0">
              <a:latin typeface="Arial" charset="0"/>
            </a:endParaRPr>
          </a:p>
        </p:txBody>
      </p:sp>
    </p:spTree>
    <p:extLst>
      <p:ext uri="{BB962C8B-B14F-4D97-AF65-F5344CB8AC3E}">
        <p14:creationId xmlns:p14="http://schemas.microsoft.com/office/powerpoint/2010/main" val="140628312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Mirrors and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1095021"/>
            <a:ext cx="8233186" cy="5050597"/>
          </a:xfrm>
        </p:spPr>
        <p:txBody>
          <a:bodyPr/>
          <a:lstStyle/>
          <a:p>
            <a:pPr eaLnBrk="1" hangingPunct="1">
              <a:spcBef>
                <a:spcPts val="900"/>
              </a:spcBef>
              <a:buFontTx/>
              <a:buChar char="•"/>
            </a:pPr>
            <a:r>
              <a:rPr lang="en-US" sz="1800" dirty="0" smtClean="0">
                <a:latin typeface="Arial" charset="0"/>
              </a:rPr>
              <a:t>MIRRORS specifies </a:t>
            </a:r>
            <a:r>
              <a:rPr lang="en-US" sz="1800" dirty="0">
                <a:latin typeface="Arial" charset="0"/>
              </a:rPr>
              <a:t>additional paths from which the </a:t>
            </a:r>
            <a:r>
              <a:rPr lang="en-US" sz="1800" dirty="0" smtClean="0">
                <a:latin typeface="Arial" charset="0"/>
              </a:rPr>
              <a:t>build </a:t>
            </a:r>
            <a:r>
              <a:rPr lang="en-US" sz="1800" dirty="0">
                <a:latin typeface="Arial" charset="0"/>
              </a:rPr>
              <a:t>system gets source code. When the build system searches for source code, it first tries the local download directory. If that location fails, the build system tries locations defined by PREMIRRORS, the upstream source, and then locations specified by MIRRORS in that order. </a:t>
            </a:r>
            <a:endParaRPr lang="en-US" sz="1800" dirty="0" smtClean="0">
              <a:latin typeface="Arial" charset="0"/>
            </a:endParaRPr>
          </a:p>
          <a:p>
            <a:r>
              <a:rPr lang="en-US" sz="1800" dirty="0" smtClean="0">
                <a:latin typeface="Arial" charset="0"/>
              </a:rPr>
              <a:t>PREMIRROR is </a:t>
            </a:r>
            <a:r>
              <a:rPr lang="en-US" sz="1800" dirty="0">
                <a:latin typeface="Arial" charset="0"/>
              </a:rPr>
              <a:t>a set of rules applied to URIs prior to fetching.  </a:t>
            </a:r>
            <a:r>
              <a:rPr lang="en-US" sz="1800" dirty="0" smtClean="0">
                <a:latin typeface="Arial" charset="0"/>
              </a:rPr>
              <a:t>The rules </a:t>
            </a:r>
            <a:r>
              <a:rPr lang="en-US" sz="1800" dirty="0">
                <a:latin typeface="Arial" charset="0"/>
              </a:rPr>
              <a:t>are composed of an RE followed by a substitution rule</a:t>
            </a:r>
            <a:r>
              <a:rPr lang="en-US" sz="1800" dirty="0" smtClean="0">
                <a:latin typeface="Arial" charset="0"/>
              </a:rPr>
              <a:t>.</a:t>
            </a:r>
          </a:p>
          <a:p>
            <a:r>
              <a:rPr lang="en-US" sz="1800" dirty="0"/>
              <a:t>BB_ALLOWED_NETWORKS </a:t>
            </a:r>
            <a:r>
              <a:rPr lang="en-US" sz="1800" dirty="0" smtClean="0"/>
              <a:t>specifies </a:t>
            </a:r>
            <a:r>
              <a:rPr lang="en-US" sz="1800" dirty="0"/>
              <a:t>a space-delimited list of hosts that the fetcher is allowed to use to obtain the required source </a:t>
            </a:r>
            <a:r>
              <a:rPr lang="en-US" sz="1800" dirty="0" smtClean="0"/>
              <a:t>code, with limited RE support, for example:	</a:t>
            </a:r>
            <a:br>
              <a:rPr lang="en-US" sz="1800" dirty="0" smtClean="0"/>
            </a:br>
            <a:r>
              <a:rPr lang="en-US" sz="1800" dirty="0" smtClean="0"/>
              <a:t>	BB_ALLOWED_NETWORKS </a:t>
            </a:r>
            <a:r>
              <a:rPr lang="en-US" sz="1800" dirty="0"/>
              <a:t>= "*.gnu.org</a:t>
            </a:r>
            <a:r>
              <a:rPr lang="en-US" sz="1800" dirty="0" smtClean="0"/>
              <a:t>"</a:t>
            </a:r>
          </a:p>
          <a:p>
            <a:r>
              <a:rPr lang="en-US" sz="1800" dirty="0" smtClean="0"/>
              <a:t>BB_NO_NETWORK disables </a:t>
            </a:r>
            <a:r>
              <a:rPr lang="en-US" sz="1800" dirty="0"/>
              <a:t>network access in the </a:t>
            </a:r>
            <a:r>
              <a:rPr lang="en-US" sz="1800" dirty="0" err="1"/>
              <a:t>BitBake</a:t>
            </a:r>
            <a:r>
              <a:rPr lang="en-US" sz="1800" dirty="0"/>
              <a:t> fetcher modules. With this access disabled, any command that attempts to access the network becomes an error. </a:t>
            </a:r>
          </a:p>
        </p:txBody>
      </p:sp>
    </p:spTree>
    <p:extLst>
      <p:ext uri="{BB962C8B-B14F-4D97-AF65-F5344CB8AC3E}">
        <p14:creationId xmlns:p14="http://schemas.microsoft.com/office/powerpoint/2010/main" val="173365361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Uses for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smtClean="0">
                <a:latin typeface="Arial" charset="0"/>
              </a:rPr>
              <a:t>No Network Access</a:t>
            </a:r>
          </a:p>
          <a:p>
            <a:pPr lvl="1" eaLnBrk="1" hangingPunct="1">
              <a:spcBef>
                <a:spcPts val="900"/>
              </a:spcBef>
              <a:buFontTx/>
              <a:buChar char="•"/>
            </a:pPr>
            <a:r>
              <a:rPr lang="en-US" sz="1600" dirty="0" smtClean="0">
                <a:latin typeface="Arial" charset="0"/>
              </a:rPr>
              <a:t>When you need to completely lock out external content, either for security reasons or code contamination reasons, you can use </a:t>
            </a:r>
            <a:r>
              <a:rPr lang="en-US" sz="1800" dirty="0" smtClean="0">
                <a:latin typeface="Arial" charset="0"/>
              </a:rPr>
              <a:t>BB_NO_NETWORKS.</a:t>
            </a:r>
          </a:p>
          <a:p>
            <a:pPr eaLnBrk="1" hangingPunct="1">
              <a:spcBef>
                <a:spcPts val="900"/>
              </a:spcBef>
              <a:buFontTx/>
              <a:buChar char="•"/>
            </a:pPr>
            <a:r>
              <a:rPr lang="en-US" sz="2000" dirty="0" smtClean="0">
                <a:latin typeface="Arial" charset="0"/>
              </a:rPr>
              <a:t>Limited Network Access</a:t>
            </a:r>
          </a:p>
          <a:p>
            <a:pPr lvl="1" eaLnBrk="1" hangingPunct="1">
              <a:spcBef>
                <a:spcPts val="900"/>
              </a:spcBef>
              <a:buFontTx/>
              <a:buChar char="•"/>
            </a:pPr>
            <a:r>
              <a:rPr lang="en-US" sz="1800" dirty="0" smtClean="0">
                <a:latin typeface="Arial" charset="0"/>
              </a:rPr>
              <a:t>When you want to allow only certain network paths, internal and/or external, for example to manage development repositories, you </a:t>
            </a:r>
            <a:r>
              <a:rPr lang="en-US" sz="1800" dirty="0">
                <a:latin typeface="Arial" charset="0"/>
              </a:rPr>
              <a:t>can use </a:t>
            </a:r>
            <a:r>
              <a:rPr lang="en-US" sz="1800" dirty="0" smtClean="0">
                <a:latin typeface="Arial" charset="0"/>
              </a:rPr>
              <a:t>BB_ALLOWED_NETWORKS.</a:t>
            </a:r>
          </a:p>
          <a:p>
            <a:pPr eaLnBrk="1" hangingPunct="1">
              <a:spcBef>
                <a:spcPts val="900"/>
              </a:spcBef>
              <a:buFontTx/>
              <a:buChar char="•"/>
            </a:pPr>
            <a:r>
              <a:rPr lang="en-US" sz="2000" dirty="0" smtClean="0">
                <a:latin typeface="Arial" charset="0"/>
              </a:rPr>
              <a:t>Managed and Redirected Network Access</a:t>
            </a:r>
          </a:p>
          <a:p>
            <a:pPr lvl="1" eaLnBrk="1" hangingPunct="1">
              <a:spcBef>
                <a:spcPts val="900"/>
              </a:spcBef>
              <a:buFontTx/>
              <a:buChar char="•"/>
            </a:pPr>
            <a:r>
              <a:rPr lang="en-US" sz="1800" dirty="0" smtClean="0">
                <a:latin typeface="Arial" charset="0"/>
              </a:rPr>
              <a:t>When you want to allow substitutions of networks when and if they are available, for example to access internal repositories when in the factory and then public repositories when in the field, you can use PREMIRROR.</a:t>
            </a:r>
          </a:p>
          <a:p>
            <a:pPr eaLnBrk="1" hangingPunct="1">
              <a:spcBef>
                <a:spcPts val="900"/>
              </a:spcBef>
              <a:buFontTx/>
              <a:buChar char="•"/>
            </a:pPr>
            <a:r>
              <a:rPr lang="en-US" sz="2000" dirty="0" smtClean="0">
                <a:latin typeface="Arial" charset="0"/>
              </a:rPr>
              <a:t>Protocol Swaps</a:t>
            </a:r>
          </a:p>
          <a:p>
            <a:pPr lvl="1" eaLnBrk="1" hangingPunct="1">
              <a:spcBef>
                <a:spcPts val="900"/>
              </a:spcBef>
              <a:buFontTx/>
              <a:buChar char="•"/>
            </a:pPr>
            <a:r>
              <a:rPr lang="en-US" sz="1800" dirty="0" smtClean="0">
                <a:latin typeface="Arial" charset="0"/>
              </a:rPr>
              <a:t>When you want to substitute potentially blocked repository ports with un-blocked ports, for example swap </a:t>
            </a:r>
            <a:r>
              <a:rPr lang="en-US" sz="1800" dirty="0" err="1" smtClean="0">
                <a:latin typeface="Arial" charset="0"/>
              </a:rPr>
              <a:t>git</a:t>
            </a:r>
            <a:r>
              <a:rPr lang="en-US" sz="1800" dirty="0" smtClean="0">
                <a:latin typeface="Arial" charset="0"/>
              </a:rPr>
              <a:t> access for HTTP access, using the RE features of PREMIRROR.</a:t>
            </a:r>
            <a:endParaRPr lang="en-US" sz="1800" dirty="0">
              <a:latin typeface="Arial" charset="0"/>
            </a:endParaRPr>
          </a:p>
        </p:txBody>
      </p:sp>
    </p:spTree>
    <p:extLst>
      <p:ext uri="{BB962C8B-B14F-4D97-AF65-F5344CB8AC3E}">
        <p14:creationId xmlns:p14="http://schemas.microsoft.com/office/powerpoint/2010/main" val="81982116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solidFill>
                  <a:srgbClr val="00B0F0"/>
                </a:solidFill>
              </a:rPr>
              <a:t>How </a:t>
            </a:r>
            <a:r>
              <a:rPr lang="en-US" dirty="0" smtClean="0">
                <a:solidFill>
                  <a:srgbClr val="00B0F0"/>
                </a:solidFill>
              </a:rPr>
              <a:t>PREMIRROR RE substitution </a:t>
            </a:r>
            <a:r>
              <a:rPr lang="en-US" dirty="0">
                <a:solidFill>
                  <a:srgbClr val="00B0F0"/>
                </a:solidFill>
              </a:rPr>
              <a:t>works</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5" y="1038577"/>
            <a:ext cx="8413581" cy="5107041"/>
          </a:xfrm>
        </p:spPr>
        <p:txBody>
          <a:bodyPr/>
          <a:lstStyle/>
          <a:p>
            <a:pPr eaLnBrk="1" hangingPunct="1">
              <a:spcBef>
                <a:spcPts val="900"/>
              </a:spcBef>
              <a:buFontTx/>
              <a:buChar char="•"/>
            </a:pPr>
            <a:r>
              <a:rPr lang="en-US" sz="1800" dirty="0" smtClean="0"/>
              <a:t>The URL parser decodes </a:t>
            </a:r>
            <a:r>
              <a:rPr lang="en-US" sz="1800" dirty="0"/>
              <a:t>an URL into </a:t>
            </a:r>
            <a:r>
              <a:rPr lang="en-US" sz="1800" dirty="0" smtClean="0"/>
              <a:t>tokens, specifically “scheme”, “network location”, “path”, “user”, “password”, and “parameters”</a:t>
            </a:r>
          </a:p>
          <a:p>
            <a:pPr eaLnBrk="1" hangingPunct="1">
              <a:spcBef>
                <a:spcPts val="900"/>
              </a:spcBef>
              <a:buFontTx/>
              <a:buChar char="•"/>
            </a:pPr>
            <a:r>
              <a:rPr lang="en-US" sz="1800" dirty="0" smtClean="0">
                <a:latin typeface="Arial" charset="0"/>
              </a:rPr>
              <a:t>The parser will then match the set of PREMIRROR’s rules with the URL on a </a:t>
            </a:r>
            <a:r>
              <a:rPr lang="en-US" sz="1800" dirty="0">
                <a:latin typeface="Arial" charset="0"/>
              </a:rPr>
              <a:t>per token </a:t>
            </a:r>
            <a:r>
              <a:rPr lang="en-US" sz="1800" dirty="0" smtClean="0">
                <a:latin typeface="Arial" charset="0"/>
              </a:rPr>
              <a:t>basis.</a:t>
            </a:r>
          </a:p>
          <a:p>
            <a:pPr eaLnBrk="1" hangingPunct="1">
              <a:spcBef>
                <a:spcPts val="900"/>
              </a:spcBef>
              <a:buFontTx/>
              <a:buChar char="•"/>
            </a:pPr>
            <a:r>
              <a:rPr lang="en-US" sz="1800" dirty="0" smtClean="0">
                <a:latin typeface="Arial" charset="0"/>
              </a:rPr>
              <a:t>The parser will then repeat PREMIRROR’s </a:t>
            </a:r>
            <a:r>
              <a:rPr lang="en-US" sz="1800" dirty="0">
                <a:latin typeface="Arial" charset="0"/>
              </a:rPr>
              <a:t>rules </a:t>
            </a:r>
            <a:r>
              <a:rPr lang="en-US" sz="1800" dirty="0" smtClean="0">
                <a:latin typeface="Arial" charset="0"/>
              </a:rPr>
              <a:t>matching on this new set of URLs. This repeats until no more matches are found.</a:t>
            </a:r>
          </a:p>
          <a:p>
            <a:pPr eaLnBrk="1" hangingPunct="1">
              <a:spcBef>
                <a:spcPts val="900"/>
              </a:spcBef>
              <a:buFontTx/>
              <a:buChar char="•"/>
            </a:pPr>
            <a:r>
              <a:rPr lang="en-US" sz="1800" dirty="0" smtClean="0">
                <a:latin typeface="Arial" charset="0"/>
              </a:rPr>
              <a:t>The result will be a list of the original URLs together with all of the recursive matches.</a:t>
            </a:r>
          </a:p>
          <a:p>
            <a:pPr eaLnBrk="1" hangingPunct="1">
              <a:spcBef>
                <a:spcPts val="900"/>
              </a:spcBef>
              <a:buFontTx/>
              <a:buChar char="•"/>
            </a:pPr>
            <a:r>
              <a:rPr lang="en-US" sz="1800" dirty="0" smtClean="0">
                <a:latin typeface="Arial" charset="0"/>
              </a:rPr>
              <a:t>Example of a complex rule:</a:t>
            </a:r>
          </a:p>
          <a:p>
            <a:pPr eaLnBrk="1" hangingPunct="1">
              <a:spcBef>
                <a:spcPts val="900"/>
              </a:spcBef>
              <a:buFontTx/>
              <a:buChar char="•"/>
            </a:pPr>
            <a:endParaRPr lang="en-US" sz="1800" dirty="0" smtClean="0">
              <a:latin typeface="Arial" charset="0"/>
            </a:endParaRPr>
          </a:p>
          <a:p>
            <a:pPr marL="0" indent="0" eaLnBrk="1" hangingPunct="1">
              <a:spcBef>
                <a:spcPts val="900"/>
              </a:spcBef>
              <a:buNone/>
            </a:pP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t>
            </a:r>
            <a:r>
              <a:rPr lang="en-US" sz="1600" dirty="0" err="1" smtClean="0">
                <a:solidFill>
                  <a:srgbClr val="7030A0"/>
                </a:solidFill>
                <a:latin typeface="Arial" charset="0"/>
              </a:rPr>
              <a:t>git</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a:latin typeface="Arial" charset="0"/>
              </a:rPr>
              <a:t>/</a:t>
            </a:r>
            <a:r>
              <a:rPr lang="en-US" sz="1600" dirty="0">
                <a:solidFill>
                  <a:srgbClr val="F37021"/>
                </a:solidFill>
                <a:latin typeface="Arial" charset="0"/>
              </a:rPr>
              <a:t>.*</a:t>
            </a:r>
            <a:r>
              <a:rPr lang="en-US" sz="1600" dirty="0">
                <a:latin typeface="Arial" charset="0"/>
              </a:rPr>
              <a:t>/</a:t>
            </a:r>
            <a:r>
              <a:rPr lang="en-US" sz="1600" dirty="0">
                <a:solidFill>
                  <a:srgbClr val="0070C0"/>
                </a:solidFill>
                <a:latin typeface="Arial" charset="0"/>
              </a:rPr>
              <a:t>(.*)</a:t>
            </a:r>
            <a:r>
              <a:rPr lang="en-US" sz="1600" dirty="0">
                <a:latin typeface="Arial" charset="0"/>
              </a:rPr>
              <a:t> </a:t>
            </a:r>
            <a:r>
              <a:rPr lang="en-US" sz="1600" dirty="0" smtClean="0">
                <a:solidFill>
                  <a:srgbClr val="7030A0"/>
                </a:solidFill>
                <a:latin typeface="Arial" charset="0"/>
              </a:rPr>
              <a:t>https</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smtClean="0">
                <a:solidFill>
                  <a:srgbClr val="00B050"/>
                </a:solidFill>
                <a:latin typeface="Arial" charset="0"/>
              </a:rPr>
              <a:t>CORP_MIRRORS}</a:t>
            </a:r>
            <a:r>
              <a:rPr lang="en-US" sz="1600" dirty="0" smtClean="0">
                <a:latin typeface="Arial" charset="0"/>
              </a:rPr>
              <a:t>/</a:t>
            </a:r>
            <a:r>
              <a:rPr lang="en-US" sz="1600" dirty="0">
                <a:solidFill>
                  <a:srgbClr val="F37021"/>
                </a:solidFill>
                <a:latin typeface="Arial" charset="0"/>
              </a:rPr>
              <a:t>gadget</a:t>
            </a:r>
            <a:r>
              <a:rPr lang="en-US" sz="1600" dirty="0">
                <a:latin typeface="Arial" charset="0"/>
              </a:rPr>
              <a:t>/</a:t>
            </a:r>
            <a:r>
              <a:rPr lang="en-US" sz="1600" dirty="0">
                <a:solidFill>
                  <a:srgbClr val="0070C0"/>
                </a:solidFill>
                <a:latin typeface="Arial" charset="0"/>
              </a:rPr>
              <a:t>oe-core-dl-1.8</a:t>
            </a:r>
            <a:r>
              <a:rPr lang="en-US" sz="1600" dirty="0" smtClean="0">
                <a:latin typeface="Arial" charset="0"/>
              </a:rPr>
              <a:t>/${CORP-MIRRORS-SHOW-BRANCH</a:t>
            </a:r>
            <a:r>
              <a:rPr lang="en-US" sz="1600" dirty="0">
                <a:latin typeface="Arial" charset="0"/>
              </a:rPr>
              <a:t>}:downloads</a:t>
            </a:r>
            <a:r>
              <a:rPr lang="en-US" sz="1600" dirty="0">
                <a:solidFill>
                  <a:srgbClr val="0070C0"/>
                </a:solidFill>
                <a:latin typeface="Arial" charset="0"/>
              </a:rPr>
              <a:t>/\1</a:t>
            </a:r>
          </a:p>
        </p:txBody>
      </p:sp>
      <p:grpSp>
        <p:nvGrpSpPr>
          <p:cNvPr id="41" name="Group 40"/>
          <p:cNvGrpSpPr/>
          <p:nvPr/>
        </p:nvGrpSpPr>
        <p:grpSpPr>
          <a:xfrm>
            <a:off x="1514830" y="4780143"/>
            <a:ext cx="3390900" cy="288576"/>
            <a:chOff x="1514830" y="4780143"/>
            <a:chExt cx="3390900" cy="288576"/>
          </a:xfrm>
        </p:grpSpPr>
        <p:cxnSp>
          <p:nvCxnSpPr>
            <p:cNvPr id="13" name="Straight Arrow Connector 12"/>
            <p:cNvCxnSpPr/>
            <p:nvPr/>
          </p:nvCxnSpPr>
          <p:spPr bwMode="auto">
            <a:xfrm flipV="1">
              <a:off x="1514830" y="4780143"/>
              <a:ext cx="0" cy="257534"/>
            </a:xfrm>
            <a:prstGeom prst="straightConnector1">
              <a:avLst/>
            </a:prstGeom>
            <a:solidFill>
              <a:schemeClr val="bg1"/>
            </a:solidFill>
            <a:ln w="25400" cap="flat" cmpd="sng" algn="ctr">
              <a:solidFill>
                <a:srgbClr val="F37021"/>
              </a:solidFill>
              <a:prstDash val="solid"/>
              <a:round/>
              <a:headEnd type="triangle" w="sm" len="sm"/>
              <a:tailEnd type="none"/>
            </a:ln>
            <a:effectLst/>
          </p:spPr>
        </p:cxnSp>
        <p:cxnSp>
          <p:nvCxnSpPr>
            <p:cNvPr id="15" name="Straight Connector 14"/>
            <p:cNvCxnSpPr/>
            <p:nvPr/>
          </p:nvCxnSpPr>
          <p:spPr bwMode="auto">
            <a:xfrm flipV="1">
              <a:off x="1514830" y="4780143"/>
              <a:ext cx="3390900" cy="3528"/>
            </a:xfrm>
            <a:prstGeom prst="line">
              <a:avLst/>
            </a:prstGeom>
            <a:solidFill>
              <a:schemeClr val="bg1"/>
            </a:solidFill>
            <a:ln w="25400" cap="flat" cmpd="sng" algn="ctr">
              <a:solidFill>
                <a:srgbClr val="F37021"/>
              </a:solidFill>
              <a:prstDash val="solid"/>
              <a:round/>
              <a:headEnd type="none" w="sm" len="sm"/>
              <a:tailEnd type="none" w="sm" len="sm"/>
            </a:ln>
            <a:effectLst/>
          </p:spPr>
        </p:cxnSp>
        <p:cxnSp>
          <p:nvCxnSpPr>
            <p:cNvPr id="18" name="Straight Arrow Connector 17"/>
            <p:cNvCxnSpPr/>
            <p:nvPr/>
          </p:nvCxnSpPr>
          <p:spPr bwMode="auto">
            <a:xfrm flipH="1" flipV="1">
              <a:off x="4905728" y="4783671"/>
              <a:ext cx="2" cy="285048"/>
            </a:xfrm>
            <a:prstGeom prst="straightConnector1">
              <a:avLst/>
            </a:prstGeom>
            <a:solidFill>
              <a:schemeClr val="bg1"/>
            </a:solidFill>
            <a:ln w="25400" cap="flat" cmpd="sng" algn="ctr">
              <a:solidFill>
                <a:srgbClr val="F37021"/>
              </a:solidFill>
              <a:prstDash val="solid"/>
              <a:round/>
              <a:headEnd type="triangle" w="sm" len="sm"/>
              <a:tailEnd type="none"/>
            </a:ln>
            <a:effectLst/>
          </p:spPr>
        </p:cxnSp>
      </p:grpSp>
      <p:grpSp>
        <p:nvGrpSpPr>
          <p:cNvPr id="40" name="Group 39"/>
          <p:cNvGrpSpPr/>
          <p:nvPr/>
        </p:nvGrpSpPr>
        <p:grpSpPr>
          <a:xfrm>
            <a:off x="1324330" y="4617869"/>
            <a:ext cx="2470149" cy="436032"/>
            <a:chOff x="1324330" y="4617869"/>
            <a:chExt cx="2470149" cy="436032"/>
          </a:xfrm>
        </p:grpSpPr>
        <p:cxnSp>
          <p:nvCxnSpPr>
            <p:cNvPr id="21" name="Straight Arrow Connector 20"/>
            <p:cNvCxnSpPr/>
            <p:nvPr/>
          </p:nvCxnSpPr>
          <p:spPr bwMode="auto">
            <a:xfrm flipV="1">
              <a:off x="1324330" y="4621393"/>
              <a:ext cx="0" cy="409230"/>
            </a:xfrm>
            <a:prstGeom prst="straightConnector1">
              <a:avLst/>
            </a:prstGeom>
            <a:solidFill>
              <a:schemeClr val="bg1"/>
            </a:solidFill>
            <a:ln w="25400" cap="flat" cmpd="sng" algn="ctr">
              <a:solidFill>
                <a:srgbClr val="00B050"/>
              </a:solidFill>
              <a:prstDash val="solid"/>
              <a:round/>
              <a:headEnd type="triangle" w="sm" len="sm"/>
              <a:tailEnd type="none"/>
            </a:ln>
            <a:effectLst/>
          </p:spPr>
        </p:cxnSp>
        <p:cxnSp>
          <p:nvCxnSpPr>
            <p:cNvPr id="23" name="Straight Connector 22"/>
            <p:cNvCxnSpPr/>
            <p:nvPr/>
          </p:nvCxnSpPr>
          <p:spPr bwMode="auto">
            <a:xfrm flipV="1">
              <a:off x="1324330" y="4621393"/>
              <a:ext cx="2470149" cy="3530"/>
            </a:xfrm>
            <a:prstGeom prst="line">
              <a:avLst/>
            </a:prstGeom>
            <a:solidFill>
              <a:schemeClr val="bg1"/>
            </a:solidFill>
            <a:ln w="25400" cap="flat" cmpd="sng" algn="ctr">
              <a:solidFill>
                <a:srgbClr val="00B050"/>
              </a:solidFill>
              <a:prstDash val="solid"/>
              <a:round/>
              <a:headEnd type="none" w="sm" len="sm"/>
              <a:tailEnd type="none" w="sm" len="sm"/>
            </a:ln>
            <a:effectLst/>
          </p:spPr>
        </p:cxnSp>
        <p:cxnSp>
          <p:nvCxnSpPr>
            <p:cNvPr id="25" name="Straight Arrow Connector 24"/>
            <p:cNvCxnSpPr/>
            <p:nvPr/>
          </p:nvCxnSpPr>
          <p:spPr bwMode="auto">
            <a:xfrm flipV="1">
              <a:off x="3794477" y="4617869"/>
              <a:ext cx="0" cy="436032"/>
            </a:xfrm>
            <a:prstGeom prst="straightConnector1">
              <a:avLst/>
            </a:prstGeom>
            <a:solidFill>
              <a:schemeClr val="bg1"/>
            </a:solidFill>
            <a:ln w="25400" cap="flat" cmpd="sng" algn="ctr">
              <a:solidFill>
                <a:srgbClr val="00B050"/>
              </a:solidFill>
              <a:prstDash val="solid"/>
              <a:round/>
              <a:headEnd type="triangle" w="sm" len="sm"/>
              <a:tailEnd type="none"/>
            </a:ln>
            <a:effectLst/>
          </p:spPr>
        </p:cxnSp>
      </p:grpSp>
      <p:grpSp>
        <p:nvGrpSpPr>
          <p:cNvPr id="39" name="Group 38"/>
          <p:cNvGrpSpPr/>
          <p:nvPr/>
        </p:nvGrpSpPr>
        <p:grpSpPr>
          <a:xfrm>
            <a:off x="994130" y="4500743"/>
            <a:ext cx="1346198" cy="536934"/>
            <a:chOff x="994130" y="4500743"/>
            <a:chExt cx="1346198" cy="536934"/>
          </a:xfrm>
        </p:grpSpPr>
        <p:cxnSp>
          <p:nvCxnSpPr>
            <p:cNvPr id="27" name="Straight Arrow Connector 26"/>
            <p:cNvCxnSpPr/>
            <p:nvPr/>
          </p:nvCxnSpPr>
          <p:spPr bwMode="auto">
            <a:xfrm flipV="1">
              <a:off x="994130" y="4500743"/>
              <a:ext cx="0" cy="523530"/>
            </a:xfrm>
            <a:prstGeom prst="straightConnector1">
              <a:avLst/>
            </a:prstGeom>
            <a:solidFill>
              <a:schemeClr val="bg1"/>
            </a:solidFill>
            <a:ln w="25400" cap="flat" cmpd="sng" algn="ctr">
              <a:solidFill>
                <a:srgbClr val="7030A0"/>
              </a:solidFill>
              <a:prstDash val="solid"/>
              <a:round/>
              <a:headEnd type="triangle" w="sm" len="sm"/>
              <a:tailEnd type="none"/>
            </a:ln>
            <a:effectLst/>
          </p:spPr>
        </p:cxnSp>
        <p:cxnSp>
          <p:nvCxnSpPr>
            <p:cNvPr id="29" name="Straight Connector 28"/>
            <p:cNvCxnSpPr/>
            <p:nvPr/>
          </p:nvCxnSpPr>
          <p:spPr bwMode="auto">
            <a:xfrm>
              <a:off x="994130" y="4500743"/>
              <a:ext cx="1346198" cy="0"/>
            </a:xfrm>
            <a:prstGeom prst="line">
              <a:avLst/>
            </a:prstGeom>
            <a:solidFill>
              <a:schemeClr val="bg1"/>
            </a:solidFill>
            <a:ln w="25400" cap="flat" cmpd="sng" algn="ctr">
              <a:solidFill>
                <a:srgbClr val="7030A0"/>
              </a:solidFill>
              <a:prstDash val="solid"/>
              <a:round/>
              <a:headEnd type="none" w="sm" len="sm"/>
              <a:tailEnd type="none" w="sm" len="sm"/>
            </a:ln>
            <a:effectLst/>
          </p:spPr>
        </p:cxnSp>
        <p:cxnSp>
          <p:nvCxnSpPr>
            <p:cNvPr id="31" name="Straight Arrow Connector 30"/>
            <p:cNvCxnSpPr/>
            <p:nvPr/>
          </p:nvCxnSpPr>
          <p:spPr bwMode="auto">
            <a:xfrm flipH="1" flipV="1">
              <a:off x="2333976" y="4500743"/>
              <a:ext cx="6352" cy="536934"/>
            </a:xfrm>
            <a:prstGeom prst="straightConnector1">
              <a:avLst/>
            </a:prstGeom>
            <a:solidFill>
              <a:schemeClr val="bg1"/>
            </a:solidFill>
            <a:ln w="25400" cap="flat" cmpd="sng" algn="ctr">
              <a:solidFill>
                <a:srgbClr val="7030A0"/>
              </a:solidFill>
              <a:prstDash val="solid"/>
              <a:round/>
              <a:headEnd type="triangle" w="sm" len="sm"/>
              <a:tailEnd type="none"/>
            </a:ln>
            <a:effectLst/>
          </p:spPr>
        </p:cxnSp>
      </p:grpSp>
      <p:grpSp>
        <p:nvGrpSpPr>
          <p:cNvPr id="42" name="Group 41"/>
          <p:cNvGrpSpPr/>
          <p:nvPr/>
        </p:nvGrpSpPr>
        <p:grpSpPr>
          <a:xfrm>
            <a:off x="1762478" y="4878921"/>
            <a:ext cx="4133852" cy="901700"/>
            <a:chOff x="1762478" y="4878921"/>
            <a:chExt cx="4133852" cy="901700"/>
          </a:xfrm>
        </p:grpSpPr>
        <p:cxnSp>
          <p:nvCxnSpPr>
            <p:cNvPr id="5" name="Straight Arrow Connector 4"/>
            <p:cNvCxnSpPr/>
            <p:nvPr/>
          </p:nvCxnSpPr>
          <p:spPr bwMode="auto">
            <a:xfrm flipH="1" flipV="1">
              <a:off x="1762478" y="4878921"/>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9" name="Straight Connector 8"/>
            <p:cNvCxnSpPr/>
            <p:nvPr/>
          </p:nvCxnSpPr>
          <p:spPr bwMode="auto">
            <a:xfrm>
              <a:off x="1762478" y="4878921"/>
              <a:ext cx="40640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12" name="Straight Arrow Connector 11"/>
            <p:cNvCxnSpPr/>
            <p:nvPr/>
          </p:nvCxnSpPr>
          <p:spPr bwMode="auto">
            <a:xfrm flipH="1" flipV="1">
              <a:off x="5826478" y="4893739"/>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3" name="Straight Connector 32"/>
            <p:cNvCxnSpPr/>
            <p:nvPr/>
          </p:nvCxnSpPr>
          <p:spPr bwMode="auto">
            <a:xfrm>
              <a:off x="3369028" y="5780621"/>
              <a:ext cx="25273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35" name="Straight Arrow Connector 34"/>
            <p:cNvCxnSpPr/>
            <p:nvPr/>
          </p:nvCxnSpPr>
          <p:spPr bwMode="auto">
            <a:xfrm>
              <a:off x="5896328" y="5313543"/>
              <a:ext cx="0" cy="467078"/>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8" name="Straight Arrow Connector 37"/>
            <p:cNvCxnSpPr/>
            <p:nvPr/>
          </p:nvCxnSpPr>
          <p:spPr bwMode="auto">
            <a:xfrm>
              <a:off x="3388078" y="5547082"/>
              <a:ext cx="0" cy="233539"/>
            </a:xfrm>
            <a:prstGeom prst="straightConnector1">
              <a:avLst/>
            </a:prstGeom>
            <a:solidFill>
              <a:schemeClr val="bg1"/>
            </a:solidFill>
            <a:ln w="25400" cap="flat" cmpd="sng" algn="ctr">
              <a:solidFill>
                <a:srgbClr val="0071C5"/>
              </a:solidFill>
              <a:prstDash val="solid"/>
              <a:round/>
              <a:headEnd type="triangle" w="sm" len="sm"/>
              <a:tailEnd type="none"/>
            </a:ln>
            <a:effectLst/>
          </p:spPr>
        </p:cxnSp>
      </p:grpSp>
    </p:spTree>
    <p:extLst>
      <p:ext uri="{BB962C8B-B14F-4D97-AF65-F5344CB8AC3E}">
        <p14:creationId xmlns:p14="http://schemas.microsoft.com/office/powerpoint/2010/main" val="3468487082"/>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Infinite PREMIRROR Loop </a:t>
            </a:r>
            <a:r>
              <a:rPr lang="en-US" dirty="0">
                <a:solidFill>
                  <a:srgbClr val="00B0F0"/>
                </a:solidFill>
              </a:rPr>
              <a:t>Example</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dirty="0" smtClean="0">
                <a:latin typeface="Arial" charset="0"/>
              </a:rPr>
              <a:t>The </a:t>
            </a:r>
            <a:r>
              <a:rPr lang="en-US" dirty="0">
                <a:latin typeface="Arial" charset="0"/>
              </a:rPr>
              <a:t>b</a:t>
            </a:r>
            <a:r>
              <a:rPr lang="en-US" dirty="0" smtClean="0">
                <a:latin typeface="Arial" charset="0"/>
              </a:rPr>
              <a:t>ad news is this </a:t>
            </a:r>
            <a:r>
              <a:rPr lang="en-US" sz="2000" dirty="0" smtClean="0">
                <a:latin typeface="Arial" charset="0"/>
              </a:rPr>
              <a:t>facility can lead to infinite loops that can overrun python and even your disk. The good news is this has been fixed </a:t>
            </a:r>
            <a:r>
              <a:rPr lang="en-US" sz="2000" dirty="0" smtClean="0">
                <a:latin typeface="Arial" charset="0"/>
              </a:rPr>
              <a:t>since Yocto </a:t>
            </a:r>
            <a:r>
              <a:rPr lang="en-US" sz="2000" dirty="0" smtClean="0">
                <a:latin typeface="Arial" charset="0"/>
              </a:rPr>
              <a:t>Project 2.0. The bad news is that it could still happen to you.</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smtClean="0">
                <a:latin typeface="Arial" charset="0"/>
              </a:rPr>
              <a:t>Example Rules:</a:t>
            </a:r>
          </a:p>
          <a:p>
            <a:pPr marL="0" indent="0" eaLnBrk="1" hangingPunct="1">
              <a:spcBef>
                <a:spcPts val="900"/>
              </a:spcBef>
              <a:buNone/>
            </a:pPr>
            <a:r>
              <a:rPr lang="en-US" sz="2000" dirty="0">
                <a:latin typeface="Arial" charset="0"/>
              </a:rPr>
              <a:t> </a:t>
            </a:r>
            <a:r>
              <a:rPr lang="en-US" sz="2000" dirty="0" smtClean="0">
                <a:latin typeface="Arial" charset="0"/>
              </a:rPr>
              <a:t>            </a:t>
            </a:r>
            <a:r>
              <a:rPr lang="en-US" sz="2000" dirty="0" err="1" smtClean="0">
                <a:latin typeface="Arial" charset="0"/>
              </a:rPr>
              <a:t>git</a:t>
            </a:r>
            <a:r>
              <a:rPr lang="en-US" sz="2000" dirty="0">
                <a:latin typeface="Arial" charset="0"/>
              </a:rPr>
              <a:t>://.*/.* http://A/A_</a:t>
            </a:r>
          </a:p>
          <a:p>
            <a:pPr marL="0" indent="0" eaLnBrk="1" hangingPunct="1">
              <a:spcBef>
                <a:spcPts val="900"/>
              </a:spcBef>
              <a:buNone/>
            </a:pPr>
            <a:r>
              <a:rPr lang="en-US" sz="2000" dirty="0">
                <a:latin typeface="Arial" charset="0"/>
              </a:rPr>
              <a:t> </a:t>
            </a:r>
            <a:r>
              <a:rPr lang="en-US" sz="2000" dirty="0" smtClean="0">
                <a:latin typeface="Arial" charset="0"/>
              </a:rPr>
              <a:t>            http</a:t>
            </a:r>
            <a:r>
              <a:rPr lang="en-US" sz="2000" dirty="0">
                <a:latin typeface="Arial" charset="0"/>
              </a:rPr>
              <a:t>://.*/.* http://B/B</a:t>
            </a:r>
            <a:r>
              <a:rPr lang="en-US" sz="2000" dirty="0" smtClean="0">
                <a:latin typeface="Arial" charset="0"/>
              </a:rPr>
              <a:t>_</a:t>
            </a:r>
            <a:br>
              <a:rPr lang="en-US" sz="20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Let us begin (without fix in 2.0):</a:t>
            </a:r>
            <a:endParaRPr lang="en-US" sz="2000" dirty="0">
              <a:latin typeface="Arial" charset="0"/>
            </a:endParaRPr>
          </a:p>
          <a:p>
            <a:pPr marL="0" indent="0" eaLnBrk="1" hangingPunct="1">
              <a:spcBef>
                <a:spcPts val="900"/>
              </a:spcBef>
              <a:buNone/>
            </a:pPr>
            <a:r>
              <a:rPr lang="en-US" sz="2000" dirty="0" smtClean="0">
                <a:latin typeface="Arial" charset="0"/>
              </a:rPr>
              <a:t>             git</a:t>
            </a:r>
            <a:r>
              <a:rPr lang="en-US" sz="2000" dirty="0">
                <a:latin typeface="Arial" charset="0"/>
              </a:rPr>
              <a:t>://a.b.com/foo.git -&gt; http://</a:t>
            </a:r>
            <a:r>
              <a:rPr lang="en-US" sz="2000" dirty="0" smtClean="0">
                <a:latin typeface="Arial" charset="0"/>
              </a:rPr>
              <a:t>A/A_foo.git</a:t>
            </a:r>
            <a:r>
              <a:rPr lang="en-US" sz="2000" dirty="0">
                <a:latin typeface="Arial" charset="0"/>
              </a:rPr>
              <a:t> </a:t>
            </a:r>
            <a:endParaRPr lang="en-US" sz="2000" dirty="0" smtClean="0">
              <a:latin typeface="Arial" charset="0"/>
            </a:endParaRPr>
          </a:p>
          <a:p>
            <a:pPr marL="0" indent="0" eaLnBrk="1" hangingPunct="1">
              <a:spcBef>
                <a:spcPts val="900"/>
              </a:spcBef>
              <a:buNone/>
            </a:pPr>
            <a:r>
              <a:rPr lang="en-US" sz="2000" dirty="0" smtClean="0">
                <a:latin typeface="Arial" charset="0"/>
              </a:rPr>
              <a:t>             http</a:t>
            </a:r>
            <a:r>
              <a:rPr lang="en-US" sz="2000" dirty="0">
                <a:latin typeface="Arial" charset="0"/>
              </a:rPr>
              <a:t>://A/A_foo.git -&gt; http://B/B_A_foo.git</a:t>
            </a:r>
          </a:p>
          <a:p>
            <a:pPr marL="0" indent="0" eaLnBrk="1" hangingPunct="1">
              <a:spcBef>
                <a:spcPts val="900"/>
              </a:spcBef>
              <a:buNone/>
            </a:pPr>
            <a:r>
              <a:rPr lang="en-US" sz="2000" dirty="0" smtClean="0">
                <a:latin typeface="Arial" charset="0"/>
              </a:rPr>
              <a:t>             http</a:t>
            </a:r>
            <a:r>
              <a:rPr lang="en-US" sz="2000" dirty="0">
                <a:latin typeface="Arial" charset="0"/>
              </a:rPr>
              <a:t>://B/B_A_foo.git -&gt; http://B/B/B_B_A_foo.git</a:t>
            </a:r>
          </a:p>
          <a:p>
            <a:pPr marL="0" indent="0" eaLnBrk="1" hangingPunct="1">
              <a:spcBef>
                <a:spcPts val="900"/>
              </a:spcBef>
              <a:buNone/>
            </a:pPr>
            <a:r>
              <a:rPr lang="en-US" sz="2000" dirty="0" smtClean="0">
                <a:solidFill>
                  <a:srgbClr val="FF0000"/>
                </a:solidFill>
                <a:latin typeface="Arial" charset="0"/>
              </a:rPr>
              <a:t>             </a:t>
            </a:r>
            <a:r>
              <a:rPr lang="en-US" sz="2000" dirty="0" smtClean="0">
                <a:solidFill>
                  <a:srgbClr val="F37021"/>
                </a:solidFill>
                <a:latin typeface="Arial" charset="0"/>
              </a:rPr>
              <a:t>(loop!)</a:t>
            </a:r>
            <a:endParaRPr lang="en-US" sz="2000" dirty="0">
              <a:solidFill>
                <a:srgbClr val="F37021"/>
              </a:solidFill>
              <a:latin typeface="Arial" charset="0"/>
            </a:endParaRPr>
          </a:p>
        </p:txBody>
      </p:sp>
    </p:spTree>
    <p:extLst>
      <p:ext uri="{BB962C8B-B14F-4D97-AF65-F5344CB8AC3E}">
        <p14:creationId xmlns:p14="http://schemas.microsoft.com/office/powerpoint/2010/main" val="16946329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 Advice</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925689"/>
            <a:ext cx="8233186" cy="5219930"/>
          </a:xfrm>
        </p:spPr>
        <p:txBody>
          <a:bodyPr/>
          <a:lstStyle/>
          <a:p>
            <a:pPr eaLnBrk="1" hangingPunct="1">
              <a:spcBef>
                <a:spcPts val="900"/>
              </a:spcBef>
              <a:buFontTx/>
              <a:buChar char="•"/>
            </a:pPr>
            <a:r>
              <a:rPr lang="en-US" sz="1800" dirty="0" smtClean="0">
                <a:latin typeface="Arial" charset="0"/>
              </a:rPr>
              <a:t>Design your rules so that a conversion rule does not match itself. Here is an example of a set of rules that explicitly blocks self-matching after the first substitution:</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err="1" smtClean="0">
                <a:latin typeface="Arial" charset="0"/>
              </a:rPr>
              <a:t>git</a:t>
            </a:r>
            <a:r>
              <a:rPr lang="en-US" sz="1800" dirty="0">
                <a:latin typeface="Arial" charset="0"/>
              </a:rPr>
              <a:t>://.*/.*/(.*) https://${</a:t>
            </a:r>
            <a:r>
              <a:rPr lang="en-US" sz="1800" dirty="0" smtClean="0">
                <a:latin typeface="Arial" charset="0"/>
              </a:rPr>
              <a:t>CORP_MIRRORS}/</a:t>
            </a:r>
            <a:r>
              <a:rPr lang="en-US" sz="1800" dirty="0">
                <a:latin typeface="Arial" charset="0"/>
              </a:rPr>
              <a:t>gadget/oe-core-dl-1.8/${CORP_MIRRORS_SHOW_BRANCH}:downloads/\</a:t>
            </a:r>
            <a:r>
              <a:rPr lang="en-US" sz="1800" dirty="0" smtClean="0">
                <a:latin typeface="Arial" charset="0"/>
              </a:rPr>
              <a:t>1</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https</a:t>
            </a:r>
            <a:r>
              <a:rPr lang="en-US" sz="1800" dirty="0">
                <a:latin typeface="Arial" charset="0"/>
              </a:rPr>
              <a:t>://</a:t>
            </a:r>
            <a:r>
              <a:rPr lang="en-US" sz="1800" dirty="0">
                <a:solidFill>
                  <a:srgbClr val="F37021"/>
                </a:solidFill>
                <a:latin typeface="Arial" charset="0"/>
              </a:rPr>
              <a:t>^(?!${</a:t>
            </a:r>
            <a:r>
              <a:rPr lang="en-US" sz="1800" dirty="0" smtClean="0">
                <a:solidFill>
                  <a:srgbClr val="F37021"/>
                </a:solidFill>
                <a:latin typeface="Arial" charset="0"/>
              </a:rPr>
              <a:t>CORP_MIRRORS}).*</a:t>
            </a:r>
            <a:r>
              <a:rPr lang="en-US" sz="1800" dirty="0" smtClean="0">
                <a:latin typeface="Arial" charset="0"/>
              </a:rPr>
              <a:t>/.* </a:t>
            </a:r>
            <a:r>
              <a:rPr lang="en-US" sz="1800" dirty="0">
                <a:latin typeface="Arial" charset="0"/>
              </a:rPr>
              <a:t>https://${</a:t>
            </a:r>
            <a:r>
              <a:rPr lang="en-US" sz="1800" dirty="0" smtClean="0">
                <a:latin typeface="Arial" charset="0"/>
              </a:rPr>
              <a:t>CORP_MIRRORS}/</a:t>
            </a:r>
            <a:r>
              <a:rPr lang="en-US" sz="1800" dirty="0">
                <a:latin typeface="Arial" charset="0"/>
              </a:rPr>
              <a:t>gadget/oe-core-dl-1.8/${CORP_MIRRORS_SHOW_BRANCH</a:t>
            </a:r>
            <a:r>
              <a:rPr lang="en-US" sz="1800" dirty="0" smtClean="0">
                <a:latin typeface="Arial" charset="0"/>
              </a:rPr>
              <a:t>}:/</a:t>
            </a: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smtClean="0">
                <a:latin typeface="Arial" charset="0"/>
              </a:rPr>
              <a:t>However</a:t>
            </a:r>
            <a:r>
              <a:rPr lang="en-US" sz="1800" dirty="0">
                <a:latin typeface="Arial" charset="0"/>
              </a:rPr>
              <a:t>, with that said, there </a:t>
            </a:r>
            <a:r>
              <a:rPr lang="en-US" sz="1800" dirty="0" smtClean="0">
                <a:latin typeface="Arial" charset="0"/>
              </a:rPr>
              <a:t>still can be implicit loops, </a:t>
            </a:r>
            <a:r>
              <a:rPr lang="en-US" sz="1800" dirty="0">
                <a:latin typeface="Arial" charset="0"/>
              </a:rPr>
              <a:t>such that one </a:t>
            </a:r>
            <a:r>
              <a:rPr lang="en-US" sz="1800" dirty="0" smtClean="0">
                <a:latin typeface="Arial" charset="0"/>
              </a:rPr>
              <a:t>rule will </a:t>
            </a:r>
            <a:r>
              <a:rPr lang="en-US" sz="1800" dirty="0">
                <a:latin typeface="Arial" charset="0"/>
              </a:rPr>
              <a:t>run over the results of a previous rule.</a:t>
            </a: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a:latin typeface="Arial" charset="0"/>
              </a:rPr>
              <a:t>And of course it's  </a:t>
            </a:r>
            <a:r>
              <a:rPr lang="en-US" sz="1800" dirty="0" smtClean="0">
                <a:latin typeface="Arial" charset="0"/>
              </a:rPr>
              <a:t>the sum of PREMIRRORS</a:t>
            </a:r>
            <a:r>
              <a:rPr lang="en-US" sz="1800" dirty="0">
                <a:latin typeface="Arial" charset="0"/>
              </a:rPr>
              <a:t>, &lt;regular&gt;, MIRRORS in the download order</a:t>
            </a:r>
            <a:r>
              <a:rPr lang="en-US" sz="1800" dirty="0" smtClean="0">
                <a:latin typeface="Arial" charset="0"/>
              </a:rPr>
              <a:t>. The </a:t>
            </a:r>
            <a:r>
              <a:rPr lang="en-US" sz="1800" dirty="0">
                <a:latin typeface="Arial" charset="0"/>
              </a:rPr>
              <a:t>more rules you put </a:t>
            </a:r>
            <a:r>
              <a:rPr lang="en-US" sz="1800" dirty="0" smtClean="0">
                <a:latin typeface="Arial" charset="0"/>
              </a:rPr>
              <a:t>in, </a:t>
            </a:r>
            <a:r>
              <a:rPr lang="en-US" sz="1800" dirty="0">
                <a:latin typeface="Arial" charset="0"/>
              </a:rPr>
              <a:t>the bigger the table, the more </a:t>
            </a:r>
            <a:r>
              <a:rPr lang="en-US" sz="1800" dirty="0" smtClean="0">
                <a:latin typeface="Arial" charset="0"/>
              </a:rPr>
              <a:t>matching attempts may be processed before </a:t>
            </a:r>
            <a:r>
              <a:rPr lang="en-US" sz="1800" dirty="0">
                <a:latin typeface="Arial" charset="0"/>
              </a:rPr>
              <a:t>a </a:t>
            </a:r>
            <a:r>
              <a:rPr lang="en-US" sz="1800" dirty="0" smtClean="0">
                <a:latin typeface="Arial" charset="0"/>
              </a:rPr>
              <a:t>non-match.</a:t>
            </a:r>
            <a:endParaRPr lang="en-US" sz="1800" dirty="0">
              <a:latin typeface="Arial" charset="0"/>
            </a:endParaRPr>
          </a:p>
        </p:txBody>
      </p:sp>
    </p:spTree>
    <p:extLst>
      <p:ext uri="{BB962C8B-B14F-4D97-AF65-F5344CB8AC3E}">
        <p14:creationId xmlns:p14="http://schemas.microsoft.com/office/powerpoint/2010/main" val="9274824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67144</TotalTime>
  <Words>14285</Words>
  <Application>Microsoft Office PowerPoint</Application>
  <PresentationFormat>On-screen Show (4:3)</PresentationFormat>
  <Paragraphs>3225</Paragraphs>
  <Slides>268</Slides>
  <Notes>70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268</vt:i4>
      </vt:variant>
    </vt:vector>
  </HeadingPairs>
  <TitlesOfParts>
    <vt:vector size="270" baseType="lpstr">
      <vt:lpstr>YoctoTemplate_1</vt:lpstr>
      <vt:lpstr>Microsoft Excel Worksheet</vt:lpstr>
      <vt:lpstr>Developer Day Class  </vt:lpstr>
      <vt:lpstr>DevDay Class</vt:lpstr>
      <vt:lpstr>Agenda – The Developer Day Class</vt:lpstr>
      <vt:lpstr>Activity One</vt:lpstr>
      <vt:lpstr>Outline</vt:lpstr>
      <vt:lpstr>Yocto Project Dev Day</vt:lpstr>
      <vt:lpstr>Yocto Project releases </vt:lpstr>
      <vt:lpstr>What’s coming in 3.0 , aka “zeus”</vt:lpstr>
      <vt:lpstr>Live Coding with Yocto Project  </vt:lpstr>
      <vt:lpstr>Yocto Project Summit 2019  </vt:lpstr>
      <vt:lpstr>Yocto Project at ELC (Wed)  </vt:lpstr>
      <vt:lpstr>Yocto Project at ELC (Thu)  </vt:lpstr>
      <vt:lpstr>Yocto Project at ELC (Fri)  </vt:lpstr>
      <vt:lpstr>Join our community</vt:lpstr>
      <vt:lpstr>Class Account Setup</vt:lpstr>
      <vt:lpstr>Yocto Project Dev Day Lab Setup</vt:lpstr>
      <vt:lpstr>FYI: How class project was prepared (1/2)</vt:lpstr>
      <vt:lpstr>FYI: How class project was prepared (2/2)</vt:lpstr>
      <vt:lpstr>NOTE: Clean Shells!</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Manager Overview</vt:lpstr>
      <vt:lpstr>Yocto Package Feed Overview</vt:lpstr>
      <vt:lpstr>Understanding RPM Packages in Yocto</vt:lpstr>
      <vt:lpstr>Understanding RPM Package Index in Yocto</vt:lpstr>
      <vt:lpstr>Tools and Commands</vt:lpstr>
      <vt:lpstr>Tools and Commands</vt:lpstr>
      <vt:lpstr>On Target Development – Better, Faster, Stronger</vt:lpstr>
      <vt:lpstr>Setting up a package feed - Target Setup</vt:lpstr>
      <vt:lpstr>Setting up a package feed</vt:lpstr>
      <vt:lpstr>Caveats and Reminders</vt:lpstr>
      <vt:lpstr>On Target Development – Better, Faster, Stronger</vt:lpstr>
      <vt:lpstr>Package Revision (PR) Server Overview</vt:lpstr>
      <vt:lpstr>PR Server Overview - Variables</vt:lpstr>
      <vt:lpstr>PR Server Example</vt:lpstr>
      <vt:lpstr>PR Server - Commands</vt:lpstr>
      <vt:lpstr>On Target Development – Better, Faster, Stronger</vt:lpstr>
      <vt:lpstr>Signing Overview</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Yocto as a Binary Distro</vt:lpstr>
      <vt:lpstr>Yocto as a Binary Distro – Questions to Answer</vt:lpstr>
      <vt:lpstr>Yocto as a Binary Distro – Questions to Answer</vt:lpstr>
      <vt:lpstr>Yocto as a Binary Distro – Questions to Answer</vt:lpstr>
      <vt:lpstr>Yocto as a Binary Distro – Questions to Answer</vt:lpstr>
      <vt:lpstr>Activity Five A</vt:lpstr>
      <vt:lpstr>Mirrors and Pre-Mirrors</vt:lpstr>
      <vt:lpstr>Uses for pre-mirrors</vt:lpstr>
      <vt:lpstr>How PREMIRROR RE substitution works </vt:lpstr>
      <vt:lpstr>Infinite PREMIRROR Loop Example </vt:lpstr>
      <vt:lpstr>PREMIRROR Advice</vt:lpstr>
      <vt:lpstr>PREMIRROR</vt:lpstr>
      <vt:lpstr>Sstate and Downloads</vt:lpstr>
      <vt:lpstr>Sstate and Downloads: Sharing and Portability</vt:lpstr>
      <vt:lpstr>Sstate: Mirrors</vt:lpstr>
      <vt:lpstr>Sstate: recommendations</vt:lpstr>
      <vt:lpstr> Sstate: Known issues</vt:lpstr>
      <vt:lpstr> Debugging Sstate Issues</vt:lpstr>
      <vt:lpstr> Debugging Sstate Issues</vt:lpstr>
      <vt:lpstr>Activity Five B</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(genericx86)</vt:lpstr>
      <vt:lpstr>WIC: Custom Kickstart Files</vt:lpstr>
      <vt:lpstr>WIC: Plug-ins </vt:lpstr>
      <vt:lpstr>WIC:</vt:lpstr>
      <vt:lpstr>Introducing BMAPTOOL : Sparse Boot Images</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marina.conf</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968</cp:revision>
  <dcterms:created xsi:type="dcterms:W3CDTF">2014-10-15T17:08:45Z</dcterms:created>
  <dcterms:modified xsi:type="dcterms:W3CDTF">2019-08-20T15:35:52Z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