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2.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9"/>
  </p:notesMasterIdLst>
  <p:handoutMasterIdLst>
    <p:handoutMasterId r:id="rId270"/>
  </p:handoutMasterIdLst>
  <p:sldIdLst>
    <p:sldId id="327" r:id="rId5"/>
    <p:sldId id="877" r:id="rId6"/>
    <p:sldId id="516" r:id="rId7"/>
    <p:sldId id="945" r:id="rId8"/>
    <p:sldId id="947" r:id="rId9"/>
    <p:sldId id="948" r:id="rId10"/>
    <p:sldId id="1344" r:id="rId11"/>
    <p:sldId id="951" r:id="rId12"/>
    <p:sldId id="1124" r:id="rId13"/>
    <p:sldId id="1663" r:id="rId14"/>
    <p:sldId id="1664" r:id="rId15"/>
    <p:sldId id="1665" r:id="rId16"/>
    <p:sldId id="1666" r:id="rId17"/>
    <p:sldId id="1667" r:id="rId18"/>
    <p:sldId id="1668" r:id="rId19"/>
    <p:sldId id="1669" r:id="rId20"/>
    <p:sldId id="1345" r:id="rId21"/>
    <p:sldId id="1636" r:id="rId22"/>
    <p:sldId id="1637" r:id="rId23"/>
    <p:sldId id="1638" r:id="rId24"/>
    <p:sldId id="1639" r:id="rId25"/>
    <p:sldId id="1640" r:id="rId26"/>
    <p:sldId id="1641" r:id="rId27"/>
    <p:sldId id="1642" r:id="rId28"/>
    <p:sldId id="1643" r:id="rId29"/>
    <p:sldId id="1644" r:id="rId30"/>
    <p:sldId id="1645" r:id="rId31"/>
    <p:sldId id="1646" r:id="rId32"/>
    <p:sldId id="1647" r:id="rId33"/>
    <p:sldId id="1648" r:id="rId34"/>
    <p:sldId id="1649" r:id="rId35"/>
    <p:sldId id="1650" r:id="rId36"/>
    <p:sldId id="1651" r:id="rId37"/>
    <p:sldId id="1652" r:id="rId38"/>
    <p:sldId id="1653" r:id="rId39"/>
    <p:sldId id="1654" r:id="rId40"/>
    <p:sldId id="1655" r:id="rId41"/>
    <p:sldId id="1656" r:id="rId42"/>
    <p:sldId id="1657" r:id="rId43"/>
    <p:sldId id="1658" r:id="rId44"/>
    <p:sldId id="1659" r:id="rId45"/>
    <p:sldId id="1660" r:id="rId46"/>
    <p:sldId id="1661" r:id="rId47"/>
    <p:sldId id="1532" r:id="rId48"/>
    <p:sldId id="1670" r:id="rId49"/>
    <p:sldId id="1671" r:id="rId50"/>
    <p:sldId id="1672" r:id="rId51"/>
    <p:sldId id="1673" r:id="rId52"/>
    <p:sldId id="1674" r:id="rId53"/>
    <p:sldId id="1675" r:id="rId54"/>
    <p:sldId id="1676" r:id="rId55"/>
    <p:sldId id="1677" r:id="rId56"/>
    <p:sldId id="1678" r:id="rId57"/>
    <p:sldId id="1679" r:id="rId58"/>
    <p:sldId id="1680" r:id="rId59"/>
    <p:sldId id="1681" r:id="rId60"/>
    <p:sldId id="1682" r:id="rId61"/>
    <p:sldId id="1683" r:id="rId62"/>
    <p:sldId id="1684" r:id="rId63"/>
    <p:sldId id="1533" r:id="rId64"/>
    <p:sldId id="1722" r:id="rId65"/>
    <p:sldId id="1723" r:id="rId66"/>
    <p:sldId id="1724" r:id="rId67"/>
    <p:sldId id="1725" r:id="rId68"/>
    <p:sldId id="1726" r:id="rId69"/>
    <p:sldId id="1727" r:id="rId70"/>
    <p:sldId id="1728" r:id="rId71"/>
    <p:sldId id="1729" r:id="rId72"/>
    <p:sldId id="1730" r:id="rId73"/>
    <p:sldId id="1731" r:id="rId74"/>
    <p:sldId id="1732" r:id="rId75"/>
    <p:sldId id="1733" r:id="rId76"/>
    <p:sldId id="1734" r:id="rId77"/>
    <p:sldId id="1735" r:id="rId78"/>
    <p:sldId id="1736" r:id="rId79"/>
    <p:sldId id="1737" r:id="rId80"/>
    <p:sldId id="1738" r:id="rId81"/>
    <p:sldId id="1739" r:id="rId82"/>
    <p:sldId id="1740" r:id="rId83"/>
    <p:sldId id="1741" r:id="rId84"/>
    <p:sldId id="1742" r:id="rId85"/>
    <p:sldId id="1743" r:id="rId86"/>
    <p:sldId id="1744" r:id="rId87"/>
    <p:sldId id="1745" r:id="rId88"/>
    <p:sldId id="1746" r:id="rId89"/>
    <p:sldId id="1747" r:id="rId90"/>
    <p:sldId id="1748" r:id="rId91"/>
    <p:sldId id="1749" r:id="rId92"/>
    <p:sldId id="1750" r:id="rId93"/>
    <p:sldId id="1751" r:id="rId94"/>
    <p:sldId id="1784" r:id="rId95"/>
    <p:sldId id="1785" r:id="rId96"/>
    <p:sldId id="1786" r:id="rId97"/>
    <p:sldId id="1787" r:id="rId98"/>
    <p:sldId id="1788" r:id="rId99"/>
    <p:sldId id="1789" r:id="rId100"/>
    <p:sldId id="1790" r:id="rId101"/>
    <p:sldId id="1791" r:id="rId102"/>
    <p:sldId id="1792" r:id="rId103"/>
    <p:sldId id="1793" r:id="rId104"/>
    <p:sldId id="1794" r:id="rId105"/>
    <p:sldId id="1795" r:id="rId106"/>
    <p:sldId id="1796" r:id="rId107"/>
    <p:sldId id="1797" r:id="rId108"/>
    <p:sldId id="1798" r:id="rId109"/>
    <p:sldId id="1799" r:id="rId110"/>
    <p:sldId id="1800" r:id="rId111"/>
    <p:sldId id="1801" r:id="rId112"/>
    <p:sldId id="1802" r:id="rId113"/>
    <p:sldId id="1803" r:id="rId114"/>
    <p:sldId id="1804" r:id="rId115"/>
    <p:sldId id="1805" r:id="rId116"/>
    <p:sldId id="1806" r:id="rId117"/>
    <p:sldId id="1807" r:id="rId118"/>
    <p:sldId id="1808" r:id="rId119"/>
    <p:sldId id="1809" r:id="rId120"/>
    <p:sldId id="1810" r:id="rId121"/>
    <p:sldId id="1811" r:id="rId122"/>
    <p:sldId id="1812" r:id="rId123"/>
    <p:sldId id="1782" r:id="rId124"/>
    <p:sldId id="1685" r:id="rId125"/>
    <p:sldId id="1686" r:id="rId126"/>
    <p:sldId id="1687" r:id="rId127"/>
    <p:sldId id="1688" r:id="rId128"/>
    <p:sldId id="1689" r:id="rId129"/>
    <p:sldId id="1690" r:id="rId130"/>
    <p:sldId id="1691" r:id="rId131"/>
    <p:sldId id="1692" r:id="rId132"/>
    <p:sldId id="1693" r:id="rId133"/>
    <p:sldId id="1694" r:id="rId134"/>
    <p:sldId id="1695" r:id="rId135"/>
    <p:sldId id="1696" r:id="rId136"/>
    <p:sldId id="1697" r:id="rId137"/>
    <p:sldId id="1698" r:id="rId138"/>
    <p:sldId id="1699" r:id="rId139"/>
    <p:sldId id="1700" r:id="rId140"/>
    <p:sldId id="1701" r:id="rId141"/>
    <p:sldId id="1702" r:id="rId142"/>
    <p:sldId id="1703" r:id="rId143"/>
    <p:sldId id="1704" r:id="rId144"/>
    <p:sldId id="1705" r:id="rId145"/>
    <p:sldId id="1706" r:id="rId146"/>
    <p:sldId id="1707" r:id="rId147"/>
    <p:sldId id="1708" r:id="rId148"/>
    <p:sldId id="1709" r:id="rId149"/>
    <p:sldId id="1710" r:id="rId150"/>
    <p:sldId id="1711" r:id="rId151"/>
    <p:sldId id="1712" r:id="rId152"/>
    <p:sldId id="1713" r:id="rId153"/>
    <p:sldId id="1714" r:id="rId154"/>
    <p:sldId id="1715" r:id="rId155"/>
    <p:sldId id="1716" r:id="rId156"/>
    <p:sldId id="1717" r:id="rId157"/>
    <p:sldId id="1783" r:id="rId158"/>
    <p:sldId id="1718" r:id="rId159"/>
    <p:sldId id="1719" r:id="rId160"/>
    <p:sldId id="1720" r:id="rId161"/>
    <p:sldId id="1721" r:id="rId162"/>
    <p:sldId id="1537" r:id="rId163"/>
    <p:sldId id="1585" r:id="rId164"/>
    <p:sldId id="1586" r:id="rId165"/>
    <p:sldId id="1587" r:id="rId166"/>
    <p:sldId id="1588" r:id="rId167"/>
    <p:sldId id="1589" r:id="rId168"/>
    <p:sldId id="1590" r:id="rId169"/>
    <p:sldId id="1591" r:id="rId170"/>
    <p:sldId id="1592" r:id="rId171"/>
    <p:sldId id="1593" r:id="rId172"/>
    <p:sldId id="1594" r:id="rId173"/>
    <p:sldId id="1595" r:id="rId174"/>
    <p:sldId id="1596" r:id="rId175"/>
    <p:sldId id="1597" r:id="rId176"/>
    <p:sldId id="1598" r:id="rId177"/>
    <p:sldId id="1599" r:id="rId178"/>
    <p:sldId id="1600" r:id="rId179"/>
    <p:sldId id="1601" r:id="rId180"/>
    <p:sldId id="1602" r:id="rId181"/>
    <p:sldId id="1603" r:id="rId182"/>
    <p:sldId id="1604" r:id="rId183"/>
    <p:sldId id="1605" r:id="rId184"/>
    <p:sldId id="1606" r:id="rId185"/>
    <p:sldId id="1607" r:id="rId186"/>
    <p:sldId id="1608" r:id="rId187"/>
    <p:sldId id="1609" r:id="rId188"/>
    <p:sldId id="1610" r:id="rId189"/>
    <p:sldId id="1611" r:id="rId190"/>
    <p:sldId id="1612" r:id="rId191"/>
    <p:sldId id="1613" r:id="rId192"/>
    <p:sldId id="1614" r:id="rId193"/>
    <p:sldId id="1615" r:id="rId194"/>
    <p:sldId id="1616" r:id="rId195"/>
    <p:sldId id="1617" r:id="rId196"/>
    <p:sldId id="1618" r:id="rId197"/>
    <p:sldId id="1619" r:id="rId198"/>
    <p:sldId id="1620" r:id="rId199"/>
    <p:sldId id="1621" r:id="rId200"/>
    <p:sldId id="1622" r:id="rId201"/>
    <p:sldId id="1623" r:id="rId202"/>
    <p:sldId id="1624" r:id="rId203"/>
    <p:sldId id="1625" r:id="rId204"/>
    <p:sldId id="1626" r:id="rId205"/>
    <p:sldId id="1627" r:id="rId206"/>
    <p:sldId id="1628" r:id="rId207"/>
    <p:sldId id="1629" r:id="rId208"/>
    <p:sldId id="1630" r:id="rId209"/>
    <p:sldId id="1631" r:id="rId210"/>
    <p:sldId id="1632" r:id="rId211"/>
    <p:sldId id="1633" r:id="rId212"/>
    <p:sldId id="1634" r:id="rId213"/>
    <p:sldId id="1635" r:id="rId214"/>
    <p:sldId id="802" r:id="rId215"/>
    <p:sldId id="1432" r:id="rId216"/>
    <p:sldId id="1433" r:id="rId217"/>
    <p:sldId id="1434" r:id="rId218"/>
    <p:sldId id="1436" r:id="rId219"/>
    <p:sldId id="1437" r:id="rId220"/>
    <p:sldId id="1438" r:id="rId221"/>
    <p:sldId id="1026" r:id="rId222"/>
    <p:sldId id="1027" r:id="rId223"/>
    <p:sldId id="1560" r:id="rId224"/>
    <p:sldId id="1561" r:id="rId225"/>
    <p:sldId id="1562" r:id="rId226"/>
    <p:sldId id="1563" r:id="rId227"/>
    <p:sldId id="1564" r:id="rId228"/>
    <p:sldId id="1565" r:id="rId229"/>
    <p:sldId id="1566" r:id="rId230"/>
    <p:sldId id="1567" r:id="rId231"/>
    <p:sldId id="1568" r:id="rId232"/>
    <p:sldId id="1569" r:id="rId233"/>
    <p:sldId id="1570" r:id="rId234"/>
    <p:sldId id="1572" r:id="rId235"/>
    <p:sldId id="1573" r:id="rId236"/>
    <p:sldId id="1574" r:id="rId237"/>
    <p:sldId id="1575" r:id="rId238"/>
    <p:sldId id="1576" r:id="rId239"/>
    <p:sldId id="1577" r:id="rId240"/>
    <p:sldId id="1578" r:id="rId241"/>
    <p:sldId id="1579" r:id="rId242"/>
    <p:sldId id="1580" r:id="rId243"/>
    <p:sldId id="1581" r:id="rId244"/>
    <p:sldId id="1582" r:id="rId245"/>
    <p:sldId id="1583" r:id="rId246"/>
    <p:sldId id="1538" r:id="rId247"/>
    <p:sldId id="1539" r:id="rId248"/>
    <p:sldId id="1540" r:id="rId249"/>
    <p:sldId id="1541" r:id="rId250"/>
    <p:sldId id="1542" r:id="rId251"/>
    <p:sldId id="1543" r:id="rId252"/>
    <p:sldId id="1544" r:id="rId253"/>
    <p:sldId id="1545" r:id="rId254"/>
    <p:sldId id="1546" r:id="rId255"/>
    <p:sldId id="1547" r:id="rId256"/>
    <p:sldId id="1548" r:id="rId257"/>
    <p:sldId id="1549" r:id="rId258"/>
    <p:sldId id="1550" r:id="rId259"/>
    <p:sldId id="1551" r:id="rId260"/>
    <p:sldId id="1552" r:id="rId261"/>
    <p:sldId id="1553" r:id="rId262"/>
    <p:sldId id="1554" r:id="rId263"/>
    <p:sldId id="1555" r:id="rId264"/>
    <p:sldId id="1556" r:id="rId265"/>
    <p:sldId id="1557" r:id="rId266"/>
    <p:sldId id="1558" r:id="rId267"/>
    <p:sldId id="1559" r:id="rId26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877"/>
            <p14:sldId id="516"/>
            <p14:sldId id="945"/>
            <p14:sldId id="947"/>
            <p14:sldId id="948"/>
            <p14:sldId id="1344"/>
            <p14:sldId id="951"/>
            <p14:sldId id="1124"/>
            <p14:sldId id="1663"/>
            <p14:sldId id="1664"/>
            <p14:sldId id="1665"/>
            <p14:sldId id="1666"/>
            <p14:sldId id="1667"/>
            <p14:sldId id="1668"/>
            <p14:sldId id="1669"/>
            <p14:sldId id="1345"/>
            <p14:sldId id="1636"/>
            <p14:sldId id="1637"/>
            <p14:sldId id="1638"/>
            <p14:sldId id="1639"/>
            <p14:sldId id="1640"/>
            <p14:sldId id="1641"/>
            <p14:sldId id="1642"/>
            <p14:sldId id="1643"/>
            <p14:sldId id="1644"/>
            <p14:sldId id="1645"/>
            <p14:sldId id="1646"/>
            <p14:sldId id="1647"/>
            <p14:sldId id="1648"/>
            <p14:sldId id="1649"/>
            <p14:sldId id="1650"/>
            <p14:sldId id="1651"/>
            <p14:sldId id="1652"/>
            <p14:sldId id="1653"/>
            <p14:sldId id="1654"/>
            <p14:sldId id="1655"/>
            <p14:sldId id="1656"/>
            <p14:sldId id="1657"/>
            <p14:sldId id="1658"/>
            <p14:sldId id="1659"/>
            <p14:sldId id="1660"/>
            <p14:sldId id="1661"/>
            <p14:sldId id="1532"/>
            <p14:sldId id="1670"/>
            <p14:sldId id="1671"/>
            <p14:sldId id="1672"/>
            <p14:sldId id="1673"/>
            <p14:sldId id="1674"/>
            <p14:sldId id="1675"/>
            <p14:sldId id="1676"/>
            <p14:sldId id="1677"/>
            <p14:sldId id="1678"/>
            <p14:sldId id="1679"/>
            <p14:sldId id="1680"/>
            <p14:sldId id="1681"/>
            <p14:sldId id="1682"/>
            <p14:sldId id="1683"/>
            <p14:sldId id="1684"/>
            <p14:sldId id="1533"/>
            <p14:sldId id="1722"/>
            <p14:sldId id="1723"/>
            <p14:sldId id="1724"/>
            <p14:sldId id="1725"/>
            <p14:sldId id="1726"/>
            <p14:sldId id="1727"/>
            <p14:sldId id="1728"/>
            <p14:sldId id="1729"/>
            <p14:sldId id="1730"/>
            <p14:sldId id="1731"/>
            <p14:sldId id="1732"/>
            <p14:sldId id="1733"/>
            <p14:sldId id="1734"/>
            <p14:sldId id="1735"/>
            <p14:sldId id="1736"/>
            <p14:sldId id="1737"/>
            <p14:sldId id="1738"/>
            <p14:sldId id="1739"/>
            <p14:sldId id="1740"/>
            <p14:sldId id="1741"/>
            <p14:sldId id="1742"/>
            <p14:sldId id="1743"/>
            <p14:sldId id="1744"/>
            <p14:sldId id="1745"/>
            <p14:sldId id="1746"/>
            <p14:sldId id="1747"/>
            <p14:sldId id="1748"/>
            <p14:sldId id="1749"/>
            <p14:sldId id="1750"/>
            <p14:sldId id="1751"/>
            <p14:sldId id="1784"/>
            <p14:sldId id="1785"/>
            <p14:sldId id="1786"/>
            <p14:sldId id="1787"/>
            <p14:sldId id="1788"/>
            <p14:sldId id="1789"/>
            <p14:sldId id="1790"/>
            <p14:sldId id="1791"/>
            <p14:sldId id="1792"/>
            <p14:sldId id="1793"/>
            <p14:sldId id="1794"/>
            <p14:sldId id="1795"/>
            <p14:sldId id="1796"/>
            <p14:sldId id="1797"/>
            <p14:sldId id="1798"/>
            <p14:sldId id="1799"/>
            <p14:sldId id="1800"/>
            <p14:sldId id="1801"/>
            <p14:sldId id="1802"/>
            <p14:sldId id="1803"/>
            <p14:sldId id="1804"/>
            <p14:sldId id="1805"/>
            <p14:sldId id="1806"/>
            <p14:sldId id="1807"/>
            <p14:sldId id="1808"/>
            <p14:sldId id="1809"/>
            <p14:sldId id="1810"/>
            <p14:sldId id="1811"/>
            <p14:sldId id="1812"/>
            <p14:sldId id="1782"/>
            <p14:sldId id="1685"/>
            <p14:sldId id="1686"/>
            <p14:sldId id="1687"/>
            <p14:sldId id="1688"/>
            <p14:sldId id="1689"/>
            <p14:sldId id="1690"/>
            <p14:sldId id="1691"/>
            <p14:sldId id="1692"/>
            <p14:sldId id="1693"/>
            <p14:sldId id="1694"/>
            <p14:sldId id="1695"/>
            <p14:sldId id="1696"/>
            <p14:sldId id="1697"/>
            <p14:sldId id="1698"/>
            <p14:sldId id="1699"/>
            <p14:sldId id="1700"/>
            <p14:sldId id="1701"/>
            <p14:sldId id="1702"/>
            <p14:sldId id="1703"/>
            <p14:sldId id="1704"/>
            <p14:sldId id="1705"/>
            <p14:sldId id="1706"/>
            <p14:sldId id="1707"/>
            <p14:sldId id="1708"/>
            <p14:sldId id="1709"/>
            <p14:sldId id="1710"/>
            <p14:sldId id="1711"/>
            <p14:sldId id="1712"/>
            <p14:sldId id="1713"/>
            <p14:sldId id="1714"/>
            <p14:sldId id="1715"/>
            <p14:sldId id="1716"/>
            <p14:sldId id="1717"/>
            <p14:sldId id="1783"/>
            <p14:sldId id="1718"/>
            <p14:sldId id="1719"/>
            <p14:sldId id="1720"/>
            <p14:sldId id="1721"/>
            <p14:sldId id="1537"/>
            <p14:sldId id="1585"/>
            <p14:sldId id="1586"/>
            <p14:sldId id="1587"/>
            <p14:sldId id="1588"/>
            <p14:sldId id="1589"/>
            <p14:sldId id="1590"/>
            <p14:sldId id="1591"/>
            <p14:sldId id="1592"/>
            <p14:sldId id="1593"/>
            <p14:sldId id="1594"/>
            <p14:sldId id="1595"/>
            <p14:sldId id="1596"/>
            <p14:sldId id="1597"/>
            <p14:sldId id="1598"/>
            <p14:sldId id="1599"/>
            <p14:sldId id="1600"/>
            <p14:sldId id="1601"/>
            <p14:sldId id="1602"/>
            <p14:sldId id="1603"/>
            <p14:sldId id="1604"/>
            <p14:sldId id="1605"/>
            <p14:sldId id="1606"/>
            <p14:sldId id="1607"/>
            <p14:sldId id="1608"/>
            <p14:sldId id="1609"/>
            <p14:sldId id="1610"/>
            <p14:sldId id="1611"/>
            <p14:sldId id="1612"/>
            <p14:sldId id="1613"/>
            <p14:sldId id="1614"/>
            <p14:sldId id="1615"/>
            <p14:sldId id="1616"/>
            <p14:sldId id="1617"/>
            <p14:sldId id="1618"/>
            <p14:sldId id="1619"/>
            <p14:sldId id="1620"/>
            <p14:sldId id="1621"/>
            <p14:sldId id="1622"/>
            <p14:sldId id="1623"/>
            <p14:sldId id="1624"/>
            <p14:sldId id="1625"/>
            <p14:sldId id="1626"/>
            <p14:sldId id="1627"/>
            <p14:sldId id="1628"/>
            <p14:sldId id="1629"/>
            <p14:sldId id="1630"/>
            <p14:sldId id="1631"/>
            <p14:sldId id="1632"/>
            <p14:sldId id="1633"/>
            <p14:sldId id="1634"/>
            <p14:sldId id="1635"/>
            <p14:sldId id="802"/>
            <p14:sldId id="1432"/>
            <p14:sldId id="1433"/>
            <p14:sldId id="1434"/>
            <p14:sldId id="1436"/>
            <p14:sldId id="1437"/>
            <p14:sldId id="1438"/>
            <p14:sldId id="1026"/>
            <p14:sldId id="1027"/>
            <p14:sldId id="1560"/>
            <p14:sldId id="1561"/>
            <p14:sldId id="1562"/>
            <p14:sldId id="1563"/>
            <p14:sldId id="1564"/>
            <p14:sldId id="1565"/>
            <p14:sldId id="1566"/>
            <p14:sldId id="1567"/>
            <p14:sldId id="1568"/>
            <p14:sldId id="1569"/>
            <p14:sldId id="1570"/>
            <p14:sldId id="1572"/>
            <p14:sldId id="1573"/>
            <p14:sldId id="1574"/>
            <p14:sldId id="1575"/>
            <p14:sldId id="1576"/>
            <p14:sldId id="1577"/>
            <p14:sldId id="1578"/>
            <p14:sldId id="1579"/>
            <p14:sldId id="1580"/>
            <p14:sldId id="1581"/>
            <p14:sldId id="1582"/>
            <p14:sldId id="1583"/>
            <p14:sldId id="1538"/>
            <p14:sldId id="1539"/>
            <p14:sldId id="1540"/>
            <p14:sldId id="1541"/>
            <p14:sldId id="1542"/>
            <p14:sldId id="1543"/>
            <p14:sldId id="1544"/>
            <p14:sldId id="1545"/>
            <p14:sldId id="1546"/>
            <p14:sldId id="1547"/>
            <p14:sldId id="1548"/>
            <p14:sldId id="1549"/>
            <p14:sldId id="1550"/>
            <p14:sldId id="1551"/>
            <p14:sldId id="1552"/>
            <p14:sldId id="1553"/>
            <p14:sldId id="1554"/>
            <p14:sldId id="1555"/>
            <p14:sldId id="1556"/>
            <p14:sldId id="1557"/>
            <p14:sldId id="1558"/>
            <p14:sldId id="1559"/>
          </p14:sldIdLst>
        </p14:section>
      </p14:sectionLst>
    </p:ext>
    <p:ext uri="{EFAFB233-063F-42B5-8137-9DF3F51BA10A}">
      <p15:sldGuideLst xmlns:p15="http://schemas.microsoft.com/office/powerpoint/2012/main" xmlns="">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Purdie" initials="" lastIdx="2" clrIdx="0"/>
  <p:cmAuthor id="1" name="Joshua Wat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0" autoAdjust="0"/>
    <p:restoredTop sz="92199" autoAdjust="0"/>
  </p:normalViewPr>
  <p:slideViewPr>
    <p:cSldViewPr snapToGrid="0">
      <p:cViewPr>
        <p:scale>
          <a:sx n="60" d="100"/>
          <a:sy n="60" d="100"/>
        </p:scale>
        <p:origin x="-1548" y="-72"/>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268" Type="http://schemas.openxmlformats.org/officeDocument/2006/relationships/slide" Target="slides/slide264.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notesMaster" Target="notesMasters/notesMaster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handoutMaster" Target="handoutMasters/handoutMaster1.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244" Type="http://schemas.openxmlformats.org/officeDocument/2006/relationships/slide" Target="slides/slide240.xml"/><Relationship Id="rId249" Type="http://schemas.openxmlformats.org/officeDocument/2006/relationships/slide" Target="slides/slide24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260" Type="http://schemas.openxmlformats.org/officeDocument/2006/relationships/slide" Target="slides/slide256.xml"/><Relationship Id="rId265" Type="http://schemas.openxmlformats.org/officeDocument/2006/relationships/slide" Target="slides/slide26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slide" Target="slides/slide235.xml"/><Relationship Id="rId2" Type="http://schemas.openxmlformats.org/officeDocument/2006/relationships/customXml" Target="../customXml/item2.xml"/><Relationship Id="rId29" Type="http://schemas.openxmlformats.org/officeDocument/2006/relationships/slide" Target="slides/slide25.xml"/><Relationship Id="rId250" Type="http://schemas.openxmlformats.org/officeDocument/2006/relationships/slide" Target="slides/slide246.xml"/><Relationship Id="rId255" Type="http://schemas.openxmlformats.org/officeDocument/2006/relationships/slide" Target="slides/slide251.xml"/><Relationship Id="rId271" Type="http://schemas.openxmlformats.org/officeDocument/2006/relationships/commentAuthors" Target="commentAuthors.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slide" Target="slides/slide241.xml"/><Relationship Id="rId261" Type="http://schemas.openxmlformats.org/officeDocument/2006/relationships/slide" Target="slides/slide257.xml"/><Relationship Id="rId266" Type="http://schemas.openxmlformats.org/officeDocument/2006/relationships/slide" Target="slides/slide262.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1" Type="http://schemas.openxmlformats.org/officeDocument/2006/relationships/slide" Target="slides/slide247.xml"/><Relationship Id="rId256" Type="http://schemas.openxmlformats.org/officeDocument/2006/relationships/slide" Target="slides/slide252.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72"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267" Type="http://schemas.openxmlformats.org/officeDocument/2006/relationships/slide" Target="slides/slide263.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262" Type="http://schemas.openxmlformats.org/officeDocument/2006/relationships/slide" Target="slides/slide258.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viewProps" Target="viewProps.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theme" Target="theme/theme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tableStyles" Target="tableStyles.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Column B</c:v>
                </c:pt>
              </c:strCache>
            </c:strRef>
          </c:tx>
          <c:spPr>
            <a:solidFill>
              <a:srgbClr val="004586"/>
            </a:solidFill>
            <a:ln>
              <a:noFill/>
            </a:ln>
          </c:spPr>
          <c:dPt>
            <c:idx val="0"/>
            <c:bubble3D val="0"/>
          </c:dPt>
          <c:dPt>
            <c:idx val="1"/>
            <c:bubble3D val="0"/>
            <c:spPr>
              <a:solidFill>
                <a:srgbClr val="FF420E"/>
              </a:solidFill>
              <a:ln>
                <a:noFill/>
              </a:ln>
            </c:spPr>
          </c:dPt>
          <c:dPt>
            <c:idx val="2"/>
            <c:bubble3D val="0"/>
            <c:spPr>
              <a:solidFill>
                <a:srgbClr val="FFD320"/>
              </a:solidFill>
              <a:ln>
                <a:noFill/>
              </a:ln>
            </c:spPr>
          </c:dPt>
          <c:dPt>
            <c:idx val="3"/>
            <c:bubble3D val="0"/>
            <c:spPr>
              <a:solidFill>
                <a:srgbClr val="579D1C"/>
              </a:solidFill>
              <a:ln>
                <a:noFill/>
              </a:ln>
            </c:spPr>
          </c:dPt>
          <c:dPt>
            <c:idx val="4"/>
            <c:bubble3D val="0"/>
            <c:spPr>
              <a:solidFill>
                <a:srgbClr val="7E0021"/>
              </a:solidFill>
              <a:ln>
                <a:noFill/>
              </a:ln>
            </c:spPr>
          </c:dPt>
          <c:dPt>
            <c:idx val="5"/>
            <c:bubble3D val="0"/>
            <c:spPr>
              <a:solidFill>
                <a:srgbClr val="83CAFF"/>
              </a:solidFill>
              <a:ln>
                <a:noFill/>
              </a:ln>
            </c:spPr>
          </c:dPt>
          <c:dPt>
            <c:idx val="6"/>
            <c:bubble3D val="0"/>
            <c:spPr>
              <a:solidFill>
                <a:srgbClr val="314004"/>
              </a:solidFill>
              <a:ln>
                <a:noFill/>
              </a:ln>
            </c:spPr>
          </c:dPt>
          <c:dPt>
            <c:idx val="7"/>
            <c:bubble3D val="0"/>
            <c:spPr>
              <a:solidFill>
                <a:srgbClr val="AECF00"/>
              </a:solidFill>
              <a:ln>
                <a:noFill/>
              </a:ln>
            </c:spPr>
          </c:dPt>
          <c:dPt>
            <c:idx val="8"/>
            <c:bubble3D val="0"/>
            <c:spPr>
              <a:solidFill>
                <a:srgbClr val="4B1F6F"/>
              </a:solidFill>
              <a:ln>
                <a:noFill/>
              </a:ln>
            </c:spPr>
          </c:dPt>
          <c:dPt>
            <c:idx val="9"/>
            <c:bubble3D val="0"/>
            <c:spPr>
              <a:solidFill>
                <a:srgbClr val="FF950E"/>
              </a:solidFill>
              <a:ln>
                <a:noFill/>
              </a:ln>
            </c:spPr>
          </c:dPt>
          <c:dPt>
            <c:idx val="10"/>
            <c:bubble3D val="0"/>
            <c:spPr>
              <a:solidFill>
                <a:srgbClr val="C5000B"/>
              </a:solidFill>
              <a:ln>
                <a:noFill/>
              </a:ln>
            </c:spPr>
          </c:dPt>
          <c:dPt>
            <c:idx val="11"/>
            <c:bubble3D val="0"/>
            <c:spPr>
              <a:solidFill>
                <a:srgbClr val="0084D1"/>
              </a:solidFill>
              <a:ln>
                <a:noFill/>
              </a:ln>
            </c:spPr>
          </c:dPt>
          <c:dPt>
            <c:idx val="12"/>
            <c:bubble3D val="0"/>
          </c:dPt>
          <c:dPt>
            <c:idx val="13"/>
            <c:bubble3D val="0"/>
            <c:spPr>
              <a:solidFill>
                <a:srgbClr val="FF420E"/>
              </a:solidFill>
              <a:ln>
                <a:noFill/>
              </a:ln>
            </c:spPr>
          </c:dPt>
          <c:dPt>
            <c:idx val="14"/>
            <c:bubble3D val="0"/>
            <c:spPr>
              <a:solidFill>
                <a:srgbClr val="FFD320"/>
              </a:solidFill>
              <a:ln>
                <a:noFill/>
              </a:ln>
            </c:spPr>
          </c:dPt>
          <c:dPt>
            <c:idx val="15"/>
            <c:bubble3D val="0"/>
            <c:spPr>
              <a:solidFill>
                <a:srgbClr val="579D1C"/>
              </a:solidFill>
              <a:ln>
                <a:noFill/>
              </a:ln>
            </c:spPr>
          </c:dPt>
          <c:dPt>
            <c:idx val="16"/>
            <c:bubble3D val="0"/>
            <c:spPr>
              <a:solidFill>
                <a:srgbClr val="7E0021"/>
              </a:solidFill>
              <a:ln>
                <a:noFill/>
              </a:ln>
            </c:spPr>
          </c:dPt>
          <c:dPt>
            <c:idx val="17"/>
            <c:bubble3D val="0"/>
            <c:spPr>
              <a:solidFill>
                <a:srgbClr val="83CAFF"/>
              </a:solidFill>
              <a:ln>
                <a:noFill/>
              </a:ln>
            </c:spPr>
          </c:dPt>
          <c:dPt>
            <c:idx val="18"/>
            <c:bubble3D val="0"/>
            <c:spPr>
              <a:solidFill>
                <a:srgbClr val="314004"/>
              </a:solidFill>
              <a:ln>
                <a:noFill/>
              </a:ln>
            </c:spPr>
          </c:dPt>
          <c:dPt>
            <c:idx val="19"/>
            <c:bubble3D val="0"/>
            <c:spPr>
              <a:solidFill>
                <a:srgbClr val="AECF00"/>
              </a:solidFill>
              <a:ln>
                <a:noFill/>
              </a:ln>
            </c:spPr>
          </c:dPt>
          <c:dPt>
            <c:idx val="20"/>
            <c:bubble3D val="0"/>
            <c:spPr>
              <a:solidFill>
                <a:srgbClr val="4B1F6F"/>
              </a:solidFill>
              <a:ln>
                <a:noFill/>
              </a:ln>
            </c:spPr>
          </c:dPt>
          <c:dPt>
            <c:idx val="21"/>
            <c:bubble3D val="0"/>
            <c:spPr>
              <a:solidFill>
                <a:srgbClr val="FF950E"/>
              </a:solidFill>
              <a:ln>
                <a:noFill/>
              </a:ln>
            </c:spPr>
          </c:dPt>
          <c:dPt>
            <c:idx val="22"/>
            <c:bubble3D val="0"/>
            <c:spPr>
              <a:solidFill>
                <a:srgbClr val="C5000B"/>
              </a:solidFill>
              <a:ln>
                <a:noFill/>
              </a:ln>
            </c:spPr>
          </c:dPt>
          <c:dPt>
            <c:idx val="23"/>
            <c:bubble3D val="0"/>
            <c:spPr>
              <a:solidFill>
                <a:srgbClr val="0084D1"/>
              </a:solidFill>
              <a:ln>
                <a:noFill/>
              </a:ln>
            </c:spPr>
          </c:dPt>
          <c:dPt>
            <c:idx val="24"/>
            <c:bubble3D val="0"/>
          </c:dPt>
          <c:dPt>
            <c:idx val="25"/>
            <c:bubble3D val="0"/>
            <c:spPr>
              <a:solidFill>
                <a:srgbClr val="FF420E"/>
              </a:solidFill>
              <a:ln>
                <a:noFill/>
              </a:ln>
            </c:spPr>
          </c:dPt>
          <c:dPt>
            <c:idx val="26"/>
            <c:bubble3D val="0"/>
            <c:spPr>
              <a:solidFill>
                <a:srgbClr val="FFD320"/>
              </a:solidFill>
              <a:ln>
                <a:noFill/>
              </a:ln>
            </c:spPr>
          </c:dPt>
          <c:dPt>
            <c:idx val="27"/>
            <c:bubble3D val="0"/>
            <c:spPr>
              <a:solidFill>
                <a:srgbClr val="579D1C"/>
              </a:solidFill>
              <a:ln>
                <a:noFill/>
              </a:ln>
            </c:spPr>
          </c:dPt>
          <c:dPt>
            <c:idx val="28"/>
            <c:bubble3D val="0"/>
            <c:spPr>
              <a:solidFill>
                <a:srgbClr val="7E0021"/>
              </a:solidFill>
              <a:ln>
                <a:noFill/>
              </a:ln>
            </c:spPr>
          </c:dPt>
          <c:dPt>
            <c:idx val="29"/>
            <c:bubble3D val="0"/>
            <c:spPr>
              <a:solidFill>
                <a:srgbClr val="83CAFF"/>
              </a:solidFill>
              <a:ln>
                <a:noFill/>
              </a:ln>
            </c:spPr>
          </c:dPt>
          <c:dPt>
            <c:idx val="30"/>
            <c:bubble3D val="0"/>
            <c:spPr>
              <a:solidFill>
                <a:srgbClr val="314004"/>
              </a:solidFill>
              <a:ln>
                <a:noFill/>
              </a:ln>
            </c:spPr>
          </c:dPt>
          <c:dPt>
            <c:idx val="31"/>
            <c:bubble3D val="0"/>
            <c:spPr>
              <a:solidFill>
                <a:srgbClr val="AECF00"/>
              </a:solidFill>
              <a:ln>
                <a:noFill/>
              </a:ln>
            </c:spPr>
          </c:dPt>
          <c:dLbls>
            <c:dLblPos val="bestFit"/>
            <c:showLegendKey val="0"/>
            <c:showVal val="0"/>
            <c:showCatName val="0"/>
            <c:showSerName val="0"/>
            <c:showPercent val="0"/>
            <c:showBubbleSize val="1"/>
            <c:showLeaderLines val="0"/>
          </c:dLbls>
          <c:cat>
            <c:strRef>
              <c:f>categories</c:f>
              <c:strCache>
                <c:ptCount val="32"/>
                <c:pt idx="0">
                  <c:v>Paul Eggleton</c:v>
                </c:pt>
                <c:pt idx="1">
                  <c:v>Markus Lehtonen</c:v>
                </c:pt>
                <c:pt idx="2">
                  <c:v>Ed Bartosh</c:v>
                </c:pt>
                <c:pt idx="3">
                  <c:v>Richard Purdie</c:v>
                </c:pt>
                <c:pt idx="4">
                  <c:v>Leonardo Sandoval</c:v>
                </c:pt>
                <c:pt idx="5">
                  <c:v>Ola x Nilsson</c:v>
                </c:pt>
                <c:pt idx="6">
                  <c:v>Alexander Kanavin</c:v>
                </c:pt>
                <c:pt idx="7">
                  <c:v>Randy Witt</c:v>
                </c:pt>
                <c:pt idx="8">
                  <c:v>Chen Qi</c:v>
                </c:pt>
                <c:pt idx="9">
                  <c:v>Chang Rebecca Swee Fun</c:v>
                </c:pt>
                <c:pt idx="10">
                  <c:v>Stephano Cetola</c:v>
                </c:pt>
                <c:pt idx="11">
                  <c:v>Christopher Larson</c:v>
                </c:pt>
                <c:pt idx="12">
                  <c:v>Tzu-Jung Lee</c:v>
                </c:pt>
                <c:pt idx="13">
                  <c:v>Peter Kjellerstedt</c:v>
                </c:pt>
                <c:pt idx="14">
                  <c:v>Joshua Lock</c:v>
                </c:pt>
                <c:pt idx="15">
                  <c:v>Daniel Lublin</c:v>
                </c:pt>
                <c:pt idx="16">
                  <c:v>Tobias Hagelborn</c:v>
                </c:pt>
                <c:pt idx="17">
                  <c:v>Tim Orling</c:v>
                </c:pt>
                <c:pt idx="18">
                  <c:v>Saul Wold</c:v>
                </c:pt>
                <c:pt idx="19">
                  <c:v>Ming Liu</c:v>
                </c:pt>
                <c:pt idx="20">
                  <c:v>Luck Hoang</c:v>
                </c:pt>
                <c:pt idx="21">
                  <c:v>Khem Raj</c:v>
                </c:pt>
                <c:pt idx="22">
                  <c:v>Juro Bystricky</c:v>
                </c:pt>
                <c:pt idx="23">
                  <c:v>Junchun Guan</c:v>
                </c:pt>
                <c:pt idx="24">
                  <c:v>Juan M Cruz Alcaraz</c:v>
                </c:pt>
                <c:pt idx="25">
                  <c:v>Joe MacDonald</c:v>
                </c:pt>
                <c:pt idx="26">
                  <c:v>Jiajie Hu</c:v>
                </c:pt>
                <c:pt idx="27">
                  <c:v>brian avery</c:v>
                </c:pt>
                <c:pt idx="28">
                  <c:v>Brendan Le Foll</c:v>
                </c:pt>
                <c:pt idx="29">
                  <c:v>Aníbal Limón</c:v>
                </c:pt>
                <c:pt idx="30">
                  <c:v>Andrea Galbusera</c:v>
                </c:pt>
                <c:pt idx="31">
                  <c:v>Anders Darander</c:v>
                </c:pt>
              </c:strCache>
            </c:strRef>
          </c:cat>
          <c:val>
            <c:numRef>
              <c:f>0</c:f>
              <c:numCache>
                <c:formatCode>General</c:formatCode>
                <c:ptCount val="32"/>
                <c:pt idx="0">
                  <c:v>250</c:v>
                </c:pt>
                <c:pt idx="1">
                  <c:v>43</c:v>
                </c:pt>
                <c:pt idx="2">
                  <c:v>21</c:v>
                </c:pt>
                <c:pt idx="3">
                  <c:v>11</c:v>
                </c:pt>
                <c:pt idx="4">
                  <c:v>6</c:v>
                </c:pt>
                <c:pt idx="5">
                  <c:v>5</c:v>
                </c:pt>
                <c:pt idx="6">
                  <c:v>5</c:v>
                </c:pt>
                <c:pt idx="7">
                  <c:v>4</c:v>
                </c:pt>
                <c:pt idx="8">
                  <c:v>5</c:v>
                </c:pt>
                <c:pt idx="9">
                  <c:v>4</c:v>
                </c:pt>
                <c:pt idx="10">
                  <c:v>3</c:v>
                </c:pt>
                <c:pt idx="11">
                  <c:v>3</c:v>
                </c:pt>
                <c:pt idx="12">
                  <c:v>2</c:v>
                </c:pt>
                <c:pt idx="13">
                  <c:v>2</c:v>
                </c:pt>
                <c:pt idx="14">
                  <c:v>2</c:v>
                </c:pt>
                <c:pt idx="15">
                  <c:v>2</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numCache>
            </c:numRef>
          </c:val>
        </c:ser>
        <c:dLbls>
          <c:showLegendKey val="0"/>
          <c:showVal val="0"/>
          <c:showCatName val="0"/>
          <c:showSerName val="0"/>
          <c:showPercent val="0"/>
          <c:showBubbleSize val="0"/>
          <c:showLeaderLines val="0"/>
        </c:dLbls>
        <c:firstSliceAng val="0"/>
      </c:pieChart>
      <c:spPr>
        <a:noFill/>
        <a:ln>
          <a:solidFill>
            <a:srgbClr val="B3B3B3"/>
          </a:solidFill>
        </a:ln>
      </c:spPr>
    </c:plotArea>
    <c:legend>
      <c:legendPos val="r"/>
      <c:layout/>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Column B</c:v>
                </c:pt>
              </c:strCache>
            </c:strRef>
          </c:tx>
          <c:spPr>
            <a:solidFill>
              <a:srgbClr val="004586"/>
            </a:solidFill>
            <a:ln>
              <a:noFill/>
            </a:ln>
          </c:spPr>
          <c:dPt>
            <c:idx val="0"/>
            <c:bubble3D val="0"/>
          </c:dPt>
          <c:dPt>
            <c:idx val="1"/>
            <c:bubble3D val="0"/>
            <c:spPr>
              <a:solidFill>
                <a:srgbClr val="FF420E"/>
              </a:solidFill>
              <a:ln>
                <a:noFill/>
              </a:ln>
            </c:spPr>
          </c:dPt>
          <c:dPt>
            <c:idx val="2"/>
            <c:bubble3D val="0"/>
            <c:spPr>
              <a:solidFill>
                <a:srgbClr val="FFD320"/>
              </a:solidFill>
              <a:ln>
                <a:noFill/>
              </a:ln>
            </c:spPr>
          </c:dPt>
          <c:dPt>
            <c:idx val="3"/>
            <c:bubble3D val="0"/>
            <c:spPr>
              <a:solidFill>
                <a:srgbClr val="579D1C"/>
              </a:solidFill>
              <a:ln>
                <a:noFill/>
              </a:ln>
            </c:spPr>
          </c:dPt>
          <c:dPt>
            <c:idx val="4"/>
            <c:bubble3D val="0"/>
            <c:spPr>
              <a:solidFill>
                <a:srgbClr val="7E0021"/>
              </a:solidFill>
              <a:ln>
                <a:noFill/>
              </a:ln>
            </c:spPr>
          </c:dPt>
          <c:dPt>
            <c:idx val="5"/>
            <c:bubble3D val="0"/>
            <c:spPr>
              <a:solidFill>
                <a:srgbClr val="83CAFF"/>
              </a:solidFill>
              <a:ln>
                <a:noFill/>
              </a:ln>
            </c:spPr>
          </c:dPt>
          <c:dPt>
            <c:idx val="6"/>
            <c:bubble3D val="0"/>
            <c:spPr>
              <a:solidFill>
                <a:srgbClr val="314004"/>
              </a:solidFill>
              <a:ln>
                <a:noFill/>
              </a:ln>
            </c:spPr>
          </c:dPt>
          <c:dPt>
            <c:idx val="7"/>
            <c:bubble3D val="0"/>
            <c:spPr>
              <a:solidFill>
                <a:srgbClr val="AECF00"/>
              </a:solidFill>
              <a:ln>
                <a:noFill/>
              </a:ln>
            </c:spPr>
          </c:dPt>
          <c:dPt>
            <c:idx val="8"/>
            <c:bubble3D val="0"/>
            <c:spPr>
              <a:solidFill>
                <a:srgbClr val="4B1F6F"/>
              </a:solidFill>
              <a:ln>
                <a:noFill/>
              </a:ln>
            </c:spPr>
          </c:dPt>
          <c:dPt>
            <c:idx val="9"/>
            <c:bubble3D val="0"/>
            <c:spPr>
              <a:solidFill>
                <a:srgbClr val="FF950E"/>
              </a:solidFill>
              <a:ln>
                <a:noFill/>
              </a:ln>
            </c:spPr>
          </c:dPt>
          <c:dPt>
            <c:idx val="10"/>
            <c:bubble3D val="0"/>
            <c:spPr>
              <a:solidFill>
                <a:srgbClr val="C5000B"/>
              </a:solidFill>
              <a:ln>
                <a:noFill/>
              </a:ln>
            </c:spPr>
          </c:dPt>
          <c:dPt>
            <c:idx val="11"/>
            <c:bubble3D val="0"/>
            <c:spPr>
              <a:solidFill>
                <a:srgbClr val="0084D1"/>
              </a:solidFill>
              <a:ln>
                <a:noFill/>
              </a:ln>
            </c:spPr>
          </c:dPt>
          <c:dPt>
            <c:idx val="12"/>
            <c:bubble3D val="0"/>
          </c:dPt>
          <c:dPt>
            <c:idx val="13"/>
            <c:bubble3D val="0"/>
            <c:spPr>
              <a:solidFill>
                <a:srgbClr val="FF420E"/>
              </a:solidFill>
              <a:ln>
                <a:noFill/>
              </a:ln>
            </c:spPr>
          </c:dPt>
          <c:dPt>
            <c:idx val="14"/>
            <c:bubble3D val="0"/>
            <c:spPr>
              <a:solidFill>
                <a:srgbClr val="FFD320"/>
              </a:solidFill>
              <a:ln>
                <a:noFill/>
              </a:ln>
            </c:spPr>
          </c:dPt>
          <c:dPt>
            <c:idx val="15"/>
            <c:bubble3D val="0"/>
            <c:spPr>
              <a:solidFill>
                <a:srgbClr val="579D1C"/>
              </a:solidFill>
              <a:ln>
                <a:noFill/>
              </a:ln>
            </c:spPr>
          </c:dPt>
          <c:dPt>
            <c:idx val="16"/>
            <c:bubble3D val="0"/>
            <c:spPr>
              <a:solidFill>
                <a:srgbClr val="7E0021"/>
              </a:solidFill>
              <a:ln>
                <a:noFill/>
              </a:ln>
            </c:spPr>
          </c:dPt>
          <c:dPt>
            <c:idx val="17"/>
            <c:bubble3D val="0"/>
            <c:spPr>
              <a:solidFill>
                <a:srgbClr val="83CAFF"/>
              </a:solidFill>
              <a:ln>
                <a:noFill/>
              </a:ln>
            </c:spPr>
          </c:dPt>
          <c:dPt>
            <c:idx val="18"/>
            <c:bubble3D val="0"/>
            <c:spPr>
              <a:solidFill>
                <a:srgbClr val="314004"/>
              </a:solidFill>
              <a:ln>
                <a:noFill/>
              </a:ln>
            </c:spPr>
          </c:dPt>
          <c:dPt>
            <c:idx val="19"/>
            <c:bubble3D val="0"/>
            <c:spPr>
              <a:solidFill>
                <a:srgbClr val="AECF00"/>
              </a:solidFill>
              <a:ln>
                <a:noFill/>
              </a:ln>
            </c:spPr>
          </c:dPt>
          <c:dPt>
            <c:idx val="20"/>
            <c:bubble3D val="0"/>
            <c:spPr>
              <a:solidFill>
                <a:srgbClr val="4B1F6F"/>
              </a:solidFill>
              <a:ln>
                <a:noFill/>
              </a:ln>
            </c:spPr>
          </c:dPt>
          <c:dPt>
            <c:idx val="21"/>
            <c:bubble3D val="0"/>
            <c:spPr>
              <a:solidFill>
                <a:srgbClr val="FF950E"/>
              </a:solidFill>
              <a:ln>
                <a:noFill/>
              </a:ln>
            </c:spPr>
          </c:dPt>
          <c:dPt>
            <c:idx val="22"/>
            <c:bubble3D val="0"/>
            <c:spPr>
              <a:solidFill>
                <a:srgbClr val="C5000B"/>
              </a:solidFill>
              <a:ln>
                <a:noFill/>
              </a:ln>
            </c:spPr>
          </c:dPt>
          <c:dPt>
            <c:idx val="23"/>
            <c:bubble3D val="0"/>
            <c:spPr>
              <a:solidFill>
                <a:srgbClr val="0084D1"/>
              </a:solidFill>
              <a:ln>
                <a:noFill/>
              </a:ln>
            </c:spPr>
          </c:dPt>
          <c:dPt>
            <c:idx val="24"/>
            <c:bubble3D val="0"/>
          </c:dPt>
          <c:dPt>
            <c:idx val="25"/>
            <c:bubble3D val="0"/>
            <c:spPr>
              <a:solidFill>
                <a:srgbClr val="FF420E"/>
              </a:solidFill>
              <a:ln>
                <a:noFill/>
              </a:ln>
            </c:spPr>
          </c:dPt>
          <c:dPt>
            <c:idx val="26"/>
            <c:bubble3D val="0"/>
            <c:spPr>
              <a:solidFill>
                <a:srgbClr val="FFD320"/>
              </a:solidFill>
              <a:ln>
                <a:noFill/>
              </a:ln>
            </c:spPr>
          </c:dPt>
          <c:dPt>
            <c:idx val="27"/>
            <c:bubble3D val="0"/>
            <c:spPr>
              <a:solidFill>
                <a:srgbClr val="579D1C"/>
              </a:solidFill>
              <a:ln>
                <a:noFill/>
              </a:ln>
            </c:spPr>
          </c:dPt>
          <c:dPt>
            <c:idx val="28"/>
            <c:bubble3D val="0"/>
            <c:spPr>
              <a:solidFill>
                <a:srgbClr val="7E0021"/>
              </a:solidFill>
              <a:ln>
                <a:noFill/>
              </a:ln>
            </c:spPr>
          </c:dPt>
          <c:dPt>
            <c:idx val="29"/>
            <c:bubble3D val="0"/>
            <c:spPr>
              <a:solidFill>
                <a:srgbClr val="83CAFF"/>
              </a:solidFill>
              <a:ln>
                <a:noFill/>
              </a:ln>
            </c:spPr>
          </c:dPt>
          <c:dLbls>
            <c:dLblPos val="bestFit"/>
            <c:showLegendKey val="0"/>
            <c:showVal val="0"/>
            <c:showCatName val="0"/>
            <c:showSerName val="0"/>
            <c:showPercent val="0"/>
            <c:showBubbleSize val="1"/>
            <c:showLeaderLines val="0"/>
          </c:dLbls>
          <c:cat>
            <c:strRef>
              <c:f>categories</c:f>
              <c:strCache>
                <c:ptCount val="30"/>
                <c:pt idx="0">
                  <c:v>Paul Eggleton</c:v>
                </c:pt>
                <c:pt idx="1">
                  <c:v>Leonardo Sandoval</c:v>
                </c:pt>
                <c:pt idx="2">
                  <c:v>Markus Lehtonen</c:v>
                </c:pt>
                <c:pt idx="3">
                  <c:v>Qi.Chen windriver.com</c:v>
                </c:pt>
                <c:pt idx="4">
                  <c:v>Alexander Kanavin</c:v>
                </c:pt>
                <c:pt idx="5">
                  <c:v>Ed Bartosh</c:v>
                </c:pt>
                <c:pt idx="6">
                  <c:v>Tzu-Jung Lee</c:v>
                </c:pt>
                <c:pt idx="7">
                  <c:v>Joshua Lock</c:v>
                </c:pt>
                <c:pt idx="8">
                  <c:v>Junchun Guan</c:v>
                </c:pt>
                <c:pt idx="9">
                  <c:v>Brendan Le Foll</c:v>
                </c:pt>
                <c:pt idx="10">
                  <c:v>Juan M Cruz Alcaraz</c:v>
                </c:pt>
                <c:pt idx="11">
                  <c:v>Randy Witt</c:v>
                </c:pt>
                <c:pt idx="12">
                  <c:v>Christopher Larson</c:v>
                </c:pt>
                <c:pt idx="13">
                  <c:v>Chang Rebecca Swee Fun</c:v>
                </c:pt>
                <c:pt idx="14">
                  <c:v>Tobias Hagelborn</c:v>
                </c:pt>
                <c:pt idx="15">
                  <c:v>Richard Purdie</c:v>
                </c:pt>
                <c:pt idx="16">
                  <c:v>Tim Orling</c:v>
                </c:pt>
                <c:pt idx="17">
                  <c:v>Daniel Lublin</c:v>
                </c:pt>
                <c:pt idx="18">
                  <c:v>Ola x Nilsson</c:v>
                </c:pt>
                <c:pt idx="19">
                  <c:v>Saul Wold</c:v>
                </c:pt>
                <c:pt idx="20">
                  <c:v>Ming Liu</c:v>
                </c:pt>
                <c:pt idx="21">
                  <c:v>Luck Hoang</c:v>
                </c:pt>
                <c:pt idx="22">
                  <c:v>Jiajie Hu</c:v>
                </c:pt>
                <c:pt idx="23">
                  <c:v>brian avery</c:v>
                </c:pt>
                <c:pt idx="24">
                  <c:v>Anders Darander</c:v>
                </c:pt>
                <c:pt idx="25">
                  <c:v>Peter Kjellerstedt</c:v>
                </c:pt>
                <c:pt idx="26">
                  <c:v>Stephano Cetola</c:v>
                </c:pt>
                <c:pt idx="27">
                  <c:v>Khem Raj</c:v>
                </c:pt>
                <c:pt idx="28">
                  <c:v>Joe MacDonald</c:v>
                </c:pt>
                <c:pt idx="29">
                  <c:v>Andrea Galbusera</c:v>
                </c:pt>
              </c:strCache>
            </c:strRef>
          </c:cat>
          <c:val>
            <c:numRef>
              <c:f>0</c:f>
              <c:numCache>
                <c:formatCode>General</c:formatCode>
                <c:ptCount val="30"/>
                <c:pt idx="0">
                  <c:v>3596</c:v>
                </c:pt>
                <c:pt idx="1">
                  <c:v>549</c:v>
                </c:pt>
                <c:pt idx="2">
                  <c:v>424</c:v>
                </c:pt>
                <c:pt idx="3">
                  <c:v>125</c:v>
                </c:pt>
                <c:pt idx="4">
                  <c:v>121</c:v>
                </c:pt>
                <c:pt idx="5">
                  <c:v>66</c:v>
                </c:pt>
                <c:pt idx="6">
                  <c:v>57</c:v>
                </c:pt>
                <c:pt idx="7">
                  <c:v>56</c:v>
                </c:pt>
                <c:pt idx="8">
                  <c:v>47</c:v>
                </c:pt>
                <c:pt idx="9">
                  <c:v>43</c:v>
                </c:pt>
                <c:pt idx="10">
                  <c:v>41</c:v>
                </c:pt>
                <c:pt idx="11">
                  <c:v>31</c:v>
                </c:pt>
                <c:pt idx="12">
                  <c:v>30</c:v>
                </c:pt>
                <c:pt idx="13">
                  <c:v>30</c:v>
                </c:pt>
                <c:pt idx="14">
                  <c:v>25</c:v>
                </c:pt>
                <c:pt idx="15">
                  <c:v>18</c:v>
                </c:pt>
                <c:pt idx="16">
                  <c:v>14</c:v>
                </c:pt>
                <c:pt idx="17">
                  <c:v>6</c:v>
                </c:pt>
                <c:pt idx="18">
                  <c:v>5</c:v>
                </c:pt>
                <c:pt idx="19">
                  <c:v>4</c:v>
                </c:pt>
                <c:pt idx="20">
                  <c:v>4</c:v>
                </c:pt>
                <c:pt idx="21">
                  <c:v>4</c:v>
                </c:pt>
                <c:pt idx="22">
                  <c:v>3</c:v>
                </c:pt>
                <c:pt idx="23">
                  <c:v>3</c:v>
                </c:pt>
                <c:pt idx="24">
                  <c:v>3</c:v>
                </c:pt>
                <c:pt idx="25">
                  <c:v>2</c:v>
                </c:pt>
                <c:pt idx="26">
                  <c:v>1</c:v>
                </c:pt>
                <c:pt idx="27">
                  <c:v>1</c:v>
                </c:pt>
                <c:pt idx="28">
                  <c:v>1</c:v>
                </c:pt>
                <c:pt idx="29">
                  <c:v>1</c:v>
                </c:pt>
              </c:numCache>
            </c:numRef>
          </c:val>
        </c:ser>
        <c:dLbls>
          <c:showLegendKey val="0"/>
          <c:showVal val="0"/>
          <c:showCatName val="0"/>
          <c:showSerName val="0"/>
          <c:showPercent val="0"/>
          <c:showBubbleSize val="0"/>
          <c:showLeaderLines val="0"/>
        </c:dLbls>
        <c:firstSliceAng val="0"/>
      </c:pieChart>
      <c:spPr>
        <a:noFill/>
        <a:ln>
          <a:solidFill>
            <a:srgbClr val="B3B3B3"/>
          </a:solidFill>
        </a:ln>
      </c:spPr>
    </c:plotArea>
    <c:legend>
      <c:legendPos val="r"/>
      <c:layout/>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a:noFill/>
    </a:ln>
  </c:spPr>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label 0</c:f>
              <c:strCache>
                <c:ptCount val="1"/>
                <c:pt idx="0">
                  <c:v>Column C</c:v>
                </c:pt>
              </c:strCache>
            </c:strRef>
          </c:tx>
          <c:spPr>
            <a:ln w="28800">
              <a:solidFill>
                <a:srgbClr val="004586"/>
              </a:solidFill>
              <a:round/>
            </a:ln>
          </c:spPr>
          <c:marker>
            <c:symbol val="square"/>
            <c:size val="8"/>
            <c:spPr>
              <a:solidFill>
                <a:srgbClr val="004586"/>
              </a:solidFill>
            </c:spPr>
          </c:marker>
          <c:dLbls>
            <c:dLblPos val="r"/>
            <c:showLegendKey val="0"/>
            <c:showVal val="0"/>
            <c:showCatName val="0"/>
            <c:showSerName val="0"/>
            <c:showPercent val="0"/>
            <c:showBubbleSize val="1"/>
            <c:showLeaderLines val="0"/>
          </c:dLbls>
          <c:cat>
            <c:strRef>
              <c:f>categories</c:f>
              <c:strCache>
                <c:ptCount val="8"/>
                <c:pt idx="0">
                  <c:v>1.8 fido</c:v>
                </c:pt>
                <c:pt idx="1">
                  <c:v>2.0 jethro</c:v>
                </c:pt>
                <c:pt idx="2">
                  <c:v>2.1 krogoth</c:v>
                </c:pt>
                <c:pt idx="3">
                  <c:v>2.2 morty</c:v>
                </c:pt>
                <c:pt idx="4">
                  <c:v>2.3 pyro</c:v>
                </c:pt>
                <c:pt idx="5">
                  <c:v>2.4 rocko</c:v>
                </c:pt>
                <c:pt idx="6">
                  <c:v>2.5 sumo</c:v>
                </c:pt>
                <c:pt idx="7">
                  <c:v>master</c:v>
                </c:pt>
              </c:strCache>
            </c:strRef>
          </c:cat>
          <c:val>
            <c:numRef>
              <c:f>0</c:f>
              <c:numCache>
                <c:formatCode>General</c:formatCode>
                <c:ptCount val="8"/>
                <c:pt idx="0">
                  <c:v>35</c:v>
                </c:pt>
                <c:pt idx="1">
                  <c:v>105</c:v>
                </c:pt>
                <c:pt idx="2">
                  <c:v>100</c:v>
                </c:pt>
                <c:pt idx="3">
                  <c:v>39</c:v>
                </c:pt>
                <c:pt idx="4">
                  <c:v>35</c:v>
                </c:pt>
                <c:pt idx="5">
                  <c:v>33</c:v>
                </c:pt>
                <c:pt idx="6">
                  <c:v>33</c:v>
                </c:pt>
                <c:pt idx="7">
                  <c:v>4</c:v>
                </c:pt>
              </c:numCache>
            </c:numRef>
          </c:val>
          <c:smooth val="0"/>
        </c:ser>
        <c:dLbls>
          <c:showLegendKey val="0"/>
          <c:showVal val="0"/>
          <c:showCatName val="0"/>
          <c:showSerName val="0"/>
          <c:showPercent val="0"/>
          <c:showBubbleSize val="0"/>
        </c:dLbls>
        <c:hiLowLines>
          <c:spPr>
            <a:ln>
              <a:noFill/>
            </a:ln>
          </c:spPr>
        </c:hiLowLines>
        <c:marker val="1"/>
        <c:smooth val="0"/>
        <c:axId val="154733184"/>
        <c:axId val="154743168"/>
      </c:lineChart>
      <c:catAx>
        <c:axId val="154733184"/>
        <c:scaling>
          <c:orientation val="minMax"/>
        </c:scaling>
        <c:delete val="0"/>
        <c:axPos val="b"/>
        <c:numFmt formatCode="mm/dd/yyyy" sourceLinked="1"/>
        <c:majorTickMark val="out"/>
        <c:minorTickMark val="none"/>
        <c:tickLblPos val="nextTo"/>
        <c:spPr>
          <a:ln w="9360">
            <a:solidFill>
              <a:srgbClr val="B3B3B3"/>
            </a:solidFill>
            <a:round/>
          </a:ln>
        </c:spPr>
        <c:txPr>
          <a:bodyPr/>
          <a:lstStyle/>
          <a:p>
            <a:pPr>
              <a:defRPr sz="1000" b="0" strike="noStrike" spc="-1">
                <a:solidFill>
                  <a:srgbClr val="000000"/>
                </a:solidFill>
                <a:latin typeface="Arial"/>
                <a:ea typeface="DejaVu Sans"/>
              </a:defRPr>
            </a:pPr>
            <a:endParaRPr lang="en-US"/>
          </a:p>
        </c:txPr>
        <c:crossAx val="154743168"/>
        <c:crosses val="autoZero"/>
        <c:auto val="1"/>
        <c:lblAlgn val="ctr"/>
        <c:lblOffset val="100"/>
        <c:noMultiLvlLbl val="1"/>
      </c:catAx>
      <c:valAx>
        <c:axId val="154743168"/>
        <c:scaling>
          <c:orientation val="minMax"/>
        </c:scaling>
        <c:delete val="0"/>
        <c:axPos val="l"/>
        <c:majorGridlines>
          <c:spPr>
            <a:ln w="9360">
              <a:solidFill>
                <a:srgbClr val="B3B3B3"/>
              </a:solidFill>
              <a:round/>
            </a:ln>
          </c:spPr>
        </c:majorGridlines>
        <c:title>
          <c:tx>
            <c:rich>
              <a:bodyPr rot="-5400000"/>
              <a:lstStyle/>
              <a:p>
                <a:pPr>
                  <a:defRPr sz="900" b="0" strike="noStrike" spc="-1">
                    <a:solidFill>
                      <a:srgbClr val="000000"/>
                    </a:solidFill>
                    <a:latin typeface="Arial"/>
                    <a:ea typeface="DejaVu Sans"/>
                  </a:defRPr>
                </a:pPr>
                <a:r>
                  <a:rPr lang="en-US" sz="900" b="0" strike="noStrike" spc="-1">
                    <a:solidFill>
                      <a:srgbClr val="000000"/>
                    </a:solidFill>
                    <a:latin typeface="Arial"/>
                    <a:ea typeface="DejaVu Sans"/>
                  </a:rPr>
                  <a:t>commits</a:t>
                </a:r>
              </a:p>
            </c:rich>
          </c:tx>
          <c:layout/>
          <c:overlay val="0"/>
        </c:title>
        <c:numFmt formatCode="General" sourceLinked="0"/>
        <c:majorTickMark val="out"/>
        <c:minorTickMark val="none"/>
        <c:tickLblPos val="nextTo"/>
        <c:spPr>
          <a:ln w="9360">
            <a:solidFill>
              <a:srgbClr val="B3B3B3"/>
            </a:solidFill>
            <a:round/>
          </a:ln>
        </c:spPr>
        <c:txPr>
          <a:bodyPr/>
          <a:lstStyle/>
          <a:p>
            <a:pPr>
              <a:defRPr sz="1000" b="0" strike="noStrike" spc="-1">
                <a:solidFill>
                  <a:srgbClr val="000000"/>
                </a:solidFill>
                <a:latin typeface="Arial"/>
                <a:ea typeface="DejaVu Sans"/>
              </a:defRPr>
            </a:pPr>
            <a:endParaRPr lang="en-US"/>
          </a:p>
        </c:txPr>
        <c:crossAx val="154733184"/>
        <c:crosses val="autoZero"/>
        <c:crossBetween val="midCat"/>
      </c:valAx>
      <c:spPr>
        <a:noFill/>
        <a:ln>
          <a:solidFill>
            <a:srgbClr val="B3B3B3"/>
          </a:solidFill>
        </a:ln>
      </c:spPr>
    </c:plotArea>
    <c:plotVisOnly val="1"/>
    <c:dispBlanksAs val="gap"/>
    <c:showDLblsOverMax val="1"/>
  </c:chart>
  <c:spPr>
    <a:solidFill>
      <a:srgbClr val="FFFFFF"/>
    </a:solidFill>
    <a:ln>
      <a:noFill/>
    </a:ln>
  </c:spPr>
</c:chartSpace>
</file>

<file path=ppt/comments/comment1.xml><?xml version="1.0" encoding="utf-8"?>
<p:cmLst xmlns:a="http://schemas.openxmlformats.org/drawingml/2006/main" xmlns:r="http://schemas.openxmlformats.org/officeDocument/2006/relationships" xmlns:p="http://schemas.openxmlformats.org/presentationml/2006/main">
  <p:cm authorId="0" dt="2019-08-15T14:34:27.347" idx="1">
    <p:pos x="6000" y="0"/>
    <p:text>Probably need to say there was a problem with old bitbake here since whilst there would be new hashes, it couldn't rerun setscene tasks</p:text>
  </p:cm>
  <p:cm authorId="1" dt="2019-08-15T14:34:27.347" idx="1">
    <p:pos x="6000" y="0"/>
    <p:text>I added this to the note on the next slide (where I actually discuss bitbake running the setsecene tasks)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8-14T15:24:47.162" idx="2">
    <p:pos x="6000" y="0"/>
    <p:text>"Runqueue Preparation" is something which happens right at the start before bitbake considers hashes. Hashes are considered during Runqueue execution. May want to title this "new bitbake" runqueue and talk about how it can rerun setscene?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8/19/2019</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8/19/2019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a:t>
            </a:fld>
            <a:endParaRPr lang="en-US" dirty="0"/>
          </a:p>
        </p:txBody>
      </p:sp>
    </p:spTree>
    <p:extLst>
      <p:ext uri="{BB962C8B-B14F-4D97-AF65-F5344CB8AC3E}">
        <p14:creationId xmlns:p14="http://schemas.microsoft.com/office/powerpoint/2010/main" val="743072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657cf307d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657cf307d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9" name="Google Shape;99;g4657cf307d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17</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f79b7d7d0_3_1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f79b7d7d0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don’t have 45 minutes of material. If you sit there listening to me drone one over my slides this will be short</a:t>
            </a:r>
            <a:endParaRPr/>
          </a:p>
          <a:p>
            <a:pPr marL="0" lvl="0" indent="0" algn="l" rtl="0">
              <a:spcBef>
                <a:spcPts val="0"/>
              </a:spcBef>
              <a:spcAft>
                <a:spcPts val="0"/>
              </a:spcAft>
              <a:buNone/>
            </a:pPr>
            <a:endParaRPr/>
          </a:p>
          <a:p>
            <a:pPr marL="0" lvl="0" indent="0" algn="l" rtl="0">
              <a:spcBef>
                <a:spcPts val="0"/>
              </a:spcBef>
              <a:spcAft>
                <a:spcPts val="0"/>
              </a:spcAft>
              <a:buNone/>
            </a:pPr>
            <a:r>
              <a:rPr lang="en"/>
              <a:t>Please feel free to stop me and ask questions at any time.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f79b7d7d0_3_3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f79b7d7d0_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many know what the runqueue is?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f751408c5_1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f751408c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runqueue is the subset of all parsed recipe tasks that bitbake will execute during a build</a:t>
            </a:r>
            <a:endParaRPr/>
          </a:p>
          <a:p>
            <a:pPr marL="914400" lvl="1" indent="-298450" algn="l" rtl="0">
              <a:spcBef>
                <a:spcPts val="0"/>
              </a:spcBef>
              <a:spcAft>
                <a:spcPts val="0"/>
              </a:spcAft>
              <a:buSzPts val="1100"/>
              <a:buChar char="○"/>
            </a:pPr>
            <a:r>
              <a:rPr lang="en"/>
              <a:t>It is a fairly complex data structure that incorporates several lists and tree-like structures</a:t>
            </a:r>
            <a:endParaRPr/>
          </a:p>
          <a:p>
            <a:pPr marL="914400" lvl="1" indent="-298450" algn="l" rtl="0">
              <a:spcBef>
                <a:spcPts val="0"/>
              </a:spcBef>
              <a:spcAft>
                <a:spcPts val="0"/>
              </a:spcAft>
              <a:buSzPts val="1100"/>
              <a:buChar char="○"/>
            </a:pPr>
            <a:r>
              <a:rPr lang="en"/>
              <a:t>Tracks task states </a:t>
            </a:r>
            <a:endParaRPr/>
          </a:p>
          <a:p>
            <a:pPr marL="1371600" lvl="2" indent="-298450" algn="l" rtl="0">
              <a:spcBef>
                <a:spcPts val="0"/>
              </a:spcBef>
              <a:spcAft>
                <a:spcPts val="0"/>
              </a:spcAft>
              <a:buSzPts val="1100"/>
              <a:buChar char="■"/>
            </a:pPr>
            <a:r>
              <a:rPr lang="en"/>
              <a:t>Completed</a:t>
            </a:r>
            <a:endParaRPr/>
          </a:p>
          <a:p>
            <a:pPr marL="1371600" lvl="2" indent="-298450" algn="l" rtl="0">
              <a:spcBef>
                <a:spcPts val="0"/>
              </a:spcBef>
              <a:spcAft>
                <a:spcPts val="0"/>
              </a:spcAft>
              <a:buSzPts val="1100"/>
              <a:buChar char="■"/>
            </a:pPr>
            <a:r>
              <a:rPr lang="en"/>
              <a:t>Ready to Run</a:t>
            </a:r>
            <a:endParaRPr/>
          </a:p>
          <a:p>
            <a:pPr marL="1371600" lvl="2" indent="-298450" algn="l" rtl="0">
              <a:spcBef>
                <a:spcPts val="0"/>
              </a:spcBef>
              <a:spcAft>
                <a:spcPts val="0"/>
              </a:spcAft>
              <a:buSzPts val="1100"/>
              <a:buChar char="■"/>
            </a:pPr>
            <a:r>
              <a:rPr lang="en"/>
              <a:t>Not Ready</a:t>
            </a:r>
            <a:endParaRPr/>
          </a:p>
          <a:p>
            <a:pPr marL="914400" lvl="1" indent="-298450" algn="l" rtl="0">
              <a:spcBef>
                <a:spcPts val="0"/>
              </a:spcBef>
              <a:spcAft>
                <a:spcPts val="0"/>
              </a:spcAft>
              <a:buSzPts val="1100"/>
              <a:buChar char="○"/>
            </a:pPr>
            <a:r>
              <a:rPr lang="en"/>
              <a:t>Tracks task dependencies and reverse task dependencies</a:t>
            </a:r>
            <a:endParaRPr/>
          </a:p>
          <a:p>
            <a:pPr marL="457200" lvl="0" indent="-298450" algn="l" rtl="0">
              <a:spcBef>
                <a:spcPts val="0"/>
              </a:spcBef>
              <a:spcAft>
                <a:spcPts val="0"/>
              </a:spcAft>
              <a:buSzPts val="1100"/>
              <a:buChar char="●"/>
            </a:pPr>
            <a:r>
              <a:rPr lang="en"/>
              <a:t>When bitbake is ready to execute a new task, it finds one from the runqueue that is ready to run </a:t>
            </a:r>
            <a:endParaRPr/>
          </a:p>
          <a:p>
            <a:pPr marL="914400" lvl="1" indent="-298450" algn="l" rtl="0">
              <a:spcBef>
                <a:spcPts val="0"/>
              </a:spcBef>
              <a:spcAft>
                <a:spcPts val="0"/>
              </a:spcAft>
              <a:buSzPts val="1100"/>
              <a:buChar char="○"/>
            </a:pPr>
            <a:r>
              <a:rPr lang="en"/>
              <a:t>All dependencies are satisfied</a:t>
            </a:r>
            <a:endParaRPr/>
          </a:p>
          <a:p>
            <a:pPr marL="457200" lvl="0" indent="-298450" algn="l" rtl="0">
              <a:spcBef>
                <a:spcPts val="0"/>
              </a:spcBef>
              <a:spcAft>
                <a:spcPts val="0"/>
              </a:spcAft>
              <a:buSzPts val="1100"/>
              <a:buChar char="●"/>
            </a:pPr>
            <a:r>
              <a:rPr lang="en"/>
              <a:t>Executes the task</a:t>
            </a:r>
            <a:endParaRPr/>
          </a:p>
          <a:p>
            <a:pPr marL="457200" lvl="0" indent="-298450" algn="l" rtl="0">
              <a:spcBef>
                <a:spcPts val="0"/>
              </a:spcBef>
              <a:spcAft>
                <a:spcPts val="0"/>
              </a:spcAft>
              <a:buSzPts val="1100"/>
              <a:buChar char="●"/>
            </a:pPr>
            <a:r>
              <a:rPr lang="en"/>
              <a:t>When execution is complete:</a:t>
            </a:r>
            <a:endParaRPr/>
          </a:p>
          <a:p>
            <a:pPr marL="914400" lvl="1" indent="-298450" algn="l" rtl="0">
              <a:spcBef>
                <a:spcPts val="0"/>
              </a:spcBef>
              <a:spcAft>
                <a:spcPts val="0"/>
              </a:spcAft>
              <a:buSzPts val="1100"/>
              <a:buChar char="○"/>
            </a:pPr>
            <a:r>
              <a:rPr lang="en"/>
              <a:t>Captures the result</a:t>
            </a:r>
            <a:endParaRPr/>
          </a:p>
          <a:p>
            <a:pPr marL="914400" lvl="1" indent="-298450" algn="l" rtl="0">
              <a:spcBef>
                <a:spcPts val="0"/>
              </a:spcBef>
              <a:spcAft>
                <a:spcPts val="0"/>
              </a:spcAft>
              <a:buSzPts val="1100"/>
              <a:buChar char="○"/>
            </a:pPr>
            <a:r>
              <a:rPr lang="en"/>
              <a:t>Marks the task as completed</a:t>
            </a:r>
            <a:endParaRPr/>
          </a:p>
          <a:p>
            <a:pPr marL="914400" lvl="1" indent="-298450" algn="l" rtl="0">
              <a:spcBef>
                <a:spcPts val="0"/>
              </a:spcBef>
              <a:spcAft>
                <a:spcPts val="0"/>
              </a:spcAft>
              <a:buSzPts val="1100"/>
              <a:buChar char="○"/>
            </a:pPr>
            <a:r>
              <a:rPr lang="en"/>
              <a:t>Updates dependent tasks to check if any might now be ready to run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f79b7d7d0_3_2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f79b7d7d0_3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to describe how hash equivalence works, it is helpful to understand how the traditional runqueue works</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Give a brief overview of the basic operation of the traditional runqueue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Greatly simplified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Many tasks are omitted for brevity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f4cd9936a_3_2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f4cd9936a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Two recipes are present, “A” and “B”</a:t>
            </a:r>
            <a:endParaRPr/>
          </a:p>
          <a:p>
            <a:pPr marL="914400" lvl="1" indent="-298450" algn="l" rtl="0">
              <a:spcBef>
                <a:spcPts val="0"/>
              </a:spcBef>
              <a:spcAft>
                <a:spcPts val="0"/>
              </a:spcAft>
              <a:buSzPts val="1100"/>
              <a:buChar char="○"/>
            </a:pPr>
            <a:r>
              <a:rPr lang="en"/>
              <a:t>Each has 2 tasks, “do_configure” and “do_populate_sysroot”</a:t>
            </a:r>
            <a:endParaRPr/>
          </a:p>
          <a:p>
            <a:pPr marL="914400" lvl="1" indent="-298450" algn="l" rtl="0">
              <a:spcBef>
                <a:spcPts val="0"/>
              </a:spcBef>
              <a:spcAft>
                <a:spcPts val="0"/>
              </a:spcAft>
              <a:buSzPts val="1100"/>
              <a:buChar char="○"/>
            </a:pPr>
            <a:r>
              <a:rPr lang="en"/>
              <a:t>The blue lines show dependencies</a:t>
            </a:r>
            <a:endParaRPr/>
          </a:p>
          <a:p>
            <a:pPr marL="1371600" lvl="2" indent="-298450" algn="l" rtl="0">
              <a:spcBef>
                <a:spcPts val="0"/>
              </a:spcBef>
              <a:spcAft>
                <a:spcPts val="0"/>
              </a:spcAft>
              <a:buSzPts val="1100"/>
              <a:buChar char="■"/>
            </a:pPr>
            <a:r>
              <a:rPr lang="en"/>
              <a:t>do_populate_sysroot for each recipe depends on do_configure for that recipe</a:t>
            </a:r>
            <a:endParaRPr/>
          </a:p>
          <a:p>
            <a:pPr marL="1371600" lvl="2" indent="-298450" algn="l" rtl="0">
              <a:spcBef>
                <a:spcPts val="0"/>
              </a:spcBef>
              <a:spcAft>
                <a:spcPts val="0"/>
              </a:spcAft>
              <a:buSzPts val="1100"/>
              <a:buChar char="■"/>
            </a:pPr>
            <a:r>
              <a:rPr lang="en"/>
              <a:t>do_configure in recipe B depends on do_populate_sysroot in recipe A</a:t>
            </a:r>
            <a:endParaRPr/>
          </a:p>
          <a:p>
            <a:pPr marL="457200" lvl="0" indent="-298450" algn="l" rtl="0">
              <a:spcBef>
                <a:spcPts val="0"/>
              </a:spcBef>
              <a:spcAft>
                <a:spcPts val="0"/>
              </a:spcAft>
              <a:buSzPts val="1100"/>
              <a:buChar char="●"/>
            </a:pPr>
            <a:r>
              <a:rPr lang="en"/>
              <a:t>Every task has a “taskhash” that bitbake calculates at signature generation time</a:t>
            </a:r>
            <a:endParaRPr/>
          </a:p>
          <a:p>
            <a:pPr marL="914400" lvl="1" indent="-298450" algn="l" rtl="0">
              <a:spcBef>
                <a:spcPts val="0"/>
              </a:spcBef>
              <a:spcAft>
                <a:spcPts val="0"/>
              </a:spcAft>
              <a:buSzPts val="1100"/>
              <a:buChar char="○"/>
            </a:pPr>
            <a:r>
              <a:rPr lang="en"/>
              <a:t>Determine if a task needs to be rebuilt. Includes:</a:t>
            </a:r>
            <a:endParaRPr/>
          </a:p>
          <a:p>
            <a:pPr marL="1371600" lvl="2" indent="-298450" algn="l" rtl="0">
              <a:spcBef>
                <a:spcPts val="0"/>
              </a:spcBef>
              <a:spcAft>
                <a:spcPts val="0"/>
              </a:spcAft>
              <a:buSzPts val="1100"/>
              <a:buChar char="■"/>
            </a:pPr>
            <a:r>
              <a:rPr lang="en"/>
              <a:t>Bitbake variables</a:t>
            </a:r>
            <a:endParaRPr/>
          </a:p>
          <a:p>
            <a:pPr marL="1371600" lvl="2" indent="-298450" algn="l" rtl="0">
              <a:spcBef>
                <a:spcPts val="0"/>
              </a:spcBef>
              <a:spcAft>
                <a:spcPts val="0"/>
              </a:spcAft>
              <a:buSzPts val="1100"/>
              <a:buChar char="■"/>
            </a:pPr>
            <a:r>
              <a:rPr lang="en"/>
              <a:t>Task code</a:t>
            </a:r>
            <a:endParaRPr/>
          </a:p>
          <a:p>
            <a:pPr marL="1371600" lvl="2" indent="-298450" algn="l" rtl="0">
              <a:spcBef>
                <a:spcPts val="0"/>
              </a:spcBef>
              <a:spcAft>
                <a:spcPts val="0"/>
              </a:spcAft>
              <a:buSzPts val="1100"/>
              <a:buChar char="■"/>
            </a:pPr>
            <a:r>
              <a:rPr lang="en"/>
              <a:t>Input files (e.g. SRC_URI)</a:t>
            </a:r>
            <a:endParaRPr/>
          </a:p>
          <a:p>
            <a:pPr marL="1371600" lvl="2" indent="-298450" algn="l" rtl="0">
              <a:spcBef>
                <a:spcPts val="0"/>
              </a:spcBef>
              <a:spcAft>
                <a:spcPts val="0"/>
              </a:spcAft>
              <a:buSzPts val="1100"/>
              <a:buChar char="■"/>
            </a:pPr>
            <a:r>
              <a:rPr lang="en"/>
              <a:t>The taskhash value from dependent tasks (e.g. the taskhash for A:do_populate_sysroot includes the value “111” b/c that is the taskhash for A:do_configure)</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f4cd9936a_3_4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f4cd9936a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Certain tasks in the runqueue are “setscene” tasks. In our example, do_populate_sysroot is an setscene task</a:t>
            </a:r>
            <a:endParaRPr/>
          </a:p>
          <a:p>
            <a:pPr marL="457200" lvl="0" indent="-298450" algn="l" rtl="0">
              <a:spcBef>
                <a:spcPts val="0"/>
              </a:spcBef>
              <a:spcAft>
                <a:spcPts val="0"/>
              </a:spcAft>
              <a:buSzPts val="1100"/>
              <a:buChar char="●"/>
            </a:pPr>
            <a:r>
              <a:rPr lang="en"/>
              <a:t>Setscene is a property of the task itself, not the specific task instance (e.g. all do_populate_sysroot tasks are setscene tasks)</a:t>
            </a:r>
            <a:endParaRPr/>
          </a:p>
          <a:p>
            <a:pPr marL="914400" lvl="1" indent="-298450" algn="l" rtl="0">
              <a:spcBef>
                <a:spcPts val="0"/>
              </a:spcBef>
              <a:spcAft>
                <a:spcPts val="0"/>
              </a:spcAft>
              <a:buSzPts val="1100"/>
              <a:buChar char="○"/>
            </a:pPr>
            <a:r>
              <a:rPr lang="en"/>
              <a:t>After they execute, their output is captured into a sstate tarball and cached</a:t>
            </a:r>
            <a:endParaRPr/>
          </a:p>
          <a:p>
            <a:pPr marL="1371600" lvl="2" indent="-298450" algn="l" rtl="0">
              <a:spcBef>
                <a:spcPts val="0"/>
              </a:spcBef>
              <a:spcAft>
                <a:spcPts val="0"/>
              </a:spcAft>
              <a:buSzPts val="1100"/>
              <a:buChar char="■"/>
            </a:pPr>
            <a:r>
              <a:rPr lang="en"/>
              <a:t>Shown in green</a:t>
            </a:r>
            <a:endParaRPr/>
          </a:p>
          <a:p>
            <a:pPr marL="1371600" lvl="2" indent="-298450" algn="l" rtl="0">
              <a:spcBef>
                <a:spcPts val="0"/>
              </a:spcBef>
              <a:spcAft>
                <a:spcPts val="0"/>
              </a:spcAft>
              <a:buSzPts val="1100"/>
              <a:buChar char="■"/>
            </a:pPr>
            <a:r>
              <a:rPr lang="en"/>
              <a:t>This tarball can be shared between multiple hosts</a:t>
            </a:r>
            <a:endParaRPr/>
          </a:p>
          <a:p>
            <a:pPr marL="914400" lvl="1" indent="-298450" algn="l" rtl="0">
              <a:spcBef>
                <a:spcPts val="0"/>
              </a:spcBef>
              <a:spcAft>
                <a:spcPts val="0"/>
              </a:spcAft>
              <a:buSzPts val="1100"/>
              <a:buChar char="○"/>
            </a:pPr>
            <a:r>
              <a:rPr lang="en"/>
              <a:t>Note that the sstate cache objects are named based on the taskhash of the task that created them</a:t>
            </a:r>
            <a:endParaRPr/>
          </a:p>
          <a:p>
            <a:pPr marL="1371600" lvl="2" indent="-298450" algn="l" rtl="0">
              <a:spcBef>
                <a:spcPts val="0"/>
              </a:spcBef>
              <a:spcAft>
                <a:spcPts val="0"/>
              </a:spcAft>
              <a:buSzPts val="1100"/>
              <a:buChar char="■"/>
            </a:pPr>
            <a:r>
              <a:rPr lang="en"/>
              <a:t>Any particular sstate tarball is only intended to replace a task with the same task hash</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f4cd9936a_3_6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f4cd9936a_3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If bitbake sees a setscene task that it has not executed before has a sstate object, it will execute the “setscene” task in place of the actual task and skip all it’s dependencies</a:t>
            </a:r>
            <a:endParaRPr/>
          </a:p>
          <a:p>
            <a:pPr marL="914400" lvl="1" indent="-298450" algn="l" rtl="0">
              <a:spcBef>
                <a:spcPts val="0"/>
              </a:spcBef>
              <a:spcAft>
                <a:spcPts val="0"/>
              </a:spcAft>
              <a:buSzPts val="1100"/>
              <a:buChar char="○"/>
            </a:pPr>
            <a:r>
              <a:rPr lang="en"/>
              <a:t>In our example, do_populate_sysroot from recipe A can be replaced by do_populate_sysroot_setscene which is restored from the previous sstate object</a:t>
            </a:r>
            <a:endParaRPr/>
          </a:p>
          <a:p>
            <a:pPr marL="1371600" lvl="2" indent="-298450" algn="l" rtl="0">
              <a:spcBef>
                <a:spcPts val="0"/>
              </a:spcBef>
              <a:spcAft>
                <a:spcPts val="0"/>
              </a:spcAft>
              <a:buSzPts val="1100"/>
              <a:buChar char="■"/>
            </a:pPr>
            <a:r>
              <a:rPr lang="en"/>
              <a:t>This skips executing do_configure for recipe A and all other upstream dependent tasks</a:t>
            </a:r>
            <a:endParaRPr/>
          </a:p>
          <a:p>
            <a:pPr marL="457200" lvl="0" indent="-298450" algn="l" rtl="0">
              <a:spcBef>
                <a:spcPts val="0"/>
              </a:spcBef>
              <a:spcAft>
                <a:spcPts val="0"/>
              </a:spcAft>
              <a:buSzPts val="1100"/>
              <a:buChar char="●"/>
            </a:pPr>
            <a:r>
              <a:rPr lang="en"/>
              <a:t>In the traditional runqueue, all setsecene tasks are run in a sperate phase of the build before the normal tasks</a:t>
            </a:r>
            <a:endParaRPr/>
          </a:p>
          <a:p>
            <a:pPr marL="914400" lvl="1" indent="-298450" algn="l" rtl="0">
              <a:spcBef>
                <a:spcPts val="0"/>
              </a:spcBef>
              <a:spcAft>
                <a:spcPts val="0"/>
              </a:spcAft>
              <a:buSzPts val="1100"/>
              <a:buChar char="○"/>
            </a:pPr>
            <a:r>
              <a:rPr lang="en"/>
              <a:t>Bitbake can’t “go back” and run more setscene tasks after it has started normal task execution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f4cd9936a_3_7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f4cd9936a_3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What happens when a task’s taskhash changes (e.g. do_configure in recipe A)?</a:t>
            </a:r>
            <a:endParaRPr/>
          </a:p>
          <a:p>
            <a:pPr marL="914400" lvl="1" indent="-298450" algn="l" rtl="0">
              <a:spcBef>
                <a:spcPts val="0"/>
              </a:spcBef>
              <a:spcAft>
                <a:spcPts val="0"/>
              </a:spcAft>
              <a:buSzPts val="1100"/>
              <a:buChar char="○"/>
            </a:pPr>
            <a:r>
              <a:rPr lang="en"/>
              <a:t>This will change all downstream taskhashes</a:t>
            </a:r>
            <a:endParaRPr/>
          </a:p>
          <a:p>
            <a:pPr marL="1371600" lvl="2" indent="-298450" algn="l" rtl="0">
              <a:spcBef>
                <a:spcPts val="0"/>
              </a:spcBef>
              <a:spcAft>
                <a:spcPts val="0"/>
              </a:spcAft>
              <a:buSzPts val="1100"/>
              <a:buChar char="■"/>
            </a:pPr>
            <a:r>
              <a:rPr lang="en"/>
              <a:t>b/c each task uses the value from the dependent taskhash</a:t>
            </a:r>
            <a:endParaRPr/>
          </a:p>
          <a:p>
            <a:pPr marL="914400" lvl="1" indent="-298450" algn="l" rtl="0">
              <a:spcBef>
                <a:spcPts val="0"/>
              </a:spcBef>
              <a:spcAft>
                <a:spcPts val="0"/>
              </a:spcAft>
              <a:buSzPts val="1100"/>
              <a:buChar char="○"/>
            </a:pPr>
            <a:r>
              <a:rPr lang="en"/>
              <a:t>Renders the previously cached sstate objects unused</a:t>
            </a:r>
            <a:endParaRPr/>
          </a:p>
          <a:p>
            <a:pPr marL="1371600" lvl="2" indent="-298450" algn="l" rtl="0">
              <a:spcBef>
                <a:spcPts val="0"/>
              </a:spcBef>
              <a:spcAft>
                <a:spcPts val="0"/>
              </a:spcAft>
              <a:buSzPts val="1100"/>
              <a:buChar char="■"/>
            </a:pPr>
            <a:r>
              <a:rPr lang="en"/>
              <a:t>Sometimes, this is what you want</a:t>
            </a:r>
            <a:endParaRPr/>
          </a:p>
          <a:p>
            <a:pPr marL="1828800" lvl="3" indent="-298450" algn="l" rtl="0">
              <a:spcBef>
                <a:spcPts val="0"/>
              </a:spcBef>
              <a:spcAft>
                <a:spcPts val="0"/>
              </a:spcAft>
              <a:buSzPts val="1100"/>
              <a:buChar char="●"/>
            </a:pPr>
            <a:r>
              <a:rPr lang="en"/>
              <a:t>Significant changes in function</a:t>
            </a:r>
            <a:endParaRPr/>
          </a:p>
          <a:p>
            <a:pPr marL="1828800" lvl="3" indent="-298450" algn="l" rtl="0">
              <a:spcBef>
                <a:spcPts val="0"/>
              </a:spcBef>
              <a:spcAft>
                <a:spcPts val="0"/>
              </a:spcAft>
              <a:buSzPts val="1100"/>
              <a:buChar char="●"/>
            </a:pPr>
            <a:r>
              <a:rPr lang="en"/>
              <a:t>Changes to what a recipe provides for others to use</a:t>
            </a:r>
            <a:endParaRPr/>
          </a:p>
          <a:p>
            <a:pPr marL="1371600" lvl="2" indent="-298450" algn="l" rtl="0">
              <a:spcBef>
                <a:spcPts val="0"/>
              </a:spcBef>
              <a:spcAft>
                <a:spcPts val="0"/>
              </a:spcAft>
              <a:buSzPts val="1100"/>
              <a:buChar char="■"/>
            </a:pPr>
            <a:r>
              <a:rPr lang="en"/>
              <a:t>Sometimes those sstate objects would still be valid because the taskhash change wouldn’t change their contents</a:t>
            </a:r>
            <a:endParaRPr/>
          </a:p>
          <a:p>
            <a:pPr marL="1828800" lvl="3" indent="-298450" algn="l" rtl="0">
              <a:spcBef>
                <a:spcPts val="0"/>
              </a:spcBef>
              <a:spcAft>
                <a:spcPts val="0"/>
              </a:spcAft>
              <a:buSzPts val="1100"/>
              <a:buChar char="●"/>
            </a:pPr>
            <a:r>
              <a:rPr lang="en"/>
              <a:t>In these cases rebuilding is actually unnecessary</a:t>
            </a:r>
            <a:endParaRPr/>
          </a:p>
          <a:p>
            <a:pPr marL="457200" lvl="0" indent="-298450" algn="l" rtl="0">
              <a:spcBef>
                <a:spcPts val="0"/>
              </a:spcBef>
              <a:spcAft>
                <a:spcPts val="0"/>
              </a:spcAft>
              <a:buSzPts val="1100"/>
              <a:buChar char="●"/>
            </a:pPr>
            <a:r>
              <a:rPr lang="en"/>
              <a:t>Questions on how the traditional runqueue works before moving 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34G	</a:t>
            </a:r>
            <a:r>
              <a:rPr lang="fr-FR" dirty="0" err="1" smtClean="0"/>
              <a:t>tmp</a:t>
            </a:r>
            <a:r>
              <a:rPr lang="fr-FR" dirty="0" smtClean="0"/>
              <a:t>/</a:t>
            </a:r>
          </a:p>
          <a:p>
            <a:r>
              <a:rPr lang="fr-FR" dirty="0" smtClean="0"/>
              <a:t>ilab01@devday010:/scratch/</a:t>
            </a:r>
            <a:r>
              <a:rPr lang="fr-FR" dirty="0" err="1" smtClean="0"/>
              <a:t>poky</a:t>
            </a:r>
            <a:r>
              <a:rPr lang="fr-FR" dirty="0" smtClean="0"/>
              <a:t>/</a:t>
            </a:r>
            <a:r>
              <a:rPr lang="fr-FR" dirty="0" err="1" smtClean="0"/>
              <a:t>build-qemuarm</a:t>
            </a:r>
            <a:r>
              <a:rPr lang="fr-FR" dirty="0" smtClean="0"/>
              <a:t>$ </a:t>
            </a:r>
          </a:p>
          <a:p>
            <a:endParaRPr lang="en-US" dirty="0" smtClean="0"/>
          </a:p>
          <a:p>
            <a:r>
              <a:rPr lang="en-US" sz="1200" b="0" dirty="0" smtClean="0">
                <a:latin typeface="Courier New" panose="02070309020205020404" pitchFamily="49" charset="0"/>
                <a:cs typeface="Courier New" panose="02070309020205020404" pitchFamily="49" charset="0"/>
              </a:rPr>
              <a:t>$ time </a:t>
            </a:r>
            <a:r>
              <a:rPr lang="en-US" sz="1200" b="0" dirty="0" err="1" smtClean="0">
                <a:latin typeface="Courier New" panose="02070309020205020404" pitchFamily="49" charset="0"/>
                <a:cs typeface="Courier New" panose="02070309020205020404" pitchFamily="49" charset="0"/>
              </a:rPr>
              <a:t>bitbake</a:t>
            </a:r>
            <a:r>
              <a:rPr lang="en-US" sz="1200" b="0" dirty="0" smtClean="0">
                <a:latin typeface="Courier New" panose="02070309020205020404" pitchFamily="49" charset="0"/>
                <a:cs typeface="Courier New" panose="02070309020205020404" pitchFamily="49" charset="0"/>
              </a:rPr>
              <a:t> core-image-base</a:t>
            </a:r>
          </a:p>
          <a:p>
            <a:r>
              <a:rPr lang="en-US" dirty="0" smtClean="0"/>
              <a:t>real	1m3.721s</a:t>
            </a:r>
          </a:p>
          <a:p>
            <a:r>
              <a:rPr lang="en-US" dirty="0" smtClean="0"/>
              <a:t>user	0m1.805s</a:t>
            </a:r>
          </a:p>
          <a:p>
            <a:r>
              <a:rPr lang="en-US" dirty="0" smtClean="0"/>
              <a:t>sys	0m0.227s</a:t>
            </a:r>
          </a:p>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2.0G	</a:t>
            </a:r>
            <a:r>
              <a:rPr lang="fr-FR" dirty="0" err="1" smtClean="0"/>
              <a:t>tmp</a:t>
            </a:r>
            <a:r>
              <a:rPr lang="fr-FR"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6</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f79b7d7d0_3_3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f79b7d7d0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goal of hash equivalence is to improve the situation just described where a trivial change to the do_configure task left the sstate object unused.</a:t>
            </a:r>
            <a:endParaRPr/>
          </a:p>
          <a:p>
            <a:pPr marL="0" lvl="0" indent="0" algn="l" rtl="0">
              <a:spcBef>
                <a:spcPts val="0"/>
              </a:spcBef>
              <a:spcAft>
                <a:spcPts val="0"/>
              </a:spcAft>
              <a:buNone/>
            </a:pPr>
            <a:r>
              <a:rPr lang="en"/>
              <a:t>Thus, hash equivalence should</a:t>
            </a:r>
            <a:endParaRPr/>
          </a:p>
          <a:p>
            <a:pPr marL="457200" lvl="0" indent="-298450" algn="l" rtl="0">
              <a:spcBef>
                <a:spcPts val="0"/>
              </a:spcBef>
              <a:spcAft>
                <a:spcPts val="0"/>
              </a:spcAft>
              <a:buSzPts val="1100"/>
              <a:buChar char="●"/>
            </a:pPr>
            <a:r>
              <a:rPr lang="en"/>
              <a:t>Improve the resuse of sstate in the face of trivial changes</a:t>
            </a:r>
            <a:endParaRPr/>
          </a:p>
          <a:p>
            <a:pPr marL="457200" lvl="0" indent="-298450" algn="l" rtl="0">
              <a:spcBef>
                <a:spcPts val="0"/>
              </a:spcBef>
              <a:spcAft>
                <a:spcPts val="0"/>
              </a:spcAft>
              <a:buSzPts val="1100"/>
              <a:buChar char="●"/>
            </a:pPr>
            <a:r>
              <a:rPr lang="en"/>
              <a:t>Which will reduce unnecessary rebuilds of recipes</a:t>
            </a:r>
            <a:endParaRPr/>
          </a:p>
          <a:p>
            <a:pPr marL="457200" lvl="0" indent="-298450" algn="l" rtl="0">
              <a:spcBef>
                <a:spcPts val="0"/>
              </a:spcBef>
              <a:spcAft>
                <a:spcPts val="0"/>
              </a:spcAft>
              <a:buSzPts val="1100"/>
              <a:buChar char="●"/>
            </a:pPr>
            <a:r>
              <a:rPr lang="en"/>
              <a:t>Which will reduce build times</a:t>
            </a:r>
            <a:endParaRPr/>
          </a:p>
          <a:p>
            <a:pPr marL="457200" lvl="0" indent="-298450" algn="l" rtl="0">
              <a:spcBef>
                <a:spcPts val="0"/>
              </a:spcBef>
              <a:spcAft>
                <a:spcPts val="0"/>
              </a:spcAft>
              <a:buSzPts val="1100"/>
              <a:buChar char="●"/>
            </a:pPr>
            <a:r>
              <a:rPr lang="en"/>
              <a:t>Which will make everyone happy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f79b7d7d0_3_4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f79b7d7d0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take a look at what the modern runqueue looks like with the hash equivalence server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f4cd9936a_3_9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f4cd9936a_3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 new hash is introduced for all tasks called the “unique hash” abbreviated “unihash”</a:t>
            </a:r>
            <a:endParaRPr/>
          </a:p>
          <a:p>
            <a:pPr marL="914400" lvl="1" indent="-298450" algn="l" rtl="0">
              <a:spcBef>
                <a:spcPts val="0"/>
              </a:spcBef>
              <a:spcAft>
                <a:spcPts val="0"/>
              </a:spcAft>
              <a:buSzPts val="1100"/>
              <a:buChar char="○"/>
            </a:pPr>
            <a:r>
              <a:rPr lang="en"/>
              <a:t>Unless told otherwise, bitbake assumes the unihash is the same as the taskhash</a:t>
            </a:r>
            <a:endParaRPr/>
          </a:p>
          <a:p>
            <a:pPr marL="914400" lvl="1" indent="-298450" algn="l" rtl="0">
              <a:spcBef>
                <a:spcPts val="0"/>
              </a:spcBef>
              <a:spcAft>
                <a:spcPts val="0"/>
              </a:spcAft>
              <a:buSzPts val="1100"/>
              <a:buChar char="○"/>
            </a:pPr>
            <a:r>
              <a:rPr lang="en"/>
              <a:t>The rules for calculating a task’s taskhash are modified so that it includes the value of the unihash for dependent tasks instead of taskhash</a:t>
            </a:r>
            <a:endParaRPr/>
          </a:p>
          <a:p>
            <a:pPr marL="914400" lvl="1" indent="-298450" algn="l" rtl="0">
              <a:spcBef>
                <a:spcPts val="0"/>
              </a:spcBef>
              <a:spcAft>
                <a:spcPts val="0"/>
              </a:spcAft>
              <a:buSzPts val="1100"/>
              <a:buChar char="○"/>
            </a:pPr>
            <a:r>
              <a:rPr lang="en"/>
              <a:t>sstate tarballs are named based on unihash instead of taskhash</a:t>
            </a:r>
            <a:endParaRPr/>
          </a:p>
          <a:p>
            <a:pPr marL="914400" lvl="1" indent="-298450" algn="l" rtl="0">
              <a:spcBef>
                <a:spcPts val="0"/>
              </a:spcBef>
              <a:spcAft>
                <a:spcPts val="0"/>
              </a:spcAft>
              <a:buSzPts val="1100"/>
              <a:buChar char="○"/>
            </a:pPr>
            <a:r>
              <a:rPr lang="en"/>
              <a:t>Note: This results in no change to the semantics of the runqueue unless there is outside influence on the unihashes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f4cd9936a_3_11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f4cd9936a_3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When a hash server is enabled, and additional step takes place for setscene enabled tasks</a:t>
            </a:r>
            <a:endParaRPr/>
          </a:p>
          <a:p>
            <a:pPr marL="914400" lvl="1" indent="-298450" algn="l" rtl="0">
              <a:spcBef>
                <a:spcPts val="0"/>
              </a:spcBef>
              <a:spcAft>
                <a:spcPts val="0"/>
              </a:spcAft>
              <a:buSzPts val="1100"/>
              <a:buChar char="○"/>
            </a:pPr>
            <a:r>
              <a:rPr lang="en"/>
              <a:t>After the task runs</a:t>
            </a:r>
            <a:endParaRPr/>
          </a:p>
          <a:p>
            <a:pPr marL="914400" lvl="1" indent="-298450" algn="l" rtl="0">
              <a:spcBef>
                <a:spcPts val="0"/>
              </a:spcBef>
              <a:spcAft>
                <a:spcPts val="0"/>
              </a:spcAft>
              <a:buSzPts val="1100"/>
              <a:buChar char="○"/>
            </a:pPr>
            <a:r>
              <a:rPr lang="en"/>
              <a:t>Before sstate tarball is created</a:t>
            </a:r>
            <a:endParaRPr/>
          </a:p>
          <a:p>
            <a:pPr marL="914400" lvl="1" indent="-298450" algn="l" rtl="0">
              <a:spcBef>
                <a:spcPts val="0"/>
              </a:spcBef>
              <a:spcAft>
                <a:spcPts val="0"/>
              </a:spcAft>
              <a:buSzPts val="1100"/>
              <a:buChar char="○"/>
            </a:pPr>
            <a:r>
              <a:rPr lang="en"/>
              <a:t>An “output hash” a.k.a. “outhash” is calculated for the task output</a:t>
            </a:r>
            <a:endParaRPr/>
          </a:p>
          <a:p>
            <a:pPr marL="1371600" lvl="2" indent="-298450" algn="l" rtl="0">
              <a:spcBef>
                <a:spcPts val="0"/>
              </a:spcBef>
              <a:spcAft>
                <a:spcPts val="0"/>
              </a:spcAft>
              <a:buSzPts val="1100"/>
              <a:buChar char="■"/>
            </a:pPr>
            <a:r>
              <a:rPr lang="en"/>
              <a:t>The current implementation checksums all the files and metadata that will go into the sstate tarball</a:t>
            </a:r>
            <a:endParaRPr/>
          </a:p>
          <a:p>
            <a:pPr marL="1828800" lvl="3" indent="-298450" algn="l" rtl="0">
              <a:spcBef>
                <a:spcPts val="0"/>
              </a:spcBef>
              <a:spcAft>
                <a:spcPts val="0"/>
              </a:spcAft>
              <a:buSzPts val="1100"/>
              <a:buChar char="●"/>
            </a:pPr>
            <a:r>
              <a:rPr lang="en"/>
              <a:t>other methods can be implemented</a:t>
            </a:r>
            <a:endParaRPr/>
          </a:p>
          <a:p>
            <a:pPr marL="914400" lvl="1" indent="-298450" algn="l" rtl="0">
              <a:spcBef>
                <a:spcPts val="0"/>
              </a:spcBef>
              <a:spcAft>
                <a:spcPts val="0"/>
              </a:spcAft>
              <a:buSzPts val="1100"/>
              <a:buChar char="○"/>
            </a:pPr>
            <a:r>
              <a:rPr lang="en"/>
              <a:t>The output hash and taskhash are reported to the server, which stores them in a persistent database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f4cd9936a_3_13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f4cd9936a_3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Change A:do_configure’s taskhash again</a:t>
            </a:r>
            <a:endParaRPr/>
          </a:p>
          <a:p>
            <a:pPr marL="914400" lvl="1" indent="-298450" algn="l" rtl="0">
              <a:spcBef>
                <a:spcPts val="0"/>
              </a:spcBef>
              <a:spcAft>
                <a:spcPts val="0"/>
              </a:spcAft>
              <a:buSzPts val="1100"/>
              <a:buChar char="○"/>
            </a:pPr>
            <a:r>
              <a:rPr lang="en"/>
              <a:t>Assume this is a trivial change that doesn’t actually change the task output</a:t>
            </a:r>
            <a:endParaRPr/>
          </a:p>
          <a:p>
            <a:pPr marL="457200" lvl="0" indent="-298450" algn="l" rtl="0">
              <a:spcBef>
                <a:spcPts val="0"/>
              </a:spcBef>
              <a:spcAft>
                <a:spcPts val="0"/>
              </a:spcAft>
              <a:buSzPts val="1100"/>
              <a:buChar char="●"/>
            </a:pPr>
            <a:r>
              <a:rPr lang="en"/>
              <a:t>As before, the taskhashes change in all downstream tasks</a:t>
            </a:r>
            <a:endParaRPr/>
          </a:p>
          <a:p>
            <a:pPr marL="914400" lvl="1" indent="-298450" algn="l" rtl="0">
              <a:spcBef>
                <a:spcPts val="0"/>
              </a:spcBef>
              <a:spcAft>
                <a:spcPts val="0"/>
              </a:spcAft>
              <a:buSzPts val="1100"/>
              <a:buChar char="○"/>
            </a:pPr>
            <a:r>
              <a:rPr lang="en"/>
              <a:t>Unihashes also change</a:t>
            </a:r>
            <a:endParaRPr/>
          </a:p>
          <a:p>
            <a:pPr marL="914400" lvl="1" indent="-298450" algn="l" rtl="0">
              <a:spcBef>
                <a:spcPts val="0"/>
              </a:spcBef>
              <a:spcAft>
                <a:spcPts val="0"/>
              </a:spcAft>
              <a:buSzPts val="1100"/>
              <a:buChar char="○"/>
            </a:pPr>
            <a:r>
              <a:rPr lang="en"/>
              <a:t>sstate objects cannot be used</a:t>
            </a:r>
            <a:endParaRPr/>
          </a:p>
          <a:p>
            <a:pPr marL="914400" lvl="1" indent="-298450" algn="l" rtl="0">
              <a:spcBef>
                <a:spcPts val="0"/>
              </a:spcBef>
              <a:spcAft>
                <a:spcPts val="0"/>
              </a:spcAft>
              <a:buSzPts val="1100"/>
              <a:buChar char="○"/>
            </a:pPr>
            <a:r>
              <a:rPr lang="en"/>
              <a:t>No setscene tasks are executed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f4cd9936a_3_15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f4cd9936a_3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A:do_populate_sysroot executes</a:t>
            </a:r>
            <a:endParaRPr/>
          </a:p>
          <a:p>
            <a:pPr marL="914400" lvl="1" indent="-298450" algn="l" rtl="0">
              <a:spcBef>
                <a:spcPts val="0"/>
              </a:spcBef>
              <a:spcAft>
                <a:spcPts val="0"/>
              </a:spcAft>
              <a:buSzPts val="1100"/>
              <a:buChar char="○"/>
            </a:pPr>
            <a:r>
              <a:rPr lang="en"/>
              <a:t>It calculates the same outhash as before</a:t>
            </a:r>
            <a:endParaRPr/>
          </a:p>
          <a:p>
            <a:pPr marL="914400" lvl="1" indent="-298450" algn="l" rtl="0">
              <a:spcBef>
                <a:spcPts val="0"/>
              </a:spcBef>
              <a:spcAft>
                <a:spcPts val="0"/>
              </a:spcAft>
              <a:buSzPts val="1100"/>
              <a:buChar char="○"/>
            </a:pPr>
            <a:r>
              <a:rPr lang="en"/>
              <a:t>Reports the outhash and taskhash to the hash equivalence server</a:t>
            </a:r>
            <a:endParaRPr/>
          </a:p>
          <a:p>
            <a:pPr marL="914400" lvl="1" indent="-298450" algn="l" rtl="0">
              <a:spcBef>
                <a:spcPts val="0"/>
              </a:spcBef>
              <a:spcAft>
                <a:spcPts val="0"/>
              </a:spcAft>
              <a:buSzPts val="1100"/>
              <a:buChar char="○"/>
            </a:pPr>
            <a:r>
              <a:rPr lang="en"/>
              <a:t>The server stores off this hash in the database</a:t>
            </a:r>
            <a:endParaRPr/>
          </a:p>
          <a:p>
            <a:pPr marL="914400" lvl="1" indent="-298450" algn="l" rtl="0">
              <a:spcBef>
                <a:spcPts val="0"/>
              </a:spcBef>
              <a:spcAft>
                <a:spcPts val="0"/>
              </a:spcAft>
              <a:buSzPts val="1100"/>
              <a:buChar char="○"/>
            </a:pPr>
            <a:r>
              <a:rPr lang="en"/>
              <a:t>The server notes that there is an older matching taskhash in the database with the same output hash</a:t>
            </a:r>
            <a:endParaRPr/>
          </a:p>
          <a:p>
            <a:pPr marL="914400" lvl="1" indent="-298450" algn="l" rtl="0">
              <a:spcBef>
                <a:spcPts val="0"/>
              </a:spcBef>
              <a:spcAft>
                <a:spcPts val="0"/>
              </a:spcAft>
              <a:buSzPts val="1100"/>
              <a:buChar char="○"/>
            </a:pPr>
            <a:r>
              <a:rPr lang="en"/>
              <a:t>The server reports back to bitbake that the unihash for A:do_populate_sysroot should be changed to “222”</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f4cd9936a_3_17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f4cd9936a_3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change in the unihash for A:do_populate_sysroot prompts bitbake to re-calculate the task hashes for all downstream tasks</a:t>
            </a:r>
            <a:endParaRPr/>
          </a:p>
          <a:p>
            <a:pPr marL="914400" lvl="1" indent="-298450" algn="l" rtl="0">
              <a:spcBef>
                <a:spcPts val="0"/>
              </a:spcBef>
              <a:spcAft>
                <a:spcPts val="0"/>
              </a:spcAft>
              <a:buSzPts val="1100"/>
              <a:buChar char="○"/>
            </a:pPr>
            <a:r>
              <a:rPr lang="en"/>
              <a:t>Because the taskhash is based on the dependant’s unihash, these calculate to the values they previously held</a:t>
            </a:r>
            <a:endParaRPr/>
          </a:p>
          <a:p>
            <a:pPr marL="914400" lvl="1" indent="-298450" algn="l" rtl="0">
              <a:spcBef>
                <a:spcPts val="0"/>
              </a:spcBef>
              <a:spcAft>
                <a:spcPts val="0"/>
              </a:spcAft>
              <a:buSzPts val="1100"/>
              <a:buChar char="○"/>
            </a:pPr>
            <a:r>
              <a:rPr lang="en"/>
              <a:t>Importantly, the unihash for B:do_populate_sysroot now matches the hash for the cached sstate object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f4cd9936a_3_19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f4cd9936a_3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Bitbake realizes that it can restore B:do_populate_sysroot from cache sstate</a:t>
            </a:r>
            <a:endParaRPr/>
          </a:p>
          <a:p>
            <a:pPr marL="914400" lvl="1" indent="-298450" algn="l" rtl="0">
              <a:spcBef>
                <a:spcPts val="0"/>
              </a:spcBef>
              <a:spcAft>
                <a:spcPts val="0"/>
              </a:spcAft>
              <a:buSzPts val="1100"/>
              <a:buChar char="○"/>
            </a:pPr>
            <a:r>
              <a:rPr lang="en"/>
              <a:t>Executes B:do_populate_sysroot_setscene</a:t>
            </a:r>
            <a:endParaRPr/>
          </a:p>
          <a:p>
            <a:pPr marL="914400" lvl="1" indent="-298450" algn="l" rtl="0">
              <a:spcBef>
                <a:spcPts val="0"/>
              </a:spcBef>
              <a:spcAft>
                <a:spcPts val="0"/>
              </a:spcAft>
              <a:buSzPts val="1100"/>
              <a:buChar char="○"/>
            </a:pPr>
            <a:r>
              <a:rPr lang="en"/>
              <a:t>Completely skips B:do_configure</a:t>
            </a:r>
            <a:endParaRPr/>
          </a:p>
          <a:p>
            <a:pPr marL="914400" lvl="1" indent="-298450" algn="l" rtl="0">
              <a:spcBef>
                <a:spcPts val="0"/>
              </a:spcBef>
              <a:spcAft>
                <a:spcPts val="0"/>
              </a:spcAft>
              <a:buSzPts val="1100"/>
              <a:buChar char="○"/>
            </a:pPr>
            <a:r>
              <a:rPr lang="en"/>
              <a:t>In the traditional runqueue, this would not be allowed because bitbake can’t go back and execute setscene tasks</a:t>
            </a:r>
            <a:endParaRPr/>
          </a:p>
          <a:p>
            <a:pPr marL="914400" lvl="1" indent="-298450" algn="l" rtl="0">
              <a:spcBef>
                <a:spcPts val="0"/>
              </a:spcBef>
              <a:spcAft>
                <a:spcPts val="0"/>
              </a:spcAft>
              <a:buSzPts val="1100"/>
              <a:buChar char="○"/>
            </a:pPr>
            <a:r>
              <a:rPr lang="en"/>
              <a:t>The new runqueue does allow this though:</a:t>
            </a:r>
            <a:endParaRPr/>
          </a:p>
          <a:p>
            <a:pPr marL="1371600" lvl="2" indent="-298450" algn="l" rtl="0">
              <a:spcBef>
                <a:spcPts val="0"/>
              </a:spcBef>
              <a:spcAft>
                <a:spcPts val="0"/>
              </a:spcAft>
              <a:buSzPts val="1100"/>
              <a:buChar char="■"/>
            </a:pPr>
            <a:r>
              <a:rPr lang="en"/>
              <a:t>Setsecene tasks are allowed to be added to the run queue at any time</a:t>
            </a:r>
            <a:endParaRPr/>
          </a:p>
          <a:p>
            <a:pPr marL="1371600" lvl="2" indent="-298450" algn="l" rtl="0">
              <a:spcBef>
                <a:spcPts val="0"/>
              </a:spcBef>
              <a:spcAft>
                <a:spcPts val="0"/>
              </a:spcAft>
              <a:buSzPts val="1100"/>
              <a:buChar char="■"/>
            </a:pPr>
            <a:r>
              <a:rPr lang="en"/>
              <a:t>Anytime setsecene tasks are added, bitbake will execute them all, then continue with normal task execution</a:t>
            </a:r>
            <a:endParaRPr/>
          </a:p>
          <a:p>
            <a:pPr marL="457200" lvl="0" indent="-298450" algn="l" rtl="0">
              <a:spcBef>
                <a:spcPts val="0"/>
              </a:spcBef>
              <a:spcAft>
                <a:spcPts val="0"/>
              </a:spcAft>
              <a:buSzPts val="1100"/>
              <a:buChar char="●"/>
            </a:pPr>
            <a:r>
              <a:rPr lang="en"/>
              <a:t>Questions about this process?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f79b7d7d0_3_4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f79b7d7d0_3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Now we are going to look at what happens when bitbake generates signatures for the runqueue with the hashserver</a:t>
            </a:r>
            <a:endParaRPr/>
          </a:p>
          <a:p>
            <a:pPr marL="914400" lvl="1" indent="-298450" algn="l" rtl="0">
              <a:spcBef>
                <a:spcPts val="0"/>
              </a:spcBef>
              <a:spcAft>
                <a:spcPts val="0"/>
              </a:spcAft>
              <a:buSzPts val="1100"/>
              <a:buChar char="○"/>
            </a:pPr>
            <a:r>
              <a:rPr lang="en"/>
              <a:t>E.g. A clean build on another host, but has access to the hash server and sstate from previous example</a:t>
            </a:r>
            <a:endParaRPr/>
          </a:p>
          <a:p>
            <a:pPr marL="457200" lvl="0" indent="-298450" algn="l" rtl="0">
              <a:spcBef>
                <a:spcPts val="0"/>
              </a:spcBef>
              <a:spcAft>
                <a:spcPts val="0"/>
              </a:spcAft>
              <a:buSzPts val="1100"/>
              <a:buChar char="●"/>
            </a:pPr>
            <a:r>
              <a:rPr lang="en"/>
              <a:t>Signature generation is the process where bitbake calculates the task hashes for tasks in the runqueue</a:t>
            </a:r>
            <a:endParaRPr/>
          </a:p>
          <a:p>
            <a:pPr marL="914400" lvl="1" indent="-298450" algn="l" rtl="0">
              <a:spcBef>
                <a:spcPts val="0"/>
              </a:spcBef>
              <a:spcAft>
                <a:spcPts val="0"/>
              </a:spcAft>
              <a:buSzPts val="1100"/>
              <a:buChar char="○"/>
            </a:pPr>
            <a:r>
              <a:rPr lang="en"/>
              <a:t>Occurs before any tasks execute</a:t>
            </a:r>
            <a:endParaRPr/>
          </a:p>
          <a:p>
            <a:pPr marL="914400" lvl="1" indent="-298450" algn="l" rtl="0">
              <a:spcBef>
                <a:spcPts val="0"/>
              </a:spcBef>
              <a:spcAft>
                <a:spcPts val="0"/>
              </a:spcAft>
              <a:buSzPts val="1100"/>
              <a:buChar char="○"/>
            </a:pPr>
            <a:r>
              <a:rPr lang="en"/>
              <a:t>Reported as part of the “Initializing tasks” line when running bitbake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f4cd9936a_0_27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f4cd9936a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34G	</a:t>
            </a:r>
            <a:r>
              <a:rPr lang="fr-FR" dirty="0" err="1" smtClean="0"/>
              <a:t>tmp</a:t>
            </a:r>
            <a:r>
              <a:rPr lang="fr-FR" dirty="0" smtClean="0"/>
              <a:t>/</a:t>
            </a:r>
          </a:p>
          <a:p>
            <a:r>
              <a:rPr lang="fr-FR" dirty="0" smtClean="0"/>
              <a:t>ilab01@devday010:/scratch/</a:t>
            </a:r>
            <a:r>
              <a:rPr lang="fr-FR" dirty="0" err="1" smtClean="0"/>
              <a:t>poky</a:t>
            </a:r>
            <a:r>
              <a:rPr lang="fr-FR" dirty="0" smtClean="0"/>
              <a:t>/</a:t>
            </a:r>
            <a:r>
              <a:rPr lang="fr-FR" dirty="0" err="1" smtClean="0"/>
              <a:t>build-qemuarm</a:t>
            </a:r>
            <a:r>
              <a:rPr lang="fr-FR" dirty="0" smtClean="0"/>
              <a:t>$ </a:t>
            </a:r>
          </a:p>
          <a:p>
            <a:endParaRPr lang="en-US" dirty="0" smtClean="0"/>
          </a:p>
          <a:p>
            <a:r>
              <a:rPr lang="en-US" sz="1200" b="0" dirty="0" smtClean="0">
                <a:latin typeface="Courier New" panose="02070309020205020404" pitchFamily="49" charset="0"/>
                <a:cs typeface="Courier New" panose="02070309020205020404" pitchFamily="49" charset="0"/>
              </a:rPr>
              <a:t>$ time </a:t>
            </a:r>
            <a:r>
              <a:rPr lang="en-US" sz="1200" b="0" dirty="0" err="1" smtClean="0">
                <a:latin typeface="Courier New" panose="02070309020205020404" pitchFamily="49" charset="0"/>
                <a:cs typeface="Courier New" panose="02070309020205020404" pitchFamily="49" charset="0"/>
              </a:rPr>
              <a:t>bitbake</a:t>
            </a:r>
            <a:r>
              <a:rPr lang="en-US" sz="1200" b="0" dirty="0" smtClean="0">
                <a:latin typeface="Courier New" panose="02070309020205020404" pitchFamily="49" charset="0"/>
                <a:cs typeface="Courier New" panose="02070309020205020404" pitchFamily="49" charset="0"/>
              </a:rPr>
              <a:t> core-image-base</a:t>
            </a:r>
          </a:p>
          <a:p>
            <a:r>
              <a:rPr lang="en-US" dirty="0" smtClean="0"/>
              <a:t>real	1m3.721s</a:t>
            </a:r>
          </a:p>
          <a:p>
            <a:r>
              <a:rPr lang="en-US" dirty="0" smtClean="0"/>
              <a:t>user	0m1.805s</a:t>
            </a:r>
          </a:p>
          <a:p>
            <a:r>
              <a:rPr lang="en-US" dirty="0" smtClean="0"/>
              <a:t>sys	0m0.227s</a:t>
            </a:r>
          </a:p>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2.0G	</a:t>
            </a:r>
            <a:r>
              <a:rPr lang="fr-FR" dirty="0" err="1" smtClean="0"/>
              <a:t>tmp</a:t>
            </a:r>
            <a:r>
              <a:rPr lang="fr-FR"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7</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5f4cd9936a_0_25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5f4cd9936a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A:do_configure task is initially calculated with the taskhash “aaa”</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f4cd9936a_0_28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f4cd9936a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SzPts val="1100"/>
              <a:buChar char="●"/>
            </a:pPr>
            <a:r>
              <a:rPr lang="en"/>
              <a:t>Bitbake initially calculates the taskhash and unihash for A:do_populate_sysroot as “bbb”</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f79b7d7d0_3_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f79b7d7d0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After, it will query the hash server and ask if there is a better unihash for “bbb”</a:t>
            </a:r>
            <a:endParaRPr/>
          </a:p>
          <a:p>
            <a:pPr marL="457200" marR="0" lvl="0" indent="-298450" algn="l" rtl="0">
              <a:lnSpc>
                <a:spcPct val="100000"/>
              </a:lnSpc>
              <a:spcBef>
                <a:spcPts val="0"/>
              </a:spcBef>
              <a:spcAft>
                <a:spcPts val="0"/>
              </a:spcAft>
              <a:buSzPts val="1100"/>
              <a:buChar char="●"/>
            </a:pPr>
            <a:r>
              <a:rPr lang="en"/>
              <a:t>The server will consult the database and discover that “bbb” is equivalent to the older taskhash “222”</a:t>
            </a:r>
            <a:endParaRPr/>
          </a:p>
          <a:p>
            <a:pPr marL="914400" marR="0" lvl="1" indent="-298450" algn="l" rtl="0">
              <a:lnSpc>
                <a:spcPct val="100000"/>
              </a:lnSpc>
              <a:spcBef>
                <a:spcPts val="0"/>
              </a:spcBef>
              <a:spcAft>
                <a:spcPts val="0"/>
              </a:spcAft>
              <a:buSzPts val="1100"/>
              <a:buChar char="○"/>
            </a:pPr>
            <a:r>
              <a:rPr lang="en"/>
              <a:t>b/c They have the same output hash</a:t>
            </a:r>
            <a:endParaRPr/>
          </a:p>
          <a:p>
            <a:pPr marL="457200" marR="0" lvl="0" indent="-298450" algn="l" rtl="0">
              <a:lnSpc>
                <a:spcPct val="100000"/>
              </a:lnSpc>
              <a:spcBef>
                <a:spcPts val="0"/>
              </a:spcBef>
              <a:spcAft>
                <a:spcPts val="0"/>
              </a:spcAft>
              <a:buSzPts val="1100"/>
              <a:buChar char="●"/>
            </a:pPr>
            <a:r>
              <a:rPr lang="en"/>
              <a:t>Bitbake will change the unihash for the task accordingly</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f4cd9936a_0_30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5f4cd9936a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SzPts val="1100"/>
              <a:buChar char="●"/>
            </a:pPr>
            <a:r>
              <a:rPr lang="en"/>
              <a:t>Parsing will continue with subsequent tasks</a:t>
            </a:r>
            <a:endParaRPr/>
          </a:p>
          <a:p>
            <a:pPr marL="914400" marR="0" lvl="1" indent="-298450" algn="l" rtl="0">
              <a:lnSpc>
                <a:spcPct val="100000"/>
              </a:lnSpc>
              <a:spcBef>
                <a:spcPts val="0"/>
              </a:spcBef>
              <a:spcAft>
                <a:spcPts val="0"/>
              </a:spcAft>
              <a:buSzPts val="1100"/>
              <a:buChar char="○"/>
            </a:pPr>
            <a:r>
              <a:rPr lang="en"/>
              <a:t>Note that now the caches sstate tarballs can be used immediately since the unihash matches the cached tarball hashes before any tasks are run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f4cd9936a_0_32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f4cd9936a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Bitbake will execute the setsence tasks, never needing to execute the tasks with differing hashes</a:t>
            </a:r>
            <a:endParaRPr/>
          </a:p>
          <a:p>
            <a:pPr marL="457200" marR="0" lvl="0" indent="-298450" algn="l" rtl="0">
              <a:lnSpc>
                <a:spcPct val="100000"/>
              </a:lnSpc>
              <a:spcBef>
                <a:spcPts val="0"/>
              </a:spcBef>
              <a:spcAft>
                <a:spcPts val="0"/>
              </a:spcAft>
              <a:buSzPts val="1100"/>
              <a:buChar char="●"/>
            </a:pPr>
            <a:r>
              <a:rPr lang="en"/>
              <a:t>This is very powerful when sstate and the hash server are both shared</a:t>
            </a:r>
            <a:endParaRPr/>
          </a:p>
          <a:p>
            <a:pPr marL="914400" marR="0" lvl="1" indent="-298450" algn="l" rtl="0">
              <a:lnSpc>
                <a:spcPct val="100000"/>
              </a:lnSpc>
              <a:spcBef>
                <a:spcPts val="0"/>
              </a:spcBef>
              <a:spcAft>
                <a:spcPts val="0"/>
              </a:spcAft>
              <a:buSzPts val="1100"/>
              <a:buChar char="○"/>
            </a:pPr>
            <a:r>
              <a:rPr lang="en"/>
              <a:t>It means that only one builder needs to to be the first to build and discover an equivalent hash</a:t>
            </a:r>
            <a:endParaRPr/>
          </a:p>
          <a:p>
            <a:pPr marL="1371600" marR="0" lvl="2" indent="-298450" algn="l" rtl="0">
              <a:lnSpc>
                <a:spcPct val="100000"/>
              </a:lnSpc>
              <a:spcBef>
                <a:spcPts val="0"/>
              </a:spcBef>
              <a:spcAft>
                <a:spcPts val="0"/>
              </a:spcAft>
              <a:buSzPts val="1100"/>
              <a:buChar char="■"/>
            </a:pPr>
            <a:r>
              <a:rPr lang="en"/>
              <a:t>After that, everyone else will detect the hashes as equivalent and restore from sstate</a:t>
            </a:r>
            <a:endParaRPr/>
          </a:p>
          <a:p>
            <a:pPr marL="457200" marR="0" lvl="0" indent="-298450" algn="l" rtl="0">
              <a:lnSpc>
                <a:spcPct val="100000"/>
              </a:lnSpc>
              <a:spcBef>
                <a:spcPts val="0"/>
              </a:spcBef>
              <a:spcAft>
                <a:spcPts val="0"/>
              </a:spcAft>
              <a:buSzPts val="1100"/>
              <a:buChar char="●"/>
            </a:pPr>
            <a:r>
              <a:rPr lang="en"/>
              <a:t>Questions?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f4cd9936a_0_34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5f4cd9936a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5f4cd9936a_0_34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5f4cd9936a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Better build reproducibility means better hash equivalency</a:t>
            </a:r>
            <a:endParaRPr/>
          </a:p>
          <a:p>
            <a:pPr marL="914400" lvl="1" indent="-298450" algn="l" rtl="0">
              <a:spcBef>
                <a:spcPts val="0"/>
              </a:spcBef>
              <a:spcAft>
                <a:spcPts val="0"/>
              </a:spcAft>
              <a:buSzPts val="1100"/>
              <a:buChar char="○"/>
            </a:pPr>
            <a:r>
              <a:rPr lang="en"/>
              <a:t>Remember: equivalent hashes are determined by the outhash</a:t>
            </a:r>
            <a:endParaRPr/>
          </a:p>
          <a:p>
            <a:pPr marL="1371600" lvl="2" indent="-298450" algn="l" rtl="0">
              <a:spcBef>
                <a:spcPts val="0"/>
              </a:spcBef>
              <a:spcAft>
                <a:spcPts val="0"/>
              </a:spcAft>
              <a:buSzPts val="1100"/>
              <a:buChar char="■"/>
            </a:pPr>
            <a:r>
              <a:rPr lang="en"/>
              <a:t>If the same build doesn’t generate the same outhash, it can’t be determined to be equivalent</a:t>
            </a:r>
            <a:endParaRPr/>
          </a:p>
          <a:p>
            <a:pPr marL="457200" lvl="0" indent="-298450" algn="l" rtl="0">
              <a:spcBef>
                <a:spcPts val="0"/>
              </a:spcBef>
              <a:spcAft>
                <a:spcPts val="0"/>
              </a:spcAft>
              <a:buSzPts val="1100"/>
              <a:buChar char="●"/>
            </a:pPr>
            <a:r>
              <a:rPr lang="en"/>
              <a:t>Reproducibility is important for other reasons, hopefully hash equivalence helps drive it to be more important for everyone else!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f79b7d7d0_3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5f79b7d7d0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44</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60</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 name="Google Shape;5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12292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00794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4617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144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charset="0"/>
              </a:rPr>
              <a:t>Implicit in these features is for example the requirement that the signature computation does not include things like absolute paths. </a:t>
            </a:r>
            <a:br>
              <a:rPr lang="en-US" sz="1200" dirty="0" smtClean="0">
                <a:latin typeface="Arial" charset="0"/>
              </a:rPr>
            </a:br>
            <a:endParaRPr lang="en-US" sz="105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99</a:t>
            </a:fld>
            <a:endParaRPr lang="en-US" dirty="0"/>
          </a:p>
        </p:txBody>
      </p:sp>
    </p:spTree>
    <p:extLst>
      <p:ext uri="{BB962C8B-B14F-4D97-AF65-F5344CB8AC3E}">
        <p14:creationId xmlns:p14="http://schemas.microsoft.com/office/powerpoint/2010/main" val="265268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charset="0"/>
              </a:rPr>
              <a:t>Implicit in these features is for example the requirement that the signature computation does not include things like absolute paths. </a:t>
            </a:r>
            <a:br>
              <a:rPr lang="en-US" sz="1200" dirty="0" smtClean="0">
                <a:latin typeface="Arial" charset="0"/>
              </a:rPr>
            </a:br>
            <a:endParaRPr lang="en-US" sz="105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100</a:t>
            </a:fld>
            <a:endParaRPr lang="en-US" dirty="0"/>
          </a:p>
        </p:txBody>
      </p:sp>
    </p:spTree>
    <p:extLst>
      <p:ext uri="{BB962C8B-B14F-4D97-AF65-F5344CB8AC3E}">
        <p14:creationId xmlns:p14="http://schemas.microsoft.com/office/powerpoint/2010/main" val="2652683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101</a:t>
            </a:fld>
            <a:endParaRPr lang="en-US" dirty="0"/>
          </a:p>
        </p:txBody>
      </p:sp>
    </p:spTree>
    <p:extLst>
      <p:ext uri="{BB962C8B-B14F-4D97-AF65-F5344CB8AC3E}">
        <p14:creationId xmlns:p14="http://schemas.microsoft.com/office/powerpoint/2010/main" val="10584504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120</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159</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build-image</a:t>
            </a:r>
            <a:r>
              <a:rPr lang="en-US" baseline="0" dirty="0" smtClean="0"/>
              <a:t> = 2 minutes</a:t>
            </a:r>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188</a:t>
            </a:fld>
            <a:endParaRPr lang="en-US" dirty="0"/>
          </a:p>
        </p:txBody>
      </p:sp>
    </p:spTree>
    <p:extLst>
      <p:ext uri="{BB962C8B-B14F-4D97-AF65-F5344CB8AC3E}">
        <p14:creationId xmlns:p14="http://schemas.microsoft.com/office/powerpoint/2010/main" val="3966608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4656c5f5b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4656c5f5bc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g4656c5f5bc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224</a:t>
            </a:fld>
            <a:endParaRPr lang="en-US" dirty="0"/>
          </a:p>
        </p:txBody>
      </p:sp>
    </p:spTree>
    <p:extLst>
      <p:ext uri="{BB962C8B-B14F-4D97-AF65-F5344CB8AC3E}">
        <p14:creationId xmlns:p14="http://schemas.microsoft.com/office/powerpoint/2010/main" val="18584730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charset="0"/>
                <a:cs typeface="ＭＳ Ｐゴシック" charset="0"/>
              </a:rPr>
              <a:t>-–run-tests-by &lt;</a:t>
            </a:r>
            <a:r>
              <a:rPr lang="en-US" sz="1200" b="0" i="0" kern="1200" dirty="0" err="1">
                <a:solidFill>
                  <a:schemeClr val="tx1"/>
                </a:solidFill>
                <a:effectLst/>
                <a:latin typeface="+mn-lt"/>
                <a:ea typeface="ＭＳ Ｐゴシック" charset="0"/>
                <a:cs typeface="ＭＳ Ｐゴシック" charset="0"/>
              </a:rPr>
              <a:t>name|class|module|id|tag</a:t>
            </a:r>
            <a:r>
              <a:rPr lang="en-US" sz="1200" b="0" i="0" kern="1200" dirty="0">
                <a:solidFill>
                  <a:schemeClr val="tx1"/>
                </a:solidFill>
                <a:effectLst/>
                <a:latin typeface="+mn-lt"/>
                <a:ea typeface="ＭＳ Ｐゴシック" charset="0"/>
                <a:cs typeface="ＭＳ Ｐゴシック" charset="0"/>
              </a:rPr>
              <a:t>&gt; </a:t>
            </a:r>
          </a:p>
          <a:p>
            <a:r>
              <a:rPr lang="en-US" dirty="0"/>
              <a:t>Name</a:t>
            </a:r>
          </a:p>
          <a:p>
            <a:r>
              <a:rPr lang="en-US" dirty="0"/>
              <a:t>--run-tests-by name </a:t>
            </a:r>
            <a:r>
              <a:rPr lang="en-US" dirty="0" err="1"/>
              <a:t>testA</a:t>
            </a:r>
            <a:r>
              <a:rPr lang="en-US" dirty="0"/>
              <a:t> </a:t>
            </a:r>
            <a:r>
              <a:rPr lang="en-US" dirty="0" err="1"/>
              <a:t>testB</a:t>
            </a:r>
            <a:r>
              <a:rPr lang="en-US" dirty="0"/>
              <a:t> </a:t>
            </a:r>
            <a:r>
              <a:rPr lang="en-US" dirty="0" err="1"/>
              <a:t>testC</a:t>
            </a:r>
            <a:r>
              <a:rPr lang="en-US" dirty="0"/>
              <a:t>: simply specify test names and it will determine automatically where they are located.</a:t>
            </a:r>
          </a:p>
          <a:p>
            <a:r>
              <a:rPr lang="en-US" dirty="0"/>
              <a:t>class--run-tests-by class </a:t>
            </a:r>
            <a:r>
              <a:rPr lang="en-US" dirty="0" err="1"/>
              <a:t>classA</a:t>
            </a:r>
            <a:r>
              <a:rPr lang="en-US" dirty="0"/>
              <a:t> </a:t>
            </a:r>
            <a:r>
              <a:rPr lang="en-US" dirty="0" err="1"/>
              <a:t>classB</a:t>
            </a:r>
            <a:r>
              <a:rPr lang="en-US" dirty="0"/>
              <a:t> </a:t>
            </a:r>
            <a:r>
              <a:rPr lang="en-US" dirty="0" err="1"/>
              <a:t>classC</a:t>
            </a:r>
            <a:r>
              <a:rPr lang="en-US" dirty="0"/>
              <a:t>: simply specify class names and it will determine automatically what tests they contain and where they are located.</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225</a:t>
            </a:fld>
            <a:endParaRPr lang="en-US" dirty="0"/>
          </a:p>
        </p:txBody>
      </p:sp>
    </p:spTree>
    <p:extLst>
      <p:ext uri="{BB962C8B-B14F-4D97-AF65-F5344CB8AC3E}">
        <p14:creationId xmlns:p14="http://schemas.microsoft.com/office/powerpoint/2010/main" val="31159734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of tests</a:t>
            </a:r>
          </a:p>
          <a:p>
            <a:r>
              <a:rPr lang="en-US" dirty="0"/>
              <a:t>Runtime</a:t>
            </a:r>
          </a:p>
          <a:p>
            <a:r>
              <a:rPr lang="en-US" dirty="0"/>
              <a:t>SDK</a:t>
            </a:r>
          </a:p>
          <a:p>
            <a:r>
              <a:rPr lang="en-US" dirty="0"/>
              <a:t>SDK-EXT</a:t>
            </a:r>
          </a:p>
          <a:p>
            <a:r>
              <a:rPr lang="en-US" dirty="0"/>
              <a:t>Self-test</a:t>
            </a:r>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226</a:t>
            </a:fld>
            <a:endParaRPr lang="en-US" dirty="0"/>
          </a:p>
        </p:txBody>
      </p:sp>
    </p:spTree>
    <p:extLst>
      <p:ext uri="{BB962C8B-B14F-4D97-AF65-F5344CB8AC3E}">
        <p14:creationId xmlns:p14="http://schemas.microsoft.com/office/powerpoint/2010/main" val="30943268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235</a:t>
            </a:fld>
            <a:endParaRPr lang="en-US" dirty="0"/>
          </a:p>
        </p:txBody>
      </p:sp>
    </p:spTree>
    <p:extLst>
      <p:ext uri="{BB962C8B-B14F-4D97-AF65-F5344CB8AC3E}">
        <p14:creationId xmlns:p14="http://schemas.microsoft.com/office/powerpoint/2010/main" val="17084136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PlaceHolder 1"/>
          <p:cNvSpPr>
            <a:spLocks noGrp="1" noRot="1" noChangeAspect="1"/>
          </p:cNvSpPr>
          <p:nvPr>
            <p:ph type="sldImg"/>
          </p:nvPr>
        </p:nvSpPr>
        <p:spPr>
          <a:xfrm>
            <a:off x="1143000" y="685800"/>
            <a:ext cx="4572000" cy="3429000"/>
          </a:xfrm>
          <a:prstGeom prst="rect">
            <a:avLst/>
          </a:prstGeom>
        </p:spPr>
      </p:sp>
      <p:sp>
        <p:nvSpPr>
          <p:cNvPr id="500"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01" name="TextShape 3"/>
          <p:cNvSpPr txBox="1"/>
          <p:nvPr/>
        </p:nvSpPr>
        <p:spPr>
          <a:xfrm>
            <a:off x="3884760" y="8685360"/>
            <a:ext cx="2971440" cy="456840"/>
          </a:xfrm>
          <a:prstGeom prst="rect">
            <a:avLst/>
          </a:prstGeom>
          <a:noFill/>
          <a:ln>
            <a:noFill/>
          </a:ln>
        </p:spPr>
        <p:txBody>
          <a:bodyPr anchor="b"/>
          <a:lstStyle/>
          <a:p>
            <a:pPr algn="r">
              <a:lnSpc>
                <a:spcPct val="100000"/>
              </a:lnSpc>
            </a:pPr>
            <a:fld id="{1D23BEAB-4387-4D47-9023-162943EA39A3}" type="slidenum">
              <a:rPr lang="en-US" sz="1200" b="0" strike="noStrike" spc="-1">
                <a:solidFill>
                  <a:srgbClr val="000000"/>
                </a:solidFill>
                <a:latin typeface="+mn-lt"/>
                <a:ea typeface="+mn-ea"/>
              </a:rPr>
              <a:t>248</a:t>
            </a:fld>
            <a:endParaRPr lang="en-US" sz="1200" b="0" strike="noStrike" spc="-1">
              <a:latin typeface="Times New Roman"/>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PlaceHolder 1"/>
          <p:cNvSpPr>
            <a:spLocks noGrp="1" noRot="1" noChangeAspect="1"/>
          </p:cNvSpPr>
          <p:nvPr>
            <p:ph type="sldImg"/>
          </p:nvPr>
        </p:nvSpPr>
        <p:spPr>
          <a:xfrm>
            <a:off x="1143000" y="685800"/>
            <a:ext cx="4571640" cy="3428640"/>
          </a:xfrm>
          <a:prstGeom prst="rect">
            <a:avLst/>
          </a:prstGeom>
        </p:spPr>
      </p:sp>
      <p:sp>
        <p:nvSpPr>
          <p:cNvPr id="503"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04" name="TextShape 3"/>
          <p:cNvSpPr txBox="1"/>
          <p:nvPr/>
        </p:nvSpPr>
        <p:spPr>
          <a:xfrm>
            <a:off x="3884760" y="8685360"/>
            <a:ext cx="2971440" cy="456840"/>
          </a:xfrm>
          <a:prstGeom prst="rect">
            <a:avLst/>
          </a:prstGeom>
          <a:noFill/>
          <a:ln>
            <a:noFill/>
          </a:ln>
        </p:spPr>
        <p:txBody>
          <a:bodyPr anchor="b"/>
          <a:lstStyle/>
          <a:p>
            <a:pPr algn="r">
              <a:lnSpc>
                <a:spcPct val="100000"/>
              </a:lnSpc>
            </a:pPr>
            <a:fld id="{4FF88850-7572-4E21-8834-DD2B2B7DF401}" type="slidenum">
              <a:rPr lang="en-US" sz="1200" b="0" strike="noStrike" spc="-1">
                <a:solidFill>
                  <a:srgbClr val="000000"/>
                </a:solidFill>
                <a:latin typeface="+mn-lt"/>
                <a:ea typeface="+mn-ea"/>
              </a:rPr>
              <a:t>249</a:t>
            </a:fld>
            <a:endParaRPr lang="en-US" sz="1200" b="0" strike="noStrike" spc="-1">
              <a:latin typeface="Times New Roman"/>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PlaceHolder 1"/>
          <p:cNvSpPr>
            <a:spLocks noGrp="1" noRot="1" noChangeAspect="1"/>
          </p:cNvSpPr>
          <p:nvPr>
            <p:ph type="sldImg"/>
          </p:nvPr>
        </p:nvSpPr>
        <p:spPr>
          <a:xfrm>
            <a:off x="1143000" y="685800"/>
            <a:ext cx="4571640" cy="3428640"/>
          </a:xfrm>
          <a:prstGeom prst="rect">
            <a:avLst/>
          </a:prstGeom>
        </p:spPr>
      </p:sp>
      <p:sp>
        <p:nvSpPr>
          <p:cNvPr id="506"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07" name="TextShape 3"/>
          <p:cNvSpPr txBox="1"/>
          <p:nvPr/>
        </p:nvSpPr>
        <p:spPr>
          <a:xfrm>
            <a:off x="3884760" y="8685360"/>
            <a:ext cx="2971440" cy="456840"/>
          </a:xfrm>
          <a:prstGeom prst="rect">
            <a:avLst/>
          </a:prstGeom>
          <a:noFill/>
          <a:ln>
            <a:noFill/>
          </a:ln>
        </p:spPr>
        <p:txBody>
          <a:bodyPr anchor="b"/>
          <a:lstStyle/>
          <a:p>
            <a:pPr algn="r">
              <a:lnSpc>
                <a:spcPct val="100000"/>
              </a:lnSpc>
            </a:pPr>
            <a:fld id="{126D2928-21E6-487D-9B23-C01C9AEA24F9}" type="slidenum">
              <a:rPr lang="en-US" sz="1200" b="0" strike="noStrike" spc="-1">
                <a:solidFill>
                  <a:srgbClr val="000000"/>
                </a:solidFill>
                <a:latin typeface="+mn-lt"/>
                <a:ea typeface="+mn-ea"/>
              </a:rPr>
              <a:t>250</a:t>
            </a:fld>
            <a:endParaRPr lang="en-US" sz="1200" b="0" strike="noStrike" spc="-1">
              <a:latin typeface="Times New Roman"/>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PlaceHolder 1"/>
          <p:cNvSpPr>
            <a:spLocks noGrp="1" noRot="1" noChangeAspect="1"/>
          </p:cNvSpPr>
          <p:nvPr>
            <p:ph type="sldImg"/>
          </p:nvPr>
        </p:nvSpPr>
        <p:spPr>
          <a:xfrm>
            <a:off x="1143000" y="685800"/>
            <a:ext cx="4571640" cy="3428640"/>
          </a:xfrm>
          <a:prstGeom prst="rect">
            <a:avLst/>
          </a:prstGeom>
        </p:spPr>
      </p:sp>
      <p:sp>
        <p:nvSpPr>
          <p:cNvPr id="509"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0" name="TextShape 3"/>
          <p:cNvSpPr txBox="1"/>
          <p:nvPr/>
        </p:nvSpPr>
        <p:spPr>
          <a:xfrm>
            <a:off x="3884760" y="8685360"/>
            <a:ext cx="2971440" cy="456840"/>
          </a:xfrm>
          <a:prstGeom prst="rect">
            <a:avLst/>
          </a:prstGeom>
          <a:noFill/>
          <a:ln>
            <a:noFill/>
          </a:ln>
        </p:spPr>
        <p:txBody>
          <a:bodyPr anchor="b"/>
          <a:lstStyle/>
          <a:p>
            <a:pPr algn="r">
              <a:lnSpc>
                <a:spcPct val="100000"/>
              </a:lnSpc>
            </a:pPr>
            <a:fld id="{EAE67CAB-5CFA-4931-A81B-E279312742CA}" type="slidenum">
              <a:rPr lang="en-US" sz="1200" b="0" strike="noStrike" spc="-1">
                <a:solidFill>
                  <a:srgbClr val="000000"/>
                </a:solidFill>
                <a:latin typeface="+mn-lt"/>
                <a:ea typeface="+mn-ea"/>
              </a:rPr>
              <a:t>251</a:t>
            </a:fld>
            <a:endParaRPr lang="en-US" sz="1200" b="0" strike="noStrike" spc="-1">
              <a:latin typeface="Times New Roman"/>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PlaceHolder 1"/>
          <p:cNvSpPr>
            <a:spLocks noGrp="1" noRot="1" noChangeAspect="1"/>
          </p:cNvSpPr>
          <p:nvPr>
            <p:ph type="sldImg"/>
          </p:nvPr>
        </p:nvSpPr>
        <p:spPr>
          <a:xfrm>
            <a:off x="1143000" y="685800"/>
            <a:ext cx="4571640" cy="3428640"/>
          </a:xfrm>
          <a:prstGeom prst="rect">
            <a:avLst/>
          </a:prstGeom>
        </p:spPr>
      </p:sp>
      <p:sp>
        <p:nvSpPr>
          <p:cNvPr id="512"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3" name="TextShape 3"/>
          <p:cNvSpPr txBox="1"/>
          <p:nvPr/>
        </p:nvSpPr>
        <p:spPr>
          <a:xfrm>
            <a:off x="3884760" y="8685360"/>
            <a:ext cx="2971440" cy="456840"/>
          </a:xfrm>
          <a:prstGeom prst="rect">
            <a:avLst/>
          </a:prstGeom>
          <a:noFill/>
          <a:ln>
            <a:noFill/>
          </a:ln>
        </p:spPr>
        <p:txBody>
          <a:bodyPr anchor="b"/>
          <a:lstStyle/>
          <a:p>
            <a:pPr algn="r">
              <a:lnSpc>
                <a:spcPct val="100000"/>
              </a:lnSpc>
            </a:pPr>
            <a:fld id="{653D6A03-734A-49D1-BF1A-D0A3DC7AC587}" type="slidenum">
              <a:rPr lang="en-US" sz="1200" b="0" strike="noStrike" spc="-1">
                <a:solidFill>
                  <a:srgbClr val="000000"/>
                </a:solidFill>
                <a:latin typeface="+mn-lt"/>
                <a:ea typeface="+mn-ea"/>
              </a:rPr>
              <a:t>252</a:t>
            </a:fld>
            <a:endParaRPr lang="en-US" sz="1200" b="0" strike="noStrike" spc="-1">
              <a:latin typeface="Times New Roman"/>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PlaceHolder 1"/>
          <p:cNvSpPr>
            <a:spLocks noGrp="1" noRot="1" noChangeAspect="1"/>
          </p:cNvSpPr>
          <p:nvPr>
            <p:ph type="sldImg"/>
          </p:nvPr>
        </p:nvSpPr>
        <p:spPr>
          <a:xfrm>
            <a:off x="1143000" y="685800"/>
            <a:ext cx="4571640" cy="3428640"/>
          </a:xfrm>
          <a:prstGeom prst="rect">
            <a:avLst/>
          </a:prstGeom>
        </p:spPr>
      </p:sp>
      <p:sp>
        <p:nvSpPr>
          <p:cNvPr id="515"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6" name="TextShape 3"/>
          <p:cNvSpPr txBox="1"/>
          <p:nvPr/>
        </p:nvSpPr>
        <p:spPr>
          <a:xfrm>
            <a:off x="3884760" y="8685360"/>
            <a:ext cx="2971440" cy="456840"/>
          </a:xfrm>
          <a:prstGeom prst="rect">
            <a:avLst/>
          </a:prstGeom>
          <a:noFill/>
          <a:ln>
            <a:noFill/>
          </a:ln>
        </p:spPr>
        <p:txBody>
          <a:bodyPr anchor="b"/>
          <a:lstStyle/>
          <a:p>
            <a:pPr algn="r">
              <a:lnSpc>
                <a:spcPct val="100000"/>
              </a:lnSpc>
            </a:pPr>
            <a:fld id="{4D67E497-6C7C-4E3C-B023-D3B03BB5B78C}" type="slidenum">
              <a:rPr lang="en-US" sz="1200" b="0" strike="noStrike" spc="-1">
                <a:solidFill>
                  <a:srgbClr val="000000"/>
                </a:solidFill>
                <a:latin typeface="+mn-lt"/>
                <a:ea typeface="+mn-ea"/>
              </a:rPr>
              <a:t>253</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657cf307d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657cf307d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 name="Google Shape;70;g4657cf307d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PlaceHolder 1"/>
          <p:cNvSpPr>
            <a:spLocks noGrp="1" noRot="1" noChangeAspect="1"/>
          </p:cNvSpPr>
          <p:nvPr>
            <p:ph type="sldImg"/>
          </p:nvPr>
        </p:nvSpPr>
        <p:spPr>
          <a:xfrm>
            <a:off x="1143000" y="685800"/>
            <a:ext cx="4571640" cy="3428640"/>
          </a:xfrm>
          <a:prstGeom prst="rect">
            <a:avLst/>
          </a:prstGeom>
        </p:spPr>
      </p:sp>
      <p:sp>
        <p:nvSpPr>
          <p:cNvPr id="518"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9" name="TextShape 3"/>
          <p:cNvSpPr txBox="1"/>
          <p:nvPr/>
        </p:nvSpPr>
        <p:spPr>
          <a:xfrm>
            <a:off x="3884760" y="8685360"/>
            <a:ext cx="2971440" cy="456840"/>
          </a:xfrm>
          <a:prstGeom prst="rect">
            <a:avLst/>
          </a:prstGeom>
          <a:noFill/>
          <a:ln>
            <a:noFill/>
          </a:ln>
        </p:spPr>
        <p:txBody>
          <a:bodyPr anchor="b"/>
          <a:lstStyle/>
          <a:p>
            <a:pPr algn="r">
              <a:lnSpc>
                <a:spcPct val="100000"/>
              </a:lnSpc>
            </a:pPr>
            <a:fld id="{F1AFE2EF-0B87-4382-9A43-CE95FC45F355}" type="slidenum">
              <a:rPr lang="en-US" sz="1200" b="0" strike="noStrike" spc="-1">
                <a:solidFill>
                  <a:srgbClr val="000000"/>
                </a:solidFill>
                <a:latin typeface="+mn-lt"/>
                <a:ea typeface="+mn-ea"/>
              </a:rPr>
              <a:t>257</a:t>
            </a:fld>
            <a:endParaRPr lang="en-US" sz="1200" b="0" strike="noStrike" spc="-1">
              <a:latin typeface="Times New Roman"/>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PlaceHolder 1"/>
          <p:cNvSpPr>
            <a:spLocks noGrp="1" noRot="1" noChangeAspect="1"/>
          </p:cNvSpPr>
          <p:nvPr>
            <p:ph type="sldImg"/>
          </p:nvPr>
        </p:nvSpPr>
        <p:spPr>
          <a:xfrm>
            <a:off x="1143000" y="685800"/>
            <a:ext cx="4571640" cy="3428640"/>
          </a:xfrm>
          <a:prstGeom prst="rect">
            <a:avLst/>
          </a:prstGeom>
        </p:spPr>
      </p:sp>
      <p:sp>
        <p:nvSpPr>
          <p:cNvPr id="521"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22" name="TextShape 3"/>
          <p:cNvSpPr txBox="1"/>
          <p:nvPr/>
        </p:nvSpPr>
        <p:spPr>
          <a:xfrm>
            <a:off x="3884760" y="8685360"/>
            <a:ext cx="2971440" cy="456840"/>
          </a:xfrm>
          <a:prstGeom prst="rect">
            <a:avLst/>
          </a:prstGeom>
          <a:noFill/>
          <a:ln>
            <a:noFill/>
          </a:ln>
        </p:spPr>
        <p:txBody>
          <a:bodyPr anchor="b"/>
          <a:lstStyle/>
          <a:p>
            <a:pPr algn="r">
              <a:lnSpc>
                <a:spcPct val="100000"/>
              </a:lnSpc>
            </a:pPr>
            <a:fld id="{36452A58-6294-46C1-AFF2-9447B682DE22}" type="slidenum">
              <a:rPr lang="en-US" sz="1200" b="0" strike="noStrike" spc="-1">
                <a:solidFill>
                  <a:srgbClr val="000000"/>
                </a:solidFill>
                <a:latin typeface="+mn-lt"/>
                <a:ea typeface="+mn-ea"/>
              </a:rPr>
              <a:t>258</a:t>
            </a:fld>
            <a:endParaRPr lang="en-US" sz="1200" b="0" strike="noStrike" spc="-1">
              <a:latin typeface="Times New Roman"/>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1143000" y="685800"/>
            <a:ext cx="4571640" cy="3428640"/>
          </a:xfrm>
          <a:prstGeom prst="rect">
            <a:avLst/>
          </a:prstGeom>
        </p:spPr>
      </p:sp>
      <p:sp>
        <p:nvSpPr>
          <p:cNvPr id="524"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25" name="TextShape 3"/>
          <p:cNvSpPr txBox="1"/>
          <p:nvPr/>
        </p:nvSpPr>
        <p:spPr>
          <a:xfrm>
            <a:off x="3884760" y="8685360"/>
            <a:ext cx="2971440" cy="456840"/>
          </a:xfrm>
          <a:prstGeom prst="rect">
            <a:avLst/>
          </a:prstGeom>
          <a:noFill/>
          <a:ln>
            <a:noFill/>
          </a:ln>
        </p:spPr>
        <p:txBody>
          <a:bodyPr anchor="b"/>
          <a:lstStyle/>
          <a:p>
            <a:pPr algn="r">
              <a:lnSpc>
                <a:spcPct val="100000"/>
              </a:lnSpc>
            </a:pPr>
            <a:fld id="{FEDE1357-CE31-4C79-8F06-25FDD1567A58}" type="slidenum">
              <a:rPr lang="en-US" sz="1200" b="0" strike="noStrike" spc="-1">
                <a:solidFill>
                  <a:srgbClr val="000000"/>
                </a:solidFill>
                <a:latin typeface="+mn-lt"/>
                <a:ea typeface="+mn-ea"/>
              </a:rPr>
              <a:t>259</a:t>
            </a:fld>
            <a:endParaRPr lang="en-US" sz="1200" b="0" strike="noStrike" spc="-1">
              <a:latin typeface="Times New Roman"/>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PlaceHolder 1"/>
          <p:cNvSpPr>
            <a:spLocks noGrp="1" noRot="1" noChangeAspect="1"/>
          </p:cNvSpPr>
          <p:nvPr>
            <p:ph type="sldImg"/>
          </p:nvPr>
        </p:nvSpPr>
        <p:spPr>
          <a:xfrm>
            <a:off x="1143000" y="685800"/>
            <a:ext cx="4571640" cy="3428640"/>
          </a:xfrm>
          <a:prstGeom prst="rect">
            <a:avLst/>
          </a:prstGeom>
        </p:spPr>
      </p:sp>
      <p:sp>
        <p:nvSpPr>
          <p:cNvPr id="527"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28" name="TextShape 3"/>
          <p:cNvSpPr txBox="1"/>
          <p:nvPr/>
        </p:nvSpPr>
        <p:spPr>
          <a:xfrm>
            <a:off x="3884760" y="8685360"/>
            <a:ext cx="2971440" cy="456840"/>
          </a:xfrm>
          <a:prstGeom prst="rect">
            <a:avLst/>
          </a:prstGeom>
          <a:noFill/>
          <a:ln>
            <a:noFill/>
          </a:ln>
        </p:spPr>
        <p:txBody>
          <a:bodyPr anchor="b"/>
          <a:lstStyle/>
          <a:p>
            <a:pPr algn="r">
              <a:lnSpc>
                <a:spcPct val="100000"/>
              </a:lnSpc>
            </a:pPr>
            <a:fld id="{521C2AD5-B81B-46EE-9A16-2EB7E59564D5}" type="slidenum">
              <a:rPr lang="en-US" sz="1200" b="0" strike="noStrike" spc="-1">
                <a:solidFill>
                  <a:srgbClr val="000000"/>
                </a:solidFill>
                <a:latin typeface="+mn-lt"/>
                <a:ea typeface="+mn-ea"/>
              </a:rPr>
              <a:t>260</a:t>
            </a:fld>
            <a:endParaRPr lang="en-US" sz="1200" b="0" strike="noStrike" spc="-1">
              <a:latin typeface="Times New Roman"/>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PlaceHolder 1"/>
          <p:cNvSpPr>
            <a:spLocks noGrp="1" noRot="1" noChangeAspect="1"/>
          </p:cNvSpPr>
          <p:nvPr>
            <p:ph type="sldImg"/>
          </p:nvPr>
        </p:nvSpPr>
        <p:spPr>
          <a:xfrm>
            <a:off x="1143000" y="685800"/>
            <a:ext cx="4571640" cy="3428640"/>
          </a:xfrm>
          <a:prstGeom prst="rect">
            <a:avLst/>
          </a:prstGeom>
        </p:spPr>
      </p:sp>
      <p:sp>
        <p:nvSpPr>
          <p:cNvPr id="530"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31" name="TextShape 3"/>
          <p:cNvSpPr txBox="1"/>
          <p:nvPr/>
        </p:nvSpPr>
        <p:spPr>
          <a:xfrm>
            <a:off x="3884760" y="8685360"/>
            <a:ext cx="2971440" cy="456840"/>
          </a:xfrm>
          <a:prstGeom prst="rect">
            <a:avLst/>
          </a:prstGeom>
          <a:noFill/>
          <a:ln>
            <a:noFill/>
          </a:ln>
        </p:spPr>
        <p:txBody>
          <a:bodyPr anchor="b"/>
          <a:lstStyle/>
          <a:p>
            <a:pPr algn="r">
              <a:lnSpc>
                <a:spcPct val="100000"/>
              </a:lnSpc>
            </a:pPr>
            <a:fld id="{EC6C7F26-063F-4A58-A41F-7443F73A981F}" type="slidenum">
              <a:rPr lang="en-US" sz="1200" b="0" strike="noStrike" spc="-1">
                <a:solidFill>
                  <a:srgbClr val="000000"/>
                </a:solidFill>
                <a:latin typeface="+mn-lt"/>
                <a:ea typeface="+mn-ea"/>
              </a:rPr>
              <a:t>261</a:t>
            </a:fld>
            <a:endParaRPr lang="en-US" sz="1200" b="0" strike="noStrike" spc="-1">
              <a:latin typeface="Times New Roman"/>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PlaceHolder 1"/>
          <p:cNvSpPr>
            <a:spLocks noGrp="1" noRot="1" noChangeAspect="1"/>
          </p:cNvSpPr>
          <p:nvPr>
            <p:ph type="sldImg"/>
          </p:nvPr>
        </p:nvSpPr>
        <p:spPr>
          <a:xfrm>
            <a:off x="1143000" y="685800"/>
            <a:ext cx="4571640" cy="3428640"/>
          </a:xfrm>
          <a:prstGeom prst="rect">
            <a:avLst/>
          </a:prstGeom>
        </p:spPr>
      </p:sp>
      <p:sp>
        <p:nvSpPr>
          <p:cNvPr id="533"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34" name="TextShape 3"/>
          <p:cNvSpPr txBox="1"/>
          <p:nvPr/>
        </p:nvSpPr>
        <p:spPr>
          <a:xfrm>
            <a:off x="3884760" y="8685360"/>
            <a:ext cx="2971440" cy="456840"/>
          </a:xfrm>
          <a:prstGeom prst="rect">
            <a:avLst/>
          </a:prstGeom>
          <a:noFill/>
          <a:ln>
            <a:noFill/>
          </a:ln>
        </p:spPr>
        <p:txBody>
          <a:bodyPr anchor="b"/>
          <a:lstStyle/>
          <a:p>
            <a:pPr algn="r">
              <a:lnSpc>
                <a:spcPct val="100000"/>
              </a:lnSpc>
            </a:pPr>
            <a:fld id="{0A5DD94D-522B-4A82-A692-9378A1214759}" type="slidenum">
              <a:rPr lang="en-US" sz="1200" b="0" strike="noStrike" spc="-1">
                <a:solidFill>
                  <a:srgbClr val="000000"/>
                </a:solidFill>
                <a:latin typeface="+mn-lt"/>
                <a:ea typeface="+mn-ea"/>
              </a:rPr>
              <a:t>262</a:t>
            </a:fld>
            <a:endParaRPr lang="en-US" sz="1200" b="0" strike="noStrike" spc="-1">
              <a:latin typeface="Times New Roman"/>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PlaceHolder 1"/>
          <p:cNvSpPr>
            <a:spLocks noGrp="1" noRot="1" noChangeAspect="1"/>
          </p:cNvSpPr>
          <p:nvPr>
            <p:ph type="sldImg"/>
          </p:nvPr>
        </p:nvSpPr>
        <p:spPr>
          <a:xfrm>
            <a:off x="1143000" y="685800"/>
            <a:ext cx="4571640" cy="3428640"/>
          </a:xfrm>
          <a:prstGeom prst="rect">
            <a:avLst/>
          </a:prstGeom>
        </p:spPr>
      </p:sp>
      <p:sp>
        <p:nvSpPr>
          <p:cNvPr id="536"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37" name="TextShape 3"/>
          <p:cNvSpPr txBox="1"/>
          <p:nvPr/>
        </p:nvSpPr>
        <p:spPr>
          <a:xfrm>
            <a:off x="3884760" y="8685360"/>
            <a:ext cx="2971440" cy="456840"/>
          </a:xfrm>
          <a:prstGeom prst="rect">
            <a:avLst/>
          </a:prstGeom>
          <a:noFill/>
          <a:ln>
            <a:noFill/>
          </a:ln>
        </p:spPr>
        <p:txBody>
          <a:bodyPr anchor="b"/>
          <a:lstStyle/>
          <a:p>
            <a:pPr algn="r">
              <a:lnSpc>
                <a:spcPct val="100000"/>
              </a:lnSpc>
            </a:pPr>
            <a:fld id="{90DC71F1-4A53-48C3-B1B3-02E806FCBAAD}" type="slidenum">
              <a:rPr lang="en-US" sz="1200" b="0" strike="noStrike" spc="-1">
                <a:solidFill>
                  <a:srgbClr val="000000"/>
                </a:solidFill>
                <a:latin typeface="+mn-lt"/>
                <a:ea typeface="+mn-ea"/>
              </a:rPr>
              <a:t>263</a:t>
            </a:fld>
            <a:endParaRPr lang="en-US" sz="1200" b="0" strike="noStrike" spc="-1">
              <a:latin typeface="Times New Roman"/>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PlaceHolder 1"/>
          <p:cNvSpPr>
            <a:spLocks noGrp="1" noRot="1" noChangeAspect="1"/>
          </p:cNvSpPr>
          <p:nvPr>
            <p:ph type="sldImg"/>
          </p:nvPr>
        </p:nvSpPr>
        <p:spPr>
          <a:xfrm>
            <a:off x="1143000" y="685800"/>
            <a:ext cx="4571640" cy="3428640"/>
          </a:xfrm>
          <a:prstGeom prst="rect">
            <a:avLst/>
          </a:prstGeom>
        </p:spPr>
      </p:sp>
      <p:sp>
        <p:nvSpPr>
          <p:cNvPr id="539"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40" name="TextShape 3"/>
          <p:cNvSpPr txBox="1"/>
          <p:nvPr/>
        </p:nvSpPr>
        <p:spPr>
          <a:xfrm>
            <a:off x="3884760" y="8685360"/>
            <a:ext cx="2971440" cy="456840"/>
          </a:xfrm>
          <a:prstGeom prst="rect">
            <a:avLst/>
          </a:prstGeom>
          <a:noFill/>
          <a:ln>
            <a:noFill/>
          </a:ln>
        </p:spPr>
        <p:txBody>
          <a:bodyPr anchor="b"/>
          <a:lstStyle/>
          <a:p>
            <a:pPr algn="r">
              <a:lnSpc>
                <a:spcPct val="100000"/>
              </a:lnSpc>
            </a:pPr>
            <a:fld id="{B8AE72A3-0C83-4078-B855-222F3A7E2AE1}" type="slidenum">
              <a:rPr lang="en-US" sz="1200" b="0" strike="noStrike" spc="-1">
                <a:solidFill>
                  <a:srgbClr val="000000"/>
                </a:solidFill>
                <a:latin typeface="+mn-lt"/>
                <a:ea typeface="+mn-ea"/>
              </a:rPr>
              <a:t>264</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657cf307d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657cf307d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 name="Google Shape;78;g4657cf307d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fcbc75374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fcbc75374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 name="Google Shape;85;g5fcbc75374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fcbc75374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fcbc75374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2" name="Google Shape;92;g5fcbc75374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82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65122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46491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2231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54025" y="408517"/>
            <a:ext cx="8227438" cy="889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2600" i="0" u="none" strike="noStrike" cap="none">
                <a:solidFill>
                  <a:schemeClr val="accent1"/>
                </a:solidFill>
              </a:defRPr>
            </a:lvl1pPr>
            <a:lvl2pPr marR="0" lvl="1"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2pPr>
            <a:lvl3pPr marR="0" lvl="2"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3pPr>
            <a:lvl4pPr marR="0" lvl="3"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4pPr>
            <a:lvl5pPr marR="0" lvl="4"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5pPr>
            <a:lvl6pPr marR="0" lvl="5"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6pPr>
            <a:lvl7pPr marR="0" lvl="6"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7pPr>
            <a:lvl8pPr marR="0" lvl="7"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8pPr>
            <a:lvl9pPr marR="0" lvl="8"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9pPr>
          </a:lstStyle>
          <a:p>
            <a:endParaRPr/>
          </a:p>
        </p:txBody>
      </p:sp>
      <p:sp>
        <p:nvSpPr>
          <p:cNvPr id="20" name="Google Shape;20;p3"/>
          <p:cNvSpPr txBox="1">
            <a:spLocks noGrp="1"/>
          </p:cNvSpPr>
          <p:nvPr>
            <p:ph type="body" idx="1"/>
          </p:nvPr>
        </p:nvSpPr>
        <p:spPr>
          <a:xfrm>
            <a:off x="448853" y="1379538"/>
            <a:ext cx="8233186" cy="4532312"/>
          </a:xfrm>
          <a:prstGeom prst="rect">
            <a:avLst/>
          </a:prstGeom>
          <a:noFill/>
          <a:ln>
            <a:noFill/>
          </a:ln>
        </p:spPr>
        <p:txBody>
          <a:bodyPr spcFirstLastPara="1" wrap="square" lIns="0" tIns="0" rIns="0" bIns="0" anchor="t" anchorCtr="0">
            <a:noAutofit/>
          </a:bodyPr>
          <a:lstStyle>
            <a:lvl1pPr marL="457200" marR="0" lvl="0" indent="-381000" algn="l" rtl="0">
              <a:spcBef>
                <a:spcPts val="1800"/>
              </a:spcBef>
              <a:spcAft>
                <a:spcPts val="0"/>
              </a:spcAft>
              <a:buClr>
                <a:schemeClr val="accent1"/>
              </a:buClr>
              <a:buSzPts val="2400"/>
              <a:buChar char="•"/>
              <a:defRPr sz="2400" i="0" u="none" strike="noStrike" cap="none">
                <a:solidFill>
                  <a:schemeClr val="accent6"/>
                </a:solidFill>
              </a:defRPr>
            </a:lvl1pPr>
            <a:lvl2pPr marL="914400" marR="0" lvl="1" indent="-368300" algn="l" rtl="0">
              <a:spcBef>
                <a:spcPts val="500"/>
              </a:spcBef>
              <a:spcAft>
                <a:spcPts val="0"/>
              </a:spcAft>
              <a:buClr>
                <a:schemeClr val="dk1"/>
              </a:buClr>
              <a:buSzPts val="2200"/>
              <a:buChar char="•"/>
              <a:defRPr sz="2200" i="0" u="none" strike="noStrike" cap="none">
                <a:solidFill>
                  <a:srgbClr val="404040"/>
                </a:solidFill>
              </a:defRPr>
            </a:lvl2pPr>
            <a:lvl3pPr marL="1371600" marR="0" lvl="2" indent="-368300" algn="l" rtl="0">
              <a:spcBef>
                <a:spcPts val="500"/>
              </a:spcBef>
              <a:spcAft>
                <a:spcPts val="0"/>
              </a:spcAft>
              <a:buClr>
                <a:schemeClr val="accent6"/>
              </a:buClr>
              <a:buSzPts val="2200"/>
              <a:buAutoNum type="arabicPlain"/>
              <a:defRPr sz="2200" i="0" u="none" strike="noStrike" cap="none">
                <a:solidFill>
                  <a:schemeClr val="accent6"/>
                </a:solidFill>
              </a:defRPr>
            </a:lvl3pPr>
            <a:lvl4pPr marL="1828800" marR="0" lvl="3" indent="-368300" algn="l" rtl="0">
              <a:spcBef>
                <a:spcPts val="500"/>
              </a:spcBef>
              <a:spcAft>
                <a:spcPts val="0"/>
              </a:spcAft>
              <a:buClr>
                <a:schemeClr val="lt1"/>
              </a:buClr>
              <a:buSzPts val="2200"/>
              <a:buChar char="•"/>
              <a:defRPr sz="2200" i="0" u="none" strike="noStrike" cap="none">
                <a:solidFill>
                  <a:schemeClr val="accent6"/>
                </a:solidFill>
              </a:defRPr>
            </a:lvl4pPr>
            <a:lvl5pPr marL="2286000" marR="0" lvl="4" indent="-368300" algn="l" rtl="0">
              <a:spcBef>
                <a:spcPts val="500"/>
              </a:spcBef>
              <a:spcAft>
                <a:spcPts val="0"/>
              </a:spcAft>
              <a:buClr>
                <a:schemeClr val="accent6"/>
              </a:buClr>
              <a:buSzPts val="2200"/>
              <a:buFont typeface="Courier"/>
              <a:buChar char="$"/>
              <a:defRPr sz="2200" b="1" i="0" u="none" strike="noStrike" cap="none">
                <a:solidFill>
                  <a:schemeClr val="accent6"/>
                </a:solidFill>
                <a:latin typeface="Courier New"/>
                <a:ea typeface="Courier New"/>
                <a:cs typeface="Courier New"/>
                <a:sym typeface="Courier New"/>
              </a:defRPr>
            </a:lvl5pPr>
            <a:lvl6pPr marL="2743200" marR="0" lvl="5" indent="-368300" algn="l" rtl="0">
              <a:spcBef>
                <a:spcPts val="500"/>
              </a:spcBef>
              <a:spcAft>
                <a:spcPts val="0"/>
              </a:spcAft>
              <a:buClr>
                <a:schemeClr val="accent6"/>
              </a:buClr>
              <a:buSzPts val="2200"/>
              <a:buFont typeface="Courier"/>
              <a:buChar char="#"/>
              <a:defRPr sz="2200" b="1" i="0" u="none" strike="noStrike" cap="none">
                <a:solidFill>
                  <a:schemeClr val="accent6"/>
                </a:solidFill>
                <a:latin typeface="Courier New"/>
                <a:ea typeface="Courier New"/>
                <a:cs typeface="Courier New"/>
                <a:sym typeface="Courier New"/>
              </a:defRPr>
            </a:lvl6pPr>
            <a:lvl7pPr marL="3200400" marR="0" lvl="6" indent="-342900" algn="l" rtl="0">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500"/>
              </a:spcBef>
              <a:spcAft>
                <a:spcPts val="0"/>
              </a:spcAft>
              <a:buClr>
                <a:schemeClr val="dk1"/>
              </a:buClr>
              <a:buSzPts val="1800"/>
              <a:buAutoNum type="arabicPlain"/>
              <a:defRPr sz="1800" i="0" u="none" strike="noStrike" cap="none">
                <a:solidFill>
                  <a:schemeClr val="dk1"/>
                </a:solidFill>
              </a:defRPr>
            </a:lvl8pPr>
            <a:lvl9pPr marL="4114800" marR="0" lvl="8" indent="-342900" algn="l" rtl="0">
              <a:spcBef>
                <a:spcPts val="500"/>
              </a:spcBef>
              <a:spcAft>
                <a:spcPts val="0"/>
              </a:spcAft>
              <a:buClr>
                <a:schemeClr val="lt1"/>
              </a:buClr>
              <a:buSzPts val="1800"/>
              <a:buChar char="•"/>
              <a:defRPr sz="1800" i="0" u="none" strike="noStrike" cap="none">
                <a:solidFill>
                  <a:schemeClr val="dk1"/>
                </a:solidFill>
              </a:defRPr>
            </a:lvl9pPr>
          </a:lstStyle>
          <a:p>
            <a:endParaRPr/>
          </a:p>
        </p:txBody>
      </p:sp>
    </p:spTree>
    <p:extLst>
      <p:ext uri="{BB962C8B-B14F-4D97-AF65-F5344CB8AC3E}">
        <p14:creationId xmlns:p14="http://schemas.microsoft.com/office/powerpoint/2010/main" val="19538262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 id="2147486175" r:id="rId12"/>
    <p:sldLayoutId id="2147486176" r:id="rId13"/>
    <p:sldLayoutId id="2147486177" r:id="rId14"/>
    <p:sldLayoutId id="2147486178" r:id="rId15"/>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hyperlink" Target="http://www.yoctoproject.org/docs/latest/ref-manual/ref-manual.html#var-TOPDIR" TargetMode="Externa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hyperlink" Target="https://www.yoctoproject.org/docs/latest/mega-manual/mega-manual.html#creating-partitioned-images-using-wic" TargetMode="Externa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hyperlink" Target="http://fedoraproject.org/wiki/Anaconda/Kickstart#bootloader" TargetMode="External"/><Relationship Id="rId2" Type="http://schemas.openxmlformats.org/officeDocument/2006/relationships/hyperlink" Target="http://fedoraproject.org/wiki/Anaconda/Kickstart#part_or_partition" TargetMode="Externa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hyperlink" Target="http://packages.ubuntu.com/xenial/bmap-tools" TargetMode="External"/><Relationship Id="rId2" Type="http://schemas.openxmlformats.org/officeDocument/2006/relationships/hyperlink" Target="https://www.yoctoproject.org/docs/latest/mega-manual/mega-manual.html#flashing-images-using-bmaptool" TargetMode="External"/><Relationship Id="rId1" Type="http://schemas.openxmlformats.org/officeDocument/2006/relationships/slideLayout" Target="../slideLayouts/slideLayout6.xml"/><Relationship Id="rId4" Type="http://schemas.openxmlformats.org/officeDocument/2006/relationships/hyperlink" Target="https://github.com/01org/bmap-tools/tree/master/doc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twitch.tv/yocto_project/"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www.youtube.com/user/TheYoctoProject" TargetMode="External"/></Relationships>
</file>

<file path=ppt/slides/_rels/slide130.xml.rels><?xml version="1.0" encoding="UTF-8" standalone="yes"?>
<Relationships xmlns="http://schemas.openxmlformats.org/package/2006/relationships"><Relationship Id="rId2" Type="http://schemas.openxmlformats.org/officeDocument/2006/relationships/hyperlink" Target="https://www.toganlabs.com/oryx-linux/" TargetMode="Externa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2" Type="http://schemas.openxmlformats.org/officeDocument/2006/relationships/hyperlink" Target="mailto:%3cscott.murray@konsulko.com" TargetMode="Externa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hyperlink" Target="https://www.yoctoproject.org/docs/2.7.1/dev-manual/dev-manual.html#dev-building-images-for-multiple-targets-using-multiple-configurations" TargetMode="Externa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iki.yoctoproject.org/wiki/index.php?title=Yocto_Project_Summit_2019"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hyperlink" Target="mailto:$%7bD%7d$%7bsysconfdir%7d/systemd/system/machines.target.wants/systemd-nspawn@$%7bCONTAINER_NAME%7d.service" TargetMode="Externa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hyperlink" Target="mailto:%3cscott.murray@konsulko.com" TargetMode="Externa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3" Type="http://schemas.openxmlformats.org/officeDocument/2006/relationships/hyperlink" Target="https://elinux.org/images/6/62/Building-Container-Images-with-OpenEmbedded-and-the-Yocto-Project-Scott-Murray-Konsulko-Group-1.pdf" TargetMode="External"/><Relationship Id="rId2" Type="http://schemas.openxmlformats.org/officeDocument/2006/relationships/hyperlink" Target="https://www.slideshare.net/ennael/embedded-recipes-2018-yoctoception-containers-in-the-embedded-world-jrmy-rosen" TargetMode="External"/><Relationship Id="rId1" Type="http://schemas.openxmlformats.org/officeDocument/2006/relationships/slideLayout" Target="../slideLayouts/slideLayout6.xml"/><Relationship Id="rId5" Type="http://schemas.openxmlformats.org/officeDocument/2006/relationships/hyperlink" Target="https://github.com/konsulko/meta-container-demo" TargetMode="External"/><Relationship Id="rId4" Type="http://schemas.openxmlformats.org/officeDocument/2006/relationships/hyperlink" Target="https://youtu.be/OSyLoHYxGLQ" TargetMode="Externa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ctoproject.org/community/"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7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7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hyperlink" Target="https://wiki.yoctoproject.org/wiki/DevDay_San_Diego_2019"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3" Type="http://schemas.openxmlformats.org/officeDocument/2006/relationships/hyperlink" Target="https://sched.co/HOLr" TargetMode="External"/><Relationship Id="rId2" Type="http://schemas.openxmlformats.org/officeDocument/2006/relationships/hyperlink" Target="https://wiki.yoctoproject.org/wiki/Contribute_to_SRTool" TargetMode="Externa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3" Type="http://schemas.openxmlformats.org/officeDocument/2006/relationships/hyperlink" Target="https://wiki.yoctoproject.org/wiki/Oe-selftest"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3" Type="http://schemas.openxmlformats.org/officeDocument/2006/relationships/hyperlink" Target="https://www.yoctoproject.org/docs/latest/dev-manual/dev-manual.html#performing-automated-runtime-testing"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3" Type="http://schemas.openxmlformats.org/officeDocument/2006/relationships/hyperlink" Target="https://wiki.yoctoproject.org/wiki/Working_Behind_a_Network_Proxy"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253.xml.rels><?xml version="1.0" encoding="UTF-8" standalone="yes"?>
<Relationships xmlns="http://schemas.openxmlformats.org/package/2006/relationships"><Relationship Id="rId3" Type="http://schemas.openxmlformats.org/officeDocument/2006/relationships/hyperlink" Target="mailto:oe-user@oe-host" TargetMode="External"/><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mailto:stephano.cetola@linux.intel.com"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hyperlink" Target="https://wiki.yoctoproject.org/wiki/TipsAndTricks/UsingRPM"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mailto:poky@yoctoproject.org"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hyperlink" Target="http://my-server.com/repo"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hyperlink" Target="https://wiki.yoctoproject.org/wiki/PR_Service" TargetMode="Externa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hyperlink" Target="https://www.yoctoproject.org/docs/latest/mega-manual/mega-manual.html#working-with-a-pr-service" TargetMode="Externa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hyperlink" Target="http://layers.openembedded.com" TargetMode="Externa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Developer Day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787400" y="4126230"/>
            <a:ext cx="7923769" cy="1330391"/>
          </a:xfrm>
        </p:spPr>
        <p:txBody>
          <a:bodyPr/>
          <a:lstStyle/>
          <a:p>
            <a:pPr algn="r"/>
            <a:r>
              <a:rPr lang="en-US" dirty="0" smtClean="0"/>
              <a:t>Stephano </a:t>
            </a:r>
            <a:r>
              <a:rPr lang="en-US" dirty="0" err="1" smtClean="0"/>
              <a:t>Cetola</a:t>
            </a:r>
            <a:r>
              <a:rPr lang="en-US" dirty="0"/>
              <a:t>, Armin </a:t>
            </a:r>
            <a:r>
              <a:rPr lang="en-US" dirty="0" err="1" smtClean="0"/>
              <a:t>Kuster</a:t>
            </a:r>
            <a:r>
              <a:rPr lang="en-US" dirty="0" smtClean="0"/>
              <a:t>, Scott </a:t>
            </a:r>
            <a:r>
              <a:rPr lang="en-US" dirty="0"/>
              <a:t>Murray, David Reyna, </a:t>
            </a:r>
            <a:endParaRPr lang="en-US" dirty="0" smtClean="0"/>
          </a:p>
          <a:p>
            <a:pPr algn="r"/>
            <a:r>
              <a:rPr lang="en-US" dirty="0" smtClean="0"/>
              <a:t>Rudolf </a:t>
            </a:r>
            <a:r>
              <a:rPr lang="en-US" dirty="0"/>
              <a:t>J </a:t>
            </a:r>
            <a:r>
              <a:rPr lang="en-US" dirty="0" smtClean="0"/>
              <a:t>Streif, Joshua Watt</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San Diego </a:t>
            </a:r>
            <a:r>
              <a:rPr lang="en-US" dirty="0" smtClean="0">
                <a:latin typeface="Wingdings"/>
                <a:ea typeface="Wingdings"/>
                <a:cs typeface="Wingdings"/>
                <a:sym typeface="Wingdings"/>
              </a:rPr>
              <a:t></a:t>
            </a:r>
            <a:r>
              <a:rPr lang="en-US" dirty="0" smtClean="0"/>
              <a:t> 20 August 2019</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454025" y="408517"/>
            <a:ext cx="8227438" cy="889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a:t>Outline</a:t>
            </a:r>
            <a:endParaRPr sz="2600" b="1" i="0" u="none" strike="noStrike" cap="none">
              <a:solidFill>
                <a:schemeClr val="accent1"/>
              </a:solidFill>
              <a:latin typeface="Arial"/>
              <a:ea typeface="Arial"/>
              <a:cs typeface="Arial"/>
              <a:sym typeface="Arial"/>
            </a:endParaRPr>
          </a:p>
        </p:txBody>
      </p:sp>
      <p:sp>
        <p:nvSpPr>
          <p:cNvPr id="58" name="Google Shape;58;p13"/>
          <p:cNvSpPr txBox="1">
            <a:spLocks noGrp="1"/>
          </p:cNvSpPr>
          <p:nvPr>
            <p:ph type="body" idx="1"/>
          </p:nvPr>
        </p:nvSpPr>
        <p:spPr>
          <a:xfrm>
            <a:off x="448853" y="1379538"/>
            <a:ext cx="8233200" cy="4532400"/>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accent1"/>
              </a:buClr>
              <a:buSzPts val="2400"/>
              <a:buFont typeface="Arial"/>
              <a:buChar char="•"/>
            </a:pPr>
            <a:r>
              <a:rPr lang="en-US" sz="3600" dirty="0"/>
              <a:t>Project updates</a:t>
            </a:r>
            <a:endParaRPr sz="3600" dirty="0"/>
          </a:p>
          <a:p>
            <a:pPr marL="342900" lvl="0" indent="-342900" algn="l" rtl="0">
              <a:spcBef>
                <a:spcPts val="0"/>
              </a:spcBef>
              <a:spcAft>
                <a:spcPts val="0"/>
              </a:spcAft>
              <a:buClr>
                <a:schemeClr val="accent1"/>
              </a:buClr>
              <a:buSzPts val="2400"/>
              <a:buFont typeface="Arial"/>
              <a:buChar char="•"/>
            </a:pPr>
            <a:r>
              <a:rPr lang="en-US" sz="3600" dirty="0"/>
              <a:t>Yocto Project Dev Day</a:t>
            </a:r>
            <a:endParaRPr sz="3600" dirty="0"/>
          </a:p>
          <a:p>
            <a:pPr marL="342900" lvl="0" indent="-342900" algn="l" rtl="0">
              <a:spcBef>
                <a:spcPts val="0"/>
              </a:spcBef>
              <a:spcAft>
                <a:spcPts val="0"/>
              </a:spcAft>
              <a:buClr>
                <a:schemeClr val="accent1"/>
              </a:buClr>
              <a:buSzPts val="2400"/>
              <a:buFont typeface="Arial"/>
              <a:buChar char="•"/>
            </a:pPr>
            <a:r>
              <a:rPr lang="en-US" sz="3600" dirty="0"/>
              <a:t>Yocto Project Summit 2019</a:t>
            </a:r>
            <a:endParaRPr sz="3600" dirty="0"/>
          </a:p>
          <a:p>
            <a:pPr marL="342900" marR="0" lvl="0" indent="-342900" algn="l" rtl="0">
              <a:spcBef>
                <a:spcPts val="0"/>
              </a:spcBef>
              <a:spcAft>
                <a:spcPts val="0"/>
              </a:spcAft>
              <a:buClr>
                <a:schemeClr val="accent1"/>
              </a:buClr>
              <a:buSzPts val="2400"/>
              <a:buFont typeface="Arial"/>
              <a:buChar char="•"/>
            </a:pPr>
            <a:r>
              <a:rPr lang="en-US" sz="3600" dirty="0"/>
              <a:t>Join us!</a:t>
            </a:r>
            <a:endParaRPr sz="3600" dirty="0"/>
          </a:p>
          <a:p>
            <a:pPr marL="342900" marR="0" lvl="0" indent="0" algn="l" rtl="0">
              <a:spcBef>
                <a:spcPts val="0"/>
              </a:spcBef>
              <a:spcAft>
                <a:spcPts val="0"/>
              </a:spcAft>
              <a:buNone/>
            </a:pPr>
            <a:endParaRPr dirty="0"/>
          </a:p>
          <a:p>
            <a:pPr marL="342900" marR="0" lvl="0" indent="-190500" algn="l" rtl="0">
              <a:spcBef>
                <a:spcPts val="1800"/>
              </a:spcBef>
              <a:spcAft>
                <a:spcPts val="0"/>
              </a:spcAft>
              <a:buClr>
                <a:schemeClr val="accent1"/>
              </a:buClr>
              <a:buSzPts val="2400"/>
              <a:buFont typeface="Arial"/>
              <a:buNone/>
            </a:pPr>
            <a:endParaRPr sz="2400" b="1" i="0" u="none" strike="noStrike" cap="none" dirty="0">
              <a:solidFill>
                <a:schemeClr val="accent6"/>
              </a:solidFill>
              <a:latin typeface="Arial"/>
              <a:ea typeface="Arial"/>
              <a:cs typeface="Arial"/>
              <a:sym typeface="Arial"/>
            </a:endParaRPr>
          </a:p>
        </p:txBody>
      </p:sp>
    </p:spTree>
    <p:extLst>
      <p:ext uri="{BB962C8B-B14F-4D97-AF65-F5344CB8AC3E}">
        <p14:creationId xmlns:p14="http://schemas.microsoft.com/office/powerpoint/2010/main" val="1569279877"/>
      </p:ext>
    </p:extLst>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err="1" smtClean="0">
                <a:solidFill>
                  <a:srgbClr val="00B0F0"/>
                </a:solidFill>
              </a:rPr>
              <a:t>Sstate</a:t>
            </a:r>
            <a:r>
              <a:rPr lang="en-US" dirty="0" smtClean="0">
                <a:solidFill>
                  <a:srgbClr val="00B0F0"/>
                </a:solidFill>
              </a:rPr>
              <a:t>: Mirrors</a:t>
            </a:r>
            <a:endParaRPr lang="en-US" dirty="0">
              <a:solidFill>
                <a:srgbClr val="00B0F0"/>
              </a:solidFill>
              <a:latin typeface="Arial" charset="0"/>
            </a:endParaRPr>
          </a:p>
        </p:txBody>
      </p:sp>
      <p:sp>
        <p:nvSpPr>
          <p:cNvPr id="13314" name="Content Placeholder 2"/>
          <p:cNvSpPr>
            <a:spLocks noGrp="1"/>
          </p:cNvSpPr>
          <p:nvPr>
            <p:ph sz="quarter" idx="13"/>
          </p:nvPr>
        </p:nvSpPr>
        <p:spPr>
          <a:xfrm>
            <a:off x="515931" y="907706"/>
            <a:ext cx="8233186" cy="5305646"/>
          </a:xfrm>
        </p:spPr>
        <p:txBody>
          <a:bodyPr/>
          <a:lstStyle/>
          <a:p>
            <a:pPr eaLnBrk="1" hangingPunct="1">
              <a:spcBef>
                <a:spcPts val="900"/>
              </a:spcBef>
              <a:buFontTx/>
              <a:buChar char="•"/>
            </a:pPr>
            <a:r>
              <a:rPr lang="en-US" sz="2000" dirty="0" smtClean="0">
                <a:latin typeface="Arial" charset="0"/>
              </a:rPr>
              <a:t>What we learned about Mirrors can apply </a:t>
            </a:r>
            <a:r>
              <a:rPr lang="en-US" sz="2000" dirty="0" err="1" smtClean="0">
                <a:latin typeface="Arial" charset="0"/>
              </a:rPr>
              <a:t>Sstate</a:t>
            </a:r>
            <a:r>
              <a:rPr lang="en-US" sz="2000" dirty="0" smtClean="0">
                <a:latin typeface="Arial" charset="0"/>
              </a:rPr>
              <a:t/>
            </a:r>
            <a:br>
              <a:rPr lang="en-US" sz="2000" dirty="0" smtClean="0">
                <a:latin typeface="Arial" charset="0"/>
              </a:rPr>
            </a:br>
            <a:endParaRPr lang="en-US" sz="2000" dirty="0" smtClean="0">
              <a:latin typeface="Arial" charset="0"/>
            </a:endParaRPr>
          </a:p>
          <a:p>
            <a:pPr eaLnBrk="1" hangingPunct="1">
              <a:spcBef>
                <a:spcPts val="900"/>
              </a:spcBef>
              <a:buFontTx/>
              <a:buChar char="•"/>
            </a:pPr>
            <a:r>
              <a:rPr lang="en-US" sz="2000" dirty="0">
                <a:latin typeface="Arial" charset="0"/>
              </a:rPr>
              <a:t>SSTATE_MIRRORS</a:t>
            </a:r>
          </a:p>
          <a:p>
            <a:pPr lvl="1" eaLnBrk="1" hangingPunct="1">
              <a:spcBef>
                <a:spcPts val="900"/>
              </a:spcBef>
              <a:buFontTx/>
              <a:buChar char="•"/>
            </a:pPr>
            <a:r>
              <a:rPr lang="en-US" sz="1800" dirty="0">
                <a:latin typeface="Arial" charset="0"/>
              </a:rPr>
              <a:t>Configures the build system to search other mirror locations for prebuilt cache data objects before building out the data. This variable works like fetcher MIRRORS and PREMIRRORS and points to the cache locations to check for the shared objects</a:t>
            </a:r>
            <a:r>
              <a:rPr lang="en-US" sz="1800" dirty="0" smtClean="0">
                <a:latin typeface="Arial" charset="0"/>
              </a:rPr>
              <a:t>.</a:t>
            </a:r>
            <a:br>
              <a:rPr lang="en-US" sz="1800" dirty="0" smtClean="0">
                <a:latin typeface="Arial" charset="0"/>
              </a:rPr>
            </a:br>
            <a:endParaRPr lang="en-US" sz="2000" dirty="0">
              <a:latin typeface="Arial" charset="0"/>
            </a:endParaRPr>
          </a:p>
          <a:p>
            <a:pPr eaLnBrk="1" hangingPunct="1">
              <a:spcBef>
                <a:spcPts val="900"/>
              </a:spcBef>
              <a:buFontTx/>
              <a:buChar char="•"/>
            </a:pPr>
            <a:r>
              <a:rPr lang="en-US" sz="2000" dirty="0" smtClean="0">
                <a:latin typeface="Arial" charset="0"/>
              </a:rPr>
              <a:t>SSTATE_MIRROR_ALLOW_NETWORK</a:t>
            </a:r>
          </a:p>
          <a:p>
            <a:pPr lvl="1" eaLnBrk="1" hangingPunct="1">
              <a:spcBef>
                <a:spcPts val="900"/>
              </a:spcBef>
              <a:buFontTx/>
              <a:buChar char="•"/>
            </a:pPr>
            <a:r>
              <a:rPr lang="en-US" sz="1800" dirty="0" smtClean="0">
                <a:latin typeface="Arial" charset="0"/>
              </a:rPr>
              <a:t>If </a:t>
            </a:r>
            <a:r>
              <a:rPr lang="en-US" sz="1800" dirty="0">
                <a:latin typeface="Arial" charset="0"/>
              </a:rPr>
              <a:t>set to "1", allows fetches from mirrors that are specified in SSTATE_MIRRORS to work even when fetching from the network has been disabled by setting BB_NO_NETWORK to "1". Using </a:t>
            </a:r>
            <a:r>
              <a:rPr lang="en-US" sz="1800" dirty="0" smtClean="0">
                <a:latin typeface="Arial" charset="0"/>
              </a:rPr>
              <a:t>the SSTATE_MIRROR_ALLOW_NETWORK </a:t>
            </a:r>
            <a:r>
              <a:rPr lang="en-US" sz="1800" dirty="0">
                <a:latin typeface="Arial" charset="0"/>
              </a:rPr>
              <a:t>variable is useful if you have set SSTATE_MIRRORS to point to an internal server for your shared state cache, but you want to disable any other fetching from the network. </a:t>
            </a:r>
          </a:p>
          <a:p>
            <a:pPr eaLnBrk="1" hangingPunct="1">
              <a:spcBef>
                <a:spcPts val="900"/>
              </a:spcBef>
              <a:buFontTx/>
              <a:buChar char="•"/>
            </a:pPr>
            <a:endParaRPr lang="en-US" sz="1800" dirty="0">
              <a:latin typeface="Arial" charset="0"/>
            </a:endParaRPr>
          </a:p>
          <a:p>
            <a:pPr eaLnBrk="1" hangingPunct="1">
              <a:spcBef>
                <a:spcPts val="900"/>
              </a:spcBef>
              <a:buFontTx/>
              <a:buChar char="•"/>
            </a:pPr>
            <a:endParaRPr lang="en-US" sz="1800" dirty="0" smtClean="0">
              <a:latin typeface="Arial" charset="0"/>
            </a:endParaRPr>
          </a:p>
          <a:p>
            <a:pPr eaLnBrk="1" hangingPunct="1">
              <a:spcBef>
                <a:spcPts val="900"/>
              </a:spcBef>
              <a:buFontTx/>
              <a:buChar char="•"/>
            </a:pPr>
            <a:endParaRPr lang="en-US" sz="1800" dirty="0">
              <a:latin typeface="Arial" charset="0"/>
            </a:endParaRPr>
          </a:p>
        </p:txBody>
      </p:sp>
    </p:spTree>
    <p:extLst>
      <p:ext uri="{BB962C8B-B14F-4D97-AF65-F5344CB8AC3E}">
        <p14:creationId xmlns:p14="http://schemas.microsoft.com/office/powerpoint/2010/main" val="4255499198"/>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err="1" smtClean="0">
                <a:solidFill>
                  <a:srgbClr val="00B0F0"/>
                </a:solidFill>
              </a:rPr>
              <a:t>Sstate</a:t>
            </a:r>
            <a:r>
              <a:rPr lang="en-US" dirty="0" smtClean="0">
                <a:solidFill>
                  <a:srgbClr val="00B0F0"/>
                </a:solidFill>
              </a:rPr>
              <a:t>: recommendations</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1800" dirty="0" smtClean="0">
                <a:latin typeface="Arial" charset="0"/>
              </a:rPr>
              <a:t>In complex systems it is recommended to separate </a:t>
            </a:r>
            <a:r>
              <a:rPr lang="en-US" sz="1800" dirty="0" err="1">
                <a:latin typeface="Arial" charset="0"/>
              </a:rPr>
              <a:t>sstate</a:t>
            </a:r>
            <a:r>
              <a:rPr lang="en-US" sz="1800" dirty="0">
                <a:latin typeface="Arial" charset="0"/>
              </a:rPr>
              <a:t> </a:t>
            </a:r>
            <a:r>
              <a:rPr lang="en-US" sz="1800" dirty="0" smtClean="0">
                <a:latin typeface="Arial" charset="0"/>
              </a:rPr>
              <a:t>directories, for example native </a:t>
            </a:r>
            <a:r>
              <a:rPr lang="en-US" sz="1800" dirty="0">
                <a:latin typeface="Arial" charset="0"/>
              </a:rPr>
              <a:t>and non-native </a:t>
            </a:r>
            <a:r>
              <a:rPr lang="en-US" sz="1800" dirty="0" err="1" smtClean="0">
                <a:latin typeface="Arial" charset="0"/>
              </a:rPr>
              <a:t>sstate</a:t>
            </a:r>
            <a:r>
              <a:rPr lang="en-US" sz="1800" dirty="0" smtClean="0">
                <a:latin typeface="Arial" charset="0"/>
              </a:rPr>
              <a:t> directories, and also different BSPs and arches.</a:t>
            </a:r>
            <a:endParaRPr lang="en-US" sz="1800" dirty="0">
              <a:latin typeface="Arial" charset="0"/>
            </a:endParaRPr>
          </a:p>
          <a:p>
            <a:pPr eaLnBrk="1" hangingPunct="1">
              <a:spcBef>
                <a:spcPts val="900"/>
              </a:spcBef>
              <a:buFontTx/>
              <a:buChar char="•"/>
            </a:pPr>
            <a:r>
              <a:rPr lang="en-US" sz="1800" dirty="0" smtClean="0">
                <a:latin typeface="Arial" charset="0"/>
              </a:rPr>
              <a:t>Reusing </a:t>
            </a:r>
            <a:r>
              <a:rPr lang="en-US" sz="1800" dirty="0">
                <a:latin typeface="Arial" charset="0"/>
              </a:rPr>
              <a:t>a single directory will grow very large very quickly. Use </a:t>
            </a:r>
            <a:r>
              <a:rPr lang="en-US" sz="1800" dirty="0" err="1" smtClean="0">
                <a:latin typeface="Arial" charset="0"/>
              </a:rPr>
              <a:t>atime</a:t>
            </a:r>
            <a:r>
              <a:rPr lang="en-US" sz="1800" dirty="0" smtClean="0">
                <a:latin typeface="Arial" charset="0"/>
              </a:rPr>
              <a:t> </a:t>
            </a:r>
            <a:r>
              <a:rPr lang="en-US" sz="1800" dirty="0">
                <a:latin typeface="Arial" charset="0"/>
              </a:rPr>
              <a:t>to delete old files. Note: this requires the </a:t>
            </a:r>
            <a:r>
              <a:rPr lang="en-US" sz="1800" dirty="0" err="1">
                <a:latin typeface="Arial" charset="0"/>
              </a:rPr>
              <a:t>filesystem</a:t>
            </a:r>
            <a:r>
              <a:rPr lang="en-US" sz="1800" dirty="0">
                <a:latin typeface="Arial" charset="0"/>
              </a:rPr>
              <a:t> mounted with </a:t>
            </a:r>
            <a:r>
              <a:rPr lang="en-US" sz="1800" dirty="0" err="1">
                <a:latin typeface="Arial" charset="0"/>
              </a:rPr>
              <a:t>atime</a:t>
            </a:r>
            <a:r>
              <a:rPr lang="en-US" sz="1800" dirty="0">
                <a:latin typeface="Arial" charset="0"/>
              </a:rPr>
              <a:t>/</a:t>
            </a:r>
            <a:r>
              <a:rPr lang="en-US" sz="1800" dirty="0" err="1">
                <a:latin typeface="Arial" charset="0"/>
              </a:rPr>
              <a:t>relatime</a:t>
            </a:r>
            <a:r>
              <a:rPr lang="en-US" sz="1800" dirty="0">
                <a:latin typeface="Arial" charset="0"/>
              </a:rPr>
              <a:t> which we normally recommend to disable for build performance</a:t>
            </a:r>
            <a:r>
              <a:rPr lang="en-US" sz="1800" dirty="0" smtClean="0">
                <a:latin typeface="Arial" charset="0"/>
              </a:rPr>
              <a:t>.</a:t>
            </a:r>
            <a:br>
              <a:rPr lang="en-US" sz="1800" dirty="0" smtClean="0">
                <a:latin typeface="Arial" charset="0"/>
              </a:rPr>
            </a:br>
            <a:r>
              <a:rPr lang="en-US" sz="1050" dirty="0" smtClean="0">
                <a:latin typeface="Arial" charset="0"/>
              </a:rPr>
              <a:t/>
            </a:r>
            <a:br>
              <a:rPr lang="en-US" sz="1050" dirty="0" smtClean="0">
                <a:latin typeface="Arial" charset="0"/>
              </a:rPr>
            </a:br>
            <a:r>
              <a:rPr lang="en-US" sz="1800" dirty="0" smtClean="0">
                <a:latin typeface="Arial" charset="0"/>
              </a:rPr>
              <a:t>   find </a:t>
            </a:r>
            <a:r>
              <a:rPr lang="en-US" sz="1800" dirty="0">
                <a:latin typeface="Arial" charset="0"/>
              </a:rPr>
              <a:t>${</a:t>
            </a:r>
            <a:r>
              <a:rPr lang="en-US" sz="1800" dirty="0" err="1">
                <a:latin typeface="Arial" charset="0"/>
              </a:rPr>
              <a:t>sstate_dir</a:t>
            </a:r>
            <a:r>
              <a:rPr lang="en-US" sz="1800" dirty="0">
                <a:latin typeface="Arial" charset="0"/>
              </a:rPr>
              <a:t>} -name '</a:t>
            </a:r>
            <a:r>
              <a:rPr lang="en-US" sz="1800" dirty="0" err="1">
                <a:latin typeface="Arial" charset="0"/>
              </a:rPr>
              <a:t>sstate</a:t>
            </a:r>
            <a:r>
              <a:rPr lang="en-US" sz="1800" dirty="0">
                <a:latin typeface="Arial" charset="0"/>
              </a:rPr>
              <a:t>*' -</a:t>
            </a:r>
            <a:r>
              <a:rPr lang="en-US" sz="1800" dirty="0" err="1">
                <a:latin typeface="Arial" charset="0"/>
              </a:rPr>
              <a:t>atime</a:t>
            </a:r>
            <a:r>
              <a:rPr lang="en-US" sz="1800" dirty="0">
                <a:latin typeface="Arial" charset="0"/>
              </a:rPr>
              <a:t> +3 -delete; </a:t>
            </a:r>
            <a:r>
              <a:rPr lang="en-US" sz="1800" dirty="0" smtClean="0">
                <a:latin typeface="Arial" charset="0"/>
              </a:rPr>
              <a:t>fi</a:t>
            </a:r>
            <a:br>
              <a:rPr lang="en-US" sz="1800" dirty="0" smtClean="0">
                <a:latin typeface="Arial" charset="0"/>
              </a:rPr>
            </a:br>
            <a:endParaRPr lang="en-US" sz="1050" dirty="0" smtClean="0">
              <a:latin typeface="Arial" charset="0"/>
            </a:endParaRPr>
          </a:p>
          <a:p>
            <a:pPr eaLnBrk="1" hangingPunct="1">
              <a:spcBef>
                <a:spcPts val="900"/>
              </a:spcBef>
              <a:buFontTx/>
              <a:buChar char="•"/>
            </a:pPr>
            <a:r>
              <a:rPr lang="en-US" sz="1800" dirty="0" smtClean="0">
                <a:latin typeface="Arial" charset="0"/>
              </a:rPr>
              <a:t>Rebuild </a:t>
            </a:r>
            <a:r>
              <a:rPr lang="en-US" sz="1800" dirty="0" err="1">
                <a:latin typeface="Arial" charset="0"/>
              </a:rPr>
              <a:t>sstate</a:t>
            </a:r>
            <a:r>
              <a:rPr lang="en-US" sz="1800" dirty="0">
                <a:latin typeface="Arial" charset="0"/>
              </a:rPr>
              <a:t> to new directory periodically and delete old </a:t>
            </a:r>
            <a:r>
              <a:rPr lang="en-US" sz="1800" dirty="0" err="1">
                <a:latin typeface="Arial" charset="0"/>
              </a:rPr>
              <a:t>sstate</a:t>
            </a:r>
            <a:r>
              <a:rPr lang="en-US" sz="1800" dirty="0">
                <a:latin typeface="Arial" charset="0"/>
              </a:rPr>
              <a:t> </a:t>
            </a:r>
            <a:r>
              <a:rPr lang="en-US" sz="1800" dirty="0" err="1">
                <a:latin typeface="Arial" charset="0"/>
              </a:rPr>
              <a:t>dir</a:t>
            </a:r>
            <a:r>
              <a:rPr lang="en-US" sz="1800" dirty="0">
                <a:latin typeface="Arial" charset="0"/>
              </a:rPr>
              <a:t> </a:t>
            </a:r>
            <a:r>
              <a:rPr lang="en-US" sz="1800" dirty="0" smtClean="0">
                <a:latin typeface="Arial" charset="0"/>
              </a:rPr>
              <a:t>to </a:t>
            </a:r>
            <a:r>
              <a:rPr lang="en-US" sz="1800" dirty="0">
                <a:latin typeface="Arial" charset="0"/>
              </a:rPr>
              <a:t>maintain bounded size. </a:t>
            </a:r>
            <a:r>
              <a:rPr lang="en-US" sz="1800" dirty="0" smtClean="0">
                <a:latin typeface="Arial" charset="0"/>
              </a:rPr>
              <a:t>There may be packages or package versions that are no longer used and just take up space.</a:t>
            </a:r>
          </a:p>
          <a:p>
            <a:pPr eaLnBrk="1" hangingPunct="1">
              <a:spcBef>
                <a:spcPts val="900"/>
              </a:spcBef>
              <a:buFontTx/>
              <a:buChar char="•"/>
            </a:pPr>
            <a:r>
              <a:rPr lang="en-US" sz="1800" dirty="0">
                <a:latin typeface="Arial" charset="0"/>
              </a:rPr>
              <a:t>Although it is possible to use other protocols for the </a:t>
            </a:r>
            <a:r>
              <a:rPr lang="en-US" sz="1800" dirty="0" err="1">
                <a:latin typeface="Arial" charset="0"/>
              </a:rPr>
              <a:t>sstate</a:t>
            </a:r>
            <a:r>
              <a:rPr lang="en-US" sz="1800" dirty="0">
                <a:latin typeface="Arial" charset="0"/>
              </a:rPr>
              <a:t> such as HTTP and FTP, you should avoid these. Using HTTP limits the </a:t>
            </a:r>
            <a:r>
              <a:rPr lang="en-US" sz="1800" dirty="0" err="1">
                <a:latin typeface="Arial" charset="0"/>
              </a:rPr>
              <a:t>sstate</a:t>
            </a:r>
            <a:r>
              <a:rPr lang="en-US" sz="1800" dirty="0">
                <a:latin typeface="Arial" charset="0"/>
              </a:rPr>
              <a:t> to read-only and FTP provides poor performance. </a:t>
            </a:r>
          </a:p>
          <a:p>
            <a:pPr eaLnBrk="1" hangingPunct="1">
              <a:spcBef>
                <a:spcPts val="900"/>
              </a:spcBef>
              <a:buFontTx/>
              <a:buChar char="•"/>
            </a:pPr>
            <a:r>
              <a:rPr lang="en-US" sz="1800" dirty="0">
                <a:latin typeface="Arial" charset="0"/>
              </a:rPr>
              <a:t>Additionally, </a:t>
            </a:r>
            <a:r>
              <a:rPr lang="en-US" sz="1800" dirty="0" smtClean="0">
                <a:latin typeface="Arial" charset="0"/>
              </a:rPr>
              <a:t>a missing </a:t>
            </a:r>
            <a:r>
              <a:rPr lang="en-US" sz="1800" dirty="0" err="1">
                <a:latin typeface="Arial" charset="0"/>
              </a:rPr>
              <a:t>sstate</a:t>
            </a:r>
            <a:r>
              <a:rPr lang="en-US" sz="1800" dirty="0">
                <a:latin typeface="Arial" charset="0"/>
              </a:rPr>
              <a:t> file on http/ftp server cause </a:t>
            </a:r>
            <a:r>
              <a:rPr lang="en-US" sz="1800" dirty="0" err="1">
                <a:latin typeface="Arial" charset="0"/>
              </a:rPr>
              <a:t>wget</a:t>
            </a:r>
            <a:r>
              <a:rPr lang="en-US" sz="1800" dirty="0">
                <a:latin typeface="Arial" charset="0"/>
              </a:rPr>
              <a:t> to hang for a long time due to the retries and </a:t>
            </a:r>
            <a:r>
              <a:rPr lang="en-US" sz="1800" dirty="0" smtClean="0">
                <a:latin typeface="Arial" charset="0"/>
              </a:rPr>
              <a:t>timeout</a:t>
            </a:r>
            <a:endParaRPr lang="en-US" sz="1800" dirty="0">
              <a:latin typeface="Arial" charset="0"/>
            </a:endParaRPr>
          </a:p>
        </p:txBody>
      </p:sp>
    </p:spTree>
    <p:extLst>
      <p:ext uri="{BB962C8B-B14F-4D97-AF65-F5344CB8AC3E}">
        <p14:creationId xmlns:p14="http://schemas.microsoft.com/office/powerpoint/2010/main" val="929776434"/>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z="2800" dirty="0">
                <a:solidFill>
                  <a:srgbClr val="00B0F0"/>
                </a:solidFill>
                <a:latin typeface="Arial" charset="0"/>
              </a:rPr>
              <a:t> </a:t>
            </a:r>
            <a:r>
              <a:rPr lang="en-US" sz="2800" dirty="0" err="1" smtClean="0">
                <a:solidFill>
                  <a:srgbClr val="00B0F0"/>
                </a:solidFill>
              </a:rPr>
              <a:t>Sstate</a:t>
            </a:r>
            <a:r>
              <a:rPr lang="en-US" sz="2800" dirty="0" smtClean="0">
                <a:solidFill>
                  <a:srgbClr val="00B0F0"/>
                </a:solidFill>
              </a:rPr>
              <a:t>: </a:t>
            </a:r>
            <a:r>
              <a:rPr lang="en-US" sz="2800" dirty="0" smtClean="0">
                <a:solidFill>
                  <a:srgbClr val="00B0F0"/>
                </a:solidFill>
                <a:latin typeface="Arial" charset="0"/>
              </a:rPr>
              <a:t>Known </a:t>
            </a:r>
            <a:r>
              <a:rPr lang="en-US" sz="2800" dirty="0">
                <a:solidFill>
                  <a:srgbClr val="00B0F0"/>
                </a:solidFill>
                <a:latin typeface="Arial" charset="0"/>
              </a:rPr>
              <a:t>issues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1800" dirty="0" smtClean="0">
                <a:latin typeface="Arial" charset="0"/>
              </a:rPr>
              <a:t>A new </a:t>
            </a:r>
            <a:r>
              <a:rPr lang="en-US" sz="1800" dirty="0" err="1">
                <a:latin typeface="Arial" charset="0"/>
              </a:rPr>
              <a:t>changeset</a:t>
            </a:r>
            <a:r>
              <a:rPr lang="en-US" sz="1800" dirty="0">
                <a:latin typeface="Arial" charset="0"/>
              </a:rPr>
              <a:t> may invalidate part or all of the </a:t>
            </a:r>
            <a:r>
              <a:rPr lang="en-US" sz="1800" dirty="0" err="1">
                <a:latin typeface="Arial" charset="0"/>
              </a:rPr>
              <a:t>sstate</a:t>
            </a:r>
            <a:r>
              <a:rPr lang="en-US" sz="1800" dirty="0">
                <a:latin typeface="Arial" charset="0"/>
              </a:rPr>
              <a:t> cache occasionally - this is by design</a:t>
            </a:r>
          </a:p>
          <a:p>
            <a:pPr eaLnBrk="1" hangingPunct="1">
              <a:spcBef>
                <a:spcPts val="900"/>
              </a:spcBef>
              <a:buFontTx/>
              <a:buChar char="•"/>
            </a:pPr>
            <a:r>
              <a:rPr lang="en-US" sz="1800" dirty="0" smtClean="0">
                <a:latin typeface="Arial" charset="0"/>
              </a:rPr>
              <a:t>Native </a:t>
            </a:r>
            <a:r>
              <a:rPr lang="en-US" sz="1800" dirty="0">
                <a:latin typeface="Arial" charset="0"/>
              </a:rPr>
              <a:t>package’s </a:t>
            </a:r>
            <a:r>
              <a:rPr lang="en-US" sz="1800" dirty="0" err="1" smtClean="0">
                <a:latin typeface="Arial" charset="0"/>
              </a:rPr>
              <a:t>sstate</a:t>
            </a:r>
            <a:r>
              <a:rPr lang="en-US" sz="1800" dirty="0" smtClean="0">
                <a:latin typeface="Arial" charset="0"/>
              </a:rPr>
              <a:t>-cache </a:t>
            </a:r>
            <a:r>
              <a:rPr lang="en-US" sz="1800" dirty="0">
                <a:latin typeface="Arial" charset="0"/>
              </a:rPr>
              <a:t>can’t be reused among </a:t>
            </a:r>
            <a:r>
              <a:rPr lang="en-US" sz="1800" dirty="0" smtClean="0">
                <a:latin typeface="Arial" charset="0"/>
              </a:rPr>
              <a:t>32-bit </a:t>
            </a:r>
            <a:r>
              <a:rPr lang="en-US" sz="1800" dirty="0">
                <a:latin typeface="Arial" charset="0"/>
              </a:rPr>
              <a:t>and </a:t>
            </a:r>
            <a:r>
              <a:rPr lang="en-US" sz="1800" dirty="0" smtClean="0">
                <a:latin typeface="Arial" charset="0"/>
              </a:rPr>
              <a:t>64-bit </a:t>
            </a:r>
            <a:r>
              <a:rPr lang="en-US" sz="1800" dirty="0">
                <a:latin typeface="Arial" charset="0"/>
              </a:rPr>
              <a:t>host</a:t>
            </a:r>
          </a:p>
          <a:p>
            <a:pPr eaLnBrk="1" hangingPunct="1">
              <a:spcBef>
                <a:spcPts val="900"/>
              </a:spcBef>
              <a:buFontTx/>
              <a:buChar char="•"/>
            </a:pPr>
            <a:r>
              <a:rPr lang="en-US" sz="1800" dirty="0" smtClean="0">
                <a:latin typeface="Arial" charset="0"/>
              </a:rPr>
              <a:t>Native </a:t>
            </a:r>
            <a:r>
              <a:rPr lang="en-US" sz="1800" dirty="0" err="1">
                <a:latin typeface="Arial" charset="0"/>
              </a:rPr>
              <a:t>sstate</a:t>
            </a:r>
            <a:r>
              <a:rPr lang="en-US" sz="1800" dirty="0">
                <a:latin typeface="Arial" charset="0"/>
              </a:rPr>
              <a:t> dependent on </a:t>
            </a:r>
            <a:r>
              <a:rPr lang="en-US" sz="1800" dirty="0" err="1">
                <a:latin typeface="Arial" charset="0"/>
              </a:rPr>
              <a:t>glibc</a:t>
            </a:r>
            <a:r>
              <a:rPr lang="en-US" sz="1800" dirty="0">
                <a:latin typeface="Arial" charset="0"/>
              </a:rPr>
              <a:t> version and native </a:t>
            </a:r>
            <a:r>
              <a:rPr lang="en-US" sz="1800" dirty="0" err="1">
                <a:latin typeface="Arial" charset="0"/>
              </a:rPr>
              <a:t>sstate</a:t>
            </a:r>
            <a:r>
              <a:rPr lang="en-US" sz="1800" dirty="0">
                <a:latin typeface="Arial" charset="0"/>
              </a:rPr>
              <a:t> compiled  with newer </a:t>
            </a:r>
            <a:r>
              <a:rPr lang="en-US" sz="1800" dirty="0" err="1">
                <a:latin typeface="Arial" charset="0"/>
              </a:rPr>
              <a:t>glibc</a:t>
            </a:r>
            <a:r>
              <a:rPr lang="en-US" sz="1800" dirty="0">
                <a:latin typeface="Arial" charset="0"/>
              </a:rPr>
              <a:t> version cannot be used on systems with older </a:t>
            </a:r>
            <a:r>
              <a:rPr lang="en-US" sz="1800" dirty="0" err="1" smtClean="0">
                <a:latin typeface="Arial" charset="0"/>
              </a:rPr>
              <a:t>glibc</a:t>
            </a:r>
            <a:endParaRPr lang="en-US" sz="1800" dirty="0" smtClean="0">
              <a:latin typeface="Arial" charset="0"/>
            </a:endParaRPr>
          </a:p>
          <a:p>
            <a:pPr eaLnBrk="1" hangingPunct="1">
              <a:spcBef>
                <a:spcPts val="900"/>
              </a:spcBef>
              <a:buFontTx/>
              <a:buChar char="•"/>
            </a:pPr>
            <a:r>
              <a:rPr lang="en-US" sz="1800" dirty="0" smtClean="0">
                <a:latin typeface="Arial" charset="0"/>
              </a:rPr>
              <a:t>The calculated signatures are not always perfect. For example, if a recipe copies files directly into its install directory and those files are not otherwise registered in the FILES directive, any file changes will be invisible to the signature, and even though the package builds the image will be populated by the original </a:t>
            </a:r>
            <a:r>
              <a:rPr lang="en-US" sz="1800" dirty="0" err="1" smtClean="0">
                <a:latin typeface="Arial" charset="0"/>
              </a:rPr>
              <a:t>sstate</a:t>
            </a:r>
            <a:r>
              <a:rPr lang="en-US" sz="1800" dirty="0" smtClean="0">
                <a:latin typeface="Arial" charset="0"/>
              </a:rPr>
              <a:t> version</a:t>
            </a:r>
          </a:p>
          <a:p>
            <a:pPr eaLnBrk="1" hangingPunct="1">
              <a:spcBef>
                <a:spcPts val="900"/>
              </a:spcBef>
              <a:buFontTx/>
              <a:buChar char="•"/>
            </a:pPr>
            <a:r>
              <a:rPr lang="en-US" sz="1800" dirty="0" smtClean="0">
                <a:latin typeface="Arial" charset="0"/>
              </a:rPr>
              <a:t>Users with different PR Servers can cause package extra-version incrementing that is inconsistent, resulting in false wins</a:t>
            </a:r>
          </a:p>
          <a:p>
            <a:pPr eaLnBrk="1" hangingPunct="1">
              <a:spcBef>
                <a:spcPts val="900"/>
              </a:spcBef>
              <a:buFontTx/>
              <a:buChar char="•"/>
            </a:pPr>
            <a:r>
              <a:rPr lang="en-US" sz="1800" dirty="0" smtClean="0">
                <a:latin typeface="Arial" charset="0"/>
              </a:rPr>
              <a:t>Never the less, the </a:t>
            </a:r>
            <a:r>
              <a:rPr lang="en-US" sz="1800" dirty="0" err="1">
                <a:latin typeface="Arial" charset="0"/>
              </a:rPr>
              <a:t>sstate</a:t>
            </a:r>
            <a:r>
              <a:rPr lang="en-US" sz="1800" dirty="0">
                <a:latin typeface="Arial" charset="0"/>
              </a:rPr>
              <a:t>-cache feature will save you a tremendous amount of time, and it has proven to be very </a:t>
            </a:r>
            <a:r>
              <a:rPr lang="en-US" sz="1800" dirty="0" smtClean="0">
                <a:latin typeface="Arial" charset="0"/>
              </a:rPr>
              <a:t>stable. </a:t>
            </a:r>
            <a:r>
              <a:rPr lang="en-US" sz="1800" dirty="0">
                <a:latin typeface="Arial" charset="0"/>
              </a:rPr>
              <a:t>Use it!</a:t>
            </a:r>
          </a:p>
          <a:p>
            <a:pPr eaLnBrk="1" hangingPunct="1">
              <a:spcBef>
                <a:spcPts val="900"/>
              </a:spcBef>
              <a:buFontTx/>
              <a:buChar char="•"/>
            </a:pPr>
            <a:endParaRPr lang="en-US" sz="1800" dirty="0">
              <a:latin typeface="Arial" charset="0"/>
            </a:endParaRPr>
          </a:p>
          <a:p>
            <a:pPr eaLnBrk="1" hangingPunct="1">
              <a:spcBef>
                <a:spcPts val="900"/>
              </a:spcBef>
              <a:buFontTx/>
              <a:buChar char="•"/>
            </a:pPr>
            <a:endParaRPr lang="en-US" sz="1800" dirty="0">
              <a:latin typeface="Arial" charset="0"/>
            </a:endParaRPr>
          </a:p>
        </p:txBody>
      </p:sp>
    </p:spTree>
    <p:extLst>
      <p:ext uri="{BB962C8B-B14F-4D97-AF65-F5344CB8AC3E}">
        <p14:creationId xmlns:p14="http://schemas.microsoft.com/office/powerpoint/2010/main" val="987299534"/>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z="2800" dirty="0">
                <a:latin typeface="Arial" charset="0"/>
              </a:rPr>
              <a:t> </a:t>
            </a:r>
            <a:r>
              <a:rPr lang="en-US" sz="2800" dirty="0" smtClean="0">
                <a:latin typeface="Arial" charset="0"/>
              </a:rPr>
              <a:t>Debugging </a:t>
            </a:r>
            <a:r>
              <a:rPr lang="en-US" sz="2800" dirty="0" err="1" smtClean="0">
                <a:latin typeface="Arial" charset="0"/>
              </a:rPr>
              <a:t>Sstate</a:t>
            </a:r>
            <a:r>
              <a:rPr lang="en-US" sz="2800" dirty="0" smtClean="0">
                <a:latin typeface="Arial" charset="0"/>
              </a:rPr>
              <a:t> Issues</a:t>
            </a:r>
            <a:endParaRPr lang="en-US" dirty="0">
              <a:solidFill>
                <a:schemeClr val="tx1"/>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1800" dirty="0" smtClean="0">
                <a:latin typeface="Arial" charset="0"/>
              </a:rPr>
              <a:t>There are two important tools to help debug </a:t>
            </a:r>
            <a:r>
              <a:rPr lang="en-US" sz="1800" dirty="0" err="1" smtClean="0">
                <a:latin typeface="Arial" charset="0"/>
              </a:rPr>
              <a:t>sstate</a:t>
            </a:r>
            <a:r>
              <a:rPr lang="en-US" sz="1800" dirty="0" smtClean="0">
                <a:latin typeface="Arial" charset="0"/>
              </a:rPr>
              <a:t> issues</a:t>
            </a:r>
          </a:p>
          <a:p>
            <a:pPr marL="0" indent="0" eaLnBrk="1" hangingPunct="1">
              <a:spcBef>
                <a:spcPts val="900"/>
              </a:spcBef>
              <a:buNone/>
            </a:pPr>
            <a:r>
              <a:rPr lang="en-US" sz="1600" dirty="0" smtClean="0">
                <a:latin typeface="Arial" charset="0"/>
              </a:rPr>
              <a:t>            </a:t>
            </a:r>
            <a:r>
              <a:rPr lang="en-US" sz="2000" dirty="0" smtClean="0">
                <a:latin typeface="Arial" charset="0"/>
              </a:rPr>
              <a:t>Build History: </a:t>
            </a:r>
            <a:r>
              <a:rPr lang="en-US" sz="1800" dirty="0" smtClean="0">
                <a:latin typeface="Arial" charset="0"/>
              </a:rPr>
              <a:t>tells you ‘what’ changed</a:t>
            </a:r>
            <a:endParaRPr lang="en-US" sz="1600" dirty="0" smtClean="0">
              <a:latin typeface="Arial" charset="0"/>
            </a:endParaRPr>
          </a:p>
          <a:p>
            <a:pPr marL="0" indent="0" eaLnBrk="1" hangingPunct="1">
              <a:spcBef>
                <a:spcPts val="900"/>
              </a:spcBef>
              <a:buNone/>
            </a:pPr>
            <a:r>
              <a:rPr lang="en-US" sz="1600" dirty="0">
                <a:latin typeface="Arial" charset="0"/>
              </a:rPr>
              <a:t> </a:t>
            </a:r>
            <a:r>
              <a:rPr lang="en-US" sz="1600" dirty="0" smtClean="0">
                <a:latin typeface="Arial" charset="0"/>
              </a:rPr>
              <a:t>           </a:t>
            </a:r>
            <a:r>
              <a:rPr lang="en-US" sz="2000" dirty="0">
                <a:latin typeface="Arial" charset="0"/>
              </a:rPr>
              <a:t>bitbake-</a:t>
            </a:r>
            <a:r>
              <a:rPr lang="en-US" sz="2000" dirty="0" err="1">
                <a:latin typeface="Arial" charset="0"/>
              </a:rPr>
              <a:t>diffsigs</a:t>
            </a:r>
            <a:r>
              <a:rPr lang="en-US" sz="2000" dirty="0">
                <a:latin typeface="Arial" charset="0"/>
              </a:rPr>
              <a:t>:</a:t>
            </a:r>
            <a:r>
              <a:rPr lang="en-US" sz="1800" dirty="0" smtClean="0">
                <a:latin typeface="Arial" charset="0"/>
              </a:rPr>
              <a:t> helps you </a:t>
            </a:r>
            <a:r>
              <a:rPr lang="en-US" sz="1800" dirty="0">
                <a:latin typeface="Arial" charset="0"/>
              </a:rPr>
              <a:t>figure out the </a:t>
            </a:r>
            <a:r>
              <a:rPr lang="en-US" sz="1800" dirty="0" smtClean="0">
                <a:latin typeface="Arial" charset="0"/>
              </a:rPr>
              <a:t>'why‘</a:t>
            </a:r>
            <a:br>
              <a:rPr lang="en-US" sz="1800" dirty="0" smtClean="0">
                <a:latin typeface="Arial" charset="0"/>
              </a:rPr>
            </a:br>
            <a:endParaRPr lang="en-US" sz="1100" dirty="0">
              <a:latin typeface="Arial" charset="0"/>
            </a:endParaRPr>
          </a:p>
          <a:p>
            <a:pPr eaLnBrk="1" hangingPunct="1">
              <a:spcBef>
                <a:spcPts val="900"/>
              </a:spcBef>
              <a:buFontTx/>
              <a:buChar char="•"/>
            </a:pPr>
            <a:r>
              <a:rPr lang="en-US" sz="2000" dirty="0" smtClean="0">
                <a:latin typeface="Arial" charset="0"/>
              </a:rPr>
              <a:t>Build History</a:t>
            </a:r>
          </a:p>
          <a:p>
            <a:pPr lvl="1" eaLnBrk="1" hangingPunct="1">
              <a:spcBef>
                <a:spcPts val="900"/>
              </a:spcBef>
              <a:buFontTx/>
              <a:buChar char="•"/>
            </a:pPr>
            <a:r>
              <a:rPr lang="en-US" sz="1800" dirty="0">
                <a:latin typeface="Arial" charset="0"/>
              </a:rPr>
              <a:t>The </a:t>
            </a:r>
            <a:r>
              <a:rPr lang="en-US" sz="1800" dirty="0" err="1" smtClean="0">
                <a:latin typeface="Arial" charset="0"/>
              </a:rPr>
              <a:t>buildhistory</a:t>
            </a:r>
            <a:r>
              <a:rPr lang="en-US" sz="1800" dirty="0" smtClean="0">
                <a:latin typeface="Arial" charset="0"/>
              </a:rPr>
              <a:t> class </a:t>
            </a:r>
            <a:r>
              <a:rPr lang="en-US" sz="1800" dirty="0">
                <a:latin typeface="Arial" charset="0"/>
              </a:rPr>
              <a:t>exists to help you maintain the quality of your build output. You can use the class to highlight unexpected and possibly unwanted changes in the build output. When you enable build history, it records information about the contents of each package and image and then commits that information to a local </a:t>
            </a:r>
            <a:r>
              <a:rPr lang="en-US" sz="1800" dirty="0" err="1">
                <a:latin typeface="Arial" charset="0"/>
              </a:rPr>
              <a:t>Git</a:t>
            </a:r>
            <a:r>
              <a:rPr lang="en-US" sz="1800" dirty="0">
                <a:latin typeface="Arial" charset="0"/>
              </a:rPr>
              <a:t> repository where you can examine the information</a:t>
            </a:r>
            <a:r>
              <a:rPr lang="en-US" sz="1800" dirty="0" smtClean="0">
                <a:latin typeface="Arial" charset="0"/>
              </a:rPr>
              <a:t>.</a:t>
            </a:r>
            <a:br>
              <a:rPr lang="en-US" sz="1800" dirty="0" smtClean="0">
                <a:latin typeface="Arial" charset="0"/>
              </a:rPr>
            </a:br>
            <a:endParaRPr lang="en-US" sz="1800" dirty="0" smtClean="0">
              <a:latin typeface="Arial" charset="0"/>
            </a:endParaRPr>
          </a:p>
          <a:p>
            <a:pPr eaLnBrk="1" hangingPunct="1">
              <a:spcBef>
                <a:spcPts val="900"/>
              </a:spcBef>
              <a:buFontTx/>
              <a:buChar char="•"/>
            </a:pPr>
            <a:r>
              <a:rPr lang="en-US" sz="2000" dirty="0" smtClean="0">
                <a:latin typeface="Arial" charset="0"/>
              </a:rPr>
              <a:t>bitbake-</a:t>
            </a:r>
            <a:r>
              <a:rPr lang="en-US" sz="2000" dirty="0" err="1" smtClean="0">
                <a:latin typeface="Arial" charset="0"/>
              </a:rPr>
              <a:t>diffsigs</a:t>
            </a:r>
            <a:endParaRPr lang="en-US" sz="2000" dirty="0" smtClean="0">
              <a:latin typeface="Arial" charset="0"/>
            </a:endParaRPr>
          </a:p>
          <a:p>
            <a:pPr lvl="1" eaLnBrk="1" hangingPunct="1">
              <a:spcBef>
                <a:spcPts val="900"/>
              </a:spcBef>
              <a:buFontTx/>
              <a:buChar char="•"/>
            </a:pPr>
            <a:r>
              <a:rPr lang="en-US" sz="1800" dirty="0" smtClean="0"/>
              <a:t>This tool is a </a:t>
            </a:r>
            <a:r>
              <a:rPr lang="en-US" sz="1800" dirty="0" err="1" smtClean="0"/>
              <a:t>BitBake</a:t>
            </a:r>
            <a:r>
              <a:rPr lang="en-US" sz="1800" dirty="0" smtClean="0"/>
              <a:t> </a:t>
            </a:r>
            <a:r>
              <a:rPr lang="en-US" sz="1800" dirty="0"/>
              <a:t>task signature data comparison </a:t>
            </a:r>
            <a:r>
              <a:rPr lang="en-US" sz="1800" dirty="0" smtClean="0"/>
              <a:t>utility</a:t>
            </a:r>
          </a:p>
          <a:p>
            <a:pPr lvl="1" eaLnBrk="1" hangingPunct="1">
              <a:spcBef>
                <a:spcPts val="900"/>
              </a:spcBef>
              <a:buFontTx/>
              <a:buChar char="•"/>
            </a:pPr>
            <a:r>
              <a:rPr lang="en-US" sz="1800" dirty="0"/>
              <a:t>You can use </a:t>
            </a:r>
            <a:r>
              <a:rPr lang="en-US" sz="1800" dirty="0" smtClean="0"/>
              <a:t>this tool </a:t>
            </a:r>
            <a:r>
              <a:rPr lang="en-US" sz="1800" dirty="0"/>
              <a:t>to check any changes between </a:t>
            </a:r>
            <a:r>
              <a:rPr lang="en-US" sz="1800" dirty="0" err="1"/>
              <a:t>sstate</a:t>
            </a:r>
            <a:r>
              <a:rPr lang="en-US" sz="1800" dirty="0"/>
              <a:t> cache and new produced one.</a:t>
            </a:r>
            <a:endParaRPr lang="en-US" sz="1800" dirty="0" smtClean="0">
              <a:latin typeface="Arial" charset="0"/>
            </a:endParaRPr>
          </a:p>
          <a:p>
            <a:pPr eaLnBrk="1" hangingPunct="1">
              <a:spcBef>
                <a:spcPts val="900"/>
              </a:spcBef>
            </a:pPr>
            <a:endParaRPr lang="en-US" sz="1800" dirty="0">
              <a:latin typeface="Arial" charset="0"/>
            </a:endParaRPr>
          </a:p>
        </p:txBody>
      </p:sp>
    </p:spTree>
    <p:extLst>
      <p:ext uri="{BB962C8B-B14F-4D97-AF65-F5344CB8AC3E}">
        <p14:creationId xmlns:p14="http://schemas.microsoft.com/office/powerpoint/2010/main" val="1142602566"/>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z="2800" dirty="0">
                <a:latin typeface="Arial" charset="0"/>
              </a:rPr>
              <a:t> </a:t>
            </a:r>
            <a:r>
              <a:rPr lang="en-US" sz="2800" dirty="0" smtClean="0">
                <a:latin typeface="Arial" charset="0"/>
              </a:rPr>
              <a:t>Debugging </a:t>
            </a:r>
            <a:r>
              <a:rPr lang="en-US" sz="2800" dirty="0" err="1" smtClean="0">
                <a:latin typeface="Arial" charset="0"/>
              </a:rPr>
              <a:t>Sstate</a:t>
            </a:r>
            <a:r>
              <a:rPr lang="en-US" sz="2800" dirty="0" smtClean="0">
                <a:latin typeface="Arial" charset="0"/>
              </a:rPr>
              <a:t> Issues</a:t>
            </a:r>
            <a:endParaRPr lang="en-US" dirty="0">
              <a:solidFill>
                <a:schemeClr val="tx1"/>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2000" dirty="0">
                <a:latin typeface="Arial" charset="0"/>
              </a:rPr>
              <a:t>Build History</a:t>
            </a:r>
          </a:p>
          <a:p>
            <a:pPr lvl="1" eaLnBrk="1" hangingPunct="1">
              <a:spcBef>
                <a:spcPts val="900"/>
              </a:spcBef>
              <a:buFontTx/>
              <a:buChar char="•"/>
            </a:pPr>
            <a:r>
              <a:rPr lang="en-US" sz="1600" dirty="0">
                <a:latin typeface="Arial" charset="0"/>
              </a:rPr>
              <a:t>Enabling: build history is disabled by default. To enable it, add the following </a:t>
            </a:r>
            <a:r>
              <a:rPr lang="en-US" sz="1800" dirty="0" smtClean="0">
                <a:latin typeface="Arial" charset="0"/>
              </a:rPr>
              <a:t>at </a:t>
            </a:r>
            <a:r>
              <a:rPr lang="en-US" sz="1800" dirty="0">
                <a:latin typeface="Arial" charset="0"/>
              </a:rPr>
              <a:t>the end of your </a:t>
            </a:r>
            <a:r>
              <a:rPr lang="en-US" sz="1800" dirty="0" err="1">
                <a:latin typeface="Arial" charset="0"/>
              </a:rPr>
              <a:t>conf</a:t>
            </a:r>
            <a:r>
              <a:rPr lang="en-US" sz="1800" dirty="0">
                <a:latin typeface="Arial" charset="0"/>
              </a:rPr>
              <a:t>/</a:t>
            </a:r>
            <a:r>
              <a:rPr lang="en-US" sz="1800" dirty="0" err="1">
                <a:latin typeface="Arial" charset="0"/>
              </a:rPr>
              <a:t>local.conf</a:t>
            </a:r>
            <a:r>
              <a:rPr lang="en-US" sz="1800" dirty="0">
                <a:latin typeface="Arial" charset="0"/>
              </a:rPr>
              <a:t> file:</a:t>
            </a:r>
          </a:p>
          <a:p>
            <a:pPr marL="0" indent="0" eaLnBrk="1" hangingPunct="1">
              <a:spcBef>
                <a:spcPts val="900"/>
              </a:spcBef>
              <a:buNone/>
            </a:pPr>
            <a:r>
              <a:rPr lang="en-US" sz="1800" dirty="0">
                <a:latin typeface="Arial" charset="0"/>
              </a:rPr>
              <a:t>             </a:t>
            </a:r>
            <a:r>
              <a:rPr lang="en-US" sz="1800" dirty="0">
                <a:latin typeface="Courier New" panose="02070309020205020404" pitchFamily="49" charset="0"/>
                <a:cs typeface="Courier New" panose="02070309020205020404" pitchFamily="49" charset="0"/>
              </a:rPr>
              <a:t>INHERIT += "</a:t>
            </a:r>
            <a:r>
              <a:rPr lang="en-US" sz="1800" dirty="0" err="1">
                <a:latin typeface="Courier New" panose="02070309020205020404" pitchFamily="49" charset="0"/>
                <a:cs typeface="Courier New" panose="02070309020205020404" pitchFamily="49" charset="0"/>
              </a:rPr>
              <a:t>buildhistory</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BUILDHISTORY_COMMIT </a:t>
            </a:r>
            <a:r>
              <a:rPr lang="en-US" sz="1800" dirty="0">
                <a:latin typeface="Courier New" panose="02070309020205020404" pitchFamily="49" charset="0"/>
                <a:cs typeface="Courier New" panose="02070309020205020404" pitchFamily="49" charset="0"/>
              </a:rPr>
              <a:t>= "1“</a:t>
            </a:r>
          </a:p>
          <a:p>
            <a:pPr lvl="1" eaLnBrk="1" hangingPunct="1">
              <a:spcBef>
                <a:spcPts val="900"/>
              </a:spcBef>
            </a:pPr>
            <a:r>
              <a:rPr lang="en-US" sz="1600" dirty="0"/>
              <a:t>The build history information is kept in BUILDHISTORY_DIR , generally equal to “${</a:t>
            </a:r>
            <a:r>
              <a:rPr lang="en-US" sz="1600" dirty="0">
                <a:hlinkClick r:id="rId2" tooltip="TOPDIR"/>
              </a:rPr>
              <a:t>TOPDIR</a:t>
            </a:r>
            <a:r>
              <a:rPr lang="en-US" sz="1600" dirty="0"/>
              <a:t>}/</a:t>
            </a:r>
            <a:r>
              <a:rPr lang="en-US" sz="1600" dirty="0" err="1"/>
              <a:t>buildhistory</a:t>
            </a:r>
            <a:r>
              <a:rPr lang="en-US" sz="1600" dirty="0"/>
              <a:t>”</a:t>
            </a:r>
          </a:p>
          <a:p>
            <a:pPr lvl="1" eaLnBrk="1" hangingPunct="1">
              <a:spcBef>
                <a:spcPts val="900"/>
              </a:spcBef>
            </a:pPr>
            <a:r>
              <a:rPr lang="en-US" sz="1600" dirty="0">
                <a:latin typeface="Arial" charset="0"/>
              </a:rPr>
              <a:t>The directory tracks build information into image, packages, and SDK subdirectories.</a:t>
            </a:r>
          </a:p>
          <a:p>
            <a:pPr eaLnBrk="1" hangingPunct="1">
              <a:spcBef>
                <a:spcPts val="900"/>
              </a:spcBef>
              <a:buFontTx/>
              <a:buChar char="•"/>
            </a:pPr>
            <a:r>
              <a:rPr lang="en-US" sz="2000" dirty="0" smtClean="0">
                <a:latin typeface="Arial" charset="0"/>
              </a:rPr>
              <a:t>bitbake-</a:t>
            </a:r>
            <a:r>
              <a:rPr lang="en-US" sz="2000" dirty="0" err="1" smtClean="0">
                <a:latin typeface="Arial" charset="0"/>
              </a:rPr>
              <a:t>diffsigs</a:t>
            </a:r>
            <a:endParaRPr lang="en-US" sz="2000" dirty="0" smtClean="0">
              <a:latin typeface="Arial" charset="0"/>
            </a:endParaRPr>
          </a:p>
          <a:p>
            <a:pPr lvl="1" eaLnBrk="1" hangingPunct="1">
              <a:spcBef>
                <a:spcPts val="900"/>
              </a:spcBef>
              <a:buFontTx/>
              <a:buChar char="•"/>
            </a:pPr>
            <a:r>
              <a:rPr lang="en-US" sz="1600" dirty="0" smtClean="0">
                <a:latin typeface="Arial" charset="0"/>
              </a:rPr>
              <a:t>The usage is:</a:t>
            </a:r>
            <a:br>
              <a:rPr lang="en-US" sz="1600" dirty="0" smtClean="0">
                <a:latin typeface="Arial" charset="0"/>
              </a:rPr>
            </a:br>
            <a:r>
              <a:rPr lang="en-US" sz="1600" b="1" dirty="0" smtClean="0">
                <a:latin typeface="Courier New" panose="02070309020205020404" pitchFamily="49" charset="0"/>
                <a:cs typeface="Courier New" panose="02070309020205020404" pitchFamily="49" charset="0"/>
              </a:rPr>
              <a:t>  bitbake-</a:t>
            </a:r>
            <a:r>
              <a:rPr lang="en-US" sz="1600" b="1" dirty="0" err="1" smtClean="0">
                <a:latin typeface="Courier New" panose="02070309020205020404" pitchFamily="49" charset="0"/>
                <a:cs typeface="Courier New" panose="02070309020205020404" pitchFamily="49" charset="0"/>
              </a:rPr>
              <a:t>diffsigs</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-t </a:t>
            </a:r>
            <a:r>
              <a:rPr lang="en-US" sz="1600" b="1" dirty="0" err="1">
                <a:latin typeface="Courier New" panose="02070309020205020404" pitchFamily="49" charset="0"/>
                <a:cs typeface="Courier New" panose="02070309020205020404" pitchFamily="49" charset="0"/>
              </a:rPr>
              <a:t>recipename</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taskname</a:t>
            </a:r>
            <a:r>
              <a:rPr lang="en-US" sz="1600" b="1" dirty="0" smtClean="0">
                <a:latin typeface="Courier New" panose="02070309020205020404" pitchFamily="49" charset="0"/>
                <a:cs typeface="Courier New" panose="02070309020205020404" pitchFamily="49" charset="0"/>
              </a:rPr>
              <a:t/>
            </a:r>
            <a:br>
              <a:rPr lang="en-US" sz="1600" b="1" dirty="0" smtClean="0">
                <a:latin typeface="Courier New" panose="02070309020205020404" pitchFamily="49" charset="0"/>
                <a:cs typeface="Courier New" panose="02070309020205020404" pitchFamily="49" charset="0"/>
              </a:rPr>
            </a:br>
            <a:r>
              <a:rPr lang="en-US" sz="1600" b="1" dirty="0" smtClean="0">
                <a:latin typeface="Courier New" panose="02070309020205020404" pitchFamily="49" charset="0"/>
                <a:cs typeface="Courier New" panose="02070309020205020404" pitchFamily="49" charset="0"/>
              </a:rPr>
              <a:t>  bitbake-</a:t>
            </a:r>
            <a:r>
              <a:rPr lang="en-US" sz="1600" b="1" dirty="0" err="1" smtClean="0">
                <a:latin typeface="Courier New" panose="02070309020205020404" pitchFamily="49" charset="0"/>
                <a:cs typeface="Courier New" panose="02070309020205020404" pitchFamily="49" charset="0"/>
              </a:rPr>
              <a:t>diffsigs</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sigdatafile1 </a:t>
            </a:r>
            <a:r>
              <a:rPr lang="en-US" sz="1600" b="1" dirty="0" smtClean="0">
                <a:latin typeface="Courier New" panose="02070309020205020404" pitchFamily="49" charset="0"/>
                <a:cs typeface="Courier New" panose="02070309020205020404" pitchFamily="49" charset="0"/>
              </a:rPr>
              <a:t>sigdatafile2</a:t>
            </a:r>
            <a:br>
              <a:rPr lang="en-US" sz="1600" b="1" dirty="0" smtClean="0">
                <a:latin typeface="Courier New" panose="02070309020205020404" pitchFamily="49" charset="0"/>
                <a:cs typeface="Courier New" panose="02070309020205020404" pitchFamily="49" charset="0"/>
              </a:rPr>
            </a:br>
            <a:r>
              <a:rPr lang="en-US" sz="1600" b="1" dirty="0" smtClean="0">
                <a:latin typeface="Courier New" panose="02070309020205020404" pitchFamily="49" charset="0"/>
                <a:cs typeface="Courier New" panose="02070309020205020404" pitchFamily="49" charset="0"/>
              </a:rPr>
              <a:t>  bitbake-</a:t>
            </a:r>
            <a:r>
              <a:rPr lang="en-US" sz="1600" b="1" dirty="0" err="1" smtClean="0">
                <a:latin typeface="Courier New" panose="02070309020205020404" pitchFamily="49" charset="0"/>
                <a:cs typeface="Courier New" panose="02070309020205020404" pitchFamily="49" charset="0"/>
              </a:rPr>
              <a:t>diffsigs</a:t>
            </a:r>
            <a:r>
              <a:rPr lang="en-US" sz="1600" b="1" dirty="0" smtClean="0">
                <a:latin typeface="Courier New" panose="02070309020205020404" pitchFamily="49" charset="0"/>
                <a:cs typeface="Courier New" panose="02070309020205020404" pitchFamily="49" charset="0"/>
              </a:rPr>
              <a:t> sigdatafile1</a:t>
            </a:r>
          </a:p>
          <a:p>
            <a:pPr lvl="2" eaLnBrk="1" hangingPunct="1">
              <a:spcBef>
                <a:spcPts val="900"/>
              </a:spcBef>
              <a:buFontTx/>
              <a:buChar char="•"/>
            </a:pPr>
            <a:r>
              <a:rPr lang="en-US" sz="1600" dirty="0" smtClean="0">
                <a:latin typeface="Arial" charset="0"/>
              </a:rPr>
              <a:t>The signature files </a:t>
            </a:r>
            <a:r>
              <a:rPr lang="en-US" sz="1600" dirty="0">
                <a:latin typeface="Arial" charset="0"/>
              </a:rPr>
              <a:t>are </a:t>
            </a:r>
            <a:r>
              <a:rPr lang="en-US" sz="1600" dirty="0" smtClean="0">
                <a:latin typeface="Arial" charset="0"/>
              </a:rPr>
              <a:t>in the stamps directory, for example:</a:t>
            </a:r>
            <a:r>
              <a:rPr lang="en-US" sz="1600" dirty="0">
                <a:latin typeface="Arial" charset="0"/>
              </a:rPr>
              <a:t/>
            </a:r>
            <a:br>
              <a:rPr lang="en-US" sz="1600" dirty="0">
                <a:latin typeface="Arial" charset="0"/>
              </a:rPr>
            </a:b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tmp</a:t>
            </a:r>
            <a:r>
              <a:rPr lang="en-US" sz="1600" b="1" dirty="0" smtClean="0">
                <a:latin typeface="Courier New" panose="02070309020205020404" pitchFamily="49" charset="0"/>
                <a:cs typeface="Courier New" panose="02070309020205020404" pitchFamily="49" charset="0"/>
              </a:rPr>
              <a:t>/stamps/armv5e-poky-linux-gnueabi/</a:t>
            </a:r>
            <a:r>
              <a:rPr lang="en-US" sz="1600" b="1" dirty="0" err="1" smtClean="0">
                <a:latin typeface="Courier New" panose="02070309020205020404" pitchFamily="49" charset="0"/>
                <a:cs typeface="Courier New" panose="02070309020205020404" pitchFamily="49" charset="0"/>
              </a:rPr>
              <a:t>busybox</a:t>
            </a:r>
            <a:r>
              <a:rPr lang="en-US" sz="1600" b="1" dirty="0">
                <a:latin typeface="Courier New" panose="02070309020205020404" pitchFamily="49" charset="0"/>
                <a:cs typeface="Courier New" panose="02070309020205020404" pitchFamily="49" charset="0"/>
              </a:rPr>
              <a:t>/*sig</a:t>
            </a:r>
            <a:r>
              <a:rPr lang="en-US" sz="1600" b="1" dirty="0" smtClean="0">
                <a:latin typeface="Courier New" panose="02070309020205020404" pitchFamily="49" charset="0"/>
                <a:cs typeface="Courier New" panose="02070309020205020404" pitchFamily="49" charset="0"/>
              </a:rPr>
              <a:t>*</a:t>
            </a:r>
          </a:p>
          <a:p>
            <a:pPr marL="342900" lvl="2" indent="0" eaLnBrk="1" hangingPunct="1">
              <a:spcBef>
                <a:spcPts val="900"/>
              </a:spcBef>
              <a:buNone/>
            </a:pPr>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70863870"/>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Five B</a:t>
            </a:r>
            <a:endParaRPr lang="en-US" dirty="0"/>
          </a:p>
        </p:txBody>
      </p:sp>
      <p:sp>
        <p:nvSpPr>
          <p:cNvPr id="4" name="Content Placeholder 3"/>
          <p:cNvSpPr>
            <a:spLocks noGrp="1"/>
          </p:cNvSpPr>
          <p:nvPr>
            <p:ph sz="quarter" idx="11"/>
          </p:nvPr>
        </p:nvSpPr>
        <p:spPr/>
        <p:txBody>
          <a:bodyPr/>
          <a:lstStyle/>
          <a:p>
            <a:pPr eaLnBrk="1" hangingPunct="1">
              <a:spcBef>
                <a:spcPts val="900"/>
              </a:spcBef>
            </a:pPr>
            <a:r>
              <a:rPr lang="en-US" dirty="0" smtClean="0">
                <a:latin typeface="Arial" charset="0"/>
              </a:rPr>
              <a:t>WIC</a:t>
            </a:r>
          </a:p>
          <a:p>
            <a:pPr eaLnBrk="1" hangingPunct="1">
              <a:spcBef>
                <a:spcPts val="900"/>
              </a:spcBef>
            </a:pPr>
            <a:r>
              <a:rPr lang="en-GB" b="0" spc="-1" dirty="0" smtClean="0">
                <a:uFill>
                  <a:solidFill>
                    <a:srgbClr val="FFFFFF"/>
                  </a:solidFill>
                </a:uFill>
              </a:rPr>
              <a:t>Eduard </a:t>
            </a:r>
            <a:r>
              <a:rPr lang="en-GB" b="0" spc="-1" dirty="0" err="1" smtClean="0">
                <a:uFill>
                  <a:solidFill>
                    <a:srgbClr val="FFFFFF"/>
                  </a:solidFill>
                </a:uFill>
              </a:rPr>
              <a:t>Bartosh</a:t>
            </a:r>
            <a:r>
              <a:rPr lang="en-GB" b="0" spc="-1" dirty="0" smtClean="0">
                <a:uFill>
                  <a:solidFill>
                    <a:srgbClr val="FFFFFF"/>
                  </a:solidFill>
                </a:uFill>
              </a:rPr>
              <a:t>, David Reyna</a:t>
            </a:r>
            <a:endParaRPr lang="en-US" dirty="0" smtClean="0">
              <a:latin typeface="Arial" charset="0"/>
            </a:endParaRPr>
          </a:p>
          <a:p>
            <a:pPr eaLnBrk="1" hangingPunct="1">
              <a:spcBef>
                <a:spcPts val="900"/>
              </a:spcBef>
            </a:pP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1536564344"/>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Open Embedded Image Creation</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Physical devices accept and boot images in various ways depending on the specifics of the device. If your device require multiple partitions on an SD card, flash, or an HDD, you can use </a:t>
            </a:r>
            <a:r>
              <a:rPr lang="en-US" b="0" spc="-1" dirty="0" err="1">
                <a:uFill>
                  <a:solidFill>
                    <a:srgbClr val="FFFFFF"/>
                  </a:solidFill>
                </a:uFill>
              </a:rPr>
              <a:t>wic</a:t>
            </a:r>
            <a:r>
              <a:rPr lang="en-US" b="0" spc="-1" dirty="0">
                <a:uFill>
                  <a:solidFill>
                    <a:srgbClr val="FFFFFF"/>
                  </a:solidFill>
                </a:uFill>
              </a:rPr>
              <a:t> to create the properly partitioned image</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The </a:t>
            </a:r>
            <a:r>
              <a:rPr lang="en-US" b="0" spc="-1" dirty="0" err="1">
                <a:uFill>
                  <a:solidFill>
                    <a:srgbClr val="FFFFFF"/>
                  </a:solidFill>
                </a:uFill>
              </a:rPr>
              <a:t>wic</a:t>
            </a:r>
            <a:r>
              <a:rPr lang="en-US" b="0" spc="-1" dirty="0">
                <a:uFill>
                  <a:solidFill>
                    <a:srgbClr val="FFFFFF"/>
                  </a:solidFill>
                </a:uFill>
              </a:rPr>
              <a:t> command generates partitioned images from existing </a:t>
            </a:r>
            <a:r>
              <a:rPr lang="en-US" b="0" spc="-1" dirty="0" err="1">
                <a:uFill>
                  <a:solidFill>
                    <a:srgbClr val="FFFFFF"/>
                  </a:solidFill>
                </a:uFill>
              </a:rPr>
              <a:t>OpenEmbedded</a:t>
            </a:r>
            <a:r>
              <a:rPr lang="en-US" b="0" spc="-1" dirty="0">
                <a:uFill>
                  <a:solidFill>
                    <a:srgbClr val="FFFFFF"/>
                  </a:solidFill>
                </a:uFill>
              </a:rPr>
              <a:t> build artifacts. </a:t>
            </a:r>
          </a:p>
          <a:p>
            <a:r>
              <a:rPr lang="en-US" b="0" spc="-1" dirty="0">
                <a:uFill>
                  <a:solidFill>
                    <a:srgbClr val="FFFFFF"/>
                  </a:solidFill>
                </a:uFill>
              </a:rPr>
              <a:t>Image generation is driven by partitioning commands contained in an provided or custom </a:t>
            </a:r>
            <a:r>
              <a:rPr lang="en-US" b="0" spc="-1" dirty="0" err="1">
                <a:uFill>
                  <a:solidFill>
                    <a:srgbClr val="FFFFFF"/>
                  </a:solidFill>
                </a:uFill>
              </a:rPr>
              <a:t>Openembedded</a:t>
            </a:r>
            <a:r>
              <a:rPr lang="en-US" b="0" spc="-1" dirty="0">
                <a:uFill>
                  <a:solidFill>
                    <a:srgbClr val="FFFFFF"/>
                  </a:solidFill>
                </a:uFill>
              </a:rPr>
              <a:t> </a:t>
            </a:r>
            <a:r>
              <a:rPr lang="en-US" b="0" spc="-1" dirty="0" err="1">
                <a:uFill>
                  <a:solidFill>
                    <a:srgbClr val="FFFFFF"/>
                  </a:solidFill>
                </a:uFill>
              </a:rPr>
              <a:t>kickstart</a:t>
            </a:r>
            <a:r>
              <a:rPr lang="en-US" b="0" spc="-1" dirty="0">
                <a:uFill>
                  <a:solidFill>
                    <a:srgbClr val="FFFFFF"/>
                  </a:solidFill>
                </a:uFill>
              </a:rPr>
              <a:t> file (.</a:t>
            </a:r>
            <a:r>
              <a:rPr lang="en-US" b="0" spc="-1" dirty="0" err="1">
                <a:uFill>
                  <a:solidFill>
                    <a:srgbClr val="FFFFFF"/>
                  </a:solidFill>
                </a:uFill>
              </a:rPr>
              <a:t>wks</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The </a:t>
            </a:r>
            <a:r>
              <a:rPr lang="en-US" b="0" spc="-1" dirty="0" err="1">
                <a:uFill>
                  <a:solidFill>
                    <a:srgbClr val="FFFFFF"/>
                  </a:solidFill>
                </a:uFill>
              </a:rPr>
              <a:t>wic</a:t>
            </a:r>
            <a:r>
              <a:rPr lang="en-US" b="0" spc="-1" dirty="0">
                <a:uFill>
                  <a:solidFill>
                    <a:srgbClr val="FFFFFF"/>
                  </a:solidFill>
                </a:uFill>
              </a:rPr>
              <a:t> was designed to be completely extensible through a plug-in interface</a:t>
            </a:r>
            <a:endParaRPr lang="en-GB" b="0" spc="-1" dirty="0">
              <a:uFill>
                <a:solidFill>
                  <a:srgbClr val="FFFFFF"/>
                </a:solidFill>
              </a:uFill>
            </a:endParaRPr>
          </a:p>
        </p:txBody>
      </p:sp>
    </p:spTree>
    <p:extLst>
      <p:ext uri="{BB962C8B-B14F-4D97-AF65-F5344CB8AC3E}">
        <p14:creationId xmlns:p14="http://schemas.microsoft.com/office/powerpoint/2010/main" val="2819771543"/>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Requirements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You need to have the build artifacts already available, e.g. created an image like "core-image-minimal</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You must build several native tools, which are tools built to run on the build system</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t>
            </a:r>
            <a:r>
              <a:rPr lang="en-US" sz="1600" spc="-1" dirty="0">
                <a:uFill>
                  <a:solidFill>
                    <a:srgbClr val="FFFFFF"/>
                  </a:solidFill>
                </a:uFill>
                <a:latin typeface="Courier New" panose="02070309020205020404" pitchFamily="49" charset="0"/>
                <a:cs typeface="Courier New" panose="02070309020205020404" pitchFamily="49" charset="0"/>
              </a:rPr>
              <a:t>$ </a:t>
            </a:r>
            <a:r>
              <a:rPr lang="en-US" sz="1600" spc="-1" dirty="0" err="1">
                <a:uFill>
                  <a:solidFill>
                    <a:srgbClr val="FFFFFF"/>
                  </a:solidFill>
                </a:uFill>
                <a:latin typeface="Courier New" panose="02070309020205020404" pitchFamily="49" charset="0"/>
                <a:cs typeface="Courier New" panose="02070309020205020404" pitchFamily="49" charset="0"/>
              </a:rPr>
              <a:t>bitbake</a:t>
            </a:r>
            <a:r>
              <a:rPr lang="en-US" sz="1600" spc="-1" dirty="0">
                <a:uFill>
                  <a:solidFill>
                    <a:srgbClr val="FFFFFF"/>
                  </a:solidFill>
                </a:uFill>
                <a:latin typeface="Courier New" panose="02070309020205020404" pitchFamily="49" charset="0"/>
                <a:cs typeface="Courier New" panose="02070309020205020404" pitchFamily="49" charset="0"/>
              </a:rPr>
              <a:t> parted-native </a:t>
            </a:r>
            <a:r>
              <a:rPr lang="en-US" sz="1600" spc="-1" dirty="0" err="1">
                <a:uFill>
                  <a:solidFill>
                    <a:srgbClr val="FFFFFF"/>
                  </a:solidFill>
                </a:uFill>
                <a:latin typeface="Courier New" panose="02070309020205020404" pitchFamily="49" charset="0"/>
                <a:cs typeface="Courier New" panose="02070309020205020404" pitchFamily="49" charset="0"/>
              </a:rPr>
              <a:t>dosfstools</a:t>
            </a:r>
            <a:r>
              <a:rPr lang="en-US" sz="1600" spc="-1" dirty="0">
                <a:uFill>
                  <a:solidFill>
                    <a:srgbClr val="FFFFFF"/>
                  </a:solidFill>
                </a:uFill>
                <a:latin typeface="Courier New" panose="02070309020205020404" pitchFamily="49" charset="0"/>
                <a:cs typeface="Courier New" panose="02070309020205020404" pitchFamily="49" charset="0"/>
              </a:rPr>
              <a:t>-native </a:t>
            </a:r>
            <a:r>
              <a:rPr lang="en-US" sz="1600" spc="-1" dirty="0" err="1" smtClean="0">
                <a:uFill>
                  <a:solidFill>
                    <a:srgbClr val="FFFFFF"/>
                  </a:solidFill>
                </a:uFill>
                <a:latin typeface="Courier New" panose="02070309020205020404" pitchFamily="49" charset="0"/>
                <a:cs typeface="Courier New" panose="02070309020205020404" pitchFamily="49" charset="0"/>
              </a:rPr>
              <a:t>mtools</a:t>
            </a:r>
            <a:r>
              <a:rPr lang="en-US" sz="1600" spc="-1" dirty="0" smtClean="0">
                <a:uFill>
                  <a:solidFill>
                    <a:srgbClr val="FFFFFF"/>
                  </a:solidFill>
                </a:uFill>
                <a:latin typeface="Courier New" panose="02070309020205020404" pitchFamily="49" charset="0"/>
                <a:cs typeface="Courier New" panose="02070309020205020404" pitchFamily="49" charset="0"/>
              </a:rPr>
              <a:t>-native</a:t>
            </a:r>
          </a:p>
          <a:p>
            <a:r>
              <a:rPr lang="en-US" b="0" spc="-1" dirty="0" smtClean="0">
                <a:uFill>
                  <a:solidFill>
                    <a:srgbClr val="FFFFFF"/>
                  </a:solidFill>
                </a:uFill>
              </a:rPr>
              <a:t>You </a:t>
            </a:r>
            <a:r>
              <a:rPr lang="en-US" b="0" spc="-1" dirty="0">
                <a:uFill>
                  <a:solidFill>
                    <a:srgbClr val="FFFFFF"/>
                  </a:solidFill>
                </a:uFill>
              </a:rPr>
              <a:t>must have sourced one of the build environment setup scripts (i.e. </a:t>
            </a:r>
            <a:r>
              <a:rPr lang="en-US" b="0" spc="-1" dirty="0" err="1">
                <a:uFill>
                  <a:solidFill>
                    <a:srgbClr val="FFFFFF"/>
                  </a:solidFill>
                </a:uFill>
              </a:rPr>
              <a:t>oe</a:t>
            </a:r>
            <a:r>
              <a:rPr lang="en-US" b="0" spc="-1" dirty="0">
                <a:uFill>
                  <a:solidFill>
                    <a:srgbClr val="FFFFFF"/>
                  </a:solidFill>
                </a:uFill>
              </a:rPr>
              <a:t>-</a:t>
            </a:r>
            <a:r>
              <a:rPr lang="en-US" b="0" spc="-1" dirty="0" err="1">
                <a:uFill>
                  <a:solidFill>
                    <a:srgbClr val="FFFFFF"/>
                  </a:solidFill>
                </a:uFill>
              </a:rPr>
              <a:t>init</a:t>
            </a:r>
            <a:r>
              <a:rPr lang="en-US" b="0" spc="-1" dirty="0">
                <a:uFill>
                  <a:solidFill>
                    <a:srgbClr val="FFFFFF"/>
                  </a:solidFill>
                </a:uFill>
              </a:rPr>
              <a:t>-build-</a:t>
            </a:r>
            <a:r>
              <a:rPr lang="en-US" b="0" spc="-1" dirty="0" err="1">
                <a:uFill>
                  <a:solidFill>
                    <a:srgbClr val="FFFFFF"/>
                  </a:solidFill>
                </a:uFill>
              </a:rPr>
              <a:t>env</a:t>
            </a:r>
            <a:r>
              <a:rPr lang="en-US" b="0" spc="-1" dirty="0">
                <a:uFill>
                  <a:solidFill>
                    <a:srgbClr val="FFFFFF"/>
                  </a:solidFill>
                </a:uFill>
              </a:rPr>
              <a:t> or </a:t>
            </a:r>
            <a:r>
              <a:rPr lang="en-US" b="0" spc="-1" dirty="0" err="1">
                <a:uFill>
                  <a:solidFill>
                    <a:srgbClr val="FFFFFF"/>
                  </a:solidFill>
                </a:uFill>
              </a:rPr>
              <a:t>oe</a:t>
            </a:r>
            <a:r>
              <a:rPr lang="en-US" b="0" spc="-1" dirty="0">
                <a:uFill>
                  <a:solidFill>
                    <a:srgbClr val="FFFFFF"/>
                  </a:solidFill>
                </a:uFill>
              </a:rPr>
              <a:t>-</a:t>
            </a:r>
            <a:r>
              <a:rPr lang="en-US" b="0" spc="-1" dirty="0" err="1">
                <a:uFill>
                  <a:solidFill>
                    <a:srgbClr val="FFFFFF"/>
                  </a:solidFill>
                </a:uFill>
              </a:rPr>
              <a:t>init</a:t>
            </a:r>
            <a:r>
              <a:rPr lang="en-US" b="0" spc="-1" dirty="0">
                <a:uFill>
                  <a:solidFill>
                    <a:srgbClr val="FFFFFF"/>
                  </a:solidFill>
                </a:uFill>
              </a:rPr>
              <a:t>-build-</a:t>
            </a:r>
            <a:r>
              <a:rPr lang="en-US" b="0" spc="-1" dirty="0" err="1">
                <a:uFill>
                  <a:solidFill>
                    <a:srgbClr val="FFFFFF"/>
                  </a:solidFill>
                </a:uFill>
              </a:rPr>
              <a:t>env</a:t>
            </a:r>
            <a:r>
              <a:rPr lang="en-US" b="0" spc="-1" dirty="0">
                <a:uFill>
                  <a:solidFill>
                    <a:srgbClr val="FFFFFF"/>
                  </a:solidFill>
                </a:uFill>
              </a:rPr>
              <a:t>-</a:t>
            </a:r>
            <a:r>
              <a:rPr lang="en-US" b="0" spc="-1" dirty="0" err="1">
                <a:uFill>
                  <a:solidFill>
                    <a:srgbClr val="FFFFFF"/>
                  </a:solidFill>
                </a:uFill>
              </a:rPr>
              <a:t>memres</a:t>
            </a:r>
            <a:r>
              <a:rPr lang="en-US" b="0" spc="-1" dirty="0">
                <a:uFill>
                  <a:solidFill>
                    <a:srgbClr val="FFFFFF"/>
                  </a:solidFill>
                </a:uFill>
              </a:rPr>
              <a:t>)</a:t>
            </a:r>
            <a:endParaRPr lang="en-GB" b="0" spc="-1" dirty="0">
              <a:uFill>
                <a:solidFill>
                  <a:srgbClr val="FFFFFF"/>
                </a:solidFill>
              </a:uFill>
            </a:endParaRPr>
          </a:p>
        </p:txBody>
      </p:sp>
    </p:spTree>
    <p:extLst>
      <p:ext uri="{BB962C8B-B14F-4D97-AF65-F5344CB8AC3E}">
        <p14:creationId xmlns:p14="http://schemas.microsoft.com/office/powerpoint/2010/main" val="2069755752"/>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Help</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err="1">
                <a:uFill>
                  <a:solidFill>
                    <a:srgbClr val="FFFFFF"/>
                  </a:solidFill>
                </a:uFill>
              </a:rPr>
              <a:t>Wic</a:t>
            </a:r>
            <a:r>
              <a:rPr lang="en-US" b="0" spc="-1" dirty="0">
                <a:uFill>
                  <a:solidFill>
                    <a:srgbClr val="FFFFFF"/>
                  </a:solidFill>
                </a:uFill>
              </a:rPr>
              <a:t> is documented on-line </a:t>
            </a:r>
            <a:r>
              <a:rPr lang="en-US" b="0" spc="-1" dirty="0" smtClean="0">
                <a:uFill>
                  <a:solidFill>
                    <a:srgbClr val="FFFFFF"/>
                  </a:solidFill>
                </a:uFill>
              </a:rPr>
              <a:t>here:</a:t>
            </a:r>
            <a:br>
              <a:rPr lang="en-US" b="0" spc="-1" dirty="0" smtClean="0">
                <a:uFill>
                  <a:solidFill>
                    <a:srgbClr val="FFFFFF"/>
                  </a:solidFill>
                </a:uFill>
              </a:rPr>
            </a:br>
            <a:r>
              <a:rPr lang="en-US" b="0" spc="-1" dirty="0" smtClean="0">
                <a:uFill>
                  <a:solidFill>
                    <a:srgbClr val="FFFFFF"/>
                  </a:solidFill>
                </a:uFill>
                <a:hlinkClick r:id="rId2"/>
              </a:rPr>
              <a:t>https</a:t>
            </a:r>
            <a:r>
              <a:rPr lang="en-US" b="0" spc="-1" dirty="0">
                <a:uFill>
                  <a:solidFill>
                    <a:srgbClr val="FFFFFF"/>
                  </a:solidFill>
                </a:uFill>
                <a:hlinkClick r:id="rId2"/>
              </a:rPr>
              <a:t>://</a:t>
            </a:r>
            <a:r>
              <a:rPr lang="en-US" b="0" spc="-1" dirty="0" smtClean="0">
                <a:uFill>
                  <a:solidFill>
                    <a:srgbClr val="FFFFFF"/>
                  </a:solidFill>
                </a:uFill>
                <a:hlinkClick r:id="rId2"/>
              </a:rPr>
              <a:t>www.yoctoproject.org/docs/latest/mega-manual/mega-manual.html#creating-partitioned-images-using-wic</a:t>
            </a:r>
            <a:endParaRPr lang="en-US" b="0" spc="-1" dirty="0" smtClean="0">
              <a:uFill>
                <a:solidFill>
                  <a:srgbClr val="FFFFFF"/>
                </a:solidFill>
              </a:uFill>
            </a:endParaRPr>
          </a:p>
          <a:p>
            <a:r>
              <a:rPr lang="en-US" b="0" spc="-1" dirty="0" smtClean="0">
                <a:uFill>
                  <a:solidFill>
                    <a:srgbClr val="FFFFFF"/>
                  </a:solidFill>
                </a:uFill>
              </a:rPr>
              <a:t>You </a:t>
            </a:r>
            <a:r>
              <a:rPr lang="en-US" b="0" spc="-1" dirty="0">
                <a:uFill>
                  <a:solidFill>
                    <a:srgbClr val="FFFFFF"/>
                  </a:solidFill>
                </a:uFill>
              </a:rPr>
              <a:t>can get help from </a:t>
            </a:r>
            <a:r>
              <a:rPr lang="en-US" b="0" spc="-1" dirty="0" err="1">
                <a:uFill>
                  <a:solidFill>
                    <a:srgbClr val="FFFFFF"/>
                  </a:solidFill>
                </a:uFill>
              </a:rPr>
              <a:t>wic</a:t>
            </a:r>
            <a:r>
              <a:rPr lang="en-US" b="0" spc="-1" dirty="0">
                <a:uFill>
                  <a:solidFill>
                    <a:srgbClr val="FFFFFF"/>
                  </a:solidFill>
                </a:uFill>
              </a:rPr>
              <a:t>, where the available commands and help topics </a:t>
            </a:r>
            <a:r>
              <a:rPr lang="en-US" b="0" spc="-1" dirty="0" smtClean="0">
                <a:uFill>
                  <a:solidFill>
                    <a:srgbClr val="FFFFFF"/>
                  </a:solidFill>
                </a:uFill>
              </a:rPr>
              <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a:t>
            </a:r>
            <a:r>
              <a:rPr lang="en-US" b="0" spc="-1" dirty="0" smtClean="0">
                <a:uFill>
                  <a:solidFill>
                    <a:srgbClr val="FFFFFF"/>
                  </a:solidFill>
                </a:uFill>
              </a:rPr>
              <a:t>–h</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a:t>
            </a:r>
            <a:r>
              <a:rPr lang="en-US" b="0" spc="-1" dirty="0" smtClean="0">
                <a:uFill>
                  <a:solidFill>
                    <a:srgbClr val="FFFFFF"/>
                  </a:solidFill>
                </a:uFill>
              </a:rPr>
              <a:t>help</a:t>
            </a:r>
            <a:endParaRPr lang="en-US" b="0" spc="-1" dirty="0">
              <a:uFill>
                <a:solidFill>
                  <a:srgbClr val="FFFFFF"/>
                </a:solidFill>
              </a:uFill>
            </a:endParaRPr>
          </a:p>
          <a:p>
            <a:r>
              <a:rPr lang="en-US" b="0" spc="-1" dirty="0">
                <a:uFill>
                  <a:solidFill>
                    <a:srgbClr val="FFFFFF"/>
                  </a:solidFill>
                </a:uFill>
              </a:rPr>
              <a:t>The </a:t>
            </a:r>
            <a:r>
              <a:rPr lang="en-US" b="0" spc="-1" dirty="0" err="1">
                <a:uFill>
                  <a:solidFill>
                    <a:srgbClr val="FFFFFF"/>
                  </a:solidFill>
                </a:uFill>
              </a:rPr>
              <a:t>wic</a:t>
            </a:r>
            <a:r>
              <a:rPr lang="en-US" b="0" spc="-1" dirty="0">
                <a:uFill>
                  <a:solidFill>
                    <a:srgbClr val="FFFFFF"/>
                  </a:solidFill>
                </a:uFill>
              </a:rPr>
              <a:t> help lists the available commands and help topics, from which you can request deeper help </a:t>
            </a:r>
            <a:r>
              <a:rPr lang="en-US" b="0" spc="-1" dirty="0" smtClean="0">
                <a:uFill>
                  <a:solidFill>
                    <a:srgbClr val="FFFFFF"/>
                  </a:solidFill>
                </a:uFill>
              </a:rPr>
              <a:t>information</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help </a:t>
            </a:r>
            <a:r>
              <a:rPr lang="en-US" b="0" spc="-1" dirty="0" smtClean="0">
                <a:uFill>
                  <a:solidFill>
                    <a:srgbClr val="FFFFFF"/>
                  </a:solidFill>
                </a:uFill>
              </a:rPr>
              <a:t>command</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help </a:t>
            </a:r>
            <a:r>
              <a:rPr lang="en-US" b="0" spc="-1" dirty="0" err="1" smtClean="0">
                <a:uFill>
                  <a:solidFill>
                    <a:srgbClr val="FFFFFF"/>
                  </a:solidFill>
                </a:uFill>
              </a:rPr>
              <a:t>help_topic</a:t>
            </a:r>
            <a:endParaRPr lang="en-US" b="0" spc="-1" dirty="0">
              <a:uFill>
                <a:solidFill>
                  <a:srgbClr val="FFFFFF"/>
                </a:solidFill>
              </a:uFill>
            </a:endParaRPr>
          </a:p>
        </p:txBody>
      </p:sp>
    </p:spTree>
    <p:extLst>
      <p:ext uri="{BB962C8B-B14F-4D97-AF65-F5344CB8AC3E}">
        <p14:creationId xmlns:p14="http://schemas.microsoft.com/office/powerpoint/2010/main" val="2837638138"/>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Help</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 </a:t>
            </a:r>
            <a:r>
              <a:rPr lang="en-US" b="0" spc="-1" dirty="0" smtClean="0">
                <a:uFill>
                  <a:solidFill>
                    <a:srgbClr val="FFFFFF"/>
                  </a:solidFill>
                </a:uFill>
              </a:rPr>
              <a:t>You </a:t>
            </a:r>
            <a:r>
              <a:rPr lang="en-US" b="0" spc="-1" dirty="0">
                <a:uFill>
                  <a:solidFill>
                    <a:srgbClr val="FFFFFF"/>
                  </a:solidFill>
                </a:uFill>
              </a:rPr>
              <a:t>can find out more about the images </a:t>
            </a:r>
            <a:r>
              <a:rPr lang="en-US" b="0" spc="-1" dirty="0" err="1">
                <a:uFill>
                  <a:solidFill>
                    <a:srgbClr val="FFFFFF"/>
                  </a:solidFill>
                </a:uFill>
              </a:rPr>
              <a:t>wic</a:t>
            </a:r>
            <a:r>
              <a:rPr lang="en-US" b="0" spc="-1" dirty="0">
                <a:uFill>
                  <a:solidFill>
                    <a:srgbClr val="FFFFFF"/>
                  </a:solidFill>
                </a:uFill>
              </a:rPr>
              <a:t> creates using the existing </a:t>
            </a:r>
            <a:r>
              <a:rPr lang="en-US" b="0" spc="-1" dirty="0" err="1">
                <a:uFill>
                  <a:solidFill>
                    <a:srgbClr val="FFFFFF"/>
                  </a:solidFill>
                </a:uFill>
              </a:rPr>
              <a:t>kickstart</a:t>
            </a:r>
            <a:r>
              <a:rPr lang="en-US" b="0" spc="-1" dirty="0">
                <a:uFill>
                  <a:solidFill>
                    <a:srgbClr val="FFFFFF"/>
                  </a:solidFill>
                </a:uFill>
              </a:rPr>
              <a:t> files with the following form of the command, where image is either "</a:t>
            </a:r>
            <a:r>
              <a:rPr lang="en-US" b="0" spc="-1" dirty="0" err="1">
                <a:uFill>
                  <a:solidFill>
                    <a:srgbClr val="FFFFFF"/>
                  </a:solidFill>
                </a:uFill>
              </a:rPr>
              <a:t>directdisk</a:t>
            </a:r>
            <a:r>
              <a:rPr lang="en-US" b="0" spc="-1" dirty="0">
                <a:uFill>
                  <a:solidFill>
                    <a:srgbClr val="FFFFFF"/>
                  </a:solidFill>
                </a:uFill>
              </a:rPr>
              <a:t>" or "</a:t>
            </a:r>
            <a:r>
              <a:rPr lang="en-US" b="0" spc="-1" dirty="0" err="1">
                <a:uFill>
                  <a:solidFill>
                    <a:srgbClr val="FFFFFF"/>
                  </a:solidFill>
                </a:uFill>
              </a:rPr>
              <a:t>mkefidisk</a:t>
            </a:r>
            <a:r>
              <a:rPr lang="en-US" b="0" spc="-1" dirty="0">
                <a:uFill>
                  <a:solidFill>
                    <a:srgbClr val="FFFFFF"/>
                  </a:solidFill>
                </a:uFill>
              </a:rPr>
              <a:t>"</a:t>
            </a:r>
          </a:p>
          <a:p>
            <a:pPr marL="0" indent="0">
              <a:buNone/>
            </a:pP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list image help</a:t>
            </a:r>
            <a:endParaRPr lang="en-GB" b="0" spc="-1" dirty="0">
              <a:uFill>
                <a:solidFill>
                  <a:srgbClr val="FFFFFF"/>
                </a:solidFill>
              </a:uFill>
            </a:endParaRPr>
          </a:p>
        </p:txBody>
      </p:sp>
    </p:spTree>
    <p:extLst>
      <p:ext uri="{BB962C8B-B14F-4D97-AF65-F5344CB8AC3E}">
        <p14:creationId xmlns:p14="http://schemas.microsoft.com/office/powerpoint/2010/main" val="314662587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releases</a:t>
            </a:r>
            <a:endParaRPr/>
          </a:p>
          <a:p>
            <a:pPr marL="0" lvl="0" indent="0" algn="l" rtl="0">
              <a:spcBef>
                <a:spcPts val="0"/>
              </a:spcBef>
              <a:spcAft>
                <a:spcPts val="0"/>
              </a:spcAft>
              <a:buNone/>
            </a:pPr>
            <a:endParaRPr/>
          </a:p>
        </p:txBody>
      </p:sp>
      <p:sp>
        <p:nvSpPr>
          <p:cNvPr id="65" name="Google Shape;65;p14"/>
          <p:cNvSpPr txBox="1"/>
          <p:nvPr/>
        </p:nvSpPr>
        <p:spPr>
          <a:xfrm>
            <a:off x="457200" y="1203475"/>
            <a:ext cx="4015500" cy="3515100"/>
          </a:xfrm>
          <a:prstGeom prst="rect">
            <a:avLst/>
          </a:prstGeom>
          <a:noFill/>
          <a:ln>
            <a:noFill/>
          </a:ln>
        </p:spPr>
        <p:txBody>
          <a:bodyPr spcFirstLastPara="1" wrap="square" lIns="0" tIns="0" rIns="0" bIns="0" anchor="t" anchorCtr="0">
            <a:noAutofit/>
          </a:bodyPr>
          <a:lstStyle/>
          <a:p>
            <a:pPr marL="457200" marR="0" lvl="0" indent="-380519"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Lato"/>
                <a:ea typeface="Lato"/>
                <a:cs typeface="Lato"/>
                <a:sym typeface="Lato"/>
              </a:rPr>
              <a:t>2.6.1</a:t>
            </a:r>
            <a:r>
              <a:rPr lang="en-US" sz="2400" i="0" u="none" strike="noStrike" cap="none">
                <a:solidFill>
                  <a:srgbClr val="000000"/>
                </a:solidFill>
                <a:latin typeface="Lato"/>
                <a:ea typeface="Lato"/>
                <a:cs typeface="Lato"/>
                <a:sym typeface="Lato"/>
              </a:rPr>
              <a:t>, </a:t>
            </a:r>
            <a:r>
              <a:rPr lang="en-US" sz="2400" b="1" i="0" u="none" strike="noStrike" cap="none">
                <a:solidFill>
                  <a:srgbClr val="000000"/>
                </a:solidFill>
                <a:latin typeface="Lato"/>
                <a:ea typeface="Lato"/>
                <a:cs typeface="Lato"/>
                <a:sym typeface="Lato"/>
              </a:rPr>
              <a:t>2.6.2</a:t>
            </a:r>
            <a:r>
              <a:rPr lang="en-US" sz="2400" i="0" u="none" strike="noStrike" cap="none">
                <a:solidFill>
                  <a:srgbClr val="000000"/>
                </a:solidFill>
                <a:latin typeface="Lato"/>
                <a:ea typeface="Lato"/>
                <a:cs typeface="Lato"/>
                <a:sym typeface="Lato"/>
              </a:rPr>
              <a:t>, </a:t>
            </a:r>
            <a:r>
              <a:rPr lang="en-US" sz="2400" b="1" i="0" u="none" strike="noStrike" cap="none">
                <a:solidFill>
                  <a:srgbClr val="000000"/>
                </a:solidFill>
                <a:latin typeface="Lato"/>
                <a:ea typeface="Lato"/>
                <a:cs typeface="Lato"/>
                <a:sym typeface="Lato"/>
              </a:rPr>
              <a:t>2.6.3</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~600 changes</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94 developers</a:t>
            </a:r>
            <a:endParaRPr sz="2400" i="0" u="none" strike="noStrike" cap="none">
              <a:solidFill>
                <a:srgbClr val="000000"/>
              </a:solidFill>
              <a:latin typeface="Lato"/>
              <a:ea typeface="Lato"/>
              <a:cs typeface="Lato"/>
              <a:sym typeface="Lato"/>
            </a:endParaRPr>
          </a:p>
          <a:p>
            <a:pPr marL="457200" marR="0" lvl="0" indent="0" algn="l" rtl="0">
              <a:lnSpc>
                <a:spcPct val="100000"/>
              </a:lnSpc>
              <a:spcBef>
                <a:spcPts val="0"/>
              </a:spcBef>
              <a:spcAft>
                <a:spcPts val="0"/>
              </a:spcAft>
              <a:buNone/>
            </a:pPr>
            <a:endParaRPr sz="2400" i="0" u="none" strike="noStrike" cap="none">
              <a:solidFill>
                <a:srgbClr val="000000"/>
              </a:solidFill>
              <a:latin typeface="Lato"/>
              <a:ea typeface="Lato"/>
              <a:cs typeface="Lato"/>
              <a:sym typeface="Lato"/>
            </a:endParaRPr>
          </a:p>
          <a:p>
            <a:pPr marL="457200" marR="0" lvl="0" indent="-380519"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Lato"/>
                <a:ea typeface="Lato"/>
                <a:cs typeface="Lato"/>
                <a:sym typeface="Lato"/>
              </a:rPr>
              <a:t>2.7</a:t>
            </a:r>
            <a:r>
              <a:rPr lang="en-US" sz="2400" i="0" u="none" strike="noStrike" cap="none">
                <a:solidFill>
                  <a:srgbClr val="000000"/>
                </a:solidFill>
                <a:latin typeface="Lato"/>
                <a:ea typeface="Lato"/>
                <a:cs typeface="Lato"/>
                <a:sym typeface="Lato"/>
              </a:rPr>
              <a:t> and </a:t>
            </a:r>
            <a:r>
              <a:rPr lang="en-US" sz="2400" b="1" i="0" u="none" strike="noStrike" cap="none">
                <a:solidFill>
                  <a:srgbClr val="000000"/>
                </a:solidFill>
                <a:latin typeface="Lato"/>
                <a:ea typeface="Lato"/>
                <a:cs typeface="Lato"/>
                <a:sym typeface="Lato"/>
              </a:rPr>
              <a:t>2.7.1</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~1900 changes</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177 developers</a:t>
            </a:r>
            <a:endParaRPr sz="2400" i="0" u="none" strike="noStrike" cap="none">
              <a:solidFill>
                <a:srgbClr val="000000"/>
              </a:solidFill>
              <a:latin typeface="Lato"/>
              <a:ea typeface="Lato"/>
              <a:cs typeface="Lato"/>
              <a:sym typeface="Lato"/>
            </a:endParaRPr>
          </a:p>
        </p:txBody>
      </p:sp>
      <p:sp>
        <p:nvSpPr>
          <p:cNvPr id="66" name="Google Shape;66;p14"/>
          <p:cNvSpPr txBox="1"/>
          <p:nvPr/>
        </p:nvSpPr>
        <p:spPr>
          <a:xfrm>
            <a:off x="4674240" y="1203480"/>
            <a:ext cx="4015500" cy="2982300"/>
          </a:xfrm>
          <a:prstGeom prst="rect">
            <a:avLst/>
          </a:prstGeom>
          <a:noFill/>
          <a:ln>
            <a:noFill/>
          </a:ln>
        </p:spPr>
        <p:txBody>
          <a:bodyPr spcFirstLastPara="1" wrap="square" lIns="0" tIns="0" rIns="0" bIns="0" anchor="t" anchorCtr="0">
            <a:noAutofit/>
          </a:bodyPr>
          <a:lstStyle/>
          <a:p>
            <a:pPr marL="457200" marR="0" lvl="0" indent="-380519" algn="l" rtl="0">
              <a:lnSpc>
                <a:spcPct val="100000"/>
              </a:lnSpc>
              <a:spcBef>
                <a:spcPts val="0"/>
              </a:spcBef>
              <a:spcAft>
                <a:spcPts val="0"/>
              </a:spcAft>
              <a:buClr>
                <a:srgbClr val="000000"/>
              </a:buClr>
              <a:buSzPts val="2400"/>
              <a:buFont typeface="Arial"/>
              <a:buChar char="•"/>
            </a:pPr>
            <a:r>
              <a:rPr lang="en-US" sz="2400">
                <a:latin typeface="Lato"/>
                <a:ea typeface="Lato"/>
                <a:cs typeface="Lato"/>
                <a:sym typeface="Lato"/>
              </a:rPr>
              <a:t>So far,</a:t>
            </a:r>
            <a:r>
              <a:rPr lang="en-US" sz="2400" i="0" u="none" strike="noStrike" cap="none">
                <a:solidFill>
                  <a:srgbClr val="000000"/>
                </a:solidFill>
                <a:latin typeface="Lato"/>
                <a:ea typeface="Lato"/>
                <a:cs typeface="Lato"/>
                <a:sym typeface="Lato"/>
              </a:rPr>
              <a:t> for </a:t>
            </a:r>
            <a:r>
              <a:rPr lang="en-US" sz="2400" b="1" i="0" u="none" strike="noStrike" cap="none">
                <a:solidFill>
                  <a:srgbClr val="000000"/>
                </a:solidFill>
                <a:latin typeface="Lato"/>
                <a:ea typeface="Lato"/>
                <a:cs typeface="Lato"/>
                <a:sym typeface="Lato"/>
              </a:rPr>
              <a:t>3.0</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~1500 changes</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136 developers</a:t>
            </a:r>
            <a:endParaRPr sz="2400" i="0" u="none" strike="noStrike" cap="none">
              <a:solidFill>
                <a:srgbClr val="000000"/>
              </a:solidFill>
              <a:latin typeface="Lato"/>
              <a:ea typeface="Lato"/>
              <a:cs typeface="Lato"/>
              <a:sym typeface="Lato"/>
            </a:endParaRPr>
          </a:p>
        </p:txBody>
      </p:sp>
    </p:spTree>
    <p:extLst>
      <p:ext uri="{BB962C8B-B14F-4D97-AF65-F5344CB8AC3E}">
        <p14:creationId xmlns:p14="http://schemas.microsoft.com/office/powerpoint/2010/main" val="33087895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Operational Modes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You can use </a:t>
            </a:r>
            <a:r>
              <a:rPr lang="en-US" b="0" spc="-1" dirty="0" err="1">
                <a:uFill>
                  <a:solidFill>
                    <a:srgbClr val="FFFFFF"/>
                  </a:solidFill>
                </a:uFill>
              </a:rPr>
              <a:t>wic</a:t>
            </a:r>
            <a:r>
              <a:rPr lang="en-US" b="0" spc="-1" dirty="0">
                <a:uFill>
                  <a:solidFill>
                    <a:srgbClr val="FFFFFF"/>
                  </a:solidFill>
                </a:uFill>
              </a:rPr>
              <a:t> in two different modes, depending on how much control you need for specifying the </a:t>
            </a:r>
            <a:r>
              <a:rPr lang="en-US" b="0" spc="-1" dirty="0" err="1">
                <a:uFill>
                  <a:solidFill>
                    <a:srgbClr val="FFFFFF"/>
                  </a:solidFill>
                </a:uFill>
              </a:rPr>
              <a:t>Openembedded</a:t>
            </a:r>
            <a:r>
              <a:rPr lang="en-US" b="0" spc="-1" dirty="0">
                <a:uFill>
                  <a:solidFill>
                    <a:srgbClr val="FFFFFF"/>
                  </a:solidFill>
                </a:uFill>
              </a:rPr>
              <a:t> build artifacts that are used for creating the image: Raw and Cooked</a:t>
            </a:r>
            <a:r>
              <a:rPr lang="en-US" b="0" spc="-1" dirty="0" smtClean="0">
                <a:uFill>
                  <a:solidFill>
                    <a:srgbClr val="FFFFFF"/>
                  </a:solidFill>
                </a:uFill>
              </a:rPr>
              <a:t>:</a:t>
            </a:r>
            <a:br>
              <a:rPr lang="en-US" b="0" spc="-1" dirty="0" smtClean="0">
                <a:uFill>
                  <a:solidFill>
                    <a:srgbClr val="FFFFFF"/>
                  </a:solidFill>
                </a:uFill>
              </a:rPr>
            </a:br>
            <a:endParaRPr lang="en-US" b="0" spc="-1" dirty="0" smtClean="0">
              <a:uFill>
                <a:solidFill>
                  <a:srgbClr val="FFFFFF"/>
                </a:solidFill>
              </a:uFill>
            </a:endParaRPr>
          </a:p>
          <a:p>
            <a:pPr lvl="1"/>
            <a:r>
              <a:rPr lang="en-US" b="0" spc="-1" dirty="0" smtClean="0">
                <a:uFill>
                  <a:solidFill>
                    <a:srgbClr val="FFFFFF"/>
                  </a:solidFill>
                </a:uFill>
              </a:rPr>
              <a:t>Raw </a:t>
            </a:r>
            <a:r>
              <a:rPr lang="en-US" b="0" spc="-1" dirty="0">
                <a:uFill>
                  <a:solidFill>
                    <a:srgbClr val="FFFFFF"/>
                  </a:solidFill>
                </a:uFill>
              </a:rPr>
              <a:t>Mode: You explicitly specify build artifacts through command-line </a:t>
            </a:r>
            <a:r>
              <a:rPr lang="en-US" b="0" spc="-1" dirty="0" smtClean="0">
                <a:uFill>
                  <a:solidFill>
                    <a:srgbClr val="FFFFFF"/>
                  </a:solidFill>
                </a:uFill>
              </a:rPr>
              <a:t>arguments.</a:t>
            </a:r>
            <a:endParaRPr lang="en-US" spc="-1" dirty="0">
              <a:uFill>
                <a:solidFill>
                  <a:srgbClr val="FFFFFF"/>
                </a:solidFill>
              </a:uFill>
            </a:endParaRPr>
          </a:p>
          <a:p>
            <a:pPr lvl="1"/>
            <a:r>
              <a:rPr lang="en-US" b="0" spc="-1" dirty="0" smtClean="0">
                <a:uFill>
                  <a:solidFill>
                    <a:srgbClr val="FFFFFF"/>
                  </a:solidFill>
                </a:uFill>
              </a:rPr>
              <a:t>Cooked </a:t>
            </a:r>
            <a:r>
              <a:rPr lang="en-US" b="0" spc="-1" dirty="0">
                <a:uFill>
                  <a:solidFill>
                    <a:srgbClr val="FFFFFF"/>
                  </a:solidFill>
                </a:uFill>
              </a:rPr>
              <a:t>Mode: The current MACHINE setting and image name are used to automatically locate and provide the build artifacts</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You do not need root privileges to run </a:t>
            </a:r>
            <a:r>
              <a:rPr lang="en-US" b="0" spc="-1" dirty="0" err="1">
                <a:uFill>
                  <a:solidFill>
                    <a:srgbClr val="FFFFFF"/>
                  </a:solidFill>
                </a:uFill>
              </a:rPr>
              <a:t>wic</a:t>
            </a:r>
            <a:r>
              <a:rPr lang="en-US" b="0" spc="-1" dirty="0">
                <a:uFill>
                  <a:solidFill>
                    <a:srgbClr val="FFFFFF"/>
                  </a:solidFill>
                </a:uFill>
              </a:rPr>
              <a:t>. In fact, you should not run as root when using the utility.</a:t>
            </a:r>
          </a:p>
          <a:p>
            <a:endParaRPr lang="en-GB" b="0" spc="-1" dirty="0">
              <a:uFill>
                <a:solidFill>
                  <a:srgbClr val="FFFFFF"/>
                </a:solidFill>
              </a:uFill>
            </a:endParaRPr>
          </a:p>
        </p:txBody>
      </p:sp>
    </p:spTree>
    <p:extLst>
      <p:ext uri="{BB962C8B-B14F-4D97-AF65-F5344CB8AC3E}">
        <p14:creationId xmlns:p14="http://schemas.microsoft.com/office/powerpoint/2010/main" val="4232607869"/>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Cooked Mode</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The general form of the </a:t>
            </a:r>
            <a:r>
              <a:rPr lang="en-US" b="0" spc="-1" dirty="0" err="1">
                <a:uFill>
                  <a:solidFill>
                    <a:srgbClr val="FFFFFF"/>
                  </a:solidFill>
                </a:uFill>
              </a:rPr>
              <a:t>wic</a:t>
            </a:r>
            <a:r>
              <a:rPr lang="en-US" b="0" spc="-1" dirty="0">
                <a:uFill>
                  <a:solidFill>
                    <a:srgbClr val="FFFFFF"/>
                  </a:solidFill>
                </a:uFill>
              </a:rPr>
              <a:t> command using Cooked Mode is</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create </a:t>
            </a:r>
            <a:r>
              <a:rPr lang="en-US" b="0" i="1" spc="-1" dirty="0" err="1">
                <a:uFill>
                  <a:solidFill>
                    <a:srgbClr val="FFFFFF"/>
                  </a:solidFill>
                </a:uFill>
              </a:rPr>
              <a:t>kickstart_file</a:t>
            </a:r>
            <a:r>
              <a:rPr lang="en-US" b="0" spc="-1" dirty="0">
                <a:uFill>
                  <a:solidFill>
                    <a:srgbClr val="FFFFFF"/>
                  </a:solidFill>
                </a:uFill>
              </a:rPr>
              <a:t> -e </a:t>
            </a:r>
            <a:r>
              <a:rPr lang="en-US" b="0" i="1" spc="-1" dirty="0" err="1" smtClean="0">
                <a:uFill>
                  <a:solidFill>
                    <a:srgbClr val="FFFFFF"/>
                  </a:solidFill>
                </a:uFill>
              </a:rPr>
              <a:t>image_name</a:t>
            </a:r>
            <a:r>
              <a:rPr lang="en-US" b="0" spc="-1" dirty="0" smtClean="0">
                <a:uFill>
                  <a:solidFill>
                    <a:srgbClr val="FFFFFF"/>
                  </a:solidFill>
                </a:uFill>
              </a:rPr>
              <a:t/>
            </a:r>
            <a:br>
              <a:rPr lang="en-US" b="0" spc="-1" dirty="0" smtClean="0">
                <a:uFill>
                  <a:solidFill>
                    <a:srgbClr val="FFFFFF"/>
                  </a:solidFill>
                </a:uFill>
              </a:rPr>
            </a:br>
            <a:endParaRPr lang="en-US" b="0" spc="-1" dirty="0">
              <a:uFill>
                <a:solidFill>
                  <a:srgbClr val="FFFFFF"/>
                </a:solidFill>
              </a:uFill>
            </a:endParaRPr>
          </a:p>
          <a:p>
            <a:pPr lvl="1"/>
            <a:r>
              <a:rPr lang="en-US" b="0" i="1" spc="-1" dirty="0" err="1" smtClean="0">
                <a:uFill>
                  <a:solidFill>
                    <a:srgbClr val="FFFFFF"/>
                  </a:solidFill>
                </a:uFill>
              </a:rPr>
              <a:t>kickstart_file</a:t>
            </a:r>
            <a:r>
              <a:rPr lang="en-US" b="0" spc="-1" dirty="0" smtClean="0">
                <a:uFill>
                  <a:solidFill>
                    <a:srgbClr val="FFFFFF"/>
                  </a:solidFill>
                </a:uFill>
              </a:rPr>
              <a:t>: An </a:t>
            </a:r>
            <a:r>
              <a:rPr lang="en-US" b="0" spc="-1" dirty="0" err="1">
                <a:uFill>
                  <a:solidFill>
                    <a:srgbClr val="FFFFFF"/>
                  </a:solidFill>
                </a:uFill>
              </a:rPr>
              <a:t>OpenEmbedded</a:t>
            </a:r>
            <a:r>
              <a:rPr lang="en-US" b="0" spc="-1" dirty="0">
                <a:uFill>
                  <a:solidFill>
                    <a:srgbClr val="FFFFFF"/>
                  </a:solidFill>
                </a:uFill>
              </a:rPr>
              <a:t> </a:t>
            </a:r>
            <a:r>
              <a:rPr lang="en-US" b="0" spc="-1" dirty="0" err="1">
                <a:uFill>
                  <a:solidFill>
                    <a:srgbClr val="FFFFFF"/>
                  </a:solidFill>
                </a:uFill>
              </a:rPr>
              <a:t>kickstart</a:t>
            </a:r>
            <a:r>
              <a:rPr lang="en-US" b="0" spc="-1" dirty="0">
                <a:uFill>
                  <a:solidFill>
                    <a:srgbClr val="FFFFFF"/>
                  </a:solidFill>
                </a:uFill>
              </a:rPr>
              <a:t> file. You can provide your </a:t>
            </a:r>
            <a:r>
              <a:rPr lang="en-US" b="0" spc="-1" dirty="0" smtClean="0">
                <a:uFill>
                  <a:solidFill>
                    <a:srgbClr val="FFFFFF"/>
                  </a:solidFill>
                </a:uFill>
              </a:rPr>
              <a:t>own custom </a:t>
            </a:r>
            <a:r>
              <a:rPr lang="en-US" b="0" spc="-1" dirty="0">
                <a:uFill>
                  <a:solidFill>
                    <a:srgbClr val="FFFFFF"/>
                  </a:solidFill>
                </a:uFill>
              </a:rPr>
              <a:t>file or supplied </a:t>
            </a:r>
            <a:r>
              <a:rPr lang="en-US" b="0" spc="-1" dirty="0" smtClean="0">
                <a:uFill>
                  <a:solidFill>
                    <a:srgbClr val="FFFFFF"/>
                  </a:solidFill>
                </a:uFill>
              </a:rPr>
              <a:t>file.</a:t>
            </a:r>
          </a:p>
          <a:p>
            <a:pPr lvl="1"/>
            <a:r>
              <a:rPr lang="en-US" b="0" i="1" spc="-1" dirty="0" err="1" smtClean="0">
                <a:uFill>
                  <a:solidFill>
                    <a:srgbClr val="FFFFFF"/>
                  </a:solidFill>
                </a:uFill>
              </a:rPr>
              <a:t>image_name</a:t>
            </a:r>
            <a:r>
              <a:rPr lang="en-US" b="0" spc="-1" dirty="0" smtClean="0">
                <a:uFill>
                  <a:solidFill>
                    <a:srgbClr val="FFFFFF"/>
                  </a:solidFill>
                </a:uFill>
              </a:rPr>
              <a:t>: Specifies </a:t>
            </a:r>
            <a:r>
              <a:rPr lang="en-US" b="0" spc="-1" dirty="0">
                <a:uFill>
                  <a:solidFill>
                    <a:srgbClr val="FFFFFF"/>
                  </a:solidFill>
                </a:uFill>
              </a:rPr>
              <a:t>the image built using the </a:t>
            </a:r>
            <a:r>
              <a:rPr lang="en-US" b="0" spc="-1" dirty="0" err="1">
                <a:uFill>
                  <a:solidFill>
                    <a:srgbClr val="FFFFFF"/>
                  </a:solidFill>
                </a:uFill>
              </a:rPr>
              <a:t>OpenEmbedded</a:t>
            </a:r>
            <a:r>
              <a:rPr lang="en-US" b="0" spc="-1" dirty="0">
                <a:uFill>
                  <a:solidFill>
                    <a:srgbClr val="FFFFFF"/>
                  </a:solidFill>
                </a:uFill>
              </a:rPr>
              <a:t> </a:t>
            </a:r>
            <a:r>
              <a:rPr lang="en-US" b="0" spc="-1" dirty="0" smtClean="0">
                <a:uFill>
                  <a:solidFill>
                    <a:srgbClr val="FFFFFF"/>
                  </a:solidFill>
                </a:uFill>
              </a:rPr>
              <a:t>build system</a:t>
            </a:r>
            <a:r>
              <a:rPr lang="en-US" b="0" spc="-1" dirty="0">
                <a:uFill>
                  <a:solidFill>
                    <a:srgbClr val="FFFFFF"/>
                  </a:solidFill>
                </a:uFill>
              </a:rPr>
              <a:t>.</a:t>
            </a:r>
          </a:p>
          <a:p>
            <a:r>
              <a:rPr lang="en-US" b="0" spc="-1" dirty="0">
                <a:uFill>
                  <a:solidFill>
                    <a:srgbClr val="FFFFFF"/>
                  </a:solidFill>
                </a:uFill>
              </a:rPr>
              <a:t>Example</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create </a:t>
            </a:r>
            <a:r>
              <a:rPr lang="en-US" b="0" spc="-1" dirty="0" err="1">
                <a:uFill>
                  <a:solidFill>
                    <a:srgbClr val="FFFFFF"/>
                  </a:solidFill>
                </a:uFill>
              </a:rPr>
              <a:t>mkefidisk</a:t>
            </a:r>
            <a:r>
              <a:rPr lang="en-US" b="0" spc="-1" dirty="0">
                <a:uFill>
                  <a:solidFill>
                    <a:srgbClr val="FFFFFF"/>
                  </a:solidFill>
                </a:uFill>
              </a:rPr>
              <a:t> -e core-image-minimal</a:t>
            </a:r>
          </a:p>
          <a:p>
            <a:endParaRPr lang="en-GB" b="0" spc="-1" dirty="0">
              <a:uFill>
                <a:solidFill>
                  <a:srgbClr val="FFFFFF"/>
                </a:solidFill>
              </a:uFill>
            </a:endParaRPr>
          </a:p>
        </p:txBody>
      </p:sp>
    </p:spTree>
    <p:extLst>
      <p:ext uri="{BB962C8B-B14F-4D97-AF65-F5344CB8AC3E}">
        <p14:creationId xmlns:p14="http://schemas.microsoft.com/office/powerpoint/2010/main" val="967668269"/>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Raw Mode</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a:uFill>
                  <a:solidFill>
                    <a:srgbClr val="FFFFFF"/>
                  </a:solidFill>
                </a:uFill>
              </a:rPr>
              <a:t>The general form of the '</a:t>
            </a:r>
            <a:r>
              <a:rPr lang="en-GB" b="0" spc="-1" dirty="0" err="1">
                <a:uFill>
                  <a:solidFill>
                    <a:srgbClr val="FFFFFF"/>
                  </a:solidFill>
                </a:uFill>
              </a:rPr>
              <a:t>wic</a:t>
            </a:r>
            <a:r>
              <a:rPr lang="en-GB" b="0" spc="-1" dirty="0">
                <a:uFill>
                  <a:solidFill>
                    <a:srgbClr val="FFFFFF"/>
                  </a:solidFill>
                </a:uFill>
              </a:rPr>
              <a:t>' command in raw mode is</a:t>
            </a:r>
            <a:r>
              <a:rPr lang="en-GB" b="0" spc="-1" dirty="0" smtClean="0">
                <a:uFill>
                  <a:solidFill>
                    <a:srgbClr val="FFFFFF"/>
                  </a:solidFill>
                </a:uFill>
              </a:rPr>
              <a:t>:</a:t>
            </a:r>
            <a:br>
              <a:rPr lang="en-GB" b="0" spc="-1" dirty="0" smtClean="0">
                <a:uFill>
                  <a:solidFill>
                    <a:srgbClr val="FFFFFF"/>
                  </a:solidFill>
                </a:uFill>
              </a:rPr>
            </a:br>
            <a:r>
              <a:rPr lang="en-GB" b="0" spc="-1" dirty="0" smtClean="0">
                <a:uFill>
                  <a:solidFill>
                    <a:srgbClr val="FFFFFF"/>
                  </a:solidFill>
                </a:uFill>
              </a:rPr>
              <a:t>$ </a:t>
            </a:r>
            <a:r>
              <a:rPr lang="en-GB" b="0" spc="-1" dirty="0" err="1">
                <a:uFill>
                  <a:solidFill>
                    <a:srgbClr val="FFFFFF"/>
                  </a:solidFill>
                </a:uFill>
              </a:rPr>
              <a:t>wic</a:t>
            </a:r>
            <a:r>
              <a:rPr lang="en-GB" b="0" spc="-1" dirty="0">
                <a:uFill>
                  <a:solidFill>
                    <a:srgbClr val="FFFFFF"/>
                  </a:solidFill>
                </a:uFill>
              </a:rPr>
              <a:t> create </a:t>
            </a:r>
            <a:r>
              <a:rPr lang="en-GB" b="0" spc="-1" dirty="0" err="1">
                <a:uFill>
                  <a:solidFill>
                    <a:srgbClr val="FFFFFF"/>
                  </a:solidFill>
                </a:uFill>
              </a:rPr>
              <a:t>image_name.wks</a:t>
            </a:r>
            <a:r>
              <a:rPr lang="en-GB" b="0" spc="-1" dirty="0">
                <a:uFill>
                  <a:solidFill>
                    <a:srgbClr val="FFFFFF"/>
                  </a:solidFill>
                </a:uFill>
              </a:rPr>
              <a:t> [options] [...]</a:t>
            </a:r>
          </a:p>
          <a:p>
            <a:r>
              <a:rPr lang="en-GB" b="0" spc="-1" dirty="0" smtClean="0">
                <a:uFill>
                  <a:solidFill>
                    <a:srgbClr val="FFFFFF"/>
                  </a:solidFill>
                </a:uFill>
              </a:rPr>
              <a:t>Where:</a:t>
            </a:r>
            <a:br>
              <a:rPr lang="en-GB" b="0" spc="-1" dirty="0" smtClean="0">
                <a:uFill>
                  <a:solidFill>
                    <a:srgbClr val="FFFFFF"/>
                  </a:solidFill>
                </a:uFill>
              </a:rPr>
            </a:br>
            <a:r>
              <a:rPr lang="en-GB" sz="1800" b="0" spc="-1" dirty="0" err="1" smtClean="0">
                <a:uFill>
                  <a:solidFill>
                    <a:srgbClr val="FFFFFF"/>
                  </a:solidFill>
                </a:uFill>
              </a:rPr>
              <a:t>image_name.wks</a:t>
            </a:r>
            <a:r>
              <a:rPr lang="en-GB" sz="1800" b="0" spc="-1" dirty="0" smtClean="0">
                <a:uFill>
                  <a:solidFill>
                    <a:srgbClr val="FFFFFF"/>
                  </a:solidFill>
                </a:uFill>
              </a:rPr>
              <a:t> </a:t>
            </a:r>
            <a:r>
              <a:rPr lang="en-GB" sz="1800" b="0" spc="-1" dirty="0">
                <a:uFill>
                  <a:solidFill>
                    <a:srgbClr val="FFFFFF"/>
                  </a:solidFill>
                </a:uFill>
              </a:rPr>
              <a:t>(An </a:t>
            </a:r>
            <a:r>
              <a:rPr lang="en-GB" sz="1800" b="0" spc="-1" dirty="0" err="1">
                <a:uFill>
                  <a:solidFill>
                    <a:srgbClr val="FFFFFF"/>
                  </a:solidFill>
                </a:uFill>
              </a:rPr>
              <a:t>OpenEmbedded</a:t>
            </a:r>
            <a:r>
              <a:rPr lang="en-GB" sz="1800" b="0" spc="-1" dirty="0">
                <a:uFill>
                  <a:solidFill>
                    <a:srgbClr val="FFFFFF"/>
                  </a:solidFill>
                </a:uFill>
              </a:rPr>
              <a:t> </a:t>
            </a:r>
            <a:r>
              <a:rPr lang="en-GB" sz="1800" b="0" spc="-1" dirty="0" err="1">
                <a:uFill>
                  <a:solidFill>
                    <a:srgbClr val="FFFFFF"/>
                  </a:solidFill>
                </a:uFill>
              </a:rPr>
              <a:t>kickstart</a:t>
            </a:r>
            <a:r>
              <a:rPr lang="en-GB" sz="1800" b="0" spc="-1" dirty="0">
                <a:uFill>
                  <a:solidFill>
                    <a:srgbClr val="FFFFFF"/>
                  </a:solidFill>
                </a:uFill>
              </a:rPr>
              <a:t> file</a:t>
            </a:r>
            <a:r>
              <a:rPr lang="en-GB" sz="1800" b="0" spc="-1" dirty="0" smtClean="0">
                <a:uFill>
                  <a:solidFill>
                    <a:srgbClr val="FFFFFF"/>
                  </a:solidFill>
                </a:uFill>
              </a:rPr>
              <a:t>)</a:t>
            </a:r>
            <a:br>
              <a:rPr lang="en-GB" sz="1800" b="0" spc="-1" dirty="0" smtClean="0">
                <a:uFill>
                  <a:solidFill>
                    <a:srgbClr val="FFFFFF"/>
                  </a:solidFill>
                </a:uFill>
              </a:rPr>
            </a:br>
            <a:r>
              <a:rPr lang="en-GB" sz="1800" b="0" spc="-1" dirty="0" smtClean="0">
                <a:uFill>
                  <a:solidFill>
                    <a:srgbClr val="FFFFFF"/>
                  </a:solidFill>
                </a:uFill>
              </a:rPr>
              <a:t>-</a:t>
            </a:r>
            <a:r>
              <a:rPr lang="en-GB" sz="1800" b="0" spc="-1" dirty="0">
                <a:uFill>
                  <a:solidFill>
                    <a:srgbClr val="FFFFFF"/>
                  </a:solidFill>
                </a:uFill>
              </a:rPr>
              <a:t>o OUTDIR, --</a:t>
            </a:r>
            <a:r>
              <a:rPr lang="en-GB" sz="1800" b="0" spc="-1" dirty="0" err="1" smtClean="0">
                <a:uFill>
                  <a:solidFill>
                    <a:srgbClr val="FFFFFF"/>
                  </a:solidFill>
                </a:uFill>
              </a:rPr>
              <a:t>outdir</a:t>
            </a:r>
            <a:r>
              <a:rPr lang="en-GB" sz="1800" b="0" spc="-1" dirty="0" smtClean="0">
                <a:uFill>
                  <a:solidFill>
                    <a:srgbClr val="FFFFFF"/>
                  </a:solidFill>
                </a:uFill>
              </a:rPr>
              <a:t>=OUTDIR</a:t>
            </a:r>
            <a:br>
              <a:rPr lang="en-GB" sz="1800" b="0" spc="-1" dirty="0" smtClean="0">
                <a:uFill>
                  <a:solidFill>
                    <a:srgbClr val="FFFFFF"/>
                  </a:solidFill>
                </a:uFill>
              </a:rPr>
            </a:br>
            <a:r>
              <a:rPr lang="en-GB" sz="1800" b="0" spc="-1" dirty="0" smtClean="0">
                <a:uFill>
                  <a:solidFill>
                    <a:srgbClr val="FFFFFF"/>
                  </a:solidFill>
                </a:uFill>
              </a:rPr>
              <a:t>-e </a:t>
            </a:r>
            <a:r>
              <a:rPr lang="en-GB" sz="1800" b="0" spc="-1" dirty="0">
                <a:uFill>
                  <a:solidFill>
                    <a:srgbClr val="FFFFFF"/>
                  </a:solidFill>
                </a:uFill>
              </a:rPr>
              <a:t>IMAGE_NAME, --</a:t>
            </a:r>
            <a:r>
              <a:rPr lang="en-GB" sz="1800" b="0" spc="-1" dirty="0" smtClean="0">
                <a:uFill>
                  <a:solidFill>
                    <a:srgbClr val="FFFFFF"/>
                  </a:solidFill>
                </a:uFill>
              </a:rPr>
              <a:t>image-name=IMAGE_NAME</a:t>
            </a:r>
            <a:br>
              <a:rPr lang="en-GB" sz="1800" b="0" spc="-1" dirty="0" smtClean="0">
                <a:uFill>
                  <a:solidFill>
                    <a:srgbClr val="FFFFFF"/>
                  </a:solidFill>
                </a:uFill>
              </a:rPr>
            </a:br>
            <a:r>
              <a:rPr lang="en-GB" sz="1800" b="0" spc="-1" dirty="0" smtClean="0">
                <a:uFill>
                  <a:solidFill>
                    <a:srgbClr val="FFFFFF"/>
                  </a:solidFill>
                </a:uFill>
              </a:rPr>
              <a:t>-r </a:t>
            </a:r>
            <a:r>
              <a:rPr lang="en-GB" sz="1800" b="0" spc="-1" dirty="0">
                <a:uFill>
                  <a:solidFill>
                    <a:srgbClr val="FFFFFF"/>
                  </a:solidFill>
                </a:uFill>
              </a:rPr>
              <a:t>ROOTFS_DIR, --</a:t>
            </a:r>
            <a:r>
              <a:rPr lang="en-GB" sz="1800" b="0" spc="-1" dirty="0" err="1" smtClean="0">
                <a:uFill>
                  <a:solidFill>
                    <a:srgbClr val="FFFFFF"/>
                  </a:solidFill>
                </a:uFill>
              </a:rPr>
              <a:t>rootfs-dir</a:t>
            </a:r>
            <a:r>
              <a:rPr lang="en-GB" sz="1800" b="0" spc="-1" dirty="0" smtClean="0">
                <a:uFill>
                  <a:solidFill>
                    <a:srgbClr val="FFFFFF"/>
                  </a:solidFill>
                </a:uFill>
              </a:rPr>
              <a:t>=ROOTFS_DIR</a:t>
            </a:r>
            <a:br>
              <a:rPr lang="en-GB" sz="1800" b="0" spc="-1" dirty="0" smtClean="0">
                <a:uFill>
                  <a:solidFill>
                    <a:srgbClr val="FFFFFF"/>
                  </a:solidFill>
                </a:uFill>
              </a:rPr>
            </a:br>
            <a:r>
              <a:rPr lang="en-GB" sz="1800" b="0" spc="-1" dirty="0" smtClean="0">
                <a:uFill>
                  <a:solidFill>
                    <a:srgbClr val="FFFFFF"/>
                  </a:solidFill>
                </a:uFill>
              </a:rPr>
              <a:t>-b </a:t>
            </a:r>
            <a:r>
              <a:rPr lang="en-GB" sz="1800" b="0" spc="-1" dirty="0">
                <a:uFill>
                  <a:solidFill>
                    <a:srgbClr val="FFFFFF"/>
                  </a:solidFill>
                </a:uFill>
              </a:rPr>
              <a:t>BOOTIMG_DIR, --</a:t>
            </a:r>
            <a:r>
              <a:rPr lang="en-GB" sz="1800" b="0" spc="-1" dirty="0" err="1" smtClean="0">
                <a:uFill>
                  <a:solidFill>
                    <a:srgbClr val="FFFFFF"/>
                  </a:solidFill>
                </a:uFill>
              </a:rPr>
              <a:t>bootimg-dir</a:t>
            </a:r>
            <a:r>
              <a:rPr lang="en-GB" sz="1800" b="0" spc="-1" dirty="0" smtClean="0">
                <a:uFill>
                  <a:solidFill>
                    <a:srgbClr val="FFFFFF"/>
                  </a:solidFill>
                </a:uFill>
              </a:rPr>
              <a:t>=BOOTIMG_DIR</a:t>
            </a:r>
            <a:br>
              <a:rPr lang="en-GB" sz="1800" b="0" spc="-1" dirty="0" smtClean="0">
                <a:uFill>
                  <a:solidFill>
                    <a:srgbClr val="FFFFFF"/>
                  </a:solidFill>
                </a:uFill>
              </a:rPr>
            </a:br>
            <a:r>
              <a:rPr lang="en-GB" sz="1800" b="0" spc="-1" dirty="0" smtClean="0">
                <a:uFill>
                  <a:solidFill>
                    <a:srgbClr val="FFFFFF"/>
                  </a:solidFill>
                </a:uFill>
              </a:rPr>
              <a:t>-k </a:t>
            </a:r>
            <a:r>
              <a:rPr lang="en-GB" sz="1800" b="0" spc="-1" dirty="0">
                <a:uFill>
                  <a:solidFill>
                    <a:srgbClr val="FFFFFF"/>
                  </a:solidFill>
                </a:uFill>
              </a:rPr>
              <a:t>KERNEL_DIR, --</a:t>
            </a:r>
            <a:r>
              <a:rPr lang="en-GB" sz="1800" b="0" spc="-1" dirty="0" smtClean="0">
                <a:uFill>
                  <a:solidFill>
                    <a:srgbClr val="FFFFFF"/>
                  </a:solidFill>
                </a:uFill>
              </a:rPr>
              <a:t>kernel-</a:t>
            </a:r>
            <a:r>
              <a:rPr lang="en-GB" sz="1800" b="0" spc="-1" dirty="0" err="1" smtClean="0">
                <a:uFill>
                  <a:solidFill>
                    <a:srgbClr val="FFFFFF"/>
                  </a:solidFill>
                </a:uFill>
              </a:rPr>
              <a:t>dir</a:t>
            </a:r>
            <a:r>
              <a:rPr lang="en-GB" sz="1800" b="0" spc="-1" dirty="0" smtClean="0">
                <a:uFill>
                  <a:solidFill>
                    <a:srgbClr val="FFFFFF"/>
                  </a:solidFill>
                </a:uFill>
              </a:rPr>
              <a:t>=KERNEL_DIR</a:t>
            </a:r>
            <a:br>
              <a:rPr lang="en-GB" sz="1800" b="0" spc="-1" dirty="0" smtClean="0">
                <a:uFill>
                  <a:solidFill>
                    <a:srgbClr val="FFFFFF"/>
                  </a:solidFill>
                </a:uFill>
              </a:rPr>
            </a:br>
            <a:r>
              <a:rPr lang="en-GB" sz="1800" b="0" spc="-1" dirty="0" smtClean="0">
                <a:uFill>
                  <a:solidFill>
                    <a:srgbClr val="FFFFFF"/>
                  </a:solidFill>
                </a:uFill>
              </a:rPr>
              <a:t>-n </a:t>
            </a:r>
            <a:r>
              <a:rPr lang="en-GB" sz="1800" b="0" spc="-1" dirty="0">
                <a:uFill>
                  <a:solidFill>
                    <a:srgbClr val="FFFFFF"/>
                  </a:solidFill>
                </a:uFill>
              </a:rPr>
              <a:t>NATIVE_SYSROOT, --</a:t>
            </a:r>
            <a:r>
              <a:rPr lang="en-GB" sz="1800" b="0" spc="-1" dirty="0" err="1" smtClean="0">
                <a:uFill>
                  <a:solidFill>
                    <a:srgbClr val="FFFFFF"/>
                  </a:solidFill>
                </a:uFill>
              </a:rPr>
              <a:t>nativesysroot</a:t>
            </a:r>
            <a:r>
              <a:rPr lang="en-GB" sz="1800" b="0" spc="-1" dirty="0" smtClean="0">
                <a:uFill>
                  <a:solidFill>
                    <a:srgbClr val="FFFFFF"/>
                  </a:solidFill>
                </a:uFill>
              </a:rPr>
              <a:t>=NATIVE_SYSROOT</a:t>
            </a:r>
            <a:r>
              <a:rPr lang="en-GB" sz="1800" spc="-1" dirty="0">
                <a:uFill>
                  <a:solidFill>
                    <a:srgbClr val="FFFFFF"/>
                  </a:solidFill>
                </a:uFill>
              </a:rPr>
              <a:t/>
            </a:r>
            <a:br>
              <a:rPr lang="en-GB" sz="1800" spc="-1" dirty="0">
                <a:uFill>
                  <a:solidFill>
                    <a:srgbClr val="FFFFFF"/>
                  </a:solidFill>
                </a:uFill>
              </a:rPr>
            </a:br>
            <a:r>
              <a:rPr lang="en-GB" sz="1800" b="0" spc="-1" dirty="0" smtClean="0">
                <a:uFill>
                  <a:solidFill>
                    <a:srgbClr val="FFFFFF"/>
                  </a:solidFill>
                </a:uFill>
              </a:rPr>
              <a:t>-s</a:t>
            </a:r>
            <a:r>
              <a:rPr lang="en-GB" sz="1800" b="0" spc="-1" dirty="0">
                <a:uFill>
                  <a:solidFill>
                    <a:srgbClr val="FFFFFF"/>
                  </a:solidFill>
                </a:uFill>
              </a:rPr>
              <a:t>, --</a:t>
            </a:r>
            <a:r>
              <a:rPr lang="en-GB" sz="1800" b="0" spc="-1" dirty="0" smtClean="0">
                <a:uFill>
                  <a:solidFill>
                    <a:srgbClr val="FFFFFF"/>
                  </a:solidFill>
                </a:uFill>
              </a:rPr>
              <a:t>skip-build-check</a:t>
            </a:r>
            <a:br>
              <a:rPr lang="en-GB" sz="1800" b="0" spc="-1" dirty="0" smtClean="0">
                <a:uFill>
                  <a:solidFill>
                    <a:srgbClr val="FFFFFF"/>
                  </a:solidFill>
                </a:uFill>
              </a:rPr>
            </a:br>
            <a:r>
              <a:rPr lang="en-GB" sz="1800" b="0" spc="-1" dirty="0" smtClean="0">
                <a:uFill>
                  <a:solidFill>
                    <a:srgbClr val="FFFFFF"/>
                  </a:solidFill>
                </a:uFill>
              </a:rPr>
              <a:t>-D</a:t>
            </a:r>
            <a:r>
              <a:rPr lang="en-GB" sz="1800" b="0" spc="-1" dirty="0">
                <a:uFill>
                  <a:solidFill>
                    <a:srgbClr val="FFFFFF"/>
                  </a:solidFill>
                </a:uFill>
              </a:rPr>
              <a:t>, --debug</a:t>
            </a:r>
            <a:endParaRPr lang="en-GB" b="0" spc="-1" dirty="0">
              <a:uFill>
                <a:solidFill>
                  <a:srgbClr val="FFFFFF"/>
                </a:solidFill>
              </a:uFill>
            </a:endParaRPr>
          </a:p>
          <a:p>
            <a:r>
              <a:rPr lang="en-GB" b="0" spc="-1" dirty="0">
                <a:uFill>
                  <a:solidFill>
                    <a:srgbClr val="FFFFFF"/>
                  </a:solidFill>
                </a:uFill>
              </a:rPr>
              <a:t>Example</a:t>
            </a:r>
            <a:r>
              <a:rPr lang="en-GB" b="0" spc="-1" dirty="0" smtClean="0">
                <a:uFill>
                  <a:solidFill>
                    <a:srgbClr val="FFFFFF"/>
                  </a:solidFill>
                </a:uFill>
              </a:rPr>
              <a:t>:     </a:t>
            </a:r>
            <a:br>
              <a:rPr lang="en-GB" b="0" spc="-1" dirty="0" smtClean="0">
                <a:uFill>
                  <a:solidFill>
                    <a:srgbClr val="FFFFFF"/>
                  </a:solidFill>
                </a:uFill>
              </a:rPr>
            </a:br>
            <a:r>
              <a:rPr lang="en-GB" b="0" spc="-1" dirty="0" smtClean="0">
                <a:uFill>
                  <a:solidFill>
                    <a:srgbClr val="FFFFFF"/>
                  </a:solidFill>
                </a:uFill>
              </a:rPr>
              <a:t>$ </a:t>
            </a:r>
            <a:r>
              <a:rPr lang="en-GB" b="0" spc="-1" dirty="0" err="1">
                <a:uFill>
                  <a:solidFill>
                    <a:srgbClr val="FFFFFF"/>
                  </a:solidFill>
                </a:uFill>
              </a:rPr>
              <a:t>wic</a:t>
            </a:r>
            <a:r>
              <a:rPr lang="en-GB" b="0" spc="-1" dirty="0">
                <a:uFill>
                  <a:solidFill>
                    <a:srgbClr val="FFFFFF"/>
                  </a:solidFill>
                </a:uFill>
              </a:rPr>
              <a:t> create </a:t>
            </a:r>
            <a:r>
              <a:rPr lang="en-GB" b="0" spc="-1" dirty="0" err="1">
                <a:uFill>
                  <a:solidFill>
                    <a:srgbClr val="FFFFFF"/>
                  </a:solidFill>
                </a:uFill>
              </a:rPr>
              <a:t>directdisk</a:t>
            </a:r>
            <a:r>
              <a:rPr lang="en-GB" b="0" spc="-1" dirty="0">
                <a:uFill>
                  <a:solidFill>
                    <a:srgbClr val="FFFFFF"/>
                  </a:solidFill>
                </a:uFill>
              </a:rPr>
              <a:t> -r </a:t>
            </a:r>
            <a:r>
              <a:rPr lang="en-GB" b="0" i="1" spc="-1" dirty="0" err="1">
                <a:uFill>
                  <a:solidFill>
                    <a:srgbClr val="FFFFFF"/>
                  </a:solidFill>
                </a:uFill>
              </a:rPr>
              <a:t>rootfs_dir</a:t>
            </a:r>
            <a:r>
              <a:rPr lang="en-GB" b="0" i="1" spc="-1" dirty="0">
                <a:uFill>
                  <a:solidFill>
                    <a:srgbClr val="FFFFFF"/>
                  </a:solidFill>
                </a:uFill>
              </a:rPr>
              <a:t> </a:t>
            </a:r>
            <a:r>
              <a:rPr lang="en-GB" b="0" spc="-1" dirty="0">
                <a:uFill>
                  <a:solidFill>
                    <a:srgbClr val="FFFFFF"/>
                  </a:solidFill>
                </a:uFill>
              </a:rPr>
              <a:t>-b </a:t>
            </a:r>
            <a:r>
              <a:rPr lang="en-GB" b="0" i="1" spc="-1" dirty="0" err="1">
                <a:uFill>
                  <a:solidFill>
                    <a:srgbClr val="FFFFFF"/>
                  </a:solidFill>
                </a:uFill>
              </a:rPr>
              <a:t>bootimg_dir</a:t>
            </a:r>
            <a:r>
              <a:rPr lang="en-GB" b="0" i="1" spc="-1" dirty="0">
                <a:uFill>
                  <a:solidFill>
                    <a:srgbClr val="FFFFFF"/>
                  </a:solidFill>
                </a:uFill>
              </a:rPr>
              <a:t> </a:t>
            </a:r>
            <a:r>
              <a:rPr lang="en-GB" b="0" i="1" spc="-1" dirty="0" smtClean="0">
                <a:uFill>
                  <a:solidFill>
                    <a:srgbClr val="FFFFFF"/>
                  </a:solidFill>
                </a:uFill>
              </a:rPr>
              <a:t> </a:t>
            </a:r>
            <a:r>
              <a:rPr lang="en-GB" b="0" spc="-1" dirty="0" smtClean="0">
                <a:uFill>
                  <a:solidFill>
                    <a:srgbClr val="FFFFFF"/>
                  </a:solidFill>
                </a:uFill>
              </a:rPr>
              <a:t>\</a:t>
            </a:r>
            <a:br>
              <a:rPr lang="en-GB" b="0" spc="-1" dirty="0" smtClean="0">
                <a:uFill>
                  <a:solidFill>
                    <a:srgbClr val="FFFFFF"/>
                  </a:solidFill>
                </a:uFill>
              </a:rPr>
            </a:br>
            <a:r>
              <a:rPr lang="en-GB" b="0" spc="-1" dirty="0" smtClean="0">
                <a:uFill>
                  <a:solidFill>
                    <a:srgbClr val="FFFFFF"/>
                  </a:solidFill>
                </a:uFill>
              </a:rPr>
              <a:t>   --k </a:t>
            </a:r>
            <a:r>
              <a:rPr lang="en-GB" b="0" i="1" spc="-1" dirty="0" err="1">
                <a:uFill>
                  <a:solidFill>
                    <a:srgbClr val="FFFFFF"/>
                  </a:solidFill>
                </a:uFill>
              </a:rPr>
              <a:t>kernel_dir</a:t>
            </a:r>
            <a:r>
              <a:rPr lang="en-GB" b="0" spc="-1" dirty="0">
                <a:uFill>
                  <a:solidFill>
                    <a:srgbClr val="FFFFFF"/>
                  </a:solidFill>
                </a:uFill>
              </a:rPr>
              <a:t> -n </a:t>
            </a:r>
            <a:r>
              <a:rPr lang="en-GB" b="0" i="1" spc="-1" dirty="0" err="1">
                <a:uFill>
                  <a:solidFill>
                    <a:srgbClr val="FFFFFF"/>
                  </a:solidFill>
                </a:uFill>
              </a:rPr>
              <a:t>native_sysroot</a:t>
            </a:r>
            <a:endParaRPr lang="en-GB" b="0" i="1" spc="-1" dirty="0">
              <a:uFill>
                <a:solidFill>
                  <a:srgbClr val="FFFFFF"/>
                </a:solidFill>
              </a:uFill>
            </a:endParaRPr>
          </a:p>
        </p:txBody>
      </p:sp>
    </p:spTree>
    <p:extLst>
      <p:ext uri="{BB962C8B-B14F-4D97-AF65-F5344CB8AC3E}">
        <p14:creationId xmlns:p14="http://schemas.microsoft.com/office/powerpoint/2010/main" val="645966273"/>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a:t>
            </a:r>
            <a:r>
              <a:rPr lang="en-US" dirty="0" smtClean="0">
                <a:solidFill>
                  <a:srgbClr val="00B0F0"/>
                </a:solidFill>
              </a:rPr>
              <a:t>: Available </a:t>
            </a:r>
            <a:r>
              <a:rPr lang="en-US" dirty="0" err="1">
                <a:solidFill>
                  <a:srgbClr val="00B0F0"/>
                </a:solidFill>
              </a:rPr>
              <a:t>kickstart</a:t>
            </a:r>
            <a:r>
              <a:rPr lang="en-US" dirty="0">
                <a:solidFill>
                  <a:srgbClr val="00B0F0"/>
                </a:solidFill>
              </a:rPr>
              <a:t> files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smtClean="0">
                <a:uFill>
                  <a:solidFill>
                    <a:srgbClr val="FFFFFF"/>
                  </a:solidFill>
                </a:uFill>
              </a:rPr>
              <a:t>You can use </a:t>
            </a:r>
            <a:r>
              <a:rPr lang="en-GB" b="0" spc="-1" dirty="0" err="1" smtClean="0">
                <a:uFill>
                  <a:solidFill>
                    <a:srgbClr val="FFFFFF"/>
                  </a:solidFill>
                </a:uFill>
              </a:rPr>
              <a:t>wic</a:t>
            </a:r>
            <a:r>
              <a:rPr lang="en-GB" b="0" spc="-1" dirty="0" smtClean="0">
                <a:uFill>
                  <a:solidFill>
                    <a:srgbClr val="FFFFFF"/>
                  </a:solidFill>
                </a:uFill>
              </a:rPr>
              <a:t> to get a list of available </a:t>
            </a:r>
            <a:r>
              <a:rPr lang="en-GB" b="0" spc="-1" dirty="0" err="1" smtClean="0">
                <a:uFill>
                  <a:solidFill>
                    <a:srgbClr val="FFFFFF"/>
                  </a:solidFill>
                </a:uFill>
              </a:rPr>
              <a:t>kickstarts</a:t>
            </a:r>
            <a:r>
              <a:rPr lang="en-GB" b="0" spc="-1" dirty="0" smtClean="0">
                <a:uFill>
                  <a:solidFill>
                    <a:srgbClr val="FFFFFF"/>
                  </a:solidFill>
                </a:uFill>
              </a:rPr>
              <a:t> </a:t>
            </a:r>
            <a:endParaRPr lang="en-GB" b="0" spc="-1" dirty="0">
              <a:uFill>
                <a:solidFill>
                  <a:srgbClr val="FFFFFF"/>
                </a:solidFill>
              </a:uFill>
            </a:endParaRPr>
          </a:p>
        </p:txBody>
      </p:sp>
      <p:sp>
        <p:nvSpPr>
          <p:cNvPr id="6" name="Rectangle 5"/>
          <p:cNvSpPr/>
          <p:nvPr/>
        </p:nvSpPr>
        <p:spPr bwMode="auto">
          <a:xfrm>
            <a:off x="466659" y="1443209"/>
            <a:ext cx="8269717" cy="424149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smtClean="0">
                <a:solidFill>
                  <a:schemeClr val="tx2"/>
                </a:solidFill>
                <a:latin typeface="Courier New" panose="02070309020205020404" pitchFamily="49" charset="0"/>
                <a:cs typeface="Courier New" panose="02070309020205020404" pitchFamily="49" charset="0"/>
              </a:rPr>
              <a:t>wic</a:t>
            </a:r>
            <a:r>
              <a:rPr lang="en-US" sz="1600" b="1" dirty="0" smtClean="0">
                <a:solidFill>
                  <a:schemeClr val="tx2"/>
                </a:solidFill>
                <a:latin typeface="Courier New" panose="02070309020205020404" pitchFamily="49" charset="0"/>
                <a:cs typeface="Courier New" panose="02070309020205020404" pitchFamily="49" charset="0"/>
              </a:rPr>
              <a:t> list images</a:t>
            </a:r>
          </a:p>
          <a:p>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beaglebone-yocto</a:t>
            </a:r>
            <a:r>
              <a:rPr lang="en-US" sz="1600" b="1" dirty="0">
                <a:solidFill>
                  <a:schemeClr val="tx2"/>
                </a:solidFill>
                <a:latin typeface="Courier New" panose="02070309020205020404" pitchFamily="49" charset="0"/>
                <a:cs typeface="Courier New" panose="02070309020205020404" pitchFamily="49" charset="0"/>
              </a:rPr>
              <a:t>             SD card image for </a:t>
            </a:r>
            <a:r>
              <a:rPr lang="en-US" sz="1600" b="1" dirty="0" err="1">
                <a:solidFill>
                  <a:schemeClr val="tx2"/>
                </a:solidFill>
                <a:latin typeface="Courier New" panose="02070309020205020404" pitchFamily="49" charset="0"/>
                <a:cs typeface="Courier New" panose="02070309020205020404" pitchFamily="49" charset="0"/>
              </a:rPr>
              <a:t>Beaglebone</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genericx86                   EFI disk image for genericx86*</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edgerouter</a:t>
            </a:r>
            <a:r>
              <a:rPr lang="en-US" sz="1600" b="1" dirty="0">
                <a:solidFill>
                  <a:schemeClr val="tx2"/>
                </a:solidFill>
                <a:latin typeface="Courier New" panose="02070309020205020404" pitchFamily="49" charset="0"/>
                <a:cs typeface="Courier New" panose="02070309020205020404" pitchFamily="49" charset="0"/>
              </a:rPr>
              <a:t>                   SD card image for </a:t>
            </a:r>
            <a:r>
              <a:rPr lang="en-US" sz="1600" b="1" dirty="0" err="1">
                <a:solidFill>
                  <a:schemeClr val="tx2"/>
                </a:solidFill>
                <a:latin typeface="Courier New" panose="02070309020205020404" pitchFamily="49" charset="0"/>
                <a:cs typeface="Courier New" panose="02070309020205020404" pitchFamily="49" charset="0"/>
              </a:rPr>
              <a:t>Edgerouter</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mpc8315e-rdb                 SD card image for MPC8315E-RDB</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mkhybridiso</a:t>
            </a:r>
            <a:r>
              <a:rPr lang="en-US" sz="1600" b="1" dirty="0">
                <a:solidFill>
                  <a:schemeClr val="tx2"/>
                </a:solidFill>
                <a:latin typeface="Courier New" panose="02070309020205020404" pitchFamily="49" charset="0"/>
                <a:cs typeface="Courier New" panose="02070309020205020404" pitchFamily="49" charset="0"/>
              </a:rPr>
              <a:t>                  Hybrid ISO image</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sdimage-bootpart</a:t>
            </a:r>
            <a:r>
              <a:rPr lang="en-US" sz="1600" b="1" dirty="0">
                <a:solidFill>
                  <a:schemeClr val="tx2"/>
                </a:solidFill>
                <a:latin typeface="Courier New" panose="02070309020205020404" pitchFamily="49" charset="0"/>
                <a:cs typeface="Courier New" panose="02070309020205020404" pitchFamily="49" charset="0"/>
              </a:rPr>
              <a:t>             SD card image w/ boot partition</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directdisk-gpt</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systemd-bootdisk</a:t>
            </a:r>
            <a:r>
              <a:rPr lang="en-US" sz="1600" b="1" dirty="0">
                <a:solidFill>
                  <a:schemeClr val="tx2"/>
                </a:solidFill>
                <a:latin typeface="Courier New" panose="02070309020205020404" pitchFamily="49" charset="0"/>
                <a:cs typeface="Courier New" panose="02070309020205020404" pitchFamily="49" charset="0"/>
              </a:rPr>
              <a:t>             EFI disk image with </a:t>
            </a:r>
            <a:r>
              <a:rPr lang="en-US" sz="1600" b="1" dirty="0" err="1">
                <a:solidFill>
                  <a:schemeClr val="tx2"/>
                </a:solidFill>
                <a:latin typeface="Courier New" panose="02070309020205020404" pitchFamily="49" charset="0"/>
                <a:cs typeface="Courier New" panose="02070309020205020404" pitchFamily="49" charset="0"/>
              </a:rPr>
              <a:t>systemd</a:t>
            </a:r>
            <a:r>
              <a:rPr lang="en-US" sz="1600" b="1" dirty="0">
                <a:solidFill>
                  <a:schemeClr val="tx2"/>
                </a:solidFill>
                <a:latin typeface="Courier New" panose="02070309020205020404" pitchFamily="49" charset="0"/>
                <a:cs typeface="Courier New" panose="02070309020205020404" pitchFamily="49" charset="0"/>
              </a:rPr>
              <a:t>-boot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directdisk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a:t>
            </a:r>
          </a:p>
          <a:p>
            <a:r>
              <a:rPr lang="en-US" sz="1600" b="1" dirty="0">
                <a:solidFill>
                  <a:schemeClr val="tx2"/>
                </a:solidFill>
                <a:latin typeface="Courier New" panose="02070309020205020404" pitchFamily="49" charset="0"/>
                <a:cs typeface="Courier New" panose="02070309020205020404" pitchFamily="49" charset="0"/>
              </a:rPr>
              <a:t>  qemux86-directdisk           </a:t>
            </a:r>
            <a:r>
              <a:rPr lang="en-US" sz="1600" b="1" dirty="0" err="1">
                <a:solidFill>
                  <a:schemeClr val="tx2"/>
                </a:solidFill>
                <a:latin typeface="Courier New" panose="02070309020205020404" pitchFamily="49" charset="0"/>
                <a:cs typeface="Courier New" panose="02070309020205020404" pitchFamily="49" charset="0"/>
              </a:rPr>
              <a:t>qemu</a:t>
            </a:r>
            <a:r>
              <a:rPr lang="en-US" sz="1600" b="1" dirty="0">
                <a:solidFill>
                  <a:schemeClr val="tx2"/>
                </a:solidFill>
                <a:latin typeface="Courier New" panose="02070309020205020404" pitchFamily="49" charset="0"/>
                <a:cs typeface="Courier New" panose="02070309020205020404" pitchFamily="49" charset="0"/>
              </a:rPr>
              <a:t> machine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directdisk</a:t>
            </a:r>
            <a:r>
              <a:rPr lang="en-US" sz="1600" b="1" dirty="0">
                <a:solidFill>
                  <a:schemeClr val="tx2"/>
                </a:solidFill>
                <a:latin typeface="Courier New" panose="02070309020205020404" pitchFamily="49" charset="0"/>
                <a:cs typeface="Courier New" panose="02070309020205020404" pitchFamily="49" charset="0"/>
              </a:rPr>
              <a:t>-bootloader-</a:t>
            </a:r>
            <a:r>
              <a:rPr lang="en-US" sz="1600" b="1" dirty="0" err="1">
                <a:solidFill>
                  <a:schemeClr val="tx2"/>
                </a:solidFill>
                <a:latin typeface="Courier New" panose="02070309020205020404" pitchFamily="49" charset="0"/>
                <a:cs typeface="Courier New" panose="02070309020205020404" pitchFamily="49" charset="0"/>
              </a:rPr>
              <a:t>config</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 </a:t>
            </a:r>
          </a:p>
          <a:p>
            <a:r>
              <a:rPr lang="en-US" sz="1600" b="1" dirty="0">
                <a:solidFill>
                  <a:schemeClr val="tx2"/>
                </a:solidFill>
                <a:latin typeface="Courier New" panose="02070309020205020404" pitchFamily="49" charset="0"/>
                <a:cs typeface="Courier New" panose="02070309020205020404" pitchFamily="49" charset="0"/>
              </a:rPr>
              <a:t>                               with custom bootloader </a:t>
            </a:r>
            <a:r>
              <a:rPr lang="en-US" sz="1600" b="1" dirty="0" err="1">
                <a:solidFill>
                  <a:schemeClr val="tx2"/>
                </a:solidFill>
                <a:latin typeface="Courier New" panose="02070309020205020404" pitchFamily="49" charset="0"/>
                <a:cs typeface="Courier New" panose="02070309020205020404" pitchFamily="49" charset="0"/>
              </a:rPr>
              <a:t>config</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directdisk</a:t>
            </a:r>
            <a:r>
              <a:rPr lang="en-US" sz="1600" b="1" dirty="0">
                <a:solidFill>
                  <a:schemeClr val="tx2"/>
                </a:solidFill>
                <a:latin typeface="Courier New" panose="02070309020205020404" pitchFamily="49" charset="0"/>
                <a:cs typeface="Courier New" panose="02070309020205020404" pitchFamily="49" charset="0"/>
              </a:rPr>
              <a:t>-multi-</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multi </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image w/ </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plugin</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mkefidisk</a:t>
            </a:r>
            <a:r>
              <a:rPr lang="en-US" sz="1600" b="1" dirty="0">
                <a:solidFill>
                  <a:schemeClr val="tx2"/>
                </a:solidFill>
                <a:latin typeface="Courier New" panose="02070309020205020404" pitchFamily="49" charset="0"/>
                <a:cs typeface="Courier New" panose="02070309020205020404" pitchFamily="49" charset="0"/>
              </a:rPr>
              <a:t>                    EFI disk image$</a:t>
            </a:r>
            <a:endParaRPr lang="en-US" sz="1200" b="1" dirty="0" smtClean="0">
              <a:solidFill>
                <a:schemeClr val="tx2"/>
              </a:solidFill>
              <a:latin typeface="Courier New"/>
              <a:cs typeface="Courier New"/>
            </a:endParaRPr>
          </a:p>
        </p:txBody>
      </p:sp>
    </p:spTree>
    <p:extLst>
      <p:ext uri="{BB962C8B-B14F-4D97-AF65-F5344CB8AC3E}">
        <p14:creationId xmlns:p14="http://schemas.microsoft.com/office/powerpoint/2010/main" val="930519045"/>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Example Kickstart File</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a:uFill>
                  <a:solidFill>
                    <a:srgbClr val="FFFFFF"/>
                  </a:solidFill>
                </a:uFill>
              </a:rPr>
              <a:t>Here is the “</a:t>
            </a:r>
            <a:r>
              <a:rPr lang="en-GB" b="0" spc="-1" dirty="0" err="1" smtClean="0">
                <a:uFill>
                  <a:solidFill>
                    <a:srgbClr val="FFFFFF"/>
                  </a:solidFill>
                </a:uFill>
              </a:rPr>
              <a:t>mkefidisk.wks</a:t>
            </a:r>
            <a:r>
              <a:rPr lang="en-GB" b="0" spc="-1" dirty="0" smtClean="0">
                <a:uFill>
                  <a:solidFill>
                    <a:srgbClr val="FFFFFF"/>
                  </a:solidFill>
                </a:uFill>
              </a:rPr>
              <a:t>” </a:t>
            </a:r>
            <a:r>
              <a:rPr lang="en-GB" b="0" spc="-1" dirty="0" err="1" smtClean="0">
                <a:uFill>
                  <a:solidFill>
                    <a:srgbClr val="FFFFFF"/>
                  </a:solidFill>
                </a:uFill>
              </a:rPr>
              <a:t>kickstart</a:t>
            </a:r>
            <a:r>
              <a:rPr lang="en-GB" b="0" spc="-1" dirty="0" smtClean="0">
                <a:uFill>
                  <a:solidFill>
                    <a:srgbClr val="FFFFFF"/>
                  </a:solidFill>
                </a:uFill>
              </a:rPr>
              <a:t> file</a:t>
            </a:r>
            <a:endParaRPr lang="en-GB" b="0" spc="-1" dirty="0">
              <a:uFill>
                <a:solidFill>
                  <a:srgbClr val="FFFFFF"/>
                </a:solidFill>
              </a:uFill>
            </a:endParaRPr>
          </a:p>
        </p:txBody>
      </p:sp>
      <p:sp>
        <p:nvSpPr>
          <p:cNvPr id="6" name="Rectangle 5"/>
          <p:cNvSpPr/>
          <p:nvPr/>
        </p:nvSpPr>
        <p:spPr bwMode="auto">
          <a:xfrm>
            <a:off x="400559" y="1476256"/>
            <a:ext cx="8302766" cy="424149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solidFill>
                  <a:schemeClr val="tx2"/>
                </a:solidFill>
                <a:latin typeface="Courier New" panose="02070309020205020404" pitchFamily="49" charset="0"/>
                <a:cs typeface="Courier New" panose="02070309020205020404" pitchFamily="49" charset="0"/>
              </a:rPr>
              <a:t> # short-description: Create an EFI disk image</a:t>
            </a:r>
          </a:p>
          <a:p>
            <a:r>
              <a:rPr lang="en-US" sz="1600" b="1" dirty="0">
                <a:solidFill>
                  <a:schemeClr val="tx2"/>
                </a:solidFill>
                <a:latin typeface="Courier New" panose="02070309020205020404" pitchFamily="49" charset="0"/>
                <a:cs typeface="Courier New" panose="02070309020205020404" pitchFamily="49" charset="0"/>
              </a:rPr>
              <a:t> # long-description: Creates a partitioned EFI disk image that </a:t>
            </a:r>
            <a:r>
              <a:rPr lang="en-US" sz="1600" b="1" dirty="0" smtClean="0">
                <a:solidFill>
                  <a:schemeClr val="tx2"/>
                </a:solidFill>
                <a:latin typeface="Courier New" panose="02070309020205020404" pitchFamily="49" charset="0"/>
                <a:cs typeface="Courier New" panose="02070309020205020404" pitchFamily="49" charset="0"/>
              </a:rPr>
              <a:t>user</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 can directly </a:t>
            </a:r>
            <a:r>
              <a:rPr lang="en-US" sz="1600" b="1" dirty="0" err="1">
                <a:solidFill>
                  <a:schemeClr val="tx2"/>
                </a:solidFill>
                <a:latin typeface="Courier New" panose="02070309020205020404" pitchFamily="49" charset="0"/>
                <a:cs typeface="Courier New" panose="02070309020205020404" pitchFamily="49" charset="0"/>
              </a:rPr>
              <a:t>dd</a:t>
            </a:r>
            <a:r>
              <a:rPr lang="en-US" sz="1600" b="1" dirty="0">
                <a:solidFill>
                  <a:schemeClr val="tx2"/>
                </a:solidFill>
                <a:latin typeface="Courier New" panose="02070309020205020404" pitchFamily="49" charset="0"/>
                <a:cs typeface="Courier New" panose="02070309020205020404" pitchFamily="49" charset="0"/>
              </a:rPr>
              <a:t> to boot media.</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part /boot --source </a:t>
            </a:r>
            <a:r>
              <a:rPr lang="en-US" sz="1600" b="1" dirty="0" err="1">
                <a:solidFill>
                  <a:schemeClr val="tx2"/>
                </a:solidFill>
                <a:latin typeface="Courier New" panose="02070309020205020404" pitchFamily="49" charset="0"/>
                <a:cs typeface="Courier New" panose="02070309020205020404" pitchFamily="49" charset="0"/>
              </a:rPr>
              <a:t>bootimg-efi</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ondisk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sda</a:t>
            </a:r>
            <a:r>
              <a:rPr lang="en-US" sz="1600" b="1" dirty="0">
                <a:solidFill>
                  <a:schemeClr val="tx2"/>
                </a:solidFill>
                <a:latin typeface="Courier New" panose="02070309020205020404" pitchFamily="49" charset="0"/>
                <a:cs typeface="Courier New" panose="02070309020205020404" pitchFamily="49" charset="0"/>
              </a:rPr>
              <a:t> --label </a:t>
            </a:r>
            <a:r>
              <a:rPr lang="en-US" sz="1600" b="1" dirty="0" err="1">
                <a:solidFill>
                  <a:schemeClr val="tx2"/>
                </a:solidFill>
                <a:latin typeface="Courier New" panose="02070309020205020404" pitchFamily="49" charset="0"/>
                <a:cs typeface="Courier New" panose="02070309020205020404" pitchFamily="49" charset="0"/>
              </a:rPr>
              <a:t>msdos</a:t>
            </a:r>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a:solidFill>
                  <a:schemeClr val="tx2"/>
                </a:solidFill>
                <a:latin typeface="Courier New" panose="02070309020205020404" pitchFamily="49" charset="0"/>
                <a:cs typeface="Courier New" panose="02070309020205020404" pitchFamily="49" charset="0"/>
              </a:rPr>
              <a:t>active --align 1024</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part / --source </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ondisk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sda</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fstype</a:t>
            </a:r>
            <a:r>
              <a:rPr lang="en-US" sz="1600" b="1" dirty="0">
                <a:solidFill>
                  <a:schemeClr val="tx2"/>
                </a:solidFill>
                <a:latin typeface="Courier New" panose="02070309020205020404" pitchFamily="49" charset="0"/>
                <a:cs typeface="Courier New" panose="02070309020205020404" pitchFamily="49" charset="0"/>
              </a:rPr>
              <a:t>=ext3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a:solidFill>
                  <a:schemeClr val="tx2"/>
                </a:solidFill>
                <a:latin typeface="Courier New" panose="02070309020205020404" pitchFamily="49" charset="0"/>
                <a:cs typeface="Courier New" panose="02070309020205020404" pitchFamily="49" charset="0"/>
              </a:rPr>
              <a:t>label platform --align 1024</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part swap --</a:t>
            </a:r>
            <a:r>
              <a:rPr lang="en-US" sz="1600" b="1" dirty="0" err="1">
                <a:solidFill>
                  <a:schemeClr val="tx2"/>
                </a:solidFill>
                <a:latin typeface="Courier New" panose="02070309020205020404" pitchFamily="49" charset="0"/>
                <a:cs typeface="Courier New" panose="02070309020205020404" pitchFamily="49" charset="0"/>
              </a:rPr>
              <a:t>ondisk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sda</a:t>
            </a:r>
            <a:r>
              <a:rPr lang="en-US" sz="1600" b="1" dirty="0">
                <a:solidFill>
                  <a:schemeClr val="tx2"/>
                </a:solidFill>
                <a:latin typeface="Courier New" panose="02070309020205020404" pitchFamily="49" charset="0"/>
                <a:cs typeface="Courier New" panose="02070309020205020404" pitchFamily="49" charset="0"/>
              </a:rPr>
              <a:t> --size 44 --label swap1 --</a:t>
            </a:r>
            <a:r>
              <a:rPr lang="en-US" sz="1600" b="1" dirty="0" err="1">
                <a:solidFill>
                  <a:schemeClr val="tx2"/>
                </a:solidFill>
                <a:latin typeface="Courier New" panose="02070309020205020404" pitchFamily="49" charset="0"/>
                <a:cs typeface="Courier New" panose="02070309020205020404" pitchFamily="49" charset="0"/>
              </a:rPr>
              <a:t>fstype</a:t>
            </a:r>
            <a:r>
              <a:rPr lang="en-US" sz="1600" b="1" dirty="0">
                <a:solidFill>
                  <a:schemeClr val="tx2"/>
                </a:solidFill>
                <a:latin typeface="Courier New" panose="02070309020205020404" pitchFamily="49" charset="0"/>
                <a:cs typeface="Courier New" panose="02070309020205020404" pitchFamily="49" charset="0"/>
              </a:rPr>
              <a:t>=swap</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bootloader  --timeout=10  --append="</a:t>
            </a:r>
            <a:r>
              <a:rPr lang="en-US" sz="1600" b="1" dirty="0" err="1">
                <a:solidFill>
                  <a:schemeClr val="tx2"/>
                </a:solidFill>
                <a:latin typeface="Courier New" panose="02070309020205020404" pitchFamily="49" charset="0"/>
                <a:cs typeface="Courier New" panose="02070309020205020404" pitchFamily="49" charset="0"/>
              </a:rPr>
              <a:t>rootwait</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rootfstype</a:t>
            </a:r>
            <a:r>
              <a:rPr lang="en-US" sz="1600" b="1" dirty="0">
                <a:solidFill>
                  <a:schemeClr val="tx2"/>
                </a:solidFill>
                <a:latin typeface="Courier New" panose="02070309020205020404" pitchFamily="49" charset="0"/>
                <a:cs typeface="Courier New" panose="02070309020205020404" pitchFamily="49" charset="0"/>
              </a:rPr>
              <a:t>=ext3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console=ttyPCH0,115200 </a:t>
            </a:r>
            <a:r>
              <a:rPr lang="en-US" sz="1600" b="1" dirty="0">
                <a:solidFill>
                  <a:schemeClr val="tx2"/>
                </a:solidFill>
                <a:latin typeface="Courier New" panose="02070309020205020404" pitchFamily="49" charset="0"/>
                <a:cs typeface="Courier New" panose="02070309020205020404" pitchFamily="49" charset="0"/>
              </a:rPr>
              <a:t>console=tty0 </a:t>
            </a:r>
            <a:r>
              <a:rPr lang="en-US" sz="1600" b="1" dirty="0" err="1">
                <a:solidFill>
                  <a:schemeClr val="tx2"/>
                </a:solidFill>
                <a:latin typeface="Courier New" panose="02070309020205020404" pitchFamily="49" charset="0"/>
                <a:cs typeface="Courier New" panose="02070309020205020404" pitchFamily="49" charset="0"/>
              </a:rPr>
              <a:t>vmalloc</a:t>
            </a:r>
            <a:r>
              <a:rPr lang="en-US" sz="1600" b="1" dirty="0">
                <a:solidFill>
                  <a:schemeClr val="tx2"/>
                </a:solidFill>
                <a:latin typeface="Courier New" panose="02070309020205020404" pitchFamily="49" charset="0"/>
                <a:cs typeface="Courier New" panose="02070309020205020404" pitchFamily="49" charset="0"/>
              </a:rPr>
              <a:t>=256MB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smtClean="0">
                <a:solidFill>
                  <a:schemeClr val="tx2"/>
                </a:solidFill>
                <a:latin typeface="Courier New" panose="02070309020205020404" pitchFamily="49" charset="0"/>
                <a:cs typeface="Courier New" panose="02070309020205020404" pitchFamily="49" charset="0"/>
              </a:rPr>
              <a:t>snd-hda-intel.enable_msi</a:t>
            </a:r>
            <a:r>
              <a:rPr lang="en-US" sz="1600" b="1" dirty="0" smtClean="0">
                <a:solidFill>
                  <a:schemeClr val="tx2"/>
                </a:solidFill>
                <a:latin typeface="Courier New" panose="02070309020205020404" pitchFamily="49" charset="0"/>
                <a:cs typeface="Courier New" panose="02070309020205020404" pitchFamily="49" charset="0"/>
              </a:rPr>
              <a:t>=0</a:t>
            </a:r>
            <a:r>
              <a:rPr lang="en-US" sz="1600" b="1" dirty="0">
                <a:solidFill>
                  <a:schemeClr val="tx2"/>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77825745"/>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a:t>
            </a:r>
            <a:r>
              <a:rPr lang="en-US" dirty="0" smtClean="0">
                <a:solidFill>
                  <a:srgbClr val="00B0F0"/>
                </a:solidFill>
              </a:rPr>
              <a:t>Using </a:t>
            </a:r>
            <a:r>
              <a:rPr lang="en-US" dirty="0" smtClean="0">
                <a:solidFill>
                  <a:srgbClr val="00B0F0"/>
                </a:solidFill>
              </a:rPr>
              <a:t>WIC (</a:t>
            </a:r>
            <a:r>
              <a:rPr lang="en-US" dirty="0" smtClean="0"/>
              <a:t>genericx86)</a:t>
            </a:r>
            <a:endParaRPr lang="en-US" dirty="0">
              <a:solidFill>
                <a:srgbClr val="00B0F0"/>
              </a:solidFill>
              <a:latin typeface="Arial" charset="0"/>
            </a:endParaRPr>
          </a:p>
        </p:txBody>
      </p:sp>
      <p:sp>
        <p:nvSpPr>
          <p:cNvPr id="6" name="Rectangle 5"/>
          <p:cNvSpPr/>
          <p:nvPr/>
        </p:nvSpPr>
        <p:spPr bwMode="auto">
          <a:xfrm>
            <a:off x="198304" y="958467"/>
            <a:ext cx="8769425" cy="466013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a:solidFill>
                  <a:srgbClr val="0071C5"/>
                </a:solidFill>
                <a:latin typeface="Courier New" panose="02070309020205020404" pitchFamily="49" charset="0"/>
                <a:cs typeface="Courier New" panose="02070309020205020404" pitchFamily="49" charset="0"/>
              </a:rPr>
              <a:t>wic</a:t>
            </a:r>
            <a:r>
              <a:rPr lang="en-US" sz="1600" b="1" dirty="0">
                <a:solidFill>
                  <a:srgbClr val="0071C5"/>
                </a:solidFill>
                <a:latin typeface="Courier New" panose="02070309020205020404" pitchFamily="49" charset="0"/>
                <a:cs typeface="Courier New" panose="02070309020205020404" pitchFamily="49" charset="0"/>
              </a:rPr>
              <a:t> create </a:t>
            </a:r>
            <a:r>
              <a:rPr lang="en-US" sz="1600" b="1" dirty="0" err="1">
                <a:solidFill>
                  <a:srgbClr val="0071C5"/>
                </a:solidFill>
                <a:latin typeface="Courier New" panose="02070309020205020404" pitchFamily="49" charset="0"/>
                <a:cs typeface="Courier New" panose="02070309020205020404" pitchFamily="49" charset="0"/>
              </a:rPr>
              <a:t>mkefidisk</a:t>
            </a:r>
            <a:r>
              <a:rPr lang="en-US" sz="1600" b="1" dirty="0">
                <a:solidFill>
                  <a:srgbClr val="0071C5"/>
                </a:solidFill>
                <a:latin typeface="Courier New" panose="02070309020205020404" pitchFamily="49" charset="0"/>
                <a:cs typeface="Courier New" panose="02070309020205020404" pitchFamily="49" charset="0"/>
              </a:rPr>
              <a:t> -e core-image-minimal</a:t>
            </a:r>
          </a:p>
          <a:p>
            <a:r>
              <a:rPr lang="en-US" sz="1600" b="1" dirty="0">
                <a:solidFill>
                  <a:schemeClr val="tx2"/>
                </a:solidFill>
                <a:latin typeface="Courier New" panose="02070309020205020404" pitchFamily="49" charset="0"/>
                <a:cs typeface="Courier New" panose="02070309020205020404" pitchFamily="49" charset="0"/>
              </a:rPr>
              <a:t>INFO: Building </a:t>
            </a:r>
            <a:r>
              <a:rPr lang="en-US" sz="1600" b="1" dirty="0" err="1">
                <a:solidFill>
                  <a:schemeClr val="tx2"/>
                </a:solidFill>
                <a:latin typeface="Courier New" panose="02070309020205020404" pitchFamily="49" charset="0"/>
                <a:cs typeface="Courier New" panose="02070309020205020404" pitchFamily="49" charset="0"/>
              </a:rPr>
              <a:t>wic</a:t>
            </a:r>
            <a:r>
              <a:rPr lang="en-US" sz="1600" b="1" dirty="0">
                <a:solidFill>
                  <a:schemeClr val="tx2"/>
                </a:solidFill>
                <a:latin typeface="Courier New" panose="02070309020205020404" pitchFamily="49" charset="0"/>
                <a:cs typeface="Courier New" panose="02070309020205020404" pitchFamily="49" charset="0"/>
              </a:rPr>
              <a:t>-tools...</a:t>
            </a:r>
          </a:p>
          <a:p>
            <a:r>
              <a:rPr lang="en-US" sz="1600" b="1" dirty="0">
                <a:solidFill>
                  <a:schemeClr val="tx2"/>
                </a:solidFill>
                <a:latin typeface="Courier New" panose="02070309020205020404" pitchFamily="49" charset="0"/>
                <a:cs typeface="Courier New" panose="02070309020205020404" pitchFamily="49" charset="0"/>
              </a:rPr>
              <a:t>	   ...</a:t>
            </a:r>
          </a:p>
          <a:p>
            <a:r>
              <a:rPr lang="en-US" sz="1600" b="1" dirty="0">
                <a:solidFill>
                  <a:schemeClr val="tx2"/>
                </a:solidFill>
                <a:latin typeface="Courier New" panose="02070309020205020404" pitchFamily="49" charset="0"/>
                <a:cs typeface="Courier New" panose="02070309020205020404" pitchFamily="49" charset="0"/>
              </a:rPr>
              <a:t>INFO: The new image(s) can be found here:</a:t>
            </a:r>
          </a:p>
          <a:p>
            <a:r>
              <a:rPr lang="en-US" sz="1600" b="1" dirty="0">
                <a:solidFill>
                  <a:schemeClr val="tx2"/>
                </a:solidFill>
                <a:latin typeface="Courier New" panose="02070309020205020404" pitchFamily="49" charset="0"/>
                <a:cs typeface="Courier New" panose="02070309020205020404" pitchFamily="49" charset="0"/>
              </a:rPr>
              <a:t>./mkefidisk-201804191017-sda.direct</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The following build artifacts were used to create the image(s):</a:t>
            </a:r>
          </a:p>
          <a:p>
            <a:r>
              <a:rPr lang="en-US" sz="1600" b="1" dirty="0">
                <a:solidFill>
                  <a:schemeClr val="tx2"/>
                </a:solidFill>
                <a:latin typeface="Courier New" panose="02070309020205020404" pitchFamily="49" charset="0"/>
                <a:cs typeface="Courier New" panose="02070309020205020404" pitchFamily="49" charset="0"/>
              </a:rPr>
              <a:t>ROOTFS_DIR:     </a:t>
            </a:r>
            <a:r>
              <a:rPr lang="en-US" sz="1600" b="1" dirty="0" smtClean="0">
                <a:solidFill>
                  <a:schemeClr val="tx2"/>
                </a:solidFill>
                <a:latin typeface="Courier New" panose="02070309020205020404" pitchFamily="49" charset="0"/>
                <a:cs typeface="Courier New" panose="02070309020205020404" pitchFamily="49" charset="0"/>
              </a:rPr>
              <a:t>/.../build/</a:t>
            </a:r>
            <a:r>
              <a:rPr lang="en-US" sz="1600" b="1" dirty="0" err="1" smtClean="0">
                <a:solidFill>
                  <a:schemeClr val="tx2"/>
                </a:solidFill>
                <a:latin typeface="Courier New" panose="02070309020205020404" pitchFamily="49" charset="0"/>
                <a:cs typeface="Courier New" panose="02070309020205020404" pitchFamily="49" charset="0"/>
              </a:rPr>
              <a:t>tmp-glibc</a:t>
            </a:r>
            <a:r>
              <a:rPr lang="en-US" sz="1600" b="1" dirty="0" smtClean="0">
                <a:solidFill>
                  <a:schemeClr val="tx2"/>
                </a:solidFill>
                <a:latin typeface="Courier New" panose="02070309020205020404" pitchFamily="49" charset="0"/>
                <a:cs typeface="Courier New" panose="02070309020205020404" pitchFamily="49" charset="0"/>
              </a:rPr>
              <a:t>/work/genericx86-oe-lin</a:t>
            </a:r>
            <a:r>
              <a:rPr lang="en-US" sz="1600" b="1" dirty="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BOOTIMG_DIR:    </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a:solidFill>
                  <a:schemeClr val="tx2"/>
                </a:solidFill>
                <a:latin typeface="Courier New" panose="02070309020205020404" pitchFamily="49" charset="0"/>
                <a:cs typeface="Courier New" panose="02070309020205020404" pitchFamily="49" charset="0"/>
              </a:rPr>
              <a:t>...</a:t>
            </a:r>
            <a:r>
              <a:rPr lang="en-US" sz="1600" b="1" dirty="0" smtClean="0">
                <a:solidFill>
                  <a:schemeClr val="tx2"/>
                </a:solidFill>
                <a:latin typeface="Courier New" panose="02070309020205020404" pitchFamily="49" charset="0"/>
                <a:cs typeface="Courier New" panose="02070309020205020404" pitchFamily="49" charset="0"/>
              </a:rPr>
              <a:t>/build/</a:t>
            </a:r>
            <a:r>
              <a:rPr lang="en-US" sz="1600" b="1" dirty="0" err="1" smtClean="0">
                <a:solidFill>
                  <a:schemeClr val="tx2"/>
                </a:solidFill>
                <a:latin typeface="Courier New" panose="02070309020205020404" pitchFamily="49" charset="0"/>
                <a:cs typeface="Courier New" panose="02070309020205020404" pitchFamily="49" charset="0"/>
              </a:rPr>
              <a:t>tmp-glibc</a:t>
            </a:r>
            <a:r>
              <a:rPr lang="en-US" sz="1600" b="1" dirty="0" smtClean="0">
                <a:solidFill>
                  <a:schemeClr val="tx2"/>
                </a:solidFill>
                <a:latin typeface="Courier New" panose="02070309020205020404" pitchFamily="49" charset="0"/>
                <a:cs typeface="Courier New" panose="02070309020205020404" pitchFamily="49" charset="0"/>
              </a:rPr>
              <a:t>/work/genericx86-oe-lin</a:t>
            </a:r>
            <a:r>
              <a:rPr lang="en-US" sz="1600" b="1" dirty="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KERNEL_DIR:     </a:t>
            </a:r>
            <a:r>
              <a:rPr lang="en-US" sz="1600" b="1" dirty="0" smtClean="0">
                <a:solidFill>
                  <a:schemeClr val="tx2"/>
                </a:solidFill>
                <a:latin typeface="Courier New" panose="02070309020205020404" pitchFamily="49" charset="0"/>
                <a:cs typeface="Courier New" panose="02070309020205020404" pitchFamily="49" charset="0"/>
              </a:rPr>
              <a:t>/.../build/</a:t>
            </a:r>
            <a:r>
              <a:rPr lang="en-US" sz="1600" b="1" dirty="0" err="1" smtClean="0">
                <a:solidFill>
                  <a:schemeClr val="tx2"/>
                </a:solidFill>
                <a:latin typeface="Courier New" panose="02070309020205020404" pitchFamily="49" charset="0"/>
                <a:cs typeface="Courier New" panose="02070309020205020404" pitchFamily="49" charset="0"/>
              </a:rPr>
              <a:t>tmp-glibc</a:t>
            </a:r>
            <a:r>
              <a:rPr lang="en-US" sz="1600" b="1" dirty="0" smtClean="0">
                <a:solidFill>
                  <a:schemeClr val="tx2"/>
                </a:solidFill>
                <a:latin typeface="Courier New" panose="02070309020205020404" pitchFamily="49" charset="0"/>
                <a:cs typeface="Courier New" panose="02070309020205020404" pitchFamily="49" charset="0"/>
              </a:rPr>
              <a:t>/deploy/images/genericx86...</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NATIVE_SYSROOT: </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a:solidFill>
                  <a:schemeClr val="tx2"/>
                </a:solidFill>
                <a:latin typeface="Courier New" panose="02070309020205020404" pitchFamily="49" charset="0"/>
                <a:cs typeface="Courier New" panose="02070309020205020404" pitchFamily="49" charset="0"/>
              </a:rPr>
              <a:t>...</a:t>
            </a:r>
            <a:r>
              <a:rPr lang="en-US" sz="1600" b="1" dirty="0" smtClean="0">
                <a:solidFill>
                  <a:schemeClr val="tx2"/>
                </a:solidFill>
                <a:latin typeface="Courier New" panose="02070309020205020404" pitchFamily="49" charset="0"/>
                <a:cs typeface="Courier New" panose="02070309020205020404" pitchFamily="49" charset="0"/>
              </a:rPr>
              <a:t>/build/</a:t>
            </a:r>
            <a:r>
              <a:rPr lang="en-US" sz="1600" b="1" dirty="0" err="1" smtClean="0">
                <a:solidFill>
                  <a:schemeClr val="tx2"/>
                </a:solidFill>
                <a:latin typeface="Courier New" panose="02070309020205020404" pitchFamily="49" charset="0"/>
                <a:cs typeface="Courier New" panose="02070309020205020404" pitchFamily="49" charset="0"/>
              </a:rPr>
              <a:t>tmp-glibc</a:t>
            </a:r>
            <a:r>
              <a:rPr lang="en-US" sz="1600" b="1" dirty="0" smtClean="0">
                <a:solidFill>
                  <a:schemeClr val="tx2"/>
                </a:solidFill>
                <a:latin typeface="Courier New" panose="02070309020205020404" pitchFamily="49" charset="0"/>
                <a:cs typeface="Courier New" panose="02070309020205020404" pitchFamily="49" charset="0"/>
              </a:rPr>
              <a:t>/work/i586-oe-linux</a:t>
            </a:r>
            <a:r>
              <a:rPr lang="en-US" sz="1600" b="1" dirty="0">
                <a:solidFill>
                  <a:schemeClr val="tx2"/>
                </a:solidFill>
                <a:latin typeface="Courier New" panose="02070309020205020404" pitchFamily="49" charset="0"/>
                <a:cs typeface="Courier New" panose="02070309020205020404" pitchFamily="49" charset="0"/>
              </a:rPr>
              <a:t>/...</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INFO: The image(s) were created using OE </a:t>
            </a:r>
            <a:r>
              <a:rPr lang="en-US" sz="1600" b="1" dirty="0" err="1">
                <a:solidFill>
                  <a:schemeClr val="tx2"/>
                </a:solidFill>
                <a:latin typeface="Courier New" panose="02070309020205020404" pitchFamily="49" charset="0"/>
                <a:cs typeface="Courier New" panose="02070309020205020404" pitchFamily="49" charset="0"/>
              </a:rPr>
              <a:t>kickstart</a:t>
            </a:r>
            <a:r>
              <a:rPr lang="en-US" sz="1600" b="1" dirty="0">
                <a:solidFill>
                  <a:schemeClr val="tx2"/>
                </a:solidFill>
                <a:latin typeface="Courier New" panose="02070309020205020404" pitchFamily="49" charset="0"/>
                <a:cs typeface="Courier New" panose="02070309020205020404" pitchFamily="49" charset="0"/>
              </a:rPr>
              <a:t> file:</a:t>
            </a:r>
          </a:p>
          <a:p>
            <a:r>
              <a:rPr lang="en-US" sz="1600" b="1" dirty="0">
                <a:solidFill>
                  <a:schemeClr val="tx2"/>
                </a:solidFill>
                <a:latin typeface="Courier New" panose="02070309020205020404" pitchFamily="49" charset="0"/>
                <a:cs typeface="Courier New" panose="02070309020205020404" pitchFamily="49" charset="0"/>
              </a:rPr>
              <a:t>/home/user/master/</a:t>
            </a:r>
            <a:r>
              <a:rPr lang="en-US" sz="1600" b="1" dirty="0" err="1">
                <a:solidFill>
                  <a:schemeClr val="tx2"/>
                </a:solidFill>
                <a:latin typeface="Courier New" panose="02070309020205020404" pitchFamily="49" charset="0"/>
                <a:cs typeface="Courier New" panose="02070309020205020404" pitchFamily="49" charset="0"/>
              </a:rPr>
              <a:t>openembedded</a:t>
            </a:r>
            <a:r>
              <a:rPr lang="en-US" sz="1600" b="1" dirty="0">
                <a:solidFill>
                  <a:schemeClr val="tx2"/>
                </a:solidFill>
                <a:latin typeface="Courier New" panose="02070309020205020404" pitchFamily="49" charset="0"/>
                <a:cs typeface="Courier New" panose="02070309020205020404" pitchFamily="49" charset="0"/>
              </a:rPr>
              <a:t>-core/scripts/lib/</a:t>
            </a:r>
            <a:r>
              <a:rPr lang="en-US" sz="1600" b="1" dirty="0" err="1">
                <a:solidFill>
                  <a:schemeClr val="tx2"/>
                </a:solidFill>
                <a:latin typeface="Courier New" panose="02070309020205020404" pitchFamily="49" charset="0"/>
                <a:cs typeface="Courier New" panose="02070309020205020404" pitchFamily="49" charset="0"/>
              </a:rPr>
              <a:t>wic</a:t>
            </a:r>
            <a:r>
              <a:rPr lang="en-US" sz="1600" b="1" dirty="0">
                <a:solidFill>
                  <a:schemeClr val="tx2"/>
                </a:solidFill>
                <a:latin typeface="Courier New" panose="02070309020205020404" pitchFamily="49" charset="0"/>
                <a:cs typeface="Courier New" panose="02070309020205020404" pitchFamily="49" charset="0"/>
              </a:rPr>
              <a:t>/canned-</a:t>
            </a:r>
            <a:r>
              <a:rPr lang="en-US" sz="1600" b="1" dirty="0" err="1">
                <a:solidFill>
                  <a:schemeClr val="tx2"/>
                </a:solidFill>
                <a:latin typeface="Courier New" panose="02070309020205020404" pitchFamily="49" charset="0"/>
                <a:cs typeface="Courier New" panose="02070309020205020404" pitchFamily="49" charset="0"/>
              </a:rPr>
              <a:t>wks</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err="1" smtClean="0">
                <a:solidFill>
                  <a:schemeClr val="tx2"/>
                </a:solidFill>
                <a:latin typeface="Courier New" panose="02070309020205020404" pitchFamily="49" charset="0"/>
                <a:cs typeface="Courier New" panose="02070309020205020404" pitchFamily="49" charset="0"/>
              </a:rPr>
              <a:t>mkefidisk.wks</a:t>
            </a:r>
            <a:endParaRPr lang="en-US" sz="1600" b="1" dirty="0" smtClean="0">
              <a:solidFill>
                <a:schemeClr val="tx2"/>
              </a:solidFill>
              <a:latin typeface="Courier New" panose="02070309020205020404" pitchFamily="49" charset="0"/>
              <a:cs typeface="Courier New" panose="02070309020205020404" pitchFamily="49" charset="0"/>
            </a:endParaRPr>
          </a:p>
          <a:p>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a:solidFill>
                  <a:srgbClr val="0071C5"/>
                </a:solidFill>
                <a:latin typeface="Courier New" panose="02070309020205020404" pitchFamily="49" charset="0"/>
                <a:cs typeface="Courier New" panose="02070309020205020404" pitchFamily="49" charset="0"/>
              </a:rPr>
              <a:t>sudo</a:t>
            </a:r>
            <a:r>
              <a:rPr lang="en-US" sz="1600" b="1" dirty="0">
                <a:solidFill>
                  <a:srgbClr val="0071C5"/>
                </a:solidFill>
                <a:latin typeface="Courier New" panose="02070309020205020404" pitchFamily="49" charset="0"/>
                <a:cs typeface="Courier New" panose="02070309020205020404" pitchFamily="49" charset="0"/>
              </a:rPr>
              <a:t> </a:t>
            </a:r>
            <a:r>
              <a:rPr lang="en-US" sz="1600" b="1" dirty="0" err="1">
                <a:solidFill>
                  <a:srgbClr val="0071C5"/>
                </a:solidFill>
                <a:latin typeface="Courier New" panose="02070309020205020404" pitchFamily="49" charset="0"/>
                <a:cs typeface="Courier New" panose="02070309020205020404" pitchFamily="49" charset="0"/>
              </a:rPr>
              <a:t>dd</a:t>
            </a:r>
            <a:r>
              <a:rPr lang="en-US" sz="1600" b="1" dirty="0">
                <a:solidFill>
                  <a:srgbClr val="0071C5"/>
                </a:solidFill>
                <a:latin typeface="Courier New" panose="02070309020205020404" pitchFamily="49" charset="0"/>
                <a:cs typeface="Courier New" panose="02070309020205020404" pitchFamily="49" charset="0"/>
              </a:rPr>
              <a:t> if=/</a:t>
            </a:r>
            <a:r>
              <a:rPr lang="en-US" sz="1600" b="1" dirty="0" err="1" smtClean="0">
                <a:solidFill>
                  <a:srgbClr val="0071C5"/>
                </a:solidFill>
                <a:latin typeface="Courier New" panose="02070309020205020404" pitchFamily="49" charset="0"/>
                <a:cs typeface="Courier New" panose="02070309020205020404" pitchFamily="49" charset="0"/>
              </a:rPr>
              <a:t>var</a:t>
            </a:r>
            <a:r>
              <a:rPr lang="en-US" sz="1600" b="1" dirty="0" smtClean="0">
                <a:solidFill>
                  <a:srgbClr val="0071C5"/>
                </a:solidFill>
                <a:latin typeface="Courier New" panose="02070309020205020404" pitchFamily="49" charset="0"/>
                <a:cs typeface="Courier New" panose="02070309020205020404" pitchFamily="49" charset="0"/>
              </a:rPr>
              <a:t>/</a:t>
            </a:r>
            <a:r>
              <a:rPr lang="en-US" sz="1600" b="1" dirty="0" err="1" smtClean="0">
                <a:solidFill>
                  <a:srgbClr val="0071C5"/>
                </a:solidFill>
                <a:latin typeface="Courier New" panose="02070309020205020404" pitchFamily="49" charset="0"/>
                <a:cs typeface="Courier New" panose="02070309020205020404" pitchFamily="49" charset="0"/>
              </a:rPr>
              <a:t>tmp</a:t>
            </a:r>
            <a:r>
              <a:rPr lang="en-US" sz="1600" b="1" dirty="0" smtClean="0">
                <a:solidFill>
                  <a:srgbClr val="0071C5"/>
                </a:solidFill>
                <a:latin typeface="Courier New" panose="02070309020205020404" pitchFamily="49" charset="0"/>
                <a:cs typeface="Courier New" panose="02070309020205020404" pitchFamily="49" charset="0"/>
              </a:rPr>
              <a:t>/</a:t>
            </a:r>
            <a:r>
              <a:rPr lang="en-US" sz="1600" b="1" dirty="0" err="1" smtClean="0">
                <a:solidFill>
                  <a:srgbClr val="0071C5"/>
                </a:solidFill>
                <a:latin typeface="Courier New" panose="02070309020205020404" pitchFamily="49" charset="0"/>
                <a:cs typeface="Courier New" panose="02070309020205020404" pitchFamily="49" charset="0"/>
              </a:rPr>
              <a:t>wic</a:t>
            </a:r>
            <a:r>
              <a:rPr lang="en-US" sz="1600" b="1" dirty="0" smtClean="0">
                <a:solidFill>
                  <a:srgbClr val="0071C5"/>
                </a:solidFill>
                <a:latin typeface="Courier New" panose="02070309020205020404" pitchFamily="49" charset="0"/>
                <a:cs typeface="Courier New" panose="02070309020205020404" pitchFamily="49" charset="0"/>
              </a:rPr>
              <a:t>/build/</a:t>
            </a:r>
            <a:r>
              <a:rPr lang="en-US" sz="1600" b="1" dirty="0" smtClean="0">
                <a:solidFill>
                  <a:srgbClr val="0071C5"/>
                </a:solidFill>
                <a:latin typeface="Courier New" panose="02070309020205020404" pitchFamily="49" charset="0"/>
                <a:cs typeface="Courier New" panose="02070309020205020404" pitchFamily="49" charset="0"/>
              </a:rPr>
              <a:t>mkefidisk-201804191017-sda.direct</a:t>
            </a:r>
            <a:r>
              <a:rPr lang="en-US" sz="1600" b="1" dirty="0" smtClean="0">
                <a:solidFill>
                  <a:srgbClr val="0071C5"/>
                </a:solidFill>
                <a:latin typeface="Courier New" panose="02070309020205020404" pitchFamily="49" charset="0"/>
                <a:cs typeface="Courier New" panose="02070309020205020404" pitchFamily="49" charset="0"/>
              </a:rPr>
              <a:t> </a:t>
            </a:r>
            <a:r>
              <a:rPr lang="en-US" sz="1600" b="1" dirty="0" smtClean="0">
                <a:solidFill>
                  <a:srgbClr val="0071C5"/>
                </a:solidFill>
                <a:latin typeface="Courier New" panose="02070309020205020404" pitchFamily="49" charset="0"/>
                <a:cs typeface="Courier New" panose="02070309020205020404" pitchFamily="49" charset="0"/>
              </a:rPr>
              <a:t>\</a:t>
            </a:r>
          </a:p>
          <a:p>
            <a:r>
              <a:rPr lang="en-US" sz="1600" b="1" dirty="0">
                <a:solidFill>
                  <a:srgbClr val="0071C5"/>
                </a:solidFill>
                <a:latin typeface="Courier New" panose="02070309020205020404" pitchFamily="49" charset="0"/>
                <a:cs typeface="Courier New" panose="02070309020205020404" pitchFamily="49" charset="0"/>
              </a:rPr>
              <a:t> </a:t>
            </a:r>
            <a:r>
              <a:rPr lang="en-US" sz="1600" b="1" dirty="0" smtClean="0">
                <a:solidFill>
                  <a:srgbClr val="0071C5"/>
                </a:solidFill>
                <a:latin typeface="Courier New" panose="02070309020205020404" pitchFamily="49" charset="0"/>
                <a:cs typeface="Courier New" panose="02070309020205020404" pitchFamily="49" charset="0"/>
              </a:rPr>
              <a:t> of</a:t>
            </a:r>
            <a:r>
              <a:rPr lang="en-US" sz="1600" b="1" dirty="0">
                <a:solidFill>
                  <a:srgbClr val="0071C5"/>
                </a:solidFill>
                <a:latin typeface="Courier New" panose="02070309020205020404" pitchFamily="49" charset="0"/>
                <a:cs typeface="Courier New" panose="02070309020205020404" pitchFamily="49" charset="0"/>
              </a:rPr>
              <a:t>=/</a:t>
            </a:r>
            <a:r>
              <a:rPr lang="en-US" sz="1600" b="1" dirty="0" smtClean="0">
                <a:solidFill>
                  <a:srgbClr val="0071C5"/>
                </a:solidFill>
                <a:latin typeface="Courier New" panose="02070309020205020404" pitchFamily="49" charset="0"/>
                <a:cs typeface="Courier New" panose="02070309020205020404" pitchFamily="49" charset="0"/>
              </a:rPr>
              <a:t>dev/</a:t>
            </a:r>
            <a:r>
              <a:rPr lang="en-US" sz="1600" b="1" dirty="0" err="1" smtClean="0">
                <a:solidFill>
                  <a:srgbClr val="0071C5"/>
                </a:solidFill>
                <a:latin typeface="Courier New" panose="02070309020205020404" pitchFamily="49" charset="0"/>
                <a:cs typeface="Courier New" panose="02070309020205020404" pitchFamily="49" charset="0"/>
              </a:rPr>
              <a:t>sdb</a:t>
            </a:r>
            <a:r>
              <a:rPr lang="en-US" sz="1600" b="1" dirty="0" smtClean="0">
                <a:solidFill>
                  <a:srgbClr val="0071C5"/>
                </a:solidFill>
                <a:latin typeface="Courier New" panose="02070309020205020404" pitchFamily="49" charset="0"/>
                <a:cs typeface="Courier New" panose="02070309020205020404" pitchFamily="49" charset="0"/>
              </a:rPr>
              <a:t> </a:t>
            </a:r>
            <a:r>
              <a:rPr lang="en-US" sz="1600" b="1" dirty="0" err="1" smtClean="0">
                <a:solidFill>
                  <a:srgbClr val="0071C5"/>
                </a:solidFill>
                <a:latin typeface="Courier New" panose="02070309020205020404" pitchFamily="49" charset="0"/>
                <a:cs typeface="Courier New" panose="02070309020205020404" pitchFamily="49" charset="0"/>
              </a:rPr>
              <a:t>bs</a:t>
            </a:r>
            <a:r>
              <a:rPr lang="en-US" sz="1600" b="1" dirty="0" smtClean="0">
                <a:solidFill>
                  <a:srgbClr val="0071C5"/>
                </a:solidFill>
                <a:latin typeface="Courier New" panose="02070309020205020404" pitchFamily="49" charset="0"/>
                <a:cs typeface="Courier New" panose="02070309020205020404" pitchFamily="49" charset="0"/>
              </a:rPr>
              <a:t>=1M</a:t>
            </a:r>
            <a:endParaRPr lang="en-US" sz="1600" b="1" dirty="0">
              <a:solidFill>
                <a:srgbClr val="0071C5"/>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rgbClr val="0071C5"/>
                </a:solidFill>
                <a:latin typeface="Courier New" panose="02070309020205020404" pitchFamily="49" charset="0"/>
                <a:cs typeface="Courier New" panose="02070309020205020404" pitchFamily="49" charset="0"/>
              </a:rPr>
              <a:t>sudo</a:t>
            </a:r>
            <a:r>
              <a:rPr lang="en-US" sz="1600" b="1" dirty="0">
                <a:solidFill>
                  <a:srgbClr val="0071C5"/>
                </a:solidFill>
                <a:latin typeface="Courier New" panose="02070309020205020404" pitchFamily="49" charset="0"/>
                <a:cs typeface="Courier New" panose="02070309020205020404" pitchFamily="49" charset="0"/>
              </a:rPr>
              <a:t> eject /dev/</a:t>
            </a:r>
            <a:r>
              <a:rPr lang="en-US" sz="1600" b="1" dirty="0" err="1">
                <a:solidFill>
                  <a:srgbClr val="0071C5"/>
                </a:solidFill>
                <a:latin typeface="Courier New" panose="02070309020205020404" pitchFamily="49" charset="0"/>
                <a:cs typeface="Courier New" panose="02070309020205020404" pitchFamily="49" charset="0"/>
              </a:rPr>
              <a:t>sdb</a:t>
            </a:r>
            <a:endParaRPr lang="en-US" sz="1600" b="1" dirty="0">
              <a:solidFill>
                <a:srgbClr val="0071C5"/>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66727690"/>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Custom Kickstart Files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You can create your own custom </a:t>
            </a:r>
            <a:r>
              <a:rPr lang="en-US" b="0" spc="-1" dirty="0" err="1">
                <a:uFill>
                  <a:solidFill>
                    <a:srgbClr val="FFFFFF"/>
                  </a:solidFill>
                </a:uFill>
              </a:rPr>
              <a:t>kickstart</a:t>
            </a:r>
            <a:r>
              <a:rPr lang="en-US" b="0" spc="-1" dirty="0">
                <a:uFill>
                  <a:solidFill>
                    <a:srgbClr val="FFFFFF"/>
                  </a:solidFill>
                </a:uFill>
              </a:rPr>
              <a:t> and easily have </a:t>
            </a:r>
            <a:r>
              <a:rPr lang="en-US" b="0" spc="-1" dirty="0" err="1">
                <a:uFill>
                  <a:solidFill>
                    <a:srgbClr val="FFFFFF"/>
                  </a:solidFill>
                </a:uFill>
              </a:rPr>
              <a:t>wic</a:t>
            </a:r>
            <a:r>
              <a:rPr lang="en-US" b="0" spc="-1" dirty="0">
                <a:uFill>
                  <a:solidFill>
                    <a:srgbClr val="FFFFFF"/>
                  </a:solidFill>
                </a:uFill>
              </a:rPr>
              <a:t> find and use </a:t>
            </a:r>
            <a:r>
              <a:rPr lang="en-US" b="0" spc="-1" dirty="0" smtClean="0">
                <a:uFill>
                  <a:solidFill>
                    <a:srgbClr val="FFFFFF"/>
                  </a:solidFill>
                </a:uFill>
              </a:rPr>
              <a:t>them. See the WIC documentation.</a:t>
            </a:r>
          </a:p>
          <a:p>
            <a:r>
              <a:rPr lang="en-US" b="0" spc="-1" dirty="0" smtClean="0">
                <a:uFill>
                  <a:solidFill>
                    <a:srgbClr val="FFFFFF"/>
                  </a:solidFill>
                </a:uFill>
              </a:rPr>
              <a:t>Existing </a:t>
            </a:r>
            <a:r>
              <a:rPr lang="en-US" b="0" spc="-1" dirty="0" err="1">
                <a:uFill>
                  <a:solidFill>
                    <a:srgbClr val="FFFFFF"/>
                  </a:solidFill>
                </a:uFill>
              </a:rPr>
              <a:t>kickstart</a:t>
            </a:r>
            <a:r>
              <a:rPr lang="en-US" b="0" spc="-1" dirty="0">
                <a:uFill>
                  <a:solidFill>
                    <a:srgbClr val="FFFFFF"/>
                  </a:solidFill>
                </a:uFill>
              </a:rPr>
              <a:t> files can be found here, and used as templates</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t>
            </a:r>
            <a:r>
              <a:rPr lang="en-US" sz="2000" spc="-1" dirty="0" smtClean="0">
                <a:uFill>
                  <a:solidFill>
                    <a:srgbClr val="FFFFFF"/>
                  </a:solidFill>
                </a:uFill>
                <a:latin typeface="Courier New" panose="02070309020205020404" pitchFamily="49" charset="0"/>
                <a:cs typeface="Courier New" panose="02070309020205020404" pitchFamily="49" charset="0"/>
              </a:rPr>
              <a:t>poky/scripts/lib/image/</a:t>
            </a:r>
            <a:r>
              <a:rPr lang="en-US" sz="2000" spc="-1" dirty="0" err="1" smtClean="0">
                <a:uFill>
                  <a:solidFill>
                    <a:srgbClr val="FFFFFF"/>
                  </a:solidFill>
                </a:uFill>
                <a:latin typeface="Courier New" panose="02070309020205020404" pitchFamily="49" charset="0"/>
                <a:cs typeface="Courier New" panose="02070309020205020404" pitchFamily="49" charset="0"/>
              </a:rPr>
              <a:t>wic</a:t>
            </a:r>
            <a:r>
              <a:rPr lang="en-US" sz="2000" spc="-1" dirty="0" smtClean="0">
                <a:uFill>
                  <a:solidFill>
                    <a:srgbClr val="FFFFFF"/>
                  </a:solidFill>
                </a:uFill>
                <a:latin typeface="Courier New" panose="02070309020205020404" pitchFamily="49" charset="0"/>
                <a:cs typeface="Courier New" panose="02070309020205020404" pitchFamily="49" charset="0"/>
              </a:rPr>
              <a:t>/canned-</a:t>
            </a:r>
            <a:r>
              <a:rPr lang="en-US" sz="2000" spc="-1" dirty="0" err="1" smtClean="0">
                <a:uFill>
                  <a:solidFill>
                    <a:srgbClr val="FFFFFF"/>
                  </a:solidFill>
                </a:uFill>
                <a:latin typeface="Courier New" panose="02070309020205020404" pitchFamily="49" charset="0"/>
                <a:cs typeface="Courier New" panose="02070309020205020404" pitchFamily="49" charset="0"/>
              </a:rPr>
              <a:t>wks</a:t>
            </a:r>
            <a:endParaRPr lang="en-US" sz="2000" spc="-1" dirty="0">
              <a:uFill>
                <a:solidFill>
                  <a:srgbClr val="FFFFFF"/>
                </a:solidFill>
              </a:uFill>
              <a:latin typeface="Courier New" panose="02070309020205020404" pitchFamily="49" charset="0"/>
              <a:cs typeface="Courier New" panose="02070309020205020404" pitchFamily="49" charset="0"/>
            </a:endParaRPr>
          </a:p>
          <a:p>
            <a:r>
              <a:rPr lang="en-US" b="0" spc="-1" dirty="0">
                <a:uFill>
                  <a:solidFill>
                    <a:srgbClr val="FFFFFF"/>
                  </a:solidFill>
                </a:uFill>
              </a:rPr>
              <a:t>You can place your custom </a:t>
            </a:r>
            <a:r>
              <a:rPr lang="en-US" b="0" spc="-1" dirty="0" err="1">
                <a:uFill>
                  <a:solidFill>
                    <a:srgbClr val="FFFFFF"/>
                  </a:solidFill>
                </a:uFill>
              </a:rPr>
              <a:t>kickstart</a:t>
            </a:r>
            <a:r>
              <a:rPr lang="en-US" b="0" spc="-1" dirty="0">
                <a:uFill>
                  <a:solidFill>
                    <a:srgbClr val="FFFFFF"/>
                  </a:solidFill>
                </a:uFill>
              </a:rPr>
              <a:t> file with the canned ones, or add it to your </a:t>
            </a:r>
            <a:r>
              <a:rPr lang="en-US" b="0" spc="-1" dirty="0" smtClean="0">
                <a:uFill>
                  <a:solidFill>
                    <a:srgbClr val="FFFFFF"/>
                  </a:solidFill>
                </a:uFill>
              </a:rPr>
              <a:t>layer</a:t>
            </a:r>
            <a:endParaRPr lang="en-US" b="0" spc="-1" dirty="0">
              <a:uFill>
                <a:solidFill>
                  <a:srgbClr val="FFFFFF"/>
                </a:solidFill>
              </a:uFill>
            </a:endParaRPr>
          </a:p>
          <a:p>
            <a:r>
              <a:rPr lang="en-US" b="0" spc="-1" dirty="0" smtClean="0">
                <a:uFill>
                  <a:solidFill>
                    <a:srgbClr val="FFFFFF"/>
                  </a:solidFill>
                </a:uFill>
              </a:rPr>
              <a:t>Currently </a:t>
            </a:r>
            <a:r>
              <a:rPr lang="en-US" b="0" spc="-1" dirty="0" err="1">
                <a:uFill>
                  <a:solidFill>
                    <a:srgbClr val="FFFFFF"/>
                  </a:solidFill>
                </a:uFill>
              </a:rPr>
              <a:t>wic</a:t>
            </a:r>
            <a:r>
              <a:rPr lang="en-US" b="0" spc="-1" dirty="0">
                <a:uFill>
                  <a:solidFill>
                    <a:srgbClr val="FFFFFF"/>
                  </a:solidFill>
                </a:uFill>
              </a:rPr>
              <a:t> implementation only supports "partition" and "</a:t>
            </a:r>
            <a:r>
              <a:rPr lang="en-US" b="0" spc="-1" dirty="0" smtClean="0">
                <a:uFill>
                  <a:solidFill>
                    <a:srgbClr val="FFFFFF"/>
                  </a:solidFill>
                </a:uFill>
              </a:rPr>
              <a:t>bootloader“ (more </a:t>
            </a:r>
            <a:r>
              <a:rPr lang="en-US" b="0" spc="-1" dirty="0">
                <a:uFill>
                  <a:solidFill>
                    <a:srgbClr val="FFFFFF"/>
                  </a:solidFill>
                </a:uFill>
              </a:rPr>
              <a:t>to </a:t>
            </a:r>
            <a:r>
              <a:rPr lang="en-US" b="0" spc="-1" dirty="0" smtClean="0">
                <a:uFill>
                  <a:solidFill>
                    <a:srgbClr val="FFFFFF"/>
                  </a:solidFill>
                </a:uFill>
              </a:rPr>
              <a:t>come). </a:t>
            </a:r>
            <a:r>
              <a:rPr lang="en-US" b="0" spc="-1" dirty="0">
                <a:uFill>
                  <a:solidFill>
                    <a:srgbClr val="FFFFFF"/>
                  </a:solidFill>
                </a:uFill>
              </a:rPr>
              <a:t>See also</a:t>
            </a:r>
            <a:r>
              <a:rPr lang="en-US" b="0" spc="-1" dirty="0" smtClean="0">
                <a:uFill>
                  <a:solidFill>
                    <a:srgbClr val="FFFFFF"/>
                  </a:solidFill>
                </a:uFill>
              </a:rPr>
              <a:t>: </a:t>
            </a:r>
            <a:br>
              <a:rPr lang="en-US" b="0" spc="-1" dirty="0" smtClean="0">
                <a:uFill>
                  <a:solidFill>
                    <a:srgbClr val="FFFFFF"/>
                  </a:solidFill>
                </a:uFill>
              </a:rPr>
            </a:br>
            <a:r>
              <a:rPr lang="en-US" b="0" spc="-1" dirty="0" smtClean="0">
                <a:uFill>
                  <a:solidFill>
                    <a:srgbClr val="FFFFFF"/>
                  </a:solidFill>
                </a:uFill>
              </a:rPr>
              <a:t/>
            </a:r>
            <a:br>
              <a:rPr lang="en-US" b="0" spc="-1" dirty="0" smtClean="0">
                <a:uFill>
                  <a:solidFill>
                    <a:srgbClr val="FFFFFF"/>
                  </a:solidFill>
                </a:uFill>
              </a:rPr>
            </a:br>
            <a:r>
              <a:rPr lang="en-US" sz="2000" b="0" spc="-1" dirty="0" smtClean="0">
                <a:uFill>
                  <a:solidFill>
                    <a:srgbClr val="FFFFFF"/>
                  </a:solidFill>
                </a:uFill>
                <a:hlinkClick r:id="rId2"/>
              </a:rPr>
              <a:t>http</a:t>
            </a:r>
            <a:r>
              <a:rPr lang="en-US" sz="2000" b="0" spc="-1" dirty="0">
                <a:uFill>
                  <a:solidFill>
                    <a:srgbClr val="FFFFFF"/>
                  </a:solidFill>
                </a:uFill>
                <a:hlinkClick r:id="rId2"/>
              </a:rPr>
              <a:t>://</a:t>
            </a:r>
            <a:r>
              <a:rPr lang="en-US" sz="2000" b="0" spc="-1" dirty="0" smtClean="0">
                <a:uFill>
                  <a:solidFill>
                    <a:srgbClr val="FFFFFF"/>
                  </a:solidFill>
                </a:uFill>
                <a:hlinkClick r:id="rId2"/>
              </a:rPr>
              <a:t>fedoraproject.org/wiki/Anaconda/Kickstart#part_or_partition</a:t>
            </a:r>
            <a:r>
              <a:rPr lang="en-US" sz="2000" b="0" spc="-1" dirty="0" smtClean="0">
                <a:uFill>
                  <a:solidFill>
                    <a:srgbClr val="FFFFFF"/>
                  </a:solidFill>
                </a:uFill>
              </a:rPr>
              <a:t>    </a:t>
            </a:r>
            <a:r>
              <a:rPr lang="en-US" sz="2000" b="0" spc="-1" dirty="0">
                <a:uFill>
                  <a:solidFill>
                    <a:srgbClr val="FFFFFF"/>
                  </a:solidFill>
                </a:uFill>
                <a:hlinkClick r:id="rId3"/>
              </a:rPr>
              <a:t>http://</a:t>
            </a:r>
            <a:r>
              <a:rPr lang="en-US" sz="2000" b="0" spc="-1" dirty="0" smtClean="0">
                <a:uFill>
                  <a:solidFill>
                    <a:srgbClr val="FFFFFF"/>
                  </a:solidFill>
                </a:uFill>
                <a:hlinkClick r:id="rId3"/>
              </a:rPr>
              <a:t>fedoraproject.org/wiki/Anaconda/Kickstart#bootloader</a:t>
            </a:r>
            <a:endParaRPr lang="en-US" sz="2000" b="0" spc="-1" dirty="0" smtClean="0">
              <a:uFill>
                <a:solidFill>
                  <a:srgbClr val="FFFFFF"/>
                </a:solidFill>
              </a:uFill>
            </a:endParaRPr>
          </a:p>
        </p:txBody>
      </p:sp>
    </p:spTree>
    <p:extLst>
      <p:ext uri="{BB962C8B-B14F-4D97-AF65-F5344CB8AC3E}">
        <p14:creationId xmlns:p14="http://schemas.microsoft.com/office/powerpoint/2010/main" val="2473107131"/>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Plug-ins	</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Plug-ins allow </a:t>
            </a:r>
            <a:r>
              <a:rPr lang="en-US" b="0" spc="-1" dirty="0" err="1">
                <a:uFill>
                  <a:solidFill>
                    <a:srgbClr val="FFFFFF"/>
                  </a:solidFill>
                </a:uFill>
              </a:rPr>
              <a:t>wic</a:t>
            </a:r>
            <a:r>
              <a:rPr lang="en-US" b="0" spc="-1" dirty="0">
                <a:uFill>
                  <a:solidFill>
                    <a:srgbClr val="FFFFFF"/>
                  </a:solidFill>
                </a:uFill>
              </a:rPr>
              <a:t> functionality to be extended and specialized by users. </a:t>
            </a:r>
          </a:p>
          <a:p>
            <a:r>
              <a:rPr lang="en-US" b="0" spc="-1" dirty="0">
                <a:uFill>
                  <a:solidFill>
                    <a:srgbClr val="FFFFFF"/>
                  </a:solidFill>
                </a:uFill>
              </a:rPr>
              <a:t>Source plug-ins provide a mechanism to customize various aspects of the image generation process in </a:t>
            </a:r>
            <a:r>
              <a:rPr lang="en-US" b="0" spc="-1" dirty="0" err="1">
                <a:uFill>
                  <a:solidFill>
                    <a:srgbClr val="FFFFFF"/>
                  </a:solidFill>
                </a:uFill>
              </a:rPr>
              <a:t>wic</a:t>
            </a:r>
            <a:r>
              <a:rPr lang="en-US" b="0" spc="-1" dirty="0">
                <a:uFill>
                  <a:solidFill>
                    <a:srgbClr val="FFFFFF"/>
                  </a:solidFill>
                </a:uFill>
              </a:rPr>
              <a:t>, mainly the contents of partitions. </a:t>
            </a:r>
          </a:p>
          <a:p>
            <a:r>
              <a:rPr lang="en-US" b="0" spc="-1" dirty="0">
                <a:uFill>
                  <a:solidFill>
                    <a:srgbClr val="FFFFFF"/>
                  </a:solidFill>
                </a:uFill>
              </a:rPr>
              <a:t>The plug-ins provide a mechanism for mapping values specified in .</a:t>
            </a:r>
            <a:r>
              <a:rPr lang="en-US" b="0" spc="-1" dirty="0" err="1">
                <a:uFill>
                  <a:solidFill>
                    <a:srgbClr val="FFFFFF"/>
                  </a:solidFill>
                </a:uFill>
              </a:rPr>
              <a:t>wks</a:t>
            </a:r>
            <a:r>
              <a:rPr lang="en-US" b="0" spc="-1" dirty="0">
                <a:uFill>
                  <a:solidFill>
                    <a:srgbClr val="FFFFFF"/>
                  </a:solidFill>
                </a:uFill>
              </a:rPr>
              <a:t> files using the --source keyword to a particular plugin implementation that populates a corresponding partition</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Plug-ins can be included as part of your custom layer.</a:t>
            </a:r>
          </a:p>
          <a:p>
            <a:endParaRPr lang="en-US" b="0" spc="-1" dirty="0">
              <a:uFill>
                <a:solidFill>
                  <a:srgbClr val="FFFFFF"/>
                </a:solidFill>
              </a:uFill>
            </a:endParaRPr>
          </a:p>
          <a:p>
            <a:r>
              <a:rPr lang="en-US" b="0" spc="-1" dirty="0">
                <a:uFill>
                  <a:solidFill>
                    <a:srgbClr val="FFFFFF"/>
                  </a:solidFill>
                </a:uFill>
              </a:rPr>
              <a:t>See the documentation for detailed information and examples.</a:t>
            </a:r>
            <a:endParaRPr lang="en-GB" b="0" spc="-1" dirty="0">
              <a:uFill>
                <a:solidFill>
                  <a:srgbClr val="FFFFFF"/>
                </a:solidFill>
              </a:uFill>
            </a:endParaRPr>
          </a:p>
        </p:txBody>
      </p:sp>
    </p:spTree>
    <p:extLst>
      <p:ext uri="{BB962C8B-B14F-4D97-AF65-F5344CB8AC3E}">
        <p14:creationId xmlns:p14="http://schemas.microsoft.com/office/powerpoint/2010/main" val="4235894138"/>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err="1" smtClean="0">
                <a:uFill>
                  <a:solidFill>
                    <a:srgbClr val="FFFFFF"/>
                  </a:solidFill>
                </a:uFill>
              </a:rPr>
              <a:t>Wic</a:t>
            </a:r>
            <a:r>
              <a:rPr lang="en-GB" b="0" spc="-1" dirty="0" smtClean="0">
                <a:uFill>
                  <a:solidFill>
                    <a:srgbClr val="FFFFFF"/>
                  </a:solidFill>
                </a:uFill>
              </a:rPr>
              <a:t> files can be automatically generated by adding WKS_FILE to your “</a:t>
            </a:r>
            <a:r>
              <a:rPr lang="en-GB" b="0" spc="-1" dirty="0" err="1" smtClean="0">
                <a:uFill>
                  <a:solidFill>
                    <a:srgbClr val="FFFFFF"/>
                  </a:solidFill>
                </a:uFill>
              </a:rPr>
              <a:t>local.conf</a:t>
            </a:r>
            <a:r>
              <a:rPr lang="en-GB" b="0" spc="-1" dirty="0" smtClean="0">
                <a:uFill>
                  <a:solidFill>
                    <a:srgbClr val="FFFFFF"/>
                  </a:solidFill>
                </a:uFill>
              </a:rPr>
              <a:t>”</a:t>
            </a:r>
            <a:br>
              <a:rPr lang="en-GB" b="0" spc="-1" dirty="0" smtClean="0">
                <a:uFill>
                  <a:solidFill>
                    <a:srgbClr val="FFFFFF"/>
                  </a:solidFill>
                </a:uFill>
              </a:rPr>
            </a:br>
            <a:endParaRPr lang="en-GB" b="0" spc="-1" dirty="0" smtClean="0">
              <a:uFill>
                <a:solidFill>
                  <a:srgbClr val="FFFFFF"/>
                </a:solidFill>
              </a:uFill>
            </a:endParaRPr>
          </a:p>
          <a:p>
            <a:r>
              <a:rPr lang="en-GB" b="0" spc="-1" dirty="0" smtClean="0">
                <a:uFill>
                  <a:solidFill>
                    <a:srgbClr val="FFFFFF"/>
                  </a:solidFill>
                </a:uFill>
              </a:rPr>
              <a:t>New </a:t>
            </a:r>
            <a:r>
              <a:rPr lang="en-GB" b="0" spc="-1" dirty="0" err="1" smtClean="0">
                <a:uFill>
                  <a:solidFill>
                    <a:srgbClr val="FFFFFF"/>
                  </a:solidFill>
                </a:uFill>
              </a:rPr>
              <a:t>kickstart</a:t>
            </a:r>
            <a:r>
              <a:rPr lang="en-GB" b="0" spc="-1" dirty="0" smtClean="0">
                <a:uFill>
                  <a:solidFill>
                    <a:srgbClr val="FFFFFF"/>
                  </a:solidFill>
                </a:uFill>
              </a:rPr>
              <a:t> commands are being added by demand, for example “include” and “</a:t>
            </a:r>
            <a:r>
              <a:rPr lang="en-GB" b="0" spc="-1" dirty="0" err="1" smtClean="0">
                <a:uFill>
                  <a:solidFill>
                    <a:srgbClr val="FFFFFF"/>
                  </a:solidFill>
                </a:uFill>
              </a:rPr>
              <a:t>config</a:t>
            </a:r>
            <a:r>
              <a:rPr lang="en-GB" b="0" spc="-1" dirty="0" smtClean="0">
                <a:uFill>
                  <a:solidFill>
                    <a:srgbClr val="FFFFFF"/>
                  </a:solidFill>
                </a:uFill>
              </a:rPr>
              <a:t>”</a:t>
            </a:r>
            <a:br>
              <a:rPr lang="en-GB" b="0" spc="-1" dirty="0" smtClean="0">
                <a:uFill>
                  <a:solidFill>
                    <a:srgbClr val="FFFFFF"/>
                  </a:solidFill>
                </a:uFill>
              </a:rPr>
            </a:br>
            <a:endParaRPr lang="en-GB" b="0" spc="-1" dirty="0" smtClean="0">
              <a:uFill>
                <a:solidFill>
                  <a:srgbClr val="FFFFFF"/>
                </a:solidFill>
              </a:uFill>
            </a:endParaRPr>
          </a:p>
          <a:p>
            <a:r>
              <a:rPr lang="en-GB" b="0" spc="-1" dirty="0" smtClean="0">
                <a:uFill>
                  <a:solidFill>
                    <a:srgbClr val="FFFFFF"/>
                  </a:solidFill>
                </a:uFill>
              </a:rPr>
              <a:t>We invite you to add </a:t>
            </a:r>
            <a:r>
              <a:rPr lang="en-GB" b="0" spc="-1" dirty="0" err="1" smtClean="0">
                <a:uFill>
                  <a:solidFill>
                    <a:srgbClr val="FFFFFF"/>
                  </a:solidFill>
                </a:uFill>
              </a:rPr>
              <a:t>kickstart</a:t>
            </a:r>
            <a:r>
              <a:rPr lang="en-GB" b="0" spc="-1" dirty="0" smtClean="0">
                <a:uFill>
                  <a:solidFill>
                    <a:srgbClr val="FFFFFF"/>
                  </a:solidFill>
                </a:uFill>
              </a:rPr>
              <a:t> files to your BSP layers for fast and easy OOB for your users</a:t>
            </a:r>
            <a:br>
              <a:rPr lang="en-GB" b="0" spc="-1" dirty="0" smtClean="0">
                <a:uFill>
                  <a:solidFill>
                    <a:srgbClr val="FFFFFF"/>
                  </a:solidFill>
                </a:uFill>
              </a:rPr>
            </a:br>
            <a:endParaRPr lang="en-GB" b="0" spc="-1" dirty="0" smtClean="0">
              <a:uFill>
                <a:solidFill>
                  <a:srgbClr val="FFFFFF"/>
                </a:solidFill>
              </a:uFill>
            </a:endParaRPr>
          </a:p>
        </p:txBody>
      </p:sp>
    </p:spTree>
    <p:extLst>
      <p:ext uri="{BB962C8B-B14F-4D97-AF65-F5344CB8AC3E}">
        <p14:creationId xmlns:p14="http://schemas.microsoft.com/office/powerpoint/2010/main" val="2319848015"/>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Introducing BMAPTOOL </a:t>
            </a:r>
            <a:r>
              <a:rPr lang="en-US" dirty="0">
                <a:solidFill>
                  <a:srgbClr val="00B0F0"/>
                </a:solidFill>
              </a:rPr>
              <a:t>: Sparse Boot Images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The new BMAPTOOL creates sparse images for fast image disk create (</a:t>
            </a:r>
            <a:r>
              <a:rPr lang="en-US" sz="2000" b="0" spc="-1" dirty="0" err="1" smtClean="0">
                <a:uFill>
                  <a:solidFill>
                    <a:srgbClr val="FFFFFF"/>
                  </a:solidFill>
                </a:uFill>
              </a:rPr>
              <a:t>dd</a:t>
            </a:r>
            <a:r>
              <a:rPr lang="en-US" sz="2000" b="0" spc="-1" dirty="0" smtClean="0">
                <a:uFill>
                  <a:solidFill>
                    <a:srgbClr val="FFFFFF"/>
                  </a:solidFill>
                </a:uFill>
              </a:rPr>
              <a:t> copies all of the blank space)</a:t>
            </a:r>
          </a:p>
          <a:p>
            <a:r>
              <a:rPr lang="en-US" sz="2000" b="0" dirty="0"/>
              <a:t>You can write </a:t>
            </a:r>
            <a:r>
              <a:rPr lang="en-US" sz="2000" b="0" dirty="0" smtClean="0"/>
              <a:t>images </a:t>
            </a:r>
            <a:r>
              <a:rPr lang="en-US" sz="2000" b="0" dirty="0"/>
              <a:t>by using </a:t>
            </a:r>
            <a:r>
              <a:rPr lang="en-US" sz="2000" b="0" dirty="0" smtClean="0"/>
              <a:t>“</a:t>
            </a:r>
            <a:r>
              <a:rPr lang="en-US" sz="2000" b="0" dirty="0" err="1" smtClean="0"/>
              <a:t>bmaptool</a:t>
            </a:r>
            <a:r>
              <a:rPr lang="en-US" sz="2000" b="0" dirty="0" smtClean="0"/>
              <a:t>”:</a:t>
            </a:r>
            <a:r>
              <a:rPr lang="en-US" sz="900" b="0" dirty="0" smtClean="0"/>
              <a:t/>
            </a:r>
            <a:br>
              <a:rPr lang="en-US" sz="900" b="0" dirty="0" smtClean="0"/>
            </a:br>
            <a:r>
              <a:rPr lang="en-US" sz="2000" b="0" dirty="0" smtClean="0"/>
              <a:t>$ </a:t>
            </a:r>
            <a:r>
              <a:rPr lang="en-US" sz="2000" b="0" dirty="0" err="1"/>
              <a:t>oe</a:t>
            </a:r>
            <a:r>
              <a:rPr lang="en-US" sz="2000" b="0" dirty="0"/>
              <a:t>-run-native </a:t>
            </a:r>
            <a:r>
              <a:rPr lang="en-US" sz="2000" b="0" dirty="0" err="1"/>
              <a:t>bmaptool</a:t>
            </a:r>
            <a:r>
              <a:rPr lang="en-US" sz="2000" b="0" dirty="0"/>
              <a:t> copy mkefidisk-201804191017-sda.direct /dev/</a:t>
            </a:r>
            <a:r>
              <a:rPr lang="en-US" sz="2000" b="0" dirty="0" err="1"/>
              <a:t>sd</a:t>
            </a:r>
            <a:r>
              <a:rPr lang="en-US" sz="2000" b="0" i="1" dirty="0" err="1"/>
              <a:t>X</a:t>
            </a:r>
            <a:r>
              <a:rPr lang="en-US" sz="2000" b="0" dirty="0"/>
              <a:t> </a:t>
            </a:r>
            <a:endParaRPr lang="en-US" sz="2000" b="0" dirty="0" smtClean="0"/>
          </a:p>
          <a:p>
            <a:r>
              <a:rPr lang="en-US" sz="2000" b="0" dirty="0" smtClean="0"/>
              <a:t>… or “</a:t>
            </a:r>
            <a:r>
              <a:rPr lang="en-US" sz="2000" b="0" dirty="0" err="1" smtClean="0"/>
              <a:t>dd</a:t>
            </a:r>
            <a:r>
              <a:rPr lang="en-US" sz="2000" b="0" dirty="0" smtClean="0"/>
              <a:t>”:</a:t>
            </a:r>
            <a:br>
              <a:rPr lang="en-US" sz="2000" b="0" dirty="0" smtClean="0"/>
            </a:br>
            <a:r>
              <a:rPr lang="en-US" sz="2000" b="0" dirty="0" smtClean="0"/>
              <a:t>$ </a:t>
            </a:r>
            <a:r>
              <a:rPr lang="en-US" sz="2000" b="0" dirty="0" err="1"/>
              <a:t>sudo</a:t>
            </a:r>
            <a:r>
              <a:rPr lang="en-US" sz="2000" b="0" dirty="0"/>
              <a:t> </a:t>
            </a:r>
            <a:r>
              <a:rPr lang="en-US" sz="2000" b="0" dirty="0" err="1"/>
              <a:t>dd</a:t>
            </a:r>
            <a:r>
              <a:rPr lang="en-US" sz="2000" b="0" dirty="0"/>
              <a:t> if=mkefidisk-201804191017-sda.direct of=/dev/</a:t>
            </a:r>
            <a:r>
              <a:rPr lang="en-US" sz="2000" b="0" dirty="0" err="1"/>
              <a:t>sd</a:t>
            </a:r>
            <a:r>
              <a:rPr lang="en-US" sz="2000" b="0" i="1" dirty="0" err="1"/>
              <a:t>X</a:t>
            </a:r>
            <a:r>
              <a:rPr lang="en-US" sz="2000" b="0" dirty="0"/>
              <a:t> </a:t>
            </a:r>
            <a:endParaRPr lang="en-US" sz="2000" b="0" dirty="0" smtClean="0"/>
          </a:p>
          <a:p>
            <a:r>
              <a:rPr lang="en-US" sz="2000" b="0" spc="-1" dirty="0" smtClean="0">
                <a:uFill>
                  <a:solidFill>
                    <a:srgbClr val="FFFFFF"/>
                  </a:solidFill>
                </a:uFill>
              </a:rPr>
              <a:t>Documentation for BMAPTOOL can be found here:</a:t>
            </a:r>
            <a:br>
              <a:rPr lang="en-US" sz="2000" b="0" spc="-1" dirty="0" smtClean="0">
                <a:uFill>
                  <a:solidFill>
                    <a:srgbClr val="FFFFFF"/>
                  </a:solidFill>
                </a:uFill>
              </a:rPr>
            </a:br>
            <a:r>
              <a:rPr lang="en-US" sz="2000" b="0" spc="-1" dirty="0" smtClean="0">
                <a:uFill>
                  <a:solidFill>
                    <a:srgbClr val="FFFFFF"/>
                  </a:solidFill>
                </a:uFill>
                <a:hlinkClick r:id="rId2"/>
              </a:rPr>
              <a:t>https</a:t>
            </a:r>
            <a:r>
              <a:rPr lang="en-US" sz="2000" b="0" spc="-1" dirty="0">
                <a:uFill>
                  <a:solidFill>
                    <a:srgbClr val="FFFFFF"/>
                  </a:solidFill>
                </a:uFill>
                <a:hlinkClick r:id="rId2"/>
              </a:rPr>
              <a:t>://</a:t>
            </a:r>
            <a:r>
              <a:rPr lang="en-US" sz="2000" b="0" spc="-1" dirty="0" smtClean="0">
                <a:uFill>
                  <a:solidFill>
                    <a:srgbClr val="FFFFFF"/>
                  </a:solidFill>
                </a:uFill>
                <a:hlinkClick r:id="rId2"/>
              </a:rPr>
              <a:t>www.yoctoproject.org/docs/latest/mega-manual/mega-manual.html#flashing-images-using-bmaptool</a:t>
            </a:r>
            <a:endParaRPr lang="en-US" sz="2000" b="0" spc="-1" dirty="0">
              <a:uFill>
                <a:solidFill>
                  <a:srgbClr val="FFFFFF"/>
                </a:solidFill>
              </a:uFill>
            </a:endParaRPr>
          </a:p>
          <a:p>
            <a:r>
              <a:rPr lang="en-US" sz="2000" b="0" spc="-1" dirty="0">
                <a:uFill>
                  <a:solidFill>
                    <a:srgbClr val="FFFFFF"/>
                  </a:solidFill>
                </a:uFill>
              </a:rPr>
              <a:t>Here is </a:t>
            </a:r>
            <a:r>
              <a:rPr lang="en-US" sz="2000" b="0" spc="-1" dirty="0" smtClean="0">
                <a:uFill>
                  <a:solidFill>
                    <a:srgbClr val="FFFFFF"/>
                  </a:solidFill>
                </a:uFill>
              </a:rPr>
              <a:t>information </a:t>
            </a:r>
            <a:r>
              <a:rPr lang="en-US" sz="2000" b="0" spc="-1" dirty="0">
                <a:uFill>
                  <a:solidFill>
                    <a:srgbClr val="FFFFFF"/>
                  </a:solidFill>
                </a:uFill>
              </a:rPr>
              <a:t>about </a:t>
            </a:r>
            <a:r>
              <a:rPr lang="en-US" sz="2000" b="0" spc="-1" dirty="0" err="1">
                <a:uFill>
                  <a:solidFill>
                    <a:srgbClr val="FFFFFF"/>
                  </a:solidFill>
                </a:uFill>
              </a:rPr>
              <a:t>bmap</a:t>
            </a:r>
            <a:r>
              <a:rPr lang="en-US" sz="2000" b="0" spc="-1" dirty="0">
                <a:uFill>
                  <a:solidFill>
                    <a:srgbClr val="FFFFFF"/>
                  </a:solidFill>
                </a:uFill>
              </a:rPr>
              <a:t>-tools Ubuntu package: </a:t>
            </a:r>
            <a:r>
              <a:rPr lang="en-US" sz="2000" b="0" spc="-1" dirty="0">
                <a:uFill>
                  <a:solidFill>
                    <a:srgbClr val="FFFFFF"/>
                  </a:solidFill>
                </a:uFill>
                <a:hlinkClick r:id="rId3"/>
              </a:rPr>
              <a:t>http://</a:t>
            </a:r>
            <a:r>
              <a:rPr lang="en-US" sz="2000" b="0" spc="-1" dirty="0" smtClean="0">
                <a:uFill>
                  <a:solidFill>
                    <a:srgbClr val="FFFFFF"/>
                  </a:solidFill>
                </a:uFill>
                <a:hlinkClick r:id="rId3"/>
              </a:rPr>
              <a:t>packages.ubuntu.com/xenial/bmap-tools</a:t>
            </a:r>
            <a:endParaRPr lang="en-US" sz="2000" b="0" spc="-1" dirty="0">
              <a:uFill>
                <a:solidFill>
                  <a:srgbClr val="FFFFFF"/>
                </a:solidFill>
              </a:uFill>
            </a:endParaRPr>
          </a:p>
          <a:p>
            <a:r>
              <a:rPr lang="en-US" sz="2000" b="0" spc="-1" dirty="0">
                <a:uFill>
                  <a:solidFill>
                    <a:srgbClr val="FFFFFF"/>
                  </a:solidFill>
                </a:uFill>
              </a:rPr>
              <a:t>And about the tool itself: </a:t>
            </a:r>
            <a:br>
              <a:rPr lang="en-US" sz="2000" b="0" spc="-1" dirty="0">
                <a:uFill>
                  <a:solidFill>
                    <a:srgbClr val="FFFFFF"/>
                  </a:solidFill>
                </a:uFill>
              </a:rPr>
            </a:br>
            <a:r>
              <a:rPr lang="en-US" sz="2000" b="0" spc="-1" dirty="0" smtClean="0">
                <a:uFill>
                  <a:solidFill>
                    <a:srgbClr val="FFFFFF"/>
                  </a:solidFill>
                </a:uFill>
                <a:hlinkClick r:id="rId4"/>
              </a:rPr>
              <a:t>https</a:t>
            </a:r>
            <a:r>
              <a:rPr lang="en-US" sz="2000" b="0" spc="-1" dirty="0">
                <a:uFill>
                  <a:solidFill>
                    <a:srgbClr val="FFFFFF"/>
                  </a:solidFill>
                </a:uFill>
                <a:hlinkClick r:id="rId4"/>
              </a:rPr>
              <a:t>://</a:t>
            </a:r>
            <a:r>
              <a:rPr lang="en-US" sz="2000" b="0" spc="-1" dirty="0" smtClean="0">
                <a:uFill>
                  <a:solidFill>
                    <a:srgbClr val="FFFFFF"/>
                  </a:solidFill>
                </a:uFill>
                <a:hlinkClick r:id="rId4"/>
              </a:rPr>
              <a:t>github.com/01org/bmap-tools/tree/master/docs</a:t>
            </a:r>
            <a:endParaRPr lang="en-US" sz="2000" b="0" spc="-1" dirty="0" smtClean="0">
              <a:uFill>
                <a:solidFill>
                  <a:srgbClr val="FFFFFF"/>
                </a:solidFill>
              </a:uFill>
            </a:endParaRPr>
          </a:p>
          <a:p>
            <a:endParaRPr lang="en-GB" sz="2000" b="0" spc="-1" dirty="0">
              <a:uFill>
                <a:solidFill>
                  <a:srgbClr val="FFFFFF"/>
                </a:solidFill>
              </a:uFill>
            </a:endParaRPr>
          </a:p>
        </p:txBody>
      </p:sp>
    </p:spTree>
    <p:extLst>
      <p:ext uri="{BB962C8B-B14F-4D97-AF65-F5344CB8AC3E}">
        <p14:creationId xmlns:p14="http://schemas.microsoft.com/office/powerpoint/2010/main" val="112385948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What’s coming in 3.0 , aka “zeus”</a:t>
            </a:r>
            <a:endParaRPr/>
          </a:p>
        </p:txBody>
      </p:sp>
      <p:sp>
        <p:nvSpPr>
          <p:cNvPr id="73" name="Google Shape;73;p15"/>
          <p:cNvSpPr txBox="1">
            <a:spLocks noGrp="1"/>
          </p:cNvSpPr>
          <p:nvPr>
            <p:ph type="body" idx="1"/>
          </p:nvPr>
        </p:nvSpPr>
        <p:spPr>
          <a:xfrm>
            <a:off x="448850" y="1379546"/>
            <a:ext cx="8233200" cy="2934900"/>
          </a:xfrm>
          <a:prstGeom prst="rect">
            <a:avLst/>
          </a:prstGeom>
        </p:spPr>
        <p:txBody>
          <a:bodyPr spcFirstLastPara="1" wrap="square" lIns="0" tIns="0" rIns="0" bIns="0" anchor="t" anchorCtr="0">
            <a:noAutofit/>
          </a:bodyPr>
          <a:lstStyle/>
          <a:p>
            <a:pPr marL="457200" lvl="0" indent="-342900" algn="l" rtl="0">
              <a:spcBef>
                <a:spcPts val="1800"/>
              </a:spcBef>
              <a:spcAft>
                <a:spcPts val="0"/>
              </a:spcAft>
              <a:buSzPts val="1800"/>
              <a:buChar char="•"/>
            </a:pPr>
            <a:r>
              <a:rPr lang="en-US" sz="1800" b="0" dirty="0" err="1"/>
              <a:t>Autobuilder</a:t>
            </a:r>
            <a:r>
              <a:rPr lang="en-US" sz="1800" b="0" dirty="0"/>
              <a:t> infrastructure hardware refreshed</a:t>
            </a:r>
            <a:endParaRPr sz="1800" b="0" dirty="0"/>
          </a:p>
          <a:p>
            <a:pPr marL="457200" lvl="0" indent="-342900" algn="l" rtl="0">
              <a:spcBef>
                <a:spcPts val="0"/>
              </a:spcBef>
              <a:spcAft>
                <a:spcPts val="0"/>
              </a:spcAft>
              <a:buSzPts val="1800"/>
              <a:buChar char="•"/>
            </a:pPr>
            <a:r>
              <a:rPr lang="en-US" sz="1800" b="0" dirty="0"/>
              <a:t>Many recipe updates, including significant removal of old or obsolete software to ensure modern and up-to-date core Linux software stack</a:t>
            </a:r>
            <a:endParaRPr sz="1800" b="0" dirty="0"/>
          </a:p>
          <a:p>
            <a:pPr marL="457200" lvl="0" indent="-342900" algn="l" rtl="0">
              <a:spcBef>
                <a:spcPts val="0"/>
              </a:spcBef>
              <a:spcAft>
                <a:spcPts val="0"/>
              </a:spcAft>
              <a:buSzPts val="1800"/>
              <a:buChar char="•"/>
            </a:pPr>
            <a:r>
              <a:rPr lang="en-US" sz="1800" b="0" dirty="0"/>
              <a:t>Support for the latest host distributions</a:t>
            </a:r>
            <a:endParaRPr sz="1800" b="0" dirty="0"/>
          </a:p>
          <a:p>
            <a:pPr marL="457200" lvl="0" indent="-342900" algn="l" rtl="0">
              <a:spcBef>
                <a:spcPts val="0"/>
              </a:spcBef>
              <a:spcAft>
                <a:spcPts val="0"/>
              </a:spcAft>
              <a:buSzPts val="1800"/>
              <a:buChar char="•"/>
            </a:pPr>
            <a:r>
              <a:rPr lang="en-US" sz="1800" b="0" dirty="0"/>
              <a:t>Pre-merge testing on IA and ARM using QEMU/KVM (</a:t>
            </a:r>
            <a:r>
              <a:rPr lang="en-US" sz="1800" b="0" dirty="0" err="1"/>
              <a:t>ptest</a:t>
            </a:r>
            <a:r>
              <a:rPr lang="en-US" sz="1800" b="0" dirty="0"/>
              <a:t>, LTP, tracking build performance)</a:t>
            </a:r>
            <a:endParaRPr sz="1800" b="0" dirty="0"/>
          </a:p>
          <a:p>
            <a:pPr marL="457200" lvl="0" indent="-342900" algn="l" rtl="0">
              <a:spcBef>
                <a:spcPts val="0"/>
              </a:spcBef>
              <a:spcAft>
                <a:spcPts val="0"/>
              </a:spcAft>
              <a:buSzPts val="1800"/>
              <a:buChar char="•"/>
            </a:pPr>
            <a:r>
              <a:rPr lang="en-US" sz="1800" b="0" dirty="0"/>
              <a:t>Automated tooling to support automated recipe upgrades</a:t>
            </a:r>
            <a:endParaRPr sz="1800" b="0" dirty="0"/>
          </a:p>
          <a:p>
            <a:pPr marL="457200" lvl="0" indent="-342900" algn="l" rtl="0">
              <a:spcBef>
                <a:spcPts val="0"/>
              </a:spcBef>
              <a:spcAft>
                <a:spcPts val="0"/>
              </a:spcAft>
              <a:buSzPts val="1800"/>
              <a:buChar char="•"/>
            </a:pPr>
            <a:r>
              <a:rPr lang="en-US" sz="1800" b="0" dirty="0"/>
              <a:t>Build change equivalence is detected and used to avoid rebuilding  unchanged components</a:t>
            </a:r>
            <a:endParaRPr sz="1800" b="0" dirty="0"/>
          </a:p>
          <a:p>
            <a:pPr marL="0" lvl="0" indent="0" algn="l" rtl="0">
              <a:spcBef>
                <a:spcPts val="1800"/>
              </a:spcBef>
              <a:spcAft>
                <a:spcPts val="0"/>
              </a:spcAft>
              <a:buNone/>
            </a:pPr>
            <a:endParaRPr sz="1800" b="0" dirty="0"/>
          </a:p>
        </p:txBody>
      </p:sp>
      <p:sp>
        <p:nvSpPr>
          <p:cNvPr id="74" name="Google Shape;74;p15"/>
          <p:cNvSpPr txBox="1"/>
          <p:nvPr/>
        </p:nvSpPr>
        <p:spPr>
          <a:xfrm>
            <a:off x="511075" y="4396575"/>
            <a:ext cx="8227500" cy="14025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US" sz="2400" b="1" dirty="0">
                <a:latin typeface="Lato"/>
                <a:ea typeface="Lato"/>
                <a:cs typeface="Lato"/>
                <a:sym typeface="Lato"/>
              </a:rPr>
              <a:t>No other cross compiling build system is as complete or functional. Nobody has ever </a:t>
            </a:r>
            <a:r>
              <a:rPr lang="en-US" sz="2400" b="1" dirty="0" smtClean="0">
                <a:latin typeface="Lato"/>
                <a:ea typeface="Lato"/>
                <a:cs typeface="Lato"/>
                <a:sym typeface="Lato"/>
              </a:rPr>
              <a:t>tried optimizations from </a:t>
            </a:r>
            <a:r>
              <a:rPr lang="en-US" sz="2400" b="1" dirty="0">
                <a:latin typeface="Lato"/>
                <a:ea typeface="Lato"/>
                <a:cs typeface="Lato"/>
                <a:sym typeface="Lato"/>
              </a:rPr>
              <a:t>scratch builds like the Yocto Project does.</a:t>
            </a:r>
            <a:endParaRPr sz="2400" b="1" dirty="0">
              <a:latin typeface="Lato"/>
              <a:ea typeface="Lato"/>
              <a:cs typeface="Lato"/>
              <a:sym typeface="Lato"/>
            </a:endParaRPr>
          </a:p>
        </p:txBody>
      </p:sp>
    </p:spTree>
    <p:extLst>
      <p:ext uri="{BB962C8B-B14F-4D97-AF65-F5344CB8AC3E}">
        <p14:creationId xmlns:p14="http://schemas.microsoft.com/office/powerpoint/2010/main" val="18942346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Six</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Container </a:t>
            </a:r>
            <a:r>
              <a:rPr lang="en-US" dirty="0" smtClean="0">
                <a:latin typeface="Arial" charset="0"/>
              </a:rPr>
              <a:t>building/</a:t>
            </a:r>
            <a:r>
              <a:rPr lang="en-US" dirty="0" err="1" smtClean="0">
                <a:latin typeface="Arial" charset="0"/>
              </a:rPr>
              <a:t>Multiconfig</a:t>
            </a:r>
            <a:endParaRPr lang="en-US" dirty="0" smtClean="0">
              <a:latin typeface="Arial" charset="0"/>
            </a:endParaRPr>
          </a:p>
          <a:p>
            <a:pPr eaLnBrk="1" hangingPunct="1">
              <a:spcBef>
                <a:spcPts val="900"/>
              </a:spcBef>
            </a:pPr>
            <a:r>
              <a:rPr lang="en-US" dirty="0" smtClean="0">
                <a:latin typeface="Arial" charset="0"/>
                <a:cs typeface="Arial" charset="0"/>
              </a:rPr>
              <a:t>Scott Murray</a:t>
            </a:r>
            <a:endParaRPr lang="en-US" dirty="0">
              <a:latin typeface="Arial" charset="0"/>
            </a:endParaRPr>
          </a:p>
        </p:txBody>
      </p:sp>
    </p:spTree>
    <p:extLst>
      <p:ext uri="{BB962C8B-B14F-4D97-AF65-F5344CB8AC3E}">
        <p14:creationId xmlns:p14="http://schemas.microsoft.com/office/powerpoint/2010/main" val="1797973020"/>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Topics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a:ea typeface="ＭＳ Ｐゴシック"/>
              </a:rPr>
              <a:t>Brief containers overview</a:t>
            </a:r>
            <a:endParaRPr lang="en-US" b="0">
              <a:ea typeface="ＭＳ Ｐゴシック"/>
            </a:endParaRPr>
          </a:p>
          <a:p>
            <a:r>
              <a:rPr lang="en-US">
                <a:ea typeface="ＭＳ Ｐゴシック"/>
              </a:rPr>
              <a:t>Container support in OpenEmbedded / Yocto Project</a:t>
            </a:r>
            <a:endParaRPr lang="en-US" b="0"/>
          </a:p>
          <a:p>
            <a:r>
              <a:rPr lang="en-US">
                <a:ea typeface="ＭＳ Ｐゴシック"/>
              </a:rPr>
              <a:t>Example OE/YP container configurations</a:t>
            </a:r>
            <a:endParaRPr lang="en-US" b="0"/>
          </a:p>
          <a:p>
            <a:r>
              <a:rPr lang="en-US"/>
              <a:t>Multiconfig</a:t>
            </a:r>
            <a:endParaRPr lang="en-US" b="0"/>
          </a:p>
          <a:p>
            <a:r>
              <a:rPr lang="en-US">
                <a:ea typeface="ＭＳ Ｐゴシック"/>
              </a:rPr>
              <a:t>Containers and multiconfig?</a:t>
            </a:r>
            <a:endParaRPr lang="en-US" b="0">
              <a:ea typeface="ＭＳ Ｐゴシック"/>
            </a:endParaRPr>
          </a:p>
          <a:p>
            <a:endParaRPr lang="en-US" dirty="0"/>
          </a:p>
          <a:p>
            <a:endParaRPr lang="en-US" dirty="0">
              <a:solidFill>
                <a:srgbClr val="414141"/>
              </a:solidFill>
            </a:endParaRPr>
          </a:p>
          <a:p>
            <a:endParaRPr lang="en-US" dirty="0"/>
          </a:p>
        </p:txBody>
      </p:sp>
    </p:spTree>
    <p:extLst>
      <p:ext uri="{BB962C8B-B14F-4D97-AF65-F5344CB8AC3E}">
        <p14:creationId xmlns:p14="http://schemas.microsoft.com/office/powerpoint/2010/main" val="1169881276"/>
      </p:ext>
    </p:extLst>
  </p:cSld>
  <p:clrMapOvr>
    <a:masterClrMapping/>
  </p:clrMapOvr>
  <p:transition>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Caveats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ea typeface="ＭＳ Ｐゴシック"/>
              </a:rPr>
              <a:t>This is an evolution of a previous talk at ELCE 2018</a:t>
            </a:r>
            <a:endParaRPr lang="en-US" b="0" dirty="0">
              <a:ea typeface="ＭＳ Ｐゴシック"/>
            </a:endParaRPr>
          </a:p>
          <a:p>
            <a:r>
              <a:rPr lang="en-US" b="0">
                <a:ea typeface="ＭＳ Ｐゴシック"/>
              </a:rPr>
              <a:t>I am not a container expert, and this presentation does not cover the mechanics of using the discussed container images in detail</a:t>
            </a:r>
            <a:endParaRPr lang="en-US">
              <a:ea typeface="ＭＳ Ｐゴシック"/>
            </a:endParaRPr>
          </a:p>
          <a:p>
            <a:r>
              <a:rPr lang="en-US" b="0">
                <a:ea typeface="ＭＳ Ｐゴシック"/>
              </a:rPr>
              <a:t>Container technology is progressing rapidly, it’s entirely possible I’ve missed something of interest (Please let me know!)</a:t>
            </a:r>
            <a:endParaRPr lang="en-US">
              <a:ea typeface="ＭＳ Ｐゴシック"/>
            </a:endParaRPr>
          </a:p>
          <a:p>
            <a:r>
              <a:rPr lang="en-US" b="0"/>
              <a:t>An intermediate level of OpenEmbedded / Yocto Project knowledge is assumed</a:t>
            </a:r>
            <a:endParaRPr lang="en-US"/>
          </a:p>
          <a:p>
            <a:endParaRPr lang="en-US" dirty="0"/>
          </a:p>
        </p:txBody>
      </p:sp>
    </p:spTree>
    <p:extLst>
      <p:ext uri="{BB962C8B-B14F-4D97-AF65-F5344CB8AC3E}">
        <p14:creationId xmlns:p14="http://schemas.microsoft.com/office/powerpoint/2010/main" val="948659727"/>
      </p:ext>
    </p:extLst>
  </p:cSld>
  <p:clrMapOvr>
    <a:masterClrMapping/>
  </p:clrMapOvr>
  <p:transition>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Operating system level virtualization as opposed to virtual machines</a:t>
            </a:r>
          </a:p>
          <a:p>
            <a:r>
              <a:rPr lang="en-US" b="0"/>
              <a:t>Linux implementations typically are based on namespaces and cgroups</a:t>
            </a:r>
          </a:p>
          <a:p>
            <a:pPr lvl="1"/>
            <a:r>
              <a:rPr lang="en-US"/>
              <a:t>LXC, Docker, runc, systemd-nspawn</a:t>
            </a:r>
          </a:p>
          <a:p>
            <a:r>
              <a:rPr lang="en-US" b="0"/>
              <a:t>Newer Clear / Kata containers are based on lightweight VM technology</a:t>
            </a:r>
          </a:p>
          <a:p>
            <a:r>
              <a:rPr lang="en-US" b="0"/>
              <a:t>Container images can be full Linux distribution installs, or small images containing a single application and its dependencies</a:t>
            </a:r>
          </a:p>
          <a:p>
            <a:endParaRPr lang="en-US" dirty="0"/>
          </a:p>
        </p:txBody>
      </p:sp>
    </p:spTree>
    <p:extLst>
      <p:ext uri="{BB962C8B-B14F-4D97-AF65-F5344CB8AC3E}">
        <p14:creationId xmlns:p14="http://schemas.microsoft.com/office/powerpoint/2010/main" val="716153232"/>
      </p:ext>
    </p:extLst>
  </p:cSld>
  <p:clrMapOvr>
    <a:masterClrMapping/>
  </p:clrMapOvr>
  <p:transition>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Containers (continued)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a:t>Common use cases:</a:t>
            </a:r>
            <a:endParaRPr lang="en-US" b="0" dirty="0"/>
          </a:p>
          <a:p>
            <a:pPr lvl="1"/>
            <a:r>
              <a:rPr lang="en-US"/>
              <a:t>Running an application that has incompatible dependencies from the host machine</a:t>
            </a:r>
          </a:p>
          <a:p>
            <a:pPr lvl="1"/>
            <a:r>
              <a:rPr lang="en-US"/>
              <a:t>Sandboxing an application to isolate it from the host machine</a:t>
            </a:r>
          </a:p>
          <a:p>
            <a:pPr lvl="1"/>
            <a:r>
              <a:rPr lang="en-US"/>
              <a:t>Implementing microservices where application containers are started based on demand</a:t>
            </a:r>
          </a:p>
          <a:p>
            <a:r>
              <a:rPr lang="en-US" b="0"/>
              <a:t>Typical container construction</a:t>
            </a:r>
            <a:endParaRPr lang="en-US"/>
          </a:p>
          <a:p>
            <a:pPr lvl="1"/>
            <a:r>
              <a:rPr lang="en-US"/>
              <a:t>Start with a minimal Debian, Ubuntu, or Alpine Linux image</a:t>
            </a:r>
          </a:p>
          <a:p>
            <a:pPr lvl="1"/>
            <a:r>
              <a:rPr lang="en-US"/>
              <a:t>Add required packages</a:t>
            </a:r>
          </a:p>
          <a:p>
            <a:pPr lvl="1"/>
            <a:r>
              <a:rPr lang="en-US"/>
              <a:t>Potentially compile non-upstream available packages (e.g. via Dockerfile commands)</a:t>
            </a:r>
          </a:p>
          <a:p>
            <a:pPr lvl="1"/>
            <a:r>
              <a:rPr lang="en-US">
                <a:ea typeface="ＭＳ Ｐゴシック"/>
              </a:rPr>
              <a:t>Prune container down by removing unneeded files</a:t>
            </a:r>
          </a:p>
          <a:p>
            <a:pPr marL="977900" lvl="6"/>
            <a:r>
              <a:rPr lang="en-US">
                <a:solidFill>
                  <a:srgbClr val="414141"/>
                </a:solidFill>
                <a:latin typeface="Arial"/>
                <a:ea typeface="ＭＳ Ｐゴシック"/>
                <a:cs typeface="Arial"/>
              </a:rPr>
              <a:t>Small size is very desirable</a:t>
            </a:r>
          </a:p>
          <a:p>
            <a:pPr marL="977900" lvl="6"/>
            <a:r>
              <a:rPr lang="en-US">
                <a:solidFill>
                  <a:srgbClr val="414141"/>
                </a:solidFill>
                <a:latin typeface="Arial"/>
                <a:ea typeface="ＭＳ Ｐゴシック"/>
                <a:cs typeface="Arial"/>
              </a:rPr>
              <a:t>Reduces</a:t>
            </a:r>
            <a:r>
              <a:rPr lang="en-US">
                <a:solidFill>
                  <a:srgbClr val="414141"/>
                </a:solidFill>
                <a:ea typeface="ＭＳ Ｐゴシック"/>
              </a:rPr>
              <a:t> security attack surface, maintenance, and migration time</a:t>
            </a:r>
            <a:endParaRPr lang="en-US">
              <a:solidFill>
                <a:srgbClr val="414141"/>
              </a:solidFill>
              <a:ea typeface="ＭＳ Ｐゴシック"/>
              <a:cs typeface="Arial"/>
            </a:endParaRPr>
          </a:p>
          <a:p>
            <a:endParaRPr lang="en-US" b="0" dirty="0"/>
          </a:p>
        </p:txBody>
      </p:sp>
    </p:spTree>
    <p:extLst>
      <p:ext uri="{BB962C8B-B14F-4D97-AF65-F5344CB8AC3E}">
        <p14:creationId xmlns:p14="http://schemas.microsoft.com/office/powerpoint/2010/main" val="2652968700"/>
      </p:ext>
    </p:extLst>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 Drawbacks?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t>Reproducibility</a:t>
            </a:r>
          </a:p>
          <a:p>
            <a:pPr lvl="1"/>
            <a:r>
              <a:rPr lang="en-US"/>
              <a:t>Base containers changes may not be obvious, e.g Docker labels may change</a:t>
            </a:r>
          </a:p>
          <a:p>
            <a:pPr lvl="1"/>
            <a:r>
              <a:rPr lang="en-US"/>
              <a:t>Package versions on Debian, Alpine, etc. changing</a:t>
            </a:r>
          </a:p>
          <a:p>
            <a:pPr marL="977900" lvl="6"/>
            <a:r>
              <a:rPr lang="en-US"/>
              <a:t>It’s not uncommon to see “apt-get update &amp;&amp; apt-get upgrade -y”, etc. in Dockerfiles</a:t>
            </a:r>
            <a:endParaRPr lang="en-US">
              <a:ea typeface="ＭＳ Ｐゴシック"/>
            </a:endParaRPr>
          </a:p>
          <a:p>
            <a:pPr marL="977900" lvl="6"/>
            <a:r>
              <a:rPr lang="en-US">
                <a:solidFill>
                  <a:srgbClr val="414141"/>
                </a:solidFill>
                <a:ea typeface="ＭＳ Ｐゴシック"/>
              </a:rPr>
              <a:t>Pinning</a:t>
            </a:r>
            <a:r>
              <a:rPr lang="en-US">
                <a:ea typeface="ＭＳ Ｐゴシック"/>
              </a:rPr>
              <a:t> package versions can break if the base distro doesn’t archive older versions</a:t>
            </a:r>
            <a:endParaRPr lang="en-US">
              <a:solidFill>
                <a:srgbClr val="37424A"/>
              </a:solidFill>
              <a:ea typeface="ＭＳ Ｐゴシック"/>
              <a:cs typeface="Arial"/>
            </a:endParaRPr>
          </a:p>
          <a:p>
            <a:pPr lvl="1"/>
            <a:r>
              <a:rPr lang="en-US"/>
              <a:t>Even if automating with Dockerfile(s) or other scripting, effort required to ensure result is reproducible</a:t>
            </a:r>
          </a:p>
          <a:p>
            <a:r>
              <a:rPr lang="en-US" b="0"/>
              <a:t>Transparency / Security</a:t>
            </a:r>
            <a:endParaRPr lang="en-US"/>
          </a:p>
          <a:p>
            <a:pPr lvl="1"/>
            <a:r>
              <a:rPr lang="en-US"/>
              <a:t>You have to trust the builders of the base container</a:t>
            </a:r>
          </a:p>
          <a:p>
            <a:pPr lvl="1"/>
            <a:r>
              <a:rPr lang="en-US"/>
              <a:t>Security is dependent on the providers of the base container, i.e. distribution update policies</a:t>
            </a:r>
          </a:p>
          <a:p>
            <a:pPr lvl="1"/>
            <a:r>
              <a:rPr lang="en-US"/>
              <a:t>Often quoted problem of library updates potentially affecting many containers</a:t>
            </a:r>
          </a:p>
          <a:p>
            <a:endParaRPr lang="en-US" b="0" dirty="0"/>
          </a:p>
          <a:p>
            <a:endParaRPr lang="en-US" dirty="0">
              <a:solidFill>
                <a:srgbClr val="414141"/>
              </a:solidFill>
            </a:endParaRPr>
          </a:p>
        </p:txBody>
      </p:sp>
    </p:spTree>
    <p:extLst>
      <p:ext uri="{BB962C8B-B14F-4D97-AF65-F5344CB8AC3E}">
        <p14:creationId xmlns:p14="http://schemas.microsoft.com/office/powerpoint/2010/main" val="2400438180"/>
      </p:ext>
    </p:extLst>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 Drawbacks? (continued)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License compliance scheme</a:t>
            </a:r>
            <a:endParaRPr lang="en-US" b="0" dirty="0">
              <a:solidFill>
                <a:srgbClr val="414141"/>
              </a:solidFill>
            </a:endParaRPr>
          </a:p>
          <a:p>
            <a:pPr lvl="1"/>
            <a:r>
              <a:rPr lang="en-US"/>
              <a:t>Potentially can be pulled from package manager, but no particularly turn-key solutions</a:t>
            </a:r>
          </a:p>
          <a:p>
            <a:r>
              <a:rPr lang="en-US" b="0"/>
              <a:t>Customization</a:t>
            </a:r>
            <a:endParaRPr lang="en-US"/>
          </a:p>
          <a:p>
            <a:pPr lvl="1"/>
            <a:r>
              <a:rPr lang="en-US"/>
              <a:t>Patching a package or tweaking its configuration flags requires manual or scripted rebuild</a:t>
            </a:r>
          </a:p>
          <a:p>
            <a:pPr lvl="1"/>
            <a:r>
              <a:rPr lang="en-US"/>
              <a:t>Building for an unsupported architecture requires delving into the distribution’s build process</a:t>
            </a:r>
          </a:p>
          <a:p>
            <a:endParaRPr lang="en-US" b="0" dirty="0">
              <a:solidFill>
                <a:srgbClr val="414141"/>
              </a:solidFill>
            </a:endParaRPr>
          </a:p>
        </p:txBody>
      </p:sp>
    </p:spTree>
    <p:extLst>
      <p:ext uri="{BB962C8B-B14F-4D97-AF65-F5344CB8AC3E}">
        <p14:creationId xmlns:p14="http://schemas.microsoft.com/office/powerpoint/2010/main" val="2920652902"/>
      </p:ext>
    </p:extLst>
  </p:cSld>
  <p:clrMapOvr>
    <a:masterClrMapping/>
  </p:clrMapOvr>
  <p:transition>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So is OE / YP a solution?</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t>Reproducibility</a:t>
            </a:r>
            <a:endParaRPr lang="en-US" b="0" dirty="0">
              <a:solidFill>
                <a:srgbClr val="414141"/>
              </a:solidFill>
            </a:endParaRPr>
          </a:p>
          <a:p>
            <a:pPr lvl="1"/>
            <a:r>
              <a:rPr lang="en-US"/>
              <a:t>Image builds can be straightforwardly reproduced using fixed metadata</a:t>
            </a:r>
          </a:p>
          <a:p>
            <a:r>
              <a:rPr lang="en-US" b="0"/>
              <a:t>Transparency / Security</a:t>
            </a:r>
            <a:endParaRPr lang="en-US"/>
          </a:p>
          <a:p>
            <a:pPr lvl="1"/>
            <a:r>
              <a:rPr lang="en-US"/>
              <a:t>Entire build process is bootstrapped from scratch</a:t>
            </a:r>
          </a:p>
          <a:p>
            <a:pPr lvl="1"/>
            <a:r>
              <a:rPr lang="en-US"/>
              <a:t>Typically 18 months support per release versus 5 years for Debian stable, ~2 years for Alpine</a:t>
            </a:r>
          </a:p>
          <a:p>
            <a:r>
              <a:rPr lang="en-US" b="0"/>
              <a:t>License compliance scheme</a:t>
            </a:r>
            <a:endParaRPr lang="en-US"/>
          </a:p>
          <a:p>
            <a:pPr lvl="1"/>
            <a:r>
              <a:rPr lang="en-US"/>
              <a:t>Image license manifests and license text archiving</a:t>
            </a:r>
          </a:p>
          <a:p>
            <a:pPr lvl="1"/>
            <a:r>
              <a:rPr lang="en-US"/>
              <a:t>Source archiving</a:t>
            </a:r>
          </a:p>
          <a:p>
            <a:r>
              <a:rPr lang="en-US" b="0"/>
              <a:t>Customization</a:t>
            </a:r>
            <a:endParaRPr lang="en-US"/>
          </a:p>
          <a:p>
            <a:pPr lvl="1"/>
            <a:r>
              <a:rPr lang="en-US"/>
              <a:t>Layered metadata and build process allows adding almost any customization</a:t>
            </a:r>
          </a:p>
          <a:p>
            <a:pPr lvl="1"/>
            <a:r>
              <a:rPr lang="en-US"/>
              <a:t>Any architecture with a BSP layer can be targeted</a:t>
            </a:r>
          </a:p>
          <a:p>
            <a:endParaRPr lang="en-US" b="0" dirty="0">
              <a:solidFill>
                <a:srgbClr val="414141"/>
              </a:solidFill>
            </a:endParaRPr>
          </a:p>
        </p:txBody>
      </p:sp>
    </p:spTree>
    <p:extLst>
      <p:ext uri="{BB962C8B-B14F-4D97-AF65-F5344CB8AC3E}">
        <p14:creationId xmlns:p14="http://schemas.microsoft.com/office/powerpoint/2010/main" val="4047115567"/>
      </p:ext>
    </p:extLst>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So is OE / YP a solution? (continued)</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t>Package availability</a:t>
            </a:r>
            <a:endParaRPr lang="en-US" b="0" dirty="0">
              <a:solidFill>
                <a:srgbClr val="414141"/>
              </a:solidFill>
            </a:endParaRPr>
          </a:p>
          <a:p>
            <a:pPr lvl="1"/>
            <a:r>
              <a:rPr lang="en-US"/>
              <a:t>Debian, Ubuntu several 10’s of K, Alpine ~5K</a:t>
            </a:r>
          </a:p>
          <a:p>
            <a:pPr lvl="1"/>
            <a:r>
              <a:rPr lang="en-US"/>
              <a:t>OE ~2300 in oe-core and meta-openembedded, many more in other layers </a:t>
            </a:r>
          </a:p>
          <a:p>
            <a:pPr lvl="1"/>
            <a:r>
              <a:rPr lang="en-US">
                <a:ea typeface="ＭＳ Ｐゴシック"/>
              </a:rPr>
              <a:t>OE node.js and Python module availability is not as broad</a:t>
            </a:r>
          </a:p>
          <a:p>
            <a:r>
              <a:rPr lang="en-US" b="0"/>
              <a:t>Ease of use</a:t>
            </a:r>
            <a:endParaRPr lang="en-US"/>
          </a:p>
          <a:p>
            <a:pPr lvl="1"/>
            <a:r>
              <a:rPr lang="en-US">
                <a:ea typeface="ＭＳ Ｐゴシック"/>
              </a:rPr>
              <a:t>It take some work to reproduce something like the apt-get, apk install user experience with an OE built package feed</a:t>
            </a:r>
          </a:p>
          <a:p>
            <a:pPr lvl="1"/>
            <a:r>
              <a:rPr lang="en-US"/>
              <a:t>Small, relatively fixed content images are going to be easier to handle</a:t>
            </a:r>
          </a:p>
          <a:p>
            <a:r>
              <a:rPr lang="en-US" b="0"/>
              <a:t>Resources</a:t>
            </a:r>
            <a:endParaRPr lang="en-US"/>
          </a:p>
          <a:p>
            <a:pPr lvl="1"/>
            <a:r>
              <a:rPr lang="en-US">
                <a:ea typeface="ＭＳ Ｐゴシック"/>
              </a:rPr>
              <a:t>OE is a new toolset to learn potentially</a:t>
            </a:r>
            <a:endParaRPr lang="en-US"/>
          </a:p>
          <a:p>
            <a:pPr lvl="1"/>
            <a:r>
              <a:rPr lang="en-US"/>
              <a:t>Building images can require significant hardware resources</a:t>
            </a:r>
          </a:p>
          <a:p>
            <a:pPr lvl="1"/>
            <a:r>
              <a:rPr lang="en-US"/>
              <a:t>Long term maintenance may involve dedicating resources</a:t>
            </a:r>
          </a:p>
          <a:p>
            <a:endParaRPr lang="en-US" b="0" dirty="0">
              <a:solidFill>
                <a:srgbClr val="414141"/>
              </a:solidFill>
            </a:endParaRPr>
          </a:p>
        </p:txBody>
      </p:sp>
    </p:spTree>
    <p:extLst>
      <p:ext uri="{BB962C8B-B14F-4D97-AF65-F5344CB8AC3E}">
        <p14:creationId xmlns:p14="http://schemas.microsoft.com/office/powerpoint/2010/main" val="1889143871"/>
      </p:ext>
    </p:extLst>
  </p:cSld>
  <p:clrMapOvr>
    <a:masterClrMapping/>
  </p:clrMapOvr>
  <p:transition>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OE / YP container support</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85000" lnSpcReduction="20000"/>
          </a:bodyPr>
          <a:lstStyle/>
          <a:p>
            <a:r>
              <a:rPr lang="en-US" b="0">
                <a:ea typeface="ＭＳ Ｐゴシック"/>
              </a:rPr>
              <a:t>Container image type</a:t>
            </a:r>
            <a:endParaRPr lang="en-US" b="0" dirty="0">
              <a:solidFill>
                <a:srgbClr val="414141"/>
              </a:solidFill>
              <a:ea typeface="ＭＳ Ｐゴシック"/>
            </a:endParaRPr>
          </a:p>
          <a:p>
            <a:pPr lvl="1"/>
            <a:r>
              <a:rPr lang="en-US"/>
              <a:t>Added in pyro / 2.3 release</a:t>
            </a:r>
          </a:p>
          <a:p>
            <a:pPr lvl="1"/>
            <a:r>
              <a:rPr lang="en-US"/>
              <a:t>IMAGE_FSTYPES = “container”</a:t>
            </a:r>
          </a:p>
          <a:p>
            <a:pPr lvl="1"/>
            <a:r>
              <a:rPr lang="en-US"/>
              <a:t>Produces a tar.bz2 with no kernel components or post-install scripts</a:t>
            </a:r>
          </a:p>
          <a:p>
            <a:pPr lvl="1"/>
            <a:r>
              <a:rPr lang="en-US">
                <a:ea typeface="ＭＳ Ｐゴシック"/>
              </a:rPr>
              <a:t>Requires PREFERRED_PROVIDER_virtual/kernel to be set to “dummy”</a:t>
            </a:r>
          </a:p>
          <a:p>
            <a:r>
              <a:rPr lang="en-US" b="0">
                <a:ea typeface="ＭＳ Ｐゴシック"/>
              </a:rPr>
              <a:t>meta-virtualization layer</a:t>
            </a:r>
            <a:endParaRPr lang="en-US">
              <a:ea typeface="ＭＳ Ｐゴシック"/>
            </a:endParaRPr>
          </a:p>
          <a:p>
            <a:pPr lvl="1"/>
            <a:r>
              <a:rPr lang="en-US">
                <a:solidFill>
                  <a:srgbClr val="414141"/>
                </a:solidFill>
                <a:ea typeface="ＭＳ Ｐゴシック"/>
              </a:rPr>
              <a:t>LXC</a:t>
            </a:r>
            <a:r>
              <a:rPr lang="en-US">
                <a:ea typeface="ＭＳ Ｐゴシック"/>
              </a:rPr>
              <a:t>, runc, Docker (currently 18.09.3 in warrior, 19.03.0-rc3 in master)</a:t>
            </a:r>
          </a:p>
          <a:p>
            <a:pPr lvl="1"/>
            <a:r>
              <a:rPr lang="en-US">
                <a:solidFill>
                  <a:srgbClr val="414141"/>
                </a:solidFill>
                <a:ea typeface="ＭＳ Ｐゴシック"/>
              </a:rPr>
              <a:t>Open Container Initiative (OCI) image tools</a:t>
            </a:r>
            <a:endParaRPr lang="en-US"/>
          </a:p>
          <a:p>
            <a:pPr lvl="1"/>
            <a:r>
              <a:rPr lang="en-US">
                <a:solidFill>
                  <a:srgbClr val="414141"/>
                </a:solidFill>
                <a:ea typeface="ＭＳ Ｐゴシック"/>
              </a:rPr>
              <a:t>OCI image build support (based on skopeo) since warrior</a:t>
            </a:r>
            <a:endParaRPr lang="en-US"/>
          </a:p>
          <a:p>
            <a:pPr lvl="1"/>
            <a:r>
              <a:rPr lang="en-US">
                <a:solidFill>
                  <a:srgbClr val="414141"/>
                </a:solidFill>
                <a:ea typeface="ＭＳ Ｐゴシック"/>
              </a:rPr>
              <a:t>Kernel configuration fragments for linux-yocto</a:t>
            </a:r>
          </a:p>
          <a:p>
            <a:r>
              <a:rPr lang="en-US" b="0">
                <a:ea typeface="ＭＳ Ｐゴシック"/>
              </a:rPr>
              <a:t>Currently no support for building LXC or Docker images during OE </a:t>
            </a:r>
            <a:r>
              <a:rPr lang="en-US" b="0" dirty="0">
                <a:ea typeface="ＭＳ Ｐゴシック"/>
              </a:rPr>
              <a:t>build</a:t>
            </a:r>
          </a:p>
          <a:p>
            <a:pPr lvl="1"/>
            <a:r>
              <a:rPr lang="en-US" b="0">
                <a:ea typeface="ＭＳ Ｐゴシック"/>
              </a:rPr>
              <a:t>Difficult</a:t>
            </a:r>
            <a:r>
              <a:rPr lang="en-US">
                <a:ea typeface="ＭＳ Ｐゴシック"/>
              </a:rPr>
              <a:t> with Docker itself, since it needs its daemon running</a:t>
            </a:r>
            <a:endParaRPr lang="en-US" b="0">
              <a:ea typeface="ＭＳ Ｐゴシック"/>
            </a:endParaRPr>
          </a:p>
          <a:p>
            <a:pPr lvl="1"/>
            <a:r>
              <a:rPr lang="en-US">
                <a:ea typeface="ＭＳ Ｐゴシック"/>
              </a:rPr>
              <a:t>LXC may be possible with lxc-create template hacking</a:t>
            </a:r>
            <a:endParaRPr lang="en-US" b="0" dirty="0"/>
          </a:p>
          <a:p>
            <a:pPr lvl="1"/>
            <a:endParaRPr lang="en-US" b="0" dirty="0">
              <a:solidFill>
                <a:srgbClr val="404040"/>
              </a:solidFill>
            </a:endParaRPr>
          </a:p>
          <a:p>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15148915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Live Coding with Yocto Project</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sp>
        <p:nvSpPr>
          <p:cNvPr id="81" name="Google Shape;81;p16"/>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Monthly live tutorial on Twitch, run and managed by Josef Holzmayr</a:t>
            </a:r>
            <a:endParaRPr/>
          </a:p>
          <a:p>
            <a:pPr marL="457200" lvl="0" indent="-381000" algn="l" rtl="0">
              <a:spcBef>
                <a:spcPts val="0"/>
              </a:spcBef>
              <a:spcAft>
                <a:spcPts val="0"/>
              </a:spcAft>
              <a:buSzPts val="2400"/>
              <a:buChar char="•"/>
            </a:pPr>
            <a:r>
              <a:rPr lang="en-US" u="sng">
                <a:solidFill>
                  <a:schemeClr val="hlink"/>
                </a:solidFill>
                <a:hlinkClick r:id="rId3"/>
              </a:rPr>
              <a:t>https://www.twitch.tv/yocto_project/</a:t>
            </a:r>
            <a:r>
              <a:rPr lang="en-US"/>
              <a:t>  </a:t>
            </a:r>
            <a:endParaRPr/>
          </a:p>
          <a:p>
            <a:pPr marL="457200" lvl="0" indent="-381000" algn="l" rtl="0">
              <a:spcBef>
                <a:spcPts val="0"/>
              </a:spcBef>
              <a:spcAft>
                <a:spcPts val="0"/>
              </a:spcAft>
              <a:buSzPts val="2400"/>
              <a:buChar char="•"/>
            </a:pPr>
            <a:r>
              <a:rPr lang="en-US"/>
              <a:t>All videos available on our Youtube channel as well: </a:t>
            </a:r>
            <a:r>
              <a:rPr lang="en-US" u="sng">
                <a:solidFill>
                  <a:schemeClr val="hlink"/>
                </a:solidFill>
                <a:hlinkClick r:id="rId4"/>
              </a:rPr>
              <a:t>https://www.youtube.com/user/TheYoctoProject</a:t>
            </a:r>
            <a:r>
              <a:rPr lang="en-US"/>
              <a:t>  </a:t>
            </a:r>
            <a:endParaRPr/>
          </a:p>
          <a:p>
            <a:pPr marL="457200" lvl="0" indent="0" algn="l" rtl="0">
              <a:spcBef>
                <a:spcPts val="1800"/>
              </a:spcBef>
              <a:spcAft>
                <a:spcPts val="0"/>
              </a:spcAft>
              <a:buNone/>
            </a:pPr>
            <a:endParaRPr/>
          </a:p>
        </p:txBody>
      </p:sp>
    </p:spTree>
    <p:extLst>
      <p:ext uri="{BB962C8B-B14F-4D97-AF65-F5344CB8AC3E}">
        <p14:creationId xmlns:p14="http://schemas.microsoft.com/office/powerpoint/2010/main" val="127929122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OE / YP container support (continued)</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ea typeface="ＭＳ Ｐゴシック"/>
              </a:rPr>
              <a:t>Togán Labs’ Oryx Linux</a:t>
            </a:r>
            <a:endParaRPr lang="en-US" b="0" dirty="0">
              <a:ea typeface="ＭＳ Ｐゴシック"/>
            </a:endParaRPr>
          </a:p>
          <a:p>
            <a:pPr lvl="1"/>
            <a:r>
              <a:rPr lang="en-US" sz="2400">
                <a:ea typeface="ＭＳ Ｐゴシック"/>
              </a:rPr>
              <a:t>Commercially supported OE based distribution</a:t>
            </a:r>
            <a:endParaRPr lang="en-US" sz="2400"/>
          </a:p>
          <a:p>
            <a:pPr lvl="1"/>
            <a:r>
              <a:rPr lang="en-US" sz="2400">
                <a:ea typeface="ＭＳ Ｐゴシック"/>
              </a:rPr>
              <a:t>Container support using runc on target</a:t>
            </a:r>
            <a:endParaRPr lang="en-US"/>
          </a:p>
          <a:p>
            <a:pPr lvl="1"/>
            <a:r>
              <a:rPr lang="en-US" sz="2400" dirty="0">
                <a:ea typeface="ＭＳ Ｐゴシック"/>
                <a:hlinkClick r:id="rId2"/>
              </a:rPr>
              <a:t>https://www.toganlabs</a:t>
            </a:r>
            <a:r>
              <a:rPr lang="en-US" sz="2400" dirty="0">
                <a:hlinkClick r:id="rId2"/>
              </a:rPr>
              <a:t>.</a:t>
            </a:r>
            <a:r>
              <a:rPr lang="en-US" sz="2400" dirty="0">
                <a:ea typeface="ＭＳ Ｐゴシック"/>
                <a:hlinkClick r:id="rId2"/>
              </a:rPr>
              <a:t>com/oryx-linux/</a:t>
            </a:r>
            <a:endParaRPr lang="en-US"/>
          </a:p>
          <a:p>
            <a:endParaRPr lang="en-US" b="0" dirty="0">
              <a:solidFill>
                <a:srgbClr val="414141"/>
              </a:solidFill>
            </a:endParaRPr>
          </a:p>
          <a:p>
            <a:pPr lvl="1"/>
            <a:endParaRPr lang="en-US" b="0" dirty="0">
              <a:solidFill>
                <a:srgbClr val="404040"/>
              </a:solidFill>
            </a:endParaRPr>
          </a:p>
          <a:p>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985709576"/>
      </p:ext>
    </p:extLst>
  </p:cSld>
  <p:clrMapOvr>
    <a:masterClrMapping/>
  </p:clrMapOvr>
  <p:transition>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Examples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Build bootstrap container</a:t>
            </a:r>
            <a:endParaRPr lang="en-US" b="0" dirty="0">
              <a:solidFill>
                <a:srgbClr val="414141"/>
              </a:solidFill>
            </a:endParaRPr>
          </a:p>
          <a:p>
            <a:pPr lvl="1"/>
            <a:r>
              <a:rPr lang="en-US"/>
              <a:t>Contains the tools to run OE / YP builds, i.e. self-hosting</a:t>
            </a:r>
          </a:p>
          <a:p>
            <a:pPr lvl="1"/>
            <a:r>
              <a:rPr lang="en-US"/>
              <a:t>Lighter container version of build-appliance VM image</a:t>
            </a:r>
          </a:p>
          <a:p>
            <a:r>
              <a:rPr lang="en-US" b="0"/>
              <a:t>Alpine-like container image</a:t>
            </a:r>
            <a:endParaRPr lang="en-US"/>
          </a:p>
          <a:p>
            <a:pPr lvl="1"/>
            <a:r>
              <a:rPr lang="en-US">
                <a:ea typeface="ＭＳ Ｐゴシック"/>
              </a:rPr>
              <a:t>Attempt to match base Alpine contents and size</a:t>
            </a:r>
          </a:p>
          <a:p>
            <a:r>
              <a:rPr lang="en-US" b="0"/>
              <a:t>Application container image</a:t>
            </a:r>
            <a:endParaRPr lang="en-US"/>
          </a:p>
          <a:p>
            <a:pPr lvl="1"/>
            <a:r>
              <a:rPr lang="en-US">
                <a:ea typeface="ＭＳ Ｐゴシック"/>
              </a:rPr>
              <a:t>Typical single application sandbox / microservice</a:t>
            </a:r>
          </a:p>
          <a:p>
            <a:endParaRPr lang="en-US" b="0" dirty="0">
              <a:solidFill>
                <a:srgbClr val="414141"/>
              </a:solidFill>
            </a:endParaRPr>
          </a:p>
        </p:txBody>
      </p:sp>
    </p:spTree>
    <p:extLst>
      <p:ext uri="{BB962C8B-B14F-4D97-AF65-F5344CB8AC3E}">
        <p14:creationId xmlns:p14="http://schemas.microsoft.com/office/powerpoint/2010/main" val="3378126222"/>
      </p:ext>
    </p:extLst>
  </p:cSld>
  <p:clrMapOvr>
    <a:masterClrMapping/>
  </p:clrMapOvr>
  <p:transition>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Build Bootstrap Container Example</a:t>
            </a:r>
            <a:endParaRPr lang="en-US" sz="3200"/>
          </a:p>
        </p:txBody>
      </p:sp>
    </p:spTree>
    <p:extLst>
      <p:ext uri="{BB962C8B-B14F-4D97-AF65-F5344CB8AC3E}">
        <p14:creationId xmlns:p14="http://schemas.microsoft.com/office/powerpoint/2010/main" val="4119550699"/>
      </p:ext>
    </p:extLst>
  </p:cSld>
  <p:clrMapOvr>
    <a:masterClrMapping/>
  </p:clrMapOvr>
  <p:transition>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Quick and dirty with local.conf</a:t>
            </a:r>
            <a:endParaRPr lang="en-US" dirty="0"/>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2333017"/>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pPr marL="342900" indent="-342900">
              <a:spcBef>
                <a:spcPts val="0"/>
              </a:spcBef>
            </a:pPr>
            <a:r>
              <a:rPr lang="en-US" sz="1800" b="1" spc="-1">
                <a:latin typeface="Courier New"/>
                <a:cs typeface="Courier New"/>
              </a:rPr>
              <a:t>MACHINE = “qemux86-64”</a:t>
            </a:r>
            <a:endParaRPr lang="en-US" sz="1800" spc="-1">
              <a:ea typeface="+mn-lt"/>
              <a:cs typeface="+mn-lt"/>
            </a:endParaRPr>
          </a:p>
          <a:p>
            <a:pPr marL="342900" indent="-342900">
              <a:spcBef>
                <a:spcPts val="0"/>
              </a:spcBef>
            </a:pPr>
            <a:r>
              <a:rPr lang="en-US" sz="1800" b="1" spc="-1">
                <a:latin typeface="Courier New"/>
                <a:cs typeface="Courier New"/>
              </a:rPr>
              <a:t>IMAGE_FSTYPES = "container"</a:t>
            </a:r>
            <a:endParaRPr lang="en-US" sz="1800" spc="-1">
              <a:ea typeface="+mn-lt"/>
              <a:cs typeface="+mn-lt"/>
            </a:endParaRPr>
          </a:p>
          <a:p>
            <a:pPr marL="342900" indent="-342900">
              <a:spcBef>
                <a:spcPts val="0"/>
              </a:spcBef>
            </a:pPr>
            <a:r>
              <a:rPr lang="en-US" sz="1800" b="1" spc="-1">
                <a:latin typeface="Courier New"/>
                <a:cs typeface="Courier New"/>
              </a:rPr>
              <a:t>PREFERRED_PROVIDER_virtual/kernel = "linux-dummy"</a:t>
            </a:r>
            <a:endParaRPr lang="en-US" sz="1800" spc="-1">
              <a:ea typeface="+mn-lt"/>
              <a:cs typeface="+mn-lt"/>
            </a:endParaRPr>
          </a:p>
          <a:p>
            <a:pPr marL="342900" indent="-342900">
              <a:spcBef>
                <a:spcPts val="0"/>
              </a:spcBef>
            </a:pPr>
            <a:r>
              <a:rPr lang="en-US" sz="1800" b="1" spc="-1">
                <a:latin typeface="Courier New"/>
                <a:cs typeface="Courier New"/>
              </a:rPr>
              <a:t>IMAGE_LINGUAS_append = " en-us"</a:t>
            </a:r>
            <a:endParaRPr lang="en-US" sz="1800" spc="-1">
              <a:ea typeface="+mn-lt"/>
              <a:cs typeface="+mn-lt"/>
            </a:endParaRPr>
          </a:p>
          <a:p>
            <a:pPr marL="342900" indent="-342900">
              <a:spcBef>
                <a:spcPts val="0"/>
              </a:spcBef>
            </a:pPr>
            <a:r>
              <a:rPr lang="en-US" sz="1800" b="1" spc="-1">
                <a:latin typeface="Courier New"/>
                <a:cs typeface="Courier New"/>
              </a:rPr>
              <a:t>CORE_IMAGE_EXTRA_INSTALL += " \</a:t>
            </a:r>
            <a:endParaRPr lang="en-US" sz="1800" spc="-1">
              <a:latin typeface="Arial"/>
              <a:cs typeface="Arial"/>
            </a:endParaRPr>
          </a:p>
          <a:p>
            <a:pPr marL="342900" indent="-342900">
              <a:spcBef>
                <a:spcPts val="0"/>
              </a:spcBef>
            </a:pPr>
            <a:r>
              <a:rPr lang="en-US" sz="1800" b="1" spc="-1">
                <a:latin typeface="Courier New"/>
                <a:cs typeface="Courier New"/>
              </a:rPr>
              <a:t>   packagegroup-self-hosted-sdk \</a:t>
            </a:r>
            <a:endParaRPr lang="en-US" sz="1800" spc="-1">
              <a:latin typeface="Arial"/>
              <a:cs typeface="Arial"/>
            </a:endParaRPr>
          </a:p>
          <a:p>
            <a:pPr marL="342900" indent="-342900">
              <a:spcBef>
                <a:spcPts val="0"/>
              </a:spcBef>
            </a:pPr>
            <a:r>
              <a:rPr lang="en-US" sz="1800" b="1" spc="-1">
                <a:latin typeface="Courier New"/>
                <a:cs typeface="Courier New"/>
              </a:rPr>
              <a:t>   packagegroup-self-hosted-extended \</a:t>
            </a:r>
            <a:endParaRPr lang="en-US" sz="1800" spc="-1">
              <a:latin typeface="Arial"/>
              <a:cs typeface="Arial"/>
            </a:endParaRPr>
          </a:p>
          <a:p>
            <a:pPr marL="342900" indent="-342900">
              <a:spcBef>
                <a:spcPts val="0"/>
              </a:spcBef>
            </a:pPr>
            <a:r>
              <a:rPr lang="en-US" sz="1800" b="1" spc="-1">
                <a:latin typeface="Courier New"/>
                <a:cs typeface="Courier New"/>
              </a:rPr>
              <a:t>"</a:t>
            </a:r>
            <a:endParaRPr lang="en-US" sz="1800" b="0" strike="noStrike" spc="-1">
              <a:latin typeface="Arial"/>
              <a:cs typeface="Arial"/>
            </a:endParaRPr>
          </a:p>
        </p:txBody>
      </p:sp>
    </p:spTree>
    <p:extLst>
      <p:ext uri="{BB962C8B-B14F-4D97-AF65-F5344CB8AC3E}">
        <p14:creationId xmlns:p14="http://schemas.microsoft.com/office/powerpoint/2010/main" val="2879689334"/>
      </p:ext>
    </p:extLst>
  </p:cSld>
  <p:clrMapOvr>
    <a:masterClrMapping/>
  </p:clrMapOvr>
  <p:transition>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Notes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a:t>Resulting core-image-minimal for qemux86-64 is ~150 MB</a:t>
            </a:r>
            <a:endParaRPr lang="en-US" b="0" dirty="0">
              <a:solidFill>
                <a:srgbClr val="414141"/>
              </a:solidFill>
            </a:endParaRPr>
          </a:p>
          <a:p>
            <a:r>
              <a:rPr lang="en-US" b="0"/>
              <a:t>Builds some graphical packages that go unused</a:t>
            </a:r>
            <a:endParaRPr lang="en-US"/>
          </a:p>
          <a:p>
            <a:r>
              <a:rPr lang="en-US" b="0"/>
              <a:t>Further tinkering required to prune out some things</a:t>
            </a:r>
            <a:endParaRPr lang="en-US"/>
          </a:p>
          <a:p>
            <a:r>
              <a:rPr lang="en-US" b="0"/>
              <a:t>Lack of post-install scripts means volatile directories (/var/volatile/*, etc.) do not get created</a:t>
            </a:r>
            <a:endParaRPr lang="en-US"/>
          </a:p>
          <a:p>
            <a:pPr lvl="1"/>
            <a:r>
              <a:rPr lang="en-US"/>
              <a:t>Can run /etc/rcS.d/S37populate-volatile.sh</a:t>
            </a:r>
          </a:p>
          <a:p>
            <a:pPr lvl="1"/>
            <a:r>
              <a:rPr lang="en-US"/>
              <a:t>Fixable with ROOTFS_POSTPROCESS or bbappend to base-files and fsperms.txt tweaking</a:t>
            </a:r>
          </a:p>
          <a:p>
            <a:r>
              <a:rPr lang="en-US" b="0"/>
              <a:t>User for building needs to be created / managed</a:t>
            </a:r>
            <a:endParaRPr lang="en-US"/>
          </a:p>
          <a:p>
            <a:r>
              <a:rPr lang="en-US" b="0"/>
              <a:t>Access to build tree needs to be managed</a:t>
            </a:r>
            <a:endParaRPr lang="en-US"/>
          </a:p>
          <a:p>
            <a:pPr lvl="1"/>
            <a:r>
              <a:rPr lang="en-US"/>
              <a:t>Docker volume(s), mounts, etc.</a:t>
            </a:r>
          </a:p>
          <a:p>
            <a:endParaRPr lang="en-US" b="0" dirty="0">
              <a:solidFill>
                <a:srgbClr val="414141"/>
              </a:solidFill>
            </a:endParaRPr>
          </a:p>
        </p:txBody>
      </p:sp>
    </p:spTree>
    <p:extLst>
      <p:ext uri="{BB962C8B-B14F-4D97-AF65-F5344CB8AC3E}">
        <p14:creationId xmlns:p14="http://schemas.microsoft.com/office/powerpoint/2010/main" val="1841511879"/>
      </p:ext>
    </p:extLst>
  </p:cSld>
  <p:clrMapOvr>
    <a:masterClrMapping/>
  </p:clrMapOvr>
  <p:transition>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Image definition: build-container.bb</a:t>
            </a:r>
            <a:endParaRPr lang="en-US" dirty="0"/>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4210139"/>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SUMMARY = "A minimal bootstrap container image"</a:t>
            </a:r>
            <a:endParaRPr lang="en-US" sz="1200" b="1" dirty="0">
              <a:latin typeface="Courier New"/>
              <a:cs typeface="Courier New"/>
            </a:endParaRPr>
          </a:p>
          <a:p>
            <a:endParaRPr lang="en-US" sz="1200" b="1" spc="-1" dirty="0">
              <a:latin typeface="Courier New"/>
              <a:ea typeface="+mn-lt"/>
              <a:cs typeface="+mn-lt"/>
            </a:endParaRPr>
          </a:p>
          <a:p>
            <a:r>
              <a:rPr lang="en-US" sz="1200" b="1" spc="-1">
                <a:latin typeface="Courier New"/>
                <a:ea typeface="+mn-lt"/>
                <a:cs typeface="+mn-lt"/>
              </a:rPr>
              <a:t>IMAGE_FSTYPES = "container"</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inherit core-image</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IMAGE_INSTALL = " \</a:t>
            </a:r>
            <a:endParaRPr lang="en-US" sz="1200" b="1" dirty="0">
              <a:latin typeface="Courier New"/>
              <a:cs typeface="Courier New"/>
            </a:endParaRPr>
          </a:p>
          <a:p>
            <a:r>
              <a:rPr lang="en-US" sz="1200" b="1" spc="-1">
                <a:latin typeface="Courier New"/>
                <a:ea typeface="+mn-lt"/>
                <a:cs typeface="+mn-lt"/>
              </a:rPr>
              <a:t>        packagegroup-core-boot \</a:t>
            </a:r>
            <a:endParaRPr lang="en-US" sz="1200" b="1" dirty="0">
              <a:latin typeface="Courier New"/>
              <a:cs typeface="Courier New"/>
            </a:endParaRPr>
          </a:p>
          <a:p>
            <a:r>
              <a:rPr lang="en-US" sz="1200" b="1" spc="-1">
                <a:latin typeface="Courier New"/>
                <a:ea typeface="+mn-lt"/>
                <a:cs typeface="+mn-lt"/>
              </a:rPr>
              <a:t>        packagegroup-self-hosted-sdk \</a:t>
            </a:r>
            <a:endParaRPr lang="en-US" sz="1200" b="1" dirty="0">
              <a:latin typeface="Courier New"/>
              <a:cs typeface="Courier New"/>
            </a:endParaRPr>
          </a:p>
          <a:p>
            <a:r>
              <a:rPr lang="en-US" sz="1200" b="1" spc="-1">
                <a:latin typeface="Courier New"/>
                <a:ea typeface="+mn-lt"/>
                <a:cs typeface="+mn-lt"/>
              </a:rPr>
              <a:t>        packagegroup-self-hosted-extended \</a:t>
            </a:r>
            <a:endParaRPr lang="en-US" sz="1200" b="1" dirty="0">
              <a:latin typeface="Courier New"/>
              <a:cs typeface="Courier New"/>
            </a:endParaRPr>
          </a:p>
          <a:p>
            <a:r>
              <a:rPr lang="en-US" sz="1200" b="1" spc="-1">
                <a:latin typeface="Courier New"/>
                <a:ea typeface="+mn-lt"/>
                <a:cs typeface="+mn-lt"/>
              </a:rPr>
              <a:t>        ${CORE_IMAGE_EXTRA_INSTALL} \</a:t>
            </a:r>
            <a:endParaRPr lang="en-US" sz="1200" b="1" dirty="0">
              <a:latin typeface="Courier New"/>
              <a:cs typeface="Courier New"/>
            </a:endParaRPr>
          </a:p>
          <a:p>
            <a:r>
              <a:rPr lang="en-US" sz="1200" b="1" spc="-1">
                <a:latin typeface="Courier New"/>
                <a:ea typeface="+mn-lt"/>
                <a:cs typeface="+mn-lt"/>
              </a:rPr>
              <a:t>"</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IMAGE_LINGUAS = "en-us"</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 Workaround /var/volatile for now</a:t>
            </a:r>
            <a:endParaRPr lang="en-US" sz="1200" b="1" dirty="0">
              <a:latin typeface="Courier New"/>
              <a:cs typeface="Courier New"/>
            </a:endParaRPr>
          </a:p>
          <a:p>
            <a:r>
              <a:rPr lang="en-US" sz="1200" b="1" spc="-1">
                <a:latin typeface="Courier New"/>
                <a:ea typeface="+mn-lt"/>
                <a:cs typeface="+mn-lt"/>
              </a:rPr>
              <a:t>ROOTFS_POSTPROCESS_COMMAND += "rootfs_fixup_var_volatile ; "</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rootfs_fixup_var_volatile () {</a:t>
            </a:r>
            <a:endParaRPr lang="en-US" sz="1200" b="1" dirty="0">
              <a:latin typeface="Courier New"/>
              <a:cs typeface="Courier New"/>
            </a:endParaRPr>
          </a:p>
          <a:p>
            <a:r>
              <a:rPr lang="en-US" sz="1200" b="1" spc="-1">
                <a:latin typeface="Courier New"/>
                <a:ea typeface="+mn-lt"/>
                <a:cs typeface="+mn-lt"/>
              </a:rPr>
              <a:t>        install -m 1777 -d ${IMAGE_ROOTFS}/${localstatedir}/volatile/tmp</a:t>
            </a:r>
            <a:endParaRPr lang="en-US" sz="1200" b="1" dirty="0">
              <a:latin typeface="Courier New"/>
              <a:cs typeface="Courier New"/>
            </a:endParaRPr>
          </a:p>
          <a:p>
            <a:r>
              <a:rPr lang="en-US" sz="1200" b="1" spc="-1">
                <a:latin typeface="Courier New"/>
                <a:ea typeface="+mn-lt"/>
                <a:cs typeface="+mn-lt"/>
              </a:rPr>
              <a:t>        install -m 755 -d ${IMAGE_ROOTFS}/${localstatedir}/volatile/log</a:t>
            </a:r>
            <a:endParaRPr lang="en-US" sz="1200" b="1" dirty="0">
              <a:latin typeface="Courier New"/>
              <a:cs typeface="Courier New"/>
            </a:endParaRPr>
          </a:p>
          <a:p>
            <a:r>
              <a:rPr lang="en-US" sz="1200" b="1" spc="-1">
                <a:latin typeface="Courier New"/>
                <a:ea typeface="+mn-lt"/>
                <a:cs typeface="+mn-lt"/>
              </a:rPr>
              <a:t>}</a:t>
            </a:r>
            <a:endParaRPr lang="en-US" sz="1200" b="1" dirty="0">
              <a:latin typeface="Courier New"/>
              <a:cs typeface="Courier New"/>
            </a:endParaRPr>
          </a:p>
        </p:txBody>
      </p:sp>
    </p:spTree>
    <p:extLst>
      <p:ext uri="{BB962C8B-B14F-4D97-AF65-F5344CB8AC3E}">
        <p14:creationId xmlns:p14="http://schemas.microsoft.com/office/powerpoint/2010/main" val="114292505"/>
      </p:ext>
    </p:extLst>
  </p:cSld>
  <p:clrMapOvr>
    <a:masterClrMapping/>
  </p:clrMapOvr>
  <p:transition>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Alpine-like Container </a:t>
            </a:r>
            <a:r>
              <a:rPr lang="en-US" sz="3200" dirty="0">
                <a:ea typeface="ＭＳ Ｐゴシック"/>
              </a:rPr>
              <a:t>Example</a:t>
            </a:r>
            <a:endParaRPr lang="en-US" sz="3200" dirty="0"/>
          </a:p>
        </p:txBody>
      </p:sp>
    </p:spTree>
    <p:extLst>
      <p:ext uri="{BB962C8B-B14F-4D97-AF65-F5344CB8AC3E}">
        <p14:creationId xmlns:p14="http://schemas.microsoft.com/office/powerpoint/2010/main" val="3544594538"/>
      </p:ext>
    </p:extLst>
  </p:cSld>
  <p:clrMapOvr>
    <a:masterClrMapping/>
  </p:clrMapOvr>
  <p:transition>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Quick and dirty with local.conf</a:t>
            </a:r>
            <a:endParaRPr lang="en-US" dirty="0"/>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1264359"/>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pPr marL="342900" indent="-342900">
              <a:spcBef>
                <a:spcPts val="0"/>
              </a:spcBef>
            </a:pPr>
            <a:r>
              <a:rPr lang="en-US" sz="1800" b="1" spc="-1">
                <a:latin typeface="Courier New"/>
                <a:cs typeface="Courier New"/>
              </a:rPr>
              <a:t>MACHINE = “qemux86-64”</a:t>
            </a:r>
            <a:endParaRPr lang="en-US" sz="1800" spc="-1">
              <a:latin typeface="Courier New"/>
              <a:ea typeface="+mn-lt"/>
              <a:cs typeface="+mn-lt"/>
            </a:endParaRPr>
          </a:p>
          <a:p>
            <a:pPr marL="342900" indent="-342900">
              <a:spcBef>
                <a:spcPts val="0"/>
              </a:spcBef>
            </a:pPr>
            <a:r>
              <a:rPr lang="en-US" sz="1800" b="1" spc="-1">
                <a:latin typeface="Courier New"/>
                <a:cs typeface="Courier New"/>
              </a:rPr>
              <a:t>IMAGE_FSTYPES = "container"</a:t>
            </a:r>
            <a:endParaRPr lang="en-US" sz="1800" spc="-1">
              <a:latin typeface="Courier New"/>
              <a:ea typeface="+mn-lt"/>
              <a:cs typeface="+mn-lt"/>
            </a:endParaRPr>
          </a:p>
          <a:p>
            <a:pPr marL="342900" indent="-342900">
              <a:spcBef>
                <a:spcPts val="0"/>
              </a:spcBef>
            </a:pPr>
            <a:r>
              <a:rPr lang="en-US" sz="1800" b="1" spc="-1">
                <a:latin typeface="Courier New"/>
                <a:cs typeface="Courier New"/>
              </a:rPr>
              <a:t>PREFERRED_PROVIDER_virtual/kernel = "linux-dummy"</a:t>
            </a:r>
            <a:endParaRPr lang="en-US" sz="1800" b="1" spc="-1">
              <a:latin typeface="Courier New"/>
              <a:ea typeface="+mn-lt"/>
              <a:cs typeface="Courier New"/>
            </a:endParaRPr>
          </a:p>
          <a:p>
            <a:r>
              <a:rPr lang="en-US" sz="1800" b="1" spc="-1">
                <a:latin typeface="Courier New"/>
                <a:cs typeface="Arial"/>
              </a:rPr>
              <a:t>TCLIBC = “musl”</a:t>
            </a:r>
            <a:endParaRPr lang="en-US" sz="1800" b="0" strike="noStrike" spc="-1">
              <a:latin typeface="Courier New"/>
              <a:cs typeface="Courier New"/>
            </a:endParaRPr>
          </a:p>
        </p:txBody>
      </p:sp>
    </p:spTree>
    <p:extLst>
      <p:ext uri="{BB962C8B-B14F-4D97-AF65-F5344CB8AC3E}">
        <p14:creationId xmlns:p14="http://schemas.microsoft.com/office/powerpoint/2010/main" val="3538707203"/>
      </p:ext>
    </p:extLst>
  </p:cSld>
  <p:clrMapOvr>
    <a:masterClrMapping/>
  </p:clrMapOvr>
  <p:transition>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Resulting core-image-minimal manifest</a:t>
            </a:r>
            <a:endParaRPr lang="en-US"/>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504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200" b="1" spc="-1">
                <a:latin typeface="Courier New"/>
                <a:ea typeface="+mn-lt"/>
                <a:cs typeface="+mn-lt"/>
              </a:rPr>
              <a:t>base-files qemux86_64 3.0.14</a:t>
            </a:r>
            <a:endParaRPr lang="en-US" sz="1200" b="1">
              <a:latin typeface="Courier New"/>
              <a:cs typeface="Arial"/>
            </a:endParaRPr>
          </a:p>
          <a:p>
            <a:r>
              <a:rPr lang="en-US" sz="1200" b="1" spc="-1">
                <a:latin typeface="Courier New"/>
                <a:ea typeface="+mn-lt"/>
                <a:cs typeface="+mn-lt"/>
              </a:rPr>
              <a:t>base-passwd core2_64 3.5.29</a:t>
            </a:r>
            <a:endParaRPr lang="en-US" sz="1200" b="1">
              <a:latin typeface="Courier New"/>
              <a:cs typeface="Courier New"/>
            </a:endParaRPr>
          </a:p>
          <a:p>
            <a:r>
              <a:rPr lang="en-US" sz="1200" b="1" spc="-1">
                <a:latin typeface="Courier New"/>
                <a:ea typeface="+mn-lt"/>
                <a:cs typeface="+mn-lt"/>
              </a:rPr>
              <a:t>busybox core2_64 1.30.1</a:t>
            </a:r>
            <a:endParaRPr lang="en-US" sz="1200" b="1">
              <a:latin typeface="Courier New"/>
              <a:cs typeface="Courier New"/>
            </a:endParaRPr>
          </a:p>
          <a:p>
            <a:r>
              <a:rPr lang="en-US" sz="1200" b="1" spc="-1">
                <a:latin typeface="Courier New"/>
                <a:ea typeface="+mn-lt"/>
                <a:cs typeface="+mn-lt"/>
              </a:rPr>
              <a:t>busybox-hwclock core2_64 1.30.1</a:t>
            </a:r>
            <a:endParaRPr lang="en-US" sz="1200" b="1">
              <a:latin typeface="Courier New"/>
              <a:cs typeface="Courier New"/>
            </a:endParaRPr>
          </a:p>
          <a:p>
            <a:r>
              <a:rPr lang="en-US" sz="1200" b="1" spc="-1">
                <a:latin typeface="Courier New"/>
                <a:ea typeface="+mn-lt"/>
                <a:cs typeface="+mn-lt"/>
              </a:rPr>
              <a:t>busybox-syslog core2_64 1.30.1</a:t>
            </a:r>
            <a:endParaRPr lang="en-US" sz="1200" b="1">
              <a:latin typeface="Courier New"/>
              <a:cs typeface="Courier New"/>
            </a:endParaRPr>
          </a:p>
          <a:p>
            <a:r>
              <a:rPr lang="en-US" sz="1200" b="1" spc="-1">
                <a:latin typeface="Courier New"/>
                <a:ea typeface="+mn-lt"/>
                <a:cs typeface="+mn-lt"/>
              </a:rPr>
              <a:t>busybox-udhcpc core2_64 1.30.1</a:t>
            </a:r>
            <a:endParaRPr lang="en-US" sz="1200" b="1">
              <a:latin typeface="Courier New"/>
              <a:cs typeface="Courier New"/>
            </a:endParaRPr>
          </a:p>
          <a:p>
            <a:r>
              <a:rPr lang="en-US" sz="1200" b="1" spc="-1">
                <a:latin typeface="Courier New"/>
                <a:ea typeface="+mn-lt"/>
                <a:cs typeface="+mn-lt"/>
              </a:rPr>
              <a:t>eudev core2_64 3.2.7</a:t>
            </a:r>
            <a:endParaRPr lang="en-US" sz="1200" b="1">
              <a:latin typeface="Courier New"/>
              <a:cs typeface="Courier New"/>
            </a:endParaRPr>
          </a:p>
          <a:p>
            <a:r>
              <a:rPr lang="en-US" sz="1200" b="1" spc="-1">
                <a:latin typeface="Courier New"/>
                <a:ea typeface="+mn-lt"/>
                <a:cs typeface="+mn-lt"/>
              </a:rPr>
              <a:t>init-ifupdown qemux86_64 1.0</a:t>
            </a:r>
            <a:endParaRPr lang="en-US" sz="1200" b="1">
              <a:latin typeface="Courier New"/>
              <a:cs typeface="Courier New"/>
            </a:endParaRPr>
          </a:p>
          <a:p>
            <a:r>
              <a:rPr lang="en-US" sz="1200" b="1" spc="-1">
                <a:latin typeface="Courier New"/>
                <a:ea typeface="+mn-lt"/>
                <a:cs typeface="+mn-lt"/>
              </a:rPr>
              <a:t>initscripts core2_64 1.0</a:t>
            </a:r>
            <a:endParaRPr lang="en-US" sz="1200" b="1">
              <a:latin typeface="Courier New"/>
              <a:cs typeface="Courier New"/>
            </a:endParaRPr>
          </a:p>
          <a:p>
            <a:r>
              <a:rPr lang="en-US" sz="1200" b="1" spc="-1">
                <a:latin typeface="Courier New"/>
                <a:ea typeface="+mn-lt"/>
                <a:cs typeface="+mn-lt"/>
              </a:rPr>
              <a:t>initscripts-functions core2_64 1.0</a:t>
            </a:r>
            <a:endParaRPr lang="en-US" sz="1200" b="1">
              <a:latin typeface="Courier New"/>
              <a:cs typeface="Courier New"/>
            </a:endParaRPr>
          </a:p>
          <a:p>
            <a:r>
              <a:rPr lang="en-US" sz="1200" b="1" spc="-1">
                <a:latin typeface="Courier New"/>
                <a:ea typeface="+mn-lt"/>
                <a:cs typeface="+mn-lt"/>
              </a:rPr>
              <a:t>libblkid1 core2_64 2.32.1</a:t>
            </a:r>
            <a:endParaRPr lang="en-US" sz="1200" b="1">
              <a:latin typeface="Courier New"/>
              <a:cs typeface="Courier New"/>
            </a:endParaRPr>
          </a:p>
          <a:p>
            <a:r>
              <a:rPr lang="en-US" sz="1200" b="1" spc="-1">
                <a:latin typeface="Courier New"/>
                <a:ea typeface="+mn-lt"/>
                <a:cs typeface="+mn-lt"/>
              </a:rPr>
              <a:t>libkmod2 core2_64 26</a:t>
            </a:r>
            <a:endParaRPr lang="en-US" sz="1200" b="1">
              <a:latin typeface="Courier New"/>
              <a:cs typeface="Courier New"/>
            </a:endParaRPr>
          </a:p>
          <a:p>
            <a:r>
              <a:rPr lang="en-US" sz="1200" b="1" spc="-1">
                <a:latin typeface="Courier New"/>
                <a:ea typeface="+mn-lt"/>
                <a:cs typeface="+mn-lt"/>
              </a:rPr>
              <a:t>libuuid1 core2_64 2.32.1</a:t>
            </a:r>
            <a:endParaRPr lang="en-US" sz="1200" b="1">
              <a:latin typeface="Courier New"/>
              <a:cs typeface="Courier New"/>
            </a:endParaRPr>
          </a:p>
          <a:p>
            <a:r>
              <a:rPr lang="en-US" sz="1200" b="1" spc="-1">
                <a:latin typeface="Courier New"/>
                <a:ea typeface="+mn-lt"/>
                <a:cs typeface="+mn-lt"/>
              </a:rPr>
              <a:t>libz1 core2_64 1.2.11</a:t>
            </a:r>
            <a:endParaRPr lang="en-US" sz="1200" b="1">
              <a:latin typeface="Courier New"/>
              <a:cs typeface="Courier New"/>
            </a:endParaRPr>
          </a:p>
          <a:p>
            <a:r>
              <a:rPr lang="en-US" sz="1200" b="1" spc="-1">
                <a:latin typeface="Courier New"/>
                <a:ea typeface="+mn-lt"/>
                <a:cs typeface="+mn-lt"/>
              </a:rPr>
              <a:t>modutils-initscripts core2_64 1.0</a:t>
            </a:r>
            <a:endParaRPr lang="en-US" sz="1200" b="1">
              <a:latin typeface="Courier New"/>
              <a:cs typeface="Courier New"/>
            </a:endParaRPr>
          </a:p>
          <a:p>
            <a:r>
              <a:rPr lang="en-US" sz="1200" b="1" spc="-1">
                <a:latin typeface="Courier New"/>
                <a:ea typeface="+mn-lt"/>
                <a:cs typeface="+mn-lt"/>
              </a:rPr>
              <a:t>musl core2_64 1.1.21+git0+43e7efb465</a:t>
            </a:r>
            <a:endParaRPr lang="en-US" sz="1200" b="1">
              <a:latin typeface="Courier New"/>
              <a:cs typeface="Courier New"/>
            </a:endParaRPr>
          </a:p>
          <a:p>
            <a:r>
              <a:rPr lang="en-US" sz="1200" b="1" spc="-1">
                <a:latin typeface="Courier New"/>
                <a:ea typeface="+mn-lt"/>
                <a:cs typeface="+mn-lt"/>
              </a:rPr>
              <a:t>netbase core2_64 5.6</a:t>
            </a:r>
            <a:endParaRPr lang="en-US" sz="1200" b="1">
              <a:latin typeface="Courier New"/>
              <a:cs typeface="Courier New"/>
            </a:endParaRPr>
          </a:p>
          <a:p>
            <a:r>
              <a:rPr lang="en-US" sz="1200" b="1" spc="-1">
                <a:latin typeface="Courier New"/>
                <a:ea typeface="+mn-lt"/>
                <a:cs typeface="+mn-lt"/>
              </a:rPr>
              <a:t>packagegroup-core-boot qemux86_64 1.0</a:t>
            </a:r>
            <a:endParaRPr lang="en-US" sz="1200" b="1">
              <a:latin typeface="Courier New"/>
              <a:cs typeface="Courier New"/>
            </a:endParaRPr>
          </a:p>
          <a:p>
            <a:r>
              <a:rPr lang="en-US" sz="1200" b="1" spc="-1">
                <a:latin typeface="Courier New"/>
                <a:ea typeface="+mn-lt"/>
                <a:cs typeface="+mn-lt"/>
              </a:rPr>
              <a:t>sysvinit core2_64 2.88dsf</a:t>
            </a:r>
            <a:endParaRPr lang="en-US" sz="1200" b="1">
              <a:latin typeface="Courier New"/>
              <a:cs typeface="Courier New"/>
            </a:endParaRPr>
          </a:p>
          <a:p>
            <a:r>
              <a:rPr lang="en-US" sz="1200" b="1" spc="-1">
                <a:latin typeface="Courier New"/>
                <a:ea typeface="+mn-lt"/>
                <a:cs typeface="+mn-lt"/>
              </a:rPr>
              <a:t>sysvinit-inittab qemux86_64 2.88dsf</a:t>
            </a:r>
            <a:endParaRPr lang="en-US" sz="1200" b="1">
              <a:latin typeface="Courier New"/>
              <a:cs typeface="Courier New"/>
            </a:endParaRPr>
          </a:p>
          <a:p>
            <a:r>
              <a:rPr lang="en-US" sz="1200" b="1" spc="-1">
                <a:latin typeface="Courier New"/>
                <a:ea typeface="+mn-lt"/>
                <a:cs typeface="+mn-lt"/>
              </a:rPr>
              <a:t>sysvinit-pidof core2_64 2.88dsf</a:t>
            </a:r>
            <a:endParaRPr lang="en-US" sz="1200" b="1">
              <a:latin typeface="Courier New"/>
              <a:cs typeface="Courier New"/>
            </a:endParaRPr>
          </a:p>
          <a:p>
            <a:r>
              <a:rPr lang="en-US" sz="1200" b="1" spc="-1">
                <a:latin typeface="Courier New"/>
                <a:ea typeface="+mn-lt"/>
                <a:cs typeface="+mn-lt"/>
              </a:rPr>
              <a:t>update-alternatives-opkg core2_64 0.4.0</a:t>
            </a:r>
            <a:endParaRPr lang="en-US" sz="1200" b="1">
              <a:latin typeface="Courier New"/>
              <a:cs typeface="Courier New"/>
            </a:endParaRPr>
          </a:p>
          <a:p>
            <a:r>
              <a:rPr lang="en-US" sz="1200" b="1" spc="-1">
                <a:latin typeface="Courier New"/>
                <a:ea typeface="+mn-lt"/>
                <a:cs typeface="+mn-lt"/>
              </a:rPr>
              <a:t>update-rc.d noarch 0.8</a:t>
            </a:r>
            <a:endParaRPr lang="en-US" sz="1200" b="1">
              <a:latin typeface="Courier New"/>
              <a:cs typeface="Courier New"/>
            </a:endParaRPr>
          </a:p>
          <a:p>
            <a:r>
              <a:rPr lang="en-US" sz="1200" b="1" spc="-1">
                <a:latin typeface="Courier New"/>
                <a:ea typeface="+mn-lt"/>
                <a:cs typeface="+mn-lt"/>
              </a:rPr>
              <a:t>v86d qemux86_64 0.1.10</a:t>
            </a:r>
            <a:endParaRPr lang="en-US" sz="1200" b="1">
              <a:latin typeface="Courier New"/>
              <a:cs typeface="Courier New"/>
            </a:endParaRPr>
          </a:p>
          <a:p>
            <a:endParaRPr lang="en-US" sz="1200" b="1" spc="-1" dirty="0">
              <a:latin typeface="Courier New"/>
              <a:cs typeface="Arial"/>
            </a:endParaRPr>
          </a:p>
          <a:p>
            <a:pPr marL="342900" indent="-342900">
              <a:spcBef>
                <a:spcPts val="0"/>
              </a:spcBef>
            </a:pPr>
            <a:endParaRPr lang="en-US" sz="1200" b="1" strike="noStrike" spc="-1" dirty="0">
              <a:latin typeface="Courier New"/>
              <a:cs typeface="Courier New"/>
            </a:endParaRPr>
          </a:p>
        </p:txBody>
      </p:sp>
    </p:spTree>
    <p:extLst>
      <p:ext uri="{BB962C8B-B14F-4D97-AF65-F5344CB8AC3E}">
        <p14:creationId xmlns:p14="http://schemas.microsoft.com/office/powerpoint/2010/main" val="3438429908"/>
      </p:ext>
    </p:extLst>
  </p:cSld>
  <p:clrMapOvr>
    <a:masterClrMapping/>
  </p:clrMapOvr>
  <p:transition>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Notes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Resulting core-image-minimal for qemux86-64 is ~4.8 MB</a:t>
            </a:r>
            <a:endParaRPr lang="en-US" b="0" dirty="0">
              <a:solidFill>
                <a:srgbClr val="414141"/>
              </a:solidFill>
            </a:endParaRPr>
          </a:p>
          <a:p>
            <a:pPr lvl="1"/>
            <a:r>
              <a:rPr lang="en-US"/>
              <a:t>~8.5 MB with package management support via opkg</a:t>
            </a:r>
          </a:p>
          <a:p>
            <a:pPr lvl="1"/>
            <a:r>
              <a:rPr lang="en-US"/>
              <a:t>Almost 100 MB with package management support via rpm / dnf</a:t>
            </a:r>
          </a:p>
          <a:p>
            <a:r>
              <a:rPr lang="en-US" b="0"/>
              <a:t>Further pruning is possible</a:t>
            </a:r>
            <a:endParaRPr lang="en-US"/>
          </a:p>
          <a:p>
            <a:pPr lvl="1"/>
            <a:r>
              <a:rPr lang="en-US"/>
              <a:t>Custom distro configuration</a:t>
            </a:r>
          </a:p>
          <a:p>
            <a:pPr lvl="1"/>
            <a:r>
              <a:rPr lang="en-US"/>
              <a:t>Set FORCE_RO_REMOVE to remove update-alternatives, etc. if not using package management</a:t>
            </a:r>
          </a:p>
          <a:p>
            <a:endParaRPr lang="en-US" b="0" dirty="0">
              <a:solidFill>
                <a:srgbClr val="414141"/>
              </a:solidFill>
            </a:endParaRPr>
          </a:p>
        </p:txBody>
      </p:sp>
    </p:spTree>
    <p:extLst>
      <p:ext uri="{BB962C8B-B14F-4D97-AF65-F5344CB8AC3E}">
        <p14:creationId xmlns:p14="http://schemas.microsoft.com/office/powerpoint/2010/main" val="47843362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Yocto Project Dev Day</a:t>
            </a:r>
            <a:endParaRPr/>
          </a:p>
        </p:txBody>
      </p:sp>
      <p:sp>
        <p:nvSpPr>
          <p:cNvPr id="88" name="Google Shape;88;p17"/>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Very important event for us	</a:t>
            </a:r>
            <a:endParaRPr/>
          </a:p>
          <a:p>
            <a:pPr marL="914400" lvl="1" indent="-368300" algn="l" rtl="0">
              <a:spcBef>
                <a:spcPts val="0"/>
              </a:spcBef>
              <a:spcAft>
                <a:spcPts val="0"/>
              </a:spcAft>
              <a:buSzPts val="2200"/>
              <a:buChar char="•"/>
            </a:pPr>
            <a:r>
              <a:rPr lang="en-US"/>
              <a:t>we really enjoy meeting new users</a:t>
            </a:r>
            <a:endParaRPr/>
          </a:p>
          <a:p>
            <a:pPr marL="914400" lvl="1" indent="-368300" algn="l" rtl="0">
              <a:spcBef>
                <a:spcPts val="0"/>
              </a:spcBef>
              <a:spcAft>
                <a:spcPts val="0"/>
              </a:spcAft>
              <a:buSzPts val="2200"/>
              <a:buChar char="•"/>
            </a:pPr>
            <a:r>
              <a:rPr lang="en-US"/>
              <a:t>we really value feedback from the field!</a:t>
            </a:r>
            <a:endParaRPr/>
          </a:p>
          <a:p>
            <a:pPr marL="457200" lvl="0" indent="-381000" algn="l" rtl="0">
              <a:spcBef>
                <a:spcPts val="0"/>
              </a:spcBef>
              <a:spcAft>
                <a:spcPts val="0"/>
              </a:spcAft>
              <a:buSzPts val="2400"/>
              <a:buChar char="•"/>
            </a:pPr>
            <a:r>
              <a:rPr lang="en-US"/>
              <a:t>Don’t hesitate to ask questions, take as much as possible from the great speakers today!</a:t>
            </a:r>
            <a:endParaRPr/>
          </a:p>
          <a:p>
            <a:pPr marL="457200" lvl="0" indent="-381000" algn="l" rtl="0">
              <a:spcBef>
                <a:spcPts val="0"/>
              </a:spcBef>
              <a:spcAft>
                <a:spcPts val="0"/>
              </a:spcAft>
              <a:buSzPts val="2400"/>
              <a:buChar char="•"/>
            </a:pPr>
            <a:r>
              <a:rPr lang="en-US"/>
              <a:t>We need more users, contributors and maintainers!</a:t>
            </a:r>
            <a:endParaRPr/>
          </a:p>
          <a:p>
            <a:pPr marL="457200" lvl="0" indent="-381000" algn="l" rtl="0">
              <a:spcBef>
                <a:spcPts val="0"/>
              </a:spcBef>
              <a:spcAft>
                <a:spcPts val="0"/>
              </a:spcAft>
              <a:buSzPts val="2400"/>
              <a:buChar char="•"/>
            </a:pPr>
            <a:r>
              <a:rPr lang="en-US"/>
              <a:t>Send us feedback!</a:t>
            </a:r>
            <a:endParaRPr/>
          </a:p>
        </p:txBody>
      </p:sp>
    </p:spTree>
    <p:extLst>
      <p:ext uri="{BB962C8B-B14F-4D97-AF65-F5344CB8AC3E}">
        <p14:creationId xmlns:p14="http://schemas.microsoft.com/office/powerpoint/2010/main" val="289498410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Example distro configuration: </a:t>
            </a:r>
            <a:r>
              <a:rPr lang="en-US" dirty="0">
                <a:ea typeface="ＭＳ Ｐゴシック"/>
              </a:rPr>
              <a:t>schooner.conf</a:t>
            </a:r>
            <a:endParaRPr lang="en-US" dirty="0"/>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504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400" b="1" spc="-1">
                <a:latin typeface="Courier New"/>
                <a:ea typeface="+mn-lt"/>
                <a:cs typeface="+mn-lt"/>
              </a:rPr>
              <a:t>require conf/distro/poky.conf </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DISTRO = "schooner"</a:t>
            </a:r>
            <a:endParaRPr lang="en-US" sz="1400" b="1" dirty="0">
              <a:latin typeface="Courier New"/>
              <a:cs typeface="Courier New"/>
            </a:endParaRPr>
          </a:p>
          <a:p>
            <a:r>
              <a:rPr lang="en-US" sz="1400" b="1" spc="-1">
                <a:latin typeface="Courier New"/>
                <a:ea typeface="+mn-lt"/>
                <a:cs typeface="+mn-lt"/>
              </a:rPr>
              <a:t>DISTRO_NAME = "Schooner"</a:t>
            </a:r>
            <a:endParaRPr lang="en-US" sz="1400" b="1" dirty="0">
              <a:latin typeface="Courier New"/>
              <a:cs typeface="Courier New"/>
            </a:endParaRPr>
          </a:p>
          <a:p>
            <a:r>
              <a:rPr lang="en-US" sz="1400" b="1" spc="-1">
                <a:latin typeface="Courier New"/>
                <a:ea typeface="+mn-lt"/>
                <a:cs typeface="+mn-lt"/>
              </a:rPr>
              <a:t>DISTRO_VERSION = "1.0-${DATE}"</a:t>
            </a:r>
            <a:endParaRPr lang="en-US" sz="1400" b="1" dirty="0">
              <a:latin typeface="Courier New"/>
              <a:cs typeface="Courier New"/>
            </a:endParaRPr>
          </a:p>
          <a:p>
            <a:r>
              <a:rPr lang="en-US" sz="1400" b="1" spc="-1">
                <a:latin typeface="Courier New"/>
                <a:ea typeface="+mn-lt"/>
                <a:cs typeface="+mn-lt"/>
              </a:rPr>
              <a:t>DISTRO_CODENAME = "warrior"</a:t>
            </a:r>
            <a:endParaRPr lang="en-US" sz="1400" b="1" dirty="0">
              <a:latin typeface="Courier New"/>
              <a:cs typeface="Courier New"/>
            </a:endParaRPr>
          </a:p>
          <a:p>
            <a:r>
              <a:rPr lang="en-US" sz="1400" b="1" spc="-1">
                <a:latin typeface="Courier New"/>
                <a:ea typeface="+mn-lt"/>
                <a:cs typeface="+mn-lt"/>
              </a:rPr>
              <a:t>SDK_VENDOR = "-schoonersdk"</a:t>
            </a:r>
            <a:endParaRPr lang="en-US" sz="1400" b="1" dirty="0">
              <a:latin typeface="Courier New"/>
              <a:cs typeface="Courier New"/>
            </a:endParaRPr>
          </a:p>
          <a:p>
            <a:endParaRPr lang="en-US" sz="1400" b="1" dirty="0">
              <a:latin typeface="Courier New"/>
              <a:cs typeface="Courier New"/>
            </a:endParaRPr>
          </a:p>
          <a:p>
            <a:r>
              <a:rPr lang="en-US" sz="1400" b="1" spc="-1" dirty="0">
                <a:latin typeface="Courier New"/>
                <a:ea typeface="+mn-lt"/>
                <a:cs typeface="+mn-lt"/>
              </a:rPr>
              <a:t>MAINTAINER = "Scott Murray </a:t>
            </a:r>
            <a:r>
              <a:rPr lang="en-US" sz="1400" b="1" spc="-1" dirty="0">
                <a:latin typeface="Courier New"/>
                <a:ea typeface="+mn-lt"/>
                <a:cs typeface="+mn-lt"/>
                <a:hlinkClick r:id="rId2"/>
              </a:rPr>
              <a:t>&lt;scott.murray@konsulko.com</a:t>
            </a:r>
            <a:r>
              <a:rPr lang="en-US" sz="1400" b="1" spc="-1">
                <a:latin typeface="Courier New"/>
                <a:ea typeface="+mn-lt"/>
                <a:cs typeface="+mn-lt"/>
              </a:rPr>
              <a:t>&gt;"</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TARGET_VENDOR = "-schooner"</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TCLIBC = "musl"</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DISTRO_FEATURES = "acl ipv4 ipv6 largefile xattr virtualization"</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VIRTUAL-RUNTIME_dev_manager ?= "" </a:t>
            </a:r>
            <a:endParaRPr lang="en-US" sz="1400" b="1" dirty="0">
              <a:latin typeface="Courier New"/>
              <a:cs typeface="Courier New"/>
            </a:endParaRPr>
          </a:p>
          <a:p>
            <a:r>
              <a:rPr lang="en-US" sz="1400" b="1" spc="-1">
                <a:latin typeface="Courier New"/>
                <a:ea typeface="+mn-lt"/>
                <a:cs typeface="+mn-lt"/>
              </a:rPr>
              <a:t>VIRTUAL-RUNTIME_login_manager ?= "" </a:t>
            </a:r>
            <a:endParaRPr lang="en-US" sz="1400" b="1" dirty="0">
              <a:latin typeface="Courier New"/>
              <a:cs typeface="Courier New"/>
            </a:endParaRPr>
          </a:p>
          <a:p>
            <a:r>
              <a:rPr lang="en-US" sz="1400" b="1" spc="-1">
                <a:latin typeface="Courier New"/>
                <a:ea typeface="+mn-lt"/>
                <a:cs typeface="+mn-lt"/>
              </a:rPr>
              <a:t>VIRTUAL-RUNTIME_init_manager ?= "" </a:t>
            </a:r>
            <a:endParaRPr lang="en-US" sz="1400" b="1" dirty="0">
              <a:latin typeface="Courier New"/>
              <a:cs typeface="Courier New"/>
            </a:endParaRPr>
          </a:p>
          <a:p>
            <a:r>
              <a:rPr lang="en-US" sz="1400" b="1" spc="-1">
                <a:latin typeface="Courier New"/>
                <a:ea typeface="+mn-lt"/>
                <a:cs typeface="+mn-lt"/>
              </a:rPr>
              <a:t>VIRTUAL-RUNTIME_initscripts ?= "" </a:t>
            </a:r>
            <a:endParaRPr lang="en-US" sz="1400" b="1" dirty="0">
              <a:latin typeface="Courier New"/>
              <a:cs typeface="Courier New"/>
            </a:endParaRPr>
          </a:p>
          <a:p>
            <a:r>
              <a:rPr lang="en-US" sz="1400" b="1" spc="-1">
                <a:latin typeface="Courier New"/>
                <a:ea typeface="+mn-lt"/>
                <a:cs typeface="+mn-lt"/>
              </a:rPr>
              <a:t>VIRTUAL-RUNTIME_keymaps ?= ""</a:t>
            </a:r>
            <a:endParaRPr lang="en-US" sz="1400" b="1" dirty="0">
              <a:latin typeface="Courier New"/>
              <a:ea typeface="+mn-lt"/>
              <a:cs typeface="Courier New"/>
            </a:endParaRPr>
          </a:p>
          <a:p>
            <a:endParaRPr lang="en-US" sz="1400" b="1" spc="-1" dirty="0">
              <a:latin typeface="Courier New"/>
              <a:ea typeface="+mn-lt"/>
              <a:cs typeface="+mn-lt"/>
            </a:endParaRPr>
          </a:p>
          <a:p>
            <a:r>
              <a:rPr lang="en-US" sz="1400" b="1">
                <a:latin typeface="Courier New"/>
                <a:ea typeface="+mn-lt"/>
                <a:cs typeface="+mn-lt"/>
              </a:rPr>
              <a:t>PREFERRED_PROVIDER_virtual/kernel = "linux-dummy"</a:t>
            </a:r>
            <a:endParaRPr lang="en-US" b="1">
              <a:latin typeface="Courier New"/>
            </a:endParaRPr>
          </a:p>
          <a:p>
            <a:endParaRPr lang="en-US" sz="1400" b="1" dirty="0">
              <a:latin typeface="Courier New"/>
              <a:cs typeface="Courier New"/>
            </a:endParaRPr>
          </a:p>
          <a:p>
            <a:pPr marL="342900" indent="-342900">
              <a:spcBef>
                <a:spcPts val="0"/>
              </a:spcBef>
            </a:pPr>
            <a:endParaRPr lang="en-US" sz="1400" b="1" dirty="0">
              <a:latin typeface="Courier New"/>
              <a:cs typeface="Courier New"/>
            </a:endParaRPr>
          </a:p>
        </p:txBody>
      </p:sp>
    </p:spTree>
    <p:extLst>
      <p:ext uri="{BB962C8B-B14F-4D97-AF65-F5344CB8AC3E}">
        <p14:creationId xmlns:p14="http://schemas.microsoft.com/office/powerpoint/2010/main" val="2365811545"/>
      </p:ext>
    </p:extLst>
  </p:cSld>
  <p:clrMapOvr>
    <a:masterClrMapping/>
  </p:clrMapOvr>
  <p:transition>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Application Container Example</a:t>
            </a:r>
            <a:endParaRPr lang="en-US" sz="3200"/>
          </a:p>
        </p:txBody>
      </p:sp>
    </p:spTree>
    <p:extLst>
      <p:ext uri="{BB962C8B-B14F-4D97-AF65-F5344CB8AC3E}">
        <p14:creationId xmlns:p14="http://schemas.microsoft.com/office/powerpoint/2010/main" val="3534876928"/>
      </p:ext>
    </p:extLst>
  </p:cSld>
  <p:clrMapOvr>
    <a:masterClrMapping/>
  </p:clrMapOvr>
  <p:transition>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Base application image: app-container-image.bb</a:t>
            </a:r>
            <a:endParaRPr lang="en-US"/>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5148699"/>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200" b="1">
                <a:solidFill>
                  <a:srgbClr val="000000"/>
                </a:solidFill>
                <a:latin typeface="Courier New"/>
                <a:cs typeface="Courier New"/>
              </a:rPr>
              <a:t>S</a:t>
            </a:r>
            <a:r>
              <a:rPr lang="en-US" sz="1200" b="1">
                <a:latin typeface="Courier New"/>
                <a:cs typeface="Courier New"/>
              </a:rPr>
              <a:t>UMMARY = "A minimal container image"</a:t>
            </a:r>
            <a:endParaRPr lang="en-US" sz="1200" dirty="0">
              <a:ea typeface="+mn-lt"/>
              <a:cs typeface="+mn-lt"/>
            </a:endParaRPr>
          </a:p>
          <a:p>
            <a:r>
              <a:rPr lang="en-US" sz="1200" b="1">
                <a:latin typeface="Courier New"/>
                <a:cs typeface="Courier New"/>
              </a:rPr>
              <a:t>LICENSE = "MIT"</a:t>
            </a:r>
            <a:endParaRPr lang="en-US" sz="1200" dirty="0">
              <a:ea typeface="+mn-lt"/>
              <a:cs typeface="+mn-lt"/>
            </a:endParaRPr>
          </a:p>
          <a:p>
            <a:r>
              <a:rPr lang="en-US" sz="1200" b="1">
                <a:latin typeface="Courier New"/>
                <a:cs typeface="Courier New"/>
              </a:rPr>
              <a:t>LIC_FILES_CHKSUM = \</a:t>
            </a:r>
            <a:endParaRPr lang="en-US" sz="1200" dirty="0">
              <a:ea typeface="+mn-lt"/>
              <a:cs typeface="+mn-lt"/>
            </a:endParaRPr>
          </a:p>
          <a:p>
            <a:r>
              <a:rPr lang="en-US" sz="1200" b="1">
                <a:latin typeface="Courier New"/>
                <a:cs typeface="Courier New"/>
              </a:rPr>
              <a:t>    "</a:t>
            </a:r>
            <a:r>
              <a:rPr lang="en-US" sz="1200" b="1" dirty="0">
                <a:latin typeface="Courier New"/>
                <a:cs typeface="Courier New"/>
                <a:hlinkClick r:id="" action="ppaction://noaction"/>
              </a:rPr>
              <a:t>file://${COREBASE}/meta/COPYING.MIT;md5=3da9cfbcb788c80a0384361b4de20420</a:t>
            </a:r>
            <a:r>
              <a:rPr lang="en-US" sz="1200" b="1">
                <a:latin typeface="Courier New"/>
                <a:cs typeface="Courier New"/>
              </a:rPr>
              <a:t>"</a:t>
            </a:r>
            <a:endParaRPr lang="en-US" sz="1200" dirty="0">
              <a:ea typeface="+mn-lt"/>
              <a:cs typeface="+mn-lt"/>
            </a:endParaRPr>
          </a:p>
          <a:p>
            <a:endParaRPr lang="en-US" sz="1200" dirty="0">
              <a:ea typeface="+mn-lt"/>
              <a:cs typeface="+mn-lt"/>
            </a:endParaRPr>
          </a:p>
          <a:p>
            <a:r>
              <a:rPr lang="en-US" sz="1200" b="1">
                <a:latin typeface="Courier New"/>
                <a:cs typeface="Courier New"/>
              </a:rPr>
              <a:t>IMAGE_FSTYPES = "container"</a:t>
            </a:r>
            <a:endParaRPr lang="en-US" sz="1200" dirty="0">
              <a:ea typeface="+mn-lt"/>
              <a:cs typeface="+mn-lt"/>
            </a:endParaRPr>
          </a:p>
          <a:p>
            <a:endParaRPr lang="en-US" sz="1200" dirty="0">
              <a:ea typeface="+mn-lt"/>
              <a:cs typeface="+mn-lt"/>
            </a:endParaRPr>
          </a:p>
          <a:p>
            <a:r>
              <a:rPr lang="en-US" sz="1200" b="1">
                <a:latin typeface="Courier New"/>
                <a:cs typeface="Courier New"/>
              </a:rPr>
              <a:t>inherit image</a:t>
            </a:r>
            <a:endParaRPr lang="en-US" sz="1200" dirty="0">
              <a:ea typeface="+mn-lt"/>
              <a:cs typeface="+mn-lt"/>
            </a:endParaRPr>
          </a:p>
          <a:p>
            <a:endParaRPr lang="en-US" sz="1200" dirty="0">
              <a:ea typeface="+mn-lt"/>
              <a:cs typeface="+mn-lt"/>
            </a:endParaRPr>
          </a:p>
          <a:p>
            <a:r>
              <a:rPr lang="en-US" sz="1200" b="1">
                <a:latin typeface="Courier New"/>
                <a:cs typeface="Courier New"/>
              </a:rPr>
              <a:t>IMAGE_FEATURES = ""</a:t>
            </a:r>
            <a:endParaRPr lang="en-US" sz="1200" dirty="0">
              <a:ea typeface="+mn-lt"/>
              <a:cs typeface="+mn-lt"/>
            </a:endParaRPr>
          </a:p>
          <a:p>
            <a:r>
              <a:rPr lang="en-US" sz="1200" b="1">
                <a:latin typeface="Courier New"/>
                <a:cs typeface="Courier New"/>
              </a:rPr>
              <a:t>IMAGE_LINGUAS = ""</a:t>
            </a:r>
            <a:endParaRPr lang="en-US" sz="1200" dirty="0">
              <a:ea typeface="+mn-lt"/>
              <a:cs typeface="+mn-lt"/>
            </a:endParaRPr>
          </a:p>
          <a:p>
            <a:r>
              <a:rPr lang="en-US" sz="1200" b="1">
                <a:latin typeface="Courier New"/>
                <a:cs typeface="Courier New"/>
              </a:rPr>
              <a:t>NO_RECOMMENDATIONS = "1"</a:t>
            </a:r>
            <a:endParaRPr lang="en-US" sz="1200" dirty="0">
              <a:ea typeface="+mn-lt"/>
              <a:cs typeface="+mn-lt"/>
            </a:endParaRPr>
          </a:p>
          <a:p>
            <a:r>
              <a:rPr lang="en-US" sz="1200" b="1">
                <a:latin typeface="Courier New"/>
                <a:cs typeface="Courier New"/>
              </a:rPr>
              <a:t>FORCE_RO_REMOVE = "1" </a:t>
            </a:r>
            <a:endParaRPr lang="en-US" sz="1200" dirty="0">
              <a:ea typeface="+mn-lt"/>
              <a:cs typeface="+mn-lt"/>
            </a:endParaRPr>
          </a:p>
          <a:p>
            <a:r>
              <a:rPr lang="en-US" sz="1200" b="1">
                <a:latin typeface="Courier New"/>
                <a:cs typeface="Courier New"/>
              </a:rPr>
              <a:t>MACHINE_ESSENTIAL_EXTRA_RDEPENDS = "" </a:t>
            </a:r>
            <a:endParaRPr lang="en-US" sz="1200" dirty="0">
              <a:ea typeface="+mn-lt"/>
              <a:cs typeface="+mn-lt"/>
            </a:endParaRPr>
          </a:p>
          <a:p>
            <a:endParaRPr lang="en-US" sz="1200" dirty="0">
              <a:ea typeface="+mn-lt"/>
              <a:cs typeface="+mn-lt"/>
            </a:endParaRPr>
          </a:p>
          <a:p>
            <a:r>
              <a:rPr lang="en-US" sz="1200" b="1">
                <a:latin typeface="Courier New"/>
                <a:cs typeface="Courier New"/>
              </a:rPr>
              <a:t>IMAGE_INSTALL = " \</a:t>
            </a:r>
            <a:endParaRPr lang="en-US" sz="1200" dirty="0">
              <a:ea typeface="+mn-lt"/>
              <a:cs typeface="+mn-lt"/>
            </a:endParaRPr>
          </a:p>
          <a:p>
            <a:r>
              <a:rPr lang="en-US" sz="1200" b="1">
                <a:latin typeface="Courier New"/>
                <a:cs typeface="Courier New"/>
              </a:rPr>
              <a:t>        base-files \</a:t>
            </a:r>
            <a:endParaRPr lang="en-US" sz="1200" dirty="0">
              <a:ea typeface="+mn-lt"/>
              <a:cs typeface="+mn-lt"/>
            </a:endParaRPr>
          </a:p>
          <a:p>
            <a:r>
              <a:rPr lang="en-US" sz="1200" b="1">
                <a:latin typeface="Courier New"/>
                <a:cs typeface="Courier New"/>
              </a:rPr>
              <a:t>        netbase \</a:t>
            </a:r>
            <a:endParaRPr lang="en-US" sz="1200" dirty="0">
              <a:ea typeface="+mn-lt"/>
              <a:cs typeface="+mn-lt"/>
            </a:endParaRPr>
          </a:p>
          <a:p>
            <a:r>
              <a:rPr lang="en-US" sz="1200" b="1">
                <a:latin typeface="Courier New"/>
                <a:cs typeface="Courier New"/>
              </a:rPr>
              <a:t>"</a:t>
            </a:r>
            <a:endParaRPr lang="en-US" sz="1200" dirty="0">
              <a:ea typeface="+mn-lt"/>
              <a:cs typeface="+mn-lt"/>
            </a:endParaRPr>
          </a:p>
          <a:p>
            <a:endParaRPr lang="en-US" sz="1200" dirty="0">
              <a:ea typeface="+mn-lt"/>
              <a:cs typeface="+mn-lt"/>
            </a:endParaRPr>
          </a:p>
          <a:p>
            <a:r>
              <a:rPr lang="en-US" sz="1200" b="1">
                <a:latin typeface="Courier New"/>
                <a:cs typeface="Courier New"/>
              </a:rPr>
              <a:t># Workaround /var/volatile for now</a:t>
            </a:r>
            <a:endParaRPr lang="en-US" sz="1200" dirty="0">
              <a:ea typeface="+mn-lt"/>
              <a:cs typeface="+mn-lt"/>
            </a:endParaRPr>
          </a:p>
          <a:p>
            <a:r>
              <a:rPr lang="en-US" sz="1200" b="1">
                <a:latin typeface="Courier New"/>
                <a:cs typeface="Courier New"/>
              </a:rPr>
              <a:t>ROOTFS_POSTPROCESS_COMMAND += "rootfs_fixup_var_volatile ; "</a:t>
            </a:r>
            <a:endParaRPr lang="en-US" sz="1200" dirty="0">
              <a:ea typeface="+mn-lt"/>
              <a:cs typeface="+mn-lt"/>
            </a:endParaRPr>
          </a:p>
          <a:p>
            <a:endParaRPr lang="en-US" sz="1200" dirty="0">
              <a:ea typeface="+mn-lt"/>
              <a:cs typeface="+mn-lt"/>
            </a:endParaRPr>
          </a:p>
          <a:p>
            <a:r>
              <a:rPr lang="en-US" sz="1200" b="1">
                <a:latin typeface="Courier New"/>
                <a:cs typeface="Courier New"/>
              </a:rPr>
              <a:t>rootfs_fixup_var_volatile () {</a:t>
            </a:r>
            <a:endParaRPr lang="en-US" sz="1200" dirty="0">
              <a:ea typeface="+mn-lt"/>
              <a:cs typeface="+mn-lt"/>
            </a:endParaRPr>
          </a:p>
          <a:p>
            <a:r>
              <a:rPr lang="en-US" sz="1200" b="1">
                <a:latin typeface="Courier New"/>
                <a:cs typeface="Courier New"/>
              </a:rPr>
              <a:t>        install -m 1777 -d ${IMAGE_ROOTFS}/${localstatedir}/volatile/tmp</a:t>
            </a:r>
            <a:endParaRPr lang="en-US" sz="1200" dirty="0">
              <a:ea typeface="+mn-lt"/>
              <a:cs typeface="+mn-lt"/>
            </a:endParaRPr>
          </a:p>
          <a:p>
            <a:r>
              <a:rPr lang="en-US" sz="1200" b="1">
                <a:latin typeface="Courier New"/>
                <a:cs typeface="Courier New"/>
              </a:rPr>
              <a:t>        install -m 755 -d ${IMAGE_ROOTFS}/${localstatedir}/volatile/log</a:t>
            </a:r>
            <a:endParaRPr lang="en-US" sz="1200" dirty="0">
              <a:ea typeface="+mn-lt"/>
              <a:cs typeface="+mn-lt"/>
            </a:endParaRPr>
          </a:p>
          <a:p>
            <a:r>
              <a:rPr lang="en-US" sz="1200" b="1">
                <a:latin typeface="Courier New"/>
                <a:cs typeface="Courier New"/>
              </a:rPr>
              <a:t>}</a:t>
            </a:r>
            <a:endParaRPr lang="en-US" sz="1200" dirty="0">
              <a:ea typeface="+mn-lt"/>
              <a:cs typeface="+mn-lt"/>
            </a:endParaRPr>
          </a:p>
          <a:p>
            <a:endParaRPr lang="en-US" sz="1200" dirty="0">
              <a:ea typeface="+mn-lt"/>
              <a:cs typeface="+mn-lt"/>
            </a:endParaRPr>
          </a:p>
          <a:p>
            <a:endParaRPr lang="en-US" sz="1200" b="1" dirty="0">
              <a:solidFill>
                <a:srgbClr val="000000"/>
              </a:solidFill>
              <a:latin typeface="Courier New"/>
              <a:cs typeface="Courier New"/>
            </a:endParaRPr>
          </a:p>
        </p:txBody>
      </p:sp>
    </p:spTree>
    <p:extLst>
      <p:ext uri="{BB962C8B-B14F-4D97-AF65-F5344CB8AC3E}">
        <p14:creationId xmlns:p14="http://schemas.microsoft.com/office/powerpoint/2010/main" val="4069913359"/>
      </p:ext>
    </p:extLst>
  </p:cSld>
  <p:clrMapOvr>
    <a:masterClrMapping/>
  </p:clrMapOvr>
  <p:transition>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app-container-image-lighttpd.bb</a:t>
            </a:r>
            <a:endParaRPr lang="en-US"/>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3029968"/>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i="0" u="none" strike="noStrike">
                <a:solidFill>
                  <a:srgbClr val="000000"/>
                </a:solidFill>
                <a:latin typeface="Courier New"/>
                <a:ea typeface="Courier New"/>
                <a:cs typeface="Courier New"/>
              </a:rPr>
              <a:t>SUMMARY = "A lighttpd container image"</a:t>
            </a:r>
          </a:p>
          <a:p>
            <a:r>
              <a:rPr lang="en-US" sz="1200" b="1" i="0" u="none" strike="noStrike">
                <a:solidFill>
                  <a:srgbClr val="000000"/>
                </a:solidFill>
                <a:latin typeface="Courier New"/>
                <a:ea typeface="Courier New"/>
                <a:cs typeface="Courier New"/>
              </a:rPr>
              <a:t>LICENSE = "MIT"</a:t>
            </a:r>
          </a:p>
          <a:p>
            <a:r>
              <a:rPr lang="en-US" sz="1200" b="1" i="0" u="none" strike="noStrike">
                <a:solidFill>
                  <a:srgbClr val="000000"/>
                </a:solidFill>
                <a:latin typeface="Courier New"/>
                <a:ea typeface="Courier New"/>
                <a:cs typeface="Courier New"/>
              </a:rPr>
              <a:t>LIC_FILES_CHKSUM = </a:t>
            </a:r>
            <a:r>
              <a:rPr lang="en-US" sz="1200" b="1">
                <a:solidFill>
                  <a:srgbClr val="000000"/>
                </a:solidFill>
                <a:latin typeface="Courier New"/>
                <a:ea typeface="Courier New"/>
                <a:cs typeface="Courier New"/>
              </a:rPr>
              <a:t>\</a:t>
            </a:r>
          </a:p>
          <a:p>
            <a:r>
              <a:rPr lang="en-US" sz="1200" b="1">
                <a:solidFill>
                  <a:srgbClr val="000000"/>
                </a:solidFill>
                <a:latin typeface="Courier New"/>
                <a:ea typeface="Courier New"/>
                <a:cs typeface="Courier New"/>
              </a:rPr>
              <a:t>    "</a:t>
            </a:r>
            <a:r>
              <a:rPr lang="en-US" sz="1200" b="1" i="0" u="none" strike="noStrike">
                <a:solidFill>
                  <a:srgbClr val="000000"/>
                </a:solidFill>
                <a:latin typeface="Courier New"/>
                <a:ea typeface="Courier New"/>
                <a:cs typeface="Courier New"/>
              </a:rPr>
              <a:t>file://${COREBASE}/meta/COPYING.MIT;md5=3da9cfbcb788c80a0384361b4de20420"</a:t>
            </a:r>
            <a:endParaRPr lang="en-US"/>
          </a:p>
          <a:p>
            <a:r>
              <a:rPr lang="en-US" sz="1200" b="1" dirty="0">
                <a:latin typeface="Courier New"/>
              </a:rPr>
              <a:t/>
            </a:r>
            <a:br>
              <a:rPr lang="en-US" sz="1200" b="1" dirty="0">
                <a:latin typeface="Courier New"/>
              </a:rPr>
            </a:br>
            <a:r>
              <a:rPr lang="en-US" sz="1200" b="1" i="0" u="none" strike="noStrike">
                <a:solidFill>
                  <a:srgbClr val="000000"/>
                </a:solidFill>
                <a:latin typeface="Courier New"/>
                <a:ea typeface="Courier New"/>
                <a:cs typeface="Courier New"/>
              </a:rPr>
              <a:t>require app-container-image.bb</a:t>
            </a:r>
          </a:p>
          <a:p>
            <a:r>
              <a:rPr lang="en-US" sz="1200" b="1" dirty="0">
                <a:latin typeface="Courier New"/>
              </a:rPr>
              <a:t/>
            </a:r>
            <a:br>
              <a:rPr lang="en-US" sz="1200" b="1" dirty="0">
                <a:latin typeface="Courier New"/>
              </a:rPr>
            </a:br>
            <a:r>
              <a:rPr lang="en-US" sz="1200" b="1" i="0" u="none" strike="noStrike">
                <a:solidFill>
                  <a:srgbClr val="000000"/>
                </a:solidFill>
                <a:latin typeface="Courier New"/>
                <a:ea typeface="Courier New"/>
                <a:cs typeface="Courier New"/>
              </a:rPr>
              <a:t># Note that busybox is required to satisfy /bin/sh requirement of lighttpd,</a:t>
            </a:r>
          </a:p>
          <a:p>
            <a:r>
              <a:rPr lang="en-US" sz="1200" b="1" i="0" u="none" strike="noStrike">
                <a:solidFill>
                  <a:srgbClr val="000000"/>
                </a:solidFill>
                <a:latin typeface="Courier New"/>
                <a:ea typeface="Courier New"/>
                <a:cs typeface="Courier New"/>
              </a:rPr>
              <a:t># and the access* modules need to be explicitly specified since RECOMMENDATIONS</a:t>
            </a:r>
          </a:p>
          <a:p>
            <a:r>
              <a:rPr lang="en-US" sz="1200" b="1" i="0" u="none" strike="noStrike">
                <a:solidFill>
                  <a:srgbClr val="000000"/>
                </a:solidFill>
                <a:latin typeface="Courier New"/>
                <a:ea typeface="Courier New"/>
                <a:cs typeface="Courier New"/>
              </a:rPr>
              <a:t># are disabled.</a:t>
            </a:r>
          </a:p>
          <a:p>
            <a:r>
              <a:rPr lang="en-US" sz="1200" b="1" i="0" u="none" strike="noStrike">
                <a:solidFill>
                  <a:srgbClr val="000000"/>
                </a:solidFill>
                <a:latin typeface="Courier New"/>
                <a:ea typeface="Courier New"/>
                <a:cs typeface="Courier New"/>
              </a:rPr>
              <a:t>IMAGE_INSTALL += " \</a:t>
            </a:r>
          </a:p>
          <a:p>
            <a:r>
              <a:rPr lang="en-US" sz="1200" b="1" i="0" u="none" strike="noStrike">
                <a:solidFill>
                  <a:srgbClr val="000000"/>
                </a:solidFill>
                <a:latin typeface="Courier New"/>
                <a:ea typeface="Courier New"/>
                <a:cs typeface="Courier New"/>
              </a:rPr>
              <a:t>        busybox \</a:t>
            </a:r>
          </a:p>
          <a:p>
            <a:r>
              <a:rPr lang="en-US" sz="1200" b="1" i="0" u="none" strike="noStrike">
                <a:solidFill>
                  <a:srgbClr val="000000"/>
                </a:solidFill>
                <a:latin typeface="Courier New"/>
                <a:ea typeface="Courier New"/>
                <a:cs typeface="Courier New"/>
              </a:rPr>
              <a:t>        lighttpd \</a:t>
            </a:r>
          </a:p>
          <a:p>
            <a:r>
              <a:rPr lang="en-US" sz="1200" b="1" i="0" u="none" strike="noStrike">
                <a:solidFill>
                  <a:srgbClr val="000000"/>
                </a:solidFill>
                <a:latin typeface="Courier New"/>
                <a:ea typeface="Courier New"/>
                <a:cs typeface="Courier New"/>
              </a:rPr>
              <a:t>        lighttpd-module-access \</a:t>
            </a:r>
          </a:p>
          <a:p>
            <a:r>
              <a:rPr lang="en-US" sz="1200" b="1" i="0" u="none" strike="noStrike">
                <a:solidFill>
                  <a:srgbClr val="000000"/>
                </a:solidFill>
                <a:latin typeface="Courier New"/>
                <a:ea typeface="Courier New"/>
                <a:cs typeface="Courier New"/>
              </a:rPr>
              <a:t>        lighttpd-module-accesslog \</a:t>
            </a:r>
          </a:p>
          <a:p>
            <a:r>
              <a:rPr lang="en-US" sz="1200" b="1" i="0" u="none" strike="noStrike">
                <a:solidFill>
                  <a:srgbClr val="000000"/>
                </a:solidFill>
                <a:latin typeface="Courier New"/>
                <a:ea typeface="Courier New"/>
                <a:cs typeface="Courier New"/>
              </a:rPr>
              <a:t>"</a:t>
            </a:r>
          </a:p>
        </p:txBody>
      </p:sp>
    </p:spTree>
    <p:extLst>
      <p:ext uri="{BB962C8B-B14F-4D97-AF65-F5344CB8AC3E}">
        <p14:creationId xmlns:p14="http://schemas.microsoft.com/office/powerpoint/2010/main" val="2759267324"/>
      </p:ext>
    </p:extLst>
  </p:cSld>
  <p:clrMapOvr>
    <a:masterClrMapping/>
  </p:clrMapOvr>
  <p:transition>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Resulting image manifest</a:t>
            </a:r>
            <a:endParaRPr lang="en-US"/>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2509578"/>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base-files qemux86_64 3.0.14</a:t>
            </a:r>
            <a:endParaRPr lang="en-US" sz="1200" b="1">
              <a:latin typeface="Courier New"/>
              <a:cs typeface="Courier New"/>
            </a:endParaRPr>
          </a:p>
          <a:p>
            <a:r>
              <a:rPr lang="en-US" sz="1200" b="1" spc="-1">
                <a:latin typeface="Courier New"/>
                <a:ea typeface="+mn-lt"/>
                <a:cs typeface="+mn-lt"/>
              </a:rPr>
              <a:t>busybox core2_64 1.30.1</a:t>
            </a:r>
            <a:endParaRPr lang="en-US" sz="1200" b="1">
              <a:latin typeface="Courier New"/>
              <a:cs typeface="Courier New"/>
            </a:endParaRPr>
          </a:p>
          <a:p>
            <a:r>
              <a:rPr lang="en-US" sz="1200" b="1" spc="-1">
                <a:latin typeface="Courier New"/>
                <a:ea typeface="+mn-lt"/>
                <a:cs typeface="+mn-lt"/>
              </a:rPr>
              <a:t>libattr1 core2_64 2.4.47</a:t>
            </a:r>
            <a:endParaRPr lang="en-US" sz="1200" b="1">
              <a:latin typeface="Courier New"/>
              <a:cs typeface="Courier New"/>
            </a:endParaRPr>
          </a:p>
          <a:p>
            <a:r>
              <a:rPr lang="en-US" sz="1200" b="1" spc="-1">
                <a:latin typeface="Courier New"/>
                <a:ea typeface="+mn-lt"/>
                <a:cs typeface="+mn-lt"/>
              </a:rPr>
              <a:t>libcrypto1.1 core2_64 1.1.1b</a:t>
            </a:r>
            <a:endParaRPr lang="en-US" sz="1200" b="1">
              <a:latin typeface="Courier New"/>
              <a:cs typeface="Courier New"/>
            </a:endParaRPr>
          </a:p>
          <a:p>
            <a:r>
              <a:rPr lang="en-US" sz="1200" b="1" spc="-1">
                <a:latin typeface="Courier New"/>
                <a:ea typeface="+mn-lt"/>
                <a:cs typeface="+mn-lt"/>
              </a:rPr>
              <a:t>libpcre1 core2_64 8.43</a:t>
            </a:r>
            <a:endParaRPr lang="en-US" sz="1200" b="1">
              <a:latin typeface="Courier New"/>
              <a:cs typeface="Courier New"/>
            </a:endParaRPr>
          </a:p>
          <a:p>
            <a:r>
              <a:rPr lang="en-US" sz="1200" b="1" spc="-1">
                <a:latin typeface="Courier New"/>
                <a:ea typeface="+mn-lt"/>
                <a:cs typeface="+mn-lt"/>
              </a:rPr>
              <a:t>lighttpd core2_64 1.4.53</a:t>
            </a:r>
            <a:endParaRPr lang="en-US" sz="1200" b="1">
              <a:latin typeface="Courier New"/>
              <a:cs typeface="Courier New"/>
            </a:endParaRPr>
          </a:p>
          <a:p>
            <a:r>
              <a:rPr lang="en-US" sz="1200" b="1" spc="-1">
                <a:latin typeface="Courier New"/>
                <a:ea typeface="+mn-lt"/>
                <a:cs typeface="+mn-lt"/>
              </a:rPr>
              <a:t>lighttpd-module-access core2_64 1.4.53</a:t>
            </a:r>
            <a:endParaRPr lang="en-US" sz="1200" b="1">
              <a:latin typeface="Courier New"/>
              <a:cs typeface="Courier New"/>
            </a:endParaRPr>
          </a:p>
          <a:p>
            <a:r>
              <a:rPr lang="en-US" sz="1200" b="1" spc="-1">
                <a:latin typeface="Courier New"/>
                <a:ea typeface="+mn-lt"/>
                <a:cs typeface="+mn-lt"/>
              </a:rPr>
              <a:t>lighttpd-module-accesslog core2_64 1.4.53</a:t>
            </a:r>
            <a:endParaRPr lang="en-US" sz="1200" b="1">
              <a:latin typeface="Courier New"/>
              <a:cs typeface="Courier New"/>
            </a:endParaRPr>
          </a:p>
          <a:p>
            <a:r>
              <a:rPr lang="en-US" sz="1200" b="1" spc="-1">
                <a:latin typeface="Courier New"/>
                <a:ea typeface="+mn-lt"/>
                <a:cs typeface="+mn-lt"/>
              </a:rPr>
              <a:t>lighttpd-module-dirlisting core2_64 1.4.53</a:t>
            </a:r>
            <a:endParaRPr lang="en-US" sz="1200" b="1">
              <a:latin typeface="Courier New"/>
              <a:cs typeface="Courier New"/>
            </a:endParaRPr>
          </a:p>
          <a:p>
            <a:r>
              <a:rPr lang="en-US" sz="1200" b="1" spc="-1">
                <a:latin typeface="Courier New"/>
                <a:ea typeface="+mn-lt"/>
                <a:cs typeface="+mn-lt"/>
              </a:rPr>
              <a:t>lighttpd-module-indexfile core2_64 1.4.53</a:t>
            </a:r>
            <a:endParaRPr lang="en-US" sz="1200" b="1">
              <a:latin typeface="Courier New"/>
              <a:cs typeface="Courier New"/>
            </a:endParaRPr>
          </a:p>
          <a:p>
            <a:r>
              <a:rPr lang="en-US" sz="1200" b="1" spc="-1">
                <a:latin typeface="Courier New"/>
                <a:ea typeface="+mn-lt"/>
                <a:cs typeface="+mn-lt"/>
              </a:rPr>
              <a:t>lighttpd-module-staticfile core2_64 1.4.53</a:t>
            </a:r>
            <a:endParaRPr lang="en-US" sz="1200" b="1">
              <a:latin typeface="Courier New"/>
              <a:cs typeface="Courier New"/>
            </a:endParaRPr>
          </a:p>
          <a:p>
            <a:r>
              <a:rPr lang="en-US" sz="1200" b="1" spc="-1">
                <a:latin typeface="Courier New"/>
                <a:ea typeface="+mn-lt"/>
                <a:cs typeface="+mn-lt"/>
              </a:rPr>
              <a:t>musl core2_64 1.1.21+git0+43e7efb465</a:t>
            </a:r>
            <a:endParaRPr lang="en-US" sz="1200" b="1">
              <a:latin typeface="Courier New"/>
              <a:cs typeface="Courier New"/>
            </a:endParaRPr>
          </a:p>
          <a:p>
            <a:r>
              <a:rPr lang="en-US" sz="1200" b="1" spc="-1">
                <a:latin typeface="Courier New"/>
                <a:ea typeface="+mn-lt"/>
                <a:cs typeface="+mn-lt"/>
              </a:rPr>
              <a:t>netbase core2_64 5.6</a:t>
            </a:r>
            <a:endParaRPr lang="en-US" sz="1200" b="1">
              <a:latin typeface="Courier New"/>
              <a:cs typeface="Courier New"/>
            </a:endParaRPr>
          </a:p>
        </p:txBody>
      </p:sp>
    </p:spTree>
    <p:extLst>
      <p:ext uri="{BB962C8B-B14F-4D97-AF65-F5344CB8AC3E}">
        <p14:creationId xmlns:p14="http://schemas.microsoft.com/office/powerpoint/2010/main" val="1593397564"/>
      </p:ext>
    </p:extLst>
  </p:cSld>
  <p:clrMapOvr>
    <a:masterClrMapping/>
  </p:clrMapOvr>
  <p:transition>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Notes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ea typeface="ＭＳ Ｐゴシック"/>
              </a:rPr>
              <a:t>bash may get pulled into images because of script detection during packaging</a:t>
            </a:r>
            <a:endParaRPr lang="en-US" b="0" dirty="0">
              <a:solidFill>
                <a:srgbClr val="414141"/>
              </a:solidFill>
              <a:ea typeface="ＭＳ Ｐゴシック"/>
            </a:endParaRPr>
          </a:p>
          <a:p>
            <a:r>
              <a:rPr lang="en-US" b="0">
                <a:ea typeface="ＭＳ Ｐゴシック"/>
              </a:rPr>
              <a:t>If the application expects to exec /bin/sh, busybox may need to be added manually as a dependency</a:t>
            </a:r>
            <a:endParaRPr lang="en-US">
              <a:ea typeface="ＭＳ Ｐゴシック"/>
            </a:endParaRPr>
          </a:p>
          <a:p>
            <a:r>
              <a:rPr lang="en-US" b="0">
                <a:ea typeface="ＭＳ Ｐゴシック"/>
              </a:rPr>
              <a:t>The lack of post-install scripts means some tweaking may be required to e.g. create volatile directories</a:t>
            </a:r>
            <a:endParaRPr lang="en-US">
              <a:ea typeface="ＭＳ Ｐゴシック"/>
            </a:endParaRPr>
          </a:p>
          <a:p>
            <a:r>
              <a:rPr lang="en-US" b="0">
                <a:solidFill>
                  <a:srgbClr val="414141"/>
                </a:solidFill>
                <a:ea typeface="ＭＳ Ｐゴシック"/>
              </a:rPr>
              <a:t>container-base.bb added to meta-virtualization in warrior based on app-container-image.bb, but specific to OCI container images</a:t>
            </a:r>
            <a:endParaRPr lang="en-US" b="0">
              <a:solidFill>
                <a:srgbClr val="414141"/>
              </a:solidFill>
            </a:endParaRPr>
          </a:p>
        </p:txBody>
      </p:sp>
    </p:spTree>
    <p:extLst>
      <p:ext uri="{BB962C8B-B14F-4D97-AF65-F5344CB8AC3E}">
        <p14:creationId xmlns:p14="http://schemas.microsoft.com/office/powerpoint/2010/main" val="3585059044"/>
      </p:ext>
    </p:extLst>
  </p:cSld>
  <p:clrMapOvr>
    <a:masterClrMapping/>
  </p:clrMapOvr>
  <p:transition>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Multiconfig</a:t>
            </a:r>
            <a:endParaRPr lang="en-US"/>
          </a:p>
        </p:txBody>
      </p:sp>
    </p:spTree>
    <p:extLst>
      <p:ext uri="{BB962C8B-B14F-4D97-AF65-F5344CB8AC3E}">
        <p14:creationId xmlns:p14="http://schemas.microsoft.com/office/powerpoint/2010/main" val="486041192"/>
      </p:ext>
    </p:extLst>
  </p:cSld>
  <p:clrMapOvr>
    <a:masterClrMapping/>
  </p:clrMapOvr>
  <p:transition>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bitbake feature that allows building multiple images or packages for different targets </a:t>
            </a:r>
            <a:r>
              <a:rPr lang="en-US" b="0">
                <a:ea typeface="ＭＳ Ｐゴシック"/>
              </a:rPr>
              <a:t>where each image or package uses a different configuration</a:t>
            </a:r>
          </a:p>
          <a:p>
            <a:pPr lvl="1"/>
            <a:r>
              <a:rPr lang="en-US">
                <a:solidFill>
                  <a:srgbClr val="414141"/>
                </a:solidFill>
                <a:ea typeface="ＭＳ Ｐゴシック"/>
              </a:rPr>
              <a:t>multiple configurations -&gt; multiconfigs</a:t>
            </a:r>
            <a:endParaRPr lang="en-US" dirty="0">
              <a:solidFill>
                <a:srgbClr val="414141"/>
              </a:solidFill>
            </a:endParaRPr>
          </a:p>
          <a:p>
            <a:pPr lvl="1"/>
            <a:r>
              <a:rPr lang="en-US" b="0" dirty="0">
                <a:solidFill>
                  <a:srgbClr val="414141"/>
                </a:solidFill>
                <a:ea typeface="ＭＳ Ｐゴシック"/>
                <a:hlinkClick r:id="rId2"/>
              </a:rPr>
              <a:t>https://www.yoctoproject.org/docs/2.7.1/dev-manual/dev-manual.html#dev-building-images-for-multiple-targets-using-multiple-c</a:t>
            </a:r>
            <a:r>
              <a:rPr lang="en-US" dirty="0">
                <a:solidFill>
                  <a:srgbClr val="414141"/>
                </a:solidFill>
                <a:ea typeface="ＭＳ Ｐゴシック"/>
                <a:hlinkClick r:id="rId2"/>
              </a:rPr>
              <a:t>onfigurations</a:t>
            </a:r>
            <a:endParaRPr lang="en-US">
              <a:solidFill>
                <a:srgbClr val="414141"/>
              </a:solidFill>
              <a:ea typeface="ＭＳ Ｐゴシック"/>
            </a:endParaRPr>
          </a:p>
          <a:p>
            <a:r>
              <a:rPr lang="en-US" b="0">
                <a:solidFill>
                  <a:srgbClr val="414141"/>
                </a:solidFill>
                <a:ea typeface="ＭＳ Ｐゴシック"/>
              </a:rPr>
              <a:t>Use cases?</a:t>
            </a:r>
          </a:p>
          <a:p>
            <a:pPr lvl="1"/>
            <a:r>
              <a:rPr lang="en-US">
                <a:solidFill>
                  <a:srgbClr val="414141"/>
                </a:solidFill>
                <a:ea typeface="ＭＳ Ｐゴシック"/>
              </a:rPr>
              <a:t>Potentially simplify builds of multiple images with minor differences</a:t>
            </a:r>
          </a:p>
          <a:p>
            <a:pPr lvl="1"/>
            <a:r>
              <a:rPr lang="en-US">
                <a:solidFill>
                  <a:srgbClr val="414141"/>
                </a:solidFill>
                <a:ea typeface="ＭＳ Ｐゴシック"/>
              </a:rPr>
              <a:t>Cross-build dependencies possible</a:t>
            </a:r>
            <a:endParaRPr lang="en-US" dirty="0">
              <a:solidFill>
                <a:srgbClr val="414141"/>
              </a:solidFill>
              <a:ea typeface="ＭＳ Ｐゴシック"/>
            </a:endParaRPr>
          </a:p>
          <a:p>
            <a:pPr lvl="1"/>
            <a:endParaRPr lang="en-US" dirty="0">
              <a:solidFill>
                <a:srgbClr val="414141"/>
              </a:solidFill>
              <a:ea typeface="ＭＳ Ｐゴシック"/>
            </a:endParaRPr>
          </a:p>
        </p:txBody>
      </p:sp>
    </p:spTree>
    <p:extLst>
      <p:ext uri="{BB962C8B-B14F-4D97-AF65-F5344CB8AC3E}">
        <p14:creationId xmlns:p14="http://schemas.microsoft.com/office/powerpoint/2010/main" val="2203741719"/>
      </p:ext>
    </p:extLst>
  </p:cSld>
  <p:clrMapOvr>
    <a:masterClrMapping/>
  </p:clrMapOvr>
  <p:transition>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 usage</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Add MULTICONFIG variable definition to local.conf</a:t>
            </a:r>
          </a:p>
          <a:p>
            <a:pPr marL="0" indent="0">
              <a:buNone/>
            </a:pPr>
            <a:endParaRPr lang="en-US" b="0" dirty="0">
              <a:solidFill>
                <a:srgbClr val="414141"/>
              </a:solidFill>
              <a:ea typeface="ＭＳ Ｐゴシック"/>
            </a:endParaRPr>
          </a:p>
          <a:p>
            <a:r>
              <a:rPr lang="en-US" b="0">
                <a:solidFill>
                  <a:srgbClr val="414141"/>
                </a:solidFill>
                <a:ea typeface="ＭＳ Ｐゴシック"/>
              </a:rPr>
              <a:t>Create "multiconfig" directory in "conf", and populate it with configuration file for each multiconfig listed in MULTICONFIG</a:t>
            </a:r>
            <a:endParaRPr lang="en-US" b="0" dirty="0">
              <a:solidFill>
                <a:srgbClr val="414141"/>
              </a:solidFill>
              <a:ea typeface="ＭＳ Ｐゴシック"/>
            </a:endParaRPr>
          </a:p>
          <a:p>
            <a:pPr marL="0" indent="0">
              <a:buNone/>
            </a:pPr>
            <a:endParaRPr lang="en-US" b="0" dirty="0">
              <a:solidFill>
                <a:srgbClr val="414141"/>
              </a:solidFill>
              <a:ea typeface="ＭＳ Ｐゴシック"/>
            </a:endParaRPr>
          </a:p>
          <a:p>
            <a:endParaRPr lang="en-US" b="0" dirty="0">
              <a:solidFill>
                <a:srgbClr val="414141"/>
              </a:solidFill>
              <a:ea typeface="ＭＳ Ｐゴシック"/>
            </a:endParaRPr>
          </a:p>
          <a:p>
            <a:r>
              <a:rPr lang="en-US" b="0">
                <a:solidFill>
                  <a:srgbClr val="414141"/>
                </a:solidFill>
                <a:ea typeface="ＭＳ Ｐゴシック"/>
              </a:rPr>
              <a:t>Build with "bitbake multiconfig:</a:t>
            </a:r>
            <a:r>
              <a:rPr lang="en-US" b="0" i="1">
                <a:solidFill>
                  <a:srgbClr val="414141"/>
                </a:solidFill>
                <a:ea typeface="ＭＳ Ｐゴシック"/>
              </a:rPr>
              <a:t>&lt;config&gt;:&lt;target&gt;</a:t>
            </a:r>
            <a:r>
              <a:rPr lang="en-US" b="0">
                <a:solidFill>
                  <a:srgbClr val="414141"/>
                </a:solidFill>
                <a:ea typeface="ＭＳ Ｐゴシック"/>
              </a:rPr>
              <a:t>"</a:t>
            </a:r>
            <a:endParaRPr lang="en-US" b="0">
              <a:ea typeface="ＭＳ Ｐゴシック"/>
            </a:endParaRPr>
          </a:p>
          <a:p>
            <a:pPr lvl="1"/>
            <a:r>
              <a:rPr lang="en-US">
                <a:ea typeface="ＭＳ Ｐゴシック"/>
              </a:rPr>
              <a:t>Can use "mc:" in master / zeus</a:t>
            </a:r>
            <a:endParaRPr lang="en-US" b="0" dirty="0">
              <a:ea typeface="ＭＳ Ｐゴシック"/>
            </a:endParaRPr>
          </a:p>
          <a:p>
            <a:endParaRPr lang="en-US" b="0" dirty="0"/>
          </a:p>
        </p:txBody>
      </p:sp>
      <p:sp>
        <p:nvSpPr>
          <p:cNvPr id="5" name="CustomShape 2">
            <a:extLst>
              <a:ext uri="{FF2B5EF4-FFF2-40B4-BE49-F238E27FC236}">
                <a16:creationId xmlns="" xmlns:a16="http://schemas.microsoft.com/office/drawing/2014/main" id="{423975C3-546D-4647-8C79-06422F0627C7}"/>
              </a:ext>
            </a:extLst>
          </p:cNvPr>
          <p:cNvSpPr/>
          <p:nvPr/>
        </p:nvSpPr>
        <p:spPr>
          <a:xfrm>
            <a:off x="457200" y="1648645"/>
            <a:ext cx="8223157" cy="456621"/>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cs typeface="Arial"/>
              </a:rPr>
              <a:t>MULTICONFIG = "a b"</a:t>
            </a:r>
            <a:endParaRPr lang="en-US" sz="1200" b="1" strike="noStrike" spc="-1" dirty="0">
              <a:latin typeface="Courier New"/>
              <a:cs typeface="Arial"/>
            </a:endParaRPr>
          </a:p>
        </p:txBody>
      </p:sp>
      <p:sp>
        <p:nvSpPr>
          <p:cNvPr id="6" name="CustomShape 2">
            <a:extLst>
              <a:ext uri="{FF2B5EF4-FFF2-40B4-BE49-F238E27FC236}">
                <a16:creationId xmlns="" xmlns:a16="http://schemas.microsoft.com/office/drawing/2014/main" id="{6D2FF808-A64D-4CB1-A5C6-29E11388560F}"/>
              </a:ext>
            </a:extLst>
          </p:cNvPr>
          <p:cNvSpPr/>
          <p:nvPr/>
        </p:nvSpPr>
        <p:spPr>
          <a:xfrm>
            <a:off x="457200" y="3568527"/>
            <a:ext cx="8223157" cy="1233504"/>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200" b="1" spc="-1">
                <a:latin typeface="Courier New"/>
                <a:cs typeface="Arial"/>
              </a:rPr>
              <a:t>$ cat multiconfig/a.conf</a:t>
            </a:r>
          </a:p>
          <a:p>
            <a:r>
              <a:rPr lang="en-US" sz="1200" b="1" spc="-1">
                <a:latin typeface="Courier New"/>
                <a:cs typeface="Arial"/>
              </a:rPr>
              <a:t>MACHINE=qemux86-64</a:t>
            </a:r>
          </a:p>
          <a:p>
            <a:endParaRPr lang="en-US" sz="1200" b="1" spc="-1" dirty="0">
              <a:latin typeface="Courier New"/>
              <a:cs typeface="Arial"/>
            </a:endParaRPr>
          </a:p>
          <a:p>
            <a:r>
              <a:rPr lang="en-US" sz="1200" b="1" spc="-1">
                <a:latin typeface="Courier New"/>
                <a:cs typeface="Courier New"/>
              </a:rPr>
              <a:t>$ cat multiconfig/b.conf</a:t>
            </a:r>
            <a:endParaRPr lang="en-US" sz="1200" spc="-1">
              <a:ea typeface="+mn-lt"/>
              <a:cs typeface="+mn-lt"/>
            </a:endParaRPr>
          </a:p>
          <a:p>
            <a:r>
              <a:rPr lang="en-US" sz="1200" b="1" spc="-1">
                <a:latin typeface="Courier New"/>
                <a:cs typeface="Courier New"/>
              </a:rPr>
              <a:t>MACHINE=qemux86</a:t>
            </a:r>
            <a:endParaRPr lang="en-US" sz="1200" spc="-1">
              <a:ea typeface="+mn-lt"/>
              <a:cs typeface="+mn-lt"/>
            </a:endParaRPr>
          </a:p>
          <a:p>
            <a:r>
              <a:rPr lang="en-US" sz="1200" b="1" spc="-1">
                <a:latin typeface="Courier New"/>
                <a:cs typeface="Courier New"/>
              </a:rPr>
              <a:t>TMPDIR="${TOPDIR}/tmp-x86"</a:t>
            </a:r>
            <a:endParaRPr lang="en-US" sz="1200" b="1" spc="-1" dirty="0">
              <a:latin typeface="Courier New"/>
              <a:cs typeface="Courier New"/>
            </a:endParaRPr>
          </a:p>
          <a:p>
            <a:endParaRPr lang="en-US" sz="1200" b="1" spc="-1" dirty="0">
              <a:latin typeface="Courier New"/>
              <a:cs typeface="Arial"/>
            </a:endParaRPr>
          </a:p>
        </p:txBody>
      </p:sp>
    </p:spTree>
    <p:extLst>
      <p:ext uri="{BB962C8B-B14F-4D97-AF65-F5344CB8AC3E}">
        <p14:creationId xmlns:p14="http://schemas.microsoft.com/office/powerpoint/2010/main" val="920753522"/>
      </p:ext>
    </p:extLst>
  </p:cSld>
  <p:clrMapOvr>
    <a:masterClrMapping/>
  </p:clrMapOvr>
  <p:transition>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 notes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solidFill>
                  <a:srgbClr val="414141"/>
                </a:solidFill>
                <a:ea typeface="ＭＳ Ｐゴシック"/>
              </a:rPr>
              <a:t>A lot of use cases will require separate TMPDIR settings for the multiconfigs</a:t>
            </a:r>
          </a:p>
          <a:p>
            <a:pPr lvl="1"/>
            <a:r>
              <a:rPr lang="en-US">
                <a:solidFill>
                  <a:srgbClr val="414141"/>
                </a:solidFill>
                <a:ea typeface="ＭＳ Ｐゴシック"/>
              </a:rPr>
              <a:t>Per documentation, configs with same MACHINE and TCLIBC are likely okay with same TMPDIR</a:t>
            </a:r>
          </a:p>
          <a:p>
            <a:r>
              <a:rPr lang="en-US" b="0">
                <a:solidFill>
                  <a:srgbClr val="414141"/>
                </a:solidFill>
                <a:ea typeface="ＭＳ Ｐゴシック"/>
              </a:rPr>
              <a:t>At the moment there is no leveraging of the sstate-cache between multiconfigs (documentation calls this out)</a:t>
            </a:r>
          </a:p>
          <a:p>
            <a:r>
              <a:rPr lang="en-US" b="0">
                <a:solidFill>
                  <a:srgbClr val="414141"/>
                </a:solidFill>
                <a:ea typeface="ＭＳ Ｐゴシック"/>
              </a:rPr>
              <a:t>An instance of bitbake is spawned for each multiconfig, plus one parent instance</a:t>
            </a:r>
          </a:p>
          <a:p>
            <a:r>
              <a:rPr lang="en-US" b="0">
                <a:solidFill>
                  <a:srgbClr val="414141"/>
                </a:solidFill>
                <a:ea typeface="ＭＳ Ｐゴシック"/>
              </a:rPr>
              <a:t>Cross multiconfig dependencies are done with mcdepends</a:t>
            </a:r>
          </a:p>
          <a:p>
            <a:pPr lvl="1"/>
            <a:r>
              <a:rPr lang="en-US" sz="1600" i="1">
                <a:ea typeface="ＭＳ Ｐゴシック"/>
              </a:rPr>
              <a:t>task_or_package</a:t>
            </a:r>
            <a:r>
              <a:rPr lang="en-US" sz="1600">
                <a:ea typeface="ＭＳ Ｐゴシック"/>
              </a:rPr>
              <a:t>[mcdepends] = "multiconfig:&lt;</a:t>
            </a:r>
            <a:r>
              <a:rPr lang="en-US" sz="1600" i="1">
                <a:ea typeface="ＭＳ Ｐゴシック"/>
              </a:rPr>
              <a:t>from&gt;</a:t>
            </a:r>
            <a:r>
              <a:rPr lang="en-US" sz="1600">
                <a:ea typeface="ＭＳ Ｐゴシック"/>
              </a:rPr>
              <a:t>:&lt;</a:t>
            </a:r>
            <a:r>
              <a:rPr lang="en-US" sz="1600" i="1">
                <a:ea typeface="ＭＳ Ｐゴシック"/>
              </a:rPr>
              <a:t>to&gt;</a:t>
            </a:r>
            <a:r>
              <a:rPr lang="en-US" sz="1600">
                <a:ea typeface="ＭＳ Ｐゴシック"/>
              </a:rPr>
              <a:t>:&lt;</a:t>
            </a:r>
            <a:r>
              <a:rPr lang="en-US" sz="1600" i="1">
                <a:ea typeface="ＭＳ Ｐゴシック"/>
              </a:rPr>
              <a:t>recipe&gt;</a:t>
            </a:r>
            <a:r>
              <a:rPr lang="en-US" sz="1600">
                <a:ea typeface="ＭＳ Ｐゴシック"/>
              </a:rPr>
              <a:t>:&lt;</a:t>
            </a:r>
            <a:r>
              <a:rPr lang="en-US" sz="1600" i="1">
                <a:ea typeface="ＭＳ Ｐゴシック"/>
              </a:rPr>
              <a:t>task&gt;</a:t>
            </a:r>
            <a:r>
              <a:rPr lang="en-US" sz="1600">
                <a:ea typeface="ＭＳ Ｐゴシック"/>
              </a:rPr>
              <a:t>"</a:t>
            </a:r>
          </a:p>
          <a:p>
            <a:r>
              <a:rPr lang="en-US" b="0">
                <a:ea typeface="ＭＳ Ｐゴシック"/>
              </a:rPr>
              <a:t>One multiconfig cannot use variables defined in another</a:t>
            </a:r>
          </a:p>
          <a:p>
            <a:pPr lvl="1"/>
            <a:r>
              <a:rPr lang="en-US">
                <a:solidFill>
                  <a:srgbClr val="414141"/>
                </a:solidFill>
                <a:ea typeface="ＭＳ Ｐゴシック"/>
              </a:rPr>
              <a:t>e.g. DEPLOY_DIR, variables set by DISTRO</a:t>
            </a:r>
            <a:endParaRPr lang="en-US" dirty="0">
              <a:solidFill>
                <a:srgbClr val="414141"/>
              </a:solidFill>
              <a:ea typeface="ＭＳ Ｐゴシック"/>
            </a:endParaRPr>
          </a:p>
          <a:p>
            <a:pPr lvl="1"/>
            <a:r>
              <a:rPr lang="en-US">
                <a:ea typeface="ＭＳ Ｐゴシック"/>
              </a:rPr>
              <a:t>But can see global configuration variables from local.conf, etc.</a:t>
            </a:r>
            <a:endParaRPr lang="en-US" b="0" dirty="0">
              <a:ea typeface="ＭＳ Ｐゴシック"/>
            </a:endParaRPr>
          </a:p>
        </p:txBody>
      </p:sp>
    </p:spTree>
    <p:extLst>
      <p:ext uri="{BB962C8B-B14F-4D97-AF65-F5344CB8AC3E}">
        <p14:creationId xmlns:p14="http://schemas.microsoft.com/office/powerpoint/2010/main" val="35832686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Summit 2019</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sp>
        <p:nvSpPr>
          <p:cNvPr id="95" name="Google Shape;95;p18"/>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First ever Yocto Project Summit 2019</a:t>
            </a:r>
            <a:endParaRPr/>
          </a:p>
          <a:p>
            <a:pPr marL="457200" lvl="0" indent="-381000" algn="l" rtl="0">
              <a:spcBef>
                <a:spcPts val="0"/>
              </a:spcBef>
              <a:spcAft>
                <a:spcPts val="0"/>
              </a:spcAft>
              <a:buSzPts val="2400"/>
              <a:buChar char="•"/>
            </a:pPr>
            <a:r>
              <a:rPr lang="en-US"/>
              <a:t>Co-located with Embedded Linux Conference Europe, Lyon, France </a:t>
            </a:r>
            <a:endParaRPr/>
          </a:p>
          <a:p>
            <a:pPr marL="457200" lvl="0" indent="-381000" algn="l" rtl="0">
              <a:spcBef>
                <a:spcPts val="0"/>
              </a:spcBef>
              <a:spcAft>
                <a:spcPts val="0"/>
              </a:spcAft>
              <a:buSzPts val="2400"/>
              <a:buChar char="•"/>
            </a:pPr>
            <a:r>
              <a:rPr lang="en-US"/>
              <a:t>Oct 31st and Nov 1st 2019</a:t>
            </a:r>
            <a:endParaRPr/>
          </a:p>
          <a:p>
            <a:pPr marL="457200" lvl="0" indent="-381000" algn="l" rtl="0">
              <a:spcBef>
                <a:spcPts val="0"/>
              </a:spcBef>
              <a:spcAft>
                <a:spcPts val="0"/>
              </a:spcAft>
              <a:buSzPts val="2400"/>
              <a:buChar char="•"/>
            </a:pPr>
            <a:r>
              <a:rPr lang="en-US"/>
              <a:t>Evening reception with drinks and appetizers.</a:t>
            </a:r>
            <a:endParaRPr/>
          </a:p>
          <a:p>
            <a:pPr marL="457200" lvl="0" indent="-381000" algn="l" rtl="0">
              <a:spcBef>
                <a:spcPts val="0"/>
              </a:spcBef>
              <a:spcAft>
                <a:spcPts val="0"/>
              </a:spcAft>
              <a:buSzPts val="2400"/>
              <a:buChar char="•"/>
            </a:pPr>
            <a:r>
              <a:rPr lang="en-US"/>
              <a:t>CFP is open until Sept 16th</a:t>
            </a:r>
            <a:endParaRPr/>
          </a:p>
          <a:p>
            <a:pPr marL="457200" lvl="0" indent="-381000" algn="l" rtl="0">
              <a:spcBef>
                <a:spcPts val="0"/>
              </a:spcBef>
              <a:spcAft>
                <a:spcPts val="0"/>
              </a:spcAft>
              <a:buSzPts val="2400"/>
              <a:buChar char="•"/>
            </a:pPr>
            <a:r>
              <a:rPr lang="en-US" u="sng">
                <a:solidFill>
                  <a:schemeClr val="hlink"/>
                </a:solidFill>
                <a:hlinkClick r:id="rId3"/>
              </a:rPr>
              <a:t>https://wiki.yoctoproject.org/wiki/index.php?title=Yocto_Project_Summit_2019</a:t>
            </a:r>
            <a:r>
              <a:rPr lang="en-US"/>
              <a:t> </a:t>
            </a:r>
            <a:endParaRPr/>
          </a:p>
        </p:txBody>
      </p:sp>
    </p:spTree>
    <p:extLst>
      <p:ext uri="{BB962C8B-B14F-4D97-AF65-F5344CB8AC3E}">
        <p14:creationId xmlns:p14="http://schemas.microsoft.com/office/powerpoint/2010/main" val="207967255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Containers and multiconfig?</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lnSpcReduction="10000"/>
          </a:bodyPr>
          <a:lstStyle/>
          <a:p>
            <a:r>
              <a:rPr lang="en-US" b="0"/>
              <a:t>So far we’ve been building container images on their own</a:t>
            </a:r>
            <a:endParaRPr lang="en-US" b="0" dirty="0">
              <a:solidFill>
                <a:srgbClr val="414141"/>
              </a:solidFill>
            </a:endParaRPr>
          </a:p>
          <a:p>
            <a:r>
              <a:rPr lang="en-US" b="0">
                <a:ea typeface="ＭＳ Ｐゴシック"/>
              </a:rPr>
              <a:t>Useful for “docker import” or similar on target, or “docker compose”, etc., then fetching over the network to target</a:t>
            </a:r>
            <a:endParaRPr lang="en-US">
              <a:ea typeface="ＭＳ Ｐゴシック"/>
            </a:endParaRPr>
          </a:p>
          <a:p>
            <a:r>
              <a:rPr lang="en-US" b="0"/>
              <a:t>What if we wanted to build a container image into a target image for a device?</a:t>
            </a:r>
            <a:endParaRPr lang="en-US"/>
          </a:p>
          <a:p>
            <a:pPr lvl="1"/>
            <a:r>
              <a:rPr lang="en-US"/>
              <a:t>Building factory images for devices running application sandboxes</a:t>
            </a:r>
          </a:p>
          <a:p>
            <a:r>
              <a:rPr lang="en-US" b="0"/>
              <a:t>Somewhat constrained by tooling</a:t>
            </a:r>
            <a:endParaRPr lang="en-US"/>
          </a:p>
          <a:p>
            <a:pPr lvl="1"/>
            <a:r>
              <a:rPr lang="en-US">
                <a:ea typeface="ＭＳ Ｐゴシック"/>
              </a:rPr>
              <a:t>Currently only systemd-nspawn and runc seem straightforward</a:t>
            </a:r>
          </a:p>
          <a:p>
            <a:pPr lvl="1"/>
            <a:r>
              <a:rPr lang="en-US">
                <a:ea typeface="ＭＳ Ｐゴシック"/>
              </a:rPr>
              <a:t>Other systems might be supported by using post-install scripts to import container images, or perhaps via qemu</a:t>
            </a:r>
            <a:endParaRPr lang="en-US"/>
          </a:p>
          <a:p>
            <a:endParaRPr lang="en-US" b="0" dirty="0">
              <a:solidFill>
                <a:srgbClr val="414141"/>
              </a:solidFill>
            </a:endParaRPr>
          </a:p>
        </p:txBody>
      </p:sp>
    </p:spTree>
    <p:extLst>
      <p:ext uri="{BB962C8B-B14F-4D97-AF65-F5344CB8AC3E}">
        <p14:creationId xmlns:p14="http://schemas.microsoft.com/office/powerpoint/2010/main" val="1862208376"/>
      </p:ext>
    </p:extLst>
  </p:cSld>
  <p:clrMapOvr>
    <a:masterClrMapping/>
  </p:clrMapOvr>
  <p:transition>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Multiconfig Nested Container Example</a:t>
            </a:r>
            <a:endParaRPr lang="en-US" sz="3200"/>
          </a:p>
        </p:txBody>
      </p:sp>
    </p:spTree>
    <p:extLst>
      <p:ext uri="{BB962C8B-B14F-4D97-AF65-F5344CB8AC3E}">
        <p14:creationId xmlns:p14="http://schemas.microsoft.com/office/powerpoint/2010/main" val="3106771444"/>
      </p:ext>
    </p:extLst>
  </p:cSld>
  <p:clrMapOvr>
    <a:masterClrMapping/>
  </p:clrMapOvr>
  <p:transition>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 setup</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local.conf</a:t>
            </a:r>
            <a:endParaRPr lang="en-US"/>
          </a:p>
          <a:p>
            <a:endParaRPr lang="en-US" b="0" dirty="0">
              <a:solidFill>
                <a:srgbClr val="414141"/>
              </a:solidFill>
              <a:ea typeface="ＭＳ Ｐゴシック"/>
            </a:endParaRPr>
          </a:p>
          <a:p>
            <a:endParaRPr lang="en-US" b="0" dirty="0">
              <a:solidFill>
                <a:srgbClr val="414141"/>
              </a:solidFill>
              <a:ea typeface="ＭＳ Ｐゴシック"/>
            </a:endParaRPr>
          </a:p>
          <a:p>
            <a:r>
              <a:rPr lang="en-US" b="0">
                <a:solidFill>
                  <a:srgbClr val="414141"/>
                </a:solidFill>
                <a:ea typeface="ＭＳ Ｐゴシック"/>
              </a:rPr>
              <a:t>multiconfig/container.conf</a:t>
            </a:r>
            <a:endParaRPr lang="en-US" b="0" dirty="0">
              <a:solidFill>
                <a:srgbClr val="414141"/>
              </a:solidFill>
              <a:ea typeface="ＭＳ Ｐゴシック"/>
            </a:endParaRPr>
          </a:p>
          <a:p>
            <a:pPr marL="0" indent="0">
              <a:buNone/>
            </a:pPr>
            <a:endParaRPr lang="en-US" b="0" dirty="0"/>
          </a:p>
          <a:p>
            <a:endParaRPr lang="en-US" b="0" dirty="0"/>
          </a:p>
          <a:p>
            <a:endParaRPr lang="en-US" b="0" dirty="0"/>
          </a:p>
        </p:txBody>
      </p:sp>
      <p:sp>
        <p:nvSpPr>
          <p:cNvPr id="5" name="CustomShape 2">
            <a:extLst>
              <a:ext uri="{FF2B5EF4-FFF2-40B4-BE49-F238E27FC236}">
                <a16:creationId xmlns="" xmlns:a16="http://schemas.microsoft.com/office/drawing/2014/main" id="{423975C3-546D-4647-8C79-06422F0627C7}"/>
              </a:ext>
            </a:extLst>
          </p:cNvPr>
          <p:cNvSpPr/>
          <p:nvPr/>
        </p:nvSpPr>
        <p:spPr>
          <a:xfrm>
            <a:off x="457200" y="1537133"/>
            <a:ext cx="8223157" cy="1069938"/>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CONTAINER_TMPDIR = "${TOPDIR}/tmp-container"</a:t>
            </a:r>
            <a:endParaRPr lang="en-US" sz="1200" b="1">
              <a:latin typeface="Courier New"/>
              <a:cs typeface="Courier New"/>
            </a:endParaRPr>
          </a:p>
          <a:p>
            <a:r>
              <a:rPr lang="en-US" sz="1200" b="1" spc="-1">
                <a:latin typeface="Courier New"/>
                <a:ea typeface="+mn-lt"/>
                <a:cs typeface="+mn-lt"/>
              </a:rPr>
              <a:t>MACHINE = "qemux86-64"</a:t>
            </a:r>
            <a:endParaRPr lang="en-US" sz="1200" b="1">
              <a:latin typeface="Courier New"/>
              <a:cs typeface="Courier New"/>
            </a:endParaRPr>
          </a:p>
          <a:p>
            <a:r>
              <a:rPr lang="en-US" sz="1200" b="1" spc="-1">
                <a:latin typeface="Courier New"/>
                <a:ea typeface="+mn-lt"/>
                <a:cs typeface="+mn-lt"/>
              </a:rPr>
              <a:t>DISTRO="marina"</a:t>
            </a:r>
            <a:endParaRPr lang="en-US" sz="1200" b="1">
              <a:latin typeface="Courier New"/>
              <a:cs typeface="Courier New"/>
            </a:endParaRPr>
          </a:p>
          <a:p>
            <a:endParaRPr lang="en-US" sz="1200" b="1" spc="-1" dirty="0">
              <a:latin typeface="Courier New"/>
              <a:cs typeface="Arial"/>
            </a:endParaRPr>
          </a:p>
          <a:p>
            <a:r>
              <a:rPr lang="en-US" sz="1200" b="1" spc="-1">
                <a:latin typeface="Courier New"/>
                <a:cs typeface="Arial"/>
              </a:rPr>
              <a:t>MULTICONFIG = "container"</a:t>
            </a:r>
            <a:endParaRPr lang="en-US" sz="1200" b="1" strike="noStrike" spc="-1" dirty="0">
              <a:latin typeface="Courier New"/>
              <a:cs typeface="Arial"/>
            </a:endParaRPr>
          </a:p>
        </p:txBody>
      </p:sp>
      <p:sp>
        <p:nvSpPr>
          <p:cNvPr id="6" name="CustomShape 2">
            <a:extLst>
              <a:ext uri="{FF2B5EF4-FFF2-40B4-BE49-F238E27FC236}">
                <a16:creationId xmlns="" xmlns:a16="http://schemas.microsoft.com/office/drawing/2014/main" id="{6D2FF808-A64D-4CB1-A5C6-29E11388560F}"/>
              </a:ext>
            </a:extLst>
          </p:cNvPr>
          <p:cNvSpPr/>
          <p:nvPr/>
        </p:nvSpPr>
        <p:spPr>
          <a:xfrm>
            <a:off x="457200" y="3466308"/>
            <a:ext cx="8223157" cy="629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DISTRO = "schooner"</a:t>
            </a:r>
            <a:endParaRPr lang="en-US" sz="1200" b="1">
              <a:latin typeface="Courier New"/>
              <a:cs typeface="Courier New"/>
            </a:endParaRPr>
          </a:p>
          <a:p>
            <a:r>
              <a:rPr lang="en-US" sz="1200" b="1" spc="-1">
                <a:latin typeface="Courier New"/>
                <a:ea typeface="+mn-lt"/>
                <a:cs typeface="+mn-lt"/>
              </a:rPr>
              <a:t>TMPDIR = "${CONTAINER_TMPDIR}"</a:t>
            </a:r>
            <a:endParaRPr lang="en-US" sz="1200" b="1">
              <a:latin typeface="Courier New"/>
              <a:cs typeface="Courier New"/>
            </a:endParaRPr>
          </a:p>
        </p:txBody>
      </p:sp>
    </p:spTree>
    <p:extLst>
      <p:ext uri="{BB962C8B-B14F-4D97-AF65-F5344CB8AC3E}">
        <p14:creationId xmlns:p14="http://schemas.microsoft.com/office/powerpoint/2010/main" val="1687806531"/>
      </p:ext>
    </p:extLst>
  </p:cSld>
  <p:clrMapOvr>
    <a:masterClrMapping/>
  </p:clrMapOvr>
  <p:transition>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t>host-app-container-lighttpd.bb</a:t>
            </a:r>
            <a:endParaRPr lang="en-US"/>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504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000" b="1" spc="-1">
                <a:latin typeface="Courier New"/>
                <a:ea typeface="+mn-lt"/>
                <a:cs typeface="+mn-lt"/>
              </a:rPr>
              <a:t>SUMMARY = "Package lighttpd app container image" </a:t>
            </a:r>
            <a:endParaRPr lang="en-US" sz="1000" b="1" dirty="0">
              <a:latin typeface="Courier New"/>
              <a:cs typeface="Courier New"/>
            </a:endParaRPr>
          </a:p>
          <a:p>
            <a:r>
              <a:rPr lang="en-US" sz="1000" b="1" spc="-1">
                <a:latin typeface="Courier New"/>
                <a:ea typeface="+mn-lt"/>
                <a:cs typeface="+mn-lt"/>
              </a:rPr>
              <a:t>LICENSE = "MIT" </a:t>
            </a:r>
            <a:endParaRPr lang="en-US" sz="1000" b="1" dirty="0">
              <a:latin typeface="Courier New"/>
              <a:cs typeface="Courier New"/>
            </a:endParaRPr>
          </a:p>
          <a:p>
            <a:r>
              <a:rPr lang="en-US" sz="1000" b="1" spc="-1">
                <a:latin typeface="Courier New"/>
                <a:ea typeface="+mn-lt"/>
                <a:cs typeface="+mn-lt"/>
              </a:rPr>
              <a:t>LIC_FILES_CHKSUM = "</a:t>
            </a:r>
            <a:r>
              <a:rPr lang="en-US" sz="1000" b="1" spc="-1" dirty="0">
                <a:latin typeface="Courier New"/>
                <a:ea typeface="+mn-lt"/>
                <a:cs typeface="+mn-lt"/>
                <a:hlinkClick r:id="" action="ppaction://noaction"/>
              </a:rPr>
              <a:t>file://${COREBASE}/meta/COPYING.MIT;md5=3da9cfbcb788c80a0384361b4de20420</a:t>
            </a:r>
            <a:r>
              <a:rPr lang="en-US" sz="1000" b="1" spc="-1">
                <a:latin typeface="Courier New"/>
                <a:ea typeface="+mn-lt"/>
                <a:cs typeface="+mn-lt"/>
              </a:rPr>
              <a:t>"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DEPENDS = "tar-native"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SRC_URI = "</a:t>
            </a:r>
            <a:r>
              <a:rPr lang="en-US" sz="1000" b="1" spc="-1" dirty="0">
                <a:latin typeface="Courier New"/>
                <a:ea typeface="+mn-lt"/>
                <a:cs typeface="+mn-lt"/>
                <a:hlinkClick r:id="" action="ppaction://noaction"/>
              </a:rPr>
              <a:t>file://${CONTAINER_NAME}.nspawn</a:t>
            </a:r>
            <a:r>
              <a:rPr lang="en-US" sz="1000" b="1" spc="-1">
                <a:latin typeface="Courier New"/>
                <a:ea typeface="+mn-lt"/>
                <a:cs typeface="+mn-lt"/>
              </a:rPr>
              <a:t>"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do_compile[noexec] = "1" </a:t>
            </a:r>
            <a:endParaRPr lang="en-US" sz="1000" b="1" dirty="0">
              <a:latin typeface="Courier New"/>
              <a:cs typeface="Courier New"/>
            </a:endParaRPr>
          </a:p>
          <a:p>
            <a:r>
              <a:rPr lang="en-US" sz="1000" b="1" spc="-1">
                <a:latin typeface="Courier New"/>
                <a:ea typeface="+mn-lt"/>
                <a:cs typeface="+mn-lt"/>
              </a:rPr>
              <a:t>do_install[mcdepends] = "multiconfig::container:${CONTAINER_NAME}:do_image_complete"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CONTAINER_NAME = "app-container-image-lighttpd" </a:t>
            </a:r>
            <a:endParaRPr lang="en-US" sz="1000" b="1" dirty="0">
              <a:latin typeface="Courier New"/>
              <a:cs typeface="Courier New"/>
            </a:endParaRPr>
          </a:p>
          <a:p>
            <a:r>
              <a:rPr lang="en-US" sz="1000" b="1" spc="-1">
                <a:latin typeface="Courier New"/>
                <a:ea typeface="+mn-lt"/>
                <a:cs typeface="+mn-lt"/>
              </a:rPr>
              <a:t>CONTAINER_TMPDIR ?= "${TMPDIR}" </a:t>
            </a:r>
            <a:endParaRPr lang="en-US" sz="1000" b="1" dirty="0">
              <a:latin typeface="Courier New"/>
              <a:cs typeface="Courier New"/>
            </a:endParaRPr>
          </a:p>
          <a:p>
            <a:r>
              <a:rPr lang="en-US" sz="1000" b="1" spc="-1">
                <a:latin typeface="Courier New"/>
                <a:ea typeface="+mn-lt"/>
                <a:cs typeface="+mn-lt"/>
              </a:rPr>
              <a:t>CONTAINER_MACHINE ?= "${MACHINE}" </a:t>
            </a:r>
            <a:endParaRPr lang="en-US" sz="1000" b="1" dirty="0">
              <a:latin typeface="Courier New"/>
              <a:cs typeface="Courier New"/>
            </a:endParaRPr>
          </a:p>
          <a:p>
            <a:r>
              <a:rPr lang="en-US" sz="1000" b="1" spc="-1">
                <a:latin typeface="Courier New"/>
                <a:ea typeface="+mn-lt"/>
                <a:cs typeface="+mn-lt"/>
              </a:rPr>
              <a:t>CONTAINER_DEPLOY_DIR ?= "${CONTAINER_TMPDIR}/deploy/images/${CONTAINER_MACHINE}"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do_install () { </a:t>
            </a:r>
            <a:endParaRPr lang="en-US" sz="1000" b="1" dirty="0">
              <a:latin typeface="Courier New"/>
              <a:cs typeface="Courier New"/>
            </a:endParaRPr>
          </a:p>
          <a:p>
            <a:r>
              <a:rPr lang="en-US" sz="1000" b="1" spc="-1">
                <a:latin typeface="Courier New"/>
                <a:ea typeface="+mn-lt"/>
                <a:cs typeface="+mn-lt"/>
              </a:rPr>
              <a:t>  install -d ${D}/var/lib/machines/${CONTAINER_NAME} </a:t>
            </a:r>
            <a:endParaRPr lang="en-US" sz="1000" b="1" dirty="0">
              <a:latin typeface="Courier New"/>
              <a:cs typeface="Courier New"/>
            </a:endParaRPr>
          </a:p>
          <a:p>
            <a:r>
              <a:rPr lang="en-US" sz="1000" b="1" spc="-1">
                <a:latin typeface="Courier New"/>
                <a:ea typeface="+mn-lt"/>
                <a:cs typeface="+mn-lt"/>
              </a:rPr>
              <a:t>  tar -C ${D}/var/lib/machines/${CONTAINER_NAME} -xf \ </a:t>
            </a:r>
            <a:endParaRPr lang="en-US" sz="1000" b="1" dirty="0">
              <a:latin typeface="Courier New"/>
              <a:cs typeface="Courier New"/>
            </a:endParaRPr>
          </a:p>
          <a:p>
            <a:r>
              <a:rPr lang="en-US" sz="1000" b="1" spc="-1">
                <a:latin typeface="Courier New"/>
                <a:ea typeface="+mn-lt"/>
                <a:cs typeface="+mn-lt"/>
              </a:rPr>
              <a:t>      ${CONTAINER_DEPLOY_DIR}/${CONTAINER_NAME}-${CONTAINER_MACHINE}.tar.bz2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  install -d ${D}${sysconfdir}/systemd/nspawn </a:t>
            </a:r>
            <a:endParaRPr lang="en-US" sz="1000" b="1" dirty="0">
              <a:latin typeface="Courier New"/>
              <a:cs typeface="Courier New"/>
            </a:endParaRPr>
          </a:p>
          <a:p>
            <a:r>
              <a:rPr lang="en-US" sz="1000" b="1" spc="-1">
                <a:latin typeface="Courier New"/>
                <a:ea typeface="+mn-lt"/>
                <a:cs typeface="+mn-lt"/>
              </a:rPr>
              <a:t>  install -m 0644 ${WORKDIR}/${CONTAINER_NAME}.nspawn ${D}${sysconfdir}/systemd/nspawn/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  install -d ${D}${sysconfdir}/systemd/system/machines.target.wants </a:t>
            </a:r>
            <a:endParaRPr lang="en-US" sz="1000" b="1" dirty="0">
              <a:latin typeface="Courier New"/>
              <a:cs typeface="Courier New"/>
            </a:endParaRPr>
          </a:p>
          <a:p>
            <a:r>
              <a:rPr lang="en-US" sz="1000" b="1" spc="-1">
                <a:latin typeface="Courier New"/>
                <a:ea typeface="+mn-lt"/>
                <a:cs typeface="+mn-lt"/>
              </a:rPr>
              <a:t>  ln -sf ${systemd_system_unitdir}/systemd-nspawn@.service \ </a:t>
            </a:r>
            <a:endParaRPr lang="en-US" sz="1000" b="1" dirty="0">
              <a:latin typeface="Courier New"/>
              <a:cs typeface="Courier New"/>
            </a:endParaRPr>
          </a:p>
          <a:p>
            <a:r>
              <a:rPr lang="en-US" sz="1000" b="1" spc="-1" dirty="0">
                <a:latin typeface="Courier New"/>
                <a:ea typeface="+mn-lt"/>
                <a:cs typeface="+mn-lt"/>
              </a:rPr>
              <a:t>    </a:t>
            </a:r>
            <a:r>
              <a:rPr lang="en-US" sz="1000" b="1" spc="-1" dirty="0">
                <a:latin typeface="Courier New"/>
                <a:ea typeface="+mn-lt"/>
                <a:cs typeface="+mn-lt"/>
                <a:hlinkClick r:id="rId2"/>
              </a:rPr>
              <a:t>${D}${sysconfdir}/systemd/system/machines.target.wants/systemd-nspawn@${CONTAINER_NAME}.service</a:t>
            </a:r>
            <a:r>
              <a:rPr lang="en-US" sz="1000" b="1" spc="-1" dirty="0">
                <a:latin typeface="Courier New"/>
                <a:ea typeface="+mn-lt"/>
                <a:cs typeface="+mn-lt"/>
              </a:rPr>
              <a:t> </a:t>
            </a:r>
            <a:endParaRPr lang="en-US" sz="1000" b="1" dirty="0">
              <a:latin typeface="Courier New"/>
              <a:cs typeface="Courier New"/>
            </a:endParaRPr>
          </a:p>
          <a:p>
            <a:r>
              <a:rPr lang="en-US" sz="1000" b="1" spc="-1">
                <a:latin typeface="Courier New"/>
                <a:ea typeface="+mn-lt"/>
                <a:cs typeface="+mn-lt"/>
              </a:rPr>
              <a:t>}</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RDEPENDS_${PN} += "systemd-container" </a:t>
            </a:r>
            <a:endParaRPr lang="en-US" sz="1000" b="1" dirty="0">
              <a:latin typeface="Courier New"/>
              <a:cs typeface="Courier New"/>
            </a:endParaRPr>
          </a:p>
          <a:p>
            <a:r>
              <a:rPr lang="en-US" sz="1000" b="1" spc="-1">
                <a:latin typeface="Courier New"/>
                <a:ea typeface="+mn-lt"/>
                <a:cs typeface="+mn-lt"/>
              </a:rPr>
              <a:t>INSANE_SKIP_${PN} += "build-deps dev-so already-stripped" </a:t>
            </a:r>
            <a:endParaRPr lang="en-US" sz="1000" b="1" dirty="0">
              <a:latin typeface="Courier New"/>
              <a:cs typeface="Courier New"/>
            </a:endParaRPr>
          </a:p>
          <a:p>
            <a:endParaRPr lang="en-US" sz="1000" b="1" strike="noStrike" spc="-1" dirty="0">
              <a:latin typeface="Courier New"/>
              <a:cs typeface="Arial"/>
            </a:endParaRPr>
          </a:p>
        </p:txBody>
      </p:sp>
    </p:spTree>
    <p:extLst>
      <p:ext uri="{BB962C8B-B14F-4D97-AF65-F5344CB8AC3E}">
        <p14:creationId xmlns:p14="http://schemas.microsoft.com/office/powerpoint/2010/main" val="499322515"/>
      </p:ext>
    </p:extLst>
  </p:cSld>
  <p:clrMapOvr>
    <a:masterClrMapping/>
  </p:clrMapOvr>
  <p:transition>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err="1">
                <a:ea typeface="ＭＳ Ｐゴシック"/>
              </a:rPr>
              <a:t>marina.conf</a:t>
            </a:r>
            <a:endParaRPr lang="en-US" dirty="0" err="1"/>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4025203"/>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400" spc="-1" dirty="0">
                <a:latin typeface="Courier New"/>
                <a:ea typeface="+mn-lt"/>
                <a:cs typeface="+mn-lt"/>
              </a:rPr>
              <a:t>require conf/distro/</a:t>
            </a:r>
            <a:r>
              <a:rPr lang="en-US" sz="1400" spc="-1" dirty="0" err="1">
                <a:latin typeface="Courier New"/>
                <a:ea typeface="+mn-lt"/>
                <a:cs typeface="+mn-lt"/>
              </a:rPr>
              <a:t>poky.conf</a:t>
            </a:r>
            <a:endParaRPr lang="en-US" sz="1400" dirty="0">
              <a:latin typeface="Courier New"/>
              <a:cs typeface="Courier New"/>
            </a:endParaRPr>
          </a:p>
          <a:p>
            <a:endParaRPr lang="en-US" sz="1400" dirty="0">
              <a:latin typeface="Courier New"/>
              <a:cs typeface="Courier New"/>
            </a:endParaRPr>
          </a:p>
          <a:p>
            <a:r>
              <a:rPr lang="en-US" sz="1400" spc="-1" dirty="0">
                <a:latin typeface="Courier New"/>
                <a:ea typeface="+mn-lt"/>
                <a:cs typeface="+mn-lt"/>
              </a:rPr>
              <a:t>DISTRO = "marina"</a:t>
            </a:r>
            <a:endParaRPr lang="en-US" sz="1400" dirty="0">
              <a:latin typeface="Courier New"/>
              <a:cs typeface="Courier New"/>
            </a:endParaRPr>
          </a:p>
          <a:p>
            <a:r>
              <a:rPr lang="en-US" sz="1400" spc="-1" dirty="0">
                <a:latin typeface="Courier New"/>
                <a:ea typeface="+mn-lt"/>
                <a:cs typeface="+mn-lt"/>
              </a:rPr>
              <a:t>DISTRO_NAME = "Marina"</a:t>
            </a:r>
            <a:endParaRPr lang="en-US" sz="1400" dirty="0">
              <a:latin typeface="Courier New"/>
              <a:cs typeface="Courier New"/>
            </a:endParaRPr>
          </a:p>
          <a:p>
            <a:r>
              <a:rPr lang="en-US" sz="1400" spc="-1" dirty="0">
                <a:latin typeface="Courier New"/>
                <a:ea typeface="+mn-lt"/>
                <a:cs typeface="+mn-lt"/>
              </a:rPr>
              <a:t>DISTRO_VERSION = "1.0-${DATE}"</a:t>
            </a:r>
            <a:endParaRPr lang="en-US" sz="1400" dirty="0">
              <a:latin typeface="Courier New"/>
              <a:cs typeface="Courier New"/>
            </a:endParaRPr>
          </a:p>
          <a:p>
            <a:r>
              <a:rPr lang="en-US" sz="1400" spc="-1" dirty="0">
                <a:latin typeface="Courier New"/>
                <a:ea typeface="+mn-lt"/>
                <a:cs typeface="+mn-lt"/>
              </a:rPr>
              <a:t>DISTRO_CODENAME = "master"</a:t>
            </a:r>
            <a:endParaRPr lang="en-US" sz="1400" dirty="0">
              <a:latin typeface="Courier New"/>
              <a:cs typeface="Courier New"/>
            </a:endParaRPr>
          </a:p>
          <a:p>
            <a:r>
              <a:rPr lang="en-US" sz="1400" spc="-1" dirty="0">
                <a:latin typeface="Courier New"/>
                <a:ea typeface="+mn-lt"/>
                <a:cs typeface="+mn-lt"/>
              </a:rPr>
              <a:t>SDK_VENDOR = "-</a:t>
            </a:r>
            <a:r>
              <a:rPr lang="en-US" sz="1400" spc="-1" dirty="0" err="1">
                <a:latin typeface="Courier New"/>
                <a:ea typeface="+mn-lt"/>
                <a:cs typeface="+mn-lt"/>
              </a:rPr>
              <a:t>marinasdk</a:t>
            </a:r>
            <a:r>
              <a:rPr lang="en-US" sz="1400" spc="-1" dirty="0">
                <a:latin typeface="Courier New"/>
                <a:ea typeface="+mn-lt"/>
                <a:cs typeface="+mn-lt"/>
              </a:rPr>
              <a:t>"</a:t>
            </a:r>
            <a:endParaRPr lang="en-US" sz="1400" dirty="0">
              <a:latin typeface="Courier New"/>
              <a:cs typeface="Courier New"/>
            </a:endParaRPr>
          </a:p>
          <a:p>
            <a:endParaRPr lang="en-US" sz="1400" dirty="0">
              <a:latin typeface="Courier New"/>
              <a:cs typeface="Courier New"/>
            </a:endParaRPr>
          </a:p>
          <a:p>
            <a:r>
              <a:rPr lang="en-US" sz="1400" spc="-1" dirty="0">
                <a:latin typeface="Courier New"/>
                <a:ea typeface="+mn-lt"/>
                <a:cs typeface="+mn-lt"/>
              </a:rPr>
              <a:t>MAINTAINER = "Scott Murray </a:t>
            </a:r>
            <a:r>
              <a:rPr lang="en-US" sz="1400" spc="-1" dirty="0">
                <a:latin typeface="Courier New"/>
                <a:ea typeface="+mn-lt"/>
                <a:cs typeface="+mn-lt"/>
                <a:hlinkClick r:id="rId2"/>
              </a:rPr>
              <a:t>&lt;scott.murray@konsulko.com</a:t>
            </a:r>
            <a:r>
              <a:rPr lang="en-US" sz="1400" spc="-1" dirty="0">
                <a:latin typeface="Courier New"/>
                <a:ea typeface="+mn-lt"/>
                <a:cs typeface="+mn-lt"/>
              </a:rPr>
              <a:t>&gt;"</a:t>
            </a:r>
            <a:endParaRPr lang="en-US" sz="1400" dirty="0">
              <a:latin typeface="Courier New"/>
              <a:cs typeface="Courier New"/>
            </a:endParaRPr>
          </a:p>
          <a:p>
            <a:endParaRPr lang="en-US" sz="1400" dirty="0">
              <a:latin typeface="Courier New"/>
              <a:cs typeface="Courier New"/>
            </a:endParaRPr>
          </a:p>
          <a:p>
            <a:r>
              <a:rPr lang="en-US" sz="1400" spc="-1" dirty="0">
                <a:latin typeface="Courier New"/>
                <a:ea typeface="+mn-lt"/>
                <a:cs typeface="+mn-lt"/>
              </a:rPr>
              <a:t>TARGET_VENDOR = "-marina"</a:t>
            </a:r>
            <a:endParaRPr lang="en-US" sz="1400" dirty="0">
              <a:latin typeface="Courier New"/>
              <a:cs typeface="Courier New"/>
            </a:endParaRPr>
          </a:p>
          <a:p>
            <a:endParaRPr lang="en-US" sz="1400" dirty="0">
              <a:latin typeface="Courier New"/>
              <a:cs typeface="Courier New"/>
            </a:endParaRPr>
          </a:p>
          <a:p>
            <a:r>
              <a:rPr lang="en-US" sz="1400" spc="-1" dirty="0">
                <a:latin typeface="Courier New"/>
                <a:ea typeface="+mn-lt"/>
                <a:cs typeface="+mn-lt"/>
              </a:rPr>
              <a:t>DISTRO_FEATURES = "</a:t>
            </a:r>
            <a:r>
              <a:rPr lang="en-US" sz="1400" spc="-1" dirty="0" err="1">
                <a:latin typeface="Courier New"/>
                <a:ea typeface="+mn-lt"/>
                <a:cs typeface="+mn-lt"/>
              </a:rPr>
              <a:t>acl</a:t>
            </a:r>
            <a:r>
              <a:rPr lang="en-US" sz="1400" spc="-1" dirty="0">
                <a:latin typeface="Courier New"/>
                <a:ea typeface="+mn-lt"/>
                <a:cs typeface="+mn-lt"/>
              </a:rPr>
              <a:t> ipv4 ipv6 </a:t>
            </a:r>
            <a:r>
              <a:rPr lang="en-US" sz="1400" spc="-1" dirty="0" err="1">
                <a:latin typeface="Courier New"/>
                <a:ea typeface="+mn-lt"/>
                <a:cs typeface="+mn-lt"/>
              </a:rPr>
              <a:t>largefile</a:t>
            </a:r>
            <a:r>
              <a:rPr lang="en-US" sz="1400" spc="-1" dirty="0">
                <a:latin typeface="Courier New"/>
                <a:ea typeface="+mn-lt"/>
                <a:cs typeface="+mn-lt"/>
              </a:rPr>
              <a:t> </a:t>
            </a:r>
            <a:r>
              <a:rPr lang="en-US" sz="1400" spc="-1" dirty="0" err="1">
                <a:latin typeface="Courier New"/>
                <a:ea typeface="+mn-lt"/>
                <a:cs typeface="+mn-lt"/>
              </a:rPr>
              <a:t>xattr</a:t>
            </a:r>
            <a:r>
              <a:rPr lang="en-US" sz="1400" spc="-1" dirty="0">
                <a:latin typeface="Courier New"/>
                <a:ea typeface="+mn-lt"/>
                <a:cs typeface="+mn-lt"/>
              </a:rPr>
              <a:t>"</a:t>
            </a:r>
            <a:endParaRPr lang="en-US" sz="1400" dirty="0">
              <a:latin typeface="Courier New"/>
              <a:cs typeface="Courier New"/>
            </a:endParaRPr>
          </a:p>
          <a:p>
            <a:endParaRPr lang="en-US" sz="1400" dirty="0">
              <a:latin typeface="Courier New"/>
              <a:cs typeface="Courier New"/>
            </a:endParaRPr>
          </a:p>
          <a:p>
            <a:r>
              <a:rPr lang="en-US" sz="1400" spc="-1" err="1">
                <a:latin typeface="Courier New"/>
                <a:ea typeface="+mn-lt"/>
                <a:cs typeface="+mn-lt"/>
              </a:rPr>
              <a:t>DISTRO_FEATURES_append</a:t>
            </a:r>
            <a:r>
              <a:rPr lang="en-US" sz="1400" spc="-1" dirty="0">
                <a:latin typeface="Courier New"/>
                <a:ea typeface="+mn-lt"/>
                <a:cs typeface="+mn-lt"/>
              </a:rPr>
              <a:t> = " </a:t>
            </a:r>
            <a:r>
              <a:rPr lang="en-US" sz="1400" spc="-1" err="1">
                <a:latin typeface="Courier New"/>
                <a:ea typeface="+mn-lt"/>
                <a:cs typeface="+mn-lt"/>
              </a:rPr>
              <a:t>systemd</a:t>
            </a:r>
            <a:r>
              <a:rPr lang="en-US" sz="1400" spc="-1" dirty="0">
                <a:latin typeface="Courier New"/>
                <a:ea typeface="+mn-lt"/>
                <a:cs typeface="+mn-lt"/>
              </a:rPr>
              <a:t>"</a:t>
            </a:r>
            <a:endParaRPr lang="en-US" sz="1400" dirty="0">
              <a:latin typeface="Courier New"/>
              <a:cs typeface="Courier New"/>
            </a:endParaRPr>
          </a:p>
          <a:p>
            <a:r>
              <a:rPr lang="en-US" sz="1400" spc="-1" dirty="0">
                <a:latin typeface="Courier New"/>
                <a:ea typeface="+mn-lt"/>
                <a:cs typeface="+mn-lt"/>
              </a:rPr>
              <a:t>DISTRO_FEATURES_BACKFILL_CONSIDERED += "</a:t>
            </a:r>
            <a:r>
              <a:rPr lang="en-US" sz="1400" spc="-1" err="1">
                <a:latin typeface="Courier New"/>
                <a:ea typeface="+mn-lt"/>
                <a:cs typeface="+mn-lt"/>
              </a:rPr>
              <a:t>sysvinit</a:t>
            </a:r>
            <a:r>
              <a:rPr lang="en-US" sz="1400" spc="-1" dirty="0">
                <a:latin typeface="Courier New"/>
                <a:ea typeface="+mn-lt"/>
                <a:cs typeface="+mn-lt"/>
              </a:rPr>
              <a:t>"</a:t>
            </a:r>
            <a:endParaRPr lang="en-US" sz="1400" dirty="0">
              <a:latin typeface="Courier New"/>
              <a:cs typeface="Courier New"/>
            </a:endParaRPr>
          </a:p>
          <a:p>
            <a:r>
              <a:rPr lang="en-US" sz="1400" spc="-1" dirty="0">
                <a:latin typeface="Courier New"/>
                <a:ea typeface="+mn-lt"/>
                <a:cs typeface="+mn-lt"/>
              </a:rPr>
              <a:t>VIRTUAL-</a:t>
            </a:r>
            <a:r>
              <a:rPr lang="en-US" sz="1400" spc="-1" err="1">
                <a:latin typeface="Courier New"/>
                <a:ea typeface="+mn-lt"/>
                <a:cs typeface="+mn-lt"/>
              </a:rPr>
              <a:t>RUNTIME_init_manager</a:t>
            </a:r>
            <a:r>
              <a:rPr lang="en-US" sz="1400" spc="-1" dirty="0">
                <a:latin typeface="Courier New"/>
                <a:ea typeface="+mn-lt"/>
                <a:cs typeface="+mn-lt"/>
              </a:rPr>
              <a:t> = "</a:t>
            </a:r>
            <a:r>
              <a:rPr lang="en-US" sz="1400" spc="-1" err="1">
                <a:latin typeface="Courier New"/>
                <a:ea typeface="+mn-lt"/>
                <a:cs typeface="+mn-lt"/>
              </a:rPr>
              <a:t>systemd</a:t>
            </a:r>
            <a:r>
              <a:rPr lang="en-US" sz="1400" spc="-1" dirty="0">
                <a:latin typeface="Courier New"/>
                <a:ea typeface="+mn-lt"/>
                <a:cs typeface="+mn-lt"/>
              </a:rPr>
              <a:t>"</a:t>
            </a:r>
            <a:endParaRPr lang="en-US" sz="1400" dirty="0">
              <a:latin typeface="Courier New"/>
              <a:cs typeface="Courier New"/>
            </a:endParaRPr>
          </a:p>
          <a:p>
            <a:r>
              <a:rPr lang="en-US" sz="1400" spc="-1" dirty="0">
                <a:latin typeface="Courier New"/>
                <a:ea typeface="+mn-lt"/>
                <a:cs typeface="+mn-lt"/>
              </a:rPr>
              <a:t>VIRTUAL-</a:t>
            </a:r>
            <a:r>
              <a:rPr lang="en-US" sz="1400" spc="-1" dirty="0" err="1">
                <a:latin typeface="Courier New"/>
                <a:ea typeface="+mn-lt"/>
                <a:cs typeface="+mn-lt"/>
              </a:rPr>
              <a:t>RUNTIME_initscripts</a:t>
            </a:r>
            <a:r>
              <a:rPr lang="en-US" sz="1400" spc="-1" dirty="0">
                <a:latin typeface="Courier New"/>
                <a:ea typeface="+mn-lt"/>
                <a:cs typeface="+mn-lt"/>
              </a:rPr>
              <a:t> = ""</a:t>
            </a:r>
            <a:endParaRPr lang="en-US" sz="1400" dirty="0">
              <a:latin typeface="Courier New"/>
              <a:cs typeface="Courier New"/>
            </a:endParaRPr>
          </a:p>
        </p:txBody>
      </p:sp>
    </p:spTree>
    <p:extLst>
      <p:ext uri="{BB962C8B-B14F-4D97-AF65-F5344CB8AC3E}">
        <p14:creationId xmlns:p14="http://schemas.microsoft.com/office/powerpoint/2010/main" val="1337406247"/>
      </p:ext>
    </p:extLst>
  </p:cSld>
  <p:clrMapOvr>
    <a:masterClrMapping/>
  </p:clrMapOvr>
  <p:transition>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ea typeface="ＭＳ Ｐゴシック"/>
              </a:rPr>
              <a:t>app-container-image-lighttpd.nspawn</a:t>
            </a:r>
            <a:endParaRPr lang="en-US">
              <a:ea typeface="ＭＳ Ｐゴシック"/>
            </a:endParaRPr>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1952017"/>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400" b="1" spc="-1">
                <a:latin typeface="Courier New"/>
                <a:ea typeface="+mn-lt"/>
                <a:cs typeface="+mn-lt"/>
              </a:rPr>
              <a:t>[Exec]</a:t>
            </a:r>
            <a:endParaRPr lang="en-US" sz="1400" b="1" dirty="0">
              <a:latin typeface="Courier New"/>
              <a:cs typeface="Courier New"/>
            </a:endParaRPr>
          </a:p>
          <a:p>
            <a:r>
              <a:rPr lang="en-US" sz="1400" b="1" spc="-1">
                <a:latin typeface="Courier New"/>
                <a:ea typeface="+mn-lt"/>
                <a:cs typeface="+mn-lt"/>
              </a:rPr>
              <a:t>Boot=false</a:t>
            </a:r>
            <a:endParaRPr lang="en-US" sz="1400" b="1" dirty="0">
              <a:latin typeface="Courier New"/>
              <a:cs typeface="Courier New"/>
            </a:endParaRPr>
          </a:p>
          <a:p>
            <a:r>
              <a:rPr lang="en-US" sz="1400" b="1" spc="-1">
                <a:latin typeface="Courier New"/>
                <a:ea typeface="+mn-lt"/>
                <a:cs typeface="+mn-lt"/>
              </a:rPr>
              <a:t>Parameters=/usr/sbin/lighttpd -D -f /etc/lighttpd/lighttpd.conf</a:t>
            </a:r>
            <a:endParaRPr lang="en-US" sz="1400" b="1" dirty="0">
              <a:latin typeface="Courier New"/>
              <a:cs typeface="Courier New"/>
            </a:endParaRPr>
          </a:p>
          <a:p>
            <a:r>
              <a:rPr lang="en-US" sz="1400" b="1" spc="-1">
                <a:latin typeface="Courier New"/>
                <a:ea typeface="+mn-lt"/>
                <a:cs typeface="+mn-lt"/>
              </a:rPr>
              <a:t>LinkJournal=no</a:t>
            </a:r>
            <a:endParaRPr lang="en-US" sz="1400" b="1" dirty="0">
              <a:latin typeface="Courier New"/>
              <a:cs typeface="Courier New"/>
            </a:endParaRPr>
          </a:p>
          <a:p>
            <a:r>
              <a:rPr lang="en-US" sz="1400" b="1" spc="-1">
                <a:latin typeface="Courier New"/>
                <a:ea typeface="+mn-lt"/>
                <a:cs typeface="+mn-lt"/>
              </a:rPr>
              <a:t>PrivateUsers=false </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[Network]</a:t>
            </a:r>
            <a:endParaRPr lang="en-US" sz="1400" b="1" dirty="0">
              <a:latin typeface="Courier New"/>
              <a:cs typeface="Courier New"/>
            </a:endParaRPr>
          </a:p>
          <a:p>
            <a:r>
              <a:rPr lang="en-US" sz="1400" b="1" spc="-1">
                <a:latin typeface="Courier New"/>
                <a:ea typeface="+mn-lt"/>
                <a:cs typeface="+mn-lt"/>
              </a:rPr>
              <a:t>VirtualEthernet=false</a:t>
            </a:r>
            <a:endParaRPr lang="en-US" sz="1400" b="1" dirty="0">
              <a:latin typeface="Courier New"/>
              <a:cs typeface="Courier New"/>
            </a:endParaRPr>
          </a:p>
        </p:txBody>
      </p:sp>
    </p:spTree>
    <p:extLst>
      <p:ext uri="{BB962C8B-B14F-4D97-AF65-F5344CB8AC3E}">
        <p14:creationId xmlns:p14="http://schemas.microsoft.com/office/powerpoint/2010/main" val="529667694"/>
      </p:ext>
    </p:extLst>
  </p:cSld>
  <p:clrMapOvr>
    <a:masterClrMapping/>
  </p:clrMapOvr>
  <p:transition>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ea typeface="ＭＳ Ｐゴシック"/>
              </a:rPr>
              <a:t>container-host-image.bb</a:t>
            </a:r>
            <a:endParaRPr lang="en-US">
              <a:ea typeface="ＭＳ Ｐゴシック"/>
            </a:endParaRPr>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2556041"/>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a:latin typeface="Courier New"/>
                <a:cs typeface="Courier New"/>
              </a:rPr>
              <a:t>SUMMARY = "A minimal container host image"</a:t>
            </a:r>
            <a:r>
              <a:rPr lang="en-US" sz="1200" b="1" dirty="0">
                <a:latin typeface="Courier New"/>
              </a:rPr>
              <a:t/>
            </a:r>
            <a:br>
              <a:rPr lang="en-US" sz="1200" b="1" dirty="0">
                <a:latin typeface="Courier New"/>
              </a:rPr>
            </a:br>
            <a:r>
              <a:rPr lang="en-US" sz="1200" b="1">
                <a:latin typeface="Courier New"/>
                <a:cs typeface="Courier New"/>
              </a:rPr>
              <a:t>LICENSE = "MIT"</a:t>
            </a:r>
            <a:r>
              <a:rPr lang="en-US" sz="1200" b="1" dirty="0">
                <a:latin typeface="Courier New"/>
              </a:rPr>
              <a:t/>
            </a:r>
            <a:br>
              <a:rPr lang="en-US" sz="1200" b="1" dirty="0">
                <a:latin typeface="Courier New"/>
              </a:rPr>
            </a:br>
            <a:r>
              <a:rPr lang="en-US" sz="1200" b="1">
                <a:latin typeface="Courier New"/>
                <a:cs typeface="Courier New"/>
              </a:rPr>
              <a:t>LIC_FILES_CHKSUM = \</a:t>
            </a:r>
            <a:endParaRPr lang="en-US" sz="1200" b="1" spc="-1">
              <a:latin typeface="Courier New"/>
              <a:cs typeface="Arial"/>
            </a:endParaRPr>
          </a:p>
          <a:p>
            <a:r>
              <a:rPr lang="en-US" sz="1200" b="1" dirty="0">
                <a:latin typeface="Courier New"/>
                <a:cs typeface="Courier New"/>
              </a:rPr>
              <a:t>  "file://${COREBASE}/meta/COPYING.MIT;md5=3da9cfbcb788c80a0384361b4de20420"</a:t>
            </a:r>
            <a:r>
              <a:rPr lang="en-US" sz="1200" b="1" dirty="0">
                <a:latin typeface="Courier New"/>
              </a:rPr>
              <a:t/>
            </a:r>
            <a:br>
              <a:rPr lang="en-US" sz="1200" b="1" dirty="0">
                <a:latin typeface="Courier New"/>
              </a:rPr>
            </a:br>
            <a:r>
              <a:rPr lang="en-US" sz="1200" b="1" dirty="0">
                <a:latin typeface="Courier New"/>
              </a:rPr>
              <a:t/>
            </a:r>
            <a:br>
              <a:rPr lang="en-US" sz="1200" b="1" dirty="0">
                <a:latin typeface="Courier New"/>
              </a:rPr>
            </a:br>
            <a:r>
              <a:rPr lang="en-US" sz="1200" b="1" dirty="0">
                <a:latin typeface="Courier New"/>
                <a:cs typeface="Courier New"/>
              </a:rPr>
              <a:t>require recipes-core/images/core-image-minimal.bb</a:t>
            </a:r>
            <a:r>
              <a:rPr lang="en-US" sz="1200" b="1" dirty="0">
                <a:latin typeface="Courier New"/>
              </a:rPr>
              <a:t/>
            </a:r>
            <a:br>
              <a:rPr lang="en-US" sz="1200" b="1" dirty="0">
                <a:latin typeface="Courier New"/>
              </a:rPr>
            </a:br>
            <a:r>
              <a:rPr lang="en-US" sz="1200" b="1" dirty="0">
                <a:latin typeface="Courier New"/>
              </a:rPr>
              <a:t/>
            </a:r>
            <a:br>
              <a:rPr lang="en-US" sz="1200" b="1" dirty="0">
                <a:latin typeface="Courier New"/>
              </a:rPr>
            </a:br>
            <a:r>
              <a:rPr lang="en-US" sz="1200" b="1" dirty="0">
                <a:latin typeface="Courier New"/>
                <a:cs typeface="Courier New"/>
              </a:rPr>
              <a:t>IMAGE_FEATURES += "ssh-server-openssh"</a:t>
            </a:r>
            <a:r>
              <a:rPr lang="en-US" sz="1200" b="1" dirty="0">
                <a:latin typeface="Courier New"/>
              </a:rPr>
              <a:t/>
            </a:r>
            <a:br>
              <a:rPr lang="en-US" sz="1200" b="1" dirty="0">
                <a:latin typeface="Courier New"/>
              </a:rPr>
            </a:br>
            <a:r>
              <a:rPr lang="en-US" sz="1200" b="1" dirty="0">
                <a:latin typeface="Courier New"/>
              </a:rPr>
              <a:t/>
            </a:r>
            <a:br>
              <a:rPr lang="en-US" sz="1200" b="1" dirty="0">
                <a:latin typeface="Courier New"/>
              </a:rPr>
            </a:br>
            <a:r>
              <a:rPr lang="en-US" sz="1200" b="1">
                <a:latin typeface="Courier New"/>
                <a:cs typeface="Courier New"/>
              </a:rPr>
              <a:t>IMAGE_INSTALL += " \</a:t>
            </a:r>
            <a:r>
              <a:rPr lang="en-US" sz="1200" b="1" dirty="0">
                <a:latin typeface="Courier New"/>
              </a:rPr>
              <a:t/>
            </a:r>
            <a:br>
              <a:rPr lang="en-US" sz="1200" b="1" dirty="0">
                <a:latin typeface="Courier New"/>
              </a:rPr>
            </a:br>
            <a:r>
              <a:rPr lang="en-US" sz="1200" b="1">
                <a:latin typeface="Courier New"/>
                <a:cs typeface="Courier New"/>
              </a:rPr>
              <a:t>    kernel-modules \</a:t>
            </a:r>
            <a:r>
              <a:rPr lang="en-US" sz="1200" b="1" dirty="0">
                <a:latin typeface="Courier New"/>
              </a:rPr>
              <a:t/>
            </a:r>
            <a:br>
              <a:rPr lang="en-US" sz="1200" b="1" dirty="0">
                <a:latin typeface="Courier New"/>
              </a:rPr>
            </a:br>
            <a:r>
              <a:rPr lang="en-US" sz="1200" b="1">
                <a:latin typeface="Courier New"/>
                <a:cs typeface="Courier New"/>
              </a:rPr>
              <a:t>    host-app-container-lighttpd \</a:t>
            </a:r>
            <a:r>
              <a:rPr lang="en-US" sz="1200" b="1" dirty="0">
                <a:latin typeface="Courier New"/>
              </a:rPr>
              <a:t/>
            </a:r>
            <a:br>
              <a:rPr lang="en-US" sz="1200" b="1" dirty="0">
                <a:latin typeface="Courier New"/>
              </a:rPr>
            </a:br>
            <a:r>
              <a:rPr lang="en-US" sz="1200" b="1">
                <a:latin typeface="Courier New"/>
                <a:cs typeface="Courier New"/>
              </a:rPr>
              <a:t>"</a:t>
            </a:r>
            <a:endParaRPr lang="en-US" sz="1200" b="1" strike="noStrike">
              <a:latin typeface="Courier New"/>
            </a:endParaRPr>
          </a:p>
        </p:txBody>
      </p:sp>
    </p:spTree>
    <p:extLst>
      <p:ext uri="{BB962C8B-B14F-4D97-AF65-F5344CB8AC3E}">
        <p14:creationId xmlns:p14="http://schemas.microsoft.com/office/powerpoint/2010/main" val="1539363604"/>
      </p:ext>
    </p:extLst>
  </p:cSld>
  <p:clrMapOvr>
    <a:masterClrMapping/>
  </p:clrMapOvr>
  <p:transition>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Outstanding issues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There's still a lot of room for improvement</a:t>
            </a:r>
            <a:endParaRPr lang="en-US" b="0" dirty="0">
              <a:solidFill>
                <a:srgbClr val="414141"/>
              </a:solidFill>
            </a:endParaRPr>
          </a:p>
          <a:p>
            <a:pPr lvl="1"/>
            <a:r>
              <a:rPr lang="en-US" b="0">
                <a:solidFill>
                  <a:srgbClr val="414141"/>
                </a:solidFill>
                <a:ea typeface="ＭＳ Ｐゴシック"/>
              </a:rPr>
              <a:t>refactoring into a set of </a:t>
            </a:r>
            <a:r>
              <a:rPr lang="en-US">
                <a:solidFill>
                  <a:srgbClr val="414141"/>
                </a:solidFill>
                <a:ea typeface="ＭＳ Ｐゴシック"/>
              </a:rPr>
              <a:t>include files or classes</a:t>
            </a:r>
            <a:endParaRPr lang="en-US" b="0">
              <a:solidFill>
                <a:srgbClr val="414141"/>
              </a:solidFill>
            </a:endParaRPr>
          </a:p>
          <a:p>
            <a:pPr lvl="1"/>
            <a:r>
              <a:rPr lang="en-US">
                <a:solidFill>
                  <a:srgbClr val="414141"/>
                </a:solidFill>
                <a:ea typeface="ＭＳ Ｐゴシック"/>
              </a:rPr>
              <a:t>tinkering with systemd-nspawn private networking and user namespace support</a:t>
            </a:r>
            <a:endParaRPr lang="en-US" b="0" dirty="0">
              <a:solidFill>
                <a:srgbClr val="414141"/>
              </a:solidFill>
            </a:endParaRPr>
          </a:p>
          <a:p>
            <a:r>
              <a:rPr lang="en-US" b="0">
                <a:solidFill>
                  <a:srgbClr val="414141"/>
                </a:solidFill>
                <a:ea typeface="ＭＳ Ｐゴシック"/>
              </a:rPr>
              <a:t>Final goal is to get OCI images working with runc </a:t>
            </a:r>
            <a:endParaRPr lang="en-US" b="0" dirty="0">
              <a:solidFill>
                <a:srgbClr val="414141"/>
              </a:solidFill>
            </a:endParaRPr>
          </a:p>
          <a:p>
            <a:pPr lvl="1"/>
            <a:r>
              <a:rPr lang="en-US">
                <a:solidFill>
                  <a:srgbClr val="414141"/>
                </a:solidFill>
                <a:ea typeface="ＭＳ Ｐゴシック"/>
              </a:rPr>
              <a:t>runc will work without systemd</a:t>
            </a:r>
            <a:endParaRPr lang="en-US" dirty="0">
              <a:solidFill>
                <a:srgbClr val="414141"/>
              </a:solidFill>
              <a:ea typeface="ＭＳ Ｐゴシック"/>
            </a:endParaRPr>
          </a:p>
          <a:p>
            <a:pPr lvl="1"/>
            <a:r>
              <a:rPr lang="en-US">
                <a:solidFill>
                  <a:srgbClr val="414141"/>
                </a:solidFill>
                <a:ea typeface="ＭＳ Ｐゴシック"/>
              </a:rPr>
              <a:t>systemd 242 in master also has OCI image support for systemd-nspawn</a:t>
            </a:r>
            <a:endParaRPr lang="en-US">
              <a:ea typeface="ＭＳ Ｐゴシック"/>
            </a:endParaRPr>
          </a:p>
          <a:p>
            <a:pPr lvl="1"/>
            <a:r>
              <a:rPr lang="en-US">
                <a:solidFill>
                  <a:srgbClr val="414141"/>
                </a:solidFill>
                <a:ea typeface="ＭＳ Ｐゴシック"/>
              </a:rPr>
              <a:t>Currently can build with some hacking, but issues getting OCI image runtime configuration generated to work on the host</a:t>
            </a:r>
            <a:endParaRPr lang="en-US" b="0" dirty="0">
              <a:solidFill>
                <a:srgbClr val="414141"/>
              </a:solidFill>
            </a:endParaRPr>
          </a:p>
          <a:p>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1578112090"/>
      </p:ext>
    </p:extLst>
  </p:cSld>
  <p:clrMapOvr>
    <a:masterClrMapping/>
  </p:clrMapOvr>
  <p:transition>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Resources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a:solidFill>
                  <a:srgbClr val="404040"/>
                </a:solidFill>
                <a:ea typeface="ＭＳ Ｐゴシック"/>
              </a:rPr>
              <a:t>Jérémy</a:t>
            </a:r>
            <a:r>
              <a:rPr lang="en-US" b="0">
                <a:ea typeface="ＭＳ Ｐゴシック"/>
              </a:rPr>
              <a:t> Rosen presentation “Yoctoception: Containers in the embedded world”:</a:t>
            </a:r>
          </a:p>
          <a:p>
            <a:pPr lvl="1"/>
            <a:r>
              <a:rPr lang="en-US" b="0" dirty="0">
                <a:ea typeface="ＭＳ Ｐゴシック"/>
                <a:hlinkClick r:id="rId2"/>
              </a:rPr>
              <a:t>https://www.slideshare.net/ennael/embedded-recipes-2018-yoctoception-containers-in-the-embedded-world-jrmy-rosen</a:t>
            </a:r>
            <a:endParaRPr lang="en-US" b="0">
              <a:ea typeface="ＭＳ Ｐゴシック"/>
            </a:endParaRPr>
          </a:p>
          <a:p>
            <a:pPr lvl="1"/>
            <a:r>
              <a:rPr lang="en-US">
                <a:ea typeface="ＭＳ Ｐゴシック"/>
              </a:rPr>
              <a:t>Simpler non-multiconfig nesting restricted to common MACHINE, DISTRO, TCLIBC configuration</a:t>
            </a:r>
          </a:p>
          <a:p>
            <a:r>
              <a:rPr lang="en-US" b="0">
                <a:ea typeface="ＭＳ Ｐゴシック"/>
              </a:rPr>
              <a:t>Previous presentation at ELCE</a:t>
            </a:r>
            <a:endParaRPr lang="en-US" b="0" dirty="0"/>
          </a:p>
          <a:p>
            <a:pPr lvl="1"/>
            <a:r>
              <a:rPr lang="en-US" dirty="0">
                <a:solidFill>
                  <a:srgbClr val="414141"/>
                </a:solidFill>
                <a:hlinkClick r:id="rId3"/>
              </a:rPr>
              <a:t>https://elinux.org/images/6/62/Building-Container-Images-with-OpenEmbedded-and-the-Yocto-Project-Scott-Murray-Konsulko-Group-1.pdf</a:t>
            </a:r>
            <a:endParaRPr lang="en-US" b="0" dirty="0">
              <a:solidFill>
                <a:srgbClr val="414141"/>
              </a:solidFill>
            </a:endParaRPr>
          </a:p>
          <a:p>
            <a:pPr lvl="1"/>
            <a:r>
              <a:rPr lang="en-US" dirty="0">
                <a:solidFill>
                  <a:srgbClr val="414141"/>
                </a:solidFill>
                <a:hlinkClick r:id="rId4"/>
              </a:rPr>
              <a:t>https://youtu.be/OSyLoHYxGLQ</a:t>
            </a:r>
            <a:endParaRPr lang="en-US" b="0" dirty="0">
              <a:solidFill>
                <a:srgbClr val="414141"/>
              </a:solidFill>
            </a:endParaRPr>
          </a:p>
          <a:p>
            <a:r>
              <a:rPr lang="en-US" b="0">
                <a:solidFill>
                  <a:srgbClr val="414141"/>
                </a:solidFill>
                <a:ea typeface="ＭＳ Ｐゴシック"/>
              </a:rPr>
              <a:t>Examples</a:t>
            </a:r>
            <a:endParaRPr lang="en-US" b="0" dirty="0">
              <a:solidFill>
                <a:srgbClr val="414141"/>
              </a:solidFill>
            </a:endParaRPr>
          </a:p>
          <a:p>
            <a:pPr lvl="1"/>
            <a:r>
              <a:rPr lang="en-US" dirty="0">
                <a:solidFill>
                  <a:srgbClr val="414141"/>
                </a:solidFill>
                <a:hlinkClick r:id="rId5"/>
              </a:rPr>
              <a:t>https://github.com/konsulko/meta-container-demo</a:t>
            </a:r>
            <a:endParaRPr lang="en-US" b="0" dirty="0">
              <a:solidFill>
                <a:srgbClr val="414141"/>
              </a:solidFill>
            </a:endParaRPr>
          </a:p>
          <a:p>
            <a:pPr lvl="1"/>
            <a:r>
              <a:rPr lang="en-US">
                <a:solidFill>
                  <a:srgbClr val="414141"/>
                </a:solidFill>
                <a:ea typeface="ＭＳ Ｐゴシック"/>
              </a:rPr>
              <a:t>Will be updated with OCI image examples when I get it working</a:t>
            </a:r>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447820676"/>
      </p:ext>
    </p:extLst>
  </p:cSld>
  <p:clrMapOvr>
    <a:masterClrMapping/>
  </p:clrMapOvr>
  <p:transition>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Seven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a:latin typeface="Arial" charset="0"/>
              </a:rPr>
              <a:t>Devtool</a:t>
            </a:r>
            <a:r>
              <a:rPr lang="en-US" dirty="0">
                <a:latin typeface="Arial" charset="0"/>
              </a:rPr>
              <a:t>, next steps</a:t>
            </a:r>
          </a:p>
          <a:p>
            <a:pPr eaLnBrk="1" hangingPunct="1">
              <a:spcBef>
                <a:spcPts val="900"/>
              </a:spcBef>
            </a:pPr>
            <a:r>
              <a:rPr lang="en-US" dirty="0">
                <a:latin typeface="Arial" charset="0"/>
              </a:rPr>
              <a:t>Trevor Woerner</a:t>
            </a:r>
          </a:p>
          <a:p>
            <a:pPr eaLnBrk="1" hangingPunct="1">
              <a:spcBef>
                <a:spcPts val="900"/>
              </a:spcBef>
            </a:pPr>
            <a:r>
              <a:rPr lang="en-US" i="1" dirty="0" smtClean="0">
                <a:latin typeface="Arial" charset="0"/>
                <a:cs typeface="Arial" charset="0"/>
              </a:rPr>
              <a:t>Presented by David Reyna</a:t>
            </a:r>
            <a:endParaRPr lang="en-US" i="1" dirty="0">
              <a:latin typeface="Arial" charset="0"/>
            </a:endParaRPr>
          </a:p>
        </p:txBody>
      </p:sp>
    </p:spTree>
    <p:extLst>
      <p:ext uri="{BB962C8B-B14F-4D97-AF65-F5344CB8AC3E}">
        <p14:creationId xmlns:p14="http://schemas.microsoft.com/office/powerpoint/2010/main" val="174984586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Join our community</a:t>
            </a:r>
            <a:endParaRPr/>
          </a:p>
        </p:txBody>
      </p:sp>
      <p:sp>
        <p:nvSpPr>
          <p:cNvPr id="102" name="Google Shape;102;p19"/>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Use, participate, contribute!</a:t>
            </a:r>
            <a:br>
              <a:rPr lang="en-US"/>
            </a:br>
            <a:r>
              <a:rPr lang="en-US" u="sng">
                <a:solidFill>
                  <a:schemeClr val="hlink"/>
                </a:solidFill>
                <a:hlinkClick r:id="rId3"/>
              </a:rPr>
              <a:t>https://www.yoctoproject.org/community/</a:t>
            </a:r>
            <a:r>
              <a:rPr lang="en-US"/>
              <a:t> </a:t>
            </a:r>
            <a:endParaRPr/>
          </a:p>
          <a:p>
            <a:pPr marL="457200" lvl="0" indent="-381000" algn="l" rtl="0">
              <a:spcBef>
                <a:spcPts val="0"/>
              </a:spcBef>
              <a:spcAft>
                <a:spcPts val="0"/>
              </a:spcAft>
              <a:buSzPts val="2400"/>
              <a:buChar char="•"/>
            </a:pPr>
            <a:r>
              <a:rPr lang="en-US"/>
              <a:t>Public technical and engineering meetings</a:t>
            </a:r>
            <a:endParaRPr/>
          </a:p>
          <a:p>
            <a:pPr marL="457200" lvl="0" indent="-381000" algn="l" rtl="0">
              <a:spcBef>
                <a:spcPts val="0"/>
              </a:spcBef>
              <a:spcAft>
                <a:spcPts val="0"/>
              </a:spcAft>
              <a:buSzPts val="2400"/>
              <a:buChar char="•"/>
            </a:pPr>
            <a:r>
              <a:rPr lang="en-US"/>
              <a:t>Spread the work at conferences and events about the cool things you build with Yocto Project</a:t>
            </a:r>
            <a:endParaRPr/>
          </a:p>
          <a:p>
            <a:pPr marL="457200" lvl="0" indent="-381000" algn="l" rtl="0">
              <a:spcBef>
                <a:spcPts val="0"/>
              </a:spcBef>
              <a:spcAft>
                <a:spcPts val="0"/>
              </a:spcAft>
              <a:buSzPts val="2400"/>
              <a:buChar char="•"/>
            </a:pPr>
            <a:r>
              <a:rPr lang="en-US"/>
              <a:t>Social media:</a:t>
            </a:r>
            <a:endParaRPr/>
          </a:p>
          <a:p>
            <a:pPr marL="914400" lvl="1" indent="-368300" algn="l" rtl="0">
              <a:spcBef>
                <a:spcPts val="0"/>
              </a:spcBef>
              <a:spcAft>
                <a:spcPts val="0"/>
              </a:spcAft>
              <a:buSzPts val="2200"/>
              <a:buChar char="•"/>
            </a:pPr>
            <a:r>
              <a:rPr lang="en-US"/>
              <a:t>Stack overflow</a:t>
            </a:r>
            <a:endParaRPr/>
          </a:p>
          <a:p>
            <a:pPr marL="914400" lvl="1" indent="-368300" algn="l" rtl="0">
              <a:spcBef>
                <a:spcPts val="0"/>
              </a:spcBef>
              <a:spcAft>
                <a:spcPts val="0"/>
              </a:spcAft>
              <a:buSzPts val="2200"/>
              <a:buChar char="•"/>
            </a:pPr>
            <a:r>
              <a:rPr lang="en-US"/>
              <a:t>Twitter</a:t>
            </a:r>
            <a:endParaRPr/>
          </a:p>
          <a:p>
            <a:pPr marL="914400" lvl="1" indent="-368300" algn="l" rtl="0">
              <a:spcBef>
                <a:spcPts val="0"/>
              </a:spcBef>
              <a:spcAft>
                <a:spcPts val="0"/>
              </a:spcAft>
              <a:buSzPts val="2200"/>
              <a:buChar char="•"/>
            </a:pPr>
            <a:r>
              <a:rPr lang="en-US"/>
              <a:t>LinkedIn</a:t>
            </a:r>
            <a:endParaRPr/>
          </a:p>
        </p:txBody>
      </p:sp>
    </p:spTree>
    <p:extLst>
      <p:ext uri="{BB962C8B-B14F-4D97-AF65-F5344CB8AC3E}">
        <p14:creationId xmlns:p14="http://schemas.microsoft.com/office/powerpoint/2010/main" val="87151538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a:t>
            </a:r>
            <a:endParaRPr lang="en-US" sz="2600" b="0" strike="noStrike" spc="-1">
              <a:latin typeface="Arial"/>
            </a:endParaRPr>
          </a:p>
        </p:txBody>
      </p:sp>
      <p:sp>
        <p:nvSpPr>
          <p:cNvPr id="84"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a collection of tools for working on </a:t>
            </a:r>
            <a:r>
              <a:rPr lang="en-US" sz="2400" b="0" i="1" strike="noStrike" spc="-1">
                <a:solidFill>
                  <a:srgbClr val="414141"/>
                </a:solidFill>
                <a:latin typeface="Arial"/>
                <a:ea typeface="ＭＳ Ｐゴシック"/>
              </a:rPr>
              <a:t>recipes</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add</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edit-recipe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upgrade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update-recipe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i="1" strike="noStrike" spc="-1">
                <a:solidFill>
                  <a:srgbClr val="414141"/>
                </a:solidFill>
                <a:latin typeface="Arial"/>
                <a:ea typeface="ＭＳ Ｐゴシック"/>
              </a:rPr>
              <a:t>etc...</a:t>
            </a:r>
            <a:endParaRPr lang="en-US" sz="2400" b="0" strike="noStrike" spc="-1">
              <a:latin typeface="Arial"/>
            </a:endParaRPr>
          </a:p>
        </p:txBody>
      </p:sp>
    </p:spTree>
    <p:extLst>
      <p:ext uri="{BB962C8B-B14F-4D97-AF65-F5344CB8AC3E}">
        <p14:creationId xmlns:p14="http://schemas.microsoft.com/office/powerpoint/2010/main" val="335422669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a:t>
            </a:r>
            <a:endParaRPr lang="en-US" sz="2600" b="0" strike="noStrike" spc="-1">
              <a:latin typeface="Arial"/>
            </a:endParaRPr>
          </a:p>
        </p:txBody>
      </p:sp>
      <p:sp>
        <p:nvSpPr>
          <p:cNvPr id="86"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a:t>
            </a:r>
            <a:r>
              <a:rPr lang="en-US" sz="2400" b="0" i="1" strike="noStrike" spc="-1">
                <a:solidFill>
                  <a:srgbClr val="414141"/>
                </a:solidFill>
                <a:latin typeface="Arial"/>
                <a:ea typeface="ＭＳ Ｐゴシック"/>
              </a:rPr>
              <a:t>and more!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modify</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deploy-target</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undeploy-target</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build</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build-image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i="1" strike="noStrike" spc="-1">
                <a:solidFill>
                  <a:srgbClr val="414141"/>
                </a:solidFill>
                <a:latin typeface="Arial"/>
                <a:ea typeface="ＭＳ Ｐゴシック"/>
              </a:rPr>
              <a:t>etc...</a:t>
            </a:r>
            <a:endParaRPr lang="en-US" sz="2400" b="0" strike="noStrike" spc="-1">
              <a:latin typeface="Arial"/>
            </a:endParaRPr>
          </a:p>
        </p:txBody>
      </p:sp>
    </p:spTree>
    <p:extLst>
      <p:ext uri="{BB962C8B-B14F-4D97-AF65-F5344CB8AC3E}">
        <p14:creationId xmlns:p14="http://schemas.microsoft.com/office/powerpoint/2010/main" val="2950808967"/>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past presentations</a:t>
            </a:r>
            <a:endParaRPr lang="en-US" sz="2600" b="0" strike="noStrike" spc="-1">
              <a:latin typeface="Arial"/>
            </a:endParaRPr>
          </a:p>
        </p:txBody>
      </p:sp>
      <p:sp>
        <p:nvSpPr>
          <p:cNvPr id="88"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ELC 2017</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Using Devtool To Streamline Your Yocto Project Workflow - Tim Orling</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https://www.youtube.com/watch?v=CiD7rB35CRE</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ELC 2017</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Yocto Project Extensible SDK: Simplifying the Workflow for Application Developers - Henry Bruce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https://www.youtube.com/watch?v=d3xanDJuXRA&amp;t=57s</a:t>
            </a:r>
            <a:endParaRPr lang="en-US" sz="2400" b="0" strike="noStrike" spc="-1">
              <a:latin typeface="Arial"/>
            </a:endParaRPr>
          </a:p>
        </p:txBody>
      </p:sp>
    </p:spTree>
    <p:extLst>
      <p:ext uri="{BB962C8B-B14F-4D97-AF65-F5344CB8AC3E}">
        <p14:creationId xmlns:p14="http://schemas.microsoft.com/office/powerpoint/2010/main" val="23440862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past presentations</a:t>
            </a:r>
            <a:endParaRPr lang="en-US" sz="2600" b="0" strike="noStrike" spc="-1">
              <a:latin typeface="Arial"/>
            </a:endParaRPr>
          </a:p>
        </p:txBody>
      </p:sp>
      <p:sp>
        <p:nvSpPr>
          <p:cNvPr id="90"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ELC 2018</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Working with the Linux Kernel in the Yocto Project - Sean Hudson</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https://www.youtube.com/watch?v=tZACGS5nQxw</a:t>
            </a:r>
            <a:endParaRPr lang="en-US" sz="2400" b="0" strike="noStrike" spc="-1">
              <a:latin typeface="Arial"/>
            </a:endParaRPr>
          </a:p>
        </p:txBody>
      </p:sp>
    </p:spTree>
    <p:extLst>
      <p:ext uri="{BB962C8B-B14F-4D97-AF65-F5344CB8AC3E}">
        <p14:creationId xmlns:p14="http://schemas.microsoft.com/office/powerpoint/2010/main" val="159101911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past presentations</a:t>
            </a:r>
            <a:endParaRPr lang="en-US" sz="2600" b="0" strike="noStrike" spc="-1">
              <a:latin typeface="Arial"/>
            </a:endParaRPr>
          </a:p>
        </p:txBody>
      </p:sp>
      <p:sp>
        <p:nvSpPr>
          <p:cNvPr id="92"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YPDD 2018 - ELC</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Session 3, Devtool 1 - Tim Orling</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https://www.youtube.com/watch?v=C-usM6gFVSY</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YPDD 2018 - ELC</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Session 7, Devtool 2 - Tim Orling &amp; Henry Bruce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https://www.youtube.com/watch?v=UYsqIP_Qt_Q</a:t>
            </a:r>
            <a:endParaRPr lang="en-US" sz="2400" b="0" strike="noStrike" spc="-1">
              <a:latin typeface="Arial"/>
            </a:endParaRPr>
          </a:p>
        </p:txBody>
      </p:sp>
    </p:spTree>
    <p:extLst>
      <p:ext uri="{BB962C8B-B14F-4D97-AF65-F5344CB8AC3E}">
        <p14:creationId xmlns:p14="http://schemas.microsoft.com/office/powerpoint/2010/main" val="144690436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94"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Yocto Project Reference Manual</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chapter 8 - </a:t>
            </a: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Quick Reference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https://www.yoctoproject.org/docs/current/ref-manual/ref-manual.html#ref-devtool-reference</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Yocto Project Application Development and the Extensible Software Development Kit (eSDK)</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chapter 2 - Using the Extensible SDK</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https://www.yoctoproject.org/docs/current/sdk-manual/sdk-manual.html#sdk-extensible</a:t>
            </a:r>
            <a:endParaRPr lang="en-US" sz="2400" b="0" strike="noStrike" spc="-1">
              <a:latin typeface="Arial"/>
            </a:endParaRPr>
          </a:p>
        </p:txBody>
      </p:sp>
    </p:spTree>
    <p:extLst>
      <p:ext uri="{BB962C8B-B14F-4D97-AF65-F5344CB8AC3E}">
        <p14:creationId xmlns:p14="http://schemas.microsoft.com/office/powerpoint/2010/main" val="95304948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96"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Yocto Project Linux Kernel Development Manual</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section 2.4 - Using </a:t>
            </a: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to Patch the Kernel</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https://www.yoctoproject.org/docs/current/kernel-dev/kernel-dev.html#using-devtool-to-patch-the-kernel</a:t>
            </a:r>
            <a:endParaRPr lang="en-US" sz="2400" b="0" strike="noStrike" spc="-1">
              <a:latin typeface="Arial"/>
            </a:endParaRPr>
          </a:p>
        </p:txBody>
      </p:sp>
    </p:spTree>
    <p:extLst>
      <p:ext uri="{BB962C8B-B14F-4D97-AF65-F5344CB8AC3E}">
        <p14:creationId xmlns:p14="http://schemas.microsoft.com/office/powerpoint/2010/main" val="151729191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98" name="CustomShape 2"/>
          <p:cNvSpPr/>
          <p:nvPr/>
        </p:nvSpPr>
        <p:spPr>
          <a:xfrm>
            <a:off x="457200" y="943200"/>
            <a:ext cx="8410680" cy="45025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--help</a:t>
            </a:r>
            <a:endParaRPr lang="en-US" sz="1800" b="0" strike="noStrike" spc="-1">
              <a:latin typeface="Arial"/>
            </a:endParaRPr>
          </a:p>
          <a:p>
            <a:pPr>
              <a:lnSpc>
                <a:spcPct val="100000"/>
              </a:lnSpc>
            </a:pPr>
            <a:r>
              <a:rPr lang="en-US" sz="1400" b="1" strike="noStrike" spc="-1">
                <a:solidFill>
                  <a:srgbClr val="808080"/>
                </a:solidFill>
                <a:latin typeface="Courier New"/>
                <a:ea typeface="DejaVu Sans"/>
              </a:rPr>
              <a:t>usage: devtool [--basepath BASEPATH] [--bbpath BBPATH] [-d] [-q]</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[--color COLOR] [-h]</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&lt;subcommand&gt; ...</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OpenEmbedded development tool</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options: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--basepath BASEPATH  Base directory of SDK / build directory</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--bbpath BBPATH      Explicitly specify the BBPATH, rather than getting it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from the metadata</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-d, --debug          Enable debug output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-q, --quiet          Print only errors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--color COLOR        Colorize output (where COLOR is auto, always, never)</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-h, --help           show this help message and exit</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subcommands: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Beginning work on a recipe:</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add                  Add a new recipe</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800" b="1" strike="noStrike" spc="-1">
                <a:solidFill>
                  <a:srgbClr val="808080"/>
                </a:solidFill>
                <a:latin typeface="Courier New"/>
                <a:ea typeface="DejaVu Sans"/>
              </a:rPr>
              <a:t>...</a:t>
            </a:r>
            <a:endParaRPr lang="en-US" sz="1800" b="0" strike="noStrike" spc="-1">
              <a:latin typeface="Arial"/>
            </a:endParaRPr>
          </a:p>
        </p:txBody>
      </p:sp>
    </p:spTree>
    <p:extLst>
      <p:ext uri="{BB962C8B-B14F-4D97-AF65-F5344CB8AC3E}">
        <p14:creationId xmlns:p14="http://schemas.microsoft.com/office/powerpoint/2010/main" val="40526559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100" name="CustomShape 2"/>
          <p:cNvSpPr/>
          <p:nvPr/>
        </p:nvSpPr>
        <p:spPr>
          <a:xfrm>
            <a:off x="457200" y="943200"/>
            <a:ext cx="8410680" cy="504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add --help</a:t>
            </a:r>
            <a:endParaRPr lang="en-US" sz="1800" b="0" strike="noStrike" spc="-1">
              <a:latin typeface="Arial"/>
            </a:endParaRPr>
          </a:p>
          <a:p>
            <a:pPr>
              <a:lnSpc>
                <a:spcPct val="100000"/>
              </a:lnSpc>
            </a:pPr>
            <a:r>
              <a:rPr lang="en-US" sz="1400" b="1" strike="noStrike" spc="-1">
                <a:solidFill>
                  <a:srgbClr val="808080"/>
                </a:solidFill>
                <a:latin typeface="Courier New"/>
                <a:ea typeface="DejaVu Sans"/>
              </a:rPr>
              <a:t>usage: devtool add [-h] [--same-dir | --no-same-dir] [--fetch URI]</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[--fetch-dev] [--version VERSION] [--no-git]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[--srcrev SRCREV | --autorev] [--srcbranch SRCBRANCH]</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[--binary] [--also-native] [--src-subdir SUBDIR]</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[--mirrors] [--provides PROVIDES]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[recipename] [srctree] [fetchuri]</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Adds a new recipe to the workspace to build a specified source tree. Can</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optionally fetch a remote URI and unpack it to create the source tree.</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arguments: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recipename            Name for new recipe to add (just name - no version,</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path or extension). If not specified, will attempt to</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auto-detect it.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srctree               Path to external source tree. If not specified, a</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subdirectory of /z/ypdd/2018-10-devtool/my-</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class/poky/build/workspace/sources will be used.</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fetchuri              Fetch the specified URI and extract it to create the</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source tree</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options: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-h, --help            show this help message and exit</a:t>
            </a:r>
            <a:endParaRPr lang="en-US" sz="1400" b="0" strike="noStrike" spc="-1">
              <a:latin typeface="Arial"/>
            </a:endParaRPr>
          </a:p>
          <a:p>
            <a:pPr>
              <a:lnSpc>
                <a:spcPct val="100000"/>
              </a:lnSpc>
            </a:pPr>
            <a:r>
              <a:rPr lang="en-US" sz="1800" b="1" strike="noStrike" spc="-1">
                <a:solidFill>
                  <a:srgbClr val="808080"/>
                </a:solidFill>
                <a:latin typeface="Courier New"/>
                <a:ea typeface="DejaVu Sans"/>
              </a:rPr>
              <a:t>...</a:t>
            </a:r>
            <a:endParaRPr lang="en-US" sz="1800" b="0" strike="noStrike" spc="-1">
              <a:latin typeface="Arial"/>
            </a:endParaRPr>
          </a:p>
        </p:txBody>
      </p:sp>
    </p:spTree>
    <p:extLst>
      <p:ext uri="{BB962C8B-B14F-4D97-AF65-F5344CB8AC3E}">
        <p14:creationId xmlns:p14="http://schemas.microsoft.com/office/powerpoint/2010/main" val="389031955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contributors – by commits</a:t>
            </a:r>
            <a:endParaRPr lang="en-US" sz="2600" b="0" strike="noStrike" spc="-1">
              <a:latin typeface="Arial"/>
            </a:endParaRPr>
          </a:p>
        </p:txBody>
      </p:sp>
      <p:sp>
        <p:nvSpPr>
          <p:cNvPr id="102" name="CustomShape 2"/>
          <p:cNvSpPr/>
          <p:nvPr/>
        </p:nvSpPr>
        <p:spPr>
          <a:xfrm>
            <a:off x="7974000" y="5904720"/>
            <a:ext cx="1083600" cy="202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800" b="0" i="1" strike="noStrike" spc="-1">
                <a:solidFill>
                  <a:srgbClr val="000000"/>
                </a:solidFill>
                <a:latin typeface="Arial"/>
                <a:ea typeface="DejaVu Sans"/>
              </a:rPr>
              <a:t>* as of Oct 15, 2018</a:t>
            </a:r>
            <a:endParaRPr lang="en-US" sz="800" b="0" strike="noStrike" spc="-1">
              <a:latin typeface="Arial"/>
            </a:endParaRPr>
          </a:p>
        </p:txBody>
      </p:sp>
      <p:graphicFrame>
        <p:nvGraphicFramePr>
          <p:cNvPr id="103" name="Chart 102"/>
          <p:cNvGraphicFramePr/>
          <p:nvPr/>
        </p:nvGraphicFramePr>
        <p:xfrm>
          <a:off x="345240" y="1051560"/>
          <a:ext cx="8451360" cy="4752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057030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Two</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Hash </a:t>
            </a:r>
            <a:r>
              <a:rPr lang="en-US" dirty="0" smtClean="0">
                <a:latin typeface="Arial" charset="0"/>
              </a:rPr>
              <a:t>Equivalency/</a:t>
            </a:r>
            <a:r>
              <a:rPr lang="en-US" dirty="0" err="1" smtClean="0">
                <a:latin typeface="Arial" charset="0"/>
              </a:rPr>
              <a:t>Runqueue</a:t>
            </a:r>
            <a:endParaRPr lang="en-US" dirty="0" smtClean="0">
              <a:latin typeface="Arial" charset="0"/>
            </a:endParaRPr>
          </a:p>
          <a:p>
            <a:pPr eaLnBrk="1" hangingPunct="1">
              <a:spcBef>
                <a:spcPts val="900"/>
              </a:spcBef>
            </a:pPr>
            <a:r>
              <a:rPr lang="en-US" dirty="0" smtClean="0">
                <a:latin typeface="Arial" charset="0"/>
                <a:cs typeface="Arial" charset="0"/>
              </a:rPr>
              <a:t>Joshua Watt</a:t>
            </a:r>
            <a:endParaRPr lang="en-US" dirty="0">
              <a:latin typeface="Arial" charset="0"/>
            </a:endParaRPr>
          </a:p>
        </p:txBody>
      </p:sp>
    </p:spTree>
    <p:extLst>
      <p:ext uri="{BB962C8B-B14F-4D97-AF65-F5344CB8AC3E}">
        <p14:creationId xmlns:p14="http://schemas.microsoft.com/office/powerpoint/2010/main" val="245841352"/>
      </p:ext>
    </p:extLst>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contributors – by lines</a:t>
            </a:r>
            <a:endParaRPr lang="en-US" sz="2600" b="0" strike="noStrike" spc="-1">
              <a:latin typeface="Arial"/>
            </a:endParaRPr>
          </a:p>
        </p:txBody>
      </p:sp>
      <p:sp>
        <p:nvSpPr>
          <p:cNvPr id="105" name="CustomShape 2"/>
          <p:cNvSpPr/>
          <p:nvPr/>
        </p:nvSpPr>
        <p:spPr>
          <a:xfrm>
            <a:off x="7974000" y="5904720"/>
            <a:ext cx="1083600" cy="202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800" b="0" i="1" strike="noStrike" spc="-1">
                <a:solidFill>
                  <a:srgbClr val="000000"/>
                </a:solidFill>
                <a:latin typeface="Arial"/>
                <a:ea typeface="DejaVu Sans"/>
              </a:rPr>
              <a:t>* as of Oct 15, 2018</a:t>
            </a:r>
            <a:endParaRPr lang="en-US" sz="800" b="0" strike="noStrike" spc="-1">
              <a:latin typeface="Arial"/>
            </a:endParaRPr>
          </a:p>
        </p:txBody>
      </p:sp>
      <p:graphicFrame>
        <p:nvGraphicFramePr>
          <p:cNvPr id="106" name="Chart 105"/>
          <p:cNvGraphicFramePr/>
          <p:nvPr/>
        </p:nvGraphicFramePr>
        <p:xfrm>
          <a:off x="347400" y="1051560"/>
          <a:ext cx="8447040" cy="4752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228623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functionality</a:t>
            </a:r>
            <a:endParaRPr lang="en-US" sz="2600" b="0" strike="noStrike" spc="-1">
              <a:latin typeface="Arial"/>
            </a:endParaRPr>
          </a:p>
        </p:txBody>
      </p:sp>
      <p:graphicFrame>
        <p:nvGraphicFramePr>
          <p:cNvPr id="108" name="Object 2"/>
          <p:cNvGraphicFramePr/>
          <p:nvPr/>
        </p:nvGraphicFramePr>
        <p:xfrm>
          <a:off x="409680" y="1010880"/>
          <a:ext cx="8322840" cy="4834800"/>
        </p:xfrm>
        <a:graphic>
          <a:graphicData uri="http://schemas.openxmlformats.org/presentationml/2006/ole">
            <mc:AlternateContent xmlns:mc="http://schemas.openxmlformats.org/markup-compatibility/2006">
              <mc:Choice xmlns:v="urn:schemas-microsoft-com:vml" Requires="v">
                <p:oleObj spid="_x0000_s2075" r:id="rId3" imgW="0" imgH="0" progId="Excel.Sheet.12">
                  <p:embed/>
                </p:oleObj>
              </mc:Choice>
              <mc:Fallback>
                <p:oleObj r:id="rId3" imgW="0" imgH="0" progId="Excel.Sheet.12">
                  <p:embed/>
                  <p:pic>
                    <p:nvPicPr>
                      <p:cNvPr id="0" name=""/>
                      <p:cNvPicPr/>
                      <p:nvPr/>
                    </p:nvPicPr>
                    <p:blipFill>
                      <a:blip r:embed="rId4"/>
                      <a:stretch/>
                    </p:blipFill>
                    <p:spPr>
                      <a:xfrm>
                        <a:off x="409680" y="1010880"/>
                        <a:ext cx="8322840" cy="4834800"/>
                      </a:xfrm>
                      <a:prstGeom prst="rect">
                        <a:avLst/>
                      </a:prstGeom>
                      <a:ln>
                        <a:noFill/>
                      </a:ln>
                    </p:spPr>
                  </p:pic>
                </p:oleObj>
              </mc:Fallback>
            </mc:AlternateContent>
          </a:graphicData>
        </a:graphic>
      </p:graphicFrame>
    </p:spTree>
    <p:extLst>
      <p:ext uri="{BB962C8B-B14F-4D97-AF65-F5344CB8AC3E}">
        <p14:creationId xmlns:p14="http://schemas.microsoft.com/office/powerpoint/2010/main" val="300993089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commits</a:t>
            </a:r>
            <a:endParaRPr lang="en-US" sz="2600" b="0" strike="noStrike" spc="-1">
              <a:latin typeface="Arial"/>
            </a:endParaRPr>
          </a:p>
        </p:txBody>
      </p:sp>
      <p:graphicFrame>
        <p:nvGraphicFramePr>
          <p:cNvPr id="111" name="Chart 110"/>
          <p:cNvGraphicFramePr/>
          <p:nvPr/>
        </p:nvGraphicFramePr>
        <p:xfrm>
          <a:off x="347400" y="1051560"/>
          <a:ext cx="8447040" cy="4752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941389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modes</a:t>
            </a:r>
            <a:endParaRPr lang="en-US" sz="2600" b="0" strike="noStrike" spc="-1">
              <a:latin typeface="Arial"/>
            </a:endParaRPr>
          </a:p>
        </p:txBody>
      </p:sp>
      <p:sp>
        <p:nvSpPr>
          <p:cNvPr id="113"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devtool runs in two modes</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when run inside an eSDK: “eSDK mode”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when run outside an eSDK: “bitbake mode”</a:t>
            </a:r>
            <a:endParaRPr lang="en-US" sz="2400" b="0" strike="noStrike" spc="-1">
              <a:latin typeface="Arial"/>
            </a:endParaRPr>
          </a:p>
        </p:txBody>
      </p:sp>
    </p:spTree>
    <p:extLst>
      <p:ext uri="{BB962C8B-B14F-4D97-AF65-F5344CB8AC3E}">
        <p14:creationId xmlns:p14="http://schemas.microsoft.com/office/powerpoint/2010/main" val="402024521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mode commands</a:t>
            </a:r>
            <a:endParaRPr lang="en-US" sz="2600" b="0" strike="noStrike" spc="-1">
              <a:latin typeface="Arial"/>
            </a:endParaRPr>
          </a:p>
        </p:txBody>
      </p:sp>
      <p:sp>
        <p:nvSpPr>
          <p:cNvPr id="115" name="CustomShape 2"/>
          <p:cNvSpPr/>
          <p:nvPr/>
        </p:nvSpPr>
        <p:spPr>
          <a:xfrm>
            <a:off x="442080" y="1003680"/>
            <a:ext cx="394488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1800" b="0" strike="noStrike" spc="-1">
                <a:solidFill>
                  <a:srgbClr val="414141"/>
                </a:solidFill>
                <a:latin typeface="Arial"/>
                <a:ea typeface="ＭＳ Ｐゴシック"/>
              </a:rPr>
              <a:t>bitbake mode</a:t>
            </a:r>
            <a:endParaRPr lang="en-US" sz="180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add</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build</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build-image</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configure-help</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1" i="1" u="sng" strike="noStrike" spc="-1">
                <a:solidFill>
                  <a:srgbClr val="414141"/>
                </a:solidFill>
                <a:uFillTx/>
                <a:latin typeface="Arial"/>
                <a:ea typeface="ＭＳ Ｐゴシック"/>
              </a:rPr>
              <a:t>create-workspace</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deploy-target</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edit-recipe</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export</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extract</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find-recipe</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finish</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import</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latest-version</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modify</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rename</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reset</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search</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status</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sync</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undeploy-target</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update-recipe</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upgrade</a:t>
            </a:r>
            <a:endParaRPr lang="en-US" sz="1160" b="0" strike="noStrike" spc="-1">
              <a:latin typeface="Arial"/>
            </a:endParaRPr>
          </a:p>
        </p:txBody>
      </p:sp>
      <p:sp>
        <p:nvSpPr>
          <p:cNvPr id="116" name="CustomShape 3"/>
          <p:cNvSpPr/>
          <p:nvPr/>
        </p:nvSpPr>
        <p:spPr>
          <a:xfrm>
            <a:off x="4618080" y="1003680"/>
            <a:ext cx="394488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2500" lnSpcReduction="20000"/>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eSDK mode</a:t>
            </a:r>
            <a:endParaRPr lang="en-US" sz="2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add</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build</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build-image</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1" i="1" u="sng" strike="noStrike" spc="-1">
                <a:solidFill>
                  <a:srgbClr val="414141"/>
                </a:solidFill>
                <a:uFillTx/>
                <a:latin typeface="Arial"/>
                <a:ea typeface="ＭＳ Ｐゴシック"/>
              </a:rPr>
              <a:t>build-sdk</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configure-help</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deploy-target</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edit-recipe</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export</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extract</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find-recipe</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finish</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import</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latest-version</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modify</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1" i="1" u="sng" strike="noStrike" spc="-1">
                <a:solidFill>
                  <a:srgbClr val="414141"/>
                </a:solidFill>
                <a:uFillTx/>
                <a:latin typeface="Arial"/>
                <a:ea typeface="ＭＳ Ｐゴシック"/>
              </a:rPr>
              <a:t>package</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rename</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reset</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1" i="1" u="sng" strike="noStrike" spc="-1">
                <a:solidFill>
                  <a:srgbClr val="414141"/>
                </a:solidFill>
                <a:uFillTx/>
                <a:latin typeface="Arial"/>
                <a:ea typeface="ＭＳ Ｐゴシック"/>
              </a:rPr>
              <a:t>runqemu</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1" i="1" u="sng" strike="noStrike" spc="-1">
                <a:solidFill>
                  <a:srgbClr val="414141"/>
                </a:solidFill>
                <a:uFillTx/>
                <a:latin typeface="Arial"/>
                <a:ea typeface="ＭＳ Ｐゴシック"/>
              </a:rPr>
              <a:t>sdk-install</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1" i="1" u="sng" strike="noStrike" spc="-1">
                <a:solidFill>
                  <a:srgbClr val="414141"/>
                </a:solidFill>
                <a:uFillTx/>
                <a:latin typeface="Arial"/>
                <a:ea typeface="ＭＳ Ｐゴシック"/>
              </a:rPr>
              <a:t>sdk-update</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search</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status</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sync</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undeploy-target</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update-recipe</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upgrade</a:t>
            </a:r>
            <a:endParaRPr lang="en-US" sz="1400" b="0" strike="noStrike" spc="-1">
              <a:latin typeface="Arial"/>
            </a:endParaRPr>
          </a:p>
        </p:txBody>
      </p:sp>
    </p:spTree>
    <p:extLst>
      <p:ext uri="{BB962C8B-B14F-4D97-AF65-F5344CB8AC3E}">
        <p14:creationId xmlns:p14="http://schemas.microsoft.com/office/powerpoint/2010/main" val="39029918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mode commands</a:t>
            </a:r>
            <a:endParaRPr lang="en-US" sz="2600" b="0" strike="noStrike" spc="-1">
              <a:latin typeface="Arial"/>
            </a:endParaRPr>
          </a:p>
        </p:txBody>
      </p:sp>
      <p:sp>
        <p:nvSpPr>
          <p:cNvPr id="118"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why does eSDK mode get all the extra features?</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because an eSDK doesn’t have </a:t>
            </a:r>
            <a:r>
              <a:rPr lang="en-US" sz="2400" b="0" i="1" strike="noStrike" spc="-1">
                <a:solidFill>
                  <a:srgbClr val="414141"/>
                </a:solidFill>
                <a:latin typeface="Arial"/>
                <a:ea typeface="ＭＳ Ｐゴシック"/>
              </a:rPr>
              <a:t>bitbake</a:t>
            </a:r>
            <a:r>
              <a:rPr lang="en-US" sz="2400" b="0" strike="noStrike" spc="-1">
                <a:solidFill>
                  <a:srgbClr val="414141"/>
                </a:solidFill>
                <a:latin typeface="Arial"/>
                <a:ea typeface="ＭＳ Ｐゴシック"/>
              </a:rPr>
              <a:t> or </a:t>
            </a:r>
            <a:r>
              <a:rPr lang="en-US" sz="2400" b="0" i="1" strike="noStrike" spc="-1">
                <a:solidFill>
                  <a:srgbClr val="414141"/>
                </a:solidFill>
                <a:latin typeface="Arial"/>
                <a:ea typeface="ＭＳ Ｐゴシック"/>
              </a:rPr>
              <a:t>scripts/</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is the cornerstone of the eSDK</a:t>
            </a:r>
            <a:endParaRPr lang="en-US" sz="2400" b="0" strike="noStrike" spc="-1">
              <a:latin typeface="Arial"/>
            </a:endParaRPr>
          </a:p>
        </p:txBody>
      </p:sp>
    </p:spTree>
    <p:extLst>
      <p:ext uri="{BB962C8B-B14F-4D97-AF65-F5344CB8AC3E}">
        <p14:creationId xmlns:p14="http://schemas.microsoft.com/office/powerpoint/2010/main" val="31319501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workspace</a:t>
            </a:r>
            <a:endParaRPr lang="en-US" sz="2600" b="0" strike="noStrike" spc="-1">
              <a:latin typeface="Arial"/>
            </a:endParaRPr>
          </a:p>
        </p:txBody>
      </p:sp>
      <p:sp>
        <p:nvSpPr>
          <p:cNvPr id="120"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a separate environment (layer)</a:t>
            </a:r>
            <a:r>
              <a:t/>
            </a:r>
            <a:br/>
            <a:r>
              <a:rPr lang="en-US" sz="2400" b="0" strike="noStrike" spc="-1">
                <a:solidFill>
                  <a:srgbClr val="414141"/>
                </a:solidFill>
                <a:latin typeface="Arial"/>
                <a:ea typeface="ＭＳ Ｐゴシック"/>
              </a:rPr>
              <a:t>in which to work on recipes,</a:t>
            </a:r>
            <a:r>
              <a:t/>
            </a:r>
            <a:br/>
            <a:r>
              <a:rPr lang="en-US" sz="2400" b="0" strike="noStrike" spc="-1">
                <a:solidFill>
                  <a:srgbClr val="414141"/>
                </a:solidFill>
                <a:latin typeface="Arial"/>
                <a:ea typeface="ＭＳ Ｐゴシック"/>
              </a:rPr>
              <a:t>sources, patches</a:t>
            </a:r>
            <a:endParaRPr lang="en-US" sz="2400" b="0" strike="noStrike" spc="-1">
              <a:latin typeface="Arial"/>
            </a:endParaRPr>
          </a:p>
        </p:txBody>
      </p:sp>
      <p:grpSp>
        <p:nvGrpSpPr>
          <p:cNvPr id="121" name="Group 3"/>
          <p:cNvGrpSpPr/>
          <p:nvPr/>
        </p:nvGrpSpPr>
        <p:grpSpPr>
          <a:xfrm>
            <a:off x="1134360" y="428040"/>
            <a:ext cx="7405200" cy="5107680"/>
            <a:chOff x="1134360" y="428040"/>
            <a:chExt cx="7405200" cy="5107680"/>
          </a:xfrm>
        </p:grpSpPr>
        <p:sp>
          <p:nvSpPr>
            <p:cNvPr id="122" name="CustomShape 4"/>
            <p:cNvSpPr/>
            <p:nvPr/>
          </p:nvSpPr>
          <p:spPr>
            <a:xfrm>
              <a:off x="3923280" y="304560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123" name="CustomShape 5"/>
            <p:cNvSpPr/>
            <p:nvPr/>
          </p:nvSpPr>
          <p:spPr>
            <a:xfrm>
              <a:off x="6636600" y="4280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124" name="Group 6"/>
            <p:cNvGrpSpPr/>
            <p:nvPr/>
          </p:nvGrpSpPr>
          <p:grpSpPr>
            <a:xfrm>
              <a:off x="7023240" y="1244160"/>
              <a:ext cx="1008360" cy="167400"/>
              <a:chOff x="7023240" y="1244160"/>
              <a:chExt cx="1008360" cy="167400"/>
            </a:xfrm>
          </p:grpSpPr>
          <p:sp>
            <p:nvSpPr>
              <p:cNvPr id="125" name="CustomShape 7"/>
              <p:cNvSpPr/>
              <p:nvPr/>
            </p:nvSpPr>
            <p:spPr>
              <a:xfrm>
                <a:off x="7023240" y="124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6" name="CustomShape 8"/>
              <p:cNvSpPr/>
              <p:nvPr/>
            </p:nvSpPr>
            <p:spPr>
              <a:xfrm>
                <a:off x="7167600" y="124704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7" name="CustomShape 9"/>
              <p:cNvSpPr/>
              <p:nvPr/>
            </p:nvSpPr>
            <p:spPr>
              <a:xfrm>
                <a:off x="7362720" y="124668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8" name="CustomShape 10"/>
              <p:cNvSpPr/>
              <p:nvPr/>
            </p:nvSpPr>
            <p:spPr>
              <a:xfrm>
                <a:off x="7529040" y="1244160"/>
                <a:ext cx="164880" cy="16740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9" name="CustomShape 11"/>
              <p:cNvSpPr/>
              <p:nvPr/>
            </p:nvSpPr>
            <p:spPr>
              <a:xfrm>
                <a:off x="7726320" y="1246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30" name="CustomShape 12"/>
              <p:cNvSpPr/>
              <p:nvPr/>
            </p:nvSpPr>
            <p:spPr>
              <a:xfrm>
                <a:off x="7879680" y="124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nvGrpSpPr>
            <p:cNvPr id="131" name="Group 13"/>
            <p:cNvGrpSpPr/>
            <p:nvPr/>
          </p:nvGrpSpPr>
          <p:grpSpPr>
            <a:xfrm>
              <a:off x="1134360" y="2931480"/>
              <a:ext cx="1278360" cy="2604240"/>
              <a:chOff x="1134360" y="2931480"/>
              <a:chExt cx="1278360" cy="2604240"/>
            </a:xfrm>
          </p:grpSpPr>
          <p:sp>
            <p:nvSpPr>
              <p:cNvPr id="132" name="CustomShape 14"/>
              <p:cNvSpPr/>
              <p:nvPr/>
            </p:nvSpPr>
            <p:spPr>
              <a:xfrm>
                <a:off x="1362960" y="31600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3" name="CustomShape 15"/>
              <p:cNvSpPr/>
              <p:nvPr/>
            </p:nvSpPr>
            <p:spPr>
              <a:xfrm>
                <a:off x="1317240" y="311436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4" name="CustomShape 16"/>
              <p:cNvSpPr/>
              <p:nvPr/>
            </p:nvSpPr>
            <p:spPr>
              <a:xfrm>
                <a:off x="1271520" y="306864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5" name="CustomShape 17"/>
              <p:cNvSpPr/>
              <p:nvPr/>
            </p:nvSpPr>
            <p:spPr>
              <a:xfrm>
                <a:off x="1225800" y="302292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6" name="CustomShape 18"/>
              <p:cNvSpPr/>
              <p:nvPr/>
            </p:nvSpPr>
            <p:spPr>
              <a:xfrm>
                <a:off x="1180080" y="297720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137" name="Group 19"/>
              <p:cNvGrpSpPr/>
              <p:nvPr/>
            </p:nvGrpSpPr>
            <p:grpSpPr>
              <a:xfrm>
                <a:off x="1134360" y="2931480"/>
                <a:ext cx="1049760" cy="2375640"/>
                <a:chOff x="1134360" y="2931480"/>
                <a:chExt cx="1049760" cy="2375640"/>
              </a:xfrm>
            </p:grpSpPr>
            <p:sp>
              <p:nvSpPr>
                <p:cNvPr id="138" name="CustomShape 20"/>
                <p:cNvSpPr/>
                <p:nvPr/>
              </p:nvSpPr>
              <p:spPr>
                <a:xfrm>
                  <a:off x="1134360" y="29314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139" name="Group 21"/>
                <p:cNvGrpSpPr/>
                <p:nvPr/>
              </p:nvGrpSpPr>
              <p:grpSpPr>
                <a:xfrm>
                  <a:off x="1175040" y="3884040"/>
                  <a:ext cx="968760" cy="489240"/>
                  <a:chOff x="1175040" y="3884040"/>
                  <a:chExt cx="968760" cy="489240"/>
                </a:xfrm>
              </p:grpSpPr>
              <p:sp>
                <p:nvSpPr>
                  <p:cNvPr id="140" name="CustomShape 22"/>
                  <p:cNvSpPr/>
                  <p:nvPr/>
                </p:nvSpPr>
                <p:spPr>
                  <a:xfrm>
                    <a:off x="1295280" y="388692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1" name="CustomShape 23"/>
                  <p:cNvSpPr/>
                  <p:nvPr/>
                </p:nvSpPr>
                <p:spPr>
                  <a:xfrm>
                    <a:off x="146916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2" name="CustomShape 24"/>
                  <p:cNvSpPr/>
                  <p:nvPr/>
                </p:nvSpPr>
                <p:spPr>
                  <a:xfrm>
                    <a:off x="1665360" y="3886920"/>
                    <a:ext cx="155160" cy="16488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3" name="CustomShape 25"/>
                  <p:cNvSpPr/>
                  <p:nvPr/>
                </p:nvSpPr>
                <p:spPr>
                  <a:xfrm>
                    <a:off x="1856160" y="388656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4" name="CustomShape 26"/>
                  <p:cNvSpPr/>
                  <p:nvPr/>
                </p:nvSpPr>
                <p:spPr>
                  <a:xfrm>
                    <a:off x="1175040" y="420876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5" name="CustomShape 27"/>
                  <p:cNvSpPr/>
                  <p:nvPr/>
                </p:nvSpPr>
                <p:spPr>
                  <a:xfrm>
                    <a:off x="1311120" y="420876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6" name="CustomShape 28"/>
                  <p:cNvSpPr/>
                  <p:nvPr/>
                </p:nvSpPr>
                <p:spPr>
                  <a:xfrm>
                    <a:off x="1469160" y="420876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7" name="CustomShape 29"/>
                  <p:cNvSpPr/>
                  <p:nvPr/>
                </p:nvSpPr>
                <p:spPr>
                  <a:xfrm>
                    <a:off x="1662840" y="420840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8" name="CustomShape 30"/>
                  <p:cNvSpPr/>
                  <p:nvPr/>
                </p:nvSpPr>
                <p:spPr>
                  <a:xfrm>
                    <a:off x="1828080" y="420840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9" name="CustomShape 31"/>
                  <p:cNvSpPr/>
                  <p:nvPr/>
                </p:nvSpPr>
                <p:spPr>
                  <a:xfrm>
                    <a:off x="1996920" y="420588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150" name="Group 32"/>
            <p:cNvGrpSpPr/>
            <p:nvPr/>
          </p:nvGrpSpPr>
          <p:grpSpPr>
            <a:xfrm>
              <a:off x="5431680" y="3998160"/>
              <a:ext cx="1599120" cy="489240"/>
              <a:chOff x="5431680" y="3998160"/>
              <a:chExt cx="1599120" cy="489240"/>
            </a:xfrm>
          </p:grpSpPr>
          <p:sp>
            <p:nvSpPr>
              <p:cNvPr id="151" name="CustomShape 33"/>
              <p:cNvSpPr/>
              <p:nvPr/>
            </p:nvSpPr>
            <p:spPr>
              <a:xfrm>
                <a:off x="5648760" y="4000680"/>
                <a:ext cx="149040" cy="16200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2" name="CustomShape 34"/>
              <p:cNvSpPr/>
              <p:nvPr/>
            </p:nvSpPr>
            <p:spPr>
              <a:xfrm>
                <a:off x="5826240" y="4000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3" name="CustomShape 35"/>
              <p:cNvSpPr/>
              <p:nvPr/>
            </p:nvSpPr>
            <p:spPr>
              <a:xfrm>
                <a:off x="5975280" y="4001040"/>
                <a:ext cx="175680" cy="16200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4" name="CustomShape 36"/>
              <p:cNvSpPr/>
              <p:nvPr/>
            </p:nvSpPr>
            <p:spPr>
              <a:xfrm>
                <a:off x="6158160" y="4000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5" name="CustomShape 37"/>
              <p:cNvSpPr/>
              <p:nvPr/>
            </p:nvSpPr>
            <p:spPr>
              <a:xfrm>
                <a:off x="6320880" y="399816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6" name="CustomShape 38"/>
              <p:cNvSpPr/>
              <p:nvPr/>
            </p:nvSpPr>
            <p:spPr>
              <a:xfrm>
                <a:off x="6510600" y="399816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7" name="CustomShape 39"/>
              <p:cNvSpPr/>
              <p:nvPr/>
            </p:nvSpPr>
            <p:spPr>
              <a:xfrm>
                <a:off x="6707160" y="400104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8" name="CustomShape 40"/>
              <p:cNvSpPr/>
              <p:nvPr/>
            </p:nvSpPr>
            <p:spPr>
              <a:xfrm>
                <a:off x="5431680" y="4322520"/>
                <a:ext cx="227160" cy="16200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9" name="CustomShape 41"/>
              <p:cNvSpPr/>
              <p:nvPr/>
            </p:nvSpPr>
            <p:spPr>
              <a:xfrm>
                <a:off x="5667480" y="432000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0" name="CustomShape 42"/>
              <p:cNvSpPr/>
              <p:nvPr/>
            </p:nvSpPr>
            <p:spPr>
              <a:xfrm>
                <a:off x="5865120" y="432252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1" name="CustomShape 43"/>
              <p:cNvSpPr/>
              <p:nvPr/>
            </p:nvSpPr>
            <p:spPr>
              <a:xfrm>
                <a:off x="6042960" y="4322520"/>
                <a:ext cx="171720" cy="16200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2" name="CustomShape 44"/>
              <p:cNvSpPr/>
              <p:nvPr/>
            </p:nvSpPr>
            <p:spPr>
              <a:xfrm>
                <a:off x="6224400" y="432000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3" name="CustomShape 45"/>
              <p:cNvSpPr/>
              <p:nvPr/>
            </p:nvSpPr>
            <p:spPr>
              <a:xfrm>
                <a:off x="6397560" y="4322880"/>
                <a:ext cx="137160" cy="16200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4" name="CustomShape 46"/>
              <p:cNvSpPr/>
              <p:nvPr/>
            </p:nvSpPr>
            <p:spPr>
              <a:xfrm>
                <a:off x="6527160" y="432288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5" name="CustomShape 47"/>
              <p:cNvSpPr/>
              <p:nvPr/>
            </p:nvSpPr>
            <p:spPr>
              <a:xfrm>
                <a:off x="6711480" y="4320000"/>
                <a:ext cx="157320" cy="16740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6" name="CustomShape 48"/>
              <p:cNvSpPr/>
              <p:nvPr/>
            </p:nvSpPr>
            <p:spPr>
              <a:xfrm>
                <a:off x="6894360" y="432252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spTree>
    <p:extLst>
      <p:ext uri="{BB962C8B-B14F-4D97-AF65-F5344CB8AC3E}">
        <p14:creationId xmlns:p14="http://schemas.microsoft.com/office/powerpoint/2010/main" val="160788848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workspace (bitbake mode)</a:t>
            </a:r>
            <a:endParaRPr lang="en-US" sz="2600" b="0" strike="noStrike" spc="-1">
              <a:latin typeface="Arial"/>
            </a:endParaRPr>
          </a:p>
        </p:txBody>
      </p:sp>
      <p:sp>
        <p:nvSpPr>
          <p:cNvPr id="168"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how the various </a:t>
            </a: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commands</a:t>
            </a:r>
            <a:r>
              <a:t/>
            </a:r>
            <a:br/>
            <a:r>
              <a:rPr lang="en-US" sz="2400" b="0" strike="noStrike" spc="-1">
                <a:solidFill>
                  <a:srgbClr val="414141"/>
                </a:solidFill>
                <a:latin typeface="Arial"/>
                <a:ea typeface="ＭＳ Ｐゴシック"/>
              </a:rPr>
              <a:t>relate to the your layers, your</a:t>
            </a:r>
            <a:r>
              <a:t/>
            </a:r>
            <a:br/>
            <a:r>
              <a:rPr lang="en-US" sz="2400" b="0" strike="noStrike" spc="-1">
                <a:solidFill>
                  <a:srgbClr val="414141"/>
                </a:solidFill>
                <a:latin typeface="Arial"/>
                <a:ea typeface="ＭＳ Ｐゴシック"/>
              </a:rPr>
              <a:t>target, and your workspace</a:t>
            </a:r>
            <a:endParaRPr lang="en-US" sz="2400" b="0" strike="noStrike" spc="-1">
              <a:latin typeface="Arial"/>
            </a:endParaRPr>
          </a:p>
        </p:txBody>
      </p:sp>
      <p:grpSp>
        <p:nvGrpSpPr>
          <p:cNvPr id="169" name="Group 3"/>
          <p:cNvGrpSpPr/>
          <p:nvPr/>
        </p:nvGrpSpPr>
        <p:grpSpPr>
          <a:xfrm>
            <a:off x="997200" y="427680"/>
            <a:ext cx="7680960" cy="5714640"/>
            <a:chOff x="997200" y="427680"/>
            <a:chExt cx="7680960" cy="5714640"/>
          </a:xfrm>
        </p:grpSpPr>
        <p:sp>
          <p:nvSpPr>
            <p:cNvPr id="170" name="Freeform 4"/>
            <p:cNvSpPr/>
            <p:nvPr/>
          </p:nvSpPr>
          <p:spPr>
            <a:xfrm>
              <a:off x="3923280" y="3045240"/>
              <a:ext cx="4618080" cy="2377800"/>
            </a:xfrm>
            <a:custGeom>
              <a:avLst/>
              <a:gdLst/>
              <a:ahLst/>
              <a:cxnLst/>
              <a:rect l="0" t="0"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p>
        <p:sp>
          <p:nvSpPr>
            <p:cNvPr id="171" name="CustomShape 5"/>
            <p:cNvSpPr/>
            <p:nvPr/>
          </p:nvSpPr>
          <p:spPr>
            <a:xfrm>
              <a:off x="6636600" y="427680"/>
              <a:ext cx="1783080" cy="1783080"/>
            </a:xfrm>
            <a:custGeom>
              <a:avLst/>
              <a:gdLst/>
              <a:ahLst/>
              <a:cxnLst/>
              <a:rect l="0" t="0"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172" name="TextShape 6"/>
            <p:cNvSpPr txBox="1"/>
            <p:nvPr/>
          </p:nvSpPr>
          <p:spPr>
            <a:xfrm>
              <a:off x="7585560" y="5796000"/>
              <a:ext cx="560160" cy="346320"/>
            </a:xfrm>
            <a:prstGeom prst="rect">
              <a:avLst/>
            </a:prstGeom>
            <a:noFill/>
            <a:ln>
              <a:noFill/>
            </a:ln>
          </p:spPr>
          <p:txBody>
            <a:bodyPr lIns="90000" tIns="45000" rIns="90000" bIns="45000"/>
            <a:lstStyle/>
            <a:p>
              <a:r>
                <a:rPr lang="en-US" sz="1800" b="0" strike="noStrike" spc="-1">
                  <a:latin typeface="Arial"/>
                </a:rPr>
                <a:t>add</a:t>
              </a:r>
            </a:p>
          </p:txBody>
        </p:sp>
        <p:sp>
          <p:nvSpPr>
            <p:cNvPr id="173" name="TextShape 7"/>
            <p:cNvSpPr txBox="1"/>
            <p:nvPr/>
          </p:nvSpPr>
          <p:spPr>
            <a:xfrm>
              <a:off x="2675520" y="4451040"/>
              <a:ext cx="852840" cy="346320"/>
            </a:xfrm>
            <a:prstGeom prst="rect">
              <a:avLst/>
            </a:prstGeom>
            <a:noFill/>
            <a:ln>
              <a:noFill/>
            </a:ln>
          </p:spPr>
          <p:txBody>
            <a:bodyPr lIns="90000" tIns="45000" rIns="90000" bIns="45000"/>
            <a:lstStyle/>
            <a:p>
              <a:r>
                <a:rPr lang="en-US" sz="1800" b="0" strike="noStrike" spc="-1">
                  <a:latin typeface="Arial"/>
                </a:rPr>
                <a:t>modify</a:t>
              </a:r>
            </a:p>
          </p:txBody>
        </p:sp>
        <p:sp>
          <p:nvSpPr>
            <p:cNvPr id="174" name="TextShape 8"/>
            <p:cNvSpPr txBox="1"/>
            <p:nvPr/>
          </p:nvSpPr>
          <p:spPr>
            <a:xfrm>
              <a:off x="2593800" y="5074560"/>
              <a:ext cx="1015920" cy="346320"/>
            </a:xfrm>
            <a:prstGeom prst="rect">
              <a:avLst/>
            </a:prstGeom>
            <a:noFill/>
            <a:ln>
              <a:noFill/>
            </a:ln>
          </p:spPr>
          <p:txBody>
            <a:bodyPr lIns="90000" tIns="45000" rIns="90000" bIns="45000"/>
            <a:lstStyle/>
            <a:p>
              <a:r>
                <a:rPr lang="en-US" sz="1800" b="0" strike="noStrike" spc="-1">
                  <a:latin typeface="Arial"/>
                </a:rPr>
                <a:t>upgrade</a:t>
              </a:r>
            </a:p>
          </p:txBody>
        </p:sp>
        <p:sp>
          <p:nvSpPr>
            <p:cNvPr id="175" name="CustomShape 9"/>
            <p:cNvSpPr/>
            <p:nvPr/>
          </p:nvSpPr>
          <p:spPr>
            <a:xfrm>
              <a:off x="2507400" y="4776120"/>
              <a:ext cx="1188720" cy="320040"/>
            </a:xfrm>
            <a:custGeom>
              <a:avLst/>
              <a:gdLst/>
              <a:ahLst/>
              <a:cxnLst/>
              <a:rect l="0" t="0" r="r" b="b"/>
              <a:pathLst>
                <a:path w="3304" h="890">
                  <a:moveTo>
                    <a:pt x="0" y="222"/>
                  </a:moveTo>
                  <a:lnTo>
                    <a:pt x="2477" y="222"/>
                  </a:lnTo>
                  <a:lnTo>
                    <a:pt x="2477" y="0"/>
                  </a:lnTo>
                  <a:lnTo>
                    <a:pt x="3303" y="444"/>
                  </a:lnTo>
                  <a:lnTo>
                    <a:pt x="2477" y="889"/>
                  </a:lnTo>
                  <a:lnTo>
                    <a:pt x="2477" y="667"/>
                  </a:lnTo>
                  <a:lnTo>
                    <a:pt x="0" y="667"/>
                  </a:lnTo>
                  <a:lnTo>
                    <a:pt x="0" y="222"/>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76" name="CustomShape 10"/>
            <p:cNvSpPr/>
            <p:nvPr/>
          </p:nvSpPr>
          <p:spPr>
            <a:xfrm>
              <a:off x="2507400" y="3519000"/>
              <a:ext cx="1188720" cy="320040"/>
            </a:xfrm>
            <a:custGeom>
              <a:avLst/>
              <a:gdLst/>
              <a:ahLst/>
              <a:cxnLst/>
              <a:rect l="0" t="0" r="r" b="b"/>
              <a:pathLst>
                <a:path w="3304" h="890">
                  <a:moveTo>
                    <a:pt x="3303" y="222"/>
                  </a:moveTo>
                  <a:lnTo>
                    <a:pt x="826" y="222"/>
                  </a:lnTo>
                  <a:lnTo>
                    <a:pt x="826" y="0"/>
                  </a:lnTo>
                  <a:lnTo>
                    <a:pt x="0" y="444"/>
                  </a:lnTo>
                  <a:lnTo>
                    <a:pt x="826" y="889"/>
                  </a:lnTo>
                  <a:lnTo>
                    <a:pt x="826" y="667"/>
                  </a:lnTo>
                  <a:lnTo>
                    <a:pt x="3303" y="667"/>
                  </a:lnTo>
                  <a:lnTo>
                    <a:pt x="3303" y="222"/>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77" name="TextShape 11"/>
            <p:cNvSpPr txBox="1"/>
            <p:nvPr/>
          </p:nvSpPr>
          <p:spPr>
            <a:xfrm>
              <a:off x="2745720" y="3227040"/>
              <a:ext cx="712440" cy="346320"/>
            </a:xfrm>
            <a:prstGeom prst="rect">
              <a:avLst/>
            </a:prstGeom>
            <a:noFill/>
            <a:ln>
              <a:noFill/>
            </a:ln>
          </p:spPr>
          <p:txBody>
            <a:bodyPr lIns="90000" tIns="45000" rIns="90000" bIns="45000"/>
            <a:lstStyle/>
            <a:p>
              <a:r>
                <a:rPr lang="en-US" sz="1800" b="0" strike="noStrike" spc="-1">
                  <a:latin typeface="Arial"/>
                </a:rPr>
                <a:t>finish</a:t>
              </a:r>
            </a:p>
          </p:txBody>
        </p:sp>
        <p:sp>
          <p:nvSpPr>
            <p:cNvPr id="178" name="TextShape 12"/>
            <p:cNvSpPr txBox="1"/>
            <p:nvPr/>
          </p:nvSpPr>
          <p:spPr>
            <a:xfrm>
              <a:off x="4717800" y="5796000"/>
              <a:ext cx="688320" cy="346320"/>
            </a:xfrm>
            <a:prstGeom prst="rect">
              <a:avLst/>
            </a:prstGeom>
            <a:noFill/>
            <a:ln>
              <a:noFill/>
            </a:ln>
          </p:spPr>
          <p:txBody>
            <a:bodyPr lIns="90000" tIns="45000" rIns="90000" bIns="45000"/>
            <a:lstStyle/>
            <a:p>
              <a:r>
                <a:rPr lang="en-US" sz="1800" b="0" strike="noStrike" spc="-1">
                  <a:latin typeface="Arial"/>
                </a:rPr>
                <a:t>reset</a:t>
              </a:r>
            </a:p>
          </p:txBody>
        </p:sp>
        <p:sp>
          <p:nvSpPr>
            <p:cNvPr id="179" name="CustomShape 13"/>
            <p:cNvSpPr/>
            <p:nvPr/>
          </p:nvSpPr>
          <p:spPr>
            <a:xfrm rot="16200000">
              <a:off x="7165440" y="2519280"/>
              <a:ext cx="724680" cy="211680"/>
            </a:xfrm>
            <a:custGeom>
              <a:avLst/>
              <a:gdLst/>
              <a:ahLst/>
              <a:cxnLst/>
              <a:rect l="0" t="0" r="r" b="b"/>
              <a:pathLst>
                <a:path w="2014" h="590">
                  <a:moveTo>
                    <a:pt x="0" y="442"/>
                  </a:moveTo>
                  <a:lnTo>
                    <a:pt x="1510" y="442"/>
                  </a:lnTo>
                  <a:lnTo>
                    <a:pt x="1510" y="589"/>
                  </a:lnTo>
                  <a:lnTo>
                    <a:pt x="2013" y="295"/>
                  </a:lnTo>
                  <a:lnTo>
                    <a:pt x="1510" y="0"/>
                  </a:lnTo>
                  <a:lnTo>
                    <a:pt x="1510" y="148"/>
                  </a:lnTo>
                  <a:lnTo>
                    <a:pt x="0" y="148"/>
                  </a:lnTo>
                  <a:lnTo>
                    <a:pt x="0" y="442"/>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80" name="TextShape 14"/>
            <p:cNvSpPr txBox="1"/>
            <p:nvPr/>
          </p:nvSpPr>
          <p:spPr>
            <a:xfrm>
              <a:off x="6645960" y="3057480"/>
              <a:ext cx="1764000" cy="602280"/>
            </a:xfrm>
            <a:prstGeom prst="rect">
              <a:avLst/>
            </a:prstGeom>
            <a:noFill/>
            <a:ln>
              <a:noFill/>
            </a:ln>
          </p:spPr>
          <p:txBody>
            <a:bodyPr lIns="90000" tIns="45000" rIns="90000" bIns="45000"/>
            <a:lstStyle/>
            <a:p>
              <a:pPr algn="ctr"/>
              <a:r>
                <a:rPr lang="en-US" sz="1800" b="0" strike="noStrike" spc="-1">
                  <a:latin typeface="Arial"/>
                </a:rPr>
                <a:t>deploy-target</a:t>
              </a:r>
            </a:p>
            <a:p>
              <a:pPr algn="ctr"/>
              <a:r>
                <a:rPr lang="en-US" sz="1800" b="0" strike="noStrike" spc="-1">
                  <a:latin typeface="Arial"/>
                </a:rPr>
                <a:t>undeploy-target</a:t>
              </a:r>
            </a:p>
          </p:txBody>
        </p:sp>
        <p:sp>
          <p:nvSpPr>
            <p:cNvPr id="181" name="CustomShape 15"/>
            <p:cNvSpPr/>
            <p:nvPr/>
          </p:nvSpPr>
          <p:spPr>
            <a:xfrm rot="18900000">
              <a:off x="4191480" y="5654880"/>
              <a:ext cx="685800" cy="228600"/>
            </a:xfrm>
            <a:custGeom>
              <a:avLst/>
              <a:gdLst/>
              <a:ahLst/>
              <a:cxnLst/>
              <a:rect l="0" t="0" r="r" b="b"/>
              <a:pathLst>
                <a:path w="1907" h="636">
                  <a:moveTo>
                    <a:pt x="1906" y="159"/>
                  </a:moveTo>
                  <a:lnTo>
                    <a:pt x="478" y="159"/>
                  </a:lnTo>
                  <a:lnTo>
                    <a:pt x="478" y="0"/>
                  </a:lnTo>
                  <a:lnTo>
                    <a:pt x="0" y="318"/>
                  </a:lnTo>
                  <a:lnTo>
                    <a:pt x="478" y="635"/>
                  </a:lnTo>
                  <a:lnTo>
                    <a:pt x="478" y="477"/>
                  </a:lnTo>
                  <a:lnTo>
                    <a:pt x="1906" y="477"/>
                  </a:lnTo>
                  <a:lnTo>
                    <a:pt x="1906" y="159"/>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82" name="TextShape 16"/>
            <p:cNvSpPr txBox="1"/>
            <p:nvPr/>
          </p:nvSpPr>
          <p:spPr>
            <a:xfrm>
              <a:off x="7712280" y="3342600"/>
              <a:ext cx="180720" cy="427320"/>
            </a:xfrm>
            <a:prstGeom prst="rect">
              <a:avLst/>
            </a:prstGeom>
            <a:noFill/>
            <a:ln>
              <a:noFill/>
            </a:ln>
          </p:spPr>
        </p:sp>
        <p:sp>
          <p:nvSpPr>
            <p:cNvPr id="183" name="TextShape 17"/>
            <p:cNvSpPr txBox="1"/>
            <p:nvPr/>
          </p:nvSpPr>
          <p:spPr>
            <a:xfrm>
              <a:off x="5045400" y="3166920"/>
              <a:ext cx="660960" cy="346320"/>
            </a:xfrm>
            <a:prstGeom prst="rect">
              <a:avLst/>
            </a:prstGeom>
            <a:noFill/>
            <a:ln>
              <a:noFill/>
            </a:ln>
          </p:spPr>
          <p:txBody>
            <a:bodyPr lIns="90000" tIns="45000" rIns="90000" bIns="45000"/>
            <a:lstStyle/>
            <a:p>
              <a:r>
                <a:rPr lang="en-US" sz="1800" b="0" strike="noStrike" spc="-1">
                  <a:latin typeface="Arial"/>
                </a:rPr>
                <a:t>build</a:t>
              </a:r>
            </a:p>
          </p:txBody>
        </p:sp>
        <p:sp>
          <p:nvSpPr>
            <p:cNvPr id="184" name="TextShape 18"/>
            <p:cNvSpPr txBox="1"/>
            <p:nvPr/>
          </p:nvSpPr>
          <p:spPr>
            <a:xfrm>
              <a:off x="4289040" y="4218480"/>
              <a:ext cx="953280" cy="346320"/>
            </a:xfrm>
            <a:prstGeom prst="rect">
              <a:avLst/>
            </a:prstGeom>
            <a:noFill/>
            <a:ln>
              <a:noFill/>
            </a:ln>
          </p:spPr>
          <p:txBody>
            <a:bodyPr lIns="90000" tIns="45000" rIns="90000" bIns="45000"/>
            <a:lstStyle/>
            <a:p>
              <a:r>
                <a:rPr lang="en-US" sz="1800" b="0" strike="noStrike" spc="-1">
                  <a:latin typeface="Arial"/>
                </a:rPr>
                <a:t>rename</a:t>
              </a:r>
            </a:p>
          </p:txBody>
        </p:sp>
        <p:sp>
          <p:nvSpPr>
            <p:cNvPr id="185" name="TextShape 19"/>
            <p:cNvSpPr txBox="1"/>
            <p:nvPr/>
          </p:nvSpPr>
          <p:spPr>
            <a:xfrm>
              <a:off x="1672920" y="2543400"/>
              <a:ext cx="5194800" cy="346320"/>
            </a:xfrm>
            <a:prstGeom prst="rect">
              <a:avLst/>
            </a:prstGeom>
            <a:noFill/>
            <a:ln>
              <a:noFill/>
            </a:ln>
          </p:spPr>
          <p:txBody>
            <a:bodyPr lIns="90000" tIns="45000" rIns="90000" bIns="45000"/>
            <a:lstStyle/>
            <a:p>
              <a:r>
                <a:rPr lang="en-US" sz="1800" b="0" strike="noStrike" spc="-1">
                  <a:latin typeface="Arial"/>
                </a:rPr>
                <a:t>find-recipe	search	edit-recipe	latest-version</a:t>
              </a:r>
            </a:p>
          </p:txBody>
        </p:sp>
        <p:sp>
          <p:nvSpPr>
            <p:cNvPr id="186" name="TextShape 20"/>
            <p:cNvSpPr txBox="1"/>
            <p:nvPr/>
          </p:nvSpPr>
          <p:spPr>
            <a:xfrm>
              <a:off x="4106160" y="3587760"/>
              <a:ext cx="1623960" cy="346320"/>
            </a:xfrm>
            <a:prstGeom prst="rect">
              <a:avLst/>
            </a:prstGeom>
            <a:noFill/>
            <a:ln>
              <a:noFill/>
            </a:ln>
          </p:spPr>
          <p:txBody>
            <a:bodyPr lIns="90000" tIns="45000" rIns="90000" bIns="45000"/>
            <a:lstStyle/>
            <a:p>
              <a:r>
                <a:rPr lang="en-US" sz="1800" b="0" strike="noStrike" spc="-1">
                  <a:latin typeface="Arial"/>
                </a:rPr>
                <a:t>configure-help</a:t>
              </a:r>
            </a:p>
          </p:txBody>
        </p:sp>
        <p:sp>
          <p:nvSpPr>
            <p:cNvPr id="187" name="TextShape 21"/>
            <p:cNvSpPr txBox="1"/>
            <p:nvPr/>
          </p:nvSpPr>
          <p:spPr>
            <a:xfrm>
              <a:off x="7352280" y="4146480"/>
              <a:ext cx="790200" cy="346320"/>
            </a:xfrm>
            <a:prstGeom prst="rect">
              <a:avLst/>
            </a:prstGeom>
            <a:noFill/>
            <a:ln>
              <a:noFill/>
            </a:ln>
          </p:spPr>
          <p:txBody>
            <a:bodyPr lIns="90000" tIns="45000" rIns="90000" bIns="45000"/>
            <a:lstStyle/>
            <a:p>
              <a:r>
                <a:rPr lang="en-US" sz="1800" b="0" strike="noStrike" spc="-1">
                  <a:latin typeface="Arial"/>
                </a:rPr>
                <a:t>status</a:t>
              </a:r>
            </a:p>
          </p:txBody>
        </p:sp>
        <p:sp>
          <p:nvSpPr>
            <p:cNvPr id="188" name="TextShape 22"/>
            <p:cNvSpPr txBox="1"/>
            <p:nvPr/>
          </p:nvSpPr>
          <p:spPr>
            <a:xfrm>
              <a:off x="4683240" y="4831920"/>
              <a:ext cx="1357200" cy="346320"/>
            </a:xfrm>
            <a:prstGeom prst="rect">
              <a:avLst/>
            </a:prstGeom>
            <a:noFill/>
            <a:ln>
              <a:noFill/>
            </a:ln>
          </p:spPr>
          <p:txBody>
            <a:bodyPr lIns="90000" tIns="45000" rIns="90000" bIns="45000"/>
            <a:lstStyle/>
            <a:p>
              <a:r>
                <a:rPr lang="en-US" sz="1800" b="0" strike="noStrike" spc="-1">
                  <a:latin typeface="Arial"/>
                </a:rPr>
                <a:t>build-image</a:t>
              </a:r>
            </a:p>
          </p:txBody>
        </p:sp>
        <p:sp>
          <p:nvSpPr>
            <p:cNvPr id="189" name="CustomShape 23"/>
            <p:cNvSpPr/>
            <p:nvPr/>
          </p:nvSpPr>
          <p:spPr>
            <a:xfrm rot="2700000">
              <a:off x="7759440" y="5654880"/>
              <a:ext cx="685800" cy="228600"/>
            </a:xfrm>
            <a:custGeom>
              <a:avLst/>
              <a:gdLst/>
              <a:ahLst/>
              <a:cxnLst/>
              <a:rect l="0" t="0" r="r" b="b"/>
              <a:pathLst>
                <a:path w="1906" h="636">
                  <a:moveTo>
                    <a:pt x="1905" y="476"/>
                  </a:moveTo>
                  <a:lnTo>
                    <a:pt x="477" y="476"/>
                  </a:lnTo>
                  <a:lnTo>
                    <a:pt x="477" y="635"/>
                  </a:lnTo>
                  <a:lnTo>
                    <a:pt x="0" y="317"/>
                  </a:lnTo>
                  <a:lnTo>
                    <a:pt x="477" y="0"/>
                  </a:lnTo>
                  <a:lnTo>
                    <a:pt x="477" y="158"/>
                  </a:lnTo>
                  <a:lnTo>
                    <a:pt x="1905" y="158"/>
                  </a:lnTo>
                  <a:lnTo>
                    <a:pt x="1905" y="476"/>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grpSp>
          <p:nvGrpSpPr>
            <p:cNvPr id="190" name="Group 24"/>
            <p:cNvGrpSpPr/>
            <p:nvPr/>
          </p:nvGrpSpPr>
          <p:grpSpPr>
            <a:xfrm>
              <a:off x="7023240" y="1243800"/>
              <a:ext cx="1009800" cy="168840"/>
              <a:chOff x="7023240" y="1243800"/>
              <a:chExt cx="1009800" cy="168840"/>
            </a:xfrm>
          </p:grpSpPr>
          <p:sp>
            <p:nvSpPr>
              <p:cNvPr id="191" name="Freeform 25"/>
              <p:cNvSpPr/>
              <p:nvPr/>
            </p:nvSpPr>
            <p:spPr>
              <a:xfrm>
                <a:off x="7023240" y="1246320"/>
                <a:ext cx="153720" cy="163800"/>
              </a:xfrm>
              <a:custGeom>
                <a:avLst/>
                <a:gdLst/>
                <a:ahLst/>
                <a:cxnLst/>
                <a:rect l="0" t="0"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p>
          <p:sp>
            <p:nvSpPr>
              <p:cNvPr id="192" name="Freeform 26"/>
              <p:cNvSpPr/>
              <p:nvPr/>
            </p:nvSpPr>
            <p:spPr>
              <a:xfrm>
                <a:off x="7167600" y="1246680"/>
                <a:ext cx="178200" cy="163800"/>
              </a:xfrm>
              <a:custGeom>
                <a:avLst/>
                <a:gdLst/>
                <a:ahLst/>
                <a:cxnLst/>
                <a:rect l="0" t="0"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p>
          <p:sp>
            <p:nvSpPr>
              <p:cNvPr id="193" name="Freeform 27"/>
              <p:cNvSpPr/>
              <p:nvPr/>
            </p:nvSpPr>
            <p:spPr>
              <a:xfrm>
                <a:off x="7362720" y="124632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194" name="Freeform 28"/>
              <p:cNvSpPr/>
              <p:nvPr/>
            </p:nvSpPr>
            <p:spPr>
              <a:xfrm>
                <a:off x="7529040" y="1243800"/>
                <a:ext cx="166680" cy="169200"/>
              </a:xfrm>
              <a:custGeom>
                <a:avLst/>
                <a:gdLst/>
                <a:ahLst/>
                <a:cxnLst/>
                <a:rect l="0" t="0"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p>
          <p:sp>
            <p:nvSpPr>
              <p:cNvPr id="195" name="Freeform 29"/>
              <p:cNvSpPr/>
              <p:nvPr/>
            </p:nvSpPr>
            <p:spPr>
              <a:xfrm>
                <a:off x="7726320" y="124632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sp>
            <p:nvSpPr>
              <p:cNvPr id="196" name="Freeform 30"/>
              <p:cNvSpPr/>
              <p:nvPr/>
            </p:nvSpPr>
            <p:spPr>
              <a:xfrm>
                <a:off x="7879680" y="1246320"/>
                <a:ext cx="153720" cy="163800"/>
              </a:xfrm>
              <a:custGeom>
                <a:avLst/>
                <a:gdLst/>
                <a:ahLst/>
                <a:cxnLst/>
                <a:rect l="0" t="0"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p>
        </p:grpSp>
        <p:grpSp>
          <p:nvGrpSpPr>
            <p:cNvPr id="197" name="Group 31"/>
            <p:cNvGrpSpPr/>
            <p:nvPr/>
          </p:nvGrpSpPr>
          <p:grpSpPr>
            <a:xfrm>
              <a:off x="1134360" y="2931120"/>
              <a:ext cx="1280160" cy="2606040"/>
              <a:chOff x="1134360" y="2931120"/>
              <a:chExt cx="1280160" cy="2606040"/>
            </a:xfrm>
          </p:grpSpPr>
          <p:sp>
            <p:nvSpPr>
              <p:cNvPr id="198" name="CustomShape 32"/>
              <p:cNvSpPr/>
              <p:nvPr/>
            </p:nvSpPr>
            <p:spPr>
              <a:xfrm>
                <a:off x="1362960" y="315972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99" name="CustomShape 33"/>
              <p:cNvSpPr/>
              <p:nvPr/>
            </p:nvSpPr>
            <p:spPr>
              <a:xfrm>
                <a:off x="1317240" y="311400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00" name="CustomShape 34"/>
              <p:cNvSpPr/>
              <p:nvPr/>
            </p:nvSpPr>
            <p:spPr>
              <a:xfrm>
                <a:off x="1271520" y="306828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01" name="CustomShape 35"/>
              <p:cNvSpPr/>
              <p:nvPr/>
            </p:nvSpPr>
            <p:spPr>
              <a:xfrm>
                <a:off x="1225800" y="302256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02" name="CustomShape 36"/>
              <p:cNvSpPr/>
              <p:nvPr/>
            </p:nvSpPr>
            <p:spPr>
              <a:xfrm>
                <a:off x="1180080" y="297684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03" name="Group 37"/>
              <p:cNvGrpSpPr/>
              <p:nvPr/>
            </p:nvGrpSpPr>
            <p:grpSpPr>
              <a:xfrm>
                <a:off x="1134360" y="2931120"/>
                <a:ext cx="1051560" cy="2377440"/>
                <a:chOff x="1134360" y="2931120"/>
                <a:chExt cx="1051560" cy="2377440"/>
              </a:xfrm>
            </p:grpSpPr>
            <p:sp>
              <p:nvSpPr>
                <p:cNvPr id="204" name="CustomShape 38"/>
                <p:cNvSpPr/>
                <p:nvPr/>
              </p:nvSpPr>
              <p:spPr>
                <a:xfrm>
                  <a:off x="1134360" y="293112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05" name="Group 39"/>
                <p:cNvGrpSpPr/>
                <p:nvPr/>
              </p:nvGrpSpPr>
              <p:grpSpPr>
                <a:xfrm>
                  <a:off x="1175040" y="3883680"/>
                  <a:ext cx="970200" cy="490680"/>
                  <a:chOff x="1175040" y="3883680"/>
                  <a:chExt cx="970200" cy="490680"/>
                </a:xfrm>
              </p:grpSpPr>
              <p:sp>
                <p:nvSpPr>
                  <p:cNvPr id="206" name="Freeform 40"/>
                  <p:cNvSpPr/>
                  <p:nvPr/>
                </p:nvSpPr>
                <p:spPr>
                  <a:xfrm>
                    <a:off x="1295280" y="3886560"/>
                    <a:ext cx="178200" cy="163800"/>
                  </a:xfrm>
                  <a:custGeom>
                    <a:avLst/>
                    <a:gdLst/>
                    <a:ahLst/>
                    <a:cxnLst/>
                    <a:rect l="0" t="0"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p>
              <p:sp>
                <p:nvSpPr>
                  <p:cNvPr id="207" name="Freeform 41"/>
                  <p:cNvSpPr/>
                  <p:nvPr/>
                </p:nvSpPr>
                <p:spPr>
                  <a:xfrm>
                    <a:off x="1469160" y="388368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08" name="Freeform 42"/>
                  <p:cNvSpPr/>
                  <p:nvPr/>
                </p:nvSpPr>
                <p:spPr>
                  <a:xfrm>
                    <a:off x="1665360" y="3886560"/>
                    <a:ext cx="156960" cy="166680"/>
                  </a:xfrm>
                  <a:custGeom>
                    <a:avLst/>
                    <a:gdLst/>
                    <a:ahLst/>
                    <a:cxnLst/>
                    <a:rect l="0" t="0"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p>
              <p:sp>
                <p:nvSpPr>
                  <p:cNvPr id="209" name="Freeform 43"/>
                  <p:cNvSpPr/>
                  <p:nvPr/>
                </p:nvSpPr>
                <p:spPr>
                  <a:xfrm>
                    <a:off x="1856160" y="388620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210" name="Freeform 44"/>
                  <p:cNvSpPr/>
                  <p:nvPr/>
                </p:nvSpPr>
                <p:spPr>
                  <a:xfrm>
                    <a:off x="1175040" y="4208400"/>
                    <a:ext cx="129600" cy="163800"/>
                  </a:xfrm>
                  <a:custGeom>
                    <a:avLst/>
                    <a:gdLst/>
                    <a:ahLst/>
                    <a:cxnLst/>
                    <a:rect l="0" t="0"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p>
              <p:sp>
                <p:nvSpPr>
                  <p:cNvPr id="211" name="Freeform 45"/>
                  <p:cNvSpPr/>
                  <p:nvPr/>
                </p:nvSpPr>
                <p:spPr>
                  <a:xfrm>
                    <a:off x="1311120" y="4208400"/>
                    <a:ext cx="178200" cy="163800"/>
                  </a:xfrm>
                  <a:custGeom>
                    <a:avLst/>
                    <a:gdLst/>
                    <a:ahLst/>
                    <a:cxnLst/>
                    <a:rect l="0" t="0"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p>
              <p:sp>
                <p:nvSpPr>
                  <p:cNvPr id="212" name="Freeform 46"/>
                  <p:cNvSpPr/>
                  <p:nvPr/>
                </p:nvSpPr>
                <p:spPr>
                  <a:xfrm>
                    <a:off x="1469160" y="4208400"/>
                    <a:ext cx="178200" cy="163800"/>
                  </a:xfrm>
                  <a:custGeom>
                    <a:avLst/>
                    <a:gdLst/>
                    <a:ahLst/>
                    <a:cxnLst/>
                    <a:rect l="0" t="0"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p>
              <p:sp>
                <p:nvSpPr>
                  <p:cNvPr id="213" name="Freeform 47"/>
                  <p:cNvSpPr/>
                  <p:nvPr/>
                </p:nvSpPr>
                <p:spPr>
                  <a:xfrm>
                    <a:off x="1662840" y="420804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sp>
                <p:nvSpPr>
                  <p:cNvPr id="214" name="Freeform 48"/>
                  <p:cNvSpPr/>
                  <p:nvPr/>
                </p:nvSpPr>
                <p:spPr>
                  <a:xfrm>
                    <a:off x="1828080" y="420804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215" name="Freeform 49"/>
                  <p:cNvSpPr/>
                  <p:nvPr/>
                </p:nvSpPr>
                <p:spPr>
                  <a:xfrm>
                    <a:off x="1996920" y="4205520"/>
                    <a:ext cx="148680" cy="169200"/>
                  </a:xfrm>
                  <a:custGeom>
                    <a:avLst/>
                    <a:gdLst/>
                    <a:ahLst/>
                    <a:cxnLst/>
                    <a:rect l="0" t="0"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p>
            </p:grpSp>
          </p:grpSp>
        </p:grpSp>
        <p:grpSp>
          <p:nvGrpSpPr>
            <p:cNvPr id="216" name="Group 50"/>
            <p:cNvGrpSpPr/>
            <p:nvPr/>
          </p:nvGrpSpPr>
          <p:grpSpPr>
            <a:xfrm>
              <a:off x="5431680" y="3997800"/>
              <a:ext cx="1600560" cy="490680"/>
              <a:chOff x="5431680" y="3997800"/>
              <a:chExt cx="1600560" cy="490680"/>
            </a:xfrm>
          </p:grpSpPr>
          <p:sp>
            <p:nvSpPr>
              <p:cNvPr id="217" name="Freeform 51"/>
              <p:cNvSpPr/>
              <p:nvPr/>
            </p:nvSpPr>
            <p:spPr>
              <a:xfrm>
                <a:off x="5648760" y="4000320"/>
                <a:ext cx="150840" cy="163800"/>
              </a:xfrm>
              <a:custGeom>
                <a:avLst/>
                <a:gdLst/>
                <a:ahLst/>
                <a:cxnLst/>
                <a:rect l="0" t="0"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p>
          <p:sp>
            <p:nvSpPr>
              <p:cNvPr id="218" name="Freeform 52"/>
              <p:cNvSpPr/>
              <p:nvPr/>
            </p:nvSpPr>
            <p:spPr>
              <a:xfrm>
                <a:off x="5826240" y="400032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sp>
            <p:nvSpPr>
              <p:cNvPr id="219" name="Freeform 53"/>
              <p:cNvSpPr/>
              <p:nvPr/>
            </p:nvSpPr>
            <p:spPr>
              <a:xfrm>
                <a:off x="5975280" y="4000680"/>
                <a:ext cx="177480" cy="163800"/>
              </a:xfrm>
              <a:custGeom>
                <a:avLst/>
                <a:gdLst/>
                <a:ahLst/>
                <a:cxnLst/>
                <a:rect l="0" t="0"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p>
          <p:sp>
            <p:nvSpPr>
              <p:cNvPr id="220" name="Freeform 54"/>
              <p:cNvSpPr/>
              <p:nvPr/>
            </p:nvSpPr>
            <p:spPr>
              <a:xfrm>
                <a:off x="6158160" y="4000320"/>
                <a:ext cx="153720" cy="163800"/>
              </a:xfrm>
              <a:custGeom>
                <a:avLst/>
                <a:gdLst/>
                <a:ahLst/>
                <a:cxnLst/>
                <a:rect l="0" t="0"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p>
          <p:sp>
            <p:nvSpPr>
              <p:cNvPr id="221" name="Freeform 55"/>
              <p:cNvSpPr/>
              <p:nvPr/>
            </p:nvSpPr>
            <p:spPr>
              <a:xfrm>
                <a:off x="6320880" y="399780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22" name="Freeform 56"/>
              <p:cNvSpPr/>
              <p:nvPr/>
            </p:nvSpPr>
            <p:spPr>
              <a:xfrm>
                <a:off x="6510600" y="399780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23" name="Freeform 57"/>
              <p:cNvSpPr/>
              <p:nvPr/>
            </p:nvSpPr>
            <p:spPr>
              <a:xfrm>
                <a:off x="6707160" y="4000680"/>
                <a:ext cx="129600" cy="163800"/>
              </a:xfrm>
              <a:custGeom>
                <a:avLst/>
                <a:gdLst/>
                <a:ahLst/>
                <a:cxnLst/>
                <a:rect l="0" t="0"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p>
          <p:sp>
            <p:nvSpPr>
              <p:cNvPr id="224" name="Freeform 58"/>
              <p:cNvSpPr/>
              <p:nvPr/>
            </p:nvSpPr>
            <p:spPr>
              <a:xfrm>
                <a:off x="5431680" y="4322160"/>
                <a:ext cx="228960" cy="163800"/>
              </a:xfrm>
              <a:custGeom>
                <a:avLst/>
                <a:gdLst/>
                <a:ahLst/>
                <a:cxnLst/>
                <a:rect l="0" t="0"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p>
          <p:sp>
            <p:nvSpPr>
              <p:cNvPr id="225" name="Freeform 59"/>
              <p:cNvSpPr/>
              <p:nvPr/>
            </p:nvSpPr>
            <p:spPr>
              <a:xfrm>
                <a:off x="5667480" y="431964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26" name="Freeform 60"/>
              <p:cNvSpPr/>
              <p:nvPr/>
            </p:nvSpPr>
            <p:spPr>
              <a:xfrm>
                <a:off x="5865120" y="432216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227" name="Freeform 61"/>
              <p:cNvSpPr/>
              <p:nvPr/>
            </p:nvSpPr>
            <p:spPr>
              <a:xfrm>
                <a:off x="6042960" y="4322160"/>
                <a:ext cx="173520" cy="163800"/>
              </a:xfrm>
              <a:custGeom>
                <a:avLst/>
                <a:gdLst/>
                <a:ahLst/>
                <a:cxnLst/>
                <a:rect l="0" t="0"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p>
          <p:sp>
            <p:nvSpPr>
              <p:cNvPr id="228" name="Freeform 62"/>
              <p:cNvSpPr/>
              <p:nvPr/>
            </p:nvSpPr>
            <p:spPr>
              <a:xfrm>
                <a:off x="6224400" y="4319640"/>
                <a:ext cx="148680" cy="169200"/>
              </a:xfrm>
              <a:custGeom>
                <a:avLst/>
                <a:gdLst/>
                <a:ahLst/>
                <a:cxnLst/>
                <a:rect l="0" t="0"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p>
          <p:sp>
            <p:nvSpPr>
              <p:cNvPr id="229" name="Freeform 63"/>
              <p:cNvSpPr/>
              <p:nvPr/>
            </p:nvSpPr>
            <p:spPr>
              <a:xfrm>
                <a:off x="6397560" y="4322520"/>
                <a:ext cx="138960" cy="163800"/>
              </a:xfrm>
              <a:custGeom>
                <a:avLst/>
                <a:gdLst/>
                <a:ahLst/>
                <a:cxnLst/>
                <a:rect l="0" t="0"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p>
          <p:sp>
            <p:nvSpPr>
              <p:cNvPr id="230" name="Freeform 64"/>
              <p:cNvSpPr/>
              <p:nvPr/>
            </p:nvSpPr>
            <p:spPr>
              <a:xfrm>
                <a:off x="6527160" y="4322520"/>
                <a:ext cx="178200" cy="163800"/>
              </a:xfrm>
              <a:custGeom>
                <a:avLst/>
                <a:gdLst/>
                <a:ahLst/>
                <a:cxnLst/>
                <a:rect l="0" t="0"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p>
          <p:sp>
            <p:nvSpPr>
              <p:cNvPr id="231" name="Freeform 65"/>
              <p:cNvSpPr/>
              <p:nvPr/>
            </p:nvSpPr>
            <p:spPr>
              <a:xfrm>
                <a:off x="6711480" y="4319640"/>
                <a:ext cx="159120" cy="169200"/>
              </a:xfrm>
              <a:custGeom>
                <a:avLst/>
                <a:gdLst/>
                <a:ahLst/>
                <a:cxnLst/>
                <a:rect l="0" t="0"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p>
          <p:sp>
            <p:nvSpPr>
              <p:cNvPr id="232" name="Freeform 66"/>
              <p:cNvSpPr/>
              <p:nvPr/>
            </p:nvSpPr>
            <p:spPr>
              <a:xfrm>
                <a:off x="6894360" y="432216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grpSp>
        <p:sp>
          <p:nvSpPr>
            <p:cNvPr id="233" name="CustomShape 67"/>
            <p:cNvSpPr/>
            <p:nvPr/>
          </p:nvSpPr>
          <p:spPr>
            <a:xfrm>
              <a:off x="997200" y="2526840"/>
              <a:ext cx="7680960" cy="3154680"/>
            </a:xfrm>
            <a:prstGeom prst="rect">
              <a:avLst/>
            </a:prstGeom>
            <a:noFill/>
            <a:ln w="12600">
              <a:solidFill>
                <a:srgbClr val="F37B70"/>
              </a:solidFill>
              <a:round/>
            </a:ln>
          </p:spPr>
          <p:style>
            <a:lnRef idx="0">
              <a:scrgbClr r="0" g="0" b="0"/>
            </a:lnRef>
            <a:fillRef idx="0">
              <a:scrgbClr r="0" g="0" b="0"/>
            </a:fillRef>
            <a:effectRef idx="0">
              <a:scrgbClr r="0" g="0" b="0"/>
            </a:effectRef>
            <a:fontRef idx="minor"/>
          </p:style>
        </p:sp>
        <p:sp>
          <p:nvSpPr>
            <p:cNvPr id="234" name="TextShape 68"/>
            <p:cNvSpPr txBox="1"/>
            <p:nvPr/>
          </p:nvSpPr>
          <p:spPr>
            <a:xfrm>
              <a:off x="6368400" y="4740840"/>
              <a:ext cx="1623960" cy="346320"/>
            </a:xfrm>
            <a:prstGeom prst="rect">
              <a:avLst/>
            </a:prstGeom>
            <a:noFill/>
            <a:ln>
              <a:noFill/>
            </a:ln>
          </p:spPr>
          <p:txBody>
            <a:bodyPr lIns="90000" tIns="45000" rIns="90000" bIns="45000"/>
            <a:lstStyle/>
            <a:p>
              <a:r>
                <a:rPr lang="en-US" sz="1800" b="0" strike="noStrike" spc="-1">
                  <a:latin typeface="Arial"/>
                </a:rPr>
                <a:t>update-recipe</a:t>
              </a:r>
            </a:p>
          </p:txBody>
        </p:sp>
      </p:grpSp>
    </p:spTree>
    <p:extLst>
      <p:ext uri="{BB962C8B-B14F-4D97-AF65-F5344CB8AC3E}">
        <p14:creationId xmlns:p14="http://schemas.microsoft.com/office/powerpoint/2010/main" val="250576304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targets?</a:t>
            </a:r>
            <a:endParaRPr lang="en-US" sz="2600" b="0" strike="noStrike" spc="-1">
              <a:latin typeface="Arial"/>
            </a:endParaRPr>
          </a:p>
        </p:txBody>
      </p:sp>
      <p:grpSp>
        <p:nvGrpSpPr>
          <p:cNvPr id="236" name="Group 2"/>
          <p:cNvGrpSpPr/>
          <p:nvPr/>
        </p:nvGrpSpPr>
        <p:grpSpPr>
          <a:xfrm>
            <a:off x="1134360" y="248040"/>
            <a:ext cx="7405200" cy="5287680"/>
            <a:chOff x="1134360" y="248040"/>
            <a:chExt cx="7405200" cy="5287680"/>
          </a:xfrm>
        </p:grpSpPr>
        <p:sp>
          <p:nvSpPr>
            <p:cNvPr id="237" name="CustomShape 3"/>
            <p:cNvSpPr/>
            <p:nvPr/>
          </p:nvSpPr>
          <p:spPr>
            <a:xfrm>
              <a:off x="3923280" y="304560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238" name="Group 4"/>
            <p:cNvGrpSpPr/>
            <p:nvPr/>
          </p:nvGrpSpPr>
          <p:grpSpPr>
            <a:xfrm>
              <a:off x="6522120" y="248040"/>
              <a:ext cx="2009880" cy="2009880"/>
              <a:chOff x="6522120" y="248040"/>
              <a:chExt cx="2009880" cy="2009880"/>
            </a:xfrm>
          </p:grpSpPr>
          <p:sp>
            <p:nvSpPr>
              <p:cNvPr id="239" name="CustomShape 5"/>
              <p:cNvSpPr/>
              <p:nvPr/>
            </p:nvSpPr>
            <p:spPr>
              <a:xfrm>
                <a:off x="6750720" y="4766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0" name="CustomShape 6"/>
              <p:cNvSpPr/>
              <p:nvPr/>
            </p:nvSpPr>
            <p:spPr>
              <a:xfrm>
                <a:off x="6705000" y="43092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1" name="CustomShape 7"/>
              <p:cNvSpPr/>
              <p:nvPr/>
            </p:nvSpPr>
            <p:spPr>
              <a:xfrm>
                <a:off x="6659280" y="38520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2" name="CustomShape 8"/>
              <p:cNvSpPr/>
              <p:nvPr/>
            </p:nvSpPr>
            <p:spPr>
              <a:xfrm>
                <a:off x="6613560" y="33948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3" name="CustomShape 9"/>
              <p:cNvSpPr/>
              <p:nvPr/>
            </p:nvSpPr>
            <p:spPr>
              <a:xfrm>
                <a:off x="6567840" y="29376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4" name="CustomShape 10"/>
              <p:cNvSpPr/>
              <p:nvPr/>
            </p:nvSpPr>
            <p:spPr>
              <a:xfrm>
                <a:off x="6522120" y="2480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245" name="Group 11"/>
              <p:cNvGrpSpPr/>
              <p:nvPr/>
            </p:nvGrpSpPr>
            <p:grpSpPr>
              <a:xfrm>
                <a:off x="6908760" y="1064160"/>
                <a:ext cx="1008360" cy="167400"/>
                <a:chOff x="6908760" y="1064160"/>
                <a:chExt cx="1008360" cy="167400"/>
              </a:xfrm>
            </p:grpSpPr>
            <p:sp>
              <p:nvSpPr>
                <p:cNvPr id="246" name="CustomShape 12"/>
                <p:cNvSpPr/>
                <p:nvPr/>
              </p:nvSpPr>
              <p:spPr>
                <a:xfrm>
                  <a:off x="690876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47" name="CustomShape 13"/>
                <p:cNvSpPr/>
                <p:nvPr/>
              </p:nvSpPr>
              <p:spPr>
                <a:xfrm>
                  <a:off x="7053120" y="106704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48" name="CustomShape 14"/>
                <p:cNvSpPr/>
                <p:nvPr/>
              </p:nvSpPr>
              <p:spPr>
                <a:xfrm>
                  <a:off x="7248240" y="106668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49" name="CustomShape 15"/>
                <p:cNvSpPr/>
                <p:nvPr/>
              </p:nvSpPr>
              <p:spPr>
                <a:xfrm>
                  <a:off x="7414560" y="1064160"/>
                  <a:ext cx="164880" cy="16740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50" name="CustomShape 16"/>
                <p:cNvSpPr/>
                <p:nvPr/>
              </p:nvSpPr>
              <p:spPr>
                <a:xfrm>
                  <a:off x="7611840" y="1066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51" name="CustomShape 17"/>
                <p:cNvSpPr/>
                <p:nvPr/>
              </p:nvSpPr>
              <p:spPr>
                <a:xfrm>
                  <a:off x="776520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252" name="Group 18"/>
            <p:cNvGrpSpPr/>
            <p:nvPr/>
          </p:nvGrpSpPr>
          <p:grpSpPr>
            <a:xfrm>
              <a:off x="1134360" y="2931480"/>
              <a:ext cx="1278360" cy="2604240"/>
              <a:chOff x="1134360" y="2931480"/>
              <a:chExt cx="1278360" cy="2604240"/>
            </a:xfrm>
          </p:grpSpPr>
          <p:sp>
            <p:nvSpPr>
              <p:cNvPr id="253" name="CustomShape 19"/>
              <p:cNvSpPr/>
              <p:nvPr/>
            </p:nvSpPr>
            <p:spPr>
              <a:xfrm>
                <a:off x="1362960" y="31600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4" name="CustomShape 20"/>
              <p:cNvSpPr/>
              <p:nvPr/>
            </p:nvSpPr>
            <p:spPr>
              <a:xfrm>
                <a:off x="1317240" y="311436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5" name="CustomShape 21"/>
              <p:cNvSpPr/>
              <p:nvPr/>
            </p:nvSpPr>
            <p:spPr>
              <a:xfrm>
                <a:off x="1271520" y="306864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6" name="CustomShape 22"/>
              <p:cNvSpPr/>
              <p:nvPr/>
            </p:nvSpPr>
            <p:spPr>
              <a:xfrm>
                <a:off x="1225800" y="302292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7" name="CustomShape 23"/>
              <p:cNvSpPr/>
              <p:nvPr/>
            </p:nvSpPr>
            <p:spPr>
              <a:xfrm>
                <a:off x="1180080" y="297720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58" name="Group 24"/>
              <p:cNvGrpSpPr/>
              <p:nvPr/>
            </p:nvGrpSpPr>
            <p:grpSpPr>
              <a:xfrm>
                <a:off x="1134360" y="2931480"/>
                <a:ext cx="1049760" cy="2375640"/>
                <a:chOff x="1134360" y="2931480"/>
                <a:chExt cx="1049760" cy="2375640"/>
              </a:xfrm>
            </p:grpSpPr>
            <p:sp>
              <p:nvSpPr>
                <p:cNvPr id="259" name="CustomShape 25"/>
                <p:cNvSpPr/>
                <p:nvPr/>
              </p:nvSpPr>
              <p:spPr>
                <a:xfrm>
                  <a:off x="1134360" y="29314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60" name="Group 26"/>
                <p:cNvGrpSpPr/>
                <p:nvPr/>
              </p:nvGrpSpPr>
              <p:grpSpPr>
                <a:xfrm>
                  <a:off x="1175040" y="3884040"/>
                  <a:ext cx="968760" cy="489240"/>
                  <a:chOff x="1175040" y="3884040"/>
                  <a:chExt cx="968760" cy="489240"/>
                </a:xfrm>
              </p:grpSpPr>
              <p:sp>
                <p:nvSpPr>
                  <p:cNvPr id="261" name="CustomShape 27"/>
                  <p:cNvSpPr/>
                  <p:nvPr/>
                </p:nvSpPr>
                <p:spPr>
                  <a:xfrm>
                    <a:off x="1295280" y="388692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2" name="CustomShape 28"/>
                  <p:cNvSpPr/>
                  <p:nvPr/>
                </p:nvSpPr>
                <p:spPr>
                  <a:xfrm>
                    <a:off x="146916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3" name="CustomShape 29"/>
                  <p:cNvSpPr/>
                  <p:nvPr/>
                </p:nvSpPr>
                <p:spPr>
                  <a:xfrm>
                    <a:off x="1665360" y="3886920"/>
                    <a:ext cx="155160" cy="16488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4" name="CustomShape 30"/>
                  <p:cNvSpPr/>
                  <p:nvPr/>
                </p:nvSpPr>
                <p:spPr>
                  <a:xfrm>
                    <a:off x="1856160" y="388656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5" name="CustomShape 31"/>
                  <p:cNvSpPr/>
                  <p:nvPr/>
                </p:nvSpPr>
                <p:spPr>
                  <a:xfrm>
                    <a:off x="1175040" y="420876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6" name="CustomShape 32"/>
                  <p:cNvSpPr/>
                  <p:nvPr/>
                </p:nvSpPr>
                <p:spPr>
                  <a:xfrm>
                    <a:off x="1311120" y="420876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7" name="CustomShape 33"/>
                  <p:cNvSpPr/>
                  <p:nvPr/>
                </p:nvSpPr>
                <p:spPr>
                  <a:xfrm>
                    <a:off x="1469160" y="420876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8" name="CustomShape 34"/>
                  <p:cNvSpPr/>
                  <p:nvPr/>
                </p:nvSpPr>
                <p:spPr>
                  <a:xfrm>
                    <a:off x="1662840" y="420840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9" name="CustomShape 35"/>
                  <p:cNvSpPr/>
                  <p:nvPr/>
                </p:nvSpPr>
                <p:spPr>
                  <a:xfrm>
                    <a:off x="1828080" y="420840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0" name="CustomShape 36"/>
                  <p:cNvSpPr/>
                  <p:nvPr/>
                </p:nvSpPr>
                <p:spPr>
                  <a:xfrm>
                    <a:off x="1996920" y="420588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271" name="Group 37"/>
            <p:cNvGrpSpPr/>
            <p:nvPr/>
          </p:nvGrpSpPr>
          <p:grpSpPr>
            <a:xfrm>
              <a:off x="5431680" y="3998160"/>
              <a:ext cx="1599120" cy="489240"/>
              <a:chOff x="5431680" y="3998160"/>
              <a:chExt cx="1599120" cy="489240"/>
            </a:xfrm>
          </p:grpSpPr>
          <p:sp>
            <p:nvSpPr>
              <p:cNvPr id="272" name="CustomShape 38"/>
              <p:cNvSpPr/>
              <p:nvPr/>
            </p:nvSpPr>
            <p:spPr>
              <a:xfrm>
                <a:off x="5648760" y="4000680"/>
                <a:ext cx="149040" cy="16200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3" name="CustomShape 39"/>
              <p:cNvSpPr/>
              <p:nvPr/>
            </p:nvSpPr>
            <p:spPr>
              <a:xfrm>
                <a:off x="5826240" y="4000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4" name="CustomShape 40"/>
              <p:cNvSpPr/>
              <p:nvPr/>
            </p:nvSpPr>
            <p:spPr>
              <a:xfrm>
                <a:off x="5975280" y="4001040"/>
                <a:ext cx="175680" cy="16200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5" name="CustomShape 41"/>
              <p:cNvSpPr/>
              <p:nvPr/>
            </p:nvSpPr>
            <p:spPr>
              <a:xfrm>
                <a:off x="6158160" y="4000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6" name="CustomShape 42"/>
              <p:cNvSpPr/>
              <p:nvPr/>
            </p:nvSpPr>
            <p:spPr>
              <a:xfrm>
                <a:off x="6320880" y="399816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7" name="CustomShape 43"/>
              <p:cNvSpPr/>
              <p:nvPr/>
            </p:nvSpPr>
            <p:spPr>
              <a:xfrm>
                <a:off x="6510600" y="399816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8" name="CustomShape 44"/>
              <p:cNvSpPr/>
              <p:nvPr/>
            </p:nvSpPr>
            <p:spPr>
              <a:xfrm>
                <a:off x="6707160" y="400104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9" name="CustomShape 45"/>
              <p:cNvSpPr/>
              <p:nvPr/>
            </p:nvSpPr>
            <p:spPr>
              <a:xfrm>
                <a:off x="5431680" y="4322520"/>
                <a:ext cx="227160" cy="16200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0" name="CustomShape 46"/>
              <p:cNvSpPr/>
              <p:nvPr/>
            </p:nvSpPr>
            <p:spPr>
              <a:xfrm>
                <a:off x="5667480" y="432000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1" name="CustomShape 47"/>
              <p:cNvSpPr/>
              <p:nvPr/>
            </p:nvSpPr>
            <p:spPr>
              <a:xfrm>
                <a:off x="5865120" y="432252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2" name="CustomShape 48"/>
              <p:cNvSpPr/>
              <p:nvPr/>
            </p:nvSpPr>
            <p:spPr>
              <a:xfrm>
                <a:off x="6042960" y="4322520"/>
                <a:ext cx="171720" cy="16200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3" name="CustomShape 49"/>
              <p:cNvSpPr/>
              <p:nvPr/>
            </p:nvSpPr>
            <p:spPr>
              <a:xfrm>
                <a:off x="6224400" y="432000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4" name="CustomShape 50"/>
              <p:cNvSpPr/>
              <p:nvPr/>
            </p:nvSpPr>
            <p:spPr>
              <a:xfrm>
                <a:off x="6397560" y="4322880"/>
                <a:ext cx="137160" cy="16200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5" name="CustomShape 51"/>
              <p:cNvSpPr/>
              <p:nvPr/>
            </p:nvSpPr>
            <p:spPr>
              <a:xfrm>
                <a:off x="6527160" y="432288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6" name="CustomShape 52"/>
              <p:cNvSpPr/>
              <p:nvPr/>
            </p:nvSpPr>
            <p:spPr>
              <a:xfrm>
                <a:off x="6711480" y="4320000"/>
                <a:ext cx="157320" cy="16740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7" name="CustomShape 53"/>
              <p:cNvSpPr/>
              <p:nvPr/>
            </p:nvSpPr>
            <p:spPr>
              <a:xfrm>
                <a:off x="6894360" y="432252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spTree>
    <p:extLst>
      <p:ext uri="{BB962C8B-B14F-4D97-AF65-F5344CB8AC3E}">
        <p14:creationId xmlns:p14="http://schemas.microsoft.com/office/powerpoint/2010/main" val="223115768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targets?</a:t>
            </a:r>
            <a:endParaRPr lang="en-US" sz="2600" b="0" strike="noStrike" spc="-1">
              <a:latin typeface="Arial"/>
            </a:endParaRPr>
          </a:p>
        </p:txBody>
      </p:sp>
      <p:sp>
        <p:nvSpPr>
          <p:cNvPr id="289"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yes</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specify target’s IP with un/deploy-target</a:t>
            </a:r>
            <a:endParaRPr lang="en-US" sz="2400" b="0" strike="noStrike" spc="-1">
              <a:latin typeface="Arial"/>
            </a:endParaRPr>
          </a:p>
        </p:txBody>
      </p:sp>
      <p:grpSp>
        <p:nvGrpSpPr>
          <p:cNvPr id="290" name="Group 3"/>
          <p:cNvGrpSpPr/>
          <p:nvPr/>
        </p:nvGrpSpPr>
        <p:grpSpPr>
          <a:xfrm>
            <a:off x="1134360" y="248040"/>
            <a:ext cx="7405200" cy="5287680"/>
            <a:chOff x="1134360" y="248040"/>
            <a:chExt cx="7405200" cy="5287680"/>
          </a:xfrm>
        </p:grpSpPr>
        <p:sp>
          <p:nvSpPr>
            <p:cNvPr id="291" name="CustomShape 4"/>
            <p:cNvSpPr/>
            <p:nvPr/>
          </p:nvSpPr>
          <p:spPr>
            <a:xfrm>
              <a:off x="3923280" y="304560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292" name="Group 5"/>
            <p:cNvGrpSpPr/>
            <p:nvPr/>
          </p:nvGrpSpPr>
          <p:grpSpPr>
            <a:xfrm>
              <a:off x="6522120" y="248040"/>
              <a:ext cx="2009880" cy="2009880"/>
              <a:chOff x="6522120" y="248040"/>
              <a:chExt cx="2009880" cy="2009880"/>
            </a:xfrm>
          </p:grpSpPr>
          <p:sp>
            <p:nvSpPr>
              <p:cNvPr id="293" name="CustomShape 6"/>
              <p:cNvSpPr/>
              <p:nvPr/>
            </p:nvSpPr>
            <p:spPr>
              <a:xfrm>
                <a:off x="6750720" y="4766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4" name="CustomShape 7"/>
              <p:cNvSpPr/>
              <p:nvPr/>
            </p:nvSpPr>
            <p:spPr>
              <a:xfrm>
                <a:off x="6705000" y="43092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5" name="CustomShape 8"/>
              <p:cNvSpPr/>
              <p:nvPr/>
            </p:nvSpPr>
            <p:spPr>
              <a:xfrm>
                <a:off x="6659280" y="38520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6" name="CustomShape 9"/>
              <p:cNvSpPr/>
              <p:nvPr/>
            </p:nvSpPr>
            <p:spPr>
              <a:xfrm>
                <a:off x="6613560" y="33948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7" name="CustomShape 10"/>
              <p:cNvSpPr/>
              <p:nvPr/>
            </p:nvSpPr>
            <p:spPr>
              <a:xfrm>
                <a:off x="6567840" y="29376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8" name="CustomShape 11"/>
              <p:cNvSpPr/>
              <p:nvPr/>
            </p:nvSpPr>
            <p:spPr>
              <a:xfrm>
                <a:off x="6522120" y="2480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299" name="Group 12"/>
              <p:cNvGrpSpPr/>
              <p:nvPr/>
            </p:nvGrpSpPr>
            <p:grpSpPr>
              <a:xfrm>
                <a:off x="6908760" y="1064160"/>
                <a:ext cx="1008360" cy="167400"/>
                <a:chOff x="6908760" y="1064160"/>
                <a:chExt cx="1008360" cy="167400"/>
              </a:xfrm>
            </p:grpSpPr>
            <p:sp>
              <p:nvSpPr>
                <p:cNvPr id="300" name="CustomShape 13"/>
                <p:cNvSpPr/>
                <p:nvPr/>
              </p:nvSpPr>
              <p:spPr>
                <a:xfrm>
                  <a:off x="690876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1" name="CustomShape 14"/>
                <p:cNvSpPr/>
                <p:nvPr/>
              </p:nvSpPr>
              <p:spPr>
                <a:xfrm>
                  <a:off x="7053120" y="106704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2" name="CustomShape 15"/>
                <p:cNvSpPr/>
                <p:nvPr/>
              </p:nvSpPr>
              <p:spPr>
                <a:xfrm>
                  <a:off x="7248240" y="106668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3" name="CustomShape 16"/>
                <p:cNvSpPr/>
                <p:nvPr/>
              </p:nvSpPr>
              <p:spPr>
                <a:xfrm>
                  <a:off x="7414560" y="1064160"/>
                  <a:ext cx="164880" cy="16740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4" name="CustomShape 17"/>
                <p:cNvSpPr/>
                <p:nvPr/>
              </p:nvSpPr>
              <p:spPr>
                <a:xfrm>
                  <a:off x="7611840" y="1066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5" name="CustomShape 18"/>
                <p:cNvSpPr/>
                <p:nvPr/>
              </p:nvSpPr>
              <p:spPr>
                <a:xfrm>
                  <a:off x="776520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306" name="Group 19"/>
            <p:cNvGrpSpPr/>
            <p:nvPr/>
          </p:nvGrpSpPr>
          <p:grpSpPr>
            <a:xfrm>
              <a:off x="1134360" y="2931480"/>
              <a:ext cx="1278360" cy="2604240"/>
              <a:chOff x="1134360" y="2931480"/>
              <a:chExt cx="1278360" cy="2604240"/>
            </a:xfrm>
          </p:grpSpPr>
          <p:sp>
            <p:nvSpPr>
              <p:cNvPr id="307" name="CustomShape 20"/>
              <p:cNvSpPr/>
              <p:nvPr/>
            </p:nvSpPr>
            <p:spPr>
              <a:xfrm>
                <a:off x="1362960" y="31600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08" name="CustomShape 21"/>
              <p:cNvSpPr/>
              <p:nvPr/>
            </p:nvSpPr>
            <p:spPr>
              <a:xfrm>
                <a:off x="1317240" y="311436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09" name="CustomShape 22"/>
              <p:cNvSpPr/>
              <p:nvPr/>
            </p:nvSpPr>
            <p:spPr>
              <a:xfrm>
                <a:off x="1271520" y="306864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10" name="CustomShape 23"/>
              <p:cNvSpPr/>
              <p:nvPr/>
            </p:nvSpPr>
            <p:spPr>
              <a:xfrm>
                <a:off x="1225800" y="302292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11" name="CustomShape 24"/>
              <p:cNvSpPr/>
              <p:nvPr/>
            </p:nvSpPr>
            <p:spPr>
              <a:xfrm>
                <a:off x="1180080" y="297720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12" name="Group 25"/>
              <p:cNvGrpSpPr/>
              <p:nvPr/>
            </p:nvGrpSpPr>
            <p:grpSpPr>
              <a:xfrm>
                <a:off x="1134360" y="2931480"/>
                <a:ext cx="1049760" cy="2375640"/>
                <a:chOff x="1134360" y="2931480"/>
                <a:chExt cx="1049760" cy="2375640"/>
              </a:xfrm>
            </p:grpSpPr>
            <p:sp>
              <p:nvSpPr>
                <p:cNvPr id="313" name="CustomShape 26"/>
                <p:cNvSpPr/>
                <p:nvPr/>
              </p:nvSpPr>
              <p:spPr>
                <a:xfrm>
                  <a:off x="1134360" y="29314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14" name="Group 27"/>
                <p:cNvGrpSpPr/>
                <p:nvPr/>
              </p:nvGrpSpPr>
              <p:grpSpPr>
                <a:xfrm>
                  <a:off x="1175040" y="3884040"/>
                  <a:ext cx="968760" cy="489240"/>
                  <a:chOff x="1175040" y="3884040"/>
                  <a:chExt cx="968760" cy="489240"/>
                </a:xfrm>
              </p:grpSpPr>
              <p:sp>
                <p:nvSpPr>
                  <p:cNvPr id="315" name="CustomShape 28"/>
                  <p:cNvSpPr/>
                  <p:nvPr/>
                </p:nvSpPr>
                <p:spPr>
                  <a:xfrm>
                    <a:off x="1295280" y="388692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6" name="CustomShape 29"/>
                  <p:cNvSpPr/>
                  <p:nvPr/>
                </p:nvSpPr>
                <p:spPr>
                  <a:xfrm>
                    <a:off x="146916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7" name="CustomShape 30"/>
                  <p:cNvSpPr/>
                  <p:nvPr/>
                </p:nvSpPr>
                <p:spPr>
                  <a:xfrm>
                    <a:off x="1665360" y="3886920"/>
                    <a:ext cx="155160" cy="16488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8" name="CustomShape 31"/>
                  <p:cNvSpPr/>
                  <p:nvPr/>
                </p:nvSpPr>
                <p:spPr>
                  <a:xfrm>
                    <a:off x="1856160" y="388656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9" name="CustomShape 32"/>
                  <p:cNvSpPr/>
                  <p:nvPr/>
                </p:nvSpPr>
                <p:spPr>
                  <a:xfrm>
                    <a:off x="1175040" y="420876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0" name="CustomShape 33"/>
                  <p:cNvSpPr/>
                  <p:nvPr/>
                </p:nvSpPr>
                <p:spPr>
                  <a:xfrm>
                    <a:off x="1311120" y="420876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1" name="CustomShape 34"/>
                  <p:cNvSpPr/>
                  <p:nvPr/>
                </p:nvSpPr>
                <p:spPr>
                  <a:xfrm>
                    <a:off x="1469160" y="420876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2" name="CustomShape 35"/>
                  <p:cNvSpPr/>
                  <p:nvPr/>
                </p:nvSpPr>
                <p:spPr>
                  <a:xfrm>
                    <a:off x="1662840" y="420840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3" name="CustomShape 36"/>
                  <p:cNvSpPr/>
                  <p:nvPr/>
                </p:nvSpPr>
                <p:spPr>
                  <a:xfrm>
                    <a:off x="1828080" y="420840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4" name="CustomShape 37"/>
                  <p:cNvSpPr/>
                  <p:nvPr/>
                </p:nvSpPr>
                <p:spPr>
                  <a:xfrm>
                    <a:off x="1996920" y="420588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325" name="Group 38"/>
            <p:cNvGrpSpPr/>
            <p:nvPr/>
          </p:nvGrpSpPr>
          <p:grpSpPr>
            <a:xfrm>
              <a:off x="5431680" y="3998160"/>
              <a:ext cx="1599120" cy="489240"/>
              <a:chOff x="5431680" y="3998160"/>
              <a:chExt cx="1599120" cy="489240"/>
            </a:xfrm>
          </p:grpSpPr>
          <p:sp>
            <p:nvSpPr>
              <p:cNvPr id="326" name="CustomShape 39"/>
              <p:cNvSpPr/>
              <p:nvPr/>
            </p:nvSpPr>
            <p:spPr>
              <a:xfrm>
                <a:off x="5648760" y="4000680"/>
                <a:ext cx="149040" cy="16200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7" name="CustomShape 40"/>
              <p:cNvSpPr/>
              <p:nvPr/>
            </p:nvSpPr>
            <p:spPr>
              <a:xfrm>
                <a:off x="5826240" y="4000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8" name="CustomShape 41"/>
              <p:cNvSpPr/>
              <p:nvPr/>
            </p:nvSpPr>
            <p:spPr>
              <a:xfrm>
                <a:off x="5975280" y="4001040"/>
                <a:ext cx="175680" cy="16200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9" name="CustomShape 42"/>
              <p:cNvSpPr/>
              <p:nvPr/>
            </p:nvSpPr>
            <p:spPr>
              <a:xfrm>
                <a:off x="6158160" y="4000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0" name="CustomShape 43"/>
              <p:cNvSpPr/>
              <p:nvPr/>
            </p:nvSpPr>
            <p:spPr>
              <a:xfrm>
                <a:off x="6320880" y="399816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1" name="CustomShape 44"/>
              <p:cNvSpPr/>
              <p:nvPr/>
            </p:nvSpPr>
            <p:spPr>
              <a:xfrm>
                <a:off x="6510600" y="399816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2" name="CustomShape 45"/>
              <p:cNvSpPr/>
              <p:nvPr/>
            </p:nvSpPr>
            <p:spPr>
              <a:xfrm>
                <a:off x="6707160" y="400104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3" name="CustomShape 46"/>
              <p:cNvSpPr/>
              <p:nvPr/>
            </p:nvSpPr>
            <p:spPr>
              <a:xfrm>
                <a:off x="5431680" y="4322520"/>
                <a:ext cx="227160" cy="16200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4" name="CustomShape 47"/>
              <p:cNvSpPr/>
              <p:nvPr/>
            </p:nvSpPr>
            <p:spPr>
              <a:xfrm>
                <a:off x="5667480" y="432000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5" name="CustomShape 48"/>
              <p:cNvSpPr/>
              <p:nvPr/>
            </p:nvSpPr>
            <p:spPr>
              <a:xfrm>
                <a:off x="5865120" y="432252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6" name="CustomShape 49"/>
              <p:cNvSpPr/>
              <p:nvPr/>
            </p:nvSpPr>
            <p:spPr>
              <a:xfrm>
                <a:off x="6042960" y="4322520"/>
                <a:ext cx="171720" cy="16200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7" name="CustomShape 50"/>
              <p:cNvSpPr/>
              <p:nvPr/>
            </p:nvSpPr>
            <p:spPr>
              <a:xfrm>
                <a:off x="6224400" y="432000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8" name="CustomShape 51"/>
              <p:cNvSpPr/>
              <p:nvPr/>
            </p:nvSpPr>
            <p:spPr>
              <a:xfrm>
                <a:off x="6397560" y="4322880"/>
                <a:ext cx="137160" cy="16200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9" name="CustomShape 52"/>
              <p:cNvSpPr/>
              <p:nvPr/>
            </p:nvSpPr>
            <p:spPr>
              <a:xfrm>
                <a:off x="6527160" y="432288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40" name="CustomShape 53"/>
              <p:cNvSpPr/>
              <p:nvPr/>
            </p:nvSpPr>
            <p:spPr>
              <a:xfrm>
                <a:off x="6711480" y="4320000"/>
                <a:ext cx="157320" cy="16740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41" name="CustomShape 54"/>
              <p:cNvSpPr/>
              <p:nvPr/>
            </p:nvSpPr>
            <p:spPr>
              <a:xfrm>
                <a:off x="6894360" y="432252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spTree>
    <p:extLst>
      <p:ext uri="{BB962C8B-B14F-4D97-AF65-F5344CB8AC3E}">
        <p14:creationId xmlns:p14="http://schemas.microsoft.com/office/powerpoint/2010/main" val="97485705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61" name="Google Shape;61;p1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What is the Runqueue?</a:t>
            </a:r>
            <a:endParaRPr/>
          </a:p>
          <a:p>
            <a:pPr marL="457200" lvl="0" indent="-342900" algn="l" rtl="0">
              <a:spcBef>
                <a:spcPts val="0"/>
              </a:spcBef>
              <a:spcAft>
                <a:spcPts val="0"/>
              </a:spcAft>
              <a:buSzPts val="1800"/>
              <a:buAutoNum type="arabicPeriod"/>
            </a:pPr>
            <a:r>
              <a:rPr lang="en"/>
              <a:t>Traditional Runqueue Execution</a:t>
            </a:r>
            <a:endParaRPr/>
          </a:p>
          <a:p>
            <a:pPr marL="457200" lvl="0" indent="-342900" algn="l" rtl="0">
              <a:spcBef>
                <a:spcPts val="0"/>
              </a:spcBef>
              <a:spcAft>
                <a:spcPts val="0"/>
              </a:spcAft>
              <a:buSzPts val="1800"/>
              <a:buAutoNum type="arabicPeriod"/>
            </a:pPr>
            <a:r>
              <a:rPr lang="en"/>
              <a:t>What is the purpose of Hash Equivalence?</a:t>
            </a:r>
            <a:endParaRPr/>
          </a:p>
          <a:p>
            <a:pPr marL="457200" lvl="0" indent="-342900" algn="l" rtl="0">
              <a:spcBef>
                <a:spcPts val="0"/>
              </a:spcBef>
              <a:spcAft>
                <a:spcPts val="0"/>
              </a:spcAft>
              <a:buSzPts val="1800"/>
              <a:buAutoNum type="arabicPeriod"/>
            </a:pPr>
            <a:r>
              <a:rPr lang="en"/>
              <a:t>Runqueue Execution with Hash Equivalence Server</a:t>
            </a:r>
            <a:endParaRPr/>
          </a:p>
          <a:p>
            <a:pPr marL="457200" lvl="0" indent="-342900" algn="l" rtl="0">
              <a:spcBef>
                <a:spcPts val="0"/>
              </a:spcBef>
              <a:spcAft>
                <a:spcPts val="0"/>
              </a:spcAft>
              <a:buSzPts val="1800"/>
              <a:buAutoNum type="arabicPeriod"/>
            </a:pPr>
            <a:r>
              <a:rPr lang="en"/>
              <a:t>Signature Generation with Hash Equivalence Server</a:t>
            </a:r>
            <a:endParaRPr/>
          </a:p>
          <a:p>
            <a:pPr marL="457200" lvl="0" indent="-342900" algn="l" rtl="0">
              <a:spcBef>
                <a:spcPts val="0"/>
              </a:spcBef>
              <a:spcAft>
                <a:spcPts val="0"/>
              </a:spcAft>
              <a:buSzPts val="1800"/>
              <a:buAutoNum type="arabicPeriod"/>
            </a:pPr>
            <a:r>
              <a:rPr lang="en"/>
              <a:t>Live Demo</a:t>
            </a:r>
            <a:endParaRPr/>
          </a:p>
          <a:p>
            <a:pPr marL="457200" lvl="0" indent="-342900" algn="l" rtl="0">
              <a:spcBef>
                <a:spcPts val="0"/>
              </a:spcBef>
              <a:spcAft>
                <a:spcPts val="0"/>
              </a:spcAft>
              <a:buSzPts val="1800"/>
              <a:buAutoNum type="arabicPeriod"/>
            </a:pPr>
            <a:r>
              <a:rPr lang="en"/>
              <a:t>The Role of Reproducible Builds</a:t>
            </a:r>
            <a:endParaRPr/>
          </a:p>
          <a:p>
            <a:pPr marL="457200" lvl="0" indent="-342900" algn="l" rtl="0">
              <a:spcBef>
                <a:spcPts val="0"/>
              </a:spcBef>
              <a:spcAft>
                <a:spcPts val="0"/>
              </a:spcAft>
              <a:buSzPts val="1800"/>
              <a:buAutoNum type="arabicPeriod"/>
            </a:pPr>
            <a:r>
              <a:rPr lang="en"/>
              <a:t>Alternate Output Hash Methods</a:t>
            </a:r>
            <a:endParaRPr/>
          </a:p>
        </p:txBody>
      </p:sp>
    </p:spTree>
    <p:extLst>
      <p:ext uri="{BB962C8B-B14F-4D97-AF65-F5344CB8AC3E}">
        <p14:creationId xmlns:p14="http://schemas.microsoft.com/office/powerpoint/2010/main" val="108987384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grpSp>
        <p:nvGrpSpPr>
          <p:cNvPr id="343" name="Group 2"/>
          <p:cNvGrpSpPr/>
          <p:nvPr/>
        </p:nvGrpSpPr>
        <p:grpSpPr>
          <a:xfrm>
            <a:off x="1134360" y="248040"/>
            <a:ext cx="7633800" cy="5288040"/>
            <a:chOff x="1134360" y="248040"/>
            <a:chExt cx="7633800" cy="5288040"/>
          </a:xfrm>
        </p:grpSpPr>
        <p:grpSp>
          <p:nvGrpSpPr>
            <p:cNvPr id="344" name="Group 3"/>
            <p:cNvGrpSpPr/>
            <p:nvPr/>
          </p:nvGrpSpPr>
          <p:grpSpPr>
            <a:xfrm>
              <a:off x="6522120" y="248040"/>
              <a:ext cx="2009880" cy="2009880"/>
              <a:chOff x="6522120" y="248040"/>
              <a:chExt cx="2009880" cy="2009880"/>
            </a:xfrm>
          </p:grpSpPr>
          <p:sp>
            <p:nvSpPr>
              <p:cNvPr id="345" name="CustomShape 4"/>
              <p:cNvSpPr/>
              <p:nvPr/>
            </p:nvSpPr>
            <p:spPr>
              <a:xfrm>
                <a:off x="6750720" y="4766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6" name="CustomShape 5"/>
              <p:cNvSpPr/>
              <p:nvPr/>
            </p:nvSpPr>
            <p:spPr>
              <a:xfrm>
                <a:off x="6705000" y="43092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7" name="CustomShape 6"/>
              <p:cNvSpPr/>
              <p:nvPr/>
            </p:nvSpPr>
            <p:spPr>
              <a:xfrm>
                <a:off x="6659280" y="38520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8" name="CustomShape 7"/>
              <p:cNvSpPr/>
              <p:nvPr/>
            </p:nvSpPr>
            <p:spPr>
              <a:xfrm>
                <a:off x="6613560" y="33948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9" name="CustomShape 8"/>
              <p:cNvSpPr/>
              <p:nvPr/>
            </p:nvSpPr>
            <p:spPr>
              <a:xfrm>
                <a:off x="6567840" y="29376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50" name="CustomShape 9"/>
              <p:cNvSpPr/>
              <p:nvPr/>
            </p:nvSpPr>
            <p:spPr>
              <a:xfrm>
                <a:off x="6522120" y="2480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351" name="Group 10"/>
              <p:cNvGrpSpPr/>
              <p:nvPr/>
            </p:nvGrpSpPr>
            <p:grpSpPr>
              <a:xfrm>
                <a:off x="6908760" y="1064160"/>
                <a:ext cx="1008360" cy="167400"/>
                <a:chOff x="6908760" y="1064160"/>
                <a:chExt cx="1008360" cy="167400"/>
              </a:xfrm>
            </p:grpSpPr>
            <p:sp>
              <p:nvSpPr>
                <p:cNvPr id="352" name="CustomShape 11"/>
                <p:cNvSpPr/>
                <p:nvPr/>
              </p:nvSpPr>
              <p:spPr>
                <a:xfrm>
                  <a:off x="690876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3" name="CustomShape 12"/>
                <p:cNvSpPr/>
                <p:nvPr/>
              </p:nvSpPr>
              <p:spPr>
                <a:xfrm>
                  <a:off x="7053120" y="106704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4" name="CustomShape 13"/>
                <p:cNvSpPr/>
                <p:nvPr/>
              </p:nvSpPr>
              <p:spPr>
                <a:xfrm>
                  <a:off x="7248240" y="106668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5" name="CustomShape 14"/>
                <p:cNvSpPr/>
                <p:nvPr/>
              </p:nvSpPr>
              <p:spPr>
                <a:xfrm>
                  <a:off x="7414560" y="1064160"/>
                  <a:ext cx="164880" cy="16740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6" name="CustomShape 15"/>
                <p:cNvSpPr/>
                <p:nvPr/>
              </p:nvSpPr>
              <p:spPr>
                <a:xfrm>
                  <a:off x="7611840" y="1066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7" name="CustomShape 16"/>
                <p:cNvSpPr/>
                <p:nvPr/>
              </p:nvSpPr>
              <p:spPr>
                <a:xfrm>
                  <a:off x="776520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358" name="Group 17"/>
            <p:cNvGrpSpPr/>
            <p:nvPr/>
          </p:nvGrpSpPr>
          <p:grpSpPr>
            <a:xfrm>
              <a:off x="1134360" y="2931480"/>
              <a:ext cx="1278360" cy="2604240"/>
              <a:chOff x="1134360" y="2931480"/>
              <a:chExt cx="1278360" cy="2604240"/>
            </a:xfrm>
          </p:grpSpPr>
          <p:sp>
            <p:nvSpPr>
              <p:cNvPr id="359" name="CustomShape 18"/>
              <p:cNvSpPr/>
              <p:nvPr/>
            </p:nvSpPr>
            <p:spPr>
              <a:xfrm>
                <a:off x="1362960" y="31600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0" name="CustomShape 19"/>
              <p:cNvSpPr/>
              <p:nvPr/>
            </p:nvSpPr>
            <p:spPr>
              <a:xfrm>
                <a:off x="1317240" y="311436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1" name="CustomShape 20"/>
              <p:cNvSpPr/>
              <p:nvPr/>
            </p:nvSpPr>
            <p:spPr>
              <a:xfrm>
                <a:off x="1271520" y="306864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2" name="CustomShape 21"/>
              <p:cNvSpPr/>
              <p:nvPr/>
            </p:nvSpPr>
            <p:spPr>
              <a:xfrm>
                <a:off x="1225800" y="302292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3" name="CustomShape 22"/>
              <p:cNvSpPr/>
              <p:nvPr/>
            </p:nvSpPr>
            <p:spPr>
              <a:xfrm>
                <a:off x="1180080" y="297720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64" name="Group 23"/>
              <p:cNvGrpSpPr/>
              <p:nvPr/>
            </p:nvGrpSpPr>
            <p:grpSpPr>
              <a:xfrm>
                <a:off x="1134360" y="2931480"/>
                <a:ext cx="1049760" cy="2375640"/>
                <a:chOff x="1134360" y="2931480"/>
                <a:chExt cx="1049760" cy="2375640"/>
              </a:xfrm>
            </p:grpSpPr>
            <p:sp>
              <p:nvSpPr>
                <p:cNvPr id="365" name="CustomShape 24"/>
                <p:cNvSpPr/>
                <p:nvPr/>
              </p:nvSpPr>
              <p:spPr>
                <a:xfrm>
                  <a:off x="1134360" y="29314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66" name="Group 25"/>
                <p:cNvGrpSpPr/>
                <p:nvPr/>
              </p:nvGrpSpPr>
              <p:grpSpPr>
                <a:xfrm>
                  <a:off x="1175040" y="3884040"/>
                  <a:ext cx="968760" cy="489240"/>
                  <a:chOff x="1175040" y="3884040"/>
                  <a:chExt cx="968760" cy="489240"/>
                </a:xfrm>
              </p:grpSpPr>
              <p:sp>
                <p:nvSpPr>
                  <p:cNvPr id="367" name="CustomShape 26"/>
                  <p:cNvSpPr/>
                  <p:nvPr/>
                </p:nvSpPr>
                <p:spPr>
                  <a:xfrm>
                    <a:off x="1295280" y="388692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68" name="CustomShape 27"/>
                  <p:cNvSpPr/>
                  <p:nvPr/>
                </p:nvSpPr>
                <p:spPr>
                  <a:xfrm>
                    <a:off x="146916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69" name="CustomShape 28"/>
                  <p:cNvSpPr/>
                  <p:nvPr/>
                </p:nvSpPr>
                <p:spPr>
                  <a:xfrm>
                    <a:off x="1665360" y="3886920"/>
                    <a:ext cx="155160" cy="16488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0" name="CustomShape 29"/>
                  <p:cNvSpPr/>
                  <p:nvPr/>
                </p:nvSpPr>
                <p:spPr>
                  <a:xfrm>
                    <a:off x="1856160" y="388656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1" name="CustomShape 30"/>
                  <p:cNvSpPr/>
                  <p:nvPr/>
                </p:nvSpPr>
                <p:spPr>
                  <a:xfrm>
                    <a:off x="1175040" y="420876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2" name="CustomShape 31"/>
                  <p:cNvSpPr/>
                  <p:nvPr/>
                </p:nvSpPr>
                <p:spPr>
                  <a:xfrm>
                    <a:off x="1311120" y="420876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3" name="CustomShape 32"/>
                  <p:cNvSpPr/>
                  <p:nvPr/>
                </p:nvSpPr>
                <p:spPr>
                  <a:xfrm>
                    <a:off x="1469160" y="420876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4" name="CustomShape 33"/>
                  <p:cNvSpPr/>
                  <p:nvPr/>
                </p:nvSpPr>
                <p:spPr>
                  <a:xfrm>
                    <a:off x="1662840" y="420840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5" name="CustomShape 34"/>
                  <p:cNvSpPr/>
                  <p:nvPr/>
                </p:nvSpPr>
                <p:spPr>
                  <a:xfrm>
                    <a:off x="1828080" y="420840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6" name="CustomShape 35"/>
                  <p:cNvSpPr/>
                  <p:nvPr/>
                </p:nvSpPr>
                <p:spPr>
                  <a:xfrm>
                    <a:off x="1996920" y="420588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377" name="Group 36"/>
            <p:cNvGrpSpPr/>
            <p:nvPr/>
          </p:nvGrpSpPr>
          <p:grpSpPr>
            <a:xfrm>
              <a:off x="3923280" y="2931480"/>
              <a:ext cx="4844880" cy="2604600"/>
              <a:chOff x="3923280" y="2931480"/>
              <a:chExt cx="4844880" cy="2604600"/>
            </a:xfrm>
          </p:grpSpPr>
          <p:sp>
            <p:nvSpPr>
              <p:cNvPr id="378" name="CustomShape 37"/>
              <p:cNvSpPr/>
              <p:nvPr/>
            </p:nvSpPr>
            <p:spPr>
              <a:xfrm>
                <a:off x="4151880" y="316008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79" name="CustomShape 38"/>
              <p:cNvSpPr/>
              <p:nvPr/>
            </p:nvSpPr>
            <p:spPr>
              <a:xfrm>
                <a:off x="4106160" y="311436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0" name="CustomShape 39"/>
              <p:cNvSpPr/>
              <p:nvPr/>
            </p:nvSpPr>
            <p:spPr>
              <a:xfrm>
                <a:off x="4060440" y="306864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1" name="CustomShape 40"/>
              <p:cNvSpPr/>
              <p:nvPr/>
            </p:nvSpPr>
            <p:spPr>
              <a:xfrm>
                <a:off x="4014720" y="302292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2" name="CustomShape 41"/>
              <p:cNvSpPr/>
              <p:nvPr/>
            </p:nvSpPr>
            <p:spPr>
              <a:xfrm>
                <a:off x="3969000" y="297720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3" name="CustomShape 42"/>
              <p:cNvSpPr/>
              <p:nvPr/>
            </p:nvSpPr>
            <p:spPr>
              <a:xfrm>
                <a:off x="3923280" y="293148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384" name="Group 43"/>
              <p:cNvGrpSpPr/>
              <p:nvPr/>
            </p:nvGrpSpPr>
            <p:grpSpPr>
              <a:xfrm>
                <a:off x="5431680" y="3884040"/>
                <a:ext cx="1599120" cy="489240"/>
                <a:chOff x="5431680" y="3884040"/>
                <a:chExt cx="1599120" cy="489240"/>
              </a:xfrm>
            </p:grpSpPr>
            <p:sp>
              <p:nvSpPr>
                <p:cNvPr id="385" name="CustomShape 44"/>
                <p:cNvSpPr/>
                <p:nvPr/>
              </p:nvSpPr>
              <p:spPr>
                <a:xfrm>
                  <a:off x="5648760" y="3886560"/>
                  <a:ext cx="149040" cy="16200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6" name="CustomShape 45"/>
                <p:cNvSpPr/>
                <p:nvPr/>
              </p:nvSpPr>
              <p:spPr>
                <a:xfrm>
                  <a:off x="5826240" y="388656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7" name="CustomShape 46"/>
                <p:cNvSpPr/>
                <p:nvPr/>
              </p:nvSpPr>
              <p:spPr>
                <a:xfrm>
                  <a:off x="5975280" y="3886920"/>
                  <a:ext cx="175680" cy="16200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8" name="CustomShape 47"/>
                <p:cNvSpPr/>
                <p:nvPr/>
              </p:nvSpPr>
              <p:spPr>
                <a:xfrm>
                  <a:off x="6158160" y="388656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9" name="CustomShape 48"/>
                <p:cNvSpPr/>
                <p:nvPr/>
              </p:nvSpPr>
              <p:spPr>
                <a:xfrm>
                  <a:off x="632088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0" name="CustomShape 49"/>
                <p:cNvSpPr/>
                <p:nvPr/>
              </p:nvSpPr>
              <p:spPr>
                <a:xfrm>
                  <a:off x="651060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1" name="CustomShape 50"/>
                <p:cNvSpPr/>
                <p:nvPr/>
              </p:nvSpPr>
              <p:spPr>
                <a:xfrm>
                  <a:off x="6707160" y="388692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2" name="CustomShape 51"/>
                <p:cNvSpPr/>
                <p:nvPr/>
              </p:nvSpPr>
              <p:spPr>
                <a:xfrm>
                  <a:off x="5431680" y="4208400"/>
                  <a:ext cx="227160" cy="16200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3" name="CustomShape 52"/>
                <p:cNvSpPr/>
                <p:nvPr/>
              </p:nvSpPr>
              <p:spPr>
                <a:xfrm>
                  <a:off x="5667480" y="420588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4" name="CustomShape 53"/>
                <p:cNvSpPr/>
                <p:nvPr/>
              </p:nvSpPr>
              <p:spPr>
                <a:xfrm>
                  <a:off x="5865120" y="420840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5" name="CustomShape 54"/>
                <p:cNvSpPr/>
                <p:nvPr/>
              </p:nvSpPr>
              <p:spPr>
                <a:xfrm>
                  <a:off x="6042960" y="4208400"/>
                  <a:ext cx="171720" cy="16200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6" name="CustomShape 55"/>
                <p:cNvSpPr/>
                <p:nvPr/>
              </p:nvSpPr>
              <p:spPr>
                <a:xfrm>
                  <a:off x="6224400" y="420588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7" name="CustomShape 56"/>
                <p:cNvSpPr/>
                <p:nvPr/>
              </p:nvSpPr>
              <p:spPr>
                <a:xfrm>
                  <a:off x="6397560" y="4208760"/>
                  <a:ext cx="137160" cy="16200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8" name="CustomShape 57"/>
                <p:cNvSpPr/>
                <p:nvPr/>
              </p:nvSpPr>
              <p:spPr>
                <a:xfrm>
                  <a:off x="6527160" y="420876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9" name="CustomShape 58"/>
                <p:cNvSpPr/>
                <p:nvPr/>
              </p:nvSpPr>
              <p:spPr>
                <a:xfrm>
                  <a:off x="6711480" y="4205880"/>
                  <a:ext cx="157320" cy="16740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00" name="CustomShape 59"/>
                <p:cNvSpPr/>
                <p:nvPr/>
              </p:nvSpPr>
              <p:spPr>
                <a:xfrm>
                  <a:off x="6894360" y="420840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spTree>
    <p:extLst>
      <p:ext uri="{BB962C8B-B14F-4D97-AF65-F5344CB8AC3E}">
        <p14:creationId xmlns:p14="http://schemas.microsoft.com/office/powerpoint/2010/main" val="308766324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sp>
        <p:nvSpPr>
          <p:cNvPr id="402"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technically: yes (i.e. no errors)</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practically: no (the next replaces the</a:t>
            </a:r>
            <a:r>
              <a:t/>
            </a:r>
            <a:br/>
            <a:r>
              <a:rPr lang="en-US" sz="2400" b="0" strike="noStrike" spc="-1">
                <a:solidFill>
                  <a:srgbClr val="414141"/>
                </a:solidFill>
                <a:latin typeface="Arial"/>
                <a:ea typeface="ＭＳ Ｐゴシック"/>
              </a:rPr>
              <a:t>previous, so there’s only ever one)</a:t>
            </a:r>
            <a:endParaRPr lang="en-US" sz="2400" b="0" strike="noStrike" spc="-1">
              <a:latin typeface="Arial"/>
            </a:endParaRPr>
          </a:p>
        </p:txBody>
      </p:sp>
      <p:grpSp>
        <p:nvGrpSpPr>
          <p:cNvPr id="403" name="Group 3"/>
          <p:cNvGrpSpPr/>
          <p:nvPr/>
        </p:nvGrpSpPr>
        <p:grpSpPr>
          <a:xfrm>
            <a:off x="1134360" y="248040"/>
            <a:ext cx="7633800" cy="5288040"/>
            <a:chOff x="1134360" y="248040"/>
            <a:chExt cx="7633800" cy="5288040"/>
          </a:xfrm>
        </p:grpSpPr>
        <p:grpSp>
          <p:nvGrpSpPr>
            <p:cNvPr id="404" name="Group 4"/>
            <p:cNvGrpSpPr/>
            <p:nvPr/>
          </p:nvGrpSpPr>
          <p:grpSpPr>
            <a:xfrm>
              <a:off x="6522120" y="248040"/>
              <a:ext cx="2009880" cy="2009880"/>
              <a:chOff x="6522120" y="248040"/>
              <a:chExt cx="2009880" cy="2009880"/>
            </a:xfrm>
          </p:grpSpPr>
          <p:sp>
            <p:nvSpPr>
              <p:cNvPr id="405" name="CustomShape 5"/>
              <p:cNvSpPr/>
              <p:nvPr/>
            </p:nvSpPr>
            <p:spPr>
              <a:xfrm>
                <a:off x="6750720" y="4766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6" name="CustomShape 6"/>
              <p:cNvSpPr/>
              <p:nvPr/>
            </p:nvSpPr>
            <p:spPr>
              <a:xfrm>
                <a:off x="6705000" y="43092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7" name="CustomShape 7"/>
              <p:cNvSpPr/>
              <p:nvPr/>
            </p:nvSpPr>
            <p:spPr>
              <a:xfrm>
                <a:off x="6659280" y="38520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8" name="CustomShape 8"/>
              <p:cNvSpPr/>
              <p:nvPr/>
            </p:nvSpPr>
            <p:spPr>
              <a:xfrm>
                <a:off x="6613560" y="33948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9" name="CustomShape 9"/>
              <p:cNvSpPr/>
              <p:nvPr/>
            </p:nvSpPr>
            <p:spPr>
              <a:xfrm>
                <a:off x="6567840" y="29376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10" name="CustomShape 10"/>
              <p:cNvSpPr/>
              <p:nvPr/>
            </p:nvSpPr>
            <p:spPr>
              <a:xfrm>
                <a:off x="6522120" y="2480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411" name="Group 11"/>
              <p:cNvGrpSpPr/>
              <p:nvPr/>
            </p:nvGrpSpPr>
            <p:grpSpPr>
              <a:xfrm>
                <a:off x="6908760" y="1064160"/>
                <a:ext cx="1008360" cy="167400"/>
                <a:chOff x="6908760" y="1064160"/>
                <a:chExt cx="1008360" cy="167400"/>
              </a:xfrm>
            </p:grpSpPr>
            <p:sp>
              <p:nvSpPr>
                <p:cNvPr id="412" name="CustomShape 12"/>
                <p:cNvSpPr/>
                <p:nvPr/>
              </p:nvSpPr>
              <p:spPr>
                <a:xfrm>
                  <a:off x="690876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3" name="CustomShape 13"/>
                <p:cNvSpPr/>
                <p:nvPr/>
              </p:nvSpPr>
              <p:spPr>
                <a:xfrm>
                  <a:off x="7053120" y="106704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4" name="CustomShape 14"/>
                <p:cNvSpPr/>
                <p:nvPr/>
              </p:nvSpPr>
              <p:spPr>
                <a:xfrm>
                  <a:off x="7248240" y="106668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5" name="CustomShape 15"/>
                <p:cNvSpPr/>
                <p:nvPr/>
              </p:nvSpPr>
              <p:spPr>
                <a:xfrm>
                  <a:off x="7414560" y="1064160"/>
                  <a:ext cx="164880" cy="16740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6" name="CustomShape 16"/>
                <p:cNvSpPr/>
                <p:nvPr/>
              </p:nvSpPr>
              <p:spPr>
                <a:xfrm>
                  <a:off x="7611840" y="1066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7" name="CustomShape 17"/>
                <p:cNvSpPr/>
                <p:nvPr/>
              </p:nvSpPr>
              <p:spPr>
                <a:xfrm>
                  <a:off x="776520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418" name="Group 18"/>
            <p:cNvGrpSpPr/>
            <p:nvPr/>
          </p:nvGrpSpPr>
          <p:grpSpPr>
            <a:xfrm>
              <a:off x="1134360" y="2931480"/>
              <a:ext cx="1278360" cy="2604240"/>
              <a:chOff x="1134360" y="2931480"/>
              <a:chExt cx="1278360" cy="2604240"/>
            </a:xfrm>
          </p:grpSpPr>
          <p:sp>
            <p:nvSpPr>
              <p:cNvPr id="419" name="CustomShape 19"/>
              <p:cNvSpPr/>
              <p:nvPr/>
            </p:nvSpPr>
            <p:spPr>
              <a:xfrm>
                <a:off x="1362960" y="31600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0" name="CustomShape 20"/>
              <p:cNvSpPr/>
              <p:nvPr/>
            </p:nvSpPr>
            <p:spPr>
              <a:xfrm>
                <a:off x="1317240" y="311436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1" name="CustomShape 21"/>
              <p:cNvSpPr/>
              <p:nvPr/>
            </p:nvSpPr>
            <p:spPr>
              <a:xfrm>
                <a:off x="1271520" y="306864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2" name="CustomShape 22"/>
              <p:cNvSpPr/>
              <p:nvPr/>
            </p:nvSpPr>
            <p:spPr>
              <a:xfrm>
                <a:off x="1225800" y="302292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3" name="CustomShape 23"/>
              <p:cNvSpPr/>
              <p:nvPr/>
            </p:nvSpPr>
            <p:spPr>
              <a:xfrm>
                <a:off x="1180080" y="297720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424" name="Group 24"/>
              <p:cNvGrpSpPr/>
              <p:nvPr/>
            </p:nvGrpSpPr>
            <p:grpSpPr>
              <a:xfrm>
                <a:off x="1134360" y="2931480"/>
                <a:ext cx="1049760" cy="2375640"/>
                <a:chOff x="1134360" y="2931480"/>
                <a:chExt cx="1049760" cy="2375640"/>
              </a:xfrm>
            </p:grpSpPr>
            <p:sp>
              <p:nvSpPr>
                <p:cNvPr id="425" name="CustomShape 25"/>
                <p:cNvSpPr/>
                <p:nvPr/>
              </p:nvSpPr>
              <p:spPr>
                <a:xfrm>
                  <a:off x="1134360" y="29314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426" name="Group 26"/>
                <p:cNvGrpSpPr/>
                <p:nvPr/>
              </p:nvGrpSpPr>
              <p:grpSpPr>
                <a:xfrm>
                  <a:off x="1175040" y="3884040"/>
                  <a:ext cx="968760" cy="489240"/>
                  <a:chOff x="1175040" y="3884040"/>
                  <a:chExt cx="968760" cy="489240"/>
                </a:xfrm>
              </p:grpSpPr>
              <p:sp>
                <p:nvSpPr>
                  <p:cNvPr id="427" name="CustomShape 27"/>
                  <p:cNvSpPr/>
                  <p:nvPr/>
                </p:nvSpPr>
                <p:spPr>
                  <a:xfrm>
                    <a:off x="1295280" y="388692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28" name="CustomShape 28"/>
                  <p:cNvSpPr/>
                  <p:nvPr/>
                </p:nvSpPr>
                <p:spPr>
                  <a:xfrm>
                    <a:off x="146916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29" name="CustomShape 29"/>
                  <p:cNvSpPr/>
                  <p:nvPr/>
                </p:nvSpPr>
                <p:spPr>
                  <a:xfrm>
                    <a:off x="1665360" y="3886920"/>
                    <a:ext cx="155160" cy="16488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0" name="CustomShape 30"/>
                  <p:cNvSpPr/>
                  <p:nvPr/>
                </p:nvSpPr>
                <p:spPr>
                  <a:xfrm>
                    <a:off x="1856160" y="388656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1" name="CustomShape 31"/>
                  <p:cNvSpPr/>
                  <p:nvPr/>
                </p:nvSpPr>
                <p:spPr>
                  <a:xfrm>
                    <a:off x="1175040" y="420876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2" name="CustomShape 32"/>
                  <p:cNvSpPr/>
                  <p:nvPr/>
                </p:nvSpPr>
                <p:spPr>
                  <a:xfrm>
                    <a:off x="1311120" y="420876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3" name="CustomShape 33"/>
                  <p:cNvSpPr/>
                  <p:nvPr/>
                </p:nvSpPr>
                <p:spPr>
                  <a:xfrm>
                    <a:off x="1469160" y="420876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4" name="CustomShape 34"/>
                  <p:cNvSpPr/>
                  <p:nvPr/>
                </p:nvSpPr>
                <p:spPr>
                  <a:xfrm>
                    <a:off x="1662840" y="420840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5" name="CustomShape 35"/>
                  <p:cNvSpPr/>
                  <p:nvPr/>
                </p:nvSpPr>
                <p:spPr>
                  <a:xfrm>
                    <a:off x="1828080" y="420840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6" name="CustomShape 36"/>
                  <p:cNvSpPr/>
                  <p:nvPr/>
                </p:nvSpPr>
                <p:spPr>
                  <a:xfrm>
                    <a:off x="1996920" y="420588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437" name="Group 37"/>
            <p:cNvGrpSpPr/>
            <p:nvPr/>
          </p:nvGrpSpPr>
          <p:grpSpPr>
            <a:xfrm>
              <a:off x="3923280" y="2931480"/>
              <a:ext cx="4844880" cy="2604600"/>
              <a:chOff x="3923280" y="2931480"/>
              <a:chExt cx="4844880" cy="2604600"/>
            </a:xfrm>
          </p:grpSpPr>
          <p:sp>
            <p:nvSpPr>
              <p:cNvPr id="438" name="CustomShape 38"/>
              <p:cNvSpPr/>
              <p:nvPr/>
            </p:nvSpPr>
            <p:spPr>
              <a:xfrm>
                <a:off x="4151880" y="316008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39" name="CustomShape 39"/>
              <p:cNvSpPr/>
              <p:nvPr/>
            </p:nvSpPr>
            <p:spPr>
              <a:xfrm>
                <a:off x="4106160" y="311436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0" name="CustomShape 40"/>
              <p:cNvSpPr/>
              <p:nvPr/>
            </p:nvSpPr>
            <p:spPr>
              <a:xfrm>
                <a:off x="4060440" y="306864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1" name="CustomShape 41"/>
              <p:cNvSpPr/>
              <p:nvPr/>
            </p:nvSpPr>
            <p:spPr>
              <a:xfrm>
                <a:off x="4014720" y="302292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2" name="CustomShape 42"/>
              <p:cNvSpPr/>
              <p:nvPr/>
            </p:nvSpPr>
            <p:spPr>
              <a:xfrm>
                <a:off x="3969000" y="297720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3" name="CustomShape 43"/>
              <p:cNvSpPr/>
              <p:nvPr/>
            </p:nvSpPr>
            <p:spPr>
              <a:xfrm>
                <a:off x="3923280" y="293148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444" name="Group 44"/>
              <p:cNvGrpSpPr/>
              <p:nvPr/>
            </p:nvGrpSpPr>
            <p:grpSpPr>
              <a:xfrm>
                <a:off x="5431680" y="3884040"/>
                <a:ext cx="1599120" cy="489240"/>
                <a:chOff x="5431680" y="3884040"/>
                <a:chExt cx="1599120" cy="489240"/>
              </a:xfrm>
            </p:grpSpPr>
            <p:sp>
              <p:nvSpPr>
                <p:cNvPr id="445" name="CustomShape 45"/>
                <p:cNvSpPr/>
                <p:nvPr/>
              </p:nvSpPr>
              <p:spPr>
                <a:xfrm>
                  <a:off x="5648760" y="3886560"/>
                  <a:ext cx="149040" cy="16200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6" name="CustomShape 46"/>
                <p:cNvSpPr/>
                <p:nvPr/>
              </p:nvSpPr>
              <p:spPr>
                <a:xfrm>
                  <a:off x="5826240" y="388656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7" name="CustomShape 47"/>
                <p:cNvSpPr/>
                <p:nvPr/>
              </p:nvSpPr>
              <p:spPr>
                <a:xfrm>
                  <a:off x="5975280" y="3886920"/>
                  <a:ext cx="175680" cy="16200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8" name="CustomShape 48"/>
                <p:cNvSpPr/>
                <p:nvPr/>
              </p:nvSpPr>
              <p:spPr>
                <a:xfrm>
                  <a:off x="6158160" y="388656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9" name="CustomShape 49"/>
                <p:cNvSpPr/>
                <p:nvPr/>
              </p:nvSpPr>
              <p:spPr>
                <a:xfrm>
                  <a:off x="632088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0" name="CustomShape 50"/>
                <p:cNvSpPr/>
                <p:nvPr/>
              </p:nvSpPr>
              <p:spPr>
                <a:xfrm>
                  <a:off x="651060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1" name="CustomShape 51"/>
                <p:cNvSpPr/>
                <p:nvPr/>
              </p:nvSpPr>
              <p:spPr>
                <a:xfrm>
                  <a:off x="6707160" y="388692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2" name="CustomShape 52"/>
                <p:cNvSpPr/>
                <p:nvPr/>
              </p:nvSpPr>
              <p:spPr>
                <a:xfrm>
                  <a:off x="5431680" y="4208400"/>
                  <a:ext cx="227160" cy="16200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3" name="CustomShape 53"/>
                <p:cNvSpPr/>
                <p:nvPr/>
              </p:nvSpPr>
              <p:spPr>
                <a:xfrm>
                  <a:off x="5667480" y="420588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4" name="CustomShape 54"/>
                <p:cNvSpPr/>
                <p:nvPr/>
              </p:nvSpPr>
              <p:spPr>
                <a:xfrm>
                  <a:off x="5865120" y="420840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5" name="CustomShape 55"/>
                <p:cNvSpPr/>
                <p:nvPr/>
              </p:nvSpPr>
              <p:spPr>
                <a:xfrm>
                  <a:off x="6042960" y="4208400"/>
                  <a:ext cx="171720" cy="16200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6" name="CustomShape 56"/>
                <p:cNvSpPr/>
                <p:nvPr/>
              </p:nvSpPr>
              <p:spPr>
                <a:xfrm>
                  <a:off x="6224400" y="420588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7" name="CustomShape 57"/>
                <p:cNvSpPr/>
                <p:nvPr/>
              </p:nvSpPr>
              <p:spPr>
                <a:xfrm>
                  <a:off x="6397560" y="4208760"/>
                  <a:ext cx="137160" cy="16200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8" name="CustomShape 58"/>
                <p:cNvSpPr/>
                <p:nvPr/>
              </p:nvSpPr>
              <p:spPr>
                <a:xfrm>
                  <a:off x="6527160" y="420876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9" name="CustomShape 59"/>
                <p:cNvSpPr/>
                <p:nvPr/>
              </p:nvSpPr>
              <p:spPr>
                <a:xfrm>
                  <a:off x="6711480" y="4205880"/>
                  <a:ext cx="157320" cy="16740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60" name="CustomShape 60"/>
                <p:cNvSpPr/>
                <p:nvPr/>
              </p:nvSpPr>
              <p:spPr>
                <a:xfrm>
                  <a:off x="6894360" y="420840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spTree>
    <p:extLst>
      <p:ext uri="{BB962C8B-B14F-4D97-AF65-F5344CB8AC3E}">
        <p14:creationId xmlns:p14="http://schemas.microsoft.com/office/powerpoint/2010/main" val="106188066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setup</a:t>
            </a:r>
            <a:endParaRPr lang="en-US" sz="2600" b="0" strike="noStrike" spc="-1">
              <a:latin typeface="Arial"/>
            </a:endParaRPr>
          </a:p>
        </p:txBody>
      </p:sp>
      <p:sp>
        <p:nvSpPr>
          <p:cNvPr id="462" name="CustomShape 2"/>
          <p:cNvSpPr/>
          <p:nvPr/>
        </p:nvSpPr>
        <p:spPr>
          <a:xfrm>
            <a:off x="457200" y="859320"/>
            <a:ext cx="8410680" cy="5140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edit/create ~/.ssh/config</a:t>
            </a:r>
            <a:endParaRPr lang="en-US" sz="1800" b="0" strike="noStrike" spc="-1">
              <a:latin typeface="Arial"/>
            </a:endParaRPr>
          </a:p>
        </p:txBody>
      </p:sp>
      <p:sp>
        <p:nvSpPr>
          <p:cNvPr id="463" name="CustomShape 3"/>
          <p:cNvSpPr/>
          <p:nvPr/>
        </p:nvSpPr>
        <p:spPr>
          <a:xfrm>
            <a:off x="457200" y="3070800"/>
            <a:ext cx="8410680" cy="3165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cd ~/scratch</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0071C5"/>
                </a:solidFill>
                <a:latin typeface="Courier New"/>
                <a:ea typeface="DejaVu Sans"/>
              </a:rPr>
              <a:t>git</a:t>
            </a:r>
            <a:r>
              <a:rPr lang="en-US" sz="1800" b="1" strike="noStrike" spc="-1" dirty="0">
                <a:solidFill>
                  <a:srgbClr val="0071C5"/>
                </a:solidFill>
                <a:latin typeface="Courier New"/>
                <a:ea typeface="DejaVu Sans"/>
              </a:rPr>
              <a:t> clone -b </a:t>
            </a:r>
            <a:r>
              <a:rPr lang="en-US" sz="1800" b="1" strike="noStrike" spc="-1" dirty="0" smtClean="0">
                <a:solidFill>
                  <a:srgbClr val="0071C5"/>
                </a:solidFill>
                <a:latin typeface="Courier New"/>
                <a:ea typeface="DejaVu Sans"/>
              </a:rPr>
              <a:t>warrior git</a:t>
            </a:r>
            <a:r>
              <a:rPr lang="en-US" sz="1800" b="1" strike="noStrike" spc="-1" dirty="0">
                <a:solidFill>
                  <a:srgbClr val="0071C5"/>
                </a:solidFill>
                <a:latin typeface="Courier New"/>
                <a:ea typeface="DejaVu Sans"/>
              </a:rPr>
              <a:t>://git.yoctoproject.org/poky</a:t>
            </a:r>
            <a:endParaRPr lang="en-US" sz="1800" b="0" strike="noStrike" spc="-1" dirty="0">
              <a:solidFill>
                <a:srgbClr val="0071C5"/>
              </a:solidFill>
              <a:latin typeface="Arial"/>
            </a:endParaRPr>
          </a:p>
          <a:p>
            <a:pPr>
              <a:lnSpc>
                <a:spcPct val="100000"/>
              </a:lnSpc>
            </a:pPr>
            <a:r>
              <a:rPr lang="en-US" sz="1800" b="1" strike="noStrike" spc="-1" dirty="0">
                <a:solidFill>
                  <a:srgbClr val="37424A"/>
                </a:solidFill>
                <a:latin typeface="Courier New"/>
                <a:ea typeface="DejaVu Sans"/>
              </a:rPr>
              <a:t>$ . poky/</a:t>
            </a:r>
            <a:r>
              <a:rPr lang="en-US" sz="1800" b="1" strike="noStrike" spc="-1" dirty="0" err="1">
                <a:solidFill>
                  <a:srgbClr val="37424A"/>
                </a:solidFill>
                <a:latin typeface="Courier New"/>
                <a:ea typeface="DejaVu Sans"/>
              </a:rPr>
              <a:t>oe</a:t>
            </a: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init</a:t>
            </a:r>
            <a:r>
              <a:rPr lang="en-US" sz="1800" b="1" strike="noStrike" spc="-1" dirty="0">
                <a:solidFill>
                  <a:srgbClr val="37424A"/>
                </a:solidFill>
                <a:latin typeface="Courier New"/>
                <a:ea typeface="DejaVu Sans"/>
              </a:rPr>
              <a:t>-build-</a:t>
            </a:r>
            <a:r>
              <a:rPr lang="en-US" sz="1800" b="1" strike="noStrike" spc="-1" dirty="0" err="1">
                <a:solidFill>
                  <a:srgbClr val="37424A"/>
                </a:solidFill>
                <a:latin typeface="Courier New"/>
                <a:ea typeface="DejaVu Sans"/>
              </a:rPr>
              <a:t>env</a:t>
            </a:r>
            <a:r>
              <a:rPr lang="en-US" sz="1800" b="1" strike="noStrike" spc="-1" dirty="0">
                <a:solidFill>
                  <a:srgbClr val="37424A"/>
                </a:solidFill>
                <a:latin typeface="Courier New"/>
                <a:ea typeface="DejaVu Sans"/>
              </a:rPr>
              <a:t> build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a:solidFill>
                  <a:srgbClr val="0071C5"/>
                </a:solidFill>
                <a:latin typeface="Courier New"/>
                <a:ea typeface="DejaVu Sans"/>
              </a:rPr>
              <a:t>edit </a:t>
            </a:r>
            <a:r>
              <a:rPr lang="en-US" sz="1800" b="1" strike="noStrike" spc="-1" dirty="0" err="1">
                <a:solidFill>
                  <a:srgbClr val="0071C5"/>
                </a:solidFill>
                <a:latin typeface="Courier New"/>
                <a:ea typeface="DejaVu Sans"/>
              </a:rPr>
              <a:t>conf</a:t>
            </a:r>
            <a:r>
              <a:rPr lang="en-US" sz="1800" b="1" strike="noStrike" spc="-1" dirty="0">
                <a:solidFill>
                  <a:srgbClr val="0071C5"/>
                </a:solidFill>
                <a:latin typeface="Courier New"/>
                <a:ea typeface="DejaVu Sans"/>
              </a:rPr>
              <a:t>/</a:t>
            </a:r>
            <a:r>
              <a:rPr lang="en-US" sz="1800" b="1" strike="noStrike" spc="-1" dirty="0" err="1">
                <a:solidFill>
                  <a:srgbClr val="0071C5"/>
                </a:solidFill>
                <a:latin typeface="Courier New"/>
                <a:ea typeface="DejaVu Sans"/>
              </a:rPr>
              <a:t>local.conf</a:t>
            </a:r>
            <a:endParaRPr lang="en-US" sz="1800" b="0" strike="noStrike" spc="-1" dirty="0">
              <a:solidFill>
                <a:srgbClr val="0071C5"/>
              </a:solidFill>
              <a:latin typeface="Arial"/>
            </a:endParaRPr>
          </a:p>
          <a:p>
            <a:pPr>
              <a:lnSpc>
                <a:spcPct val="100000"/>
              </a:lnSpc>
            </a:pPr>
            <a:r>
              <a:rPr lang="en-US" sz="1800" b="1" strike="noStrike" spc="-1" dirty="0">
                <a:solidFill>
                  <a:srgbClr val="0071C5"/>
                </a:solidFill>
                <a:latin typeface="Courier New"/>
                <a:ea typeface="DejaVu Sans"/>
              </a:rPr>
              <a:t>	MACHINE = "</a:t>
            </a:r>
            <a:r>
              <a:rPr lang="en-US" sz="1800" b="1" strike="noStrike" spc="-1" dirty="0" err="1">
                <a:solidFill>
                  <a:srgbClr val="0071C5"/>
                </a:solidFill>
                <a:latin typeface="Courier New"/>
                <a:ea typeface="DejaVu Sans"/>
              </a:rPr>
              <a:t>qemuarm</a:t>
            </a:r>
            <a:r>
              <a:rPr lang="en-US" sz="1800" b="1" strike="noStrike" spc="-1" dirty="0">
                <a:solidFill>
                  <a:srgbClr val="0071C5"/>
                </a:solidFill>
                <a:latin typeface="Courier New"/>
                <a:ea typeface="DejaVu Sans"/>
              </a:rPr>
              <a:t>"</a:t>
            </a:r>
            <a:endParaRPr lang="en-US" sz="1800" b="0" strike="noStrike" spc="-1" dirty="0">
              <a:solidFill>
                <a:srgbClr val="0071C5"/>
              </a:solidFill>
              <a:latin typeface="Arial"/>
            </a:endParaRPr>
          </a:p>
          <a:p>
            <a:pPr>
              <a:lnSpc>
                <a:spcPct val="100000"/>
              </a:lnSpc>
            </a:pPr>
            <a:r>
              <a:rPr lang="en-US" sz="1800" b="1" strike="noStrike" spc="-1" dirty="0">
                <a:solidFill>
                  <a:srgbClr val="0071C5"/>
                </a:solidFill>
                <a:latin typeface="Courier New"/>
                <a:ea typeface="DejaVu Sans"/>
              </a:rPr>
              <a:t>	DL_DIR = "/scratch/downloads"</a:t>
            </a:r>
            <a:endParaRPr lang="en-US" sz="1800" b="0" strike="noStrike" spc="-1" dirty="0">
              <a:solidFill>
                <a:srgbClr val="0071C5"/>
              </a:solidFill>
              <a:latin typeface="Arial"/>
            </a:endParaRPr>
          </a:p>
          <a:p>
            <a:pPr>
              <a:lnSpc>
                <a:spcPct val="100000"/>
              </a:lnSpc>
            </a:pPr>
            <a:r>
              <a:rPr lang="en-US" sz="1800" b="1" strike="noStrike" spc="-1" dirty="0">
                <a:solidFill>
                  <a:srgbClr val="0071C5"/>
                </a:solidFill>
                <a:latin typeface="Courier New"/>
                <a:ea typeface="DejaVu Sans"/>
              </a:rPr>
              <a:t>	SSTATE_DIR = "/scratch/</a:t>
            </a:r>
            <a:r>
              <a:rPr lang="en-US" sz="1800" b="1" strike="noStrike" spc="-1" dirty="0" err="1">
                <a:solidFill>
                  <a:srgbClr val="0071C5"/>
                </a:solidFill>
                <a:latin typeface="Courier New"/>
                <a:ea typeface="DejaVu Sans"/>
              </a:rPr>
              <a:t>sstate</a:t>
            </a:r>
            <a:r>
              <a:rPr lang="en-US" sz="1800" b="1" strike="noStrike" spc="-1" dirty="0">
                <a:solidFill>
                  <a:srgbClr val="0071C5"/>
                </a:solidFill>
                <a:latin typeface="Courier New"/>
                <a:ea typeface="DejaVu Sans"/>
              </a:rPr>
              <a:t>-cache"</a:t>
            </a:r>
            <a:endParaRPr lang="en-US" sz="1800" b="0" strike="noStrike" spc="-1" dirty="0">
              <a:solidFill>
                <a:srgbClr val="0071C5"/>
              </a:solidFill>
              <a:latin typeface="Arial"/>
            </a:endParaRPr>
          </a:p>
          <a:p>
            <a:pPr>
              <a:lnSpc>
                <a:spcPct val="100000"/>
              </a:lnSpc>
            </a:pPr>
            <a:r>
              <a:rPr lang="en-US" sz="1800" b="1" strike="noStrike" spc="-1" dirty="0">
                <a:solidFill>
                  <a:srgbClr val="0071C5"/>
                </a:solidFill>
                <a:latin typeface="Courier New"/>
                <a:ea typeface="DejaVu Sans"/>
              </a:rPr>
              <a:t>	INHERT += "</a:t>
            </a:r>
            <a:r>
              <a:rPr lang="en-US" sz="1800" b="1" strike="noStrike" spc="-1" dirty="0" err="1">
                <a:solidFill>
                  <a:srgbClr val="0071C5"/>
                </a:solidFill>
                <a:latin typeface="Courier New"/>
                <a:ea typeface="DejaVu Sans"/>
              </a:rPr>
              <a:t>buildhistory</a:t>
            </a:r>
            <a:r>
              <a:rPr lang="en-US" sz="1800" b="1" strike="noStrike" spc="-1" dirty="0">
                <a:solidFill>
                  <a:srgbClr val="0071C5"/>
                </a:solidFill>
                <a:latin typeface="Courier New"/>
                <a:ea typeface="DejaVu Sans"/>
              </a:rPr>
              <a:t>"</a:t>
            </a:r>
            <a:endParaRPr lang="en-US" sz="1800" b="0" strike="noStrike" spc="-1" dirty="0">
              <a:solidFill>
                <a:srgbClr val="0071C5"/>
              </a:solidFill>
              <a:latin typeface="Arial"/>
            </a:endParaRPr>
          </a:p>
          <a:p>
            <a:pPr>
              <a:lnSpc>
                <a:spcPct val="100000"/>
              </a:lnSpc>
            </a:pPr>
            <a:r>
              <a:rPr lang="en-US" sz="1800" b="1" strike="noStrike" spc="-1" dirty="0">
                <a:solidFill>
                  <a:srgbClr val="0071C5"/>
                </a:solidFill>
                <a:latin typeface="Courier New"/>
                <a:ea typeface="DejaVu Sans"/>
              </a:rPr>
              <a:t>	</a:t>
            </a:r>
            <a:r>
              <a:rPr lang="en-US" sz="1800" b="1" strike="noStrike" spc="-1" dirty="0" err="1">
                <a:solidFill>
                  <a:srgbClr val="0071C5"/>
                </a:solidFill>
                <a:latin typeface="Courier New"/>
                <a:ea typeface="DejaVu Sans"/>
              </a:rPr>
              <a:t>IMAGE_INSTALL_append</a:t>
            </a:r>
            <a:r>
              <a:rPr lang="en-US" sz="1800" b="1" strike="noStrike" spc="-1" dirty="0">
                <a:solidFill>
                  <a:srgbClr val="0071C5"/>
                </a:solidFill>
                <a:latin typeface="Courier New"/>
                <a:ea typeface="DejaVu Sans"/>
              </a:rPr>
              <a:t> = " </a:t>
            </a:r>
            <a:r>
              <a:rPr lang="en-US" sz="1800" b="1" strike="noStrike" spc="-1" dirty="0" err="1">
                <a:solidFill>
                  <a:srgbClr val="0071C5"/>
                </a:solidFill>
                <a:latin typeface="Courier New"/>
                <a:ea typeface="DejaVu Sans"/>
              </a:rPr>
              <a:t>openssh</a:t>
            </a:r>
            <a:r>
              <a:rPr lang="en-US" sz="1800" b="1" strike="noStrike" spc="-1" dirty="0">
                <a:solidFill>
                  <a:srgbClr val="0071C5"/>
                </a:solidFill>
                <a:latin typeface="Courier New"/>
                <a:ea typeface="DejaVu Sans"/>
              </a:rPr>
              <a:t>"</a:t>
            </a:r>
            <a:endParaRPr lang="en-US" sz="1800" b="0" strike="noStrike" spc="-1" dirty="0">
              <a:solidFill>
                <a:srgbClr val="0071C5"/>
              </a:solidFill>
              <a:latin typeface="Arial"/>
            </a:endParaRPr>
          </a:p>
          <a:p>
            <a:pPr>
              <a:lnSpc>
                <a:spcPct val="100000"/>
              </a:lnSpc>
            </a:pPr>
            <a:r>
              <a:rPr lang="en-US" sz="1800" b="1" strike="noStrike" spc="-1" dirty="0">
                <a:solidFill>
                  <a:srgbClr val="0071C5"/>
                </a:solidFill>
                <a:latin typeface="Courier New"/>
                <a:ea typeface="DejaVu Sans"/>
              </a:rPr>
              <a:t>	</a:t>
            </a:r>
            <a:r>
              <a:rPr lang="en-US" sz="1800" b="1" strike="noStrike" spc="-1" dirty="0" err="1">
                <a:solidFill>
                  <a:srgbClr val="0071C5"/>
                </a:solidFill>
                <a:latin typeface="Courier New"/>
                <a:ea typeface="DejaVu Sans"/>
              </a:rPr>
              <a:t>WARN_QA_append</a:t>
            </a:r>
            <a:r>
              <a:rPr lang="en-US" sz="1800" b="1" strike="noStrike" spc="-1" dirty="0">
                <a:solidFill>
                  <a:srgbClr val="0071C5"/>
                </a:solidFill>
                <a:latin typeface="Courier New"/>
                <a:ea typeface="DejaVu Sans"/>
              </a:rPr>
              <a:t> = " version-going-backwards"</a:t>
            </a:r>
            <a:endParaRPr lang="en-US" sz="1800" b="0" strike="noStrike" spc="-1" dirty="0">
              <a:solidFill>
                <a:srgbClr val="0071C5"/>
              </a:solidFill>
              <a:latin typeface="Arial"/>
            </a:endParaRPr>
          </a:p>
          <a:p>
            <a:pPr>
              <a:lnSpc>
                <a:spcPct val="100000"/>
              </a:lnSpc>
            </a:pPr>
            <a:r>
              <a:rPr lang="en-US" sz="1800" b="1" strike="noStrike" spc="-1" dirty="0">
                <a:solidFill>
                  <a:srgbClr val="0071C5"/>
                </a:solidFill>
                <a:latin typeface="Courier New"/>
                <a:ea typeface="DejaVu Sans"/>
              </a:rPr>
              <a:t>	</a:t>
            </a:r>
            <a:r>
              <a:rPr lang="en-US" sz="1800" b="1" strike="noStrike" spc="-1" dirty="0" err="1">
                <a:solidFill>
                  <a:srgbClr val="0071C5"/>
                </a:solidFill>
                <a:latin typeface="Courier New"/>
                <a:ea typeface="DejaVu Sans"/>
              </a:rPr>
              <a:t>ERROR_QA_remove</a:t>
            </a:r>
            <a:r>
              <a:rPr lang="en-US" sz="1800" b="1" strike="noStrike" spc="-1" dirty="0">
                <a:solidFill>
                  <a:srgbClr val="0071C5"/>
                </a:solidFill>
                <a:latin typeface="Courier New"/>
                <a:ea typeface="DejaVu Sans"/>
              </a:rPr>
              <a:t> = "version-going-backwards"</a:t>
            </a:r>
            <a:endParaRPr lang="en-US" sz="1800" b="0" strike="noStrike" spc="-1" dirty="0">
              <a:solidFill>
                <a:srgbClr val="0071C5"/>
              </a:solidFill>
              <a:latin typeface="Arial"/>
            </a:endParaRPr>
          </a:p>
        </p:txBody>
      </p:sp>
      <p:sp>
        <p:nvSpPr>
          <p:cNvPr id="464" name="CustomShape 4"/>
          <p:cNvSpPr/>
          <p:nvPr/>
        </p:nvSpPr>
        <p:spPr>
          <a:xfrm>
            <a:off x="822960" y="1308240"/>
            <a:ext cx="7062256" cy="164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dirty="0">
                <a:solidFill>
                  <a:srgbClr val="000000"/>
                </a:solidFill>
                <a:latin typeface="Courier New"/>
                <a:ea typeface="DejaVu Sans"/>
              </a:rPr>
              <a:t>Host </a:t>
            </a:r>
            <a:r>
              <a:rPr lang="en-US" sz="1800" b="1" strike="noStrike" spc="-1" dirty="0" err="1">
                <a:solidFill>
                  <a:srgbClr val="000000"/>
                </a:solidFill>
                <a:latin typeface="Courier New"/>
                <a:ea typeface="DejaVu Sans"/>
              </a:rPr>
              <a:t>qemu</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User root</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Hostname localhost</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Port 2222</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a:t>
            </a:r>
            <a:r>
              <a:rPr lang="en-US" sz="1800" b="1" strike="noStrike" spc="-1" dirty="0" err="1">
                <a:solidFill>
                  <a:srgbClr val="000000"/>
                </a:solidFill>
                <a:latin typeface="Courier New"/>
                <a:ea typeface="DejaVu Sans"/>
              </a:rPr>
              <a:t>StrictHostKeyChecking</a:t>
            </a:r>
            <a:r>
              <a:rPr lang="en-US" sz="1800" b="1" strike="noStrike" spc="-1" dirty="0">
                <a:solidFill>
                  <a:srgbClr val="000000"/>
                </a:solidFill>
                <a:latin typeface="Courier New"/>
                <a:ea typeface="DejaVu Sans"/>
              </a:rPr>
              <a:t> no</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a:t>
            </a:r>
            <a:r>
              <a:rPr lang="en-US" sz="1800" b="1" strike="noStrike" spc="-1" dirty="0" err="1" smtClean="0">
                <a:solidFill>
                  <a:srgbClr val="000000"/>
                </a:solidFill>
                <a:latin typeface="Courier New"/>
                <a:ea typeface="DejaVu Sans"/>
              </a:rPr>
              <a:t>UserKnownHostsFile</a:t>
            </a:r>
            <a:r>
              <a:rPr lang="en-US" sz="1800" b="1" strike="noStrike" spc="-1" dirty="0" smtClean="0">
                <a:solidFill>
                  <a:srgbClr val="000000"/>
                </a:solidFill>
                <a:latin typeface="Courier New"/>
                <a:ea typeface="DejaVu Sans"/>
              </a:rPr>
              <a:t> /dev/null</a:t>
            </a:r>
            <a:endParaRPr lang="en-US" sz="1800" b="0" strike="noStrike" spc="-1" dirty="0">
              <a:latin typeface="Arial"/>
            </a:endParaRPr>
          </a:p>
        </p:txBody>
      </p:sp>
    </p:spTree>
    <p:extLst>
      <p:ext uri="{BB962C8B-B14F-4D97-AF65-F5344CB8AC3E}">
        <p14:creationId xmlns:p14="http://schemas.microsoft.com/office/powerpoint/2010/main" val="388141439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setup</a:t>
            </a:r>
            <a:endParaRPr lang="en-US" sz="2600" b="0" strike="noStrike" spc="-1">
              <a:latin typeface="Arial"/>
            </a:endParaRPr>
          </a:p>
        </p:txBody>
      </p:sp>
      <p:sp>
        <p:nvSpPr>
          <p:cNvPr id="466" name="CustomShape 2"/>
          <p:cNvSpPr/>
          <p:nvPr/>
        </p:nvSpPr>
        <p:spPr>
          <a:xfrm>
            <a:off x="457200" y="1039320"/>
            <a:ext cx="8410680" cy="16113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0071C5"/>
                </a:solidFill>
                <a:latin typeface="Courier New"/>
                <a:ea typeface="DejaVu Sans"/>
              </a:rPr>
              <a:t>bitbake</a:t>
            </a:r>
            <a:r>
              <a:rPr lang="en-US" sz="1800" b="1" strike="noStrike" spc="-1" dirty="0">
                <a:solidFill>
                  <a:srgbClr val="0071C5"/>
                </a:solidFill>
                <a:latin typeface="Courier New"/>
                <a:ea typeface="DejaVu Sans"/>
              </a:rPr>
              <a:t> core-image-base</a:t>
            </a:r>
            <a:endParaRPr lang="en-US" sz="1800" b="0" strike="noStrike" spc="-1" dirty="0">
              <a:solidFill>
                <a:srgbClr val="0071C5"/>
              </a:solidFill>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bitbake</a:t>
            </a:r>
            <a:r>
              <a:rPr lang="en-US" sz="1800" b="1" strike="noStrike" spc="-1" dirty="0">
                <a:solidFill>
                  <a:srgbClr val="37424A"/>
                </a:solidFill>
                <a:latin typeface="Courier New"/>
                <a:ea typeface="DejaVu Sans"/>
              </a:rPr>
              <a:t>-layers create-layer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bitbake</a:t>
            </a:r>
            <a:r>
              <a:rPr lang="en-US" sz="1800" b="1" strike="noStrike" spc="-1" dirty="0">
                <a:solidFill>
                  <a:srgbClr val="37424A"/>
                </a:solidFill>
                <a:latin typeface="Courier New"/>
                <a:ea typeface="DejaVu Sans"/>
              </a:rPr>
              <a:t>-layers add-layer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config</a:t>
            </a:r>
            <a:r>
              <a:rPr lang="en-US" sz="1800" b="1" strike="noStrike" spc="-1" dirty="0">
                <a:solidFill>
                  <a:srgbClr val="37424A"/>
                </a:solidFill>
                <a:latin typeface="Courier New"/>
                <a:ea typeface="DejaVu Sans"/>
              </a:rPr>
              <a:t> --global user.name "name"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config</a:t>
            </a:r>
            <a:r>
              <a:rPr lang="en-US" sz="1800" b="1" strike="noStrike" spc="-1" dirty="0">
                <a:solidFill>
                  <a:srgbClr val="37424A"/>
                </a:solidFill>
                <a:latin typeface="Courier New"/>
                <a:ea typeface="DejaVu Sans"/>
              </a:rPr>
              <a:t> --global </a:t>
            </a:r>
            <a:r>
              <a:rPr lang="en-US" sz="1800" b="1" strike="noStrike" spc="-1" dirty="0" err="1">
                <a:solidFill>
                  <a:srgbClr val="37424A"/>
                </a:solidFill>
                <a:latin typeface="Courier New"/>
                <a:ea typeface="DejaVu Sans"/>
              </a:rPr>
              <a:t>user.email</a:t>
            </a:r>
            <a:r>
              <a:rPr lang="en-US" sz="1800" b="1" strike="noStrike" spc="-1" dirty="0">
                <a:solidFill>
                  <a:srgbClr val="37424A"/>
                </a:solidFill>
                <a:latin typeface="Courier New"/>
                <a:ea typeface="DejaVu Sans"/>
              </a:rPr>
              <a:t> "name@server.com"</a:t>
            </a:r>
            <a:endParaRPr lang="en-US" sz="1800" b="0" strike="noStrike" spc="-1" dirty="0">
              <a:latin typeface="Arial"/>
            </a:endParaRPr>
          </a:p>
        </p:txBody>
      </p:sp>
      <p:sp>
        <p:nvSpPr>
          <p:cNvPr id="467" name="CustomShape 3"/>
          <p:cNvSpPr/>
          <p:nvPr/>
        </p:nvSpPr>
        <p:spPr>
          <a:xfrm>
            <a:off x="442080" y="2731680"/>
            <a:ext cx="8226000" cy="32108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open a second ssh connection to the build machine</a:t>
            </a:r>
            <a:endParaRPr lang="en-US" sz="2400" b="0" strike="noStrike" spc="-1">
              <a:latin typeface="Arial"/>
            </a:endParaRPr>
          </a:p>
          <a:p>
            <a:pPr>
              <a:lnSpc>
                <a:spcPct val="100000"/>
              </a:lnSpc>
              <a:spcBef>
                <a:spcPts val="1800"/>
              </a:spcBef>
            </a:pPr>
            <a:endParaRPr lang="en-US" sz="2400" b="0" strike="noStrike" spc="-1">
              <a:latin typeface="Arial"/>
            </a:endParaRPr>
          </a:p>
          <a:p>
            <a:pPr>
              <a:lnSpc>
                <a:spcPct val="100000"/>
              </a:lnSpc>
              <a:spcBef>
                <a:spcPts val="1800"/>
              </a:spcBef>
            </a:pP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do the exercises in the first connection, work on the target in the second connection</a:t>
            </a:r>
            <a:endParaRPr lang="en-US" sz="2400" b="0" strike="noStrike" spc="-1">
              <a:latin typeface="Arial"/>
            </a:endParaRPr>
          </a:p>
        </p:txBody>
      </p:sp>
      <p:sp>
        <p:nvSpPr>
          <p:cNvPr id="468" name="CustomShape 4"/>
          <p:cNvSpPr/>
          <p:nvPr/>
        </p:nvSpPr>
        <p:spPr>
          <a:xfrm>
            <a:off x="457200" y="3271320"/>
            <a:ext cx="8410680" cy="9612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smtClean="0">
                <a:solidFill>
                  <a:srgbClr val="37424A"/>
                </a:solidFill>
                <a:latin typeface="Courier New"/>
                <a:ea typeface="DejaVu Sans"/>
              </a:rPr>
              <a:t>$ </a:t>
            </a:r>
            <a:r>
              <a:rPr lang="en-US" sz="1800" b="1" strike="noStrike" spc="-1" dirty="0">
                <a:solidFill>
                  <a:srgbClr val="37424A"/>
                </a:solidFill>
                <a:latin typeface="Courier New"/>
                <a:ea typeface="DejaVu Sans"/>
              </a:rPr>
              <a:t>cd </a:t>
            </a:r>
            <a:r>
              <a:rPr lang="en-US" sz="1800" b="1" strike="noStrike" spc="-1" dirty="0" smtClean="0">
                <a:solidFill>
                  <a:srgbClr val="37424A"/>
                </a:solidFill>
                <a:latin typeface="Courier New"/>
                <a:ea typeface="DejaVu Sans"/>
              </a:rPr>
              <a:t>~/scratch/poky</a:t>
            </a:r>
            <a:endParaRPr lang="en-US" sz="1800" b="0" strike="noStrike" spc="-1" dirty="0">
              <a:latin typeface="Arial"/>
            </a:endParaRPr>
          </a:p>
          <a:p>
            <a:pPr>
              <a:lnSpc>
                <a:spcPct val="100000"/>
              </a:lnSpc>
            </a:pPr>
            <a:r>
              <a:rPr lang="en-US" sz="1800" b="1" strike="noStrike" spc="-1" dirty="0" smtClean="0">
                <a:solidFill>
                  <a:srgbClr val="37424A"/>
                </a:solidFill>
                <a:latin typeface="Courier New"/>
                <a:ea typeface="DejaVu Sans"/>
              </a:rPr>
              <a:t>$ </a:t>
            </a:r>
            <a:r>
              <a:rPr lang="en-US" sz="1800" b="1" strike="noStrike" spc="-1" dirty="0">
                <a:solidFill>
                  <a:srgbClr val="37424A"/>
                </a:solidFill>
                <a:latin typeface="Courier New"/>
                <a:ea typeface="DejaVu Sans"/>
              </a:rPr>
              <a:t>. </a:t>
            </a:r>
            <a:r>
              <a:rPr lang="en-US" sz="1800" b="1" strike="noStrike" spc="-1" dirty="0" err="1" smtClean="0">
                <a:solidFill>
                  <a:srgbClr val="37424A"/>
                </a:solidFill>
                <a:latin typeface="Courier New"/>
                <a:ea typeface="DejaVu Sans"/>
              </a:rPr>
              <a:t>oe</a:t>
            </a:r>
            <a:r>
              <a:rPr lang="en-US" sz="1800" b="1" strike="noStrike" spc="-1" dirty="0" smtClean="0">
                <a:solidFill>
                  <a:srgbClr val="37424A"/>
                </a:solidFill>
                <a:latin typeface="Courier New"/>
                <a:ea typeface="DejaVu Sans"/>
              </a:rPr>
              <a:t>-</a:t>
            </a:r>
            <a:r>
              <a:rPr lang="en-US" sz="1800" b="1" strike="noStrike" spc="-1" dirty="0" err="1" smtClean="0">
                <a:solidFill>
                  <a:srgbClr val="37424A"/>
                </a:solidFill>
                <a:latin typeface="Courier New"/>
                <a:ea typeface="DejaVu Sans"/>
              </a:rPr>
              <a:t>init</a:t>
            </a:r>
            <a:r>
              <a:rPr lang="en-US" sz="1800" b="1" strike="noStrike" spc="-1" dirty="0" smtClean="0">
                <a:solidFill>
                  <a:srgbClr val="37424A"/>
                </a:solidFill>
                <a:latin typeface="Courier New"/>
                <a:ea typeface="DejaVu Sans"/>
              </a:rPr>
              <a:t>-build-</a:t>
            </a:r>
            <a:r>
              <a:rPr lang="en-US" sz="1800" b="1" strike="noStrike" spc="-1" dirty="0" err="1" smtClean="0">
                <a:solidFill>
                  <a:srgbClr val="37424A"/>
                </a:solidFill>
                <a:latin typeface="Courier New"/>
                <a:ea typeface="DejaVu Sans"/>
              </a:rPr>
              <a:t>env</a:t>
            </a:r>
            <a:r>
              <a:rPr lang="en-US" sz="1800" b="1" strike="noStrike" spc="-1" dirty="0" smtClean="0">
                <a:solidFill>
                  <a:srgbClr val="37424A"/>
                </a:solidFill>
                <a:latin typeface="Courier New"/>
                <a:ea typeface="DejaVu Sans"/>
              </a:rPr>
              <a:t> </a:t>
            </a:r>
            <a:r>
              <a:rPr lang="en-US" sz="1800" b="1" strike="noStrike" spc="-1" dirty="0">
                <a:solidFill>
                  <a:srgbClr val="37424A"/>
                </a:solidFill>
                <a:latin typeface="Courier New"/>
                <a:ea typeface="DejaVu Sans"/>
              </a:rPr>
              <a:t>build</a:t>
            </a:r>
            <a:endParaRPr lang="en-US" sz="1800" b="0" strike="noStrike" spc="-1" dirty="0">
              <a:latin typeface="Arial"/>
            </a:endParaRPr>
          </a:p>
          <a:p>
            <a:pPr>
              <a:lnSpc>
                <a:spcPct val="100000"/>
              </a:lnSpc>
            </a:pPr>
            <a:r>
              <a:rPr lang="en-US" sz="1800" b="1" strike="noStrike" spc="-1" dirty="0" smtClean="0">
                <a:solidFill>
                  <a:srgbClr val="37424A"/>
                </a:solidFill>
                <a:latin typeface="Courier New"/>
                <a:ea typeface="DejaVu Sans"/>
              </a:rPr>
              <a:t>$ </a:t>
            </a:r>
            <a:r>
              <a:rPr lang="en-US" sz="1800" b="1" strike="noStrike" spc="-1" dirty="0" err="1">
                <a:solidFill>
                  <a:srgbClr val="37424A"/>
                </a:solidFill>
                <a:latin typeface="Courier New"/>
                <a:ea typeface="DejaVu Sans"/>
              </a:rPr>
              <a:t>runqemu</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slirp</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nographic</a:t>
            </a:r>
            <a:r>
              <a:rPr lang="en-US" sz="1800" b="1" strike="noStrike" spc="-1" dirty="0">
                <a:solidFill>
                  <a:srgbClr val="37424A"/>
                </a:solidFill>
                <a:latin typeface="Courier New"/>
                <a:ea typeface="DejaVu Sans"/>
              </a:rPr>
              <a:t> serial</a:t>
            </a:r>
            <a:endParaRPr lang="en-US" sz="1800" b="0" strike="noStrike" spc="-1" dirty="0">
              <a:latin typeface="Arial"/>
            </a:endParaRPr>
          </a:p>
        </p:txBody>
      </p:sp>
    </p:spTree>
    <p:extLst>
      <p:ext uri="{BB962C8B-B14F-4D97-AF65-F5344CB8AC3E}">
        <p14:creationId xmlns:p14="http://schemas.microsoft.com/office/powerpoint/2010/main" val="384557781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getting started</a:t>
            </a:r>
            <a:endParaRPr lang="en-US" sz="2600" b="0" strike="noStrike" spc="-1">
              <a:latin typeface="Arial"/>
            </a:endParaRPr>
          </a:p>
        </p:txBody>
      </p:sp>
      <p:sp>
        <p:nvSpPr>
          <p:cNvPr id="470" name="CustomShape 2"/>
          <p:cNvSpPr/>
          <p:nvPr/>
        </p:nvSpPr>
        <p:spPr>
          <a:xfrm>
            <a:off x="457200" y="1039320"/>
            <a:ext cx="8410680" cy="6969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add \</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https://nano-editor.org/dist/v3/nano-3.0.tar.xz</a:t>
            </a:r>
            <a:endParaRPr lang="en-US" sz="1800" b="0" strike="noStrike" spc="-1" dirty="0">
              <a:latin typeface="Arial"/>
            </a:endParaRPr>
          </a:p>
        </p:txBody>
      </p:sp>
      <p:sp>
        <p:nvSpPr>
          <p:cNvPr id="471" name="CustomShape 3"/>
          <p:cNvSpPr/>
          <p:nvPr/>
        </p:nvSpPr>
        <p:spPr>
          <a:xfrm>
            <a:off x="442080" y="1903680"/>
            <a:ext cx="8226000" cy="4274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implicitly creates workspace (if it doesn’t already exist)</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guesses the recipe name “nano” (correctly!)</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looks at the source and determines it’s an autotooled project (true! and pkgconfig and gettext)</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guesses at DEPENDS (correctly!)</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creates a “rough” recipe</a:t>
            </a:r>
            <a:endParaRPr lang="en-US" sz="2400" b="0" strike="noStrike" spc="-1">
              <a:latin typeface="Arial"/>
            </a:endParaRPr>
          </a:p>
        </p:txBody>
      </p:sp>
      <p:sp>
        <p:nvSpPr>
          <p:cNvPr id="472" name="CustomShape 4"/>
          <p:cNvSpPr/>
          <p:nvPr/>
        </p:nvSpPr>
        <p:spPr>
          <a:xfrm>
            <a:off x="457200" y="5107320"/>
            <a:ext cx="8410680" cy="10288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status</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find-recipe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edit-recipe </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Tree>
    <p:extLst>
      <p:ext uri="{BB962C8B-B14F-4D97-AF65-F5344CB8AC3E}">
        <p14:creationId xmlns:p14="http://schemas.microsoft.com/office/powerpoint/2010/main" val="249651142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getting started</a:t>
            </a:r>
            <a:endParaRPr lang="en-US" sz="2600" b="0" strike="noStrike" spc="-1">
              <a:latin typeface="Arial"/>
            </a:endParaRPr>
          </a:p>
        </p:txBody>
      </p:sp>
      <p:sp>
        <p:nvSpPr>
          <p:cNvPr id="474" name="CustomShape 2"/>
          <p:cNvSpPr/>
          <p:nvPr/>
        </p:nvSpPr>
        <p:spPr>
          <a:xfrm>
            <a:off x="442080" y="1075680"/>
            <a:ext cx="8226000" cy="4274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let’s see if it builds</a:t>
            </a:r>
            <a:endParaRPr lang="en-US" sz="2400" b="0" strike="noStrike" spc="-1">
              <a:latin typeface="Arial"/>
            </a:endParaRPr>
          </a:p>
          <a:p>
            <a:pPr>
              <a:lnSpc>
                <a:spcPct val="100000"/>
              </a:lnSpc>
              <a:spcBef>
                <a:spcPts val="1800"/>
              </a:spcBef>
            </a:pPr>
            <a:endParaRPr lang="en-US" sz="2400" b="0" strike="noStrike" spc="-1">
              <a:latin typeface="Arial"/>
            </a:endParaRPr>
          </a:p>
          <a:p>
            <a:pPr>
              <a:lnSpc>
                <a:spcPct val="100000"/>
              </a:lnSpc>
              <a:spcBef>
                <a:spcPts val="1800"/>
              </a:spcBef>
            </a:pP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it works!</a:t>
            </a:r>
            <a:endParaRPr lang="en-US" sz="2400" b="0" strike="noStrike" spc="-1">
              <a:latin typeface="Arial"/>
            </a:endParaRPr>
          </a:p>
        </p:txBody>
      </p:sp>
      <p:sp>
        <p:nvSpPr>
          <p:cNvPr id="475" name="CustomShape 3"/>
          <p:cNvSpPr/>
          <p:nvPr/>
        </p:nvSpPr>
        <p:spPr>
          <a:xfrm>
            <a:off x="457200" y="1687320"/>
            <a:ext cx="8410680" cy="5227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 </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Tree>
    <p:extLst>
      <p:ext uri="{BB962C8B-B14F-4D97-AF65-F5344CB8AC3E}">
        <p14:creationId xmlns:p14="http://schemas.microsoft.com/office/powerpoint/2010/main" val="218439573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what goes in a workspace?</a:t>
            </a:r>
            <a:endParaRPr lang="en-US" sz="2600" b="0" strike="noStrike" spc="-1">
              <a:latin typeface="Arial"/>
            </a:endParaRPr>
          </a:p>
        </p:txBody>
      </p:sp>
      <p:sp>
        <p:nvSpPr>
          <p:cNvPr id="477"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the things on which you are working:</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recipes</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patches</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sources</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etc...</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 </a:t>
            </a:r>
            <a:endParaRPr lang="en-US" sz="2400" b="0" strike="noStrike" spc="-1">
              <a:latin typeface="Arial"/>
            </a:endParaRPr>
          </a:p>
          <a:p>
            <a:pPr>
              <a:lnSpc>
                <a:spcPct val="100000"/>
              </a:lnSpc>
              <a:spcBef>
                <a:spcPts val="1800"/>
              </a:spcBef>
            </a:pP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...except sources can be, optionally, outside the workspace</a:t>
            </a:r>
            <a:endParaRPr lang="en-US" sz="2400" b="0" strike="noStrike" spc="-1">
              <a:latin typeface="Arial"/>
            </a:endParaRPr>
          </a:p>
        </p:txBody>
      </p:sp>
      <p:sp>
        <p:nvSpPr>
          <p:cNvPr id="478" name="CustomShape 3"/>
          <p:cNvSpPr/>
          <p:nvPr/>
        </p:nvSpPr>
        <p:spPr>
          <a:xfrm>
            <a:off x="457200" y="4171320"/>
            <a:ext cx="8410680" cy="5227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tree -d workspace</a:t>
            </a:r>
            <a:endParaRPr lang="en-US" sz="1800" b="0" strike="noStrike" spc="-1" dirty="0">
              <a:latin typeface="Arial"/>
            </a:endParaRPr>
          </a:p>
        </p:txBody>
      </p:sp>
    </p:spTree>
    <p:extLst>
      <p:ext uri="{BB962C8B-B14F-4D97-AF65-F5344CB8AC3E}">
        <p14:creationId xmlns:p14="http://schemas.microsoft.com/office/powerpoint/2010/main" val="557036137"/>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let’s see nano run</a:t>
            </a:r>
            <a:endParaRPr lang="en-US" sz="2600" b="0" strike="noStrike" spc="-1">
              <a:latin typeface="Arial"/>
            </a:endParaRPr>
          </a:p>
        </p:txBody>
      </p:sp>
      <p:sp>
        <p:nvSpPr>
          <p:cNvPr id="481" name="CustomShape 3"/>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examine </a:t>
            </a:r>
            <a:r>
              <a:rPr lang="en-US" sz="1800" b="1" strike="noStrike" spc="-1" dirty="0" err="1">
                <a:solidFill>
                  <a:srgbClr val="414141"/>
                </a:solidFill>
                <a:latin typeface="Courier New"/>
                <a:ea typeface="ＭＳ Ｐゴシック"/>
              </a:rPr>
              <a:t>buildhistory</a:t>
            </a:r>
            <a:r>
              <a:rPr lang="en-US" sz="1800" b="1" strike="noStrike" spc="-1" dirty="0">
                <a:solidFill>
                  <a:srgbClr val="414141"/>
                </a:solidFill>
                <a:latin typeface="Courier New"/>
                <a:ea typeface="ＭＳ Ｐゴシック"/>
              </a:rPr>
              <a:t>/images/</a:t>
            </a:r>
            <a:r>
              <a:rPr lang="en-US" sz="1800" b="1" strike="noStrike" spc="-1" dirty="0" err="1">
                <a:solidFill>
                  <a:srgbClr val="414141"/>
                </a:solidFill>
                <a:latin typeface="Courier New"/>
                <a:ea typeface="ＭＳ Ｐゴシック"/>
              </a:rPr>
              <a:t>qemuarm</a:t>
            </a:r>
            <a:r>
              <a:rPr lang="en-US" sz="1800" b="1" strike="noStrike" spc="-1" dirty="0">
                <a:solidFill>
                  <a:srgbClr val="414141"/>
                </a:solidFill>
                <a:latin typeface="Courier New"/>
                <a:ea typeface="ＭＳ Ｐゴシック"/>
              </a:rPr>
              <a:t>/</a:t>
            </a:r>
            <a:r>
              <a:rPr lang="en-US" sz="1800" b="1" strike="noStrike" spc="-1" dirty="0" err="1">
                <a:solidFill>
                  <a:srgbClr val="414141"/>
                </a:solidFill>
                <a:latin typeface="Courier New"/>
                <a:ea typeface="ＭＳ Ｐゴシック"/>
              </a:rPr>
              <a:t>glibc</a:t>
            </a:r>
            <a:r>
              <a:rPr lang="en-US" sz="1800" b="1" strike="noStrike" spc="-1" dirty="0">
                <a:solidFill>
                  <a:srgbClr val="414141"/>
                </a:solidFill>
                <a:latin typeface="Courier New"/>
                <a:ea typeface="ＭＳ Ｐゴシック"/>
              </a:rPr>
              <a:t>/core-image-base/installed-packages.txt</a:t>
            </a:r>
            <a:endParaRPr lang="en-US" sz="1800" b="0" strike="noStrike" spc="-1" dirty="0">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dirty="0">
                <a:solidFill>
                  <a:srgbClr val="414141"/>
                </a:solidFill>
                <a:latin typeface="Arial"/>
                <a:ea typeface="ＭＳ Ｐゴシック"/>
              </a:rPr>
              <a:t>verify there’s no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package</a:t>
            </a:r>
            <a:endParaRPr lang="en-US" sz="2400" b="0" strike="noStrike" spc="-1" dirty="0">
              <a:latin typeface="Arial"/>
            </a:endParaRPr>
          </a:p>
          <a:p>
            <a:pPr marL="343080" indent="-33948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in the terminal running </a:t>
            </a:r>
            <a:r>
              <a:rPr lang="en-US" sz="2400" b="0" strike="noStrike" spc="-1" dirty="0" err="1">
                <a:solidFill>
                  <a:srgbClr val="414141"/>
                </a:solidFill>
                <a:latin typeface="Arial"/>
                <a:ea typeface="ＭＳ Ｐゴシック"/>
              </a:rPr>
              <a:t>qemu</a:t>
            </a:r>
            <a:r>
              <a:rPr lang="en-US" sz="2400" b="0" strike="noStrike" spc="-1" dirty="0">
                <a:solidFill>
                  <a:srgbClr val="414141"/>
                </a:solidFill>
                <a:latin typeface="Arial"/>
                <a:ea typeface="ＭＳ Ｐゴシック"/>
              </a:rPr>
              <a:t>, log in and verify there’s no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a:t>
            </a:r>
            <a:endParaRPr lang="en-US" sz="2400" b="0" strike="noStrike" spc="-1" dirty="0">
              <a:latin typeface="Arial"/>
            </a:endParaRPr>
          </a:p>
          <a:p>
            <a:pPr>
              <a:lnSpc>
                <a:spcPct val="100000"/>
              </a:lnSpc>
              <a:spcBef>
                <a:spcPts val="1800"/>
              </a:spcBef>
            </a:pPr>
            <a:endParaRPr lang="en-US" sz="2400" b="0" strike="noStrike" spc="-1" dirty="0">
              <a:latin typeface="Arial"/>
            </a:endParaRPr>
          </a:p>
          <a:p>
            <a:pPr marL="343080" indent="-33948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send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to target</a:t>
            </a:r>
            <a:endParaRPr lang="en-US" sz="2400" b="0" strike="noStrike" spc="-1" dirty="0">
              <a:latin typeface="Arial"/>
            </a:endParaRPr>
          </a:p>
          <a:p>
            <a:pPr marL="343080" indent="-339480">
              <a:lnSpc>
                <a:spcPct val="100000"/>
              </a:lnSpc>
              <a:spcBef>
                <a:spcPts val="1800"/>
              </a:spcBef>
              <a:buClr>
                <a:srgbClr val="0098DB"/>
              </a:buClr>
              <a:buFont typeface="Arial"/>
              <a:buChar char="•"/>
            </a:pPr>
            <a:endParaRPr lang="en-US" sz="2400" b="0" strike="noStrike" spc="-1" dirty="0" smtClean="0">
              <a:solidFill>
                <a:srgbClr val="414141"/>
              </a:solidFill>
              <a:latin typeface="Arial"/>
              <a:ea typeface="ＭＳ Ｐゴシック"/>
            </a:endParaRPr>
          </a:p>
          <a:p>
            <a:pPr marL="343080" indent="-339480">
              <a:lnSpc>
                <a:spcPct val="100000"/>
              </a:lnSpc>
              <a:spcBef>
                <a:spcPts val="1800"/>
              </a:spcBef>
              <a:buClr>
                <a:srgbClr val="0098DB"/>
              </a:buClr>
              <a:buFont typeface="Arial"/>
              <a:buChar char="•"/>
            </a:pPr>
            <a:r>
              <a:rPr lang="en-US" sz="2400" b="0" strike="noStrike" spc="-1" dirty="0" smtClean="0">
                <a:solidFill>
                  <a:srgbClr val="414141"/>
                </a:solidFill>
                <a:latin typeface="Arial"/>
                <a:ea typeface="ＭＳ Ｐゴシック"/>
              </a:rPr>
              <a:t>now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runs</a:t>
            </a:r>
            <a:endParaRPr lang="en-US" sz="2400" b="0" strike="noStrike" spc="-1" dirty="0">
              <a:latin typeface="Arial"/>
            </a:endParaRPr>
          </a:p>
        </p:txBody>
      </p:sp>
      <p:sp>
        <p:nvSpPr>
          <p:cNvPr id="482" name="CustomShape 4"/>
          <p:cNvSpPr/>
          <p:nvPr/>
        </p:nvSpPr>
        <p:spPr>
          <a:xfrm>
            <a:off x="457200" y="3343320"/>
            <a:ext cx="8410680" cy="6789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err="1">
                <a:solidFill>
                  <a:srgbClr val="37424A"/>
                </a:solidFill>
                <a:latin typeface="Courier New"/>
                <a:ea typeface="DejaVu Sans"/>
              </a:rPr>
              <a:t>root@qemuarm</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sh</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command not found</a:t>
            </a:r>
            <a:endParaRPr lang="en-US" sz="1800" b="0" strike="noStrike" spc="-1" dirty="0">
              <a:latin typeface="Arial"/>
            </a:endParaRPr>
          </a:p>
        </p:txBody>
      </p:sp>
      <p:sp>
        <p:nvSpPr>
          <p:cNvPr id="480" name="CustomShape 2"/>
          <p:cNvSpPr/>
          <p:nvPr/>
        </p:nvSpPr>
        <p:spPr>
          <a:xfrm>
            <a:off x="457200" y="4639320"/>
            <a:ext cx="8410680" cy="5227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deploy-target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qemu</a:t>
            </a:r>
            <a:endParaRPr lang="en-US" sz="1800" b="0" strike="noStrike" spc="-1" dirty="0">
              <a:latin typeface="Arial"/>
            </a:endParaRPr>
          </a:p>
        </p:txBody>
      </p:sp>
    </p:spTree>
    <p:extLst>
      <p:ext uri="{BB962C8B-B14F-4D97-AF65-F5344CB8AC3E}">
        <p14:creationId xmlns:p14="http://schemas.microsoft.com/office/powerpoint/2010/main" val="14978321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CustomShape 3"/>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lnSpcReduction="10000"/>
          </a:bodyPr>
          <a:lstStyle/>
          <a:p>
            <a:pPr marL="343080" indent="-33948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build an entire image</a:t>
            </a:r>
            <a:endParaRPr lang="en-US" sz="2400" b="0" strike="noStrike" spc="-1" dirty="0">
              <a:latin typeface="Arial"/>
            </a:endParaRPr>
          </a:p>
          <a:p>
            <a:pPr>
              <a:lnSpc>
                <a:spcPct val="100000"/>
              </a:lnSpc>
              <a:spcBef>
                <a:spcPts val="1800"/>
              </a:spcBef>
            </a:pPr>
            <a:endParaRPr lang="en-US" sz="2400" b="0" strike="noStrike" spc="-1" dirty="0">
              <a:latin typeface="Arial"/>
            </a:endParaRPr>
          </a:p>
          <a:p>
            <a:pPr>
              <a:lnSpc>
                <a:spcPct val="100000"/>
              </a:lnSpc>
              <a:spcBef>
                <a:spcPts val="1800"/>
              </a:spcBef>
            </a:pPr>
            <a:endParaRPr lang="en-US" sz="2400" b="0" strike="noStrike" spc="-1" dirty="0">
              <a:latin typeface="Arial"/>
            </a:endParaRPr>
          </a:p>
          <a:p>
            <a:pPr>
              <a:lnSpc>
                <a:spcPct val="100000"/>
              </a:lnSpc>
              <a:spcBef>
                <a:spcPts val="1800"/>
              </a:spcBef>
            </a:pPr>
            <a:endParaRPr lang="en-US" sz="2400" b="0" strike="noStrike" spc="-1" dirty="0">
              <a:latin typeface="Arial"/>
            </a:endParaRPr>
          </a:p>
          <a:p>
            <a:pPr marL="343080" indent="-33948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examine </a:t>
            </a:r>
            <a:r>
              <a:rPr lang="en-US" sz="1800" b="1" strike="noStrike" spc="-1" dirty="0" err="1">
                <a:solidFill>
                  <a:srgbClr val="414141"/>
                </a:solidFill>
                <a:latin typeface="Courier New"/>
                <a:ea typeface="ＭＳ Ｐゴシック"/>
              </a:rPr>
              <a:t>buildhistory</a:t>
            </a:r>
            <a:r>
              <a:rPr lang="en-US" sz="1800" b="1" strike="noStrike" spc="-1" dirty="0">
                <a:solidFill>
                  <a:srgbClr val="414141"/>
                </a:solidFill>
                <a:latin typeface="Courier New"/>
                <a:ea typeface="ＭＳ Ｐゴシック"/>
              </a:rPr>
              <a:t>/......./installed-packages.txt</a:t>
            </a:r>
            <a:endParaRPr lang="en-US" sz="1800" b="0" strike="noStrike" spc="-1" dirty="0">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dirty="0">
                <a:solidFill>
                  <a:srgbClr val="414141"/>
                </a:solidFill>
                <a:latin typeface="Arial"/>
                <a:ea typeface="ＭＳ Ｐゴシック"/>
              </a:rPr>
              <a:t>now there is a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package</a:t>
            </a:r>
            <a:endParaRPr lang="en-US" sz="2400" b="0" strike="noStrike" spc="-1" dirty="0">
              <a:latin typeface="Arial"/>
            </a:endParaRPr>
          </a:p>
          <a:p>
            <a:pPr marL="343080" indent="-33948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why not just use “</a:t>
            </a:r>
            <a:r>
              <a:rPr lang="en-US" sz="1800" b="1" strike="noStrike" spc="-1" dirty="0" err="1">
                <a:solidFill>
                  <a:srgbClr val="414141"/>
                </a:solidFill>
                <a:latin typeface="Courier New"/>
                <a:ea typeface="ＭＳ Ｐゴシック"/>
              </a:rPr>
              <a:t>bitbake</a:t>
            </a:r>
            <a:r>
              <a:rPr lang="en-US" sz="1800" b="1" strike="noStrike" spc="-1" dirty="0">
                <a:solidFill>
                  <a:srgbClr val="414141"/>
                </a:solidFill>
                <a:latin typeface="Courier New"/>
                <a:ea typeface="ＭＳ Ｐゴシック"/>
              </a:rPr>
              <a:t> core-image-base</a:t>
            </a:r>
            <a:r>
              <a:rPr lang="en-US" sz="2400" b="0" strike="noStrike" spc="-1" dirty="0">
                <a:solidFill>
                  <a:srgbClr val="414141"/>
                </a:solidFill>
                <a:latin typeface="Arial"/>
                <a:ea typeface="ＭＳ Ｐゴシック"/>
              </a:rPr>
              <a:t>”?</a:t>
            </a:r>
            <a:endParaRPr lang="en-US" sz="2400" b="0" strike="noStrike" spc="-1" dirty="0">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package not automatically added</a:t>
            </a:r>
            <a:endParaRPr lang="en-US" sz="2400" b="0" strike="noStrike" spc="-1" dirty="0">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dirty="0" err="1">
                <a:solidFill>
                  <a:srgbClr val="414141"/>
                </a:solidFill>
                <a:latin typeface="Arial"/>
                <a:ea typeface="ＭＳ Ｐゴシック"/>
              </a:rPr>
              <a:t>devtool</a:t>
            </a:r>
            <a:r>
              <a:rPr lang="en-US" sz="2400" b="0" strike="noStrike" spc="-1" dirty="0">
                <a:solidFill>
                  <a:srgbClr val="414141"/>
                </a:solidFill>
                <a:latin typeface="Arial"/>
                <a:ea typeface="ＭＳ Ｐゴシック"/>
              </a:rPr>
              <a:t> makes assumptions</a:t>
            </a:r>
            <a:endParaRPr lang="en-US" sz="2400" b="0" strike="noStrike" spc="-1" dirty="0">
              <a:latin typeface="Arial"/>
            </a:endParaRPr>
          </a:p>
        </p:txBody>
      </p:sp>
      <p:sp>
        <p:nvSpPr>
          <p:cNvPr id="48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let’s see nano run</a:t>
            </a:r>
            <a:endParaRPr lang="en-US" sz="2600" b="0" strike="noStrike" spc="-1">
              <a:latin typeface="Arial"/>
            </a:endParaRPr>
          </a:p>
        </p:txBody>
      </p:sp>
      <p:sp>
        <p:nvSpPr>
          <p:cNvPr id="484" name="CustomShape 2"/>
          <p:cNvSpPr/>
          <p:nvPr/>
        </p:nvSpPr>
        <p:spPr>
          <a:xfrm>
            <a:off x="457200" y="1579320"/>
            <a:ext cx="8410680" cy="15350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build-image core-image-base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NOTE: Building image core-image-base with the following additional packages: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a:t>
            </a:r>
            <a:endParaRPr lang="en-US" sz="1800" b="0" strike="noStrike" spc="-1" dirty="0">
              <a:latin typeface="Arial"/>
            </a:endParaRPr>
          </a:p>
        </p:txBody>
      </p:sp>
    </p:spTree>
    <p:extLst>
      <p:ext uri="{BB962C8B-B14F-4D97-AF65-F5344CB8AC3E}">
        <p14:creationId xmlns:p14="http://schemas.microsoft.com/office/powerpoint/2010/main" val="318698484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upgrade</a:t>
            </a:r>
            <a:endParaRPr lang="en-US" sz="2600" b="0" strike="noStrike" spc="-1">
              <a:latin typeface="Arial"/>
            </a:endParaRPr>
          </a:p>
        </p:txBody>
      </p:sp>
      <p:sp>
        <p:nvSpPr>
          <p:cNvPr id="487" name="CustomShape 2"/>
          <p:cNvSpPr/>
          <p:nvPr/>
        </p:nvSpPr>
        <p:spPr>
          <a:xfrm>
            <a:off x="457200" y="1579320"/>
            <a:ext cx="8410680" cy="7970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-V 3.1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ERROR: recipe </a:t>
            </a:r>
            <a:r>
              <a:rPr lang="en-US" sz="1800" b="1" strike="noStrike" spc="-1" dirty="0" err="1">
                <a:solidFill>
                  <a:srgbClr val="CE181E"/>
                </a:solidFill>
                <a:latin typeface="Courier New"/>
                <a:ea typeface="DejaVu Sans"/>
              </a:rPr>
              <a:t>nano</a:t>
            </a:r>
            <a:r>
              <a:rPr lang="en-US" sz="1800" b="1" strike="noStrike" spc="-1" dirty="0">
                <a:solidFill>
                  <a:srgbClr val="CE181E"/>
                </a:solidFill>
                <a:latin typeface="Courier New"/>
                <a:ea typeface="DejaVu Sans"/>
              </a:rPr>
              <a:t> is already in your workspace</a:t>
            </a:r>
            <a:endParaRPr lang="en-US" sz="1800" b="0" strike="noStrike" spc="-1" dirty="0">
              <a:latin typeface="Arial"/>
            </a:endParaRPr>
          </a:p>
        </p:txBody>
      </p:sp>
      <p:sp>
        <p:nvSpPr>
          <p:cNvPr id="488" name="CustomShape 3"/>
          <p:cNvSpPr/>
          <p:nvPr/>
        </p:nvSpPr>
        <p:spPr>
          <a:xfrm>
            <a:off x="442080" y="1075680"/>
            <a:ext cx="8226000" cy="503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try upgrading </a:t>
            </a:r>
            <a:r>
              <a:rPr lang="en-US" sz="2400" b="0" strike="noStrike" spc="-1" dirty="0" err="1">
                <a:solidFill>
                  <a:srgbClr val="414141"/>
                </a:solidFill>
                <a:latin typeface="Arial"/>
                <a:ea typeface="ＭＳ Ｐゴシック"/>
              </a:rPr>
              <a:t>nano</a:t>
            </a:r>
            <a:endParaRPr lang="en-US" sz="2400" b="0" strike="noStrike" spc="-1" dirty="0">
              <a:latin typeface="Arial"/>
            </a:endParaRPr>
          </a:p>
        </p:txBody>
      </p:sp>
      <p:sp>
        <p:nvSpPr>
          <p:cNvPr id="489" name="CustomShape 4"/>
          <p:cNvSpPr/>
          <p:nvPr/>
        </p:nvSpPr>
        <p:spPr>
          <a:xfrm>
            <a:off x="457200" y="3811320"/>
            <a:ext cx="8410680" cy="10339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../meta-foo</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ERROR: Source tree is not clean:</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a:t>
            </a:r>
            <a:endParaRPr lang="en-US" sz="1800" b="0" strike="noStrike" spc="-1" dirty="0">
              <a:latin typeface="Arial"/>
            </a:endParaRPr>
          </a:p>
        </p:txBody>
      </p:sp>
      <p:sp>
        <p:nvSpPr>
          <p:cNvPr id="490" name="CustomShape 5"/>
          <p:cNvSpPr/>
          <p:nvPr/>
        </p:nvSpPr>
        <p:spPr>
          <a:xfrm>
            <a:off x="442080" y="2551680"/>
            <a:ext cx="8226000" cy="12585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we need to move recipe to layers before upgrade</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preferably our own (meta-foo)</a:t>
            </a:r>
            <a:endParaRPr lang="en-US" sz="2400" b="0" strike="noStrike" spc="-1">
              <a:latin typeface="Arial"/>
            </a:endParaRPr>
          </a:p>
        </p:txBody>
      </p:sp>
      <p:sp>
        <p:nvSpPr>
          <p:cNvPr id="491" name="CustomShape 6"/>
          <p:cNvSpPr/>
          <p:nvPr/>
        </p:nvSpPr>
        <p:spPr>
          <a:xfrm>
            <a:off x="442080" y="4963680"/>
            <a:ext cx="8226000" cy="12585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this is not a problem we introduced</a:t>
            </a:r>
            <a:endParaRPr lang="en-US" sz="2400" b="0" strike="noStrike" spc="-1" dirty="0">
              <a:latin typeface="Arial"/>
            </a:endParaRPr>
          </a:p>
        </p:txBody>
      </p:sp>
      <p:sp>
        <p:nvSpPr>
          <p:cNvPr id="492" name="CustomShape 7"/>
          <p:cNvSpPr/>
          <p:nvPr/>
        </p:nvSpPr>
        <p:spPr>
          <a:xfrm>
            <a:off x="457200" y="5431320"/>
            <a:ext cx="8410680" cy="5112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-f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../meta-foo</a:t>
            </a:r>
            <a:endParaRPr lang="en-US" sz="1800" b="0" strike="noStrike" spc="-1" dirty="0">
              <a:latin typeface="Arial"/>
            </a:endParaRPr>
          </a:p>
        </p:txBody>
      </p:sp>
    </p:spTree>
    <p:extLst>
      <p:ext uri="{BB962C8B-B14F-4D97-AF65-F5344CB8AC3E}">
        <p14:creationId xmlns:p14="http://schemas.microsoft.com/office/powerpoint/2010/main" val="216027040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the Runqueue?</a:t>
            </a:r>
            <a:endParaRPr/>
          </a:p>
        </p:txBody>
      </p:sp>
    </p:spTree>
    <p:extLst>
      <p:ext uri="{BB962C8B-B14F-4D97-AF65-F5344CB8AC3E}">
        <p14:creationId xmlns:p14="http://schemas.microsoft.com/office/powerpoint/2010/main" val="306125151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upgrade</a:t>
            </a:r>
            <a:endParaRPr lang="en-US" sz="2600" b="0" strike="noStrike" spc="-1">
              <a:latin typeface="Arial"/>
            </a:endParaRPr>
          </a:p>
        </p:txBody>
      </p:sp>
      <p:sp>
        <p:nvSpPr>
          <p:cNvPr id="494" name="CustomShape 2"/>
          <p:cNvSpPr/>
          <p:nvPr/>
        </p:nvSpPr>
        <p:spPr>
          <a:xfrm>
            <a:off x="457200" y="1219320"/>
            <a:ext cx="8410680" cy="9741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-V 3.1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deploy-target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qemu</a:t>
            </a:r>
            <a:endParaRPr lang="en-US" sz="1800" b="0" strike="noStrike" spc="-1" dirty="0">
              <a:latin typeface="Arial"/>
            </a:endParaRPr>
          </a:p>
        </p:txBody>
      </p:sp>
    </p:spTree>
    <p:extLst>
      <p:ext uri="{BB962C8B-B14F-4D97-AF65-F5344CB8AC3E}">
        <p14:creationId xmlns:p14="http://schemas.microsoft.com/office/powerpoint/2010/main" val="210588710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deploy-target - dive in</a:t>
            </a:r>
            <a:endParaRPr lang="en-US" sz="2600" b="0" strike="noStrike" spc="-1">
              <a:latin typeface="Arial"/>
            </a:endParaRPr>
          </a:p>
        </p:txBody>
      </p:sp>
      <p:sp>
        <p:nvSpPr>
          <p:cNvPr id="496"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is it okay to re-deploy a second time without cleaning up the first deploy?</a:t>
            </a:r>
            <a:endParaRPr lang="en-US" sz="2400" b="0" strike="noStrike" spc="-1">
              <a:latin typeface="Arial"/>
            </a:endParaRPr>
          </a:p>
          <a:p>
            <a:pPr marL="648000" lvl="2" indent="-21492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yes... usually</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on the target</a:t>
            </a:r>
            <a:endParaRPr lang="en-US" sz="2400" b="0" strike="noStrike" spc="-1">
              <a:latin typeface="Arial"/>
            </a:endParaRPr>
          </a:p>
        </p:txBody>
      </p:sp>
      <p:sp>
        <p:nvSpPr>
          <p:cNvPr id="497" name="CustomShape 3"/>
          <p:cNvSpPr/>
          <p:nvPr/>
        </p:nvSpPr>
        <p:spPr>
          <a:xfrm>
            <a:off x="457200" y="3127320"/>
            <a:ext cx="8410680" cy="27237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root@qemuarm# cd /</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root@qemuarm# ls -a</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.devtool</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root@qemuarm# cd .devtool</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root@qemuarm# ls -l</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-rw-r--r--    1 root     root          4969 Oct 20 06:03 nano.list</a:t>
            </a:r>
            <a:endParaRPr lang="en-US" sz="1800" b="0" strike="noStrike" spc="-1">
              <a:latin typeface="Arial"/>
            </a:endParaRPr>
          </a:p>
        </p:txBody>
      </p:sp>
    </p:spTree>
    <p:extLst>
      <p:ext uri="{BB962C8B-B14F-4D97-AF65-F5344CB8AC3E}">
        <p14:creationId xmlns:p14="http://schemas.microsoft.com/office/powerpoint/2010/main" val="104572413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deploy-target - dive in</a:t>
            </a:r>
            <a:endParaRPr lang="en-US" sz="2600" b="0" strike="noStrike" spc="-1">
              <a:latin typeface="Arial"/>
            </a:endParaRPr>
          </a:p>
        </p:txBody>
      </p:sp>
      <p:sp>
        <p:nvSpPr>
          <p:cNvPr id="499"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nano.list is created by devtool, per package, when it deploys to the target</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examine poky/scripts/lib/devtool/deploy.py for all the answers</a:t>
            </a:r>
            <a:endParaRPr lang="en-US" sz="2400" b="0" strike="noStrike" spc="-1">
              <a:latin typeface="Arial"/>
            </a:endParaRPr>
          </a:p>
          <a:p>
            <a:pPr marL="648000" lvl="2" indent="-21492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it creates a script that is copied to target</a:t>
            </a:r>
            <a:endParaRPr lang="en-US" sz="2400" b="0" strike="noStrike" spc="-1">
              <a:latin typeface="Arial"/>
            </a:endParaRPr>
          </a:p>
          <a:p>
            <a:pPr marL="648000" lvl="2" indent="-21492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preserves any files that would be clobbered</a:t>
            </a:r>
            <a:endParaRPr lang="en-US" sz="2400" b="0" strike="noStrike" spc="-1">
              <a:latin typeface="Arial"/>
            </a:endParaRPr>
          </a:p>
          <a:p>
            <a:pPr marL="648000" lvl="2" indent="-21492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generates a list of files being deployed, so they can be undeployed</a:t>
            </a:r>
            <a:endParaRPr lang="en-US" sz="2400" b="0" strike="noStrike" spc="-1">
              <a:latin typeface="Arial"/>
            </a:endParaRPr>
          </a:p>
          <a:p>
            <a:pPr marL="648000" lvl="2" indent="-21492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deploying starts by undeploying (same recipe name)</a:t>
            </a:r>
            <a:endParaRPr lang="en-US" sz="2400" b="0" strike="noStrike" spc="-1">
              <a:latin typeface="Arial"/>
            </a:endParaRPr>
          </a:p>
        </p:txBody>
      </p:sp>
    </p:spTree>
    <p:extLst>
      <p:ext uri="{BB962C8B-B14F-4D97-AF65-F5344CB8AC3E}">
        <p14:creationId xmlns:p14="http://schemas.microsoft.com/office/powerpoint/2010/main" val="173118070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deploy-target - dive in</a:t>
            </a:r>
            <a:endParaRPr lang="en-US" sz="2600" b="0" strike="noStrike" spc="-1">
              <a:latin typeface="Arial"/>
            </a:endParaRPr>
          </a:p>
        </p:txBody>
      </p:sp>
      <p:sp>
        <p:nvSpPr>
          <p:cNvPr id="501"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undeploy, and verify nano is removed from target, and the plumbing is also removed</a:t>
            </a:r>
            <a:endParaRPr lang="en-US" sz="2400" b="0" strike="noStrike" spc="-1">
              <a:latin typeface="Arial"/>
            </a:endParaRPr>
          </a:p>
        </p:txBody>
      </p:sp>
      <p:sp>
        <p:nvSpPr>
          <p:cNvPr id="502" name="CustomShape 3"/>
          <p:cNvSpPr/>
          <p:nvPr/>
        </p:nvSpPr>
        <p:spPr>
          <a:xfrm>
            <a:off x="457200" y="2011320"/>
            <a:ext cx="8410680" cy="5479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undeploy</a:t>
            </a:r>
            <a:r>
              <a:rPr lang="en-US" sz="1800" b="1" strike="noStrike" spc="-1" dirty="0">
                <a:solidFill>
                  <a:srgbClr val="37424A"/>
                </a:solidFill>
                <a:latin typeface="Courier New"/>
                <a:ea typeface="DejaVu Sans"/>
              </a:rPr>
              <a:t>-target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qemu</a:t>
            </a:r>
            <a:endParaRPr lang="en-US" sz="1800" b="0" strike="noStrike" spc="-1" dirty="0">
              <a:latin typeface="Arial"/>
            </a:endParaRPr>
          </a:p>
        </p:txBody>
      </p:sp>
      <p:sp>
        <p:nvSpPr>
          <p:cNvPr id="503" name="CustomShape 4"/>
          <p:cNvSpPr/>
          <p:nvPr/>
        </p:nvSpPr>
        <p:spPr>
          <a:xfrm>
            <a:off x="457200" y="2731320"/>
            <a:ext cx="8410680" cy="5479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root@qemuarm# ls -a /</a:t>
            </a:r>
            <a:endParaRPr lang="en-US" sz="1800" b="0" strike="noStrike" spc="-1">
              <a:latin typeface="Arial"/>
            </a:endParaRPr>
          </a:p>
        </p:txBody>
      </p:sp>
      <p:sp>
        <p:nvSpPr>
          <p:cNvPr id="504" name="CustomShape 5"/>
          <p:cNvSpPr/>
          <p:nvPr/>
        </p:nvSpPr>
        <p:spPr>
          <a:xfrm>
            <a:off x="457200" y="4639320"/>
            <a:ext cx="8410680" cy="7545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-f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rm</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fr</a:t>
            </a:r>
            <a:r>
              <a:rPr lang="en-US" sz="1800" b="1" strike="noStrike" spc="-1" dirty="0">
                <a:solidFill>
                  <a:srgbClr val="37424A"/>
                </a:solidFill>
                <a:latin typeface="Courier New"/>
                <a:ea typeface="DejaVu Sans"/>
              </a:rPr>
              <a:t> workspace/sources/</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
        <p:nvSpPr>
          <p:cNvPr id="505" name="CustomShape 6"/>
          <p:cNvSpPr/>
          <p:nvPr/>
        </p:nvSpPr>
        <p:spPr>
          <a:xfrm>
            <a:off x="442080" y="4027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remember to finish and cleanup</a:t>
            </a:r>
            <a:endParaRPr lang="en-US" sz="2400" b="0" strike="noStrike" spc="-1">
              <a:latin typeface="Arial"/>
            </a:endParaRPr>
          </a:p>
        </p:txBody>
      </p:sp>
    </p:spTree>
    <p:extLst>
      <p:ext uri="{BB962C8B-B14F-4D97-AF65-F5344CB8AC3E}">
        <p14:creationId xmlns:p14="http://schemas.microsoft.com/office/powerpoint/2010/main" val="294518074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floating devtool commands</a:t>
            </a:r>
            <a:endParaRPr lang="en-US" sz="2600" b="0" strike="noStrike" spc="-1">
              <a:latin typeface="Arial"/>
            </a:endParaRPr>
          </a:p>
        </p:txBody>
      </p:sp>
      <p:sp>
        <p:nvSpPr>
          <p:cNvPr id="507"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some devtool commands don’t care whether the recipe is in the workspace or the layers</a:t>
            </a:r>
            <a:endParaRPr lang="en-US" sz="2400" b="0" strike="noStrike" spc="-1">
              <a:latin typeface="Arial"/>
            </a:endParaRPr>
          </a:p>
        </p:txBody>
      </p:sp>
      <p:sp>
        <p:nvSpPr>
          <p:cNvPr id="508" name="CustomShape 3"/>
          <p:cNvSpPr/>
          <p:nvPr/>
        </p:nvSpPr>
        <p:spPr>
          <a:xfrm>
            <a:off x="457200" y="2011320"/>
            <a:ext cx="8410680" cy="40226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status</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No recipes currently in your workspace</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edit-recipe bash</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(works)</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latest-version bash</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Current version: </a:t>
            </a:r>
            <a:r>
              <a:rPr lang="en-US" sz="1800" b="1" strike="noStrike" spc="-1" dirty="0" smtClean="0">
                <a:solidFill>
                  <a:srgbClr val="808080"/>
                </a:solidFill>
                <a:latin typeface="Courier New"/>
                <a:ea typeface="DejaVu Sans"/>
              </a:rPr>
              <a:t>4.4.18</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Latest version: </a:t>
            </a:r>
            <a:r>
              <a:rPr lang="en-US" sz="1800" b="1" strike="noStrike" spc="-1" dirty="0" smtClean="0">
                <a:solidFill>
                  <a:srgbClr val="808080"/>
                </a:solidFill>
                <a:latin typeface="Courier New"/>
                <a:ea typeface="DejaVu Sans"/>
              </a:rPr>
              <a:t>5.0</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find-recipe bash</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search bash </a:t>
            </a:r>
            <a:endParaRPr lang="en-US" sz="1800" b="0" strike="noStrike" spc="-1" dirty="0">
              <a:latin typeface="Arial"/>
            </a:endParaRPr>
          </a:p>
        </p:txBody>
      </p:sp>
    </p:spTree>
    <p:extLst>
      <p:ext uri="{BB962C8B-B14F-4D97-AF65-F5344CB8AC3E}">
        <p14:creationId xmlns:p14="http://schemas.microsoft.com/office/powerpoint/2010/main" val="65171515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sp>
        <p:nvSpPr>
          <p:cNvPr id="510"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let’s look at some devtool plumbing</a:t>
            </a:r>
            <a:endParaRPr lang="en-US" sz="2400" b="0" strike="noStrike" spc="-1">
              <a:latin typeface="Arial"/>
            </a:endParaRPr>
          </a:p>
        </p:txBody>
      </p:sp>
      <p:sp>
        <p:nvSpPr>
          <p:cNvPr id="511" name="CustomShape 3"/>
          <p:cNvSpPr/>
          <p:nvPr/>
        </p:nvSpPr>
        <p:spPr>
          <a:xfrm>
            <a:off x="457200" y="1543320"/>
            <a:ext cx="8410680" cy="3210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cat </a:t>
            </a:r>
            <a:r>
              <a:rPr lang="en-US" sz="1800" b="1" strike="noStrike" spc="-1" dirty="0" err="1">
                <a:solidFill>
                  <a:srgbClr val="37424A"/>
                </a:solidFill>
                <a:latin typeface="Courier New"/>
                <a:ea typeface="DejaVu Sans"/>
              </a:rPr>
              <a:t>conf</a:t>
            </a: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devtool.conf</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[General]</a:t>
            </a:r>
            <a:endParaRPr lang="en-US" sz="1800" b="0" strike="noStrike" spc="-1" dirty="0">
              <a:latin typeface="Arial"/>
            </a:endParaRPr>
          </a:p>
          <a:p>
            <a:pPr>
              <a:lnSpc>
                <a:spcPct val="100000"/>
              </a:lnSpc>
            </a:pPr>
            <a:r>
              <a:rPr lang="en-US" sz="1800" b="1" strike="noStrike" spc="-1" dirty="0" err="1">
                <a:solidFill>
                  <a:srgbClr val="808080"/>
                </a:solidFill>
                <a:latin typeface="Courier New"/>
                <a:ea typeface="DejaVu Sans"/>
              </a:rPr>
              <a:t>workspace_path</a:t>
            </a:r>
            <a:r>
              <a:rPr lang="en-US" sz="1800" b="1" strike="noStrike" spc="-1" dirty="0">
                <a:solidFill>
                  <a:srgbClr val="808080"/>
                </a:solidFill>
                <a:latin typeface="Courier New"/>
                <a:ea typeface="DejaVu Sans"/>
              </a:rPr>
              <a:t> = </a:t>
            </a:r>
            <a:r>
              <a:rPr lang="en-US" sz="1800" b="1" spc="-1" dirty="0">
                <a:solidFill>
                  <a:srgbClr val="808080"/>
                </a:solidFill>
                <a:latin typeface="Courier New"/>
                <a:ea typeface="DejaVu Sans"/>
              </a:rPr>
              <a:t>/scratch/poky/build/workspace</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[SDK]</a:t>
            </a:r>
            <a:endParaRPr lang="en-US" sz="1800" b="0" strike="noStrike" spc="-1" dirty="0">
              <a:latin typeface="Arial"/>
            </a:endParaRPr>
          </a:p>
          <a:p>
            <a:pPr>
              <a:lnSpc>
                <a:spcPct val="100000"/>
              </a:lnSpc>
            </a:pPr>
            <a:r>
              <a:rPr lang="en-US" sz="1800" b="1" strike="noStrike" spc="-1" dirty="0" err="1">
                <a:solidFill>
                  <a:srgbClr val="808080"/>
                </a:solidFill>
                <a:latin typeface="Courier New"/>
                <a:ea typeface="DejaVu Sans"/>
              </a:rPr>
              <a:t>target_basename</a:t>
            </a:r>
            <a:r>
              <a:rPr lang="en-US" sz="1800" b="1" strike="noStrike" spc="-1" dirty="0">
                <a:solidFill>
                  <a:srgbClr val="808080"/>
                </a:solidFill>
                <a:latin typeface="Courier New"/>
                <a:ea typeface="DejaVu Sans"/>
              </a:rPr>
              <a:t> = </a:t>
            </a:r>
            <a:r>
              <a:rPr lang="en-US" sz="1800" b="1" strike="noStrike" spc="-1" dirty="0" smtClean="0">
                <a:solidFill>
                  <a:srgbClr val="808080"/>
                </a:solidFill>
                <a:latin typeface="Courier New"/>
                <a:ea typeface="DejaVu Sans"/>
              </a:rPr>
              <a:t>core-image-base</a:t>
            </a:r>
            <a:endParaRPr lang="en-US" sz="1800" b="0" strike="noStrike" spc="-1" dirty="0" smtClean="0">
              <a:latin typeface="Arial"/>
            </a:endParaRPr>
          </a:p>
          <a:p>
            <a:pPr>
              <a:lnSpc>
                <a:spcPct val="100000"/>
              </a:lnSpc>
            </a:pPr>
            <a:endParaRPr lang="en-US" sz="1800" b="0" strike="noStrike" spc="-1" dirty="0" smtClean="0">
              <a:latin typeface="Arial"/>
            </a:endParaRPr>
          </a:p>
          <a:p>
            <a:pPr>
              <a:lnSpc>
                <a:spcPct val="100000"/>
              </a:lnSpc>
            </a:pPr>
            <a:r>
              <a:rPr lang="en-US" sz="1800" b="1" strike="noStrike" spc="-1" dirty="0" smtClean="0">
                <a:solidFill>
                  <a:srgbClr val="37424A"/>
                </a:solidFill>
                <a:latin typeface="Courier New"/>
                <a:ea typeface="DejaVu Sans"/>
              </a:rPr>
              <a:t>$ tail -3 </a:t>
            </a:r>
            <a:r>
              <a:rPr lang="en-US" sz="1800" b="1" strike="noStrike" spc="-1" dirty="0" err="1" smtClean="0">
                <a:solidFill>
                  <a:srgbClr val="37424A"/>
                </a:solidFill>
                <a:latin typeface="Courier New"/>
                <a:ea typeface="DejaVu Sans"/>
              </a:rPr>
              <a:t>conf</a:t>
            </a:r>
            <a:r>
              <a:rPr lang="en-US" sz="1800" b="1" strike="noStrike" spc="-1" dirty="0" smtClean="0">
                <a:solidFill>
                  <a:srgbClr val="37424A"/>
                </a:solidFill>
                <a:latin typeface="Courier New"/>
                <a:ea typeface="DejaVu Sans"/>
              </a:rPr>
              <a:t>/</a:t>
            </a:r>
            <a:r>
              <a:rPr lang="en-US" sz="1800" b="1" strike="noStrike" spc="-1" dirty="0" err="1" smtClean="0">
                <a:solidFill>
                  <a:srgbClr val="37424A"/>
                </a:solidFill>
                <a:latin typeface="Courier New"/>
                <a:ea typeface="DejaVu Sans"/>
              </a:rPr>
              <a:t>bblayers.conf</a:t>
            </a:r>
            <a:endParaRPr lang="en-US" sz="1800" b="0" strike="noStrike" spc="-1" dirty="0" smtClean="0">
              <a:latin typeface="Arial"/>
            </a:endParaRPr>
          </a:p>
          <a:p>
            <a:pPr>
              <a:lnSpc>
                <a:spcPct val="100000"/>
              </a:lnSpc>
            </a:pPr>
            <a:r>
              <a:rPr lang="en-US" sz="1800" b="1" spc="-1" dirty="0" smtClean="0">
                <a:solidFill>
                  <a:srgbClr val="808080"/>
                </a:solidFill>
                <a:latin typeface="Courier New"/>
                <a:ea typeface="DejaVu Sans"/>
              </a:rPr>
              <a:t>  </a:t>
            </a:r>
            <a:r>
              <a:rPr lang="en-US" sz="1800" b="1" spc="-1" dirty="0">
                <a:solidFill>
                  <a:srgbClr val="808080"/>
                </a:solidFill>
                <a:latin typeface="Courier New"/>
                <a:ea typeface="DejaVu Sans"/>
              </a:rPr>
              <a:t>/scratch/poky/meta-foo \</a:t>
            </a:r>
          </a:p>
          <a:p>
            <a:pPr>
              <a:lnSpc>
                <a:spcPct val="100000"/>
              </a:lnSpc>
            </a:pPr>
            <a:r>
              <a:rPr lang="en-US" sz="1800" b="1" spc="-1" dirty="0">
                <a:solidFill>
                  <a:srgbClr val="808080"/>
                </a:solidFill>
                <a:latin typeface="Courier New"/>
                <a:ea typeface="DejaVu Sans"/>
              </a:rPr>
              <a:t>  /scratch/poky/build/workspace </a:t>
            </a:r>
            <a:r>
              <a:rPr lang="en-US" sz="1800" b="1" spc="-1" dirty="0" smtClean="0">
                <a:solidFill>
                  <a:srgbClr val="808080"/>
                </a:solidFill>
                <a:latin typeface="Courier New"/>
                <a:ea typeface="DejaVu Sans"/>
              </a:rPr>
              <a:t>\</a:t>
            </a:r>
          </a:p>
          <a:p>
            <a:pPr>
              <a:lnSpc>
                <a:spcPct val="100000"/>
              </a:lnSpc>
            </a:pPr>
            <a:r>
              <a:rPr lang="en-US" sz="1800" b="1" spc="-1" dirty="0" smtClean="0">
                <a:solidFill>
                  <a:srgbClr val="808080"/>
                </a:solidFill>
                <a:latin typeface="Courier New"/>
                <a:ea typeface="DejaVu Sans"/>
              </a:rPr>
              <a:t>  </a:t>
            </a:r>
            <a:r>
              <a:rPr lang="en-US" sz="1800" b="1" strike="noStrike" spc="-1" dirty="0">
                <a:solidFill>
                  <a:srgbClr val="808080"/>
                </a:solidFill>
                <a:latin typeface="Courier New"/>
                <a:ea typeface="DejaVu Sans"/>
              </a:rPr>
              <a:t>"</a:t>
            </a:r>
            <a:endParaRPr lang="en-US" sz="1800" b="0" strike="noStrike" spc="-1" dirty="0">
              <a:latin typeface="Arial"/>
            </a:endParaRPr>
          </a:p>
        </p:txBody>
      </p:sp>
    </p:spTree>
    <p:extLst>
      <p:ext uri="{BB962C8B-B14F-4D97-AF65-F5344CB8AC3E}">
        <p14:creationId xmlns:p14="http://schemas.microsoft.com/office/powerpoint/2010/main" val="3816294137"/>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sp>
        <p:nvSpPr>
          <p:cNvPr id="513"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create a new workspace</a:t>
            </a:r>
            <a:endParaRPr lang="en-US" sz="2400" b="0" strike="noStrike" spc="-1">
              <a:latin typeface="Arial"/>
            </a:endParaRPr>
          </a:p>
        </p:txBody>
      </p:sp>
      <p:sp>
        <p:nvSpPr>
          <p:cNvPr id="514" name="CustomShape 3"/>
          <p:cNvSpPr/>
          <p:nvPr/>
        </p:nvSpPr>
        <p:spPr>
          <a:xfrm>
            <a:off x="457200" y="1543320"/>
            <a:ext cx="8410680" cy="3210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create-workspace ws2</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head -2 conf/devtool.conf</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[General]</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workspace_path = /home/ilab01/devtool/build/ws2</a:t>
            </a: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tail -3 conf/bblayers.conf</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  /home/ilab01/devtool/meta-foo \</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  /home/ilab01/devtool/build/ws2 \</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  "</a:t>
            </a:r>
            <a:endParaRPr lang="en-US" sz="1800" b="0" strike="noStrike" spc="-1">
              <a:latin typeface="Arial"/>
            </a:endParaRPr>
          </a:p>
        </p:txBody>
      </p:sp>
      <p:sp>
        <p:nvSpPr>
          <p:cNvPr id="515" name="CustomShape 4"/>
          <p:cNvSpPr/>
          <p:nvPr/>
        </p:nvSpPr>
        <p:spPr>
          <a:xfrm>
            <a:off x="442080" y="4927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the first one disappears</a:t>
            </a:r>
            <a:endParaRPr lang="en-US" sz="2400" b="0" strike="noStrike" spc="-1">
              <a:latin typeface="Arial"/>
            </a:endParaRPr>
          </a:p>
        </p:txBody>
      </p:sp>
    </p:spTree>
    <p:extLst>
      <p:ext uri="{BB962C8B-B14F-4D97-AF65-F5344CB8AC3E}">
        <p14:creationId xmlns:p14="http://schemas.microsoft.com/office/powerpoint/2010/main" val="230451241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CustomShape 1"/>
          <p:cNvSpPr/>
          <p:nvPr/>
        </p:nvSpPr>
        <p:spPr>
          <a:xfrm>
            <a:off x="454320" y="40824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17" name="CustomShape 2"/>
          <p:cNvSpPr/>
          <p:nvPr/>
        </p:nvSpPr>
        <p:spPr>
          <a:xfrm>
            <a:off x="442440" y="1075320"/>
            <a:ext cx="8226000" cy="49590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use-case? patches can be needed to</a:t>
            </a:r>
            <a:endParaRPr lang="en-US" sz="2400" b="0" strike="noStrike" spc="-1">
              <a:latin typeface="Arial"/>
            </a:endParaRPr>
          </a:p>
          <a:p>
            <a:pPr marL="648000" lvl="2" indent="-2156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 add/remove functionality</a:t>
            </a:r>
            <a:endParaRPr lang="en-US" sz="2400" b="0" strike="noStrike" spc="-1">
              <a:latin typeface="Arial"/>
            </a:endParaRPr>
          </a:p>
          <a:p>
            <a:pPr marL="1080000" lvl="4" indent="-2156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reduce size</a:t>
            </a:r>
            <a:endParaRPr lang="en-US" sz="2400" b="0" strike="noStrike" spc="-1">
              <a:latin typeface="Arial"/>
            </a:endParaRPr>
          </a:p>
          <a:p>
            <a:pPr marL="1080000" lvl="4" indent="-2156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remove dependency/dependencies</a:t>
            </a:r>
            <a:endParaRPr lang="en-US" sz="2400" b="0" strike="noStrike" spc="-1">
              <a:latin typeface="Arial"/>
            </a:endParaRPr>
          </a:p>
          <a:p>
            <a:pPr marL="648000" lvl="2" indent="-2156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allow code to be (cross-)compiled</a:t>
            </a:r>
            <a:endParaRPr lang="en-US" sz="2400" b="0" strike="noStrike" spc="-1">
              <a:latin typeface="Arial"/>
            </a:endParaRPr>
          </a:p>
        </p:txBody>
      </p:sp>
    </p:spTree>
    <p:extLst>
      <p:ext uri="{BB962C8B-B14F-4D97-AF65-F5344CB8AC3E}">
        <p14:creationId xmlns:p14="http://schemas.microsoft.com/office/powerpoint/2010/main" val="132596663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19" name="CustomShape 2"/>
          <p:cNvSpPr/>
          <p:nvPr/>
        </p:nvSpPr>
        <p:spPr>
          <a:xfrm>
            <a:off x="457200" y="1075320"/>
            <a:ext cx="8410680" cy="1392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add https://github.com/twoerner/ypdd-elce2018-example/archive/v1.0.0.tar.gz</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 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deploy-target ypdd-elce2018-example </a:t>
            </a:r>
            <a:r>
              <a:rPr lang="en-US" sz="1800" b="1" strike="noStrike" spc="-1" dirty="0" err="1">
                <a:solidFill>
                  <a:srgbClr val="37424A"/>
                </a:solidFill>
                <a:latin typeface="Courier New"/>
                <a:ea typeface="DejaVu Sans"/>
              </a:rPr>
              <a:t>qemu</a:t>
            </a:r>
            <a:endParaRPr lang="en-US" sz="1800" b="0" strike="noStrike" spc="-1" dirty="0">
              <a:latin typeface="Arial"/>
            </a:endParaRPr>
          </a:p>
        </p:txBody>
      </p:sp>
      <p:sp>
        <p:nvSpPr>
          <p:cNvPr id="520" name="CustomShape 3"/>
          <p:cNvSpPr/>
          <p:nvPr/>
        </p:nvSpPr>
        <p:spPr>
          <a:xfrm>
            <a:off x="457200" y="2803320"/>
            <a:ext cx="8410680" cy="10360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err="1">
                <a:solidFill>
                  <a:srgbClr val="37424A"/>
                </a:solidFill>
                <a:latin typeface="Courier New"/>
                <a:ea typeface="DejaVu Sans"/>
              </a:rPr>
              <a:t>root@qemuarm</a:t>
            </a:r>
            <a:r>
              <a:rPr lang="en-US" sz="1800" b="1" strike="noStrike" spc="-1" dirty="0">
                <a:solidFill>
                  <a:srgbClr val="37424A"/>
                </a:solidFill>
                <a:latin typeface="Courier New"/>
                <a:ea typeface="DejaVu Sans"/>
              </a:rPr>
              <a:t># 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Hello, world!</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Hello from the library</a:t>
            </a:r>
            <a:endParaRPr lang="en-US" sz="1800" b="0" strike="noStrike" spc="-1" dirty="0">
              <a:latin typeface="Arial"/>
            </a:endParaRPr>
          </a:p>
        </p:txBody>
      </p:sp>
    </p:spTree>
    <p:extLst>
      <p:ext uri="{BB962C8B-B14F-4D97-AF65-F5344CB8AC3E}">
        <p14:creationId xmlns:p14="http://schemas.microsoft.com/office/powerpoint/2010/main" val="99426031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22" name="CustomShape 2"/>
          <p:cNvSpPr/>
          <p:nvPr/>
        </p:nvSpPr>
        <p:spPr>
          <a:xfrm>
            <a:off x="442080" y="1075680"/>
            <a:ext cx="8226000" cy="5131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dirty="0" smtClean="0">
                <a:solidFill>
                  <a:srgbClr val="414141"/>
                </a:solidFill>
                <a:latin typeface="Arial"/>
                <a:ea typeface="ＭＳ Ｐゴシック"/>
              </a:rPr>
              <a:t>edit </a:t>
            </a:r>
            <a:r>
              <a:rPr lang="en-US" sz="2400" b="0" strike="noStrike" spc="-1" dirty="0">
                <a:solidFill>
                  <a:srgbClr val="414141"/>
                </a:solidFill>
                <a:latin typeface="Arial"/>
                <a:ea typeface="ＭＳ Ｐゴシック"/>
              </a:rPr>
              <a:t>the code</a:t>
            </a:r>
            <a:endParaRPr lang="en-US" sz="2400" b="0" strike="noStrike" spc="-1" dirty="0">
              <a:latin typeface="Arial"/>
            </a:endParaRPr>
          </a:p>
        </p:txBody>
      </p:sp>
      <p:sp>
        <p:nvSpPr>
          <p:cNvPr id="523" name="CustomShape 3"/>
          <p:cNvSpPr/>
          <p:nvPr/>
        </p:nvSpPr>
        <p:spPr>
          <a:xfrm>
            <a:off x="457200" y="1545024"/>
            <a:ext cx="8410680" cy="993252"/>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export EDITOR=vi</a:t>
            </a:r>
          </a:p>
          <a:p>
            <a:pPr>
              <a:lnSpc>
                <a:spcPct val="100000"/>
              </a:lnSpc>
            </a:pPr>
            <a:r>
              <a:rPr lang="en-US" sz="1800" b="1" spc="-1" dirty="0" smtClean="0">
                <a:solidFill>
                  <a:srgbClr val="37424A"/>
                </a:solidFill>
                <a:latin typeface="Courier New"/>
                <a:ea typeface="DejaVu Sans"/>
              </a:rPr>
              <a:t>$ </a:t>
            </a:r>
            <a:r>
              <a:rPr lang="en-US" sz="1800" b="1" strike="noStrike" spc="-1" dirty="0" err="1" smtClean="0">
                <a:solidFill>
                  <a:srgbClr val="37424A"/>
                </a:solidFill>
                <a:latin typeface="Courier New"/>
                <a:ea typeface="DejaVu Sans"/>
              </a:rPr>
              <a:t>pushd</a:t>
            </a:r>
            <a:r>
              <a:rPr lang="en-US" sz="1800" b="1" strike="noStrike" spc="-1" dirty="0" smtClean="0">
                <a:solidFill>
                  <a:srgbClr val="37424A"/>
                </a:solidFill>
                <a:latin typeface="Courier New"/>
                <a:ea typeface="DejaVu Sans"/>
              </a:rPr>
              <a:t> </a:t>
            </a:r>
            <a:r>
              <a:rPr lang="en-US" sz="1800" b="1" strike="noStrike" spc="-1" dirty="0">
                <a:solidFill>
                  <a:srgbClr val="37424A"/>
                </a:solidFill>
                <a:latin typeface="Courier New"/>
                <a:ea typeface="DejaVu Sans"/>
              </a:rPr>
              <a:t>workspace/sources/ypdd-elce2018-example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$EDITOR </a:t>
            </a:r>
            <a:r>
              <a:rPr lang="en-US" sz="1800" b="1" strike="noStrike" spc="-1" dirty="0" err="1">
                <a:solidFill>
                  <a:srgbClr val="37424A"/>
                </a:solidFill>
                <a:latin typeface="Courier New"/>
                <a:ea typeface="DejaVu Sans"/>
              </a:rPr>
              <a:t>src</a:t>
            </a:r>
            <a:r>
              <a:rPr lang="en-US" sz="1800" b="1" strike="noStrike" spc="-1" dirty="0">
                <a:solidFill>
                  <a:srgbClr val="37424A"/>
                </a:solidFill>
                <a:latin typeface="Courier New"/>
                <a:ea typeface="DejaVu Sans"/>
              </a:rPr>
              <a:t>/ypdd-elce2018-example.c</a:t>
            </a:r>
            <a:endParaRPr lang="en-US" sz="1800" b="0" strike="noStrike" spc="-1" dirty="0">
              <a:latin typeface="Arial"/>
            </a:endParaRPr>
          </a:p>
          <a:p>
            <a:pPr>
              <a:lnSpc>
                <a:spcPct val="100000"/>
              </a:lnSpc>
            </a:pPr>
            <a:endParaRPr lang="en-US" sz="1800" b="0" strike="noStrike" spc="-1" dirty="0">
              <a:latin typeface="Arial"/>
            </a:endParaRPr>
          </a:p>
        </p:txBody>
      </p:sp>
      <p:sp>
        <p:nvSpPr>
          <p:cNvPr id="524" name="CustomShape 4"/>
          <p:cNvSpPr/>
          <p:nvPr/>
        </p:nvSpPr>
        <p:spPr>
          <a:xfrm>
            <a:off x="442080" y="2569808"/>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change from</a:t>
            </a:r>
            <a:endParaRPr lang="en-US" sz="2400" b="0" strike="noStrike" spc="-1" dirty="0">
              <a:latin typeface="Arial"/>
            </a:endParaRPr>
          </a:p>
        </p:txBody>
      </p:sp>
      <p:sp>
        <p:nvSpPr>
          <p:cNvPr id="525" name="CustomShape 5"/>
          <p:cNvSpPr/>
          <p:nvPr/>
        </p:nvSpPr>
        <p:spPr>
          <a:xfrm>
            <a:off x="457200" y="2994618"/>
            <a:ext cx="8410680" cy="4348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world!\n");</a:t>
            </a:r>
            <a:endParaRPr lang="en-US" sz="1800" b="0" strike="noStrike" spc="-1" dirty="0">
              <a:latin typeface="Arial"/>
            </a:endParaRPr>
          </a:p>
          <a:p>
            <a:pPr>
              <a:lnSpc>
                <a:spcPct val="100000"/>
              </a:lnSpc>
            </a:pPr>
            <a:endParaRPr lang="en-US" sz="1800" b="0" strike="noStrike" spc="-1" dirty="0">
              <a:latin typeface="Arial"/>
            </a:endParaRPr>
          </a:p>
        </p:txBody>
      </p:sp>
      <p:sp>
        <p:nvSpPr>
          <p:cNvPr id="526" name="CustomShape 6"/>
          <p:cNvSpPr/>
          <p:nvPr/>
        </p:nvSpPr>
        <p:spPr>
          <a:xfrm>
            <a:off x="442080" y="3559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to</a:t>
            </a:r>
            <a:endParaRPr lang="en-US" sz="2400" b="0" strike="noStrike" spc="-1">
              <a:latin typeface="Arial"/>
            </a:endParaRPr>
          </a:p>
        </p:txBody>
      </p:sp>
      <p:sp>
        <p:nvSpPr>
          <p:cNvPr id="527" name="CustomShape 7"/>
          <p:cNvSpPr/>
          <p:nvPr/>
        </p:nvSpPr>
        <p:spPr>
          <a:xfrm>
            <a:off x="457200" y="4135320"/>
            <a:ext cx="8410680" cy="4348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a:t>
            </a:r>
            <a:r>
              <a:rPr lang="en-US" sz="1800" b="1" strike="noStrike" spc="-1" dirty="0" smtClean="0">
                <a:solidFill>
                  <a:srgbClr val="37424A"/>
                </a:solidFill>
                <a:latin typeface="Courier New"/>
                <a:ea typeface="DejaVu Sans"/>
              </a:rPr>
              <a:t>San Diego!\</a:t>
            </a:r>
            <a:r>
              <a:rPr lang="en-US" sz="1800" b="1" strike="noStrike" spc="-1" dirty="0">
                <a:solidFill>
                  <a:srgbClr val="37424A"/>
                </a:solidFill>
                <a:latin typeface="Courier New"/>
                <a:ea typeface="DejaVu Sans"/>
              </a:rPr>
              <a:t>n");</a:t>
            </a:r>
            <a:endParaRPr lang="en-US" sz="1800" b="0" strike="noStrike" spc="-1" dirty="0">
              <a:latin typeface="Arial"/>
            </a:endParaRPr>
          </a:p>
          <a:p>
            <a:pPr>
              <a:lnSpc>
                <a:spcPct val="100000"/>
              </a:lnSpc>
            </a:pPr>
            <a:endParaRPr lang="en-US" sz="1800" b="0" strike="noStrike" spc="-1" dirty="0">
              <a:latin typeface="Arial"/>
            </a:endParaRPr>
          </a:p>
        </p:txBody>
      </p:sp>
    </p:spTree>
    <p:extLst>
      <p:ext uri="{BB962C8B-B14F-4D97-AF65-F5344CB8AC3E}">
        <p14:creationId xmlns:p14="http://schemas.microsoft.com/office/powerpoint/2010/main" val="65961067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Class</a:t>
            </a:r>
            <a:endParaRPr lang="en-US" dirty="0"/>
          </a:p>
        </p:txBody>
      </p:sp>
      <p:sp>
        <p:nvSpPr>
          <p:cNvPr id="3" name="Content Placeholder 2"/>
          <p:cNvSpPr>
            <a:spLocks noGrp="1"/>
          </p:cNvSpPr>
          <p:nvPr>
            <p:ph sz="quarter" idx="13"/>
          </p:nvPr>
        </p:nvSpPr>
        <p:spPr>
          <a:xfrm>
            <a:off x="459869" y="1026998"/>
            <a:ext cx="8233186" cy="5246802"/>
          </a:xfrm>
        </p:spPr>
        <p:txBody>
          <a:bodyPr/>
          <a:lstStyle/>
          <a:p>
            <a:r>
              <a:rPr lang="en-US" dirty="0" smtClean="0"/>
              <a:t>Class Content (download these slides!):</a:t>
            </a:r>
            <a:endParaRPr lang="en-US" dirty="0"/>
          </a:p>
          <a:p>
            <a:pPr lvl="1"/>
            <a:r>
              <a:rPr lang="en-US" u="sng" dirty="0">
                <a:hlinkClick r:id="rId2"/>
              </a:rPr>
              <a:t>https://</a:t>
            </a:r>
            <a:r>
              <a:rPr lang="en-US" u="sng" dirty="0" smtClean="0">
                <a:hlinkClick r:id="rId2"/>
              </a:rPr>
              <a:t>wiki.yoctoproject.org/wiki/DevDay_San_Diego_2019</a:t>
            </a:r>
            <a:endParaRPr lang="en-US" u="sng" dirty="0" smtClean="0"/>
          </a:p>
          <a:p>
            <a:pPr lvl="1"/>
            <a:r>
              <a:rPr lang="en-US" dirty="0" smtClean="0"/>
              <a:t>Lab Requirements:</a:t>
            </a:r>
          </a:p>
          <a:p>
            <a:pPr lvl="6"/>
            <a:r>
              <a:rPr lang="en-US" dirty="0" smtClean="0"/>
              <a:t>Wireless connection: same as ELCE conference</a:t>
            </a:r>
          </a:p>
          <a:p>
            <a:pPr lvl="6"/>
            <a:r>
              <a:rPr lang="en-US" dirty="0" smtClean="0"/>
              <a:t>SSH (Windows: </a:t>
            </a:r>
            <a:r>
              <a:rPr lang="en-US" dirty="0"/>
              <a:t>e.g. </a:t>
            </a:r>
            <a:r>
              <a:rPr lang="en-US" dirty="0" smtClean="0"/>
              <a:t>“putty”)</a:t>
            </a:r>
          </a:p>
          <a:p>
            <a:r>
              <a:rPr lang="en-US" dirty="0" smtClean="0"/>
              <a:t>Wireless </a:t>
            </a:r>
            <a:r>
              <a:rPr lang="en-US" dirty="0"/>
              <a:t>Registration</a:t>
            </a:r>
            <a:r>
              <a:rPr lang="en-US" dirty="0" smtClean="0"/>
              <a:t>:</a:t>
            </a:r>
          </a:p>
          <a:p>
            <a:pPr lvl="1"/>
            <a:r>
              <a:rPr lang="en-US" dirty="0" smtClean="0"/>
              <a:t>Will be passed out</a:t>
            </a:r>
          </a:p>
          <a:p>
            <a:endParaRPr lang="en-US" dirty="0"/>
          </a:p>
        </p:txBody>
      </p:sp>
    </p:spTree>
    <p:extLst>
      <p:ext uri="{BB962C8B-B14F-4D97-AF65-F5344CB8AC3E}">
        <p14:creationId xmlns:p14="http://schemas.microsoft.com/office/powerpoint/2010/main" val="17235688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Runqueue?</a:t>
            </a:r>
            <a:endParaRPr/>
          </a:p>
        </p:txBody>
      </p:sp>
      <p:sp>
        <p:nvSpPr>
          <p:cNvPr id="72" name="Google Shape;72;p1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“queue” (tree) of tasks that bitbake will execute for a given build</a:t>
            </a:r>
            <a:endParaRPr/>
          </a:p>
          <a:p>
            <a:pPr marL="914400" lvl="1" indent="-317500" algn="l" rtl="0">
              <a:spcBef>
                <a:spcPts val="0"/>
              </a:spcBef>
              <a:spcAft>
                <a:spcPts val="0"/>
              </a:spcAft>
              <a:buSzPts val="1400"/>
              <a:buChar char="○"/>
            </a:pPr>
            <a:r>
              <a:rPr lang="en"/>
              <a:t>Records task dependencies</a:t>
            </a:r>
            <a:endParaRPr/>
          </a:p>
          <a:p>
            <a:pPr marL="914400" lvl="1" indent="-317500" algn="l" rtl="0">
              <a:spcBef>
                <a:spcPts val="0"/>
              </a:spcBef>
              <a:spcAft>
                <a:spcPts val="0"/>
              </a:spcAft>
              <a:buSzPts val="1400"/>
              <a:buChar char="○"/>
            </a:pPr>
            <a:r>
              <a:rPr lang="en"/>
              <a:t>Record task state (completed, ready to run, not ready)</a:t>
            </a:r>
            <a:endParaRPr/>
          </a:p>
          <a:p>
            <a:pPr marL="914400" lvl="1" indent="-317500" algn="l" rtl="0">
              <a:spcBef>
                <a:spcPts val="0"/>
              </a:spcBef>
              <a:spcAft>
                <a:spcPts val="0"/>
              </a:spcAft>
              <a:buSzPts val="1400"/>
              <a:buChar char="○"/>
            </a:pPr>
            <a:r>
              <a:rPr lang="en"/>
              <a:t>As tasks are executed bitbake marks them as complete</a:t>
            </a:r>
            <a:endParaRPr/>
          </a:p>
        </p:txBody>
      </p:sp>
    </p:spTree>
    <p:extLst>
      <p:ext uri="{BB962C8B-B14F-4D97-AF65-F5344CB8AC3E}">
        <p14:creationId xmlns:p14="http://schemas.microsoft.com/office/powerpoint/2010/main" val="207817070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29"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build, deploy, verify</a:t>
            </a:r>
            <a:endParaRPr lang="en-US" sz="2400" b="0" strike="noStrike" spc="-1">
              <a:latin typeface="Arial"/>
            </a:endParaRPr>
          </a:p>
        </p:txBody>
      </p:sp>
      <p:sp>
        <p:nvSpPr>
          <p:cNvPr id="530" name="CustomShape 3"/>
          <p:cNvSpPr/>
          <p:nvPr/>
        </p:nvSpPr>
        <p:spPr>
          <a:xfrm>
            <a:off x="457200" y="1543320"/>
            <a:ext cx="8410680" cy="10159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popd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 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deploy-target ypdd-elce2018-example </a:t>
            </a:r>
            <a:r>
              <a:rPr lang="en-US" sz="1800" b="1" strike="noStrike" spc="-1" dirty="0" err="1">
                <a:solidFill>
                  <a:srgbClr val="37424A"/>
                </a:solidFill>
                <a:latin typeface="Courier New"/>
                <a:ea typeface="DejaVu Sans"/>
              </a:rPr>
              <a:t>qemu</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sp>
        <p:nvSpPr>
          <p:cNvPr id="531" name="CustomShape 4"/>
          <p:cNvSpPr/>
          <p:nvPr/>
        </p:nvSpPr>
        <p:spPr>
          <a:xfrm>
            <a:off x="457200" y="2947320"/>
            <a:ext cx="8410680" cy="10159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root@qemuarm# ypdd-elce2018-example</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Hello, Edinburgh!</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Hello from the library</a:t>
            </a:r>
            <a:endParaRPr lang="en-US" sz="1800" b="0" strike="noStrike" spc="-1">
              <a:latin typeface="Arial"/>
            </a:endParaRPr>
          </a:p>
          <a:p>
            <a:pPr>
              <a:lnSpc>
                <a:spcPct val="100000"/>
              </a:lnSpc>
            </a:pPr>
            <a:endParaRPr lang="en-US" sz="1800" b="0" strike="noStrike" spc="-1">
              <a:latin typeface="Arial"/>
            </a:endParaRPr>
          </a:p>
        </p:txBody>
      </p:sp>
    </p:spTree>
    <p:extLst>
      <p:ext uri="{BB962C8B-B14F-4D97-AF65-F5344CB8AC3E}">
        <p14:creationId xmlns:p14="http://schemas.microsoft.com/office/powerpoint/2010/main" val="283147540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33"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cleanup</a:t>
            </a:r>
            <a:endParaRPr lang="en-US" sz="2400" b="0" strike="noStrike" spc="-1">
              <a:latin typeface="Arial"/>
            </a:endParaRPr>
          </a:p>
        </p:txBody>
      </p:sp>
      <p:sp>
        <p:nvSpPr>
          <p:cNvPr id="534" name="CustomShape 3"/>
          <p:cNvSpPr/>
          <p:nvPr/>
        </p:nvSpPr>
        <p:spPr>
          <a:xfrm>
            <a:off x="457200" y="1543320"/>
            <a:ext cx="8410680" cy="10159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ypdd-elce2018-example ../meta-foo</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ERROR: Source tree is not clean:</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 M </a:t>
            </a:r>
            <a:r>
              <a:rPr lang="en-US" sz="1800" b="1" strike="noStrike" spc="-1" dirty="0" err="1">
                <a:solidFill>
                  <a:srgbClr val="CE181E"/>
                </a:solidFill>
                <a:latin typeface="Courier New"/>
                <a:ea typeface="DejaVu Sans"/>
              </a:rPr>
              <a:t>src</a:t>
            </a:r>
            <a:r>
              <a:rPr lang="en-US" sz="1800" b="1" strike="noStrike" spc="-1" dirty="0">
                <a:solidFill>
                  <a:srgbClr val="CE181E"/>
                </a:solidFill>
                <a:latin typeface="Courier New"/>
                <a:ea typeface="DejaVu Sans"/>
              </a:rPr>
              <a:t>/ypdd-elce2018-example.c</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sp>
        <p:nvSpPr>
          <p:cNvPr id="535" name="CustomShape 4"/>
          <p:cNvSpPr/>
          <p:nvPr/>
        </p:nvSpPr>
        <p:spPr>
          <a:xfrm>
            <a:off x="442080" y="2659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oops! but it’s nice it didn’t clobber or lose my work</a:t>
            </a:r>
            <a:endParaRPr lang="en-US" sz="2400" b="0" strike="noStrike" spc="-1">
              <a:latin typeface="Arial"/>
            </a:endParaRPr>
          </a:p>
        </p:txBody>
      </p:sp>
      <p:sp>
        <p:nvSpPr>
          <p:cNvPr id="536" name="CustomShape 5"/>
          <p:cNvSpPr/>
          <p:nvPr/>
        </p:nvSpPr>
        <p:spPr>
          <a:xfrm>
            <a:off x="457200" y="3235320"/>
            <a:ext cx="8410680" cy="261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pushd</a:t>
            </a: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workspace/sources/ypdd-elce2018-example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commit -</a:t>
            </a:r>
            <a:r>
              <a:rPr lang="en-US" sz="1800" b="1" strike="noStrike" spc="-1" dirty="0" err="1">
                <a:solidFill>
                  <a:srgbClr val="37424A"/>
                </a:solidFill>
                <a:latin typeface="Courier New"/>
                <a:ea typeface="DejaVu Sans"/>
              </a:rPr>
              <a:t>avs</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popd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ypdd-elce2018-example ../meta-foo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Adding new patch 0001-update-salutation.patch</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rm</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fr</a:t>
            </a:r>
            <a:r>
              <a:rPr lang="en-US" sz="1800" b="1" strike="noStrike" spc="-1" dirty="0">
                <a:solidFill>
                  <a:srgbClr val="37424A"/>
                </a:solidFill>
                <a:latin typeface="Courier New"/>
                <a:ea typeface="DejaVu Sans"/>
              </a:rPr>
              <a:t> workspace/sources/ypdd-elce2018-example</a:t>
            </a:r>
            <a:endParaRPr lang="en-US" sz="1800" b="0" strike="noStrike" spc="-1" dirty="0">
              <a:latin typeface="Arial"/>
            </a:endParaRPr>
          </a:p>
        </p:txBody>
      </p:sp>
    </p:spTree>
    <p:extLst>
      <p:ext uri="{BB962C8B-B14F-4D97-AF65-F5344CB8AC3E}">
        <p14:creationId xmlns:p14="http://schemas.microsoft.com/office/powerpoint/2010/main" val="68523754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conflict</a:t>
            </a:r>
            <a:endParaRPr lang="en-US" sz="2600" b="0" strike="noStrike" spc="-1">
              <a:latin typeface="Arial"/>
            </a:endParaRPr>
          </a:p>
        </p:txBody>
      </p:sp>
      <p:sp>
        <p:nvSpPr>
          <p:cNvPr id="538"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now we’ll update to a newer release, but the newer release will conflict with our patch</a:t>
            </a:r>
            <a:endParaRPr lang="en-US" sz="2400" b="0" strike="noStrike" spc="-1">
              <a:latin typeface="Arial"/>
            </a:endParaRPr>
          </a:p>
        </p:txBody>
      </p:sp>
      <p:sp>
        <p:nvSpPr>
          <p:cNvPr id="539" name="CustomShape 3"/>
          <p:cNvSpPr/>
          <p:nvPr/>
        </p:nvSpPr>
        <p:spPr>
          <a:xfrm>
            <a:off x="457200" y="1939320"/>
            <a:ext cx="8410680" cy="37296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--2018-10-20 12:16:11--  https://github.com/twoerner/ypdd-elce2018-example/archive/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Resolving github.com (github.com)... 192.30.253.113, 192.30.253.112</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Connecting to github.com (github.com)|192.30.253.113|:443... connected.</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HTTP request sent, awaiting response... 404 Not Found</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2018-10-20 12:16:11 ERROR 404: Not Found.</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Current version: 1.0.0</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Latest version: </a:t>
            </a:r>
            <a:endParaRPr lang="en-US" sz="1800" b="0" strike="noStrike" spc="-1" dirty="0">
              <a:latin typeface="Arial"/>
            </a:endParaRPr>
          </a:p>
          <a:p>
            <a:pPr>
              <a:lnSpc>
                <a:spcPct val="100000"/>
              </a:lnSpc>
            </a:pPr>
            <a:endParaRPr lang="en-US" sz="1800" b="0" strike="noStrike" spc="-1" dirty="0">
              <a:latin typeface="Arial"/>
            </a:endParaRPr>
          </a:p>
        </p:txBody>
      </p:sp>
      <p:sp>
        <p:nvSpPr>
          <p:cNvPr id="540" name="CustomShape 4"/>
          <p:cNvSpPr/>
          <p:nvPr/>
        </p:nvSpPr>
        <p:spPr>
          <a:xfrm>
            <a:off x="442080" y="5719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devtool can’t figure it out, we need to help it</a:t>
            </a:r>
            <a:endParaRPr lang="en-US" sz="2400" b="0" strike="noStrike" spc="-1">
              <a:latin typeface="Arial"/>
            </a:endParaRPr>
          </a:p>
        </p:txBody>
      </p:sp>
    </p:spTree>
    <p:extLst>
      <p:ext uri="{BB962C8B-B14F-4D97-AF65-F5344CB8AC3E}">
        <p14:creationId xmlns:p14="http://schemas.microsoft.com/office/powerpoint/2010/main" val="252799855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conflict</a:t>
            </a:r>
            <a:endParaRPr lang="en-US" sz="2600" b="0" strike="noStrike" spc="-1">
              <a:latin typeface="Arial"/>
            </a:endParaRPr>
          </a:p>
        </p:txBody>
      </p:sp>
      <p:sp>
        <p:nvSpPr>
          <p:cNvPr id="542" name="CustomShape 2"/>
          <p:cNvSpPr/>
          <p:nvPr/>
        </p:nvSpPr>
        <p:spPr>
          <a:xfrm>
            <a:off x="457200" y="1003320"/>
            <a:ext cx="8410680" cy="37296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-V 1.0.1 ypdd-elce2018-example</a:t>
            </a:r>
            <a:endParaRPr lang="en-US" sz="1800" b="0" strike="noStrike" spc="-1" dirty="0">
              <a:latin typeface="Arial"/>
            </a:endParaRPr>
          </a:p>
          <a:p>
            <a:pPr>
              <a:lnSpc>
                <a:spcPct val="100000"/>
              </a:lnSpc>
            </a:pPr>
            <a:r>
              <a:rPr lang="en-US" sz="1200" b="1" strike="noStrike" spc="-1" dirty="0">
                <a:solidFill>
                  <a:srgbClr val="A09600"/>
                </a:solidFill>
                <a:latin typeface="Courier New"/>
                <a:ea typeface="DejaVu Sans"/>
              </a:rPr>
              <a:t>...</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WARNING: Command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 rebase 99271b82b92d8f5f9ecb31099b78895ba7da84ef' failed:</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First, rewinding head to replay your work on top of it...</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Applying: update salutation</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Using index info to reconstruct a base tree...</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M       </a:t>
            </a:r>
            <a:r>
              <a:rPr lang="en-US" sz="1200" b="1" strike="noStrike" spc="-1" dirty="0" err="1">
                <a:solidFill>
                  <a:srgbClr val="A09600"/>
                </a:solidFill>
                <a:latin typeface="Courier New"/>
                <a:ea typeface="DejaVu Sans"/>
              </a:rPr>
              <a:t>src</a:t>
            </a:r>
            <a:r>
              <a:rPr lang="en-US" sz="1200" b="1" strike="noStrike" spc="-1" dirty="0">
                <a:solidFill>
                  <a:srgbClr val="A09600"/>
                </a:solidFill>
                <a:latin typeface="Courier New"/>
                <a:ea typeface="DejaVu Sans"/>
              </a:rPr>
              <a:t>/ypdd-elce2018-example.c</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Falling back to patching base and 3-way merge...</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Auto-merging </a:t>
            </a:r>
            <a:r>
              <a:rPr lang="en-US" sz="1200" b="1" strike="noStrike" spc="-1" dirty="0" err="1">
                <a:solidFill>
                  <a:srgbClr val="A09600"/>
                </a:solidFill>
                <a:latin typeface="Courier New"/>
                <a:ea typeface="DejaVu Sans"/>
              </a:rPr>
              <a:t>src</a:t>
            </a:r>
            <a:r>
              <a:rPr lang="en-US" sz="1200" b="1" strike="noStrike" spc="-1" dirty="0">
                <a:solidFill>
                  <a:srgbClr val="A09600"/>
                </a:solidFill>
                <a:latin typeface="Courier New"/>
                <a:ea typeface="DejaVu Sans"/>
              </a:rPr>
              <a:t>/ypdd-elce2018-example.c</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CONFLICT (content): Merge conflict in </a:t>
            </a:r>
            <a:r>
              <a:rPr lang="en-US" sz="1200" b="1" strike="noStrike" spc="-1" dirty="0" err="1">
                <a:solidFill>
                  <a:srgbClr val="A09600"/>
                </a:solidFill>
                <a:latin typeface="Courier New"/>
                <a:ea typeface="DejaVu Sans"/>
              </a:rPr>
              <a:t>src</a:t>
            </a:r>
            <a:r>
              <a:rPr lang="en-US" sz="1200" b="1" strike="noStrike" spc="-1" dirty="0">
                <a:solidFill>
                  <a:srgbClr val="A09600"/>
                </a:solidFill>
                <a:latin typeface="Courier New"/>
                <a:ea typeface="DejaVu Sans"/>
              </a:rPr>
              <a:t>/ypdd-elce2018-example.c</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error: Failed to merge in the changes.</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Patch failed at 0001 update salutation</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The copy of the patch that failed is found in: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/rebase-apply/patch</a:t>
            </a:r>
            <a:endParaRPr lang="en-US" sz="1200" b="0" strike="noStrike" spc="-1" dirty="0">
              <a:latin typeface="Arial"/>
            </a:endParaRPr>
          </a:p>
          <a:p>
            <a:pPr>
              <a:lnSpc>
                <a:spcPct val="100000"/>
              </a:lnSpc>
            </a:pP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When you have resolved this problem, run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 rebase --continue".</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If you prefer to skip this patch, run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 rebase --skip" instead.</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To check out the original branch and stop rebasing, run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 rebase --abort".</a:t>
            </a:r>
            <a:endParaRPr lang="en-US" sz="1200" b="0" strike="noStrike" spc="-1" dirty="0">
              <a:latin typeface="Arial"/>
            </a:endParaRPr>
          </a:p>
          <a:p>
            <a:pPr>
              <a:lnSpc>
                <a:spcPct val="100000"/>
              </a:lnSpc>
            </a:pP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You will need to resolve conflicts in order to complete the upgrade.</a:t>
            </a:r>
            <a:endParaRPr lang="en-US" sz="1200" b="0" strike="noStrike" spc="-1" dirty="0">
              <a:latin typeface="Arial"/>
            </a:endParaRPr>
          </a:p>
        </p:txBody>
      </p:sp>
    </p:spTree>
    <p:extLst>
      <p:ext uri="{BB962C8B-B14F-4D97-AF65-F5344CB8AC3E}">
        <p14:creationId xmlns:p14="http://schemas.microsoft.com/office/powerpoint/2010/main" val="367608462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44"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keep the new, or keep the old?</a:t>
            </a:r>
            <a:endParaRPr lang="en-US" sz="2400" b="0" strike="noStrike" spc="-1">
              <a:latin typeface="Arial"/>
            </a:endParaRPr>
          </a:p>
          <a:p>
            <a:pPr marL="648000" lvl="2" indent="-2156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keep the new</a:t>
            </a:r>
            <a:endParaRPr lang="en-US" sz="2400" b="0" strike="noStrike" spc="-1">
              <a:latin typeface="Arial"/>
            </a:endParaRPr>
          </a:p>
        </p:txBody>
      </p:sp>
      <p:sp>
        <p:nvSpPr>
          <p:cNvPr id="545" name="CustomShape 3"/>
          <p:cNvSpPr/>
          <p:nvPr/>
        </p:nvSpPr>
        <p:spPr>
          <a:xfrm>
            <a:off x="457200" y="2227320"/>
            <a:ext cx="8410680" cy="7898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pushd</a:t>
            </a:r>
            <a:r>
              <a:rPr lang="en-US" sz="1800" b="1" strike="noStrike" spc="-1" dirty="0">
                <a:solidFill>
                  <a:srgbClr val="37424A"/>
                </a:solidFill>
                <a:latin typeface="Courier New"/>
                <a:ea typeface="DejaVu Sans"/>
              </a:rPr>
              <a:t> workspace/sources/ypdd-elce2018-example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$EDITOR </a:t>
            </a:r>
            <a:r>
              <a:rPr lang="en-US" sz="1800" b="1" strike="noStrike" spc="-1" dirty="0" err="1">
                <a:solidFill>
                  <a:srgbClr val="37424A"/>
                </a:solidFill>
                <a:latin typeface="Courier New"/>
                <a:ea typeface="DejaVu Sans"/>
              </a:rPr>
              <a:t>src</a:t>
            </a:r>
            <a:r>
              <a:rPr lang="en-US" sz="1800" b="1" strike="noStrike" spc="-1" dirty="0">
                <a:solidFill>
                  <a:srgbClr val="37424A"/>
                </a:solidFill>
                <a:latin typeface="Courier New"/>
                <a:ea typeface="DejaVu Sans"/>
              </a:rPr>
              <a:t>/ypdd-elce2018-example.c</a:t>
            </a:r>
            <a:endParaRPr lang="en-US" sz="1800" b="0" strike="noStrike" spc="-1" dirty="0">
              <a:latin typeface="Arial"/>
            </a:endParaRPr>
          </a:p>
        </p:txBody>
      </p:sp>
    </p:spTree>
    <p:extLst>
      <p:ext uri="{BB962C8B-B14F-4D97-AF65-F5344CB8AC3E}">
        <p14:creationId xmlns:p14="http://schemas.microsoft.com/office/powerpoint/2010/main" val="378764975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47"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from</a:t>
            </a:r>
            <a:endParaRPr lang="en-US" sz="2400" b="0" strike="noStrike" spc="-1">
              <a:latin typeface="Arial"/>
            </a:endParaRPr>
          </a:p>
        </p:txBody>
      </p:sp>
      <p:sp>
        <p:nvSpPr>
          <p:cNvPr id="548" name="CustomShape 3"/>
          <p:cNvSpPr/>
          <p:nvPr/>
        </p:nvSpPr>
        <p:spPr>
          <a:xfrm>
            <a:off x="457200" y="1543320"/>
            <a:ext cx="8410680" cy="18489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12 &lt;&lt;&lt;&lt;&lt;&lt;&lt; 99271b82b92d8f5f9ecb31099b78895ba7da84ef</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13         /* a meaningful comment */</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14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world!\n");</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15 =======</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16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a:t>
            </a:r>
            <a:r>
              <a:rPr lang="en-US" sz="1800" b="1" strike="noStrike" spc="-1" dirty="0" smtClean="0">
                <a:solidFill>
                  <a:srgbClr val="37424A"/>
                </a:solidFill>
                <a:latin typeface="Courier New"/>
                <a:ea typeface="DejaVu Sans"/>
              </a:rPr>
              <a:t>San Diego!\</a:t>
            </a:r>
            <a:r>
              <a:rPr lang="en-US" sz="1800" b="1" strike="noStrike" spc="-1" dirty="0">
                <a:solidFill>
                  <a:srgbClr val="37424A"/>
                </a:solidFill>
                <a:latin typeface="Courier New"/>
                <a:ea typeface="DejaVu Sans"/>
              </a:rPr>
              <a:t>n");</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17 &gt;&gt;&gt;&gt;&gt;&gt;&gt; update salutation</a:t>
            </a:r>
            <a:endParaRPr lang="en-US" sz="1800" b="0" strike="noStrike" spc="-1" dirty="0">
              <a:latin typeface="Arial"/>
            </a:endParaRPr>
          </a:p>
          <a:p>
            <a:pPr>
              <a:lnSpc>
                <a:spcPct val="100000"/>
              </a:lnSpc>
            </a:pPr>
            <a:endParaRPr lang="en-US" sz="1800" b="0" strike="noStrike" spc="-1" dirty="0">
              <a:latin typeface="Arial"/>
            </a:endParaRPr>
          </a:p>
        </p:txBody>
      </p:sp>
      <p:sp>
        <p:nvSpPr>
          <p:cNvPr id="549" name="CustomShape 4"/>
          <p:cNvSpPr/>
          <p:nvPr/>
        </p:nvSpPr>
        <p:spPr>
          <a:xfrm>
            <a:off x="442080" y="3487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to</a:t>
            </a:r>
            <a:endParaRPr lang="en-US" sz="2400" b="0" strike="noStrike" spc="-1">
              <a:latin typeface="Arial"/>
            </a:endParaRPr>
          </a:p>
        </p:txBody>
      </p:sp>
      <p:sp>
        <p:nvSpPr>
          <p:cNvPr id="550" name="CustomShape 5"/>
          <p:cNvSpPr/>
          <p:nvPr/>
        </p:nvSpPr>
        <p:spPr>
          <a:xfrm>
            <a:off x="457200" y="3955320"/>
            <a:ext cx="8410680" cy="7077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12         /* a meaningful comment */</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13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a:t>
            </a:r>
            <a:r>
              <a:rPr lang="en-US" sz="1800" b="1" strike="noStrike" spc="-1" dirty="0" smtClean="0">
                <a:solidFill>
                  <a:srgbClr val="37424A"/>
                </a:solidFill>
                <a:latin typeface="Courier New"/>
                <a:ea typeface="DejaVu Sans"/>
              </a:rPr>
              <a:t>San Diego!\</a:t>
            </a:r>
            <a:r>
              <a:rPr lang="en-US" sz="1800" b="1" strike="noStrike" spc="-1" dirty="0">
                <a:solidFill>
                  <a:srgbClr val="37424A"/>
                </a:solidFill>
                <a:latin typeface="Courier New"/>
                <a:ea typeface="DejaVu Sans"/>
              </a:rPr>
              <a:t>n");</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spTree>
    <p:extLst>
      <p:ext uri="{BB962C8B-B14F-4D97-AF65-F5344CB8AC3E}">
        <p14:creationId xmlns:p14="http://schemas.microsoft.com/office/powerpoint/2010/main" val="192093238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52" name="CustomShape 2"/>
          <p:cNvSpPr/>
          <p:nvPr/>
        </p:nvSpPr>
        <p:spPr>
          <a:xfrm>
            <a:off x="457200" y="1111320"/>
            <a:ext cx="8410680" cy="15404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add </a:t>
            </a:r>
            <a:r>
              <a:rPr lang="en-US" sz="1800" b="1" strike="noStrike" spc="-1" dirty="0" err="1" smtClean="0">
                <a:solidFill>
                  <a:srgbClr val="37424A"/>
                </a:solidFill>
                <a:latin typeface="Courier New"/>
                <a:ea typeface="DejaVu Sans"/>
              </a:rPr>
              <a:t>src</a:t>
            </a:r>
            <a:r>
              <a:rPr lang="en-US" sz="1800" b="1" strike="noStrike" spc="-1" dirty="0" smtClean="0">
                <a:solidFill>
                  <a:srgbClr val="37424A"/>
                </a:solidFill>
                <a:latin typeface="Courier New"/>
                <a:ea typeface="DejaVu Sans"/>
              </a:rPr>
              <a:t>/ypdd-elce2018-example.c</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rebase --continue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Applying: update salutation</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popd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update-recipe ypdd-elce2018-example</a:t>
            </a:r>
            <a:endParaRPr lang="en-US" sz="1800" b="0" strike="noStrike" spc="-1" dirty="0">
              <a:latin typeface="Arial"/>
            </a:endParaRPr>
          </a:p>
        </p:txBody>
      </p:sp>
      <p:sp>
        <p:nvSpPr>
          <p:cNvPr id="553" name="CustomShape 3"/>
          <p:cNvSpPr/>
          <p:nvPr/>
        </p:nvSpPr>
        <p:spPr>
          <a:xfrm>
            <a:off x="442080" y="283464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inspect recipe updates</a:t>
            </a:r>
            <a:endParaRPr lang="en-US" sz="2400" b="0" strike="noStrike" spc="-1">
              <a:latin typeface="Arial"/>
            </a:endParaRPr>
          </a:p>
        </p:txBody>
      </p:sp>
    </p:spTree>
    <p:extLst>
      <p:ext uri="{BB962C8B-B14F-4D97-AF65-F5344CB8AC3E}">
        <p14:creationId xmlns:p14="http://schemas.microsoft.com/office/powerpoint/2010/main" val="368919267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55" name="CustomShape 2"/>
          <p:cNvSpPr/>
          <p:nvPr/>
        </p:nvSpPr>
        <p:spPr>
          <a:xfrm>
            <a:off x="457200" y="1189080"/>
            <a:ext cx="8410680" cy="34743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ypdd-elce2018-example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tree ../meta-foo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../meta-foo/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recipes-</a:t>
            </a:r>
            <a:r>
              <a:rPr lang="en-US" sz="1800" b="1" strike="noStrike" spc="-1" dirty="0" err="1">
                <a:solidFill>
                  <a:srgbClr val="808080"/>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a:t>
            </a:r>
            <a:r>
              <a:rPr lang="en-US" sz="1800" b="1" strike="noStrike" spc="-1" dirty="0" err="1">
                <a:solidFill>
                  <a:srgbClr val="808080"/>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nano_3.1.bb</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recipes-ypdd-elce2018-example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 0001-update-salutation.patch</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ypdd-elce2018-example_1.0.1.bb</a:t>
            </a:r>
            <a:endParaRPr lang="en-US" sz="1800" b="0" strike="noStrike" spc="-1" dirty="0">
              <a:latin typeface="Arial"/>
            </a:endParaRPr>
          </a:p>
        </p:txBody>
      </p:sp>
      <p:sp>
        <p:nvSpPr>
          <p:cNvPr id="556" name="CustomShape 3"/>
          <p:cNvSpPr/>
          <p:nvPr/>
        </p:nvSpPr>
        <p:spPr>
          <a:xfrm>
            <a:off x="460800" y="482580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considering there’s </a:t>
            </a:r>
            <a:r>
              <a:rPr lang="en-US" sz="2400" b="0" i="1" strike="noStrike" spc="-1">
                <a:solidFill>
                  <a:srgbClr val="414141"/>
                </a:solidFill>
                <a:latin typeface="Arial"/>
                <a:ea typeface="ＭＳ Ｐゴシック"/>
              </a:rPr>
              <a:t>devtool finish</a:t>
            </a:r>
            <a:r>
              <a:rPr lang="en-US" sz="2400" b="0" strike="noStrike" spc="-1">
                <a:solidFill>
                  <a:srgbClr val="414141"/>
                </a:solidFill>
                <a:latin typeface="Arial"/>
                <a:ea typeface="ＭＳ Ｐゴシック"/>
              </a:rPr>
              <a:t>, how useful is </a:t>
            </a:r>
            <a:r>
              <a:rPr lang="en-US" sz="2400" b="0" i="1" strike="noStrike" spc="-1">
                <a:solidFill>
                  <a:srgbClr val="414141"/>
                </a:solidFill>
                <a:latin typeface="Arial"/>
                <a:ea typeface="ＭＳ Ｐゴシック"/>
              </a:rPr>
              <a:t>devtool update-recipe</a:t>
            </a:r>
            <a:r>
              <a:rPr lang="en-US" sz="2400" b="0" strike="noStrike" spc="-1">
                <a:solidFill>
                  <a:srgbClr val="414141"/>
                </a:solidFill>
                <a:latin typeface="Arial"/>
                <a:ea typeface="ＭＳ Ｐゴシック"/>
              </a:rPr>
              <a:t>?</a:t>
            </a:r>
            <a:endParaRPr lang="en-US" sz="2400" b="0" strike="noStrike" spc="-1">
              <a:latin typeface="Arial"/>
            </a:endParaRPr>
          </a:p>
        </p:txBody>
      </p:sp>
    </p:spTree>
    <p:extLst>
      <p:ext uri="{BB962C8B-B14F-4D97-AF65-F5344CB8AC3E}">
        <p14:creationId xmlns:p14="http://schemas.microsoft.com/office/powerpoint/2010/main" val="147571559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modify</a:t>
            </a:r>
            <a:endParaRPr lang="en-US" sz="2600" b="0" strike="noStrike" spc="-1">
              <a:latin typeface="Arial"/>
            </a:endParaRPr>
          </a:p>
        </p:txBody>
      </p:sp>
      <p:sp>
        <p:nvSpPr>
          <p:cNvPr id="558" name="CustomShape 2"/>
          <p:cNvSpPr/>
          <p:nvPr/>
        </p:nvSpPr>
        <p:spPr>
          <a:xfrm>
            <a:off x="460800" y="1225800"/>
            <a:ext cx="8226000" cy="47178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take existing recipe from layers</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move recipe to workspace</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unpack sources into workspace</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edit recipe or sources</a:t>
            </a:r>
            <a:endParaRPr lang="en-US" sz="2400" b="0" strike="noStrike" spc="-1">
              <a:latin typeface="Arial"/>
            </a:endParaRPr>
          </a:p>
        </p:txBody>
      </p:sp>
    </p:spTree>
    <p:extLst>
      <p:ext uri="{BB962C8B-B14F-4D97-AF65-F5344CB8AC3E}">
        <p14:creationId xmlns:p14="http://schemas.microsoft.com/office/powerpoint/2010/main" val="20446898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eSDK Mode</a:t>
            </a:r>
            <a:endParaRPr lang="en-US" sz="2600" b="0" strike="noStrike" spc="-1">
              <a:latin typeface="Arial"/>
            </a:endParaRPr>
          </a:p>
        </p:txBody>
      </p:sp>
      <p:sp>
        <p:nvSpPr>
          <p:cNvPr id="560" name="CustomShape 2"/>
          <p:cNvSpPr/>
          <p:nvPr/>
        </p:nvSpPr>
        <p:spPr>
          <a:xfrm>
            <a:off x="460800" y="1225800"/>
            <a:ext cx="8226000" cy="47178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the </a:t>
            </a:r>
            <a:r>
              <a:rPr lang="en-US" sz="2400" b="0" i="1" strike="noStrike" spc="-1">
                <a:solidFill>
                  <a:srgbClr val="414141"/>
                </a:solidFill>
                <a:latin typeface="Arial"/>
                <a:ea typeface="ＭＳ Ｐゴシック"/>
              </a:rPr>
              <a:t>e</a:t>
            </a:r>
            <a:r>
              <a:rPr lang="en-US" sz="2400" b="0" strike="noStrike" spc="-1">
                <a:solidFill>
                  <a:srgbClr val="414141"/>
                </a:solidFill>
                <a:latin typeface="Arial"/>
                <a:ea typeface="ＭＳ Ｐゴシック"/>
              </a:rPr>
              <a:t>SDK includes many improvements over the SDK</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combine everything of a regular SDK with all the functionality we’ve been looking at that is provided by devtool</a:t>
            </a:r>
            <a:endParaRPr lang="en-US" sz="2400" b="0" strike="noStrike" spc="-1">
              <a:latin typeface="Arial"/>
            </a:endParaRPr>
          </a:p>
        </p:txBody>
      </p:sp>
    </p:spTree>
    <p:extLst>
      <p:ext uri="{BB962C8B-B14F-4D97-AF65-F5344CB8AC3E}">
        <p14:creationId xmlns:p14="http://schemas.microsoft.com/office/powerpoint/2010/main" val="310342551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Traditional Runqueue Execution</a:t>
            </a:r>
            <a:endParaRPr/>
          </a:p>
        </p:txBody>
      </p:sp>
    </p:spTree>
    <p:extLst>
      <p:ext uri="{BB962C8B-B14F-4D97-AF65-F5344CB8AC3E}">
        <p14:creationId xmlns:p14="http://schemas.microsoft.com/office/powerpoint/2010/main" val="245501353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CustomShape 1"/>
          <p:cNvSpPr/>
          <p:nvPr/>
        </p:nvSpPr>
        <p:spPr>
          <a:xfrm>
            <a:off x="479520" y="328680"/>
            <a:ext cx="8223840" cy="885240"/>
          </a:xfrm>
          <a:prstGeom prst="rect">
            <a:avLst/>
          </a:prstGeom>
          <a:noFill/>
          <a:ln>
            <a:noFill/>
          </a:ln>
        </p:spPr>
        <p:style>
          <a:lnRef idx="0">
            <a:scrgbClr r="0" g="0" b="0"/>
          </a:lnRef>
          <a:fillRef idx="0">
            <a:scrgbClr r="0" g="0" b="0"/>
          </a:fillRef>
          <a:effectRef idx="0">
            <a:scrgbClr r="0" g="0" b="0"/>
          </a:effectRef>
          <a:fontRef idx="minor"/>
        </p:style>
      </p:sp>
      <p:sp>
        <p:nvSpPr>
          <p:cNvPr id="562" name="CustomShape 2"/>
          <p:cNvSpPr/>
          <p:nvPr/>
        </p:nvSpPr>
        <p:spPr>
          <a:xfrm>
            <a:off x="389520" y="1206360"/>
            <a:ext cx="8229600" cy="4720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349"/>
              </a:spcBef>
            </a:pPr>
            <a:endParaRPr lang="en-US" sz="1800" b="0" strike="noStrike" spc="-1">
              <a:latin typeface="Arial"/>
            </a:endParaRPr>
          </a:p>
          <a:p>
            <a:pPr>
              <a:lnSpc>
                <a:spcPct val="100000"/>
              </a:lnSpc>
              <a:spcBef>
                <a:spcPts val="1349"/>
              </a:spcBef>
            </a:pPr>
            <a:endParaRPr lang="en-US" sz="1800" b="0" strike="noStrike" spc="-1">
              <a:latin typeface="Arial"/>
            </a:endParaRPr>
          </a:p>
          <a:p>
            <a:pPr algn="ctr">
              <a:lnSpc>
                <a:spcPct val="100000"/>
              </a:lnSpc>
              <a:spcBef>
                <a:spcPts val="4501"/>
              </a:spcBef>
            </a:pPr>
            <a:r>
              <a:rPr lang="en-US" sz="6000" b="0" strike="noStrike" spc="-1">
                <a:solidFill>
                  <a:srgbClr val="0098DB"/>
                </a:solidFill>
                <a:latin typeface="Arial"/>
                <a:ea typeface="ＭＳ Ｐゴシック"/>
              </a:rPr>
              <a:t>Questions</a:t>
            </a:r>
            <a:endParaRPr lang="en-US" sz="6000" b="0" strike="noStrike" spc="-1">
              <a:latin typeface="Arial"/>
            </a:endParaRPr>
          </a:p>
        </p:txBody>
      </p:sp>
    </p:spTree>
    <p:extLst>
      <p:ext uri="{BB962C8B-B14F-4D97-AF65-F5344CB8AC3E}">
        <p14:creationId xmlns:p14="http://schemas.microsoft.com/office/powerpoint/2010/main" val="2602045657"/>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Eight</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smtClean="0">
                <a:latin typeface="Arial" charset="0"/>
              </a:rPr>
              <a:t>Tools</a:t>
            </a:r>
            <a:r>
              <a:rPr lang="en-US" dirty="0">
                <a:latin typeface="Arial" charset="0"/>
              </a:rPr>
              <a:t>, Toaster, User Experience</a:t>
            </a:r>
            <a:endParaRPr lang="en-US" dirty="0" smtClean="0">
              <a:latin typeface="Arial" charset="0"/>
            </a:endParaRPr>
          </a:p>
          <a:p>
            <a:pPr eaLnBrk="1" hangingPunct="1">
              <a:spcBef>
                <a:spcPts val="900"/>
              </a:spcBef>
            </a:pPr>
            <a:r>
              <a:rPr lang="en-GB" b="0" spc="-1" dirty="0" smtClean="0">
                <a:uFill>
                  <a:solidFill>
                    <a:srgbClr val="FFFFFF"/>
                  </a:solidFill>
                </a:uFill>
              </a:rPr>
              <a:t>David Reyna</a:t>
            </a: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Toaster: Latest Features (1/2)</a:t>
            </a:r>
            <a:endParaRPr lang="en-US"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fontScale="92500"/>
          </a:bodyPr>
          <a:lstStyle/>
          <a:p>
            <a:pPr>
              <a:lnSpc>
                <a:spcPct val="120000"/>
              </a:lnSpc>
              <a:spcBef>
                <a:spcPts val="0"/>
              </a:spcBef>
            </a:pPr>
            <a:r>
              <a:rPr lang="en-US" dirty="0" smtClean="0"/>
              <a:t>Toaster Documentation</a:t>
            </a:r>
          </a:p>
          <a:p>
            <a:pPr lvl="1">
              <a:lnSpc>
                <a:spcPct val="120000"/>
              </a:lnSpc>
              <a:spcBef>
                <a:spcPts val="0"/>
              </a:spcBef>
            </a:pPr>
            <a:r>
              <a:rPr lang="en-US" dirty="0"/>
              <a:t>https://</a:t>
            </a:r>
            <a:r>
              <a:rPr lang="en-US" dirty="0" smtClean="0"/>
              <a:t>www.yoctoproject.org/docs/latest/toaster-manual/toaster-manual.html</a:t>
            </a:r>
          </a:p>
          <a:p>
            <a:pPr>
              <a:lnSpc>
                <a:spcPct val="120000"/>
              </a:lnSpc>
              <a:spcBef>
                <a:spcPts val="0"/>
              </a:spcBef>
            </a:pPr>
            <a:r>
              <a:rPr lang="en-US" dirty="0" smtClean="0"/>
              <a:t>Toaster Service Without </a:t>
            </a:r>
            <a:r>
              <a:rPr lang="en-US" dirty="0"/>
              <a:t>a Web </a:t>
            </a:r>
            <a:r>
              <a:rPr lang="en-US" dirty="0" smtClean="0"/>
              <a:t>Server (“</a:t>
            </a:r>
            <a:r>
              <a:rPr lang="en-US" dirty="0" err="1" smtClean="0"/>
              <a:t>noweb</a:t>
            </a:r>
            <a:r>
              <a:rPr lang="en-US" dirty="0" smtClean="0"/>
              <a:t>”)	</a:t>
            </a:r>
          </a:p>
          <a:p>
            <a:pPr lvl="1">
              <a:lnSpc>
                <a:spcPct val="120000"/>
              </a:lnSpc>
              <a:spcBef>
                <a:spcPts val="0"/>
              </a:spcBef>
            </a:pPr>
            <a:r>
              <a:rPr lang="en-US" dirty="0" smtClean="0"/>
              <a:t>Good for capturing command line build(s) directly into the </a:t>
            </a:r>
            <a:r>
              <a:rPr lang="en-US" dirty="0" err="1" smtClean="0"/>
              <a:t>db</a:t>
            </a:r>
            <a:endParaRPr lang="en-US" dirty="0" smtClean="0"/>
          </a:p>
          <a:p>
            <a:pPr>
              <a:lnSpc>
                <a:spcPct val="120000"/>
              </a:lnSpc>
              <a:spcBef>
                <a:spcPts val="0"/>
              </a:spcBef>
            </a:pPr>
            <a:r>
              <a:rPr lang="en-US" dirty="0"/>
              <a:t>Toaster Service Without  </a:t>
            </a:r>
            <a:r>
              <a:rPr lang="en-US" dirty="0" smtClean="0"/>
              <a:t>Remote Builds (“</a:t>
            </a:r>
            <a:r>
              <a:rPr lang="en-US" dirty="0" err="1" smtClean="0"/>
              <a:t>nobuild</a:t>
            </a:r>
            <a:r>
              <a:rPr lang="en-US" dirty="0" smtClean="0"/>
              <a:t>”)</a:t>
            </a:r>
          </a:p>
          <a:p>
            <a:pPr lvl="1">
              <a:lnSpc>
                <a:spcPct val="120000"/>
              </a:lnSpc>
              <a:spcBef>
                <a:spcPts val="0"/>
              </a:spcBef>
            </a:pPr>
            <a:r>
              <a:rPr lang="en-US" dirty="0" smtClean="0"/>
              <a:t>Good for sharing build local status, without enabling external people creating projects and starting builds on your host</a:t>
            </a:r>
          </a:p>
          <a:p>
            <a:pPr>
              <a:lnSpc>
                <a:spcPct val="120000"/>
              </a:lnSpc>
              <a:spcBef>
                <a:spcPts val="0"/>
              </a:spcBef>
            </a:pPr>
            <a:r>
              <a:rPr lang="en-US" dirty="0" smtClean="0"/>
              <a:t>Toaster Service – Build Status within Containers</a:t>
            </a:r>
          </a:p>
          <a:p>
            <a:pPr lvl="1">
              <a:lnSpc>
                <a:spcPct val="120000"/>
              </a:lnSpc>
              <a:spcBef>
                <a:spcPts val="0"/>
              </a:spcBef>
            </a:pPr>
            <a:r>
              <a:rPr lang="en-US" dirty="0" smtClean="0"/>
              <a:t>New REST/JSON API to access the progress and health of </a:t>
            </a:r>
            <a:r>
              <a:rPr lang="en-US" dirty="0" err="1" smtClean="0"/>
              <a:t>bitbake</a:t>
            </a:r>
            <a:r>
              <a:rPr lang="en-US" dirty="0" smtClean="0"/>
              <a:t> builds via HTTP; very handy for containers</a:t>
            </a:r>
          </a:p>
          <a:p>
            <a:pPr lvl="1">
              <a:lnSpc>
                <a:spcPct val="120000"/>
              </a:lnSpc>
              <a:spcBef>
                <a:spcPts val="0"/>
              </a:spcBef>
            </a:pPr>
            <a:r>
              <a:rPr lang="en-US" dirty="0" smtClean="0"/>
              <a:t>Build Status options: “Completed”, “In Progress”, “Specific Status” </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1953574939"/>
      </p:ext>
    </p:extLst>
  </p:cSld>
  <p:clrMapOvr>
    <a:masterClrMapping/>
  </p:clrMapOvr>
  <p:transition>
    <p:fade/>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Toaster: Latest Features (2/2)</a:t>
            </a:r>
            <a:endParaRPr lang="en-US" dirty="0"/>
          </a:p>
        </p:txBody>
      </p:sp>
      <p:sp>
        <p:nvSpPr>
          <p:cNvPr id="9" name="Content Placeholder 2"/>
          <p:cNvSpPr>
            <a:spLocks noGrp="1"/>
          </p:cNvSpPr>
          <p:nvPr>
            <p:ph idx="4294967295"/>
          </p:nvPr>
        </p:nvSpPr>
        <p:spPr>
          <a:xfrm>
            <a:off x="418459" y="950026"/>
            <a:ext cx="3880408" cy="4921622"/>
          </a:xfrm>
          <a:prstGeom prst="rect">
            <a:avLst/>
          </a:prstGeom>
        </p:spPr>
        <p:txBody>
          <a:bodyPr>
            <a:normAutofit/>
          </a:bodyPr>
          <a:lstStyle/>
          <a:p>
            <a:pPr>
              <a:lnSpc>
                <a:spcPct val="120000"/>
              </a:lnSpc>
              <a:spcBef>
                <a:spcPts val="0"/>
              </a:spcBef>
            </a:pPr>
            <a:r>
              <a:rPr lang="en-US" dirty="0" smtClean="0"/>
              <a:t>Compatibility between Command Line and Toaster builds</a:t>
            </a:r>
          </a:p>
          <a:p>
            <a:pPr lvl="1">
              <a:lnSpc>
                <a:spcPct val="120000"/>
              </a:lnSpc>
              <a:spcBef>
                <a:spcPts val="0"/>
              </a:spcBef>
            </a:pPr>
            <a:r>
              <a:rPr lang="en-US" dirty="0" smtClean="0"/>
              <a:t>New “Import command line build” option</a:t>
            </a:r>
          </a:p>
          <a:p>
            <a:pPr lvl="1">
              <a:lnSpc>
                <a:spcPct val="120000"/>
              </a:lnSpc>
              <a:spcBef>
                <a:spcPts val="0"/>
              </a:spcBef>
            </a:pPr>
            <a:r>
              <a:rPr lang="en-US" dirty="0" smtClean="0"/>
              <a:t>New “Merge Toaster Settings” into standard </a:t>
            </a:r>
            <a:r>
              <a:rPr lang="en-US" dirty="0" err="1" smtClean="0"/>
              <a:t>conf</a:t>
            </a:r>
            <a:r>
              <a:rPr lang="en-US" dirty="0" smtClean="0"/>
              <a:t> files”</a:t>
            </a:r>
            <a:r>
              <a:rPr lang="en-US" dirty="0"/>
              <a:t>	</a:t>
            </a:r>
          </a:p>
          <a:p>
            <a:pPr>
              <a:lnSpc>
                <a:spcPct val="120000"/>
              </a:lnSpc>
              <a:spcBef>
                <a:spcPts val="0"/>
              </a:spcBef>
            </a:pPr>
            <a:endParaRPr lang="en-US" dirty="0"/>
          </a:p>
          <a:p>
            <a:pPr>
              <a:lnSpc>
                <a:spcPct val="120000"/>
              </a:lnSpc>
              <a:spcBef>
                <a:spcPts val="0"/>
              </a:spcBef>
            </a:pP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50569" y="950026"/>
            <a:ext cx="4028208" cy="4013036"/>
          </a:xfrm>
          <a:prstGeom prst="rect">
            <a:avLst/>
          </a:prstGeom>
          <a:ln w="25400">
            <a:solidFill>
              <a:schemeClr val="accent1"/>
            </a:solidFill>
          </a:ln>
        </p:spPr>
      </p:pic>
    </p:spTree>
    <p:extLst>
      <p:ext uri="{BB962C8B-B14F-4D97-AF65-F5344CB8AC3E}">
        <p14:creationId xmlns:p14="http://schemas.microsoft.com/office/powerpoint/2010/main" val="367972575"/>
      </p:ext>
    </p:extLst>
  </p:cSld>
  <p:clrMapOvr>
    <a:masterClrMapping/>
  </p:clrMapOvr>
  <p:transition>
    <p:fade/>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Intel System Studio 2019: </a:t>
            </a:r>
            <a:r>
              <a:rPr lang="en-US" u="sng" dirty="0" smtClean="0"/>
              <a:t>Yocto Project Compatible</a:t>
            </a:r>
            <a:endParaRPr lang="en-US" u="sng"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lnSpcReduction="10000"/>
          </a:bodyPr>
          <a:lstStyle/>
          <a:p>
            <a:pPr>
              <a:lnSpc>
                <a:spcPct val="120000"/>
              </a:lnSpc>
              <a:spcBef>
                <a:spcPts val="0"/>
              </a:spcBef>
            </a:pPr>
            <a:r>
              <a:rPr lang="en-US" dirty="0" smtClean="0"/>
              <a:t>The Wind River Application and Project plug-ins have been shared with Intel System Studio, with the idea of open sourcing them to Eclipse.org</a:t>
            </a:r>
          </a:p>
          <a:p>
            <a:pPr>
              <a:lnSpc>
                <a:spcPct val="120000"/>
              </a:lnSpc>
              <a:spcBef>
                <a:spcPts val="0"/>
              </a:spcBef>
            </a:pPr>
            <a:r>
              <a:rPr lang="en-US" dirty="0" smtClean="0"/>
              <a:t>Implementation is architecture agnostic</a:t>
            </a:r>
          </a:p>
          <a:p>
            <a:pPr>
              <a:lnSpc>
                <a:spcPct val="120000"/>
              </a:lnSpc>
              <a:spcBef>
                <a:spcPts val="0"/>
              </a:spcBef>
            </a:pPr>
            <a:r>
              <a:rPr lang="en-US" dirty="0" smtClean="0"/>
              <a:t>Application Project Features:</a:t>
            </a:r>
          </a:p>
          <a:p>
            <a:pPr lvl="1">
              <a:lnSpc>
                <a:spcPct val="120000"/>
              </a:lnSpc>
              <a:spcBef>
                <a:spcPts val="0"/>
              </a:spcBef>
            </a:pPr>
            <a:r>
              <a:rPr lang="en-US" dirty="0" smtClean="0"/>
              <a:t>Awareness of YP compatible SDKs/</a:t>
            </a:r>
            <a:r>
              <a:rPr lang="en-US" dirty="0" err="1" smtClean="0"/>
              <a:t>eSDKs</a:t>
            </a:r>
            <a:endParaRPr lang="en-US" dirty="0" smtClean="0"/>
          </a:p>
          <a:p>
            <a:pPr lvl="1">
              <a:lnSpc>
                <a:spcPct val="120000"/>
              </a:lnSpc>
              <a:spcBef>
                <a:spcPts val="0"/>
              </a:spcBef>
            </a:pPr>
            <a:r>
              <a:rPr lang="en-US" dirty="0" smtClean="0"/>
              <a:t>Ability to register multiple SDKs</a:t>
            </a:r>
          </a:p>
          <a:p>
            <a:pPr lvl="1">
              <a:lnSpc>
                <a:spcPct val="120000"/>
              </a:lnSpc>
              <a:spcBef>
                <a:spcPts val="0"/>
              </a:spcBef>
            </a:pPr>
            <a:r>
              <a:rPr lang="en-US" dirty="0" smtClean="0"/>
              <a:t>Automatic generation of “Build Specs” for each machine variant in each SDK </a:t>
            </a:r>
          </a:p>
          <a:p>
            <a:pPr lvl="1">
              <a:lnSpc>
                <a:spcPct val="120000"/>
              </a:lnSpc>
              <a:spcBef>
                <a:spcPts val="0"/>
              </a:spcBef>
            </a:pPr>
            <a:r>
              <a:rPr lang="en-US" dirty="0" smtClean="0"/>
              <a:t>Ability to enable/disable debug flags</a:t>
            </a:r>
          </a:p>
          <a:p>
            <a:pPr lvl="1">
              <a:lnSpc>
                <a:spcPct val="120000"/>
              </a:lnSpc>
              <a:spcBef>
                <a:spcPts val="0"/>
              </a:spcBef>
            </a:pPr>
            <a:r>
              <a:rPr lang="en-US" dirty="0" smtClean="0"/>
              <a:t>Debugger deploy and access over GDB/TCF</a:t>
            </a:r>
          </a:p>
          <a:p>
            <a:pPr lvl="1">
              <a:lnSpc>
                <a:spcPct val="120000"/>
              </a:lnSpc>
              <a:spcBef>
                <a:spcPts val="0"/>
              </a:spcBef>
            </a:pPr>
            <a:r>
              <a:rPr lang="en-US" dirty="0" smtClean="0"/>
              <a:t>Set of sample applications</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2975529566"/>
      </p:ext>
    </p:extLst>
  </p:cSld>
  <p:clrMapOvr>
    <a:masterClrMapping/>
  </p:clrMapOvr>
  <p:transition>
    <p:fade/>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Intel System Studio 2019: </a:t>
            </a:r>
            <a:r>
              <a:rPr lang="en-US" u="sng" dirty="0" smtClean="0"/>
              <a:t>Yocto Project Compatible</a:t>
            </a:r>
            <a:endParaRPr lang="en-US" u="sng" dirty="0"/>
          </a:p>
        </p:txBody>
      </p:sp>
      <p:sp>
        <p:nvSpPr>
          <p:cNvPr id="9" name="Content Placeholder 2"/>
          <p:cNvSpPr>
            <a:spLocks noGrp="1"/>
          </p:cNvSpPr>
          <p:nvPr>
            <p:ph idx="4294967295"/>
          </p:nvPr>
        </p:nvSpPr>
        <p:spPr>
          <a:xfrm>
            <a:off x="442210" y="1075766"/>
            <a:ext cx="3156013" cy="4766894"/>
          </a:xfrm>
          <a:prstGeom prst="rect">
            <a:avLst/>
          </a:prstGeom>
        </p:spPr>
        <p:txBody>
          <a:bodyPr>
            <a:normAutofit lnSpcReduction="10000"/>
          </a:bodyPr>
          <a:lstStyle/>
          <a:p>
            <a:pPr>
              <a:lnSpc>
                <a:spcPct val="120000"/>
              </a:lnSpc>
              <a:spcBef>
                <a:spcPts val="0"/>
              </a:spcBef>
            </a:pPr>
            <a:r>
              <a:rPr lang="en-US" dirty="0" smtClean="0"/>
              <a:t>Platform Project Features:</a:t>
            </a:r>
          </a:p>
          <a:p>
            <a:pPr lvl="1">
              <a:lnSpc>
                <a:spcPct val="120000"/>
              </a:lnSpc>
              <a:spcBef>
                <a:spcPts val="0"/>
              </a:spcBef>
            </a:pPr>
            <a:r>
              <a:rPr lang="en-US" dirty="0" smtClean="0"/>
              <a:t>Configuration/Updates via Toaster</a:t>
            </a:r>
          </a:p>
          <a:p>
            <a:pPr lvl="1">
              <a:lnSpc>
                <a:spcPct val="120000"/>
              </a:lnSpc>
              <a:spcBef>
                <a:spcPts val="0"/>
              </a:spcBef>
            </a:pPr>
            <a:r>
              <a:rPr lang="en-US" dirty="0" smtClean="0"/>
              <a:t>Basic build targets directly from ISS</a:t>
            </a:r>
          </a:p>
          <a:p>
            <a:pPr lvl="1">
              <a:lnSpc>
                <a:spcPct val="120000"/>
              </a:lnSpc>
              <a:spcBef>
                <a:spcPts val="0"/>
              </a:spcBef>
            </a:pPr>
            <a:r>
              <a:rPr lang="en-US" dirty="0" smtClean="0"/>
              <a:t>Eclipse-based Kernel Configuration Tool</a:t>
            </a:r>
          </a:p>
          <a:p>
            <a:pPr lvl="1">
              <a:lnSpc>
                <a:spcPct val="120000"/>
              </a:lnSpc>
              <a:spcBef>
                <a:spcPts val="0"/>
              </a:spcBef>
            </a:pPr>
            <a:r>
              <a:rPr lang="en-US" dirty="0" smtClean="0"/>
              <a:t>Tree view to browse deploy artifacts</a:t>
            </a:r>
          </a:p>
          <a:p>
            <a:pPr marL="342900" lvl="1" indent="0">
              <a:lnSpc>
                <a:spcPct val="120000"/>
              </a:lnSpc>
              <a:spcBef>
                <a:spcPts val="0"/>
              </a:spcBef>
              <a:buNone/>
            </a:pPr>
            <a:endParaRPr lang="en-US" dirty="0" smtClean="0"/>
          </a:p>
          <a:p>
            <a:pPr>
              <a:lnSpc>
                <a:spcPct val="120000"/>
              </a:lnSpc>
              <a:spcBef>
                <a:spcPts val="0"/>
              </a:spcBef>
            </a:pPr>
            <a:endParaRPr lang="en-US" dirty="0" smtClean="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876" y="1328444"/>
            <a:ext cx="4648849" cy="4201112"/>
          </a:xfrm>
          <a:prstGeom prst="rect">
            <a:avLst/>
          </a:prstGeom>
        </p:spPr>
      </p:pic>
    </p:spTree>
    <p:extLst>
      <p:ext uri="{BB962C8B-B14F-4D97-AF65-F5344CB8AC3E}">
        <p14:creationId xmlns:p14="http://schemas.microsoft.com/office/powerpoint/2010/main" val="1386811088"/>
      </p:ext>
    </p:extLst>
  </p:cSld>
  <p:clrMapOvr>
    <a:masterClrMapping/>
  </p:clrMapOvr>
  <p:transition>
    <p:fade/>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Intel System Studio 2019: </a:t>
            </a:r>
            <a:r>
              <a:rPr lang="en-US" u="sng" dirty="0" smtClean="0"/>
              <a:t>Yocto Project Compatible</a:t>
            </a:r>
            <a:endParaRPr lang="en-US" u="sng" dirty="0"/>
          </a:p>
        </p:txBody>
      </p:sp>
      <p:sp>
        <p:nvSpPr>
          <p:cNvPr id="9" name="Content Placeholder 2"/>
          <p:cNvSpPr>
            <a:spLocks noGrp="1"/>
          </p:cNvSpPr>
          <p:nvPr>
            <p:ph idx="4294967295"/>
          </p:nvPr>
        </p:nvSpPr>
        <p:spPr>
          <a:xfrm>
            <a:off x="442210" y="1075766"/>
            <a:ext cx="3156013" cy="4766894"/>
          </a:xfrm>
          <a:prstGeom prst="rect">
            <a:avLst/>
          </a:prstGeom>
        </p:spPr>
        <p:txBody>
          <a:bodyPr>
            <a:normAutofit/>
          </a:bodyPr>
          <a:lstStyle/>
          <a:p>
            <a:pPr>
              <a:lnSpc>
                <a:spcPct val="120000"/>
              </a:lnSpc>
              <a:spcBef>
                <a:spcPts val="0"/>
              </a:spcBef>
            </a:pPr>
            <a:r>
              <a:rPr lang="en-US" dirty="0" smtClean="0"/>
              <a:t>Import:</a:t>
            </a:r>
          </a:p>
          <a:p>
            <a:pPr lvl="1">
              <a:lnSpc>
                <a:spcPct val="120000"/>
              </a:lnSpc>
              <a:spcBef>
                <a:spcPts val="0"/>
              </a:spcBef>
            </a:pPr>
            <a:r>
              <a:rPr lang="en-US" dirty="0" smtClean="0"/>
              <a:t>Existing command line project</a:t>
            </a:r>
          </a:p>
          <a:p>
            <a:pPr lvl="1">
              <a:lnSpc>
                <a:spcPct val="120000"/>
              </a:lnSpc>
              <a:spcBef>
                <a:spcPts val="0"/>
              </a:spcBef>
            </a:pPr>
            <a:r>
              <a:rPr lang="en-US" dirty="0" smtClean="0"/>
              <a:t>Existing SDK/</a:t>
            </a:r>
            <a:r>
              <a:rPr lang="en-US" dirty="0" err="1" smtClean="0"/>
              <a:t>eSDK</a:t>
            </a:r>
            <a:endParaRPr lang="en-US" dirty="0" smtClean="0"/>
          </a:p>
          <a:p>
            <a:pPr lvl="1">
              <a:lnSpc>
                <a:spcPct val="120000"/>
              </a:lnSpc>
              <a:spcBef>
                <a:spcPts val="0"/>
              </a:spcBef>
            </a:pPr>
            <a:endParaRPr lang="en-US" dirty="0" smtClean="0"/>
          </a:p>
          <a:p>
            <a:pPr marL="342900" lvl="1" indent="0">
              <a:lnSpc>
                <a:spcPct val="120000"/>
              </a:lnSpc>
              <a:spcBef>
                <a:spcPts val="0"/>
              </a:spcBef>
              <a:buNone/>
            </a:pPr>
            <a:endParaRPr lang="en-US" dirty="0" smtClean="0"/>
          </a:p>
          <a:p>
            <a:pPr>
              <a:lnSpc>
                <a:spcPct val="120000"/>
              </a:lnSpc>
              <a:spcBef>
                <a:spcPts val="0"/>
              </a:spcBef>
            </a:pPr>
            <a:endParaRPr lang="en-US" dirty="0" smtClean="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222" y="1142942"/>
            <a:ext cx="4848902" cy="4382112"/>
          </a:xfrm>
          <a:prstGeom prst="rect">
            <a:avLst/>
          </a:prstGeom>
        </p:spPr>
      </p:pic>
    </p:spTree>
    <p:extLst>
      <p:ext uri="{BB962C8B-B14F-4D97-AF65-F5344CB8AC3E}">
        <p14:creationId xmlns:p14="http://schemas.microsoft.com/office/powerpoint/2010/main" val="606573427"/>
      </p:ext>
    </p:extLst>
  </p:cSld>
  <p:clrMapOvr>
    <a:masterClrMapping/>
  </p:clrMapOvr>
  <p:transition>
    <p:fade/>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New Security Response Tool (</a:t>
            </a:r>
            <a:r>
              <a:rPr lang="en-US" dirty="0" err="1" smtClean="0"/>
              <a:t>SRTool</a:t>
            </a:r>
            <a:r>
              <a:rPr lang="en-US" dirty="0" smtClean="0"/>
              <a:t>)</a:t>
            </a:r>
            <a:endParaRPr lang="en-US" u="sng"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fontScale="85000" lnSpcReduction="10000"/>
          </a:bodyPr>
          <a:lstStyle/>
          <a:p>
            <a:pPr>
              <a:lnSpc>
                <a:spcPct val="120000"/>
              </a:lnSpc>
              <a:spcBef>
                <a:spcPts val="0"/>
              </a:spcBef>
            </a:pPr>
            <a:r>
              <a:rPr lang="en-US" i="1" dirty="0" smtClean="0">
                <a:solidFill>
                  <a:schemeClr val="accent6">
                    <a:lumMod val="75000"/>
                  </a:schemeClr>
                </a:solidFill>
              </a:rPr>
              <a:t>While </a:t>
            </a:r>
            <a:r>
              <a:rPr lang="en-US" i="1" dirty="0">
                <a:solidFill>
                  <a:schemeClr val="accent6">
                    <a:lumMod val="75000"/>
                  </a:schemeClr>
                </a:solidFill>
              </a:rPr>
              <a:t>there is heighten awareness about device vulnerabilities, what is often missing is awareness about the process of managing the security response process </a:t>
            </a:r>
            <a:r>
              <a:rPr lang="en-US" i="1" dirty="0" smtClean="0">
                <a:solidFill>
                  <a:schemeClr val="accent6">
                    <a:lumMod val="75000"/>
                  </a:schemeClr>
                </a:solidFill>
              </a:rPr>
              <a:t>itself</a:t>
            </a:r>
          </a:p>
          <a:p>
            <a:pPr>
              <a:lnSpc>
                <a:spcPct val="120000"/>
              </a:lnSpc>
              <a:spcBef>
                <a:spcPts val="0"/>
              </a:spcBef>
            </a:pPr>
            <a:r>
              <a:rPr lang="en-US" dirty="0" smtClean="0"/>
              <a:t>Wind River is sharing to open source a tool </a:t>
            </a:r>
            <a:r>
              <a:rPr lang="en-US" dirty="0"/>
              <a:t>to help manager </a:t>
            </a:r>
            <a:r>
              <a:rPr lang="en-US" dirty="0" smtClean="0"/>
              <a:t>the organization’s security </a:t>
            </a:r>
            <a:r>
              <a:rPr lang="en-US" dirty="0"/>
              <a:t>response </a:t>
            </a:r>
            <a:r>
              <a:rPr lang="en-US" dirty="0" smtClean="0"/>
              <a:t>management:</a:t>
            </a:r>
            <a:endParaRPr lang="en-US" dirty="0"/>
          </a:p>
          <a:p>
            <a:pPr lvl="1">
              <a:lnSpc>
                <a:spcPct val="120000"/>
              </a:lnSpc>
              <a:spcBef>
                <a:spcPts val="0"/>
              </a:spcBef>
            </a:pPr>
            <a:r>
              <a:rPr lang="en-US" dirty="0" smtClean="0">
                <a:solidFill>
                  <a:schemeClr val="accent6">
                    <a:lumMod val="75000"/>
                  </a:schemeClr>
                </a:solidFill>
              </a:rPr>
              <a:t>Better ways to handle 1000+ CVEs per month</a:t>
            </a:r>
          </a:p>
          <a:p>
            <a:pPr lvl="1">
              <a:lnSpc>
                <a:spcPct val="120000"/>
              </a:lnSpc>
              <a:spcBef>
                <a:spcPts val="0"/>
              </a:spcBef>
            </a:pPr>
            <a:r>
              <a:rPr lang="en-US" dirty="0" smtClean="0">
                <a:solidFill>
                  <a:schemeClr val="accent6">
                    <a:lumMod val="75000"/>
                  </a:schemeClr>
                </a:solidFill>
              </a:rPr>
              <a:t>Better ways to connect CVE’s to defects to product</a:t>
            </a:r>
          </a:p>
          <a:p>
            <a:pPr lvl="1">
              <a:lnSpc>
                <a:spcPct val="120000"/>
              </a:lnSpc>
              <a:spcBef>
                <a:spcPts val="0"/>
              </a:spcBef>
            </a:pPr>
            <a:r>
              <a:rPr lang="en-US" dirty="0" smtClean="0">
                <a:solidFill>
                  <a:schemeClr val="accent6">
                    <a:lumMod val="75000"/>
                  </a:schemeClr>
                </a:solidFill>
              </a:rPr>
              <a:t>Better ways to allow easy access to the full vulnerability status, generate reports, clean exports to public CVE DB</a:t>
            </a:r>
          </a:p>
          <a:p>
            <a:pPr lvl="1">
              <a:lnSpc>
                <a:spcPct val="120000"/>
              </a:lnSpc>
              <a:spcBef>
                <a:spcPts val="0"/>
              </a:spcBef>
            </a:pPr>
            <a:r>
              <a:rPr lang="en-US" dirty="0" smtClean="0">
                <a:solidFill>
                  <a:schemeClr val="accent6">
                    <a:lumMod val="75000"/>
                  </a:schemeClr>
                </a:solidFill>
              </a:rPr>
              <a:t>Better ways to use automation to keep all the data sources automatically up to date</a:t>
            </a:r>
          </a:p>
          <a:p>
            <a:pPr>
              <a:lnSpc>
                <a:spcPct val="120000"/>
              </a:lnSpc>
              <a:spcBef>
                <a:spcPts val="0"/>
              </a:spcBef>
            </a:pPr>
            <a:r>
              <a:rPr lang="en-US" dirty="0" smtClean="0">
                <a:solidFill>
                  <a:schemeClr val="accent6">
                    <a:lumMod val="75000"/>
                  </a:schemeClr>
                </a:solidFill>
              </a:rPr>
              <a:t>Community Page:</a:t>
            </a:r>
          </a:p>
          <a:p>
            <a:pPr lvl="1">
              <a:lnSpc>
                <a:spcPct val="120000"/>
              </a:lnSpc>
              <a:spcBef>
                <a:spcPts val="0"/>
              </a:spcBef>
            </a:pPr>
            <a:r>
              <a:rPr lang="en-US" sz="2000" dirty="0">
                <a:hlinkClick r:id="rId2"/>
              </a:rPr>
              <a:t>https://</a:t>
            </a:r>
            <a:r>
              <a:rPr lang="en-US" sz="2000" dirty="0" smtClean="0">
                <a:hlinkClick r:id="rId2"/>
              </a:rPr>
              <a:t>wiki.yoctoproject.org/wiki/Contribute_to_SRTool</a:t>
            </a:r>
            <a:endParaRPr lang="en-US" dirty="0">
              <a:solidFill>
                <a:schemeClr val="accent6">
                  <a:lumMod val="75000"/>
                </a:schemeClr>
              </a:solidFill>
            </a:endParaRPr>
          </a:p>
          <a:p>
            <a:pPr>
              <a:lnSpc>
                <a:spcPct val="120000"/>
              </a:lnSpc>
              <a:spcBef>
                <a:spcPts val="0"/>
              </a:spcBef>
            </a:pPr>
            <a:r>
              <a:rPr lang="en-US" b="1" dirty="0" smtClean="0"/>
              <a:t>ELCE Presentation:</a:t>
            </a:r>
          </a:p>
          <a:p>
            <a:pPr lvl="1">
              <a:lnSpc>
                <a:spcPct val="120000"/>
              </a:lnSpc>
              <a:spcBef>
                <a:spcPts val="0"/>
              </a:spcBef>
            </a:pPr>
            <a:r>
              <a:rPr lang="en-US" sz="2200" u="sng" dirty="0" smtClean="0">
                <a:hlinkClick r:id="rId3"/>
              </a:rPr>
              <a:t>https</a:t>
            </a:r>
            <a:r>
              <a:rPr lang="en-US" sz="2200" u="sng" dirty="0">
                <a:hlinkClick r:id="rId3"/>
              </a:rPr>
              <a:t>://</a:t>
            </a:r>
            <a:r>
              <a:rPr lang="en-US" sz="2200" u="sng" dirty="0" smtClean="0">
                <a:hlinkClick r:id="rId3"/>
              </a:rPr>
              <a:t>sched.co/HOLr</a:t>
            </a:r>
            <a:endParaRPr lang="en-US" sz="2200" u="sng" dirty="0" smtClean="0"/>
          </a:p>
        </p:txBody>
      </p:sp>
    </p:spTree>
    <p:extLst>
      <p:ext uri="{BB962C8B-B14F-4D97-AF65-F5344CB8AC3E}">
        <p14:creationId xmlns:p14="http://schemas.microsoft.com/office/powerpoint/2010/main" val="1505795597"/>
      </p:ext>
    </p:extLst>
  </p:cSld>
  <p:clrMapOvr>
    <a:masterClrMapping/>
  </p:clrMapOvr>
  <p:transition>
    <p:fade/>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endParaRPr sz="1200"/>
          </a:p>
        </p:txBody>
      </p:sp>
      <p:sp>
        <p:nvSpPr>
          <p:cNvPr id="100" name="Google Shape;100;p1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01" name="Google Shape;101;p19"/>
          <p:cNvCxnSpPr>
            <a:stCxn id="102" idx="1"/>
            <a:endCxn id="9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03" name="Google Shape;103;p19"/>
          <p:cNvCxnSpPr>
            <a:stCxn id="104" idx="0"/>
            <a:endCxn id="10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05" name="Google Shape;105;p19"/>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02" name="Google Shape;102;p19"/>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04" name="Google Shape;104;p19"/>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06" name="Google Shape;106;p19"/>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07" name="Google Shape;107;p19"/>
          <p:cNvCxnSpPr>
            <a:stCxn id="106" idx="1"/>
            <a:endCxn id="104"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19482647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Bonus #1</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Yocto Project - Rarely asked </a:t>
            </a:r>
            <a:r>
              <a:rPr lang="en-US" dirty="0" smtClean="0">
                <a:latin typeface="Arial" charset="0"/>
              </a:rPr>
              <a:t>questions</a:t>
            </a:r>
          </a:p>
          <a:p>
            <a:pPr eaLnBrk="1" hangingPunct="1">
              <a:spcBef>
                <a:spcPts val="900"/>
              </a:spcBef>
            </a:pPr>
            <a:r>
              <a:rPr lang="en-US" dirty="0">
                <a:latin typeface="Arial" charset="0"/>
              </a:rPr>
              <a:t>Khem Raj</a:t>
            </a:r>
            <a:endParaRPr lang="en-US" dirty="0" smtClean="0">
              <a:latin typeface="Arial" charset="0"/>
            </a:endParaRPr>
          </a:p>
        </p:txBody>
      </p:sp>
    </p:spTree>
    <p:extLst>
      <p:ext uri="{BB962C8B-B14F-4D97-AF65-F5344CB8AC3E}">
        <p14:creationId xmlns:p14="http://schemas.microsoft.com/office/powerpoint/2010/main" val="4022253039"/>
      </p:ext>
    </p:extLst>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E97B3A-C326-B543-A408-83F4636FE909}"/>
              </a:ext>
            </a:extLst>
          </p:cNvPr>
          <p:cNvSpPr>
            <a:spLocks noGrp="1"/>
          </p:cNvSpPr>
          <p:nvPr>
            <p:ph type="title"/>
          </p:nvPr>
        </p:nvSpPr>
        <p:spPr/>
        <p:txBody>
          <a:bodyPr/>
          <a:lstStyle/>
          <a:p>
            <a:r>
              <a:rPr lang="en-US" dirty="0"/>
              <a:t>How to add layers to Workspace</a:t>
            </a:r>
          </a:p>
        </p:txBody>
      </p:sp>
      <p:sp>
        <p:nvSpPr>
          <p:cNvPr id="3" name="Content Placeholder 2">
            <a:extLst>
              <a:ext uri="{FF2B5EF4-FFF2-40B4-BE49-F238E27FC236}">
                <a16:creationId xmlns="" xmlns:a16="http://schemas.microsoft.com/office/drawing/2014/main" id="{BE04201B-8FE9-A244-A6CA-2AE83FF26835}"/>
              </a:ext>
            </a:extLst>
          </p:cNvPr>
          <p:cNvSpPr>
            <a:spLocks noGrp="1"/>
          </p:cNvSpPr>
          <p:nvPr>
            <p:ph sz="quarter" idx="13"/>
          </p:nvPr>
        </p:nvSpPr>
        <p:spPr/>
        <p:txBody>
          <a:bodyPr/>
          <a:lstStyle/>
          <a:p>
            <a:r>
              <a:rPr lang="en-US" dirty="0" err="1"/>
              <a:t>bitbake</a:t>
            </a:r>
            <a:r>
              <a:rPr lang="en-US" dirty="0"/>
              <a:t>-layers</a:t>
            </a:r>
          </a:p>
          <a:p>
            <a:pPr lvl="1"/>
            <a:r>
              <a:rPr lang="en-US" dirty="0"/>
              <a:t>add-layer/remove-layer – Add/Remove a layer to workspace</a:t>
            </a:r>
          </a:p>
          <a:p>
            <a:pPr lvl="1"/>
            <a:r>
              <a:rPr lang="en-US" dirty="0"/>
              <a:t>show-layer – Show current list of used layers</a:t>
            </a:r>
          </a:p>
          <a:p>
            <a:pPr lvl="1"/>
            <a:r>
              <a:rPr lang="en-US" dirty="0"/>
              <a:t>show-recipes – List available recipes</a:t>
            </a:r>
          </a:p>
          <a:p>
            <a:pPr lvl="1"/>
            <a:r>
              <a:rPr lang="en-US" dirty="0"/>
              <a:t>show-appends – List appends and corresponding recipe</a:t>
            </a:r>
          </a:p>
          <a:p>
            <a:pPr lvl="1"/>
            <a:r>
              <a:rPr lang="en-US" dirty="0"/>
              <a:t>show-</a:t>
            </a:r>
            <a:r>
              <a:rPr lang="en-US" dirty="0" err="1"/>
              <a:t>overlayed</a:t>
            </a:r>
            <a:r>
              <a:rPr lang="en-US" dirty="0"/>
              <a:t> – List </a:t>
            </a:r>
            <a:r>
              <a:rPr lang="en-US" dirty="0" err="1"/>
              <a:t>overlayed</a:t>
            </a:r>
            <a:r>
              <a:rPr lang="en-US" dirty="0"/>
              <a:t> recipes</a:t>
            </a:r>
          </a:p>
        </p:txBody>
      </p:sp>
    </p:spTree>
    <p:extLst>
      <p:ext uri="{BB962C8B-B14F-4D97-AF65-F5344CB8AC3E}">
        <p14:creationId xmlns:p14="http://schemas.microsoft.com/office/powerpoint/2010/main" val="671298242"/>
      </p:ext>
    </p:extLst>
  </p:cSld>
  <p:clrMapOvr>
    <a:masterClrMapping/>
  </p:clrMapOvr>
  <p:transition>
    <p:fade/>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F5EE09-DC48-BD49-A3B5-1C019B8D4FD1}"/>
              </a:ext>
            </a:extLst>
          </p:cNvPr>
          <p:cNvSpPr>
            <a:spLocks noGrp="1"/>
          </p:cNvSpPr>
          <p:nvPr>
            <p:ph type="title"/>
          </p:nvPr>
        </p:nvSpPr>
        <p:spPr/>
        <p:txBody>
          <a:bodyPr/>
          <a:lstStyle/>
          <a:p>
            <a:r>
              <a:rPr lang="en-US" dirty="0"/>
              <a:t>Are there some Workspace helper Tools</a:t>
            </a:r>
          </a:p>
        </p:txBody>
      </p:sp>
      <p:sp>
        <p:nvSpPr>
          <p:cNvPr id="3" name="Content Placeholder 2">
            <a:extLst>
              <a:ext uri="{FF2B5EF4-FFF2-40B4-BE49-F238E27FC236}">
                <a16:creationId xmlns="" xmlns:a16="http://schemas.microsoft.com/office/drawing/2014/main" id="{B6EF4650-7E27-7942-BDD1-A2BBDF5AA891}"/>
              </a:ext>
            </a:extLst>
          </p:cNvPr>
          <p:cNvSpPr>
            <a:spLocks noGrp="1"/>
          </p:cNvSpPr>
          <p:nvPr>
            <p:ph sz="quarter" idx="13"/>
          </p:nvPr>
        </p:nvSpPr>
        <p:spPr/>
        <p:txBody>
          <a:bodyPr/>
          <a:lstStyle/>
          <a:p>
            <a:r>
              <a:rPr lang="en-US" dirty="0" err="1"/>
              <a:t>bitbake-whatchanged</a:t>
            </a:r>
            <a:endParaRPr lang="en-US" dirty="0"/>
          </a:p>
          <a:p>
            <a:pPr lvl="1"/>
            <a:r>
              <a:rPr lang="en-US" dirty="0"/>
              <a:t>print what will be done between the current and last builds</a:t>
            </a:r>
          </a:p>
          <a:p>
            <a:pPr lvl="1"/>
            <a:endParaRPr lang="en-US" dirty="0"/>
          </a:p>
          <a:p>
            <a:pPr marL="339725" lvl="4" indent="0">
              <a:buNone/>
            </a:pPr>
            <a:r>
              <a:rPr lang="en-US" dirty="0"/>
              <a:t> $ </a:t>
            </a:r>
            <a:r>
              <a:rPr lang="en-US" dirty="0" err="1"/>
              <a:t>bitbake</a:t>
            </a:r>
            <a:r>
              <a:rPr lang="en-US" dirty="0"/>
              <a:t> core-image-</a:t>
            </a:r>
            <a:r>
              <a:rPr lang="en-US" dirty="0" err="1"/>
              <a:t>sato</a:t>
            </a:r>
            <a:endParaRPr lang="en-US" dirty="0"/>
          </a:p>
          <a:p>
            <a:pPr marL="339725" lvl="4" indent="0">
              <a:buNone/>
            </a:pPr>
            <a:r>
              <a:rPr lang="en-US" dirty="0"/>
              <a:t>    # Edit the recipes</a:t>
            </a:r>
          </a:p>
          <a:p>
            <a:pPr marL="339725" lvl="4" indent="0">
              <a:buNone/>
            </a:pPr>
            <a:r>
              <a:rPr lang="en-US" dirty="0"/>
              <a:t>    $ </a:t>
            </a:r>
            <a:r>
              <a:rPr lang="en-US" dirty="0" err="1"/>
              <a:t>bitbake-whatchanged</a:t>
            </a:r>
            <a:r>
              <a:rPr lang="en-US" dirty="0"/>
              <a:t> core-image-</a:t>
            </a:r>
            <a:r>
              <a:rPr lang="en-US" dirty="0" err="1"/>
              <a:t>sato</a:t>
            </a:r>
            <a:endParaRPr lang="en-US" dirty="0"/>
          </a:p>
        </p:txBody>
      </p:sp>
    </p:spTree>
    <p:extLst>
      <p:ext uri="{BB962C8B-B14F-4D97-AF65-F5344CB8AC3E}">
        <p14:creationId xmlns:p14="http://schemas.microsoft.com/office/powerpoint/2010/main" val="1442390241"/>
      </p:ext>
    </p:extLst>
  </p:cSld>
  <p:clrMapOvr>
    <a:masterClrMapping/>
  </p:clrMapOvr>
  <p:transition>
    <p:fade/>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9999BE-E386-AB46-A7C8-AC76C8635EA4}"/>
              </a:ext>
            </a:extLst>
          </p:cNvPr>
          <p:cNvSpPr>
            <a:spLocks noGrp="1"/>
          </p:cNvSpPr>
          <p:nvPr>
            <p:ph type="title"/>
          </p:nvPr>
        </p:nvSpPr>
        <p:spPr/>
        <p:txBody>
          <a:bodyPr/>
          <a:lstStyle/>
          <a:p>
            <a:r>
              <a:rPr lang="en-US" dirty="0"/>
              <a:t>How to make changes in workspace</a:t>
            </a:r>
          </a:p>
        </p:txBody>
      </p:sp>
      <p:sp>
        <p:nvSpPr>
          <p:cNvPr id="3" name="Content Placeholder 2">
            <a:extLst>
              <a:ext uri="{FF2B5EF4-FFF2-40B4-BE49-F238E27FC236}">
                <a16:creationId xmlns="" xmlns:a16="http://schemas.microsoft.com/office/drawing/2014/main" id="{D06719AE-582B-EC41-8B71-DABAD00AD459}"/>
              </a:ext>
            </a:extLst>
          </p:cNvPr>
          <p:cNvSpPr>
            <a:spLocks noGrp="1"/>
          </p:cNvSpPr>
          <p:nvPr>
            <p:ph sz="quarter" idx="13"/>
          </p:nvPr>
        </p:nvSpPr>
        <p:spPr/>
        <p:txBody>
          <a:bodyPr>
            <a:normAutofit fontScale="92500" lnSpcReduction="20000"/>
          </a:bodyPr>
          <a:lstStyle/>
          <a:p>
            <a:r>
              <a:rPr lang="en-US" dirty="0"/>
              <a:t>Prepare a package to make changes</a:t>
            </a:r>
          </a:p>
          <a:p>
            <a:pPr lvl="5"/>
            <a:r>
              <a:rPr lang="en-US" dirty="0" err="1"/>
              <a:t>devtool</a:t>
            </a:r>
            <a:r>
              <a:rPr lang="en-US" dirty="0"/>
              <a:t> modify &lt;recipe&gt;</a:t>
            </a:r>
          </a:p>
          <a:p>
            <a:r>
              <a:rPr lang="en-US" dirty="0"/>
              <a:t>Change sources</a:t>
            </a:r>
          </a:p>
          <a:p>
            <a:pPr lvl="1"/>
            <a:r>
              <a:rPr lang="en-US" dirty="0"/>
              <a:t>Change into workspace/sources/&lt;recipe&gt;</a:t>
            </a:r>
          </a:p>
          <a:p>
            <a:pPr lvl="1"/>
            <a:r>
              <a:rPr lang="en-US" dirty="0"/>
              <a:t>Edit …..</a:t>
            </a:r>
          </a:p>
          <a:p>
            <a:r>
              <a:rPr lang="en-US" dirty="0"/>
              <a:t>Build Changes</a:t>
            </a:r>
          </a:p>
          <a:p>
            <a:pPr lvl="4"/>
            <a:r>
              <a:rPr lang="en-US" dirty="0" err="1"/>
              <a:t>devtool</a:t>
            </a:r>
            <a:r>
              <a:rPr lang="en-US" dirty="0"/>
              <a:t> build &lt;recipe&gt;</a:t>
            </a:r>
          </a:p>
          <a:p>
            <a:r>
              <a:rPr lang="en-US" dirty="0"/>
              <a:t>Test changes</a:t>
            </a:r>
          </a:p>
          <a:p>
            <a:pPr lvl="4"/>
            <a:r>
              <a:rPr lang="en-US" dirty="0" err="1"/>
              <a:t>devtool</a:t>
            </a:r>
            <a:r>
              <a:rPr lang="en-US" dirty="0"/>
              <a:t> deploy-target &lt;recipe&gt; &lt;target-IP&gt;</a:t>
            </a:r>
          </a:p>
          <a:p>
            <a:r>
              <a:rPr lang="en-US" dirty="0"/>
              <a:t>Make changes final</a:t>
            </a:r>
          </a:p>
          <a:p>
            <a:pPr lvl="4"/>
            <a:r>
              <a:rPr lang="en-US" dirty="0" err="1"/>
              <a:t>devtool</a:t>
            </a:r>
            <a:r>
              <a:rPr lang="en-US" dirty="0"/>
              <a:t> finish &lt;recipe&gt; &lt;layer&gt;</a:t>
            </a:r>
          </a:p>
        </p:txBody>
      </p:sp>
    </p:spTree>
    <p:extLst>
      <p:ext uri="{BB962C8B-B14F-4D97-AF65-F5344CB8AC3E}">
        <p14:creationId xmlns:p14="http://schemas.microsoft.com/office/powerpoint/2010/main" val="1260925610"/>
      </p:ext>
    </p:extLst>
  </p:cSld>
  <p:clrMapOvr>
    <a:masterClrMapping/>
  </p:clrMapOvr>
  <p:transition>
    <p:fade/>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85F33-2640-FE4E-80DA-D60E1D994742}"/>
              </a:ext>
            </a:extLst>
          </p:cNvPr>
          <p:cNvSpPr>
            <a:spLocks noGrp="1"/>
          </p:cNvSpPr>
          <p:nvPr>
            <p:ph type="title"/>
          </p:nvPr>
        </p:nvSpPr>
        <p:spPr/>
        <p:txBody>
          <a:bodyPr/>
          <a:lstStyle/>
          <a:p>
            <a:r>
              <a:rPr lang="en-US" dirty="0"/>
              <a:t>How to enquire package information ?</a:t>
            </a:r>
          </a:p>
        </p:txBody>
      </p:sp>
      <p:sp>
        <p:nvSpPr>
          <p:cNvPr id="3" name="Content Placeholder 2">
            <a:extLst>
              <a:ext uri="{FF2B5EF4-FFF2-40B4-BE49-F238E27FC236}">
                <a16:creationId xmlns="" xmlns:a16="http://schemas.microsoft.com/office/drawing/2014/main" id="{E78EC1F3-13C5-C54B-A8F6-DB6A91DC0ECF}"/>
              </a:ext>
            </a:extLst>
          </p:cNvPr>
          <p:cNvSpPr>
            <a:spLocks noGrp="1"/>
          </p:cNvSpPr>
          <p:nvPr>
            <p:ph sz="quarter" idx="13"/>
          </p:nvPr>
        </p:nvSpPr>
        <p:spPr/>
        <p:txBody>
          <a:bodyPr>
            <a:normAutofit fontScale="70000" lnSpcReduction="20000"/>
          </a:bodyPr>
          <a:lstStyle/>
          <a:p>
            <a:r>
              <a:rPr lang="en-US" dirty="0" err="1"/>
              <a:t>oe-pkgdata-util</a:t>
            </a:r>
            <a:r>
              <a:rPr lang="en-US" dirty="0"/>
              <a:t> - queries the </a:t>
            </a:r>
            <a:r>
              <a:rPr lang="en-US" dirty="0" err="1"/>
              <a:t>pkgdata</a:t>
            </a:r>
            <a:r>
              <a:rPr lang="en-US" dirty="0"/>
              <a:t> files written out during </a:t>
            </a:r>
            <a:r>
              <a:rPr lang="en-US" dirty="0" err="1"/>
              <a:t>do_package</a:t>
            </a:r>
            <a:endParaRPr lang="en-US" dirty="0"/>
          </a:p>
          <a:p>
            <a:pPr marL="339725" lvl="4" indent="0">
              <a:buNone/>
            </a:pPr>
            <a:endParaRPr lang="en-US" dirty="0"/>
          </a:p>
          <a:p>
            <a:pPr marL="339725" lvl="4" indent="0">
              <a:buNone/>
            </a:pPr>
            <a:endParaRPr lang="en-US" dirty="0"/>
          </a:p>
          <a:p>
            <a:pPr marL="339725" lvl="4" indent="0">
              <a:buNone/>
            </a:pPr>
            <a:r>
              <a:rPr lang="en-US" dirty="0"/>
              <a:t>subcommands:</a:t>
            </a:r>
          </a:p>
          <a:p>
            <a:pPr marL="339725" lvl="4" indent="0">
              <a:buNone/>
            </a:pPr>
            <a:r>
              <a:rPr lang="en-US" dirty="0"/>
              <a:t>  lookup-</a:t>
            </a:r>
            <a:r>
              <a:rPr lang="en-US" dirty="0" err="1"/>
              <a:t>pkg</a:t>
            </a:r>
            <a:r>
              <a:rPr lang="en-US" dirty="0"/>
              <a:t>            Translate between recipe-space package names and</a:t>
            </a:r>
          </a:p>
          <a:p>
            <a:pPr marL="339725" lvl="4" indent="0">
              <a:buNone/>
            </a:pPr>
            <a:r>
              <a:rPr lang="en-US" dirty="0"/>
              <a:t>                        runtime package names</a:t>
            </a:r>
          </a:p>
          <a:p>
            <a:pPr marL="339725" lvl="4" indent="0">
              <a:buNone/>
            </a:pPr>
            <a:r>
              <a:rPr lang="en-US" dirty="0"/>
              <a:t>  list-</a:t>
            </a:r>
            <a:r>
              <a:rPr lang="en-US" dirty="0" err="1"/>
              <a:t>pkgs</a:t>
            </a:r>
            <a:r>
              <a:rPr lang="en-US" dirty="0"/>
              <a:t>             List packages</a:t>
            </a:r>
          </a:p>
          <a:p>
            <a:pPr marL="339725" lvl="4" indent="0">
              <a:buNone/>
            </a:pPr>
            <a:r>
              <a:rPr lang="en-US" dirty="0"/>
              <a:t>  list-</a:t>
            </a:r>
            <a:r>
              <a:rPr lang="en-US" dirty="0" err="1"/>
              <a:t>pkg</a:t>
            </a:r>
            <a:r>
              <a:rPr lang="en-US" dirty="0"/>
              <a:t>-files        List files within a package</a:t>
            </a:r>
          </a:p>
          <a:p>
            <a:pPr marL="339725" lvl="4" indent="0">
              <a:buNone/>
            </a:pPr>
            <a:r>
              <a:rPr lang="en-US" dirty="0"/>
              <a:t>  lookup-recipe         Find recipe producing one or more packages</a:t>
            </a:r>
          </a:p>
          <a:p>
            <a:pPr marL="339725" lvl="4" indent="0">
              <a:buNone/>
            </a:pPr>
            <a:r>
              <a:rPr lang="en-US" dirty="0"/>
              <a:t>  package-info          Show version, recipe and size information for one or</a:t>
            </a:r>
          </a:p>
          <a:p>
            <a:pPr marL="339725" lvl="4" indent="0">
              <a:buNone/>
            </a:pPr>
            <a:r>
              <a:rPr lang="en-US" dirty="0"/>
              <a:t>                        more packages</a:t>
            </a:r>
          </a:p>
          <a:p>
            <a:pPr marL="339725" lvl="4" indent="0">
              <a:buNone/>
            </a:pPr>
            <a:r>
              <a:rPr lang="en-US" dirty="0"/>
              <a:t>  find-path             Find package providing a target path</a:t>
            </a:r>
          </a:p>
          <a:p>
            <a:pPr marL="339725" lvl="4" indent="0">
              <a:buNone/>
            </a:pPr>
            <a:r>
              <a:rPr lang="en-US" dirty="0"/>
              <a:t>  read-value            Read any </a:t>
            </a:r>
            <a:r>
              <a:rPr lang="en-US" dirty="0" err="1"/>
              <a:t>pkgdata</a:t>
            </a:r>
            <a:r>
              <a:rPr lang="en-US" dirty="0"/>
              <a:t> value for one or more packages</a:t>
            </a:r>
          </a:p>
          <a:p>
            <a:pPr marL="339725" lvl="4" indent="0">
              <a:buNone/>
            </a:pPr>
            <a:r>
              <a:rPr lang="en-US" dirty="0"/>
              <a:t>  glob                  Expand package name glob expression</a:t>
            </a:r>
          </a:p>
          <a:p>
            <a:pPr marL="339725" lvl="4" indent="0">
              <a:buNone/>
            </a:pPr>
            <a:r>
              <a:rPr lang="en-US" dirty="0"/>
              <a:t>Use </a:t>
            </a:r>
            <a:r>
              <a:rPr lang="en-US" dirty="0" err="1"/>
              <a:t>oe-pkgdata-util</a:t>
            </a:r>
            <a:r>
              <a:rPr lang="en-US" dirty="0"/>
              <a:t> &lt;subcommand&gt; --help to get help on a specific command</a:t>
            </a:r>
          </a:p>
        </p:txBody>
      </p:sp>
    </p:spTree>
    <p:extLst>
      <p:ext uri="{BB962C8B-B14F-4D97-AF65-F5344CB8AC3E}">
        <p14:creationId xmlns:p14="http://schemas.microsoft.com/office/powerpoint/2010/main" val="358844707"/>
      </p:ext>
    </p:extLst>
  </p:cSld>
  <p:clrMapOvr>
    <a:masterClrMapping/>
  </p:clrMapOvr>
  <p:transition>
    <p:fade/>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C11288-FBD2-E240-8604-ED7DDA3126E4}"/>
              </a:ext>
            </a:extLst>
          </p:cNvPr>
          <p:cNvSpPr>
            <a:spLocks noGrp="1"/>
          </p:cNvSpPr>
          <p:nvPr>
            <p:ph type="title"/>
          </p:nvPr>
        </p:nvSpPr>
        <p:spPr/>
        <p:txBody>
          <a:bodyPr/>
          <a:lstStyle/>
          <a:p>
            <a:r>
              <a:rPr lang="en-US" dirty="0"/>
              <a:t>How to run meta-data self tests (unit tests)</a:t>
            </a:r>
          </a:p>
        </p:txBody>
      </p:sp>
      <p:sp>
        <p:nvSpPr>
          <p:cNvPr id="3" name="Content Placeholder 2">
            <a:extLst>
              <a:ext uri="{FF2B5EF4-FFF2-40B4-BE49-F238E27FC236}">
                <a16:creationId xmlns="" xmlns:a16="http://schemas.microsoft.com/office/drawing/2014/main" id="{70916351-CA46-E141-AA2B-E495BC0254FE}"/>
              </a:ext>
            </a:extLst>
          </p:cNvPr>
          <p:cNvSpPr>
            <a:spLocks noGrp="1"/>
          </p:cNvSpPr>
          <p:nvPr>
            <p:ph sz="quarter" idx="13"/>
          </p:nvPr>
        </p:nvSpPr>
        <p:spPr/>
        <p:txBody>
          <a:bodyPr>
            <a:normAutofit fontScale="92500" lnSpcReduction="20000"/>
          </a:bodyPr>
          <a:lstStyle/>
          <a:p>
            <a:r>
              <a:rPr lang="en-US" dirty="0" err="1"/>
              <a:t>oe-selftest</a:t>
            </a:r>
            <a:endParaRPr lang="en-US" dirty="0"/>
          </a:p>
          <a:p>
            <a:pPr lvl="5"/>
            <a:r>
              <a:rPr lang="en-US" dirty="0"/>
              <a:t>Script that runs unit tests against </a:t>
            </a:r>
            <a:r>
              <a:rPr lang="en-US" dirty="0" err="1"/>
              <a:t>bitbake</a:t>
            </a:r>
            <a:r>
              <a:rPr lang="en-US" dirty="0"/>
              <a:t> and other </a:t>
            </a:r>
            <a:r>
              <a:rPr lang="en-US" dirty="0" err="1"/>
              <a:t>Yocto</a:t>
            </a:r>
            <a:r>
              <a:rPr lang="en-US" dirty="0"/>
              <a:t> related tools. The goal is to validate tools functionality and metadata integrity</a:t>
            </a:r>
          </a:p>
          <a:p>
            <a:pPr lvl="1"/>
            <a:r>
              <a:rPr lang="en-US" dirty="0"/>
              <a:t>List available tests</a:t>
            </a:r>
          </a:p>
          <a:p>
            <a:pPr lvl="4"/>
            <a:r>
              <a:rPr lang="en-US" dirty="0" err="1"/>
              <a:t>oe-selftest</a:t>
            </a:r>
            <a:r>
              <a:rPr lang="en-US" dirty="0"/>
              <a:t> –l</a:t>
            </a:r>
          </a:p>
          <a:p>
            <a:pPr lvl="1"/>
            <a:r>
              <a:rPr lang="en-US" dirty="0"/>
              <a:t>Run all tests</a:t>
            </a:r>
          </a:p>
          <a:p>
            <a:pPr lvl="4"/>
            <a:r>
              <a:rPr lang="en-US" dirty="0" err="1"/>
              <a:t>oe-selftest</a:t>
            </a:r>
            <a:r>
              <a:rPr lang="en-US" dirty="0"/>
              <a:t> --run-all-tests</a:t>
            </a:r>
          </a:p>
          <a:p>
            <a:pPr lvl="1"/>
            <a:r>
              <a:rPr lang="en-US" dirty="0"/>
              <a:t>Run Selective Unit Test</a:t>
            </a:r>
          </a:p>
          <a:p>
            <a:pPr lvl="4"/>
            <a:r>
              <a:rPr lang="en-US" dirty="0" err="1"/>
              <a:t>oe-selftest</a:t>
            </a:r>
            <a:r>
              <a:rPr lang="en-US" dirty="0"/>
              <a:t> -r </a:t>
            </a:r>
            <a:r>
              <a:rPr lang="en-US" dirty="0" err="1"/>
              <a:t>devtool</a:t>
            </a:r>
            <a:r>
              <a:rPr lang="en-US" dirty="0"/>
              <a:t> </a:t>
            </a:r>
            <a:r>
              <a:rPr lang="en-US" dirty="0" err="1"/>
              <a:t>devtool.DevtoolTests.test_devtool_add_fetch_simple</a:t>
            </a:r>
            <a:endParaRPr lang="en-US" dirty="0"/>
          </a:p>
          <a:p>
            <a:r>
              <a:rPr lang="en-US" dirty="0">
                <a:hlinkClick r:id="rId3"/>
              </a:rPr>
              <a:t>https://wiki.yoctoproject.org/wiki/Oe-selftest</a:t>
            </a:r>
            <a:endParaRPr lang="en-US" dirty="0"/>
          </a:p>
        </p:txBody>
      </p:sp>
    </p:spTree>
    <p:extLst>
      <p:ext uri="{BB962C8B-B14F-4D97-AF65-F5344CB8AC3E}">
        <p14:creationId xmlns:p14="http://schemas.microsoft.com/office/powerpoint/2010/main" val="637671939"/>
      </p:ext>
    </p:extLst>
  </p:cSld>
  <p:clrMapOvr>
    <a:masterClrMapping/>
  </p:clrMapOvr>
  <p:transition>
    <p:fade/>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AB55E0-C385-6D4A-BC3D-3E32C92433FA}"/>
              </a:ext>
            </a:extLst>
          </p:cNvPr>
          <p:cNvSpPr>
            <a:spLocks noGrp="1"/>
          </p:cNvSpPr>
          <p:nvPr>
            <p:ph type="title"/>
          </p:nvPr>
        </p:nvSpPr>
        <p:spPr/>
        <p:txBody>
          <a:bodyPr/>
          <a:lstStyle/>
          <a:p>
            <a:r>
              <a:rPr lang="en-US" dirty="0"/>
              <a:t>How to run image auto-test</a:t>
            </a:r>
          </a:p>
        </p:txBody>
      </p:sp>
      <p:sp>
        <p:nvSpPr>
          <p:cNvPr id="3" name="Content Placeholder 2">
            <a:extLst>
              <a:ext uri="{FF2B5EF4-FFF2-40B4-BE49-F238E27FC236}">
                <a16:creationId xmlns="" xmlns:a16="http://schemas.microsoft.com/office/drawing/2014/main" id="{BA0A9384-B838-0B4B-973C-73D7E1DFB092}"/>
              </a:ext>
            </a:extLst>
          </p:cNvPr>
          <p:cNvSpPr>
            <a:spLocks noGrp="1"/>
          </p:cNvSpPr>
          <p:nvPr>
            <p:ph sz="quarter" idx="13"/>
          </p:nvPr>
        </p:nvSpPr>
        <p:spPr/>
        <p:txBody>
          <a:bodyPr>
            <a:normAutofit fontScale="92500"/>
          </a:bodyPr>
          <a:lstStyle/>
          <a:p>
            <a:r>
              <a:rPr lang="en-US" dirty="0"/>
              <a:t>Can test image ( -c </a:t>
            </a:r>
            <a:r>
              <a:rPr lang="en-US" dirty="0" err="1"/>
              <a:t>testimage</a:t>
            </a:r>
            <a:r>
              <a:rPr lang="en-US" dirty="0"/>
              <a:t>) (-c </a:t>
            </a:r>
            <a:r>
              <a:rPr lang="en-US" dirty="0" err="1"/>
              <a:t>testimage_auto</a:t>
            </a:r>
            <a:r>
              <a:rPr lang="en-US" dirty="0"/>
              <a:t>)</a:t>
            </a:r>
          </a:p>
          <a:p>
            <a:endParaRPr lang="en-US" dirty="0"/>
          </a:p>
          <a:p>
            <a:endParaRPr lang="en-US" dirty="0"/>
          </a:p>
          <a:p>
            <a:endParaRPr lang="en-US" dirty="0"/>
          </a:p>
          <a:p>
            <a:r>
              <a:rPr lang="en-US" dirty="0"/>
              <a:t>Testing SDK ( -c </a:t>
            </a:r>
            <a:r>
              <a:rPr lang="en-US" dirty="0" err="1"/>
              <a:t>testsdk</a:t>
            </a:r>
            <a:r>
              <a:rPr lang="en-US" dirty="0"/>
              <a:t> and –c </a:t>
            </a:r>
            <a:r>
              <a:rPr lang="en-US" dirty="0" err="1"/>
              <a:t>testsdkext</a:t>
            </a:r>
            <a:r>
              <a:rPr lang="en-US" dirty="0"/>
              <a:t>)</a:t>
            </a:r>
          </a:p>
          <a:p>
            <a:endParaRPr lang="en-US" dirty="0"/>
          </a:p>
          <a:p>
            <a:r>
              <a:rPr lang="en-US" dirty="0">
                <a:hlinkClick r:id="rId3"/>
              </a:rPr>
              <a:t>https://www.yoctoproject.org/docs/latest/dev-manual/dev-manual.html#performing-automated-runtime-testing</a:t>
            </a:r>
            <a:endParaRPr lang="en-US" dirty="0"/>
          </a:p>
          <a:p>
            <a:pPr marL="0" indent="0">
              <a:buNone/>
            </a:pPr>
            <a:endParaRPr lang="en-US" dirty="0"/>
          </a:p>
        </p:txBody>
      </p:sp>
      <p:sp>
        <p:nvSpPr>
          <p:cNvPr id="5" name="TextBox 4">
            <a:extLst>
              <a:ext uri="{FF2B5EF4-FFF2-40B4-BE49-F238E27FC236}">
                <a16:creationId xmlns="" xmlns:a16="http://schemas.microsoft.com/office/drawing/2014/main" id="{442B9FB5-AFB7-E445-82A2-A4D6C0B86883}"/>
              </a:ext>
            </a:extLst>
          </p:cNvPr>
          <p:cNvSpPr txBox="1"/>
          <p:nvPr/>
        </p:nvSpPr>
        <p:spPr>
          <a:xfrm>
            <a:off x="1721223" y="1891368"/>
            <a:ext cx="4905487" cy="1754326"/>
          </a:xfrm>
          <a:prstGeom prst="rect">
            <a:avLst/>
          </a:prstGeom>
          <a:noFill/>
        </p:spPr>
        <p:txBody>
          <a:bodyPr wrap="square" rtlCol="0">
            <a:spAutoFit/>
          </a:bodyPr>
          <a:lstStyle/>
          <a:p>
            <a:r>
              <a:rPr lang="en-US" sz="1200" dirty="0">
                <a:latin typeface="+mn-lt"/>
              </a:rPr>
              <a:t>INHERIT += "</a:t>
            </a:r>
            <a:r>
              <a:rPr lang="en-US" sz="1200" dirty="0" err="1">
                <a:latin typeface="+mn-lt"/>
              </a:rPr>
              <a:t>testimage</a:t>
            </a:r>
            <a:r>
              <a:rPr lang="en-US" sz="1200" dirty="0">
                <a:latin typeface="+mn-lt"/>
              </a:rPr>
              <a:t>"</a:t>
            </a:r>
          </a:p>
          <a:p>
            <a:r>
              <a:rPr lang="en-US" sz="1200" dirty="0" err="1">
                <a:latin typeface="+mn-lt"/>
              </a:rPr>
              <a:t>DISTRO_FEATURES_append</a:t>
            </a:r>
            <a:r>
              <a:rPr lang="en-US" sz="1200" dirty="0">
                <a:latin typeface="+mn-lt"/>
              </a:rPr>
              <a:t> = " </a:t>
            </a:r>
            <a:r>
              <a:rPr lang="en-US" sz="1200" dirty="0" err="1">
                <a:latin typeface="+mn-lt"/>
              </a:rPr>
              <a:t>ptest</a:t>
            </a:r>
            <a:r>
              <a:rPr lang="en-US" sz="1200" dirty="0">
                <a:latin typeface="+mn-lt"/>
              </a:rPr>
              <a:t>"</a:t>
            </a:r>
          </a:p>
          <a:p>
            <a:r>
              <a:rPr lang="en-US" sz="1200" dirty="0" err="1">
                <a:latin typeface="+mn-lt"/>
              </a:rPr>
              <a:t>EXTRA_IMAGE_FEATURES_append</a:t>
            </a:r>
            <a:r>
              <a:rPr lang="en-US" sz="1200" dirty="0">
                <a:latin typeface="+mn-lt"/>
              </a:rPr>
              <a:t> = " </a:t>
            </a:r>
            <a:r>
              <a:rPr lang="en-US" sz="1200" dirty="0" err="1">
                <a:latin typeface="+mn-lt"/>
              </a:rPr>
              <a:t>ptest-pkgs</a:t>
            </a:r>
            <a:r>
              <a:rPr lang="en-US" sz="1200" dirty="0">
                <a:latin typeface="+mn-lt"/>
              </a:rPr>
              <a:t>"</a:t>
            </a:r>
          </a:p>
          <a:p>
            <a:r>
              <a:rPr lang="en-US" sz="1200" dirty="0">
                <a:latin typeface="+mn-lt"/>
              </a:rPr>
              <a:t>##TEST_SUITES = "auto"</a:t>
            </a:r>
          </a:p>
          <a:p>
            <a:r>
              <a:rPr lang="en-US" sz="1200" dirty="0" err="1">
                <a:solidFill>
                  <a:srgbClr val="FF0000"/>
                </a:solidFill>
                <a:latin typeface="+mn-lt"/>
              </a:rPr>
              <a:t>TEST_IMAGE_qemuall</a:t>
            </a:r>
            <a:r>
              <a:rPr lang="en-US" sz="1200" dirty="0">
                <a:solidFill>
                  <a:srgbClr val="FF0000"/>
                </a:solidFill>
                <a:latin typeface="+mn-lt"/>
              </a:rPr>
              <a:t> = "1"</a:t>
            </a:r>
          </a:p>
          <a:p>
            <a:r>
              <a:rPr lang="en-US" sz="1200" dirty="0" err="1">
                <a:latin typeface="+mn-lt"/>
              </a:rPr>
              <a:t>TEST_TARGET_qemuall</a:t>
            </a:r>
            <a:r>
              <a:rPr lang="en-US" sz="1200" dirty="0">
                <a:latin typeface="+mn-lt"/>
              </a:rPr>
              <a:t> = "</a:t>
            </a:r>
            <a:r>
              <a:rPr lang="en-US" sz="1200" dirty="0" err="1">
                <a:latin typeface="+mn-lt"/>
              </a:rPr>
              <a:t>qemu</a:t>
            </a:r>
            <a:r>
              <a:rPr lang="en-US" sz="1200" dirty="0">
                <a:latin typeface="+mn-lt"/>
              </a:rPr>
              <a:t>”</a:t>
            </a:r>
          </a:p>
          <a:p>
            <a:r>
              <a:rPr lang="en-US" sz="1200" dirty="0">
                <a:latin typeface="+mn-lt"/>
              </a:rPr>
              <a:t>TEST_TARGET ?= "</a:t>
            </a:r>
            <a:r>
              <a:rPr lang="en-US" sz="1200" dirty="0" err="1">
                <a:latin typeface="+mn-lt"/>
              </a:rPr>
              <a:t>simpleremote</a:t>
            </a:r>
            <a:r>
              <a:rPr lang="en-US" sz="1200" dirty="0">
                <a:latin typeface="+mn-lt"/>
              </a:rPr>
              <a:t>"</a:t>
            </a:r>
          </a:p>
          <a:p>
            <a:r>
              <a:rPr lang="en-US" sz="1200" dirty="0">
                <a:latin typeface="+mn-lt"/>
              </a:rPr>
              <a:t>TEST_SERVER_IP = "10.0.0.10"</a:t>
            </a:r>
          </a:p>
          <a:p>
            <a:r>
              <a:rPr lang="en-US" sz="1200" dirty="0">
                <a:latin typeface="+mn-lt"/>
              </a:rPr>
              <a:t>TEST_TARGET_IP ?= "192.168.7.2"</a:t>
            </a:r>
          </a:p>
        </p:txBody>
      </p:sp>
      <p:sp>
        <p:nvSpPr>
          <p:cNvPr id="6" name="TextBox 5">
            <a:extLst>
              <a:ext uri="{FF2B5EF4-FFF2-40B4-BE49-F238E27FC236}">
                <a16:creationId xmlns="" xmlns:a16="http://schemas.microsoft.com/office/drawing/2014/main" id="{2CB03034-BD59-2948-9860-370475947324}"/>
              </a:ext>
            </a:extLst>
          </p:cNvPr>
          <p:cNvSpPr txBox="1"/>
          <p:nvPr/>
        </p:nvSpPr>
        <p:spPr>
          <a:xfrm>
            <a:off x="1721223" y="4287146"/>
            <a:ext cx="3582297" cy="523220"/>
          </a:xfrm>
          <a:prstGeom prst="rect">
            <a:avLst/>
          </a:prstGeom>
          <a:noFill/>
        </p:spPr>
        <p:txBody>
          <a:bodyPr wrap="square" rtlCol="0">
            <a:spAutoFit/>
          </a:bodyPr>
          <a:lstStyle/>
          <a:p>
            <a:r>
              <a:rPr lang="en-US" sz="1400" dirty="0">
                <a:latin typeface="+mn-lt"/>
              </a:rPr>
              <a:t>INHERIT += "</a:t>
            </a:r>
            <a:r>
              <a:rPr lang="en-US" sz="1400" dirty="0" err="1">
                <a:latin typeface="+mn-lt"/>
              </a:rPr>
              <a:t>testsdk</a:t>
            </a:r>
            <a:r>
              <a:rPr lang="en-US" sz="1400" dirty="0">
                <a:latin typeface="+mn-lt"/>
              </a:rPr>
              <a:t>"</a:t>
            </a:r>
          </a:p>
          <a:p>
            <a:r>
              <a:rPr lang="en-US" sz="1400" dirty="0">
                <a:latin typeface="+mn-lt"/>
              </a:rPr>
              <a:t>SDK_EXT_TYPE = "minimal"</a:t>
            </a:r>
          </a:p>
        </p:txBody>
      </p:sp>
    </p:spTree>
    <p:extLst>
      <p:ext uri="{BB962C8B-B14F-4D97-AF65-F5344CB8AC3E}">
        <p14:creationId xmlns:p14="http://schemas.microsoft.com/office/powerpoint/2010/main" val="1659419687"/>
      </p:ext>
    </p:extLst>
  </p:cSld>
  <p:clrMapOvr>
    <a:masterClrMapping/>
  </p:clrMapOvr>
  <p:transition>
    <p:fade/>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21325B-B89A-374B-A452-3FF5252D7425}"/>
              </a:ext>
            </a:extLst>
          </p:cNvPr>
          <p:cNvSpPr>
            <a:spLocks noGrp="1"/>
          </p:cNvSpPr>
          <p:nvPr>
            <p:ph type="title"/>
          </p:nvPr>
        </p:nvSpPr>
        <p:spPr/>
        <p:txBody>
          <a:bodyPr/>
          <a:lstStyle/>
          <a:p>
            <a:r>
              <a:rPr lang="en-US" dirty="0"/>
              <a:t>How to send Code upstream</a:t>
            </a:r>
          </a:p>
        </p:txBody>
      </p:sp>
      <p:sp>
        <p:nvSpPr>
          <p:cNvPr id="3" name="Content Placeholder 2">
            <a:extLst>
              <a:ext uri="{FF2B5EF4-FFF2-40B4-BE49-F238E27FC236}">
                <a16:creationId xmlns="" xmlns:a16="http://schemas.microsoft.com/office/drawing/2014/main" id="{66598176-E1A8-1D4E-B2DE-9DA1968B6B1B}"/>
              </a:ext>
            </a:extLst>
          </p:cNvPr>
          <p:cNvSpPr>
            <a:spLocks noGrp="1"/>
          </p:cNvSpPr>
          <p:nvPr>
            <p:ph sz="quarter" idx="13"/>
          </p:nvPr>
        </p:nvSpPr>
        <p:spPr/>
        <p:txBody>
          <a:bodyPr>
            <a:normAutofit/>
          </a:bodyPr>
          <a:lstStyle/>
          <a:p>
            <a:r>
              <a:rPr lang="en-US" dirty="0"/>
              <a:t>create-pull-request</a:t>
            </a:r>
          </a:p>
          <a:p>
            <a:pPr marL="339725" lvl="4" indent="0">
              <a:buNone/>
            </a:pPr>
            <a:r>
              <a:rPr lang="en-US" dirty="0"/>
              <a:t> Examples:</a:t>
            </a:r>
          </a:p>
          <a:p>
            <a:pPr marL="339725" lvl="4" indent="0">
              <a:buNone/>
            </a:pPr>
            <a:r>
              <a:rPr lang="en-US" dirty="0"/>
              <a:t>   create-pull-request -u </a:t>
            </a:r>
            <a:r>
              <a:rPr lang="en-US" dirty="0" err="1"/>
              <a:t>contrib</a:t>
            </a:r>
            <a:r>
              <a:rPr lang="en-US" dirty="0"/>
              <a:t> -b joe/topic</a:t>
            </a:r>
          </a:p>
          <a:p>
            <a:r>
              <a:rPr lang="en-US" dirty="0"/>
              <a:t>send-pull-request</a:t>
            </a:r>
          </a:p>
          <a:p>
            <a:pPr marL="339725" lvl="4" indent="0">
              <a:buNone/>
            </a:pPr>
            <a:r>
              <a:rPr lang="en-US" dirty="0"/>
              <a:t>Examples:</a:t>
            </a:r>
          </a:p>
          <a:p>
            <a:pPr marL="339725" lvl="5" indent="0">
              <a:buNone/>
            </a:pPr>
            <a:r>
              <a:rPr lang="en-US" dirty="0"/>
              <a:t>Send-pull-request –a –p pull-XXXX</a:t>
            </a:r>
          </a:p>
        </p:txBody>
      </p:sp>
    </p:spTree>
    <p:extLst>
      <p:ext uri="{BB962C8B-B14F-4D97-AF65-F5344CB8AC3E}">
        <p14:creationId xmlns:p14="http://schemas.microsoft.com/office/powerpoint/2010/main" val="1102854115"/>
      </p:ext>
    </p:extLst>
  </p:cSld>
  <p:clrMapOvr>
    <a:masterClrMapping/>
  </p:clrMapOvr>
  <p:transition>
    <p:fade/>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F3A3EF-1919-6B4D-82FC-31AAA0D7DC66}"/>
              </a:ext>
            </a:extLst>
          </p:cNvPr>
          <p:cNvSpPr>
            <a:spLocks noGrp="1"/>
          </p:cNvSpPr>
          <p:nvPr>
            <p:ph type="title"/>
          </p:nvPr>
        </p:nvSpPr>
        <p:spPr/>
        <p:txBody>
          <a:bodyPr/>
          <a:lstStyle/>
          <a:p>
            <a:r>
              <a:rPr lang="en-US" dirty="0"/>
              <a:t>How to Customize Distro</a:t>
            </a:r>
          </a:p>
        </p:txBody>
      </p:sp>
      <p:sp>
        <p:nvSpPr>
          <p:cNvPr id="3" name="Content Placeholder 2">
            <a:extLst>
              <a:ext uri="{FF2B5EF4-FFF2-40B4-BE49-F238E27FC236}">
                <a16:creationId xmlns="" xmlns:a16="http://schemas.microsoft.com/office/drawing/2014/main" id="{2082D8D3-9B71-BD4A-B8C0-25E16EF09859}"/>
              </a:ext>
            </a:extLst>
          </p:cNvPr>
          <p:cNvSpPr>
            <a:spLocks noGrp="1"/>
          </p:cNvSpPr>
          <p:nvPr>
            <p:ph sz="quarter" idx="13"/>
          </p:nvPr>
        </p:nvSpPr>
        <p:spPr/>
        <p:txBody>
          <a:bodyPr>
            <a:normAutofit fontScale="70000" lnSpcReduction="20000"/>
          </a:bodyPr>
          <a:lstStyle/>
          <a:p>
            <a:r>
              <a:rPr lang="en-US" dirty="0"/>
              <a:t>Example poky-</a:t>
            </a:r>
            <a:r>
              <a:rPr lang="en-US" dirty="0" err="1"/>
              <a:t>lsb</a:t>
            </a:r>
            <a:endParaRPr lang="en-US" dirty="0"/>
          </a:p>
          <a:p>
            <a:endParaRPr lang="en-US" dirty="0"/>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/distro/</a:t>
            </a:r>
            <a:r>
              <a:rPr lang="en-US" dirty="0" err="1">
                <a:solidFill>
                  <a:srgbClr val="FF0000"/>
                </a:solidFill>
              </a:rPr>
              <a:t>poky.conf</a:t>
            </a:r>
            <a:endParaRPr lang="en-US" dirty="0">
              <a:solidFill>
                <a:srgbClr val="FF0000"/>
              </a:solidFill>
            </a:endParaRPr>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/distro/include/</a:t>
            </a:r>
            <a:r>
              <a:rPr lang="en-US" dirty="0" err="1">
                <a:solidFill>
                  <a:srgbClr val="FF0000"/>
                </a:solidFill>
              </a:rPr>
              <a:t>security_flags.inc</a:t>
            </a:r>
            <a:endParaRPr lang="en-US" dirty="0">
              <a:solidFill>
                <a:srgbClr val="FF0000"/>
              </a:solidFill>
            </a:endParaRPr>
          </a:p>
          <a:p>
            <a:pPr marL="339725" lvl="5" indent="0">
              <a:buNone/>
            </a:pPr>
            <a:endParaRPr lang="en-US" dirty="0">
              <a:solidFill>
                <a:srgbClr val="FF0000"/>
              </a:solidFill>
            </a:endParaRPr>
          </a:p>
          <a:p>
            <a:pPr marL="339725" lvl="5" indent="0">
              <a:buNone/>
            </a:pPr>
            <a:r>
              <a:rPr lang="en-US" dirty="0">
                <a:solidFill>
                  <a:srgbClr val="FF0000"/>
                </a:solidFill>
              </a:rPr>
              <a:t>DISTRO = "poky-</a:t>
            </a:r>
            <a:r>
              <a:rPr lang="en-US" dirty="0" err="1">
                <a:solidFill>
                  <a:srgbClr val="FF0000"/>
                </a:solidFill>
              </a:rPr>
              <a:t>lsb</a:t>
            </a:r>
            <a:r>
              <a:rPr lang="en-US" dirty="0">
                <a:solidFill>
                  <a:srgbClr val="FF0000"/>
                </a:solidFill>
              </a:rPr>
              <a:t>"</a:t>
            </a:r>
          </a:p>
          <a:p>
            <a:pPr marL="339725" lvl="5" indent="0">
              <a:buNone/>
            </a:pPr>
            <a:r>
              <a:rPr lang="en-US" dirty="0">
                <a:solidFill>
                  <a:srgbClr val="FF0000"/>
                </a:solidFill>
              </a:rPr>
              <a:t>DISTROOVERRIDES = "</a:t>
            </a:r>
            <a:r>
              <a:rPr lang="en-US" dirty="0" err="1">
                <a:solidFill>
                  <a:srgbClr val="FF0000"/>
                </a:solidFill>
              </a:rPr>
              <a:t>poky:linuxstdbase</a:t>
            </a:r>
            <a:r>
              <a:rPr lang="en-US" dirty="0">
                <a:solidFill>
                  <a:srgbClr val="FF0000"/>
                </a:solidFill>
              </a:rPr>
              <a:t>"</a:t>
            </a:r>
          </a:p>
          <a:p>
            <a:pPr marL="339725" lvl="5" indent="0">
              <a:buNone/>
            </a:pPr>
            <a:endParaRPr lang="en-US" dirty="0"/>
          </a:p>
          <a:p>
            <a:pPr marL="339725" lvl="5" indent="0">
              <a:buNone/>
            </a:pPr>
            <a:r>
              <a:rPr lang="en-US" dirty="0" err="1"/>
              <a:t>DISTRO_FEATURES_append</a:t>
            </a:r>
            <a:r>
              <a:rPr lang="en-US" dirty="0"/>
              <a:t> = " pam </a:t>
            </a:r>
            <a:r>
              <a:rPr lang="en-US" dirty="0" err="1"/>
              <a:t>largefile</a:t>
            </a:r>
            <a:r>
              <a:rPr lang="en-US" dirty="0"/>
              <a:t> </a:t>
            </a:r>
            <a:r>
              <a:rPr lang="en-US" dirty="0" err="1"/>
              <a:t>opengl</a:t>
            </a:r>
            <a:r>
              <a:rPr lang="en-US" dirty="0"/>
              <a:t>"</a:t>
            </a:r>
          </a:p>
          <a:p>
            <a:pPr marL="339725" lvl="5" indent="0">
              <a:buNone/>
            </a:pPr>
            <a:r>
              <a:rPr lang="en-US" dirty="0" err="1"/>
              <a:t>PREFERRED_PROVIDER_virtual</a:t>
            </a:r>
            <a:r>
              <a:rPr lang="en-US" dirty="0"/>
              <a:t>/libx11 = "libx11"</a:t>
            </a:r>
          </a:p>
          <a:p>
            <a:pPr marL="339725" lvl="5" indent="0">
              <a:buNone/>
            </a:pPr>
            <a:endParaRPr lang="en-US" dirty="0"/>
          </a:p>
          <a:p>
            <a:pPr marL="339725" lvl="5" indent="0">
              <a:buNone/>
            </a:pPr>
            <a:r>
              <a:rPr lang="en-US" dirty="0"/>
              <a:t># Ensure the kernel </a:t>
            </a:r>
            <a:r>
              <a:rPr lang="en-US" dirty="0" err="1"/>
              <a:t>nfs</a:t>
            </a:r>
            <a:r>
              <a:rPr lang="en-US" dirty="0"/>
              <a:t> server is enabled</a:t>
            </a:r>
          </a:p>
          <a:p>
            <a:pPr marL="339725" lvl="5" indent="0">
              <a:buNone/>
            </a:pPr>
            <a:r>
              <a:rPr lang="en-US" dirty="0" err="1"/>
              <a:t>KERNEL_FEATURES_append_pn-linux-yocto</a:t>
            </a:r>
            <a:r>
              <a:rPr lang="en-US" dirty="0"/>
              <a:t> = " features/</a:t>
            </a:r>
            <a:r>
              <a:rPr lang="en-US" dirty="0" err="1"/>
              <a:t>nfsd</a:t>
            </a:r>
            <a:r>
              <a:rPr lang="en-US" dirty="0"/>
              <a:t>/</a:t>
            </a:r>
            <a:r>
              <a:rPr lang="en-US" dirty="0" err="1"/>
              <a:t>nfsd-enable.scc</a:t>
            </a:r>
            <a:r>
              <a:rPr lang="en-US" dirty="0"/>
              <a:t>"</a:t>
            </a:r>
          </a:p>
          <a:p>
            <a:pPr marL="339725" lvl="5" indent="0">
              <a:buNone/>
            </a:pPr>
            <a:endParaRPr lang="en-US" dirty="0"/>
          </a:p>
          <a:p>
            <a:pPr marL="339725" lvl="5" indent="0">
              <a:buNone/>
            </a:pPr>
            <a:r>
              <a:rPr lang="en-US" dirty="0"/>
              <a:t># Use the LTSI Kernel for LSB Testing</a:t>
            </a:r>
          </a:p>
          <a:p>
            <a:pPr marL="339725" lvl="5" indent="0">
              <a:buNone/>
            </a:pPr>
            <a:r>
              <a:rPr lang="en-US" dirty="0" err="1"/>
              <a:t>PREFERRED_VERSION_linux-yocto_linuxstdbase</a:t>
            </a:r>
            <a:r>
              <a:rPr lang="en-US" dirty="0"/>
              <a:t> ?= "4.14%"</a:t>
            </a:r>
          </a:p>
        </p:txBody>
      </p:sp>
    </p:spTree>
    <p:extLst>
      <p:ext uri="{BB962C8B-B14F-4D97-AF65-F5344CB8AC3E}">
        <p14:creationId xmlns:p14="http://schemas.microsoft.com/office/powerpoint/2010/main" val="2351049511"/>
      </p:ext>
    </p:extLst>
  </p:cSld>
  <p:clrMapOvr>
    <a:masterClrMapping/>
  </p:clrMapOvr>
  <p:transition>
    <p:fade/>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CDC5F58-A14C-7546-B505-ABC6CF011588}"/>
              </a:ext>
            </a:extLst>
          </p:cNvPr>
          <p:cNvSpPr>
            <a:spLocks noGrp="1"/>
          </p:cNvSpPr>
          <p:nvPr>
            <p:ph sz="quarter" idx="14"/>
          </p:nvPr>
        </p:nvSpPr>
        <p:spPr/>
        <p:txBody>
          <a:bodyPr>
            <a:normAutofit fontScale="55000" lnSpcReduction="20000"/>
          </a:bodyPr>
          <a:lstStyle/>
          <a:p>
            <a:r>
              <a:rPr lang="en-US" dirty="0"/>
              <a:t>odroid-c2-hardkernel.conf</a:t>
            </a:r>
          </a:p>
          <a:p>
            <a:endParaRPr lang="en-US" dirty="0"/>
          </a:p>
          <a:p>
            <a:pPr marL="339725" lvl="5" indent="0">
              <a:buNone/>
            </a:pPr>
            <a:r>
              <a:rPr lang="en-US" dirty="0"/>
              <a:t>#@TYPE: Machine</a:t>
            </a:r>
          </a:p>
          <a:p>
            <a:pPr marL="339725" lvl="5" indent="0">
              <a:buNone/>
            </a:pPr>
            <a:r>
              <a:rPr lang="en-US" dirty="0"/>
              <a:t>#@NAME: odroid-c2-hardkernel</a:t>
            </a:r>
          </a:p>
          <a:p>
            <a:pPr marL="339725" lvl="5" indent="0">
              <a:buNone/>
            </a:pPr>
            <a:r>
              <a:rPr lang="en-US" dirty="0"/>
              <a:t>#@DESCRIPTION: Machine configuration for odroid-c2 systems using </a:t>
            </a:r>
            <a:r>
              <a:rPr lang="en-US" dirty="0" err="1"/>
              <a:t>uboot</a:t>
            </a:r>
            <a:r>
              <a:rPr lang="en-US" dirty="0"/>
              <a:t>/kernel from </a:t>
            </a:r>
            <a:r>
              <a:rPr lang="en-US" dirty="0" err="1"/>
              <a:t>hardkernel</a:t>
            </a:r>
            <a:r>
              <a:rPr lang="en-US" dirty="0"/>
              <a:t> supported vendor tree</a:t>
            </a:r>
          </a:p>
          <a:p>
            <a:pPr marL="339725" lvl="5" indent="0">
              <a:buNone/>
            </a:pPr>
            <a:r>
              <a:rPr lang="en-US" dirty="0"/>
              <a:t>#@MAINTAINER: Armin </a:t>
            </a:r>
            <a:r>
              <a:rPr lang="en-US" dirty="0" err="1"/>
              <a:t>Kuster</a:t>
            </a:r>
            <a:r>
              <a:rPr lang="en-US" dirty="0"/>
              <a:t> &lt;akuster808@gmail.com&gt;</a:t>
            </a:r>
          </a:p>
          <a:p>
            <a:pPr marL="339725" lvl="5" indent="0">
              <a:buNone/>
            </a:pPr>
            <a:endParaRPr lang="en-US" dirty="0"/>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/machine/odroid-c2.conf</a:t>
            </a:r>
          </a:p>
          <a:p>
            <a:pPr marL="339725" lvl="5" indent="0">
              <a:buNone/>
            </a:pPr>
            <a:endParaRPr lang="en-US" dirty="0"/>
          </a:p>
          <a:p>
            <a:pPr marL="339725" lvl="5" indent="0">
              <a:buNone/>
            </a:pPr>
            <a:r>
              <a:rPr lang="en-US" dirty="0"/>
              <a:t>SERIAL_CONSOLE = "115200 ttyS0"</a:t>
            </a:r>
          </a:p>
          <a:p>
            <a:pPr marL="339725" lvl="5" indent="0">
              <a:buNone/>
            </a:pPr>
            <a:r>
              <a:rPr lang="en-US" dirty="0"/>
              <a:t>UBOOT_CONSOLE = "console=ttyS0,115200"</a:t>
            </a:r>
          </a:p>
          <a:p>
            <a:pPr marL="339725" lvl="5" indent="0">
              <a:buNone/>
            </a:pPr>
            <a:endParaRPr lang="en-US" dirty="0"/>
          </a:p>
          <a:p>
            <a:pPr marL="339725" lvl="5" indent="0">
              <a:buNone/>
            </a:pPr>
            <a:r>
              <a:rPr lang="en-US" dirty="0"/>
              <a:t>KERNEL_DEVICETREE_FN_odroid-c2-hardkernel = "meson64_odroidc2.dtb"</a:t>
            </a:r>
          </a:p>
          <a:p>
            <a:pPr marL="339725" lvl="5" indent="0">
              <a:buNone/>
            </a:pPr>
            <a:r>
              <a:rPr lang="en-US" dirty="0"/>
              <a:t>KERNEL_DEVICETREE_odroid-c2-hardkernel = "meson64_odroidc2.dtb"</a:t>
            </a:r>
          </a:p>
          <a:p>
            <a:pPr marL="339725" lvl="5" indent="0">
              <a:buNone/>
            </a:pPr>
            <a:endParaRPr lang="en-US" dirty="0"/>
          </a:p>
        </p:txBody>
      </p:sp>
      <p:sp>
        <p:nvSpPr>
          <p:cNvPr id="3" name="Content Placeholder 2">
            <a:extLst>
              <a:ext uri="{FF2B5EF4-FFF2-40B4-BE49-F238E27FC236}">
                <a16:creationId xmlns="" xmlns:a16="http://schemas.microsoft.com/office/drawing/2014/main" id="{094698AA-31C2-A54F-B1E6-B24694CA6AFE}"/>
              </a:ext>
            </a:extLst>
          </p:cNvPr>
          <p:cNvSpPr>
            <a:spLocks noGrp="1"/>
          </p:cNvSpPr>
          <p:nvPr>
            <p:ph sz="quarter" idx="13"/>
          </p:nvPr>
        </p:nvSpPr>
        <p:spPr/>
        <p:txBody>
          <a:bodyPr>
            <a:normAutofit fontScale="55000" lnSpcReduction="20000"/>
          </a:bodyPr>
          <a:lstStyle/>
          <a:p>
            <a:r>
              <a:rPr lang="en-US" dirty="0"/>
              <a:t>odroid-c2.conf</a:t>
            </a:r>
          </a:p>
          <a:p>
            <a:pPr marL="339725" lvl="5" indent="0">
              <a:buNone/>
            </a:pPr>
            <a:r>
              <a:rPr lang="en-US" dirty="0"/>
              <a:t>#@TYPE: Machine</a:t>
            </a:r>
          </a:p>
          <a:p>
            <a:pPr marL="339725" lvl="5" indent="0">
              <a:buNone/>
            </a:pPr>
            <a:r>
              <a:rPr lang="en-US" dirty="0"/>
              <a:t>#@NAME: odroid-c2</a:t>
            </a:r>
          </a:p>
          <a:p>
            <a:pPr marL="339725" lvl="5" indent="0">
              <a:buNone/>
            </a:pPr>
            <a:r>
              <a:rPr lang="en-US" dirty="0"/>
              <a:t>#@DESCRIPTION: Machine configuration for odroid-c2 systems</a:t>
            </a:r>
          </a:p>
          <a:p>
            <a:pPr marL="339725" lvl="5" indent="0">
              <a:buNone/>
            </a:pPr>
            <a:r>
              <a:rPr lang="en-US" dirty="0"/>
              <a:t>#@MAINTAINER: Armin </a:t>
            </a:r>
            <a:r>
              <a:rPr lang="en-US" dirty="0" err="1"/>
              <a:t>Kuster</a:t>
            </a:r>
            <a:r>
              <a:rPr lang="en-US" dirty="0"/>
              <a:t> &lt;akuster808@gmail.com&gt;</a:t>
            </a:r>
          </a:p>
          <a:p>
            <a:pPr marL="339725" lvl="5" indent="0">
              <a:buNone/>
            </a:pPr>
            <a:endParaRPr lang="en-US" dirty="0"/>
          </a:p>
          <a:p>
            <a:pPr marL="339725" lvl="5" indent="0">
              <a:buNone/>
            </a:pPr>
            <a:r>
              <a:rPr lang="en-US" dirty="0"/>
              <a:t>require </a:t>
            </a:r>
            <a:r>
              <a:rPr lang="en-US" dirty="0" err="1"/>
              <a:t>conf</a:t>
            </a:r>
            <a:r>
              <a:rPr lang="en-US" dirty="0"/>
              <a:t>/machine/include/amlogic-meson64.inc</a:t>
            </a:r>
          </a:p>
          <a:p>
            <a:pPr marL="339725" lvl="5" indent="0">
              <a:buNone/>
            </a:pPr>
            <a:endParaRPr lang="en-US" dirty="0"/>
          </a:p>
          <a:p>
            <a:pPr marL="339725" lvl="5" indent="0">
              <a:buNone/>
            </a:pPr>
            <a:r>
              <a:rPr lang="en-US" dirty="0"/>
              <a:t>DEFAULTTUNE ?= "aarch64"</a:t>
            </a:r>
          </a:p>
          <a:p>
            <a:pPr marL="339725" lvl="5" indent="0">
              <a:buNone/>
            </a:pPr>
            <a:r>
              <a:rPr lang="en-US" dirty="0"/>
              <a:t>include </a:t>
            </a:r>
            <a:r>
              <a:rPr lang="en-US" dirty="0" err="1"/>
              <a:t>conf</a:t>
            </a:r>
            <a:r>
              <a:rPr lang="en-US" dirty="0"/>
              <a:t>/machine/include/</a:t>
            </a:r>
            <a:r>
              <a:rPr lang="en-US" dirty="0" err="1"/>
              <a:t>odroid</a:t>
            </a:r>
            <a:r>
              <a:rPr lang="en-US" dirty="0"/>
              <a:t>-default-</a:t>
            </a:r>
            <a:r>
              <a:rPr lang="en-US" dirty="0" err="1"/>
              <a:t>settings.inc</a:t>
            </a:r>
            <a:endParaRPr lang="en-US" dirty="0"/>
          </a:p>
          <a:p>
            <a:pPr marL="339725" lvl="5" indent="0">
              <a:buNone/>
            </a:pPr>
            <a:endParaRPr lang="en-US" dirty="0"/>
          </a:p>
          <a:p>
            <a:pPr marL="339725" lvl="5" indent="0">
              <a:buNone/>
            </a:pPr>
            <a:r>
              <a:rPr lang="en-US" dirty="0"/>
              <a:t>EXTRA_IMAGEDEPENDS += "u-boot secure-</a:t>
            </a:r>
            <a:r>
              <a:rPr lang="en-US" dirty="0" err="1"/>
              <a:t>odroid</a:t>
            </a:r>
            <a:r>
              <a:rPr lang="en-US" dirty="0"/>
              <a:t>"</a:t>
            </a:r>
          </a:p>
          <a:p>
            <a:pPr marL="339725" lvl="5" indent="0">
              <a:buNone/>
            </a:pPr>
            <a:endParaRPr lang="en-US" dirty="0"/>
          </a:p>
          <a:p>
            <a:pPr marL="339725" lvl="5" indent="0">
              <a:buNone/>
            </a:pPr>
            <a:r>
              <a:rPr lang="en-US" dirty="0"/>
              <a:t>KERNEL_DEVICETREE_FN = "meson-gxbb-odroidc2.dtb"</a:t>
            </a:r>
          </a:p>
          <a:p>
            <a:pPr marL="339725" lvl="5" indent="0">
              <a:buNone/>
            </a:pPr>
            <a:r>
              <a:rPr lang="en-US" dirty="0"/>
              <a:t>KERNEL_DEVICETREE = "</a:t>
            </a:r>
            <a:r>
              <a:rPr lang="en-US" dirty="0" err="1"/>
              <a:t>amlogic</a:t>
            </a:r>
            <a:r>
              <a:rPr lang="en-US" dirty="0"/>
              <a:t>/meson-gxbb-odroidc2.dtb"</a:t>
            </a:r>
          </a:p>
          <a:p>
            <a:pPr lvl="5"/>
            <a:endParaRPr lang="en-US" dirty="0"/>
          </a:p>
        </p:txBody>
      </p:sp>
      <p:sp>
        <p:nvSpPr>
          <p:cNvPr id="4" name="Title 3">
            <a:extLst>
              <a:ext uri="{FF2B5EF4-FFF2-40B4-BE49-F238E27FC236}">
                <a16:creationId xmlns="" xmlns:a16="http://schemas.microsoft.com/office/drawing/2014/main" id="{F98C55E2-1C36-CE47-B35C-4BE506C242C6}"/>
              </a:ext>
            </a:extLst>
          </p:cNvPr>
          <p:cNvSpPr>
            <a:spLocks noGrp="1"/>
          </p:cNvSpPr>
          <p:nvPr>
            <p:ph type="title"/>
          </p:nvPr>
        </p:nvSpPr>
        <p:spPr/>
        <p:txBody>
          <a:bodyPr/>
          <a:lstStyle/>
          <a:p>
            <a:r>
              <a:rPr lang="en-US" dirty="0"/>
              <a:t>How to Customize Machine</a:t>
            </a:r>
          </a:p>
        </p:txBody>
      </p:sp>
    </p:spTree>
    <p:extLst>
      <p:ext uri="{BB962C8B-B14F-4D97-AF65-F5344CB8AC3E}">
        <p14:creationId xmlns:p14="http://schemas.microsoft.com/office/powerpoint/2010/main" val="45185103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endParaRPr sz="1200"/>
          </a:p>
        </p:txBody>
      </p:sp>
      <p:sp>
        <p:nvSpPr>
          <p:cNvPr id="113" name="Google Shape;113;p2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14" name="Google Shape;114;p20"/>
          <p:cNvCxnSpPr>
            <a:stCxn id="115" idx="1"/>
            <a:endCxn id="112"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16" name="Google Shape;116;p20"/>
          <p:cNvCxnSpPr>
            <a:stCxn id="115" idx="3"/>
            <a:endCxn id="117"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17" name="Google Shape;117;p20"/>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18" name="Google Shape;118;p20"/>
          <p:cNvCxnSpPr>
            <a:stCxn id="119" idx="0"/>
            <a:endCxn id="115"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20" name="Google Shape;120;p20"/>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21" name="Google Shape;121;p20"/>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122" name="Google Shape;122;p20"/>
          <p:cNvCxnSpPr>
            <a:stCxn id="123" idx="3"/>
            <a:endCxn id="121"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15" name="Google Shape;115;p20"/>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19" name="Google Shape;119;p20"/>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23" name="Google Shape;123;p20"/>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24" name="Google Shape;124;p20"/>
          <p:cNvCxnSpPr>
            <a:stCxn id="123" idx="1"/>
            <a:endCxn id="119"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147766153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A1EB90-6BF7-DD40-9AED-7B46625A9D1D}"/>
              </a:ext>
            </a:extLst>
          </p:cNvPr>
          <p:cNvSpPr>
            <a:spLocks noGrp="1"/>
          </p:cNvSpPr>
          <p:nvPr>
            <p:ph type="title"/>
          </p:nvPr>
        </p:nvSpPr>
        <p:spPr/>
        <p:txBody>
          <a:bodyPr/>
          <a:lstStyle/>
          <a:p>
            <a:r>
              <a:rPr lang="en-US" dirty="0"/>
              <a:t>How to setup/use feeds ?</a:t>
            </a:r>
          </a:p>
        </p:txBody>
      </p:sp>
      <p:sp>
        <p:nvSpPr>
          <p:cNvPr id="3" name="Content Placeholder 2">
            <a:extLst>
              <a:ext uri="{FF2B5EF4-FFF2-40B4-BE49-F238E27FC236}">
                <a16:creationId xmlns="" xmlns:a16="http://schemas.microsoft.com/office/drawing/2014/main" id="{C291A6C8-EC29-A044-B0E2-996AA28A9CEA}"/>
              </a:ext>
            </a:extLst>
          </p:cNvPr>
          <p:cNvSpPr>
            <a:spLocks noGrp="1"/>
          </p:cNvSpPr>
          <p:nvPr>
            <p:ph sz="quarter" idx="13"/>
          </p:nvPr>
        </p:nvSpPr>
        <p:spPr/>
        <p:txBody>
          <a:bodyPr/>
          <a:lstStyle/>
          <a:p>
            <a:r>
              <a:rPr lang="en-US" dirty="0"/>
              <a:t>Configuring feeds in image</a:t>
            </a:r>
          </a:p>
          <a:p>
            <a:pPr lvl="4"/>
            <a:r>
              <a:rPr lang="en-US" dirty="0"/>
              <a:t>PACKAGE_FEED_URIS = "http://10.0.0.10:8000/"	</a:t>
            </a:r>
          </a:p>
          <a:p>
            <a:r>
              <a:rPr lang="en-US" dirty="0"/>
              <a:t>Start a http server in </a:t>
            </a:r>
            <a:r>
              <a:rPr lang="en-US" dirty="0" err="1"/>
              <a:t>deploydir</a:t>
            </a:r>
            <a:endParaRPr lang="en-US" dirty="0"/>
          </a:p>
          <a:p>
            <a:pPr lvl="4"/>
            <a:r>
              <a:rPr lang="en-US" dirty="0"/>
              <a:t>cd </a:t>
            </a:r>
            <a:r>
              <a:rPr lang="en-US" dirty="0" err="1"/>
              <a:t>tmp</a:t>
            </a:r>
            <a:r>
              <a:rPr lang="en-US" dirty="0"/>
              <a:t>/deploy/</a:t>
            </a:r>
            <a:r>
              <a:rPr lang="en-US" dirty="0" err="1"/>
              <a:t>ipk</a:t>
            </a:r>
            <a:endParaRPr lang="en-US" dirty="0"/>
          </a:p>
          <a:p>
            <a:pPr lvl="4"/>
            <a:r>
              <a:rPr lang="en-US" dirty="0"/>
              <a:t>python3 -m </a:t>
            </a:r>
            <a:r>
              <a:rPr lang="en-US" dirty="0" err="1"/>
              <a:t>http.server</a:t>
            </a:r>
            <a:r>
              <a:rPr lang="en-US" dirty="0"/>
              <a:t> 8000</a:t>
            </a:r>
          </a:p>
          <a:p>
            <a:r>
              <a:rPr lang="en-US" dirty="0"/>
              <a:t>Run Package manager on booted target</a:t>
            </a:r>
          </a:p>
          <a:p>
            <a:pPr lvl="4"/>
            <a:r>
              <a:rPr lang="en-US" dirty="0" err="1"/>
              <a:t>opkg</a:t>
            </a:r>
            <a:r>
              <a:rPr lang="en-US" dirty="0"/>
              <a:t> update</a:t>
            </a:r>
          </a:p>
          <a:p>
            <a:pPr lvl="4"/>
            <a:r>
              <a:rPr lang="en-US" dirty="0" err="1"/>
              <a:t>opkg</a:t>
            </a:r>
            <a:r>
              <a:rPr lang="en-US" dirty="0"/>
              <a:t> upgrade</a:t>
            </a:r>
          </a:p>
        </p:txBody>
      </p:sp>
    </p:spTree>
    <p:extLst>
      <p:ext uri="{BB962C8B-B14F-4D97-AF65-F5344CB8AC3E}">
        <p14:creationId xmlns:p14="http://schemas.microsoft.com/office/powerpoint/2010/main" val="145742140"/>
      </p:ext>
    </p:extLst>
  </p:cSld>
  <p:clrMapOvr>
    <a:masterClrMapping/>
  </p:clrMapOvr>
  <p:transition>
    <p:fade/>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a:t>
            </a:r>
            <a:r>
              <a:rPr lang="en-US" dirty="0" err="1" smtClean="0">
                <a:cs typeface="Arial" charset="0"/>
              </a:rPr>
              <a:t>Bonux</a:t>
            </a:r>
            <a:r>
              <a:rPr lang="en-US" dirty="0" smtClean="0">
                <a:cs typeface="Arial" charset="0"/>
              </a:rPr>
              <a:t> #2</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solidFill>
                  <a:schemeClr val="bg1"/>
                </a:solidFill>
                <a:latin typeface="Arial" charset="0"/>
              </a:rPr>
              <a:t>A User's Experience</a:t>
            </a:r>
            <a:endParaRPr lang="en-US" dirty="0" smtClean="0">
              <a:solidFill>
                <a:schemeClr val="bg1"/>
              </a:solidFill>
              <a:latin typeface="Arial" charset="0"/>
            </a:endParaRPr>
          </a:p>
          <a:p>
            <a:pPr eaLnBrk="1" hangingPunct="1">
              <a:spcBef>
                <a:spcPts val="900"/>
              </a:spcBef>
            </a:pPr>
            <a:r>
              <a:rPr lang="en-US" dirty="0" smtClean="0">
                <a:solidFill>
                  <a:schemeClr val="bg1"/>
                </a:solidFill>
                <a:latin typeface="Arial" charset="0"/>
              </a:rPr>
              <a:t>Henry Bruce</a:t>
            </a:r>
            <a:endParaRPr lang="en-US" dirty="0">
              <a:solidFill>
                <a:schemeClr val="bg1"/>
              </a:solidFill>
              <a:latin typeface="Arial" charset="0"/>
            </a:endParaRPr>
          </a:p>
        </p:txBody>
      </p:sp>
    </p:spTree>
    <p:extLst>
      <p:ext uri="{BB962C8B-B14F-4D97-AF65-F5344CB8AC3E}">
        <p14:creationId xmlns:p14="http://schemas.microsoft.com/office/powerpoint/2010/main" val="2899742501"/>
      </p:ext>
    </p:extLst>
  </p:cSld>
  <p:clrMapOvr>
    <a:masterClrMapping/>
  </p:clrMapOvr>
  <p:transition>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I’ll be talking about</a:t>
            </a:r>
            <a:endParaRPr lang="en-US" dirty="0"/>
          </a:p>
        </p:txBody>
      </p:sp>
      <p:sp>
        <p:nvSpPr>
          <p:cNvPr id="5" name="Content Placeholder 4"/>
          <p:cNvSpPr>
            <a:spLocks noGrp="1"/>
          </p:cNvSpPr>
          <p:nvPr>
            <p:ph sz="quarter" idx="13"/>
          </p:nvPr>
        </p:nvSpPr>
        <p:spPr/>
        <p:txBody>
          <a:bodyPr/>
          <a:lstStyle/>
          <a:p>
            <a:r>
              <a:rPr lang="en-US" dirty="0" smtClean="0"/>
              <a:t>Learnings from my painful ramp on Yocto</a:t>
            </a:r>
          </a:p>
          <a:p>
            <a:r>
              <a:rPr lang="en-US" dirty="0" smtClean="0"/>
              <a:t>Get similar experiences from the audience</a:t>
            </a:r>
          </a:p>
          <a:p>
            <a:r>
              <a:rPr lang="en-US" dirty="0"/>
              <a:t>F</a:t>
            </a:r>
            <a:r>
              <a:rPr lang="en-US" dirty="0" smtClean="0"/>
              <a:t>unnel these learnings into topics in the new Development Tasks Manual</a:t>
            </a:r>
          </a:p>
          <a:p>
            <a:r>
              <a:rPr lang="en-US" dirty="0" smtClean="0"/>
              <a:t>Review improvements in usability over the past few years</a:t>
            </a:r>
          </a:p>
          <a:p>
            <a:pPr marL="0" indent="0">
              <a:buNone/>
            </a:pPr>
            <a:endParaRPr lang="en-US" dirty="0"/>
          </a:p>
        </p:txBody>
      </p:sp>
    </p:spTree>
    <p:extLst>
      <p:ext uri="{BB962C8B-B14F-4D97-AF65-F5344CB8AC3E}">
        <p14:creationId xmlns:p14="http://schemas.microsoft.com/office/powerpoint/2010/main" val="2448299377"/>
      </p:ext>
    </p:extLst>
  </p:cSld>
  <p:clrMapOvr>
    <a:masterClrMapping/>
  </p:clrMapOvr>
  <p:transition>
    <p:fade/>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areas I’ll be covering</a:t>
            </a:r>
            <a:endParaRPr lang="en-US" dirty="0"/>
          </a:p>
        </p:txBody>
      </p:sp>
      <p:sp>
        <p:nvSpPr>
          <p:cNvPr id="3" name="Content Placeholder 2"/>
          <p:cNvSpPr>
            <a:spLocks noGrp="1"/>
          </p:cNvSpPr>
          <p:nvPr>
            <p:ph sz="quarter" idx="13"/>
          </p:nvPr>
        </p:nvSpPr>
        <p:spPr/>
        <p:txBody>
          <a:bodyPr/>
          <a:lstStyle/>
          <a:p>
            <a:r>
              <a:rPr lang="en-US" dirty="0"/>
              <a:t>Proxies</a:t>
            </a:r>
          </a:p>
          <a:p>
            <a:r>
              <a:rPr lang="en-US" dirty="0"/>
              <a:t>Debugging build errors</a:t>
            </a:r>
          </a:p>
          <a:p>
            <a:r>
              <a:rPr lang="en-US" dirty="0"/>
              <a:t>Writing recipes</a:t>
            </a:r>
          </a:p>
          <a:p>
            <a:r>
              <a:rPr lang="en-US" dirty="0"/>
              <a:t>Recipes vs. </a:t>
            </a:r>
            <a:r>
              <a:rPr lang="en-US" dirty="0" smtClean="0"/>
              <a:t>Packages</a:t>
            </a:r>
          </a:p>
          <a:p>
            <a:r>
              <a:rPr lang="en-US" dirty="0" smtClean="0"/>
              <a:t>Application Development</a:t>
            </a:r>
            <a:endParaRPr lang="en-US" dirty="0"/>
          </a:p>
          <a:p>
            <a:r>
              <a:rPr lang="en-US" dirty="0" smtClean="0"/>
              <a:t>Cool things I stumbled across</a:t>
            </a:r>
          </a:p>
          <a:p>
            <a:r>
              <a:rPr lang="en-US" dirty="0" smtClean="0"/>
              <a:t>Improvements</a:t>
            </a:r>
            <a:endParaRPr lang="en-US" dirty="0"/>
          </a:p>
        </p:txBody>
      </p:sp>
    </p:spTree>
    <p:extLst>
      <p:ext uri="{BB962C8B-B14F-4D97-AF65-F5344CB8AC3E}">
        <p14:creationId xmlns:p14="http://schemas.microsoft.com/office/powerpoint/2010/main" val="1036899884"/>
      </p:ext>
    </p:extLst>
  </p:cSld>
  <p:clrMapOvr>
    <a:masterClrMapping/>
  </p:clrMapOvr>
  <p:transition>
    <p:fade/>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context	</a:t>
            </a:r>
            <a:endParaRPr lang="en-US" dirty="0"/>
          </a:p>
        </p:txBody>
      </p:sp>
      <p:sp>
        <p:nvSpPr>
          <p:cNvPr id="3" name="Content Placeholder 2"/>
          <p:cNvSpPr>
            <a:spLocks noGrp="1"/>
          </p:cNvSpPr>
          <p:nvPr>
            <p:ph sz="quarter" idx="13"/>
          </p:nvPr>
        </p:nvSpPr>
        <p:spPr/>
        <p:txBody>
          <a:bodyPr/>
          <a:lstStyle/>
          <a:p>
            <a:r>
              <a:rPr lang="en-US" dirty="0" smtClean="0"/>
              <a:t>Started as an open source neophyte</a:t>
            </a:r>
          </a:p>
          <a:p>
            <a:pPr lvl="1"/>
            <a:r>
              <a:rPr lang="en-US" dirty="0" smtClean="0"/>
              <a:t>Had never really used </a:t>
            </a:r>
            <a:r>
              <a:rPr lang="en-US" dirty="0" err="1" smtClean="0"/>
              <a:t>git</a:t>
            </a:r>
            <a:r>
              <a:rPr lang="en-US" dirty="0"/>
              <a:t> </a:t>
            </a:r>
            <a:r>
              <a:rPr lang="en-US" dirty="0" smtClean="0"/>
              <a:t>or dug into Linux</a:t>
            </a:r>
          </a:p>
          <a:p>
            <a:r>
              <a:rPr lang="en-US" dirty="0" smtClean="0"/>
              <a:t>Spent six months in extreme pain</a:t>
            </a:r>
          </a:p>
          <a:p>
            <a:pPr lvl="1"/>
            <a:r>
              <a:rPr lang="en-US" dirty="0" smtClean="0"/>
              <a:t>Mainly due to </a:t>
            </a:r>
            <a:r>
              <a:rPr lang="en-US" dirty="0" err="1" smtClean="0"/>
              <a:t>OpenJDK</a:t>
            </a:r>
            <a:endParaRPr lang="en-US" dirty="0" smtClean="0"/>
          </a:p>
          <a:p>
            <a:r>
              <a:rPr lang="en-US" dirty="0" smtClean="0"/>
              <a:t>For the next year I was learning</a:t>
            </a:r>
          </a:p>
          <a:p>
            <a:r>
              <a:rPr lang="en-US" dirty="0" smtClean="0"/>
              <a:t>After 2 years I felt I could competently help others</a:t>
            </a:r>
          </a:p>
          <a:p>
            <a:r>
              <a:rPr lang="en-US" dirty="0" smtClean="0"/>
              <a:t>Over 3 years later, there's still so much to learn</a:t>
            </a:r>
          </a:p>
          <a:p>
            <a:r>
              <a:rPr lang="en-US" dirty="0" smtClean="0"/>
              <a:t>I should have taken better notes</a:t>
            </a:r>
            <a:endParaRPr lang="en-US" dirty="0"/>
          </a:p>
        </p:txBody>
      </p:sp>
    </p:spTree>
    <p:extLst>
      <p:ext uri="{BB962C8B-B14F-4D97-AF65-F5344CB8AC3E}">
        <p14:creationId xmlns:p14="http://schemas.microsoft.com/office/powerpoint/2010/main" val="2119281722"/>
      </p:ext>
    </p:extLst>
  </p:cSld>
  <p:clrMapOvr>
    <a:masterClrMapping/>
  </p:clrMapOvr>
  <p:transition>
    <p:fade/>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Proxies</a:t>
            </a:r>
            <a:endParaRPr lang="en-US" dirty="0"/>
          </a:p>
        </p:txBody>
      </p:sp>
      <p:sp>
        <p:nvSpPr>
          <p:cNvPr id="3" name="Content Placeholder 2"/>
          <p:cNvSpPr>
            <a:spLocks noGrp="1"/>
          </p:cNvSpPr>
          <p:nvPr>
            <p:ph sz="quarter" idx="13"/>
          </p:nvPr>
        </p:nvSpPr>
        <p:spPr>
          <a:xfrm>
            <a:off x="448853" y="1239838"/>
            <a:ext cx="8233186" cy="4532312"/>
          </a:xfrm>
        </p:spPr>
        <p:txBody>
          <a:bodyPr/>
          <a:lstStyle/>
          <a:p>
            <a:r>
              <a:rPr lang="en-US" dirty="0" smtClean="0"/>
              <a:t>A common problem for new users</a:t>
            </a:r>
          </a:p>
          <a:p>
            <a:r>
              <a:rPr lang="en-US" dirty="0" smtClean="0"/>
              <a:t>Proxy wiki page has 135k hits</a:t>
            </a:r>
          </a:p>
          <a:p>
            <a:pPr lvl="1"/>
            <a:r>
              <a:rPr lang="en-US" sz="1800" dirty="0">
                <a:latin typeface="+mn-lt"/>
                <a:cs typeface="Courier New" panose="02070309020205020404" pitchFamily="49" charset="0"/>
                <a:hlinkClick r:id="rId3"/>
              </a:rPr>
              <a:t>https://</a:t>
            </a:r>
            <a:r>
              <a:rPr lang="en-US" sz="1800" dirty="0" smtClean="0">
                <a:latin typeface="+mn-lt"/>
                <a:cs typeface="Courier New" panose="02070309020205020404" pitchFamily="49" charset="0"/>
                <a:hlinkClick r:id="rId3"/>
              </a:rPr>
              <a:t>wiki.yoctoproject.org/wiki/Working_Behind_a_Network_Proxy</a:t>
            </a:r>
            <a:endParaRPr lang="en-US" sz="1800" dirty="0" smtClean="0">
              <a:latin typeface="+mn-lt"/>
              <a:cs typeface="Courier New" panose="02070309020205020404" pitchFamily="49" charset="0"/>
            </a:endParaRPr>
          </a:p>
          <a:p>
            <a:r>
              <a:rPr lang="en-US" dirty="0" smtClean="0">
                <a:latin typeface="+mn-lt"/>
                <a:cs typeface="Courier New" panose="02070309020205020404" pitchFamily="49" charset="0"/>
              </a:rPr>
              <a:t>Environment variable approach covers most cases</a:t>
            </a:r>
          </a:p>
          <a:p>
            <a:pPr lvl="1"/>
            <a:r>
              <a:rPr lang="en-US" sz="1800" dirty="0" smtClean="0">
                <a:latin typeface="+mn-lt"/>
                <a:cs typeface="Courier New" panose="02070309020205020404" pitchFamily="49" charset="0"/>
              </a:rPr>
              <a:t>But fails when non-fetch tasks reach out to network</a:t>
            </a:r>
          </a:p>
          <a:p>
            <a:pPr lvl="1"/>
            <a:r>
              <a:rPr lang="en-US" sz="1800" dirty="0" smtClean="0">
                <a:latin typeface="+mn-lt"/>
                <a:cs typeface="Courier New" panose="02070309020205020404" pitchFamily="49" charset="0"/>
              </a:rPr>
              <a:t>This includes most node.js recipes</a:t>
            </a:r>
          </a:p>
          <a:p>
            <a:pPr lvl="1"/>
            <a:r>
              <a:rPr lang="en-US" sz="1800" dirty="0" smtClean="0">
                <a:latin typeface="+mn-lt"/>
                <a:cs typeface="Courier New" panose="02070309020205020404" pitchFamily="49" charset="0"/>
              </a:rPr>
              <a:t>How important is network isolation for post fetch tasks?</a:t>
            </a:r>
          </a:p>
          <a:p>
            <a:r>
              <a:rPr lang="en-US" dirty="0" err="1" smtClean="0">
                <a:latin typeface="+mn-lt"/>
                <a:cs typeface="Courier New" panose="02070309020205020404" pitchFamily="49" charset="0"/>
              </a:rPr>
              <a:t>Chameleonsocks</a:t>
            </a:r>
            <a:r>
              <a:rPr lang="en-US" dirty="0" smtClean="0">
                <a:latin typeface="+mn-lt"/>
                <a:cs typeface="Courier New" panose="02070309020205020404" pitchFamily="49" charset="0"/>
              </a:rPr>
              <a:t> has been failsafe for me</a:t>
            </a:r>
          </a:p>
          <a:p>
            <a:pPr lvl="1"/>
            <a:r>
              <a:rPr lang="en-US" sz="1800" dirty="0" smtClean="0">
                <a:latin typeface="+mn-lt"/>
                <a:cs typeface="Courier New" panose="02070309020205020404" pitchFamily="49" charset="0"/>
              </a:rPr>
              <a:t>But some say this an abuse of </a:t>
            </a:r>
            <a:r>
              <a:rPr lang="en-US" sz="1800" dirty="0" err="1" smtClean="0">
                <a:latin typeface="+mn-lt"/>
                <a:cs typeface="Courier New" panose="02070309020205020404" pitchFamily="49" charset="0"/>
              </a:rPr>
              <a:t>docker</a:t>
            </a:r>
            <a:r>
              <a:rPr lang="en-US" sz="1800" dirty="0" smtClean="0">
                <a:latin typeface="+mn-lt"/>
                <a:cs typeface="Courier New" panose="02070309020205020404" pitchFamily="49" charset="0"/>
              </a:rPr>
              <a:t> </a:t>
            </a:r>
          </a:p>
          <a:p>
            <a:r>
              <a:rPr lang="en-US" dirty="0" smtClean="0">
                <a:latin typeface="+mn-lt"/>
                <a:cs typeface="Courier New" panose="02070309020205020404" pitchFamily="49" charset="0"/>
              </a:rPr>
              <a:t>What’s your solution?</a:t>
            </a:r>
          </a:p>
          <a:p>
            <a:pPr lvl="1"/>
            <a:endParaRPr lang="en-US" sz="1800" dirty="0">
              <a:latin typeface="+mn-lt"/>
              <a:cs typeface="Courier New" panose="02070309020205020404" pitchFamily="49" charset="0"/>
            </a:endParaRPr>
          </a:p>
        </p:txBody>
      </p:sp>
    </p:spTree>
    <p:extLst>
      <p:ext uri="{BB962C8B-B14F-4D97-AF65-F5344CB8AC3E}">
        <p14:creationId xmlns:p14="http://schemas.microsoft.com/office/powerpoint/2010/main" val="2835699165"/>
      </p:ext>
    </p:extLst>
  </p:cSld>
  <p:clrMapOvr>
    <a:masterClrMapping/>
  </p:clrMapOvr>
  <p:transition>
    <p:fade/>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things go wrong </a:t>
            </a:r>
            <a:endParaRPr lang="en-US" dirty="0"/>
          </a:p>
        </p:txBody>
      </p:sp>
      <p:sp>
        <p:nvSpPr>
          <p:cNvPr id="3" name="Content Placeholder 2"/>
          <p:cNvSpPr>
            <a:spLocks noGrp="1"/>
          </p:cNvSpPr>
          <p:nvPr>
            <p:ph sz="quarter" idx="13"/>
          </p:nvPr>
        </p:nvSpPr>
        <p:spPr/>
        <p:txBody>
          <a:bodyPr/>
          <a:lstStyle/>
          <a:p>
            <a:r>
              <a:rPr lang="en-US" dirty="0" smtClean="0"/>
              <a:t>You’ve gone through the quick start </a:t>
            </a:r>
            <a:r>
              <a:rPr lang="en-US" dirty="0"/>
              <a:t>g</a:t>
            </a:r>
            <a:r>
              <a:rPr lang="en-US" dirty="0" smtClean="0"/>
              <a:t>uide and have figured out how to add packages to an image</a:t>
            </a:r>
          </a:p>
          <a:p>
            <a:r>
              <a:rPr lang="en-US" dirty="0" smtClean="0"/>
              <a:t>You’re feeling pretty good but then you get a build error.</a:t>
            </a:r>
          </a:p>
          <a:p>
            <a:r>
              <a:rPr lang="en-US" dirty="0" smtClean="0"/>
              <a:t>Due to many </a:t>
            </a:r>
            <a:r>
              <a:rPr lang="en-US" dirty="0"/>
              <a:t>moving </a:t>
            </a:r>
            <a:r>
              <a:rPr lang="en-US" dirty="0" smtClean="0"/>
              <a:t>parts it’s easy </a:t>
            </a:r>
            <a:r>
              <a:rPr lang="en-US" dirty="0"/>
              <a:t>to panic when something </a:t>
            </a:r>
            <a:r>
              <a:rPr lang="en-US" dirty="0" smtClean="0"/>
              <a:t>breaks</a:t>
            </a:r>
          </a:p>
          <a:p>
            <a:pPr lvl="1"/>
            <a:r>
              <a:rPr lang="en-US" dirty="0" smtClean="0"/>
              <a:t>Or at least it was for me</a:t>
            </a:r>
            <a:endParaRPr lang="en-US" dirty="0"/>
          </a:p>
          <a:p>
            <a:endParaRPr lang="en-US" dirty="0"/>
          </a:p>
        </p:txBody>
      </p:sp>
    </p:spTree>
    <p:extLst>
      <p:ext uri="{BB962C8B-B14F-4D97-AF65-F5344CB8AC3E}">
        <p14:creationId xmlns:p14="http://schemas.microsoft.com/office/powerpoint/2010/main" val="3165307206"/>
      </p:ext>
    </p:extLst>
  </p:cSld>
  <p:clrMapOvr>
    <a:masterClrMapping/>
  </p:clrMapOvr>
  <p:transition>
    <p:fade/>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broke – what would have helped?</a:t>
            </a:r>
            <a:endParaRPr lang="en-US" dirty="0"/>
          </a:p>
        </p:txBody>
      </p:sp>
      <p:sp>
        <p:nvSpPr>
          <p:cNvPr id="3" name="Content Placeholder 2"/>
          <p:cNvSpPr>
            <a:spLocks noGrp="1"/>
          </p:cNvSpPr>
          <p:nvPr>
            <p:ph sz="quarter" idx="13"/>
          </p:nvPr>
        </p:nvSpPr>
        <p:spPr/>
        <p:txBody>
          <a:bodyPr/>
          <a:lstStyle/>
          <a:p>
            <a:r>
              <a:rPr lang="en-US" dirty="0"/>
              <a:t>Nicer output from </a:t>
            </a:r>
            <a:r>
              <a:rPr lang="en-US" dirty="0" err="1"/>
              <a:t>bitbake</a:t>
            </a:r>
            <a:r>
              <a:rPr lang="en-US" dirty="0"/>
              <a:t> on bad directory/file names</a:t>
            </a:r>
          </a:p>
          <a:p>
            <a:r>
              <a:rPr lang="en-US" dirty="0"/>
              <a:t>Understanding the </a:t>
            </a:r>
            <a:r>
              <a:rPr lang="en-US" dirty="0" smtClean="0"/>
              <a:t>task pipeline</a:t>
            </a:r>
          </a:p>
          <a:p>
            <a:pPr lvl="1"/>
            <a:r>
              <a:rPr lang="en-US" dirty="0" smtClean="0"/>
              <a:t>fetch / unpack / configure / build / install / package</a:t>
            </a:r>
            <a:endParaRPr lang="en-US" dirty="0"/>
          </a:p>
          <a:p>
            <a:r>
              <a:rPr lang="en-US" dirty="0" smtClean="0"/>
              <a:t>Knowing how to generate </a:t>
            </a:r>
            <a:r>
              <a:rPr lang="en-US" dirty="0"/>
              <a:t>dependency graph</a:t>
            </a:r>
          </a:p>
          <a:p>
            <a:r>
              <a:rPr lang="en-US" dirty="0"/>
              <a:t>Decoding “magic” folder names in </a:t>
            </a:r>
            <a:r>
              <a:rPr lang="en-US" dirty="0" err="1"/>
              <a:t>tmp</a:t>
            </a:r>
            <a:r>
              <a:rPr lang="en-US" dirty="0"/>
              <a:t>/work</a:t>
            </a:r>
          </a:p>
          <a:p>
            <a:r>
              <a:rPr lang="en-US" dirty="0" smtClean="0"/>
              <a:t>Understanding recipe vs. package</a:t>
            </a:r>
          </a:p>
          <a:p>
            <a:r>
              <a:rPr lang="en-US" dirty="0" smtClean="0"/>
              <a:t>Knowing how to run </a:t>
            </a:r>
            <a:r>
              <a:rPr lang="en-US" dirty="0"/>
              <a:t>specific task for specific </a:t>
            </a:r>
            <a:r>
              <a:rPr lang="en-US" dirty="0" smtClean="0"/>
              <a:t>recipe</a:t>
            </a:r>
            <a:endParaRPr lang="en-US" dirty="0"/>
          </a:p>
          <a:p>
            <a:r>
              <a:rPr lang="en-US" dirty="0"/>
              <a:t>Knowing what’s packaged and in </a:t>
            </a:r>
            <a:r>
              <a:rPr lang="en-US" dirty="0" err="1"/>
              <a:t>rootfs</a:t>
            </a:r>
            <a:endParaRPr lang="en-US" dirty="0"/>
          </a:p>
          <a:p>
            <a:endParaRPr lang="en-US" dirty="0"/>
          </a:p>
        </p:txBody>
      </p:sp>
    </p:spTree>
    <p:extLst>
      <p:ext uri="{BB962C8B-B14F-4D97-AF65-F5344CB8AC3E}">
        <p14:creationId xmlns:p14="http://schemas.microsoft.com/office/powerpoint/2010/main" val="1674370281"/>
      </p:ext>
    </p:extLst>
  </p:cSld>
  <p:clrMapOvr>
    <a:masterClrMapping/>
  </p:clrMapOvr>
  <p:transition>
    <p:fade/>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Recipes</a:t>
            </a:r>
            <a:endParaRPr lang="en-US" dirty="0"/>
          </a:p>
        </p:txBody>
      </p:sp>
      <p:sp>
        <p:nvSpPr>
          <p:cNvPr id="3" name="Content Placeholder 2"/>
          <p:cNvSpPr>
            <a:spLocks noGrp="1"/>
          </p:cNvSpPr>
          <p:nvPr>
            <p:ph sz="quarter" idx="13"/>
          </p:nvPr>
        </p:nvSpPr>
        <p:spPr>
          <a:xfrm>
            <a:off x="448853" y="1379538"/>
            <a:ext cx="8233186" cy="1643580"/>
          </a:xfrm>
        </p:spPr>
        <p:txBody>
          <a:bodyPr/>
          <a:lstStyle/>
          <a:p>
            <a:r>
              <a:rPr lang="en-US" dirty="0"/>
              <a:t>Plenty of resources to writing simple recipes</a:t>
            </a:r>
          </a:p>
          <a:p>
            <a:pPr lvl="1"/>
            <a:r>
              <a:rPr lang="en-US" dirty="0"/>
              <a:t>But then there seems to be a gap</a:t>
            </a:r>
          </a:p>
          <a:p>
            <a:r>
              <a:rPr lang="en-US" dirty="0"/>
              <a:t>Can be hard to work out what a recipe is doing</a:t>
            </a:r>
          </a:p>
          <a:p>
            <a:pPr marL="0" indent="0">
              <a:spcBef>
                <a:spcPts val="0"/>
              </a:spcBef>
              <a:spcAft>
                <a:spcPts val="0"/>
              </a:spcAft>
              <a:buNone/>
            </a:pPr>
            <a:endParaRPr lang="en-US" sz="1400" b="0" dirty="0" smtClean="0">
              <a:solidFill>
                <a:srgbClr val="000000"/>
              </a:solidFill>
              <a:latin typeface="Courier New" panose="02070309020205020404" pitchFamily="49" charset="0"/>
              <a:cs typeface="Courier New" panose="02070309020205020404" pitchFamily="49" charset="0"/>
            </a:endParaRPr>
          </a:p>
          <a:p>
            <a:pPr marL="0" indent="0">
              <a:spcBef>
                <a:spcPts val="0"/>
              </a:spcBef>
              <a:spcAft>
                <a:spcPts val="0"/>
              </a:spcAft>
              <a:buNone/>
            </a:pPr>
            <a:endParaRPr lang="en-US" sz="1400" b="0" dirty="0">
              <a:solidFill>
                <a:srgbClr val="000000"/>
              </a:solidFill>
              <a:latin typeface="Courier New" panose="02070309020205020404" pitchFamily="49" charset="0"/>
              <a:cs typeface="Courier New" panose="02070309020205020404" pitchFamily="49" charset="0"/>
            </a:endParaRPr>
          </a:p>
        </p:txBody>
      </p:sp>
      <p:sp>
        <p:nvSpPr>
          <p:cNvPr id="5" name="Content Placeholder 2"/>
          <p:cNvSpPr txBox="1">
            <a:spLocks/>
          </p:cNvSpPr>
          <p:nvPr/>
        </p:nvSpPr>
        <p:spPr bwMode="auto">
          <a:xfrm>
            <a:off x="812746" y="3119697"/>
            <a:ext cx="8233186" cy="222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pn</a:t>
            </a:r>
            <a:r>
              <a:rPr lang="en-US" sz="1400" b="0" kern="0" dirty="0" smtClean="0">
                <a:solidFill>
                  <a:srgbClr val="000000"/>
                </a:solidFill>
                <a:latin typeface="Courier New" panose="02070309020205020404" pitchFamily="49" charset="0"/>
                <a:cs typeface="Courier New" panose="02070309020205020404" pitchFamily="49" charset="0"/>
              </a:rPr>
              <a:t> = </a:t>
            </a:r>
            <a:r>
              <a:rPr lang="en-US" sz="1400" b="0" kern="0" dirty="0" err="1" smtClean="0">
                <a:solidFill>
                  <a:srgbClr val="000000"/>
                </a:solidFill>
                <a:latin typeface="Courier New" panose="02070309020205020404" pitchFamily="49" charset="0"/>
                <a:cs typeface="Courier New" panose="02070309020205020404" pitchFamily="49" charset="0"/>
              </a:rPr>
              <a:t>d.getVar</a:t>
            </a:r>
            <a:r>
              <a:rPr lang="en-US" sz="1400" b="0" kern="0" dirty="0" smtClean="0">
                <a:solidFill>
                  <a:srgbClr val="000000"/>
                </a:solidFill>
                <a:latin typeface="Courier New" panose="02070309020205020404" pitchFamily="49" charset="0"/>
                <a:cs typeface="Courier New" panose="02070309020205020404" pitchFamily="49" charset="0"/>
              </a:rPr>
              <a:t>('PN', 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a:t>
            </a:r>
            <a:r>
              <a:rPr lang="en-US" sz="1400" b="0" kern="0" dirty="0" err="1" smtClean="0">
                <a:solidFill>
                  <a:srgbClr val="000000"/>
                </a:solidFill>
                <a:latin typeface="Courier New" panose="02070309020205020404" pitchFamily="49" charset="0"/>
                <a:cs typeface="Courier New" panose="02070309020205020404" pitchFamily="49" charset="0"/>
              </a:rPr>
              <a:t>pn</a:t>
            </a:r>
            <a:r>
              <a:rPr lang="en-US" sz="1400" b="0" kern="0" dirty="0" smtClean="0">
                <a:solidFill>
                  <a:srgbClr val="000000"/>
                </a:solidFill>
                <a:latin typeface="Courier New" panose="02070309020205020404" pitchFamily="49" charset="0"/>
                <a:cs typeface="Courier New" panose="02070309020205020404" pitchFamily="49" charset="0"/>
              </a:rPr>
              <a:t> + '-dev'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d.setVar</a:t>
            </a:r>
            <a:r>
              <a:rPr lang="en-US" sz="1400" b="0" kern="0" dirty="0" smtClean="0">
                <a:solidFill>
                  <a:srgbClr val="000000"/>
                </a:solidFill>
                <a:latin typeface="Courier New" panose="02070309020205020404" pitchFamily="49" charset="0"/>
                <a:cs typeface="Courier New" panose="02070309020205020404" pitchFamily="49" charset="0"/>
              </a:rPr>
              <a:t>('ALLOW_EMPTY_'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blacklist =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metapkg_rdepends</a:t>
            </a:r>
            <a:r>
              <a:rPr lang="en-US" sz="1400" b="0" kern="0" dirty="0" smtClean="0">
                <a:solidFill>
                  <a:srgbClr val="000000"/>
                </a:solidFill>
                <a:latin typeface="Courier New" panose="02070309020205020404" pitchFamily="49" charset="0"/>
                <a:cs typeface="Courier New" panose="02070309020205020404" pitchFamily="49" charset="0"/>
              </a:rPr>
              <a:t> = [ ]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packages = </a:t>
            </a:r>
            <a:r>
              <a:rPr lang="en-US" sz="1400" b="0" kern="0" dirty="0" err="1" smtClean="0">
                <a:solidFill>
                  <a:srgbClr val="000000"/>
                </a:solidFill>
                <a:latin typeface="Courier New" panose="02070309020205020404" pitchFamily="49" charset="0"/>
                <a:cs typeface="Courier New" panose="02070309020205020404" pitchFamily="49" charset="0"/>
              </a:rPr>
              <a:t>d.getVar</a:t>
            </a:r>
            <a:r>
              <a:rPr lang="en-US" sz="1400" b="0" kern="0" dirty="0" smtClean="0">
                <a:solidFill>
                  <a:srgbClr val="000000"/>
                </a:solidFill>
                <a:latin typeface="Courier New" panose="02070309020205020404" pitchFamily="49" charset="0"/>
                <a:cs typeface="Courier New" panose="02070309020205020404" pitchFamily="49" charset="0"/>
              </a:rPr>
              <a:t>('PACKAGES', 1).split()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for </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in packages[1:]: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  if not </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in blacklist and </a:t>
            </a:r>
            <a:r>
              <a:rPr lang="en-US" sz="1400" b="0" kern="0" dirty="0" err="1" smtClean="0">
                <a:solidFill>
                  <a:srgbClr val="000000"/>
                </a:solidFill>
                <a:latin typeface="Courier New" panose="02070309020205020404" pitchFamily="49" charset="0"/>
                <a:cs typeface="Courier New" panose="02070309020205020404" pitchFamily="49" charset="0"/>
              </a:rPr>
              <a:t>pkg.endswith</a:t>
            </a:r>
            <a:r>
              <a:rPr lang="en-US" sz="1400" b="0" kern="0" dirty="0" smtClean="0">
                <a:solidFill>
                  <a:srgbClr val="000000"/>
                </a:solidFill>
                <a:latin typeface="Courier New" panose="02070309020205020404" pitchFamily="49" charset="0"/>
                <a:cs typeface="Courier New" panose="02070309020205020404" pitchFamily="49" charset="0"/>
              </a:rPr>
              <a:t>('-dev'):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     </a:t>
            </a:r>
            <a:r>
              <a:rPr lang="en-US" sz="1400" b="0" kern="0" dirty="0" err="1" smtClean="0">
                <a:solidFill>
                  <a:srgbClr val="000000"/>
                </a:solidFill>
                <a:latin typeface="Courier New" panose="02070309020205020404" pitchFamily="49" charset="0"/>
                <a:cs typeface="Courier New" panose="02070309020205020404" pitchFamily="49" charset="0"/>
              </a:rPr>
              <a:t>metapkg_rdepends.append</a:t>
            </a:r>
            <a:r>
              <a:rPr lang="en-US" sz="1400" b="0" kern="0" dirty="0" smtClean="0">
                <a:solidFill>
                  <a:srgbClr val="000000"/>
                </a:solidFill>
                <a:latin typeface="Courier New" panose="02070309020205020404" pitchFamily="49" charset="0"/>
                <a:cs typeface="Courier New" panose="02070309020205020404" pitchFamily="49" charset="0"/>
              </a:rPr>
              <a:t>(</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d.setVar</a:t>
            </a:r>
            <a:r>
              <a:rPr lang="en-US" sz="1400" b="0" kern="0" dirty="0" smtClean="0">
                <a:solidFill>
                  <a:srgbClr val="000000"/>
                </a:solidFill>
                <a:latin typeface="Courier New" panose="02070309020205020404" pitchFamily="49" charset="0"/>
                <a:cs typeface="Courier New" panose="02070309020205020404" pitchFamily="49" charset="0"/>
              </a:rPr>
              <a:t>('RRECOMMENDS_'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'.join(</a:t>
            </a:r>
            <a:r>
              <a:rPr lang="en-US" sz="1400" b="0" kern="0" dirty="0" err="1" smtClean="0">
                <a:solidFill>
                  <a:srgbClr val="000000"/>
                </a:solidFill>
                <a:latin typeface="Courier New" panose="02070309020205020404" pitchFamily="49" charset="0"/>
                <a:cs typeface="Courier New" panose="02070309020205020404" pitchFamily="49" charset="0"/>
              </a:rPr>
              <a:t>metapkg_rdepends</a:t>
            </a:r>
            <a:r>
              <a:rPr lang="en-US" sz="1400" b="0" kern="0" dirty="0" smtClean="0">
                <a:solidFill>
                  <a:srgbClr val="000000"/>
                </a:solidFill>
                <a:latin typeface="Courier New" panose="02070309020205020404" pitchFamily="49" charset="0"/>
                <a:cs typeface="Courier New" panose="02070309020205020404" pitchFamily="49" charset="0"/>
              </a:rPr>
              <a:t>)) </a:t>
            </a:r>
            <a:endParaRPr lang="en-US" sz="1400" kern="0" dirty="0"/>
          </a:p>
        </p:txBody>
      </p:sp>
      <p:sp>
        <p:nvSpPr>
          <p:cNvPr id="6" name="Content Placeholder 2"/>
          <p:cNvSpPr txBox="1">
            <a:spLocks/>
          </p:cNvSpPr>
          <p:nvPr/>
        </p:nvSpPr>
        <p:spPr bwMode="auto">
          <a:xfrm>
            <a:off x="284012" y="5438355"/>
            <a:ext cx="8233186" cy="45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r>
              <a:rPr lang="en-US" kern="0" dirty="0" smtClean="0"/>
              <a:t>Walk through a couple of good citizens in </a:t>
            </a:r>
            <a:r>
              <a:rPr lang="en-US" kern="0" dirty="0" err="1" smtClean="0"/>
              <a:t>oe</a:t>
            </a:r>
            <a:r>
              <a:rPr lang="en-US" kern="0" dirty="0" smtClean="0"/>
              <a:t>-core?</a:t>
            </a:r>
          </a:p>
          <a:p>
            <a:pPr marL="0" indent="0">
              <a:spcBef>
                <a:spcPts val="0"/>
              </a:spcBef>
              <a:spcAft>
                <a:spcPts val="0"/>
              </a:spcAft>
              <a:buFont typeface="Arial"/>
              <a:buNone/>
            </a:pPr>
            <a:endParaRPr lang="en-US" sz="1400" b="0" kern="0" dirty="0" smtClean="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40394388"/>
      </p:ext>
    </p:extLst>
  </p:cSld>
  <p:clrMapOvr>
    <a:masterClrMapping/>
  </p:clrMapOvr>
  <p:transition>
    <p:fade/>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Recipes and packages	</a:t>
            </a:r>
            <a:endParaRPr lang="en-US" dirty="0"/>
          </a:p>
        </p:txBody>
      </p:sp>
      <p:sp>
        <p:nvSpPr>
          <p:cNvPr id="3" name="Content Placeholder 2"/>
          <p:cNvSpPr>
            <a:spLocks noGrp="1"/>
          </p:cNvSpPr>
          <p:nvPr>
            <p:ph sz="quarter" idx="13"/>
          </p:nvPr>
        </p:nvSpPr>
        <p:spPr/>
        <p:txBody>
          <a:bodyPr/>
          <a:lstStyle/>
          <a:p>
            <a:r>
              <a:rPr lang="en-US" dirty="0" smtClean="0"/>
              <a:t>Easy to assume there is 1:1 mapping</a:t>
            </a:r>
          </a:p>
          <a:p>
            <a:r>
              <a:rPr lang="en-US" dirty="0"/>
              <a:t>Sometimes there </a:t>
            </a:r>
            <a:r>
              <a:rPr lang="en-US" dirty="0" smtClean="0"/>
              <a:t>isn’t</a:t>
            </a:r>
          </a:p>
          <a:p>
            <a:pPr lvl="1"/>
            <a:r>
              <a:rPr lang="en-US" dirty="0" err="1"/>
              <a:t>d</a:t>
            </a:r>
            <a:r>
              <a:rPr lang="en-US" dirty="0" err="1" smtClean="0"/>
              <a:t>evtool</a:t>
            </a:r>
            <a:r>
              <a:rPr lang="en-US" dirty="0" smtClean="0"/>
              <a:t> search rocks</a:t>
            </a:r>
          </a:p>
          <a:p>
            <a:r>
              <a:rPr lang="en-US" dirty="0" smtClean="0"/>
              <a:t>Sub-packages can trip you up</a:t>
            </a:r>
          </a:p>
          <a:p>
            <a:pPr lvl="1"/>
            <a:r>
              <a:rPr lang="en-US" dirty="0" err="1" smtClean="0"/>
              <a:t>OpenCV</a:t>
            </a:r>
            <a:r>
              <a:rPr lang="en-US" dirty="0" smtClean="0"/>
              <a:t> vs. UPM</a:t>
            </a:r>
          </a:p>
          <a:p>
            <a:r>
              <a:rPr lang="en-US" dirty="0" smtClean="0"/>
              <a:t>Creating sub-packages for large project seems to be the “right” pattern</a:t>
            </a:r>
          </a:p>
          <a:p>
            <a:pPr lvl="1"/>
            <a:r>
              <a:rPr lang="en-US" dirty="0" smtClean="0"/>
              <a:t>But I can’t find obvious guidance in docs </a:t>
            </a:r>
          </a:p>
          <a:p>
            <a:r>
              <a:rPr lang="en-US" dirty="0" smtClean="0"/>
              <a:t>Thoughts?</a:t>
            </a:r>
          </a:p>
          <a:p>
            <a:endParaRPr lang="en-US" dirty="0"/>
          </a:p>
        </p:txBody>
      </p:sp>
    </p:spTree>
    <p:extLst>
      <p:ext uri="{BB962C8B-B14F-4D97-AF65-F5344CB8AC3E}">
        <p14:creationId xmlns:p14="http://schemas.microsoft.com/office/powerpoint/2010/main" val="5986881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30" name="Google Shape;130;p21"/>
          <p:cNvCxnSpPr>
            <a:stCxn id="131" idx="2"/>
            <a:endCxn id="132" idx="3"/>
          </p:cNvCxnSpPr>
          <p:nvPr/>
        </p:nvCxnSpPr>
        <p:spPr>
          <a:xfrm flipH="1">
            <a:off x="5515938"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31" name="Google Shape;131;p21"/>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33" name="Google Shape;133;p21"/>
          <p:cNvCxnSpPr>
            <a:stCxn id="134" idx="0"/>
            <a:endCxn id="13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35" name="Google Shape;135;p21"/>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32" name="Google Shape;132;p21"/>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34" name="Google Shape;134;p21"/>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36" name="Google Shape;136;p21"/>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37" name="Google Shape;137;p21"/>
          <p:cNvCxnSpPr>
            <a:stCxn id="136" idx="1"/>
            <a:endCxn id="134"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17314219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Development	</a:t>
            </a:r>
            <a:endParaRPr lang="en-US" dirty="0"/>
          </a:p>
        </p:txBody>
      </p:sp>
      <p:sp>
        <p:nvSpPr>
          <p:cNvPr id="3" name="Content Placeholder 2"/>
          <p:cNvSpPr>
            <a:spLocks noGrp="1"/>
          </p:cNvSpPr>
          <p:nvPr>
            <p:ph sz="quarter" idx="13"/>
          </p:nvPr>
        </p:nvSpPr>
        <p:spPr/>
        <p:txBody>
          <a:bodyPr/>
          <a:lstStyle/>
          <a:p>
            <a:r>
              <a:rPr lang="en-US" dirty="0" smtClean="0"/>
              <a:t>I was initially confused by the terminology</a:t>
            </a:r>
          </a:p>
          <a:p>
            <a:pPr lvl="1"/>
            <a:r>
              <a:rPr lang="en-US" dirty="0" smtClean="0"/>
              <a:t>ADT, SDK, </a:t>
            </a:r>
            <a:r>
              <a:rPr lang="en-US" dirty="0" err="1" smtClean="0"/>
              <a:t>eSDK</a:t>
            </a:r>
            <a:r>
              <a:rPr lang="en-US" dirty="0" smtClean="0"/>
              <a:t>, toolchain</a:t>
            </a:r>
          </a:p>
          <a:p>
            <a:r>
              <a:rPr lang="en-US" dirty="0" smtClean="0"/>
              <a:t>In retrospect ADT seemed the clearest naming</a:t>
            </a:r>
          </a:p>
          <a:p>
            <a:pPr lvl="1"/>
            <a:r>
              <a:rPr lang="en-US" dirty="0" smtClean="0"/>
              <a:t>I’m now working on a real-time SDK</a:t>
            </a:r>
          </a:p>
          <a:p>
            <a:pPr lvl="1"/>
            <a:r>
              <a:rPr lang="en-US" dirty="0" smtClean="0"/>
              <a:t>Yocto built Linux is our initial target platform</a:t>
            </a:r>
          </a:p>
          <a:p>
            <a:pPr lvl="1"/>
            <a:r>
              <a:rPr lang="en-US" dirty="0" smtClean="0"/>
              <a:t>I tell my team to develop for the target using the Yocto SDK</a:t>
            </a:r>
          </a:p>
          <a:p>
            <a:pPr lvl="1"/>
            <a:r>
              <a:rPr lang="en-US" dirty="0" smtClean="0"/>
              <a:t>Confusion all round</a:t>
            </a:r>
          </a:p>
          <a:p>
            <a:r>
              <a:rPr lang="en-US" dirty="0" smtClean="0"/>
              <a:t>Eclipse</a:t>
            </a:r>
          </a:p>
          <a:p>
            <a:pPr lvl="1"/>
            <a:r>
              <a:rPr lang="en-US" dirty="0" smtClean="0"/>
              <a:t>Broken when I first tried</a:t>
            </a:r>
          </a:p>
          <a:p>
            <a:pPr lvl="1"/>
            <a:r>
              <a:rPr lang="en-US" dirty="0" smtClean="0"/>
              <a:t>I need to get back to it</a:t>
            </a:r>
            <a:endParaRPr lang="en-US" dirty="0"/>
          </a:p>
        </p:txBody>
      </p:sp>
    </p:spTree>
    <p:extLst>
      <p:ext uri="{BB962C8B-B14F-4D97-AF65-F5344CB8AC3E}">
        <p14:creationId xmlns:p14="http://schemas.microsoft.com/office/powerpoint/2010/main" val="3120383468"/>
      </p:ext>
    </p:extLst>
  </p:cSld>
  <p:clrMapOvr>
    <a:masterClrMapping/>
  </p:clrMapOvr>
  <p:transition>
    <p:fade/>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a:t>
            </a:r>
            <a:endParaRPr lang="en-US" dirty="0"/>
          </a:p>
        </p:txBody>
      </p:sp>
      <p:sp>
        <p:nvSpPr>
          <p:cNvPr id="3" name="Content Placeholder 2"/>
          <p:cNvSpPr>
            <a:spLocks noGrp="1"/>
          </p:cNvSpPr>
          <p:nvPr>
            <p:ph sz="quarter" idx="13"/>
          </p:nvPr>
        </p:nvSpPr>
        <p:spPr>
          <a:xfrm>
            <a:off x="448853" y="973138"/>
            <a:ext cx="8233186" cy="4532312"/>
          </a:xfrm>
        </p:spPr>
        <p:txBody>
          <a:bodyPr/>
          <a:lstStyle/>
          <a:p>
            <a:r>
              <a:rPr lang="en-US" dirty="0" err="1" smtClean="0"/>
              <a:t>eSDK</a:t>
            </a:r>
            <a:r>
              <a:rPr lang="en-US" dirty="0" smtClean="0"/>
              <a:t> and </a:t>
            </a:r>
            <a:r>
              <a:rPr lang="en-US" dirty="0" err="1" smtClean="0"/>
              <a:t>devtool</a:t>
            </a:r>
            <a:endParaRPr lang="en-US" dirty="0" smtClean="0"/>
          </a:p>
          <a:p>
            <a:r>
              <a:rPr lang="en-US" dirty="0" err="1" smtClean="0"/>
              <a:t>Recipetool</a:t>
            </a:r>
            <a:endParaRPr lang="en-US" dirty="0" smtClean="0"/>
          </a:p>
          <a:p>
            <a:pPr lvl="1"/>
            <a:r>
              <a:rPr lang="en-US" dirty="0" smtClean="0"/>
              <a:t>ROS support</a:t>
            </a:r>
          </a:p>
          <a:p>
            <a:pPr lvl="1"/>
            <a:r>
              <a:rPr lang="en-US" dirty="0" smtClean="0"/>
              <a:t>Is it worth investing more, or do returns diminish?</a:t>
            </a:r>
          </a:p>
          <a:p>
            <a:r>
              <a:rPr lang="en-US" dirty="0" smtClean="0"/>
              <a:t>Package feeds </a:t>
            </a:r>
          </a:p>
          <a:p>
            <a:pPr lvl="1"/>
            <a:r>
              <a:rPr lang="en-US" dirty="0" smtClean="0"/>
              <a:t>Credit to </a:t>
            </a:r>
            <a:r>
              <a:rPr lang="en-US" dirty="0" err="1" smtClean="0"/>
              <a:t>dnf</a:t>
            </a:r>
            <a:r>
              <a:rPr lang="en-US" dirty="0" smtClean="0"/>
              <a:t> (setting server means build checks if it’s there)</a:t>
            </a:r>
          </a:p>
          <a:p>
            <a:pPr lvl="1"/>
            <a:r>
              <a:rPr lang="en-US" dirty="0" smtClean="0"/>
              <a:t>But package-index is a big </a:t>
            </a:r>
            <a:r>
              <a:rPr lang="en-US" dirty="0" err="1" smtClean="0"/>
              <a:t>gotcha</a:t>
            </a:r>
            <a:endParaRPr lang="en-US" dirty="0" smtClean="0"/>
          </a:p>
          <a:p>
            <a:r>
              <a:rPr lang="en-US" dirty="0" smtClean="0"/>
              <a:t>Development Tasks Manual</a:t>
            </a:r>
          </a:p>
          <a:p>
            <a:r>
              <a:rPr lang="en-US" dirty="0" smtClean="0"/>
              <a:t>CROPS</a:t>
            </a:r>
          </a:p>
          <a:p>
            <a:pPr lvl="1"/>
            <a:r>
              <a:rPr lang="en-US" dirty="0" smtClean="0"/>
              <a:t>Who’s using it?</a:t>
            </a:r>
          </a:p>
          <a:p>
            <a:endParaRPr lang="en-US" dirty="0"/>
          </a:p>
        </p:txBody>
      </p:sp>
    </p:spTree>
    <p:extLst>
      <p:ext uri="{BB962C8B-B14F-4D97-AF65-F5344CB8AC3E}">
        <p14:creationId xmlns:p14="http://schemas.microsoft.com/office/powerpoint/2010/main" val="1295591120"/>
      </p:ext>
    </p:extLst>
  </p:cSld>
  <p:clrMapOvr>
    <a:masterClrMapping/>
  </p:clrMapOvr>
  <p:transition>
    <p:fade/>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things I stumbled across</a:t>
            </a:r>
            <a:endParaRPr lang="en-US" dirty="0"/>
          </a:p>
        </p:txBody>
      </p:sp>
      <p:sp>
        <p:nvSpPr>
          <p:cNvPr id="3" name="Content Placeholder 2"/>
          <p:cNvSpPr>
            <a:spLocks noGrp="1"/>
          </p:cNvSpPr>
          <p:nvPr>
            <p:ph sz="quarter" idx="13"/>
          </p:nvPr>
        </p:nvSpPr>
        <p:spPr>
          <a:xfrm>
            <a:off x="448853" y="1176338"/>
            <a:ext cx="8233186" cy="4532312"/>
          </a:xfrm>
        </p:spPr>
        <p:txBody>
          <a:bodyPr/>
          <a:lstStyle/>
          <a:p>
            <a:r>
              <a:rPr lang="en-US" dirty="0" smtClean="0"/>
              <a:t>PACKAGECONFIG</a:t>
            </a:r>
          </a:p>
          <a:p>
            <a:r>
              <a:rPr lang="en-US" dirty="0" smtClean="0"/>
              <a:t>INSANE_SKIP</a:t>
            </a:r>
          </a:p>
          <a:p>
            <a:r>
              <a:rPr lang="en-US" dirty="0" smtClean="0"/>
              <a:t>Overrides</a:t>
            </a:r>
          </a:p>
          <a:p>
            <a:r>
              <a:rPr lang="en-US" dirty="0" smtClean="0"/>
              <a:t>Layer dependencies</a:t>
            </a:r>
          </a:p>
          <a:p>
            <a:r>
              <a:rPr lang="en-US" dirty="0" smtClean="0"/>
              <a:t>Setting package variables from outside recipe</a:t>
            </a:r>
          </a:p>
          <a:p>
            <a:r>
              <a:rPr lang="en-US" dirty="0" smtClean="0"/>
              <a:t>Conditional logic with python</a:t>
            </a:r>
          </a:p>
          <a:p>
            <a:pPr lvl="1"/>
            <a:r>
              <a:rPr lang="en-US" dirty="0" smtClean="0"/>
              <a:t>Adding package to image if its layer is present</a:t>
            </a:r>
          </a:p>
          <a:p>
            <a:r>
              <a:rPr lang="en-US" dirty="0" smtClean="0"/>
              <a:t>What’s you favorite?</a:t>
            </a:r>
            <a:endParaRPr lang="en-US" dirty="0"/>
          </a:p>
        </p:txBody>
      </p:sp>
    </p:spTree>
    <p:extLst>
      <p:ext uri="{BB962C8B-B14F-4D97-AF65-F5344CB8AC3E}">
        <p14:creationId xmlns:p14="http://schemas.microsoft.com/office/powerpoint/2010/main" val="2069450692"/>
      </p:ext>
    </p:extLst>
  </p:cSld>
  <p:clrMapOvr>
    <a:masterClrMapping/>
  </p:clrMapOvr>
  <p:transition>
    <p:fade/>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Bonus #3</a:t>
            </a:r>
            <a:endParaRPr lang="en-US" dirty="0"/>
          </a:p>
        </p:txBody>
      </p:sp>
      <p:sp>
        <p:nvSpPr>
          <p:cNvPr id="5" name="Content Placeholder 3"/>
          <p:cNvSpPr txBox="1">
            <a:spLocks/>
          </p:cNvSpPr>
          <p:nvPr/>
        </p:nvSpPr>
        <p:spPr bwMode="auto">
          <a:xfrm>
            <a:off x="1957388" y="4295565"/>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a:latin typeface="Arial" charset="0"/>
              </a:rPr>
              <a:t>U-Boot </a:t>
            </a:r>
            <a:r>
              <a:rPr lang="en-US" dirty="0" smtClean="0">
                <a:latin typeface="Arial" charset="0"/>
              </a:rPr>
              <a:t>bootloader</a:t>
            </a:r>
          </a:p>
          <a:p>
            <a:pPr eaLnBrk="1" hangingPunct="1">
              <a:spcBef>
                <a:spcPts val="900"/>
              </a:spcBef>
            </a:pPr>
            <a:r>
              <a:rPr lang="en-US" dirty="0" smtClean="0">
                <a:latin typeface="Arial" charset="0"/>
              </a:rPr>
              <a:t>Marek </a:t>
            </a:r>
            <a:r>
              <a:rPr lang="en-US" dirty="0" err="1" smtClean="0">
                <a:latin typeface="Arial" charset="0"/>
              </a:rPr>
              <a:t>Vasut</a:t>
            </a:r>
            <a:endParaRPr lang="en-US" dirty="0">
              <a:latin typeface="Arial" charset="0"/>
            </a:endParaRPr>
          </a:p>
        </p:txBody>
      </p:sp>
    </p:spTree>
    <p:extLst>
      <p:ext uri="{BB962C8B-B14F-4D97-AF65-F5344CB8AC3E}">
        <p14:creationId xmlns:p14="http://schemas.microsoft.com/office/powerpoint/2010/main" val="880119054"/>
      </p:ext>
    </p:extLst>
  </p:cSld>
  <p:clrMapOvr>
    <a:masterClrMapping/>
  </p:clrMapOvr>
  <p:transition>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contemporary hardware</a:t>
            </a:r>
            <a:endParaRPr lang="en-US" sz="2600" b="0" strike="noStrike" spc="-1">
              <a:solidFill>
                <a:srgbClr val="37424A"/>
              </a:solidFill>
              <a:latin typeface="Arial"/>
            </a:endParaRPr>
          </a:p>
        </p:txBody>
      </p:sp>
      <p:sp>
        <p:nvSpPr>
          <p:cNvPr id="332"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Contemporary embedded system boots like this</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Power on</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(optional) BootROM</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(optional) First stage bootloader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Next stage bootloader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(optional) other bootloader stages</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Linux kernel</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Userspace</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We will focus on the bootloader parts</a:t>
            </a:r>
            <a:endParaRPr lang="en-US" sz="2400" b="1" strike="noStrike" spc="-1">
              <a:solidFill>
                <a:srgbClr val="414141"/>
              </a:solidFill>
              <a:latin typeface="Arial"/>
            </a:endParaRPr>
          </a:p>
        </p:txBody>
      </p:sp>
    </p:spTree>
    <p:extLst>
      <p:ext uri="{BB962C8B-B14F-4D97-AF65-F5344CB8AC3E}">
        <p14:creationId xmlns:p14="http://schemas.microsoft.com/office/powerpoint/2010/main" val="1089322117"/>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U-Boot bootloader</a:t>
            </a:r>
            <a:endParaRPr lang="en-US" sz="2600" b="0" strike="noStrike" spc="-1">
              <a:solidFill>
                <a:srgbClr val="37424A"/>
              </a:solidFill>
              <a:latin typeface="Arial"/>
            </a:endParaRPr>
          </a:p>
        </p:txBody>
      </p:sp>
      <p:sp>
        <p:nvSpPr>
          <p:cNvPr id="334"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De-facto standard bootloader in embedded</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Capable of starting Linux, *BSD, RTOSes, UEFI apps</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U-Boot is also a boot monitor</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U-Boot has a powerful command shell</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Allows manipulating with the boot process</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(boot different kernel, script the boot process...)</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U-Boot is also a debug multitool</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U-Boot shell tools allow operating hardware blocks</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(memory IO, SPI, I2C, network, USB, ...)</a:t>
            </a:r>
            <a:endParaRPr lang="en-US" sz="2400" b="0" strike="noStrike" spc="-1">
              <a:solidFill>
                <a:srgbClr val="414141"/>
              </a:solidFill>
              <a:latin typeface="Arial"/>
            </a:endParaRPr>
          </a:p>
        </p:txBody>
      </p:sp>
    </p:spTree>
    <p:extLst>
      <p:ext uri="{BB962C8B-B14F-4D97-AF65-F5344CB8AC3E}">
        <p14:creationId xmlns:p14="http://schemas.microsoft.com/office/powerpoint/2010/main" val="2185001734"/>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a:t>
            </a:r>
            <a:endParaRPr lang="en-US" sz="2600" b="0" strike="noStrike" spc="-1">
              <a:solidFill>
                <a:srgbClr val="37424A"/>
              </a:solidFill>
              <a:latin typeface="Arial"/>
            </a:endParaRPr>
          </a:p>
        </p:txBody>
      </p:sp>
      <p:sp>
        <p:nvSpPr>
          <p:cNvPr id="336"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Three ways of doing that:</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U-Boot sandbox target</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U-Boot built as a Linux userspace binary</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QEMU</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U-Boot running in QEMU</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Real hardware (danger zone)</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U-Boot running on real HW</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Flashing incorrect bootloader brick the device :-)</a:t>
            </a:r>
            <a:endParaRPr lang="en-US" sz="2400" b="0" strike="noStrike" spc="-1">
              <a:solidFill>
                <a:srgbClr val="414141"/>
              </a:solidFill>
              <a:latin typeface="Arial"/>
            </a:endParaRPr>
          </a:p>
        </p:txBody>
      </p:sp>
    </p:spTree>
    <p:extLst>
      <p:ext uri="{BB962C8B-B14F-4D97-AF65-F5344CB8AC3E}">
        <p14:creationId xmlns:p14="http://schemas.microsoft.com/office/powerpoint/2010/main" val="3985985151"/>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
        <p:nvSpPr>
          <p:cNvPr id="338"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Use the meta-dto-microdemo layer</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Metalayer contains convenience recipes</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The u-boot-sandbox recipe</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To quickly build U-Boot sandbox native target</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See recipes-bsp/u-boot/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Kernel config changes to enable virt platform</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See recipes-kernel/linux/files/force-virt.cfg</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DTO related things for later</a:t>
            </a:r>
            <a:endParaRPr lang="en-US" sz="2400" b="0" strike="noStrike" spc="-1">
              <a:solidFill>
                <a:srgbClr val="414141"/>
              </a:solidFill>
              <a:latin typeface="Arial"/>
            </a:endParaRPr>
          </a:p>
        </p:txBody>
      </p:sp>
    </p:spTree>
    <p:extLst>
      <p:ext uri="{BB962C8B-B14F-4D97-AF65-F5344CB8AC3E}">
        <p14:creationId xmlns:p14="http://schemas.microsoft.com/office/powerpoint/2010/main" val="1474106652"/>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40" name="CustomShape 2"/>
          <p:cNvSpPr/>
          <p:nvPr/>
        </p:nvSpPr>
        <p:spPr>
          <a:xfrm>
            <a:off x="427680" y="867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Add meta-dto-demo to bblayers.conf BBLAYERS:</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Rebuild u-boot, u-boot-sandbox-native and qemu-native</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41" name="CustomShape 3"/>
          <p:cNvSpPr/>
          <p:nvPr/>
        </p:nvSpPr>
        <p:spPr>
          <a:xfrm>
            <a:off x="453960" y="1698840"/>
            <a:ext cx="8415720" cy="15649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echo "BBLAYERS += \"/scratch/</a:t>
            </a:r>
            <a:r>
              <a:rPr lang="en-US" sz="1600" b="0" strike="noStrike" spc="-1" dirty="0" err="1">
                <a:solidFill>
                  <a:srgbClr val="37424A"/>
                </a:solidFill>
                <a:latin typeface="Courier New"/>
                <a:ea typeface="ＭＳ Ｐゴシック"/>
              </a:rPr>
              <a:t>src</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dto</a:t>
            </a:r>
            <a:r>
              <a:rPr lang="en-US" sz="1600" b="0" strike="noStrike" spc="-1" dirty="0">
                <a:solidFill>
                  <a:srgbClr val="37424A"/>
                </a:solidFill>
                <a:latin typeface="Courier New"/>
                <a:ea typeface="ＭＳ Ｐゴシック"/>
              </a:rPr>
              <a:t>/meta-</a:t>
            </a:r>
            <a:r>
              <a:rPr lang="en-US" sz="1600" b="0" strike="noStrike" spc="-1" dirty="0" err="1">
                <a:solidFill>
                  <a:srgbClr val="37424A"/>
                </a:solidFill>
                <a:latin typeface="Courier New"/>
                <a:ea typeface="ＭＳ Ｐゴシック"/>
              </a:rPr>
              <a:t>dto</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microdemo</a:t>
            </a:r>
            <a:r>
              <a:rPr lang="en-US" sz="1600" b="0" strike="noStrike" spc="-1" dirty="0">
                <a:solidFill>
                  <a:srgbClr val="37424A"/>
                </a:solidFill>
                <a:latin typeface="Courier New"/>
                <a:ea typeface="ＭＳ Ｐゴシック"/>
              </a:rPr>
              <a:t>\""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&gt;&gt; </a:t>
            </a:r>
            <a:r>
              <a:rPr lang="en-US" sz="1600" b="0" strike="noStrike" spc="-1" dirty="0" err="1" smtClean="0">
                <a:solidFill>
                  <a:srgbClr val="37424A"/>
                </a:solidFill>
                <a:latin typeface="Courier New"/>
                <a:ea typeface="ＭＳ Ｐゴシック"/>
              </a:rPr>
              <a:t>conf</a:t>
            </a:r>
            <a:r>
              <a:rPr lang="en-US" sz="1600" b="0" strike="noStrike" spc="-1" dirty="0" smtClean="0">
                <a:solidFill>
                  <a:srgbClr val="37424A"/>
                </a:solidFill>
                <a:latin typeface="Courier New"/>
                <a:ea typeface="ＭＳ Ｐゴシック"/>
              </a:rPr>
              <a:t>/</a:t>
            </a:r>
            <a:r>
              <a:rPr lang="en-US" sz="1600" b="0" strike="noStrike" spc="-1" dirty="0" err="1" smtClean="0">
                <a:solidFill>
                  <a:srgbClr val="37424A"/>
                </a:solidFill>
                <a:latin typeface="Courier New"/>
                <a:ea typeface="ＭＳ Ｐゴシック"/>
              </a:rPr>
              <a:t>bblayers.conf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"MACHINE = \"</a:t>
            </a:r>
            <a:r>
              <a:rPr lang="en-US" sz="1600" b="0" strike="noStrike" spc="-1" dirty="0" err="1">
                <a:solidFill>
                  <a:srgbClr val="37424A"/>
                </a:solidFill>
                <a:latin typeface="Courier New"/>
                <a:ea typeface="ＭＳ Ｐゴシック"/>
              </a:rPr>
              <a:t>qemuarm</a:t>
            </a:r>
            <a:r>
              <a:rPr lang="en-US" sz="1600" b="0" strike="noStrike" spc="-1" dirty="0">
                <a:solidFill>
                  <a:srgbClr val="37424A"/>
                </a:solidFill>
                <a:latin typeface="Courier New"/>
                <a:ea typeface="ＭＳ Ｐゴシック"/>
              </a:rPr>
              <a:t>\""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"SSTATE_DIR = \"/scratch/</a:t>
            </a:r>
            <a:r>
              <a:rPr lang="en-US" sz="1600" b="0" strike="noStrike" spc="-1" dirty="0" err="1">
                <a:solidFill>
                  <a:srgbClr val="37424A"/>
                </a:solidFill>
                <a:latin typeface="Courier New"/>
                <a:ea typeface="ＭＳ Ｐゴシック"/>
              </a:rPr>
              <a:t>sstate</a:t>
            </a:r>
            <a:r>
              <a:rPr lang="en-US" sz="1600" b="0" strike="noStrike" spc="-1" dirty="0">
                <a:solidFill>
                  <a:srgbClr val="37424A"/>
                </a:solidFill>
                <a:latin typeface="Courier New"/>
                <a:ea typeface="ＭＳ Ｐゴシック"/>
              </a:rPr>
              <a:t>-cache\""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"DL_DIR = \"/scratch/downloads\""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"UBOOT_MACHINE = \"</a:t>
            </a:r>
            <a:r>
              <a:rPr lang="en-US" sz="1600" b="0" strike="noStrike" spc="-1" dirty="0" err="1">
                <a:solidFill>
                  <a:srgbClr val="37424A"/>
                </a:solidFill>
                <a:latin typeface="Courier New"/>
                <a:ea typeface="ＭＳ Ｐゴシック"/>
              </a:rPr>
              <a:t>qemu_arm_defconfig</a:t>
            </a:r>
            <a:r>
              <a:rPr lang="en-US" sz="1600" b="0" strike="noStrike" spc="-1" dirty="0">
                <a:solidFill>
                  <a:srgbClr val="37424A"/>
                </a:solidFill>
                <a:latin typeface="Courier New"/>
                <a:ea typeface="ＭＳ Ｐゴシック"/>
              </a:rPr>
              <a:t>\""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endParaRPr lang="en-US" sz="1600" b="0" strike="noStrike" spc="-1" dirty="0">
              <a:latin typeface="Arial"/>
            </a:endParaRPr>
          </a:p>
        </p:txBody>
      </p:sp>
      <p:sp>
        <p:nvSpPr>
          <p:cNvPr id="342" name="CustomShape 4"/>
          <p:cNvSpPr/>
          <p:nvPr/>
        </p:nvSpPr>
        <p:spPr>
          <a:xfrm>
            <a:off x="453960" y="4177800"/>
            <a:ext cx="8324280" cy="11257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bitbake</a:t>
            </a:r>
            <a:r>
              <a:rPr lang="en-US" sz="1600" b="0" strike="noStrike" spc="-1" dirty="0">
                <a:solidFill>
                  <a:srgbClr val="37424A"/>
                </a:solidFill>
                <a:latin typeface="Courier New"/>
                <a:ea typeface="ＭＳ Ｐゴシック"/>
              </a:rPr>
              <a:t> -c </a:t>
            </a:r>
            <a:r>
              <a:rPr lang="en-US" sz="1600" b="0" strike="noStrike" spc="-1" dirty="0" err="1">
                <a:solidFill>
                  <a:srgbClr val="37424A"/>
                </a:solidFill>
                <a:latin typeface="Courier New"/>
                <a:ea typeface="ＭＳ Ｐゴシック"/>
              </a:rPr>
              <a:t>cleansstate</a:t>
            </a:r>
            <a:r>
              <a:rPr lang="en-US" sz="1600" b="0" strike="noStrike" spc="-1" dirty="0">
                <a:solidFill>
                  <a:srgbClr val="37424A"/>
                </a:solidFill>
                <a:latin typeface="Courier New"/>
                <a:ea typeface="ＭＳ Ｐゴシック"/>
              </a:rPr>
              <a:t> u-boot u-boot-sandbox-native </a:t>
            </a:r>
            <a:r>
              <a:rPr lang="en-US" sz="1600" b="0" strike="noStrike" spc="-1" dirty="0" err="1">
                <a:solidFill>
                  <a:srgbClr val="37424A"/>
                </a:solidFill>
                <a:latin typeface="Courier New"/>
                <a:ea typeface="ＭＳ Ｐゴシック"/>
              </a:rPr>
              <a:t>qemu</a:t>
            </a:r>
            <a:r>
              <a:rPr lang="en-US" sz="1600" b="0" strike="noStrike" spc="-1" dirty="0">
                <a:solidFill>
                  <a:srgbClr val="37424A"/>
                </a:solidFill>
                <a:latin typeface="Courier New"/>
                <a:ea typeface="ＭＳ Ｐゴシック"/>
              </a:rPr>
              <a:t>-native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smtClean="0">
                <a:solidFill>
                  <a:srgbClr val="37424A"/>
                </a:solidFill>
                <a:latin typeface="Courier New"/>
                <a:ea typeface="ＭＳ Ｐゴシック"/>
              </a:rPr>
              <a:t>virtual/kernel</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bitbake</a:t>
            </a:r>
            <a:r>
              <a:rPr lang="en-US" sz="1600" b="0" strike="noStrike" spc="-1" dirty="0">
                <a:solidFill>
                  <a:srgbClr val="37424A"/>
                </a:solidFill>
                <a:latin typeface="Courier New"/>
                <a:ea typeface="ＭＳ Ｐゴシック"/>
              </a:rPr>
              <a:t> u-boot u-boot-sandbox-native u-boot-</a:t>
            </a:r>
            <a:r>
              <a:rPr lang="en-US" sz="1600" b="0" strike="noStrike" spc="-1" dirty="0" err="1">
                <a:solidFill>
                  <a:srgbClr val="37424A"/>
                </a:solidFill>
                <a:latin typeface="Courier New"/>
                <a:ea typeface="ＭＳ Ｐゴシック"/>
              </a:rPr>
              <a:t>mkimage</a:t>
            </a:r>
            <a:r>
              <a:rPr lang="en-US" sz="1600" b="0" strike="noStrike" spc="-1" dirty="0">
                <a:solidFill>
                  <a:srgbClr val="37424A"/>
                </a:solidFill>
                <a:latin typeface="Courier New"/>
                <a:ea typeface="ＭＳ Ｐゴシック"/>
              </a:rPr>
              <a:t>-native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err="1" smtClean="0">
                <a:solidFill>
                  <a:srgbClr val="37424A"/>
                </a:solidFill>
                <a:latin typeface="Courier New"/>
                <a:ea typeface="ＭＳ Ｐゴシック"/>
              </a:rPr>
              <a:t>qemu</a:t>
            </a:r>
            <a:r>
              <a:rPr lang="en-US" sz="1600" b="0" strike="noStrike" spc="-1" dirty="0" smtClean="0">
                <a:solidFill>
                  <a:srgbClr val="37424A"/>
                </a:solidFill>
                <a:latin typeface="Courier New"/>
                <a:ea typeface="ＭＳ Ｐゴシック"/>
              </a:rPr>
              <a:t>-native </a:t>
            </a:r>
            <a:r>
              <a:rPr lang="en-US" sz="1600" b="0" strike="noStrike" spc="-1" dirty="0">
                <a:solidFill>
                  <a:srgbClr val="37424A"/>
                </a:solidFill>
                <a:latin typeface="Courier New"/>
                <a:ea typeface="ＭＳ Ｐゴシック"/>
              </a:rPr>
              <a:t>virtual/kernel</a:t>
            </a:r>
            <a:endParaRPr lang="en-US" sz="1600" b="0" strike="noStrike" spc="-1" dirty="0">
              <a:latin typeface="Arial"/>
            </a:endParaRPr>
          </a:p>
        </p:txBody>
      </p:sp>
      <p:sp>
        <p:nvSpPr>
          <p:cNvPr id="343"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Tree>
    <p:extLst>
      <p:ext uri="{BB962C8B-B14F-4D97-AF65-F5344CB8AC3E}">
        <p14:creationId xmlns:p14="http://schemas.microsoft.com/office/powerpoint/2010/main" val="165174739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45"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the u-boot sandbox (use Ctrl-C to exit)</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46" name="CustomShape 3"/>
          <p:cNvSpPr/>
          <p:nvPr/>
        </p:nvSpPr>
        <p:spPr>
          <a:xfrm>
            <a:off x="457200" y="1097280"/>
            <a:ext cx="8321040" cy="50292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./tmp/work/x86_64-linux/u-boot-sandbox-native/\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1_2018.01-r0/git/u-boot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U-Boot 2018.01-dirty (Oct 14 2018 - 11:30:36 +0000)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SCSI:  Net:   No ethernet found.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IDE:   Bus 0: not available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Hit any key to stop autoboot:  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help</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 alias for 'help'</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base    - print or set address offset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bootz   - boot Linux zImage image from memory</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500" b="0" strike="noStrike" spc="-1">
                <a:solidFill>
                  <a:srgbClr val="37424A"/>
                </a:solidFill>
                <a:latin typeface="Courier New"/>
                <a:ea typeface="ＭＳ Ｐゴシック"/>
              </a:rPr>
              <a:t>=&gt; help bootz</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bootz - boot Linux zImage image from memory</a:t>
            </a:r>
            <a:endParaRPr lang="en-US" sz="1500" b="0" strike="noStrike" spc="-1">
              <a:latin typeface="Arial"/>
            </a:endParaRPr>
          </a:p>
          <a:p>
            <a:pPr>
              <a:lnSpc>
                <a:spcPct val="100000"/>
              </a:lnSpc>
            </a:pP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Usage:</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bootz [addr [initrd[:size]] [fdt]]</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    - boot Linux zImage stored in memory</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        The argument 'initrd' is optional and specifies the address</a:t>
            </a:r>
            <a:endParaRPr lang="en-US" sz="1500" b="0" strike="noStrike" spc="-1">
              <a:latin typeface="Arial"/>
            </a:endParaRPr>
          </a:p>
          <a:p>
            <a:pPr>
              <a:lnSpc>
                <a:spcPct val="100000"/>
              </a:lnSpc>
            </a:pPr>
            <a:endParaRPr lang="en-US" sz="1500" b="0" strike="noStrike" spc="-1">
              <a:latin typeface="Arial"/>
            </a:endParaRPr>
          </a:p>
        </p:txBody>
      </p:sp>
      <p:sp>
        <p:nvSpPr>
          <p:cNvPr id="347"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Tree>
    <p:extLst>
      <p:ext uri="{BB962C8B-B14F-4D97-AF65-F5344CB8AC3E}">
        <p14:creationId xmlns:p14="http://schemas.microsoft.com/office/powerpoint/2010/main" val="249592121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endParaRPr sz="1200"/>
          </a:p>
        </p:txBody>
      </p:sp>
      <p:sp>
        <p:nvSpPr>
          <p:cNvPr id="143" name="Google Shape;143;p2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44" name="Google Shape;144;p22"/>
          <p:cNvCxnSpPr>
            <a:stCxn id="145" idx="1"/>
            <a:endCxn id="142"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146" name="Google Shape;146;p22"/>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47" name="Google Shape;147;p22"/>
          <p:cNvCxnSpPr>
            <a:stCxn id="148" idx="0"/>
            <a:endCxn id="145"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49" name="Google Shape;149;p22"/>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50" name="Google Shape;150;p22"/>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145" name="Google Shape;145;p22"/>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endParaRPr sz="1200"/>
          </a:p>
        </p:txBody>
      </p:sp>
      <p:sp>
        <p:nvSpPr>
          <p:cNvPr id="148" name="Google Shape;148;p22"/>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endParaRPr sz="1200"/>
          </a:p>
        </p:txBody>
      </p:sp>
      <p:sp>
        <p:nvSpPr>
          <p:cNvPr id="151" name="Google Shape;151;p22"/>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endParaRPr sz="1200"/>
          </a:p>
        </p:txBody>
      </p:sp>
      <p:cxnSp>
        <p:nvCxnSpPr>
          <p:cNvPr id="152" name="Google Shape;152;p22"/>
          <p:cNvCxnSpPr>
            <a:stCxn id="151" idx="1"/>
            <a:endCxn id="14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65492556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49"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Start U-Boot in QEMU</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i="1" strike="noStrike" spc="-1">
                <a:solidFill>
                  <a:srgbClr val="414141"/>
                </a:solidFill>
                <a:latin typeface="Arial"/>
                <a:ea typeface="ＭＳ Ｐゴシック"/>
              </a:rPr>
              <a:t>(</a:t>
            </a:r>
            <a:r>
              <a:rPr lang="en-US" sz="1600" b="1" i="1" strike="noStrike" spc="-1">
                <a:solidFill>
                  <a:srgbClr val="414141"/>
                </a:solidFill>
                <a:latin typeface="Arial"/>
                <a:ea typeface="ＭＳ Ｐゴシック"/>
              </a:rPr>
              <a:t>CTRL-A x </a:t>
            </a:r>
            <a:r>
              <a:rPr lang="en-US" sz="1600" b="0" i="1" strike="noStrike" spc="-1">
                <a:solidFill>
                  <a:srgbClr val="414141"/>
                </a:solidFill>
                <a:latin typeface="Arial"/>
                <a:ea typeface="ＭＳ Ｐゴシック"/>
              </a:rPr>
              <a:t>to quit QEMU</a:t>
            </a:r>
            <a:r>
              <a:rPr lang="en-US" sz="2000" b="1" strike="noStrike" spc="-1">
                <a:solidFill>
                  <a:srgbClr val="414141"/>
                </a:solidFill>
                <a:latin typeface="Arial"/>
                <a:ea typeface="ＭＳ Ｐゴシック"/>
              </a:rPr>
              <a:t>)</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50" name="CustomShape 3"/>
          <p:cNvSpPr/>
          <p:nvPr/>
        </p:nvSpPr>
        <p:spPr>
          <a:xfrm>
            <a:off x="457200" y="1068120"/>
            <a:ext cx="8321040" cy="460116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./tmp/work/x86_64-linux/qemu-native/\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2.11.1-r0/build/arm-softmmu/qemu-system-arm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-machine virt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-bios tmp/deploy/images/qemuarm/u-boot.bin -nographic</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U-Boot 2018.01 (Oct 11 2018 - 13:14:21 +0000)</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DRAM:  128 MiB</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WARNING: Caches not enabled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Using default environment</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In: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Out: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Err: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Net:   No ethernet found.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Hit any key to stop autoboot:  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a:t>
            </a:r>
            <a:endParaRPr lang="en-US" sz="1600" b="0" strike="noStrike" spc="-1">
              <a:latin typeface="Arial"/>
            </a:endParaRPr>
          </a:p>
        </p:txBody>
      </p:sp>
      <p:sp>
        <p:nvSpPr>
          <p:cNvPr id="351"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Tree>
    <p:extLst>
      <p:ext uri="{BB962C8B-B14F-4D97-AF65-F5344CB8AC3E}">
        <p14:creationId xmlns:p14="http://schemas.microsoft.com/office/powerpoint/2010/main" val="263753077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53"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Generate suitable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U-Boot with this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54" name="CustomShape 3"/>
          <p:cNvSpPr/>
          <p:nvPr/>
        </p:nvSpPr>
        <p:spPr>
          <a:xfrm>
            <a:off x="453960" y="1086840"/>
            <a:ext cx="8415720" cy="138204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dd if=/dev/zero of=/tmp/test.bin bs=16M count=0 seek=1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if=tmp/deploy/images/qemuarm/u-boot.bin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conv=notrunc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if=tmp/deploy/images/qemuarm/zImage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bs=1M seek=1 conv=notrunc</a:t>
            </a:r>
            <a:endParaRPr lang="en-US" sz="1600" b="0" strike="noStrike" spc="-1">
              <a:latin typeface="Arial"/>
            </a:endParaRPr>
          </a:p>
        </p:txBody>
      </p:sp>
      <p:sp>
        <p:nvSpPr>
          <p:cNvPr id="355" name="CustomShape 4"/>
          <p:cNvSpPr/>
          <p:nvPr/>
        </p:nvSpPr>
        <p:spPr>
          <a:xfrm>
            <a:off x="453960" y="3025800"/>
            <a:ext cx="8324280" cy="31006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./tmp/work/x86_64-linux/qemu-native/2.11.1-r0/\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build/arm-softmmu/qemu-system-arm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-machine virt -bios /tmp/test.bin -nographic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U-Boot 2018.01 (Oct 11 2018 - 13:14:21 +0000)</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DRAM:  128 MiB</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In: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Out: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Err: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Net:   No ethernet found.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Hit any key to stop autoboot:  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a:t>
            </a:r>
            <a:endParaRPr lang="en-US" sz="1600" b="0" strike="noStrike" spc="-1">
              <a:latin typeface="Arial"/>
            </a:endParaRPr>
          </a:p>
        </p:txBody>
      </p:sp>
      <p:sp>
        <p:nvSpPr>
          <p:cNvPr id="356"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zImage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8013455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58"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Figure out where the RAM is</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Kernel is ~ 8 MiB, copy it to RAM start + 0x8000</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59" name="CustomShape 3"/>
          <p:cNvSpPr/>
          <p:nvPr/>
        </p:nvSpPr>
        <p:spPr>
          <a:xfrm>
            <a:off x="457200" y="5150880"/>
            <a:ext cx="8324280" cy="3355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500" b="0" strike="noStrike" spc="-1">
                <a:solidFill>
                  <a:srgbClr val="37424A"/>
                </a:solidFill>
                <a:latin typeface="Courier New"/>
                <a:ea typeface="ＭＳ Ｐゴシック"/>
              </a:rPr>
              <a:t>=&gt; cp 0x100000 0x40008000 0x200000</a:t>
            </a:r>
            <a:endParaRPr lang="en-US" sz="1500" b="0" strike="noStrike" spc="-1">
              <a:latin typeface="Arial"/>
            </a:endParaRPr>
          </a:p>
        </p:txBody>
      </p:sp>
      <p:sp>
        <p:nvSpPr>
          <p:cNvPr id="360" name="CustomShape 4"/>
          <p:cNvSpPr/>
          <p:nvPr/>
        </p:nvSpPr>
        <p:spPr>
          <a:xfrm>
            <a:off x="457200" y="1028520"/>
            <a:ext cx="8324280" cy="35434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=&gt; bdi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arch_number = 0x00000000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boot_params = 0x00000000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DRAM bank   = 0x00000000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start    = </a:t>
            </a:r>
            <a:r>
              <a:rPr lang="en-US" sz="1600" b="1" strike="noStrike" spc="-1">
                <a:solidFill>
                  <a:srgbClr val="37424A"/>
                </a:solidFill>
                <a:latin typeface="Courier New"/>
                <a:ea typeface="ＭＳ Ｐゴシック"/>
              </a:rPr>
              <a:t>0x40000000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size     = 0x08000000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baudrate    = 115200 bps</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TLB addr    = 0x47FF0000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relocaddr   = 0x47F88000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reloc off   = 0x47F88000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irq_sp      = 0x46F66ED0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sp start    = 0x46F66EC0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Early malloc usage: 104 / 400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fdt_blob = 46f66ee8</a:t>
            </a:r>
            <a:endParaRPr lang="en-US" sz="1600" b="0" strike="noStrike" spc="-1">
              <a:latin typeface="Arial"/>
            </a:endParaRPr>
          </a:p>
        </p:txBody>
      </p:sp>
      <p:sp>
        <p:nvSpPr>
          <p:cNvPr id="361"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zImage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67463657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63"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Boot the zImage with DT</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 $fdtcontroladdr is DT generated by QEMU</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0" strike="noStrike" spc="-1">
                <a:solidFill>
                  <a:srgbClr val="414141"/>
                </a:solidFill>
                <a:latin typeface="Arial"/>
                <a:ea typeface="ＭＳ Ｐゴシック"/>
              </a:rPr>
              <a:t>You can dump the DT by appending -machine dumpdtb=file.dtb</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64" name="CustomShape 3"/>
          <p:cNvSpPr/>
          <p:nvPr/>
        </p:nvSpPr>
        <p:spPr>
          <a:xfrm>
            <a:off x="457200" y="1136520"/>
            <a:ext cx="8324280" cy="39841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300" b="0" strike="noStrike" spc="-1">
                <a:solidFill>
                  <a:srgbClr val="37424A"/>
                </a:solidFill>
                <a:latin typeface="Courier New"/>
                <a:ea typeface="ＭＳ Ｐゴシック"/>
              </a:rPr>
              <a:t>=&gt; bootz 0x40008000 - $fdtcontroladdr</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Kernel image @ 0x40008000 [ 0x000000 - 0x524da0 ]</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Flattened Device Tree blob at 46f66ee8</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Booting using the fdt blob at 0x46f66ee8</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Using Device Tree in place at 46f66ee8, end 46f79ee7</a:t>
            </a:r>
            <a:endParaRPr lang="en-US" sz="1300" b="0" strike="noStrike" spc="-1">
              <a:latin typeface="Arial"/>
            </a:endParaRPr>
          </a:p>
          <a:p>
            <a:pPr>
              <a:lnSpc>
                <a:spcPct val="100000"/>
              </a:lnSpc>
            </a:pP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Starting kernel ...</a:t>
            </a:r>
            <a:endParaRPr lang="en-US" sz="1300" b="0" strike="noStrike" spc="-1">
              <a:latin typeface="Arial"/>
            </a:endParaRPr>
          </a:p>
          <a:p>
            <a:pPr>
              <a:lnSpc>
                <a:spcPct val="100000"/>
              </a:lnSpc>
            </a:pP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Booting Linux on physical CPU 0x0</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Linux version 4.14.67-yocto-standard (</a:t>
            </a:r>
            <a:r>
              <a:rPr lang="en-US" sz="1300" b="0" strike="noStrike" spc="-1">
                <a:solidFill>
                  <a:srgbClr val="37424A"/>
                </a:solidFill>
                <a:latin typeface="Courier New"/>
                <a:ea typeface="ＭＳ Ｐゴシック"/>
                <a:hlinkClick r:id="rId3"/>
              </a:rPr>
              <a:t>oe-user@oe-host</a:t>
            </a:r>
            <a:r>
              <a:rPr lang="en-US" sz="1300" b="0" strike="noStrike" spc="-1">
                <a:solidFill>
                  <a:srgbClr val="37424A"/>
                </a:solidFill>
                <a:latin typeface="Courier New"/>
                <a:ea typeface="ＭＳ Ｐゴシック"/>
              </a:rPr>
              <a: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(gcc version 7.3.0 (GCC)) #1 PREEMPT Thu Oct 11 13:10:58 UTC 2018</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CPU: ARMv7 Processor [412fc0f1] revision 1 (ARMv7), cr=10c53c7d</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CPU: div instructions available: patching division code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CPU: PIPT / VIPT nonaliasing data cache, PIPT instruction cache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OF: fdt: Machine model: linux,dummy-virt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Memory policy: Data cache writeback</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psci: probing for conduit method from DT.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psci: PSCIv0.2 detected in firmware.</a:t>
            </a:r>
            <a:endParaRPr lang="en-US" sz="1300" b="0" strike="noStrike" spc="-1">
              <a:latin typeface="Arial"/>
            </a:endParaRPr>
          </a:p>
        </p:txBody>
      </p:sp>
      <p:sp>
        <p:nvSpPr>
          <p:cNvPr id="365"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zImage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235213954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Kernel image types – zImage and Image</a:t>
            </a:r>
            <a:endParaRPr lang="en-US" sz="2600" b="0" strike="noStrike" spc="-1">
              <a:solidFill>
                <a:srgbClr val="37424A"/>
              </a:solidFill>
              <a:latin typeface="Arial"/>
            </a:endParaRPr>
          </a:p>
        </p:txBody>
      </p:sp>
      <p:sp>
        <p:nvSpPr>
          <p:cNvPr id="367" name="TextShape 2"/>
          <p:cNvSpPr txBox="1"/>
          <p:nvPr/>
        </p:nvSpPr>
        <p:spPr>
          <a:xfrm>
            <a:off x="419760" y="787680"/>
            <a:ext cx="8251200" cy="52473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zImage and Image</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Linux binary with decompressor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No protection against bitrot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Set up registers as needed and jump to it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DT is optional and separate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Boot with U-Boot “bootz” command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On Aarch64, similar type of image is called Image</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Boot with “booti” command</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fitImage</a:t>
            </a:r>
            <a:endParaRPr lang="en-US" sz="2400" b="1" strike="noStrike" spc="-1">
              <a:solidFill>
                <a:srgbClr val="414141"/>
              </a:solidFill>
              <a:latin typeface="Arial"/>
            </a:endParaRPr>
          </a:p>
        </p:txBody>
      </p:sp>
    </p:spTree>
    <p:extLst>
      <p:ext uri="{BB962C8B-B14F-4D97-AF65-F5344CB8AC3E}">
        <p14:creationId xmlns:p14="http://schemas.microsoft.com/office/powerpoint/2010/main" val="3214189201"/>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Kernel image types – uImage</a:t>
            </a:r>
            <a:endParaRPr lang="en-US" sz="2600" b="0" strike="noStrike" spc="-1">
              <a:solidFill>
                <a:srgbClr val="37424A"/>
              </a:solidFill>
              <a:latin typeface="Arial"/>
            </a:endParaRPr>
          </a:p>
        </p:txBody>
      </p:sp>
      <p:sp>
        <p:nvSpPr>
          <p:cNvPr id="369" name="TextShape 2"/>
          <p:cNvSpPr txBox="1"/>
          <p:nvPr/>
        </p:nvSpPr>
        <p:spPr>
          <a:xfrm>
            <a:off x="419760" y="787680"/>
            <a:ext cx="8251200" cy="52473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zImage and 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uImage</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Envelope around arbitrary file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Legacy since forever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Small header with CRC32 and metadata</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Note that CRC32 is weak</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Metadata contain payload type, load address...</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Wraps only one single file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Boot with “bootm” command</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fitImage</a:t>
            </a:r>
            <a:endParaRPr lang="en-US" sz="2400" b="1" strike="noStrike" spc="-1">
              <a:solidFill>
                <a:srgbClr val="414141"/>
              </a:solidFill>
              <a:latin typeface="Arial"/>
            </a:endParaRPr>
          </a:p>
        </p:txBody>
      </p:sp>
    </p:spTree>
    <p:extLst>
      <p:ext uri="{BB962C8B-B14F-4D97-AF65-F5344CB8AC3E}">
        <p14:creationId xmlns:p14="http://schemas.microsoft.com/office/powerpoint/2010/main" val="1420135025"/>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6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Kernel image types – fitImage</a:t>
            </a:r>
            <a:endParaRPr lang="en-US" sz="2600" b="0" strike="noStrike" spc="-1">
              <a:solidFill>
                <a:srgbClr val="37424A"/>
              </a:solidFill>
              <a:latin typeface="Arial"/>
            </a:endParaRPr>
          </a:p>
        </p:txBody>
      </p:sp>
      <p:sp>
        <p:nvSpPr>
          <p:cNvPr id="371" name="TextShape 2"/>
          <p:cNvSpPr txBox="1"/>
          <p:nvPr/>
        </p:nvSpPr>
        <p:spPr>
          <a:xfrm>
            <a:off x="419760" y="787680"/>
            <a:ext cx="8251200" cy="52473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zImage and 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FitImage</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Multi-component image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Based on DT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Can bundle multiple files with different properties</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Configurable checksum per-entry</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CRC32, MD5, SHA1, SHA256...</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Supports digital signatures</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RSA2048, RSA4096...</a:t>
            </a:r>
            <a:endParaRPr lang="en-US" sz="2400" b="0" strike="noStrike" spc="-1">
              <a:solidFill>
                <a:srgbClr val="414141"/>
              </a:solidFill>
              <a:latin typeface="Arial"/>
            </a:endParaRPr>
          </a:p>
        </p:txBody>
      </p:sp>
    </p:spTree>
    <p:extLst>
      <p:ext uri="{BB962C8B-B14F-4D97-AF65-F5344CB8AC3E}">
        <p14:creationId xmlns:p14="http://schemas.microsoft.com/office/powerpoint/2010/main" val="1202956492"/>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73"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QEMU specific step – dump the DTB</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Copy over the fitImage source from the metalayer</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Build the fitImage:</a:t>
            </a:r>
            <a:endParaRPr lang="en-US" sz="2000" b="0" strike="noStrike" spc="-1">
              <a:latin typeface="Arial"/>
            </a:endParaRPr>
          </a:p>
        </p:txBody>
      </p:sp>
      <p:sp>
        <p:nvSpPr>
          <p:cNvPr id="374" name="CustomShape 3"/>
          <p:cNvSpPr/>
          <p:nvPr/>
        </p:nvSpPr>
        <p:spPr>
          <a:xfrm>
            <a:off x="457200" y="1136520"/>
            <a:ext cx="8324280" cy="3265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a:solidFill>
                  <a:srgbClr val="37424A"/>
                </a:solidFill>
                <a:latin typeface="Courier New"/>
                <a:ea typeface="ＭＳ Ｐゴシック"/>
              </a:rPr>
              <a:t>=&gt; $ qemu-system-arm -machine virt -nographic -machine dumpdtb=qemu.dtb</a:t>
            </a:r>
            <a:endParaRPr lang="en-US" sz="1400" b="0" strike="noStrike" spc="-1">
              <a:latin typeface="Arial"/>
            </a:endParaRPr>
          </a:p>
        </p:txBody>
      </p:sp>
      <p:sp>
        <p:nvSpPr>
          <p:cNvPr id="375"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Building the kernel fitImage</a:t>
            </a:r>
            <a:endParaRPr lang="en-US" sz="2600" b="0" strike="noStrike" spc="-1">
              <a:solidFill>
                <a:srgbClr val="37424A"/>
              </a:solidFill>
              <a:latin typeface="Arial"/>
            </a:endParaRPr>
          </a:p>
        </p:txBody>
      </p:sp>
      <p:sp>
        <p:nvSpPr>
          <p:cNvPr id="376" name="CustomShape 5"/>
          <p:cNvSpPr/>
          <p:nvPr/>
        </p:nvSpPr>
        <p:spPr>
          <a:xfrm>
            <a:off x="457200" y="2118600"/>
            <a:ext cx="8324280" cy="53316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500" b="0" strike="noStrike" spc="-1">
                <a:solidFill>
                  <a:srgbClr val="37424A"/>
                </a:solidFill>
                <a:latin typeface="Courier New"/>
                <a:ea typeface="ＭＳ Ｐゴシック"/>
              </a:rPr>
              <a:t>$ cp /scratch/src/dto/meta-dto-microdemo/recipes-kernel/\</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	linux/files/fit-image.its .</a:t>
            </a:r>
            <a:endParaRPr lang="en-US" sz="1500" b="0" strike="noStrike" spc="-1">
              <a:latin typeface="Arial"/>
            </a:endParaRPr>
          </a:p>
        </p:txBody>
      </p:sp>
      <p:sp>
        <p:nvSpPr>
          <p:cNvPr id="377" name="CustomShape 6"/>
          <p:cNvSpPr/>
          <p:nvPr/>
        </p:nvSpPr>
        <p:spPr>
          <a:xfrm>
            <a:off x="457200" y="3100680"/>
            <a:ext cx="8324280" cy="30258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 export PATH=$PATH:tmp/work/x86_64-linux/dtc-native/\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1.4.5-r0/image/scratch/poky/build/tmp/work/x86_64-linux/\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dtc-native/1.4.5-r0/recipe-sysroot-native/usr/bin/</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./tmp/work/x86_64-linux/u-boot-mkimage-native/\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1_2018.01-r0/git/tools/mkimage -f ./fit-image.its /tmp/fitImage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FIT description: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Created:         Sun Oct 14 12:57:59 2018</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0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Created:      Sun Oct 14 12:57:59 2018</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Kernel 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uncompressed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Size:    5393824 Bytes = 5267.41 KiB = 5.14 MiB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Architecture: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OS:           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endParaRPr lang="en-US" sz="1200" b="0" strike="noStrike" spc="-1">
              <a:latin typeface="Arial"/>
            </a:endParaRPr>
          </a:p>
        </p:txBody>
      </p:sp>
    </p:spTree>
    <p:extLst>
      <p:ext uri="{BB962C8B-B14F-4D97-AF65-F5344CB8AC3E}">
        <p14:creationId xmlns:p14="http://schemas.microsoft.com/office/powerpoint/2010/main" val="408477990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79"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Generate suitable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U-Boot with this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80" name="CustomShape 3"/>
          <p:cNvSpPr/>
          <p:nvPr/>
        </p:nvSpPr>
        <p:spPr>
          <a:xfrm>
            <a:off x="453960" y="1086840"/>
            <a:ext cx="8415720" cy="138204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dd if=/dev/zero of=/tmp/test.bin bs=16M count=0 seek=1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if=tmp/deploy/images/qemuarm/u-boot.bin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conv=notrunc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if=/tmp/fitImage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bs=1M seek=1 conv=notrunc</a:t>
            </a:r>
            <a:endParaRPr lang="en-US" sz="1600" b="0" strike="noStrike" spc="-1">
              <a:latin typeface="Arial"/>
            </a:endParaRPr>
          </a:p>
        </p:txBody>
      </p:sp>
      <p:sp>
        <p:nvSpPr>
          <p:cNvPr id="381" name="CustomShape 4"/>
          <p:cNvSpPr/>
          <p:nvPr/>
        </p:nvSpPr>
        <p:spPr>
          <a:xfrm>
            <a:off x="453960" y="3025800"/>
            <a:ext cx="8324280" cy="31006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./tmp/work/x86_64-linux/qemu-native/2.11.1-r0/\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build/arm-softmmu/qemu-system-arm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-machine virt -bios /tmp/test.bin -nographic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setenv fdt_high 0x48000000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bootm 0x100000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Loading kernel from FIT Image at 00100000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Using 'conf-1' configuration</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Trying 'kernel-1' kernel subimage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Loading Device Tree to 46f49000, end 46f5bfff ... OK</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Starting kernel ...</a:t>
            </a:r>
            <a:endParaRPr lang="en-US" sz="1600" b="0" strike="noStrike" spc="-1">
              <a:latin typeface="Arial"/>
            </a:endParaRPr>
          </a:p>
        </p:txBody>
      </p:sp>
      <p:sp>
        <p:nvSpPr>
          <p:cNvPr id="382"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fitImage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274416314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84"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385" name="CustomShape 3"/>
          <p:cNvSpPr/>
          <p:nvPr/>
        </p:nvSpPr>
        <p:spPr>
          <a:xfrm>
            <a:off x="453960" y="731520"/>
            <a:ext cx="8324280" cy="539496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 cat fit-image.its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/dts-v1/;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 /incbin/("./tmp/deploy/images/qemuarm/zImage");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 =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os = "linux";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 "none";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load = &lt;0x40008000&gt;;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entry = &lt;0x40008000&gt;;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algo = "crc32";</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"Flattened Device Tree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 /incbin/("./qemu.dtb");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 "flat_dt";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 =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 "none";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algo = "md5";</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p:txBody>
      </p:sp>
      <p:sp>
        <p:nvSpPr>
          <p:cNvPr id="386"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fitImage source format</a:t>
            </a:r>
            <a:endParaRPr lang="en-US" sz="2600" b="0" strike="noStrike" spc="-1">
              <a:solidFill>
                <a:srgbClr val="37424A"/>
              </a:solidFill>
              <a:latin typeface="Arial"/>
            </a:endParaRPr>
          </a:p>
        </p:txBody>
      </p:sp>
    </p:spTree>
    <p:extLst>
      <p:ext uri="{BB962C8B-B14F-4D97-AF65-F5344CB8AC3E}">
        <p14:creationId xmlns:p14="http://schemas.microsoft.com/office/powerpoint/2010/main" val="420547643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purpose of Hash Equivalence?</a:t>
            </a:r>
            <a:endParaRPr/>
          </a:p>
        </p:txBody>
      </p:sp>
      <p:sp>
        <p:nvSpPr>
          <p:cNvPr id="158" name="Google Shape;158;p2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Improve the reuse of sstate</a:t>
            </a:r>
            <a:endParaRPr/>
          </a:p>
          <a:p>
            <a:pPr marL="457200" lvl="0" indent="-342900" algn="l" rtl="0">
              <a:spcBef>
                <a:spcPts val="0"/>
              </a:spcBef>
              <a:spcAft>
                <a:spcPts val="0"/>
              </a:spcAft>
              <a:buSzPts val="1800"/>
              <a:buChar char="●"/>
            </a:pPr>
            <a:r>
              <a:rPr lang="en"/>
              <a:t>Reduce unnecessary rebuilds of recipes</a:t>
            </a:r>
            <a:endParaRPr/>
          </a:p>
          <a:p>
            <a:pPr marL="457200" lvl="0" indent="-342900" algn="l" rtl="0">
              <a:spcBef>
                <a:spcPts val="0"/>
              </a:spcBef>
              <a:spcAft>
                <a:spcPts val="0"/>
              </a:spcAft>
              <a:buSzPts val="1800"/>
              <a:buChar char="●"/>
            </a:pPr>
            <a:r>
              <a:rPr lang="en"/>
              <a:t>Reduce build times</a:t>
            </a:r>
            <a:endParaRPr/>
          </a:p>
        </p:txBody>
      </p:sp>
    </p:spTree>
    <p:extLst>
      <p:ext uri="{BB962C8B-B14F-4D97-AF65-F5344CB8AC3E}">
        <p14:creationId xmlns:p14="http://schemas.microsoft.com/office/powerpoint/2010/main" val="24538608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88"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389" name="CustomShape 3"/>
          <p:cNvSpPr/>
          <p:nvPr/>
        </p:nvSpPr>
        <p:spPr>
          <a:xfrm>
            <a:off x="453960" y="1127520"/>
            <a:ext cx="8324280" cy="451944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configurations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default = "conf-1";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"Boot Linux kernel with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 =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 =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algo = "sha1";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p:txBody>
      </p:sp>
      <p:sp>
        <p:nvSpPr>
          <p:cNvPr id="390"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fitImage source format</a:t>
            </a:r>
            <a:endParaRPr lang="en-US" sz="2600" b="0" strike="noStrike" spc="-1">
              <a:solidFill>
                <a:srgbClr val="37424A"/>
              </a:solidFill>
              <a:latin typeface="Arial"/>
            </a:endParaRPr>
          </a:p>
        </p:txBody>
      </p:sp>
    </p:spTree>
    <p:extLst>
      <p:ext uri="{BB962C8B-B14F-4D97-AF65-F5344CB8AC3E}">
        <p14:creationId xmlns:p14="http://schemas.microsoft.com/office/powerpoint/2010/main" val="39559430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92" name="CustomShape 2"/>
          <p:cNvSpPr/>
          <p:nvPr/>
        </p:nvSpPr>
        <p:spPr>
          <a:xfrm>
            <a:off x="427680" y="471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It is possible to bundle multiple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Kernel images, FDTs, firmwares, bitstreams</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Have multiple configurations</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 $fdt_high variable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Sets the upper bound memory address for FDT relocation</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Special value 0xffffffff = -1 means do not relocate FDT</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Some platforms need FDT close to the kernel binary</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Information about uImage and fitImage, “iminfo”</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Extracting data from fitImage – “imxtract”</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93" name="TextShape 3"/>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Notes on fitImage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198419914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95"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396" name="CustomShape 3"/>
          <p:cNvSpPr/>
          <p:nvPr/>
        </p:nvSpPr>
        <p:spPr>
          <a:xfrm>
            <a:off x="457200" y="770760"/>
            <a:ext cx="8324280" cy="50814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=&gt; iminfo 0x100000</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Checking Image at 00100000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image found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description: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0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Kernel 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uncompressed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Start:   0x001000ec</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Size:    5393824 Bytes = 5.1 MiB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Architecture: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OS:           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Load Address: 0x40008000</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Entry Point:  0x40008000</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 algo:    crc32</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 value:   bf5547fe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1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Default Configuration: 'conf-1'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Configuration 0 (conf-1)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Boot Linux kernel with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Checking hash(es) for FIT Image at 00100000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Hash(es) for Image 0 (kernel-1): crc32+</a:t>
            </a:r>
            <a:endParaRPr lang="en-US" sz="1200" b="0" strike="noStrike" spc="-1">
              <a:latin typeface="Arial"/>
            </a:endParaRPr>
          </a:p>
        </p:txBody>
      </p:sp>
      <p:sp>
        <p:nvSpPr>
          <p:cNvPr id="397"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Notes on fitImage iminfo</a:t>
            </a:r>
            <a:endParaRPr lang="en-US" sz="2600" b="0" strike="noStrike" spc="-1">
              <a:solidFill>
                <a:srgbClr val="37424A"/>
              </a:solidFill>
              <a:latin typeface="Arial"/>
            </a:endParaRPr>
          </a:p>
        </p:txBody>
      </p:sp>
    </p:spTree>
    <p:extLst>
      <p:ext uri="{BB962C8B-B14F-4D97-AF65-F5344CB8AC3E}">
        <p14:creationId xmlns:p14="http://schemas.microsoft.com/office/powerpoint/2010/main" val="406949784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99"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400" name="CustomShape 3"/>
          <p:cNvSpPr/>
          <p:nvPr/>
        </p:nvSpPr>
        <p:spPr>
          <a:xfrm>
            <a:off x="457200" y="878760"/>
            <a:ext cx="8324280" cy="51562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=&gt; iminfo 0x100000</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Checking Image at 00100000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image found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description: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0 (</a:t>
            </a:r>
            <a:r>
              <a:rPr lang="en-US" sz="1200" b="1" strike="noStrike" spc="-1">
                <a:solidFill>
                  <a:srgbClr val="37424A"/>
                </a:solidFill>
                <a:latin typeface="Courier New"/>
                <a:ea typeface="ＭＳ Ｐゴシック"/>
              </a:rPr>
              <a:t>kernel-1</a:t>
            </a: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Kernel 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1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Default Configuration: '</a:t>
            </a:r>
            <a:r>
              <a:rPr lang="en-US" sz="1200" b="1" strike="noStrike" spc="-1">
                <a:solidFill>
                  <a:srgbClr val="37424A"/>
                </a:solidFill>
                <a:latin typeface="Courier New"/>
                <a:ea typeface="ＭＳ Ｐゴシック"/>
              </a:rPr>
              <a:t>conf-1</a:t>
            </a: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Configuration 0 (conf-1)</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300" b="0" strike="noStrike" spc="-1">
                <a:solidFill>
                  <a:srgbClr val="37424A"/>
                </a:solidFill>
                <a:latin typeface="Courier New"/>
                <a:ea typeface="ＭＳ Ｐゴシック"/>
              </a:rPr>
              <a:t>=&gt; help bootm</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bootm - boot application image from memory</a:t>
            </a:r>
            <a:endParaRPr lang="en-US" sz="1300" b="0" strike="noStrike" spc="-1">
              <a:latin typeface="Arial"/>
            </a:endParaRPr>
          </a:p>
          <a:p>
            <a:pPr>
              <a:lnSpc>
                <a:spcPct val="100000"/>
              </a:lnSpc>
            </a:pP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Usage: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bootm [addr [arg ...]]</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 boot application image stored in memory</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For the new multi component uImage format (FIT) addresses</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must be extended to include component or configuration unit name: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a:t>
            </a:r>
            <a:r>
              <a:rPr lang="en-US" sz="1300" b="1" strike="noStrike" spc="-1">
                <a:solidFill>
                  <a:srgbClr val="37424A"/>
                </a:solidFill>
                <a:latin typeface="Courier New"/>
                <a:ea typeface="ＭＳ Ｐゴシック"/>
              </a:rPr>
              <a:t>addr:&lt;subimg_uname&gt;</a:t>
            </a:r>
            <a:r>
              <a:rPr lang="en-US" sz="1300" b="0" strike="noStrike" spc="-1">
                <a:solidFill>
                  <a:srgbClr val="37424A"/>
                </a:solidFill>
                <a:latin typeface="Courier New"/>
                <a:ea typeface="ＭＳ Ｐゴシック"/>
              </a:rPr>
              <a:t> - direct component image specification</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a:t>
            </a:r>
            <a:r>
              <a:rPr lang="en-US" sz="1300" b="1" strike="noStrike" spc="-1">
                <a:solidFill>
                  <a:srgbClr val="37424A"/>
                </a:solidFill>
                <a:latin typeface="Courier New"/>
                <a:ea typeface="ＭＳ Ｐゴシック"/>
              </a:rPr>
              <a:t>addr#&lt;conf_uname&gt;</a:t>
            </a:r>
            <a:r>
              <a:rPr lang="en-US" sz="1300" b="0" strike="noStrike" spc="-1">
                <a:solidFill>
                  <a:srgbClr val="37424A"/>
                </a:solidFill>
                <a:latin typeface="Courier New"/>
                <a:ea typeface="ＭＳ Ｐゴシック"/>
              </a:rPr>
              <a:t>   - configuration specification</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Use iminfo command to get the list of existing component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images and configurations.</a:t>
            </a:r>
            <a:endParaRPr lang="en-US" sz="1300" b="0" strike="noStrike" spc="-1">
              <a:latin typeface="Arial"/>
            </a:endParaRPr>
          </a:p>
        </p:txBody>
      </p:sp>
      <p:sp>
        <p:nvSpPr>
          <p:cNvPr id="401"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Notes on fitImage configurations</a:t>
            </a:r>
            <a:endParaRPr lang="en-US" sz="2600" b="0" strike="noStrike" spc="-1">
              <a:solidFill>
                <a:srgbClr val="37424A"/>
              </a:solidFill>
              <a:latin typeface="Arial"/>
            </a:endParaRPr>
          </a:p>
        </p:txBody>
      </p:sp>
    </p:spTree>
    <p:extLst>
      <p:ext uri="{BB962C8B-B14F-4D97-AF65-F5344CB8AC3E}">
        <p14:creationId xmlns:p14="http://schemas.microsoft.com/office/powerpoint/2010/main" val="210907263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403" name="CustomShape 2"/>
          <p:cNvSpPr/>
          <p:nvPr/>
        </p:nvSpPr>
        <p:spPr>
          <a:xfrm>
            <a:off x="427680" y="471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OE can generate fitImage using the kernel-bbclass</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Add the following entries to your machine config:</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Note that it is possible to use multiple DTs</a:t>
            </a:r>
            <a:endParaRPr lang="en-US" sz="2000" b="0" strike="noStrike" spc="-1">
              <a:latin typeface="Arial"/>
            </a:endParaRPr>
          </a:p>
          <a:p>
            <a:pPr marL="648000" lvl="2"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The fitImage bbclass will generate one fitImage configuration per DT entry</a:t>
            </a:r>
            <a:endParaRPr lang="en-US" sz="2000" b="0" strike="noStrike" spc="-1">
              <a:latin typeface="Arial"/>
            </a:endParaRPr>
          </a:p>
        </p:txBody>
      </p:sp>
      <p:sp>
        <p:nvSpPr>
          <p:cNvPr id="404" name="TextShape 3"/>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OE kernel-fitimage bbclass</a:t>
            </a:r>
            <a:endParaRPr lang="en-US" sz="2600" b="0" strike="noStrike" spc="-1">
              <a:solidFill>
                <a:srgbClr val="37424A"/>
              </a:solidFill>
              <a:latin typeface="Arial"/>
            </a:endParaRPr>
          </a:p>
        </p:txBody>
      </p:sp>
      <p:sp>
        <p:nvSpPr>
          <p:cNvPr id="405" name="CustomShape 4"/>
          <p:cNvSpPr/>
          <p:nvPr/>
        </p:nvSpPr>
        <p:spPr>
          <a:xfrm>
            <a:off x="457200" y="1828800"/>
            <a:ext cx="8321040" cy="7974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500" b="0" strike="noStrike" spc="-1">
                <a:solidFill>
                  <a:srgbClr val="37424A"/>
                </a:solidFill>
                <a:latin typeface="Courier New"/>
                <a:ea typeface="ＭＳ Ｐゴシック"/>
              </a:rPr>
              <a:t>KERNEL_IMAGETYPE = “fitImage”</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KERNEL_CLASSES += “kernel-fitimage”</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KERNEL_DEVICETREE = “your-machine.dtb”</a:t>
            </a:r>
            <a:endParaRPr lang="en-US" sz="1500" b="0" strike="noStrike" spc="-1">
              <a:latin typeface="Arial"/>
            </a:endParaRPr>
          </a:p>
        </p:txBody>
      </p:sp>
    </p:spTree>
    <p:extLst>
      <p:ext uri="{BB962C8B-B14F-4D97-AF65-F5344CB8AC3E}">
        <p14:creationId xmlns:p14="http://schemas.microsoft.com/office/powerpoint/2010/main" val="326006572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Runqueue Execution with Hash Equivalence Server</a:t>
            </a:r>
            <a:endParaRPr/>
          </a:p>
        </p:txBody>
      </p:sp>
    </p:spTree>
    <p:extLst>
      <p:ext uri="{BB962C8B-B14F-4D97-AF65-F5344CB8AC3E}">
        <p14:creationId xmlns:p14="http://schemas.microsoft.com/office/powerpoint/2010/main" val="1297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r>
              <a:rPr lang="en" sz="1200"/>
              <a:t>unihash: 111</a:t>
            </a:r>
            <a:endParaRPr sz="1200"/>
          </a:p>
        </p:txBody>
      </p:sp>
      <p:sp>
        <p:nvSpPr>
          <p:cNvPr id="192" name="Google Shape;192;p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p:txBody>
      </p:sp>
      <p:cxnSp>
        <p:nvCxnSpPr>
          <p:cNvPr id="193" name="Google Shape;193;p26"/>
          <p:cNvCxnSpPr>
            <a:stCxn id="194" idx="1"/>
            <a:endCxn id="19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95" name="Google Shape;195;p26"/>
          <p:cNvCxnSpPr>
            <a:stCxn id="194" idx="3"/>
            <a:endCxn id="196"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96" name="Google Shape;196;p26"/>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97" name="Google Shape;197;p26"/>
          <p:cNvCxnSpPr>
            <a:stCxn id="198" idx="0"/>
            <a:endCxn id="194"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99" name="Google Shape;199;p26"/>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00" name="Google Shape;200;p26"/>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201" name="Google Shape;201;p26"/>
          <p:cNvCxnSpPr>
            <a:stCxn id="202" idx="3"/>
            <a:endCxn id="200"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03" name="Google Shape;203;p26"/>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194" name="Google Shape;194;p26"/>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r>
              <a:rPr lang="en" sz="1200"/>
              <a:t>unihash: 222</a:t>
            </a:r>
            <a:endParaRPr sz="1200"/>
          </a:p>
        </p:txBody>
      </p:sp>
      <p:sp>
        <p:nvSpPr>
          <p:cNvPr id="198" name="Google Shape;198;p26"/>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r>
              <a:rPr lang="en" sz="1200"/>
              <a:t>unihash: 333</a:t>
            </a:r>
            <a:endParaRPr sz="1200"/>
          </a:p>
        </p:txBody>
      </p:sp>
      <p:sp>
        <p:nvSpPr>
          <p:cNvPr id="202" name="Google Shape;202;p26"/>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r>
              <a:rPr lang="en" sz="1200"/>
              <a:t>unihash: 444</a:t>
            </a:r>
            <a:endParaRPr sz="1200"/>
          </a:p>
        </p:txBody>
      </p:sp>
      <p:cxnSp>
        <p:nvCxnSpPr>
          <p:cNvPr id="204" name="Google Shape;204;p26"/>
          <p:cNvCxnSpPr>
            <a:stCxn id="202" idx="1"/>
            <a:endCxn id="19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961506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r>
              <a:rPr lang="en" sz="1200"/>
              <a:t>unihash: 111</a:t>
            </a:r>
            <a:endParaRPr sz="1200"/>
          </a:p>
        </p:txBody>
      </p:sp>
      <p:cxnSp>
        <p:nvCxnSpPr>
          <p:cNvPr id="210" name="Google Shape;210;p27"/>
          <p:cNvCxnSpPr>
            <a:stCxn id="211" idx="3"/>
            <a:endCxn id="212" idx="0"/>
          </p:cNvCxnSpPr>
          <p:nvPr/>
        </p:nvCxnSpPr>
        <p:spPr>
          <a:xfrm>
            <a:off x="5515894" y="2611217"/>
            <a:ext cx="1369500" cy="538200"/>
          </a:xfrm>
          <a:prstGeom prst="bentConnector2">
            <a:avLst/>
          </a:prstGeom>
          <a:noFill/>
          <a:ln w="9525" cap="flat" cmpd="sng">
            <a:solidFill>
              <a:srgbClr val="FF9900"/>
            </a:solidFill>
            <a:prstDash val="solid"/>
            <a:round/>
            <a:headEnd type="none" w="med" len="med"/>
            <a:tailEnd type="triangle" w="med" len="med"/>
          </a:ln>
        </p:spPr>
      </p:cxnSp>
      <p:sp>
        <p:nvSpPr>
          <p:cNvPr id="213" name="Google Shape;213;p2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14" name="Google Shape;214;p27"/>
          <p:cNvCxnSpPr>
            <a:stCxn id="211" idx="1"/>
            <a:endCxn id="20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215" name="Google Shape;215;p27"/>
          <p:cNvCxnSpPr>
            <a:stCxn id="211" idx="3"/>
            <a:endCxn id="216"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16" name="Google Shape;216;p27"/>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17" name="Google Shape;217;p27"/>
          <p:cNvCxnSpPr>
            <a:stCxn id="218" idx="0"/>
            <a:endCxn id="211"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19" name="Google Shape;219;p27"/>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20" name="Google Shape;220;p27"/>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221" name="Google Shape;221;p27"/>
          <p:cNvCxnSpPr>
            <a:stCxn id="222" idx="3"/>
            <a:endCxn id="220"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12" name="Google Shape;212;p27"/>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23" name="Google Shape;223;p27"/>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p:txBody>
      </p:sp>
      <p:sp>
        <p:nvSpPr>
          <p:cNvPr id="211" name="Google Shape;211;p27"/>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r>
              <a:rPr lang="en" sz="1200"/>
              <a:t>outhash: 123</a:t>
            </a:r>
            <a:endParaRPr sz="1200"/>
          </a:p>
        </p:txBody>
      </p:sp>
      <p:sp>
        <p:nvSpPr>
          <p:cNvPr id="218" name="Google Shape;218;p27"/>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r>
              <a:rPr lang="en" sz="1200"/>
              <a:t>unihash: 333</a:t>
            </a:r>
            <a:endParaRPr sz="1200"/>
          </a:p>
        </p:txBody>
      </p:sp>
      <p:sp>
        <p:nvSpPr>
          <p:cNvPr id="222" name="Google Shape;222;p27"/>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r>
              <a:rPr lang="en" sz="1200"/>
              <a:t>unihash: 444</a:t>
            </a:r>
            <a:endParaRPr sz="1200"/>
          </a:p>
        </p:txBody>
      </p:sp>
      <p:cxnSp>
        <p:nvCxnSpPr>
          <p:cNvPr id="224" name="Google Shape;224;p27"/>
          <p:cNvCxnSpPr>
            <a:stCxn id="222" idx="1"/>
            <a:endCxn id="21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917449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Developer Day Class</a:t>
            </a:r>
            <a:endParaRPr lang="en-US" dirty="0">
              <a:latin typeface="Arial" charset="0"/>
            </a:endParaRPr>
          </a:p>
        </p:txBody>
      </p:sp>
      <p:sp>
        <p:nvSpPr>
          <p:cNvPr id="13314" name="Content Placeholder 2"/>
          <p:cNvSpPr>
            <a:spLocks noGrp="1"/>
          </p:cNvSpPr>
          <p:nvPr>
            <p:ph sz="quarter" idx="13"/>
          </p:nvPr>
        </p:nvSpPr>
        <p:spPr>
          <a:xfrm>
            <a:off x="448469" y="873024"/>
            <a:ext cx="8233186" cy="5401652"/>
          </a:xfrm>
        </p:spPr>
        <p:txBody>
          <a:bodyPr/>
          <a:lstStyle/>
          <a:p>
            <a:pPr marL="0" indent="0" eaLnBrk="1" hangingPunct="1">
              <a:spcBef>
                <a:spcPts val="600"/>
              </a:spcBef>
              <a:buNone/>
            </a:pPr>
            <a:r>
              <a:rPr lang="en-US" sz="2000" dirty="0">
                <a:latin typeface="Arial" charset="0"/>
              </a:rPr>
              <a:t>9:00- </a:t>
            </a:r>
            <a:r>
              <a:rPr lang="en-US" sz="2000" dirty="0" smtClean="0">
                <a:latin typeface="Arial" charset="0"/>
              </a:rPr>
              <a:t>9:10</a:t>
            </a:r>
            <a:r>
              <a:rPr lang="en-US" sz="2000" dirty="0">
                <a:latin typeface="Arial" charset="0"/>
              </a:rPr>
              <a:t>	</a:t>
            </a:r>
            <a:r>
              <a:rPr lang="en-US" sz="2000" dirty="0" smtClean="0">
                <a:latin typeface="Arial" charset="0"/>
              </a:rPr>
              <a:t>Keynote</a:t>
            </a:r>
          </a:p>
          <a:p>
            <a:pPr marL="0" indent="0" eaLnBrk="1" hangingPunct="1">
              <a:spcBef>
                <a:spcPts val="600"/>
              </a:spcBef>
              <a:buNone/>
            </a:pPr>
            <a:r>
              <a:rPr lang="en-US" sz="2000" dirty="0" smtClean="0">
                <a:latin typeface="Arial" charset="0"/>
              </a:rPr>
              <a:t>9:10- </a:t>
            </a:r>
            <a:r>
              <a:rPr lang="en-US" sz="2000" dirty="0" smtClean="0">
                <a:latin typeface="Arial" charset="0"/>
              </a:rPr>
              <a:t>9:15</a:t>
            </a:r>
            <a:r>
              <a:rPr lang="en-US" sz="2000" dirty="0">
                <a:latin typeface="Arial" charset="0"/>
              </a:rPr>
              <a:t>	</a:t>
            </a:r>
            <a:r>
              <a:rPr lang="en-US" sz="2000" dirty="0" smtClean="0">
                <a:latin typeface="Arial" charset="0"/>
              </a:rPr>
              <a:t>Lab account setup</a:t>
            </a:r>
          </a:p>
          <a:p>
            <a:pPr marL="0" indent="0" eaLnBrk="1" hangingPunct="1">
              <a:spcBef>
                <a:spcPts val="600"/>
              </a:spcBef>
              <a:buNone/>
            </a:pPr>
            <a:r>
              <a:rPr lang="en-US" sz="2000" dirty="0" smtClean="0">
                <a:latin typeface="Arial" charset="0"/>
              </a:rPr>
              <a:t>9:15-10:15</a:t>
            </a:r>
            <a:r>
              <a:rPr lang="en-US" sz="2000" dirty="0">
                <a:latin typeface="Arial" charset="0"/>
              </a:rPr>
              <a:t>	Hash Equivalency/</a:t>
            </a:r>
            <a:r>
              <a:rPr lang="en-US" sz="2000" dirty="0" err="1">
                <a:latin typeface="Arial" charset="0"/>
              </a:rPr>
              <a:t>Runqueue</a:t>
            </a:r>
            <a:endParaRPr lang="en-US" sz="2000" dirty="0">
              <a:latin typeface="Arial" charset="0"/>
            </a:endParaRPr>
          </a:p>
          <a:p>
            <a:pPr marL="0" indent="0" eaLnBrk="1" hangingPunct="1">
              <a:spcBef>
                <a:spcPts val="600"/>
              </a:spcBef>
              <a:buNone/>
            </a:pPr>
            <a:r>
              <a:rPr lang="en-US" sz="2000" dirty="0">
                <a:solidFill>
                  <a:schemeClr val="accent1"/>
                </a:solidFill>
                <a:latin typeface="Arial" charset="0"/>
              </a:rPr>
              <a:t>10:15-10:30	Morning Break</a:t>
            </a:r>
          </a:p>
          <a:p>
            <a:pPr marL="0" indent="0" eaLnBrk="1" hangingPunct="1">
              <a:spcBef>
                <a:spcPts val="600"/>
              </a:spcBef>
              <a:buNone/>
            </a:pPr>
            <a:r>
              <a:rPr lang="en-US" sz="2000" dirty="0" smtClean="0">
                <a:latin typeface="Arial" charset="0"/>
              </a:rPr>
              <a:t>10:30-12:00</a:t>
            </a:r>
            <a:r>
              <a:rPr lang="en-US" sz="2000" dirty="0">
                <a:latin typeface="Arial" charset="0"/>
              </a:rPr>
              <a:t>	User Space </a:t>
            </a:r>
            <a:r>
              <a:rPr lang="en-US" sz="2000" dirty="0" smtClean="0">
                <a:latin typeface="Arial" charset="0"/>
              </a:rPr>
              <a:t>Topics</a:t>
            </a:r>
          </a:p>
          <a:p>
            <a:pPr marL="0" indent="0" eaLnBrk="1" hangingPunct="1">
              <a:spcBef>
                <a:spcPts val="600"/>
              </a:spcBef>
              <a:buNone/>
            </a:pPr>
            <a:r>
              <a:rPr lang="en-US" sz="2000" dirty="0" smtClean="0">
                <a:solidFill>
                  <a:schemeClr val="accent1"/>
                </a:solidFill>
                <a:latin typeface="Arial" charset="0"/>
              </a:rPr>
              <a:t>12:00-12:30</a:t>
            </a:r>
            <a:r>
              <a:rPr lang="en-US" sz="2000" dirty="0">
                <a:solidFill>
                  <a:schemeClr val="accent1"/>
                </a:solidFill>
                <a:latin typeface="Arial" charset="0"/>
              </a:rPr>
              <a:t>	Lunch</a:t>
            </a:r>
          </a:p>
          <a:p>
            <a:pPr marL="0" indent="0" eaLnBrk="1" hangingPunct="1">
              <a:spcBef>
                <a:spcPts val="600"/>
              </a:spcBef>
              <a:buNone/>
            </a:pPr>
            <a:r>
              <a:rPr lang="en-US" sz="2000" dirty="0" smtClean="0">
                <a:latin typeface="Arial" charset="0"/>
              </a:rPr>
              <a:t>12:30- 1:10</a:t>
            </a:r>
            <a:r>
              <a:rPr lang="en-US" sz="2000" dirty="0">
                <a:latin typeface="Arial" charset="0"/>
              </a:rPr>
              <a:t>	Package </a:t>
            </a:r>
            <a:r>
              <a:rPr lang="en-US" sz="2000" dirty="0" smtClean="0">
                <a:latin typeface="Arial" charset="0"/>
              </a:rPr>
              <a:t>Feeds</a:t>
            </a:r>
            <a:endParaRPr lang="en-US" sz="2000" dirty="0">
              <a:latin typeface="Arial" charset="0"/>
            </a:endParaRPr>
          </a:p>
          <a:p>
            <a:pPr marL="0" indent="0" eaLnBrk="1" hangingPunct="1">
              <a:spcBef>
                <a:spcPts val="900"/>
              </a:spcBef>
              <a:buNone/>
            </a:pPr>
            <a:r>
              <a:rPr lang="en-US" sz="2000" dirty="0" smtClean="0">
                <a:latin typeface="Arial" charset="0"/>
              </a:rPr>
              <a:t>1:10- 1:40</a:t>
            </a:r>
            <a:r>
              <a:rPr lang="en-US" sz="2000" dirty="0">
                <a:latin typeface="Arial" charset="0"/>
              </a:rPr>
              <a:t>	</a:t>
            </a:r>
            <a:r>
              <a:rPr lang="en-US" sz="2000" dirty="0">
                <a:latin typeface="Arial" charset="0"/>
              </a:rPr>
              <a:t>Mirrors and </a:t>
            </a:r>
            <a:r>
              <a:rPr lang="en-US" sz="2000" dirty="0" err="1">
                <a:latin typeface="Arial" charset="0"/>
              </a:rPr>
              <a:t>SState</a:t>
            </a:r>
            <a:endParaRPr lang="en-US" sz="2000" dirty="0">
              <a:latin typeface="Arial" charset="0"/>
            </a:endParaRPr>
          </a:p>
          <a:p>
            <a:pPr marL="0" indent="0" eaLnBrk="1" hangingPunct="1">
              <a:spcBef>
                <a:spcPts val="600"/>
              </a:spcBef>
              <a:buNone/>
            </a:pPr>
            <a:r>
              <a:rPr lang="en-US" sz="2000" dirty="0" smtClean="0">
                <a:latin typeface="Arial" charset="0"/>
              </a:rPr>
              <a:t>1:40- 2:40</a:t>
            </a:r>
            <a:r>
              <a:rPr lang="en-US" sz="2000" dirty="0">
                <a:latin typeface="Arial" charset="0"/>
              </a:rPr>
              <a:t>	</a:t>
            </a:r>
            <a:r>
              <a:rPr lang="en-US" sz="2000" dirty="0" smtClean="0">
                <a:latin typeface="Arial" charset="0"/>
              </a:rPr>
              <a:t>WIC</a:t>
            </a:r>
            <a:endParaRPr lang="en-US" sz="2000" dirty="0">
              <a:latin typeface="Arial" charset="0"/>
            </a:endParaRPr>
          </a:p>
          <a:p>
            <a:pPr marL="0" indent="0" eaLnBrk="1" hangingPunct="1">
              <a:spcBef>
                <a:spcPts val="600"/>
              </a:spcBef>
              <a:buNone/>
            </a:pPr>
            <a:r>
              <a:rPr lang="en-US" sz="2000" dirty="0" smtClean="0">
                <a:solidFill>
                  <a:schemeClr val="accent1"/>
                </a:solidFill>
                <a:latin typeface="Arial" charset="0"/>
              </a:rPr>
              <a:t>2:10- </a:t>
            </a:r>
            <a:r>
              <a:rPr lang="en-US" sz="2000" dirty="0" smtClean="0">
                <a:solidFill>
                  <a:schemeClr val="accent1"/>
                </a:solidFill>
                <a:latin typeface="Arial" charset="0"/>
              </a:rPr>
              <a:t>2:30</a:t>
            </a:r>
            <a:r>
              <a:rPr lang="en-US" sz="2000" dirty="0">
                <a:solidFill>
                  <a:schemeClr val="accent1"/>
                </a:solidFill>
                <a:latin typeface="Arial" charset="0"/>
              </a:rPr>
              <a:t>	Afternoon </a:t>
            </a:r>
            <a:r>
              <a:rPr lang="en-US" sz="2000" dirty="0" smtClean="0">
                <a:solidFill>
                  <a:schemeClr val="accent1"/>
                </a:solidFill>
                <a:latin typeface="Arial" charset="0"/>
              </a:rPr>
              <a:t>Break</a:t>
            </a:r>
          </a:p>
          <a:p>
            <a:pPr marL="0" indent="0" eaLnBrk="1" hangingPunct="1">
              <a:spcBef>
                <a:spcPts val="600"/>
              </a:spcBef>
              <a:buNone/>
            </a:pPr>
            <a:r>
              <a:rPr lang="en-US" sz="2000" dirty="0" smtClean="0">
                <a:latin typeface="Arial" charset="0"/>
              </a:rPr>
              <a:t>2:30- 3:30</a:t>
            </a:r>
            <a:r>
              <a:rPr lang="en-US" sz="2000" dirty="0">
                <a:latin typeface="Arial" charset="0"/>
              </a:rPr>
              <a:t>	Container </a:t>
            </a:r>
            <a:r>
              <a:rPr lang="en-US" sz="2000" dirty="0" smtClean="0">
                <a:latin typeface="Arial" charset="0"/>
              </a:rPr>
              <a:t>building/</a:t>
            </a:r>
            <a:r>
              <a:rPr lang="en-US" sz="2000" dirty="0" err="1" smtClean="0">
                <a:latin typeface="Arial" charset="0"/>
              </a:rPr>
              <a:t>Multiconfig</a:t>
            </a:r>
            <a:endParaRPr lang="en-US" sz="2000" dirty="0" smtClean="0">
              <a:latin typeface="Arial" charset="0"/>
            </a:endParaRPr>
          </a:p>
          <a:p>
            <a:pPr marL="0" indent="0" eaLnBrk="1" hangingPunct="1">
              <a:spcBef>
                <a:spcPts val="600"/>
              </a:spcBef>
              <a:buNone/>
            </a:pPr>
            <a:r>
              <a:rPr lang="en-US" sz="2000" dirty="0" smtClean="0">
                <a:latin typeface="Arial" charset="0"/>
              </a:rPr>
              <a:t>3:30- 4:30</a:t>
            </a:r>
            <a:r>
              <a:rPr lang="en-US" sz="2000" dirty="0">
                <a:latin typeface="Arial" charset="0"/>
              </a:rPr>
              <a:t>	</a:t>
            </a:r>
            <a:r>
              <a:rPr lang="en-US" sz="2000" dirty="0" err="1"/>
              <a:t>Devtool</a:t>
            </a:r>
            <a:endParaRPr lang="en-US" sz="2000" dirty="0">
              <a:latin typeface="Arial" charset="0"/>
            </a:endParaRPr>
          </a:p>
          <a:p>
            <a:pPr marL="0" indent="0" eaLnBrk="1" hangingPunct="1">
              <a:spcBef>
                <a:spcPts val="600"/>
              </a:spcBef>
              <a:buNone/>
            </a:pPr>
            <a:r>
              <a:rPr lang="en-US" sz="2000" dirty="0" smtClean="0">
                <a:latin typeface="Arial" charset="0"/>
              </a:rPr>
              <a:t>4:30- </a:t>
            </a:r>
            <a:r>
              <a:rPr lang="en-US" sz="2000" dirty="0">
                <a:latin typeface="Arial" charset="0"/>
              </a:rPr>
              <a:t>5:00	</a:t>
            </a:r>
            <a:r>
              <a:rPr lang="en-US" sz="2000" dirty="0" smtClean="0">
                <a:latin typeface="Arial" charset="0"/>
              </a:rPr>
              <a:t>Tools, Toaster, User Experience</a:t>
            </a:r>
            <a:endParaRPr lang="en-US" sz="2000" dirty="0">
              <a:latin typeface="Arial" charset="0"/>
            </a:endParaRPr>
          </a:p>
          <a:p>
            <a:pPr marL="0" indent="0" eaLnBrk="1" hangingPunct="1">
              <a:spcBef>
                <a:spcPts val="600"/>
              </a:spcBef>
              <a:buNone/>
            </a:pPr>
            <a:r>
              <a:rPr lang="en-US" sz="2000" dirty="0" smtClean="0">
                <a:latin typeface="Arial" charset="0"/>
              </a:rPr>
              <a:t>5:00- </a:t>
            </a:r>
            <a:r>
              <a:rPr lang="en-US" sz="2000" dirty="0">
                <a:latin typeface="Arial" charset="0"/>
              </a:rPr>
              <a:t>5:30	Forum, Q and A</a:t>
            </a: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8"/>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30" name="Google Shape;230;p2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31" name="Google Shape;231;p28"/>
          <p:cNvCxnSpPr>
            <a:stCxn id="232" idx="1"/>
            <a:endCxn id="22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33" name="Google Shape;233;p28"/>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34" name="Google Shape;234;p28"/>
          <p:cNvCxnSpPr>
            <a:stCxn id="235" idx="0"/>
            <a:endCxn id="23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36" name="Google Shape;236;p28"/>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37" name="Google Shape;237;p28"/>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38" name="Google Shape;238;p28"/>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39" name="Google Shape;239;p28"/>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p:txBody>
      </p:sp>
      <p:sp>
        <p:nvSpPr>
          <p:cNvPr id="232" name="Google Shape;232;p28"/>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bbb</a:t>
            </a:r>
            <a:endParaRPr sz="1200"/>
          </a:p>
          <a:p>
            <a:pPr marL="0" lvl="0" indent="0" algn="l" rtl="0">
              <a:spcBef>
                <a:spcPts val="0"/>
              </a:spcBef>
              <a:spcAft>
                <a:spcPts val="0"/>
              </a:spcAft>
              <a:buNone/>
            </a:pPr>
            <a:endParaRPr sz="1200"/>
          </a:p>
        </p:txBody>
      </p:sp>
      <p:sp>
        <p:nvSpPr>
          <p:cNvPr id="235" name="Google Shape;235;p28"/>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r>
              <a:rPr lang="en" sz="1200"/>
              <a:t>unihash: ccc</a:t>
            </a:r>
            <a:endParaRPr sz="1200"/>
          </a:p>
        </p:txBody>
      </p:sp>
      <p:sp>
        <p:nvSpPr>
          <p:cNvPr id="240" name="Google Shape;240;p28"/>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r>
              <a:rPr lang="en" sz="1200"/>
              <a:t>unihash: ddd</a:t>
            </a:r>
            <a:endParaRPr sz="1200"/>
          </a:p>
        </p:txBody>
      </p:sp>
      <p:cxnSp>
        <p:nvCxnSpPr>
          <p:cNvPr id="241" name="Google Shape;241;p28"/>
          <p:cNvCxnSpPr>
            <a:stCxn id="240" idx="1"/>
            <a:endCxn id="235"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275757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9"/>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47" name="Google Shape;247;p2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48" name="Google Shape;248;p29"/>
          <p:cNvCxnSpPr>
            <a:stCxn id="249" idx="1"/>
            <a:endCxn id="246"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50" name="Google Shape;250;p29"/>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51" name="Google Shape;251;p29"/>
          <p:cNvCxnSpPr>
            <a:stCxn id="252" idx="0"/>
            <a:endCxn id="249"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53" name="Google Shape;253;p29"/>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54" name="Google Shape;254;p29"/>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55" name="Google Shape;255;p29"/>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56" name="Google Shape;256;p29"/>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49" name="Google Shape;249;p29"/>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r>
              <a:rPr lang="en" sz="1200"/>
              <a:t>outhash: 123</a:t>
            </a:r>
            <a:endParaRPr sz="1200"/>
          </a:p>
        </p:txBody>
      </p:sp>
      <p:sp>
        <p:nvSpPr>
          <p:cNvPr id="252" name="Google Shape;252;p29"/>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r>
              <a:rPr lang="en" sz="1200"/>
              <a:t>unihash: ccc</a:t>
            </a:r>
            <a:endParaRPr sz="1200"/>
          </a:p>
        </p:txBody>
      </p:sp>
      <p:sp>
        <p:nvSpPr>
          <p:cNvPr id="257" name="Google Shape;257;p29"/>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r>
              <a:rPr lang="en" sz="1200"/>
              <a:t>unihash: ddd</a:t>
            </a:r>
            <a:endParaRPr sz="1200"/>
          </a:p>
        </p:txBody>
      </p:sp>
      <p:cxnSp>
        <p:nvCxnSpPr>
          <p:cNvPr id="258" name="Google Shape;258;p29"/>
          <p:cNvCxnSpPr>
            <a:stCxn id="257" idx="1"/>
            <a:endCxn id="252"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259" name="Google Shape;259;p29"/>
          <p:cNvCxnSpPr>
            <a:stCxn id="255" idx="0"/>
            <a:endCxn id="249" idx="3"/>
          </p:cNvCxnSpPr>
          <p:nvPr/>
        </p:nvCxnSpPr>
        <p:spPr>
          <a:xfrm rot="5400000" flipH="1">
            <a:off x="5931700" y="2195567"/>
            <a:ext cx="537900" cy="1369500"/>
          </a:xfrm>
          <a:prstGeom prst="bentConnector2">
            <a:avLst/>
          </a:prstGeom>
          <a:noFill/>
          <a:ln w="9525" cap="flat" cmpd="sng">
            <a:solidFill>
              <a:srgbClr val="FF9900"/>
            </a:solidFill>
            <a:prstDash val="solid"/>
            <a:round/>
            <a:headEnd type="triangle" w="med" len="med"/>
            <a:tailEnd type="triangle" w="med" len="med"/>
          </a:ln>
        </p:spPr>
      </p:cxnSp>
    </p:spTree>
    <p:extLst>
      <p:ext uri="{BB962C8B-B14F-4D97-AF65-F5344CB8AC3E}">
        <p14:creationId xmlns:p14="http://schemas.microsoft.com/office/powerpoint/2010/main" val="43539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0"/>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65" name="Google Shape;265;p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266" name="Google Shape;266;p30"/>
          <p:cNvCxnSpPr>
            <a:stCxn id="267" idx="1"/>
            <a:endCxn id="264"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68" name="Google Shape;268;p30"/>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69" name="Google Shape;269;p30"/>
          <p:cNvCxnSpPr>
            <a:stCxn id="270" idx="0"/>
            <a:endCxn id="267"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71" name="Google Shape;271;p30"/>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72" name="Google Shape;272;p30"/>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73" name="Google Shape;273;p30"/>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74" name="Google Shape;274;p30"/>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67" name="Google Shape;267;p30"/>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270" name="Google Shape;270;p30"/>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275" name="Google Shape;275;p30"/>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276" name="Google Shape;276;p30"/>
          <p:cNvCxnSpPr>
            <a:stCxn id="275" idx="1"/>
            <a:endCxn id="270"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669229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1"/>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82" name="Google Shape;282;p3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p:txBody>
      </p:sp>
      <p:cxnSp>
        <p:nvCxnSpPr>
          <p:cNvPr id="283" name="Google Shape;283;p31"/>
          <p:cNvCxnSpPr>
            <a:stCxn id="284" idx="1"/>
            <a:endCxn id="28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85" name="Google Shape;285;p31"/>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86" name="Google Shape;286;p31"/>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87" name="Google Shape;287;p31"/>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88" name="Google Shape;288;p31"/>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89" name="Google Shape;289;p31"/>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84" name="Google Shape;284;p31"/>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290" name="Google Shape;290;p31"/>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291" name="Google Shape;291;p31"/>
          <p:cNvCxnSpPr>
            <a:endCxn id="290" idx="3"/>
          </p:cNvCxnSpPr>
          <p:nvPr/>
        </p:nvCxnSpPr>
        <p:spPr>
          <a:xfrm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2474431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2"/>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Signature Generation with Hash Equivalence Server</a:t>
            </a:r>
            <a:endParaRPr/>
          </a:p>
        </p:txBody>
      </p:sp>
    </p:spTree>
    <p:extLst>
      <p:ext uri="{BB962C8B-B14F-4D97-AF65-F5344CB8AC3E}">
        <p14:creationId xmlns:p14="http://schemas.microsoft.com/office/powerpoint/2010/main" val="611159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300"/>
        <p:cNvGrpSpPr/>
        <p:nvPr/>
      </p:nvGrpSpPr>
      <p:grpSpPr>
        <a:xfrm>
          <a:off x="0" y="0"/>
          <a:ext cx="0" cy="0"/>
          <a:chOff x="0" y="0"/>
          <a:chExt cx="0" cy="0"/>
        </a:xfrm>
      </p:grpSpPr>
      <p:sp>
        <p:nvSpPr>
          <p:cNvPr id="301" name="Google Shape;301;p33"/>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02" name="Google Shape;302;p3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303" name="Google Shape;303;p33"/>
          <p:cNvCxnSpPr>
            <a:stCxn id="304" idx="1"/>
            <a:endCxn id="30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05" name="Google Shape;305;p33"/>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06" name="Google Shape;306;p33"/>
          <p:cNvCxnSpPr>
            <a:stCxn id="307" idx="0"/>
            <a:endCxn id="304"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308" name="Google Shape;308;p33"/>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09" name="Google Shape;309;p33"/>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10" name="Google Shape;310;p33"/>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11" name="Google Shape;311;p33"/>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04" name="Google Shape;304;p33"/>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07" name="Google Shape;307;p33"/>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312" name="Google Shape;312;p33"/>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13" name="Google Shape;313;p33"/>
          <p:cNvCxnSpPr>
            <a:stCxn id="312" idx="1"/>
            <a:endCxn id="307"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4143366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4"/>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19" name="Google Shape;319;p3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p:txBody>
      </p:sp>
      <p:sp>
        <p:nvSpPr>
          <p:cNvPr id="320" name="Google Shape;320;p34"/>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21" name="Google Shape;321;p34"/>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22" name="Google Shape;322;p34"/>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23" name="Google Shape;323;p34"/>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Tree>
    <p:extLst>
      <p:ext uri="{BB962C8B-B14F-4D97-AF65-F5344CB8AC3E}">
        <p14:creationId xmlns:p14="http://schemas.microsoft.com/office/powerpoint/2010/main" val="1526718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5"/>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29" name="Google Shape;329;p3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30" name="Google Shape;330;p35"/>
          <p:cNvCxnSpPr>
            <a:stCxn id="331" idx="1"/>
            <a:endCxn id="328"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32" name="Google Shape;332;p35"/>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33" name="Google Shape;333;p35"/>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34" name="Google Shape;334;p35"/>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35" name="Google Shape;335;p35"/>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31" name="Google Shape;331;p35"/>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bbb</a:t>
            </a:r>
            <a:endParaRPr sz="1200"/>
          </a:p>
          <a:p>
            <a:pPr marL="0" lvl="0" indent="0" algn="l" rtl="0">
              <a:spcBef>
                <a:spcPts val="0"/>
              </a:spcBef>
              <a:spcAft>
                <a:spcPts val="0"/>
              </a:spcAft>
              <a:buNone/>
            </a:pPr>
            <a:endParaRPr sz="1200"/>
          </a:p>
        </p:txBody>
      </p:sp>
    </p:spTree>
    <p:extLst>
      <p:ext uri="{BB962C8B-B14F-4D97-AF65-F5344CB8AC3E}">
        <p14:creationId xmlns:p14="http://schemas.microsoft.com/office/powerpoint/2010/main" val="722418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6"/>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41" name="Google Shape;341;p3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42" name="Google Shape;342;p36"/>
          <p:cNvCxnSpPr>
            <a:stCxn id="343" idx="1"/>
            <a:endCxn id="340"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44" name="Google Shape;344;p36"/>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45" name="Google Shape;345;p36"/>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46" name="Google Shape;346;p36"/>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47" name="Google Shape;347;p36"/>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43" name="Google Shape;343;p36"/>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cxnSp>
        <p:nvCxnSpPr>
          <p:cNvPr id="348" name="Google Shape;348;p36"/>
          <p:cNvCxnSpPr>
            <a:stCxn id="346" idx="0"/>
            <a:endCxn id="343" idx="3"/>
          </p:cNvCxnSpPr>
          <p:nvPr/>
        </p:nvCxnSpPr>
        <p:spPr>
          <a:xfrm rot="5400000" flipH="1">
            <a:off x="5931700" y="2195567"/>
            <a:ext cx="537900" cy="1369500"/>
          </a:xfrm>
          <a:prstGeom prst="bentConnector2">
            <a:avLst/>
          </a:prstGeom>
          <a:noFill/>
          <a:ln w="9525" cap="flat" cmpd="sng">
            <a:solidFill>
              <a:srgbClr val="FF9900"/>
            </a:solidFill>
            <a:prstDash val="solid"/>
            <a:round/>
            <a:headEnd type="triangle" w="med" len="med"/>
            <a:tailEnd type="triangle" w="med" len="med"/>
          </a:ln>
        </p:spPr>
      </p:cxnSp>
    </p:spTree>
    <p:extLst>
      <p:ext uri="{BB962C8B-B14F-4D97-AF65-F5344CB8AC3E}">
        <p14:creationId xmlns:p14="http://schemas.microsoft.com/office/powerpoint/2010/main" val="1292489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7"/>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54" name="Google Shape;354;p3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55" name="Google Shape;355;p37"/>
          <p:cNvCxnSpPr>
            <a:stCxn id="356" idx="1"/>
            <a:endCxn id="353"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57" name="Google Shape;357;p37"/>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58" name="Google Shape;358;p37"/>
          <p:cNvCxnSpPr>
            <a:stCxn id="359" idx="0"/>
            <a:endCxn id="356"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360" name="Google Shape;360;p37"/>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61" name="Google Shape;361;p37"/>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62" name="Google Shape;362;p37"/>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63" name="Google Shape;363;p37"/>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56" name="Google Shape;356;p37"/>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59" name="Google Shape;359;p37"/>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364" name="Google Shape;364;p37"/>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65" name="Google Shape;365;p37"/>
          <p:cNvCxnSpPr>
            <a:stCxn id="364" idx="1"/>
            <a:endCxn id="359"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205791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charset="0"/>
              </a:rPr>
              <a:t>Class Account Setup</a:t>
            </a:r>
            <a:endParaRPr lang="en-US" dirty="0"/>
          </a:p>
        </p:txBody>
      </p:sp>
      <p:sp>
        <p:nvSpPr>
          <p:cNvPr id="4" name="Content Placeholder 3"/>
          <p:cNvSpPr>
            <a:spLocks noGrp="1"/>
          </p:cNvSpPr>
          <p:nvPr>
            <p:ph sz="quarter" idx="11"/>
          </p:nvPr>
        </p:nvSpPr>
        <p:spPr/>
        <p:txBody>
          <a:bodyPr/>
          <a:lstStyle/>
          <a:p>
            <a:pPr eaLnBrk="1" hangingPunct="1">
              <a:spcBef>
                <a:spcPts val="900"/>
              </a:spcBef>
            </a:pPr>
            <a:endParaRPr lang="en-US" dirty="0" smtClean="0">
              <a:latin typeface="Arial" charset="0"/>
            </a:endParaRP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299695172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sp>
        <p:nvSpPr>
          <p:cNvPr id="371" name="Google Shape;371;p38"/>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72" name="Google Shape;372;p38"/>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73" name="Google Shape;373;p38"/>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74" name="Google Shape;374;p38"/>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75" name="Google Shape;375;p38"/>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76" name="Google Shape;376;p38"/>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77" name="Google Shape;377;p38"/>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78" name="Google Shape;378;p38"/>
          <p:cNvCxnSpPr>
            <a:stCxn id="371" idx="2"/>
            <a:endCxn id="376" idx="3"/>
          </p:cNvCxnSpPr>
          <p:nvPr/>
        </p:nvCxnSpPr>
        <p:spPr>
          <a:xfrm flipH="1">
            <a:off x="5515938" y="2257817"/>
            <a:ext cx="221100" cy="353400"/>
          </a:xfrm>
          <a:prstGeom prst="straightConnector1">
            <a:avLst/>
          </a:prstGeom>
          <a:noFill/>
          <a:ln w="9525" cap="flat" cmpd="sng">
            <a:solidFill>
              <a:srgbClr val="FF0000"/>
            </a:solidFill>
            <a:prstDash val="solid"/>
            <a:round/>
            <a:headEnd type="none" w="med" len="med"/>
            <a:tailEnd type="triangle" w="med" len="med"/>
          </a:ln>
        </p:spPr>
      </p:cxnSp>
      <p:cxnSp>
        <p:nvCxnSpPr>
          <p:cNvPr id="379" name="Google Shape;379;p38"/>
          <p:cNvCxnSpPr>
            <a:stCxn id="373" idx="2"/>
            <a:endCxn id="377" idx="3"/>
          </p:cNvCxnSpPr>
          <p:nvPr/>
        </p:nvCxnSpPr>
        <p:spPr>
          <a:xfrm flipH="1">
            <a:off x="5515938" y="5028900"/>
            <a:ext cx="221100" cy="353400"/>
          </a:xfrm>
          <a:prstGeom prst="straightConnector1">
            <a:avLst/>
          </a:prstGeom>
          <a:noFill/>
          <a:ln w="952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2600281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Live Demo &amp; Exercise</a:t>
            </a:r>
            <a:endParaRPr/>
          </a:p>
        </p:txBody>
      </p:sp>
    </p:spTree>
    <p:extLst>
      <p:ext uri="{BB962C8B-B14F-4D97-AF65-F5344CB8AC3E}">
        <p14:creationId xmlns:p14="http://schemas.microsoft.com/office/powerpoint/2010/main" val="217893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Reproducible Builds</a:t>
            </a:r>
            <a:endParaRPr/>
          </a:p>
        </p:txBody>
      </p:sp>
      <p:sp>
        <p:nvSpPr>
          <p:cNvPr id="390" name="Google Shape;390;p4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Hash equivalence and reproducible builds go together</a:t>
            </a:r>
            <a:endParaRPr/>
          </a:p>
          <a:p>
            <a:pPr marL="914400" lvl="1" indent="-317500" algn="l" rtl="0">
              <a:spcBef>
                <a:spcPts val="0"/>
              </a:spcBef>
              <a:spcAft>
                <a:spcPts val="0"/>
              </a:spcAft>
              <a:buSzPts val="1400"/>
              <a:buChar char="○"/>
            </a:pPr>
            <a:r>
              <a:rPr lang="en"/>
              <a:t>Better reproducibility means better hash equivalence</a:t>
            </a:r>
            <a:endParaRPr/>
          </a:p>
        </p:txBody>
      </p:sp>
    </p:spTree>
    <p:extLst>
      <p:ext uri="{BB962C8B-B14F-4D97-AF65-F5344CB8AC3E}">
        <p14:creationId xmlns:p14="http://schemas.microsoft.com/office/powerpoint/2010/main" val="1945295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Output Hash Methods</a:t>
            </a:r>
            <a:endParaRPr/>
          </a:p>
        </p:txBody>
      </p:sp>
      <p:sp>
        <p:nvSpPr>
          <p:cNvPr id="396" name="Google Shape;396;p4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output hashing method can be replaced</a:t>
            </a:r>
            <a:endParaRPr/>
          </a:p>
          <a:p>
            <a:pPr marL="457200" lvl="0" indent="-342900" algn="l" rtl="0">
              <a:spcBef>
                <a:spcPts val="0"/>
              </a:spcBef>
              <a:spcAft>
                <a:spcPts val="0"/>
              </a:spcAft>
              <a:buSzPts val="1800"/>
              <a:buChar char="●"/>
            </a:pPr>
            <a:r>
              <a:rPr lang="en"/>
              <a:t>Opportunity to implement context-sensitive hashes</a:t>
            </a:r>
            <a:endParaRPr/>
          </a:p>
          <a:p>
            <a:pPr marL="914400" lvl="1" indent="-317500" algn="l" rtl="0">
              <a:spcBef>
                <a:spcPts val="0"/>
              </a:spcBef>
              <a:spcAft>
                <a:spcPts val="0"/>
              </a:spcAft>
              <a:buSzPts val="1400"/>
              <a:buChar char="○"/>
            </a:pPr>
            <a:r>
              <a:rPr lang="en"/>
              <a:t>ELF Library Symbol hashing</a:t>
            </a:r>
            <a:endParaRPr/>
          </a:p>
          <a:p>
            <a:pPr marL="914400" lvl="1" indent="-317500" algn="l" rtl="0">
              <a:spcBef>
                <a:spcPts val="0"/>
              </a:spcBef>
              <a:spcAft>
                <a:spcPts val="0"/>
              </a:spcAft>
              <a:buSzPts val="1400"/>
              <a:buChar char="○"/>
            </a:pPr>
            <a:r>
              <a:rPr lang="en"/>
              <a:t>Scripting language specific hashing</a:t>
            </a:r>
            <a:endParaRPr/>
          </a:p>
          <a:p>
            <a:pPr marL="914400" lvl="1" indent="-317500" algn="l" rtl="0">
              <a:spcBef>
                <a:spcPts val="0"/>
              </a:spcBef>
              <a:spcAft>
                <a:spcPts val="0"/>
              </a:spcAft>
              <a:buSzPts val="1400"/>
              <a:buChar char="○"/>
            </a:pPr>
            <a:r>
              <a:rPr lang="en"/>
              <a:t>Locking hashes</a:t>
            </a:r>
            <a:endParaRPr/>
          </a:p>
        </p:txBody>
      </p:sp>
    </p:spTree>
    <p:extLst>
      <p:ext uri="{BB962C8B-B14F-4D97-AF65-F5344CB8AC3E}">
        <p14:creationId xmlns:p14="http://schemas.microsoft.com/office/powerpoint/2010/main" val="306289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Three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User Space </a:t>
            </a:r>
            <a:r>
              <a:rPr lang="en-US" dirty="0" smtClean="0">
                <a:latin typeface="Arial" charset="0"/>
              </a:rPr>
              <a:t>Topics</a:t>
            </a:r>
          </a:p>
          <a:p>
            <a:pPr eaLnBrk="1" hangingPunct="1">
              <a:spcBef>
                <a:spcPts val="900"/>
              </a:spcBef>
            </a:pPr>
            <a:r>
              <a:rPr lang="en-US" dirty="0">
                <a:latin typeface="Arial" charset="0"/>
                <a:cs typeface="Arial" charset="0"/>
              </a:rPr>
              <a:t>Rudi Streif</a:t>
            </a:r>
            <a:endParaRPr lang="en-US" dirty="0">
              <a:latin typeface="Arial" charset="0"/>
            </a:endParaRPr>
          </a:p>
        </p:txBody>
      </p:sp>
    </p:spTree>
    <p:extLst>
      <p:ext uri="{BB962C8B-B14F-4D97-AF65-F5344CB8AC3E}">
        <p14:creationId xmlns:p14="http://schemas.microsoft.com/office/powerpoint/2010/main" val="174984586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Overview</a:t>
            </a:r>
            <a:endParaRPr lang="en-US" sz="2600" b="0" strike="noStrike" spc="-1">
              <a:solidFill>
                <a:srgbClr val="37424A"/>
              </a:solidFill>
              <a:latin typeface="Arial"/>
            </a:endParaRPr>
          </a:p>
        </p:txBody>
      </p:sp>
      <p:sp>
        <p:nvSpPr>
          <p:cNvPr id="317" name="TextShape 2"/>
          <p:cNvSpPr txBox="1"/>
          <p:nvPr/>
        </p:nvSpPr>
        <p:spPr>
          <a:xfrm>
            <a:off x="442080" y="1075680"/>
            <a:ext cx="8229240" cy="492120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Activity Setup</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Users, Groups and Passwords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Login Shells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Sudo Configuration</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SSH Server Configuration</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
        <p:nvSpPr>
          <p:cNvPr id="318" name="TextShape 3"/>
          <p:cNvSpPr txBox="1"/>
          <p:nvPr/>
        </p:nvSpPr>
        <p:spPr>
          <a:xfrm>
            <a:off x="1097280" y="4389120"/>
            <a:ext cx="6492240" cy="770040"/>
          </a:xfrm>
          <a:prstGeom prst="rect">
            <a:avLst/>
          </a:prstGeom>
          <a:noFill/>
          <a:ln>
            <a:noFill/>
          </a:ln>
        </p:spPr>
        <p:txBody>
          <a:bodyPr lIns="90000" tIns="45000" rIns="90000" bIns="45000">
            <a:spAutoFit/>
          </a:bodyPr>
          <a:lstStyle/>
          <a:p>
            <a:pPr algn="ctr"/>
            <a:r>
              <a:rPr lang="en-US" sz="2400" b="1" strike="noStrike" spc="-1">
                <a:solidFill>
                  <a:srgbClr val="2A6099"/>
                </a:solidFill>
                <a:latin typeface="Arial"/>
              </a:rPr>
              <a:t>Please ask questions.</a:t>
            </a:r>
          </a:p>
          <a:p>
            <a:pPr algn="ctr"/>
            <a:r>
              <a:rPr lang="en-US" sz="2400" b="1" strike="noStrike" spc="-1">
                <a:solidFill>
                  <a:srgbClr val="2A6099"/>
                </a:solidFill>
                <a:latin typeface="Arial"/>
              </a:rPr>
              <a:t>Your questions might help others too.</a:t>
            </a:r>
          </a:p>
        </p:txBody>
      </p:sp>
    </p:spTree>
    <p:extLst>
      <p:ext uri="{BB962C8B-B14F-4D97-AF65-F5344CB8AC3E}">
        <p14:creationId xmlns:p14="http://schemas.microsoft.com/office/powerpoint/2010/main" val="447750847"/>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Activity Setup</a:t>
            </a:r>
            <a:endParaRPr lang="en-US" sz="2600" b="0" strike="noStrike" spc="-1">
              <a:solidFill>
                <a:srgbClr val="37424A"/>
              </a:solidFill>
              <a:latin typeface="Arial"/>
            </a:endParaRPr>
          </a:p>
        </p:txBody>
      </p:sp>
      <p:sp>
        <p:nvSpPr>
          <p:cNvPr id="320" name="CustomShape 2"/>
          <p:cNvSpPr/>
          <p:nvPr/>
        </p:nvSpPr>
        <p:spPr>
          <a:xfrm>
            <a:off x="453960" y="1981080"/>
            <a:ext cx="8433360" cy="36882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cd /scratch/poky</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source oe-init-build-env build</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bitbake-layers create-layer meta-activity3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NOTE: Starting bitbake server…</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Add your new layer with ‘bitbake-layers add-layer meta-activity3’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bitbake-layers add-layer meta-activity3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NOTE: Starting bitbake server…</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cat conf/bblayers.conf</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BBLAYERS ?= “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/scratch/poky/meta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/scratch/poky/meta-poky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/scratch/poky/meta-yocto-bsp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/scratch/poky/build/meta-activity3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a:t>
            </a:r>
            <a:endParaRPr lang="en-US" sz="1600" b="0" strike="noStrike" spc="-1">
              <a:latin typeface="Arial"/>
            </a:endParaRPr>
          </a:p>
        </p:txBody>
      </p:sp>
      <p:sp>
        <p:nvSpPr>
          <p:cNvPr id="321" name="TextShape 3"/>
          <p:cNvSpPr txBox="1"/>
          <p:nvPr/>
        </p:nvSpPr>
        <p:spPr>
          <a:xfrm>
            <a:off x="442440" y="1075680"/>
            <a:ext cx="8229240" cy="84456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Create an activity layer and add it to the build environment</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314824859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Activity Setup</a:t>
            </a:r>
            <a:endParaRPr lang="en-US" sz="2600" b="0" strike="noStrike" spc="-1">
              <a:solidFill>
                <a:srgbClr val="37424A"/>
              </a:solidFill>
              <a:latin typeface="Arial"/>
            </a:endParaRPr>
          </a:p>
        </p:txBody>
      </p:sp>
      <p:sp>
        <p:nvSpPr>
          <p:cNvPr id="323" name="CustomShape 2"/>
          <p:cNvSpPr/>
          <p:nvPr/>
        </p:nvSpPr>
        <p:spPr>
          <a:xfrm>
            <a:off x="453960" y="1585080"/>
            <a:ext cx="8433360" cy="97524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mkdir -p meta-activity3/recipes-core/images</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pushd meta-activity3/recipes-core/images</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24" name="TextShape 3"/>
          <p:cNvSpPr txBox="1"/>
          <p:nvPr/>
        </p:nvSpPr>
        <p:spPr>
          <a:xfrm>
            <a:off x="442440" y="1075680"/>
            <a:ext cx="8229240" cy="84456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Create an image recipe</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
        <p:nvSpPr>
          <p:cNvPr id="325" name="CustomShape 4"/>
          <p:cNvSpPr/>
          <p:nvPr/>
        </p:nvSpPr>
        <p:spPr>
          <a:xfrm>
            <a:off x="731520" y="2747160"/>
            <a:ext cx="7955280" cy="255636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SUMMARY = "Activity 3 Test Image"</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DESCRIPTION = "Activity 3 Test Image for Yocto Project DevDay"</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LICENSE = "MIT"</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IMAGE_INSTALL = "packagegroup-core-boot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packagegroup-base-extended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${CORE_IMAGE_EXTRA_INSTALL}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inherit core-image</a:t>
            </a:r>
            <a:endParaRPr lang="en-US" sz="1600" b="0" strike="noStrike" spc="-1">
              <a:latin typeface="Arial"/>
            </a:endParaRPr>
          </a:p>
        </p:txBody>
      </p:sp>
      <p:sp>
        <p:nvSpPr>
          <p:cNvPr id="326" name="CustomShape 5"/>
          <p:cNvSpPr/>
          <p:nvPr/>
        </p:nvSpPr>
        <p:spPr>
          <a:xfrm>
            <a:off x="453960" y="548316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323636568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Users, Groups and Passwords</a:t>
            </a:r>
            <a:endParaRPr lang="en-US" sz="2600" b="0" strike="noStrike" spc="-1">
              <a:solidFill>
                <a:srgbClr val="37424A"/>
              </a:solidFill>
              <a:latin typeface="Arial"/>
            </a:endParaRPr>
          </a:p>
        </p:txBody>
      </p:sp>
      <p:sp>
        <p:nvSpPr>
          <p:cNvPr id="328" name="TextShape 2"/>
          <p:cNvSpPr txBox="1"/>
          <p:nvPr/>
        </p:nvSpPr>
        <p:spPr>
          <a:xfrm>
            <a:off x="442440" y="1075680"/>
            <a:ext cx="8229240" cy="4593600"/>
          </a:xfrm>
          <a:prstGeom prst="rect">
            <a:avLst/>
          </a:prstGeom>
          <a:noFill/>
          <a:ln>
            <a:noFill/>
          </a:ln>
        </p:spPr>
        <p:txBody>
          <a:bodyPr lIns="0" tIns="0" rIns="0" bIns="0">
            <a:normAutofit fontScale="89000" lnSpcReduction="20000"/>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extrausers class provides a mechanism for managing users, groups and passwords.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Available commands:</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useradd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usermod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userdel</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groupadd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groupmod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groupdel</a:t>
            </a:r>
            <a:endParaRPr lang="en-US" sz="2400" b="0" strike="noStrike" spc="-1">
              <a:solidFill>
                <a:srgbClr val="414141"/>
              </a:solidFill>
              <a:latin typeface="Arial"/>
            </a:endParaRPr>
          </a:p>
          <a:p>
            <a:pPr marL="343080" indent="-342720">
              <a:spcBef>
                <a:spcPts val="1417"/>
              </a:spcBef>
              <a:buClr>
                <a:srgbClr val="0098DB"/>
              </a:buClr>
              <a:buFont typeface="Arial"/>
              <a:buChar char="•"/>
            </a:pPr>
            <a:r>
              <a:rPr lang="en-US" sz="2400" b="1" strike="noStrike" spc="-1">
                <a:solidFill>
                  <a:srgbClr val="414141"/>
                </a:solidFill>
                <a:latin typeface="Arial"/>
                <a:ea typeface="ＭＳ Ｐゴシック"/>
              </a:rPr>
              <a:t>Commands are added to the EXTRA_USERS_PARAMS variable.</a:t>
            </a:r>
            <a:endParaRPr lang="en-US" sz="2400" b="1" strike="noStrike" spc="-1">
              <a:solidFill>
                <a:srgbClr val="414141"/>
              </a:solidFill>
              <a:latin typeface="Arial"/>
            </a:endParaRPr>
          </a:p>
          <a:p>
            <a:pPr marL="343080" indent="-342720">
              <a:spcBef>
                <a:spcPts val="1417"/>
              </a:spcBef>
              <a:buClr>
                <a:srgbClr val="0098DB"/>
              </a:buClr>
              <a:buFont typeface="Arial"/>
              <a:buChar char="•"/>
            </a:pPr>
            <a:r>
              <a:rPr lang="en-US" sz="2400" b="1" strike="noStrike" spc="-1">
                <a:solidFill>
                  <a:srgbClr val="414141"/>
                </a:solidFill>
                <a:latin typeface="Arial"/>
                <a:ea typeface="ＭＳ Ｐゴシック"/>
              </a:rPr>
              <a:t>Passwords must be provided in encrypted form.</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260984275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Setting root user password and creating a user</a:t>
            </a:r>
            <a:endParaRPr lang="en-US" sz="2600" b="0" strike="noStrike" spc="-1">
              <a:solidFill>
                <a:srgbClr val="37424A"/>
              </a:solidFill>
              <a:latin typeface="Arial"/>
            </a:endParaRPr>
          </a:p>
        </p:txBody>
      </p:sp>
      <p:sp>
        <p:nvSpPr>
          <p:cNvPr id="330" name="CustomShape 2"/>
          <p:cNvSpPr/>
          <p:nvPr/>
        </p:nvSpPr>
        <p:spPr>
          <a:xfrm>
            <a:off x="453960" y="901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31" name="CustomShape 3"/>
          <p:cNvSpPr/>
          <p:nvPr/>
        </p:nvSpPr>
        <p:spPr>
          <a:xfrm>
            <a:off x="731520" y="1487160"/>
            <a:ext cx="7955280" cy="38638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inherit extrausers</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ROOT_PASSWORD = "secret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DEV_PASSWORD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hackme"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EXTRA_USERS_PARAMS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groupadd developers;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useradd -p `openssl passwd ${DEV_PASSWORD}` developer;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useradd -g developers developer;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usermod -p `openssl passwd ${ROOT_PASSWORD}` root;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p:txBody>
      </p:sp>
      <p:sp>
        <p:nvSpPr>
          <p:cNvPr id="332" name="CustomShape 4"/>
          <p:cNvSpPr/>
          <p:nvPr/>
        </p:nvSpPr>
        <p:spPr>
          <a:xfrm>
            <a:off x="453960" y="545724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23368846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14888" y="1143000"/>
            <a:ext cx="8233186" cy="4405086"/>
          </a:xfrm>
        </p:spPr>
        <p:txBody>
          <a:bodyPr/>
          <a:lstStyle/>
          <a:p>
            <a:r>
              <a:rPr lang="en-US" dirty="0" smtClean="0"/>
              <a:t>The </a:t>
            </a:r>
            <a:r>
              <a:rPr lang="en-US" dirty="0"/>
              <a:t>virtual </a:t>
            </a:r>
            <a:r>
              <a:rPr lang="en-US" dirty="0" smtClean="0"/>
              <a:t>host’s resources </a:t>
            </a:r>
            <a:r>
              <a:rPr lang="en-US" dirty="0"/>
              <a:t>can be found </a:t>
            </a:r>
            <a:r>
              <a:rPr lang="en-US" dirty="0" smtClean="0"/>
              <a:t>here: </a:t>
            </a:r>
            <a:endParaRPr lang="en-US" dirty="0"/>
          </a:p>
          <a:p>
            <a:pPr lvl="1"/>
            <a:r>
              <a:rPr lang="en-US" sz="2000" dirty="0">
                <a:solidFill>
                  <a:schemeClr val="tx1"/>
                </a:solidFill>
              </a:rPr>
              <a:t>Your </a:t>
            </a:r>
            <a:r>
              <a:rPr lang="en-US" sz="2000" dirty="0" smtClean="0">
                <a:solidFill>
                  <a:schemeClr val="tx1"/>
                </a:solidFill>
                <a:latin typeface="+mn-lt"/>
              </a:rPr>
              <a:t>Project: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latin typeface="+mn-lt"/>
                <a:cs typeface="Courier New" panose="02070309020205020404" pitchFamily="49" charset="0"/>
              </a:rPr>
              <a:t>/poky/build-</a:t>
            </a:r>
            <a:r>
              <a:rPr lang="en-US" sz="2000" dirty="0" err="1" smtClean="0">
                <a:solidFill>
                  <a:schemeClr val="tx1"/>
                </a:solidFill>
                <a:latin typeface="+mn-lt"/>
                <a:cs typeface="Courier New" panose="02070309020205020404" pitchFamily="49" charset="0"/>
              </a:rPr>
              <a:t>qemuarm</a:t>
            </a:r>
            <a:r>
              <a:rPr lang="en-US" sz="2000" dirty="0" smtClean="0">
                <a:solidFill>
                  <a:schemeClr val="tx1"/>
                </a:solidFill>
                <a:latin typeface="+mn-lt"/>
              </a:rPr>
              <a:t>“</a:t>
            </a:r>
            <a:endParaRPr lang="en-US" sz="2000" dirty="0">
              <a:solidFill>
                <a:schemeClr val="tx1"/>
              </a:solidFill>
              <a:latin typeface="+mn-lt"/>
            </a:endParaRPr>
          </a:p>
          <a:p>
            <a:pPr lvl="1"/>
            <a:r>
              <a:rPr lang="en-US" sz="2000" dirty="0" smtClean="0">
                <a:solidFill>
                  <a:schemeClr val="tx1"/>
                </a:solidFill>
              </a:rPr>
              <a:t>Extensible-SDK Install</a:t>
            </a:r>
            <a:r>
              <a:rPr lang="en-US" sz="2000" dirty="0">
                <a:solidFill>
                  <a:schemeClr val="tx1"/>
                </a:solidFill>
              </a:rPr>
              <a:t>: "/</a:t>
            </a:r>
            <a:r>
              <a:rPr lang="en-US" sz="2000" dirty="0" smtClean="0">
                <a:solidFill>
                  <a:schemeClr val="tx1"/>
                </a:solidFill>
                <a:cs typeface="Courier New" panose="02070309020205020404" pitchFamily="49" charset="0"/>
              </a:rPr>
              <a:t>scratch/</a:t>
            </a:r>
            <a:r>
              <a:rPr lang="en-US" sz="2000" dirty="0" err="1" smtClean="0">
                <a:solidFill>
                  <a:schemeClr val="tx1"/>
                </a:solidFill>
                <a:cs typeface="Courier New" panose="02070309020205020404" pitchFamily="49" charset="0"/>
              </a:rPr>
              <a:t>sdk</a:t>
            </a:r>
            <a:r>
              <a:rPr lang="en-US" sz="2000" dirty="0" smtClean="0">
                <a:solidFill>
                  <a:schemeClr val="tx1"/>
                </a:solidFill>
                <a:cs typeface="Courier New" panose="02070309020205020404" pitchFamily="49" charset="0"/>
              </a:rPr>
              <a:t>/</a:t>
            </a:r>
            <a:r>
              <a:rPr lang="en-US" sz="2000" dirty="0" err="1" smtClean="0">
                <a:solidFill>
                  <a:schemeClr val="tx1"/>
                </a:solidFill>
                <a:cs typeface="Courier New" panose="02070309020205020404" pitchFamily="49" charset="0"/>
              </a:rPr>
              <a:t>qemuarm</a:t>
            </a:r>
            <a:r>
              <a:rPr lang="en-US" sz="2000" dirty="0" smtClean="0">
                <a:solidFill>
                  <a:schemeClr val="tx1"/>
                </a:solidFill>
              </a:rPr>
              <a:t>“</a:t>
            </a:r>
            <a:endParaRPr lang="en-US" sz="2000" dirty="0">
              <a:solidFill>
                <a:schemeClr val="tx1"/>
              </a:solidFill>
              <a:latin typeface="+mn-lt"/>
            </a:endParaRPr>
          </a:p>
          <a:p>
            <a:pPr lvl="1"/>
            <a:r>
              <a:rPr lang="en-US" sz="2000" dirty="0">
                <a:solidFill>
                  <a:schemeClr val="tx1"/>
                </a:solidFill>
                <a:latin typeface="+mn-lt"/>
              </a:rPr>
              <a:t>Sources: "/scratch</a:t>
            </a:r>
            <a:r>
              <a:rPr lang="en-US" sz="2000" dirty="0">
                <a:solidFill>
                  <a:schemeClr val="tx1"/>
                </a:solidFill>
                <a:cs typeface="Courier New" panose="02070309020205020404" pitchFamily="49" charset="0"/>
              </a:rPr>
              <a:t>/</a:t>
            </a:r>
            <a:r>
              <a:rPr lang="en-US" sz="2000" dirty="0" err="1">
                <a:solidFill>
                  <a:schemeClr val="tx1"/>
                </a:solidFill>
                <a:latin typeface="+mn-lt"/>
              </a:rPr>
              <a:t>src</a:t>
            </a:r>
            <a:r>
              <a:rPr lang="en-US" sz="2000" dirty="0">
                <a:solidFill>
                  <a:schemeClr val="tx1"/>
                </a:solidFill>
                <a:latin typeface="+mn-lt"/>
              </a:rPr>
              <a:t>“</a:t>
            </a:r>
          </a:p>
          <a:p>
            <a:pPr lvl="1"/>
            <a:r>
              <a:rPr lang="en-US" sz="2000" dirty="0" smtClean="0">
                <a:solidFill>
                  <a:schemeClr val="tx1"/>
                </a:solidFill>
                <a:latin typeface="+mn-lt"/>
              </a:rPr>
              <a:t>Poky: "</a:t>
            </a:r>
            <a:r>
              <a:rPr lang="en-US" sz="2000" dirty="0" smtClean="0">
                <a:solidFill>
                  <a:schemeClr val="tx1"/>
                </a:solidFill>
                <a:latin typeface="+mn-lt"/>
                <a:cs typeface="Courier New" panose="02070309020205020404" pitchFamily="49" charset="0"/>
              </a:rPr>
              <a:t>/scratch/poky"</a:t>
            </a:r>
            <a:endParaRPr lang="en-US" sz="2000" dirty="0" smtClean="0">
              <a:solidFill>
                <a:schemeClr val="tx1"/>
              </a:solidFill>
              <a:latin typeface="+mn-lt"/>
            </a:endParaRPr>
          </a:p>
          <a:p>
            <a:pPr lvl="1"/>
            <a:r>
              <a:rPr lang="en-US" sz="2000" dirty="0" smtClean="0">
                <a:solidFill>
                  <a:schemeClr val="tx1"/>
                </a:solidFill>
                <a:latin typeface="+mn-lt"/>
              </a:rPr>
              <a:t>Downloads</a:t>
            </a:r>
            <a:r>
              <a:rPr lang="en-US" sz="2000" dirty="0">
                <a:solidFill>
                  <a:schemeClr val="tx1"/>
                </a:solidFill>
                <a:latin typeface="+mn-lt"/>
              </a:rPr>
              <a:t>: </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smtClean="0">
                <a:solidFill>
                  <a:schemeClr val="tx1"/>
                </a:solidFill>
                <a:latin typeface="+mn-lt"/>
              </a:rPr>
              <a:t>downloads"</a:t>
            </a:r>
          </a:p>
          <a:p>
            <a:pPr lvl="1"/>
            <a:r>
              <a:rPr lang="en-US" sz="2000" dirty="0" err="1" smtClean="0">
                <a:solidFill>
                  <a:schemeClr val="tx1"/>
                </a:solidFill>
                <a:latin typeface="+mn-lt"/>
              </a:rPr>
              <a:t>Sstate</a:t>
            </a:r>
            <a:r>
              <a:rPr lang="en-US" sz="2000" dirty="0" smtClean="0">
                <a:solidFill>
                  <a:schemeClr val="tx1"/>
                </a:solidFill>
                <a:latin typeface="+mn-lt"/>
              </a:rPr>
              <a:t>-cache: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err="1" smtClean="0">
                <a:solidFill>
                  <a:schemeClr val="tx1"/>
                </a:solidFill>
                <a:latin typeface="+mn-lt"/>
              </a:rPr>
              <a:t>sstate</a:t>
            </a:r>
            <a:r>
              <a:rPr lang="en-US" sz="2000" dirty="0" smtClean="0">
                <a:solidFill>
                  <a:schemeClr val="tx1"/>
                </a:solidFill>
                <a:latin typeface="+mn-lt"/>
              </a:rPr>
              <a:t>-cache“</a:t>
            </a:r>
            <a:br>
              <a:rPr lang="en-US" sz="2000" dirty="0" smtClean="0">
                <a:solidFill>
                  <a:schemeClr val="tx1"/>
                </a:solidFill>
                <a:latin typeface="+mn-lt"/>
              </a:rPr>
            </a:br>
            <a:endParaRPr lang="en-US" sz="2000" dirty="0">
              <a:solidFill>
                <a:schemeClr val="tx1"/>
              </a:solidFill>
              <a:latin typeface="+mn-lt"/>
            </a:endParaRPr>
          </a:p>
          <a:p>
            <a:r>
              <a:rPr lang="en-US" dirty="0" smtClean="0"/>
              <a:t>You will be using SSH to communicate with your virtual server. </a:t>
            </a:r>
          </a:p>
          <a:p>
            <a:endParaRPr lang="en-US" dirty="0" smtClean="0">
              <a:solidFill>
                <a:srgbClr val="FF0000"/>
              </a:solidFill>
            </a:endParaRPr>
          </a:p>
        </p:txBody>
      </p:sp>
    </p:spTree>
    <p:extLst>
      <p:ext uri="{BB962C8B-B14F-4D97-AF65-F5344CB8AC3E}">
        <p14:creationId xmlns:p14="http://schemas.microsoft.com/office/powerpoint/2010/main" val="242180680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Works, but...</a:t>
            </a:r>
            <a:endParaRPr lang="en-US" sz="2600" b="0" strike="noStrike" spc="-1">
              <a:solidFill>
                <a:srgbClr val="37424A"/>
              </a:solidFill>
              <a:latin typeface="Arial"/>
            </a:endParaRPr>
          </a:p>
        </p:txBody>
      </p:sp>
      <p:sp>
        <p:nvSpPr>
          <p:cNvPr id="334" name="TextShape 2"/>
          <p:cNvSpPr txBox="1"/>
          <p:nvPr/>
        </p:nvSpPr>
        <p:spPr>
          <a:xfrm>
            <a:off x="442800" y="859680"/>
            <a:ext cx="8229240" cy="279792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Changing the image recipe for new users is not really elegant.</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It would be better if we could set the users we want to add and their passwords in a configuration file such as local.conf or a distro configuration.</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869499468"/>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A little script goes a long way...</a:t>
            </a:r>
            <a:endParaRPr lang="en-US" sz="2600" b="0" strike="noStrike" spc="-1">
              <a:solidFill>
                <a:srgbClr val="37424A"/>
              </a:solidFill>
              <a:latin typeface="Arial"/>
            </a:endParaRPr>
          </a:p>
        </p:txBody>
      </p:sp>
      <p:sp>
        <p:nvSpPr>
          <p:cNvPr id="336" name="CustomShape 2"/>
          <p:cNvSpPr/>
          <p:nvPr/>
        </p:nvSpPr>
        <p:spPr>
          <a:xfrm>
            <a:off x="731520" y="1285920"/>
            <a:ext cx="7955280" cy="49708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000" b="1" strike="noStrike" spc="-1">
                <a:solidFill>
                  <a:srgbClr val="37424A"/>
                </a:solidFill>
                <a:latin typeface="Courier New"/>
                <a:ea typeface="ＭＳ Ｐゴシック"/>
              </a:rPr>
              <a:t># Image post-processing to setup user accounts</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inherit extrausers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Space-delimited list of user:password:&lt;group,group,...&gt; tuples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NEWUSERS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root password</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ROOT_PASSWORD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python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 add new 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newusers = (d.getVar("NEWUSERS", True) or "").split()</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if newusers: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for user in newusers: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name,password,groups = user.split(":")</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for group in groups.split(","):</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"groupadd -f " + group +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"useradd -p `openssl passwd " + password +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if groups: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"-G " + groups +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name +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 modify root password</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rootpw = d.getVar("ROOT_PASSWORD", True) or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if rootpw:</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"usermod -p `openssl passwd " + rootpw + "` root;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d.setVar("EXTRA_USERS_PARAMS", params)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p:txBody>
      </p:sp>
      <p:sp>
        <p:nvSpPr>
          <p:cNvPr id="337" name="CustomShape 3"/>
          <p:cNvSpPr/>
          <p:nvPr/>
        </p:nvSpPr>
        <p:spPr>
          <a:xfrm>
            <a:off x="453960" y="803160"/>
            <a:ext cx="8433360" cy="38556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user-setup.inc</a:t>
            </a:r>
            <a:endParaRPr lang="en-US" sz="1600" b="0" strike="noStrike" spc="-1">
              <a:latin typeface="Arial"/>
            </a:endParaRPr>
          </a:p>
        </p:txBody>
      </p:sp>
    </p:spTree>
    <p:extLst>
      <p:ext uri="{BB962C8B-B14F-4D97-AF65-F5344CB8AC3E}">
        <p14:creationId xmlns:p14="http://schemas.microsoft.com/office/powerpoint/2010/main" val="3115054397"/>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Using the script</a:t>
            </a:r>
            <a:endParaRPr lang="en-US" sz="2600" b="0" strike="noStrike" spc="-1">
              <a:solidFill>
                <a:srgbClr val="37424A"/>
              </a:solidFill>
              <a:latin typeface="Arial"/>
            </a:endParaRPr>
          </a:p>
        </p:txBody>
      </p:sp>
      <p:sp>
        <p:nvSpPr>
          <p:cNvPr id="339" name="CustomShape 2"/>
          <p:cNvSpPr/>
          <p:nvPr/>
        </p:nvSpPr>
        <p:spPr>
          <a:xfrm>
            <a:off x="453960" y="911160"/>
            <a:ext cx="8433360" cy="3690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p:txBody>
      </p:sp>
      <p:sp>
        <p:nvSpPr>
          <p:cNvPr id="340" name="CustomShape 3"/>
          <p:cNvSpPr/>
          <p:nvPr/>
        </p:nvSpPr>
        <p:spPr>
          <a:xfrm>
            <a:off x="453960" y="3765240"/>
            <a:ext cx="8433360" cy="40788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/scratch/poky/build/conf/local.conf</a:t>
            </a:r>
            <a:endParaRPr lang="en-US" sz="1600" b="0" strike="noStrike" spc="-1">
              <a:latin typeface="Arial"/>
            </a:endParaRPr>
          </a:p>
        </p:txBody>
      </p:sp>
      <p:sp>
        <p:nvSpPr>
          <p:cNvPr id="341" name="CustomShape 4"/>
          <p:cNvSpPr/>
          <p:nvPr/>
        </p:nvSpPr>
        <p:spPr>
          <a:xfrm>
            <a:off x="731520" y="4243320"/>
            <a:ext cx="7955280" cy="132372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 Users to be added: space-delimited list of name:password:groups tuples.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groups is comma-delimited list of additional group names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NEWUSERS = "developer:hackme:developers"</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Root User Password</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ROOT_PASSWORD = "secret"</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
        <p:nvSpPr>
          <p:cNvPr id="342" name="CustomShape 5"/>
          <p:cNvSpPr/>
          <p:nvPr/>
        </p:nvSpPr>
        <p:spPr>
          <a:xfrm>
            <a:off x="731520" y="1327320"/>
            <a:ext cx="7955280" cy="234324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MIT"</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require user-setup.inc</a:t>
            </a:r>
            <a:endParaRPr lang="en-US" sz="1200" b="0" strike="noStrike" spc="-1">
              <a:latin typeface="Arial"/>
            </a:endParaRPr>
          </a:p>
        </p:txBody>
      </p:sp>
      <p:sp>
        <p:nvSpPr>
          <p:cNvPr id="343" name="CustomShape 6"/>
          <p:cNvSpPr/>
          <p:nvPr/>
        </p:nvSpPr>
        <p:spPr>
          <a:xfrm>
            <a:off x="453960" y="564732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2290704234"/>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Image Post Processing</a:t>
            </a:r>
            <a:endParaRPr lang="en-US" sz="2600" b="0" strike="noStrike" spc="-1">
              <a:solidFill>
                <a:srgbClr val="37424A"/>
              </a:solidFill>
              <a:latin typeface="Arial"/>
            </a:endParaRPr>
          </a:p>
        </p:txBody>
      </p:sp>
      <p:sp>
        <p:nvSpPr>
          <p:cNvPr id="345" name="TextShape 2"/>
          <p:cNvSpPr txBox="1"/>
          <p:nvPr/>
        </p:nvSpPr>
        <p:spPr>
          <a:xfrm>
            <a:off x="442800" y="1097280"/>
            <a:ext cx="8229240" cy="5029200"/>
          </a:xfrm>
          <a:prstGeom prst="rect">
            <a:avLst/>
          </a:prstGeom>
          <a:noFill/>
          <a:ln>
            <a:noFill/>
          </a:ln>
        </p:spPr>
        <p:txBody>
          <a:bodyPr lIns="0" tIns="0" rIns="0" bIns="0">
            <a:normAutofit fontScale="85000" lnSpcReduction="10000"/>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Sometimes it is necessary to processing such as adding, modifying files and more after the root file system has been created but before it is packaged into the different formats.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Through the variable </a:t>
            </a:r>
            <a:r>
              <a:rPr lang="en-US" sz="1600" b="1" strike="noStrike" spc="-1">
                <a:solidFill>
                  <a:srgbClr val="414141"/>
                </a:solidFill>
                <a:latin typeface="Arial"/>
                <a:ea typeface="ＭＳ Ｐゴシック"/>
              </a:rPr>
              <a:t>ROOTFS_POSTPROCESS_COMMAND</a:t>
            </a:r>
            <a:r>
              <a:rPr lang="en-US" sz="2400" b="1" strike="noStrike" spc="-1">
                <a:solidFill>
                  <a:srgbClr val="414141"/>
                </a:solidFill>
                <a:latin typeface="Arial"/>
                <a:ea typeface="ＭＳ Ｐゴシック"/>
              </a:rPr>
              <a:t> you can specify a list of shell functions to be executed.</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Commonly the variable and the functions are added to the image recipe.</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functions are executed in the order they appear in the variable.</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search path for shell commands includes the native system root of the build environment and build host PATH from the user environment.</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variable </a:t>
            </a:r>
            <a:r>
              <a:rPr lang="en-US" sz="1600" b="1" strike="noStrike" spc="-1">
                <a:solidFill>
                  <a:srgbClr val="414141"/>
                </a:solidFill>
                <a:latin typeface="Arial"/>
                <a:ea typeface="ＭＳ Ｐゴシック"/>
              </a:rPr>
              <a:t>IMAGE_ROOTFS</a:t>
            </a:r>
            <a:r>
              <a:rPr lang="en-US" sz="2400" b="1" strike="noStrike" spc="-1">
                <a:solidFill>
                  <a:srgbClr val="414141"/>
                </a:solidFill>
                <a:latin typeface="Arial"/>
                <a:ea typeface="ＭＳ Ｐゴシック"/>
              </a:rPr>
              <a:t> points to the directory where the build system assembles the root file system. </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395298304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Setting Login Shells</a:t>
            </a:r>
            <a:endParaRPr lang="en-US" sz="2600" b="0" strike="noStrike" spc="-1">
              <a:solidFill>
                <a:srgbClr val="37424A"/>
              </a:solidFill>
              <a:latin typeface="Arial"/>
            </a:endParaRPr>
          </a:p>
        </p:txBody>
      </p:sp>
      <p:sp>
        <p:nvSpPr>
          <p:cNvPr id="347" name="CustomShape 2"/>
          <p:cNvSpPr/>
          <p:nvPr/>
        </p:nvSpPr>
        <p:spPr>
          <a:xfrm>
            <a:off x="453960" y="901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48" name="CustomShape 3"/>
          <p:cNvSpPr/>
          <p:nvPr/>
        </p:nvSpPr>
        <p:spPr>
          <a:xfrm>
            <a:off x="731520" y="1487160"/>
            <a:ext cx="7955280" cy="38638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modify_shells()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printf </a:t>
            </a:r>
            <a:r>
              <a:rPr lang="en-US" sz="1200" b="1" strike="noStrike" spc="-1">
                <a:solidFill>
                  <a:srgbClr val="333333"/>
                </a:solidFill>
                <a:latin typeface="Courier New"/>
                <a:ea typeface="Times New Roman"/>
              </a:rPr>
              <a:t>"</a:t>
            </a:r>
            <a:r>
              <a:rPr lang="en-US" sz="1200" b="1" strike="noStrike" spc="-1">
                <a:solidFill>
                  <a:srgbClr val="000000"/>
                </a:solidFill>
                <a:latin typeface="Courier New"/>
                <a:ea typeface="Times New Roman"/>
              </a:rPr>
              <a:t>#</a:t>
            </a:r>
            <a:r>
              <a:rPr lang="en-US" sz="1200" b="1" strike="noStrike" spc="-1">
                <a:solidFill>
                  <a:srgbClr val="333333"/>
                </a:solidFill>
                <a:latin typeface="Courier New"/>
                <a:ea typeface="Times New Roman"/>
              </a:rPr>
              <a:t> /etc/shells: valid login shells\n/bin/sh\n/bin/bash\n"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&gt; ${IMAGE_ROOTFS}/etc/shells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ROOTFS_POSTPROCESS_COMMAND += "modify_shells;"</a:t>
            </a:r>
            <a:endParaRPr lang="en-US" sz="1200" b="0" strike="noStrike" spc="-1">
              <a:latin typeface="Arial"/>
            </a:endParaRPr>
          </a:p>
        </p:txBody>
      </p:sp>
      <p:sp>
        <p:nvSpPr>
          <p:cNvPr id="349" name="CustomShape 4"/>
          <p:cNvSpPr/>
          <p:nvPr/>
        </p:nvSpPr>
        <p:spPr>
          <a:xfrm>
            <a:off x="453960" y="545724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538857147"/>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Sudo Configuration</a:t>
            </a:r>
            <a:endParaRPr lang="en-US" sz="2600" b="0" strike="noStrike" spc="-1">
              <a:solidFill>
                <a:srgbClr val="37424A"/>
              </a:solidFill>
              <a:latin typeface="Arial"/>
            </a:endParaRPr>
          </a:p>
        </p:txBody>
      </p:sp>
      <p:sp>
        <p:nvSpPr>
          <p:cNvPr id="351" name="CustomShape 2"/>
          <p:cNvSpPr/>
          <p:nvPr/>
        </p:nvSpPr>
        <p:spPr>
          <a:xfrm>
            <a:off x="453960" y="901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52" name="CustomShape 3"/>
          <p:cNvSpPr/>
          <p:nvPr/>
        </p:nvSpPr>
        <p:spPr>
          <a:xfrm>
            <a:off x="731520" y="1415160"/>
            <a:ext cx="7955280" cy="345060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sudo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modify_sudoers()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sed </a:t>
            </a:r>
            <a:r>
              <a:rPr lang="en-US" sz="1200" b="1" strike="noStrike" spc="-1">
                <a:solidFill>
                  <a:srgbClr val="333333"/>
                </a:solidFill>
                <a:latin typeface="Courier New"/>
                <a:ea typeface="Times New Roman"/>
              </a:rPr>
              <a:t>'</a:t>
            </a:r>
            <a:r>
              <a:rPr lang="en-US" sz="1200" b="1" strike="noStrike" spc="-1">
                <a:solidFill>
                  <a:srgbClr val="37424A"/>
                </a:solidFill>
                <a:latin typeface="Courier New"/>
                <a:ea typeface="ＭＳ Ｐゴシック"/>
              </a:rPr>
              <a:t>s/# %sudo/%sudo/</a:t>
            </a:r>
            <a:r>
              <a:rPr lang="en-US" sz="1200" b="1" strike="noStrike" spc="-1">
                <a:solidFill>
                  <a:srgbClr val="333333"/>
                </a:solidFill>
                <a:latin typeface="Courier New"/>
                <a:ea typeface="Times New Roman"/>
              </a:rPr>
              <a:t>'</a:t>
            </a:r>
            <a:r>
              <a:rPr lang="en-US" sz="1200" b="1" strike="noStrike" spc="-1">
                <a:solidFill>
                  <a:srgbClr val="37424A"/>
                </a:solidFill>
                <a:latin typeface="Courier New"/>
                <a:ea typeface="ＭＳ Ｐゴシック"/>
              </a:rPr>
              <a:t> &lt; ${IMAGE_ROOTFS}/etc/sudoers &gt;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${IMAGE_ROOTFS}/etc/sudoers.tmp</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mv ${IMAGE_ROOTFS}/etc/sudoers.tmp ${IMAGE_ROOTFS}/etc/sudoers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ROOTFS_POSTPROCESS_COMMAND += "modify_sudoers;"</a:t>
            </a:r>
            <a:endParaRPr lang="en-US" sz="1200" b="0" strike="noStrike" spc="-1">
              <a:latin typeface="Arial"/>
            </a:endParaRPr>
          </a:p>
        </p:txBody>
      </p:sp>
      <p:sp>
        <p:nvSpPr>
          <p:cNvPr id="353" name="CustomShape 4"/>
          <p:cNvSpPr/>
          <p:nvPr/>
        </p:nvSpPr>
        <p:spPr>
          <a:xfrm>
            <a:off x="453960" y="498924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
        <p:nvSpPr>
          <p:cNvPr id="354" name="TextShape 5"/>
          <p:cNvSpPr txBox="1"/>
          <p:nvPr/>
        </p:nvSpPr>
        <p:spPr>
          <a:xfrm>
            <a:off x="1000080" y="5780160"/>
            <a:ext cx="7406640" cy="346320"/>
          </a:xfrm>
          <a:prstGeom prst="rect">
            <a:avLst/>
          </a:prstGeom>
          <a:noFill/>
          <a:ln>
            <a:noFill/>
          </a:ln>
        </p:spPr>
        <p:txBody>
          <a:bodyPr lIns="90000" tIns="45000" rIns="90000" bIns="45000">
            <a:spAutoFit/>
          </a:bodyPr>
          <a:lstStyle/>
          <a:p>
            <a:r>
              <a:rPr lang="en-US" sz="1800" b="0" strike="noStrike" spc="-1">
                <a:latin typeface="Arial"/>
              </a:rPr>
              <a:t>Note: You have to add a regular user to the sudo group for this to work.</a:t>
            </a:r>
          </a:p>
        </p:txBody>
      </p:sp>
    </p:spTree>
    <p:extLst>
      <p:ext uri="{BB962C8B-B14F-4D97-AF65-F5344CB8AC3E}">
        <p14:creationId xmlns:p14="http://schemas.microsoft.com/office/powerpoint/2010/main" val="2928966298"/>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SSH Server Configuration</a:t>
            </a:r>
            <a:endParaRPr lang="en-US" sz="2600" b="0" strike="noStrike" spc="-1">
              <a:solidFill>
                <a:srgbClr val="37424A"/>
              </a:solidFill>
              <a:latin typeface="Arial"/>
            </a:endParaRPr>
          </a:p>
        </p:txBody>
      </p:sp>
      <p:sp>
        <p:nvSpPr>
          <p:cNvPr id="356" name="CustomShape 2"/>
          <p:cNvSpPr/>
          <p:nvPr/>
        </p:nvSpPr>
        <p:spPr>
          <a:xfrm>
            <a:off x="453960" y="793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57" name="CustomShape 3"/>
          <p:cNvSpPr/>
          <p:nvPr/>
        </p:nvSpPr>
        <p:spPr>
          <a:xfrm>
            <a:off x="731520" y="1271160"/>
            <a:ext cx="7955280" cy="32482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configure_sshd()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disallow password authentication</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echo “PasswordAuthentication no” &gt;&gt; ${IMAGE_ROOTFS}/etc/ssh/sshd_config</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create keys in tmp/deploy/keys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mkdir -p ${DEPLOY_DIR}/keys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if [ ! -f ${DEPLOY_DIR}/keys/root-sshkey ]; then</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/usr/bin/ssh-keygen -t rsa -N ''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-f ${DEPLOY_DIR}/keys/root-sshkey</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fi</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 add public key to authorized_keys for root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mkdir -p ${IMAGE_ROOTFS}/home/root/.ssh</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cat ${DEPLOY_DIR}/keys/root-sshkey.pub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&gt;&gt; ${IMAGE_ROOTFS}/home/root/.ssh/authorized_keys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ROOTFS_POSTPROCESS_COMMAND += "configure_sshd;"</a:t>
            </a:r>
            <a:endParaRPr lang="en-US" sz="1200" b="0" strike="noStrike" spc="-1">
              <a:latin typeface="Arial"/>
            </a:endParaRPr>
          </a:p>
          <a:p>
            <a:pPr>
              <a:lnSpc>
                <a:spcPct val="100000"/>
              </a:lnSpc>
            </a:pPr>
            <a:endParaRPr lang="en-US" sz="1200" b="0" strike="noStrike" spc="-1">
              <a:latin typeface="Arial"/>
            </a:endParaRPr>
          </a:p>
        </p:txBody>
      </p:sp>
      <p:sp>
        <p:nvSpPr>
          <p:cNvPr id="358" name="CustomShape 4"/>
          <p:cNvSpPr/>
          <p:nvPr/>
        </p:nvSpPr>
        <p:spPr>
          <a:xfrm>
            <a:off x="453960" y="4639320"/>
            <a:ext cx="8433360" cy="1578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[in a new ssh shell to your build system]</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ssh -i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/scratch/poky/build/tmp/deploy/keys/root-sshkey root@192.168.7.2</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186456654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Nice, but once again not very flexible...</a:t>
            </a:r>
            <a:endParaRPr lang="en-US" sz="2600" b="0" strike="noStrike" spc="-1">
              <a:solidFill>
                <a:srgbClr val="37424A"/>
              </a:solidFill>
              <a:latin typeface="Arial"/>
            </a:endParaRPr>
          </a:p>
        </p:txBody>
      </p:sp>
      <p:sp>
        <p:nvSpPr>
          <p:cNvPr id="360" name="CustomShape 2"/>
          <p:cNvSpPr/>
          <p:nvPr/>
        </p:nvSpPr>
        <p:spPr>
          <a:xfrm>
            <a:off x="453960" y="793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sshd-setup.inc</a:t>
            </a:r>
            <a:endParaRPr lang="en-US" sz="1600" b="0" strike="noStrike" spc="-1">
              <a:latin typeface="Arial"/>
            </a:endParaRPr>
          </a:p>
          <a:p>
            <a:pPr>
              <a:lnSpc>
                <a:spcPct val="100000"/>
              </a:lnSpc>
            </a:pPr>
            <a:endParaRPr lang="en-US" sz="1600" b="0" strike="noStrike" spc="-1">
              <a:latin typeface="Arial"/>
            </a:endParaRPr>
          </a:p>
        </p:txBody>
      </p:sp>
      <p:sp>
        <p:nvSpPr>
          <p:cNvPr id="361" name="CustomShape 3"/>
          <p:cNvSpPr/>
          <p:nvPr/>
        </p:nvSpPr>
        <p:spPr>
          <a:xfrm>
            <a:off x="731520" y="1271160"/>
            <a:ext cx="7955280" cy="485532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 Image post-processing to configure sshd</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Setup ssh key login for these users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SSH_USERS ??= ""</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configure_sshd()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disallow password authentication</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echo "PasswordAuthentication no" &gt;&gt; ${IMAGE_ROOTFS}/etc/ssh/sshd_config</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keys will be stored tmp/deploy/keys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mkdir -p ${DEPLOY_DIR}/keys</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create the keys for the users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for user in ${SSH_USERS}; do</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if [ ! -f ${DEPLOY_DIR}/keys/${user}-sshkey ]; then</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/usr/bin/ssh-keygen -t rsa -N ''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-f ${DEPLOY_DIR}/keys/${user}-sshkey</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fi</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add public key to authorized_keys for the user</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mkdir -p ${IMAGE_ROOTFS}/home/${user}/.ssh</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cat ${DEPLOY_DIR}/keys/${user}-sshkey.pub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&gt;&gt; ${IMAGE_ROOTFS}/home/${user}/.ssh/authorized_keys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done</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ROOTFS_POSTPROCESS_COMMAND += "configure_sshd;"</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Tree>
    <p:extLst>
      <p:ext uri="{BB962C8B-B14F-4D97-AF65-F5344CB8AC3E}">
        <p14:creationId xmlns:p14="http://schemas.microsoft.com/office/powerpoint/2010/main" val="1513485928"/>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Using the script</a:t>
            </a:r>
            <a:endParaRPr lang="en-US" sz="2600" b="0" strike="noStrike" spc="-1">
              <a:solidFill>
                <a:srgbClr val="37424A"/>
              </a:solidFill>
              <a:latin typeface="Arial"/>
            </a:endParaRPr>
          </a:p>
        </p:txBody>
      </p:sp>
      <p:sp>
        <p:nvSpPr>
          <p:cNvPr id="363" name="CustomShape 2"/>
          <p:cNvSpPr/>
          <p:nvPr/>
        </p:nvSpPr>
        <p:spPr>
          <a:xfrm>
            <a:off x="453960" y="803160"/>
            <a:ext cx="8433360" cy="3690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p:txBody>
      </p:sp>
      <p:sp>
        <p:nvSpPr>
          <p:cNvPr id="364" name="CustomShape 3"/>
          <p:cNvSpPr/>
          <p:nvPr/>
        </p:nvSpPr>
        <p:spPr>
          <a:xfrm>
            <a:off x="453960" y="3657240"/>
            <a:ext cx="8433360" cy="40788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/scratch/poky/build/conf/local.conf</a:t>
            </a:r>
            <a:endParaRPr lang="en-US" sz="1600" b="0" strike="noStrike" spc="-1">
              <a:latin typeface="Arial"/>
            </a:endParaRPr>
          </a:p>
        </p:txBody>
      </p:sp>
      <p:sp>
        <p:nvSpPr>
          <p:cNvPr id="365" name="CustomShape 4"/>
          <p:cNvSpPr/>
          <p:nvPr/>
        </p:nvSpPr>
        <p:spPr>
          <a:xfrm>
            <a:off x="731520" y="4135320"/>
            <a:ext cx="7955280" cy="51156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 Users for whom to create ssh login with key</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SSH_USERS = "root developer"</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
        <p:nvSpPr>
          <p:cNvPr id="366" name="CustomShape 5"/>
          <p:cNvSpPr/>
          <p:nvPr/>
        </p:nvSpPr>
        <p:spPr>
          <a:xfrm>
            <a:off x="731520" y="1219320"/>
            <a:ext cx="7955280" cy="234324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require sshd-setup.inc</a:t>
            </a:r>
            <a:endParaRPr lang="en-US" sz="1200" b="0" strike="noStrike" spc="-1">
              <a:latin typeface="Arial"/>
            </a:endParaRPr>
          </a:p>
        </p:txBody>
      </p:sp>
      <p:sp>
        <p:nvSpPr>
          <p:cNvPr id="367" name="CustomShape 6"/>
          <p:cNvSpPr/>
          <p:nvPr/>
        </p:nvSpPr>
        <p:spPr>
          <a:xfrm>
            <a:off x="453960" y="4721400"/>
            <a:ext cx="8433360" cy="17449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[in a new ssh shell to your build system]</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ssh -i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/scratch/poky/build/tmp/deploy/keys/developer-sshkey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developer@192.168.7.2</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1355435569"/>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EoA (End of Activity)</a:t>
            </a:r>
            <a:endParaRPr lang="en-US" sz="2600" b="0" strike="noStrike" spc="-1">
              <a:solidFill>
                <a:srgbClr val="37424A"/>
              </a:solidFill>
              <a:latin typeface="Arial"/>
            </a:endParaRPr>
          </a:p>
        </p:txBody>
      </p:sp>
      <p:sp>
        <p:nvSpPr>
          <p:cNvPr id="369" name="TextShape 2"/>
          <p:cNvSpPr txBox="1"/>
          <p:nvPr/>
        </p:nvSpPr>
        <p:spPr>
          <a:xfrm>
            <a:off x="442800" y="1097280"/>
            <a:ext cx="8229240" cy="502920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Cleanup</a:t>
            </a:r>
            <a:r>
              <a:t/>
            </a:r>
            <a:br/>
            <a:r>
              <a:t/>
            </a:r>
            <a:br/>
            <a:r>
              <a:t/>
            </a:r>
            <a:br/>
            <a:r>
              <a:t/>
            </a:r>
            <a:br/>
            <a:r>
              <a:rPr lang="en-US" sz="2400" b="1" strike="noStrike" spc="-1">
                <a:solidFill>
                  <a:srgbClr val="414141"/>
                </a:solidFill>
                <a:latin typeface="Arial"/>
              </a:rPr>
              <a:t> </a:t>
            </a: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Thank You!</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
        <p:nvSpPr>
          <p:cNvPr id="370" name="CustomShape 3"/>
          <p:cNvSpPr/>
          <p:nvPr/>
        </p:nvSpPr>
        <p:spPr>
          <a:xfrm>
            <a:off x="436320" y="1638360"/>
            <a:ext cx="8433360" cy="8305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cd /scratch/poky/build</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bitbake-layers remove-layer meta-activity3</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399681639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a:t>
            </a:r>
            <a:r>
              <a:rPr lang="en-US" dirty="0">
                <a:latin typeface="Arial" charset="0"/>
              </a:rPr>
              <a:t>prepared (1/2)</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smtClean="0">
                <a:solidFill>
                  <a:schemeClr val="tx1"/>
                </a:solidFill>
                <a:latin typeface="Courier New" panose="02070309020205020404" pitchFamily="49" charset="0"/>
                <a:cs typeface="Courier New" panose="02070309020205020404" pitchFamily="49" charset="0"/>
              </a:rPr>
              <a:t>warrior git</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p>
          <a:p>
            <a:r>
              <a:rPr lang="en-US" sz="1600" b="1" dirty="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bash                                        # </a:t>
            </a:r>
            <a:r>
              <a:rPr lang="en-US" sz="1600" b="1" i="1" dirty="0">
                <a:solidFill>
                  <a:schemeClr val="accent1"/>
                </a:solidFill>
                <a:latin typeface="Courier New" panose="02070309020205020404" pitchFamily="49" charset="0"/>
                <a:cs typeface="Courier New" panose="02070309020205020404" pitchFamily="49" charset="0"/>
              </a:rPr>
              <a:t>set up local shell</a:t>
            </a:r>
          </a:p>
          <a:p>
            <a:r>
              <a:rPr lang="en-US" sz="1600" b="1" dirty="0" smtClean="0">
                <a:solidFill>
                  <a:schemeClr val="tx1"/>
                </a:solidFill>
                <a:latin typeface="Courier New" panose="02070309020205020404" pitchFamily="49" charset="0"/>
                <a:cs typeface="Courier New" panose="02070309020205020404" pitchFamily="49" charset="0"/>
              </a:rPr>
              <a:t>$ # Prepare the project</a:t>
            </a:r>
          </a:p>
          <a:p>
            <a:r>
              <a:rPr lang="en-US" sz="1600" b="1" dirty="0" smtClean="0">
                <a:solidFill>
                  <a:schemeClr val="tx1"/>
                </a:solidFill>
                <a:latin typeface="Courier New" panose="02070309020205020404" pitchFamily="49" charset="0"/>
                <a:cs typeface="Courier New" panose="02070309020205020404" pitchFamily="49" charset="0"/>
              </a:rPr>
              <a:t>$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a:t>
            </a:r>
            <a:r>
              <a:rPr lang="en-US" sz="1600" b="1" dirty="0" err="1">
                <a:latin typeface="Courier New" panose="02070309020205020404" pitchFamily="49" charset="0"/>
                <a:cs typeface="Courier New" panose="02070309020205020404" pitchFamily="49" charset="0"/>
              </a:rPr>
              <a:t>qemuarm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br>
              <a:rPr lang="en-US" sz="1600" b="1" dirty="0" smtClean="0">
                <a:latin typeface="Courier New" panose="02070309020205020404" pitchFamily="49" charset="0"/>
                <a:cs typeface="Courier New" panose="02070309020205020404" pitchFamily="49" charset="0"/>
              </a:rPr>
            </a:br>
            <a:r>
              <a:rPr lang="en-US" sz="1600" b="1" dirty="0" smtClean="0">
                <a:latin typeface="Courier New" panose="02070309020205020404" pitchFamily="49" charset="0"/>
                <a:cs typeface="Courier New" panose="02070309020205020404" pitchFamily="49" charset="0"/>
              </a:rPr>
              <a:t>$ # Build the project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r>
              <a:rPr lang="en-US" sz="1600" b="1" dirty="0" smtClean="0">
                <a:latin typeface="Courier New" panose="02070309020205020404" pitchFamily="49" charset="0"/>
                <a:cs typeface="Courier New" panose="02070309020205020404" pitchFamily="49" charset="0"/>
              </a:rPr>
              <a:t>$</a:t>
            </a:r>
            <a:endParaRPr lang="en-US" sz="1600" b="1" i="1" dirty="0" smtClean="0">
              <a:solidFill>
                <a:schemeClr val="accent1"/>
              </a:solidFill>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4097146"/>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Four</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On Target Development using Package </a:t>
            </a:r>
            <a:r>
              <a:rPr lang="en-US" dirty="0" smtClean="0">
                <a:latin typeface="Arial" charset="0"/>
              </a:rPr>
              <a:t>Feeds</a:t>
            </a:r>
            <a:endParaRPr lang="en-US" dirty="0" smtClean="0">
              <a:cs typeface="Arial" charset="0"/>
            </a:endParaRPr>
          </a:p>
          <a:p>
            <a:pPr eaLnBrk="1" hangingPunct="1">
              <a:spcBef>
                <a:spcPts val="900"/>
              </a:spcBef>
            </a:pPr>
            <a:r>
              <a:rPr lang="en-US" dirty="0" smtClean="0">
                <a:latin typeface="Arial" charset="0"/>
                <a:cs typeface="Arial" charset="0"/>
              </a:rPr>
              <a:t>Stephano Cetola</a:t>
            </a:r>
            <a:endParaRPr lang="en-US" dirty="0">
              <a:latin typeface="Arial" charset="0"/>
            </a:endParaRPr>
          </a:p>
        </p:txBody>
      </p:sp>
    </p:spTree>
    <p:extLst>
      <p:ext uri="{BB962C8B-B14F-4D97-AF65-F5344CB8AC3E}">
        <p14:creationId xmlns:p14="http://schemas.microsoft.com/office/powerpoint/2010/main" val="1749845865"/>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61</a:t>
            </a:fld>
            <a:endParaRPr/>
          </a:p>
        </p:txBody>
      </p:sp>
      <p:sp>
        <p:nvSpPr>
          <p:cNvPr id="146" name="Title 1"/>
          <p:cNvSpPr txBox="1">
            <a:spLocks noGrp="1"/>
          </p:cNvSpPr>
          <p:nvPr>
            <p:ph type="title"/>
          </p:nvPr>
        </p:nvSpPr>
        <p:spPr>
          <a:xfrm>
            <a:off x="454024" y="408517"/>
            <a:ext cx="8227440" cy="889001"/>
          </a:xfrm>
          <a:prstGeom prst="rect">
            <a:avLst/>
          </a:prstGeom>
        </p:spPr>
        <p:txBody>
          <a:bodyPr/>
          <a:lstStyle/>
          <a:p>
            <a:r>
              <a:rPr dirty="0"/>
              <a:t>Package </a:t>
            </a:r>
            <a:r>
              <a:rPr lang="en-US" dirty="0" smtClean="0"/>
              <a:t>Manager </a:t>
            </a:r>
            <a:r>
              <a:rPr dirty="0" smtClean="0"/>
              <a:t>Overview</a:t>
            </a:r>
            <a:endParaRPr dirty="0"/>
          </a:p>
        </p:txBody>
      </p:sp>
      <p:pic>
        <p:nvPicPr>
          <p:cNvPr id="147" name="Picture 2" descr="Picture 2"/>
          <p:cNvPicPr>
            <a:picLocks noChangeAspect="1"/>
          </p:cNvPicPr>
          <p:nvPr/>
        </p:nvPicPr>
        <p:blipFill>
          <a:blip r:embed="rId2">
            <a:extLst/>
          </a:blip>
          <a:stretch>
            <a:fillRect/>
          </a:stretch>
        </p:blipFill>
        <p:spPr>
          <a:xfrm>
            <a:off x="774138" y="1175776"/>
            <a:ext cx="7007227" cy="4612354"/>
          </a:xfrm>
          <a:prstGeom prst="rect">
            <a:avLst/>
          </a:prstGeom>
          <a:ln w="12700">
            <a:miter lim="400000"/>
          </a:ln>
        </p:spPr>
      </p:pic>
    </p:spTree>
    <p:extLst>
      <p:ext uri="{BB962C8B-B14F-4D97-AF65-F5344CB8AC3E}">
        <p14:creationId xmlns:p14="http://schemas.microsoft.com/office/powerpoint/2010/main" val="1410442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62</a:t>
            </a:fld>
            <a:endParaRPr/>
          </a:p>
        </p:txBody>
      </p:sp>
      <p:sp>
        <p:nvSpPr>
          <p:cNvPr id="150" name="Title 1"/>
          <p:cNvSpPr txBox="1">
            <a:spLocks noGrp="1"/>
          </p:cNvSpPr>
          <p:nvPr>
            <p:ph type="title"/>
          </p:nvPr>
        </p:nvSpPr>
        <p:spPr>
          <a:xfrm>
            <a:off x="454024" y="408517"/>
            <a:ext cx="8227440" cy="889001"/>
          </a:xfrm>
          <a:prstGeom prst="rect">
            <a:avLst/>
          </a:prstGeom>
        </p:spPr>
        <p:txBody>
          <a:bodyPr/>
          <a:lstStyle/>
          <a:p>
            <a:r>
              <a:rPr lang="en-US" dirty="0" err="1" smtClean="0"/>
              <a:t>Yocto</a:t>
            </a:r>
            <a:r>
              <a:rPr lang="en-US" dirty="0" smtClean="0"/>
              <a:t> </a:t>
            </a:r>
            <a:r>
              <a:rPr dirty="0" smtClean="0"/>
              <a:t>Package </a:t>
            </a:r>
            <a:r>
              <a:rPr dirty="0"/>
              <a:t>Feed Overview</a:t>
            </a:r>
          </a:p>
        </p:txBody>
      </p:sp>
      <p:sp>
        <p:nvSpPr>
          <p:cNvPr id="151" name="Content Placeholder 2"/>
          <p:cNvSpPr txBox="1">
            <a:spLocks noGrp="1"/>
          </p:cNvSpPr>
          <p:nvPr>
            <p:ph type="body" idx="4294967295"/>
          </p:nvPr>
        </p:nvSpPr>
        <p:spPr>
          <a:xfrm>
            <a:off x="442210" y="1075766"/>
            <a:ext cx="8229601" cy="4921623"/>
          </a:xfrm>
          <a:prstGeom prst="rect">
            <a:avLst/>
          </a:prstGeom>
        </p:spPr>
        <p:txBody>
          <a:bodyPr/>
          <a:lstStyle/>
          <a:p>
            <a:r>
              <a:rPr dirty="0"/>
              <a:t>Tested package types: rpm and </a:t>
            </a:r>
            <a:r>
              <a:rPr dirty="0" err="1"/>
              <a:t>ipk</a:t>
            </a:r>
            <a:endParaRPr dirty="0"/>
          </a:p>
          <a:p>
            <a:r>
              <a:rPr dirty="0"/>
              <a:t>For rpm packages, we now use </a:t>
            </a:r>
            <a:r>
              <a:rPr dirty="0" smtClean="0"/>
              <a:t>DNF</a:t>
            </a:r>
            <a:endParaRPr dirty="0"/>
          </a:p>
          <a:p>
            <a:r>
              <a:rPr dirty="0"/>
              <a:t>Setting up a package feed is EASY</a:t>
            </a:r>
          </a:p>
          <a:p>
            <a:pPr marL="685800" lvl="1" indent="-342900">
              <a:spcBef>
                <a:spcPts val="500"/>
              </a:spcBef>
              <a:buClr>
                <a:srgbClr val="37424A"/>
              </a:buClr>
              <a:defRPr sz="2200" b="0">
                <a:solidFill>
                  <a:srgbClr val="404040"/>
                </a:solidFill>
              </a:defRPr>
            </a:pPr>
            <a:r>
              <a:rPr u="sng" dirty="0">
                <a:solidFill>
                  <a:schemeClr val="accent1"/>
                </a:solidFill>
                <a:uFill>
                  <a:solidFill>
                    <a:schemeClr val="accent1"/>
                  </a:solidFill>
                </a:uFill>
                <a:hlinkClick r:id="rId3"/>
              </a:rPr>
              <a:t>stephano.cetola@linux.intel.com</a:t>
            </a:r>
          </a:p>
          <a:p>
            <a:pPr marL="685800" lvl="1" indent="-342900">
              <a:spcBef>
                <a:spcPts val="500"/>
              </a:spcBef>
              <a:buClr>
                <a:srgbClr val="37424A"/>
              </a:buClr>
              <a:defRPr sz="2200" b="0">
                <a:solidFill>
                  <a:srgbClr val="404040"/>
                </a:solidFill>
              </a:defRPr>
            </a:pPr>
            <a:r>
              <a:rPr dirty="0"/>
              <a:t>@</a:t>
            </a:r>
            <a:r>
              <a:rPr dirty="0" err="1"/>
              <a:t>stephano</a:t>
            </a:r>
            <a:r>
              <a:rPr dirty="0"/>
              <a:t> approves this message</a:t>
            </a:r>
          </a:p>
          <a:p>
            <a:r>
              <a:rPr dirty="0"/>
              <a:t>Signing your packages and package feed is </a:t>
            </a:r>
            <a:r>
              <a:rPr lang="en-US" dirty="0" smtClean="0"/>
              <a:t>supported</a:t>
            </a:r>
            <a:endParaRPr dirty="0"/>
          </a:p>
          <a:p>
            <a:r>
              <a:rPr dirty="0"/>
              <a:t>Two major use cases:</a:t>
            </a:r>
          </a:p>
          <a:p>
            <a:pPr marL="685800" lvl="1" indent="-342900">
              <a:spcBef>
                <a:spcPts val="500"/>
              </a:spcBef>
              <a:buClr>
                <a:srgbClr val="37424A"/>
              </a:buClr>
              <a:defRPr sz="2200" b="0">
                <a:solidFill>
                  <a:srgbClr val="404040"/>
                </a:solidFill>
              </a:defRPr>
            </a:pPr>
            <a:r>
              <a:rPr dirty="0"/>
              <a:t>On target development (faster and smarter)</a:t>
            </a:r>
          </a:p>
          <a:p>
            <a:pPr marL="685800" lvl="1" indent="-342900">
              <a:spcBef>
                <a:spcPts val="500"/>
              </a:spcBef>
              <a:buClr>
                <a:srgbClr val="37424A"/>
              </a:buClr>
              <a:defRPr sz="2200" b="0">
                <a:solidFill>
                  <a:srgbClr val="404040"/>
                </a:solidFill>
              </a:defRPr>
            </a:pPr>
            <a:r>
              <a:rPr dirty="0"/>
              <a:t>In the field updates (YMMV)</a:t>
            </a:r>
          </a:p>
        </p:txBody>
      </p:sp>
    </p:spTree>
    <p:extLst>
      <p:ext uri="{BB962C8B-B14F-4D97-AF65-F5344CB8AC3E}">
        <p14:creationId xmlns:p14="http://schemas.microsoft.com/office/powerpoint/2010/main" val="818457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63</a:t>
            </a:fld>
            <a:endParaRPr/>
          </a:p>
        </p:txBody>
      </p:sp>
      <p:sp>
        <p:nvSpPr>
          <p:cNvPr id="154" name="Title 1"/>
          <p:cNvSpPr txBox="1">
            <a:spLocks noGrp="1"/>
          </p:cNvSpPr>
          <p:nvPr>
            <p:ph type="title"/>
          </p:nvPr>
        </p:nvSpPr>
        <p:spPr>
          <a:xfrm>
            <a:off x="454024" y="408517"/>
            <a:ext cx="8227440" cy="889001"/>
          </a:xfrm>
          <a:prstGeom prst="rect">
            <a:avLst/>
          </a:prstGeom>
        </p:spPr>
        <p:txBody>
          <a:bodyPr/>
          <a:lstStyle/>
          <a:p>
            <a:r>
              <a:rPr dirty="0"/>
              <a:t>Understanding RPM </a:t>
            </a:r>
            <a:r>
              <a:rPr dirty="0" smtClean="0"/>
              <a:t>Packages</a:t>
            </a:r>
            <a:r>
              <a:rPr lang="en-US" dirty="0" smtClean="0"/>
              <a:t> in </a:t>
            </a:r>
            <a:r>
              <a:rPr lang="en-US" dirty="0" err="1" smtClean="0"/>
              <a:t>Yocto</a:t>
            </a:r>
            <a:endParaRPr dirty="0"/>
          </a:p>
        </p:txBody>
      </p:sp>
      <p:pic>
        <p:nvPicPr>
          <p:cNvPr id="1026" name="Picture 2" descr="https://xrdocs.io/device-lifecycle/images/RPM.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853017"/>
            <a:ext cx="9420482" cy="40767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noGrp="1"/>
          </p:cNvSpPr>
          <p:nvPr>
            <p:ph type="body" idx="4294967295"/>
          </p:nvPr>
        </p:nvSpPr>
        <p:spPr>
          <a:xfrm>
            <a:off x="353564" y="5171553"/>
            <a:ext cx="8229601" cy="1101427"/>
          </a:xfrm>
          <a:prstGeom prst="rect">
            <a:avLst/>
          </a:prstGeom>
        </p:spPr>
        <p:txBody>
          <a:bodyPr/>
          <a:lstStyle/>
          <a:p>
            <a:r>
              <a:rPr lang="en-US" b="0" dirty="0" smtClean="0"/>
              <a:t>RPMs located in: </a:t>
            </a:r>
            <a:r>
              <a:rPr lang="en-US" dirty="0" err="1" smtClean="0"/>
              <a:t>tmp</a:t>
            </a:r>
            <a:r>
              <a:rPr lang="en-US" dirty="0" smtClean="0"/>
              <a:t>/deploy/rpm/ARCH/</a:t>
            </a:r>
          </a:p>
          <a:p>
            <a:r>
              <a:rPr lang="en-US" dirty="0" smtClean="0"/>
              <a:t>&lt;blink&gt;</a:t>
            </a:r>
            <a:r>
              <a:rPr lang="en-US" b="0" dirty="0" smtClean="0"/>
              <a:t>index database</a:t>
            </a:r>
            <a:r>
              <a:rPr lang="en-US" dirty="0" smtClean="0"/>
              <a:t> </a:t>
            </a:r>
            <a:r>
              <a:rPr lang="en-US" dirty="0" smtClean="0">
                <a:solidFill>
                  <a:srgbClr val="FF0000"/>
                </a:solidFill>
              </a:rPr>
              <a:t>NOT CREATED YET</a:t>
            </a:r>
            <a:r>
              <a:rPr lang="en-US" dirty="0" smtClean="0"/>
              <a:t>&lt;/blink&gt;</a:t>
            </a:r>
            <a:endParaRPr dirty="0"/>
          </a:p>
        </p:txBody>
      </p:sp>
    </p:spTree>
    <p:extLst>
      <p:ext uri="{BB962C8B-B14F-4D97-AF65-F5344CB8AC3E}">
        <p14:creationId xmlns:p14="http://schemas.microsoft.com/office/powerpoint/2010/main" val="1740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64</a:t>
            </a:fld>
            <a:endParaRPr/>
          </a:p>
        </p:txBody>
      </p:sp>
      <p:sp>
        <p:nvSpPr>
          <p:cNvPr id="166" name="Title 1"/>
          <p:cNvSpPr txBox="1">
            <a:spLocks noGrp="1"/>
          </p:cNvSpPr>
          <p:nvPr>
            <p:ph type="title"/>
          </p:nvPr>
        </p:nvSpPr>
        <p:spPr>
          <a:xfrm>
            <a:off x="454024" y="408517"/>
            <a:ext cx="8227440" cy="889001"/>
          </a:xfrm>
          <a:prstGeom prst="rect">
            <a:avLst/>
          </a:prstGeom>
        </p:spPr>
        <p:txBody>
          <a:bodyPr/>
          <a:lstStyle/>
          <a:p>
            <a:r>
              <a:rPr lang="en-US" dirty="0"/>
              <a:t>Understanding RPM </a:t>
            </a:r>
            <a:r>
              <a:rPr lang="en-US" dirty="0" smtClean="0"/>
              <a:t>Package Index in </a:t>
            </a:r>
            <a:r>
              <a:rPr lang="en-US" dirty="0" err="1" smtClean="0"/>
              <a:t>Yocto</a:t>
            </a:r>
            <a:endParaRPr dirty="0"/>
          </a:p>
        </p:txBody>
      </p:sp>
      <p:sp>
        <p:nvSpPr>
          <p:cNvPr id="167" name="Content Placeholder 2"/>
          <p:cNvSpPr txBox="1">
            <a:spLocks noGrp="1"/>
          </p:cNvSpPr>
          <p:nvPr>
            <p:ph type="body" idx="4294967295"/>
          </p:nvPr>
        </p:nvSpPr>
        <p:spPr>
          <a:xfrm>
            <a:off x="442210" y="1075765"/>
            <a:ext cx="8229601" cy="723538"/>
          </a:xfrm>
          <a:prstGeom prst="rect">
            <a:avLst/>
          </a:prstGeom>
        </p:spPr>
        <p:txBody>
          <a:bodyPr/>
          <a:lstStyle/>
          <a:p>
            <a:r>
              <a:rPr lang="en-US" dirty="0" smtClean="0"/>
              <a:t>Running “</a:t>
            </a:r>
            <a:r>
              <a:rPr lang="en-US" dirty="0" err="1" smtClean="0"/>
              <a:t>bitbake</a:t>
            </a:r>
            <a:r>
              <a:rPr lang="en-US" dirty="0" smtClean="0"/>
              <a:t> package-index” generates the </a:t>
            </a:r>
            <a:r>
              <a:rPr lang="en-US" dirty="0" err="1" smtClean="0"/>
              <a:t>db</a:t>
            </a:r>
            <a:r>
              <a:rPr lang="en-US" dirty="0"/>
              <a:t>:</a:t>
            </a:r>
            <a:endParaRPr dirty="0"/>
          </a:p>
        </p:txBody>
      </p:sp>
      <p:grpSp>
        <p:nvGrpSpPr>
          <p:cNvPr id="170" name="Rectangle 5"/>
          <p:cNvGrpSpPr/>
          <p:nvPr/>
        </p:nvGrpSpPr>
        <p:grpSpPr>
          <a:xfrm>
            <a:off x="340111" y="1589196"/>
            <a:ext cx="8833386" cy="5016756"/>
            <a:chOff x="-340055" y="88687"/>
            <a:chExt cx="8833385" cy="5485685"/>
          </a:xfrm>
        </p:grpSpPr>
        <p:sp>
          <p:nvSpPr>
            <p:cNvPr id="168" name="Rectangle"/>
            <p:cNvSpPr/>
            <p:nvPr/>
          </p:nvSpPr>
          <p:spPr>
            <a:xfrm>
              <a:off x="-340055" y="120097"/>
              <a:ext cx="8433797" cy="4853652"/>
            </a:xfrm>
            <a:prstGeom prst="rect">
              <a:avLst/>
            </a:prstGeom>
            <a:solidFill>
              <a:schemeClr val="accent4"/>
            </a:solidFill>
            <a:ln w="9525" cap="flat">
              <a:solidFill>
                <a:schemeClr val="accent1"/>
              </a:solidFill>
              <a:prstDash val="solid"/>
              <a:round/>
            </a:ln>
            <a:effectLst/>
          </p:spPr>
          <p:txBody>
            <a:bodyPr wrap="square" lIns="45719" tIns="45719" rIns="45719" bIns="45719" numCol="1" anchor="t">
              <a:noAutofit/>
            </a:bodyPr>
            <a:lstStyle/>
            <a:p>
              <a:endParaRPr/>
            </a:p>
          </p:txBody>
        </p:sp>
        <p:sp>
          <p:nvSpPr>
            <p:cNvPr id="169" name="$ bitbake core-image-minimal (or bitbake world)…"/>
            <p:cNvSpPr txBox="1"/>
            <p:nvPr/>
          </p:nvSpPr>
          <p:spPr>
            <a:xfrm>
              <a:off x="-226142" y="88687"/>
              <a:ext cx="8719472" cy="54856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1600" b="1">
                  <a:latin typeface="Courier New"/>
                  <a:ea typeface="Courier New"/>
                  <a:cs typeface="Courier New"/>
                  <a:sym typeface="Courier New"/>
                </a:defRPr>
              </a:pPr>
              <a:endParaRPr dirty="0"/>
            </a:p>
            <a:p>
              <a:pPr>
                <a:defRPr sz="1600" b="1">
                  <a:latin typeface="Courier New"/>
                  <a:ea typeface="Courier New"/>
                  <a:cs typeface="Courier New"/>
                  <a:sym typeface="Courier New"/>
                </a:defRPr>
              </a:pPr>
              <a:r>
                <a:rPr dirty="0" smtClean="0"/>
                <a:t>$</a:t>
              </a:r>
              <a:r>
                <a:rPr lang="en-US" dirty="0" smtClean="0"/>
                <a:t> ls </a:t>
              </a:r>
              <a:r>
                <a:rPr lang="en-US" dirty="0" err="1" smtClean="0"/>
                <a:t>tmp</a:t>
              </a:r>
              <a:r>
                <a:rPr lang="en-US" dirty="0" smtClean="0"/>
                <a:t>/deploy/rpm/qemux86/</a:t>
              </a:r>
              <a:r>
                <a:rPr lang="en-US" dirty="0" err="1" smtClean="0"/>
                <a:t>repodata</a:t>
              </a:r>
              <a:endParaRPr lang="en-US" dirty="0" smtClean="0"/>
            </a:p>
            <a:p>
              <a:pPr>
                <a:defRPr sz="1600" b="1">
                  <a:latin typeface="Courier New"/>
                  <a:ea typeface="Courier New"/>
                  <a:cs typeface="Courier New"/>
                  <a:sym typeface="Courier New"/>
                </a:defRPr>
              </a:pPr>
              <a:r>
                <a:rPr lang="en-US" dirty="0" smtClean="0"/>
                <a:t>[bunch of </a:t>
              </a:r>
              <a:r>
                <a:rPr lang="en-US" dirty="0" err="1" smtClean="0"/>
                <a:t>sqlite</a:t>
              </a:r>
              <a:r>
                <a:rPr lang="en-US" dirty="0" smtClean="0"/>
                <a:t> files]</a:t>
              </a:r>
            </a:p>
            <a:p>
              <a:pPr>
                <a:defRPr sz="1600" b="1">
                  <a:latin typeface="Courier New"/>
                  <a:ea typeface="Courier New"/>
                  <a:cs typeface="Courier New"/>
                  <a:sym typeface="Courier New"/>
                </a:defRPr>
              </a:pPr>
              <a:r>
                <a:rPr lang="en-US" dirty="0" smtClean="0"/>
                <a:t>repomd.xml</a:t>
              </a:r>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r>
                <a:rPr lang="en-US" dirty="0" smtClean="0"/>
                <a:t>$ cat repomd.xml</a:t>
              </a:r>
            </a:p>
            <a:p>
              <a:pPr>
                <a:defRPr sz="1600" b="1">
                  <a:latin typeface="Courier New"/>
                  <a:ea typeface="Courier New"/>
                  <a:cs typeface="Courier New"/>
                  <a:sym typeface="Courier New"/>
                </a:defRPr>
              </a:pPr>
              <a:r>
                <a:rPr lang="en-US" dirty="0"/>
                <a:t>&lt;?xml version="1.0" encoding="UTF-8</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&lt;</a:t>
              </a:r>
              <a:r>
                <a:rPr lang="en-US" dirty="0" err="1" smtClean="0"/>
                <a:t>repomd</a:t>
              </a:r>
              <a:r>
                <a:rPr lang="en-US" dirty="0" smtClean="0"/>
                <a:t> </a:t>
              </a:r>
              <a:r>
                <a:rPr lang="en-US" dirty="0" err="1"/>
                <a:t>xmlns</a:t>
              </a:r>
              <a:r>
                <a:rPr lang="en-US" dirty="0"/>
                <a:t>="http://linux.duke.edu/metadata/repo</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&lt;revision&gt;1566265277&lt;/revision&gt;¬</a:t>
              </a:r>
            </a:p>
            <a:p>
              <a:pPr>
                <a:defRPr sz="1600" b="1">
                  <a:latin typeface="Courier New"/>
                  <a:ea typeface="Courier New"/>
                  <a:cs typeface="Courier New"/>
                  <a:sym typeface="Courier New"/>
                </a:defRPr>
              </a:pPr>
              <a:r>
                <a:rPr lang="en-US" dirty="0"/>
                <a:t>  </a:t>
              </a:r>
              <a:r>
                <a:rPr lang="en-US" dirty="0" smtClean="0"/>
                <a:t>  </a:t>
              </a:r>
              <a:r>
                <a:rPr lang="en-US" dirty="0"/>
                <a:t>&lt;data type="primary"&gt;¬</a:t>
              </a:r>
            </a:p>
            <a:p>
              <a:pPr>
                <a:defRPr sz="1600" b="1">
                  <a:latin typeface="Courier New"/>
                  <a:ea typeface="Courier New"/>
                  <a:cs typeface="Courier New"/>
                  <a:sym typeface="Courier New"/>
                </a:defRPr>
              </a:pPr>
              <a:r>
                <a:rPr lang="en-US" dirty="0"/>
                <a:t>  </a:t>
              </a:r>
              <a:r>
                <a:rPr lang="en-US" dirty="0" smtClean="0"/>
                <a:t>    </a:t>
              </a:r>
              <a:r>
                <a:rPr lang="en-US" dirty="0"/>
                <a:t>&lt;checksum type="sha256"&gt;</a:t>
              </a:r>
              <a:r>
                <a:rPr lang="en-US" dirty="0" smtClean="0"/>
                <a:t>2336fe2c…d0f</a:t>
              </a:r>
              <a:r>
                <a:rPr lang="en-US" dirty="0"/>
                <a:t>&lt;/checksum&gt;¬</a:t>
              </a:r>
            </a:p>
            <a:p>
              <a:pPr>
                <a:defRPr sz="1600" b="1">
                  <a:latin typeface="Courier New"/>
                  <a:ea typeface="Courier New"/>
                  <a:cs typeface="Courier New"/>
                  <a:sym typeface="Courier New"/>
                </a:defRPr>
              </a:pPr>
              <a:r>
                <a:rPr lang="en-US" dirty="0"/>
                <a:t>  </a:t>
              </a:r>
              <a:r>
                <a:rPr lang="en-US" dirty="0" smtClean="0"/>
                <a:t>    </a:t>
              </a:r>
              <a:r>
                <a:rPr lang="en-US" dirty="0"/>
                <a:t>&lt;open-checksum type="sha256"&gt;</a:t>
              </a:r>
              <a:r>
                <a:rPr lang="en-US" dirty="0" smtClean="0"/>
                <a:t>db11…d9e4e9a</a:t>
              </a:r>
              <a:r>
                <a:rPr lang="en-US" dirty="0"/>
                <a:t>&lt;/open-checksum</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a:t>
              </a:r>
              <a:r>
                <a:rPr lang="en-US" sz="1800" dirty="0">
                  <a:solidFill>
                    <a:srgbClr val="00B050"/>
                  </a:solidFill>
                </a:rPr>
                <a:t>location</a:t>
              </a:r>
              <a:r>
                <a:rPr lang="en-US" dirty="0"/>
                <a:t> </a:t>
              </a:r>
              <a:r>
                <a:rPr lang="en-US" dirty="0" err="1"/>
                <a:t>href</a:t>
              </a:r>
              <a:r>
                <a:rPr lang="en-US" dirty="0"/>
                <a:t>="</a:t>
              </a:r>
              <a:r>
                <a:rPr lang="en-US" dirty="0" err="1" smtClean="0"/>
                <a:t>repodata</a:t>
              </a:r>
              <a:r>
                <a:rPr lang="en-US" dirty="0" smtClean="0"/>
                <a:t>/2336…f27de1d0f-primary.xml.gz"/&gt;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&lt;timestamp&gt;1566265277&lt;/timestamp</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&lt;size&gt;68850&lt;/size</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&lt;open-size&gt;998064&lt;/open-size</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&lt;/data</a:t>
              </a:r>
              <a:r>
                <a:rPr lang="en-US" dirty="0" smtClean="0"/>
                <a:t>&gt;</a:t>
              </a:r>
              <a:endParaRPr lang="en-US" dirty="0"/>
            </a:p>
            <a:p>
              <a:pPr>
                <a:defRPr sz="1600" b="1">
                  <a:latin typeface="Courier New"/>
                  <a:ea typeface="Courier New"/>
                  <a:cs typeface="Courier New"/>
                  <a:sym typeface="Courier New"/>
                </a:defRPr>
              </a:pPr>
              <a:endParaRPr lang="en-US" dirty="0" smtClean="0"/>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endParaRPr dirty="0"/>
            </a:p>
          </p:txBody>
        </p:sp>
      </p:grpSp>
    </p:spTree>
    <p:extLst>
      <p:ext uri="{BB962C8B-B14F-4D97-AF65-F5344CB8AC3E}">
        <p14:creationId xmlns:p14="http://schemas.microsoft.com/office/powerpoint/2010/main" val="590155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65</a:t>
            </a:fld>
            <a:endParaRPr/>
          </a:p>
        </p:txBody>
      </p:sp>
      <p:sp>
        <p:nvSpPr>
          <p:cNvPr id="154" name="Title 1"/>
          <p:cNvSpPr txBox="1">
            <a:spLocks noGrp="1"/>
          </p:cNvSpPr>
          <p:nvPr>
            <p:ph type="title"/>
          </p:nvPr>
        </p:nvSpPr>
        <p:spPr>
          <a:xfrm>
            <a:off x="454024" y="408517"/>
            <a:ext cx="8227440" cy="889001"/>
          </a:xfrm>
          <a:prstGeom prst="rect">
            <a:avLst/>
          </a:prstGeom>
        </p:spPr>
        <p:txBody>
          <a:bodyPr/>
          <a:lstStyle/>
          <a:p>
            <a:r>
              <a:rPr lang="en-US" dirty="0" smtClean="0"/>
              <a:t>Tools and Commands</a:t>
            </a:r>
            <a:endParaRPr dirty="0"/>
          </a:p>
        </p:txBody>
      </p:sp>
      <p:sp>
        <p:nvSpPr>
          <p:cNvPr id="155" name="Content Placeholder 2"/>
          <p:cNvSpPr txBox="1">
            <a:spLocks noGrp="1"/>
          </p:cNvSpPr>
          <p:nvPr>
            <p:ph type="body" idx="4294967295"/>
          </p:nvPr>
        </p:nvSpPr>
        <p:spPr>
          <a:xfrm>
            <a:off x="442209" y="1075766"/>
            <a:ext cx="8421376" cy="4921623"/>
          </a:xfrm>
          <a:prstGeom prst="rect">
            <a:avLst/>
          </a:prstGeom>
        </p:spPr>
        <p:txBody>
          <a:bodyPr/>
          <a:lstStyle/>
          <a:p>
            <a:pPr>
              <a:lnSpc>
                <a:spcPct val="90000"/>
              </a:lnSpc>
            </a:pPr>
            <a:r>
              <a:rPr dirty="0" smtClean="0"/>
              <a:t>Repository </a:t>
            </a:r>
            <a:r>
              <a:rPr dirty="0"/>
              <a:t>Tools</a:t>
            </a:r>
          </a:p>
          <a:p>
            <a:pPr marL="685800" lvl="1" indent="-342900">
              <a:lnSpc>
                <a:spcPct val="90000"/>
              </a:lnSpc>
              <a:spcBef>
                <a:spcPts val="500"/>
              </a:spcBef>
              <a:buClr>
                <a:srgbClr val="37424A"/>
              </a:buClr>
              <a:defRPr sz="2200" b="0">
                <a:solidFill>
                  <a:srgbClr val="404040"/>
                </a:solidFill>
              </a:defRPr>
            </a:pPr>
            <a:r>
              <a:rPr dirty="0" err="1"/>
              <a:t>createrepo</a:t>
            </a:r>
            <a:endParaRPr dirty="0"/>
          </a:p>
          <a:p>
            <a:pPr marL="685800" lvl="1" indent="-342900">
              <a:lnSpc>
                <a:spcPct val="90000"/>
              </a:lnSpc>
              <a:spcBef>
                <a:spcPts val="500"/>
              </a:spcBef>
              <a:buClr>
                <a:srgbClr val="37424A"/>
              </a:buClr>
              <a:defRPr sz="2200" b="0">
                <a:solidFill>
                  <a:srgbClr val="404040"/>
                </a:solidFill>
              </a:defRPr>
            </a:pPr>
            <a:r>
              <a:rPr dirty="0"/>
              <a:t>rpm2cpio</a:t>
            </a:r>
          </a:p>
          <a:p>
            <a:pPr marL="685800" lvl="1" indent="-342900">
              <a:lnSpc>
                <a:spcPct val="90000"/>
              </a:lnSpc>
              <a:spcBef>
                <a:spcPts val="500"/>
              </a:spcBef>
              <a:buClr>
                <a:srgbClr val="37424A"/>
              </a:buClr>
              <a:defRPr sz="2200" b="0">
                <a:solidFill>
                  <a:srgbClr val="404040"/>
                </a:solidFill>
              </a:defRPr>
            </a:pPr>
            <a:r>
              <a:rPr dirty="0" err="1"/>
              <a:t>dnf</a:t>
            </a:r>
            <a:r>
              <a:rPr dirty="0"/>
              <a:t> (replaces yum)</a:t>
            </a:r>
          </a:p>
          <a:p>
            <a:pPr marL="685800" lvl="1" indent="-342900">
              <a:lnSpc>
                <a:spcPct val="90000"/>
              </a:lnSpc>
              <a:spcBef>
                <a:spcPts val="500"/>
              </a:spcBef>
              <a:buClr>
                <a:srgbClr val="37424A"/>
              </a:buClr>
              <a:defRPr sz="2200" b="0">
                <a:solidFill>
                  <a:srgbClr val="404040"/>
                </a:solidFill>
              </a:defRPr>
            </a:pPr>
            <a:r>
              <a:rPr dirty="0"/>
              <a:t>yum-</a:t>
            </a:r>
            <a:r>
              <a:rPr dirty="0" err="1"/>
              <a:t>utils</a:t>
            </a:r>
            <a:r>
              <a:rPr dirty="0"/>
              <a:t> (historical)</a:t>
            </a:r>
          </a:p>
          <a:p>
            <a:pPr marL="685800" lvl="1" indent="-342900">
              <a:lnSpc>
                <a:spcPct val="90000"/>
              </a:lnSpc>
              <a:spcBef>
                <a:spcPts val="500"/>
              </a:spcBef>
              <a:buClr>
                <a:srgbClr val="37424A"/>
              </a:buClr>
              <a:defRPr sz="2200" b="0">
                <a:solidFill>
                  <a:srgbClr val="404040"/>
                </a:solidFill>
              </a:defRPr>
            </a:pPr>
            <a:endParaRPr dirty="0"/>
          </a:p>
          <a:p>
            <a:pPr>
              <a:lnSpc>
                <a:spcPct val="90000"/>
              </a:lnSpc>
            </a:pPr>
            <a:r>
              <a:rPr dirty="0"/>
              <a:t>Important Commands</a:t>
            </a:r>
          </a:p>
          <a:p>
            <a:pPr marL="685800" lvl="1" indent="-342900">
              <a:lnSpc>
                <a:spcPct val="90000"/>
              </a:lnSpc>
              <a:spcBef>
                <a:spcPts val="500"/>
              </a:spcBef>
              <a:buClr>
                <a:srgbClr val="37424A"/>
              </a:buClr>
              <a:defRPr sz="2200" b="0">
                <a:solidFill>
                  <a:srgbClr val="404040"/>
                </a:solidFill>
              </a:defRPr>
            </a:pPr>
            <a:r>
              <a:rPr dirty="0"/>
              <a:t>rpm -</a:t>
            </a:r>
            <a:r>
              <a:rPr dirty="0" err="1"/>
              <a:t>qip</a:t>
            </a:r>
            <a:r>
              <a:rPr dirty="0"/>
              <a:t> (general info)</a:t>
            </a:r>
          </a:p>
          <a:p>
            <a:pPr marL="685800" lvl="1" indent="-342900">
              <a:lnSpc>
                <a:spcPct val="90000"/>
              </a:lnSpc>
              <a:spcBef>
                <a:spcPts val="500"/>
              </a:spcBef>
              <a:buClr>
                <a:srgbClr val="37424A"/>
              </a:buClr>
              <a:defRPr sz="2200" b="0">
                <a:solidFill>
                  <a:srgbClr val="404040"/>
                </a:solidFill>
              </a:defRPr>
            </a:pPr>
            <a:r>
              <a:rPr dirty="0"/>
              <a:t>rpm -</a:t>
            </a:r>
            <a:r>
              <a:rPr dirty="0" err="1"/>
              <a:t>qpR</a:t>
            </a:r>
            <a:r>
              <a:rPr dirty="0"/>
              <a:t>  (depends)</a:t>
            </a:r>
          </a:p>
          <a:p>
            <a:pPr marL="685800" lvl="1" indent="-342900">
              <a:lnSpc>
                <a:spcPct val="90000"/>
              </a:lnSpc>
              <a:spcBef>
                <a:spcPts val="500"/>
              </a:spcBef>
              <a:buClr>
                <a:srgbClr val="37424A"/>
              </a:buClr>
              <a:defRPr sz="2200" b="0">
                <a:solidFill>
                  <a:srgbClr val="404040"/>
                </a:solidFill>
              </a:defRPr>
            </a:pPr>
            <a:r>
              <a:rPr u="sng" dirty="0">
                <a:solidFill>
                  <a:schemeClr val="accent1"/>
                </a:solidFill>
                <a:uFill>
                  <a:solidFill>
                    <a:schemeClr val="accent1"/>
                  </a:solidFill>
                </a:uFill>
                <a:hlinkClick r:id="rId2"/>
              </a:rPr>
              <a:t>https://wiki.yoctoproject.org/wiki/TipsAndTricks/UsingRPM</a:t>
            </a:r>
          </a:p>
        </p:txBody>
      </p:sp>
    </p:spTree>
    <p:extLst>
      <p:ext uri="{BB962C8B-B14F-4D97-AF65-F5344CB8AC3E}">
        <p14:creationId xmlns:p14="http://schemas.microsoft.com/office/powerpoint/2010/main" val="1474828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66</a:t>
            </a:fld>
            <a:endParaRPr/>
          </a:p>
        </p:txBody>
      </p:sp>
      <p:sp>
        <p:nvSpPr>
          <p:cNvPr id="166" name="Title 1"/>
          <p:cNvSpPr txBox="1">
            <a:spLocks noGrp="1"/>
          </p:cNvSpPr>
          <p:nvPr>
            <p:ph type="title"/>
          </p:nvPr>
        </p:nvSpPr>
        <p:spPr>
          <a:xfrm>
            <a:off x="454024" y="408517"/>
            <a:ext cx="8227440" cy="889001"/>
          </a:xfrm>
          <a:prstGeom prst="rect">
            <a:avLst/>
          </a:prstGeom>
        </p:spPr>
        <p:txBody>
          <a:bodyPr/>
          <a:lstStyle/>
          <a:p>
            <a:r>
              <a:rPr lang="en-US" dirty="0" smtClean="0"/>
              <a:t>Tools and Commands</a:t>
            </a:r>
            <a:endParaRPr dirty="0"/>
          </a:p>
        </p:txBody>
      </p:sp>
      <p:sp>
        <p:nvSpPr>
          <p:cNvPr id="167" name="Content Placeholder 2"/>
          <p:cNvSpPr txBox="1">
            <a:spLocks noGrp="1"/>
          </p:cNvSpPr>
          <p:nvPr>
            <p:ph type="body" idx="4294967295"/>
          </p:nvPr>
        </p:nvSpPr>
        <p:spPr>
          <a:xfrm>
            <a:off x="442210" y="1075765"/>
            <a:ext cx="8229601" cy="723538"/>
          </a:xfrm>
          <a:prstGeom prst="rect">
            <a:avLst/>
          </a:prstGeom>
        </p:spPr>
        <p:txBody>
          <a:bodyPr/>
          <a:lstStyle/>
          <a:p>
            <a:r>
              <a:rPr lang="en-US" dirty="0" smtClean="0"/>
              <a:t>Getting general info:</a:t>
            </a:r>
            <a:endParaRPr dirty="0"/>
          </a:p>
        </p:txBody>
      </p:sp>
      <p:grpSp>
        <p:nvGrpSpPr>
          <p:cNvPr id="170" name="Rectangle 5"/>
          <p:cNvGrpSpPr/>
          <p:nvPr/>
        </p:nvGrpSpPr>
        <p:grpSpPr>
          <a:xfrm>
            <a:off x="340111" y="1589196"/>
            <a:ext cx="8833386" cy="4801312"/>
            <a:chOff x="-340055" y="88687"/>
            <a:chExt cx="8833385" cy="5616683"/>
          </a:xfrm>
        </p:grpSpPr>
        <p:sp>
          <p:nvSpPr>
            <p:cNvPr id="168" name="Rectangle"/>
            <p:cNvSpPr/>
            <p:nvPr/>
          </p:nvSpPr>
          <p:spPr>
            <a:xfrm>
              <a:off x="-340055" y="120097"/>
              <a:ext cx="8433797" cy="4853652"/>
            </a:xfrm>
            <a:prstGeom prst="rect">
              <a:avLst/>
            </a:prstGeom>
            <a:solidFill>
              <a:schemeClr val="accent4"/>
            </a:solidFill>
            <a:ln w="9525" cap="flat">
              <a:solidFill>
                <a:schemeClr val="accent1"/>
              </a:solidFill>
              <a:prstDash val="solid"/>
              <a:round/>
            </a:ln>
            <a:effectLst/>
          </p:spPr>
          <p:txBody>
            <a:bodyPr wrap="square" lIns="45719" tIns="45719" rIns="45719" bIns="45719" numCol="1" anchor="t">
              <a:noAutofit/>
            </a:bodyPr>
            <a:lstStyle/>
            <a:p>
              <a:endParaRPr/>
            </a:p>
          </p:txBody>
        </p:sp>
        <p:sp>
          <p:nvSpPr>
            <p:cNvPr id="169" name="$ bitbake core-image-minimal (or bitbake world)…"/>
            <p:cNvSpPr txBox="1"/>
            <p:nvPr/>
          </p:nvSpPr>
          <p:spPr>
            <a:xfrm>
              <a:off x="-226142" y="88687"/>
              <a:ext cx="8719472" cy="56166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1600" b="1">
                  <a:latin typeface="Courier New"/>
                  <a:ea typeface="Courier New"/>
                  <a:cs typeface="Courier New"/>
                  <a:sym typeface="Courier New"/>
                </a:defRPr>
              </a:pPr>
              <a:endParaRPr dirty="0"/>
            </a:p>
            <a:p>
              <a:pPr>
                <a:defRPr sz="1600" b="1">
                  <a:latin typeface="Courier New"/>
                  <a:ea typeface="Courier New"/>
                  <a:cs typeface="Courier New"/>
                  <a:sym typeface="Courier New"/>
                </a:defRPr>
              </a:pPr>
              <a:r>
                <a:rPr dirty="0" smtClean="0"/>
                <a:t>$</a:t>
              </a:r>
              <a:r>
                <a:rPr lang="en-US" dirty="0"/>
                <a:t> rpm -</a:t>
              </a:r>
              <a:r>
                <a:rPr lang="en-US" dirty="0" err="1"/>
                <a:t>qip</a:t>
              </a:r>
              <a:r>
                <a:rPr lang="en-US" dirty="0"/>
                <a:t> </a:t>
              </a:r>
              <a:r>
                <a:rPr lang="en-US" dirty="0" smtClean="0"/>
                <a:t>xserver-xf86-config-0.1-r33.0.qemux86.rpm</a:t>
              </a:r>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r>
                <a:rPr lang="en-US" dirty="0"/>
                <a:t>Name        : xserver-xf86-config</a:t>
              </a:r>
            </a:p>
            <a:p>
              <a:pPr>
                <a:defRPr sz="1600" b="1">
                  <a:latin typeface="Courier New"/>
                  <a:ea typeface="Courier New"/>
                  <a:cs typeface="Courier New"/>
                  <a:sym typeface="Courier New"/>
                </a:defRPr>
              </a:pPr>
              <a:r>
                <a:rPr lang="en-US" dirty="0"/>
                <a:t>Version     : 0.1</a:t>
              </a:r>
            </a:p>
            <a:p>
              <a:pPr>
                <a:defRPr sz="1600" b="1">
                  <a:latin typeface="Courier New"/>
                  <a:ea typeface="Courier New"/>
                  <a:cs typeface="Courier New"/>
                  <a:sym typeface="Courier New"/>
                </a:defRPr>
              </a:pPr>
              <a:r>
                <a:rPr lang="en-US" dirty="0"/>
                <a:t>Release     : r33.0</a:t>
              </a:r>
            </a:p>
            <a:p>
              <a:pPr>
                <a:defRPr sz="1600" b="1">
                  <a:latin typeface="Courier New"/>
                  <a:ea typeface="Courier New"/>
                  <a:cs typeface="Courier New"/>
                  <a:sym typeface="Courier New"/>
                </a:defRPr>
              </a:pPr>
              <a:r>
                <a:rPr lang="en-US" dirty="0"/>
                <a:t>Architecture: </a:t>
              </a:r>
              <a:r>
                <a:rPr lang="en-US" dirty="0" smtClean="0"/>
                <a:t>qemux86</a:t>
              </a:r>
            </a:p>
            <a:p>
              <a:pPr>
                <a:defRPr sz="1600" b="1">
                  <a:latin typeface="Courier New"/>
                  <a:ea typeface="Courier New"/>
                  <a:cs typeface="Courier New"/>
                  <a:sym typeface="Courier New"/>
                </a:defRPr>
              </a:pPr>
              <a:r>
                <a:rPr lang="en-US" dirty="0" smtClean="0"/>
                <a:t>Group       </a:t>
              </a:r>
              <a:r>
                <a:rPr lang="en-US" dirty="0"/>
                <a:t>: x11/base</a:t>
              </a:r>
            </a:p>
            <a:p>
              <a:pPr>
                <a:defRPr sz="1600" b="1">
                  <a:latin typeface="Courier New"/>
                  <a:ea typeface="Courier New"/>
                  <a:cs typeface="Courier New"/>
                  <a:sym typeface="Courier New"/>
                </a:defRPr>
              </a:pPr>
              <a:r>
                <a:rPr lang="en-US" dirty="0"/>
                <a:t>Size        : 1165</a:t>
              </a:r>
            </a:p>
            <a:p>
              <a:pPr>
                <a:defRPr sz="1600" b="1">
                  <a:latin typeface="Courier New"/>
                  <a:ea typeface="Courier New"/>
                  <a:cs typeface="Courier New"/>
                  <a:sym typeface="Courier New"/>
                </a:defRPr>
              </a:pPr>
              <a:r>
                <a:rPr lang="en-US" dirty="0"/>
                <a:t>License     : </a:t>
              </a:r>
              <a:r>
                <a:rPr lang="en-US" dirty="0" smtClean="0"/>
                <a:t>MIT-X</a:t>
              </a:r>
            </a:p>
            <a:p>
              <a:pPr>
                <a:defRPr sz="1600" b="1">
                  <a:latin typeface="Courier New"/>
                  <a:ea typeface="Courier New"/>
                  <a:cs typeface="Courier New"/>
                  <a:sym typeface="Courier New"/>
                </a:defRPr>
              </a:pPr>
              <a:r>
                <a:rPr lang="en-US" dirty="0" smtClean="0"/>
                <a:t>Source RPM  : xserver-xf86-config-0.1-r33.0.src.rpm</a:t>
              </a:r>
            </a:p>
            <a:p>
              <a:pPr>
                <a:defRPr sz="1600" b="1">
                  <a:latin typeface="Courier New"/>
                  <a:ea typeface="Courier New"/>
                  <a:cs typeface="Courier New"/>
                  <a:sym typeface="Courier New"/>
                </a:defRPr>
              </a:pPr>
              <a:r>
                <a:rPr lang="en-US" dirty="0" smtClean="0"/>
                <a:t>Build </a:t>
              </a:r>
              <a:r>
                <a:rPr lang="en-US" dirty="0"/>
                <a:t>Date  : Thu 11 Apr 2019 05:09:21 PM PDT</a:t>
              </a:r>
            </a:p>
            <a:p>
              <a:pPr>
                <a:defRPr sz="1600" b="1">
                  <a:latin typeface="Courier New"/>
                  <a:ea typeface="Courier New"/>
                  <a:cs typeface="Courier New"/>
                  <a:sym typeface="Courier New"/>
                </a:defRPr>
              </a:pPr>
              <a:r>
                <a:rPr lang="en-US" dirty="0" smtClean="0"/>
                <a:t>Packager    </a:t>
              </a:r>
              <a:r>
                <a:rPr lang="en-US" dirty="0"/>
                <a:t>: Poky </a:t>
              </a:r>
              <a:r>
                <a:rPr lang="en-US" dirty="0" smtClean="0">
                  <a:hlinkClick r:id="rId3"/>
                </a:rPr>
                <a:t>poky@yoctoproject.org</a:t>
              </a:r>
              <a:r>
                <a:rPr lang="en-US" dirty="0" smtClean="0"/>
                <a:t> (</a:t>
              </a:r>
              <a:r>
                <a:rPr lang="en-US" sz="1800" dirty="0" smtClean="0"/>
                <a:t>see: MAINTAINER </a:t>
              </a:r>
              <a:r>
                <a:rPr lang="en-US" sz="1800" dirty="0" err="1" smtClean="0"/>
                <a:t>var</a:t>
              </a:r>
              <a:r>
                <a:rPr lang="en-US" dirty="0" smtClean="0"/>
                <a:t>)</a:t>
              </a:r>
              <a:endParaRPr lang="en-US" dirty="0"/>
            </a:p>
            <a:p>
              <a:pPr>
                <a:defRPr sz="1600" b="1">
                  <a:latin typeface="Courier New"/>
                  <a:ea typeface="Courier New"/>
                  <a:cs typeface="Courier New"/>
                  <a:sym typeface="Courier New"/>
                </a:defRPr>
              </a:pPr>
              <a:r>
                <a:rPr lang="en-US" dirty="0"/>
                <a:t>URL         : http://www.x.org</a:t>
              </a:r>
            </a:p>
            <a:p>
              <a:pPr>
                <a:defRPr sz="1600" b="1">
                  <a:latin typeface="Courier New"/>
                  <a:ea typeface="Courier New"/>
                  <a:cs typeface="Courier New"/>
                  <a:sym typeface="Courier New"/>
                </a:defRPr>
              </a:pPr>
              <a:r>
                <a:rPr lang="en-US" dirty="0"/>
                <a:t>Summary     : </a:t>
              </a:r>
              <a:r>
                <a:rPr lang="en-US" dirty="0" err="1"/>
                <a:t>X.Org</a:t>
              </a:r>
              <a:r>
                <a:rPr lang="en-US" dirty="0"/>
                <a:t> X server configuration file</a:t>
              </a:r>
            </a:p>
            <a:p>
              <a:pPr>
                <a:defRPr sz="1600" b="1">
                  <a:latin typeface="Courier New"/>
                  <a:ea typeface="Courier New"/>
                  <a:cs typeface="Courier New"/>
                  <a:sym typeface="Courier New"/>
                </a:defRPr>
              </a:pPr>
              <a:r>
                <a:rPr lang="en-US" dirty="0"/>
                <a:t>Description </a:t>
              </a:r>
              <a:r>
                <a:rPr lang="en-US" dirty="0" smtClean="0"/>
                <a:t>: </a:t>
              </a:r>
              <a:r>
                <a:rPr lang="en-US" dirty="0" err="1" smtClean="0"/>
                <a:t>X.Org</a:t>
              </a:r>
              <a:r>
                <a:rPr lang="en-US" dirty="0" smtClean="0"/>
                <a:t> </a:t>
              </a:r>
              <a:r>
                <a:rPr lang="en-US" dirty="0"/>
                <a:t>X server configuration file.</a:t>
              </a:r>
            </a:p>
            <a:p>
              <a:pPr>
                <a:defRPr sz="1600" b="1">
                  <a:latin typeface="Courier New"/>
                  <a:ea typeface="Courier New"/>
                  <a:cs typeface="Courier New"/>
                  <a:sym typeface="Courier New"/>
                </a:defRPr>
              </a:pPr>
              <a:endParaRPr lang="en-US" dirty="0" smtClean="0"/>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endParaRPr dirty="0"/>
            </a:p>
          </p:txBody>
        </p:sp>
      </p:grpSp>
    </p:spTree>
    <p:extLst>
      <p:ext uri="{BB962C8B-B14F-4D97-AF65-F5344CB8AC3E}">
        <p14:creationId xmlns:p14="http://schemas.microsoft.com/office/powerpoint/2010/main" val="2607103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67</a:t>
            </a:fld>
            <a:endParaRPr/>
          </a:p>
        </p:txBody>
      </p:sp>
      <p:sp>
        <p:nvSpPr>
          <p:cNvPr id="158"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159"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sz="2200">
                <a:solidFill>
                  <a:srgbClr val="404040"/>
                </a:solidFill>
              </a:defRPr>
            </a:pPr>
            <a:r>
              <a:t>Setting up a package feed</a:t>
            </a:r>
            <a:br/>
            <a:endParaRPr b="0"/>
          </a:p>
          <a:p>
            <a:pPr marL="685800" lvl="1" indent="-342900">
              <a:spcBef>
                <a:spcPts val="500"/>
              </a:spcBef>
              <a:buClr>
                <a:srgbClr val="37424A"/>
              </a:buClr>
              <a:defRPr sz="2000" b="0">
                <a:solidFill>
                  <a:srgbClr val="A6A6A6"/>
                </a:solidFill>
              </a:defRPr>
            </a:pPr>
            <a:r>
              <a:t>Using PR Server</a:t>
            </a:r>
            <a:br/>
            <a:endParaRPr/>
          </a:p>
          <a:p>
            <a:pPr marL="685800" lvl="1" indent="-342900">
              <a:spcBef>
                <a:spcPts val="500"/>
              </a:spcBef>
              <a:buClr>
                <a:srgbClr val="37424A"/>
              </a:buClr>
              <a:defRPr sz="2000" b="0">
                <a:solidFill>
                  <a:srgbClr val="A6A6A6"/>
                </a:solidFill>
              </a:defRPr>
            </a:pPr>
            <a:r>
              <a:t>Signing package feeds</a:t>
            </a:r>
            <a:endParaRPr sz="2200">
              <a:solidFill>
                <a:srgbClr val="404040"/>
              </a:solidFill>
            </a:endParaRPr>
          </a:p>
          <a:p>
            <a:pPr marL="685800" lvl="1" indent="-342900">
              <a:spcBef>
                <a:spcPts val="500"/>
              </a:spcBef>
              <a:buClr>
                <a:srgbClr val="37424A"/>
              </a:buClr>
              <a:defRPr sz="2000" b="0" i="1">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Keeping your code secure</a:t>
            </a:r>
            <a:endParaRPr sz="2200">
              <a:solidFill>
                <a:srgbClr val="404040"/>
              </a:solidFill>
            </a:endParaRPr>
          </a:p>
          <a:p>
            <a:pPr marL="685800" lvl="1" indent="-342900">
              <a:spcBef>
                <a:spcPts val="500"/>
              </a:spcBef>
              <a:buClr>
                <a:srgbClr val="37424A"/>
              </a:buClr>
              <a:defRPr sz="2000" b="0">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The future of package feeds</a:t>
            </a:r>
          </a:p>
        </p:txBody>
      </p:sp>
    </p:spTree>
    <p:extLst>
      <p:ext uri="{BB962C8B-B14F-4D97-AF65-F5344CB8AC3E}">
        <p14:creationId xmlns:p14="http://schemas.microsoft.com/office/powerpoint/2010/main" val="2518811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68</a:t>
            </a:fld>
            <a:endParaRPr/>
          </a:p>
        </p:txBody>
      </p:sp>
      <p:sp>
        <p:nvSpPr>
          <p:cNvPr id="162" name="Title 1"/>
          <p:cNvSpPr txBox="1">
            <a:spLocks noGrp="1"/>
          </p:cNvSpPr>
          <p:nvPr>
            <p:ph type="title"/>
          </p:nvPr>
        </p:nvSpPr>
        <p:spPr>
          <a:xfrm>
            <a:off x="454024" y="408517"/>
            <a:ext cx="8227440" cy="889001"/>
          </a:xfrm>
          <a:prstGeom prst="rect">
            <a:avLst/>
          </a:prstGeom>
        </p:spPr>
        <p:txBody>
          <a:bodyPr/>
          <a:lstStyle/>
          <a:p>
            <a:r>
              <a:t>Setting up a package feed - Target Setup</a:t>
            </a:r>
          </a:p>
        </p:txBody>
      </p:sp>
      <p:sp>
        <p:nvSpPr>
          <p:cNvPr id="163" name="Content Placeholder 2"/>
          <p:cNvSpPr txBox="1">
            <a:spLocks noGrp="1"/>
          </p:cNvSpPr>
          <p:nvPr>
            <p:ph type="body" idx="4294967295"/>
          </p:nvPr>
        </p:nvSpPr>
        <p:spPr>
          <a:xfrm>
            <a:off x="442210" y="1075766"/>
            <a:ext cx="8229601" cy="4921623"/>
          </a:xfrm>
          <a:prstGeom prst="rect">
            <a:avLst/>
          </a:prstGeom>
        </p:spPr>
        <p:txBody>
          <a:bodyPr/>
          <a:lstStyle/>
          <a:p>
            <a:pPr>
              <a:lnSpc>
                <a:spcPct val="90000"/>
              </a:lnSpc>
              <a:spcBef>
                <a:spcPts val="1900"/>
              </a:spcBef>
              <a:defRPr sz="2200"/>
            </a:pPr>
            <a:r>
              <a:t>Install Package Management on the target</a:t>
            </a:r>
          </a:p>
          <a:p>
            <a:pPr marL="685800" lvl="1" indent="-342900">
              <a:lnSpc>
                <a:spcPct val="90000"/>
              </a:lnSpc>
              <a:spcBef>
                <a:spcPts val="500"/>
              </a:spcBef>
              <a:buClr>
                <a:srgbClr val="37424A"/>
              </a:buClr>
              <a:defRPr sz="2000" b="0">
                <a:solidFill>
                  <a:srgbClr val="404040"/>
                </a:solidFill>
              </a:defRPr>
            </a:pPr>
            <a:r>
              <a:t>EXTRA_IMAGE_FEATURES += " package-management "</a:t>
            </a:r>
          </a:p>
          <a:p>
            <a:pPr>
              <a:lnSpc>
                <a:spcPct val="90000"/>
              </a:lnSpc>
              <a:spcBef>
                <a:spcPts val="1900"/>
              </a:spcBef>
              <a:defRPr sz="2200"/>
            </a:pPr>
            <a:r>
              <a:t>Set the correct package class</a:t>
            </a:r>
          </a:p>
          <a:p>
            <a:pPr marL="685800" lvl="1" indent="-342900">
              <a:lnSpc>
                <a:spcPct val="90000"/>
              </a:lnSpc>
              <a:spcBef>
                <a:spcPts val="500"/>
              </a:spcBef>
              <a:buClr>
                <a:srgbClr val="37424A"/>
              </a:buClr>
              <a:defRPr sz="2000" b="0">
                <a:solidFill>
                  <a:srgbClr val="404040"/>
                </a:solidFill>
              </a:defRPr>
            </a:pPr>
            <a:r>
              <a:t>PACKAGE_CLASSES = "package_rpm”</a:t>
            </a:r>
          </a:p>
          <a:p>
            <a:pPr>
              <a:lnSpc>
                <a:spcPct val="90000"/>
              </a:lnSpc>
              <a:spcBef>
                <a:spcPts val="1900"/>
              </a:spcBef>
              <a:defRPr sz="2200"/>
            </a:pPr>
            <a:r>
              <a:t>Customize the feed (optional)</a:t>
            </a:r>
          </a:p>
          <a:p>
            <a:pPr marL="685800" lvl="1" indent="-342900">
              <a:lnSpc>
                <a:spcPct val="90000"/>
              </a:lnSpc>
              <a:spcBef>
                <a:spcPts val="500"/>
              </a:spcBef>
              <a:buClr>
                <a:srgbClr val="37424A"/>
              </a:buClr>
              <a:defRPr sz="2000" b="0">
                <a:solidFill>
                  <a:srgbClr val="404040"/>
                </a:solidFill>
              </a:defRPr>
            </a:pPr>
            <a:r>
              <a:t>PACKAGE_FEED_URIS = </a:t>
            </a:r>
            <a:r>
              <a:rPr u="sng">
                <a:solidFill>
                  <a:schemeClr val="accent1"/>
                </a:solidFill>
                <a:uFill>
                  <a:solidFill>
                    <a:schemeClr val="accent1"/>
                  </a:solidFill>
                </a:uFill>
                <a:hlinkClick r:id="rId2"/>
              </a:rPr>
              <a:t>http://my-server.com/repo</a:t>
            </a:r>
          </a:p>
          <a:p>
            <a:pPr marL="685800" lvl="1" indent="-342900">
              <a:lnSpc>
                <a:spcPct val="90000"/>
              </a:lnSpc>
              <a:spcBef>
                <a:spcPts val="500"/>
              </a:spcBef>
              <a:buClr>
                <a:srgbClr val="37424A"/>
              </a:buClr>
              <a:defRPr sz="2000" b="0">
                <a:solidFill>
                  <a:srgbClr val="404040"/>
                </a:solidFill>
              </a:defRPr>
            </a:pPr>
            <a:r>
              <a:t>PACKAGE_FEED_BASE_PATHS = "rpm”</a:t>
            </a:r>
          </a:p>
          <a:p>
            <a:pPr marL="685800" lvl="1" indent="-342900">
              <a:lnSpc>
                <a:spcPct val="90000"/>
              </a:lnSpc>
              <a:spcBef>
                <a:spcPts val="500"/>
              </a:spcBef>
              <a:buClr>
                <a:srgbClr val="37424A"/>
              </a:buClr>
              <a:defRPr sz="2000" b="0">
                <a:solidFill>
                  <a:srgbClr val="404040"/>
                </a:solidFill>
              </a:defRPr>
            </a:pPr>
            <a:r>
              <a:t>PACKAGE_FEED_ARCHS = ”all armv7at2hf-neon beaglebone"</a:t>
            </a:r>
          </a:p>
          <a:p>
            <a:pPr>
              <a:lnSpc>
                <a:spcPct val="90000"/>
              </a:lnSpc>
              <a:spcBef>
                <a:spcPts val="1900"/>
              </a:spcBef>
              <a:defRPr sz="2200"/>
            </a:pPr>
            <a:r>
              <a:t>Edit /etc/yum.repos.d/oe-remote-repo.repo (optional)</a:t>
            </a:r>
          </a:p>
          <a:p>
            <a:pPr marL="685800" lvl="1" indent="-342900">
              <a:lnSpc>
                <a:spcPct val="90000"/>
              </a:lnSpc>
              <a:spcBef>
                <a:spcPts val="500"/>
              </a:spcBef>
              <a:buClr>
                <a:srgbClr val="37424A"/>
              </a:buClr>
              <a:defRPr sz="2000" b="0">
                <a:solidFill>
                  <a:srgbClr val="404040"/>
                </a:solidFill>
              </a:defRPr>
            </a:pPr>
            <a:r>
              <a:t>enabled=1</a:t>
            </a:r>
          </a:p>
          <a:p>
            <a:pPr marL="685800" lvl="1" indent="-342900">
              <a:lnSpc>
                <a:spcPct val="90000"/>
              </a:lnSpc>
              <a:spcBef>
                <a:spcPts val="500"/>
              </a:spcBef>
              <a:buClr>
                <a:srgbClr val="37424A"/>
              </a:buClr>
              <a:defRPr sz="2000" b="0">
                <a:solidFill>
                  <a:srgbClr val="404040"/>
                </a:solidFill>
              </a:defRPr>
            </a:pPr>
            <a:r>
              <a:t>metadata_expire=0</a:t>
            </a:r>
          </a:p>
          <a:p>
            <a:pPr marL="685800" lvl="1" indent="-342900">
              <a:lnSpc>
                <a:spcPct val="90000"/>
              </a:lnSpc>
              <a:spcBef>
                <a:spcPts val="500"/>
              </a:spcBef>
              <a:buClr>
                <a:srgbClr val="37424A"/>
              </a:buClr>
              <a:defRPr sz="2000" b="0">
                <a:solidFill>
                  <a:srgbClr val="404040"/>
                </a:solidFill>
              </a:defRPr>
            </a:pPr>
            <a:r>
              <a:t>gpgcheck=0</a:t>
            </a:r>
          </a:p>
        </p:txBody>
      </p:sp>
    </p:spTree>
    <p:extLst>
      <p:ext uri="{BB962C8B-B14F-4D97-AF65-F5344CB8AC3E}">
        <p14:creationId xmlns:p14="http://schemas.microsoft.com/office/powerpoint/2010/main" val="2774516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69</a:t>
            </a:fld>
            <a:endParaRPr/>
          </a:p>
        </p:txBody>
      </p:sp>
      <p:sp>
        <p:nvSpPr>
          <p:cNvPr id="166" name="Title 1"/>
          <p:cNvSpPr txBox="1">
            <a:spLocks noGrp="1"/>
          </p:cNvSpPr>
          <p:nvPr>
            <p:ph type="title"/>
          </p:nvPr>
        </p:nvSpPr>
        <p:spPr>
          <a:xfrm>
            <a:off x="454024" y="408517"/>
            <a:ext cx="8227440" cy="889001"/>
          </a:xfrm>
          <a:prstGeom prst="rect">
            <a:avLst/>
          </a:prstGeom>
        </p:spPr>
        <p:txBody>
          <a:bodyPr/>
          <a:lstStyle/>
          <a:p>
            <a:r>
              <a:t>Setting up a package feed</a:t>
            </a:r>
          </a:p>
        </p:txBody>
      </p:sp>
      <p:sp>
        <p:nvSpPr>
          <p:cNvPr id="167" name="Content Placeholder 2"/>
          <p:cNvSpPr txBox="1">
            <a:spLocks noGrp="1"/>
          </p:cNvSpPr>
          <p:nvPr>
            <p:ph type="body" idx="4294967295"/>
          </p:nvPr>
        </p:nvSpPr>
        <p:spPr>
          <a:xfrm>
            <a:off x="442210" y="1075765"/>
            <a:ext cx="8229601" cy="4898316"/>
          </a:xfrm>
          <a:prstGeom prst="rect">
            <a:avLst/>
          </a:prstGeom>
        </p:spPr>
        <p:txBody>
          <a:bodyPr/>
          <a:lstStyle/>
          <a:p>
            <a:r>
              <a:t>Publish a repo, index the repo, and…</a:t>
            </a:r>
          </a:p>
          <a:p>
            <a:endParaRPr/>
          </a:p>
          <a:p>
            <a:endParaRPr/>
          </a:p>
          <a:p>
            <a:endParaRPr/>
          </a:p>
          <a:p>
            <a:endParaRPr/>
          </a:p>
          <a:p>
            <a:endParaRPr/>
          </a:p>
          <a:p>
            <a:r>
              <a:t>You are now running a web server on port 5678</a:t>
            </a:r>
          </a:p>
        </p:txBody>
      </p:sp>
      <p:grpSp>
        <p:nvGrpSpPr>
          <p:cNvPr id="170" name="Rectangle 5"/>
          <p:cNvGrpSpPr/>
          <p:nvPr/>
        </p:nvGrpSpPr>
        <p:grpSpPr>
          <a:xfrm>
            <a:off x="454025" y="1719072"/>
            <a:ext cx="8433797" cy="2987040"/>
            <a:chOff x="0" y="0"/>
            <a:chExt cx="8433796" cy="2987039"/>
          </a:xfrm>
        </p:grpSpPr>
        <p:sp>
          <p:nvSpPr>
            <p:cNvPr id="168" name="Rectangle"/>
            <p:cNvSpPr/>
            <p:nvPr/>
          </p:nvSpPr>
          <p:spPr>
            <a:xfrm>
              <a:off x="0" y="0"/>
              <a:ext cx="8433797" cy="2987040"/>
            </a:xfrm>
            <a:prstGeom prst="rect">
              <a:avLst/>
            </a:prstGeom>
            <a:solidFill>
              <a:schemeClr val="accent4"/>
            </a:solidFill>
            <a:ln w="9525" cap="flat">
              <a:solidFill>
                <a:schemeClr val="accent1"/>
              </a:solidFill>
              <a:prstDash val="solid"/>
              <a:round/>
            </a:ln>
            <a:effectLst/>
          </p:spPr>
          <p:txBody>
            <a:bodyPr wrap="square" lIns="45719" tIns="45719" rIns="45719" bIns="45719" numCol="1" anchor="t">
              <a:noAutofit/>
            </a:bodyPr>
            <a:lstStyle/>
            <a:p>
              <a:endParaRPr/>
            </a:p>
          </p:txBody>
        </p:sp>
        <p:sp>
          <p:nvSpPr>
            <p:cNvPr id="169" name="$ bitbake core-image-minimal (or bitbake world)…"/>
            <p:cNvSpPr txBox="1"/>
            <p:nvPr/>
          </p:nvSpPr>
          <p:spPr>
            <a:xfrm>
              <a:off x="0" y="0"/>
              <a:ext cx="7786351" cy="2377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1600" b="1">
                  <a:latin typeface="Courier New"/>
                  <a:ea typeface="Courier New"/>
                  <a:cs typeface="Courier New"/>
                  <a:sym typeface="Courier New"/>
                </a:defRPr>
              </a:pPr>
              <a:endParaRPr dirty="0"/>
            </a:p>
            <a:p>
              <a:pPr>
                <a:defRPr sz="1600" b="1">
                  <a:latin typeface="Courier New"/>
                  <a:ea typeface="Courier New"/>
                  <a:cs typeface="Courier New"/>
                  <a:sym typeface="Courier New"/>
                </a:defRPr>
              </a:pPr>
              <a:r>
                <a:rPr dirty="0"/>
                <a:t>$ </a:t>
              </a:r>
              <a:r>
                <a:rPr dirty="0" err="1"/>
                <a:t>bitbake</a:t>
              </a:r>
              <a:r>
                <a:rPr dirty="0"/>
                <a:t> core-image-minimal (or </a:t>
              </a:r>
              <a:r>
                <a:rPr dirty="0" err="1"/>
                <a:t>bitbake</a:t>
              </a:r>
              <a:r>
                <a:rPr dirty="0"/>
                <a:t> world)</a:t>
              </a:r>
            </a:p>
            <a:p>
              <a:pPr>
                <a:defRPr sz="1600" b="1">
                  <a:latin typeface="Courier New"/>
                  <a:ea typeface="Courier New"/>
                  <a:cs typeface="Courier New"/>
                  <a:sym typeface="Courier New"/>
                </a:defRPr>
              </a:pPr>
              <a:r>
                <a:rPr dirty="0"/>
                <a:t>...</a:t>
              </a:r>
            </a:p>
            <a:p>
              <a:pPr>
                <a:defRPr sz="1600" b="1">
                  <a:latin typeface="Courier New"/>
                  <a:ea typeface="Courier New"/>
                  <a:cs typeface="Courier New"/>
                  <a:sym typeface="Courier New"/>
                </a:defRPr>
              </a:pPr>
              <a:r>
                <a:rPr dirty="0"/>
                <a:t>$ </a:t>
              </a:r>
              <a:r>
                <a:rPr dirty="0" err="1"/>
                <a:t>bitbake</a:t>
              </a:r>
              <a:r>
                <a:rPr dirty="0"/>
                <a:t> package-index</a:t>
              </a:r>
            </a:p>
            <a:p>
              <a:pPr>
                <a:defRPr sz="1600" b="1">
                  <a:latin typeface="Courier New"/>
                  <a:ea typeface="Courier New"/>
                  <a:cs typeface="Courier New"/>
                  <a:sym typeface="Courier New"/>
                </a:defRPr>
              </a:pPr>
              <a:r>
                <a:rPr dirty="0"/>
                <a:t>...</a:t>
              </a:r>
            </a:p>
            <a:p>
              <a:pPr>
                <a:defRPr sz="1600" b="1">
                  <a:latin typeface="Courier New"/>
                  <a:ea typeface="Courier New"/>
                  <a:cs typeface="Courier New"/>
                  <a:sym typeface="Courier New"/>
                </a:defRPr>
              </a:pPr>
              <a:r>
                <a:rPr dirty="0"/>
                <a:t>$ </a:t>
              </a:r>
              <a:r>
                <a:rPr dirty="0" err="1"/>
                <a:t>twistd</a:t>
              </a:r>
              <a:r>
                <a:rPr dirty="0"/>
                <a:t> -n web --path </a:t>
              </a:r>
              <a:r>
                <a:rPr dirty="0" err="1"/>
                <a:t>tmp</a:t>
              </a:r>
              <a:r>
                <a:rPr dirty="0"/>
                <a:t>/deploy/rpm -p 5678</a:t>
              </a:r>
            </a:p>
            <a:p>
              <a:pPr>
                <a:defRPr sz="1600" b="1">
                  <a:latin typeface="Courier New"/>
                  <a:ea typeface="Courier New"/>
                  <a:cs typeface="Courier New"/>
                  <a:sym typeface="Courier New"/>
                </a:defRPr>
              </a:pPr>
              <a:r>
                <a:rPr dirty="0"/>
                <a:t>[-] Log opened</a:t>
              </a:r>
            </a:p>
            <a:p>
              <a:pPr>
                <a:defRPr sz="1600" b="1">
                  <a:latin typeface="Courier New"/>
                  <a:ea typeface="Courier New"/>
                  <a:cs typeface="Courier New"/>
                  <a:sym typeface="Courier New"/>
                </a:defRPr>
              </a:pPr>
              <a:r>
                <a:rPr dirty="0"/>
                <a:t>[-] </a:t>
              </a:r>
              <a:r>
                <a:rPr dirty="0" err="1"/>
                <a:t>twistd</a:t>
              </a:r>
              <a:r>
                <a:rPr dirty="0"/>
                <a:t> 16.0.0 (/</a:t>
              </a:r>
              <a:r>
                <a:rPr dirty="0" err="1"/>
                <a:t>usr</a:t>
              </a:r>
              <a:r>
                <a:rPr dirty="0"/>
                <a:t>/bin/python 2.7.12) starting up.</a:t>
              </a:r>
            </a:p>
            <a:p>
              <a:pPr>
                <a:defRPr sz="1600" b="1">
                  <a:latin typeface="Courier New"/>
                  <a:ea typeface="Courier New"/>
                  <a:cs typeface="Courier New"/>
                  <a:sym typeface="Courier New"/>
                </a:defRPr>
              </a:pPr>
              <a:r>
                <a:rPr dirty="0"/>
                <a:t>[-] reactor class: </a:t>
              </a:r>
              <a:r>
                <a:rPr dirty="0" err="1"/>
                <a:t>twisted.internet.epollreactor.EPollReactor</a:t>
              </a:r>
              <a:r>
                <a:rPr dirty="0"/>
                <a:t>.</a:t>
              </a:r>
            </a:p>
            <a:p>
              <a:pPr>
                <a:defRPr sz="1600" b="1">
                  <a:latin typeface="Courier New"/>
                  <a:ea typeface="Courier New"/>
                  <a:cs typeface="Courier New"/>
                  <a:sym typeface="Courier New"/>
                </a:defRPr>
              </a:pPr>
              <a:r>
                <a:rPr dirty="0"/>
                <a:t>[-] Site starting on 5678</a:t>
              </a:r>
            </a:p>
          </p:txBody>
        </p:sp>
      </p:grpSp>
    </p:spTree>
    <p:extLst>
      <p:ext uri="{BB962C8B-B14F-4D97-AF65-F5344CB8AC3E}">
        <p14:creationId xmlns:p14="http://schemas.microsoft.com/office/powerpoint/2010/main" val="2000043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 (2/2)</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 </a:t>
            </a:r>
            <a:r>
              <a:rPr lang="en-US" sz="1600" b="1" dirty="0">
                <a:solidFill>
                  <a:schemeClr val="tx1"/>
                </a:solidFill>
                <a:latin typeface="Courier New" panose="02070309020205020404" pitchFamily="49" charset="0"/>
                <a:cs typeface="Courier New" panose="02070309020205020404" pitchFamily="49" charset="0"/>
              </a:rPr>
              <a:t>Build the </a:t>
            </a:r>
            <a:r>
              <a:rPr lang="en-US" sz="1600" b="1" dirty="0" err="1" smtClean="0">
                <a:solidFill>
                  <a:schemeClr val="tx1"/>
                </a:solidFill>
                <a:latin typeface="Courier New" panose="02070309020205020404" pitchFamily="49" charset="0"/>
                <a:cs typeface="Courier New" panose="02070309020205020404" pitchFamily="49" charset="0"/>
              </a:rPr>
              <a:t>eSDK</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a:solidFill>
                  <a:schemeClr val="tx1"/>
                </a:solidFill>
                <a:latin typeface="Courier New" panose="02070309020205020404" pitchFamily="49" charset="0"/>
                <a:cs typeface="Courier New" panose="02070309020205020404" pitchFamily="49" charset="0"/>
              </a:rPr>
              <a:t>bitbake</a:t>
            </a:r>
            <a:r>
              <a:rPr lang="en-US" sz="1600" b="1" dirty="0">
                <a:solidFill>
                  <a:schemeClr val="tx1"/>
                </a:solidFill>
                <a:latin typeface="Courier New" panose="02070309020205020404" pitchFamily="49" charset="0"/>
                <a:cs typeface="Courier New" panose="02070309020205020404" pitchFamily="49" charset="0"/>
              </a:rPr>
              <a:t> core-image-base -c </a:t>
            </a:r>
            <a:r>
              <a:rPr lang="en-US" sz="1600" b="1" dirty="0" err="1">
                <a:solidFill>
                  <a:schemeClr val="tx1"/>
                </a:solidFill>
                <a:latin typeface="Courier New" panose="02070309020205020404" pitchFamily="49" charset="0"/>
                <a:cs typeface="Courier New" panose="02070309020205020404" pitchFamily="49" charset="0"/>
              </a:rPr>
              <a:t>populate_sdk_ext</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cd /scratch/poky/build/</a:t>
            </a:r>
            <a:r>
              <a:rPr lang="en-US" sz="1600" b="1" dirty="0" err="1">
                <a:latin typeface="Courier New" panose="02070309020205020404" pitchFamily="49" charset="0"/>
                <a:cs typeface="Courier New" panose="02070309020205020404" pitchFamily="49" charset="0"/>
              </a:rPr>
              <a:t>tmp</a:t>
            </a:r>
            <a:r>
              <a:rPr lang="en-US" sz="1600" b="1" dirty="0">
                <a:latin typeface="Courier New" panose="02070309020205020404" pitchFamily="49" charset="0"/>
                <a:cs typeface="Courier New" panose="02070309020205020404" pitchFamily="49" charset="0"/>
              </a:rPr>
              <a:t>/deploy/</a:t>
            </a:r>
            <a:r>
              <a:rPr lang="en-US" sz="1600" b="1" dirty="0" err="1">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./poky-glibc-x86_64-core-image-base-armv5e-toolchain-ext-*.sh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-y -d </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exit                                        # return to clean shell</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a:solidFill>
                  <a:schemeClr val="accent1"/>
                </a:solidFill>
                <a:latin typeface="Courier New" panose="02070309020205020404" pitchFamily="49" charset="0"/>
                <a:cs typeface="Courier New" panose="02070309020205020404" pitchFamily="49" charset="0"/>
              </a:rPr>
              <a:t>bash                                        # </a:t>
            </a:r>
            <a:r>
              <a:rPr lang="en-US" sz="1600" b="1" i="1" dirty="0" smtClean="0">
                <a:solidFill>
                  <a:schemeClr val="accent1"/>
                </a:solidFill>
                <a:latin typeface="Courier New" panose="02070309020205020404" pitchFamily="49" charset="0"/>
                <a:cs typeface="Courier New" panose="02070309020205020404" pitchFamily="49" charset="0"/>
              </a:rPr>
              <a:t>set up local shell</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cd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 /scratch/</a:t>
            </a:r>
            <a:r>
              <a:rPr lang="en-US" sz="1600" b="1" dirty="0" err="1">
                <a:latin typeface="Courier New" panose="02070309020205020404" pitchFamily="49" charset="0"/>
                <a:cs typeface="Courier New" panose="02070309020205020404" pitchFamily="49" charset="0"/>
              </a:rPr>
              <a:t>sdk</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qemuarm</a:t>
            </a:r>
            <a:r>
              <a:rPr lang="en-US" sz="1600" b="1" dirty="0">
                <a:latin typeface="Courier New" panose="02070309020205020404" pitchFamily="49" charset="0"/>
                <a:cs typeface="Courier New" panose="02070309020205020404" pitchFamily="49" charset="0"/>
              </a:rPr>
              <a:t>/environment-setup-armv5e-poky-linux-gnueabi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devtool</a:t>
            </a:r>
            <a:r>
              <a:rPr lang="en-US" sz="1600" b="1" dirty="0">
                <a:latin typeface="Courier New" panose="02070309020205020404" pitchFamily="49" charset="0"/>
                <a:cs typeface="Courier New" panose="02070309020205020404" pitchFamily="49" charset="0"/>
              </a:rPr>
              <a:t> modify virtual/kernel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i="1" dirty="0">
                <a:solidFill>
                  <a:schemeClr val="accent1"/>
                </a:solidFill>
                <a:latin typeface="Courier New" panose="02070309020205020404" pitchFamily="49" charset="0"/>
                <a:cs typeface="Courier New" panose="02070309020205020404" pitchFamily="49" charset="0"/>
              </a:rPr>
              <a:t>exit                                        # return to clean shell</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85304583"/>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70</a:t>
            </a:fld>
            <a:endParaRPr/>
          </a:p>
        </p:txBody>
      </p:sp>
      <p:sp>
        <p:nvSpPr>
          <p:cNvPr id="173" name="Title 1"/>
          <p:cNvSpPr txBox="1">
            <a:spLocks noGrp="1"/>
          </p:cNvSpPr>
          <p:nvPr>
            <p:ph type="title"/>
          </p:nvPr>
        </p:nvSpPr>
        <p:spPr>
          <a:xfrm>
            <a:off x="454024" y="408517"/>
            <a:ext cx="8227440" cy="889001"/>
          </a:xfrm>
          <a:prstGeom prst="rect">
            <a:avLst/>
          </a:prstGeom>
        </p:spPr>
        <p:txBody>
          <a:bodyPr/>
          <a:lstStyle/>
          <a:p>
            <a:r>
              <a:rPr dirty="0" smtClean="0"/>
              <a:t>Caveats</a:t>
            </a:r>
            <a:r>
              <a:rPr lang="en-US" dirty="0" smtClean="0"/>
              <a:t> and Reminders</a:t>
            </a:r>
            <a:endParaRPr dirty="0"/>
          </a:p>
        </p:txBody>
      </p:sp>
      <p:sp>
        <p:nvSpPr>
          <p:cNvPr id="174" name="Content Placeholder 2"/>
          <p:cNvSpPr txBox="1">
            <a:spLocks noGrp="1"/>
          </p:cNvSpPr>
          <p:nvPr>
            <p:ph type="body" idx="4294967295"/>
          </p:nvPr>
        </p:nvSpPr>
        <p:spPr>
          <a:xfrm>
            <a:off x="442210" y="1075766"/>
            <a:ext cx="8229601" cy="4921623"/>
          </a:xfrm>
          <a:prstGeom prst="rect">
            <a:avLst/>
          </a:prstGeom>
        </p:spPr>
        <p:txBody>
          <a:bodyPr/>
          <a:lstStyle/>
          <a:p>
            <a:r>
              <a:rPr dirty="0"/>
              <a:t>Running </a:t>
            </a:r>
            <a:r>
              <a:rPr dirty="0" err="1"/>
              <a:t>bitbake</a:t>
            </a:r>
            <a:r>
              <a:rPr dirty="0"/>
              <a:t> world can take some time</a:t>
            </a:r>
          </a:p>
          <a:p>
            <a:pPr marL="685800" lvl="1" indent="-342900">
              <a:spcBef>
                <a:spcPts val="500"/>
              </a:spcBef>
              <a:buClr>
                <a:srgbClr val="37424A"/>
              </a:buClr>
              <a:defRPr sz="2200" b="0">
                <a:solidFill>
                  <a:srgbClr val="404040"/>
                </a:solidFill>
              </a:defRPr>
            </a:pPr>
            <a:r>
              <a:rPr dirty="0"/>
              <a:t>You may want to update your repo as needed</a:t>
            </a:r>
          </a:p>
          <a:p>
            <a:r>
              <a:rPr dirty="0"/>
              <a:t>Serve the repo from a build machine</a:t>
            </a:r>
          </a:p>
          <a:p>
            <a:pPr marL="685800" lvl="1" indent="-342900">
              <a:spcBef>
                <a:spcPts val="500"/>
              </a:spcBef>
              <a:buClr>
                <a:srgbClr val="37424A"/>
              </a:buClr>
              <a:defRPr sz="2200" b="0">
                <a:solidFill>
                  <a:srgbClr val="404040"/>
                </a:solidFill>
              </a:defRPr>
            </a:pPr>
            <a:r>
              <a:rPr dirty="0"/>
              <a:t>Or simply </a:t>
            </a:r>
            <a:r>
              <a:rPr dirty="0" err="1"/>
              <a:t>rsync</a:t>
            </a:r>
            <a:r>
              <a:rPr dirty="0"/>
              <a:t> to a webserver</a:t>
            </a:r>
          </a:p>
          <a:p>
            <a:r>
              <a:rPr dirty="0"/>
              <a:t>Do not forget to run `</a:t>
            </a:r>
            <a:r>
              <a:rPr dirty="0" err="1"/>
              <a:t>bitbake</a:t>
            </a:r>
            <a:r>
              <a:rPr dirty="0"/>
              <a:t> </a:t>
            </a:r>
            <a:r>
              <a:rPr dirty="0" smtClean="0"/>
              <a:t>pack</a:t>
            </a:r>
            <a:r>
              <a:rPr lang="en-US" dirty="0" smtClean="0"/>
              <a:t>a</a:t>
            </a:r>
            <a:r>
              <a:rPr dirty="0" smtClean="0"/>
              <a:t>ge-index</a:t>
            </a:r>
            <a:r>
              <a:rPr dirty="0"/>
              <a:t>`</a:t>
            </a:r>
          </a:p>
          <a:p>
            <a:pPr marL="685800" lvl="1" indent="-342900">
              <a:spcBef>
                <a:spcPts val="500"/>
              </a:spcBef>
              <a:buClr>
                <a:srgbClr val="37424A"/>
              </a:buClr>
              <a:defRPr sz="2200" b="0">
                <a:solidFill>
                  <a:srgbClr val="404040"/>
                </a:solidFill>
              </a:defRPr>
            </a:pPr>
            <a:r>
              <a:rPr dirty="0"/>
              <a:t>Package index will not auto-update</a:t>
            </a:r>
          </a:p>
          <a:p>
            <a:r>
              <a:rPr dirty="0"/>
              <a:t>Good practice is to dogfood your repo</a:t>
            </a:r>
          </a:p>
        </p:txBody>
      </p:sp>
    </p:spTree>
    <p:extLst>
      <p:ext uri="{BB962C8B-B14F-4D97-AF65-F5344CB8AC3E}">
        <p14:creationId xmlns:p14="http://schemas.microsoft.com/office/powerpoint/2010/main" val="475836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71</a:t>
            </a:fld>
            <a:endParaRPr/>
          </a:p>
        </p:txBody>
      </p:sp>
      <p:sp>
        <p:nvSpPr>
          <p:cNvPr id="177"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178"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b="0">
                <a:solidFill>
                  <a:srgbClr val="A6A6A6"/>
                </a:solidFill>
              </a:defRPr>
            </a:pPr>
            <a:r>
              <a:t>Setting up a package feed</a:t>
            </a:r>
            <a:br/>
            <a:endParaRPr sz="2200">
              <a:solidFill>
                <a:srgbClr val="404040"/>
              </a:solidFill>
            </a:endParaRPr>
          </a:p>
          <a:p>
            <a:pPr marL="685800" lvl="1" indent="-342900">
              <a:spcBef>
                <a:spcPts val="500"/>
              </a:spcBef>
              <a:buClr>
                <a:srgbClr val="37424A"/>
              </a:buClr>
              <a:defRPr sz="2000">
                <a:solidFill>
                  <a:srgbClr val="404040"/>
                </a:solidFill>
              </a:defRPr>
            </a:pPr>
            <a:r>
              <a:t>Using PR Server</a:t>
            </a:r>
            <a:br/>
            <a:endParaRPr b="0">
              <a:solidFill>
                <a:srgbClr val="A6A6A6"/>
              </a:solidFill>
            </a:endParaRPr>
          </a:p>
          <a:p>
            <a:pPr marL="685800" lvl="1" indent="-342900">
              <a:spcBef>
                <a:spcPts val="500"/>
              </a:spcBef>
              <a:buClr>
                <a:srgbClr val="37424A"/>
              </a:buClr>
              <a:defRPr sz="2000" b="0">
                <a:solidFill>
                  <a:srgbClr val="A6A6A6"/>
                </a:solidFill>
              </a:defRPr>
            </a:pPr>
            <a:r>
              <a:t>Signing package feeds</a:t>
            </a:r>
            <a:endParaRPr sz="2200">
              <a:solidFill>
                <a:srgbClr val="404040"/>
              </a:solidFill>
            </a:endParaRPr>
          </a:p>
          <a:p>
            <a:pPr marL="685800" lvl="1" indent="-342900">
              <a:spcBef>
                <a:spcPts val="500"/>
              </a:spcBef>
              <a:buClr>
                <a:srgbClr val="37424A"/>
              </a:buClr>
              <a:defRPr sz="2000" b="0" i="1">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Keeping your code secure</a:t>
            </a:r>
            <a:endParaRPr sz="2200">
              <a:solidFill>
                <a:srgbClr val="404040"/>
              </a:solidFill>
            </a:endParaRPr>
          </a:p>
          <a:p>
            <a:pPr marL="685800" lvl="1" indent="-342900">
              <a:spcBef>
                <a:spcPts val="500"/>
              </a:spcBef>
              <a:buClr>
                <a:srgbClr val="37424A"/>
              </a:buClr>
              <a:defRPr sz="2000" b="0">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The future of package feeds</a:t>
            </a:r>
          </a:p>
        </p:txBody>
      </p:sp>
    </p:spTree>
    <p:extLst>
      <p:ext uri="{BB962C8B-B14F-4D97-AF65-F5344CB8AC3E}">
        <p14:creationId xmlns:p14="http://schemas.microsoft.com/office/powerpoint/2010/main" val="1138206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72</a:t>
            </a:fld>
            <a:endParaRPr/>
          </a:p>
        </p:txBody>
      </p:sp>
      <p:sp>
        <p:nvSpPr>
          <p:cNvPr id="181" name="Title 1"/>
          <p:cNvSpPr txBox="1">
            <a:spLocks noGrp="1"/>
          </p:cNvSpPr>
          <p:nvPr>
            <p:ph type="title"/>
          </p:nvPr>
        </p:nvSpPr>
        <p:spPr>
          <a:xfrm>
            <a:off x="454024" y="408517"/>
            <a:ext cx="8227440" cy="889001"/>
          </a:xfrm>
          <a:prstGeom prst="rect">
            <a:avLst/>
          </a:prstGeom>
        </p:spPr>
        <p:txBody>
          <a:bodyPr/>
          <a:lstStyle/>
          <a:p>
            <a:r>
              <a:rPr dirty="0" smtClean="0"/>
              <a:t>P</a:t>
            </a:r>
            <a:r>
              <a:rPr lang="en-US" dirty="0" smtClean="0"/>
              <a:t>ackage </a:t>
            </a:r>
            <a:r>
              <a:rPr dirty="0" smtClean="0"/>
              <a:t>R</a:t>
            </a:r>
            <a:r>
              <a:rPr lang="en-US" dirty="0" smtClean="0"/>
              <a:t>evision (PR)</a:t>
            </a:r>
            <a:r>
              <a:rPr dirty="0" smtClean="0"/>
              <a:t> </a:t>
            </a:r>
            <a:r>
              <a:rPr dirty="0"/>
              <a:t>Server Overview</a:t>
            </a:r>
          </a:p>
        </p:txBody>
      </p:sp>
      <p:sp>
        <p:nvSpPr>
          <p:cNvPr id="182" name="Content Placeholder 2"/>
          <p:cNvSpPr txBox="1">
            <a:spLocks noGrp="1"/>
          </p:cNvSpPr>
          <p:nvPr>
            <p:ph type="body" idx="4294967295"/>
          </p:nvPr>
        </p:nvSpPr>
        <p:spPr>
          <a:xfrm>
            <a:off x="442210" y="1075766"/>
            <a:ext cx="8229601" cy="4921623"/>
          </a:xfrm>
          <a:prstGeom prst="rect">
            <a:avLst/>
          </a:prstGeom>
        </p:spPr>
        <p:txBody>
          <a:bodyPr>
            <a:normAutofit/>
          </a:bodyPr>
          <a:lstStyle/>
          <a:p>
            <a:r>
              <a:rPr lang="en-US" dirty="0" smtClean="0"/>
              <a:t>Allows package feeds to act as expected</a:t>
            </a:r>
          </a:p>
          <a:p>
            <a:r>
              <a:rPr lang="en-US" dirty="0"/>
              <a:t>Allows package feed consumers to get latest </a:t>
            </a:r>
            <a:r>
              <a:rPr lang="en-US" dirty="0" smtClean="0"/>
              <a:t>builds</a:t>
            </a:r>
          </a:p>
          <a:p>
            <a:r>
              <a:rPr lang="en-US" dirty="0"/>
              <a:t>Works with </a:t>
            </a:r>
            <a:r>
              <a:rPr lang="en-US" dirty="0" err="1"/>
              <a:t>SigGen</a:t>
            </a:r>
            <a:r>
              <a:rPr lang="en-US" dirty="0"/>
              <a:t> to know when things change</a:t>
            </a:r>
          </a:p>
          <a:p>
            <a:r>
              <a:rPr lang="en-US" dirty="0" smtClean="0"/>
              <a:t>Versions </a:t>
            </a:r>
            <a:r>
              <a:rPr lang="en-US" dirty="0"/>
              <a:t>increase in a linear fashion</a:t>
            </a:r>
            <a:endParaRPr dirty="0" smtClean="0"/>
          </a:p>
          <a:p>
            <a:r>
              <a:rPr lang="en-US" dirty="0"/>
              <a:t>O</a:t>
            </a:r>
            <a:r>
              <a:rPr lang="en-US" dirty="0" smtClean="0"/>
              <a:t>rdered by </a:t>
            </a:r>
            <a:r>
              <a:rPr lang="en-US" dirty="0"/>
              <a:t>decreasing </a:t>
            </a:r>
            <a:r>
              <a:rPr lang="en-US" dirty="0" smtClean="0"/>
              <a:t>priority</a:t>
            </a:r>
          </a:p>
          <a:p>
            <a:r>
              <a:rPr lang="en-US" dirty="0" smtClean="0"/>
              <a:t>PE</a:t>
            </a:r>
            <a:r>
              <a:rPr lang="en-US" dirty="0"/>
              <a:t>, PV and </a:t>
            </a:r>
            <a:r>
              <a:rPr lang="en-US" dirty="0" smtClean="0"/>
              <a:t>PR **</a:t>
            </a:r>
          </a:p>
          <a:p>
            <a:pPr marL="0" indent="0">
              <a:spcBef>
                <a:spcPts val="600"/>
              </a:spcBef>
              <a:buNone/>
            </a:pPr>
            <a:endParaRPr lang="en-US" sz="1800" dirty="0" smtClean="0"/>
          </a:p>
          <a:p>
            <a:pPr marL="0" indent="0">
              <a:spcBef>
                <a:spcPts val="600"/>
              </a:spcBef>
              <a:buNone/>
            </a:pPr>
            <a:r>
              <a:rPr lang="en-US" sz="1800" dirty="0" smtClean="0"/>
              <a:t>**more on these later, see also:</a:t>
            </a:r>
            <a:endParaRPr lang="en-US" sz="1800" dirty="0"/>
          </a:p>
          <a:p>
            <a:pPr marL="0" indent="0">
              <a:spcBef>
                <a:spcPts val="600"/>
              </a:spcBef>
              <a:buNone/>
            </a:pPr>
            <a:r>
              <a:rPr lang="en-US" sz="1800" dirty="0">
                <a:hlinkClick r:id="rId2"/>
              </a:rPr>
              <a:t>https://wiki.yoctoproject.org/wiki/PR_Service</a:t>
            </a:r>
            <a:endParaRPr sz="1800" dirty="0"/>
          </a:p>
        </p:txBody>
      </p:sp>
    </p:spTree>
    <p:extLst>
      <p:ext uri="{BB962C8B-B14F-4D97-AF65-F5344CB8AC3E}">
        <p14:creationId xmlns:p14="http://schemas.microsoft.com/office/powerpoint/2010/main" val="1530087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73</a:t>
            </a:fld>
            <a:endParaRPr/>
          </a:p>
        </p:txBody>
      </p:sp>
      <p:sp>
        <p:nvSpPr>
          <p:cNvPr id="181" name="Title 1"/>
          <p:cNvSpPr txBox="1">
            <a:spLocks noGrp="1"/>
          </p:cNvSpPr>
          <p:nvPr>
            <p:ph type="title"/>
          </p:nvPr>
        </p:nvSpPr>
        <p:spPr>
          <a:xfrm>
            <a:off x="454024" y="408517"/>
            <a:ext cx="8227440" cy="889001"/>
          </a:xfrm>
          <a:prstGeom prst="rect">
            <a:avLst/>
          </a:prstGeom>
        </p:spPr>
        <p:txBody>
          <a:bodyPr/>
          <a:lstStyle/>
          <a:p>
            <a:r>
              <a:rPr dirty="0"/>
              <a:t>PR Server </a:t>
            </a:r>
            <a:r>
              <a:rPr dirty="0" smtClean="0"/>
              <a:t>Overview</a:t>
            </a:r>
            <a:r>
              <a:rPr lang="en-US" dirty="0" smtClean="0"/>
              <a:t> - Variables</a:t>
            </a:r>
            <a:endParaRPr dirty="0"/>
          </a:p>
        </p:txBody>
      </p:sp>
      <p:sp>
        <p:nvSpPr>
          <p:cNvPr id="182" name="Content Placeholder 2"/>
          <p:cNvSpPr txBox="1">
            <a:spLocks noGrp="1"/>
          </p:cNvSpPr>
          <p:nvPr>
            <p:ph type="body" idx="4294967295"/>
          </p:nvPr>
        </p:nvSpPr>
        <p:spPr>
          <a:xfrm>
            <a:off x="442210" y="1075766"/>
            <a:ext cx="8229601" cy="4921623"/>
          </a:xfrm>
          <a:prstGeom prst="rect">
            <a:avLst/>
          </a:prstGeom>
        </p:spPr>
        <p:txBody>
          <a:bodyPr>
            <a:normAutofit/>
          </a:bodyPr>
          <a:lstStyle/>
          <a:p>
            <a:r>
              <a:rPr lang="en-US" dirty="0" smtClean="0"/>
              <a:t>PE – Epoch – Defaults to UNSET</a:t>
            </a:r>
          </a:p>
          <a:p>
            <a:r>
              <a:rPr lang="en-US" dirty="0" smtClean="0"/>
              <a:t>PV – Version – Defaults to filename (</a:t>
            </a:r>
            <a:r>
              <a:rPr lang="en-US" b="0" dirty="0" smtClean="0"/>
              <a:t>recipe_</a:t>
            </a:r>
            <a:r>
              <a:rPr lang="en-US" dirty="0" smtClean="0"/>
              <a:t>2.0.1</a:t>
            </a:r>
            <a:r>
              <a:rPr lang="en-US" b="0" dirty="0" smtClean="0"/>
              <a:t>.bb</a:t>
            </a:r>
            <a:r>
              <a:rPr lang="en-US" dirty="0" smtClean="0"/>
              <a:t>)</a:t>
            </a:r>
          </a:p>
          <a:p>
            <a:pPr lvl="1"/>
            <a:r>
              <a:rPr lang="en-US" dirty="0" smtClean="0"/>
              <a:t>Recipes won’t touch this (unless building unstable)</a:t>
            </a:r>
          </a:p>
          <a:p>
            <a:r>
              <a:rPr lang="en-US" dirty="0" smtClean="0"/>
              <a:t>PR – Revision – Defaults to r0</a:t>
            </a:r>
          </a:p>
          <a:p>
            <a:pPr lvl="1"/>
            <a:r>
              <a:rPr lang="en-US" dirty="0"/>
              <a:t>When PV increases, PR is reset to ‘r0</a:t>
            </a:r>
            <a:r>
              <a:rPr lang="en-US" dirty="0" smtClean="0"/>
              <a:t>’</a:t>
            </a:r>
            <a:endParaRPr lang="en-US" dirty="0"/>
          </a:p>
          <a:p>
            <a:endParaRPr lang="en-US" dirty="0" smtClean="0"/>
          </a:p>
          <a:p>
            <a:pPr marL="0" indent="0">
              <a:buNone/>
            </a:pPr>
            <a:r>
              <a:rPr lang="en-US" dirty="0" smtClean="0">
                <a:hlinkClick r:id="rId2"/>
              </a:rPr>
              <a:t>mega-manual -&gt; #working-with-a-</a:t>
            </a:r>
            <a:r>
              <a:rPr lang="en-US" dirty="0" err="1" smtClean="0">
                <a:hlinkClick r:id="rId2"/>
              </a:rPr>
              <a:t>pr</a:t>
            </a:r>
            <a:r>
              <a:rPr lang="en-US" dirty="0" smtClean="0">
                <a:hlinkClick r:id="rId2"/>
              </a:rPr>
              <a:t>-service</a:t>
            </a:r>
            <a:endParaRPr dirty="0"/>
          </a:p>
        </p:txBody>
      </p:sp>
    </p:spTree>
    <p:extLst>
      <p:ext uri="{BB962C8B-B14F-4D97-AF65-F5344CB8AC3E}">
        <p14:creationId xmlns:p14="http://schemas.microsoft.com/office/powerpoint/2010/main" val="1743294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74</a:t>
            </a:fld>
            <a:endParaRPr/>
          </a:p>
        </p:txBody>
      </p:sp>
      <p:sp>
        <p:nvSpPr>
          <p:cNvPr id="185" name="Title 1"/>
          <p:cNvSpPr txBox="1">
            <a:spLocks noGrp="1"/>
          </p:cNvSpPr>
          <p:nvPr>
            <p:ph type="title"/>
          </p:nvPr>
        </p:nvSpPr>
        <p:spPr>
          <a:xfrm>
            <a:off x="454024" y="408517"/>
            <a:ext cx="8227440" cy="889001"/>
          </a:xfrm>
          <a:prstGeom prst="rect">
            <a:avLst/>
          </a:prstGeom>
        </p:spPr>
        <p:txBody>
          <a:bodyPr/>
          <a:lstStyle/>
          <a:p>
            <a:r>
              <a:t>PR Server Example</a:t>
            </a:r>
          </a:p>
        </p:txBody>
      </p:sp>
      <p:sp>
        <p:nvSpPr>
          <p:cNvPr id="186" name="Content Placeholder 2"/>
          <p:cNvSpPr txBox="1">
            <a:spLocks noGrp="1"/>
          </p:cNvSpPr>
          <p:nvPr>
            <p:ph type="body" idx="4294967295"/>
          </p:nvPr>
        </p:nvSpPr>
        <p:spPr>
          <a:xfrm>
            <a:off x="442210" y="1075766"/>
            <a:ext cx="8229601" cy="4921623"/>
          </a:xfrm>
          <a:prstGeom prst="rect">
            <a:avLst/>
          </a:prstGeom>
        </p:spPr>
        <p:txBody>
          <a:bodyPr/>
          <a:lstStyle/>
          <a:p>
            <a:r>
              <a:rPr lang="en-US" dirty="0" smtClean="0"/>
              <a:t>Enable the server:</a:t>
            </a:r>
          </a:p>
          <a:p>
            <a:endParaRPr dirty="0"/>
          </a:p>
          <a:p>
            <a:r>
              <a:rPr lang="en-US" dirty="0" err="1" smtClean="0"/>
              <a:t>bitbake</a:t>
            </a:r>
            <a:r>
              <a:rPr lang="en-US" dirty="0" smtClean="0"/>
              <a:t> will stop and start the server</a:t>
            </a:r>
          </a:p>
          <a:p>
            <a:r>
              <a:rPr lang="en-US" dirty="0" smtClean="0"/>
              <a:t>For complex setups use `</a:t>
            </a:r>
            <a:r>
              <a:rPr lang="en-US" dirty="0" err="1" smtClean="0"/>
              <a:t>bitbake-prserv</a:t>
            </a:r>
            <a:r>
              <a:rPr lang="en-US" dirty="0" smtClean="0"/>
              <a:t>`</a:t>
            </a:r>
            <a:endParaRPr dirty="0"/>
          </a:p>
          <a:p>
            <a:r>
              <a:rPr lang="en-US" dirty="0" smtClean="0"/>
              <a:t>It is recommended to use </a:t>
            </a:r>
            <a:r>
              <a:rPr lang="en-US" dirty="0" err="1" smtClean="0"/>
              <a:t>buildhistory</a:t>
            </a:r>
            <a:r>
              <a:rPr lang="en-US" dirty="0" smtClean="0"/>
              <a:t> (sanity checks)</a:t>
            </a:r>
          </a:p>
          <a:p>
            <a:endParaRPr dirty="0"/>
          </a:p>
        </p:txBody>
      </p:sp>
      <p:sp>
        <p:nvSpPr>
          <p:cNvPr id="3" name="Rectangle 2"/>
          <p:cNvSpPr>
            <a:spLocks noChangeArrowheads="1"/>
          </p:cNvSpPr>
          <p:nvPr/>
        </p:nvSpPr>
        <p:spPr bwMode="auto">
          <a:xfrm>
            <a:off x="657225" y="1647795"/>
            <a:ext cx="8024239" cy="400110"/>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PRSERV_HOST = "localhost:0"</a:t>
            </a:r>
            <a:r>
              <a:rPr kumimoji="0" lang="en-US" altLang="en-US" sz="20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657225" y="4256157"/>
            <a:ext cx="8014586" cy="707886"/>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INHERIT += "</a:t>
            </a:r>
            <a:r>
              <a:rPr kumimoji="0" lang="en-US" altLang="en-US" sz="20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buildhistory</a:t>
            </a:r>
            <a:r>
              <a:rPr kumimoji="0" lang="en-US" alt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BUILDHISTORY_COMMIT = "1"</a:t>
            </a:r>
            <a:r>
              <a:rPr kumimoji="0" lang="en-US" altLang="en-US" sz="20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2104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75</a:t>
            </a:fld>
            <a:endParaRPr/>
          </a:p>
        </p:txBody>
      </p:sp>
      <p:sp>
        <p:nvSpPr>
          <p:cNvPr id="181" name="Title 1"/>
          <p:cNvSpPr txBox="1">
            <a:spLocks noGrp="1"/>
          </p:cNvSpPr>
          <p:nvPr>
            <p:ph type="title"/>
          </p:nvPr>
        </p:nvSpPr>
        <p:spPr>
          <a:xfrm>
            <a:off x="454024" y="408517"/>
            <a:ext cx="8227440" cy="889001"/>
          </a:xfrm>
          <a:prstGeom prst="rect">
            <a:avLst/>
          </a:prstGeom>
        </p:spPr>
        <p:txBody>
          <a:bodyPr/>
          <a:lstStyle/>
          <a:p>
            <a:r>
              <a:rPr dirty="0"/>
              <a:t>PR </a:t>
            </a:r>
            <a:r>
              <a:rPr dirty="0" smtClean="0"/>
              <a:t>Server</a:t>
            </a:r>
            <a:r>
              <a:rPr lang="en-US" dirty="0" smtClean="0"/>
              <a:t> - Commands</a:t>
            </a:r>
            <a:endParaRPr dirty="0"/>
          </a:p>
        </p:txBody>
      </p:sp>
      <p:sp>
        <p:nvSpPr>
          <p:cNvPr id="182" name="Content Placeholder 2"/>
          <p:cNvSpPr txBox="1">
            <a:spLocks noGrp="1"/>
          </p:cNvSpPr>
          <p:nvPr>
            <p:ph type="body" idx="4294967295"/>
          </p:nvPr>
        </p:nvSpPr>
        <p:spPr>
          <a:xfrm>
            <a:off x="442210" y="1075767"/>
            <a:ext cx="8229601" cy="1461756"/>
          </a:xfrm>
          <a:prstGeom prst="rect">
            <a:avLst/>
          </a:prstGeom>
        </p:spPr>
        <p:txBody>
          <a:bodyPr>
            <a:normAutofit/>
          </a:bodyPr>
          <a:lstStyle/>
          <a:p>
            <a:r>
              <a:rPr lang="en-US" dirty="0" err="1" smtClean="0"/>
              <a:t>bitbake-prserv</a:t>
            </a:r>
            <a:r>
              <a:rPr lang="en-US" dirty="0"/>
              <a:t> </a:t>
            </a:r>
            <a:r>
              <a:rPr lang="en-US" dirty="0" smtClean="0"/>
              <a:t>– Start, stop, edit server properties</a:t>
            </a:r>
          </a:p>
          <a:p>
            <a:r>
              <a:rPr lang="en-US" dirty="0" err="1" smtClean="0"/>
              <a:t>bitbake</a:t>
            </a:r>
            <a:r>
              <a:rPr lang="en-US" dirty="0" smtClean="0"/>
              <a:t>-</a:t>
            </a:r>
            <a:r>
              <a:rPr lang="en-US" dirty="0" err="1" smtClean="0"/>
              <a:t>prserv</a:t>
            </a:r>
            <a:r>
              <a:rPr lang="en-US" dirty="0" smtClean="0"/>
              <a:t>-tool – Export &amp; Import PRs</a:t>
            </a:r>
            <a:endParaRPr lang="en-US" dirty="0"/>
          </a:p>
        </p:txBody>
      </p:sp>
      <p:sp>
        <p:nvSpPr>
          <p:cNvPr id="7" name="Rectangle"/>
          <p:cNvSpPr/>
          <p:nvPr/>
        </p:nvSpPr>
        <p:spPr>
          <a:xfrm>
            <a:off x="350845" y="2308922"/>
            <a:ext cx="8433798" cy="3695775"/>
          </a:xfrm>
          <a:prstGeom prst="rect">
            <a:avLst/>
          </a:prstGeom>
          <a:solidFill>
            <a:schemeClr val="accent4"/>
          </a:solidFill>
          <a:ln w="9525" cap="flat">
            <a:solidFill>
              <a:schemeClr val="accent1"/>
            </a:solidFill>
            <a:prstDash val="solid"/>
            <a:round/>
          </a:ln>
          <a:effectLst/>
        </p:spPr>
        <p:txBody>
          <a:bodyPr wrap="square" lIns="45719" tIns="45719" rIns="45719" bIns="45719" numCol="1" anchor="t">
            <a:noAutofit/>
          </a:bodyPr>
          <a:lstStyle/>
          <a:p>
            <a:endParaRPr/>
          </a:p>
        </p:txBody>
      </p:sp>
      <p:sp>
        <p:nvSpPr>
          <p:cNvPr id="8" name="$ bitbake core-image-minimal (or bitbake world)…"/>
          <p:cNvSpPr txBox="1"/>
          <p:nvPr/>
        </p:nvSpPr>
        <p:spPr>
          <a:xfrm>
            <a:off x="454024" y="2308922"/>
            <a:ext cx="8485654" cy="35394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1600" b="1">
                <a:latin typeface="Courier New"/>
                <a:ea typeface="Courier New"/>
                <a:cs typeface="Courier New"/>
                <a:sym typeface="Courier New"/>
              </a:defRPr>
            </a:pPr>
            <a:r>
              <a:rPr lang="en-US" dirty="0"/>
              <a:t>#Table: </a:t>
            </a:r>
            <a:r>
              <a:rPr lang="en-US" dirty="0" err="1"/>
              <a:t>PRMAIN_nohist</a:t>
            </a:r>
            <a:endParaRPr lang="en-US" dirty="0"/>
          </a:p>
          <a:p>
            <a:pPr>
              <a:defRPr sz="1600" b="1">
                <a:latin typeface="Courier New"/>
                <a:ea typeface="Courier New"/>
                <a:cs typeface="Courier New"/>
                <a:sym typeface="Courier New"/>
              </a:defRPr>
            </a:pPr>
            <a:r>
              <a:rPr lang="en-US" dirty="0"/>
              <a:t>#Columns:</a:t>
            </a:r>
          </a:p>
          <a:p>
            <a:pPr>
              <a:defRPr sz="1600" b="1">
                <a:latin typeface="Courier New"/>
                <a:ea typeface="Courier New"/>
                <a:cs typeface="Courier New"/>
                <a:sym typeface="Courier New"/>
              </a:defRPr>
            </a:pPr>
            <a:r>
              <a:rPr lang="en-US" dirty="0"/>
              <a:t>#name        type        </a:t>
            </a:r>
            <a:r>
              <a:rPr lang="en-US" dirty="0" err="1"/>
              <a:t>notn</a:t>
            </a:r>
            <a:r>
              <a:rPr lang="en-US" dirty="0"/>
              <a:t>        </a:t>
            </a:r>
            <a:r>
              <a:rPr lang="en-US" dirty="0" err="1"/>
              <a:t>dflt</a:t>
            </a:r>
            <a:r>
              <a:rPr lang="en-US" dirty="0"/>
              <a:t>        </a:t>
            </a:r>
            <a:r>
              <a:rPr lang="en-US" dirty="0" err="1"/>
              <a:t>pk</a:t>
            </a:r>
            <a:endParaRPr lang="en-US" dirty="0"/>
          </a:p>
          <a:p>
            <a:pPr>
              <a:defRPr sz="1600" b="1">
                <a:latin typeface="Courier New"/>
                <a:ea typeface="Courier New"/>
                <a:cs typeface="Courier New"/>
                <a:sym typeface="Courier New"/>
              </a:defRPr>
            </a:pPr>
            <a:r>
              <a:rPr lang="en-US" dirty="0"/>
              <a:t>#----------  --------    --------    --------    ----</a:t>
            </a:r>
          </a:p>
          <a:p>
            <a:pPr>
              <a:defRPr sz="1600" b="1">
                <a:latin typeface="Courier New"/>
                <a:ea typeface="Courier New"/>
                <a:cs typeface="Courier New"/>
                <a:sym typeface="Courier New"/>
              </a:defRPr>
            </a:pPr>
            <a:r>
              <a:rPr lang="en-US" dirty="0"/>
              <a:t>#   version      TEXT           1        None       1</a:t>
            </a:r>
          </a:p>
          <a:p>
            <a:pPr>
              <a:defRPr sz="1600" b="1">
                <a:latin typeface="Courier New"/>
                <a:ea typeface="Courier New"/>
                <a:cs typeface="Courier New"/>
                <a:sym typeface="Courier New"/>
              </a:defRPr>
            </a:pPr>
            <a:r>
              <a:rPr lang="en-US" dirty="0"/>
              <a:t>#   </a:t>
            </a:r>
            <a:r>
              <a:rPr lang="en-US" dirty="0" err="1"/>
              <a:t>pkgarch</a:t>
            </a:r>
            <a:r>
              <a:rPr lang="en-US" dirty="0"/>
              <a:t>      TEXT           1        None       1</a:t>
            </a:r>
          </a:p>
          <a:p>
            <a:pPr>
              <a:defRPr sz="1600" b="1">
                <a:latin typeface="Courier New"/>
                <a:ea typeface="Courier New"/>
                <a:cs typeface="Courier New"/>
                <a:sym typeface="Courier New"/>
              </a:defRPr>
            </a:pPr>
            <a:r>
              <a:rPr lang="en-US" dirty="0"/>
              <a:t>#  checksum      TEXT           1        None       1</a:t>
            </a:r>
          </a:p>
          <a:p>
            <a:pPr>
              <a:defRPr sz="1600" b="1">
                <a:latin typeface="Courier New"/>
                <a:ea typeface="Courier New"/>
                <a:cs typeface="Courier New"/>
                <a:sym typeface="Courier New"/>
              </a:defRPr>
            </a:pPr>
            <a:r>
              <a:rPr lang="en-US" dirty="0"/>
              <a:t>#     value   INTEGER           0        None       0</a:t>
            </a:r>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r>
              <a:rPr lang="en-US" dirty="0"/>
              <a:t># Exported Per-recipe data example</a:t>
            </a:r>
          </a:p>
          <a:p>
            <a:pPr>
              <a:defRPr sz="1600" b="1">
                <a:latin typeface="Courier New"/>
                <a:ea typeface="Courier New"/>
                <a:cs typeface="Courier New"/>
                <a:sym typeface="Courier New"/>
              </a:defRPr>
            </a:pPr>
            <a:r>
              <a:rPr lang="en-US" dirty="0"/>
              <a:t>PRAUTO$zlib-1.2.7-r0$i586$fae8ba2c781fd378307f4a90c021a798 = "0"</a:t>
            </a:r>
          </a:p>
          <a:p>
            <a:pPr>
              <a:defRPr sz="1600" b="1">
                <a:latin typeface="Courier New"/>
                <a:ea typeface="Courier New"/>
                <a:cs typeface="Courier New"/>
                <a:sym typeface="Courier New"/>
              </a:defRPr>
            </a:pPr>
            <a:r>
              <a:rPr lang="en-US" dirty="0"/>
              <a:t>PRAUTO_zlib-1.2.7-r0_i586 = "0"</a:t>
            </a:r>
          </a:p>
          <a:p>
            <a:pPr>
              <a:defRPr sz="1600" b="1">
                <a:latin typeface="Courier New"/>
                <a:ea typeface="Courier New"/>
                <a:cs typeface="Courier New"/>
                <a:sym typeface="Courier New"/>
              </a:defRPr>
            </a:pPr>
            <a:r>
              <a:rPr lang="en-US" dirty="0" smtClean="0"/>
              <a:t>PRAUTO$ncurses-5.9-r13.1$i586$4bcaad698464a6db2f1555aa2327ff </a:t>
            </a:r>
            <a:r>
              <a:rPr lang="en-US" dirty="0"/>
              <a:t>= "0"</a:t>
            </a:r>
          </a:p>
          <a:p>
            <a:pPr>
              <a:defRPr sz="1600" b="1">
                <a:latin typeface="Courier New"/>
                <a:ea typeface="Courier New"/>
                <a:cs typeface="Courier New"/>
                <a:sym typeface="Courier New"/>
              </a:defRPr>
            </a:pPr>
            <a:r>
              <a:rPr lang="en-US" dirty="0"/>
              <a:t>PRAUTO_ncurses-5.9-r13.1_i586 = "0"</a:t>
            </a:r>
            <a:endParaRPr dirty="0"/>
          </a:p>
        </p:txBody>
      </p:sp>
    </p:spTree>
    <p:extLst>
      <p:ext uri="{BB962C8B-B14F-4D97-AF65-F5344CB8AC3E}">
        <p14:creationId xmlns:p14="http://schemas.microsoft.com/office/powerpoint/2010/main" val="2008952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76</a:t>
            </a:fld>
            <a:endParaRPr/>
          </a:p>
        </p:txBody>
      </p:sp>
      <p:sp>
        <p:nvSpPr>
          <p:cNvPr id="189"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190"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b="0">
                <a:solidFill>
                  <a:srgbClr val="A6A6A6"/>
                </a:solidFill>
              </a:defRPr>
            </a:pPr>
            <a:r>
              <a:t>Setting up a package feed</a:t>
            </a:r>
            <a:br/>
            <a:endParaRPr sz="2200">
              <a:solidFill>
                <a:srgbClr val="404040"/>
              </a:solidFill>
            </a:endParaRPr>
          </a:p>
          <a:p>
            <a:pPr marL="685800" lvl="1" indent="-342900">
              <a:spcBef>
                <a:spcPts val="500"/>
              </a:spcBef>
              <a:buClr>
                <a:srgbClr val="37424A"/>
              </a:buClr>
              <a:defRPr sz="2000" b="0">
                <a:solidFill>
                  <a:srgbClr val="A6A6A6"/>
                </a:solidFill>
              </a:defRPr>
            </a:pPr>
            <a:r>
              <a:t>Using PR Server</a:t>
            </a:r>
            <a:br/>
            <a:endParaRPr/>
          </a:p>
          <a:p>
            <a:pPr marL="685800" lvl="1" indent="-342900">
              <a:spcBef>
                <a:spcPts val="500"/>
              </a:spcBef>
              <a:buClr>
                <a:srgbClr val="37424A"/>
              </a:buClr>
              <a:defRPr sz="2000">
                <a:solidFill>
                  <a:srgbClr val="404040"/>
                </a:solidFill>
              </a:defRPr>
            </a:pPr>
            <a:r>
              <a:t>Signing package feeds</a:t>
            </a:r>
            <a:endParaRPr sz="2200" b="0"/>
          </a:p>
          <a:p>
            <a:pPr marL="685800" lvl="1" indent="-342900">
              <a:spcBef>
                <a:spcPts val="500"/>
              </a:spcBef>
              <a:buClr>
                <a:srgbClr val="37424A"/>
              </a:buClr>
              <a:defRPr sz="2000" b="0" i="1">
                <a:solidFill>
                  <a:srgbClr val="A6A6A6"/>
                </a:solidFill>
              </a:defRPr>
            </a:pPr>
            <a:endParaRPr sz="2200" b="0"/>
          </a:p>
          <a:p>
            <a:pPr marL="685800" lvl="1" indent="-342900">
              <a:spcBef>
                <a:spcPts val="500"/>
              </a:spcBef>
              <a:buClr>
                <a:srgbClr val="37424A"/>
              </a:buClr>
              <a:defRPr sz="2000" b="0">
                <a:solidFill>
                  <a:srgbClr val="A6A6A6"/>
                </a:solidFill>
              </a:defRPr>
            </a:pPr>
            <a:r>
              <a:t>Keeping your code secure</a:t>
            </a:r>
            <a:endParaRPr sz="2200">
              <a:solidFill>
                <a:srgbClr val="404040"/>
              </a:solidFill>
            </a:endParaRPr>
          </a:p>
          <a:p>
            <a:pPr marL="685800" lvl="1" indent="-342900">
              <a:spcBef>
                <a:spcPts val="500"/>
              </a:spcBef>
              <a:buClr>
                <a:srgbClr val="37424A"/>
              </a:buClr>
              <a:defRPr sz="2000" b="0">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The future of package feeds</a:t>
            </a:r>
          </a:p>
        </p:txBody>
      </p:sp>
    </p:spTree>
    <p:extLst>
      <p:ext uri="{BB962C8B-B14F-4D97-AF65-F5344CB8AC3E}">
        <p14:creationId xmlns:p14="http://schemas.microsoft.com/office/powerpoint/2010/main" val="4241424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77</a:t>
            </a:fld>
            <a:endParaRPr/>
          </a:p>
        </p:txBody>
      </p:sp>
      <p:sp>
        <p:nvSpPr>
          <p:cNvPr id="193" name="Title 1"/>
          <p:cNvSpPr txBox="1">
            <a:spLocks noGrp="1"/>
          </p:cNvSpPr>
          <p:nvPr>
            <p:ph type="title"/>
          </p:nvPr>
        </p:nvSpPr>
        <p:spPr>
          <a:xfrm>
            <a:off x="454024" y="408517"/>
            <a:ext cx="8227440" cy="889001"/>
          </a:xfrm>
          <a:prstGeom prst="rect">
            <a:avLst/>
          </a:prstGeom>
        </p:spPr>
        <p:txBody>
          <a:bodyPr/>
          <a:lstStyle/>
          <a:p>
            <a:r>
              <a:rPr dirty="0"/>
              <a:t>Signing </a:t>
            </a:r>
            <a:r>
              <a:rPr lang="en-US" dirty="0" smtClean="0"/>
              <a:t>Overview</a:t>
            </a:r>
            <a:endParaRPr dirty="0"/>
          </a:p>
        </p:txBody>
      </p:sp>
      <p:sp>
        <p:nvSpPr>
          <p:cNvPr id="194" name="Content Placeholder 2"/>
          <p:cNvSpPr txBox="1">
            <a:spLocks noGrp="1"/>
          </p:cNvSpPr>
          <p:nvPr>
            <p:ph type="body" idx="4294967295"/>
          </p:nvPr>
        </p:nvSpPr>
        <p:spPr>
          <a:xfrm>
            <a:off x="442210" y="1075766"/>
            <a:ext cx="8229601" cy="4921623"/>
          </a:xfrm>
          <a:prstGeom prst="rect">
            <a:avLst/>
          </a:prstGeom>
        </p:spPr>
        <p:txBody>
          <a:bodyPr/>
          <a:lstStyle/>
          <a:p>
            <a:r>
              <a:rPr lang="en-US" dirty="0" smtClean="0"/>
              <a:t>This is not “required”</a:t>
            </a:r>
          </a:p>
          <a:p>
            <a:r>
              <a:rPr lang="en-US" dirty="0"/>
              <a:t>U</a:t>
            </a:r>
            <a:r>
              <a:rPr lang="en-US" dirty="0" smtClean="0"/>
              <a:t>nnecessary in a closed network (i.e. machine local)</a:t>
            </a:r>
          </a:p>
          <a:p>
            <a:r>
              <a:rPr lang="en-US" dirty="0" smtClean="0"/>
              <a:t>Any LAN is unsecure</a:t>
            </a:r>
          </a:p>
          <a:p>
            <a:r>
              <a:rPr lang="en-US" dirty="0" smtClean="0"/>
              <a:t>Without GPG, package feeds are unencrypted traffic</a:t>
            </a:r>
          </a:p>
          <a:p>
            <a:r>
              <a:rPr lang="en-US" dirty="0" smtClean="0"/>
              <a:t>LMGTFY: Zero Trust Environment</a:t>
            </a:r>
          </a:p>
          <a:p>
            <a:r>
              <a:rPr lang="en-US" dirty="0" smtClean="0"/>
              <a:t>Should be obvious for package feeds over WAN</a:t>
            </a:r>
          </a:p>
        </p:txBody>
      </p:sp>
    </p:spTree>
    <p:extLst>
      <p:ext uri="{BB962C8B-B14F-4D97-AF65-F5344CB8AC3E}">
        <p14:creationId xmlns:p14="http://schemas.microsoft.com/office/powerpoint/2010/main" val="3115403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78</a:t>
            </a:fld>
            <a:endParaRPr/>
          </a:p>
        </p:txBody>
      </p:sp>
      <p:sp>
        <p:nvSpPr>
          <p:cNvPr id="193" name="Title 1"/>
          <p:cNvSpPr txBox="1">
            <a:spLocks noGrp="1"/>
          </p:cNvSpPr>
          <p:nvPr>
            <p:ph type="title"/>
          </p:nvPr>
        </p:nvSpPr>
        <p:spPr>
          <a:xfrm>
            <a:off x="454024" y="408517"/>
            <a:ext cx="8227440" cy="889001"/>
          </a:xfrm>
          <a:prstGeom prst="rect">
            <a:avLst/>
          </a:prstGeom>
        </p:spPr>
        <p:txBody>
          <a:bodyPr/>
          <a:lstStyle/>
          <a:p>
            <a:r>
              <a:t>Signing The Packages</a:t>
            </a:r>
          </a:p>
        </p:txBody>
      </p:sp>
      <p:sp>
        <p:nvSpPr>
          <p:cNvPr id="194" name="Content Placeholder 2"/>
          <p:cNvSpPr txBox="1">
            <a:spLocks noGrp="1"/>
          </p:cNvSpPr>
          <p:nvPr>
            <p:ph type="body" idx="4294967295"/>
          </p:nvPr>
        </p:nvSpPr>
        <p:spPr>
          <a:xfrm>
            <a:off x="442210" y="1075766"/>
            <a:ext cx="8229601" cy="4921623"/>
          </a:xfrm>
          <a:prstGeom prst="rect">
            <a:avLst/>
          </a:prstGeom>
        </p:spPr>
        <p:txBody>
          <a:bodyPr/>
          <a:lstStyle/>
          <a:p>
            <a:r>
              <a:rPr dirty="0" smtClean="0"/>
              <a:t>Inherit </a:t>
            </a:r>
            <a:r>
              <a:rPr dirty="0" err="1" smtClean="0"/>
              <a:t>bbclass</a:t>
            </a:r>
            <a:r>
              <a:rPr dirty="0" smtClean="0"/>
              <a:t> to enable signing functionality</a:t>
            </a:r>
          </a:p>
          <a:p>
            <a:pPr marL="685800" lvl="1" indent="-342900">
              <a:spcBef>
                <a:spcPts val="500"/>
              </a:spcBef>
              <a:buClr>
                <a:srgbClr val="37424A"/>
              </a:buClr>
              <a:defRPr sz="2200" b="0">
                <a:solidFill>
                  <a:srgbClr val="404040"/>
                </a:solidFill>
              </a:defRPr>
            </a:pPr>
            <a:r>
              <a:rPr dirty="0" smtClean="0"/>
              <a:t>INHERIT += “</a:t>
            </a:r>
            <a:r>
              <a:rPr dirty="0" err="1" smtClean="0"/>
              <a:t>sign_rpm</a:t>
            </a:r>
            <a:r>
              <a:rPr dirty="0" smtClean="0"/>
              <a:t>”</a:t>
            </a:r>
          </a:p>
          <a:p>
            <a:r>
              <a:rPr dirty="0" smtClean="0"/>
              <a:t>Define the GPG key that will be used for signing.</a:t>
            </a:r>
          </a:p>
          <a:p>
            <a:pPr marL="685800" lvl="1" indent="-342900">
              <a:spcBef>
                <a:spcPts val="500"/>
              </a:spcBef>
              <a:buClr>
                <a:srgbClr val="37424A"/>
              </a:buClr>
              <a:defRPr sz="2200" b="0">
                <a:solidFill>
                  <a:srgbClr val="404040"/>
                </a:solidFill>
              </a:defRPr>
            </a:pPr>
            <a:r>
              <a:rPr dirty="0" smtClean="0"/>
              <a:t>RPM_GPG_NAME = "</a:t>
            </a:r>
            <a:r>
              <a:rPr i="1" dirty="0" err="1" smtClean="0"/>
              <a:t>key_name</a:t>
            </a:r>
            <a:r>
              <a:rPr dirty="0" smtClean="0"/>
              <a:t>”</a:t>
            </a:r>
          </a:p>
          <a:p>
            <a:r>
              <a:rPr dirty="0" smtClean="0"/>
              <a:t>Provide passphrase for the key</a:t>
            </a:r>
          </a:p>
          <a:p>
            <a:pPr marL="685800" lvl="1" indent="-342900">
              <a:spcBef>
                <a:spcPts val="500"/>
              </a:spcBef>
              <a:buClr>
                <a:srgbClr val="37424A"/>
              </a:buClr>
              <a:defRPr sz="2200" b="0">
                <a:solidFill>
                  <a:srgbClr val="404040"/>
                </a:solidFill>
              </a:defRPr>
            </a:pPr>
            <a:r>
              <a:rPr dirty="0" smtClean="0"/>
              <a:t>RPM_GPG_PASSPHRASE = "</a:t>
            </a:r>
            <a:r>
              <a:rPr i="1" dirty="0" smtClean="0"/>
              <a:t>passphrase</a:t>
            </a:r>
            <a:r>
              <a:rPr dirty="0" smtClean="0"/>
              <a:t>"</a:t>
            </a:r>
            <a:endParaRPr dirty="0"/>
          </a:p>
        </p:txBody>
      </p:sp>
    </p:spTree>
    <p:extLst>
      <p:ext uri="{BB962C8B-B14F-4D97-AF65-F5344CB8AC3E}">
        <p14:creationId xmlns:p14="http://schemas.microsoft.com/office/powerpoint/2010/main" val="2105557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79</a:t>
            </a:fld>
            <a:endParaRPr/>
          </a:p>
        </p:txBody>
      </p:sp>
      <p:sp>
        <p:nvSpPr>
          <p:cNvPr id="197" name="Title 1"/>
          <p:cNvSpPr txBox="1">
            <a:spLocks noGrp="1"/>
          </p:cNvSpPr>
          <p:nvPr>
            <p:ph type="title"/>
          </p:nvPr>
        </p:nvSpPr>
        <p:spPr>
          <a:xfrm>
            <a:off x="454024" y="408517"/>
            <a:ext cx="8227440" cy="889001"/>
          </a:xfrm>
          <a:prstGeom prst="rect">
            <a:avLst/>
          </a:prstGeom>
        </p:spPr>
        <p:txBody>
          <a:bodyPr/>
          <a:lstStyle/>
          <a:p>
            <a:r>
              <a:t>Signing The Package Feed</a:t>
            </a:r>
          </a:p>
        </p:txBody>
      </p:sp>
      <p:sp>
        <p:nvSpPr>
          <p:cNvPr id="198" name="Content Placeholder 2"/>
          <p:cNvSpPr txBox="1">
            <a:spLocks noGrp="1"/>
          </p:cNvSpPr>
          <p:nvPr>
            <p:ph type="body" idx="4294967295"/>
          </p:nvPr>
        </p:nvSpPr>
        <p:spPr>
          <a:xfrm>
            <a:off x="442210" y="1075766"/>
            <a:ext cx="8229601" cy="4921623"/>
          </a:xfrm>
          <a:prstGeom prst="rect">
            <a:avLst/>
          </a:prstGeom>
        </p:spPr>
        <p:txBody>
          <a:bodyPr/>
          <a:lstStyle/>
          <a:p>
            <a:r>
              <a:t>Inherit bbclass to enable signing functionality</a:t>
            </a:r>
          </a:p>
          <a:p>
            <a:pPr marL="685800" lvl="1" indent="-342900">
              <a:spcBef>
                <a:spcPts val="500"/>
              </a:spcBef>
              <a:buClr>
                <a:srgbClr val="37424A"/>
              </a:buClr>
              <a:defRPr sz="2200" b="0">
                <a:solidFill>
                  <a:srgbClr val="404040"/>
                </a:solidFill>
              </a:defRPr>
            </a:pPr>
            <a:r>
              <a:t>INHERIT += “sign_package_feed”</a:t>
            </a:r>
          </a:p>
          <a:p>
            <a:r>
              <a:t>Define the GPG key that will be used for signing.</a:t>
            </a:r>
          </a:p>
          <a:p>
            <a:pPr marL="685800" lvl="1" indent="-342900">
              <a:spcBef>
                <a:spcPts val="500"/>
              </a:spcBef>
              <a:buClr>
                <a:srgbClr val="37424A"/>
              </a:buClr>
              <a:defRPr sz="2200" b="0">
                <a:solidFill>
                  <a:srgbClr val="404040"/>
                </a:solidFill>
              </a:defRPr>
            </a:pPr>
            <a:r>
              <a:t>PACKAGE_FEED_GPG_NAME = "</a:t>
            </a:r>
            <a:r>
              <a:rPr i="1"/>
              <a:t>key_name</a:t>
            </a:r>
            <a:r>
              <a:t>”</a:t>
            </a:r>
          </a:p>
          <a:p>
            <a:r>
              <a:t>Provide passphrase for the key</a:t>
            </a:r>
          </a:p>
          <a:p>
            <a:pPr marL="685800" lvl="1" indent="-342900">
              <a:spcBef>
                <a:spcPts val="500"/>
              </a:spcBef>
              <a:buClr>
                <a:srgbClr val="37424A"/>
              </a:buClr>
              <a:defRPr sz="2200" b="0">
                <a:solidFill>
                  <a:srgbClr val="404040"/>
                </a:solidFill>
              </a:defRPr>
            </a:pPr>
            <a:r>
              <a:t>PACKAGE_FEED_GPG_PASSPHRASE_FILE = "</a:t>
            </a:r>
            <a:r>
              <a:rPr i="1"/>
              <a:t>passphrase</a:t>
            </a:r>
            <a:r>
              <a:t>"</a:t>
            </a:r>
          </a:p>
        </p:txBody>
      </p:sp>
    </p:spTree>
    <p:extLst>
      <p:ext uri="{BB962C8B-B14F-4D97-AF65-F5344CB8AC3E}">
        <p14:creationId xmlns:p14="http://schemas.microsoft.com/office/powerpoint/2010/main" val="1432216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3630801083"/>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80</a:t>
            </a:fld>
            <a:endParaRPr/>
          </a:p>
        </p:txBody>
      </p:sp>
      <p:sp>
        <p:nvSpPr>
          <p:cNvPr id="201" name="Title 1"/>
          <p:cNvSpPr txBox="1">
            <a:spLocks noGrp="1"/>
          </p:cNvSpPr>
          <p:nvPr>
            <p:ph type="title"/>
          </p:nvPr>
        </p:nvSpPr>
        <p:spPr>
          <a:xfrm>
            <a:off x="454024" y="408517"/>
            <a:ext cx="8227440" cy="889001"/>
          </a:xfrm>
          <a:prstGeom prst="rect">
            <a:avLst/>
          </a:prstGeom>
        </p:spPr>
        <p:txBody>
          <a:bodyPr/>
          <a:lstStyle/>
          <a:p>
            <a:r>
              <a:t>Signing The Package Feed (optional)</a:t>
            </a:r>
          </a:p>
        </p:txBody>
      </p:sp>
      <p:sp>
        <p:nvSpPr>
          <p:cNvPr id="202" name="Content Placeholder 2"/>
          <p:cNvSpPr txBox="1">
            <a:spLocks noGrp="1"/>
          </p:cNvSpPr>
          <p:nvPr>
            <p:ph type="body" idx="4294967295"/>
          </p:nvPr>
        </p:nvSpPr>
        <p:spPr>
          <a:xfrm>
            <a:off x="442210" y="1075766"/>
            <a:ext cx="8229601" cy="4921623"/>
          </a:xfrm>
          <a:prstGeom prst="rect">
            <a:avLst/>
          </a:prstGeom>
        </p:spPr>
        <p:txBody>
          <a:bodyPr/>
          <a:lstStyle/>
          <a:p>
            <a:pPr>
              <a:defRPr i="1"/>
            </a:pPr>
            <a:r>
              <a:t>GPG_BIN</a:t>
            </a:r>
          </a:p>
          <a:p>
            <a:pPr marL="685800" lvl="1" indent="-342900">
              <a:spcBef>
                <a:spcPts val="500"/>
              </a:spcBef>
              <a:buClr>
                <a:srgbClr val="37424A"/>
              </a:buClr>
              <a:defRPr sz="2200" b="0">
                <a:solidFill>
                  <a:srgbClr val="404040"/>
                </a:solidFill>
              </a:defRPr>
            </a:pPr>
            <a:r>
              <a:t>GPG binary executed when the package is signed </a:t>
            </a:r>
          </a:p>
          <a:p>
            <a:pPr>
              <a:defRPr i="1"/>
            </a:pPr>
            <a:r>
              <a:t>GPG_PATH</a:t>
            </a:r>
          </a:p>
          <a:p>
            <a:pPr marL="685800" lvl="1" indent="-342900">
              <a:spcBef>
                <a:spcPts val="500"/>
              </a:spcBef>
              <a:buClr>
                <a:srgbClr val="37424A"/>
              </a:buClr>
              <a:defRPr sz="2200" b="0">
                <a:solidFill>
                  <a:srgbClr val="404040"/>
                </a:solidFill>
              </a:defRPr>
            </a:pPr>
            <a:r>
              <a:t>GPG home directory used when the package is signed. </a:t>
            </a:r>
          </a:p>
          <a:p>
            <a:pPr>
              <a:defRPr i="1"/>
            </a:pPr>
            <a:r>
              <a:t>PACKAGE_FEED_GPG_SIGNATURE_TYPE</a:t>
            </a:r>
          </a:p>
          <a:p>
            <a:pPr marL="685800" lvl="1" indent="-342900">
              <a:spcBef>
                <a:spcPts val="500"/>
              </a:spcBef>
              <a:buClr>
                <a:srgbClr val="37424A"/>
              </a:buClr>
              <a:defRPr sz="2200" b="0">
                <a:solidFill>
                  <a:srgbClr val="404040"/>
                </a:solidFill>
              </a:defRPr>
            </a:pPr>
            <a:r>
              <a:t>Specifies the type of gpg signature. This variable applies only to RPM and IPK package feeds. Allowable values for the PACKAGE_FEED_GPG_SIGNATURE_TYPE are "ASC", which is the default and specifies ascii armored, and "BIN", which specifies binary.</a:t>
            </a:r>
          </a:p>
        </p:txBody>
      </p:sp>
    </p:spTree>
    <p:extLst>
      <p:ext uri="{BB962C8B-B14F-4D97-AF65-F5344CB8AC3E}">
        <p14:creationId xmlns:p14="http://schemas.microsoft.com/office/powerpoint/2010/main" val="2523485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81</a:t>
            </a:fld>
            <a:endParaRPr/>
          </a:p>
        </p:txBody>
      </p:sp>
      <p:sp>
        <p:nvSpPr>
          <p:cNvPr id="205" name="Title 1"/>
          <p:cNvSpPr txBox="1">
            <a:spLocks noGrp="1"/>
          </p:cNvSpPr>
          <p:nvPr>
            <p:ph type="title"/>
          </p:nvPr>
        </p:nvSpPr>
        <p:spPr>
          <a:xfrm>
            <a:off x="454024" y="408517"/>
            <a:ext cx="8227440" cy="889001"/>
          </a:xfrm>
          <a:prstGeom prst="rect">
            <a:avLst/>
          </a:prstGeom>
        </p:spPr>
        <p:txBody>
          <a:bodyPr/>
          <a:lstStyle/>
          <a:p>
            <a:r>
              <a:t>Testing Packages with ptest (Optional? Not really!)</a:t>
            </a:r>
          </a:p>
        </p:txBody>
      </p:sp>
      <p:sp>
        <p:nvSpPr>
          <p:cNvPr id="206" name="Content Placeholder 2"/>
          <p:cNvSpPr txBox="1">
            <a:spLocks noGrp="1"/>
          </p:cNvSpPr>
          <p:nvPr>
            <p:ph type="body" idx="4294967295"/>
          </p:nvPr>
        </p:nvSpPr>
        <p:spPr>
          <a:xfrm>
            <a:off x="442210" y="1075766"/>
            <a:ext cx="8229601" cy="4921623"/>
          </a:xfrm>
          <a:prstGeom prst="rect">
            <a:avLst/>
          </a:prstGeom>
        </p:spPr>
        <p:txBody>
          <a:bodyPr/>
          <a:lstStyle/>
          <a:p>
            <a:r>
              <a:t>Package Test (ptest)</a:t>
            </a:r>
          </a:p>
          <a:p>
            <a:pPr marL="685800" lvl="1" indent="-342900">
              <a:spcBef>
                <a:spcPts val="500"/>
              </a:spcBef>
              <a:buClr>
                <a:srgbClr val="37424A"/>
              </a:buClr>
              <a:defRPr sz="2200" b="0">
                <a:solidFill>
                  <a:srgbClr val="404040"/>
                </a:solidFill>
              </a:defRPr>
            </a:pPr>
            <a:r>
              <a:t>Runs tests against packages</a:t>
            </a:r>
          </a:p>
          <a:p>
            <a:pPr marL="685800" lvl="1" indent="-342900">
              <a:spcBef>
                <a:spcPts val="500"/>
              </a:spcBef>
              <a:buClr>
                <a:srgbClr val="37424A"/>
              </a:buClr>
              <a:defRPr sz="2200" b="0">
                <a:solidFill>
                  <a:srgbClr val="404040"/>
                </a:solidFill>
              </a:defRPr>
            </a:pPr>
            <a:r>
              <a:t>Contains at least two items: </a:t>
            </a:r>
          </a:p>
          <a:p>
            <a:pPr marL="685800" lvl="2" indent="-342900">
              <a:spcBef>
                <a:spcPts val="500"/>
              </a:spcBef>
              <a:buClrTx/>
              <a:buFontTx/>
              <a:defRPr sz="2200" b="0"/>
            </a:pPr>
            <a:r>
              <a:t>the actual test (can be a script or an elaborate system)</a:t>
            </a:r>
          </a:p>
          <a:p>
            <a:pPr marL="685800" lvl="2" indent="-342900">
              <a:spcBef>
                <a:spcPts val="500"/>
              </a:spcBef>
              <a:buClrTx/>
              <a:buFontTx/>
              <a:defRPr sz="2200" b="0"/>
            </a:pPr>
            <a:r>
              <a:t>shell script (run-ptest) that starts the test (not the actual test)</a:t>
            </a:r>
          </a:p>
          <a:p>
            <a:r>
              <a:t>Simple Setup</a:t>
            </a:r>
          </a:p>
          <a:p>
            <a:pPr marL="685800" lvl="1" indent="-342900">
              <a:spcBef>
                <a:spcPts val="500"/>
              </a:spcBef>
              <a:buClr>
                <a:srgbClr val="37424A"/>
              </a:buClr>
              <a:defRPr sz="2200" b="0">
                <a:solidFill>
                  <a:srgbClr val="404040"/>
                </a:solidFill>
              </a:defRPr>
            </a:pPr>
            <a:r>
              <a:t>DISTRO_FEATURES_append = " ptest”</a:t>
            </a:r>
          </a:p>
          <a:p>
            <a:pPr marL="685800" lvl="1" indent="-342900">
              <a:spcBef>
                <a:spcPts val="500"/>
              </a:spcBef>
              <a:buClr>
                <a:srgbClr val="37424A"/>
              </a:buClr>
              <a:defRPr sz="2200" b="0">
                <a:solidFill>
                  <a:srgbClr val="404040"/>
                </a:solidFill>
              </a:defRPr>
            </a:pPr>
            <a:r>
              <a:t>EXTRA_IMAGE_FEATURES += "ptest-pkgs”</a:t>
            </a:r>
          </a:p>
          <a:p>
            <a:pPr marL="685800" lvl="1" indent="-342900">
              <a:spcBef>
                <a:spcPts val="500"/>
              </a:spcBef>
              <a:buClr>
                <a:srgbClr val="37424A"/>
              </a:buClr>
              <a:defRPr sz="2200" b="0">
                <a:solidFill>
                  <a:srgbClr val="404040"/>
                </a:solidFill>
              </a:defRPr>
            </a:pPr>
            <a:r>
              <a:t>Installed to: /usr/lib/</a:t>
            </a:r>
            <a:r>
              <a:rPr i="1"/>
              <a:t>package</a:t>
            </a:r>
            <a:r>
              <a:t>/ptest</a:t>
            </a:r>
          </a:p>
        </p:txBody>
      </p:sp>
    </p:spTree>
    <p:extLst>
      <p:ext uri="{BB962C8B-B14F-4D97-AF65-F5344CB8AC3E}">
        <p14:creationId xmlns:p14="http://schemas.microsoft.com/office/powerpoint/2010/main" val="4156728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82</a:t>
            </a:fld>
            <a:endParaRPr/>
          </a:p>
        </p:txBody>
      </p:sp>
      <p:sp>
        <p:nvSpPr>
          <p:cNvPr id="209"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210"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b="0">
                <a:solidFill>
                  <a:srgbClr val="A6A6A6"/>
                </a:solidFill>
              </a:defRPr>
            </a:pPr>
            <a:r>
              <a:t>Setting up a package feed</a:t>
            </a:r>
            <a:br/>
            <a:endParaRPr sz="2200">
              <a:solidFill>
                <a:srgbClr val="404040"/>
              </a:solidFill>
            </a:endParaRPr>
          </a:p>
          <a:p>
            <a:pPr marL="685800" lvl="1" indent="-342900">
              <a:spcBef>
                <a:spcPts val="500"/>
              </a:spcBef>
              <a:buClr>
                <a:srgbClr val="37424A"/>
              </a:buClr>
              <a:defRPr sz="2000" b="0">
                <a:solidFill>
                  <a:srgbClr val="A6A6A6"/>
                </a:solidFill>
              </a:defRPr>
            </a:pPr>
            <a:r>
              <a:t>Using PR Server</a:t>
            </a:r>
            <a:br/>
            <a:endParaRPr/>
          </a:p>
          <a:p>
            <a:pPr marL="685800" lvl="1" indent="-342900">
              <a:spcBef>
                <a:spcPts val="500"/>
              </a:spcBef>
              <a:buClr>
                <a:srgbClr val="37424A"/>
              </a:buClr>
              <a:defRPr sz="2000" b="0">
                <a:solidFill>
                  <a:srgbClr val="A6A6A6"/>
                </a:solidFill>
              </a:defRPr>
            </a:pPr>
            <a:r>
              <a:t>Signing package feeds</a:t>
            </a:r>
            <a:endParaRPr sz="2200">
              <a:solidFill>
                <a:srgbClr val="404040"/>
              </a:solidFill>
            </a:endParaRPr>
          </a:p>
          <a:p>
            <a:pPr marL="685800" lvl="1" indent="-342900">
              <a:spcBef>
                <a:spcPts val="500"/>
              </a:spcBef>
              <a:buClr>
                <a:srgbClr val="37424A"/>
              </a:buClr>
              <a:defRPr sz="2000" b="0" i="1">
                <a:solidFill>
                  <a:srgbClr val="A6A6A6"/>
                </a:solidFill>
              </a:defRPr>
            </a:pPr>
            <a:endParaRPr sz="2200">
              <a:solidFill>
                <a:srgbClr val="404040"/>
              </a:solidFill>
            </a:endParaRPr>
          </a:p>
          <a:p>
            <a:pPr marL="685800" lvl="1" indent="-342900">
              <a:spcBef>
                <a:spcPts val="500"/>
              </a:spcBef>
              <a:buClr>
                <a:srgbClr val="37424A"/>
              </a:buClr>
              <a:defRPr sz="2000">
                <a:solidFill>
                  <a:srgbClr val="404040"/>
                </a:solidFill>
              </a:defRPr>
            </a:pPr>
            <a:r>
              <a:t>Keeping your code secure</a:t>
            </a:r>
            <a:endParaRPr sz="2200" b="0"/>
          </a:p>
          <a:p>
            <a:pPr marL="685800" lvl="1" indent="-342900">
              <a:spcBef>
                <a:spcPts val="500"/>
              </a:spcBef>
              <a:buClr>
                <a:srgbClr val="37424A"/>
              </a:buClr>
              <a:defRPr sz="2000" b="0">
                <a:solidFill>
                  <a:srgbClr val="A6A6A6"/>
                </a:solidFill>
              </a:defRPr>
            </a:pPr>
            <a:endParaRPr sz="2200" b="0"/>
          </a:p>
          <a:p>
            <a:pPr marL="685800" lvl="1" indent="-342900">
              <a:spcBef>
                <a:spcPts val="500"/>
              </a:spcBef>
              <a:buClr>
                <a:srgbClr val="37424A"/>
              </a:buClr>
              <a:defRPr sz="2000" b="0">
                <a:solidFill>
                  <a:srgbClr val="A6A6A6"/>
                </a:solidFill>
              </a:defRPr>
            </a:pPr>
            <a:r>
              <a:t>The future of package feeds</a:t>
            </a:r>
          </a:p>
        </p:txBody>
      </p:sp>
    </p:spTree>
    <p:extLst>
      <p:ext uri="{BB962C8B-B14F-4D97-AF65-F5344CB8AC3E}">
        <p14:creationId xmlns:p14="http://schemas.microsoft.com/office/powerpoint/2010/main" val="1695170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83</a:t>
            </a:fld>
            <a:endParaRPr/>
          </a:p>
        </p:txBody>
      </p:sp>
      <p:sp>
        <p:nvSpPr>
          <p:cNvPr id="213" name="Title 1"/>
          <p:cNvSpPr txBox="1">
            <a:spLocks noGrp="1"/>
          </p:cNvSpPr>
          <p:nvPr>
            <p:ph type="title"/>
          </p:nvPr>
        </p:nvSpPr>
        <p:spPr>
          <a:xfrm>
            <a:off x="454024" y="408517"/>
            <a:ext cx="8227440" cy="889001"/>
          </a:xfrm>
          <a:prstGeom prst="rect">
            <a:avLst/>
          </a:prstGeom>
        </p:spPr>
        <p:txBody>
          <a:bodyPr/>
          <a:lstStyle/>
          <a:p>
            <a:r>
              <a:t>Keeping feeds secure</a:t>
            </a:r>
          </a:p>
        </p:txBody>
      </p:sp>
      <p:sp>
        <p:nvSpPr>
          <p:cNvPr id="214" name="Content Placeholder 2"/>
          <p:cNvSpPr txBox="1">
            <a:spLocks noGrp="1"/>
          </p:cNvSpPr>
          <p:nvPr>
            <p:ph type="body" idx="4294967295"/>
          </p:nvPr>
        </p:nvSpPr>
        <p:spPr>
          <a:xfrm>
            <a:off x="442210" y="1075766"/>
            <a:ext cx="8229601" cy="4921623"/>
          </a:xfrm>
          <a:prstGeom prst="rect">
            <a:avLst/>
          </a:prstGeom>
        </p:spPr>
        <p:txBody>
          <a:bodyPr/>
          <a:lstStyle/>
          <a:p>
            <a:r>
              <a:t>PACKAGE_FEED_GPG_PASSPHRASE_FILE</a:t>
            </a:r>
          </a:p>
          <a:p>
            <a:pPr marL="685800" lvl="1" indent="-342900">
              <a:spcBef>
                <a:spcPts val="500"/>
              </a:spcBef>
              <a:buClr>
                <a:srgbClr val="37424A"/>
              </a:buClr>
              <a:defRPr sz="2200" b="0">
                <a:solidFill>
                  <a:srgbClr val="404040"/>
                </a:solidFill>
              </a:defRPr>
            </a:pPr>
            <a:r>
              <a:t>This should NOT go in your configuration as plain text.</a:t>
            </a:r>
          </a:p>
          <a:p>
            <a:r>
              <a:t>Is your code proprietary?</a:t>
            </a:r>
          </a:p>
          <a:p>
            <a:pPr marL="685800" lvl="1" indent="-342900">
              <a:spcBef>
                <a:spcPts val="500"/>
              </a:spcBef>
              <a:buClr>
                <a:srgbClr val="37424A"/>
              </a:buClr>
              <a:defRPr sz="2200" b="0">
                <a:solidFill>
                  <a:srgbClr val="404040"/>
                </a:solidFill>
              </a:defRPr>
            </a:pPr>
            <a:r>
              <a:t>You should probably be shipping a binary in Yocto</a:t>
            </a:r>
          </a:p>
          <a:p>
            <a:pPr marL="685800" lvl="1" indent="-342900">
              <a:spcBef>
                <a:spcPts val="500"/>
              </a:spcBef>
              <a:buClr>
                <a:srgbClr val="37424A"/>
              </a:buClr>
              <a:defRPr sz="2200" b="0">
                <a:solidFill>
                  <a:srgbClr val="404040"/>
                </a:solidFill>
              </a:defRPr>
            </a:pPr>
            <a:r>
              <a:t>bin_package.bbclass: binary can be .rpm, .deb, .ipk</a:t>
            </a:r>
          </a:p>
          <a:p>
            <a:r>
              <a:t>Have you thought about DEBUG_FLAGS?</a:t>
            </a:r>
          </a:p>
          <a:p>
            <a:pPr marL="685800" lvl="1" indent="-342900">
              <a:spcBef>
                <a:spcPts val="500"/>
              </a:spcBef>
              <a:buClr>
                <a:srgbClr val="37424A"/>
              </a:buClr>
              <a:defRPr sz="2200" b="0">
                <a:solidFill>
                  <a:srgbClr val="404040"/>
                </a:solidFill>
              </a:defRPr>
            </a:pPr>
            <a:r>
              <a:t>See bitbake.conf for more details</a:t>
            </a:r>
          </a:p>
          <a:p>
            <a:pPr marL="685800" lvl="1" indent="-342900">
              <a:spcBef>
                <a:spcPts val="500"/>
              </a:spcBef>
              <a:buClr>
                <a:srgbClr val="37424A"/>
              </a:buClr>
              <a:defRPr sz="2200" b="0">
                <a:solidFill>
                  <a:srgbClr val="404040"/>
                </a:solidFill>
              </a:defRPr>
            </a:pPr>
            <a:r>
              <a:t>The flags can be filtered or set in the recipe</a:t>
            </a:r>
          </a:p>
        </p:txBody>
      </p:sp>
    </p:spTree>
    <p:extLst>
      <p:ext uri="{BB962C8B-B14F-4D97-AF65-F5344CB8AC3E}">
        <p14:creationId xmlns:p14="http://schemas.microsoft.com/office/powerpoint/2010/main" val="2635384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84</a:t>
            </a:fld>
            <a:endParaRPr/>
          </a:p>
        </p:txBody>
      </p:sp>
      <p:sp>
        <p:nvSpPr>
          <p:cNvPr id="217"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218"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b="0">
                <a:solidFill>
                  <a:srgbClr val="A6A6A6"/>
                </a:solidFill>
              </a:defRPr>
            </a:pPr>
            <a:r>
              <a:t>Setting up a package feed</a:t>
            </a:r>
            <a:br/>
            <a:endParaRPr sz="2200">
              <a:solidFill>
                <a:srgbClr val="404040"/>
              </a:solidFill>
            </a:endParaRPr>
          </a:p>
          <a:p>
            <a:pPr marL="685800" lvl="1" indent="-342900">
              <a:spcBef>
                <a:spcPts val="500"/>
              </a:spcBef>
              <a:buClr>
                <a:srgbClr val="37424A"/>
              </a:buClr>
              <a:defRPr sz="2000" b="0">
                <a:solidFill>
                  <a:srgbClr val="A6A6A6"/>
                </a:solidFill>
              </a:defRPr>
            </a:pPr>
            <a:r>
              <a:t>Using PR Server</a:t>
            </a:r>
            <a:br/>
            <a:endParaRPr/>
          </a:p>
          <a:p>
            <a:pPr marL="685800" lvl="1" indent="-342900">
              <a:spcBef>
                <a:spcPts val="500"/>
              </a:spcBef>
              <a:buClr>
                <a:srgbClr val="37424A"/>
              </a:buClr>
              <a:defRPr sz="2000" b="0">
                <a:solidFill>
                  <a:srgbClr val="A6A6A6"/>
                </a:solidFill>
              </a:defRPr>
            </a:pPr>
            <a:r>
              <a:t>Signing package feeds</a:t>
            </a:r>
            <a:endParaRPr sz="2200">
              <a:solidFill>
                <a:srgbClr val="404040"/>
              </a:solidFill>
            </a:endParaRPr>
          </a:p>
          <a:p>
            <a:pPr marL="685800" lvl="1" indent="-342900">
              <a:spcBef>
                <a:spcPts val="500"/>
              </a:spcBef>
              <a:buClr>
                <a:srgbClr val="37424A"/>
              </a:buClr>
              <a:defRPr sz="2000" b="0" i="1">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Keeping your code secure</a:t>
            </a:r>
            <a:endParaRPr sz="2200">
              <a:solidFill>
                <a:srgbClr val="404040"/>
              </a:solidFill>
            </a:endParaRPr>
          </a:p>
          <a:p>
            <a:pPr marL="685800" lvl="1" indent="-342900">
              <a:spcBef>
                <a:spcPts val="500"/>
              </a:spcBef>
              <a:buClr>
                <a:srgbClr val="37424A"/>
              </a:buClr>
              <a:defRPr sz="2000" b="0">
                <a:solidFill>
                  <a:srgbClr val="A6A6A6"/>
                </a:solidFill>
              </a:defRPr>
            </a:pPr>
            <a:endParaRPr sz="2200">
              <a:solidFill>
                <a:srgbClr val="404040"/>
              </a:solidFill>
            </a:endParaRPr>
          </a:p>
          <a:p>
            <a:pPr marL="685800" lvl="1" indent="-342900">
              <a:spcBef>
                <a:spcPts val="500"/>
              </a:spcBef>
              <a:buClr>
                <a:srgbClr val="37424A"/>
              </a:buClr>
              <a:defRPr sz="2000">
                <a:solidFill>
                  <a:srgbClr val="404040"/>
                </a:solidFill>
              </a:defRPr>
            </a:pPr>
            <a:r>
              <a:t>The future of package feeds</a:t>
            </a:r>
          </a:p>
        </p:txBody>
      </p:sp>
    </p:spTree>
    <p:extLst>
      <p:ext uri="{BB962C8B-B14F-4D97-AF65-F5344CB8AC3E}">
        <p14:creationId xmlns:p14="http://schemas.microsoft.com/office/powerpoint/2010/main" val="1434435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85</a:t>
            </a:fld>
            <a:endParaRPr/>
          </a:p>
        </p:txBody>
      </p:sp>
      <p:sp>
        <p:nvSpPr>
          <p:cNvPr id="221" name="Title 1"/>
          <p:cNvSpPr txBox="1">
            <a:spLocks noGrp="1"/>
          </p:cNvSpPr>
          <p:nvPr>
            <p:ph type="title"/>
          </p:nvPr>
        </p:nvSpPr>
        <p:spPr>
          <a:xfrm>
            <a:off x="454024" y="408517"/>
            <a:ext cx="8227440" cy="889001"/>
          </a:xfrm>
          <a:prstGeom prst="rect">
            <a:avLst/>
          </a:prstGeom>
        </p:spPr>
        <p:txBody>
          <a:bodyPr/>
          <a:lstStyle/>
          <a:p>
            <a:r>
              <a:t>The Future of Package Feeds – Can We Upgrade?</a:t>
            </a:r>
          </a:p>
        </p:txBody>
      </p:sp>
      <p:sp>
        <p:nvSpPr>
          <p:cNvPr id="222" name="Content Placeholder 2"/>
          <p:cNvSpPr txBox="1">
            <a:spLocks noGrp="1"/>
          </p:cNvSpPr>
          <p:nvPr>
            <p:ph type="body" idx="4294967295"/>
          </p:nvPr>
        </p:nvSpPr>
        <p:spPr>
          <a:xfrm>
            <a:off x="442210" y="1075766"/>
            <a:ext cx="8229601" cy="4921623"/>
          </a:xfrm>
          <a:prstGeom prst="rect">
            <a:avLst/>
          </a:prstGeom>
        </p:spPr>
        <p:txBody>
          <a:bodyPr/>
          <a:lstStyle/>
          <a:p>
            <a:pPr>
              <a:defRPr b="0"/>
            </a:pPr>
            <a:r>
              <a:t>Repository</a:t>
            </a:r>
          </a:p>
          <a:p>
            <a:pPr marL="685800" lvl="1" indent="-342900">
              <a:spcBef>
                <a:spcPts val="500"/>
              </a:spcBef>
              <a:buClr>
                <a:srgbClr val="37424A"/>
              </a:buClr>
              <a:defRPr sz="2200" b="0">
                <a:solidFill>
                  <a:srgbClr val="404040"/>
                </a:solidFill>
              </a:defRPr>
            </a:pPr>
            <a:r>
              <a:t>Switch to new source entries</a:t>
            </a:r>
          </a:p>
          <a:p>
            <a:pPr marL="685800" lvl="1" indent="-342900">
              <a:spcBef>
                <a:spcPts val="500"/>
              </a:spcBef>
              <a:buClr>
                <a:srgbClr val="37424A"/>
              </a:buClr>
              <a:defRPr sz="2200" b="0">
                <a:solidFill>
                  <a:srgbClr val="404040"/>
                </a:solidFill>
              </a:defRPr>
            </a:pPr>
            <a:r>
              <a:t>Remove unknown (3rd party) repositories</a:t>
            </a:r>
          </a:p>
          <a:p>
            <a:pPr>
              <a:defRPr b="0"/>
            </a:pPr>
            <a:r>
              <a:t>Package</a:t>
            </a:r>
          </a:p>
          <a:p>
            <a:pPr marL="685800" lvl="1" indent="-342900">
              <a:spcBef>
                <a:spcPts val="500"/>
              </a:spcBef>
              <a:buClr>
                <a:srgbClr val="37424A"/>
              </a:buClr>
              <a:defRPr sz="2200" b="0">
                <a:solidFill>
                  <a:srgbClr val="404040"/>
                </a:solidFill>
              </a:defRPr>
            </a:pPr>
            <a:r>
              <a:t>Check there are no broken or renamed packages</a:t>
            </a:r>
          </a:p>
          <a:p>
            <a:pPr marL="685800" lvl="1" indent="-342900">
              <a:spcBef>
                <a:spcPts val="500"/>
              </a:spcBef>
              <a:buClr>
                <a:srgbClr val="37424A"/>
              </a:buClr>
              <a:defRPr sz="2200" b="0">
                <a:solidFill>
                  <a:srgbClr val="404040"/>
                </a:solidFill>
              </a:defRPr>
            </a:pPr>
            <a:r>
              <a:t>Versioning: what happens when they go backwards</a:t>
            </a:r>
          </a:p>
          <a:p>
            <a:pPr marL="685800" lvl="1" indent="-342900">
              <a:spcBef>
                <a:spcPts val="500"/>
              </a:spcBef>
              <a:buClr>
                <a:srgbClr val="37424A"/>
              </a:buClr>
              <a:defRPr sz="2200" b="0">
                <a:solidFill>
                  <a:srgbClr val="404040"/>
                </a:solidFill>
              </a:defRPr>
            </a:pPr>
            <a:r>
              <a:t>Remove and install specific packages (release dependent)</a:t>
            </a:r>
          </a:p>
          <a:p>
            <a:pPr marL="685800" lvl="1" indent="-342900">
              <a:spcBef>
                <a:spcPts val="500"/>
              </a:spcBef>
              <a:buClr>
                <a:srgbClr val="37424A"/>
              </a:buClr>
              <a:defRPr sz="2200" b="0">
                <a:solidFill>
                  <a:srgbClr val="404040"/>
                </a:solidFill>
              </a:defRPr>
            </a:pPr>
            <a:r>
              <a:t>Remove blacklisted / obsolete and add whitelisted</a:t>
            </a:r>
          </a:p>
          <a:p>
            <a:pPr>
              <a:defRPr b="0"/>
            </a:pPr>
            <a:r>
              <a:t>Dreaming Even Bigger…</a:t>
            </a:r>
          </a:p>
          <a:p>
            <a:pPr marL="685800" lvl="1" indent="-342900">
              <a:spcBef>
                <a:spcPts val="500"/>
              </a:spcBef>
              <a:buClr>
                <a:srgbClr val="37424A"/>
              </a:buClr>
              <a:defRPr sz="2200" b="0">
                <a:solidFill>
                  <a:srgbClr val="404040"/>
                </a:solidFill>
              </a:defRPr>
            </a:pPr>
            <a:r>
              <a:t>Kernels, Desktops (UI), Permissions, Users, Groups</a:t>
            </a:r>
          </a:p>
        </p:txBody>
      </p:sp>
    </p:spTree>
    <p:extLst>
      <p:ext uri="{BB962C8B-B14F-4D97-AF65-F5344CB8AC3E}">
        <p14:creationId xmlns:p14="http://schemas.microsoft.com/office/powerpoint/2010/main" val="70987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86</a:t>
            </a:fld>
            <a:endParaRPr/>
          </a:p>
        </p:txBody>
      </p:sp>
      <p:sp>
        <p:nvSpPr>
          <p:cNvPr id="225" name="Title 1"/>
          <p:cNvSpPr txBox="1">
            <a:spLocks noGrp="1"/>
          </p:cNvSpPr>
          <p:nvPr>
            <p:ph type="title"/>
          </p:nvPr>
        </p:nvSpPr>
        <p:spPr>
          <a:xfrm>
            <a:off x="454024" y="408517"/>
            <a:ext cx="8227440" cy="889001"/>
          </a:xfrm>
          <a:prstGeom prst="rect">
            <a:avLst/>
          </a:prstGeom>
        </p:spPr>
        <p:txBody>
          <a:bodyPr/>
          <a:lstStyle/>
          <a:p>
            <a:r>
              <a:t>Yocto as a Binary Distro</a:t>
            </a:r>
          </a:p>
        </p:txBody>
      </p:sp>
      <p:sp>
        <p:nvSpPr>
          <p:cNvPr id="226" name="Content Placeholder 2"/>
          <p:cNvSpPr txBox="1">
            <a:spLocks noGrp="1"/>
          </p:cNvSpPr>
          <p:nvPr>
            <p:ph type="body" idx="4294967295"/>
          </p:nvPr>
        </p:nvSpPr>
        <p:spPr>
          <a:xfrm>
            <a:off x="442210" y="1075766"/>
            <a:ext cx="8387465" cy="4921623"/>
          </a:xfrm>
          <a:prstGeom prst="rect">
            <a:avLst/>
          </a:prstGeom>
        </p:spPr>
        <p:txBody>
          <a:bodyPr/>
          <a:lstStyle/>
          <a:p>
            <a:pPr>
              <a:defRPr b="0"/>
            </a:pPr>
            <a:r>
              <a:rPr dirty="0" err="1"/>
              <a:t>Yocto</a:t>
            </a:r>
            <a:r>
              <a:rPr dirty="0"/>
              <a:t> Project provides SSTATE, why not Package Feeds?</a:t>
            </a:r>
            <a:endParaRPr sz="2200" dirty="0">
              <a:solidFill>
                <a:srgbClr val="404040"/>
              </a:solidFill>
            </a:endParaRPr>
          </a:p>
          <a:p>
            <a:pPr marL="657225" lvl="1" indent="-314325">
              <a:defRPr b="0"/>
            </a:pPr>
            <a:r>
              <a:rPr sz="2200" dirty="0">
                <a:solidFill>
                  <a:srgbClr val="404040"/>
                </a:solidFill>
              </a:rPr>
              <a:t>What would be our scope?</a:t>
            </a:r>
          </a:p>
          <a:p>
            <a:pPr marL="657225" lvl="1" indent="-314325">
              <a:defRPr b="0"/>
            </a:pPr>
            <a:r>
              <a:rPr sz="2200" dirty="0">
                <a:solidFill>
                  <a:srgbClr val="404040"/>
                </a:solidFill>
              </a:rPr>
              <a:t>What target machines would we ship?</a:t>
            </a:r>
          </a:p>
          <a:p>
            <a:pPr marL="657225" lvl="1" indent="-314325">
              <a:defRPr b="0"/>
            </a:pPr>
            <a:r>
              <a:rPr sz="2200" dirty="0">
                <a:solidFill>
                  <a:srgbClr val="404040"/>
                </a:solidFill>
              </a:rPr>
              <a:t>What versions would we support?</a:t>
            </a:r>
          </a:p>
          <a:p>
            <a:pPr marL="657225" lvl="1" indent="-314325">
              <a:defRPr b="0"/>
            </a:pPr>
            <a:r>
              <a:rPr sz="2200" dirty="0">
                <a:solidFill>
                  <a:srgbClr val="404040"/>
                </a:solidFill>
              </a:rPr>
              <a:t>How would we deploy a test infrastructure?</a:t>
            </a:r>
          </a:p>
        </p:txBody>
      </p:sp>
    </p:spTree>
    <p:extLst>
      <p:ext uri="{BB962C8B-B14F-4D97-AF65-F5344CB8AC3E}">
        <p14:creationId xmlns:p14="http://schemas.microsoft.com/office/powerpoint/2010/main" val="4121007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87</a:t>
            </a:fld>
            <a:endParaRPr/>
          </a:p>
        </p:txBody>
      </p:sp>
      <p:sp>
        <p:nvSpPr>
          <p:cNvPr id="229" name="Title 1"/>
          <p:cNvSpPr txBox="1">
            <a:spLocks noGrp="1"/>
          </p:cNvSpPr>
          <p:nvPr>
            <p:ph type="title"/>
          </p:nvPr>
        </p:nvSpPr>
        <p:spPr>
          <a:xfrm>
            <a:off x="454024" y="408517"/>
            <a:ext cx="8227440" cy="889001"/>
          </a:xfrm>
          <a:prstGeom prst="rect">
            <a:avLst/>
          </a:prstGeom>
        </p:spPr>
        <p:txBody>
          <a:bodyPr/>
          <a:lstStyle/>
          <a:p>
            <a:r>
              <a:rPr dirty="0" err="1"/>
              <a:t>Yocto</a:t>
            </a:r>
            <a:r>
              <a:rPr dirty="0"/>
              <a:t> as a Binary </a:t>
            </a:r>
            <a:r>
              <a:rPr dirty="0" smtClean="0"/>
              <a:t>Distro</a:t>
            </a:r>
            <a:r>
              <a:rPr lang="en-US" dirty="0" smtClean="0"/>
              <a:t> – Questions to Answer</a:t>
            </a:r>
            <a:endParaRPr dirty="0"/>
          </a:p>
        </p:txBody>
      </p:sp>
      <p:sp>
        <p:nvSpPr>
          <p:cNvPr id="230" name="Content Placeholder 2"/>
          <p:cNvSpPr txBox="1">
            <a:spLocks noGrp="1"/>
          </p:cNvSpPr>
          <p:nvPr>
            <p:ph type="body" idx="4294967295"/>
          </p:nvPr>
        </p:nvSpPr>
        <p:spPr>
          <a:xfrm>
            <a:off x="442210" y="1075766"/>
            <a:ext cx="8229601" cy="4921623"/>
          </a:xfrm>
          <a:prstGeom prst="rect">
            <a:avLst/>
          </a:prstGeom>
        </p:spPr>
        <p:txBody>
          <a:bodyPr/>
          <a:lstStyle/>
          <a:p>
            <a:pPr marL="314325" indent="-314325">
              <a:defRPr b="0"/>
            </a:pPr>
            <a:r>
              <a:rPr sz="2200">
                <a:solidFill>
                  <a:srgbClr val="404040"/>
                </a:solidFill>
              </a:rPr>
              <a:t>What would be our scope?</a:t>
            </a:r>
          </a:p>
          <a:p>
            <a:pPr marL="657225" lvl="1" indent="-314325">
              <a:defRPr b="0"/>
            </a:pPr>
            <a:r>
              <a:rPr sz="2200">
                <a:solidFill>
                  <a:srgbClr val="404040"/>
                </a:solidFill>
              </a:rPr>
              <a:t>Open Embedded Core</a:t>
            </a:r>
          </a:p>
          <a:p>
            <a:pPr marL="657225" lvl="1" indent="-314325">
              <a:defRPr b="0"/>
            </a:pPr>
            <a:r>
              <a:rPr sz="2200">
                <a:solidFill>
                  <a:srgbClr val="404040"/>
                </a:solidFill>
              </a:rPr>
              <a:t>Specific meta-oe layers</a:t>
            </a:r>
          </a:p>
          <a:p>
            <a:pPr marL="657225" lvl="1" indent="-314325">
              <a:defRPr b="0"/>
            </a:pPr>
            <a:r>
              <a:rPr sz="2200">
                <a:solidFill>
                  <a:srgbClr val="404040"/>
                </a:solidFill>
              </a:rPr>
              <a:t>Specific layers from </a:t>
            </a:r>
            <a:r>
              <a:rPr u="sng">
                <a:solidFill>
                  <a:schemeClr val="accent1"/>
                </a:solidFill>
                <a:uFill>
                  <a:solidFill>
                    <a:schemeClr val="accent1"/>
                  </a:solidFill>
                </a:uFill>
                <a:hlinkClick r:id="rId2"/>
              </a:rPr>
              <a:t>layers.openembedded.com</a:t>
            </a:r>
          </a:p>
        </p:txBody>
      </p:sp>
    </p:spTree>
    <p:extLst>
      <p:ext uri="{BB962C8B-B14F-4D97-AF65-F5344CB8AC3E}">
        <p14:creationId xmlns:p14="http://schemas.microsoft.com/office/powerpoint/2010/main" val="791843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88</a:t>
            </a:fld>
            <a:endParaRPr/>
          </a:p>
        </p:txBody>
      </p:sp>
      <p:sp>
        <p:nvSpPr>
          <p:cNvPr id="233" name="Title 1"/>
          <p:cNvSpPr txBox="1">
            <a:spLocks noGrp="1"/>
          </p:cNvSpPr>
          <p:nvPr>
            <p:ph type="title"/>
          </p:nvPr>
        </p:nvSpPr>
        <p:spPr>
          <a:xfrm>
            <a:off x="454024" y="408517"/>
            <a:ext cx="8227440" cy="889001"/>
          </a:xfrm>
          <a:prstGeom prst="rect">
            <a:avLst/>
          </a:prstGeom>
        </p:spPr>
        <p:txBody>
          <a:bodyPr/>
          <a:lstStyle/>
          <a:p>
            <a:r>
              <a:rPr lang="en-US" dirty="0" err="1"/>
              <a:t>Yocto</a:t>
            </a:r>
            <a:r>
              <a:rPr lang="en-US" dirty="0"/>
              <a:t> as a Binary Distro – Questions to Answer</a:t>
            </a:r>
            <a:endParaRPr dirty="0"/>
          </a:p>
        </p:txBody>
      </p:sp>
      <p:sp>
        <p:nvSpPr>
          <p:cNvPr id="234" name="Content Placeholder 2"/>
          <p:cNvSpPr txBox="1">
            <a:spLocks noGrp="1"/>
          </p:cNvSpPr>
          <p:nvPr>
            <p:ph type="body" idx="4294967295"/>
          </p:nvPr>
        </p:nvSpPr>
        <p:spPr>
          <a:xfrm>
            <a:off x="442210" y="1075766"/>
            <a:ext cx="8229601" cy="4921623"/>
          </a:xfrm>
          <a:prstGeom prst="rect">
            <a:avLst/>
          </a:prstGeom>
        </p:spPr>
        <p:txBody>
          <a:bodyPr/>
          <a:lstStyle/>
          <a:p>
            <a:pPr marL="314325" indent="-314325">
              <a:defRPr b="0"/>
            </a:pPr>
            <a:r>
              <a:rPr sz="2200">
                <a:solidFill>
                  <a:srgbClr val="404040"/>
                </a:solidFill>
              </a:rPr>
              <a:t>What target machines would we ship?</a:t>
            </a:r>
          </a:p>
          <a:p>
            <a:pPr marL="657225" lvl="1" indent="-314325">
              <a:defRPr b="0"/>
            </a:pPr>
            <a:r>
              <a:rPr sz="2200">
                <a:solidFill>
                  <a:srgbClr val="404040"/>
                </a:solidFill>
              </a:rPr>
              <a:t>QEMU, hardware, or both</a:t>
            </a:r>
          </a:p>
          <a:p>
            <a:pPr marL="657225" lvl="1" indent="-314325">
              <a:defRPr b="0"/>
            </a:pPr>
            <a:r>
              <a:rPr sz="2200">
                <a:solidFill>
                  <a:srgbClr val="404040"/>
                </a:solidFill>
              </a:rPr>
              <a:t>X86-64, ARM, MIPS, PPC</a:t>
            </a:r>
          </a:p>
          <a:p>
            <a:pPr marL="657225" lvl="1" indent="-314325">
              <a:defRPr b="0"/>
            </a:pPr>
            <a:r>
              <a:rPr sz="2200">
                <a:solidFill>
                  <a:srgbClr val="404040"/>
                </a:solidFill>
              </a:rPr>
              <a:t>If PPC / MIPS, who supports them?</a:t>
            </a:r>
          </a:p>
        </p:txBody>
      </p:sp>
    </p:spTree>
    <p:extLst>
      <p:ext uri="{BB962C8B-B14F-4D97-AF65-F5344CB8AC3E}">
        <p14:creationId xmlns:p14="http://schemas.microsoft.com/office/powerpoint/2010/main" val="472299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89</a:t>
            </a:fld>
            <a:endParaRPr/>
          </a:p>
        </p:txBody>
      </p:sp>
      <p:sp>
        <p:nvSpPr>
          <p:cNvPr id="237" name="Title 1"/>
          <p:cNvSpPr txBox="1">
            <a:spLocks noGrp="1"/>
          </p:cNvSpPr>
          <p:nvPr>
            <p:ph type="title"/>
          </p:nvPr>
        </p:nvSpPr>
        <p:spPr>
          <a:xfrm>
            <a:off x="454024" y="408517"/>
            <a:ext cx="8227440" cy="889001"/>
          </a:xfrm>
          <a:prstGeom prst="rect">
            <a:avLst/>
          </a:prstGeom>
        </p:spPr>
        <p:txBody>
          <a:bodyPr/>
          <a:lstStyle/>
          <a:p>
            <a:r>
              <a:rPr lang="en-US" dirty="0" err="1"/>
              <a:t>Yocto</a:t>
            </a:r>
            <a:r>
              <a:rPr lang="en-US" dirty="0"/>
              <a:t> as a Binary Distro – Questions to Answer</a:t>
            </a:r>
            <a:endParaRPr dirty="0"/>
          </a:p>
        </p:txBody>
      </p:sp>
      <p:sp>
        <p:nvSpPr>
          <p:cNvPr id="238" name="Content Placeholder 2"/>
          <p:cNvSpPr txBox="1">
            <a:spLocks noGrp="1"/>
          </p:cNvSpPr>
          <p:nvPr>
            <p:ph type="body" idx="4294967295"/>
          </p:nvPr>
        </p:nvSpPr>
        <p:spPr>
          <a:xfrm>
            <a:off x="442210" y="1075766"/>
            <a:ext cx="8229601" cy="4921623"/>
          </a:xfrm>
          <a:prstGeom prst="rect">
            <a:avLst/>
          </a:prstGeom>
        </p:spPr>
        <p:txBody>
          <a:bodyPr/>
          <a:lstStyle/>
          <a:p>
            <a:pPr marL="314325" indent="-314325">
              <a:defRPr b="0"/>
            </a:pPr>
            <a:r>
              <a:rPr sz="2200" dirty="0">
                <a:solidFill>
                  <a:srgbClr val="404040"/>
                </a:solidFill>
              </a:rPr>
              <a:t>What versions would we support?</a:t>
            </a:r>
          </a:p>
          <a:p>
            <a:pPr marL="657225" lvl="1" indent="-314325">
              <a:defRPr b="0"/>
            </a:pPr>
            <a:r>
              <a:rPr sz="2200" dirty="0">
                <a:solidFill>
                  <a:srgbClr val="404040"/>
                </a:solidFill>
              </a:rPr>
              <a:t>Rolling </a:t>
            </a:r>
            <a:r>
              <a:rPr sz="2200" dirty="0" smtClean="0">
                <a:solidFill>
                  <a:srgbClr val="404040"/>
                </a:solidFill>
              </a:rPr>
              <a:t>Release</a:t>
            </a:r>
            <a:endParaRPr lang="en-US" sz="2200" dirty="0" smtClean="0">
              <a:solidFill>
                <a:srgbClr val="404040"/>
              </a:solidFill>
            </a:endParaRPr>
          </a:p>
          <a:p>
            <a:pPr marL="657225" lvl="1" indent="-314325">
              <a:defRPr b="0"/>
            </a:pPr>
            <a:r>
              <a:rPr lang="en-US" sz="2200" dirty="0" smtClean="0">
                <a:solidFill>
                  <a:srgbClr val="404040"/>
                </a:solidFill>
              </a:rPr>
              <a:t>CVE fixes only</a:t>
            </a:r>
            <a:endParaRPr sz="2200" dirty="0">
              <a:solidFill>
                <a:srgbClr val="404040"/>
              </a:solidFill>
            </a:endParaRPr>
          </a:p>
          <a:p>
            <a:pPr marL="657225" lvl="1" indent="-314325">
              <a:defRPr b="0"/>
            </a:pPr>
            <a:r>
              <a:rPr lang="en-US" sz="2200" dirty="0" smtClean="0">
                <a:solidFill>
                  <a:srgbClr val="404040"/>
                </a:solidFill>
              </a:rPr>
              <a:t>Last 2 </a:t>
            </a:r>
            <a:r>
              <a:rPr sz="2200" dirty="0" smtClean="0">
                <a:solidFill>
                  <a:srgbClr val="404040"/>
                </a:solidFill>
              </a:rPr>
              <a:t>Major </a:t>
            </a:r>
            <a:r>
              <a:rPr sz="2200" dirty="0">
                <a:solidFill>
                  <a:srgbClr val="404040"/>
                </a:solidFill>
              </a:rPr>
              <a:t>Versions</a:t>
            </a:r>
          </a:p>
          <a:p>
            <a:pPr marL="657225" lvl="1" indent="-314325">
              <a:defRPr b="0"/>
            </a:pPr>
            <a:r>
              <a:rPr sz="2200" dirty="0" smtClean="0">
                <a:solidFill>
                  <a:srgbClr val="404040"/>
                </a:solidFill>
              </a:rPr>
              <a:t>Minor Versions</a:t>
            </a:r>
            <a:r>
              <a:rPr lang="en-US" sz="2200" dirty="0">
                <a:solidFill>
                  <a:srgbClr val="404040"/>
                </a:solidFill>
              </a:rPr>
              <a:t> </a:t>
            </a:r>
            <a:r>
              <a:rPr lang="en-US" sz="2200" dirty="0" smtClean="0">
                <a:solidFill>
                  <a:srgbClr val="404040"/>
                </a:solidFill>
              </a:rPr>
              <a:t>for CVEs only</a:t>
            </a:r>
          </a:p>
          <a:p>
            <a:pPr marL="657225" lvl="1" indent="-314325">
              <a:defRPr b="0"/>
            </a:pPr>
            <a:r>
              <a:rPr lang="en-US" sz="2200" dirty="0" smtClean="0">
                <a:solidFill>
                  <a:srgbClr val="404040"/>
                </a:solidFill>
              </a:rPr>
              <a:t>Inherent need for Long Term Support (LTS)</a:t>
            </a:r>
          </a:p>
          <a:p>
            <a:pPr marL="657225" lvl="1" indent="-314325">
              <a:defRPr b="0"/>
            </a:pPr>
            <a:endParaRPr sz="2200" dirty="0">
              <a:solidFill>
                <a:srgbClr val="404040"/>
              </a:solidFill>
            </a:endParaRPr>
          </a:p>
        </p:txBody>
      </p:sp>
    </p:spTree>
    <p:extLst>
      <p:ext uri="{BB962C8B-B14F-4D97-AF65-F5344CB8AC3E}">
        <p14:creationId xmlns:p14="http://schemas.microsoft.com/office/powerpoint/2010/main" val="1634391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smtClean="0">
                <a:cs typeface="Arial" charset="0"/>
              </a:rPr>
              <a:t>Activity One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Keynote</a:t>
            </a:r>
          </a:p>
          <a:p>
            <a:pPr eaLnBrk="1" hangingPunct="1">
              <a:spcBef>
                <a:spcPts val="900"/>
              </a:spcBef>
            </a:pPr>
            <a:r>
              <a:rPr lang="en-US" dirty="0"/>
              <a:t>Nicolas </a:t>
            </a:r>
            <a:r>
              <a:rPr lang="en-US" dirty="0" err="1"/>
              <a:t>Dechesne</a:t>
            </a:r>
            <a:r>
              <a:rPr lang="en-US" dirty="0"/>
              <a:t> </a:t>
            </a:r>
            <a:endParaRPr lang="en-US" dirty="0" smtClean="0">
              <a:latin typeface="Arial" charset="0"/>
            </a:endParaRPr>
          </a:p>
        </p:txBody>
      </p:sp>
    </p:spTree>
    <p:extLst>
      <p:ext uri="{BB962C8B-B14F-4D97-AF65-F5344CB8AC3E}">
        <p14:creationId xmlns:p14="http://schemas.microsoft.com/office/powerpoint/2010/main" val="1409513878"/>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90</a:t>
            </a:fld>
            <a:endParaRPr/>
          </a:p>
        </p:txBody>
      </p:sp>
      <p:sp>
        <p:nvSpPr>
          <p:cNvPr id="241" name="Title 1"/>
          <p:cNvSpPr txBox="1">
            <a:spLocks noGrp="1"/>
          </p:cNvSpPr>
          <p:nvPr>
            <p:ph type="title"/>
          </p:nvPr>
        </p:nvSpPr>
        <p:spPr>
          <a:xfrm>
            <a:off x="454024" y="408517"/>
            <a:ext cx="8227440" cy="889001"/>
          </a:xfrm>
          <a:prstGeom prst="rect">
            <a:avLst/>
          </a:prstGeom>
        </p:spPr>
        <p:txBody>
          <a:bodyPr/>
          <a:lstStyle/>
          <a:p>
            <a:r>
              <a:rPr lang="en-US" dirty="0" err="1"/>
              <a:t>Yocto</a:t>
            </a:r>
            <a:r>
              <a:rPr lang="en-US" dirty="0"/>
              <a:t> as a Binary Distro – Questions to Answer</a:t>
            </a:r>
            <a:endParaRPr dirty="0"/>
          </a:p>
        </p:txBody>
      </p:sp>
      <p:sp>
        <p:nvSpPr>
          <p:cNvPr id="242" name="Content Placeholder 2"/>
          <p:cNvSpPr txBox="1">
            <a:spLocks noGrp="1"/>
          </p:cNvSpPr>
          <p:nvPr>
            <p:ph type="body" idx="4294967295"/>
          </p:nvPr>
        </p:nvSpPr>
        <p:spPr>
          <a:xfrm>
            <a:off x="442210" y="1075766"/>
            <a:ext cx="8229601" cy="4921623"/>
          </a:xfrm>
          <a:prstGeom prst="rect">
            <a:avLst/>
          </a:prstGeom>
        </p:spPr>
        <p:txBody>
          <a:bodyPr/>
          <a:lstStyle/>
          <a:p>
            <a:pPr marL="314325" indent="-314325">
              <a:defRPr b="0"/>
            </a:pPr>
            <a:r>
              <a:rPr sz="2200" dirty="0">
                <a:solidFill>
                  <a:srgbClr val="404040"/>
                </a:solidFill>
              </a:rPr>
              <a:t>How would we deploy a test infrastructure?</a:t>
            </a:r>
          </a:p>
          <a:p>
            <a:pPr marL="657225" lvl="1" indent="-314325">
              <a:defRPr b="0"/>
            </a:pPr>
            <a:r>
              <a:rPr sz="2200" dirty="0" err="1">
                <a:solidFill>
                  <a:srgbClr val="404040"/>
                </a:solidFill>
              </a:rPr>
              <a:t>ptests</a:t>
            </a:r>
            <a:r>
              <a:rPr sz="2200" dirty="0">
                <a:solidFill>
                  <a:srgbClr val="404040"/>
                </a:solidFill>
              </a:rPr>
              <a:t> required</a:t>
            </a:r>
          </a:p>
          <a:p>
            <a:pPr marL="657225" lvl="1" indent="-314325">
              <a:defRPr b="0"/>
            </a:pPr>
            <a:r>
              <a:rPr sz="2200" dirty="0">
                <a:solidFill>
                  <a:srgbClr val="404040"/>
                </a:solidFill>
              </a:rPr>
              <a:t>Support rollback</a:t>
            </a:r>
          </a:p>
          <a:p>
            <a:pPr marL="657225" lvl="1" indent="-314325">
              <a:defRPr b="0"/>
            </a:pPr>
            <a:r>
              <a:rPr sz="2200" dirty="0">
                <a:solidFill>
                  <a:srgbClr val="404040"/>
                </a:solidFill>
              </a:rPr>
              <a:t>Fail gracefully</a:t>
            </a:r>
          </a:p>
          <a:p>
            <a:pPr marL="657225" lvl="1" indent="-314325">
              <a:defRPr b="0"/>
            </a:pPr>
            <a:r>
              <a:rPr sz="2200" dirty="0" err="1">
                <a:solidFill>
                  <a:srgbClr val="404040"/>
                </a:solidFill>
              </a:rPr>
              <a:t>eSDK</a:t>
            </a:r>
            <a:endParaRPr sz="2200" dirty="0">
              <a:solidFill>
                <a:srgbClr val="404040"/>
              </a:solidFill>
            </a:endParaRPr>
          </a:p>
          <a:p>
            <a:pPr marL="657225" lvl="1" indent="-314325">
              <a:defRPr b="0"/>
            </a:pPr>
            <a:r>
              <a:rPr sz="2200" dirty="0">
                <a:solidFill>
                  <a:srgbClr val="404040"/>
                </a:solidFill>
              </a:rPr>
              <a:t>Community supported</a:t>
            </a:r>
          </a:p>
        </p:txBody>
      </p:sp>
    </p:spTree>
    <p:extLst>
      <p:ext uri="{BB962C8B-B14F-4D97-AF65-F5344CB8AC3E}">
        <p14:creationId xmlns:p14="http://schemas.microsoft.com/office/powerpoint/2010/main" val="91188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Five A</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Mirrors and </a:t>
            </a:r>
            <a:r>
              <a:rPr lang="en-US" dirty="0" err="1" smtClean="0">
                <a:latin typeface="Arial" charset="0"/>
              </a:rPr>
              <a:t>SState</a:t>
            </a:r>
            <a:endParaRPr lang="en-US" dirty="0" smtClean="0">
              <a:latin typeface="Arial" charset="0"/>
            </a:endParaRPr>
          </a:p>
          <a:p>
            <a:pPr eaLnBrk="1" hangingPunct="1">
              <a:spcBef>
                <a:spcPts val="900"/>
              </a:spcBef>
            </a:pPr>
            <a:r>
              <a:rPr lang="en-US" dirty="0" smtClean="0">
                <a:cs typeface="Arial" charset="0"/>
              </a:rPr>
              <a:t>David Reyna</a:t>
            </a:r>
            <a:endParaRPr lang="en-US" dirty="0">
              <a:latin typeface="Arial" charset="0"/>
            </a:endParaRPr>
          </a:p>
        </p:txBody>
      </p:sp>
    </p:spTree>
    <p:extLst>
      <p:ext uri="{BB962C8B-B14F-4D97-AF65-F5344CB8AC3E}">
        <p14:creationId xmlns:p14="http://schemas.microsoft.com/office/powerpoint/2010/main" val="1406283129"/>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Mirrors and Pre-Mirrors</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1095021"/>
            <a:ext cx="8233186" cy="5050597"/>
          </a:xfrm>
        </p:spPr>
        <p:txBody>
          <a:bodyPr/>
          <a:lstStyle/>
          <a:p>
            <a:pPr eaLnBrk="1" hangingPunct="1">
              <a:spcBef>
                <a:spcPts val="900"/>
              </a:spcBef>
              <a:buFontTx/>
              <a:buChar char="•"/>
            </a:pPr>
            <a:r>
              <a:rPr lang="en-US" sz="1800" dirty="0" smtClean="0">
                <a:latin typeface="Arial" charset="0"/>
              </a:rPr>
              <a:t>MIRRORS specifies </a:t>
            </a:r>
            <a:r>
              <a:rPr lang="en-US" sz="1800" dirty="0">
                <a:latin typeface="Arial" charset="0"/>
              </a:rPr>
              <a:t>additional paths from which the </a:t>
            </a:r>
            <a:r>
              <a:rPr lang="en-US" sz="1800" dirty="0" smtClean="0">
                <a:latin typeface="Arial" charset="0"/>
              </a:rPr>
              <a:t>build </a:t>
            </a:r>
            <a:r>
              <a:rPr lang="en-US" sz="1800" dirty="0">
                <a:latin typeface="Arial" charset="0"/>
              </a:rPr>
              <a:t>system gets source code. When the build system searches for source code, it first tries the local download directory. If that location fails, the build system tries locations defined by PREMIRRORS, the upstream source, and then locations specified by MIRRORS in that order. </a:t>
            </a:r>
            <a:endParaRPr lang="en-US" sz="1800" dirty="0" smtClean="0">
              <a:latin typeface="Arial" charset="0"/>
            </a:endParaRPr>
          </a:p>
          <a:p>
            <a:r>
              <a:rPr lang="en-US" sz="1800" dirty="0" smtClean="0">
                <a:latin typeface="Arial" charset="0"/>
              </a:rPr>
              <a:t>PREMIRROR is </a:t>
            </a:r>
            <a:r>
              <a:rPr lang="en-US" sz="1800" dirty="0">
                <a:latin typeface="Arial" charset="0"/>
              </a:rPr>
              <a:t>a set of rules applied to URIs prior to fetching.  </a:t>
            </a:r>
            <a:r>
              <a:rPr lang="en-US" sz="1800" dirty="0" smtClean="0">
                <a:latin typeface="Arial" charset="0"/>
              </a:rPr>
              <a:t>The rules </a:t>
            </a:r>
            <a:r>
              <a:rPr lang="en-US" sz="1800" dirty="0">
                <a:latin typeface="Arial" charset="0"/>
              </a:rPr>
              <a:t>are composed of an RE followed by a substitution rule</a:t>
            </a:r>
            <a:r>
              <a:rPr lang="en-US" sz="1800" dirty="0" smtClean="0">
                <a:latin typeface="Arial" charset="0"/>
              </a:rPr>
              <a:t>.</a:t>
            </a:r>
          </a:p>
          <a:p>
            <a:r>
              <a:rPr lang="en-US" sz="1800" dirty="0"/>
              <a:t>BB_ALLOWED_NETWORKS </a:t>
            </a:r>
            <a:r>
              <a:rPr lang="en-US" sz="1800" dirty="0" smtClean="0"/>
              <a:t>specifies </a:t>
            </a:r>
            <a:r>
              <a:rPr lang="en-US" sz="1800" dirty="0"/>
              <a:t>a space-delimited list of hosts that the fetcher is allowed to use to obtain the required source </a:t>
            </a:r>
            <a:r>
              <a:rPr lang="en-US" sz="1800" dirty="0" smtClean="0"/>
              <a:t>code, with limited RE support, for example:	</a:t>
            </a:r>
            <a:br>
              <a:rPr lang="en-US" sz="1800" dirty="0" smtClean="0"/>
            </a:br>
            <a:r>
              <a:rPr lang="en-US" sz="1800" dirty="0" smtClean="0"/>
              <a:t>	BB_ALLOWED_NETWORKS </a:t>
            </a:r>
            <a:r>
              <a:rPr lang="en-US" sz="1800" dirty="0"/>
              <a:t>= "*.gnu.org</a:t>
            </a:r>
            <a:r>
              <a:rPr lang="en-US" sz="1800" dirty="0" smtClean="0"/>
              <a:t>"</a:t>
            </a:r>
          </a:p>
          <a:p>
            <a:r>
              <a:rPr lang="en-US" sz="1800" dirty="0" smtClean="0"/>
              <a:t>BB_NO_NETWORK disables </a:t>
            </a:r>
            <a:r>
              <a:rPr lang="en-US" sz="1800" dirty="0"/>
              <a:t>network access in the </a:t>
            </a:r>
            <a:r>
              <a:rPr lang="en-US" sz="1800" dirty="0" err="1"/>
              <a:t>BitBake</a:t>
            </a:r>
            <a:r>
              <a:rPr lang="en-US" sz="1800" dirty="0"/>
              <a:t> fetcher modules. With this access disabled, any command that attempts to access the network becomes an error. </a:t>
            </a:r>
          </a:p>
        </p:txBody>
      </p:sp>
    </p:spTree>
    <p:extLst>
      <p:ext uri="{BB962C8B-B14F-4D97-AF65-F5344CB8AC3E}">
        <p14:creationId xmlns:p14="http://schemas.microsoft.com/office/powerpoint/2010/main" val="1733653613"/>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Uses for pre-mirrors</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2000" dirty="0" smtClean="0">
                <a:latin typeface="Arial" charset="0"/>
              </a:rPr>
              <a:t>No Network Access</a:t>
            </a:r>
          </a:p>
          <a:p>
            <a:pPr lvl="1" eaLnBrk="1" hangingPunct="1">
              <a:spcBef>
                <a:spcPts val="900"/>
              </a:spcBef>
              <a:buFontTx/>
              <a:buChar char="•"/>
            </a:pPr>
            <a:r>
              <a:rPr lang="en-US" sz="1600" dirty="0" smtClean="0">
                <a:latin typeface="Arial" charset="0"/>
              </a:rPr>
              <a:t>When you need to completely lock out external content, either for security reasons or code contamination reasons, you can use </a:t>
            </a:r>
            <a:r>
              <a:rPr lang="en-US" sz="1800" dirty="0" smtClean="0">
                <a:latin typeface="Arial" charset="0"/>
              </a:rPr>
              <a:t>BB_NO_NETWORKS.</a:t>
            </a:r>
          </a:p>
          <a:p>
            <a:pPr eaLnBrk="1" hangingPunct="1">
              <a:spcBef>
                <a:spcPts val="900"/>
              </a:spcBef>
              <a:buFontTx/>
              <a:buChar char="•"/>
            </a:pPr>
            <a:r>
              <a:rPr lang="en-US" sz="2000" dirty="0" smtClean="0">
                <a:latin typeface="Arial" charset="0"/>
              </a:rPr>
              <a:t>Limited Network Access</a:t>
            </a:r>
          </a:p>
          <a:p>
            <a:pPr lvl="1" eaLnBrk="1" hangingPunct="1">
              <a:spcBef>
                <a:spcPts val="900"/>
              </a:spcBef>
              <a:buFontTx/>
              <a:buChar char="•"/>
            </a:pPr>
            <a:r>
              <a:rPr lang="en-US" sz="1800" dirty="0" smtClean="0">
                <a:latin typeface="Arial" charset="0"/>
              </a:rPr>
              <a:t>When you want to allow only certain network paths, internal and/or external, for example to manage development repositories, you </a:t>
            </a:r>
            <a:r>
              <a:rPr lang="en-US" sz="1800" dirty="0">
                <a:latin typeface="Arial" charset="0"/>
              </a:rPr>
              <a:t>can use </a:t>
            </a:r>
            <a:r>
              <a:rPr lang="en-US" sz="1800" dirty="0" smtClean="0">
                <a:latin typeface="Arial" charset="0"/>
              </a:rPr>
              <a:t>BB_ALLOWED_NETWORKS.</a:t>
            </a:r>
          </a:p>
          <a:p>
            <a:pPr eaLnBrk="1" hangingPunct="1">
              <a:spcBef>
                <a:spcPts val="900"/>
              </a:spcBef>
              <a:buFontTx/>
              <a:buChar char="•"/>
            </a:pPr>
            <a:r>
              <a:rPr lang="en-US" sz="2000" dirty="0" smtClean="0">
                <a:latin typeface="Arial" charset="0"/>
              </a:rPr>
              <a:t>Managed and Redirected Network Access</a:t>
            </a:r>
          </a:p>
          <a:p>
            <a:pPr lvl="1" eaLnBrk="1" hangingPunct="1">
              <a:spcBef>
                <a:spcPts val="900"/>
              </a:spcBef>
              <a:buFontTx/>
              <a:buChar char="•"/>
            </a:pPr>
            <a:r>
              <a:rPr lang="en-US" sz="1800" dirty="0" smtClean="0">
                <a:latin typeface="Arial" charset="0"/>
              </a:rPr>
              <a:t>When you want to allow substitutions of networks when and if they are available, for example to access internal repositories when in the factory and then public repositories when in the field, you can use PREMIRROR.</a:t>
            </a:r>
          </a:p>
          <a:p>
            <a:pPr eaLnBrk="1" hangingPunct="1">
              <a:spcBef>
                <a:spcPts val="900"/>
              </a:spcBef>
              <a:buFontTx/>
              <a:buChar char="•"/>
            </a:pPr>
            <a:r>
              <a:rPr lang="en-US" sz="2000" dirty="0" smtClean="0">
                <a:latin typeface="Arial" charset="0"/>
              </a:rPr>
              <a:t>Protocol Swaps</a:t>
            </a:r>
          </a:p>
          <a:p>
            <a:pPr lvl="1" eaLnBrk="1" hangingPunct="1">
              <a:spcBef>
                <a:spcPts val="900"/>
              </a:spcBef>
              <a:buFontTx/>
              <a:buChar char="•"/>
            </a:pPr>
            <a:r>
              <a:rPr lang="en-US" sz="1800" dirty="0" smtClean="0">
                <a:latin typeface="Arial" charset="0"/>
              </a:rPr>
              <a:t>When you want to substitute potentially blocked repository ports with un-blocked ports, for example swap </a:t>
            </a:r>
            <a:r>
              <a:rPr lang="en-US" sz="1800" dirty="0" err="1" smtClean="0">
                <a:latin typeface="Arial" charset="0"/>
              </a:rPr>
              <a:t>git</a:t>
            </a:r>
            <a:r>
              <a:rPr lang="en-US" sz="1800" dirty="0" smtClean="0">
                <a:latin typeface="Arial" charset="0"/>
              </a:rPr>
              <a:t> access for HTTP access, using the RE features of PREMIRROR.</a:t>
            </a:r>
            <a:endParaRPr lang="en-US" sz="1800" dirty="0">
              <a:latin typeface="Arial" charset="0"/>
            </a:endParaRPr>
          </a:p>
        </p:txBody>
      </p:sp>
    </p:spTree>
    <p:extLst>
      <p:ext uri="{BB962C8B-B14F-4D97-AF65-F5344CB8AC3E}">
        <p14:creationId xmlns:p14="http://schemas.microsoft.com/office/powerpoint/2010/main" val="819821167"/>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a:solidFill>
                  <a:srgbClr val="00B0F0"/>
                </a:solidFill>
              </a:rPr>
              <a:t>How </a:t>
            </a:r>
            <a:r>
              <a:rPr lang="en-US" dirty="0" smtClean="0">
                <a:solidFill>
                  <a:srgbClr val="00B0F0"/>
                </a:solidFill>
              </a:rPr>
              <a:t>PREMIRROR RE substitution </a:t>
            </a:r>
            <a:r>
              <a:rPr lang="en-US" dirty="0">
                <a:solidFill>
                  <a:srgbClr val="00B0F0"/>
                </a:solidFill>
              </a:rPr>
              <a:t>works</a:t>
            </a:r>
            <a:r>
              <a:rPr lang="en-US" dirty="0">
                <a:solidFill>
                  <a:schemeClr val="tx1"/>
                </a:solidFill>
              </a:rPr>
              <a:t/>
            </a:r>
            <a:br>
              <a:rPr lang="en-US" dirty="0">
                <a:solidFill>
                  <a:schemeClr val="tx1"/>
                </a:solidFill>
              </a:rPr>
            </a:br>
            <a:endParaRPr lang="en-US" dirty="0">
              <a:solidFill>
                <a:schemeClr val="tx1"/>
              </a:solidFill>
              <a:latin typeface="Arial" charset="0"/>
            </a:endParaRPr>
          </a:p>
        </p:txBody>
      </p:sp>
      <p:sp>
        <p:nvSpPr>
          <p:cNvPr id="13314" name="Content Placeholder 2"/>
          <p:cNvSpPr>
            <a:spLocks noGrp="1"/>
          </p:cNvSpPr>
          <p:nvPr>
            <p:ph sz="quarter" idx="13"/>
          </p:nvPr>
        </p:nvSpPr>
        <p:spPr>
          <a:xfrm>
            <a:off x="459485" y="1038577"/>
            <a:ext cx="8413581" cy="5107041"/>
          </a:xfrm>
        </p:spPr>
        <p:txBody>
          <a:bodyPr/>
          <a:lstStyle/>
          <a:p>
            <a:pPr eaLnBrk="1" hangingPunct="1">
              <a:spcBef>
                <a:spcPts val="900"/>
              </a:spcBef>
              <a:buFontTx/>
              <a:buChar char="•"/>
            </a:pPr>
            <a:r>
              <a:rPr lang="en-US" sz="1800" dirty="0" smtClean="0"/>
              <a:t>The URL parser decodes </a:t>
            </a:r>
            <a:r>
              <a:rPr lang="en-US" sz="1800" dirty="0"/>
              <a:t>an URL into </a:t>
            </a:r>
            <a:r>
              <a:rPr lang="en-US" sz="1800" dirty="0" smtClean="0"/>
              <a:t>tokens, specifically “scheme”, “network location”, “path”, “user”, “password”, and “parameters”</a:t>
            </a:r>
          </a:p>
          <a:p>
            <a:pPr eaLnBrk="1" hangingPunct="1">
              <a:spcBef>
                <a:spcPts val="900"/>
              </a:spcBef>
              <a:buFontTx/>
              <a:buChar char="•"/>
            </a:pPr>
            <a:r>
              <a:rPr lang="en-US" sz="1800" dirty="0" smtClean="0">
                <a:latin typeface="Arial" charset="0"/>
              </a:rPr>
              <a:t>The parser will then match the set of PREMIRROR’s rules with the URL on a </a:t>
            </a:r>
            <a:r>
              <a:rPr lang="en-US" sz="1800" dirty="0">
                <a:latin typeface="Arial" charset="0"/>
              </a:rPr>
              <a:t>per token </a:t>
            </a:r>
            <a:r>
              <a:rPr lang="en-US" sz="1800" dirty="0" smtClean="0">
                <a:latin typeface="Arial" charset="0"/>
              </a:rPr>
              <a:t>basis.</a:t>
            </a:r>
          </a:p>
          <a:p>
            <a:pPr eaLnBrk="1" hangingPunct="1">
              <a:spcBef>
                <a:spcPts val="900"/>
              </a:spcBef>
              <a:buFontTx/>
              <a:buChar char="•"/>
            </a:pPr>
            <a:r>
              <a:rPr lang="en-US" sz="1800" dirty="0" smtClean="0">
                <a:latin typeface="Arial" charset="0"/>
              </a:rPr>
              <a:t>The parser will then repeat PREMIRROR’s </a:t>
            </a:r>
            <a:r>
              <a:rPr lang="en-US" sz="1800" dirty="0">
                <a:latin typeface="Arial" charset="0"/>
              </a:rPr>
              <a:t>rules </a:t>
            </a:r>
            <a:r>
              <a:rPr lang="en-US" sz="1800" dirty="0" smtClean="0">
                <a:latin typeface="Arial" charset="0"/>
              </a:rPr>
              <a:t>matching on this new set of URLs. This repeats until no more matches are found.</a:t>
            </a:r>
          </a:p>
          <a:p>
            <a:pPr eaLnBrk="1" hangingPunct="1">
              <a:spcBef>
                <a:spcPts val="900"/>
              </a:spcBef>
              <a:buFontTx/>
              <a:buChar char="•"/>
            </a:pPr>
            <a:r>
              <a:rPr lang="en-US" sz="1800" dirty="0" smtClean="0">
                <a:latin typeface="Arial" charset="0"/>
              </a:rPr>
              <a:t>The result will be a list of the original URLs together with all of the recursive matches.</a:t>
            </a:r>
          </a:p>
          <a:p>
            <a:pPr eaLnBrk="1" hangingPunct="1">
              <a:spcBef>
                <a:spcPts val="900"/>
              </a:spcBef>
              <a:buFontTx/>
              <a:buChar char="•"/>
            </a:pPr>
            <a:r>
              <a:rPr lang="en-US" sz="1800" dirty="0" smtClean="0">
                <a:latin typeface="Arial" charset="0"/>
              </a:rPr>
              <a:t>Example of a complex rule:</a:t>
            </a:r>
          </a:p>
          <a:p>
            <a:pPr eaLnBrk="1" hangingPunct="1">
              <a:spcBef>
                <a:spcPts val="900"/>
              </a:spcBef>
              <a:buFontTx/>
              <a:buChar char="•"/>
            </a:pPr>
            <a:endParaRPr lang="en-US" sz="1800" dirty="0" smtClean="0">
              <a:latin typeface="Arial" charset="0"/>
            </a:endParaRPr>
          </a:p>
          <a:p>
            <a:pPr marL="0" indent="0" eaLnBrk="1" hangingPunct="1">
              <a:spcBef>
                <a:spcPts val="900"/>
              </a:spcBef>
              <a:buNone/>
            </a:pP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t>
            </a:r>
            <a:r>
              <a:rPr lang="en-US" sz="1600" dirty="0" err="1" smtClean="0">
                <a:solidFill>
                  <a:srgbClr val="7030A0"/>
                </a:solidFill>
                <a:latin typeface="Arial" charset="0"/>
              </a:rPr>
              <a:t>git</a:t>
            </a:r>
            <a:r>
              <a:rPr lang="en-US" sz="1600" dirty="0">
                <a:solidFill>
                  <a:srgbClr val="7030A0"/>
                </a:solidFill>
                <a:latin typeface="Arial" charset="0"/>
              </a:rPr>
              <a:t>:</a:t>
            </a:r>
            <a:r>
              <a:rPr lang="en-US" sz="1600" dirty="0">
                <a:latin typeface="Arial" charset="0"/>
              </a:rPr>
              <a:t>//</a:t>
            </a:r>
            <a:r>
              <a:rPr lang="en-US" sz="1600" dirty="0">
                <a:solidFill>
                  <a:srgbClr val="00B050"/>
                </a:solidFill>
                <a:latin typeface="Arial" charset="0"/>
              </a:rPr>
              <a:t>.*</a:t>
            </a:r>
            <a:r>
              <a:rPr lang="en-US" sz="1600" dirty="0">
                <a:latin typeface="Arial" charset="0"/>
              </a:rPr>
              <a:t>/</a:t>
            </a:r>
            <a:r>
              <a:rPr lang="en-US" sz="1600" dirty="0">
                <a:solidFill>
                  <a:srgbClr val="F37021"/>
                </a:solidFill>
                <a:latin typeface="Arial" charset="0"/>
              </a:rPr>
              <a:t>.*</a:t>
            </a:r>
            <a:r>
              <a:rPr lang="en-US" sz="1600" dirty="0">
                <a:latin typeface="Arial" charset="0"/>
              </a:rPr>
              <a:t>/</a:t>
            </a:r>
            <a:r>
              <a:rPr lang="en-US" sz="1600" dirty="0">
                <a:solidFill>
                  <a:srgbClr val="0070C0"/>
                </a:solidFill>
                <a:latin typeface="Arial" charset="0"/>
              </a:rPr>
              <a:t>(.*)</a:t>
            </a:r>
            <a:r>
              <a:rPr lang="en-US" sz="1600" dirty="0">
                <a:latin typeface="Arial" charset="0"/>
              </a:rPr>
              <a:t> </a:t>
            </a:r>
            <a:r>
              <a:rPr lang="en-US" sz="1600" dirty="0" smtClean="0">
                <a:solidFill>
                  <a:srgbClr val="7030A0"/>
                </a:solidFill>
                <a:latin typeface="Arial" charset="0"/>
              </a:rPr>
              <a:t>https</a:t>
            </a:r>
            <a:r>
              <a:rPr lang="en-US" sz="1600" dirty="0">
                <a:solidFill>
                  <a:srgbClr val="7030A0"/>
                </a:solidFill>
                <a:latin typeface="Arial" charset="0"/>
              </a:rPr>
              <a:t>:</a:t>
            </a:r>
            <a:r>
              <a:rPr lang="en-US" sz="1600" dirty="0">
                <a:latin typeface="Arial" charset="0"/>
              </a:rPr>
              <a:t>//</a:t>
            </a:r>
            <a:r>
              <a:rPr lang="en-US" sz="1600" dirty="0">
                <a:solidFill>
                  <a:srgbClr val="00B050"/>
                </a:solidFill>
                <a:latin typeface="Arial" charset="0"/>
              </a:rPr>
              <a:t>${</a:t>
            </a:r>
            <a:r>
              <a:rPr lang="en-US" sz="1600" dirty="0" smtClean="0">
                <a:solidFill>
                  <a:srgbClr val="00B050"/>
                </a:solidFill>
                <a:latin typeface="Arial" charset="0"/>
              </a:rPr>
              <a:t>CORP_MIRRORS}</a:t>
            </a:r>
            <a:r>
              <a:rPr lang="en-US" sz="1600" dirty="0" smtClean="0">
                <a:latin typeface="Arial" charset="0"/>
              </a:rPr>
              <a:t>/</a:t>
            </a:r>
            <a:r>
              <a:rPr lang="en-US" sz="1600" dirty="0">
                <a:solidFill>
                  <a:srgbClr val="F37021"/>
                </a:solidFill>
                <a:latin typeface="Arial" charset="0"/>
              </a:rPr>
              <a:t>gadget</a:t>
            </a:r>
            <a:r>
              <a:rPr lang="en-US" sz="1600" dirty="0">
                <a:latin typeface="Arial" charset="0"/>
              </a:rPr>
              <a:t>/</a:t>
            </a:r>
            <a:r>
              <a:rPr lang="en-US" sz="1600" dirty="0">
                <a:solidFill>
                  <a:srgbClr val="0070C0"/>
                </a:solidFill>
                <a:latin typeface="Arial" charset="0"/>
              </a:rPr>
              <a:t>oe-core-dl-1.8</a:t>
            </a:r>
            <a:r>
              <a:rPr lang="en-US" sz="1600" dirty="0" smtClean="0">
                <a:latin typeface="Arial" charset="0"/>
              </a:rPr>
              <a:t>/${CORP-MIRRORS-SHOW-BRANCH</a:t>
            </a:r>
            <a:r>
              <a:rPr lang="en-US" sz="1600" dirty="0">
                <a:latin typeface="Arial" charset="0"/>
              </a:rPr>
              <a:t>}:downloads</a:t>
            </a:r>
            <a:r>
              <a:rPr lang="en-US" sz="1600" dirty="0">
                <a:solidFill>
                  <a:srgbClr val="0070C0"/>
                </a:solidFill>
                <a:latin typeface="Arial" charset="0"/>
              </a:rPr>
              <a:t>/\1</a:t>
            </a:r>
          </a:p>
        </p:txBody>
      </p:sp>
      <p:grpSp>
        <p:nvGrpSpPr>
          <p:cNvPr id="41" name="Group 40"/>
          <p:cNvGrpSpPr/>
          <p:nvPr/>
        </p:nvGrpSpPr>
        <p:grpSpPr>
          <a:xfrm>
            <a:off x="1514830" y="4780143"/>
            <a:ext cx="3390900" cy="288576"/>
            <a:chOff x="1514830" y="4780143"/>
            <a:chExt cx="3390900" cy="288576"/>
          </a:xfrm>
        </p:grpSpPr>
        <p:cxnSp>
          <p:nvCxnSpPr>
            <p:cNvPr id="13" name="Straight Arrow Connector 12"/>
            <p:cNvCxnSpPr/>
            <p:nvPr/>
          </p:nvCxnSpPr>
          <p:spPr bwMode="auto">
            <a:xfrm flipV="1">
              <a:off x="1514830" y="4780143"/>
              <a:ext cx="0" cy="257534"/>
            </a:xfrm>
            <a:prstGeom prst="straightConnector1">
              <a:avLst/>
            </a:prstGeom>
            <a:solidFill>
              <a:schemeClr val="bg1"/>
            </a:solidFill>
            <a:ln w="25400" cap="flat" cmpd="sng" algn="ctr">
              <a:solidFill>
                <a:srgbClr val="F37021"/>
              </a:solidFill>
              <a:prstDash val="solid"/>
              <a:round/>
              <a:headEnd type="triangle" w="sm" len="sm"/>
              <a:tailEnd type="none"/>
            </a:ln>
            <a:effectLst/>
          </p:spPr>
        </p:cxnSp>
        <p:cxnSp>
          <p:nvCxnSpPr>
            <p:cNvPr id="15" name="Straight Connector 14"/>
            <p:cNvCxnSpPr/>
            <p:nvPr/>
          </p:nvCxnSpPr>
          <p:spPr bwMode="auto">
            <a:xfrm flipV="1">
              <a:off x="1514830" y="4780143"/>
              <a:ext cx="3390900" cy="3528"/>
            </a:xfrm>
            <a:prstGeom prst="line">
              <a:avLst/>
            </a:prstGeom>
            <a:solidFill>
              <a:schemeClr val="bg1"/>
            </a:solidFill>
            <a:ln w="25400" cap="flat" cmpd="sng" algn="ctr">
              <a:solidFill>
                <a:srgbClr val="F37021"/>
              </a:solidFill>
              <a:prstDash val="solid"/>
              <a:round/>
              <a:headEnd type="none" w="sm" len="sm"/>
              <a:tailEnd type="none" w="sm" len="sm"/>
            </a:ln>
            <a:effectLst/>
          </p:spPr>
        </p:cxnSp>
        <p:cxnSp>
          <p:nvCxnSpPr>
            <p:cNvPr id="18" name="Straight Arrow Connector 17"/>
            <p:cNvCxnSpPr/>
            <p:nvPr/>
          </p:nvCxnSpPr>
          <p:spPr bwMode="auto">
            <a:xfrm flipH="1" flipV="1">
              <a:off x="4905728" y="4783671"/>
              <a:ext cx="2" cy="285048"/>
            </a:xfrm>
            <a:prstGeom prst="straightConnector1">
              <a:avLst/>
            </a:prstGeom>
            <a:solidFill>
              <a:schemeClr val="bg1"/>
            </a:solidFill>
            <a:ln w="25400" cap="flat" cmpd="sng" algn="ctr">
              <a:solidFill>
                <a:srgbClr val="F37021"/>
              </a:solidFill>
              <a:prstDash val="solid"/>
              <a:round/>
              <a:headEnd type="triangle" w="sm" len="sm"/>
              <a:tailEnd type="none"/>
            </a:ln>
            <a:effectLst/>
          </p:spPr>
        </p:cxnSp>
      </p:grpSp>
      <p:grpSp>
        <p:nvGrpSpPr>
          <p:cNvPr id="40" name="Group 39"/>
          <p:cNvGrpSpPr/>
          <p:nvPr/>
        </p:nvGrpSpPr>
        <p:grpSpPr>
          <a:xfrm>
            <a:off x="1324330" y="4617869"/>
            <a:ext cx="2470149" cy="436032"/>
            <a:chOff x="1324330" y="4617869"/>
            <a:chExt cx="2470149" cy="436032"/>
          </a:xfrm>
        </p:grpSpPr>
        <p:cxnSp>
          <p:nvCxnSpPr>
            <p:cNvPr id="21" name="Straight Arrow Connector 20"/>
            <p:cNvCxnSpPr/>
            <p:nvPr/>
          </p:nvCxnSpPr>
          <p:spPr bwMode="auto">
            <a:xfrm flipV="1">
              <a:off x="1324330" y="4621393"/>
              <a:ext cx="0" cy="409230"/>
            </a:xfrm>
            <a:prstGeom prst="straightConnector1">
              <a:avLst/>
            </a:prstGeom>
            <a:solidFill>
              <a:schemeClr val="bg1"/>
            </a:solidFill>
            <a:ln w="25400" cap="flat" cmpd="sng" algn="ctr">
              <a:solidFill>
                <a:srgbClr val="00B050"/>
              </a:solidFill>
              <a:prstDash val="solid"/>
              <a:round/>
              <a:headEnd type="triangle" w="sm" len="sm"/>
              <a:tailEnd type="none"/>
            </a:ln>
            <a:effectLst/>
          </p:spPr>
        </p:cxnSp>
        <p:cxnSp>
          <p:nvCxnSpPr>
            <p:cNvPr id="23" name="Straight Connector 22"/>
            <p:cNvCxnSpPr/>
            <p:nvPr/>
          </p:nvCxnSpPr>
          <p:spPr bwMode="auto">
            <a:xfrm flipV="1">
              <a:off x="1324330" y="4621393"/>
              <a:ext cx="2470149" cy="3530"/>
            </a:xfrm>
            <a:prstGeom prst="line">
              <a:avLst/>
            </a:prstGeom>
            <a:solidFill>
              <a:schemeClr val="bg1"/>
            </a:solidFill>
            <a:ln w="25400" cap="flat" cmpd="sng" algn="ctr">
              <a:solidFill>
                <a:srgbClr val="00B050"/>
              </a:solidFill>
              <a:prstDash val="solid"/>
              <a:round/>
              <a:headEnd type="none" w="sm" len="sm"/>
              <a:tailEnd type="none" w="sm" len="sm"/>
            </a:ln>
            <a:effectLst/>
          </p:spPr>
        </p:cxnSp>
        <p:cxnSp>
          <p:nvCxnSpPr>
            <p:cNvPr id="25" name="Straight Arrow Connector 24"/>
            <p:cNvCxnSpPr/>
            <p:nvPr/>
          </p:nvCxnSpPr>
          <p:spPr bwMode="auto">
            <a:xfrm flipV="1">
              <a:off x="3794477" y="4617869"/>
              <a:ext cx="0" cy="436032"/>
            </a:xfrm>
            <a:prstGeom prst="straightConnector1">
              <a:avLst/>
            </a:prstGeom>
            <a:solidFill>
              <a:schemeClr val="bg1"/>
            </a:solidFill>
            <a:ln w="25400" cap="flat" cmpd="sng" algn="ctr">
              <a:solidFill>
                <a:srgbClr val="00B050"/>
              </a:solidFill>
              <a:prstDash val="solid"/>
              <a:round/>
              <a:headEnd type="triangle" w="sm" len="sm"/>
              <a:tailEnd type="none"/>
            </a:ln>
            <a:effectLst/>
          </p:spPr>
        </p:cxnSp>
      </p:grpSp>
      <p:grpSp>
        <p:nvGrpSpPr>
          <p:cNvPr id="39" name="Group 38"/>
          <p:cNvGrpSpPr/>
          <p:nvPr/>
        </p:nvGrpSpPr>
        <p:grpSpPr>
          <a:xfrm>
            <a:off x="994130" y="4500743"/>
            <a:ext cx="1346198" cy="536934"/>
            <a:chOff x="994130" y="4500743"/>
            <a:chExt cx="1346198" cy="536934"/>
          </a:xfrm>
        </p:grpSpPr>
        <p:cxnSp>
          <p:nvCxnSpPr>
            <p:cNvPr id="27" name="Straight Arrow Connector 26"/>
            <p:cNvCxnSpPr/>
            <p:nvPr/>
          </p:nvCxnSpPr>
          <p:spPr bwMode="auto">
            <a:xfrm flipV="1">
              <a:off x="994130" y="4500743"/>
              <a:ext cx="0" cy="523530"/>
            </a:xfrm>
            <a:prstGeom prst="straightConnector1">
              <a:avLst/>
            </a:prstGeom>
            <a:solidFill>
              <a:schemeClr val="bg1"/>
            </a:solidFill>
            <a:ln w="25400" cap="flat" cmpd="sng" algn="ctr">
              <a:solidFill>
                <a:srgbClr val="7030A0"/>
              </a:solidFill>
              <a:prstDash val="solid"/>
              <a:round/>
              <a:headEnd type="triangle" w="sm" len="sm"/>
              <a:tailEnd type="none"/>
            </a:ln>
            <a:effectLst/>
          </p:spPr>
        </p:cxnSp>
        <p:cxnSp>
          <p:nvCxnSpPr>
            <p:cNvPr id="29" name="Straight Connector 28"/>
            <p:cNvCxnSpPr/>
            <p:nvPr/>
          </p:nvCxnSpPr>
          <p:spPr bwMode="auto">
            <a:xfrm>
              <a:off x="994130" y="4500743"/>
              <a:ext cx="1346198" cy="0"/>
            </a:xfrm>
            <a:prstGeom prst="line">
              <a:avLst/>
            </a:prstGeom>
            <a:solidFill>
              <a:schemeClr val="bg1"/>
            </a:solidFill>
            <a:ln w="25400" cap="flat" cmpd="sng" algn="ctr">
              <a:solidFill>
                <a:srgbClr val="7030A0"/>
              </a:solidFill>
              <a:prstDash val="solid"/>
              <a:round/>
              <a:headEnd type="none" w="sm" len="sm"/>
              <a:tailEnd type="none" w="sm" len="sm"/>
            </a:ln>
            <a:effectLst/>
          </p:spPr>
        </p:cxnSp>
        <p:cxnSp>
          <p:nvCxnSpPr>
            <p:cNvPr id="31" name="Straight Arrow Connector 30"/>
            <p:cNvCxnSpPr/>
            <p:nvPr/>
          </p:nvCxnSpPr>
          <p:spPr bwMode="auto">
            <a:xfrm flipH="1" flipV="1">
              <a:off x="2333976" y="4500743"/>
              <a:ext cx="6352" cy="536934"/>
            </a:xfrm>
            <a:prstGeom prst="straightConnector1">
              <a:avLst/>
            </a:prstGeom>
            <a:solidFill>
              <a:schemeClr val="bg1"/>
            </a:solidFill>
            <a:ln w="25400" cap="flat" cmpd="sng" algn="ctr">
              <a:solidFill>
                <a:srgbClr val="7030A0"/>
              </a:solidFill>
              <a:prstDash val="solid"/>
              <a:round/>
              <a:headEnd type="triangle" w="sm" len="sm"/>
              <a:tailEnd type="none"/>
            </a:ln>
            <a:effectLst/>
          </p:spPr>
        </p:cxnSp>
      </p:grpSp>
      <p:grpSp>
        <p:nvGrpSpPr>
          <p:cNvPr id="42" name="Group 41"/>
          <p:cNvGrpSpPr/>
          <p:nvPr/>
        </p:nvGrpSpPr>
        <p:grpSpPr>
          <a:xfrm>
            <a:off x="1762478" y="4878921"/>
            <a:ext cx="4133852" cy="901700"/>
            <a:chOff x="1762478" y="4878921"/>
            <a:chExt cx="4133852" cy="901700"/>
          </a:xfrm>
        </p:grpSpPr>
        <p:cxnSp>
          <p:nvCxnSpPr>
            <p:cNvPr id="5" name="Straight Arrow Connector 4"/>
            <p:cNvCxnSpPr/>
            <p:nvPr/>
          </p:nvCxnSpPr>
          <p:spPr bwMode="auto">
            <a:xfrm flipH="1" flipV="1">
              <a:off x="1762478" y="4878921"/>
              <a:ext cx="2" cy="174980"/>
            </a:xfrm>
            <a:prstGeom prst="straightConnector1">
              <a:avLst/>
            </a:prstGeom>
            <a:solidFill>
              <a:schemeClr val="bg1"/>
            </a:solidFill>
            <a:ln w="25400" cap="flat" cmpd="sng" algn="ctr">
              <a:solidFill>
                <a:srgbClr val="0071C5"/>
              </a:solidFill>
              <a:prstDash val="solid"/>
              <a:round/>
              <a:headEnd type="triangle" w="sm" len="sm"/>
              <a:tailEnd type="none"/>
            </a:ln>
            <a:effectLst/>
          </p:spPr>
        </p:cxnSp>
        <p:cxnSp>
          <p:nvCxnSpPr>
            <p:cNvPr id="9" name="Straight Connector 8"/>
            <p:cNvCxnSpPr/>
            <p:nvPr/>
          </p:nvCxnSpPr>
          <p:spPr bwMode="auto">
            <a:xfrm>
              <a:off x="1762478" y="4878921"/>
              <a:ext cx="4064002" cy="0"/>
            </a:xfrm>
            <a:prstGeom prst="line">
              <a:avLst/>
            </a:prstGeom>
            <a:solidFill>
              <a:schemeClr val="bg1"/>
            </a:solidFill>
            <a:ln w="25400" cap="flat" cmpd="sng" algn="ctr">
              <a:solidFill>
                <a:srgbClr val="0071C5"/>
              </a:solidFill>
              <a:prstDash val="solid"/>
              <a:round/>
              <a:headEnd type="none" w="sm" len="sm"/>
              <a:tailEnd type="none" w="sm" len="sm"/>
            </a:ln>
            <a:effectLst/>
          </p:spPr>
        </p:cxnSp>
        <p:cxnSp>
          <p:nvCxnSpPr>
            <p:cNvPr id="12" name="Straight Arrow Connector 11"/>
            <p:cNvCxnSpPr/>
            <p:nvPr/>
          </p:nvCxnSpPr>
          <p:spPr bwMode="auto">
            <a:xfrm flipH="1" flipV="1">
              <a:off x="5826478" y="4893739"/>
              <a:ext cx="2" cy="174980"/>
            </a:xfrm>
            <a:prstGeom prst="straightConnector1">
              <a:avLst/>
            </a:prstGeom>
            <a:solidFill>
              <a:schemeClr val="bg1"/>
            </a:solidFill>
            <a:ln w="25400" cap="flat" cmpd="sng" algn="ctr">
              <a:solidFill>
                <a:srgbClr val="0071C5"/>
              </a:solidFill>
              <a:prstDash val="solid"/>
              <a:round/>
              <a:headEnd type="triangle" w="sm" len="sm"/>
              <a:tailEnd type="none"/>
            </a:ln>
            <a:effectLst/>
          </p:spPr>
        </p:cxnSp>
        <p:cxnSp>
          <p:nvCxnSpPr>
            <p:cNvPr id="33" name="Straight Connector 32"/>
            <p:cNvCxnSpPr/>
            <p:nvPr/>
          </p:nvCxnSpPr>
          <p:spPr bwMode="auto">
            <a:xfrm>
              <a:off x="3369028" y="5780621"/>
              <a:ext cx="2527302" cy="0"/>
            </a:xfrm>
            <a:prstGeom prst="line">
              <a:avLst/>
            </a:prstGeom>
            <a:solidFill>
              <a:schemeClr val="bg1"/>
            </a:solidFill>
            <a:ln w="25400" cap="flat" cmpd="sng" algn="ctr">
              <a:solidFill>
                <a:srgbClr val="0071C5"/>
              </a:solidFill>
              <a:prstDash val="solid"/>
              <a:round/>
              <a:headEnd type="none" w="sm" len="sm"/>
              <a:tailEnd type="none" w="sm" len="sm"/>
            </a:ln>
            <a:effectLst/>
          </p:spPr>
        </p:cxnSp>
        <p:cxnSp>
          <p:nvCxnSpPr>
            <p:cNvPr id="35" name="Straight Arrow Connector 34"/>
            <p:cNvCxnSpPr/>
            <p:nvPr/>
          </p:nvCxnSpPr>
          <p:spPr bwMode="auto">
            <a:xfrm>
              <a:off x="5896328" y="5313543"/>
              <a:ext cx="0" cy="467078"/>
            </a:xfrm>
            <a:prstGeom prst="straightConnector1">
              <a:avLst/>
            </a:prstGeom>
            <a:solidFill>
              <a:schemeClr val="bg1"/>
            </a:solidFill>
            <a:ln w="25400" cap="flat" cmpd="sng" algn="ctr">
              <a:solidFill>
                <a:srgbClr val="0071C5"/>
              </a:solidFill>
              <a:prstDash val="solid"/>
              <a:round/>
              <a:headEnd type="triangle" w="sm" len="sm"/>
              <a:tailEnd type="none"/>
            </a:ln>
            <a:effectLst/>
          </p:spPr>
        </p:cxnSp>
        <p:cxnSp>
          <p:nvCxnSpPr>
            <p:cNvPr id="38" name="Straight Arrow Connector 37"/>
            <p:cNvCxnSpPr/>
            <p:nvPr/>
          </p:nvCxnSpPr>
          <p:spPr bwMode="auto">
            <a:xfrm>
              <a:off x="3388078" y="5547082"/>
              <a:ext cx="0" cy="233539"/>
            </a:xfrm>
            <a:prstGeom prst="straightConnector1">
              <a:avLst/>
            </a:prstGeom>
            <a:solidFill>
              <a:schemeClr val="bg1"/>
            </a:solidFill>
            <a:ln w="25400" cap="flat" cmpd="sng" algn="ctr">
              <a:solidFill>
                <a:srgbClr val="0071C5"/>
              </a:solidFill>
              <a:prstDash val="solid"/>
              <a:round/>
              <a:headEnd type="triangle" w="sm" len="sm"/>
              <a:tailEnd type="none"/>
            </a:ln>
            <a:effectLst/>
          </p:spPr>
        </p:cxnSp>
      </p:grpSp>
    </p:spTree>
    <p:extLst>
      <p:ext uri="{BB962C8B-B14F-4D97-AF65-F5344CB8AC3E}">
        <p14:creationId xmlns:p14="http://schemas.microsoft.com/office/powerpoint/2010/main" val="3468487082"/>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Infinite PREMIRROR Loop </a:t>
            </a:r>
            <a:r>
              <a:rPr lang="en-US" dirty="0">
                <a:solidFill>
                  <a:srgbClr val="00B0F0"/>
                </a:solidFill>
              </a:rPr>
              <a:t>Example</a:t>
            </a:r>
            <a:r>
              <a:rPr lang="en-US" dirty="0">
                <a:solidFill>
                  <a:schemeClr val="tx1"/>
                </a:solidFill>
              </a:rPr>
              <a:t/>
            </a:r>
            <a:br>
              <a:rPr lang="en-US" dirty="0">
                <a:solidFill>
                  <a:schemeClr val="tx1"/>
                </a:solidFill>
              </a:rPr>
            </a:br>
            <a:endParaRPr lang="en-US" dirty="0">
              <a:solidFill>
                <a:schemeClr val="tx1"/>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dirty="0" smtClean="0">
                <a:latin typeface="Arial" charset="0"/>
              </a:rPr>
              <a:t>The </a:t>
            </a:r>
            <a:r>
              <a:rPr lang="en-US" dirty="0">
                <a:latin typeface="Arial" charset="0"/>
              </a:rPr>
              <a:t>b</a:t>
            </a:r>
            <a:r>
              <a:rPr lang="en-US" dirty="0" smtClean="0">
                <a:latin typeface="Arial" charset="0"/>
              </a:rPr>
              <a:t>ad news is this </a:t>
            </a:r>
            <a:r>
              <a:rPr lang="en-US" sz="2000" dirty="0" smtClean="0">
                <a:latin typeface="Arial" charset="0"/>
              </a:rPr>
              <a:t>facility can lead to infinite loops that can overrun python and even your disk. The good news is this has been fixed </a:t>
            </a:r>
            <a:r>
              <a:rPr lang="en-US" sz="2000" dirty="0" smtClean="0">
                <a:latin typeface="Arial" charset="0"/>
              </a:rPr>
              <a:t>since Yocto </a:t>
            </a:r>
            <a:r>
              <a:rPr lang="en-US" sz="2000" dirty="0" smtClean="0">
                <a:latin typeface="Arial" charset="0"/>
              </a:rPr>
              <a:t>Project 2.0. The bad news is that it could still happen to you.</a:t>
            </a:r>
            <a:br>
              <a:rPr lang="en-US" sz="2000" dirty="0" smtClean="0">
                <a:latin typeface="Arial" charset="0"/>
              </a:rPr>
            </a:br>
            <a:endParaRPr lang="en-US" sz="2000" dirty="0" smtClean="0">
              <a:latin typeface="Arial" charset="0"/>
            </a:endParaRPr>
          </a:p>
          <a:p>
            <a:pPr eaLnBrk="1" hangingPunct="1">
              <a:spcBef>
                <a:spcPts val="900"/>
              </a:spcBef>
              <a:buFontTx/>
              <a:buChar char="•"/>
            </a:pPr>
            <a:r>
              <a:rPr lang="en-US" sz="2000" dirty="0" smtClean="0">
                <a:latin typeface="Arial" charset="0"/>
              </a:rPr>
              <a:t>Example Rules:</a:t>
            </a:r>
          </a:p>
          <a:p>
            <a:pPr marL="0" indent="0" eaLnBrk="1" hangingPunct="1">
              <a:spcBef>
                <a:spcPts val="900"/>
              </a:spcBef>
              <a:buNone/>
            </a:pPr>
            <a:r>
              <a:rPr lang="en-US" sz="2000" dirty="0">
                <a:latin typeface="Arial" charset="0"/>
              </a:rPr>
              <a:t> </a:t>
            </a:r>
            <a:r>
              <a:rPr lang="en-US" sz="2000" dirty="0" smtClean="0">
                <a:latin typeface="Arial" charset="0"/>
              </a:rPr>
              <a:t>            </a:t>
            </a:r>
            <a:r>
              <a:rPr lang="en-US" sz="2000" dirty="0" err="1" smtClean="0">
                <a:latin typeface="Arial" charset="0"/>
              </a:rPr>
              <a:t>git</a:t>
            </a:r>
            <a:r>
              <a:rPr lang="en-US" sz="2000" dirty="0">
                <a:latin typeface="Arial" charset="0"/>
              </a:rPr>
              <a:t>://.*/.* http://A/A_</a:t>
            </a:r>
          </a:p>
          <a:p>
            <a:pPr marL="0" indent="0" eaLnBrk="1" hangingPunct="1">
              <a:spcBef>
                <a:spcPts val="900"/>
              </a:spcBef>
              <a:buNone/>
            </a:pPr>
            <a:r>
              <a:rPr lang="en-US" sz="2000" dirty="0">
                <a:latin typeface="Arial" charset="0"/>
              </a:rPr>
              <a:t> </a:t>
            </a:r>
            <a:r>
              <a:rPr lang="en-US" sz="2000" dirty="0" smtClean="0">
                <a:latin typeface="Arial" charset="0"/>
              </a:rPr>
              <a:t>            http</a:t>
            </a:r>
            <a:r>
              <a:rPr lang="en-US" sz="2000" dirty="0">
                <a:latin typeface="Arial" charset="0"/>
              </a:rPr>
              <a:t>://.*/.* http://B/B</a:t>
            </a:r>
            <a:r>
              <a:rPr lang="en-US" sz="2000" dirty="0" smtClean="0">
                <a:latin typeface="Arial" charset="0"/>
              </a:rPr>
              <a:t>_</a:t>
            </a:r>
            <a:br>
              <a:rPr lang="en-US" sz="2000" dirty="0" smtClean="0">
                <a:latin typeface="Arial" charset="0"/>
              </a:rPr>
            </a:br>
            <a:endParaRPr lang="en-US" sz="2000" dirty="0">
              <a:latin typeface="Arial" charset="0"/>
            </a:endParaRPr>
          </a:p>
          <a:p>
            <a:pPr eaLnBrk="1" hangingPunct="1">
              <a:spcBef>
                <a:spcPts val="900"/>
              </a:spcBef>
              <a:buFontTx/>
              <a:buChar char="•"/>
            </a:pPr>
            <a:r>
              <a:rPr lang="en-US" sz="2000" dirty="0" smtClean="0">
                <a:latin typeface="Arial" charset="0"/>
              </a:rPr>
              <a:t>Let us begin (without fix in 2.0):</a:t>
            </a:r>
            <a:endParaRPr lang="en-US" sz="2000" dirty="0">
              <a:latin typeface="Arial" charset="0"/>
            </a:endParaRPr>
          </a:p>
          <a:p>
            <a:pPr marL="0" indent="0" eaLnBrk="1" hangingPunct="1">
              <a:spcBef>
                <a:spcPts val="900"/>
              </a:spcBef>
              <a:buNone/>
            </a:pPr>
            <a:r>
              <a:rPr lang="en-US" sz="2000" dirty="0" smtClean="0">
                <a:latin typeface="Arial" charset="0"/>
              </a:rPr>
              <a:t>             git</a:t>
            </a:r>
            <a:r>
              <a:rPr lang="en-US" sz="2000" dirty="0">
                <a:latin typeface="Arial" charset="0"/>
              </a:rPr>
              <a:t>://a.b.com/foo.git -&gt; http://</a:t>
            </a:r>
            <a:r>
              <a:rPr lang="en-US" sz="2000" dirty="0" smtClean="0">
                <a:latin typeface="Arial" charset="0"/>
              </a:rPr>
              <a:t>A/A_foo.git</a:t>
            </a:r>
            <a:r>
              <a:rPr lang="en-US" sz="2000" dirty="0">
                <a:latin typeface="Arial" charset="0"/>
              </a:rPr>
              <a:t> </a:t>
            </a:r>
            <a:endParaRPr lang="en-US" sz="2000" dirty="0" smtClean="0">
              <a:latin typeface="Arial" charset="0"/>
            </a:endParaRPr>
          </a:p>
          <a:p>
            <a:pPr marL="0" indent="0" eaLnBrk="1" hangingPunct="1">
              <a:spcBef>
                <a:spcPts val="900"/>
              </a:spcBef>
              <a:buNone/>
            </a:pPr>
            <a:r>
              <a:rPr lang="en-US" sz="2000" dirty="0" smtClean="0">
                <a:latin typeface="Arial" charset="0"/>
              </a:rPr>
              <a:t>             http</a:t>
            </a:r>
            <a:r>
              <a:rPr lang="en-US" sz="2000" dirty="0">
                <a:latin typeface="Arial" charset="0"/>
              </a:rPr>
              <a:t>://A/A_foo.git -&gt; http://B/B_A_foo.git</a:t>
            </a:r>
          </a:p>
          <a:p>
            <a:pPr marL="0" indent="0" eaLnBrk="1" hangingPunct="1">
              <a:spcBef>
                <a:spcPts val="900"/>
              </a:spcBef>
              <a:buNone/>
            </a:pPr>
            <a:r>
              <a:rPr lang="en-US" sz="2000" dirty="0" smtClean="0">
                <a:latin typeface="Arial" charset="0"/>
              </a:rPr>
              <a:t>             http</a:t>
            </a:r>
            <a:r>
              <a:rPr lang="en-US" sz="2000" dirty="0">
                <a:latin typeface="Arial" charset="0"/>
              </a:rPr>
              <a:t>://B/B_A_foo.git -&gt; http://B/B/B_B_A_foo.git</a:t>
            </a:r>
          </a:p>
          <a:p>
            <a:pPr marL="0" indent="0" eaLnBrk="1" hangingPunct="1">
              <a:spcBef>
                <a:spcPts val="900"/>
              </a:spcBef>
              <a:buNone/>
            </a:pPr>
            <a:r>
              <a:rPr lang="en-US" sz="2000" dirty="0" smtClean="0">
                <a:solidFill>
                  <a:srgbClr val="FF0000"/>
                </a:solidFill>
                <a:latin typeface="Arial" charset="0"/>
              </a:rPr>
              <a:t>             </a:t>
            </a:r>
            <a:r>
              <a:rPr lang="en-US" sz="2000" dirty="0" smtClean="0">
                <a:solidFill>
                  <a:srgbClr val="F37021"/>
                </a:solidFill>
                <a:latin typeface="Arial" charset="0"/>
              </a:rPr>
              <a:t>(loop!)</a:t>
            </a:r>
            <a:endParaRPr lang="en-US" sz="2000" dirty="0">
              <a:solidFill>
                <a:srgbClr val="F37021"/>
              </a:solidFill>
              <a:latin typeface="Arial" charset="0"/>
            </a:endParaRPr>
          </a:p>
        </p:txBody>
      </p:sp>
    </p:spTree>
    <p:extLst>
      <p:ext uri="{BB962C8B-B14F-4D97-AF65-F5344CB8AC3E}">
        <p14:creationId xmlns:p14="http://schemas.microsoft.com/office/powerpoint/2010/main" val="1694632995"/>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PREMIRROR Advice</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925689"/>
            <a:ext cx="8233186" cy="5219930"/>
          </a:xfrm>
        </p:spPr>
        <p:txBody>
          <a:bodyPr/>
          <a:lstStyle/>
          <a:p>
            <a:pPr eaLnBrk="1" hangingPunct="1">
              <a:spcBef>
                <a:spcPts val="900"/>
              </a:spcBef>
              <a:buFontTx/>
              <a:buChar char="•"/>
            </a:pPr>
            <a:r>
              <a:rPr lang="en-US" sz="1800" dirty="0" smtClean="0">
                <a:latin typeface="Arial" charset="0"/>
              </a:rPr>
              <a:t>Design your rules so that a conversion rule does not match itself. Here is an example of a set of rules that explicitly blocks self-matching after the first substitution:</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err="1" smtClean="0">
                <a:latin typeface="Arial" charset="0"/>
              </a:rPr>
              <a:t>git</a:t>
            </a:r>
            <a:r>
              <a:rPr lang="en-US" sz="1800" dirty="0">
                <a:latin typeface="Arial" charset="0"/>
              </a:rPr>
              <a:t>://.*/.*/(.*) https://${</a:t>
            </a:r>
            <a:r>
              <a:rPr lang="en-US" sz="1800" dirty="0" smtClean="0">
                <a:latin typeface="Arial" charset="0"/>
              </a:rPr>
              <a:t>CORP_MIRRORS}/</a:t>
            </a:r>
            <a:r>
              <a:rPr lang="en-US" sz="1800" dirty="0">
                <a:latin typeface="Arial" charset="0"/>
              </a:rPr>
              <a:t>gadget/oe-core-dl-1.8/${CORP_MIRRORS_SHOW_BRANCH}:downloads/\</a:t>
            </a:r>
            <a:r>
              <a:rPr lang="en-US" sz="1800" dirty="0" smtClean="0">
                <a:latin typeface="Arial" charset="0"/>
              </a:rPr>
              <a:t>1</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https</a:t>
            </a:r>
            <a:r>
              <a:rPr lang="en-US" sz="1800" dirty="0">
                <a:latin typeface="Arial" charset="0"/>
              </a:rPr>
              <a:t>://</a:t>
            </a:r>
            <a:r>
              <a:rPr lang="en-US" sz="1800" dirty="0">
                <a:solidFill>
                  <a:srgbClr val="F37021"/>
                </a:solidFill>
                <a:latin typeface="Arial" charset="0"/>
              </a:rPr>
              <a:t>^(?!${</a:t>
            </a:r>
            <a:r>
              <a:rPr lang="en-US" sz="1800" dirty="0" smtClean="0">
                <a:solidFill>
                  <a:srgbClr val="F37021"/>
                </a:solidFill>
                <a:latin typeface="Arial" charset="0"/>
              </a:rPr>
              <a:t>CORP_MIRRORS}).*</a:t>
            </a:r>
            <a:r>
              <a:rPr lang="en-US" sz="1800" dirty="0" smtClean="0">
                <a:latin typeface="Arial" charset="0"/>
              </a:rPr>
              <a:t>/.* </a:t>
            </a:r>
            <a:r>
              <a:rPr lang="en-US" sz="1800" dirty="0">
                <a:latin typeface="Arial" charset="0"/>
              </a:rPr>
              <a:t>https://${</a:t>
            </a:r>
            <a:r>
              <a:rPr lang="en-US" sz="1800" dirty="0" smtClean="0">
                <a:latin typeface="Arial" charset="0"/>
              </a:rPr>
              <a:t>CORP_MIRRORS}/</a:t>
            </a:r>
            <a:r>
              <a:rPr lang="en-US" sz="1800" dirty="0">
                <a:latin typeface="Arial" charset="0"/>
              </a:rPr>
              <a:t>gadget/oe-core-dl-1.8/${CORP_MIRRORS_SHOW_BRANCH</a:t>
            </a:r>
            <a:r>
              <a:rPr lang="en-US" sz="1800" dirty="0" smtClean="0">
                <a:latin typeface="Arial" charset="0"/>
              </a:rPr>
              <a:t>}:/</a:t>
            </a:r>
            <a:endParaRPr lang="en-US" sz="1800" dirty="0">
              <a:latin typeface="Arial" charset="0"/>
            </a:endParaRPr>
          </a:p>
          <a:p>
            <a:pPr eaLnBrk="1" hangingPunct="1">
              <a:spcBef>
                <a:spcPts val="900"/>
              </a:spcBef>
              <a:buFontTx/>
              <a:buChar char="•"/>
            </a:pPr>
            <a:endParaRPr lang="en-US" sz="1800" dirty="0">
              <a:latin typeface="Arial" charset="0"/>
            </a:endParaRPr>
          </a:p>
          <a:p>
            <a:pPr eaLnBrk="1" hangingPunct="1">
              <a:spcBef>
                <a:spcPts val="900"/>
              </a:spcBef>
              <a:buFontTx/>
              <a:buChar char="•"/>
            </a:pPr>
            <a:r>
              <a:rPr lang="en-US" sz="1800" dirty="0" smtClean="0">
                <a:latin typeface="Arial" charset="0"/>
              </a:rPr>
              <a:t>However</a:t>
            </a:r>
            <a:r>
              <a:rPr lang="en-US" sz="1800" dirty="0">
                <a:latin typeface="Arial" charset="0"/>
              </a:rPr>
              <a:t>, with that said, there </a:t>
            </a:r>
            <a:r>
              <a:rPr lang="en-US" sz="1800" dirty="0" smtClean="0">
                <a:latin typeface="Arial" charset="0"/>
              </a:rPr>
              <a:t>still can be implicit loops, </a:t>
            </a:r>
            <a:r>
              <a:rPr lang="en-US" sz="1800" dirty="0">
                <a:latin typeface="Arial" charset="0"/>
              </a:rPr>
              <a:t>such that one </a:t>
            </a:r>
            <a:r>
              <a:rPr lang="en-US" sz="1800" dirty="0" smtClean="0">
                <a:latin typeface="Arial" charset="0"/>
              </a:rPr>
              <a:t>rule will </a:t>
            </a:r>
            <a:r>
              <a:rPr lang="en-US" sz="1800" dirty="0">
                <a:latin typeface="Arial" charset="0"/>
              </a:rPr>
              <a:t>run over the results of a previous rule.</a:t>
            </a:r>
          </a:p>
          <a:p>
            <a:pPr eaLnBrk="1" hangingPunct="1">
              <a:spcBef>
                <a:spcPts val="900"/>
              </a:spcBef>
              <a:buFontTx/>
              <a:buChar char="•"/>
            </a:pPr>
            <a:endParaRPr lang="en-US" sz="1800" dirty="0">
              <a:latin typeface="Arial" charset="0"/>
            </a:endParaRPr>
          </a:p>
          <a:p>
            <a:pPr eaLnBrk="1" hangingPunct="1">
              <a:spcBef>
                <a:spcPts val="900"/>
              </a:spcBef>
              <a:buFontTx/>
              <a:buChar char="•"/>
            </a:pPr>
            <a:r>
              <a:rPr lang="en-US" sz="1800" dirty="0">
                <a:latin typeface="Arial" charset="0"/>
              </a:rPr>
              <a:t>And of course it's  </a:t>
            </a:r>
            <a:r>
              <a:rPr lang="en-US" sz="1800" dirty="0" smtClean="0">
                <a:latin typeface="Arial" charset="0"/>
              </a:rPr>
              <a:t>the sum of PREMIRRORS</a:t>
            </a:r>
            <a:r>
              <a:rPr lang="en-US" sz="1800" dirty="0">
                <a:latin typeface="Arial" charset="0"/>
              </a:rPr>
              <a:t>, &lt;regular&gt;, MIRRORS in the download order</a:t>
            </a:r>
            <a:r>
              <a:rPr lang="en-US" sz="1800" dirty="0" smtClean="0">
                <a:latin typeface="Arial" charset="0"/>
              </a:rPr>
              <a:t>. The </a:t>
            </a:r>
            <a:r>
              <a:rPr lang="en-US" sz="1800" dirty="0">
                <a:latin typeface="Arial" charset="0"/>
              </a:rPr>
              <a:t>more rules you put </a:t>
            </a:r>
            <a:r>
              <a:rPr lang="en-US" sz="1800" dirty="0" smtClean="0">
                <a:latin typeface="Arial" charset="0"/>
              </a:rPr>
              <a:t>in, </a:t>
            </a:r>
            <a:r>
              <a:rPr lang="en-US" sz="1800" dirty="0">
                <a:latin typeface="Arial" charset="0"/>
              </a:rPr>
              <a:t>the bigger the table, the more </a:t>
            </a:r>
            <a:r>
              <a:rPr lang="en-US" sz="1800" dirty="0" smtClean="0">
                <a:latin typeface="Arial" charset="0"/>
              </a:rPr>
              <a:t>matching attempts may be processed before </a:t>
            </a:r>
            <a:r>
              <a:rPr lang="en-US" sz="1800" dirty="0">
                <a:latin typeface="Arial" charset="0"/>
              </a:rPr>
              <a:t>a </a:t>
            </a:r>
            <a:r>
              <a:rPr lang="en-US" sz="1800" dirty="0" smtClean="0">
                <a:latin typeface="Arial" charset="0"/>
              </a:rPr>
              <a:t>non-match.</a:t>
            </a:r>
            <a:endParaRPr lang="en-US" sz="1800" dirty="0">
              <a:latin typeface="Arial" charset="0"/>
            </a:endParaRPr>
          </a:p>
        </p:txBody>
      </p:sp>
    </p:spTree>
    <p:extLst>
      <p:ext uri="{BB962C8B-B14F-4D97-AF65-F5344CB8AC3E}">
        <p14:creationId xmlns:p14="http://schemas.microsoft.com/office/powerpoint/2010/main" val="927482453"/>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PREMIRROR</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1800" dirty="0" smtClean="0">
                <a:latin typeface="+mn-lt"/>
              </a:rPr>
              <a:t>There is a regression test under “</a:t>
            </a:r>
            <a:r>
              <a:rPr lang="en-US" sz="1800" dirty="0" smtClean="0">
                <a:solidFill>
                  <a:schemeClr val="tx1"/>
                </a:solidFill>
                <a:latin typeface="+mn-lt"/>
                <a:cs typeface="Courier New"/>
              </a:rPr>
              <a:t>bitbake/lib/bb/tests” that is run to see if the distribution as the issue.</a:t>
            </a:r>
          </a:p>
          <a:p>
            <a:pPr eaLnBrk="1" hangingPunct="1">
              <a:spcBef>
                <a:spcPts val="900"/>
              </a:spcBef>
              <a:buFontTx/>
              <a:buChar char="•"/>
            </a:pPr>
            <a:r>
              <a:rPr lang="en-US" sz="1800" dirty="0" smtClean="0">
                <a:solidFill>
                  <a:schemeClr val="tx1"/>
                </a:solidFill>
                <a:latin typeface="+mn-lt"/>
                <a:cs typeface="Courier New"/>
              </a:rPr>
              <a:t>Here is that test’s output. It does show that the recursion is fixed. Surprisingly, it also showed an extra conversion that was not expected!</a:t>
            </a:r>
            <a:endParaRPr lang="en-US" sz="1800" dirty="0">
              <a:latin typeface="+mn-lt"/>
            </a:endParaRPr>
          </a:p>
        </p:txBody>
      </p:sp>
      <p:sp>
        <p:nvSpPr>
          <p:cNvPr id="4" name="Rectangle 3"/>
          <p:cNvSpPr/>
          <p:nvPr/>
        </p:nvSpPr>
        <p:spPr bwMode="auto">
          <a:xfrm>
            <a:off x="460733" y="2238422"/>
            <a:ext cx="8151639" cy="250291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solidFill>
                  <a:srgbClr val="FF0000"/>
                </a:solidFill>
                <a:latin typeface="Courier New"/>
                <a:cs typeface="Courier New"/>
              </a:rPr>
              <a:t> </a:t>
            </a:r>
            <a:endParaRPr lang="en-US" sz="1400" b="1" dirty="0">
              <a:solidFill>
                <a:srgbClr val="FF0000"/>
              </a:solidFill>
              <a:latin typeface="Courier New"/>
              <a:cs typeface="Courier New"/>
            </a:endParaRPr>
          </a:p>
          <a:p>
            <a:r>
              <a:rPr lang="en-US" sz="1200" b="1" dirty="0" err="1">
                <a:solidFill>
                  <a:schemeClr val="tx1"/>
                </a:solidFill>
                <a:latin typeface="Courier New"/>
                <a:cs typeface="Courier New"/>
              </a:rPr>
              <a:t>recmirrorvar</a:t>
            </a:r>
            <a:r>
              <a:rPr lang="en-US" sz="1200" b="1" dirty="0">
                <a:solidFill>
                  <a:schemeClr val="tx1"/>
                </a:solidFill>
                <a:latin typeface="Courier New"/>
                <a:cs typeface="Courier New"/>
              </a:rPr>
              <a:t> = "https://.*/[^/]*    http://AAAA/A/A/A/ \n" \</a:t>
            </a:r>
          </a:p>
          <a:p>
            <a:r>
              <a:rPr lang="en-US" sz="1200" b="1" dirty="0">
                <a:solidFill>
                  <a:schemeClr val="tx1"/>
                </a:solidFill>
                <a:latin typeface="Courier New"/>
                <a:cs typeface="Courier New"/>
              </a:rPr>
              <a:t>			   "https://.*/[^/]*    https://BBBB/B/B/B/ \n"</a:t>
            </a:r>
          </a:p>
          <a:p>
            <a:r>
              <a:rPr lang="en-US" sz="1200" b="1" dirty="0" err="1">
                <a:solidFill>
                  <a:schemeClr val="tx1"/>
                </a:solidFill>
                <a:latin typeface="Courier New"/>
                <a:cs typeface="Courier New"/>
              </a:rPr>
              <a:t>def</a:t>
            </a:r>
            <a:r>
              <a:rPr lang="en-US" sz="1200" b="1" dirty="0">
                <a:solidFill>
                  <a:schemeClr val="tx1"/>
                </a:solidFill>
                <a:latin typeface="Courier New"/>
                <a:cs typeface="Courier New"/>
              </a:rPr>
              <a:t> </a:t>
            </a:r>
            <a:r>
              <a:rPr lang="en-US" sz="1200" b="1" dirty="0" err="1">
                <a:solidFill>
                  <a:schemeClr val="tx1"/>
                </a:solidFill>
                <a:latin typeface="Courier New"/>
                <a:cs typeface="Courier New"/>
              </a:rPr>
              <a:t>test_recursive</a:t>
            </a:r>
            <a:r>
              <a:rPr lang="en-US" sz="1200" b="1" dirty="0">
                <a:solidFill>
                  <a:schemeClr val="tx1"/>
                </a:solidFill>
                <a:latin typeface="Courier New"/>
                <a:cs typeface="Courier New"/>
              </a:rPr>
              <a:t>(self):</a:t>
            </a:r>
          </a:p>
          <a:p>
            <a:r>
              <a:rPr lang="en-US" sz="1200" b="1" dirty="0">
                <a:solidFill>
                  <a:schemeClr val="tx1"/>
                </a:solidFill>
                <a:latin typeface="Courier New"/>
                <a:cs typeface="Courier New"/>
              </a:rPr>
              <a:t>	fetcher = </a:t>
            </a:r>
            <a:r>
              <a:rPr lang="en-US" sz="1200" b="1" dirty="0" err="1">
                <a:solidFill>
                  <a:schemeClr val="tx1"/>
                </a:solidFill>
                <a:latin typeface="Courier New"/>
                <a:cs typeface="Courier New"/>
              </a:rPr>
              <a:t>bb.fetch.FetchData</a:t>
            </a:r>
            <a:r>
              <a:rPr lang="en-US" sz="1200" b="1" dirty="0">
                <a:solidFill>
                  <a:schemeClr val="tx1"/>
                </a:solidFill>
                <a:latin typeface="Courier New"/>
                <a:cs typeface="Courier New"/>
              </a:rPr>
              <a:t>("https://</a:t>
            </a:r>
            <a:r>
              <a:rPr lang="en-US" sz="1200" b="1" dirty="0" smtClean="0">
                <a:solidFill>
                  <a:schemeClr val="tx1"/>
                </a:solidFill>
                <a:latin typeface="Courier New"/>
                <a:cs typeface="Courier New"/>
              </a:rPr>
              <a:t>downloads.yoctoproject.org/releases/bi</a:t>
            </a:r>
          </a:p>
          <a:p>
            <a:r>
              <a:rPr lang="en-US" sz="1200" b="1" dirty="0" err="1" smtClean="0">
                <a:solidFill>
                  <a:schemeClr val="tx1"/>
                </a:solidFill>
                <a:latin typeface="Courier New"/>
                <a:cs typeface="Courier New"/>
              </a:rPr>
              <a:t>tbake</a:t>
            </a:r>
            <a:r>
              <a:rPr lang="en-US" sz="1200" b="1" dirty="0" smtClean="0">
                <a:solidFill>
                  <a:schemeClr val="tx1"/>
                </a:solidFill>
                <a:latin typeface="Courier New"/>
                <a:cs typeface="Courier New"/>
              </a:rPr>
              <a:t>/bitbake-1.0.tar.g</a:t>
            </a:r>
            <a:r>
              <a:rPr lang="en-US" sz="1200" b="1" dirty="0">
                <a:solidFill>
                  <a:schemeClr val="tx1"/>
                </a:solidFill>
                <a:latin typeface="Courier New"/>
                <a:cs typeface="Courier New"/>
              </a:rPr>
              <a:t>$</a:t>
            </a:r>
          </a:p>
          <a:p>
            <a:r>
              <a:rPr lang="en-US" sz="1200" b="1" dirty="0">
                <a:solidFill>
                  <a:schemeClr val="tx1"/>
                </a:solidFill>
                <a:latin typeface="Courier New"/>
                <a:cs typeface="Courier New"/>
              </a:rPr>
              <a:t>	mirrors = bb.fetch2.mirror_from_string(</a:t>
            </a:r>
            <a:r>
              <a:rPr lang="en-US" sz="1200" b="1" dirty="0" err="1">
                <a:solidFill>
                  <a:schemeClr val="tx1"/>
                </a:solidFill>
                <a:latin typeface="Courier New"/>
                <a:cs typeface="Courier New"/>
              </a:rPr>
              <a:t>self.recmirrorvar</a:t>
            </a:r>
            <a:r>
              <a:rPr lang="en-US" sz="1200" b="1" dirty="0">
                <a:solidFill>
                  <a:schemeClr val="tx1"/>
                </a:solidFill>
                <a:latin typeface="Courier New"/>
                <a:cs typeface="Courier New"/>
              </a:rPr>
              <a:t>)</a:t>
            </a:r>
          </a:p>
          <a:p>
            <a:r>
              <a:rPr lang="en-US" sz="1200" b="1" dirty="0">
                <a:solidFill>
                  <a:schemeClr val="tx1"/>
                </a:solidFill>
                <a:latin typeface="Courier New"/>
                <a:cs typeface="Courier New"/>
              </a:rPr>
              <a:t>	</a:t>
            </a:r>
            <a:r>
              <a:rPr lang="en-US" sz="1200" b="1" dirty="0" err="1">
                <a:solidFill>
                  <a:schemeClr val="tx1"/>
                </a:solidFill>
                <a:latin typeface="Courier New"/>
                <a:cs typeface="Courier New"/>
              </a:rPr>
              <a:t>uris</a:t>
            </a:r>
            <a:r>
              <a:rPr lang="en-US" sz="1200" b="1" dirty="0">
                <a:solidFill>
                  <a:schemeClr val="tx1"/>
                </a:solidFill>
                <a:latin typeface="Courier New"/>
                <a:cs typeface="Courier New"/>
              </a:rPr>
              <a:t>, </a:t>
            </a:r>
            <a:r>
              <a:rPr lang="en-US" sz="1200" b="1" dirty="0" err="1">
                <a:solidFill>
                  <a:schemeClr val="tx1"/>
                </a:solidFill>
                <a:latin typeface="Courier New"/>
                <a:cs typeface="Courier New"/>
              </a:rPr>
              <a:t>uds</a:t>
            </a:r>
            <a:r>
              <a:rPr lang="en-US" sz="1200" b="1" dirty="0">
                <a:solidFill>
                  <a:schemeClr val="tx1"/>
                </a:solidFill>
                <a:latin typeface="Courier New"/>
                <a:cs typeface="Courier New"/>
              </a:rPr>
              <a:t> = bb.fetch2.build_mirroruris(fetcher, mirrors, </a:t>
            </a:r>
            <a:r>
              <a:rPr lang="en-US" sz="1200" b="1" dirty="0" err="1">
                <a:solidFill>
                  <a:schemeClr val="tx1"/>
                </a:solidFill>
                <a:latin typeface="Courier New"/>
                <a:cs typeface="Courier New"/>
              </a:rPr>
              <a:t>self.d</a:t>
            </a:r>
            <a:r>
              <a:rPr lang="en-US" sz="1200" b="1" dirty="0">
                <a:solidFill>
                  <a:schemeClr val="tx1"/>
                </a:solidFill>
                <a:latin typeface="Courier New"/>
                <a:cs typeface="Courier New"/>
              </a:rPr>
              <a:t>)</a:t>
            </a:r>
          </a:p>
          <a:p>
            <a:r>
              <a:rPr lang="en-US" sz="1200" b="1" dirty="0">
                <a:solidFill>
                  <a:schemeClr val="tx1"/>
                </a:solidFill>
                <a:latin typeface="Courier New"/>
                <a:cs typeface="Courier New"/>
              </a:rPr>
              <a:t>	</a:t>
            </a:r>
            <a:r>
              <a:rPr lang="en-US" sz="1200" b="1" dirty="0" err="1">
                <a:solidFill>
                  <a:schemeClr val="tx1"/>
                </a:solidFill>
                <a:latin typeface="Courier New"/>
                <a:cs typeface="Courier New"/>
              </a:rPr>
              <a:t>self.assertEqual</a:t>
            </a:r>
            <a:r>
              <a:rPr lang="en-US" sz="1200" b="1" dirty="0">
                <a:solidFill>
                  <a:schemeClr val="tx1"/>
                </a:solidFill>
                <a:latin typeface="Courier New"/>
                <a:cs typeface="Courier New"/>
              </a:rPr>
              <a:t>(</a:t>
            </a:r>
            <a:r>
              <a:rPr lang="en-US" sz="1200" b="1" dirty="0" err="1">
                <a:solidFill>
                  <a:schemeClr val="tx1"/>
                </a:solidFill>
                <a:latin typeface="Courier New"/>
                <a:cs typeface="Courier New"/>
              </a:rPr>
              <a:t>uris</a:t>
            </a:r>
            <a:r>
              <a:rPr lang="en-US" sz="1200" b="1" dirty="0">
                <a:solidFill>
                  <a:schemeClr val="tx1"/>
                </a:solidFill>
                <a:latin typeface="Courier New"/>
                <a:cs typeface="Courier New"/>
              </a:rPr>
              <a:t>, ['http://AAAA/A/A/A/bitbake/bitbake-1.0.tar.gz',</a:t>
            </a:r>
          </a:p>
          <a:p>
            <a:r>
              <a:rPr lang="en-US" sz="1200" b="1" dirty="0">
                <a:solidFill>
                  <a:schemeClr val="tx1"/>
                </a:solidFill>
                <a:latin typeface="Courier New"/>
                <a:cs typeface="Courier New"/>
              </a:rPr>
              <a:t>			</a:t>
            </a:r>
            <a:r>
              <a:rPr lang="en-US" sz="1200" b="1" dirty="0" smtClean="0">
                <a:solidFill>
                  <a:schemeClr val="tx1"/>
                </a:solidFill>
                <a:latin typeface="Courier New"/>
                <a:cs typeface="Courier New"/>
              </a:rPr>
              <a:t>    'https</a:t>
            </a:r>
            <a:r>
              <a:rPr lang="en-US" sz="1200" b="1" dirty="0">
                <a:solidFill>
                  <a:schemeClr val="tx1"/>
                </a:solidFill>
                <a:latin typeface="Courier New"/>
                <a:cs typeface="Courier New"/>
              </a:rPr>
              <a:t>://BBBB/B/B/B/bitbake/bitbake-1.0.tar.gz</a:t>
            </a:r>
            <a:r>
              <a:rPr lang="en-US" sz="1200" b="1" dirty="0" smtClean="0">
                <a:solidFill>
                  <a:schemeClr val="tx1"/>
                </a:solidFill>
                <a:latin typeface="Courier New"/>
                <a:cs typeface="Courier New"/>
              </a:rPr>
              <a:t>',</a:t>
            </a:r>
            <a:endParaRPr lang="en-US" sz="1200" b="1" dirty="0">
              <a:solidFill>
                <a:schemeClr val="tx1"/>
              </a:solidFill>
              <a:latin typeface="Courier New"/>
              <a:cs typeface="Courier New"/>
            </a:endParaRPr>
          </a:p>
        </p:txBody>
      </p:sp>
    </p:spTree>
    <p:extLst>
      <p:ext uri="{BB962C8B-B14F-4D97-AF65-F5344CB8AC3E}">
        <p14:creationId xmlns:p14="http://schemas.microsoft.com/office/powerpoint/2010/main" val="1311497557"/>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err="1" smtClean="0">
                <a:solidFill>
                  <a:srgbClr val="00B0F0"/>
                </a:solidFill>
              </a:rPr>
              <a:t>Sstate</a:t>
            </a:r>
            <a:r>
              <a:rPr lang="en-US" dirty="0" smtClean="0">
                <a:solidFill>
                  <a:srgbClr val="00B0F0"/>
                </a:solidFill>
              </a:rPr>
              <a:t> and Downloads</a:t>
            </a:r>
            <a:endParaRPr lang="en-US" dirty="0">
              <a:solidFill>
                <a:srgbClr val="00B0F0"/>
              </a:solidFill>
              <a:latin typeface="Arial" charset="0"/>
            </a:endParaRPr>
          </a:p>
        </p:txBody>
      </p:sp>
      <p:sp>
        <p:nvSpPr>
          <p:cNvPr id="13314" name="Content Placeholder 2"/>
          <p:cNvSpPr>
            <a:spLocks noGrp="1"/>
          </p:cNvSpPr>
          <p:nvPr>
            <p:ph sz="quarter" idx="13"/>
          </p:nvPr>
        </p:nvSpPr>
        <p:spPr>
          <a:xfrm>
            <a:off x="448197" y="835377"/>
            <a:ext cx="8233186" cy="5362223"/>
          </a:xfrm>
        </p:spPr>
        <p:txBody>
          <a:bodyPr/>
          <a:lstStyle/>
          <a:p>
            <a:pPr eaLnBrk="1" hangingPunct="1">
              <a:spcBef>
                <a:spcPts val="900"/>
              </a:spcBef>
              <a:buFontTx/>
              <a:buChar char="•"/>
            </a:pPr>
            <a:r>
              <a:rPr lang="en-US" sz="2000" dirty="0" smtClean="0">
                <a:latin typeface="Arial" charset="0"/>
              </a:rPr>
              <a:t>SSTATE</a:t>
            </a:r>
          </a:p>
          <a:p>
            <a:pPr lvl="1" eaLnBrk="1" hangingPunct="1">
              <a:spcBef>
                <a:spcPts val="900"/>
              </a:spcBef>
              <a:buFontTx/>
              <a:buChar char="•"/>
            </a:pPr>
            <a:r>
              <a:rPr lang="en-US" sz="2000" dirty="0" smtClean="0">
                <a:latin typeface="Arial" charset="0"/>
              </a:rPr>
              <a:t>Each build has a </a:t>
            </a:r>
            <a:r>
              <a:rPr lang="en-US" sz="2000" dirty="0" err="1" smtClean="0">
                <a:latin typeface="Arial" charset="0"/>
              </a:rPr>
              <a:t>sstate</a:t>
            </a:r>
            <a:r>
              <a:rPr lang="en-US" sz="2000" dirty="0" smtClean="0">
                <a:latin typeface="Arial" charset="0"/>
              </a:rPr>
              <a:t>-cache directory that collects the generated packages. The build will look in this directory first to avoid unnecessary rebuilding of otherwise unchanged packages</a:t>
            </a:r>
            <a:endParaRPr lang="en-US" sz="2000" dirty="0">
              <a:latin typeface="Arial" charset="0"/>
            </a:endParaRPr>
          </a:p>
          <a:p>
            <a:pPr lvl="1" eaLnBrk="1" hangingPunct="1">
              <a:spcBef>
                <a:spcPts val="900"/>
              </a:spcBef>
              <a:buFontTx/>
              <a:buChar char="•"/>
            </a:pPr>
            <a:r>
              <a:rPr lang="en-US" sz="2000" dirty="0" smtClean="0">
                <a:latin typeface="Arial" charset="0"/>
              </a:rPr>
              <a:t>In the name of each cached file contains a checksum string, known as the signature. The signature is a calculated sum of identifying dependence artifacts that track if the package source has changed. When the calculated sum matches a cached sum, the cached content is reused, else the package is re-built (and ends up with a new checksum)</a:t>
            </a:r>
          </a:p>
          <a:p>
            <a:pPr eaLnBrk="1" hangingPunct="1">
              <a:spcBef>
                <a:spcPts val="900"/>
              </a:spcBef>
              <a:buFontTx/>
              <a:buChar char="•"/>
            </a:pPr>
            <a:r>
              <a:rPr lang="en-US" dirty="0" smtClean="0">
                <a:latin typeface="Arial" charset="0"/>
              </a:rPr>
              <a:t>Downloads</a:t>
            </a:r>
            <a:endParaRPr lang="en-US" dirty="0">
              <a:latin typeface="Arial" charset="0"/>
            </a:endParaRPr>
          </a:p>
          <a:p>
            <a:pPr lvl="1" eaLnBrk="1" hangingPunct="1">
              <a:spcBef>
                <a:spcPts val="900"/>
              </a:spcBef>
              <a:buFontTx/>
              <a:buChar char="•"/>
            </a:pPr>
            <a:r>
              <a:rPr lang="en-US" sz="2000" dirty="0" smtClean="0">
                <a:latin typeface="Arial" charset="0"/>
              </a:rPr>
              <a:t>Each build also has a download directory, where all source packages that are not local are copied and placed</a:t>
            </a:r>
            <a:endParaRPr lang="en-US" sz="2000" dirty="0">
              <a:latin typeface="Arial" charset="0"/>
            </a:endParaRPr>
          </a:p>
          <a:p>
            <a:pPr lvl="1" eaLnBrk="1" hangingPunct="1">
              <a:spcBef>
                <a:spcPts val="900"/>
              </a:spcBef>
              <a:buFontTx/>
              <a:buChar char="•"/>
            </a:pPr>
            <a:r>
              <a:rPr lang="en-US" sz="2000" dirty="0" smtClean="0">
                <a:latin typeface="Arial" charset="0"/>
              </a:rPr>
              <a:t>For the download directory, uniqueness is determined by the source package's name, which normally have version information</a:t>
            </a:r>
            <a:br>
              <a:rPr lang="en-US" sz="2000" dirty="0" smtClean="0">
                <a:latin typeface="Arial" charset="0"/>
              </a:rPr>
            </a:br>
            <a:endParaRPr lang="en-US" sz="2000" dirty="0" smtClean="0">
              <a:latin typeface="Arial" charset="0"/>
            </a:endParaRPr>
          </a:p>
          <a:p>
            <a:pPr eaLnBrk="1" hangingPunct="1">
              <a:spcBef>
                <a:spcPts val="900"/>
              </a:spcBef>
              <a:buFontTx/>
              <a:buChar char="•"/>
            </a:pPr>
            <a:endParaRPr lang="en-US" sz="2000" dirty="0" smtClean="0">
              <a:latin typeface="Arial" charset="0"/>
            </a:endParaRPr>
          </a:p>
        </p:txBody>
      </p:sp>
    </p:spTree>
    <p:extLst>
      <p:ext uri="{BB962C8B-B14F-4D97-AF65-F5344CB8AC3E}">
        <p14:creationId xmlns:p14="http://schemas.microsoft.com/office/powerpoint/2010/main" val="1881953642"/>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err="1">
                <a:solidFill>
                  <a:srgbClr val="00B0F0"/>
                </a:solidFill>
              </a:rPr>
              <a:t>Sstate</a:t>
            </a:r>
            <a:r>
              <a:rPr lang="en-US" dirty="0">
                <a:solidFill>
                  <a:srgbClr val="00B0F0"/>
                </a:solidFill>
              </a:rPr>
              <a:t> and </a:t>
            </a:r>
            <a:r>
              <a:rPr lang="en-US" dirty="0" smtClean="0">
                <a:solidFill>
                  <a:srgbClr val="00B0F0"/>
                </a:solidFill>
              </a:rPr>
              <a:t>Downloads: Sharing and Portability</a:t>
            </a:r>
            <a:endParaRPr lang="en-US" dirty="0">
              <a:solidFill>
                <a:srgbClr val="00B0F0"/>
              </a:solidFill>
              <a:latin typeface="Arial" charset="0"/>
            </a:endParaRPr>
          </a:p>
        </p:txBody>
      </p:sp>
      <p:sp>
        <p:nvSpPr>
          <p:cNvPr id="13314" name="Content Placeholder 2"/>
          <p:cNvSpPr>
            <a:spLocks noGrp="1"/>
          </p:cNvSpPr>
          <p:nvPr>
            <p:ph sz="quarter" idx="13"/>
          </p:nvPr>
        </p:nvSpPr>
        <p:spPr>
          <a:xfrm>
            <a:off x="515931" y="907706"/>
            <a:ext cx="8233186" cy="5305646"/>
          </a:xfrm>
        </p:spPr>
        <p:txBody>
          <a:bodyPr/>
          <a:lstStyle/>
          <a:p>
            <a:pPr eaLnBrk="1" hangingPunct="1">
              <a:spcBef>
                <a:spcPts val="900"/>
              </a:spcBef>
              <a:buFontTx/>
              <a:buChar char="•"/>
            </a:pPr>
            <a:r>
              <a:rPr lang="en-US" sz="2000" dirty="0">
                <a:latin typeface="Arial" charset="0"/>
              </a:rPr>
              <a:t>The </a:t>
            </a:r>
            <a:r>
              <a:rPr lang="en-US" sz="2000" dirty="0" err="1" smtClean="0">
                <a:latin typeface="Arial" charset="0"/>
              </a:rPr>
              <a:t>sstate</a:t>
            </a:r>
            <a:r>
              <a:rPr lang="en-US" sz="2000" dirty="0" smtClean="0">
                <a:latin typeface="Arial" charset="0"/>
              </a:rPr>
              <a:t> and download directories </a:t>
            </a:r>
            <a:r>
              <a:rPr lang="en-US" sz="2000" dirty="0">
                <a:latin typeface="Arial" charset="0"/>
              </a:rPr>
              <a:t>can be shared between projects, allowing the work of one project save time for the other projects. This is done by setting the SSTATE_DIR </a:t>
            </a:r>
            <a:r>
              <a:rPr lang="en-US" sz="2000" dirty="0" smtClean="0">
                <a:latin typeface="Arial" charset="0"/>
              </a:rPr>
              <a:t>and the DL_DIR values in </a:t>
            </a:r>
            <a:r>
              <a:rPr lang="en-US" sz="2000" dirty="0">
                <a:latin typeface="Arial" charset="0"/>
              </a:rPr>
              <a:t>each project to </a:t>
            </a:r>
            <a:r>
              <a:rPr lang="en-US" sz="2000" dirty="0" smtClean="0">
                <a:latin typeface="Arial" charset="0"/>
              </a:rPr>
              <a:t>common </a:t>
            </a:r>
            <a:r>
              <a:rPr lang="en-US" sz="2000" dirty="0">
                <a:latin typeface="Arial" charset="0"/>
              </a:rPr>
              <a:t>external </a:t>
            </a:r>
            <a:r>
              <a:rPr lang="en-US" sz="2000" dirty="0" smtClean="0">
                <a:latin typeface="Arial" charset="0"/>
              </a:rPr>
              <a:t>directories. </a:t>
            </a:r>
            <a:br>
              <a:rPr lang="en-US" sz="2000" dirty="0" smtClean="0">
                <a:latin typeface="Arial" charset="0"/>
              </a:rPr>
            </a:br>
            <a:endParaRPr lang="en-US" sz="1600" dirty="0" smtClean="0">
              <a:latin typeface="Arial" charset="0"/>
            </a:endParaRPr>
          </a:p>
          <a:p>
            <a:pPr eaLnBrk="1" hangingPunct="1">
              <a:spcBef>
                <a:spcPts val="900"/>
              </a:spcBef>
              <a:buFontTx/>
              <a:buChar char="•"/>
            </a:pPr>
            <a:r>
              <a:rPr lang="en-US" sz="2000" dirty="0" smtClean="0">
                <a:latin typeface="Arial" charset="0"/>
              </a:rPr>
              <a:t>The </a:t>
            </a:r>
            <a:r>
              <a:rPr lang="en-US" sz="2000" dirty="0" err="1">
                <a:latin typeface="Arial" charset="0"/>
              </a:rPr>
              <a:t>sstate</a:t>
            </a:r>
            <a:r>
              <a:rPr lang="en-US" sz="2000" dirty="0">
                <a:latin typeface="Arial" charset="0"/>
              </a:rPr>
              <a:t> and download directories</a:t>
            </a:r>
            <a:r>
              <a:rPr lang="en-US" sz="2000" dirty="0" smtClean="0">
                <a:latin typeface="Arial" charset="0"/>
              </a:rPr>
              <a:t> can be shared across networks, for example across an NFS mount.</a:t>
            </a:r>
            <a:br>
              <a:rPr lang="en-US" sz="2000" dirty="0" smtClean="0">
                <a:latin typeface="Arial" charset="0"/>
              </a:rPr>
            </a:br>
            <a:endParaRPr lang="en-US" sz="1600" dirty="0">
              <a:latin typeface="Arial" charset="0"/>
            </a:endParaRPr>
          </a:p>
          <a:p>
            <a:pPr eaLnBrk="1" hangingPunct="1">
              <a:spcBef>
                <a:spcPts val="900"/>
              </a:spcBef>
              <a:buFontTx/>
              <a:buChar char="•"/>
            </a:pPr>
            <a:r>
              <a:rPr lang="en-US" sz="2000" dirty="0" smtClean="0">
                <a:latin typeface="Arial" charset="0"/>
              </a:rPr>
              <a:t>The </a:t>
            </a:r>
            <a:r>
              <a:rPr lang="en-US" sz="2000" dirty="0" err="1">
                <a:latin typeface="Arial" charset="0"/>
              </a:rPr>
              <a:t>sstate</a:t>
            </a:r>
            <a:r>
              <a:rPr lang="en-US" sz="2000" dirty="0">
                <a:latin typeface="Arial" charset="0"/>
              </a:rPr>
              <a:t> and download directories</a:t>
            </a:r>
            <a:r>
              <a:rPr lang="en-US" sz="2000" dirty="0" smtClean="0">
                <a:latin typeface="Arial" charset="0"/>
              </a:rPr>
              <a:t> are portable, meaning that it can be copied from one machine to another.</a:t>
            </a:r>
            <a:r>
              <a:rPr lang="en-US" sz="2000" dirty="0">
                <a:latin typeface="Arial" charset="0"/>
              </a:rPr>
              <a:t> </a:t>
            </a:r>
            <a:r>
              <a:rPr lang="en-US" sz="2000" dirty="0" smtClean="0">
                <a:latin typeface="Arial" charset="0"/>
              </a:rPr>
              <a:t/>
            </a:r>
            <a:br>
              <a:rPr lang="en-US" sz="2000" dirty="0" smtClean="0">
                <a:latin typeface="Arial" charset="0"/>
              </a:rPr>
            </a:br>
            <a:endParaRPr lang="en-US" sz="1600" dirty="0" smtClean="0">
              <a:latin typeface="Arial" charset="0"/>
            </a:endParaRPr>
          </a:p>
          <a:p>
            <a:pPr eaLnBrk="1" hangingPunct="1">
              <a:spcBef>
                <a:spcPts val="900"/>
              </a:spcBef>
              <a:buFontTx/>
              <a:buChar char="•"/>
            </a:pPr>
            <a:r>
              <a:rPr lang="en-US" sz="2000" dirty="0" smtClean="0">
                <a:solidFill>
                  <a:schemeClr val="tx1"/>
                </a:solidFill>
                <a:latin typeface="Arial" charset="0"/>
              </a:rPr>
              <a:t>The </a:t>
            </a:r>
            <a:r>
              <a:rPr lang="en-US" sz="2000" dirty="0" err="1" smtClean="0">
                <a:solidFill>
                  <a:schemeClr val="tx1"/>
                </a:solidFill>
                <a:latin typeface="Arial" charset="0"/>
              </a:rPr>
              <a:t>sstate</a:t>
            </a:r>
            <a:r>
              <a:rPr lang="en-US" sz="2000" dirty="0" smtClean="0">
                <a:solidFill>
                  <a:schemeClr val="tx1"/>
                </a:solidFill>
                <a:latin typeface="Arial" charset="0"/>
              </a:rPr>
              <a:t>-cache is access-rights safe between users. The bitbake required </a:t>
            </a:r>
            <a:r>
              <a:rPr lang="en-US" sz="2000" dirty="0" err="1" smtClean="0">
                <a:solidFill>
                  <a:schemeClr val="tx1"/>
                </a:solidFill>
                <a:latin typeface="Arial" charset="0"/>
              </a:rPr>
              <a:t>umask</a:t>
            </a:r>
            <a:r>
              <a:rPr lang="en-US" sz="2000" dirty="0" smtClean="0">
                <a:solidFill>
                  <a:schemeClr val="tx1"/>
                </a:solidFill>
                <a:latin typeface="Arial" charset="0"/>
              </a:rPr>
              <a:t> of 022 insures that all such files are readable by all other users.</a:t>
            </a:r>
            <a:r>
              <a:rPr lang="en-US" sz="2000" dirty="0" smtClean="0">
                <a:solidFill>
                  <a:srgbClr val="FF0000"/>
                </a:solidFill>
                <a:latin typeface="Arial" charset="0"/>
              </a:rPr>
              <a:t/>
            </a:r>
            <a:br>
              <a:rPr lang="en-US" sz="2000" dirty="0" smtClean="0">
                <a:solidFill>
                  <a:srgbClr val="FF0000"/>
                </a:solidFill>
                <a:latin typeface="Arial" charset="0"/>
              </a:rPr>
            </a:br>
            <a:r>
              <a:rPr lang="en-US" sz="2000" dirty="0" smtClean="0">
                <a:latin typeface="Arial" charset="0"/>
              </a:rPr>
              <a:t/>
            </a:r>
            <a:br>
              <a:rPr lang="en-US" sz="2000" dirty="0" smtClean="0">
                <a:latin typeface="Arial" charset="0"/>
              </a:rPr>
            </a:br>
            <a:endParaRPr lang="en-US" sz="2000" dirty="0" smtClean="0">
              <a:latin typeface="Arial" charset="0"/>
            </a:endParaRPr>
          </a:p>
          <a:p>
            <a:pPr eaLnBrk="1" hangingPunct="1">
              <a:spcBef>
                <a:spcPts val="900"/>
              </a:spcBef>
              <a:buFontTx/>
              <a:buChar char="•"/>
            </a:pPr>
            <a:endParaRPr lang="en-US" sz="1800" dirty="0">
              <a:latin typeface="Arial" charset="0"/>
            </a:endParaRPr>
          </a:p>
          <a:p>
            <a:pPr eaLnBrk="1" hangingPunct="1">
              <a:spcBef>
                <a:spcPts val="900"/>
              </a:spcBef>
              <a:buFontTx/>
              <a:buChar char="•"/>
            </a:pPr>
            <a:endParaRPr lang="en-US" sz="1800" dirty="0">
              <a:latin typeface="Arial" charset="0"/>
            </a:endParaRPr>
          </a:p>
          <a:p>
            <a:pPr eaLnBrk="1" hangingPunct="1">
              <a:spcBef>
                <a:spcPts val="900"/>
              </a:spcBef>
              <a:buFontTx/>
              <a:buChar char="•"/>
            </a:pPr>
            <a:endParaRPr lang="en-US" sz="1800" dirty="0" smtClean="0">
              <a:latin typeface="Arial" charset="0"/>
            </a:endParaRPr>
          </a:p>
          <a:p>
            <a:pPr eaLnBrk="1" hangingPunct="1">
              <a:spcBef>
                <a:spcPts val="900"/>
              </a:spcBef>
              <a:buFontTx/>
              <a:buChar char="•"/>
            </a:pPr>
            <a:endParaRPr lang="en-US" sz="1800" dirty="0">
              <a:latin typeface="Arial" charset="0"/>
            </a:endParaRPr>
          </a:p>
        </p:txBody>
      </p:sp>
    </p:spTree>
    <p:extLst>
      <p:ext uri="{BB962C8B-B14F-4D97-AF65-F5344CB8AC3E}">
        <p14:creationId xmlns:p14="http://schemas.microsoft.com/office/powerpoint/2010/main" val="306415033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5CC5FB6-44E0-47C0-972B-EBB94824D4B0}">
  <ds:schemaRefs>
    <ds:schemaRef ds:uri="http://schemas.microsoft.com/sharepoint/v3/contenttype/forms"/>
  </ds:schemaRefs>
</ds:datastoreItem>
</file>

<file path=customXml/itemProps2.xml><?xml version="1.0" encoding="utf-8"?>
<ds:datastoreItem xmlns:ds="http://schemas.openxmlformats.org/officeDocument/2006/customXml" ds:itemID="{14A94C8E-3E2B-4AD9-8D67-7815198BE085}">
  <ds:schemaRefs>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66766</TotalTime>
  <Words>14052</Words>
  <Application>Microsoft Office PowerPoint</Application>
  <PresentationFormat>On-screen Show (4:3)</PresentationFormat>
  <Paragraphs>3182</Paragraphs>
  <Slides>264</Slides>
  <Notes>67</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264</vt:i4>
      </vt:variant>
    </vt:vector>
  </HeadingPairs>
  <TitlesOfParts>
    <vt:vector size="266" baseType="lpstr">
      <vt:lpstr>YoctoTemplate_1</vt:lpstr>
      <vt:lpstr>Microsoft Excel Worksheet</vt:lpstr>
      <vt:lpstr>Developer Day Class  </vt:lpstr>
      <vt:lpstr>Advanced Class</vt:lpstr>
      <vt:lpstr>Agenda – The Developer Day Class</vt:lpstr>
      <vt:lpstr>Class Account Setup</vt:lpstr>
      <vt:lpstr>Yocto Project Dev Day Lab Setup</vt:lpstr>
      <vt:lpstr>FYI: How class project was prepared (1/2)</vt:lpstr>
      <vt:lpstr>FYI: How class project was prepared (2/2)</vt:lpstr>
      <vt:lpstr>NOTE: Clean Shells!</vt:lpstr>
      <vt:lpstr>Activity One</vt:lpstr>
      <vt:lpstr>Outline</vt:lpstr>
      <vt:lpstr>Yocto Project releases </vt:lpstr>
      <vt:lpstr>What’s coming in 3.0 , aka “zeus”</vt:lpstr>
      <vt:lpstr>Live Coding with Yocto Project  </vt:lpstr>
      <vt:lpstr>Yocto Project Dev Day</vt:lpstr>
      <vt:lpstr>Yocto Project Summit 2019  </vt:lpstr>
      <vt:lpstr>Join our community</vt:lpstr>
      <vt:lpstr>Activity Two</vt:lpstr>
      <vt:lpstr>Outline</vt:lpstr>
      <vt:lpstr>What is the Runqueue?</vt:lpstr>
      <vt:lpstr>What is the Runqueue?</vt:lpstr>
      <vt:lpstr>Traditional Runqueue Execution</vt:lpstr>
      <vt:lpstr>Traditional Runqueue Execution</vt:lpstr>
      <vt:lpstr>Traditional Runqueue Execution</vt:lpstr>
      <vt:lpstr>Traditional Runqueue Execution</vt:lpstr>
      <vt:lpstr>Traditional Runqueue Execution</vt:lpstr>
      <vt:lpstr>What is the purpose of Hash Equivalence?</vt:lpstr>
      <vt:lpstr>Runqueue Execution with Hash Equivalence Server</vt:lpstr>
      <vt:lpstr>Runqueue Execution with Hash Equivalence Server</vt:lpstr>
      <vt:lpstr>Runqueue Execution with Hash Equivalence Server </vt:lpstr>
      <vt:lpstr>Runqueue Execution with Hash Equivalence Server </vt:lpstr>
      <vt:lpstr>Runqueue Execution with Hash Equivalence Server </vt:lpstr>
      <vt:lpstr>Runqueue Execution with Hash Equivalence Server  </vt:lpstr>
      <vt:lpstr>Runqueue Execution with Hash Equivalence Server</vt:lpstr>
      <vt:lpstr>Signature Generation with Hash Equivalence Server</vt:lpstr>
      <vt:lpstr>Signature Generation with Hash Equivalence Server  </vt:lpstr>
      <vt:lpstr>Signature Generation with Hash Equivalence Server</vt:lpstr>
      <vt:lpstr>Signature Generation with Hash Equivalence Server </vt:lpstr>
      <vt:lpstr>Signature Generation with Hash Equivalence Server </vt:lpstr>
      <vt:lpstr>Signature Generation with Hash Equivalence Server </vt:lpstr>
      <vt:lpstr>Signature Generation with Hash Equivalence Server </vt:lpstr>
      <vt:lpstr>Live Demo &amp; Exercise</vt:lpstr>
      <vt:lpstr>The Role of Reproducible Builds</vt:lpstr>
      <vt:lpstr>Alternative Output Hash Methods</vt:lpstr>
      <vt:lpstr>Activity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Four</vt:lpstr>
      <vt:lpstr>Package Manager Overview</vt:lpstr>
      <vt:lpstr>Yocto Package Feed Overview</vt:lpstr>
      <vt:lpstr>Understanding RPM Packages in Yocto</vt:lpstr>
      <vt:lpstr>Understanding RPM Package Index in Yocto</vt:lpstr>
      <vt:lpstr>Tools and Commands</vt:lpstr>
      <vt:lpstr>Tools and Commands</vt:lpstr>
      <vt:lpstr>On Target Development – Better, Faster, Stronger</vt:lpstr>
      <vt:lpstr>Setting up a package feed - Target Setup</vt:lpstr>
      <vt:lpstr>Setting up a package feed</vt:lpstr>
      <vt:lpstr>Caveats and Reminders</vt:lpstr>
      <vt:lpstr>On Target Development – Better, Faster, Stronger</vt:lpstr>
      <vt:lpstr>Package Revision (PR) Server Overview</vt:lpstr>
      <vt:lpstr>PR Server Overview - Variables</vt:lpstr>
      <vt:lpstr>PR Server Example</vt:lpstr>
      <vt:lpstr>PR Server - Commands</vt:lpstr>
      <vt:lpstr>On Target Development – Better, Faster, Stronger</vt:lpstr>
      <vt:lpstr>Signing Overview</vt:lpstr>
      <vt:lpstr>Signing The Packages</vt:lpstr>
      <vt:lpstr>Signing The Package Feed</vt:lpstr>
      <vt:lpstr>Signing The Package Feed (optional)</vt:lpstr>
      <vt:lpstr>Testing Packages with ptest (Optional? Not really!)</vt:lpstr>
      <vt:lpstr>On Target Development – Better, Faster, Stronger</vt:lpstr>
      <vt:lpstr>Keeping feeds secure</vt:lpstr>
      <vt:lpstr>On Target Development – Better, Faster, Stronger</vt:lpstr>
      <vt:lpstr>The Future of Package Feeds – Can We Upgrade?</vt:lpstr>
      <vt:lpstr>Yocto as a Binary Distro</vt:lpstr>
      <vt:lpstr>Yocto as a Binary Distro – Questions to Answer</vt:lpstr>
      <vt:lpstr>Yocto as a Binary Distro – Questions to Answer</vt:lpstr>
      <vt:lpstr>Yocto as a Binary Distro – Questions to Answer</vt:lpstr>
      <vt:lpstr>Yocto as a Binary Distro – Questions to Answer</vt:lpstr>
      <vt:lpstr>Activity Five A</vt:lpstr>
      <vt:lpstr>Mirrors and Pre-Mirrors</vt:lpstr>
      <vt:lpstr>Uses for pre-mirrors</vt:lpstr>
      <vt:lpstr>How PREMIRROR RE substitution works </vt:lpstr>
      <vt:lpstr>Infinite PREMIRROR Loop Example </vt:lpstr>
      <vt:lpstr>PREMIRROR Advice</vt:lpstr>
      <vt:lpstr>PREMIRROR</vt:lpstr>
      <vt:lpstr>Sstate and Downloads</vt:lpstr>
      <vt:lpstr>Sstate and Downloads: Sharing and Portability</vt:lpstr>
      <vt:lpstr>Sstate: Mirrors</vt:lpstr>
      <vt:lpstr>Sstate: recommendations</vt:lpstr>
      <vt:lpstr> Sstate: Known issues</vt:lpstr>
      <vt:lpstr> Debugging Sstate Issues</vt:lpstr>
      <vt:lpstr> Debugging Sstate Issues</vt:lpstr>
      <vt:lpstr>Activity Five B</vt:lpstr>
      <vt:lpstr>WIC: Open Embedded Image Creation</vt:lpstr>
      <vt:lpstr>WIC: Requirements</vt:lpstr>
      <vt:lpstr>WIC: Help</vt:lpstr>
      <vt:lpstr>WIC: Help</vt:lpstr>
      <vt:lpstr>WIC: Operational Modes</vt:lpstr>
      <vt:lpstr>WIC: Cooked Mode</vt:lpstr>
      <vt:lpstr>WIC: Raw Mode</vt:lpstr>
      <vt:lpstr>WIC: Available kickstart files</vt:lpstr>
      <vt:lpstr>WIC: Example Kickstart File</vt:lpstr>
      <vt:lpstr>WIC: Using WIC (genericx86)</vt:lpstr>
      <vt:lpstr>WIC: Custom Kickstart Files</vt:lpstr>
      <vt:lpstr>WIC: Plug-ins </vt:lpstr>
      <vt:lpstr>WIC:</vt:lpstr>
      <vt:lpstr>Introducing BMAPTOOL : Sparse Boot Images</vt:lpstr>
      <vt:lpstr>Activity Six</vt:lpstr>
      <vt:lpstr>Topics</vt:lpstr>
      <vt:lpstr>Caveats</vt:lpstr>
      <vt:lpstr>Containers</vt:lpstr>
      <vt:lpstr>Containers (continued)</vt:lpstr>
      <vt:lpstr>Container Drawbacks?</vt:lpstr>
      <vt:lpstr>Container Drawbacks? (continued)</vt:lpstr>
      <vt:lpstr>So is OE / YP a solution?</vt:lpstr>
      <vt:lpstr>So is OE / YP a solution? (continued)</vt:lpstr>
      <vt:lpstr>OE / YP container support</vt:lpstr>
      <vt:lpstr>OE / YP container support (continued)</vt:lpstr>
      <vt:lpstr>Examples</vt:lpstr>
      <vt:lpstr>Build Bootstrap Container Example</vt:lpstr>
      <vt:lpstr>Quick and dirty with local.conf</vt:lpstr>
      <vt:lpstr>Notes</vt:lpstr>
      <vt:lpstr>Image definition: build-container.bb</vt:lpstr>
      <vt:lpstr>Alpine-like Container Example</vt:lpstr>
      <vt:lpstr>Quick and dirty with local.conf</vt:lpstr>
      <vt:lpstr>Resulting core-image-minimal manifest</vt:lpstr>
      <vt:lpstr>Notes</vt:lpstr>
      <vt:lpstr>Example distro configuration: schooner.conf</vt:lpstr>
      <vt:lpstr>Application Container Example</vt:lpstr>
      <vt:lpstr>Base application image: app-container-image.bb</vt:lpstr>
      <vt:lpstr>app-container-image-lighttpd.bb</vt:lpstr>
      <vt:lpstr>Resulting image manifest</vt:lpstr>
      <vt:lpstr>Notes</vt:lpstr>
      <vt:lpstr>Multiconfig</vt:lpstr>
      <vt:lpstr>Multiconfig</vt:lpstr>
      <vt:lpstr>Multiconfig usage</vt:lpstr>
      <vt:lpstr>Multiconfig notes</vt:lpstr>
      <vt:lpstr>Containers and multiconfig?</vt:lpstr>
      <vt:lpstr>Multiconfig Nested Container Example</vt:lpstr>
      <vt:lpstr>Multiconfig setup</vt:lpstr>
      <vt:lpstr>host-app-container-lighttpd.bb</vt:lpstr>
      <vt:lpstr>marina.conf</vt:lpstr>
      <vt:lpstr>app-container-image-lighttpd.nspawn</vt:lpstr>
      <vt:lpstr>container-host-image.bb</vt:lpstr>
      <vt:lpstr>Outstanding issues</vt:lpstr>
      <vt:lpstr>Resources</vt:lpstr>
      <vt:lpstr>Activity Seven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Eight</vt:lpstr>
      <vt:lpstr>Toaster: Latest Features (1/2)</vt:lpstr>
      <vt:lpstr>Toaster: Latest Features (2/2)</vt:lpstr>
      <vt:lpstr>Intel System Studio 2019: Yocto Project Compatible</vt:lpstr>
      <vt:lpstr>Intel System Studio 2019: Yocto Project Compatible</vt:lpstr>
      <vt:lpstr>Intel System Studio 2019: Yocto Project Compatible</vt:lpstr>
      <vt:lpstr>New Security Response Tool (SRTool)</vt:lpstr>
      <vt:lpstr>Questions and Answers</vt:lpstr>
      <vt:lpstr>Thank you for your participation!</vt:lpstr>
      <vt:lpstr>Activity Bonus #1</vt:lpstr>
      <vt:lpstr>How to add layers to Workspace</vt:lpstr>
      <vt:lpstr>Are there some Workspace helper Tools</vt:lpstr>
      <vt:lpstr>How to make changes in workspace</vt:lpstr>
      <vt:lpstr>How to enquire package information ?</vt:lpstr>
      <vt:lpstr>How to run meta-data self tests (unit tests)</vt:lpstr>
      <vt:lpstr>How to run image auto-test</vt:lpstr>
      <vt:lpstr>How to send Code upstream</vt:lpstr>
      <vt:lpstr>How to Customize Distro</vt:lpstr>
      <vt:lpstr>How to Customize Machine</vt:lpstr>
      <vt:lpstr>How to setup/use feeds ?</vt:lpstr>
      <vt:lpstr>Activity Bonux #2</vt:lpstr>
      <vt:lpstr>What I’ll be talking about</vt:lpstr>
      <vt:lpstr>General areas I’ll be covering</vt:lpstr>
      <vt:lpstr>Some context </vt:lpstr>
      <vt:lpstr>Proxies</vt:lpstr>
      <vt:lpstr>When things go wrong </vt:lpstr>
      <vt:lpstr>It broke – what would have helped?</vt:lpstr>
      <vt:lpstr>Recipes</vt:lpstr>
      <vt:lpstr>Recipes and packages </vt:lpstr>
      <vt:lpstr>Application Development </vt:lpstr>
      <vt:lpstr>Improvements</vt:lpstr>
      <vt:lpstr>Cool things I stumbled across</vt:lpstr>
      <vt:lpstr>Activity Bonus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965</cp:revision>
  <dcterms:created xsi:type="dcterms:W3CDTF">2014-10-15T17:08:45Z</dcterms:created>
  <dcterms:modified xsi:type="dcterms:W3CDTF">2019-08-20T09:17:43Z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