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8"/>
  </p:notesMasterIdLst>
  <p:handoutMasterIdLst>
    <p:handoutMasterId r:id="rId229"/>
  </p:handoutMasterIdLst>
  <p:sldIdLst>
    <p:sldId id="327" r:id="rId5"/>
    <p:sldId id="877" r:id="rId6"/>
    <p:sldId id="516" r:id="rId7"/>
    <p:sldId id="945" r:id="rId8"/>
    <p:sldId id="947" r:id="rId9"/>
    <p:sldId id="948" r:id="rId10"/>
    <p:sldId id="1344" r:id="rId11"/>
    <p:sldId id="951" r:id="rId12"/>
    <p:sldId id="1124" r:id="rId13"/>
    <p:sldId id="1663" r:id="rId14"/>
    <p:sldId id="1664" r:id="rId15"/>
    <p:sldId id="1665" r:id="rId16"/>
    <p:sldId id="1666" r:id="rId17"/>
    <p:sldId id="1667" r:id="rId18"/>
    <p:sldId id="1668" r:id="rId19"/>
    <p:sldId id="1669" r:id="rId20"/>
    <p:sldId id="1345" r:id="rId21"/>
    <p:sldId id="1636" r:id="rId22"/>
    <p:sldId id="1637" r:id="rId23"/>
    <p:sldId id="1638" r:id="rId24"/>
    <p:sldId id="1639" r:id="rId25"/>
    <p:sldId id="1640" r:id="rId26"/>
    <p:sldId id="1641" r:id="rId27"/>
    <p:sldId id="1642" r:id="rId28"/>
    <p:sldId id="1643" r:id="rId29"/>
    <p:sldId id="1644" r:id="rId30"/>
    <p:sldId id="1645" r:id="rId31"/>
    <p:sldId id="1646" r:id="rId32"/>
    <p:sldId id="1647" r:id="rId33"/>
    <p:sldId id="1648" r:id="rId34"/>
    <p:sldId id="1649" r:id="rId35"/>
    <p:sldId id="1650" r:id="rId36"/>
    <p:sldId id="1651" r:id="rId37"/>
    <p:sldId id="1652" r:id="rId38"/>
    <p:sldId id="1653" r:id="rId39"/>
    <p:sldId id="1654" r:id="rId40"/>
    <p:sldId id="1655" r:id="rId41"/>
    <p:sldId id="1656" r:id="rId42"/>
    <p:sldId id="1657" r:id="rId43"/>
    <p:sldId id="1658" r:id="rId44"/>
    <p:sldId id="1659" r:id="rId45"/>
    <p:sldId id="1660" r:id="rId46"/>
    <p:sldId id="1661" r:id="rId47"/>
    <p:sldId id="1532" r:id="rId48"/>
    <p:sldId id="1670" r:id="rId49"/>
    <p:sldId id="1671" r:id="rId50"/>
    <p:sldId id="1672" r:id="rId51"/>
    <p:sldId id="1673" r:id="rId52"/>
    <p:sldId id="1674" r:id="rId53"/>
    <p:sldId id="1675" r:id="rId54"/>
    <p:sldId id="1676" r:id="rId55"/>
    <p:sldId id="1677" r:id="rId56"/>
    <p:sldId id="1678" r:id="rId57"/>
    <p:sldId id="1679" r:id="rId58"/>
    <p:sldId id="1680" r:id="rId59"/>
    <p:sldId id="1681" r:id="rId60"/>
    <p:sldId id="1682" r:id="rId61"/>
    <p:sldId id="1683" r:id="rId62"/>
    <p:sldId id="1684" r:id="rId63"/>
    <p:sldId id="1533" r:id="rId64"/>
    <p:sldId id="1451" r:id="rId65"/>
    <p:sldId id="1346" r:id="rId66"/>
    <p:sldId id="1347" r:id="rId67"/>
    <p:sldId id="1348" r:id="rId68"/>
    <p:sldId id="1349" r:id="rId69"/>
    <p:sldId id="1350" r:id="rId70"/>
    <p:sldId id="1351" r:id="rId71"/>
    <p:sldId id="1352" r:id="rId72"/>
    <p:sldId id="1662" r:id="rId73"/>
    <p:sldId id="1354" r:id="rId74"/>
    <p:sldId id="1355" r:id="rId75"/>
    <p:sldId id="1356" r:id="rId76"/>
    <p:sldId id="1357" r:id="rId77"/>
    <p:sldId id="1358" r:id="rId78"/>
    <p:sldId id="1359" r:id="rId79"/>
    <p:sldId id="1360" r:id="rId80"/>
    <p:sldId id="1361" r:id="rId81"/>
    <p:sldId id="1362" r:id="rId82"/>
    <p:sldId id="1534" r:id="rId83"/>
    <p:sldId id="1535" r:id="rId84"/>
    <p:sldId id="1685" r:id="rId85"/>
    <p:sldId id="1686" r:id="rId86"/>
    <p:sldId id="1687" r:id="rId87"/>
    <p:sldId id="1688" r:id="rId88"/>
    <p:sldId id="1689" r:id="rId89"/>
    <p:sldId id="1690" r:id="rId90"/>
    <p:sldId id="1691" r:id="rId91"/>
    <p:sldId id="1692" r:id="rId92"/>
    <p:sldId id="1693" r:id="rId93"/>
    <p:sldId id="1694" r:id="rId94"/>
    <p:sldId id="1695" r:id="rId95"/>
    <p:sldId id="1696" r:id="rId96"/>
    <p:sldId id="1697" r:id="rId97"/>
    <p:sldId id="1698" r:id="rId98"/>
    <p:sldId id="1699" r:id="rId99"/>
    <p:sldId id="1700" r:id="rId100"/>
    <p:sldId id="1701" r:id="rId101"/>
    <p:sldId id="1702" r:id="rId102"/>
    <p:sldId id="1703" r:id="rId103"/>
    <p:sldId id="1704" r:id="rId104"/>
    <p:sldId id="1705" r:id="rId105"/>
    <p:sldId id="1706" r:id="rId106"/>
    <p:sldId id="1707" r:id="rId107"/>
    <p:sldId id="1708" r:id="rId108"/>
    <p:sldId id="1709" r:id="rId109"/>
    <p:sldId id="1710" r:id="rId110"/>
    <p:sldId id="1711" r:id="rId111"/>
    <p:sldId id="1712" r:id="rId112"/>
    <p:sldId id="1713" r:id="rId113"/>
    <p:sldId id="1714" r:id="rId114"/>
    <p:sldId id="1715" r:id="rId115"/>
    <p:sldId id="1716" r:id="rId116"/>
    <p:sldId id="1717" r:id="rId117"/>
    <p:sldId id="1718" r:id="rId118"/>
    <p:sldId id="1719" r:id="rId119"/>
    <p:sldId id="1720" r:id="rId120"/>
    <p:sldId id="1721" r:id="rId121"/>
    <p:sldId id="1537" r:id="rId122"/>
    <p:sldId id="1585" r:id="rId123"/>
    <p:sldId id="1586" r:id="rId124"/>
    <p:sldId id="1587" r:id="rId125"/>
    <p:sldId id="1588" r:id="rId126"/>
    <p:sldId id="1589" r:id="rId127"/>
    <p:sldId id="1590" r:id="rId128"/>
    <p:sldId id="1591" r:id="rId129"/>
    <p:sldId id="1592" r:id="rId130"/>
    <p:sldId id="1593" r:id="rId131"/>
    <p:sldId id="1594" r:id="rId132"/>
    <p:sldId id="1595" r:id="rId133"/>
    <p:sldId id="1596" r:id="rId134"/>
    <p:sldId id="1597" r:id="rId135"/>
    <p:sldId id="1598" r:id="rId136"/>
    <p:sldId id="1599" r:id="rId137"/>
    <p:sldId id="1600" r:id="rId138"/>
    <p:sldId id="1601" r:id="rId139"/>
    <p:sldId id="1602" r:id="rId140"/>
    <p:sldId id="1603" r:id="rId141"/>
    <p:sldId id="1604" r:id="rId142"/>
    <p:sldId id="1605" r:id="rId143"/>
    <p:sldId id="1606" r:id="rId144"/>
    <p:sldId id="1607" r:id="rId145"/>
    <p:sldId id="1608" r:id="rId146"/>
    <p:sldId id="1609" r:id="rId147"/>
    <p:sldId id="1610" r:id="rId148"/>
    <p:sldId id="1611" r:id="rId149"/>
    <p:sldId id="1612" r:id="rId150"/>
    <p:sldId id="1613" r:id="rId151"/>
    <p:sldId id="1614" r:id="rId152"/>
    <p:sldId id="1615" r:id="rId153"/>
    <p:sldId id="1616" r:id="rId154"/>
    <p:sldId id="1617" r:id="rId155"/>
    <p:sldId id="1618" r:id="rId156"/>
    <p:sldId id="1619" r:id="rId157"/>
    <p:sldId id="1620" r:id="rId158"/>
    <p:sldId id="1621" r:id="rId159"/>
    <p:sldId id="1622" r:id="rId160"/>
    <p:sldId id="1623" r:id="rId161"/>
    <p:sldId id="1624" r:id="rId162"/>
    <p:sldId id="1625" r:id="rId163"/>
    <p:sldId id="1626" r:id="rId164"/>
    <p:sldId id="1627" r:id="rId165"/>
    <p:sldId id="1628" r:id="rId166"/>
    <p:sldId id="1629" r:id="rId167"/>
    <p:sldId id="1630" r:id="rId168"/>
    <p:sldId id="1631" r:id="rId169"/>
    <p:sldId id="1632" r:id="rId170"/>
    <p:sldId id="1633" r:id="rId171"/>
    <p:sldId id="1634" r:id="rId172"/>
    <p:sldId id="1635" r:id="rId173"/>
    <p:sldId id="802" r:id="rId174"/>
    <p:sldId id="1432" r:id="rId175"/>
    <p:sldId id="1433" r:id="rId176"/>
    <p:sldId id="1434" r:id="rId177"/>
    <p:sldId id="1436" r:id="rId178"/>
    <p:sldId id="1437" r:id="rId179"/>
    <p:sldId id="1438" r:id="rId180"/>
    <p:sldId id="1026" r:id="rId181"/>
    <p:sldId id="1027" r:id="rId182"/>
    <p:sldId id="1560" r:id="rId183"/>
    <p:sldId id="1561" r:id="rId184"/>
    <p:sldId id="1562" r:id="rId185"/>
    <p:sldId id="1563" r:id="rId186"/>
    <p:sldId id="1564" r:id="rId187"/>
    <p:sldId id="1565" r:id="rId188"/>
    <p:sldId id="1566" r:id="rId189"/>
    <p:sldId id="1567" r:id="rId190"/>
    <p:sldId id="1568" r:id="rId191"/>
    <p:sldId id="1569" r:id="rId192"/>
    <p:sldId id="1570" r:id="rId193"/>
    <p:sldId id="1572" r:id="rId194"/>
    <p:sldId id="1573" r:id="rId195"/>
    <p:sldId id="1574" r:id="rId196"/>
    <p:sldId id="1575" r:id="rId197"/>
    <p:sldId id="1576" r:id="rId198"/>
    <p:sldId id="1577" r:id="rId199"/>
    <p:sldId id="1578" r:id="rId200"/>
    <p:sldId id="1579" r:id="rId201"/>
    <p:sldId id="1580" r:id="rId202"/>
    <p:sldId id="1581" r:id="rId203"/>
    <p:sldId id="1582" r:id="rId204"/>
    <p:sldId id="1583" r:id="rId205"/>
    <p:sldId id="1538" r:id="rId206"/>
    <p:sldId id="1539" r:id="rId207"/>
    <p:sldId id="1540" r:id="rId208"/>
    <p:sldId id="1541" r:id="rId209"/>
    <p:sldId id="1542" r:id="rId210"/>
    <p:sldId id="1543" r:id="rId211"/>
    <p:sldId id="1544" r:id="rId212"/>
    <p:sldId id="1545" r:id="rId213"/>
    <p:sldId id="1546" r:id="rId214"/>
    <p:sldId id="1547" r:id="rId215"/>
    <p:sldId id="1548" r:id="rId216"/>
    <p:sldId id="1549" r:id="rId217"/>
    <p:sldId id="1550" r:id="rId218"/>
    <p:sldId id="1551" r:id="rId219"/>
    <p:sldId id="1552" r:id="rId220"/>
    <p:sldId id="1553" r:id="rId221"/>
    <p:sldId id="1554" r:id="rId222"/>
    <p:sldId id="1555" r:id="rId223"/>
    <p:sldId id="1556" r:id="rId224"/>
    <p:sldId id="1557" r:id="rId225"/>
    <p:sldId id="1558" r:id="rId226"/>
    <p:sldId id="1559" r:id="rId2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7"/>
            <p14:sldId id="948"/>
            <p14:sldId id="1344"/>
            <p14:sldId id="951"/>
            <p14:sldId id="1124"/>
            <p14:sldId id="1663"/>
            <p14:sldId id="1664"/>
            <p14:sldId id="1665"/>
            <p14:sldId id="1666"/>
            <p14:sldId id="1667"/>
            <p14:sldId id="1668"/>
            <p14:sldId id="1669"/>
            <p14:sldId id="1345"/>
            <p14:sldId id="1636"/>
            <p14:sldId id="1637"/>
            <p14:sldId id="1638"/>
            <p14:sldId id="1639"/>
            <p14:sldId id="1640"/>
            <p14:sldId id="1641"/>
            <p14:sldId id="1642"/>
            <p14:sldId id="1643"/>
            <p14:sldId id="1644"/>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532"/>
            <p14:sldId id="1670"/>
            <p14:sldId id="1671"/>
            <p14:sldId id="1672"/>
            <p14:sldId id="1673"/>
            <p14:sldId id="1674"/>
            <p14:sldId id="1675"/>
            <p14:sldId id="1676"/>
            <p14:sldId id="1677"/>
            <p14:sldId id="1678"/>
            <p14:sldId id="1679"/>
            <p14:sldId id="1680"/>
            <p14:sldId id="1681"/>
            <p14:sldId id="1682"/>
            <p14:sldId id="1683"/>
            <p14:sldId id="1684"/>
            <p14:sldId id="1533"/>
            <p14:sldId id="1451"/>
            <p14:sldId id="1346"/>
            <p14:sldId id="1347"/>
            <p14:sldId id="1348"/>
            <p14:sldId id="1349"/>
            <p14:sldId id="1350"/>
            <p14:sldId id="1351"/>
            <p14:sldId id="1352"/>
            <p14:sldId id="1662"/>
            <p14:sldId id="1354"/>
            <p14:sldId id="1355"/>
            <p14:sldId id="1356"/>
            <p14:sldId id="1357"/>
            <p14:sldId id="1358"/>
            <p14:sldId id="1359"/>
            <p14:sldId id="1360"/>
            <p14:sldId id="1361"/>
            <p14:sldId id="1362"/>
            <p14:sldId id="1534"/>
            <p14:sldId id="1535"/>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537"/>
            <p14:sldId id="1585"/>
            <p14:sldId id="1586"/>
            <p14:sldId id="1587"/>
            <p14:sldId id="1588"/>
            <p14:sldId id="1589"/>
            <p14:sldId id="1590"/>
            <p14:sldId id="1591"/>
            <p14:sldId id="1592"/>
            <p14:sldId id="1593"/>
            <p14:sldId id="1594"/>
            <p14:sldId id="1595"/>
            <p14:sldId id="1596"/>
            <p14:sldId id="1597"/>
            <p14:sldId id="1598"/>
            <p14:sldId id="1599"/>
            <p14:sldId id="1600"/>
            <p14:sldId id="1601"/>
            <p14:sldId id="1602"/>
            <p14:sldId id="1603"/>
            <p14:sldId id="1604"/>
            <p14:sldId id="1605"/>
            <p14:sldId id="1606"/>
            <p14:sldId id="1607"/>
            <p14:sldId id="1608"/>
            <p14:sldId id="1609"/>
            <p14:sldId id="1610"/>
            <p14:sldId id="1611"/>
            <p14:sldId id="1612"/>
            <p14:sldId id="1613"/>
            <p14:sldId id="1614"/>
            <p14:sldId id="1615"/>
            <p14:sldId id="1616"/>
            <p14:sldId id="1617"/>
            <p14:sldId id="1618"/>
            <p14:sldId id="1619"/>
            <p14:sldId id="1620"/>
            <p14:sldId id="1621"/>
            <p14:sldId id="1622"/>
            <p14:sldId id="1623"/>
            <p14:sldId id="1624"/>
            <p14:sldId id="1625"/>
            <p14:sldId id="1626"/>
            <p14:sldId id="1627"/>
            <p14:sldId id="1628"/>
            <p14:sldId id="1629"/>
            <p14:sldId id="1630"/>
            <p14:sldId id="1631"/>
            <p14:sldId id="1632"/>
            <p14:sldId id="1633"/>
            <p14:sldId id="1634"/>
            <p14:sldId id="1635"/>
            <p14:sldId id="802"/>
            <p14:sldId id="1432"/>
            <p14:sldId id="1433"/>
            <p14:sldId id="1434"/>
            <p14:sldId id="1436"/>
            <p14:sldId id="1437"/>
            <p14:sldId id="1438"/>
            <p14:sldId id="1026"/>
            <p14:sldId id="1027"/>
            <p14:sldId id="1560"/>
            <p14:sldId id="1561"/>
            <p14:sldId id="1562"/>
            <p14:sldId id="1563"/>
            <p14:sldId id="1564"/>
            <p14:sldId id="1565"/>
            <p14:sldId id="1566"/>
            <p14:sldId id="1567"/>
            <p14:sldId id="1568"/>
            <p14:sldId id="1569"/>
            <p14:sldId id="1570"/>
            <p14:sldId id="1572"/>
            <p14:sldId id="1573"/>
            <p14:sldId id="1574"/>
            <p14:sldId id="1575"/>
            <p14:sldId id="1576"/>
            <p14:sldId id="1577"/>
            <p14:sldId id="1578"/>
            <p14:sldId id="1579"/>
            <p14:sldId id="1580"/>
            <p14:sldId id="1581"/>
            <p14:sldId id="1582"/>
            <p14:sldId id="1583"/>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2199" autoAdjust="0"/>
  </p:normalViewPr>
  <p:slideViewPr>
    <p:cSldViewPr snapToGrid="0">
      <p:cViewPr>
        <p:scale>
          <a:sx n="60" d="100"/>
          <a:sy n="60" d="100"/>
        </p:scale>
        <p:origin x="-1548" y="-66"/>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theme" Target="theme/theme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handoutMaster" Target="handoutMasters/handoutMaster1.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commentAuthors" Target="commentAuthor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openxmlformats.org/officeDocument/2006/relationships/presProps" Target="pres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viewProps" Target="viewProps.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Lbls>
            <c:dLblPos val="bestFit"/>
            <c:showLegendKey val="0"/>
            <c:showVal val="0"/>
            <c:showCatName val="0"/>
            <c:showSerName val="0"/>
            <c:showPercent val="0"/>
            <c:showBubbleSize val="1"/>
            <c:showLeaderLines val="0"/>
          </c:dLbls>
          <c:cat>
            <c:strRef>
              <c:f>categories</c:f>
              <c:strCache>
                <c:ptCount val="32"/>
                <c:pt idx="0">
                  <c:v>Paul Eggleton</c:v>
                </c:pt>
                <c:pt idx="1">
                  <c:v>Markus Lehtonen</c:v>
                </c:pt>
                <c:pt idx="2">
                  <c:v>Ed Bartosh</c:v>
                </c:pt>
                <c:pt idx="3">
                  <c:v>Richard Purdie</c:v>
                </c:pt>
                <c:pt idx="4">
                  <c:v>Leonardo Sandoval</c:v>
                </c:pt>
                <c:pt idx="5">
                  <c:v>Ola x Nilsson</c:v>
                </c:pt>
                <c:pt idx="6">
                  <c:v>Alexander Kanavin</c:v>
                </c:pt>
                <c:pt idx="7">
                  <c:v>Randy Witt</c:v>
                </c:pt>
                <c:pt idx="8">
                  <c:v>Chen Qi</c:v>
                </c:pt>
                <c:pt idx="9">
                  <c:v>Chang Rebecca Swee Fun</c:v>
                </c:pt>
                <c:pt idx="10">
                  <c:v>Stephano Cetola</c:v>
                </c:pt>
                <c:pt idx="11">
                  <c:v>Christopher Larson</c:v>
                </c:pt>
                <c:pt idx="12">
                  <c:v>Tzu-Jung Lee</c:v>
                </c:pt>
                <c:pt idx="13">
                  <c:v>Peter Kjellerstedt</c:v>
                </c:pt>
                <c:pt idx="14">
                  <c:v>Joshua Lock</c:v>
                </c:pt>
                <c:pt idx="15">
                  <c:v>Daniel Lublin</c:v>
                </c:pt>
                <c:pt idx="16">
                  <c:v>Tobias Hagelborn</c:v>
                </c:pt>
                <c:pt idx="17">
                  <c:v>Tim Orling</c:v>
                </c:pt>
                <c:pt idx="18">
                  <c:v>Saul Wold</c:v>
                </c:pt>
                <c:pt idx="19">
                  <c:v>Ming Liu</c:v>
                </c:pt>
                <c:pt idx="20">
                  <c:v>Luck Hoang</c:v>
                </c:pt>
                <c:pt idx="21">
                  <c:v>Khem Raj</c:v>
                </c:pt>
                <c:pt idx="22">
                  <c:v>Juro Bystricky</c:v>
                </c:pt>
                <c:pt idx="23">
                  <c:v>Junchun Guan</c:v>
                </c:pt>
                <c:pt idx="24">
                  <c:v>Juan M Cruz Alcaraz</c:v>
                </c:pt>
                <c:pt idx="25">
                  <c:v>Joe MacDonald</c:v>
                </c:pt>
                <c:pt idx="26">
                  <c:v>Jiajie Hu</c:v>
                </c:pt>
                <c:pt idx="27">
                  <c:v>brian avery</c:v>
                </c:pt>
                <c:pt idx="28">
                  <c:v>Brendan Le Foll</c:v>
                </c:pt>
                <c:pt idx="29">
                  <c:v>Aníbal Limón</c:v>
                </c:pt>
                <c:pt idx="30">
                  <c:v>Andrea Galbusera</c:v>
                </c:pt>
                <c:pt idx="31">
                  <c:v>Anders Darander</c:v>
                </c:pt>
              </c:strCache>
            </c:strRef>
          </c:cat>
          <c:val>
            <c:numRef>
              <c:f>0</c:f>
              <c:numCache>
                <c:formatCode>General</c:formatCode>
                <c:ptCount val="32"/>
                <c:pt idx="0">
                  <c:v>250</c:v>
                </c:pt>
                <c:pt idx="1">
                  <c:v>43</c:v>
                </c:pt>
                <c:pt idx="2">
                  <c:v>21</c:v>
                </c:pt>
                <c:pt idx="3">
                  <c:v>11</c:v>
                </c:pt>
                <c:pt idx="4">
                  <c:v>6</c:v>
                </c:pt>
                <c:pt idx="5">
                  <c:v>5</c:v>
                </c:pt>
                <c:pt idx="6">
                  <c:v>5</c:v>
                </c:pt>
                <c:pt idx="7">
                  <c:v>4</c:v>
                </c:pt>
                <c:pt idx="8">
                  <c:v>5</c:v>
                </c:pt>
                <c:pt idx="9">
                  <c:v>4</c:v>
                </c:pt>
                <c:pt idx="10">
                  <c:v>3</c:v>
                </c:pt>
                <c:pt idx="11">
                  <c:v>3</c:v>
                </c:pt>
                <c:pt idx="12">
                  <c:v>2</c:v>
                </c:pt>
                <c:pt idx="13">
                  <c:v>2</c:v>
                </c:pt>
                <c:pt idx="14">
                  <c:v>2</c:v>
                </c:pt>
                <c:pt idx="15">
                  <c:v>2</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Lbls>
            <c:dLblPos val="bestFit"/>
            <c:showLegendKey val="0"/>
            <c:showVal val="0"/>
            <c:showCatName val="0"/>
            <c:showSerName val="0"/>
            <c:showPercent val="0"/>
            <c:showBubbleSize val="1"/>
            <c:showLeaderLines val="0"/>
          </c:dLbls>
          <c:cat>
            <c:strRef>
              <c:f>categories</c:f>
              <c:strCache>
                <c:ptCount val="30"/>
                <c:pt idx="0">
                  <c:v>Paul Eggleton</c:v>
                </c:pt>
                <c:pt idx="1">
                  <c:v>Leonardo Sandoval</c:v>
                </c:pt>
                <c:pt idx="2">
                  <c:v>Markus Lehtonen</c:v>
                </c:pt>
                <c:pt idx="3">
                  <c:v>Qi.Chen windriver.com</c:v>
                </c:pt>
                <c:pt idx="4">
                  <c:v>Alexander Kanavin</c:v>
                </c:pt>
                <c:pt idx="5">
                  <c:v>Ed Bartosh</c:v>
                </c:pt>
                <c:pt idx="6">
                  <c:v>Tzu-Jung Lee</c:v>
                </c:pt>
                <c:pt idx="7">
                  <c:v>Joshua Lock</c:v>
                </c:pt>
                <c:pt idx="8">
                  <c:v>Junchun Guan</c:v>
                </c:pt>
                <c:pt idx="9">
                  <c:v>Brendan Le Foll</c:v>
                </c:pt>
                <c:pt idx="10">
                  <c:v>Juan M Cruz Alcaraz</c:v>
                </c:pt>
                <c:pt idx="11">
                  <c:v>Randy Witt</c:v>
                </c:pt>
                <c:pt idx="12">
                  <c:v>Christopher Larson</c:v>
                </c:pt>
                <c:pt idx="13">
                  <c:v>Chang Rebecca Swee Fun</c:v>
                </c:pt>
                <c:pt idx="14">
                  <c:v>Tobias Hagelborn</c:v>
                </c:pt>
                <c:pt idx="15">
                  <c:v>Richard Purdie</c:v>
                </c:pt>
                <c:pt idx="16">
                  <c:v>Tim Orling</c:v>
                </c:pt>
                <c:pt idx="17">
                  <c:v>Daniel Lublin</c:v>
                </c:pt>
                <c:pt idx="18">
                  <c:v>Ola x Nilsson</c:v>
                </c:pt>
                <c:pt idx="19">
                  <c:v>Saul Wold</c:v>
                </c:pt>
                <c:pt idx="20">
                  <c:v>Ming Liu</c:v>
                </c:pt>
                <c:pt idx="21">
                  <c:v>Luck Hoang</c:v>
                </c:pt>
                <c:pt idx="22">
                  <c:v>Jiajie Hu</c:v>
                </c:pt>
                <c:pt idx="23">
                  <c:v>brian avery</c:v>
                </c:pt>
                <c:pt idx="24">
                  <c:v>Anders Darander</c:v>
                </c:pt>
                <c:pt idx="25">
                  <c:v>Peter Kjellerstedt</c:v>
                </c:pt>
                <c:pt idx="26">
                  <c:v>Stephano Cetola</c:v>
                </c:pt>
                <c:pt idx="27">
                  <c:v>Khem Raj</c:v>
                </c:pt>
                <c:pt idx="28">
                  <c:v>Joe MacDonald</c:v>
                </c:pt>
                <c:pt idx="29">
                  <c:v>Andrea Galbusera</c:v>
                </c:pt>
              </c:strCache>
            </c:strRef>
          </c:cat>
          <c:val>
            <c:numRef>
              <c:f>0</c:f>
              <c:numCache>
                <c:formatCode>General</c:formatCode>
                <c:ptCount val="30"/>
                <c:pt idx="0">
                  <c:v>3596</c:v>
                </c:pt>
                <c:pt idx="1">
                  <c:v>549</c:v>
                </c:pt>
                <c:pt idx="2">
                  <c:v>424</c:v>
                </c:pt>
                <c:pt idx="3">
                  <c:v>125</c:v>
                </c:pt>
                <c:pt idx="4">
                  <c:v>121</c:v>
                </c:pt>
                <c:pt idx="5">
                  <c:v>66</c:v>
                </c:pt>
                <c:pt idx="6">
                  <c:v>57</c:v>
                </c:pt>
                <c:pt idx="7">
                  <c:v>56</c:v>
                </c:pt>
                <c:pt idx="8">
                  <c:v>47</c:v>
                </c:pt>
                <c:pt idx="9">
                  <c:v>43</c:v>
                </c:pt>
                <c:pt idx="10">
                  <c:v>41</c:v>
                </c:pt>
                <c:pt idx="11">
                  <c:v>31</c:v>
                </c:pt>
                <c:pt idx="12">
                  <c:v>30</c:v>
                </c:pt>
                <c:pt idx="13">
                  <c:v>30</c:v>
                </c:pt>
                <c:pt idx="14">
                  <c:v>25</c:v>
                </c:pt>
                <c:pt idx="15">
                  <c:v>18</c:v>
                </c:pt>
                <c:pt idx="16">
                  <c:v>14</c:v>
                </c:pt>
                <c:pt idx="17">
                  <c:v>6</c:v>
                </c:pt>
                <c:pt idx="18">
                  <c:v>5</c:v>
                </c:pt>
                <c:pt idx="19">
                  <c:v>4</c:v>
                </c:pt>
                <c:pt idx="20">
                  <c:v>4</c:v>
                </c:pt>
                <c:pt idx="21">
                  <c:v>4</c:v>
                </c:pt>
                <c:pt idx="22">
                  <c:v>3</c:v>
                </c:pt>
                <c:pt idx="23">
                  <c:v>3</c:v>
                </c:pt>
                <c:pt idx="24">
                  <c:v>3</c:v>
                </c:pt>
                <c:pt idx="25">
                  <c:v>2</c:v>
                </c:pt>
                <c:pt idx="26">
                  <c:v>1</c:v>
                </c:pt>
                <c:pt idx="27">
                  <c:v>1</c:v>
                </c:pt>
                <c:pt idx="28">
                  <c:v>1</c:v>
                </c:pt>
                <c:pt idx="29">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label 0</c:f>
              <c:strCache>
                <c:ptCount val="1"/>
                <c:pt idx="0">
                  <c:v>Column C</c:v>
                </c:pt>
              </c:strCache>
            </c:strRef>
          </c:tx>
          <c:spPr>
            <a:ln w="28800">
              <a:solidFill>
                <a:srgbClr val="004586"/>
              </a:solidFill>
              <a:round/>
            </a:ln>
          </c:spPr>
          <c:marker>
            <c:symbol val="square"/>
            <c:size val="8"/>
            <c:spPr>
              <a:solidFill>
                <a:srgbClr val="004586"/>
              </a:solidFill>
            </c:spPr>
          </c:marker>
          <c:dLbls>
            <c:dLblPos val="r"/>
            <c:showLegendKey val="0"/>
            <c:showVal val="0"/>
            <c:showCatName val="0"/>
            <c:showSerName val="0"/>
            <c:showPercent val="0"/>
            <c:showBubbleSize val="1"/>
            <c:showLeaderLines val="0"/>
          </c:dLbls>
          <c:cat>
            <c:strRef>
              <c:f>categories</c:f>
              <c:strCache>
                <c:ptCount val="8"/>
                <c:pt idx="0">
                  <c:v>1.8 fido</c:v>
                </c:pt>
                <c:pt idx="1">
                  <c:v>2.0 jethro</c:v>
                </c:pt>
                <c:pt idx="2">
                  <c:v>2.1 krogoth</c:v>
                </c:pt>
                <c:pt idx="3">
                  <c:v>2.2 morty</c:v>
                </c:pt>
                <c:pt idx="4">
                  <c:v>2.3 pyro</c:v>
                </c:pt>
                <c:pt idx="5">
                  <c:v>2.4 rocko</c:v>
                </c:pt>
                <c:pt idx="6">
                  <c:v>2.5 sumo</c:v>
                </c:pt>
                <c:pt idx="7">
                  <c:v>master</c:v>
                </c:pt>
              </c:strCache>
            </c:strRef>
          </c:cat>
          <c:val>
            <c:numRef>
              <c:f>0</c:f>
              <c:numCache>
                <c:formatCode>General</c:formatCode>
                <c:ptCount val="8"/>
                <c:pt idx="0">
                  <c:v>35</c:v>
                </c:pt>
                <c:pt idx="1">
                  <c:v>105</c:v>
                </c:pt>
                <c:pt idx="2">
                  <c:v>100</c:v>
                </c:pt>
                <c:pt idx="3">
                  <c:v>39</c:v>
                </c:pt>
                <c:pt idx="4">
                  <c:v>35</c:v>
                </c:pt>
                <c:pt idx="5">
                  <c:v>33</c:v>
                </c:pt>
                <c:pt idx="6">
                  <c:v>33</c:v>
                </c:pt>
                <c:pt idx="7">
                  <c:v>4</c:v>
                </c:pt>
              </c:numCache>
            </c:numRef>
          </c:val>
          <c:smooth val="0"/>
        </c:ser>
        <c:dLbls>
          <c:showLegendKey val="0"/>
          <c:showVal val="0"/>
          <c:showCatName val="0"/>
          <c:showSerName val="0"/>
          <c:showPercent val="0"/>
          <c:showBubbleSize val="0"/>
        </c:dLbls>
        <c:hiLowLines>
          <c:spPr>
            <a:ln>
              <a:noFill/>
            </a:ln>
          </c:spPr>
        </c:hiLowLines>
        <c:marker val="1"/>
        <c:smooth val="0"/>
        <c:axId val="136923776"/>
        <c:axId val="136053120"/>
      </c:lineChart>
      <c:catAx>
        <c:axId val="136923776"/>
        <c:scaling>
          <c:orientation val="minMax"/>
        </c:scaling>
        <c:delete val="0"/>
        <c:axPos val="b"/>
        <c:numFmt formatCode="mm/dd/yyyy"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36053120"/>
        <c:crosses val="autoZero"/>
        <c:auto val="1"/>
        <c:lblAlgn val="ctr"/>
        <c:lblOffset val="100"/>
        <c:noMultiLvlLbl val="1"/>
      </c:catAx>
      <c:valAx>
        <c:axId val="136053120"/>
        <c:scaling>
          <c:orientation val="minMax"/>
        </c:scaling>
        <c:delete val="0"/>
        <c:axPos val="l"/>
        <c:majorGridlines>
          <c:spPr>
            <a:ln w="9360">
              <a:solidFill>
                <a:srgbClr val="B3B3B3"/>
              </a:solidFill>
              <a:round/>
            </a:ln>
          </c:spPr>
        </c:majorGridlines>
        <c:title>
          <c:tx>
            <c:rich>
              <a:bodyPr rot="-5400000"/>
              <a:lstStyle/>
              <a:p>
                <a:pPr>
                  <a:defRPr sz="900" b="0" strike="noStrike" spc="-1">
                    <a:solidFill>
                      <a:srgbClr val="000000"/>
                    </a:solidFill>
                    <a:latin typeface="Arial"/>
                    <a:ea typeface="DejaVu Sans"/>
                  </a:defRPr>
                </a:pPr>
                <a:r>
                  <a:rPr lang="en-US" sz="900" b="0" strike="noStrike" spc="-1">
                    <a:solidFill>
                      <a:srgbClr val="000000"/>
                    </a:solidFill>
                    <a:latin typeface="Arial"/>
                    <a:ea typeface="DejaVu Sans"/>
                  </a:rPr>
                  <a:t>commits</a:t>
                </a:r>
              </a:p>
            </c:rich>
          </c:tx>
          <c:overlay val="0"/>
        </c:title>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136923776"/>
        <c:crosses val="autoZero"/>
        <c:crossBetween val="midCat"/>
      </c:valAx>
      <c:spPr>
        <a:noFill/>
        <a:ln>
          <a:solidFill>
            <a:srgbClr val="B3B3B3"/>
          </a:solidFill>
        </a:ln>
      </c:spPr>
    </c:plotArea>
    <c:plotVisOnly val="1"/>
    <c:dispBlanksAs val="gap"/>
    <c:showDLblsOverMax val="1"/>
  </c:chart>
  <c:spPr>
    <a:solidFill>
      <a:srgbClr val="FFFFFF"/>
    </a:solidFill>
    <a:ln>
      <a:noFill/>
    </a:ln>
  </c:spPr>
</c:chartSpace>
</file>

<file path=ppt/comments/comment1.xml><?xml version="1.0" encoding="utf-8"?>
<p:cmLst xmlns:a="http://schemas.openxmlformats.org/drawingml/2006/main" xmlns:r="http://schemas.openxmlformats.org/officeDocument/2006/relationships" xmlns:p="http://schemas.openxmlformats.org/presentationml/2006/main">
  <p:cm authorId="0" dt="2019-08-15T14:34:27.347" idx="1">
    <p:pos x="6000" y="0"/>
    <p:text>Probably need to say there was a problem with old bitbake here since whilst there would be new hashes, it couldn't rerun setscene tasks</p:text>
  </p:cm>
  <p:cm authorId="1" dt="2019-08-15T14:34:27.347" idx="1">
    <p:pos x="6000" y="0"/>
    <p:text>I added this to the note on the next slide (where I actually discuss bitbake running the setsecene tasks)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4T15:24:47.162" idx="2">
    <p:pos x="6000" y="0"/>
    <p:text>"Runqueue Preparation" is something which happens right at the start before bitbake considers hashes. Hashes are considered during Runqueue execution. May want to title this "new bitbake" runqueue and talk about how it can rerun setscene?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8/19/2019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8/19/2019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657cf307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657cf307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4657cf307d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79b7d7d0_3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f79b7d7d0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know what the runqueue is?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f751408c5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f751408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runqueue is the subset of all parsed recipe tasks that bitbake will execute during a build</a:t>
            </a:r>
            <a:endParaRPr/>
          </a:p>
          <a:p>
            <a:pPr marL="914400" lvl="1" indent="-298450" algn="l" rtl="0">
              <a:spcBef>
                <a:spcPts val="0"/>
              </a:spcBef>
              <a:spcAft>
                <a:spcPts val="0"/>
              </a:spcAft>
              <a:buSzPts val="1100"/>
              <a:buChar char="○"/>
            </a:pPr>
            <a:r>
              <a:rPr lang="en"/>
              <a:t>It is a fairly complex data structure that incorporates several lists and tree-like structures</a:t>
            </a:r>
            <a:endParaRPr/>
          </a:p>
          <a:p>
            <a:pPr marL="914400" lvl="1" indent="-298450" algn="l" rtl="0">
              <a:spcBef>
                <a:spcPts val="0"/>
              </a:spcBef>
              <a:spcAft>
                <a:spcPts val="0"/>
              </a:spcAft>
              <a:buSzPts val="1100"/>
              <a:buChar char="○"/>
            </a:pPr>
            <a:r>
              <a:rPr lang="en"/>
              <a:t>Tracks task states </a:t>
            </a:r>
            <a:endParaRPr/>
          </a:p>
          <a:p>
            <a:pPr marL="1371600" lvl="2" indent="-298450" algn="l" rtl="0">
              <a:spcBef>
                <a:spcPts val="0"/>
              </a:spcBef>
              <a:spcAft>
                <a:spcPts val="0"/>
              </a:spcAft>
              <a:buSzPts val="1100"/>
              <a:buChar char="■"/>
            </a:pPr>
            <a:r>
              <a:rPr lang="en"/>
              <a:t>Completed</a:t>
            </a:r>
            <a:endParaRPr/>
          </a:p>
          <a:p>
            <a:pPr marL="1371600" lvl="2" indent="-298450" algn="l" rtl="0">
              <a:spcBef>
                <a:spcPts val="0"/>
              </a:spcBef>
              <a:spcAft>
                <a:spcPts val="0"/>
              </a:spcAft>
              <a:buSzPts val="1100"/>
              <a:buChar char="■"/>
            </a:pPr>
            <a:r>
              <a:rPr lang="en"/>
              <a:t>Ready to Run</a:t>
            </a:r>
            <a:endParaRPr/>
          </a:p>
          <a:p>
            <a:pPr marL="1371600" lvl="2" indent="-298450" algn="l" rtl="0">
              <a:spcBef>
                <a:spcPts val="0"/>
              </a:spcBef>
              <a:spcAft>
                <a:spcPts val="0"/>
              </a:spcAft>
              <a:buSzPts val="1100"/>
              <a:buChar char="■"/>
            </a:pPr>
            <a:r>
              <a:rPr lang="en"/>
              <a:t>Not Ready</a:t>
            </a:r>
            <a:endParaRPr/>
          </a:p>
          <a:p>
            <a:pPr marL="914400" lvl="1" indent="-298450" algn="l" rtl="0">
              <a:spcBef>
                <a:spcPts val="0"/>
              </a:spcBef>
              <a:spcAft>
                <a:spcPts val="0"/>
              </a:spcAft>
              <a:buSzPts val="1100"/>
              <a:buChar char="○"/>
            </a:pPr>
            <a:r>
              <a:rPr lang="en"/>
              <a:t>Tracks task dependencies and reverse task dependencies</a:t>
            </a:r>
            <a:endParaRPr/>
          </a:p>
          <a:p>
            <a:pPr marL="457200" lvl="0" indent="-298450" algn="l" rtl="0">
              <a:spcBef>
                <a:spcPts val="0"/>
              </a:spcBef>
              <a:spcAft>
                <a:spcPts val="0"/>
              </a:spcAft>
              <a:buSzPts val="1100"/>
              <a:buChar char="●"/>
            </a:pPr>
            <a:r>
              <a:rPr lang="en"/>
              <a:t>When bitbake is ready to execute a new task, it finds one from the runqueue that is ready to run </a:t>
            </a:r>
            <a:endParaRPr/>
          </a:p>
          <a:p>
            <a:pPr marL="914400" lvl="1" indent="-298450" algn="l" rtl="0">
              <a:spcBef>
                <a:spcPts val="0"/>
              </a:spcBef>
              <a:spcAft>
                <a:spcPts val="0"/>
              </a:spcAft>
              <a:buSzPts val="1100"/>
              <a:buChar char="○"/>
            </a:pPr>
            <a:r>
              <a:rPr lang="en"/>
              <a:t>All dependencies are satisfied</a:t>
            </a:r>
            <a:endParaRPr/>
          </a:p>
          <a:p>
            <a:pPr marL="457200" lvl="0" indent="-298450" algn="l" rtl="0">
              <a:spcBef>
                <a:spcPts val="0"/>
              </a:spcBef>
              <a:spcAft>
                <a:spcPts val="0"/>
              </a:spcAft>
              <a:buSzPts val="1100"/>
              <a:buChar char="●"/>
            </a:pPr>
            <a:r>
              <a:rPr lang="en"/>
              <a:t>Executes the task</a:t>
            </a:r>
            <a:endParaRPr/>
          </a:p>
          <a:p>
            <a:pPr marL="457200" lvl="0" indent="-298450" algn="l" rtl="0">
              <a:spcBef>
                <a:spcPts val="0"/>
              </a:spcBef>
              <a:spcAft>
                <a:spcPts val="0"/>
              </a:spcAft>
              <a:buSzPts val="1100"/>
              <a:buChar char="●"/>
            </a:pPr>
            <a:r>
              <a:rPr lang="en"/>
              <a:t>When execution is complete:</a:t>
            </a:r>
            <a:endParaRPr/>
          </a:p>
          <a:p>
            <a:pPr marL="914400" lvl="1" indent="-298450" algn="l" rtl="0">
              <a:spcBef>
                <a:spcPts val="0"/>
              </a:spcBef>
              <a:spcAft>
                <a:spcPts val="0"/>
              </a:spcAft>
              <a:buSzPts val="1100"/>
              <a:buChar char="○"/>
            </a:pPr>
            <a:r>
              <a:rPr lang="en"/>
              <a:t>Captures the result</a:t>
            </a:r>
            <a:endParaRPr/>
          </a:p>
          <a:p>
            <a:pPr marL="914400" lvl="1" indent="-298450" algn="l" rtl="0">
              <a:spcBef>
                <a:spcPts val="0"/>
              </a:spcBef>
              <a:spcAft>
                <a:spcPts val="0"/>
              </a:spcAft>
              <a:buSzPts val="1100"/>
              <a:buChar char="○"/>
            </a:pPr>
            <a:r>
              <a:rPr lang="en"/>
              <a:t>Marks the task as completed</a:t>
            </a:r>
            <a:endParaRPr/>
          </a:p>
          <a:p>
            <a:pPr marL="914400" lvl="1" indent="-298450" algn="l" rtl="0">
              <a:spcBef>
                <a:spcPts val="0"/>
              </a:spcBef>
              <a:spcAft>
                <a:spcPts val="0"/>
              </a:spcAft>
              <a:buSzPts val="1100"/>
              <a:buChar char="○"/>
            </a:pPr>
            <a:r>
              <a:rPr lang="en"/>
              <a:t>Updates dependent tasks to check if any might now be ready to run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f79b7d7d0_3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f79b7d7d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describe how hash equivalence works, it is helpful to understand how the traditional runqueue works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Give a brief overview of the basic operation of the traditional runqueue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Greatly simplified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tasks are omitted for brevity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4cd9936a_3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4cd993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Two recipes are present, “A” and “B”</a:t>
            </a:r>
            <a:endParaRPr/>
          </a:p>
          <a:p>
            <a:pPr marL="914400" lvl="1" indent="-298450" algn="l" rtl="0">
              <a:spcBef>
                <a:spcPts val="0"/>
              </a:spcBef>
              <a:spcAft>
                <a:spcPts val="0"/>
              </a:spcAft>
              <a:buSzPts val="1100"/>
              <a:buChar char="○"/>
            </a:pPr>
            <a:r>
              <a:rPr lang="en"/>
              <a:t>Each has 2 tasks, “do_configure” and “do_populate_sysroot”</a:t>
            </a:r>
            <a:endParaRPr/>
          </a:p>
          <a:p>
            <a:pPr marL="914400" lvl="1" indent="-298450" algn="l" rtl="0">
              <a:spcBef>
                <a:spcPts val="0"/>
              </a:spcBef>
              <a:spcAft>
                <a:spcPts val="0"/>
              </a:spcAft>
              <a:buSzPts val="1100"/>
              <a:buChar char="○"/>
            </a:pPr>
            <a:r>
              <a:rPr lang="en"/>
              <a:t>The blue lines show dependencies</a:t>
            </a:r>
            <a:endParaRPr/>
          </a:p>
          <a:p>
            <a:pPr marL="1371600" lvl="2" indent="-298450" algn="l" rtl="0">
              <a:spcBef>
                <a:spcPts val="0"/>
              </a:spcBef>
              <a:spcAft>
                <a:spcPts val="0"/>
              </a:spcAft>
              <a:buSzPts val="1100"/>
              <a:buChar char="■"/>
            </a:pPr>
            <a:r>
              <a:rPr lang="en"/>
              <a:t>do_populate_sysroot for each recipe depends on do_configure for that recipe</a:t>
            </a:r>
            <a:endParaRPr/>
          </a:p>
          <a:p>
            <a:pPr marL="1371600" lvl="2" indent="-298450" algn="l" rtl="0">
              <a:spcBef>
                <a:spcPts val="0"/>
              </a:spcBef>
              <a:spcAft>
                <a:spcPts val="0"/>
              </a:spcAft>
              <a:buSzPts val="1100"/>
              <a:buChar char="■"/>
            </a:pPr>
            <a:r>
              <a:rPr lang="en"/>
              <a:t>do_configure in recipe B depends on do_populate_sysroot in recipe A</a:t>
            </a:r>
            <a:endParaRPr/>
          </a:p>
          <a:p>
            <a:pPr marL="457200" lvl="0" indent="-298450" algn="l" rtl="0">
              <a:spcBef>
                <a:spcPts val="0"/>
              </a:spcBef>
              <a:spcAft>
                <a:spcPts val="0"/>
              </a:spcAft>
              <a:buSzPts val="1100"/>
              <a:buChar char="●"/>
            </a:pPr>
            <a:r>
              <a:rPr lang="en"/>
              <a:t>Every task has a “taskhash” that bitbake calculates at signature generation time</a:t>
            </a:r>
            <a:endParaRPr/>
          </a:p>
          <a:p>
            <a:pPr marL="914400" lvl="1" indent="-298450" algn="l" rtl="0">
              <a:spcBef>
                <a:spcPts val="0"/>
              </a:spcBef>
              <a:spcAft>
                <a:spcPts val="0"/>
              </a:spcAft>
              <a:buSzPts val="1100"/>
              <a:buChar char="○"/>
            </a:pPr>
            <a:r>
              <a:rPr lang="en"/>
              <a:t>Determine if a task needs to be rebuilt. Includes:</a:t>
            </a:r>
            <a:endParaRPr/>
          </a:p>
          <a:p>
            <a:pPr marL="1371600" lvl="2" indent="-298450" algn="l" rtl="0">
              <a:spcBef>
                <a:spcPts val="0"/>
              </a:spcBef>
              <a:spcAft>
                <a:spcPts val="0"/>
              </a:spcAft>
              <a:buSzPts val="1100"/>
              <a:buChar char="■"/>
            </a:pPr>
            <a:r>
              <a:rPr lang="en"/>
              <a:t>Bitbake variables</a:t>
            </a:r>
            <a:endParaRPr/>
          </a:p>
          <a:p>
            <a:pPr marL="1371600" lvl="2" indent="-298450" algn="l" rtl="0">
              <a:spcBef>
                <a:spcPts val="0"/>
              </a:spcBef>
              <a:spcAft>
                <a:spcPts val="0"/>
              </a:spcAft>
              <a:buSzPts val="1100"/>
              <a:buChar char="■"/>
            </a:pPr>
            <a:r>
              <a:rPr lang="en"/>
              <a:t>Task code</a:t>
            </a:r>
            <a:endParaRPr/>
          </a:p>
          <a:p>
            <a:pPr marL="1371600" lvl="2" indent="-298450" algn="l" rtl="0">
              <a:spcBef>
                <a:spcPts val="0"/>
              </a:spcBef>
              <a:spcAft>
                <a:spcPts val="0"/>
              </a:spcAft>
              <a:buSzPts val="1100"/>
              <a:buChar char="■"/>
            </a:pPr>
            <a:r>
              <a:rPr lang="en"/>
              <a:t>Input files (e.g. SRC_URI)</a:t>
            </a:r>
            <a:endParaRPr/>
          </a:p>
          <a:p>
            <a:pPr marL="1371600" lvl="2" indent="-298450" algn="l" rtl="0">
              <a:spcBef>
                <a:spcPts val="0"/>
              </a:spcBef>
              <a:spcAft>
                <a:spcPts val="0"/>
              </a:spcAft>
              <a:buSzPts val="1100"/>
              <a:buChar char="■"/>
            </a:pPr>
            <a:r>
              <a:rPr lang="en"/>
              <a:t>The taskhash value from dependent tasks (e.g. the taskhash for A:do_populate_sysroot includes the value “111” b/c that is the taskhash for A:do_configure)</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4cd9936a_3_4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4cd9936a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Certain tasks in the runqueue are “setscene” tasks. In our example, do_populate_sysroot is an setscene task</a:t>
            </a:r>
            <a:endParaRPr/>
          </a:p>
          <a:p>
            <a:pPr marL="457200" lvl="0" indent="-298450" algn="l" rtl="0">
              <a:spcBef>
                <a:spcPts val="0"/>
              </a:spcBef>
              <a:spcAft>
                <a:spcPts val="0"/>
              </a:spcAft>
              <a:buSzPts val="1100"/>
              <a:buChar char="●"/>
            </a:pPr>
            <a:r>
              <a:rPr lang="en"/>
              <a:t>Setscene is a property of the task itself, not the specific task instance (e.g. all do_populate_sysroot tasks are setscene tasks)</a:t>
            </a:r>
            <a:endParaRPr/>
          </a:p>
          <a:p>
            <a:pPr marL="914400" lvl="1" indent="-298450" algn="l" rtl="0">
              <a:spcBef>
                <a:spcPts val="0"/>
              </a:spcBef>
              <a:spcAft>
                <a:spcPts val="0"/>
              </a:spcAft>
              <a:buSzPts val="1100"/>
              <a:buChar char="○"/>
            </a:pPr>
            <a:r>
              <a:rPr lang="en"/>
              <a:t>After they execute, their output is captured into a sstate tarball and cached</a:t>
            </a:r>
            <a:endParaRPr/>
          </a:p>
          <a:p>
            <a:pPr marL="1371600" lvl="2" indent="-298450" algn="l" rtl="0">
              <a:spcBef>
                <a:spcPts val="0"/>
              </a:spcBef>
              <a:spcAft>
                <a:spcPts val="0"/>
              </a:spcAft>
              <a:buSzPts val="1100"/>
              <a:buChar char="■"/>
            </a:pPr>
            <a:r>
              <a:rPr lang="en"/>
              <a:t>Shown in green</a:t>
            </a:r>
            <a:endParaRPr/>
          </a:p>
          <a:p>
            <a:pPr marL="1371600" lvl="2" indent="-298450" algn="l" rtl="0">
              <a:spcBef>
                <a:spcPts val="0"/>
              </a:spcBef>
              <a:spcAft>
                <a:spcPts val="0"/>
              </a:spcAft>
              <a:buSzPts val="1100"/>
              <a:buChar char="■"/>
            </a:pPr>
            <a:r>
              <a:rPr lang="en"/>
              <a:t>This tarball can be shared between multiple hosts</a:t>
            </a:r>
            <a:endParaRPr/>
          </a:p>
          <a:p>
            <a:pPr marL="914400" lvl="1" indent="-298450" algn="l" rtl="0">
              <a:spcBef>
                <a:spcPts val="0"/>
              </a:spcBef>
              <a:spcAft>
                <a:spcPts val="0"/>
              </a:spcAft>
              <a:buSzPts val="1100"/>
              <a:buChar char="○"/>
            </a:pPr>
            <a:r>
              <a:rPr lang="en"/>
              <a:t>Note that the sstate cache objects are named based on the taskhash of the task that created them</a:t>
            </a:r>
            <a:endParaRPr/>
          </a:p>
          <a:p>
            <a:pPr marL="1371600" lvl="2" indent="-298450" algn="l" rtl="0">
              <a:spcBef>
                <a:spcPts val="0"/>
              </a:spcBef>
              <a:spcAft>
                <a:spcPts val="0"/>
              </a:spcAft>
              <a:buSzPts val="1100"/>
              <a:buChar char="■"/>
            </a:pPr>
            <a:r>
              <a:rPr lang="en"/>
              <a:t>Any particular sstate tarball is only intended to replace a task with the same task hash</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4cd9936a_3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4cd9936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bitbake sees a setscene task that it has not executed before has a sstate object, it will execute the “setscene” task in place of the actual task and skip all it’s dependencies</a:t>
            </a:r>
            <a:endParaRPr/>
          </a:p>
          <a:p>
            <a:pPr marL="914400" lvl="1" indent="-298450" algn="l" rtl="0">
              <a:spcBef>
                <a:spcPts val="0"/>
              </a:spcBef>
              <a:spcAft>
                <a:spcPts val="0"/>
              </a:spcAft>
              <a:buSzPts val="1100"/>
              <a:buChar char="○"/>
            </a:pPr>
            <a:r>
              <a:rPr lang="en"/>
              <a:t>In our example, do_populate_sysroot from recipe A can be replaced by do_populate_sysroot_setscene which is restored from the previous sstate object</a:t>
            </a:r>
            <a:endParaRPr/>
          </a:p>
          <a:p>
            <a:pPr marL="1371600" lvl="2" indent="-298450" algn="l" rtl="0">
              <a:spcBef>
                <a:spcPts val="0"/>
              </a:spcBef>
              <a:spcAft>
                <a:spcPts val="0"/>
              </a:spcAft>
              <a:buSzPts val="1100"/>
              <a:buChar char="■"/>
            </a:pPr>
            <a:r>
              <a:rPr lang="en"/>
              <a:t>This skips executing do_configure for recipe A and all other upstream dependent tasks</a:t>
            </a:r>
            <a:endParaRPr/>
          </a:p>
          <a:p>
            <a:pPr marL="457200" lvl="0" indent="-298450" algn="l" rtl="0">
              <a:spcBef>
                <a:spcPts val="0"/>
              </a:spcBef>
              <a:spcAft>
                <a:spcPts val="0"/>
              </a:spcAft>
              <a:buSzPts val="1100"/>
              <a:buChar char="●"/>
            </a:pPr>
            <a:r>
              <a:rPr lang="en"/>
              <a:t>In the traditional runqueue, all setsecene tasks are run in a sperate phase of the build before the normal tasks</a:t>
            </a:r>
            <a:endParaRPr/>
          </a:p>
          <a:p>
            <a:pPr marL="914400" lvl="1" indent="-298450" algn="l" rtl="0">
              <a:spcBef>
                <a:spcPts val="0"/>
              </a:spcBef>
              <a:spcAft>
                <a:spcPts val="0"/>
              </a:spcAft>
              <a:buSzPts val="1100"/>
              <a:buChar char="○"/>
            </a:pPr>
            <a:r>
              <a:rPr lang="en"/>
              <a:t>Bitbake can’t “go back” and run more setscene tasks after it has started normal task execution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4cd9936a_3_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4cd993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happens when a task’s taskhash changes (e.g. do_configure in recipe A)?</a:t>
            </a:r>
            <a:endParaRPr/>
          </a:p>
          <a:p>
            <a:pPr marL="914400" lvl="1" indent="-298450" algn="l" rtl="0">
              <a:spcBef>
                <a:spcPts val="0"/>
              </a:spcBef>
              <a:spcAft>
                <a:spcPts val="0"/>
              </a:spcAft>
              <a:buSzPts val="1100"/>
              <a:buChar char="○"/>
            </a:pPr>
            <a:r>
              <a:rPr lang="en"/>
              <a:t>This will change all downstream taskhashes</a:t>
            </a:r>
            <a:endParaRPr/>
          </a:p>
          <a:p>
            <a:pPr marL="1371600" lvl="2" indent="-298450" algn="l" rtl="0">
              <a:spcBef>
                <a:spcPts val="0"/>
              </a:spcBef>
              <a:spcAft>
                <a:spcPts val="0"/>
              </a:spcAft>
              <a:buSzPts val="1100"/>
              <a:buChar char="■"/>
            </a:pPr>
            <a:r>
              <a:rPr lang="en"/>
              <a:t>b/c each task uses the value from the dependent taskhash</a:t>
            </a:r>
            <a:endParaRPr/>
          </a:p>
          <a:p>
            <a:pPr marL="914400" lvl="1" indent="-298450" algn="l" rtl="0">
              <a:spcBef>
                <a:spcPts val="0"/>
              </a:spcBef>
              <a:spcAft>
                <a:spcPts val="0"/>
              </a:spcAft>
              <a:buSzPts val="1100"/>
              <a:buChar char="○"/>
            </a:pPr>
            <a:r>
              <a:rPr lang="en"/>
              <a:t>Renders the previously cached sstate objects unused</a:t>
            </a:r>
            <a:endParaRPr/>
          </a:p>
          <a:p>
            <a:pPr marL="1371600" lvl="2" indent="-298450" algn="l" rtl="0">
              <a:spcBef>
                <a:spcPts val="0"/>
              </a:spcBef>
              <a:spcAft>
                <a:spcPts val="0"/>
              </a:spcAft>
              <a:buSzPts val="1100"/>
              <a:buChar char="■"/>
            </a:pPr>
            <a:r>
              <a:rPr lang="en"/>
              <a:t>Sometimes, this is what you want</a:t>
            </a:r>
            <a:endParaRPr/>
          </a:p>
          <a:p>
            <a:pPr marL="1828800" lvl="3" indent="-298450" algn="l" rtl="0">
              <a:spcBef>
                <a:spcPts val="0"/>
              </a:spcBef>
              <a:spcAft>
                <a:spcPts val="0"/>
              </a:spcAft>
              <a:buSzPts val="1100"/>
              <a:buChar char="●"/>
            </a:pPr>
            <a:r>
              <a:rPr lang="en"/>
              <a:t>Significant changes in function</a:t>
            </a:r>
            <a:endParaRPr/>
          </a:p>
          <a:p>
            <a:pPr marL="1828800" lvl="3" indent="-298450" algn="l" rtl="0">
              <a:spcBef>
                <a:spcPts val="0"/>
              </a:spcBef>
              <a:spcAft>
                <a:spcPts val="0"/>
              </a:spcAft>
              <a:buSzPts val="1100"/>
              <a:buChar char="●"/>
            </a:pPr>
            <a:r>
              <a:rPr lang="en"/>
              <a:t>Changes to what a recipe provides for others to use</a:t>
            </a:r>
            <a:endParaRPr/>
          </a:p>
          <a:p>
            <a:pPr marL="1371600" lvl="2" indent="-298450" algn="l" rtl="0">
              <a:spcBef>
                <a:spcPts val="0"/>
              </a:spcBef>
              <a:spcAft>
                <a:spcPts val="0"/>
              </a:spcAft>
              <a:buSzPts val="1100"/>
              <a:buChar char="■"/>
            </a:pPr>
            <a:r>
              <a:rPr lang="en"/>
              <a:t>Sometimes those sstate objects would still be valid because the taskhash change wouldn’t change their contents</a:t>
            </a:r>
            <a:endParaRPr/>
          </a:p>
          <a:p>
            <a:pPr marL="1828800" lvl="3" indent="-298450" algn="l" rtl="0">
              <a:spcBef>
                <a:spcPts val="0"/>
              </a:spcBef>
              <a:spcAft>
                <a:spcPts val="0"/>
              </a:spcAft>
              <a:buSzPts val="1100"/>
              <a:buChar char="●"/>
            </a:pPr>
            <a:r>
              <a:rPr lang="en"/>
              <a:t>In these cases rebuilding is actually unnecessary</a:t>
            </a:r>
            <a:endParaRPr/>
          </a:p>
          <a:p>
            <a:pPr marL="457200" lvl="0" indent="-298450" algn="l" rtl="0">
              <a:spcBef>
                <a:spcPts val="0"/>
              </a:spcBef>
              <a:spcAft>
                <a:spcPts val="0"/>
              </a:spcAft>
              <a:buSzPts val="1100"/>
              <a:buChar char="●"/>
            </a:pPr>
            <a:r>
              <a:rPr lang="en"/>
              <a:t>Questions on how the traditional runqueue works before moving 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f79b7d7d0_3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f79b7d7d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hash equivalence is to improve the situation just described where a trivial change to the do_configure task left the sstate object unused.</a:t>
            </a:r>
            <a:endParaRPr/>
          </a:p>
          <a:p>
            <a:pPr marL="0" lvl="0" indent="0" algn="l" rtl="0">
              <a:spcBef>
                <a:spcPts val="0"/>
              </a:spcBef>
              <a:spcAft>
                <a:spcPts val="0"/>
              </a:spcAft>
              <a:buNone/>
            </a:pPr>
            <a:r>
              <a:rPr lang="en"/>
              <a:t>Thus, hash equivalence should</a:t>
            </a:r>
            <a:endParaRPr/>
          </a:p>
          <a:p>
            <a:pPr marL="457200" lvl="0" indent="-298450" algn="l" rtl="0">
              <a:spcBef>
                <a:spcPts val="0"/>
              </a:spcBef>
              <a:spcAft>
                <a:spcPts val="0"/>
              </a:spcAft>
              <a:buSzPts val="1100"/>
              <a:buChar char="●"/>
            </a:pPr>
            <a:r>
              <a:rPr lang="en"/>
              <a:t>Improve the resuse of sstate in the face of trivial changes</a:t>
            </a:r>
            <a:endParaRPr/>
          </a:p>
          <a:p>
            <a:pPr marL="457200" lvl="0" indent="-298450" algn="l" rtl="0">
              <a:spcBef>
                <a:spcPts val="0"/>
              </a:spcBef>
              <a:spcAft>
                <a:spcPts val="0"/>
              </a:spcAft>
              <a:buSzPts val="1100"/>
              <a:buChar char="●"/>
            </a:pPr>
            <a:r>
              <a:rPr lang="en"/>
              <a:t>Which will reduce unnecessary rebuilds of recipes</a:t>
            </a:r>
            <a:endParaRPr/>
          </a:p>
          <a:p>
            <a:pPr marL="457200" lvl="0" indent="-298450" algn="l" rtl="0">
              <a:spcBef>
                <a:spcPts val="0"/>
              </a:spcBef>
              <a:spcAft>
                <a:spcPts val="0"/>
              </a:spcAft>
              <a:buSzPts val="1100"/>
              <a:buChar char="●"/>
            </a:pPr>
            <a:r>
              <a:rPr lang="en"/>
              <a:t>Which will reduce build times</a:t>
            </a:r>
            <a:endParaRPr/>
          </a:p>
          <a:p>
            <a:pPr marL="457200" lvl="0" indent="-298450" algn="l" rtl="0">
              <a:spcBef>
                <a:spcPts val="0"/>
              </a:spcBef>
              <a:spcAft>
                <a:spcPts val="0"/>
              </a:spcAft>
              <a:buSzPts val="1100"/>
              <a:buChar char="●"/>
            </a:pPr>
            <a:r>
              <a:rPr lang="en"/>
              <a:t>Which will make everyone happy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79b7d7d0_3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79b7d7d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what the modern runqueue looks like with the hash equivalence server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4cd9936a_3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4cd9936a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new hash is introduced for all tasks called the “unique hash” abbreviated “unihash”</a:t>
            </a:r>
            <a:endParaRPr/>
          </a:p>
          <a:p>
            <a:pPr marL="914400" lvl="1" indent="-298450" algn="l" rtl="0">
              <a:spcBef>
                <a:spcPts val="0"/>
              </a:spcBef>
              <a:spcAft>
                <a:spcPts val="0"/>
              </a:spcAft>
              <a:buSzPts val="1100"/>
              <a:buChar char="○"/>
            </a:pPr>
            <a:r>
              <a:rPr lang="en"/>
              <a:t>Unless told otherwise, bitbake assumes the unihash is the same as the taskhash</a:t>
            </a:r>
            <a:endParaRPr/>
          </a:p>
          <a:p>
            <a:pPr marL="914400" lvl="1" indent="-298450" algn="l" rtl="0">
              <a:spcBef>
                <a:spcPts val="0"/>
              </a:spcBef>
              <a:spcAft>
                <a:spcPts val="0"/>
              </a:spcAft>
              <a:buSzPts val="1100"/>
              <a:buChar char="○"/>
            </a:pPr>
            <a:r>
              <a:rPr lang="en"/>
              <a:t>The rules for calculating a task’s taskhash are modified so that it includes the value of the unihash for dependent tasks instead of taskhash</a:t>
            </a:r>
            <a:endParaRPr/>
          </a:p>
          <a:p>
            <a:pPr marL="914400" lvl="1" indent="-298450" algn="l" rtl="0">
              <a:spcBef>
                <a:spcPts val="0"/>
              </a:spcBef>
              <a:spcAft>
                <a:spcPts val="0"/>
              </a:spcAft>
              <a:buSzPts val="1100"/>
              <a:buChar char="○"/>
            </a:pPr>
            <a:r>
              <a:rPr lang="en"/>
              <a:t>sstate tarballs are named based on unihash instead of taskhash</a:t>
            </a:r>
            <a:endParaRPr/>
          </a:p>
          <a:p>
            <a:pPr marL="914400" lvl="1" indent="-298450" algn="l" rtl="0">
              <a:spcBef>
                <a:spcPts val="0"/>
              </a:spcBef>
              <a:spcAft>
                <a:spcPts val="0"/>
              </a:spcAft>
              <a:buSzPts val="1100"/>
              <a:buChar char="○"/>
            </a:pPr>
            <a:r>
              <a:rPr lang="en"/>
              <a:t>Note: This results in no change to the semantics of the runqueue unless there is outside influence on the unihashes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4cd9936a_3_1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4cd9936a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hash server is enabled, and additional step takes place for setscene enabled tasks</a:t>
            </a:r>
            <a:endParaRPr/>
          </a:p>
          <a:p>
            <a:pPr marL="914400" lvl="1" indent="-298450" algn="l" rtl="0">
              <a:spcBef>
                <a:spcPts val="0"/>
              </a:spcBef>
              <a:spcAft>
                <a:spcPts val="0"/>
              </a:spcAft>
              <a:buSzPts val="1100"/>
              <a:buChar char="○"/>
            </a:pPr>
            <a:r>
              <a:rPr lang="en"/>
              <a:t>After the task runs</a:t>
            </a:r>
            <a:endParaRPr/>
          </a:p>
          <a:p>
            <a:pPr marL="914400" lvl="1" indent="-298450" algn="l" rtl="0">
              <a:spcBef>
                <a:spcPts val="0"/>
              </a:spcBef>
              <a:spcAft>
                <a:spcPts val="0"/>
              </a:spcAft>
              <a:buSzPts val="1100"/>
              <a:buChar char="○"/>
            </a:pPr>
            <a:r>
              <a:rPr lang="en"/>
              <a:t>Before sstate tarball is created</a:t>
            </a:r>
            <a:endParaRPr/>
          </a:p>
          <a:p>
            <a:pPr marL="914400" lvl="1" indent="-298450" algn="l" rtl="0">
              <a:spcBef>
                <a:spcPts val="0"/>
              </a:spcBef>
              <a:spcAft>
                <a:spcPts val="0"/>
              </a:spcAft>
              <a:buSzPts val="1100"/>
              <a:buChar char="○"/>
            </a:pPr>
            <a:r>
              <a:rPr lang="en"/>
              <a:t>An “output hash” a.k.a. “outhash” is calculated for the task output</a:t>
            </a:r>
            <a:endParaRPr/>
          </a:p>
          <a:p>
            <a:pPr marL="1371600" lvl="2" indent="-298450" algn="l" rtl="0">
              <a:spcBef>
                <a:spcPts val="0"/>
              </a:spcBef>
              <a:spcAft>
                <a:spcPts val="0"/>
              </a:spcAft>
              <a:buSzPts val="1100"/>
              <a:buChar char="■"/>
            </a:pPr>
            <a:r>
              <a:rPr lang="en"/>
              <a:t>The current implementation checksums all the files and metadata that will go into the sstate tarball</a:t>
            </a:r>
            <a:endParaRPr/>
          </a:p>
          <a:p>
            <a:pPr marL="1828800" lvl="3" indent="-298450" algn="l" rtl="0">
              <a:spcBef>
                <a:spcPts val="0"/>
              </a:spcBef>
              <a:spcAft>
                <a:spcPts val="0"/>
              </a:spcAft>
              <a:buSzPts val="1100"/>
              <a:buChar char="●"/>
            </a:pPr>
            <a:r>
              <a:rPr lang="en"/>
              <a:t>other methods can be implemented</a:t>
            </a:r>
            <a:endParaRPr/>
          </a:p>
          <a:p>
            <a:pPr marL="914400" lvl="1" indent="-298450" algn="l" rtl="0">
              <a:spcBef>
                <a:spcPts val="0"/>
              </a:spcBef>
              <a:spcAft>
                <a:spcPts val="0"/>
              </a:spcAft>
              <a:buSzPts val="1100"/>
              <a:buChar char="○"/>
            </a:pPr>
            <a:r>
              <a:rPr lang="en"/>
              <a:t>The output hash and taskhash are reported to the server, which stores them in a persistent database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f4cd9936a_3_1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f4cd9936a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Change A:do_configure’s taskhash again</a:t>
            </a:r>
            <a:endParaRPr/>
          </a:p>
          <a:p>
            <a:pPr marL="914400" lvl="1" indent="-298450" algn="l" rtl="0">
              <a:spcBef>
                <a:spcPts val="0"/>
              </a:spcBef>
              <a:spcAft>
                <a:spcPts val="0"/>
              </a:spcAft>
              <a:buSzPts val="1100"/>
              <a:buChar char="○"/>
            </a:pPr>
            <a:r>
              <a:rPr lang="en"/>
              <a:t>Assume this is a trivial change that doesn’t actually change the task output</a:t>
            </a:r>
            <a:endParaRPr/>
          </a:p>
          <a:p>
            <a:pPr marL="457200" lvl="0" indent="-298450" algn="l" rtl="0">
              <a:spcBef>
                <a:spcPts val="0"/>
              </a:spcBef>
              <a:spcAft>
                <a:spcPts val="0"/>
              </a:spcAft>
              <a:buSzPts val="1100"/>
              <a:buChar char="●"/>
            </a:pPr>
            <a:r>
              <a:rPr lang="en"/>
              <a:t>As before, the taskhashes change in all downstream tasks</a:t>
            </a:r>
            <a:endParaRPr/>
          </a:p>
          <a:p>
            <a:pPr marL="914400" lvl="1" indent="-298450" algn="l" rtl="0">
              <a:spcBef>
                <a:spcPts val="0"/>
              </a:spcBef>
              <a:spcAft>
                <a:spcPts val="0"/>
              </a:spcAft>
              <a:buSzPts val="1100"/>
              <a:buChar char="○"/>
            </a:pPr>
            <a:r>
              <a:rPr lang="en"/>
              <a:t>Unihashes also change</a:t>
            </a:r>
            <a:endParaRPr/>
          </a:p>
          <a:p>
            <a:pPr marL="914400" lvl="1" indent="-298450" algn="l" rtl="0">
              <a:spcBef>
                <a:spcPts val="0"/>
              </a:spcBef>
              <a:spcAft>
                <a:spcPts val="0"/>
              </a:spcAft>
              <a:buSzPts val="1100"/>
              <a:buChar char="○"/>
            </a:pPr>
            <a:r>
              <a:rPr lang="en"/>
              <a:t>sstate objects cannot be used</a:t>
            </a:r>
            <a:endParaRPr/>
          </a:p>
          <a:p>
            <a:pPr marL="914400" lvl="1" indent="-298450" algn="l" rtl="0">
              <a:spcBef>
                <a:spcPts val="0"/>
              </a:spcBef>
              <a:spcAft>
                <a:spcPts val="0"/>
              </a:spcAft>
              <a:buSzPts val="1100"/>
              <a:buChar char="○"/>
            </a:pPr>
            <a:r>
              <a:rPr lang="en"/>
              <a:t>No setscene tasks are executed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4cd9936a_3_1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4cd9936a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A:do_populate_sysroot executes</a:t>
            </a:r>
            <a:endParaRPr/>
          </a:p>
          <a:p>
            <a:pPr marL="914400" lvl="1" indent="-298450" algn="l" rtl="0">
              <a:spcBef>
                <a:spcPts val="0"/>
              </a:spcBef>
              <a:spcAft>
                <a:spcPts val="0"/>
              </a:spcAft>
              <a:buSzPts val="1100"/>
              <a:buChar char="○"/>
            </a:pPr>
            <a:r>
              <a:rPr lang="en"/>
              <a:t>It calculates the same outhash as before</a:t>
            </a:r>
            <a:endParaRPr/>
          </a:p>
          <a:p>
            <a:pPr marL="914400" lvl="1" indent="-298450" algn="l" rtl="0">
              <a:spcBef>
                <a:spcPts val="0"/>
              </a:spcBef>
              <a:spcAft>
                <a:spcPts val="0"/>
              </a:spcAft>
              <a:buSzPts val="1100"/>
              <a:buChar char="○"/>
            </a:pPr>
            <a:r>
              <a:rPr lang="en"/>
              <a:t>Reports the outhash and taskhash to the hash equivalence server</a:t>
            </a:r>
            <a:endParaRPr/>
          </a:p>
          <a:p>
            <a:pPr marL="914400" lvl="1" indent="-298450" algn="l" rtl="0">
              <a:spcBef>
                <a:spcPts val="0"/>
              </a:spcBef>
              <a:spcAft>
                <a:spcPts val="0"/>
              </a:spcAft>
              <a:buSzPts val="1100"/>
              <a:buChar char="○"/>
            </a:pPr>
            <a:r>
              <a:rPr lang="en"/>
              <a:t>The server stores off this hash in the database</a:t>
            </a:r>
            <a:endParaRPr/>
          </a:p>
          <a:p>
            <a:pPr marL="914400" lvl="1" indent="-298450" algn="l" rtl="0">
              <a:spcBef>
                <a:spcPts val="0"/>
              </a:spcBef>
              <a:spcAft>
                <a:spcPts val="0"/>
              </a:spcAft>
              <a:buSzPts val="1100"/>
              <a:buChar char="○"/>
            </a:pPr>
            <a:r>
              <a:rPr lang="en"/>
              <a:t>The server notes that there is an older matching taskhash in the database with the same output hash</a:t>
            </a:r>
            <a:endParaRPr/>
          </a:p>
          <a:p>
            <a:pPr marL="914400" lvl="1" indent="-298450" algn="l" rtl="0">
              <a:spcBef>
                <a:spcPts val="0"/>
              </a:spcBef>
              <a:spcAft>
                <a:spcPts val="0"/>
              </a:spcAft>
              <a:buSzPts val="1100"/>
              <a:buChar char="○"/>
            </a:pPr>
            <a:r>
              <a:rPr lang="en"/>
              <a:t>The server reports back to bitbake that the unihash for A:do_populate_sysroot should be changed to “222”</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4cd9936a_3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4cd9936a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change in the unihash for A:do_populate_sysroot prompts bitbake to re-calculate the task hashes for all downstream tasks</a:t>
            </a:r>
            <a:endParaRPr/>
          </a:p>
          <a:p>
            <a:pPr marL="914400" lvl="1" indent="-298450" algn="l" rtl="0">
              <a:spcBef>
                <a:spcPts val="0"/>
              </a:spcBef>
              <a:spcAft>
                <a:spcPts val="0"/>
              </a:spcAft>
              <a:buSzPts val="1100"/>
              <a:buChar char="○"/>
            </a:pPr>
            <a:r>
              <a:rPr lang="en"/>
              <a:t>Because the taskhash is based on the dependant’s unihash, these calculate to the values they previously held</a:t>
            </a:r>
            <a:endParaRPr/>
          </a:p>
          <a:p>
            <a:pPr marL="914400" lvl="1" indent="-298450" algn="l" rtl="0">
              <a:spcBef>
                <a:spcPts val="0"/>
              </a:spcBef>
              <a:spcAft>
                <a:spcPts val="0"/>
              </a:spcAft>
              <a:buSzPts val="1100"/>
              <a:buChar char="○"/>
            </a:pPr>
            <a:r>
              <a:rPr lang="en"/>
              <a:t>Importantly, the unihash for B:do_populate_sysroot now matches the hash for the cached sstate object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4cd9936a_3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4cd9936a_3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Bitbake realizes that it can restore B:do_populate_sysroot from cache sstate</a:t>
            </a:r>
            <a:endParaRPr/>
          </a:p>
          <a:p>
            <a:pPr marL="914400" lvl="1" indent="-298450" algn="l" rtl="0">
              <a:spcBef>
                <a:spcPts val="0"/>
              </a:spcBef>
              <a:spcAft>
                <a:spcPts val="0"/>
              </a:spcAft>
              <a:buSzPts val="1100"/>
              <a:buChar char="○"/>
            </a:pPr>
            <a:r>
              <a:rPr lang="en"/>
              <a:t>Executes B:do_populate_sysroot_setscene</a:t>
            </a:r>
            <a:endParaRPr/>
          </a:p>
          <a:p>
            <a:pPr marL="914400" lvl="1" indent="-298450" algn="l" rtl="0">
              <a:spcBef>
                <a:spcPts val="0"/>
              </a:spcBef>
              <a:spcAft>
                <a:spcPts val="0"/>
              </a:spcAft>
              <a:buSzPts val="1100"/>
              <a:buChar char="○"/>
            </a:pPr>
            <a:r>
              <a:rPr lang="en"/>
              <a:t>Completely skips B:do_configure</a:t>
            </a:r>
            <a:endParaRPr/>
          </a:p>
          <a:p>
            <a:pPr marL="914400" lvl="1" indent="-298450" algn="l" rtl="0">
              <a:spcBef>
                <a:spcPts val="0"/>
              </a:spcBef>
              <a:spcAft>
                <a:spcPts val="0"/>
              </a:spcAft>
              <a:buSzPts val="1100"/>
              <a:buChar char="○"/>
            </a:pPr>
            <a:r>
              <a:rPr lang="en"/>
              <a:t>In the traditional runqueue, this would not be allowed because bitbake can’t go back and execute setscene tasks</a:t>
            </a:r>
            <a:endParaRPr/>
          </a:p>
          <a:p>
            <a:pPr marL="914400" lvl="1" indent="-298450" algn="l" rtl="0">
              <a:spcBef>
                <a:spcPts val="0"/>
              </a:spcBef>
              <a:spcAft>
                <a:spcPts val="0"/>
              </a:spcAft>
              <a:buSzPts val="1100"/>
              <a:buChar char="○"/>
            </a:pPr>
            <a:r>
              <a:rPr lang="en"/>
              <a:t>The new runqueue does allow this though:</a:t>
            </a:r>
            <a:endParaRPr/>
          </a:p>
          <a:p>
            <a:pPr marL="1371600" lvl="2" indent="-298450" algn="l" rtl="0">
              <a:spcBef>
                <a:spcPts val="0"/>
              </a:spcBef>
              <a:spcAft>
                <a:spcPts val="0"/>
              </a:spcAft>
              <a:buSzPts val="1100"/>
              <a:buChar char="■"/>
            </a:pPr>
            <a:r>
              <a:rPr lang="en"/>
              <a:t>Setsecene tasks are allowed to be added to the run queue at any time</a:t>
            </a:r>
            <a:endParaRPr/>
          </a:p>
          <a:p>
            <a:pPr marL="1371600" lvl="2" indent="-298450" algn="l" rtl="0">
              <a:spcBef>
                <a:spcPts val="0"/>
              </a:spcBef>
              <a:spcAft>
                <a:spcPts val="0"/>
              </a:spcAft>
              <a:buSzPts val="1100"/>
              <a:buChar char="■"/>
            </a:pPr>
            <a:r>
              <a:rPr lang="en"/>
              <a:t>Anytime setsecene tasks are added, bitbake will execute them all, then continue with normal task execution</a:t>
            </a:r>
            <a:endParaRPr/>
          </a:p>
          <a:p>
            <a:pPr marL="457200" lvl="0" indent="-298450" algn="l" rtl="0">
              <a:spcBef>
                <a:spcPts val="0"/>
              </a:spcBef>
              <a:spcAft>
                <a:spcPts val="0"/>
              </a:spcAft>
              <a:buSzPts val="1100"/>
              <a:buChar char="●"/>
            </a:pPr>
            <a:r>
              <a:rPr lang="en"/>
              <a:t>Questions about this process?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79b7d7d0_3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79b7d7d0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 are going to look at what happens when bitbake generates signatures for the runqueue with the hashserver</a:t>
            </a:r>
            <a:endParaRPr/>
          </a:p>
          <a:p>
            <a:pPr marL="914400" lvl="1" indent="-298450" algn="l" rtl="0">
              <a:spcBef>
                <a:spcPts val="0"/>
              </a:spcBef>
              <a:spcAft>
                <a:spcPts val="0"/>
              </a:spcAft>
              <a:buSzPts val="1100"/>
              <a:buChar char="○"/>
            </a:pPr>
            <a:r>
              <a:rPr lang="en"/>
              <a:t>E.g. A clean build on another host, but has access to the hash server and sstate from previous example</a:t>
            </a:r>
            <a:endParaRPr/>
          </a:p>
          <a:p>
            <a:pPr marL="457200" lvl="0" indent="-298450" algn="l" rtl="0">
              <a:spcBef>
                <a:spcPts val="0"/>
              </a:spcBef>
              <a:spcAft>
                <a:spcPts val="0"/>
              </a:spcAft>
              <a:buSzPts val="1100"/>
              <a:buChar char="●"/>
            </a:pPr>
            <a:r>
              <a:rPr lang="en"/>
              <a:t>Signature generation is the process where bitbake calculates the task hashes for tasks in the runqueue</a:t>
            </a:r>
            <a:endParaRPr/>
          </a:p>
          <a:p>
            <a:pPr marL="914400" lvl="1" indent="-298450" algn="l" rtl="0">
              <a:spcBef>
                <a:spcPts val="0"/>
              </a:spcBef>
              <a:spcAft>
                <a:spcPts val="0"/>
              </a:spcAft>
              <a:buSzPts val="1100"/>
              <a:buChar char="○"/>
            </a:pPr>
            <a:r>
              <a:rPr lang="en"/>
              <a:t>Occurs before any tasks execute</a:t>
            </a:r>
            <a:endParaRPr/>
          </a:p>
          <a:p>
            <a:pPr marL="914400" lvl="1" indent="-298450" algn="l" rtl="0">
              <a:spcBef>
                <a:spcPts val="0"/>
              </a:spcBef>
              <a:spcAft>
                <a:spcPts val="0"/>
              </a:spcAft>
              <a:buSzPts val="1100"/>
              <a:buChar char="○"/>
            </a:pPr>
            <a:r>
              <a:rPr lang="en"/>
              <a:t>Reported as part of the “Initializing tasks” line when running bitbake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4cd9936a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4cd993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f4cd9936a_0_2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f4cd9936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A:do_configure task is initially calculated with the taskhash “aaa”</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4cd9936a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4cd993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Bitbake initially calculates the taskhash and unihash for A:do_populate_sysroot as “bbb”</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79b7d7d0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79b7d7d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After, it will query the hash server and ask if there is a better unihash for “bbb”</a:t>
            </a:r>
            <a:endParaRPr/>
          </a:p>
          <a:p>
            <a:pPr marL="457200" marR="0" lvl="0" indent="-298450" algn="l" rtl="0">
              <a:lnSpc>
                <a:spcPct val="100000"/>
              </a:lnSpc>
              <a:spcBef>
                <a:spcPts val="0"/>
              </a:spcBef>
              <a:spcAft>
                <a:spcPts val="0"/>
              </a:spcAft>
              <a:buSzPts val="1100"/>
              <a:buChar char="●"/>
            </a:pPr>
            <a:r>
              <a:rPr lang="en"/>
              <a:t>The server will consult the database and discover that “bbb” is equivalent to the older taskhash “222”</a:t>
            </a:r>
            <a:endParaRPr/>
          </a:p>
          <a:p>
            <a:pPr marL="914400" marR="0" lvl="1" indent="-298450" algn="l" rtl="0">
              <a:lnSpc>
                <a:spcPct val="100000"/>
              </a:lnSpc>
              <a:spcBef>
                <a:spcPts val="0"/>
              </a:spcBef>
              <a:spcAft>
                <a:spcPts val="0"/>
              </a:spcAft>
              <a:buSzPts val="1100"/>
              <a:buChar char="○"/>
            </a:pPr>
            <a:r>
              <a:rPr lang="en"/>
              <a:t>b/c They have the same output hash</a:t>
            </a:r>
            <a:endParaRPr/>
          </a:p>
          <a:p>
            <a:pPr marL="457200" marR="0" lvl="0" indent="-298450" algn="l" rtl="0">
              <a:lnSpc>
                <a:spcPct val="100000"/>
              </a:lnSpc>
              <a:spcBef>
                <a:spcPts val="0"/>
              </a:spcBef>
              <a:spcAft>
                <a:spcPts val="0"/>
              </a:spcAft>
              <a:buSzPts val="1100"/>
              <a:buChar char="●"/>
            </a:pPr>
            <a:r>
              <a:rPr lang="en"/>
              <a:t>Bitbake will change the unihash for the task accordingly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4cd9936a_0_3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4cd9936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Parsing will continue with subsequent tasks</a:t>
            </a:r>
            <a:endParaRPr/>
          </a:p>
          <a:p>
            <a:pPr marL="914400" marR="0" lvl="1" indent="-298450" algn="l" rtl="0">
              <a:lnSpc>
                <a:spcPct val="100000"/>
              </a:lnSpc>
              <a:spcBef>
                <a:spcPts val="0"/>
              </a:spcBef>
              <a:spcAft>
                <a:spcPts val="0"/>
              </a:spcAft>
              <a:buSzPts val="1100"/>
              <a:buChar char="○"/>
            </a:pPr>
            <a:r>
              <a:rPr lang="en"/>
              <a:t>Note that now the caches sstate tarballs can be used immediately since the unihash matches the cached tarball hashes before any tasks are run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f4cd9936a_0_32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f4cd9936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Bitbake will execute the setsence tasks, never needing to execute the tasks with differing hashes</a:t>
            </a:r>
            <a:endParaRPr/>
          </a:p>
          <a:p>
            <a:pPr marL="457200" marR="0" lvl="0" indent="-298450" algn="l" rtl="0">
              <a:lnSpc>
                <a:spcPct val="100000"/>
              </a:lnSpc>
              <a:spcBef>
                <a:spcPts val="0"/>
              </a:spcBef>
              <a:spcAft>
                <a:spcPts val="0"/>
              </a:spcAft>
              <a:buSzPts val="1100"/>
              <a:buChar char="●"/>
            </a:pPr>
            <a:r>
              <a:rPr lang="en"/>
              <a:t>This is very powerful when sstate and the hash server are both shared</a:t>
            </a:r>
            <a:endParaRPr/>
          </a:p>
          <a:p>
            <a:pPr marL="914400" marR="0" lvl="1" indent="-298450" algn="l" rtl="0">
              <a:lnSpc>
                <a:spcPct val="100000"/>
              </a:lnSpc>
              <a:spcBef>
                <a:spcPts val="0"/>
              </a:spcBef>
              <a:spcAft>
                <a:spcPts val="0"/>
              </a:spcAft>
              <a:buSzPts val="1100"/>
              <a:buChar char="○"/>
            </a:pPr>
            <a:r>
              <a:rPr lang="en"/>
              <a:t>It means that only one builder needs to to be the first to build and discover an equivalent hash</a:t>
            </a:r>
            <a:endParaRPr/>
          </a:p>
          <a:p>
            <a:pPr marL="1371600" marR="0" lvl="2" indent="-298450" algn="l" rtl="0">
              <a:lnSpc>
                <a:spcPct val="100000"/>
              </a:lnSpc>
              <a:spcBef>
                <a:spcPts val="0"/>
              </a:spcBef>
              <a:spcAft>
                <a:spcPts val="0"/>
              </a:spcAft>
              <a:buSzPts val="1100"/>
              <a:buChar char="■"/>
            </a:pPr>
            <a:r>
              <a:rPr lang="en"/>
              <a:t>After that, everyone else will detect the hashes as equivalent and restore from sstate</a:t>
            </a:r>
            <a:endParaRPr/>
          </a:p>
          <a:p>
            <a:pPr marL="457200" marR="0" lvl="0" indent="-298450" algn="l" rtl="0">
              <a:lnSpc>
                <a:spcPct val="100000"/>
              </a:lnSpc>
              <a:spcBef>
                <a:spcPts val="0"/>
              </a:spcBef>
              <a:spcAft>
                <a:spcPts val="0"/>
              </a:spcAft>
              <a:buSzPts val="1100"/>
              <a:buChar char="●"/>
            </a:pPr>
            <a:r>
              <a:rPr lang="en"/>
              <a:t>Questions?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4cd9936a_0_3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4cd9936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Better build reproducibility means better hash equivalency</a:t>
            </a:r>
            <a:endParaRPr/>
          </a:p>
          <a:p>
            <a:pPr marL="914400" lvl="1" indent="-298450" algn="l" rtl="0">
              <a:spcBef>
                <a:spcPts val="0"/>
              </a:spcBef>
              <a:spcAft>
                <a:spcPts val="0"/>
              </a:spcAft>
              <a:buSzPts val="1100"/>
              <a:buChar char="○"/>
            </a:pPr>
            <a:r>
              <a:rPr lang="en"/>
              <a:t>Remember: equivalent hashes are determined by the outhash</a:t>
            </a:r>
            <a:endParaRPr/>
          </a:p>
          <a:p>
            <a:pPr marL="1371600" lvl="2" indent="-298450" algn="l" rtl="0">
              <a:spcBef>
                <a:spcPts val="0"/>
              </a:spcBef>
              <a:spcAft>
                <a:spcPts val="0"/>
              </a:spcAft>
              <a:buSzPts val="1100"/>
              <a:buChar char="■"/>
            </a:pPr>
            <a:r>
              <a:rPr lang="en"/>
              <a:t>If the same build doesn’t generate the same outhash, it can’t be determined to be equivalent</a:t>
            </a:r>
            <a:endParaRPr/>
          </a:p>
          <a:p>
            <a:pPr marL="457200" lvl="0" indent="-298450" algn="l" rtl="0">
              <a:spcBef>
                <a:spcPts val="0"/>
              </a:spcBef>
              <a:spcAft>
                <a:spcPts val="0"/>
              </a:spcAft>
              <a:buSzPts val="1100"/>
              <a:buChar char="●"/>
            </a:pPr>
            <a:r>
              <a:rPr lang="en"/>
              <a:t>Reproducibility is important for other reasons, hopefully hash equivalence helps drive it to be more important for everyone else!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79b7d7d0_3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79b7d7d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44</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79</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80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118</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183</a:t>
            </a:fld>
            <a:endParaRPr lang="en-US" dirty="0"/>
          </a:p>
        </p:txBody>
      </p:sp>
    </p:spTree>
    <p:extLst>
      <p:ext uri="{BB962C8B-B14F-4D97-AF65-F5344CB8AC3E}">
        <p14:creationId xmlns:p14="http://schemas.microsoft.com/office/powerpoint/2010/main" val="1858473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-–run-tests-by &lt;</a:t>
            </a:r>
            <a:r>
              <a:rPr lang="en-US" sz="1200" b="0" i="0" kern="1200" dirty="0" err="1">
                <a:solidFill>
                  <a:schemeClr val="tx1"/>
                </a:solidFill>
                <a:effectLst/>
                <a:latin typeface="+mn-lt"/>
                <a:ea typeface="ＭＳ Ｐゴシック" charset="0"/>
                <a:cs typeface="ＭＳ Ｐゴシック" charset="0"/>
              </a:rPr>
              <a:t>name|class|module|id|tag</a:t>
            </a:r>
            <a:r>
              <a:rPr lang="en-US" sz="1200" b="0" i="0" kern="1200" dirty="0">
                <a:solidFill>
                  <a:schemeClr val="tx1"/>
                </a:solidFill>
                <a:effectLst/>
                <a:latin typeface="+mn-lt"/>
                <a:ea typeface="ＭＳ Ｐゴシック" charset="0"/>
                <a:cs typeface="ＭＳ Ｐゴシック" charset="0"/>
              </a:rPr>
              <a:t>&gt; </a:t>
            </a:r>
          </a:p>
          <a:p>
            <a:r>
              <a:rPr lang="en-US" dirty="0"/>
              <a:t>Name</a:t>
            </a:r>
          </a:p>
          <a:p>
            <a:r>
              <a:rPr lang="en-US" dirty="0"/>
              <a:t>--run-tests-by name </a:t>
            </a:r>
            <a:r>
              <a:rPr lang="en-US" dirty="0" err="1"/>
              <a:t>testA</a:t>
            </a:r>
            <a:r>
              <a:rPr lang="en-US" dirty="0"/>
              <a:t> </a:t>
            </a:r>
            <a:r>
              <a:rPr lang="en-US" dirty="0" err="1"/>
              <a:t>testB</a:t>
            </a:r>
            <a:r>
              <a:rPr lang="en-US" dirty="0"/>
              <a:t> </a:t>
            </a:r>
            <a:r>
              <a:rPr lang="en-US" dirty="0" err="1"/>
              <a:t>testC</a:t>
            </a:r>
            <a:r>
              <a:rPr lang="en-US" dirty="0"/>
              <a:t>: simply specify test names and it will determine automatically where they are located.</a:t>
            </a:r>
          </a:p>
          <a:p>
            <a:r>
              <a:rPr lang="en-US" dirty="0"/>
              <a:t>class--run-tests-by class </a:t>
            </a:r>
            <a:r>
              <a:rPr lang="en-US" dirty="0" err="1"/>
              <a:t>classA</a:t>
            </a:r>
            <a:r>
              <a:rPr lang="en-US" dirty="0"/>
              <a:t> </a:t>
            </a:r>
            <a:r>
              <a:rPr lang="en-US" dirty="0" err="1"/>
              <a:t>classB</a:t>
            </a:r>
            <a:r>
              <a:rPr lang="en-US" dirty="0"/>
              <a:t> </a:t>
            </a:r>
            <a:r>
              <a:rPr lang="en-US" dirty="0" err="1"/>
              <a:t>classC</a:t>
            </a:r>
            <a:r>
              <a:rPr lang="en-US" dirty="0"/>
              <a:t>: simply specify class names and it will determine automatically what tests they contain and where they are located.</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184</a:t>
            </a:fld>
            <a:endParaRPr lang="en-US" dirty="0"/>
          </a:p>
        </p:txBody>
      </p:sp>
    </p:spTree>
    <p:extLst>
      <p:ext uri="{BB962C8B-B14F-4D97-AF65-F5344CB8AC3E}">
        <p14:creationId xmlns:p14="http://schemas.microsoft.com/office/powerpoint/2010/main" val="3115973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tests</a:t>
            </a:r>
          </a:p>
          <a:p>
            <a:r>
              <a:rPr lang="en-US" dirty="0"/>
              <a:t>Runtime</a:t>
            </a:r>
          </a:p>
          <a:p>
            <a:r>
              <a:rPr lang="en-US" dirty="0"/>
              <a:t>SDK</a:t>
            </a:r>
          </a:p>
          <a:p>
            <a:r>
              <a:rPr lang="en-US" dirty="0"/>
              <a:t>SDK-EXT</a:t>
            </a:r>
          </a:p>
          <a:p>
            <a:r>
              <a:rPr lang="en-US" dirty="0"/>
              <a:t>Self-test</a:t>
            </a: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185</a:t>
            </a:fld>
            <a:endParaRPr lang="en-US" dirty="0"/>
          </a:p>
        </p:txBody>
      </p:sp>
    </p:spTree>
    <p:extLst>
      <p:ext uri="{BB962C8B-B14F-4D97-AF65-F5344CB8AC3E}">
        <p14:creationId xmlns:p14="http://schemas.microsoft.com/office/powerpoint/2010/main" val="3094326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194</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143000" y="685800"/>
            <a:ext cx="4572000" cy="3429000"/>
          </a:xfrm>
          <a:prstGeom prst="rect">
            <a:avLst/>
          </a:prstGeom>
        </p:spPr>
      </p:sp>
      <p:sp>
        <p:nvSpPr>
          <p:cNvPr id="50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1" name="TextShape 3"/>
          <p:cNvSpPr txBox="1"/>
          <p:nvPr/>
        </p:nvSpPr>
        <p:spPr>
          <a:xfrm>
            <a:off x="3884760" y="8685360"/>
            <a:ext cx="2971440" cy="456840"/>
          </a:xfrm>
          <a:prstGeom prst="rect">
            <a:avLst/>
          </a:prstGeom>
          <a:noFill/>
          <a:ln>
            <a:noFill/>
          </a:ln>
        </p:spPr>
        <p:txBody>
          <a:bodyPr anchor="b"/>
          <a:lstStyle/>
          <a:p>
            <a:pPr algn="r">
              <a:lnSpc>
                <a:spcPct val="100000"/>
              </a:lnSpc>
            </a:pPr>
            <a:fld id="{1D23BEAB-4387-4D47-9023-162943EA39A3}" type="slidenum">
              <a:rPr lang="en-US" sz="1200" b="0" strike="noStrike" spc="-1">
                <a:solidFill>
                  <a:srgbClr val="000000"/>
                </a:solidFill>
                <a:latin typeface="+mn-lt"/>
                <a:ea typeface="+mn-ea"/>
              </a:rPr>
              <a:t>207</a:t>
            </a:fld>
            <a:endParaRPr lang="en-US" sz="1200" b="0" strike="noStrike" spc="-1">
              <a:latin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1143000" y="685800"/>
            <a:ext cx="4571640" cy="3428640"/>
          </a:xfrm>
          <a:prstGeom prst="rect">
            <a:avLst/>
          </a:prstGeom>
        </p:spPr>
      </p:sp>
      <p:sp>
        <p:nvSpPr>
          <p:cNvPr id="50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4" name="TextShape 3"/>
          <p:cNvSpPr txBox="1"/>
          <p:nvPr/>
        </p:nvSpPr>
        <p:spPr>
          <a:xfrm>
            <a:off x="3884760" y="8685360"/>
            <a:ext cx="2971440" cy="456840"/>
          </a:xfrm>
          <a:prstGeom prst="rect">
            <a:avLst/>
          </a:prstGeom>
          <a:noFill/>
          <a:ln>
            <a:noFill/>
          </a:ln>
        </p:spPr>
        <p:txBody>
          <a:bodyPr anchor="b"/>
          <a:lstStyle/>
          <a:p>
            <a:pPr algn="r">
              <a:lnSpc>
                <a:spcPct val="100000"/>
              </a:lnSpc>
            </a:pPr>
            <a:fld id="{4FF88850-7572-4E21-8834-DD2B2B7DF401}" type="slidenum">
              <a:rPr lang="en-US" sz="1200" b="0" strike="noStrike" spc="-1">
                <a:solidFill>
                  <a:srgbClr val="000000"/>
                </a:solidFill>
                <a:latin typeface="+mn-lt"/>
                <a:ea typeface="+mn-ea"/>
              </a:rPr>
              <a:t>208</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656c5f5b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656c5f5b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g4656c5f5bc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1143000" y="685800"/>
            <a:ext cx="4571640" cy="3428640"/>
          </a:xfrm>
          <a:prstGeom prst="rect">
            <a:avLst/>
          </a:prstGeom>
        </p:spPr>
      </p:sp>
      <p:sp>
        <p:nvSpPr>
          <p:cNvPr id="50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7" name="TextShape 3"/>
          <p:cNvSpPr txBox="1"/>
          <p:nvPr/>
        </p:nvSpPr>
        <p:spPr>
          <a:xfrm>
            <a:off x="3884760" y="8685360"/>
            <a:ext cx="2971440" cy="456840"/>
          </a:xfrm>
          <a:prstGeom prst="rect">
            <a:avLst/>
          </a:prstGeom>
          <a:noFill/>
          <a:ln>
            <a:noFill/>
          </a:ln>
        </p:spPr>
        <p:txBody>
          <a:bodyPr anchor="b"/>
          <a:lstStyle/>
          <a:p>
            <a:pPr algn="r">
              <a:lnSpc>
                <a:spcPct val="100000"/>
              </a:lnSpc>
            </a:pPr>
            <a:fld id="{126D2928-21E6-487D-9B23-C01C9AEA24F9}" type="slidenum">
              <a:rPr lang="en-US" sz="1200" b="0" strike="noStrike" spc="-1">
                <a:solidFill>
                  <a:srgbClr val="000000"/>
                </a:solidFill>
                <a:latin typeface="+mn-lt"/>
                <a:ea typeface="+mn-ea"/>
              </a:rPr>
              <a:t>209</a:t>
            </a:fld>
            <a:endParaRPr lang="en-US" sz="1200" b="0" strike="noStrike" spc="-1">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1143000" y="685800"/>
            <a:ext cx="4571640" cy="3428640"/>
          </a:xfrm>
          <a:prstGeom prst="rect">
            <a:avLst/>
          </a:prstGeom>
        </p:spPr>
      </p:sp>
      <p:sp>
        <p:nvSpPr>
          <p:cNvPr id="50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0" name="TextShape 3"/>
          <p:cNvSpPr txBox="1"/>
          <p:nvPr/>
        </p:nvSpPr>
        <p:spPr>
          <a:xfrm>
            <a:off x="3884760" y="8685360"/>
            <a:ext cx="2971440" cy="456840"/>
          </a:xfrm>
          <a:prstGeom prst="rect">
            <a:avLst/>
          </a:prstGeom>
          <a:noFill/>
          <a:ln>
            <a:noFill/>
          </a:ln>
        </p:spPr>
        <p:txBody>
          <a:bodyPr anchor="b"/>
          <a:lstStyle/>
          <a:p>
            <a:pPr algn="r">
              <a:lnSpc>
                <a:spcPct val="100000"/>
              </a:lnSpc>
            </a:pPr>
            <a:fld id="{EAE67CAB-5CFA-4931-A81B-E279312742CA}" type="slidenum">
              <a:rPr lang="en-US" sz="1200" b="0" strike="noStrike" spc="-1">
                <a:solidFill>
                  <a:srgbClr val="000000"/>
                </a:solidFill>
                <a:latin typeface="+mn-lt"/>
                <a:ea typeface="+mn-ea"/>
              </a:rPr>
              <a:t>210</a:t>
            </a:fld>
            <a:endParaRPr lang="en-US" sz="1200" b="0" strike="noStrike" spc="-1">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1143000" y="685800"/>
            <a:ext cx="4571640" cy="3428640"/>
          </a:xfrm>
          <a:prstGeom prst="rect">
            <a:avLst/>
          </a:prstGeom>
        </p:spPr>
      </p:sp>
      <p:sp>
        <p:nvSpPr>
          <p:cNvPr id="51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3" name="TextShape 3"/>
          <p:cNvSpPr txBox="1"/>
          <p:nvPr/>
        </p:nvSpPr>
        <p:spPr>
          <a:xfrm>
            <a:off x="3884760" y="8685360"/>
            <a:ext cx="2971440" cy="456840"/>
          </a:xfrm>
          <a:prstGeom prst="rect">
            <a:avLst/>
          </a:prstGeom>
          <a:noFill/>
          <a:ln>
            <a:noFill/>
          </a:ln>
        </p:spPr>
        <p:txBody>
          <a:bodyPr anchor="b"/>
          <a:lstStyle/>
          <a:p>
            <a:pPr algn="r">
              <a:lnSpc>
                <a:spcPct val="100000"/>
              </a:lnSpc>
            </a:pPr>
            <a:fld id="{653D6A03-734A-49D1-BF1A-D0A3DC7AC587}" type="slidenum">
              <a:rPr lang="en-US" sz="1200" b="0" strike="noStrike" spc="-1">
                <a:solidFill>
                  <a:srgbClr val="000000"/>
                </a:solidFill>
                <a:latin typeface="+mn-lt"/>
                <a:ea typeface="+mn-ea"/>
              </a:rPr>
              <a:t>211</a:t>
            </a:fld>
            <a:endParaRPr lang="en-US" sz="1200" b="0" strike="noStrike" spc="-1">
              <a:latin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1143000" y="685800"/>
            <a:ext cx="4571640" cy="3428640"/>
          </a:xfrm>
          <a:prstGeom prst="rect">
            <a:avLst/>
          </a:prstGeom>
        </p:spPr>
      </p:sp>
      <p:sp>
        <p:nvSpPr>
          <p:cNvPr id="515"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6" name="TextShape 3"/>
          <p:cNvSpPr txBox="1"/>
          <p:nvPr/>
        </p:nvSpPr>
        <p:spPr>
          <a:xfrm>
            <a:off x="3884760" y="8685360"/>
            <a:ext cx="2971440" cy="456840"/>
          </a:xfrm>
          <a:prstGeom prst="rect">
            <a:avLst/>
          </a:prstGeom>
          <a:noFill/>
          <a:ln>
            <a:noFill/>
          </a:ln>
        </p:spPr>
        <p:txBody>
          <a:bodyPr anchor="b"/>
          <a:lstStyle/>
          <a:p>
            <a:pPr algn="r">
              <a:lnSpc>
                <a:spcPct val="100000"/>
              </a:lnSpc>
            </a:pPr>
            <a:fld id="{4D67E497-6C7C-4E3C-B023-D3B03BB5B78C}" type="slidenum">
              <a:rPr lang="en-US" sz="1200" b="0" strike="noStrike" spc="-1">
                <a:solidFill>
                  <a:srgbClr val="000000"/>
                </a:solidFill>
                <a:latin typeface="+mn-lt"/>
                <a:ea typeface="+mn-ea"/>
              </a:rPr>
              <a:t>212</a:t>
            </a:fld>
            <a:endParaRPr lang="en-US" sz="1200" b="0" strike="noStrike" spc="-1">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1143000" y="685800"/>
            <a:ext cx="4571640" cy="3428640"/>
          </a:xfrm>
          <a:prstGeom prst="rect">
            <a:avLst/>
          </a:prstGeom>
        </p:spPr>
      </p:sp>
      <p:sp>
        <p:nvSpPr>
          <p:cNvPr id="518"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9" name="TextShape 3"/>
          <p:cNvSpPr txBox="1"/>
          <p:nvPr/>
        </p:nvSpPr>
        <p:spPr>
          <a:xfrm>
            <a:off x="3884760" y="8685360"/>
            <a:ext cx="2971440" cy="456840"/>
          </a:xfrm>
          <a:prstGeom prst="rect">
            <a:avLst/>
          </a:prstGeom>
          <a:noFill/>
          <a:ln>
            <a:noFill/>
          </a:ln>
        </p:spPr>
        <p:txBody>
          <a:bodyPr anchor="b"/>
          <a:lstStyle/>
          <a:p>
            <a:pPr algn="r">
              <a:lnSpc>
                <a:spcPct val="100000"/>
              </a:lnSpc>
            </a:pPr>
            <a:fld id="{F1AFE2EF-0B87-4382-9A43-CE95FC45F355}" type="slidenum">
              <a:rPr lang="en-US" sz="1200" b="0" strike="noStrike" spc="-1">
                <a:solidFill>
                  <a:srgbClr val="000000"/>
                </a:solidFill>
                <a:latin typeface="+mn-lt"/>
                <a:ea typeface="+mn-ea"/>
              </a:rPr>
              <a:t>216</a:t>
            </a:fld>
            <a:endParaRPr lang="en-US" sz="1200" b="0" strike="noStrike" spc="-1">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1143000" y="685800"/>
            <a:ext cx="4571640" cy="3428640"/>
          </a:xfrm>
          <a:prstGeom prst="rect">
            <a:avLst/>
          </a:prstGeom>
        </p:spPr>
      </p:sp>
      <p:sp>
        <p:nvSpPr>
          <p:cNvPr id="521"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2" name="TextShape 3"/>
          <p:cNvSpPr txBox="1"/>
          <p:nvPr/>
        </p:nvSpPr>
        <p:spPr>
          <a:xfrm>
            <a:off x="3884760" y="8685360"/>
            <a:ext cx="2971440" cy="456840"/>
          </a:xfrm>
          <a:prstGeom prst="rect">
            <a:avLst/>
          </a:prstGeom>
          <a:noFill/>
          <a:ln>
            <a:noFill/>
          </a:ln>
        </p:spPr>
        <p:txBody>
          <a:bodyPr anchor="b"/>
          <a:lstStyle/>
          <a:p>
            <a:pPr algn="r">
              <a:lnSpc>
                <a:spcPct val="100000"/>
              </a:lnSpc>
            </a:pPr>
            <a:fld id="{36452A58-6294-46C1-AFF2-9447B682DE22}" type="slidenum">
              <a:rPr lang="en-US" sz="1200" b="0" strike="noStrike" spc="-1">
                <a:solidFill>
                  <a:srgbClr val="000000"/>
                </a:solidFill>
                <a:latin typeface="+mn-lt"/>
                <a:ea typeface="+mn-ea"/>
              </a:rPr>
              <a:t>217</a:t>
            </a:fld>
            <a:endParaRPr lang="en-US" sz="1200" b="0" strike="noStrike" spc="-1">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1143000" y="685800"/>
            <a:ext cx="4571640" cy="3428640"/>
          </a:xfrm>
          <a:prstGeom prst="rect">
            <a:avLst/>
          </a:prstGeom>
        </p:spPr>
      </p:sp>
      <p:sp>
        <p:nvSpPr>
          <p:cNvPr id="52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5" name="TextShape 3"/>
          <p:cNvSpPr txBox="1"/>
          <p:nvPr/>
        </p:nvSpPr>
        <p:spPr>
          <a:xfrm>
            <a:off x="3884760" y="8685360"/>
            <a:ext cx="2971440" cy="456840"/>
          </a:xfrm>
          <a:prstGeom prst="rect">
            <a:avLst/>
          </a:prstGeom>
          <a:noFill/>
          <a:ln>
            <a:noFill/>
          </a:ln>
        </p:spPr>
        <p:txBody>
          <a:bodyPr anchor="b"/>
          <a:lstStyle/>
          <a:p>
            <a:pPr algn="r">
              <a:lnSpc>
                <a:spcPct val="100000"/>
              </a:lnSpc>
            </a:pPr>
            <a:fld id="{FEDE1357-CE31-4C79-8F06-25FDD1567A58}" type="slidenum">
              <a:rPr lang="en-US" sz="1200" b="0" strike="noStrike" spc="-1">
                <a:solidFill>
                  <a:srgbClr val="000000"/>
                </a:solidFill>
                <a:latin typeface="+mn-lt"/>
                <a:ea typeface="+mn-ea"/>
              </a:rPr>
              <a:t>218</a:t>
            </a:fld>
            <a:endParaRPr lang="en-US" sz="1200" b="0" strike="noStrike" spc="-1">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noRot="1" noChangeAspect="1"/>
          </p:cNvSpPr>
          <p:nvPr>
            <p:ph type="sldImg"/>
          </p:nvPr>
        </p:nvSpPr>
        <p:spPr>
          <a:xfrm>
            <a:off x="1143000" y="685800"/>
            <a:ext cx="4571640" cy="3428640"/>
          </a:xfrm>
          <a:prstGeom prst="rect">
            <a:avLst/>
          </a:prstGeom>
        </p:spPr>
      </p:sp>
      <p:sp>
        <p:nvSpPr>
          <p:cNvPr id="527"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8" name="TextShape 3"/>
          <p:cNvSpPr txBox="1"/>
          <p:nvPr/>
        </p:nvSpPr>
        <p:spPr>
          <a:xfrm>
            <a:off x="3884760" y="8685360"/>
            <a:ext cx="2971440" cy="456840"/>
          </a:xfrm>
          <a:prstGeom prst="rect">
            <a:avLst/>
          </a:prstGeom>
          <a:noFill/>
          <a:ln>
            <a:noFill/>
          </a:ln>
        </p:spPr>
        <p:txBody>
          <a:bodyPr anchor="b"/>
          <a:lstStyle/>
          <a:p>
            <a:pPr algn="r">
              <a:lnSpc>
                <a:spcPct val="100000"/>
              </a:lnSpc>
            </a:pPr>
            <a:fld id="{521C2AD5-B81B-46EE-9A16-2EB7E59564D5}" type="slidenum">
              <a:rPr lang="en-US" sz="1200" b="0" strike="noStrike" spc="-1">
                <a:solidFill>
                  <a:srgbClr val="000000"/>
                </a:solidFill>
                <a:latin typeface="+mn-lt"/>
                <a:ea typeface="+mn-ea"/>
              </a:rPr>
              <a:t>219</a:t>
            </a:fld>
            <a:endParaRPr lang="en-US" sz="1200" b="0" strike="noStrike" spc="-1">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1143000" y="685800"/>
            <a:ext cx="4571640" cy="3428640"/>
          </a:xfrm>
          <a:prstGeom prst="rect">
            <a:avLst/>
          </a:prstGeom>
        </p:spPr>
      </p:sp>
      <p:sp>
        <p:nvSpPr>
          <p:cNvPr id="53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1" name="TextShape 3"/>
          <p:cNvSpPr txBox="1"/>
          <p:nvPr/>
        </p:nvSpPr>
        <p:spPr>
          <a:xfrm>
            <a:off x="3884760" y="8685360"/>
            <a:ext cx="2971440" cy="456840"/>
          </a:xfrm>
          <a:prstGeom prst="rect">
            <a:avLst/>
          </a:prstGeom>
          <a:noFill/>
          <a:ln>
            <a:noFill/>
          </a:ln>
        </p:spPr>
        <p:txBody>
          <a:bodyPr anchor="b"/>
          <a:lstStyle/>
          <a:p>
            <a:pPr algn="r">
              <a:lnSpc>
                <a:spcPct val="100000"/>
              </a:lnSpc>
            </a:pPr>
            <a:fld id="{EC6C7F26-063F-4A58-A41F-7443F73A981F}" type="slidenum">
              <a:rPr lang="en-US" sz="1200" b="0" strike="noStrike" spc="-1">
                <a:solidFill>
                  <a:srgbClr val="000000"/>
                </a:solidFill>
                <a:latin typeface="+mn-lt"/>
                <a:ea typeface="+mn-ea"/>
              </a:rPr>
              <a:t>220</a:t>
            </a:fld>
            <a:endParaRPr lang="en-US" sz="1200" b="0" strike="noStrike" spc="-1">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noRot="1" noChangeAspect="1"/>
          </p:cNvSpPr>
          <p:nvPr>
            <p:ph type="sldImg"/>
          </p:nvPr>
        </p:nvSpPr>
        <p:spPr>
          <a:xfrm>
            <a:off x="1143000" y="685800"/>
            <a:ext cx="4571640" cy="3428640"/>
          </a:xfrm>
          <a:prstGeom prst="rect">
            <a:avLst/>
          </a:prstGeom>
        </p:spPr>
      </p:sp>
      <p:sp>
        <p:nvSpPr>
          <p:cNvPr id="53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4" name="TextShape 3"/>
          <p:cNvSpPr txBox="1"/>
          <p:nvPr/>
        </p:nvSpPr>
        <p:spPr>
          <a:xfrm>
            <a:off x="3884760" y="8685360"/>
            <a:ext cx="2971440" cy="456840"/>
          </a:xfrm>
          <a:prstGeom prst="rect">
            <a:avLst/>
          </a:prstGeom>
          <a:noFill/>
          <a:ln>
            <a:noFill/>
          </a:ln>
        </p:spPr>
        <p:txBody>
          <a:bodyPr anchor="b"/>
          <a:lstStyle/>
          <a:p>
            <a:pPr algn="r">
              <a:lnSpc>
                <a:spcPct val="100000"/>
              </a:lnSpc>
            </a:pPr>
            <a:fld id="{0A5DD94D-522B-4A82-A692-9378A1214759}" type="slidenum">
              <a:rPr lang="en-US" sz="1200" b="0" strike="noStrike" spc="-1">
                <a:solidFill>
                  <a:srgbClr val="000000"/>
                </a:solidFill>
                <a:latin typeface="+mn-lt"/>
                <a:ea typeface="+mn-ea"/>
              </a:rPr>
              <a:t>221</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657cf307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657cf307d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 name="Google Shape;70;g4657cf307d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1143000" y="685800"/>
            <a:ext cx="4571640" cy="3428640"/>
          </a:xfrm>
          <a:prstGeom prst="rect">
            <a:avLst/>
          </a:prstGeom>
        </p:spPr>
      </p:sp>
      <p:sp>
        <p:nvSpPr>
          <p:cNvPr id="53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7" name="TextShape 3"/>
          <p:cNvSpPr txBox="1"/>
          <p:nvPr/>
        </p:nvSpPr>
        <p:spPr>
          <a:xfrm>
            <a:off x="3884760" y="8685360"/>
            <a:ext cx="2971440" cy="456840"/>
          </a:xfrm>
          <a:prstGeom prst="rect">
            <a:avLst/>
          </a:prstGeom>
          <a:noFill/>
          <a:ln>
            <a:noFill/>
          </a:ln>
        </p:spPr>
        <p:txBody>
          <a:bodyPr anchor="b"/>
          <a:lstStyle/>
          <a:p>
            <a:pPr algn="r">
              <a:lnSpc>
                <a:spcPct val="100000"/>
              </a:lnSpc>
            </a:pPr>
            <a:fld id="{90DC71F1-4A53-48C3-B1B3-02E806FCBAAD}" type="slidenum">
              <a:rPr lang="en-US" sz="1200" b="0" strike="noStrike" spc="-1">
                <a:solidFill>
                  <a:srgbClr val="000000"/>
                </a:solidFill>
                <a:latin typeface="+mn-lt"/>
                <a:ea typeface="+mn-ea"/>
              </a:rPr>
              <a:t>222</a:t>
            </a:fld>
            <a:endParaRPr lang="en-US" sz="1200" b="0" strike="noStrike" spc="-1">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1143000" y="685800"/>
            <a:ext cx="4571640" cy="3428640"/>
          </a:xfrm>
          <a:prstGeom prst="rect">
            <a:avLst/>
          </a:prstGeom>
        </p:spPr>
      </p:sp>
      <p:sp>
        <p:nvSpPr>
          <p:cNvPr id="53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40" name="TextShape 3"/>
          <p:cNvSpPr txBox="1"/>
          <p:nvPr/>
        </p:nvSpPr>
        <p:spPr>
          <a:xfrm>
            <a:off x="3884760" y="8685360"/>
            <a:ext cx="2971440" cy="456840"/>
          </a:xfrm>
          <a:prstGeom prst="rect">
            <a:avLst/>
          </a:prstGeom>
          <a:noFill/>
          <a:ln>
            <a:noFill/>
          </a:ln>
        </p:spPr>
        <p:txBody>
          <a:bodyPr anchor="b"/>
          <a:lstStyle/>
          <a:p>
            <a:pPr algn="r">
              <a:lnSpc>
                <a:spcPct val="100000"/>
              </a:lnSpc>
            </a:pPr>
            <a:fld id="{B8AE72A3-0C83-4078-B855-222F3A7E2AE1}" type="slidenum">
              <a:rPr lang="en-US" sz="1200" b="0" strike="noStrike" spc="-1">
                <a:solidFill>
                  <a:srgbClr val="000000"/>
                </a:solidFill>
                <a:latin typeface="+mn-lt"/>
                <a:ea typeface="+mn-ea"/>
              </a:rPr>
              <a:t>223</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657cf307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657cf307d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 name="Google Shape;78;g4657cf307d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fcbc7537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fcbc7537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5fcbc75374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cbc7537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cbc75374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g5fcbc75374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2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512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649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31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600" i="0" u="none" strike="noStrike" cap="none">
                <a:solidFill>
                  <a:schemeClr val="accent1"/>
                </a:solidFill>
              </a:defRPr>
            </a:lvl1pPr>
            <a:lvl2pPr marR="0" lvl="1"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9pPr>
          </a:lstStyle>
          <a:p>
            <a:endParaRPr/>
          </a:p>
        </p:txBody>
      </p:sp>
      <p:sp>
        <p:nvSpPr>
          <p:cNvPr id="20" name="Google Shape;20;p3"/>
          <p:cNvSpPr txBox="1">
            <a:spLocks noGrp="1"/>
          </p:cNvSpPr>
          <p:nvPr>
            <p:ph type="body" idx="1"/>
          </p:nvPr>
        </p:nvSpPr>
        <p:spPr>
          <a:xfrm>
            <a:off x="448853" y="1379538"/>
            <a:ext cx="8233186" cy="4532312"/>
          </a:xfrm>
          <a:prstGeom prst="rect">
            <a:avLst/>
          </a:prstGeom>
          <a:noFill/>
          <a:ln>
            <a:noFill/>
          </a:ln>
        </p:spPr>
        <p:txBody>
          <a:bodyPr spcFirstLastPara="1" wrap="square" lIns="0" tIns="0" rIns="0" bIns="0" anchor="t" anchorCtr="0">
            <a:noAutofit/>
          </a:bodyPr>
          <a:lstStyle>
            <a:lvl1pPr marL="457200" marR="0" lvl="0" indent="-381000" algn="l" rtl="0">
              <a:spcBef>
                <a:spcPts val="1800"/>
              </a:spcBef>
              <a:spcAft>
                <a:spcPts val="0"/>
              </a:spcAft>
              <a:buClr>
                <a:schemeClr val="accent1"/>
              </a:buClr>
              <a:buSzPts val="2400"/>
              <a:buChar char="•"/>
              <a:defRPr sz="2400" i="0" u="none" strike="noStrike" cap="none">
                <a:solidFill>
                  <a:schemeClr val="accent6"/>
                </a:solidFill>
              </a:defRPr>
            </a:lvl1pPr>
            <a:lvl2pPr marL="914400" marR="0" lvl="1" indent="-368300" algn="l" rtl="0">
              <a:spcBef>
                <a:spcPts val="500"/>
              </a:spcBef>
              <a:spcAft>
                <a:spcPts val="0"/>
              </a:spcAft>
              <a:buClr>
                <a:schemeClr val="dk1"/>
              </a:buClr>
              <a:buSzPts val="2200"/>
              <a:buChar char="•"/>
              <a:defRPr sz="2200" i="0" u="none" strike="noStrike" cap="none">
                <a:solidFill>
                  <a:srgbClr val="404040"/>
                </a:solidFill>
              </a:defRPr>
            </a:lvl2pPr>
            <a:lvl3pPr marL="1371600" marR="0" lvl="2" indent="-368300" algn="l" rtl="0">
              <a:spcBef>
                <a:spcPts val="500"/>
              </a:spcBef>
              <a:spcAft>
                <a:spcPts val="0"/>
              </a:spcAft>
              <a:buClr>
                <a:schemeClr val="accent6"/>
              </a:buClr>
              <a:buSzPts val="2200"/>
              <a:buAutoNum type="arabicPlain"/>
              <a:defRPr sz="2200" i="0" u="none" strike="noStrike" cap="none">
                <a:solidFill>
                  <a:schemeClr val="accent6"/>
                </a:solidFill>
              </a:defRPr>
            </a:lvl3pPr>
            <a:lvl4pPr marL="1828800" marR="0" lvl="3" indent="-368300" algn="l" rtl="0">
              <a:spcBef>
                <a:spcPts val="500"/>
              </a:spcBef>
              <a:spcAft>
                <a:spcPts val="0"/>
              </a:spcAft>
              <a:buClr>
                <a:schemeClr val="lt1"/>
              </a:buClr>
              <a:buSzPts val="2200"/>
              <a:buChar char="•"/>
              <a:defRPr sz="2200" i="0" u="none" strike="noStrike" cap="none">
                <a:solidFill>
                  <a:schemeClr val="accent6"/>
                </a:solidFill>
              </a:defRPr>
            </a:lvl4pPr>
            <a:lvl5pPr marL="2286000" marR="0" lvl="4"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5pPr>
            <a:lvl6pPr marL="2743200" marR="0" lvl="5"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6pPr>
            <a:lvl7pPr marL="3200400" marR="0" lvl="6" indent="-342900" algn="l" rtl="0">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500"/>
              </a:spcBef>
              <a:spcAft>
                <a:spcPts val="0"/>
              </a:spcAft>
              <a:buClr>
                <a:schemeClr val="dk1"/>
              </a:buClr>
              <a:buSzPts val="1800"/>
              <a:buAutoNum type="arabicPlain"/>
              <a:defRPr sz="1800" i="0" u="none" strike="noStrike" cap="none">
                <a:solidFill>
                  <a:schemeClr val="dk1"/>
                </a:solidFill>
              </a:defRPr>
            </a:lvl8pPr>
            <a:lvl9pPr marL="4114800" marR="0" lvl="8" indent="-342900" algn="l" rtl="0">
              <a:spcBef>
                <a:spcPts val="500"/>
              </a:spcBef>
              <a:spcAft>
                <a:spcPts val="0"/>
              </a:spcAft>
              <a:buClr>
                <a:schemeClr val="lt1"/>
              </a:buClr>
              <a:buSzPts val="1800"/>
              <a:buChar char="•"/>
              <a:defRPr sz="1800" i="0" u="none" strike="noStrike" cap="none">
                <a:solidFill>
                  <a:schemeClr val="dk1"/>
                </a:solidFill>
              </a:defRPr>
            </a:lvl9pPr>
          </a:lstStyle>
          <a:p>
            <a:endParaRPr/>
          </a:p>
        </p:txBody>
      </p:sp>
    </p:spTree>
    <p:extLst>
      <p:ext uri="{BB962C8B-B14F-4D97-AF65-F5344CB8AC3E}">
        <p14:creationId xmlns:p14="http://schemas.microsoft.com/office/powerpoint/2010/main" val="19538262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 id="2147486175" r:id="rId12"/>
    <p:sldLayoutId id="2147486176" r:id="rId13"/>
    <p:sldLayoutId id="2147486177" r:id="rId14"/>
    <p:sldLayoutId id="2147486178"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s://www.yoctoproject.org/docs/2.7.1/dev-manual/dev-manual.html#dev-building-images-for-multiple-targets-using-multiple-configurations"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hyperlink" Target="mailto:$%7bD%7d$%7bsysconfdir%7d/systemd/system/machines.target.wants/systemd-nspawn@$%7bCONTAINER_NAME%7d.service" TargetMode="Externa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hyperlink" Target="https://elinux.org/images/6/62/Building-Container-Images-with-OpenEmbedded-and-the-Yocto-Project-Scott-Murray-Konsulko-Group-1.pdf" TargetMode="External"/><Relationship Id="rId2" Type="http://schemas.openxmlformats.org/officeDocument/2006/relationships/hyperlink" Target="https://www.slideshare.net/ennael/embedded-recipes-2018-yoctoception-containers-in-the-embedded-world-jrmy-rosen" TargetMode="External"/><Relationship Id="rId1" Type="http://schemas.openxmlformats.org/officeDocument/2006/relationships/slideLayout" Target="../slideLayouts/slideLayout6.xml"/><Relationship Id="rId5" Type="http://schemas.openxmlformats.org/officeDocument/2006/relationships/hyperlink" Target="https://github.com/konsulko/meta-container-demo" TargetMode="External"/><Relationship Id="rId4" Type="http://schemas.openxmlformats.org/officeDocument/2006/relationships/hyperlink" Target="https://youtu.be/OSyLoHYxGLQ"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tch.tv/yocto_project/"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youtube.com/user/TheYoctoProject" TargetMode="External"/></Relationships>
</file>

<file path=ppt/slides/_rels/slide13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iki.yoctoproject.org/wiki/index.php?title=Yocto_Project_Summit_2019"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ctoproject.org/community/"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hyperlink" Target="https://sched.co/HOLr" TargetMode="External"/><Relationship Id="rId2" Type="http://schemas.openxmlformats.org/officeDocument/2006/relationships/hyperlink" Target="https://wiki.yoctoproject.org/wiki/Contribute_to_SRTool" TargetMode="Externa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3" Type="http://schemas.openxmlformats.org/officeDocument/2006/relationships/hyperlink" Target="https://wiki.yoctoproject.org/wiki/Oe-selftest"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hyperlink" Target="https://www.yoctoproject.org/docs/latest/dev-manual/dev-manual.html#performing-automated-runtime-testing"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San_Diego_201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212.xml.rels><?xml version="1.0" encoding="UTF-8" standalone="yes"?>
<Relationships xmlns="http://schemas.openxmlformats.org/package/2006/relationships"><Relationship Id="rId3" Type="http://schemas.openxmlformats.org/officeDocument/2006/relationships/hyperlink" Target="mailto:oe-user@oe-host" TargetMode="External"/><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hyperlink" Target="mailto:stephano.cetola@linux.intel.com"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wiki.yoctoproject.org/wiki/TipsAndTricks/UsingRPM"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ww.toganlabs.com/oryx-linux/" TargetMode="Externa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Developer Day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smtClean="0"/>
              <a:t>Stephano </a:t>
            </a:r>
            <a:r>
              <a:rPr lang="en-US" dirty="0" err="1" smtClean="0"/>
              <a:t>Cetola</a:t>
            </a:r>
            <a:r>
              <a:rPr lang="en-US" dirty="0"/>
              <a:t>, Armin </a:t>
            </a:r>
            <a:r>
              <a:rPr lang="en-US" dirty="0" err="1" smtClean="0"/>
              <a:t>Kuster</a:t>
            </a:r>
            <a:r>
              <a:rPr lang="en-US" dirty="0" smtClean="0"/>
              <a:t>, Scott </a:t>
            </a:r>
            <a:r>
              <a:rPr lang="en-US" dirty="0"/>
              <a:t>Murray, David Reyna, </a:t>
            </a:r>
            <a:endParaRPr lang="en-US" dirty="0" smtClean="0"/>
          </a:p>
          <a:p>
            <a:pPr algn="r"/>
            <a:r>
              <a:rPr lang="en-US" dirty="0" smtClean="0"/>
              <a:t>Rudolf </a:t>
            </a:r>
            <a:r>
              <a:rPr lang="en-US" dirty="0"/>
              <a:t>J </a:t>
            </a:r>
            <a:r>
              <a:rPr lang="en-US" dirty="0" smtClean="0"/>
              <a:t>Streif, Joshua Watt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San Diego </a:t>
            </a:r>
            <a:r>
              <a:rPr lang="en-US" dirty="0" smtClean="0">
                <a:latin typeface="Wingdings"/>
                <a:ea typeface="Wingdings"/>
                <a:cs typeface="Wingdings"/>
                <a:sym typeface="Wingdings"/>
              </a:rPr>
              <a:t></a:t>
            </a:r>
            <a:r>
              <a:rPr lang="en-US" dirty="0" smtClean="0"/>
              <a:t> 20 August 2019</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t>Outline</a:t>
            </a:r>
            <a:endParaRPr sz="2600" b="1" i="0" u="none" strike="noStrike" cap="none">
              <a:solidFill>
                <a:schemeClr val="accent1"/>
              </a:solidFill>
              <a:latin typeface="Arial"/>
              <a:ea typeface="Arial"/>
              <a:cs typeface="Arial"/>
              <a:sym typeface="Arial"/>
            </a:endParaRPr>
          </a:p>
        </p:txBody>
      </p:sp>
      <p:sp>
        <p:nvSpPr>
          <p:cNvPr id="58" name="Google Shape;58;p13"/>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1"/>
              </a:buClr>
              <a:buSzPts val="2400"/>
              <a:buFont typeface="Arial"/>
              <a:buChar char="•"/>
            </a:pPr>
            <a:r>
              <a:rPr lang="en-US" sz="3600" dirty="0"/>
              <a:t>Project updates</a:t>
            </a:r>
            <a:endParaRPr sz="3600" dirty="0"/>
          </a:p>
          <a:p>
            <a:pPr marL="342900" lvl="0" indent="-342900" algn="l" rtl="0">
              <a:spcBef>
                <a:spcPts val="0"/>
              </a:spcBef>
              <a:spcAft>
                <a:spcPts val="0"/>
              </a:spcAft>
              <a:buClr>
                <a:schemeClr val="accent1"/>
              </a:buClr>
              <a:buSzPts val="2400"/>
              <a:buFont typeface="Arial"/>
              <a:buChar char="•"/>
            </a:pPr>
            <a:r>
              <a:rPr lang="en-US" sz="3600" dirty="0"/>
              <a:t>Yocto Project Dev Day</a:t>
            </a:r>
            <a:endParaRPr sz="3600" dirty="0"/>
          </a:p>
          <a:p>
            <a:pPr marL="342900" lvl="0" indent="-342900" algn="l" rtl="0">
              <a:spcBef>
                <a:spcPts val="0"/>
              </a:spcBef>
              <a:spcAft>
                <a:spcPts val="0"/>
              </a:spcAft>
              <a:buClr>
                <a:schemeClr val="accent1"/>
              </a:buClr>
              <a:buSzPts val="2400"/>
              <a:buFont typeface="Arial"/>
              <a:buChar char="•"/>
            </a:pPr>
            <a:r>
              <a:rPr lang="en-US" sz="3600" dirty="0"/>
              <a:t>Yocto Project Summit 2019</a:t>
            </a:r>
            <a:endParaRPr sz="3600" dirty="0"/>
          </a:p>
          <a:p>
            <a:pPr marL="342900" marR="0" lvl="0" indent="-342900" algn="l" rtl="0">
              <a:spcBef>
                <a:spcPts val="0"/>
              </a:spcBef>
              <a:spcAft>
                <a:spcPts val="0"/>
              </a:spcAft>
              <a:buClr>
                <a:schemeClr val="accent1"/>
              </a:buClr>
              <a:buSzPts val="2400"/>
              <a:buFont typeface="Arial"/>
              <a:buChar char="•"/>
            </a:pPr>
            <a:r>
              <a:rPr lang="en-US" sz="3600" dirty="0"/>
              <a:t>Join us!</a:t>
            </a:r>
            <a:endParaRPr sz="3600" dirty="0"/>
          </a:p>
          <a:p>
            <a:pPr marL="342900" marR="0" lvl="0" indent="0" algn="l" rtl="0">
              <a:spcBef>
                <a:spcPts val="0"/>
              </a:spcBef>
              <a:spcAft>
                <a:spcPts val="0"/>
              </a:spcAft>
              <a:buNone/>
            </a:pPr>
            <a:endParaRPr dirty="0"/>
          </a:p>
          <a:p>
            <a:pPr marL="342900" marR="0" lvl="0" indent="-190500" algn="l" rtl="0">
              <a:spcBef>
                <a:spcPts val="1800"/>
              </a:spcBef>
              <a:spcAft>
                <a:spcPts val="0"/>
              </a:spcAft>
              <a:buClr>
                <a:schemeClr val="accent1"/>
              </a:buClr>
              <a:buSzPts val="2400"/>
              <a:buFont typeface="Arial"/>
              <a:buNone/>
            </a:pPr>
            <a:endParaRPr sz="2400" b="1" i="0" u="none" strike="noStrike" cap="none"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569279877"/>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 distro configuration: </a:t>
            </a:r>
            <a:r>
              <a:rPr lang="en-US" dirty="0">
                <a:ea typeface="ＭＳ Ｐゴシック"/>
              </a:rPr>
              <a:t>schooner.conf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400" b="1" spc="-1">
                <a:latin typeface="Courier New"/>
                <a:ea typeface="+mn-lt"/>
                <a:cs typeface="+mn-lt"/>
              </a:rPr>
              <a:t>require conf/distro/poky.conf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 = "schooner"</a:t>
            </a:r>
            <a:endParaRPr lang="en-US" sz="1400" b="1" dirty="0">
              <a:latin typeface="Courier New"/>
              <a:cs typeface="Courier New"/>
            </a:endParaRPr>
          </a:p>
          <a:p>
            <a:r>
              <a:rPr lang="en-US" sz="1400" b="1" spc="-1">
                <a:latin typeface="Courier New"/>
                <a:ea typeface="+mn-lt"/>
                <a:cs typeface="+mn-lt"/>
              </a:rPr>
              <a:t>DISTRO_NAME = "Schooner"</a:t>
            </a:r>
            <a:endParaRPr lang="en-US" sz="1400" b="1" dirty="0">
              <a:latin typeface="Courier New"/>
              <a:cs typeface="Courier New"/>
            </a:endParaRPr>
          </a:p>
          <a:p>
            <a:r>
              <a:rPr lang="en-US" sz="1400" b="1" spc="-1">
                <a:latin typeface="Courier New"/>
                <a:ea typeface="+mn-lt"/>
                <a:cs typeface="+mn-lt"/>
              </a:rPr>
              <a:t>DISTRO_VERSION = "1.0-${DATE}"</a:t>
            </a:r>
            <a:endParaRPr lang="en-US" sz="1400" b="1" dirty="0">
              <a:latin typeface="Courier New"/>
              <a:cs typeface="Courier New"/>
            </a:endParaRPr>
          </a:p>
          <a:p>
            <a:r>
              <a:rPr lang="en-US" sz="1400" b="1" spc="-1">
                <a:latin typeface="Courier New"/>
                <a:ea typeface="+mn-lt"/>
                <a:cs typeface="+mn-lt"/>
              </a:rPr>
              <a:t>DISTRO_CODENAME = "warrior"</a:t>
            </a:r>
            <a:endParaRPr lang="en-US" sz="1400" b="1" dirty="0">
              <a:latin typeface="Courier New"/>
              <a:cs typeface="Courier New"/>
            </a:endParaRPr>
          </a:p>
          <a:p>
            <a:r>
              <a:rPr lang="en-US" sz="1400" b="1" spc="-1">
                <a:latin typeface="Courier New"/>
                <a:ea typeface="+mn-lt"/>
                <a:cs typeface="+mn-lt"/>
              </a:rPr>
              <a:t>SDK_VENDOR = "-schoonersdk"</a:t>
            </a:r>
            <a:endParaRPr lang="en-US" sz="1400" b="1" dirty="0">
              <a:latin typeface="Courier New"/>
              <a:cs typeface="Courier New"/>
            </a:endParaRPr>
          </a:p>
          <a:p>
            <a:endParaRPr lang="en-US" sz="1400" b="1" dirty="0">
              <a:latin typeface="Courier New"/>
              <a:cs typeface="Courier New"/>
            </a:endParaRPr>
          </a:p>
          <a:p>
            <a:r>
              <a:rPr lang="en-US" sz="1400" b="1" spc="-1" dirty="0">
                <a:latin typeface="Courier New"/>
                <a:ea typeface="+mn-lt"/>
                <a:cs typeface="+mn-lt"/>
              </a:rPr>
              <a:t>MAINTAINER = "Scott Murray </a:t>
            </a:r>
            <a:r>
              <a:rPr lang="en-US" sz="1400" b="1" spc="-1" dirty="0">
                <a:latin typeface="Courier New"/>
                <a:ea typeface="+mn-lt"/>
                <a:cs typeface="+mn-lt"/>
                <a:hlinkClick r:id="rId2"/>
              </a:rPr>
              <a:t>&lt;scott.murray@konsulko.com</a:t>
            </a:r>
            <a:r>
              <a:rPr lang="en-US" sz="1400" b="1" spc="-1">
                <a:latin typeface="Courier New"/>
                <a:ea typeface="+mn-lt"/>
                <a:cs typeface="+mn-lt"/>
              </a:rPr>
              <a:t>&gt;"</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TARGET_VENDOR = "-schooner"</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TCLIBC = "musl"</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DISTRO_FEATURES = "acl ipv4 ipv6 largefile xattr virtualization"</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VIRTUAL-RUNTIME_dev_manager ?= "" </a:t>
            </a:r>
            <a:endParaRPr lang="en-US" sz="1400" b="1" dirty="0">
              <a:latin typeface="Courier New"/>
              <a:cs typeface="Courier New"/>
            </a:endParaRPr>
          </a:p>
          <a:p>
            <a:r>
              <a:rPr lang="en-US" sz="1400" b="1" spc="-1">
                <a:latin typeface="Courier New"/>
                <a:ea typeface="+mn-lt"/>
                <a:cs typeface="+mn-lt"/>
              </a:rPr>
              <a:t>VIRTUAL-RUNTIME_login_manager ?= "" </a:t>
            </a:r>
            <a:endParaRPr lang="en-US" sz="1400" b="1" dirty="0">
              <a:latin typeface="Courier New"/>
              <a:cs typeface="Courier New"/>
            </a:endParaRPr>
          </a:p>
          <a:p>
            <a:r>
              <a:rPr lang="en-US" sz="1400" b="1" spc="-1">
                <a:latin typeface="Courier New"/>
                <a:ea typeface="+mn-lt"/>
                <a:cs typeface="+mn-lt"/>
              </a:rPr>
              <a:t>VIRTUAL-RUNTIME_init_manager ?= "" </a:t>
            </a:r>
            <a:endParaRPr lang="en-US" sz="1400" b="1" dirty="0">
              <a:latin typeface="Courier New"/>
              <a:cs typeface="Courier New"/>
            </a:endParaRPr>
          </a:p>
          <a:p>
            <a:r>
              <a:rPr lang="en-US" sz="1400" b="1" spc="-1">
                <a:latin typeface="Courier New"/>
                <a:ea typeface="+mn-lt"/>
                <a:cs typeface="+mn-lt"/>
              </a:rPr>
              <a:t>VIRTUAL-RUNTIME_initscripts ?= "" </a:t>
            </a:r>
            <a:endParaRPr lang="en-US" sz="1400" b="1" dirty="0">
              <a:latin typeface="Courier New"/>
              <a:cs typeface="Courier New"/>
            </a:endParaRPr>
          </a:p>
          <a:p>
            <a:r>
              <a:rPr lang="en-US" sz="1400" b="1" spc="-1">
                <a:latin typeface="Courier New"/>
                <a:ea typeface="+mn-lt"/>
                <a:cs typeface="+mn-lt"/>
              </a:rPr>
              <a:t>VIRTUAL-RUNTIME_keymaps ?= ""</a:t>
            </a:r>
            <a:endParaRPr lang="en-US" sz="1400" b="1" dirty="0">
              <a:latin typeface="Courier New"/>
              <a:ea typeface="+mn-lt"/>
              <a:cs typeface="Courier New"/>
            </a:endParaRPr>
          </a:p>
          <a:p>
            <a:endParaRPr lang="en-US" sz="1400" b="1" spc="-1" dirty="0">
              <a:latin typeface="Courier New"/>
              <a:ea typeface="+mn-lt"/>
              <a:cs typeface="+mn-lt"/>
            </a:endParaRPr>
          </a:p>
          <a:p>
            <a:r>
              <a:rPr lang="en-US" sz="1400" b="1">
                <a:latin typeface="Courier New"/>
                <a:ea typeface="+mn-lt"/>
                <a:cs typeface="+mn-lt"/>
              </a:rPr>
              <a:t>PREFERRED_PROVIDER_virtual/kernel = "linux-dummy"</a:t>
            </a:r>
            <a:endParaRPr lang="en-US" b="1">
              <a:latin typeface="Courier New"/>
            </a:endParaRPr>
          </a:p>
          <a:p>
            <a:endParaRPr lang="en-US" sz="1400" b="1" dirty="0">
              <a:latin typeface="Courier New"/>
              <a:cs typeface="Courier New"/>
            </a:endParaRPr>
          </a:p>
          <a:p>
            <a:pPr marL="342900" indent="-342900">
              <a:spcBef>
                <a:spcPts val="0"/>
              </a:spcBef>
            </a:pPr>
            <a:endParaRPr lang="en-US" sz="1400" b="1" dirty="0">
              <a:latin typeface="Courier New"/>
              <a:cs typeface="Courier New"/>
            </a:endParaRPr>
          </a:p>
        </p:txBody>
      </p:sp>
    </p:spTree>
    <p:extLst>
      <p:ext uri="{BB962C8B-B14F-4D97-AF65-F5344CB8AC3E}">
        <p14:creationId xmlns:p14="http://schemas.microsoft.com/office/powerpoint/2010/main" val="2365811545"/>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Application Container Example</a:t>
            </a:r>
            <a:endParaRPr lang="en-US" sz="3200"/>
          </a:p>
        </p:txBody>
      </p:sp>
    </p:spTree>
    <p:extLst>
      <p:ext uri="{BB962C8B-B14F-4D97-AF65-F5344CB8AC3E}">
        <p14:creationId xmlns:p14="http://schemas.microsoft.com/office/powerpoint/2010/main" val="3534876928"/>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Base application image: app-container-image.bb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14869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a:solidFill>
                  <a:srgbClr val="000000"/>
                </a:solidFill>
                <a:latin typeface="Courier New"/>
                <a:cs typeface="Courier New"/>
              </a:rPr>
              <a:t>S</a:t>
            </a:r>
            <a:r>
              <a:rPr lang="en-US" sz="1200" b="1">
                <a:latin typeface="Courier New"/>
                <a:cs typeface="Courier New"/>
              </a:rPr>
              <a:t>UMMARY = "A minimal container image"</a:t>
            </a:r>
            <a:endParaRPr lang="en-US" sz="1200" dirty="0">
              <a:ea typeface="+mn-lt"/>
              <a:cs typeface="+mn-lt"/>
            </a:endParaRPr>
          </a:p>
          <a:p>
            <a:r>
              <a:rPr lang="en-US" sz="1200" b="1">
                <a:latin typeface="Courier New"/>
                <a:cs typeface="Courier New"/>
              </a:rPr>
              <a:t>LICENSE = "MIT"</a:t>
            </a:r>
            <a:endParaRPr lang="en-US" sz="1200" dirty="0">
              <a:ea typeface="+mn-lt"/>
              <a:cs typeface="+mn-lt"/>
            </a:endParaRPr>
          </a:p>
          <a:p>
            <a:r>
              <a:rPr lang="en-US" sz="1200" b="1">
                <a:latin typeface="Courier New"/>
                <a:cs typeface="Courier New"/>
              </a:rPr>
              <a:t>LIC_FILES_CHKSUM = \</a:t>
            </a:r>
            <a:endParaRPr lang="en-US" sz="1200" dirty="0">
              <a:ea typeface="+mn-lt"/>
              <a:cs typeface="+mn-lt"/>
            </a:endParaRPr>
          </a:p>
          <a:p>
            <a:r>
              <a:rPr lang="en-US" sz="1200" b="1">
                <a:latin typeface="Courier New"/>
                <a:cs typeface="Courier New"/>
              </a:rPr>
              <a:t>    "</a:t>
            </a:r>
            <a:r>
              <a:rPr lang="en-US" sz="1200" b="1" dirty="0">
                <a:latin typeface="Courier New"/>
                <a:cs typeface="Courier New"/>
                <a:hlinkClick r:id="" action="ppaction://noaction"/>
              </a:rPr>
              <a:t>file://${COREBASE}/meta/COPYING.MIT;md5=3da9cfbcb788c80a0384361b4de20420</a:t>
            </a:r>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IMAGE_FSTYPES = "container"</a:t>
            </a:r>
            <a:endParaRPr lang="en-US" sz="1200" dirty="0">
              <a:ea typeface="+mn-lt"/>
              <a:cs typeface="+mn-lt"/>
            </a:endParaRPr>
          </a:p>
          <a:p>
            <a:endParaRPr lang="en-US" sz="1200" dirty="0">
              <a:ea typeface="+mn-lt"/>
              <a:cs typeface="+mn-lt"/>
            </a:endParaRPr>
          </a:p>
          <a:p>
            <a:r>
              <a:rPr lang="en-US" sz="1200" b="1">
                <a:latin typeface="Courier New"/>
                <a:cs typeface="Courier New"/>
              </a:rPr>
              <a:t>inherit image</a:t>
            </a:r>
            <a:endParaRPr lang="en-US" sz="1200" dirty="0">
              <a:ea typeface="+mn-lt"/>
              <a:cs typeface="+mn-lt"/>
            </a:endParaRPr>
          </a:p>
          <a:p>
            <a:endParaRPr lang="en-US" sz="1200" dirty="0">
              <a:ea typeface="+mn-lt"/>
              <a:cs typeface="+mn-lt"/>
            </a:endParaRPr>
          </a:p>
          <a:p>
            <a:r>
              <a:rPr lang="en-US" sz="1200" b="1">
                <a:latin typeface="Courier New"/>
                <a:cs typeface="Courier New"/>
              </a:rPr>
              <a:t>IMAGE_FEATURES = ""</a:t>
            </a:r>
            <a:endParaRPr lang="en-US" sz="1200" dirty="0">
              <a:ea typeface="+mn-lt"/>
              <a:cs typeface="+mn-lt"/>
            </a:endParaRPr>
          </a:p>
          <a:p>
            <a:r>
              <a:rPr lang="en-US" sz="1200" b="1">
                <a:latin typeface="Courier New"/>
                <a:cs typeface="Courier New"/>
              </a:rPr>
              <a:t>IMAGE_LINGUAS = ""</a:t>
            </a:r>
            <a:endParaRPr lang="en-US" sz="1200" dirty="0">
              <a:ea typeface="+mn-lt"/>
              <a:cs typeface="+mn-lt"/>
            </a:endParaRPr>
          </a:p>
          <a:p>
            <a:r>
              <a:rPr lang="en-US" sz="1200" b="1">
                <a:latin typeface="Courier New"/>
                <a:cs typeface="Courier New"/>
              </a:rPr>
              <a:t>NO_RECOMMENDATIONS = "1"</a:t>
            </a:r>
            <a:endParaRPr lang="en-US" sz="1200" dirty="0">
              <a:ea typeface="+mn-lt"/>
              <a:cs typeface="+mn-lt"/>
            </a:endParaRPr>
          </a:p>
          <a:p>
            <a:r>
              <a:rPr lang="en-US" sz="1200" b="1">
                <a:latin typeface="Courier New"/>
                <a:cs typeface="Courier New"/>
              </a:rPr>
              <a:t>FORCE_RO_REMOVE = "1" </a:t>
            </a:r>
            <a:endParaRPr lang="en-US" sz="1200" dirty="0">
              <a:ea typeface="+mn-lt"/>
              <a:cs typeface="+mn-lt"/>
            </a:endParaRPr>
          </a:p>
          <a:p>
            <a:r>
              <a:rPr lang="en-US" sz="1200" b="1">
                <a:latin typeface="Courier New"/>
                <a:cs typeface="Courier New"/>
              </a:rPr>
              <a:t>MACHINE_ESSENTIAL_EXTRA_RDEPENDS = "" </a:t>
            </a:r>
            <a:endParaRPr lang="en-US" sz="1200" dirty="0">
              <a:ea typeface="+mn-lt"/>
              <a:cs typeface="+mn-lt"/>
            </a:endParaRPr>
          </a:p>
          <a:p>
            <a:endParaRPr lang="en-US" sz="1200" dirty="0">
              <a:ea typeface="+mn-lt"/>
              <a:cs typeface="+mn-lt"/>
            </a:endParaRPr>
          </a:p>
          <a:p>
            <a:r>
              <a:rPr lang="en-US" sz="1200" b="1">
                <a:latin typeface="Courier New"/>
                <a:cs typeface="Courier New"/>
              </a:rPr>
              <a:t>IMAGE_INSTALL = " \</a:t>
            </a:r>
            <a:endParaRPr lang="en-US" sz="1200" dirty="0">
              <a:ea typeface="+mn-lt"/>
              <a:cs typeface="+mn-lt"/>
            </a:endParaRPr>
          </a:p>
          <a:p>
            <a:r>
              <a:rPr lang="en-US" sz="1200" b="1">
                <a:latin typeface="Courier New"/>
                <a:cs typeface="Courier New"/>
              </a:rPr>
              <a:t>        base-files \</a:t>
            </a:r>
            <a:endParaRPr lang="en-US" sz="1200" dirty="0">
              <a:ea typeface="+mn-lt"/>
              <a:cs typeface="+mn-lt"/>
            </a:endParaRPr>
          </a:p>
          <a:p>
            <a:r>
              <a:rPr lang="en-US" sz="1200" b="1">
                <a:latin typeface="Courier New"/>
                <a:cs typeface="Courier New"/>
              </a:rPr>
              <a:t>        netbase \</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 Workaround /var/volatile for now</a:t>
            </a:r>
            <a:endParaRPr lang="en-US" sz="1200" dirty="0">
              <a:ea typeface="+mn-lt"/>
              <a:cs typeface="+mn-lt"/>
            </a:endParaRPr>
          </a:p>
          <a:p>
            <a:r>
              <a:rPr lang="en-US" sz="1200" b="1">
                <a:latin typeface="Courier New"/>
                <a:cs typeface="Courier New"/>
              </a:rPr>
              <a:t>ROOTFS_POSTPROCESS_COMMAND += "rootfs_fixup_var_volatile ; "</a:t>
            </a:r>
            <a:endParaRPr lang="en-US" sz="1200" dirty="0">
              <a:ea typeface="+mn-lt"/>
              <a:cs typeface="+mn-lt"/>
            </a:endParaRPr>
          </a:p>
          <a:p>
            <a:endParaRPr lang="en-US" sz="1200" dirty="0">
              <a:ea typeface="+mn-lt"/>
              <a:cs typeface="+mn-lt"/>
            </a:endParaRPr>
          </a:p>
          <a:p>
            <a:r>
              <a:rPr lang="en-US" sz="1200" b="1">
                <a:latin typeface="Courier New"/>
                <a:cs typeface="Courier New"/>
              </a:rPr>
              <a:t>rootfs_fixup_var_volatile () {</a:t>
            </a:r>
            <a:endParaRPr lang="en-US" sz="1200" dirty="0">
              <a:ea typeface="+mn-lt"/>
              <a:cs typeface="+mn-lt"/>
            </a:endParaRPr>
          </a:p>
          <a:p>
            <a:r>
              <a:rPr lang="en-US" sz="1200" b="1">
                <a:latin typeface="Courier New"/>
                <a:cs typeface="Courier New"/>
              </a:rPr>
              <a:t>        install -m 1777 -d ${IMAGE_ROOTFS}/${localstatedir}/volatile/tmp</a:t>
            </a:r>
            <a:endParaRPr lang="en-US" sz="1200" dirty="0">
              <a:ea typeface="+mn-lt"/>
              <a:cs typeface="+mn-lt"/>
            </a:endParaRPr>
          </a:p>
          <a:p>
            <a:r>
              <a:rPr lang="en-US" sz="1200" b="1">
                <a:latin typeface="Courier New"/>
                <a:cs typeface="Courier New"/>
              </a:rPr>
              <a:t>        install -m 755 -d ${IMAGE_ROOTFS}/${localstatedir}/volatile/log</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endParaRPr lang="en-US" sz="1200" b="1" dirty="0">
              <a:solidFill>
                <a:srgbClr val="000000"/>
              </a:solidFill>
              <a:latin typeface="Courier New"/>
              <a:cs typeface="Courier New"/>
            </a:endParaRPr>
          </a:p>
        </p:txBody>
      </p:sp>
    </p:spTree>
    <p:extLst>
      <p:ext uri="{BB962C8B-B14F-4D97-AF65-F5344CB8AC3E}">
        <p14:creationId xmlns:p14="http://schemas.microsoft.com/office/powerpoint/2010/main" val="4069913359"/>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app-container-image-lighttpd.bb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302996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i="0" u="none" strike="noStrike">
                <a:solidFill>
                  <a:srgbClr val="000000"/>
                </a:solidFill>
                <a:latin typeface="Courier New"/>
                <a:ea typeface="Courier New"/>
                <a:cs typeface="Courier New"/>
              </a:rPr>
              <a:t>SUMMARY = "A lighttpd container image"</a:t>
            </a:r>
          </a:p>
          <a:p>
            <a:r>
              <a:rPr lang="en-US" sz="1200" b="1" i="0" u="none" strike="noStrike">
                <a:solidFill>
                  <a:srgbClr val="000000"/>
                </a:solidFill>
                <a:latin typeface="Courier New"/>
                <a:ea typeface="Courier New"/>
                <a:cs typeface="Courier New"/>
              </a:rPr>
              <a:t>LICENSE = "MIT"</a:t>
            </a:r>
          </a:p>
          <a:p>
            <a:r>
              <a:rPr lang="en-US" sz="1200" b="1" i="0" u="none" strike="noStrike">
                <a:solidFill>
                  <a:srgbClr val="000000"/>
                </a:solidFill>
                <a:latin typeface="Courier New"/>
                <a:ea typeface="Courier New"/>
                <a:cs typeface="Courier New"/>
              </a:rPr>
              <a:t>LIC_FILES_CHKSUM = </a:t>
            </a:r>
            <a:r>
              <a:rPr lang="en-US" sz="1200" b="1">
                <a:solidFill>
                  <a:srgbClr val="000000"/>
                </a:solidFill>
                <a:latin typeface="Courier New"/>
                <a:ea typeface="Courier New"/>
                <a:cs typeface="Courier New"/>
              </a:rPr>
              <a:t>\</a:t>
            </a:r>
          </a:p>
          <a:p>
            <a:r>
              <a:rPr lang="en-US" sz="1200" b="1">
                <a:solidFill>
                  <a:srgbClr val="000000"/>
                </a:solidFill>
                <a:latin typeface="Courier New"/>
                <a:ea typeface="Courier New"/>
                <a:cs typeface="Courier New"/>
              </a:rPr>
              <a:t>    "</a:t>
            </a:r>
            <a:r>
              <a:rPr lang="en-US" sz="1200" b="1" i="0" u="none" strike="noStrike">
                <a:solidFill>
                  <a:srgbClr val="000000"/>
                </a:solidFill>
                <a:latin typeface="Courier New"/>
                <a:ea typeface="Courier New"/>
                <a:cs typeface="Courier New"/>
              </a:rPr>
              <a:t>file://${COREBASE}/meta/COPYING.MIT;md5=3da9cfbcb788c80a0384361b4de20420"</a:t>
            </a:r>
            <a:endParaRPr lang="en-US"/>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require app-container-image.bb</a:t>
            </a:r>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 Note that busybox is required to satisfy /bin/sh requirement of lighttpd,</a:t>
            </a:r>
          </a:p>
          <a:p>
            <a:r>
              <a:rPr lang="en-US" sz="1200" b="1" i="0" u="none" strike="noStrike">
                <a:solidFill>
                  <a:srgbClr val="000000"/>
                </a:solidFill>
                <a:latin typeface="Courier New"/>
                <a:ea typeface="Courier New"/>
                <a:cs typeface="Courier New"/>
              </a:rPr>
              <a:t># and the access* modules need to be explicitly specified since RECOMMENDATIONS</a:t>
            </a:r>
          </a:p>
          <a:p>
            <a:r>
              <a:rPr lang="en-US" sz="1200" b="1" i="0" u="none" strike="noStrike">
                <a:solidFill>
                  <a:srgbClr val="000000"/>
                </a:solidFill>
                <a:latin typeface="Courier New"/>
                <a:ea typeface="Courier New"/>
                <a:cs typeface="Courier New"/>
              </a:rPr>
              <a:t># are disabled.</a:t>
            </a:r>
          </a:p>
          <a:p>
            <a:r>
              <a:rPr lang="en-US" sz="1200" b="1" i="0" u="none" strike="noStrike">
                <a:solidFill>
                  <a:srgbClr val="000000"/>
                </a:solidFill>
                <a:latin typeface="Courier New"/>
                <a:ea typeface="Courier New"/>
                <a:cs typeface="Courier New"/>
              </a:rPr>
              <a:t>IMAGE_INSTALL += " \</a:t>
            </a:r>
          </a:p>
          <a:p>
            <a:r>
              <a:rPr lang="en-US" sz="1200" b="1" i="0" u="none" strike="noStrike">
                <a:solidFill>
                  <a:srgbClr val="000000"/>
                </a:solidFill>
                <a:latin typeface="Courier New"/>
                <a:ea typeface="Courier New"/>
                <a:cs typeface="Courier New"/>
              </a:rPr>
              <a:t>        busybox \</a:t>
            </a:r>
          </a:p>
          <a:p>
            <a:r>
              <a:rPr lang="en-US" sz="1200" b="1" i="0" u="none" strike="noStrike">
                <a:solidFill>
                  <a:srgbClr val="000000"/>
                </a:solidFill>
                <a:latin typeface="Courier New"/>
                <a:ea typeface="Courier New"/>
                <a:cs typeface="Courier New"/>
              </a:rPr>
              <a:t>        lighttpd \</a:t>
            </a:r>
          </a:p>
          <a:p>
            <a:r>
              <a:rPr lang="en-US" sz="1200" b="1" i="0" u="none" strike="noStrike">
                <a:solidFill>
                  <a:srgbClr val="000000"/>
                </a:solidFill>
                <a:latin typeface="Courier New"/>
                <a:ea typeface="Courier New"/>
                <a:cs typeface="Courier New"/>
              </a:rPr>
              <a:t>        lighttpd-module-access \</a:t>
            </a:r>
          </a:p>
          <a:p>
            <a:r>
              <a:rPr lang="en-US" sz="1200" b="1" i="0" u="none" strike="noStrike">
                <a:solidFill>
                  <a:srgbClr val="000000"/>
                </a:solidFill>
                <a:latin typeface="Courier New"/>
                <a:ea typeface="Courier New"/>
                <a:cs typeface="Courier New"/>
              </a:rPr>
              <a:t>        lighttpd-module-accesslog \</a:t>
            </a:r>
          </a:p>
          <a:p>
            <a:r>
              <a:rPr lang="en-US" sz="1200" b="1" i="0" u="none" strike="noStrike">
                <a:solidFill>
                  <a:srgbClr val="000000"/>
                </a:solidFill>
                <a:latin typeface="Courier New"/>
                <a:ea typeface="Courier New"/>
                <a:cs typeface="Courier New"/>
              </a:rPr>
              <a:t>"</a:t>
            </a:r>
          </a:p>
        </p:txBody>
      </p:sp>
    </p:spTree>
    <p:extLst>
      <p:ext uri="{BB962C8B-B14F-4D97-AF65-F5344CB8AC3E}">
        <p14:creationId xmlns:p14="http://schemas.microsoft.com/office/powerpoint/2010/main" val="2759267324"/>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image manifest</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50957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base-files qemux86_64 3.0.14</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libattr1 core2_64 2.4.47</a:t>
            </a:r>
            <a:endParaRPr lang="en-US" sz="1200" b="1">
              <a:latin typeface="Courier New"/>
              <a:cs typeface="Courier New"/>
            </a:endParaRPr>
          </a:p>
          <a:p>
            <a:r>
              <a:rPr lang="en-US" sz="1200" b="1" spc="-1">
                <a:latin typeface="Courier New"/>
                <a:ea typeface="+mn-lt"/>
                <a:cs typeface="+mn-lt"/>
              </a:rPr>
              <a:t>libcrypto1.1 core2_64 1.1.1b</a:t>
            </a:r>
            <a:endParaRPr lang="en-US" sz="1200" b="1">
              <a:latin typeface="Courier New"/>
              <a:cs typeface="Courier New"/>
            </a:endParaRPr>
          </a:p>
          <a:p>
            <a:r>
              <a:rPr lang="en-US" sz="1200" b="1" spc="-1">
                <a:latin typeface="Courier New"/>
                <a:ea typeface="+mn-lt"/>
                <a:cs typeface="+mn-lt"/>
              </a:rPr>
              <a:t>libpcre1 core2_64 8.43</a:t>
            </a:r>
            <a:endParaRPr lang="en-US" sz="1200" b="1">
              <a:latin typeface="Courier New"/>
              <a:cs typeface="Courier New"/>
            </a:endParaRPr>
          </a:p>
          <a:p>
            <a:r>
              <a:rPr lang="en-US" sz="1200" b="1" spc="-1">
                <a:latin typeface="Courier New"/>
                <a:ea typeface="+mn-lt"/>
                <a:cs typeface="+mn-lt"/>
              </a:rPr>
              <a:t>lighttpd core2_64 1.4.53</a:t>
            </a:r>
            <a:endParaRPr lang="en-US" sz="1200" b="1">
              <a:latin typeface="Courier New"/>
              <a:cs typeface="Courier New"/>
            </a:endParaRPr>
          </a:p>
          <a:p>
            <a:r>
              <a:rPr lang="en-US" sz="1200" b="1" spc="-1">
                <a:latin typeface="Courier New"/>
                <a:ea typeface="+mn-lt"/>
                <a:cs typeface="+mn-lt"/>
              </a:rPr>
              <a:t>lighttpd-module-access core2_64 1.4.53</a:t>
            </a:r>
            <a:endParaRPr lang="en-US" sz="1200" b="1">
              <a:latin typeface="Courier New"/>
              <a:cs typeface="Courier New"/>
            </a:endParaRPr>
          </a:p>
          <a:p>
            <a:r>
              <a:rPr lang="en-US" sz="1200" b="1" spc="-1">
                <a:latin typeface="Courier New"/>
                <a:ea typeface="+mn-lt"/>
                <a:cs typeface="+mn-lt"/>
              </a:rPr>
              <a:t>lighttpd-module-accesslog core2_64 1.4.53</a:t>
            </a:r>
            <a:endParaRPr lang="en-US" sz="1200" b="1">
              <a:latin typeface="Courier New"/>
              <a:cs typeface="Courier New"/>
            </a:endParaRPr>
          </a:p>
          <a:p>
            <a:r>
              <a:rPr lang="en-US" sz="1200" b="1" spc="-1">
                <a:latin typeface="Courier New"/>
                <a:ea typeface="+mn-lt"/>
                <a:cs typeface="+mn-lt"/>
              </a:rPr>
              <a:t>lighttpd-module-dirlisting core2_64 1.4.53</a:t>
            </a:r>
            <a:endParaRPr lang="en-US" sz="1200" b="1">
              <a:latin typeface="Courier New"/>
              <a:cs typeface="Courier New"/>
            </a:endParaRPr>
          </a:p>
          <a:p>
            <a:r>
              <a:rPr lang="en-US" sz="1200" b="1" spc="-1">
                <a:latin typeface="Courier New"/>
                <a:ea typeface="+mn-lt"/>
                <a:cs typeface="+mn-lt"/>
              </a:rPr>
              <a:t>lighttpd-module-indexfile core2_64 1.4.53</a:t>
            </a:r>
            <a:endParaRPr lang="en-US" sz="1200" b="1">
              <a:latin typeface="Courier New"/>
              <a:cs typeface="Courier New"/>
            </a:endParaRPr>
          </a:p>
          <a:p>
            <a:r>
              <a:rPr lang="en-US" sz="1200" b="1" spc="-1">
                <a:latin typeface="Courier New"/>
                <a:ea typeface="+mn-lt"/>
                <a:cs typeface="+mn-lt"/>
              </a:rPr>
              <a:t>lighttpd-module-staticfile core2_64 1.4.53</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p:txBody>
      </p:sp>
    </p:spTree>
    <p:extLst>
      <p:ext uri="{BB962C8B-B14F-4D97-AF65-F5344CB8AC3E}">
        <p14:creationId xmlns:p14="http://schemas.microsoft.com/office/powerpoint/2010/main" val="1593397564"/>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bash may get pulled into images because of script detection during packaging</a:t>
            </a:r>
            <a:endParaRPr lang="en-US" b="0" dirty="0">
              <a:solidFill>
                <a:srgbClr val="414141"/>
              </a:solidFill>
              <a:ea typeface="ＭＳ Ｐゴシック"/>
            </a:endParaRPr>
          </a:p>
          <a:p>
            <a:r>
              <a:rPr lang="en-US" b="0">
                <a:ea typeface="ＭＳ Ｐゴシック"/>
              </a:rPr>
              <a:t>If the application expects to exec /bin/sh, busybox may need to be added manually as a dependency</a:t>
            </a:r>
            <a:endParaRPr lang="en-US">
              <a:ea typeface="ＭＳ Ｐゴシック"/>
            </a:endParaRPr>
          </a:p>
          <a:p>
            <a:r>
              <a:rPr lang="en-US" b="0">
                <a:ea typeface="ＭＳ Ｐゴシック"/>
              </a:rPr>
              <a:t>The lack of post-install scripts means some tweaking may be required to e.g. create volatile directories</a:t>
            </a:r>
            <a:endParaRPr lang="en-US">
              <a:ea typeface="ＭＳ Ｐゴシック"/>
            </a:endParaRPr>
          </a:p>
          <a:p>
            <a:r>
              <a:rPr lang="en-US" b="0">
                <a:solidFill>
                  <a:srgbClr val="414141"/>
                </a:solidFill>
                <a:ea typeface="ＭＳ Ｐゴシック"/>
              </a:rPr>
              <a:t>container-base.bb added to meta-virtualization in warrior based on app-container-image.bb, but specific to OCI container images</a:t>
            </a:r>
            <a:endParaRPr lang="en-US" b="0">
              <a:solidFill>
                <a:srgbClr val="414141"/>
              </a:solidFill>
            </a:endParaRPr>
          </a:p>
        </p:txBody>
      </p:sp>
    </p:spTree>
    <p:extLst>
      <p:ext uri="{BB962C8B-B14F-4D97-AF65-F5344CB8AC3E}">
        <p14:creationId xmlns:p14="http://schemas.microsoft.com/office/powerpoint/2010/main" val="3585059044"/>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a:t>
            </a:r>
            <a:endParaRPr lang="en-US"/>
          </a:p>
        </p:txBody>
      </p:sp>
    </p:spTree>
    <p:extLst>
      <p:ext uri="{BB962C8B-B14F-4D97-AF65-F5344CB8AC3E}">
        <p14:creationId xmlns:p14="http://schemas.microsoft.com/office/powerpoint/2010/main" val="486041192"/>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bitbake feature that allows building multiple images or packages for different targets </a:t>
            </a:r>
            <a:r>
              <a:rPr lang="en-US" b="0">
                <a:ea typeface="ＭＳ Ｐゴシック"/>
              </a:rPr>
              <a:t>where each image or package uses a different configuration</a:t>
            </a:r>
          </a:p>
          <a:p>
            <a:pPr lvl="1"/>
            <a:r>
              <a:rPr lang="en-US">
                <a:solidFill>
                  <a:srgbClr val="414141"/>
                </a:solidFill>
                <a:ea typeface="ＭＳ Ｐゴシック"/>
              </a:rPr>
              <a:t>multiple configurations -&gt; multiconfigs</a:t>
            </a:r>
            <a:endParaRPr lang="en-US" dirty="0">
              <a:solidFill>
                <a:srgbClr val="414141"/>
              </a:solidFill>
            </a:endParaRPr>
          </a:p>
          <a:p>
            <a:pPr lvl="1"/>
            <a:r>
              <a:rPr lang="en-US" b="0" dirty="0">
                <a:solidFill>
                  <a:srgbClr val="414141"/>
                </a:solidFill>
                <a:ea typeface="ＭＳ Ｐゴシック"/>
                <a:hlinkClick r:id="rId2"/>
              </a:rPr>
              <a:t>https://www.yoctoproject.org/docs/2.7.1/dev-manual/dev-manual.html#dev-building-images-for-multiple-targets-using-multiple-c</a:t>
            </a:r>
            <a:r>
              <a:rPr lang="en-US" dirty="0">
                <a:solidFill>
                  <a:srgbClr val="414141"/>
                </a:solidFill>
                <a:ea typeface="ＭＳ Ｐゴシック"/>
                <a:hlinkClick r:id="rId2"/>
              </a:rPr>
              <a:t>onfigurations</a:t>
            </a:r>
            <a:endParaRPr lang="en-US">
              <a:solidFill>
                <a:srgbClr val="414141"/>
              </a:solidFill>
              <a:ea typeface="ＭＳ Ｐゴシック"/>
            </a:endParaRPr>
          </a:p>
          <a:p>
            <a:r>
              <a:rPr lang="en-US" b="0">
                <a:solidFill>
                  <a:srgbClr val="414141"/>
                </a:solidFill>
                <a:ea typeface="ＭＳ Ｐゴシック"/>
              </a:rPr>
              <a:t>Use cases?</a:t>
            </a:r>
          </a:p>
          <a:p>
            <a:pPr lvl="1"/>
            <a:r>
              <a:rPr lang="en-US">
                <a:solidFill>
                  <a:srgbClr val="414141"/>
                </a:solidFill>
                <a:ea typeface="ＭＳ Ｐゴシック"/>
              </a:rPr>
              <a:t>Potentially simplify builds of multiple images with minor differences</a:t>
            </a:r>
          </a:p>
          <a:p>
            <a:pPr lvl="1"/>
            <a:r>
              <a:rPr lang="en-US">
                <a:solidFill>
                  <a:srgbClr val="414141"/>
                </a:solidFill>
                <a:ea typeface="ＭＳ Ｐゴシック"/>
              </a:rPr>
              <a:t>Cross-build dependencies possible</a:t>
            </a:r>
            <a:endParaRPr lang="en-US" dirty="0">
              <a:solidFill>
                <a:srgbClr val="414141"/>
              </a:solidFill>
              <a:ea typeface="ＭＳ Ｐゴシック"/>
            </a:endParaRPr>
          </a:p>
          <a:p>
            <a:pPr lvl="1"/>
            <a:endParaRPr lang="en-US" dirty="0">
              <a:solidFill>
                <a:srgbClr val="414141"/>
              </a:solidFill>
              <a:ea typeface="ＭＳ Ｐゴシック"/>
            </a:endParaRPr>
          </a:p>
        </p:txBody>
      </p:sp>
    </p:spTree>
    <p:extLst>
      <p:ext uri="{BB962C8B-B14F-4D97-AF65-F5344CB8AC3E}">
        <p14:creationId xmlns:p14="http://schemas.microsoft.com/office/powerpoint/2010/main" val="2203741719"/>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usage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Add MULTICONFIG variable definition to local.conf</a:t>
            </a:r>
          </a:p>
          <a:p>
            <a:pPr marL="0" indent="0">
              <a:buNone/>
            </a:pPr>
            <a:endParaRPr lang="en-US" b="0" dirty="0">
              <a:solidFill>
                <a:srgbClr val="414141"/>
              </a:solidFill>
              <a:ea typeface="ＭＳ Ｐゴシック"/>
            </a:endParaRPr>
          </a:p>
          <a:p>
            <a:r>
              <a:rPr lang="en-US" b="0">
                <a:solidFill>
                  <a:srgbClr val="414141"/>
                </a:solidFill>
                <a:ea typeface="ＭＳ Ｐゴシック"/>
              </a:rPr>
              <a:t>Create "multiconfig" directory in "conf", and populate it with configuration file for each multiconfig listed in MULTICONFIG</a:t>
            </a:r>
            <a:endParaRPr lang="en-US" b="0" dirty="0">
              <a:solidFill>
                <a:srgbClr val="414141"/>
              </a:solidFill>
              <a:ea typeface="ＭＳ Ｐゴシック"/>
            </a:endParaRPr>
          </a:p>
          <a:p>
            <a:pPr marL="0" indent="0">
              <a:buNone/>
            </a:pPr>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Build with "bitbake multiconfig:</a:t>
            </a:r>
            <a:r>
              <a:rPr lang="en-US" b="0" i="1">
                <a:solidFill>
                  <a:srgbClr val="414141"/>
                </a:solidFill>
                <a:ea typeface="ＭＳ Ｐゴシック"/>
              </a:rPr>
              <a:t>&lt;config&gt;:&lt;target&gt;</a:t>
            </a:r>
            <a:r>
              <a:rPr lang="en-US" b="0">
                <a:solidFill>
                  <a:srgbClr val="414141"/>
                </a:solidFill>
                <a:ea typeface="ＭＳ Ｐゴシック"/>
              </a:rPr>
              <a:t>"</a:t>
            </a:r>
            <a:endParaRPr lang="en-US" b="0">
              <a:ea typeface="ＭＳ Ｐゴシック"/>
            </a:endParaRPr>
          </a:p>
          <a:p>
            <a:pPr lvl="1"/>
            <a:r>
              <a:rPr lang="en-US">
                <a:ea typeface="ＭＳ Ｐゴシック"/>
              </a:rPr>
              <a:t>Can use "mc:" in master / zeus</a:t>
            </a:r>
            <a:endParaRPr lang="en-US" b="0" dirty="0">
              <a:ea typeface="ＭＳ Ｐゴシック"/>
            </a:endParaRPr>
          </a:p>
          <a:p>
            <a:endParaRPr lang="en-US" b="0" dirty="0"/>
          </a:p>
        </p:txBody>
      </p:sp>
      <p:sp>
        <p:nvSpPr>
          <p:cNvPr id="5" name="CustomShape 2">
            <a:extLst>
              <a:ext uri="{FF2B5EF4-FFF2-40B4-BE49-F238E27FC236}">
                <a16:creationId xmlns:a16="http://schemas.microsoft.com/office/drawing/2014/main" xmlns="" id="{423975C3-546D-4647-8C79-06422F0627C7}"/>
              </a:ext>
            </a:extLst>
          </p:cNvPr>
          <p:cNvSpPr/>
          <p:nvPr/>
        </p:nvSpPr>
        <p:spPr>
          <a:xfrm>
            <a:off x="457200" y="1648645"/>
            <a:ext cx="8223157" cy="45662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cs typeface="Arial"/>
              </a:rPr>
              <a:t>MULTICONFIG = "a b"</a:t>
            </a:r>
            <a:endParaRPr lang="en-US" sz="1200" b="1" strike="noStrike" spc="-1" dirty="0">
              <a:latin typeface="Courier New"/>
              <a:cs typeface="Arial"/>
            </a:endParaRPr>
          </a:p>
        </p:txBody>
      </p:sp>
      <p:sp>
        <p:nvSpPr>
          <p:cNvPr id="6" name="CustomShape 2">
            <a:extLst>
              <a:ext uri="{FF2B5EF4-FFF2-40B4-BE49-F238E27FC236}">
                <a16:creationId xmlns:a16="http://schemas.microsoft.com/office/drawing/2014/main" xmlns="" id="{6D2FF808-A64D-4CB1-A5C6-29E11388560F}"/>
              </a:ext>
            </a:extLst>
          </p:cNvPr>
          <p:cNvSpPr/>
          <p:nvPr/>
        </p:nvSpPr>
        <p:spPr>
          <a:xfrm>
            <a:off x="457200" y="3568527"/>
            <a:ext cx="8223157" cy="1233504"/>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cs typeface="Arial"/>
              </a:rPr>
              <a:t>$ cat multiconfig/a.conf</a:t>
            </a:r>
          </a:p>
          <a:p>
            <a:r>
              <a:rPr lang="en-US" sz="1200" b="1" spc="-1">
                <a:latin typeface="Courier New"/>
                <a:cs typeface="Arial"/>
              </a:rPr>
              <a:t>MACHINE=qemux86-64</a:t>
            </a:r>
          </a:p>
          <a:p>
            <a:endParaRPr lang="en-US" sz="1200" b="1" spc="-1" dirty="0">
              <a:latin typeface="Courier New"/>
              <a:cs typeface="Arial"/>
            </a:endParaRPr>
          </a:p>
          <a:p>
            <a:r>
              <a:rPr lang="en-US" sz="1200" b="1" spc="-1">
                <a:latin typeface="Courier New"/>
                <a:cs typeface="Courier New"/>
              </a:rPr>
              <a:t>$ cat multiconfig/b.conf</a:t>
            </a:r>
            <a:endParaRPr lang="en-US" sz="1200" spc="-1">
              <a:ea typeface="+mn-lt"/>
              <a:cs typeface="+mn-lt"/>
            </a:endParaRPr>
          </a:p>
          <a:p>
            <a:r>
              <a:rPr lang="en-US" sz="1200" b="1" spc="-1">
                <a:latin typeface="Courier New"/>
                <a:cs typeface="Courier New"/>
              </a:rPr>
              <a:t>MACHINE=qemux86</a:t>
            </a:r>
            <a:endParaRPr lang="en-US" sz="1200" spc="-1">
              <a:ea typeface="+mn-lt"/>
              <a:cs typeface="+mn-lt"/>
            </a:endParaRPr>
          </a:p>
          <a:p>
            <a:r>
              <a:rPr lang="en-US" sz="1200" b="1" spc="-1">
                <a:latin typeface="Courier New"/>
                <a:cs typeface="Courier New"/>
              </a:rPr>
              <a:t>TMPDIR="${TOPDIR}/tmp-x86"</a:t>
            </a:r>
            <a:endParaRPr lang="en-US" sz="1200" b="1" spc="-1" dirty="0">
              <a:latin typeface="Courier New"/>
              <a:cs typeface="Courier New"/>
            </a:endParaRPr>
          </a:p>
          <a:p>
            <a:endParaRPr lang="en-US" sz="1200" b="1" spc="-1" dirty="0">
              <a:latin typeface="Courier New"/>
              <a:cs typeface="Arial"/>
            </a:endParaRPr>
          </a:p>
        </p:txBody>
      </p:sp>
    </p:spTree>
    <p:extLst>
      <p:ext uri="{BB962C8B-B14F-4D97-AF65-F5344CB8AC3E}">
        <p14:creationId xmlns:p14="http://schemas.microsoft.com/office/powerpoint/2010/main" val="920753522"/>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notes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solidFill>
                  <a:srgbClr val="414141"/>
                </a:solidFill>
                <a:ea typeface="ＭＳ Ｐゴシック"/>
              </a:rPr>
              <a:t>A lot of use cases will require separate TMPDIR settings for the multiconfigs</a:t>
            </a:r>
          </a:p>
          <a:p>
            <a:pPr lvl="1"/>
            <a:r>
              <a:rPr lang="en-US">
                <a:solidFill>
                  <a:srgbClr val="414141"/>
                </a:solidFill>
                <a:ea typeface="ＭＳ Ｐゴシック"/>
              </a:rPr>
              <a:t>Per documentation, configs with same MACHINE and TCLIBC are likely okay with same TMPDIR</a:t>
            </a:r>
          </a:p>
          <a:p>
            <a:r>
              <a:rPr lang="en-US" b="0">
                <a:solidFill>
                  <a:srgbClr val="414141"/>
                </a:solidFill>
                <a:ea typeface="ＭＳ Ｐゴシック"/>
              </a:rPr>
              <a:t>At the moment there is no leveraging of the sstate-cache between multiconfigs (documentation calls this out)</a:t>
            </a:r>
          </a:p>
          <a:p>
            <a:r>
              <a:rPr lang="en-US" b="0">
                <a:solidFill>
                  <a:srgbClr val="414141"/>
                </a:solidFill>
                <a:ea typeface="ＭＳ Ｐゴシック"/>
              </a:rPr>
              <a:t>An instance of bitbake is spawned for each multiconfig, plus one parent instance</a:t>
            </a:r>
          </a:p>
          <a:p>
            <a:r>
              <a:rPr lang="en-US" b="0">
                <a:solidFill>
                  <a:srgbClr val="414141"/>
                </a:solidFill>
                <a:ea typeface="ＭＳ Ｐゴシック"/>
              </a:rPr>
              <a:t>Cross multiconfig dependencies are done with mcdepends</a:t>
            </a:r>
          </a:p>
          <a:p>
            <a:pPr lvl="1"/>
            <a:r>
              <a:rPr lang="en-US" sz="1600" i="1">
                <a:ea typeface="ＭＳ Ｐゴシック"/>
              </a:rPr>
              <a:t>task_or_package</a:t>
            </a:r>
            <a:r>
              <a:rPr lang="en-US" sz="1600">
                <a:ea typeface="ＭＳ Ｐゴシック"/>
              </a:rPr>
              <a:t>[mcdepends] = "multiconfig:&lt;</a:t>
            </a:r>
            <a:r>
              <a:rPr lang="en-US" sz="1600" i="1">
                <a:ea typeface="ＭＳ Ｐゴシック"/>
              </a:rPr>
              <a:t>from&gt;</a:t>
            </a:r>
            <a:r>
              <a:rPr lang="en-US" sz="1600">
                <a:ea typeface="ＭＳ Ｐゴシック"/>
              </a:rPr>
              <a:t>:&lt;</a:t>
            </a:r>
            <a:r>
              <a:rPr lang="en-US" sz="1600" i="1">
                <a:ea typeface="ＭＳ Ｐゴシック"/>
              </a:rPr>
              <a:t>to&gt;</a:t>
            </a:r>
            <a:r>
              <a:rPr lang="en-US" sz="1600">
                <a:ea typeface="ＭＳ Ｐゴシック"/>
              </a:rPr>
              <a:t>:&lt;</a:t>
            </a:r>
            <a:r>
              <a:rPr lang="en-US" sz="1600" i="1">
                <a:ea typeface="ＭＳ Ｐゴシック"/>
              </a:rPr>
              <a:t>recipe&gt;</a:t>
            </a:r>
            <a:r>
              <a:rPr lang="en-US" sz="1600">
                <a:ea typeface="ＭＳ Ｐゴシック"/>
              </a:rPr>
              <a:t>:&lt;</a:t>
            </a:r>
            <a:r>
              <a:rPr lang="en-US" sz="1600" i="1">
                <a:ea typeface="ＭＳ Ｐゴシック"/>
              </a:rPr>
              <a:t>task&gt;</a:t>
            </a:r>
            <a:r>
              <a:rPr lang="en-US" sz="1600">
                <a:ea typeface="ＭＳ Ｐゴシック"/>
              </a:rPr>
              <a:t>"</a:t>
            </a:r>
          </a:p>
          <a:p>
            <a:r>
              <a:rPr lang="en-US" b="0">
                <a:ea typeface="ＭＳ Ｐゴシック"/>
              </a:rPr>
              <a:t>One multiconfig cannot use variables defined in another</a:t>
            </a:r>
          </a:p>
          <a:p>
            <a:pPr lvl="1"/>
            <a:r>
              <a:rPr lang="en-US">
                <a:solidFill>
                  <a:srgbClr val="414141"/>
                </a:solidFill>
                <a:ea typeface="ＭＳ Ｐゴシック"/>
              </a:rPr>
              <a:t>e.g. DEPLOY_DIR, variables set by DISTRO</a:t>
            </a:r>
            <a:endParaRPr lang="en-US" dirty="0">
              <a:solidFill>
                <a:srgbClr val="414141"/>
              </a:solidFill>
              <a:ea typeface="ＭＳ Ｐゴシック"/>
            </a:endParaRPr>
          </a:p>
          <a:p>
            <a:pPr lvl="1"/>
            <a:r>
              <a:rPr lang="en-US">
                <a:ea typeface="ＭＳ Ｐゴシック"/>
              </a:rPr>
              <a:t>But can see global configuration variables from local.conf, etc.</a:t>
            </a:r>
            <a:endParaRPr lang="en-US" b="0" dirty="0">
              <a:ea typeface="ＭＳ Ｐゴシック"/>
            </a:endParaRPr>
          </a:p>
        </p:txBody>
      </p:sp>
    </p:spTree>
    <p:extLst>
      <p:ext uri="{BB962C8B-B14F-4D97-AF65-F5344CB8AC3E}">
        <p14:creationId xmlns:p14="http://schemas.microsoft.com/office/powerpoint/2010/main" val="3583268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releases</a:t>
            </a:r>
            <a:endParaRPr/>
          </a:p>
          <a:p>
            <a:pPr marL="0" lvl="0" indent="0" algn="l" rtl="0">
              <a:spcBef>
                <a:spcPts val="0"/>
              </a:spcBef>
              <a:spcAft>
                <a:spcPts val="0"/>
              </a:spcAft>
              <a:buNone/>
            </a:pPr>
            <a:endParaRPr/>
          </a:p>
        </p:txBody>
      </p:sp>
      <p:sp>
        <p:nvSpPr>
          <p:cNvPr id="65" name="Google Shape;65;p14"/>
          <p:cNvSpPr txBox="1"/>
          <p:nvPr/>
        </p:nvSpPr>
        <p:spPr>
          <a:xfrm>
            <a:off x="457200" y="1203475"/>
            <a:ext cx="4015500" cy="35151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2.6.1</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2.6.2</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2.6.3</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~600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94 developers</a:t>
            </a:r>
            <a:endParaRPr sz="240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endParaRPr sz="2400" i="0" u="none" strike="noStrike" cap="none">
              <a:solidFill>
                <a:srgbClr val="000000"/>
              </a:solidFill>
              <a:latin typeface="Lato"/>
              <a:ea typeface="Lato"/>
              <a:cs typeface="Lato"/>
              <a:sym typeface="Lato"/>
            </a:endParaRPr>
          </a:p>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2.7</a:t>
            </a:r>
            <a:r>
              <a:rPr lang="en-US" sz="2400" i="0" u="none" strike="noStrike" cap="none">
                <a:solidFill>
                  <a:srgbClr val="000000"/>
                </a:solidFill>
                <a:latin typeface="Lato"/>
                <a:ea typeface="Lato"/>
                <a:cs typeface="Lato"/>
                <a:sym typeface="Lato"/>
              </a:rPr>
              <a:t> and </a:t>
            </a:r>
            <a:r>
              <a:rPr lang="en-US" sz="2400" b="1" i="0" u="none" strike="noStrike" cap="none">
                <a:solidFill>
                  <a:srgbClr val="000000"/>
                </a:solidFill>
                <a:latin typeface="Lato"/>
                <a:ea typeface="Lato"/>
                <a:cs typeface="Lato"/>
                <a:sym typeface="Lato"/>
              </a:rPr>
              <a:t>2.7.1</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~1900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177 developers</a:t>
            </a:r>
            <a:endParaRPr sz="2400" i="0" u="none" strike="noStrike" cap="none">
              <a:solidFill>
                <a:srgbClr val="000000"/>
              </a:solidFill>
              <a:latin typeface="Lato"/>
              <a:ea typeface="Lato"/>
              <a:cs typeface="Lato"/>
              <a:sym typeface="Lato"/>
            </a:endParaRPr>
          </a:p>
        </p:txBody>
      </p:sp>
      <p:sp>
        <p:nvSpPr>
          <p:cNvPr id="66" name="Google Shape;66;p14"/>
          <p:cNvSpPr txBox="1"/>
          <p:nvPr/>
        </p:nvSpPr>
        <p:spPr>
          <a:xfrm>
            <a:off x="4674240" y="1203480"/>
            <a:ext cx="4015500" cy="29823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a:latin typeface="Lato"/>
                <a:ea typeface="Lato"/>
                <a:cs typeface="Lato"/>
                <a:sym typeface="Lato"/>
              </a:rPr>
              <a:t>So far,</a:t>
            </a:r>
            <a:r>
              <a:rPr lang="en-US" sz="2400" i="0" u="none" strike="noStrike" cap="none">
                <a:solidFill>
                  <a:srgbClr val="000000"/>
                </a:solidFill>
                <a:latin typeface="Lato"/>
                <a:ea typeface="Lato"/>
                <a:cs typeface="Lato"/>
                <a:sym typeface="Lato"/>
              </a:rPr>
              <a:t> for </a:t>
            </a:r>
            <a:r>
              <a:rPr lang="en-US" sz="2400" b="1" i="0" u="none" strike="noStrike" cap="none">
                <a:solidFill>
                  <a:srgbClr val="000000"/>
                </a:solidFill>
                <a:latin typeface="Lato"/>
                <a:ea typeface="Lato"/>
                <a:cs typeface="Lato"/>
                <a:sym typeface="Lato"/>
              </a:rPr>
              <a:t>3.0</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~1500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136 developers</a:t>
            </a:r>
            <a:endParaRPr sz="2400"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33087895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and 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lnSpcReduction="10000"/>
          </a:bodyPr>
          <a:lstStyle/>
          <a:p>
            <a:r>
              <a:rPr lang="en-US" b="0"/>
              <a:t>So far we’ve been building container images on their own</a:t>
            </a:r>
            <a:endParaRPr lang="en-US" b="0" dirty="0">
              <a:solidFill>
                <a:srgbClr val="414141"/>
              </a:solidFill>
            </a:endParaRPr>
          </a:p>
          <a:p>
            <a:r>
              <a:rPr lang="en-US" b="0">
                <a:ea typeface="ＭＳ Ｐゴシック"/>
              </a:rPr>
              <a:t>Useful for “docker import” or similar on target, or “docker compose”, etc., then fetching over the network to target</a:t>
            </a:r>
            <a:endParaRPr lang="en-US">
              <a:ea typeface="ＭＳ Ｐゴシック"/>
            </a:endParaRPr>
          </a:p>
          <a:p>
            <a:r>
              <a:rPr lang="en-US" b="0"/>
              <a:t>What if we wanted to build a container image into a target image for a device?</a:t>
            </a:r>
            <a:endParaRPr lang="en-US"/>
          </a:p>
          <a:p>
            <a:pPr lvl="1"/>
            <a:r>
              <a:rPr lang="en-US"/>
              <a:t>Building factory images for devices running application sandboxes</a:t>
            </a:r>
          </a:p>
          <a:p>
            <a:r>
              <a:rPr lang="en-US" b="0"/>
              <a:t>Somewhat constrained by tooling</a:t>
            </a:r>
            <a:endParaRPr lang="en-US"/>
          </a:p>
          <a:p>
            <a:pPr lvl="1"/>
            <a:r>
              <a:rPr lang="en-US">
                <a:ea typeface="ＭＳ Ｐゴシック"/>
              </a:rPr>
              <a:t>Currently only systemd-nspawn and runc seem straightforward</a:t>
            </a:r>
          </a:p>
          <a:p>
            <a:pPr lvl="1"/>
            <a:r>
              <a:rPr lang="en-US">
                <a:ea typeface="ＭＳ Ｐゴシック"/>
              </a:rPr>
              <a:t>Other systems might be supported by using post-install scripts to import container images, or perhaps via qemu</a:t>
            </a:r>
            <a:endParaRPr lang="en-US"/>
          </a:p>
          <a:p>
            <a:endParaRPr lang="en-US" b="0" dirty="0">
              <a:solidFill>
                <a:srgbClr val="414141"/>
              </a:solidFill>
            </a:endParaRPr>
          </a:p>
        </p:txBody>
      </p:sp>
    </p:spTree>
    <p:extLst>
      <p:ext uri="{BB962C8B-B14F-4D97-AF65-F5344CB8AC3E}">
        <p14:creationId xmlns:p14="http://schemas.microsoft.com/office/powerpoint/2010/main" val="1862208376"/>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 Nested Container Example</a:t>
            </a:r>
            <a:endParaRPr lang="en-US" sz="3200"/>
          </a:p>
        </p:txBody>
      </p:sp>
    </p:spTree>
    <p:extLst>
      <p:ext uri="{BB962C8B-B14F-4D97-AF65-F5344CB8AC3E}">
        <p14:creationId xmlns:p14="http://schemas.microsoft.com/office/powerpoint/2010/main" val="3106771444"/>
      </p:ext>
    </p:extLst>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local.conf</a:t>
            </a:r>
            <a:endParaRPr lang="en-US"/>
          </a:p>
          <a:p>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multiconfig/container.conf</a:t>
            </a:r>
            <a:endParaRPr lang="en-US" b="0" dirty="0">
              <a:solidFill>
                <a:srgbClr val="414141"/>
              </a:solidFill>
              <a:ea typeface="ＭＳ Ｐゴシック"/>
            </a:endParaRPr>
          </a:p>
          <a:p>
            <a:pPr marL="0" indent="0">
              <a:buNone/>
            </a:pPr>
            <a:endParaRPr lang="en-US" b="0" dirty="0"/>
          </a:p>
          <a:p>
            <a:endParaRPr lang="en-US" b="0" dirty="0"/>
          </a:p>
          <a:p>
            <a:endParaRPr lang="en-US" b="0" dirty="0"/>
          </a:p>
        </p:txBody>
      </p:sp>
      <p:sp>
        <p:nvSpPr>
          <p:cNvPr id="5" name="CustomShape 2">
            <a:extLst>
              <a:ext uri="{FF2B5EF4-FFF2-40B4-BE49-F238E27FC236}">
                <a16:creationId xmlns:a16="http://schemas.microsoft.com/office/drawing/2014/main" xmlns="" id="{423975C3-546D-4647-8C79-06422F0627C7}"/>
              </a:ext>
            </a:extLst>
          </p:cNvPr>
          <p:cNvSpPr/>
          <p:nvPr/>
        </p:nvSpPr>
        <p:spPr>
          <a:xfrm>
            <a:off x="457200" y="1537133"/>
            <a:ext cx="8223157" cy="106993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CONTAINER_TMPDIR = "${TOPDIR}/tmp-container"</a:t>
            </a:r>
            <a:endParaRPr lang="en-US" sz="1200" b="1">
              <a:latin typeface="Courier New"/>
              <a:cs typeface="Courier New"/>
            </a:endParaRPr>
          </a:p>
          <a:p>
            <a:r>
              <a:rPr lang="en-US" sz="1200" b="1" spc="-1">
                <a:latin typeface="Courier New"/>
                <a:ea typeface="+mn-lt"/>
                <a:cs typeface="+mn-lt"/>
              </a:rPr>
              <a:t>MACHINE = "qemux86-64"</a:t>
            </a:r>
            <a:endParaRPr lang="en-US" sz="1200" b="1">
              <a:latin typeface="Courier New"/>
              <a:cs typeface="Courier New"/>
            </a:endParaRPr>
          </a:p>
          <a:p>
            <a:r>
              <a:rPr lang="en-US" sz="1200" b="1" spc="-1">
                <a:latin typeface="Courier New"/>
                <a:ea typeface="+mn-lt"/>
                <a:cs typeface="+mn-lt"/>
              </a:rPr>
              <a:t>DISTRO="marina"</a:t>
            </a:r>
            <a:endParaRPr lang="en-US" sz="1200" b="1">
              <a:latin typeface="Courier New"/>
              <a:cs typeface="Courier New"/>
            </a:endParaRPr>
          </a:p>
          <a:p>
            <a:endParaRPr lang="en-US" sz="1200" b="1" spc="-1" dirty="0">
              <a:latin typeface="Courier New"/>
              <a:cs typeface="Arial"/>
            </a:endParaRPr>
          </a:p>
          <a:p>
            <a:r>
              <a:rPr lang="en-US" sz="1200" b="1" spc="-1">
                <a:latin typeface="Courier New"/>
                <a:cs typeface="Arial"/>
              </a:rPr>
              <a:t>MULTICONFIG = "container"</a:t>
            </a:r>
            <a:endParaRPr lang="en-US" sz="1200" b="1" strike="noStrike" spc="-1" dirty="0">
              <a:latin typeface="Courier New"/>
              <a:cs typeface="Arial"/>
            </a:endParaRPr>
          </a:p>
        </p:txBody>
      </p:sp>
      <p:sp>
        <p:nvSpPr>
          <p:cNvPr id="6" name="CustomShape 2">
            <a:extLst>
              <a:ext uri="{FF2B5EF4-FFF2-40B4-BE49-F238E27FC236}">
                <a16:creationId xmlns:a16="http://schemas.microsoft.com/office/drawing/2014/main" xmlns="" id="{6D2FF808-A64D-4CB1-A5C6-29E11388560F}"/>
              </a:ext>
            </a:extLst>
          </p:cNvPr>
          <p:cNvSpPr/>
          <p:nvPr/>
        </p:nvSpPr>
        <p:spPr>
          <a:xfrm>
            <a:off x="457200" y="3466308"/>
            <a:ext cx="8223157" cy="629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DISTRO = "schooner"</a:t>
            </a:r>
            <a:endParaRPr lang="en-US" sz="1200" b="1">
              <a:latin typeface="Courier New"/>
              <a:cs typeface="Courier New"/>
            </a:endParaRPr>
          </a:p>
          <a:p>
            <a:r>
              <a:rPr lang="en-US" sz="1200" b="1" spc="-1">
                <a:latin typeface="Courier New"/>
                <a:ea typeface="+mn-lt"/>
                <a:cs typeface="+mn-lt"/>
              </a:rPr>
              <a:t>TMPDIR = "${CONTAINER_TMPDIR}"</a:t>
            </a:r>
            <a:endParaRPr lang="en-US" sz="1200" b="1">
              <a:latin typeface="Courier New"/>
              <a:cs typeface="Courier New"/>
            </a:endParaRPr>
          </a:p>
        </p:txBody>
      </p:sp>
    </p:spTree>
    <p:extLst>
      <p:ext uri="{BB962C8B-B14F-4D97-AF65-F5344CB8AC3E}">
        <p14:creationId xmlns:p14="http://schemas.microsoft.com/office/powerpoint/2010/main" val="1687806531"/>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t>host-app-container-lighttpd.bb</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000" b="1" spc="-1">
                <a:latin typeface="Courier New"/>
                <a:ea typeface="+mn-lt"/>
                <a:cs typeface="+mn-lt"/>
              </a:rPr>
              <a:t>SUMMARY = "Package lighttpd app container image" </a:t>
            </a:r>
            <a:endParaRPr lang="en-US" sz="1000" b="1" dirty="0">
              <a:latin typeface="Courier New"/>
              <a:cs typeface="Courier New"/>
            </a:endParaRPr>
          </a:p>
          <a:p>
            <a:r>
              <a:rPr lang="en-US" sz="1000" b="1" spc="-1">
                <a:latin typeface="Courier New"/>
                <a:ea typeface="+mn-lt"/>
                <a:cs typeface="+mn-lt"/>
              </a:rPr>
              <a:t>LICENSE = "MIT" </a:t>
            </a:r>
            <a:endParaRPr lang="en-US" sz="1000" b="1" dirty="0">
              <a:latin typeface="Courier New"/>
              <a:cs typeface="Courier New"/>
            </a:endParaRPr>
          </a:p>
          <a:p>
            <a:r>
              <a:rPr lang="en-US" sz="1000" b="1" spc="-1">
                <a:latin typeface="Courier New"/>
                <a:ea typeface="+mn-lt"/>
                <a:cs typeface="+mn-lt"/>
              </a:rPr>
              <a:t>LIC_FILES_CHKSUM = "</a:t>
            </a:r>
            <a:r>
              <a:rPr lang="en-US" sz="1000" b="1" spc="-1" dirty="0">
                <a:latin typeface="Courier New"/>
                <a:ea typeface="+mn-lt"/>
                <a:cs typeface="+mn-lt"/>
                <a:hlinkClick r:id="" action="ppaction://noaction"/>
              </a:rPr>
              <a:t>file://${COREBASE}/meta/COPYING.MIT;md5=3da9cfbcb788c80a0384361b4de20420</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DEPENDS = "tar-native"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SRC_URI = "</a:t>
            </a:r>
            <a:r>
              <a:rPr lang="en-US" sz="1000" b="1" spc="-1" dirty="0">
                <a:latin typeface="Courier New"/>
                <a:ea typeface="+mn-lt"/>
                <a:cs typeface="+mn-lt"/>
                <a:hlinkClick r:id="" action="ppaction://noaction"/>
              </a:rPr>
              <a:t>file://${CONTAINER_NAME}.nspawn</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do_compile[noexec] = "1" </a:t>
            </a:r>
            <a:endParaRPr lang="en-US" sz="1000" b="1" dirty="0">
              <a:latin typeface="Courier New"/>
              <a:cs typeface="Courier New"/>
            </a:endParaRPr>
          </a:p>
          <a:p>
            <a:r>
              <a:rPr lang="en-US" sz="1000" b="1" spc="-1">
                <a:latin typeface="Courier New"/>
                <a:ea typeface="+mn-lt"/>
                <a:cs typeface="+mn-lt"/>
              </a:rPr>
              <a:t>do_install[mcdepends] = "multiconfig::container:${CONTAINER_NAME}:do_image_complete"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CONTAINER_NAME = "app-container-image-lighttpd" </a:t>
            </a:r>
            <a:endParaRPr lang="en-US" sz="1000" b="1" dirty="0">
              <a:latin typeface="Courier New"/>
              <a:cs typeface="Courier New"/>
            </a:endParaRPr>
          </a:p>
          <a:p>
            <a:r>
              <a:rPr lang="en-US" sz="1000" b="1" spc="-1">
                <a:latin typeface="Courier New"/>
                <a:ea typeface="+mn-lt"/>
                <a:cs typeface="+mn-lt"/>
              </a:rPr>
              <a:t>CONTAINER_TMPDIR ?= "${TMPDIR}" </a:t>
            </a:r>
            <a:endParaRPr lang="en-US" sz="1000" b="1" dirty="0">
              <a:latin typeface="Courier New"/>
              <a:cs typeface="Courier New"/>
            </a:endParaRPr>
          </a:p>
          <a:p>
            <a:r>
              <a:rPr lang="en-US" sz="1000" b="1" spc="-1">
                <a:latin typeface="Courier New"/>
                <a:ea typeface="+mn-lt"/>
                <a:cs typeface="+mn-lt"/>
              </a:rPr>
              <a:t>CONTAINER_MACHINE ?= "${MACHINE}" </a:t>
            </a:r>
            <a:endParaRPr lang="en-US" sz="1000" b="1" dirty="0">
              <a:latin typeface="Courier New"/>
              <a:cs typeface="Courier New"/>
            </a:endParaRPr>
          </a:p>
          <a:p>
            <a:r>
              <a:rPr lang="en-US" sz="1000" b="1" spc="-1">
                <a:latin typeface="Courier New"/>
                <a:ea typeface="+mn-lt"/>
                <a:cs typeface="+mn-lt"/>
              </a:rPr>
              <a:t>CONTAINER_DEPLOY_DIR ?= "${CONTAINER_TMPDIR}/deploy/images/${CONTAINER_MACHINE}"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do_install () { </a:t>
            </a:r>
            <a:endParaRPr lang="en-US" sz="1000" b="1" dirty="0">
              <a:latin typeface="Courier New"/>
              <a:cs typeface="Courier New"/>
            </a:endParaRPr>
          </a:p>
          <a:p>
            <a:r>
              <a:rPr lang="en-US" sz="1000" b="1" spc="-1">
                <a:latin typeface="Courier New"/>
                <a:ea typeface="+mn-lt"/>
                <a:cs typeface="+mn-lt"/>
              </a:rPr>
              <a:t>  install -d ${D}/var/lib/machines/${CONTAINER_NAME} </a:t>
            </a:r>
            <a:endParaRPr lang="en-US" sz="1000" b="1" dirty="0">
              <a:latin typeface="Courier New"/>
              <a:cs typeface="Courier New"/>
            </a:endParaRPr>
          </a:p>
          <a:p>
            <a:r>
              <a:rPr lang="en-US" sz="1000" b="1" spc="-1">
                <a:latin typeface="Courier New"/>
                <a:ea typeface="+mn-lt"/>
                <a:cs typeface="+mn-lt"/>
              </a:rPr>
              <a:t>  tar -C ${D}/var/lib/machines/${CONTAINER_NAME} -xf \ </a:t>
            </a:r>
            <a:endParaRPr lang="en-US" sz="1000" b="1" dirty="0">
              <a:latin typeface="Courier New"/>
              <a:cs typeface="Courier New"/>
            </a:endParaRPr>
          </a:p>
          <a:p>
            <a:r>
              <a:rPr lang="en-US" sz="1000" b="1" spc="-1">
                <a:latin typeface="Courier New"/>
                <a:ea typeface="+mn-lt"/>
                <a:cs typeface="+mn-lt"/>
              </a:rPr>
              <a:t>      ${CONTAINER_DEPLOY_DIR}/${CONTAINER_NAME}-${CONTAINER_MACHINE}.tar.bz2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${D}${sysconfdir}/systemd/nspawn </a:t>
            </a:r>
            <a:endParaRPr lang="en-US" sz="1000" b="1" dirty="0">
              <a:latin typeface="Courier New"/>
              <a:cs typeface="Courier New"/>
            </a:endParaRPr>
          </a:p>
          <a:p>
            <a:r>
              <a:rPr lang="en-US" sz="1000" b="1" spc="-1">
                <a:latin typeface="Courier New"/>
                <a:ea typeface="+mn-lt"/>
                <a:cs typeface="+mn-lt"/>
              </a:rPr>
              <a:t>  install -m 0644 ${WORKDIR}/${CONTAINER_NAME}.nspawn ${D}${sysconfdir}/systemd/nspawn/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${D}${sysconfdir}/systemd/system/machines.target.wants </a:t>
            </a:r>
            <a:endParaRPr lang="en-US" sz="1000" b="1" dirty="0">
              <a:latin typeface="Courier New"/>
              <a:cs typeface="Courier New"/>
            </a:endParaRPr>
          </a:p>
          <a:p>
            <a:r>
              <a:rPr lang="en-US" sz="1000" b="1" spc="-1">
                <a:latin typeface="Courier New"/>
                <a:ea typeface="+mn-lt"/>
                <a:cs typeface="+mn-lt"/>
              </a:rPr>
              <a:t>  ln -sf ${systemd_system_unitdir}/systemd-nspawn@.service \ </a:t>
            </a:r>
            <a:endParaRPr lang="en-US" sz="1000" b="1" dirty="0">
              <a:latin typeface="Courier New"/>
              <a:cs typeface="Courier New"/>
            </a:endParaRPr>
          </a:p>
          <a:p>
            <a:r>
              <a:rPr lang="en-US" sz="1000" b="1" spc="-1" dirty="0">
                <a:latin typeface="Courier New"/>
                <a:ea typeface="+mn-lt"/>
                <a:cs typeface="+mn-lt"/>
              </a:rPr>
              <a:t>    </a:t>
            </a:r>
            <a:r>
              <a:rPr lang="en-US" sz="1000" b="1" spc="-1" dirty="0">
                <a:latin typeface="Courier New"/>
                <a:ea typeface="+mn-lt"/>
                <a:cs typeface="+mn-lt"/>
                <a:hlinkClick r:id="rId2"/>
              </a:rPr>
              <a:t>${D}${sysconfdir}/systemd/system/machines.target.wants/systemd-nspawn@${CONTAINER_NAME}.service</a:t>
            </a:r>
            <a:r>
              <a:rPr lang="en-US" sz="1000" b="1" spc="-1" dirty="0">
                <a:latin typeface="Courier New"/>
                <a:ea typeface="+mn-lt"/>
                <a:cs typeface="+mn-lt"/>
              </a:rPr>
              <a:t> </a:t>
            </a:r>
            <a:endParaRPr lang="en-US" sz="1000" b="1" dirty="0">
              <a:latin typeface="Courier New"/>
              <a:cs typeface="Courier New"/>
            </a:endParaRPr>
          </a:p>
          <a:p>
            <a:r>
              <a:rPr lang="en-US" sz="1000" b="1" spc="-1">
                <a:latin typeface="Courier New"/>
                <a:ea typeface="+mn-lt"/>
                <a:cs typeface="+mn-lt"/>
              </a:rPr>
              <a:t>}</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RDEPENDS_${PN} += "systemd-container" </a:t>
            </a:r>
            <a:endParaRPr lang="en-US" sz="1000" b="1" dirty="0">
              <a:latin typeface="Courier New"/>
              <a:cs typeface="Courier New"/>
            </a:endParaRPr>
          </a:p>
          <a:p>
            <a:r>
              <a:rPr lang="en-US" sz="1000" b="1" spc="-1">
                <a:latin typeface="Courier New"/>
                <a:ea typeface="+mn-lt"/>
                <a:cs typeface="+mn-lt"/>
              </a:rPr>
              <a:t>INSANE_SKIP_${PN} += "build-deps dev-so already-stripped" </a:t>
            </a:r>
            <a:endParaRPr lang="en-US" sz="1000" b="1" dirty="0">
              <a:latin typeface="Courier New"/>
              <a:cs typeface="Courier New"/>
            </a:endParaRPr>
          </a:p>
          <a:p>
            <a:endParaRPr lang="en-US" sz="1000" b="1" strike="noStrike" spc="-1" dirty="0">
              <a:latin typeface="Courier New"/>
              <a:cs typeface="Arial"/>
            </a:endParaRPr>
          </a:p>
        </p:txBody>
      </p:sp>
    </p:spTree>
    <p:extLst>
      <p:ext uri="{BB962C8B-B14F-4D97-AF65-F5344CB8AC3E}">
        <p14:creationId xmlns:p14="http://schemas.microsoft.com/office/powerpoint/2010/main" val="499322515"/>
      </p:ext>
    </p:extLst>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app-container-image-lighttpd.nspawn</a:t>
            </a:r>
            <a:endParaRPr lang="en-US">
              <a:ea typeface="ＭＳ Ｐゴシック"/>
            </a:endParaRPr>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1952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b="1" spc="-1">
                <a:latin typeface="Courier New"/>
                <a:ea typeface="+mn-lt"/>
                <a:cs typeface="+mn-lt"/>
              </a:rPr>
              <a:t>[Exec]</a:t>
            </a:r>
            <a:endParaRPr lang="en-US" sz="1400" b="1" dirty="0">
              <a:latin typeface="Courier New"/>
              <a:cs typeface="Courier New"/>
            </a:endParaRPr>
          </a:p>
          <a:p>
            <a:r>
              <a:rPr lang="en-US" sz="1400" b="1" spc="-1">
                <a:latin typeface="Courier New"/>
                <a:ea typeface="+mn-lt"/>
                <a:cs typeface="+mn-lt"/>
              </a:rPr>
              <a:t>Boot=false</a:t>
            </a:r>
            <a:endParaRPr lang="en-US" sz="1400" b="1" dirty="0">
              <a:latin typeface="Courier New"/>
              <a:cs typeface="Courier New"/>
            </a:endParaRPr>
          </a:p>
          <a:p>
            <a:r>
              <a:rPr lang="en-US" sz="1400" b="1" spc="-1">
                <a:latin typeface="Courier New"/>
                <a:ea typeface="+mn-lt"/>
                <a:cs typeface="+mn-lt"/>
              </a:rPr>
              <a:t>Parameters=/usr/sbin/lighttpd -D -f /etc/lighttpd/lighttpd.conf</a:t>
            </a:r>
            <a:endParaRPr lang="en-US" sz="1400" b="1" dirty="0">
              <a:latin typeface="Courier New"/>
              <a:cs typeface="Courier New"/>
            </a:endParaRPr>
          </a:p>
          <a:p>
            <a:r>
              <a:rPr lang="en-US" sz="1400" b="1" spc="-1">
                <a:latin typeface="Courier New"/>
                <a:ea typeface="+mn-lt"/>
                <a:cs typeface="+mn-lt"/>
              </a:rPr>
              <a:t>LinkJournal=no</a:t>
            </a:r>
            <a:endParaRPr lang="en-US" sz="1400" b="1" dirty="0">
              <a:latin typeface="Courier New"/>
              <a:cs typeface="Courier New"/>
            </a:endParaRPr>
          </a:p>
          <a:p>
            <a:r>
              <a:rPr lang="en-US" sz="1400" b="1" spc="-1">
                <a:latin typeface="Courier New"/>
                <a:ea typeface="+mn-lt"/>
                <a:cs typeface="+mn-lt"/>
              </a:rPr>
              <a:t>PrivateUsers=false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[Network]</a:t>
            </a:r>
            <a:endParaRPr lang="en-US" sz="1400" b="1" dirty="0">
              <a:latin typeface="Courier New"/>
              <a:cs typeface="Courier New"/>
            </a:endParaRPr>
          </a:p>
          <a:p>
            <a:r>
              <a:rPr lang="en-US" sz="1400" b="1" spc="-1">
                <a:latin typeface="Courier New"/>
                <a:ea typeface="+mn-lt"/>
                <a:cs typeface="+mn-lt"/>
              </a:rPr>
              <a:t>VirtualEthernet=false</a:t>
            </a:r>
            <a:endParaRPr lang="en-US" sz="1400" b="1" dirty="0">
              <a:latin typeface="Courier New"/>
              <a:cs typeface="Courier New"/>
            </a:endParaRPr>
          </a:p>
        </p:txBody>
      </p:sp>
    </p:spTree>
    <p:extLst>
      <p:ext uri="{BB962C8B-B14F-4D97-AF65-F5344CB8AC3E}">
        <p14:creationId xmlns:p14="http://schemas.microsoft.com/office/powerpoint/2010/main" val="529667694"/>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container-host-image.bb</a:t>
            </a:r>
            <a:endParaRPr lang="en-US">
              <a:ea typeface="ＭＳ Ｐゴシック"/>
            </a:endParaRPr>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55604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a:latin typeface="Courier New"/>
                <a:cs typeface="Courier New"/>
              </a:rPr>
              <a:t>SUMMARY = "A minimal container host image"</a:t>
            </a:r>
            <a:r>
              <a:rPr lang="en-US" sz="1200" b="1" dirty="0">
                <a:latin typeface="Courier New"/>
              </a:rPr>
              <a:t/>
            </a:r>
            <a:br>
              <a:rPr lang="en-US" sz="1200" b="1" dirty="0">
                <a:latin typeface="Courier New"/>
              </a:rPr>
            </a:br>
            <a:r>
              <a:rPr lang="en-US" sz="1200" b="1">
                <a:latin typeface="Courier New"/>
                <a:cs typeface="Courier New"/>
              </a:rPr>
              <a:t>LICENSE = "MIT"</a:t>
            </a:r>
            <a:r>
              <a:rPr lang="en-US" sz="1200" b="1" dirty="0">
                <a:latin typeface="Courier New"/>
              </a:rPr>
              <a:t/>
            </a:r>
            <a:br>
              <a:rPr lang="en-US" sz="1200" b="1" dirty="0">
                <a:latin typeface="Courier New"/>
              </a:rPr>
            </a:br>
            <a:r>
              <a:rPr lang="en-US" sz="1200" b="1">
                <a:latin typeface="Courier New"/>
                <a:cs typeface="Courier New"/>
              </a:rPr>
              <a:t>LIC_FILES_CHKSUM = \</a:t>
            </a:r>
            <a:endParaRPr lang="en-US" sz="1200" b="1" spc="-1">
              <a:latin typeface="Courier New"/>
              <a:cs typeface="Arial"/>
            </a:endParaRPr>
          </a:p>
          <a:p>
            <a:r>
              <a:rPr lang="en-US" sz="1200" b="1" dirty="0">
                <a:latin typeface="Courier New"/>
                <a:cs typeface="Courier New"/>
              </a:rPr>
              <a:t>  "file://${COREBASE}/meta/COPYING.MIT;md5=3da9cfbcb788c80a0384361b4de20420"</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require recipes-core/images/core-image-minimal.bb</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IMAGE_FEATURES += "ssh-server-openssh"</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a:latin typeface="Courier New"/>
                <a:cs typeface="Courier New"/>
              </a:rPr>
              <a:t>IMAGE_INSTALL += " \</a:t>
            </a:r>
            <a:r>
              <a:rPr lang="en-US" sz="1200" b="1" dirty="0">
                <a:latin typeface="Courier New"/>
              </a:rPr>
              <a:t/>
            </a:r>
            <a:br>
              <a:rPr lang="en-US" sz="1200" b="1" dirty="0">
                <a:latin typeface="Courier New"/>
              </a:rPr>
            </a:br>
            <a:r>
              <a:rPr lang="en-US" sz="1200" b="1">
                <a:latin typeface="Courier New"/>
                <a:cs typeface="Courier New"/>
              </a:rPr>
              <a:t>    kernel-modules \</a:t>
            </a:r>
            <a:r>
              <a:rPr lang="en-US" sz="1200" b="1" dirty="0">
                <a:latin typeface="Courier New"/>
              </a:rPr>
              <a:t/>
            </a:r>
            <a:br>
              <a:rPr lang="en-US" sz="1200" b="1" dirty="0">
                <a:latin typeface="Courier New"/>
              </a:rPr>
            </a:br>
            <a:r>
              <a:rPr lang="en-US" sz="1200" b="1">
                <a:latin typeface="Courier New"/>
                <a:cs typeface="Courier New"/>
              </a:rPr>
              <a:t>    host-app-container-lighttpd \</a:t>
            </a:r>
            <a:r>
              <a:rPr lang="en-US" sz="1200" b="1" dirty="0">
                <a:latin typeface="Courier New"/>
              </a:rPr>
              <a:t/>
            </a:r>
            <a:br>
              <a:rPr lang="en-US" sz="1200" b="1" dirty="0">
                <a:latin typeface="Courier New"/>
              </a:rPr>
            </a:br>
            <a:r>
              <a:rPr lang="en-US" sz="1200" b="1">
                <a:latin typeface="Courier New"/>
                <a:cs typeface="Courier New"/>
              </a:rPr>
              <a:t>"</a:t>
            </a:r>
            <a:endParaRPr lang="en-US" sz="1200" b="1" strike="noStrike">
              <a:latin typeface="Courier New"/>
            </a:endParaRPr>
          </a:p>
        </p:txBody>
      </p:sp>
    </p:spTree>
    <p:extLst>
      <p:ext uri="{BB962C8B-B14F-4D97-AF65-F5344CB8AC3E}">
        <p14:creationId xmlns:p14="http://schemas.microsoft.com/office/powerpoint/2010/main" val="1539363604"/>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Outstanding issues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There's still a lot of room for improvement</a:t>
            </a:r>
            <a:endParaRPr lang="en-US" b="0" dirty="0">
              <a:solidFill>
                <a:srgbClr val="414141"/>
              </a:solidFill>
            </a:endParaRPr>
          </a:p>
          <a:p>
            <a:pPr lvl="1"/>
            <a:r>
              <a:rPr lang="en-US" b="0">
                <a:solidFill>
                  <a:srgbClr val="414141"/>
                </a:solidFill>
                <a:ea typeface="ＭＳ Ｐゴシック"/>
              </a:rPr>
              <a:t>refactoring into a set of </a:t>
            </a:r>
            <a:r>
              <a:rPr lang="en-US">
                <a:solidFill>
                  <a:srgbClr val="414141"/>
                </a:solidFill>
                <a:ea typeface="ＭＳ Ｐゴシック"/>
              </a:rPr>
              <a:t>include files or classes</a:t>
            </a:r>
            <a:endParaRPr lang="en-US" b="0">
              <a:solidFill>
                <a:srgbClr val="414141"/>
              </a:solidFill>
            </a:endParaRPr>
          </a:p>
          <a:p>
            <a:pPr lvl="1"/>
            <a:r>
              <a:rPr lang="en-US">
                <a:solidFill>
                  <a:srgbClr val="414141"/>
                </a:solidFill>
                <a:ea typeface="ＭＳ Ｐゴシック"/>
              </a:rPr>
              <a:t>tinkering with systemd-nspawn private networking and user namespace support</a:t>
            </a:r>
            <a:endParaRPr lang="en-US" b="0" dirty="0">
              <a:solidFill>
                <a:srgbClr val="414141"/>
              </a:solidFill>
            </a:endParaRPr>
          </a:p>
          <a:p>
            <a:r>
              <a:rPr lang="en-US" b="0">
                <a:solidFill>
                  <a:srgbClr val="414141"/>
                </a:solidFill>
                <a:ea typeface="ＭＳ Ｐゴシック"/>
              </a:rPr>
              <a:t>Final goal is to get OCI images working with runc </a:t>
            </a:r>
            <a:endParaRPr lang="en-US" b="0" dirty="0">
              <a:solidFill>
                <a:srgbClr val="414141"/>
              </a:solidFill>
            </a:endParaRPr>
          </a:p>
          <a:p>
            <a:pPr lvl="1"/>
            <a:r>
              <a:rPr lang="en-US">
                <a:solidFill>
                  <a:srgbClr val="414141"/>
                </a:solidFill>
                <a:ea typeface="ＭＳ Ｐゴシック"/>
              </a:rPr>
              <a:t>runc will work without systemd</a:t>
            </a:r>
            <a:endParaRPr lang="en-US" dirty="0">
              <a:solidFill>
                <a:srgbClr val="414141"/>
              </a:solidFill>
              <a:ea typeface="ＭＳ Ｐゴシック"/>
            </a:endParaRPr>
          </a:p>
          <a:p>
            <a:pPr lvl="1"/>
            <a:r>
              <a:rPr lang="en-US">
                <a:solidFill>
                  <a:srgbClr val="414141"/>
                </a:solidFill>
                <a:ea typeface="ＭＳ Ｐゴシック"/>
              </a:rPr>
              <a:t>systemd 242 in master also has OCI image support for systemd-nspawn</a:t>
            </a:r>
            <a:endParaRPr lang="en-US">
              <a:ea typeface="ＭＳ Ｐゴシック"/>
            </a:endParaRPr>
          </a:p>
          <a:p>
            <a:pPr lvl="1"/>
            <a:r>
              <a:rPr lang="en-US">
                <a:solidFill>
                  <a:srgbClr val="414141"/>
                </a:solidFill>
                <a:ea typeface="ＭＳ Ｐゴシック"/>
              </a:rPr>
              <a:t>Currently can build with some hacking, but issues getting OCI image runtime configuration generated to work on the host</a:t>
            </a:r>
            <a:endParaRPr lang="en-US" b="0" dirty="0">
              <a:solidFill>
                <a:srgbClr val="414141"/>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78112090"/>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Resources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solidFill>
                  <a:srgbClr val="404040"/>
                </a:solidFill>
                <a:ea typeface="ＭＳ Ｐゴシック"/>
              </a:rPr>
              <a:t>Jérémy</a:t>
            </a:r>
            <a:r>
              <a:rPr lang="en-US" b="0">
                <a:ea typeface="ＭＳ Ｐゴシック"/>
              </a:rPr>
              <a:t> Rosen presentation “Yoctoception: Containers in the embedded world”:</a:t>
            </a:r>
          </a:p>
          <a:p>
            <a:pPr lvl="1"/>
            <a:r>
              <a:rPr lang="en-US" b="0" dirty="0">
                <a:ea typeface="ＭＳ Ｐゴシック"/>
                <a:hlinkClick r:id="rId2"/>
              </a:rPr>
              <a:t>https://www.slideshare.net/ennael/embedded-recipes-2018-yoctoception-containers-in-the-embedded-world-jrmy-rosen</a:t>
            </a:r>
            <a:endParaRPr lang="en-US" b="0">
              <a:ea typeface="ＭＳ Ｐゴシック"/>
            </a:endParaRPr>
          </a:p>
          <a:p>
            <a:pPr lvl="1"/>
            <a:r>
              <a:rPr lang="en-US">
                <a:ea typeface="ＭＳ Ｐゴシック"/>
              </a:rPr>
              <a:t>Simpler non-multiconfig nesting restricted to common MACHINE, DISTRO, TCLIBC configuration</a:t>
            </a:r>
          </a:p>
          <a:p>
            <a:r>
              <a:rPr lang="en-US" b="0">
                <a:ea typeface="ＭＳ Ｐゴシック"/>
              </a:rPr>
              <a:t>Previous presentation at ELCE</a:t>
            </a:r>
            <a:endParaRPr lang="en-US" b="0" dirty="0"/>
          </a:p>
          <a:p>
            <a:pPr lvl="1"/>
            <a:r>
              <a:rPr lang="en-US" dirty="0">
                <a:solidFill>
                  <a:srgbClr val="414141"/>
                </a:solidFill>
                <a:hlinkClick r:id="rId3"/>
              </a:rPr>
              <a:t>https://elinux.org/images/6/62/Building-Container-Images-with-OpenEmbedded-and-the-Yocto-Project-Scott-Murray-Konsulko-Group-1.pdf</a:t>
            </a:r>
            <a:endParaRPr lang="en-US" b="0" dirty="0">
              <a:solidFill>
                <a:srgbClr val="414141"/>
              </a:solidFill>
            </a:endParaRPr>
          </a:p>
          <a:p>
            <a:pPr lvl="1"/>
            <a:r>
              <a:rPr lang="en-US" dirty="0">
                <a:solidFill>
                  <a:srgbClr val="414141"/>
                </a:solidFill>
                <a:hlinkClick r:id="rId4"/>
              </a:rPr>
              <a:t>https://youtu.be/OSyLoHYxGLQ</a:t>
            </a:r>
            <a:endParaRPr lang="en-US" b="0" dirty="0">
              <a:solidFill>
                <a:srgbClr val="414141"/>
              </a:solidFill>
            </a:endParaRPr>
          </a:p>
          <a:p>
            <a:r>
              <a:rPr lang="en-US" b="0">
                <a:solidFill>
                  <a:srgbClr val="414141"/>
                </a:solidFill>
                <a:ea typeface="ＭＳ Ｐゴシック"/>
              </a:rPr>
              <a:t>Examples</a:t>
            </a:r>
            <a:endParaRPr lang="en-US" b="0" dirty="0">
              <a:solidFill>
                <a:srgbClr val="414141"/>
              </a:solidFill>
            </a:endParaRPr>
          </a:p>
          <a:p>
            <a:pPr lvl="1"/>
            <a:r>
              <a:rPr lang="en-US" dirty="0">
                <a:solidFill>
                  <a:srgbClr val="414141"/>
                </a:solidFill>
                <a:hlinkClick r:id="rId5"/>
              </a:rPr>
              <a:t>https://github.com/konsulko/meta-container-demo</a:t>
            </a:r>
            <a:endParaRPr lang="en-US" b="0" dirty="0">
              <a:solidFill>
                <a:srgbClr val="414141"/>
              </a:solidFill>
            </a:endParaRPr>
          </a:p>
          <a:p>
            <a:pPr lvl="1"/>
            <a:r>
              <a:rPr lang="en-US">
                <a:solidFill>
                  <a:srgbClr val="414141"/>
                </a:solidFill>
                <a:ea typeface="ＭＳ Ｐゴシック"/>
              </a:rPr>
              <a:t>Will be updated with OCI image examples when I get it working</a:t>
            </a:r>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447820676"/>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a:latin typeface="Arial" charset="0"/>
              </a:rPr>
              <a:t>Devtool</a:t>
            </a:r>
            <a:r>
              <a:rPr lang="en-US" dirty="0">
                <a:latin typeface="Arial" charset="0"/>
              </a:rPr>
              <a:t>, next steps</a:t>
            </a:r>
          </a:p>
          <a:p>
            <a:pPr eaLnBrk="1" hangingPunct="1">
              <a:spcBef>
                <a:spcPts val="900"/>
              </a:spcBef>
            </a:pPr>
            <a:r>
              <a:rPr lang="en-US" dirty="0">
                <a:latin typeface="Arial" charset="0"/>
              </a:rPr>
              <a:t>Trevor Woerner</a:t>
            </a:r>
          </a:p>
          <a:p>
            <a:pPr eaLnBrk="1" hangingPunct="1">
              <a:spcBef>
                <a:spcPts val="900"/>
              </a:spcBef>
            </a:pPr>
            <a:r>
              <a:rPr lang="en-US" i="1" dirty="0" smtClean="0">
                <a:latin typeface="Arial" charset="0"/>
                <a:cs typeface="Arial" charset="0"/>
              </a:rPr>
              <a:t>Presented by David Reyna</a:t>
            </a:r>
            <a:endParaRPr lang="en-US" i="1"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4"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collection of tools for working on </a:t>
            </a:r>
            <a:r>
              <a:rPr lang="en-US" sz="2400" b="0" i="1" strike="noStrike" spc="-1">
                <a:solidFill>
                  <a:srgbClr val="414141"/>
                </a:solidFill>
                <a:latin typeface="Arial"/>
                <a:ea typeface="ＭＳ Ｐゴシック"/>
              </a:rPr>
              <a:t>recipes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add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edit-recipe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upgrade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update-recipe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335422669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What’s coming in 3.0 , aka “zeus”</a:t>
            </a:r>
            <a:endParaRPr/>
          </a:p>
        </p:txBody>
      </p:sp>
      <p:sp>
        <p:nvSpPr>
          <p:cNvPr id="73" name="Google Shape;73;p15"/>
          <p:cNvSpPr txBox="1">
            <a:spLocks noGrp="1"/>
          </p:cNvSpPr>
          <p:nvPr>
            <p:ph type="body" idx="1"/>
          </p:nvPr>
        </p:nvSpPr>
        <p:spPr>
          <a:xfrm>
            <a:off x="448850" y="1379546"/>
            <a:ext cx="8233200" cy="2934900"/>
          </a:xfrm>
          <a:prstGeom prst="rect">
            <a:avLst/>
          </a:prstGeom>
        </p:spPr>
        <p:txBody>
          <a:bodyPr spcFirstLastPara="1" wrap="square" lIns="0" tIns="0" rIns="0" bIns="0" anchor="t" anchorCtr="0">
            <a:noAutofit/>
          </a:bodyPr>
          <a:lstStyle/>
          <a:p>
            <a:pPr marL="457200" lvl="0" indent="-342900" algn="l" rtl="0">
              <a:spcBef>
                <a:spcPts val="1800"/>
              </a:spcBef>
              <a:spcAft>
                <a:spcPts val="0"/>
              </a:spcAft>
              <a:buSzPts val="1800"/>
              <a:buChar char="•"/>
            </a:pPr>
            <a:r>
              <a:rPr lang="en-US" sz="1800" b="0" dirty="0" err="1"/>
              <a:t>Autobuilder</a:t>
            </a:r>
            <a:r>
              <a:rPr lang="en-US" sz="1800" b="0" dirty="0"/>
              <a:t> infrastructure hardware refreshed</a:t>
            </a:r>
            <a:endParaRPr sz="1800" b="0" dirty="0"/>
          </a:p>
          <a:p>
            <a:pPr marL="457200" lvl="0" indent="-342900" algn="l" rtl="0">
              <a:spcBef>
                <a:spcPts val="0"/>
              </a:spcBef>
              <a:spcAft>
                <a:spcPts val="0"/>
              </a:spcAft>
              <a:buSzPts val="1800"/>
              <a:buChar char="•"/>
            </a:pPr>
            <a:r>
              <a:rPr lang="en-US" sz="1800" b="0" dirty="0"/>
              <a:t>Many recipe updates, including significant removal of old or obsolete software to ensure modern and up-to-date core Linux software stack</a:t>
            </a:r>
            <a:endParaRPr sz="1800" b="0" dirty="0"/>
          </a:p>
          <a:p>
            <a:pPr marL="457200" lvl="0" indent="-342900" algn="l" rtl="0">
              <a:spcBef>
                <a:spcPts val="0"/>
              </a:spcBef>
              <a:spcAft>
                <a:spcPts val="0"/>
              </a:spcAft>
              <a:buSzPts val="1800"/>
              <a:buChar char="•"/>
            </a:pPr>
            <a:r>
              <a:rPr lang="en-US" sz="1800" b="0" dirty="0"/>
              <a:t>Support for the latest host distributions</a:t>
            </a:r>
            <a:endParaRPr sz="1800" b="0" dirty="0"/>
          </a:p>
          <a:p>
            <a:pPr marL="457200" lvl="0" indent="-342900" algn="l" rtl="0">
              <a:spcBef>
                <a:spcPts val="0"/>
              </a:spcBef>
              <a:spcAft>
                <a:spcPts val="0"/>
              </a:spcAft>
              <a:buSzPts val="1800"/>
              <a:buChar char="•"/>
            </a:pPr>
            <a:r>
              <a:rPr lang="en-US" sz="1800" b="0" dirty="0"/>
              <a:t>Pre-merge testing on IA and ARM using QEMU/KVM (</a:t>
            </a:r>
            <a:r>
              <a:rPr lang="en-US" sz="1800" b="0" dirty="0" err="1"/>
              <a:t>ptest</a:t>
            </a:r>
            <a:r>
              <a:rPr lang="en-US" sz="1800" b="0" dirty="0"/>
              <a:t>, LTP, tracking build performance)</a:t>
            </a:r>
            <a:endParaRPr sz="1800" b="0" dirty="0"/>
          </a:p>
          <a:p>
            <a:pPr marL="457200" lvl="0" indent="-342900" algn="l" rtl="0">
              <a:spcBef>
                <a:spcPts val="0"/>
              </a:spcBef>
              <a:spcAft>
                <a:spcPts val="0"/>
              </a:spcAft>
              <a:buSzPts val="1800"/>
              <a:buChar char="•"/>
            </a:pPr>
            <a:r>
              <a:rPr lang="en-US" sz="1800" b="0" dirty="0"/>
              <a:t>Automated tooling to support automated recipe upgrades</a:t>
            </a:r>
            <a:endParaRPr sz="1800" b="0" dirty="0"/>
          </a:p>
          <a:p>
            <a:pPr marL="457200" lvl="0" indent="-342900" algn="l" rtl="0">
              <a:spcBef>
                <a:spcPts val="0"/>
              </a:spcBef>
              <a:spcAft>
                <a:spcPts val="0"/>
              </a:spcAft>
              <a:buSzPts val="1800"/>
              <a:buChar char="•"/>
            </a:pPr>
            <a:r>
              <a:rPr lang="en-US" sz="1800" b="0" dirty="0"/>
              <a:t>Build change equivalence is detected and used to avoid rebuilding  unchanged components</a:t>
            </a:r>
            <a:endParaRPr sz="1800" b="0" dirty="0"/>
          </a:p>
          <a:p>
            <a:pPr marL="0" lvl="0" indent="0" algn="l" rtl="0">
              <a:spcBef>
                <a:spcPts val="1800"/>
              </a:spcBef>
              <a:spcAft>
                <a:spcPts val="0"/>
              </a:spcAft>
              <a:buNone/>
            </a:pPr>
            <a:endParaRPr sz="1800" b="0" dirty="0"/>
          </a:p>
        </p:txBody>
      </p:sp>
      <p:sp>
        <p:nvSpPr>
          <p:cNvPr id="74" name="Google Shape;74;p15"/>
          <p:cNvSpPr txBox="1"/>
          <p:nvPr/>
        </p:nvSpPr>
        <p:spPr>
          <a:xfrm>
            <a:off x="511075" y="4396575"/>
            <a:ext cx="8227500" cy="14025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US" sz="2400" b="1" dirty="0">
                <a:latin typeface="Lato"/>
                <a:ea typeface="Lato"/>
                <a:cs typeface="Lato"/>
                <a:sym typeface="Lato"/>
              </a:rPr>
              <a:t>No other cross compiling build system is as complete or functional. Nobody has ever </a:t>
            </a:r>
            <a:r>
              <a:rPr lang="en-US" sz="2400" b="1" dirty="0" smtClean="0">
                <a:latin typeface="Lato"/>
                <a:ea typeface="Lato"/>
                <a:cs typeface="Lato"/>
                <a:sym typeface="Lato"/>
              </a:rPr>
              <a:t>tried optimizations from </a:t>
            </a:r>
            <a:r>
              <a:rPr lang="en-US" sz="2400" b="1" dirty="0">
                <a:latin typeface="Lato"/>
                <a:ea typeface="Lato"/>
                <a:cs typeface="Lato"/>
                <a:sym typeface="Lato"/>
              </a:rPr>
              <a:t>scratch builds like the Yocto Project does.</a:t>
            </a:r>
            <a:endParaRPr sz="2400" b="1" dirty="0">
              <a:latin typeface="Lato"/>
              <a:ea typeface="Lato"/>
              <a:cs typeface="Lato"/>
              <a:sym typeface="Lato"/>
            </a:endParaRPr>
          </a:p>
        </p:txBody>
      </p:sp>
    </p:spTree>
    <p:extLst>
      <p:ext uri="{BB962C8B-B14F-4D97-AF65-F5344CB8AC3E}">
        <p14:creationId xmlns:p14="http://schemas.microsoft.com/office/powerpoint/2010/main" val="18942346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t>
            </a:r>
            <a:r>
              <a:rPr lang="en-US" sz="2400" b="0" i="1" strike="noStrike" spc="-1">
                <a:solidFill>
                  <a:srgbClr val="414141"/>
                </a:solidFill>
                <a:latin typeface="Arial"/>
                <a:ea typeface="ＭＳ Ｐゴシック"/>
              </a:rPr>
              <a:t>and more!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modify</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deploy-target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undeploy-target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build-image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295080896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8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Using Devtool To Streamline Your Yocto Project Workflow - Tim Orling</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https://www.youtube.com/watch?v=CiD7rB35CRE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Yocto Project Extensible SDK: Simplifying the Workflow for Application Developers - Henry Bruce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https://www.youtube.com/watch?v=d3xanDJuXRA&amp;t=57s</a:t>
            </a:r>
            <a:endParaRPr lang="en-US" sz="2400" b="0" strike="noStrike" spc="-1">
              <a:latin typeface="Arial"/>
            </a:endParaRPr>
          </a:p>
        </p:txBody>
      </p:sp>
    </p:spTree>
    <p:extLst>
      <p:ext uri="{BB962C8B-B14F-4D97-AF65-F5344CB8AC3E}">
        <p14:creationId xmlns:p14="http://schemas.microsoft.com/office/powerpoint/2010/main" val="2344086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0"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2018</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Working with the Linux Kernel in the Yocto Project - Sean Hudson</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https://www.youtube.com/watch?v=tZACGS5nQxw</a:t>
            </a:r>
            <a:endParaRPr lang="en-US" sz="2400" b="0" strike="noStrike" spc="-1">
              <a:latin typeface="Arial"/>
            </a:endParaRPr>
          </a:p>
        </p:txBody>
      </p:sp>
    </p:spTree>
    <p:extLst>
      <p:ext uri="{BB962C8B-B14F-4D97-AF65-F5344CB8AC3E}">
        <p14:creationId xmlns:p14="http://schemas.microsoft.com/office/powerpoint/2010/main" val="159101911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2"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3, Devtool 1 - Tim Orling</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https://www.youtube.com/watch?v=C-usM6gFVSY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7, Devtool 2 - Tim Orling &amp; Henry Bruce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https://www.youtube.com/watch?v=UYsqIP_Qt_Q</a:t>
            </a:r>
            <a:endParaRPr lang="en-US" sz="2400" b="0" strike="noStrike" spc="-1">
              <a:latin typeface="Arial"/>
            </a:endParaRPr>
          </a:p>
        </p:txBody>
      </p:sp>
    </p:spTree>
    <p:extLst>
      <p:ext uri="{BB962C8B-B14F-4D97-AF65-F5344CB8AC3E}">
        <p14:creationId xmlns:p14="http://schemas.microsoft.com/office/powerpoint/2010/main" val="144690436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4"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Reference Manual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8 -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Quick Reference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https://www.yoctoproject.org/docs/current/ref-manual/ref-manual.html#ref-devtool-reference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Application Development and the Extensible Software Development Kit (eSDK)</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2 - Using the Extensible SDK</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https://www.yoctoproject.org/docs/current/sdk-manual/sdk-manual.html#sdk-extensible</a:t>
            </a:r>
            <a:endParaRPr lang="en-US" sz="2400" b="0" strike="noStrike" spc="-1">
              <a:latin typeface="Arial"/>
            </a:endParaRPr>
          </a:p>
        </p:txBody>
      </p:sp>
    </p:spTree>
    <p:extLst>
      <p:ext uri="{BB962C8B-B14F-4D97-AF65-F5344CB8AC3E}">
        <p14:creationId xmlns:p14="http://schemas.microsoft.com/office/powerpoint/2010/main" val="95304948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Linux Kernel Development Manual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section 2.4 - Using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to Patch the Kernel</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https://www.yoctoproject.org/docs/current/kernel-dev/kernel-dev.html#using-devtool-to-patch-the-kernel</a:t>
            </a:r>
            <a:endParaRPr lang="en-US" sz="2400" b="0" strike="noStrike" spc="-1">
              <a:latin typeface="Arial"/>
            </a:endParaRPr>
          </a:p>
        </p:txBody>
      </p:sp>
    </p:spTree>
    <p:extLst>
      <p:ext uri="{BB962C8B-B14F-4D97-AF65-F5344CB8AC3E}">
        <p14:creationId xmlns:p14="http://schemas.microsoft.com/office/powerpoint/2010/main" val="151729191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8" name="CustomShape 2"/>
          <p:cNvSpPr/>
          <p:nvPr/>
        </p:nvSpPr>
        <p:spPr>
          <a:xfrm>
            <a:off x="457200" y="943200"/>
            <a:ext cx="8410680" cy="4502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[--basepath BASEPATH] [--bbpath BBPATH] [-d] [-q]</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&lt;subcommand&gt;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OpenEmbedded development tool</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--basepath BASEPATH  Base directory of SDK / build directory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--bbpath BBPATH      Explicitly specify the BBPATH, rather than getting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from the metadata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-d, --debug          Enable debug output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-q, --quiet          Print only errors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Colorize output (where COLOR is auto, always, never)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subcommands: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Beginning work on a recipe: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add                  Add a new recipe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40526559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100" name="CustomShape 2"/>
          <p:cNvSpPr/>
          <p:nvPr/>
        </p:nvSpPr>
        <p:spPr>
          <a:xfrm>
            <a:off x="457200" y="943200"/>
            <a:ext cx="8410680"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add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add [-h] [--same-dir | --no-same-dir] [--fetch URI]</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[--fetch-dev] [--version VERSION] [--no-git]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[--srcrev SRCREV | --autorev] [--srcbranch SRCBRANCH]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[--binary] [--also-native] [--src-subdir SUBDIR]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[--mirrors] [--provides PROVIDES]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[srctree] [fetchuri]</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Adds a new recipe to the workspace to build a specified source tree. Can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optionally fetch a remote URI and unpack it to create the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arguments: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Name for new recipe to add (just name - no version,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path or extension). If not specified, will attempt to</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auto-detect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srctree               Path to external source tree. If not specified, 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subdirectory of /z/ypdd/2018-10-devtool/my-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class/poky/build/workspace/sources will be used.</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fetchuri              Fetch the specified URI and extract it to create the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3890319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commits</a:t>
            </a:r>
            <a:endParaRPr lang="en-US" sz="2600" b="0" strike="noStrike" spc="-1">
              <a:latin typeface="Arial"/>
            </a:endParaRPr>
          </a:p>
        </p:txBody>
      </p:sp>
      <p:sp>
        <p:nvSpPr>
          <p:cNvPr id="102" name="CustomShape 2"/>
          <p:cNvSpPr/>
          <p:nvPr/>
        </p:nvSpPr>
        <p:spPr>
          <a:xfrm>
            <a:off x="7974000" y="5904720"/>
            <a:ext cx="1083600" cy="20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Oct 15, 2018</a:t>
            </a:r>
            <a:endParaRPr lang="en-US" sz="800" b="0" strike="noStrike" spc="-1">
              <a:latin typeface="Arial"/>
            </a:endParaRPr>
          </a:p>
        </p:txBody>
      </p:sp>
      <p:graphicFrame>
        <p:nvGraphicFramePr>
          <p:cNvPr id="103" name="Chart 102"/>
          <p:cNvGraphicFramePr/>
          <p:nvPr/>
        </p:nvGraphicFramePr>
        <p:xfrm>
          <a:off x="345240" y="1051560"/>
          <a:ext cx="845136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57030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lines</a:t>
            </a:r>
            <a:endParaRPr lang="en-US" sz="2600" b="0" strike="noStrike" spc="-1">
              <a:latin typeface="Arial"/>
            </a:endParaRPr>
          </a:p>
        </p:txBody>
      </p:sp>
      <p:sp>
        <p:nvSpPr>
          <p:cNvPr id="105" name="CustomShape 2"/>
          <p:cNvSpPr/>
          <p:nvPr/>
        </p:nvSpPr>
        <p:spPr>
          <a:xfrm>
            <a:off x="7974000" y="5904720"/>
            <a:ext cx="1083600" cy="20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Oct 15, 2018</a:t>
            </a:r>
            <a:endParaRPr lang="en-US" sz="800" b="0" strike="noStrike" spc="-1">
              <a:latin typeface="Arial"/>
            </a:endParaRPr>
          </a:p>
        </p:txBody>
      </p:sp>
      <p:graphicFrame>
        <p:nvGraphicFramePr>
          <p:cNvPr id="106" name="Chart 105"/>
          <p:cNvGraphicFramePr/>
          <p:nvPr/>
        </p:nvGraphicFramePr>
        <p:xfrm>
          <a:off x="347400" y="1051560"/>
          <a:ext cx="844704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22862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Live Coding with Yocto Project</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81" name="Google Shape;81;p16"/>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Monthly live tutorial on Twitch, run and managed by Josef Holzmayr</a:t>
            </a:r>
            <a:endParaRPr/>
          </a:p>
          <a:p>
            <a:pPr marL="457200" lvl="0" indent="-381000" algn="l" rtl="0">
              <a:spcBef>
                <a:spcPts val="0"/>
              </a:spcBef>
              <a:spcAft>
                <a:spcPts val="0"/>
              </a:spcAft>
              <a:buSzPts val="2400"/>
              <a:buChar char="•"/>
            </a:pPr>
            <a:r>
              <a:rPr lang="en-US" u="sng">
                <a:solidFill>
                  <a:schemeClr val="hlink"/>
                </a:solidFill>
                <a:hlinkClick r:id="rId3"/>
              </a:rPr>
              <a:t>https://www.twitch.tv/yocto_project/</a:t>
            </a:r>
            <a:r>
              <a:rPr lang="en-US"/>
              <a:t>  </a:t>
            </a:r>
            <a:endParaRPr/>
          </a:p>
          <a:p>
            <a:pPr marL="457200" lvl="0" indent="-381000" algn="l" rtl="0">
              <a:spcBef>
                <a:spcPts val="0"/>
              </a:spcBef>
              <a:spcAft>
                <a:spcPts val="0"/>
              </a:spcAft>
              <a:buSzPts val="2400"/>
              <a:buChar char="•"/>
            </a:pPr>
            <a:r>
              <a:rPr lang="en-US"/>
              <a:t>All videos available on our Youtube channel as well: </a:t>
            </a:r>
            <a:r>
              <a:rPr lang="en-US" u="sng">
                <a:solidFill>
                  <a:schemeClr val="hlink"/>
                </a:solidFill>
                <a:hlinkClick r:id="rId4"/>
              </a:rPr>
              <a:t>https://www.youtube.com/user/TheYoctoProject</a:t>
            </a:r>
            <a:r>
              <a:rPr lang="en-US"/>
              <a:t>  </a:t>
            </a:r>
            <a:endParaRPr/>
          </a:p>
          <a:p>
            <a:pPr marL="457200" lvl="0" indent="0" algn="l" rtl="0">
              <a:spcBef>
                <a:spcPts val="1800"/>
              </a:spcBef>
              <a:spcAft>
                <a:spcPts val="0"/>
              </a:spcAft>
              <a:buNone/>
            </a:pPr>
            <a:endParaRPr/>
          </a:p>
        </p:txBody>
      </p:sp>
    </p:spTree>
    <p:extLst>
      <p:ext uri="{BB962C8B-B14F-4D97-AF65-F5344CB8AC3E}">
        <p14:creationId xmlns:p14="http://schemas.microsoft.com/office/powerpoint/2010/main" val="12792912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functionality</a:t>
            </a:r>
            <a:endParaRPr lang="en-US" sz="2600" b="0" strike="noStrike" spc="-1">
              <a:latin typeface="Arial"/>
            </a:endParaRPr>
          </a:p>
        </p:txBody>
      </p:sp>
      <p:graphicFrame>
        <p:nvGraphicFramePr>
          <p:cNvPr id="108" name="Object 2"/>
          <p:cNvGraphicFramePr/>
          <p:nvPr/>
        </p:nvGraphicFramePr>
        <p:xfrm>
          <a:off x="409680" y="1010880"/>
          <a:ext cx="8322840" cy="4834800"/>
        </p:xfrm>
        <a:graphic>
          <a:graphicData uri="http://schemas.openxmlformats.org/presentationml/2006/ole">
            <mc:AlternateContent xmlns:mc="http://schemas.openxmlformats.org/markup-compatibility/2006">
              <mc:Choice xmlns:v="urn:schemas-microsoft-com:vml" Requires="v">
                <p:oleObj spid="_x0000_s2063" r:id="rId3" imgW="0" imgH="0" progId="Excel.Sheet.12">
                  <p:embed/>
                </p:oleObj>
              </mc:Choice>
              <mc:Fallback>
                <p:oleObj r:id="rId3" imgW="0" imgH="0" progId="Excel.Sheet.12">
                  <p:embed/>
                  <p:pic>
                    <p:nvPicPr>
                      <p:cNvPr id="0" name=""/>
                      <p:cNvPicPr/>
                      <p:nvPr/>
                    </p:nvPicPr>
                    <p:blipFill>
                      <a:blip r:embed="rId4"/>
                      <a:stretch/>
                    </p:blipFill>
                    <p:spPr>
                      <a:xfrm>
                        <a:off x="409680" y="1010880"/>
                        <a:ext cx="8322840" cy="4834800"/>
                      </a:xfrm>
                      <a:prstGeom prst="rect">
                        <a:avLst/>
                      </a:prstGeom>
                      <a:ln>
                        <a:noFill/>
                      </a:ln>
                    </p:spPr>
                  </p:pic>
                </p:oleObj>
              </mc:Fallback>
            </mc:AlternateContent>
          </a:graphicData>
        </a:graphic>
      </p:graphicFrame>
    </p:spTree>
    <p:extLst>
      <p:ext uri="{BB962C8B-B14F-4D97-AF65-F5344CB8AC3E}">
        <p14:creationId xmlns:p14="http://schemas.microsoft.com/office/powerpoint/2010/main" val="300993089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commits</a:t>
            </a:r>
            <a:endParaRPr lang="en-US" sz="2600" b="0" strike="noStrike" spc="-1">
              <a:latin typeface="Arial"/>
            </a:endParaRPr>
          </a:p>
        </p:txBody>
      </p:sp>
      <p:graphicFrame>
        <p:nvGraphicFramePr>
          <p:cNvPr id="111" name="Chart 110"/>
          <p:cNvGraphicFramePr/>
          <p:nvPr/>
        </p:nvGraphicFramePr>
        <p:xfrm>
          <a:off x="347400" y="1051560"/>
          <a:ext cx="8447040" cy="4752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4138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modes</a:t>
            </a:r>
            <a:endParaRPr lang="en-US" sz="2600" b="0" strike="noStrike" spc="-1">
              <a:latin typeface="Arial"/>
            </a:endParaRPr>
          </a:p>
        </p:txBody>
      </p:sp>
      <p:sp>
        <p:nvSpPr>
          <p:cNvPr id="113"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runs in two modes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inside an eSDK: “eSDK mode”</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outside an eSDK: “bitbake mode”</a:t>
            </a:r>
            <a:endParaRPr lang="en-US" sz="2400" b="0" strike="noStrike" spc="-1">
              <a:latin typeface="Arial"/>
            </a:endParaRPr>
          </a:p>
        </p:txBody>
      </p:sp>
    </p:spTree>
    <p:extLst>
      <p:ext uri="{BB962C8B-B14F-4D97-AF65-F5344CB8AC3E}">
        <p14:creationId xmlns:p14="http://schemas.microsoft.com/office/powerpoint/2010/main" val="40202452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5" name="CustomShape 2"/>
          <p:cNvSpPr/>
          <p:nvPr/>
        </p:nvSpPr>
        <p:spPr>
          <a:xfrm>
            <a:off x="442080" y="1003680"/>
            <a:ext cx="394488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1800" b="0" strike="noStrike" spc="-1">
                <a:solidFill>
                  <a:srgbClr val="414141"/>
                </a:solidFill>
                <a:latin typeface="Arial"/>
                <a:ea typeface="ＭＳ Ｐゴシック"/>
              </a:rPr>
              <a:t>bitbake mode</a:t>
            </a:r>
            <a:endParaRPr lang="en-US" sz="180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add</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build-image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configure-help</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1" i="1" u="sng" strike="noStrike" spc="-1">
                <a:solidFill>
                  <a:srgbClr val="414141"/>
                </a:solidFill>
                <a:uFillTx/>
                <a:latin typeface="Arial"/>
                <a:ea typeface="ＭＳ Ｐゴシック"/>
              </a:rPr>
              <a:t>create-workspace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deploy-target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edit-recipe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export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extract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find-recipe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finish</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import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latest-version</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modify</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rename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reset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search</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status</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sync</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undeploy-target</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update-recipe</a:t>
            </a:r>
            <a:endParaRPr lang="en-US" sz="1160" b="0" strike="noStrike" spc="-1">
              <a:latin typeface="Arial"/>
            </a:endParaRPr>
          </a:p>
          <a:p>
            <a:pPr marL="648000" lvl="2" indent="-21384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upgrade</a:t>
            </a:r>
            <a:endParaRPr lang="en-US" sz="1160" b="0" strike="noStrike" spc="-1">
              <a:latin typeface="Arial"/>
            </a:endParaRPr>
          </a:p>
        </p:txBody>
      </p:sp>
      <p:sp>
        <p:nvSpPr>
          <p:cNvPr id="116" name="CustomShape 3"/>
          <p:cNvSpPr/>
          <p:nvPr/>
        </p:nvSpPr>
        <p:spPr>
          <a:xfrm>
            <a:off x="4618080" y="1003680"/>
            <a:ext cx="394488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eSDK mode</a:t>
            </a:r>
            <a:endParaRPr lang="en-US" sz="2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add</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build</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build-image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build-sdk</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configure-help</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deploy-target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edit-recipe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export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extract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find-recipe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finish</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import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latest-version</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modify</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package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rename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reset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runqemu</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sdk-install</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sdk-update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search</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status</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sync</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undeploy-target</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update-recipe</a:t>
            </a:r>
            <a:endParaRPr lang="en-US" sz="1400" b="0" strike="noStrike" spc="-1">
              <a:latin typeface="Arial"/>
            </a:endParaRPr>
          </a:p>
          <a:p>
            <a:pPr marL="648000" lvl="2" indent="-21384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upgrade</a:t>
            </a:r>
            <a:endParaRPr lang="en-US" sz="1400" b="0" strike="noStrike" spc="-1">
              <a:latin typeface="Arial"/>
            </a:endParaRPr>
          </a:p>
        </p:txBody>
      </p:sp>
    </p:spTree>
    <p:extLst>
      <p:ext uri="{BB962C8B-B14F-4D97-AF65-F5344CB8AC3E}">
        <p14:creationId xmlns:p14="http://schemas.microsoft.com/office/powerpoint/2010/main" val="39029918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why does eSDK mode get all the extra features?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because an eSDK doesn’t have </a:t>
            </a:r>
            <a:r>
              <a:rPr lang="en-US" sz="2400" b="0" i="1" strike="noStrike" spc="-1">
                <a:solidFill>
                  <a:srgbClr val="414141"/>
                </a:solidFill>
                <a:latin typeface="Arial"/>
                <a:ea typeface="ＭＳ Ｐゴシック"/>
              </a:rPr>
              <a:t>bitbake</a:t>
            </a:r>
            <a:r>
              <a:rPr lang="en-US" sz="2400" b="0" strike="noStrike" spc="-1">
                <a:solidFill>
                  <a:srgbClr val="414141"/>
                </a:solidFill>
                <a:latin typeface="Arial"/>
                <a:ea typeface="ＭＳ Ｐゴシック"/>
              </a:rPr>
              <a:t> or </a:t>
            </a:r>
            <a:r>
              <a:rPr lang="en-US" sz="2400" b="0" i="1" strike="noStrike" spc="-1">
                <a:solidFill>
                  <a:srgbClr val="414141"/>
                </a:solidFill>
                <a:latin typeface="Arial"/>
                <a:ea typeface="ＭＳ Ｐゴシック"/>
              </a:rPr>
              <a:t>scripts/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is the cornerstone of the eSDK</a:t>
            </a:r>
            <a:endParaRPr lang="en-US" sz="2400" b="0" strike="noStrike" spc="-1">
              <a:latin typeface="Arial"/>
            </a:endParaRPr>
          </a:p>
        </p:txBody>
      </p:sp>
    </p:spTree>
    <p:extLst>
      <p:ext uri="{BB962C8B-B14F-4D97-AF65-F5344CB8AC3E}">
        <p14:creationId xmlns:p14="http://schemas.microsoft.com/office/powerpoint/2010/main" val="31319501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a:t>
            </a:r>
            <a:endParaRPr lang="en-US" sz="2600" b="0" strike="noStrike" spc="-1">
              <a:latin typeface="Arial"/>
            </a:endParaRPr>
          </a:p>
        </p:txBody>
      </p:sp>
      <p:sp>
        <p:nvSpPr>
          <p:cNvPr id="120"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separate environment (layer)</a:t>
            </a:r>
            <a:r>
              <a:t/>
            </a:r>
            <a:br/>
            <a:r>
              <a:rPr lang="en-US" sz="2400" b="0" strike="noStrike" spc="-1">
                <a:solidFill>
                  <a:srgbClr val="414141"/>
                </a:solidFill>
                <a:latin typeface="Arial"/>
                <a:ea typeface="ＭＳ Ｐゴシック"/>
              </a:rPr>
              <a:t>in which to work on recipes,</a:t>
            </a:r>
            <a:r>
              <a:t/>
            </a:r>
            <a:br/>
            <a:r>
              <a:rPr lang="en-US" sz="2400" b="0" strike="noStrike" spc="-1">
                <a:solidFill>
                  <a:srgbClr val="414141"/>
                </a:solidFill>
                <a:latin typeface="Arial"/>
                <a:ea typeface="ＭＳ Ｐゴシック"/>
              </a:rPr>
              <a:t>sources, patches</a:t>
            </a:r>
            <a:endParaRPr lang="en-US" sz="2400" b="0" strike="noStrike" spc="-1">
              <a:latin typeface="Arial"/>
            </a:endParaRPr>
          </a:p>
        </p:txBody>
      </p:sp>
      <p:grpSp>
        <p:nvGrpSpPr>
          <p:cNvPr id="121" name="Group 3"/>
          <p:cNvGrpSpPr/>
          <p:nvPr/>
        </p:nvGrpSpPr>
        <p:grpSpPr>
          <a:xfrm>
            <a:off x="1134360" y="428040"/>
            <a:ext cx="7405200" cy="5107680"/>
            <a:chOff x="1134360" y="428040"/>
            <a:chExt cx="7405200" cy="5107680"/>
          </a:xfrm>
        </p:grpSpPr>
        <p:sp>
          <p:nvSpPr>
            <p:cNvPr id="122" name="CustomShape 4"/>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123" name="CustomShape 5"/>
            <p:cNvSpPr/>
            <p:nvPr/>
          </p:nvSpPr>
          <p:spPr>
            <a:xfrm>
              <a:off x="6636600" y="42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124" name="Group 6"/>
            <p:cNvGrpSpPr/>
            <p:nvPr/>
          </p:nvGrpSpPr>
          <p:grpSpPr>
            <a:xfrm>
              <a:off x="7023240" y="1244160"/>
              <a:ext cx="1008360" cy="167400"/>
              <a:chOff x="7023240" y="1244160"/>
              <a:chExt cx="1008360" cy="167400"/>
            </a:xfrm>
          </p:grpSpPr>
          <p:sp>
            <p:nvSpPr>
              <p:cNvPr id="125" name="CustomShape 7"/>
              <p:cNvSpPr/>
              <p:nvPr/>
            </p:nvSpPr>
            <p:spPr>
              <a:xfrm>
                <a:off x="7023240" y="124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6" name="CustomShape 8"/>
              <p:cNvSpPr/>
              <p:nvPr/>
            </p:nvSpPr>
            <p:spPr>
              <a:xfrm>
                <a:off x="7167600" y="124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7" name="CustomShape 9"/>
              <p:cNvSpPr/>
              <p:nvPr/>
            </p:nvSpPr>
            <p:spPr>
              <a:xfrm>
                <a:off x="7362720" y="124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8" name="CustomShape 10"/>
              <p:cNvSpPr/>
              <p:nvPr/>
            </p:nvSpPr>
            <p:spPr>
              <a:xfrm>
                <a:off x="7529040" y="124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9" name="CustomShape 11"/>
              <p:cNvSpPr/>
              <p:nvPr/>
            </p:nvSpPr>
            <p:spPr>
              <a:xfrm>
                <a:off x="7726320" y="124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30" name="CustomShape 12"/>
              <p:cNvSpPr/>
              <p:nvPr/>
            </p:nvSpPr>
            <p:spPr>
              <a:xfrm>
                <a:off x="7879680" y="124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nvGrpSpPr>
            <p:cNvPr id="131" name="Group 13"/>
            <p:cNvGrpSpPr/>
            <p:nvPr/>
          </p:nvGrpSpPr>
          <p:grpSpPr>
            <a:xfrm>
              <a:off x="1134360" y="2931480"/>
              <a:ext cx="1278360" cy="2604240"/>
              <a:chOff x="1134360" y="2931480"/>
              <a:chExt cx="1278360" cy="2604240"/>
            </a:xfrm>
          </p:grpSpPr>
          <p:sp>
            <p:nvSpPr>
              <p:cNvPr id="132" name="CustomShape 14"/>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3" name="CustomShape 15"/>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4" name="CustomShape 16"/>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5" name="CustomShape 17"/>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6" name="CustomShape 18"/>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7" name="Group 19"/>
              <p:cNvGrpSpPr/>
              <p:nvPr/>
            </p:nvGrpSpPr>
            <p:grpSpPr>
              <a:xfrm>
                <a:off x="1134360" y="2931480"/>
                <a:ext cx="1049760" cy="2375640"/>
                <a:chOff x="1134360" y="2931480"/>
                <a:chExt cx="1049760" cy="2375640"/>
              </a:xfrm>
            </p:grpSpPr>
            <p:sp>
              <p:nvSpPr>
                <p:cNvPr id="138" name="CustomShape 20"/>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9" name="Group 21"/>
                <p:cNvGrpSpPr/>
                <p:nvPr/>
              </p:nvGrpSpPr>
              <p:grpSpPr>
                <a:xfrm>
                  <a:off x="1175040" y="3884040"/>
                  <a:ext cx="968760" cy="489240"/>
                  <a:chOff x="1175040" y="3884040"/>
                  <a:chExt cx="968760" cy="489240"/>
                </a:xfrm>
              </p:grpSpPr>
              <p:sp>
                <p:nvSpPr>
                  <p:cNvPr id="140" name="CustomShape 22"/>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1" name="CustomShape 23"/>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2" name="CustomShape 24"/>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3" name="CustomShape 25"/>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4" name="CustomShape 26"/>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5" name="CustomShape 27"/>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6" name="CustomShape 28"/>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7" name="CustomShape 29"/>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8" name="CustomShape 30"/>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9" name="CustomShape 31"/>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150" name="Group 32"/>
            <p:cNvGrpSpPr/>
            <p:nvPr/>
          </p:nvGrpSpPr>
          <p:grpSpPr>
            <a:xfrm>
              <a:off x="5431680" y="3998160"/>
              <a:ext cx="1599120" cy="489240"/>
              <a:chOff x="5431680" y="3998160"/>
              <a:chExt cx="1599120" cy="489240"/>
            </a:xfrm>
          </p:grpSpPr>
          <p:sp>
            <p:nvSpPr>
              <p:cNvPr id="151" name="CustomShape 33"/>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2" name="CustomShape 34"/>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3" name="CustomShape 35"/>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4" name="CustomShape 36"/>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5" name="CustomShape 37"/>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6" name="CustomShape 38"/>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7" name="CustomShape 39"/>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8" name="CustomShape 40"/>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9" name="CustomShape 41"/>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0" name="CustomShape 42"/>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1" name="CustomShape 43"/>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2" name="CustomShape 44"/>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3" name="CustomShape 45"/>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4" name="CustomShape 46"/>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5" name="CustomShape 47"/>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6" name="CustomShape 48"/>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160788848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 (bitbake mode)</a:t>
            </a:r>
            <a:endParaRPr lang="en-US" sz="2600" b="0" strike="noStrike" spc="-1">
              <a:latin typeface="Arial"/>
            </a:endParaRPr>
          </a:p>
        </p:txBody>
      </p:sp>
      <p:sp>
        <p:nvSpPr>
          <p:cNvPr id="168"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how the various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commands</a:t>
            </a:r>
            <a:r>
              <a:t/>
            </a:r>
            <a:br/>
            <a:r>
              <a:rPr lang="en-US" sz="2400" b="0" strike="noStrike" spc="-1">
                <a:solidFill>
                  <a:srgbClr val="414141"/>
                </a:solidFill>
                <a:latin typeface="Arial"/>
                <a:ea typeface="ＭＳ Ｐゴシック"/>
              </a:rPr>
              <a:t>relate to the your layers, your</a:t>
            </a:r>
            <a:r>
              <a:t/>
            </a:r>
            <a:br/>
            <a:r>
              <a:rPr lang="en-US" sz="2400" b="0" strike="noStrike" spc="-1">
                <a:solidFill>
                  <a:srgbClr val="414141"/>
                </a:solidFill>
                <a:latin typeface="Arial"/>
                <a:ea typeface="ＭＳ Ｐゴシック"/>
              </a:rPr>
              <a:t>target, and your workspace</a:t>
            </a:r>
            <a:endParaRPr lang="en-US" sz="2400" b="0" strike="noStrike" spc="-1">
              <a:latin typeface="Arial"/>
            </a:endParaRPr>
          </a:p>
        </p:txBody>
      </p:sp>
      <p:grpSp>
        <p:nvGrpSpPr>
          <p:cNvPr id="169" name="Group 3"/>
          <p:cNvGrpSpPr/>
          <p:nvPr/>
        </p:nvGrpSpPr>
        <p:grpSpPr>
          <a:xfrm>
            <a:off x="997200" y="427680"/>
            <a:ext cx="7680960" cy="5714640"/>
            <a:chOff x="997200" y="427680"/>
            <a:chExt cx="7680960" cy="5714640"/>
          </a:xfrm>
        </p:grpSpPr>
        <p:sp>
          <p:nvSpPr>
            <p:cNvPr id="170" name="Freeform 4"/>
            <p:cNvSpPr/>
            <p:nvPr/>
          </p:nvSpPr>
          <p:spPr>
            <a:xfrm>
              <a:off x="3923280" y="3045240"/>
              <a:ext cx="4618080" cy="2377800"/>
            </a:xfrm>
            <a:custGeom>
              <a:avLst/>
              <a:gdLst/>
              <a:ahLst/>
              <a:cxnLst/>
              <a:rect l="0" t="0"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p>
        <p:sp>
          <p:nvSpPr>
            <p:cNvPr id="171" name="CustomShape 5"/>
            <p:cNvSpPr/>
            <p:nvPr/>
          </p:nvSpPr>
          <p:spPr>
            <a:xfrm>
              <a:off x="6636600" y="427680"/>
              <a:ext cx="1783080" cy="1783080"/>
            </a:xfrm>
            <a:custGeom>
              <a:avLst/>
              <a:gdLst/>
              <a:ahLst/>
              <a:cxnLst/>
              <a:rect l="0" t="0"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172" name="TextShape 6"/>
            <p:cNvSpPr txBox="1"/>
            <p:nvPr/>
          </p:nvSpPr>
          <p:spPr>
            <a:xfrm>
              <a:off x="7585560" y="5796000"/>
              <a:ext cx="560160" cy="346320"/>
            </a:xfrm>
            <a:prstGeom prst="rect">
              <a:avLst/>
            </a:prstGeom>
            <a:noFill/>
            <a:ln>
              <a:noFill/>
            </a:ln>
          </p:spPr>
          <p:txBody>
            <a:bodyPr lIns="90000" tIns="45000" rIns="90000" bIns="45000"/>
            <a:lstStyle/>
            <a:p>
              <a:r>
                <a:rPr lang="en-US" sz="1800" b="0" strike="noStrike" spc="-1">
                  <a:latin typeface="Arial"/>
                </a:rPr>
                <a:t>add</a:t>
              </a:r>
            </a:p>
          </p:txBody>
        </p:sp>
        <p:sp>
          <p:nvSpPr>
            <p:cNvPr id="173" name="TextShape 7"/>
            <p:cNvSpPr txBox="1"/>
            <p:nvPr/>
          </p:nvSpPr>
          <p:spPr>
            <a:xfrm>
              <a:off x="2675520" y="4451040"/>
              <a:ext cx="852840" cy="346320"/>
            </a:xfrm>
            <a:prstGeom prst="rect">
              <a:avLst/>
            </a:prstGeom>
            <a:noFill/>
            <a:ln>
              <a:noFill/>
            </a:ln>
          </p:spPr>
          <p:txBody>
            <a:bodyPr lIns="90000" tIns="45000" rIns="90000" bIns="45000"/>
            <a:lstStyle/>
            <a:p>
              <a:r>
                <a:rPr lang="en-US" sz="1800" b="0" strike="noStrike" spc="-1">
                  <a:latin typeface="Arial"/>
                </a:rPr>
                <a:t>modify</a:t>
              </a:r>
            </a:p>
          </p:txBody>
        </p:sp>
        <p:sp>
          <p:nvSpPr>
            <p:cNvPr id="174" name="TextShape 8"/>
            <p:cNvSpPr txBox="1"/>
            <p:nvPr/>
          </p:nvSpPr>
          <p:spPr>
            <a:xfrm>
              <a:off x="2593800" y="5074560"/>
              <a:ext cx="1015920" cy="346320"/>
            </a:xfrm>
            <a:prstGeom prst="rect">
              <a:avLst/>
            </a:prstGeom>
            <a:noFill/>
            <a:ln>
              <a:noFill/>
            </a:ln>
          </p:spPr>
          <p:txBody>
            <a:bodyPr lIns="90000" tIns="45000" rIns="90000" bIns="45000"/>
            <a:lstStyle/>
            <a:p>
              <a:r>
                <a:rPr lang="en-US" sz="1800" b="0" strike="noStrike" spc="-1">
                  <a:latin typeface="Arial"/>
                </a:rPr>
                <a:t>upgrade</a:t>
              </a:r>
            </a:p>
          </p:txBody>
        </p:sp>
        <p:sp>
          <p:nvSpPr>
            <p:cNvPr id="175" name="CustomShape 9"/>
            <p:cNvSpPr/>
            <p:nvPr/>
          </p:nvSpPr>
          <p:spPr>
            <a:xfrm>
              <a:off x="2507400" y="4776120"/>
              <a:ext cx="1188720" cy="320040"/>
            </a:xfrm>
            <a:custGeom>
              <a:avLst/>
              <a:gdLst/>
              <a:ahLst/>
              <a:cxnLst/>
              <a:rect l="0" t="0" r="r" b="b"/>
              <a:pathLst>
                <a:path w="3304" h="890">
                  <a:moveTo>
                    <a:pt x="0" y="222"/>
                  </a:moveTo>
                  <a:lnTo>
                    <a:pt x="2477" y="222"/>
                  </a:lnTo>
                  <a:lnTo>
                    <a:pt x="2477" y="0"/>
                  </a:lnTo>
                  <a:lnTo>
                    <a:pt x="3303" y="444"/>
                  </a:lnTo>
                  <a:lnTo>
                    <a:pt x="2477" y="889"/>
                  </a:lnTo>
                  <a:lnTo>
                    <a:pt x="2477" y="667"/>
                  </a:lnTo>
                  <a:lnTo>
                    <a:pt x="0" y="667"/>
                  </a:lnTo>
                  <a:lnTo>
                    <a:pt x="0"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6" name="CustomShape 10"/>
            <p:cNvSpPr/>
            <p:nvPr/>
          </p:nvSpPr>
          <p:spPr>
            <a:xfrm>
              <a:off x="2507400" y="3519000"/>
              <a:ext cx="1188720" cy="320040"/>
            </a:xfrm>
            <a:custGeom>
              <a:avLst/>
              <a:gdLst/>
              <a:ahLst/>
              <a:cxnLst/>
              <a:rect l="0" t="0" r="r" b="b"/>
              <a:pathLst>
                <a:path w="3304" h="890">
                  <a:moveTo>
                    <a:pt x="3303" y="222"/>
                  </a:moveTo>
                  <a:lnTo>
                    <a:pt x="826" y="222"/>
                  </a:lnTo>
                  <a:lnTo>
                    <a:pt x="826" y="0"/>
                  </a:lnTo>
                  <a:lnTo>
                    <a:pt x="0" y="444"/>
                  </a:lnTo>
                  <a:lnTo>
                    <a:pt x="826" y="889"/>
                  </a:lnTo>
                  <a:lnTo>
                    <a:pt x="826" y="667"/>
                  </a:lnTo>
                  <a:lnTo>
                    <a:pt x="3303" y="667"/>
                  </a:lnTo>
                  <a:lnTo>
                    <a:pt x="3303"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7" name="TextShape 11"/>
            <p:cNvSpPr txBox="1"/>
            <p:nvPr/>
          </p:nvSpPr>
          <p:spPr>
            <a:xfrm>
              <a:off x="2745720" y="3227040"/>
              <a:ext cx="712440" cy="346320"/>
            </a:xfrm>
            <a:prstGeom prst="rect">
              <a:avLst/>
            </a:prstGeom>
            <a:noFill/>
            <a:ln>
              <a:noFill/>
            </a:ln>
          </p:spPr>
          <p:txBody>
            <a:bodyPr lIns="90000" tIns="45000" rIns="90000" bIns="45000"/>
            <a:lstStyle/>
            <a:p>
              <a:r>
                <a:rPr lang="en-US" sz="1800" b="0" strike="noStrike" spc="-1">
                  <a:latin typeface="Arial"/>
                </a:rPr>
                <a:t>finish</a:t>
              </a:r>
            </a:p>
          </p:txBody>
        </p:sp>
        <p:sp>
          <p:nvSpPr>
            <p:cNvPr id="178" name="TextShape 12"/>
            <p:cNvSpPr txBox="1"/>
            <p:nvPr/>
          </p:nvSpPr>
          <p:spPr>
            <a:xfrm>
              <a:off x="4717800" y="5796000"/>
              <a:ext cx="688320" cy="346320"/>
            </a:xfrm>
            <a:prstGeom prst="rect">
              <a:avLst/>
            </a:prstGeom>
            <a:noFill/>
            <a:ln>
              <a:noFill/>
            </a:ln>
          </p:spPr>
          <p:txBody>
            <a:bodyPr lIns="90000" tIns="45000" rIns="90000" bIns="45000"/>
            <a:lstStyle/>
            <a:p>
              <a:r>
                <a:rPr lang="en-US" sz="1800" b="0" strike="noStrike" spc="-1">
                  <a:latin typeface="Arial"/>
                </a:rPr>
                <a:t>reset</a:t>
              </a:r>
            </a:p>
          </p:txBody>
        </p:sp>
        <p:sp>
          <p:nvSpPr>
            <p:cNvPr id="179" name="CustomShape 13"/>
            <p:cNvSpPr/>
            <p:nvPr/>
          </p:nvSpPr>
          <p:spPr>
            <a:xfrm rot="16200000">
              <a:off x="7165440" y="2519280"/>
              <a:ext cx="724680" cy="211680"/>
            </a:xfrm>
            <a:custGeom>
              <a:avLst/>
              <a:gdLst/>
              <a:ahLst/>
              <a:cxnLst/>
              <a:rect l="0" t="0" r="r" b="b"/>
              <a:pathLst>
                <a:path w="2014" h="590">
                  <a:moveTo>
                    <a:pt x="0" y="442"/>
                  </a:moveTo>
                  <a:lnTo>
                    <a:pt x="1510" y="442"/>
                  </a:lnTo>
                  <a:lnTo>
                    <a:pt x="1510" y="589"/>
                  </a:lnTo>
                  <a:lnTo>
                    <a:pt x="2013" y="295"/>
                  </a:lnTo>
                  <a:lnTo>
                    <a:pt x="1510" y="0"/>
                  </a:lnTo>
                  <a:lnTo>
                    <a:pt x="1510" y="148"/>
                  </a:lnTo>
                  <a:lnTo>
                    <a:pt x="0" y="148"/>
                  </a:lnTo>
                  <a:lnTo>
                    <a:pt x="0" y="44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0" name="TextShape 14"/>
            <p:cNvSpPr txBox="1"/>
            <p:nvPr/>
          </p:nvSpPr>
          <p:spPr>
            <a:xfrm>
              <a:off x="6645960" y="3057480"/>
              <a:ext cx="1764000" cy="602280"/>
            </a:xfrm>
            <a:prstGeom prst="rect">
              <a:avLst/>
            </a:prstGeom>
            <a:noFill/>
            <a:ln>
              <a:noFill/>
            </a:ln>
          </p:spPr>
          <p:txBody>
            <a:bodyPr lIns="90000" tIns="45000" rIns="90000" bIns="45000"/>
            <a:lstStyle/>
            <a:p>
              <a:pPr algn="ctr"/>
              <a:r>
                <a:rPr lang="en-US" sz="1800" b="0" strike="noStrike" spc="-1">
                  <a:latin typeface="Arial"/>
                </a:rPr>
                <a:t>deploy-target</a:t>
              </a:r>
            </a:p>
            <a:p>
              <a:pPr algn="ctr"/>
              <a:r>
                <a:rPr lang="en-US" sz="1800" b="0" strike="noStrike" spc="-1">
                  <a:latin typeface="Arial"/>
                </a:rPr>
                <a:t>undeploy-target</a:t>
              </a:r>
            </a:p>
          </p:txBody>
        </p:sp>
        <p:sp>
          <p:nvSpPr>
            <p:cNvPr id="181" name="CustomShape 15"/>
            <p:cNvSpPr/>
            <p:nvPr/>
          </p:nvSpPr>
          <p:spPr>
            <a:xfrm rot="18900000">
              <a:off x="4191480" y="5654880"/>
              <a:ext cx="685800" cy="228600"/>
            </a:xfrm>
            <a:custGeom>
              <a:avLst/>
              <a:gdLst/>
              <a:ahLst/>
              <a:cxnLst/>
              <a:rect l="0" t="0" r="r" b="b"/>
              <a:pathLst>
                <a:path w="1907" h="636">
                  <a:moveTo>
                    <a:pt x="1906" y="159"/>
                  </a:moveTo>
                  <a:lnTo>
                    <a:pt x="478" y="159"/>
                  </a:lnTo>
                  <a:lnTo>
                    <a:pt x="478" y="0"/>
                  </a:lnTo>
                  <a:lnTo>
                    <a:pt x="0" y="318"/>
                  </a:lnTo>
                  <a:lnTo>
                    <a:pt x="478" y="635"/>
                  </a:lnTo>
                  <a:lnTo>
                    <a:pt x="478" y="477"/>
                  </a:lnTo>
                  <a:lnTo>
                    <a:pt x="1906" y="477"/>
                  </a:lnTo>
                  <a:lnTo>
                    <a:pt x="1906" y="159"/>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2" name="TextShape 16"/>
            <p:cNvSpPr txBox="1"/>
            <p:nvPr/>
          </p:nvSpPr>
          <p:spPr>
            <a:xfrm>
              <a:off x="7712280" y="3342600"/>
              <a:ext cx="180720" cy="427320"/>
            </a:xfrm>
            <a:prstGeom prst="rect">
              <a:avLst/>
            </a:prstGeom>
            <a:noFill/>
            <a:ln>
              <a:noFill/>
            </a:ln>
          </p:spPr>
        </p:sp>
        <p:sp>
          <p:nvSpPr>
            <p:cNvPr id="183" name="TextShape 17"/>
            <p:cNvSpPr txBox="1"/>
            <p:nvPr/>
          </p:nvSpPr>
          <p:spPr>
            <a:xfrm>
              <a:off x="5045400" y="3166920"/>
              <a:ext cx="660960" cy="346320"/>
            </a:xfrm>
            <a:prstGeom prst="rect">
              <a:avLst/>
            </a:prstGeom>
            <a:noFill/>
            <a:ln>
              <a:noFill/>
            </a:ln>
          </p:spPr>
          <p:txBody>
            <a:bodyPr lIns="90000" tIns="45000" rIns="90000" bIns="45000"/>
            <a:lstStyle/>
            <a:p>
              <a:r>
                <a:rPr lang="en-US" sz="1800" b="0" strike="noStrike" spc="-1">
                  <a:latin typeface="Arial"/>
                </a:rPr>
                <a:t>build</a:t>
              </a:r>
            </a:p>
          </p:txBody>
        </p:sp>
        <p:sp>
          <p:nvSpPr>
            <p:cNvPr id="184" name="TextShape 18"/>
            <p:cNvSpPr txBox="1"/>
            <p:nvPr/>
          </p:nvSpPr>
          <p:spPr>
            <a:xfrm>
              <a:off x="4289040" y="4218480"/>
              <a:ext cx="953280" cy="346320"/>
            </a:xfrm>
            <a:prstGeom prst="rect">
              <a:avLst/>
            </a:prstGeom>
            <a:noFill/>
            <a:ln>
              <a:noFill/>
            </a:ln>
          </p:spPr>
          <p:txBody>
            <a:bodyPr lIns="90000" tIns="45000" rIns="90000" bIns="45000"/>
            <a:lstStyle/>
            <a:p>
              <a:r>
                <a:rPr lang="en-US" sz="1800" b="0" strike="noStrike" spc="-1">
                  <a:latin typeface="Arial"/>
                </a:rPr>
                <a:t>rename</a:t>
              </a:r>
            </a:p>
          </p:txBody>
        </p:sp>
        <p:sp>
          <p:nvSpPr>
            <p:cNvPr id="185" name="TextShape 19"/>
            <p:cNvSpPr txBox="1"/>
            <p:nvPr/>
          </p:nvSpPr>
          <p:spPr>
            <a:xfrm>
              <a:off x="1672920" y="2543400"/>
              <a:ext cx="5194800" cy="346320"/>
            </a:xfrm>
            <a:prstGeom prst="rect">
              <a:avLst/>
            </a:prstGeom>
            <a:noFill/>
            <a:ln>
              <a:noFill/>
            </a:ln>
          </p:spPr>
          <p:txBody>
            <a:bodyPr lIns="90000" tIns="45000" rIns="90000" bIns="45000"/>
            <a:lstStyle/>
            <a:p>
              <a:r>
                <a:rPr lang="en-US" sz="1800" b="0" strike="noStrike" spc="-1">
                  <a:latin typeface="Arial"/>
                </a:rPr>
                <a:t>find-recipe	search	edit-recipe	latest-version</a:t>
              </a:r>
            </a:p>
          </p:txBody>
        </p:sp>
        <p:sp>
          <p:nvSpPr>
            <p:cNvPr id="186" name="TextShape 20"/>
            <p:cNvSpPr txBox="1"/>
            <p:nvPr/>
          </p:nvSpPr>
          <p:spPr>
            <a:xfrm>
              <a:off x="4106160" y="3587760"/>
              <a:ext cx="1623960" cy="346320"/>
            </a:xfrm>
            <a:prstGeom prst="rect">
              <a:avLst/>
            </a:prstGeom>
            <a:noFill/>
            <a:ln>
              <a:noFill/>
            </a:ln>
          </p:spPr>
          <p:txBody>
            <a:bodyPr lIns="90000" tIns="45000" rIns="90000" bIns="45000"/>
            <a:lstStyle/>
            <a:p>
              <a:r>
                <a:rPr lang="en-US" sz="1800" b="0" strike="noStrike" spc="-1">
                  <a:latin typeface="Arial"/>
                </a:rPr>
                <a:t>configure-help</a:t>
              </a:r>
            </a:p>
          </p:txBody>
        </p:sp>
        <p:sp>
          <p:nvSpPr>
            <p:cNvPr id="187" name="TextShape 21"/>
            <p:cNvSpPr txBox="1"/>
            <p:nvPr/>
          </p:nvSpPr>
          <p:spPr>
            <a:xfrm>
              <a:off x="7352280" y="4146480"/>
              <a:ext cx="790200" cy="346320"/>
            </a:xfrm>
            <a:prstGeom prst="rect">
              <a:avLst/>
            </a:prstGeom>
            <a:noFill/>
            <a:ln>
              <a:noFill/>
            </a:ln>
          </p:spPr>
          <p:txBody>
            <a:bodyPr lIns="90000" tIns="45000" rIns="90000" bIns="45000"/>
            <a:lstStyle/>
            <a:p>
              <a:r>
                <a:rPr lang="en-US" sz="1800" b="0" strike="noStrike" spc="-1">
                  <a:latin typeface="Arial"/>
                </a:rPr>
                <a:t>status</a:t>
              </a:r>
            </a:p>
          </p:txBody>
        </p:sp>
        <p:sp>
          <p:nvSpPr>
            <p:cNvPr id="188" name="TextShape 22"/>
            <p:cNvSpPr txBox="1"/>
            <p:nvPr/>
          </p:nvSpPr>
          <p:spPr>
            <a:xfrm>
              <a:off x="4683240" y="4831920"/>
              <a:ext cx="1357200" cy="346320"/>
            </a:xfrm>
            <a:prstGeom prst="rect">
              <a:avLst/>
            </a:prstGeom>
            <a:noFill/>
            <a:ln>
              <a:noFill/>
            </a:ln>
          </p:spPr>
          <p:txBody>
            <a:bodyPr lIns="90000" tIns="45000" rIns="90000" bIns="45000"/>
            <a:lstStyle/>
            <a:p>
              <a:r>
                <a:rPr lang="en-US" sz="1800" b="0" strike="noStrike" spc="-1">
                  <a:latin typeface="Arial"/>
                </a:rPr>
                <a:t>build-image</a:t>
              </a:r>
            </a:p>
          </p:txBody>
        </p:sp>
        <p:sp>
          <p:nvSpPr>
            <p:cNvPr id="189" name="CustomShape 23"/>
            <p:cNvSpPr/>
            <p:nvPr/>
          </p:nvSpPr>
          <p:spPr>
            <a:xfrm rot="2700000">
              <a:off x="7759440" y="5654880"/>
              <a:ext cx="685800" cy="228600"/>
            </a:xfrm>
            <a:custGeom>
              <a:avLst/>
              <a:gdLst/>
              <a:ahLst/>
              <a:cxnLst/>
              <a:rect l="0" t="0" r="r" b="b"/>
              <a:pathLst>
                <a:path w="1906" h="636">
                  <a:moveTo>
                    <a:pt x="1905" y="476"/>
                  </a:moveTo>
                  <a:lnTo>
                    <a:pt x="477" y="476"/>
                  </a:lnTo>
                  <a:lnTo>
                    <a:pt x="477" y="635"/>
                  </a:lnTo>
                  <a:lnTo>
                    <a:pt x="0" y="317"/>
                  </a:lnTo>
                  <a:lnTo>
                    <a:pt x="477" y="0"/>
                  </a:lnTo>
                  <a:lnTo>
                    <a:pt x="477" y="158"/>
                  </a:lnTo>
                  <a:lnTo>
                    <a:pt x="1905" y="158"/>
                  </a:lnTo>
                  <a:lnTo>
                    <a:pt x="1905" y="476"/>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grpSp>
          <p:nvGrpSpPr>
            <p:cNvPr id="190" name="Group 24"/>
            <p:cNvGrpSpPr/>
            <p:nvPr/>
          </p:nvGrpSpPr>
          <p:grpSpPr>
            <a:xfrm>
              <a:off x="7023240" y="1243800"/>
              <a:ext cx="1009800" cy="168840"/>
              <a:chOff x="7023240" y="1243800"/>
              <a:chExt cx="1009800" cy="168840"/>
            </a:xfrm>
          </p:grpSpPr>
          <p:sp>
            <p:nvSpPr>
              <p:cNvPr id="191" name="Freeform 25"/>
              <p:cNvSpPr/>
              <p:nvPr/>
            </p:nvSpPr>
            <p:spPr>
              <a:xfrm>
                <a:off x="702324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192" name="Freeform 26"/>
              <p:cNvSpPr/>
              <p:nvPr/>
            </p:nvSpPr>
            <p:spPr>
              <a:xfrm>
                <a:off x="7167600" y="124668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193" name="Freeform 27"/>
              <p:cNvSpPr/>
              <p:nvPr/>
            </p:nvSpPr>
            <p:spPr>
              <a:xfrm>
                <a:off x="7362720" y="124632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194" name="Freeform 28"/>
              <p:cNvSpPr/>
              <p:nvPr/>
            </p:nvSpPr>
            <p:spPr>
              <a:xfrm>
                <a:off x="7529040" y="1243800"/>
                <a:ext cx="166680" cy="169200"/>
              </a:xfrm>
              <a:custGeom>
                <a:avLst/>
                <a:gdLst/>
                <a:ahLst/>
                <a:cxnLst/>
                <a:rect l="0" t="0"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p>
          <p:sp>
            <p:nvSpPr>
              <p:cNvPr id="195" name="Freeform 29"/>
              <p:cNvSpPr/>
              <p:nvPr/>
            </p:nvSpPr>
            <p:spPr>
              <a:xfrm>
                <a:off x="7726320" y="1246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196" name="Freeform 30"/>
              <p:cNvSpPr/>
              <p:nvPr/>
            </p:nvSpPr>
            <p:spPr>
              <a:xfrm>
                <a:off x="787968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grpSp>
        <p:grpSp>
          <p:nvGrpSpPr>
            <p:cNvPr id="197" name="Group 31"/>
            <p:cNvGrpSpPr/>
            <p:nvPr/>
          </p:nvGrpSpPr>
          <p:grpSpPr>
            <a:xfrm>
              <a:off x="1134360" y="2931120"/>
              <a:ext cx="1280160" cy="2606040"/>
              <a:chOff x="1134360" y="2931120"/>
              <a:chExt cx="1280160" cy="2606040"/>
            </a:xfrm>
          </p:grpSpPr>
          <p:sp>
            <p:nvSpPr>
              <p:cNvPr id="198" name="CustomShape 32"/>
              <p:cNvSpPr/>
              <p:nvPr/>
            </p:nvSpPr>
            <p:spPr>
              <a:xfrm>
                <a:off x="1362960" y="31597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99" name="CustomShape 33"/>
              <p:cNvSpPr/>
              <p:nvPr/>
            </p:nvSpPr>
            <p:spPr>
              <a:xfrm>
                <a:off x="1317240" y="311400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0" name="CustomShape 34"/>
              <p:cNvSpPr/>
              <p:nvPr/>
            </p:nvSpPr>
            <p:spPr>
              <a:xfrm>
                <a:off x="1271520" y="306828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1" name="CustomShape 35"/>
              <p:cNvSpPr/>
              <p:nvPr/>
            </p:nvSpPr>
            <p:spPr>
              <a:xfrm>
                <a:off x="1225800" y="302256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2" name="CustomShape 36"/>
              <p:cNvSpPr/>
              <p:nvPr/>
            </p:nvSpPr>
            <p:spPr>
              <a:xfrm>
                <a:off x="1180080" y="297684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3" name="Group 37"/>
              <p:cNvGrpSpPr/>
              <p:nvPr/>
            </p:nvGrpSpPr>
            <p:grpSpPr>
              <a:xfrm>
                <a:off x="1134360" y="2931120"/>
                <a:ext cx="1051560" cy="2377440"/>
                <a:chOff x="1134360" y="2931120"/>
                <a:chExt cx="1051560" cy="2377440"/>
              </a:xfrm>
            </p:grpSpPr>
            <p:sp>
              <p:nvSpPr>
                <p:cNvPr id="204" name="CustomShape 38"/>
                <p:cNvSpPr/>
                <p:nvPr/>
              </p:nvSpPr>
              <p:spPr>
                <a:xfrm>
                  <a:off x="1134360" y="29311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5" name="Group 39"/>
                <p:cNvGrpSpPr/>
                <p:nvPr/>
              </p:nvGrpSpPr>
              <p:grpSpPr>
                <a:xfrm>
                  <a:off x="1175040" y="3883680"/>
                  <a:ext cx="970200" cy="490680"/>
                  <a:chOff x="1175040" y="3883680"/>
                  <a:chExt cx="970200" cy="490680"/>
                </a:xfrm>
              </p:grpSpPr>
              <p:sp>
                <p:nvSpPr>
                  <p:cNvPr id="206" name="Freeform 40"/>
                  <p:cNvSpPr/>
                  <p:nvPr/>
                </p:nvSpPr>
                <p:spPr>
                  <a:xfrm>
                    <a:off x="1295280" y="388656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07" name="Freeform 41"/>
                  <p:cNvSpPr/>
                  <p:nvPr/>
                </p:nvSpPr>
                <p:spPr>
                  <a:xfrm>
                    <a:off x="1469160" y="388368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08" name="Freeform 42"/>
                  <p:cNvSpPr/>
                  <p:nvPr/>
                </p:nvSpPr>
                <p:spPr>
                  <a:xfrm>
                    <a:off x="1665360" y="3886560"/>
                    <a:ext cx="156960" cy="166680"/>
                  </a:xfrm>
                  <a:custGeom>
                    <a:avLst/>
                    <a:gdLst/>
                    <a:ahLst/>
                    <a:cxnLst/>
                    <a:rect l="0" t="0"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p>
              <p:sp>
                <p:nvSpPr>
                  <p:cNvPr id="209" name="Freeform 43"/>
                  <p:cNvSpPr/>
                  <p:nvPr/>
                </p:nvSpPr>
                <p:spPr>
                  <a:xfrm>
                    <a:off x="1856160" y="388620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0" name="Freeform 44"/>
                  <p:cNvSpPr/>
                  <p:nvPr/>
                </p:nvSpPr>
                <p:spPr>
                  <a:xfrm>
                    <a:off x="1175040" y="420840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11" name="Freeform 45"/>
                  <p:cNvSpPr/>
                  <p:nvPr/>
                </p:nvSpPr>
                <p:spPr>
                  <a:xfrm>
                    <a:off x="1311120" y="420840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12" name="Freeform 46"/>
                  <p:cNvSpPr/>
                  <p:nvPr/>
                </p:nvSpPr>
                <p:spPr>
                  <a:xfrm>
                    <a:off x="1469160" y="420840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13" name="Freeform 47"/>
                  <p:cNvSpPr/>
                  <p:nvPr/>
                </p:nvSpPr>
                <p:spPr>
                  <a:xfrm>
                    <a:off x="1662840" y="420804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4" name="Freeform 48"/>
                  <p:cNvSpPr/>
                  <p:nvPr/>
                </p:nvSpPr>
                <p:spPr>
                  <a:xfrm>
                    <a:off x="1828080" y="420804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5" name="Freeform 49"/>
                  <p:cNvSpPr/>
                  <p:nvPr/>
                </p:nvSpPr>
                <p:spPr>
                  <a:xfrm>
                    <a:off x="1996920" y="420552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grpSp>
          </p:grpSp>
        </p:grpSp>
        <p:grpSp>
          <p:nvGrpSpPr>
            <p:cNvPr id="216" name="Group 50"/>
            <p:cNvGrpSpPr/>
            <p:nvPr/>
          </p:nvGrpSpPr>
          <p:grpSpPr>
            <a:xfrm>
              <a:off x="5431680" y="3997800"/>
              <a:ext cx="1600560" cy="490680"/>
              <a:chOff x="5431680" y="3997800"/>
              <a:chExt cx="1600560" cy="490680"/>
            </a:xfrm>
          </p:grpSpPr>
          <p:sp>
            <p:nvSpPr>
              <p:cNvPr id="217" name="Freeform 51"/>
              <p:cNvSpPr/>
              <p:nvPr/>
            </p:nvSpPr>
            <p:spPr>
              <a:xfrm>
                <a:off x="5648760" y="4000320"/>
                <a:ext cx="150840" cy="163800"/>
              </a:xfrm>
              <a:custGeom>
                <a:avLst/>
                <a:gdLst/>
                <a:ahLst/>
                <a:cxnLst/>
                <a:rect l="0" t="0"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p>
          <p:sp>
            <p:nvSpPr>
              <p:cNvPr id="218" name="Freeform 52"/>
              <p:cNvSpPr/>
              <p:nvPr/>
            </p:nvSpPr>
            <p:spPr>
              <a:xfrm>
                <a:off x="5826240" y="4000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9" name="Freeform 53"/>
              <p:cNvSpPr/>
              <p:nvPr/>
            </p:nvSpPr>
            <p:spPr>
              <a:xfrm>
                <a:off x="5975280" y="4000680"/>
                <a:ext cx="177480" cy="163800"/>
              </a:xfrm>
              <a:custGeom>
                <a:avLst/>
                <a:gdLst/>
                <a:ahLst/>
                <a:cxnLst/>
                <a:rect l="0" t="0"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p>
          <p:sp>
            <p:nvSpPr>
              <p:cNvPr id="220" name="Freeform 54"/>
              <p:cNvSpPr/>
              <p:nvPr/>
            </p:nvSpPr>
            <p:spPr>
              <a:xfrm>
                <a:off x="6158160" y="4000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221" name="Freeform 55"/>
              <p:cNvSpPr/>
              <p:nvPr/>
            </p:nvSpPr>
            <p:spPr>
              <a:xfrm>
                <a:off x="632088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2" name="Freeform 56"/>
              <p:cNvSpPr/>
              <p:nvPr/>
            </p:nvSpPr>
            <p:spPr>
              <a:xfrm>
                <a:off x="651060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3" name="Freeform 57"/>
              <p:cNvSpPr/>
              <p:nvPr/>
            </p:nvSpPr>
            <p:spPr>
              <a:xfrm>
                <a:off x="6707160" y="400068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24" name="Freeform 58"/>
              <p:cNvSpPr/>
              <p:nvPr/>
            </p:nvSpPr>
            <p:spPr>
              <a:xfrm>
                <a:off x="5431680" y="4322160"/>
                <a:ext cx="228960" cy="163800"/>
              </a:xfrm>
              <a:custGeom>
                <a:avLst/>
                <a:gdLst/>
                <a:ahLst/>
                <a:cxnLst/>
                <a:rect l="0" t="0"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p>
          <p:sp>
            <p:nvSpPr>
              <p:cNvPr id="225" name="Freeform 59"/>
              <p:cNvSpPr/>
              <p:nvPr/>
            </p:nvSpPr>
            <p:spPr>
              <a:xfrm>
                <a:off x="5667480" y="431964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6" name="Freeform 60"/>
              <p:cNvSpPr/>
              <p:nvPr/>
            </p:nvSpPr>
            <p:spPr>
              <a:xfrm>
                <a:off x="5865120" y="432216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27" name="Freeform 61"/>
              <p:cNvSpPr/>
              <p:nvPr/>
            </p:nvSpPr>
            <p:spPr>
              <a:xfrm>
                <a:off x="6042960" y="4322160"/>
                <a:ext cx="173520" cy="163800"/>
              </a:xfrm>
              <a:custGeom>
                <a:avLst/>
                <a:gdLst/>
                <a:ahLst/>
                <a:cxnLst/>
                <a:rect l="0" t="0"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p>
          <p:sp>
            <p:nvSpPr>
              <p:cNvPr id="228" name="Freeform 62"/>
              <p:cNvSpPr/>
              <p:nvPr/>
            </p:nvSpPr>
            <p:spPr>
              <a:xfrm>
                <a:off x="6224400" y="431964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sp>
            <p:nvSpPr>
              <p:cNvPr id="229" name="Freeform 63"/>
              <p:cNvSpPr/>
              <p:nvPr/>
            </p:nvSpPr>
            <p:spPr>
              <a:xfrm>
                <a:off x="6397560" y="4322520"/>
                <a:ext cx="138960" cy="163800"/>
              </a:xfrm>
              <a:custGeom>
                <a:avLst/>
                <a:gdLst/>
                <a:ahLst/>
                <a:cxnLst/>
                <a:rect l="0" t="0"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p>
          <p:sp>
            <p:nvSpPr>
              <p:cNvPr id="230" name="Freeform 64"/>
              <p:cNvSpPr/>
              <p:nvPr/>
            </p:nvSpPr>
            <p:spPr>
              <a:xfrm>
                <a:off x="6527160" y="432252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31" name="Freeform 65"/>
              <p:cNvSpPr/>
              <p:nvPr/>
            </p:nvSpPr>
            <p:spPr>
              <a:xfrm>
                <a:off x="6711480" y="4319640"/>
                <a:ext cx="159120" cy="169200"/>
              </a:xfrm>
              <a:custGeom>
                <a:avLst/>
                <a:gdLst/>
                <a:ahLst/>
                <a:cxnLst/>
                <a:rect l="0" t="0"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p>
          <p:sp>
            <p:nvSpPr>
              <p:cNvPr id="232" name="Freeform 66"/>
              <p:cNvSpPr/>
              <p:nvPr/>
            </p:nvSpPr>
            <p:spPr>
              <a:xfrm>
                <a:off x="6894360" y="432216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grpSp>
        <p:sp>
          <p:nvSpPr>
            <p:cNvPr id="233" name="CustomShape 67"/>
            <p:cNvSpPr/>
            <p:nvPr/>
          </p:nvSpPr>
          <p:spPr>
            <a:xfrm>
              <a:off x="997200" y="2526840"/>
              <a:ext cx="7680960" cy="3154680"/>
            </a:xfrm>
            <a:prstGeom prst="rect">
              <a:avLst/>
            </a:prstGeom>
            <a:noFill/>
            <a:ln w="12600">
              <a:solidFill>
                <a:srgbClr val="F37B70"/>
              </a:solidFill>
              <a:round/>
            </a:ln>
          </p:spPr>
          <p:style>
            <a:lnRef idx="0">
              <a:scrgbClr r="0" g="0" b="0"/>
            </a:lnRef>
            <a:fillRef idx="0">
              <a:scrgbClr r="0" g="0" b="0"/>
            </a:fillRef>
            <a:effectRef idx="0">
              <a:scrgbClr r="0" g="0" b="0"/>
            </a:effectRef>
            <a:fontRef idx="minor"/>
          </p:style>
        </p:sp>
        <p:sp>
          <p:nvSpPr>
            <p:cNvPr id="234" name="TextShape 68"/>
            <p:cNvSpPr txBox="1"/>
            <p:nvPr/>
          </p:nvSpPr>
          <p:spPr>
            <a:xfrm>
              <a:off x="6368400" y="4740840"/>
              <a:ext cx="1623960" cy="346320"/>
            </a:xfrm>
            <a:prstGeom prst="rect">
              <a:avLst/>
            </a:prstGeom>
            <a:noFill/>
            <a:ln>
              <a:noFill/>
            </a:ln>
          </p:spPr>
          <p:txBody>
            <a:bodyPr lIns="90000" tIns="45000" rIns="90000" bIns="45000"/>
            <a:lstStyle/>
            <a:p>
              <a:r>
                <a:rPr lang="en-US" sz="1800" b="0" strike="noStrike" spc="-1">
                  <a:latin typeface="Arial"/>
                </a:rPr>
                <a:t>update-recipe</a:t>
              </a:r>
            </a:p>
          </p:txBody>
        </p:sp>
      </p:grpSp>
    </p:spTree>
    <p:extLst>
      <p:ext uri="{BB962C8B-B14F-4D97-AF65-F5344CB8AC3E}">
        <p14:creationId xmlns:p14="http://schemas.microsoft.com/office/powerpoint/2010/main" val="250576304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grpSp>
        <p:nvGrpSpPr>
          <p:cNvPr id="236" name="Group 2"/>
          <p:cNvGrpSpPr/>
          <p:nvPr/>
        </p:nvGrpSpPr>
        <p:grpSpPr>
          <a:xfrm>
            <a:off x="1134360" y="248040"/>
            <a:ext cx="7405200" cy="5287680"/>
            <a:chOff x="1134360" y="248040"/>
            <a:chExt cx="7405200" cy="5287680"/>
          </a:xfrm>
        </p:grpSpPr>
        <p:sp>
          <p:nvSpPr>
            <p:cNvPr id="237" name="CustomShape 3"/>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38" name="Group 4"/>
            <p:cNvGrpSpPr/>
            <p:nvPr/>
          </p:nvGrpSpPr>
          <p:grpSpPr>
            <a:xfrm>
              <a:off x="6522120" y="248040"/>
              <a:ext cx="2009880" cy="2009880"/>
              <a:chOff x="6522120" y="248040"/>
              <a:chExt cx="2009880" cy="2009880"/>
            </a:xfrm>
          </p:grpSpPr>
          <p:sp>
            <p:nvSpPr>
              <p:cNvPr id="239" name="CustomShape 5"/>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0" name="CustomShape 6"/>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1" name="CustomShape 7"/>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2" name="CustomShape 8"/>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3" name="CustomShape 9"/>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4" name="CustomShape 10"/>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45" name="Group 11"/>
              <p:cNvGrpSpPr/>
              <p:nvPr/>
            </p:nvGrpSpPr>
            <p:grpSpPr>
              <a:xfrm>
                <a:off x="6908760" y="1064160"/>
                <a:ext cx="1008360" cy="167400"/>
                <a:chOff x="6908760" y="1064160"/>
                <a:chExt cx="1008360" cy="167400"/>
              </a:xfrm>
            </p:grpSpPr>
            <p:sp>
              <p:nvSpPr>
                <p:cNvPr id="246" name="CustomShape 12"/>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7" name="CustomShape 13"/>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8" name="CustomShape 14"/>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9" name="CustomShape 15"/>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0" name="CustomShape 16"/>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1" name="CustomShape 17"/>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252" name="Group 18"/>
            <p:cNvGrpSpPr/>
            <p:nvPr/>
          </p:nvGrpSpPr>
          <p:grpSpPr>
            <a:xfrm>
              <a:off x="1134360" y="2931480"/>
              <a:ext cx="1278360" cy="2604240"/>
              <a:chOff x="1134360" y="2931480"/>
              <a:chExt cx="1278360" cy="2604240"/>
            </a:xfrm>
          </p:grpSpPr>
          <p:sp>
            <p:nvSpPr>
              <p:cNvPr id="253" name="CustomShape 19"/>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4" name="CustomShape 20"/>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5" name="CustomShape 21"/>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6" name="CustomShape 22"/>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7" name="CustomShape 23"/>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58" name="Group 24"/>
              <p:cNvGrpSpPr/>
              <p:nvPr/>
            </p:nvGrpSpPr>
            <p:grpSpPr>
              <a:xfrm>
                <a:off x="1134360" y="2931480"/>
                <a:ext cx="1049760" cy="2375640"/>
                <a:chOff x="1134360" y="2931480"/>
                <a:chExt cx="1049760" cy="2375640"/>
              </a:xfrm>
            </p:grpSpPr>
            <p:sp>
              <p:nvSpPr>
                <p:cNvPr id="259" name="CustomShape 25"/>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60" name="Group 26"/>
                <p:cNvGrpSpPr/>
                <p:nvPr/>
              </p:nvGrpSpPr>
              <p:grpSpPr>
                <a:xfrm>
                  <a:off x="1175040" y="3884040"/>
                  <a:ext cx="968760" cy="489240"/>
                  <a:chOff x="1175040" y="3884040"/>
                  <a:chExt cx="968760" cy="489240"/>
                </a:xfrm>
              </p:grpSpPr>
              <p:sp>
                <p:nvSpPr>
                  <p:cNvPr id="261" name="CustomShape 27"/>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2" name="CustomShape 28"/>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3" name="CustomShape 29"/>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4" name="CustomShape 30"/>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5" name="CustomShape 31"/>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6" name="CustomShape 32"/>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7" name="CustomShape 33"/>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8" name="CustomShape 34"/>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9" name="CustomShape 35"/>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0" name="CustomShape 36"/>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271" name="Group 37"/>
            <p:cNvGrpSpPr/>
            <p:nvPr/>
          </p:nvGrpSpPr>
          <p:grpSpPr>
            <a:xfrm>
              <a:off x="5431680" y="3998160"/>
              <a:ext cx="1599120" cy="489240"/>
              <a:chOff x="5431680" y="3998160"/>
              <a:chExt cx="1599120" cy="489240"/>
            </a:xfrm>
          </p:grpSpPr>
          <p:sp>
            <p:nvSpPr>
              <p:cNvPr id="272" name="CustomShape 38"/>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3" name="CustomShape 39"/>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4" name="CustomShape 40"/>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5" name="CustomShape 41"/>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6" name="CustomShape 42"/>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7" name="CustomShape 43"/>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8" name="CustomShape 44"/>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9" name="CustomShape 45"/>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0" name="CustomShape 46"/>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1" name="CustomShape 47"/>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2" name="CustomShape 48"/>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3" name="CustomShape 49"/>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4" name="CustomShape 50"/>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5" name="CustomShape 51"/>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6" name="CustomShape 52"/>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7" name="CustomShape 53"/>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223115768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sp>
        <p:nvSpPr>
          <p:cNvPr id="289"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yes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specify target’s IP with un/deploy-target</a:t>
            </a:r>
            <a:endParaRPr lang="en-US" sz="2400" b="0" strike="noStrike" spc="-1">
              <a:latin typeface="Arial"/>
            </a:endParaRPr>
          </a:p>
        </p:txBody>
      </p:sp>
      <p:grpSp>
        <p:nvGrpSpPr>
          <p:cNvPr id="290" name="Group 3"/>
          <p:cNvGrpSpPr/>
          <p:nvPr/>
        </p:nvGrpSpPr>
        <p:grpSpPr>
          <a:xfrm>
            <a:off x="1134360" y="248040"/>
            <a:ext cx="7405200" cy="5287680"/>
            <a:chOff x="1134360" y="248040"/>
            <a:chExt cx="7405200" cy="5287680"/>
          </a:xfrm>
        </p:grpSpPr>
        <p:sp>
          <p:nvSpPr>
            <p:cNvPr id="291" name="CustomShape 4"/>
            <p:cNvSpPr/>
            <p:nvPr/>
          </p:nvSpPr>
          <p:spPr>
            <a:xfrm>
              <a:off x="3923280" y="30456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92" name="Group 5"/>
            <p:cNvGrpSpPr/>
            <p:nvPr/>
          </p:nvGrpSpPr>
          <p:grpSpPr>
            <a:xfrm>
              <a:off x="6522120" y="248040"/>
              <a:ext cx="2009880" cy="2009880"/>
              <a:chOff x="6522120" y="248040"/>
              <a:chExt cx="2009880" cy="2009880"/>
            </a:xfrm>
          </p:grpSpPr>
          <p:sp>
            <p:nvSpPr>
              <p:cNvPr id="293" name="CustomShape 6"/>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4" name="CustomShape 7"/>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5" name="CustomShape 8"/>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6" name="CustomShape 9"/>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7" name="CustomShape 10"/>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8" name="CustomShape 11"/>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99" name="Group 12"/>
              <p:cNvGrpSpPr/>
              <p:nvPr/>
            </p:nvGrpSpPr>
            <p:grpSpPr>
              <a:xfrm>
                <a:off x="6908760" y="1064160"/>
                <a:ext cx="1008360" cy="167400"/>
                <a:chOff x="6908760" y="1064160"/>
                <a:chExt cx="1008360" cy="167400"/>
              </a:xfrm>
            </p:grpSpPr>
            <p:sp>
              <p:nvSpPr>
                <p:cNvPr id="300" name="CustomShape 13"/>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1" name="CustomShape 14"/>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2" name="CustomShape 15"/>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3" name="CustomShape 16"/>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4" name="CustomShape 17"/>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5" name="CustomShape 18"/>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06" name="Group 19"/>
            <p:cNvGrpSpPr/>
            <p:nvPr/>
          </p:nvGrpSpPr>
          <p:grpSpPr>
            <a:xfrm>
              <a:off x="1134360" y="2931480"/>
              <a:ext cx="1278360" cy="2604240"/>
              <a:chOff x="1134360" y="2931480"/>
              <a:chExt cx="1278360" cy="2604240"/>
            </a:xfrm>
          </p:grpSpPr>
          <p:sp>
            <p:nvSpPr>
              <p:cNvPr id="307" name="CustomShape 20"/>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8" name="CustomShape 21"/>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9" name="CustomShape 22"/>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0" name="CustomShape 23"/>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1" name="CustomShape 24"/>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2" name="Group 25"/>
              <p:cNvGrpSpPr/>
              <p:nvPr/>
            </p:nvGrpSpPr>
            <p:grpSpPr>
              <a:xfrm>
                <a:off x="1134360" y="2931480"/>
                <a:ext cx="1049760" cy="2375640"/>
                <a:chOff x="1134360" y="2931480"/>
                <a:chExt cx="1049760" cy="2375640"/>
              </a:xfrm>
            </p:grpSpPr>
            <p:sp>
              <p:nvSpPr>
                <p:cNvPr id="313" name="CustomShape 26"/>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4" name="Group 27"/>
                <p:cNvGrpSpPr/>
                <p:nvPr/>
              </p:nvGrpSpPr>
              <p:grpSpPr>
                <a:xfrm>
                  <a:off x="1175040" y="3884040"/>
                  <a:ext cx="968760" cy="489240"/>
                  <a:chOff x="1175040" y="3884040"/>
                  <a:chExt cx="968760" cy="489240"/>
                </a:xfrm>
              </p:grpSpPr>
              <p:sp>
                <p:nvSpPr>
                  <p:cNvPr id="315" name="CustomShape 28"/>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6" name="CustomShape 29"/>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7" name="CustomShape 30"/>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8" name="CustomShape 31"/>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9" name="CustomShape 32"/>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0" name="CustomShape 33"/>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1" name="CustomShape 34"/>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2" name="CustomShape 35"/>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3" name="CustomShape 36"/>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4" name="CustomShape 37"/>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25" name="Group 38"/>
            <p:cNvGrpSpPr/>
            <p:nvPr/>
          </p:nvGrpSpPr>
          <p:grpSpPr>
            <a:xfrm>
              <a:off x="5431680" y="3998160"/>
              <a:ext cx="1599120" cy="489240"/>
              <a:chOff x="5431680" y="3998160"/>
              <a:chExt cx="1599120" cy="489240"/>
            </a:xfrm>
          </p:grpSpPr>
          <p:sp>
            <p:nvSpPr>
              <p:cNvPr id="326" name="CustomShape 39"/>
              <p:cNvSpPr/>
              <p:nvPr/>
            </p:nvSpPr>
            <p:spPr>
              <a:xfrm>
                <a:off x="5648760" y="400068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7" name="CustomShape 40"/>
              <p:cNvSpPr/>
              <p:nvPr/>
            </p:nvSpPr>
            <p:spPr>
              <a:xfrm>
                <a:off x="5826240" y="4000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8" name="CustomShape 41"/>
              <p:cNvSpPr/>
              <p:nvPr/>
            </p:nvSpPr>
            <p:spPr>
              <a:xfrm>
                <a:off x="5975280" y="400104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9" name="CustomShape 42"/>
              <p:cNvSpPr/>
              <p:nvPr/>
            </p:nvSpPr>
            <p:spPr>
              <a:xfrm>
                <a:off x="6158160" y="4000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0" name="CustomShape 43"/>
              <p:cNvSpPr/>
              <p:nvPr/>
            </p:nvSpPr>
            <p:spPr>
              <a:xfrm>
                <a:off x="632088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1" name="CustomShape 44"/>
              <p:cNvSpPr/>
              <p:nvPr/>
            </p:nvSpPr>
            <p:spPr>
              <a:xfrm>
                <a:off x="6510600" y="399816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2" name="CustomShape 45"/>
              <p:cNvSpPr/>
              <p:nvPr/>
            </p:nvSpPr>
            <p:spPr>
              <a:xfrm>
                <a:off x="6707160" y="400104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3" name="CustomShape 46"/>
              <p:cNvSpPr/>
              <p:nvPr/>
            </p:nvSpPr>
            <p:spPr>
              <a:xfrm>
                <a:off x="5431680" y="432252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4" name="CustomShape 47"/>
              <p:cNvSpPr/>
              <p:nvPr/>
            </p:nvSpPr>
            <p:spPr>
              <a:xfrm>
                <a:off x="5667480" y="432000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5" name="CustomShape 48"/>
              <p:cNvSpPr/>
              <p:nvPr/>
            </p:nvSpPr>
            <p:spPr>
              <a:xfrm>
                <a:off x="5865120" y="432252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6" name="CustomShape 49"/>
              <p:cNvSpPr/>
              <p:nvPr/>
            </p:nvSpPr>
            <p:spPr>
              <a:xfrm>
                <a:off x="6042960" y="432252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7" name="CustomShape 50"/>
              <p:cNvSpPr/>
              <p:nvPr/>
            </p:nvSpPr>
            <p:spPr>
              <a:xfrm>
                <a:off x="6224400" y="432000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8" name="CustomShape 51"/>
              <p:cNvSpPr/>
              <p:nvPr/>
            </p:nvSpPr>
            <p:spPr>
              <a:xfrm>
                <a:off x="6397560" y="432288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9" name="CustomShape 52"/>
              <p:cNvSpPr/>
              <p:nvPr/>
            </p:nvSpPr>
            <p:spPr>
              <a:xfrm>
                <a:off x="6527160" y="432288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0" name="CustomShape 53"/>
              <p:cNvSpPr/>
              <p:nvPr/>
            </p:nvSpPr>
            <p:spPr>
              <a:xfrm>
                <a:off x="6711480" y="432000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1" name="CustomShape 54"/>
              <p:cNvSpPr/>
              <p:nvPr/>
            </p:nvSpPr>
            <p:spPr>
              <a:xfrm>
                <a:off x="6894360" y="432252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9748570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grpSp>
        <p:nvGrpSpPr>
          <p:cNvPr id="343" name="Group 2"/>
          <p:cNvGrpSpPr/>
          <p:nvPr/>
        </p:nvGrpSpPr>
        <p:grpSpPr>
          <a:xfrm>
            <a:off x="1134360" y="248040"/>
            <a:ext cx="7633800" cy="5288040"/>
            <a:chOff x="1134360" y="248040"/>
            <a:chExt cx="7633800" cy="5288040"/>
          </a:xfrm>
        </p:grpSpPr>
        <p:grpSp>
          <p:nvGrpSpPr>
            <p:cNvPr id="344" name="Group 3"/>
            <p:cNvGrpSpPr/>
            <p:nvPr/>
          </p:nvGrpSpPr>
          <p:grpSpPr>
            <a:xfrm>
              <a:off x="6522120" y="248040"/>
              <a:ext cx="2009880" cy="2009880"/>
              <a:chOff x="6522120" y="248040"/>
              <a:chExt cx="2009880" cy="2009880"/>
            </a:xfrm>
          </p:grpSpPr>
          <p:sp>
            <p:nvSpPr>
              <p:cNvPr id="345" name="CustomShape 4"/>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6" name="CustomShape 5"/>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7" name="CustomShape 6"/>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8" name="CustomShape 7"/>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9" name="CustomShape 8"/>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50" name="CustomShape 9"/>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351" name="Group 10"/>
              <p:cNvGrpSpPr/>
              <p:nvPr/>
            </p:nvGrpSpPr>
            <p:grpSpPr>
              <a:xfrm>
                <a:off x="6908760" y="1064160"/>
                <a:ext cx="1008360" cy="167400"/>
                <a:chOff x="6908760" y="1064160"/>
                <a:chExt cx="1008360" cy="167400"/>
              </a:xfrm>
            </p:grpSpPr>
            <p:sp>
              <p:nvSpPr>
                <p:cNvPr id="352" name="CustomShape 11"/>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3" name="CustomShape 12"/>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4" name="CustomShape 13"/>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5" name="CustomShape 14"/>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6" name="CustomShape 15"/>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7" name="CustomShape 16"/>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58" name="Group 17"/>
            <p:cNvGrpSpPr/>
            <p:nvPr/>
          </p:nvGrpSpPr>
          <p:grpSpPr>
            <a:xfrm>
              <a:off x="1134360" y="2931480"/>
              <a:ext cx="1278360" cy="2604240"/>
              <a:chOff x="1134360" y="2931480"/>
              <a:chExt cx="1278360" cy="2604240"/>
            </a:xfrm>
          </p:grpSpPr>
          <p:sp>
            <p:nvSpPr>
              <p:cNvPr id="359" name="CustomShape 18"/>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0" name="CustomShape 19"/>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1" name="CustomShape 20"/>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2" name="CustomShape 21"/>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3" name="CustomShape 22"/>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4" name="Group 23"/>
              <p:cNvGrpSpPr/>
              <p:nvPr/>
            </p:nvGrpSpPr>
            <p:grpSpPr>
              <a:xfrm>
                <a:off x="1134360" y="2931480"/>
                <a:ext cx="1049760" cy="2375640"/>
                <a:chOff x="1134360" y="2931480"/>
                <a:chExt cx="1049760" cy="2375640"/>
              </a:xfrm>
            </p:grpSpPr>
            <p:sp>
              <p:nvSpPr>
                <p:cNvPr id="365" name="CustomShape 24"/>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6" name="Group 25"/>
                <p:cNvGrpSpPr/>
                <p:nvPr/>
              </p:nvGrpSpPr>
              <p:grpSpPr>
                <a:xfrm>
                  <a:off x="1175040" y="3884040"/>
                  <a:ext cx="968760" cy="489240"/>
                  <a:chOff x="1175040" y="3884040"/>
                  <a:chExt cx="968760" cy="489240"/>
                </a:xfrm>
              </p:grpSpPr>
              <p:sp>
                <p:nvSpPr>
                  <p:cNvPr id="367" name="CustomShape 26"/>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8" name="CustomShape 27"/>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9" name="CustomShape 28"/>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0" name="CustomShape 29"/>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1" name="CustomShape 30"/>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2" name="CustomShape 31"/>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3" name="CustomShape 32"/>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4" name="CustomShape 33"/>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5" name="CustomShape 34"/>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6" name="CustomShape 35"/>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77" name="Group 36"/>
            <p:cNvGrpSpPr/>
            <p:nvPr/>
          </p:nvGrpSpPr>
          <p:grpSpPr>
            <a:xfrm>
              <a:off x="3923280" y="2931480"/>
              <a:ext cx="4844880" cy="2604600"/>
              <a:chOff x="3923280" y="2931480"/>
              <a:chExt cx="4844880" cy="2604600"/>
            </a:xfrm>
          </p:grpSpPr>
          <p:sp>
            <p:nvSpPr>
              <p:cNvPr id="378" name="CustomShape 37"/>
              <p:cNvSpPr/>
              <p:nvPr/>
            </p:nvSpPr>
            <p:spPr>
              <a:xfrm>
                <a:off x="4151880" y="31600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79" name="CustomShape 38"/>
              <p:cNvSpPr/>
              <p:nvPr/>
            </p:nvSpPr>
            <p:spPr>
              <a:xfrm>
                <a:off x="4106160" y="311436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0" name="CustomShape 39"/>
              <p:cNvSpPr/>
              <p:nvPr/>
            </p:nvSpPr>
            <p:spPr>
              <a:xfrm>
                <a:off x="4060440" y="306864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1" name="CustomShape 40"/>
              <p:cNvSpPr/>
              <p:nvPr/>
            </p:nvSpPr>
            <p:spPr>
              <a:xfrm>
                <a:off x="4014720" y="302292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2" name="CustomShape 41"/>
              <p:cNvSpPr/>
              <p:nvPr/>
            </p:nvSpPr>
            <p:spPr>
              <a:xfrm>
                <a:off x="3969000" y="29772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3" name="CustomShape 42"/>
              <p:cNvSpPr/>
              <p:nvPr/>
            </p:nvSpPr>
            <p:spPr>
              <a:xfrm>
                <a:off x="3923280" y="29314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384" name="Group 43"/>
              <p:cNvGrpSpPr/>
              <p:nvPr/>
            </p:nvGrpSpPr>
            <p:grpSpPr>
              <a:xfrm>
                <a:off x="5431680" y="3884040"/>
                <a:ext cx="1599120" cy="489240"/>
                <a:chOff x="5431680" y="3884040"/>
                <a:chExt cx="1599120" cy="489240"/>
              </a:xfrm>
            </p:grpSpPr>
            <p:sp>
              <p:nvSpPr>
                <p:cNvPr id="385" name="CustomShape 44"/>
                <p:cNvSpPr/>
                <p:nvPr/>
              </p:nvSpPr>
              <p:spPr>
                <a:xfrm>
                  <a:off x="5648760" y="388656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6" name="CustomShape 45"/>
                <p:cNvSpPr/>
                <p:nvPr/>
              </p:nvSpPr>
              <p:spPr>
                <a:xfrm>
                  <a:off x="5826240" y="388656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7" name="CustomShape 46"/>
                <p:cNvSpPr/>
                <p:nvPr/>
              </p:nvSpPr>
              <p:spPr>
                <a:xfrm>
                  <a:off x="5975280" y="388692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8" name="CustomShape 47"/>
                <p:cNvSpPr/>
                <p:nvPr/>
              </p:nvSpPr>
              <p:spPr>
                <a:xfrm>
                  <a:off x="6158160" y="388656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9" name="CustomShape 48"/>
                <p:cNvSpPr/>
                <p:nvPr/>
              </p:nvSpPr>
              <p:spPr>
                <a:xfrm>
                  <a:off x="632088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0" name="CustomShape 49"/>
                <p:cNvSpPr/>
                <p:nvPr/>
              </p:nvSpPr>
              <p:spPr>
                <a:xfrm>
                  <a:off x="651060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1" name="CustomShape 50"/>
                <p:cNvSpPr/>
                <p:nvPr/>
              </p:nvSpPr>
              <p:spPr>
                <a:xfrm>
                  <a:off x="6707160" y="388692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2" name="CustomShape 51"/>
                <p:cNvSpPr/>
                <p:nvPr/>
              </p:nvSpPr>
              <p:spPr>
                <a:xfrm>
                  <a:off x="5431680" y="420840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3" name="CustomShape 52"/>
                <p:cNvSpPr/>
                <p:nvPr/>
              </p:nvSpPr>
              <p:spPr>
                <a:xfrm>
                  <a:off x="5667480" y="420588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4" name="CustomShape 53"/>
                <p:cNvSpPr/>
                <p:nvPr/>
              </p:nvSpPr>
              <p:spPr>
                <a:xfrm>
                  <a:off x="586512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5" name="CustomShape 54"/>
                <p:cNvSpPr/>
                <p:nvPr/>
              </p:nvSpPr>
              <p:spPr>
                <a:xfrm>
                  <a:off x="6042960" y="420840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6" name="CustomShape 55"/>
                <p:cNvSpPr/>
                <p:nvPr/>
              </p:nvSpPr>
              <p:spPr>
                <a:xfrm>
                  <a:off x="622440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7" name="CustomShape 56"/>
                <p:cNvSpPr/>
                <p:nvPr/>
              </p:nvSpPr>
              <p:spPr>
                <a:xfrm>
                  <a:off x="6397560" y="420876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8" name="CustomShape 57"/>
                <p:cNvSpPr/>
                <p:nvPr/>
              </p:nvSpPr>
              <p:spPr>
                <a:xfrm>
                  <a:off x="652716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9" name="CustomShape 58"/>
                <p:cNvSpPr/>
                <p:nvPr/>
              </p:nvSpPr>
              <p:spPr>
                <a:xfrm>
                  <a:off x="6711480" y="420588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00" name="CustomShape 59"/>
                <p:cNvSpPr/>
                <p:nvPr/>
              </p:nvSpPr>
              <p:spPr>
                <a:xfrm>
                  <a:off x="689436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308766324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Yocto Project Dev Day</a:t>
            </a:r>
            <a:endParaRPr/>
          </a:p>
        </p:txBody>
      </p:sp>
      <p:sp>
        <p:nvSpPr>
          <p:cNvPr id="88" name="Google Shape;88;p17"/>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Very important event for us	</a:t>
            </a:r>
            <a:endParaRPr/>
          </a:p>
          <a:p>
            <a:pPr marL="914400" lvl="1" indent="-368300" algn="l" rtl="0">
              <a:spcBef>
                <a:spcPts val="0"/>
              </a:spcBef>
              <a:spcAft>
                <a:spcPts val="0"/>
              </a:spcAft>
              <a:buSzPts val="2200"/>
              <a:buChar char="•"/>
            </a:pPr>
            <a:r>
              <a:rPr lang="en-US"/>
              <a:t>we really enjoy meeting new users</a:t>
            </a:r>
            <a:endParaRPr/>
          </a:p>
          <a:p>
            <a:pPr marL="914400" lvl="1" indent="-368300" algn="l" rtl="0">
              <a:spcBef>
                <a:spcPts val="0"/>
              </a:spcBef>
              <a:spcAft>
                <a:spcPts val="0"/>
              </a:spcAft>
              <a:buSzPts val="2200"/>
              <a:buChar char="•"/>
            </a:pPr>
            <a:r>
              <a:rPr lang="en-US"/>
              <a:t>we really value feedback from the field!</a:t>
            </a:r>
            <a:endParaRPr/>
          </a:p>
          <a:p>
            <a:pPr marL="457200" lvl="0" indent="-381000" algn="l" rtl="0">
              <a:spcBef>
                <a:spcPts val="0"/>
              </a:spcBef>
              <a:spcAft>
                <a:spcPts val="0"/>
              </a:spcAft>
              <a:buSzPts val="2400"/>
              <a:buChar char="•"/>
            </a:pPr>
            <a:r>
              <a:rPr lang="en-US"/>
              <a:t>Don’t hesitate to ask questions, take as much as possible from the great speakers today!</a:t>
            </a:r>
            <a:endParaRPr/>
          </a:p>
          <a:p>
            <a:pPr marL="457200" lvl="0" indent="-381000" algn="l" rtl="0">
              <a:spcBef>
                <a:spcPts val="0"/>
              </a:spcBef>
              <a:spcAft>
                <a:spcPts val="0"/>
              </a:spcAft>
              <a:buSzPts val="2400"/>
              <a:buChar char="•"/>
            </a:pPr>
            <a:r>
              <a:rPr lang="en-US"/>
              <a:t>We need more users, contributors and maintainers!</a:t>
            </a:r>
            <a:endParaRPr/>
          </a:p>
          <a:p>
            <a:pPr marL="457200" lvl="0" indent="-381000" algn="l" rtl="0">
              <a:spcBef>
                <a:spcPts val="0"/>
              </a:spcBef>
              <a:spcAft>
                <a:spcPts val="0"/>
              </a:spcAft>
              <a:buSzPts val="2400"/>
              <a:buChar char="•"/>
            </a:pPr>
            <a:r>
              <a:rPr lang="en-US"/>
              <a:t>Send us feedback!</a:t>
            </a:r>
            <a:endParaRPr/>
          </a:p>
        </p:txBody>
      </p:sp>
    </p:spTree>
    <p:extLst>
      <p:ext uri="{BB962C8B-B14F-4D97-AF65-F5344CB8AC3E}">
        <p14:creationId xmlns:p14="http://schemas.microsoft.com/office/powerpoint/2010/main" val="28949841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402"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technically: yes (i.e. no errors)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practically: no (the next replaces the</a:t>
            </a:r>
            <a:r>
              <a:t/>
            </a:r>
            <a:br/>
            <a:r>
              <a:rPr lang="en-US" sz="2400" b="0" strike="noStrike" spc="-1">
                <a:solidFill>
                  <a:srgbClr val="414141"/>
                </a:solidFill>
                <a:latin typeface="Arial"/>
                <a:ea typeface="ＭＳ Ｐゴシック"/>
              </a:rPr>
              <a:t>previous, so there’s only ever one)</a:t>
            </a:r>
            <a:endParaRPr lang="en-US" sz="2400" b="0" strike="noStrike" spc="-1">
              <a:latin typeface="Arial"/>
            </a:endParaRPr>
          </a:p>
        </p:txBody>
      </p:sp>
      <p:grpSp>
        <p:nvGrpSpPr>
          <p:cNvPr id="403" name="Group 3"/>
          <p:cNvGrpSpPr/>
          <p:nvPr/>
        </p:nvGrpSpPr>
        <p:grpSpPr>
          <a:xfrm>
            <a:off x="1134360" y="248040"/>
            <a:ext cx="7633800" cy="5288040"/>
            <a:chOff x="1134360" y="248040"/>
            <a:chExt cx="7633800" cy="5288040"/>
          </a:xfrm>
        </p:grpSpPr>
        <p:grpSp>
          <p:nvGrpSpPr>
            <p:cNvPr id="404" name="Group 4"/>
            <p:cNvGrpSpPr/>
            <p:nvPr/>
          </p:nvGrpSpPr>
          <p:grpSpPr>
            <a:xfrm>
              <a:off x="6522120" y="248040"/>
              <a:ext cx="2009880" cy="2009880"/>
              <a:chOff x="6522120" y="248040"/>
              <a:chExt cx="2009880" cy="2009880"/>
            </a:xfrm>
          </p:grpSpPr>
          <p:sp>
            <p:nvSpPr>
              <p:cNvPr id="405" name="CustomShape 5"/>
              <p:cNvSpPr/>
              <p:nvPr/>
            </p:nvSpPr>
            <p:spPr>
              <a:xfrm>
                <a:off x="6750720" y="4766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6" name="CustomShape 6"/>
              <p:cNvSpPr/>
              <p:nvPr/>
            </p:nvSpPr>
            <p:spPr>
              <a:xfrm>
                <a:off x="6705000" y="43092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7" name="CustomShape 7"/>
              <p:cNvSpPr/>
              <p:nvPr/>
            </p:nvSpPr>
            <p:spPr>
              <a:xfrm>
                <a:off x="6659280" y="38520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8" name="CustomShape 8"/>
              <p:cNvSpPr/>
              <p:nvPr/>
            </p:nvSpPr>
            <p:spPr>
              <a:xfrm>
                <a:off x="6613560" y="33948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9" name="CustomShape 9"/>
              <p:cNvSpPr/>
              <p:nvPr/>
            </p:nvSpPr>
            <p:spPr>
              <a:xfrm>
                <a:off x="6567840" y="29376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10" name="CustomShape 10"/>
              <p:cNvSpPr/>
              <p:nvPr/>
            </p:nvSpPr>
            <p:spPr>
              <a:xfrm>
                <a:off x="6522120" y="248040"/>
                <a:ext cx="1781280" cy="178128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411" name="Group 11"/>
              <p:cNvGrpSpPr/>
              <p:nvPr/>
            </p:nvGrpSpPr>
            <p:grpSpPr>
              <a:xfrm>
                <a:off x="6908760" y="1064160"/>
                <a:ext cx="1008360" cy="167400"/>
                <a:chOff x="6908760" y="1064160"/>
                <a:chExt cx="1008360" cy="167400"/>
              </a:xfrm>
            </p:grpSpPr>
            <p:sp>
              <p:nvSpPr>
                <p:cNvPr id="412" name="CustomShape 12"/>
                <p:cNvSpPr/>
                <p:nvPr/>
              </p:nvSpPr>
              <p:spPr>
                <a:xfrm>
                  <a:off x="690876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3" name="CustomShape 13"/>
                <p:cNvSpPr/>
                <p:nvPr/>
              </p:nvSpPr>
              <p:spPr>
                <a:xfrm>
                  <a:off x="7053120" y="106704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4" name="CustomShape 14"/>
                <p:cNvSpPr/>
                <p:nvPr/>
              </p:nvSpPr>
              <p:spPr>
                <a:xfrm>
                  <a:off x="7248240" y="106668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5" name="CustomShape 15"/>
                <p:cNvSpPr/>
                <p:nvPr/>
              </p:nvSpPr>
              <p:spPr>
                <a:xfrm>
                  <a:off x="7414560" y="1064160"/>
                  <a:ext cx="164880" cy="16740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6" name="CustomShape 16"/>
                <p:cNvSpPr/>
                <p:nvPr/>
              </p:nvSpPr>
              <p:spPr>
                <a:xfrm>
                  <a:off x="7611840" y="106668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7" name="CustomShape 17"/>
                <p:cNvSpPr/>
                <p:nvPr/>
              </p:nvSpPr>
              <p:spPr>
                <a:xfrm>
                  <a:off x="7765200" y="106668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418" name="Group 18"/>
            <p:cNvGrpSpPr/>
            <p:nvPr/>
          </p:nvGrpSpPr>
          <p:grpSpPr>
            <a:xfrm>
              <a:off x="1134360" y="2931480"/>
              <a:ext cx="1278360" cy="2604240"/>
              <a:chOff x="1134360" y="2931480"/>
              <a:chExt cx="1278360" cy="2604240"/>
            </a:xfrm>
          </p:grpSpPr>
          <p:sp>
            <p:nvSpPr>
              <p:cNvPr id="419" name="CustomShape 19"/>
              <p:cNvSpPr/>
              <p:nvPr/>
            </p:nvSpPr>
            <p:spPr>
              <a:xfrm>
                <a:off x="1362960" y="31600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0" name="CustomShape 20"/>
              <p:cNvSpPr/>
              <p:nvPr/>
            </p:nvSpPr>
            <p:spPr>
              <a:xfrm>
                <a:off x="1317240" y="311436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1" name="CustomShape 21"/>
              <p:cNvSpPr/>
              <p:nvPr/>
            </p:nvSpPr>
            <p:spPr>
              <a:xfrm>
                <a:off x="1271520" y="306864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2" name="CustomShape 22"/>
              <p:cNvSpPr/>
              <p:nvPr/>
            </p:nvSpPr>
            <p:spPr>
              <a:xfrm>
                <a:off x="1225800" y="302292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3" name="CustomShape 23"/>
              <p:cNvSpPr/>
              <p:nvPr/>
            </p:nvSpPr>
            <p:spPr>
              <a:xfrm>
                <a:off x="1180080" y="297720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4" name="Group 24"/>
              <p:cNvGrpSpPr/>
              <p:nvPr/>
            </p:nvGrpSpPr>
            <p:grpSpPr>
              <a:xfrm>
                <a:off x="1134360" y="2931480"/>
                <a:ext cx="1049760" cy="2375640"/>
                <a:chOff x="1134360" y="2931480"/>
                <a:chExt cx="1049760" cy="2375640"/>
              </a:xfrm>
            </p:grpSpPr>
            <p:sp>
              <p:nvSpPr>
                <p:cNvPr id="425" name="CustomShape 25"/>
                <p:cNvSpPr/>
                <p:nvPr/>
              </p:nvSpPr>
              <p:spPr>
                <a:xfrm>
                  <a:off x="1134360" y="2931480"/>
                  <a:ext cx="1049760" cy="23756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6" name="Group 26"/>
                <p:cNvGrpSpPr/>
                <p:nvPr/>
              </p:nvGrpSpPr>
              <p:grpSpPr>
                <a:xfrm>
                  <a:off x="1175040" y="3884040"/>
                  <a:ext cx="968760" cy="489240"/>
                  <a:chOff x="1175040" y="3884040"/>
                  <a:chExt cx="968760" cy="489240"/>
                </a:xfrm>
              </p:grpSpPr>
              <p:sp>
                <p:nvSpPr>
                  <p:cNvPr id="427" name="CustomShape 27"/>
                  <p:cNvSpPr/>
                  <p:nvPr/>
                </p:nvSpPr>
                <p:spPr>
                  <a:xfrm>
                    <a:off x="1295280" y="388692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8" name="CustomShape 28"/>
                  <p:cNvSpPr/>
                  <p:nvPr/>
                </p:nvSpPr>
                <p:spPr>
                  <a:xfrm>
                    <a:off x="146916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9" name="CustomShape 29"/>
                  <p:cNvSpPr/>
                  <p:nvPr/>
                </p:nvSpPr>
                <p:spPr>
                  <a:xfrm>
                    <a:off x="1665360" y="3886920"/>
                    <a:ext cx="155160" cy="16488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0" name="CustomShape 30"/>
                  <p:cNvSpPr/>
                  <p:nvPr/>
                </p:nvSpPr>
                <p:spPr>
                  <a:xfrm>
                    <a:off x="1856160" y="388656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1" name="CustomShape 31"/>
                  <p:cNvSpPr/>
                  <p:nvPr/>
                </p:nvSpPr>
                <p:spPr>
                  <a:xfrm>
                    <a:off x="1175040" y="420876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2" name="CustomShape 32"/>
                  <p:cNvSpPr/>
                  <p:nvPr/>
                </p:nvSpPr>
                <p:spPr>
                  <a:xfrm>
                    <a:off x="131112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3" name="CustomShape 33"/>
                  <p:cNvSpPr/>
                  <p:nvPr/>
                </p:nvSpPr>
                <p:spPr>
                  <a:xfrm>
                    <a:off x="1469160" y="4208760"/>
                    <a:ext cx="176400" cy="16200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4" name="CustomShape 34"/>
                  <p:cNvSpPr/>
                  <p:nvPr/>
                </p:nvSpPr>
                <p:spPr>
                  <a:xfrm>
                    <a:off x="166284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5" name="CustomShape 35"/>
                  <p:cNvSpPr/>
                  <p:nvPr/>
                </p:nvSpPr>
                <p:spPr>
                  <a:xfrm>
                    <a:off x="182808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6" name="CustomShape 36"/>
                  <p:cNvSpPr/>
                  <p:nvPr/>
                </p:nvSpPr>
                <p:spPr>
                  <a:xfrm>
                    <a:off x="199692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437" name="Group 37"/>
            <p:cNvGrpSpPr/>
            <p:nvPr/>
          </p:nvGrpSpPr>
          <p:grpSpPr>
            <a:xfrm>
              <a:off x="3923280" y="2931480"/>
              <a:ext cx="4844880" cy="2604600"/>
              <a:chOff x="3923280" y="2931480"/>
              <a:chExt cx="4844880" cy="2604600"/>
            </a:xfrm>
          </p:grpSpPr>
          <p:sp>
            <p:nvSpPr>
              <p:cNvPr id="438" name="CustomShape 38"/>
              <p:cNvSpPr/>
              <p:nvPr/>
            </p:nvSpPr>
            <p:spPr>
              <a:xfrm>
                <a:off x="4151880" y="31600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39" name="CustomShape 39"/>
              <p:cNvSpPr/>
              <p:nvPr/>
            </p:nvSpPr>
            <p:spPr>
              <a:xfrm>
                <a:off x="4106160" y="311436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0" name="CustomShape 40"/>
              <p:cNvSpPr/>
              <p:nvPr/>
            </p:nvSpPr>
            <p:spPr>
              <a:xfrm>
                <a:off x="4060440" y="306864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1" name="CustomShape 41"/>
              <p:cNvSpPr/>
              <p:nvPr/>
            </p:nvSpPr>
            <p:spPr>
              <a:xfrm>
                <a:off x="4014720" y="302292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2" name="CustomShape 42"/>
              <p:cNvSpPr/>
              <p:nvPr/>
            </p:nvSpPr>
            <p:spPr>
              <a:xfrm>
                <a:off x="3969000" y="297720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3" name="CustomShape 43"/>
              <p:cNvSpPr/>
              <p:nvPr/>
            </p:nvSpPr>
            <p:spPr>
              <a:xfrm>
                <a:off x="3923280" y="2931480"/>
                <a:ext cx="4616280" cy="237600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444" name="Group 44"/>
              <p:cNvGrpSpPr/>
              <p:nvPr/>
            </p:nvGrpSpPr>
            <p:grpSpPr>
              <a:xfrm>
                <a:off x="5431680" y="3884040"/>
                <a:ext cx="1599120" cy="489240"/>
                <a:chOff x="5431680" y="3884040"/>
                <a:chExt cx="1599120" cy="489240"/>
              </a:xfrm>
            </p:grpSpPr>
            <p:sp>
              <p:nvSpPr>
                <p:cNvPr id="445" name="CustomShape 45"/>
                <p:cNvSpPr/>
                <p:nvPr/>
              </p:nvSpPr>
              <p:spPr>
                <a:xfrm>
                  <a:off x="5648760" y="3886560"/>
                  <a:ext cx="149040" cy="16200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6" name="CustomShape 46"/>
                <p:cNvSpPr/>
                <p:nvPr/>
              </p:nvSpPr>
              <p:spPr>
                <a:xfrm>
                  <a:off x="5826240" y="388656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7" name="CustomShape 47"/>
                <p:cNvSpPr/>
                <p:nvPr/>
              </p:nvSpPr>
              <p:spPr>
                <a:xfrm>
                  <a:off x="5975280" y="3886920"/>
                  <a:ext cx="175680" cy="16200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8" name="CustomShape 48"/>
                <p:cNvSpPr/>
                <p:nvPr/>
              </p:nvSpPr>
              <p:spPr>
                <a:xfrm>
                  <a:off x="6158160" y="3886560"/>
                  <a:ext cx="151920" cy="16200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9" name="CustomShape 49"/>
                <p:cNvSpPr/>
                <p:nvPr/>
              </p:nvSpPr>
              <p:spPr>
                <a:xfrm>
                  <a:off x="632088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0" name="CustomShape 50"/>
                <p:cNvSpPr/>
                <p:nvPr/>
              </p:nvSpPr>
              <p:spPr>
                <a:xfrm>
                  <a:off x="6510600" y="388404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1" name="CustomShape 51"/>
                <p:cNvSpPr/>
                <p:nvPr/>
              </p:nvSpPr>
              <p:spPr>
                <a:xfrm>
                  <a:off x="6707160" y="3886920"/>
                  <a:ext cx="127800" cy="16200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2" name="CustomShape 52"/>
                <p:cNvSpPr/>
                <p:nvPr/>
              </p:nvSpPr>
              <p:spPr>
                <a:xfrm>
                  <a:off x="5431680" y="4208400"/>
                  <a:ext cx="227160" cy="16200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3" name="CustomShape 53"/>
                <p:cNvSpPr/>
                <p:nvPr/>
              </p:nvSpPr>
              <p:spPr>
                <a:xfrm>
                  <a:off x="5667480" y="4205880"/>
                  <a:ext cx="167760" cy="16740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4" name="CustomShape 54"/>
                <p:cNvSpPr/>
                <p:nvPr/>
              </p:nvSpPr>
              <p:spPr>
                <a:xfrm>
                  <a:off x="5865120" y="4208400"/>
                  <a:ext cx="159120" cy="16200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5" name="CustomShape 55"/>
                <p:cNvSpPr/>
                <p:nvPr/>
              </p:nvSpPr>
              <p:spPr>
                <a:xfrm>
                  <a:off x="6042960" y="4208400"/>
                  <a:ext cx="171720" cy="16200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6" name="CustomShape 56"/>
                <p:cNvSpPr/>
                <p:nvPr/>
              </p:nvSpPr>
              <p:spPr>
                <a:xfrm>
                  <a:off x="6224400" y="4205880"/>
                  <a:ext cx="146880" cy="16740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7" name="CustomShape 57"/>
                <p:cNvSpPr/>
                <p:nvPr/>
              </p:nvSpPr>
              <p:spPr>
                <a:xfrm>
                  <a:off x="6397560" y="4208760"/>
                  <a:ext cx="137160" cy="16200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8" name="CustomShape 58"/>
                <p:cNvSpPr/>
                <p:nvPr/>
              </p:nvSpPr>
              <p:spPr>
                <a:xfrm>
                  <a:off x="6527160" y="4208760"/>
                  <a:ext cx="176400" cy="16200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9" name="CustomShape 59"/>
                <p:cNvSpPr/>
                <p:nvPr/>
              </p:nvSpPr>
              <p:spPr>
                <a:xfrm>
                  <a:off x="6711480" y="4205880"/>
                  <a:ext cx="157320" cy="16740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60" name="CustomShape 60"/>
                <p:cNvSpPr/>
                <p:nvPr/>
              </p:nvSpPr>
              <p:spPr>
                <a:xfrm>
                  <a:off x="6894360" y="4208400"/>
                  <a:ext cx="136440" cy="16200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106188066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2" name="CustomShape 2"/>
          <p:cNvSpPr/>
          <p:nvPr/>
        </p:nvSpPr>
        <p:spPr>
          <a:xfrm>
            <a:off x="457200" y="859320"/>
            <a:ext cx="8410680" cy="514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edit/create ~/.ssh/config</a:t>
            </a:r>
            <a:endParaRPr lang="en-US" sz="1800" b="0" strike="noStrike" spc="-1">
              <a:latin typeface="Arial"/>
            </a:endParaRPr>
          </a:p>
        </p:txBody>
      </p:sp>
      <p:sp>
        <p:nvSpPr>
          <p:cNvPr id="463" name="CustomShape 3"/>
          <p:cNvSpPr/>
          <p:nvPr/>
        </p:nvSpPr>
        <p:spPr>
          <a:xfrm>
            <a:off x="457200" y="3070800"/>
            <a:ext cx="8410680" cy="3165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cd ~/scratch</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1C5"/>
                </a:solidFill>
                <a:latin typeface="Courier New"/>
                <a:ea typeface="DejaVu Sans"/>
              </a:rPr>
              <a:t>git</a:t>
            </a:r>
            <a:r>
              <a:rPr lang="en-US" sz="1800" b="1" strike="noStrike" spc="-1" dirty="0">
                <a:solidFill>
                  <a:srgbClr val="0071C5"/>
                </a:solidFill>
                <a:latin typeface="Courier New"/>
                <a:ea typeface="DejaVu Sans"/>
              </a:rPr>
              <a:t> clone -b </a:t>
            </a:r>
            <a:r>
              <a:rPr lang="en-US" sz="1800" b="1" strike="noStrike" spc="-1" dirty="0" smtClean="0">
                <a:solidFill>
                  <a:srgbClr val="0071C5"/>
                </a:solidFill>
                <a:latin typeface="Courier New"/>
                <a:ea typeface="DejaVu Sans"/>
              </a:rPr>
              <a:t>warrior git</a:t>
            </a:r>
            <a:r>
              <a:rPr lang="en-US" sz="1800" b="1" strike="noStrike" spc="-1" dirty="0">
                <a:solidFill>
                  <a:srgbClr val="0071C5"/>
                </a:solidFill>
                <a:latin typeface="Courier New"/>
                <a:ea typeface="DejaVu Sans"/>
              </a:rPr>
              <a:t>://git.yoctoproject.org/poky</a:t>
            </a:r>
            <a:endParaRPr lang="en-US" sz="1800" b="0" strike="noStrike" spc="-1" dirty="0">
              <a:solidFill>
                <a:srgbClr val="0071C5"/>
              </a:solidFill>
              <a:latin typeface="Arial"/>
            </a:endParaRPr>
          </a:p>
          <a:p>
            <a:pPr>
              <a:lnSpc>
                <a:spcPct val="100000"/>
              </a:lnSpc>
            </a:pPr>
            <a:r>
              <a:rPr lang="en-US" sz="1800" b="1" strike="noStrike" spc="-1" dirty="0">
                <a:solidFill>
                  <a:srgbClr val="37424A"/>
                </a:solidFill>
                <a:latin typeface="Courier New"/>
                <a:ea typeface="DejaVu Sans"/>
              </a:rPr>
              <a:t>$ . poky/</a:t>
            </a:r>
            <a:r>
              <a:rPr lang="en-US" sz="1800" b="1" strike="noStrike" spc="-1" dirty="0" err="1">
                <a:solidFill>
                  <a:srgbClr val="37424A"/>
                </a:solidFill>
                <a:latin typeface="Courier New"/>
                <a:ea typeface="DejaVu Sans"/>
              </a:rPr>
              <a:t>oe</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init</a:t>
            </a:r>
            <a:r>
              <a:rPr lang="en-US" sz="1800" b="1" strike="noStrike" spc="-1" dirty="0">
                <a:solidFill>
                  <a:srgbClr val="37424A"/>
                </a:solidFill>
                <a:latin typeface="Courier New"/>
                <a:ea typeface="DejaVu Sans"/>
              </a:rPr>
              <a:t>-build-</a:t>
            </a:r>
            <a:r>
              <a:rPr lang="en-US" sz="1800" b="1" strike="noStrike" spc="-1" dirty="0" err="1">
                <a:solidFill>
                  <a:srgbClr val="37424A"/>
                </a:solidFill>
                <a:latin typeface="Courier New"/>
                <a:ea typeface="DejaVu Sans"/>
              </a:rPr>
              <a:t>env</a:t>
            </a:r>
            <a:r>
              <a:rPr lang="en-US" sz="1800" b="1" strike="noStrike" spc="-1" dirty="0">
                <a:solidFill>
                  <a:srgbClr val="37424A"/>
                </a:solidFill>
                <a:latin typeface="Courier New"/>
                <a:ea typeface="DejaVu Sans"/>
              </a:rPr>
              <a:t> 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a:solidFill>
                  <a:srgbClr val="0071C5"/>
                </a:solidFill>
                <a:latin typeface="Courier New"/>
                <a:ea typeface="DejaVu Sans"/>
              </a:rPr>
              <a:t>edit </a:t>
            </a:r>
            <a:r>
              <a:rPr lang="en-US" sz="1800" b="1" strike="noStrike" spc="-1" dirty="0" err="1">
                <a:solidFill>
                  <a:srgbClr val="0071C5"/>
                </a:solidFill>
                <a:latin typeface="Courier New"/>
                <a:ea typeface="DejaVu Sans"/>
              </a:rPr>
              <a:t>conf</a:t>
            </a:r>
            <a:r>
              <a:rPr lang="en-US" sz="1800" b="1" strike="noStrike" spc="-1" dirty="0">
                <a:solidFill>
                  <a:srgbClr val="0071C5"/>
                </a:solidFill>
                <a:latin typeface="Courier New"/>
                <a:ea typeface="DejaVu Sans"/>
              </a:rPr>
              <a:t>/</a:t>
            </a:r>
            <a:r>
              <a:rPr lang="en-US" sz="1800" b="1" strike="noStrike" spc="-1" dirty="0" err="1">
                <a:solidFill>
                  <a:srgbClr val="0071C5"/>
                </a:solidFill>
                <a:latin typeface="Courier New"/>
                <a:ea typeface="DejaVu Sans"/>
              </a:rPr>
              <a:t>local.conf</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MACHINE = "</a:t>
            </a:r>
            <a:r>
              <a:rPr lang="en-US" sz="1800" b="1" strike="noStrike" spc="-1" dirty="0" err="1">
                <a:solidFill>
                  <a:srgbClr val="0071C5"/>
                </a:solidFill>
                <a:latin typeface="Courier New"/>
                <a:ea typeface="DejaVu Sans"/>
              </a:rPr>
              <a:t>qemuarm</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DL_DIR = "/scratch/downloads"</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SSTATE_DIR = "/scratch/</a:t>
            </a:r>
            <a:r>
              <a:rPr lang="en-US" sz="1800" b="1" strike="noStrike" spc="-1" dirty="0" err="1">
                <a:solidFill>
                  <a:srgbClr val="0071C5"/>
                </a:solidFill>
                <a:latin typeface="Courier New"/>
                <a:ea typeface="DejaVu Sans"/>
              </a:rPr>
              <a:t>sstate</a:t>
            </a:r>
            <a:r>
              <a:rPr lang="en-US" sz="1800" b="1" strike="noStrike" spc="-1" dirty="0">
                <a:solidFill>
                  <a:srgbClr val="0071C5"/>
                </a:solidFill>
                <a:latin typeface="Courier New"/>
                <a:ea typeface="DejaVu Sans"/>
              </a:rPr>
              <a:t>-cache"</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INHERT += "</a:t>
            </a:r>
            <a:r>
              <a:rPr lang="en-US" sz="1800" b="1" strike="noStrike" spc="-1" dirty="0" err="1">
                <a:solidFill>
                  <a:srgbClr val="0071C5"/>
                </a:solidFill>
                <a:latin typeface="Courier New"/>
                <a:ea typeface="DejaVu Sans"/>
              </a:rPr>
              <a:t>buildhistory</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IMAGE_INSTALL_append</a:t>
            </a:r>
            <a:r>
              <a:rPr lang="en-US" sz="1800" b="1" strike="noStrike" spc="-1" dirty="0">
                <a:solidFill>
                  <a:srgbClr val="0071C5"/>
                </a:solidFill>
                <a:latin typeface="Courier New"/>
                <a:ea typeface="DejaVu Sans"/>
              </a:rPr>
              <a:t> = " </a:t>
            </a:r>
            <a:r>
              <a:rPr lang="en-US" sz="1800" b="1" strike="noStrike" spc="-1" dirty="0" err="1">
                <a:solidFill>
                  <a:srgbClr val="0071C5"/>
                </a:solidFill>
                <a:latin typeface="Courier New"/>
                <a:ea typeface="DejaVu Sans"/>
              </a:rPr>
              <a:t>openssh</a:t>
            </a:r>
            <a:r>
              <a:rPr lang="en-US" sz="1800" b="1" strike="noStrike" spc="-1" dirty="0">
                <a:solidFill>
                  <a:srgbClr val="0071C5"/>
                </a:solidFill>
                <a:latin typeface="Courier New"/>
                <a:ea typeface="DejaVu Sans"/>
              </a:rPr>
              <a:t>"</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WARN_QA_append</a:t>
            </a:r>
            <a:r>
              <a:rPr lang="en-US" sz="1800" b="1" strike="noStrike" spc="-1" dirty="0">
                <a:solidFill>
                  <a:srgbClr val="0071C5"/>
                </a:solidFill>
                <a:latin typeface="Courier New"/>
                <a:ea typeface="DejaVu Sans"/>
              </a:rPr>
              <a:t> = " version-going-backwards"</a:t>
            </a:r>
            <a:endParaRPr lang="en-US" sz="1800" b="0" strike="noStrike" spc="-1" dirty="0">
              <a:solidFill>
                <a:srgbClr val="0071C5"/>
              </a:solidFill>
              <a:latin typeface="Arial"/>
            </a:endParaRPr>
          </a:p>
          <a:p>
            <a:pPr>
              <a:lnSpc>
                <a:spcPct val="100000"/>
              </a:lnSpc>
            </a:pPr>
            <a:r>
              <a:rPr lang="en-US" sz="1800" b="1" strike="noStrike" spc="-1" dirty="0">
                <a:solidFill>
                  <a:srgbClr val="0071C5"/>
                </a:solidFill>
                <a:latin typeface="Courier New"/>
                <a:ea typeface="DejaVu Sans"/>
              </a:rPr>
              <a:t>	</a:t>
            </a:r>
            <a:r>
              <a:rPr lang="en-US" sz="1800" b="1" strike="noStrike" spc="-1" dirty="0" err="1">
                <a:solidFill>
                  <a:srgbClr val="0071C5"/>
                </a:solidFill>
                <a:latin typeface="Courier New"/>
                <a:ea typeface="DejaVu Sans"/>
              </a:rPr>
              <a:t>ERROR_QA_remove</a:t>
            </a:r>
            <a:r>
              <a:rPr lang="en-US" sz="1800" b="1" strike="noStrike" spc="-1" dirty="0">
                <a:solidFill>
                  <a:srgbClr val="0071C5"/>
                </a:solidFill>
                <a:latin typeface="Courier New"/>
                <a:ea typeface="DejaVu Sans"/>
              </a:rPr>
              <a:t> = "version-going-backwards"</a:t>
            </a:r>
            <a:endParaRPr lang="en-US" sz="1800" b="0" strike="noStrike" spc="-1" dirty="0">
              <a:solidFill>
                <a:srgbClr val="0071C5"/>
              </a:solidFill>
              <a:latin typeface="Arial"/>
            </a:endParaRPr>
          </a:p>
        </p:txBody>
      </p:sp>
      <p:sp>
        <p:nvSpPr>
          <p:cNvPr id="464" name="CustomShape 4"/>
          <p:cNvSpPr/>
          <p:nvPr/>
        </p:nvSpPr>
        <p:spPr>
          <a:xfrm>
            <a:off x="822960" y="1308240"/>
            <a:ext cx="7062256" cy="164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000000"/>
                </a:solidFill>
                <a:latin typeface="Courier New"/>
                <a:ea typeface="DejaVu Sans"/>
              </a:rPr>
              <a:t>Host </a:t>
            </a:r>
            <a:r>
              <a:rPr lang="en-US" sz="1800" b="1" strike="noStrike" spc="-1" dirty="0" err="1">
                <a:solidFill>
                  <a:srgbClr val="000000"/>
                </a:solidFill>
                <a:latin typeface="Courier New"/>
                <a:ea typeface="DejaVu Sans"/>
              </a:rPr>
              <a:t>qemu</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User root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Hostname localhost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Port 2222</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StrictHostKeyChecking</a:t>
            </a:r>
            <a:r>
              <a:rPr lang="en-US" sz="1800" b="1" strike="noStrike" spc="-1" dirty="0">
                <a:solidFill>
                  <a:srgbClr val="000000"/>
                </a:solidFill>
                <a:latin typeface="Courier New"/>
                <a:ea typeface="DejaVu Sans"/>
              </a:rPr>
              <a:t> no</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smtClean="0">
                <a:solidFill>
                  <a:srgbClr val="000000"/>
                </a:solidFill>
                <a:latin typeface="Courier New"/>
                <a:ea typeface="DejaVu Sans"/>
              </a:rPr>
              <a:t>UserKnownHostsFile</a:t>
            </a:r>
            <a:r>
              <a:rPr lang="en-US" sz="1800" b="1" strike="noStrike" spc="-1" dirty="0" smtClean="0">
                <a:solidFill>
                  <a:srgbClr val="000000"/>
                </a:solidFill>
                <a:latin typeface="Courier New"/>
                <a:ea typeface="DejaVu Sans"/>
              </a:rPr>
              <a:t> /dev/null</a:t>
            </a:r>
            <a:endParaRPr lang="en-US" sz="1800" b="0" strike="noStrike" spc="-1" dirty="0">
              <a:latin typeface="Arial"/>
            </a:endParaRPr>
          </a:p>
        </p:txBody>
      </p:sp>
    </p:spTree>
    <p:extLst>
      <p:ext uri="{BB962C8B-B14F-4D97-AF65-F5344CB8AC3E}">
        <p14:creationId xmlns:p14="http://schemas.microsoft.com/office/powerpoint/2010/main" val="3881414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6" name="CustomShape 2"/>
          <p:cNvSpPr/>
          <p:nvPr/>
        </p:nvSpPr>
        <p:spPr>
          <a:xfrm>
            <a:off x="457200" y="1039320"/>
            <a:ext cx="8410680" cy="1611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1C5"/>
                </a:solidFill>
                <a:latin typeface="Courier New"/>
                <a:ea typeface="DejaVu Sans"/>
              </a:rPr>
              <a:t>bitbake</a:t>
            </a:r>
            <a:r>
              <a:rPr lang="en-US" sz="1800" b="1" strike="noStrike" spc="-1" dirty="0">
                <a:solidFill>
                  <a:srgbClr val="0071C5"/>
                </a:solidFill>
                <a:latin typeface="Courier New"/>
                <a:ea typeface="DejaVu Sans"/>
              </a:rPr>
              <a:t> core-image-base</a:t>
            </a:r>
            <a:endParaRPr lang="en-US" sz="1800" b="0" strike="noStrike" spc="-1" dirty="0">
              <a:solidFill>
                <a:srgbClr val="0071C5"/>
              </a:solidFill>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create-layer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add-layer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user.name "name"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a:t>
            </a:r>
            <a:r>
              <a:rPr lang="en-US" sz="1800" b="1" strike="noStrike" spc="-1" dirty="0" err="1">
                <a:solidFill>
                  <a:srgbClr val="37424A"/>
                </a:solidFill>
                <a:latin typeface="Courier New"/>
                <a:ea typeface="DejaVu Sans"/>
              </a:rPr>
              <a:t>user.email</a:t>
            </a:r>
            <a:r>
              <a:rPr lang="en-US" sz="1800" b="1" strike="noStrike" spc="-1" dirty="0">
                <a:solidFill>
                  <a:srgbClr val="37424A"/>
                </a:solidFill>
                <a:latin typeface="Courier New"/>
                <a:ea typeface="DejaVu Sans"/>
              </a:rPr>
              <a:t> "name@server.com"</a:t>
            </a:r>
            <a:endParaRPr lang="en-US" sz="1800" b="0" strike="noStrike" spc="-1" dirty="0">
              <a:latin typeface="Arial"/>
            </a:endParaRPr>
          </a:p>
        </p:txBody>
      </p:sp>
      <p:sp>
        <p:nvSpPr>
          <p:cNvPr id="467" name="CustomShape 3"/>
          <p:cNvSpPr/>
          <p:nvPr/>
        </p:nvSpPr>
        <p:spPr>
          <a:xfrm>
            <a:off x="442080" y="2731680"/>
            <a:ext cx="8226000" cy="3210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open a second ssh connection to the build machine</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do the exercises in the first connection, work on the target in the second connection</a:t>
            </a:r>
            <a:endParaRPr lang="en-US" sz="2400" b="0" strike="noStrike" spc="-1">
              <a:latin typeface="Arial"/>
            </a:endParaRPr>
          </a:p>
        </p:txBody>
      </p:sp>
      <p:sp>
        <p:nvSpPr>
          <p:cNvPr id="468" name="CustomShape 4"/>
          <p:cNvSpPr/>
          <p:nvPr/>
        </p:nvSpPr>
        <p:spPr>
          <a:xfrm>
            <a:off x="457200" y="3271320"/>
            <a:ext cx="8410680" cy="9612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2$ cd </a:t>
            </a:r>
            <a:r>
              <a:rPr lang="en-US" sz="1800" b="1" strike="noStrike" spc="-1" dirty="0" smtClean="0">
                <a:solidFill>
                  <a:srgbClr val="37424A"/>
                </a:solidFill>
                <a:latin typeface="Courier New"/>
                <a:ea typeface="DejaVu Sans"/>
              </a:rPr>
              <a:t>~/scratch/poky</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2$ . </a:t>
            </a:r>
            <a:r>
              <a:rPr lang="en-US" sz="1800" b="1" strike="noStrike" spc="-1" dirty="0" err="1" smtClean="0">
                <a:solidFill>
                  <a:srgbClr val="37424A"/>
                </a:solidFill>
                <a:latin typeface="Courier New"/>
                <a:ea typeface="DejaVu Sans"/>
              </a:rPr>
              <a:t>oe</a:t>
            </a:r>
            <a:r>
              <a:rPr lang="en-US" sz="1800" b="1" strike="noStrike" spc="-1" dirty="0" smtClean="0">
                <a:solidFill>
                  <a:srgbClr val="37424A"/>
                </a:solidFill>
                <a:latin typeface="Courier New"/>
                <a:ea typeface="DejaVu Sans"/>
              </a:rPr>
              <a:t>-</a:t>
            </a:r>
            <a:r>
              <a:rPr lang="en-US" sz="1800" b="1" strike="noStrike" spc="-1" dirty="0" err="1" smtClean="0">
                <a:solidFill>
                  <a:srgbClr val="37424A"/>
                </a:solidFill>
                <a:latin typeface="Courier New"/>
                <a:ea typeface="DejaVu Sans"/>
              </a:rPr>
              <a:t>init</a:t>
            </a:r>
            <a:r>
              <a:rPr lang="en-US" sz="1800" b="1" strike="noStrike" spc="-1" dirty="0" smtClean="0">
                <a:solidFill>
                  <a:srgbClr val="37424A"/>
                </a:solidFill>
                <a:latin typeface="Courier New"/>
                <a:ea typeface="DejaVu Sans"/>
              </a:rPr>
              <a:t>-build-</a:t>
            </a:r>
            <a:r>
              <a:rPr lang="en-US" sz="1800" b="1" strike="noStrike" spc="-1" dirty="0" err="1" smtClean="0">
                <a:solidFill>
                  <a:srgbClr val="37424A"/>
                </a:solidFill>
                <a:latin typeface="Courier New"/>
                <a:ea typeface="DejaVu Sans"/>
              </a:rPr>
              <a:t>env</a:t>
            </a: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2$ </a:t>
            </a:r>
            <a:r>
              <a:rPr lang="en-US" sz="1800" b="1" strike="noStrike" spc="-1" dirty="0" err="1">
                <a:solidFill>
                  <a:srgbClr val="37424A"/>
                </a:solidFill>
                <a:latin typeface="Courier New"/>
                <a:ea typeface="DejaVu Sans"/>
              </a:rPr>
              <a:t>runqemu</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slirp</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nographic</a:t>
            </a:r>
            <a:r>
              <a:rPr lang="en-US" sz="1800" b="1" strike="noStrike" spc="-1" dirty="0">
                <a:solidFill>
                  <a:srgbClr val="37424A"/>
                </a:solidFill>
                <a:latin typeface="Courier New"/>
                <a:ea typeface="DejaVu Sans"/>
              </a:rPr>
              <a:t> serial</a:t>
            </a:r>
            <a:endParaRPr lang="en-US" sz="1800" b="0" strike="noStrike" spc="-1" dirty="0">
              <a:latin typeface="Arial"/>
            </a:endParaRPr>
          </a:p>
        </p:txBody>
      </p:sp>
    </p:spTree>
    <p:extLst>
      <p:ext uri="{BB962C8B-B14F-4D97-AF65-F5344CB8AC3E}">
        <p14:creationId xmlns:p14="http://schemas.microsoft.com/office/powerpoint/2010/main" val="38455778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0" name="CustomShape 2"/>
          <p:cNvSpPr/>
          <p:nvPr/>
        </p:nvSpPr>
        <p:spPr>
          <a:xfrm>
            <a:off x="457200" y="1039320"/>
            <a:ext cx="8410680" cy="696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add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https://nano-editor.org/dist/v3/nano-3.0.tar.xz</a:t>
            </a:r>
            <a:endParaRPr lang="en-US" sz="1800" b="0" strike="noStrike" spc="-1">
              <a:latin typeface="Arial"/>
            </a:endParaRPr>
          </a:p>
        </p:txBody>
      </p:sp>
      <p:sp>
        <p:nvSpPr>
          <p:cNvPr id="471" name="CustomShape 3"/>
          <p:cNvSpPr/>
          <p:nvPr/>
        </p:nvSpPr>
        <p:spPr>
          <a:xfrm>
            <a:off x="442080" y="1903680"/>
            <a:ext cx="8226000" cy="4274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implicitly creates workspace (if it doesn’t already exist)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the recipe name “nano” (correctly!)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looks at the source and determines it’s an autotooled project (true! and pkgconfig and gettext)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at DEPENDS (correctly!)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creates a “rough” recipe</a:t>
            </a:r>
            <a:endParaRPr lang="en-US" sz="2400" b="0" strike="noStrike" spc="-1">
              <a:latin typeface="Arial"/>
            </a:endParaRPr>
          </a:p>
        </p:txBody>
      </p:sp>
      <p:sp>
        <p:nvSpPr>
          <p:cNvPr id="472" name="CustomShape 4"/>
          <p:cNvSpPr/>
          <p:nvPr/>
        </p:nvSpPr>
        <p:spPr>
          <a:xfrm>
            <a:off x="457200" y="5107320"/>
            <a:ext cx="8410680" cy="1028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status</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find-recipe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edit-recipe nano</a:t>
            </a:r>
            <a:endParaRPr lang="en-US" sz="1800" b="0" strike="noStrike" spc="-1">
              <a:latin typeface="Arial"/>
            </a:endParaRPr>
          </a:p>
        </p:txBody>
      </p:sp>
    </p:spTree>
    <p:extLst>
      <p:ext uri="{BB962C8B-B14F-4D97-AF65-F5344CB8AC3E}">
        <p14:creationId xmlns:p14="http://schemas.microsoft.com/office/powerpoint/2010/main" val="24965114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4" name="CustomShape 2"/>
          <p:cNvSpPr/>
          <p:nvPr/>
        </p:nvSpPr>
        <p:spPr>
          <a:xfrm>
            <a:off x="442080" y="1075680"/>
            <a:ext cx="8226000" cy="4274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see if it builds</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
        <p:nvSpPr>
          <p:cNvPr id="475" name="CustomShape 3"/>
          <p:cNvSpPr/>
          <p:nvPr/>
        </p:nvSpPr>
        <p:spPr>
          <a:xfrm>
            <a:off x="457200" y="1687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build nano</a:t>
            </a:r>
            <a:endParaRPr lang="en-US" sz="1800" b="0" strike="noStrike" spc="-1">
              <a:latin typeface="Arial"/>
            </a:endParaRPr>
          </a:p>
        </p:txBody>
      </p:sp>
    </p:spTree>
    <p:extLst>
      <p:ext uri="{BB962C8B-B14F-4D97-AF65-F5344CB8AC3E}">
        <p14:creationId xmlns:p14="http://schemas.microsoft.com/office/powerpoint/2010/main" val="21843957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what goes in a workspace?</a:t>
            </a:r>
            <a:endParaRPr lang="en-US" sz="2600" b="0" strike="noStrike" spc="-1">
              <a:latin typeface="Arial"/>
            </a:endParaRPr>
          </a:p>
        </p:txBody>
      </p:sp>
      <p:sp>
        <p:nvSpPr>
          <p:cNvPr id="477"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things on which you are working:</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recipes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patches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sources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etc...</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 </a:t>
            </a: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...except sources can be, optionally, outside the workspace</a:t>
            </a:r>
            <a:endParaRPr lang="en-US" sz="2400" b="0" strike="noStrike" spc="-1">
              <a:latin typeface="Arial"/>
            </a:endParaRPr>
          </a:p>
        </p:txBody>
      </p:sp>
      <p:sp>
        <p:nvSpPr>
          <p:cNvPr id="478" name="CustomShape 3"/>
          <p:cNvSpPr/>
          <p:nvPr/>
        </p:nvSpPr>
        <p:spPr>
          <a:xfrm>
            <a:off x="457200" y="4171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tree -d workspace</a:t>
            </a:r>
            <a:endParaRPr lang="en-US" sz="1800" b="0" strike="noStrike" spc="-1">
              <a:latin typeface="Arial"/>
            </a:endParaRPr>
          </a:p>
        </p:txBody>
      </p:sp>
    </p:spTree>
    <p:extLst>
      <p:ext uri="{BB962C8B-B14F-4D97-AF65-F5344CB8AC3E}">
        <p14:creationId xmlns:p14="http://schemas.microsoft.com/office/powerpoint/2010/main" val="5570361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0" name="CustomShape 2"/>
          <p:cNvSpPr/>
          <p:nvPr/>
        </p:nvSpPr>
        <p:spPr>
          <a:xfrm>
            <a:off x="457200" y="4639320"/>
            <a:ext cx="8410680" cy="5227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deploy-target nano qemu</a:t>
            </a:r>
            <a:endParaRPr lang="en-US" sz="1800" b="0" strike="noStrike" spc="-1">
              <a:latin typeface="Arial"/>
            </a:endParaRPr>
          </a:p>
        </p:txBody>
      </p:sp>
      <p:sp>
        <p:nvSpPr>
          <p:cNvPr id="481" name="CustomShape 3"/>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examine </a:t>
            </a:r>
            <a:r>
              <a:rPr lang="en-US" sz="1800" b="1" strike="noStrike" spc="-1">
                <a:solidFill>
                  <a:srgbClr val="414141"/>
                </a:solidFill>
                <a:latin typeface="Courier New"/>
                <a:ea typeface="ＭＳ Ｐゴシック"/>
              </a:rPr>
              <a:t>buildhistory/images/qemuarm/glibc/core-image-base/installed-packages.txt</a:t>
            </a:r>
            <a:endParaRPr lang="en-US" sz="18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verify there’s no “nano” package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in the terminal running qemu, log in and verify there’s no nano </a:t>
            </a: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send nano to target</a:t>
            </a: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nano runs</a:t>
            </a:r>
            <a:endParaRPr lang="en-US" sz="2400" b="0" strike="noStrike" spc="-1">
              <a:latin typeface="Arial"/>
            </a:endParaRPr>
          </a:p>
        </p:txBody>
      </p:sp>
      <p:sp>
        <p:nvSpPr>
          <p:cNvPr id="482" name="CustomShape 4"/>
          <p:cNvSpPr/>
          <p:nvPr/>
        </p:nvSpPr>
        <p:spPr>
          <a:xfrm>
            <a:off x="457200" y="3343320"/>
            <a:ext cx="8410680" cy="678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-sh: nano: command not found</a:t>
            </a:r>
            <a:endParaRPr lang="en-US" sz="1800" b="0" strike="noStrike" spc="-1">
              <a:latin typeface="Arial"/>
            </a:endParaRPr>
          </a:p>
        </p:txBody>
      </p:sp>
    </p:spTree>
    <p:extLst>
      <p:ext uri="{BB962C8B-B14F-4D97-AF65-F5344CB8AC3E}">
        <p14:creationId xmlns:p14="http://schemas.microsoft.com/office/powerpoint/2010/main" val="14978321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4" name="CustomShape 2"/>
          <p:cNvSpPr/>
          <p:nvPr/>
        </p:nvSpPr>
        <p:spPr>
          <a:xfrm>
            <a:off x="457200" y="1579320"/>
            <a:ext cx="8410680" cy="15350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build-image core-image-base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NOTE: Building image core-image-base with the following additional packages: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p:txBody>
      </p:sp>
      <p:sp>
        <p:nvSpPr>
          <p:cNvPr id="485" name="CustomShape 3"/>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build an entire image</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examine </a:t>
            </a:r>
            <a:r>
              <a:rPr lang="en-US" sz="1800" b="1" strike="noStrike" spc="-1">
                <a:solidFill>
                  <a:srgbClr val="414141"/>
                </a:solidFill>
                <a:latin typeface="Courier New"/>
                <a:ea typeface="ＭＳ Ｐゴシック"/>
              </a:rPr>
              <a:t>buildhistory/......./installed-packages.txt</a:t>
            </a:r>
            <a:endParaRPr lang="en-US" sz="18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now there is a “nano” package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why not just use “</a:t>
            </a:r>
            <a:r>
              <a:rPr lang="en-US" sz="1800" b="1" strike="noStrike" spc="-1">
                <a:solidFill>
                  <a:srgbClr val="414141"/>
                </a:solidFill>
                <a:latin typeface="Courier New"/>
                <a:ea typeface="ＭＳ Ｐゴシック"/>
              </a:rPr>
              <a:t>bitbake core-image-base</a:t>
            </a:r>
            <a:r>
              <a:rPr lang="en-US" sz="2400" b="0" strike="noStrike" spc="-1">
                <a:solidFill>
                  <a:srgbClr val="414141"/>
                </a:solidFill>
                <a:latin typeface="Arial"/>
                <a:ea typeface="ＭＳ Ｐゴシック"/>
              </a:rPr>
              <a:t>”?</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nano package not automatically added</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makes assumptions</a:t>
            </a:r>
            <a:endParaRPr lang="en-US" sz="2400" b="0" strike="noStrike" spc="-1">
              <a:latin typeface="Arial"/>
            </a:endParaRPr>
          </a:p>
        </p:txBody>
      </p:sp>
    </p:spTree>
    <p:extLst>
      <p:ext uri="{BB962C8B-B14F-4D97-AF65-F5344CB8AC3E}">
        <p14:creationId xmlns:p14="http://schemas.microsoft.com/office/powerpoint/2010/main" val="31869848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87" name="CustomShape 2"/>
          <p:cNvSpPr/>
          <p:nvPr/>
        </p:nvSpPr>
        <p:spPr>
          <a:xfrm>
            <a:off x="457200" y="1579320"/>
            <a:ext cx="8410680" cy="7970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upgrade -V 3.1 nano</a:t>
            </a:r>
            <a:endParaRPr lang="en-US" sz="1800" b="0" strike="noStrike" spc="-1">
              <a:latin typeface="Arial"/>
            </a:endParaRPr>
          </a:p>
          <a:p>
            <a:pPr>
              <a:lnSpc>
                <a:spcPct val="100000"/>
              </a:lnSpc>
            </a:pPr>
            <a:r>
              <a:rPr lang="en-US" sz="1800" b="1" strike="noStrike" spc="-1">
                <a:solidFill>
                  <a:srgbClr val="CE181E"/>
                </a:solidFill>
                <a:latin typeface="Courier New"/>
                <a:ea typeface="DejaVu Sans"/>
              </a:rPr>
              <a:t>ERROR: recipe nano is already in your workspace</a:t>
            </a:r>
            <a:endParaRPr lang="en-US" sz="1800" b="0" strike="noStrike" spc="-1">
              <a:latin typeface="Arial"/>
            </a:endParaRPr>
          </a:p>
        </p:txBody>
      </p:sp>
      <p:sp>
        <p:nvSpPr>
          <p:cNvPr id="488" name="CustomShape 3"/>
          <p:cNvSpPr/>
          <p:nvPr/>
        </p:nvSpPr>
        <p:spPr>
          <a:xfrm>
            <a:off x="442080" y="1075680"/>
            <a:ext cx="8226000" cy="660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try upgrading nano</a:t>
            </a:r>
            <a:endParaRPr lang="en-US" sz="2400" b="0" strike="noStrike" spc="-1">
              <a:latin typeface="Arial"/>
            </a:endParaRPr>
          </a:p>
        </p:txBody>
      </p:sp>
      <p:sp>
        <p:nvSpPr>
          <p:cNvPr id="489" name="CustomShape 4"/>
          <p:cNvSpPr/>
          <p:nvPr/>
        </p:nvSpPr>
        <p:spPr>
          <a:xfrm>
            <a:off x="457200" y="3811320"/>
            <a:ext cx="8410680" cy="1033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finish nano ../meta-foo</a:t>
            </a:r>
            <a:endParaRPr lang="en-US" sz="1800" b="0" strike="noStrike" spc="-1">
              <a:latin typeface="Arial"/>
            </a:endParaRPr>
          </a:p>
          <a:p>
            <a:pPr>
              <a:lnSpc>
                <a:spcPct val="100000"/>
              </a:lnSpc>
            </a:pPr>
            <a:r>
              <a:rPr lang="en-US" sz="1800" b="1" strike="noStrike" spc="-1">
                <a:solidFill>
                  <a:srgbClr val="CE181E"/>
                </a:solidFill>
                <a:latin typeface="Courier New"/>
                <a:ea typeface="DejaVu Sans"/>
              </a:rPr>
              <a:t>ERROR: Source tree is not clean:</a:t>
            </a:r>
            <a:endParaRPr lang="en-US" sz="1800" b="0" strike="noStrike" spc="-1">
              <a:latin typeface="Arial"/>
            </a:endParaRPr>
          </a:p>
          <a:p>
            <a:pPr>
              <a:lnSpc>
                <a:spcPct val="100000"/>
              </a:lnSpc>
            </a:pPr>
            <a:r>
              <a:rPr lang="en-US" sz="1800" b="1" strike="noStrike" spc="-1">
                <a:solidFill>
                  <a:srgbClr val="CE181E"/>
                </a:solidFill>
                <a:latin typeface="Courier New"/>
                <a:ea typeface="DejaVu Sans"/>
              </a:rPr>
              <a:t>...</a:t>
            </a:r>
            <a:endParaRPr lang="en-US" sz="1800" b="0" strike="noStrike" spc="-1">
              <a:latin typeface="Arial"/>
            </a:endParaRPr>
          </a:p>
        </p:txBody>
      </p:sp>
      <p:sp>
        <p:nvSpPr>
          <p:cNvPr id="490" name="CustomShape 5"/>
          <p:cNvSpPr/>
          <p:nvPr/>
        </p:nvSpPr>
        <p:spPr>
          <a:xfrm>
            <a:off x="442080" y="2551680"/>
            <a:ext cx="8226000" cy="125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we need to move recipe to layers before upgrade</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preferably our own (meta-foo)</a:t>
            </a:r>
            <a:endParaRPr lang="en-US" sz="2400" b="0" strike="noStrike" spc="-1">
              <a:latin typeface="Arial"/>
            </a:endParaRPr>
          </a:p>
        </p:txBody>
      </p:sp>
      <p:sp>
        <p:nvSpPr>
          <p:cNvPr id="491" name="CustomShape 6"/>
          <p:cNvSpPr/>
          <p:nvPr/>
        </p:nvSpPr>
        <p:spPr>
          <a:xfrm>
            <a:off x="442080" y="4963680"/>
            <a:ext cx="8226000" cy="12585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this is not a problem we introduced</a:t>
            </a:r>
            <a:endParaRPr lang="en-US" sz="2400" b="0" strike="noStrike" spc="-1">
              <a:latin typeface="Arial"/>
            </a:endParaRPr>
          </a:p>
        </p:txBody>
      </p:sp>
      <p:sp>
        <p:nvSpPr>
          <p:cNvPr id="492" name="CustomShape 7"/>
          <p:cNvSpPr/>
          <p:nvPr/>
        </p:nvSpPr>
        <p:spPr>
          <a:xfrm>
            <a:off x="457200" y="5431320"/>
            <a:ext cx="8410680" cy="5112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finish -f nano ../meta-foo</a:t>
            </a:r>
            <a:endParaRPr lang="en-US" sz="1800" b="0" strike="noStrike" spc="-1">
              <a:latin typeface="Arial"/>
            </a:endParaRPr>
          </a:p>
        </p:txBody>
      </p:sp>
    </p:spTree>
    <p:extLst>
      <p:ext uri="{BB962C8B-B14F-4D97-AF65-F5344CB8AC3E}">
        <p14:creationId xmlns:p14="http://schemas.microsoft.com/office/powerpoint/2010/main" val="21602704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4" name="CustomShape 2"/>
          <p:cNvSpPr/>
          <p:nvPr/>
        </p:nvSpPr>
        <p:spPr>
          <a:xfrm>
            <a:off x="457200" y="1219320"/>
            <a:ext cx="8410680" cy="9741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upgrade -V 3.1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build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deploy-target nano qemu</a:t>
            </a:r>
            <a:endParaRPr lang="en-US" sz="1800" b="0" strike="noStrike" spc="-1">
              <a:latin typeface="Arial"/>
            </a:endParaRPr>
          </a:p>
        </p:txBody>
      </p:sp>
    </p:spTree>
    <p:extLst>
      <p:ext uri="{BB962C8B-B14F-4D97-AF65-F5344CB8AC3E}">
        <p14:creationId xmlns:p14="http://schemas.microsoft.com/office/powerpoint/2010/main" val="210588710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Summit 2019</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95" name="Google Shape;95;p18"/>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First ever Yocto Project Summit 2019</a:t>
            </a:r>
            <a:endParaRPr/>
          </a:p>
          <a:p>
            <a:pPr marL="457200" lvl="0" indent="-381000" algn="l" rtl="0">
              <a:spcBef>
                <a:spcPts val="0"/>
              </a:spcBef>
              <a:spcAft>
                <a:spcPts val="0"/>
              </a:spcAft>
              <a:buSzPts val="2400"/>
              <a:buChar char="•"/>
            </a:pPr>
            <a:r>
              <a:rPr lang="en-US"/>
              <a:t>Co-located with Embedded Linux Conference Europe, Lyon, France </a:t>
            </a:r>
            <a:endParaRPr/>
          </a:p>
          <a:p>
            <a:pPr marL="457200" lvl="0" indent="-381000" algn="l" rtl="0">
              <a:spcBef>
                <a:spcPts val="0"/>
              </a:spcBef>
              <a:spcAft>
                <a:spcPts val="0"/>
              </a:spcAft>
              <a:buSzPts val="2400"/>
              <a:buChar char="•"/>
            </a:pPr>
            <a:r>
              <a:rPr lang="en-US"/>
              <a:t>Oct 31st and Nov 1st 2019</a:t>
            </a:r>
            <a:endParaRPr/>
          </a:p>
          <a:p>
            <a:pPr marL="457200" lvl="0" indent="-381000" algn="l" rtl="0">
              <a:spcBef>
                <a:spcPts val="0"/>
              </a:spcBef>
              <a:spcAft>
                <a:spcPts val="0"/>
              </a:spcAft>
              <a:buSzPts val="2400"/>
              <a:buChar char="•"/>
            </a:pPr>
            <a:r>
              <a:rPr lang="en-US"/>
              <a:t>Evening reception with drinks and appetizers.</a:t>
            </a:r>
            <a:endParaRPr/>
          </a:p>
          <a:p>
            <a:pPr marL="457200" lvl="0" indent="-381000" algn="l" rtl="0">
              <a:spcBef>
                <a:spcPts val="0"/>
              </a:spcBef>
              <a:spcAft>
                <a:spcPts val="0"/>
              </a:spcAft>
              <a:buSzPts val="2400"/>
              <a:buChar char="•"/>
            </a:pPr>
            <a:r>
              <a:rPr lang="en-US"/>
              <a:t>CFP is open until Sept 16th</a:t>
            </a:r>
            <a:endParaRPr/>
          </a:p>
          <a:p>
            <a:pPr marL="457200" lvl="0" indent="-381000" algn="l" rtl="0">
              <a:spcBef>
                <a:spcPts val="0"/>
              </a:spcBef>
              <a:spcAft>
                <a:spcPts val="0"/>
              </a:spcAft>
              <a:buSzPts val="2400"/>
              <a:buChar char="•"/>
            </a:pPr>
            <a:r>
              <a:rPr lang="en-US" u="sng">
                <a:solidFill>
                  <a:schemeClr val="hlink"/>
                </a:solidFill>
                <a:hlinkClick r:id="rId3"/>
              </a:rPr>
              <a:t>https://wiki.yoctoproject.org/wiki/index.php?title=Yocto_Project_Summit_2019</a:t>
            </a:r>
            <a:r>
              <a:rPr lang="en-US"/>
              <a:t> </a:t>
            </a:r>
            <a:endParaRPr/>
          </a:p>
        </p:txBody>
      </p:sp>
    </p:spTree>
    <p:extLst>
      <p:ext uri="{BB962C8B-B14F-4D97-AF65-F5344CB8AC3E}">
        <p14:creationId xmlns:p14="http://schemas.microsoft.com/office/powerpoint/2010/main" val="207967255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496"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is it okay to re-deploy a second time without cleaning up the first deploy?</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yes... usually</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on the target</a:t>
            </a:r>
            <a:endParaRPr lang="en-US" sz="2400" b="0" strike="noStrike" spc="-1">
              <a:latin typeface="Arial"/>
            </a:endParaRPr>
          </a:p>
        </p:txBody>
      </p:sp>
      <p:sp>
        <p:nvSpPr>
          <p:cNvPr id="497" name="CustomShape 3"/>
          <p:cNvSpPr/>
          <p:nvPr/>
        </p:nvSpPr>
        <p:spPr>
          <a:xfrm>
            <a:off x="457200" y="3127320"/>
            <a:ext cx="8410680" cy="2723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cd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-a</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cd .devtool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-rw-r--r--    1 root     root          4969 Oct 20 06:03 nano.list</a:t>
            </a:r>
            <a:endParaRPr lang="en-US" sz="1800" b="0" strike="noStrike" spc="-1">
              <a:latin typeface="Arial"/>
            </a:endParaRPr>
          </a:p>
        </p:txBody>
      </p:sp>
    </p:spTree>
    <p:extLst>
      <p:ext uri="{BB962C8B-B14F-4D97-AF65-F5344CB8AC3E}">
        <p14:creationId xmlns:p14="http://schemas.microsoft.com/office/powerpoint/2010/main" val="104572413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499" name="CustomShape 2"/>
          <p:cNvSpPr/>
          <p:nvPr/>
        </p:nvSpPr>
        <p:spPr>
          <a:xfrm>
            <a:off x="442080" y="1075680"/>
            <a:ext cx="8226000" cy="49179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nano.list is created by devtool, per package, when it deploys to the target</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examine poky/scripts/lib/devtool/deploy.py for all the answers</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it creates a script that is copied to target</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preserves any files that would be clobbered</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generates a list of files being deployed, so they can be undeployed</a:t>
            </a:r>
            <a:endParaRPr lang="en-US" sz="2400" b="0" strike="noStrike" spc="-1">
              <a:latin typeface="Arial"/>
            </a:endParaRPr>
          </a:p>
          <a:p>
            <a:pPr marL="648000" lvl="2" indent="-21492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deploying starts by undeploying (same recipe name)</a:t>
            </a:r>
            <a:endParaRPr lang="en-US" sz="2400" b="0" strike="noStrike" spc="-1">
              <a:latin typeface="Arial"/>
            </a:endParaRPr>
          </a:p>
        </p:txBody>
      </p:sp>
    </p:spTree>
    <p:extLst>
      <p:ext uri="{BB962C8B-B14F-4D97-AF65-F5344CB8AC3E}">
        <p14:creationId xmlns:p14="http://schemas.microsoft.com/office/powerpoint/2010/main" val="173118070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01"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undeploy, and verify nano is removed from target, and the plumbing is also removed</a:t>
            </a:r>
            <a:endParaRPr lang="en-US" sz="2400" b="0" strike="noStrike" spc="-1">
              <a:latin typeface="Arial"/>
            </a:endParaRPr>
          </a:p>
        </p:txBody>
      </p:sp>
      <p:sp>
        <p:nvSpPr>
          <p:cNvPr id="502" name="CustomShape 3"/>
          <p:cNvSpPr/>
          <p:nvPr/>
        </p:nvSpPr>
        <p:spPr>
          <a:xfrm>
            <a:off x="457200" y="2011320"/>
            <a:ext cx="8410680" cy="547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undeploy-target nano qemu</a:t>
            </a:r>
            <a:endParaRPr lang="en-US" sz="1800" b="0" strike="noStrike" spc="-1">
              <a:latin typeface="Arial"/>
            </a:endParaRPr>
          </a:p>
        </p:txBody>
      </p:sp>
      <p:sp>
        <p:nvSpPr>
          <p:cNvPr id="503" name="CustomShape 4"/>
          <p:cNvSpPr/>
          <p:nvPr/>
        </p:nvSpPr>
        <p:spPr>
          <a:xfrm>
            <a:off x="457200" y="2731320"/>
            <a:ext cx="8410680" cy="547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ls -a /</a:t>
            </a:r>
            <a:endParaRPr lang="en-US" sz="1800" b="0" strike="noStrike" spc="-1">
              <a:latin typeface="Arial"/>
            </a:endParaRPr>
          </a:p>
        </p:txBody>
      </p:sp>
      <p:sp>
        <p:nvSpPr>
          <p:cNvPr id="504" name="CustomShape 5"/>
          <p:cNvSpPr/>
          <p:nvPr/>
        </p:nvSpPr>
        <p:spPr>
          <a:xfrm>
            <a:off x="457200" y="4639320"/>
            <a:ext cx="8410680" cy="7545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finish -f nano ../meta-foo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rm -fr workspace/sources/nano</a:t>
            </a:r>
            <a:endParaRPr lang="en-US" sz="1800" b="0" strike="noStrike" spc="-1">
              <a:latin typeface="Arial"/>
            </a:endParaRPr>
          </a:p>
        </p:txBody>
      </p:sp>
      <p:sp>
        <p:nvSpPr>
          <p:cNvPr id="505" name="CustomShape 6"/>
          <p:cNvSpPr/>
          <p:nvPr/>
        </p:nvSpPr>
        <p:spPr>
          <a:xfrm>
            <a:off x="442080" y="402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remember to finish and cleanup</a:t>
            </a:r>
            <a:endParaRPr lang="en-US" sz="2400" b="0" strike="noStrike" spc="-1">
              <a:latin typeface="Arial"/>
            </a:endParaRPr>
          </a:p>
        </p:txBody>
      </p:sp>
    </p:spTree>
    <p:extLst>
      <p:ext uri="{BB962C8B-B14F-4D97-AF65-F5344CB8AC3E}">
        <p14:creationId xmlns:p14="http://schemas.microsoft.com/office/powerpoint/2010/main" val="294518074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floating devtool commands</a:t>
            </a:r>
            <a:endParaRPr lang="en-US" sz="2600" b="0" strike="noStrike" spc="-1">
              <a:latin typeface="Arial"/>
            </a:endParaRPr>
          </a:p>
        </p:txBody>
      </p:sp>
      <p:sp>
        <p:nvSpPr>
          <p:cNvPr id="507"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some devtool commands don’t care whether the recipe is in the workspace or the layers</a:t>
            </a:r>
            <a:endParaRPr lang="en-US" sz="2400" b="0" strike="noStrike" spc="-1">
              <a:latin typeface="Arial"/>
            </a:endParaRPr>
          </a:p>
        </p:txBody>
      </p:sp>
      <p:sp>
        <p:nvSpPr>
          <p:cNvPr id="508" name="CustomShape 3"/>
          <p:cNvSpPr/>
          <p:nvPr/>
        </p:nvSpPr>
        <p:spPr>
          <a:xfrm>
            <a:off x="457200" y="2011320"/>
            <a:ext cx="8410680" cy="4022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status</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NOTE: No recipes currently in your workspace</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edit-recipe bash</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(works)</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latest-version bash</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NOTE: Current version: 4.4.12</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NOTE: Latest version: 4.4.18</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find-recipe bash</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search bash </a:t>
            </a:r>
            <a:endParaRPr lang="en-US" sz="1800" b="0" strike="noStrike" spc="-1">
              <a:latin typeface="Arial"/>
            </a:endParaRPr>
          </a:p>
        </p:txBody>
      </p:sp>
    </p:spTree>
    <p:extLst>
      <p:ext uri="{BB962C8B-B14F-4D97-AF65-F5344CB8AC3E}">
        <p14:creationId xmlns:p14="http://schemas.microsoft.com/office/powerpoint/2010/main" val="6517151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10"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look at some devtool plumbing</a:t>
            </a:r>
            <a:endParaRPr lang="en-US" sz="2400" b="0" strike="noStrike" spc="-1">
              <a:latin typeface="Arial"/>
            </a:endParaRPr>
          </a:p>
        </p:txBody>
      </p:sp>
      <p:sp>
        <p:nvSpPr>
          <p:cNvPr id="511" name="CustomShape 3"/>
          <p:cNvSpPr/>
          <p:nvPr/>
        </p:nvSpPr>
        <p:spPr>
          <a:xfrm>
            <a:off x="457200" y="1543320"/>
            <a:ext cx="8410680" cy="3210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cat conf/devtool.conf</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[General]</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workspace_path = /home/ilab01/devtool/build/workspace</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[SDK]</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target_basename = core-image-base</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tail -3 conf/bblayers.conf</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/home/ilab01/devtool/meta-foo \</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/home/ilab01/devtool/build/workspace \</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a:t>
            </a:r>
            <a:endParaRPr lang="en-US" sz="1800" b="0" strike="noStrike" spc="-1">
              <a:latin typeface="Arial"/>
            </a:endParaRPr>
          </a:p>
        </p:txBody>
      </p:sp>
    </p:spTree>
    <p:extLst>
      <p:ext uri="{BB962C8B-B14F-4D97-AF65-F5344CB8AC3E}">
        <p14:creationId xmlns:p14="http://schemas.microsoft.com/office/powerpoint/2010/main" val="38162941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13"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 a new workspace</a:t>
            </a:r>
            <a:endParaRPr lang="en-US" sz="2400" b="0" strike="noStrike" spc="-1">
              <a:latin typeface="Arial"/>
            </a:endParaRPr>
          </a:p>
        </p:txBody>
      </p:sp>
      <p:sp>
        <p:nvSpPr>
          <p:cNvPr id="514" name="CustomShape 3"/>
          <p:cNvSpPr/>
          <p:nvPr/>
        </p:nvSpPr>
        <p:spPr>
          <a:xfrm>
            <a:off x="457200" y="1543320"/>
            <a:ext cx="8410680" cy="3210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create-workspace ws2</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head -2 conf/devtool.conf</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[General]</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workspace_path = /home/ilab01/devtool/build/ws2</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tail -3 conf/bblayers.conf</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/home/ilab01/devtool/meta-foo \</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/home/ilab01/devtool/build/ws2 \</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a:t>
            </a:r>
            <a:endParaRPr lang="en-US" sz="1800" b="0" strike="noStrike" spc="-1">
              <a:latin typeface="Arial"/>
            </a:endParaRPr>
          </a:p>
        </p:txBody>
      </p:sp>
      <p:sp>
        <p:nvSpPr>
          <p:cNvPr id="515" name="CustomShape 4"/>
          <p:cNvSpPr/>
          <p:nvPr/>
        </p:nvSpPr>
        <p:spPr>
          <a:xfrm>
            <a:off x="442080" y="492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first one disappears</a:t>
            </a:r>
            <a:endParaRPr lang="en-US" sz="2400" b="0" strike="noStrike" spc="-1">
              <a:latin typeface="Arial"/>
            </a:endParaRPr>
          </a:p>
        </p:txBody>
      </p:sp>
    </p:spTree>
    <p:extLst>
      <p:ext uri="{BB962C8B-B14F-4D97-AF65-F5344CB8AC3E}">
        <p14:creationId xmlns:p14="http://schemas.microsoft.com/office/powerpoint/2010/main" val="230451241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CustomShape 1"/>
          <p:cNvSpPr/>
          <p:nvPr/>
        </p:nvSpPr>
        <p:spPr>
          <a:xfrm>
            <a:off x="454320" y="40824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17" name="CustomShape 2"/>
          <p:cNvSpPr/>
          <p:nvPr/>
        </p:nvSpPr>
        <p:spPr>
          <a:xfrm>
            <a:off x="442440" y="1075320"/>
            <a:ext cx="8226000" cy="49590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use-case? patches can be needed to</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 add/remove functionality</a:t>
            </a:r>
            <a:endParaRPr lang="en-US" sz="2400" b="0" strike="noStrike" spc="-1">
              <a:latin typeface="Arial"/>
            </a:endParaRPr>
          </a:p>
          <a:p>
            <a:pPr marL="1080000" lvl="4"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reduce size</a:t>
            </a:r>
            <a:endParaRPr lang="en-US" sz="2400" b="0" strike="noStrike" spc="-1">
              <a:latin typeface="Arial"/>
            </a:endParaRPr>
          </a:p>
          <a:p>
            <a:pPr marL="1080000" lvl="4"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remove dependency/dependencies</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allow code to be (cross-)compiled</a:t>
            </a:r>
            <a:endParaRPr lang="en-US" sz="2400" b="0" strike="noStrike" spc="-1">
              <a:latin typeface="Arial"/>
            </a:endParaRPr>
          </a:p>
        </p:txBody>
      </p:sp>
    </p:spTree>
    <p:extLst>
      <p:ext uri="{BB962C8B-B14F-4D97-AF65-F5344CB8AC3E}">
        <p14:creationId xmlns:p14="http://schemas.microsoft.com/office/powerpoint/2010/main" val="132596663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19" name="CustomShape 2"/>
          <p:cNvSpPr/>
          <p:nvPr/>
        </p:nvSpPr>
        <p:spPr>
          <a:xfrm>
            <a:off x="457200" y="1075320"/>
            <a:ext cx="8410680" cy="1392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https://github.com/twoerner/ypdd-elce2018-example/archive/v1.0.0.tar.gz</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20" name="CustomShape 3"/>
          <p:cNvSpPr/>
          <p:nvPr/>
        </p:nvSpPr>
        <p:spPr>
          <a:xfrm>
            <a:off x="457200" y="2803320"/>
            <a:ext cx="8410680" cy="1036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ypdd-elce2018-example</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Hello, world!</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Hello from the library</a:t>
            </a:r>
            <a:endParaRPr lang="en-US" sz="1800" b="0" strike="noStrike" spc="-1">
              <a:latin typeface="Arial"/>
            </a:endParaRPr>
          </a:p>
        </p:txBody>
      </p:sp>
    </p:spTree>
    <p:extLst>
      <p:ext uri="{BB962C8B-B14F-4D97-AF65-F5344CB8AC3E}">
        <p14:creationId xmlns:p14="http://schemas.microsoft.com/office/powerpoint/2010/main" val="9942603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22"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the code</a:t>
            </a:r>
            <a:endParaRPr lang="en-US" sz="2400" b="0" strike="noStrike" spc="-1">
              <a:latin typeface="Arial"/>
            </a:endParaRPr>
          </a:p>
        </p:txBody>
      </p:sp>
      <p:sp>
        <p:nvSpPr>
          <p:cNvPr id="523" name="CustomShape 3"/>
          <p:cNvSpPr/>
          <p:nvPr/>
        </p:nvSpPr>
        <p:spPr>
          <a:xfrm>
            <a:off x="457200" y="1543320"/>
            <a:ext cx="8410680" cy="8330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pushd workspace/sources/ypdd-elce2018-example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$EDITOR src/ypdd-elce2018-example.c</a:t>
            </a:r>
            <a:endParaRPr lang="en-US" sz="1800" b="0" strike="noStrike" spc="-1">
              <a:latin typeface="Arial"/>
            </a:endParaRPr>
          </a:p>
          <a:p>
            <a:pPr>
              <a:lnSpc>
                <a:spcPct val="100000"/>
              </a:lnSpc>
            </a:pPr>
            <a:endParaRPr lang="en-US" sz="1800" b="0" strike="noStrike" spc="-1">
              <a:latin typeface="Arial"/>
            </a:endParaRPr>
          </a:p>
        </p:txBody>
      </p:sp>
      <p:sp>
        <p:nvSpPr>
          <p:cNvPr id="524" name="CustomShape 4"/>
          <p:cNvSpPr/>
          <p:nvPr/>
        </p:nvSpPr>
        <p:spPr>
          <a:xfrm>
            <a:off x="442080" y="2443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change from</a:t>
            </a:r>
            <a:endParaRPr lang="en-US" sz="2400" b="0" strike="noStrike" spc="-1">
              <a:latin typeface="Arial"/>
            </a:endParaRPr>
          </a:p>
        </p:txBody>
      </p:sp>
      <p:sp>
        <p:nvSpPr>
          <p:cNvPr id="525" name="CustomShape 5"/>
          <p:cNvSpPr/>
          <p:nvPr/>
        </p:nvSpPr>
        <p:spPr>
          <a:xfrm>
            <a:off x="457200" y="2947320"/>
            <a:ext cx="8410680" cy="434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printf("Hello, world!\n");</a:t>
            </a:r>
            <a:endParaRPr lang="en-US" sz="1800" b="0" strike="noStrike" spc="-1">
              <a:latin typeface="Arial"/>
            </a:endParaRPr>
          </a:p>
          <a:p>
            <a:pPr>
              <a:lnSpc>
                <a:spcPct val="100000"/>
              </a:lnSpc>
            </a:pPr>
            <a:endParaRPr lang="en-US" sz="1800" b="0" strike="noStrike" spc="-1">
              <a:latin typeface="Arial"/>
            </a:endParaRPr>
          </a:p>
        </p:txBody>
      </p:sp>
      <p:sp>
        <p:nvSpPr>
          <p:cNvPr id="526" name="CustomShape 6"/>
          <p:cNvSpPr/>
          <p:nvPr/>
        </p:nvSpPr>
        <p:spPr>
          <a:xfrm>
            <a:off x="442080" y="355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27" name="CustomShape 7"/>
          <p:cNvSpPr/>
          <p:nvPr/>
        </p:nvSpPr>
        <p:spPr>
          <a:xfrm>
            <a:off x="457200" y="4135320"/>
            <a:ext cx="8410680" cy="434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printf("Hello, Edinburgh!\n");</a:t>
            </a:r>
            <a:endParaRPr lang="en-US" sz="1800" b="0" strike="noStrike" spc="-1">
              <a:latin typeface="Arial"/>
            </a:endParaRPr>
          </a:p>
          <a:p>
            <a:pPr>
              <a:lnSpc>
                <a:spcPct val="100000"/>
              </a:lnSpc>
            </a:pPr>
            <a:endParaRPr lang="en-US" sz="1800" b="0" strike="noStrike" spc="-1">
              <a:latin typeface="Arial"/>
            </a:endParaRPr>
          </a:p>
        </p:txBody>
      </p:sp>
    </p:spTree>
    <p:extLst>
      <p:ext uri="{BB962C8B-B14F-4D97-AF65-F5344CB8AC3E}">
        <p14:creationId xmlns:p14="http://schemas.microsoft.com/office/powerpoint/2010/main" val="65961067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29"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build, deploy, verify</a:t>
            </a:r>
            <a:endParaRPr lang="en-US" sz="2400" b="0" strike="noStrike" spc="-1">
              <a:latin typeface="Arial"/>
            </a:endParaRPr>
          </a:p>
        </p:txBody>
      </p:sp>
      <p:sp>
        <p:nvSpPr>
          <p:cNvPr id="530" name="CustomShape 3"/>
          <p:cNvSpPr/>
          <p:nvPr/>
        </p:nvSpPr>
        <p:spPr>
          <a:xfrm>
            <a:off x="457200" y="1543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popd</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build ypdd-elce2018-example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deploy-target ypdd-elce2018-example qemu</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31" name="CustomShape 4"/>
          <p:cNvSpPr/>
          <p:nvPr/>
        </p:nvSpPr>
        <p:spPr>
          <a:xfrm>
            <a:off x="457200" y="2947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ypdd-elce2018-example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Hello, Edinburgh!</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Hello from the library</a:t>
            </a:r>
            <a:endParaRPr lang="en-US" sz="1800" b="0" strike="noStrike" spc="-1">
              <a:latin typeface="Arial"/>
            </a:endParaRPr>
          </a:p>
          <a:p>
            <a:pPr>
              <a:lnSpc>
                <a:spcPct val="100000"/>
              </a:lnSpc>
            </a:pPr>
            <a:endParaRPr lang="en-US" sz="1800" b="0" strike="noStrike" spc="-1">
              <a:latin typeface="Arial"/>
            </a:endParaRPr>
          </a:p>
        </p:txBody>
      </p:sp>
    </p:spTree>
    <p:extLst>
      <p:ext uri="{BB962C8B-B14F-4D97-AF65-F5344CB8AC3E}">
        <p14:creationId xmlns:p14="http://schemas.microsoft.com/office/powerpoint/2010/main" val="283147540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Join our community</a:t>
            </a:r>
            <a:endParaRPr/>
          </a:p>
        </p:txBody>
      </p:sp>
      <p:sp>
        <p:nvSpPr>
          <p:cNvPr id="102" name="Google Shape;102;p19"/>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Use, participate, contribute!</a:t>
            </a:r>
            <a:br>
              <a:rPr lang="en-US"/>
            </a:br>
            <a:r>
              <a:rPr lang="en-US" u="sng">
                <a:solidFill>
                  <a:schemeClr val="hlink"/>
                </a:solidFill>
                <a:hlinkClick r:id="rId3"/>
              </a:rPr>
              <a:t>https://www.yoctoproject.org/community/</a:t>
            </a:r>
            <a:r>
              <a:rPr lang="en-US"/>
              <a:t> </a:t>
            </a:r>
            <a:endParaRPr/>
          </a:p>
          <a:p>
            <a:pPr marL="457200" lvl="0" indent="-381000" algn="l" rtl="0">
              <a:spcBef>
                <a:spcPts val="0"/>
              </a:spcBef>
              <a:spcAft>
                <a:spcPts val="0"/>
              </a:spcAft>
              <a:buSzPts val="2400"/>
              <a:buChar char="•"/>
            </a:pPr>
            <a:r>
              <a:rPr lang="en-US"/>
              <a:t>Public technical and engineering meetings</a:t>
            </a:r>
            <a:endParaRPr/>
          </a:p>
          <a:p>
            <a:pPr marL="457200" lvl="0" indent="-381000" algn="l" rtl="0">
              <a:spcBef>
                <a:spcPts val="0"/>
              </a:spcBef>
              <a:spcAft>
                <a:spcPts val="0"/>
              </a:spcAft>
              <a:buSzPts val="2400"/>
              <a:buChar char="•"/>
            </a:pPr>
            <a:r>
              <a:rPr lang="en-US"/>
              <a:t>Spread the work at conferences and events about the cool things you build with Yocto Project</a:t>
            </a:r>
            <a:endParaRPr/>
          </a:p>
          <a:p>
            <a:pPr marL="457200" lvl="0" indent="-381000" algn="l" rtl="0">
              <a:spcBef>
                <a:spcPts val="0"/>
              </a:spcBef>
              <a:spcAft>
                <a:spcPts val="0"/>
              </a:spcAft>
              <a:buSzPts val="2400"/>
              <a:buChar char="•"/>
            </a:pPr>
            <a:r>
              <a:rPr lang="en-US"/>
              <a:t>Social media:</a:t>
            </a:r>
            <a:endParaRPr/>
          </a:p>
          <a:p>
            <a:pPr marL="914400" lvl="1" indent="-368300" algn="l" rtl="0">
              <a:spcBef>
                <a:spcPts val="0"/>
              </a:spcBef>
              <a:spcAft>
                <a:spcPts val="0"/>
              </a:spcAft>
              <a:buSzPts val="2200"/>
              <a:buChar char="•"/>
            </a:pPr>
            <a:r>
              <a:rPr lang="en-US"/>
              <a:t>Stack overflow</a:t>
            </a:r>
            <a:endParaRPr/>
          </a:p>
          <a:p>
            <a:pPr marL="914400" lvl="1" indent="-368300" algn="l" rtl="0">
              <a:spcBef>
                <a:spcPts val="0"/>
              </a:spcBef>
              <a:spcAft>
                <a:spcPts val="0"/>
              </a:spcAft>
              <a:buSzPts val="2200"/>
              <a:buChar char="•"/>
            </a:pPr>
            <a:r>
              <a:rPr lang="en-US"/>
              <a:t>Twitter</a:t>
            </a:r>
            <a:endParaRPr/>
          </a:p>
          <a:p>
            <a:pPr marL="914400" lvl="1" indent="-368300" algn="l" rtl="0">
              <a:spcBef>
                <a:spcPts val="0"/>
              </a:spcBef>
              <a:spcAft>
                <a:spcPts val="0"/>
              </a:spcAft>
              <a:buSzPts val="2200"/>
              <a:buChar char="•"/>
            </a:pPr>
            <a:r>
              <a:rPr lang="en-US"/>
              <a:t>LinkedIn</a:t>
            </a:r>
            <a:endParaRPr/>
          </a:p>
        </p:txBody>
      </p:sp>
    </p:spTree>
    <p:extLst>
      <p:ext uri="{BB962C8B-B14F-4D97-AF65-F5344CB8AC3E}">
        <p14:creationId xmlns:p14="http://schemas.microsoft.com/office/powerpoint/2010/main" val="8715153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3"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cleanup</a:t>
            </a:r>
            <a:endParaRPr lang="en-US" sz="2400" b="0" strike="noStrike" spc="-1">
              <a:latin typeface="Arial"/>
            </a:endParaRPr>
          </a:p>
        </p:txBody>
      </p:sp>
      <p:sp>
        <p:nvSpPr>
          <p:cNvPr id="534" name="CustomShape 3"/>
          <p:cNvSpPr/>
          <p:nvPr/>
        </p:nvSpPr>
        <p:spPr>
          <a:xfrm>
            <a:off x="457200" y="1543320"/>
            <a:ext cx="8410680" cy="10159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finish ypdd-elce2018-example ../meta-foo</a:t>
            </a:r>
            <a:endParaRPr lang="en-US" sz="1800" b="0" strike="noStrike" spc="-1">
              <a:latin typeface="Arial"/>
            </a:endParaRPr>
          </a:p>
          <a:p>
            <a:pPr>
              <a:lnSpc>
                <a:spcPct val="100000"/>
              </a:lnSpc>
            </a:pPr>
            <a:r>
              <a:rPr lang="en-US" sz="1800" b="1" strike="noStrike" spc="-1">
                <a:solidFill>
                  <a:srgbClr val="CE181E"/>
                </a:solidFill>
                <a:latin typeface="Courier New"/>
                <a:ea typeface="DejaVu Sans"/>
              </a:rPr>
              <a:t>ERROR: Source tree is not clean:</a:t>
            </a:r>
            <a:endParaRPr lang="en-US" sz="1800" b="0" strike="noStrike" spc="-1">
              <a:latin typeface="Arial"/>
            </a:endParaRPr>
          </a:p>
          <a:p>
            <a:pPr>
              <a:lnSpc>
                <a:spcPct val="100000"/>
              </a:lnSpc>
            </a:pPr>
            <a:r>
              <a:rPr lang="en-US" sz="1800" b="1" strike="noStrike" spc="-1">
                <a:solidFill>
                  <a:srgbClr val="CE181E"/>
                </a:solidFill>
                <a:latin typeface="Courier New"/>
                <a:ea typeface="DejaVu Sans"/>
              </a:rPr>
              <a:t> M src/ypdd-elce2018-example.c</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35" name="CustomShape 4"/>
          <p:cNvSpPr/>
          <p:nvPr/>
        </p:nvSpPr>
        <p:spPr>
          <a:xfrm>
            <a:off x="442080" y="265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oops! but it’s nice it didn’t clobber or lose my work</a:t>
            </a:r>
            <a:endParaRPr lang="en-US" sz="2400" b="0" strike="noStrike" spc="-1">
              <a:latin typeface="Arial"/>
            </a:endParaRPr>
          </a:p>
        </p:txBody>
      </p:sp>
      <p:sp>
        <p:nvSpPr>
          <p:cNvPr id="536" name="CustomShape 5"/>
          <p:cNvSpPr/>
          <p:nvPr/>
        </p:nvSpPr>
        <p:spPr>
          <a:xfrm>
            <a:off x="457200" y="3235320"/>
            <a:ext cx="8410680" cy="261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pushd workspace/sources/ypdd-elc2018-example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git commit -avs</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popd</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finish ypdd-elce2018-example ../meta-foo</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NOTE: Adding new patch 0001-update-salutation.patch</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rm -fr workspace/sources/ypdd-elce2018-example</a:t>
            </a:r>
            <a:endParaRPr lang="en-US" sz="1800" b="0" strike="noStrike" spc="-1">
              <a:latin typeface="Arial"/>
            </a:endParaRPr>
          </a:p>
        </p:txBody>
      </p:sp>
    </p:spTree>
    <p:extLst>
      <p:ext uri="{BB962C8B-B14F-4D97-AF65-F5344CB8AC3E}">
        <p14:creationId xmlns:p14="http://schemas.microsoft.com/office/powerpoint/2010/main" val="6852375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38"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we’ll update to a newer release, but the newer release will conflict with our patch</a:t>
            </a:r>
            <a:endParaRPr lang="en-US" sz="2400" b="0" strike="noStrike" spc="-1">
              <a:latin typeface="Arial"/>
            </a:endParaRPr>
          </a:p>
        </p:txBody>
      </p:sp>
      <p:sp>
        <p:nvSpPr>
          <p:cNvPr id="539" name="CustomShape 3"/>
          <p:cNvSpPr/>
          <p:nvPr/>
        </p:nvSpPr>
        <p:spPr>
          <a:xfrm>
            <a:off x="457200" y="1939320"/>
            <a:ext cx="8410680" cy="37296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upgrade ypdd-elce2018-example</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--2018-10-20 12:16:11--  https://github.com/twoerner/ypdd-elce2018-example/archive/</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Resolving github.com (github.com)... 192.30.253.113, 192.30.253.112</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Connecting to github.com (github.com)|192.30.253.113|:443... connected.</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HTTP request sent, awaiting response... 404 Not Found</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2018-10-20 12:16:11 ERROR 404: Not Found.</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NOTE: Current version: 1.0.0</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NOTE: Latest version: </a:t>
            </a:r>
            <a:endParaRPr lang="en-US" sz="1800" b="0" strike="noStrike" spc="-1">
              <a:latin typeface="Arial"/>
            </a:endParaRPr>
          </a:p>
          <a:p>
            <a:pPr>
              <a:lnSpc>
                <a:spcPct val="100000"/>
              </a:lnSpc>
            </a:pPr>
            <a:endParaRPr lang="en-US" sz="1800" b="0" strike="noStrike" spc="-1">
              <a:latin typeface="Arial"/>
            </a:endParaRPr>
          </a:p>
        </p:txBody>
      </p:sp>
      <p:sp>
        <p:nvSpPr>
          <p:cNvPr id="540" name="CustomShape 4"/>
          <p:cNvSpPr/>
          <p:nvPr/>
        </p:nvSpPr>
        <p:spPr>
          <a:xfrm>
            <a:off x="442080" y="5719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it out, we need to help it</a:t>
            </a:r>
            <a:endParaRPr lang="en-US" sz="2400" b="0" strike="noStrike" spc="-1">
              <a:latin typeface="Arial"/>
            </a:endParaRPr>
          </a:p>
        </p:txBody>
      </p:sp>
    </p:spTree>
    <p:extLst>
      <p:ext uri="{BB962C8B-B14F-4D97-AF65-F5344CB8AC3E}">
        <p14:creationId xmlns:p14="http://schemas.microsoft.com/office/powerpoint/2010/main" val="25279985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42" name="CustomShape 2"/>
          <p:cNvSpPr/>
          <p:nvPr/>
        </p:nvSpPr>
        <p:spPr>
          <a:xfrm>
            <a:off x="457200" y="1003320"/>
            <a:ext cx="8410680" cy="37296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upgrade -V 1.0.1 ypdd-elce2018-example</a:t>
            </a:r>
            <a:endParaRPr lang="en-US" sz="1800" b="0" strike="noStrike" spc="-1">
              <a:latin typeface="Arial"/>
            </a:endParaRPr>
          </a:p>
          <a:p>
            <a:pPr>
              <a:lnSpc>
                <a:spcPct val="100000"/>
              </a:lnSpc>
            </a:pPr>
            <a:r>
              <a:rPr lang="en-US" sz="1200" b="1" strike="noStrike" spc="-1">
                <a:solidFill>
                  <a:srgbClr val="A09600"/>
                </a:solidFill>
                <a:latin typeface="Courier New"/>
                <a:ea typeface="DejaVu Sans"/>
              </a:rPr>
              <a:t>...</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WARNING: Command 'git rebase 99271b82b92d8f5f9ecb31099b78895ba7da84ef' failed:</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First, rewinding head to replay your work on top of it...</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Applying: update salutation</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Using index info to reconstruct a base tree...</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M       src/ypdd-elce2018-example.c</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Falling back to patching base and 3-way merge...</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Auto-merging src/ypdd-elce2018-example.c</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CONFLICT (content): Merge conflict in src/ypdd-elce2018-example.c</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error: Failed to merge in the changes.</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Patch failed at 0001 update salutation</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The copy of the patch that failed is found in: .git/rebase-apply/patch</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When you have resolved this problem, run "git rebase --continue".</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If you prefer to skip this patch, run "git rebase --skip" instead.</a:t>
            </a: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To check out the original branch and stop rebasing, run "git rebase --abort".</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A09600"/>
                </a:solidFill>
                <a:latin typeface="Courier New"/>
                <a:ea typeface="DejaVu Sans"/>
              </a:rPr>
              <a:t>You will need to resolve conflicts in order to complete the upgrade.</a:t>
            </a:r>
            <a:endParaRPr lang="en-US" sz="1200" b="0" strike="noStrike" spc="-1">
              <a:latin typeface="Arial"/>
            </a:endParaRPr>
          </a:p>
        </p:txBody>
      </p:sp>
    </p:spTree>
    <p:extLst>
      <p:ext uri="{BB962C8B-B14F-4D97-AF65-F5344CB8AC3E}">
        <p14:creationId xmlns:p14="http://schemas.microsoft.com/office/powerpoint/2010/main" val="36760846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44"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keep the new, or keep the old?</a:t>
            </a:r>
            <a:endParaRPr lang="en-US" sz="2400" b="0" strike="noStrike" spc="-1">
              <a:latin typeface="Arial"/>
            </a:endParaRPr>
          </a:p>
          <a:p>
            <a:pPr marL="648000" lvl="2" indent="-2156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keep the new</a:t>
            </a:r>
            <a:endParaRPr lang="en-US" sz="2400" b="0" strike="noStrike" spc="-1">
              <a:latin typeface="Arial"/>
            </a:endParaRPr>
          </a:p>
        </p:txBody>
      </p:sp>
      <p:sp>
        <p:nvSpPr>
          <p:cNvPr id="545" name="CustomShape 3"/>
          <p:cNvSpPr/>
          <p:nvPr/>
        </p:nvSpPr>
        <p:spPr>
          <a:xfrm>
            <a:off x="457200" y="2227320"/>
            <a:ext cx="8410680" cy="789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pushd workspace/sources/ypdd-elce2018-example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$EDITOR src/ypdd-elce2018-example.c</a:t>
            </a:r>
            <a:endParaRPr lang="en-US" sz="1800" b="0" strike="noStrike" spc="-1">
              <a:latin typeface="Arial"/>
            </a:endParaRPr>
          </a:p>
        </p:txBody>
      </p:sp>
    </p:spTree>
    <p:extLst>
      <p:ext uri="{BB962C8B-B14F-4D97-AF65-F5344CB8AC3E}">
        <p14:creationId xmlns:p14="http://schemas.microsoft.com/office/powerpoint/2010/main" val="378764975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47" name="CustomShape 2"/>
          <p:cNvSpPr/>
          <p:nvPr/>
        </p:nvSpPr>
        <p:spPr>
          <a:xfrm>
            <a:off x="442080" y="1075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from</a:t>
            </a:r>
            <a:endParaRPr lang="en-US" sz="2400" b="0" strike="noStrike" spc="-1">
              <a:latin typeface="Arial"/>
            </a:endParaRPr>
          </a:p>
        </p:txBody>
      </p:sp>
      <p:sp>
        <p:nvSpPr>
          <p:cNvPr id="548" name="CustomShape 3"/>
          <p:cNvSpPr/>
          <p:nvPr/>
        </p:nvSpPr>
        <p:spPr>
          <a:xfrm>
            <a:off x="457200" y="1543320"/>
            <a:ext cx="8410680" cy="1848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12 &lt;&lt;&lt;&lt;&lt;&lt;&lt; 99271b82b92d8f5f9ecb31099b78895ba7da84ef</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13         /* a meaningful comment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14         printf("Hello, world!\n");</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15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16         printf("Hello, Edinburgh!\n");</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17 &gt;&gt;&gt;&gt;&gt;&gt;&gt; update salutation</a:t>
            </a:r>
            <a:endParaRPr lang="en-US" sz="1800" b="0" strike="noStrike" spc="-1">
              <a:latin typeface="Arial"/>
            </a:endParaRPr>
          </a:p>
          <a:p>
            <a:pPr>
              <a:lnSpc>
                <a:spcPct val="100000"/>
              </a:lnSpc>
            </a:pPr>
            <a:endParaRPr lang="en-US" sz="1800" b="0" strike="noStrike" spc="-1">
              <a:latin typeface="Arial"/>
            </a:endParaRPr>
          </a:p>
        </p:txBody>
      </p:sp>
      <p:sp>
        <p:nvSpPr>
          <p:cNvPr id="549" name="CustomShape 4"/>
          <p:cNvSpPr/>
          <p:nvPr/>
        </p:nvSpPr>
        <p:spPr>
          <a:xfrm>
            <a:off x="442080" y="348768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50" name="CustomShape 5"/>
          <p:cNvSpPr/>
          <p:nvPr/>
        </p:nvSpPr>
        <p:spPr>
          <a:xfrm>
            <a:off x="457200" y="3955320"/>
            <a:ext cx="8410680" cy="707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12         /* a meaningful comment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13         printf("Hello, Edinburgh!\n");</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Tree>
    <p:extLst>
      <p:ext uri="{BB962C8B-B14F-4D97-AF65-F5344CB8AC3E}">
        <p14:creationId xmlns:p14="http://schemas.microsoft.com/office/powerpoint/2010/main" val="192093238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2" name="CustomShape 2"/>
          <p:cNvSpPr/>
          <p:nvPr/>
        </p:nvSpPr>
        <p:spPr>
          <a:xfrm>
            <a:off x="457200" y="1111320"/>
            <a:ext cx="8410680" cy="1540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git add src/ypdd-elce2018-example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git rebase --continue</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Applying: update salutation</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popd</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devtool update-recipe ypdd-elce2018-example</a:t>
            </a:r>
            <a:endParaRPr lang="en-US" sz="1800" b="0" strike="noStrike" spc="-1">
              <a:latin typeface="Arial"/>
            </a:endParaRPr>
          </a:p>
        </p:txBody>
      </p:sp>
      <p:sp>
        <p:nvSpPr>
          <p:cNvPr id="553" name="CustomShape 3"/>
          <p:cNvSpPr/>
          <p:nvPr/>
        </p:nvSpPr>
        <p:spPr>
          <a:xfrm>
            <a:off x="442080" y="283464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inspect recipe updates</a:t>
            </a:r>
            <a:endParaRPr lang="en-US" sz="2400" b="0" strike="noStrike" spc="-1">
              <a:latin typeface="Arial"/>
            </a:endParaRPr>
          </a:p>
        </p:txBody>
      </p:sp>
    </p:spTree>
    <p:extLst>
      <p:ext uri="{BB962C8B-B14F-4D97-AF65-F5344CB8AC3E}">
        <p14:creationId xmlns:p14="http://schemas.microsoft.com/office/powerpoint/2010/main" val="368919267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5" name="CustomShape 2"/>
          <p:cNvSpPr/>
          <p:nvPr/>
        </p:nvSpPr>
        <p:spPr>
          <a:xfrm>
            <a:off x="457200" y="1189080"/>
            <a:ext cx="8410680" cy="3474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finish ypdd-elce2018-example ../meta-foo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 tree ../meta-foo</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../meta-foo/</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recipes-nano</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 nano</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 nano_3.1.bb</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recipes-ypdd-elce2018-example</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 ypdd-elce2018-example</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 ypdd-elce2018-example</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   └── 0001-update-salutation.patch</a:t>
            </a:r>
            <a:endParaRPr lang="en-US" sz="1800" b="0" strike="noStrike" spc="-1">
              <a:latin typeface="Arial"/>
            </a:endParaRPr>
          </a:p>
          <a:p>
            <a:pPr>
              <a:lnSpc>
                <a:spcPct val="100000"/>
              </a:lnSpc>
            </a:pPr>
            <a:r>
              <a:rPr lang="en-US" sz="1800" b="1" strike="noStrike" spc="-1">
                <a:solidFill>
                  <a:srgbClr val="808080"/>
                </a:solidFill>
                <a:latin typeface="Courier New"/>
                <a:ea typeface="DejaVu Sans"/>
              </a:rPr>
              <a:t>        └── ypdd-elce2018-example_1.0.1.bb</a:t>
            </a:r>
            <a:endParaRPr lang="en-US" sz="1800" b="0" strike="noStrike" spc="-1">
              <a:latin typeface="Arial"/>
            </a:endParaRPr>
          </a:p>
        </p:txBody>
      </p:sp>
      <p:sp>
        <p:nvSpPr>
          <p:cNvPr id="556" name="CustomShape 3"/>
          <p:cNvSpPr/>
          <p:nvPr/>
        </p:nvSpPr>
        <p:spPr>
          <a:xfrm>
            <a:off x="460800" y="4825800"/>
            <a:ext cx="8226000" cy="10263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considering there’s </a:t>
            </a:r>
            <a:r>
              <a:rPr lang="en-US" sz="2400" b="0" i="1" strike="noStrike" spc="-1">
                <a:solidFill>
                  <a:srgbClr val="414141"/>
                </a:solidFill>
                <a:latin typeface="Arial"/>
                <a:ea typeface="ＭＳ Ｐゴシック"/>
              </a:rPr>
              <a:t>devtool finish</a:t>
            </a:r>
            <a:r>
              <a:rPr lang="en-US" sz="2400" b="0" strike="noStrike" spc="-1">
                <a:solidFill>
                  <a:srgbClr val="414141"/>
                </a:solidFill>
                <a:latin typeface="Arial"/>
                <a:ea typeface="ＭＳ Ｐゴシック"/>
              </a:rPr>
              <a:t>, how useful is </a:t>
            </a:r>
            <a:r>
              <a:rPr lang="en-US" sz="2400" b="0" i="1" strike="noStrike" spc="-1">
                <a:solidFill>
                  <a:srgbClr val="414141"/>
                </a:solidFill>
                <a:latin typeface="Arial"/>
                <a:ea typeface="ＭＳ Ｐゴシック"/>
              </a:rPr>
              <a:t>devtool update-recipe</a:t>
            </a:r>
            <a:r>
              <a:rPr lang="en-US" sz="2400" b="0" strike="noStrike" spc="-1">
                <a:solidFill>
                  <a:srgbClr val="414141"/>
                </a:solidFill>
                <a:latin typeface="Arial"/>
                <a:ea typeface="ＭＳ Ｐゴシック"/>
              </a:rPr>
              <a:t>?</a:t>
            </a:r>
            <a:endParaRPr lang="en-US" sz="2400" b="0" strike="noStrike" spc="-1">
              <a:latin typeface="Arial"/>
            </a:endParaRPr>
          </a:p>
        </p:txBody>
      </p:sp>
    </p:spTree>
    <p:extLst>
      <p:ext uri="{BB962C8B-B14F-4D97-AF65-F5344CB8AC3E}">
        <p14:creationId xmlns:p14="http://schemas.microsoft.com/office/powerpoint/2010/main" val="147571559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modify</a:t>
            </a:r>
            <a:endParaRPr lang="en-US" sz="2600" b="0" strike="noStrike" spc="-1">
              <a:latin typeface="Arial"/>
            </a:endParaRPr>
          </a:p>
        </p:txBody>
      </p:sp>
      <p:sp>
        <p:nvSpPr>
          <p:cNvPr id="558" name="CustomShape 2"/>
          <p:cNvSpPr/>
          <p:nvPr/>
        </p:nvSpPr>
        <p:spPr>
          <a:xfrm>
            <a:off x="460800" y="1225800"/>
            <a:ext cx="8226000" cy="4717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take existing recipe from layers</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move recipe to workspace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unpack sources into workspace</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recipe or sources</a:t>
            </a:r>
            <a:endParaRPr lang="en-US" sz="2400" b="0" strike="noStrike" spc="-1">
              <a:latin typeface="Arial"/>
            </a:endParaRPr>
          </a:p>
        </p:txBody>
      </p:sp>
    </p:spTree>
    <p:extLst>
      <p:ext uri="{BB962C8B-B14F-4D97-AF65-F5344CB8AC3E}">
        <p14:creationId xmlns:p14="http://schemas.microsoft.com/office/powerpoint/2010/main" val="20446898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eSDK Mode</a:t>
            </a:r>
            <a:endParaRPr lang="en-US" sz="2600" b="0" strike="noStrike" spc="-1">
              <a:latin typeface="Arial"/>
            </a:endParaRPr>
          </a:p>
        </p:txBody>
      </p:sp>
      <p:sp>
        <p:nvSpPr>
          <p:cNvPr id="560" name="CustomShape 2"/>
          <p:cNvSpPr/>
          <p:nvPr/>
        </p:nvSpPr>
        <p:spPr>
          <a:xfrm>
            <a:off x="460800" y="1225800"/>
            <a:ext cx="8226000" cy="4717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a:t>
            </a:r>
            <a:r>
              <a:rPr lang="en-US" sz="2400" b="0" i="1" strike="noStrike" spc="-1">
                <a:solidFill>
                  <a:srgbClr val="414141"/>
                </a:solidFill>
                <a:latin typeface="Arial"/>
                <a:ea typeface="ＭＳ Ｐゴシック"/>
              </a:rPr>
              <a:t>e</a:t>
            </a:r>
            <a:r>
              <a:rPr lang="en-US" sz="2400" b="0" strike="noStrike" spc="-1">
                <a:solidFill>
                  <a:srgbClr val="414141"/>
                </a:solidFill>
                <a:latin typeface="Arial"/>
                <a:ea typeface="ＭＳ Ｐゴシック"/>
              </a:rPr>
              <a:t>SDK includes many improvements over the SDK</a:t>
            </a:r>
            <a:endParaRPr lang="en-US" sz="2400" b="0" strike="noStrike" spc="-1">
              <a:latin typeface="Arial"/>
            </a:endParaRPr>
          </a:p>
          <a:p>
            <a:pPr marL="343080" indent="-33948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combine everything of a regular SDK with all the functionality we’ve been looking at that is provided by devtool</a:t>
            </a:r>
            <a:endParaRPr lang="en-US" sz="2400" b="0" strike="noStrike" spc="-1">
              <a:latin typeface="Arial"/>
            </a:endParaRPr>
          </a:p>
        </p:txBody>
      </p:sp>
    </p:spTree>
    <p:extLst>
      <p:ext uri="{BB962C8B-B14F-4D97-AF65-F5344CB8AC3E}">
        <p14:creationId xmlns:p14="http://schemas.microsoft.com/office/powerpoint/2010/main" val="31034255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79520" y="328680"/>
            <a:ext cx="8223840" cy="885240"/>
          </a:xfrm>
          <a:prstGeom prst="rect">
            <a:avLst/>
          </a:prstGeom>
          <a:noFill/>
          <a:ln>
            <a:noFill/>
          </a:ln>
        </p:spPr>
        <p:style>
          <a:lnRef idx="0">
            <a:scrgbClr r="0" g="0" b="0"/>
          </a:lnRef>
          <a:fillRef idx="0">
            <a:scrgbClr r="0" g="0" b="0"/>
          </a:fillRef>
          <a:effectRef idx="0">
            <a:scrgbClr r="0" g="0" b="0"/>
          </a:effectRef>
          <a:fontRef idx="minor"/>
        </p:style>
      </p:sp>
      <p:sp>
        <p:nvSpPr>
          <p:cNvPr id="562" name="CustomShape 2"/>
          <p:cNvSpPr/>
          <p:nvPr/>
        </p:nvSpPr>
        <p:spPr>
          <a:xfrm>
            <a:off x="389520" y="1206360"/>
            <a:ext cx="8229600" cy="4720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349"/>
              </a:spcBef>
            </a:pPr>
            <a:endParaRPr lang="en-US" sz="1800" b="0" strike="noStrike" spc="-1">
              <a:latin typeface="Arial"/>
            </a:endParaRPr>
          </a:p>
          <a:p>
            <a:pPr>
              <a:lnSpc>
                <a:spcPct val="100000"/>
              </a:lnSpc>
              <a:spcBef>
                <a:spcPts val="1349"/>
              </a:spcBef>
            </a:pPr>
            <a:endParaRPr lang="en-US" sz="1800" b="0" strike="noStrike" spc="-1">
              <a:latin typeface="Arial"/>
            </a:endParaRPr>
          </a:p>
          <a:p>
            <a:pPr algn="ctr">
              <a:lnSpc>
                <a:spcPct val="100000"/>
              </a:lnSpc>
              <a:spcBef>
                <a:spcPts val="4501"/>
              </a:spcBef>
            </a:pPr>
            <a:r>
              <a:rPr lang="en-US" sz="6000" b="0" strike="noStrike" spc="-1">
                <a:solidFill>
                  <a:srgbClr val="0098DB"/>
                </a:solidFill>
                <a:latin typeface="Arial"/>
                <a:ea typeface="ＭＳ Ｐゴシック"/>
              </a:rPr>
              <a:t>Questions</a:t>
            </a:r>
            <a:endParaRPr lang="en-US" sz="6000" b="0" strike="noStrike" spc="-1">
              <a:latin typeface="Arial"/>
            </a:endParaRPr>
          </a:p>
        </p:txBody>
      </p:sp>
    </p:spTree>
    <p:extLst>
      <p:ext uri="{BB962C8B-B14F-4D97-AF65-F5344CB8AC3E}">
        <p14:creationId xmlns:p14="http://schemas.microsoft.com/office/powerpoint/2010/main" val="260204565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Hash </a:t>
            </a:r>
            <a:r>
              <a:rPr lang="en-US" dirty="0" smtClean="0">
                <a:latin typeface="Arial" charset="0"/>
              </a:rPr>
              <a:t>Equivalency/</a:t>
            </a:r>
            <a:r>
              <a:rPr lang="en-US" dirty="0" err="1" smtClean="0">
                <a:latin typeface="Arial" charset="0"/>
              </a:rPr>
              <a:t>Runqueue</a:t>
            </a:r>
            <a:endParaRPr lang="en-US" dirty="0" smtClean="0">
              <a:latin typeface="Arial" charset="0"/>
            </a:endParaRPr>
          </a:p>
          <a:p>
            <a:pPr eaLnBrk="1" hangingPunct="1">
              <a:spcBef>
                <a:spcPts val="900"/>
              </a:spcBef>
            </a:pPr>
            <a:r>
              <a:rPr lang="en-US" dirty="0" smtClean="0">
                <a:latin typeface="Arial" charset="0"/>
                <a:cs typeface="Arial" charset="0"/>
              </a:rPr>
              <a:t>Joshua Watt</a:t>
            </a:r>
            <a:endParaRPr lang="en-US" dirty="0">
              <a:latin typeface="Arial" charset="0"/>
            </a:endParaRPr>
          </a:p>
        </p:txBody>
      </p:sp>
    </p:spTree>
    <p:extLst>
      <p:ext uri="{BB962C8B-B14F-4D97-AF65-F5344CB8AC3E}">
        <p14:creationId xmlns:p14="http://schemas.microsoft.com/office/powerpoint/2010/main" val="245841352"/>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smtClean="0">
                <a:latin typeface="Arial" charset="0"/>
              </a:rPr>
              <a:t>Tools</a:t>
            </a:r>
            <a:r>
              <a:rPr lang="en-US" dirty="0">
                <a:latin typeface="Arial" charset="0"/>
              </a:rPr>
              <a:t>, Toaster, User Experience</a:t>
            </a:r>
            <a:endParaRPr lang="en-US" dirty="0" smtClean="0">
              <a:latin typeface="Arial" charset="0"/>
            </a:endParaRPr>
          </a:p>
          <a:p>
            <a:pPr eaLnBrk="1" hangingPunct="1">
              <a:spcBef>
                <a:spcPts val="900"/>
              </a:spcBef>
            </a:pPr>
            <a:r>
              <a:rPr lang="en-GB" b="0" spc="-1" dirty="0" smtClean="0">
                <a:uFill>
                  <a:solidFill>
                    <a:srgbClr val="FFFFFF"/>
                  </a:solidFill>
                </a:uFill>
              </a:rPr>
              <a:t>David Reyna</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(1/2)</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a:bodyPr>
          <a:lstStyle/>
          <a:p>
            <a:pPr>
              <a:lnSpc>
                <a:spcPct val="120000"/>
              </a:lnSpc>
              <a:spcBef>
                <a:spcPts val="0"/>
              </a:spcBef>
            </a:pPr>
            <a:r>
              <a:rPr lang="en-US" dirty="0" smtClean="0"/>
              <a:t>Toaster Documentation</a:t>
            </a:r>
          </a:p>
          <a:p>
            <a:pPr lvl="1">
              <a:lnSpc>
                <a:spcPct val="120000"/>
              </a:lnSpc>
              <a:spcBef>
                <a:spcPts val="0"/>
              </a:spcBef>
            </a:pPr>
            <a:r>
              <a:rPr lang="en-US" dirty="0"/>
              <a:t>https://</a:t>
            </a:r>
            <a:r>
              <a:rPr lang="en-US" dirty="0" smtClean="0"/>
              <a:t>www.yoctoproject.org/docs/latest/toaster-manual/toaster-manual.html</a:t>
            </a:r>
          </a:p>
          <a:p>
            <a:pPr>
              <a:lnSpc>
                <a:spcPct val="120000"/>
              </a:lnSpc>
              <a:spcBef>
                <a:spcPts val="0"/>
              </a:spcBef>
            </a:pPr>
            <a:r>
              <a:rPr lang="en-US" dirty="0" smtClean="0"/>
              <a:t>Toaster Service Without </a:t>
            </a:r>
            <a:r>
              <a:rPr lang="en-US" dirty="0"/>
              <a:t>a Web </a:t>
            </a:r>
            <a:r>
              <a:rPr lang="en-US" dirty="0" smtClean="0"/>
              <a:t>Server (“</a:t>
            </a:r>
            <a:r>
              <a:rPr lang="en-US" dirty="0" err="1" smtClean="0"/>
              <a:t>noweb</a:t>
            </a:r>
            <a:r>
              <a:rPr lang="en-US" dirty="0" smtClean="0"/>
              <a:t>”)	</a:t>
            </a:r>
          </a:p>
          <a:p>
            <a:pPr lvl="1">
              <a:lnSpc>
                <a:spcPct val="120000"/>
              </a:lnSpc>
              <a:spcBef>
                <a:spcPts val="0"/>
              </a:spcBef>
            </a:pPr>
            <a:r>
              <a:rPr lang="en-US" dirty="0" smtClean="0"/>
              <a:t>Good for capturing command line build(s) directly into the </a:t>
            </a:r>
            <a:r>
              <a:rPr lang="en-US" dirty="0" err="1" smtClean="0"/>
              <a:t>db</a:t>
            </a:r>
            <a:endParaRPr lang="en-US" dirty="0" smtClean="0"/>
          </a:p>
          <a:p>
            <a:pPr>
              <a:lnSpc>
                <a:spcPct val="120000"/>
              </a:lnSpc>
              <a:spcBef>
                <a:spcPts val="0"/>
              </a:spcBef>
            </a:pPr>
            <a:r>
              <a:rPr lang="en-US" dirty="0"/>
              <a:t>Toaster Service Without  </a:t>
            </a:r>
            <a:r>
              <a:rPr lang="en-US" dirty="0" smtClean="0"/>
              <a:t>Remote Builds (“</a:t>
            </a:r>
            <a:r>
              <a:rPr lang="en-US" dirty="0" err="1" smtClean="0"/>
              <a:t>nobuild</a:t>
            </a:r>
            <a:r>
              <a:rPr lang="en-US" dirty="0" smtClean="0"/>
              <a:t>”)</a:t>
            </a:r>
          </a:p>
          <a:p>
            <a:pPr lvl="1">
              <a:lnSpc>
                <a:spcPct val="120000"/>
              </a:lnSpc>
              <a:spcBef>
                <a:spcPts val="0"/>
              </a:spcBef>
            </a:pPr>
            <a:r>
              <a:rPr lang="en-US" dirty="0" smtClean="0"/>
              <a:t>Good for sharing build local status, without enabling external people creating projects and starting builds on your host</a:t>
            </a:r>
          </a:p>
          <a:p>
            <a:pPr>
              <a:lnSpc>
                <a:spcPct val="120000"/>
              </a:lnSpc>
              <a:spcBef>
                <a:spcPts val="0"/>
              </a:spcBef>
            </a:pPr>
            <a:r>
              <a:rPr lang="en-US" dirty="0" smtClean="0"/>
              <a:t>Toaster Service – Build Status within Containers</a:t>
            </a:r>
          </a:p>
          <a:p>
            <a:pPr lvl="1">
              <a:lnSpc>
                <a:spcPct val="120000"/>
              </a:lnSpc>
              <a:spcBef>
                <a:spcPts val="0"/>
              </a:spcBef>
            </a:pPr>
            <a:r>
              <a:rPr lang="en-US" dirty="0" smtClean="0"/>
              <a:t>New REST/JSON API to access the progress and health of </a:t>
            </a:r>
            <a:r>
              <a:rPr lang="en-US" dirty="0" err="1" smtClean="0"/>
              <a:t>bitbake</a:t>
            </a:r>
            <a:r>
              <a:rPr lang="en-US" dirty="0" smtClean="0"/>
              <a:t> builds via HTTP; very handy for containers</a:t>
            </a:r>
          </a:p>
          <a:p>
            <a:pPr lvl="1">
              <a:lnSpc>
                <a:spcPct val="120000"/>
              </a:lnSpc>
              <a:spcBef>
                <a:spcPts val="0"/>
              </a:spcBef>
            </a:pPr>
            <a:r>
              <a:rPr lang="en-US" dirty="0" smtClean="0"/>
              <a:t>Build Status options: “Completed”, “In Progress”, “Specific Status”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953574939"/>
      </p:ext>
    </p:extLst>
  </p:cSld>
  <p:clrMapOvr>
    <a:masterClrMapping/>
  </p:clrMapOvr>
  <p:transition>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(2/2)</a:t>
            </a:r>
            <a:endParaRPr lang="en-US" dirty="0"/>
          </a:p>
        </p:txBody>
      </p:sp>
      <p:sp>
        <p:nvSpPr>
          <p:cNvPr id="9" name="Content Placeholder 2"/>
          <p:cNvSpPr>
            <a:spLocks noGrp="1"/>
          </p:cNvSpPr>
          <p:nvPr>
            <p:ph idx="4294967295"/>
          </p:nvPr>
        </p:nvSpPr>
        <p:spPr>
          <a:xfrm>
            <a:off x="418459" y="950026"/>
            <a:ext cx="3880408" cy="4921622"/>
          </a:xfrm>
          <a:prstGeom prst="rect">
            <a:avLst/>
          </a:prstGeom>
        </p:spPr>
        <p:txBody>
          <a:bodyPr>
            <a:normAutofit/>
          </a:bodyPr>
          <a:lstStyle/>
          <a:p>
            <a:pPr>
              <a:lnSpc>
                <a:spcPct val="120000"/>
              </a:lnSpc>
              <a:spcBef>
                <a:spcPts val="0"/>
              </a:spcBef>
            </a:pPr>
            <a:r>
              <a:rPr lang="en-US" dirty="0" smtClean="0"/>
              <a:t>Compatibility between Command Line and Toaster builds</a:t>
            </a:r>
          </a:p>
          <a:p>
            <a:pPr lvl="1">
              <a:lnSpc>
                <a:spcPct val="120000"/>
              </a:lnSpc>
              <a:spcBef>
                <a:spcPts val="0"/>
              </a:spcBef>
            </a:pPr>
            <a:r>
              <a:rPr lang="en-US" dirty="0" smtClean="0"/>
              <a:t>New “Import command line build” option</a:t>
            </a:r>
          </a:p>
          <a:p>
            <a:pPr lvl="1">
              <a:lnSpc>
                <a:spcPct val="120000"/>
              </a:lnSpc>
              <a:spcBef>
                <a:spcPts val="0"/>
              </a:spcBef>
            </a:pPr>
            <a:r>
              <a:rPr lang="en-US" dirty="0" smtClean="0"/>
              <a:t>New “Merge Toaster Settings” into standard </a:t>
            </a:r>
            <a:r>
              <a:rPr lang="en-US" dirty="0" err="1" smtClean="0"/>
              <a:t>conf</a:t>
            </a:r>
            <a:r>
              <a:rPr lang="en-US" dirty="0" smtClean="0"/>
              <a:t> files”</a:t>
            </a:r>
            <a:r>
              <a:rPr lang="en-US" dirty="0"/>
              <a:t>	</a:t>
            </a:r>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0569" y="950026"/>
            <a:ext cx="4028208" cy="4013036"/>
          </a:xfrm>
          <a:prstGeom prst="rect">
            <a:avLst/>
          </a:prstGeom>
          <a:ln w="25400">
            <a:solidFill>
              <a:schemeClr val="accent1"/>
            </a:solidFill>
          </a:ln>
        </p:spPr>
      </p:pic>
    </p:spTree>
    <p:extLst>
      <p:ext uri="{BB962C8B-B14F-4D97-AF65-F5344CB8AC3E}">
        <p14:creationId xmlns:p14="http://schemas.microsoft.com/office/powerpoint/2010/main" val="367972575"/>
      </p:ext>
    </p:extLst>
  </p:cSld>
  <p:clrMapOvr>
    <a:masterClrMapping/>
  </p:clrMapOvr>
  <p:transition>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pPr>
              <a:lnSpc>
                <a:spcPct val="120000"/>
              </a:lnSpc>
              <a:spcBef>
                <a:spcPts val="0"/>
              </a:spcBef>
            </a:pPr>
            <a:r>
              <a:rPr lang="en-US" dirty="0" smtClean="0"/>
              <a:t>The Wind River Application and Project plug-ins have been shared with Intel System Studio, with the idea of open sourcing them to Eclipse.org</a:t>
            </a:r>
          </a:p>
          <a:p>
            <a:pPr>
              <a:lnSpc>
                <a:spcPct val="120000"/>
              </a:lnSpc>
              <a:spcBef>
                <a:spcPts val="0"/>
              </a:spcBef>
            </a:pPr>
            <a:r>
              <a:rPr lang="en-US" dirty="0" smtClean="0"/>
              <a:t>Implementation is architecture agnostic</a:t>
            </a:r>
          </a:p>
          <a:p>
            <a:pPr>
              <a:lnSpc>
                <a:spcPct val="120000"/>
              </a:lnSpc>
              <a:spcBef>
                <a:spcPts val="0"/>
              </a:spcBef>
            </a:pPr>
            <a:r>
              <a:rPr lang="en-US" dirty="0" smtClean="0"/>
              <a:t>Application Project Features:</a:t>
            </a:r>
          </a:p>
          <a:p>
            <a:pPr lvl="1">
              <a:lnSpc>
                <a:spcPct val="120000"/>
              </a:lnSpc>
              <a:spcBef>
                <a:spcPts val="0"/>
              </a:spcBef>
            </a:pPr>
            <a:r>
              <a:rPr lang="en-US" dirty="0" smtClean="0"/>
              <a:t>Awareness of YP compatible SDKs/</a:t>
            </a:r>
            <a:r>
              <a:rPr lang="en-US" dirty="0" err="1" smtClean="0"/>
              <a:t>eSDKs</a:t>
            </a:r>
            <a:endParaRPr lang="en-US" dirty="0" smtClean="0"/>
          </a:p>
          <a:p>
            <a:pPr lvl="1">
              <a:lnSpc>
                <a:spcPct val="120000"/>
              </a:lnSpc>
              <a:spcBef>
                <a:spcPts val="0"/>
              </a:spcBef>
            </a:pPr>
            <a:r>
              <a:rPr lang="en-US" dirty="0" smtClean="0"/>
              <a:t>Ability to register multiple SDKs</a:t>
            </a:r>
          </a:p>
          <a:p>
            <a:pPr lvl="1">
              <a:lnSpc>
                <a:spcPct val="120000"/>
              </a:lnSpc>
              <a:spcBef>
                <a:spcPts val="0"/>
              </a:spcBef>
            </a:pPr>
            <a:r>
              <a:rPr lang="en-US" dirty="0" smtClean="0"/>
              <a:t>Automatic generation of “Build Specs” for each machine variant in each SDK </a:t>
            </a:r>
          </a:p>
          <a:p>
            <a:pPr lvl="1">
              <a:lnSpc>
                <a:spcPct val="120000"/>
              </a:lnSpc>
              <a:spcBef>
                <a:spcPts val="0"/>
              </a:spcBef>
            </a:pPr>
            <a:r>
              <a:rPr lang="en-US" dirty="0" smtClean="0"/>
              <a:t>Ability to enable/disable debug flags</a:t>
            </a:r>
          </a:p>
          <a:p>
            <a:pPr lvl="1">
              <a:lnSpc>
                <a:spcPct val="120000"/>
              </a:lnSpc>
              <a:spcBef>
                <a:spcPts val="0"/>
              </a:spcBef>
            </a:pPr>
            <a:r>
              <a:rPr lang="en-US" dirty="0" smtClean="0"/>
              <a:t>Debugger deploy and access over GDB/TCF</a:t>
            </a:r>
          </a:p>
          <a:p>
            <a:pPr lvl="1">
              <a:lnSpc>
                <a:spcPct val="120000"/>
              </a:lnSpc>
              <a:spcBef>
                <a:spcPts val="0"/>
              </a:spcBef>
            </a:pPr>
            <a:r>
              <a:rPr lang="en-US" dirty="0" smtClean="0"/>
              <a:t>Set of sample applications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975529566"/>
      </p:ext>
    </p:extLst>
  </p:cSld>
  <p:clrMapOvr>
    <a:masterClrMapping/>
  </p:clrMapOvr>
  <p:transition>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lnSpcReduction="10000"/>
          </a:bodyPr>
          <a:lstStyle/>
          <a:p>
            <a:pPr>
              <a:lnSpc>
                <a:spcPct val="120000"/>
              </a:lnSpc>
              <a:spcBef>
                <a:spcPts val="0"/>
              </a:spcBef>
            </a:pPr>
            <a:r>
              <a:rPr lang="en-US" dirty="0" smtClean="0"/>
              <a:t>Platform Project Features:</a:t>
            </a:r>
          </a:p>
          <a:p>
            <a:pPr lvl="1">
              <a:lnSpc>
                <a:spcPct val="120000"/>
              </a:lnSpc>
              <a:spcBef>
                <a:spcPts val="0"/>
              </a:spcBef>
            </a:pPr>
            <a:r>
              <a:rPr lang="en-US" dirty="0" smtClean="0"/>
              <a:t>Configuration/Updates via Toaster</a:t>
            </a:r>
          </a:p>
          <a:p>
            <a:pPr lvl="1">
              <a:lnSpc>
                <a:spcPct val="120000"/>
              </a:lnSpc>
              <a:spcBef>
                <a:spcPts val="0"/>
              </a:spcBef>
            </a:pPr>
            <a:r>
              <a:rPr lang="en-US" dirty="0" smtClean="0"/>
              <a:t>Basic build targets directly from ISS</a:t>
            </a:r>
          </a:p>
          <a:p>
            <a:pPr lvl="1">
              <a:lnSpc>
                <a:spcPct val="120000"/>
              </a:lnSpc>
              <a:spcBef>
                <a:spcPts val="0"/>
              </a:spcBef>
            </a:pPr>
            <a:r>
              <a:rPr lang="en-US" dirty="0" smtClean="0"/>
              <a:t>Eclipse-based Kernel Configuration Tool</a:t>
            </a:r>
          </a:p>
          <a:p>
            <a:pPr lvl="1">
              <a:lnSpc>
                <a:spcPct val="120000"/>
              </a:lnSpc>
              <a:spcBef>
                <a:spcPts val="0"/>
              </a:spcBef>
            </a:pPr>
            <a:r>
              <a:rPr lang="en-US" dirty="0" smtClean="0"/>
              <a:t>Tree view to browse deploy artifacts</a:t>
            </a:r>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876" y="1328444"/>
            <a:ext cx="4648849" cy="4201112"/>
          </a:xfrm>
          <a:prstGeom prst="rect">
            <a:avLst/>
          </a:prstGeom>
        </p:spPr>
      </p:pic>
    </p:spTree>
    <p:extLst>
      <p:ext uri="{BB962C8B-B14F-4D97-AF65-F5344CB8AC3E}">
        <p14:creationId xmlns:p14="http://schemas.microsoft.com/office/powerpoint/2010/main" val="1386811088"/>
      </p:ext>
    </p:extLst>
  </p:cSld>
  <p:clrMapOvr>
    <a:masterClrMapping/>
  </p:clrMapOvr>
  <p:transition>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a:bodyPr>
          <a:lstStyle/>
          <a:p>
            <a:pPr>
              <a:lnSpc>
                <a:spcPct val="120000"/>
              </a:lnSpc>
              <a:spcBef>
                <a:spcPts val="0"/>
              </a:spcBef>
            </a:pPr>
            <a:r>
              <a:rPr lang="en-US" dirty="0" smtClean="0"/>
              <a:t>Import:</a:t>
            </a:r>
          </a:p>
          <a:p>
            <a:pPr lvl="1">
              <a:lnSpc>
                <a:spcPct val="120000"/>
              </a:lnSpc>
              <a:spcBef>
                <a:spcPts val="0"/>
              </a:spcBef>
            </a:pPr>
            <a:r>
              <a:rPr lang="en-US" dirty="0" smtClean="0"/>
              <a:t>Existing command line project</a:t>
            </a:r>
          </a:p>
          <a:p>
            <a:pPr lvl="1">
              <a:lnSpc>
                <a:spcPct val="120000"/>
              </a:lnSpc>
              <a:spcBef>
                <a:spcPts val="0"/>
              </a:spcBef>
            </a:pPr>
            <a:r>
              <a:rPr lang="en-US" dirty="0" smtClean="0"/>
              <a:t>Existing SDK/</a:t>
            </a:r>
            <a:r>
              <a:rPr lang="en-US" dirty="0" err="1" smtClean="0"/>
              <a:t>eSDK</a:t>
            </a:r>
            <a:endParaRPr lang="en-US" dirty="0" smtClean="0"/>
          </a:p>
          <a:p>
            <a:pPr lvl="1">
              <a:lnSpc>
                <a:spcPct val="120000"/>
              </a:lnSpc>
              <a:spcBef>
                <a:spcPts val="0"/>
              </a:spcBef>
            </a:pPr>
            <a:endParaRPr lang="en-US" dirty="0" smtClean="0"/>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22" y="1142942"/>
            <a:ext cx="4848902" cy="4382112"/>
          </a:xfrm>
          <a:prstGeom prst="rect">
            <a:avLst/>
          </a:prstGeom>
        </p:spPr>
      </p:pic>
    </p:spTree>
    <p:extLst>
      <p:ext uri="{BB962C8B-B14F-4D97-AF65-F5344CB8AC3E}">
        <p14:creationId xmlns:p14="http://schemas.microsoft.com/office/powerpoint/2010/main" val="606573427"/>
      </p:ext>
    </p:extLst>
  </p:cSld>
  <p:clrMapOvr>
    <a:masterClrMapping/>
  </p:clrMapOvr>
  <p:transition>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New Security Response Tool (</a:t>
            </a:r>
            <a:r>
              <a:rPr lang="en-US" dirty="0" err="1" smtClean="0"/>
              <a:t>SRTool</a:t>
            </a:r>
            <a:r>
              <a:rPr lang="en-US" dirty="0" smtClean="0"/>
              <a:t>)</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85000" lnSpcReduction="10000"/>
          </a:bodyPr>
          <a:lstStyle/>
          <a:p>
            <a:pPr>
              <a:lnSpc>
                <a:spcPct val="120000"/>
              </a:lnSpc>
              <a:spcBef>
                <a:spcPts val="0"/>
              </a:spcBef>
            </a:pPr>
            <a:r>
              <a:rPr lang="en-US" i="1" dirty="0" smtClean="0">
                <a:solidFill>
                  <a:schemeClr val="accent6">
                    <a:lumMod val="75000"/>
                  </a:schemeClr>
                </a:solidFill>
              </a:rPr>
              <a:t>While </a:t>
            </a:r>
            <a:r>
              <a:rPr lang="en-US" i="1" dirty="0">
                <a:solidFill>
                  <a:schemeClr val="accent6">
                    <a:lumMod val="75000"/>
                  </a:schemeClr>
                </a:solidFill>
              </a:rPr>
              <a:t>there is heighten awareness about device vulnerabilities, what is often missing is awareness about the process of managing the security response process </a:t>
            </a:r>
            <a:r>
              <a:rPr lang="en-US" i="1" dirty="0" smtClean="0">
                <a:solidFill>
                  <a:schemeClr val="accent6">
                    <a:lumMod val="75000"/>
                  </a:schemeClr>
                </a:solidFill>
              </a:rPr>
              <a:t>itself</a:t>
            </a:r>
          </a:p>
          <a:p>
            <a:pPr>
              <a:lnSpc>
                <a:spcPct val="120000"/>
              </a:lnSpc>
              <a:spcBef>
                <a:spcPts val="0"/>
              </a:spcBef>
            </a:pPr>
            <a:r>
              <a:rPr lang="en-US" dirty="0" smtClean="0"/>
              <a:t>Wind River is sharing to open source a tool </a:t>
            </a:r>
            <a:r>
              <a:rPr lang="en-US" dirty="0"/>
              <a:t>to help manager </a:t>
            </a:r>
            <a:r>
              <a:rPr lang="en-US" dirty="0" smtClean="0"/>
              <a:t>the organization’s security </a:t>
            </a:r>
            <a:r>
              <a:rPr lang="en-US" dirty="0"/>
              <a:t>response </a:t>
            </a:r>
            <a:r>
              <a:rPr lang="en-US" dirty="0" smtClean="0"/>
              <a:t>management:</a:t>
            </a:r>
            <a:endParaRPr lang="en-US" dirty="0"/>
          </a:p>
          <a:p>
            <a:pPr lvl="1">
              <a:lnSpc>
                <a:spcPct val="120000"/>
              </a:lnSpc>
              <a:spcBef>
                <a:spcPts val="0"/>
              </a:spcBef>
            </a:pPr>
            <a:r>
              <a:rPr lang="en-US" dirty="0" smtClean="0">
                <a:solidFill>
                  <a:schemeClr val="accent6">
                    <a:lumMod val="75000"/>
                  </a:schemeClr>
                </a:solidFill>
              </a:rPr>
              <a:t>Better ways to handle 1000+ CVEs per month</a:t>
            </a:r>
          </a:p>
          <a:p>
            <a:pPr lvl="1">
              <a:lnSpc>
                <a:spcPct val="120000"/>
              </a:lnSpc>
              <a:spcBef>
                <a:spcPts val="0"/>
              </a:spcBef>
            </a:pPr>
            <a:r>
              <a:rPr lang="en-US" dirty="0" smtClean="0">
                <a:solidFill>
                  <a:schemeClr val="accent6">
                    <a:lumMod val="75000"/>
                  </a:schemeClr>
                </a:solidFill>
              </a:rPr>
              <a:t>Better ways to connect CVE’s to defects to product</a:t>
            </a:r>
          </a:p>
          <a:p>
            <a:pPr lvl="1">
              <a:lnSpc>
                <a:spcPct val="120000"/>
              </a:lnSpc>
              <a:spcBef>
                <a:spcPts val="0"/>
              </a:spcBef>
            </a:pPr>
            <a:r>
              <a:rPr lang="en-US" dirty="0" smtClean="0">
                <a:solidFill>
                  <a:schemeClr val="accent6">
                    <a:lumMod val="75000"/>
                  </a:schemeClr>
                </a:solidFill>
              </a:rPr>
              <a:t>Better ways to allow easy access to the full vulnerability status, generate reports, clean exports to public CVE DB</a:t>
            </a:r>
          </a:p>
          <a:p>
            <a:pPr lvl="1">
              <a:lnSpc>
                <a:spcPct val="120000"/>
              </a:lnSpc>
              <a:spcBef>
                <a:spcPts val="0"/>
              </a:spcBef>
            </a:pPr>
            <a:r>
              <a:rPr lang="en-US" dirty="0" smtClean="0">
                <a:solidFill>
                  <a:schemeClr val="accent6">
                    <a:lumMod val="75000"/>
                  </a:schemeClr>
                </a:solidFill>
              </a:rPr>
              <a:t>Better ways to use automation to keep all the data sources automatically up to date</a:t>
            </a:r>
          </a:p>
          <a:p>
            <a:pPr>
              <a:lnSpc>
                <a:spcPct val="120000"/>
              </a:lnSpc>
              <a:spcBef>
                <a:spcPts val="0"/>
              </a:spcBef>
            </a:pPr>
            <a:r>
              <a:rPr lang="en-US" dirty="0" smtClean="0">
                <a:solidFill>
                  <a:schemeClr val="accent6">
                    <a:lumMod val="75000"/>
                  </a:schemeClr>
                </a:solidFill>
              </a:rPr>
              <a:t>Community Page:</a:t>
            </a:r>
          </a:p>
          <a:p>
            <a:pPr lvl="1">
              <a:lnSpc>
                <a:spcPct val="120000"/>
              </a:lnSpc>
              <a:spcBef>
                <a:spcPts val="0"/>
              </a:spcBef>
            </a:pPr>
            <a:r>
              <a:rPr lang="en-US" sz="2000" dirty="0">
                <a:hlinkClick r:id="rId2"/>
              </a:rPr>
              <a:t>https://</a:t>
            </a:r>
            <a:r>
              <a:rPr lang="en-US" sz="2000" dirty="0" smtClean="0">
                <a:hlinkClick r:id="rId2"/>
              </a:rPr>
              <a:t>wiki.yoctoproject.org/wiki/Contribute_to_SRTool</a:t>
            </a:r>
            <a:endParaRPr lang="en-US" dirty="0">
              <a:solidFill>
                <a:schemeClr val="accent6">
                  <a:lumMod val="75000"/>
                </a:schemeClr>
              </a:solidFill>
            </a:endParaRPr>
          </a:p>
          <a:p>
            <a:pPr>
              <a:lnSpc>
                <a:spcPct val="120000"/>
              </a:lnSpc>
              <a:spcBef>
                <a:spcPts val="0"/>
              </a:spcBef>
            </a:pPr>
            <a:r>
              <a:rPr lang="en-US" b="1" dirty="0" smtClean="0"/>
              <a:t>ELCE Presentation:</a:t>
            </a:r>
          </a:p>
          <a:p>
            <a:pPr lvl="1">
              <a:lnSpc>
                <a:spcPct val="120000"/>
              </a:lnSpc>
              <a:spcBef>
                <a:spcPts val="0"/>
              </a:spcBef>
            </a:pPr>
            <a:r>
              <a:rPr lang="en-US" sz="2200" u="sng" dirty="0" smtClean="0">
                <a:hlinkClick r:id="rId3"/>
              </a:rPr>
              <a:t>https</a:t>
            </a:r>
            <a:r>
              <a:rPr lang="en-US" sz="2200" u="sng" dirty="0">
                <a:hlinkClick r:id="rId3"/>
              </a:rPr>
              <a:t>://</a:t>
            </a:r>
            <a:r>
              <a:rPr lang="en-US" sz="2200" u="sng" dirty="0" smtClean="0">
                <a:hlinkClick r:id="rId3"/>
              </a:rPr>
              <a:t>sched.co/HOLr</a:t>
            </a:r>
            <a:endParaRPr lang="en-US" sz="2200" u="sng" dirty="0" smtClean="0"/>
          </a:p>
        </p:txBody>
      </p:sp>
    </p:spTree>
    <p:extLst>
      <p:ext uri="{BB962C8B-B14F-4D97-AF65-F5344CB8AC3E}">
        <p14:creationId xmlns:p14="http://schemas.microsoft.com/office/powerpoint/2010/main" val="1505795597"/>
      </p:ext>
    </p:extLst>
  </p:cSld>
  <p:clrMapOvr>
    <a:masterClrMapping/>
  </p:clrMapOvr>
  <p:transition>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#1</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402225303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is the Runqueue?</a:t>
            </a:r>
            <a:endParaRPr/>
          </a:p>
          <a:p>
            <a:pPr marL="457200" lvl="0" indent="-342900" algn="l" rtl="0">
              <a:spcBef>
                <a:spcPts val="0"/>
              </a:spcBef>
              <a:spcAft>
                <a:spcPts val="0"/>
              </a:spcAft>
              <a:buSzPts val="1800"/>
              <a:buAutoNum type="arabicPeriod"/>
            </a:pPr>
            <a:r>
              <a:rPr lang="en"/>
              <a:t>Traditional Runqueue Execution</a:t>
            </a:r>
            <a:endParaRPr/>
          </a:p>
          <a:p>
            <a:pPr marL="457200" lvl="0" indent="-342900" algn="l" rtl="0">
              <a:spcBef>
                <a:spcPts val="0"/>
              </a:spcBef>
              <a:spcAft>
                <a:spcPts val="0"/>
              </a:spcAft>
              <a:buSzPts val="1800"/>
              <a:buAutoNum type="arabicPeriod"/>
            </a:pPr>
            <a:r>
              <a:rPr lang="en"/>
              <a:t>What is the purpose of Hash Equivalence?</a:t>
            </a:r>
            <a:endParaRPr/>
          </a:p>
          <a:p>
            <a:pPr marL="457200" lvl="0" indent="-342900" algn="l" rtl="0">
              <a:spcBef>
                <a:spcPts val="0"/>
              </a:spcBef>
              <a:spcAft>
                <a:spcPts val="0"/>
              </a:spcAft>
              <a:buSzPts val="1800"/>
              <a:buAutoNum type="arabicPeriod"/>
            </a:pPr>
            <a:r>
              <a:rPr lang="en"/>
              <a:t>Runqueue Execution with Hash Equivalence Server</a:t>
            </a:r>
            <a:endParaRPr/>
          </a:p>
          <a:p>
            <a:pPr marL="457200" lvl="0" indent="-342900" algn="l" rtl="0">
              <a:spcBef>
                <a:spcPts val="0"/>
              </a:spcBef>
              <a:spcAft>
                <a:spcPts val="0"/>
              </a:spcAft>
              <a:buSzPts val="1800"/>
              <a:buAutoNum type="arabicPeriod"/>
            </a:pPr>
            <a:r>
              <a:rPr lang="en"/>
              <a:t>Signature Generation with Hash Equivalence Server</a:t>
            </a:r>
            <a:endParaRPr/>
          </a:p>
          <a:p>
            <a:pPr marL="457200" lvl="0" indent="-342900" algn="l" rtl="0">
              <a:spcBef>
                <a:spcPts val="0"/>
              </a:spcBef>
              <a:spcAft>
                <a:spcPts val="0"/>
              </a:spcAft>
              <a:buSzPts val="1800"/>
              <a:buAutoNum type="arabicPeriod"/>
            </a:pPr>
            <a:r>
              <a:rPr lang="en"/>
              <a:t>Live Demo</a:t>
            </a:r>
            <a:endParaRPr/>
          </a:p>
          <a:p>
            <a:pPr marL="457200" lvl="0" indent="-342900" algn="l" rtl="0">
              <a:spcBef>
                <a:spcPts val="0"/>
              </a:spcBef>
              <a:spcAft>
                <a:spcPts val="0"/>
              </a:spcAft>
              <a:buSzPts val="1800"/>
              <a:buAutoNum type="arabicPeriod"/>
            </a:pPr>
            <a:r>
              <a:rPr lang="en"/>
              <a:t>The Role of Reproducible Builds</a:t>
            </a:r>
            <a:endParaRPr/>
          </a:p>
          <a:p>
            <a:pPr marL="457200" lvl="0" indent="-342900" algn="l" rtl="0">
              <a:spcBef>
                <a:spcPts val="0"/>
              </a:spcBef>
              <a:spcAft>
                <a:spcPts val="0"/>
              </a:spcAft>
              <a:buSzPts val="1800"/>
              <a:buAutoNum type="arabicPeriod"/>
            </a:pPr>
            <a:r>
              <a:rPr lang="en"/>
              <a:t>Alternate Output Hash Methods</a:t>
            </a:r>
            <a:endParaRPr/>
          </a:p>
        </p:txBody>
      </p:sp>
    </p:spTree>
    <p:extLst>
      <p:ext uri="{BB962C8B-B14F-4D97-AF65-F5344CB8AC3E}">
        <p14:creationId xmlns:p14="http://schemas.microsoft.com/office/powerpoint/2010/main" val="108987384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a16="http://schemas.microsoft.com/office/drawing/2014/main" xmlns=""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671298242"/>
      </p:ext>
    </p:extLst>
  </p:cSld>
  <p:clrMapOvr>
    <a:masterClrMapping/>
  </p:clrMapOvr>
  <p:transition>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a16="http://schemas.microsoft.com/office/drawing/2014/main" xmlns=""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1442390241"/>
      </p:ext>
    </p:extLst>
  </p:cSld>
  <p:clrMapOvr>
    <a:masterClrMapping/>
  </p:clrMapOvr>
  <p:transition>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a16="http://schemas.microsoft.com/office/drawing/2014/main" xmlns=""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1260925610"/>
      </p:ext>
    </p:extLst>
  </p:cSld>
  <p:clrMapOvr>
    <a:masterClrMapping/>
  </p:clrMapOvr>
  <p:transition>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a16="http://schemas.microsoft.com/office/drawing/2014/main" xmlns=""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358844707"/>
      </p:ext>
    </p:extLst>
  </p:cSld>
  <p:clrMapOvr>
    <a:masterClrMapping/>
  </p:clrMapOvr>
  <p:transition>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a16="http://schemas.microsoft.com/office/drawing/2014/main" xmlns="" id="{70916351-CA46-E141-AA2B-E495BC0254FE}"/>
              </a:ext>
            </a:extLst>
          </p:cNvPr>
          <p:cNvSpPr>
            <a:spLocks noGrp="1"/>
          </p:cNvSpPr>
          <p:nvPr>
            <p:ph sz="quarter" idx="13"/>
          </p:nvPr>
        </p:nvSpPr>
        <p:spPr/>
        <p:txBody>
          <a:bodyPr>
            <a:normAutofit fontScale="92500" lnSpcReduction="20000"/>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t>List available tests</a:t>
            </a:r>
          </a:p>
          <a:p>
            <a:pPr lvl="4"/>
            <a:r>
              <a:rPr lang="en-US" dirty="0" err="1"/>
              <a:t>oe-selftest</a:t>
            </a:r>
            <a:r>
              <a:rPr lang="en-US" dirty="0"/>
              <a:t> –l</a:t>
            </a:r>
          </a:p>
          <a:p>
            <a:pPr lvl="1"/>
            <a:r>
              <a:rPr lang="en-US" dirty="0"/>
              <a:t>Run all tests</a:t>
            </a:r>
          </a:p>
          <a:p>
            <a:pPr lvl="4"/>
            <a:r>
              <a:rPr lang="en-US" dirty="0" err="1"/>
              <a:t>oe-selftest</a:t>
            </a:r>
            <a:r>
              <a:rPr lang="en-US" dirty="0"/>
              <a:t> --run-all-tests</a:t>
            </a:r>
          </a:p>
          <a:p>
            <a:pPr lvl="1"/>
            <a:r>
              <a:rPr lang="en-US" dirty="0"/>
              <a:t>Run Selective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a:p>
            <a:r>
              <a:rPr lang="en-US" dirty="0">
                <a:hlinkClick r:id="rId3"/>
              </a:rPr>
              <a:t>https://wiki.yoctoproject.org/wiki/Oe-selftest</a:t>
            </a:r>
            <a:endParaRPr lang="en-US" dirty="0"/>
          </a:p>
        </p:txBody>
      </p:sp>
    </p:spTree>
    <p:extLst>
      <p:ext uri="{BB962C8B-B14F-4D97-AF65-F5344CB8AC3E}">
        <p14:creationId xmlns:p14="http://schemas.microsoft.com/office/powerpoint/2010/main" val="637671939"/>
      </p:ext>
    </p:extLst>
  </p:cSld>
  <p:clrMapOvr>
    <a:masterClrMapping/>
  </p:clrMapOvr>
  <p:transition>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B55E0-C385-6D4A-BC3D-3E32C92433FA}"/>
              </a:ext>
            </a:extLst>
          </p:cNvPr>
          <p:cNvSpPr>
            <a:spLocks noGrp="1"/>
          </p:cNvSpPr>
          <p:nvPr>
            <p:ph type="title"/>
          </p:nvPr>
        </p:nvSpPr>
        <p:spPr/>
        <p:txBody>
          <a:bodyPr/>
          <a:lstStyle/>
          <a:p>
            <a:r>
              <a:rPr lang="en-US" dirty="0"/>
              <a:t>How to run image auto-test</a:t>
            </a:r>
          </a:p>
        </p:txBody>
      </p:sp>
      <p:sp>
        <p:nvSpPr>
          <p:cNvPr id="3" name="Content Placeholder 2">
            <a:extLst>
              <a:ext uri="{FF2B5EF4-FFF2-40B4-BE49-F238E27FC236}">
                <a16:creationId xmlns:a16="http://schemas.microsoft.com/office/drawing/2014/main" xmlns="" id="{BA0A9384-B838-0B4B-973C-73D7E1DFB092}"/>
              </a:ext>
            </a:extLst>
          </p:cNvPr>
          <p:cNvSpPr>
            <a:spLocks noGrp="1"/>
          </p:cNvSpPr>
          <p:nvPr>
            <p:ph sz="quarter" idx="13"/>
          </p:nvPr>
        </p:nvSpPr>
        <p:spPr/>
        <p:txBody>
          <a:bodyPr>
            <a:normAutofit fontScale="92500"/>
          </a:bodyPr>
          <a:lstStyle/>
          <a:p>
            <a:r>
              <a:rPr lang="en-US" dirty="0"/>
              <a:t>Can test image ( -c </a:t>
            </a:r>
            <a:r>
              <a:rPr lang="en-US" dirty="0" err="1"/>
              <a:t>testimage</a:t>
            </a:r>
            <a:r>
              <a:rPr lang="en-US" dirty="0"/>
              <a:t>) (-c </a:t>
            </a:r>
            <a:r>
              <a:rPr lang="en-US" dirty="0" err="1"/>
              <a:t>testimage_auto</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a:p>
            <a:endParaRPr lang="en-US" dirty="0"/>
          </a:p>
          <a:p>
            <a:r>
              <a:rPr lang="en-US" dirty="0">
                <a:hlinkClick r:id="rId3"/>
              </a:rPr>
              <a:t>https://www.yoctoproject.org/docs/latest/dev-manual/dev-manual.html#performing-automated-runtime-testing</a:t>
            </a:r>
            <a:endParaRPr lang="en-US" dirty="0"/>
          </a:p>
          <a:p>
            <a:pPr marL="0" indent="0">
              <a:buNone/>
            </a:pPr>
            <a:endParaRPr lang="en-US" dirty="0"/>
          </a:p>
        </p:txBody>
      </p:sp>
      <p:sp>
        <p:nvSpPr>
          <p:cNvPr id="5" name="TextBox 4">
            <a:extLst>
              <a:ext uri="{FF2B5EF4-FFF2-40B4-BE49-F238E27FC236}">
                <a16:creationId xmlns:a16="http://schemas.microsoft.com/office/drawing/2014/main" xmlns="" id="{442B9FB5-AFB7-E445-82A2-A4D6C0B86883}"/>
              </a:ext>
            </a:extLst>
          </p:cNvPr>
          <p:cNvSpPr txBox="1"/>
          <p:nvPr/>
        </p:nvSpPr>
        <p:spPr>
          <a:xfrm>
            <a:off x="1721223" y="1891368"/>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solidFill>
                  <a:srgbClr val="FF0000"/>
                </a:solidFill>
                <a:latin typeface="+mn-lt"/>
              </a:rPr>
              <a:t>TEST_IMAGE_qemuall</a:t>
            </a:r>
            <a:r>
              <a:rPr lang="en-US" sz="1200" dirty="0">
                <a:solidFill>
                  <a:srgbClr val="FF0000"/>
                </a:solidFill>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a16="http://schemas.microsoft.com/office/drawing/2014/main" xmlns="" id="{2CB03034-BD59-2948-9860-370475947324}"/>
              </a:ext>
            </a:extLst>
          </p:cNvPr>
          <p:cNvSpPr txBox="1"/>
          <p:nvPr/>
        </p:nvSpPr>
        <p:spPr>
          <a:xfrm>
            <a:off x="1721223" y="4287146"/>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1659419687"/>
      </p:ext>
    </p:extLst>
  </p:cSld>
  <p:clrMapOvr>
    <a:masterClrMapping/>
  </p:clrMapOvr>
  <p:transition>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a16="http://schemas.microsoft.com/office/drawing/2014/main" xmlns=""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1102854115"/>
      </p:ext>
    </p:extLst>
  </p:cSld>
  <p:clrMapOvr>
    <a:masterClrMapping/>
  </p:clrMapOvr>
  <p:transition>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a16="http://schemas.microsoft.com/office/drawing/2014/main" xmlns=""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2351049511"/>
      </p:ext>
    </p:extLst>
  </p:cSld>
  <p:clrMapOvr>
    <a:masterClrMapping/>
  </p:clrMapOvr>
  <p:transition>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a16="http://schemas.microsoft.com/office/drawing/2014/main" xmlns=""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a16="http://schemas.microsoft.com/office/drawing/2014/main" xmlns=""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451851038"/>
      </p:ext>
    </p:extLst>
  </p:cSld>
  <p:clrMapOvr>
    <a:masterClrMapping/>
  </p:clrMapOvr>
  <p:transition>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a16="http://schemas.microsoft.com/office/drawing/2014/main" xmlns=""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14574214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Runqueue?</a:t>
            </a:r>
            <a:endParaRPr/>
          </a:p>
        </p:txBody>
      </p:sp>
    </p:spTree>
    <p:extLst>
      <p:ext uri="{BB962C8B-B14F-4D97-AF65-F5344CB8AC3E}">
        <p14:creationId xmlns:p14="http://schemas.microsoft.com/office/powerpoint/2010/main" val="306125151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err="1" smtClean="0">
                <a:cs typeface="Arial" charset="0"/>
              </a:rPr>
              <a:t>Bonux</a:t>
            </a:r>
            <a:r>
              <a:rPr lang="en-US" dirty="0" smtClean="0">
                <a:cs typeface="Arial" charset="0"/>
              </a:rPr>
              <a:t> #2</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2899742501"/>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2448299377"/>
      </p:ext>
    </p:extLst>
  </p:cSld>
  <p:clrMapOvr>
    <a:masterClrMapping/>
  </p:clrMapOvr>
  <p:transition>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036899884"/>
      </p:ext>
    </p:extLst>
  </p:cSld>
  <p:clrMapOvr>
    <a:masterClrMapping/>
  </p:clrMapOvr>
  <p:transition>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2119281722"/>
      </p:ext>
    </p:extLst>
  </p:cSld>
  <p:clrMapOvr>
    <a:masterClrMapping/>
  </p:clrMapOvr>
  <p:transition>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2835699165"/>
      </p:ext>
    </p:extLst>
  </p:cSld>
  <p:clrMapOvr>
    <a:masterClrMapping/>
  </p:clrMapOvr>
  <p:transition>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3165307206"/>
      </p:ext>
    </p:extLst>
  </p:cSld>
  <p:clrMapOvr>
    <a:masterClrMapping/>
  </p:clrMapOvr>
  <p:transition>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1674370281"/>
      </p:ext>
    </p:extLst>
  </p:cSld>
  <p:clrMapOvr>
    <a:masterClrMapping/>
  </p:clrMapOvr>
  <p:transition>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0394388"/>
      </p:ext>
    </p:extLst>
  </p:cSld>
  <p:clrMapOvr>
    <a:masterClrMapping/>
  </p:clrMapOvr>
  <p:transition>
    <p:fad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59868815"/>
      </p:ext>
    </p:extLst>
  </p:cSld>
  <p:clrMapOvr>
    <a:masterClrMapping/>
  </p:clrMapOvr>
  <p:transition>
    <p:fad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31203834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wiki.yoctoproject.org/wiki/DevDay_San_Diego_2019</a:t>
            </a:r>
            <a:endParaRPr lang="en-US" u="sng" dirty="0" smtClean="0"/>
          </a:p>
          <a:p>
            <a:pPr lvl="1"/>
            <a:r>
              <a:rPr lang="en-US" dirty="0" smtClean="0"/>
              <a:t>Lab Requirements:</a:t>
            </a:r>
          </a:p>
          <a:p>
            <a:pPr lvl="6"/>
            <a:r>
              <a:rPr lang="en-US" dirty="0" smtClean="0"/>
              <a:t>Wireless connection: same as ELCE conference</a:t>
            </a:r>
          </a:p>
          <a:p>
            <a:pPr lvl="6"/>
            <a:r>
              <a:rPr lang="en-US" dirty="0" smtClean="0"/>
              <a:t>SSH (Windows: </a:t>
            </a:r>
            <a:r>
              <a:rPr lang="en-US" dirty="0"/>
              <a:t>e.g. </a:t>
            </a:r>
            <a:r>
              <a:rPr lang="en-US" dirty="0" smtClean="0"/>
              <a:t>“putty”)</a:t>
            </a:r>
          </a:p>
          <a:p>
            <a:r>
              <a:rPr lang="en-US" dirty="0" smtClean="0"/>
              <a:t>Wireless </a:t>
            </a:r>
            <a:r>
              <a:rPr lang="en-US" dirty="0"/>
              <a:t>Registration</a:t>
            </a:r>
            <a:r>
              <a:rPr lang="en-US" dirty="0" smtClean="0"/>
              <a:t>:</a:t>
            </a:r>
          </a:p>
          <a:p>
            <a:pPr lvl="1"/>
            <a:r>
              <a:rPr lang="en-US" dirty="0" smtClean="0"/>
              <a:t>Will be passed out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Runqueue?</a:t>
            </a:r>
            <a:endParaRPr/>
          </a:p>
        </p:txBody>
      </p:sp>
      <p:sp>
        <p:nvSpPr>
          <p:cNvPr id="72" name="Google Shape;7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“queue” (tree) of tasks that bitbake will execute for a given build</a:t>
            </a:r>
            <a:endParaRPr/>
          </a:p>
          <a:p>
            <a:pPr marL="914400" lvl="1" indent="-317500" algn="l" rtl="0">
              <a:spcBef>
                <a:spcPts val="0"/>
              </a:spcBef>
              <a:spcAft>
                <a:spcPts val="0"/>
              </a:spcAft>
              <a:buSzPts val="1400"/>
              <a:buChar char="○"/>
            </a:pPr>
            <a:r>
              <a:rPr lang="en"/>
              <a:t>Records task dependencies</a:t>
            </a:r>
            <a:endParaRPr/>
          </a:p>
          <a:p>
            <a:pPr marL="914400" lvl="1" indent="-317500" algn="l" rtl="0">
              <a:spcBef>
                <a:spcPts val="0"/>
              </a:spcBef>
              <a:spcAft>
                <a:spcPts val="0"/>
              </a:spcAft>
              <a:buSzPts val="1400"/>
              <a:buChar char="○"/>
            </a:pPr>
            <a:r>
              <a:rPr lang="en"/>
              <a:t>Record task state (completed, ready to run, not ready)</a:t>
            </a:r>
            <a:endParaRPr/>
          </a:p>
          <a:p>
            <a:pPr marL="914400" lvl="1" indent="-317500" algn="l" rtl="0">
              <a:spcBef>
                <a:spcPts val="0"/>
              </a:spcBef>
              <a:spcAft>
                <a:spcPts val="0"/>
              </a:spcAft>
              <a:buSzPts val="1400"/>
              <a:buChar char="○"/>
            </a:pPr>
            <a:r>
              <a:rPr lang="en"/>
              <a:t>As tasks are executed bitbake marks them as complete</a:t>
            </a:r>
            <a:endParaRPr/>
          </a:p>
        </p:txBody>
      </p:sp>
    </p:spTree>
    <p:extLst>
      <p:ext uri="{BB962C8B-B14F-4D97-AF65-F5344CB8AC3E}">
        <p14:creationId xmlns:p14="http://schemas.microsoft.com/office/powerpoint/2010/main" val="207817070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1295591120"/>
      </p:ext>
    </p:extLst>
  </p:cSld>
  <p:clrMapOvr>
    <a:masterClrMapping/>
  </p:clrMapOvr>
  <p:transition>
    <p:fade/>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2069450692"/>
      </p:ext>
    </p:extLst>
  </p:cSld>
  <p:clrMapOvr>
    <a:masterClrMapping/>
  </p:clrMapOvr>
  <p:transition>
    <p:fad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#3</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U-Boot </a:t>
            </a:r>
            <a:r>
              <a:rPr lang="en-US" dirty="0" smtClean="0">
                <a:latin typeface="Arial" charset="0"/>
              </a:rPr>
              <a:t>bootloader</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880119054"/>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contemporary hardware</a:t>
            </a:r>
            <a:endParaRPr lang="en-US" sz="2600" b="0" strike="noStrike" spc="-1">
              <a:solidFill>
                <a:srgbClr val="37424A"/>
              </a:solidFill>
              <a:latin typeface="Arial"/>
            </a:endParaRPr>
          </a:p>
        </p:txBody>
      </p:sp>
      <p:sp>
        <p:nvSpPr>
          <p:cNvPr id="332"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Contemporary embedded system boots like this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Power on</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BootROM</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First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Next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other bootloader stages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Linux kernel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Userspace</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We will focus on the bootloader parts</a:t>
            </a:r>
            <a:endParaRPr lang="en-US" sz="2400" b="1" strike="noStrike" spc="-1">
              <a:solidFill>
                <a:srgbClr val="414141"/>
              </a:solidFill>
              <a:latin typeface="Arial"/>
            </a:endParaRPr>
          </a:p>
        </p:txBody>
      </p:sp>
    </p:spTree>
    <p:extLst>
      <p:ext uri="{BB962C8B-B14F-4D97-AF65-F5344CB8AC3E}">
        <p14:creationId xmlns:p14="http://schemas.microsoft.com/office/powerpoint/2010/main" val="1089322117"/>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U-Boot bootloader</a:t>
            </a:r>
            <a:endParaRPr lang="en-US" sz="2600" b="0" strike="noStrike" spc="-1">
              <a:solidFill>
                <a:srgbClr val="37424A"/>
              </a:solidFill>
              <a:latin typeface="Arial"/>
            </a:endParaRPr>
          </a:p>
        </p:txBody>
      </p:sp>
      <p:sp>
        <p:nvSpPr>
          <p:cNvPr id="334"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De-facto standard bootloader in embedded</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Capable of starting Linux, *BSD, RTOSes, UEFI apps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boot monitor</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has a powerful command shell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Allows manipulating with the boot process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(boot different kernel, script the boot process...)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debug multitool</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shell tools allow operating hardware blocks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(memory IO, SPI, I2C, network, USB, ...)</a:t>
            </a:r>
            <a:endParaRPr lang="en-US" sz="2400" b="0" strike="noStrike" spc="-1">
              <a:solidFill>
                <a:srgbClr val="414141"/>
              </a:solidFill>
              <a:latin typeface="Arial"/>
            </a:endParaRPr>
          </a:p>
        </p:txBody>
      </p:sp>
    </p:spTree>
    <p:extLst>
      <p:ext uri="{BB962C8B-B14F-4D97-AF65-F5344CB8AC3E}">
        <p14:creationId xmlns:p14="http://schemas.microsoft.com/office/powerpoint/2010/main" val="2185001734"/>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a:t>
            </a:r>
            <a:endParaRPr lang="en-US" sz="2600" b="0" strike="noStrike" spc="-1">
              <a:solidFill>
                <a:srgbClr val="37424A"/>
              </a:solidFill>
              <a:latin typeface="Arial"/>
            </a:endParaRPr>
          </a:p>
        </p:txBody>
      </p:sp>
      <p:sp>
        <p:nvSpPr>
          <p:cNvPr id="336"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Three ways of doing that:</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sandbox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built as a Linux userspace binary</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QEMU</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in QEMU</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Real hardware (danger zone)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on real HW</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Flashing incorrect bootloader brick the device :-)</a:t>
            </a:r>
            <a:endParaRPr lang="en-US" sz="2400" b="0" strike="noStrike" spc="-1">
              <a:solidFill>
                <a:srgbClr val="414141"/>
              </a:solidFill>
              <a:latin typeface="Arial"/>
            </a:endParaRPr>
          </a:p>
        </p:txBody>
      </p:sp>
    </p:spTree>
    <p:extLst>
      <p:ext uri="{BB962C8B-B14F-4D97-AF65-F5344CB8AC3E}">
        <p14:creationId xmlns:p14="http://schemas.microsoft.com/office/powerpoint/2010/main" val="398598515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
        <p:nvSpPr>
          <p:cNvPr id="338"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Use the meta-dto-microdemo layer</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Metalayer contains convenience recipes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The u-boot-sandbox recipe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To quickly build U-Boot sandbox native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recipes-bsp/u-boot/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Kernel config changes to enable virt platform</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recipes-kernel/linux/files/force-virt.cfg</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DTO related things for later</a:t>
            </a:r>
            <a:endParaRPr lang="en-US" sz="2400" b="0" strike="noStrike" spc="-1">
              <a:solidFill>
                <a:srgbClr val="414141"/>
              </a:solidFill>
              <a:latin typeface="Arial"/>
            </a:endParaRPr>
          </a:p>
        </p:txBody>
      </p:sp>
    </p:spTree>
    <p:extLst>
      <p:ext uri="{BB962C8B-B14F-4D97-AF65-F5344CB8AC3E}">
        <p14:creationId xmlns:p14="http://schemas.microsoft.com/office/powerpoint/2010/main" val="147410665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0" name="CustomShape 2"/>
          <p:cNvSpPr/>
          <p:nvPr/>
        </p:nvSpPr>
        <p:spPr>
          <a:xfrm>
            <a:off x="427680" y="867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u-boot, u-boot-sandbox-native and qemu-native</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1" name="CustomShape 3"/>
          <p:cNvSpPr/>
          <p:nvPr/>
        </p:nvSpPr>
        <p:spPr>
          <a:xfrm>
            <a:off x="453960" y="1698840"/>
            <a:ext cx="8415720" cy="15649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echo "BBLAYERS += \"/scratch/</a:t>
            </a:r>
            <a:r>
              <a:rPr lang="en-US" sz="1600" b="0" strike="noStrike" spc="-1" dirty="0" err="1">
                <a:solidFill>
                  <a:srgbClr val="37424A"/>
                </a:solidFill>
                <a:latin typeface="Courier New"/>
                <a:ea typeface="ＭＳ Ｐゴシック"/>
              </a:rPr>
              <a:t>src</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/meta-</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r>
              <a:rPr lang="en-US" sz="1600" b="0"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&gt;&gt; </a:t>
            </a:r>
            <a:r>
              <a:rPr lang="en-US" sz="1600" b="0" strike="noStrike" spc="-1" dirty="0" err="1" smtClean="0">
                <a:solidFill>
                  <a:srgbClr val="37424A"/>
                </a:solidFill>
                <a:latin typeface="Courier New"/>
                <a:ea typeface="ＭＳ Ｐゴシック"/>
              </a:rPr>
              <a:t>conf</a:t>
            </a:r>
            <a:r>
              <a:rPr lang="en-US" sz="1600" b="0" strike="noStrike" spc="-1" dirty="0" smtClean="0">
                <a:solidFill>
                  <a:srgbClr val="37424A"/>
                </a:solidFill>
                <a:latin typeface="Courier New"/>
                <a:ea typeface="ＭＳ Ｐゴシック"/>
              </a:rPr>
              <a:t>/</a:t>
            </a:r>
            <a:r>
              <a:rPr lang="en-US" sz="1600" b="0" strike="noStrike" spc="-1" dirty="0" err="1" smtClean="0">
                <a:solidFill>
                  <a:srgbClr val="37424A"/>
                </a:solidFill>
                <a:latin typeface="Courier New"/>
                <a:ea typeface="ＭＳ Ｐゴシック"/>
              </a:rPr>
              <a:t>bblayers.conf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"MACHINE =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"SSTATE_DIR = \"/scratch/</a:t>
            </a:r>
            <a:r>
              <a:rPr lang="en-US" sz="1600" b="0" strike="noStrike" spc="-1" dirty="0" err="1">
                <a:solidFill>
                  <a:srgbClr val="37424A"/>
                </a:solidFill>
                <a:latin typeface="Courier New"/>
                <a:ea typeface="ＭＳ Ｐゴシック"/>
              </a:rPr>
              <a:t>sstate</a:t>
            </a:r>
            <a:r>
              <a:rPr lang="en-US" sz="1600" b="0" strike="noStrike" spc="-1" dirty="0">
                <a:solidFill>
                  <a:srgbClr val="37424A"/>
                </a:solidFill>
                <a:latin typeface="Courier New"/>
                <a:ea typeface="ＭＳ Ｐゴシック"/>
              </a:rPr>
              <a:t>-cache\""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"DL_DIR = \"/scratch/downloads\""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"UBOOT_MACHINE = \"</a:t>
            </a:r>
            <a:r>
              <a:rPr lang="en-US" sz="1600" b="0" strike="noStrike" spc="-1" dirty="0" err="1">
                <a:solidFill>
                  <a:srgbClr val="37424A"/>
                </a:solidFill>
                <a:latin typeface="Courier New"/>
                <a:ea typeface="ＭＳ Ｐゴシック"/>
              </a:rPr>
              <a:t>qemu_arm_defconfig</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endParaRPr lang="en-US" sz="1600" b="0" strike="noStrike" spc="-1" dirty="0">
              <a:latin typeface="Arial"/>
            </a:endParaRPr>
          </a:p>
        </p:txBody>
      </p:sp>
      <p:sp>
        <p:nvSpPr>
          <p:cNvPr id="342" name="CustomShape 4"/>
          <p:cNvSpPr/>
          <p:nvPr/>
        </p:nvSpPr>
        <p:spPr>
          <a:xfrm>
            <a:off x="453960" y="4177800"/>
            <a:ext cx="8324280" cy="11257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u-boot u-boot-sandbox-native </a:t>
            </a:r>
            <a:r>
              <a:rPr lang="en-US" sz="1600" b="0" strike="noStrike" spc="-1" dirty="0" err="1">
                <a:solidFill>
                  <a:srgbClr val="37424A"/>
                </a:solidFill>
                <a:latin typeface="Courier New"/>
                <a:ea typeface="ＭＳ Ｐゴシック"/>
              </a:rPr>
              <a:t>qemu</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smtClean="0">
                <a:solidFill>
                  <a:srgbClr val="37424A"/>
                </a:solidFill>
                <a:latin typeface="Courier New"/>
                <a:ea typeface="ＭＳ Ｐゴシック"/>
              </a:rPr>
              <a:t>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u-boot u-boot-sandbox-native u-boot-</a:t>
            </a:r>
            <a:r>
              <a:rPr lang="en-US" sz="1600" b="0" strike="noStrike" spc="-1" dirty="0" err="1">
                <a:solidFill>
                  <a:srgbClr val="37424A"/>
                </a:solidFill>
                <a:latin typeface="Courier New"/>
                <a:ea typeface="ＭＳ Ｐゴシック"/>
              </a:rPr>
              <a:t>mkimage</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smtClean="0">
                <a:solidFill>
                  <a:srgbClr val="37424A"/>
                </a:solidFill>
                <a:latin typeface="Courier New"/>
                <a:ea typeface="ＭＳ Ｐゴシック"/>
              </a:rPr>
              <a:t>qemu</a:t>
            </a:r>
            <a:r>
              <a:rPr lang="en-US" sz="1600" b="0" strike="noStrike" spc="-1" dirty="0" smtClean="0">
                <a:solidFill>
                  <a:srgbClr val="37424A"/>
                </a:solidFill>
                <a:latin typeface="Courier New"/>
                <a:ea typeface="ＭＳ Ｐゴシック"/>
              </a:rPr>
              <a:t>-native </a:t>
            </a:r>
            <a:r>
              <a:rPr lang="en-US" sz="1600" b="0" strike="noStrike" spc="-1" dirty="0">
                <a:solidFill>
                  <a:srgbClr val="37424A"/>
                </a:solidFill>
                <a:latin typeface="Courier New"/>
                <a:ea typeface="ＭＳ Ｐゴシック"/>
              </a:rPr>
              <a:t>virtual/kernel</a:t>
            </a:r>
            <a:endParaRPr lang="en-US" sz="1600" b="0" strike="noStrike" spc="-1" dirty="0">
              <a:latin typeface="Arial"/>
            </a:endParaRPr>
          </a:p>
        </p:txBody>
      </p:sp>
      <p:sp>
        <p:nvSpPr>
          <p:cNvPr id="343"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1651747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u-boot sandbox (use Ctrl-C to exit)</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6" name="CustomShape 3"/>
          <p:cNvSpPr/>
          <p:nvPr/>
        </p:nvSpPr>
        <p:spPr>
          <a:xfrm>
            <a:off x="457200" y="1097280"/>
            <a:ext cx="8321040" cy="50292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./tmp/work/x86_64-linux/u-boot-sandbox-native/\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1_2018.01-r0/git/u-boot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2018.01-dirty (Oct 14 2018 - 11:30:36 +0000)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SCSI:  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IDE:   Bus 0: not available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alias for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base    - print or set address offset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bootz   - boot Linux zImage image from memory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500" b="0" strike="noStrike" spc="-1">
                <a:solidFill>
                  <a:srgbClr val="37424A"/>
                </a:solidFill>
                <a:latin typeface="Courier New"/>
                <a:ea typeface="ＭＳ Ｐゴシック"/>
              </a:rPr>
              <a:t>=&gt; help bootz</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 boot Linux zImage image from memory</a:t>
            </a:r>
            <a:endParaRPr lang="en-US" sz="1500" b="0" strike="noStrike" spc="-1">
              <a:latin typeface="Arial"/>
            </a:endParaRPr>
          </a:p>
          <a:p>
            <a:pPr>
              <a:lnSpc>
                <a:spcPct val="100000"/>
              </a:lnSpc>
            </a:pP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Usage: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[addr [initrd[:size]] [fdt]]</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 boot Linux zImage stored in memory</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The argument 'initrd' is optional and specifies the address</a:t>
            </a:r>
            <a:endParaRPr lang="en-US" sz="1500" b="0" strike="noStrike" spc="-1">
              <a:latin typeface="Arial"/>
            </a:endParaRPr>
          </a:p>
          <a:p>
            <a:pPr>
              <a:lnSpc>
                <a:spcPct val="100000"/>
              </a:lnSpc>
            </a:pPr>
            <a:endParaRPr lang="en-US" sz="1500" b="0" strike="noStrike" spc="-1">
              <a:latin typeface="Arial"/>
            </a:endParaRPr>
          </a:p>
        </p:txBody>
      </p:sp>
      <p:sp>
        <p:nvSpPr>
          <p:cNvPr id="34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49592121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Start U-Boot in QEMU</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i="1" strike="noStrike" spc="-1">
                <a:solidFill>
                  <a:srgbClr val="414141"/>
                </a:solidFill>
                <a:latin typeface="Arial"/>
                <a:ea typeface="ＭＳ Ｐゴシック"/>
              </a:rPr>
              <a:t>(</a:t>
            </a:r>
            <a:r>
              <a:rPr lang="en-US" sz="1600" b="1" i="1" strike="noStrike" spc="-1">
                <a:solidFill>
                  <a:srgbClr val="414141"/>
                </a:solidFill>
                <a:latin typeface="Arial"/>
                <a:ea typeface="ＭＳ Ｐゴシック"/>
              </a:rPr>
              <a:t>CTRL-A x </a:t>
            </a:r>
            <a:r>
              <a:rPr lang="en-US" sz="1600" b="0" i="1" strike="noStrike" spc="-1">
                <a:solidFill>
                  <a:srgbClr val="414141"/>
                </a:solidFill>
                <a:latin typeface="Arial"/>
                <a:ea typeface="ＭＳ Ｐゴシック"/>
              </a:rPr>
              <a:t>to quit QEMU</a:t>
            </a:r>
            <a:r>
              <a:rPr lang="en-US" sz="2000" b="1" strike="noStrike" spc="-1">
                <a:solidFill>
                  <a:srgbClr val="414141"/>
                </a:solidFill>
                <a:latin typeface="Arial"/>
                <a:ea typeface="ＭＳ Ｐゴシック"/>
              </a:rPr>
              <a: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0" name="CustomShape 3"/>
          <p:cNvSpPr/>
          <p:nvPr/>
        </p:nvSpPr>
        <p:spPr>
          <a:xfrm>
            <a:off x="457200" y="1068120"/>
            <a:ext cx="8321040" cy="4601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2.11.1-r0/build/arm-softmmu/qemu-system-arm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-bios tmp/deploy/images/qemuarm/u-boot.bin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WARNING: Caches not enabled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Using default environment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p:txBody>
      </p:sp>
      <p:sp>
        <p:nvSpPr>
          <p:cNvPr id="35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63753077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Traditional Runqueue Execution</a:t>
            </a:r>
            <a:endParaRPr/>
          </a:p>
        </p:txBody>
      </p:sp>
    </p:spTree>
    <p:extLst>
      <p:ext uri="{BB962C8B-B14F-4D97-AF65-F5344CB8AC3E}">
        <p14:creationId xmlns:p14="http://schemas.microsoft.com/office/powerpoint/2010/main" val="245501353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4"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if=tmp/deploy/images/qemuarm/zImage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55"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a:t>
            </a:r>
            <a:endParaRPr lang="en-US" sz="1600" b="0" strike="noStrike" spc="-1">
              <a:latin typeface="Arial"/>
            </a:endParaRPr>
          </a:p>
        </p:txBody>
      </p:sp>
      <p:sp>
        <p:nvSpPr>
          <p:cNvPr id="356"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80134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Figure out where the RAM is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Kernel is ~ 8 MiB, copy it to RAM start + 0x8000</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9" name="CustomShape 3"/>
          <p:cNvSpPr/>
          <p:nvPr/>
        </p:nvSpPr>
        <p:spPr>
          <a:xfrm>
            <a:off x="457200" y="5150880"/>
            <a:ext cx="8324280" cy="335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=&gt; cp 0x100000 0x40008000 0x200000</a:t>
            </a:r>
            <a:endParaRPr lang="en-US" sz="1500" b="0" strike="noStrike" spc="-1">
              <a:latin typeface="Arial"/>
            </a:endParaRPr>
          </a:p>
        </p:txBody>
      </p:sp>
      <p:sp>
        <p:nvSpPr>
          <p:cNvPr id="360" name="CustomShape 4"/>
          <p:cNvSpPr/>
          <p:nvPr/>
        </p:nvSpPr>
        <p:spPr>
          <a:xfrm>
            <a:off x="457200" y="1028520"/>
            <a:ext cx="8324280" cy="35434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=&gt; bdi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arch_number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boot_params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bank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start    = </a:t>
            </a:r>
            <a:r>
              <a:rPr lang="en-US" sz="1600" b="1" strike="noStrike" spc="-1">
                <a:solidFill>
                  <a:srgbClr val="37424A"/>
                </a:solidFill>
                <a:latin typeface="Courier New"/>
                <a:ea typeface="ＭＳ Ｐゴシック"/>
              </a:rPr>
              <a:t>0x40000000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size     = 0x08000000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baudrate    = 115200 bps</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TLB addr    = 0x47FF0000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relocaddr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 off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irq_sp      = 0x46F66ED0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sp start    = 0x46F66EC0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Early malloc usage: 104 / 400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fdt_blob = 46f66ee8</a:t>
            </a:r>
            <a:endParaRPr lang="en-US" sz="1600" b="0" strike="noStrike" spc="-1">
              <a:latin typeface="Arial"/>
            </a:endParaRPr>
          </a:p>
        </p:txBody>
      </p:sp>
      <p:sp>
        <p:nvSpPr>
          <p:cNvPr id="361"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6746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6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Boot the zImage with DT</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$fdtcontroladdr is DT generated by QEMU</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0" strike="noStrike" spc="-1">
                <a:solidFill>
                  <a:srgbClr val="414141"/>
                </a:solidFill>
                <a:latin typeface="Arial"/>
                <a:ea typeface="ＭＳ Ｐゴシック"/>
              </a:rPr>
              <a:t>You can dump the DT by appending -machine dumpdtb=file.dtb</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64" name="CustomShape 3"/>
          <p:cNvSpPr/>
          <p:nvPr/>
        </p:nvSpPr>
        <p:spPr>
          <a:xfrm>
            <a:off x="457200" y="1136520"/>
            <a:ext cx="8324280" cy="39841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300" b="0" strike="noStrike" spc="-1">
                <a:solidFill>
                  <a:srgbClr val="37424A"/>
                </a:solidFill>
                <a:latin typeface="Courier New"/>
                <a:ea typeface="ＭＳ Ｐゴシック"/>
              </a:rPr>
              <a:t>=&gt; bootz 0x40008000 - $fdtcontroladdr</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Kernel image @ 0x40008000 [ 0x000000 - 0x524da0 ]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Flattened Device Tree blob at 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Booting using the fdt blob at 0x46f66ee8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Using Device Tree in place at 46f66ee8, end 46f79ee7</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Starting kernel ...</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Booting Linux on physical CPU 0x0</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Linux version 4.14.67-yocto-standard (</a:t>
            </a:r>
            <a:r>
              <a:rPr lang="en-US" sz="1300" b="0" strike="noStrike" spc="-1">
                <a:solidFill>
                  <a:srgbClr val="37424A"/>
                </a:solidFill>
                <a:latin typeface="Courier New"/>
                <a:ea typeface="ＭＳ Ｐゴシック"/>
                <a:hlinkClick r:id="rId3"/>
              </a:rPr>
              <a:t>oe-user@oe-host</a:t>
            </a: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(gcc version 7.3.0 (GCC)) #1 PREEMPT Thu Oct 11 13:10:58 UTC 2018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ARMv7 Processor [412fc0f1] revision 1 (ARMv7), cr=10c53c7d</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div instructions available: patching division code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PIPT / VIPT nonaliasing data cache, PIPT instruction cache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OF: fdt: Machine model: linux,dummy-virt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Memory policy: Data cache writeback</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probing for conduit method from DT.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PSCIv0.2 detected in firmware.</a:t>
            </a:r>
            <a:endParaRPr lang="en-US" sz="1300" b="0" strike="noStrike" spc="-1">
              <a:latin typeface="Arial"/>
            </a:endParaRPr>
          </a:p>
        </p:txBody>
      </p:sp>
      <p:sp>
        <p:nvSpPr>
          <p:cNvPr id="36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35213954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zImage and Image</a:t>
            </a:r>
            <a:endParaRPr lang="en-US" sz="2600" b="0" strike="noStrike" spc="-1">
              <a:solidFill>
                <a:srgbClr val="37424A"/>
              </a:solidFill>
              <a:latin typeface="Arial"/>
            </a:endParaRPr>
          </a:p>
        </p:txBody>
      </p:sp>
      <p:sp>
        <p:nvSpPr>
          <p:cNvPr id="367"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Linux binary with decompressor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No protection against bitrot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Set up registers as needed and jump to it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DT is optional and separate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U-Boot “bootz” command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On Aarch64, similar type of image is called Image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Boot with “booti”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321418920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uImage</a:t>
            </a:r>
            <a:endParaRPr lang="en-US" sz="2600" b="0" strike="noStrike" spc="-1">
              <a:solidFill>
                <a:srgbClr val="37424A"/>
              </a:solidFill>
              <a:latin typeface="Arial"/>
            </a:endParaRPr>
          </a:p>
        </p:txBody>
      </p:sp>
      <p:sp>
        <p:nvSpPr>
          <p:cNvPr id="369"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Envelope around arbitrary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Legacy since forever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Small header with CRC32 and metadata</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Note that CRC32 is weak</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Metadata contain payload type, load address...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Wraps only one single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“bootm”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1420135025"/>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fitImage</a:t>
            </a:r>
            <a:endParaRPr lang="en-US" sz="2600" b="0" strike="noStrike" spc="-1">
              <a:solidFill>
                <a:srgbClr val="37424A"/>
              </a:solidFill>
              <a:latin typeface="Arial"/>
            </a:endParaRPr>
          </a:p>
        </p:txBody>
      </p:sp>
      <p:sp>
        <p:nvSpPr>
          <p:cNvPr id="371"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Multi-component image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Based on DT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Can bundle multiple files with different properties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Configurable checksum per-entry</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CRC32, MD5, SHA1, SHA256...</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Supports digital signatures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RSA2048, RSA4096...</a:t>
            </a:r>
            <a:endParaRPr lang="en-US" sz="2400" b="0" strike="noStrike" spc="-1">
              <a:solidFill>
                <a:srgbClr val="414141"/>
              </a:solidFill>
              <a:latin typeface="Arial"/>
            </a:endParaRPr>
          </a:p>
        </p:txBody>
      </p:sp>
    </p:spTree>
    <p:extLst>
      <p:ext uri="{BB962C8B-B14F-4D97-AF65-F5344CB8AC3E}">
        <p14:creationId xmlns:p14="http://schemas.microsoft.com/office/powerpoint/2010/main" val="120295649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QEMU specific step – dump the DTB</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Copy over the fitImage source from the metalayer</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Build the fitImage:</a:t>
            </a:r>
            <a:endParaRPr lang="en-US" sz="2000" b="0" strike="noStrike" spc="-1">
              <a:latin typeface="Arial"/>
            </a:endParaRPr>
          </a:p>
        </p:txBody>
      </p:sp>
      <p:sp>
        <p:nvSpPr>
          <p:cNvPr id="374" name="CustomShape 3"/>
          <p:cNvSpPr/>
          <p:nvPr/>
        </p:nvSpPr>
        <p:spPr>
          <a:xfrm>
            <a:off x="457200" y="1136520"/>
            <a:ext cx="8324280" cy="326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37424A"/>
                </a:solidFill>
                <a:latin typeface="Courier New"/>
                <a:ea typeface="ＭＳ Ｐゴシック"/>
              </a:rPr>
              <a:t>=&gt; $ qemu-system-arm -machine virt -nographic -machine dumpdtb=qemu.dtb</a:t>
            </a:r>
            <a:endParaRPr lang="en-US" sz="1400" b="0" strike="noStrike" spc="-1">
              <a:latin typeface="Arial"/>
            </a:endParaRPr>
          </a:p>
        </p:txBody>
      </p:sp>
      <p:sp>
        <p:nvSpPr>
          <p:cNvPr id="37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Building the kernel fitImage</a:t>
            </a:r>
            <a:endParaRPr lang="en-US" sz="2600" b="0" strike="noStrike" spc="-1">
              <a:solidFill>
                <a:srgbClr val="37424A"/>
              </a:solidFill>
              <a:latin typeface="Arial"/>
            </a:endParaRPr>
          </a:p>
        </p:txBody>
      </p:sp>
      <p:sp>
        <p:nvSpPr>
          <p:cNvPr id="376" name="CustomShape 5"/>
          <p:cNvSpPr/>
          <p:nvPr/>
        </p:nvSpPr>
        <p:spPr>
          <a:xfrm>
            <a:off x="457200" y="2118600"/>
            <a:ext cx="8324280" cy="533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 cp /scratch/src/dto/meta-dto-microdemo/recipes-kernel/\</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linux/files/fit-image.its .</a:t>
            </a:r>
            <a:endParaRPr lang="en-US" sz="1500" b="0" strike="noStrike" spc="-1">
              <a:latin typeface="Arial"/>
            </a:endParaRPr>
          </a:p>
        </p:txBody>
      </p:sp>
      <p:sp>
        <p:nvSpPr>
          <p:cNvPr id="377" name="CustomShape 6"/>
          <p:cNvSpPr/>
          <p:nvPr/>
        </p:nvSpPr>
        <p:spPr>
          <a:xfrm>
            <a:off x="457200" y="3100680"/>
            <a:ext cx="8324280" cy="30258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export PATH=$PATH:tmp/work/x86_64-linux/dtc-native/\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1.4.5-r0/image/scratch/poky/build/tmp/work/x86_64-linux/\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dtc-native/1.4.5-r0/recipe-sysroot-native/usr/bin/</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./tmp/work/x86_64-linux/u-boot-mkimage-native/\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1_2018.01-r0/git/tools/mkimage -f ./fit-image.its /tmp/fitImage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5267.41 KiB = 5.14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40847799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80"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if=/tmp/fitImage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81"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setenv fdt_high 0x48000000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bootm 0x100000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kernel from FIT Image at 00100000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Using 'conf-1' configuration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Trying 'kernel-1' kernel subimage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Device Tree to 46f49000, end 46f5bfff ... OK</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Starting kernel ...</a:t>
            </a:r>
            <a:endParaRPr lang="en-US" sz="1600" b="0" strike="noStrike" spc="-1">
              <a:latin typeface="Arial"/>
            </a:endParaRPr>
          </a:p>
        </p:txBody>
      </p:sp>
      <p:sp>
        <p:nvSpPr>
          <p:cNvPr id="382"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7441631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4"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5" name="CustomShape 3"/>
          <p:cNvSpPr/>
          <p:nvPr/>
        </p:nvSpPr>
        <p:spPr>
          <a:xfrm>
            <a:off x="453960" y="731520"/>
            <a:ext cx="8324280" cy="53949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cat fit-image.its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/dts-v1/;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/incbin/("./tmp/deploy/images/qemuarm/zImage");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"Flattened Device Tree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/incbin/("./qemu.dtb");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"flat_dt";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"md5";</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p:txBody>
      </p:sp>
      <p:sp>
        <p:nvSpPr>
          <p:cNvPr id="386"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420547643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9" name="CustomShape 3"/>
          <p:cNvSpPr/>
          <p:nvPr/>
        </p:nvSpPr>
        <p:spPr>
          <a:xfrm>
            <a:off x="453960" y="1127520"/>
            <a:ext cx="8324280" cy="45194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"sha1";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p:txBody>
      </p:sp>
      <p:sp>
        <p:nvSpPr>
          <p:cNvPr id="390"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3955943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01" name="Google Shape;101;p19"/>
          <p:cNvCxnSpPr>
            <a:stCxn id="102" idx="1"/>
            <a:endCxn id="9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03" name="Google Shape;103;p19"/>
          <p:cNvCxnSpPr>
            <a:stCxn id="104" idx="0"/>
            <a:endCxn id="10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05" name="Google Shape;105;p1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02" name="Google Shape;102;p1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04" name="Google Shape;104;p1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06" name="Google Shape;106;p1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07" name="Google Shape;107;p19"/>
          <p:cNvCxnSpPr>
            <a:stCxn id="106" idx="1"/>
            <a:endCxn id="10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19482647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2"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It is possible to bundle multiple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Kernel images, FDTs, firmwares, bitstreams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Have multiple configurations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$fdt_high variable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Sets the upper bound memory address for FDT relocation</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Special value 0xffffffff = -1 means do not relocate FDT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Some platforms need FDT close to the kernel binary</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Information about uImage and fitImage, “iminfo”</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Extracting data from fitImage – “imxtract”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93"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19841991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96" name="CustomShape 3"/>
          <p:cNvSpPr/>
          <p:nvPr/>
        </p:nvSpPr>
        <p:spPr>
          <a:xfrm>
            <a:off x="457200" y="770760"/>
            <a:ext cx="8324280" cy="5081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Start:   0x001000ec</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5.1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Address: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Point: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algo: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value:   bf5547fe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hash(es) for FIT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Hash(es) for Image 0 (kernel-1): crc32+</a:t>
            </a:r>
            <a:endParaRPr lang="en-US" sz="1200" b="0" strike="noStrike" spc="-1">
              <a:latin typeface="Arial"/>
            </a:endParaRPr>
          </a:p>
        </p:txBody>
      </p:sp>
      <p:sp>
        <p:nvSpPr>
          <p:cNvPr id="39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iminfo</a:t>
            </a:r>
            <a:endParaRPr lang="en-US" sz="2600" b="0" strike="noStrike" spc="-1">
              <a:solidFill>
                <a:srgbClr val="37424A"/>
              </a:solidFill>
              <a:latin typeface="Arial"/>
            </a:endParaRPr>
          </a:p>
        </p:txBody>
      </p:sp>
    </p:spTree>
    <p:extLst>
      <p:ext uri="{BB962C8B-B14F-4D97-AF65-F5344CB8AC3E}">
        <p14:creationId xmlns:p14="http://schemas.microsoft.com/office/powerpoint/2010/main" val="406949784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400" name="CustomShape 3"/>
          <p:cNvSpPr/>
          <p:nvPr/>
        </p:nvSpPr>
        <p:spPr>
          <a:xfrm>
            <a:off x="457200" y="878760"/>
            <a:ext cx="8324280" cy="51562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a:t>
            </a:r>
            <a:r>
              <a:rPr lang="en-US" sz="1200" b="1" strike="noStrike" spc="-1">
                <a:solidFill>
                  <a:srgbClr val="37424A"/>
                </a:solidFill>
                <a:latin typeface="Courier New"/>
                <a:ea typeface="ＭＳ Ｐゴシック"/>
              </a:rPr>
              <a:t>kernel-1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a:t>
            </a:r>
            <a:r>
              <a:rPr lang="en-US" sz="1200" b="1" strike="noStrike" spc="-1">
                <a:solidFill>
                  <a:srgbClr val="37424A"/>
                </a:solidFill>
                <a:latin typeface="Courier New"/>
                <a:ea typeface="ＭＳ Ｐゴシック"/>
              </a:rPr>
              <a:t>conf-1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300" b="0" strike="noStrike" spc="-1">
                <a:solidFill>
                  <a:srgbClr val="37424A"/>
                </a:solidFill>
                <a:latin typeface="Courier New"/>
                <a:ea typeface="ＭＳ Ｐゴシック"/>
              </a:rPr>
              <a:t>=&gt; help bootm</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 boot application image from memory</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Usage: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[addr [arg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 boot application image stored in memory</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For the new multi component uImage format (FIT) addresses</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must be extended to include component or configuration unit name: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addr:&lt;subimg_uname&gt;</a:t>
            </a:r>
            <a:r>
              <a:rPr lang="en-US" sz="1300" b="0" strike="noStrike" spc="-1">
                <a:solidFill>
                  <a:srgbClr val="37424A"/>
                </a:solidFill>
                <a:latin typeface="Courier New"/>
                <a:ea typeface="ＭＳ Ｐゴシック"/>
              </a:rPr>
              <a:t> - direct component image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addr#&lt;conf_uname&gt;</a:t>
            </a:r>
            <a:r>
              <a:rPr lang="en-US" sz="1300" b="0" strike="noStrike" spc="-1">
                <a:solidFill>
                  <a:srgbClr val="37424A"/>
                </a:solidFill>
                <a:latin typeface="Courier New"/>
                <a:ea typeface="ＭＳ Ｐゴシック"/>
              </a:rPr>
              <a:t>   - configuration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Use iminfo command to get the list of existing component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images and configurations.</a:t>
            </a:r>
            <a:endParaRPr lang="en-US" sz="1300" b="0" strike="noStrike" spc="-1">
              <a:latin typeface="Arial"/>
            </a:endParaRPr>
          </a:p>
        </p:txBody>
      </p:sp>
      <p:sp>
        <p:nvSpPr>
          <p:cNvPr id="40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configurations</a:t>
            </a:r>
            <a:endParaRPr lang="en-US" sz="2600" b="0" strike="noStrike" spc="-1">
              <a:solidFill>
                <a:srgbClr val="37424A"/>
              </a:solidFill>
              <a:latin typeface="Arial"/>
            </a:endParaRPr>
          </a:p>
        </p:txBody>
      </p:sp>
    </p:spTree>
    <p:extLst>
      <p:ext uri="{BB962C8B-B14F-4D97-AF65-F5344CB8AC3E}">
        <p14:creationId xmlns:p14="http://schemas.microsoft.com/office/powerpoint/2010/main" val="21090726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403"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OE can generate fitImage using the kernel-bbclass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the following entries to your machine config:</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Note that it is possible to use multiple DTs</a:t>
            </a:r>
            <a:endParaRPr lang="en-US" sz="2000" b="0" strike="noStrike" spc="-1">
              <a:latin typeface="Arial"/>
            </a:endParaRPr>
          </a:p>
          <a:p>
            <a:pPr marL="648000" lvl="2"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The fitImage bbclass will generate one fitImage configuration per DT entry</a:t>
            </a:r>
            <a:endParaRPr lang="en-US" sz="2000" b="0" strike="noStrike" spc="-1">
              <a:latin typeface="Arial"/>
            </a:endParaRPr>
          </a:p>
        </p:txBody>
      </p:sp>
      <p:sp>
        <p:nvSpPr>
          <p:cNvPr id="404"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OE kernel-fitimage bbclass</a:t>
            </a:r>
            <a:endParaRPr lang="en-US" sz="2600" b="0" strike="noStrike" spc="-1">
              <a:solidFill>
                <a:srgbClr val="37424A"/>
              </a:solidFill>
              <a:latin typeface="Arial"/>
            </a:endParaRPr>
          </a:p>
        </p:txBody>
      </p:sp>
      <p:sp>
        <p:nvSpPr>
          <p:cNvPr id="405" name="CustomShape 4"/>
          <p:cNvSpPr/>
          <p:nvPr/>
        </p:nvSpPr>
        <p:spPr>
          <a:xfrm>
            <a:off x="457200" y="1828800"/>
            <a:ext cx="8321040" cy="797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KERNEL_IMAGETYPE = “fitImage”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KERNEL_CLASSES += “kernel-fitimage”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KERNEL_DEVICETREE = “your-machine.dtb”</a:t>
            </a:r>
            <a:endParaRPr lang="en-US" sz="1500" b="0" strike="noStrike" spc="-1">
              <a:latin typeface="Arial"/>
            </a:endParaRPr>
          </a:p>
        </p:txBody>
      </p:sp>
    </p:spTree>
    <p:extLst>
      <p:ext uri="{BB962C8B-B14F-4D97-AF65-F5344CB8AC3E}">
        <p14:creationId xmlns:p14="http://schemas.microsoft.com/office/powerpoint/2010/main" val="32600657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13" name="Google Shape;11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14" name="Google Shape;114;p20"/>
          <p:cNvCxnSpPr>
            <a:stCxn id="115" idx="1"/>
            <a:endCxn id="11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16" name="Google Shape;116;p20"/>
          <p:cNvCxnSpPr>
            <a:stCxn id="115" idx="3"/>
            <a:endCxn id="117"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7" name="Google Shape;117;p2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18" name="Google Shape;118;p20"/>
          <p:cNvCxnSpPr>
            <a:stCxn id="119" idx="0"/>
            <a:endCxn id="11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20" name="Google Shape;120;p2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21" name="Google Shape;121;p2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122" name="Google Shape;122;p20"/>
          <p:cNvCxnSpPr>
            <a:stCxn id="123" idx="3"/>
            <a:endCxn id="121"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5" name="Google Shape;115;p2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19" name="Google Shape;119;p2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23" name="Google Shape;123;p2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24" name="Google Shape;124;p20"/>
          <p:cNvCxnSpPr>
            <a:stCxn id="123" idx="1"/>
            <a:endCxn id="11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47766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30" name="Google Shape;130;p21"/>
          <p:cNvCxnSpPr>
            <a:stCxn id="131" idx="2"/>
            <a:endCxn id="132"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31" name="Google Shape;131;p2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33" name="Google Shape;133;p21"/>
          <p:cNvCxnSpPr>
            <a:stCxn id="134" idx="0"/>
            <a:endCxn id="1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35" name="Google Shape;135;p2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32" name="Google Shape;132;p2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34" name="Google Shape;134;p21"/>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36" name="Google Shape;136;p2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37" name="Google Shape;137;p21"/>
          <p:cNvCxnSpPr>
            <a:stCxn id="136" idx="1"/>
            <a:endCxn id="13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73142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endParaRPr sz="1200"/>
          </a:p>
        </p:txBody>
      </p:sp>
      <p:sp>
        <p:nvSpPr>
          <p:cNvPr id="143" name="Google Shape;143;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44" name="Google Shape;144;p22"/>
          <p:cNvCxnSpPr>
            <a:stCxn id="145" idx="1"/>
            <a:endCxn id="14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146" name="Google Shape;146;p22"/>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47" name="Google Shape;147;p22"/>
          <p:cNvCxnSpPr>
            <a:stCxn id="148" idx="0"/>
            <a:endCxn id="14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49" name="Google Shape;149;p22"/>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50" name="Google Shape;150;p22"/>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145" name="Google Shape;145;p22"/>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endParaRPr sz="1200"/>
          </a:p>
        </p:txBody>
      </p:sp>
      <p:sp>
        <p:nvSpPr>
          <p:cNvPr id="148" name="Google Shape;148;p22"/>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endParaRPr sz="1200"/>
          </a:p>
        </p:txBody>
      </p:sp>
      <p:sp>
        <p:nvSpPr>
          <p:cNvPr id="151" name="Google Shape;151;p22"/>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endParaRPr sz="1200"/>
          </a:p>
        </p:txBody>
      </p:sp>
      <p:cxnSp>
        <p:nvCxnSpPr>
          <p:cNvPr id="152" name="Google Shape;152;p22"/>
          <p:cNvCxnSpPr>
            <a:stCxn id="151" idx="1"/>
            <a:endCxn id="14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54925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Hash Equivalence?</a:t>
            </a:r>
            <a:endParaRPr/>
          </a:p>
        </p:txBody>
      </p:sp>
      <p:sp>
        <p:nvSpPr>
          <p:cNvPr id="158" name="Google Shape;15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 the reuse of sstate</a:t>
            </a:r>
            <a:endParaRPr/>
          </a:p>
          <a:p>
            <a:pPr marL="457200" lvl="0" indent="-342900" algn="l" rtl="0">
              <a:spcBef>
                <a:spcPts val="0"/>
              </a:spcBef>
              <a:spcAft>
                <a:spcPts val="0"/>
              </a:spcAft>
              <a:buSzPts val="1800"/>
              <a:buChar char="●"/>
            </a:pPr>
            <a:r>
              <a:rPr lang="en"/>
              <a:t>Reduce unnecessary rebuilds of recipes</a:t>
            </a:r>
            <a:endParaRPr/>
          </a:p>
          <a:p>
            <a:pPr marL="457200" lvl="0" indent="-342900" algn="l" rtl="0">
              <a:spcBef>
                <a:spcPts val="0"/>
              </a:spcBef>
              <a:spcAft>
                <a:spcPts val="0"/>
              </a:spcAft>
              <a:buSzPts val="1800"/>
              <a:buChar char="●"/>
            </a:pPr>
            <a:r>
              <a:rPr lang="en"/>
              <a:t>Reduce build times</a:t>
            </a:r>
            <a:endParaRPr/>
          </a:p>
        </p:txBody>
      </p:sp>
    </p:spTree>
    <p:extLst>
      <p:ext uri="{BB962C8B-B14F-4D97-AF65-F5344CB8AC3E}">
        <p14:creationId xmlns:p14="http://schemas.microsoft.com/office/powerpoint/2010/main" val="24538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Runqueue Execution with Hash Equivalence Server</a:t>
            </a:r>
            <a:endParaRPr/>
          </a:p>
        </p:txBody>
      </p:sp>
    </p:spTree>
    <p:extLst>
      <p:ext uri="{BB962C8B-B14F-4D97-AF65-F5344CB8AC3E}">
        <p14:creationId xmlns:p14="http://schemas.microsoft.com/office/powerpoint/2010/main" val="129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sp>
        <p:nvSpPr>
          <p:cNvPr id="192" name="Google Shape;192;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193" name="Google Shape;193;p26"/>
          <p:cNvCxnSpPr>
            <a:stCxn id="194" idx="1"/>
            <a:endCxn id="19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95" name="Google Shape;195;p26"/>
          <p:cNvCxnSpPr>
            <a:stCxn id="194" idx="3"/>
            <a:endCxn id="19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96" name="Google Shape;196;p2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97" name="Google Shape;197;p26"/>
          <p:cNvCxnSpPr>
            <a:stCxn id="198" idx="0"/>
            <a:endCxn id="19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99" name="Google Shape;199;p26"/>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00" name="Google Shape;200;p2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01" name="Google Shape;201;p26"/>
          <p:cNvCxnSpPr>
            <a:stCxn id="202" idx="3"/>
            <a:endCxn id="20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03" name="Google Shape;203;p2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194" name="Google Shape;194;p2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p:txBody>
      </p:sp>
      <p:sp>
        <p:nvSpPr>
          <p:cNvPr id="198" name="Google Shape;198;p26"/>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02" name="Google Shape;202;p26"/>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04" name="Google Shape;204;p26"/>
          <p:cNvCxnSpPr>
            <a:stCxn id="202" idx="1"/>
            <a:endCxn id="19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61506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cxnSp>
        <p:nvCxnSpPr>
          <p:cNvPr id="210" name="Google Shape;210;p27"/>
          <p:cNvCxnSpPr>
            <a:stCxn id="211" idx="3"/>
            <a:endCxn id="212" idx="0"/>
          </p:cNvCxnSpPr>
          <p:nvPr/>
        </p:nvCxnSpPr>
        <p:spPr>
          <a:xfrm>
            <a:off x="5515894" y="2611217"/>
            <a:ext cx="1369500" cy="538200"/>
          </a:xfrm>
          <a:prstGeom prst="bentConnector2">
            <a:avLst/>
          </a:prstGeom>
          <a:noFill/>
          <a:ln w="9525" cap="flat" cmpd="sng">
            <a:solidFill>
              <a:srgbClr val="FF9900"/>
            </a:solidFill>
            <a:prstDash val="solid"/>
            <a:round/>
            <a:headEnd type="none" w="med" len="med"/>
            <a:tailEnd type="triangle" w="med" len="med"/>
          </a:ln>
        </p:spPr>
      </p:cxnSp>
      <p:sp>
        <p:nvSpPr>
          <p:cNvPr id="213" name="Google Shape;21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14" name="Google Shape;214;p27"/>
          <p:cNvCxnSpPr>
            <a:stCxn id="211" idx="1"/>
            <a:endCxn id="20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15" name="Google Shape;215;p27"/>
          <p:cNvCxnSpPr>
            <a:stCxn id="211" idx="3"/>
            <a:endCxn id="21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6" name="Google Shape;216;p2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17" name="Google Shape;217;p27"/>
          <p:cNvCxnSpPr>
            <a:stCxn id="218" idx="0"/>
            <a:endCxn id="211"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19" name="Google Shape;219;p2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20" name="Google Shape;220;p2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21" name="Google Shape;221;p27"/>
          <p:cNvCxnSpPr>
            <a:stCxn id="222" idx="3"/>
            <a:endCxn id="22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2" name="Google Shape;212;p2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23" name="Google Shape;223;p2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11" name="Google Shape;211;p2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18" name="Google Shape;218;p2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22" name="Google Shape;222;p2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24" name="Google Shape;224;p27"/>
          <p:cNvCxnSpPr>
            <a:stCxn id="222" idx="1"/>
            <a:endCxn id="21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1744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Developer Day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a:latin typeface="Arial" charset="0"/>
              </a:rPr>
              <a:t>9:00- </a:t>
            </a:r>
            <a:r>
              <a:rPr lang="en-US" sz="1600" dirty="0" smtClean="0">
                <a:latin typeface="Arial" charset="0"/>
              </a:rPr>
              <a:t>9:10</a:t>
            </a:r>
            <a:r>
              <a:rPr lang="en-US" sz="1600" dirty="0">
                <a:latin typeface="Arial" charset="0"/>
              </a:rPr>
              <a:t>	</a:t>
            </a:r>
            <a:r>
              <a:rPr lang="en-US" sz="1600" dirty="0" smtClean="0">
                <a:latin typeface="Arial" charset="0"/>
              </a:rPr>
              <a:t>Keynote</a:t>
            </a:r>
          </a:p>
          <a:p>
            <a:pPr marL="0" indent="0" eaLnBrk="1" hangingPunct="1">
              <a:spcBef>
                <a:spcPts val="600"/>
              </a:spcBef>
              <a:buNone/>
            </a:pPr>
            <a:r>
              <a:rPr lang="en-US" sz="1600" dirty="0" smtClean="0">
                <a:latin typeface="Arial" charset="0"/>
              </a:rPr>
              <a:t> </a:t>
            </a:r>
            <a:r>
              <a:rPr lang="en-US" sz="1600" dirty="0" smtClean="0">
                <a:latin typeface="Arial" charset="0"/>
              </a:rPr>
              <a:t>9:10- 9:15</a:t>
            </a:r>
            <a:r>
              <a:rPr lang="en-US" sz="1600" dirty="0">
                <a:latin typeface="Arial" charset="0"/>
              </a:rPr>
              <a:t>	</a:t>
            </a:r>
            <a:r>
              <a:rPr lang="en-US" sz="1600" dirty="0" smtClean="0">
                <a:latin typeface="Arial" charset="0"/>
              </a:rPr>
              <a:t>Lab account setup</a:t>
            </a:r>
          </a:p>
          <a:p>
            <a:pPr marL="0" indent="0" eaLnBrk="1" hangingPunct="1">
              <a:spcBef>
                <a:spcPts val="600"/>
              </a:spcBef>
              <a:buNone/>
            </a:pPr>
            <a:r>
              <a:rPr lang="en-US" sz="1600" dirty="0" smtClean="0">
                <a:latin typeface="Arial" charset="0"/>
              </a:rPr>
              <a:t> </a:t>
            </a:r>
            <a:r>
              <a:rPr lang="en-US" sz="1600" dirty="0" smtClean="0">
                <a:latin typeface="Arial" charset="0"/>
              </a:rPr>
              <a:t>9:15-10:15</a:t>
            </a:r>
            <a:r>
              <a:rPr lang="en-US" sz="1600" dirty="0">
                <a:latin typeface="Arial" charset="0"/>
              </a:rPr>
              <a:t>	Hash Equivalency/</a:t>
            </a:r>
            <a:r>
              <a:rPr lang="en-US" sz="1600" dirty="0" err="1">
                <a:latin typeface="Arial" charset="0"/>
              </a:rPr>
              <a:t>Runqueue</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smtClean="0">
                <a:latin typeface="Arial" charset="0"/>
              </a:rPr>
              <a:t>10:30-12:00</a:t>
            </a:r>
            <a:r>
              <a:rPr lang="en-US" sz="1600" dirty="0">
                <a:latin typeface="Arial" charset="0"/>
              </a:rPr>
              <a:t>	User Space </a:t>
            </a:r>
            <a:r>
              <a:rPr lang="en-US" sz="1600" dirty="0" smtClean="0">
                <a:latin typeface="Arial" charset="0"/>
              </a:rPr>
              <a:t>Topics</a:t>
            </a:r>
          </a:p>
          <a:p>
            <a:pPr marL="0" indent="0" eaLnBrk="1" hangingPunct="1">
              <a:spcBef>
                <a:spcPts val="600"/>
              </a:spcBef>
              <a:buNone/>
            </a:pPr>
            <a:r>
              <a:rPr lang="en-US" sz="1600" dirty="0" smtClean="0">
                <a:solidFill>
                  <a:schemeClr val="accent1"/>
                </a:solidFill>
                <a:latin typeface="Arial" charset="0"/>
              </a:rPr>
              <a:t>12:00-12:30</a:t>
            </a:r>
            <a:r>
              <a:rPr lang="en-US" sz="1600" dirty="0">
                <a:solidFill>
                  <a:schemeClr val="accent1"/>
                </a:solidFill>
                <a:latin typeface="Arial" charset="0"/>
              </a:rPr>
              <a:t>	Lunch</a:t>
            </a:r>
          </a:p>
          <a:p>
            <a:pPr marL="0" indent="0" eaLnBrk="1" hangingPunct="1">
              <a:spcBef>
                <a:spcPts val="600"/>
              </a:spcBef>
              <a:buNone/>
            </a:pPr>
            <a:r>
              <a:rPr lang="en-US" sz="1600" dirty="0" smtClean="0">
                <a:latin typeface="Arial" charset="0"/>
              </a:rPr>
              <a:t>12:30- 1:10</a:t>
            </a:r>
            <a:r>
              <a:rPr lang="en-US" sz="1600" dirty="0">
                <a:latin typeface="Arial" charset="0"/>
              </a:rPr>
              <a:t>	Package </a:t>
            </a:r>
            <a:r>
              <a:rPr lang="en-US" sz="1600" dirty="0" smtClean="0">
                <a:latin typeface="Arial" charset="0"/>
              </a:rPr>
              <a:t>Feeds</a:t>
            </a:r>
            <a:endParaRPr lang="en-US" sz="1600" dirty="0">
              <a:latin typeface="Arial" charset="0"/>
            </a:endParaRPr>
          </a:p>
          <a:p>
            <a:pPr marL="0" indent="0" eaLnBrk="1" hangingPunct="1">
              <a:spcBef>
                <a:spcPts val="600"/>
              </a:spcBef>
              <a:buNone/>
            </a:pPr>
            <a:r>
              <a:rPr lang="en-US" sz="1600" dirty="0">
                <a:latin typeface="Arial" charset="0"/>
              </a:rPr>
              <a:t> </a:t>
            </a:r>
            <a:r>
              <a:rPr lang="en-US" sz="1600" dirty="0" smtClean="0">
                <a:latin typeface="Arial" charset="0"/>
              </a:rPr>
              <a:t>1:10- </a:t>
            </a:r>
            <a:r>
              <a:rPr lang="en-US" sz="1600" dirty="0" smtClean="0">
                <a:latin typeface="Arial" charset="0"/>
              </a:rPr>
              <a:t>2:10</a:t>
            </a:r>
            <a:r>
              <a:rPr lang="en-US" sz="1600" dirty="0">
                <a:latin typeface="Arial" charset="0"/>
              </a:rPr>
              <a:t>	</a:t>
            </a:r>
            <a:r>
              <a:rPr lang="en-US" sz="1600" dirty="0" smtClean="0">
                <a:latin typeface="Arial" charset="0"/>
              </a:rPr>
              <a:t>OEQA/</a:t>
            </a:r>
            <a:r>
              <a:rPr lang="en-US" sz="1600" dirty="0" err="1" smtClean="0">
                <a:latin typeface="Arial" charset="0"/>
              </a:rPr>
              <a:t>Selftests</a:t>
            </a:r>
            <a:endParaRPr lang="en-US" sz="1600" dirty="0" smtClean="0">
              <a:latin typeface="Arial" charset="0"/>
            </a:endParaRPr>
          </a:p>
          <a:p>
            <a:pPr marL="0" indent="0" eaLnBrk="1" hangingPunct="1">
              <a:spcBef>
                <a:spcPts val="600"/>
              </a:spcBef>
              <a:buNone/>
            </a:pPr>
            <a:r>
              <a:rPr lang="en-US" sz="1600" dirty="0">
                <a:latin typeface="Arial" charset="0"/>
              </a:rPr>
              <a:t> </a:t>
            </a:r>
            <a:r>
              <a:rPr lang="en-US" sz="1600" dirty="0" smtClean="0">
                <a:solidFill>
                  <a:schemeClr val="accent1"/>
                </a:solidFill>
                <a:latin typeface="Arial" charset="0"/>
              </a:rPr>
              <a:t>2:10- 2:30</a:t>
            </a:r>
            <a:r>
              <a:rPr lang="en-US" sz="1600" dirty="0">
                <a:solidFill>
                  <a:schemeClr val="accent1"/>
                </a:solidFill>
                <a:latin typeface="Arial" charset="0"/>
              </a:rPr>
              <a:t>	Afternoon </a:t>
            </a:r>
            <a:r>
              <a:rPr lang="en-US" sz="1600" dirty="0" smtClean="0">
                <a:solidFill>
                  <a:schemeClr val="accent1"/>
                </a:solidFill>
                <a:latin typeface="Arial" charset="0"/>
              </a:rPr>
              <a:t>Break</a:t>
            </a:r>
          </a:p>
          <a:p>
            <a:pPr marL="0" indent="0" eaLnBrk="1" hangingPunct="1">
              <a:spcBef>
                <a:spcPts val="600"/>
              </a:spcBef>
              <a:buNone/>
            </a:pPr>
            <a:r>
              <a:rPr lang="en-US" sz="1600" dirty="0" smtClean="0">
                <a:latin typeface="Arial" charset="0"/>
              </a:rPr>
              <a:t>2</a:t>
            </a:r>
            <a:r>
              <a:rPr lang="en-US" sz="1600" dirty="0" smtClean="0">
                <a:latin typeface="Arial" charset="0"/>
              </a:rPr>
              <a:t>:30- 3:30</a:t>
            </a:r>
            <a:r>
              <a:rPr lang="en-US" sz="1600" dirty="0">
                <a:latin typeface="Arial" charset="0"/>
              </a:rPr>
              <a:t>	Container </a:t>
            </a:r>
            <a:r>
              <a:rPr lang="en-US" sz="1600" dirty="0" smtClean="0">
                <a:latin typeface="Arial" charset="0"/>
              </a:rPr>
              <a:t>building/</a:t>
            </a:r>
            <a:r>
              <a:rPr lang="en-US" sz="1600" dirty="0" err="1" smtClean="0">
                <a:latin typeface="Arial" charset="0"/>
              </a:rPr>
              <a:t>Multiconfig</a:t>
            </a:r>
            <a:endParaRPr lang="en-US" sz="1600" dirty="0" smtClean="0">
              <a:latin typeface="Arial" charset="0"/>
            </a:endParaRPr>
          </a:p>
          <a:p>
            <a:pPr marL="0" indent="0" eaLnBrk="1" hangingPunct="1">
              <a:spcBef>
                <a:spcPts val="600"/>
              </a:spcBef>
              <a:buNone/>
            </a:pPr>
            <a:r>
              <a:rPr lang="en-US" sz="1600" dirty="0" smtClean="0">
                <a:latin typeface="Arial" charset="0"/>
              </a:rPr>
              <a:t>3:30- </a:t>
            </a:r>
            <a:r>
              <a:rPr lang="en-US" sz="1600" dirty="0" smtClean="0">
                <a:latin typeface="Arial" charset="0"/>
              </a:rPr>
              <a:t>4:30</a:t>
            </a:r>
            <a:r>
              <a:rPr lang="en-US" sz="1600" dirty="0">
                <a:latin typeface="Arial" charset="0"/>
              </a:rPr>
              <a:t>	</a:t>
            </a:r>
            <a:r>
              <a:rPr lang="en-US" sz="1600" dirty="0" err="1"/>
              <a:t>Devtool</a:t>
            </a:r>
            <a:endParaRPr lang="en-US" sz="1600" dirty="0">
              <a:latin typeface="Arial" charset="0"/>
            </a:endParaRPr>
          </a:p>
          <a:p>
            <a:pPr marL="0" indent="0" eaLnBrk="1" hangingPunct="1">
              <a:spcBef>
                <a:spcPts val="600"/>
              </a:spcBef>
              <a:buNone/>
            </a:pPr>
            <a:r>
              <a:rPr lang="en-US" sz="1600" dirty="0" smtClean="0">
                <a:latin typeface="Arial" charset="0"/>
              </a:rPr>
              <a:t> 4:30- </a:t>
            </a:r>
            <a:r>
              <a:rPr lang="en-US" sz="1600" dirty="0">
                <a:latin typeface="Arial" charset="0"/>
              </a:rPr>
              <a:t>5:00	</a:t>
            </a:r>
            <a:r>
              <a:rPr lang="en-US" sz="1600" dirty="0" smtClean="0">
                <a:latin typeface="Arial" charset="0"/>
              </a:rPr>
              <a:t>Tools, Toaster, User Experience</a:t>
            </a:r>
            <a:endParaRPr lang="en-US" sz="1600" dirty="0">
              <a:latin typeface="Arial" charset="0"/>
            </a:endParaRPr>
          </a:p>
          <a:p>
            <a:pPr marL="0" indent="0" eaLnBrk="1" hangingPunct="1">
              <a:spcBef>
                <a:spcPts val="600"/>
              </a:spcBef>
              <a:buNone/>
            </a:pPr>
            <a:r>
              <a:rPr lang="en-US" sz="1600" dirty="0">
                <a:latin typeface="Arial" charset="0"/>
              </a:rPr>
              <a:t> 5:00- 5:30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30" name="Google Shape;230;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31" name="Google Shape;231;p28"/>
          <p:cNvCxnSpPr>
            <a:stCxn id="232" idx="1"/>
            <a:endCxn id="22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33" name="Google Shape;233;p2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34" name="Google Shape;234;p28"/>
          <p:cNvCxnSpPr>
            <a:stCxn id="235" idx="0"/>
            <a:endCxn id="2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36" name="Google Shape;236;p2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37" name="Google Shape;237;p2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38" name="Google Shape;238;p2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39" name="Google Shape;239;p2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32" name="Google Shape;232;p2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
        <p:nvSpPr>
          <p:cNvPr id="235" name="Google Shape;235;p28"/>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40" name="Google Shape;240;p2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41" name="Google Shape;241;p28"/>
          <p:cNvCxnSpPr>
            <a:stCxn id="240" idx="1"/>
            <a:endCxn id="235"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275757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47" name="Google Shape;247;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48" name="Google Shape;248;p29"/>
          <p:cNvCxnSpPr>
            <a:stCxn id="249" idx="1"/>
            <a:endCxn id="246"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50" name="Google Shape;250;p29"/>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51" name="Google Shape;251;p29"/>
          <p:cNvCxnSpPr>
            <a:stCxn id="252" idx="0"/>
            <a:endCxn id="249"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53" name="Google Shape;253;p2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54" name="Google Shape;254;p29"/>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55" name="Google Shape;255;p29"/>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56" name="Google Shape;256;p29"/>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49" name="Google Shape;249;p2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52" name="Google Shape;252;p2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57" name="Google Shape;257;p2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58" name="Google Shape;258;p29"/>
          <p:cNvCxnSpPr>
            <a:stCxn id="257" idx="1"/>
            <a:endCxn id="252"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59" name="Google Shape;259;p29"/>
          <p:cNvCxnSpPr>
            <a:stCxn id="255" idx="0"/>
            <a:endCxn id="249"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43539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65" name="Google Shape;26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66" name="Google Shape;266;p30"/>
          <p:cNvCxnSpPr>
            <a:stCxn id="267" idx="1"/>
            <a:endCxn id="264"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68" name="Google Shape;268;p3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69" name="Google Shape;269;p30"/>
          <p:cNvCxnSpPr>
            <a:stCxn id="270" idx="0"/>
            <a:endCxn id="267"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71" name="Google Shape;271;p3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72" name="Google Shape;272;p3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73" name="Google Shape;273;p30"/>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74" name="Google Shape;274;p30"/>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67" name="Google Shape;267;p3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70" name="Google Shape;270;p3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275" name="Google Shape;275;p3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76" name="Google Shape;276;p30"/>
          <p:cNvCxnSpPr>
            <a:stCxn id="275" idx="1"/>
            <a:endCxn id="270"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69229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82" name="Google Shape;28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283" name="Google Shape;283;p31"/>
          <p:cNvCxnSpPr>
            <a:stCxn id="284" idx="1"/>
            <a:endCxn id="28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85" name="Google Shape;285;p3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86" name="Google Shape;286;p3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87" name="Google Shape;287;p31"/>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88" name="Google Shape;288;p31"/>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89" name="Google Shape;289;p31"/>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84" name="Google Shape;284;p3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90" name="Google Shape;290;p3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91" name="Google Shape;291;p31"/>
          <p:cNvCxnSpPr>
            <a:endCxn id="290" idx="3"/>
          </p:cNvCxnSpPr>
          <p:nvPr/>
        </p:nvCxnSpPr>
        <p:spPr>
          <a:xfrm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474431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Signature Generation with Hash Equivalence Server</a:t>
            </a:r>
            <a:endParaRPr/>
          </a:p>
        </p:txBody>
      </p:sp>
    </p:spTree>
    <p:extLst>
      <p:ext uri="{BB962C8B-B14F-4D97-AF65-F5344CB8AC3E}">
        <p14:creationId xmlns:p14="http://schemas.microsoft.com/office/powerpoint/2010/main" val="611159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3"/>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02" name="Google Shape;30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03" name="Google Shape;303;p33"/>
          <p:cNvCxnSpPr>
            <a:stCxn id="304" idx="1"/>
            <a:endCxn id="30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05" name="Google Shape;305;p33"/>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06" name="Google Shape;306;p33"/>
          <p:cNvCxnSpPr>
            <a:stCxn id="307" idx="0"/>
            <a:endCxn id="30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08" name="Google Shape;308;p33"/>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09" name="Google Shape;309;p33"/>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10" name="Google Shape;310;p33"/>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11" name="Google Shape;311;p33"/>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04" name="Google Shape;304;p33"/>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07" name="Google Shape;307;p33"/>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12" name="Google Shape;312;p33"/>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13" name="Google Shape;313;p33"/>
          <p:cNvCxnSpPr>
            <a:stCxn id="312" idx="1"/>
            <a:endCxn id="307"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41433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19" name="Google Shape;31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p:txBody>
      </p:sp>
      <p:sp>
        <p:nvSpPr>
          <p:cNvPr id="320" name="Google Shape;320;p34"/>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21" name="Google Shape;321;p34"/>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22" name="Google Shape;322;p34"/>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23" name="Google Shape;323;p34"/>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Tree>
    <p:extLst>
      <p:ext uri="{BB962C8B-B14F-4D97-AF65-F5344CB8AC3E}">
        <p14:creationId xmlns:p14="http://schemas.microsoft.com/office/powerpoint/2010/main" val="1526718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29" name="Google Shape;329;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30" name="Google Shape;330;p35"/>
          <p:cNvCxnSpPr>
            <a:stCxn id="331" idx="1"/>
            <a:endCxn id="328"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32" name="Google Shape;332;p35"/>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33" name="Google Shape;333;p35"/>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34" name="Google Shape;334;p35"/>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35" name="Google Shape;335;p35"/>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31" name="Google Shape;331;p35"/>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Tree>
    <p:extLst>
      <p:ext uri="{BB962C8B-B14F-4D97-AF65-F5344CB8AC3E}">
        <p14:creationId xmlns:p14="http://schemas.microsoft.com/office/powerpoint/2010/main" val="722418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41" name="Google Shape;341;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42" name="Google Shape;342;p36"/>
          <p:cNvCxnSpPr>
            <a:stCxn id="343" idx="1"/>
            <a:endCxn id="340"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44" name="Google Shape;344;p3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45" name="Google Shape;345;p3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46" name="Google Shape;346;p3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47" name="Google Shape;347;p36"/>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43" name="Google Shape;343;p3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cxnSp>
        <p:nvCxnSpPr>
          <p:cNvPr id="348" name="Google Shape;348;p36"/>
          <p:cNvCxnSpPr>
            <a:stCxn id="346" idx="0"/>
            <a:endCxn id="343"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1292489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54" name="Google Shape;354;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55" name="Google Shape;355;p37"/>
          <p:cNvCxnSpPr>
            <a:stCxn id="356" idx="1"/>
            <a:endCxn id="353"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57" name="Google Shape;357;p3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58" name="Google Shape;358;p37"/>
          <p:cNvCxnSpPr>
            <a:stCxn id="359" idx="0"/>
            <a:endCxn id="356"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60" name="Google Shape;360;p3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61" name="Google Shape;361;p3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62" name="Google Shape;362;p3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63" name="Google Shape;363;p3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56" name="Google Shape;356;p3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59" name="Google Shape;359;p3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64" name="Google Shape;364;p3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65" name="Google Shape;365;p37"/>
          <p:cNvCxnSpPr>
            <a:stCxn id="364" idx="1"/>
            <a:endCxn id="35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20579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sp>
        <p:nvSpPr>
          <p:cNvPr id="371" name="Google Shape;371;p3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72" name="Google Shape;372;p3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73" name="Google Shape;373;p3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74" name="Google Shape;374;p3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75" name="Google Shape;375;p3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76" name="Google Shape;376;p3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77" name="Google Shape;377;p3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78" name="Google Shape;378;p38"/>
          <p:cNvCxnSpPr>
            <a:stCxn id="371" idx="2"/>
            <a:endCxn id="376"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cxnSp>
        <p:nvCxnSpPr>
          <p:cNvPr id="379" name="Google Shape;379;p38"/>
          <p:cNvCxnSpPr>
            <a:stCxn id="373" idx="2"/>
            <a:endCxn id="377" idx="3"/>
          </p:cNvCxnSpPr>
          <p:nvPr/>
        </p:nvCxnSpPr>
        <p:spPr>
          <a:xfrm flipH="1">
            <a:off x="5515938"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600281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Live Demo &amp; Exercise</a:t>
            </a:r>
            <a:endParaRPr/>
          </a:p>
        </p:txBody>
      </p:sp>
    </p:spTree>
    <p:extLst>
      <p:ext uri="{BB962C8B-B14F-4D97-AF65-F5344CB8AC3E}">
        <p14:creationId xmlns:p14="http://schemas.microsoft.com/office/powerpoint/2010/main" val="217893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Reproducible Builds</a:t>
            </a:r>
            <a:endParaRPr/>
          </a:p>
        </p:txBody>
      </p:sp>
      <p:sp>
        <p:nvSpPr>
          <p:cNvPr id="390" name="Google Shape;390;p4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Hash equivalence and reproducible builds go together</a:t>
            </a:r>
            <a:endParaRPr/>
          </a:p>
          <a:p>
            <a:pPr marL="914400" lvl="1" indent="-317500" algn="l" rtl="0">
              <a:spcBef>
                <a:spcPts val="0"/>
              </a:spcBef>
              <a:spcAft>
                <a:spcPts val="0"/>
              </a:spcAft>
              <a:buSzPts val="1400"/>
              <a:buChar char="○"/>
            </a:pPr>
            <a:r>
              <a:rPr lang="en"/>
              <a:t>Better reproducibility means better hash equivalence</a:t>
            </a:r>
            <a:endParaRPr/>
          </a:p>
        </p:txBody>
      </p:sp>
    </p:spTree>
    <p:extLst>
      <p:ext uri="{BB962C8B-B14F-4D97-AF65-F5344CB8AC3E}">
        <p14:creationId xmlns:p14="http://schemas.microsoft.com/office/powerpoint/2010/main" val="1945295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Output Hash Methods</a:t>
            </a:r>
            <a:endParaRPr/>
          </a:p>
        </p:txBody>
      </p:sp>
      <p:sp>
        <p:nvSpPr>
          <p:cNvPr id="396" name="Google Shape;39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hashing method can be replaced</a:t>
            </a:r>
            <a:endParaRPr/>
          </a:p>
          <a:p>
            <a:pPr marL="457200" lvl="0" indent="-342900" algn="l" rtl="0">
              <a:spcBef>
                <a:spcPts val="0"/>
              </a:spcBef>
              <a:spcAft>
                <a:spcPts val="0"/>
              </a:spcAft>
              <a:buSzPts val="1800"/>
              <a:buChar char="●"/>
            </a:pPr>
            <a:r>
              <a:rPr lang="en"/>
              <a:t>Opportunity to implement context-sensitive hashes</a:t>
            </a:r>
            <a:endParaRPr/>
          </a:p>
          <a:p>
            <a:pPr marL="914400" lvl="1" indent="-317500" algn="l" rtl="0">
              <a:spcBef>
                <a:spcPts val="0"/>
              </a:spcBef>
              <a:spcAft>
                <a:spcPts val="0"/>
              </a:spcAft>
              <a:buSzPts val="1400"/>
              <a:buChar char="○"/>
            </a:pPr>
            <a:r>
              <a:rPr lang="en"/>
              <a:t>ELF Library Symbol hashing</a:t>
            </a:r>
            <a:endParaRPr/>
          </a:p>
          <a:p>
            <a:pPr marL="914400" lvl="1" indent="-317500" algn="l" rtl="0">
              <a:spcBef>
                <a:spcPts val="0"/>
              </a:spcBef>
              <a:spcAft>
                <a:spcPts val="0"/>
              </a:spcAft>
              <a:buSzPts val="1400"/>
              <a:buChar char="○"/>
            </a:pPr>
            <a:r>
              <a:rPr lang="en"/>
              <a:t>Scripting language specific hashing</a:t>
            </a:r>
            <a:endParaRPr/>
          </a:p>
          <a:p>
            <a:pPr marL="914400" lvl="1" indent="-317500" algn="l" rtl="0">
              <a:spcBef>
                <a:spcPts val="0"/>
              </a:spcBef>
              <a:spcAft>
                <a:spcPts val="0"/>
              </a:spcAft>
              <a:buSzPts val="1400"/>
              <a:buChar char="○"/>
            </a:pPr>
            <a:r>
              <a:rPr lang="en"/>
              <a:t>Locking hashes</a:t>
            </a:r>
            <a:endParaRPr/>
          </a:p>
        </p:txBody>
      </p:sp>
    </p:spTree>
    <p:extLst>
      <p:ext uri="{BB962C8B-B14F-4D97-AF65-F5344CB8AC3E}">
        <p14:creationId xmlns:p14="http://schemas.microsoft.com/office/powerpoint/2010/main" val="306289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User Space </a:t>
            </a:r>
            <a:r>
              <a:rPr lang="en-US" dirty="0" smtClean="0">
                <a:latin typeface="Arial" charset="0"/>
              </a:rPr>
              <a:t>Topics</a:t>
            </a:r>
          </a:p>
          <a:p>
            <a:pPr eaLnBrk="1" hangingPunct="1">
              <a:spcBef>
                <a:spcPts val="900"/>
              </a:spcBef>
            </a:pPr>
            <a:r>
              <a:rPr lang="en-US" dirty="0">
                <a:latin typeface="Arial" charset="0"/>
                <a:cs typeface="Arial" charset="0"/>
              </a:rPr>
              <a:t>Rudi Streif</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Overview</a:t>
            </a:r>
            <a:endParaRPr lang="en-US" sz="2600" b="0" strike="noStrike" spc="-1">
              <a:solidFill>
                <a:srgbClr val="37424A"/>
              </a:solidFill>
              <a:latin typeface="Arial"/>
            </a:endParaRPr>
          </a:p>
        </p:txBody>
      </p:sp>
      <p:sp>
        <p:nvSpPr>
          <p:cNvPr id="317" name="TextShape 2"/>
          <p:cNvSpPr txBox="1"/>
          <p:nvPr/>
        </p:nvSpPr>
        <p:spPr>
          <a:xfrm>
            <a:off x="442080" y="1075680"/>
            <a:ext cx="8229240" cy="4921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Activity Setup</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Login Shells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Sudo Configuration</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SSH Server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18" name="TextShape 3"/>
          <p:cNvSpPr txBox="1"/>
          <p:nvPr/>
        </p:nvSpPr>
        <p:spPr>
          <a:xfrm>
            <a:off x="1097280" y="4389120"/>
            <a:ext cx="6492240" cy="770040"/>
          </a:xfrm>
          <a:prstGeom prst="rect">
            <a:avLst/>
          </a:prstGeom>
          <a:noFill/>
          <a:ln>
            <a:noFill/>
          </a:ln>
        </p:spPr>
        <p:txBody>
          <a:bodyPr lIns="90000" tIns="45000" rIns="90000" bIns="45000">
            <a:spAutoFit/>
          </a:bodyPr>
          <a:lstStyle/>
          <a:p>
            <a:pPr algn="ctr"/>
            <a:r>
              <a:rPr lang="en-US" sz="2400" b="1" strike="noStrike" spc="-1">
                <a:solidFill>
                  <a:srgbClr val="2A6099"/>
                </a:solidFill>
                <a:latin typeface="Arial"/>
              </a:rPr>
              <a:t>Please ask questions.</a:t>
            </a:r>
          </a:p>
          <a:p>
            <a:pPr algn="ctr"/>
            <a:r>
              <a:rPr lang="en-US" sz="2400" b="1" strike="noStrike" spc="-1">
                <a:solidFill>
                  <a:srgbClr val="2A6099"/>
                </a:solidFill>
                <a:latin typeface="Arial"/>
              </a:rPr>
              <a:t>Your questions might help others too.</a:t>
            </a:r>
          </a:p>
        </p:txBody>
      </p:sp>
    </p:spTree>
    <p:extLst>
      <p:ext uri="{BB962C8B-B14F-4D97-AF65-F5344CB8AC3E}">
        <p14:creationId xmlns:p14="http://schemas.microsoft.com/office/powerpoint/2010/main" val="44775084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0" name="CustomShape 2"/>
          <p:cNvSpPr/>
          <p:nvPr/>
        </p:nvSpPr>
        <p:spPr>
          <a:xfrm>
            <a:off x="453960" y="1981080"/>
            <a:ext cx="8433360" cy="36882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source oe-init-build-env 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create-layer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Add your new layer with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cat conf/bblayers.conf</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BBLAYERS ?= “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/scratch/poky/meta-poky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/scratch/poky/meta-yocto-bsp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/scratch/poky/build/meta-activity3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p:txBody>
      </p:sp>
      <p:sp>
        <p:nvSpPr>
          <p:cNvPr id="321"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activity layer and add it to the build environment</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14824859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3" name="CustomShape 2"/>
          <p:cNvSpPr/>
          <p:nvPr/>
        </p:nvSpPr>
        <p:spPr>
          <a:xfrm>
            <a:off x="453960" y="1585080"/>
            <a:ext cx="8433360" cy="97524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mkdir -p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pushd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24"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image recipe</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25" name="CustomShape 4"/>
          <p:cNvSpPr/>
          <p:nvPr/>
        </p:nvSpPr>
        <p:spPr>
          <a:xfrm>
            <a:off x="731520" y="2747160"/>
            <a:ext cx="7955280" cy="25563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SUMMARY = "Activity 3 Test Image"</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DESCRIPTION = "Activity 3 Test Image for Yocto Project DevDay"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LICENSE = "MIT"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IMAGE_INSTALL = "packagegroup-core-boot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packagegroup-base-extended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${CORE_IMAGE_EXTRA_INSTALL}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inherit core-image</a:t>
            </a:r>
            <a:endParaRPr lang="en-US" sz="1600" b="0" strike="noStrike" spc="-1">
              <a:latin typeface="Arial"/>
            </a:endParaRPr>
          </a:p>
        </p:txBody>
      </p:sp>
      <p:sp>
        <p:nvSpPr>
          <p:cNvPr id="326" name="CustomShape 5"/>
          <p:cNvSpPr/>
          <p:nvPr/>
        </p:nvSpPr>
        <p:spPr>
          <a:xfrm>
            <a:off x="453960" y="548316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23636568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Users, Groups and Passwords</a:t>
            </a:r>
            <a:endParaRPr lang="en-US" sz="2600" b="0" strike="noStrike" spc="-1">
              <a:solidFill>
                <a:srgbClr val="37424A"/>
              </a:solidFill>
              <a:latin typeface="Arial"/>
            </a:endParaRPr>
          </a:p>
        </p:txBody>
      </p:sp>
      <p:sp>
        <p:nvSpPr>
          <p:cNvPr id="328" name="TextShape 2"/>
          <p:cNvSpPr txBox="1"/>
          <p:nvPr/>
        </p:nvSpPr>
        <p:spPr>
          <a:xfrm>
            <a:off x="442440" y="1075680"/>
            <a:ext cx="8229240" cy="4593600"/>
          </a:xfrm>
          <a:prstGeom prst="rect">
            <a:avLst/>
          </a:prstGeom>
          <a:noFill/>
          <a:ln>
            <a:noFill/>
          </a:ln>
        </p:spPr>
        <p:txBody>
          <a:bodyPr lIns="0" tIns="0" rIns="0" bIns="0">
            <a:normAutofit fontScale="89000" lnSpcReduction="2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extrausers class provides a mechanism for managing 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Available commands: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userdel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groupdel</a:t>
            </a:r>
            <a:endParaRPr lang="en-US" sz="2400" b="0"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Commands are added to the EXTRA_USERS_PARAMS variable.</a:t>
            </a:r>
            <a:endParaRPr lang="en-US" sz="2400" b="1"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Passwords must be provided in encrypted form.</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260984275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root user password and creating a user</a:t>
            </a:r>
            <a:endParaRPr lang="en-US" sz="2600" b="0" strike="noStrike" spc="-1">
              <a:solidFill>
                <a:srgbClr val="37424A"/>
              </a:solidFill>
              <a:latin typeface="Arial"/>
            </a:endParaRPr>
          </a:p>
        </p:txBody>
      </p:sp>
      <p:sp>
        <p:nvSpPr>
          <p:cNvPr id="330"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31"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inherit extrausers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DEV_PASSWORD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hackme"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EXTRA_USERS_PARAMS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groupadd developers;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-p `openssl passwd ${DEV_PASSWORD}`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-g developers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usermod -p `openssl passwd ${ROOT_PASSWORD}` root;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p:txBody>
      </p:sp>
      <p:sp>
        <p:nvSpPr>
          <p:cNvPr id="332"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3368846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Works, but...</a:t>
            </a:r>
            <a:endParaRPr lang="en-US" sz="2600" b="0" strike="noStrike" spc="-1">
              <a:solidFill>
                <a:srgbClr val="37424A"/>
              </a:solidFill>
              <a:latin typeface="Arial"/>
            </a:endParaRPr>
          </a:p>
        </p:txBody>
      </p:sp>
      <p:sp>
        <p:nvSpPr>
          <p:cNvPr id="334" name="TextShape 2"/>
          <p:cNvSpPr txBox="1"/>
          <p:nvPr/>
        </p:nvSpPr>
        <p:spPr>
          <a:xfrm>
            <a:off x="442800" y="859680"/>
            <a:ext cx="8229240" cy="279792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Changing the image recipe for new users is not really elegant.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It would be better if we could set the users we want to add and their passwords in a configuration file such as local.conf or a distro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86949946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 little script goes a long way...</a:t>
            </a:r>
            <a:endParaRPr lang="en-US" sz="2600" b="0" strike="noStrike" spc="-1">
              <a:solidFill>
                <a:srgbClr val="37424A"/>
              </a:solidFill>
              <a:latin typeface="Arial"/>
            </a:endParaRPr>
          </a:p>
        </p:txBody>
      </p:sp>
      <p:sp>
        <p:nvSpPr>
          <p:cNvPr id="336" name="CustomShape 2"/>
          <p:cNvSpPr/>
          <p:nvPr/>
        </p:nvSpPr>
        <p:spPr>
          <a:xfrm>
            <a:off x="731520" y="1285920"/>
            <a:ext cx="7955280" cy="4970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000" b="1" strike="noStrike" spc="-1">
                <a:solidFill>
                  <a:srgbClr val="37424A"/>
                </a:solidFill>
                <a:latin typeface="Courier New"/>
                <a:ea typeface="ＭＳ Ｐゴシック"/>
              </a:rPr>
              <a:t># Image post-processing to setup user accounts</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inherit extrausers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Space-delimited list of user:password:&lt;group,group,...&gt; tuples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NEWUSERS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ROOT_PASSWORD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python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add new 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newusers = (d.getVar("NEWUSERS", True) or "").split()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user in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name,password,groups = user.split(":")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group in groups.split(","):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"groupadd -f " + group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"useradd -p `openssl passwd " + password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groups: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 " + groups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name +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modify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rootpw = d.getVar("ROOT_PASSWORD", True) or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rootpw:</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"usermod -p `openssl passwd " + rootpw + "` root;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d.setVar("EXTRA_USERS_PARAMS", params)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p:txBody>
      </p:sp>
      <p:sp>
        <p:nvSpPr>
          <p:cNvPr id="337" name="CustomShape 3"/>
          <p:cNvSpPr/>
          <p:nvPr/>
        </p:nvSpPr>
        <p:spPr>
          <a:xfrm>
            <a:off x="453960" y="803160"/>
            <a:ext cx="8433360" cy="38556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user-setup.inc</a:t>
            </a:r>
            <a:endParaRPr lang="en-US" sz="1600" b="0" strike="noStrike" spc="-1">
              <a:latin typeface="Arial"/>
            </a:endParaRPr>
          </a:p>
        </p:txBody>
      </p:sp>
    </p:spTree>
    <p:extLst>
      <p:ext uri="{BB962C8B-B14F-4D97-AF65-F5344CB8AC3E}">
        <p14:creationId xmlns:p14="http://schemas.microsoft.com/office/powerpoint/2010/main" val="311505439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39" name="CustomShape 2"/>
          <p:cNvSpPr/>
          <p:nvPr/>
        </p:nvSpPr>
        <p:spPr>
          <a:xfrm>
            <a:off x="453960" y="911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40" name="CustomShape 3"/>
          <p:cNvSpPr/>
          <p:nvPr/>
        </p:nvSpPr>
        <p:spPr>
          <a:xfrm>
            <a:off x="453960" y="3765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41" name="CustomShape 4"/>
          <p:cNvSpPr/>
          <p:nvPr/>
        </p:nvSpPr>
        <p:spPr>
          <a:xfrm>
            <a:off x="731520" y="4243320"/>
            <a:ext cx="7955280" cy="13237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to be added: space-delimited list of name:password:groups tuples.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groups is comma-delimited list of additional group names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NEWUSERS = "developer:hackme:developers"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Root User Password</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42" name="CustomShape 5"/>
          <p:cNvSpPr/>
          <p:nvPr/>
        </p:nvSpPr>
        <p:spPr>
          <a:xfrm>
            <a:off x="731520" y="1327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MIT"</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user-setup.inc</a:t>
            </a:r>
            <a:endParaRPr lang="en-US" sz="1200" b="0" strike="noStrike" spc="-1">
              <a:latin typeface="Arial"/>
            </a:endParaRPr>
          </a:p>
        </p:txBody>
      </p:sp>
      <p:sp>
        <p:nvSpPr>
          <p:cNvPr id="343" name="CustomShape 6"/>
          <p:cNvSpPr/>
          <p:nvPr/>
        </p:nvSpPr>
        <p:spPr>
          <a:xfrm>
            <a:off x="453960" y="564732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29070423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Image Post Processing</a:t>
            </a:r>
            <a:endParaRPr lang="en-US" sz="2600" b="0" strike="noStrike" spc="-1">
              <a:solidFill>
                <a:srgbClr val="37424A"/>
              </a:solidFill>
              <a:latin typeface="Arial"/>
            </a:endParaRPr>
          </a:p>
        </p:txBody>
      </p:sp>
      <p:sp>
        <p:nvSpPr>
          <p:cNvPr id="345" name="TextShape 2"/>
          <p:cNvSpPr txBox="1"/>
          <p:nvPr/>
        </p:nvSpPr>
        <p:spPr>
          <a:xfrm>
            <a:off x="442800" y="1097280"/>
            <a:ext cx="8229240" cy="5029200"/>
          </a:xfrm>
          <a:prstGeom prst="rect">
            <a:avLst/>
          </a:prstGeom>
          <a:noFill/>
          <a:ln>
            <a:noFill/>
          </a:ln>
        </p:spPr>
        <p:txBody>
          <a:bodyPr lIns="0" tIns="0" rIns="0" bIns="0">
            <a:normAutofit fontScale="85000" lnSpcReduction="1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Sometimes it is necessary to processing such as adding, modifying files and more after the root file system has been created but before it is packaged into the different formats.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Through the variable </a:t>
            </a:r>
            <a:r>
              <a:rPr lang="en-US" sz="1600" b="1" strike="noStrike" spc="-1">
                <a:solidFill>
                  <a:srgbClr val="414141"/>
                </a:solidFill>
                <a:latin typeface="Arial"/>
                <a:ea typeface="ＭＳ Ｐゴシック"/>
              </a:rPr>
              <a:t>ROOTFS_POSTPROCESS_COMMAND</a:t>
            </a:r>
            <a:r>
              <a:rPr lang="en-US" sz="2400" b="1" strike="noStrike" spc="-1">
                <a:solidFill>
                  <a:srgbClr val="414141"/>
                </a:solidFill>
                <a:latin typeface="Arial"/>
                <a:ea typeface="ＭＳ Ｐゴシック"/>
              </a:rPr>
              <a:t> you can specify a list of shell functions to be executed.</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Commonly the variable and the functions are added to the image recipe.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functions are executed in the order they appear in the variable.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search path for shell commands includes the native system root of the build environment and build host PATH from the user environment.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variable </a:t>
            </a:r>
            <a:r>
              <a:rPr lang="en-US" sz="1600" b="1" strike="noStrike" spc="-1">
                <a:solidFill>
                  <a:srgbClr val="414141"/>
                </a:solidFill>
                <a:latin typeface="Arial"/>
                <a:ea typeface="ＭＳ Ｐゴシック"/>
              </a:rPr>
              <a:t>IMAGE_ROOTFS</a:t>
            </a:r>
            <a:r>
              <a:rPr lang="en-US" sz="2400" b="1" strike="noStrike" spc="-1">
                <a:solidFill>
                  <a:srgbClr val="414141"/>
                </a:solidFill>
                <a:latin typeface="Arial"/>
                <a:ea typeface="ＭＳ Ｐゴシック"/>
              </a:rPr>
              <a:t> points to the directory where the build system assembles the root file system. </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95298304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Login Shells</a:t>
            </a:r>
            <a:endParaRPr lang="en-US" sz="2600" b="0" strike="noStrike" spc="-1">
              <a:solidFill>
                <a:srgbClr val="37424A"/>
              </a:solidFill>
              <a:latin typeface="Arial"/>
            </a:endParaRPr>
          </a:p>
        </p:txBody>
      </p:sp>
      <p:sp>
        <p:nvSpPr>
          <p:cNvPr id="347"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48"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modify_shells()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printf </a:t>
            </a:r>
            <a:r>
              <a:rPr lang="en-US" sz="1200" b="1" strike="noStrike" spc="-1">
                <a:solidFill>
                  <a:srgbClr val="333333"/>
                </a:solidFill>
                <a:latin typeface="Courier New"/>
                <a:ea typeface="Times New Roman"/>
              </a:rPr>
              <a:t>"</a:t>
            </a:r>
            <a:r>
              <a:rPr lang="en-US" sz="1200" b="1" strike="noStrike" spc="-1">
                <a:solidFill>
                  <a:srgbClr val="000000"/>
                </a:solidFill>
                <a:latin typeface="Courier New"/>
                <a:ea typeface="Times New Roman"/>
              </a:rPr>
              <a:t>#</a:t>
            </a:r>
            <a:r>
              <a:rPr lang="en-US" sz="1200" b="1" strike="noStrike" spc="-1">
                <a:solidFill>
                  <a:srgbClr val="333333"/>
                </a:solidFill>
                <a:latin typeface="Courier New"/>
                <a:ea typeface="Times New Roman"/>
              </a:rPr>
              <a:t> /etc/shells: valid login shells\n/bin/sh\n/bin/bash\n"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 ${IMAGE_ROOTFS}/etc/shells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"modify_shells;"</a:t>
            </a:r>
            <a:endParaRPr lang="en-US" sz="1200" b="0" strike="noStrike" spc="-1">
              <a:latin typeface="Arial"/>
            </a:endParaRPr>
          </a:p>
        </p:txBody>
      </p:sp>
      <p:sp>
        <p:nvSpPr>
          <p:cNvPr id="349"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53885714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Sudo Configuration</a:t>
            </a:r>
            <a:endParaRPr lang="en-US" sz="2600" b="0" strike="noStrike" spc="-1">
              <a:solidFill>
                <a:srgbClr val="37424A"/>
              </a:solidFill>
              <a:latin typeface="Arial"/>
            </a:endParaRPr>
          </a:p>
        </p:txBody>
      </p:sp>
      <p:sp>
        <p:nvSpPr>
          <p:cNvPr id="351"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2" name="CustomShape 3"/>
          <p:cNvSpPr/>
          <p:nvPr/>
        </p:nvSpPr>
        <p:spPr>
          <a:xfrm>
            <a:off x="731520" y="1415160"/>
            <a:ext cx="7955280" cy="345060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sudo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modify_sudoers()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sed </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s/# %sudo/%sudo/</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 &lt; ${IMAGE_ROOTFS}/etc/sudoers &gt;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${IMAGE_ROOTFS}/etc/sudoers.tmp</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mv ${IMAGE_ROOTFS}/etc/sudoers.tmp ${IMAGE_ROOTFS}/etc/sudoers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"modify_sudoers;"</a:t>
            </a:r>
            <a:endParaRPr lang="en-US" sz="1200" b="0" strike="noStrike" spc="-1">
              <a:latin typeface="Arial"/>
            </a:endParaRPr>
          </a:p>
        </p:txBody>
      </p:sp>
      <p:sp>
        <p:nvSpPr>
          <p:cNvPr id="353" name="CustomShape 4"/>
          <p:cNvSpPr/>
          <p:nvPr/>
        </p:nvSpPr>
        <p:spPr>
          <a:xfrm>
            <a:off x="453960" y="4989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
        <p:nvSpPr>
          <p:cNvPr id="354" name="TextShape 5"/>
          <p:cNvSpPr txBox="1"/>
          <p:nvPr/>
        </p:nvSpPr>
        <p:spPr>
          <a:xfrm>
            <a:off x="1000080" y="5780160"/>
            <a:ext cx="7406640" cy="346320"/>
          </a:xfrm>
          <a:prstGeom prst="rect">
            <a:avLst/>
          </a:prstGeom>
          <a:noFill/>
          <a:ln>
            <a:noFill/>
          </a:ln>
        </p:spPr>
        <p:txBody>
          <a:bodyPr lIns="90000" tIns="45000" rIns="90000" bIns="45000">
            <a:spAutoFit/>
          </a:bodyPr>
          <a:lstStyle/>
          <a:p>
            <a:r>
              <a:rPr lang="en-US" sz="1800" b="0" strike="noStrike" spc="-1">
                <a:latin typeface="Arial"/>
              </a:rPr>
              <a:t>Note: You have to add a regular user to the sudo group for this to work.</a:t>
            </a:r>
          </a:p>
        </p:txBody>
      </p:sp>
    </p:spTree>
    <p:extLst>
      <p:ext uri="{BB962C8B-B14F-4D97-AF65-F5344CB8AC3E}">
        <p14:creationId xmlns:p14="http://schemas.microsoft.com/office/powerpoint/2010/main" val="292896629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SSH Server Configuration</a:t>
            </a:r>
            <a:endParaRPr lang="en-US" sz="2600" b="0" strike="noStrike" spc="-1">
              <a:solidFill>
                <a:srgbClr val="37424A"/>
              </a:solidFill>
              <a:latin typeface="Arial"/>
            </a:endParaRPr>
          </a:p>
        </p:txBody>
      </p:sp>
      <p:sp>
        <p:nvSpPr>
          <p:cNvPr id="356"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7" name="CustomShape 3"/>
          <p:cNvSpPr/>
          <p:nvPr/>
        </p:nvSpPr>
        <p:spPr>
          <a:xfrm>
            <a:off x="731520" y="1271160"/>
            <a:ext cx="7955280" cy="32482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keys in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if [ ! -f ${DEPLOY_DIR}/keys/root-sshkey ]; then</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/usr/bin/ssh-keygen -t rsa -N ''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 ${DEPLOY_DIR}/keys/root-sshkey</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fi</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 add public key to authorized_keys for root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mkdir -p ${IMAGE_ROOTFS}/home/root/.ssh</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cat ${DEPLOY_DIR}/keys/root-sshkey.pub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&gt;&gt; ${IMAGE_ROOTFS}/home/root/.ssh/authorized_keys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"configure_sshd;"</a:t>
            </a:r>
            <a:endParaRPr lang="en-US" sz="1200" b="0" strike="noStrike" spc="-1">
              <a:latin typeface="Arial"/>
            </a:endParaRPr>
          </a:p>
          <a:p>
            <a:pPr>
              <a:lnSpc>
                <a:spcPct val="100000"/>
              </a:lnSpc>
            </a:pPr>
            <a:endParaRPr lang="en-US" sz="1200" b="0" strike="noStrike" spc="-1">
              <a:latin typeface="Arial"/>
            </a:endParaRPr>
          </a:p>
        </p:txBody>
      </p:sp>
      <p:sp>
        <p:nvSpPr>
          <p:cNvPr id="358" name="CustomShape 4"/>
          <p:cNvSpPr/>
          <p:nvPr/>
        </p:nvSpPr>
        <p:spPr>
          <a:xfrm>
            <a:off x="453960" y="4639320"/>
            <a:ext cx="8433360" cy="1578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/scratch/poky/build/tmp/deploy/keys/root-sshkey root@192.168.7.2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86456654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Nice, but once again not very flexible...</a:t>
            </a:r>
            <a:endParaRPr lang="en-US" sz="2600" b="0" strike="noStrike" spc="-1">
              <a:solidFill>
                <a:srgbClr val="37424A"/>
              </a:solidFill>
              <a:latin typeface="Arial"/>
            </a:endParaRPr>
          </a:p>
        </p:txBody>
      </p:sp>
      <p:sp>
        <p:nvSpPr>
          <p:cNvPr id="360"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sshd-setup.inc</a:t>
            </a:r>
            <a:endParaRPr lang="en-US" sz="1600" b="0" strike="noStrike" spc="-1">
              <a:latin typeface="Arial"/>
            </a:endParaRPr>
          </a:p>
          <a:p>
            <a:pPr>
              <a:lnSpc>
                <a:spcPct val="100000"/>
              </a:lnSpc>
            </a:pPr>
            <a:endParaRPr lang="en-US" sz="1600" b="0" strike="noStrike" spc="-1">
              <a:latin typeface="Arial"/>
            </a:endParaRPr>
          </a:p>
        </p:txBody>
      </p:sp>
      <p:sp>
        <p:nvSpPr>
          <p:cNvPr id="361" name="CustomShape 3"/>
          <p:cNvSpPr/>
          <p:nvPr/>
        </p:nvSpPr>
        <p:spPr>
          <a:xfrm>
            <a:off x="731520" y="1271160"/>
            <a:ext cx="7955280" cy="48553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Image post-processing to configure sshd</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Setup ssh key login for these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keys will be stored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the keys for the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for user in ${SSH_USERS}; do</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if [ ! -f ${DEPLOY_DIR}/keys/${user}-sshkey ]; then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/usr/bin/ssh-keygen -t rsa -N ''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 ${DEPLOY_DIR}/keys/${user}-sshkey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fi</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add public key to authorized_keys for the user</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${IMAGE_ROOTFS}/home/${user}/.ssh</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cat ${DEPLOY_DIR}/keys/${user}-sshkey.pub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&gt;&gt; ${IMAGE_ROOTFS}/home/${user}/.ssh/authorized_keys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done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ROOTFS_POSTPROCESS_COMMAND += "configure_sshd;"</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151348592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63" name="CustomShape 2"/>
          <p:cNvSpPr/>
          <p:nvPr/>
        </p:nvSpPr>
        <p:spPr>
          <a:xfrm>
            <a:off x="453960" y="803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64" name="CustomShape 3"/>
          <p:cNvSpPr/>
          <p:nvPr/>
        </p:nvSpPr>
        <p:spPr>
          <a:xfrm>
            <a:off x="453960" y="3657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65" name="CustomShape 4"/>
          <p:cNvSpPr/>
          <p:nvPr/>
        </p:nvSpPr>
        <p:spPr>
          <a:xfrm>
            <a:off x="731520" y="4135320"/>
            <a:ext cx="7955280" cy="5115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for whom to create ssh login with 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"root developer"</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66" name="CustomShape 5"/>
          <p:cNvSpPr/>
          <p:nvPr/>
        </p:nvSpPr>
        <p:spPr>
          <a:xfrm>
            <a:off x="731520" y="1219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sshd-setup.inc</a:t>
            </a:r>
            <a:endParaRPr lang="en-US" sz="1200" b="0" strike="noStrike" spc="-1">
              <a:latin typeface="Arial"/>
            </a:endParaRPr>
          </a:p>
        </p:txBody>
      </p:sp>
      <p:sp>
        <p:nvSpPr>
          <p:cNvPr id="367" name="CustomShape 6"/>
          <p:cNvSpPr/>
          <p:nvPr/>
        </p:nvSpPr>
        <p:spPr>
          <a:xfrm>
            <a:off x="453960" y="4721400"/>
            <a:ext cx="8433360" cy="17449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/scratch/poky/build/tmp/deploy/keys/developer-sshkey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developer@192.168.7.2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35543556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EoA (End of Activity)</a:t>
            </a:r>
            <a:endParaRPr lang="en-US" sz="2600" b="0" strike="noStrike" spc="-1">
              <a:solidFill>
                <a:srgbClr val="37424A"/>
              </a:solidFill>
              <a:latin typeface="Arial"/>
            </a:endParaRPr>
          </a:p>
        </p:txBody>
      </p:sp>
      <p:sp>
        <p:nvSpPr>
          <p:cNvPr id="369" name="TextShape 2"/>
          <p:cNvSpPr txBox="1"/>
          <p:nvPr/>
        </p:nvSpPr>
        <p:spPr>
          <a:xfrm>
            <a:off x="442800" y="1097280"/>
            <a:ext cx="8229240" cy="5029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Cleanup</a:t>
            </a:r>
            <a:r>
              <a:t/>
            </a:r>
            <a:br/>
            <a:r>
              <a:t/>
            </a:r>
            <a:br/>
            <a:r>
              <a:t/>
            </a:r>
            <a:br/>
            <a:r>
              <a:t/>
            </a:r>
            <a:br/>
            <a:r>
              <a:rPr lang="en-US" sz="2400" b="1" strike="noStrike" spc="-1">
                <a:solidFill>
                  <a:srgbClr val="414141"/>
                </a:solidFill>
                <a:latin typeface="Arial"/>
              </a:rPr>
              <a:t> </a:t>
            </a: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Thank You!</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70" name="CustomShape 3"/>
          <p:cNvSpPr/>
          <p:nvPr/>
        </p:nvSpPr>
        <p:spPr>
          <a:xfrm>
            <a:off x="436320" y="1638360"/>
            <a:ext cx="8433360" cy="8305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remove-layer meta-activity3</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9968163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a:t>
            </a:r>
            <a:r>
              <a:rPr lang="en-US" dirty="0">
                <a:latin typeface="Arial" charset="0"/>
              </a:rPr>
              <a:t>prepared (1/2)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smtClean="0">
                <a:solidFill>
                  <a:schemeClr val="tx1"/>
                </a:solidFill>
                <a:latin typeface="Courier New" panose="02070309020205020404" pitchFamily="49" charset="0"/>
                <a:cs typeface="Courier New" panose="02070309020205020404" pitchFamily="49" charset="0"/>
              </a:rPr>
              <a:t>warrior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a:t>
            </a:r>
            <a:r>
              <a:rPr lang="en-US" sz="1600" b="1" i="1" dirty="0">
                <a:solidFill>
                  <a:schemeClr val="accent1"/>
                </a:solidFill>
                <a:latin typeface="Courier New" panose="02070309020205020404" pitchFamily="49" charset="0"/>
                <a:cs typeface="Courier New" panose="02070309020205020404" pitchFamily="49" charset="0"/>
              </a:rPr>
              <a:t>set up local shell</a:t>
            </a:r>
          </a:p>
          <a:p>
            <a:r>
              <a:rPr lang="en-US" sz="1600" b="1" dirty="0" smtClean="0">
                <a:solidFill>
                  <a:schemeClr val="tx1"/>
                </a:solidFill>
                <a:latin typeface="Courier New" panose="02070309020205020404" pitchFamily="49" charset="0"/>
                <a:cs typeface="Courier New" panose="02070309020205020404" pitchFamily="49" charset="0"/>
              </a:rPr>
              <a:t>$ # Prepare the project</a:t>
            </a: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Package Feed Overview</a:t>
            </a:r>
            <a:endParaRPr lang="en-US" dirty="0"/>
          </a:p>
        </p:txBody>
      </p:sp>
      <p:pic>
        <p:nvPicPr>
          <p:cNvPr id="1026" name="Picture 2" descr="https://upload.wikimedia.org/wikipedia/commons/thumb/2/22/Pms.svg/474px-Pm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39" y="1175777"/>
            <a:ext cx="7007226" cy="461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6298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Package Feed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Tested package types: </a:t>
            </a:r>
            <a:r>
              <a:rPr lang="en-US" b="1" dirty="0" smtClean="0"/>
              <a:t>rpm and </a:t>
            </a:r>
            <a:r>
              <a:rPr lang="en-US" b="1" dirty="0" err="1" smtClean="0"/>
              <a:t>ipk</a:t>
            </a:r>
            <a:endParaRPr lang="en-US" dirty="0"/>
          </a:p>
          <a:p>
            <a:r>
              <a:rPr lang="en-US" dirty="0" smtClean="0"/>
              <a:t>For rpm packages, we now use DNF instead of smart</a:t>
            </a:r>
          </a:p>
          <a:p>
            <a:r>
              <a:rPr lang="en-US" dirty="0" smtClean="0"/>
              <a:t>Setting up a package feed is EASY</a:t>
            </a:r>
          </a:p>
          <a:p>
            <a:pPr lvl="1"/>
            <a:r>
              <a:rPr lang="en-US" dirty="0" smtClean="0">
                <a:hlinkClick r:id="rId2"/>
              </a:rPr>
              <a:t>stephano.cetola@linux.intel.com</a:t>
            </a:r>
            <a:endParaRPr lang="en-US" dirty="0" smtClean="0"/>
          </a:p>
          <a:p>
            <a:pPr lvl="1"/>
            <a:r>
              <a:rPr lang="en-US" dirty="0" smtClean="0"/>
              <a:t>@</a:t>
            </a:r>
            <a:r>
              <a:rPr lang="en-US" dirty="0" err="1" smtClean="0"/>
              <a:t>stephano</a:t>
            </a:r>
            <a:r>
              <a:rPr lang="en-US" dirty="0" smtClean="0"/>
              <a:t> </a:t>
            </a:r>
            <a:r>
              <a:rPr lang="en-US" dirty="0"/>
              <a:t>approves this message</a:t>
            </a:r>
            <a:endParaRPr lang="en-US" dirty="0" smtClean="0"/>
          </a:p>
          <a:p>
            <a:r>
              <a:rPr lang="en-US" dirty="0" smtClean="0"/>
              <a:t>Signing your packages and </a:t>
            </a:r>
            <a:r>
              <a:rPr lang="en-US" smtClean="0"/>
              <a:t>package feed is </a:t>
            </a:r>
            <a:r>
              <a:rPr lang="en-US" dirty="0" smtClean="0"/>
              <a:t>doable</a:t>
            </a:r>
          </a:p>
          <a:p>
            <a:r>
              <a:rPr lang="en-US" dirty="0" smtClean="0"/>
              <a:t>Two major use cases:</a:t>
            </a:r>
          </a:p>
          <a:p>
            <a:pPr lvl="1"/>
            <a:r>
              <a:rPr lang="en-US" dirty="0" smtClean="0"/>
              <a:t>On target development (faster and smarter)</a:t>
            </a:r>
          </a:p>
          <a:p>
            <a:pPr lvl="1"/>
            <a:r>
              <a:rPr lang="en-US" dirty="0" smtClean="0"/>
              <a:t>In the field updates (YMMV)</a:t>
            </a:r>
          </a:p>
          <a:p>
            <a:endParaRPr lang="en-US" dirty="0" smtClean="0"/>
          </a:p>
          <a:p>
            <a:endParaRPr lang="en-US" dirty="0"/>
          </a:p>
        </p:txBody>
      </p:sp>
    </p:spTree>
    <p:extLst>
      <p:ext uri="{BB962C8B-B14F-4D97-AF65-F5344CB8AC3E}">
        <p14:creationId xmlns:p14="http://schemas.microsoft.com/office/powerpoint/2010/main" val="292460164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Setting up a package feed</a:t>
            </a:r>
            <a:r>
              <a:rPr lang="en-US" b="0" dirty="0" smtClean="0"/>
              <a:t/>
            </a:r>
            <a:br>
              <a:rPr lang="en-US" b="0" dirty="0" smtClean="0"/>
            </a:br>
            <a:endParaRPr lang="en-US" b="0" dirty="0"/>
          </a:p>
          <a:p>
            <a:pPr lvl="1"/>
            <a:r>
              <a:rPr lang="en-US" sz="2000" b="0" dirty="0" smtClean="0">
                <a:solidFill>
                  <a:schemeClr val="bg1">
                    <a:lumMod val="65000"/>
                  </a:schemeClr>
                </a:solidFill>
              </a:rPr>
              <a:t>On target example </a:t>
            </a:r>
            <a:r>
              <a:rPr lang="mr-IN" sz="2000" b="0" dirty="0" smtClean="0">
                <a:solidFill>
                  <a:schemeClr val="bg1">
                    <a:lumMod val="65000"/>
                  </a:schemeClr>
                </a:solidFill>
              </a:rPr>
              <a:t>–</a:t>
            </a:r>
            <a:r>
              <a:rPr lang="en-US" sz="2000" b="0" dirty="0" smtClean="0">
                <a:solidFill>
                  <a:schemeClr val="bg1">
                    <a:lumMod val="65000"/>
                  </a:schemeClr>
                </a:solidFill>
              </a:rPr>
              <a:t> AWS + </a:t>
            </a:r>
            <a:r>
              <a:rPr lang="en-US" sz="2000" b="0" dirty="0" err="1" smtClean="0">
                <a:solidFill>
                  <a:schemeClr val="bg1">
                    <a:lumMod val="65000"/>
                  </a:schemeClr>
                </a:solidFill>
              </a:rPr>
              <a:t>Beaglebone</a:t>
            </a:r>
            <a:r>
              <a:rPr lang="en-US" sz="2000" b="0" dirty="0" smtClean="0">
                <a:solidFill>
                  <a:schemeClr val="bg1">
                    <a:lumMod val="65000"/>
                  </a:schemeClr>
                </a:solidFill>
              </a:rPr>
              <a:t> Black</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87809437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Setting up a package feed - Target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1" dirty="0" smtClean="0"/>
              <a:t>Install Package Management on the target</a:t>
            </a:r>
            <a:endParaRPr lang="en-US" dirty="0"/>
          </a:p>
          <a:p>
            <a:pPr lvl="1"/>
            <a:r>
              <a:rPr lang="en-US" dirty="0" smtClean="0"/>
              <a:t>EXTRA_IMAGE_FEATURES </a:t>
            </a:r>
            <a:r>
              <a:rPr lang="en-US" dirty="0"/>
              <a:t>+= " package-management </a:t>
            </a:r>
            <a:r>
              <a:rPr lang="en-US" dirty="0" smtClean="0"/>
              <a:t>"</a:t>
            </a:r>
            <a:endParaRPr lang="en-US" dirty="0"/>
          </a:p>
          <a:p>
            <a:r>
              <a:rPr lang="en-US" b="1" dirty="0" smtClean="0"/>
              <a:t>Set the correct package class</a:t>
            </a:r>
            <a:endParaRPr lang="en-US" dirty="0"/>
          </a:p>
          <a:p>
            <a:pPr lvl="1"/>
            <a:r>
              <a:rPr lang="en-US" dirty="0" smtClean="0"/>
              <a:t>PACKAGE_CLASSES </a:t>
            </a:r>
            <a:r>
              <a:rPr lang="en-US" dirty="0"/>
              <a:t>= "</a:t>
            </a:r>
            <a:r>
              <a:rPr lang="en-US" dirty="0" err="1" smtClean="0"/>
              <a:t>package_rpm</a:t>
            </a:r>
            <a:r>
              <a:rPr lang="en-US" dirty="0" smtClean="0"/>
              <a:t>”</a:t>
            </a:r>
          </a:p>
          <a:p>
            <a:r>
              <a:rPr lang="en-US" dirty="0" smtClean="0"/>
              <a:t>Customize the feed </a:t>
            </a:r>
            <a:r>
              <a:rPr lang="en-US" dirty="0"/>
              <a:t>(</a:t>
            </a:r>
            <a:r>
              <a:rPr lang="en-US" dirty="0" smtClean="0"/>
              <a:t>optional)</a:t>
            </a:r>
          </a:p>
          <a:p>
            <a:pPr lvl="1"/>
            <a:r>
              <a:rPr lang="en-US" dirty="0"/>
              <a:t>PACKAGE_FEED_URIS = </a:t>
            </a:r>
            <a:r>
              <a:rPr lang="en-US" dirty="0" smtClean="0">
                <a:hlinkClick r:id="rId2"/>
              </a:rPr>
              <a:t>http</a:t>
            </a:r>
            <a:r>
              <a:rPr lang="en-US" dirty="0">
                <a:hlinkClick r:id="rId2"/>
              </a:rPr>
              <a:t>://</a:t>
            </a:r>
            <a:r>
              <a:rPr lang="en-US" dirty="0" smtClean="0">
                <a:hlinkClick r:id="rId2"/>
              </a:rPr>
              <a:t>my-server.com/repo</a:t>
            </a:r>
            <a:endParaRPr lang="en-US" dirty="0" smtClean="0"/>
          </a:p>
          <a:p>
            <a:pPr lvl="1"/>
            <a:r>
              <a:rPr lang="en-US" dirty="0" smtClean="0"/>
              <a:t>PACKAGE_FEED_BASE_PATHS </a:t>
            </a:r>
            <a:r>
              <a:rPr lang="en-US" dirty="0"/>
              <a:t>= "</a:t>
            </a:r>
            <a:r>
              <a:rPr lang="en-US" dirty="0" smtClean="0"/>
              <a:t>rpm”</a:t>
            </a:r>
          </a:p>
          <a:p>
            <a:pPr lvl="1"/>
            <a:r>
              <a:rPr lang="en-US" dirty="0" smtClean="0"/>
              <a:t>PACKAGE_FEED_ARCHS </a:t>
            </a:r>
            <a:r>
              <a:rPr lang="en-US" dirty="0"/>
              <a:t>= ”all </a:t>
            </a:r>
            <a:r>
              <a:rPr lang="en-US" dirty="0" smtClean="0"/>
              <a:t>armv7at2hf-neon </a:t>
            </a:r>
            <a:r>
              <a:rPr lang="en-US" dirty="0" err="1" smtClean="0"/>
              <a:t>beaglebone</a:t>
            </a:r>
            <a:r>
              <a:rPr lang="en-US" dirty="0" smtClean="0"/>
              <a:t>"</a:t>
            </a:r>
            <a:endParaRPr lang="en-US" dirty="0"/>
          </a:p>
          <a:p>
            <a:r>
              <a:rPr lang="en-US" b="1" dirty="0" smtClean="0"/>
              <a:t>Edit </a:t>
            </a:r>
            <a:r>
              <a:rPr lang="en-US" b="1" dirty="0"/>
              <a:t>/</a:t>
            </a:r>
            <a:r>
              <a:rPr lang="en-US" b="1" dirty="0" err="1" smtClean="0"/>
              <a:t>etc</a:t>
            </a:r>
            <a:r>
              <a:rPr lang="en-US" b="1" dirty="0" smtClean="0"/>
              <a:t>/</a:t>
            </a:r>
            <a:r>
              <a:rPr lang="en-US" b="1" dirty="0" err="1" smtClean="0"/>
              <a:t>yum.repos.d</a:t>
            </a:r>
            <a:r>
              <a:rPr lang="en-US" b="1" dirty="0" smtClean="0"/>
              <a:t>/</a:t>
            </a:r>
            <a:r>
              <a:rPr lang="en-US" b="1" dirty="0" err="1" smtClean="0"/>
              <a:t>oe</a:t>
            </a:r>
            <a:r>
              <a:rPr lang="en-US" b="1" dirty="0" smtClean="0"/>
              <a:t>-remote-</a:t>
            </a:r>
            <a:r>
              <a:rPr lang="en-US" b="1" dirty="0" err="1" smtClean="0"/>
              <a:t>repo.repo</a:t>
            </a:r>
            <a:r>
              <a:rPr lang="en-US" b="1" dirty="0" smtClean="0"/>
              <a:t> (optional)</a:t>
            </a:r>
          </a:p>
          <a:p>
            <a:pPr lvl="1"/>
            <a:r>
              <a:rPr lang="en-US" dirty="0" smtClean="0"/>
              <a:t>enabled=1</a:t>
            </a:r>
            <a:endParaRPr lang="en-US" dirty="0"/>
          </a:p>
          <a:p>
            <a:pPr lvl="1"/>
            <a:r>
              <a:rPr lang="en-US" dirty="0" err="1" smtClean="0"/>
              <a:t>metadata_expire</a:t>
            </a:r>
            <a:r>
              <a:rPr lang="en-US" dirty="0" smtClean="0"/>
              <a:t>=0</a:t>
            </a:r>
          </a:p>
          <a:p>
            <a:pPr lvl="1"/>
            <a:r>
              <a:rPr lang="en-US" dirty="0" err="1" smtClean="0"/>
              <a:t>gpgcheck</a:t>
            </a:r>
            <a:r>
              <a:rPr lang="en-US" dirty="0" smtClean="0"/>
              <a:t>=0</a:t>
            </a:r>
            <a:endParaRPr lang="en-US" dirty="0"/>
          </a:p>
        </p:txBody>
      </p:sp>
    </p:spTree>
    <p:extLst>
      <p:ext uri="{BB962C8B-B14F-4D97-AF65-F5344CB8AC3E}">
        <p14:creationId xmlns:p14="http://schemas.microsoft.com/office/powerpoint/2010/main" val="168271129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Setting up a package </a:t>
            </a:r>
            <a:r>
              <a:rPr lang="en-US" dirty="0" smtClean="0">
                <a:latin typeface="Arial" charset="0"/>
              </a:rPr>
              <a:t>feed</a:t>
            </a:r>
            <a:endParaRPr lang="en-US" dirty="0"/>
          </a:p>
        </p:txBody>
      </p:sp>
      <p:sp>
        <p:nvSpPr>
          <p:cNvPr id="3" name="Content Placeholder 2"/>
          <p:cNvSpPr>
            <a:spLocks noGrp="1"/>
          </p:cNvSpPr>
          <p:nvPr>
            <p:ph idx="4294967295"/>
          </p:nvPr>
        </p:nvSpPr>
        <p:spPr>
          <a:xfrm>
            <a:off x="442210" y="1075766"/>
            <a:ext cx="8229600" cy="4898314"/>
          </a:xfrm>
          <a:prstGeom prst="rect">
            <a:avLst/>
          </a:prstGeom>
        </p:spPr>
        <p:txBody>
          <a:bodyPr>
            <a:normAutofit/>
          </a:bodyPr>
          <a:lstStyle/>
          <a:p>
            <a:pPr lvl="0"/>
            <a:r>
              <a:rPr lang="en-US" dirty="0" smtClean="0">
                <a:latin typeface="Arial" charset="0"/>
              </a:rPr>
              <a:t>Publish a repo, index the repo, and</a:t>
            </a:r>
            <a:r>
              <a:rPr lang="mr-IN" dirty="0" smtClean="0">
                <a:latin typeface="Arial" charset="0"/>
              </a:rPr>
              <a:t>…</a:t>
            </a:r>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r>
              <a:rPr lang="en-US" dirty="0" smtClean="0">
                <a:latin typeface="Arial" charset="0"/>
              </a:rPr>
              <a:t>You are now running a web server on port 5678</a:t>
            </a:r>
            <a:endParaRPr lang="en-US" b="1" dirty="0" smtClean="0"/>
          </a:p>
        </p:txBody>
      </p:sp>
      <p:sp>
        <p:nvSpPr>
          <p:cNvPr id="6" name="Rectangle 5"/>
          <p:cNvSpPr/>
          <p:nvPr/>
        </p:nvSpPr>
        <p:spPr bwMode="auto">
          <a:xfrm>
            <a:off x="454025" y="1719072"/>
            <a:ext cx="8433797" cy="298704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core-image-minimal</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package-index</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twistd</a:t>
            </a:r>
            <a:r>
              <a:rPr lang="en-US" sz="1600" b="1" dirty="0">
                <a:solidFill>
                  <a:schemeClr val="tx1"/>
                </a:solidFill>
                <a:latin typeface="Courier New" panose="02070309020205020404" pitchFamily="49" charset="0"/>
                <a:cs typeface="Courier New" panose="02070309020205020404" pitchFamily="49" charset="0"/>
              </a:rPr>
              <a:t> -n web --path </a:t>
            </a:r>
            <a:r>
              <a:rPr lang="en-US" sz="1600" b="1" dirty="0" err="1">
                <a:solidFill>
                  <a:schemeClr val="tx1"/>
                </a:solidFill>
                <a:latin typeface="Courier New" panose="02070309020205020404" pitchFamily="49" charset="0"/>
                <a:cs typeface="Courier New" panose="02070309020205020404" pitchFamily="49" charset="0"/>
              </a:rPr>
              <a:t>tmp</a:t>
            </a:r>
            <a:r>
              <a:rPr lang="en-US" sz="1600" b="1" dirty="0">
                <a:solidFill>
                  <a:schemeClr val="tx1"/>
                </a:solidFill>
                <a:latin typeface="Courier New" panose="02070309020205020404" pitchFamily="49" charset="0"/>
                <a:cs typeface="Courier New" panose="02070309020205020404" pitchFamily="49" charset="0"/>
              </a:rPr>
              <a:t>/deploy/rpm -p </a:t>
            </a:r>
            <a:r>
              <a:rPr lang="en-US" sz="1600" b="1" dirty="0" smtClean="0">
                <a:solidFill>
                  <a:schemeClr val="tx1"/>
                </a:solidFill>
                <a:latin typeface="Courier New" panose="02070309020205020404" pitchFamily="49" charset="0"/>
                <a:cs typeface="Courier New" panose="02070309020205020404" pitchFamily="49" charset="0"/>
              </a:rPr>
              <a:t>5678</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Log </a:t>
            </a:r>
            <a:r>
              <a:rPr lang="en-US" sz="1600" b="1" dirty="0" smtClean="0">
                <a:latin typeface="Courier New" panose="02070309020205020404" pitchFamily="49" charset="0"/>
                <a:cs typeface="Courier New" panose="02070309020205020404" pitchFamily="49" charset="0"/>
              </a:rPr>
              <a:t>opened</a:t>
            </a:r>
          </a:p>
          <a:p>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twistd</a:t>
            </a:r>
            <a:r>
              <a:rPr lang="en-US" sz="1600" b="1" dirty="0">
                <a:latin typeface="Courier New" panose="02070309020205020404" pitchFamily="49" charset="0"/>
                <a:cs typeface="Courier New" panose="02070309020205020404" pitchFamily="49" charset="0"/>
              </a:rPr>
              <a:t> 16.0.0 (/</a:t>
            </a:r>
            <a:r>
              <a:rPr lang="en-US" sz="1600" b="1" dirty="0" err="1">
                <a:latin typeface="Courier New" panose="02070309020205020404" pitchFamily="49" charset="0"/>
                <a:cs typeface="Courier New" panose="02070309020205020404" pitchFamily="49" charset="0"/>
              </a:rPr>
              <a:t>usr</a:t>
            </a:r>
            <a:r>
              <a:rPr lang="en-US" sz="1600" b="1" dirty="0">
                <a:latin typeface="Courier New" panose="02070309020205020404" pitchFamily="49" charset="0"/>
                <a:cs typeface="Courier New" panose="02070309020205020404" pitchFamily="49" charset="0"/>
              </a:rPr>
              <a:t>/bin/python 2.7.12) starting up</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reactor class: </a:t>
            </a:r>
            <a:r>
              <a:rPr lang="en-US" sz="1600" b="1" dirty="0" err="1" smtClean="0">
                <a:latin typeface="Courier New" panose="02070309020205020404" pitchFamily="49" charset="0"/>
                <a:cs typeface="Courier New" panose="02070309020205020404" pitchFamily="49" charset="0"/>
              </a:rPr>
              <a:t>twisted.internet.epollreactor.EPollReactor</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Site starting on </a:t>
            </a:r>
            <a:r>
              <a:rPr lang="en-US" sz="1600" b="1" dirty="0" smtClean="0">
                <a:latin typeface="Courier New" panose="02070309020205020404" pitchFamily="49" charset="0"/>
                <a:cs typeface="Courier New" panose="02070309020205020404" pitchFamily="49" charset="0"/>
              </a:rPr>
              <a:t>5678</a:t>
            </a:r>
          </a:p>
        </p:txBody>
      </p:sp>
    </p:spTree>
    <p:extLst>
      <p:ext uri="{BB962C8B-B14F-4D97-AF65-F5344CB8AC3E}">
        <p14:creationId xmlns:p14="http://schemas.microsoft.com/office/powerpoint/2010/main" val="45085735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b="1" dirty="0" smtClean="0"/>
              <a:t>On </a:t>
            </a:r>
            <a:r>
              <a:rPr lang="en-US" sz="2000" b="1" dirty="0"/>
              <a:t>target example – AWS + </a:t>
            </a:r>
            <a:r>
              <a:rPr lang="en-US" sz="2000" b="1" dirty="0" err="1"/>
              <a:t>Beaglebone</a:t>
            </a:r>
            <a:r>
              <a:rPr lang="en-US" sz="2000" b="1" dirty="0"/>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201132441"/>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Running </a:t>
            </a:r>
            <a:r>
              <a:rPr lang="en-US" dirty="0" err="1" smtClean="0"/>
              <a:t>bitbake</a:t>
            </a:r>
            <a:r>
              <a:rPr lang="en-US" dirty="0" smtClean="0"/>
              <a:t> world can take some time</a:t>
            </a:r>
          </a:p>
          <a:p>
            <a:pPr lvl="1"/>
            <a:r>
              <a:rPr lang="en-US" dirty="0" smtClean="0"/>
              <a:t>You may want to update your repo as needed</a:t>
            </a:r>
          </a:p>
          <a:p>
            <a:r>
              <a:rPr lang="en-US" dirty="0" smtClean="0"/>
              <a:t>Serve the repo from a build machine</a:t>
            </a:r>
          </a:p>
          <a:p>
            <a:pPr lvl="1"/>
            <a:r>
              <a:rPr lang="en-US" dirty="0" smtClean="0"/>
              <a:t>Or simply </a:t>
            </a:r>
            <a:r>
              <a:rPr lang="en-US" dirty="0" err="1" smtClean="0"/>
              <a:t>rsync</a:t>
            </a:r>
            <a:r>
              <a:rPr lang="en-US" dirty="0" smtClean="0"/>
              <a:t> to a webserver</a:t>
            </a:r>
          </a:p>
          <a:p>
            <a:r>
              <a:rPr lang="en-US" dirty="0" smtClean="0"/>
              <a:t>Do not forget to run `</a:t>
            </a:r>
            <a:r>
              <a:rPr lang="en-US" dirty="0" err="1" smtClean="0"/>
              <a:t>bitbake</a:t>
            </a:r>
            <a:r>
              <a:rPr lang="en-US" dirty="0" smtClean="0"/>
              <a:t> </a:t>
            </a:r>
            <a:r>
              <a:rPr lang="en-US" dirty="0" err="1" smtClean="0"/>
              <a:t>packge</a:t>
            </a:r>
            <a:r>
              <a:rPr lang="en-US" dirty="0" smtClean="0"/>
              <a:t>-index`</a:t>
            </a:r>
          </a:p>
          <a:p>
            <a:pPr lvl="1"/>
            <a:r>
              <a:rPr lang="en-US" dirty="0" smtClean="0"/>
              <a:t>Package index will not auto-update</a:t>
            </a:r>
          </a:p>
          <a:p>
            <a:r>
              <a:rPr lang="en-US" dirty="0" smtClean="0"/>
              <a:t>Good practice is to dogfood your repo</a:t>
            </a:r>
            <a:endParaRPr lang="en-US" dirty="0"/>
          </a:p>
        </p:txBody>
      </p:sp>
    </p:spTree>
    <p:extLst>
      <p:ext uri="{BB962C8B-B14F-4D97-AF65-F5344CB8AC3E}">
        <p14:creationId xmlns:p14="http://schemas.microsoft.com/office/powerpoint/2010/main" val="1133211584"/>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Understanding RPM Packages and </a:t>
            </a:r>
            <a:r>
              <a:rPr lang="en-US" dirty="0" err="1" smtClean="0">
                <a:latin typeface="Arial" charset="0"/>
              </a:rPr>
              <a:t>repomd.xml</a:t>
            </a:r>
            <a:endParaRPr lang="en-US" dirty="0"/>
          </a:p>
        </p:txBody>
      </p:sp>
      <p:sp>
        <p:nvSpPr>
          <p:cNvPr id="3" name="Content Placeholder 2"/>
          <p:cNvSpPr>
            <a:spLocks noGrp="1"/>
          </p:cNvSpPr>
          <p:nvPr>
            <p:ph idx="4294967295"/>
          </p:nvPr>
        </p:nvSpPr>
        <p:spPr>
          <a:xfrm>
            <a:off x="442210" y="1075766"/>
            <a:ext cx="8421374" cy="4921622"/>
          </a:xfrm>
          <a:prstGeom prst="rect">
            <a:avLst/>
          </a:prstGeom>
        </p:spPr>
        <p:txBody>
          <a:bodyPr>
            <a:normAutofit lnSpcReduction="10000"/>
          </a:bodyPr>
          <a:lstStyle/>
          <a:p>
            <a:r>
              <a:rPr lang="en-US" dirty="0" err="1" smtClean="0"/>
              <a:t>repomd</a:t>
            </a:r>
            <a:r>
              <a:rPr lang="en-US" dirty="0" smtClean="0"/>
              <a:t> == Repo Metadata</a:t>
            </a:r>
          </a:p>
          <a:p>
            <a:pPr lvl="1"/>
            <a:r>
              <a:rPr lang="en-US" dirty="0" smtClean="0"/>
              <a:t>This is the “package index”</a:t>
            </a:r>
          </a:p>
          <a:p>
            <a:r>
              <a:rPr lang="en-US" dirty="0" smtClean="0"/>
              <a:t>Repository Tools</a:t>
            </a:r>
          </a:p>
          <a:p>
            <a:pPr lvl="1"/>
            <a:r>
              <a:rPr lang="en-US" dirty="0" err="1" smtClean="0"/>
              <a:t>createrepo</a:t>
            </a:r>
            <a:endParaRPr lang="en-US" dirty="0"/>
          </a:p>
          <a:p>
            <a:pPr lvl="1"/>
            <a:r>
              <a:rPr lang="en-US" dirty="0" smtClean="0"/>
              <a:t>rpm2cpio</a:t>
            </a:r>
          </a:p>
          <a:p>
            <a:pPr lvl="1"/>
            <a:r>
              <a:rPr lang="en-US" dirty="0" err="1" smtClean="0"/>
              <a:t>dnf</a:t>
            </a:r>
            <a:r>
              <a:rPr lang="en-US" dirty="0" smtClean="0"/>
              <a:t> (replaces yum)</a:t>
            </a:r>
          </a:p>
          <a:p>
            <a:pPr lvl="1"/>
            <a:r>
              <a:rPr lang="en-US" dirty="0" smtClean="0"/>
              <a:t>yum-</a:t>
            </a:r>
            <a:r>
              <a:rPr lang="en-US" dirty="0" err="1" smtClean="0"/>
              <a:t>utils</a:t>
            </a:r>
            <a:r>
              <a:rPr lang="en-US" dirty="0" smtClean="0"/>
              <a:t> (historical)</a:t>
            </a:r>
          </a:p>
          <a:p>
            <a:pPr lvl="1"/>
            <a:endParaRPr lang="en-US" dirty="0"/>
          </a:p>
          <a:p>
            <a:r>
              <a:rPr lang="en-US" dirty="0" smtClean="0"/>
              <a:t>Important Commands</a:t>
            </a:r>
          </a:p>
          <a:p>
            <a:pPr lvl="1"/>
            <a:r>
              <a:rPr lang="en-US" dirty="0" smtClean="0"/>
              <a:t>rpm -</a:t>
            </a:r>
            <a:r>
              <a:rPr lang="en-US" dirty="0" err="1" smtClean="0"/>
              <a:t>qip</a:t>
            </a:r>
            <a:r>
              <a:rPr lang="en-US" dirty="0" smtClean="0"/>
              <a:t> (general info)</a:t>
            </a:r>
          </a:p>
          <a:p>
            <a:pPr lvl="1"/>
            <a:r>
              <a:rPr lang="en-US" dirty="0"/>
              <a:t>rpm -</a:t>
            </a:r>
            <a:r>
              <a:rPr lang="en-US" dirty="0" err="1"/>
              <a:t>qpR</a:t>
            </a:r>
            <a:r>
              <a:rPr lang="en-US" dirty="0"/>
              <a:t> </a:t>
            </a:r>
            <a:r>
              <a:rPr lang="en-US" dirty="0" smtClean="0"/>
              <a:t> (depends)</a:t>
            </a:r>
          </a:p>
          <a:p>
            <a:pPr lvl="1"/>
            <a:r>
              <a:rPr lang="en-US" dirty="0">
                <a:hlinkClick r:id="rId2"/>
              </a:rPr>
              <a:t>https://</a:t>
            </a:r>
            <a:r>
              <a:rPr lang="en-US" dirty="0" smtClean="0">
                <a:hlinkClick r:id="rId2"/>
              </a:rPr>
              <a:t>wiki.yoctoproject.org/wiki/TipsAndTricks/UsingRPM</a:t>
            </a:r>
            <a:endParaRPr lang="en-US" dirty="0" smtClean="0"/>
          </a:p>
        </p:txBody>
      </p:sp>
    </p:spTree>
    <p:extLst>
      <p:ext uri="{BB962C8B-B14F-4D97-AF65-F5344CB8AC3E}">
        <p14:creationId xmlns:p14="http://schemas.microsoft.com/office/powerpoint/2010/main" val="113641568"/>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315688"/>
            <a:ext cx="8520600" cy="1840676"/>
          </a:xfrm>
          <a:prstGeom prst="rect">
            <a:avLst/>
          </a:prstGeom>
        </p:spPr>
        <p:txBody>
          <a:bodyPr spcFirstLastPara="1" wrap="square" lIns="91425" tIns="91425" rIns="91425" bIns="91425" anchor="ctr" anchorCtr="0">
            <a:noAutofit/>
          </a:bodyPr>
          <a:lstStyle/>
          <a:p>
            <a:r>
              <a:rPr lang="en-US" dirty="0">
                <a:cs typeface="Arial" charset="0"/>
              </a:rPr>
              <a:t>Package Feeds: On Target </a:t>
            </a:r>
            <a:r>
              <a:rPr lang="en-US" dirty="0" smtClean="0">
                <a:cs typeface="Arial" charset="0"/>
              </a:rPr>
              <a:t>Demo</a:t>
            </a:r>
            <a:br>
              <a:rPr lang="en-US" dirty="0" smtClean="0">
                <a:cs typeface="Arial" charset="0"/>
              </a:rPr>
            </a:br>
            <a:r>
              <a:rPr lang="en-US" dirty="0" smtClean="0">
                <a:cs typeface="Arial" charset="0"/>
              </a:rPr>
              <a:t/>
            </a:r>
            <a:br>
              <a:rPr lang="en-US" dirty="0" smtClean="0">
                <a:cs typeface="Arial" charset="0"/>
              </a:rPr>
            </a:br>
            <a:r>
              <a:rPr lang="en-US" sz="3200" dirty="0" err="1">
                <a:latin typeface="Arial" charset="0"/>
              </a:rPr>
              <a:t>Beaglebone</a:t>
            </a:r>
            <a:r>
              <a:rPr lang="en-US" sz="3200" dirty="0">
                <a:latin typeface="Arial" charset="0"/>
              </a:rPr>
              <a:t> Repo on AWS</a:t>
            </a:r>
            <a:br>
              <a:rPr lang="en-US" sz="3200" dirty="0">
                <a:latin typeface="Arial" charset="0"/>
              </a:rPr>
            </a:br>
            <a:endParaRPr sz="3200" dirty="0"/>
          </a:p>
        </p:txBody>
      </p:sp>
    </p:spTree>
    <p:extLst>
      <p:ext uri="{BB962C8B-B14F-4D97-AF65-F5344CB8AC3E}">
        <p14:creationId xmlns:p14="http://schemas.microsoft.com/office/powerpoint/2010/main" val="120024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 (2/2)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 </a:t>
            </a:r>
            <a:r>
              <a:rPr lang="en-US" sz="1600" b="1" dirty="0">
                <a:solidFill>
                  <a:schemeClr val="tx1"/>
                </a:solidFill>
                <a:latin typeface="Courier New" panose="02070309020205020404" pitchFamily="49" charset="0"/>
                <a:cs typeface="Courier New" panose="02070309020205020404" pitchFamily="49" charset="0"/>
              </a:rPr>
              <a:t>Build the </a:t>
            </a:r>
            <a:r>
              <a:rPr lang="en-US" sz="1600" b="1" dirty="0" err="1" smtClean="0">
                <a:solidFill>
                  <a:schemeClr val="tx1"/>
                </a:solidFill>
                <a:latin typeface="Courier New" panose="02070309020205020404" pitchFamily="49" charset="0"/>
                <a:cs typeface="Courier New" panose="02070309020205020404" pitchFamily="49" charset="0"/>
              </a:rPr>
              <a:t>eSDK</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bitbake</a:t>
            </a:r>
            <a:r>
              <a:rPr lang="en-US" sz="1600" b="1" dirty="0">
                <a:solidFill>
                  <a:schemeClr val="tx1"/>
                </a:solidFill>
                <a:latin typeface="Courier New" panose="02070309020205020404" pitchFamily="49" charset="0"/>
                <a:cs typeface="Courier New" panose="02070309020205020404" pitchFamily="49" charset="0"/>
              </a:rPr>
              <a:t> core-image-base -c </a:t>
            </a:r>
            <a:r>
              <a:rPr lang="en-US" sz="1600" b="1" dirty="0" err="1">
                <a:solidFill>
                  <a:schemeClr val="tx1"/>
                </a:solidFill>
                <a:latin typeface="Courier New" panose="02070309020205020404" pitchFamily="49" charset="0"/>
                <a:cs typeface="Courier New" panose="02070309020205020404" pitchFamily="49" charset="0"/>
              </a:rPr>
              <a:t>populate_sdk_ext</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/scratch/poky/build/</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a:t>
            </a:r>
            <a:r>
              <a:rPr lang="en-US" sz="1600" b="1" dirty="0" err="1">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./poky-glibc-x86_64-core-image-base-armv5e-toolchain-ext-*.sh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-y -d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return to clean shell</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bash                                        # </a:t>
            </a:r>
            <a:r>
              <a:rPr lang="en-US" sz="1600" b="1" i="1" dirty="0" smtClean="0">
                <a:solidFill>
                  <a:schemeClr val="accent1"/>
                </a:solidFill>
                <a:latin typeface="Courier New" panose="02070309020205020404" pitchFamily="49" charset="0"/>
                <a:cs typeface="Courier New" panose="02070309020205020404" pitchFamily="49" charset="0"/>
              </a:rPr>
              <a:t>set up local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 /scratch/</a:t>
            </a:r>
            <a:r>
              <a:rPr lang="en-US" sz="1600" b="1" dirty="0" err="1">
                <a:latin typeface="Courier New" panose="02070309020205020404" pitchFamily="49" charset="0"/>
                <a:cs typeface="Courier New" panose="02070309020205020404" pitchFamily="49" charset="0"/>
              </a:rPr>
              <a:t>sdk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/environment-setup-armv5e-poky-linux-gnueabi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modify virtual/kernel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exit                                        # return to clean shell</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30458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1" dirty="0" smtClean="0"/>
              <a:t>Signing </a:t>
            </a:r>
            <a:r>
              <a:rPr lang="en-US" sz="2000" b="1" dirty="0"/>
              <a:t>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78084402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smtClean="0"/>
              <a:t>“</a:t>
            </a:r>
            <a:r>
              <a:rPr lang="en-US" dirty="0" err="1" smtClean="0"/>
              <a:t>sign_rpm</a:t>
            </a:r>
            <a:r>
              <a:rPr lang="en-US" dirty="0" smtClean="0"/>
              <a:t>”</a:t>
            </a:r>
          </a:p>
          <a:p>
            <a:r>
              <a:rPr lang="en-US" dirty="0" smtClean="0"/>
              <a:t>Define </a:t>
            </a:r>
            <a:r>
              <a:rPr lang="en-US" dirty="0"/>
              <a:t>the GPG key that will be used for </a:t>
            </a:r>
            <a:r>
              <a:rPr lang="en-US" dirty="0" smtClean="0"/>
              <a:t>signing.</a:t>
            </a:r>
          </a:p>
          <a:p>
            <a:pPr lvl="1"/>
            <a:r>
              <a:rPr lang="en-US" dirty="0" smtClean="0"/>
              <a:t>RPM_GPG_NAME </a:t>
            </a:r>
            <a:r>
              <a:rPr lang="en-US" dirty="0"/>
              <a:t>=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smtClean="0"/>
              <a:t>RPM_GPG_PASSPHRASE </a:t>
            </a:r>
            <a:r>
              <a:rPr lang="en-US" dirty="0"/>
              <a:t>= "</a:t>
            </a:r>
            <a:r>
              <a:rPr lang="en-US" i="1" dirty="0"/>
              <a:t>passphrase</a:t>
            </a:r>
            <a:r>
              <a:rPr lang="en-US" dirty="0"/>
              <a:t>"</a:t>
            </a:r>
          </a:p>
        </p:txBody>
      </p:sp>
    </p:spTree>
    <p:extLst>
      <p:ext uri="{BB962C8B-B14F-4D97-AF65-F5344CB8AC3E}">
        <p14:creationId xmlns:p14="http://schemas.microsoft.com/office/powerpoint/2010/main" val="106087154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err="1"/>
              <a:t>sign_package_feed</a:t>
            </a:r>
            <a:r>
              <a:rPr lang="en-US" dirty="0"/>
              <a:t>”</a:t>
            </a:r>
            <a:endParaRPr lang="en-US" dirty="0" smtClean="0"/>
          </a:p>
          <a:p>
            <a:r>
              <a:rPr lang="en-US" dirty="0" smtClean="0"/>
              <a:t>Define </a:t>
            </a:r>
            <a:r>
              <a:rPr lang="en-US" dirty="0"/>
              <a:t>the GPG key that will be used for </a:t>
            </a:r>
            <a:r>
              <a:rPr lang="en-US" dirty="0" smtClean="0"/>
              <a:t>signing.</a:t>
            </a:r>
          </a:p>
          <a:p>
            <a:pPr lvl="1"/>
            <a:r>
              <a:rPr lang="en-US" dirty="0"/>
              <a:t>PACKAGE_FEED_GPG_NAME =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a:t>PACKAGE_FEED_GPG_PASSPHRASE_FILE = "</a:t>
            </a:r>
            <a:r>
              <a:rPr lang="en-US" i="1" dirty="0"/>
              <a:t>passphrase</a:t>
            </a:r>
            <a:r>
              <a:rPr lang="en-US" dirty="0"/>
              <a:t>"</a:t>
            </a:r>
          </a:p>
        </p:txBody>
      </p:sp>
    </p:spTree>
    <p:extLst>
      <p:ext uri="{BB962C8B-B14F-4D97-AF65-F5344CB8AC3E}">
        <p14:creationId xmlns:p14="http://schemas.microsoft.com/office/powerpoint/2010/main" val="375330531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 (optional)</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i="1" dirty="0" smtClean="0"/>
              <a:t>GPG_BIN</a:t>
            </a:r>
          </a:p>
          <a:p>
            <a:pPr lvl="1"/>
            <a:r>
              <a:rPr lang="en-US" dirty="0" smtClean="0"/>
              <a:t>GPG</a:t>
            </a:r>
            <a:r>
              <a:rPr lang="en-US" b="0" dirty="0"/>
              <a:t> </a:t>
            </a:r>
            <a:r>
              <a:rPr lang="en-US" b="0" dirty="0" smtClean="0"/>
              <a:t>binary executed </a:t>
            </a:r>
            <a:r>
              <a:rPr lang="en-US" b="0" dirty="0"/>
              <a:t>when the package is </a:t>
            </a:r>
            <a:r>
              <a:rPr lang="en-US" b="0" dirty="0" smtClean="0"/>
              <a:t>signed </a:t>
            </a:r>
          </a:p>
          <a:p>
            <a:r>
              <a:rPr lang="en-US" i="1" dirty="0" smtClean="0"/>
              <a:t>GPG_PATH</a:t>
            </a:r>
          </a:p>
          <a:p>
            <a:pPr lvl="1"/>
            <a:r>
              <a:rPr lang="en-US" b="0" dirty="0" smtClean="0"/>
              <a:t>GPG</a:t>
            </a:r>
            <a:r>
              <a:rPr lang="en-US" b="0" dirty="0"/>
              <a:t> home directory used when the package is signed. </a:t>
            </a:r>
            <a:endParaRPr lang="en-US" b="0" dirty="0" smtClean="0"/>
          </a:p>
          <a:p>
            <a:r>
              <a:rPr lang="en-US" i="1" dirty="0" smtClean="0"/>
              <a:t>PACKAGE_FEED_GPG_SIGNATURE_TYPE</a:t>
            </a:r>
          </a:p>
          <a:p>
            <a:pPr lvl="1"/>
            <a:r>
              <a:rPr lang="en-US" b="0" dirty="0" smtClean="0"/>
              <a:t>Specifies </a:t>
            </a:r>
            <a:r>
              <a:rPr lang="en-US" b="0" dirty="0"/>
              <a:t>the type of </a:t>
            </a:r>
            <a:r>
              <a:rPr lang="en-US" dirty="0" err="1"/>
              <a:t>gpg</a:t>
            </a:r>
            <a:r>
              <a:rPr lang="en-US" b="0" dirty="0"/>
              <a:t> signature. This variable applies only to RPM and IPK package feeds. Allowable values for the </a:t>
            </a:r>
            <a:r>
              <a:rPr lang="en-US" dirty="0"/>
              <a:t>PACKAGE_FEED_GPG_SIGNATURE_TYPE</a:t>
            </a:r>
            <a:r>
              <a:rPr lang="en-US" b="0" dirty="0"/>
              <a:t> are "ASC", which is the default and specifies </a:t>
            </a:r>
            <a:r>
              <a:rPr lang="en-US" b="0" dirty="0" err="1"/>
              <a:t>ascii</a:t>
            </a:r>
            <a:r>
              <a:rPr lang="en-US" b="0" dirty="0"/>
              <a:t> armored, and "BIN", which specifies binary.</a:t>
            </a:r>
            <a:endParaRPr lang="en-US" dirty="0"/>
          </a:p>
        </p:txBody>
      </p:sp>
    </p:spTree>
    <p:extLst>
      <p:ext uri="{BB962C8B-B14F-4D97-AF65-F5344CB8AC3E}">
        <p14:creationId xmlns:p14="http://schemas.microsoft.com/office/powerpoint/2010/main" val="358467287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Testing Packages with </a:t>
            </a:r>
            <a:r>
              <a:rPr lang="en-US" dirty="0" err="1" smtClean="0">
                <a:latin typeface="Arial" charset="0"/>
              </a:rPr>
              <a:t>ptest</a:t>
            </a:r>
            <a:r>
              <a:rPr lang="en-US" dirty="0" smtClean="0">
                <a:latin typeface="Arial" charset="0"/>
              </a:rPr>
              <a:t> (Optional? Not really!)</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 </a:t>
            </a:r>
            <a:r>
              <a:rPr lang="en-US" dirty="0"/>
              <a:t>Test (</a:t>
            </a:r>
            <a:r>
              <a:rPr lang="en-US" dirty="0" err="1" smtClean="0"/>
              <a:t>ptest</a:t>
            </a:r>
            <a:r>
              <a:rPr lang="en-US" dirty="0" smtClean="0"/>
              <a:t>)</a:t>
            </a:r>
          </a:p>
          <a:p>
            <a:pPr lvl="1"/>
            <a:r>
              <a:rPr lang="en-US" dirty="0"/>
              <a:t>R</a:t>
            </a:r>
            <a:r>
              <a:rPr lang="en-US" b="0" dirty="0" smtClean="0"/>
              <a:t>uns </a:t>
            </a:r>
            <a:r>
              <a:rPr lang="en-US" b="0" dirty="0"/>
              <a:t>tests against </a:t>
            </a:r>
            <a:r>
              <a:rPr lang="en-US" b="0" dirty="0" smtClean="0"/>
              <a:t>packages</a:t>
            </a:r>
          </a:p>
          <a:p>
            <a:pPr lvl="1"/>
            <a:r>
              <a:rPr lang="en-US" dirty="0"/>
              <a:t>C</a:t>
            </a:r>
            <a:r>
              <a:rPr lang="en-US" b="0" dirty="0" smtClean="0"/>
              <a:t>ontains </a:t>
            </a:r>
            <a:r>
              <a:rPr lang="en-US" b="0" dirty="0"/>
              <a:t>at least two items: </a:t>
            </a:r>
            <a:endParaRPr lang="en-US" b="0" dirty="0" smtClean="0"/>
          </a:p>
          <a:p>
            <a:pPr lvl="2"/>
            <a:r>
              <a:rPr lang="en-US" b="0" dirty="0" smtClean="0"/>
              <a:t>the </a:t>
            </a:r>
            <a:r>
              <a:rPr lang="en-US" b="0" dirty="0"/>
              <a:t>actual </a:t>
            </a:r>
            <a:r>
              <a:rPr lang="en-US" b="0" dirty="0" smtClean="0"/>
              <a:t>test (can be a script or an elaborate system)</a:t>
            </a:r>
          </a:p>
          <a:p>
            <a:pPr lvl="2"/>
            <a:r>
              <a:rPr lang="en-US" b="0" dirty="0" smtClean="0"/>
              <a:t>shell </a:t>
            </a:r>
            <a:r>
              <a:rPr lang="en-US" b="0" dirty="0"/>
              <a:t>script (</a:t>
            </a:r>
            <a:r>
              <a:rPr lang="en-US" dirty="0"/>
              <a:t>run-</a:t>
            </a:r>
            <a:r>
              <a:rPr lang="en-US" dirty="0" err="1"/>
              <a:t>ptest</a:t>
            </a:r>
            <a:r>
              <a:rPr lang="en-US" b="0" dirty="0"/>
              <a:t>) that starts the </a:t>
            </a:r>
            <a:r>
              <a:rPr lang="en-US" b="0" dirty="0" smtClean="0"/>
              <a:t>test (not the actual test)</a:t>
            </a:r>
          </a:p>
          <a:p>
            <a:r>
              <a:rPr lang="en-US" dirty="0" smtClean="0"/>
              <a:t>Simple Setup</a:t>
            </a:r>
          </a:p>
          <a:p>
            <a:pPr lvl="1"/>
            <a:r>
              <a:rPr lang="en-US" dirty="0" err="1" smtClean="0"/>
              <a:t>DISTRO_FEATURES_append</a:t>
            </a:r>
            <a:r>
              <a:rPr lang="en-US" dirty="0" smtClean="0"/>
              <a:t> </a:t>
            </a:r>
            <a:r>
              <a:rPr lang="en-US" dirty="0"/>
              <a:t>= " </a:t>
            </a:r>
            <a:r>
              <a:rPr lang="en-US" dirty="0" err="1" smtClean="0"/>
              <a:t>ptest</a:t>
            </a:r>
            <a:r>
              <a:rPr lang="en-US" dirty="0" smtClean="0"/>
              <a:t>”</a:t>
            </a:r>
          </a:p>
          <a:p>
            <a:pPr lvl="1"/>
            <a:r>
              <a:rPr lang="en-US" dirty="0" smtClean="0"/>
              <a:t>EXTRA_IMAGE_FEATURES </a:t>
            </a:r>
            <a:r>
              <a:rPr lang="en-US" dirty="0"/>
              <a:t>+= "</a:t>
            </a:r>
            <a:r>
              <a:rPr lang="en-US" dirty="0" err="1" smtClean="0"/>
              <a:t>ptest-pkgs</a:t>
            </a:r>
            <a:r>
              <a:rPr lang="en-US" dirty="0" smtClean="0"/>
              <a:t>”</a:t>
            </a:r>
          </a:p>
          <a:p>
            <a:pPr lvl="1"/>
            <a:r>
              <a:rPr lang="en-US" dirty="0" smtClean="0"/>
              <a:t>Installed to</a:t>
            </a:r>
            <a:r>
              <a:rPr lang="en-US" b="0" dirty="0" smtClean="0"/>
              <a:t>: /</a:t>
            </a:r>
            <a:r>
              <a:rPr lang="en-US" b="0" dirty="0" err="1" smtClean="0"/>
              <a:t>usr</a:t>
            </a:r>
            <a:r>
              <a:rPr lang="en-US" b="0" dirty="0" smtClean="0"/>
              <a:t>/lib/</a:t>
            </a:r>
            <a:r>
              <a:rPr lang="en-US" b="0" i="1" dirty="0" smtClean="0"/>
              <a:t>package</a:t>
            </a:r>
            <a:r>
              <a:rPr lang="en-US" b="0" dirty="0" smtClean="0"/>
              <a:t>/</a:t>
            </a:r>
            <a:r>
              <a:rPr lang="en-US" b="0" dirty="0" err="1" smtClean="0"/>
              <a:t>ptest</a:t>
            </a:r>
            <a:endParaRPr lang="en-US" dirty="0"/>
          </a:p>
        </p:txBody>
      </p:sp>
    </p:spTree>
    <p:extLst>
      <p:ext uri="{BB962C8B-B14F-4D97-AF65-F5344CB8AC3E}">
        <p14:creationId xmlns:p14="http://schemas.microsoft.com/office/powerpoint/2010/main" val="148312704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b="1" dirty="0"/>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341689804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Keeping feeds secure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PACKAGE_FEED_GPG_PASSPHRASE_FILE</a:t>
            </a:r>
          </a:p>
          <a:p>
            <a:pPr lvl="1"/>
            <a:r>
              <a:rPr lang="en-US" dirty="0" smtClean="0"/>
              <a:t>This should NOT go in your configuration as plain text.</a:t>
            </a:r>
          </a:p>
          <a:p>
            <a:r>
              <a:rPr lang="en-US" dirty="0" smtClean="0"/>
              <a:t>Is your code proprietary?</a:t>
            </a:r>
          </a:p>
          <a:p>
            <a:pPr lvl="1"/>
            <a:r>
              <a:rPr lang="en-US" dirty="0" smtClean="0"/>
              <a:t>You should probably be shipping a binary in Yocto</a:t>
            </a:r>
          </a:p>
          <a:p>
            <a:pPr lvl="1"/>
            <a:r>
              <a:rPr lang="en-US" dirty="0" err="1" smtClean="0"/>
              <a:t>bin_package.bbclass</a:t>
            </a:r>
            <a:r>
              <a:rPr lang="en-US" dirty="0" smtClean="0"/>
              <a:t>: binary </a:t>
            </a:r>
            <a:r>
              <a:rPr lang="en-US" dirty="0"/>
              <a:t>can be .rpm, .deb, .</a:t>
            </a:r>
            <a:r>
              <a:rPr lang="en-US" dirty="0" err="1" smtClean="0"/>
              <a:t>ipk</a:t>
            </a:r>
            <a:endParaRPr lang="en-US" dirty="0" smtClean="0"/>
          </a:p>
          <a:p>
            <a:r>
              <a:rPr lang="en-US" dirty="0"/>
              <a:t>H</a:t>
            </a:r>
            <a:r>
              <a:rPr lang="en-US" dirty="0" smtClean="0"/>
              <a:t>ave you thought about DEBUG_FLAGS?</a:t>
            </a:r>
          </a:p>
          <a:p>
            <a:pPr lvl="1"/>
            <a:r>
              <a:rPr lang="en-US" dirty="0" smtClean="0"/>
              <a:t>See </a:t>
            </a:r>
            <a:r>
              <a:rPr lang="en-US" dirty="0" err="1" smtClean="0"/>
              <a:t>bitbake.conf</a:t>
            </a:r>
            <a:r>
              <a:rPr lang="en-US" dirty="0" smtClean="0"/>
              <a:t> for more details</a:t>
            </a:r>
          </a:p>
          <a:p>
            <a:pPr lvl="1"/>
            <a:r>
              <a:rPr lang="en-US" dirty="0" smtClean="0"/>
              <a:t>The flags can be filtered or set in the recipe</a:t>
            </a:r>
          </a:p>
          <a:p>
            <a:endParaRPr lang="en-US" dirty="0" smtClean="0"/>
          </a:p>
          <a:p>
            <a:endParaRPr lang="en-US" dirty="0"/>
          </a:p>
        </p:txBody>
      </p:sp>
    </p:spTree>
    <p:extLst>
      <p:ext uri="{BB962C8B-B14F-4D97-AF65-F5344CB8AC3E}">
        <p14:creationId xmlns:p14="http://schemas.microsoft.com/office/powerpoint/2010/main" val="1561271164"/>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a:solidFill>
                  <a:schemeClr val="bg1">
                    <a:lumMod val="65000"/>
                  </a:schemeClr>
                </a:solidFill>
              </a:rPr>
              <a:t>Keeping your code secure</a:t>
            </a:r>
          </a:p>
          <a:p>
            <a:pPr lvl="1"/>
            <a:endParaRPr lang="en-US" sz="2000" dirty="0">
              <a:solidFill>
                <a:schemeClr val="bg1">
                  <a:lumMod val="65000"/>
                </a:schemeClr>
              </a:solidFill>
              <a:latin typeface="+mn-lt"/>
            </a:endParaRPr>
          </a:p>
          <a:p>
            <a:pPr lvl="1"/>
            <a:r>
              <a:rPr lang="en-US" sz="2000" b="1" dirty="0"/>
              <a:t>The future of package feeds</a:t>
            </a:r>
          </a:p>
        </p:txBody>
      </p:sp>
    </p:spTree>
    <p:extLst>
      <p:ext uri="{BB962C8B-B14F-4D97-AF65-F5344CB8AC3E}">
        <p14:creationId xmlns:p14="http://schemas.microsoft.com/office/powerpoint/2010/main" val="206461715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The Future of Package </a:t>
            </a:r>
            <a:r>
              <a:rPr lang="en-US" dirty="0">
                <a:latin typeface="Arial" charset="0"/>
              </a:rPr>
              <a:t>F</a:t>
            </a:r>
            <a:r>
              <a:rPr lang="en-US" dirty="0" smtClean="0">
                <a:latin typeface="Arial" charset="0"/>
              </a:rPr>
              <a:t>eeds </a:t>
            </a:r>
            <a:r>
              <a:rPr lang="mr-IN" dirty="0" smtClean="0">
                <a:latin typeface="Arial" charset="0"/>
              </a:rPr>
              <a:t>–</a:t>
            </a:r>
            <a:r>
              <a:rPr lang="en-US" dirty="0" smtClean="0">
                <a:latin typeface="Arial" charset="0"/>
              </a:rPr>
              <a:t> Can We Upgrade?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dirty="0" smtClean="0"/>
              <a:t>Repository</a:t>
            </a:r>
            <a:endParaRPr lang="en-US" b="0" dirty="0"/>
          </a:p>
          <a:p>
            <a:pPr lvl="1"/>
            <a:r>
              <a:rPr lang="en-US" dirty="0"/>
              <a:t>S</a:t>
            </a:r>
            <a:r>
              <a:rPr lang="en-US" dirty="0" smtClean="0"/>
              <a:t>witch </a:t>
            </a:r>
            <a:r>
              <a:rPr lang="en-US" dirty="0"/>
              <a:t>to new </a:t>
            </a:r>
            <a:r>
              <a:rPr lang="en-US" dirty="0" smtClean="0"/>
              <a:t>source </a:t>
            </a:r>
            <a:r>
              <a:rPr lang="en-US" dirty="0"/>
              <a:t>entries</a:t>
            </a:r>
          </a:p>
          <a:p>
            <a:pPr lvl="1"/>
            <a:r>
              <a:rPr lang="en-US" dirty="0"/>
              <a:t>R</a:t>
            </a:r>
            <a:r>
              <a:rPr lang="en-US" dirty="0" smtClean="0"/>
              <a:t>emove </a:t>
            </a:r>
            <a:r>
              <a:rPr lang="en-US" dirty="0"/>
              <a:t>unknown </a:t>
            </a:r>
            <a:r>
              <a:rPr lang="en-US" dirty="0" smtClean="0"/>
              <a:t>(3rd party) repositories</a:t>
            </a:r>
          </a:p>
          <a:p>
            <a:r>
              <a:rPr lang="en-US" b="0" dirty="0" smtClean="0"/>
              <a:t>Package</a:t>
            </a:r>
          </a:p>
          <a:p>
            <a:pPr lvl="1"/>
            <a:r>
              <a:rPr lang="en-US" dirty="0"/>
              <a:t>C</a:t>
            </a:r>
            <a:r>
              <a:rPr lang="en-US" dirty="0" smtClean="0"/>
              <a:t>heck </a:t>
            </a:r>
            <a:r>
              <a:rPr lang="en-US" dirty="0"/>
              <a:t>there are no broken </a:t>
            </a:r>
            <a:r>
              <a:rPr lang="en-US" dirty="0" smtClean="0"/>
              <a:t>or renamed packages</a:t>
            </a:r>
            <a:endParaRPr lang="en-US" dirty="0"/>
          </a:p>
          <a:p>
            <a:pPr lvl="1"/>
            <a:r>
              <a:rPr lang="en-US" dirty="0" smtClean="0"/>
              <a:t>Versioning: what happens when they go backwards</a:t>
            </a:r>
          </a:p>
          <a:p>
            <a:pPr lvl="1"/>
            <a:r>
              <a:rPr lang="en-US" dirty="0" smtClean="0"/>
              <a:t>Remove </a:t>
            </a:r>
            <a:r>
              <a:rPr lang="en-US" dirty="0"/>
              <a:t>and install specific </a:t>
            </a:r>
            <a:r>
              <a:rPr lang="en-US" dirty="0" smtClean="0"/>
              <a:t>packages (release dependent)</a:t>
            </a:r>
          </a:p>
          <a:p>
            <a:pPr lvl="1"/>
            <a:r>
              <a:rPr lang="en-US" dirty="0" smtClean="0"/>
              <a:t>Remove blacklisted / </a:t>
            </a:r>
            <a:r>
              <a:rPr lang="en-US" dirty="0"/>
              <a:t>obsolete and </a:t>
            </a:r>
            <a:r>
              <a:rPr lang="en-US" dirty="0" smtClean="0"/>
              <a:t>add whitelisted</a:t>
            </a:r>
          </a:p>
          <a:p>
            <a:r>
              <a:rPr lang="en-US" b="0" dirty="0" smtClean="0"/>
              <a:t>Dreaming Even Bigger</a:t>
            </a:r>
            <a:r>
              <a:rPr lang="mr-IN" b="0" dirty="0" smtClean="0"/>
              <a:t>…</a:t>
            </a:r>
            <a:endParaRPr lang="en-US" b="0" dirty="0"/>
          </a:p>
          <a:p>
            <a:pPr lvl="1"/>
            <a:r>
              <a:rPr lang="en-US" dirty="0" smtClean="0"/>
              <a:t>Kernels, Desktops (UI), Permissions, Users, Groups</a:t>
            </a:r>
            <a:endParaRPr lang="en-US" dirty="0"/>
          </a:p>
        </p:txBody>
      </p:sp>
    </p:spTree>
    <p:extLst>
      <p:ext uri="{BB962C8B-B14F-4D97-AF65-F5344CB8AC3E}">
        <p14:creationId xmlns:p14="http://schemas.microsoft.com/office/powerpoint/2010/main" val="271262326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OEQA/</a:t>
            </a:r>
            <a:r>
              <a:rPr lang="en-US" dirty="0" err="1" smtClean="0">
                <a:latin typeface="Arial" charset="0"/>
              </a:rPr>
              <a:t>Selftests</a:t>
            </a:r>
            <a:endParaRPr lang="en-US" dirty="0" smtClean="0">
              <a:latin typeface="Arial" charset="0"/>
            </a:endParaRPr>
          </a:p>
          <a:p>
            <a:pPr eaLnBrk="1" hangingPunct="1">
              <a:spcBef>
                <a:spcPts val="900"/>
              </a:spcBef>
            </a:pPr>
            <a:r>
              <a:rPr lang="en-US" dirty="0" smtClean="0">
                <a:latin typeface="Arial" charset="0"/>
                <a:cs typeface="Arial" charset="0"/>
              </a:rPr>
              <a:t>Armin </a:t>
            </a:r>
            <a:r>
              <a:rPr lang="en-US" dirty="0" err="1" smtClean="0">
                <a:latin typeface="Arial" charset="0"/>
                <a:cs typeface="Arial" charset="0"/>
              </a:rPr>
              <a:t>Kuster</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Container </a:t>
            </a:r>
            <a:r>
              <a:rPr lang="en-US" dirty="0" smtClean="0">
                <a:latin typeface="Arial" charset="0"/>
              </a:rPr>
              <a:t>building/</a:t>
            </a:r>
            <a:r>
              <a:rPr lang="en-US" dirty="0" err="1" smtClean="0">
                <a:latin typeface="Arial" charset="0"/>
              </a:rPr>
              <a:t>Multiconfig</a:t>
            </a:r>
            <a:endParaRPr lang="en-US" dirty="0" smtClean="0">
              <a:latin typeface="Arial" charset="0"/>
            </a:endParaRPr>
          </a:p>
          <a:p>
            <a:pPr eaLnBrk="1" hangingPunct="1">
              <a:spcBef>
                <a:spcPts val="900"/>
              </a:spcBef>
            </a:pPr>
            <a:r>
              <a:rPr lang="en-US" dirty="0" smtClean="0">
                <a:latin typeface="Arial" charset="0"/>
                <a:cs typeface="Arial" charset="0"/>
              </a:rPr>
              <a:t>Scott Murray</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Topics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a:ea typeface="ＭＳ Ｐゴシック"/>
              </a:rPr>
              <a:t>Brief containers overview</a:t>
            </a:r>
            <a:endParaRPr lang="en-US" b="0">
              <a:ea typeface="ＭＳ Ｐゴシック"/>
            </a:endParaRPr>
          </a:p>
          <a:p>
            <a:r>
              <a:rPr lang="en-US">
                <a:ea typeface="ＭＳ Ｐゴシック"/>
              </a:rPr>
              <a:t>Container support in OpenEmbedded / Yocto Project</a:t>
            </a:r>
            <a:endParaRPr lang="en-US" b="0"/>
          </a:p>
          <a:p>
            <a:r>
              <a:rPr lang="en-US">
                <a:ea typeface="ＭＳ Ｐゴシック"/>
              </a:rPr>
              <a:t>Example OE/YP container configurations</a:t>
            </a:r>
            <a:endParaRPr lang="en-US" b="0"/>
          </a:p>
          <a:p>
            <a:r>
              <a:rPr lang="en-US"/>
              <a:t>Multiconfig</a:t>
            </a:r>
            <a:endParaRPr lang="en-US" b="0"/>
          </a:p>
          <a:p>
            <a:r>
              <a:rPr lang="en-US">
                <a:ea typeface="ＭＳ Ｐゴシック"/>
              </a:rPr>
              <a:t>Containers and multiconfig?</a:t>
            </a:r>
            <a:endParaRPr lang="en-US" b="0">
              <a:ea typeface="ＭＳ Ｐゴシック"/>
            </a:endParaRPr>
          </a:p>
          <a:p>
            <a:endParaRPr lang="en-US" dirty="0"/>
          </a:p>
          <a:p>
            <a:endParaRPr lang="en-US" dirty="0">
              <a:solidFill>
                <a:srgbClr val="414141"/>
              </a:solidFill>
            </a:endParaRPr>
          </a:p>
          <a:p>
            <a:endParaRPr lang="en-US" dirty="0"/>
          </a:p>
        </p:txBody>
      </p:sp>
    </p:spTree>
    <p:extLst>
      <p:ext uri="{BB962C8B-B14F-4D97-AF65-F5344CB8AC3E}">
        <p14:creationId xmlns:p14="http://schemas.microsoft.com/office/powerpoint/2010/main" val="1169881276"/>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This is an evolution of a previous talk at ELCE 2018</a:t>
            </a:r>
            <a:endParaRPr lang="en-US" b="0" dirty="0">
              <a:ea typeface="ＭＳ Ｐゴシック"/>
            </a:endParaRPr>
          </a:p>
          <a:p>
            <a:r>
              <a:rPr lang="en-US" b="0">
                <a:ea typeface="ＭＳ Ｐゴシック"/>
              </a:rPr>
              <a:t>I am not a container expert, and this presentation does not cover the mechanics of using the discussed container images in detail</a:t>
            </a:r>
            <a:endParaRPr lang="en-US">
              <a:ea typeface="ＭＳ Ｐゴシック"/>
            </a:endParaRPr>
          </a:p>
          <a:p>
            <a:r>
              <a:rPr lang="en-US" b="0">
                <a:ea typeface="ＭＳ Ｐゴシック"/>
              </a:rPr>
              <a:t>Container technology is progressing rapidly, it’s entirely possible I’ve missed something of interest (Please let me know!)</a:t>
            </a:r>
            <a:endParaRPr lang="en-US">
              <a:ea typeface="ＭＳ Ｐゴシック"/>
            </a:endParaRPr>
          </a:p>
          <a:p>
            <a:r>
              <a:rPr lang="en-US" b="0"/>
              <a:t>An intermediate level of OpenEmbedded / Yocto Project knowledge is assumed</a:t>
            </a:r>
            <a:endParaRPr lang="en-US"/>
          </a:p>
          <a:p>
            <a:endParaRPr lang="en-US" dirty="0"/>
          </a:p>
        </p:txBody>
      </p:sp>
    </p:spTree>
    <p:extLst>
      <p:ext uri="{BB962C8B-B14F-4D97-AF65-F5344CB8AC3E}">
        <p14:creationId xmlns:p14="http://schemas.microsoft.com/office/powerpoint/2010/main" val="94865972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Operating system level virtualization as opposed to virtual machines</a:t>
            </a:r>
          </a:p>
          <a:p>
            <a:r>
              <a:rPr lang="en-US" b="0"/>
              <a:t>Linux implementations typically are based on namespaces and cgroups</a:t>
            </a:r>
          </a:p>
          <a:p>
            <a:pPr lvl="1"/>
            <a:r>
              <a:rPr lang="en-US"/>
              <a:t>LXC, Docker, runc, systemd-nspawn</a:t>
            </a:r>
          </a:p>
          <a:p>
            <a:r>
              <a:rPr lang="en-US" b="0"/>
              <a:t>Newer Clear / Kata containers are based on lightweight VM technology</a:t>
            </a:r>
          </a:p>
          <a:p>
            <a:r>
              <a:rPr lang="en-US" b="0"/>
              <a:t>Container images can be full Linux distribution installs, or small images containing a single application and its dependencies</a:t>
            </a:r>
          </a:p>
          <a:p>
            <a:endParaRPr lang="en-US" dirty="0"/>
          </a:p>
        </p:txBody>
      </p:sp>
    </p:spTree>
    <p:extLst>
      <p:ext uri="{BB962C8B-B14F-4D97-AF65-F5344CB8AC3E}">
        <p14:creationId xmlns:p14="http://schemas.microsoft.com/office/powerpoint/2010/main" val="716153232"/>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Common use cases:</a:t>
            </a:r>
            <a:endParaRPr lang="en-US" b="0" dirty="0"/>
          </a:p>
          <a:p>
            <a:pPr lvl="1"/>
            <a:r>
              <a:rPr lang="en-US"/>
              <a:t>Running an application that has incompatible dependencies from the host machine</a:t>
            </a:r>
          </a:p>
          <a:p>
            <a:pPr lvl="1"/>
            <a:r>
              <a:rPr lang="en-US"/>
              <a:t>Sandboxing an application to isolate it from the host machine</a:t>
            </a:r>
          </a:p>
          <a:p>
            <a:pPr lvl="1"/>
            <a:r>
              <a:rPr lang="en-US"/>
              <a:t>Implementing microservices where application containers are started based on demand</a:t>
            </a:r>
          </a:p>
          <a:p>
            <a:r>
              <a:rPr lang="en-US" b="0"/>
              <a:t>Typical container construction</a:t>
            </a:r>
            <a:endParaRPr lang="en-US"/>
          </a:p>
          <a:p>
            <a:pPr lvl="1"/>
            <a:r>
              <a:rPr lang="en-US"/>
              <a:t>Start with a minimal Debian, Ubuntu, or Alpine Linux image</a:t>
            </a:r>
          </a:p>
          <a:p>
            <a:pPr lvl="1"/>
            <a:r>
              <a:rPr lang="en-US"/>
              <a:t>Add required packages</a:t>
            </a:r>
          </a:p>
          <a:p>
            <a:pPr lvl="1"/>
            <a:r>
              <a:rPr lang="en-US"/>
              <a:t>Potentially compile non-upstream available packages (e.g. via Dockerfile commands)</a:t>
            </a:r>
          </a:p>
          <a:p>
            <a:pPr lvl="1"/>
            <a:r>
              <a:rPr lang="en-US">
                <a:ea typeface="ＭＳ Ｐゴシック"/>
              </a:rPr>
              <a:t>Prune container down by removing unneeded files</a:t>
            </a:r>
          </a:p>
          <a:p>
            <a:pPr marL="977900" lvl="6"/>
            <a:r>
              <a:rPr lang="en-US">
                <a:solidFill>
                  <a:srgbClr val="414141"/>
                </a:solidFill>
                <a:latin typeface="Arial"/>
                <a:ea typeface="ＭＳ Ｐゴシック"/>
                <a:cs typeface="Arial"/>
              </a:rPr>
              <a:t>Small size is very desirable</a:t>
            </a:r>
          </a:p>
          <a:p>
            <a:pPr marL="977900" lvl="6"/>
            <a:r>
              <a:rPr lang="en-US">
                <a:solidFill>
                  <a:srgbClr val="414141"/>
                </a:solidFill>
                <a:latin typeface="Arial"/>
                <a:ea typeface="ＭＳ Ｐゴシック"/>
                <a:cs typeface="Arial"/>
              </a:rPr>
              <a:t>Reduces</a:t>
            </a:r>
            <a:r>
              <a:rPr lang="en-US">
                <a:solidFill>
                  <a:srgbClr val="414141"/>
                </a:solidFill>
                <a:ea typeface="ＭＳ Ｐゴシック"/>
              </a:rPr>
              <a:t> security attack surface, maintenance, and migration time</a:t>
            </a:r>
            <a:endParaRPr lang="en-US">
              <a:solidFill>
                <a:srgbClr val="414141"/>
              </a:solidFill>
              <a:ea typeface="ＭＳ Ｐゴシック"/>
              <a:cs typeface="Arial"/>
            </a:endParaRPr>
          </a:p>
          <a:p>
            <a:endParaRPr lang="en-US" b="0" dirty="0"/>
          </a:p>
        </p:txBody>
      </p:sp>
    </p:spTree>
    <p:extLst>
      <p:ext uri="{BB962C8B-B14F-4D97-AF65-F5344CB8AC3E}">
        <p14:creationId xmlns:p14="http://schemas.microsoft.com/office/powerpoint/2010/main" val="2652968700"/>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p>
          <a:p>
            <a:pPr lvl="1"/>
            <a:r>
              <a:rPr lang="en-US"/>
              <a:t>Base containers changes may not be obvious, e.g Docker labels may change</a:t>
            </a:r>
          </a:p>
          <a:p>
            <a:pPr lvl="1"/>
            <a:r>
              <a:rPr lang="en-US"/>
              <a:t>Package versions on Debian, Alpine, etc. changing</a:t>
            </a:r>
          </a:p>
          <a:p>
            <a:pPr marL="977900" lvl="6"/>
            <a:r>
              <a:rPr lang="en-US"/>
              <a:t>It’s not uncommon to see “apt-get update &amp;&amp; apt-get upgrade -y”, etc. in Dockerfiles</a:t>
            </a:r>
            <a:endParaRPr lang="en-US">
              <a:ea typeface="ＭＳ Ｐゴシック"/>
            </a:endParaRPr>
          </a:p>
          <a:p>
            <a:pPr marL="977900" lvl="6"/>
            <a:r>
              <a:rPr lang="en-US">
                <a:solidFill>
                  <a:srgbClr val="414141"/>
                </a:solidFill>
                <a:ea typeface="ＭＳ Ｐゴシック"/>
              </a:rPr>
              <a:t>Pinning</a:t>
            </a:r>
            <a:r>
              <a:rPr lang="en-US">
                <a:ea typeface="ＭＳ Ｐゴシック"/>
              </a:rPr>
              <a:t> package versions can break if the base distro doesn’t archive older versions</a:t>
            </a:r>
            <a:endParaRPr lang="en-US">
              <a:solidFill>
                <a:srgbClr val="37424A"/>
              </a:solidFill>
              <a:ea typeface="ＭＳ Ｐゴシック"/>
              <a:cs typeface="Arial"/>
            </a:endParaRPr>
          </a:p>
          <a:p>
            <a:pPr lvl="1"/>
            <a:r>
              <a:rPr lang="en-US"/>
              <a:t>Even if automating with Dockerfile(s) or other scripting, effort required to ensure result is reproducible</a:t>
            </a:r>
          </a:p>
          <a:p>
            <a:r>
              <a:rPr lang="en-US" b="0"/>
              <a:t>Transparency / Security</a:t>
            </a:r>
            <a:endParaRPr lang="en-US"/>
          </a:p>
          <a:p>
            <a:pPr lvl="1"/>
            <a:r>
              <a:rPr lang="en-US"/>
              <a:t>You have to trust the builders of the base container</a:t>
            </a:r>
          </a:p>
          <a:p>
            <a:pPr lvl="1"/>
            <a:r>
              <a:rPr lang="en-US"/>
              <a:t>Security is dependent on the providers of the base container, i.e. distribution update policies</a:t>
            </a:r>
          </a:p>
          <a:p>
            <a:pPr lvl="1"/>
            <a:r>
              <a:rPr lang="en-US"/>
              <a:t>Often quoted problem of library updates potentially affecting many containers</a:t>
            </a:r>
          </a:p>
          <a:p>
            <a:endParaRPr lang="en-US" b="0" dirty="0"/>
          </a:p>
          <a:p>
            <a:endParaRPr lang="en-US" dirty="0">
              <a:solidFill>
                <a:srgbClr val="414141"/>
              </a:solidFill>
            </a:endParaRPr>
          </a:p>
        </p:txBody>
      </p:sp>
    </p:spTree>
    <p:extLst>
      <p:ext uri="{BB962C8B-B14F-4D97-AF65-F5344CB8AC3E}">
        <p14:creationId xmlns:p14="http://schemas.microsoft.com/office/powerpoint/2010/main" val="2400438180"/>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License compliance scheme</a:t>
            </a:r>
            <a:endParaRPr lang="en-US" b="0" dirty="0">
              <a:solidFill>
                <a:srgbClr val="414141"/>
              </a:solidFill>
            </a:endParaRPr>
          </a:p>
          <a:p>
            <a:pPr lvl="1"/>
            <a:r>
              <a:rPr lang="en-US"/>
              <a:t>Potentially can be pulled from package manager, but no particularly turn-key solutions</a:t>
            </a:r>
          </a:p>
          <a:p>
            <a:r>
              <a:rPr lang="en-US" b="0"/>
              <a:t>Customization</a:t>
            </a:r>
            <a:endParaRPr lang="en-US"/>
          </a:p>
          <a:p>
            <a:pPr lvl="1"/>
            <a:r>
              <a:rPr lang="en-US"/>
              <a:t>Patching a package or tweaking its configuration flags requires manual or scripted rebuild</a:t>
            </a:r>
          </a:p>
          <a:p>
            <a:pPr lvl="1"/>
            <a:r>
              <a:rPr lang="en-US"/>
              <a:t>Building for an unsupported architecture requires delving into the distribution’s build process</a:t>
            </a:r>
          </a:p>
          <a:p>
            <a:endParaRPr lang="en-US" b="0" dirty="0">
              <a:solidFill>
                <a:srgbClr val="414141"/>
              </a:solidFill>
            </a:endParaRPr>
          </a:p>
        </p:txBody>
      </p:sp>
    </p:spTree>
    <p:extLst>
      <p:ext uri="{BB962C8B-B14F-4D97-AF65-F5344CB8AC3E}">
        <p14:creationId xmlns:p14="http://schemas.microsoft.com/office/powerpoint/2010/main" val="2920652902"/>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endParaRPr lang="en-US" b="0" dirty="0">
              <a:solidFill>
                <a:srgbClr val="414141"/>
              </a:solidFill>
            </a:endParaRPr>
          </a:p>
          <a:p>
            <a:pPr lvl="1"/>
            <a:r>
              <a:rPr lang="en-US"/>
              <a:t>Image builds can be straightforwardly reproduced using fixed metadata</a:t>
            </a:r>
          </a:p>
          <a:p>
            <a:r>
              <a:rPr lang="en-US" b="0"/>
              <a:t>Transparency / Security</a:t>
            </a:r>
            <a:endParaRPr lang="en-US"/>
          </a:p>
          <a:p>
            <a:pPr lvl="1"/>
            <a:r>
              <a:rPr lang="en-US"/>
              <a:t>Entire build process is bootstrapped from scratch</a:t>
            </a:r>
          </a:p>
          <a:p>
            <a:pPr lvl="1"/>
            <a:r>
              <a:rPr lang="en-US"/>
              <a:t>Typically 18 months support per release versus 5 years for Debian stable, ~2 years for Alpine</a:t>
            </a:r>
          </a:p>
          <a:p>
            <a:r>
              <a:rPr lang="en-US" b="0"/>
              <a:t>License compliance scheme</a:t>
            </a:r>
            <a:endParaRPr lang="en-US"/>
          </a:p>
          <a:p>
            <a:pPr lvl="1"/>
            <a:r>
              <a:rPr lang="en-US"/>
              <a:t>Image license manifests and license text archiving</a:t>
            </a:r>
          </a:p>
          <a:p>
            <a:pPr lvl="1"/>
            <a:r>
              <a:rPr lang="en-US"/>
              <a:t>Source archiving</a:t>
            </a:r>
          </a:p>
          <a:p>
            <a:r>
              <a:rPr lang="en-US" b="0"/>
              <a:t>Customization</a:t>
            </a:r>
            <a:endParaRPr lang="en-US"/>
          </a:p>
          <a:p>
            <a:pPr lvl="1"/>
            <a:r>
              <a:rPr lang="en-US"/>
              <a:t>Layered metadata and build process allows adding almost any customization</a:t>
            </a:r>
          </a:p>
          <a:p>
            <a:pPr lvl="1"/>
            <a:r>
              <a:rPr lang="en-US"/>
              <a:t>Any architecture with a BSP layer can be targeted</a:t>
            </a:r>
          </a:p>
          <a:p>
            <a:endParaRPr lang="en-US" b="0" dirty="0">
              <a:solidFill>
                <a:srgbClr val="414141"/>
              </a:solidFill>
            </a:endParaRPr>
          </a:p>
        </p:txBody>
      </p:sp>
    </p:spTree>
    <p:extLst>
      <p:ext uri="{BB962C8B-B14F-4D97-AF65-F5344CB8AC3E}">
        <p14:creationId xmlns:p14="http://schemas.microsoft.com/office/powerpoint/2010/main" val="4047115567"/>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Package availability</a:t>
            </a:r>
            <a:endParaRPr lang="en-US" b="0" dirty="0">
              <a:solidFill>
                <a:srgbClr val="414141"/>
              </a:solidFill>
            </a:endParaRPr>
          </a:p>
          <a:p>
            <a:pPr lvl="1"/>
            <a:r>
              <a:rPr lang="en-US"/>
              <a:t>Debian, Ubuntu several 10’s of K, Alpine ~5K</a:t>
            </a:r>
          </a:p>
          <a:p>
            <a:pPr lvl="1"/>
            <a:r>
              <a:rPr lang="en-US"/>
              <a:t>OE ~2300 in oe-core and meta-openembedded, many more in other layers </a:t>
            </a:r>
          </a:p>
          <a:p>
            <a:pPr lvl="1"/>
            <a:r>
              <a:rPr lang="en-US">
                <a:ea typeface="ＭＳ Ｐゴシック"/>
              </a:rPr>
              <a:t>OE node.js and Python module availability is not as broad</a:t>
            </a:r>
          </a:p>
          <a:p>
            <a:r>
              <a:rPr lang="en-US" b="0"/>
              <a:t>Ease of use</a:t>
            </a:r>
            <a:endParaRPr lang="en-US"/>
          </a:p>
          <a:p>
            <a:pPr lvl="1"/>
            <a:r>
              <a:rPr lang="en-US">
                <a:ea typeface="ＭＳ Ｐゴシック"/>
              </a:rPr>
              <a:t>It take some work to reproduce something like the apt-get, apk install user experience with an OE built package feed</a:t>
            </a:r>
          </a:p>
          <a:p>
            <a:pPr lvl="1"/>
            <a:r>
              <a:rPr lang="en-US"/>
              <a:t>Small, relatively fixed content images are going to be easier to handle</a:t>
            </a:r>
          </a:p>
          <a:p>
            <a:r>
              <a:rPr lang="en-US" b="0"/>
              <a:t>Resources</a:t>
            </a:r>
            <a:endParaRPr lang="en-US"/>
          </a:p>
          <a:p>
            <a:pPr lvl="1"/>
            <a:r>
              <a:rPr lang="en-US">
                <a:ea typeface="ＭＳ Ｐゴシック"/>
              </a:rPr>
              <a:t>OE is a new toolset to learn potentially</a:t>
            </a:r>
            <a:endParaRPr lang="en-US"/>
          </a:p>
          <a:p>
            <a:pPr lvl="1"/>
            <a:r>
              <a:rPr lang="en-US"/>
              <a:t>Building images can require significant hardware resources</a:t>
            </a:r>
          </a:p>
          <a:p>
            <a:pPr lvl="1"/>
            <a:r>
              <a:rPr lang="en-US"/>
              <a:t>Long term maintenance may involve dedicating resources</a:t>
            </a:r>
          </a:p>
          <a:p>
            <a:endParaRPr lang="en-US" b="0" dirty="0">
              <a:solidFill>
                <a:srgbClr val="414141"/>
              </a:solidFill>
            </a:endParaRPr>
          </a:p>
        </p:txBody>
      </p:sp>
    </p:spTree>
    <p:extLst>
      <p:ext uri="{BB962C8B-B14F-4D97-AF65-F5344CB8AC3E}">
        <p14:creationId xmlns:p14="http://schemas.microsoft.com/office/powerpoint/2010/main" val="1889143871"/>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85000" lnSpcReduction="20000"/>
          </a:bodyPr>
          <a:lstStyle/>
          <a:p>
            <a:r>
              <a:rPr lang="en-US" b="0">
                <a:ea typeface="ＭＳ Ｐゴシック"/>
              </a:rPr>
              <a:t>Container image type</a:t>
            </a:r>
            <a:endParaRPr lang="en-US" b="0" dirty="0">
              <a:solidFill>
                <a:srgbClr val="414141"/>
              </a:solidFill>
              <a:ea typeface="ＭＳ Ｐゴシック"/>
            </a:endParaRPr>
          </a:p>
          <a:p>
            <a:pPr lvl="1"/>
            <a:r>
              <a:rPr lang="en-US"/>
              <a:t>Added in pyro / 2.3 release</a:t>
            </a:r>
          </a:p>
          <a:p>
            <a:pPr lvl="1"/>
            <a:r>
              <a:rPr lang="en-US"/>
              <a:t>IMAGE_FSTYPES = “container”</a:t>
            </a:r>
          </a:p>
          <a:p>
            <a:pPr lvl="1"/>
            <a:r>
              <a:rPr lang="en-US"/>
              <a:t>Produces a tar.bz2 with no kernel components or post-install scripts</a:t>
            </a:r>
          </a:p>
          <a:p>
            <a:pPr lvl="1"/>
            <a:r>
              <a:rPr lang="en-US">
                <a:ea typeface="ＭＳ Ｐゴシック"/>
              </a:rPr>
              <a:t>Requires PREFERRED_PROVIDER_virtual/kernel to be set to “dummy”</a:t>
            </a:r>
          </a:p>
          <a:p>
            <a:r>
              <a:rPr lang="en-US" b="0">
                <a:ea typeface="ＭＳ Ｐゴシック"/>
              </a:rPr>
              <a:t>meta-virtualization layer</a:t>
            </a:r>
            <a:endParaRPr lang="en-US">
              <a:ea typeface="ＭＳ Ｐゴシック"/>
            </a:endParaRPr>
          </a:p>
          <a:p>
            <a:pPr lvl="1"/>
            <a:r>
              <a:rPr lang="en-US">
                <a:solidFill>
                  <a:srgbClr val="414141"/>
                </a:solidFill>
                <a:ea typeface="ＭＳ Ｐゴシック"/>
              </a:rPr>
              <a:t>LXC</a:t>
            </a:r>
            <a:r>
              <a:rPr lang="en-US">
                <a:ea typeface="ＭＳ Ｐゴシック"/>
              </a:rPr>
              <a:t>, runc, Docker (currently 18.09.3 in warrior, 19.03.0-rc3 in master)</a:t>
            </a:r>
          </a:p>
          <a:p>
            <a:pPr lvl="1"/>
            <a:r>
              <a:rPr lang="en-US">
                <a:solidFill>
                  <a:srgbClr val="414141"/>
                </a:solidFill>
                <a:ea typeface="ＭＳ Ｐゴシック"/>
              </a:rPr>
              <a:t>Open Container Initiative (OCI) image tools</a:t>
            </a:r>
            <a:endParaRPr lang="en-US"/>
          </a:p>
          <a:p>
            <a:pPr lvl="1"/>
            <a:r>
              <a:rPr lang="en-US">
                <a:solidFill>
                  <a:srgbClr val="414141"/>
                </a:solidFill>
                <a:ea typeface="ＭＳ Ｐゴシック"/>
              </a:rPr>
              <a:t>OCI image build support (based on skopeo) since warrior</a:t>
            </a:r>
            <a:endParaRPr lang="en-US"/>
          </a:p>
          <a:p>
            <a:pPr lvl="1"/>
            <a:r>
              <a:rPr lang="en-US">
                <a:solidFill>
                  <a:srgbClr val="414141"/>
                </a:solidFill>
                <a:ea typeface="ＭＳ Ｐゴシック"/>
              </a:rPr>
              <a:t>Kernel configuration fragments for linux-yocto</a:t>
            </a:r>
          </a:p>
          <a:p>
            <a:r>
              <a:rPr lang="en-US" b="0">
                <a:ea typeface="ＭＳ Ｐゴシック"/>
              </a:rPr>
              <a:t>Currently no support for building LXC or Docker images during OE </a:t>
            </a:r>
            <a:r>
              <a:rPr lang="en-US" b="0" dirty="0">
                <a:ea typeface="ＭＳ Ｐゴシック"/>
              </a:rPr>
              <a:t>build</a:t>
            </a:r>
          </a:p>
          <a:p>
            <a:pPr lvl="1"/>
            <a:r>
              <a:rPr lang="en-US" b="0">
                <a:ea typeface="ＭＳ Ｐゴシック"/>
              </a:rPr>
              <a:t>Difficult</a:t>
            </a:r>
            <a:r>
              <a:rPr lang="en-US">
                <a:ea typeface="ＭＳ Ｐゴシック"/>
              </a:rPr>
              <a:t> with Docker itself, since it needs its daemon running</a:t>
            </a:r>
            <a:endParaRPr lang="en-US" b="0">
              <a:ea typeface="ＭＳ Ｐゴシック"/>
            </a:endParaRPr>
          </a:p>
          <a:p>
            <a:pPr lvl="1"/>
            <a:r>
              <a:rPr lang="en-US">
                <a:ea typeface="ＭＳ Ｐゴシック"/>
              </a:rPr>
              <a:t>LXC may be possible with lxc-create template hacking</a:t>
            </a:r>
            <a:endParaRPr lang="en-US" b="0" dirty="0"/>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14891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Keynote</a:t>
            </a:r>
          </a:p>
          <a:p>
            <a:pPr eaLnBrk="1" hangingPunct="1">
              <a:spcBef>
                <a:spcPts val="900"/>
              </a:spcBef>
            </a:pPr>
            <a:r>
              <a:rPr lang="en-US" dirty="0"/>
              <a:t>Nicolas </a:t>
            </a:r>
            <a:r>
              <a:rPr lang="en-US" dirty="0" err="1"/>
              <a:t>Dechesne</a:t>
            </a:r>
            <a:r>
              <a:rPr lang="en-US" dirty="0"/>
              <a:t> </a:t>
            </a:r>
            <a:endParaRPr lang="en-US" dirty="0" smtClean="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Togán Labs’ Oryx Linux</a:t>
            </a:r>
            <a:endParaRPr lang="en-US" b="0" dirty="0">
              <a:ea typeface="ＭＳ Ｐゴシック"/>
            </a:endParaRPr>
          </a:p>
          <a:p>
            <a:pPr lvl="1"/>
            <a:r>
              <a:rPr lang="en-US" sz="2400">
                <a:ea typeface="ＭＳ Ｐゴシック"/>
              </a:rPr>
              <a:t>Commercially supported OE based distribution</a:t>
            </a:r>
            <a:endParaRPr lang="en-US" sz="2400"/>
          </a:p>
          <a:p>
            <a:pPr lvl="1"/>
            <a:r>
              <a:rPr lang="en-US" sz="2400">
                <a:ea typeface="ＭＳ Ｐゴシック"/>
              </a:rPr>
              <a:t>Container support using runc on target</a:t>
            </a:r>
            <a:endParaRPr lang="en-US"/>
          </a:p>
          <a:p>
            <a:pPr lvl="1"/>
            <a:r>
              <a:rPr lang="en-US" sz="2400" dirty="0">
                <a:ea typeface="ＭＳ Ｐゴシック"/>
                <a:hlinkClick r:id="rId2"/>
              </a:rPr>
              <a:t>https://www.toganlabs</a:t>
            </a:r>
            <a:r>
              <a:rPr lang="en-US" sz="2400" dirty="0">
                <a:hlinkClick r:id="rId2"/>
              </a:rPr>
              <a:t>.</a:t>
            </a:r>
            <a:r>
              <a:rPr lang="en-US" sz="2400" dirty="0">
                <a:ea typeface="ＭＳ Ｐゴシック"/>
                <a:hlinkClick r:id="rId2"/>
              </a:rPr>
              <a:t>com/oryx-linux/</a:t>
            </a:r>
            <a:endParaRPr lang="en-US"/>
          </a:p>
          <a:p>
            <a:endParaRPr lang="en-US" b="0" dirty="0">
              <a:solidFill>
                <a:srgbClr val="414141"/>
              </a:solidFill>
            </a:endParaRPr>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985709576"/>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Build bootstrap container</a:t>
            </a:r>
            <a:endParaRPr lang="en-US" b="0" dirty="0">
              <a:solidFill>
                <a:srgbClr val="414141"/>
              </a:solidFill>
            </a:endParaRPr>
          </a:p>
          <a:p>
            <a:pPr lvl="1"/>
            <a:r>
              <a:rPr lang="en-US"/>
              <a:t>Contains the tools to run OE / YP builds, i.e. self-hosting</a:t>
            </a:r>
          </a:p>
          <a:p>
            <a:pPr lvl="1"/>
            <a:r>
              <a:rPr lang="en-US"/>
              <a:t>Lighter container version of build-appliance VM image</a:t>
            </a:r>
          </a:p>
          <a:p>
            <a:r>
              <a:rPr lang="en-US" b="0"/>
              <a:t>Alpine-like container image</a:t>
            </a:r>
            <a:endParaRPr lang="en-US"/>
          </a:p>
          <a:p>
            <a:pPr lvl="1"/>
            <a:r>
              <a:rPr lang="en-US">
                <a:ea typeface="ＭＳ Ｐゴシック"/>
              </a:rPr>
              <a:t>Attempt to match base Alpine contents and size</a:t>
            </a:r>
          </a:p>
          <a:p>
            <a:r>
              <a:rPr lang="en-US" b="0"/>
              <a:t>Application container image</a:t>
            </a:r>
            <a:endParaRPr lang="en-US"/>
          </a:p>
          <a:p>
            <a:pPr lvl="1"/>
            <a:r>
              <a:rPr lang="en-US">
                <a:ea typeface="ＭＳ Ｐゴシック"/>
              </a:rPr>
              <a:t>Typical single application sandbox / microservice</a:t>
            </a:r>
          </a:p>
          <a:p>
            <a:endParaRPr lang="en-US" b="0" dirty="0">
              <a:solidFill>
                <a:srgbClr val="414141"/>
              </a:solidFill>
            </a:endParaRPr>
          </a:p>
        </p:txBody>
      </p:sp>
    </p:spTree>
    <p:extLst>
      <p:ext uri="{BB962C8B-B14F-4D97-AF65-F5344CB8AC3E}">
        <p14:creationId xmlns:p14="http://schemas.microsoft.com/office/powerpoint/2010/main" val="3378126222"/>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Build Bootstrap Container Example</a:t>
            </a:r>
            <a:endParaRPr lang="en-US" sz="3200"/>
          </a:p>
        </p:txBody>
      </p:sp>
    </p:spTree>
    <p:extLst>
      <p:ext uri="{BB962C8B-B14F-4D97-AF65-F5344CB8AC3E}">
        <p14:creationId xmlns:p14="http://schemas.microsoft.com/office/powerpoint/2010/main" val="4119550699"/>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2333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ea typeface="+mn-lt"/>
              <a:cs typeface="+mn-lt"/>
            </a:endParaRPr>
          </a:p>
          <a:p>
            <a:pPr marL="342900" indent="-342900">
              <a:spcBef>
                <a:spcPts val="0"/>
              </a:spcBef>
            </a:pPr>
            <a:r>
              <a:rPr lang="en-US" sz="1800" b="1" spc="-1">
                <a:latin typeface="Courier New"/>
                <a:cs typeface="Courier New"/>
              </a:rPr>
              <a:t>IMAGE_FSTYPES = "container"</a:t>
            </a:r>
            <a:endParaRPr lang="en-US" sz="1800" spc="-1">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spc="-1">
              <a:ea typeface="+mn-lt"/>
              <a:cs typeface="+mn-lt"/>
            </a:endParaRPr>
          </a:p>
          <a:p>
            <a:pPr marL="342900" indent="-342900">
              <a:spcBef>
                <a:spcPts val="0"/>
              </a:spcBef>
            </a:pPr>
            <a:r>
              <a:rPr lang="en-US" sz="1800" b="1" spc="-1">
                <a:latin typeface="Courier New"/>
                <a:cs typeface="Courier New"/>
              </a:rPr>
              <a:t>IMAGE_LINGUAS_append = " en-us"</a:t>
            </a:r>
            <a:endParaRPr lang="en-US" sz="1800" spc="-1">
              <a:ea typeface="+mn-lt"/>
              <a:cs typeface="+mn-lt"/>
            </a:endParaRPr>
          </a:p>
          <a:p>
            <a:pPr marL="342900" indent="-342900">
              <a:spcBef>
                <a:spcPts val="0"/>
              </a:spcBef>
            </a:pPr>
            <a:r>
              <a:rPr lang="en-US" sz="1800" b="1" spc="-1">
                <a:latin typeface="Courier New"/>
                <a:cs typeface="Courier New"/>
              </a:rPr>
              <a:t>CORE_IMAGE_EXTRA_INSTALL += " \</a:t>
            </a:r>
            <a:endParaRPr lang="en-US" sz="1800" spc="-1">
              <a:latin typeface="Arial"/>
              <a:cs typeface="Arial"/>
            </a:endParaRPr>
          </a:p>
          <a:p>
            <a:pPr marL="342900" indent="-342900">
              <a:spcBef>
                <a:spcPts val="0"/>
              </a:spcBef>
            </a:pPr>
            <a:r>
              <a:rPr lang="en-US" sz="1800" b="1" spc="-1">
                <a:latin typeface="Courier New"/>
                <a:cs typeface="Courier New"/>
              </a:rPr>
              <a:t>   packagegroup-self-hosted-sdk \</a:t>
            </a:r>
            <a:endParaRPr lang="en-US" sz="1800" spc="-1">
              <a:latin typeface="Arial"/>
              <a:cs typeface="Arial"/>
            </a:endParaRPr>
          </a:p>
          <a:p>
            <a:pPr marL="342900" indent="-342900">
              <a:spcBef>
                <a:spcPts val="0"/>
              </a:spcBef>
            </a:pPr>
            <a:r>
              <a:rPr lang="en-US" sz="1800" b="1" spc="-1">
                <a:latin typeface="Courier New"/>
                <a:cs typeface="Courier New"/>
              </a:rPr>
              <a:t>   packagegroup-self-hosted-extended \</a:t>
            </a:r>
            <a:endParaRPr lang="en-US" sz="1800" spc="-1">
              <a:latin typeface="Arial"/>
              <a:cs typeface="Arial"/>
            </a:endParaRPr>
          </a:p>
          <a:p>
            <a:pPr marL="342900" indent="-342900">
              <a:spcBef>
                <a:spcPts val="0"/>
              </a:spcBef>
            </a:pPr>
            <a:r>
              <a:rPr lang="en-US" sz="1800" b="1" spc="-1">
                <a:latin typeface="Courier New"/>
                <a:cs typeface="Courier New"/>
              </a:rPr>
              <a:t>"</a:t>
            </a:r>
            <a:endParaRPr lang="en-US" sz="1800" b="0" strike="noStrike" spc="-1">
              <a:latin typeface="Arial"/>
              <a:cs typeface="Arial"/>
            </a:endParaRPr>
          </a:p>
        </p:txBody>
      </p:sp>
    </p:spTree>
    <p:extLst>
      <p:ext uri="{BB962C8B-B14F-4D97-AF65-F5344CB8AC3E}">
        <p14:creationId xmlns:p14="http://schemas.microsoft.com/office/powerpoint/2010/main" val="2879689334"/>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Resulting core-image-minimal for qemux86-64 is ~150 MB</a:t>
            </a:r>
            <a:endParaRPr lang="en-US" b="0" dirty="0">
              <a:solidFill>
                <a:srgbClr val="414141"/>
              </a:solidFill>
            </a:endParaRPr>
          </a:p>
          <a:p>
            <a:r>
              <a:rPr lang="en-US" b="0"/>
              <a:t>Builds some graphical packages that go unused</a:t>
            </a:r>
            <a:endParaRPr lang="en-US"/>
          </a:p>
          <a:p>
            <a:r>
              <a:rPr lang="en-US" b="0"/>
              <a:t>Further tinkering required to prune out some things</a:t>
            </a:r>
            <a:endParaRPr lang="en-US"/>
          </a:p>
          <a:p>
            <a:r>
              <a:rPr lang="en-US" b="0"/>
              <a:t>Lack of post-install scripts means volatile directories (/var/volatile/*, etc.) do not get created</a:t>
            </a:r>
            <a:endParaRPr lang="en-US"/>
          </a:p>
          <a:p>
            <a:pPr lvl="1"/>
            <a:r>
              <a:rPr lang="en-US"/>
              <a:t>Can run /etc/rcS.d/S37populate-volatile.sh</a:t>
            </a:r>
          </a:p>
          <a:p>
            <a:pPr lvl="1"/>
            <a:r>
              <a:rPr lang="en-US"/>
              <a:t>Fixable with ROOTFS_POSTPROCESS or bbappend to base-files and fsperms.txt tweaking</a:t>
            </a:r>
          </a:p>
          <a:p>
            <a:r>
              <a:rPr lang="en-US" b="0"/>
              <a:t>User for building needs to be created / managed</a:t>
            </a:r>
            <a:endParaRPr lang="en-US"/>
          </a:p>
          <a:p>
            <a:r>
              <a:rPr lang="en-US" b="0"/>
              <a:t>Access to build tree needs to be managed</a:t>
            </a:r>
            <a:endParaRPr lang="en-US"/>
          </a:p>
          <a:p>
            <a:pPr lvl="1"/>
            <a:r>
              <a:rPr lang="en-US"/>
              <a:t>Docker volume(s), mounts, etc.</a:t>
            </a:r>
          </a:p>
          <a:p>
            <a:endParaRPr lang="en-US" b="0" dirty="0">
              <a:solidFill>
                <a:srgbClr val="414141"/>
              </a:solidFill>
            </a:endParaRPr>
          </a:p>
        </p:txBody>
      </p:sp>
    </p:spTree>
    <p:extLst>
      <p:ext uri="{BB962C8B-B14F-4D97-AF65-F5344CB8AC3E}">
        <p14:creationId xmlns:p14="http://schemas.microsoft.com/office/powerpoint/2010/main" val="1841511879"/>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Image definition: build-container.bb</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421013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SUMMARY = "A minimal bootstrap container image"</a:t>
            </a:r>
            <a:endParaRPr lang="en-US" sz="1200" b="1" dirty="0">
              <a:latin typeface="Courier New"/>
              <a:cs typeface="Courier New"/>
            </a:endParaRPr>
          </a:p>
          <a:p>
            <a:endParaRPr lang="en-US" sz="1200" b="1" spc="-1" dirty="0">
              <a:latin typeface="Courier New"/>
              <a:ea typeface="+mn-lt"/>
              <a:cs typeface="+mn-lt"/>
            </a:endParaRPr>
          </a:p>
          <a:p>
            <a:r>
              <a:rPr lang="en-US" sz="1200" b="1" spc="-1">
                <a:latin typeface="Courier New"/>
                <a:ea typeface="+mn-lt"/>
                <a:cs typeface="+mn-lt"/>
              </a:rPr>
              <a:t>IMAGE_FSTYPES = "container"</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inherit core-image</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IMAGE_INSTALL = " \</a:t>
            </a:r>
            <a:endParaRPr lang="en-US" sz="1200" b="1" dirty="0">
              <a:latin typeface="Courier New"/>
              <a:cs typeface="Courier New"/>
            </a:endParaRPr>
          </a:p>
          <a:p>
            <a:r>
              <a:rPr lang="en-US" sz="1200" b="1" spc="-1">
                <a:latin typeface="Courier New"/>
                <a:ea typeface="+mn-lt"/>
                <a:cs typeface="+mn-lt"/>
              </a:rPr>
              <a:t>        packagegroup-core-boot \</a:t>
            </a:r>
            <a:endParaRPr lang="en-US" sz="1200" b="1" dirty="0">
              <a:latin typeface="Courier New"/>
              <a:cs typeface="Courier New"/>
            </a:endParaRPr>
          </a:p>
          <a:p>
            <a:r>
              <a:rPr lang="en-US" sz="1200" b="1" spc="-1">
                <a:latin typeface="Courier New"/>
                <a:ea typeface="+mn-lt"/>
                <a:cs typeface="+mn-lt"/>
              </a:rPr>
              <a:t>        packagegroup-self-hosted-sdk \</a:t>
            </a:r>
            <a:endParaRPr lang="en-US" sz="1200" b="1" dirty="0">
              <a:latin typeface="Courier New"/>
              <a:cs typeface="Courier New"/>
            </a:endParaRPr>
          </a:p>
          <a:p>
            <a:r>
              <a:rPr lang="en-US" sz="1200" b="1" spc="-1">
                <a:latin typeface="Courier New"/>
                <a:ea typeface="+mn-lt"/>
                <a:cs typeface="+mn-lt"/>
              </a:rPr>
              <a:t>        packagegroup-self-hosted-extended \</a:t>
            </a:r>
            <a:endParaRPr lang="en-US" sz="1200" b="1" dirty="0">
              <a:latin typeface="Courier New"/>
              <a:cs typeface="Courier New"/>
            </a:endParaRPr>
          </a:p>
          <a:p>
            <a:r>
              <a:rPr lang="en-US" sz="1200" b="1" spc="-1">
                <a:latin typeface="Courier New"/>
                <a:ea typeface="+mn-lt"/>
                <a:cs typeface="+mn-lt"/>
              </a:rPr>
              <a:t>        ${CORE_IMAGE_EXTRA_INSTALL} \</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IMAGE_LINGUAS = "en-us"</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 Workaround /var/volatile for now</a:t>
            </a:r>
            <a:endParaRPr lang="en-US" sz="1200" b="1" dirty="0">
              <a:latin typeface="Courier New"/>
              <a:cs typeface="Courier New"/>
            </a:endParaRPr>
          </a:p>
          <a:p>
            <a:r>
              <a:rPr lang="en-US" sz="1200" b="1" spc="-1">
                <a:latin typeface="Courier New"/>
                <a:ea typeface="+mn-lt"/>
                <a:cs typeface="+mn-lt"/>
              </a:rPr>
              <a:t>ROOTFS_POSTPROCESS_COMMAND += "rootfs_fixup_var_volatile ; "</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rootfs_fixup_var_volatile () {</a:t>
            </a:r>
            <a:endParaRPr lang="en-US" sz="1200" b="1" dirty="0">
              <a:latin typeface="Courier New"/>
              <a:cs typeface="Courier New"/>
            </a:endParaRPr>
          </a:p>
          <a:p>
            <a:r>
              <a:rPr lang="en-US" sz="1200" b="1" spc="-1">
                <a:latin typeface="Courier New"/>
                <a:ea typeface="+mn-lt"/>
                <a:cs typeface="+mn-lt"/>
              </a:rPr>
              <a:t>        install -m 1777 -d ${IMAGE_ROOTFS}/${localstatedir}/volatile/tmp</a:t>
            </a:r>
            <a:endParaRPr lang="en-US" sz="1200" b="1" dirty="0">
              <a:latin typeface="Courier New"/>
              <a:cs typeface="Courier New"/>
            </a:endParaRPr>
          </a:p>
          <a:p>
            <a:r>
              <a:rPr lang="en-US" sz="1200" b="1" spc="-1">
                <a:latin typeface="Courier New"/>
                <a:ea typeface="+mn-lt"/>
                <a:cs typeface="+mn-lt"/>
              </a:rPr>
              <a:t>        install -m 755 -d ${IMAGE_ROOTFS}/${localstatedir}/volatile/log</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p:txBody>
      </p:sp>
    </p:spTree>
    <p:extLst>
      <p:ext uri="{BB962C8B-B14F-4D97-AF65-F5344CB8AC3E}">
        <p14:creationId xmlns:p14="http://schemas.microsoft.com/office/powerpoint/2010/main" val="114292505"/>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Alpine-like Container </a:t>
            </a:r>
            <a:r>
              <a:rPr lang="en-US" sz="3200" dirty="0">
                <a:ea typeface="ＭＳ Ｐゴシック"/>
              </a:rPr>
              <a:t>Example</a:t>
            </a:r>
            <a:endParaRPr lang="en-US" sz="3200" dirty="0"/>
          </a:p>
        </p:txBody>
      </p:sp>
    </p:spTree>
    <p:extLst>
      <p:ext uri="{BB962C8B-B14F-4D97-AF65-F5344CB8AC3E}">
        <p14:creationId xmlns:p14="http://schemas.microsoft.com/office/powerpoint/2010/main" val="3544594538"/>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126435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latin typeface="Courier New"/>
              <a:ea typeface="+mn-lt"/>
              <a:cs typeface="+mn-lt"/>
            </a:endParaRPr>
          </a:p>
          <a:p>
            <a:pPr marL="342900" indent="-342900">
              <a:spcBef>
                <a:spcPts val="0"/>
              </a:spcBef>
            </a:pPr>
            <a:r>
              <a:rPr lang="en-US" sz="1800" b="1" spc="-1">
                <a:latin typeface="Courier New"/>
                <a:cs typeface="Courier New"/>
              </a:rPr>
              <a:t>IMAGE_FSTYPES = "container"</a:t>
            </a:r>
            <a:endParaRPr lang="en-US" sz="1800" spc="-1">
              <a:latin typeface="Courier New"/>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b="1" spc="-1">
              <a:latin typeface="Courier New"/>
              <a:ea typeface="+mn-lt"/>
              <a:cs typeface="Courier New"/>
            </a:endParaRPr>
          </a:p>
          <a:p>
            <a:r>
              <a:rPr lang="en-US" sz="1800" b="1" spc="-1">
                <a:latin typeface="Courier New"/>
                <a:cs typeface="Arial"/>
              </a:rPr>
              <a:t>TCLIBC = “musl”</a:t>
            </a:r>
            <a:endParaRPr lang="en-US" sz="1800" b="0" strike="noStrike" spc="-1">
              <a:latin typeface="Courier New"/>
              <a:cs typeface="Courier New"/>
            </a:endParaRPr>
          </a:p>
        </p:txBody>
      </p:sp>
    </p:spTree>
    <p:extLst>
      <p:ext uri="{BB962C8B-B14F-4D97-AF65-F5344CB8AC3E}">
        <p14:creationId xmlns:p14="http://schemas.microsoft.com/office/powerpoint/2010/main" val="3538707203"/>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core-image-minimal manifest</a:t>
            </a:r>
            <a:endParaRPr lang="en-US"/>
          </a:p>
        </p:txBody>
      </p:sp>
      <p:sp>
        <p:nvSpPr>
          <p:cNvPr id="5" name="CustomShape 2">
            <a:extLst>
              <a:ext uri="{FF2B5EF4-FFF2-40B4-BE49-F238E27FC236}">
                <a16:creationId xmlns:a16="http://schemas.microsoft.com/office/drawing/2014/main" xmlns=""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ea typeface="+mn-lt"/>
                <a:cs typeface="+mn-lt"/>
              </a:rPr>
              <a:t>base-files qemux86_64 3.0.14</a:t>
            </a:r>
            <a:endParaRPr lang="en-US" sz="1200" b="1">
              <a:latin typeface="Courier New"/>
              <a:cs typeface="Arial"/>
            </a:endParaRPr>
          </a:p>
          <a:p>
            <a:r>
              <a:rPr lang="en-US" sz="1200" b="1" spc="-1">
                <a:latin typeface="Courier New"/>
                <a:ea typeface="+mn-lt"/>
                <a:cs typeface="+mn-lt"/>
              </a:rPr>
              <a:t>base-passwd core2_64 3.5.29</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busybox-hwclock core2_64 1.30.1</a:t>
            </a:r>
            <a:endParaRPr lang="en-US" sz="1200" b="1">
              <a:latin typeface="Courier New"/>
              <a:cs typeface="Courier New"/>
            </a:endParaRPr>
          </a:p>
          <a:p>
            <a:r>
              <a:rPr lang="en-US" sz="1200" b="1" spc="-1">
                <a:latin typeface="Courier New"/>
                <a:ea typeface="+mn-lt"/>
                <a:cs typeface="+mn-lt"/>
              </a:rPr>
              <a:t>busybox-syslog core2_64 1.30.1</a:t>
            </a:r>
            <a:endParaRPr lang="en-US" sz="1200" b="1">
              <a:latin typeface="Courier New"/>
              <a:cs typeface="Courier New"/>
            </a:endParaRPr>
          </a:p>
          <a:p>
            <a:r>
              <a:rPr lang="en-US" sz="1200" b="1" spc="-1">
                <a:latin typeface="Courier New"/>
                <a:ea typeface="+mn-lt"/>
                <a:cs typeface="+mn-lt"/>
              </a:rPr>
              <a:t>busybox-udhcpc core2_64 1.30.1</a:t>
            </a:r>
            <a:endParaRPr lang="en-US" sz="1200" b="1">
              <a:latin typeface="Courier New"/>
              <a:cs typeface="Courier New"/>
            </a:endParaRPr>
          </a:p>
          <a:p>
            <a:r>
              <a:rPr lang="en-US" sz="1200" b="1" spc="-1">
                <a:latin typeface="Courier New"/>
                <a:ea typeface="+mn-lt"/>
                <a:cs typeface="+mn-lt"/>
              </a:rPr>
              <a:t>eudev core2_64 3.2.7</a:t>
            </a:r>
            <a:endParaRPr lang="en-US" sz="1200" b="1">
              <a:latin typeface="Courier New"/>
              <a:cs typeface="Courier New"/>
            </a:endParaRPr>
          </a:p>
          <a:p>
            <a:r>
              <a:rPr lang="en-US" sz="1200" b="1" spc="-1">
                <a:latin typeface="Courier New"/>
                <a:ea typeface="+mn-lt"/>
                <a:cs typeface="+mn-lt"/>
              </a:rPr>
              <a:t>init-ifupdown qemux86_64 1.0</a:t>
            </a:r>
            <a:endParaRPr lang="en-US" sz="1200" b="1">
              <a:latin typeface="Courier New"/>
              <a:cs typeface="Courier New"/>
            </a:endParaRPr>
          </a:p>
          <a:p>
            <a:r>
              <a:rPr lang="en-US" sz="1200" b="1" spc="-1">
                <a:latin typeface="Courier New"/>
                <a:ea typeface="+mn-lt"/>
                <a:cs typeface="+mn-lt"/>
              </a:rPr>
              <a:t>initscripts core2_64 1.0</a:t>
            </a:r>
            <a:endParaRPr lang="en-US" sz="1200" b="1">
              <a:latin typeface="Courier New"/>
              <a:cs typeface="Courier New"/>
            </a:endParaRPr>
          </a:p>
          <a:p>
            <a:r>
              <a:rPr lang="en-US" sz="1200" b="1" spc="-1">
                <a:latin typeface="Courier New"/>
                <a:ea typeface="+mn-lt"/>
                <a:cs typeface="+mn-lt"/>
              </a:rPr>
              <a:t>initscripts-functions core2_64 1.0</a:t>
            </a:r>
            <a:endParaRPr lang="en-US" sz="1200" b="1">
              <a:latin typeface="Courier New"/>
              <a:cs typeface="Courier New"/>
            </a:endParaRPr>
          </a:p>
          <a:p>
            <a:r>
              <a:rPr lang="en-US" sz="1200" b="1" spc="-1">
                <a:latin typeface="Courier New"/>
                <a:ea typeface="+mn-lt"/>
                <a:cs typeface="+mn-lt"/>
              </a:rPr>
              <a:t>libblkid1 core2_64 2.32.1</a:t>
            </a:r>
            <a:endParaRPr lang="en-US" sz="1200" b="1">
              <a:latin typeface="Courier New"/>
              <a:cs typeface="Courier New"/>
            </a:endParaRPr>
          </a:p>
          <a:p>
            <a:r>
              <a:rPr lang="en-US" sz="1200" b="1" spc="-1">
                <a:latin typeface="Courier New"/>
                <a:ea typeface="+mn-lt"/>
                <a:cs typeface="+mn-lt"/>
              </a:rPr>
              <a:t>libkmod2 core2_64 26</a:t>
            </a:r>
            <a:endParaRPr lang="en-US" sz="1200" b="1">
              <a:latin typeface="Courier New"/>
              <a:cs typeface="Courier New"/>
            </a:endParaRPr>
          </a:p>
          <a:p>
            <a:r>
              <a:rPr lang="en-US" sz="1200" b="1" spc="-1">
                <a:latin typeface="Courier New"/>
                <a:ea typeface="+mn-lt"/>
                <a:cs typeface="+mn-lt"/>
              </a:rPr>
              <a:t>libuuid1 core2_64 2.32.1</a:t>
            </a:r>
            <a:endParaRPr lang="en-US" sz="1200" b="1">
              <a:latin typeface="Courier New"/>
              <a:cs typeface="Courier New"/>
            </a:endParaRPr>
          </a:p>
          <a:p>
            <a:r>
              <a:rPr lang="en-US" sz="1200" b="1" spc="-1">
                <a:latin typeface="Courier New"/>
                <a:ea typeface="+mn-lt"/>
                <a:cs typeface="+mn-lt"/>
              </a:rPr>
              <a:t>libz1 core2_64 1.2.11</a:t>
            </a:r>
            <a:endParaRPr lang="en-US" sz="1200" b="1">
              <a:latin typeface="Courier New"/>
              <a:cs typeface="Courier New"/>
            </a:endParaRPr>
          </a:p>
          <a:p>
            <a:r>
              <a:rPr lang="en-US" sz="1200" b="1" spc="-1">
                <a:latin typeface="Courier New"/>
                <a:ea typeface="+mn-lt"/>
                <a:cs typeface="+mn-lt"/>
              </a:rPr>
              <a:t>modutils-initscripts core2_64 1.0</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a:p>
            <a:r>
              <a:rPr lang="en-US" sz="1200" b="1" spc="-1">
                <a:latin typeface="Courier New"/>
                <a:ea typeface="+mn-lt"/>
                <a:cs typeface="+mn-lt"/>
              </a:rPr>
              <a:t>packagegroup-core-boot qemux86_64 1.0</a:t>
            </a:r>
            <a:endParaRPr lang="en-US" sz="1200" b="1">
              <a:latin typeface="Courier New"/>
              <a:cs typeface="Courier New"/>
            </a:endParaRPr>
          </a:p>
          <a:p>
            <a:r>
              <a:rPr lang="en-US" sz="1200" b="1" spc="-1">
                <a:latin typeface="Courier New"/>
                <a:ea typeface="+mn-lt"/>
                <a:cs typeface="+mn-lt"/>
              </a:rPr>
              <a:t>sysvinit core2_64 2.88dsf</a:t>
            </a:r>
            <a:endParaRPr lang="en-US" sz="1200" b="1">
              <a:latin typeface="Courier New"/>
              <a:cs typeface="Courier New"/>
            </a:endParaRPr>
          </a:p>
          <a:p>
            <a:r>
              <a:rPr lang="en-US" sz="1200" b="1" spc="-1">
                <a:latin typeface="Courier New"/>
                <a:ea typeface="+mn-lt"/>
                <a:cs typeface="+mn-lt"/>
              </a:rPr>
              <a:t>sysvinit-inittab qemux86_64 2.88dsf</a:t>
            </a:r>
            <a:endParaRPr lang="en-US" sz="1200" b="1">
              <a:latin typeface="Courier New"/>
              <a:cs typeface="Courier New"/>
            </a:endParaRPr>
          </a:p>
          <a:p>
            <a:r>
              <a:rPr lang="en-US" sz="1200" b="1" spc="-1">
                <a:latin typeface="Courier New"/>
                <a:ea typeface="+mn-lt"/>
                <a:cs typeface="+mn-lt"/>
              </a:rPr>
              <a:t>sysvinit-pidof core2_64 2.88dsf</a:t>
            </a:r>
            <a:endParaRPr lang="en-US" sz="1200" b="1">
              <a:latin typeface="Courier New"/>
              <a:cs typeface="Courier New"/>
            </a:endParaRPr>
          </a:p>
          <a:p>
            <a:r>
              <a:rPr lang="en-US" sz="1200" b="1" spc="-1">
                <a:latin typeface="Courier New"/>
                <a:ea typeface="+mn-lt"/>
                <a:cs typeface="+mn-lt"/>
              </a:rPr>
              <a:t>update-alternatives-opkg core2_64 0.4.0</a:t>
            </a:r>
            <a:endParaRPr lang="en-US" sz="1200" b="1">
              <a:latin typeface="Courier New"/>
              <a:cs typeface="Courier New"/>
            </a:endParaRPr>
          </a:p>
          <a:p>
            <a:r>
              <a:rPr lang="en-US" sz="1200" b="1" spc="-1">
                <a:latin typeface="Courier New"/>
                <a:ea typeface="+mn-lt"/>
                <a:cs typeface="+mn-lt"/>
              </a:rPr>
              <a:t>update-rc.d noarch 0.8</a:t>
            </a:r>
            <a:endParaRPr lang="en-US" sz="1200" b="1">
              <a:latin typeface="Courier New"/>
              <a:cs typeface="Courier New"/>
            </a:endParaRPr>
          </a:p>
          <a:p>
            <a:r>
              <a:rPr lang="en-US" sz="1200" b="1" spc="-1">
                <a:latin typeface="Courier New"/>
                <a:ea typeface="+mn-lt"/>
                <a:cs typeface="+mn-lt"/>
              </a:rPr>
              <a:t>v86d qemux86_64 0.1.10</a:t>
            </a:r>
            <a:endParaRPr lang="en-US" sz="1200" b="1">
              <a:latin typeface="Courier New"/>
              <a:cs typeface="Courier New"/>
            </a:endParaRPr>
          </a:p>
          <a:p>
            <a:endParaRPr lang="en-US" sz="1200" b="1" spc="-1" dirty="0">
              <a:latin typeface="Courier New"/>
              <a:cs typeface="Arial"/>
            </a:endParaRPr>
          </a:p>
          <a:p>
            <a:pPr marL="342900" indent="-342900">
              <a:spcBef>
                <a:spcPts val="0"/>
              </a:spcBef>
            </a:pPr>
            <a:endParaRPr lang="en-US" sz="1200" b="1" strike="noStrike" spc="-1" dirty="0">
              <a:latin typeface="Courier New"/>
              <a:cs typeface="Courier New"/>
            </a:endParaRPr>
          </a:p>
        </p:txBody>
      </p:sp>
    </p:spTree>
    <p:extLst>
      <p:ext uri="{BB962C8B-B14F-4D97-AF65-F5344CB8AC3E}">
        <p14:creationId xmlns:p14="http://schemas.microsoft.com/office/powerpoint/2010/main" val="3438429908"/>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Resulting core-image-minimal for qemux86-64 is ~4.8 MB</a:t>
            </a:r>
            <a:endParaRPr lang="en-US" b="0" dirty="0">
              <a:solidFill>
                <a:srgbClr val="414141"/>
              </a:solidFill>
            </a:endParaRPr>
          </a:p>
          <a:p>
            <a:pPr lvl="1"/>
            <a:r>
              <a:rPr lang="en-US"/>
              <a:t>~8.5 MB with package management support via opkg</a:t>
            </a:r>
          </a:p>
          <a:p>
            <a:pPr lvl="1"/>
            <a:r>
              <a:rPr lang="en-US"/>
              <a:t>Almost 100 MB with package management support via rpm / dnf</a:t>
            </a:r>
          </a:p>
          <a:p>
            <a:r>
              <a:rPr lang="en-US" b="0"/>
              <a:t>Further pruning is possible</a:t>
            </a:r>
            <a:endParaRPr lang="en-US"/>
          </a:p>
          <a:p>
            <a:pPr lvl="1"/>
            <a:r>
              <a:rPr lang="en-US"/>
              <a:t>Custom distro configuration</a:t>
            </a:r>
          </a:p>
          <a:p>
            <a:pPr lvl="1"/>
            <a:r>
              <a:rPr lang="en-US"/>
              <a:t>Set FORCE_RO_REMOVE to remove update-alternatives, etc. if not using package management</a:t>
            </a:r>
          </a:p>
          <a:p>
            <a:endParaRPr lang="en-US" b="0" dirty="0">
              <a:solidFill>
                <a:srgbClr val="414141"/>
              </a:solidFill>
            </a:endParaRPr>
          </a:p>
        </p:txBody>
      </p:sp>
    </p:spTree>
    <p:extLst>
      <p:ext uri="{BB962C8B-B14F-4D97-AF65-F5344CB8AC3E}">
        <p14:creationId xmlns:p14="http://schemas.microsoft.com/office/powerpoint/2010/main" val="478433622"/>
      </p:ext>
    </p:extLst>
  </p:cSld>
  <p:clrMapOvr>
    <a:masterClrMapping/>
  </p:clrMapOvr>
  <p:transition>
    <p:fade/>
  </p:transition>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14A94C8E-3E2B-4AD9-8D67-7815198BE085}">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65683</TotalTime>
  <Words>11555</Words>
  <Application>Microsoft Office PowerPoint</Application>
  <PresentationFormat>On-screen Show (4:3)</PresentationFormat>
  <Paragraphs>2793</Paragraphs>
  <Slides>223</Slides>
  <Notes>61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223</vt:i4>
      </vt:variant>
    </vt:vector>
  </HeadingPairs>
  <TitlesOfParts>
    <vt:vector size="225" baseType="lpstr">
      <vt:lpstr>YoctoTemplate_1</vt:lpstr>
      <vt:lpstr>Microsoft Excel Worksheet</vt:lpstr>
      <vt:lpstr>Developer Day Class  </vt:lpstr>
      <vt:lpstr>Advanced Class</vt:lpstr>
      <vt:lpstr>Agenda – The Developer Day Class</vt:lpstr>
      <vt:lpstr>Class Account Setup</vt:lpstr>
      <vt:lpstr>Yocto Project Dev Day Lab Setup</vt:lpstr>
      <vt:lpstr>FYI: How class project was prepared (1/2)</vt:lpstr>
      <vt:lpstr>FYI: How class project was prepared (2/2)</vt:lpstr>
      <vt:lpstr>NOTE: Clean Shells!</vt:lpstr>
      <vt:lpstr>Activity One</vt:lpstr>
      <vt:lpstr>Outline</vt:lpstr>
      <vt:lpstr>Yocto Project releases </vt:lpstr>
      <vt:lpstr>What’s coming in 3.0 , aka “zeus”</vt:lpstr>
      <vt:lpstr>Live Coding with Yocto Project  </vt:lpstr>
      <vt:lpstr>Yocto Project Dev Day</vt:lpstr>
      <vt:lpstr>Yocto Project Summit 2019  </vt:lpstr>
      <vt:lpstr>Join our community</vt:lpstr>
      <vt:lpstr>Activity Two</vt:lpstr>
      <vt:lpstr>Outline</vt:lpstr>
      <vt:lpstr>What is the Runqueue?</vt:lpstr>
      <vt:lpstr>What is the Runqueue?</vt:lpstr>
      <vt:lpstr>Traditional Runqueue Execution</vt:lpstr>
      <vt:lpstr>Traditional Runqueue Execution</vt:lpstr>
      <vt:lpstr>Traditional Runqueue Execution</vt:lpstr>
      <vt:lpstr>Traditional Runqueue Execution</vt:lpstr>
      <vt:lpstr>Traditional Runqueue Execution</vt:lpstr>
      <vt:lpstr>What is the purpose of Hash Equivalence?</vt:lpstr>
      <vt:lpstr>Runqueue Execution with Hash Equivalence Server</vt:lpstr>
      <vt:lpstr>Runqueue Execution with Hash Equivalence Server</vt:lpstr>
      <vt:lpstr>Runqueue Execution with Hash Equivalence Server </vt:lpstr>
      <vt:lpstr>Runqueue Execution with Hash Equivalence Server </vt:lpstr>
      <vt:lpstr>Runqueue Execution with Hash Equivalence Server </vt:lpstr>
      <vt:lpstr>Runqueue Execution with Hash Equivalence Server  </vt:lpstr>
      <vt:lpstr>Runqueue Execution with Hash Equivalence Server</vt:lpstr>
      <vt:lpstr>Signature Generation with Hash Equivalence Server</vt:lpstr>
      <vt:lpstr>Signature Generation with Hash Equivalence Server  </vt:lpstr>
      <vt:lpstr>Signature Generation with Hash Equivalence Server</vt:lpstr>
      <vt:lpstr>Signature Generation with Hash Equivalence Server </vt:lpstr>
      <vt:lpstr>Signature Generation with Hash Equivalence Server </vt:lpstr>
      <vt:lpstr>Signature Generation with Hash Equivalence Server </vt:lpstr>
      <vt:lpstr>Signature Generation with Hash Equivalence Server </vt:lpstr>
      <vt:lpstr>Live Demo &amp; Exercise</vt:lpstr>
      <vt:lpstr>The Role of Reproducible Builds</vt:lpstr>
      <vt:lpstr>Alternative Output Hash Methods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Package Feed Overview</vt:lpstr>
      <vt:lpstr>Package Feed Overview</vt:lpstr>
      <vt:lpstr>On Target Development – Better, Faster, Stronger</vt:lpstr>
      <vt:lpstr>Setting up a package feed - Target Setup</vt:lpstr>
      <vt:lpstr>Setting up a package feed</vt:lpstr>
      <vt:lpstr>On Target Development – Better, Faster, Stronger</vt:lpstr>
      <vt:lpstr>Caveats</vt:lpstr>
      <vt:lpstr>Understanding RPM Packages and repomd.xml</vt:lpstr>
      <vt:lpstr>Package Feeds: On Target Demo  Beaglebone Repo on AWS </vt:lpstr>
      <vt:lpstr>On Target Development – Better, Faster, Stronger</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Activity Five</vt:lpstr>
      <vt:lpstr>Activity Six</vt:lpstr>
      <vt:lpstr>Topics</vt:lpstr>
      <vt:lpstr>Caveats</vt:lpstr>
      <vt:lpstr>Containers</vt:lpstr>
      <vt:lpstr>Containers (continued)</vt:lpstr>
      <vt:lpstr>Container Drawbacks?</vt:lpstr>
      <vt:lpstr>Container Drawbacks? (continued)</vt:lpstr>
      <vt:lpstr>So is OE / YP a solution?</vt:lpstr>
      <vt:lpstr>So is OE / YP a solution? (continued)</vt:lpstr>
      <vt:lpstr>OE / YP container support</vt:lpstr>
      <vt:lpstr>OE / YP container support (continued)</vt:lpstr>
      <vt:lpstr>Examples</vt:lpstr>
      <vt:lpstr>Build Bootstrap Container Example</vt:lpstr>
      <vt:lpstr>Quick and dirty with local.conf</vt:lpstr>
      <vt:lpstr>Notes</vt:lpstr>
      <vt:lpstr>Image definition: build-container.bb</vt:lpstr>
      <vt:lpstr>Alpine-like Container Example</vt:lpstr>
      <vt:lpstr>Quick and dirty with local.conf</vt:lpstr>
      <vt:lpstr>Resulting core-image-minimal manifest</vt:lpstr>
      <vt:lpstr>Notes</vt:lpstr>
      <vt:lpstr>Example distro configuration: schooner.conf</vt:lpstr>
      <vt:lpstr>Application Container Example</vt:lpstr>
      <vt:lpstr>Base application image: app-container-image.bb</vt:lpstr>
      <vt:lpstr>app-container-image-lighttpd.bb</vt:lpstr>
      <vt:lpstr>Resulting image manifest</vt:lpstr>
      <vt:lpstr>Notes</vt:lpstr>
      <vt:lpstr>Multiconfig</vt:lpstr>
      <vt:lpstr>Multiconfig</vt:lpstr>
      <vt:lpstr>Multiconfig usage</vt:lpstr>
      <vt:lpstr>Multiconfig notes</vt:lpstr>
      <vt:lpstr>Containers and multiconfig?</vt:lpstr>
      <vt:lpstr>Multiconfig Nested Container Example</vt:lpstr>
      <vt:lpstr>Multiconfig setup</vt:lpstr>
      <vt:lpstr>host-app-container-lighttpd.bb</vt:lpstr>
      <vt:lpstr>app-container-image-lighttpd.nspawn</vt:lpstr>
      <vt:lpstr>container-host-image.bb</vt:lpstr>
      <vt:lpstr>Outstanding issues</vt:lpstr>
      <vt:lpstr>Resources</vt:lpstr>
      <vt:lpstr>Activity Seven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Eight</vt:lpstr>
      <vt:lpstr>Toaster: Latest Features (1/2)</vt:lpstr>
      <vt:lpstr>Toaster: Latest Features (2/2)</vt:lpstr>
      <vt:lpstr>Intel System Studio 2019: Yocto Project Compatible</vt:lpstr>
      <vt:lpstr>Intel System Studio 2019: Yocto Project Compatible</vt:lpstr>
      <vt:lpstr>Intel System Studio 2019: Yocto Project Compatible</vt:lpstr>
      <vt:lpstr>New Security Response Tool (SRTool)</vt:lpstr>
      <vt:lpstr>Questions and Answers</vt:lpstr>
      <vt:lpstr>Thank you for your participation!</vt:lpstr>
      <vt:lpstr>Activity Bonus #1</vt:lpstr>
      <vt:lpstr>How to add layers to Workspace</vt:lpstr>
      <vt:lpstr>Are there some Workspace helper Tools</vt:lpstr>
      <vt:lpstr>How to make changes in workspace</vt:lpstr>
      <vt:lpstr>How to enquire package information ?</vt:lpstr>
      <vt:lpstr>How to run meta-data self tests (unit tests)</vt:lpstr>
      <vt:lpstr>How to run image auto-test</vt:lpstr>
      <vt:lpstr>How to send Code upstream</vt:lpstr>
      <vt:lpstr>How to Customize Distro</vt:lpstr>
      <vt:lpstr>How to Customize Machine</vt:lpstr>
      <vt:lpstr>How to setup/use feeds ?</vt:lpstr>
      <vt:lpstr>Activity Bonux #2</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Bonus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950</cp:revision>
  <dcterms:created xsi:type="dcterms:W3CDTF">2014-10-15T17:08:45Z</dcterms:created>
  <dcterms:modified xsi:type="dcterms:W3CDTF">2019-08-19T09:49:15Z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