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5"/>
  </p:notesMasterIdLst>
  <p:handoutMasterIdLst>
    <p:handoutMasterId r:id="rId146"/>
  </p:handoutMasterIdLst>
  <p:sldIdLst>
    <p:sldId id="327" r:id="rId5"/>
    <p:sldId id="877" r:id="rId6"/>
    <p:sldId id="516" r:id="rId7"/>
    <p:sldId id="945" r:id="rId8"/>
    <p:sldId id="947" r:id="rId9"/>
    <p:sldId id="948" r:id="rId10"/>
    <p:sldId id="1344" r:id="rId11"/>
    <p:sldId id="951" r:id="rId12"/>
    <p:sldId id="1124" r:id="rId13"/>
    <p:sldId id="1452" r:id="rId14"/>
    <p:sldId id="1345" r:id="rId15"/>
    <p:sldId id="1532" r:id="rId16"/>
    <p:sldId id="1533" r:id="rId17"/>
    <p:sldId id="1451" r:id="rId18"/>
    <p:sldId id="1346" r:id="rId19"/>
    <p:sldId id="1347" r:id="rId20"/>
    <p:sldId id="1348" r:id="rId21"/>
    <p:sldId id="1349" r:id="rId22"/>
    <p:sldId id="1350" r:id="rId23"/>
    <p:sldId id="1351" r:id="rId24"/>
    <p:sldId id="1352" r:id="rId25"/>
    <p:sldId id="1353" r:id="rId26"/>
    <p:sldId id="1354" r:id="rId27"/>
    <p:sldId id="1355" r:id="rId28"/>
    <p:sldId id="1356" r:id="rId29"/>
    <p:sldId id="1357" r:id="rId30"/>
    <p:sldId id="1358" r:id="rId31"/>
    <p:sldId id="1359" r:id="rId32"/>
    <p:sldId id="1360" r:id="rId33"/>
    <p:sldId id="1361" r:id="rId34"/>
    <p:sldId id="1362" r:id="rId35"/>
    <p:sldId id="1534" r:id="rId36"/>
    <p:sldId id="1535" r:id="rId37"/>
    <p:sldId id="1536" r:id="rId38"/>
    <p:sldId id="1537" r:id="rId39"/>
    <p:sldId id="1585" r:id="rId40"/>
    <p:sldId id="1586" r:id="rId41"/>
    <p:sldId id="1587" r:id="rId42"/>
    <p:sldId id="1588" r:id="rId43"/>
    <p:sldId id="1589" r:id="rId44"/>
    <p:sldId id="1590" r:id="rId45"/>
    <p:sldId id="1591" r:id="rId46"/>
    <p:sldId id="1592" r:id="rId47"/>
    <p:sldId id="1593" r:id="rId48"/>
    <p:sldId id="1594" r:id="rId49"/>
    <p:sldId id="1595" r:id="rId50"/>
    <p:sldId id="1596" r:id="rId51"/>
    <p:sldId id="1597" r:id="rId52"/>
    <p:sldId id="1598" r:id="rId53"/>
    <p:sldId id="1599" r:id="rId54"/>
    <p:sldId id="1600" r:id="rId55"/>
    <p:sldId id="1601" r:id="rId56"/>
    <p:sldId id="1602" r:id="rId57"/>
    <p:sldId id="1603" r:id="rId58"/>
    <p:sldId id="1604" r:id="rId59"/>
    <p:sldId id="1605" r:id="rId60"/>
    <p:sldId id="1606" r:id="rId61"/>
    <p:sldId id="1607" r:id="rId62"/>
    <p:sldId id="1608" r:id="rId63"/>
    <p:sldId id="1609" r:id="rId64"/>
    <p:sldId id="1610" r:id="rId65"/>
    <p:sldId id="1611" r:id="rId66"/>
    <p:sldId id="1612" r:id="rId67"/>
    <p:sldId id="1613" r:id="rId68"/>
    <p:sldId id="1614" r:id="rId69"/>
    <p:sldId id="1615" r:id="rId70"/>
    <p:sldId id="1616" r:id="rId71"/>
    <p:sldId id="1617" r:id="rId72"/>
    <p:sldId id="1618" r:id="rId73"/>
    <p:sldId id="1619" r:id="rId74"/>
    <p:sldId id="1620" r:id="rId75"/>
    <p:sldId id="1621" r:id="rId76"/>
    <p:sldId id="1622" r:id="rId77"/>
    <p:sldId id="1623" r:id="rId78"/>
    <p:sldId id="1624" r:id="rId79"/>
    <p:sldId id="1625" r:id="rId80"/>
    <p:sldId id="1626" r:id="rId81"/>
    <p:sldId id="1627" r:id="rId82"/>
    <p:sldId id="1628" r:id="rId83"/>
    <p:sldId id="1629" r:id="rId84"/>
    <p:sldId id="1630" r:id="rId85"/>
    <p:sldId id="1631" r:id="rId86"/>
    <p:sldId id="1632" r:id="rId87"/>
    <p:sldId id="1633" r:id="rId88"/>
    <p:sldId id="1634" r:id="rId89"/>
    <p:sldId id="1635" r:id="rId90"/>
    <p:sldId id="802" r:id="rId91"/>
    <p:sldId id="1432" r:id="rId92"/>
    <p:sldId id="1433" r:id="rId93"/>
    <p:sldId id="1434" r:id="rId94"/>
    <p:sldId id="1436" r:id="rId95"/>
    <p:sldId id="1437" r:id="rId96"/>
    <p:sldId id="1438" r:id="rId97"/>
    <p:sldId id="1026" r:id="rId98"/>
    <p:sldId id="1027" r:id="rId99"/>
    <p:sldId id="1560" r:id="rId100"/>
    <p:sldId id="1561" r:id="rId101"/>
    <p:sldId id="1562" r:id="rId102"/>
    <p:sldId id="1563" r:id="rId103"/>
    <p:sldId id="1564" r:id="rId104"/>
    <p:sldId id="1565" r:id="rId105"/>
    <p:sldId id="1566" r:id="rId106"/>
    <p:sldId id="1567" r:id="rId107"/>
    <p:sldId id="1568" r:id="rId108"/>
    <p:sldId id="1569" r:id="rId109"/>
    <p:sldId id="1570" r:id="rId110"/>
    <p:sldId id="1572" r:id="rId111"/>
    <p:sldId id="1573" r:id="rId112"/>
    <p:sldId id="1574" r:id="rId113"/>
    <p:sldId id="1575" r:id="rId114"/>
    <p:sldId id="1576" r:id="rId115"/>
    <p:sldId id="1577" r:id="rId116"/>
    <p:sldId id="1578" r:id="rId117"/>
    <p:sldId id="1579" r:id="rId118"/>
    <p:sldId id="1580" r:id="rId119"/>
    <p:sldId id="1581" r:id="rId120"/>
    <p:sldId id="1582" r:id="rId121"/>
    <p:sldId id="1583" r:id="rId122"/>
    <p:sldId id="1538" r:id="rId123"/>
    <p:sldId id="1539" r:id="rId124"/>
    <p:sldId id="1540" r:id="rId125"/>
    <p:sldId id="1541" r:id="rId126"/>
    <p:sldId id="1542" r:id="rId127"/>
    <p:sldId id="1543" r:id="rId128"/>
    <p:sldId id="1544" r:id="rId129"/>
    <p:sldId id="1545" r:id="rId130"/>
    <p:sldId id="1546" r:id="rId131"/>
    <p:sldId id="1547" r:id="rId132"/>
    <p:sldId id="1548" r:id="rId133"/>
    <p:sldId id="1549" r:id="rId134"/>
    <p:sldId id="1550" r:id="rId135"/>
    <p:sldId id="1551" r:id="rId136"/>
    <p:sldId id="1552" r:id="rId137"/>
    <p:sldId id="1553" r:id="rId138"/>
    <p:sldId id="1554" r:id="rId139"/>
    <p:sldId id="1555" r:id="rId140"/>
    <p:sldId id="1556" r:id="rId141"/>
    <p:sldId id="1557" r:id="rId142"/>
    <p:sldId id="1558" r:id="rId143"/>
    <p:sldId id="1559" r:id="rId1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Gray/Blue" id="{CA1DC593-3889-6348-BD5D-D8C374FECBAC}">
          <p14:sldIdLst>
            <p14:sldId id="327"/>
            <p14:sldId id="877"/>
            <p14:sldId id="516"/>
            <p14:sldId id="945"/>
            <p14:sldId id="947"/>
            <p14:sldId id="948"/>
            <p14:sldId id="1344"/>
            <p14:sldId id="951"/>
            <p14:sldId id="1124"/>
            <p14:sldId id="1452"/>
            <p14:sldId id="1345"/>
            <p14:sldId id="1532"/>
            <p14:sldId id="1533"/>
            <p14:sldId id="1451"/>
            <p14:sldId id="1346"/>
            <p14:sldId id="1347"/>
            <p14:sldId id="1348"/>
            <p14:sldId id="1349"/>
            <p14:sldId id="1350"/>
            <p14:sldId id="1351"/>
            <p14:sldId id="1352"/>
            <p14:sldId id="1353"/>
            <p14:sldId id="1354"/>
            <p14:sldId id="1355"/>
            <p14:sldId id="1356"/>
            <p14:sldId id="1357"/>
            <p14:sldId id="1358"/>
            <p14:sldId id="1359"/>
            <p14:sldId id="1360"/>
            <p14:sldId id="1361"/>
            <p14:sldId id="1362"/>
            <p14:sldId id="1534"/>
            <p14:sldId id="1535"/>
            <p14:sldId id="1536"/>
            <p14:sldId id="1537"/>
            <p14:sldId id="1585"/>
            <p14:sldId id="1586"/>
            <p14:sldId id="1587"/>
            <p14:sldId id="1588"/>
            <p14:sldId id="1589"/>
            <p14:sldId id="1590"/>
            <p14:sldId id="1591"/>
            <p14:sldId id="1592"/>
            <p14:sldId id="1593"/>
            <p14:sldId id="1594"/>
            <p14:sldId id="1595"/>
            <p14:sldId id="1596"/>
            <p14:sldId id="1597"/>
            <p14:sldId id="1598"/>
            <p14:sldId id="1599"/>
            <p14:sldId id="1600"/>
            <p14:sldId id="1601"/>
            <p14:sldId id="1602"/>
            <p14:sldId id="1603"/>
            <p14:sldId id="1604"/>
            <p14:sldId id="1605"/>
            <p14:sldId id="1606"/>
            <p14:sldId id="1607"/>
            <p14:sldId id="1608"/>
            <p14:sldId id="1609"/>
            <p14:sldId id="1610"/>
            <p14:sldId id="1611"/>
            <p14:sldId id="1612"/>
            <p14:sldId id="1613"/>
            <p14:sldId id="1614"/>
            <p14:sldId id="1615"/>
            <p14:sldId id="1616"/>
            <p14:sldId id="1617"/>
            <p14:sldId id="1618"/>
            <p14:sldId id="1619"/>
            <p14:sldId id="1620"/>
            <p14:sldId id="1621"/>
            <p14:sldId id="1622"/>
            <p14:sldId id="1623"/>
            <p14:sldId id="1624"/>
            <p14:sldId id="1625"/>
            <p14:sldId id="1626"/>
            <p14:sldId id="1627"/>
            <p14:sldId id="1628"/>
            <p14:sldId id="1629"/>
            <p14:sldId id="1630"/>
            <p14:sldId id="1631"/>
            <p14:sldId id="1632"/>
            <p14:sldId id="1633"/>
            <p14:sldId id="1634"/>
            <p14:sldId id="1635"/>
            <p14:sldId id="802"/>
            <p14:sldId id="1432"/>
            <p14:sldId id="1433"/>
            <p14:sldId id="1434"/>
            <p14:sldId id="1436"/>
            <p14:sldId id="1437"/>
            <p14:sldId id="1438"/>
            <p14:sldId id="1026"/>
            <p14:sldId id="1027"/>
            <p14:sldId id="1560"/>
            <p14:sldId id="1561"/>
            <p14:sldId id="1562"/>
            <p14:sldId id="1563"/>
            <p14:sldId id="1564"/>
            <p14:sldId id="1565"/>
            <p14:sldId id="1566"/>
            <p14:sldId id="1567"/>
            <p14:sldId id="1568"/>
            <p14:sldId id="1569"/>
            <p14:sldId id="1570"/>
            <p14:sldId id="1572"/>
            <p14:sldId id="1573"/>
            <p14:sldId id="1574"/>
            <p14:sldId id="1575"/>
            <p14:sldId id="1576"/>
            <p14:sldId id="1577"/>
            <p14:sldId id="1578"/>
            <p14:sldId id="1579"/>
            <p14:sldId id="1580"/>
            <p14:sldId id="1581"/>
            <p14:sldId id="1582"/>
            <p14:sldId id="1583"/>
            <p14:sldId id="1538"/>
            <p14:sldId id="1539"/>
            <p14:sldId id="1540"/>
            <p14:sldId id="1541"/>
            <p14:sldId id="1542"/>
            <p14:sldId id="1543"/>
            <p14:sldId id="1544"/>
            <p14:sldId id="1545"/>
            <p14:sldId id="1546"/>
            <p14:sldId id="1547"/>
            <p14:sldId id="1548"/>
            <p14:sldId id="1549"/>
            <p14:sldId id="1550"/>
            <p14:sldId id="1551"/>
            <p14:sldId id="1552"/>
            <p14:sldId id="1553"/>
            <p14:sldId id="1554"/>
            <p14:sldId id="1555"/>
            <p14:sldId id="1556"/>
            <p14:sldId id="1557"/>
            <p14:sldId id="1558"/>
            <p14:sldId id="15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8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37021"/>
    <a:srgbClr val="D7DF23"/>
    <a:srgbClr val="EADAE7"/>
    <a:srgbClr val="061922"/>
    <a:srgbClr val="B4BABD"/>
    <a:srgbClr val="8DC63F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2199" autoAdjust="0"/>
  </p:normalViewPr>
  <p:slideViewPr>
    <p:cSldViewPr snapToGrid="0">
      <p:cViewPr>
        <p:scale>
          <a:sx n="80" d="100"/>
          <a:sy n="80" d="100"/>
        </p:scale>
        <p:origin x="-2688" y="-630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0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B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14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15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16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17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19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20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21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22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23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24"/>
            <c:bubble3D val="0"/>
          </c:dPt>
          <c:dPt>
            <c:idx val="25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6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27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28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29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0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31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Lbls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2"/>
                <c:pt idx="0">
                  <c:v>Paul Eggleton</c:v>
                </c:pt>
                <c:pt idx="1">
                  <c:v>Markus Lehtonen</c:v>
                </c:pt>
                <c:pt idx="2">
                  <c:v>Ed Bartosh</c:v>
                </c:pt>
                <c:pt idx="3">
                  <c:v>Richard Purdie</c:v>
                </c:pt>
                <c:pt idx="4">
                  <c:v>Leonardo Sandoval</c:v>
                </c:pt>
                <c:pt idx="5">
                  <c:v>Ola x Nilsson</c:v>
                </c:pt>
                <c:pt idx="6">
                  <c:v>Alexander Kanavin</c:v>
                </c:pt>
                <c:pt idx="7">
                  <c:v>Randy Witt</c:v>
                </c:pt>
                <c:pt idx="8">
                  <c:v>Chen Qi</c:v>
                </c:pt>
                <c:pt idx="9">
                  <c:v>Chang Rebecca Swee Fun</c:v>
                </c:pt>
                <c:pt idx="10">
                  <c:v>Stephano Cetola</c:v>
                </c:pt>
                <c:pt idx="11">
                  <c:v>Christopher Larson</c:v>
                </c:pt>
                <c:pt idx="12">
                  <c:v>Tzu-Jung Lee</c:v>
                </c:pt>
                <c:pt idx="13">
                  <c:v>Peter Kjellerstedt</c:v>
                </c:pt>
                <c:pt idx="14">
                  <c:v>Joshua Lock</c:v>
                </c:pt>
                <c:pt idx="15">
                  <c:v>Daniel Lublin</c:v>
                </c:pt>
                <c:pt idx="16">
                  <c:v>Tobias Hagelborn</c:v>
                </c:pt>
                <c:pt idx="17">
                  <c:v>Tim Orling</c:v>
                </c:pt>
                <c:pt idx="18">
                  <c:v>Saul Wold</c:v>
                </c:pt>
                <c:pt idx="19">
                  <c:v>Ming Liu</c:v>
                </c:pt>
                <c:pt idx="20">
                  <c:v>Luck Hoang</c:v>
                </c:pt>
                <c:pt idx="21">
                  <c:v>Khem Raj</c:v>
                </c:pt>
                <c:pt idx="22">
                  <c:v>Juro Bystricky</c:v>
                </c:pt>
                <c:pt idx="23">
                  <c:v>Junchun Guan</c:v>
                </c:pt>
                <c:pt idx="24">
                  <c:v>Juan M Cruz Alcaraz</c:v>
                </c:pt>
                <c:pt idx="25">
                  <c:v>Joe MacDonald</c:v>
                </c:pt>
                <c:pt idx="26">
                  <c:v>Jiajie Hu</c:v>
                </c:pt>
                <c:pt idx="27">
                  <c:v>brian avery</c:v>
                </c:pt>
                <c:pt idx="28">
                  <c:v>Brendan Le Foll</c:v>
                </c:pt>
                <c:pt idx="29">
                  <c:v>Aníbal Limón</c:v>
                </c:pt>
                <c:pt idx="30">
                  <c:v>Andrea Galbusera</c:v>
                </c:pt>
                <c:pt idx="31">
                  <c:v>Anders Darander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2"/>
                <c:pt idx="0">
                  <c:v>250</c:v>
                </c:pt>
                <c:pt idx="1">
                  <c:v>43</c:v>
                </c:pt>
                <c:pt idx="2">
                  <c:v>21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B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14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15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16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17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19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20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21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22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23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24"/>
            <c:bubble3D val="0"/>
          </c:dPt>
          <c:dPt>
            <c:idx val="25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6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27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28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29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0"/>
                <c:pt idx="0">
                  <c:v>Paul Eggleton</c:v>
                </c:pt>
                <c:pt idx="1">
                  <c:v>Leonardo Sandoval</c:v>
                </c:pt>
                <c:pt idx="2">
                  <c:v>Markus Lehtonen</c:v>
                </c:pt>
                <c:pt idx="3">
                  <c:v>Qi.Chen windriver.com</c:v>
                </c:pt>
                <c:pt idx="4">
                  <c:v>Alexander Kanavin</c:v>
                </c:pt>
                <c:pt idx="5">
                  <c:v>Ed Bartosh</c:v>
                </c:pt>
                <c:pt idx="6">
                  <c:v>Tzu-Jung Lee</c:v>
                </c:pt>
                <c:pt idx="7">
                  <c:v>Joshua Lock</c:v>
                </c:pt>
                <c:pt idx="8">
                  <c:v>Junchun Guan</c:v>
                </c:pt>
                <c:pt idx="9">
                  <c:v>Brendan Le Foll</c:v>
                </c:pt>
                <c:pt idx="10">
                  <c:v>Juan M Cruz Alcaraz</c:v>
                </c:pt>
                <c:pt idx="11">
                  <c:v>Randy Witt</c:v>
                </c:pt>
                <c:pt idx="12">
                  <c:v>Christopher Larson</c:v>
                </c:pt>
                <c:pt idx="13">
                  <c:v>Chang Rebecca Swee Fun</c:v>
                </c:pt>
                <c:pt idx="14">
                  <c:v>Tobias Hagelborn</c:v>
                </c:pt>
                <c:pt idx="15">
                  <c:v>Richard Purdie</c:v>
                </c:pt>
                <c:pt idx="16">
                  <c:v>Tim Orling</c:v>
                </c:pt>
                <c:pt idx="17">
                  <c:v>Daniel Lublin</c:v>
                </c:pt>
                <c:pt idx="18">
                  <c:v>Ola x Nilsson</c:v>
                </c:pt>
                <c:pt idx="19">
                  <c:v>Saul Wold</c:v>
                </c:pt>
                <c:pt idx="20">
                  <c:v>Ming Liu</c:v>
                </c:pt>
                <c:pt idx="21">
                  <c:v>Luck Hoang</c:v>
                </c:pt>
                <c:pt idx="22">
                  <c:v>Jiajie Hu</c:v>
                </c:pt>
                <c:pt idx="23">
                  <c:v>brian avery</c:v>
                </c:pt>
                <c:pt idx="24">
                  <c:v>Anders Darander</c:v>
                </c:pt>
                <c:pt idx="25">
                  <c:v>Peter Kjellerstedt</c:v>
                </c:pt>
                <c:pt idx="26">
                  <c:v>Stephano Cetola</c:v>
                </c:pt>
                <c:pt idx="27">
                  <c:v>Khem Raj</c:v>
                </c:pt>
                <c:pt idx="28">
                  <c:v>Joe MacDonald</c:v>
                </c:pt>
                <c:pt idx="29">
                  <c:v>Andrea Galbusera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0"/>
                <c:pt idx="0">
                  <c:v>3596</c:v>
                </c:pt>
                <c:pt idx="1">
                  <c:v>549</c:v>
                </c:pt>
                <c:pt idx="2">
                  <c:v>424</c:v>
                </c:pt>
                <c:pt idx="3">
                  <c:v>125</c:v>
                </c:pt>
                <c:pt idx="4">
                  <c:v>121</c:v>
                </c:pt>
                <c:pt idx="5">
                  <c:v>66</c:v>
                </c:pt>
                <c:pt idx="6">
                  <c:v>57</c:v>
                </c:pt>
                <c:pt idx="7">
                  <c:v>56</c:v>
                </c:pt>
                <c:pt idx="8">
                  <c:v>47</c:v>
                </c:pt>
                <c:pt idx="9">
                  <c:v>43</c:v>
                </c:pt>
                <c:pt idx="10">
                  <c:v>41</c:v>
                </c:pt>
                <c:pt idx="11">
                  <c:v>31</c:v>
                </c:pt>
                <c:pt idx="12">
                  <c:v>30</c:v>
                </c:pt>
                <c:pt idx="13">
                  <c:v>30</c:v>
                </c:pt>
                <c:pt idx="14">
                  <c:v>25</c:v>
                </c:pt>
                <c:pt idx="15">
                  <c:v>18</c:v>
                </c:pt>
                <c:pt idx="16">
                  <c:v>14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Column C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8"/>
                <c:pt idx="0">
                  <c:v>1.8 fido</c:v>
                </c:pt>
                <c:pt idx="1">
                  <c:v>2.0 jethro</c:v>
                </c:pt>
                <c:pt idx="2">
                  <c:v>2.1 krogoth</c:v>
                </c:pt>
                <c:pt idx="3">
                  <c:v>2.2 morty</c:v>
                </c:pt>
                <c:pt idx="4">
                  <c:v>2.3 pyro</c:v>
                </c:pt>
                <c:pt idx="5">
                  <c:v>2.4 rocko</c:v>
                </c:pt>
                <c:pt idx="6">
                  <c:v>2.5 sumo</c:v>
                </c:pt>
                <c:pt idx="7">
                  <c:v>master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35</c:v>
                </c:pt>
                <c:pt idx="1">
                  <c:v>105</c:v>
                </c:pt>
                <c:pt idx="2">
                  <c:v>100</c:v>
                </c:pt>
                <c:pt idx="3">
                  <c:v>39</c:v>
                </c:pt>
                <c:pt idx="4">
                  <c:v>35</c:v>
                </c:pt>
                <c:pt idx="5">
                  <c:v>33</c:v>
                </c:pt>
                <c:pt idx="6">
                  <c:v>33</c:v>
                </c:pt>
                <c:pt idx="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17245440"/>
        <c:axId val="117246976"/>
      </c:lineChart>
      <c:catAx>
        <c:axId val="117245440"/>
        <c:scaling>
          <c:orientation val="minMax"/>
        </c:scaling>
        <c:delete val="0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117246976"/>
        <c:crosses val="autoZero"/>
        <c:auto val="1"/>
        <c:lblAlgn val="ctr"/>
        <c:lblOffset val="100"/>
        <c:noMultiLvlLbl val="1"/>
      </c:catAx>
      <c:valAx>
        <c:axId val="117246976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r>
                  <a:rPr lang="en-US" sz="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commits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117245440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8/13/2019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8/13/2019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-–run-tests-by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name|class|module|id|tag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&gt; 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--run-tests-by name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testB</a:t>
            </a:r>
            <a:r>
              <a:rPr lang="en-US" dirty="0"/>
              <a:t> </a:t>
            </a:r>
            <a:r>
              <a:rPr lang="en-US" dirty="0" err="1"/>
              <a:t>testC</a:t>
            </a:r>
            <a:r>
              <a:rPr lang="en-US" dirty="0"/>
              <a:t>: simply specify test names and it will determine automatically where they are located.</a:t>
            </a:r>
          </a:p>
          <a:p>
            <a:r>
              <a:rPr lang="en-US" dirty="0"/>
              <a:t>class--run-tests-by class </a:t>
            </a:r>
            <a:r>
              <a:rPr lang="en-US" dirty="0" err="1"/>
              <a:t>classA</a:t>
            </a:r>
            <a:r>
              <a:rPr lang="en-US" dirty="0"/>
              <a:t> </a:t>
            </a:r>
            <a:r>
              <a:rPr lang="en-US" dirty="0" err="1"/>
              <a:t>classB</a:t>
            </a:r>
            <a:r>
              <a:rPr lang="en-US" dirty="0"/>
              <a:t> </a:t>
            </a:r>
            <a:r>
              <a:rPr lang="en-US" dirty="0" err="1"/>
              <a:t>classC</a:t>
            </a:r>
            <a:r>
              <a:rPr lang="en-US" dirty="0"/>
              <a:t>: simply specify class names and it will determine automatically what tests they contain and where they are located.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3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of tests</a:t>
            </a:r>
          </a:p>
          <a:p>
            <a:r>
              <a:rPr lang="en-US" dirty="0"/>
              <a:t>Runtime</a:t>
            </a:r>
          </a:p>
          <a:p>
            <a:r>
              <a:rPr lang="en-US" dirty="0"/>
              <a:t>SDK</a:t>
            </a:r>
          </a:p>
          <a:p>
            <a:r>
              <a:rPr lang="en-US" dirty="0"/>
              <a:t>SDK-EXT</a:t>
            </a:r>
          </a:p>
          <a:p>
            <a:r>
              <a:rPr lang="en-US" dirty="0"/>
              <a:t>Self-test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2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1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23BEAB-4387-4D47-9023-162943EA39A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F88850-7572-4E21-8834-DD2B2B7DF40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26D2928-21E6-487D-9B23-C01C9AEA24F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E67CAB-5CFA-4931-A81B-E279312742C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3D6A03-734A-49D1-BF1A-D0A3DC7AC58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67E497-6C7C-4E3C-B023-D3B03BB5B78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AFE2EF-0B87-4382-9A43-CE95FC45F35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6452A58-6294-46C1-AFF2-9447B682DE2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DE1357-CE31-4C79-8F06-25FDD1567A5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21C2AD5-B81B-46EE-9A16-2EB7E59564D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C6C7F26-063F-4A58-A41F-7443F73A981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5DD94D-522B-4A82-A692-9378A121475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DC71F1-4A53-48C3-B1B3-02E806FCBAA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AE72A3-0C83-4078-B855-222F3A7E2AE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4538" y="5672138"/>
            <a:ext cx="4159250" cy="6556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395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1791" y="1379538"/>
            <a:ext cx="4040247" cy="453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8852" y="1379539"/>
            <a:ext cx="4039011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8517"/>
            <a:ext cx="8227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80068"/>
            <a:ext cx="8228012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72" r:id="rId4"/>
    <p:sldLayoutId id="2147486173" r:id="rId5"/>
    <p:sldLayoutId id="2147486147" r:id="rId6"/>
    <p:sldLayoutId id="2147486148" r:id="rId7"/>
    <p:sldLayoutId id="2147486149" r:id="rId8"/>
    <p:sldLayoutId id="2147486150" r:id="rId9"/>
    <p:sldLayoutId id="2147486158" r:id="rId10"/>
    <p:sldLayoutId id="214748617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Arial"/>
        <a:buChar char="•"/>
        <a:defRPr sz="2400" b="1" i="0">
          <a:solidFill>
            <a:schemeClr val="accent6"/>
          </a:solidFill>
          <a:latin typeface="Arial"/>
          <a:ea typeface="ＭＳ Ｐゴシック" charset="0"/>
          <a:cs typeface="Arial"/>
        </a:defRPr>
      </a:lvl1pPr>
      <a:lvl2pPr marL="685800" indent="-342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/>
        <a:buChar char="•"/>
        <a:defRPr sz="2200" b="0" i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85800" indent="-342900" algn="l" rtl="0" eaLnBrk="0" fontAlgn="base" hangingPunct="0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2200" spc="0">
          <a:solidFill>
            <a:schemeClr val="accent6"/>
          </a:solidFill>
          <a:latin typeface="Arial"/>
          <a:ea typeface="ＭＳ Ｐゴシック" charset="0"/>
          <a:cs typeface="Arial"/>
        </a:defRPr>
      </a:lvl3pPr>
      <a:lvl4pPr marL="685800" indent="-346075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defRPr sz="2200">
          <a:solidFill>
            <a:schemeClr val="accent6"/>
          </a:solidFill>
          <a:latin typeface="Arial"/>
          <a:ea typeface="ＭＳ Ｐゴシック" charset="0"/>
          <a:cs typeface="Arial"/>
        </a:defRPr>
      </a:lvl4pPr>
      <a:lvl5pPr marL="685800" indent="-346075" algn="l" rtl="0" eaLnBrk="0" fontAlgn="base" hangingPunct="0">
        <a:spcBef>
          <a:spcPts val="500"/>
        </a:spcBef>
        <a:spcAft>
          <a:spcPct val="0"/>
        </a:spcAft>
        <a:buClrTx/>
        <a:buFont typeface="Courier"/>
        <a:buChar char="$"/>
        <a:defRPr sz="2200" b="1">
          <a:solidFill>
            <a:schemeClr val="accent6"/>
          </a:solidFill>
          <a:latin typeface="Courier New"/>
          <a:ea typeface="Verdana" charset="0"/>
          <a:cs typeface="Courier New"/>
        </a:defRPr>
      </a:lvl5pPr>
      <a:lvl6pPr marL="685800" indent="-346075" algn="l" rtl="0" eaLnBrk="1" fontAlgn="base" hangingPunct="1">
        <a:spcBef>
          <a:spcPts val="500"/>
        </a:spcBef>
        <a:spcAft>
          <a:spcPct val="0"/>
        </a:spcAft>
        <a:buClrTx/>
        <a:buFont typeface="Courier"/>
        <a:buChar char="#"/>
        <a:defRPr sz="2200" b="1">
          <a:solidFill>
            <a:schemeClr val="accent6"/>
          </a:solidFill>
          <a:latin typeface="Courier New"/>
          <a:cs typeface="Courier New"/>
        </a:defRPr>
      </a:lvl6pPr>
      <a:lvl7pPr marL="978408" indent="-274320" algn="l" defTabSz="454025" rtl="0" eaLnBrk="1" fontAlgn="base" hangingPunct="1">
        <a:spcBef>
          <a:spcPts val="500"/>
        </a:spcBef>
        <a:spcAft>
          <a:spcPct val="0"/>
        </a:spcAft>
        <a:buClrTx/>
        <a:buFont typeface="Arial"/>
        <a:buChar char="•"/>
        <a:defRPr sz="1800">
          <a:solidFill>
            <a:schemeClr val="tx1"/>
          </a:solidFill>
          <a:latin typeface="+mn-lt"/>
          <a:cs typeface="+mn-cs"/>
        </a:defRPr>
      </a:lvl7pPr>
      <a:lvl8pPr marL="978408" indent="-274320" algn="l" rtl="0" eaLnBrk="1" fontAlgn="base" hangingPunct="1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1800">
          <a:solidFill>
            <a:schemeClr val="tx1"/>
          </a:solidFill>
          <a:latin typeface="+mn-lt"/>
          <a:cs typeface="+mn-cs"/>
        </a:defRPr>
      </a:lvl8pPr>
      <a:lvl9pPr marL="978408" indent="-27432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tabLst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Oe-selftes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docs/latest/dev-manual/dev-manual.html#performing-automated-runtime-test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Working_Behind_a_Network_Prox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mailto:oe-user@oe-ho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o.cetola@linux.intel.com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y-server.com/repo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DevDay_San_Diego_2019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TipsAndTricks/UsingRPM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.co/HOLr" TargetMode="External"/><Relationship Id="rId2" Type="http://schemas.openxmlformats.org/officeDocument/2006/relationships/hyperlink" Target="https://wiki.yoctoproject.org/wiki/Contribute_to_SRTool" TargetMode="Externa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258306"/>
          </a:xfrm>
        </p:spPr>
        <p:txBody>
          <a:bodyPr>
            <a:normAutofit/>
          </a:bodyPr>
          <a:lstStyle/>
          <a:p>
            <a:r>
              <a:rPr lang="en-US" dirty="0" smtClean="0"/>
              <a:t>Developer Day Class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7400" y="4126230"/>
            <a:ext cx="7923769" cy="1330391"/>
          </a:xfrm>
        </p:spPr>
        <p:txBody>
          <a:bodyPr/>
          <a:lstStyle/>
          <a:p>
            <a:pPr algn="r"/>
            <a:r>
              <a:rPr lang="en-US" dirty="0" smtClean="0"/>
              <a:t>Stephano </a:t>
            </a:r>
            <a:r>
              <a:rPr lang="en-US" dirty="0" err="1" smtClean="0"/>
              <a:t>Cetola</a:t>
            </a:r>
            <a:r>
              <a:rPr lang="en-US" dirty="0"/>
              <a:t>, Armin </a:t>
            </a:r>
            <a:r>
              <a:rPr lang="en-US" dirty="0" err="1" smtClean="0"/>
              <a:t>Kuster</a:t>
            </a:r>
            <a:r>
              <a:rPr lang="en-US" dirty="0" smtClean="0"/>
              <a:t>, Scott </a:t>
            </a:r>
            <a:r>
              <a:rPr lang="en-US" dirty="0"/>
              <a:t>Murray, </a:t>
            </a:r>
            <a:r>
              <a:rPr lang="en-US" dirty="0"/>
              <a:t>David Reyna, Rudolf J </a:t>
            </a:r>
            <a:r>
              <a:rPr lang="en-US" dirty="0" smtClean="0"/>
              <a:t>Streif, </a:t>
            </a:r>
          </a:p>
          <a:p>
            <a:pPr algn="r"/>
            <a:r>
              <a:rPr lang="en-US" dirty="0" smtClean="0"/>
              <a:t>Joshua </a:t>
            </a:r>
            <a:r>
              <a:rPr lang="en-US" dirty="0"/>
              <a:t>Watt, Behan Webster</a:t>
            </a:r>
            <a:r>
              <a:rPr lang="en-US" dirty="0"/>
              <a:t/>
            </a:r>
            <a:br>
              <a:rPr lang="en-US" dirty="0"/>
            </a:br>
            <a:endParaRPr lang="en-US" kern="1200" dirty="0">
              <a:solidFill>
                <a:srgbClr val="0098DB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34933" y="5672138"/>
            <a:ext cx="4378855" cy="655637"/>
          </a:xfrm>
        </p:spPr>
        <p:txBody>
          <a:bodyPr/>
          <a:lstStyle/>
          <a:p>
            <a:pPr algn="r"/>
            <a:r>
              <a:rPr lang="en-US" dirty="0"/>
              <a:t>Yocto Project Developer Day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San Diego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 20 August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2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Keynote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at: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(TBD)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/>
              <a:t>https://wiki.yoctoproject.org/wiki/DevDay_San_Diego_2019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59277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85F33-2640-FE4E-80DA-D60E1D99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enquire package information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8EC1F3-13C5-C54B-A8F6-DB6A91DC0E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oe-pkgdata-util</a:t>
            </a:r>
            <a:r>
              <a:rPr lang="en-US" dirty="0"/>
              <a:t> - queries the </a:t>
            </a:r>
            <a:r>
              <a:rPr lang="en-US" dirty="0" err="1"/>
              <a:t>pkgdata</a:t>
            </a:r>
            <a:r>
              <a:rPr lang="en-US" dirty="0"/>
              <a:t> files written out during </a:t>
            </a:r>
            <a:r>
              <a:rPr lang="en-US" dirty="0" err="1"/>
              <a:t>do_package</a:t>
            </a: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r>
              <a:rPr lang="en-US" dirty="0"/>
              <a:t>subcommands:</a:t>
            </a:r>
          </a:p>
          <a:p>
            <a:pPr marL="339725" lvl="4" indent="0">
              <a:buNone/>
            </a:pPr>
            <a:r>
              <a:rPr lang="en-US" dirty="0"/>
              <a:t>  lookup-</a:t>
            </a:r>
            <a:r>
              <a:rPr lang="en-US" dirty="0" err="1"/>
              <a:t>pkg</a:t>
            </a:r>
            <a:r>
              <a:rPr lang="en-US" dirty="0"/>
              <a:t>            Translate between recipe-space package names and</a:t>
            </a:r>
          </a:p>
          <a:p>
            <a:pPr marL="339725" lvl="4" indent="0">
              <a:buNone/>
            </a:pPr>
            <a:r>
              <a:rPr lang="en-US" dirty="0"/>
              <a:t>                        runtime package names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pkgs</a:t>
            </a:r>
            <a:r>
              <a:rPr lang="en-US" dirty="0"/>
              <a:t>             List packages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</a:t>
            </a:r>
            <a:r>
              <a:rPr lang="en-US" dirty="0"/>
              <a:t>-files        List files within a package</a:t>
            </a:r>
          </a:p>
          <a:p>
            <a:pPr marL="339725" lvl="4" indent="0">
              <a:buNone/>
            </a:pPr>
            <a:r>
              <a:rPr lang="en-US" dirty="0"/>
              <a:t>  lookup-recipe         Find recipe producing one or more packages</a:t>
            </a:r>
          </a:p>
          <a:p>
            <a:pPr marL="339725" lvl="4" indent="0">
              <a:buNone/>
            </a:pPr>
            <a:r>
              <a:rPr lang="en-US" dirty="0"/>
              <a:t>  package-info          Show version, recipe and size information for one or</a:t>
            </a:r>
          </a:p>
          <a:p>
            <a:pPr marL="339725" lvl="4" indent="0">
              <a:buNone/>
            </a:pPr>
            <a:r>
              <a:rPr lang="en-US" dirty="0"/>
              <a:t>                        more packages</a:t>
            </a:r>
          </a:p>
          <a:p>
            <a:pPr marL="339725" lvl="4" indent="0">
              <a:buNone/>
            </a:pPr>
            <a:r>
              <a:rPr lang="en-US" dirty="0"/>
              <a:t>  find-path             Find package providing a target path</a:t>
            </a:r>
          </a:p>
          <a:p>
            <a:pPr marL="339725" lvl="4" indent="0">
              <a:buNone/>
            </a:pPr>
            <a:r>
              <a:rPr lang="en-US" dirty="0"/>
              <a:t>  read-value            Read any </a:t>
            </a:r>
            <a:r>
              <a:rPr lang="en-US" dirty="0" err="1"/>
              <a:t>pkgdata</a:t>
            </a:r>
            <a:r>
              <a:rPr lang="en-US" dirty="0"/>
              <a:t> value for one or more packages</a:t>
            </a:r>
          </a:p>
          <a:p>
            <a:pPr marL="339725" lvl="4" indent="0">
              <a:buNone/>
            </a:pPr>
            <a:r>
              <a:rPr lang="en-US" dirty="0"/>
              <a:t>  glob                  Expand package name glob expression</a:t>
            </a:r>
          </a:p>
          <a:p>
            <a:pPr marL="339725" lvl="4" indent="0">
              <a:buNone/>
            </a:pPr>
            <a:r>
              <a:rPr lang="en-US" dirty="0"/>
              <a:t>Use </a:t>
            </a:r>
            <a:r>
              <a:rPr lang="en-US" dirty="0" err="1"/>
              <a:t>oe-pkgdata-util</a:t>
            </a:r>
            <a:r>
              <a:rPr lang="en-US" dirty="0"/>
              <a:t> &lt;subcommand&gt; --help to get help on a specific command</a:t>
            </a:r>
          </a:p>
        </p:txBody>
      </p:sp>
    </p:spTree>
    <p:extLst>
      <p:ext uri="{BB962C8B-B14F-4D97-AF65-F5344CB8AC3E}">
        <p14:creationId xmlns:p14="http://schemas.microsoft.com/office/powerpoint/2010/main" val="358844707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C11288-FBD2-E240-8604-ED7DDA31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meta-data self tests (unit tests)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916351-CA46-E141-AA2B-E495BC0254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oe-selftest</a:t>
            </a:r>
            <a:endParaRPr lang="en-US" dirty="0"/>
          </a:p>
          <a:p>
            <a:pPr lvl="5"/>
            <a:r>
              <a:rPr lang="en-US" dirty="0"/>
              <a:t>Script that runs unit tests against </a:t>
            </a:r>
            <a:r>
              <a:rPr lang="en-US" dirty="0" err="1"/>
              <a:t>bitbake</a:t>
            </a:r>
            <a:r>
              <a:rPr lang="en-US" dirty="0"/>
              <a:t> and other </a:t>
            </a:r>
            <a:r>
              <a:rPr lang="en-US" dirty="0" err="1"/>
              <a:t>Yocto</a:t>
            </a:r>
            <a:r>
              <a:rPr lang="en-US" dirty="0"/>
              <a:t> related tools. The goal is to validate tools functionality and metadata integrity</a:t>
            </a:r>
          </a:p>
          <a:p>
            <a:pPr lvl="1"/>
            <a:r>
              <a:rPr lang="en-US" dirty="0"/>
              <a:t>List available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–l</a:t>
            </a:r>
          </a:p>
          <a:p>
            <a:pPr lvl="1"/>
            <a:r>
              <a:rPr lang="en-US" dirty="0"/>
              <a:t>Run all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--run-all-tests</a:t>
            </a:r>
          </a:p>
          <a:p>
            <a:pPr lvl="1"/>
            <a:r>
              <a:rPr lang="en-US" dirty="0"/>
              <a:t>Run Selective Unit Test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-r </a:t>
            </a:r>
            <a:r>
              <a:rPr lang="en-US" dirty="0" err="1"/>
              <a:t>devtool</a:t>
            </a:r>
            <a:r>
              <a:rPr lang="en-US" dirty="0"/>
              <a:t> </a:t>
            </a:r>
            <a:r>
              <a:rPr lang="en-US" dirty="0" err="1"/>
              <a:t>devtool.DevtoolTests.test_devtool_add_fetch_simple</a:t>
            </a:r>
            <a:endParaRPr lang="en-US" dirty="0"/>
          </a:p>
          <a:p>
            <a:r>
              <a:rPr lang="en-US" dirty="0">
                <a:hlinkClick r:id="rId3"/>
              </a:rPr>
              <a:t>https://wiki.yoctoproject.org/wiki/Oe-selftest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71939"/>
      </p:ext>
    </p:extLst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B55E0-C385-6D4A-BC3D-3E32C924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image auto-test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A9384-B838-0B4B-973C-73D7E1DFB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test image ( -c </a:t>
            </a:r>
            <a:r>
              <a:rPr lang="en-US" dirty="0" err="1"/>
              <a:t>testimage</a:t>
            </a:r>
            <a:r>
              <a:rPr lang="en-US" dirty="0"/>
              <a:t>) (-c </a:t>
            </a:r>
            <a:r>
              <a:rPr lang="en-US" dirty="0" err="1"/>
              <a:t>testimage_auto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SDK ( -c </a:t>
            </a:r>
            <a:r>
              <a:rPr lang="en-US" dirty="0" err="1"/>
              <a:t>testsdk</a:t>
            </a:r>
            <a:r>
              <a:rPr lang="en-US" dirty="0"/>
              <a:t> and –c </a:t>
            </a:r>
            <a:r>
              <a:rPr lang="en-US" dirty="0" err="1"/>
              <a:t>testsdkext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https://www.yoctoproject.org/docs/latest/dev-manual/dev-manual.html#performing-automated-runtime-testing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2B9FB5-AFB7-E445-82A2-A4D6C0B86883}"/>
              </a:ext>
            </a:extLst>
          </p:cNvPr>
          <p:cNvSpPr txBox="1"/>
          <p:nvPr/>
        </p:nvSpPr>
        <p:spPr>
          <a:xfrm>
            <a:off x="1721223" y="1891368"/>
            <a:ext cx="490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INHERIT += "</a:t>
            </a:r>
            <a:r>
              <a:rPr lang="en-US" sz="1200" dirty="0" err="1">
                <a:latin typeface="+mn-lt"/>
              </a:rPr>
              <a:t>testimage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DISTRO_FEATURES_append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EXTRA_IMAGE_FEATURES_append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ptest-pkgs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##TEST_SUITES = "auto"</a:t>
            </a:r>
          </a:p>
          <a:p>
            <a:r>
              <a:rPr lang="en-US" sz="1200" dirty="0" err="1">
                <a:solidFill>
                  <a:srgbClr val="FF0000"/>
                </a:solidFill>
                <a:latin typeface="+mn-lt"/>
              </a:rPr>
              <a:t>TEST_IMAGE_qemuall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 = "1"</a:t>
            </a:r>
          </a:p>
          <a:p>
            <a:r>
              <a:rPr lang="en-US" sz="1200" dirty="0" err="1">
                <a:latin typeface="+mn-lt"/>
              </a:rPr>
              <a:t>TEST_TARGET_qemuall</a:t>
            </a:r>
            <a:r>
              <a:rPr lang="en-US" sz="1200" dirty="0">
                <a:latin typeface="+mn-lt"/>
              </a:rPr>
              <a:t> = "</a:t>
            </a:r>
            <a:r>
              <a:rPr lang="en-US" sz="1200" dirty="0" err="1">
                <a:latin typeface="+mn-lt"/>
              </a:rPr>
              <a:t>qemu</a:t>
            </a:r>
            <a:r>
              <a:rPr lang="en-US" sz="1200" dirty="0">
                <a:latin typeface="+mn-lt"/>
              </a:rPr>
              <a:t>”</a:t>
            </a:r>
          </a:p>
          <a:p>
            <a:r>
              <a:rPr lang="en-US" sz="1200" dirty="0">
                <a:latin typeface="+mn-lt"/>
              </a:rPr>
              <a:t>TEST_TARGET ?= "</a:t>
            </a:r>
            <a:r>
              <a:rPr lang="en-US" sz="1200" dirty="0" err="1">
                <a:latin typeface="+mn-lt"/>
              </a:rPr>
              <a:t>simpleremote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TEST_SERVER_IP = "10.0.0.10"</a:t>
            </a:r>
          </a:p>
          <a:p>
            <a:r>
              <a:rPr lang="en-US" sz="1200" dirty="0">
                <a:latin typeface="+mn-lt"/>
              </a:rPr>
              <a:t>TEST_TARGET_IP ?= "192.168.7.2"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03034-BD59-2948-9860-370475947324}"/>
              </a:ext>
            </a:extLst>
          </p:cNvPr>
          <p:cNvSpPr txBox="1"/>
          <p:nvPr/>
        </p:nvSpPr>
        <p:spPr>
          <a:xfrm>
            <a:off x="1721223" y="4287146"/>
            <a:ext cx="35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INHERIT += "</a:t>
            </a:r>
            <a:r>
              <a:rPr lang="en-US" sz="1400" dirty="0" err="1">
                <a:latin typeface="+mn-lt"/>
              </a:rPr>
              <a:t>testsdk</a:t>
            </a:r>
            <a:r>
              <a:rPr lang="en-US" sz="1400" dirty="0">
                <a:latin typeface="+mn-lt"/>
              </a:rPr>
              <a:t>"</a:t>
            </a:r>
          </a:p>
          <a:p>
            <a:r>
              <a:rPr lang="en-US" sz="1400" dirty="0">
                <a:latin typeface="+mn-lt"/>
              </a:rPr>
              <a:t>SDK_EXT_TYPE = "minimal"</a:t>
            </a:r>
          </a:p>
        </p:txBody>
      </p:sp>
    </p:spTree>
    <p:extLst>
      <p:ext uri="{BB962C8B-B14F-4D97-AF65-F5344CB8AC3E}">
        <p14:creationId xmlns:p14="http://schemas.microsoft.com/office/powerpoint/2010/main" val="1659419687"/>
      </p:ext>
    </p:extLst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21325B-B89A-374B-A452-3FF5252D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send Code upstream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598176-E1A8-1D4E-B2DE-9DA1968B6B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create-pull-request</a:t>
            </a:r>
          </a:p>
          <a:p>
            <a:pPr marL="339725" lvl="4" indent="0">
              <a:buNone/>
            </a:pPr>
            <a:r>
              <a:rPr lang="en-US" dirty="0"/>
              <a:t> Examples:</a:t>
            </a:r>
          </a:p>
          <a:p>
            <a:pPr marL="339725" lvl="4" indent="0">
              <a:buNone/>
            </a:pPr>
            <a:r>
              <a:rPr lang="en-US" dirty="0"/>
              <a:t>   create-pull-request -u </a:t>
            </a:r>
            <a:r>
              <a:rPr lang="en-US" dirty="0" err="1"/>
              <a:t>contrib</a:t>
            </a:r>
            <a:r>
              <a:rPr lang="en-US" dirty="0"/>
              <a:t> -b joe/topic</a:t>
            </a:r>
          </a:p>
          <a:p>
            <a:r>
              <a:rPr lang="en-US" dirty="0"/>
              <a:t>send-pull-request</a:t>
            </a:r>
          </a:p>
          <a:p>
            <a:pPr marL="339725" lvl="4" indent="0">
              <a:buNone/>
            </a:pPr>
            <a:r>
              <a:rPr lang="en-US" dirty="0"/>
              <a:t>Examples:</a:t>
            </a:r>
          </a:p>
          <a:p>
            <a:pPr marL="339725" lvl="5" indent="0">
              <a:buNone/>
            </a:pPr>
            <a:r>
              <a:rPr lang="en-US" dirty="0"/>
              <a:t>Send-pull-request –a –p pull-XXXX</a:t>
            </a:r>
          </a:p>
        </p:txBody>
      </p:sp>
    </p:spTree>
    <p:extLst>
      <p:ext uri="{BB962C8B-B14F-4D97-AF65-F5344CB8AC3E}">
        <p14:creationId xmlns:p14="http://schemas.microsoft.com/office/powerpoint/2010/main" val="1102854115"/>
      </p:ext>
    </p:extLst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3A3EF-1919-6B4D-82FC-31AAA0D7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Distro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82D8D3-9B71-BD4A-B8C0-25E16EF098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Example poky-</a:t>
            </a:r>
            <a:r>
              <a:rPr lang="en-US" dirty="0" err="1"/>
              <a:t>lsb</a:t>
            </a:r>
            <a:endParaRPr lang="en-US" dirty="0"/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</a:t>
            </a:r>
            <a:r>
              <a:rPr lang="en-US" dirty="0" err="1">
                <a:solidFill>
                  <a:srgbClr val="FF0000"/>
                </a:solidFill>
              </a:rPr>
              <a:t>poky.conf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/distro/include/</a:t>
            </a:r>
            <a:r>
              <a:rPr lang="en-US" dirty="0" err="1">
                <a:solidFill>
                  <a:srgbClr val="FF0000"/>
                </a:solidFill>
              </a:rPr>
              <a:t>security_flags.inc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 = "poky-</a:t>
            </a:r>
            <a:r>
              <a:rPr lang="en-US" dirty="0" err="1">
                <a:solidFill>
                  <a:srgbClr val="FF0000"/>
                </a:solidFill>
              </a:rPr>
              <a:t>lsb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DISTROOVERRIDES = "</a:t>
            </a:r>
            <a:r>
              <a:rPr lang="en-US" dirty="0" err="1">
                <a:solidFill>
                  <a:srgbClr val="FF0000"/>
                </a:solidFill>
              </a:rPr>
              <a:t>poky:linuxstdbase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 err="1"/>
              <a:t>DISTRO_FEATURES_append</a:t>
            </a:r>
            <a:r>
              <a:rPr lang="en-US" dirty="0"/>
              <a:t> = " pam </a:t>
            </a:r>
            <a:r>
              <a:rPr lang="en-US" dirty="0" err="1"/>
              <a:t>largefile</a:t>
            </a:r>
            <a:r>
              <a:rPr lang="en-US" dirty="0"/>
              <a:t> </a:t>
            </a:r>
            <a:r>
              <a:rPr lang="en-US" dirty="0" err="1"/>
              <a:t>opengl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r>
              <a:rPr lang="en-US" dirty="0" err="1"/>
              <a:t>PREFERRED_PROVIDER_virtual</a:t>
            </a:r>
            <a:r>
              <a:rPr lang="en-US" dirty="0"/>
              <a:t>/libx11 = "libx11"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Ensure the kernel </a:t>
            </a:r>
            <a:r>
              <a:rPr lang="en-US" dirty="0" err="1"/>
              <a:t>nfs</a:t>
            </a:r>
            <a:r>
              <a:rPr lang="en-US" dirty="0"/>
              <a:t> server is enabled</a:t>
            </a:r>
          </a:p>
          <a:p>
            <a:pPr marL="339725" lvl="5" indent="0">
              <a:buNone/>
            </a:pPr>
            <a:r>
              <a:rPr lang="en-US" dirty="0" err="1"/>
              <a:t>KERNEL_FEATURES_append_pn-linux-yocto</a:t>
            </a:r>
            <a:r>
              <a:rPr lang="en-US" dirty="0"/>
              <a:t> = " features/</a:t>
            </a:r>
            <a:r>
              <a:rPr lang="en-US" dirty="0" err="1"/>
              <a:t>nfsd</a:t>
            </a:r>
            <a:r>
              <a:rPr lang="en-US" dirty="0"/>
              <a:t>/</a:t>
            </a:r>
            <a:r>
              <a:rPr lang="en-US" dirty="0" err="1"/>
              <a:t>nfsd-enable.scc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Use the LTSI Kernel for LSB Testing</a:t>
            </a:r>
          </a:p>
          <a:p>
            <a:pPr marL="339725" lvl="5" indent="0">
              <a:buNone/>
            </a:pPr>
            <a:r>
              <a:rPr lang="en-US" dirty="0" err="1"/>
              <a:t>PREFERRED_VERSION_linux-yocto_linuxstdbase</a:t>
            </a:r>
            <a:r>
              <a:rPr lang="en-US" dirty="0"/>
              <a:t> ?= "4.14%"</a:t>
            </a:r>
          </a:p>
        </p:txBody>
      </p:sp>
    </p:spTree>
    <p:extLst>
      <p:ext uri="{BB962C8B-B14F-4D97-AF65-F5344CB8AC3E}">
        <p14:creationId xmlns:p14="http://schemas.microsoft.com/office/powerpoint/2010/main" val="2351049511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CDC5F58-A14C-7546-B505-ABC6CF0115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odroid-c2-hardkernel.conf</a:t>
            </a:r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odroid-c2-hardkernel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 using </a:t>
            </a:r>
            <a:r>
              <a:rPr lang="en-US" dirty="0" err="1"/>
              <a:t>uboot</a:t>
            </a:r>
            <a:r>
              <a:rPr lang="en-US" dirty="0"/>
              <a:t>/kernel from </a:t>
            </a:r>
            <a:r>
              <a:rPr lang="en-US" dirty="0" err="1"/>
              <a:t>hardkernel</a:t>
            </a:r>
            <a:r>
              <a:rPr lang="en-US" dirty="0"/>
              <a:t> supported vendor tree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/machine/odroid-c2.conf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SERIAL_CONSOLE = "115200 ttyS0"</a:t>
            </a:r>
          </a:p>
          <a:p>
            <a:pPr marL="339725" lvl="5" indent="0">
              <a:buNone/>
            </a:pPr>
            <a:r>
              <a:rPr lang="en-US" dirty="0"/>
              <a:t>UBOOT_CONSOLE = "console=ttyS0,115200"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KERNEL_DEVICETREE_FN_odroid-c2-hardkernel = "meson64_odroidc2.dtb"</a:t>
            </a:r>
          </a:p>
          <a:p>
            <a:pPr marL="339725" lvl="5" indent="0">
              <a:buNone/>
            </a:pPr>
            <a:r>
              <a:rPr lang="en-US" dirty="0"/>
              <a:t>KERNEL_DEVICETREE_odroid-c2-hardkernel = "meson64_odroidc2.dtb"</a:t>
            </a:r>
          </a:p>
          <a:p>
            <a:pPr marL="339725" lvl="5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698AA-31C2-A54F-B1E6-B24694CA6A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odroid-c2.conf</a:t>
            </a:r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require </a:t>
            </a:r>
            <a:r>
              <a:rPr lang="en-US" dirty="0" err="1"/>
              <a:t>conf</a:t>
            </a:r>
            <a:r>
              <a:rPr lang="en-US" dirty="0"/>
              <a:t>/machine/include/amlogic-meson64.inc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DEFAULTTUNE ?= "aarch64"</a:t>
            </a:r>
          </a:p>
          <a:p>
            <a:pPr marL="339725" lvl="5" indent="0">
              <a:buNone/>
            </a:pPr>
            <a:r>
              <a:rPr lang="en-US" dirty="0"/>
              <a:t>include </a:t>
            </a:r>
            <a:r>
              <a:rPr lang="en-US" dirty="0" err="1"/>
              <a:t>conf</a:t>
            </a:r>
            <a:r>
              <a:rPr lang="en-US" dirty="0"/>
              <a:t>/machine/include/</a:t>
            </a:r>
            <a:r>
              <a:rPr lang="en-US" dirty="0" err="1"/>
              <a:t>odroid</a:t>
            </a:r>
            <a:r>
              <a:rPr lang="en-US" dirty="0"/>
              <a:t>-default-</a:t>
            </a:r>
            <a:r>
              <a:rPr lang="en-US" dirty="0" err="1"/>
              <a:t>settings.inc</a:t>
            </a:r>
            <a:endParaRPr lang="en-US" dirty="0"/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EXTRA_IMAGEDEPENDS += "u-boot secure-</a:t>
            </a:r>
            <a:r>
              <a:rPr lang="en-US" dirty="0" err="1"/>
              <a:t>odroid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 = "meson-gxbb-odroidc2.dtb"</a:t>
            </a:r>
          </a:p>
          <a:p>
            <a:pPr marL="339725" lvl="5" indent="0">
              <a:buNone/>
            </a:pPr>
            <a:r>
              <a:rPr lang="en-US" dirty="0"/>
              <a:t>KERNEL_DEVICETREE = "</a:t>
            </a:r>
            <a:r>
              <a:rPr lang="en-US" dirty="0" err="1"/>
              <a:t>amlogic</a:t>
            </a:r>
            <a:r>
              <a:rPr lang="en-US" dirty="0"/>
              <a:t>/meson-gxbb-odroidc2.dtb"</a:t>
            </a:r>
          </a:p>
          <a:p>
            <a:pPr lvl="5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8C55E2-1C36-CE47-B35C-4BE506C2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Machine</a:t>
            </a:r>
          </a:p>
        </p:txBody>
      </p:sp>
    </p:spTree>
    <p:extLst>
      <p:ext uri="{BB962C8B-B14F-4D97-AF65-F5344CB8AC3E}">
        <p14:creationId xmlns:p14="http://schemas.microsoft.com/office/powerpoint/2010/main" val="451851038"/>
      </p:ext>
    </p:extLst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A1EB90-6BF7-DD40-9AED-7B46625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setup/use feeds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91A6C8-EC29-A044-B0E2-996AA28A9C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Configuring feeds in image</a:t>
            </a:r>
          </a:p>
          <a:p>
            <a:pPr lvl="4"/>
            <a:r>
              <a:rPr lang="en-US" dirty="0"/>
              <a:t>PACKAGE_FEED_URIS = "http://10.0.0.10:8000/"	</a:t>
            </a:r>
          </a:p>
          <a:p>
            <a:r>
              <a:rPr lang="en-US" dirty="0"/>
              <a:t>Start a http server in </a:t>
            </a:r>
            <a:r>
              <a:rPr lang="en-US" dirty="0" err="1"/>
              <a:t>deploydir</a:t>
            </a:r>
            <a:endParaRPr lang="en-US" dirty="0"/>
          </a:p>
          <a:p>
            <a:pPr lvl="4"/>
            <a:r>
              <a:rPr lang="en-US" dirty="0"/>
              <a:t>cd </a:t>
            </a:r>
            <a:r>
              <a:rPr lang="en-US" dirty="0" err="1"/>
              <a:t>tmp</a:t>
            </a:r>
            <a:r>
              <a:rPr lang="en-US" dirty="0"/>
              <a:t>/deploy/</a:t>
            </a:r>
            <a:r>
              <a:rPr lang="en-US" dirty="0" err="1"/>
              <a:t>ipk</a:t>
            </a:r>
            <a:endParaRPr lang="en-US" dirty="0"/>
          </a:p>
          <a:p>
            <a:pPr lvl="4"/>
            <a:r>
              <a:rPr lang="en-US" dirty="0"/>
              <a:t>python3 -m </a:t>
            </a:r>
            <a:r>
              <a:rPr lang="en-US" dirty="0" err="1"/>
              <a:t>http.server</a:t>
            </a:r>
            <a:r>
              <a:rPr lang="en-US" dirty="0"/>
              <a:t> 8000</a:t>
            </a:r>
          </a:p>
          <a:p>
            <a:r>
              <a:rPr lang="en-US" dirty="0"/>
              <a:t>Run Package manager on booted target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update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upgrade</a:t>
            </a:r>
          </a:p>
        </p:txBody>
      </p:sp>
    </p:spTree>
    <p:extLst>
      <p:ext uri="{BB962C8B-B14F-4D97-AF65-F5344CB8AC3E}">
        <p14:creationId xmlns:p14="http://schemas.microsoft.com/office/powerpoint/2010/main" val="145742140"/>
      </p:ext>
    </p:extLst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err="1" smtClean="0">
                <a:cs typeface="Arial" charset="0"/>
              </a:rPr>
              <a:t>Bonux</a:t>
            </a:r>
            <a:r>
              <a:rPr lang="en-US" dirty="0" smtClean="0">
                <a:cs typeface="Arial" charset="0"/>
              </a:rPr>
              <a:t> #2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 User's Experience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Henry Bruce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42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I’ll be talking about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Learnings from my painful ramp on Yocto</a:t>
            </a:r>
          </a:p>
          <a:p>
            <a:r>
              <a:rPr lang="en-US" dirty="0" smtClean="0"/>
              <a:t>Get similar experiences from the audience</a:t>
            </a:r>
          </a:p>
          <a:p>
            <a:r>
              <a:rPr lang="en-US" dirty="0"/>
              <a:t>F</a:t>
            </a:r>
            <a:r>
              <a:rPr lang="en-US" dirty="0" smtClean="0"/>
              <a:t>unnel these learnings into topics in the new Development Tasks Manual</a:t>
            </a:r>
          </a:p>
          <a:p>
            <a:r>
              <a:rPr lang="en-US" dirty="0" smtClean="0"/>
              <a:t>Review improvements in usability over the past few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99377"/>
      </p:ext>
    </p:extLst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areas I’ll be covering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  <a:p>
            <a:r>
              <a:rPr lang="en-US" dirty="0"/>
              <a:t>Debugging build errors</a:t>
            </a:r>
          </a:p>
          <a:p>
            <a:r>
              <a:rPr lang="en-US" dirty="0"/>
              <a:t>Writing recipes</a:t>
            </a:r>
          </a:p>
          <a:p>
            <a:r>
              <a:rPr lang="en-US" dirty="0"/>
              <a:t>Recipes vs.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Application Development</a:t>
            </a:r>
            <a:endParaRPr lang="en-US" dirty="0"/>
          </a:p>
          <a:p>
            <a:r>
              <a:rPr lang="en-US" dirty="0" smtClean="0"/>
              <a:t>Cool things I stumbled across</a:t>
            </a:r>
          </a:p>
          <a:p>
            <a:r>
              <a:rPr lang="en-US" dirty="0" smtClean="0"/>
              <a:t>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998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Two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Hash </a:t>
            </a:r>
            <a:r>
              <a:rPr lang="en-US" dirty="0" smtClean="0">
                <a:latin typeface="Arial" charset="0"/>
              </a:rPr>
              <a:t>Equivalency/</a:t>
            </a:r>
            <a:r>
              <a:rPr lang="en-US" dirty="0" err="1" smtClean="0">
                <a:latin typeface="Arial" charset="0"/>
              </a:rPr>
              <a:t>Runqueue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Joshua Watt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1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Started as an open source neophyte</a:t>
            </a:r>
          </a:p>
          <a:p>
            <a:pPr lvl="1"/>
            <a:r>
              <a:rPr lang="en-US" dirty="0" smtClean="0"/>
              <a:t>Had never really used </a:t>
            </a:r>
            <a:r>
              <a:rPr lang="en-US" dirty="0" err="1" smtClean="0"/>
              <a:t>git</a:t>
            </a:r>
            <a:r>
              <a:rPr lang="en-US" dirty="0"/>
              <a:t> </a:t>
            </a:r>
            <a:r>
              <a:rPr lang="en-US" dirty="0" smtClean="0"/>
              <a:t>or dug into Linux</a:t>
            </a:r>
          </a:p>
          <a:p>
            <a:r>
              <a:rPr lang="en-US" dirty="0" smtClean="0"/>
              <a:t>Spent six months in extreme pain</a:t>
            </a:r>
          </a:p>
          <a:p>
            <a:pPr lvl="1"/>
            <a:r>
              <a:rPr lang="en-US" dirty="0" smtClean="0"/>
              <a:t>Mainly due to </a:t>
            </a:r>
            <a:r>
              <a:rPr lang="en-US" dirty="0" err="1" smtClean="0"/>
              <a:t>OpenJDK</a:t>
            </a:r>
            <a:endParaRPr lang="en-US" dirty="0" smtClean="0"/>
          </a:p>
          <a:p>
            <a:r>
              <a:rPr lang="en-US" dirty="0" smtClean="0"/>
              <a:t>For the next year I was learning</a:t>
            </a:r>
          </a:p>
          <a:p>
            <a:r>
              <a:rPr lang="en-US" dirty="0" smtClean="0"/>
              <a:t>After 2 years I felt I could competently help others</a:t>
            </a:r>
          </a:p>
          <a:p>
            <a:r>
              <a:rPr lang="en-US" dirty="0" smtClean="0"/>
              <a:t>Over 3 years later, there's still so much to learn</a:t>
            </a:r>
          </a:p>
          <a:p>
            <a:r>
              <a:rPr lang="en-US" dirty="0" smtClean="0"/>
              <a:t>I should have taken better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81722"/>
      </p:ext>
    </p:extLst>
  </p:cSld>
  <p:clrMapOvr>
    <a:masterClrMapping/>
  </p:clrMapOvr>
  <p:transition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239838"/>
            <a:ext cx="8233186" cy="4532312"/>
          </a:xfrm>
        </p:spPr>
        <p:txBody>
          <a:bodyPr/>
          <a:lstStyle/>
          <a:p>
            <a:r>
              <a:rPr lang="en-US" dirty="0" smtClean="0"/>
              <a:t>A common problem for new users</a:t>
            </a:r>
          </a:p>
          <a:p>
            <a:r>
              <a:rPr lang="en-US" dirty="0" smtClean="0"/>
              <a:t>Proxy wiki page has 135k hits</a:t>
            </a:r>
          </a:p>
          <a:p>
            <a:pPr lvl="1"/>
            <a:r>
              <a:rPr lang="en-US" sz="1800" dirty="0">
                <a:latin typeface="+mn-lt"/>
                <a:cs typeface="Courier New" panose="02070309020205020404" pitchFamily="49" charset="0"/>
                <a:hlinkClick r:id="rId3"/>
              </a:rPr>
              <a:t>https://</a:t>
            </a:r>
            <a:r>
              <a:rPr lang="en-US" sz="1800" dirty="0" smtClean="0">
                <a:latin typeface="+mn-lt"/>
                <a:cs typeface="Courier New" panose="02070309020205020404" pitchFamily="49" charset="0"/>
                <a:hlinkClick r:id="rId3"/>
              </a:rPr>
              <a:t>wiki.yoctoproject.org/wiki/Working_Behind_a_Network_Proxy</a:t>
            </a:r>
            <a:endParaRPr lang="en-US" sz="1800" dirty="0" smtClean="0">
              <a:latin typeface="+mn-lt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Environment variable approach covers most cases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fails when non-fetch tasks reach out to network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This includes most node.js recipes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How important is network isolation for post fetch tasks?</a:t>
            </a:r>
          </a:p>
          <a:p>
            <a:r>
              <a:rPr lang="en-US" dirty="0" err="1" smtClean="0">
                <a:latin typeface="+mn-lt"/>
                <a:cs typeface="Courier New" panose="02070309020205020404" pitchFamily="49" charset="0"/>
              </a:rPr>
              <a:t>Chameleonsocks</a:t>
            </a:r>
            <a:r>
              <a:rPr lang="en-US" dirty="0" smtClean="0">
                <a:latin typeface="+mn-lt"/>
                <a:cs typeface="Courier New" panose="02070309020205020404" pitchFamily="49" charset="0"/>
              </a:rPr>
              <a:t> has been failsafe for me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some say this an abuse of </a:t>
            </a:r>
            <a:r>
              <a:rPr lang="en-US" sz="1800" dirty="0" err="1" smtClean="0">
                <a:latin typeface="+mn-lt"/>
                <a:cs typeface="Courier New" panose="02070309020205020404" pitchFamily="49" charset="0"/>
              </a:rPr>
              <a:t>docker</a:t>
            </a:r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 </a:t>
            </a: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What’s your solution?</a:t>
            </a:r>
          </a:p>
          <a:p>
            <a:pPr lvl="1"/>
            <a:endParaRPr lang="en-US" sz="1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99165"/>
      </p:ext>
    </p:extLst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things go wrong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You’ve gone through the quick start </a:t>
            </a:r>
            <a:r>
              <a:rPr lang="en-US" dirty="0"/>
              <a:t>g</a:t>
            </a:r>
            <a:r>
              <a:rPr lang="en-US" dirty="0" smtClean="0"/>
              <a:t>uide and have figured out how to add packages to an image</a:t>
            </a:r>
          </a:p>
          <a:p>
            <a:r>
              <a:rPr lang="en-US" dirty="0" smtClean="0"/>
              <a:t>You’re feeling pretty good but then you get a build error.</a:t>
            </a:r>
          </a:p>
          <a:p>
            <a:r>
              <a:rPr lang="en-US" dirty="0" smtClean="0"/>
              <a:t>Due to many </a:t>
            </a:r>
            <a:r>
              <a:rPr lang="en-US" dirty="0"/>
              <a:t>moving </a:t>
            </a:r>
            <a:r>
              <a:rPr lang="en-US" dirty="0" smtClean="0"/>
              <a:t>parts it’s easy </a:t>
            </a:r>
            <a:r>
              <a:rPr lang="en-US" dirty="0"/>
              <a:t>to panic when something </a:t>
            </a:r>
            <a:r>
              <a:rPr lang="en-US" dirty="0" smtClean="0"/>
              <a:t>breaks</a:t>
            </a:r>
          </a:p>
          <a:p>
            <a:pPr lvl="1"/>
            <a:r>
              <a:rPr lang="en-US" dirty="0" smtClean="0"/>
              <a:t>Or at least it was for 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07206"/>
      </p:ext>
    </p:extLst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broke – what would have helped?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Nicer output from </a:t>
            </a:r>
            <a:r>
              <a:rPr lang="en-US" dirty="0" err="1"/>
              <a:t>bitbake</a:t>
            </a:r>
            <a:r>
              <a:rPr lang="en-US" dirty="0"/>
              <a:t> on bad directory/file names</a:t>
            </a:r>
          </a:p>
          <a:p>
            <a:r>
              <a:rPr lang="en-US" dirty="0"/>
              <a:t>Understanding the </a:t>
            </a:r>
            <a:r>
              <a:rPr lang="en-US" dirty="0" smtClean="0"/>
              <a:t>task pipeline</a:t>
            </a:r>
          </a:p>
          <a:p>
            <a:pPr lvl="1"/>
            <a:r>
              <a:rPr lang="en-US" dirty="0" smtClean="0"/>
              <a:t>fetch / unpack / configure / build / install / package</a:t>
            </a:r>
            <a:endParaRPr lang="en-US" dirty="0"/>
          </a:p>
          <a:p>
            <a:r>
              <a:rPr lang="en-US" dirty="0" smtClean="0"/>
              <a:t>Knowing how to generate </a:t>
            </a:r>
            <a:r>
              <a:rPr lang="en-US" dirty="0"/>
              <a:t>dependency graph</a:t>
            </a:r>
          </a:p>
          <a:p>
            <a:r>
              <a:rPr lang="en-US" dirty="0"/>
              <a:t>Decoding “magic” folder names in </a:t>
            </a:r>
            <a:r>
              <a:rPr lang="en-US" dirty="0" err="1"/>
              <a:t>tmp</a:t>
            </a:r>
            <a:r>
              <a:rPr lang="en-US" dirty="0"/>
              <a:t>/work</a:t>
            </a:r>
          </a:p>
          <a:p>
            <a:r>
              <a:rPr lang="en-US" dirty="0" smtClean="0"/>
              <a:t>Understanding recipe vs. package</a:t>
            </a:r>
          </a:p>
          <a:p>
            <a:r>
              <a:rPr lang="en-US" dirty="0" smtClean="0"/>
              <a:t>Knowing how to run </a:t>
            </a:r>
            <a:r>
              <a:rPr lang="en-US" dirty="0"/>
              <a:t>specific task for specific </a:t>
            </a:r>
            <a:r>
              <a:rPr lang="en-US" dirty="0" smtClean="0"/>
              <a:t>recipe</a:t>
            </a:r>
            <a:endParaRPr lang="en-US" dirty="0"/>
          </a:p>
          <a:p>
            <a:r>
              <a:rPr lang="en-US" dirty="0"/>
              <a:t>Knowing what’s packaged and in </a:t>
            </a:r>
            <a:r>
              <a:rPr lang="en-US" dirty="0" err="1"/>
              <a:t>rootfs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70281"/>
      </p:ext>
    </p:extLst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1643580"/>
          </a:xfrm>
        </p:spPr>
        <p:txBody>
          <a:bodyPr/>
          <a:lstStyle/>
          <a:p>
            <a:r>
              <a:rPr lang="en-US" dirty="0"/>
              <a:t>Plenty of resources to writing simple recipes</a:t>
            </a:r>
          </a:p>
          <a:p>
            <a:pPr lvl="1"/>
            <a:r>
              <a:rPr lang="en-US" dirty="0"/>
              <a:t>But then there seems to be a gap</a:t>
            </a:r>
          </a:p>
          <a:p>
            <a:r>
              <a:rPr lang="en-US" dirty="0"/>
              <a:t>Can be hard to work out what a recipe is doing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12746" y="3119697"/>
            <a:ext cx="8233186" cy="22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('PN', 1)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'-dev'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('ALLOW_EMPTY_'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"1")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blacklist = [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packages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('PACKAGES', 1).split()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packages[1:]: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if not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blacklist and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pkg.endswith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('-dev'):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metapkg_rdepends.append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('RRECOMMENDS_'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 '.join(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012" y="5438355"/>
            <a:ext cx="8233186" cy="4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Walk through a couple of good citizens in </a:t>
            </a:r>
            <a:r>
              <a:rPr lang="en-US" kern="0" dirty="0" err="1" smtClean="0"/>
              <a:t>oe</a:t>
            </a:r>
            <a:r>
              <a:rPr lang="en-US" kern="0" dirty="0" smtClean="0"/>
              <a:t>-core?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400" b="0" kern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4388"/>
      </p:ext>
    </p:extLst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 and packages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Easy to assume there is 1:1 mapping</a:t>
            </a:r>
          </a:p>
          <a:p>
            <a:r>
              <a:rPr lang="en-US" dirty="0"/>
              <a:t>Sometimes there </a:t>
            </a:r>
            <a:r>
              <a:rPr lang="en-US" dirty="0" smtClean="0"/>
              <a:t>isn’t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evtool</a:t>
            </a:r>
            <a:r>
              <a:rPr lang="en-US" dirty="0" smtClean="0"/>
              <a:t> search rocks</a:t>
            </a:r>
          </a:p>
          <a:p>
            <a:r>
              <a:rPr lang="en-US" dirty="0" smtClean="0"/>
              <a:t>Sub-packages can trip you up</a:t>
            </a:r>
          </a:p>
          <a:p>
            <a:pPr lvl="1"/>
            <a:r>
              <a:rPr lang="en-US" dirty="0" err="1" smtClean="0"/>
              <a:t>OpenCV</a:t>
            </a:r>
            <a:r>
              <a:rPr lang="en-US" dirty="0" smtClean="0"/>
              <a:t> vs. UPM</a:t>
            </a:r>
          </a:p>
          <a:p>
            <a:r>
              <a:rPr lang="en-US" dirty="0" smtClean="0"/>
              <a:t>Creating sub-packages for large project seems to be the “right” pattern</a:t>
            </a:r>
          </a:p>
          <a:p>
            <a:pPr lvl="1"/>
            <a:r>
              <a:rPr lang="en-US" dirty="0" smtClean="0"/>
              <a:t>But I can’t find obvious guidance in docs </a:t>
            </a:r>
          </a:p>
          <a:p>
            <a:r>
              <a:rPr lang="en-US" dirty="0" smtClean="0"/>
              <a:t>Thoughts?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8815"/>
      </p:ext>
    </p:extLst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 initially confused by the terminology</a:t>
            </a:r>
          </a:p>
          <a:p>
            <a:pPr lvl="1"/>
            <a:r>
              <a:rPr lang="en-US" dirty="0" smtClean="0"/>
              <a:t>ADT, SDK, </a:t>
            </a:r>
            <a:r>
              <a:rPr lang="en-US" dirty="0" err="1" smtClean="0"/>
              <a:t>eSDK</a:t>
            </a:r>
            <a:r>
              <a:rPr lang="en-US" dirty="0" smtClean="0"/>
              <a:t>, toolchain</a:t>
            </a:r>
          </a:p>
          <a:p>
            <a:r>
              <a:rPr lang="en-US" dirty="0" smtClean="0"/>
              <a:t>In retrospect ADT seemed the clearest naming</a:t>
            </a:r>
          </a:p>
          <a:p>
            <a:pPr lvl="1"/>
            <a:r>
              <a:rPr lang="en-US" dirty="0" smtClean="0"/>
              <a:t>I’m now working on a real-time SDK</a:t>
            </a:r>
          </a:p>
          <a:p>
            <a:pPr lvl="1"/>
            <a:r>
              <a:rPr lang="en-US" dirty="0" smtClean="0"/>
              <a:t>Yocto built Linux is our initial target platform</a:t>
            </a:r>
          </a:p>
          <a:p>
            <a:pPr lvl="1"/>
            <a:r>
              <a:rPr lang="en-US" dirty="0" smtClean="0"/>
              <a:t>I tell my team to develop for the target using the Yocto SDK</a:t>
            </a:r>
          </a:p>
          <a:p>
            <a:pPr lvl="1"/>
            <a:r>
              <a:rPr lang="en-US" dirty="0" smtClean="0"/>
              <a:t>Confusion all round</a:t>
            </a:r>
          </a:p>
          <a:p>
            <a:r>
              <a:rPr lang="en-US" dirty="0" smtClean="0"/>
              <a:t>Eclipse</a:t>
            </a:r>
          </a:p>
          <a:p>
            <a:pPr lvl="1"/>
            <a:r>
              <a:rPr lang="en-US" dirty="0" smtClean="0"/>
              <a:t>Broken when I first tried</a:t>
            </a:r>
          </a:p>
          <a:p>
            <a:pPr lvl="1"/>
            <a:r>
              <a:rPr lang="en-US" dirty="0" smtClean="0"/>
              <a:t>I need to get back to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83468"/>
      </p:ext>
    </p:extLst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973138"/>
            <a:ext cx="8233186" cy="4532312"/>
          </a:xfrm>
        </p:spPr>
        <p:txBody>
          <a:bodyPr/>
          <a:lstStyle/>
          <a:p>
            <a:r>
              <a:rPr lang="en-US" dirty="0" err="1" smtClean="0"/>
              <a:t>eSDK</a:t>
            </a:r>
            <a:r>
              <a:rPr lang="en-US" dirty="0" smtClean="0"/>
              <a:t> and </a:t>
            </a:r>
            <a:r>
              <a:rPr lang="en-US" dirty="0" err="1" smtClean="0"/>
              <a:t>devtool</a:t>
            </a:r>
            <a:endParaRPr lang="en-US" dirty="0" smtClean="0"/>
          </a:p>
          <a:p>
            <a:r>
              <a:rPr lang="en-US" dirty="0" err="1" smtClean="0"/>
              <a:t>Recipetool</a:t>
            </a:r>
            <a:endParaRPr lang="en-US" dirty="0" smtClean="0"/>
          </a:p>
          <a:p>
            <a:pPr lvl="1"/>
            <a:r>
              <a:rPr lang="en-US" dirty="0" smtClean="0"/>
              <a:t>ROS support</a:t>
            </a:r>
          </a:p>
          <a:p>
            <a:pPr lvl="1"/>
            <a:r>
              <a:rPr lang="en-US" dirty="0" smtClean="0"/>
              <a:t>Is it worth investing more, or do returns diminish?</a:t>
            </a:r>
          </a:p>
          <a:p>
            <a:r>
              <a:rPr lang="en-US" dirty="0" smtClean="0"/>
              <a:t>Package feeds </a:t>
            </a:r>
          </a:p>
          <a:p>
            <a:pPr lvl="1"/>
            <a:r>
              <a:rPr lang="en-US" dirty="0" smtClean="0"/>
              <a:t>Credit to </a:t>
            </a:r>
            <a:r>
              <a:rPr lang="en-US" dirty="0" err="1" smtClean="0"/>
              <a:t>dnf</a:t>
            </a:r>
            <a:r>
              <a:rPr lang="en-US" dirty="0" smtClean="0"/>
              <a:t> (setting server means build checks if it’s there)</a:t>
            </a:r>
          </a:p>
          <a:p>
            <a:pPr lvl="1"/>
            <a:r>
              <a:rPr lang="en-US" dirty="0" smtClean="0"/>
              <a:t>But package-index is a big </a:t>
            </a:r>
            <a:r>
              <a:rPr lang="en-US" dirty="0" err="1" smtClean="0"/>
              <a:t>gotcha</a:t>
            </a:r>
            <a:endParaRPr lang="en-US" dirty="0" smtClean="0"/>
          </a:p>
          <a:p>
            <a:r>
              <a:rPr lang="en-US" dirty="0" smtClean="0"/>
              <a:t>Development Tasks Manual</a:t>
            </a:r>
          </a:p>
          <a:p>
            <a:r>
              <a:rPr lang="en-US" dirty="0" smtClean="0"/>
              <a:t>CROPS</a:t>
            </a:r>
          </a:p>
          <a:p>
            <a:pPr lvl="1"/>
            <a:r>
              <a:rPr lang="en-US" dirty="0" smtClean="0"/>
              <a:t>Who’s using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1120"/>
      </p:ext>
    </p:extLst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things I stumbled across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176338"/>
            <a:ext cx="8233186" cy="4532312"/>
          </a:xfrm>
        </p:spPr>
        <p:txBody>
          <a:bodyPr/>
          <a:lstStyle/>
          <a:p>
            <a:r>
              <a:rPr lang="en-US" dirty="0" smtClean="0"/>
              <a:t>PACKAGECONFIG</a:t>
            </a:r>
          </a:p>
          <a:p>
            <a:r>
              <a:rPr lang="en-US" dirty="0" smtClean="0"/>
              <a:t>INSANE_SKIP</a:t>
            </a:r>
          </a:p>
          <a:p>
            <a:r>
              <a:rPr lang="en-US" dirty="0" smtClean="0"/>
              <a:t>Overrides</a:t>
            </a:r>
          </a:p>
          <a:p>
            <a:r>
              <a:rPr lang="en-US" dirty="0" smtClean="0"/>
              <a:t>Layer dependencies</a:t>
            </a:r>
          </a:p>
          <a:p>
            <a:r>
              <a:rPr lang="en-US" dirty="0" smtClean="0"/>
              <a:t>Setting package variables from outside recipe</a:t>
            </a:r>
          </a:p>
          <a:p>
            <a:r>
              <a:rPr lang="en-US" dirty="0" smtClean="0"/>
              <a:t>Conditional logic with python</a:t>
            </a:r>
          </a:p>
          <a:p>
            <a:pPr lvl="1"/>
            <a:r>
              <a:rPr lang="en-US" dirty="0" smtClean="0"/>
              <a:t>Adding package to image if its layer is present</a:t>
            </a:r>
          </a:p>
          <a:p>
            <a:r>
              <a:rPr lang="en-US" dirty="0" smtClean="0"/>
              <a:t>What’s you favorite?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50692"/>
      </p:ext>
    </p:extLst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Bonus #3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U-Boot </a:t>
            </a:r>
            <a:r>
              <a:rPr lang="en-US" dirty="0" smtClean="0">
                <a:latin typeface="Arial" charset="0"/>
              </a:rPr>
              <a:t>bootloader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Marek </a:t>
            </a:r>
            <a:r>
              <a:rPr lang="en-US" dirty="0" err="1" smtClean="0">
                <a:latin typeface="Arial" charset="0"/>
              </a:rPr>
              <a:t>Vasut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9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Three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User Space </a:t>
            </a:r>
            <a:r>
              <a:rPr lang="en-US" dirty="0" smtClean="0">
                <a:latin typeface="Arial" charset="0"/>
              </a:rPr>
              <a:t>Topics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  <a:cs typeface="Arial" charset="0"/>
              </a:rPr>
              <a:t>Rudi Streif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contemporary hardware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Contemporary embedded system boots like this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Power on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BootROM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First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Next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other bootloader stages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kernel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Userspace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We will focus on the bootloader parts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22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De-facto standard bootloader in embedded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Capable of starting Linux, *BSD, RTOSes, UEFI apps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boot monitor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has a powerful command shell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Allows manipulating with the boot process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(boot different kernel, script the boot process...)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debug multitool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shell tools allow operating hardware blocks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(memory IO, SPI, I2C, network, USB, 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001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Three ways of doing that: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sandbox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built as a Linux userspace binary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in 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Real hardware (danger zone)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on real HW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Flashing incorrect bootloader brick the device :-)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98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the meta-dto-microdemo layer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Metalayer contains convenience recipes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u-boot-sandbox recipe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quickly build U-Boot sandbox native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recipes-bsp/u-boot/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config changes to enable virt platform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recipes-kernel/linux/files/force-virt.cfg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 related things for later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106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27680" y="867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Add meta-dto-demo to bblayers.conf BBLAYERS: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Rebuild u-boot, u-boot-sandbox-native and qemu-native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453960" y="1698840"/>
            <a:ext cx="8415720" cy="15649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"BBLAYERS += \"/scratch/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src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dto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/meta-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dto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microdemo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\"" \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 &gt;&gt; </a:t>
            </a:r>
            <a:r>
              <a:rPr lang="en-US" sz="1600" b="0" strike="noStrike" spc="-1" dirty="0" err="1" smtClean="0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 smtClean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 smtClean="0">
                <a:solidFill>
                  <a:srgbClr val="37424A"/>
                </a:solidFill>
                <a:latin typeface="Courier New"/>
                <a:ea typeface="ＭＳ Ｐゴシック"/>
              </a:rPr>
              <a:t>bblayers.conf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"MACHINE = \"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qemuarm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"SSTATE_DIR = \"/scratch/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sstate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-cache\""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"DL_DIR = \"/scratch/downloads\""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"UBOOT_MACHINE = \"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qemu_arm_defconfig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453960" y="4177800"/>
            <a:ext cx="8324280" cy="11257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bitbake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-c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cleansstate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u-boot u-boot-sandbox-native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qemu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-native \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	</a:t>
            </a:r>
            <a:r>
              <a:rPr lang="en-US" sz="1600" b="0" strike="noStrike" spc="-1" dirty="0" smtClean="0">
                <a:solidFill>
                  <a:srgbClr val="37424A"/>
                </a:solidFill>
                <a:latin typeface="Courier New"/>
                <a:ea typeface="ＭＳ Ｐゴシック"/>
              </a:rPr>
              <a:t>virtual/kernel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bitbake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u-boot u-boot-sandbox-native u-boot-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mkimage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-native \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	</a:t>
            </a:r>
            <a:r>
              <a:rPr lang="en-US" sz="1600" b="0" strike="noStrike" spc="-1" dirty="0" err="1" smtClean="0">
                <a:solidFill>
                  <a:srgbClr val="37424A"/>
                </a:solidFill>
                <a:latin typeface="Courier New"/>
                <a:ea typeface="ＭＳ Ｐゴシック"/>
              </a:rPr>
              <a:t>qemu</a:t>
            </a:r>
            <a:r>
              <a:rPr lang="en-US" sz="1600" b="0" strike="noStrike" spc="-1" dirty="0" smtClean="0">
                <a:solidFill>
                  <a:srgbClr val="37424A"/>
                </a:solidFill>
                <a:latin typeface="Courier New"/>
                <a:ea typeface="ＭＳ Ｐゴシック"/>
              </a:rPr>
              <a:t>-native 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virtual/kernel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43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747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u-boot sandbox (use Ctrl-C to exit)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457200" y="1097280"/>
            <a:ext cx="8321040" cy="50292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./tmp/work/x86_64-linux/u-boot-sandbox-native/\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1_2018.01-r0/git/u-boot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2018.01-dirty (Oct 14 2018 - 11:30:36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SCSI:  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IDE:   Bus 0: not available 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?       - alias for 'help'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base    - print or set address offset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  - boot Linux zImage image from memory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bootz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- boot Linux zImage image from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[addr [initrd[:size]] [fdt]]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Linux zImage stored in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The argument 'initrd' is optional and specifies the address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</p:txBody>
      </p:sp>
      <p:sp>
        <p:nvSpPr>
          <p:cNvPr id="34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921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Start U-Boot in QEMU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</a:t>
            </a:r>
            <a:r>
              <a:rPr lang="en-US" sz="16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CTRL-A x </a:t>
            </a:r>
            <a:r>
              <a:rPr lang="en-US" sz="16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quit QEMU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57200" y="1068120"/>
            <a:ext cx="8321040" cy="4601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2.11.1-r0/build/arm-softmmu/qemu-system-arm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-machine virt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-bios tmp/deploy/images/qemuarm/u-boot.bin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WARNING: Caches not enabled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Using default environment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530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if=tmp/deploy/images/qemuarm/zImage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6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34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Figure out where the RAM 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is ~ 8 MiB, copy it to RAM start + 0x8000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57200" y="5150880"/>
            <a:ext cx="8324280" cy="335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cp 0x100000 0x40008000 0x200000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457200" y="1028520"/>
            <a:ext cx="8324280" cy="35434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bdi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arch_number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boot_params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 bank  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start    = </a:t>
            </a: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0x40000000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size     = 0x08000000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baudrate    = 115200 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TLB addr    = 0x47FF0000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relocaddr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 off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irq_sp      = 0x46F66ED0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sp start    = 0x46F66EC0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Early malloc usage: 104 / 400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fdt_blob = 46f66ee8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1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636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the zImage with DT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$fdtcontroladdr is DT generated by QEMU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You can dump the DT by appending -machine dumpdtb=file.dtb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457200" y="1136520"/>
            <a:ext cx="8324280" cy="39841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bootz 0x40008000 - $fdtcontroladdr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 image @ 0x40008000 [ 0x000000 - 0x524da0 ]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Flattened Device Tree blob at 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Booting using the fdt blob at 0x46f66ee8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Device Tree in place at 46f66ee8, end 46f79ee7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  <a:hlinkClick r:id="rId3"/>
              </a:rPr>
              <a:t>oe-user@oe-host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(gcc version 7.3.0 (GCC)) #1 PREEMPT Thu Oct 11 13:10:58 UTC 2018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ARMv7 Processor [412fc0f1] revision 1 (ARMv7), cr=10c53c7d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div instructions available: patching division code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PIPT / VIPT nonaliasing data cache, PIPT instruction cache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OF: fdt: Machine model: linux,dummy-virt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Memory policy: Data cache writeback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probing for conduit method from DT.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PSCIv0.2 detected in firmware.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36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39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Four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On Target Development using Package </a:t>
            </a:r>
            <a:r>
              <a:rPr lang="en-US" dirty="0" smtClean="0">
                <a:latin typeface="Arial" charset="0"/>
              </a:rPr>
              <a:t>Feeds</a:t>
            </a:r>
            <a:endParaRPr lang="en-US" dirty="0" smtClean="0">
              <a:cs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Stephano Cetola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zImage and 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binary with decompressor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 protection against bitrot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 up registers as needed and jump to it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is optional and separate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U-Boot “bootz”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On Aarch64, similar type of image is called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“booti”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189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uImage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Envelope around arbitrary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Legacy since forever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Small header with CRC32 and metadata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CRC32 is weak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Metadata contain payload type, load address...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Wraps only one single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“bootm”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135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Multi-component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Based on DT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Can bundle multiple files with different properties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Configurable checksum per-entry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CRC32, MD5, SHA1, SHA256...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Supports digital signatures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RSA2048, RSA4096...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956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 specific step – dump the DTB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Copy over the fitImage source from the metalayer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 the fitImage: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457200" y="1136520"/>
            <a:ext cx="8324280" cy="326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$ qemu-system-arm -machine virt -nographic -machine dumpdtb=qemu.dtb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Building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6" name="CustomShape 5"/>
          <p:cNvSpPr/>
          <p:nvPr/>
        </p:nvSpPr>
        <p:spPr>
          <a:xfrm>
            <a:off x="457200" y="2118600"/>
            <a:ext cx="8324280" cy="533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cp /scratch/src/dto/meta-dto-microdemo/recipes-kernel/\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linux/files/fit-image.its 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77" name="CustomShape 6"/>
          <p:cNvSpPr/>
          <p:nvPr/>
        </p:nvSpPr>
        <p:spPr>
          <a:xfrm>
            <a:off x="457200" y="3100680"/>
            <a:ext cx="8324280" cy="30258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export PATH=$PATH:tmp/work/x86_64-linux/dtc-native/\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1.4.5-r0/image/scratch/poky/build/tmp/work/x86_64-linux/\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dtc-native/1.4.5-r0/recipe-sysroot-native/usr/bin/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./tmp/work/x86_64-linux/u-boot-mkimage-native/\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1_2018.01-r0/git/tools/mkimage -f ./fit-image.its /tmp/fitImage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Created:   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Created: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Data Size:    5393824 Bytes = 5267.41 KiB = 5.14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779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if=/tmp/fitImage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setenv fdt_high 0x48000000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bootm 0x100000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'conf-1' configuration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'kernel-1' kernel subimage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Device Tree to 46f49000, end 46f5bfff ... OK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2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163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3"/>
          <p:cNvSpPr/>
          <p:nvPr/>
        </p:nvSpPr>
        <p:spPr>
          <a:xfrm>
            <a:off x="453960" y="731520"/>
            <a:ext cx="8324280" cy="53949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fit-image.its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"Linux 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/incbin/("./tmp/deploy/images/qemuarm/zImage");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os = "linux";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load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entry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"crc32";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"Flattened Device Tree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/incbin/("./qemu.dtb");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"flat_dt";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"md5";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6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476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453960" y="1127520"/>
            <a:ext cx="8324280" cy="45194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configurations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default = "conf-1";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conf-1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"Boot Linux kernel with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kernel = "kernel-1";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fdt = "fdt-1";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"sha1";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0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94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is possible to bundle multiple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images, FDTs, firmwares, bitstreams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Have multiple configurations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$fdt_high variable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Sets the upper bound memory address for FDT relocation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Special value 0xffffffff = -1 means do not relocate FDT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 platforms need FDT close to the kernel binary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Information about uImage and fitImage, “iminfo”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Extracting data from fitImage – “imxtract”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199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3"/>
          <p:cNvSpPr/>
          <p:nvPr/>
        </p:nvSpPr>
        <p:spPr>
          <a:xfrm>
            <a:off x="457200" y="770760"/>
            <a:ext cx="8324280" cy="5081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Start:   0x001000ec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Size:    5393824 Bytes = 5.1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Load Address: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Entry Point: 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algo:    crc32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value:   bf5547fe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'conf-1'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Boot Linux kernel with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Kernel:       kernel-1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FDT:          fdt-1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hash(es) for FIT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Hash(es) for Image 0 (kernel-1): crc32+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iminfo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49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3"/>
          <p:cNvSpPr/>
          <p:nvPr/>
        </p:nvSpPr>
        <p:spPr>
          <a:xfrm>
            <a:off x="457200" y="878760"/>
            <a:ext cx="8324280" cy="5156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bootm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- boot application image from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[addr [arg ...]]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application image stored in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For the new multi component uImage format (FIT) addresses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must be extended to include component or configuration unit name: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addr:&lt;subimg_uname&gt;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- direct component image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addr#&lt;conf_uname&gt;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- configuration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Use iminfo command to get the list of existing component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and configurations.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0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configurations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072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Package Feed Overview</a:t>
            </a:r>
            <a:endParaRPr lang="en-US" dirty="0"/>
          </a:p>
        </p:txBody>
      </p:sp>
      <p:pic>
        <p:nvPicPr>
          <p:cNvPr id="1026" name="Picture 2" descr="https://upload.wikimedia.org/wikipedia/commons/thumb/2/22/Pms.svg/474px-Pm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9" y="1175777"/>
            <a:ext cx="7007226" cy="46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62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OE can generate fitImage using the kernel-bbclass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 the following entries to your machine config: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it is possible to use multiple DTs</a:t>
            </a:r>
            <a:endParaRPr lang="en-US" sz="20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fitImage bbclass will generate one fitImage configuration per DT entry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OE kernel-fitimage bbclass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457200" y="1828800"/>
            <a:ext cx="8321040" cy="797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KERNEL_IMAGETYPE = “fitImage”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KERNEL_CLASSES += “kernel-fitimage”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KERNEL_DEVICETREE = “your-machine.dtb”</a:t>
            </a:r>
            <a:endParaRPr lang="en-US" sz="1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065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Package Feed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Tested package types: </a:t>
            </a:r>
            <a:r>
              <a:rPr lang="en-US" b="1" dirty="0" smtClean="0"/>
              <a:t>rpm and </a:t>
            </a:r>
            <a:r>
              <a:rPr lang="en-US" b="1" dirty="0" err="1" smtClean="0"/>
              <a:t>ipk</a:t>
            </a:r>
            <a:endParaRPr lang="en-US" dirty="0"/>
          </a:p>
          <a:p>
            <a:r>
              <a:rPr lang="en-US" dirty="0" smtClean="0"/>
              <a:t>For rpm packages, we now use DNF instead of smart</a:t>
            </a:r>
          </a:p>
          <a:p>
            <a:r>
              <a:rPr lang="en-US" dirty="0" smtClean="0"/>
              <a:t>Setting up a package feed is EASY</a:t>
            </a:r>
          </a:p>
          <a:p>
            <a:pPr lvl="1"/>
            <a:r>
              <a:rPr lang="en-US" dirty="0" smtClean="0">
                <a:hlinkClick r:id="rId2"/>
              </a:rPr>
              <a:t>stephano.cetola@linux.intel.com</a:t>
            </a:r>
            <a:endParaRPr lang="en-US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stephano</a:t>
            </a:r>
            <a:r>
              <a:rPr lang="en-US" dirty="0" smtClean="0"/>
              <a:t> </a:t>
            </a:r>
            <a:r>
              <a:rPr lang="en-US" dirty="0"/>
              <a:t>approves this message</a:t>
            </a:r>
            <a:endParaRPr lang="en-US" dirty="0" smtClean="0"/>
          </a:p>
          <a:p>
            <a:r>
              <a:rPr lang="en-US" dirty="0" smtClean="0"/>
              <a:t>Signing your packages and </a:t>
            </a:r>
            <a:r>
              <a:rPr lang="en-US" smtClean="0"/>
              <a:t>package feed is </a:t>
            </a:r>
            <a:r>
              <a:rPr lang="en-US" dirty="0" smtClean="0"/>
              <a:t>doable</a:t>
            </a:r>
          </a:p>
          <a:p>
            <a:r>
              <a:rPr lang="en-US" dirty="0" smtClean="0"/>
              <a:t>Two major use cases:</a:t>
            </a:r>
          </a:p>
          <a:p>
            <a:pPr lvl="1"/>
            <a:r>
              <a:rPr lang="en-US" dirty="0" smtClean="0"/>
              <a:t>On target development (faster and smarter)</a:t>
            </a:r>
          </a:p>
          <a:p>
            <a:pPr lvl="1"/>
            <a:r>
              <a:rPr lang="en-US" dirty="0" smtClean="0"/>
              <a:t>In the field updates (YMMV)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1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b="1" dirty="0" smtClean="0"/>
              <a:t>Setting up a package feed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On target example </a:t>
            </a:r>
            <a:r>
              <a:rPr lang="mr-IN" sz="2000" b="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AWS + </a:t>
            </a:r>
            <a:r>
              <a:rPr lang="en-US" sz="2000" b="0" dirty="0" err="1" smtClean="0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Black</a:t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094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Setting up a package feed - Target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Install Package Management on the target</a:t>
            </a:r>
            <a:endParaRPr lang="en-US" dirty="0"/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 package-management 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Set the correct package class</a:t>
            </a:r>
            <a:endParaRPr lang="en-US" dirty="0"/>
          </a:p>
          <a:p>
            <a:pPr lvl="1"/>
            <a:r>
              <a:rPr lang="en-US" dirty="0" smtClean="0"/>
              <a:t>PACKAGE_CLASSES </a:t>
            </a:r>
            <a:r>
              <a:rPr lang="en-US" dirty="0"/>
              <a:t>= "</a:t>
            </a:r>
            <a:r>
              <a:rPr lang="en-US" dirty="0" err="1" smtClean="0"/>
              <a:t>package_rpm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Customize the feed </a:t>
            </a:r>
            <a:r>
              <a:rPr lang="en-US" dirty="0"/>
              <a:t>(</a:t>
            </a:r>
            <a:r>
              <a:rPr lang="en-US" dirty="0" smtClean="0"/>
              <a:t>optional)</a:t>
            </a:r>
          </a:p>
          <a:p>
            <a:pPr lvl="1"/>
            <a:r>
              <a:rPr lang="en-US" dirty="0"/>
              <a:t>PACKAGE_FEED_URIS =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my-server.com/repo</a:t>
            </a:r>
            <a:endParaRPr lang="en-US" dirty="0" smtClean="0"/>
          </a:p>
          <a:p>
            <a:pPr lvl="1"/>
            <a:r>
              <a:rPr lang="en-US" dirty="0" smtClean="0"/>
              <a:t>PACKAGE_FEED_BASE_PATHS </a:t>
            </a:r>
            <a:r>
              <a:rPr lang="en-US" dirty="0"/>
              <a:t>= "</a:t>
            </a:r>
            <a:r>
              <a:rPr lang="en-US" dirty="0" smtClean="0"/>
              <a:t>rpm”</a:t>
            </a:r>
          </a:p>
          <a:p>
            <a:pPr lvl="1"/>
            <a:r>
              <a:rPr lang="en-US" dirty="0" smtClean="0"/>
              <a:t>PACKAGE_FEED_ARCHS </a:t>
            </a:r>
            <a:r>
              <a:rPr lang="en-US" dirty="0"/>
              <a:t>= ”all </a:t>
            </a:r>
            <a:r>
              <a:rPr lang="en-US" dirty="0" smtClean="0"/>
              <a:t>armv7at2hf-neon </a:t>
            </a:r>
            <a:r>
              <a:rPr lang="en-US" dirty="0" err="1" smtClean="0"/>
              <a:t>beaglebone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Edit </a:t>
            </a:r>
            <a:r>
              <a:rPr lang="en-US" b="1" dirty="0"/>
              <a:t>/</a:t>
            </a:r>
            <a:r>
              <a:rPr lang="en-US" b="1" dirty="0" err="1" smtClean="0"/>
              <a:t>etc</a:t>
            </a:r>
            <a:r>
              <a:rPr lang="en-US" b="1" dirty="0" smtClean="0"/>
              <a:t>/</a:t>
            </a:r>
            <a:r>
              <a:rPr lang="en-US" b="1" dirty="0" err="1" smtClean="0"/>
              <a:t>yum.repos.d</a:t>
            </a:r>
            <a:r>
              <a:rPr lang="en-US" b="1" dirty="0" smtClean="0"/>
              <a:t>/</a:t>
            </a:r>
            <a:r>
              <a:rPr lang="en-US" b="1" dirty="0" err="1" smtClean="0"/>
              <a:t>oe</a:t>
            </a:r>
            <a:r>
              <a:rPr lang="en-US" b="1" dirty="0" smtClean="0"/>
              <a:t>-remote-</a:t>
            </a:r>
            <a:r>
              <a:rPr lang="en-US" b="1" dirty="0" err="1" smtClean="0"/>
              <a:t>repo.repo</a:t>
            </a:r>
            <a:r>
              <a:rPr lang="en-US" b="1" dirty="0" smtClean="0"/>
              <a:t> (optional)</a:t>
            </a:r>
          </a:p>
          <a:p>
            <a:pPr lvl="1"/>
            <a:r>
              <a:rPr lang="en-US" dirty="0" smtClean="0"/>
              <a:t>enabled=1</a:t>
            </a:r>
            <a:endParaRPr lang="en-US" dirty="0"/>
          </a:p>
          <a:p>
            <a:pPr lvl="1"/>
            <a:r>
              <a:rPr lang="en-US" dirty="0" err="1" smtClean="0"/>
              <a:t>metadata_expire</a:t>
            </a:r>
            <a:r>
              <a:rPr lang="en-US" dirty="0" smtClean="0"/>
              <a:t>=0</a:t>
            </a:r>
          </a:p>
          <a:p>
            <a:pPr lvl="1"/>
            <a:r>
              <a:rPr lang="en-US" dirty="0" err="1" smtClean="0"/>
              <a:t>gpgcheck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1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Setting up a package </a:t>
            </a:r>
            <a:r>
              <a:rPr lang="en-US" dirty="0" smtClean="0">
                <a:latin typeface="Arial" charset="0"/>
              </a:rPr>
              <a:t>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8983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charset="0"/>
              </a:rPr>
              <a:t>Publish a repo, index the repo, and</a:t>
            </a:r>
            <a:r>
              <a:rPr lang="mr-IN" dirty="0" smtClean="0">
                <a:latin typeface="Arial" charset="0"/>
              </a:rPr>
              <a:t>…</a:t>
            </a:r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r>
              <a:rPr lang="en-US" dirty="0" smtClean="0">
                <a:latin typeface="Arial" charset="0"/>
              </a:rPr>
              <a:t>You are now running a web server on port 5678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54025" y="1719072"/>
            <a:ext cx="8433797" cy="29870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core-image-minimal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package-index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-n web --path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/deploy/rpm -p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opened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16.0.0 (/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/bin/python 2.7.12) starting up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reactor class: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twisted.internet.epollreactor.EPollReactor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Site starting on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</p:txBody>
      </p:sp>
    </p:spTree>
    <p:extLst>
      <p:ext uri="{BB962C8B-B14F-4D97-AF65-F5344CB8AC3E}">
        <p14:creationId xmlns:p14="http://schemas.microsoft.com/office/powerpoint/2010/main" val="450857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1" dirty="0" smtClean="0"/>
              <a:t>On </a:t>
            </a:r>
            <a:r>
              <a:rPr lang="en-US" sz="2000" b="1" dirty="0"/>
              <a:t>target example – AWS + </a:t>
            </a:r>
            <a:r>
              <a:rPr lang="en-US" sz="2000" b="1" dirty="0" err="1"/>
              <a:t>Beaglebone</a:t>
            </a:r>
            <a:r>
              <a:rPr lang="en-US" sz="2000" b="1" dirty="0"/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3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9869" y="1026998"/>
            <a:ext cx="8233186" cy="5246802"/>
          </a:xfrm>
        </p:spPr>
        <p:txBody>
          <a:bodyPr/>
          <a:lstStyle/>
          <a:p>
            <a:r>
              <a:rPr lang="en-US" dirty="0" smtClean="0"/>
              <a:t>Class Content (download these slides!):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wiki.yoctoproject.org/wiki/DevDay_San_Diego_2019</a:t>
            </a:r>
            <a:endParaRPr lang="en-US" u="sng" dirty="0" smtClean="0"/>
          </a:p>
          <a:p>
            <a:pPr lvl="1"/>
            <a:r>
              <a:rPr lang="en-US" dirty="0" smtClean="0"/>
              <a:t>Lab </a:t>
            </a:r>
            <a:r>
              <a:rPr lang="en-US" dirty="0" smtClean="0"/>
              <a:t>Requirements</a:t>
            </a:r>
            <a:r>
              <a:rPr lang="en-US" dirty="0" smtClean="0"/>
              <a:t>:</a:t>
            </a:r>
          </a:p>
          <a:p>
            <a:pPr lvl="6"/>
            <a:r>
              <a:rPr lang="en-US" dirty="0" smtClean="0"/>
              <a:t>Wireless connection: same as ELCE conference</a:t>
            </a:r>
          </a:p>
          <a:p>
            <a:pPr lvl="6"/>
            <a:r>
              <a:rPr lang="en-US" dirty="0" smtClean="0"/>
              <a:t>SSH (Windows: </a:t>
            </a:r>
            <a:r>
              <a:rPr lang="en-US" dirty="0"/>
              <a:t>e.g. </a:t>
            </a:r>
            <a:r>
              <a:rPr lang="en-US" dirty="0" smtClean="0"/>
              <a:t>“putty”)</a:t>
            </a:r>
          </a:p>
          <a:p>
            <a:r>
              <a:rPr lang="en-US" dirty="0" smtClean="0"/>
              <a:t>Wireless </a:t>
            </a:r>
            <a:r>
              <a:rPr lang="en-US" dirty="0"/>
              <a:t>Registration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Will be passed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Running </a:t>
            </a:r>
            <a:r>
              <a:rPr lang="en-US" dirty="0" err="1" smtClean="0"/>
              <a:t>bitbake</a:t>
            </a:r>
            <a:r>
              <a:rPr lang="en-US" dirty="0" smtClean="0"/>
              <a:t> world can take some time</a:t>
            </a:r>
          </a:p>
          <a:p>
            <a:pPr lvl="1"/>
            <a:r>
              <a:rPr lang="en-US" dirty="0" smtClean="0"/>
              <a:t>You may want to update your repo as needed</a:t>
            </a:r>
          </a:p>
          <a:p>
            <a:r>
              <a:rPr lang="en-US" dirty="0" smtClean="0"/>
              <a:t>Serve the repo from a build machine</a:t>
            </a:r>
          </a:p>
          <a:p>
            <a:pPr lvl="1"/>
            <a:r>
              <a:rPr lang="en-US" dirty="0" smtClean="0"/>
              <a:t>Or simply </a:t>
            </a:r>
            <a:r>
              <a:rPr lang="en-US" dirty="0" err="1" smtClean="0"/>
              <a:t>rsync</a:t>
            </a:r>
            <a:r>
              <a:rPr lang="en-US" dirty="0" smtClean="0"/>
              <a:t> to a webserver</a:t>
            </a:r>
          </a:p>
          <a:p>
            <a:r>
              <a:rPr lang="en-US" dirty="0" smtClean="0"/>
              <a:t>Do not forget to run `</a:t>
            </a:r>
            <a:r>
              <a:rPr lang="en-US" dirty="0" err="1" smtClean="0"/>
              <a:t>bitbake</a:t>
            </a:r>
            <a:r>
              <a:rPr lang="en-US" dirty="0" smtClean="0"/>
              <a:t> </a:t>
            </a:r>
            <a:r>
              <a:rPr lang="en-US" dirty="0" err="1" smtClean="0"/>
              <a:t>packge</a:t>
            </a:r>
            <a:r>
              <a:rPr lang="en-US" dirty="0" smtClean="0"/>
              <a:t>-index`</a:t>
            </a:r>
          </a:p>
          <a:p>
            <a:pPr lvl="1"/>
            <a:r>
              <a:rPr lang="en-US" dirty="0" smtClean="0"/>
              <a:t>Package index will not auto-update</a:t>
            </a:r>
          </a:p>
          <a:p>
            <a:r>
              <a:rPr lang="en-US" dirty="0" smtClean="0"/>
              <a:t>Good practice is to dogfood your repo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1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Understanding RPM Packages and </a:t>
            </a:r>
            <a:r>
              <a:rPr lang="en-US" dirty="0" err="1" smtClean="0">
                <a:latin typeface="Arial" charset="0"/>
              </a:rPr>
              <a:t>repomd.xml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421374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repomd</a:t>
            </a:r>
            <a:r>
              <a:rPr lang="en-US" dirty="0" smtClean="0"/>
              <a:t> == Repo Metadata</a:t>
            </a:r>
          </a:p>
          <a:p>
            <a:pPr lvl="1"/>
            <a:r>
              <a:rPr lang="en-US" dirty="0" smtClean="0"/>
              <a:t>This is the “package index”</a:t>
            </a:r>
          </a:p>
          <a:p>
            <a:r>
              <a:rPr lang="en-US" dirty="0" smtClean="0"/>
              <a:t>Repository Tools</a:t>
            </a:r>
          </a:p>
          <a:p>
            <a:pPr lvl="1"/>
            <a:r>
              <a:rPr lang="en-US" dirty="0" err="1" smtClean="0"/>
              <a:t>createrepo</a:t>
            </a:r>
            <a:endParaRPr lang="en-US" dirty="0"/>
          </a:p>
          <a:p>
            <a:pPr lvl="1"/>
            <a:r>
              <a:rPr lang="en-US" dirty="0" smtClean="0"/>
              <a:t>rpm2cpio</a:t>
            </a:r>
          </a:p>
          <a:p>
            <a:pPr lvl="1"/>
            <a:r>
              <a:rPr lang="en-US" dirty="0" err="1" smtClean="0"/>
              <a:t>dnf</a:t>
            </a:r>
            <a:r>
              <a:rPr lang="en-US" dirty="0" smtClean="0"/>
              <a:t> (replaces yum)</a:t>
            </a:r>
          </a:p>
          <a:p>
            <a:pPr lvl="1"/>
            <a:r>
              <a:rPr lang="en-US" dirty="0" smtClean="0"/>
              <a:t>yum-</a:t>
            </a:r>
            <a:r>
              <a:rPr lang="en-US" dirty="0" err="1" smtClean="0"/>
              <a:t>utils</a:t>
            </a:r>
            <a:r>
              <a:rPr lang="en-US" dirty="0" smtClean="0"/>
              <a:t> (historical)</a:t>
            </a:r>
          </a:p>
          <a:p>
            <a:pPr lvl="1"/>
            <a:endParaRPr lang="en-US" dirty="0"/>
          </a:p>
          <a:p>
            <a:r>
              <a:rPr lang="en-US" dirty="0" smtClean="0"/>
              <a:t>Important Commands</a:t>
            </a:r>
          </a:p>
          <a:p>
            <a:pPr lvl="1"/>
            <a:r>
              <a:rPr lang="en-US" dirty="0" smtClean="0"/>
              <a:t>rpm -</a:t>
            </a:r>
            <a:r>
              <a:rPr lang="en-US" dirty="0" err="1" smtClean="0"/>
              <a:t>qip</a:t>
            </a:r>
            <a:r>
              <a:rPr lang="en-US" dirty="0" smtClean="0"/>
              <a:t> (general info)</a:t>
            </a:r>
          </a:p>
          <a:p>
            <a:pPr lvl="1"/>
            <a:r>
              <a:rPr lang="en-US" dirty="0"/>
              <a:t>rpm -</a:t>
            </a:r>
            <a:r>
              <a:rPr lang="en-US" dirty="0" err="1"/>
              <a:t>qpR</a:t>
            </a:r>
            <a:r>
              <a:rPr lang="en-US" dirty="0"/>
              <a:t> </a:t>
            </a:r>
            <a:r>
              <a:rPr lang="en-US" dirty="0" smtClean="0"/>
              <a:t> (depends)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wiki.yoctoproject.org/wiki/TipsAndTricks/UsingRPM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4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Package Feeds: On Target Demo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 smtClean="0">
                <a:latin typeface="Arial" charset="0"/>
              </a:rPr>
              <a:t>Beaglebone</a:t>
            </a:r>
            <a:r>
              <a:rPr lang="en-US" dirty="0" smtClean="0">
                <a:latin typeface="Arial" charset="0"/>
              </a:rPr>
              <a:t> Repo on AWS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1" dirty="0" smtClean="0"/>
              <a:t>Signing </a:t>
            </a:r>
            <a:r>
              <a:rPr lang="en-US" sz="2000" b="1" dirty="0"/>
              <a:t>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844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</a:t>
            </a:r>
            <a:r>
              <a:rPr lang="en-US" dirty="0" smtClean="0"/>
              <a:t>“</a:t>
            </a:r>
            <a:r>
              <a:rPr lang="en-US" dirty="0" err="1" smtClean="0"/>
              <a:t>sign_rpm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 smtClean="0"/>
              <a:t>RPM_GPG_NAME </a:t>
            </a:r>
            <a:r>
              <a:rPr lang="en-US" dirty="0"/>
              <a:t>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RPM_GPG_PASSPHRASE </a:t>
            </a:r>
            <a:r>
              <a:rPr lang="en-US" dirty="0"/>
              <a:t>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60871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“</a:t>
            </a:r>
            <a:r>
              <a:rPr lang="en-US" dirty="0" err="1"/>
              <a:t>sign_package_feed</a:t>
            </a:r>
            <a:r>
              <a:rPr lang="en-US" dirty="0"/>
              <a:t>”</a:t>
            </a:r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/>
              <a:t>PACKAGE_FEED_GPG_NAME 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/>
              <a:t>PACKAGE_FEED_GPG_PASSPHRASE_FILE 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53305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 smtClean="0"/>
              <a:t>GPG_BIN</a:t>
            </a:r>
          </a:p>
          <a:p>
            <a:pPr lvl="1"/>
            <a:r>
              <a:rPr lang="en-US" dirty="0" smtClean="0"/>
              <a:t>GPG</a:t>
            </a:r>
            <a:r>
              <a:rPr lang="en-US" b="0" dirty="0"/>
              <a:t> </a:t>
            </a:r>
            <a:r>
              <a:rPr lang="en-US" b="0" dirty="0" smtClean="0"/>
              <a:t>binary executed </a:t>
            </a:r>
            <a:r>
              <a:rPr lang="en-US" b="0" dirty="0"/>
              <a:t>when the package is </a:t>
            </a:r>
            <a:r>
              <a:rPr lang="en-US" b="0" dirty="0" smtClean="0"/>
              <a:t>signed </a:t>
            </a:r>
          </a:p>
          <a:p>
            <a:r>
              <a:rPr lang="en-US" i="1" dirty="0" smtClean="0"/>
              <a:t>GPG_PATH</a:t>
            </a:r>
          </a:p>
          <a:p>
            <a:pPr lvl="1"/>
            <a:r>
              <a:rPr lang="en-US" b="0" dirty="0" smtClean="0"/>
              <a:t>GPG</a:t>
            </a:r>
            <a:r>
              <a:rPr lang="en-US" b="0" dirty="0"/>
              <a:t> home directory used when the package is signed. </a:t>
            </a:r>
            <a:endParaRPr lang="en-US" b="0" dirty="0" smtClean="0"/>
          </a:p>
          <a:p>
            <a:r>
              <a:rPr lang="en-US" i="1" dirty="0" smtClean="0"/>
              <a:t>PACKAGE_FEED_GPG_SIGNATURE_TYPE</a:t>
            </a:r>
          </a:p>
          <a:p>
            <a:pPr lvl="1"/>
            <a:r>
              <a:rPr lang="en-US" b="0" dirty="0" smtClean="0"/>
              <a:t>Specifies </a:t>
            </a:r>
            <a:r>
              <a:rPr lang="en-US" b="0" dirty="0"/>
              <a:t>the type of </a:t>
            </a:r>
            <a:r>
              <a:rPr lang="en-US" dirty="0" err="1"/>
              <a:t>gpg</a:t>
            </a:r>
            <a:r>
              <a:rPr lang="en-US" b="0" dirty="0"/>
              <a:t> signature. This variable applies only to RPM and IPK package feeds. Allowable values for the </a:t>
            </a:r>
            <a:r>
              <a:rPr lang="en-US" dirty="0"/>
              <a:t>PACKAGE_FEED_GPG_SIGNATURE_TYPE</a:t>
            </a:r>
            <a:r>
              <a:rPr lang="en-US" b="0" dirty="0"/>
              <a:t> are "ASC", which is the default and specifies </a:t>
            </a:r>
            <a:r>
              <a:rPr lang="en-US" b="0" dirty="0" err="1"/>
              <a:t>ascii</a:t>
            </a:r>
            <a:r>
              <a:rPr lang="en-US" b="0" dirty="0"/>
              <a:t> armored, and "BIN", which specifies binary.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2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Testing Packages with </a:t>
            </a:r>
            <a:r>
              <a:rPr lang="en-US" dirty="0" err="1" smtClean="0">
                <a:latin typeface="Arial" charset="0"/>
              </a:rPr>
              <a:t>ptest</a:t>
            </a:r>
            <a:r>
              <a:rPr lang="en-US" dirty="0" smtClean="0">
                <a:latin typeface="Arial" charset="0"/>
              </a:rPr>
              <a:t> (Optional? Not really!)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 </a:t>
            </a:r>
            <a:r>
              <a:rPr lang="en-US" dirty="0"/>
              <a:t>Test (</a:t>
            </a:r>
            <a:r>
              <a:rPr lang="en-US" dirty="0" err="1" smtClean="0"/>
              <a:t>ptest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</a:t>
            </a:r>
            <a:r>
              <a:rPr lang="en-US" b="0" dirty="0" smtClean="0"/>
              <a:t>uns </a:t>
            </a:r>
            <a:r>
              <a:rPr lang="en-US" b="0" dirty="0"/>
              <a:t>tests against </a:t>
            </a:r>
            <a:r>
              <a:rPr lang="en-US" b="0" dirty="0" smtClean="0"/>
              <a:t>packages</a:t>
            </a:r>
          </a:p>
          <a:p>
            <a:pPr lvl="1"/>
            <a:r>
              <a:rPr lang="en-US" dirty="0"/>
              <a:t>C</a:t>
            </a:r>
            <a:r>
              <a:rPr lang="en-US" b="0" dirty="0" smtClean="0"/>
              <a:t>ontains </a:t>
            </a:r>
            <a:r>
              <a:rPr lang="en-US" b="0" dirty="0"/>
              <a:t>at least two items: </a:t>
            </a:r>
            <a:endParaRPr lang="en-US" b="0" dirty="0" smtClean="0"/>
          </a:p>
          <a:p>
            <a:pPr lvl="2"/>
            <a:r>
              <a:rPr lang="en-US" b="0" dirty="0" smtClean="0"/>
              <a:t>the </a:t>
            </a:r>
            <a:r>
              <a:rPr lang="en-US" b="0" dirty="0"/>
              <a:t>actual </a:t>
            </a:r>
            <a:r>
              <a:rPr lang="en-US" b="0" dirty="0" smtClean="0"/>
              <a:t>test (can be a script or an elaborate system)</a:t>
            </a:r>
          </a:p>
          <a:p>
            <a:pPr lvl="2"/>
            <a:r>
              <a:rPr lang="en-US" b="0" dirty="0" smtClean="0"/>
              <a:t>shell </a:t>
            </a:r>
            <a:r>
              <a:rPr lang="en-US" b="0" dirty="0"/>
              <a:t>script (</a:t>
            </a:r>
            <a:r>
              <a:rPr lang="en-US" dirty="0"/>
              <a:t>run-</a:t>
            </a:r>
            <a:r>
              <a:rPr lang="en-US" dirty="0" err="1"/>
              <a:t>ptest</a:t>
            </a:r>
            <a:r>
              <a:rPr lang="en-US" b="0" dirty="0"/>
              <a:t>) that starts the </a:t>
            </a:r>
            <a:r>
              <a:rPr lang="en-US" b="0" dirty="0" smtClean="0"/>
              <a:t>test (not the actual test)</a:t>
            </a:r>
          </a:p>
          <a:p>
            <a:r>
              <a:rPr lang="en-US" dirty="0" smtClean="0"/>
              <a:t>Simple Setup</a:t>
            </a:r>
          </a:p>
          <a:p>
            <a:pPr lvl="1"/>
            <a:r>
              <a:rPr lang="en-US" dirty="0" err="1" smtClean="0"/>
              <a:t>DISTRO_FEATURES_append</a:t>
            </a:r>
            <a:r>
              <a:rPr lang="en-US" dirty="0" smtClean="0"/>
              <a:t> </a:t>
            </a:r>
            <a:r>
              <a:rPr lang="en-US" dirty="0"/>
              <a:t>= " </a:t>
            </a:r>
            <a:r>
              <a:rPr lang="en-US" dirty="0" err="1" smtClean="0"/>
              <a:t>ptest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</a:t>
            </a:r>
            <a:r>
              <a:rPr lang="en-US" dirty="0" err="1" smtClean="0"/>
              <a:t>ptest-pkgs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Installed to</a:t>
            </a:r>
            <a:r>
              <a:rPr lang="en-US" b="0" dirty="0" smtClean="0"/>
              <a:t>: /</a:t>
            </a:r>
            <a:r>
              <a:rPr lang="en-US" b="0" dirty="0" err="1" smtClean="0"/>
              <a:t>usr</a:t>
            </a:r>
            <a:r>
              <a:rPr lang="en-US" b="0" dirty="0" smtClean="0"/>
              <a:t>/lib/</a:t>
            </a:r>
            <a:r>
              <a:rPr lang="en-US" b="0" i="1" dirty="0" smtClean="0"/>
              <a:t>package</a:t>
            </a:r>
            <a:r>
              <a:rPr lang="en-US" b="0" dirty="0" smtClean="0"/>
              <a:t>/</a:t>
            </a:r>
            <a:r>
              <a:rPr lang="en-US" b="0" dirty="0" err="1" smtClean="0"/>
              <a:t>ptest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2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898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Keeping feeds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PACKAGE_FEED_GPG_PASSPHRASE_FILE</a:t>
            </a:r>
          </a:p>
          <a:p>
            <a:pPr lvl="1"/>
            <a:r>
              <a:rPr lang="en-US" dirty="0" smtClean="0"/>
              <a:t>This should NOT go in your configuration as plain text.</a:t>
            </a:r>
          </a:p>
          <a:p>
            <a:r>
              <a:rPr lang="en-US" dirty="0" smtClean="0"/>
              <a:t>Is your code proprietary?</a:t>
            </a:r>
          </a:p>
          <a:p>
            <a:pPr lvl="1"/>
            <a:r>
              <a:rPr lang="en-US" dirty="0" smtClean="0"/>
              <a:t>You should probably be shipping a binary in Yocto</a:t>
            </a:r>
          </a:p>
          <a:p>
            <a:pPr lvl="1"/>
            <a:r>
              <a:rPr lang="en-US" dirty="0" err="1" smtClean="0"/>
              <a:t>bin_package.bbclass</a:t>
            </a:r>
            <a:r>
              <a:rPr lang="en-US" dirty="0" smtClean="0"/>
              <a:t>: binary </a:t>
            </a:r>
            <a:r>
              <a:rPr lang="en-US" dirty="0"/>
              <a:t>can be .rpm, .deb, .</a:t>
            </a:r>
            <a:r>
              <a:rPr lang="en-US" dirty="0" err="1" smtClean="0"/>
              <a:t>ipk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ave you thought about DEBUG_FLAGS?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bitbake.conf</a:t>
            </a:r>
            <a:r>
              <a:rPr lang="en-US" dirty="0" smtClean="0"/>
              <a:t> for more details</a:t>
            </a:r>
          </a:p>
          <a:p>
            <a:pPr lvl="1"/>
            <a:r>
              <a:rPr lang="en-US" dirty="0" smtClean="0"/>
              <a:t>The flags can be filtered or set in the recipe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71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 – The </a:t>
            </a:r>
            <a:r>
              <a:rPr lang="en-US" dirty="0" smtClean="0">
                <a:latin typeface="Arial" charset="0"/>
              </a:rPr>
              <a:t>Developer Day Class</a:t>
            </a:r>
            <a:endParaRPr lang="en-US" dirty="0">
              <a:latin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3"/>
          </p:nvPr>
        </p:nvSpPr>
        <p:spPr>
          <a:xfrm>
            <a:off x="448469" y="873024"/>
            <a:ext cx="8233186" cy="520828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9:00- 9:15	</a:t>
            </a:r>
            <a:r>
              <a:rPr lang="en-US" sz="1600" dirty="0" smtClean="0">
                <a:latin typeface="Arial" charset="0"/>
              </a:rPr>
              <a:t>Keynote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9:15- </a:t>
            </a:r>
            <a:r>
              <a:rPr lang="en-US" sz="1600" dirty="0" smtClean="0">
                <a:latin typeface="Arial" charset="0"/>
              </a:rPr>
              <a:t>9:30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Lab account setup</a:t>
            </a:r>
            <a:endParaRPr lang="en-US" sz="16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9:30-10:15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>
                <a:latin typeface="Arial" charset="0"/>
              </a:rPr>
              <a:t>Hash Equivalency/</a:t>
            </a:r>
            <a:r>
              <a:rPr lang="en-US" sz="1600" dirty="0" err="1">
                <a:latin typeface="Arial" charset="0"/>
              </a:rPr>
              <a:t>Runqueue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10:15-10:30	Morning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10:30-12:00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>
                <a:latin typeface="Arial" charset="0"/>
              </a:rPr>
              <a:t>User Space </a:t>
            </a:r>
            <a:r>
              <a:rPr lang="en-US" sz="1600" dirty="0" smtClean="0">
                <a:latin typeface="Arial" charset="0"/>
              </a:rPr>
              <a:t>Topics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solidFill>
                  <a:schemeClr val="accent1"/>
                </a:solidFill>
                <a:latin typeface="Arial" charset="0"/>
              </a:rPr>
              <a:t>12:00-12:30</a:t>
            </a: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	Lunch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12:30- 1:10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>
                <a:latin typeface="Arial" charset="0"/>
              </a:rPr>
              <a:t>Package </a:t>
            </a:r>
            <a:r>
              <a:rPr lang="en-US" sz="1600" dirty="0" smtClean="0">
                <a:latin typeface="Arial" charset="0"/>
              </a:rPr>
              <a:t>Feeds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1:10- 1:50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OEQA/</a:t>
            </a:r>
            <a:r>
              <a:rPr lang="en-US" sz="1600" dirty="0" err="1" smtClean="0">
                <a:latin typeface="Arial" charset="0"/>
              </a:rPr>
              <a:t>Selftests</a:t>
            </a:r>
            <a:endParaRPr lang="en-US" sz="16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1:50- 2:30</a:t>
            </a:r>
            <a:r>
              <a:rPr lang="en-US" sz="1600" dirty="0">
                <a:latin typeface="Arial" charset="0"/>
              </a:rPr>
              <a:t>	Container </a:t>
            </a:r>
            <a:r>
              <a:rPr lang="en-US" sz="1600" dirty="0" smtClean="0">
                <a:latin typeface="Arial" charset="0"/>
              </a:rPr>
              <a:t>building/</a:t>
            </a:r>
            <a:r>
              <a:rPr lang="en-US" sz="1600" dirty="0" err="1" smtClean="0">
                <a:latin typeface="Arial" charset="0"/>
              </a:rPr>
              <a:t>Multiconfig</a:t>
            </a:r>
            <a:endParaRPr lang="en-US" sz="16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2:30- 2:45	Afternoon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2:45- 3:15	 </a:t>
            </a:r>
            <a:r>
              <a:rPr lang="en-US" sz="1600" dirty="0" smtClean="0">
                <a:latin typeface="Arial" charset="0"/>
              </a:rPr>
              <a:t>TBD, Behan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3:15- </a:t>
            </a:r>
            <a:r>
              <a:rPr lang="en-US" sz="1600" dirty="0" smtClean="0">
                <a:latin typeface="Arial" charset="0"/>
              </a:rPr>
              <a:t>4:30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err="1"/>
              <a:t>Devtool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4:30- </a:t>
            </a:r>
            <a:r>
              <a:rPr lang="en-US" sz="1600" dirty="0">
                <a:latin typeface="Arial" charset="0"/>
              </a:rPr>
              <a:t>5:00	</a:t>
            </a:r>
            <a:r>
              <a:rPr lang="en-US" sz="1600" dirty="0" smtClean="0">
                <a:latin typeface="Arial" charset="0"/>
              </a:rPr>
              <a:t>Tools, Toaster, User Experience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5:00- 5:30	Forum, Q and A</a:t>
            </a:r>
          </a:p>
        </p:txBody>
      </p:sp>
    </p:spTree>
    <p:extLst>
      <p:ext uri="{BB962C8B-B14F-4D97-AF65-F5344CB8AC3E}">
        <p14:creationId xmlns:p14="http://schemas.microsoft.com/office/powerpoint/2010/main" val="373126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The future of package feeds</a:t>
            </a:r>
          </a:p>
        </p:txBody>
      </p:sp>
    </p:spTree>
    <p:extLst>
      <p:ext uri="{BB962C8B-B14F-4D97-AF65-F5344CB8AC3E}">
        <p14:creationId xmlns:p14="http://schemas.microsoft.com/office/powerpoint/2010/main" val="206461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The Future of Package </a:t>
            </a:r>
            <a:r>
              <a:rPr lang="en-US" dirty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eeds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Can We Upgrade?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0" dirty="0" smtClean="0"/>
              <a:t>Repository</a:t>
            </a:r>
            <a:endParaRPr lang="en-US" b="0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witch </a:t>
            </a:r>
            <a:r>
              <a:rPr lang="en-US" dirty="0"/>
              <a:t>to new </a:t>
            </a:r>
            <a:r>
              <a:rPr lang="en-US" dirty="0" smtClean="0"/>
              <a:t>source </a:t>
            </a:r>
            <a:r>
              <a:rPr lang="en-US" dirty="0"/>
              <a:t>entries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unknown </a:t>
            </a:r>
            <a:r>
              <a:rPr lang="en-US" dirty="0" smtClean="0"/>
              <a:t>(3rd party) repositories</a:t>
            </a:r>
          </a:p>
          <a:p>
            <a:r>
              <a:rPr lang="en-US" b="0" dirty="0" smtClean="0"/>
              <a:t>Package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there are no broken </a:t>
            </a:r>
            <a:r>
              <a:rPr lang="en-US" dirty="0" smtClean="0"/>
              <a:t>or renamed packages</a:t>
            </a:r>
            <a:endParaRPr lang="en-US" dirty="0"/>
          </a:p>
          <a:p>
            <a:pPr lvl="1"/>
            <a:r>
              <a:rPr lang="en-US" dirty="0" smtClean="0"/>
              <a:t>Versioning: what happens when they go backwards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and install specific </a:t>
            </a:r>
            <a:r>
              <a:rPr lang="en-US" dirty="0" smtClean="0"/>
              <a:t>packages (release dependent)</a:t>
            </a:r>
          </a:p>
          <a:p>
            <a:pPr lvl="1"/>
            <a:r>
              <a:rPr lang="en-US" dirty="0" smtClean="0"/>
              <a:t>Remove blacklisted / </a:t>
            </a:r>
            <a:r>
              <a:rPr lang="en-US" dirty="0"/>
              <a:t>obsolete and </a:t>
            </a:r>
            <a:r>
              <a:rPr lang="en-US" dirty="0" smtClean="0"/>
              <a:t>add whitelisted</a:t>
            </a:r>
          </a:p>
          <a:p>
            <a:r>
              <a:rPr lang="en-US" b="0" dirty="0" smtClean="0"/>
              <a:t>Dreaming Even Bigger</a:t>
            </a:r>
            <a:r>
              <a:rPr lang="mr-IN" b="0" dirty="0" smtClean="0"/>
              <a:t>…</a:t>
            </a:r>
            <a:endParaRPr lang="en-US" b="0" dirty="0"/>
          </a:p>
          <a:p>
            <a:pPr lvl="1"/>
            <a:r>
              <a:rPr lang="en-US" dirty="0" smtClean="0"/>
              <a:t>Kernels, Desktops (UI), Permissions, Users,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23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Five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OEQA/</a:t>
            </a:r>
            <a:r>
              <a:rPr lang="en-US" dirty="0" err="1" smtClean="0">
                <a:latin typeface="Arial" charset="0"/>
              </a:rPr>
              <a:t>Selftests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Armin </a:t>
            </a:r>
            <a:r>
              <a:rPr lang="en-US" dirty="0" err="1" smtClean="0">
                <a:latin typeface="Arial" charset="0"/>
                <a:cs typeface="Arial" charset="0"/>
              </a:rPr>
              <a:t>Kuster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Six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Container </a:t>
            </a:r>
            <a:r>
              <a:rPr lang="en-US" dirty="0" smtClean="0">
                <a:latin typeface="Arial" charset="0"/>
              </a:rPr>
              <a:t>building/</a:t>
            </a:r>
            <a:r>
              <a:rPr lang="en-US" dirty="0" err="1" smtClean="0">
                <a:latin typeface="Arial" charset="0"/>
              </a:rPr>
              <a:t>Multiconfig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Scott Murray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Seven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TBD</a:t>
            </a:r>
            <a:endParaRPr lang="en-US" dirty="0" smtClean="0">
              <a:cs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Behan Webster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Eight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>
                <a:latin typeface="Arial" charset="0"/>
              </a:rPr>
              <a:t>Devtool</a:t>
            </a:r>
            <a:r>
              <a:rPr lang="en-US" dirty="0">
                <a:latin typeface="Arial" charset="0"/>
              </a:rPr>
              <a:t>, next steps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Trevor Woerner</a:t>
            </a:r>
          </a:p>
          <a:p>
            <a:pPr eaLnBrk="1" hangingPunct="1">
              <a:spcBef>
                <a:spcPts val="900"/>
              </a:spcBef>
            </a:pPr>
            <a:r>
              <a:rPr lang="en-US" i="1" dirty="0" smtClean="0">
                <a:latin typeface="Arial" charset="0"/>
                <a:cs typeface="Arial" charset="0"/>
              </a:rPr>
              <a:t>Presented by David Reyna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 collection of tools for working on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recipes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add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edit-recipe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upgrade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update-recipe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226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...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and more!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modify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deploy-target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undeploy-target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build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build-image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808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2017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Using Devtool To Streamline Your Yocto Project Workflow - Tim Orling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https://www.youtube.com/watch?v=CiD7rB35CRE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2017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Extensible SDK: Simplifying the Workflow for Application Developers - Henry Bruce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https://www.youtube.com/watch?v=d3xanDJuXRA&amp;t=57s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08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2018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Working with the Linux Kernel in the Yocto Project - Sean Hudson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https://www.youtube.com/watch?v=tZACGS5nQxw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019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Class Account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YPDD 2018 - ELC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Session 3, Devtool 1 - Tim Orling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https://www.youtube.com/watch?v=C-usM6gFVSY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YPDD 2018 - ELC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Session 7, Devtool 2 - Tim Orling &amp; Henry Bruce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https://www.youtube.com/watch?v=UYsqIP_Qt_Q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904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Reference Manual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chapter 8 -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Quick Reference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https://www.yoctoproject.org/docs/current/ref-manual/ref-manual.html#ref-devtool-reference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Application Development and the Extensible Software Development Kit (eSDK)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chapter 2 - Using the Extensible SDK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https://www.yoctoproject.org/docs/current/sdk-manual/sdk-manual.html#sdk-extensible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049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Linux Kernel Development Manual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section 2.4 - Using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to Patch the Kernel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https://www.yoctoproject.org/docs/current/kernel-dev/kernel-dev.html#using-devtool-to-patch-the-kernel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291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10680" cy="45025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--help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usage: devtool [--basepath BASEPATH] [--bbpath BBPATH] [-d] [-q]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[--color COLOR] [-h]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&lt;subcommand&gt; 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OpenEmbedded development tool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--basepath BASEPATH  Base directory of SDK / build directory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--bbpath BBPATH      Explicitly specify the BBPATH, rather than getting 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from the metadata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-d, --debug          Enable debug output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-q, --quiet          Print only errors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--color COLOR        Colorize output (where COLOR is auto, always, never)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-h, --help           show this help message and 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subcommands: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Beginning work on a recipe: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add                  Add a new recipe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65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10680" cy="5046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--help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usage: devtool add [-h] [--same-dir | --no-same-dir] [--fetch URI]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[--fetch-dev] [--version VERSION] [--no-git]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[--srcrev SRCREV | --autorev] [--srcbranch SRCBRANCH]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[--binary] [--also-native] [--src-subdir SUBDIR]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[--mirrors] [--provides PROVIDES]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[recipename] [srctree] [fetchuri]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Adds a new recipe to the workspace to build a specified source tree. Can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optionally fetch a remote URI and unpack it to create the source tree.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recipename            Name for new recipe to add (just name - no version,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path or extension). If not specified, will attempt 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auto-detect it.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srctree               Path to external source tree. If not specified, 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subdirectory of /z/ypdd/2018-10-devtool/my-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class/poky/build/workspace/sources will be used.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fetchuri              Fetch the specified URI and extract it to create the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source tree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319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contributors – by commits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7974000" y="5904720"/>
            <a:ext cx="1083600" cy="20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* as of Oct 15, 2018</a:t>
            </a:r>
            <a:endParaRPr lang="en-US" sz="800" b="0" strike="noStrike" spc="-1">
              <a:latin typeface="Arial"/>
            </a:endParaRPr>
          </a:p>
        </p:txBody>
      </p:sp>
      <p:graphicFrame>
        <p:nvGraphicFramePr>
          <p:cNvPr id="103" name="Chart 102"/>
          <p:cNvGraphicFramePr/>
          <p:nvPr/>
        </p:nvGraphicFramePr>
        <p:xfrm>
          <a:off x="345240" y="1051560"/>
          <a:ext cx="845136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570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contributors – by lines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7974000" y="5904720"/>
            <a:ext cx="1083600" cy="20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* as of Oct 15, 2018</a:t>
            </a:r>
            <a:endParaRPr lang="en-US" sz="800" b="0" strike="noStrike" spc="-1">
              <a:latin typeface="Arial"/>
            </a:endParaRPr>
          </a:p>
        </p:txBody>
      </p:sp>
      <p:graphicFrame>
        <p:nvGraphicFramePr>
          <p:cNvPr id="106" name="Chart 105"/>
          <p:cNvGraphicFramePr/>
          <p:nvPr/>
        </p:nvGraphicFramePr>
        <p:xfrm>
          <a:off x="347400" y="1051560"/>
          <a:ext cx="844704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286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- functionality</a:t>
            </a:r>
            <a:endParaRPr lang="en-US" sz="2600" b="0" strike="noStrike" spc="-1">
              <a:latin typeface="Arial"/>
            </a:endParaRPr>
          </a:p>
        </p:txBody>
      </p:sp>
      <p:graphicFrame>
        <p:nvGraphicFramePr>
          <p:cNvPr id="108" name="Object 2"/>
          <p:cNvGraphicFramePr/>
          <p:nvPr/>
        </p:nvGraphicFramePr>
        <p:xfrm>
          <a:off x="409680" y="1010880"/>
          <a:ext cx="8322840" cy="48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09680" y="1010880"/>
                        <a:ext cx="8322840" cy="4834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930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commits</a:t>
            </a:r>
            <a:endParaRPr lang="en-US" sz="2600" b="0" strike="noStrike" spc="-1">
              <a:latin typeface="Arial"/>
            </a:endParaRPr>
          </a:p>
        </p:txBody>
      </p:sp>
      <p:graphicFrame>
        <p:nvGraphicFramePr>
          <p:cNvPr id="111" name="Chart 110"/>
          <p:cNvGraphicFramePr/>
          <p:nvPr/>
        </p:nvGraphicFramePr>
        <p:xfrm>
          <a:off x="347400" y="1051560"/>
          <a:ext cx="844704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413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runs in two modes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when run inside an eSDK: “eSDK mode”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when run outside an eSDK: “bitbake mode”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245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Yocto Project Dev Day Lab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888" y="1143000"/>
            <a:ext cx="8233186" cy="4405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virtual </a:t>
            </a:r>
            <a:r>
              <a:rPr lang="en-US" dirty="0" smtClean="0"/>
              <a:t>host’s resources </a:t>
            </a:r>
            <a:r>
              <a:rPr lang="en-US" dirty="0"/>
              <a:t>can be found </a:t>
            </a:r>
            <a:r>
              <a:rPr lang="en-US" dirty="0" smtClean="0"/>
              <a:t>here: 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/poky/build-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Extensible-SDK Install</a:t>
            </a:r>
            <a:r>
              <a:rPr lang="en-US" sz="2000" dirty="0">
                <a:solidFill>
                  <a:schemeClr val="tx1"/>
                </a:solidFill>
              </a:rPr>
              <a:t>: "/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scratch/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sdk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Sources: "/scratch</a:t>
            </a:r>
            <a:r>
              <a:rPr lang="en-US" sz="2000" dirty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Poky: "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/scratch/poky"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"/scratch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downloads"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-cache“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You will be using SSH to communicate with your virtual server.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42080" y="1003680"/>
            <a:ext cx="394488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bitbake mode</a:t>
            </a:r>
            <a:endParaRPr lang="en-US" sz="18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build-image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configure-help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create-workspace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deploy-target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export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find-recipe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finish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import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latest-version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modify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rename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reset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search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status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sync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undeploy-target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update-recipe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upgrade</a:t>
            </a:r>
            <a:endParaRPr lang="en-US" sz="1160" b="0" strike="noStrike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4618080" y="1003680"/>
            <a:ext cx="394488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eSDK mode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build-image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build-sdk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configure-help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deploy-target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export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find-recipe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finish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import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latest-version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modify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package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rename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reset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runqemu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sdk-install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sdk-update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search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status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sync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undeploy-target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update-recipe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upgrade</a:t>
            </a:r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99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does eSDK mode get all the extra features?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because an eSDK doesn’t have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bitbake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or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scripts/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is the cornerstone of the eSDK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95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workspace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 separate environment (layer)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 which to work on recipes,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sources, patches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21" name="Group 3"/>
          <p:cNvGrpSpPr/>
          <p:nvPr/>
        </p:nvGrpSpPr>
        <p:grpSpPr>
          <a:xfrm>
            <a:off x="1134360" y="428040"/>
            <a:ext cx="7405200" cy="5107680"/>
            <a:chOff x="1134360" y="428040"/>
            <a:chExt cx="7405200" cy="5107680"/>
          </a:xfrm>
        </p:grpSpPr>
        <p:sp>
          <p:nvSpPr>
            <p:cNvPr id="122" name="CustomShape 4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5"/>
            <p:cNvSpPr/>
            <p:nvPr/>
          </p:nvSpPr>
          <p:spPr>
            <a:xfrm>
              <a:off x="6636600" y="428040"/>
              <a:ext cx="1781280" cy="1781280"/>
            </a:xfrm>
            <a:custGeom>
              <a:avLst/>
              <a:gdLst/>
              <a:ahLst/>
              <a:cxnLst/>
              <a:rect l="l" t="t" r="r" b="b"/>
              <a:pathLst>
                <a:path w="4955" h="4955">
                  <a:moveTo>
                    <a:pt x="0" y="2477"/>
                  </a:moveTo>
                  <a:lnTo>
                    <a:pt x="711" y="3190"/>
                  </a:lnTo>
                  <a:lnTo>
                    <a:pt x="725" y="4228"/>
                  </a:lnTo>
                  <a:lnTo>
                    <a:pt x="1733" y="4229"/>
                  </a:lnTo>
                  <a:lnTo>
                    <a:pt x="2477" y="4954"/>
                  </a:lnTo>
                  <a:lnTo>
                    <a:pt x="3190" y="4242"/>
                  </a:lnTo>
                  <a:lnTo>
                    <a:pt x="4228" y="4228"/>
                  </a:lnTo>
                  <a:lnTo>
                    <a:pt x="4229" y="3220"/>
                  </a:lnTo>
                  <a:lnTo>
                    <a:pt x="4954" y="2477"/>
                  </a:lnTo>
                  <a:lnTo>
                    <a:pt x="4242" y="1763"/>
                  </a:lnTo>
                  <a:lnTo>
                    <a:pt x="4228" y="725"/>
                  </a:lnTo>
                  <a:lnTo>
                    <a:pt x="3220" y="724"/>
                  </a:lnTo>
                  <a:lnTo>
                    <a:pt x="2477" y="0"/>
                  </a:lnTo>
                  <a:lnTo>
                    <a:pt x="1763" y="711"/>
                  </a:lnTo>
                  <a:lnTo>
                    <a:pt x="725" y="725"/>
                  </a:lnTo>
                  <a:lnTo>
                    <a:pt x="724" y="1733"/>
                  </a:lnTo>
                  <a:lnTo>
                    <a:pt x="0" y="2477"/>
                  </a:lnTo>
                </a:path>
              </a:pathLst>
            </a:custGeom>
            <a:solidFill>
              <a:srgbClr val="BEE3D3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4" name="Group 6"/>
            <p:cNvGrpSpPr/>
            <p:nvPr/>
          </p:nvGrpSpPr>
          <p:grpSpPr>
            <a:xfrm>
              <a:off x="7023240" y="1244160"/>
              <a:ext cx="1008360" cy="167400"/>
              <a:chOff x="7023240" y="1244160"/>
              <a:chExt cx="1008360" cy="167400"/>
            </a:xfrm>
          </p:grpSpPr>
          <p:sp>
            <p:nvSpPr>
              <p:cNvPr id="125" name="CustomShape 7"/>
              <p:cNvSpPr/>
              <p:nvPr/>
            </p:nvSpPr>
            <p:spPr>
              <a:xfrm>
                <a:off x="7023240" y="1246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8"/>
              <p:cNvSpPr/>
              <p:nvPr/>
            </p:nvSpPr>
            <p:spPr>
              <a:xfrm>
                <a:off x="7167600" y="124704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CustomShape 9"/>
              <p:cNvSpPr/>
              <p:nvPr/>
            </p:nvSpPr>
            <p:spPr>
              <a:xfrm>
                <a:off x="7362720" y="124668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CustomShape 10"/>
              <p:cNvSpPr/>
              <p:nvPr/>
            </p:nvSpPr>
            <p:spPr>
              <a:xfrm>
                <a:off x="7529040" y="1244160"/>
                <a:ext cx="164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70">
                    <a:moveTo>
                      <a:pt x="246" y="297"/>
                    </a:moveTo>
                    <a:lnTo>
                      <a:pt x="246" y="203"/>
                    </a:lnTo>
                    <a:lnTo>
                      <a:pt x="462" y="203"/>
                    </a:lnTo>
                    <a:lnTo>
                      <a:pt x="462" y="396"/>
                    </a:lnTo>
                    <a:cubicBezTo>
                      <a:pt x="421" y="424"/>
                      <a:pt x="384" y="443"/>
                      <a:pt x="352" y="454"/>
                    </a:cubicBezTo>
                    <a:cubicBezTo>
                      <a:pt x="320" y="464"/>
                      <a:pt x="282" y="469"/>
                      <a:pt x="239" y="469"/>
                    </a:cubicBezTo>
                    <a:cubicBezTo>
                      <a:pt x="185" y="469"/>
                      <a:pt x="141" y="460"/>
                      <a:pt x="107" y="441"/>
                    </a:cubicBezTo>
                    <a:cubicBezTo>
                      <a:pt x="73" y="423"/>
                      <a:pt x="47" y="396"/>
                      <a:pt x="28" y="359"/>
                    </a:cubicBezTo>
                    <a:cubicBezTo>
                      <a:pt x="9" y="323"/>
                      <a:pt x="0" y="282"/>
                      <a:pt x="0" y="235"/>
                    </a:cubicBezTo>
                    <a:cubicBezTo>
                      <a:pt x="0" y="185"/>
                      <a:pt x="10" y="142"/>
                      <a:pt x="31" y="105"/>
                    </a:cubicBezTo>
                    <a:cubicBezTo>
                      <a:pt x="51" y="69"/>
                      <a:pt x="81" y="41"/>
                      <a:pt x="120" y="22"/>
                    </a:cubicBezTo>
                    <a:cubicBezTo>
                      <a:pt x="151" y="7"/>
                      <a:pt x="193" y="0"/>
                      <a:pt x="245" y="0"/>
                    </a:cubicBezTo>
                    <a:cubicBezTo>
                      <a:pt x="295" y="0"/>
                      <a:pt x="332" y="5"/>
                      <a:pt x="357" y="14"/>
                    </a:cubicBezTo>
                    <a:cubicBezTo>
                      <a:pt x="382" y="23"/>
                      <a:pt x="403" y="37"/>
                      <a:pt x="419" y="56"/>
                    </a:cubicBezTo>
                    <a:cubicBezTo>
                      <a:pt x="435" y="75"/>
                      <a:pt x="448" y="99"/>
                      <a:pt x="456" y="128"/>
                    </a:cubicBezTo>
                    <a:lnTo>
                      <a:pt x="321" y="153"/>
                    </a:lnTo>
                    <a:cubicBezTo>
                      <a:pt x="315" y="135"/>
                      <a:pt x="306" y="122"/>
                      <a:pt x="292" y="113"/>
                    </a:cubicBezTo>
                    <a:cubicBezTo>
                      <a:pt x="279" y="104"/>
                      <a:pt x="262" y="100"/>
                      <a:pt x="241" y="100"/>
                    </a:cubicBezTo>
                    <a:cubicBezTo>
                      <a:pt x="211" y="100"/>
                      <a:pt x="186" y="110"/>
                      <a:pt x="168" y="132"/>
                    </a:cubicBezTo>
                    <a:cubicBezTo>
                      <a:pt x="150" y="153"/>
                      <a:pt x="141" y="187"/>
                      <a:pt x="141" y="233"/>
                    </a:cubicBezTo>
                    <a:cubicBezTo>
                      <a:pt x="141" y="282"/>
                      <a:pt x="150" y="317"/>
                      <a:pt x="168" y="338"/>
                    </a:cubicBezTo>
                    <a:cubicBezTo>
                      <a:pt x="187" y="359"/>
                      <a:pt x="212" y="370"/>
                      <a:pt x="246" y="370"/>
                    </a:cubicBezTo>
                    <a:cubicBezTo>
                      <a:pt x="261" y="370"/>
                      <a:pt x="276" y="367"/>
                      <a:pt x="290" y="363"/>
                    </a:cubicBezTo>
                    <a:cubicBezTo>
                      <a:pt x="305" y="358"/>
                      <a:pt x="321" y="351"/>
                      <a:pt x="339" y="340"/>
                    </a:cubicBezTo>
                    <a:lnTo>
                      <a:pt x="339" y="297"/>
                    </a:lnTo>
                    <a:lnTo>
                      <a:pt x="246" y="297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CustomShape 11"/>
              <p:cNvSpPr/>
              <p:nvPr/>
            </p:nvSpPr>
            <p:spPr>
              <a:xfrm>
                <a:off x="7726320" y="1246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CustomShape 12"/>
              <p:cNvSpPr/>
              <p:nvPr/>
            </p:nvSpPr>
            <p:spPr>
              <a:xfrm>
                <a:off x="7879680" y="1246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31" name="Group 13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132" name="CustomShape 14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CustomShape 15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CustomShape 16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CustomShape 17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CustomShape 18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37" name="Group 19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138" name="CustomShape 20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39" name="Group 21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140" name="CustomShape 22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1" name="CustomShape 23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2" name="CustomShape 24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3" name="CustomShape 25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4" name="CustomShape 26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5" name="CustomShape 27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6" name="CustomShape 28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7" name="CustomShape 29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8" name="CustomShape 30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9" name="CustomShape 31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150" name="Group 32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151" name="CustomShape 33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CustomShape 34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CustomShape 35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CustomShape 36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CustomShape 37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38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39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40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CustomShape 41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CustomShape 42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CustomShape 43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CustomShape 44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CustomShape 45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46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47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CustomShape 48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1607888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workspace (bitbake mode)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how the various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commands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relate to the your layers, your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target, and your workspace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69" name="Group 3"/>
          <p:cNvGrpSpPr/>
          <p:nvPr/>
        </p:nvGrpSpPr>
        <p:grpSpPr>
          <a:xfrm>
            <a:off x="997200" y="427680"/>
            <a:ext cx="7680960" cy="5714640"/>
            <a:chOff x="997200" y="427680"/>
            <a:chExt cx="7680960" cy="5714640"/>
          </a:xfrm>
        </p:grpSpPr>
        <p:sp>
          <p:nvSpPr>
            <p:cNvPr id="170" name="Freeform 4"/>
            <p:cNvSpPr/>
            <p:nvPr/>
          </p:nvSpPr>
          <p:spPr>
            <a:xfrm>
              <a:off x="3923280" y="3045240"/>
              <a:ext cx="4618080" cy="2377800"/>
            </a:xfrm>
            <a:custGeom>
              <a:avLst/>
              <a:gdLst/>
              <a:ahLst/>
              <a:cxnLst/>
              <a:rect l="0" t="0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</p:sp>
        <p:sp>
          <p:nvSpPr>
            <p:cNvPr id="171" name="CustomShape 5"/>
            <p:cNvSpPr/>
            <p:nvPr/>
          </p:nvSpPr>
          <p:spPr>
            <a:xfrm>
              <a:off x="6636600" y="427680"/>
              <a:ext cx="1783080" cy="1783080"/>
            </a:xfrm>
            <a:custGeom>
              <a:avLst/>
              <a:gdLst/>
              <a:ahLst/>
              <a:cxnLst/>
              <a:rect l="0" t="0" r="r" b="b"/>
              <a:pathLst>
                <a:path w="4955" h="4955">
                  <a:moveTo>
                    <a:pt x="0" y="2477"/>
                  </a:moveTo>
                  <a:lnTo>
                    <a:pt x="711" y="3190"/>
                  </a:lnTo>
                  <a:lnTo>
                    <a:pt x="725" y="4228"/>
                  </a:lnTo>
                  <a:lnTo>
                    <a:pt x="1733" y="4229"/>
                  </a:lnTo>
                  <a:lnTo>
                    <a:pt x="2477" y="4954"/>
                  </a:lnTo>
                  <a:lnTo>
                    <a:pt x="3190" y="4242"/>
                  </a:lnTo>
                  <a:lnTo>
                    <a:pt x="4228" y="4228"/>
                  </a:lnTo>
                  <a:lnTo>
                    <a:pt x="4229" y="3220"/>
                  </a:lnTo>
                  <a:lnTo>
                    <a:pt x="4954" y="2477"/>
                  </a:lnTo>
                  <a:lnTo>
                    <a:pt x="4242" y="1763"/>
                  </a:lnTo>
                  <a:lnTo>
                    <a:pt x="4228" y="725"/>
                  </a:lnTo>
                  <a:lnTo>
                    <a:pt x="3220" y="724"/>
                  </a:lnTo>
                  <a:lnTo>
                    <a:pt x="2477" y="0"/>
                  </a:lnTo>
                  <a:lnTo>
                    <a:pt x="1763" y="711"/>
                  </a:lnTo>
                  <a:lnTo>
                    <a:pt x="725" y="725"/>
                  </a:lnTo>
                  <a:lnTo>
                    <a:pt x="724" y="1733"/>
                  </a:lnTo>
                  <a:lnTo>
                    <a:pt x="0" y="2477"/>
                  </a:lnTo>
                </a:path>
              </a:pathLst>
            </a:custGeom>
            <a:solidFill>
              <a:srgbClr val="BEE3D3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TextShape 6"/>
            <p:cNvSpPr txBox="1"/>
            <p:nvPr/>
          </p:nvSpPr>
          <p:spPr>
            <a:xfrm>
              <a:off x="7585560" y="5796000"/>
              <a:ext cx="5601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add</a:t>
              </a:r>
            </a:p>
          </p:txBody>
        </p:sp>
        <p:sp>
          <p:nvSpPr>
            <p:cNvPr id="173" name="TextShape 7"/>
            <p:cNvSpPr txBox="1"/>
            <p:nvPr/>
          </p:nvSpPr>
          <p:spPr>
            <a:xfrm>
              <a:off x="2675520" y="4451040"/>
              <a:ext cx="8528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modify</a:t>
              </a:r>
            </a:p>
          </p:txBody>
        </p:sp>
        <p:sp>
          <p:nvSpPr>
            <p:cNvPr id="174" name="TextShape 8"/>
            <p:cNvSpPr txBox="1"/>
            <p:nvPr/>
          </p:nvSpPr>
          <p:spPr>
            <a:xfrm>
              <a:off x="2593800" y="5074560"/>
              <a:ext cx="10159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upgrade</a:t>
              </a:r>
            </a:p>
          </p:txBody>
        </p:sp>
        <p:sp>
          <p:nvSpPr>
            <p:cNvPr id="175" name="CustomShape 9"/>
            <p:cNvSpPr/>
            <p:nvPr/>
          </p:nvSpPr>
          <p:spPr>
            <a:xfrm>
              <a:off x="2507400" y="4776120"/>
              <a:ext cx="1188720" cy="320040"/>
            </a:xfrm>
            <a:custGeom>
              <a:avLst/>
              <a:gdLst/>
              <a:ahLst/>
              <a:cxnLst/>
              <a:rect l="0" t="0" r="r" b="b"/>
              <a:pathLst>
                <a:path w="3304" h="890">
                  <a:moveTo>
                    <a:pt x="0" y="222"/>
                  </a:moveTo>
                  <a:lnTo>
                    <a:pt x="2477" y="222"/>
                  </a:lnTo>
                  <a:lnTo>
                    <a:pt x="2477" y="0"/>
                  </a:lnTo>
                  <a:lnTo>
                    <a:pt x="3303" y="444"/>
                  </a:lnTo>
                  <a:lnTo>
                    <a:pt x="2477" y="889"/>
                  </a:lnTo>
                  <a:lnTo>
                    <a:pt x="2477" y="667"/>
                  </a:lnTo>
                  <a:lnTo>
                    <a:pt x="0" y="667"/>
                  </a:lnTo>
                  <a:lnTo>
                    <a:pt x="0" y="22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2507400" y="3519000"/>
              <a:ext cx="1188720" cy="320040"/>
            </a:xfrm>
            <a:custGeom>
              <a:avLst/>
              <a:gdLst/>
              <a:ahLst/>
              <a:cxnLst/>
              <a:rect l="0" t="0" r="r" b="b"/>
              <a:pathLst>
                <a:path w="3304" h="890">
                  <a:moveTo>
                    <a:pt x="3303" y="222"/>
                  </a:moveTo>
                  <a:lnTo>
                    <a:pt x="826" y="222"/>
                  </a:lnTo>
                  <a:lnTo>
                    <a:pt x="826" y="0"/>
                  </a:lnTo>
                  <a:lnTo>
                    <a:pt x="0" y="444"/>
                  </a:lnTo>
                  <a:lnTo>
                    <a:pt x="826" y="889"/>
                  </a:lnTo>
                  <a:lnTo>
                    <a:pt x="826" y="667"/>
                  </a:lnTo>
                  <a:lnTo>
                    <a:pt x="3303" y="667"/>
                  </a:lnTo>
                  <a:lnTo>
                    <a:pt x="3303" y="22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TextShape 11"/>
            <p:cNvSpPr txBox="1"/>
            <p:nvPr/>
          </p:nvSpPr>
          <p:spPr>
            <a:xfrm>
              <a:off x="2745720" y="3227040"/>
              <a:ext cx="7124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finish</a:t>
              </a:r>
            </a:p>
          </p:txBody>
        </p:sp>
        <p:sp>
          <p:nvSpPr>
            <p:cNvPr id="178" name="TextShape 12"/>
            <p:cNvSpPr txBox="1"/>
            <p:nvPr/>
          </p:nvSpPr>
          <p:spPr>
            <a:xfrm>
              <a:off x="4717800" y="5796000"/>
              <a:ext cx="6883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reset</a:t>
              </a:r>
            </a:p>
          </p:txBody>
        </p:sp>
        <p:sp>
          <p:nvSpPr>
            <p:cNvPr id="179" name="CustomShape 13"/>
            <p:cNvSpPr/>
            <p:nvPr/>
          </p:nvSpPr>
          <p:spPr>
            <a:xfrm rot="16200000">
              <a:off x="7165440" y="2519280"/>
              <a:ext cx="724680" cy="211680"/>
            </a:xfrm>
            <a:custGeom>
              <a:avLst/>
              <a:gdLst/>
              <a:ahLst/>
              <a:cxnLst/>
              <a:rect l="0" t="0" r="r" b="b"/>
              <a:pathLst>
                <a:path w="2014" h="590">
                  <a:moveTo>
                    <a:pt x="0" y="442"/>
                  </a:moveTo>
                  <a:lnTo>
                    <a:pt x="1510" y="442"/>
                  </a:lnTo>
                  <a:lnTo>
                    <a:pt x="1510" y="589"/>
                  </a:lnTo>
                  <a:lnTo>
                    <a:pt x="2013" y="295"/>
                  </a:lnTo>
                  <a:lnTo>
                    <a:pt x="1510" y="0"/>
                  </a:lnTo>
                  <a:lnTo>
                    <a:pt x="1510" y="148"/>
                  </a:lnTo>
                  <a:lnTo>
                    <a:pt x="0" y="148"/>
                  </a:lnTo>
                  <a:lnTo>
                    <a:pt x="0" y="44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TextShape 14"/>
            <p:cNvSpPr txBox="1"/>
            <p:nvPr/>
          </p:nvSpPr>
          <p:spPr>
            <a:xfrm>
              <a:off x="6645960" y="3057480"/>
              <a:ext cx="17640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sz="1800" b="0" strike="noStrike" spc="-1">
                  <a:latin typeface="Arial"/>
                </a:rPr>
                <a:t>deploy-target</a:t>
              </a:r>
            </a:p>
            <a:p>
              <a:pPr algn="ctr"/>
              <a:r>
                <a:rPr lang="en-US" sz="1800" b="0" strike="noStrike" spc="-1">
                  <a:latin typeface="Arial"/>
                </a:rPr>
                <a:t>undeploy-target</a:t>
              </a:r>
            </a:p>
          </p:txBody>
        </p:sp>
        <p:sp>
          <p:nvSpPr>
            <p:cNvPr id="181" name="CustomShape 15"/>
            <p:cNvSpPr/>
            <p:nvPr/>
          </p:nvSpPr>
          <p:spPr>
            <a:xfrm rot="18900000">
              <a:off x="4191480" y="5654880"/>
              <a:ext cx="685800" cy="228600"/>
            </a:xfrm>
            <a:custGeom>
              <a:avLst/>
              <a:gdLst/>
              <a:ahLst/>
              <a:cxnLst/>
              <a:rect l="0" t="0" r="r" b="b"/>
              <a:pathLst>
                <a:path w="1907" h="636">
                  <a:moveTo>
                    <a:pt x="1906" y="159"/>
                  </a:moveTo>
                  <a:lnTo>
                    <a:pt x="478" y="159"/>
                  </a:lnTo>
                  <a:lnTo>
                    <a:pt x="478" y="0"/>
                  </a:lnTo>
                  <a:lnTo>
                    <a:pt x="0" y="318"/>
                  </a:lnTo>
                  <a:lnTo>
                    <a:pt x="478" y="635"/>
                  </a:lnTo>
                  <a:lnTo>
                    <a:pt x="478" y="477"/>
                  </a:lnTo>
                  <a:lnTo>
                    <a:pt x="1906" y="477"/>
                  </a:lnTo>
                  <a:lnTo>
                    <a:pt x="1906" y="159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TextShape 16"/>
            <p:cNvSpPr txBox="1"/>
            <p:nvPr/>
          </p:nvSpPr>
          <p:spPr>
            <a:xfrm>
              <a:off x="7712280" y="3342600"/>
              <a:ext cx="180720" cy="42732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83" name="TextShape 17"/>
            <p:cNvSpPr txBox="1"/>
            <p:nvPr/>
          </p:nvSpPr>
          <p:spPr>
            <a:xfrm>
              <a:off x="5045400" y="3166920"/>
              <a:ext cx="660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build</a:t>
              </a:r>
            </a:p>
          </p:txBody>
        </p:sp>
        <p:sp>
          <p:nvSpPr>
            <p:cNvPr id="184" name="TextShape 18"/>
            <p:cNvSpPr txBox="1"/>
            <p:nvPr/>
          </p:nvSpPr>
          <p:spPr>
            <a:xfrm>
              <a:off x="4289040" y="4218480"/>
              <a:ext cx="9532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rename</a:t>
              </a:r>
            </a:p>
          </p:txBody>
        </p:sp>
        <p:sp>
          <p:nvSpPr>
            <p:cNvPr id="185" name="TextShape 19"/>
            <p:cNvSpPr txBox="1"/>
            <p:nvPr/>
          </p:nvSpPr>
          <p:spPr>
            <a:xfrm>
              <a:off x="1672920" y="2543400"/>
              <a:ext cx="51948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find-recipe	search	edit-recipe	latest-version</a:t>
              </a:r>
            </a:p>
          </p:txBody>
        </p:sp>
        <p:sp>
          <p:nvSpPr>
            <p:cNvPr id="186" name="TextShape 20"/>
            <p:cNvSpPr txBox="1"/>
            <p:nvPr/>
          </p:nvSpPr>
          <p:spPr>
            <a:xfrm>
              <a:off x="4106160" y="3587760"/>
              <a:ext cx="1623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configure-help</a:t>
              </a:r>
            </a:p>
          </p:txBody>
        </p:sp>
        <p:sp>
          <p:nvSpPr>
            <p:cNvPr id="187" name="TextShape 21"/>
            <p:cNvSpPr txBox="1"/>
            <p:nvPr/>
          </p:nvSpPr>
          <p:spPr>
            <a:xfrm>
              <a:off x="7352280" y="4146480"/>
              <a:ext cx="790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status</a:t>
              </a:r>
            </a:p>
          </p:txBody>
        </p:sp>
        <p:sp>
          <p:nvSpPr>
            <p:cNvPr id="188" name="TextShape 22"/>
            <p:cNvSpPr txBox="1"/>
            <p:nvPr/>
          </p:nvSpPr>
          <p:spPr>
            <a:xfrm>
              <a:off x="4683240" y="4831920"/>
              <a:ext cx="1357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build-image</a:t>
              </a:r>
            </a:p>
          </p:txBody>
        </p:sp>
        <p:sp>
          <p:nvSpPr>
            <p:cNvPr id="189" name="CustomShape 23"/>
            <p:cNvSpPr/>
            <p:nvPr/>
          </p:nvSpPr>
          <p:spPr>
            <a:xfrm rot="2700000">
              <a:off x="7759440" y="5654880"/>
              <a:ext cx="685800" cy="228600"/>
            </a:xfrm>
            <a:custGeom>
              <a:avLst/>
              <a:gdLst/>
              <a:ahLst/>
              <a:cxnLst/>
              <a:rect l="0" t="0" r="r" b="b"/>
              <a:pathLst>
                <a:path w="1906" h="636">
                  <a:moveTo>
                    <a:pt x="1905" y="476"/>
                  </a:moveTo>
                  <a:lnTo>
                    <a:pt x="477" y="476"/>
                  </a:lnTo>
                  <a:lnTo>
                    <a:pt x="477" y="635"/>
                  </a:lnTo>
                  <a:lnTo>
                    <a:pt x="0" y="317"/>
                  </a:lnTo>
                  <a:lnTo>
                    <a:pt x="477" y="0"/>
                  </a:lnTo>
                  <a:lnTo>
                    <a:pt x="477" y="158"/>
                  </a:lnTo>
                  <a:lnTo>
                    <a:pt x="1905" y="158"/>
                  </a:lnTo>
                  <a:lnTo>
                    <a:pt x="1905" y="476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0" name="Group 24"/>
            <p:cNvGrpSpPr/>
            <p:nvPr/>
          </p:nvGrpSpPr>
          <p:grpSpPr>
            <a:xfrm>
              <a:off x="7023240" y="1243800"/>
              <a:ext cx="1009800" cy="168840"/>
              <a:chOff x="7023240" y="1243800"/>
              <a:chExt cx="1009800" cy="168840"/>
            </a:xfrm>
          </p:grpSpPr>
          <p:sp>
            <p:nvSpPr>
              <p:cNvPr id="191" name="Freeform 25"/>
              <p:cNvSpPr/>
              <p:nvPr/>
            </p:nvSpPr>
            <p:spPr>
              <a:xfrm>
                <a:off x="7023240" y="1246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2" name="Freeform 26"/>
              <p:cNvSpPr/>
              <p:nvPr/>
            </p:nvSpPr>
            <p:spPr>
              <a:xfrm>
                <a:off x="7167600" y="1246680"/>
                <a:ext cx="1782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3" name="Freeform 27"/>
              <p:cNvSpPr/>
              <p:nvPr/>
            </p:nvSpPr>
            <p:spPr>
              <a:xfrm>
                <a:off x="7362720" y="1246320"/>
                <a:ext cx="1609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4" name="Freeform 28"/>
              <p:cNvSpPr/>
              <p:nvPr/>
            </p:nvSpPr>
            <p:spPr>
              <a:xfrm>
                <a:off x="7529040" y="1243800"/>
                <a:ext cx="16668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63" h="470">
                    <a:moveTo>
                      <a:pt x="246" y="297"/>
                    </a:moveTo>
                    <a:lnTo>
                      <a:pt x="246" y="203"/>
                    </a:lnTo>
                    <a:lnTo>
                      <a:pt x="462" y="203"/>
                    </a:lnTo>
                    <a:lnTo>
                      <a:pt x="462" y="396"/>
                    </a:lnTo>
                    <a:cubicBezTo>
                      <a:pt x="421" y="424"/>
                      <a:pt x="384" y="443"/>
                      <a:pt x="352" y="454"/>
                    </a:cubicBezTo>
                    <a:cubicBezTo>
                      <a:pt x="320" y="464"/>
                      <a:pt x="282" y="469"/>
                      <a:pt x="239" y="469"/>
                    </a:cubicBezTo>
                    <a:cubicBezTo>
                      <a:pt x="185" y="469"/>
                      <a:pt x="141" y="460"/>
                      <a:pt x="107" y="441"/>
                    </a:cubicBezTo>
                    <a:cubicBezTo>
                      <a:pt x="73" y="423"/>
                      <a:pt x="47" y="396"/>
                      <a:pt x="28" y="359"/>
                    </a:cubicBezTo>
                    <a:cubicBezTo>
                      <a:pt x="9" y="323"/>
                      <a:pt x="0" y="282"/>
                      <a:pt x="0" y="235"/>
                    </a:cubicBezTo>
                    <a:cubicBezTo>
                      <a:pt x="0" y="185"/>
                      <a:pt x="10" y="142"/>
                      <a:pt x="31" y="105"/>
                    </a:cubicBezTo>
                    <a:cubicBezTo>
                      <a:pt x="51" y="69"/>
                      <a:pt x="81" y="41"/>
                      <a:pt x="120" y="22"/>
                    </a:cubicBezTo>
                    <a:cubicBezTo>
                      <a:pt x="151" y="7"/>
                      <a:pt x="193" y="0"/>
                      <a:pt x="245" y="0"/>
                    </a:cubicBezTo>
                    <a:cubicBezTo>
                      <a:pt x="295" y="0"/>
                      <a:pt x="332" y="5"/>
                      <a:pt x="357" y="14"/>
                    </a:cubicBezTo>
                    <a:cubicBezTo>
                      <a:pt x="382" y="23"/>
                      <a:pt x="403" y="37"/>
                      <a:pt x="419" y="56"/>
                    </a:cubicBezTo>
                    <a:cubicBezTo>
                      <a:pt x="435" y="75"/>
                      <a:pt x="448" y="99"/>
                      <a:pt x="456" y="128"/>
                    </a:cubicBezTo>
                    <a:lnTo>
                      <a:pt x="321" y="153"/>
                    </a:lnTo>
                    <a:cubicBezTo>
                      <a:pt x="315" y="135"/>
                      <a:pt x="306" y="122"/>
                      <a:pt x="292" y="113"/>
                    </a:cubicBezTo>
                    <a:cubicBezTo>
                      <a:pt x="279" y="104"/>
                      <a:pt x="262" y="100"/>
                      <a:pt x="241" y="100"/>
                    </a:cubicBezTo>
                    <a:cubicBezTo>
                      <a:pt x="211" y="100"/>
                      <a:pt x="186" y="110"/>
                      <a:pt x="168" y="132"/>
                    </a:cubicBezTo>
                    <a:cubicBezTo>
                      <a:pt x="150" y="153"/>
                      <a:pt x="141" y="187"/>
                      <a:pt x="141" y="233"/>
                    </a:cubicBezTo>
                    <a:cubicBezTo>
                      <a:pt x="141" y="282"/>
                      <a:pt x="150" y="317"/>
                      <a:pt x="168" y="338"/>
                    </a:cubicBezTo>
                    <a:cubicBezTo>
                      <a:pt x="187" y="359"/>
                      <a:pt x="212" y="370"/>
                      <a:pt x="246" y="370"/>
                    </a:cubicBezTo>
                    <a:cubicBezTo>
                      <a:pt x="261" y="370"/>
                      <a:pt x="276" y="367"/>
                      <a:pt x="290" y="363"/>
                    </a:cubicBezTo>
                    <a:cubicBezTo>
                      <a:pt x="305" y="358"/>
                      <a:pt x="321" y="351"/>
                      <a:pt x="339" y="340"/>
                    </a:cubicBezTo>
                    <a:lnTo>
                      <a:pt x="339" y="297"/>
                    </a:lnTo>
                    <a:lnTo>
                      <a:pt x="246" y="297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5" name="Freeform 29"/>
              <p:cNvSpPr/>
              <p:nvPr/>
            </p:nvSpPr>
            <p:spPr>
              <a:xfrm>
                <a:off x="7726320" y="124632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6" name="Freeform 30"/>
              <p:cNvSpPr/>
              <p:nvPr/>
            </p:nvSpPr>
            <p:spPr>
              <a:xfrm>
                <a:off x="7879680" y="1246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grpSp>
          <p:nvGrpSpPr>
            <p:cNvPr id="197" name="Group 31"/>
            <p:cNvGrpSpPr/>
            <p:nvPr/>
          </p:nvGrpSpPr>
          <p:grpSpPr>
            <a:xfrm>
              <a:off x="1134360" y="2931120"/>
              <a:ext cx="1280160" cy="2606040"/>
              <a:chOff x="1134360" y="2931120"/>
              <a:chExt cx="1280160" cy="2606040"/>
            </a:xfrm>
          </p:grpSpPr>
          <p:sp>
            <p:nvSpPr>
              <p:cNvPr id="198" name="CustomShape 32"/>
              <p:cNvSpPr/>
              <p:nvPr/>
            </p:nvSpPr>
            <p:spPr>
              <a:xfrm>
                <a:off x="1362960" y="315972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33"/>
              <p:cNvSpPr/>
              <p:nvPr/>
            </p:nvSpPr>
            <p:spPr>
              <a:xfrm>
                <a:off x="1317240" y="311400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34"/>
              <p:cNvSpPr/>
              <p:nvPr/>
            </p:nvSpPr>
            <p:spPr>
              <a:xfrm>
                <a:off x="1271520" y="306828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35"/>
              <p:cNvSpPr/>
              <p:nvPr/>
            </p:nvSpPr>
            <p:spPr>
              <a:xfrm>
                <a:off x="1225800" y="302256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36"/>
              <p:cNvSpPr/>
              <p:nvPr/>
            </p:nvSpPr>
            <p:spPr>
              <a:xfrm>
                <a:off x="1180080" y="297684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03" name="Group 37"/>
              <p:cNvGrpSpPr/>
              <p:nvPr/>
            </p:nvGrpSpPr>
            <p:grpSpPr>
              <a:xfrm>
                <a:off x="1134360" y="2931120"/>
                <a:ext cx="1051560" cy="2377440"/>
                <a:chOff x="1134360" y="2931120"/>
                <a:chExt cx="1051560" cy="2377440"/>
              </a:xfrm>
            </p:grpSpPr>
            <p:sp>
              <p:nvSpPr>
                <p:cNvPr id="204" name="CustomShape 38"/>
                <p:cNvSpPr/>
                <p:nvPr/>
              </p:nvSpPr>
              <p:spPr>
                <a:xfrm>
                  <a:off x="1134360" y="2931120"/>
                  <a:ext cx="1051560" cy="23774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205" name="Group 39"/>
                <p:cNvGrpSpPr/>
                <p:nvPr/>
              </p:nvGrpSpPr>
              <p:grpSpPr>
                <a:xfrm>
                  <a:off x="1175040" y="3883680"/>
                  <a:ext cx="970200" cy="490680"/>
                  <a:chOff x="1175040" y="3883680"/>
                  <a:chExt cx="970200" cy="490680"/>
                </a:xfrm>
              </p:grpSpPr>
              <p:sp>
                <p:nvSpPr>
                  <p:cNvPr id="206" name="Freeform 40"/>
                  <p:cNvSpPr/>
                  <p:nvPr/>
                </p:nvSpPr>
                <p:spPr>
                  <a:xfrm>
                    <a:off x="1295280" y="388656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7" name="Freeform 41"/>
                  <p:cNvSpPr/>
                  <p:nvPr/>
                </p:nvSpPr>
                <p:spPr>
                  <a:xfrm>
                    <a:off x="1469160" y="3883680"/>
                    <a:ext cx="169560" cy="1692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8" name="Freeform 42"/>
                  <p:cNvSpPr/>
                  <p:nvPr/>
                </p:nvSpPr>
                <p:spPr>
                  <a:xfrm>
                    <a:off x="1665360" y="3886560"/>
                    <a:ext cx="156960" cy="16668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9" name="Freeform 43"/>
                  <p:cNvSpPr/>
                  <p:nvPr/>
                </p:nvSpPr>
                <p:spPr>
                  <a:xfrm>
                    <a:off x="1856160" y="3886200"/>
                    <a:ext cx="16092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0" name="Freeform 44"/>
                  <p:cNvSpPr/>
                  <p:nvPr/>
                </p:nvSpPr>
                <p:spPr>
                  <a:xfrm>
                    <a:off x="1175040" y="4208400"/>
                    <a:ext cx="1296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1" name="Freeform 45"/>
                  <p:cNvSpPr/>
                  <p:nvPr/>
                </p:nvSpPr>
                <p:spPr>
                  <a:xfrm>
                    <a:off x="1311120" y="420840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2" name="Freeform 46"/>
                  <p:cNvSpPr/>
                  <p:nvPr/>
                </p:nvSpPr>
                <p:spPr>
                  <a:xfrm>
                    <a:off x="1469160" y="420840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3" name="Freeform 47"/>
                  <p:cNvSpPr/>
                  <p:nvPr/>
                </p:nvSpPr>
                <p:spPr>
                  <a:xfrm>
                    <a:off x="1662840" y="4208040"/>
                    <a:ext cx="13824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4" name="Freeform 48"/>
                  <p:cNvSpPr/>
                  <p:nvPr/>
                </p:nvSpPr>
                <p:spPr>
                  <a:xfrm>
                    <a:off x="1828080" y="4208040"/>
                    <a:ext cx="16092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5" name="Freeform 49"/>
                  <p:cNvSpPr/>
                  <p:nvPr/>
                </p:nvSpPr>
                <p:spPr>
                  <a:xfrm>
                    <a:off x="1996920" y="4205520"/>
                    <a:ext cx="148680" cy="1692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</p:grpSp>
          </p:grpSp>
        </p:grpSp>
        <p:grpSp>
          <p:nvGrpSpPr>
            <p:cNvPr id="216" name="Group 50"/>
            <p:cNvGrpSpPr/>
            <p:nvPr/>
          </p:nvGrpSpPr>
          <p:grpSpPr>
            <a:xfrm>
              <a:off x="5431680" y="3997800"/>
              <a:ext cx="1600560" cy="490680"/>
              <a:chOff x="5431680" y="3997800"/>
              <a:chExt cx="1600560" cy="490680"/>
            </a:xfrm>
          </p:grpSpPr>
          <p:sp>
            <p:nvSpPr>
              <p:cNvPr id="217" name="Freeform 51"/>
              <p:cNvSpPr/>
              <p:nvPr/>
            </p:nvSpPr>
            <p:spPr>
              <a:xfrm>
                <a:off x="5648760" y="4000320"/>
                <a:ext cx="1508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18" name="Freeform 52"/>
              <p:cNvSpPr/>
              <p:nvPr/>
            </p:nvSpPr>
            <p:spPr>
              <a:xfrm>
                <a:off x="5826240" y="400032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19" name="Freeform 53"/>
              <p:cNvSpPr/>
              <p:nvPr/>
            </p:nvSpPr>
            <p:spPr>
              <a:xfrm>
                <a:off x="5975280" y="4000680"/>
                <a:ext cx="17748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0" name="Freeform 54"/>
              <p:cNvSpPr/>
              <p:nvPr/>
            </p:nvSpPr>
            <p:spPr>
              <a:xfrm>
                <a:off x="6158160" y="4000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1" name="Freeform 55"/>
              <p:cNvSpPr/>
              <p:nvPr/>
            </p:nvSpPr>
            <p:spPr>
              <a:xfrm>
                <a:off x="6320880" y="399780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2" name="Freeform 56"/>
              <p:cNvSpPr/>
              <p:nvPr/>
            </p:nvSpPr>
            <p:spPr>
              <a:xfrm>
                <a:off x="6510600" y="399780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3" name="Freeform 57"/>
              <p:cNvSpPr/>
              <p:nvPr/>
            </p:nvSpPr>
            <p:spPr>
              <a:xfrm>
                <a:off x="6707160" y="4000680"/>
                <a:ext cx="1296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4" name="Freeform 58"/>
              <p:cNvSpPr/>
              <p:nvPr/>
            </p:nvSpPr>
            <p:spPr>
              <a:xfrm>
                <a:off x="5431680" y="4322160"/>
                <a:ext cx="22896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5" name="Freeform 59"/>
              <p:cNvSpPr/>
              <p:nvPr/>
            </p:nvSpPr>
            <p:spPr>
              <a:xfrm>
                <a:off x="5667480" y="431964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6" name="Freeform 60"/>
              <p:cNvSpPr/>
              <p:nvPr/>
            </p:nvSpPr>
            <p:spPr>
              <a:xfrm>
                <a:off x="5865120" y="4322160"/>
                <a:ext cx="1609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7" name="Freeform 61"/>
              <p:cNvSpPr/>
              <p:nvPr/>
            </p:nvSpPr>
            <p:spPr>
              <a:xfrm>
                <a:off x="6042960" y="4322160"/>
                <a:ext cx="1735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8" name="Freeform 62"/>
              <p:cNvSpPr/>
              <p:nvPr/>
            </p:nvSpPr>
            <p:spPr>
              <a:xfrm>
                <a:off x="6224400" y="4319640"/>
                <a:ext cx="14868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9" name="Freeform 63"/>
              <p:cNvSpPr/>
              <p:nvPr/>
            </p:nvSpPr>
            <p:spPr>
              <a:xfrm>
                <a:off x="6397560" y="4322520"/>
                <a:ext cx="13896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0" name="Freeform 64"/>
              <p:cNvSpPr/>
              <p:nvPr/>
            </p:nvSpPr>
            <p:spPr>
              <a:xfrm>
                <a:off x="6527160" y="4322520"/>
                <a:ext cx="1782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1" name="Freeform 65"/>
              <p:cNvSpPr/>
              <p:nvPr/>
            </p:nvSpPr>
            <p:spPr>
              <a:xfrm>
                <a:off x="6711480" y="4319640"/>
                <a:ext cx="15912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2" name="Freeform 66"/>
              <p:cNvSpPr/>
              <p:nvPr/>
            </p:nvSpPr>
            <p:spPr>
              <a:xfrm>
                <a:off x="6894360" y="432216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sp>
          <p:nvSpPr>
            <p:cNvPr id="233" name="CustomShape 67"/>
            <p:cNvSpPr/>
            <p:nvPr/>
          </p:nvSpPr>
          <p:spPr>
            <a:xfrm>
              <a:off x="997200" y="2526840"/>
              <a:ext cx="7680960" cy="3154680"/>
            </a:xfrm>
            <a:prstGeom prst="rect">
              <a:avLst/>
            </a:prstGeom>
            <a:noFill/>
            <a:ln w="12600">
              <a:solidFill>
                <a:srgbClr val="F37B7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TextShape 68"/>
            <p:cNvSpPr txBox="1"/>
            <p:nvPr/>
          </p:nvSpPr>
          <p:spPr>
            <a:xfrm>
              <a:off x="6368400" y="4740840"/>
              <a:ext cx="1623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update-recipe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763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targets?</a:t>
            </a:r>
            <a:endParaRPr lang="en-US" sz="2600" b="0" strike="noStrike" spc="-1">
              <a:latin typeface="Arial"/>
            </a:endParaRPr>
          </a:p>
        </p:txBody>
      </p:sp>
      <p:grpSp>
        <p:nvGrpSpPr>
          <p:cNvPr id="236" name="Group 2"/>
          <p:cNvGrpSpPr/>
          <p:nvPr/>
        </p:nvGrpSpPr>
        <p:grpSpPr>
          <a:xfrm>
            <a:off x="1134360" y="248040"/>
            <a:ext cx="7405200" cy="5287680"/>
            <a:chOff x="1134360" y="248040"/>
            <a:chExt cx="7405200" cy="5287680"/>
          </a:xfrm>
        </p:grpSpPr>
        <p:sp>
          <p:nvSpPr>
            <p:cNvPr id="237" name="CustomShape 3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8" name="Group 4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239" name="CustomShape 5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CustomShape 6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CustomShape 7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CustomShape 8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CustomShape 9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CustomShape 10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45" name="Group 11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246" name="CustomShape 12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7" name="CustomShape 13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8" name="CustomShape 14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9" name="CustomShape 15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0" name="CustomShape 16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1" name="CustomShape 17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252" name="Group 18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253" name="CustomShape 19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CustomShape 20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CustomShape 21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CustomShape 22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CustomShape 23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58" name="Group 24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259" name="CustomShape 25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260" name="Group 26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261" name="CustomShape 27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2" name="CustomShape 28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3" name="CustomShape 29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4" name="CustomShape 30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5" name="CustomShape 31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6" name="CustomShape 32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7" name="CustomShape 33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8" name="CustomShape 34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9" name="CustomShape 35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70" name="CustomShape 36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71" name="Group 37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272" name="CustomShape 38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" name="CustomShape 39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" name="CustomShape 40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" name="CustomShape 41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CustomShape 42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CustomShape 43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CustomShape 44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CustomShape 45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CustomShape 46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CustomShape 47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CustomShape 48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CustomShape 49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CustomShape 50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CustomShape 51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CustomShape 52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CustomShape 53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2231157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targets?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yes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specify target’s IP with un/deploy-target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290" name="Group 3"/>
          <p:cNvGrpSpPr/>
          <p:nvPr/>
        </p:nvGrpSpPr>
        <p:grpSpPr>
          <a:xfrm>
            <a:off x="1134360" y="248040"/>
            <a:ext cx="7405200" cy="5287680"/>
            <a:chOff x="1134360" y="248040"/>
            <a:chExt cx="7405200" cy="5287680"/>
          </a:xfrm>
        </p:grpSpPr>
        <p:sp>
          <p:nvSpPr>
            <p:cNvPr id="291" name="CustomShape 4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2" name="Group 5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293" name="CustomShape 6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" name="CustomShape 7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CustomShape 8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CustomShape 9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CustomShape 10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CustomShape 11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99" name="Group 12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300" name="CustomShape 13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1" name="CustomShape 14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2" name="CustomShape 15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3" name="CustomShape 16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4" name="CustomShape 17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5" name="CustomShape 18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06" name="Group 19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307" name="CustomShape 20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8" name="CustomShape 21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9" name="CustomShape 22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" name="CustomShape 23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" name="CustomShape 24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12" name="Group 25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313" name="CustomShape 26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314" name="Group 27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315" name="CustomShape 28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6" name="CustomShape 29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7" name="CustomShape 30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8" name="CustomShape 31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9" name="CustomShape 32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0" name="CustomShape 33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1" name="CustomShape 34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2" name="CustomShape 35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3" name="CustomShape 36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4" name="CustomShape 37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25" name="Group 38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326" name="CustomShape 39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" name="CustomShape 40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" name="CustomShape 41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" name="CustomShape 42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" name="CustomShape 43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" name="CustomShape 44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" name="CustomShape 45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CustomShape 46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CustomShape 47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CustomShape 48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CustomShape 49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CustomShape 50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CustomShape 51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CustomShape 52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CustomShape 53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CustomShape 54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974857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workspaces?</a:t>
            </a:r>
            <a:endParaRPr lang="en-US" sz="2600" b="0" strike="noStrike" spc="-1">
              <a:latin typeface="Arial"/>
            </a:endParaRPr>
          </a:p>
        </p:txBody>
      </p:sp>
      <p:grpSp>
        <p:nvGrpSpPr>
          <p:cNvPr id="343" name="Group 2"/>
          <p:cNvGrpSpPr/>
          <p:nvPr/>
        </p:nvGrpSpPr>
        <p:grpSpPr>
          <a:xfrm>
            <a:off x="1134360" y="248040"/>
            <a:ext cx="7633800" cy="5288040"/>
            <a:chOff x="1134360" y="248040"/>
            <a:chExt cx="7633800" cy="5288040"/>
          </a:xfrm>
        </p:grpSpPr>
        <p:grpSp>
          <p:nvGrpSpPr>
            <p:cNvPr id="344" name="Group 3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345" name="CustomShape 4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6" name="CustomShape 5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" name="CustomShape 6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" name="CustomShape 7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" name="CustomShape 8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" name="CustomShape 9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51" name="Group 10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352" name="CustomShape 11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3" name="CustomShape 12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4" name="CustomShape 13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5" name="CustomShape 14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6" name="CustomShape 15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7" name="CustomShape 16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58" name="Group 17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359" name="CustomShape 18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" name="CustomShape 19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" name="CustomShape 20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" name="CustomShape 21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" name="CustomShape 22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64" name="Group 23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365" name="CustomShape 24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366" name="Group 25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367" name="CustomShape 26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68" name="CustomShape 27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69" name="CustomShape 28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0" name="CustomShape 29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1" name="CustomShape 30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2" name="CustomShape 31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3" name="CustomShape 32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4" name="CustomShape 33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5" name="CustomShape 34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6" name="CustomShape 35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77" name="Group 36"/>
            <p:cNvGrpSpPr/>
            <p:nvPr/>
          </p:nvGrpSpPr>
          <p:grpSpPr>
            <a:xfrm>
              <a:off x="3923280" y="2931480"/>
              <a:ext cx="4844880" cy="2604600"/>
              <a:chOff x="3923280" y="2931480"/>
              <a:chExt cx="4844880" cy="2604600"/>
            </a:xfrm>
          </p:grpSpPr>
          <p:sp>
            <p:nvSpPr>
              <p:cNvPr id="378" name="CustomShape 37"/>
              <p:cNvSpPr/>
              <p:nvPr/>
            </p:nvSpPr>
            <p:spPr>
              <a:xfrm>
                <a:off x="4151880" y="31600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" name="CustomShape 38"/>
              <p:cNvSpPr/>
              <p:nvPr/>
            </p:nvSpPr>
            <p:spPr>
              <a:xfrm>
                <a:off x="4106160" y="311436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" name="CustomShape 39"/>
              <p:cNvSpPr/>
              <p:nvPr/>
            </p:nvSpPr>
            <p:spPr>
              <a:xfrm>
                <a:off x="4060440" y="306864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" name="CustomShape 40"/>
              <p:cNvSpPr/>
              <p:nvPr/>
            </p:nvSpPr>
            <p:spPr>
              <a:xfrm>
                <a:off x="4014720" y="302292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" name="CustomShape 41"/>
              <p:cNvSpPr/>
              <p:nvPr/>
            </p:nvSpPr>
            <p:spPr>
              <a:xfrm>
                <a:off x="3969000" y="297720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" name="CustomShape 42"/>
              <p:cNvSpPr/>
              <p:nvPr/>
            </p:nvSpPr>
            <p:spPr>
              <a:xfrm>
                <a:off x="3923280" y="29314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43"/>
              <p:cNvGrpSpPr/>
              <p:nvPr/>
            </p:nvGrpSpPr>
            <p:grpSpPr>
              <a:xfrm>
                <a:off x="5431680" y="3884040"/>
                <a:ext cx="1599120" cy="489240"/>
                <a:chOff x="5431680" y="3884040"/>
                <a:chExt cx="1599120" cy="489240"/>
              </a:xfrm>
            </p:grpSpPr>
            <p:sp>
              <p:nvSpPr>
                <p:cNvPr id="385" name="CustomShape 44"/>
                <p:cNvSpPr/>
                <p:nvPr/>
              </p:nvSpPr>
              <p:spPr>
                <a:xfrm>
                  <a:off x="5648760" y="3886560"/>
                  <a:ext cx="1490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455">
                      <a:moveTo>
                        <a:pt x="0" y="0"/>
                      </a:moveTo>
                      <a:lnTo>
                        <a:pt x="208" y="0"/>
                      </a:lnTo>
                      <a:cubicBezTo>
                        <a:pt x="249" y="0"/>
                        <a:pt x="283" y="6"/>
                        <a:pt x="308" y="17"/>
                      </a:cubicBezTo>
                      <a:cubicBezTo>
                        <a:pt x="333" y="28"/>
                        <a:pt x="354" y="44"/>
                        <a:pt x="371" y="65"/>
                      </a:cubicBezTo>
                      <a:cubicBezTo>
                        <a:pt x="387" y="86"/>
                        <a:pt x="399" y="110"/>
                        <a:pt x="406" y="137"/>
                      </a:cubicBezTo>
                      <a:cubicBezTo>
                        <a:pt x="414" y="165"/>
                        <a:pt x="418" y="194"/>
                        <a:pt x="418" y="225"/>
                      </a:cubicBezTo>
                      <a:cubicBezTo>
                        <a:pt x="418" y="274"/>
                        <a:pt x="412" y="311"/>
                        <a:pt x="401" y="338"/>
                      </a:cubicBezTo>
                      <a:cubicBezTo>
                        <a:pt x="390" y="365"/>
                        <a:pt x="375" y="387"/>
                        <a:pt x="355" y="405"/>
                      </a:cubicBezTo>
                      <a:cubicBezTo>
                        <a:pt x="335" y="423"/>
                        <a:pt x="314" y="435"/>
                        <a:pt x="292" y="441"/>
                      </a:cubicBezTo>
                      <a:cubicBezTo>
                        <a:pt x="261" y="450"/>
                        <a:pt x="233" y="454"/>
                        <a:pt x="208" y="454"/>
                      </a:cubicBez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0" y="103"/>
                      </a:moveTo>
                      <a:lnTo>
                        <a:pt x="140" y="351"/>
                      </a:lnTo>
                      <a:lnTo>
                        <a:pt x="175" y="351"/>
                      </a:lnTo>
                      <a:cubicBezTo>
                        <a:pt x="204" y="351"/>
                        <a:pt x="225" y="347"/>
                        <a:pt x="237" y="341"/>
                      </a:cubicBezTo>
                      <a:cubicBezTo>
                        <a:pt x="250" y="334"/>
                        <a:pt x="259" y="323"/>
                        <a:pt x="266" y="307"/>
                      </a:cubicBezTo>
                      <a:cubicBezTo>
                        <a:pt x="273" y="291"/>
                        <a:pt x="277" y="264"/>
                        <a:pt x="277" y="228"/>
                      </a:cubicBezTo>
                      <a:cubicBezTo>
                        <a:pt x="277" y="180"/>
                        <a:pt x="269" y="147"/>
                        <a:pt x="253" y="129"/>
                      </a:cubicBezTo>
                      <a:cubicBezTo>
                        <a:pt x="238" y="112"/>
                        <a:pt x="212" y="103"/>
                        <a:pt x="175" y="103"/>
                      </a:cubicBezTo>
                      <a:lnTo>
                        <a:pt x="140" y="10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6" name="CustomShape 45"/>
                <p:cNvSpPr/>
                <p:nvPr/>
              </p:nvSpPr>
              <p:spPr>
                <a:xfrm>
                  <a:off x="5826240" y="388656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7" name="CustomShape 46"/>
                <p:cNvSpPr/>
                <p:nvPr/>
              </p:nvSpPr>
              <p:spPr>
                <a:xfrm>
                  <a:off x="5975280" y="3886920"/>
                  <a:ext cx="17568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455">
                      <a:moveTo>
                        <a:pt x="0" y="0"/>
                      </a:moveTo>
                      <a:cubicBezTo>
                        <a:pt x="49" y="0"/>
                        <a:pt x="98" y="0"/>
                        <a:pt x="147" y="0"/>
                      </a:cubicBezTo>
                      <a:cubicBezTo>
                        <a:pt x="181" y="109"/>
                        <a:pt x="215" y="218"/>
                        <a:pt x="249" y="326"/>
                      </a:cubicBezTo>
                      <a:cubicBezTo>
                        <a:pt x="282" y="218"/>
                        <a:pt x="316" y="109"/>
                        <a:pt x="350" y="0"/>
                      </a:cubicBezTo>
                      <a:cubicBezTo>
                        <a:pt x="397" y="0"/>
                        <a:pt x="444" y="0"/>
                        <a:pt x="492" y="0"/>
                      </a:cubicBezTo>
                      <a:cubicBezTo>
                        <a:pt x="436" y="151"/>
                        <a:pt x="380" y="302"/>
                        <a:pt x="324" y="454"/>
                      </a:cubicBezTo>
                      <a:cubicBezTo>
                        <a:pt x="273" y="454"/>
                        <a:pt x="222" y="454"/>
                        <a:pt x="172" y="454"/>
                      </a:cubicBezTo>
                      <a:cubicBezTo>
                        <a:pt x="114" y="302"/>
                        <a:pt x="57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8" name="CustomShape 47"/>
                <p:cNvSpPr/>
                <p:nvPr/>
              </p:nvSpPr>
              <p:spPr>
                <a:xfrm>
                  <a:off x="6158160" y="388656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9" name="CustomShape 48"/>
                <p:cNvSpPr/>
                <p:nvPr/>
              </p:nvSpPr>
              <p:spPr>
                <a:xfrm>
                  <a:off x="632088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CustomShape 49"/>
                <p:cNvSpPr/>
                <p:nvPr/>
              </p:nvSpPr>
              <p:spPr>
                <a:xfrm>
                  <a:off x="651060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1" name="CustomShape 50"/>
                <p:cNvSpPr/>
                <p:nvPr/>
              </p:nvSpPr>
              <p:spPr>
                <a:xfrm>
                  <a:off x="6707160" y="3886920"/>
                  <a:ext cx="1278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114"/>
                        <a:pt x="140" y="228"/>
                        <a:pt x="140" y="342"/>
                      </a:cubicBezTo>
                      <a:cubicBezTo>
                        <a:pt x="213" y="342"/>
                        <a:pt x="286" y="342"/>
                        <a:pt x="359" y="342"/>
                      </a:cubicBezTo>
                      <a:cubicBezTo>
                        <a:pt x="359" y="379"/>
                        <a:pt x="359" y="416"/>
                        <a:pt x="359" y="454"/>
                      </a:cubicBezTo>
                      <a:cubicBezTo>
                        <a:pt x="239" y="454"/>
                        <a:pt x="120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2" name="CustomShape 51"/>
                <p:cNvSpPr/>
                <p:nvPr/>
              </p:nvSpPr>
              <p:spPr>
                <a:xfrm>
                  <a:off x="5431680" y="4208400"/>
                  <a:ext cx="22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455">
                      <a:moveTo>
                        <a:pt x="0" y="0"/>
                      </a:moveTo>
                      <a:cubicBezTo>
                        <a:pt x="44" y="0"/>
                        <a:pt x="89" y="0"/>
                        <a:pt x="133" y="0"/>
                      </a:cubicBezTo>
                      <a:cubicBezTo>
                        <a:pt x="149" y="84"/>
                        <a:pt x="165" y="169"/>
                        <a:pt x="181" y="253"/>
                      </a:cubicBezTo>
                      <a:cubicBezTo>
                        <a:pt x="204" y="169"/>
                        <a:pt x="228" y="84"/>
                        <a:pt x="251" y="0"/>
                      </a:cubicBezTo>
                      <a:cubicBezTo>
                        <a:pt x="295" y="0"/>
                        <a:pt x="340" y="0"/>
                        <a:pt x="384" y="0"/>
                      </a:cubicBezTo>
                      <a:cubicBezTo>
                        <a:pt x="407" y="84"/>
                        <a:pt x="431" y="169"/>
                        <a:pt x="454" y="253"/>
                      </a:cubicBezTo>
                      <a:cubicBezTo>
                        <a:pt x="470" y="169"/>
                        <a:pt x="486" y="84"/>
                        <a:pt x="502" y="0"/>
                      </a:cubicBezTo>
                      <a:cubicBezTo>
                        <a:pt x="546" y="0"/>
                        <a:pt x="590" y="0"/>
                        <a:pt x="635" y="0"/>
                      </a:cubicBezTo>
                      <a:cubicBezTo>
                        <a:pt x="601" y="151"/>
                        <a:pt x="568" y="302"/>
                        <a:pt x="535" y="454"/>
                      </a:cubicBezTo>
                      <a:cubicBezTo>
                        <a:pt x="489" y="454"/>
                        <a:pt x="443" y="454"/>
                        <a:pt x="397" y="454"/>
                      </a:cubicBezTo>
                      <a:cubicBezTo>
                        <a:pt x="371" y="358"/>
                        <a:pt x="344" y="263"/>
                        <a:pt x="318" y="168"/>
                      </a:cubicBezTo>
                      <a:cubicBezTo>
                        <a:pt x="291" y="263"/>
                        <a:pt x="265" y="358"/>
                        <a:pt x="238" y="454"/>
                      </a:cubicBezTo>
                      <a:cubicBezTo>
                        <a:pt x="193" y="454"/>
                        <a:pt x="147" y="454"/>
                        <a:pt x="101" y="454"/>
                      </a:cubicBezTo>
                      <a:cubicBezTo>
                        <a:pt x="67" y="302"/>
                        <a:pt x="34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CustomShape 52"/>
                <p:cNvSpPr/>
                <p:nvPr/>
              </p:nvSpPr>
              <p:spPr>
                <a:xfrm>
                  <a:off x="5667480" y="420588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4" name="CustomShape 53"/>
                <p:cNvSpPr/>
                <p:nvPr/>
              </p:nvSpPr>
              <p:spPr>
                <a:xfrm>
                  <a:off x="5865120" y="420840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5" name="CustomShape 54"/>
                <p:cNvSpPr/>
                <p:nvPr/>
              </p:nvSpPr>
              <p:spPr>
                <a:xfrm>
                  <a:off x="6042960" y="4208400"/>
                  <a:ext cx="1717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57"/>
                        <a:pt x="140" y="114"/>
                        <a:pt x="140" y="171"/>
                      </a:cubicBezTo>
                      <a:cubicBezTo>
                        <a:pt x="189" y="114"/>
                        <a:pt x="238" y="57"/>
                        <a:pt x="287" y="0"/>
                      </a:cubicBezTo>
                      <a:cubicBezTo>
                        <a:pt x="349" y="0"/>
                        <a:pt x="412" y="0"/>
                        <a:pt x="474" y="0"/>
                      </a:cubicBezTo>
                      <a:cubicBezTo>
                        <a:pt x="419" y="57"/>
                        <a:pt x="363" y="114"/>
                        <a:pt x="308" y="171"/>
                      </a:cubicBezTo>
                      <a:cubicBezTo>
                        <a:pt x="366" y="265"/>
                        <a:pt x="423" y="359"/>
                        <a:pt x="481" y="454"/>
                      </a:cubicBezTo>
                      <a:cubicBezTo>
                        <a:pt x="423" y="454"/>
                        <a:pt x="366" y="454"/>
                        <a:pt x="308" y="454"/>
                      </a:cubicBezTo>
                      <a:cubicBezTo>
                        <a:pt x="276" y="391"/>
                        <a:pt x="245" y="329"/>
                        <a:pt x="213" y="267"/>
                      </a:cubicBezTo>
                      <a:cubicBezTo>
                        <a:pt x="189" y="292"/>
                        <a:pt x="164" y="318"/>
                        <a:pt x="140" y="343"/>
                      </a:cubicBezTo>
                      <a:cubicBezTo>
                        <a:pt x="140" y="380"/>
                        <a:pt x="140" y="417"/>
                        <a:pt x="140" y="454"/>
                      </a:cubicBezTo>
                      <a:cubicBezTo>
                        <a:pt x="93" y="454"/>
                        <a:pt x="47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CustomShape 55"/>
                <p:cNvSpPr/>
                <p:nvPr/>
              </p:nvSpPr>
              <p:spPr>
                <a:xfrm>
                  <a:off x="6224400" y="4205880"/>
                  <a:ext cx="146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470">
                      <a:moveTo>
                        <a:pt x="0" y="311"/>
                      </a:moveTo>
                      <a:lnTo>
                        <a:pt x="133" y="303"/>
                      </a:lnTo>
                      <a:cubicBezTo>
                        <a:pt x="136" y="325"/>
                        <a:pt x="142" y="341"/>
                        <a:pt x="151" y="352"/>
                      </a:cubicBezTo>
                      <a:cubicBezTo>
                        <a:pt x="166" y="371"/>
                        <a:pt x="186" y="380"/>
                        <a:pt x="213" y="380"/>
                      </a:cubicBezTo>
                      <a:cubicBezTo>
                        <a:pt x="233" y="380"/>
                        <a:pt x="248" y="375"/>
                        <a:pt x="259" y="366"/>
                      </a:cubicBezTo>
                      <a:cubicBezTo>
                        <a:pt x="270" y="356"/>
                        <a:pt x="276" y="346"/>
                        <a:pt x="276" y="333"/>
                      </a:cubicBezTo>
                      <a:cubicBezTo>
                        <a:pt x="276" y="321"/>
                        <a:pt x="270" y="311"/>
                        <a:pt x="260" y="302"/>
                      </a:cubicBezTo>
                      <a:cubicBezTo>
                        <a:pt x="250" y="292"/>
                        <a:pt x="226" y="284"/>
                        <a:pt x="188" y="275"/>
                      </a:cubicBezTo>
                      <a:cubicBezTo>
                        <a:pt x="127" y="262"/>
                        <a:pt x="83" y="243"/>
                        <a:pt x="57" y="220"/>
                      </a:cubicBezTo>
                      <a:cubicBezTo>
                        <a:pt x="30" y="197"/>
                        <a:pt x="17" y="168"/>
                        <a:pt x="17" y="133"/>
                      </a:cubicBezTo>
                      <a:cubicBezTo>
                        <a:pt x="17" y="109"/>
                        <a:pt x="24" y="87"/>
                        <a:pt x="37" y="67"/>
                      </a:cubicBezTo>
                      <a:cubicBezTo>
                        <a:pt x="51" y="46"/>
                        <a:pt x="71" y="30"/>
                        <a:pt x="98" y="18"/>
                      </a:cubicBezTo>
                      <a:cubicBezTo>
                        <a:pt x="125" y="6"/>
                        <a:pt x="163" y="0"/>
                        <a:pt x="210" y="0"/>
                      </a:cubicBezTo>
                      <a:cubicBezTo>
                        <a:pt x="268" y="0"/>
                        <a:pt x="312" y="11"/>
                        <a:pt x="343" y="32"/>
                      </a:cubicBezTo>
                      <a:cubicBezTo>
                        <a:pt x="373" y="54"/>
                        <a:pt x="391" y="88"/>
                        <a:pt x="397" y="135"/>
                      </a:cubicBezTo>
                      <a:lnTo>
                        <a:pt x="265" y="143"/>
                      </a:lnTo>
                      <a:cubicBezTo>
                        <a:pt x="261" y="123"/>
                        <a:pt x="254" y="108"/>
                        <a:pt x="243" y="98"/>
                      </a:cubicBezTo>
                      <a:cubicBezTo>
                        <a:pt x="231" y="89"/>
                        <a:pt x="216" y="84"/>
                        <a:pt x="196" y="84"/>
                      </a:cubicBezTo>
                      <a:cubicBezTo>
                        <a:pt x="180" y="84"/>
                        <a:pt x="167" y="88"/>
                        <a:pt x="159" y="95"/>
                      </a:cubicBezTo>
                      <a:cubicBezTo>
                        <a:pt x="151" y="102"/>
                        <a:pt x="147" y="110"/>
                        <a:pt x="147" y="120"/>
                      </a:cubicBezTo>
                      <a:cubicBezTo>
                        <a:pt x="147" y="127"/>
                        <a:pt x="150" y="134"/>
                        <a:pt x="157" y="140"/>
                      </a:cubicBezTo>
                      <a:cubicBezTo>
                        <a:pt x="164" y="146"/>
                        <a:pt x="179" y="151"/>
                        <a:pt x="204" y="156"/>
                      </a:cubicBezTo>
                      <a:cubicBezTo>
                        <a:pt x="265" y="169"/>
                        <a:pt x="309" y="183"/>
                        <a:pt x="336" y="196"/>
                      </a:cubicBezTo>
                      <a:cubicBezTo>
                        <a:pt x="362" y="210"/>
                        <a:pt x="382" y="227"/>
                        <a:pt x="394" y="247"/>
                      </a:cubicBezTo>
                      <a:cubicBezTo>
                        <a:pt x="406" y="267"/>
                        <a:pt x="412" y="289"/>
                        <a:pt x="412" y="314"/>
                      </a:cubicBezTo>
                      <a:cubicBezTo>
                        <a:pt x="412" y="343"/>
                        <a:pt x="404" y="370"/>
                        <a:pt x="388" y="394"/>
                      </a:cubicBezTo>
                      <a:cubicBezTo>
                        <a:pt x="371" y="419"/>
                        <a:pt x="349" y="437"/>
                        <a:pt x="320" y="450"/>
                      </a:cubicBezTo>
                      <a:cubicBezTo>
                        <a:pt x="291" y="463"/>
                        <a:pt x="255" y="469"/>
                        <a:pt x="211" y="469"/>
                      </a:cubicBezTo>
                      <a:cubicBezTo>
                        <a:pt x="134" y="469"/>
                        <a:pt x="80" y="454"/>
                        <a:pt x="50" y="424"/>
                      </a:cubicBezTo>
                      <a:cubicBezTo>
                        <a:pt x="21" y="395"/>
                        <a:pt x="4" y="357"/>
                        <a:pt x="0" y="3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7" name="CustomShape 56"/>
                <p:cNvSpPr/>
                <p:nvPr/>
              </p:nvSpPr>
              <p:spPr>
                <a:xfrm>
                  <a:off x="6397560" y="4208760"/>
                  <a:ext cx="13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" h="455">
                      <a:moveTo>
                        <a:pt x="0" y="0"/>
                      </a:moveTo>
                      <a:lnTo>
                        <a:pt x="233" y="0"/>
                      </a:lnTo>
                      <a:cubicBezTo>
                        <a:pt x="284" y="0"/>
                        <a:pt x="322" y="12"/>
                        <a:pt x="347" y="36"/>
                      </a:cubicBezTo>
                      <a:cubicBezTo>
                        <a:pt x="372" y="60"/>
                        <a:pt x="385" y="95"/>
                        <a:pt x="385" y="139"/>
                      </a:cubicBezTo>
                      <a:cubicBezTo>
                        <a:pt x="385" y="185"/>
                        <a:pt x="371" y="221"/>
                        <a:pt x="344" y="247"/>
                      </a:cubicBezTo>
                      <a:cubicBezTo>
                        <a:pt x="316" y="272"/>
                        <a:pt x="274" y="285"/>
                        <a:pt x="218" y="285"/>
                      </a:cubicBezTo>
                      <a:lnTo>
                        <a:pt x="141" y="285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1" y="193"/>
                      </a:moveTo>
                      <a:lnTo>
                        <a:pt x="175" y="193"/>
                      </a:lnTo>
                      <a:cubicBezTo>
                        <a:pt x="202" y="193"/>
                        <a:pt x="221" y="189"/>
                        <a:pt x="232" y="179"/>
                      </a:cubicBezTo>
                      <a:cubicBezTo>
                        <a:pt x="243" y="170"/>
                        <a:pt x="249" y="158"/>
                        <a:pt x="249" y="143"/>
                      </a:cubicBezTo>
                      <a:cubicBezTo>
                        <a:pt x="249" y="129"/>
                        <a:pt x="244" y="117"/>
                        <a:pt x="234" y="107"/>
                      </a:cubicBezTo>
                      <a:cubicBezTo>
                        <a:pt x="225" y="97"/>
                        <a:pt x="207" y="92"/>
                        <a:pt x="181" y="92"/>
                      </a:cubicBezTo>
                      <a:lnTo>
                        <a:pt x="141" y="92"/>
                      </a:lnTo>
                      <a:lnTo>
                        <a:pt x="141" y="19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8" name="CustomShape 57"/>
                <p:cNvSpPr/>
                <p:nvPr/>
              </p:nvSpPr>
              <p:spPr>
                <a:xfrm>
                  <a:off x="6527160" y="420876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9" name="CustomShape 58"/>
                <p:cNvSpPr/>
                <p:nvPr/>
              </p:nvSpPr>
              <p:spPr>
                <a:xfrm>
                  <a:off x="6711480" y="4205880"/>
                  <a:ext cx="15732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70">
                      <a:moveTo>
                        <a:pt x="319" y="276"/>
                      </a:moveTo>
                      <a:lnTo>
                        <a:pt x="441" y="313"/>
                      </a:lnTo>
                      <a:cubicBezTo>
                        <a:pt x="433" y="347"/>
                        <a:pt x="420" y="376"/>
                        <a:pt x="402" y="399"/>
                      </a:cubicBezTo>
                      <a:cubicBezTo>
                        <a:pt x="385" y="422"/>
                        <a:pt x="363" y="440"/>
                        <a:pt x="336" y="451"/>
                      </a:cubicBezTo>
                      <a:cubicBezTo>
                        <a:pt x="310" y="463"/>
                        <a:pt x="277" y="469"/>
                        <a:pt x="236" y="469"/>
                      </a:cubicBezTo>
                      <a:cubicBezTo>
                        <a:pt x="187" y="469"/>
                        <a:pt x="146" y="462"/>
                        <a:pt x="115" y="448"/>
                      </a:cubicBezTo>
                      <a:cubicBezTo>
                        <a:pt x="84" y="433"/>
                        <a:pt x="57" y="408"/>
                        <a:pt x="34" y="372"/>
                      </a:cubicBezTo>
                      <a:cubicBezTo>
                        <a:pt x="11" y="336"/>
                        <a:pt x="0" y="290"/>
                        <a:pt x="0" y="233"/>
                      </a:cubicBezTo>
                      <a:cubicBezTo>
                        <a:pt x="0" y="158"/>
                        <a:pt x="20" y="101"/>
                        <a:pt x="60" y="60"/>
                      </a:cubicBezTo>
                      <a:cubicBezTo>
                        <a:pt x="100" y="20"/>
                        <a:pt x="156" y="0"/>
                        <a:pt x="229" y="0"/>
                      </a:cubicBezTo>
                      <a:cubicBezTo>
                        <a:pt x="287" y="0"/>
                        <a:pt x="332" y="12"/>
                        <a:pt x="364" y="35"/>
                      </a:cubicBezTo>
                      <a:cubicBezTo>
                        <a:pt x="397" y="58"/>
                        <a:pt x="421" y="93"/>
                        <a:pt x="437" y="141"/>
                      </a:cubicBezTo>
                      <a:lnTo>
                        <a:pt x="313" y="169"/>
                      </a:lnTo>
                      <a:cubicBezTo>
                        <a:pt x="309" y="155"/>
                        <a:pt x="304" y="145"/>
                        <a:pt x="300" y="138"/>
                      </a:cubicBezTo>
                      <a:cubicBezTo>
                        <a:pt x="292" y="128"/>
                        <a:pt x="282" y="119"/>
                        <a:pt x="271" y="114"/>
                      </a:cubicBezTo>
                      <a:cubicBezTo>
                        <a:pt x="260" y="108"/>
                        <a:pt x="247" y="105"/>
                        <a:pt x="233" y="105"/>
                      </a:cubicBezTo>
                      <a:cubicBezTo>
                        <a:pt x="201" y="105"/>
                        <a:pt x="177" y="118"/>
                        <a:pt x="160" y="143"/>
                      </a:cubicBezTo>
                      <a:cubicBezTo>
                        <a:pt x="147" y="162"/>
                        <a:pt x="141" y="192"/>
                        <a:pt x="141" y="233"/>
                      </a:cubicBezTo>
                      <a:cubicBezTo>
                        <a:pt x="141" y="283"/>
                        <a:pt x="148" y="317"/>
                        <a:pt x="163" y="336"/>
                      </a:cubicBezTo>
                      <a:cubicBezTo>
                        <a:pt x="179" y="354"/>
                        <a:pt x="200" y="364"/>
                        <a:pt x="228" y="364"/>
                      </a:cubicBezTo>
                      <a:cubicBezTo>
                        <a:pt x="255" y="364"/>
                        <a:pt x="275" y="356"/>
                        <a:pt x="289" y="341"/>
                      </a:cubicBezTo>
                      <a:cubicBezTo>
                        <a:pt x="302" y="326"/>
                        <a:pt x="312" y="304"/>
                        <a:pt x="319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0" name="CustomShape 59"/>
                <p:cNvSpPr/>
                <p:nvPr/>
              </p:nvSpPr>
              <p:spPr>
                <a:xfrm>
                  <a:off x="6894360" y="420840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</p:spTree>
    <p:extLst>
      <p:ext uri="{BB962C8B-B14F-4D97-AF65-F5344CB8AC3E}">
        <p14:creationId xmlns:p14="http://schemas.microsoft.com/office/powerpoint/2010/main" val="3087663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workspaces?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technically: yes (i.e. no errors)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practically: no (the next replaces the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previous, so there’s only ever one)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403" name="Group 3"/>
          <p:cNvGrpSpPr/>
          <p:nvPr/>
        </p:nvGrpSpPr>
        <p:grpSpPr>
          <a:xfrm>
            <a:off x="1134360" y="248040"/>
            <a:ext cx="7633800" cy="5288040"/>
            <a:chOff x="1134360" y="248040"/>
            <a:chExt cx="7633800" cy="5288040"/>
          </a:xfrm>
        </p:grpSpPr>
        <p:grpSp>
          <p:nvGrpSpPr>
            <p:cNvPr id="404" name="Group 4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405" name="CustomShape 5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" name="CustomShape 6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" name="CustomShape 7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" name="CustomShape 8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" name="CustomShape 9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" name="CustomShape 10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11" name="Group 11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412" name="CustomShape 12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3" name="CustomShape 13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4" name="CustomShape 14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5" name="CustomShape 15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6" name="CustomShape 16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7" name="CustomShape 17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418" name="Group 18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419" name="CustomShape 19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" name="CustomShape 20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" name="CustomShape 21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" name="CustomShape 22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" name="CustomShape 23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24" name="Group 24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425" name="CustomShape 25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426" name="Group 26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427" name="CustomShape 27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28" name="CustomShape 28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29" name="CustomShape 29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0" name="CustomShape 30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1" name="CustomShape 31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2" name="CustomShape 32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3" name="CustomShape 33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4" name="CustomShape 34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5" name="CustomShape 35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6" name="CustomShape 36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437" name="Group 37"/>
            <p:cNvGrpSpPr/>
            <p:nvPr/>
          </p:nvGrpSpPr>
          <p:grpSpPr>
            <a:xfrm>
              <a:off x="3923280" y="2931480"/>
              <a:ext cx="4844880" cy="2604600"/>
              <a:chOff x="3923280" y="2931480"/>
              <a:chExt cx="4844880" cy="2604600"/>
            </a:xfrm>
          </p:grpSpPr>
          <p:sp>
            <p:nvSpPr>
              <p:cNvPr id="438" name="CustomShape 38"/>
              <p:cNvSpPr/>
              <p:nvPr/>
            </p:nvSpPr>
            <p:spPr>
              <a:xfrm>
                <a:off x="4151880" y="31600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" name="CustomShape 39"/>
              <p:cNvSpPr/>
              <p:nvPr/>
            </p:nvSpPr>
            <p:spPr>
              <a:xfrm>
                <a:off x="4106160" y="311436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" name="CustomShape 40"/>
              <p:cNvSpPr/>
              <p:nvPr/>
            </p:nvSpPr>
            <p:spPr>
              <a:xfrm>
                <a:off x="4060440" y="306864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" name="CustomShape 41"/>
              <p:cNvSpPr/>
              <p:nvPr/>
            </p:nvSpPr>
            <p:spPr>
              <a:xfrm>
                <a:off x="4014720" y="302292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" name="CustomShape 42"/>
              <p:cNvSpPr/>
              <p:nvPr/>
            </p:nvSpPr>
            <p:spPr>
              <a:xfrm>
                <a:off x="3969000" y="297720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" name="CustomShape 43"/>
              <p:cNvSpPr/>
              <p:nvPr/>
            </p:nvSpPr>
            <p:spPr>
              <a:xfrm>
                <a:off x="3923280" y="29314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44" name="Group 44"/>
              <p:cNvGrpSpPr/>
              <p:nvPr/>
            </p:nvGrpSpPr>
            <p:grpSpPr>
              <a:xfrm>
                <a:off x="5431680" y="3884040"/>
                <a:ext cx="1599120" cy="489240"/>
                <a:chOff x="5431680" y="3884040"/>
                <a:chExt cx="1599120" cy="489240"/>
              </a:xfrm>
            </p:grpSpPr>
            <p:sp>
              <p:nvSpPr>
                <p:cNvPr id="445" name="CustomShape 45"/>
                <p:cNvSpPr/>
                <p:nvPr/>
              </p:nvSpPr>
              <p:spPr>
                <a:xfrm>
                  <a:off x="5648760" y="3886560"/>
                  <a:ext cx="1490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455">
                      <a:moveTo>
                        <a:pt x="0" y="0"/>
                      </a:moveTo>
                      <a:lnTo>
                        <a:pt x="208" y="0"/>
                      </a:lnTo>
                      <a:cubicBezTo>
                        <a:pt x="249" y="0"/>
                        <a:pt x="283" y="6"/>
                        <a:pt x="308" y="17"/>
                      </a:cubicBezTo>
                      <a:cubicBezTo>
                        <a:pt x="333" y="28"/>
                        <a:pt x="354" y="44"/>
                        <a:pt x="371" y="65"/>
                      </a:cubicBezTo>
                      <a:cubicBezTo>
                        <a:pt x="387" y="86"/>
                        <a:pt x="399" y="110"/>
                        <a:pt x="406" y="137"/>
                      </a:cubicBezTo>
                      <a:cubicBezTo>
                        <a:pt x="414" y="165"/>
                        <a:pt x="418" y="194"/>
                        <a:pt x="418" y="225"/>
                      </a:cubicBezTo>
                      <a:cubicBezTo>
                        <a:pt x="418" y="274"/>
                        <a:pt x="412" y="311"/>
                        <a:pt x="401" y="338"/>
                      </a:cubicBezTo>
                      <a:cubicBezTo>
                        <a:pt x="390" y="365"/>
                        <a:pt x="375" y="387"/>
                        <a:pt x="355" y="405"/>
                      </a:cubicBezTo>
                      <a:cubicBezTo>
                        <a:pt x="335" y="423"/>
                        <a:pt x="314" y="435"/>
                        <a:pt x="292" y="441"/>
                      </a:cubicBezTo>
                      <a:cubicBezTo>
                        <a:pt x="261" y="450"/>
                        <a:pt x="233" y="454"/>
                        <a:pt x="208" y="454"/>
                      </a:cubicBez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0" y="103"/>
                      </a:moveTo>
                      <a:lnTo>
                        <a:pt x="140" y="351"/>
                      </a:lnTo>
                      <a:lnTo>
                        <a:pt x="175" y="351"/>
                      </a:lnTo>
                      <a:cubicBezTo>
                        <a:pt x="204" y="351"/>
                        <a:pt x="225" y="347"/>
                        <a:pt x="237" y="341"/>
                      </a:cubicBezTo>
                      <a:cubicBezTo>
                        <a:pt x="250" y="334"/>
                        <a:pt x="259" y="323"/>
                        <a:pt x="266" y="307"/>
                      </a:cubicBezTo>
                      <a:cubicBezTo>
                        <a:pt x="273" y="291"/>
                        <a:pt x="277" y="264"/>
                        <a:pt x="277" y="228"/>
                      </a:cubicBezTo>
                      <a:cubicBezTo>
                        <a:pt x="277" y="180"/>
                        <a:pt x="269" y="147"/>
                        <a:pt x="253" y="129"/>
                      </a:cubicBezTo>
                      <a:cubicBezTo>
                        <a:pt x="238" y="112"/>
                        <a:pt x="212" y="103"/>
                        <a:pt x="175" y="103"/>
                      </a:cubicBezTo>
                      <a:lnTo>
                        <a:pt x="140" y="10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6" name="CustomShape 46"/>
                <p:cNvSpPr/>
                <p:nvPr/>
              </p:nvSpPr>
              <p:spPr>
                <a:xfrm>
                  <a:off x="5826240" y="388656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7" name="CustomShape 47"/>
                <p:cNvSpPr/>
                <p:nvPr/>
              </p:nvSpPr>
              <p:spPr>
                <a:xfrm>
                  <a:off x="5975280" y="3886920"/>
                  <a:ext cx="17568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455">
                      <a:moveTo>
                        <a:pt x="0" y="0"/>
                      </a:moveTo>
                      <a:cubicBezTo>
                        <a:pt x="49" y="0"/>
                        <a:pt x="98" y="0"/>
                        <a:pt x="147" y="0"/>
                      </a:cubicBezTo>
                      <a:cubicBezTo>
                        <a:pt x="181" y="109"/>
                        <a:pt x="215" y="218"/>
                        <a:pt x="249" y="326"/>
                      </a:cubicBezTo>
                      <a:cubicBezTo>
                        <a:pt x="282" y="218"/>
                        <a:pt x="316" y="109"/>
                        <a:pt x="350" y="0"/>
                      </a:cubicBezTo>
                      <a:cubicBezTo>
                        <a:pt x="397" y="0"/>
                        <a:pt x="444" y="0"/>
                        <a:pt x="492" y="0"/>
                      </a:cubicBezTo>
                      <a:cubicBezTo>
                        <a:pt x="436" y="151"/>
                        <a:pt x="380" y="302"/>
                        <a:pt x="324" y="454"/>
                      </a:cubicBezTo>
                      <a:cubicBezTo>
                        <a:pt x="273" y="454"/>
                        <a:pt x="222" y="454"/>
                        <a:pt x="172" y="454"/>
                      </a:cubicBezTo>
                      <a:cubicBezTo>
                        <a:pt x="114" y="302"/>
                        <a:pt x="57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8" name="CustomShape 48"/>
                <p:cNvSpPr/>
                <p:nvPr/>
              </p:nvSpPr>
              <p:spPr>
                <a:xfrm>
                  <a:off x="6158160" y="388656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9" name="CustomShape 49"/>
                <p:cNvSpPr/>
                <p:nvPr/>
              </p:nvSpPr>
              <p:spPr>
                <a:xfrm>
                  <a:off x="632088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0" name="CustomShape 50"/>
                <p:cNvSpPr/>
                <p:nvPr/>
              </p:nvSpPr>
              <p:spPr>
                <a:xfrm>
                  <a:off x="651060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1" name="CustomShape 51"/>
                <p:cNvSpPr/>
                <p:nvPr/>
              </p:nvSpPr>
              <p:spPr>
                <a:xfrm>
                  <a:off x="6707160" y="3886920"/>
                  <a:ext cx="1278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114"/>
                        <a:pt x="140" y="228"/>
                        <a:pt x="140" y="342"/>
                      </a:cubicBezTo>
                      <a:cubicBezTo>
                        <a:pt x="213" y="342"/>
                        <a:pt x="286" y="342"/>
                        <a:pt x="359" y="342"/>
                      </a:cubicBezTo>
                      <a:cubicBezTo>
                        <a:pt x="359" y="379"/>
                        <a:pt x="359" y="416"/>
                        <a:pt x="359" y="454"/>
                      </a:cubicBezTo>
                      <a:cubicBezTo>
                        <a:pt x="239" y="454"/>
                        <a:pt x="120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2" name="CustomShape 52"/>
                <p:cNvSpPr/>
                <p:nvPr/>
              </p:nvSpPr>
              <p:spPr>
                <a:xfrm>
                  <a:off x="5431680" y="4208400"/>
                  <a:ext cx="22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455">
                      <a:moveTo>
                        <a:pt x="0" y="0"/>
                      </a:moveTo>
                      <a:cubicBezTo>
                        <a:pt x="44" y="0"/>
                        <a:pt x="89" y="0"/>
                        <a:pt x="133" y="0"/>
                      </a:cubicBezTo>
                      <a:cubicBezTo>
                        <a:pt x="149" y="84"/>
                        <a:pt x="165" y="169"/>
                        <a:pt x="181" y="253"/>
                      </a:cubicBezTo>
                      <a:cubicBezTo>
                        <a:pt x="204" y="169"/>
                        <a:pt x="228" y="84"/>
                        <a:pt x="251" y="0"/>
                      </a:cubicBezTo>
                      <a:cubicBezTo>
                        <a:pt x="295" y="0"/>
                        <a:pt x="340" y="0"/>
                        <a:pt x="384" y="0"/>
                      </a:cubicBezTo>
                      <a:cubicBezTo>
                        <a:pt x="407" y="84"/>
                        <a:pt x="431" y="169"/>
                        <a:pt x="454" y="253"/>
                      </a:cubicBezTo>
                      <a:cubicBezTo>
                        <a:pt x="470" y="169"/>
                        <a:pt x="486" y="84"/>
                        <a:pt x="502" y="0"/>
                      </a:cubicBezTo>
                      <a:cubicBezTo>
                        <a:pt x="546" y="0"/>
                        <a:pt x="590" y="0"/>
                        <a:pt x="635" y="0"/>
                      </a:cubicBezTo>
                      <a:cubicBezTo>
                        <a:pt x="601" y="151"/>
                        <a:pt x="568" y="302"/>
                        <a:pt x="535" y="454"/>
                      </a:cubicBezTo>
                      <a:cubicBezTo>
                        <a:pt x="489" y="454"/>
                        <a:pt x="443" y="454"/>
                        <a:pt x="397" y="454"/>
                      </a:cubicBezTo>
                      <a:cubicBezTo>
                        <a:pt x="371" y="358"/>
                        <a:pt x="344" y="263"/>
                        <a:pt x="318" y="168"/>
                      </a:cubicBezTo>
                      <a:cubicBezTo>
                        <a:pt x="291" y="263"/>
                        <a:pt x="265" y="358"/>
                        <a:pt x="238" y="454"/>
                      </a:cubicBezTo>
                      <a:cubicBezTo>
                        <a:pt x="193" y="454"/>
                        <a:pt x="147" y="454"/>
                        <a:pt x="101" y="454"/>
                      </a:cubicBezTo>
                      <a:cubicBezTo>
                        <a:pt x="67" y="302"/>
                        <a:pt x="34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3" name="CustomShape 53"/>
                <p:cNvSpPr/>
                <p:nvPr/>
              </p:nvSpPr>
              <p:spPr>
                <a:xfrm>
                  <a:off x="5667480" y="420588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4" name="CustomShape 54"/>
                <p:cNvSpPr/>
                <p:nvPr/>
              </p:nvSpPr>
              <p:spPr>
                <a:xfrm>
                  <a:off x="5865120" y="420840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5" name="CustomShape 55"/>
                <p:cNvSpPr/>
                <p:nvPr/>
              </p:nvSpPr>
              <p:spPr>
                <a:xfrm>
                  <a:off x="6042960" y="4208400"/>
                  <a:ext cx="1717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57"/>
                        <a:pt x="140" y="114"/>
                        <a:pt x="140" y="171"/>
                      </a:cubicBezTo>
                      <a:cubicBezTo>
                        <a:pt x="189" y="114"/>
                        <a:pt x="238" y="57"/>
                        <a:pt x="287" y="0"/>
                      </a:cubicBezTo>
                      <a:cubicBezTo>
                        <a:pt x="349" y="0"/>
                        <a:pt x="412" y="0"/>
                        <a:pt x="474" y="0"/>
                      </a:cubicBezTo>
                      <a:cubicBezTo>
                        <a:pt x="419" y="57"/>
                        <a:pt x="363" y="114"/>
                        <a:pt x="308" y="171"/>
                      </a:cubicBezTo>
                      <a:cubicBezTo>
                        <a:pt x="366" y="265"/>
                        <a:pt x="423" y="359"/>
                        <a:pt x="481" y="454"/>
                      </a:cubicBezTo>
                      <a:cubicBezTo>
                        <a:pt x="423" y="454"/>
                        <a:pt x="366" y="454"/>
                        <a:pt x="308" y="454"/>
                      </a:cubicBezTo>
                      <a:cubicBezTo>
                        <a:pt x="276" y="391"/>
                        <a:pt x="245" y="329"/>
                        <a:pt x="213" y="267"/>
                      </a:cubicBezTo>
                      <a:cubicBezTo>
                        <a:pt x="189" y="292"/>
                        <a:pt x="164" y="318"/>
                        <a:pt x="140" y="343"/>
                      </a:cubicBezTo>
                      <a:cubicBezTo>
                        <a:pt x="140" y="380"/>
                        <a:pt x="140" y="417"/>
                        <a:pt x="140" y="454"/>
                      </a:cubicBezTo>
                      <a:cubicBezTo>
                        <a:pt x="93" y="454"/>
                        <a:pt x="47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6" name="CustomShape 56"/>
                <p:cNvSpPr/>
                <p:nvPr/>
              </p:nvSpPr>
              <p:spPr>
                <a:xfrm>
                  <a:off x="6224400" y="4205880"/>
                  <a:ext cx="146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470">
                      <a:moveTo>
                        <a:pt x="0" y="311"/>
                      </a:moveTo>
                      <a:lnTo>
                        <a:pt x="133" y="303"/>
                      </a:lnTo>
                      <a:cubicBezTo>
                        <a:pt x="136" y="325"/>
                        <a:pt x="142" y="341"/>
                        <a:pt x="151" y="352"/>
                      </a:cubicBezTo>
                      <a:cubicBezTo>
                        <a:pt x="166" y="371"/>
                        <a:pt x="186" y="380"/>
                        <a:pt x="213" y="380"/>
                      </a:cubicBezTo>
                      <a:cubicBezTo>
                        <a:pt x="233" y="380"/>
                        <a:pt x="248" y="375"/>
                        <a:pt x="259" y="366"/>
                      </a:cubicBezTo>
                      <a:cubicBezTo>
                        <a:pt x="270" y="356"/>
                        <a:pt x="276" y="346"/>
                        <a:pt x="276" y="333"/>
                      </a:cubicBezTo>
                      <a:cubicBezTo>
                        <a:pt x="276" y="321"/>
                        <a:pt x="270" y="311"/>
                        <a:pt x="260" y="302"/>
                      </a:cubicBezTo>
                      <a:cubicBezTo>
                        <a:pt x="250" y="292"/>
                        <a:pt x="226" y="284"/>
                        <a:pt x="188" y="275"/>
                      </a:cubicBezTo>
                      <a:cubicBezTo>
                        <a:pt x="127" y="262"/>
                        <a:pt x="83" y="243"/>
                        <a:pt x="57" y="220"/>
                      </a:cubicBezTo>
                      <a:cubicBezTo>
                        <a:pt x="30" y="197"/>
                        <a:pt x="17" y="168"/>
                        <a:pt x="17" y="133"/>
                      </a:cubicBezTo>
                      <a:cubicBezTo>
                        <a:pt x="17" y="109"/>
                        <a:pt x="24" y="87"/>
                        <a:pt x="37" y="67"/>
                      </a:cubicBezTo>
                      <a:cubicBezTo>
                        <a:pt x="51" y="46"/>
                        <a:pt x="71" y="30"/>
                        <a:pt x="98" y="18"/>
                      </a:cubicBezTo>
                      <a:cubicBezTo>
                        <a:pt x="125" y="6"/>
                        <a:pt x="163" y="0"/>
                        <a:pt x="210" y="0"/>
                      </a:cubicBezTo>
                      <a:cubicBezTo>
                        <a:pt x="268" y="0"/>
                        <a:pt x="312" y="11"/>
                        <a:pt x="343" y="32"/>
                      </a:cubicBezTo>
                      <a:cubicBezTo>
                        <a:pt x="373" y="54"/>
                        <a:pt x="391" y="88"/>
                        <a:pt x="397" y="135"/>
                      </a:cubicBezTo>
                      <a:lnTo>
                        <a:pt x="265" y="143"/>
                      </a:lnTo>
                      <a:cubicBezTo>
                        <a:pt x="261" y="123"/>
                        <a:pt x="254" y="108"/>
                        <a:pt x="243" y="98"/>
                      </a:cubicBezTo>
                      <a:cubicBezTo>
                        <a:pt x="231" y="89"/>
                        <a:pt x="216" y="84"/>
                        <a:pt x="196" y="84"/>
                      </a:cubicBezTo>
                      <a:cubicBezTo>
                        <a:pt x="180" y="84"/>
                        <a:pt x="167" y="88"/>
                        <a:pt x="159" y="95"/>
                      </a:cubicBezTo>
                      <a:cubicBezTo>
                        <a:pt x="151" y="102"/>
                        <a:pt x="147" y="110"/>
                        <a:pt x="147" y="120"/>
                      </a:cubicBezTo>
                      <a:cubicBezTo>
                        <a:pt x="147" y="127"/>
                        <a:pt x="150" y="134"/>
                        <a:pt x="157" y="140"/>
                      </a:cubicBezTo>
                      <a:cubicBezTo>
                        <a:pt x="164" y="146"/>
                        <a:pt x="179" y="151"/>
                        <a:pt x="204" y="156"/>
                      </a:cubicBezTo>
                      <a:cubicBezTo>
                        <a:pt x="265" y="169"/>
                        <a:pt x="309" y="183"/>
                        <a:pt x="336" y="196"/>
                      </a:cubicBezTo>
                      <a:cubicBezTo>
                        <a:pt x="362" y="210"/>
                        <a:pt x="382" y="227"/>
                        <a:pt x="394" y="247"/>
                      </a:cubicBezTo>
                      <a:cubicBezTo>
                        <a:pt x="406" y="267"/>
                        <a:pt x="412" y="289"/>
                        <a:pt x="412" y="314"/>
                      </a:cubicBezTo>
                      <a:cubicBezTo>
                        <a:pt x="412" y="343"/>
                        <a:pt x="404" y="370"/>
                        <a:pt x="388" y="394"/>
                      </a:cubicBezTo>
                      <a:cubicBezTo>
                        <a:pt x="371" y="419"/>
                        <a:pt x="349" y="437"/>
                        <a:pt x="320" y="450"/>
                      </a:cubicBezTo>
                      <a:cubicBezTo>
                        <a:pt x="291" y="463"/>
                        <a:pt x="255" y="469"/>
                        <a:pt x="211" y="469"/>
                      </a:cubicBezTo>
                      <a:cubicBezTo>
                        <a:pt x="134" y="469"/>
                        <a:pt x="80" y="454"/>
                        <a:pt x="50" y="424"/>
                      </a:cubicBezTo>
                      <a:cubicBezTo>
                        <a:pt x="21" y="395"/>
                        <a:pt x="4" y="357"/>
                        <a:pt x="0" y="3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7" name="CustomShape 57"/>
                <p:cNvSpPr/>
                <p:nvPr/>
              </p:nvSpPr>
              <p:spPr>
                <a:xfrm>
                  <a:off x="6397560" y="4208760"/>
                  <a:ext cx="13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" h="455">
                      <a:moveTo>
                        <a:pt x="0" y="0"/>
                      </a:moveTo>
                      <a:lnTo>
                        <a:pt x="233" y="0"/>
                      </a:lnTo>
                      <a:cubicBezTo>
                        <a:pt x="284" y="0"/>
                        <a:pt x="322" y="12"/>
                        <a:pt x="347" y="36"/>
                      </a:cubicBezTo>
                      <a:cubicBezTo>
                        <a:pt x="372" y="60"/>
                        <a:pt x="385" y="95"/>
                        <a:pt x="385" y="139"/>
                      </a:cubicBezTo>
                      <a:cubicBezTo>
                        <a:pt x="385" y="185"/>
                        <a:pt x="371" y="221"/>
                        <a:pt x="344" y="247"/>
                      </a:cubicBezTo>
                      <a:cubicBezTo>
                        <a:pt x="316" y="272"/>
                        <a:pt x="274" y="285"/>
                        <a:pt x="218" y="285"/>
                      </a:cubicBezTo>
                      <a:lnTo>
                        <a:pt x="141" y="285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1" y="193"/>
                      </a:moveTo>
                      <a:lnTo>
                        <a:pt x="175" y="193"/>
                      </a:lnTo>
                      <a:cubicBezTo>
                        <a:pt x="202" y="193"/>
                        <a:pt x="221" y="189"/>
                        <a:pt x="232" y="179"/>
                      </a:cubicBezTo>
                      <a:cubicBezTo>
                        <a:pt x="243" y="170"/>
                        <a:pt x="249" y="158"/>
                        <a:pt x="249" y="143"/>
                      </a:cubicBezTo>
                      <a:cubicBezTo>
                        <a:pt x="249" y="129"/>
                        <a:pt x="244" y="117"/>
                        <a:pt x="234" y="107"/>
                      </a:cubicBezTo>
                      <a:cubicBezTo>
                        <a:pt x="225" y="97"/>
                        <a:pt x="207" y="92"/>
                        <a:pt x="181" y="92"/>
                      </a:cubicBezTo>
                      <a:lnTo>
                        <a:pt x="141" y="92"/>
                      </a:lnTo>
                      <a:lnTo>
                        <a:pt x="141" y="19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8" name="CustomShape 58"/>
                <p:cNvSpPr/>
                <p:nvPr/>
              </p:nvSpPr>
              <p:spPr>
                <a:xfrm>
                  <a:off x="6527160" y="420876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9" name="CustomShape 59"/>
                <p:cNvSpPr/>
                <p:nvPr/>
              </p:nvSpPr>
              <p:spPr>
                <a:xfrm>
                  <a:off x="6711480" y="4205880"/>
                  <a:ext cx="15732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70">
                      <a:moveTo>
                        <a:pt x="319" y="276"/>
                      </a:moveTo>
                      <a:lnTo>
                        <a:pt x="441" y="313"/>
                      </a:lnTo>
                      <a:cubicBezTo>
                        <a:pt x="433" y="347"/>
                        <a:pt x="420" y="376"/>
                        <a:pt x="402" y="399"/>
                      </a:cubicBezTo>
                      <a:cubicBezTo>
                        <a:pt x="385" y="422"/>
                        <a:pt x="363" y="440"/>
                        <a:pt x="336" y="451"/>
                      </a:cubicBezTo>
                      <a:cubicBezTo>
                        <a:pt x="310" y="463"/>
                        <a:pt x="277" y="469"/>
                        <a:pt x="236" y="469"/>
                      </a:cubicBezTo>
                      <a:cubicBezTo>
                        <a:pt x="187" y="469"/>
                        <a:pt x="146" y="462"/>
                        <a:pt x="115" y="448"/>
                      </a:cubicBezTo>
                      <a:cubicBezTo>
                        <a:pt x="84" y="433"/>
                        <a:pt x="57" y="408"/>
                        <a:pt x="34" y="372"/>
                      </a:cubicBezTo>
                      <a:cubicBezTo>
                        <a:pt x="11" y="336"/>
                        <a:pt x="0" y="290"/>
                        <a:pt x="0" y="233"/>
                      </a:cubicBezTo>
                      <a:cubicBezTo>
                        <a:pt x="0" y="158"/>
                        <a:pt x="20" y="101"/>
                        <a:pt x="60" y="60"/>
                      </a:cubicBezTo>
                      <a:cubicBezTo>
                        <a:pt x="100" y="20"/>
                        <a:pt x="156" y="0"/>
                        <a:pt x="229" y="0"/>
                      </a:cubicBezTo>
                      <a:cubicBezTo>
                        <a:pt x="287" y="0"/>
                        <a:pt x="332" y="12"/>
                        <a:pt x="364" y="35"/>
                      </a:cubicBezTo>
                      <a:cubicBezTo>
                        <a:pt x="397" y="58"/>
                        <a:pt x="421" y="93"/>
                        <a:pt x="437" y="141"/>
                      </a:cubicBezTo>
                      <a:lnTo>
                        <a:pt x="313" y="169"/>
                      </a:lnTo>
                      <a:cubicBezTo>
                        <a:pt x="309" y="155"/>
                        <a:pt x="304" y="145"/>
                        <a:pt x="300" y="138"/>
                      </a:cubicBezTo>
                      <a:cubicBezTo>
                        <a:pt x="292" y="128"/>
                        <a:pt x="282" y="119"/>
                        <a:pt x="271" y="114"/>
                      </a:cubicBezTo>
                      <a:cubicBezTo>
                        <a:pt x="260" y="108"/>
                        <a:pt x="247" y="105"/>
                        <a:pt x="233" y="105"/>
                      </a:cubicBezTo>
                      <a:cubicBezTo>
                        <a:pt x="201" y="105"/>
                        <a:pt x="177" y="118"/>
                        <a:pt x="160" y="143"/>
                      </a:cubicBezTo>
                      <a:cubicBezTo>
                        <a:pt x="147" y="162"/>
                        <a:pt x="141" y="192"/>
                        <a:pt x="141" y="233"/>
                      </a:cubicBezTo>
                      <a:cubicBezTo>
                        <a:pt x="141" y="283"/>
                        <a:pt x="148" y="317"/>
                        <a:pt x="163" y="336"/>
                      </a:cubicBezTo>
                      <a:cubicBezTo>
                        <a:pt x="179" y="354"/>
                        <a:pt x="200" y="364"/>
                        <a:pt x="228" y="364"/>
                      </a:cubicBezTo>
                      <a:cubicBezTo>
                        <a:pt x="255" y="364"/>
                        <a:pt x="275" y="356"/>
                        <a:pt x="289" y="341"/>
                      </a:cubicBezTo>
                      <a:cubicBezTo>
                        <a:pt x="302" y="326"/>
                        <a:pt x="312" y="304"/>
                        <a:pt x="319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60" name="CustomShape 60"/>
                <p:cNvSpPr/>
                <p:nvPr/>
              </p:nvSpPr>
              <p:spPr>
                <a:xfrm>
                  <a:off x="6894360" y="420840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</p:spTree>
    <p:extLst>
      <p:ext uri="{BB962C8B-B14F-4D97-AF65-F5344CB8AC3E}">
        <p14:creationId xmlns:p14="http://schemas.microsoft.com/office/powerpoint/2010/main" val="1061880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setup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57200" y="859320"/>
            <a:ext cx="8410680" cy="514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edit/create ~/.ssh/config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457200" y="3070800"/>
            <a:ext cx="8410680" cy="3165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mkdir devtool; cd 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clone -b sumo git://git.yoctoproject.org/poky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. poky/oe-init-build-env build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edit conf/local.conf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MACHINE = "qemuarm"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DL_DIR = "/scratch/downloads"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SSTATE_DIR = "/scratch/sstate-cache"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INHERT += "buildhistory"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IMAGE_INSTALL_append = " openssh"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WARN_QA_append = " version-going-backwards"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ERROR_QA_remove = "version-going-backwards"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822960" y="1308240"/>
            <a:ext cx="7062256" cy="16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Host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qemu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User root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Hostname localhost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Port 2222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StrictHostKeyChecking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no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ourier New"/>
                <a:ea typeface="DejaVu Sans"/>
              </a:rPr>
              <a:t>UserKnownHostsFile</a:t>
            </a:r>
            <a:r>
              <a:rPr lang="en-US" sz="1800" b="1" strike="noStrike" spc="-1" dirty="0" smtClean="0">
                <a:solidFill>
                  <a:srgbClr val="000000"/>
                </a:solidFill>
                <a:latin typeface="Courier New"/>
                <a:ea typeface="DejaVu Sans"/>
              </a:rPr>
              <a:t> /dev/null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414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setup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457200" y="1039320"/>
            <a:ext cx="8410680" cy="1611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bitbake-layers create-layer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bitbake-layers add-layer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config --global user.name "name"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config --global user.email "name@server.com"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442080" y="2731680"/>
            <a:ext cx="8226000" cy="32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open a second ssh connection to the build machine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do the exercises in the first connection, work on the target in the second connection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68" name="CustomShape 4"/>
          <p:cNvSpPr/>
          <p:nvPr/>
        </p:nvSpPr>
        <p:spPr>
          <a:xfrm>
            <a:off x="457200" y="3271320"/>
            <a:ext cx="8410680" cy="961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cd 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. poky/oe-init-build-env build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runqemu slirp nographic serial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57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</a:t>
            </a:r>
            <a:r>
              <a:rPr lang="en-US" dirty="0">
                <a:latin typeface="Arial" charset="0"/>
              </a:rPr>
              <a:t>prepared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/scratch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 -b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warrior git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git.yoctoproject.org/poky.git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poky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Prepare the project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./scratch/poky/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-build-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build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"MACHINE = \"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"SSTATE_DIR = \"/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"DL_DIR = \"/scratch/downloads\""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IMAGE_INSTALL_append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\"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curl 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# Build the project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getting started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57200" y="1039320"/>
            <a:ext cx="8410680" cy="696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   https://nano-editor.org/dist/v3/nano-3.0.tar.xz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442080" y="1903680"/>
            <a:ext cx="8226000" cy="427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implicitly creates workspace (if it doesn’t already exist)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guesses the recipe name “nano” (correctly!)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looks at the source and determines it’s an autotooled project (true! and pkgconfig and gettext)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guesses at DEPENDS (correctly!)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creates a “rough” recipe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457200" y="5107320"/>
            <a:ext cx="8410680" cy="1028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status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find-recipe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edit-recipe nano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511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getting started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442080" y="1075680"/>
            <a:ext cx="8226000" cy="427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let’s see if it builds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works!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457200" y="1687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nano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395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what goes in a workspace?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things on which you are working: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recipes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patches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sources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...except sources can be, optionally, outside the workspace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457200" y="4171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tree -d workspace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036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let’s see nano run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457200" y="4639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nano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buildhistory/images/qemuarm/glibc/core-image-base/installed-packages.txt</a:t>
            </a:r>
            <a:endParaRPr lang="en-US" sz="18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verify there’s no “nano” package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 the terminal running qemu, log in and verify there’s no nano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send nano to target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nano runs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457200" y="3343320"/>
            <a:ext cx="8410680" cy="678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-sh: nano: command not found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83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let’s see nano run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457200" y="1579320"/>
            <a:ext cx="8410680" cy="1535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build-image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NOTE: Building image core-image-base with the following additional packages: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 an entire image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buildhistory/......./installed-packages.txt</a:t>
            </a:r>
            <a:endParaRPr lang="en-US" sz="18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there is a “nano” package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not just use “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bitbake core-image-base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”?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nano package not automatically added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makes assumptions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984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upgrade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457200" y="1579320"/>
            <a:ext cx="8410680" cy="797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3.1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recipe nano is already in your workspace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442080" y="1075680"/>
            <a:ext cx="8226000" cy="6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try upgrading nano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457200" y="3811320"/>
            <a:ext cx="8410680" cy="1033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nano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Source tree is not clean: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442080" y="2551680"/>
            <a:ext cx="8226000" cy="12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we need to move recipe to layers before upgrade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preferably our own (meta-foo)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1" name="CustomShape 6"/>
          <p:cNvSpPr/>
          <p:nvPr/>
        </p:nvSpPr>
        <p:spPr>
          <a:xfrm>
            <a:off x="442080" y="4963680"/>
            <a:ext cx="8226000" cy="12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this is not a problem we introduced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2" name="CustomShape 7"/>
          <p:cNvSpPr/>
          <p:nvPr/>
        </p:nvSpPr>
        <p:spPr>
          <a:xfrm>
            <a:off x="457200" y="5431320"/>
            <a:ext cx="8410680" cy="511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-f nano ../meta-foo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270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upgrade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57200" y="1219320"/>
            <a:ext cx="8410680" cy="9741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3.1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nano qemu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887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is it okay to re-deploy a second time without cleaning up the first deploy?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yes... usually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on the target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457200" y="3127320"/>
            <a:ext cx="8410680" cy="2723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cd 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-a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cd .devtool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-rw-r--r--    1 root     root          4969 Oct 20 06:03 nano.list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724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nano.list is created by devtool, per package, when it deploys to the target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poky/scripts/lib/devtool/deploy.py for all the answers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creates a script that is copied to target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preserves any files that would be clobbered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generates a list of files being deployed, so they can be undeployed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deploying starts by undeploying (same recipe name)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180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undeploy, and verify nano is removed from target, and the plumbing is also removed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457200" y="2011320"/>
            <a:ext cx="8410680" cy="547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undeploy-target nano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457200" y="2731320"/>
            <a:ext cx="8410680" cy="547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-a /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457200" y="4639320"/>
            <a:ext cx="8410680" cy="7545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-f nano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rm -fr workspace/sources/nano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442080" y="402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remember to finish and cleanup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180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prepared (2/2)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the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eSDK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/scratch/poky/build/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./poky-glibc-x86_64-core-image-base-armv5e-toolchain-ext-*.sh \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-y -d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. /scratch/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/environment-setup-armv5e-poky-linux-gnueabi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floating devtool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 devtool commands don’t care whether the recipe is in the workspace or the layers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457200" y="2011320"/>
            <a:ext cx="8410680" cy="40226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status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No recipes currently in your workspace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edit-recipe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(works)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latest-version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Current version: 4.4.12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Latest version: 4.4.18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find-recipe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search bash 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715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multiple workspaces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let’s look at some devtool plumbing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457200" y="1543320"/>
            <a:ext cx="8410680" cy="3210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cat conf/devtool.conf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[General]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workspace_path = /home/ilab01/devtool/build/workspace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[SDK]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target_basename =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tail -3 conf/bblayers.conf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/home/ilab01/devtool/meta-foo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/home/ilab01/devtool/build/workspace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"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294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multiple workspaces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 new workspace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457200" y="1543320"/>
            <a:ext cx="8410680" cy="3210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create-workspace ws2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head -2 conf/devtool.conf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[General]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workspace_path = /home/ilab01/devtool/build/ws2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tail -3 conf/bblayers.conf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/home/ilab01/devtool/meta-foo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/home/ilab01/devtool/build/ws2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15" name="CustomShape 4"/>
          <p:cNvSpPr/>
          <p:nvPr/>
        </p:nvSpPr>
        <p:spPr>
          <a:xfrm>
            <a:off x="442080" y="492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first one disappears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51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454320" y="40824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7" name="CustomShape 2"/>
          <p:cNvSpPr/>
          <p:nvPr/>
        </p:nvSpPr>
        <p:spPr>
          <a:xfrm>
            <a:off x="442440" y="1075320"/>
            <a:ext cx="8226000" cy="49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use-case? patches can be needed to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add/remove functionality</a:t>
            </a:r>
            <a:endParaRPr lang="en-US" sz="2400" b="0" strike="noStrike" spc="-1">
              <a:latin typeface="Arial"/>
            </a:endParaRPr>
          </a:p>
          <a:p>
            <a:pPr marL="1080000" lvl="4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reduce size</a:t>
            </a:r>
            <a:endParaRPr lang="en-US" sz="2400" b="0" strike="noStrike" spc="-1">
              <a:latin typeface="Arial"/>
            </a:endParaRPr>
          </a:p>
          <a:p>
            <a:pPr marL="1080000" lvl="4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remove dependency/dependencies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allow code to be (cross-)compiled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966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457200" y="1075320"/>
            <a:ext cx="8410680" cy="1392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https://github.com/twoerner/ypdd-elce2018-example/archive/v1.0.0.tar.gz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ypdd-elce2018-example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457200" y="2803320"/>
            <a:ext cx="8410680" cy="1036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Hello, world!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Hello from the library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260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 the code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457200" y="1543320"/>
            <a:ext cx="8410680" cy="833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$EDITOR src/ypdd-elce2018-example.c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4" name="CustomShape 4"/>
          <p:cNvSpPr/>
          <p:nvPr/>
        </p:nvSpPr>
        <p:spPr>
          <a:xfrm>
            <a:off x="442080" y="2443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change from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5" name="CustomShape 5"/>
          <p:cNvSpPr/>
          <p:nvPr/>
        </p:nvSpPr>
        <p:spPr>
          <a:xfrm>
            <a:off x="457200" y="2947320"/>
            <a:ext cx="8410680" cy="43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printf("Hello, world!\n");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6" name="CustomShape 6"/>
          <p:cNvSpPr/>
          <p:nvPr/>
        </p:nvSpPr>
        <p:spPr>
          <a:xfrm>
            <a:off x="442080" y="355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7" name="CustomShape 7"/>
          <p:cNvSpPr/>
          <p:nvPr/>
        </p:nvSpPr>
        <p:spPr>
          <a:xfrm>
            <a:off x="457200" y="4135320"/>
            <a:ext cx="8410680" cy="43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610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build, deploy, verify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457200" y="1543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ypdd-elce2018-example qemu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457200" y="2947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Hello, Edinburgh!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Hello from the library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475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cleanup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457200" y="1543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Source tree is not clean: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 M src/ypdd-elce2018-example.c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442080" y="265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oops! but it’s nice it didn’t clobber or lose my work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6" name="CustomShape 5"/>
          <p:cNvSpPr/>
          <p:nvPr/>
        </p:nvSpPr>
        <p:spPr>
          <a:xfrm>
            <a:off x="457200" y="3235320"/>
            <a:ext cx="8410680" cy="2616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commit -avs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Adding new patch 0001-update-salutation.patch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rm -fr workspace/sources/ypdd-elce2018-example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237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we’ll update to a newer release, but the newer release will conflict with our patch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457200" y="1939320"/>
            <a:ext cx="8410680" cy="37296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--2018-10-20 12:16:11--  https://github.com/twoerner/ypdd-elce2018-example/archive/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Resolving github.com (github.com)... 192.30.253.113, 192.30.253.112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Connecting to github.com (github.com)|192.30.253.113|:443... connected.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HTTP request sent, awaiting response... 404 Not Found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2018-10-20 12:16:11 ERROR 404: Not Found.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Current version: 1.0.0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Latest version: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442080" y="571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can’t figure it out, we need to help it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998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457200" y="1003320"/>
            <a:ext cx="8410680" cy="37296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1.0.1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WARNING: Command 'git rebase 99271b82b92d8f5f9ecb31099b78895ba7da84ef' failed: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First, rewinding head to replay your work on top of it...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Applying: update salutation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Using index info to reconstruct a base tree...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M      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Falling back to patching base and 3-way merge...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Auto-merging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CONFLICT (content): Merge conflict in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error: Failed to merge in the changes.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Patch failed at 0001 update salutation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The copy of the patch that failed is found in: .git/rebase-apply/patch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When you have resolved this problem, run "git rebase --continue".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If you prefer to skip this patch, run "git rebase --skip" instead.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To check out the original branch and stop rebasing, run "git rebase --abort".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You will need to resolve conflicts in order to complete the upgrade.</a:t>
            </a: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084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NOTE: Clean Shells!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8853" y="1057619"/>
            <a:ext cx="8233186" cy="4854231"/>
          </a:xfrm>
        </p:spPr>
        <p:txBody>
          <a:bodyPr/>
          <a:lstStyle/>
          <a:p>
            <a:r>
              <a:rPr lang="en-US" dirty="0" smtClean="0"/>
              <a:t>We are going to do a lot of different exercises in different build projects, each with their own environments.</a:t>
            </a:r>
          </a:p>
          <a:p>
            <a:r>
              <a:rPr lang="en-US" dirty="0" smtClean="0"/>
              <a:t>To keep things sane, you should have a new clean shell for each exercise.</a:t>
            </a:r>
          </a:p>
          <a:p>
            <a:r>
              <a:rPr lang="en-US" dirty="0" smtClean="0"/>
              <a:t>There are two simple ways to do it: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Close your existing SSH connection and open a new one</a:t>
            </a:r>
            <a:br>
              <a:rPr lang="en-US" dirty="0" smtClean="0"/>
            </a:br>
            <a:r>
              <a:rPr lang="en-US" dirty="0" smtClean="0"/>
              <a:t>-- or –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Do a “bash” before each exercise to get a new sub-shell, and “exit” at the end to remove it, in order to return to a pristine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keep the new, or keep the old?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keep the new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457200" y="2227320"/>
            <a:ext cx="8410680" cy="789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$EDITOR src/ypdd-elce2018-example.c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649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from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457200" y="1543320"/>
            <a:ext cx="8410680" cy="1848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12 &lt;&lt;&lt;&lt;&lt;&lt;&lt; 99271b82b92d8f5f9ecb31099b78895ba7da84ef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13         /* a meaningful comment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14         printf("Hello, world!\n");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15 =======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16         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17 &gt;&gt;&gt;&gt;&gt;&gt;&gt; update salutation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442080" y="348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50" name="CustomShape 5"/>
          <p:cNvSpPr/>
          <p:nvPr/>
        </p:nvSpPr>
        <p:spPr>
          <a:xfrm>
            <a:off x="457200" y="3955320"/>
            <a:ext cx="8410680" cy="707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12         /* a meaningful comment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13         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32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457200" y="1111320"/>
            <a:ext cx="8410680" cy="15404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add src/ypdd-elce2018-example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rebase --continue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Applying: update salutation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update-recipe ypdd-elce2018-example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442080" y="283464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inspect recipe updates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192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457200" y="1189080"/>
            <a:ext cx="8410680" cy="3474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tree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../meta-foo/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├── recipes-nano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│   └──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│       └── nano_3.1.bb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└── recipes-ypdd-elce2018-example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└──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├──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│   └── 0001-update-salutation.patch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└── ypdd-elce2018-example_1.0.1.bb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>
            <a:off x="460800" y="482580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considering there’s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finish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, how useful is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update-recipe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?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5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modify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460800" y="1225800"/>
            <a:ext cx="8226000" cy="47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take existing recipe from layers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move recipe to workspace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unpack sources into workspace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 recipe or sources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68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eSDK Mode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460800" y="1225800"/>
            <a:ext cx="8226000" cy="47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SDK includes many improvements over the SDK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combine everything of a regular SDK with all the functionality we’ve been looking at that is provided by devtool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425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79520" y="32868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2"/>
          <p:cNvSpPr/>
          <p:nvPr/>
        </p:nvSpPr>
        <p:spPr>
          <a:xfrm>
            <a:off x="389520" y="1206360"/>
            <a:ext cx="8229600" cy="47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501"/>
              </a:spcBef>
            </a:pPr>
            <a:r>
              <a:rPr lang="en-US" sz="6000" b="0" strike="noStrike" spc="-1">
                <a:solidFill>
                  <a:srgbClr val="0098DB"/>
                </a:solidFill>
                <a:latin typeface="Arial"/>
                <a:ea typeface="ＭＳ Ｐゴシック"/>
              </a:rPr>
              <a:t>Questions</a:t>
            </a:r>
            <a:endParaRPr lang="en-US" sz="6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04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Activity Eleven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4125913"/>
            <a:ext cx="7993993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Tools</a:t>
            </a:r>
            <a:r>
              <a:rPr lang="en-US" dirty="0">
                <a:latin typeface="Arial" charset="0"/>
              </a:rPr>
              <a:t>, Toaster, User Experience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GB" b="0" spc="-1" dirty="0" smtClean="0">
                <a:uFill>
                  <a:solidFill>
                    <a:srgbClr val="FFFFFF"/>
                  </a:solidFill>
                </a:uFill>
              </a:rPr>
              <a:t>David Reyna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1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(1/2)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Documentation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smtClean="0"/>
              <a:t>www.yoctoproject.org/docs/latest/toaster-manual/toaster-manual.html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Without </a:t>
            </a:r>
            <a:r>
              <a:rPr lang="en-US" dirty="0"/>
              <a:t>a Web </a:t>
            </a:r>
            <a:r>
              <a:rPr lang="en-US" dirty="0" smtClean="0"/>
              <a:t>Server (“</a:t>
            </a:r>
            <a:r>
              <a:rPr lang="en-US" dirty="0" err="1" smtClean="0"/>
              <a:t>noweb</a:t>
            </a:r>
            <a:r>
              <a:rPr lang="en-US" dirty="0" smtClean="0"/>
              <a:t>”)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capturing command line build(s) directly into the </a:t>
            </a:r>
            <a:r>
              <a:rPr lang="en-US" dirty="0" err="1" smtClean="0"/>
              <a:t>db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Toaster Service Without  </a:t>
            </a:r>
            <a:r>
              <a:rPr lang="en-US" dirty="0" smtClean="0"/>
              <a:t>Remote Builds (“</a:t>
            </a:r>
            <a:r>
              <a:rPr lang="en-US" dirty="0" err="1" smtClean="0"/>
              <a:t>nobuild</a:t>
            </a:r>
            <a:r>
              <a:rPr lang="en-US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sharing build local status, without enabling external people creating projects and starting builds on your host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– Build Status within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REST/JSON API to access the progress and health of </a:t>
            </a:r>
            <a:r>
              <a:rPr lang="en-US" dirty="0" err="1" smtClean="0"/>
              <a:t>bitbake</a:t>
            </a:r>
            <a:r>
              <a:rPr lang="en-US" dirty="0" smtClean="0"/>
              <a:t> builds via HTTP; very handy for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Build Status options: “Completed”, “In Progress”, “Specific Status”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4939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18459" y="950026"/>
            <a:ext cx="3880408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Compatibility between Command Line and Toaster builds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“Import command line build” option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“Merge Toaster Settings” into standard </a:t>
            </a:r>
            <a:r>
              <a:rPr lang="en-US" dirty="0" err="1" smtClean="0"/>
              <a:t>conf</a:t>
            </a:r>
            <a:r>
              <a:rPr lang="en-US" dirty="0" smtClean="0"/>
              <a:t> files”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9" y="950026"/>
            <a:ext cx="4028208" cy="40130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25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One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Keynote</a:t>
            </a:r>
          </a:p>
          <a:p>
            <a:pPr eaLnBrk="1" hangingPunct="1">
              <a:spcBef>
                <a:spcPts val="900"/>
              </a:spcBef>
            </a:pPr>
            <a:r>
              <a:rPr lang="en-US" dirty="0"/>
              <a:t>Nicolas </a:t>
            </a:r>
            <a:r>
              <a:rPr lang="en-US" dirty="0" err="1"/>
              <a:t>Dechesne</a:t>
            </a:r>
            <a:r>
              <a:rPr lang="en-US" dirty="0"/>
              <a:t>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1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Wind River Application and Project plug-ins have been shared with Intel System Studio, with the idea of open sourcing them to Eclipse.org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Implementation is architecture agnostic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Application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Awareness of YP compatible SDKs/</a:t>
            </a:r>
            <a:r>
              <a:rPr lang="en-US" dirty="0" err="1" smtClean="0"/>
              <a:t>eSDKs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register multiple SDKs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generation of “Build Specs” for each machine variant in each SDK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enable/disable debug flags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Debugger deploy and access over GDB/TCF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of sample applications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9566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Platform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Configuration/Updates via Toaster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Basic build targets directly from ISS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Eclipse-based Kernel Configuration Tool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Tree view to browse deploy artifacts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6" y="1328444"/>
            <a:ext cx="464884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088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Import: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command line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SDK/</a:t>
            </a:r>
            <a:r>
              <a:rPr lang="en-US" dirty="0" err="1" smtClean="0"/>
              <a:t>eSDK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2" y="1142942"/>
            <a:ext cx="484890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3427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New Security Response Tool (</a:t>
            </a:r>
            <a:r>
              <a:rPr lang="en-US" dirty="0" err="1" smtClean="0"/>
              <a:t>SRTool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While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there is heighten awareness about device vulnerabilities, what is often missing is awareness about the process of managing the security response process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itself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Wind River is sharing to open source a tool </a:t>
            </a:r>
            <a:r>
              <a:rPr lang="en-US" dirty="0"/>
              <a:t>to help manager </a:t>
            </a:r>
            <a:r>
              <a:rPr lang="en-US" dirty="0" smtClean="0"/>
              <a:t>the organization’s security </a:t>
            </a:r>
            <a:r>
              <a:rPr lang="en-US" dirty="0"/>
              <a:t>response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handle 1000+ CVEs per month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connect CVE’s to defects to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allow easy access to the full vulnerability status, generate reports, clean exports to public CVE DB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use automation to keep all the data sources automatically up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Page: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wiki.yoctoproject.org/wiki/Contribute_to_SRTool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ELCE Presentation: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>
                <a:hlinkClick r:id="rId3"/>
              </a:rPr>
              <a:t>://</a:t>
            </a:r>
            <a:r>
              <a:rPr lang="en-US" sz="2200" u="sng" dirty="0" smtClean="0">
                <a:hlinkClick r:id="rId3"/>
              </a:rPr>
              <a:t>sched.co/HOLr</a:t>
            </a:r>
            <a:endParaRPr lang="en-US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1505795597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INUXCONEU-MONDAY-13_edit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" r="45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</a:t>
            </a:r>
            <a:r>
              <a:rPr lang="en-US" dirty="0" smtClean="0">
                <a:cs typeface="Arial" charset="0"/>
              </a:rPr>
              <a:t>Bonus #1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Yocto Project - Rarely asked </a:t>
            </a:r>
            <a:r>
              <a:rPr lang="en-US" dirty="0" smtClean="0">
                <a:latin typeface="Arial" charset="0"/>
              </a:rPr>
              <a:t>questions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Khem Raj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53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layers to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</a:t>
            </a:r>
            <a:r>
              <a:rPr lang="en-US" dirty="0"/>
              <a:t>-layers</a:t>
            </a:r>
          </a:p>
          <a:p>
            <a:pPr lvl="1"/>
            <a:r>
              <a:rPr lang="en-US" dirty="0"/>
              <a:t>add-layer/remove-layer – Add/Remove a layer to workspace</a:t>
            </a:r>
          </a:p>
          <a:p>
            <a:pPr lvl="1"/>
            <a:r>
              <a:rPr lang="en-US" dirty="0"/>
              <a:t>show-layer – Show current list of used layers</a:t>
            </a:r>
          </a:p>
          <a:p>
            <a:pPr lvl="1"/>
            <a:r>
              <a:rPr lang="en-US" dirty="0"/>
              <a:t>show-recipes – List available recipes</a:t>
            </a:r>
          </a:p>
          <a:p>
            <a:pPr lvl="1"/>
            <a:r>
              <a:rPr lang="en-US" dirty="0"/>
              <a:t>show-appends – List appends and corresponding recipe</a:t>
            </a:r>
          </a:p>
          <a:p>
            <a:pPr lvl="1"/>
            <a:r>
              <a:rPr lang="en-US" dirty="0"/>
              <a:t>show-</a:t>
            </a:r>
            <a:r>
              <a:rPr lang="en-US" dirty="0" err="1"/>
              <a:t>overlayed</a:t>
            </a:r>
            <a:r>
              <a:rPr lang="en-US" dirty="0"/>
              <a:t> – List </a:t>
            </a:r>
            <a:r>
              <a:rPr lang="en-US" dirty="0" err="1"/>
              <a:t>overlayed</a:t>
            </a:r>
            <a:r>
              <a:rPr lang="en-US" dirty="0"/>
              <a:t> recipes</a:t>
            </a:r>
          </a:p>
        </p:txBody>
      </p:sp>
    </p:spTree>
    <p:extLst>
      <p:ext uri="{BB962C8B-B14F-4D97-AF65-F5344CB8AC3E}">
        <p14:creationId xmlns:p14="http://schemas.microsoft.com/office/powerpoint/2010/main" val="671298242"/>
      </p:ext>
    </p:extLst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F5EE09-DC48-BD49-A3B5-1C019B8D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some Workspace helper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EF4650-7E27-7942-BDD1-A2BBDF5AA8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bitbake-whatchanged</a:t>
            </a:r>
            <a:endParaRPr lang="en-US" dirty="0"/>
          </a:p>
          <a:p>
            <a:pPr lvl="1"/>
            <a:r>
              <a:rPr lang="en-US" dirty="0"/>
              <a:t>print what will be done between the current and last builds</a:t>
            </a:r>
          </a:p>
          <a:p>
            <a:pPr lvl="1"/>
            <a:endParaRPr lang="en-US" dirty="0"/>
          </a:p>
          <a:p>
            <a:pPr marL="339725" lvl="4" indent="0">
              <a:buNone/>
            </a:pPr>
            <a:r>
              <a:rPr lang="en-US" dirty="0"/>
              <a:t> $ </a:t>
            </a:r>
            <a:r>
              <a:rPr lang="en-US" dirty="0" err="1"/>
              <a:t>bitbake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  <a:p>
            <a:pPr marL="339725" lvl="4" indent="0">
              <a:buNone/>
            </a:pPr>
            <a:r>
              <a:rPr lang="en-US" dirty="0"/>
              <a:t>    # Edit the recipes</a:t>
            </a:r>
          </a:p>
          <a:p>
            <a:pPr marL="339725" lvl="4" indent="0">
              <a:buNone/>
            </a:pPr>
            <a:r>
              <a:rPr lang="en-US" dirty="0"/>
              <a:t>    $ </a:t>
            </a:r>
            <a:r>
              <a:rPr lang="en-US" dirty="0" err="1"/>
              <a:t>bitbake-whatchanged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90241"/>
      </p:ext>
    </p:extLst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999BE-E386-AB46-A7C8-AC76C863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changes in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6719AE-582B-EC41-8B71-DABAD00AD4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Prepare a package to make changes</a:t>
            </a:r>
          </a:p>
          <a:p>
            <a:pPr lvl="5"/>
            <a:r>
              <a:rPr lang="en-US" dirty="0" err="1"/>
              <a:t>devtool</a:t>
            </a:r>
            <a:r>
              <a:rPr lang="en-US" dirty="0"/>
              <a:t> modify &lt;recipe&gt;</a:t>
            </a:r>
          </a:p>
          <a:p>
            <a:r>
              <a:rPr lang="en-US" dirty="0"/>
              <a:t>Change sources</a:t>
            </a:r>
          </a:p>
          <a:p>
            <a:pPr lvl="1"/>
            <a:r>
              <a:rPr lang="en-US" dirty="0"/>
              <a:t>Change into workspace/sources/&lt;recipe&gt;</a:t>
            </a:r>
          </a:p>
          <a:p>
            <a:pPr lvl="1"/>
            <a:r>
              <a:rPr lang="en-US" dirty="0"/>
              <a:t>Edit …..</a:t>
            </a:r>
          </a:p>
          <a:p>
            <a:r>
              <a:rPr lang="en-US" dirty="0"/>
              <a:t>Build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build &lt;recipe&gt;</a:t>
            </a:r>
          </a:p>
          <a:p>
            <a:r>
              <a:rPr lang="en-US" dirty="0"/>
              <a:t>Test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deploy-target &lt;recipe&gt; &lt;target-IP&gt;</a:t>
            </a:r>
          </a:p>
          <a:p>
            <a:r>
              <a:rPr lang="en-US" dirty="0"/>
              <a:t>Make changes final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finish &lt;recipe&gt; &lt;layer&gt;</a:t>
            </a:r>
          </a:p>
        </p:txBody>
      </p:sp>
    </p:spTree>
    <p:extLst>
      <p:ext uri="{BB962C8B-B14F-4D97-AF65-F5344CB8AC3E}">
        <p14:creationId xmlns:p14="http://schemas.microsoft.com/office/powerpoint/2010/main" val="12609256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94C8E-3E2B-4AD9-8D67-7815198BE085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65463</TotalTime>
  <Words>6453</Words>
  <Application>Microsoft Office PowerPoint</Application>
  <PresentationFormat>On-screen Show (4:3)</PresentationFormat>
  <Paragraphs>1666</Paragraphs>
  <Slides>140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2" baseType="lpstr">
      <vt:lpstr>YoctoTemplate_1</vt:lpstr>
      <vt:lpstr>Microsoft Excel Worksheet</vt:lpstr>
      <vt:lpstr>Developer Day Class  </vt:lpstr>
      <vt:lpstr>Advanced Class</vt:lpstr>
      <vt:lpstr>Agenda – The Developer Day Class</vt:lpstr>
      <vt:lpstr>Class Account Setup</vt:lpstr>
      <vt:lpstr>Yocto Project Dev Day Lab Setup</vt:lpstr>
      <vt:lpstr>FYI: How class project was prepared (1/2)</vt:lpstr>
      <vt:lpstr>FYI: How class project was prepared (2/2)</vt:lpstr>
      <vt:lpstr>NOTE: Clean Shells!</vt:lpstr>
      <vt:lpstr>Activity One</vt:lpstr>
      <vt:lpstr>Keynote</vt:lpstr>
      <vt:lpstr>Activity Two</vt:lpstr>
      <vt:lpstr>Activity Three</vt:lpstr>
      <vt:lpstr>Activity Four</vt:lpstr>
      <vt:lpstr>Package Feed Overview</vt:lpstr>
      <vt:lpstr>Package Feed Overview</vt:lpstr>
      <vt:lpstr>On Target Development – Better, Faster, Stronger</vt:lpstr>
      <vt:lpstr>Setting up a package feed - Target Setup</vt:lpstr>
      <vt:lpstr>Setting up a package feed</vt:lpstr>
      <vt:lpstr>On Target Development – Better, Faster, Stronger</vt:lpstr>
      <vt:lpstr>Caveats</vt:lpstr>
      <vt:lpstr>Understanding RPM Packages and repomd.xml</vt:lpstr>
      <vt:lpstr>Package Feeds: On Target Demo</vt:lpstr>
      <vt:lpstr>On Target Development – Better, Faster, Stronger</vt:lpstr>
      <vt:lpstr>Signing The Packages</vt:lpstr>
      <vt:lpstr>Signing The Package Feed</vt:lpstr>
      <vt:lpstr>Signing The Package Feed (optional)</vt:lpstr>
      <vt:lpstr>Testing Packages with ptest (Optional? Not really!)</vt:lpstr>
      <vt:lpstr>On Target Development – Better, Faster, Stronger</vt:lpstr>
      <vt:lpstr>Keeping feeds secure</vt:lpstr>
      <vt:lpstr>On Target Development – Better, Faster, Stronger</vt:lpstr>
      <vt:lpstr>The Future of Package Feeds – Can We Upgrade?</vt:lpstr>
      <vt:lpstr>Activity Five</vt:lpstr>
      <vt:lpstr>Activity Six</vt:lpstr>
      <vt:lpstr>Activity Seven</vt:lpstr>
      <vt:lpstr>Activity 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Eleven</vt:lpstr>
      <vt:lpstr>Toaster: Latest Features (1/2)</vt:lpstr>
      <vt:lpstr>Toaster: Latest Features (2/2)</vt:lpstr>
      <vt:lpstr>Intel System Studio 2019: Yocto Project Compatible</vt:lpstr>
      <vt:lpstr>Intel System Studio 2019: Yocto Project Compatible</vt:lpstr>
      <vt:lpstr>Intel System Studio 2019: Yocto Project Compatible</vt:lpstr>
      <vt:lpstr>New Security Response Tool (SRTool)</vt:lpstr>
      <vt:lpstr>Questions and Answers</vt:lpstr>
      <vt:lpstr>Thank you for your participation!</vt:lpstr>
      <vt:lpstr>Activity Bonus #1</vt:lpstr>
      <vt:lpstr>How to add layers to Workspace</vt:lpstr>
      <vt:lpstr>Are there some Workspace helper Tools</vt:lpstr>
      <vt:lpstr>How to make changes in workspace</vt:lpstr>
      <vt:lpstr>How to enquire package information ?</vt:lpstr>
      <vt:lpstr>How to run meta-data self tests (unit tests)</vt:lpstr>
      <vt:lpstr>How to run image auto-test</vt:lpstr>
      <vt:lpstr>How to send Code upstream</vt:lpstr>
      <vt:lpstr>How to Customize Distro</vt:lpstr>
      <vt:lpstr>How to Customize Machine</vt:lpstr>
      <vt:lpstr>How to setup/use feeds ?</vt:lpstr>
      <vt:lpstr>Activity Bonux #2</vt:lpstr>
      <vt:lpstr>What I’ll be talking about</vt:lpstr>
      <vt:lpstr>General areas I’ll be covering</vt:lpstr>
      <vt:lpstr>Some context </vt:lpstr>
      <vt:lpstr>Proxies</vt:lpstr>
      <vt:lpstr>When things go wrong </vt:lpstr>
      <vt:lpstr>It broke – what would have helped?</vt:lpstr>
      <vt:lpstr>Recipes</vt:lpstr>
      <vt:lpstr>Recipes and packages </vt:lpstr>
      <vt:lpstr>Application Development </vt:lpstr>
      <vt:lpstr>Improvements</vt:lpstr>
      <vt:lpstr>Cool things I stumbled across</vt:lpstr>
      <vt:lpstr>Activity Bonus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Reyna, David</cp:lastModifiedBy>
  <cp:revision>940</cp:revision>
  <dcterms:created xsi:type="dcterms:W3CDTF">2014-10-15T17:08:45Z</dcterms:created>
  <dcterms:modified xsi:type="dcterms:W3CDTF">2019-08-15T05:22:31Z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