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5"/>
  </p:notesMasterIdLst>
  <p:handoutMasterIdLst>
    <p:handoutMasterId r:id="rId236"/>
  </p:handoutMasterIdLst>
  <p:sldIdLst>
    <p:sldId id="327" r:id="rId5"/>
    <p:sldId id="877" r:id="rId6"/>
    <p:sldId id="516" r:id="rId7"/>
    <p:sldId id="945" r:id="rId8"/>
    <p:sldId id="946" r:id="rId9"/>
    <p:sldId id="947" r:id="rId10"/>
    <p:sldId id="948" r:id="rId11"/>
    <p:sldId id="951" r:id="rId12"/>
    <p:sldId id="1124" r:id="rId13"/>
    <p:sldId id="1069" r:id="rId14"/>
    <p:sldId id="1125" r:id="rId15"/>
    <p:sldId id="952" r:id="rId16"/>
    <p:sldId id="1129" r:id="rId17"/>
    <p:sldId id="1130" r:id="rId18"/>
    <p:sldId id="1131" r:id="rId19"/>
    <p:sldId id="1132" r:id="rId20"/>
    <p:sldId id="1133" r:id="rId21"/>
    <p:sldId id="1134" r:id="rId22"/>
    <p:sldId id="1135" r:id="rId23"/>
    <p:sldId id="1136" r:id="rId24"/>
    <p:sldId id="1137" r:id="rId25"/>
    <p:sldId id="1138" r:id="rId26"/>
    <p:sldId id="1139" r:id="rId27"/>
    <p:sldId id="1140" r:id="rId28"/>
    <p:sldId id="1141" r:id="rId29"/>
    <p:sldId id="1142" r:id="rId30"/>
    <p:sldId id="1143" r:id="rId31"/>
    <p:sldId id="1144" r:id="rId32"/>
    <p:sldId id="1145" r:id="rId33"/>
    <p:sldId id="1146" r:id="rId34"/>
    <p:sldId id="789" r:id="rId35"/>
    <p:sldId id="1076" r:id="rId36"/>
    <p:sldId id="1077" r:id="rId37"/>
    <p:sldId id="1078" r:id="rId38"/>
    <p:sldId id="1079" r:id="rId39"/>
    <p:sldId id="1080" r:id="rId40"/>
    <p:sldId id="1081" r:id="rId41"/>
    <p:sldId id="1082" r:id="rId42"/>
    <p:sldId id="1083" r:id="rId43"/>
    <p:sldId id="1084" r:id="rId44"/>
    <p:sldId id="1085" r:id="rId45"/>
    <p:sldId id="953" r:id="rId46"/>
    <p:sldId id="954" r:id="rId47"/>
    <p:sldId id="1184" r:id="rId48"/>
    <p:sldId id="955" r:id="rId49"/>
    <p:sldId id="956" r:id="rId50"/>
    <p:sldId id="957" r:id="rId51"/>
    <p:sldId id="958" r:id="rId52"/>
    <p:sldId id="959" r:id="rId53"/>
    <p:sldId id="960" r:id="rId54"/>
    <p:sldId id="961" r:id="rId55"/>
    <p:sldId id="962" r:id="rId56"/>
    <p:sldId id="963" r:id="rId57"/>
    <p:sldId id="964" r:id="rId58"/>
    <p:sldId id="965" r:id="rId59"/>
    <p:sldId id="966" r:id="rId60"/>
    <p:sldId id="967" r:id="rId61"/>
    <p:sldId id="968" r:id="rId62"/>
    <p:sldId id="969" r:id="rId63"/>
    <p:sldId id="970" r:id="rId64"/>
    <p:sldId id="776" r:id="rId65"/>
    <p:sldId id="1086" r:id="rId66"/>
    <p:sldId id="1087" r:id="rId67"/>
    <p:sldId id="1088" r:id="rId68"/>
    <p:sldId id="1089" r:id="rId69"/>
    <p:sldId id="1090" r:id="rId70"/>
    <p:sldId id="1091" r:id="rId71"/>
    <p:sldId id="1092" r:id="rId72"/>
    <p:sldId id="1093" r:id="rId73"/>
    <p:sldId id="1094" r:id="rId74"/>
    <p:sldId id="1095" r:id="rId75"/>
    <p:sldId id="1096" r:id="rId76"/>
    <p:sldId id="1097" r:id="rId77"/>
    <p:sldId id="1098" r:id="rId78"/>
    <p:sldId id="1099" r:id="rId79"/>
    <p:sldId id="1100" r:id="rId80"/>
    <p:sldId id="1102" r:id="rId81"/>
    <p:sldId id="1103" r:id="rId82"/>
    <p:sldId id="1104" r:id="rId83"/>
    <p:sldId id="1106" r:id="rId84"/>
    <p:sldId id="1107" r:id="rId85"/>
    <p:sldId id="1108" r:id="rId86"/>
    <p:sldId id="1109" r:id="rId87"/>
    <p:sldId id="1110" r:id="rId88"/>
    <p:sldId id="1112" r:id="rId89"/>
    <p:sldId id="1113" r:id="rId90"/>
    <p:sldId id="1116" r:id="rId91"/>
    <p:sldId id="1117" r:id="rId92"/>
    <p:sldId id="1118" r:id="rId93"/>
    <p:sldId id="1119" r:id="rId94"/>
    <p:sldId id="1120" r:id="rId95"/>
    <p:sldId id="1122" r:id="rId96"/>
    <p:sldId id="1123" r:id="rId97"/>
    <p:sldId id="971" r:id="rId98"/>
    <p:sldId id="1147" r:id="rId99"/>
    <p:sldId id="1148" r:id="rId100"/>
    <p:sldId id="1149" r:id="rId101"/>
    <p:sldId id="1150" r:id="rId102"/>
    <p:sldId id="1151" r:id="rId103"/>
    <p:sldId id="1152" r:id="rId104"/>
    <p:sldId id="1153" r:id="rId105"/>
    <p:sldId id="1154" r:id="rId106"/>
    <p:sldId id="1155" r:id="rId107"/>
    <p:sldId id="1156" r:id="rId108"/>
    <p:sldId id="1157" r:id="rId109"/>
    <p:sldId id="1158" r:id="rId110"/>
    <p:sldId id="1159" r:id="rId111"/>
    <p:sldId id="1160" r:id="rId112"/>
    <p:sldId id="1161" r:id="rId113"/>
    <p:sldId id="1162" r:id="rId114"/>
    <p:sldId id="1163" r:id="rId115"/>
    <p:sldId id="1164" r:id="rId116"/>
    <p:sldId id="802" r:id="rId117"/>
    <p:sldId id="1186" r:id="rId118"/>
    <p:sldId id="1187" r:id="rId119"/>
    <p:sldId id="1188" r:id="rId120"/>
    <p:sldId id="1189" r:id="rId121"/>
    <p:sldId id="1190" r:id="rId122"/>
    <p:sldId id="1191" r:id="rId123"/>
    <p:sldId id="1192" r:id="rId124"/>
    <p:sldId id="1193" r:id="rId125"/>
    <p:sldId id="1194" r:id="rId126"/>
    <p:sldId id="1195" r:id="rId127"/>
    <p:sldId id="1196" r:id="rId128"/>
    <p:sldId id="1197" r:id="rId129"/>
    <p:sldId id="1198" r:id="rId130"/>
    <p:sldId id="1199" r:id="rId131"/>
    <p:sldId id="1200" r:id="rId132"/>
    <p:sldId id="1201" r:id="rId133"/>
    <p:sldId id="1202" r:id="rId134"/>
    <p:sldId id="1203" r:id="rId135"/>
    <p:sldId id="1204" r:id="rId136"/>
    <p:sldId id="990" r:id="rId137"/>
    <p:sldId id="1054" r:id="rId138"/>
    <p:sldId id="1042" r:id="rId139"/>
    <p:sldId id="1043" r:id="rId140"/>
    <p:sldId id="1055" r:id="rId141"/>
    <p:sldId id="1056" r:id="rId142"/>
    <p:sldId id="1046" r:id="rId143"/>
    <p:sldId id="992" r:id="rId144"/>
    <p:sldId id="1057" r:id="rId145"/>
    <p:sldId id="1058" r:id="rId146"/>
    <p:sldId id="1059" r:id="rId147"/>
    <p:sldId id="1060" r:id="rId148"/>
    <p:sldId id="1061" r:id="rId149"/>
    <p:sldId id="1049" r:id="rId150"/>
    <p:sldId id="1062" r:id="rId151"/>
    <p:sldId id="1063" r:id="rId152"/>
    <p:sldId id="1064" r:id="rId153"/>
    <p:sldId id="1065" r:id="rId154"/>
    <p:sldId id="1067" r:id="rId155"/>
    <p:sldId id="1066" r:id="rId156"/>
    <p:sldId id="991" r:id="rId157"/>
    <p:sldId id="1052" r:id="rId158"/>
    <p:sldId id="1070" r:id="rId159"/>
    <p:sldId id="993" r:id="rId160"/>
    <p:sldId id="994" r:id="rId161"/>
    <p:sldId id="995" r:id="rId162"/>
    <p:sldId id="996" r:id="rId163"/>
    <p:sldId id="997" r:id="rId164"/>
    <p:sldId id="998" r:id="rId165"/>
    <p:sldId id="999" r:id="rId166"/>
    <p:sldId id="1000" r:id="rId167"/>
    <p:sldId id="1071" r:id="rId168"/>
    <p:sldId id="1002" r:id="rId169"/>
    <p:sldId id="1003" r:id="rId170"/>
    <p:sldId id="1004" r:id="rId171"/>
    <p:sldId id="1005" r:id="rId172"/>
    <p:sldId id="1006" r:id="rId173"/>
    <p:sldId id="1007" r:id="rId174"/>
    <p:sldId id="1008" r:id="rId175"/>
    <p:sldId id="1009" r:id="rId176"/>
    <p:sldId id="1010" r:id="rId177"/>
    <p:sldId id="1072" r:id="rId178"/>
    <p:sldId id="1012" r:id="rId179"/>
    <p:sldId id="1013" r:id="rId180"/>
    <p:sldId id="1014" r:id="rId181"/>
    <p:sldId id="1073" r:id="rId182"/>
    <p:sldId id="1016" r:id="rId183"/>
    <p:sldId id="1075" r:id="rId184"/>
    <p:sldId id="1018" r:id="rId185"/>
    <p:sldId id="1019" r:id="rId186"/>
    <p:sldId id="1074" r:id="rId187"/>
    <p:sldId id="1021" r:id="rId188"/>
    <p:sldId id="1022" r:id="rId189"/>
    <p:sldId id="1165" r:id="rId190"/>
    <p:sldId id="1166" r:id="rId191"/>
    <p:sldId id="1167" r:id="rId192"/>
    <p:sldId id="1168" r:id="rId193"/>
    <p:sldId id="1169" r:id="rId194"/>
    <p:sldId id="1170" r:id="rId195"/>
    <p:sldId id="1171" r:id="rId196"/>
    <p:sldId id="1172" r:id="rId197"/>
    <p:sldId id="1173" r:id="rId198"/>
    <p:sldId id="1174" r:id="rId199"/>
    <p:sldId id="1175" r:id="rId200"/>
    <p:sldId id="1176" r:id="rId201"/>
    <p:sldId id="1177" r:id="rId202"/>
    <p:sldId id="1178" r:id="rId203"/>
    <p:sldId id="1179" r:id="rId204"/>
    <p:sldId id="1180" r:id="rId205"/>
    <p:sldId id="1181" r:id="rId206"/>
    <p:sldId id="1182" r:id="rId207"/>
    <p:sldId id="1183" r:id="rId208"/>
    <p:sldId id="1026" r:id="rId209"/>
    <p:sldId id="1024" r:id="rId210"/>
    <p:sldId id="1025" r:id="rId211"/>
    <p:sldId id="1027" r:id="rId212"/>
    <p:sldId id="817" r:id="rId213"/>
    <p:sldId id="1037" r:id="rId214"/>
    <p:sldId id="1038" r:id="rId215"/>
    <p:sldId id="840" r:id="rId216"/>
    <p:sldId id="842" r:id="rId217"/>
    <p:sldId id="1127" r:id="rId218"/>
    <p:sldId id="1128" r:id="rId219"/>
    <p:sldId id="1126" r:id="rId220"/>
    <p:sldId id="725" r:id="rId221"/>
    <p:sldId id="848" r:id="rId222"/>
    <p:sldId id="849" r:id="rId223"/>
    <p:sldId id="850" r:id="rId224"/>
    <p:sldId id="851" r:id="rId225"/>
    <p:sldId id="852" r:id="rId226"/>
    <p:sldId id="853" r:id="rId227"/>
    <p:sldId id="854" r:id="rId228"/>
    <p:sldId id="855" r:id="rId229"/>
    <p:sldId id="856" r:id="rId230"/>
    <p:sldId id="857" r:id="rId231"/>
    <p:sldId id="858" r:id="rId232"/>
    <p:sldId id="859" r:id="rId233"/>
    <p:sldId id="1185" r:id="rId234"/>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521415D9-36F7-43E2-AB2F-B90AF26B5E84}">
      <p14:sectionLst xmlns:p14="http://schemas.microsoft.com/office/powerpoint/2010/main">
        <p14:section name="Color Option - Gray/Blue" id="{CA1DC593-3889-6348-BD5D-D8C374FECBAC}">
          <p14:sldIdLst>
            <p14:sldId id="327"/>
            <p14:sldId id="877"/>
            <p14:sldId id="516"/>
            <p14:sldId id="945"/>
            <p14:sldId id="946"/>
            <p14:sldId id="947"/>
            <p14:sldId id="948"/>
            <p14:sldId id="951"/>
            <p14:sldId id="1124"/>
            <p14:sldId id="1069"/>
            <p14:sldId id="1125"/>
            <p14:sldId id="952"/>
            <p14:sldId id="1129"/>
            <p14:sldId id="1130"/>
            <p14:sldId id="1131"/>
            <p14:sldId id="1132"/>
            <p14:sldId id="1133"/>
            <p14:sldId id="1134"/>
            <p14:sldId id="1135"/>
            <p14:sldId id="1136"/>
            <p14:sldId id="1137"/>
            <p14:sldId id="1138"/>
            <p14:sldId id="1139"/>
            <p14:sldId id="1140"/>
            <p14:sldId id="1141"/>
            <p14:sldId id="1142"/>
            <p14:sldId id="1143"/>
            <p14:sldId id="1144"/>
            <p14:sldId id="1145"/>
            <p14:sldId id="1146"/>
            <p14:sldId id="789"/>
            <p14:sldId id="1076"/>
            <p14:sldId id="1077"/>
            <p14:sldId id="1078"/>
            <p14:sldId id="1079"/>
            <p14:sldId id="1080"/>
            <p14:sldId id="1081"/>
            <p14:sldId id="1082"/>
            <p14:sldId id="1083"/>
            <p14:sldId id="1084"/>
            <p14:sldId id="1085"/>
            <p14:sldId id="953"/>
            <p14:sldId id="954"/>
            <p14:sldId id="1184"/>
            <p14:sldId id="955"/>
            <p14:sldId id="956"/>
            <p14:sldId id="957"/>
            <p14:sldId id="958"/>
            <p14:sldId id="959"/>
            <p14:sldId id="960"/>
            <p14:sldId id="961"/>
            <p14:sldId id="962"/>
            <p14:sldId id="963"/>
            <p14:sldId id="964"/>
            <p14:sldId id="965"/>
            <p14:sldId id="966"/>
            <p14:sldId id="967"/>
            <p14:sldId id="968"/>
            <p14:sldId id="969"/>
            <p14:sldId id="970"/>
            <p14:sldId id="776"/>
            <p14:sldId id="1086"/>
            <p14:sldId id="1087"/>
            <p14:sldId id="1088"/>
            <p14:sldId id="1089"/>
            <p14:sldId id="1090"/>
            <p14:sldId id="1091"/>
            <p14:sldId id="1092"/>
            <p14:sldId id="1093"/>
            <p14:sldId id="1094"/>
            <p14:sldId id="1095"/>
            <p14:sldId id="1096"/>
            <p14:sldId id="1097"/>
            <p14:sldId id="1098"/>
            <p14:sldId id="1099"/>
            <p14:sldId id="1100"/>
            <p14:sldId id="1102"/>
            <p14:sldId id="1103"/>
            <p14:sldId id="1104"/>
            <p14:sldId id="1106"/>
            <p14:sldId id="1107"/>
            <p14:sldId id="1108"/>
            <p14:sldId id="1109"/>
            <p14:sldId id="1110"/>
            <p14:sldId id="1112"/>
            <p14:sldId id="1113"/>
            <p14:sldId id="1116"/>
            <p14:sldId id="1117"/>
            <p14:sldId id="1118"/>
            <p14:sldId id="1119"/>
            <p14:sldId id="1120"/>
            <p14:sldId id="1122"/>
            <p14:sldId id="1123"/>
            <p14:sldId id="971"/>
            <p14:sldId id="1147"/>
            <p14:sldId id="1148"/>
            <p14:sldId id="1149"/>
            <p14:sldId id="1150"/>
            <p14:sldId id="1151"/>
            <p14:sldId id="1152"/>
            <p14:sldId id="1153"/>
            <p14:sldId id="1154"/>
            <p14:sldId id="1155"/>
            <p14:sldId id="1156"/>
            <p14:sldId id="1157"/>
            <p14:sldId id="1158"/>
            <p14:sldId id="1159"/>
            <p14:sldId id="1160"/>
            <p14:sldId id="1161"/>
            <p14:sldId id="1162"/>
            <p14:sldId id="1163"/>
            <p14:sldId id="1164"/>
            <p14:sldId id="802"/>
            <p14:sldId id="1186"/>
            <p14:sldId id="1187"/>
            <p14:sldId id="1188"/>
            <p14:sldId id="1189"/>
            <p14:sldId id="1190"/>
            <p14:sldId id="1191"/>
            <p14:sldId id="1192"/>
            <p14:sldId id="1193"/>
            <p14:sldId id="1194"/>
            <p14:sldId id="1195"/>
            <p14:sldId id="1196"/>
            <p14:sldId id="1197"/>
            <p14:sldId id="1198"/>
            <p14:sldId id="1199"/>
            <p14:sldId id="1200"/>
            <p14:sldId id="1201"/>
            <p14:sldId id="1202"/>
            <p14:sldId id="1203"/>
            <p14:sldId id="1204"/>
            <p14:sldId id="990"/>
            <p14:sldId id="1054"/>
            <p14:sldId id="1042"/>
            <p14:sldId id="1043"/>
            <p14:sldId id="1055"/>
            <p14:sldId id="1056"/>
            <p14:sldId id="1046"/>
            <p14:sldId id="992"/>
            <p14:sldId id="1057"/>
            <p14:sldId id="1058"/>
            <p14:sldId id="1059"/>
            <p14:sldId id="1060"/>
            <p14:sldId id="1061"/>
            <p14:sldId id="1049"/>
            <p14:sldId id="1062"/>
            <p14:sldId id="1063"/>
            <p14:sldId id="1064"/>
            <p14:sldId id="1065"/>
            <p14:sldId id="1067"/>
            <p14:sldId id="1066"/>
            <p14:sldId id="991"/>
            <p14:sldId id="1052"/>
            <p14:sldId id="1070"/>
            <p14:sldId id="993"/>
            <p14:sldId id="994"/>
            <p14:sldId id="995"/>
            <p14:sldId id="996"/>
            <p14:sldId id="997"/>
            <p14:sldId id="998"/>
            <p14:sldId id="999"/>
            <p14:sldId id="1000"/>
            <p14:sldId id="1071"/>
            <p14:sldId id="1002"/>
            <p14:sldId id="1003"/>
            <p14:sldId id="1004"/>
            <p14:sldId id="1005"/>
            <p14:sldId id="1006"/>
            <p14:sldId id="1007"/>
            <p14:sldId id="1008"/>
            <p14:sldId id="1009"/>
            <p14:sldId id="1010"/>
            <p14:sldId id="1072"/>
            <p14:sldId id="1012"/>
            <p14:sldId id="1013"/>
            <p14:sldId id="1014"/>
            <p14:sldId id="1073"/>
            <p14:sldId id="1016"/>
            <p14:sldId id="1075"/>
            <p14:sldId id="1018"/>
            <p14:sldId id="1019"/>
            <p14:sldId id="1074"/>
            <p14:sldId id="1021"/>
            <p14:sldId id="1022"/>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026"/>
            <p14:sldId id="1024"/>
            <p14:sldId id="1025"/>
            <p14:sldId id="1027"/>
            <p14:sldId id="817"/>
            <p14:sldId id="1037"/>
            <p14:sldId id="1038"/>
            <p14:sldId id="840"/>
            <p14:sldId id="842"/>
            <p14:sldId id="1127"/>
            <p14:sldId id="1128"/>
            <p14:sldId id="1126"/>
            <p14:sldId id="725"/>
            <p14:sldId id="848"/>
            <p14:sldId id="849"/>
            <p14:sldId id="850"/>
            <p14:sldId id="851"/>
            <p14:sldId id="852"/>
            <p14:sldId id="853"/>
            <p14:sldId id="854"/>
            <p14:sldId id="855"/>
            <p14:sldId id="856"/>
            <p14:sldId id="857"/>
            <p14:sldId id="858"/>
            <p14:sldId id="859"/>
            <p14:sldId id="1185"/>
          </p14:sldIdLst>
        </p14:section>
      </p14:sectionLst>
    </p:ext>
    <p:ext uri="{EFAFB233-063F-42B5-8137-9DF3F51BA10A}">
      <p15:sldGuideLst xmlns:p15="http://schemas.microsoft.com/office/powerpoint/2012/main">
        <p15:guide id="1" orient="horz" pos="880">
          <p15:clr>
            <a:srgbClr val="A4A3A4"/>
          </p15:clr>
        </p15:guide>
        <p15:guide id="2" pos="288">
          <p15:clr>
            <a:srgbClr val="A4A3A4"/>
          </p15:clr>
        </p15:guide>
        <p15:guide id="3" pos="547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1C5"/>
    <a:srgbClr val="F37021"/>
    <a:srgbClr val="D7DF23"/>
    <a:srgbClr val="EADAE7"/>
    <a:srgbClr val="061922"/>
    <a:srgbClr val="B4BABD"/>
    <a:srgbClr val="8DC63F"/>
    <a:srgbClr val="FFC00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421" autoAdjust="0"/>
    <p:restoredTop sz="92801" autoAdjust="0"/>
  </p:normalViewPr>
  <p:slideViewPr>
    <p:cSldViewPr snapToGrid="0">
      <p:cViewPr>
        <p:scale>
          <a:sx n="105" d="100"/>
          <a:sy n="105" d="100"/>
        </p:scale>
        <p:origin x="1848" y="264"/>
      </p:cViewPr>
      <p:guideLst>
        <p:guide orient="horz" pos="880"/>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5" d="100"/>
        <a:sy n="105" d="100"/>
      </p:scale>
      <p:origin x="0" y="0"/>
    </p:cViewPr>
  </p:sorterViewPr>
  <p:notesViewPr>
    <p:cSldViewPr snapToGrid="0">
      <p:cViewPr>
        <p:scale>
          <a:sx n="100" d="100"/>
          <a:sy n="100" d="100"/>
        </p:scale>
        <p:origin x="-780" y="26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06" Type="http://schemas.openxmlformats.org/officeDocument/2006/relationships/slide" Target="slides/slide102.xml"/><Relationship Id="rId107" Type="http://schemas.openxmlformats.org/officeDocument/2006/relationships/slide" Target="slides/slide103.xml"/><Relationship Id="rId108" Type="http://schemas.openxmlformats.org/officeDocument/2006/relationships/slide" Target="slides/slide104.xml"/><Relationship Id="rId109" Type="http://schemas.openxmlformats.org/officeDocument/2006/relationships/slide" Target="slides/slide105.xml"/><Relationship Id="rId70" Type="http://schemas.openxmlformats.org/officeDocument/2006/relationships/slide" Target="slides/slide66.xml"/><Relationship Id="rId71" Type="http://schemas.openxmlformats.org/officeDocument/2006/relationships/slide" Target="slides/slide67.xml"/><Relationship Id="rId72" Type="http://schemas.openxmlformats.org/officeDocument/2006/relationships/slide" Target="slides/slide68.xml"/><Relationship Id="rId73" Type="http://schemas.openxmlformats.org/officeDocument/2006/relationships/slide" Target="slides/slide69.xml"/><Relationship Id="rId74" Type="http://schemas.openxmlformats.org/officeDocument/2006/relationships/slide" Target="slides/slide70.xml"/><Relationship Id="rId75" Type="http://schemas.openxmlformats.org/officeDocument/2006/relationships/slide" Target="slides/slide71.xml"/><Relationship Id="rId76" Type="http://schemas.openxmlformats.org/officeDocument/2006/relationships/slide" Target="slides/slide72.xml"/><Relationship Id="rId77" Type="http://schemas.openxmlformats.org/officeDocument/2006/relationships/slide" Target="slides/slide73.xml"/><Relationship Id="rId78" Type="http://schemas.openxmlformats.org/officeDocument/2006/relationships/slide" Target="slides/slide74.xml"/><Relationship Id="rId79" Type="http://schemas.openxmlformats.org/officeDocument/2006/relationships/slide" Target="slides/slide75.xml"/><Relationship Id="rId170" Type="http://schemas.openxmlformats.org/officeDocument/2006/relationships/slide" Target="slides/slide166.xml"/><Relationship Id="rId171" Type="http://schemas.openxmlformats.org/officeDocument/2006/relationships/slide" Target="slides/slide167.xml"/><Relationship Id="rId172" Type="http://schemas.openxmlformats.org/officeDocument/2006/relationships/slide" Target="slides/slide168.xml"/><Relationship Id="rId173" Type="http://schemas.openxmlformats.org/officeDocument/2006/relationships/slide" Target="slides/slide169.xml"/><Relationship Id="rId174" Type="http://schemas.openxmlformats.org/officeDocument/2006/relationships/slide" Target="slides/slide170.xml"/><Relationship Id="rId175" Type="http://schemas.openxmlformats.org/officeDocument/2006/relationships/slide" Target="slides/slide171.xml"/><Relationship Id="rId176" Type="http://schemas.openxmlformats.org/officeDocument/2006/relationships/slide" Target="slides/slide172.xml"/><Relationship Id="rId177" Type="http://schemas.openxmlformats.org/officeDocument/2006/relationships/slide" Target="slides/slide173.xml"/><Relationship Id="rId178" Type="http://schemas.openxmlformats.org/officeDocument/2006/relationships/slide" Target="slides/slide174.xml"/><Relationship Id="rId179" Type="http://schemas.openxmlformats.org/officeDocument/2006/relationships/slide" Target="slides/slide17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10" Type="http://schemas.openxmlformats.org/officeDocument/2006/relationships/slide" Target="slides/slide106.xml"/><Relationship Id="rId111" Type="http://schemas.openxmlformats.org/officeDocument/2006/relationships/slide" Target="slides/slide107.xml"/><Relationship Id="rId112" Type="http://schemas.openxmlformats.org/officeDocument/2006/relationships/slide" Target="slides/slide108.xml"/><Relationship Id="rId113" Type="http://schemas.openxmlformats.org/officeDocument/2006/relationships/slide" Target="slides/slide109.xml"/><Relationship Id="rId114" Type="http://schemas.openxmlformats.org/officeDocument/2006/relationships/slide" Target="slides/slide110.xml"/><Relationship Id="rId115" Type="http://schemas.openxmlformats.org/officeDocument/2006/relationships/slide" Target="slides/slide111.xml"/><Relationship Id="rId116" Type="http://schemas.openxmlformats.org/officeDocument/2006/relationships/slide" Target="slides/slide112.xml"/><Relationship Id="rId117" Type="http://schemas.openxmlformats.org/officeDocument/2006/relationships/slide" Target="slides/slide113.xml"/><Relationship Id="rId118" Type="http://schemas.openxmlformats.org/officeDocument/2006/relationships/slide" Target="slides/slide114.xml"/><Relationship Id="rId119" Type="http://schemas.openxmlformats.org/officeDocument/2006/relationships/slide" Target="slides/slide115.xml"/><Relationship Id="rId200" Type="http://schemas.openxmlformats.org/officeDocument/2006/relationships/slide" Target="slides/slide196.xml"/><Relationship Id="rId201" Type="http://schemas.openxmlformats.org/officeDocument/2006/relationships/slide" Target="slides/slide197.xml"/><Relationship Id="rId202" Type="http://schemas.openxmlformats.org/officeDocument/2006/relationships/slide" Target="slides/slide198.xml"/><Relationship Id="rId203" Type="http://schemas.openxmlformats.org/officeDocument/2006/relationships/slide" Target="slides/slide199.xml"/><Relationship Id="rId204" Type="http://schemas.openxmlformats.org/officeDocument/2006/relationships/slide" Target="slides/slide200.xml"/><Relationship Id="rId205" Type="http://schemas.openxmlformats.org/officeDocument/2006/relationships/slide" Target="slides/slide201.xml"/><Relationship Id="rId206" Type="http://schemas.openxmlformats.org/officeDocument/2006/relationships/slide" Target="slides/slide202.xml"/><Relationship Id="rId207" Type="http://schemas.openxmlformats.org/officeDocument/2006/relationships/slide" Target="slides/slide203.xml"/><Relationship Id="rId208" Type="http://schemas.openxmlformats.org/officeDocument/2006/relationships/slide" Target="slides/slide204.xml"/><Relationship Id="rId209" Type="http://schemas.openxmlformats.org/officeDocument/2006/relationships/slide" Target="slides/slide20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80" Type="http://schemas.openxmlformats.org/officeDocument/2006/relationships/slide" Target="slides/slide76.xml"/><Relationship Id="rId81" Type="http://schemas.openxmlformats.org/officeDocument/2006/relationships/slide" Target="slides/slide77.xml"/><Relationship Id="rId82" Type="http://schemas.openxmlformats.org/officeDocument/2006/relationships/slide" Target="slides/slide78.xml"/><Relationship Id="rId83" Type="http://schemas.openxmlformats.org/officeDocument/2006/relationships/slide" Target="slides/slide79.xml"/><Relationship Id="rId84" Type="http://schemas.openxmlformats.org/officeDocument/2006/relationships/slide" Target="slides/slide80.xml"/><Relationship Id="rId85" Type="http://schemas.openxmlformats.org/officeDocument/2006/relationships/slide" Target="slides/slide81.xml"/><Relationship Id="rId86" Type="http://schemas.openxmlformats.org/officeDocument/2006/relationships/slide" Target="slides/slide82.xml"/><Relationship Id="rId87" Type="http://schemas.openxmlformats.org/officeDocument/2006/relationships/slide" Target="slides/slide83.xml"/><Relationship Id="rId88" Type="http://schemas.openxmlformats.org/officeDocument/2006/relationships/slide" Target="slides/slide84.xml"/><Relationship Id="rId89" Type="http://schemas.openxmlformats.org/officeDocument/2006/relationships/slide" Target="slides/slide85.xml"/><Relationship Id="rId180" Type="http://schemas.openxmlformats.org/officeDocument/2006/relationships/slide" Target="slides/slide176.xml"/><Relationship Id="rId181" Type="http://schemas.openxmlformats.org/officeDocument/2006/relationships/slide" Target="slides/slide177.xml"/><Relationship Id="rId182" Type="http://schemas.openxmlformats.org/officeDocument/2006/relationships/slide" Target="slides/slide178.xml"/><Relationship Id="rId183" Type="http://schemas.openxmlformats.org/officeDocument/2006/relationships/slide" Target="slides/slide179.xml"/><Relationship Id="rId184" Type="http://schemas.openxmlformats.org/officeDocument/2006/relationships/slide" Target="slides/slide180.xml"/><Relationship Id="rId185" Type="http://schemas.openxmlformats.org/officeDocument/2006/relationships/slide" Target="slides/slide181.xml"/><Relationship Id="rId186" Type="http://schemas.openxmlformats.org/officeDocument/2006/relationships/slide" Target="slides/slide182.xml"/><Relationship Id="rId187" Type="http://schemas.openxmlformats.org/officeDocument/2006/relationships/slide" Target="slides/slide183.xml"/><Relationship Id="rId188" Type="http://schemas.openxmlformats.org/officeDocument/2006/relationships/slide" Target="slides/slide184.xml"/><Relationship Id="rId189" Type="http://schemas.openxmlformats.org/officeDocument/2006/relationships/slide" Target="slides/slide18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20" Type="http://schemas.openxmlformats.org/officeDocument/2006/relationships/slide" Target="slides/slide116.xml"/><Relationship Id="rId121" Type="http://schemas.openxmlformats.org/officeDocument/2006/relationships/slide" Target="slides/slide117.xml"/><Relationship Id="rId122" Type="http://schemas.openxmlformats.org/officeDocument/2006/relationships/slide" Target="slides/slide118.xml"/><Relationship Id="rId123" Type="http://schemas.openxmlformats.org/officeDocument/2006/relationships/slide" Target="slides/slide119.xml"/><Relationship Id="rId124" Type="http://schemas.openxmlformats.org/officeDocument/2006/relationships/slide" Target="slides/slide120.xml"/><Relationship Id="rId125" Type="http://schemas.openxmlformats.org/officeDocument/2006/relationships/slide" Target="slides/slide121.xml"/><Relationship Id="rId126" Type="http://schemas.openxmlformats.org/officeDocument/2006/relationships/slide" Target="slides/slide122.xml"/><Relationship Id="rId127" Type="http://schemas.openxmlformats.org/officeDocument/2006/relationships/slide" Target="slides/slide123.xml"/><Relationship Id="rId128" Type="http://schemas.openxmlformats.org/officeDocument/2006/relationships/slide" Target="slides/slide124.xml"/><Relationship Id="rId129" Type="http://schemas.openxmlformats.org/officeDocument/2006/relationships/slide" Target="slides/slide125.xml"/><Relationship Id="rId210" Type="http://schemas.openxmlformats.org/officeDocument/2006/relationships/slide" Target="slides/slide206.xml"/><Relationship Id="rId211" Type="http://schemas.openxmlformats.org/officeDocument/2006/relationships/slide" Target="slides/slide207.xml"/><Relationship Id="rId212" Type="http://schemas.openxmlformats.org/officeDocument/2006/relationships/slide" Target="slides/slide208.xml"/><Relationship Id="rId213" Type="http://schemas.openxmlformats.org/officeDocument/2006/relationships/slide" Target="slides/slide209.xml"/><Relationship Id="rId214" Type="http://schemas.openxmlformats.org/officeDocument/2006/relationships/slide" Target="slides/slide210.xml"/><Relationship Id="rId215" Type="http://schemas.openxmlformats.org/officeDocument/2006/relationships/slide" Target="slides/slide211.xml"/><Relationship Id="rId216" Type="http://schemas.openxmlformats.org/officeDocument/2006/relationships/slide" Target="slides/slide212.xml"/><Relationship Id="rId217" Type="http://schemas.openxmlformats.org/officeDocument/2006/relationships/slide" Target="slides/slide213.xml"/><Relationship Id="rId218" Type="http://schemas.openxmlformats.org/officeDocument/2006/relationships/slide" Target="slides/slide214.xml"/><Relationship Id="rId219" Type="http://schemas.openxmlformats.org/officeDocument/2006/relationships/slide" Target="slides/slide215.xml"/><Relationship Id="rId90" Type="http://schemas.openxmlformats.org/officeDocument/2006/relationships/slide" Target="slides/slide86.xml"/><Relationship Id="rId91" Type="http://schemas.openxmlformats.org/officeDocument/2006/relationships/slide" Target="slides/slide87.xml"/><Relationship Id="rId92" Type="http://schemas.openxmlformats.org/officeDocument/2006/relationships/slide" Target="slides/slide88.xml"/><Relationship Id="rId93" Type="http://schemas.openxmlformats.org/officeDocument/2006/relationships/slide" Target="slides/slide89.xml"/><Relationship Id="rId94" Type="http://schemas.openxmlformats.org/officeDocument/2006/relationships/slide" Target="slides/slide90.xml"/><Relationship Id="rId95" Type="http://schemas.openxmlformats.org/officeDocument/2006/relationships/slide" Target="slides/slide91.xml"/><Relationship Id="rId96" Type="http://schemas.openxmlformats.org/officeDocument/2006/relationships/slide" Target="slides/slide92.xml"/><Relationship Id="rId97" Type="http://schemas.openxmlformats.org/officeDocument/2006/relationships/slide" Target="slides/slide93.xml"/><Relationship Id="rId98" Type="http://schemas.openxmlformats.org/officeDocument/2006/relationships/slide" Target="slides/slide94.xml"/><Relationship Id="rId99" Type="http://schemas.openxmlformats.org/officeDocument/2006/relationships/slide" Target="slides/slide95.xml"/><Relationship Id="rId190" Type="http://schemas.openxmlformats.org/officeDocument/2006/relationships/slide" Target="slides/slide186.xml"/><Relationship Id="rId191" Type="http://schemas.openxmlformats.org/officeDocument/2006/relationships/slide" Target="slides/slide187.xml"/><Relationship Id="rId192" Type="http://schemas.openxmlformats.org/officeDocument/2006/relationships/slide" Target="slides/slide188.xml"/><Relationship Id="rId193" Type="http://schemas.openxmlformats.org/officeDocument/2006/relationships/slide" Target="slides/slide189.xml"/><Relationship Id="rId194" Type="http://schemas.openxmlformats.org/officeDocument/2006/relationships/slide" Target="slides/slide190.xml"/><Relationship Id="rId195" Type="http://schemas.openxmlformats.org/officeDocument/2006/relationships/slide" Target="slides/slide191.xml"/><Relationship Id="rId196" Type="http://schemas.openxmlformats.org/officeDocument/2006/relationships/slide" Target="slides/slide192.xml"/><Relationship Id="rId197" Type="http://schemas.openxmlformats.org/officeDocument/2006/relationships/slide" Target="slides/slide193.xml"/><Relationship Id="rId198" Type="http://schemas.openxmlformats.org/officeDocument/2006/relationships/slide" Target="slides/slide194.xml"/><Relationship Id="rId199" Type="http://schemas.openxmlformats.org/officeDocument/2006/relationships/slide" Target="slides/slide195.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130" Type="http://schemas.openxmlformats.org/officeDocument/2006/relationships/slide" Target="slides/slide126.xml"/><Relationship Id="rId131" Type="http://schemas.openxmlformats.org/officeDocument/2006/relationships/slide" Target="slides/slide127.xml"/><Relationship Id="rId132" Type="http://schemas.openxmlformats.org/officeDocument/2006/relationships/slide" Target="slides/slide128.xml"/><Relationship Id="rId133" Type="http://schemas.openxmlformats.org/officeDocument/2006/relationships/slide" Target="slides/slide129.xml"/><Relationship Id="rId220" Type="http://schemas.openxmlformats.org/officeDocument/2006/relationships/slide" Target="slides/slide216.xml"/><Relationship Id="rId221" Type="http://schemas.openxmlformats.org/officeDocument/2006/relationships/slide" Target="slides/slide217.xml"/><Relationship Id="rId222" Type="http://schemas.openxmlformats.org/officeDocument/2006/relationships/slide" Target="slides/slide218.xml"/><Relationship Id="rId223" Type="http://schemas.openxmlformats.org/officeDocument/2006/relationships/slide" Target="slides/slide219.xml"/><Relationship Id="rId224" Type="http://schemas.openxmlformats.org/officeDocument/2006/relationships/slide" Target="slides/slide220.xml"/><Relationship Id="rId225" Type="http://schemas.openxmlformats.org/officeDocument/2006/relationships/slide" Target="slides/slide221.xml"/><Relationship Id="rId226" Type="http://schemas.openxmlformats.org/officeDocument/2006/relationships/slide" Target="slides/slide222.xml"/><Relationship Id="rId227" Type="http://schemas.openxmlformats.org/officeDocument/2006/relationships/slide" Target="slides/slide223.xml"/><Relationship Id="rId228" Type="http://schemas.openxmlformats.org/officeDocument/2006/relationships/slide" Target="slides/slide224.xml"/><Relationship Id="rId229" Type="http://schemas.openxmlformats.org/officeDocument/2006/relationships/slide" Target="slides/slide225.xml"/><Relationship Id="rId134" Type="http://schemas.openxmlformats.org/officeDocument/2006/relationships/slide" Target="slides/slide130.xml"/><Relationship Id="rId135" Type="http://schemas.openxmlformats.org/officeDocument/2006/relationships/slide" Target="slides/slide131.xml"/><Relationship Id="rId136" Type="http://schemas.openxmlformats.org/officeDocument/2006/relationships/slide" Target="slides/slide132.xml"/><Relationship Id="rId137" Type="http://schemas.openxmlformats.org/officeDocument/2006/relationships/slide" Target="slides/slide133.xml"/><Relationship Id="rId138" Type="http://schemas.openxmlformats.org/officeDocument/2006/relationships/slide" Target="slides/slide134.xml"/><Relationship Id="rId139" Type="http://schemas.openxmlformats.org/officeDocument/2006/relationships/slide" Target="slides/slide1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slide" Target="slides/slide40.xml"/><Relationship Id="rId45" Type="http://schemas.openxmlformats.org/officeDocument/2006/relationships/slide" Target="slides/slide41.xml"/><Relationship Id="rId46" Type="http://schemas.openxmlformats.org/officeDocument/2006/relationships/slide" Target="slides/slide42.xml"/><Relationship Id="rId47" Type="http://schemas.openxmlformats.org/officeDocument/2006/relationships/slide" Target="slides/slide43.xml"/><Relationship Id="rId48" Type="http://schemas.openxmlformats.org/officeDocument/2006/relationships/slide" Target="slides/slide44.xml"/><Relationship Id="rId49" Type="http://schemas.openxmlformats.org/officeDocument/2006/relationships/slide" Target="slides/slide45.xml"/><Relationship Id="rId140" Type="http://schemas.openxmlformats.org/officeDocument/2006/relationships/slide" Target="slides/slide136.xml"/><Relationship Id="rId141" Type="http://schemas.openxmlformats.org/officeDocument/2006/relationships/slide" Target="slides/slide137.xml"/><Relationship Id="rId142" Type="http://schemas.openxmlformats.org/officeDocument/2006/relationships/slide" Target="slides/slide138.xml"/><Relationship Id="rId143" Type="http://schemas.openxmlformats.org/officeDocument/2006/relationships/slide" Target="slides/slide139.xml"/><Relationship Id="rId144" Type="http://schemas.openxmlformats.org/officeDocument/2006/relationships/slide" Target="slides/slide140.xml"/><Relationship Id="rId145" Type="http://schemas.openxmlformats.org/officeDocument/2006/relationships/slide" Target="slides/slide141.xml"/><Relationship Id="rId146" Type="http://schemas.openxmlformats.org/officeDocument/2006/relationships/slide" Target="slides/slide142.xml"/><Relationship Id="rId147" Type="http://schemas.openxmlformats.org/officeDocument/2006/relationships/slide" Target="slides/slide143.xml"/><Relationship Id="rId148" Type="http://schemas.openxmlformats.org/officeDocument/2006/relationships/slide" Target="slides/slide144.xml"/><Relationship Id="rId149" Type="http://schemas.openxmlformats.org/officeDocument/2006/relationships/slide" Target="slides/slide145.xml"/><Relationship Id="rId230" Type="http://schemas.openxmlformats.org/officeDocument/2006/relationships/slide" Target="slides/slide226.xml"/><Relationship Id="rId231" Type="http://schemas.openxmlformats.org/officeDocument/2006/relationships/slide" Target="slides/slide227.xml"/><Relationship Id="rId232" Type="http://schemas.openxmlformats.org/officeDocument/2006/relationships/slide" Target="slides/slide228.xml"/><Relationship Id="rId233" Type="http://schemas.openxmlformats.org/officeDocument/2006/relationships/slide" Target="slides/slide229.xml"/><Relationship Id="rId234" Type="http://schemas.openxmlformats.org/officeDocument/2006/relationships/slide" Target="slides/slide230.xml"/><Relationship Id="rId235" Type="http://schemas.openxmlformats.org/officeDocument/2006/relationships/notesMaster" Target="notesMasters/notesMaster1.xml"/><Relationship Id="rId236" Type="http://schemas.openxmlformats.org/officeDocument/2006/relationships/handoutMaster" Target="handoutMasters/handoutMaster1.xml"/><Relationship Id="rId237" Type="http://schemas.openxmlformats.org/officeDocument/2006/relationships/presProps" Target="presProps.xml"/><Relationship Id="rId238" Type="http://schemas.openxmlformats.org/officeDocument/2006/relationships/viewProps" Target="viewProps.xml"/><Relationship Id="rId239" Type="http://schemas.openxmlformats.org/officeDocument/2006/relationships/theme" Target="theme/theme1.xml"/><Relationship Id="rId50" Type="http://schemas.openxmlformats.org/officeDocument/2006/relationships/slide" Target="slides/slide46.xml"/><Relationship Id="rId51" Type="http://schemas.openxmlformats.org/officeDocument/2006/relationships/slide" Target="slides/slide47.xml"/><Relationship Id="rId52" Type="http://schemas.openxmlformats.org/officeDocument/2006/relationships/slide" Target="slides/slide48.xml"/><Relationship Id="rId53" Type="http://schemas.openxmlformats.org/officeDocument/2006/relationships/slide" Target="slides/slide49.xml"/><Relationship Id="rId54" Type="http://schemas.openxmlformats.org/officeDocument/2006/relationships/slide" Target="slides/slide50.xml"/><Relationship Id="rId55" Type="http://schemas.openxmlformats.org/officeDocument/2006/relationships/slide" Target="slides/slide51.xml"/><Relationship Id="rId56" Type="http://schemas.openxmlformats.org/officeDocument/2006/relationships/slide" Target="slides/slide52.xml"/><Relationship Id="rId57" Type="http://schemas.openxmlformats.org/officeDocument/2006/relationships/slide" Target="slides/slide53.xml"/><Relationship Id="rId58" Type="http://schemas.openxmlformats.org/officeDocument/2006/relationships/slide" Target="slides/slide54.xml"/><Relationship Id="rId59" Type="http://schemas.openxmlformats.org/officeDocument/2006/relationships/slide" Target="slides/slide55.xml"/><Relationship Id="rId150" Type="http://schemas.openxmlformats.org/officeDocument/2006/relationships/slide" Target="slides/slide146.xml"/><Relationship Id="rId151" Type="http://schemas.openxmlformats.org/officeDocument/2006/relationships/slide" Target="slides/slide147.xml"/><Relationship Id="rId152" Type="http://schemas.openxmlformats.org/officeDocument/2006/relationships/slide" Target="slides/slide148.xml"/><Relationship Id="rId153" Type="http://schemas.openxmlformats.org/officeDocument/2006/relationships/slide" Target="slides/slide149.xml"/><Relationship Id="rId154" Type="http://schemas.openxmlformats.org/officeDocument/2006/relationships/slide" Target="slides/slide150.xml"/><Relationship Id="rId155" Type="http://schemas.openxmlformats.org/officeDocument/2006/relationships/slide" Target="slides/slide151.xml"/><Relationship Id="rId156" Type="http://schemas.openxmlformats.org/officeDocument/2006/relationships/slide" Target="slides/slide152.xml"/><Relationship Id="rId157" Type="http://schemas.openxmlformats.org/officeDocument/2006/relationships/slide" Target="slides/slide153.xml"/><Relationship Id="rId158" Type="http://schemas.openxmlformats.org/officeDocument/2006/relationships/slide" Target="slides/slide154.xml"/><Relationship Id="rId159" Type="http://schemas.openxmlformats.org/officeDocument/2006/relationships/slide" Target="slides/slide155.xml"/><Relationship Id="rId240" Type="http://schemas.openxmlformats.org/officeDocument/2006/relationships/tableStyles" Target="tableStyles.xml"/><Relationship Id="rId60" Type="http://schemas.openxmlformats.org/officeDocument/2006/relationships/slide" Target="slides/slide56.xml"/><Relationship Id="rId61" Type="http://schemas.openxmlformats.org/officeDocument/2006/relationships/slide" Target="slides/slide57.xml"/><Relationship Id="rId62" Type="http://schemas.openxmlformats.org/officeDocument/2006/relationships/slide" Target="slides/slide58.xml"/><Relationship Id="rId63" Type="http://schemas.openxmlformats.org/officeDocument/2006/relationships/slide" Target="slides/slide59.xml"/><Relationship Id="rId64" Type="http://schemas.openxmlformats.org/officeDocument/2006/relationships/slide" Target="slides/slide60.xml"/><Relationship Id="rId65" Type="http://schemas.openxmlformats.org/officeDocument/2006/relationships/slide" Target="slides/slide61.xml"/><Relationship Id="rId66" Type="http://schemas.openxmlformats.org/officeDocument/2006/relationships/slide" Target="slides/slide62.xml"/><Relationship Id="rId67" Type="http://schemas.openxmlformats.org/officeDocument/2006/relationships/slide" Target="slides/slide63.xml"/><Relationship Id="rId68" Type="http://schemas.openxmlformats.org/officeDocument/2006/relationships/slide" Target="slides/slide64.xml"/><Relationship Id="rId69" Type="http://schemas.openxmlformats.org/officeDocument/2006/relationships/slide" Target="slides/slide65.xml"/><Relationship Id="rId160" Type="http://schemas.openxmlformats.org/officeDocument/2006/relationships/slide" Target="slides/slide156.xml"/><Relationship Id="rId161" Type="http://schemas.openxmlformats.org/officeDocument/2006/relationships/slide" Target="slides/slide157.xml"/><Relationship Id="rId162" Type="http://schemas.openxmlformats.org/officeDocument/2006/relationships/slide" Target="slides/slide158.xml"/><Relationship Id="rId163" Type="http://schemas.openxmlformats.org/officeDocument/2006/relationships/slide" Target="slides/slide159.xml"/><Relationship Id="rId164" Type="http://schemas.openxmlformats.org/officeDocument/2006/relationships/slide" Target="slides/slide160.xml"/><Relationship Id="rId165" Type="http://schemas.openxmlformats.org/officeDocument/2006/relationships/slide" Target="slides/slide161.xml"/><Relationship Id="rId166" Type="http://schemas.openxmlformats.org/officeDocument/2006/relationships/slide" Target="slides/slide162.xml"/><Relationship Id="rId167" Type="http://schemas.openxmlformats.org/officeDocument/2006/relationships/slide" Target="slides/slide163.xml"/><Relationship Id="rId168" Type="http://schemas.openxmlformats.org/officeDocument/2006/relationships/slide" Target="slides/slide164.xml"/><Relationship Id="rId169" Type="http://schemas.openxmlformats.org/officeDocument/2006/relationships/slide" Target="slides/slide165.xml"/><Relationship Id="rId100" Type="http://schemas.openxmlformats.org/officeDocument/2006/relationships/slide" Target="slides/slide96.xml"/><Relationship Id="rId101" Type="http://schemas.openxmlformats.org/officeDocument/2006/relationships/slide" Target="slides/slide97.xml"/><Relationship Id="rId102" Type="http://schemas.openxmlformats.org/officeDocument/2006/relationships/slide" Target="slides/slide98.xml"/><Relationship Id="rId103" Type="http://schemas.openxmlformats.org/officeDocument/2006/relationships/slide" Target="slides/slide99.xml"/><Relationship Id="rId104" Type="http://schemas.openxmlformats.org/officeDocument/2006/relationships/slide" Target="slides/slide100.xml"/><Relationship Id="rId105" Type="http://schemas.openxmlformats.org/officeDocument/2006/relationships/slide" Target="slides/slide10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353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a:ea typeface="+mn-ea"/>
                <a:cs typeface="Arial" charset="0"/>
              </a:defRPr>
            </a:lvl1pPr>
          </a:lstStyle>
          <a:p>
            <a:pPr>
              <a:defRPr/>
            </a:pPr>
            <a:endParaRPr lang="en-US"/>
          </a:p>
        </p:txBody>
      </p:sp>
      <p:sp>
        <p:nvSpPr>
          <p:cNvPr id="83353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ea typeface="+mn-ea"/>
                <a:cs typeface="Arial" charset="0"/>
              </a:defRPr>
            </a:lvl1pPr>
          </a:lstStyle>
          <a:p>
            <a:pPr>
              <a:defRPr/>
            </a:pPr>
            <a:fld id="{FABAE46E-1561-AC4B-9BA8-2DA4F5761C83}" type="datetimeFigureOut">
              <a:rPr lang="en-US"/>
              <a:pPr>
                <a:defRPr/>
              </a:pPr>
              <a:t>10/26/17</a:t>
            </a:fld>
            <a:endParaRPr lang="en-US" dirty="0"/>
          </a:p>
        </p:txBody>
      </p:sp>
      <p:sp>
        <p:nvSpPr>
          <p:cNvPr id="83354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a:ea typeface="+mn-ea"/>
                <a:cs typeface="Arial" charset="0"/>
              </a:defRPr>
            </a:lvl1pPr>
          </a:lstStyle>
          <a:p>
            <a:pPr>
              <a:defRPr/>
            </a:pPr>
            <a:endParaRPr lang="en-US"/>
          </a:p>
        </p:txBody>
      </p:sp>
      <p:sp>
        <p:nvSpPr>
          <p:cNvPr id="83354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ea typeface="+mn-ea"/>
                <a:cs typeface="Arial" charset="0"/>
              </a:defRPr>
            </a:lvl1pPr>
          </a:lstStyle>
          <a:p>
            <a:pPr>
              <a:defRPr/>
            </a:pPr>
            <a:fld id="{7C249F61-EB84-D941-A27D-706C5670B787}" type="slidenum">
              <a:rPr lang="en-US"/>
              <a:pPr>
                <a:defRPr/>
              </a:pPr>
              <a:t>‹#›</a:t>
            </a:fld>
            <a:endParaRPr lang="en-US" dirty="0"/>
          </a:p>
        </p:txBody>
      </p:sp>
    </p:spTree>
    <p:extLst>
      <p:ext uri="{BB962C8B-B14F-4D97-AF65-F5344CB8AC3E}">
        <p14:creationId xmlns:p14="http://schemas.microsoft.com/office/powerpoint/2010/main" val="40811464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a:latin typeface="+mn-lt"/>
                <a:ea typeface="+mn-ea"/>
                <a:cs typeface="+mn-cs"/>
              </a:defRPr>
            </a:lvl1pPr>
          </a:lstStyle>
          <a:p>
            <a:pPr>
              <a:defRPr/>
            </a:pPr>
            <a:fld id="{86763452-1CC8-7B43-BC49-78EC29868FAE}" type="datetimeFigureOut">
              <a:rPr lang="en-US"/>
              <a:pPr>
                <a:defRPr/>
              </a:pPr>
              <a:t>10/26/17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a:latin typeface="+mn-lt"/>
                <a:ea typeface="+mn-ea"/>
                <a:cs typeface="+mn-cs"/>
              </a:defRPr>
            </a:lvl1pPr>
          </a:lstStyle>
          <a:p>
            <a:pPr>
              <a:defRPr/>
            </a:pPr>
            <a:fld id="{3FA2B35A-7280-3245-838C-E1BA2FABE209}" type="slidenum">
              <a:rPr lang="en-US"/>
              <a:pPr>
                <a:defRPr/>
              </a:pPr>
              <a:t>‹#›</a:t>
            </a:fld>
            <a:endParaRPr lang="en-US" dirty="0"/>
          </a:p>
        </p:txBody>
      </p:sp>
    </p:spTree>
    <p:extLst>
      <p:ext uri="{BB962C8B-B14F-4D97-AF65-F5344CB8AC3E}">
        <p14:creationId xmlns:p14="http://schemas.microsoft.com/office/powerpoint/2010/main" val="9960652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4.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7</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25</a:t>
            </a:fld>
            <a:endParaRPr lang="en-US"/>
          </a:p>
        </p:txBody>
      </p:sp>
    </p:spTree>
    <p:extLst>
      <p:ext uri="{BB962C8B-B14F-4D97-AF65-F5344CB8AC3E}">
        <p14:creationId xmlns:p14="http://schemas.microsoft.com/office/powerpoint/2010/main" val="1084673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26</a:t>
            </a:fld>
            <a:endParaRPr lang="en-US"/>
          </a:p>
        </p:txBody>
      </p:sp>
    </p:spTree>
    <p:extLst>
      <p:ext uri="{BB962C8B-B14F-4D97-AF65-F5344CB8AC3E}">
        <p14:creationId xmlns:p14="http://schemas.microsoft.com/office/powerpoint/2010/main" val="15132410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27</a:t>
            </a:fld>
            <a:endParaRPr lang="en-US"/>
          </a:p>
        </p:txBody>
      </p:sp>
    </p:spTree>
    <p:extLst>
      <p:ext uri="{BB962C8B-B14F-4D97-AF65-F5344CB8AC3E}">
        <p14:creationId xmlns:p14="http://schemas.microsoft.com/office/powerpoint/2010/main" val="20246497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28</a:t>
            </a:fld>
            <a:endParaRPr lang="en-US"/>
          </a:p>
        </p:txBody>
      </p:sp>
    </p:spTree>
    <p:extLst>
      <p:ext uri="{BB962C8B-B14F-4D97-AF65-F5344CB8AC3E}">
        <p14:creationId xmlns:p14="http://schemas.microsoft.com/office/powerpoint/2010/main" val="16900426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29</a:t>
            </a:fld>
            <a:endParaRPr lang="en-US"/>
          </a:p>
        </p:txBody>
      </p:sp>
    </p:spTree>
    <p:extLst>
      <p:ext uri="{BB962C8B-B14F-4D97-AF65-F5344CB8AC3E}">
        <p14:creationId xmlns:p14="http://schemas.microsoft.com/office/powerpoint/2010/main" val="8471279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E947C7-B964-45C8-86B8-BE2F3D003C4D}" type="slidenum">
              <a:rPr lang="en-US" smtClean="0"/>
              <a:t>115</a:t>
            </a:fld>
            <a:endParaRPr lang="en-US"/>
          </a:p>
        </p:txBody>
      </p:sp>
    </p:spTree>
    <p:extLst>
      <p:ext uri="{BB962C8B-B14F-4D97-AF65-F5344CB8AC3E}">
        <p14:creationId xmlns:p14="http://schemas.microsoft.com/office/powerpoint/2010/main" val="40379758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116</a:t>
            </a:fld>
            <a:endParaRPr lang="en-US"/>
          </a:p>
        </p:txBody>
      </p:sp>
    </p:spTree>
    <p:extLst>
      <p:ext uri="{BB962C8B-B14F-4D97-AF65-F5344CB8AC3E}">
        <p14:creationId xmlns:p14="http://schemas.microsoft.com/office/powerpoint/2010/main" val="34977398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117</a:t>
            </a:fld>
            <a:endParaRPr lang="en-US"/>
          </a:p>
        </p:txBody>
      </p:sp>
    </p:spTree>
    <p:extLst>
      <p:ext uri="{BB962C8B-B14F-4D97-AF65-F5344CB8AC3E}">
        <p14:creationId xmlns:p14="http://schemas.microsoft.com/office/powerpoint/2010/main" val="27559429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118</a:t>
            </a:fld>
            <a:endParaRPr lang="en-US"/>
          </a:p>
        </p:txBody>
      </p:sp>
    </p:spTree>
    <p:extLst>
      <p:ext uri="{BB962C8B-B14F-4D97-AF65-F5344CB8AC3E}">
        <p14:creationId xmlns:p14="http://schemas.microsoft.com/office/powerpoint/2010/main" val="187490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17</a:t>
            </a:fld>
            <a:endParaRPr lang="en-US"/>
          </a:p>
        </p:txBody>
      </p:sp>
    </p:spTree>
    <p:extLst>
      <p:ext uri="{BB962C8B-B14F-4D97-AF65-F5344CB8AC3E}">
        <p14:creationId xmlns:p14="http://schemas.microsoft.com/office/powerpoint/2010/main" val="1631413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119</a:t>
            </a:fld>
            <a:endParaRPr lang="en-US"/>
          </a:p>
        </p:txBody>
      </p:sp>
    </p:spTree>
    <p:extLst>
      <p:ext uri="{BB962C8B-B14F-4D97-AF65-F5344CB8AC3E}">
        <p14:creationId xmlns:p14="http://schemas.microsoft.com/office/powerpoint/2010/main" val="30787975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120</a:t>
            </a:fld>
            <a:endParaRPr lang="en-US"/>
          </a:p>
        </p:txBody>
      </p:sp>
    </p:spTree>
    <p:extLst>
      <p:ext uri="{BB962C8B-B14F-4D97-AF65-F5344CB8AC3E}">
        <p14:creationId xmlns:p14="http://schemas.microsoft.com/office/powerpoint/2010/main" val="12222200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121</a:t>
            </a:fld>
            <a:endParaRPr lang="en-US"/>
          </a:p>
        </p:txBody>
      </p:sp>
    </p:spTree>
    <p:extLst>
      <p:ext uri="{BB962C8B-B14F-4D97-AF65-F5344CB8AC3E}">
        <p14:creationId xmlns:p14="http://schemas.microsoft.com/office/powerpoint/2010/main" val="36698969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122</a:t>
            </a:fld>
            <a:endParaRPr lang="en-US"/>
          </a:p>
        </p:txBody>
      </p:sp>
    </p:spTree>
    <p:extLst>
      <p:ext uri="{BB962C8B-B14F-4D97-AF65-F5344CB8AC3E}">
        <p14:creationId xmlns:p14="http://schemas.microsoft.com/office/powerpoint/2010/main" val="39666053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123</a:t>
            </a:fld>
            <a:endParaRPr lang="en-US"/>
          </a:p>
        </p:txBody>
      </p:sp>
    </p:spTree>
    <p:extLst>
      <p:ext uri="{BB962C8B-B14F-4D97-AF65-F5344CB8AC3E}">
        <p14:creationId xmlns:p14="http://schemas.microsoft.com/office/powerpoint/2010/main" val="2108918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124</a:t>
            </a:fld>
            <a:endParaRPr lang="en-US"/>
          </a:p>
        </p:txBody>
      </p:sp>
    </p:spTree>
    <p:extLst>
      <p:ext uri="{BB962C8B-B14F-4D97-AF65-F5344CB8AC3E}">
        <p14:creationId xmlns:p14="http://schemas.microsoft.com/office/powerpoint/2010/main" val="196804597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125</a:t>
            </a:fld>
            <a:endParaRPr lang="en-US"/>
          </a:p>
        </p:txBody>
      </p:sp>
    </p:spTree>
    <p:extLst>
      <p:ext uri="{BB962C8B-B14F-4D97-AF65-F5344CB8AC3E}">
        <p14:creationId xmlns:p14="http://schemas.microsoft.com/office/powerpoint/2010/main" val="4467221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126</a:t>
            </a:fld>
            <a:endParaRPr lang="en-US"/>
          </a:p>
        </p:txBody>
      </p:sp>
    </p:spTree>
    <p:extLst>
      <p:ext uri="{BB962C8B-B14F-4D97-AF65-F5344CB8AC3E}">
        <p14:creationId xmlns:p14="http://schemas.microsoft.com/office/powerpoint/2010/main" val="102666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127</a:t>
            </a:fld>
            <a:endParaRPr lang="en-US"/>
          </a:p>
        </p:txBody>
      </p:sp>
    </p:spTree>
    <p:extLst>
      <p:ext uri="{BB962C8B-B14F-4D97-AF65-F5344CB8AC3E}">
        <p14:creationId xmlns:p14="http://schemas.microsoft.com/office/powerpoint/2010/main" val="79990593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128</a:t>
            </a:fld>
            <a:endParaRPr lang="en-US"/>
          </a:p>
        </p:txBody>
      </p:sp>
    </p:spTree>
    <p:extLst>
      <p:ext uri="{BB962C8B-B14F-4D97-AF65-F5344CB8AC3E}">
        <p14:creationId xmlns:p14="http://schemas.microsoft.com/office/powerpoint/2010/main" val="1315406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10E947C7-B964-45C8-86B8-BE2F3D003C4D}" type="slidenum">
              <a:rPr lang="en-US" smtClean="0"/>
              <a:t>18</a:t>
            </a:fld>
            <a:endParaRPr lang="en-US"/>
          </a:p>
        </p:txBody>
      </p:sp>
    </p:spTree>
    <p:extLst>
      <p:ext uri="{BB962C8B-B14F-4D97-AF65-F5344CB8AC3E}">
        <p14:creationId xmlns:p14="http://schemas.microsoft.com/office/powerpoint/2010/main" val="15130773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129</a:t>
            </a:fld>
            <a:endParaRPr lang="en-US"/>
          </a:p>
        </p:txBody>
      </p:sp>
    </p:spTree>
    <p:extLst>
      <p:ext uri="{BB962C8B-B14F-4D97-AF65-F5344CB8AC3E}">
        <p14:creationId xmlns:p14="http://schemas.microsoft.com/office/powerpoint/2010/main" val="14197086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130</a:t>
            </a:fld>
            <a:endParaRPr lang="en-US"/>
          </a:p>
        </p:txBody>
      </p:sp>
    </p:spTree>
    <p:extLst>
      <p:ext uri="{BB962C8B-B14F-4D97-AF65-F5344CB8AC3E}">
        <p14:creationId xmlns:p14="http://schemas.microsoft.com/office/powerpoint/2010/main" val="34229366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131</a:t>
            </a:fld>
            <a:endParaRPr lang="en-US"/>
          </a:p>
        </p:txBody>
      </p:sp>
    </p:spTree>
    <p:extLst>
      <p:ext uri="{BB962C8B-B14F-4D97-AF65-F5344CB8AC3E}">
        <p14:creationId xmlns:p14="http://schemas.microsoft.com/office/powerpoint/2010/main" val="27343222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134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solidFill>
            <a:srgbClr val="729FCF"/>
          </a:solidFill>
          <a:ln w="25400">
            <a:solidFill>
              <a:srgbClr val="3465A4"/>
            </a:solidFill>
            <a:prstDash val="solid"/>
          </a:ln>
        </p:spPr>
      </p:sp>
      <p:sp>
        <p:nvSpPr>
          <p:cNvPr id="3" name=" 2"/>
          <p:cNvSpPr txBox="1">
            <a:spLocks noGrp="1"/>
          </p:cNvSpPr>
          <p:nvPr>
            <p:ph type="body" sz="quarter" idx="1"/>
          </p:nvPr>
        </p:nvSpPr>
        <p:spPr/>
        <p:txBody>
          <a:bodyPr/>
          <a:lstStyle/>
          <a:p>
            <a:endParaRPr lang="it-IT"/>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713B8E31-B9D9-4DF1-90F7-6F9035D0F276}" type="slidenum">
              <a:t>139</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Note in do_install, the ‘/’ is NOT missing between ${D}${bindir}</a:t>
            </a:r>
          </a:p>
          <a:p>
            <a:pPr lvl="0" algn="l"/>
            <a:endParaRPr lang="it-IT"/>
          </a:p>
          <a:p>
            <a:pPr lvl="0" algn="l"/>
            <a:endParaRPr lang="it-IT"/>
          </a:p>
          <a:p>
            <a:pPr lvl="0" algn="l"/>
            <a:r>
              <a:rPr lang="it-IT"/>
              <a:t>We cd ${S}  because default is ${B}, no source in ${B} (not default same as ${S} anymore)</a:t>
            </a:r>
          </a:p>
          <a:p>
            <a:pPr lvl="0" algn="l"/>
            <a:endParaRPr lang="it-IT"/>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txBox="1">
            <a:spLocks noGrp="1"/>
          </p:cNvSpPr>
          <p:nvPr>
            <p:ph type="sldNum" sz="quarter" idx="8"/>
          </p:nvPr>
        </p:nvSpPr>
        <p:spPr>
          <a:xfrm>
            <a:off x="3884759" y="8685360"/>
            <a:ext cx="2971440" cy="456839"/>
          </a:xfrm>
        </p:spPr>
        <p:txBody>
          <a:bodyPr wrap="square" lIns="91440" tIns="45720" rIns="91440" bIns="45720"/>
          <a:lstStyle/>
          <a:p>
            <a:pPr lvl="0"/>
            <a:fld id="{2E19CF14-2890-48D9-97A6-A71745A666A3}" type="slidenum">
              <a:t>146</a:t>
            </a:fld>
            <a:endParaRPr lang="it-IT" sz="1200">
              <a:solidFill>
                <a:srgbClr val="000000"/>
              </a:solidFill>
              <a:latin typeface="+mn-lt"/>
              <a:ea typeface="+mn-ea"/>
              <a:cs typeface="+mn-cs"/>
            </a:endParaRPr>
          </a:p>
        </p:txBody>
      </p:sp>
      <p:sp>
        <p:nvSpPr>
          <p:cNvPr id="2" name="Slide Image Placeholder 1"/>
          <p:cNvSpPr>
            <a:spLocks noGrp="1" noRot="1" noChangeAspect="1" noResize="1"/>
          </p:cNvSpPr>
          <p:nvPr>
            <p:ph type="sldImg"/>
          </p:nvPr>
        </p:nvSpPr>
        <p:spPr>
          <a:xfrm>
            <a:off x="1143000" y="685800"/>
            <a:ext cx="4572000" cy="3429000"/>
          </a:xfrm>
          <a:solidFill>
            <a:srgbClr val="729FCF"/>
          </a:solidFill>
          <a:ln w="25400">
            <a:solidFill>
              <a:srgbClr val="3465A4"/>
            </a:solidFill>
            <a:prstDash val="solid"/>
          </a:ln>
        </p:spPr>
      </p:sp>
      <p:sp>
        <p:nvSpPr>
          <p:cNvPr id="3" name="Notes Placeholder 2"/>
          <p:cNvSpPr txBox="1">
            <a:spLocks noGrp="1"/>
          </p:cNvSpPr>
          <p:nvPr>
            <p:ph type="body" sz="quarter" idx="1"/>
          </p:nvPr>
        </p:nvSpPr>
        <p:spPr>
          <a:xfrm>
            <a:off x="685799" y="4343400"/>
            <a:ext cx="5486040" cy="4114440"/>
          </a:xfrm>
        </p:spPr>
        <p:txBody>
          <a:bodyPr wrap="square" lIns="91440" tIns="45720" rIns="91440" bIns="45720" anchor="t"/>
          <a:lstStyle/>
          <a:p>
            <a:pPr lvl="0" algn="l"/>
            <a:r>
              <a:rPr lang="it-IT"/>
              <a:t>The build directory</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a:t>
            </a:fld>
            <a:endParaRPr lang="en-US"/>
          </a:p>
        </p:txBody>
      </p:sp>
    </p:spTree>
    <p:extLst>
      <p:ext uri="{BB962C8B-B14F-4D97-AF65-F5344CB8AC3E}">
        <p14:creationId xmlns:p14="http://schemas.microsoft.com/office/powerpoint/2010/main" val="5420216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186</a:t>
            </a:fld>
            <a:endParaRPr lang="en-US" dirty="0"/>
          </a:p>
        </p:txBody>
      </p:sp>
    </p:spTree>
    <p:extLst>
      <p:ext uri="{BB962C8B-B14F-4D97-AF65-F5344CB8AC3E}">
        <p14:creationId xmlns:p14="http://schemas.microsoft.com/office/powerpoint/2010/main" val="24300572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189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191</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195</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196</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197</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198</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a:t>
            </a:fld>
            <a:endParaRPr lang="en-US"/>
          </a:p>
        </p:txBody>
      </p:sp>
    </p:spTree>
    <p:extLst>
      <p:ext uri="{BB962C8B-B14F-4D97-AF65-F5344CB8AC3E}">
        <p14:creationId xmlns:p14="http://schemas.microsoft.com/office/powerpoint/2010/main" val="143507573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199</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200</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202</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203</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204</a:t>
            </a:fld>
            <a:endParaRPr lang="en-US"/>
          </a:p>
        </p:txBody>
      </p:sp>
    </p:spTree>
    <p:extLst>
      <p:ext uri="{BB962C8B-B14F-4D97-AF65-F5344CB8AC3E}">
        <p14:creationId xmlns:p14="http://schemas.microsoft.com/office/powerpoint/2010/main" val="19756620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spcAft>
                <a:spcPts val="1600"/>
              </a:spcAft>
              <a:buClr>
                <a:schemeClr val="dk1"/>
              </a:buClr>
              <a:buSzPct val="61111"/>
              <a:buFont typeface="Arial"/>
              <a:buNone/>
            </a:pPr>
            <a:r>
              <a:rPr lang="en" sz="1800">
                <a:solidFill>
                  <a:schemeClr val="dk2"/>
                </a:solidFill>
              </a:rPr>
              <a:t>We're here to learn about devtool's recently added support for Node.js</a:t>
            </a:r>
          </a:p>
          <a:p>
            <a:pPr lvl="0" rtl="0">
              <a:lnSpc>
                <a:spcPct val="115000"/>
              </a:lnSpc>
              <a:spcBef>
                <a:spcPts val="0"/>
              </a:spcBef>
              <a:spcAft>
                <a:spcPts val="1600"/>
              </a:spcAft>
              <a:buClr>
                <a:schemeClr val="dk1"/>
              </a:buClr>
              <a:buSzPct val="61111"/>
              <a:buFont typeface="Arial"/>
              <a:buNone/>
            </a:pPr>
            <a:r>
              <a:rPr lang="en" sz="1800">
                <a:solidFill>
                  <a:schemeClr val="dk2"/>
                </a:solidFill>
              </a:rPr>
              <a:t>This is not a Node.js masterclass, but some knowledge of npm and JavaScript will be helpful.</a:t>
            </a:r>
          </a:p>
          <a:p>
            <a:pPr lvl="0" rtl="0">
              <a:lnSpc>
                <a:spcPct val="115000"/>
              </a:lnSpc>
              <a:spcBef>
                <a:spcPts val="0"/>
              </a:spcBef>
              <a:spcAft>
                <a:spcPts val="1600"/>
              </a:spcAft>
              <a:buClr>
                <a:schemeClr val="dk1"/>
              </a:buClr>
              <a:buSzPct val="61111"/>
              <a:buFont typeface="Arial"/>
              <a:buNone/>
            </a:pPr>
            <a:r>
              <a:rPr lang="en" sz="1800">
                <a:solidFill>
                  <a:schemeClr val="dk2"/>
                </a:solidFill>
              </a:rPr>
              <a:t>I am not a Node.js expert, but am a proponent of this work due to its growing popularity in the IoT space</a:t>
            </a:r>
          </a:p>
          <a:p>
            <a:pPr lvl="0" rtl="0">
              <a:lnSpc>
                <a:spcPct val="115000"/>
              </a:lnSpc>
              <a:spcBef>
                <a:spcPts val="0"/>
              </a:spcBef>
              <a:spcAft>
                <a:spcPts val="1600"/>
              </a:spcAft>
              <a:buClr>
                <a:schemeClr val="dk1"/>
              </a:buClr>
              <a:buSzPct val="61111"/>
              <a:buFont typeface="Arial"/>
              <a:buNone/>
            </a:pPr>
            <a:r>
              <a:rPr lang="en" sz="1800">
                <a:solidFill>
                  <a:schemeClr val="dk2"/>
                </a:solidFill>
              </a:rPr>
              <a:t>A shout out to Brendan Le Foll who started Node.js support and Paul Eggleton who has greatly enhanced it.</a:t>
            </a:r>
          </a:p>
          <a:p>
            <a:pPr lvl="0">
              <a:spcBef>
                <a:spcPts val="0"/>
              </a:spcBef>
              <a:buNone/>
            </a:pPr>
            <a:endParaRPr/>
          </a:p>
        </p:txBody>
      </p:sp>
    </p:spTree>
    <p:extLst>
      <p:ext uri="{BB962C8B-B14F-4D97-AF65-F5344CB8AC3E}">
        <p14:creationId xmlns:p14="http://schemas.microsoft.com/office/powerpoint/2010/main" val="273178655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54311293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092765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1538942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Note that package version does not match module version. Ideally it should</a:t>
            </a:r>
          </a:p>
        </p:txBody>
      </p:sp>
    </p:spTree>
    <p:extLst>
      <p:ext uri="{BB962C8B-B14F-4D97-AF65-F5344CB8AC3E}">
        <p14:creationId xmlns:p14="http://schemas.microsoft.com/office/powerpoint/2010/main" val="4196260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21</a:t>
            </a:fld>
            <a:endParaRPr lang="en-US"/>
          </a:p>
        </p:txBody>
      </p:sp>
    </p:spTree>
    <p:extLst>
      <p:ext uri="{BB962C8B-B14F-4D97-AF65-F5344CB8AC3E}">
        <p14:creationId xmlns:p14="http://schemas.microsoft.com/office/powerpoint/2010/main" val="10005714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9696116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50982731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FA2B35A-7280-3245-838C-E1BA2FABE209}" type="slidenum">
              <a:rPr lang="en-US" smtClean="0"/>
              <a:pPr>
                <a:defRPr/>
              </a:pPr>
              <a:t>230</a:t>
            </a:fld>
            <a:endParaRPr lang="en-US" dirty="0"/>
          </a:p>
        </p:txBody>
      </p:sp>
    </p:spTree>
    <p:extLst>
      <p:ext uri="{BB962C8B-B14F-4D97-AF65-F5344CB8AC3E}">
        <p14:creationId xmlns:p14="http://schemas.microsoft.com/office/powerpoint/2010/main" val="3648241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Without </a:t>
            </a:r>
            <a:r>
              <a:rPr lang="en-US" baseline="0" dirty="0" err="1" smtClean="0"/>
              <a:t>slirp</a:t>
            </a:r>
            <a:r>
              <a:rPr lang="en-US" baseline="0" dirty="0" smtClean="0"/>
              <a:t>, you will need </a:t>
            </a:r>
            <a:r>
              <a:rPr lang="en-US" baseline="0" dirty="0" err="1" smtClean="0"/>
              <a:t>sudo</a:t>
            </a:r>
            <a:r>
              <a:rPr lang="en-US" baseline="0" dirty="0" smtClean="0"/>
              <a:t> permission to run </a:t>
            </a:r>
            <a:r>
              <a:rPr lang="en-US" baseline="0" dirty="0" err="1" smtClean="0"/>
              <a:t>qemu</a:t>
            </a:r>
            <a:r>
              <a:rPr lang="en-US" baseline="0" dirty="0" smtClean="0"/>
              <a:t> with the </a:t>
            </a:r>
            <a:r>
              <a:rPr lang="en-US" baseline="0" dirty="0" err="1" smtClean="0"/>
              <a:t>tuntap</a:t>
            </a:r>
            <a:r>
              <a:rPr lang="en-US" baseline="0" dirty="0" smtClean="0"/>
              <a:t> feature</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22</a:t>
            </a:fld>
            <a:endParaRPr lang="en-US"/>
          </a:p>
        </p:txBody>
      </p:sp>
    </p:spTree>
    <p:extLst>
      <p:ext uri="{BB962C8B-B14F-4D97-AF65-F5344CB8AC3E}">
        <p14:creationId xmlns:p14="http://schemas.microsoft.com/office/powerpoint/2010/main" val="17851695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23</a:t>
            </a:fld>
            <a:endParaRPr lang="en-US"/>
          </a:p>
        </p:txBody>
      </p:sp>
    </p:spTree>
    <p:extLst>
      <p:ext uri="{BB962C8B-B14F-4D97-AF65-F5344CB8AC3E}">
        <p14:creationId xmlns:p14="http://schemas.microsoft.com/office/powerpoint/2010/main" val="20700763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first time we compile, an</a:t>
            </a:r>
            <a:r>
              <a:rPr lang="en-US" baseline="0" dirty="0" smtClean="0"/>
              <a:t> error is thrown. Compile again and it succeeds. Has something to do with how the </a:t>
            </a:r>
            <a:r>
              <a:rPr lang="en-US" baseline="0" dirty="0" err="1" smtClean="0"/>
              <a:t>autotools</a:t>
            </a:r>
            <a:r>
              <a:rPr lang="en-US" baseline="0" dirty="0" smtClean="0"/>
              <a:t> steps are being run.</a:t>
            </a:r>
            <a:endParaRPr lang="en-US" dirty="0"/>
          </a:p>
        </p:txBody>
      </p:sp>
      <p:sp>
        <p:nvSpPr>
          <p:cNvPr id="4" name="Slide Number Placeholder 3"/>
          <p:cNvSpPr>
            <a:spLocks noGrp="1"/>
          </p:cNvSpPr>
          <p:nvPr>
            <p:ph type="sldNum" sz="quarter" idx="10"/>
          </p:nvPr>
        </p:nvSpPr>
        <p:spPr/>
        <p:txBody>
          <a:bodyPr/>
          <a:lstStyle/>
          <a:p>
            <a:fld id="{10E947C7-B964-45C8-86B8-BE2F3D003C4D}" type="slidenum">
              <a:rPr lang="en-US" smtClean="0"/>
              <a:t>24</a:t>
            </a:fld>
            <a:endParaRPr lang="en-US"/>
          </a:p>
        </p:txBody>
      </p:sp>
    </p:spTree>
    <p:extLst>
      <p:ext uri="{BB962C8B-B14F-4D97-AF65-F5344CB8AC3E}">
        <p14:creationId xmlns:p14="http://schemas.microsoft.com/office/powerpoint/2010/main" val="20542769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4554036" y="2776484"/>
            <a:ext cx="4157133" cy="1696858"/>
          </a:xfrm>
        </p:spPr>
        <p:txBody>
          <a:bodyPr anchor="b">
            <a:normAutofit/>
          </a:bodyPr>
          <a:lstStyle>
            <a:lvl1pPr algn="l">
              <a:lnSpc>
                <a:spcPct val="100000"/>
              </a:lnSpc>
              <a:defRPr sz="2400" b="1">
                <a:solidFill>
                  <a:schemeClr val="bg1"/>
                </a:solidFill>
                <a:latin typeface="Arial"/>
                <a:cs typeface="Arial"/>
              </a:defRPr>
            </a:lvl1pPr>
          </a:lstStyle>
          <a:p>
            <a:r>
              <a:rPr lang="en-US" dirty="0" smtClean="0"/>
              <a:t>Click to edit Master title style</a:t>
            </a:r>
            <a:endParaRPr lang="en-US" dirty="0"/>
          </a:p>
        </p:txBody>
      </p:sp>
      <p:sp>
        <p:nvSpPr>
          <p:cNvPr id="9" name="Subtitle 2"/>
          <p:cNvSpPr>
            <a:spLocks noGrp="1"/>
          </p:cNvSpPr>
          <p:nvPr>
            <p:ph type="subTitle" idx="1"/>
          </p:nvPr>
        </p:nvSpPr>
        <p:spPr>
          <a:xfrm>
            <a:off x="4554033" y="4576457"/>
            <a:ext cx="4157134" cy="880164"/>
          </a:xfrm>
        </p:spPr>
        <p:txBody>
          <a:bodyPr/>
          <a:lstStyle>
            <a:lvl1pPr marL="0" indent="0" algn="l">
              <a:buNone/>
              <a:defRPr sz="1800" b="0">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3" name="Text Placeholder 2"/>
          <p:cNvSpPr>
            <a:spLocks noGrp="1"/>
          </p:cNvSpPr>
          <p:nvPr>
            <p:ph type="body" sz="quarter" idx="10"/>
          </p:nvPr>
        </p:nvSpPr>
        <p:spPr>
          <a:xfrm>
            <a:off x="4554538" y="5672138"/>
            <a:ext cx="4159250" cy="655637"/>
          </a:xfrm>
        </p:spPr>
        <p:txBody>
          <a:bodyPr/>
          <a:lstStyle>
            <a:lvl1pPr marL="0" indent="0">
              <a:buNone/>
              <a:defRPr sz="1800" b="1">
                <a:solidFill>
                  <a:schemeClr val="accent2"/>
                </a:solidFill>
                <a:latin typeface="Arial"/>
                <a:cs typeface="Arial"/>
              </a:defRPr>
            </a:lvl1pPr>
            <a:lvl2pPr marL="342900" indent="0">
              <a:buNone/>
              <a:defRPr sz="1800" b="1">
                <a:solidFill>
                  <a:schemeClr val="accent2"/>
                </a:solidFill>
                <a:latin typeface="Arial"/>
                <a:cs typeface="Arial"/>
              </a:defRPr>
            </a:lvl2pPr>
            <a:lvl3pPr marL="342900" indent="0">
              <a:buFont typeface="Arial"/>
              <a:buNone/>
              <a:defRPr sz="1800" b="1">
                <a:solidFill>
                  <a:schemeClr val="accent2"/>
                </a:solidFill>
                <a:latin typeface="Arial"/>
                <a:cs typeface="Arial"/>
              </a:defRPr>
            </a:lvl3pPr>
            <a:lvl4pPr marL="339725" indent="0">
              <a:buNone/>
              <a:defRPr sz="1800" b="1">
                <a:solidFill>
                  <a:schemeClr val="accent2"/>
                </a:solidFill>
                <a:latin typeface="Arial"/>
                <a:cs typeface="Arial"/>
              </a:defRPr>
            </a:lvl4pPr>
            <a:lvl5pPr marL="339725" indent="0">
              <a:buNone/>
              <a:defRPr sz="1800" b="1">
                <a:solidFill>
                  <a:schemeClr val="accent2"/>
                </a:solidFill>
                <a:latin typeface="Arial"/>
                <a:cs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900896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Final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872922" y="2571895"/>
            <a:ext cx="5720802" cy="1711071"/>
          </a:xfrm>
        </p:spPr>
        <p:txBody>
          <a:bodyPr/>
          <a:lstStyle>
            <a:lvl1pPr algn="ctr">
              <a:lnSpc>
                <a:spcPct val="100000"/>
              </a:lnSpc>
              <a:defRPr sz="4800">
                <a:solidFill>
                  <a:srgbClr val="FFFFFF"/>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95277653"/>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92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_Option1">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3747883673"/>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_Option2">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21126982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_Option3">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1833055" y="2991441"/>
            <a:ext cx="6846738" cy="871111"/>
          </a:xfrm>
        </p:spPr>
        <p:txBody>
          <a:bodyPr/>
          <a:lstStyle>
            <a:lvl1pPr algn="r">
              <a:lnSpc>
                <a:spcPct val="100000"/>
              </a:lnSpc>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quarter" idx="11"/>
          </p:nvPr>
        </p:nvSpPr>
        <p:spPr>
          <a:xfrm>
            <a:off x="1804988" y="4125913"/>
            <a:ext cx="6874805" cy="866775"/>
          </a:xfrm>
        </p:spPr>
        <p:txBody>
          <a:bodyPr/>
          <a:lstStyle>
            <a:lvl1pPr marL="0" indent="0" algn="r">
              <a:buNone/>
              <a:defRPr>
                <a:solidFill>
                  <a:srgbClr val="FFFFFF"/>
                </a:solidFill>
              </a:defRPr>
            </a:lvl1pPr>
            <a:lvl2pPr marL="1588" indent="0" algn="r">
              <a:buNone/>
              <a:defRPr>
                <a:solidFill>
                  <a:srgbClr val="FFFFFF"/>
                </a:solidFill>
              </a:defRPr>
            </a:lvl2pPr>
            <a:lvl3pPr marL="184467" indent="0" algn="r">
              <a:buNone/>
              <a:defRPr>
                <a:solidFill>
                  <a:srgbClr val="FFFFFF"/>
                </a:solidFill>
              </a:defRPr>
            </a:lvl3pPr>
            <a:lvl4pPr marL="415925" indent="0" algn="r">
              <a:buNone/>
              <a:defRPr>
                <a:solidFill>
                  <a:srgbClr val="FFFFFF"/>
                </a:solidFill>
              </a:defRPr>
            </a:lvl4pPr>
            <a:lvl5pPr marL="569912" indent="0" algn="r">
              <a:buNone/>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8653942"/>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_Option4">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0" y="0"/>
            <a:ext cx="9144000" cy="4160345"/>
          </a:xfrm>
        </p:spPr>
        <p:txBody>
          <a:bodyPr/>
          <a:lstStyle/>
          <a:p>
            <a:endParaRPr lang="en-US"/>
          </a:p>
        </p:txBody>
      </p:sp>
      <p:sp>
        <p:nvSpPr>
          <p:cNvPr id="8" name="Title 1"/>
          <p:cNvSpPr>
            <a:spLocks noGrp="1"/>
          </p:cNvSpPr>
          <p:nvPr>
            <p:ph type="title"/>
          </p:nvPr>
        </p:nvSpPr>
        <p:spPr>
          <a:xfrm>
            <a:off x="1173655" y="4729654"/>
            <a:ext cx="7506138" cy="1345011"/>
          </a:xfrm>
        </p:spPr>
        <p:txBody>
          <a:bodyPr anchor="t"/>
          <a:lstStyle>
            <a:lvl1pPr algn="r">
              <a:lnSpc>
                <a:spcPct val="100000"/>
              </a:lnSpc>
              <a:defRPr sz="2600" b="1" cap="none">
                <a:solidFill>
                  <a:srgbClr val="FFFFFF"/>
                </a:solidFill>
                <a:latin typeface="Arial"/>
                <a:cs typeface="Arial"/>
              </a:defRPr>
            </a:lvl1pPr>
          </a:lstStyle>
          <a:p>
            <a:r>
              <a:rPr lang="en-US" dirty="0" smtClean="0"/>
              <a:t>Click to edit Master title style</a:t>
            </a:r>
            <a:endParaRPr lang="en-US" dirty="0"/>
          </a:p>
        </p:txBody>
      </p:sp>
      <p:sp>
        <p:nvSpPr>
          <p:cNvPr id="11" name="Text Box 5"/>
          <p:cNvSpPr txBox="1">
            <a:spLocks noChangeArrowheads="1"/>
          </p:cNvSpPr>
          <p:nvPr userDrawn="1"/>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extLst>
      <p:ext uri="{BB962C8B-B14F-4D97-AF65-F5344CB8AC3E}">
        <p14:creationId xmlns:p14="http://schemas.microsoft.com/office/powerpoint/2010/main" val="998439541"/>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
        <p:nvSpPr>
          <p:cNvPr id="12" name="Content Placeholder 11"/>
          <p:cNvSpPr>
            <a:spLocks noGrp="1"/>
          </p:cNvSpPr>
          <p:nvPr>
            <p:ph sz="quarter" idx="13"/>
          </p:nvPr>
        </p:nvSpPr>
        <p:spPr>
          <a:xfrm>
            <a:off x="448853" y="1379538"/>
            <a:ext cx="8233186"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 level</a:t>
            </a:r>
          </a:p>
          <a:p>
            <a:pPr lvl="8"/>
            <a:r>
              <a:rPr lang="en-US" dirty="0" smtClean="0"/>
              <a:t>Ninth level</a:t>
            </a:r>
            <a:endParaRPr lang="en-US" dirty="0"/>
          </a:p>
        </p:txBody>
      </p:sp>
    </p:spTree>
    <p:extLst>
      <p:ext uri="{BB962C8B-B14F-4D97-AF65-F5344CB8AC3E}">
        <p14:creationId xmlns:p14="http://schemas.microsoft.com/office/powerpoint/2010/main" val="401061377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8"/>
          <p:cNvSpPr>
            <a:spLocks noGrp="1"/>
          </p:cNvSpPr>
          <p:nvPr>
            <p:ph sz="quarter" idx="14"/>
          </p:nvPr>
        </p:nvSpPr>
        <p:spPr>
          <a:xfrm>
            <a:off x="4641791" y="1379538"/>
            <a:ext cx="4040247" cy="4532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13"/>
          </p:nvPr>
        </p:nvSpPr>
        <p:spPr>
          <a:xfrm>
            <a:off x="448852" y="1379539"/>
            <a:ext cx="4039011" cy="453231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endParaRPr lang="en-US" dirty="0"/>
          </a:p>
        </p:txBody>
      </p:sp>
      <p:sp>
        <p:nvSpPr>
          <p:cNvPr id="2" name="Title 1"/>
          <p:cNvSpPr>
            <a:spLocks noGrp="1"/>
          </p:cNvSpPr>
          <p:nvPr>
            <p:ph type="title"/>
          </p:nvPr>
        </p:nvSpPr>
        <p:spPr>
          <a:xfrm>
            <a:off x="454025" y="408517"/>
            <a:ext cx="8227438" cy="889000"/>
          </a:xfr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20550788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8352187"/>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29303"/>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454025" y="408517"/>
            <a:ext cx="8227438" cy="88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title style</a:t>
            </a:r>
          </a:p>
        </p:txBody>
      </p:sp>
      <p:sp>
        <p:nvSpPr>
          <p:cNvPr id="1028" name="Rectangle 3"/>
          <p:cNvSpPr>
            <a:spLocks noGrp="1" noChangeArrowheads="1"/>
          </p:cNvSpPr>
          <p:nvPr>
            <p:ph type="body" idx="1"/>
          </p:nvPr>
        </p:nvSpPr>
        <p:spPr bwMode="auto">
          <a:xfrm>
            <a:off x="455613" y="1380068"/>
            <a:ext cx="8228012" cy="45360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p>
            <a:pPr lvl="0"/>
            <a:r>
              <a:rPr lang="en-US" altLang="ja-JP" dirty="0"/>
              <a:t>Click to edit Master text styles</a:t>
            </a:r>
          </a:p>
          <a:p>
            <a:pPr lvl="1"/>
            <a:r>
              <a:rPr lang="en-US" altLang="ja-JP" dirty="0" smtClean="0"/>
              <a:t>This is a second level bullet</a:t>
            </a:r>
          </a:p>
          <a:p>
            <a:pPr lvl="2"/>
            <a:r>
              <a:rPr lang="en-US" altLang="ja-JP" dirty="0" smtClean="0"/>
              <a:t>This is a numbered second level</a:t>
            </a:r>
          </a:p>
          <a:p>
            <a:pPr lvl="3"/>
            <a:r>
              <a:rPr lang="en-US" altLang="ja-JP" dirty="0" smtClean="0"/>
              <a:t>This is an </a:t>
            </a:r>
            <a:r>
              <a:rPr lang="en-US" altLang="ja-JP" dirty="0" err="1" smtClean="0"/>
              <a:t>unbulleted</a:t>
            </a:r>
            <a:r>
              <a:rPr lang="en-US" altLang="ja-JP" dirty="0" smtClean="0"/>
              <a:t> second level</a:t>
            </a:r>
          </a:p>
          <a:p>
            <a:pPr lvl="4"/>
            <a:r>
              <a:rPr lang="en-US" altLang="ja-JP" dirty="0" smtClean="0"/>
              <a:t>This is a code second level</a:t>
            </a:r>
          </a:p>
          <a:p>
            <a:pPr lvl="5"/>
            <a:r>
              <a:rPr lang="en-US" altLang="ja-JP" dirty="0" smtClean="0"/>
              <a:t>This is a privileged code second level</a:t>
            </a:r>
          </a:p>
          <a:p>
            <a:pPr lvl="6"/>
            <a:r>
              <a:rPr lang="en-US" altLang="ja-JP" dirty="0" smtClean="0"/>
              <a:t>This is a third level bullet</a:t>
            </a:r>
          </a:p>
          <a:p>
            <a:pPr lvl="7"/>
            <a:r>
              <a:rPr lang="en-US" altLang="ja-JP" dirty="0" smtClean="0"/>
              <a:t>This is a numbered third level</a:t>
            </a:r>
          </a:p>
          <a:p>
            <a:pPr lvl="8"/>
            <a:r>
              <a:rPr lang="en-US" altLang="ja-JP" dirty="0" smtClean="0"/>
              <a:t>This is a plain third level</a:t>
            </a:r>
            <a:endParaRPr lang="en-US" altLang="ja-JP" dirty="0"/>
          </a:p>
        </p:txBody>
      </p:sp>
      <p:sp>
        <p:nvSpPr>
          <p:cNvPr id="1030" name="TextBox 7"/>
          <p:cNvSpPr txBox="1">
            <a:spLocks noChangeArrowheads="1"/>
          </p:cNvSpPr>
          <p:nvPr/>
        </p:nvSpPr>
        <p:spPr bwMode="auto">
          <a:xfrm>
            <a:off x="88299" y="6415966"/>
            <a:ext cx="36179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defRPr/>
            </a:pPr>
            <a:fld id="{5CF594FA-3B15-0C4C-A0B5-E37CECAF5466}" type="slidenum">
              <a:rPr lang="en-US" sz="800" smtClean="0">
                <a:solidFill>
                  <a:schemeClr val="bg1"/>
                </a:solidFill>
                <a:latin typeface="Verdana" charset="0"/>
                <a:cs typeface="Verdana" charset="0"/>
              </a:rPr>
              <a:pPr algn="ctr" eaLnBrk="1" hangingPunct="1">
                <a:defRPr/>
              </a:pPr>
              <a:t>‹#›</a:t>
            </a:fld>
            <a:endParaRPr lang="en-US" sz="800" dirty="0" smtClean="0">
              <a:solidFill>
                <a:schemeClr val="bg1"/>
              </a:solidFill>
              <a:latin typeface="Verdana" charset="0"/>
              <a:cs typeface="Verdana" charset="0"/>
            </a:endParaRPr>
          </a:p>
        </p:txBody>
      </p:sp>
      <p:sp>
        <p:nvSpPr>
          <p:cNvPr id="7" name="Text Box 5"/>
          <p:cNvSpPr txBox="1">
            <a:spLocks noChangeArrowheads="1"/>
          </p:cNvSpPr>
          <p:nvPr/>
        </p:nvSpPr>
        <p:spPr bwMode="auto">
          <a:xfrm>
            <a:off x="6711544" y="6460197"/>
            <a:ext cx="197055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0800">
                <a:solidFill>
                  <a:srgbClr val="000000"/>
                </a:solidFill>
                <a:miter lim="800000"/>
                <a:headEnd type="none" w="sm" len="sm"/>
                <a:tailEnd type="none" w="sm" len="sm"/>
              </a14:hiddenLine>
            </a:ext>
          </a:extLst>
        </p:spPr>
        <p:txBody>
          <a:bodyPr wrap="square" lIns="0" tIns="0" rIns="0" b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spcBef>
                <a:spcPct val="50000"/>
              </a:spcBef>
              <a:defRPr/>
            </a:pPr>
            <a:r>
              <a:rPr lang="en-US" sz="800" dirty="0" err="1" smtClean="0">
                <a:solidFill>
                  <a:schemeClr val="bg1">
                    <a:alpha val="50000"/>
                  </a:schemeClr>
                </a:solidFill>
                <a:latin typeface="Arial"/>
                <a:cs typeface="Arial"/>
              </a:rPr>
              <a:t>Yocto</a:t>
            </a:r>
            <a:r>
              <a:rPr lang="en-US" sz="800" dirty="0" smtClean="0">
                <a:solidFill>
                  <a:schemeClr val="bg1">
                    <a:alpha val="50000"/>
                  </a:schemeClr>
                </a:solidFill>
                <a:latin typeface="Arial"/>
                <a:cs typeface="Arial"/>
              </a:rPr>
              <a:t> Project | The Linux</a:t>
            </a:r>
            <a:r>
              <a:rPr lang="en-US" sz="800" baseline="0" dirty="0" smtClean="0">
                <a:solidFill>
                  <a:schemeClr val="bg1">
                    <a:alpha val="50000"/>
                  </a:schemeClr>
                </a:solidFill>
                <a:latin typeface="Arial"/>
                <a:cs typeface="Arial"/>
              </a:rPr>
              <a:t> Foundation</a:t>
            </a:r>
            <a:endParaRPr lang="en-US" sz="800" dirty="0" smtClean="0">
              <a:solidFill>
                <a:schemeClr val="bg1">
                  <a:alpha val="50000"/>
                </a:schemeClr>
              </a:solidFill>
              <a:latin typeface="Arial"/>
              <a:cs typeface="Arial"/>
            </a:endParaRPr>
          </a:p>
        </p:txBody>
      </p:sp>
    </p:spTree>
  </p:cSld>
  <p:clrMap bg1="lt1" tx1="dk1" bg2="lt2" tx2="dk2" accent1="accent1" accent2="accent2" accent3="accent3" accent4="accent4" accent5="accent5" accent6="accent6" hlink="hlink" folHlink="folHlink"/>
  <p:sldLayoutIdLst>
    <p:sldLayoutId id="2147486155" r:id="rId1"/>
    <p:sldLayoutId id="2147486171" r:id="rId2"/>
    <p:sldLayoutId id="2147486156" r:id="rId3"/>
    <p:sldLayoutId id="2147486172" r:id="rId4"/>
    <p:sldLayoutId id="2147486173" r:id="rId5"/>
    <p:sldLayoutId id="2147486147" r:id="rId6"/>
    <p:sldLayoutId id="2147486148" r:id="rId7"/>
    <p:sldLayoutId id="2147486149" r:id="rId8"/>
    <p:sldLayoutId id="2147486150" r:id="rId9"/>
    <p:sldLayoutId id="2147486158" r:id="rId10"/>
    <p:sldLayoutId id="2147486174" r:id="rId11"/>
  </p:sldLayoutIdLst>
  <p:transition>
    <p:fade/>
  </p:transition>
  <p:timing>
    <p:tnLst>
      <p:par>
        <p:cTn id="1" dur="indefinite" restart="never" nodeType="tmRoot"/>
      </p:par>
    </p:tnLst>
  </p:timing>
  <p:hf hdr="0" ftr="0" dt="0"/>
  <p:txStyles>
    <p:titleStyle>
      <a:lvl1pPr algn="l" rtl="0" eaLnBrk="0" fontAlgn="base" hangingPunct="0">
        <a:lnSpc>
          <a:spcPts val="2600"/>
        </a:lnSpc>
        <a:spcBef>
          <a:spcPct val="0"/>
        </a:spcBef>
        <a:spcAft>
          <a:spcPct val="0"/>
        </a:spcAft>
        <a:defRPr sz="2600" b="1">
          <a:solidFill>
            <a:schemeClr val="accent1"/>
          </a:solidFill>
          <a:latin typeface="Arial"/>
          <a:ea typeface="ＭＳ Ｐゴシック" charset="0"/>
          <a:cs typeface="Arial"/>
        </a:defRPr>
      </a:lvl1pPr>
      <a:lvl2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2pPr>
      <a:lvl3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3pPr>
      <a:lvl4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4pPr>
      <a:lvl5pPr algn="l" rtl="0" eaLnBrk="0" fontAlgn="base" hangingPunct="0">
        <a:lnSpc>
          <a:spcPts val="2600"/>
        </a:lnSpc>
        <a:spcBef>
          <a:spcPct val="0"/>
        </a:spcBef>
        <a:spcAft>
          <a:spcPct val="0"/>
        </a:spcAft>
        <a:defRPr sz="2600" b="1">
          <a:solidFill>
            <a:srgbClr val="404040"/>
          </a:solidFill>
          <a:latin typeface="Arial" charset="0"/>
          <a:ea typeface="ＭＳ Ｐゴシック" charset="0"/>
          <a:cs typeface="Arial" pitchFamily="34" charset="0"/>
        </a:defRPr>
      </a:lvl5pPr>
      <a:lvl6pPr marL="4572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6pPr>
      <a:lvl7pPr marL="9144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7pPr>
      <a:lvl8pPr marL="13716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8pPr>
      <a:lvl9pPr marL="1828800" algn="l" rtl="0" eaLnBrk="1" fontAlgn="base" hangingPunct="1">
        <a:lnSpc>
          <a:spcPts val="2600"/>
        </a:lnSpc>
        <a:spcBef>
          <a:spcPct val="0"/>
        </a:spcBef>
        <a:spcAft>
          <a:spcPct val="0"/>
        </a:spcAft>
        <a:defRPr sz="2400">
          <a:solidFill>
            <a:schemeClr val="hlink"/>
          </a:solidFill>
          <a:latin typeface="Neo Sans Intel Medium" pitchFamily="34" charset="0"/>
          <a:cs typeface="Arial" pitchFamily="34" charset="0"/>
        </a:defRPr>
      </a:lvl9pPr>
    </p:titleStyle>
    <p:bodyStyle>
      <a:lvl1pPr marL="342900" indent="-342900" algn="l" rtl="0" eaLnBrk="0" fontAlgn="base" hangingPunct="0">
        <a:spcBef>
          <a:spcPct val="75000"/>
        </a:spcBef>
        <a:spcAft>
          <a:spcPct val="0"/>
        </a:spcAft>
        <a:buClr>
          <a:schemeClr val="accent1"/>
        </a:buClr>
        <a:buFont typeface="Arial"/>
        <a:buChar char="•"/>
        <a:defRPr sz="2400" b="1" i="0">
          <a:solidFill>
            <a:schemeClr val="accent6"/>
          </a:solidFill>
          <a:latin typeface="Arial"/>
          <a:ea typeface="ＭＳ Ｐゴシック" charset="0"/>
          <a:cs typeface="Arial"/>
        </a:defRPr>
      </a:lvl1pPr>
      <a:lvl2pPr marL="685800" indent="-342900" algn="l" rtl="0" eaLnBrk="0" fontAlgn="base" hangingPunct="0">
        <a:spcBef>
          <a:spcPts val="500"/>
        </a:spcBef>
        <a:spcAft>
          <a:spcPct val="0"/>
        </a:spcAft>
        <a:buClr>
          <a:schemeClr val="tx1"/>
        </a:buClr>
        <a:buFont typeface="Arial"/>
        <a:buChar char="•"/>
        <a:defRPr sz="2200" b="0" i="0">
          <a:solidFill>
            <a:srgbClr val="404040"/>
          </a:solidFill>
          <a:latin typeface="Arial"/>
          <a:ea typeface="ＭＳ Ｐゴシック" charset="0"/>
          <a:cs typeface="Arial"/>
        </a:defRPr>
      </a:lvl2pPr>
      <a:lvl3pPr marL="685800" indent="-342900" algn="l" rtl="0" eaLnBrk="0" fontAlgn="base" hangingPunct="0">
        <a:spcBef>
          <a:spcPts val="500"/>
        </a:spcBef>
        <a:spcAft>
          <a:spcPct val="0"/>
        </a:spcAft>
        <a:buClrTx/>
        <a:buFont typeface="Wingdings" charset="2"/>
        <a:buAutoNum type="arabicPlain"/>
        <a:defRPr sz="2200" spc="0">
          <a:solidFill>
            <a:schemeClr val="accent6"/>
          </a:solidFill>
          <a:latin typeface="Arial"/>
          <a:ea typeface="ＭＳ Ｐゴシック" charset="0"/>
          <a:cs typeface="Arial"/>
        </a:defRPr>
      </a:lvl3pPr>
      <a:lvl4pPr marL="685800" indent="-346075" algn="l" rtl="0" eaLnBrk="0" fontAlgn="base" hangingPunct="0">
        <a:spcBef>
          <a:spcPts val="500"/>
        </a:spcBef>
        <a:spcAft>
          <a:spcPct val="0"/>
        </a:spcAft>
        <a:buClr>
          <a:schemeClr val="bg1"/>
        </a:buClr>
        <a:buFont typeface="Arial"/>
        <a:buChar char="•"/>
        <a:defRPr sz="2200">
          <a:solidFill>
            <a:schemeClr val="accent6"/>
          </a:solidFill>
          <a:latin typeface="Arial"/>
          <a:ea typeface="ＭＳ Ｐゴシック" charset="0"/>
          <a:cs typeface="Arial"/>
        </a:defRPr>
      </a:lvl4pPr>
      <a:lvl5pPr marL="685800" indent="-346075" algn="l" rtl="0" eaLnBrk="0" fontAlgn="base" hangingPunct="0">
        <a:spcBef>
          <a:spcPts val="500"/>
        </a:spcBef>
        <a:spcAft>
          <a:spcPct val="0"/>
        </a:spcAft>
        <a:buClrTx/>
        <a:buFont typeface="Courier"/>
        <a:buChar char="$"/>
        <a:defRPr sz="2200" b="1">
          <a:solidFill>
            <a:schemeClr val="accent6"/>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hub.docker.com/r/crops/toaster/"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randy.e.witt@intel.com" TargetMode="External"/><Relationship Id="rId3" Type="http://schemas.openxmlformats.org/officeDocument/2006/relationships/hyperlink" Target="mailto:brian.avery@intel.com" TargetMode="External"/></Relationships>
</file>

<file path=ppt/slides/_rels/slide112.xml.rels><?xml version="1.0" encoding="UTF-8" standalone="yes"?>
<Relationships xmlns="http://schemas.openxmlformats.org/package/2006/relationships"><Relationship Id="rId3" Type="http://schemas.openxmlformats.org/officeDocument/2006/relationships/hyperlink" Target="https://www.youtube.com/watch?v=JXHLAWveh7Y" TargetMode="External"/><Relationship Id="rId4" Type="http://schemas.openxmlformats.org/officeDocument/2006/relationships/hyperlink" Target="https://wiki.yoctoproject.org/wiki/images/f/f6/Yocto_DevDay_Advanced_Class_Portland.pdf" TargetMode="External"/><Relationship Id="rId5" Type="http://schemas.openxmlformats.org/officeDocument/2006/relationships/hyperlink" Target="https://github.com/crops" TargetMode="External"/><Relationship Id="rId6" Type="http://schemas.openxmlformats.org/officeDocument/2006/relationships/hyperlink" Target="https://hub.docker.com/r/crops" TargetMode="External"/><Relationship Id="rId1" Type="http://schemas.openxmlformats.org/officeDocument/2006/relationships/slideLayout" Target="../slideLayouts/slideLayout6.xml"/><Relationship Id="rId2" Type="http://schemas.openxmlformats.org/officeDocument/2006/relationships/hyperlink" Target="https://elinux.org/images/9/94/2017_ELC_-_Yocto_Project_Containers.pdf" TargetMode="Externa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hyperlink" Target="http://www.yoctoproject.org/docs/current/ref-manual/ref-manual.html#migration" TargetMode="Externa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hyperlink" Target="http://www.yoctoproject.org/docs/2.3.2/dev-manual/dev-manual.html#maintaining-open-source-license-compliance-during-your-products-lifecycle" TargetMode="External"/></Relationships>
</file>

<file path=ppt/slides/_rels/slide132.xml.rels><?xml version="1.0" encoding="UTF-8" standalone="yes"?>
<Relationships xmlns="http://schemas.openxmlformats.org/package/2006/relationships"><Relationship Id="rId3" Type="http://schemas.openxmlformats.org/officeDocument/2006/relationships/hyperlink" Target="http://www.yoctoproject.org/docs/2.3.2/dev-manual/dev-" TargetMode="External"/><Relationship Id="rId4" Type="http://schemas.openxmlformats.org/officeDocument/2006/relationships/hyperlink" Target="http://www.yoctoproject.org/docs/2.3.2/dev-manual/dev-manual.html#making-sure-your-layer-is-compatible-with-yocto-project" TargetMode="External"/><Relationship Id="rId1" Type="http://schemas.openxmlformats.org/officeDocument/2006/relationships/slideLayout" Target="../slideLayouts/slideLayout6.xml"/><Relationship Id="rId2" Type="http://schemas.openxmlformats.org/officeDocument/2006/relationships/hyperlink" Target="http://www.yoctoproject.org/docs/2.3.2/dev-manual/dev-manual.html#best-practices-to-follow-when-creating-layers" TargetMode="Externa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4.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5.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9.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2.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 Id="rId3" Type="http://schemas.openxmlformats.org/officeDocument/2006/relationships/image" Target="../media/image9.png"/></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3.png"/></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7.xml.rels><?xml version="1.0" encoding="UTF-8" standalone="yes"?>
<Relationships xmlns="http://schemas.openxmlformats.org/package/2006/relationships"><Relationship Id="rId3" Type="http://schemas.openxmlformats.org/officeDocument/2006/relationships/hyperlink" Target="https://wiki.yoctoproject.org/wiki/DevDay_US_2017" TargetMode="External"/><Relationship Id="rId4" Type="http://schemas.openxmlformats.org/officeDocument/2006/relationships/hyperlink" Target="http://www.yoctoproject.org/docs/latest/toaster-manual/toaster-manual.html#toaster-manual-start" TargetMode="External"/><Relationship Id="rId5" Type="http://schemas.openxmlformats.org/officeDocument/2006/relationships/hyperlink" Target="https://youtu.be/BlXdOYLgPxA" TargetMode="External"/><Relationship Id="rId6" Type="http://schemas.openxmlformats.org/officeDocument/2006/relationships/hyperlink" Target="http://elinux.org/Bitbake_Cheat_Sheet" TargetMode="External"/><Relationship Id="rId7" Type="http://schemas.openxmlformats.org/officeDocument/2006/relationships/hyperlink" Target="https://wiki.yoctoproject.org/wiki/Event_information_model_for_Toaster" TargetMode="External"/><Relationship Id="rId8" Type="http://schemas.openxmlformats.org/officeDocument/2006/relationships/hyperlink" Target="https://wiki.yoctoproject.org/wiki/Toaster_and_bitbake_communications" TargetMode="External"/><Relationship Id="rId1" Type="http://schemas.openxmlformats.org/officeDocument/2006/relationships/slideLayout" Target="../slideLayouts/slideLayout6.xml"/><Relationship Id="rId2" Type="http://schemas.openxmlformats.org/officeDocument/2006/relationships/hyperlink" Target="https://www.yoctoproject.org/yocto-project-dev-day-north-america-2017" TargetMode="Externa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4.png"/></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1.xml"/><Relationship Id="rId3" Type="http://schemas.openxmlformats.org/officeDocument/2006/relationships/image" Target="../media/image4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2.xml"/><Relationship Id="rId3" Type="http://schemas.openxmlformats.org/officeDocument/2006/relationships/hyperlink" Target="https://reproducible-builds.org/" TargetMode="Externa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9.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1.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4.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jpeg"/></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220.xml.rels><?xml version="1.0" encoding="UTF-8" standalone="yes"?>
<Relationships xmlns="http://schemas.openxmlformats.org/package/2006/relationships"><Relationship Id="rId3" Type="http://schemas.openxmlformats.org/officeDocument/2006/relationships/hyperlink" Target="https://github.com/imyller/meta-nodejs" TargetMode="External"/><Relationship Id="rId4" Type="http://schemas.openxmlformats.org/officeDocument/2006/relationships/hyperlink" Target="https://bugzilla.yoctoproject.org/showdependencytree.cgi?id=10653&amp;hide_resolved=1" TargetMode="External"/><Relationship Id="rId1" Type="http://schemas.openxmlformats.org/officeDocument/2006/relationships/slideLayout" Target="../slideLayouts/slideLayout6.xml"/><Relationship Id="rId2" Type="http://schemas.openxmlformats.org/officeDocument/2006/relationships/notesSlide" Target="../notesSlides/notesSlide57.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8.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9.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0.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1.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root@x.x.x.x:mmax-blinker" TargetMode="Externa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root@x.x.x.x" TargetMode="Externa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wiki.yoctoproject.org/wiki/Nodejs_Workflow_Improvements"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hyperlink" Target="mailto:you@example.com"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events.linuxfoundation.org/sites/events/files/slides/yocto_project_dev_workflow_elc_2015_0.pdf" TargetMode="External"/><Relationship Id="rId4" Type="http://schemas.openxmlformats.org/officeDocument/2006/relationships/hyperlink" Target="https://drive.google.com/file/d/0B3KGzY5fW7laQmgxVXVTSDJHeFU/view?usp=sharing" TargetMode="External"/><Relationship Id="rId5" Type="http://schemas.openxmlformats.org/officeDocument/2006/relationships/hyperlink" Target="https://wiki.yoctoproject.org/wiki/images/f/f6/Yocto_DevDay_Advanced_Class_Portland.pdf" TargetMode="External"/><Relationship Id="rId6" Type="http://schemas.openxmlformats.org/officeDocument/2006/relationships/hyperlink" Target="https://elinux.org/images/e/e2/2017_ELC_--_Using_devtool_to_Streamline_your_Yocto_Project_Workflow.pdf" TargetMode="External"/><Relationship Id="rId7" Type="http://schemas.openxmlformats.org/officeDocument/2006/relationships/hyperlink" Target="https://www.youtube.com/watch?v=CiD7rB35CRE" TargetMode="External"/><Relationship Id="rId1" Type="http://schemas.openxmlformats.org/officeDocument/2006/relationships/slideLayout" Target="../slideLayouts/slideLayout6.xml"/><Relationship Id="rId2" Type="http://schemas.openxmlformats.org/officeDocument/2006/relationships/hyperlink" Target="http://www.yoctoproject.org/docs/current/dev-manual/dev-manual.html#using-devtool-in-your-workflow"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www.amazon.ca/gp/bestsellers/books/939082/ref=pd_zg_hrsr_b_1_2/143-5315836-9217713" TargetMode="External"/><Relationship Id="rId4" Type="http://schemas.openxmlformats.org/officeDocument/2006/relationships/hyperlink" Target="https://www.amazon.ca/gp/bestsellers/books/940426/ref=pd_zg_hrsr_b_1_3/143-5315836-9217713" TargetMode="External"/><Relationship Id="rId5" Type="http://schemas.openxmlformats.org/officeDocument/2006/relationships/hyperlink" Target="https://www.amazon.ca/gp/bestsellers/books/940478/ref=pd_zg_hrsr_b_1_4/143-5315836-9217713" TargetMode="External"/><Relationship Id="rId6" Type="http://schemas.openxmlformats.org/officeDocument/2006/relationships/hyperlink" Target="https://www.amazon.ca/gp/bestsellers/books/940482/ref=pd_zg_hrsr_b_1_5_last/143-5315836-9217713" TargetMode="External"/><Relationship Id="rId7" Type="http://schemas.openxmlformats.org/officeDocument/2006/relationships/image" Target="../media/image10.png"/><Relationship Id="rId1" Type="http://schemas.openxmlformats.org/officeDocument/2006/relationships/slideLayout" Target="../slideLayouts/slideLayout6.xml"/><Relationship Id="rId2" Type="http://schemas.openxmlformats.org/officeDocument/2006/relationships/hyperlink" Target="https://www.amazon.ca/gp/bestsellers/books/ref=pd_zg_hrsr_b_1_1/143-5315836-9217713"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www.yoctoproject.org/docs/2.3/ref-manual/ref-manual.html#ref-classes-insane"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4.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7.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9.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0.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1.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2.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3.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4.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5.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7.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9.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0.pn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4.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5.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6.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7.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9.png"/></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0.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1.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docs.docker.com/engine/installation/linux/ubuntulinux/" TargetMode="External"/><Relationship Id="rId3" Type="http://schemas.openxmlformats.org/officeDocument/2006/relationships/hyperlink" Target="https://github.com/crops/docker-win-mac-docs/wiki"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https://github.com/crops/extsdk-container/blob/master/README.md" TargetMode="External"/><Relationship Id="rId3" Type="http://schemas.openxmlformats.org/officeDocument/2006/relationships/hyperlink" Target="http://someserver/extensible_sdk_installer.sh" TargetMode="Externa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file:///workdir/extensible_sdk_installer.sh"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4554036" y="2776484"/>
            <a:ext cx="4157133" cy="1258306"/>
          </a:xfrm>
        </p:spPr>
        <p:txBody>
          <a:bodyPr>
            <a:normAutofit/>
          </a:bodyPr>
          <a:lstStyle/>
          <a:p>
            <a:r>
              <a:rPr lang="en-US" dirty="0" smtClean="0"/>
              <a:t>Advanced Class</a:t>
            </a:r>
            <a:br>
              <a:rPr lang="en-US" dirty="0" smtClean="0"/>
            </a:br>
            <a:r>
              <a:rPr lang="en-US" dirty="0"/>
              <a:t/>
            </a:r>
            <a:br>
              <a:rPr lang="en-US" dirty="0"/>
            </a:br>
            <a:endParaRPr lang="en-US" dirty="0"/>
          </a:p>
        </p:txBody>
      </p:sp>
      <p:sp>
        <p:nvSpPr>
          <p:cNvPr id="6" name="Subtitle 5"/>
          <p:cNvSpPr>
            <a:spLocks noGrp="1"/>
          </p:cNvSpPr>
          <p:nvPr>
            <p:ph type="subTitle" idx="1"/>
          </p:nvPr>
        </p:nvSpPr>
        <p:spPr>
          <a:xfrm>
            <a:off x="1155700" y="4126230"/>
            <a:ext cx="7555469" cy="1330391"/>
          </a:xfrm>
        </p:spPr>
        <p:txBody>
          <a:bodyPr/>
          <a:lstStyle/>
          <a:p>
            <a:pPr algn="r"/>
            <a:r>
              <a:rPr lang="en-US" dirty="0">
                <a:latin typeface="Arial" charset="0"/>
              </a:rPr>
              <a:t>Paul </a:t>
            </a:r>
            <a:r>
              <a:rPr lang="en-US" dirty="0" smtClean="0">
                <a:latin typeface="Arial" charset="0"/>
              </a:rPr>
              <a:t>Barker, Marco </a:t>
            </a:r>
            <a:r>
              <a:rPr lang="en-US" dirty="0" err="1" smtClean="0">
                <a:latin typeface="Arial" charset="0"/>
              </a:rPr>
              <a:t>Cavallini</a:t>
            </a:r>
            <a:r>
              <a:rPr lang="en-US" dirty="0" smtClean="0">
                <a:latin typeface="Arial" charset="0"/>
              </a:rPr>
              <a:t>, </a:t>
            </a:r>
            <a:r>
              <a:rPr lang="en-US" dirty="0" smtClean="0"/>
              <a:t>Beth Flanagan,</a:t>
            </a:r>
            <a:r>
              <a:rPr lang="en-US" dirty="0"/>
              <a:t> Sean </a:t>
            </a:r>
            <a:r>
              <a:rPr lang="en-US" dirty="0" smtClean="0"/>
              <a:t>Hudson, Joshua Lock, </a:t>
            </a:r>
            <a:br>
              <a:rPr lang="en-US" dirty="0" smtClean="0"/>
            </a:br>
            <a:r>
              <a:rPr lang="en-US" dirty="0">
                <a:latin typeface="Arial" charset="0"/>
              </a:rPr>
              <a:t>Scott </a:t>
            </a:r>
            <a:r>
              <a:rPr lang="en-US" dirty="0" smtClean="0">
                <a:latin typeface="Arial" charset="0"/>
              </a:rPr>
              <a:t>Murray, </a:t>
            </a:r>
            <a:r>
              <a:rPr lang="en-US" dirty="0" smtClean="0"/>
              <a:t>Tim </a:t>
            </a:r>
            <a:r>
              <a:rPr lang="en-US" dirty="0" err="1"/>
              <a:t>Orling</a:t>
            </a:r>
            <a:r>
              <a:rPr lang="en-US" dirty="0"/>
              <a:t>, </a:t>
            </a:r>
            <a:r>
              <a:rPr lang="en-US" dirty="0" smtClean="0"/>
              <a:t>David </a:t>
            </a:r>
            <a:r>
              <a:rPr lang="en-US" dirty="0"/>
              <a:t>Reyna, </a:t>
            </a:r>
            <a:r>
              <a:rPr lang="en-US" dirty="0" smtClean="0"/>
              <a:t>Rudi </a:t>
            </a:r>
            <a:r>
              <a:rPr lang="en-US" dirty="0"/>
              <a:t>Streif, </a:t>
            </a:r>
            <a:r>
              <a:rPr lang="en-US" dirty="0" smtClean="0"/>
              <a:t>Marek </a:t>
            </a:r>
            <a:r>
              <a:rPr lang="en-US" dirty="0" err="1"/>
              <a:t>Vasut</a:t>
            </a:r>
            <a:r>
              <a:rPr lang="en-US" dirty="0"/>
              <a:t/>
            </a:r>
            <a:br>
              <a:rPr lang="en-US" dirty="0"/>
            </a:br>
            <a:endParaRPr lang="en-US" kern="1200" dirty="0">
              <a:solidFill>
                <a:srgbClr val="0098DB"/>
              </a:solidFill>
              <a:latin typeface="Arial" pitchFamily="34"/>
              <a:ea typeface="Microsoft YaHei" pitchFamily="2"/>
              <a:cs typeface="Mangal" pitchFamily="2"/>
            </a:endParaRPr>
          </a:p>
          <a:p>
            <a:endParaRPr lang="en-US" dirty="0" smtClean="0"/>
          </a:p>
          <a:p>
            <a:endParaRPr lang="en-US" dirty="0"/>
          </a:p>
        </p:txBody>
      </p:sp>
      <p:sp>
        <p:nvSpPr>
          <p:cNvPr id="2" name="Text Placeholder 1"/>
          <p:cNvSpPr>
            <a:spLocks noGrp="1"/>
          </p:cNvSpPr>
          <p:nvPr>
            <p:ph type="body" sz="quarter" idx="10"/>
          </p:nvPr>
        </p:nvSpPr>
        <p:spPr>
          <a:xfrm>
            <a:off x="4334933" y="5672138"/>
            <a:ext cx="4378855" cy="655637"/>
          </a:xfrm>
        </p:spPr>
        <p:txBody>
          <a:bodyPr/>
          <a:lstStyle/>
          <a:p>
            <a:pPr algn="r"/>
            <a:r>
              <a:rPr lang="en-US" dirty="0"/>
              <a:t>Yocto Project Developer Day </a:t>
            </a:r>
            <a:r>
              <a:rPr lang="en-US" dirty="0">
                <a:latin typeface="Wingdings"/>
                <a:ea typeface="Wingdings"/>
                <a:cs typeface="Wingdings"/>
                <a:sym typeface="Wingdings"/>
              </a:rPr>
              <a:t></a:t>
            </a:r>
            <a:r>
              <a:rPr lang="en-US" dirty="0"/>
              <a:t> </a:t>
            </a:r>
            <a:br>
              <a:rPr lang="en-US" dirty="0"/>
            </a:br>
            <a:r>
              <a:rPr lang="en-US" dirty="0" smtClean="0"/>
              <a:t>Prague</a:t>
            </a:r>
            <a:r>
              <a:rPr lang="en-US" dirty="0" smtClean="0">
                <a:latin typeface="Wingdings"/>
                <a:ea typeface="Wingdings"/>
                <a:cs typeface="Wingdings"/>
                <a:sym typeface="Wingdings"/>
              </a:rPr>
              <a:t></a:t>
            </a:r>
            <a:r>
              <a:rPr lang="en-US" dirty="0" smtClean="0"/>
              <a:t> 26 October 2017</a:t>
            </a:r>
            <a:endParaRPr lang="en-US" dirty="0"/>
          </a:p>
        </p:txBody>
      </p:sp>
    </p:spTree>
    <p:extLst>
      <p:ext uri="{BB962C8B-B14F-4D97-AF65-F5344CB8AC3E}">
        <p14:creationId xmlns:p14="http://schemas.microsoft.com/office/powerpoint/2010/main" val="520724907"/>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What is new in 2.4 </a:t>
            </a:r>
            <a:r>
              <a:rPr lang="en-US" dirty="0" err="1" smtClean="0">
                <a:latin typeface="Arial" charset="0"/>
              </a:rPr>
              <a:t>Rocko</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err="1" smtClean="0"/>
              <a:t>Yocto</a:t>
            </a:r>
            <a:r>
              <a:rPr lang="en-US" dirty="0" smtClean="0"/>
              <a:t> </a:t>
            </a:r>
            <a:r>
              <a:rPr lang="en-US" dirty="0"/>
              <a:t>Project 2.4 Themes </a:t>
            </a:r>
            <a:endParaRPr lang="en-US" dirty="0" smtClean="0"/>
          </a:p>
          <a:p>
            <a:pPr lvl="1"/>
            <a:r>
              <a:rPr lang="en-US" dirty="0" smtClean="0"/>
              <a:t>Process/Tooling/Workflow </a:t>
            </a:r>
            <a:r>
              <a:rPr lang="en-US" dirty="0"/>
              <a:t>Improvements - Patchwork, </a:t>
            </a:r>
            <a:r>
              <a:rPr lang="en-US" dirty="0" err="1"/>
              <a:t>Patchtest</a:t>
            </a:r>
            <a:r>
              <a:rPr lang="en-US" dirty="0"/>
              <a:t>, SWAT, Error </a:t>
            </a:r>
            <a:r>
              <a:rPr lang="en-US" dirty="0" smtClean="0"/>
              <a:t>reporting, </a:t>
            </a:r>
            <a:r>
              <a:rPr lang="en-US" b="1" dirty="0" err="1" smtClean="0"/>
              <a:t>Reproducability</a:t>
            </a:r>
            <a:r>
              <a:rPr lang="en-US" b="1" dirty="0" smtClean="0"/>
              <a:t>, </a:t>
            </a:r>
            <a:r>
              <a:rPr lang="en-US" dirty="0" smtClean="0"/>
              <a:t>Memory Resident </a:t>
            </a:r>
            <a:r>
              <a:rPr lang="en-US" dirty="0" err="1" smtClean="0"/>
              <a:t>Bitbake</a:t>
            </a:r>
            <a:r>
              <a:rPr lang="en-US" dirty="0" smtClean="0"/>
              <a:t> now default </a:t>
            </a:r>
          </a:p>
          <a:p>
            <a:pPr lvl="1"/>
            <a:r>
              <a:rPr lang="en-US" b="1" dirty="0" smtClean="0"/>
              <a:t>Improving </a:t>
            </a:r>
            <a:r>
              <a:rPr lang="en-US" b="1" dirty="0"/>
              <a:t>Testing/QA Automation/Coverage Efficiency </a:t>
            </a:r>
            <a:r>
              <a:rPr lang="en-US" dirty="0"/>
              <a:t>- </a:t>
            </a:r>
            <a:r>
              <a:rPr lang="en-US" dirty="0" err="1"/>
              <a:t>oeselftest</a:t>
            </a:r>
            <a:r>
              <a:rPr lang="en-US" dirty="0"/>
              <a:t>, Test automation, CI/AB - modernization and moving more into YP </a:t>
            </a:r>
            <a:endParaRPr lang="en-US" dirty="0" smtClean="0"/>
          </a:p>
          <a:p>
            <a:pPr lvl="1"/>
            <a:r>
              <a:rPr lang="en-US" dirty="0" smtClean="0"/>
              <a:t>Creating </a:t>
            </a:r>
            <a:r>
              <a:rPr lang="en-US" dirty="0"/>
              <a:t>Leading edge Build Technology </a:t>
            </a:r>
            <a:r>
              <a:rPr lang="en-US" dirty="0" smtClean="0"/>
              <a:t>- </a:t>
            </a:r>
            <a:r>
              <a:rPr lang="en-US" dirty="0"/>
              <a:t>Delivering prebuilt binaries to customers, Improve Binary/Build Reproducibility </a:t>
            </a:r>
            <a:endParaRPr lang="en-US" dirty="0" smtClean="0"/>
          </a:p>
          <a:p>
            <a:pPr lvl="1"/>
            <a:r>
              <a:rPr lang="en-US" dirty="0" smtClean="0"/>
              <a:t>Enhancing </a:t>
            </a:r>
            <a:r>
              <a:rPr lang="en-US" dirty="0" err="1"/>
              <a:t>IoT</a:t>
            </a:r>
            <a:r>
              <a:rPr lang="en-US" dirty="0"/>
              <a:t> Application Development - CROPS (eclipse support, dev containers), </a:t>
            </a:r>
            <a:r>
              <a:rPr lang="en-US" dirty="0" err="1"/>
              <a:t>eSDK</a:t>
            </a:r>
            <a:r>
              <a:rPr lang="en-US" dirty="0"/>
              <a:t> (team workflow), </a:t>
            </a:r>
            <a:r>
              <a:rPr lang="en-US" dirty="0" err="1"/>
              <a:t>devtool</a:t>
            </a:r>
            <a:r>
              <a:rPr lang="en-US" dirty="0"/>
              <a:t> (team workflow, extend heuristics), </a:t>
            </a:r>
            <a:r>
              <a:rPr lang="en-US" dirty="0" err="1"/>
              <a:t>juci</a:t>
            </a:r>
            <a:r>
              <a:rPr lang="en-US" dirty="0"/>
              <a:t> from </a:t>
            </a:r>
            <a:r>
              <a:rPr lang="en-US" dirty="0" err="1"/>
              <a:t>openWRT</a:t>
            </a:r>
            <a:r>
              <a:rPr lang="en-US" dirty="0"/>
              <a:t> support </a:t>
            </a:r>
          </a:p>
          <a:p>
            <a:endParaRPr lang="en-US" dirty="0"/>
          </a:p>
        </p:txBody>
      </p:sp>
    </p:spTree>
    <p:extLst>
      <p:ext uri="{BB962C8B-B14F-4D97-AF65-F5344CB8AC3E}">
        <p14:creationId xmlns:p14="http://schemas.microsoft.com/office/powerpoint/2010/main" val="4029899350"/>
      </p:ext>
    </p:extLst>
  </p:cSld>
  <p:clrMapOvr>
    <a:masterClrMapping/>
  </p:clrMapOvr>
  <p:transition>
    <p:fade/>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The first time, follow the CROPS Mac OS X install instructions</a:t>
            </a:r>
          </a:p>
          <a:p>
            <a:pPr>
              <a:spcBef>
                <a:spcPts val="1400"/>
              </a:spcBef>
            </a:pPr>
            <a:r>
              <a:rPr lang="en-US" dirty="0" smtClean="0"/>
              <a:t>Download the </a:t>
            </a:r>
            <a:r>
              <a:rPr lang="en-US" dirty="0" err="1" smtClean="0"/>
              <a:t>eSDK</a:t>
            </a:r>
            <a:r>
              <a:rPr lang="en-US" dirty="0" smtClean="0"/>
              <a:t>:</a:t>
            </a:r>
          </a:p>
          <a:p>
            <a:r>
              <a:rPr lang="en-US" dirty="0" err="1"/>
              <a:t>wget</a:t>
            </a:r>
            <a:r>
              <a:rPr lang="en-US" dirty="0"/>
              <a:t> http</a:t>
            </a:r>
            <a:r>
              <a:rPr lang="en-US" dirty="0" smtClean="0"/>
              <a:t>://</a:t>
            </a:r>
            <a:endParaRPr lang="en-US" dirty="0"/>
          </a:p>
          <a:p>
            <a:endParaRPr lang="en-US" sz="2000" dirty="0" smtClean="0"/>
          </a:p>
          <a:p>
            <a:r>
              <a:rPr lang="en-US" dirty="0" smtClean="0"/>
              <a:t>Create volume and run the samba container:</a:t>
            </a:r>
            <a:endParaRPr lang="en-US" dirty="0"/>
          </a:p>
        </p:txBody>
      </p:sp>
      <p:sp>
        <p:nvSpPr>
          <p:cNvPr id="5" name="Content Placeholder 3"/>
          <p:cNvSpPr txBox="1">
            <a:spLocks/>
          </p:cNvSpPr>
          <p:nvPr/>
        </p:nvSpPr>
        <p:spPr bwMode="auto">
          <a:xfrm>
            <a:off x="456947" y="4053246"/>
            <a:ext cx="8239031" cy="1511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docker</a:t>
            </a:r>
            <a:r>
              <a:rPr lang="en-US" sz="1400" b="0" dirty="0">
                <a:latin typeface="courier" charset="0"/>
              </a:rPr>
              <a:t> volume create --name </a:t>
            </a:r>
            <a:r>
              <a:rPr lang="en-US" sz="1400" b="0" dirty="0" err="1" smtClean="0">
                <a:latin typeface="courier" charset="0"/>
              </a:rPr>
              <a:t>myvolume</a:t>
            </a:r>
            <a:r>
              <a:rPr lang="en-US" sz="1400" b="0" dirty="0" smtClean="0">
                <a:latin typeface="courier" charset="0"/>
              </a:rPr>
              <a:t/>
            </a:r>
            <a:br>
              <a:rPr lang="en-US" sz="1400" b="0" dirty="0" smtClean="0">
                <a:latin typeface="courier" charset="0"/>
              </a:rPr>
            </a:br>
            <a:r>
              <a:rPr lang="en-US" sz="1400" b="0" dirty="0" smtClean="0">
                <a:latin typeface="courier" charset="0"/>
              </a:rPr>
              <a:t>$ </a:t>
            </a:r>
            <a:r>
              <a:rPr lang="en-US" sz="1400" b="0" dirty="0" err="1" smtClean="0">
                <a:latin typeface="courier" charset="0"/>
              </a:rPr>
              <a:t>docker</a:t>
            </a:r>
            <a:r>
              <a:rPr lang="en-US" sz="1400" b="0" dirty="0" smtClean="0">
                <a:latin typeface="courier" charset="0"/>
              </a:rPr>
              <a:t> </a:t>
            </a:r>
            <a:r>
              <a:rPr lang="en-US" sz="1400" b="0" dirty="0">
                <a:latin typeface="courier" charset="0"/>
              </a:rPr>
              <a:t>run -it --</a:t>
            </a:r>
            <a:r>
              <a:rPr lang="en-US" sz="1400" b="0" dirty="0" err="1">
                <a:latin typeface="courier" charset="0"/>
              </a:rPr>
              <a:t>rm</a:t>
            </a:r>
            <a:r>
              <a:rPr lang="en-US" sz="1400" b="0" dirty="0">
                <a:latin typeface="courier" charset="0"/>
              </a:rPr>
              <a:t> -v </a:t>
            </a:r>
            <a:r>
              <a:rPr lang="en-US" sz="1400" b="0" dirty="0" err="1" smtClean="0">
                <a:latin typeface="courier" charset="0"/>
              </a:rPr>
              <a:t>myvolume</a:t>
            </a:r>
            <a:r>
              <a:rPr lang="en-US" sz="1400" b="0" dirty="0" smtClean="0">
                <a:latin typeface="courier" charset="0"/>
              </a:rPr>
              <a:t>:/</a:t>
            </a:r>
            <a:r>
              <a:rPr lang="en-US" sz="1400" b="0" dirty="0" err="1">
                <a:latin typeface="courier" charset="0"/>
              </a:rPr>
              <a:t>workdir</a:t>
            </a:r>
            <a:r>
              <a:rPr lang="en-US" sz="1400" b="0" dirty="0">
                <a:latin typeface="courier" charset="0"/>
              </a:rPr>
              <a:t> </a:t>
            </a:r>
            <a:r>
              <a:rPr lang="en-US" sz="1400" b="0" dirty="0" err="1">
                <a:latin typeface="courier" charset="0"/>
              </a:rPr>
              <a:t>busybox</a:t>
            </a:r>
            <a:r>
              <a:rPr lang="en-US" sz="1400" b="0" dirty="0">
                <a:latin typeface="courier" charset="0"/>
              </a:rPr>
              <a:t> </a:t>
            </a:r>
            <a:r>
              <a:rPr lang="en-US" sz="1400" b="0" dirty="0" smtClean="0">
                <a:latin typeface="courier" charset="0"/>
              </a:rPr>
              <a:t>\</a:t>
            </a:r>
            <a:br>
              <a:rPr lang="en-US" sz="1400" b="0" dirty="0" smtClean="0">
                <a:latin typeface="courier" charset="0"/>
              </a:rPr>
            </a:br>
            <a:r>
              <a:rPr lang="en-US" sz="1400" b="0" dirty="0" smtClean="0">
                <a:latin typeface="courier" charset="0"/>
              </a:rPr>
              <a:t>  </a:t>
            </a:r>
            <a:r>
              <a:rPr lang="en-US" sz="1400" b="0" dirty="0" err="1" smtClean="0">
                <a:latin typeface="courier" charset="0"/>
              </a:rPr>
              <a:t>chown</a:t>
            </a:r>
            <a:r>
              <a:rPr lang="en-US" sz="1400" b="0" dirty="0" smtClean="0">
                <a:latin typeface="courier" charset="0"/>
              </a:rPr>
              <a:t> </a:t>
            </a:r>
            <a:r>
              <a:rPr lang="en-US" sz="1400" b="0" dirty="0">
                <a:latin typeface="courier" charset="0"/>
              </a:rPr>
              <a:t>-R 1000:1000 /</a:t>
            </a:r>
            <a:r>
              <a:rPr lang="en-US" sz="1400" b="0" dirty="0" err="1" smtClean="0">
                <a:latin typeface="courier" charset="0"/>
              </a:rPr>
              <a:t>workdir</a:t>
            </a:r>
            <a:endParaRPr lang="en-US" sz="1400" b="0" dirty="0" smtClean="0">
              <a:latin typeface="courier" charset="0"/>
            </a:endParaRPr>
          </a:p>
          <a:p>
            <a:pPr marL="0" indent="0">
              <a:buNone/>
            </a:pPr>
            <a:r>
              <a:rPr lang="en-US" sz="1400" b="0" dirty="0" smtClean="0">
                <a:latin typeface="courier" charset="0"/>
              </a:rPr>
              <a:t>$ </a:t>
            </a:r>
            <a:r>
              <a:rPr lang="en-US" sz="1400" b="0" dirty="0" err="1">
                <a:latin typeface="Courier" charset="0"/>
                <a:ea typeface="Courier" charset="0"/>
                <a:cs typeface="Courier" charset="0"/>
              </a:rPr>
              <a:t>docker</a:t>
            </a:r>
            <a:r>
              <a:rPr lang="en-US" sz="1400" b="0" dirty="0">
                <a:latin typeface="Courier" charset="0"/>
                <a:ea typeface="Courier" charset="0"/>
                <a:cs typeface="Courier" charset="0"/>
              </a:rPr>
              <a:t> create -t -p 445:445 --name samba -v </a:t>
            </a:r>
            <a:r>
              <a:rPr lang="en-US" sz="1400" b="0" dirty="0" err="1">
                <a:latin typeface="Courier" charset="0"/>
                <a:ea typeface="Courier" charset="0"/>
                <a:cs typeface="Courier" charset="0"/>
              </a:rPr>
              <a:t>myvolume</a:t>
            </a:r>
            <a:r>
              <a:rPr lang="en-US" sz="1400" b="0" dirty="0">
                <a:latin typeface="Courier" charset="0"/>
                <a:ea typeface="Courier" charset="0"/>
                <a:cs typeface="Courier" charset="0"/>
              </a:rPr>
              <a:t>:/</a:t>
            </a:r>
            <a:r>
              <a:rPr lang="en-US" sz="1400" b="0" dirty="0" err="1">
                <a:latin typeface="Courier" charset="0"/>
                <a:ea typeface="Courier" charset="0"/>
                <a:cs typeface="Courier" charset="0"/>
              </a:rPr>
              <a:t>workdir</a:t>
            </a:r>
            <a:r>
              <a:rPr lang="en-US" sz="1400" b="0" dirty="0">
                <a:latin typeface="Courier" charset="0"/>
                <a:ea typeface="Courier" charset="0"/>
                <a:cs typeface="Courier" charset="0"/>
              </a:rPr>
              <a:t> </a:t>
            </a:r>
            <a:r>
              <a:rPr lang="en-US" sz="1400" b="0" dirty="0" smtClean="0">
                <a:latin typeface="Courier" charset="0"/>
                <a:ea typeface="Courier" charset="0"/>
                <a:cs typeface="Courier" charset="0"/>
              </a:rPr>
              <a:t>crops/samba</a:t>
            </a:r>
          </a:p>
          <a:p>
            <a:pPr marL="0" indent="0">
              <a:buNone/>
            </a:pPr>
            <a:r>
              <a:rPr lang="en-US" sz="1400" b="0" dirty="0" smtClean="0">
                <a:latin typeface="Courier" charset="0"/>
                <a:ea typeface="Courier" charset="0"/>
                <a:cs typeface="Courier" charset="0"/>
              </a:rPr>
              <a:t>$ </a:t>
            </a:r>
            <a:r>
              <a:rPr lang="en-US" sz="1400" b="0" dirty="0" err="1" smtClean="0">
                <a:latin typeface="Courier" charset="0"/>
                <a:ea typeface="Courier" charset="0"/>
                <a:cs typeface="Courier" charset="0"/>
              </a:rPr>
              <a:t>docker</a:t>
            </a:r>
            <a:r>
              <a:rPr lang="en-US" sz="1400" b="0" dirty="0" smtClean="0">
                <a:latin typeface="Courier" charset="0"/>
                <a:ea typeface="Courier" charset="0"/>
                <a:cs typeface="Courier" charset="0"/>
              </a:rPr>
              <a:t> start samba</a:t>
            </a:r>
            <a:r>
              <a:rPr lang="en-US" sz="1400" dirty="0" smtClean="0"/>
              <a:t>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2302763"/>
            <a:ext cx="8233186" cy="74523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ea typeface="Courier" charset="0"/>
                <a:cs typeface="Courier" charset="0"/>
              </a:rPr>
              <a:t>$ </a:t>
            </a:r>
            <a:r>
              <a:rPr lang="en-US" sz="1400" b="0" kern="0" dirty="0" err="1" smtClean="0">
                <a:solidFill>
                  <a:schemeClr val="accent6"/>
                </a:solidFill>
                <a:latin typeface="Courier" charset="0"/>
                <a:ea typeface="Courier" charset="0"/>
                <a:cs typeface="Courier" charset="0"/>
              </a:rPr>
              <a:t>wget</a:t>
            </a:r>
            <a:r>
              <a:rPr lang="en-US" sz="1400" b="0" kern="0" dirty="0">
                <a:solidFill>
                  <a:schemeClr val="accent6"/>
                </a:solidFill>
                <a:latin typeface="Courier" charset="0"/>
                <a:ea typeface="Courier" charset="0"/>
                <a:cs typeface="Courier" charset="0"/>
              </a:rPr>
              <a:t> http://</a:t>
            </a:r>
            <a:r>
              <a:rPr lang="en-US" sz="1400" b="0" kern="0" dirty="0" err="1">
                <a:solidFill>
                  <a:schemeClr val="accent6"/>
                </a:solidFill>
                <a:latin typeface="Courier" charset="0"/>
                <a:ea typeface="Courier" charset="0"/>
                <a:cs typeface="Courier" charset="0"/>
              </a:rPr>
              <a:t>downloads.yoctoproject.org</a:t>
            </a:r>
            <a:r>
              <a:rPr lang="en-US" sz="1400" b="0" kern="0" dirty="0">
                <a:solidFill>
                  <a:schemeClr val="accent6"/>
                </a:solidFill>
                <a:latin typeface="Courier" charset="0"/>
                <a:ea typeface="Courier" charset="0"/>
                <a:cs typeface="Courier" charset="0"/>
              </a:rPr>
              <a:t>/releases/</a:t>
            </a:r>
            <a:r>
              <a:rPr lang="en-US" sz="1400" b="0" kern="0" dirty="0" err="1">
                <a:solidFill>
                  <a:schemeClr val="accent6"/>
                </a:solidFill>
                <a:latin typeface="Courier" charset="0"/>
                <a:ea typeface="Courier" charset="0"/>
                <a:cs typeface="Courier" charset="0"/>
              </a:rPr>
              <a:t>yocto</a:t>
            </a:r>
            <a:r>
              <a:rPr lang="en-US" sz="1400" b="0" kern="0" dirty="0">
                <a:solidFill>
                  <a:schemeClr val="accent6"/>
                </a:solidFill>
                <a:latin typeface="Courier" charset="0"/>
                <a:ea typeface="Courier" charset="0"/>
                <a:cs typeface="Courier" charset="0"/>
              </a:rPr>
              <a:t>/milestones</a:t>
            </a:r>
            <a:r>
              <a:rPr lang="en-US" sz="1400" b="0" kern="0" dirty="0" smtClean="0">
                <a:solidFill>
                  <a:schemeClr val="accent6"/>
                </a:solidFill>
                <a:latin typeface="Courier" charset="0"/>
                <a:ea typeface="Courier" charset="0"/>
                <a:cs typeface="Courier" charset="0"/>
              </a:rPr>
              <a:t>/\</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yocto-2.4_M3/toolchain/x86_64/ \</a:t>
            </a:r>
            <a:br>
              <a:rPr lang="en-US" sz="1400" b="0" kern="0" dirty="0" smtClean="0">
                <a:solidFill>
                  <a:schemeClr val="accent6"/>
                </a:solidFill>
                <a:latin typeface="Courier" charset="0"/>
                <a:ea typeface="Courier" charset="0"/>
                <a:cs typeface="Courier" charset="0"/>
              </a:rPr>
            </a:br>
            <a:r>
              <a:rPr lang="en-US" sz="1400" b="0" kern="0" dirty="0" smtClean="0">
                <a:solidFill>
                  <a:schemeClr val="accent6"/>
                </a:solidFill>
                <a:latin typeface="Courier" charset="0"/>
                <a:ea typeface="Courier" charset="0"/>
                <a:cs typeface="Courier" charset="0"/>
              </a:rPr>
              <a:t>poky-glibc-x86_64-core-image-sato-armv5e-toolchain-ext-2.3.sh </a:t>
            </a:r>
          </a:p>
        </p:txBody>
      </p:sp>
    </p:spTree>
    <p:extLst>
      <p:ext uri="{BB962C8B-B14F-4D97-AF65-F5344CB8AC3E}">
        <p14:creationId xmlns:p14="http://schemas.microsoft.com/office/powerpoint/2010/main" val="2589536037"/>
      </p:ext>
    </p:extLst>
  </p:cSld>
  <p:clrMapOvr>
    <a:masterClrMapping/>
  </p:clrMapOvr>
  <p:transition>
    <p:fade/>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Mac OS X specific workaround (not on Windows):</a:t>
            </a:r>
          </a:p>
          <a:p>
            <a:pPr lvl="1"/>
            <a:r>
              <a:rPr lang="en-US" dirty="0" smtClean="0"/>
              <a:t>OS X </a:t>
            </a:r>
            <a:r>
              <a:rPr lang="en-US" dirty="0"/>
              <a:t>will not let you connect to a locally running samba share. Therefore, create an alias for </a:t>
            </a:r>
            <a:r>
              <a:rPr lang="en-US" i="1" dirty="0"/>
              <a:t>127.0.0.1</a:t>
            </a:r>
            <a:r>
              <a:rPr lang="en-US" dirty="0"/>
              <a:t> of </a:t>
            </a:r>
            <a:r>
              <a:rPr lang="en-US" i="1" dirty="0"/>
              <a:t>127.0.0.2</a:t>
            </a:r>
            <a:r>
              <a:rPr lang="en-US" dirty="0"/>
              <a:t>.</a:t>
            </a:r>
            <a:endParaRPr lang="en-US" dirty="0" smtClean="0"/>
          </a:p>
          <a:p>
            <a:endParaRPr lang="en-US" dirty="0" smtClean="0"/>
          </a:p>
          <a:p>
            <a:r>
              <a:rPr lang="en-US" dirty="0" smtClean="0"/>
              <a:t>Open the </a:t>
            </a:r>
            <a:r>
              <a:rPr lang="en-US" dirty="0" err="1" smtClean="0"/>
              <a:t>workdir</a:t>
            </a:r>
            <a:r>
              <a:rPr lang="en-US" dirty="0" smtClean="0"/>
              <a:t> with file browser:</a:t>
            </a:r>
          </a:p>
          <a:p>
            <a:pPr lvl="1"/>
            <a:r>
              <a:rPr lang="en-US" dirty="0"/>
              <a:t>Open </a:t>
            </a:r>
            <a:r>
              <a:rPr lang="en-US" i="1" dirty="0"/>
              <a:t>Finder</a:t>
            </a:r>
            <a:r>
              <a:rPr lang="en-US" dirty="0"/>
              <a:t>, then hit '</a:t>
            </a:r>
            <a:r>
              <a:rPr lang="en-US" i="1" dirty="0"/>
              <a:t>Command-K</a:t>
            </a:r>
            <a:r>
              <a:rPr lang="en-US" dirty="0"/>
              <a:t>'. In the "</a:t>
            </a:r>
            <a:r>
              <a:rPr lang="en-US" i="1" dirty="0"/>
              <a:t>Server Address</a:t>
            </a:r>
            <a:r>
              <a:rPr lang="en-US" dirty="0"/>
              <a:t>" box type </a:t>
            </a:r>
            <a:r>
              <a:rPr lang="en-US" b="1" dirty="0" err="1"/>
              <a:t>smb</a:t>
            </a:r>
            <a:r>
              <a:rPr lang="en-US" b="1" dirty="0"/>
              <a:t>://</a:t>
            </a:r>
            <a:r>
              <a:rPr lang="en-US" b="1" dirty="0" smtClean="0"/>
              <a:t>127.0.0.2/</a:t>
            </a:r>
            <a:r>
              <a:rPr lang="en-US" b="1" dirty="0" err="1" smtClean="0"/>
              <a:t>workdir</a:t>
            </a:r>
            <a:r>
              <a:rPr lang="en-US" b="1" dirty="0" smtClean="0"/>
              <a:t> </a:t>
            </a:r>
            <a:r>
              <a:rPr lang="en-US" dirty="0" smtClean="0"/>
              <a:t>and </a:t>
            </a:r>
            <a:r>
              <a:rPr lang="en-US" dirty="0"/>
              <a:t>click "Connect</a:t>
            </a:r>
            <a:r>
              <a:rPr lang="en-US" dirty="0" smtClean="0"/>
              <a:t>".</a:t>
            </a:r>
          </a:p>
          <a:p>
            <a:r>
              <a:rPr lang="en-US" dirty="0" smtClean="0"/>
              <a:t>Copy the </a:t>
            </a:r>
            <a:r>
              <a:rPr lang="en-US" dirty="0" err="1" smtClean="0"/>
              <a:t>eSDK</a:t>
            </a:r>
            <a:r>
              <a:rPr lang="en-US" dirty="0" smtClean="0"/>
              <a:t> installer to the </a:t>
            </a:r>
            <a:r>
              <a:rPr lang="en-US" dirty="0" err="1" smtClean="0"/>
              <a:t>workdir</a:t>
            </a:r>
            <a:r>
              <a:rPr lang="en-US" dirty="0" smtClean="0"/>
              <a:t>:</a:t>
            </a:r>
            <a:endParaRPr lang="en-US" dirty="0"/>
          </a:p>
        </p:txBody>
      </p:sp>
      <p:sp>
        <p:nvSpPr>
          <p:cNvPr id="5" name="Content Placeholder 3"/>
          <p:cNvSpPr txBox="1">
            <a:spLocks/>
          </p:cNvSpPr>
          <p:nvPr/>
        </p:nvSpPr>
        <p:spPr bwMode="auto">
          <a:xfrm>
            <a:off x="454025" y="2231136"/>
            <a:ext cx="8239031" cy="316992"/>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b="0" kern="0" dirty="0">
                <a:solidFill>
                  <a:schemeClr val="accent6"/>
                </a:solidFill>
                <a:latin typeface="courier" charset="0"/>
                <a:cs typeface="Courier New" panose="02070309020205020404" pitchFamily="49" charset="0"/>
              </a:rPr>
              <a:t>$ </a:t>
            </a:r>
            <a:r>
              <a:rPr lang="en-US" sz="1400" b="0" dirty="0" err="1">
                <a:latin typeface="courier" charset="0"/>
              </a:rPr>
              <a:t>sudo</a:t>
            </a:r>
            <a:r>
              <a:rPr lang="en-US" sz="1400" b="0" dirty="0">
                <a:latin typeface="courier" charset="0"/>
              </a:rPr>
              <a:t> </a:t>
            </a:r>
            <a:r>
              <a:rPr lang="en-US" sz="1400" b="0" dirty="0" err="1">
                <a:latin typeface="courier" charset="0"/>
              </a:rPr>
              <a:t>ifconfig</a:t>
            </a:r>
            <a:r>
              <a:rPr lang="en-US" sz="1400" b="0" dirty="0">
                <a:latin typeface="courier" charset="0"/>
              </a:rPr>
              <a:t> lo0 127.0.0.2 alias up </a:t>
            </a:r>
            <a:r>
              <a:rPr lang="en-US" sz="1400" b="0" kern="0" dirty="0" smtClean="0">
                <a:solidFill>
                  <a:schemeClr val="accent6"/>
                </a:solidFill>
                <a:latin typeface="Courier New" panose="02070309020205020404" pitchFamily="49" charset="0"/>
                <a:cs typeface="Courier New" panose="02070309020205020404" pitchFamily="49" charset="0"/>
              </a:rPr>
              <a:t/>
            </a:r>
            <a:br>
              <a:rPr lang="en-US" sz="1400" b="0" kern="0" dirty="0" smtClean="0">
                <a:solidFill>
                  <a:schemeClr val="accent6"/>
                </a:solidFill>
                <a:latin typeface="Courier New" panose="02070309020205020404" pitchFamily="49" charset="0"/>
                <a:cs typeface="Courier New" panose="02070309020205020404" pitchFamily="49" charset="0"/>
              </a:rPr>
            </a:br>
            <a:endParaRPr lang="en-US" sz="1400" b="0" kern="0" dirty="0" smtClean="0">
              <a:solidFill>
                <a:schemeClr val="accent6"/>
              </a:solidFill>
              <a:latin typeface="Courier New" panose="02070309020205020404" pitchFamily="49" charset="0"/>
              <a:cs typeface="Courier New" panose="02070309020205020404" pitchFamily="49" charset="0"/>
            </a:endParaRPr>
          </a:p>
        </p:txBody>
      </p:sp>
      <p:sp>
        <p:nvSpPr>
          <p:cNvPr id="8" name="Content Placeholder 3"/>
          <p:cNvSpPr txBox="1">
            <a:spLocks/>
          </p:cNvSpPr>
          <p:nvPr/>
        </p:nvSpPr>
        <p:spPr bwMode="auto">
          <a:xfrm>
            <a:off x="454025" y="4842525"/>
            <a:ext cx="8239032" cy="534147"/>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b="0" kern="0" dirty="0">
                <a:solidFill>
                  <a:schemeClr val="accent6"/>
                </a:solidFill>
                <a:latin typeface="Courier" charset="0"/>
                <a:ea typeface="Courier" charset="0"/>
                <a:cs typeface="Courier" charset="0"/>
              </a:rPr>
              <a:t>$ </a:t>
            </a:r>
            <a:r>
              <a:rPr lang="en-US" sz="1200" b="0" dirty="0" err="1">
                <a:latin typeface="Courier" charset="0"/>
                <a:ea typeface="Courier" charset="0"/>
                <a:cs typeface="Courier" charset="0"/>
              </a:rPr>
              <a:t>cp</a:t>
            </a:r>
            <a:r>
              <a:rPr lang="en-US" sz="1200" b="0" dirty="0">
                <a:latin typeface="Courier" charset="0"/>
                <a:ea typeface="Courier" charset="0"/>
                <a:cs typeface="Courier" charset="0"/>
              </a:rPr>
              <a:t> ~/</a:t>
            </a:r>
            <a:r>
              <a:rPr lang="en-US" sz="1200" b="0" dirty="0" smtClean="0">
                <a:latin typeface="Courier" charset="0"/>
                <a:ea typeface="Courier" charset="0"/>
                <a:cs typeface="Courier" charset="0"/>
              </a:rPr>
              <a:t>Downloads/poky-glibc-x86_64-core-image-sato-armv5e-toolchain-ext-2.3.sh \</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  /Volumes/</a:t>
            </a:r>
            <a:r>
              <a:rPr lang="en-US" sz="1200" b="0" dirty="0" err="1" smtClean="0">
                <a:latin typeface="Courier" charset="0"/>
                <a:ea typeface="Courier" charset="0"/>
                <a:cs typeface="Courier" charset="0"/>
              </a:rPr>
              <a:t>workdir</a:t>
            </a:r>
            <a:r>
              <a:rPr lang="en-US" sz="1200" b="0" dirty="0">
                <a:latin typeface="Courier" charset="0"/>
                <a:ea typeface="Courier" charset="0"/>
                <a:cs typeface="Courier" charset="0"/>
              </a:rPr>
              <a:t>/</a:t>
            </a:r>
          </a:p>
          <a:p>
            <a:pPr marL="0" indent="0">
              <a:buNone/>
            </a:pPr>
            <a:endParaRPr lang="en-US" sz="1400" b="0" kern="0" dirty="0" smtClean="0">
              <a:solidFill>
                <a:schemeClr val="accent6"/>
              </a:solidFill>
              <a:latin typeface="Courier" charset="0"/>
              <a:ea typeface="Courier" charset="0"/>
              <a:cs typeface="Courier" charset="0"/>
            </a:endParaRPr>
          </a:p>
        </p:txBody>
      </p:sp>
    </p:spTree>
    <p:extLst>
      <p:ext uri="{BB962C8B-B14F-4D97-AF65-F5344CB8AC3E}">
        <p14:creationId xmlns:p14="http://schemas.microsoft.com/office/powerpoint/2010/main" val="4115640965"/>
      </p:ext>
    </p:extLst>
  </p:cSld>
  <p:clrMapOvr>
    <a:masterClrMapping/>
  </p:clrMapOvr>
  <p:transition>
    <p:fade/>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p>
          <a:p>
            <a:endParaRPr lang="en-US" dirty="0"/>
          </a:p>
          <a:p>
            <a:endParaRPr lang="en-US" dirty="0" smtClean="0"/>
          </a:p>
          <a:p>
            <a:r>
              <a:rPr lang="en-US" dirty="0" smtClean="0"/>
              <a:t>In Finder view, right click on </a:t>
            </a:r>
            <a:r>
              <a:rPr lang="en-US" dirty="0" err="1" smtClean="0"/>
              <a:t>hello.c</a:t>
            </a:r>
            <a:r>
              <a:rPr lang="en-US" dirty="0" smtClean="0"/>
              <a:t> and edit in your favorite editor (e.g. Visual Studio Code)</a:t>
            </a:r>
            <a:endParaRPr lang="en-US" dirty="0"/>
          </a:p>
        </p:txBody>
      </p:sp>
      <p:sp>
        <p:nvSpPr>
          <p:cNvPr id="5" name="Content Placeholder 3"/>
          <p:cNvSpPr txBox="1">
            <a:spLocks/>
          </p:cNvSpPr>
          <p:nvPr/>
        </p:nvSpPr>
        <p:spPr bwMode="auto">
          <a:xfrm>
            <a:off x="459870" y="1433808"/>
            <a:ext cx="8233186" cy="12850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t>
            </a:r>
            <a:r>
              <a:rPr lang="en-US" sz="1200" b="0" dirty="0" err="1">
                <a:latin typeface="Courier" charset="0"/>
                <a:ea typeface="Courier" charset="0"/>
                <a:cs typeface="Courier" charset="0"/>
              </a:rPr>
              <a:t>docker</a:t>
            </a:r>
            <a:r>
              <a:rPr lang="en-US" sz="1200" b="0" dirty="0">
                <a:latin typeface="Courier" charset="0"/>
                <a:ea typeface="Courier" charset="0"/>
                <a:cs typeface="Courier" charset="0"/>
              </a:rPr>
              <a:t> run --</a:t>
            </a:r>
            <a:r>
              <a:rPr lang="en-US" sz="1200" b="0" dirty="0" err="1">
                <a:latin typeface="Courier" charset="0"/>
                <a:ea typeface="Courier" charset="0"/>
                <a:cs typeface="Courier" charset="0"/>
              </a:rPr>
              <a:t>rm</a:t>
            </a:r>
            <a:r>
              <a:rPr lang="en-US" sz="1200" b="0" dirty="0">
                <a:latin typeface="Courier" charset="0"/>
                <a:ea typeface="Courier" charset="0"/>
                <a:cs typeface="Courier" charset="0"/>
              </a:rPr>
              <a:t> -it -v </a:t>
            </a:r>
            <a:r>
              <a:rPr lang="en-US" sz="1200" b="0" dirty="0" err="1">
                <a:latin typeface="Courier" charset="0"/>
                <a:ea typeface="Courier" charset="0"/>
                <a:cs typeface="Courier" charset="0"/>
              </a:rPr>
              <a:t>myvolume</a:t>
            </a:r>
            <a:r>
              <a:rPr lang="en-US" sz="1200" b="0" dirty="0">
                <a:latin typeface="Courier" charset="0"/>
                <a:ea typeface="Courier" charset="0"/>
                <a:cs typeface="Courier" charset="0"/>
              </a:rPr>
              <a:t>:/</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 crops/</a:t>
            </a:r>
            <a:r>
              <a:rPr lang="en-US" sz="1200" b="0" dirty="0" err="1">
                <a:latin typeface="Courier" charset="0"/>
                <a:ea typeface="Courier" charset="0"/>
                <a:cs typeface="Courier" charset="0"/>
              </a:rPr>
              <a:t>extsdk</a:t>
            </a:r>
            <a:r>
              <a:rPr lang="en-US" sz="1200" b="0" dirty="0">
                <a:latin typeface="Courier" charset="0"/>
                <a:ea typeface="Courier" charset="0"/>
                <a:cs typeface="Courier" charset="0"/>
              </a:rPr>
              <a:t>-container </a:t>
            </a:r>
            <a:r>
              <a:rPr lang="en-US" sz="1200" b="0" dirty="0" smtClean="0">
                <a:latin typeface="Courier" charset="0"/>
                <a:ea typeface="Courier" charset="0"/>
                <a:cs typeface="Courier" charset="0"/>
              </a:rPr>
              <a:t>\</a:t>
            </a:r>
            <a:br>
              <a:rPr lang="en-US" sz="1200" b="0" dirty="0" smtClean="0">
                <a:latin typeface="Courier" charset="0"/>
                <a:ea typeface="Courier" charset="0"/>
                <a:cs typeface="Courier" charset="0"/>
              </a:rPr>
            </a:br>
            <a:r>
              <a:rPr lang="en-US" sz="1200" b="0" dirty="0" smtClean="0">
                <a:latin typeface="Courier" charset="0"/>
                <a:ea typeface="Courier" charset="0"/>
                <a:cs typeface="Courier" charset="0"/>
              </a:rPr>
              <a:t>--</a:t>
            </a:r>
            <a:r>
              <a:rPr lang="en-US" sz="1200" b="0" dirty="0" err="1">
                <a:latin typeface="Courier" charset="0"/>
                <a:ea typeface="Courier" charset="0"/>
                <a:cs typeface="Courier" charset="0"/>
              </a:rPr>
              <a:t>url</a:t>
            </a:r>
            <a:r>
              <a:rPr lang="en-US" sz="1200" b="0" dirty="0">
                <a:latin typeface="Courier" charset="0"/>
                <a:ea typeface="Courier" charset="0"/>
                <a:cs typeface="Courier" charset="0"/>
              </a:rPr>
              <a:t> file:///</a:t>
            </a:r>
            <a:r>
              <a:rPr lang="en-US" sz="1200" b="0" dirty="0" err="1">
                <a:latin typeface="Courier" charset="0"/>
                <a:ea typeface="Courier" charset="0"/>
                <a:cs typeface="Courier" charset="0"/>
              </a:rPr>
              <a:t>workdir</a:t>
            </a:r>
            <a:r>
              <a:rPr lang="en-US" sz="1200" b="0" dirty="0">
                <a:latin typeface="Courier" charset="0"/>
                <a:ea typeface="Courier" charset="0"/>
                <a:cs typeface="Courier" charset="0"/>
              </a:rPr>
              <a:t>/poky-glibc-x86_64-core-image-sato-armv5e-toolchain-ext-2.3.sh</a:t>
            </a:r>
          </a:p>
          <a:p>
            <a:pPr marL="0" indent="0">
              <a:buNone/>
            </a:pPr>
            <a:r>
              <a:rPr lang="en-US" sz="1400" kern="0" dirty="0" smtClean="0">
                <a:solidFill>
                  <a:schemeClr val="accent6"/>
                </a:solidFill>
                <a:latin typeface="Courier New" panose="02070309020205020404" pitchFamily="49" charset="0"/>
                <a:cs typeface="Courier New" panose="02070309020205020404" pitchFamily="49" charset="0"/>
              </a:rPr>
              <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a:t>
            </a:r>
            <a:r>
              <a:rPr lang="en-US" sz="1400" kern="0" dirty="0">
                <a:solidFill>
                  <a:schemeClr val="accent6"/>
                </a:solidFill>
                <a:latin typeface="Courier New" panose="02070309020205020404" pitchFamily="49" charset="0"/>
                <a:cs typeface="Courier New" panose="02070309020205020404" pitchFamily="49" charset="0"/>
              </a:rPr>
              <a:t>. </a:t>
            </a:r>
            <a:r>
              <a:rPr lang="en-US" sz="1400" kern="0" dirty="0" smtClean="0">
                <a:solidFill>
                  <a:schemeClr val="accent6"/>
                </a:solidFill>
                <a:latin typeface="Courier New" panose="02070309020205020404" pitchFamily="49" charset="0"/>
                <a:cs typeface="Courier New" panose="02070309020205020404" pitchFamily="49" charset="0"/>
              </a:rPr>
              <a:t>./environment-setup-armv5e-poky-linux-gnueabi</a:t>
            </a:r>
            <a:br>
              <a:rPr lang="en-US" sz="1400" kern="0" dirty="0" smtClean="0">
                <a:solidFill>
                  <a:schemeClr val="accent6"/>
                </a:solidFill>
                <a:latin typeface="Courier New" panose="02070309020205020404" pitchFamily="49" charset="0"/>
                <a:cs typeface="Courier New" panose="02070309020205020404" pitchFamily="49" charset="0"/>
              </a:rPr>
            </a:br>
            <a:r>
              <a:rPr lang="en-US" sz="1400" kern="0" dirty="0" err="1" smtClean="0">
                <a:solidFill>
                  <a:schemeClr val="accent6"/>
                </a:solidFill>
                <a:latin typeface="Courier New" panose="02070309020205020404" pitchFamily="49" charset="0"/>
                <a:cs typeface="Courier New" panose="02070309020205020404" pitchFamily="49" charset="0"/>
              </a:rPr>
              <a:t>workdir</a:t>
            </a:r>
            <a:r>
              <a:rPr lang="en-US" sz="1400" kern="0" dirty="0" smtClean="0">
                <a:solidFill>
                  <a:schemeClr val="accent6"/>
                </a:solidFill>
                <a:latin typeface="Courier New" panose="02070309020205020404" pitchFamily="49" charset="0"/>
                <a:cs typeface="Courier New" panose="02070309020205020404" pitchFamily="49" charset="0"/>
              </a:rPr>
              <a:t>$ touch </a:t>
            </a:r>
            <a:r>
              <a:rPr lang="en-US" sz="1400" kern="0" dirty="0" err="1" smtClean="0">
                <a:solidFill>
                  <a:schemeClr val="accent6"/>
                </a:solidFill>
                <a:latin typeface="Courier New" panose="02070309020205020404" pitchFamily="49" charset="0"/>
                <a:cs typeface="Courier New" panose="02070309020205020404" pitchFamily="49" charset="0"/>
              </a:rPr>
              <a:t>hello.c</a:t>
            </a:r>
            <a:endParaRPr lang="en-US" sz="1400" kern="0" dirty="0" smtClean="0">
              <a:solidFill>
                <a:schemeClr val="accent6"/>
              </a:solidFill>
              <a:latin typeface="Courier New" panose="02070309020205020404" pitchFamily="49" charset="0"/>
              <a:cs typeface="Courier New" panose="02070309020205020404" pitchFamily="49" charset="0"/>
            </a:endParaRPr>
          </a:p>
        </p:txBody>
      </p:sp>
      <p:sp>
        <p:nvSpPr>
          <p:cNvPr id="6" name="Content Placeholder 3"/>
          <p:cNvSpPr txBox="1">
            <a:spLocks/>
          </p:cNvSpPr>
          <p:nvPr/>
        </p:nvSpPr>
        <p:spPr bwMode="auto">
          <a:xfrm>
            <a:off x="459870" y="3706955"/>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Hello, </a:t>
            </a:r>
            <a:r>
              <a:rPr lang="en-US" sz="1400" dirty="0" smtClean="0">
                <a:latin typeface="Courier New" panose="02070309020205020404" pitchFamily="49" charset="0"/>
                <a:cs typeface="Courier New" panose="02070309020205020404" pitchFamily="49" charset="0"/>
              </a:rPr>
              <a:t>Prague</a:t>
            </a:r>
            <a:r>
              <a:rPr lang="en-US" sz="1400" b="1" dirty="0" smtClean="0">
                <a:latin typeface="Courier New" panose="02070309020205020404" pitchFamily="49" charset="0"/>
                <a:cs typeface="Courier New" panose="02070309020205020404" pitchFamily="49" charset="0"/>
              </a:rPr>
              <a:t> 2017!\</a:t>
            </a:r>
            <a:r>
              <a:rPr lang="en-US" sz="1400" b="1" dirty="0">
                <a:latin typeface="Courier New" panose="02070309020205020404" pitchFamily="49" charset="0"/>
                <a:cs typeface="Courier New" panose="02070309020205020404" pitchFamily="49" charset="0"/>
              </a:rPr>
              <a:t>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2480324537"/>
      </p:ext>
    </p:extLst>
  </p:cSld>
  <p:clrMapOvr>
    <a:masterClrMapping/>
  </p:clrMapOvr>
  <p:transition>
    <p:fade/>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Compile and examine:</a:t>
            </a:r>
          </a:p>
          <a:p>
            <a:endParaRPr lang="en-US" dirty="0"/>
          </a:p>
        </p:txBody>
      </p:sp>
      <p:sp>
        <p:nvSpPr>
          <p:cNvPr id="5" name="Content Placeholder 3"/>
          <p:cNvSpPr txBox="1">
            <a:spLocks/>
          </p:cNvSpPr>
          <p:nvPr/>
        </p:nvSpPr>
        <p:spPr bwMode="auto">
          <a:xfrm>
            <a:off x="459870" y="1433808"/>
            <a:ext cx="8233186" cy="1589808"/>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$CC </a:t>
            </a:r>
            <a:r>
              <a:rPr lang="en-US" sz="1200" dirty="0" err="1" smtClean="0">
                <a:latin typeface="Courier" charset="0"/>
                <a:ea typeface="Courier" charset="0"/>
                <a:cs typeface="Courier" charset="0"/>
              </a:rPr>
              <a:t>hello.c</a:t>
            </a:r>
            <a:r>
              <a:rPr lang="en-US" sz="1200" dirty="0" smtClean="0">
                <a:latin typeface="Courier" charset="0"/>
                <a:ea typeface="Courier" charset="0"/>
                <a:cs typeface="Courier" charset="0"/>
              </a:rPr>
              <a:t> </a:t>
            </a:r>
          </a:p>
          <a:p>
            <a:pPr marL="0" indent="0">
              <a:buNone/>
            </a:pPr>
            <a:r>
              <a:rPr lang="en-US" sz="1200" dirty="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file </a:t>
            </a:r>
            <a:r>
              <a:rPr lang="en-US" sz="1200" dirty="0" err="1" smtClean="0">
                <a:latin typeface="Courier" charset="0"/>
                <a:ea typeface="Courier" charset="0"/>
                <a:cs typeface="Courier" charset="0"/>
              </a:rPr>
              <a:t>a.out</a:t>
            </a:r>
            <a:endParaRPr lang="en-US" sz="1200" dirty="0" smtClean="0">
              <a:latin typeface="Courier" charset="0"/>
              <a:ea typeface="Courier" charset="0"/>
              <a:cs typeface="Courier" charset="0"/>
            </a:endParaRPr>
          </a:p>
          <a:p>
            <a:pPr marL="0" indent="0">
              <a:buNone/>
            </a:pPr>
            <a:r>
              <a:rPr lang="en-US" sz="1200" dirty="0" err="1" smtClean="0">
                <a:latin typeface="Courier" charset="0"/>
                <a:ea typeface="Courier" charset="0"/>
                <a:cs typeface="Courier" charset="0"/>
              </a:rPr>
              <a:t>a.out</a:t>
            </a:r>
            <a:r>
              <a:rPr lang="en-US" sz="1200" dirty="0">
                <a:latin typeface="Courier" charset="0"/>
                <a:ea typeface="Courier" charset="0"/>
                <a:cs typeface="Courier" charset="0"/>
              </a:rPr>
              <a:t>: ELF 32-bit LSB executable, ARM, EABI5 version 1 (SYSV), dynamically linked,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smtClean="0">
                <a:latin typeface="Courier" charset="0"/>
                <a:ea typeface="Courier" charset="0"/>
                <a:cs typeface="Courier" charset="0"/>
              </a:rPr>
              <a:t>interpreter </a:t>
            </a:r>
            <a:r>
              <a:rPr lang="en-US" sz="1200" dirty="0">
                <a:latin typeface="Courier" charset="0"/>
                <a:ea typeface="Courier" charset="0"/>
                <a:cs typeface="Courier" charset="0"/>
              </a:rPr>
              <a:t>/lib/ld-linux.so.3, for GNU/Linux 3.2.0, </a:t>
            </a:r>
            <a:r>
              <a:rPr lang="en-US" sz="1200" dirty="0" smtClean="0">
                <a:latin typeface="Courier" charset="0"/>
                <a:ea typeface="Courier" charset="0"/>
                <a:cs typeface="Courier" charset="0"/>
              </a:rPr>
              <a:t/>
            </a:r>
            <a:br>
              <a:rPr lang="en-US" sz="1200" dirty="0" smtClean="0">
                <a:latin typeface="Courier" charset="0"/>
                <a:ea typeface="Courier" charset="0"/>
                <a:cs typeface="Courier" charset="0"/>
              </a:rPr>
            </a:br>
            <a:r>
              <a:rPr lang="en-US" sz="1200" dirty="0" err="1" smtClean="0">
                <a:latin typeface="Courier" charset="0"/>
                <a:ea typeface="Courier" charset="0"/>
                <a:cs typeface="Courier" charset="0"/>
              </a:rPr>
              <a:t>BuildID</a:t>
            </a:r>
            <a:r>
              <a:rPr lang="en-US" sz="1200" dirty="0" smtClean="0">
                <a:latin typeface="Courier" charset="0"/>
                <a:ea typeface="Courier" charset="0"/>
                <a:cs typeface="Courier" charset="0"/>
              </a:rPr>
              <a:t>[sha1</a:t>
            </a:r>
            <a:r>
              <a:rPr lang="en-US" sz="1200" dirty="0">
                <a:latin typeface="Courier" charset="0"/>
                <a:ea typeface="Courier" charset="0"/>
                <a:cs typeface="Courier" charset="0"/>
              </a:rPr>
              <a:t>]=17bdf1d27076e3e579c20007f60397c96984a012, not </a:t>
            </a:r>
            <a:r>
              <a:rPr lang="en-US" sz="1200" dirty="0" smtClean="0">
                <a:latin typeface="Courier" charset="0"/>
                <a:ea typeface="Courier" charset="0"/>
                <a:cs typeface="Courier" charset="0"/>
              </a:rPr>
              <a:t>stripped</a:t>
            </a:r>
          </a:p>
          <a:p>
            <a:pPr marL="0" indent="0">
              <a:buNone/>
            </a:pPr>
            <a:r>
              <a:rPr lang="en-US" sz="1200" dirty="0" smtClean="0">
                <a:latin typeface="Courier" charset="0"/>
                <a:ea typeface="Courier" charset="0"/>
                <a:cs typeface="Courier" charset="0"/>
              </a:rPr>
              <a:t>/</a:t>
            </a:r>
            <a:r>
              <a:rPr lang="en-US" sz="1200" dirty="0" err="1" smtClean="0">
                <a:latin typeface="Courier" charset="0"/>
                <a:ea typeface="Courier" charset="0"/>
                <a:cs typeface="Courier" charset="0"/>
              </a:rPr>
              <a:t>workdir</a:t>
            </a:r>
            <a:r>
              <a:rPr lang="en-US" sz="1200" dirty="0" smtClean="0">
                <a:latin typeface="Courier" charset="0"/>
                <a:ea typeface="Courier" charset="0"/>
                <a:cs typeface="Courier" charset="0"/>
              </a:rPr>
              <a:t>$ exit</a:t>
            </a:r>
            <a:endParaRPr lang="en-US" sz="1200" dirty="0">
              <a:latin typeface="Courier" charset="0"/>
              <a:ea typeface="Courier" charset="0"/>
              <a:cs typeface="Courier" charset="0"/>
            </a:endParaRPr>
          </a:p>
        </p:txBody>
      </p:sp>
    </p:spTree>
    <p:extLst>
      <p:ext uri="{BB962C8B-B14F-4D97-AF65-F5344CB8AC3E}">
        <p14:creationId xmlns:p14="http://schemas.microsoft.com/office/powerpoint/2010/main" val="3674369003"/>
      </p:ext>
    </p:extLst>
  </p:cSld>
  <p:clrMapOvr>
    <a:masterClrMapping/>
  </p:clrMapOvr>
  <p:transition>
    <p:fade/>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a:t>
            </a:r>
            <a:r>
              <a:rPr lang="en-US" dirty="0" err="1" smtClean="0"/>
              <a:t>eSDK</a:t>
            </a:r>
            <a:r>
              <a:rPr lang="en-US" dirty="0" smtClean="0"/>
              <a:t> on Mac OS X, Second Time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When you close and then reopen Docker, you will need to restart samba</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
        <p:nvSpPr>
          <p:cNvPr id="5" name="Content Placeholder 3"/>
          <p:cNvSpPr txBox="1">
            <a:spLocks/>
          </p:cNvSpPr>
          <p:nvPr/>
        </p:nvSpPr>
        <p:spPr bwMode="auto">
          <a:xfrm>
            <a:off x="459870" y="1916936"/>
            <a:ext cx="8233186" cy="226947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200" kern="0" dirty="0">
                <a:solidFill>
                  <a:schemeClr val="accent6"/>
                </a:solidFill>
                <a:latin typeface="Courier New" panose="02070309020205020404" pitchFamily="49" charset="0"/>
                <a:cs typeface="Courier New" panose="02070309020205020404" pitchFamily="49" charset="0"/>
              </a:rPr>
              <a:t/>
            </a:r>
            <a:br>
              <a:rPr lang="en-US" sz="1200" kern="0" dirty="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Restart the Samba container</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smtClean="0">
                <a:solidFill>
                  <a:schemeClr val="accent6"/>
                </a:solidFill>
                <a:latin typeface="Courier New" panose="02070309020205020404" pitchFamily="49" charset="0"/>
                <a:cs typeface="Courier New" panose="02070309020205020404" pitchFamily="49" charset="0"/>
              </a:rPr>
              <a:t>docker</a:t>
            </a:r>
            <a:r>
              <a:rPr lang="en-US" sz="1200" kern="0" dirty="0" smtClean="0">
                <a:solidFill>
                  <a:schemeClr val="accent6"/>
                </a:solidFill>
                <a:latin typeface="Courier New" panose="02070309020205020404" pitchFamily="49" charset="0"/>
                <a:cs typeface="Courier New" panose="02070309020205020404" pitchFamily="49" charset="0"/>
              </a:rPr>
              <a:t> start samba</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is already extracted in the </a:t>
            </a:r>
            <a:r>
              <a:rPr lang="en-US" sz="1200" kern="0" dirty="0" err="1" smtClean="0">
                <a:solidFill>
                  <a:schemeClr val="accent6"/>
                </a:solidFill>
                <a:latin typeface="Courier New" panose="02070309020205020404" pitchFamily="49" charset="0"/>
                <a:cs typeface="Courier New" panose="02070309020205020404" pitchFamily="49" charset="0"/>
              </a:rPr>
              <a:t>eSDK</a:t>
            </a:r>
            <a:r>
              <a:rPr lang="en-US" sz="1200" kern="0" dirty="0" smtClean="0">
                <a:solidFill>
                  <a:schemeClr val="accent6"/>
                </a:solidFill>
                <a:latin typeface="Courier New" panose="02070309020205020404" pitchFamily="49" charset="0"/>
                <a:cs typeface="Courier New" panose="02070309020205020404" pitchFamily="49" charset="0"/>
              </a:rPr>
              <a:t> container, so no “--</a:t>
            </a:r>
            <a:r>
              <a:rPr lang="en-US" sz="1200" kern="0" dirty="0" err="1" smtClean="0">
                <a:solidFill>
                  <a:schemeClr val="accent6"/>
                </a:solidFill>
                <a:latin typeface="Courier New" panose="02070309020205020404" pitchFamily="49" charset="0"/>
                <a:cs typeface="Courier New" panose="02070309020205020404" pitchFamily="49" charset="0"/>
              </a:rPr>
              <a:t>url</a:t>
            </a:r>
            <a:r>
              <a:rPr lang="en-US" sz="1200" kern="0" dirty="0" smtClean="0">
                <a:solidFill>
                  <a:schemeClr val="accent6"/>
                </a:solidFill>
                <a:latin typeface="Courier New" panose="02070309020205020404" pitchFamily="49" charset="0"/>
                <a:cs typeface="Courier New" panose="02070309020205020404" pitchFamily="49" charset="0"/>
              </a:rPr>
              <a:t>”</a:t>
            </a:r>
            <a:br>
              <a:rPr lang="en-US" sz="1200" kern="0" dirty="0" smtClean="0">
                <a:solidFill>
                  <a:schemeClr val="accent6"/>
                </a:solidFill>
                <a:latin typeface="Courier New" panose="02070309020205020404" pitchFamily="49" charset="0"/>
                <a:cs typeface="Courier New" panose="02070309020205020404" pitchFamily="49" charset="0"/>
              </a:rPr>
            </a:br>
            <a:r>
              <a:rPr lang="en-US" sz="1200" kern="0" dirty="0" smtClean="0">
                <a:solidFill>
                  <a:schemeClr val="accent6"/>
                </a:solidFill>
                <a:latin typeface="Courier New" panose="02070309020205020404" pitchFamily="49" charset="0"/>
                <a:cs typeface="Courier New" panose="02070309020205020404" pitchFamily="49" charset="0"/>
              </a:rPr>
              <a:t>$ </a:t>
            </a:r>
            <a:r>
              <a:rPr lang="en-US" sz="1200" kern="0" dirty="0" err="1">
                <a:solidFill>
                  <a:schemeClr val="accent6"/>
                </a:solidFill>
                <a:latin typeface="Courier New" panose="02070309020205020404" pitchFamily="49" charset="0"/>
                <a:cs typeface="Courier New" panose="02070309020205020404" pitchFamily="49" charset="0"/>
              </a:rPr>
              <a:t>docker</a:t>
            </a:r>
            <a:r>
              <a:rPr lang="en-US" sz="1200" kern="0" dirty="0">
                <a:solidFill>
                  <a:schemeClr val="accent6"/>
                </a:solidFill>
                <a:latin typeface="Courier New" panose="02070309020205020404" pitchFamily="49" charset="0"/>
                <a:cs typeface="Courier New" panose="02070309020205020404" pitchFamily="49" charset="0"/>
              </a:rPr>
              <a:t> run --</a:t>
            </a:r>
            <a:r>
              <a:rPr lang="en-US" sz="1200" kern="0" dirty="0" err="1">
                <a:solidFill>
                  <a:schemeClr val="accent6"/>
                </a:solidFill>
                <a:latin typeface="Courier New" panose="02070309020205020404" pitchFamily="49" charset="0"/>
                <a:cs typeface="Courier New" panose="02070309020205020404" pitchFamily="49" charset="0"/>
              </a:rPr>
              <a:t>rm</a:t>
            </a:r>
            <a:r>
              <a:rPr lang="en-US" sz="1200" kern="0" dirty="0">
                <a:solidFill>
                  <a:schemeClr val="accent6"/>
                </a:solidFill>
                <a:latin typeface="Courier New" panose="02070309020205020404" pitchFamily="49" charset="0"/>
                <a:cs typeface="Courier New" panose="02070309020205020404" pitchFamily="49" charset="0"/>
              </a:rPr>
              <a:t> -it -v </a:t>
            </a:r>
            <a:r>
              <a:rPr lang="en-US" sz="1200" kern="0" dirty="0" err="1" smtClean="0">
                <a:solidFill>
                  <a:schemeClr val="accent6"/>
                </a:solidFill>
                <a:latin typeface="Courier New" panose="02070309020205020404" pitchFamily="49" charset="0"/>
                <a:cs typeface="Courier New" panose="02070309020205020404" pitchFamily="49" charset="0"/>
              </a:rPr>
              <a:t>myvolume</a:t>
            </a:r>
            <a:r>
              <a:rPr lang="en-US" sz="1200" kern="0" dirty="0">
                <a:solidFill>
                  <a:schemeClr val="accent6"/>
                </a:solidFill>
                <a:latin typeface="Courier New" panose="02070309020205020404" pitchFamily="49" charset="0"/>
                <a:cs typeface="Courier New" panose="02070309020205020404" pitchFamily="49" charset="0"/>
              </a:rPr>
              <a:t>:/</a:t>
            </a:r>
            <a:r>
              <a:rPr lang="en-US" sz="1200" kern="0" dirty="0" err="1">
                <a:solidFill>
                  <a:schemeClr val="accent6"/>
                </a:solidFill>
                <a:latin typeface="Courier New" panose="02070309020205020404" pitchFamily="49" charset="0"/>
                <a:cs typeface="Courier New" panose="02070309020205020404" pitchFamily="49" charset="0"/>
              </a:rPr>
              <a:t>workdir</a:t>
            </a:r>
            <a:r>
              <a:rPr lang="en-US" sz="1200" kern="0" dirty="0">
                <a:solidFill>
                  <a:schemeClr val="accent6"/>
                </a:solidFill>
                <a:latin typeface="Courier New" panose="02070309020205020404" pitchFamily="49" charset="0"/>
                <a:cs typeface="Courier New" panose="02070309020205020404" pitchFamily="49" charset="0"/>
              </a:rPr>
              <a:t> crops/</a:t>
            </a:r>
            <a:r>
              <a:rPr lang="en-US" sz="1200" kern="0" dirty="0" err="1">
                <a:solidFill>
                  <a:schemeClr val="accent6"/>
                </a:solidFill>
                <a:latin typeface="Courier New" panose="02070309020205020404" pitchFamily="49" charset="0"/>
                <a:cs typeface="Courier New" panose="02070309020205020404" pitchFamily="49" charset="0"/>
              </a:rPr>
              <a:t>extsdk</a:t>
            </a:r>
            <a:r>
              <a:rPr lang="en-US" sz="1200" kern="0" dirty="0">
                <a:solidFill>
                  <a:schemeClr val="accent6"/>
                </a:solidFill>
                <a:latin typeface="Courier New" panose="02070309020205020404" pitchFamily="49" charset="0"/>
                <a:cs typeface="Courier New" panose="02070309020205020404" pitchFamily="49" charset="0"/>
              </a:rPr>
              <a:t>-container </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62535047"/>
      </p:ext>
    </p:extLst>
  </p:cSld>
  <p:clrMapOvr>
    <a:masterClrMapping/>
  </p:clrMapOvr>
  <p:transition>
    <p:fade/>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Toaster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kern="0" dirty="0">
                <a:solidFill>
                  <a:schemeClr val="accent6"/>
                </a:solidFill>
                <a:latin typeface="Courier" charset="0"/>
                <a:ea typeface="Courier" charset="0"/>
                <a:cs typeface="Courier" charset="0"/>
              </a:rPr>
              <a:t>$</a:t>
            </a:r>
            <a:r>
              <a:rPr lang="en-US" sz="1400" dirty="0" err="1" smtClean="0">
                <a:latin typeface="Courier" charset="0"/>
                <a:ea typeface="Courier" charset="0"/>
                <a:cs typeface="Courier" charset="0"/>
              </a:rPr>
              <a:t>docker</a:t>
            </a:r>
            <a:r>
              <a:rPr lang="en-US" sz="1400" dirty="0" smtClean="0">
                <a:latin typeface="Courier" charset="0"/>
                <a:ea typeface="Courier" charset="0"/>
                <a:cs typeface="Courier" charset="0"/>
              </a:rPr>
              <a:t> </a:t>
            </a:r>
            <a:r>
              <a:rPr lang="en-US" sz="1400" dirty="0">
                <a:latin typeface="Courier" charset="0"/>
                <a:ea typeface="Courier" charset="0"/>
                <a:cs typeface="Courier" charset="0"/>
              </a:rPr>
              <a:t>run --</a:t>
            </a:r>
            <a:r>
              <a:rPr lang="en-US" sz="1400" dirty="0" err="1">
                <a:latin typeface="Courier" charset="0"/>
                <a:ea typeface="Courier" charset="0"/>
                <a:cs typeface="Courier" charset="0"/>
              </a:rPr>
              <a:t>rm</a:t>
            </a:r>
            <a:r>
              <a:rPr lang="en-US" sz="1400" dirty="0">
                <a:latin typeface="Courier" charset="0"/>
                <a:ea typeface="Courier" charset="0"/>
                <a:cs typeface="Courier" charset="0"/>
              </a:rPr>
              <a:t> -it  -v </a:t>
            </a:r>
            <a:r>
              <a:rPr lang="en-US" sz="1400" dirty="0" err="1" smtClean="0">
                <a:latin typeface="Courier" charset="0"/>
                <a:ea typeface="Courier" charset="0"/>
                <a:cs typeface="Courier" charset="0"/>
              </a:rPr>
              <a:t>myvol</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r>
              <a:rPr lang="en-US" sz="1400" dirty="0" smtClean="0">
                <a:latin typeface="Courier" charset="0"/>
                <a:ea typeface="Courier" charset="0"/>
                <a:cs typeface="Courier" charset="0"/>
              </a:rPr>
              <a:t> -p </a:t>
            </a:r>
            <a:r>
              <a:rPr lang="en-US" sz="1400" dirty="0">
                <a:latin typeface="Courier" charset="0"/>
                <a:ea typeface="Courier" charset="0"/>
                <a:cs typeface="Courier" charset="0"/>
              </a:rPr>
              <a:t>127.0.0.1:12000:8000 crops/toaster </a:t>
            </a:r>
            <a:r>
              <a:rPr lang="en-US" sz="1400" dirty="0" smtClean="0">
                <a:latin typeface="Courier" charset="0"/>
                <a:ea typeface="Courier" charset="0"/>
                <a:cs typeface="Courier" charset="0"/>
              </a:rPr>
              <a:t>\</a:t>
            </a:r>
            <a:br>
              <a:rPr lang="en-US" sz="1400" dirty="0" smtClean="0">
                <a:latin typeface="Courier" charset="0"/>
                <a:ea typeface="Courier" charset="0"/>
                <a:cs typeface="Courier" charset="0"/>
              </a:rPr>
            </a:br>
            <a:r>
              <a:rPr lang="en-US" sz="1400" dirty="0" smtClean="0">
                <a:latin typeface="Courier" charset="0"/>
                <a:ea typeface="Courier" charset="0"/>
                <a:cs typeface="Courier" charset="0"/>
              </a:rPr>
              <a:t>--</a:t>
            </a:r>
            <a:r>
              <a:rPr lang="en-US" sz="1400" dirty="0" err="1">
                <a:latin typeface="Courier" charset="0"/>
                <a:ea typeface="Courier" charset="0"/>
                <a:cs typeface="Courier" charset="0"/>
              </a:rPr>
              <a:t>workdir</a:t>
            </a:r>
            <a:r>
              <a:rPr lang="en-US" sz="1400" dirty="0" smtClean="0">
                <a:latin typeface="Courier" charset="0"/>
                <a:ea typeface="Courier" charset="0"/>
                <a:cs typeface="Courier" charset="0"/>
              </a:rPr>
              <a:t>=/</a:t>
            </a:r>
            <a:r>
              <a:rPr lang="en-US" sz="1400" dirty="0" err="1" smtClean="0">
                <a:latin typeface="Courier" charset="0"/>
                <a:ea typeface="Courier" charset="0"/>
                <a:cs typeface="Courier" charset="0"/>
              </a:rPr>
              <a:t>wd</a:t>
            </a:r>
            <a:endParaRPr lang="en-US" sz="1400" dirty="0" smtClean="0">
              <a:latin typeface="Courier" charset="0"/>
              <a:ea typeface="Courier" charset="0"/>
              <a:cs typeface="Courier" charset="0"/>
            </a:endParaRPr>
          </a:p>
          <a:p>
            <a:pPr marL="0" indent="0">
              <a:buNone/>
            </a:pPr>
            <a:r>
              <a:rPr lang="en-US" sz="1400" dirty="0">
                <a:latin typeface="Courier" charset="0"/>
                <a:ea typeface="Courier" charset="0"/>
                <a:cs typeface="Courier" charset="0"/>
              </a:rPr>
              <a:t>### Shell environment set up for builds. ###</a:t>
            </a:r>
          </a:p>
          <a:p>
            <a:pPr marL="0" indent="0">
              <a:buNone/>
            </a:pPr>
            <a:r>
              <a:rPr lang="en-US" sz="1400" dirty="0" smtClean="0">
                <a:latin typeface="Courier" charset="0"/>
                <a:ea typeface="Courier" charset="0"/>
                <a:cs typeface="Courier" charset="0"/>
              </a:rPr>
              <a:t>…</a:t>
            </a:r>
          </a:p>
          <a:p>
            <a:pPr marL="0" indent="0">
              <a:buNone/>
            </a:pPr>
            <a:r>
              <a:rPr lang="en-US" sz="1400" dirty="0">
                <a:latin typeface="Courier" charset="0"/>
                <a:ea typeface="Courier" charset="0"/>
                <a:cs typeface="Courier" charset="0"/>
              </a:rPr>
              <a:t>Check if toaster can listen on 0.0.0.0:8000</a:t>
            </a:r>
          </a:p>
          <a:p>
            <a:pPr marL="0" indent="0">
              <a:buNone/>
            </a:pPr>
            <a:r>
              <a:rPr lang="en-US" sz="1400" dirty="0" smtClean="0">
                <a:latin typeface="Courier" charset="0"/>
                <a:ea typeface="Courier" charset="0"/>
                <a:cs typeface="Courier" charset="0"/>
              </a:rPr>
              <a:t>OK</a:t>
            </a:r>
          </a:p>
          <a:p>
            <a:pPr marL="0" indent="0">
              <a:buNone/>
            </a:pPr>
            <a:r>
              <a:rPr lang="en-US" sz="1400" dirty="0" smtClean="0">
                <a:latin typeface="Courier" charset="0"/>
                <a:ea typeface="Courier" charset="0"/>
                <a:cs typeface="Courier" charset="0"/>
              </a:rPr>
              <a:t>…</a:t>
            </a:r>
            <a:endParaRPr lang="en-US" sz="1400" dirty="0">
              <a:latin typeface="Courier" charset="0"/>
              <a:ea typeface="Courier" charset="0"/>
              <a:cs typeface="Courier" charset="0"/>
            </a:endParaRPr>
          </a:p>
          <a:p>
            <a:pPr marL="0" indent="0">
              <a:buNone/>
            </a:pPr>
            <a:r>
              <a:rPr lang="en-US" sz="1400" dirty="0" smtClean="0">
                <a:latin typeface="Courier" charset="0"/>
                <a:ea typeface="Courier" charset="0"/>
                <a:cs typeface="Courier" charset="0"/>
              </a:rPr>
              <a:t>Running </a:t>
            </a:r>
            <a:r>
              <a:rPr lang="en-US" sz="1400" dirty="0">
                <a:latin typeface="Courier" charset="0"/>
                <a:ea typeface="Courier" charset="0"/>
                <a:cs typeface="Courier" charset="0"/>
              </a:rPr>
              <a:t>migrations:</a:t>
            </a:r>
          </a:p>
          <a:p>
            <a:pPr marL="0" indent="0">
              <a:buNone/>
            </a:pPr>
            <a:r>
              <a:rPr lang="en-US" sz="1400" dirty="0">
                <a:latin typeface="Courier" charset="0"/>
                <a:ea typeface="Courier" charset="0"/>
                <a:cs typeface="Courier" charset="0"/>
              </a:rPr>
              <a:t>  No migrations to apply.</a:t>
            </a:r>
          </a:p>
          <a:p>
            <a:pPr marL="0" indent="0">
              <a:buNone/>
            </a:pPr>
            <a:r>
              <a:rPr lang="en-US" sz="1400" dirty="0">
                <a:latin typeface="Courier" charset="0"/>
                <a:ea typeface="Courier" charset="0"/>
                <a:cs typeface="Courier" charset="0"/>
              </a:rPr>
              <a:t>Starting webserver...</a:t>
            </a:r>
          </a:p>
          <a:p>
            <a:pPr marL="0" indent="0">
              <a:buNone/>
            </a:pPr>
            <a:r>
              <a:rPr lang="en-US" sz="1400" dirty="0">
                <a:latin typeface="Courier" charset="0"/>
                <a:ea typeface="Courier" charset="0"/>
                <a:cs typeface="Courier" charset="0"/>
              </a:rPr>
              <a:t>Webserver address:  http://0.0.0.0:8000/</a:t>
            </a:r>
          </a:p>
          <a:p>
            <a:pPr marL="0" indent="0">
              <a:buNone/>
            </a:pPr>
            <a:r>
              <a:rPr lang="en-US" sz="1400" dirty="0">
                <a:latin typeface="Courier" charset="0"/>
                <a:ea typeface="Courier" charset="0"/>
                <a:cs typeface="Courier" charset="0"/>
              </a:rPr>
              <a:t>Successful start.</a:t>
            </a:r>
          </a:p>
          <a:p>
            <a:pPr marL="0" indent="0">
              <a:buNone/>
            </a:pPr>
            <a:r>
              <a:rPr lang="en-US" sz="1400" dirty="0">
                <a:latin typeface="Courier" charset="0"/>
                <a:ea typeface="Courier" charset="0"/>
                <a:cs typeface="Courier" charset="0"/>
              </a:rPr>
              <a:t>toasteruser@f07ebe8b10fe:/</a:t>
            </a:r>
            <a:r>
              <a:rPr lang="en-US" sz="1400" dirty="0" err="1">
                <a:latin typeface="Courier" charset="0"/>
                <a:ea typeface="Courier" charset="0"/>
                <a:cs typeface="Courier" charset="0"/>
              </a:rPr>
              <a:t>workdir</a:t>
            </a:r>
            <a:r>
              <a:rPr lang="en-US" sz="1400" dirty="0">
                <a:latin typeface="Courier" charset="0"/>
                <a:ea typeface="Courier" charset="0"/>
                <a:cs typeface="Courier" charset="0"/>
              </a:rPr>
              <a:t>/build$ </a:t>
            </a:r>
          </a:p>
          <a:p>
            <a:endParaRPr lang="en-US" sz="1400" dirty="0"/>
          </a:p>
        </p:txBody>
      </p:sp>
    </p:spTree>
    <p:extLst>
      <p:ext uri="{BB962C8B-B14F-4D97-AF65-F5344CB8AC3E}">
        <p14:creationId xmlns:p14="http://schemas.microsoft.com/office/powerpoint/2010/main" val="298399972"/>
      </p:ext>
    </p:extLst>
  </p:cSld>
  <p:clrMapOvr>
    <a:masterClrMapping/>
  </p:clrMapOvr>
  <p:transition>
    <p:fade/>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Example Poky on Mac</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smtClean="0"/>
              <a:t>Run the container:</a:t>
            </a:r>
            <a:endParaRPr lang="en-US" dirty="0"/>
          </a:p>
        </p:txBody>
      </p:sp>
      <p:sp>
        <p:nvSpPr>
          <p:cNvPr id="5" name="Content Placeholder 3"/>
          <p:cNvSpPr txBox="1">
            <a:spLocks/>
          </p:cNvSpPr>
          <p:nvPr/>
        </p:nvSpPr>
        <p:spPr bwMode="auto">
          <a:xfrm>
            <a:off x="459870" y="1439057"/>
            <a:ext cx="8233186" cy="4562464"/>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a:latin typeface="courier" charset="0"/>
              </a:rPr>
              <a:t>docker</a:t>
            </a:r>
            <a:r>
              <a:rPr lang="en-US" sz="1400" dirty="0">
                <a:latin typeface="courier" charset="0"/>
              </a:rPr>
              <a:t> run --</a:t>
            </a:r>
            <a:r>
              <a:rPr lang="en-US" sz="1400" dirty="0" err="1">
                <a:latin typeface="courier" charset="0"/>
              </a:rPr>
              <a:t>rm</a:t>
            </a:r>
            <a:r>
              <a:rPr lang="en-US" sz="1400" dirty="0">
                <a:latin typeface="courier" charset="0"/>
              </a:rPr>
              <a:t> -it  -v </a:t>
            </a:r>
            <a:r>
              <a:rPr lang="en-US" sz="1400" dirty="0" err="1">
                <a:latin typeface="courier" charset="0"/>
              </a:rPr>
              <a:t>pokyvol</a:t>
            </a:r>
            <a:r>
              <a:rPr lang="en-US" sz="1400" dirty="0">
                <a:latin typeface="courier" charset="0"/>
              </a:rPr>
              <a:t>:/</a:t>
            </a:r>
            <a:r>
              <a:rPr lang="en-US" sz="1400" dirty="0" err="1">
                <a:latin typeface="courier" charset="0"/>
              </a:rPr>
              <a:t>wd</a:t>
            </a:r>
            <a:r>
              <a:rPr lang="en-US" sz="1400" dirty="0">
                <a:latin typeface="courier" charset="0"/>
              </a:rPr>
              <a:t> crops/poky --</a:t>
            </a:r>
            <a:r>
              <a:rPr lang="en-US" sz="1400" dirty="0" err="1">
                <a:latin typeface="courier" charset="0"/>
              </a:rPr>
              <a:t>workdir</a:t>
            </a:r>
            <a:r>
              <a:rPr lang="en-US" sz="1400" dirty="0">
                <a:latin typeface="courier" charset="0"/>
              </a:rPr>
              <a:t>=/</a:t>
            </a:r>
            <a:r>
              <a:rPr lang="en-US" sz="1400" dirty="0" err="1">
                <a:latin typeface="courier" charset="0"/>
              </a:rPr>
              <a:t>wd</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ls</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a:t>
            </a:r>
            <a:r>
              <a:rPr lang="en-US" sz="1400" dirty="0" err="1">
                <a:latin typeface="courier" charset="0"/>
              </a:rPr>
              <a:t>git</a:t>
            </a:r>
            <a:r>
              <a:rPr lang="en-US" sz="1400" dirty="0">
                <a:latin typeface="courier" charset="0"/>
              </a:rPr>
              <a:t> clone </a:t>
            </a:r>
            <a:r>
              <a:rPr lang="en-US" sz="1400" dirty="0" err="1">
                <a:latin typeface="courier" charset="0"/>
              </a:rPr>
              <a:t>git</a:t>
            </a:r>
            <a:r>
              <a:rPr lang="en-US" sz="1400" dirty="0">
                <a:latin typeface="courier" charset="0"/>
              </a:rPr>
              <a:t>://</a:t>
            </a:r>
            <a:r>
              <a:rPr lang="en-US" sz="1400" dirty="0" err="1">
                <a:latin typeface="courier" charset="0"/>
              </a:rPr>
              <a:t>git.yoctoproject.org</a:t>
            </a:r>
            <a:r>
              <a:rPr lang="en-US" sz="1400" dirty="0">
                <a:latin typeface="courier" charset="0"/>
              </a:rPr>
              <a:t>/poky</a:t>
            </a:r>
          </a:p>
          <a:p>
            <a:pPr marL="0" indent="0">
              <a:buNone/>
            </a:pPr>
            <a:r>
              <a:rPr lang="en-US" sz="1400" dirty="0">
                <a:latin typeface="courier" charset="0"/>
              </a:rPr>
              <a:t>Cloning into 'poky'...</a:t>
            </a:r>
          </a:p>
          <a:p>
            <a:pPr marL="0" indent="0">
              <a:buNone/>
            </a:pPr>
            <a:r>
              <a:rPr lang="en-US" sz="1400" dirty="0">
                <a:latin typeface="courier" charset="0"/>
              </a:rPr>
              <a:t>remote: Counting objects: 354342, done.</a:t>
            </a:r>
          </a:p>
          <a:p>
            <a:pPr marL="0" indent="0">
              <a:buNone/>
            </a:pPr>
            <a:r>
              <a:rPr lang="en-US" sz="1400" dirty="0">
                <a:latin typeface="courier" charset="0"/>
              </a:rPr>
              <a:t>remote: Compressing objects: 100% (85618/85618), done.</a:t>
            </a:r>
          </a:p>
          <a:p>
            <a:pPr marL="0" indent="0">
              <a:buNone/>
            </a:pPr>
            <a:r>
              <a:rPr lang="en-US" sz="1400" dirty="0">
                <a:latin typeface="courier" charset="0"/>
              </a:rPr>
              <a:t>remote: Total 354342 (delta 263023), reused 353729 (delta 262410)</a:t>
            </a:r>
          </a:p>
          <a:p>
            <a:pPr marL="0" indent="0">
              <a:buNone/>
            </a:pPr>
            <a:r>
              <a:rPr lang="en-US" sz="1400" dirty="0">
                <a:latin typeface="courier" charset="0"/>
              </a:rPr>
              <a:t>Receiving objects: 100% (354342/354342), 130.36 </a:t>
            </a:r>
            <a:r>
              <a:rPr lang="en-US" sz="1400" dirty="0" err="1">
                <a:latin typeface="courier" charset="0"/>
              </a:rPr>
              <a:t>MiB</a:t>
            </a:r>
            <a:r>
              <a:rPr lang="en-US" sz="1400" dirty="0">
                <a:latin typeface="courier" charset="0"/>
              </a:rPr>
              <a:t> | 11.28 </a:t>
            </a:r>
            <a:r>
              <a:rPr lang="en-US" sz="1400" dirty="0" err="1">
                <a:latin typeface="courier" charset="0"/>
              </a:rPr>
              <a:t>MiB</a:t>
            </a:r>
            <a:r>
              <a:rPr lang="en-US" sz="1400" dirty="0">
                <a:latin typeface="courier" charset="0"/>
              </a:rPr>
              <a:t>/s, done.</a:t>
            </a:r>
          </a:p>
          <a:p>
            <a:pPr marL="0" indent="0">
              <a:buNone/>
            </a:pPr>
            <a:r>
              <a:rPr lang="en-US" sz="1400" dirty="0">
                <a:latin typeface="courier" charset="0"/>
              </a:rPr>
              <a:t>Resolving deltas: 100% (263023/263023), done.</a:t>
            </a:r>
          </a:p>
          <a:p>
            <a:pPr marL="0" indent="0">
              <a:buNone/>
            </a:pPr>
            <a:r>
              <a:rPr lang="en-US" sz="1400" dirty="0">
                <a:latin typeface="courier" charset="0"/>
              </a:rPr>
              <a:t>Checking connectivity... done.</a:t>
            </a: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 . ./poky/</a:t>
            </a:r>
            <a:r>
              <a:rPr lang="en-US" sz="1400" dirty="0" err="1">
                <a:latin typeface="courier" charset="0"/>
              </a:rPr>
              <a:t>oe</a:t>
            </a:r>
            <a:r>
              <a:rPr lang="en-US" sz="1400" dirty="0">
                <a:latin typeface="courier" charset="0"/>
              </a:rPr>
              <a:t>-</a:t>
            </a:r>
            <a:r>
              <a:rPr lang="en-US" sz="1400" dirty="0" err="1">
                <a:latin typeface="courier" charset="0"/>
              </a:rPr>
              <a:t>init</a:t>
            </a:r>
            <a:r>
              <a:rPr lang="en-US" sz="1400" dirty="0">
                <a:latin typeface="courier" charset="0"/>
              </a:rPr>
              <a:t>-build-</a:t>
            </a:r>
            <a:r>
              <a:rPr lang="en-US" sz="1400" dirty="0" err="1">
                <a:latin typeface="courier" charset="0"/>
              </a:rPr>
              <a:t>env</a:t>
            </a:r>
            <a:endParaRPr lang="en-US" sz="1400" dirty="0">
              <a:latin typeface="courier" charset="0"/>
            </a:endParaRPr>
          </a:p>
          <a:p>
            <a:pPr marL="0" indent="0">
              <a:buNone/>
            </a:pPr>
            <a:r>
              <a:rPr lang="en-US" sz="1400" dirty="0">
                <a:latin typeface="courier" charset="0"/>
              </a:rPr>
              <a:t>pokyuser@5451bf7edfec:/</a:t>
            </a:r>
            <a:r>
              <a:rPr lang="en-US" sz="1400" dirty="0" err="1">
                <a:latin typeface="courier" charset="0"/>
              </a:rPr>
              <a:t>wd</a:t>
            </a:r>
            <a:r>
              <a:rPr lang="en-US" sz="1400" dirty="0">
                <a:latin typeface="courier" charset="0"/>
              </a:rPr>
              <a:t>/build$ </a:t>
            </a:r>
          </a:p>
        </p:txBody>
      </p:sp>
    </p:spTree>
    <p:extLst>
      <p:ext uri="{BB962C8B-B14F-4D97-AF65-F5344CB8AC3E}">
        <p14:creationId xmlns:p14="http://schemas.microsoft.com/office/powerpoint/2010/main" val="3990627652"/>
      </p:ext>
    </p:extLst>
  </p:cSld>
  <p:clrMapOvr>
    <a:masterClrMapping/>
  </p:clrMapOvr>
  <p:transition>
    <p:fade/>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a:t>
            </a:r>
            <a:r>
              <a:rPr lang="en-US" dirty="0"/>
              <a:t>: </a:t>
            </a:r>
            <a:r>
              <a:rPr lang="en-US" dirty="0" smtClean="0"/>
              <a:t>Toaster and Poky</a:t>
            </a:r>
            <a:endParaRPr lang="en-US" dirty="0"/>
          </a:p>
        </p:txBody>
      </p:sp>
      <p:sp>
        <p:nvSpPr>
          <p:cNvPr id="5" name="Content Placeholder 4"/>
          <p:cNvSpPr>
            <a:spLocks noGrp="1"/>
          </p:cNvSpPr>
          <p:nvPr>
            <p:ph sz="quarter" idx="13"/>
          </p:nvPr>
        </p:nvSpPr>
        <p:spPr>
          <a:xfrm>
            <a:off x="415802" y="1049032"/>
            <a:ext cx="8233186" cy="4532312"/>
          </a:xfrm>
        </p:spPr>
        <p:txBody>
          <a:bodyPr/>
          <a:lstStyle/>
          <a:p>
            <a:r>
              <a:rPr lang="en-US" dirty="0" smtClean="0"/>
              <a:t>The CROPS Poky can be found here:</a:t>
            </a:r>
            <a:br>
              <a:rPr lang="en-US" dirty="0" smtClean="0"/>
            </a:br>
            <a:r>
              <a:rPr lang="en-US" dirty="0" smtClean="0"/>
              <a:t/>
            </a:r>
            <a:br>
              <a:rPr lang="en-US" dirty="0" smtClean="0"/>
            </a:br>
            <a:r>
              <a:rPr lang="en-US" dirty="0"/>
              <a:t> </a:t>
            </a:r>
            <a:r>
              <a:rPr lang="en-US" dirty="0">
                <a:solidFill>
                  <a:schemeClr val="accent1"/>
                </a:solidFill>
              </a:rPr>
              <a:t>https://</a:t>
            </a:r>
            <a:r>
              <a:rPr lang="en-US" dirty="0" err="1">
                <a:solidFill>
                  <a:schemeClr val="accent1"/>
                </a:solidFill>
              </a:rPr>
              <a:t>hub.docker.com</a:t>
            </a:r>
            <a:r>
              <a:rPr lang="en-US" dirty="0">
                <a:solidFill>
                  <a:schemeClr val="accent1"/>
                </a:solidFill>
              </a:rPr>
              <a:t>/r/crops/poky/ </a:t>
            </a:r>
            <a:endParaRPr lang="en-US" dirty="0" smtClean="0">
              <a:solidFill>
                <a:schemeClr val="accent1"/>
              </a:solidFill>
            </a:endParaRPr>
          </a:p>
          <a:p>
            <a:r>
              <a:rPr lang="en-US" dirty="0" smtClean="0"/>
              <a:t>The </a:t>
            </a:r>
            <a:r>
              <a:rPr lang="en-US" dirty="0"/>
              <a:t>CROPS</a:t>
            </a:r>
            <a:r>
              <a:rPr lang="en-US" dirty="0" smtClean="0"/>
              <a:t> Toaster release can be found here:</a:t>
            </a:r>
            <a:br>
              <a:rPr lang="en-US" dirty="0" smtClean="0"/>
            </a:br>
            <a:r>
              <a:rPr lang="en-US" dirty="0" smtClean="0"/>
              <a:t/>
            </a:r>
            <a:br>
              <a:rPr lang="en-US" dirty="0" smtClean="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hub.docker.com/r/crops/toaster/</a:t>
            </a:r>
            <a:endParaRPr lang="en-US" dirty="0" smtClean="0">
              <a:solidFill>
                <a:schemeClr val="accent1"/>
              </a:solidFill>
            </a:endParaRPr>
          </a:p>
          <a:p>
            <a:r>
              <a:rPr lang="en-US" dirty="0" smtClean="0">
                <a:solidFill>
                  <a:schemeClr val="accent1"/>
                </a:solidFill>
              </a:rPr>
              <a:t> </a:t>
            </a:r>
            <a:r>
              <a:rPr lang="en-US" dirty="0"/>
              <a:t>The CROPS </a:t>
            </a:r>
            <a:r>
              <a:rPr lang="en-US" dirty="0" err="1" smtClean="0"/>
              <a:t>extsdk</a:t>
            </a:r>
            <a:r>
              <a:rPr lang="en-US" dirty="0" smtClean="0"/>
              <a:t>-container can </a:t>
            </a:r>
            <a:r>
              <a:rPr lang="en-US" dirty="0"/>
              <a:t>be found here:</a:t>
            </a:r>
            <a:br>
              <a:rPr lang="en-US" dirty="0"/>
            </a:br>
            <a:r>
              <a:rPr lang="en-US" dirty="0"/>
              <a:t/>
            </a:r>
            <a:br>
              <a:rPr lang="en-US" dirty="0"/>
            </a:br>
            <a:r>
              <a:rPr lang="en-US" dirty="0">
                <a:solidFill>
                  <a:schemeClr val="accent1"/>
                </a:solidFill>
              </a:rPr>
              <a:t> </a:t>
            </a:r>
            <a:r>
              <a:rPr lang="en-US" dirty="0">
                <a:solidFill>
                  <a:schemeClr val="accent1"/>
                </a:solidFill>
                <a:hlinkClick r:id="rId2"/>
              </a:rPr>
              <a:t>https://</a:t>
            </a:r>
            <a:r>
              <a:rPr lang="en-US" dirty="0" smtClean="0">
                <a:solidFill>
                  <a:schemeClr val="accent1"/>
                </a:solidFill>
                <a:hlinkClick r:id="rId2"/>
              </a:rPr>
              <a:t>hub.docker.com/r/crops/extsdk-container/</a:t>
            </a:r>
            <a:endParaRPr lang="en-US" dirty="0">
              <a:solidFill>
                <a:schemeClr val="accent1"/>
              </a:solidFill>
            </a:endParaRPr>
          </a:p>
          <a:p>
            <a:endParaRPr lang="en-US" dirty="0" smtClean="0"/>
          </a:p>
        </p:txBody>
      </p:sp>
    </p:spTree>
    <p:extLst>
      <p:ext uri="{BB962C8B-B14F-4D97-AF65-F5344CB8AC3E}">
        <p14:creationId xmlns:p14="http://schemas.microsoft.com/office/powerpoint/2010/main" val="2294393774"/>
      </p:ext>
    </p:extLst>
  </p:cSld>
  <p:clrMapOvr>
    <a:masterClrMapping/>
  </p:clrMapOvr>
  <p:transition>
    <p:fade/>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Future</a:t>
            </a:r>
            <a:endParaRPr lang="en-US" dirty="0"/>
          </a:p>
        </p:txBody>
      </p:sp>
      <p:sp>
        <p:nvSpPr>
          <p:cNvPr id="3" name="Content Placeholder 2"/>
          <p:cNvSpPr>
            <a:spLocks noGrp="1"/>
          </p:cNvSpPr>
          <p:nvPr>
            <p:ph sz="quarter" idx="13"/>
          </p:nvPr>
        </p:nvSpPr>
        <p:spPr>
          <a:xfrm>
            <a:off x="459870" y="938863"/>
            <a:ext cx="8233186" cy="4532312"/>
          </a:xfrm>
        </p:spPr>
        <p:txBody>
          <a:bodyPr/>
          <a:lstStyle/>
          <a:p>
            <a:r>
              <a:rPr lang="en-US" dirty="0"/>
              <a:t>T</a:t>
            </a:r>
            <a:r>
              <a:rPr lang="en-US" dirty="0" smtClean="0"/>
              <a:t>arget </a:t>
            </a:r>
            <a:r>
              <a:rPr lang="en-US" dirty="0"/>
              <a:t>for </a:t>
            </a:r>
            <a:r>
              <a:rPr lang="en-US" dirty="0" smtClean="0"/>
              <a:t>2.5 </a:t>
            </a:r>
            <a:r>
              <a:rPr lang="en-US" dirty="0"/>
              <a:t>is an Eclipse </a:t>
            </a:r>
            <a:r>
              <a:rPr lang="en-US" dirty="0" smtClean="0"/>
              <a:t>environment where no </a:t>
            </a:r>
            <a:r>
              <a:rPr lang="en-US" dirty="0" err="1" smtClean="0"/>
              <a:t>Yocto</a:t>
            </a:r>
            <a:r>
              <a:rPr lang="en-US" dirty="0" smtClean="0"/>
              <a:t> Project specific plugin is needed. We are actively working with upstream Linux Tools/Docker Tools and CDT (C/C++ Development Tools).</a:t>
            </a:r>
          </a:p>
          <a:p>
            <a:r>
              <a:rPr lang="en-US" dirty="0" smtClean="0"/>
              <a:t>The </a:t>
            </a:r>
            <a:r>
              <a:rPr lang="en-US" dirty="0" err="1" smtClean="0"/>
              <a:t>Yocto</a:t>
            </a:r>
            <a:r>
              <a:rPr lang="en-US" dirty="0" smtClean="0"/>
              <a:t> Project magic will be in the metadata inside the toolchain container.</a:t>
            </a:r>
          </a:p>
          <a:p>
            <a:r>
              <a:rPr lang="en-US" dirty="0" smtClean="0"/>
              <a:t>This approach is also expected enable remote/Cloud Docker container instances.</a:t>
            </a:r>
          </a:p>
          <a:p>
            <a:r>
              <a:rPr lang="en-US" dirty="0" smtClean="0"/>
              <a:t>Some of the required upstream functionality expected to be in a December point release of CDT &amp; Linux Tools.</a:t>
            </a:r>
          </a:p>
        </p:txBody>
      </p:sp>
    </p:spTree>
    <p:extLst>
      <p:ext uri="{BB962C8B-B14F-4D97-AF65-F5344CB8AC3E}">
        <p14:creationId xmlns:p14="http://schemas.microsoft.com/office/powerpoint/2010/main" val="2165529851"/>
      </p:ext>
    </p:extLst>
  </p:cSld>
  <p:clrMapOvr>
    <a:masterClrMapping/>
  </p:clrMapOvr>
  <p:transition>
    <p:fade/>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Reference</a:t>
            </a:r>
            <a:endParaRPr lang="en-US" dirty="0"/>
          </a:p>
        </p:txBody>
      </p:sp>
      <p:sp>
        <p:nvSpPr>
          <p:cNvPr id="3" name="Content Placeholder 2"/>
          <p:cNvSpPr>
            <a:spLocks noGrp="1"/>
          </p:cNvSpPr>
          <p:nvPr>
            <p:ph sz="quarter" idx="13"/>
          </p:nvPr>
        </p:nvSpPr>
        <p:spPr/>
        <p:txBody>
          <a:bodyPr/>
          <a:lstStyle/>
          <a:p>
            <a:r>
              <a:rPr lang="en-US" dirty="0"/>
              <a:t>You can use the Docker infrastructure (</a:t>
            </a:r>
            <a:r>
              <a:rPr lang="en-US" dirty="0" err="1"/>
              <a:t>docker</a:t>
            </a:r>
            <a:r>
              <a:rPr lang="en-US" dirty="0"/>
              <a:t> commit to an image, </a:t>
            </a:r>
            <a:r>
              <a:rPr lang="en-US" dirty="0" err="1"/>
              <a:t>docker</a:t>
            </a:r>
            <a:r>
              <a:rPr lang="en-US" dirty="0"/>
              <a:t> save to a </a:t>
            </a:r>
            <a:r>
              <a:rPr lang="en-US" dirty="0" err="1"/>
              <a:t>tar.gz</a:t>
            </a:r>
            <a:r>
              <a:rPr lang="en-US" dirty="0"/>
              <a:t> ) to capture your container and pass it to others for exact analysis, for example for errors and regressions</a:t>
            </a:r>
            <a:r>
              <a:rPr lang="en-US" dirty="0" smtClean="0"/>
              <a:t>.</a:t>
            </a:r>
            <a:endParaRPr lang="en-US" dirty="0"/>
          </a:p>
        </p:txBody>
      </p:sp>
    </p:spTree>
    <p:extLst>
      <p:ext uri="{BB962C8B-B14F-4D97-AF65-F5344CB8AC3E}">
        <p14:creationId xmlns:p14="http://schemas.microsoft.com/office/powerpoint/2010/main" val="1326088747"/>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Yocto</a:t>
            </a:r>
            <a:r>
              <a:rPr lang="en-US" dirty="0" smtClean="0">
                <a:latin typeface="Arial" charset="0"/>
              </a:rPr>
              <a:t> Project – Release Notes</a:t>
            </a:r>
            <a:endParaRPr lang="en-US" dirty="0"/>
          </a:p>
        </p:txBody>
      </p:sp>
      <p:sp>
        <p:nvSpPr>
          <p:cNvPr id="4" name="Content Placeholder 3"/>
          <p:cNvSpPr>
            <a:spLocks noGrp="1"/>
          </p:cNvSpPr>
          <p:nvPr>
            <p:ph sz="quarter" idx="13"/>
          </p:nvPr>
        </p:nvSpPr>
        <p:spPr>
          <a:xfrm>
            <a:off x="448853" y="850900"/>
            <a:ext cx="8233186" cy="5232399"/>
          </a:xfrm>
        </p:spPr>
        <p:txBody>
          <a:bodyPr/>
          <a:lstStyle/>
          <a:p>
            <a:pPr marL="0" indent="0">
              <a:spcBef>
                <a:spcPts val="0"/>
              </a:spcBef>
              <a:buNone/>
            </a:pPr>
            <a:r>
              <a:rPr lang="en-US" sz="1600" dirty="0"/>
              <a:t>* Linux kernel 4.12, 4.10, 4.9 (LTS/LTSI), 4.4 (LTS)</a:t>
            </a:r>
          </a:p>
          <a:p>
            <a:pPr marL="0" indent="0">
              <a:spcBef>
                <a:spcPts val="0"/>
              </a:spcBef>
              <a:buNone/>
            </a:pPr>
            <a:r>
              <a:rPr lang="en-US" sz="1600" dirty="0"/>
              <a:t>* </a:t>
            </a:r>
            <a:r>
              <a:rPr lang="en-US" sz="1600" dirty="0" err="1"/>
              <a:t>gcc</a:t>
            </a:r>
            <a:r>
              <a:rPr lang="en-US" sz="1600" dirty="0"/>
              <a:t> 7.2</a:t>
            </a:r>
          </a:p>
          <a:p>
            <a:pPr marL="0" indent="0">
              <a:spcBef>
                <a:spcPts val="0"/>
              </a:spcBef>
              <a:buNone/>
            </a:pPr>
            <a:r>
              <a:rPr lang="en-US" sz="1600" dirty="0"/>
              <a:t>* </a:t>
            </a:r>
            <a:r>
              <a:rPr lang="en-US" sz="1600" dirty="0" err="1"/>
              <a:t>glibc</a:t>
            </a:r>
            <a:r>
              <a:rPr lang="en-US" sz="1600" dirty="0"/>
              <a:t> 2.26</a:t>
            </a:r>
          </a:p>
          <a:p>
            <a:pPr marL="0" indent="0">
              <a:spcBef>
                <a:spcPts val="0"/>
              </a:spcBef>
              <a:buNone/>
            </a:pPr>
            <a:r>
              <a:rPr lang="en-US" sz="1600" dirty="0"/>
              <a:t>* Significant work on binary reproducibility - &gt;98% of packages used to build core-image-</a:t>
            </a:r>
            <a:r>
              <a:rPr lang="en-US" sz="1600" dirty="0" err="1"/>
              <a:t>sato</a:t>
            </a:r>
            <a:r>
              <a:rPr lang="en-US" sz="1600" dirty="0"/>
              <a:t> are now reproducible.</a:t>
            </a:r>
          </a:p>
          <a:p>
            <a:pPr marL="0" indent="0">
              <a:spcBef>
                <a:spcPts val="0"/>
              </a:spcBef>
              <a:buNone/>
            </a:pPr>
            <a:r>
              <a:rPr lang="en-US" sz="1600" dirty="0"/>
              <a:t>* Support for </a:t>
            </a:r>
            <a:r>
              <a:rPr lang="en-US" sz="1600" dirty="0" err="1"/>
              <a:t>Vulkan</a:t>
            </a:r>
            <a:r>
              <a:rPr lang="en-US" sz="1600" dirty="0"/>
              <a:t> 3D graphics/compute API, enabled by default in poky distro configuration</a:t>
            </a:r>
          </a:p>
          <a:p>
            <a:pPr marL="0" indent="0">
              <a:spcBef>
                <a:spcPts val="0"/>
              </a:spcBef>
              <a:buNone/>
            </a:pPr>
            <a:r>
              <a:rPr lang="en-US" sz="1600" dirty="0"/>
              <a:t>* New "</a:t>
            </a:r>
            <a:r>
              <a:rPr lang="en-US" sz="1600" dirty="0" err="1"/>
              <a:t>distrooverrides</a:t>
            </a:r>
            <a:r>
              <a:rPr lang="en-US" sz="1600" dirty="0"/>
              <a:t>" class to selectively turn DISTRO_FEATURES into overrides (enabling </a:t>
            </a:r>
            <a:r>
              <a:rPr lang="en-US" sz="1600" dirty="0" err="1"/>
              <a:t>bbappends</a:t>
            </a:r>
            <a:r>
              <a:rPr lang="en-US" sz="1600" dirty="0"/>
              <a:t> with functionality conditional upon DISTRO_FEATURES)</a:t>
            </a:r>
          </a:p>
          <a:p>
            <a:pPr marL="0" indent="0">
              <a:spcBef>
                <a:spcPts val="0"/>
              </a:spcBef>
              <a:buNone/>
            </a:pPr>
            <a:r>
              <a:rPr lang="en-US" sz="1600" dirty="0"/>
              <a:t>* New VOLATILE_LOG_DIR variable to allow making /</a:t>
            </a:r>
            <a:r>
              <a:rPr lang="en-US" sz="1600" dirty="0" err="1"/>
              <a:t>var</a:t>
            </a:r>
            <a:r>
              <a:rPr lang="en-US" sz="1600" dirty="0"/>
              <a:t>/log persistent</a:t>
            </a:r>
          </a:p>
          <a:p>
            <a:pPr marL="0" indent="0">
              <a:spcBef>
                <a:spcPts val="0"/>
              </a:spcBef>
              <a:buNone/>
            </a:pPr>
            <a:r>
              <a:rPr lang="en-US" sz="1600" dirty="0"/>
              <a:t>* Support for merged / and /</a:t>
            </a:r>
            <a:r>
              <a:rPr lang="en-US" sz="1600" dirty="0" err="1"/>
              <a:t>usr</a:t>
            </a:r>
            <a:r>
              <a:rPr lang="en-US" sz="1600" dirty="0"/>
              <a:t> with "</a:t>
            </a:r>
            <a:r>
              <a:rPr lang="en-US" sz="1600" dirty="0" err="1"/>
              <a:t>usrmerge</a:t>
            </a:r>
            <a:r>
              <a:rPr lang="en-US" sz="1600" dirty="0"/>
              <a:t>" DISTRO_FEATURES item</a:t>
            </a:r>
          </a:p>
          <a:p>
            <a:pPr marL="0" indent="0">
              <a:spcBef>
                <a:spcPts val="0"/>
              </a:spcBef>
              <a:buNone/>
            </a:pPr>
            <a:r>
              <a:rPr lang="en-US" sz="1600" dirty="0"/>
              <a:t>* </a:t>
            </a:r>
            <a:r>
              <a:rPr lang="en-US" sz="1600" dirty="0" err="1"/>
              <a:t>Parallelised</a:t>
            </a:r>
            <a:r>
              <a:rPr lang="en-US" sz="1600" dirty="0"/>
              <a:t> </a:t>
            </a:r>
            <a:r>
              <a:rPr lang="en-US" sz="1600" dirty="0" err="1"/>
              <a:t>ipk</a:t>
            </a:r>
            <a:r>
              <a:rPr lang="en-US" sz="1600" dirty="0"/>
              <a:t> and deb package creation for improved performance</a:t>
            </a:r>
          </a:p>
          <a:p>
            <a:pPr marL="0" indent="0">
              <a:spcBef>
                <a:spcPts val="0"/>
              </a:spcBef>
              <a:buNone/>
            </a:pPr>
            <a:r>
              <a:rPr lang="en-US" sz="1600" dirty="0"/>
              <a:t>* Go improvements:</a:t>
            </a:r>
          </a:p>
          <a:p>
            <a:pPr marL="0" indent="0">
              <a:spcBef>
                <a:spcPts val="0"/>
              </a:spcBef>
              <a:buNone/>
            </a:pPr>
            <a:r>
              <a:rPr lang="en-US" sz="1600" dirty="0"/>
              <a:t>* Python improvements:</a:t>
            </a:r>
          </a:p>
          <a:p>
            <a:pPr marL="0" indent="0">
              <a:spcBef>
                <a:spcPts val="0"/>
              </a:spcBef>
              <a:buNone/>
            </a:pPr>
            <a:r>
              <a:rPr lang="en-US" sz="1600" dirty="0"/>
              <a:t>* </a:t>
            </a:r>
            <a:r>
              <a:rPr lang="en-US" sz="1600" dirty="0" err="1"/>
              <a:t>wic</a:t>
            </a:r>
            <a:r>
              <a:rPr lang="en-US" sz="1600" dirty="0"/>
              <a:t> image creator enhancements:</a:t>
            </a:r>
          </a:p>
          <a:p>
            <a:pPr marL="0" indent="0">
              <a:spcBef>
                <a:spcPts val="0"/>
              </a:spcBef>
              <a:buNone/>
            </a:pPr>
            <a:r>
              <a:rPr lang="en-US" sz="1600" dirty="0"/>
              <a:t>* </a:t>
            </a:r>
            <a:r>
              <a:rPr lang="en-US" sz="1600" dirty="0" err="1"/>
              <a:t>devtool</a:t>
            </a:r>
            <a:r>
              <a:rPr lang="en-US" sz="1600" dirty="0"/>
              <a:t>/</a:t>
            </a:r>
            <a:r>
              <a:rPr lang="en-US" sz="1600" dirty="0" err="1"/>
              <a:t>recipetool</a:t>
            </a:r>
            <a:r>
              <a:rPr lang="en-US" sz="1600" dirty="0"/>
              <a:t> enhancements:</a:t>
            </a:r>
          </a:p>
          <a:p>
            <a:pPr marL="0" indent="0">
              <a:spcBef>
                <a:spcPts val="0"/>
              </a:spcBef>
              <a:buNone/>
            </a:pPr>
            <a:r>
              <a:rPr lang="en-US" sz="1600" dirty="0"/>
              <a:t>* </a:t>
            </a:r>
            <a:r>
              <a:rPr lang="en-US" sz="1600" dirty="0" err="1"/>
              <a:t>BitBake</a:t>
            </a:r>
            <a:r>
              <a:rPr lang="en-US" sz="1600" dirty="0"/>
              <a:t> improvements:</a:t>
            </a:r>
          </a:p>
          <a:p>
            <a:pPr marL="0" indent="0">
              <a:spcBef>
                <a:spcPts val="0"/>
              </a:spcBef>
              <a:buNone/>
            </a:pPr>
            <a:r>
              <a:rPr lang="en-US" sz="1600" dirty="0"/>
              <a:t>* Package QA improvements:</a:t>
            </a:r>
          </a:p>
          <a:p>
            <a:pPr marL="0" indent="0">
              <a:spcBef>
                <a:spcPts val="0"/>
              </a:spcBef>
              <a:buNone/>
            </a:pPr>
            <a:r>
              <a:rPr lang="en-US" sz="1600" dirty="0" smtClean="0"/>
              <a:t>* RPM improvements</a:t>
            </a:r>
          </a:p>
          <a:p>
            <a:pPr marL="0" indent="0">
              <a:spcBef>
                <a:spcPts val="0"/>
              </a:spcBef>
              <a:buNone/>
            </a:pPr>
            <a:r>
              <a:rPr lang="en-US" sz="1600" dirty="0" smtClean="0"/>
              <a:t>…</a:t>
            </a:r>
            <a:br>
              <a:rPr lang="en-US" sz="1600" dirty="0" smtClean="0"/>
            </a:br>
            <a:r>
              <a:rPr lang="en-US" sz="1600" dirty="0" smtClean="0"/>
              <a:t>And so much more, including Known Issues, Security Fixes and Recipe Updates!</a:t>
            </a:r>
          </a:p>
          <a:p>
            <a:pPr marL="0" indent="0">
              <a:spcBef>
                <a:spcPts val="0"/>
              </a:spcBef>
              <a:buNone/>
            </a:pPr>
            <a:endParaRPr lang="en-US" sz="1600" dirty="0" smtClean="0"/>
          </a:p>
          <a:p>
            <a:pPr marL="0" indent="0">
              <a:spcBef>
                <a:spcPts val="0"/>
              </a:spcBef>
              <a:buNone/>
            </a:pPr>
            <a:endParaRPr lang="en-US" sz="1600" dirty="0"/>
          </a:p>
        </p:txBody>
      </p:sp>
    </p:spTree>
    <p:extLst>
      <p:ext uri="{BB962C8B-B14F-4D97-AF65-F5344CB8AC3E}">
        <p14:creationId xmlns:p14="http://schemas.microsoft.com/office/powerpoint/2010/main" val="1235033059"/>
      </p:ext>
    </p:extLst>
  </p:cSld>
  <p:clrMapOvr>
    <a:masterClrMapping/>
  </p:clrMapOvr>
  <p:transition>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Call to Action</a:t>
            </a:r>
            <a:endParaRPr lang="en-US" dirty="0"/>
          </a:p>
        </p:txBody>
      </p:sp>
      <p:sp>
        <p:nvSpPr>
          <p:cNvPr id="3" name="Content Placeholder 2"/>
          <p:cNvSpPr>
            <a:spLocks noGrp="1"/>
          </p:cNvSpPr>
          <p:nvPr>
            <p:ph sz="quarter" idx="13"/>
          </p:nvPr>
        </p:nvSpPr>
        <p:spPr/>
        <p:txBody>
          <a:bodyPr/>
          <a:lstStyle/>
          <a:p>
            <a:r>
              <a:rPr lang="en-US" dirty="0" smtClean="0"/>
              <a:t>Users are typically able to get Docker and CROPs up and running on a Mac OS X or Windows host in less than 30 minutes, most of that is the Docker and CROPS container installation time.</a:t>
            </a:r>
          </a:p>
          <a:p>
            <a:r>
              <a:rPr lang="en-US" dirty="0" smtClean="0"/>
              <a:t>See if you can do that as fast on your host today or this week, and build and run “</a:t>
            </a:r>
            <a:r>
              <a:rPr lang="en-US" dirty="0" err="1" smtClean="0"/>
              <a:t>hello.c</a:t>
            </a:r>
            <a:r>
              <a:rPr lang="en-US" dirty="0" smtClean="0"/>
              <a:t>”. </a:t>
            </a:r>
            <a:endParaRPr lang="en-US" dirty="0"/>
          </a:p>
        </p:txBody>
      </p:sp>
    </p:spTree>
    <p:extLst>
      <p:ext uri="{BB962C8B-B14F-4D97-AF65-F5344CB8AC3E}">
        <p14:creationId xmlns:p14="http://schemas.microsoft.com/office/powerpoint/2010/main" val="2013343569"/>
      </p:ext>
    </p:extLst>
  </p:cSld>
  <p:clrMapOvr>
    <a:masterClrMapping/>
  </p:clrMapOvr>
  <p:transition>
    <p:fade/>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Reference</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The CROPs community is very active. Here is how you can update your cached containers:</a:t>
            </a:r>
            <a:br>
              <a:rPr lang="en-US" sz="2000" dirty="0" smtClean="0"/>
            </a:br>
            <a:r>
              <a:rPr lang="en-US" dirty="0" smtClean="0"/>
              <a:t/>
            </a:r>
            <a:br>
              <a:rPr lang="en-US" dirty="0" smtClean="0"/>
            </a:br>
            <a:r>
              <a:rPr lang="en-US" dirty="0" smtClean="0"/>
              <a:t/>
            </a:r>
            <a:br>
              <a:rPr lang="en-US" dirty="0" smtClean="0"/>
            </a:br>
            <a:endParaRPr lang="en-US" dirty="0" smtClean="0"/>
          </a:p>
          <a:p>
            <a:r>
              <a:rPr lang="en-US" sz="2000" dirty="0" smtClean="0"/>
              <a:t>Here is a quick “</a:t>
            </a:r>
            <a:r>
              <a:rPr lang="en-US" sz="2000" dirty="0" err="1" smtClean="0"/>
              <a:t>hello.c</a:t>
            </a:r>
            <a:r>
              <a:rPr lang="en-US" sz="2000" dirty="0" smtClean="0"/>
              <a:t>” for your </a:t>
            </a:r>
            <a:r>
              <a:rPr lang="en-US" sz="2000" dirty="0" err="1" smtClean="0"/>
              <a:t>eSDK</a:t>
            </a:r>
            <a:r>
              <a:rPr lang="en-US" sz="2000" dirty="0" smtClean="0"/>
              <a:t> container</a:t>
            </a:r>
            <a:br>
              <a:rPr lang="en-US" sz="2000" dirty="0" smtClean="0"/>
            </a:br>
            <a:r>
              <a:rPr lang="en-US" sz="2000" dirty="0" smtClean="0"/>
              <a:t/>
            </a:r>
            <a:br>
              <a:rPr lang="en-US" sz="2000"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sz="1600" dirty="0" smtClean="0"/>
          </a:p>
          <a:p>
            <a:r>
              <a:rPr lang="en-US" sz="2000" dirty="0" smtClean="0"/>
              <a:t>Lead Developers:</a:t>
            </a:r>
            <a:br>
              <a:rPr lang="en-US" sz="2000" dirty="0" smtClean="0"/>
            </a:br>
            <a:r>
              <a:rPr lang="en-US" sz="1000" dirty="0"/>
              <a:t/>
            </a:r>
            <a:br>
              <a:rPr lang="en-US" sz="1000" dirty="0"/>
            </a:br>
            <a:r>
              <a:rPr lang="en-US" sz="2000" dirty="0" smtClean="0">
                <a:hlinkClick r:id="rId2"/>
              </a:rPr>
              <a:t>randy.e.witt@intel.com</a:t>
            </a:r>
            <a:r>
              <a:rPr lang="en-US" sz="2000" dirty="0" smtClean="0"/>
              <a:t/>
            </a:r>
            <a:br>
              <a:rPr lang="en-US" sz="2000" dirty="0" smtClean="0"/>
            </a:br>
            <a:r>
              <a:rPr lang="en-US" sz="2000" u="sng" dirty="0">
                <a:hlinkClick r:id="rId3"/>
              </a:rPr>
              <a:t>brian.avery@intel.com</a:t>
            </a:r>
            <a:r>
              <a:rPr lang="en-US" sz="2000" dirty="0"/>
              <a:t/>
            </a:r>
            <a:br>
              <a:rPr lang="en-US" sz="2000" dirty="0"/>
            </a:br>
            <a:endParaRPr lang="en-US" sz="2000" dirty="0"/>
          </a:p>
        </p:txBody>
      </p:sp>
      <p:sp>
        <p:nvSpPr>
          <p:cNvPr id="4" name="Content Placeholder 3"/>
          <p:cNvSpPr txBox="1">
            <a:spLocks/>
          </p:cNvSpPr>
          <p:nvPr/>
        </p:nvSpPr>
        <p:spPr bwMode="auto">
          <a:xfrm>
            <a:off x="459870" y="3194891"/>
            <a:ext cx="8233186" cy="1531345"/>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include &lt;</a:t>
            </a:r>
            <a:r>
              <a:rPr lang="en-US" sz="1400" dirty="0" err="1">
                <a:latin typeface="Courier New" panose="02070309020205020404" pitchFamily="49" charset="0"/>
                <a:cs typeface="Courier New" panose="02070309020205020404" pitchFamily="49" charset="0"/>
              </a:rPr>
              <a:t>stdio.h</a:t>
            </a:r>
            <a:r>
              <a:rPr lang="en-US" sz="1400" dirty="0" smtClean="0">
                <a:latin typeface="Courier New" panose="02070309020205020404" pitchFamily="49" charset="0"/>
                <a:cs typeface="Courier New" panose="02070309020205020404" pitchFamily="49" charset="0"/>
              </a:rPr>
              <a:t>&gt;</a:t>
            </a:r>
            <a:endParaRPr lang="en-US" sz="1400" dirty="0">
              <a:latin typeface="Courier New" panose="02070309020205020404" pitchFamily="49" charset="0"/>
              <a:cs typeface="Courier New" panose="02070309020205020404" pitchFamily="49" charset="0"/>
            </a:endParaRPr>
          </a:p>
          <a:p>
            <a:pPr marL="0" indent="0">
              <a:buNone/>
            </a:pPr>
            <a:r>
              <a:rPr lang="en-US" sz="1400" dirty="0" err="1">
                <a:latin typeface="Courier New" panose="02070309020205020404" pitchFamily="49" charset="0"/>
                <a:cs typeface="Courier New" panose="02070309020205020404" pitchFamily="49" charset="0"/>
              </a:rPr>
              <a:t>int</a:t>
            </a:r>
            <a:r>
              <a:rPr lang="en-US" sz="1400" dirty="0">
                <a:latin typeface="Courier New" panose="02070309020205020404" pitchFamily="49" charset="0"/>
                <a:cs typeface="Courier New" panose="02070309020205020404" pitchFamily="49" charset="0"/>
              </a:rPr>
              <a:t> main(void</a:t>
            </a:r>
            <a:r>
              <a:rPr lang="en-US" sz="1400" dirty="0" smtClean="0">
                <a:latin typeface="Courier New" panose="02070309020205020404" pitchFamily="49" charset="0"/>
                <a:cs typeface="Courier New" panose="02070309020205020404" pitchFamily="49" charset="0"/>
              </a:rPr>
              <a: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r>
              <a:rPr lang="en-US" sz="1400" dirty="0">
                <a:latin typeface="Courier New" panose="02070309020205020404" pitchFamily="49" charset="0"/>
                <a:cs typeface="Courier New" panose="02070309020205020404" pitchFamily="49" charset="0"/>
              </a:rPr>
              <a:t/>
            </a:r>
            <a:br>
              <a:rPr lang="en-US" sz="1400" dirty="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printf</a:t>
            </a:r>
            <a:r>
              <a:rPr lang="en-US" sz="1400" b="1" dirty="0">
                <a:latin typeface="Courier New" panose="02070309020205020404" pitchFamily="49" charset="0"/>
                <a:cs typeface="Courier New" panose="02070309020205020404" pitchFamily="49" charset="0"/>
              </a:rPr>
              <a:t>("Hello Berlin 2016!\n</a:t>
            </a:r>
            <a:r>
              <a:rPr lang="en-US" sz="1400" b="1" dirty="0" smtClean="0">
                <a:latin typeface="Courier New" panose="02070309020205020404" pitchFamily="49" charset="0"/>
                <a:cs typeface="Courier New" panose="02070309020205020404" pitchFamily="49" charset="0"/>
              </a:rPr>
              <a:t>");</a:t>
            </a:r>
            <a:br>
              <a:rPr lang="en-US" sz="1400" b="1"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return 0;</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a:t>
            </a:r>
          </a:p>
        </p:txBody>
      </p:sp>
      <p:sp>
        <p:nvSpPr>
          <p:cNvPr id="5" name="Content Placeholder 3"/>
          <p:cNvSpPr txBox="1">
            <a:spLocks/>
          </p:cNvSpPr>
          <p:nvPr/>
        </p:nvSpPr>
        <p:spPr bwMode="auto">
          <a:xfrm>
            <a:off x="459870" y="1562561"/>
            <a:ext cx="8233186" cy="1059453"/>
          </a:xfrm>
          <a:prstGeom prst="rect">
            <a:avLst/>
          </a:prstGeom>
          <a:solidFill>
            <a:schemeClr val="accent4"/>
          </a:solidFill>
          <a:ln w="9525" cap="flat" cmpd="sng" algn="ctr">
            <a:solidFill>
              <a:schemeClr val="accent1"/>
            </a:solidFill>
            <a:prstDash val="solid"/>
            <a:headEnd type="none" w="sm" len="sm"/>
            <a:tailEnd type="none" w="sm" len="sm"/>
          </a:ln>
          <a:effectLst/>
          <a:extLst>
            <a:ext uri="{FAA26D3D-D897-4be2-8F04-BA451C77F1D7}">
              <ma14:placeholderFlag xmlns:ma14="http://schemas.microsoft.com/office/mac/drawingml/2011/main" val="1"/>
            </a:ext>
          </a:ex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lvl1pPr marL="342900" indent="-342900" algn="l" rtl="0" eaLnBrk="0" fontAlgn="base" hangingPunct="0">
              <a:spcBef>
                <a:spcPct val="75000"/>
              </a:spcBef>
              <a:spcAft>
                <a:spcPct val="0"/>
              </a:spcAft>
              <a:buClr>
                <a:schemeClr val="accent1"/>
              </a:buClr>
              <a:buFont typeface="Arial"/>
              <a:buChar char="•"/>
              <a:defRPr sz="2400" b="1" i="0">
                <a:solidFill>
                  <a:schemeClr val="dk1"/>
                </a:solidFill>
                <a:latin typeface="+mn-lt"/>
                <a:ea typeface="+mn-ea"/>
                <a:cs typeface="+mn-cs"/>
              </a:defRPr>
            </a:lvl1pPr>
            <a:lvl2pPr marL="685800" indent="-342900" algn="l" rtl="0" eaLnBrk="0" fontAlgn="base" hangingPunct="0">
              <a:spcBef>
                <a:spcPts val="500"/>
              </a:spcBef>
              <a:spcAft>
                <a:spcPct val="0"/>
              </a:spcAft>
              <a:buClr>
                <a:schemeClr val="tx1"/>
              </a:buClr>
              <a:buFont typeface="Arial"/>
              <a:buChar char="•"/>
              <a:defRPr sz="2200" b="0" i="0">
                <a:solidFill>
                  <a:schemeClr val="dk1"/>
                </a:solidFill>
                <a:latin typeface="+mn-lt"/>
                <a:ea typeface="+mn-ea"/>
                <a:cs typeface="+mn-cs"/>
              </a:defRPr>
            </a:lvl2pPr>
            <a:lvl3pPr marL="685800" indent="-342900" algn="l" rtl="0" eaLnBrk="0" fontAlgn="base" hangingPunct="0">
              <a:spcBef>
                <a:spcPts val="500"/>
              </a:spcBef>
              <a:spcAft>
                <a:spcPct val="0"/>
              </a:spcAft>
              <a:buClrTx/>
              <a:buFont typeface="Wingdings" charset="2"/>
              <a:buAutoNum type="arabicPlain"/>
              <a:defRPr sz="2200" spc="0">
                <a:solidFill>
                  <a:schemeClr val="dk1"/>
                </a:solidFill>
                <a:latin typeface="+mn-lt"/>
                <a:ea typeface="+mn-ea"/>
                <a:cs typeface="+mn-cs"/>
              </a:defRPr>
            </a:lvl3pPr>
            <a:lvl4pPr marL="685800" indent="-346075" algn="l" rtl="0" eaLnBrk="0" fontAlgn="base" hangingPunct="0">
              <a:spcBef>
                <a:spcPts val="500"/>
              </a:spcBef>
              <a:spcAft>
                <a:spcPct val="0"/>
              </a:spcAft>
              <a:buClr>
                <a:schemeClr val="bg1"/>
              </a:buClr>
              <a:buFont typeface="Arial"/>
              <a:buChar char="•"/>
              <a:defRPr sz="2200">
                <a:solidFill>
                  <a:schemeClr val="dk1"/>
                </a:solidFill>
                <a:latin typeface="+mn-lt"/>
                <a:ea typeface="+mn-ea"/>
                <a:cs typeface="+mn-cs"/>
              </a:defRPr>
            </a:lvl4pPr>
            <a:lvl5pPr marL="685800" indent="-346075" algn="l" rtl="0" eaLnBrk="0" fontAlgn="base" hangingPunct="0">
              <a:spcBef>
                <a:spcPts val="500"/>
              </a:spcBef>
              <a:spcAft>
                <a:spcPct val="0"/>
              </a:spcAft>
              <a:buClrTx/>
              <a:buFont typeface="Courier"/>
              <a:buChar char="$"/>
              <a:defRPr sz="2200" b="1">
                <a:solidFill>
                  <a:schemeClr val="dk1"/>
                </a:solidFill>
                <a:latin typeface="+mn-lt"/>
                <a:ea typeface="+mn-ea"/>
                <a:cs typeface="+mn-cs"/>
              </a:defRPr>
            </a:lvl5pPr>
            <a:lvl6pPr marL="685800" indent="-346075" algn="l" rtl="0" eaLnBrk="1" fontAlgn="base" hangingPunct="1">
              <a:spcBef>
                <a:spcPts val="500"/>
              </a:spcBef>
              <a:spcAft>
                <a:spcPct val="0"/>
              </a:spcAft>
              <a:buClrTx/>
              <a:buFont typeface="Courier"/>
              <a:buChar char="#"/>
              <a:defRPr sz="2200" b="1">
                <a:solidFill>
                  <a:schemeClr val="dk1"/>
                </a:solidFill>
                <a:latin typeface="+mn-lt"/>
                <a:ea typeface="+mn-ea"/>
                <a:cs typeface="+mn-cs"/>
              </a:defRPr>
            </a:lvl6pPr>
            <a:lvl7pPr marL="978408" indent="-274320" algn="l" defTabSz="454025" rtl="0" eaLnBrk="1" fontAlgn="base" hangingPunct="1">
              <a:spcBef>
                <a:spcPts val="500"/>
              </a:spcBef>
              <a:spcAft>
                <a:spcPct val="0"/>
              </a:spcAft>
              <a:buClrTx/>
              <a:buFont typeface="Arial"/>
              <a:buChar char="•"/>
              <a:defRPr sz="1800">
                <a:solidFill>
                  <a:schemeClr val="dk1"/>
                </a:solidFill>
                <a:latin typeface="+mn-lt"/>
                <a:ea typeface="+mn-ea"/>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dk1"/>
                </a:solidFill>
                <a:latin typeface="+mn-lt"/>
                <a:ea typeface="+mn-ea"/>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dk1"/>
                </a:solidFill>
                <a:latin typeface="+mn-lt"/>
                <a:ea typeface="+mn-ea"/>
                <a:cs typeface="+mn-cs"/>
              </a:defRPr>
            </a:lvl9pPr>
          </a:lstStyle>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a:t>
            </a:r>
            <a:r>
              <a:rPr lang="en-US" sz="1400" dirty="0" err="1">
                <a:latin typeface="Courier New" panose="02070309020205020404" pitchFamily="49" charset="0"/>
                <a:cs typeface="Courier New" panose="02070309020205020404" pitchFamily="49" charset="0"/>
              </a:rPr>
              <a:t>extsdk</a:t>
            </a:r>
            <a:r>
              <a:rPr lang="en-US" sz="1400" dirty="0">
                <a:latin typeface="Courier New" panose="02070309020205020404" pitchFamily="49" charset="0"/>
                <a:cs typeface="Courier New" panose="02070309020205020404" pitchFamily="49" charset="0"/>
              </a:rPr>
              <a:t>-container</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crops/poky</a:t>
            </a:r>
          </a:p>
          <a:p>
            <a:pPr marL="0" indent="0">
              <a:buNone/>
            </a:pPr>
            <a:r>
              <a:rPr lang="en-US" sz="1400" dirty="0" err="1" smtClean="0">
                <a:latin typeface="Courier New" panose="02070309020205020404" pitchFamily="49" charset="0"/>
                <a:cs typeface="Courier New" panose="02070309020205020404" pitchFamily="49" charset="0"/>
              </a:rPr>
              <a:t>docker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pull crops/toaster</a:t>
            </a:r>
            <a:r>
              <a:rPr lang="en-US" sz="1200" kern="0" dirty="0" smtClean="0">
                <a:solidFill>
                  <a:schemeClr val="accent6"/>
                </a:solidFill>
                <a:latin typeface="Courier New" panose="02070309020205020404" pitchFamily="49" charset="0"/>
                <a:cs typeface="Courier New" panose="02070309020205020404" pitchFamily="49" charset="0"/>
              </a:rPr>
              <a:t/>
            </a:r>
            <a:br>
              <a:rPr lang="en-US" sz="1200" kern="0" dirty="0" smtClean="0">
                <a:solidFill>
                  <a:schemeClr val="accent6"/>
                </a:solidFill>
                <a:latin typeface="Courier New" panose="02070309020205020404" pitchFamily="49" charset="0"/>
                <a:cs typeface="Courier New" panose="02070309020205020404" pitchFamily="49" charset="0"/>
              </a:rPr>
            </a:br>
            <a:endParaRPr lang="en-US" sz="1200" kern="0" dirty="0" smtClean="0">
              <a:solidFill>
                <a:schemeClr val="accent6"/>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53019567"/>
      </p:ext>
    </p:extLst>
  </p:cSld>
  <p:clrMapOvr>
    <a:masterClrMapping/>
  </p:clrMapOvr>
  <p:transition>
    <p:fade/>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408517"/>
            <a:ext cx="8227438" cy="505883"/>
          </a:xfrm>
        </p:spPr>
        <p:txBody>
          <a:bodyPr/>
          <a:lstStyle/>
          <a:p>
            <a:r>
              <a:rPr lang="en-US" dirty="0" smtClean="0"/>
              <a:t>Resources</a:t>
            </a:r>
            <a:endParaRPr lang="en-US" dirty="0"/>
          </a:p>
        </p:txBody>
      </p:sp>
      <p:sp>
        <p:nvSpPr>
          <p:cNvPr id="3" name="Content Placeholder 2"/>
          <p:cNvSpPr>
            <a:spLocks noGrp="1"/>
          </p:cNvSpPr>
          <p:nvPr>
            <p:ph sz="quarter" idx="13"/>
          </p:nvPr>
        </p:nvSpPr>
        <p:spPr>
          <a:xfrm>
            <a:off x="459870" y="806661"/>
            <a:ext cx="8233186" cy="5428886"/>
          </a:xfrm>
        </p:spPr>
        <p:txBody>
          <a:bodyPr/>
          <a:lstStyle/>
          <a:p>
            <a:r>
              <a:rPr lang="en-US" sz="2000" dirty="0" smtClean="0"/>
              <a:t>Randy Witt’s ELC Presentation (this is a must </a:t>
            </a:r>
            <a:r>
              <a:rPr lang="en-US" sz="2000" dirty="0"/>
              <a:t>see</a:t>
            </a:r>
            <a:r>
              <a:rPr lang="en-US" sz="2000" dirty="0" smtClean="0"/>
              <a:t>):</a:t>
            </a:r>
          </a:p>
          <a:p>
            <a:pPr lvl="1"/>
            <a:r>
              <a:rPr lang="en-US" sz="1600" dirty="0" smtClean="0">
                <a:hlinkClick r:id="rId2"/>
              </a:rPr>
              <a:t>https</a:t>
            </a:r>
            <a:r>
              <a:rPr lang="en-US" sz="1600" dirty="0">
                <a:hlinkClick r:id="rId2"/>
              </a:rPr>
              <a:t>://elinux.org/images/9/94/2017_ELC</a:t>
            </a:r>
            <a:r>
              <a:rPr lang="en-US" sz="1600" dirty="0" smtClean="0">
                <a:hlinkClick r:id="rId2"/>
              </a:rPr>
              <a:t>_-_Yocto_Project_Containers.pdf</a:t>
            </a:r>
            <a:endParaRPr lang="en-US" sz="1600" dirty="0" smtClean="0"/>
          </a:p>
          <a:p>
            <a:pPr lvl="1"/>
            <a:r>
              <a:rPr lang="en-US" sz="1600" dirty="0">
                <a:hlinkClick r:id="rId3"/>
              </a:rPr>
              <a:t>https://</a:t>
            </a:r>
            <a:r>
              <a:rPr lang="en-US" sz="1600" dirty="0" smtClean="0">
                <a:hlinkClick r:id="rId3"/>
              </a:rPr>
              <a:t>www.youtube.com/watch?v=JXHLAWveh7Y</a:t>
            </a:r>
            <a:endParaRPr lang="en-US" sz="1600" dirty="0"/>
          </a:p>
          <a:p>
            <a:pPr lvl="1"/>
            <a:endParaRPr lang="en-US" dirty="0" smtClean="0"/>
          </a:p>
          <a:p>
            <a:r>
              <a:rPr lang="en-US" sz="2000" dirty="0" err="1" smtClean="0"/>
              <a:t>Yocto</a:t>
            </a:r>
            <a:r>
              <a:rPr lang="en-US" sz="2000" dirty="0" smtClean="0"/>
              <a:t> Project Dev Day Portland, 2017 Presentation (Windows):</a:t>
            </a:r>
            <a:endParaRPr lang="en-US" sz="2000" dirty="0"/>
          </a:p>
          <a:p>
            <a:pPr lvl="1"/>
            <a:r>
              <a:rPr lang="en-US" sz="1600" dirty="0" smtClean="0">
                <a:solidFill>
                  <a:schemeClr val="tx1"/>
                </a:solidFill>
                <a:hlinkClick r:id="rId4"/>
              </a:rPr>
              <a:t>https</a:t>
            </a:r>
            <a:r>
              <a:rPr lang="en-US" sz="1600" dirty="0">
                <a:solidFill>
                  <a:schemeClr val="tx1"/>
                </a:solidFill>
                <a:hlinkClick r:id="rId4"/>
              </a:rPr>
              <a:t>://wiki.yoctoproject.org/wiki/images/f/f6/Yocto_DevDay_Advanced_Class_Portland.pdf </a:t>
            </a:r>
            <a:endParaRPr lang="en-US" sz="1600" dirty="0" smtClean="0">
              <a:solidFill>
                <a:schemeClr val="tx1"/>
              </a:solidFill>
            </a:endParaRPr>
          </a:p>
          <a:p>
            <a:pPr lvl="1"/>
            <a:endParaRPr lang="en-US" sz="1600" dirty="0" smtClean="0">
              <a:solidFill>
                <a:schemeClr val="tx1"/>
              </a:solidFill>
            </a:endParaRPr>
          </a:p>
          <a:p>
            <a:r>
              <a:rPr lang="en-US" sz="1800" dirty="0" err="1" smtClean="0">
                <a:solidFill>
                  <a:schemeClr val="tx1"/>
                </a:solidFill>
              </a:rPr>
              <a:t>Github</a:t>
            </a:r>
            <a:r>
              <a:rPr lang="en-US" sz="1800" dirty="0" smtClean="0">
                <a:solidFill>
                  <a:schemeClr val="tx1"/>
                </a:solidFill>
              </a:rPr>
              <a:t>:</a:t>
            </a:r>
          </a:p>
          <a:p>
            <a:pPr lvl="1"/>
            <a:r>
              <a:rPr lang="en-US" sz="1600" dirty="0">
                <a:hlinkClick r:id="rId5"/>
              </a:rPr>
              <a:t>https://</a:t>
            </a:r>
            <a:r>
              <a:rPr lang="en-US" sz="1600" dirty="0" smtClean="0">
                <a:hlinkClick r:id="rId5"/>
              </a:rPr>
              <a:t>github.com/crops</a:t>
            </a:r>
            <a:endParaRPr lang="en-US" sz="1600" dirty="0" smtClean="0"/>
          </a:p>
          <a:p>
            <a:r>
              <a:rPr lang="en-US" sz="1800" dirty="0" smtClean="0"/>
              <a:t>Docker Hub:</a:t>
            </a:r>
          </a:p>
          <a:p>
            <a:pPr lvl="1"/>
            <a:r>
              <a:rPr lang="en-US" sz="1600" dirty="0">
                <a:hlinkClick r:id="rId6"/>
              </a:rPr>
              <a:t>https://</a:t>
            </a:r>
            <a:r>
              <a:rPr lang="en-US" sz="1600" dirty="0" smtClean="0">
                <a:hlinkClick r:id="rId6"/>
              </a:rPr>
              <a:t>hub.docker.com/r/crops</a:t>
            </a:r>
            <a:endParaRPr lang="en-US" sz="1600" dirty="0"/>
          </a:p>
          <a:p>
            <a:r>
              <a:rPr lang="en-US" sz="2000" dirty="0" err="1" smtClean="0"/>
              <a:t>Freenode</a:t>
            </a:r>
            <a:r>
              <a:rPr lang="en-US" sz="2000" dirty="0" smtClean="0"/>
              <a:t> IRC:</a:t>
            </a:r>
          </a:p>
          <a:p>
            <a:pPr lvl="1"/>
            <a:r>
              <a:rPr lang="en-US" sz="1800" dirty="0" smtClean="0"/>
              <a:t>#crops</a:t>
            </a:r>
            <a:br>
              <a:rPr lang="en-US" sz="1800" dirty="0" smtClean="0"/>
            </a:br>
            <a:r>
              <a:rPr lang="en-US" sz="1800" dirty="0"/>
              <a:t/>
            </a:r>
            <a:br>
              <a:rPr lang="en-US" sz="1800" dirty="0"/>
            </a:br>
            <a:endParaRPr lang="en-US" sz="1800" dirty="0"/>
          </a:p>
        </p:txBody>
      </p:sp>
    </p:spTree>
    <p:extLst>
      <p:ext uri="{BB962C8B-B14F-4D97-AF65-F5344CB8AC3E}">
        <p14:creationId xmlns:p14="http://schemas.microsoft.com/office/powerpoint/2010/main" val="2425521864"/>
      </p:ext>
    </p:extLst>
  </p:cSld>
  <p:clrMapOvr>
    <a:masterClrMapping/>
  </p:clrMapOvr>
  <p:transition>
    <p:fade/>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Seven</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Maintaining </a:t>
            </a:r>
            <a:r>
              <a:rPr lang="en-US" dirty="0" smtClean="0"/>
              <a:t>Your </a:t>
            </a:r>
            <a:r>
              <a:rPr lang="en-US" dirty="0" err="1"/>
              <a:t>Yocto</a:t>
            </a:r>
            <a:r>
              <a:rPr lang="en-US" dirty="0"/>
              <a:t> </a:t>
            </a:r>
            <a:r>
              <a:rPr lang="en-US"/>
              <a:t>Project </a:t>
            </a:r>
            <a:r>
              <a:rPr lang="en-US" smtClean="0"/>
              <a:t>Based </a:t>
            </a:r>
            <a:r>
              <a:rPr lang="en-US" dirty="0" smtClean="0"/>
              <a:t>Distribution</a:t>
            </a:r>
            <a:endParaRPr lang="en-US" dirty="0" smtClean="0">
              <a:latin typeface="Arial" charset="0"/>
            </a:endParaRPr>
          </a:p>
          <a:p>
            <a:pPr eaLnBrk="1" hangingPunct="1">
              <a:spcBef>
                <a:spcPts val="900"/>
              </a:spcBef>
            </a:pPr>
            <a:r>
              <a:rPr lang="en-GB" b="0" spc="-1" dirty="0">
                <a:uFill>
                  <a:solidFill>
                    <a:srgbClr val="FFFFFF"/>
                  </a:solidFill>
                </a:uFill>
              </a:rPr>
              <a:t>Scott Murray</a:t>
            </a:r>
            <a:endParaRPr lang="en-US" dirty="0" smtClean="0">
              <a:latin typeface="Arial" charset="0"/>
            </a:endParaRPr>
          </a:p>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267971417"/>
      </p:ext>
    </p:extLst>
  </p:cSld>
  <p:clrMapOvr>
    <a:masterClrMapping/>
  </p:clrMapOvr>
  <p:transition>
    <p:fade/>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Goals</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Lay out some of the distribution maintenance options and their tradeoffs</a:t>
            </a:r>
          </a:p>
          <a:p>
            <a:r>
              <a:rPr lang="en-US" dirty="0"/>
              <a:t>Discuss some potential pitfalls that may not be immediately obvious</a:t>
            </a:r>
            <a:endParaRPr lang="en-US" dirty="0">
              <a:solidFill>
                <a:srgbClr val="414141"/>
              </a:solidFill>
            </a:endParaRPr>
          </a:p>
          <a:p>
            <a:r>
              <a:rPr lang="en-US" dirty="0"/>
              <a:t>Discuss some specific build, security, and compliance maintenance tasks</a:t>
            </a:r>
          </a:p>
        </p:txBody>
      </p:sp>
    </p:spTree>
    <p:extLst>
      <p:ext uri="{BB962C8B-B14F-4D97-AF65-F5344CB8AC3E}">
        <p14:creationId xmlns:p14="http://schemas.microsoft.com/office/powerpoint/2010/main" val="12965375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a:solidFill>
                  <a:srgbClr val="0098DB"/>
                </a:solidFill>
              </a:rPr>
              <a:t>Caveats</a:t>
            </a:r>
            <a:r>
              <a:rPr lang="en-US" dirty="0">
                <a:solidFill>
                  <a:schemeClr val="tx1"/>
                </a:solidFill>
                <a:latin typeface="ＭＳ Ｐゴシック"/>
              </a:rPr>
              <a:t/>
            </a:r>
            <a:br>
              <a:rPr lang="en-US" dirty="0">
                <a:solidFill>
                  <a:schemeClr val="tx1"/>
                </a:solidFill>
                <a:latin typeface="ＭＳ Ｐゴシック"/>
              </a:rPr>
            </a:br>
            <a:endParaRPr lang="en-US" dirty="0"/>
          </a:p>
        </p:txBody>
      </p:sp>
      <p:sp>
        <p:nvSpPr>
          <p:cNvPr id="8" name="Content Placeholder 7"/>
          <p:cNvSpPr>
            <a:spLocks noGrp="1"/>
          </p:cNvSpPr>
          <p:nvPr>
            <p:ph idx="4294967295"/>
          </p:nvPr>
        </p:nvSpPr>
        <p:spPr>
          <a:xfrm>
            <a:off x="484094" y="1277471"/>
            <a:ext cx="8229600" cy="4525963"/>
          </a:xfrm>
          <a:prstGeom prst="rect">
            <a:avLst/>
          </a:prstGeom>
        </p:spPr>
        <p:txBody>
          <a:bodyPr>
            <a:normAutofit/>
          </a:bodyPr>
          <a:lstStyle/>
          <a:p>
            <a:r>
              <a:rPr lang="en-US" dirty="0"/>
              <a:t>I've done several distribution upgrades for customers, a few major and a few minor, but their requirements might not reflect yours, and my decisions and advice shouldn't be taken as gospel</a:t>
            </a:r>
          </a:p>
          <a:p>
            <a:r>
              <a:rPr lang="en-US" dirty="0"/>
              <a:t>Every project has its own business requirements that will drive the decisions on things like upgrade strategy and schedule</a:t>
            </a:r>
          </a:p>
        </p:txBody>
      </p:sp>
    </p:spTree>
    <p:extLst>
      <p:ext uri="{BB962C8B-B14F-4D97-AF65-F5344CB8AC3E}">
        <p14:creationId xmlns:p14="http://schemas.microsoft.com/office/powerpoint/2010/main" val="210108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Requirements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Most users of the Open Embedded and the </a:t>
            </a:r>
            <a:r>
              <a:rPr lang="en-US" dirty="0" err="1"/>
              <a:t>Yocto</a:t>
            </a:r>
            <a:r>
              <a:rPr lang="en-US" dirty="0"/>
              <a:t> Project poky releases are building sophisticated products that contain a lot more software than embedded systems of the past</a:t>
            </a:r>
          </a:p>
          <a:p>
            <a:r>
              <a:rPr lang="en-US" dirty="0"/>
              <a:t>With extra software and features, there is an increased need to address bugs and security issues, especially with more and more products including network accessible services</a:t>
            </a:r>
          </a:p>
          <a:p>
            <a:r>
              <a:rPr lang="en-US" dirty="0"/>
              <a:t>It is now rare that you can sell a product and not have to worry about providing customers some form of software maintenance scheme</a:t>
            </a:r>
          </a:p>
        </p:txBody>
      </p:sp>
    </p:spTree>
    <p:extLst>
      <p:ext uri="{BB962C8B-B14F-4D97-AF65-F5344CB8AC3E}">
        <p14:creationId xmlns:p14="http://schemas.microsoft.com/office/powerpoint/2010/main" val="41569046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At the moment, </a:t>
            </a:r>
            <a:r>
              <a:rPr lang="en-US" dirty="0" err="1"/>
              <a:t>Yocto</a:t>
            </a:r>
            <a:r>
              <a:rPr lang="en-US" dirty="0"/>
              <a:t> Project releases receive one to two years of upstream support, as only the last three releases are maintained by the project</a:t>
            </a:r>
          </a:p>
          <a:p>
            <a:r>
              <a:rPr lang="en-US" dirty="0"/>
              <a:t>There are no long term releases (at the moment)</a:t>
            </a:r>
          </a:p>
          <a:p>
            <a:r>
              <a:rPr lang="en-US" dirty="0"/>
              <a:t>So, you need to consider a commercial support solution (Wind River, Mentor, etc.), or you need to plan on doing it yourself</a:t>
            </a:r>
            <a:endParaRPr lang="en-US" dirty="0">
              <a:solidFill>
                <a:schemeClr val="tx1"/>
              </a:solidFill>
            </a:endParaRPr>
          </a:p>
        </p:txBody>
      </p:sp>
    </p:spTree>
    <p:extLst>
      <p:ext uri="{BB962C8B-B14F-4D97-AF65-F5344CB8AC3E}">
        <p14:creationId xmlns:p14="http://schemas.microsoft.com/office/powerpoint/2010/main" val="13149411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Maintenance Planning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20000"/>
          </a:bodyPr>
          <a:lstStyle/>
          <a:p>
            <a:r>
              <a:rPr lang="en-US" dirty="0"/>
              <a:t>There are two </a:t>
            </a:r>
            <a:r>
              <a:rPr lang="en-US" dirty="0">
                <a:solidFill>
                  <a:srgbClr val="414141"/>
                </a:solidFill>
              </a:rPr>
              <a:t>approaches to maintaining your distribution yourself:</a:t>
            </a:r>
          </a:p>
          <a:p>
            <a:pPr lvl="1"/>
            <a:r>
              <a:rPr lang="en-US" dirty="0">
                <a:solidFill>
                  <a:srgbClr val="414141"/>
                </a:solidFill>
              </a:rPr>
              <a:t>Stay on the proverbial upgrade treadmill and track </a:t>
            </a:r>
            <a:r>
              <a:rPr lang="en-US" dirty="0" err="1">
                <a:solidFill>
                  <a:srgbClr val="414141"/>
                </a:solidFill>
              </a:rPr>
              <a:t>Yocto</a:t>
            </a:r>
            <a:r>
              <a:rPr lang="en-US" dirty="0">
                <a:solidFill>
                  <a:srgbClr val="414141"/>
                </a:solidFill>
              </a:rPr>
              <a:t> Project releases</a:t>
            </a:r>
          </a:p>
          <a:p>
            <a:pPr lvl="1"/>
            <a:r>
              <a:rPr lang="en-US" dirty="0">
                <a:solidFill>
                  <a:srgbClr val="414141"/>
                </a:solidFill>
              </a:rPr>
              <a:t>Stick with a </a:t>
            </a:r>
            <a:r>
              <a:rPr lang="en-US" dirty="0" err="1">
                <a:solidFill>
                  <a:srgbClr val="414141"/>
                </a:solidFill>
              </a:rPr>
              <a:t>Yocto</a:t>
            </a:r>
            <a:r>
              <a:rPr lang="en-US" dirty="0">
                <a:solidFill>
                  <a:srgbClr val="414141"/>
                </a:solidFill>
              </a:rPr>
              <a:t> Project release and backport changes as required</a:t>
            </a:r>
          </a:p>
          <a:p>
            <a:r>
              <a:rPr lang="en-US" dirty="0">
                <a:solidFill>
                  <a:srgbClr val="414141"/>
                </a:solidFill>
              </a:rPr>
              <a:t>The first option requires an investment into tracking upstream that may be a change for some companies' development process</a:t>
            </a:r>
            <a:endParaRPr lang="en-US" dirty="0">
              <a:solidFill>
                <a:srgbClr val="37424A"/>
              </a:solidFill>
            </a:endParaRPr>
          </a:p>
          <a:p>
            <a:r>
              <a:rPr lang="en-US" dirty="0">
                <a:solidFill>
                  <a:srgbClr val="414141"/>
                </a:solidFill>
              </a:rPr>
              <a:t>The difficulty of the second option starts to scale significantly with a larger number of packages and increasing length of time after release</a:t>
            </a:r>
            <a:endParaRPr lang="en-US" b="0" dirty="0">
              <a:solidFill>
                <a:srgbClr val="414141"/>
              </a:solidFill>
            </a:endParaRPr>
          </a:p>
          <a:p>
            <a:r>
              <a:rPr lang="en-US" dirty="0">
                <a:solidFill>
                  <a:srgbClr val="414141"/>
                </a:solidFill>
              </a:rPr>
              <a:t>Upgrade frequency could be gated by your customer requirements, i.e. they may not want or be able to take upgrades quickly.  This might influence your decision...</a:t>
            </a:r>
            <a:endParaRPr lang="en-US" dirty="0">
              <a:solidFill>
                <a:schemeClr val="tx1"/>
              </a:solidFill>
            </a:endParaRPr>
          </a:p>
        </p:txBody>
      </p:sp>
    </p:spTree>
    <p:extLst>
      <p:ext uri="{BB962C8B-B14F-4D97-AF65-F5344CB8AC3E}">
        <p14:creationId xmlns:p14="http://schemas.microsoft.com/office/powerpoint/2010/main" val="77309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Yocto</a:t>
            </a:r>
            <a:r>
              <a:rPr lang="en-US" dirty="0"/>
              <a:t> Project Release Tracking</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The </a:t>
            </a:r>
            <a:r>
              <a:rPr lang="en-US" dirty="0">
                <a:solidFill>
                  <a:srgbClr val="414141"/>
                </a:solidFill>
              </a:rPr>
              <a:t>selection of release at project start, or as a target for an upgrade affects the maintenance effort going forward</a:t>
            </a:r>
          </a:p>
          <a:p>
            <a:r>
              <a:rPr lang="en-US" dirty="0">
                <a:solidFill>
                  <a:srgbClr val="414141"/>
                </a:solidFill>
              </a:rPr>
              <a:t>The general recommendation from the community is to track master up until the </a:t>
            </a:r>
            <a:r>
              <a:rPr lang="en-US" dirty="0" err="1">
                <a:solidFill>
                  <a:srgbClr val="414141"/>
                </a:solidFill>
              </a:rPr>
              <a:t>Yocto</a:t>
            </a:r>
            <a:r>
              <a:rPr lang="en-US" dirty="0">
                <a:solidFill>
                  <a:srgbClr val="414141"/>
                </a:solidFill>
              </a:rPr>
              <a:t> Project release just before your target product release date</a:t>
            </a:r>
          </a:p>
          <a:p>
            <a:pPr lvl="1"/>
            <a:r>
              <a:rPr lang="en-US" dirty="0">
                <a:solidFill>
                  <a:schemeClr val="tx1"/>
                </a:solidFill>
              </a:rPr>
              <a:t>This maximizes upstream support</a:t>
            </a:r>
          </a:p>
          <a:p>
            <a:r>
              <a:rPr lang="en-US" dirty="0">
                <a:solidFill>
                  <a:srgbClr val="414141"/>
                </a:solidFill>
              </a:rPr>
              <a:t>A common behavior is to start a project using the release available at the time, this is less desirable, as it means you are losing some or all of the benefit of the upstream support window</a:t>
            </a:r>
            <a:endParaRPr lang="en-US" dirty="0">
              <a:solidFill>
                <a:schemeClr val="tx1"/>
              </a:solidFill>
            </a:endParaRPr>
          </a:p>
        </p:txBody>
      </p:sp>
    </p:spTree>
    <p:extLst>
      <p:ext uri="{BB962C8B-B14F-4D97-AF65-F5344CB8AC3E}">
        <p14:creationId xmlns:p14="http://schemas.microsoft.com/office/powerpoint/2010/main" val="13766756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Two</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Devtool</a:t>
            </a:r>
            <a:endParaRPr lang="en-US" dirty="0" smtClean="0">
              <a:latin typeface="Arial" charset="0"/>
            </a:endParaRPr>
          </a:p>
          <a:p>
            <a:pPr eaLnBrk="1" hangingPunct="1">
              <a:spcBef>
                <a:spcPts val="900"/>
              </a:spcBef>
            </a:pPr>
            <a:r>
              <a:rPr lang="en-US" dirty="0">
                <a:cs typeface="Arial" charset="0"/>
              </a:rPr>
              <a:t>Tim </a:t>
            </a:r>
            <a:r>
              <a:rPr lang="en-US" dirty="0" err="1">
                <a:cs typeface="Arial" charset="0"/>
              </a:rPr>
              <a:t>Orling</a:t>
            </a:r>
            <a:r>
              <a:rPr lang="en-US" dirty="0">
                <a:cs typeface="Arial" charset="0"/>
              </a:rPr>
              <a:t>, Sean </a:t>
            </a:r>
            <a:r>
              <a:rPr lang="en-US" dirty="0" smtClean="0">
                <a:cs typeface="Arial" charset="0"/>
              </a:rPr>
              <a:t>Hudson, David Reyna</a:t>
            </a:r>
            <a:endParaRPr lang="en-US" dirty="0">
              <a:latin typeface="Arial" charset="0"/>
            </a:endParaRPr>
          </a:p>
        </p:txBody>
      </p:sp>
    </p:spTree>
    <p:extLst>
      <p:ext uri="{BB962C8B-B14F-4D97-AF65-F5344CB8AC3E}">
        <p14:creationId xmlns:p14="http://schemas.microsoft.com/office/powerpoint/2010/main" val="3459670536"/>
      </p:ext>
    </p:extLst>
  </p:cSld>
  <p:clrMapOvr>
    <a:masterClrMapping/>
  </p:clrMapOvr>
  <p:transition>
    <p:fade/>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Backport Packages or Patches?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solidFill>
                  <a:srgbClr val="414141"/>
                </a:solidFill>
              </a:rPr>
              <a:t>The community strategy is to backport patches to fix bugs or security issues, rather than upgrading packages to new versions in stable </a:t>
            </a:r>
            <a:r>
              <a:rPr lang="en-US" dirty="0" err="1">
                <a:solidFill>
                  <a:srgbClr val="414141"/>
                </a:solidFill>
              </a:rPr>
              <a:t>Yocto</a:t>
            </a:r>
            <a:r>
              <a:rPr lang="en-US" dirty="0">
                <a:solidFill>
                  <a:srgbClr val="414141"/>
                </a:solidFill>
              </a:rPr>
              <a:t> Project releases</a:t>
            </a:r>
          </a:p>
          <a:p>
            <a:r>
              <a:rPr lang="en-US" dirty="0">
                <a:solidFill>
                  <a:srgbClr val="414141"/>
                </a:solidFill>
              </a:rPr>
              <a:t>This may not work for some product requirements when you are doing the maintenance yourself</a:t>
            </a:r>
          </a:p>
          <a:p>
            <a:pPr lvl="1"/>
            <a:r>
              <a:rPr lang="en-US" dirty="0">
                <a:solidFill>
                  <a:srgbClr val="414141"/>
                </a:solidFill>
              </a:rPr>
              <a:t>Security team requirements, e.g. checking tools looking for specific versions, or customer optics</a:t>
            </a:r>
            <a:endParaRPr lang="en-US" dirty="0">
              <a:solidFill>
                <a:srgbClr val="37424A"/>
              </a:solidFill>
            </a:endParaRPr>
          </a:p>
          <a:p>
            <a:pPr marL="977900" lvl="6"/>
            <a:r>
              <a:rPr lang="en-US" dirty="0">
                <a:solidFill>
                  <a:srgbClr val="414141"/>
                </a:solidFill>
              </a:rPr>
              <a:t>OpenSSL, </a:t>
            </a:r>
            <a:r>
              <a:rPr lang="en-US" dirty="0" err="1">
                <a:solidFill>
                  <a:srgbClr val="414141"/>
                </a:solidFill>
              </a:rPr>
              <a:t>OpenSSH</a:t>
            </a:r>
            <a:r>
              <a:rPr lang="en-US" dirty="0">
                <a:solidFill>
                  <a:srgbClr val="414141"/>
                </a:solidFill>
              </a:rPr>
              <a:t>, libxml2, etc. </a:t>
            </a:r>
            <a:endParaRPr lang="en-US" dirty="0">
              <a:solidFill>
                <a:srgbClr val="37424A"/>
              </a:solidFill>
              <a:cs typeface="Arial"/>
            </a:endParaRPr>
          </a:p>
          <a:p>
            <a:pPr lvl="1"/>
            <a:r>
              <a:rPr lang="en-US" dirty="0">
                <a:solidFill>
                  <a:srgbClr val="414141"/>
                </a:solidFill>
              </a:rPr>
              <a:t>Demand for new features provided by a new version of a package </a:t>
            </a:r>
            <a:endParaRPr lang="en-US" b="0" dirty="0">
              <a:solidFill>
                <a:schemeClr val="tx1"/>
              </a:solidFill>
            </a:endParaRPr>
          </a:p>
          <a:p>
            <a:pPr lvl="1"/>
            <a:endParaRPr lang="en-US" dirty="0">
              <a:solidFill>
                <a:srgbClr val="414141"/>
              </a:solidFill>
            </a:endParaRPr>
          </a:p>
        </p:txBody>
      </p:sp>
    </p:spTree>
    <p:extLst>
      <p:ext uri="{BB962C8B-B14F-4D97-AF65-F5344CB8AC3E}">
        <p14:creationId xmlns:p14="http://schemas.microsoft.com/office/powerpoint/2010/main" val="29488458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Recipe Backporting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If backporting recipes for package upgrades, keep them in a separate layer from the rest of your distribution recipes</a:t>
            </a:r>
            <a:endParaRPr lang="en-US" dirty="0">
              <a:solidFill>
                <a:schemeClr val="tx1"/>
              </a:solidFill>
            </a:endParaRPr>
          </a:p>
          <a:p>
            <a:pPr lvl="1"/>
            <a:r>
              <a:rPr lang="en-US" dirty="0"/>
              <a:t>Avoids cluttering your actual distribution layer with hopefully temporary cruft</a:t>
            </a:r>
          </a:p>
          <a:p>
            <a:pPr lvl="1">
              <a:buClr>
                <a:srgbClr val="37424A"/>
              </a:buClr>
            </a:pPr>
            <a:r>
              <a:rPr lang="en-US" dirty="0"/>
              <a:t>And keeps your distribution layer in compliance with </a:t>
            </a:r>
            <a:r>
              <a:rPr lang="en-US" dirty="0" err="1"/>
              <a:t>Yocto</a:t>
            </a:r>
            <a:r>
              <a:rPr lang="en-US" dirty="0"/>
              <a:t> Project expectations</a:t>
            </a:r>
          </a:p>
          <a:p>
            <a:r>
              <a:rPr lang="en-US" dirty="0"/>
              <a:t>On a distribution upgrade, you'll need to rationalize changes, and potentially remove now unnecessary backports</a:t>
            </a:r>
            <a:r>
              <a:rPr lang="en-US" b="0" dirty="0"/>
              <a:t> </a:t>
            </a:r>
            <a:endParaRPr lang="en-US" dirty="0">
              <a:solidFill>
                <a:srgbClr val="37424A"/>
              </a:solidFill>
            </a:endParaRPr>
          </a:p>
          <a:p>
            <a:pPr lvl="1"/>
            <a:r>
              <a:rPr lang="en-US" b="0" i="1" dirty="0" err="1"/>
              <a:t>bitbake</a:t>
            </a:r>
            <a:r>
              <a:rPr lang="en-US" b="0" i="1" dirty="0"/>
              <a:t>-layers show-</a:t>
            </a:r>
            <a:r>
              <a:rPr lang="en-US" b="0" i="1" dirty="0" err="1"/>
              <a:t>overlayed</a:t>
            </a:r>
            <a:endParaRPr lang="en-US" i="1" dirty="0" err="1"/>
          </a:p>
          <a:p>
            <a:endParaRPr lang="en-US" dirty="0">
              <a:solidFill>
                <a:srgbClr val="414141"/>
              </a:solidFill>
            </a:endParaRPr>
          </a:p>
        </p:txBody>
      </p:sp>
    </p:spTree>
    <p:extLst>
      <p:ext uri="{BB962C8B-B14F-4D97-AF65-F5344CB8AC3E}">
        <p14:creationId xmlns:p14="http://schemas.microsoft.com/office/powerpoint/2010/main" val="21888004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Vendor BSP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May tie you to a </a:t>
            </a:r>
            <a:r>
              <a:rPr lang="en-US" dirty="0" err="1"/>
              <a:t>Yocto</a:t>
            </a:r>
            <a:r>
              <a:rPr lang="en-US" dirty="0"/>
              <a:t> Project release unless you can invest the required effort into upgrading yourself </a:t>
            </a:r>
            <a:endParaRPr lang="en-US" dirty="0">
              <a:solidFill>
                <a:srgbClr val="37424A"/>
              </a:solidFill>
            </a:endParaRPr>
          </a:p>
          <a:p>
            <a:r>
              <a:rPr lang="en-US" dirty="0"/>
              <a:t>May have a release schedule that gates upgrades</a:t>
            </a:r>
            <a:endParaRPr lang="en-US" dirty="0">
              <a:solidFill>
                <a:srgbClr val="414141"/>
              </a:solidFill>
            </a:endParaRPr>
          </a:p>
          <a:p>
            <a:pPr lvl="1"/>
            <a:r>
              <a:rPr lang="en-US" b="0" dirty="0"/>
              <a:t>e.g. meta-</a:t>
            </a:r>
            <a:r>
              <a:rPr lang="en-US" b="0" dirty="0" err="1"/>
              <a:t>ti</a:t>
            </a:r>
            <a:r>
              <a:rPr lang="en-US" b="0" dirty="0"/>
              <a:t>, meta-</a:t>
            </a:r>
            <a:r>
              <a:rPr lang="en-US" b="0" dirty="0" err="1"/>
              <a:t>renesas</a:t>
            </a:r>
            <a:endParaRPr lang="en-US" dirty="0" err="1">
              <a:solidFill>
                <a:schemeClr val="tx1"/>
              </a:solidFill>
            </a:endParaRPr>
          </a:p>
          <a:p>
            <a:r>
              <a:rPr lang="en-US" dirty="0"/>
              <a:t>May provide an older kernel that gates upgrading other packages</a:t>
            </a:r>
          </a:p>
          <a:p>
            <a:r>
              <a:rPr lang="en-US" dirty="0">
                <a:solidFill>
                  <a:srgbClr val="414141"/>
                </a:solidFill>
              </a:rPr>
              <a:t>It's not always feasible, but sticking to a BSP layer that meets </a:t>
            </a:r>
            <a:r>
              <a:rPr lang="en-US" dirty="0" err="1">
                <a:solidFill>
                  <a:srgbClr val="414141"/>
                </a:solidFill>
              </a:rPr>
              <a:t>Yocto</a:t>
            </a:r>
            <a:r>
              <a:rPr lang="en-US" dirty="0">
                <a:solidFill>
                  <a:srgbClr val="414141"/>
                </a:solidFill>
              </a:rPr>
              <a:t> Project BSP requirements can hopefully avoid issues</a:t>
            </a:r>
          </a:p>
          <a:p>
            <a:endParaRPr lang="en-US" dirty="0">
              <a:solidFill>
                <a:srgbClr val="414141"/>
              </a:solidFill>
            </a:endParaRPr>
          </a:p>
        </p:txBody>
      </p:sp>
    </p:spTree>
    <p:extLst>
      <p:ext uri="{BB962C8B-B14F-4D97-AF65-F5344CB8AC3E}">
        <p14:creationId xmlns:p14="http://schemas.microsoft.com/office/powerpoint/2010/main" val="39490931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Other Layers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M</a:t>
            </a:r>
            <a:r>
              <a:rPr lang="en-US" dirty="0">
                <a:solidFill>
                  <a:srgbClr val="414141"/>
                </a:solidFill>
              </a:rPr>
              <a:t>ay</a:t>
            </a:r>
            <a:r>
              <a:rPr lang="en-US" dirty="0"/>
              <a:t> not have release branches, and float on master</a:t>
            </a:r>
            <a:r>
              <a:rPr lang="en-US" b="0" dirty="0"/>
              <a:t> </a:t>
            </a:r>
            <a:endParaRPr lang="en-US"/>
          </a:p>
          <a:p>
            <a:pPr lvl="1"/>
            <a:r>
              <a:rPr lang="en-US" b="0" dirty="0"/>
              <a:t>This can cause </a:t>
            </a:r>
            <a:r>
              <a:rPr lang="en-US" dirty="0"/>
              <a:t>compatibility problems</a:t>
            </a:r>
            <a:r>
              <a:rPr lang="en-US" b="0" dirty="0"/>
              <a:t> if you want to use them with an older release</a:t>
            </a:r>
            <a:endParaRPr lang="en-US" dirty="0">
              <a:solidFill>
                <a:srgbClr val="37424A"/>
              </a:solidFill>
            </a:endParaRPr>
          </a:p>
          <a:p>
            <a:r>
              <a:rPr lang="en-US" dirty="0"/>
              <a:t>May be intermittently maintained </a:t>
            </a:r>
            <a:endParaRPr lang="en-US" dirty="0">
              <a:solidFill>
                <a:schemeClr val="tx1"/>
              </a:solidFill>
            </a:endParaRPr>
          </a:p>
          <a:p>
            <a:r>
              <a:rPr lang="en-US" dirty="0"/>
              <a:t>Do some research</a:t>
            </a:r>
            <a:endParaRPr lang="en-US" dirty="0">
              <a:solidFill>
                <a:srgbClr val="414141"/>
              </a:solidFill>
            </a:endParaRPr>
          </a:p>
          <a:p>
            <a:pPr lvl="1"/>
            <a:r>
              <a:rPr lang="en-US" dirty="0"/>
              <a:t>Look</a:t>
            </a:r>
            <a:r>
              <a:rPr lang="en-US" b="0" dirty="0"/>
              <a:t> at the layer's commit history to </a:t>
            </a:r>
            <a:r>
              <a:rPr lang="en-US" dirty="0"/>
              <a:t>see how actively it is maintained</a:t>
            </a:r>
            <a:endParaRPr lang="en-US" dirty="0">
              <a:solidFill>
                <a:srgbClr val="37424A"/>
              </a:solidFill>
            </a:endParaRPr>
          </a:p>
          <a:p>
            <a:pPr lvl="1"/>
            <a:r>
              <a:rPr lang="en-US" dirty="0"/>
              <a:t>If</a:t>
            </a:r>
            <a:r>
              <a:rPr lang="en-US" b="0" dirty="0"/>
              <a:t> it's hosted on </a:t>
            </a:r>
            <a:r>
              <a:rPr lang="en-US" b="0" dirty="0" err="1"/>
              <a:t>github</a:t>
            </a:r>
            <a:r>
              <a:rPr lang="en-US" b="0" dirty="0"/>
              <a:t>, look at activity and rating there </a:t>
            </a:r>
            <a:endParaRPr lang="en-US" dirty="0">
              <a:solidFill>
                <a:srgbClr val="37424A"/>
              </a:solidFill>
            </a:endParaRPr>
          </a:p>
          <a:p>
            <a:r>
              <a:rPr lang="en-US" dirty="0"/>
              <a:t>Forewarned is forearmed, you want to avoid surprises</a:t>
            </a:r>
            <a:r>
              <a:rPr lang="en-US" dirty="0">
                <a:solidFill>
                  <a:srgbClr val="414141"/>
                </a:solidFill>
              </a:rPr>
              <a:t> during future upgrades</a:t>
            </a:r>
            <a:endParaRPr lang="en-US" dirty="0">
              <a:solidFill>
                <a:schemeClr val="tx1"/>
              </a:solidFill>
            </a:endParaRPr>
          </a:p>
        </p:txBody>
      </p:sp>
    </p:spTree>
    <p:extLst>
      <p:ext uri="{BB962C8B-B14F-4D97-AF65-F5344CB8AC3E}">
        <p14:creationId xmlns:p14="http://schemas.microsoft.com/office/powerpoint/2010/main" val="28574162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Maintaining Local Configuration</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Keep your local metadata configuration (BSP and machine, distribution, etc.) in your own set of layers</a:t>
            </a:r>
            <a:r>
              <a:rPr lang="en-US" b="0" dirty="0"/>
              <a:t> </a:t>
            </a:r>
          </a:p>
          <a:p>
            <a:pPr lvl="1"/>
            <a:r>
              <a:rPr lang="en-US" dirty="0"/>
              <a:t>Note that they do not necessarily need to be in separate git repositories, but doing so can keep change history clearer</a:t>
            </a:r>
            <a:endParaRPr lang="en-US" b="1" dirty="0">
              <a:solidFill>
                <a:srgbClr val="37424A"/>
              </a:solidFill>
            </a:endParaRPr>
          </a:p>
          <a:p>
            <a:r>
              <a:rPr lang="en-US" dirty="0">
                <a:solidFill>
                  <a:srgbClr val="414141"/>
                </a:solidFill>
              </a:rPr>
              <a:t>Think</a:t>
            </a:r>
            <a:r>
              <a:rPr lang="en-US" b="0" dirty="0">
                <a:solidFill>
                  <a:srgbClr val="414141"/>
                </a:solidFill>
              </a:rPr>
              <a:t> </a:t>
            </a:r>
            <a:r>
              <a:rPr lang="en-US" dirty="0">
                <a:solidFill>
                  <a:srgbClr val="414141"/>
                </a:solidFill>
              </a:rPr>
              <a:t>about using tools for layer repository management such as Android repo, </a:t>
            </a:r>
            <a:r>
              <a:rPr lang="en-US" dirty="0" err="1">
                <a:solidFill>
                  <a:srgbClr val="414141"/>
                </a:solidFill>
              </a:rPr>
              <a:t>myrepo</a:t>
            </a:r>
            <a:r>
              <a:rPr lang="en-US" dirty="0">
                <a:solidFill>
                  <a:srgbClr val="414141"/>
                </a:solidFill>
              </a:rPr>
              <a:t>, Wind River's </a:t>
            </a:r>
            <a:r>
              <a:rPr lang="en-US" dirty="0" err="1">
                <a:solidFill>
                  <a:srgbClr val="414141"/>
                </a:solidFill>
              </a:rPr>
              <a:t>setuptool</a:t>
            </a:r>
            <a:r>
              <a:rPr lang="en-US" dirty="0">
                <a:solidFill>
                  <a:srgbClr val="414141"/>
                </a:solidFill>
              </a:rPr>
              <a:t>, etc., and planning ahead on having a branching and release strategy for metadata repositories</a:t>
            </a:r>
            <a:r>
              <a:rPr lang="en-US" b="0" dirty="0">
                <a:solidFill>
                  <a:srgbClr val="414141"/>
                </a:solidFill>
              </a:rPr>
              <a:t> </a:t>
            </a:r>
            <a:endParaRPr lang="en-US" b="1">
              <a:solidFill>
                <a:srgbClr val="414141"/>
              </a:solidFill>
            </a:endParaRPr>
          </a:p>
          <a:p>
            <a:pPr lvl="1"/>
            <a:r>
              <a:rPr lang="en-US" dirty="0"/>
              <a:t>Makes checkout and build more straightforward</a:t>
            </a:r>
          </a:p>
          <a:p>
            <a:pPr lvl="1"/>
            <a:r>
              <a:rPr lang="en-US" b="0" dirty="0"/>
              <a:t>In addition to </a:t>
            </a:r>
            <a:r>
              <a:rPr lang="en-US" dirty="0"/>
              <a:t>facilitating tracking</a:t>
            </a:r>
            <a:r>
              <a:rPr lang="en-US" b="0" dirty="0"/>
              <a:t> your product releases, </a:t>
            </a:r>
            <a:r>
              <a:rPr lang="en-US" dirty="0"/>
              <a:t>this allows</a:t>
            </a:r>
            <a:r>
              <a:rPr lang="en-US" b="0" dirty="0"/>
              <a:t> upgrade development on a branch</a:t>
            </a:r>
            <a:endParaRPr lang="en-US" dirty="0"/>
          </a:p>
        </p:txBody>
      </p:sp>
    </p:spTree>
    <p:extLst>
      <p:ext uri="{BB962C8B-B14F-4D97-AF65-F5344CB8AC3E}">
        <p14:creationId xmlns:p14="http://schemas.microsoft.com/office/powerpoint/2010/main" val="22929321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Avoid local changes to </a:t>
            </a:r>
            <a:r>
              <a:rPr lang="en-US" dirty="0" err="1"/>
              <a:t>oe</a:t>
            </a:r>
            <a:r>
              <a:rPr lang="en-US" dirty="0"/>
              <a:t>-core, meta-poky, etc. if at all possible</a:t>
            </a:r>
            <a:endParaRPr lang="en-US" dirty="0">
              <a:solidFill>
                <a:srgbClr val="37424A"/>
              </a:solidFill>
            </a:endParaRPr>
          </a:p>
          <a:p>
            <a:pPr lvl="1"/>
            <a:r>
              <a:rPr lang="en-US" b="0" dirty="0"/>
              <a:t>If something cannot be accomplished with a </a:t>
            </a:r>
            <a:r>
              <a:rPr lang="en-US" b="0" dirty="0" err="1"/>
              <a:t>bbappend</a:t>
            </a:r>
            <a:r>
              <a:rPr lang="en-US" b="0" dirty="0"/>
              <a:t>, </a:t>
            </a:r>
            <a:r>
              <a:rPr lang="en-US" dirty="0"/>
              <a:t>it is</a:t>
            </a:r>
            <a:r>
              <a:rPr lang="en-US" b="0" dirty="0"/>
              <a:t> </a:t>
            </a:r>
            <a:r>
              <a:rPr lang="en-US" dirty="0"/>
              <a:t>better</a:t>
            </a:r>
            <a:r>
              <a:rPr lang="en-US" b="0" dirty="0"/>
              <a:t> to work with upstream to try to come up with a solution, as carrying such changes is just one more </a:t>
            </a:r>
            <a:r>
              <a:rPr lang="en-US" dirty="0"/>
              <a:t>thing</a:t>
            </a:r>
            <a:r>
              <a:rPr lang="en-US" b="0" dirty="0"/>
              <a:t> that can become a time sink on a future upgrade </a:t>
            </a:r>
            <a:endParaRPr lang="en-US" dirty="0">
              <a:solidFill>
                <a:schemeClr val="tx1"/>
              </a:solidFill>
            </a:endParaRPr>
          </a:p>
          <a:p>
            <a:r>
              <a:rPr lang="en-US" dirty="0"/>
              <a:t>Look at pushing new recipes for FOSS packages upstream to increase the eyes looking at it and get feedback</a:t>
            </a:r>
            <a:r>
              <a:rPr lang="en-US" b="0" dirty="0"/>
              <a:t> </a:t>
            </a:r>
            <a:endParaRPr lang="en-US" dirty="0"/>
          </a:p>
          <a:p>
            <a:pPr lvl="1"/>
            <a:r>
              <a:rPr lang="en-US" b="0" dirty="0"/>
              <a:t>Increases probability of things "just working" on </a:t>
            </a:r>
            <a:r>
              <a:rPr lang="en-US" dirty="0"/>
              <a:t>upgrade</a:t>
            </a:r>
            <a:endParaRPr lang="en-US" b="1" dirty="0">
              <a:solidFill>
                <a:srgbClr val="414141"/>
              </a:solidFill>
            </a:endParaRPr>
          </a:p>
          <a:p>
            <a:pPr lvl="1"/>
            <a:r>
              <a:rPr lang="en-US" dirty="0">
                <a:solidFill>
                  <a:srgbClr val="414141"/>
                </a:solidFill>
              </a:rPr>
              <a:t>But</a:t>
            </a:r>
            <a:r>
              <a:rPr lang="en-US" b="0" dirty="0">
                <a:solidFill>
                  <a:srgbClr val="414141"/>
                </a:solidFill>
              </a:rPr>
              <a:t> don't just throw it over the wall, seriously consider signing up as maintainer </a:t>
            </a:r>
            <a:r>
              <a:rPr lang="en-US" b="0" dirty="0"/>
              <a:t>of whatever you upstream</a:t>
            </a:r>
            <a:endParaRPr lang="en-US" dirty="0">
              <a:solidFill>
                <a:schemeClr val="tx1"/>
              </a:solidFill>
            </a:endParaRPr>
          </a:p>
          <a:p>
            <a:endParaRPr lang="en-US" dirty="0"/>
          </a:p>
        </p:txBody>
      </p:sp>
    </p:spTree>
    <p:extLst>
      <p:ext uri="{BB962C8B-B14F-4D97-AF65-F5344CB8AC3E}">
        <p14:creationId xmlns:p14="http://schemas.microsoft.com/office/powerpoint/2010/main" val="41359811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a:bodyPr>
          <a:lstStyle/>
          <a:p>
            <a:r>
              <a:rPr lang="en-US" dirty="0"/>
              <a:t>Attempt to minimize local configuration changes</a:t>
            </a:r>
          </a:p>
          <a:p>
            <a:pPr lvl="1"/>
            <a:r>
              <a:rPr lang="en-US" dirty="0">
                <a:solidFill>
                  <a:srgbClr val="414141"/>
                </a:solidFill>
              </a:rPr>
              <a:t>This can be tough since there is a tension between required local customizations and associated potential maintenance burden</a:t>
            </a:r>
          </a:p>
          <a:p>
            <a:r>
              <a:rPr lang="en-US" dirty="0">
                <a:solidFill>
                  <a:srgbClr val="414141"/>
                </a:solidFill>
              </a:rPr>
              <a:t>Some simple changes can give surprising problems on upgrade</a:t>
            </a:r>
          </a:p>
          <a:p>
            <a:pPr lvl="1"/>
            <a:r>
              <a:rPr lang="en-US" dirty="0">
                <a:solidFill>
                  <a:srgbClr val="414141"/>
                </a:solidFill>
              </a:rPr>
              <a:t>e.g. Changes to fsperms</a:t>
            </a:r>
            <a:r>
              <a:rPr lang="en-US" b="0" dirty="0"/>
              <a:t>.txt, </a:t>
            </a:r>
            <a:r>
              <a:rPr lang="en-US" dirty="0"/>
              <a:t>base-files can later result in packaging errors that do not immediately seem related</a:t>
            </a:r>
            <a:endParaRPr lang="en-US" dirty="0">
              <a:solidFill>
                <a:schemeClr val="tx1"/>
              </a:solidFill>
            </a:endParaRPr>
          </a:p>
          <a:p>
            <a:r>
              <a:rPr lang="en-US" dirty="0"/>
              <a:t>Changes you may need for functional requirements can result in significant effort being required down the road</a:t>
            </a:r>
            <a:r>
              <a:rPr lang="en-US" b="0" dirty="0"/>
              <a:t> </a:t>
            </a:r>
            <a:endParaRPr lang="en-US" dirty="0">
              <a:solidFill>
                <a:srgbClr val="37424A"/>
              </a:solidFill>
            </a:endParaRPr>
          </a:p>
          <a:p>
            <a:pPr lvl="1"/>
            <a:r>
              <a:rPr lang="en-US" b="0" dirty="0"/>
              <a:t>e.g. FIPS support</a:t>
            </a:r>
            <a:r>
              <a:rPr lang="en-US" dirty="0"/>
              <a:t>.</a:t>
            </a:r>
            <a:r>
              <a:rPr lang="en-US" b="0" dirty="0"/>
              <a:t>  If you</a:t>
            </a:r>
            <a:r>
              <a:rPr lang="en-US" dirty="0"/>
              <a:t> locally</a:t>
            </a:r>
            <a:r>
              <a:rPr lang="en-US" b="0" dirty="0"/>
              <a:t> </a:t>
            </a:r>
            <a:r>
              <a:rPr lang="en-US" dirty="0" err="1"/>
              <a:t>bbappend</a:t>
            </a:r>
            <a:r>
              <a:rPr lang="en-US" dirty="0"/>
              <a:t> </a:t>
            </a:r>
            <a:r>
              <a:rPr lang="en-US" b="0" dirty="0"/>
              <a:t>the RedHat set of </a:t>
            </a:r>
            <a:r>
              <a:rPr lang="en-US" dirty="0"/>
              <a:t>OpenSSL patches</a:t>
            </a:r>
            <a:r>
              <a:rPr lang="en-US" b="0" dirty="0"/>
              <a:t>, keeping things building can </a:t>
            </a:r>
            <a:r>
              <a:rPr lang="en-US" dirty="0"/>
              <a:t>be time-consuming</a:t>
            </a:r>
            <a:r>
              <a:rPr lang="en-US" b="0" dirty="0"/>
              <a:t>  </a:t>
            </a:r>
            <a:endParaRPr lang="en-US" dirty="0">
              <a:solidFill>
                <a:schemeClr val="tx1"/>
              </a:solidFill>
            </a:endParaRPr>
          </a:p>
          <a:p>
            <a:endParaRPr lang="en-US" dirty="0"/>
          </a:p>
        </p:txBody>
      </p:sp>
    </p:spTree>
    <p:extLst>
      <p:ext uri="{BB962C8B-B14F-4D97-AF65-F5344CB8AC3E}">
        <p14:creationId xmlns:p14="http://schemas.microsoft.com/office/powerpoint/2010/main" val="28963458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Distribution Configuration Tips (continued)</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85000" lnSpcReduction="20000"/>
          </a:bodyPr>
          <a:lstStyle/>
          <a:p>
            <a:r>
              <a:rPr lang="en-US" dirty="0"/>
              <a:t>Some tools/projects can increase the burden of doing an upgrade</a:t>
            </a:r>
            <a:r>
              <a:rPr lang="en-US" b="0" dirty="0"/>
              <a:t> </a:t>
            </a:r>
            <a:endParaRPr lang="en-US" dirty="0">
              <a:solidFill>
                <a:srgbClr val="37424A"/>
              </a:solidFill>
            </a:endParaRPr>
          </a:p>
          <a:p>
            <a:pPr lvl="1"/>
            <a:r>
              <a:rPr lang="en-US" dirty="0"/>
              <a:t>e.g. node</a:t>
            </a:r>
            <a:r>
              <a:rPr lang="en-US" b="0" dirty="0"/>
              <a:t>.js, ruby, rust, </a:t>
            </a:r>
            <a:r>
              <a:rPr lang="en-US" dirty="0"/>
              <a:t>go</a:t>
            </a:r>
            <a:endParaRPr lang="en-US" dirty="0">
              <a:solidFill>
                <a:srgbClr val="37424A"/>
              </a:solidFill>
            </a:endParaRPr>
          </a:p>
          <a:p>
            <a:pPr lvl="1"/>
            <a:r>
              <a:rPr lang="en-US" dirty="0"/>
              <a:t>If</a:t>
            </a:r>
            <a:r>
              <a:rPr lang="en-US" b="0" dirty="0"/>
              <a:t> you have any local recipes to add modules, dependencies can drive recipe upgrades you might have not expected to need to </a:t>
            </a:r>
            <a:r>
              <a:rPr lang="en-US" dirty="0"/>
              <a:t>do</a:t>
            </a:r>
            <a:endParaRPr lang="en-US" dirty="0">
              <a:solidFill>
                <a:srgbClr val="37424A"/>
              </a:solidFill>
            </a:endParaRPr>
          </a:p>
          <a:p>
            <a:pPr lvl="1"/>
            <a:r>
              <a:rPr lang="en-US" dirty="0">
                <a:solidFill>
                  <a:srgbClr val="414141"/>
                </a:solidFill>
              </a:rPr>
              <a:t>as</a:t>
            </a:r>
            <a:r>
              <a:rPr lang="en-US" b="0" dirty="0">
                <a:solidFill>
                  <a:srgbClr val="414141"/>
                </a:solidFill>
              </a:rPr>
              <a:t> well, backporting a recipe for a package based on one of these </a:t>
            </a:r>
            <a:r>
              <a:rPr lang="en-US" b="0" dirty="0"/>
              <a:t>might have a significant ripple effect </a:t>
            </a:r>
            <a:endParaRPr lang="en-US" b="1" dirty="0">
              <a:solidFill>
                <a:srgbClr val="37424A"/>
              </a:solidFill>
            </a:endParaRPr>
          </a:p>
          <a:p>
            <a:r>
              <a:rPr lang="en-US" dirty="0" err="1">
                <a:solidFill>
                  <a:srgbClr val="414141"/>
                </a:solidFill>
              </a:rPr>
              <a:t>gcc</a:t>
            </a:r>
            <a:r>
              <a:rPr lang="en-US" dirty="0">
                <a:solidFill>
                  <a:srgbClr val="414141"/>
                </a:solidFill>
              </a:rPr>
              <a:t> upgrades can be painful if you have much in-house software</a:t>
            </a:r>
            <a:endParaRPr lang="en-US">
              <a:solidFill>
                <a:srgbClr val="414141"/>
              </a:solidFill>
            </a:endParaRPr>
          </a:p>
          <a:p>
            <a:pPr lvl="1"/>
            <a:r>
              <a:rPr lang="en-US" b="0" dirty="0"/>
              <a:t>Recent releases have been significantly improving warnings, which is a problem if you use/rely on -</a:t>
            </a:r>
            <a:r>
              <a:rPr lang="en-US" b="0" dirty="0" err="1"/>
              <a:t>Werror</a:t>
            </a:r>
            <a:r>
              <a:rPr lang="en-US" b="0" dirty="0"/>
              <a:t> </a:t>
            </a:r>
            <a:endParaRPr lang="en-US" dirty="0">
              <a:solidFill>
                <a:srgbClr val="37424A"/>
              </a:solidFill>
            </a:endParaRPr>
          </a:p>
          <a:p>
            <a:pPr lvl="1"/>
            <a:r>
              <a:rPr lang="en-US" b="0" dirty="0"/>
              <a:t>I've done a few upgrades where the effort required to fix in-house code issues outweighed that required for </a:t>
            </a:r>
            <a:r>
              <a:rPr lang="en-US" dirty="0" err="1"/>
              <a:t>uprading</a:t>
            </a:r>
            <a:r>
              <a:rPr lang="en-US" dirty="0"/>
              <a:t> the YP</a:t>
            </a:r>
            <a:r>
              <a:rPr lang="en-US" b="0" dirty="0"/>
              <a:t> </a:t>
            </a:r>
            <a:r>
              <a:rPr lang="en-US" dirty="0"/>
              <a:t>release by</a:t>
            </a:r>
            <a:r>
              <a:rPr lang="en-US" b="0" dirty="0"/>
              <a:t> several </a:t>
            </a:r>
            <a:r>
              <a:rPr lang="en-US" dirty="0"/>
              <a:t>times</a:t>
            </a:r>
            <a:endParaRPr lang="en-US" dirty="0">
              <a:solidFill>
                <a:srgbClr val="37424A"/>
              </a:solidFill>
            </a:endParaRPr>
          </a:p>
          <a:p>
            <a:pPr lvl="1"/>
            <a:r>
              <a:rPr lang="en-US" dirty="0"/>
              <a:t>If</a:t>
            </a:r>
            <a:r>
              <a:rPr lang="en-US" b="0" dirty="0"/>
              <a:t> you're staying on the upgrade treadmill, it's possible you may hit this every couple of years, as the pace of </a:t>
            </a:r>
            <a:r>
              <a:rPr lang="en-US" b="0" dirty="0" err="1"/>
              <a:t>gcc</a:t>
            </a:r>
            <a:r>
              <a:rPr lang="en-US" b="0" dirty="0"/>
              <a:t> releases has increased, and OE only carries recipes for two </a:t>
            </a:r>
            <a:r>
              <a:rPr lang="en-US" b="0" dirty="0" err="1"/>
              <a:t>gcc</a:t>
            </a:r>
            <a:r>
              <a:rPr lang="en-US" b="0" dirty="0"/>
              <a:t> version branches at a time.  Forward porting </a:t>
            </a:r>
            <a:r>
              <a:rPr lang="en-US" b="0" dirty="0" err="1"/>
              <a:t>gcc</a:t>
            </a:r>
            <a:r>
              <a:rPr lang="en-US" b="0" dirty="0"/>
              <a:t> recipes is involved and considered a bad strategy</a:t>
            </a:r>
            <a:endParaRPr lang="en-US">
              <a:solidFill>
                <a:schemeClr val="tx1"/>
              </a:solidFill>
            </a:endParaRPr>
          </a:p>
          <a:p>
            <a:endParaRPr lang="en-US" dirty="0"/>
          </a:p>
        </p:txBody>
      </p:sp>
    </p:spTree>
    <p:extLst>
      <p:ext uri="{BB962C8B-B14F-4D97-AF65-F5344CB8AC3E}">
        <p14:creationId xmlns:p14="http://schemas.microsoft.com/office/powerpoint/2010/main" val="34317711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Preparing for a Distribution Upgrade</a:t>
            </a:r>
          </a:p>
        </p:txBody>
      </p:sp>
      <p:sp>
        <p:nvSpPr>
          <p:cNvPr id="3" name="Content Placeholder 2"/>
          <p:cNvSpPr>
            <a:spLocks noGrp="1"/>
          </p:cNvSpPr>
          <p:nvPr>
            <p:ph idx="4294967295"/>
          </p:nvPr>
        </p:nvSpPr>
        <p:spPr>
          <a:xfrm>
            <a:off x="457200" y="1008529"/>
            <a:ext cx="8229600" cy="4832821"/>
          </a:xfrm>
          <a:prstGeom prst="rect">
            <a:avLst/>
          </a:prstGeom>
        </p:spPr>
        <p:txBody>
          <a:bodyPr>
            <a:normAutofit/>
          </a:bodyPr>
          <a:lstStyle/>
          <a:p>
            <a:r>
              <a:rPr lang="en-US" dirty="0"/>
              <a:t>Can be difficult resource-wise, but consider regularly test building against master</a:t>
            </a:r>
            <a:endParaRPr lang="en-US" dirty="0">
              <a:solidFill>
                <a:srgbClr val="414141"/>
              </a:solidFill>
            </a:endParaRPr>
          </a:p>
          <a:p>
            <a:pPr lvl="1"/>
            <a:r>
              <a:rPr lang="en-US" b="0" dirty="0"/>
              <a:t>Gives a heads up on changes that impact your </a:t>
            </a:r>
            <a:r>
              <a:rPr lang="en-US" dirty="0"/>
              <a:t>build</a:t>
            </a:r>
            <a:endParaRPr lang="en-US" dirty="0">
              <a:solidFill>
                <a:srgbClr val="37424A"/>
              </a:solidFill>
            </a:endParaRPr>
          </a:p>
          <a:p>
            <a:pPr lvl="1"/>
            <a:r>
              <a:rPr lang="en-US" dirty="0"/>
              <a:t>If</a:t>
            </a:r>
            <a:r>
              <a:rPr lang="en-US" b="0" dirty="0"/>
              <a:t> you have robust upgrade strategy and are doing regular product updates, having it be part of your workflow should ease keeping up as opposed to coming in </a:t>
            </a:r>
            <a:r>
              <a:rPr lang="en-US" dirty="0"/>
              <a:t>completely</a:t>
            </a:r>
            <a:r>
              <a:rPr lang="en-US" b="0" dirty="0"/>
              <a:t> fresh on a new YP release </a:t>
            </a:r>
            <a:endParaRPr lang="en-US" dirty="0">
              <a:solidFill>
                <a:schemeClr val="tx1"/>
              </a:solidFill>
            </a:endParaRPr>
          </a:p>
          <a:p>
            <a:r>
              <a:rPr lang="en-US" dirty="0"/>
              <a:t>Look at yoctoproject.org documentation on per-release changes</a:t>
            </a:r>
          </a:p>
          <a:p>
            <a:pPr lvl="1"/>
            <a:r>
              <a:rPr lang="en-US" b="0" dirty="0">
                <a:solidFill>
                  <a:srgbClr val="414141"/>
                </a:solidFill>
                <a:hlinkClick r:id="rId3"/>
              </a:rPr>
              <a:t>http://www.yoctoproject.org/docs/current/ref-manual/ref-manual.html#migration</a:t>
            </a:r>
            <a:endParaRPr lang="en-US" b="0">
              <a:solidFill>
                <a:srgbClr val="414141"/>
              </a:solidFill>
            </a:endParaRPr>
          </a:p>
        </p:txBody>
      </p:sp>
    </p:spTree>
    <p:extLst>
      <p:ext uri="{BB962C8B-B14F-4D97-AF65-F5344CB8AC3E}">
        <p14:creationId xmlns:p14="http://schemas.microsoft.com/office/powerpoint/2010/main" val="16038783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Build-related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lnSpcReduction="10000"/>
          </a:bodyPr>
          <a:lstStyle/>
          <a:p>
            <a:r>
              <a:rPr lang="en-US" dirty="0">
                <a:solidFill>
                  <a:srgbClr val="414141"/>
                </a:solidFill>
              </a:rPr>
              <a:t>For reproducibility and disaster recovery, it is useful to archive build output such as images and SDKs</a:t>
            </a:r>
          </a:p>
          <a:p>
            <a:pPr lvl="1"/>
            <a:r>
              <a:rPr lang="en-US" dirty="0">
                <a:solidFill>
                  <a:srgbClr val="414141"/>
                </a:solidFill>
              </a:rPr>
              <a:t>If you make use of SDKs, it is common to have significant churn during development as additions are made.  Using the SDK_VERSION variable to number your internal SDK releases can help with reproducibility</a:t>
            </a:r>
          </a:p>
          <a:p>
            <a:r>
              <a:rPr lang="en-US" dirty="0">
                <a:solidFill>
                  <a:srgbClr val="414141"/>
                </a:solidFill>
              </a:rPr>
              <a:t>Archiving the downloads directory for use as a source pre-mirror can be quite useful</a:t>
            </a:r>
          </a:p>
          <a:p>
            <a:pPr lvl="1"/>
            <a:r>
              <a:rPr lang="en-US" dirty="0">
                <a:solidFill>
                  <a:srgbClr val="414141"/>
                </a:solidFill>
              </a:rPr>
              <a:t>In some organizations, doing so can be required for either reproducibility or for building on systems without network access</a:t>
            </a:r>
          </a:p>
          <a:p>
            <a:pPr lvl="1"/>
            <a:r>
              <a:rPr lang="en-US" dirty="0">
                <a:solidFill>
                  <a:srgbClr val="414141"/>
                </a:solidFill>
              </a:rPr>
              <a:t>You may need to investigate tools for binary storage to reduce disk space usage</a:t>
            </a:r>
          </a:p>
        </p:txBody>
      </p:sp>
    </p:spTree>
    <p:extLst>
      <p:ext uri="{BB962C8B-B14F-4D97-AF65-F5344CB8AC3E}">
        <p14:creationId xmlns:p14="http://schemas.microsoft.com/office/powerpoint/2010/main" val="7868058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fontScale="92500" lnSpcReduction="10000"/>
          </a:bodyPr>
          <a:lstStyle/>
          <a:p>
            <a:r>
              <a:rPr lang="en-US" b="0" dirty="0" err="1" smtClean="0">
                <a:latin typeface="courier" charset="0"/>
              </a:rPr>
              <a:t>devtool</a:t>
            </a:r>
            <a:r>
              <a:rPr lang="en-US" dirty="0" smtClean="0">
                <a:latin typeface="+mn-lt"/>
              </a:rPr>
              <a:t> is a collection of tools to aid developer workflow:</a:t>
            </a:r>
          </a:p>
          <a:p>
            <a:pPr lvl="1"/>
            <a:r>
              <a:rPr lang="en-US" dirty="0">
                <a:latin typeface="+mn-lt"/>
              </a:rPr>
              <a:t>C</a:t>
            </a:r>
            <a:r>
              <a:rPr lang="en-US" dirty="0" smtClean="0">
                <a:latin typeface="+mn-lt"/>
              </a:rPr>
              <a:t>reate, update, modify recipes in the build environment</a:t>
            </a:r>
          </a:p>
          <a:p>
            <a:pPr lvl="1"/>
            <a:r>
              <a:rPr lang="en-US" dirty="0" smtClean="0">
                <a:latin typeface="+mn-lt"/>
              </a:rPr>
              <a:t>Streamlines development by performing repetitive tasks via tinfoil (wrapper around </a:t>
            </a:r>
            <a:r>
              <a:rPr lang="en-US" dirty="0" err="1" smtClean="0">
                <a:latin typeface="+mn-lt"/>
              </a:rPr>
              <a:t>bitbake</a:t>
            </a:r>
            <a:r>
              <a:rPr lang="en-US" dirty="0" smtClean="0">
                <a:latin typeface="+mn-lt"/>
              </a:rPr>
              <a:t>) and </a:t>
            </a:r>
            <a:r>
              <a:rPr lang="en-US" dirty="0" err="1" smtClean="0">
                <a:latin typeface="Courier" charset="0"/>
                <a:ea typeface="Courier" charset="0"/>
                <a:cs typeface="Courier" charset="0"/>
              </a:rPr>
              <a:t>recipetool</a:t>
            </a:r>
            <a:r>
              <a:rPr lang="en-US" dirty="0" smtClean="0">
                <a:latin typeface="+mn-lt"/>
              </a:rPr>
              <a:t>.</a:t>
            </a:r>
          </a:p>
          <a:p>
            <a:pPr lvl="1"/>
            <a:r>
              <a:rPr lang="en-US" dirty="0" smtClean="0">
                <a:latin typeface="+mn-lt"/>
              </a:rPr>
              <a:t>Application development in user space (with </a:t>
            </a:r>
            <a:r>
              <a:rPr lang="en-US" dirty="0" err="1" smtClean="0">
                <a:latin typeface="+mn-lt"/>
              </a:rPr>
              <a:t>eSDK</a:t>
            </a:r>
            <a:r>
              <a:rPr lang="en-US" dirty="0" smtClean="0">
                <a:latin typeface="+mn-lt"/>
              </a:rPr>
              <a:t>)</a:t>
            </a:r>
          </a:p>
          <a:p>
            <a:r>
              <a:rPr lang="en-US" dirty="0" smtClean="0">
                <a:latin typeface="+mn-lt"/>
              </a:rPr>
              <a:t>The extensible SDK (</a:t>
            </a:r>
            <a:r>
              <a:rPr lang="en-US" dirty="0" err="1" smtClean="0">
                <a:latin typeface="+mn-lt"/>
              </a:rPr>
              <a:t>eSDK</a:t>
            </a:r>
            <a:r>
              <a:rPr lang="en-US" dirty="0" smtClean="0">
                <a:latin typeface="+mn-lt"/>
              </a:rPr>
              <a:t>) </a:t>
            </a:r>
            <a:r>
              <a:rPr lang="en-US" dirty="0" smtClean="0"/>
              <a:t>is </a:t>
            </a:r>
            <a:r>
              <a:rPr lang="en-US" dirty="0"/>
              <a:t>a portable and standalone development environment , basically an SDK with an added </a:t>
            </a:r>
            <a:r>
              <a:rPr lang="en-US" b="0" dirty="0" err="1">
                <a:latin typeface="courier" charset="0"/>
              </a:rPr>
              <a:t>bitbake</a:t>
            </a:r>
            <a:r>
              <a:rPr lang="en-US" dirty="0"/>
              <a:t> executive via </a:t>
            </a:r>
            <a:r>
              <a:rPr lang="en-US" b="0" dirty="0" err="1">
                <a:latin typeface="courier" charset="0"/>
              </a:rPr>
              <a:t>devtool</a:t>
            </a:r>
            <a:r>
              <a:rPr lang="en-US" dirty="0" smtClean="0"/>
              <a:t>.</a:t>
            </a:r>
          </a:p>
          <a:p>
            <a:r>
              <a:rPr lang="en-US" dirty="0" smtClean="0"/>
              <a:t>The </a:t>
            </a:r>
            <a:r>
              <a:rPr lang="en-US" dirty="0" err="1" smtClean="0"/>
              <a:t>eSDK</a:t>
            </a:r>
            <a:r>
              <a:rPr lang="en-US" dirty="0" smtClean="0"/>
              <a:t> runs in a Linux environment, but we will cover running it in a Mac OS X (or Windows) environment in the CROPS session (using Docker containers).</a:t>
            </a:r>
            <a:endParaRPr lang="en-US" dirty="0" smtClean="0">
              <a:latin typeface="+mn-lt"/>
            </a:endParaRPr>
          </a:p>
          <a:p>
            <a:r>
              <a:rPr lang="en-US" sz="2000" i="1" dirty="0" smtClean="0">
                <a:solidFill>
                  <a:srgbClr val="0071C5"/>
                </a:solidFill>
                <a:latin typeface="+mn-lt"/>
              </a:rPr>
              <a:t>NOTE:  this session will focus on the layer maintainer/system integrator’s workflow (build environment)</a:t>
            </a:r>
          </a:p>
        </p:txBody>
      </p:sp>
    </p:spTree>
    <p:extLst>
      <p:ext uri="{BB962C8B-B14F-4D97-AF65-F5344CB8AC3E}">
        <p14:creationId xmlns:p14="http://schemas.microsoft.com/office/powerpoint/2010/main" val="26579710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Security-related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77500" lnSpcReduction="20000"/>
          </a:bodyPr>
          <a:lstStyle/>
          <a:p>
            <a:r>
              <a:rPr lang="en-US" dirty="0">
                <a:solidFill>
                  <a:srgbClr val="414141"/>
                </a:solidFill>
              </a:rPr>
              <a:t>Security fixes are a likely source of pressure for maintenance releases, knowing what possible issues affect your distribution is extremely valuable</a:t>
            </a:r>
          </a:p>
          <a:p>
            <a:r>
              <a:rPr lang="en-US" dirty="0">
                <a:solidFill>
                  <a:srgbClr val="414141"/>
                </a:solidFill>
              </a:rPr>
              <a:t>Morty and newer releases have </a:t>
            </a:r>
            <a:r>
              <a:rPr lang="en-US" dirty="0" err="1">
                <a:solidFill>
                  <a:srgbClr val="414141"/>
                </a:solidFill>
              </a:rPr>
              <a:t>cve-check.bbclass</a:t>
            </a:r>
            <a:r>
              <a:rPr lang="en-US" dirty="0">
                <a:solidFill>
                  <a:srgbClr val="414141"/>
                </a:solidFill>
              </a:rPr>
              <a:t>, which uses </a:t>
            </a:r>
            <a:r>
              <a:rPr lang="en-US" dirty="0" err="1">
                <a:solidFill>
                  <a:srgbClr val="414141"/>
                </a:solidFill>
              </a:rPr>
              <a:t>cve</a:t>
            </a:r>
            <a:r>
              <a:rPr lang="en-US" dirty="0">
                <a:solidFill>
                  <a:srgbClr val="414141"/>
                </a:solidFill>
              </a:rPr>
              <a:t>-check-tool to check built packages for CVEs</a:t>
            </a:r>
          </a:p>
          <a:p>
            <a:pPr lvl="1"/>
            <a:r>
              <a:rPr lang="en-US" dirty="0">
                <a:solidFill>
                  <a:srgbClr val="414141"/>
                </a:solidFill>
              </a:rPr>
              <a:t>Not hard to port back to older YP releases</a:t>
            </a:r>
          </a:p>
          <a:p>
            <a:pPr lvl="1"/>
            <a:r>
              <a:rPr lang="en-US" dirty="0">
                <a:solidFill>
                  <a:srgbClr val="414141"/>
                </a:solidFill>
              </a:rPr>
              <a:t>Note that there is ongoing discussion about the need for a better scanning tool</a:t>
            </a:r>
          </a:p>
          <a:p>
            <a:r>
              <a:rPr lang="en-US" dirty="0">
                <a:solidFill>
                  <a:srgbClr val="414141"/>
                </a:solidFill>
              </a:rPr>
              <a:t>The yocto-security mailing list is used to notify about high profile security fixes</a:t>
            </a:r>
          </a:p>
          <a:p>
            <a:pPr lvl="1"/>
            <a:r>
              <a:rPr lang="en-US" dirty="0">
                <a:solidFill>
                  <a:srgbClr val="414141"/>
                </a:solidFill>
              </a:rPr>
              <a:t>Should soon also act as a source of notifications about labelled CVE security fixes coming into the supported releases</a:t>
            </a:r>
          </a:p>
          <a:p>
            <a:r>
              <a:rPr lang="en-US" dirty="0">
                <a:solidFill>
                  <a:srgbClr val="414141"/>
                </a:solidFill>
              </a:rPr>
              <a:t>Otherwise, you'll need to rely on sources such as:</a:t>
            </a:r>
          </a:p>
          <a:p>
            <a:pPr lvl="1"/>
            <a:r>
              <a:rPr lang="en-US" dirty="0">
                <a:solidFill>
                  <a:srgbClr val="414141"/>
                </a:solidFill>
              </a:rPr>
              <a:t>cve.mitre.org</a:t>
            </a:r>
          </a:p>
          <a:p>
            <a:pPr lvl="1"/>
            <a:r>
              <a:rPr lang="en-US" dirty="0">
                <a:solidFill>
                  <a:srgbClr val="414141"/>
                </a:solidFill>
              </a:rPr>
              <a:t>cvedetails.com</a:t>
            </a:r>
          </a:p>
          <a:p>
            <a:pPr lvl="1"/>
            <a:r>
              <a:rPr lang="en-US" dirty="0">
                <a:solidFill>
                  <a:srgbClr val="414141"/>
                </a:solidFill>
              </a:rPr>
              <a:t>Other Linux distributions' (RedHat, Debian, etc.) security notification sites</a:t>
            </a:r>
          </a:p>
        </p:txBody>
      </p:sp>
    </p:spTree>
    <p:extLst>
      <p:ext uri="{BB962C8B-B14F-4D97-AF65-F5344CB8AC3E}">
        <p14:creationId xmlns:p14="http://schemas.microsoft.com/office/powerpoint/2010/main" val="15673010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Compliance-related Maintenance</a:t>
            </a:r>
          </a:p>
        </p:txBody>
      </p:sp>
      <p:sp>
        <p:nvSpPr>
          <p:cNvPr id="3" name="Content Placeholder 2"/>
          <p:cNvSpPr>
            <a:spLocks noGrp="1"/>
          </p:cNvSpPr>
          <p:nvPr>
            <p:ph idx="4294967295"/>
          </p:nvPr>
        </p:nvSpPr>
        <p:spPr>
          <a:xfrm>
            <a:off x="457200" y="1008529"/>
            <a:ext cx="8229600" cy="4832821"/>
          </a:xfrm>
          <a:prstGeom prst="rect">
            <a:avLst/>
          </a:prstGeom>
        </p:spPr>
        <p:txBody>
          <a:bodyPr>
            <a:normAutofit fontScale="92500" lnSpcReduction="10000"/>
          </a:bodyPr>
          <a:lstStyle/>
          <a:p>
            <a:r>
              <a:rPr lang="en-US" dirty="0">
                <a:solidFill>
                  <a:srgbClr val="414141"/>
                </a:solidFill>
              </a:rPr>
              <a:t>Planning for source and build system release upfront can save a lot of anxiety later</a:t>
            </a:r>
          </a:p>
          <a:p>
            <a:r>
              <a:rPr lang="en-US" dirty="0">
                <a:solidFill>
                  <a:srgbClr val="414141"/>
                </a:solidFill>
              </a:rPr>
              <a:t>It is </a:t>
            </a:r>
            <a:r>
              <a:rPr lang="en-US" dirty="0" err="1">
                <a:solidFill>
                  <a:srgbClr val="414141"/>
                </a:solidFill>
              </a:rPr>
              <a:t>recommned</a:t>
            </a:r>
            <a:r>
              <a:rPr lang="en-US" dirty="0">
                <a:solidFill>
                  <a:srgbClr val="414141"/>
                </a:solidFill>
              </a:rPr>
              <a:t> that you use the provided license publishing and source archiving tools</a:t>
            </a:r>
          </a:p>
          <a:p>
            <a:pPr lvl="1"/>
            <a:r>
              <a:rPr lang="en-US" dirty="0">
                <a:solidFill>
                  <a:srgbClr val="414141"/>
                </a:solidFill>
                <a:hlinkClick r:id="rId3"/>
              </a:rPr>
              <a:t>http://www.yoctoproject.org/docs/2.3.2/dev-manual/dev-manual.html#maintaining-open-source-license-compliance-during-your-products-lifecycle</a:t>
            </a:r>
          </a:p>
          <a:p>
            <a:pPr lvl="1">
              <a:buClr>
                <a:srgbClr val="37424A"/>
              </a:buClr>
            </a:pPr>
            <a:r>
              <a:rPr lang="en-US" dirty="0">
                <a:solidFill>
                  <a:srgbClr val="414141"/>
                </a:solidFill>
              </a:rPr>
              <a:t>You may need to post-process the output to match your legal team's requirements, it is better to have an idea of what those are as early as possible</a:t>
            </a:r>
          </a:p>
          <a:p>
            <a:r>
              <a:rPr lang="en-US" dirty="0">
                <a:solidFill>
                  <a:srgbClr val="414141"/>
                </a:solidFill>
              </a:rPr>
              <a:t>Similar to archiving of the downloads directory, keeping source archiving enabled and storing the output may be easier than doing special compliance collection builds, if you can manage the space requirements</a:t>
            </a:r>
          </a:p>
        </p:txBody>
      </p:sp>
    </p:spTree>
    <p:extLst>
      <p:ext uri="{BB962C8B-B14F-4D97-AF65-F5344CB8AC3E}">
        <p14:creationId xmlns:p14="http://schemas.microsoft.com/office/powerpoint/2010/main" val="6541199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a:bodyPr>
          <a:lstStyle/>
          <a:p>
            <a:r>
              <a:rPr lang="en-US" sz="2200" b="0" dirty="0">
                <a:solidFill>
                  <a:schemeClr val="tx1"/>
                </a:solidFill>
                <a:hlinkClick r:id="rId2"/>
              </a:rPr>
              <a:t>Best Practices to Follow When Creating Layers​</a:t>
            </a:r>
            <a:endParaRPr lang="en-US" sz="2200" b="0" dirty="0">
              <a:solidFill>
                <a:schemeClr val="tx1"/>
              </a:solidFill>
            </a:endParaRPr>
          </a:p>
          <a:p>
            <a:pPr>
              <a:buNone/>
            </a:pPr>
            <a:r>
              <a:rPr lang="en-US" sz="2200" b="0" dirty="0">
                <a:solidFill>
                  <a:srgbClr val="37424A"/>
                </a:solidFill>
              </a:rPr>
              <a:t>     </a:t>
            </a:r>
            <a:r>
              <a:rPr lang="en-US" sz="2200" b="0" dirty="0">
                <a:solidFill>
                  <a:srgbClr val="37424A"/>
                </a:solidFill>
                <a:hlinkClick r:id="rId3"/>
              </a:rPr>
              <a:t>http://www.yoctoproject.org/docs/2.3.2/dev-manual/dev-</a:t>
            </a:r>
            <a:r>
              <a:rPr lang="en-US" sz="2200" b="0" dirty="0">
                <a:solidFill>
                  <a:srgbClr val="37424A"/>
                </a:solidFill>
              </a:rPr>
              <a:t>  </a:t>
            </a:r>
            <a:r>
              <a:rPr lang="en-US" sz="2200" b="0" dirty="0" err="1">
                <a:solidFill>
                  <a:srgbClr val="37424A"/>
                </a:solidFill>
              </a:rPr>
              <a:t>manual.html#best-practices-to-follow-when-creating-layers</a:t>
            </a:r>
            <a:endParaRPr lang="en-US" dirty="0" err="1">
              <a:solidFill>
                <a:schemeClr val="tx1"/>
              </a:solidFill>
            </a:endParaRPr>
          </a:p>
          <a:p>
            <a:pPr>
              <a:buClr>
                <a:srgbClr val="0098DB"/>
              </a:buClr>
            </a:pPr>
            <a:r>
              <a:rPr lang="en-US" sz="2200" b="0" dirty="0">
                <a:solidFill>
                  <a:srgbClr val="37424A"/>
                </a:solidFill>
                <a:hlinkClick r:id="rId4"/>
              </a:rPr>
              <a:t>Making Sure Your Layer is Compatible With Yocto Project</a:t>
            </a:r>
            <a:endParaRPr lang="en-US" sz="2200" b="0" dirty="0">
              <a:solidFill>
                <a:srgbClr val="37424A"/>
              </a:solidFill>
            </a:endParaRPr>
          </a:p>
          <a:p>
            <a:pPr>
              <a:buNone/>
            </a:pPr>
            <a:r>
              <a:rPr lang="en-US" sz="2200" b="0" dirty="0">
                <a:solidFill>
                  <a:srgbClr val="37424A"/>
                </a:solidFill>
              </a:rPr>
              <a:t>     http://www.yoctoproject.org/docs/2.3.2/dev-manual/dev-manual.html#making-sure-your-layer-is-compatible-with-yocto-project</a:t>
            </a:r>
            <a:endParaRPr lang="en-US" dirty="0">
              <a:solidFill>
                <a:schemeClr val="tx1"/>
              </a:solidFill>
            </a:endParaRPr>
          </a:p>
          <a:p>
            <a:pPr marL="0" indent="0">
              <a:buClr>
                <a:srgbClr val="0098DB"/>
              </a:buClr>
              <a:buNone/>
            </a:pPr>
            <a:endParaRPr lang="en-US" sz="2200" b="0" dirty="0">
              <a:solidFill>
                <a:srgbClr val="37424A"/>
              </a:solidFill>
            </a:endParaRPr>
          </a:p>
          <a:p>
            <a:pPr>
              <a:buClrTx/>
              <a:buAutoNum type="arabicPeriod"/>
            </a:pPr>
            <a:endParaRPr lang="en-US" sz="2200" b="0" dirty="0">
              <a:solidFill>
                <a:srgbClr val="37424A"/>
              </a:solidFill>
            </a:endParaRPr>
          </a:p>
          <a:p>
            <a:pPr marL="457200" indent="-457200">
              <a:buAutoNum type="arabicPeriod"/>
            </a:pPr>
            <a:endParaRPr lang="en-US" sz="2200" b="0" dirty="0">
              <a:solidFill>
                <a:srgbClr val="37424A"/>
              </a:solidFill>
            </a:endParaRPr>
          </a:p>
          <a:p>
            <a:pPr marL="457200" indent="-457200">
              <a:buAutoNum type="arabicPeriod"/>
            </a:pPr>
            <a:endParaRPr lang="en-US" dirty="0"/>
          </a:p>
        </p:txBody>
      </p:sp>
    </p:spTree>
    <p:extLst>
      <p:ext uri="{BB962C8B-B14F-4D97-AF65-F5344CB8AC3E}">
        <p14:creationId xmlns:p14="http://schemas.microsoft.com/office/powerpoint/2010/main" val="386745308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Eight</a:t>
            </a:r>
            <a:endParaRPr lang="en-US" dirty="0"/>
          </a:p>
        </p:txBody>
      </p:sp>
      <p:sp>
        <p:nvSpPr>
          <p:cNvPr id="4" name="Content Placeholder 3"/>
          <p:cNvSpPr>
            <a:spLocks noGrp="1"/>
          </p:cNvSpPr>
          <p:nvPr>
            <p:ph sz="quarter" idx="11"/>
          </p:nvPr>
        </p:nvSpPr>
        <p:spPr>
          <a:xfrm>
            <a:off x="685800" y="4125913"/>
            <a:ext cx="7993993" cy="866775"/>
          </a:xfrm>
        </p:spPr>
        <p:txBody>
          <a:bodyPr/>
          <a:lstStyle/>
          <a:p>
            <a:pPr eaLnBrk="1" hangingPunct="1">
              <a:spcBef>
                <a:spcPts val="900"/>
              </a:spcBef>
            </a:pPr>
            <a:r>
              <a:rPr lang="en-US" dirty="0"/>
              <a:t>Kernel Modules with </a:t>
            </a:r>
            <a:r>
              <a:rPr lang="en-US" dirty="0" err="1" smtClean="0"/>
              <a:t>eSDKs</a:t>
            </a:r>
            <a:endParaRPr lang="en-US" dirty="0" smtClean="0"/>
          </a:p>
          <a:p>
            <a:pPr eaLnBrk="1" hangingPunct="1">
              <a:spcBef>
                <a:spcPts val="900"/>
              </a:spcBef>
            </a:pPr>
            <a:r>
              <a:rPr lang="en-US" dirty="0" smtClean="0"/>
              <a:t>Marco </a:t>
            </a:r>
            <a:r>
              <a:rPr lang="en-US" dirty="0" err="1"/>
              <a:t>Cavallini</a:t>
            </a:r>
            <a:endParaRPr lang="en-US" dirty="0">
              <a:latin typeface="Arial" charset="0"/>
            </a:endParaRPr>
          </a:p>
        </p:txBody>
      </p:sp>
    </p:spTree>
    <p:extLst>
      <p:ext uri="{BB962C8B-B14F-4D97-AF65-F5344CB8AC3E}">
        <p14:creationId xmlns:p14="http://schemas.microsoft.com/office/powerpoint/2010/main" val="3428853243"/>
      </p:ext>
    </p:extLst>
  </p:cSld>
  <p:clrMapOvr>
    <a:masterClrMapping/>
  </p:clrMapOvr>
  <p:transition>
    <p:fade/>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Kernel modules with </a:t>
            </a:r>
            <a:r>
              <a:rPr lang="en-US" dirty="0" err="1"/>
              <a:t>eSDKs</a:t>
            </a:r>
            <a:r>
              <a:rPr lang="en-US" dirty="0"/>
              <a:t> – Overview</a:t>
            </a:r>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r>
              <a:rPr lang="en-US" dirty="0"/>
              <a:t>The Extensible SDK (</a:t>
            </a:r>
            <a:r>
              <a:rPr lang="en-US" dirty="0" err="1"/>
              <a:t>eSDK</a:t>
            </a:r>
            <a:r>
              <a:rPr lang="en-US" dirty="0"/>
              <a:t>) is a portable </a:t>
            </a:r>
            <a:r>
              <a:rPr lang="en-US" dirty="0" smtClean="0"/>
              <a:t>and standalone </a:t>
            </a:r>
            <a:r>
              <a:rPr lang="en-US" dirty="0"/>
              <a:t>development environment , basically </a:t>
            </a:r>
            <a:r>
              <a:rPr lang="en-US" dirty="0" smtClean="0"/>
              <a:t>an SDK </a:t>
            </a:r>
            <a:r>
              <a:rPr lang="en-US" dirty="0"/>
              <a:t>with an added </a:t>
            </a:r>
            <a:r>
              <a:rPr lang="en-US" dirty="0" err="1"/>
              <a:t>bitbake</a:t>
            </a:r>
            <a:r>
              <a:rPr lang="en-US" dirty="0"/>
              <a:t> executive via </a:t>
            </a:r>
            <a:r>
              <a:rPr lang="en-US" dirty="0" err="1"/>
              <a:t>devtool</a:t>
            </a:r>
            <a:r>
              <a:rPr lang="en-US" dirty="0"/>
              <a:t>.</a:t>
            </a:r>
          </a:p>
          <a:p>
            <a:r>
              <a:rPr lang="en-US" dirty="0" smtClean="0"/>
              <a:t>The </a:t>
            </a:r>
            <a:r>
              <a:rPr lang="en-US" dirty="0"/>
              <a:t>“</a:t>
            </a:r>
            <a:r>
              <a:rPr lang="en-US" dirty="0" err="1"/>
              <a:t>devtool</a:t>
            </a:r>
            <a:r>
              <a:rPr lang="en-US" dirty="0"/>
              <a:t>” is a collection of tools to </a:t>
            </a:r>
            <a:r>
              <a:rPr lang="en-US" dirty="0" smtClean="0"/>
              <a:t>help development</a:t>
            </a:r>
            <a:r>
              <a:rPr lang="en-US" dirty="0"/>
              <a:t>, in particular user space development.</a:t>
            </a:r>
          </a:p>
          <a:p>
            <a:r>
              <a:rPr lang="en-US" dirty="0" smtClean="0"/>
              <a:t>We </a:t>
            </a:r>
            <a:r>
              <a:rPr lang="en-US" dirty="0"/>
              <a:t>can use </a:t>
            </a:r>
            <a:r>
              <a:rPr lang="en-US" dirty="0" err="1"/>
              <a:t>devtool</a:t>
            </a:r>
            <a:r>
              <a:rPr lang="en-US" dirty="0"/>
              <a:t> to manage a new kernel </a:t>
            </a:r>
            <a:r>
              <a:rPr lang="en-US" dirty="0" smtClean="0"/>
              <a:t>module:</a:t>
            </a:r>
          </a:p>
          <a:p>
            <a:pPr lvl="1"/>
            <a:r>
              <a:rPr lang="en-US" b="0" dirty="0" smtClean="0"/>
              <a:t>Like </a:t>
            </a:r>
            <a:r>
              <a:rPr lang="en-US" b="0" dirty="0"/>
              <a:t>normal applications is possible to import and create </a:t>
            </a:r>
            <a:r>
              <a:rPr lang="en-US" b="0" dirty="0" smtClean="0"/>
              <a:t>a wrapper </a:t>
            </a:r>
            <a:r>
              <a:rPr lang="en-US" b="0" dirty="0"/>
              <a:t>recipe to manage the kernel module with </a:t>
            </a:r>
            <a:r>
              <a:rPr lang="en-US" b="0" dirty="0" err="1"/>
              <a:t>eSDKs</a:t>
            </a:r>
            <a:r>
              <a:rPr lang="en-US" b="0" dirty="0"/>
              <a:t>.</a:t>
            </a:r>
            <a:endParaRPr lang="en-US" dirty="0">
              <a:solidFill>
                <a:srgbClr val="666666"/>
              </a:solidFill>
              <a:latin typeface="Open Sans"/>
            </a:endParaRPr>
          </a:p>
        </p:txBody>
      </p:sp>
    </p:spTree>
    <p:extLst>
      <p:ext uri="{BB962C8B-B14F-4D97-AF65-F5344CB8AC3E}">
        <p14:creationId xmlns:p14="http://schemas.microsoft.com/office/powerpoint/2010/main" val="4260723219"/>
      </p:ext>
    </p:extLst>
  </p:cSld>
  <p:clrMapOvr>
    <a:masterClrMapping/>
  </p:clrMapOvr>
  <p:transition>
    <p:fade/>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a:solidFill>
                  <a:srgbClr val="0098DB"/>
                </a:solidFill>
                <a:highlight>
                  <a:scrgbClr r="0" g="0" b="0">
                    <a:alpha val="0"/>
                  </a:scrgbClr>
                </a:highlight>
                <a:latin typeface="Arial"/>
                <a:ea typeface="ＭＳ Ｐゴシック"/>
                <a:cs typeface="Arial"/>
              </a:rPr>
              <a:t>Kernel modules with eSDKs –</a:t>
            </a:r>
            <a:br>
              <a:rPr lang="en-US" sz="2600" b="1" kern="1200">
                <a:solidFill>
                  <a:srgbClr val="0098DB"/>
                </a:solidFill>
                <a:highlight>
                  <a:scrgbClr r="0" g="0" b="0">
                    <a:alpha val="0"/>
                  </a:scrgbClr>
                </a:highlight>
                <a:latin typeface="Arial"/>
                <a:ea typeface="ＭＳ Ｐゴシック"/>
                <a:cs typeface="Arial"/>
              </a:rPr>
            </a:br>
            <a:r>
              <a:rPr lang="en-US" sz="2600" b="1" kern="1200">
                <a:solidFill>
                  <a:srgbClr val="0098DB"/>
                </a:solidFill>
                <a:highlight>
                  <a:scrgbClr r="0" g="0" b="0">
                    <a:alpha val="0"/>
                  </a:scrgbClr>
                </a:highlight>
                <a:latin typeface="Arial"/>
                <a:ea typeface="ＭＳ Ｐゴシック"/>
                <a:cs typeface="Arial"/>
              </a:rPr>
              <a:t>Compiling a kernel module</a:t>
            </a:r>
          </a:p>
        </p:txBody>
      </p:sp>
      <p:sp>
        <p:nvSpPr>
          <p:cNvPr id="3" name="Content Placeholder 2"/>
          <p:cNvSpPr txBox="1">
            <a:spLocks noGrp="1"/>
          </p:cNvSpPr>
          <p:nvPr>
            <p:ph type="body" idx="4294967295"/>
          </p:nvPr>
        </p:nvSpPr>
        <p:spPr>
          <a:xfrm>
            <a:off x="419760" y="1471680"/>
            <a:ext cx="8251560" cy="4180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457200" lvl="0" indent="-457200">
              <a:spcBef>
                <a:spcPts val="1800"/>
              </a:spcBef>
              <a:buClr>
                <a:srgbClr val="0098DB"/>
              </a:buClr>
              <a:buSzPct val="100000"/>
              <a:buFont typeface="Arial" pitchFamily="32"/>
              <a:buChar char="•"/>
            </a:pPr>
            <a:r>
              <a:rPr lang="en-US" dirty="0"/>
              <a:t>We have two choices</a:t>
            </a:r>
          </a:p>
          <a:p>
            <a:pPr marL="457200" lvl="0" indent="-457200">
              <a:spcBef>
                <a:spcPts val="1800"/>
              </a:spcBef>
              <a:buClr>
                <a:srgbClr val="0098DB"/>
              </a:buClr>
              <a:buSzPct val="100000"/>
              <a:buFont typeface="Arial" pitchFamily="32"/>
              <a:buChar char="•"/>
            </a:pPr>
            <a:r>
              <a:rPr lang="en-US" dirty="0"/>
              <a:t>Out of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in a different directory outside of the kernel source tree</a:t>
            </a:r>
          </a:p>
          <a:p>
            <a:pPr marL="457200" lvl="0" indent="-457200">
              <a:spcBef>
                <a:spcPts val="1800"/>
              </a:spcBef>
              <a:buClr>
                <a:srgbClr val="0098DB"/>
              </a:buClr>
              <a:buSzPct val="100000"/>
              <a:buFont typeface="Arial" pitchFamily="32"/>
              <a:buChar char="•"/>
            </a:pPr>
            <a:r>
              <a:rPr lang="en-US" dirty="0"/>
              <a:t>Inside the kernel </a:t>
            </a:r>
            <a:r>
              <a:rPr lang="en-US" dirty="0" smtClean="0"/>
              <a:t>tree</a:t>
            </a:r>
          </a:p>
          <a:p>
            <a:pPr marL="889200" lvl="1" indent="-457200">
              <a:spcBef>
                <a:spcPts val="1800"/>
              </a:spcBef>
              <a:buClr>
                <a:srgbClr val="0098DB"/>
              </a:buClr>
              <a:buSzPct val="100000"/>
              <a:buFont typeface="Arial" pitchFamily="32"/>
              <a:buChar char="•"/>
            </a:pPr>
            <a:r>
              <a:rPr lang="en-US" dirty="0" smtClean="0">
                <a:solidFill>
                  <a:srgbClr val="404040"/>
                </a:solidFill>
              </a:rPr>
              <a:t>When </a:t>
            </a:r>
            <a:r>
              <a:rPr lang="en-US" dirty="0">
                <a:solidFill>
                  <a:srgbClr val="404040"/>
                </a:solidFill>
              </a:rPr>
              <a:t>the code is managed by a </a:t>
            </a:r>
            <a:r>
              <a:rPr lang="en-US" dirty="0" err="1">
                <a:solidFill>
                  <a:srgbClr val="404040"/>
                </a:solidFill>
              </a:rPr>
              <a:t>KConfig</a:t>
            </a:r>
            <a:r>
              <a:rPr lang="en-US" dirty="0">
                <a:solidFill>
                  <a:srgbClr val="404040"/>
                </a:solidFill>
              </a:rPr>
              <a:t> and a </a:t>
            </a:r>
            <a:r>
              <a:rPr lang="en-US" dirty="0" err="1">
                <a:solidFill>
                  <a:srgbClr val="404040"/>
                </a:solidFill>
              </a:rPr>
              <a:t>Makefile</a:t>
            </a:r>
            <a:r>
              <a:rPr lang="en-US" dirty="0">
                <a:solidFill>
                  <a:srgbClr val="404040"/>
                </a:solidFill>
              </a:rPr>
              <a:t> into a kernel directory</a:t>
            </a:r>
          </a:p>
        </p:txBody>
      </p:sp>
    </p:spTree>
    <p:extLst>
      <p:ext uri="{BB962C8B-B14F-4D97-AF65-F5344CB8AC3E}">
        <p14:creationId xmlns:p14="http://schemas.microsoft.com/office/powerpoint/2010/main" val="22373962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out</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outside of the kernel source tree </a:t>
            </a:r>
            <a:r>
              <a:rPr lang="en-US" dirty="0" smtClean="0"/>
              <a:t>in a </a:t>
            </a:r>
            <a:r>
              <a:rPr lang="en-US" dirty="0"/>
              <a:t>different directory</a:t>
            </a:r>
          </a:p>
          <a:p>
            <a:r>
              <a:rPr lang="en-US" dirty="0" smtClean="0"/>
              <a:t>Advantages</a:t>
            </a:r>
            <a:endParaRPr lang="en-US" dirty="0"/>
          </a:p>
          <a:p>
            <a:pPr lvl="1"/>
            <a:r>
              <a:rPr lang="en-US" b="0" dirty="0" smtClean="0"/>
              <a:t>Might </a:t>
            </a:r>
            <a:r>
              <a:rPr lang="en-US" b="0" dirty="0"/>
              <a:t>be easier to handle modifications than modify it </a:t>
            </a:r>
            <a:r>
              <a:rPr lang="en-US" b="0" dirty="0" smtClean="0"/>
              <a:t>into the </a:t>
            </a:r>
            <a:r>
              <a:rPr lang="en-US" b="0" dirty="0"/>
              <a:t>kernel itself</a:t>
            </a:r>
          </a:p>
          <a:p>
            <a:r>
              <a:rPr lang="en-US" dirty="0" smtClean="0"/>
              <a:t>Drawbacks</a:t>
            </a:r>
            <a:endParaRPr lang="en-US" dirty="0"/>
          </a:p>
          <a:p>
            <a:pPr lvl="1"/>
            <a:r>
              <a:rPr lang="en-US" b="0" dirty="0" smtClean="0"/>
              <a:t>Not </a:t>
            </a:r>
            <a:r>
              <a:rPr lang="en-US" b="0" dirty="0"/>
              <a:t>integrated to the kernel </a:t>
            </a:r>
            <a:r>
              <a:rPr lang="en-US" b="0" dirty="0" smtClean="0"/>
              <a:t>configuration/compilation process</a:t>
            </a:r>
            <a:endParaRPr lang="en-US" dirty="0"/>
          </a:p>
          <a:p>
            <a:pPr lvl="1"/>
            <a:r>
              <a:rPr lang="en-US" b="0" dirty="0" smtClean="0"/>
              <a:t>Needs </a:t>
            </a:r>
            <a:r>
              <a:rPr lang="en-US" b="0" dirty="0"/>
              <a:t>to be built </a:t>
            </a:r>
            <a:r>
              <a:rPr lang="en-US" b="0" dirty="0" smtClean="0"/>
              <a:t>separately</a:t>
            </a:r>
          </a:p>
          <a:p>
            <a:pPr lvl="1"/>
            <a:r>
              <a:rPr lang="en-US" b="0" dirty="0" smtClean="0"/>
              <a:t>The </a:t>
            </a:r>
            <a:r>
              <a:rPr lang="en-US" b="0" dirty="0"/>
              <a:t>driver cannot be built statically</a:t>
            </a:r>
            <a:endParaRPr lang="en-US" dirty="0">
              <a:solidFill>
                <a:srgbClr val="404040"/>
              </a:solidFill>
            </a:endParaRPr>
          </a:p>
        </p:txBody>
      </p:sp>
    </p:spTree>
    <p:extLst>
      <p:ext uri="{BB962C8B-B14F-4D97-AF65-F5344CB8AC3E}">
        <p14:creationId xmlns:p14="http://schemas.microsoft.com/office/powerpoint/2010/main" val="4720512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br>
              <a:rPr lang="en-US" sz="2600" b="1" kern="1200" dirty="0">
                <a:solidFill>
                  <a:srgbClr val="0098DB"/>
                </a:solidFill>
                <a:highlight>
                  <a:scrgbClr r="0" g="0" b="0">
                    <a:alpha val="0"/>
                  </a:scrgbClr>
                </a:highlight>
                <a:latin typeface="Arial"/>
                <a:ea typeface="ＭＳ Ｐゴシック"/>
                <a:cs typeface="Arial"/>
              </a:rPr>
            </a:br>
            <a:r>
              <a:rPr lang="en-US" sz="2600" b="1" kern="1200" dirty="0">
                <a:solidFill>
                  <a:srgbClr val="0098DB"/>
                </a:solidFill>
                <a:highlight>
                  <a:scrgbClr r="0" g="0" b="0">
                    <a:alpha val="0"/>
                  </a:scrgbClr>
                </a:highlight>
                <a:latin typeface="Arial"/>
                <a:ea typeface="ＭＳ Ｐゴシック"/>
                <a:cs typeface="Arial"/>
              </a:rPr>
              <a:t>Pro and Cons of a module </a:t>
            </a:r>
            <a:r>
              <a:rPr lang="en-US" kern="1200" dirty="0" smtClean="0">
                <a:solidFill>
                  <a:srgbClr val="0098DB"/>
                </a:solidFill>
                <a:highlight>
                  <a:scrgbClr r="0" g="0" b="0">
                    <a:alpha val="0"/>
                  </a:scrgbClr>
                </a:highlight>
                <a:ea typeface="ＭＳ Ｐゴシック"/>
              </a:rPr>
              <a:t>in</a:t>
            </a:r>
            <a:r>
              <a:rPr lang="en-US" sz="2600" b="1" kern="1200" dirty="0" smtClean="0">
                <a:solidFill>
                  <a:srgbClr val="0098DB"/>
                </a:solidFill>
                <a:highlight>
                  <a:scrgbClr r="0" g="0" b="0">
                    <a:alpha val="0"/>
                  </a:scrgbClr>
                </a:highlight>
                <a:latin typeface="Arial"/>
                <a:ea typeface="ＭＳ Ｐゴシック"/>
                <a:cs typeface="Arial"/>
              </a:rPr>
              <a:t>side </a:t>
            </a:r>
            <a:r>
              <a:rPr lang="en-US" sz="2600" b="1" kern="1200" dirty="0">
                <a:solidFill>
                  <a:srgbClr val="0098DB"/>
                </a:solidFill>
                <a:highlight>
                  <a:scrgbClr r="0" g="0" b="0">
                    <a:alpha val="0"/>
                  </a:scrgbClr>
                </a:highlight>
                <a:latin typeface="Arial"/>
                <a:ea typeface="ＭＳ Ｐゴシック"/>
                <a:cs typeface="Arial"/>
              </a:rPr>
              <a:t>the kernel tree</a:t>
            </a:r>
          </a:p>
        </p:txBody>
      </p:sp>
      <p:sp>
        <p:nvSpPr>
          <p:cNvPr id="3" name="Content Placeholder 2"/>
          <p:cNvSpPr txBox="1">
            <a:spLocks noGrp="1"/>
          </p:cNvSpPr>
          <p:nvPr>
            <p:ph type="body" idx="4294967295"/>
          </p:nvPr>
        </p:nvSpPr>
        <p:spPr>
          <a:xfrm>
            <a:off x="419760" y="1363680"/>
            <a:ext cx="8251560" cy="475632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r>
              <a:rPr lang="en-US" dirty="0"/>
              <a:t>When the code is inside the same directory tree of </a:t>
            </a:r>
            <a:r>
              <a:rPr lang="en-US" dirty="0" smtClean="0"/>
              <a:t>the kernel </a:t>
            </a:r>
            <a:r>
              <a:rPr lang="en-US" dirty="0"/>
              <a:t>sources</a:t>
            </a:r>
          </a:p>
          <a:p>
            <a:r>
              <a:rPr lang="en-US" dirty="0" smtClean="0"/>
              <a:t>Advantages</a:t>
            </a:r>
          </a:p>
          <a:p>
            <a:pPr lvl="1"/>
            <a:r>
              <a:rPr lang="en-US" b="0" dirty="0" smtClean="0"/>
              <a:t>Well </a:t>
            </a:r>
            <a:r>
              <a:rPr lang="en-US" b="0" dirty="0"/>
              <a:t>integrated into the kernel configuration </a:t>
            </a:r>
            <a:r>
              <a:rPr lang="en-US" b="0" dirty="0" smtClean="0"/>
              <a:t>and compilation process</a:t>
            </a:r>
          </a:p>
          <a:p>
            <a:pPr lvl="1"/>
            <a:r>
              <a:rPr lang="en-US" b="0" dirty="0" smtClean="0"/>
              <a:t>The </a:t>
            </a:r>
            <a:r>
              <a:rPr lang="en-US" b="0" dirty="0"/>
              <a:t>driver can be built statically if needed</a:t>
            </a:r>
          </a:p>
          <a:p>
            <a:r>
              <a:rPr lang="en-US" dirty="0" smtClean="0"/>
              <a:t>Drawbacks</a:t>
            </a:r>
            <a:endParaRPr lang="en-US" dirty="0"/>
          </a:p>
          <a:p>
            <a:pPr lvl="1"/>
            <a:r>
              <a:rPr lang="en-US" b="0" dirty="0" smtClean="0"/>
              <a:t>Bigger </a:t>
            </a:r>
            <a:r>
              <a:rPr lang="en-US" b="0" dirty="0"/>
              <a:t>kernel </a:t>
            </a:r>
            <a:r>
              <a:rPr lang="en-US" b="0" dirty="0" smtClean="0"/>
              <a:t>size</a:t>
            </a:r>
          </a:p>
          <a:p>
            <a:pPr lvl="1"/>
            <a:r>
              <a:rPr lang="en-US" b="0" dirty="0" smtClean="0"/>
              <a:t>Slower </a:t>
            </a:r>
            <a:r>
              <a:rPr lang="en-US" b="0" dirty="0"/>
              <a:t>boot time</a:t>
            </a:r>
            <a:endParaRPr lang="en-US" dirty="0">
              <a:solidFill>
                <a:srgbClr val="404040"/>
              </a:solidFill>
            </a:endParaRPr>
          </a:p>
        </p:txBody>
      </p:sp>
    </p:spTree>
    <p:extLst>
      <p:ext uri="{BB962C8B-B14F-4D97-AF65-F5344CB8AC3E}">
        <p14:creationId xmlns:p14="http://schemas.microsoft.com/office/powerpoint/2010/main" val="40166805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88848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a:t>
            </a:r>
            <a:r>
              <a:rPr lang="en-US" sz="2600" b="1" kern="1200" dirty="0" smtClean="0">
                <a:solidFill>
                  <a:srgbClr val="0098DB"/>
                </a:solidFill>
                <a:highlight>
                  <a:scrgbClr r="0" g="0" b="0">
                    <a:alpha val="0"/>
                  </a:scrgbClr>
                </a:highlight>
                <a:latin typeface="Arial"/>
                <a:ea typeface="ＭＳ Ｐゴシック"/>
                <a:cs typeface="Arial"/>
              </a:rPr>
              <a:t>– The source code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419760" y="1066800"/>
            <a:ext cx="8251560" cy="505320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module.h</a:t>
            </a:r>
            <a:r>
              <a:rPr lang="en-US" sz="1600" dirty="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#include &lt;</a:t>
            </a:r>
            <a:r>
              <a:rPr lang="en-US" sz="1600" dirty="0" err="1">
                <a:solidFill>
                  <a:schemeClr val="tx2"/>
                </a:solidFill>
                <a:latin typeface="Courier New" panose="02070309020205020404" pitchFamily="49" charset="0"/>
                <a:cs typeface="Courier New" panose="02070309020205020404" pitchFamily="49" charset="0"/>
              </a:rPr>
              <a:t>linux</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kernel.h</a:t>
            </a:r>
            <a:r>
              <a:rPr lang="en-US" sz="1600" dirty="0" smtClean="0">
                <a:solidFill>
                  <a:schemeClr val="tx2"/>
                </a:solidFill>
                <a:latin typeface="Courier New" panose="02070309020205020404" pitchFamily="49" charset="0"/>
                <a:cs typeface="Courier New" panose="02070309020205020404" pitchFamily="49" charset="0"/>
              </a:rPr>
              <a:t>&gt;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a:t>
            </a:r>
            <a:r>
              <a:rPr lang="en-US" sz="1600" dirty="0" err="1">
                <a:solidFill>
                  <a:schemeClr val="tx2"/>
                </a:solidFill>
                <a:latin typeface="Courier New" panose="02070309020205020404" pitchFamily="49" charset="0"/>
                <a:cs typeface="Courier New" panose="02070309020205020404" pitchFamily="49" charset="0"/>
              </a:rPr>
              <a:t>int</a:t>
            </a:r>
            <a:r>
              <a:rPr lang="en-US" sz="1600" dirty="0">
                <a:solidFill>
                  <a:schemeClr val="tx2"/>
                </a:solidFill>
                <a:latin typeface="Courier New" panose="02070309020205020404" pitchFamily="49" charset="0"/>
                <a:cs typeface="Courier New" panose="02070309020205020404" pitchFamily="49" charset="0"/>
              </a:rPr>
              <a:t> __</a:t>
            </a:r>
            <a:r>
              <a:rPr lang="en-US" sz="1600" dirty="0" err="1">
                <a:solidFill>
                  <a:schemeClr val="tx2"/>
                </a:solidFill>
                <a:latin typeface="Courier New" panose="02070309020205020404" pitchFamily="49" charset="0"/>
                <a:cs typeface="Courier New" panose="02070309020205020404" pitchFamily="49" charset="0"/>
              </a:rPr>
              <a:t>init</a:t>
            </a:r>
            <a:r>
              <a:rPr lang="en-US" sz="1600" dirty="0">
                <a:solidFill>
                  <a:schemeClr val="tx2"/>
                </a:solidFill>
                <a:latin typeface="Courier New" panose="02070309020205020404" pitchFamily="49" charset="0"/>
                <a:cs typeface="Courier New" panose="02070309020205020404" pitchFamily="49" charset="0"/>
              </a:rPr>
              <a:t> </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("When half way through the journey of our life\n");</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return 0;</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static void __exit </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a:solidFill>
                  <a:schemeClr val="tx2"/>
                </a:solidFill>
                <a:latin typeface="Courier New" panose="02070309020205020404" pitchFamily="49" charset="0"/>
                <a:cs typeface="Courier New" panose="02070309020205020404" pitchFamily="49" charset="0"/>
              </a:rPr>
              <a:t>(void)</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printk</a:t>
            </a:r>
            <a:r>
              <a:rPr lang="en-US" sz="1600" dirty="0">
                <a:solidFill>
                  <a:schemeClr val="tx2"/>
                </a:solidFill>
                <a:latin typeface="Courier New" panose="02070309020205020404" pitchFamily="49" charset="0"/>
                <a:cs typeface="Courier New" panose="02070309020205020404" pitchFamily="49" charset="0"/>
              </a:rPr>
              <a:t>("I found that I was in a gloomy wood\n");</a:t>
            </a:r>
          </a:p>
          <a:p>
            <a:pPr marL="108000" lvl="0" indent="0">
              <a:spcBef>
                <a:spcPts val="0"/>
              </a:spcBef>
              <a:buNone/>
            </a:pP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module_init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hello_init</a:t>
            </a:r>
            <a:r>
              <a:rPr lang="en-US" sz="1600" dirty="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r>
              <a:rPr lang="en-US" sz="1600" dirty="0" err="1">
                <a:solidFill>
                  <a:schemeClr val="tx2"/>
                </a:solidFill>
                <a:latin typeface="Courier New" panose="02070309020205020404" pitchFamily="49" charset="0"/>
                <a:cs typeface="Courier New" panose="02070309020205020404" pitchFamily="49" charset="0"/>
              </a:rPr>
              <a:t>module_exit</a:t>
            </a:r>
            <a:r>
              <a:rPr lang="en-US" sz="1600" dirty="0">
                <a:solidFill>
                  <a:schemeClr val="tx2"/>
                </a:solidFill>
                <a:latin typeface="Courier New" panose="02070309020205020404" pitchFamily="49" charset="0"/>
                <a:cs typeface="Courier New" panose="02070309020205020404" pitchFamily="49" charset="0"/>
              </a:rPr>
              <a:t>(</a:t>
            </a:r>
            <a:r>
              <a:rPr lang="en-US" sz="1600" dirty="0" err="1">
                <a:solidFill>
                  <a:schemeClr val="tx2"/>
                </a:solidFill>
                <a:latin typeface="Courier New" panose="02070309020205020404" pitchFamily="49" charset="0"/>
                <a:cs typeface="Courier New" panose="02070309020205020404" pitchFamily="49" charset="0"/>
              </a:rPr>
              <a:t>hello_exit</a:t>
            </a:r>
            <a:r>
              <a:rPr lang="en-US" sz="1600" dirty="0" smtClean="0">
                <a:solidFill>
                  <a:schemeClr val="tx2"/>
                </a:solidFill>
                <a:latin typeface="Courier New" panose="02070309020205020404" pitchFamily="49" charset="0"/>
                <a:cs typeface="Courier New" panose="02070309020205020404" pitchFamily="49" charset="0"/>
              </a:rPr>
              <a:t>);</a:t>
            </a:r>
          </a:p>
          <a:p>
            <a:pPr marL="108000" lvl="0" indent="0">
              <a:spcBef>
                <a:spcPts val="0"/>
              </a:spcBef>
              <a:buNone/>
            </a:pPr>
            <a:endParaRPr lang="en-US" sz="1600" dirty="0">
              <a:solidFill>
                <a:schemeClr val="tx2"/>
              </a:solidFill>
              <a:latin typeface="Courier New" panose="02070309020205020404" pitchFamily="49" charset="0"/>
              <a:cs typeface="Courier New" panose="02070309020205020404" pitchFamily="49" charset="0"/>
            </a:endParaRP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MODULE_LICENSE("GPL");</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MODULE_DESCRIPTION("Greeting module from the Divine Comedy");</a:t>
            </a:r>
          </a:p>
          <a:p>
            <a:pPr marL="108000" lvl="0" indent="0">
              <a:spcBef>
                <a:spcPts val="0"/>
              </a:spcBef>
              <a:buNone/>
            </a:pPr>
            <a:r>
              <a:rPr lang="en-US" sz="1600" dirty="0">
                <a:solidFill>
                  <a:schemeClr val="tx2"/>
                </a:solidFill>
                <a:latin typeface="Courier New" panose="02070309020205020404" pitchFamily="49" charset="0"/>
                <a:cs typeface="Courier New" panose="02070309020205020404" pitchFamily="49" charset="0"/>
              </a:rPr>
              <a:t>MODULE_AUTHOR("Dante Alighieri");</a:t>
            </a:r>
          </a:p>
        </p:txBody>
      </p:sp>
    </p:spTree>
    <p:extLst>
      <p:ext uri="{BB962C8B-B14F-4D97-AF65-F5344CB8AC3E}">
        <p14:creationId xmlns:p14="http://schemas.microsoft.com/office/powerpoint/2010/main" val="28509270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3959" y="408600"/>
            <a:ext cx="8227080" cy="635400"/>
          </a:xfrm>
          <a:noFill/>
          <a:ln>
            <a:noFill/>
          </a:ln>
        </p:spPr>
        <p:txBody>
          <a:bodyPr wrap="square" lIns="0" tIns="0" rIns="0" bIns="0" anchor="t"/>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l" rtl="0" hangingPunct="0">
              <a:buNone/>
            </a:pPr>
            <a:r>
              <a:rPr lang="en-US" sz="2600" b="1" kern="1200" dirty="0">
                <a:solidFill>
                  <a:srgbClr val="0098DB"/>
                </a:solidFill>
                <a:highlight>
                  <a:scrgbClr r="0" g="0" b="0">
                    <a:alpha val="0"/>
                  </a:scrgbClr>
                </a:highlight>
                <a:latin typeface="Arial"/>
                <a:ea typeface="ＭＳ Ｐゴシック"/>
                <a:cs typeface="Arial"/>
              </a:rPr>
              <a:t>Kernel modules with </a:t>
            </a:r>
            <a:r>
              <a:rPr lang="en-US" sz="2600" b="1" kern="1200" dirty="0" err="1">
                <a:solidFill>
                  <a:srgbClr val="0098DB"/>
                </a:solidFill>
                <a:highlight>
                  <a:scrgbClr r="0" g="0" b="0">
                    <a:alpha val="0"/>
                  </a:scrgbClr>
                </a:highlight>
                <a:latin typeface="Arial"/>
                <a:ea typeface="ＭＳ Ｐゴシック"/>
                <a:cs typeface="Arial"/>
              </a:rPr>
              <a:t>eSDKs</a:t>
            </a:r>
            <a:r>
              <a:rPr lang="en-US" sz="2600" b="1" kern="1200" dirty="0">
                <a:solidFill>
                  <a:srgbClr val="0098DB"/>
                </a:solidFill>
                <a:highlight>
                  <a:scrgbClr r="0" g="0" b="0">
                    <a:alpha val="0"/>
                  </a:scrgbClr>
                </a:highlight>
                <a:latin typeface="Arial"/>
                <a:ea typeface="ＭＳ Ｐゴシック"/>
                <a:cs typeface="Arial"/>
              </a:rPr>
              <a:t> – The </a:t>
            </a:r>
            <a:r>
              <a:rPr lang="en-US" sz="2600" b="1" kern="1200" dirty="0" err="1">
                <a:solidFill>
                  <a:srgbClr val="0098DB"/>
                </a:solidFill>
                <a:highlight>
                  <a:scrgbClr r="0" g="0" b="0">
                    <a:alpha val="0"/>
                  </a:scrgbClr>
                </a:highlight>
                <a:latin typeface="Arial"/>
                <a:ea typeface="ＭＳ Ｐゴシック"/>
                <a:cs typeface="Arial"/>
              </a:rPr>
              <a:t>Makefile</a:t>
            </a:r>
            <a:endParaRPr lang="en-US" sz="2600" b="1" kern="1200" dirty="0">
              <a:solidFill>
                <a:srgbClr val="0098DB"/>
              </a:solidFill>
              <a:highlight>
                <a:scrgbClr r="0" g="0" b="0">
                  <a:alpha val="0"/>
                </a:scrgbClr>
              </a:highlight>
              <a:latin typeface="Arial"/>
              <a:ea typeface="ＭＳ Ｐゴシック"/>
              <a:cs typeface="Arial"/>
            </a:endParaRPr>
          </a:p>
        </p:txBody>
      </p:sp>
      <p:sp>
        <p:nvSpPr>
          <p:cNvPr id="3" name="Content Placeholder 2"/>
          <p:cNvSpPr txBox="1">
            <a:spLocks noGrp="1"/>
          </p:cNvSpPr>
          <p:nvPr>
            <p:ph type="body" idx="4294967295"/>
          </p:nvPr>
        </p:nvSpPr>
        <p:spPr>
          <a:xfrm>
            <a:off x="533760" y="1232840"/>
            <a:ext cx="8229240" cy="3711960"/>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72000" lvl="0" indent="0">
              <a:spcBef>
                <a:spcPts val="4351"/>
              </a:spcBef>
              <a:buNone/>
              <a:tabLst>
                <a:tab pos="248760" algn="l"/>
              </a:tabLst>
            </a:pPr>
            <a:r>
              <a:rPr lang="en-US" sz="2000" dirty="0" err="1" smtClean="0">
                <a:solidFill>
                  <a:srgbClr val="404040"/>
                </a:solidFill>
                <a:latin typeface="Courier New" pitchFamily="49"/>
                <a:cs typeface="Courier New" pitchFamily="49"/>
              </a:rPr>
              <a:t>obj</a:t>
            </a:r>
            <a:r>
              <a:rPr lang="en-US" sz="2000" dirty="0" smtClean="0">
                <a:solidFill>
                  <a:srgbClr val="404040"/>
                </a:solidFill>
                <a:latin typeface="Courier New" pitchFamily="49"/>
                <a:cs typeface="Courier New" pitchFamily="49"/>
              </a:rPr>
              <a:t>-m </a:t>
            </a:r>
            <a:r>
              <a:rPr lang="en-US" sz="2000" dirty="0">
                <a:solidFill>
                  <a:srgbClr val="404040"/>
                </a:solidFill>
                <a:latin typeface="Courier New" pitchFamily="49"/>
                <a:cs typeface="Courier New" pitchFamily="49"/>
              </a:rPr>
              <a:t>+= </a:t>
            </a:r>
            <a:r>
              <a:rPr lang="en-US" sz="2000" dirty="0" err="1" smtClean="0">
                <a:solidFill>
                  <a:srgbClr val="404040"/>
                </a:solidFill>
                <a:latin typeface="Courier New" pitchFamily="49"/>
                <a:cs typeface="Courier New" pitchFamily="49"/>
              </a:rPr>
              <a:t>hellokernel.o</a:t>
            </a: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SRC </a:t>
            </a:r>
            <a:r>
              <a:rPr lang="en-US" sz="2000" dirty="0">
                <a:solidFill>
                  <a:srgbClr val="404040"/>
                </a:solidFill>
                <a:latin typeface="Courier New" pitchFamily="49"/>
                <a:cs typeface="Courier New" pitchFamily="49"/>
              </a:rPr>
              <a:t>:= $(shell </a:t>
            </a:r>
            <a:r>
              <a:rPr lang="en-US" sz="2000" dirty="0" err="1" smtClean="0">
                <a:solidFill>
                  <a:srgbClr val="404040"/>
                </a:solidFill>
                <a:latin typeface="Courier New" pitchFamily="49"/>
                <a:cs typeface="Courier New" pitchFamily="49"/>
              </a:rPr>
              <a:t>pwd</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all:</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modules</a:t>
            </a:r>
            <a:br>
              <a:rPr lang="en-US" sz="2000" dirty="0">
                <a:solidFill>
                  <a:srgbClr val="404040"/>
                </a:solidFill>
                <a:latin typeface="Courier New" pitchFamily="49"/>
                <a:cs typeface="Courier New" pitchFamily="49"/>
              </a:rPr>
            </a:br>
            <a:r>
              <a:rPr lang="en-US" sz="2000" dirty="0" smtClean="0">
                <a:solidFill>
                  <a:srgbClr val="404040"/>
                </a:solidFill>
                <a:latin typeface="Courier New" pitchFamily="49"/>
                <a:cs typeface="Courier New" pitchFamily="49"/>
              </a:rPr>
              <a:t/>
            </a:r>
            <a:br>
              <a:rPr lang="en-US" sz="2000" dirty="0" smtClean="0">
                <a:solidFill>
                  <a:srgbClr val="404040"/>
                </a:solidFill>
                <a:latin typeface="Courier New" pitchFamily="49"/>
                <a:cs typeface="Courier New" pitchFamily="49"/>
              </a:rPr>
            </a:br>
            <a:r>
              <a:rPr lang="en-US" sz="2000" dirty="0" err="1" smtClean="0">
                <a:solidFill>
                  <a:srgbClr val="404040"/>
                </a:solidFill>
                <a:latin typeface="Courier New" pitchFamily="49"/>
                <a:cs typeface="Courier New" pitchFamily="49"/>
              </a:rPr>
              <a:t>modules_install</a:t>
            </a:r>
            <a:r>
              <a:rPr lang="en-US" sz="2000" dirty="0" smtClean="0">
                <a:solidFill>
                  <a:srgbClr val="404040"/>
                </a:solidFill>
                <a:latin typeface="Courier New" pitchFamily="49"/>
                <a:cs typeface="Courier New" pitchFamily="49"/>
              </a:rPr>
              <a:t>:</a:t>
            </a:r>
            <a:br>
              <a:rPr lang="en-US" sz="2000" dirty="0" smtClean="0">
                <a:solidFill>
                  <a:srgbClr val="404040"/>
                </a:solidFill>
                <a:latin typeface="Courier New" pitchFamily="49"/>
                <a:cs typeface="Courier New" pitchFamily="49"/>
              </a:rPr>
            </a:br>
            <a:r>
              <a:rPr lang="en-US" sz="2000" dirty="0">
                <a:solidFill>
                  <a:srgbClr val="404040"/>
                </a:solidFill>
                <a:latin typeface="Courier New" pitchFamily="49"/>
                <a:cs typeface="Courier New" pitchFamily="49"/>
              </a:rPr>
              <a:t>	$(MAKE) -C $(KERNEL_SRC) M=$(SRC) </a:t>
            </a:r>
            <a:r>
              <a:rPr lang="en-US" sz="2000" dirty="0" err="1" smtClean="0">
                <a:solidFill>
                  <a:srgbClr val="404040"/>
                </a:solidFill>
                <a:latin typeface="Courier New" pitchFamily="49"/>
                <a:cs typeface="Courier New" pitchFamily="49"/>
              </a:rPr>
              <a:t>modules_install</a:t>
            </a:r>
            <a:r>
              <a:rPr lang="en-US" sz="1800" dirty="0" smtClean="0">
                <a:solidFill>
                  <a:srgbClr val="404040"/>
                </a:solidFill>
                <a:latin typeface="Courier New" pitchFamily="49"/>
                <a:cs typeface="Courier New" pitchFamily="49"/>
              </a:rPr>
              <a:t/>
            </a:r>
            <a:br>
              <a:rPr lang="en-US" sz="1800" dirty="0" smtClean="0">
                <a:solidFill>
                  <a:srgbClr val="404040"/>
                </a:solidFill>
                <a:latin typeface="Courier New" pitchFamily="49"/>
                <a:cs typeface="Courier New" pitchFamily="49"/>
              </a:rPr>
            </a:br>
            <a:endParaRPr lang="en-US" sz="1800" dirty="0">
              <a:solidFill>
                <a:srgbClr val="404040"/>
              </a:solidFill>
              <a:latin typeface="Courier New" pitchFamily="49"/>
              <a:cs typeface="Courier New" pitchFamily="49"/>
            </a:endParaRPr>
          </a:p>
        </p:txBody>
      </p:sp>
      <p:sp>
        <p:nvSpPr>
          <p:cNvPr id="4" name="Rectangle 3"/>
          <p:cNvSpPr/>
          <p:nvPr/>
        </p:nvSpPr>
        <p:spPr>
          <a:xfrm>
            <a:off x="609600" y="4419600"/>
            <a:ext cx="8153400" cy="1631216"/>
          </a:xfrm>
          <a:prstGeom prst="rect">
            <a:avLst/>
          </a:prstGeom>
        </p:spPr>
        <p:txBody>
          <a:bodyPr wrap="square">
            <a:spAutoFit/>
          </a:bodyPr>
          <a:lstStyle/>
          <a:p>
            <a:pPr marL="342900" indent="-342900">
              <a:buFont typeface="Arial" panose="020B0604020202020204" pitchFamily="34" charset="0"/>
              <a:buChar char="•"/>
            </a:pPr>
            <a:r>
              <a:rPr lang="en-US" sz="2000" b="1" i="1" dirty="0"/>
              <a:t>KERNEL_SRC </a:t>
            </a:r>
            <a:r>
              <a:rPr lang="en-US" sz="2000" i="1" dirty="0"/>
              <a:t>is the location of the kernel </a:t>
            </a:r>
            <a:r>
              <a:rPr lang="en-US" sz="2000" i="1" dirty="0" smtClean="0"/>
              <a:t>sources.</a:t>
            </a:r>
          </a:p>
          <a:p>
            <a:pPr marL="342900" indent="-342900">
              <a:buFont typeface="Arial" panose="020B0604020202020204" pitchFamily="34" charset="0"/>
              <a:buChar char="•"/>
            </a:pPr>
            <a:r>
              <a:rPr lang="en-US" sz="2000" i="1" dirty="0" smtClean="0"/>
              <a:t>This </a:t>
            </a:r>
            <a:r>
              <a:rPr lang="en-US" sz="2000" i="1" dirty="0"/>
              <a:t>variable is set to the value of </a:t>
            </a:r>
            <a:r>
              <a:rPr lang="en-US" sz="2000" i="1" dirty="0" smtClean="0"/>
              <a:t>the STAGING_KERNEL_DIR</a:t>
            </a:r>
            <a:r>
              <a:rPr lang="en-US" sz="2000" i="1" dirty="0"/>
              <a:t> </a:t>
            </a:r>
            <a:r>
              <a:rPr lang="en-US" sz="2000" i="1" dirty="0" smtClean="0"/>
              <a:t>within </a:t>
            </a:r>
            <a:r>
              <a:rPr lang="en-US" sz="2000" i="1" dirty="0"/>
              <a:t>the module class (</a:t>
            </a:r>
            <a:r>
              <a:rPr lang="en-US" sz="2000" i="1" dirty="0" err="1" smtClean="0"/>
              <a:t>module.bbclass</a:t>
            </a:r>
            <a:r>
              <a:rPr lang="en-US" sz="2000" i="1" dirty="0" smtClean="0"/>
              <a:t>)</a:t>
            </a:r>
          </a:p>
          <a:p>
            <a:pPr marL="342900" indent="-342900">
              <a:buFont typeface="Arial" panose="020B0604020202020204" pitchFamily="34" charset="0"/>
              <a:buChar char="•"/>
            </a:pPr>
            <a:r>
              <a:rPr lang="fr-FR" sz="2000" i="1" dirty="0" smtClean="0"/>
              <a:t>Sources </a:t>
            </a:r>
            <a:r>
              <a:rPr lang="fr-FR" sz="2000" i="1" dirty="0" err="1"/>
              <a:t>available</a:t>
            </a:r>
            <a:r>
              <a:rPr lang="fr-FR" sz="2000" i="1" dirty="0"/>
              <a:t> on https://github.com/koansoftware/simplest-kernel-module.git</a:t>
            </a:r>
            <a:endParaRPr lang="en-US" sz="2000" dirty="0"/>
          </a:p>
        </p:txBody>
      </p:sp>
    </p:spTree>
    <p:extLst>
      <p:ext uri="{BB962C8B-B14F-4D97-AF65-F5344CB8AC3E}">
        <p14:creationId xmlns:p14="http://schemas.microsoft.com/office/powerpoint/2010/main" val="1344745042"/>
      </p:ext>
    </p:extLst>
  </p:cSld>
  <p:clrMapOvr>
    <a:masterClrMapping/>
  </p:clrMapOvr>
  <p:transition>
    <p:fade/>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Types of projects currently supported</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568325" lvl="1">
              <a:buFont typeface="Arial" charset="0"/>
              <a:buChar char="•"/>
            </a:pPr>
            <a:r>
              <a:rPr lang="en-US" sz="2400" dirty="0" err="1">
                <a:latin typeface="+mj-lt"/>
              </a:rPr>
              <a:t>Autotools</a:t>
            </a:r>
            <a:r>
              <a:rPr lang="en-US" sz="2400" dirty="0">
                <a:latin typeface="+mj-lt"/>
              </a:rPr>
              <a:t> (</a:t>
            </a:r>
            <a:r>
              <a:rPr lang="en-US" sz="2400" b="1" dirty="0" err="1">
                <a:latin typeface="Courier" charset="0"/>
                <a:ea typeface="Courier" charset="0"/>
                <a:cs typeface="Courier" charset="0"/>
              </a:rPr>
              <a:t>autoconf</a:t>
            </a:r>
            <a:r>
              <a:rPr lang="en-US" sz="2400" dirty="0">
                <a:latin typeface="+mj-lt"/>
              </a:rPr>
              <a:t> and </a:t>
            </a:r>
            <a:r>
              <a:rPr lang="en-US" sz="2400" b="1" dirty="0" err="1">
                <a:latin typeface="Courier" charset="0"/>
                <a:ea typeface="Courier" charset="0"/>
                <a:cs typeface="Courier" charset="0"/>
              </a:rPr>
              <a:t>automake</a:t>
            </a:r>
            <a:r>
              <a:rPr lang="en-US" sz="2400" dirty="0">
                <a:latin typeface="+mj-lt"/>
              </a:rPr>
              <a:t>)</a:t>
            </a:r>
          </a:p>
          <a:p>
            <a:pPr marL="568325" lvl="1">
              <a:buFont typeface="Arial" charset="0"/>
              <a:buChar char="•"/>
            </a:pPr>
            <a:r>
              <a:rPr lang="en-US" sz="2400" dirty="0" err="1">
                <a:latin typeface="+mj-lt"/>
              </a:rPr>
              <a:t>Cmake</a:t>
            </a:r>
            <a:endParaRPr lang="en-US" sz="2400" dirty="0">
              <a:latin typeface="+mj-lt"/>
            </a:endParaRPr>
          </a:p>
          <a:p>
            <a:pPr marL="568325" lvl="1">
              <a:buFont typeface="Arial" charset="0"/>
              <a:buChar char="•"/>
            </a:pPr>
            <a:r>
              <a:rPr lang="en-US" sz="2400" b="1" dirty="0" err="1">
                <a:latin typeface="Courier" charset="0"/>
                <a:ea typeface="Courier" charset="0"/>
                <a:cs typeface="Courier" charset="0"/>
              </a:rPr>
              <a:t>qmake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Plain </a:t>
            </a:r>
            <a:r>
              <a:rPr lang="en-US" sz="2400" b="1" dirty="0" err="1">
                <a:latin typeface="Courier" charset="0"/>
                <a:ea typeface="Courier" charset="0"/>
                <a:cs typeface="Courier" charset="0"/>
              </a:rPr>
              <a:t>Makefile</a:t>
            </a:r>
            <a:endParaRPr lang="en-US" sz="2400" b="1" dirty="0">
              <a:latin typeface="Courier" charset="0"/>
              <a:ea typeface="Courier" charset="0"/>
              <a:cs typeface="Courier" charset="0"/>
            </a:endParaRPr>
          </a:p>
          <a:p>
            <a:pPr marL="568325" lvl="1">
              <a:buFont typeface="Arial" charset="0"/>
              <a:buChar char="•"/>
            </a:pPr>
            <a:r>
              <a:rPr lang="en-US" sz="2400" dirty="0">
                <a:latin typeface="+mj-lt"/>
              </a:rPr>
              <a:t>Out-of-tree kernel module</a:t>
            </a:r>
          </a:p>
          <a:p>
            <a:pPr marL="568325" lvl="1">
              <a:buFont typeface="Arial" charset="0"/>
              <a:buChar char="•"/>
            </a:pPr>
            <a:r>
              <a:rPr lang="en-US" sz="2400" dirty="0">
                <a:latin typeface="+mj-lt"/>
              </a:rPr>
              <a:t>Binary package (i.e. “</a:t>
            </a:r>
            <a:r>
              <a:rPr lang="en-US" sz="2400" b="1" dirty="0">
                <a:latin typeface="+mj-lt"/>
                <a:cs typeface="Courier New" panose="02070309020205020404" pitchFamily="49" charset="0"/>
              </a:rPr>
              <a:t>-b</a:t>
            </a:r>
            <a:r>
              <a:rPr lang="en-US" sz="2400" dirty="0">
                <a:latin typeface="+mj-lt"/>
              </a:rPr>
              <a:t>” option)</a:t>
            </a:r>
          </a:p>
          <a:p>
            <a:pPr marL="568325" lvl="1">
              <a:buFont typeface="Arial" charset="0"/>
              <a:buChar char="•"/>
            </a:pPr>
            <a:r>
              <a:rPr lang="en-US" sz="2400" dirty="0" err="1" smtClean="0">
                <a:latin typeface="+mj-lt"/>
              </a:rPr>
              <a:t>Node.js</a:t>
            </a:r>
            <a:r>
              <a:rPr lang="en-US" sz="2400" dirty="0" smtClean="0">
                <a:latin typeface="+mj-lt"/>
              </a:rPr>
              <a:t> </a:t>
            </a:r>
            <a:r>
              <a:rPr lang="en-US" sz="2400" dirty="0">
                <a:latin typeface="+mj-lt"/>
              </a:rPr>
              <a:t>module</a:t>
            </a:r>
          </a:p>
          <a:p>
            <a:pPr marL="568325" lvl="1">
              <a:buFont typeface="Arial" charset="0"/>
              <a:buChar char="•"/>
            </a:pPr>
            <a:r>
              <a:rPr lang="en-US" sz="2400" dirty="0">
                <a:latin typeface="+mj-lt"/>
              </a:rPr>
              <a:t>Python modules that use </a:t>
            </a:r>
            <a:r>
              <a:rPr lang="en-US" sz="2400" b="1" dirty="0" err="1">
                <a:latin typeface="Courier" charset="0"/>
                <a:ea typeface="Courier" charset="0"/>
                <a:cs typeface="Courier" charset="0"/>
              </a:rPr>
              <a:t>setuptools</a:t>
            </a:r>
            <a:r>
              <a:rPr lang="en-US" sz="2400" dirty="0">
                <a:latin typeface="+mj-lt"/>
              </a:rPr>
              <a:t> or </a:t>
            </a:r>
            <a:r>
              <a:rPr lang="en-US" sz="2400" b="1" dirty="0" err="1">
                <a:latin typeface="Courier" charset="0"/>
                <a:ea typeface="Courier" charset="0"/>
                <a:cs typeface="Courier" charset="0"/>
              </a:rPr>
              <a:t>distutils</a:t>
            </a:r>
            <a:endParaRPr lang="en-US" sz="2400" b="1" dirty="0">
              <a:latin typeface="Courier" charset="0"/>
              <a:ea typeface="Courier" charset="0"/>
              <a:cs typeface="Courier" charset="0"/>
            </a:endParaRPr>
          </a:p>
        </p:txBody>
      </p:sp>
    </p:spTree>
    <p:extLst>
      <p:ext uri="{BB962C8B-B14F-4D97-AF65-F5344CB8AC3E}">
        <p14:creationId xmlns:p14="http://schemas.microsoft.com/office/powerpoint/2010/main" val="31023528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err="1">
                <a:solidFill>
                  <a:srgbClr val="0098DB"/>
                </a:solidFill>
                <a:highlight>
                  <a:scrgbClr r="0" g="0" b="0">
                    <a:alpha val="0"/>
                  </a:scrgbClr>
                </a:highlight>
                <a:ea typeface="ＭＳ Ｐゴシック"/>
              </a:rPr>
              <a:t>Devtool</a:t>
            </a:r>
            <a:r>
              <a:rPr lang="en-US" kern="1200" dirty="0">
                <a:solidFill>
                  <a:srgbClr val="0098DB"/>
                </a:solidFill>
                <a:highlight>
                  <a:scrgbClr r="0" g="0" b="0">
                    <a:alpha val="0"/>
                  </a:scrgbClr>
                </a:highlight>
                <a:ea typeface="ＭＳ Ｐゴシック"/>
              </a:rPr>
              <a:t> 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u="sng" dirty="0">
                <a:solidFill>
                  <a:srgbClr val="37424A"/>
                </a:solidFill>
              </a:rPr>
              <a:t>Start a new Shell</a:t>
            </a:r>
            <a:r>
              <a:rPr lang="en-US" sz="1800" dirty="0">
                <a:solidFill>
                  <a:srgbClr val="37424A"/>
                </a:solidFill>
              </a:rPr>
              <a:t>! </a:t>
            </a:r>
            <a:r>
              <a:rPr lang="en-US" sz="1800" b="0" dirty="0">
                <a:solidFill>
                  <a:srgbClr val="37424A"/>
                </a:solidFill>
              </a:rPr>
              <a:t>Otherwise, the existing </a:t>
            </a:r>
            <a:r>
              <a:rPr lang="en-US" sz="1800" b="0" dirty="0" err="1">
                <a:solidFill>
                  <a:srgbClr val="37424A"/>
                </a:solidFill>
              </a:rPr>
              <a:t>bitbake</a:t>
            </a:r>
            <a:r>
              <a:rPr lang="en-US" sz="1800" b="0" dirty="0">
                <a:solidFill>
                  <a:srgbClr val="37424A"/>
                </a:solidFill>
              </a:rPr>
              <a:t> environment can cause unexpected </a:t>
            </a:r>
            <a:r>
              <a:rPr lang="en-US" sz="1800" b="0" dirty="0" smtClean="0">
                <a:solidFill>
                  <a:srgbClr val="37424A"/>
                </a:solidFill>
              </a:rPr>
              <a:t>results</a:t>
            </a:r>
            <a:br>
              <a:rPr lang="en-US" sz="1800" b="0" dirty="0" smtClean="0">
                <a:solidFill>
                  <a:srgbClr val="37424A"/>
                </a:solidFill>
              </a:rPr>
            </a:br>
            <a:endParaRPr lang="en-US" sz="1800" b="0" dirty="0" smtClean="0">
              <a:solidFill>
                <a:srgbClr val="37424A"/>
              </a:solidFill>
            </a:endParaRPr>
          </a:p>
          <a:p>
            <a:r>
              <a:rPr lang="en-US" sz="1800" b="0" dirty="0" smtClean="0">
                <a:solidFill>
                  <a:srgbClr val="37424A"/>
                </a:solidFill>
              </a:rPr>
              <a:t>Here is how the </a:t>
            </a:r>
            <a:r>
              <a:rPr lang="en-US" sz="1800" b="0" dirty="0" err="1" smtClean="0">
                <a:solidFill>
                  <a:srgbClr val="37424A"/>
                </a:solidFill>
              </a:rPr>
              <a:t>eSDK</a:t>
            </a:r>
            <a:r>
              <a:rPr lang="en-US" sz="1800" b="0" dirty="0" smtClean="0">
                <a:solidFill>
                  <a:srgbClr val="37424A"/>
                </a:solidFill>
              </a:rPr>
              <a:t> was prepared for this class account:</a:t>
            </a: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endParaRPr lang="en-US" sz="1800" b="0" dirty="0" smtClean="0">
              <a:solidFill>
                <a:srgbClr val="37424A"/>
              </a:solidFill>
            </a:endParaRPr>
          </a:p>
          <a:p>
            <a:endParaRPr lang="en-US" sz="1800" b="0" dirty="0">
              <a:solidFill>
                <a:srgbClr val="37424A"/>
              </a:solidFill>
            </a:endParaRPr>
          </a:p>
          <a:p>
            <a:r>
              <a:rPr lang="en-US" sz="1800" dirty="0"/>
              <a:t>This installed the </a:t>
            </a:r>
            <a:r>
              <a:rPr lang="en-US" sz="1800" dirty="0" err="1"/>
              <a:t>eSDK</a:t>
            </a:r>
            <a:r>
              <a:rPr lang="en-US" sz="1800" dirty="0"/>
              <a:t> </a:t>
            </a:r>
            <a:r>
              <a:rPr lang="en-US" sz="1800" dirty="0" smtClean="0"/>
              <a:t>into:</a:t>
            </a:r>
            <a:br>
              <a:rPr lang="en-US" sz="1800" dirty="0" smtClean="0"/>
            </a:br>
            <a:r>
              <a:rPr lang="en-US" sz="1800" dirty="0" smtClean="0"/>
              <a:t/>
            </a:r>
            <a:br>
              <a:rPr lang="en-US" sz="1800" dirty="0" smtClean="0"/>
            </a:br>
            <a:r>
              <a:rPr lang="en-US" sz="1800" dirty="0" smtClean="0"/>
              <a:t>/scratch/</a:t>
            </a:r>
            <a:r>
              <a:rPr lang="en-US" sz="1800" dirty="0" err="1" smtClean="0"/>
              <a:t>sdk</a:t>
            </a:r>
            <a:r>
              <a:rPr lang="en-US" sz="1800" dirty="0" smtClean="0"/>
              <a:t>/</a:t>
            </a:r>
            <a:r>
              <a:rPr lang="en-US" sz="1800" dirty="0" err="1" smtClean="0"/>
              <a:t>qemuarm</a:t>
            </a:r>
            <a:endParaRPr lang="en-US" sz="1800" b="0" dirty="0" smtClean="0">
              <a:solidFill>
                <a:srgbClr val="37424A"/>
              </a:solidFill>
            </a:endParaRPr>
          </a:p>
          <a:p>
            <a:endParaRPr lang="en-US" sz="1800" dirty="0">
              <a:solidFill>
                <a:schemeClr val="tx1"/>
              </a:solidFill>
            </a:endParaRPr>
          </a:p>
        </p:txBody>
      </p:sp>
      <p:sp>
        <p:nvSpPr>
          <p:cNvPr id="5" name="CustomShape 4"/>
          <p:cNvSpPr/>
          <p:nvPr/>
        </p:nvSpPr>
        <p:spPr>
          <a:xfrm>
            <a:off x="605240" y="2565400"/>
            <a:ext cx="7984440" cy="1981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accent3">
                    <a:lumMod val="60000"/>
                    <a:lumOff val="40000"/>
                  </a:schemeClr>
                </a:solidFill>
              </a:rPr>
              <a:t>&lt; </a:t>
            </a:r>
            <a:r>
              <a:rPr lang="en-US" sz="1400" b="1" dirty="0">
                <a:solidFill>
                  <a:schemeClr val="accent3">
                    <a:lumMod val="60000"/>
                    <a:lumOff val="40000"/>
                  </a:schemeClr>
                </a:solidFill>
              </a:rPr>
              <a:t>DO NOT ENTER THE FOLLOWING COMMANDS : ALREADY EXECUTED </a:t>
            </a:r>
            <a:r>
              <a:rPr lang="en-US" sz="1400" b="1" dirty="0" smtClean="0">
                <a:solidFill>
                  <a:schemeClr val="accent3">
                    <a:lumMod val="60000"/>
                    <a:lumOff val="40000"/>
                  </a:schemeClr>
                </a:solidFill>
              </a:rPr>
              <a:t>&gt;</a:t>
            </a:r>
          </a:p>
          <a:p>
            <a:endParaRPr lang="en-US" sz="1400" b="1" dirty="0"/>
          </a:p>
          <a:p>
            <a:r>
              <a:rPr lang="en-US" sz="1800" dirty="0"/>
              <a:t>$ cd /</a:t>
            </a:r>
            <a:r>
              <a:rPr lang="en-US" sz="1800" dirty="0" smtClean="0"/>
              <a:t>scratch/working/build/</a:t>
            </a:r>
            <a:r>
              <a:rPr lang="en-US" sz="1800" dirty="0" err="1" smtClean="0"/>
              <a:t>tmp</a:t>
            </a:r>
            <a:r>
              <a:rPr lang="en-US" sz="1800" dirty="0" smtClean="0"/>
              <a:t>/deploy/</a:t>
            </a:r>
            <a:r>
              <a:rPr lang="en-US" sz="1800" dirty="0" err="1" smtClean="0"/>
              <a:t>sdk</a:t>
            </a:r>
            <a:r>
              <a:rPr lang="en-US" sz="1800" dirty="0" smtClean="0"/>
              <a:t>/</a:t>
            </a:r>
          </a:p>
          <a:p>
            <a:endParaRPr lang="en-US" sz="1800" dirty="0"/>
          </a:p>
          <a:p>
            <a:r>
              <a:rPr lang="en-US" sz="1800" dirty="0"/>
              <a:t>$ ./poky-glibc-x86_64-core-image-base-armv5e-toolchain-ext-2.4.sh </a:t>
            </a:r>
            <a:r>
              <a:rPr lang="en-US" sz="1800" dirty="0" smtClean="0"/>
              <a:t>\</a:t>
            </a:r>
          </a:p>
          <a:p>
            <a:r>
              <a:rPr lang="en-US" sz="1800" dirty="0" smtClean="0"/>
              <a:t>        -</a:t>
            </a:r>
            <a:r>
              <a:rPr lang="en-US" sz="1800" dirty="0"/>
              <a:t>d /scratch/</a:t>
            </a:r>
            <a:r>
              <a:rPr lang="en-US" sz="1800" dirty="0" err="1"/>
              <a:t>sdk</a:t>
            </a:r>
            <a:r>
              <a:rPr lang="en-US" sz="1800" dirty="0"/>
              <a:t>/</a:t>
            </a:r>
            <a:r>
              <a:rPr lang="en-US" sz="1800" dirty="0" err="1"/>
              <a:t>qemuarm</a:t>
            </a:r>
            <a:r>
              <a:rPr lang="en-US" sz="1800" dirty="0"/>
              <a:t> -y</a:t>
            </a:r>
            <a:endParaRPr lang="en-US" sz="18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199547480"/>
      </p:ext>
    </p:extLst>
  </p:cSld>
  <p:clrMapOvr>
    <a:masterClrMapping/>
  </p:clrMapOvr>
  <p:transition>
    <p:fade/>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Overview</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b="0" dirty="0"/>
              <a:t>Starting from now we are using the </a:t>
            </a:r>
            <a:r>
              <a:rPr lang="en-US" sz="1800" dirty="0" err="1"/>
              <a:t>eSDK</a:t>
            </a:r>
            <a:r>
              <a:rPr lang="en-US" sz="1800" dirty="0"/>
              <a:t> </a:t>
            </a:r>
            <a:r>
              <a:rPr lang="en-US" sz="1800" b="0" dirty="0"/>
              <a:t>and not </a:t>
            </a:r>
            <a:r>
              <a:rPr lang="en-US" sz="1800" b="0" dirty="0" smtClean="0"/>
              <a:t>the project</a:t>
            </a:r>
            <a:endParaRPr lang="en-US" sz="1800" b="0" dirty="0"/>
          </a:p>
          <a:p>
            <a:r>
              <a:rPr lang="en-US" sz="1800" b="0" dirty="0" smtClean="0"/>
              <a:t>During </a:t>
            </a:r>
            <a:r>
              <a:rPr lang="en-US" sz="1800" b="0" dirty="0"/>
              <a:t>this exercise we using two different </a:t>
            </a:r>
            <a:r>
              <a:rPr lang="en-US" sz="1800" b="0" dirty="0" smtClean="0"/>
              <a:t>machines</a:t>
            </a:r>
          </a:p>
          <a:p>
            <a:pPr lvl="1"/>
            <a:r>
              <a:rPr lang="en-US" sz="1800" b="0" dirty="0" smtClean="0"/>
              <a:t>The </a:t>
            </a:r>
            <a:r>
              <a:rPr lang="en-US" sz="1800" b="1" dirty="0"/>
              <a:t>HOST</a:t>
            </a:r>
            <a:r>
              <a:rPr lang="en-US" sz="1800" dirty="0"/>
              <a:t> </a:t>
            </a:r>
            <a:r>
              <a:rPr lang="en-US" sz="1800" b="0" dirty="0"/>
              <a:t>containing the </a:t>
            </a:r>
            <a:r>
              <a:rPr lang="en-US" sz="1800" b="0" dirty="0" err="1"/>
              <a:t>eSDK</a:t>
            </a:r>
            <a:r>
              <a:rPr lang="en-US" sz="1800" b="0" dirty="0"/>
              <a:t> (providing </a:t>
            </a:r>
            <a:r>
              <a:rPr lang="en-US" sz="1800" b="0" dirty="0" err="1" smtClean="0"/>
              <a:t>devtool</a:t>
            </a:r>
            <a:r>
              <a:rPr lang="en-US" sz="1800" b="0" dirty="0" smtClean="0"/>
              <a:t>)</a:t>
            </a:r>
          </a:p>
          <a:p>
            <a:pPr lvl="1"/>
            <a:r>
              <a:rPr lang="en-US" sz="1800" b="0" dirty="0" smtClean="0"/>
              <a:t>The </a:t>
            </a:r>
            <a:r>
              <a:rPr lang="en-US" sz="1800" b="1" dirty="0"/>
              <a:t>TARGET</a:t>
            </a:r>
            <a:r>
              <a:rPr lang="en-US" sz="1800" dirty="0"/>
              <a:t> </a:t>
            </a:r>
            <a:r>
              <a:rPr lang="en-US" sz="1800" b="0" dirty="0"/>
              <a:t>running the final </a:t>
            </a:r>
            <a:r>
              <a:rPr lang="en-US" sz="1800" b="0" dirty="0" err="1"/>
              <a:t>qemuarm</a:t>
            </a:r>
            <a:r>
              <a:rPr lang="en-US" sz="1800" b="0" dirty="0"/>
              <a:t> image</a:t>
            </a:r>
            <a:endParaRPr lang="en-US" sz="1800" dirty="0">
              <a:solidFill>
                <a:schemeClr val="tx1"/>
              </a:solidFill>
            </a:endParaRPr>
          </a:p>
        </p:txBody>
      </p:sp>
      <p:sp>
        <p:nvSpPr>
          <p:cNvPr id="5" name="CustomShape 4"/>
          <p:cNvSpPr/>
          <p:nvPr/>
        </p:nvSpPr>
        <p:spPr>
          <a:xfrm>
            <a:off x="452840" y="3670300"/>
            <a:ext cx="3192060" cy="2019300"/>
          </a:xfrm>
          <a:prstGeom prst="rect">
            <a:avLst/>
          </a:prstGeom>
          <a:solidFill>
            <a:schemeClr val="accent1">
              <a:lumMod val="40000"/>
              <a:lumOff val="6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Host </a:t>
            </a:r>
          </a:p>
          <a:p>
            <a:pPr algn="ctr"/>
            <a:endParaRPr lang="en-US" sz="1400" b="1" dirty="0">
              <a:solidFill>
                <a:schemeClr val="tx2"/>
              </a:solidFill>
            </a:endParaRPr>
          </a:p>
          <a:p>
            <a:r>
              <a:rPr lang="en-US" sz="1400" b="1" dirty="0" err="1" smtClean="0">
                <a:solidFill>
                  <a:schemeClr val="tx2"/>
                </a:solidFill>
              </a:rPr>
              <a:t>eSDK</a:t>
            </a:r>
            <a:r>
              <a:rPr lang="en-US" sz="1400" b="1" dirty="0" smtClean="0">
                <a:solidFill>
                  <a:schemeClr val="tx2"/>
                </a:solidFill>
              </a:rPr>
              <a:t>:~$</a:t>
            </a:r>
          </a:p>
        </p:txBody>
      </p:sp>
      <p:sp>
        <p:nvSpPr>
          <p:cNvPr id="6" name="CustomShape 4"/>
          <p:cNvSpPr/>
          <p:nvPr/>
        </p:nvSpPr>
        <p:spPr>
          <a:xfrm>
            <a:off x="4745440" y="3695700"/>
            <a:ext cx="3192060" cy="2019300"/>
          </a:xfrm>
          <a:prstGeom prst="rect">
            <a:avLst/>
          </a:prstGeom>
          <a:solidFill>
            <a:schemeClr val="accent2">
              <a:lumMod val="60000"/>
              <a:lumOff val="40000"/>
            </a:schemeClr>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pPr algn="ctr"/>
            <a:r>
              <a:rPr lang="en-US" sz="1400" b="1" dirty="0" smtClean="0">
                <a:solidFill>
                  <a:schemeClr val="tx2"/>
                </a:solidFill>
              </a:rPr>
              <a:t>Target</a:t>
            </a:r>
          </a:p>
          <a:p>
            <a:pPr algn="ctr"/>
            <a:endParaRPr lang="en-US" sz="1400" b="1" dirty="0">
              <a:solidFill>
                <a:schemeClr val="tx2"/>
              </a:solidFill>
            </a:endParaRPr>
          </a:p>
          <a:p>
            <a:r>
              <a:rPr lang="en-US" sz="1400" b="1" dirty="0" err="1" smtClean="0">
                <a:solidFill>
                  <a:schemeClr val="tx2"/>
                </a:solidFill>
              </a:rPr>
              <a:t>root@qemuarm</a:t>
            </a:r>
            <a:r>
              <a:rPr lang="en-US" sz="1400" b="1" dirty="0" smtClean="0">
                <a:solidFill>
                  <a:schemeClr val="tx2"/>
                </a:solidFill>
              </a:rPr>
              <a:t>:~$</a:t>
            </a:r>
          </a:p>
        </p:txBody>
      </p:sp>
    </p:spTree>
    <p:extLst>
      <p:ext uri="{BB962C8B-B14F-4D97-AF65-F5344CB8AC3E}">
        <p14:creationId xmlns:p14="http://schemas.microsoft.com/office/powerpoint/2010/main" val="466867033"/>
      </p:ext>
    </p:extLst>
  </p:cSld>
  <p:clrMapOvr>
    <a:masterClrMapping/>
  </p:clrMapOvr>
  <p:transition>
    <p:fade/>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err="1" smtClean="0"/>
              <a:t>Global</a:t>
            </a:r>
            <a:r>
              <a:rPr lang="en-US" kern="1200" dirty="0" err="1" smtClean="0">
                <a:solidFill>
                  <a:srgbClr val="0098DB"/>
                </a:solidFill>
                <a:highlight>
                  <a:scrgbClr r="0" g="0" b="0">
                    <a:alpha val="0"/>
                  </a:scrgbClr>
                </a:highlight>
                <a:ea typeface="ＭＳ Ｐゴシック"/>
              </a:rPr>
              <a:t>setup</a:t>
            </a:r>
            <a:endParaRPr lang="en-US" dirty="0"/>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SDK </a:t>
            </a:r>
            <a:r>
              <a:rPr lang="en-US" sz="1800" dirty="0"/>
              <a:t>environment now set </a:t>
            </a:r>
            <a:r>
              <a:rPr lang="en-US" sz="1800" dirty="0" smtClean="0"/>
              <a:t>up</a:t>
            </a:r>
            <a:endParaRPr lang="en-US" sz="1800" dirty="0"/>
          </a:p>
          <a:p>
            <a:r>
              <a:rPr lang="en-US" sz="1800" dirty="0"/>
              <a:t>Additionally you may now run </a:t>
            </a:r>
            <a:r>
              <a:rPr lang="en-US" sz="1800" dirty="0" err="1"/>
              <a:t>devtool</a:t>
            </a:r>
            <a:r>
              <a:rPr lang="en-US" sz="1800" dirty="0"/>
              <a:t> to perform development tasks</a:t>
            </a:r>
            <a:r>
              <a:rPr lang="en-US" sz="1800" dirty="0" smtClean="0"/>
              <a:t>.</a:t>
            </a:r>
            <a:endParaRPr lang="en-US" sz="1800" dirty="0"/>
          </a:p>
          <a:p>
            <a:r>
              <a:rPr lang="en-US" sz="1800" dirty="0"/>
              <a:t>Run </a:t>
            </a:r>
            <a:r>
              <a:rPr lang="en-US" sz="1800" dirty="0" err="1"/>
              <a:t>devtool</a:t>
            </a:r>
            <a:r>
              <a:rPr lang="en-US" sz="1800" dirty="0"/>
              <a:t> --help for further details</a:t>
            </a:r>
            <a:endParaRPr lang="en-US" sz="1800" dirty="0">
              <a:latin typeface="Courier New" panose="02070309020205020404" pitchFamily="49" charset="0"/>
              <a:cs typeface="Courier New" panose="02070309020205020404" pitchFamily="49" charset="0"/>
            </a:endParaRPr>
          </a:p>
          <a:p>
            <a:endParaRPr lang="en-US" sz="1800" dirty="0">
              <a:solidFill>
                <a:schemeClr val="tx1"/>
              </a:solidFill>
            </a:endParaRPr>
          </a:p>
        </p:txBody>
      </p:sp>
      <p:sp>
        <p:nvSpPr>
          <p:cNvPr id="5" name="CustomShape 4"/>
          <p:cNvSpPr/>
          <p:nvPr/>
        </p:nvSpPr>
        <p:spPr>
          <a:xfrm>
            <a:off x="490940" y="2235200"/>
            <a:ext cx="7984440" cy="990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600" b="1" dirty="0"/>
              <a:t>$ </a:t>
            </a:r>
            <a:r>
              <a:rPr lang="en-US" sz="1600" b="1" dirty="0" smtClean="0"/>
              <a:t>source  </a:t>
            </a:r>
            <a:r>
              <a:rPr lang="en-US" sz="1600" b="1" dirty="0"/>
              <a:t>/</a:t>
            </a:r>
            <a:r>
              <a:rPr lang="en-US" sz="1600" b="1" dirty="0" smtClean="0"/>
              <a:t>scratch/</a:t>
            </a:r>
            <a:r>
              <a:rPr lang="en-US" sz="1600" b="1" dirty="0" err="1" smtClean="0"/>
              <a:t>sdk</a:t>
            </a:r>
            <a:r>
              <a:rPr lang="en-US" sz="1600" b="1" dirty="0" smtClean="0"/>
              <a:t>/</a:t>
            </a:r>
            <a:r>
              <a:rPr lang="en-US" sz="1600" b="1" dirty="0" err="1" smtClean="0"/>
              <a:t>qemuarm</a:t>
            </a:r>
            <a:r>
              <a:rPr lang="en-US" sz="1600" b="1" dirty="0" smtClean="0"/>
              <a:t>/environment-setup-armv5e-poky-linux-gnueabi</a:t>
            </a:r>
          </a:p>
          <a:p>
            <a:endParaRPr lang="en-US" sz="1400" b="1" dirty="0"/>
          </a:p>
        </p:txBody>
      </p:sp>
    </p:spTree>
    <p:extLst>
      <p:ext uri="{BB962C8B-B14F-4D97-AF65-F5344CB8AC3E}">
        <p14:creationId xmlns:p14="http://schemas.microsoft.com/office/powerpoint/2010/main" val="991925566"/>
      </p:ext>
    </p:extLst>
  </p:cSld>
  <p:clrMapOvr>
    <a:masterClrMapping/>
  </p:clrMapOvr>
  <p:transition>
    <p:fade/>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883071"/>
            <a:ext cx="8233186" cy="5047830"/>
          </a:xfrm>
        </p:spPr>
        <p:txBody>
          <a:bodyPr/>
          <a:lstStyle/>
          <a:p>
            <a:r>
              <a:rPr lang="en-US" sz="1800" dirty="0"/>
              <a:t>Open two </a:t>
            </a:r>
            <a:r>
              <a:rPr lang="en-US" sz="1800" dirty="0" smtClean="0"/>
              <a:t>terminal </a:t>
            </a:r>
            <a:r>
              <a:rPr lang="en-US" sz="1800" dirty="0"/>
              <a:t>windows and setup the </a:t>
            </a:r>
            <a:r>
              <a:rPr lang="en-US" sz="1800" dirty="0" err="1"/>
              <a:t>eSDK</a:t>
            </a:r>
            <a:r>
              <a:rPr lang="en-US" sz="1800" dirty="0"/>
              <a:t> environment </a:t>
            </a:r>
            <a:r>
              <a:rPr lang="en-US" sz="1800" dirty="0" smtClean="0"/>
              <a:t>in each one</a:t>
            </a:r>
            <a:br>
              <a:rPr lang="en-US" sz="1800" dirty="0" smtClean="0"/>
            </a:br>
            <a:r>
              <a:rPr lang="en-US" sz="1800" dirty="0" smtClean="0"/>
              <a:t/>
            </a:r>
            <a:br>
              <a:rPr lang="en-US" sz="18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a:p>
            <a:r>
              <a:rPr lang="en-US" sz="1800" dirty="0" smtClean="0"/>
              <a:t>This will create a new image into:</a:t>
            </a:r>
            <a:r>
              <a:rPr lang="en-US" sz="1800" dirty="0"/>
              <a:t/>
            </a:r>
            <a:br>
              <a:rPr lang="en-US" sz="1800" dirty="0"/>
            </a:br>
            <a:r>
              <a:rPr lang="en-US" sz="1800" dirty="0" smtClean="0"/>
              <a:t/>
            </a:r>
            <a:br>
              <a:rPr lang="en-US" sz="1800" dirty="0" smtClean="0"/>
            </a:br>
            <a:r>
              <a:rPr lang="en-US" sz="1800" b="0" dirty="0"/>
              <a:t>/scratch/</a:t>
            </a:r>
            <a:r>
              <a:rPr lang="en-US" sz="1800" b="0" dirty="0" err="1"/>
              <a:t>sdk</a:t>
            </a:r>
            <a:r>
              <a:rPr lang="en-US" sz="1800" b="0" dirty="0"/>
              <a:t>/</a:t>
            </a:r>
            <a:r>
              <a:rPr lang="en-US" sz="1800" b="0" dirty="0" err="1"/>
              <a:t>qemuarm</a:t>
            </a:r>
            <a:r>
              <a:rPr lang="en-US" sz="1800" b="0" dirty="0"/>
              <a:t>/</a:t>
            </a:r>
            <a:r>
              <a:rPr lang="en-US" sz="1800" b="0" dirty="0" err="1"/>
              <a:t>tmp</a:t>
            </a:r>
            <a:r>
              <a:rPr lang="en-US" sz="1800" b="0" dirty="0"/>
              <a:t>/deploy/images/</a:t>
            </a:r>
            <a:r>
              <a:rPr lang="en-US" sz="1800" b="0" dirty="0" err="1"/>
              <a:t>qemuarm</a:t>
            </a:r>
            <a:endParaRPr lang="en-US" sz="1800" b="0" dirty="0">
              <a:solidFill>
                <a:schemeClr val="tx1"/>
              </a:solidFill>
            </a:endParaRPr>
          </a:p>
        </p:txBody>
      </p:sp>
      <p:sp>
        <p:nvSpPr>
          <p:cNvPr id="5" name="CustomShape 4"/>
          <p:cNvSpPr/>
          <p:nvPr/>
        </p:nvSpPr>
        <p:spPr>
          <a:xfrm>
            <a:off x="490940" y="2108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build-image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552689027"/>
      </p:ext>
    </p:extLst>
  </p:cSld>
  <p:clrMapOvr>
    <a:masterClrMapping/>
  </p:clrMapOvr>
  <p:transition>
    <p:fade/>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build the target image</a:t>
            </a:r>
          </a:p>
        </p:txBody>
      </p:sp>
      <p:sp>
        <p:nvSpPr>
          <p:cNvPr id="4" name="Content Placeholder 3"/>
          <p:cNvSpPr>
            <a:spLocks noGrp="1"/>
          </p:cNvSpPr>
          <p:nvPr>
            <p:ph sz="quarter" idx="13"/>
          </p:nvPr>
        </p:nvSpPr>
        <p:spPr>
          <a:xfrm>
            <a:off x="389487" y="1206499"/>
            <a:ext cx="8233186" cy="4724401"/>
          </a:xfrm>
        </p:spPr>
        <p:txBody>
          <a:bodyPr/>
          <a:lstStyle/>
          <a:p>
            <a:r>
              <a:rPr lang="en-US" sz="2000" b="0" dirty="0"/>
              <a:t>Run the image to check if everything is OK</a:t>
            </a:r>
          </a:p>
          <a:p>
            <a:r>
              <a:rPr lang="en-US" sz="2000" b="0" dirty="0" smtClean="0"/>
              <a:t>This </a:t>
            </a:r>
            <a:r>
              <a:rPr lang="en-US" sz="2000" b="0" dirty="0"/>
              <a:t>will run the </a:t>
            </a:r>
            <a:r>
              <a:rPr lang="en-US" sz="2000" b="0" dirty="0" err="1"/>
              <a:t>Qemu</a:t>
            </a:r>
            <a:r>
              <a:rPr lang="en-US" sz="2000" b="0" dirty="0"/>
              <a:t> machine in the TARGET shell you were using</a:t>
            </a:r>
          </a:p>
          <a:p>
            <a:r>
              <a:rPr lang="en-US" sz="2000" b="0" dirty="0" smtClean="0"/>
              <a:t>Login </a:t>
            </a:r>
            <a:r>
              <a:rPr lang="en-US" sz="2000" b="0" dirty="0"/>
              <a:t>using user </a:t>
            </a:r>
            <a:r>
              <a:rPr lang="en-US" sz="2000" dirty="0"/>
              <a:t>: root  </a:t>
            </a:r>
            <a:r>
              <a:rPr lang="en-US" sz="2000" b="0" dirty="0" smtClean="0"/>
              <a:t>(</a:t>
            </a:r>
            <a:r>
              <a:rPr lang="en-US" sz="2000" b="0" dirty="0"/>
              <a:t>no password required)</a:t>
            </a:r>
            <a:r>
              <a:rPr lang="en-US" sz="2000" dirty="0" smtClean="0"/>
              <a:t/>
            </a:r>
            <a:br>
              <a:rPr lang="en-US" sz="2000" dirty="0" smtClean="0"/>
            </a:br>
            <a:r>
              <a:rPr lang="en-US" sz="1800" dirty="0" smtClean="0"/>
              <a:t/>
            </a:r>
            <a:br>
              <a:rPr lang="en-US" sz="180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33274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runqemu</a:t>
            </a:r>
            <a:r>
              <a:rPr lang="en-US" sz="1800" b="1" dirty="0" smtClean="0"/>
              <a:t> </a:t>
            </a:r>
            <a:r>
              <a:rPr lang="en-US" sz="1800" b="1" dirty="0" err="1" smtClean="0"/>
              <a:t>qemuarm</a:t>
            </a:r>
            <a:r>
              <a:rPr lang="en-US" sz="1800" b="1" dirty="0" smtClean="0"/>
              <a:t> </a:t>
            </a:r>
            <a:r>
              <a:rPr lang="en-US" sz="1800" b="1" dirty="0" err="1" smtClean="0"/>
              <a:t>nographic</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401386406"/>
      </p:ext>
    </p:extLst>
  </p:cSld>
  <p:clrMapOvr>
    <a:masterClrMapping/>
  </p:clrMapOvr>
  <p:transition>
    <p:fade/>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Hooking a new module into the build</a:t>
            </a:r>
          </a:p>
        </p:txBody>
      </p:sp>
      <p:sp>
        <p:nvSpPr>
          <p:cNvPr id="4" name="Content Placeholder 3"/>
          <p:cNvSpPr>
            <a:spLocks noGrp="1"/>
          </p:cNvSpPr>
          <p:nvPr>
            <p:ph sz="quarter" idx="13"/>
          </p:nvPr>
        </p:nvSpPr>
        <p:spPr>
          <a:xfrm>
            <a:off x="356494" y="1264071"/>
            <a:ext cx="8233186" cy="4793829"/>
          </a:xfrm>
        </p:spPr>
        <p:txBody>
          <a:bodyPr/>
          <a:lstStyle/>
          <a:p>
            <a:r>
              <a:rPr lang="en-US" sz="2000" dirty="0"/>
              <a:t>Run the </a:t>
            </a:r>
            <a:r>
              <a:rPr lang="en-US" sz="2000" dirty="0" err="1"/>
              <a:t>devtool</a:t>
            </a:r>
            <a:r>
              <a:rPr lang="en-US" sz="2000" dirty="0"/>
              <a:t> to add a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lvl="1"/>
            <a:r>
              <a:rPr lang="en-US" sz="1800" b="0" dirty="0" smtClean="0"/>
              <a:t>This </a:t>
            </a:r>
            <a:r>
              <a:rPr lang="en-US" sz="1800" b="0" dirty="0"/>
              <a:t>generates a minimal recipe in the workspace </a:t>
            </a:r>
            <a:r>
              <a:rPr lang="en-US" sz="1800" b="0" dirty="0" smtClean="0"/>
              <a:t>layer</a:t>
            </a:r>
          </a:p>
          <a:p>
            <a:pPr lvl="1"/>
            <a:r>
              <a:rPr lang="en-US" sz="2000" b="0" dirty="0" smtClean="0"/>
              <a:t>This </a:t>
            </a:r>
            <a:r>
              <a:rPr lang="en-US" sz="2000" b="0" dirty="0"/>
              <a:t>adds EXTERNALSRC in </a:t>
            </a:r>
            <a:r>
              <a:rPr lang="en-US" sz="2000" b="0" dirty="0" smtClean="0"/>
              <a:t>an workspace/appends/</a:t>
            </a:r>
            <a:r>
              <a:rPr lang="en-US" sz="2000" b="0" dirty="0" err="1" smtClean="0"/>
              <a:t>simplestmodule_git.bbappend</a:t>
            </a:r>
            <a:r>
              <a:rPr lang="en-US" sz="2000" b="0" dirty="0" smtClean="0"/>
              <a:t> </a:t>
            </a:r>
            <a:r>
              <a:rPr lang="en-US" sz="2000" b="0" dirty="0"/>
              <a:t>file that </a:t>
            </a:r>
            <a:r>
              <a:rPr lang="en-US" sz="2000" b="0" dirty="0" smtClean="0"/>
              <a:t>points to </a:t>
            </a:r>
            <a:r>
              <a:rPr lang="en-US" sz="2000" b="0" dirty="0"/>
              <a:t>the </a:t>
            </a:r>
            <a:r>
              <a:rPr lang="en-US" sz="2000" b="0" dirty="0" smtClean="0"/>
              <a:t>sources</a:t>
            </a:r>
          </a:p>
          <a:p>
            <a:pPr lvl="1"/>
            <a:r>
              <a:rPr lang="en-US" sz="2000" b="0" dirty="0" smtClean="0"/>
              <a:t>In </a:t>
            </a:r>
            <a:r>
              <a:rPr lang="en-US" sz="2000" b="0" dirty="0"/>
              <a:t>other words, the source tree stays where it is, </a:t>
            </a:r>
            <a:r>
              <a:rPr lang="en-US" sz="2000" b="0" dirty="0" err="1"/>
              <a:t>devtool</a:t>
            </a:r>
            <a:r>
              <a:rPr lang="en-US" sz="2000" b="0" dirty="0"/>
              <a:t> </a:t>
            </a:r>
            <a:r>
              <a:rPr lang="en-US" sz="2000" b="0" dirty="0" smtClean="0"/>
              <a:t>just creates </a:t>
            </a:r>
            <a:r>
              <a:rPr lang="en-US" sz="2000" b="0" dirty="0"/>
              <a:t>a wrapper recipe that points to </a:t>
            </a:r>
            <a:r>
              <a:rPr lang="en-US" sz="2000" b="0" dirty="0" smtClean="0"/>
              <a:t>it</a:t>
            </a:r>
          </a:p>
          <a:p>
            <a:r>
              <a:rPr lang="en-US" sz="1600" i="1" dirty="0"/>
              <a:t>Note: this does not add your image to the original build engineer’s image</a:t>
            </a:r>
            <a:r>
              <a:rPr lang="en-US" sz="1600" i="1" dirty="0" smtClean="0"/>
              <a:t>, </a:t>
            </a:r>
            <a:r>
              <a:rPr lang="en-US" sz="1800" i="1" dirty="0" smtClean="0"/>
              <a:t>which </a:t>
            </a:r>
            <a:r>
              <a:rPr lang="en-US" sz="1800" i="1" dirty="0"/>
              <a:t>requires changing the platform project’s </a:t>
            </a:r>
            <a:r>
              <a:rPr lang="en-US" sz="1800" i="1" dirty="0" err="1"/>
              <a:t>conf</a:t>
            </a:r>
            <a:r>
              <a:rPr lang="en-US" sz="1800" i="1" dirty="0"/>
              <a:t>/</a:t>
            </a:r>
            <a:r>
              <a:rPr lang="en-US" sz="1800" i="1" dirty="0" err="1"/>
              <a:t>local.conf</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542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a:t>devtool</a:t>
            </a:r>
            <a:r>
              <a:rPr lang="en-US" sz="1800" b="1" dirty="0"/>
              <a:t> add --version 1.0 </a:t>
            </a:r>
            <a:r>
              <a:rPr lang="en-US" sz="1800" b="1" dirty="0" err="1"/>
              <a:t>simplestmodule</a:t>
            </a:r>
            <a:r>
              <a:rPr lang="en-US" sz="1800" b="1" dirty="0"/>
              <a:t> \</a:t>
            </a:r>
          </a:p>
          <a:p>
            <a:r>
              <a:rPr lang="en-US" sz="1800" b="1" dirty="0" smtClean="0"/>
              <a:t>       /</a:t>
            </a:r>
            <a:r>
              <a:rPr lang="en-US" sz="1800" b="1" dirty="0"/>
              <a:t>scratch/</a:t>
            </a:r>
            <a:r>
              <a:rPr lang="en-US" sz="1800" b="1" dirty="0" err="1"/>
              <a:t>src</a:t>
            </a:r>
            <a:r>
              <a:rPr lang="en-US" sz="1800" b="1" dirty="0"/>
              <a:t>/</a:t>
            </a:r>
            <a:r>
              <a:rPr lang="en-US" sz="1800" b="1" dirty="0" err="1"/>
              <a:t>kmod</a:t>
            </a:r>
            <a:r>
              <a:rPr lang="en-US" sz="1800" b="1" dirty="0"/>
              <a:t>/simplest-kernel-module/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17180288"/>
      </p:ext>
    </p:extLst>
  </p:cSld>
  <p:clrMapOvr>
    <a:masterClrMapping/>
  </p:clrMapOvr>
  <p:transition>
    <p:fade/>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336240"/>
            <a:ext cx="8229240" cy="604800"/>
          </a:xfrm>
          <a:noFill/>
          <a:ln>
            <a:noFill/>
          </a:ln>
        </p:spPr>
        <p:txBody>
          <a:bodyPr wrap="square" lIns="0" tIns="0" rIns="0" bIns="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lgn="ctr" rtl="0" hangingPunct="0">
              <a:buNone/>
            </a:pPr>
            <a:r>
              <a:rPr lang="en-US" sz="3600" b="1" kern="1200">
                <a:solidFill>
                  <a:srgbClr val="0098DB"/>
                </a:solidFill>
                <a:highlight>
                  <a:scrgbClr r="0" g="0" b="0">
                    <a:alpha val="0"/>
                  </a:scrgbClr>
                </a:highlight>
                <a:latin typeface="Arial"/>
                <a:ea typeface="ＭＳ Ｐゴシック"/>
                <a:cs typeface="Arial"/>
              </a:rPr>
              <a:t>After the add</a:t>
            </a:r>
          </a:p>
        </p:txBody>
      </p:sp>
      <p:sp>
        <p:nvSpPr>
          <p:cNvPr id="3" name="Text Placeholder 5"/>
          <p:cNvSpPr txBox="1">
            <a:spLocks noGrp="1"/>
          </p:cNvSpPr>
          <p:nvPr>
            <p:ph type="body" idx="4294967295"/>
          </p:nvPr>
        </p:nvSpPr>
        <p:spPr>
          <a:xfrm>
            <a:off x="570960" y="990719"/>
            <a:ext cx="4041359" cy="421920"/>
          </a:xfrm>
          <a:noFill/>
          <a:ln>
            <a:noFill/>
          </a:ln>
        </p:spPr>
        <p:txBody>
          <a:bodyPr wrap="square" lIns="0" tIns="0" rIns="0" bIns="0" anchor="b"/>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0" lvl="0" indent="0">
              <a:spcBef>
                <a:spcPts val="1500"/>
              </a:spcBef>
              <a:buNone/>
              <a:tabLst>
                <a:tab pos="0" algn="l"/>
              </a:tabLst>
            </a:pPr>
            <a:r>
              <a:rPr lang="en-US" sz="2000" u="sng"/>
              <a:t>Workspace layer layout</a:t>
            </a:r>
          </a:p>
        </p:txBody>
      </p:sp>
      <p:sp>
        <p:nvSpPr>
          <p:cNvPr id="4" name="Content Placeholder 6"/>
          <p:cNvSpPr txBox="1">
            <a:spLocks noGrp="1"/>
          </p:cNvSpPr>
          <p:nvPr>
            <p:ph type="body" idx="4294967295"/>
          </p:nvPr>
        </p:nvSpPr>
        <p:spPr>
          <a:xfrm>
            <a:off x="554400" y="1828800"/>
            <a:ext cx="7725599" cy="4086719"/>
          </a:xfrm>
          <a:noFill/>
          <a:ln>
            <a:noFill/>
          </a:ln>
        </p:spPr>
        <p:txBody>
          <a:bodyPr wrap="square" lIns="0" tIns="0" rIns="0" bIns="0" anchor="t"/>
          <a:lstStyle>
            <a:defPPr marL="432000" lvl="0" indent="-324000" algn="l" rtl="0" hangingPunct="0">
              <a:lnSpc>
                <a:spcPct val="100000"/>
              </a:lnSpc>
              <a:spcBef>
                <a:spcPts val="1417"/>
              </a:spcBef>
              <a:spcAft>
                <a:spcPts val="0"/>
              </a:spcAft>
              <a:buSzPct val="45000"/>
              <a:buFont typeface="StarSymbol"/>
              <a:buNone/>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defPPr>
            <a:lvl1pPr marL="432000" lvl="0" indent="-324000" algn="l" rtl="0" hangingPunct="0">
              <a:lnSpc>
                <a:spcPct val="100000"/>
              </a:lnSpc>
              <a:spcBef>
                <a:spcPts val="1417"/>
              </a:spcBef>
              <a:spcAft>
                <a:spcPts val="0"/>
              </a:spcAft>
              <a:buSzPct val="45000"/>
              <a:buFont typeface="StarSymbol"/>
              <a:buChar char="●"/>
              <a:defRPr lang="en-US" sz="2400" b="1" i="0" u="none" strike="noStrike" kern="1200" cap="none" spc="0" baseline="0">
                <a:ln>
                  <a:noFill/>
                </a:ln>
                <a:solidFill>
                  <a:srgbClr val="414141"/>
                </a:solidFill>
                <a:highlight>
                  <a:scrgbClr r="0" g="0" b="0">
                    <a:alpha val="0"/>
                  </a:scrgbClr>
                </a:highlight>
                <a:latin typeface="Arial"/>
                <a:ea typeface="ＭＳ Ｐゴシック"/>
                <a:cs typeface="Arial"/>
              </a:defRPr>
            </a:lvl1pPr>
            <a:lvl2pPr marL="864000" lvl="1" indent="-324000" algn="l" rtl="0" hangingPunct="0">
              <a:lnSpc>
                <a:spcPct val="100000"/>
              </a:lnSpc>
              <a:spcBef>
                <a:spcPts val="1134"/>
              </a:spcBef>
              <a:spcAft>
                <a:spcPts val="0"/>
              </a:spcAft>
              <a:buSzPct val="7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2pPr>
            <a:lvl3pPr marL="1295999" lvl="2" indent="-288000" algn="l" rtl="0" hangingPunct="0">
              <a:lnSpc>
                <a:spcPct val="100000"/>
              </a:lnSpc>
              <a:spcBef>
                <a:spcPts val="850"/>
              </a:spcBef>
              <a:spcAft>
                <a:spcPts val="0"/>
              </a:spcAft>
              <a:buSzPct val="45000"/>
              <a:buFont typeface="StarSymbol"/>
              <a:buChar char="●"/>
              <a:defRPr lang="en-US" sz="2200" b="0" i="0" u="none" strike="noStrike" kern="1200" cap="none" spc="0" baseline="0">
                <a:ln>
                  <a:noFill/>
                </a:ln>
                <a:solidFill>
                  <a:srgbClr val="414141"/>
                </a:solidFill>
                <a:highlight>
                  <a:scrgbClr r="0" g="0" b="0">
                    <a:alpha val="0"/>
                  </a:scrgbClr>
                </a:highlight>
                <a:latin typeface="Arial"/>
                <a:ea typeface="ＭＳ Ｐゴシック"/>
                <a:cs typeface="Arial"/>
              </a:defRPr>
            </a:lvl3pPr>
            <a:lvl4pPr marL="1728000" lvl="3" indent="-216000" algn="l" rtl="0" hangingPunct="0">
              <a:lnSpc>
                <a:spcPct val="100000"/>
              </a:lnSpc>
              <a:spcBef>
                <a:spcPts val="567"/>
              </a:spcBef>
              <a:spcAft>
                <a:spcPts val="0"/>
              </a:spcAft>
              <a:buSzPct val="75000"/>
              <a:buFont typeface="StarSymbol"/>
              <a:buChar char="–"/>
              <a:defRPr lang="en-US" sz="2200" b="1" i="0" u="none" strike="noStrike" kern="1200" cap="none" spc="0" baseline="0">
                <a:ln>
                  <a:noFill/>
                </a:ln>
                <a:solidFill>
                  <a:srgbClr val="414141"/>
                </a:solidFill>
                <a:highlight>
                  <a:scrgbClr r="0" g="0" b="0">
                    <a:alpha val="0"/>
                  </a:scrgbClr>
                </a:highlight>
                <a:latin typeface="Courier New"/>
                <a:ea typeface="Verdana"/>
                <a:cs typeface="Courier New"/>
              </a:defRPr>
            </a:lvl4pPr>
            <a:lvl5pPr marL="2160000" lvl="4"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5pPr>
            <a:lvl6pPr marL="2592000" lvl="5"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6pPr>
            <a:lvl7pPr marL="3024000" lvl="6"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7pPr>
            <a:lvl8pPr marL="3456000" lvl="7"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8pPr>
            <a:lvl9pPr marL="3887999" lvl="8" indent="-216000" algn="l" rtl="0" hangingPunct="0">
              <a:lnSpc>
                <a:spcPct val="100000"/>
              </a:lnSpc>
              <a:spcBef>
                <a:spcPts val="283"/>
              </a:spcBef>
              <a:spcAft>
                <a:spcPts val="0"/>
              </a:spcAft>
              <a:buSzPct val="45000"/>
              <a:buFont typeface="StarSymbol"/>
              <a:buChar char="●"/>
              <a:defRPr lang="en-US" sz="2000" b="1" i="0" u="none" strike="noStrike" kern="1200" cap="none" spc="0" baseline="0">
                <a:ln>
                  <a:noFill/>
                </a:ln>
                <a:solidFill>
                  <a:srgbClr val="414141"/>
                </a:solidFill>
                <a:highlight>
                  <a:scrgbClr r="0" g="0" b="0">
                    <a:alpha val="0"/>
                  </a:scrgbClr>
                </a:highlight>
                <a:latin typeface="Courier New"/>
                <a:ea typeface="Verdana"/>
                <a:cs typeface="Courier New"/>
              </a:defRPr>
            </a:lvl9pPr>
          </a:lstStyle>
          <a:p>
            <a:pPr marL="108000" indent="0">
              <a:buNone/>
            </a:pPr>
            <a:r>
              <a:rPr lang="en-US" sz="1600" dirty="0">
                <a:solidFill>
                  <a:schemeClr val="tx1"/>
                </a:solidFill>
                <a:latin typeface="Courier New" panose="02070309020205020404" pitchFamily="49" charset="0"/>
                <a:cs typeface="Courier New" panose="02070309020205020404" pitchFamily="49" charset="0"/>
              </a:rPr>
              <a:t>$ tree /scratch/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a:t>
            </a:r>
            <a:r>
              <a:rPr lang="en-US" sz="1600" dirty="0">
                <a:solidFill>
                  <a:schemeClr val="tx1"/>
                </a:solidFill>
                <a:latin typeface="Courier New" panose="02070309020205020404" pitchFamily="49" charset="0"/>
                <a:cs typeface="Courier New" panose="02070309020205020404" pitchFamily="49" charset="0"/>
              </a:rPr>
              <a:t>scratch/</a:t>
            </a:r>
            <a:r>
              <a:rPr lang="en-US" sz="1600" dirty="0" err="1">
                <a:solidFill>
                  <a:schemeClr val="tx1"/>
                </a:solidFill>
                <a:latin typeface="Courier New" panose="02070309020205020404" pitchFamily="49" charset="0"/>
                <a:cs typeface="Courier New" panose="02070309020205020404" pitchFamily="49" charset="0"/>
              </a:rPr>
              <a:t>sdk</a:t>
            </a:r>
            <a:r>
              <a:rPr lang="en-US" sz="1600" dirty="0">
                <a:solidFill>
                  <a:schemeClr val="tx1"/>
                </a:solidFill>
                <a:latin typeface="Courier New" panose="02070309020205020404" pitchFamily="49" charset="0"/>
                <a:cs typeface="Courier New" panose="02070309020205020404" pitchFamily="49" charset="0"/>
              </a:rPr>
              <a:t>/</a:t>
            </a:r>
            <a:r>
              <a:rPr lang="en-US" sz="1600" dirty="0" err="1">
                <a:solidFill>
                  <a:schemeClr val="tx1"/>
                </a:solidFill>
                <a:latin typeface="Courier New" panose="02070309020205020404" pitchFamily="49" charset="0"/>
                <a:cs typeface="Courier New" panose="02070309020205020404" pitchFamily="49" charset="0"/>
              </a:rPr>
              <a:t>qemuarm</a:t>
            </a:r>
            <a:r>
              <a:rPr lang="en-US" sz="1600" dirty="0">
                <a:solidFill>
                  <a:schemeClr val="tx1"/>
                </a:solidFill>
                <a:latin typeface="Courier New" panose="02070309020205020404" pitchFamily="49" charset="0"/>
                <a:cs typeface="Courier New" panose="02070309020205020404" pitchFamily="49" charset="0"/>
              </a:rPr>
              <a:t>/workspace</a:t>
            </a:r>
            <a:r>
              <a:rPr lang="en-US" sz="1600" dirty="0" smtClean="0">
                <a:solidFill>
                  <a:schemeClr val="tx1"/>
                </a:solidFill>
                <a:latin typeface="Courier New" panose="02070309020205020404" pitchFamily="49" charset="0"/>
                <a:cs typeface="Courier New" panose="02070309020205020404" pitchFamily="49" charset="0"/>
              </a:rPr>
              <a:t>/</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appends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800" dirty="0" err="1" smtClean="0">
                <a:solidFill>
                  <a:schemeClr val="tx2"/>
                </a:solidFill>
                <a:latin typeface="Courier New" panose="02070309020205020404" pitchFamily="49" charset="0"/>
                <a:cs typeface="Courier New" panose="02070309020205020404" pitchFamily="49" charset="0"/>
              </a:rPr>
              <a:t>simplestmodule_git.bbappend</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a:t>
            </a:r>
            <a:r>
              <a:rPr lang="en-US" sz="1600" dirty="0">
                <a:solidFill>
                  <a:schemeClr val="tx1"/>
                </a:solidFill>
                <a:latin typeface="Courier New" panose="02070309020205020404" pitchFamily="49" charset="0"/>
                <a:cs typeface="Courier New" panose="02070309020205020404" pitchFamily="49" charset="0"/>
              </a:rPr>
              <a:t>└── </a:t>
            </a:r>
            <a:r>
              <a:rPr lang="en-US" sz="1600" dirty="0" err="1" smtClean="0">
                <a:solidFill>
                  <a:schemeClr val="tx1"/>
                </a:solidFill>
                <a:latin typeface="Courier New" panose="02070309020205020404" pitchFamily="49" charset="0"/>
                <a:cs typeface="Courier New" panose="02070309020205020404" pitchFamily="49" charset="0"/>
              </a:rPr>
              <a:t>layer.conf</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README</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recipes</a:t>
            </a:r>
            <a:br>
              <a:rPr lang="en-US" sz="1600" dirty="0" smtClean="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600" dirty="0" err="1" smtClean="0">
                <a:solidFill>
                  <a:schemeClr val="tx1"/>
                </a:solidFill>
                <a:latin typeface="Courier New" panose="02070309020205020404" pitchFamily="49" charset="0"/>
                <a:cs typeface="Courier New" panose="02070309020205020404" pitchFamily="49" charset="0"/>
              </a:rPr>
              <a:t>simplestmodule</a:t>
            </a:r>
            <a:r>
              <a:rPr lang="en-US" sz="1600" dirty="0">
                <a:solidFill>
                  <a:schemeClr val="tx1"/>
                </a:solidFill>
                <a:latin typeface="Courier New" panose="02070309020205020404" pitchFamily="49" charset="0"/>
                <a:cs typeface="Courier New" panose="02070309020205020404" pitchFamily="49" charset="0"/>
              </a:rPr>
              <a:t/>
            </a:r>
            <a:br>
              <a:rPr lang="en-US" sz="1600" dirty="0">
                <a:solidFill>
                  <a:schemeClr val="tx1"/>
                </a:solidFill>
                <a:latin typeface="Courier New" panose="02070309020205020404" pitchFamily="49" charset="0"/>
                <a:cs typeface="Courier New" panose="02070309020205020404" pitchFamily="49" charset="0"/>
              </a:rPr>
            </a:br>
            <a:r>
              <a:rPr lang="en-US" sz="1600" dirty="0" smtClean="0">
                <a:solidFill>
                  <a:schemeClr val="tx1"/>
                </a:solidFill>
                <a:latin typeface="Courier New" panose="02070309020205020404" pitchFamily="49" charset="0"/>
                <a:cs typeface="Courier New" panose="02070309020205020404" pitchFamily="49" charset="0"/>
              </a:rPr>
              <a:t>		└── </a:t>
            </a:r>
            <a:r>
              <a:rPr lang="en-US" sz="1800" dirty="0">
                <a:solidFill>
                  <a:schemeClr val="tx2"/>
                </a:solidFill>
                <a:latin typeface="Courier New" panose="02070309020205020404" pitchFamily="49" charset="0"/>
                <a:cs typeface="Courier New" panose="02070309020205020404" pitchFamily="49" charset="0"/>
              </a:rPr>
              <a:t>simplestmodule_git.b</a:t>
            </a:r>
            <a:r>
              <a:rPr lang="en-US" sz="1800" dirty="0">
                <a:solidFill>
                  <a:schemeClr val="tx1"/>
                </a:solidFill>
                <a:latin typeface="Courier New" panose="02070309020205020404" pitchFamily="49" charset="0"/>
                <a:cs typeface="Courier New" panose="02070309020205020404" pitchFamily="49" charset="0"/>
              </a:rPr>
              <a:t>b</a:t>
            </a:r>
            <a:endParaRPr lang="en-US" sz="28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073921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Build </a:t>
            </a:r>
            <a:r>
              <a:rPr lang="en-US" dirty="0"/>
              <a:t>the </a:t>
            </a:r>
            <a:r>
              <a:rPr lang="en-US" dirty="0" smtClean="0"/>
              <a:t>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dirty="0"/>
              <a:t>Build the new recipe </a:t>
            </a:r>
            <a:r>
              <a:rPr lang="en-US" sz="2000" b="0" dirty="0"/>
              <a:t>(on the HOST side</a:t>
            </a:r>
            <a:r>
              <a:rPr lang="en-US" sz="2000" b="0" dirty="0" smtClean="0"/>
              <a:t>)</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r>
              <a:rPr lang="en-US" sz="2000" b="0" dirty="0" smtClean="0"/>
              <a:t/>
            </a:r>
            <a:br>
              <a:rPr lang="en-US" sz="2000" b="0" dirty="0" smtClean="0"/>
            </a:br>
            <a:endParaRPr lang="en-US" sz="2000" b="0" dirty="0"/>
          </a:p>
          <a:p>
            <a:pPr marL="0" indent="0">
              <a:buNone/>
            </a:pPr>
            <a:endParaRPr lang="en-US" sz="2000" b="0" i="1" dirty="0" smtClean="0"/>
          </a:p>
          <a:p>
            <a:pPr marL="0" indent="0">
              <a:buNone/>
            </a:pPr>
            <a:r>
              <a:rPr lang="en-US" sz="2000" b="0" i="1" dirty="0" smtClean="0"/>
              <a:t>This </a:t>
            </a:r>
            <a:r>
              <a:rPr lang="en-US" sz="2000" b="0" i="1" dirty="0"/>
              <a:t>will create the </a:t>
            </a:r>
            <a:r>
              <a:rPr lang="en-US" sz="2000" i="1" dirty="0" err="1"/>
              <a:t>simplestmodule.ko</a:t>
            </a:r>
            <a:r>
              <a:rPr lang="en-US" sz="2000" i="1" dirty="0"/>
              <a:t> </a:t>
            </a:r>
            <a:r>
              <a:rPr lang="en-US" sz="2000" b="0" i="1" dirty="0"/>
              <a:t>kernel </a:t>
            </a:r>
            <a:r>
              <a:rPr lang="en-US" sz="2000" b="0" i="1" dirty="0" smtClean="0"/>
              <a:t>module</a:t>
            </a:r>
            <a:br>
              <a:rPr lang="en-US" sz="2000" b="0" i="1" dirty="0" smtClean="0"/>
            </a:br>
            <a:endParaRPr lang="en-US" sz="2000" b="0" i="1" dirty="0"/>
          </a:p>
          <a:p>
            <a:pPr marL="0" indent="0">
              <a:buNone/>
            </a:pPr>
            <a:r>
              <a:rPr lang="en-US" sz="2000" b="0" i="1" dirty="0"/>
              <a:t>This downloads the kernel sources (already downloaded for </a:t>
            </a:r>
            <a:r>
              <a:rPr lang="en-US" sz="2000" b="0" i="1" dirty="0" smtClean="0"/>
              <a:t>you):</a:t>
            </a:r>
            <a:br>
              <a:rPr lang="en-US" sz="2000" b="0" i="1" dirty="0" smtClean="0"/>
            </a:br>
            <a:r>
              <a:rPr lang="en-US" sz="2000" b="0" i="1" dirty="0" smtClean="0"/>
              <a:t>  </a:t>
            </a:r>
            <a:r>
              <a:rPr lang="en-US" sz="1800" b="0" i="1" dirty="0" smtClean="0"/>
              <a:t>linux-yocto-4.12.12+gitAUTOINC+eda4d18ce4_67b62d8d7b-r0 </a:t>
            </a:r>
            <a:r>
              <a:rPr lang="en-US" sz="1800" b="0" i="1" dirty="0" err="1"/>
              <a:t>do_fetch</a:t>
            </a:r>
            <a:r>
              <a:rPr lang="en-US" sz="1600" b="0" dirty="0" smtClean="0"/>
              <a:t/>
            </a:r>
            <a:br>
              <a:rPr lang="en-US" sz="16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605240" y="18796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400" b="1" dirty="0" smtClean="0"/>
          </a:p>
          <a:p>
            <a:r>
              <a:rPr lang="en-US" sz="1800" b="1" dirty="0" smtClean="0"/>
              <a:t>$ </a:t>
            </a:r>
            <a:r>
              <a:rPr lang="en-US" sz="1800" b="1" dirty="0" err="1" smtClean="0"/>
              <a:t>devtool</a:t>
            </a:r>
            <a:r>
              <a:rPr lang="en-US" sz="1800" b="1" dirty="0" smtClean="0"/>
              <a:t> build </a:t>
            </a:r>
            <a:r>
              <a:rPr lang="en-US" sz="1800" b="1" dirty="0" err="1" smtClean="0"/>
              <a:t>simplemodule</a:t>
            </a:r>
            <a:endParaRPr lang="en-US"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026954020"/>
      </p:ext>
    </p:extLst>
  </p:cSld>
  <p:clrMapOvr>
    <a:masterClrMapping/>
  </p:clrMapOvr>
  <p:transition>
    <p:fade/>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i="1" dirty="0"/>
              <a:t>Get the target’s IP address from the target </a:t>
            </a:r>
            <a:r>
              <a:rPr lang="en-US" sz="2000" i="1" dirty="0" smtClean="0"/>
              <a:t>serial console</a:t>
            </a:r>
            <a:endParaRPr lang="en-US" sz="2000" i="1" dirty="0"/>
          </a:p>
          <a:p>
            <a:r>
              <a:rPr lang="en-US" sz="2000" b="0" dirty="0" err="1"/>
              <a:t>root@qemuarm</a:t>
            </a:r>
            <a:r>
              <a:rPr lang="en-US" sz="2000" b="0" dirty="0"/>
              <a:t>:~# </a:t>
            </a:r>
            <a:r>
              <a:rPr lang="en-US" sz="2000" b="0" dirty="0" err="1"/>
              <a:t>ifconfig</a:t>
            </a:r>
            <a:endParaRPr lang="en-US" sz="2000" b="0" dirty="0"/>
          </a:p>
          <a:p>
            <a:r>
              <a:rPr lang="en-US" sz="2000" dirty="0" smtClean="0"/>
              <a:t>In </a:t>
            </a:r>
            <a:r>
              <a:rPr lang="en-US" sz="2000" dirty="0"/>
              <a:t>the </a:t>
            </a:r>
            <a:r>
              <a:rPr lang="en-US" sz="2000" dirty="0" err="1"/>
              <a:t>eSDK</a:t>
            </a:r>
            <a:r>
              <a:rPr lang="en-US" sz="2000" dirty="0"/>
              <a:t> </a:t>
            </a:r>
            <a:r>
              <a:rPr lang="en-US" sz="2000" b="0" dirty="0"/>
              <a:t>(HOST) </a:t>
            </a:r>
            <a:r>
              <a:rPr lang="en-US" sz="2000" dirty="0"/>
              <a:t>shell, deploy the </a:t>
            </a:r>
            <a:r>
              <a:rPr lang="en-US" sz="2000" dirty="0" smtClean="0"/>
              <a:t>output</a:t>
            </a:r>
            <a:br>
              <a:rPr lang="en-US" sz="2000" dirty="0" smtClean="0"/>
            </a:br>
            <a:r>
              <a:rPr lang="en-US" sz="2000" dirty="0" smtClean="0"/>
              <a:t>   </a:t>
            </a:r>
            <a:r>
              <a:rPr lang="en-US" sz="2000" b="0" dirty="0" smtClean="0"/>
              <a:t>(</a:t>
            </a:r>
            <a:r>
              <a:rPr lang="en-US" sz="2000" b="0" i="1" dirty="0" smtClean="0"/>
              <a:t>the </a:t>
            </a:r>
            <a:r>
              <a:rPr lang="en-US" sz="2000" b="0" i="1" dirty="0"/>
              <a:t>target’s </a:t>
            </a:r>
            <a:r>
              <a:rPr lang="en-US" sz="2000" b="0" i="1" dirty="0" err="1"/>
              <a:t>ip</a:t>
            </a:r>
            <a:r>
              <a:rPr lang="en-US" sz="2000" b="0" i="1" dirty="0"/>
              <a:t> address may change</a:t>
            </a:r>
            <a:r>
              <a:rPr lang="en-US" sz="2000" b="0" i="1" dirty="0" smtClean="0"/>
              <a:t>)</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r>
              <a:rPr lang="en-US" sz="2000" b="0" i="1" dirty="0" smtClean="0"/>
              <a:t/>
            </a:r>
            <a:br>
              <a:rPr lang="en-US" sz="2000" b="0" i="1" dirty="0" smtClean="0"/>
            </a:br>
            <a:endParaRPr lang="en-US" sz="2000" b="0" i="1" dirty="0" smtClean="0"/>
          </a:p>
          <a:p>
            <a:r>
              <a:rPr lang="en-US" sz="2000" b="0" i="1" dirty="0" smtClean="0"/>
              <a:t>NOTE</a:t>
            </a:r>
            <a:r>
              <a:rPr lang="en-US" sz="2000" b="0" i="1" dirty="0"/>
              <a:t>: the ‘-s’ option will note any </a:t>
            </a:r>
            <a:r>
              <a:rPr lang="en-US" sz="2000" b="0" i="1" dirty="0" err="1"/>
              <a:t>ssh</a:t>
            </a:r>
            <a:r>
              <a:rPr lang="en-US" sz="2000" b="0" i="1" dirty="0"/>
              <a:t> </a:t>
            </a:r>
            <a:r>
              <a:rPr lang="en-US" sz="2000" b="0" i="1" dirty="0" err="1"/>
              <a:t>keygen</a:t>
            </a:r>
            <a:r>
              <a:rPr lang="en-US" sz="2000" b="0" i="1" dirty="0"/>
              <a:t> issues, allowing you </a:t>
            </a:r>
            <a:r>
              <a:rPr lang="en-US" sz="2000" b="0" i="1" dirty="0" smtClean="0"/>
              <a:t>to (for </a:t>
            </a:r>
            <a:r>
              <a:rPr lang="en-US" sz="2000" b="0" i="1" dirty="0"/>
              <a:t>example) remove/add this IP address to the known hosts table</a:t>
            </a:r>
            <a:r>
              <a:rPr lang="en-US" sz="1800" b="0" dirty="0" smtClean="0"/>
              <a:t/>
            </a:r>
            <a:br>
              <a:rPr lang="en-US" sz="1800" b="0" dirty="0" smtClean="0"/>
            </a:br>
            <a:r>
              <a:rPr lang="en-US" sz="1800" b="0" dirty="0" smtClean="0"/>
              <a:t/>
            </a:r>
            <a:br>
              <a:rPr lang="en-US" sz="1800" b="0" dirty="0" smtClean="0"/>
            </a:br>
            <a:r>
              <a:rPr lang="en-US" sz="1800" b="0" dirty="0" smtClean="0"/>
              <a:t/>
            </a:r>
            <a:br>
              <a:rPr lang="en-US" sz="1800" b="0" dirty="0" smtClean="0"/>
            </a:br>
            <a:endParaRPr lang="en-US" sz="1800" b="0" dirty="0" smtClean="0"/>
          </a:p>
        </p:txBody>
      </p:sp>
      <p:sp>
        <p:nvSpPr>
          <p:cNvPr id="5" name="CustomShape 4"/>
          <p:cNvSpPr/>
          <p:nvPr/>
        </p:nvSpPr>
        <p:spPr>
          <a:xfrm>
            <a:off x="770340" y="3340100"/>
            <a:ext cx="7984440" cy="9398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600" b="1" dirty="0" smtClean="0"/>
          </a:p>
          <a:p>
            <a:r>
              <a:rPr lang="en-US" sz="1600" b="1" dirty="0"/>
              <a:t>$ </a:t>
            </a:r>
            <a:r>
              <a:rPr lang="en-US" sz="1600" b="1" dirty="0" err="1"/>
              <a:t>devtool</a:t>
            </a:r>
            <a:r>
              <a:rPr lang="en-US" sz="1600" b="1" dirty="0"/>
              <a:t> deploy-target -s </a:t>
            </a:r>
            <a:r>
              <a:rPr lang="en-US" sz="1600" b="1" dirty="0" err="1"/>
              <a:t>simplestmodule</a:t>
            </a:r>
            <a:r>
              <a:rPr lang="en-US" sz="1600" b="1" dirty="0"/>
              <a:t> root@192.168.7.2</a:t>
            </a:r>
            <a:endParaRPr lang="en-US" sz="16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713098715"/>
      </p:ext>
    </p:extLst>
  </p:cSld>
  <p:clrMapOvr>
    <a:masterClrMapping/>
  </p:clrMapOvr>
  <p:transition>
    <p:fade/>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Deploy Details</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observe the result of </a:t>
            </a:r>
            <a:r>
              <a:rPr lang="en-US" sz="2000" dirty="0" smtClean="0"/>
              <a:t>deployment</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1714500"/>
            <a:ext cx="7984440" cy="4013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devtool_deploy.list</a:t>
            </a:r>
            <a:r>
              <a:rPr lang="en-US" sz="1400" b="1" dirty="0"/>
              <a:t> </a:t>
            </a:r>
            <a:r>
              <a:rPr lang="en-US" sz="1400" b="1" dirty="0" smtClean="0"/>
              <a:t>			100</a:t>
            </a:r>
            <a:r>
              <a:rPr lang="en-US" sz="1400" b="1" dirty="0"/>
              <a:t>% </a:t>
            </a:r>
            <a:r>
              <a:rPr lang="en-US" sz="1400" b="1" dirty="0" smtClean="0"/>
              <a:t>  108 	0.1KB/s 	00:00</a:t>
            </a:r>
            <a:endParaRPr lang="en-US" sz="1400" b="1" dirty="0"/>
          </a:p>
          <a:p>
            <a:r>
              <a:rPr lang="en-US" sz="1400" b="1" dirty="0"/>
              <a:t>devtool_deploy.sh </a:t>
            </a:r>
            <a:r>
              <a:rPr lang="en-US" sz="1400" b="1" dirty="0" smtClean="0"/>
              <a:t>			100</a:t>
            </a:r>
            <a:r>
              <a:rPr lang="en-US" sz="1400" b="1" dirty="0"/>
              <a:t>% 1017 </a:t>
            </a:r>
            <a:r>
              <a:rPr lang="en-US" sz="1400" b="1" dirty="0" smtClean="0"/>
              <a:t>	1.0KB/s 	00:00</a:t>
            </a:r>
            <a:endParaRPr lang="en-US" sz="1400" b="1" dirty="0"/>
          </a:p>
          <a:p>
            <a:r>
              <a:rPr lang="en-US" sz="1400" b="1" dirty="0"/>
              <a:t>./</a:t>
            </a:r>
          </a:p>
          <a:p>
            <a:r>
              <a:rPr lang="en-US" sz="1400" b="1" dirty="0"/>
              <a:t>./lib/</a:t>
            </a:r>
          </a:p>
          <a:p>
            <a:r>
              <a:rPr lang="en-US" sz="1400" b="1" dirty="0"/>
              <a:t>./lib/modules/</a:t>
            </a:r>
          </a:p>
          <a:p>
            <a:r>
              <a:rPr lang="en-US" sz="1400" b="1" dirty="0"/>
              <a:t>./lib/modules/4.12.12-yocto-standard/</a:t>
            </a:r>
          </a:p>
          <a:p>
            <a:r>
              <a:rPr lang="en-US" sz="1400" b="1" dirty="0"/>
              <a:t>./lib/modules/4.12.12-yocto-standard/extra/</a:t>
            </a:r>
          </a:p>
          <a:p>
            <a:r>
              <a:rPr lang="en-US" sz="1400" b="1" dirty="0"/>
              <a:t>./lib/modules/4.12.12-yocto-standard/extra/</a:t>
            </a:r>
            <a:r>
              <a:rPr lang="en-US" sz="1400" b="1" dirty="0" err="1"/>
              <a:t>hellokernel.ko</a:t>
            </a:r>
            <a:endParaRPr lang="en-US" sz="1400" b="1" dirty="0"/>
          </a:p>
          <a:p>
            <a:r>
              <a:rPr lang="en-US" sz="1400" b="1" dirty="0"/>
              <a:t>./</a:t>
            </a:r>
            <a:r>
              <a:rPr lang="en-US" sz="1400" b="1" dirty="0" err="1"/>
              <a:t>usr</a:t>
            </a:r>
            <a:r>
              <a:rPr lang="en-US" sz="1400" b="1" dirty="0"/>
              <a:t>/</a:t>
            </a:r>
          </a:p>
          <a:p>
            <a:r>
              <a:rPr lang="en-US" sz="1400" b="1" dirty="0"/>
              <a:t>./</a:t>
            </a:r>
            <a:r>
              <a:rPr lang="en-US" sz="1400" b="1" dirty="0" err="1"/>
              <a:t>usr</a:t>
            </a:r>
            <a:r>
              <a:rPr lang="en-US" sz="1400" b="1" dirty="0"/>
              <a:t>/include/</a:t>
            </a:r>
          </a:p>
          <a:p>
            <a:r>
              <a:rPr lang="en-US" sz="1400" b="1" dirty="0"/>
              <a:t>./</a:t>
            </a:r>
            <a:r>
              <a:rPr lang="en-US" sz="1400" b="1" dirty="0" err="1"/>
              <a:t>usr</a:t>
            </a:r>
            <a:r>
              <a:rPr lang="en-US" sz="1400" b="1" dirty="0"/>
              <a:t>/include/</a:t>
            </a:r>
            <a:r>
              <a:rPr lang="en-US" sz="1400" b="1" dirty="0" err="1"/>
              <a:t>simplestmodule</a:t>
            </a:r>
            <a:r>
              <a:rPr lang="en-US" sz="1400" b="1" dirty="0"/>
              <a:t>/</a:t>
            </a:r>
          </a:p>
          <a:p>
            <a:r>
              <a:rPr lang="en-US" sz="1400" b="1" dirty="0"/>
              <a:t>./</a:t>
            </a:r>
            <a:r>
              <a:rPr lang="en-US" sz="1400" b="1" dirty="0" err="1"/>
              <a:t>usr</a:t>
            </a:r>
            <a:r>
              <a:rPr lang="en-US" sz="1400" b="1" dirty="0"/>
              <a:t>/include/</a:t>
            </a:r>
            <a:r>
              <a:rPr lang="en-US" sz="1400" b="1" dirty="0" err="1"/>
              <a:t>simplestmodule</a:t>
            </a:r>
            <a:r>
              <a:rPr lang="en-US" sz="1400" b="1" dirty="0"/>
              <a:t>/</a:t>
            </a:r>
            <a:r>
              <a:rPr lang="en-US" sz="1400" b="1" dirty="0" err="1"/>
              <a:t>Module.symvers</a:t>
            </a:r>
            <a:endParaRPr lang="en-US" sz="1400" b="1" dirty="0"/>
          </a:p>
          <a:p>
            <a:r>
              <a:rPr lang="en-US" sz="1400" b="1" dirty="0"/>
              <a:t>./</a:t>
            </a:r>
            <a:r>
              <a:rPr lang="en-US" sz="1400" b="1" dirty="0" err="1"/>
              <a:t>etc</a:t>
            </a:r>
            <a:r>
              <a:rPr lang="en-US" sz="1400" b="1" dirty="0"/>
              <a:t>/</a:t>
            </a:r>
          </a:p>
          <a:p>
            <a:r>
              <a:rPr lang="en-US" sz="1400" b="1" dirty="0"/>
              <a:t>./</a:t>
            </a:r>
            <a:r>
              <a:rPr lang="en-US" sz="1400" b="1" dirty="0" err="1"/>
              <a:t>etc</a:t>
            </a:r>
            <a:r>
              <a:rPr lang="en-US" sz="1400" b="1" dirty="0"/>
              <a:t>/</a:t>
            </a:r>
            <a:r>
              <a:rPr lang="en-US" sz="1400" b="1" dirty="0" err="1"/>
              <a:t>modprobe.d</a:t>
            </a:r>
            <a:r>
              <a:rPr lang="en-US" sz="1400" b="1" dirty="0"/>
              <a:t>/</a:t>
            </a:r>
          </a:p>
          <a:p>
            <a:r>
              <a:rPr lang="en-US" sz="1400" b="1" dirty="0"/>
              <a:t>./</a:t>
            </a:r>
            <a:r>
              <a:rPr lang="en-US" sz="1400" b="1" dirty="0" err="1"/>
              <a:t>etc</a:t>
            </a:r>
            <a:r>
              <a:rPr lang="en-US" sz="1400" b="1" dirty="0"/>
              <a:t>/modules-</a:t>
            </a:r>
            <a:r>
              <a:rPr lang="en-US" sz="1400" b="1" dirty="0" err="1"/>
              <a:t>load.d</a:t>
            </a:r>
            <a:r>
              <a:rPr lang="en-US" sz="1400" b="1" dirty="0"/>
              <a:t>/</a:t>
            </a:r>
          </a:p>
          <a:p>
            <a:r>
              <a:rPr lang="en-US" sz="1400" b="1" dirty="0"/>
              <a:t>NOTE: Successfully deployed</a:t>
            </a:r>
          </a:p>
          <a:p>
            <a:r>
              <a:rPr lang="en-US" sz="1400" b="1" dirty="0"/>
              <a:t>/scratch/</a:t>
            </a:r>
            <a:r>
              <a:rPr lang="en-US" sz="1400" b="1" dirty="0" err="1"/>
              <a:t>sdk</a:t>
            </a:r>
            <a:r>
              <a:rPr lang="en-US" sz="1400" b="1" dirty="0"/>
              <a:t>/</a:t>
            </a:r>
            <a:r>
              <a:rPr lang="en-US" sz="1400" b="1" dirty="0" err="1"/>
              <a:t>qemuarm</a:t>
            </a:r>
            <a:r>
              <a:rPr lang="en-US" sz="1400" b="1" dirty="0"/>
              <a:t>/</a:t>
            </a:r>
            <a:r>
              <a:rPr lang="en-US" sz="1400" b="1" dirty="0" err="1"/>
              <a:t>tmp</a:t>
            </a:r>
            <a:r>
              <a:rPr lang="en-US" sz="1400" b="1" dirty="0"/>
              <a:t>/work/</a:t>
            </a:r>
            <a:r>
              <a:rPr lang="en-US" sz="1400" b="1" dirty="0" err="1"/>
              <a:t>qemuarm</a:t>
            </a:r>
            <a:r>
              <a:rPr lang="en-US" sz="1400" b="1" dirty="0"/>
              <a:t>-poky-</a:t>
            </a:r>
            <a:r>
              <a:rPr lang="en-US" sz="1400" b="1" dirty="0" err="1"/>
              <a:t>linux</a:t>
            </a:r>
            <a:r>
              <a:rPr lang="en-US" sz="1400" b="1" dirty="0"/>
              <a:t>-</a:t>
            </a:r>
            <a:r>
              <a:rPr lang="en-US" sz="1400" b="1" dirty="0" err="1"/>
              <a:t>gnueabi</a:t>
            </a:r>
            <a:r>
              <a:rPr lang="en-US" sz="1400" b="1" dirty="0"/>
              <a:t>/</a:t>
            </a:r>
            <a:r>
              <a:rPr lang="en-US" sz="1400" b="1" dirty="0" err="1"/>
              <a:t>simplestmodule</a:t>
            </a:r>
            <a:r>
              <a:rPr lang="en-US" sz="1400" b="1" dirty="0"/>
              <a:t>/</a:t>
            </a:r>
            <a:endParaRPr lang="en-US" sz="1400" b="1" dirty="0" smtClean="0"/>
          </a:p>
        </p:txBody>
      </p:sp>
    </p:spTree>
    <p:extLst>
      <p:ext uri="{BB962C8B-B14F-4D97-AF65-F5344CB8AC3E}">
        <p14:creationId xmlns:p14="http://schemas.microsoft.com/office/powerpoint/2010/main" val="163735811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br>
              <a:rPr lang="en-US" dirty="0" smtClean="0"/>
            </a:br>
            <a:r>
              <a:rPr lang="en-US" dirty="0" smtClean="0"/>
              <a:t>Example Workflow</a:t>
            </a:r>
            <a:endParaRPr lang="en-US" dirty="0"/>
          </a:p>
        </p:txBody>
      </p:sp>
      <p:sp>
        <p:nvSpPr>
          <p:cNvPr id="4" name="Flowchart: Alternate Process 5"/>
          <p:cNvSpPr/>
          <p:nvPr/>
        </p:nvSpPr>
        <p:spPr>
          <a:xfrm>
            <a:off x="5273793" y="3697985"/>
            <a:ext cx="2044067" cy="1690456"/>
          </a:xfrm>
          <a:prstGeom prst="flowChartAlternateProcess">
            <a:avLst/>
          </a:prstGeom>
          <a:solidFill>
            <a:srgbClr val="DDF0FF"/>
          </a:solidFill>
          <a:ln>
            <a:solidFill>
              <a:schemeClr val="accent1">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Flowchart: Alternate Process 6"/>
          <p:cNvSpPr/>
          <p:nvPr/>
        </p:nvSpPr>
        <p:spPr>
          <a:xfrm>
            <a:off x="4219477" y="1415815"/>
            <a:ext cx="4315063" cy="2251993"/>
          </a:xfrm>
          <a:prstGeom prst="flowChartAlternateProcess">
            <a:avLst/>
          </a:prstGeom>
          <a:solidFill>
            <a:srgbClr val="FFFFD5"/>
          </a:solidFill>
          <a:ln>
            <a:solidFill>
              <a:srgbClr val="FF0000"/>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5224441" y="1790354"/>
            <a:ext cx="1344748" cy="764149"/>
          </a:xfrm>
          <a:prstGeom prst="rect">
            <a:avLst/>
          </a:prstGeom>
          <a:solidFill>
            <a:schemeClr val="bg2">
              <a:lumMod val="20000"/>
              <a:lumOff val="80000"/>
            </a:schemeClr>
          </a:solidFill>
        </p:spPr>
        <p:txBody>
          <a:bodyPr vert="horz" wrap="square" lIns="0" tIns="0" rIns="0" bIns="0" rtlCol="0">
            <a:noAutofit/>
          </a:bodyPr>
          <a:lstStyle/>
          <a:p>
            <a:pPr algn="r"/>
            <a:r>
              <a:rPr lang="en-US" sz="1200" dirty="0" smtClean="0">
                <a:solidFill>
                  <a:srgbClr val="003C71"/>
                </a:solidFill>
              </a:rPr>
              <a:t>workspace</a:t>
            </a:r>
          </a:p>
        </p:txBody>
      </p:sp>
      <p:sp>
        <p:nvSpPr>
          <p:cNvPr id="7" name="Bent Arrow 6"/>
          <p:cNvSpPr/>
          <p:nvPr/>
        </p:nvSpPr>
        <p:spPr>
          <a:xfrm rot="5400000">
            <a:off x="5354661" y="1686155"/>
            <a:ext cx="254764" cy="504974"/>
          </a:xfrm>
          <a:prstGeom prst="bent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8" name="Rounded Rectangle 7"/>
          <p:cNvSpPr/>
          <p:nvPr/>
        </p:nvSpPr>
        <p:spPr>
          <a:xfrm>
            <a:off x="4314844" y="1672374"/>
            <a:ext cx="1058043"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add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grpSp>
        <p:nvGrpSpPr>
          <p:cNvPr id="9" name="Group 8"/>
          <p:cNvGrpSpPr/>
          <p:nvPr/>
        </p:nvGrpSpPr>
        <p:grpSpPr>
          <a:xfrm>
            <a:off x="5224440" y="2069617"/>
            <a:ext cx="906276" cy="459497"/>
            <a:chOff x="2140836" y="1021537"/>
            <a:chExt cx="2025282" cy="721538"/>
          </a:xfrm>
        </p:grpSpPr>
        <p:sp>
          <p:nvSpPr>
            <p:cNvPr id="10" name="Frame 9"/>
            <p:cNvSpPr/>
            <p:nvPr/>
          </p:nvSpPr>
          <p:spPr>
            <a:xfrm>
              <a:off x="2140836" y="1021537"/>
              <a:ext cx="2025282" cy="721538"/>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nvGrpSpPr>
            <p:cNvPr id="11" name="Group 10"/>
            <p:cNvGrpSpPr/>
            <p:nvPr/>
          </p:nvGrpSpPr>
          <p:grpSpPr>
            <a:xfrm>
              <a:off x="2220126" y="1127125"/>
              <a:ext cx="1866703" cy="505232"/>
              <a:chOff x="2220126" y="1127125"/>
              <a:chExt cx="1866703" cy="505232"/>
            </a:xfrm>
          </p:grpSpPr>
          <p:sp>
            <p:nvSpPr>
              <p:cNvPr id="13" name="TextBox 12"/>
              <p:cNvSpPr txBox="1"/>
              <p:nvPr/>
            </p:nvSpPr>
            <p:spPr>
              <a:xfrm>
                <a:off x="2220126" y="1127125"/>
                <a:ext cx="1866703" cy="294462"/>
              </a:xfrm>
              <a:prstGeom prst="rect">
                <a:avLst/>
              </a:prstGeom>
              <a:noFill/>
            </p:spPr>
            <p:txBody>
              <a:bodyPr vert="horz" wrap="none" lIns="0" tIns="0" rIns="0" bIns="0" rtlCol="0">
                <a:noAutofit/>
              </a:bodyPr>
              <a:lstStyle/>
              <a:p>
                <a:pPr algn="ctr"/>
                <a:r>
                  <a:rPr lang="en-US" sz="1000" dirty="0" smtClean="0"/>
                  <a:t>Recipe</a:t>
                </a:r>
                <a:endParaRPr lang="en-US" sz="1000" dirty="0"/>
              </a:p>
            </p:txBody>
          </p:sp>
          <p:sp>
            <p:nvSpPr>
              <p:cNvPr id="14" name="TextBox 13"/>
              <p:cNvSpPr txBox="1"/>
              <p:nvPr/>
            </p:nvSpPr>
            <p:spPr>
              <a:xfrm>
                <a:off x="2220126" y="1370905"/>
                <a:ext cx="1866703" cy="261452"/>
              </a:xfrm>
              <a:prstGeom prst="rect">
                <a:avLst/>
              </a:prstGeom>
              <a:noFill/>
            </p:spPr>
            <p:txBody>
              <a:bodyPr vert="horz" wrap="none" lIns="0" tIns="0" rIns="0" bIns="0" rtlCol="0">
                <a:noAutofit/>
              </a:bodyPr>
              <a:lstStyle/>
              <a:p>
                <a:pPr algn="ctr"/>
                <a:r>
                  <a:rPr lang="en-US" sz="1000" dirty="0" smtClean="0"/>
                  <a:t>source code</a:t>
                </a:r>
                <a:endParaRPr lang="en-US" sz="1000" dirty="0"/>
              </a:p>
            </p:txBody>
          </p:sp>
        </p:grpSp>
        <p:cxnSp>
          <p:nvCxnSpPr>
            <p:cNvPr id="12" name="Straight Connector 11"/>
            <p:cNvCxnSpPr/>
            <p:nvPr/>
          </p:nvCxnSpPr>
          <p:spPr>
            <a:xfrm>
              <a:off x="2140836" y="1382306"/>
              <a:ext cx="2025282" cy="0"/>
            </a:xfrm>
            <a:prstGeom prst="line">
              <a:avLst/>
            </a:prstGeom>
            <a:ln>
              <a:solidFill>
                <a:schemeClr val="accent1">
                  <a:lumMod val="75000"/>
                </a:schemeClr>
              </a:solidFill>
            </a:ln>
            <a:effectLst/>
          </p:spPr>
          <p:style>
            <a:lnRef idx="2">
              <a:schemeClr val="accent1"/>
            </a:lnRef>
            <a:fillRef idx="0">
              <a:schemeClr val="accent1"/>
            </a:fillRef>
            <a:effectRef idx="1">
              <a:schemeClr val="accent1"/>
            </a:effectRef>
            <a:fontRef idx="minor">
              <a:schemeClr val="tx1"/>
            </a:fontRef>
          </p:style>
        </p:cxnSp>
      </p:grpSp>
      <p:sp>
        <p:nvSpPr>
          <p:cNvPr id="15" name="Down Arrow 14"/>
          <p:cNvSpPr/>
          <p:nvPr/>
        </p:nvSpPr>
        <p:spPr>
          <a:xfrm>
            <a:off x="5605997" y="2529114"/>
            <a:ext cx="128532" cy="279261"/>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p:nvGrpSpPr>
        <p:grpSpPr>
          <a:xfrm>
            <a:off x="5530153" y="2808952"/>
            <a:ext cx="658866" cy="304418"/>
            <a:chOff x="2872338" y="2509838"/>
            <a:chExt cx="1527109" cy="478020"/>
          </a:xfrm>
        </p:grpSpPr>
        <p:sp>
          <p:nvSpPr>
            <p:cNvPr id="17" name="Frame 16"/>
            <p:cNvSpPr/>
            <p:nvPr/>
          </p:nvSpPr>
          <p:spPr>
            <a:xfrm>
              <a:off x="2872338" y="2509838"/>
              <a:ext cx="1527109" cy="478020"/>
            </a:xfrm>
            <a:prstGeom prst="frame">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18" name="TextBox 17"/>
            <p:cNvSpPr txBox="1"/>
            <p:nvPr/>
          </p:nvSpPr>
          <p:spPr>
            <a:xfrm>
              <a:off x="2932124" y="2618122"/>
              <a:ext cx="1407537" cy="261452"/>
            </a:xfrm>
            <a:prstGeom prst="rect">
              <a:avLst/>
            </a:prstGeom>
            <a:noFill/>
          </p:spPr>
          <p:txBody>
            <a:bodyPr vert="horz" wrap="none" lIns="0" tIns="0" rIns="0" bIns="0" rtlCol="0">
              <a:noAutofit/>
            </a:bodyPr>
            <a:lstStyle/>
            <a:p>
              <a:pPr algn="ctr"/>
              <a:r>
                <a:rPr lang="en-US" sz="1000" dirty="0" smtClean="0"/>
                <a:t>binary</a:t>
              </a:r>
            </a:p>
          </p:txBody>
        </p:sp>
      </p:grpSp>
      <p:sp>
        <p:nvSpPr>
          <p:cNvPr id="19" name="Rounded Rectangle 18"/>
          <p:cNvSpPr/>
          <p:nvPr/>
        </p:nvSpPr>
        <p:spPr>
          <a:xfrm>
            <a:off x="4529272" y="3244614"/>
            <a:ext cx="1265581" cy="295203"/>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deploy-target</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0" name="Down Arrow 19"/>
          <p:cNvSpPr/>
          <p:nvPr/>
        </p:nvSpPr>
        <p:spPr>
          <a:xfrm>
            <a:off x="5808005" y="3119094"/>
            <a:ext cx="196521" cy="994578"/>
          </a:xfrm>
          <a:prstGeom prst="downArrow">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p:cNvGrpSpPr/>
          <p:nvPr/>
        </p:nvGrpSpPr>
        <p:grpSpPr>
          <a:xfrm>
            <a:off x="4314844" y="2536759"/>
            <a:ext cx="1277682" cy="295203"/>
            <a:chOff x="1060690" y="1830086"/>
            <a:chExt cx="1652558" cy="463550"/>
          </a:xfrm>
        </p:grpSpPr>
        <p:sp>
          <p:nvSpPr>
            <p:cNvPr id="22" name="Rounded Rectangle 21"/>
            <p:cNvSpPr/>
            <p:nvPr/>
          </p:nvSpPr>
          <p:spPr>
            <a:xfrm>
              <a:off x="1060690" y="1830086"/>
              <a:ext cx="1373092" cy="463550"/>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dirty="0" smtClean="0">
                  <a:solidFill>
                    <a:schemeClr val="tx1"/>
                  </a:solidFill>
                  <a:latin typeface="Courier New" panose="02070309020205020404" pitchFamily="49" charset="0"/>
                  <a:ea typeface="Monaco" charset="0"/>
                  <a:cs typeface="Courier New" panose="02070309020205020404" pitchFamily="49" charset="0"/>
                </a:rPr>
                <a:t> </a:t>
              </a:r>
              <a:r>
                <a:rPr lang="en-US" sz="1000" b="1" dirty="0" smtClean="0">
                  <a:solidFill>
                    <a:schemeClr val="tx1"/>
                  </a:solidFill>
                  <a:latin typeface="Courier New" panose="02070309020205020404" pitchFamily="49" charset="0"/>
                  <a:ea typeface="Monaco" charset="0"/>
                  <a:cs typeface="Courier New" panose="02070309020205020404" pitchFamily="49" charset="0"/>
                </a:rPr>
                <a:t>build</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3" name="Left Brace 22"/>
            <p:cNvSpPr/>
            <p:nvPr/>
          </p:nvSpPr>
          <p:spPr>
            <a:xfrm>
              <a:off x="2442403" y="1901117"/>
              <a:ext cx="270845" cy="321488"/>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4" name="Left Brace 23"/>
          <p:cNvSpPr/>
          <p:nvPr/>
        </p:nvSpPr>
        <p:spPr>
          <a:xfrm>
            <a:off x="5771595" y="3135594"/>
            <a:ext cx="98829" cy="532213"/>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5" name="Rounded Rectangle 24"/>
          <p:cNvSpPr/>
          <p:nvPr/>
        </p:nvSpPr>
        <p:spPr>
          <a:xfrm>
            <a:off x="6791522" y="1842178"/>
            <a:ext cx="1159677" cy="309637"/>
          </a:xfrm>
          <a:prstGeom prst="roundRect">
            <a:avLst/>
          </a:prstGeom>
          <a:solidFill>
            <a:schemeClr val="accent2">
              <a:lumMod val="20000"/>
              <a:lumOff val="80000"/>
            </a:schemeClr>
          </a:solidFill>
          <a:ln>
            <a:solidFill>
              <a:schemeClr val="accent1">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edit-recipe</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26" name="Curved Up Arrow 25"/>
          <p:cNvSpPr/>
          <p:nvPr/>
        </p:nvSpPr>
        <p:spPr>
          <a:xfrm rot="14400000">
            <a:off x="5828676" y="2577238"/>
            <a:ext cx="2098623" cy="723701"/>
          </a:xfrm>
          <a:prstGeom prst="curvedUpArrow">
            <a:avLst>
              <a:gd name="adj1" fmla="val 21389"/>
              <a:gd name="adj2" fmla="val 38901"/>
              <a:gd name="adj3" fmla="val 32732"/>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7" name="Left Brace 26"/>
          <p:cNvSpPr/>
          <p:nvPr/>
        </p:nvSpPr>
        <p:spPr>
          <a:xfrm rot="7614864">
            <a:off x="7008479" y="1882718"/>
            <a:ext cx="251487" cy="1200481"/>
          </a:xfrm>
          <a:prstGeom prst="leftBrace">
            <a:avLst/>
          </a:prstGeom>
          <a:ln>
            <a:solidFill>
              <a:schemeClr val="accent1">
                <a:lumMod val="50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TextBox 27"/>
          <p:cNvSpPr txBox="1"/>
          <p:nvPr/>
        </p:nvSpPr>
        <p:spPr>
          <a:xfrm>
            <a:off x="5966703" y="1137674"/>
            <a:ext cx="2214208" cy="196483"/>
          </a:xfrm>
          <a:prstGeom prst="rect">
            <a:avLst/>
          </a:prstGeom>
          <a:noFill/>
        </p:spPr>
        <p:txBody>
          <a:bodyPr vert="horz" wrap="square" lIns="0" tIns="0" rIns="0" bIns="0" rtlCol="0">
            <a:noAutofit/>
          </a:bodyPr>
          <a:lstStyle/>
          <a:p>
            <a:r>
              <a:rPr lang="en-US" sz="1600" dirty="0">
                <a:solidFill>
                  <a:srgbClr val="FF0000"/>
                </a:solidFill>
              </a:rPr>
              <a:t>D</a:t>
            </a:r>
            <a:r>
              <a:rPr lang="en-US" sz="1600" dirty="0" smtClean="0">
                <a:solidFill>
                  <a:srgbClr val="FF0000"/>
                </a:solidFill>
              </a:rPr>
              <a:t>evelopment phase</a:t>
            </a:r>
          </a:p>
        </p:txBody>
      </p:sp>
      <p:sp>
        <p:nvSpPr>
          <p:cNvPr id="29" name="TextBox 28"/>
          <p:cNvSpPr txBox="1"/>
          <p:nvPr/>
        </p:nvSpPr>
        <p:spPr>
          <a:xfrm>
            <a:off x="7507643" y="1491315"/>
            <a:ext cx="484382" cy="233341"/>
          </a:xfrm>
          <a:prstGeom prst="rect">
            <a:avLst/>
          </a:prstGeom>
          <a:noFill/>
        </p:spPr>
        <p:txBody>
          <a:bodyPr vert="horz" wrap="square" lIns="0" tIns="0" rIns="0" bIns="0" rtlCol="0">
            <a:noAutofit/>
          </a:bodyPr>
          <a:lstStyle/>
          <a:p>
            <a:r>
              <a:rPr lang="en-US" sz="1600" dirty="0" smtClean="0"/>
              <a:t>Host</a:t>
            </a:r>
            <a:endParaRPr lang="en-US" sz="1100" dirty="0" smtClean="0"/>
          </a:p>
        </p:txBody>
      </p:sp>
      <p:sp>
        <p:nvSpPr>
          <p:cNvPr id="30" name="TextBox 29"/>
          <p:cNvSpPr txBox="1"/>
          <p:nvPr/>
        </p:nvSpPr>
        <p:spPr>
          <a:xfrm>
            <a:off x="4529273" y="4226809"/>
            <a:ext cx="751483" cy="510753"/>
          </a:xfrm>
          <a:prstGeom prst="rect">
            <a:avLst/>
          </a:prstGeom>
          <a:noFill/>
        </p:spPr>
        <p:txBody>
          <a:bodyPr vert="horz" wrap="square" lIns="0" tIns="0" rIns="0" bIns="0" rtlCol="0">
            <a:noAutofit/>
          </a:bodyPr>
          <a:lstStyle/>
          <a:p>
            <a:r>
              <a:rPr lang="en-US" sz="1600" dirty="0" smtClean="0">
                <a:solidFill>
                  <a:srgbClr val="0070C0"/>
                </a:solidFill>
              </a:rPr>
              <a:t>Testing phase</a:t>
            </a:r>
          </a:p>
        </p:txBody>
      </p:sp>
      <p:sp>
        <p:nvSpPr>
          <p:cNvPr id="31" name="TextBox 30"/>
          <p:cNvSpPr txBox="1"/>
          <p:nvPr/>
        </p:nvSpPr>
        <p:spPr>
          <a:xfrm>
            <a:off x="5455837" y="4842273"/>
            <a:ext cx="1820046" cy="478154"/>
          </a:xfrm>
          <a:prstGeom prst="rect">
            <a:avLst/>
          </a:prstGeom>
          <a:solidFill>
            <a:srgbClr val="DDF0FF"/>
          </a:solidFill>
        </p:spPr>
        <p:txBody>
          <a:bodyPr vert="horz" wrap="square" lIns="0" tIns="0" rIns="0" bIns="0" rtlCol="0">
            <a:noAutofit/>
          </a:bodyPr>
          <a:lstStyle/>
          <a:p>
            <a:r>
              <a:rPr lang="en-US" sz="1600" dirty="0" smtClean="0">
                <a:solidFill>
                  <a:srgbClr val="003C71"/>
                </a:solidFill>
              </a:rPr>
              <a:t>On target board or in emulator shell</a:t>
            </a:r>
          </a:p>
        </p:txBody>
      </p:sp>
      <p:sp>
        <p:nvSpPr>
          <p:cNvPr id="32" name="Rounded Rectangle 31"/>
          <p:cNvSpPr/>
          <p:nvPr/>
        </p:nvSpPr>
        <p:spPr>
          <a:xfrm>
            <a:off x="6109984" y="3776764"/>
            <a:ext cx="994931"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collect issues</a:t>
            </a:r>
            <a:endParaRPr lang="en-US" sz="1000" i="1" dirty="0">
              <a:solidFill>
                <a:schemeClr val="tx1"/>
              </a:solidFill>
            </a:endParaRPr>
          </a:p>
        </p:txBody>
      </p:sp>
      <p:sp>
        <p:nvSpPr>
          <p:cNvPr id="33" name="Curved Up Arrow 32"/>
          <p:cNvSpPr/>
          <p:nvPr/>
        </p:nvSpPr>
        <p:spPr>
          <a:xfrm rot="20700000">
            <a:off x="5752682" y="4131901"/>
            <a:ext cx="1120764" cy="512730"/>
          </a:xfrm>
          <a:prstGeom prst="curvedUpArrow">
            <a:avLst>
              <a:gd name="adj1" fmla="val 28859"/>
              <a:gd name="adj2" fmla="val 50000"/>
              <a:gd name="adj3" fmla="val 25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34" name="Rounded Rectangle 33"/>
          <p:cNvSpPr/>
          <p:nvPr/>
        </p:nvSpPr>
        <p:spPr>
          <a:xfrm>
            <a:off x="5374523" y="4113066"/>
            <a:ext cx="840012" cy="295203"/>
          </a:xfrm>
          <a:prstGeom prst="roundRect">
            <a:avLst/>
          </a:prstGeom>
          <a:solidFill>
            <a:schemeClr val="accent1">
              <a:lumMod val="40000"/>
              <a:lumOff val="60000"/>
            </a:schemeClr>
          </a:solidFill>
          <a:ln>
            <a:solidFill>
              <a:schemeClr val="accent2"/>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i="1" dirty="0" smtClean="0">
                <a:solidFill>
                  <a:schemeClr val="tx1"/>
                </a:solidFill>
              </a:rPr>
              <a:t>test binary</a:t>
            </a:r>
            <a:endParaRPr lang="en-US" sz="1000" i="1" dirty="0">
              <a:solidFill>
                <a:schemeClr val="tx1"/>
              </a:solidFill>
            </a:endParaRPr>
          </a:p>
        </p:txBody>
      </p:sp>
      <p:sp>
        <p:nvSpPr>
          <p:cNvPr id="35" name="Flowchart: Alternate Process 36"/>
          <p:cNvSpPr/>
          <p:nvPr/>
        </p:nvSpPr>
        <p:spPr>
          <a:xfrm>
            <a:off x="7370951" y="3691347"/>
            <a:ext cx="1518771" cy="1360264"/>
          </a:xfrm>
          <a:prstGeom prst="flowChartAlternateProcess">
            <a:avLst/>
          </a:prstGeom>
          <a:solidFill>
            <a:schemeClr val="accent2">
              <a:lumMod val="40000"/>
              <a:lumOff val="60000"/>
            </a:schemeClr>
          </a:solidFill>
          <a:ln>
            <a:solidFill>
              <a:schemeClr val="accent5">
                <a:lumMod val="75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6" name="TextBox 35"/>
          <p:cNvSpPr txBox="1"/>
          <p:nvPr/>
        </p:nvSpPr>
        <p:spPr>
          <a:xfrm>
            <a:off x="7457927" y="5041021"/>
            <a:ext cx="1348761" cy="249968"/>
          </a:xfrm>
          <a:prstGeom prst="rect">
            <a:avLst/>
          </a:prstGeom>
          <a:noFill/>
        </p:spPr>
        <p:txBody>
          <a:bodyPr vert="horz" wrap="square" lIns="0" tIns="0" rIns="0" bIns="0" rtlCol="0">
            <a:noAutofit/>
          </a:bodyPr>
          <a:lstStyle/>
          <a:p>
            <a:r>
              <a:rPr lang="en-US" sz="1600" dirty="0" smtClean="0">
                <a:solidFill>
                  <a:schemeClr val="accent5">
                    <a:lumMod val="75000"/>
                  </a:schemeClr>
                </a:solidFill>
              </a:rPr>
              <a:t>Release phase</a:t>
            </a:r>
          </a:p>
        </p:txBody>
      </p:sp>
      <p:sp>
        <p:nvSpPr>
          <p:cNvPr id="37" name="Down Arrow 36"/>
          <p:cNvSpPr/>
          <p:nvPr/>
        </p:nvSpPr>
        <p:spPr>
          <a:xfrm rot="20242633">
            <a:off x="7434372" y="3781538"/>
            <a:ext cx="290932" cy="630878"/>
          </a:xfrm>
          <a:prstGeom prst="downArrow">
            <a:avLst>
              <a:gd name="adj1" fmla="val 50000"/>
              <a:gd name="adj2" fmla="val 72129"/>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Flowchart: Magnetic Disk 39"/>
          <p:cNvSpPr/>
          <p:nvPr/>
        </p:nvSpPr>
        <p:spPr>
          <a:xfrm>
            <a:off x="7775128" y="4291430"/>
            <a:ext cx="759413" cy="627233"/>
          </a:xfrm>
          <a:prstGeom prst="flowChartMagneticDisk">
            <a:avLst/>
          </a:prstGeom>
          <a:solidFill>
            <a:srgbClr val="FFC000"/>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800" dirty="0" smtClean="0">
                <a:solidFill>
                  <a:schemeClr val="accent5">
                    <a:lumMod val="50000"/>
                  </a:schemeClr>
                </a:solidFill>
              </a:rPr>
              <a:t>Repo</a:t>
            </a:r>
            <a:endParaRPr lang="en-US" sz="1800" dirty="0">
              <a:solidFill>
                <a:schemeClr val="accent5">
                  <a:lumMod val="50000"/>
                </a:schemeClr>
              </a:solidFill>
            </a:endParaRPr>
          </a:p>
        </p:txBody>
      </p:sp>
      <p:sp>
        <p:nvSpPr>
          <p:cNvPr id="39" name="Rounded Rectangle 38"/>
          <p:cNvSpPr/>
          <p:nvPr/>
        </p:nvSpPr>
        <p:spPr>
          <a:xfrm>
            <a:off x="7789622" y="3711758"/>
            <a:ext cx="1000659" cy="295203"/>
          </a:xfrm>
          <a:prstGeom prst="roundRect">
            <a:avLst/>
          </a:prstGeom>
          <a:solidFill>
            <a:schemeClr val="accent2">
              <a:lumMod val="20000"/>
              <a:lumOff val="80000"/>
            </a:schemeClr>
          </a:solidFill>
          <a:ln>
            <a:solidFill>
              <a:schemeClr val="accent5">
                <a:lumMod val="50000"/>
              </a:schemeClr>
            </a:solidFill>
            <a:prstDash val="lg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b="1" dirty="0" err="1" smtClean="0">
                <a:solidFill>
                  <a:schemeClr val="tx1"/>
                </a:solidFill>
                <a:latin typeface="Courier New" panose="02070309020205020404" pitchFamily="49" charset="0"/>
                <a:ea typeface="Monaco" charset="0"/>
                <a:cs typeface="Courier New" panose="02070309020205020404" pitchFamily="49" charset="0"/>
              </a:rPr>
              <a:t>devtool</a:t>
            </a:r>
            <a:r>
              <a:rPr lang="en-US" sz="1000" b="1" dirty="0" smtClean="0">
                <a:solidFill>
                  <a:schemeClr val="tx1"/>
                </a:solidFill>
                <a:latin typeface="Courier New" panose="02070309020205020404" pitchFamily="49" charset="0"/>
                <a:ea typeface="Monaco" charset="0"/>
                <a:cs typeface="Courier New" panose="02070309020205020404" pitchFamily="49" charset="0"/>
              </a:rPr>
              <a:t> finish</a:t>
            </a:r>
            <a:endParaRPr lang="en-US" sz="1000" b="1" dirty="0">
              <a:solidFill>
                <a:schemeClr val="tx1"/>
              </a:solidFill>
              <a:latin typeface="Courier New" panose="02070309020205020404" pitchFamily="49" charset="0"/>
              <a:ea typeface="Monaco" charset="0"/>
              <a:cs typeface="Courier New" panose="02070309020205020404" pitchFamily="49" charset="0"/>
            </a:endParaRPr>
          </a:p>
        </p:txBody>
      </p:sp>
      <p:sp>
        <p:nvSpPr>
          <p:cNvPr id="40" name="Left Brace 39"/>
          <p:cNvSpPr/>
          <p:nvPr/>
        </p:nvSpPr>
        <p:spPr>
          <a:xfrm rot="9313078">
            <a:off x="7666568" y="3675316"/>
            <a:ext cx="155337" cy="543984"/>
          </a:xfrm>
          <a:prstGeom prst="leftBrace">
            <a:avLst/>
          </a:prstGeom>
          <a:ln>
            <a:solidFill>
              <a:schemeClr val="tx2"/>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TextBox 40"/>
          <p:cNvSpPr txBox="1"/>
          <p:nvPr/>
        </p:nvSpPr>
        <p:spPr>
          <a:xfrm>
            <a:off x="454025" y="1334157"/>
            <a:ext cx="3678091" cy="3785652"/>
          </a:xfrm>
          <a:prstGeom prst="rect">
            <a:avLst/>
          </a:prstGeom>
          <a:noFill/>
        </p:spPr>
        <p:txBody>
          <a:bodyPr wrap="square" rtlCol="0">
            <a:spAutoFit/>
          </a:bodyPr>
          <a:lstStyle/>
          <a:p>
            <a:pPr marL="342900" indent="-342900">
              <a:buFont typeface="Arial" charset="0"/>
              <a:buChar char="•"/>
            </a:pPr>
            <a:r>
              <a:rPr lang="en-US" dirty="0" smtClean="0">
                <a:latin typeface="+mn-lt"/>
              </a:rPr>
              <a:t>Create a new recipe</a:t>
            </a:r>
          </a:p>
          <a:p>
            <a:pPr marL="342900" indent="-342900">
              <a:buFont typeface="Arial" charset="0"/>
              <a:buChar char="•"/>
            </a:pPr>
            <a:r>
              <a:rPr lang="en-US" dirty="0" smtClean="0">
                <a:latin typeface="+mn-lt"/>
              </a:rPr>
              <a:t>Create workspace layer</a:t>
            </a:r>
          </a:p>
          <a:p>
            <a:pPr marL="342900" indent="-342900">
              <a:buFont typeface="Arial" charset="0"/>
              <a:buChar char="•"/>
            </a:pPr>
            <a:r>
              <a:rPr lang="en-US" dirty="0" smtClean="0">
                <a:latin typeface="+mn-lt"/>
              </a:rPr>
              <a:t>Build it</a:t>
            </a:r>
          </a:p>
          <a:p>
            <a:pPr marL="342900" indent="-342900">
              <a:buFont typeface="Arial" charset="0"/>
              <a:buChar char="•"/>
            </a:pPr>
            <a:r>
              <a:rPr lang="en-US" dirty="0" smtClean="0">
                <a:latin typeface="+mn-lt"/>
              </a:rPr>
              <a:t>Deploy to target</a:t>
            </a:r>
          </a:p>
          <a:p>
            <a:pPr marL="342900" indent="-342900">
              <a:buFont typeface="Arial" charset="0"/>
              <a:buChar char="•"/>
            </a:pPr>
            <a:r>
              <a:rPr lang="en-US" dirty="0" smtClean="0">
                <a:latin typeface="+mn-lt"/>
              </a:rPr>
              <a:t>Testing testing testing</a:t>
            </a:r>
          </a:p>
          <a:p>
            <a:pPr marL="342900" indent="-342900">
              <a:buFont typeface="Arial" charset="0"/>
              <a:buChar char="•"/>
            </a:pPr>
            <a:r>
              <a:rPr lang="en-US" dirty="0" smtClean="0">
                <a:latin typeface="+mn-lt"/>
              </a:rPr>
              <a:t>Correct any findings in the recipe</a:t>
            </a:r>
          </a:p>
          <a:p>
            <a:pPr marL="342900" indent="-342900">
              <a:buFont typeface="Arial" charset="0"/>
              <a:buChar char="•"/>
            </a:pPr>
            <a:r>
              <a:rPr lang="en-US" dirty="0" smtClean="0">
                <a:latin typeface="+mn-lt"/>
              </a:rPr>
              <a:t>Merge new recipe into layer</a:t>
            </a:r>
          </a:p>
        </p:txBody>
      </p:sp>
    </p:spTree>
    <p:extLst>
      <p:ext uri="{BB962C8B-B14F-4D97-AF65-F5344CB8AC3E}">
        <p14:creationId xmlns:p14="http://schemas.microsoft.com/office/powerpoint/2010/main" val="21351618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ppt_x"/>
                                          </p:val>
                                        </p:tav>
                                        <p:tav tm="100000">
                                          <p:val>
                                            <p:strVal val="#ppt_x"/>
                                          </p:val>
                                        </p:tav>
                                      </p:tavLst>
                                    </p:anim>
                                    <p:anim calcmode="lin" valueType="num">
                                      <p:cBhvr additive="base">
                                        <p:cTn id="16" dur="500" fill="hold"/>
                                        <p:tgtEl>
                                          <p:spTgt spid="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additive="base">
                                        <p:cTn id="19" dur="500" fill="hold"/>
                                        <p:tgtEl>
                                          <p:spTgt spid="29"/>
                                        </p:tgtEl>
                                        <p:attrNameLst>
                                          <p:attrName>ppt_x</p:attrName>
                                        </p:attrNameLst>
                                      </p:cBhvr>
                                      <p:tavLst>
                                        <p:tav tm="0">
                                          <p:val>
                                            <p:strVal val="#ppt_x"/>
                                          </p:val>
                                        </p:tav>
                                        <p:tav tm="100000">
                                          <p:val>
                                            <p:strVal val="#ppt_x"/>
                                          </p:val>
                                        </p:tav>
                                      </p:tavLst>
                                    </p:anim>
                                    <p:anim calcmode="lin" valueType="num">
                                      <p:cBhvr additive="base">
                                        <p:cTn id="20" dur="500" fill="hold"/>
                                        <p:tgtEl>
                                          <p:spTgt spid="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1">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ppt_x"/>
                                          </p:val>
                                        </p:tav>
                                        <p:tav tm="100000">
                                          <p:val>
                                            <p:strVal val="#ppt_x"/>
                                          </p:val>
                                        </p:tav>
                                      </p:tavLst>
                                    </p:anim>
                                    <p:anim calcmode="lin" valueType="num">
                                      <p:cBhvr additive="base">
                                        <p:cTn id="4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1">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500" fill="hold"/>
                                        <p:tgtEl>
                                          <p:spTgt spid="21"/>
                                        </p:tgtEl>
                                        <p:attrNameLst>
                                          <p:attrName>ppt_x</p:attrName>
                                        </p:attrNameLst>
                                      </p:cBhvr>
                                      <p:tavLst>
                                        <p:tav tm="0">
                                          <p:val>
                                            <p:strVal val="#ppt_x"/>
                                          </p:val>
                                        </p:tav>
                                        <p:tav tm="100000">
                                          <p:val>
                                            <p:strVal val="#ppt_x"/>
                                          </p:val>
                                        </p:tav>
                                      </p:tavLst>
                                    </p:anim>
                                    <p:anim calcmode="lin" valueType="num">
                                      <p:cBhvr additive="base">
                                        <p:cTn id="52" dur="500" fill="hold"/>
                                        <p:tgtEl>
                                          <p:spTgt spid="2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 calcmode="lin" valueType="num">
                                      <p:cBhvr additive="base">
                                        <p:cTn id="55" dur="500" fill="hold"/>
                                        <p:tgtEl>
                                          <p:spTgt spid="15"/>
                                        </p:tgtEl>
                                        <p:attrNameLst>
                                          <p:attrName>ppt_x</p:attrName>
                                        </p:attrNameLst>
                                      </p:cBhvr>
                                      <p:tavLst>
                                        <p:tav tm="0">
                                          <p:val>
                                            <p:strVal val="#ppt_x"/>
                                          </p:val>
                                        </p:tav>
                                        <p:tav tm="100000">
                                          <p:val>
                                            <p:strVal val="#ppt_x"/>
                                          </p:val>
                                        </p:tav>
                                      </p:tavLst>
                                    </p:anim>
                                    <p:anim calcmode="lin" valueType="num">
                                      <p:cBhvr additive="base">
                                        <p:cTn id="5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1">
                                            <p:txEl>
                                              <p:pRg st="3" end="3"/>
                                            </p:txEl>
                                          </p:spTgt>
                                        </p:tgtEl>
                                        <p:attrNameLst>
                                          <p:attrName>style.visibility</p:attrName>
                                        </p:attrNameLst>
                                      </p:cBhvr>
                                      <p:to>
                                        <p:strVal val="visible"/>
                                      </p:to>
                                    </p:set>
                                  </p:childTnLst>
                                </p:cTn>
                              </p:par>
                              <p:par>
                                <p:cTn id="61" presetID="2" presetClass="entr" presetSubtype="4" fill="hold"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500" fill="hold"/>
                                        <p:tgtEl>
                                          <p:spTgt spid="16"/>
                                        </p:tgtEl>
                                        <p:attrNameLst>
                                          <p:attrName>ppt_x</p:attrName>
                                        </p:attrNameLst>
                                      </p:cBhvr>
                                      <p:tavLst>
                                        <p:tav tm="0">
                                          <p:val>
                                            <p:strVal val="#ppt_x"/>
                                          </p:val>
                                        </p:tav>
                                        <p:tav tm="100000">
                                          <p:val>
                                            <p:strVal val="#ppt_x"/>
                                          </p:val>
                                        </p:tav>
                                      </p:tavLst>
                                    </p:anim>
                                    <p:anim calcmode="lin" valueType="num">
                                      <p:cBhvr additive="base">
                                        <p:cTn id="6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additive="base">
                                        <p:cTn id="69" dur="500" fill="hold"/>
                                        <p:tgtEl>
                                          <p:spTgt spid="19"/>
                                        </p:tgtEl>
                                        <p:attrNameLst>
                                          <p:attrName>ppt_x</p:attrName>
                                        </p:attrNameLst>
                                      </p:cBhvr>
                                      <p:tavLst>
                                        <p:tav tm="0">
                                          <p:val>
                                            <p:strVal val="#ppt_x"/>
                                          </p:val>
                                        </p:tav>
                                        <p:tav tm="100000">
                                          <p:val>
                                            <p:strVal val="#ppt_x"/>
                                          </p:val>
                                        </p:tav>
                                      </p:tavLst>
                                    </p:anim>
                                    <p:anim calcmode="lin" valueType="num">
                                      <p:cBhvr additive="base">
                                        <p:cTn id="70" dur="500" fill="hold"/>
                                        <p:tgtEl>
                                          <p:spTgt spid="1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additive="base">
                                        <p:cTn id="73" dur="500" fill="hold"/>
                                        <p:tgtEl>
                                          <p:spTgt spid="24"/>
                                        </p:tgtEl>
                                        <p:attrNameLst>
                                          <p:attrName>ppt_x</p:attrName>
                                        </p:attrNameLst>
                                      </p:cBhvr>
                                      <p:tavLst>
                                        <p:tav tm="0">
                                          <p:val>
                                            <p:strVal val="#ppt_x"/>
                                          </p:val>
                                        </p:tav>
                                        <p:tav tm="100000">
                                          <p:val>
                                            <p:strVal val="#ppt_x"/>
                                          </p:val>
                                        </p:tav>
                                      </p:tavLst>
                                    </p:anim>
                                    <p:anim calcmode="lin" valueType="num">
                                      <p:cBhvr additive="base">
                                        <p:cTn id="7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41">
                                            <p:txEl>
                                              <p:pRg st="4" end="4"/>
                                            </p:txEl>
                                          </p:spTgt>
                                        </p:tgtEl>
                                        <p:attrNameLst>
                                          <p:attrName>style.visibility</p:attrName>
                                        </p:attrNameLst>
                                      </p:cBhvr>
                                      <p:to>
                                        <p:strVal val="visible"/>
                                      </p:to>
                                    </p:set>
                                  </p:childTnLst>
                                </p:cTn>
                              </p:par>
                              <p:par>
                                <p:cTn id="79" presetID="2" presetClass="entr" presetSubtype="4" fill="hold" grpId="0" nodeType="with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additive="base">
                                        <p:cTn id="81" dur="500" fill="hold"/>
                                        <p:tgtEl>
                                          <p:spTgt spid="34"/>
                                        </p:tgtEl>
                                        <p:attrNameLst>
                                          <p:attrName>ppt_x</p:attrName>
                                        </p:attrNameLst>
                                      </p:cBhvr>
                                      <p:tavLst>
                                        <p:tav tm="0">
                                          <p:val>
                                            <p:strVal val="#ppt_x"/>
                                          </p:val>
                                        </p:tav>
                                        <p:tav tm="100000">
                                          <p:val>
                                            <p:strVal val="#ppt_x"/>
                                          </p:val>
                                        </p:tav>
                                      </p:tavLst>
                                    </p:anim>
                                    <p:anim calcmode="lin" valueType="num">
                                      <p:cBhvr additive="base">
                                        <p:cTn id="82" dur="500" fill="hold"/>
                                        <p:tgtEl>
                                          <p:spTgt spid="34"/>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 calcmode="lin" valueType="num">
                                      <p:cBhvr additive="base">
                                        <p:cTn id="85" dur="500" fill="hold"/>
                                        <p:tgtEl>
                                          <p:spTgt spid="20"/>
                                        </p:tgtEl>
                                        <p:attrNameLst>
                                          <p:attrName>ppt_x</p:attrName>
                                        </p:attrNameLst>
                                      </p:cBhvr>
                                      <p:tavLst>
                                        <p:tav tm="0">
                                          <p:val>
                                            <p:strVal val="#ppt_x"/>
                                          </p:val>
                                        </p:tav>
                                        <p:tav tm="100000">
                                          <p:val>
                                            <p:strVal val="#ppt_x"/>
                                          </p:val>
                                        </p:tav>
                                      </p:tavLst>
                                    </p:anim>
                                    <p:anim calcmode="lin" valueType="num">
                                      <p:cBhvr additive="base">
                                        <p:cTn id="86" dur="500" fill="hold"/>
                                        <p:tgtEl>
                                          <p:spTgt spid="20"/>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0"/>
                                        </p:tgtEl>
                                        <p:attrNameLst>
                                          <p:attrName>style.visibility</p:attrName>
                                        </p:attrNameLst>
                                      </p:cBhvr>
                                      <p:to>
                                        <p:strVal val="visible"/>
                                      </p:to>
                                    </p:set>
                                    <p:anim calcmode="lin" valueType="num">
                                      <p:cBhvr additive="base">
                                        <p:cTn id="89" dur="500" fill="hold"/>
                                        <p:tgtEl>
                                          <p:spTgt spid="30"/>
                                        </p:tgtEl>
                                        <p:attrNameLst>
                                          <p:attrName>ppt_x</p:attrName>
                                        </p:attrNameLst>
                                      </p:cBhvr>
                                      <p:tavLst>
                                        <p:tav tm="0">
                                          <p:val>
                                            <p:strVal val="#ppt_x"/>
                                          </p:val>
                                        </p:tav>
                                        <p:tav tm="100000">
                                          <p:val>
                                            <p:strVal val="#ppt_x"/>
                                          </p:val>
                                        </p:tav>
                                      </p:tavLst>
                                    </p:anim>
                                    <p:anim calcmode="lin" valueType="num">
                                      <p:cBhvr additive="base">
                                        <p:cTn id="90" dur="500" fill="hold"/>
                                        <p:tgtEl>
                                          <p:spTgt spid="30"/>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ppt_x"/>
                                          </p:val>
                                        </p:tav>
                                        <p:tav tm="100000">
                                          <p:val>
                                            <p:strVal val="#ppt_x"/>
                                          </p:val>
                                        </p:tav>
                                      </p:tavLst>
                                    </p:anim>
                                    <p:anim calcmode="lin" valueType="num">
                                      <p:cBhvr additive="base">
                                        <p:cTn id="94" dur="500" fill="hold"/>
                                        <p:tgtEl>
                                          <p:spTgt spid="4"/>
                                        </p:tgtEl>
                                        <p:attrNameLst>
                                          <p:attrName>ppt_y</p:attrName>
                                        </p:attrNameLst>
                                      </p:cBhvr>
                                      <p:tavLst>
                                        <p:tav tm="0">
                                          <p:val>
                                            <p:strVal val="1+#ppt_h/2"/>
                                          </p:val>
                                        </p:tav>
                                        <p:tav tm="100000">
                                          <p:val>
                                            <p:strVal val="#ppt_y"/>
                                          </p:val>
                                        </p:tav>
                                      </p:tavLst>
                                    </p:anim>
                                  </p:childTnLst>
                                </p:cTn>
                              </p:par>
                              <p:par>
                                <p:cTn id="95" presetID="2" presetClass="entr" presetSubtype="4" fill="hold" grpId="0" nodeType="with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additive="base">
                                        <p:cTn id="97" dur="500" fill="hold"/>
                                        <p:tgtEl>
                                          <p:spTgt spid="31"/>
                                        </p:tgtEl>
                                        <p:attrNameLst>
                                          <p:attrName>ppt_x</p:attrName>
                                        </p:attrNameLst>
                                      </p:cBhvr>
                                      <p:tavLst>
                                        <p:tav tm="0">
                                          <p:val>
                                            <p:strVal val="#ppt_x"/>
                                          </p:val>
                                        </p:tav>
                                        <p:tav tm="100000">
                                          <p:val>
                                            <p:strVal val="#ppt_x"/>
                                          </p:val>
                                        </p:tav>
                                      </p:tavLst>
                                    </p:anim>
                                    <p:anim calcmode="lin" valueType="num">
                                      <p:cBhvr additive="base">
                                        <p:cTn id="98" dur="500" fill="hold"/>
                                        <p:tgtEl>
                                          <p:spTgt spid="31"/>
                                        </p:tgtEl>
                                        <p:attrNameLst>
                                          <p:attrName>ppt_y</p:attrName>
                                        </p:attrNameLst>
                                      </p:cBhvr>
                                      <p:tavLst>
                                        <p:tav tm="0">
                                          <p:val>
                                            <p:strVal val="1+#ppt_h/2"/>
                                          </p:val>
                                        </p:tav>
                                        <p:tav tm="100000">
                                          <p:val>
                                            <p:strVal val="#ppt_y"/>
                                          </p:val>
                                        </p:tav>
                                      </p:tavLst>
                                    </p:anim>
                                  </p:childTnLst>
                                </p:cTn>
                              </p:par>
                              <p:par>
                                <p:cTn id="99" presetID="2" presetClass="entr" presetSubtype="4"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 calcmode="lin" valueType="num">
                                      <p:cBhvr additive="base">
                                        <p:cTn id="101" dur="500" fill="hold"/>
                                        <p:tgtEl>
                                          <p:spTgt spid="33"/>
                                        </p:tgtEl>
                                        <p:attrNameLst>
                                          <p:attrName>ppt_x</p:attrName>
                                        </p:attrNameLst>
                                      </p:cBhvr>
                                      <p:tavLst>
                                        <p:tav tm="0">
                                          <p:val>
                                            <p:strVal val="#ppt_x"/>
                                          </p:val>
                                        </p:tav>
                                        <p:tav tm="100000">
                                          <p:val>
                                            <p:strVal val="#ppt_x"/>
                                          </p:val>
                                        </p:tav>
                                      </p:tavLst>
                                    </p:anim>
                                    <p:anim calcmode="lin" valueType="num">
                                      <p:cBhvr additive="base">
                                        <p:cTn id="102" dur="500" fill="hold"/>
                                        <p:tgtEl>
                                          <p:spTgt spid="33"/>
                                        </p:tgtEl>
                                        <p:attrNameLst>
                                          <p:attrName>ppt_y</p:attrName>
                                        </p:attrNameLst>
                                      </p:cBhvr>
                                      <p:tavLst>
                                        <p:tav tm="0">
                                          <p:val>
                                            <p:strVal val="1+#ppt_h/2"/>
                                          </p:val>
                                        </p:tav>
                                        <p:tav tm="100000">
                                          <p:val>
                                            <p:strVal val="#ppt_y"/>
                                          </p:val>
                                        </p:tav>
                                      </p:tavLst>
                                    </p:anim>
                                  </p:childTnLst>
                                </p:cTn>
                              </p:par>
                              <p:par>
                                <p:cTn id="103" presetID="2" presetClass="entr" presetSubtype="4" fill="hold" grpId="0" nodeType="withEffect">
                                  <p:stCondLst>
                                    <p:cond delay="0"/>
                                  </p:stCondLst>
                                  <p:childTnLst>
                                    <p:set>
                                      <p:cBhvr>
                                        <p:cTn id="104" dur="1" fill="hold">
                                          <p:stCondLst>
                                            <p:cond delay="0"/>
                                          </p:stCondLst>
                                        </p:cTn>
                                        <p:tgtEl>
                                          <p:spTgt spid="32"/>
                                        </p:tgtEl>
                                        <p:attrNameLst>
                                          <p:attrName>style.visibility</p:attrName>
                                        </p:attrNameLst>
                                      </p:cBhvr>
                                      <p:to>
                                        <p:strVal val="visible"/>
                                      </p:to>
                                    </p:set>
                                    <p:anim calcmode="lin" valueType="num">
                                      <p:cBhvr additive="base">
                                        <p:cTn id="105" dur="500" fill="hold"/>
                                        <p:tgtEl>
                                          <p:spTgt spid="32"/>
                                        </p:tgtEl>
                                        <p:attrNameLst>
                                          <p:attrName>ppt_x</p:attrName>
                                        </p:attrNameLst>
                                      </p:cBhvr>
                                      <p:tavLst>
                                        <p:tav tm="0">
                                          <p:val>
                                            <p:strVal val="#ppt_x"/>
                                          </p:val>
                                        </p:tav>
                                        <p:tav tm="100000">
                                          <p:val>
                                            <p:strVal val="#ppt_x"/>
                                          </p:val>
                                        </p:tav>
                                      </p:tavLst>
                                    </p:anim>
                                    <p:anim calcmode="lin" valueType="num">
                                      <p:cBhvr additive="base">
                                        <p:cTn id="10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41">
                                            <p:txEl>
                                              <p:pRg st="5" end="5"/>
                                            </p:txEl>
                                          </p:spTgt>
                                        </p:tgtEl>
                                        <p:attrNameLst>
                                          <p:attrName>style.visibility</p:attrName>
                                        </p:attrNameLst>
                                      </p:cBhvr>
                                      <p:to>
                                        <p:strVal val="visible"/>
                                      </p:to>
                                    </p:set>
                                  </p:childTnLst>
                                </p:cTn>
                              </p:par>
                              <p:par>
                                <p:cTn id="111" presetID="2" presetClass="entr" presetSubtype="4" fill="hold" grpId="0" nodeType="withEffect">
                                  <p:stCondLst>
                                    <p:cond delay="0"/>
                                  </p:stCondLst>
                                  <p:childTnLst>
                                    <p:set>
                                      <p:cBhvr>
                                        <p:cTn id="112" dur="1" fill="hold">
                                          <p:stCondLst>
                                            <p:cond delay="0"/>
                                          </p:stCondLst>
                                        </p:cTn>
                                        <p:tgtEl>
                                          <p:spTgt spid="26"/>
                                        </p:tgtEl>
                                        <p:attrNameLst>
                                          <p:attrName>style.visibility</p:attrName>
                                        </p:attrNameLst>
                                      </p:cBhvr>
                                      <p:to>
                                        <p:strVal val="visible"/>
                                      </p:to>
                                    </p:set>
                                    <p:anim calcmode="lin" valueType="num">
                                      <p:cBhvr additive="base">
                                        <p:cTn id="113" dur="500" fill="hold"/>
                                        <p:tgtEl>
                                          <p:spTgt spid="26"/>
                                        </p:tgtEl>
                                        <p:attrNameLst>
                                          <p:attrName>ppt_x</p:attrName>
                                        </p:attrNameLst>
                                      </p:cBhvr>
                                      <p:tavLst>
                                        <p:tav tm="0">
                                          <p:val>
                                            <p:strVal val="#ppt_x"/>
                                          </p:val>
                                        </p:tav>
                                        <p:tav tm="100000">
                                          <p:val>
                                            <p:strVal val="#ppt_x"/>
                                          </p:val>
                                        </p:tav>
                                      </p:tavLst>
                                    </p:anim>
                                    <p:anim calcmode="lin" valueType="num">
                                      <p:cBhvr additive="base">
                                        <p:cTn id="114" dur="500" fill="hold"/>
                                        <p:tgtEl>
                                          <p:spTgt spid="26"/>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ppt_x"/>
                                          </p:val>
                                        </p:tav>
                                        <p:tav tm="100000">
                                          <p:val>
                                            <p:strVal val="#ppt_x"/>
                                          </p:val>
                                        </p:tav>
                                      </p:tavLst>
                                    </p:anim>
                                    <p:anim calcmode="lin" valueType="num">
                                      <p:cBhvr additive="base">
                                        <p:cTn id="118" dur="500" fill="hold"/>
                                        <p:tgtEl>
                                          <p:spTgt spid="27"/>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0"/>
                                  </p:stCondLst>
                                  <p:childTnLst>
                                    <p:set>
                                      <p:cBhvr>
                                        <p:cTn id="120" dur="1" fill="hold">
                                          <p:stCondLst>
                                            <p:cond delay="0"/>
                                          </p:stCondLst>
                                        </p:cTn>
                                        <p:tgtEl>
                                          <p:spTgt spid="25"/>
                                        </p:tgtEl>
                                        <p:attrNameLst>
                                          <p:attrName>style.visibility</p:attrName>
                                        </p:attrNameLst>
                                      </p:cBhvr>
                                      <p:to>
                                        <p:strVal val="visible"/>
                                      </p:to>
                                    </p:set>
                                    <p:anim calcmode="lin" valueType="num">
                                      <p:cBhvr additive="base">
                                        <p:cTn id="121" dur="500" fill="hold"/>
                                        <p:tgtEl>
                                          <p:spTgt spid="25"/>
                                        </p:tgtEl>
                                        <p:attrNameLst>
                                          <p:attrName>ppt_x</p:attrName>
                                        </p:attrNameLst>
                                      </p:cBhvr>
                                      <p:tavLst>
                                        <p:tav tm="0">
                                          <p:val>
                                            <p:strVal val="#ppt_x"/>
                                          </p:val>
                                        </p:tav>
                                        <p:tav tm="100000">
                                          <p:val>
                                            <p:strVal val="#ppt_x"/>
                                          </p:val>
                                        </p:tav>
                                      </p:tavLst>
                                    </p:anim>
                                    <p:anim calcmode="lin" valueType="num">
                                      <p:cBhvr additive="base">
                                        <p:cTn id="12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nodeType="clickEffect">
                                  <p:stCondLst>
                                    <p:cond delay="0"/>
                                  </p:stCondLst>
                                  <p:childTnLst>
                                    <p:set>
                                      <p:cBhvr>
                                        <p:cTn id="126" dur="1" fill="hold">
                                          <p:stCondLst>
                                            <p:cond delay="0"/>
                                          </p:stCondLst>
                                        </p:cTn>
                                        <p:tgtEl>
                                          <p:spTgt spid="41">
                                            <p:txEl>
                                              <p:pRg st="6" end="6"/>
                                            </p:txEl>
                                          </p:spTgt>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2" presetClass="entr" presetSubtype="4" fill="hold" grpId="0" nodeType="clickEffect">
                                  <p:stCondLst>
                                    <p:cond delay="0"/>
                                  </p:stCondLst>
                                  <p:childTnLst>
                                    <p:set>
                                      <p:cBhvr>
                                        <p:cTn id="130" dur="1" fill="hold">
                                          <p:stCondLst>
                                            <p:cond delay="0"/>
                                          </p:stCondLst>
                                        </p:cTn>
                                        <p:tgtEl>
                                          <p:spTgt spid="37"/>
                                        </p:tgtEl>
                                        <p:attrNameLst>
                                          <p:attrName>style.visibility</p:attrName>
                                        </p:attrNameLst>
                                      </p:cBhvr>
                                      <p:to>
                                        <p:strVal val="visible"/>
                                      </p:to>
                                    </p:set>
                                    <p:anim calcmode="lin" valueType="num">
                                      <p:cBhvr additive="base">
                                        <p:cTn id="131" dur="500" fill="hold"/>
                                        <p:tgtEl>
                                          <p:spTgt spid="37"/>
                                        </p:tgtEl>
                                        <p:attrNameLst>
                                          <p:attrName>ppt_x</p:attrName>
                                        </p:attrNameLst>
                                      </p:cBhvr>
                                      <p:tavLst>
                                        <p:tav tm="0">
                                          <p:val>
                                            <p:strVal val="#ppt_x"/>
                                          </p:val>
                                        </p:tav>
                                        <p:tav tm="100000">
                                          <p:val>
                                            <p:strVal val="#ppt_x"/>
                                          </p:val>
                                        </p:tav>
                                      </p:tavLst>
                                    </p:anim>
                                    <p:anim calcmode="lin" valueType="num">
                                      <p:cBhvr additive="base">
                                        <p:cTn id="132" dur="500" fill="hold"/>
                                        <p:tgtEl>
                                          <p:spTgt spid="3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0"/>
                                        </p:tgtEl>
                                        <p:attrNameLst>
                                          <p:attrName>style.visibility</p:attrName>
                                        </p:attrNameLst>
                                      </p:cBhvr>
                                      <p:to>
                                        <p:strVal val="visible"/>
                                      </p:to>
                                    </p:set>
                                    <p:anim calcmode="lin" valueType="num">
                                      <p:cBhvr additive="base">
                                        <p:cTn id="135" dur="500" fill="hold"/>
                                        <p:tgtEl>
                                          <p:spTgt spid="40"/>
                                        </p:tgtEl>
                                        <p:attrNameLst>
                                          <p:attrName>ppt_x</p:attrName>
                                        </p:attrNameLst>
                                      </p:cBhvr>
                                      <p:tavLst>
                                        <p:tav tm="0">
                                          <p:val>
                                            <p:strVal val="#ppt_x"/>
                                          </p:val>
                                        </p:tav>
                                        <p:tav tm="100000">
                                          <p:val>
                                            <p:strVal val="#ppt_x"/>
                                          </p:val>
                                        </p:tav>
                                      </p:tavLst>
                                    </p:anim>
                                    <p:anim calcmode="lin" valueType="num">
                                      <p:cBhvr additive="base">
                                        <p:cTn id="136" dur="500" fill="hold"/>
                                        <p:tgtEl>
                                          <p:spTgt spid="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39"/>
                                        </p:tgtEl>
                                        <p:attrNameLst>
                                          <p:attrName>style.visibility</p:attrName>
                                        </p:attrNameLst>
                                      </p:cBhvr>
                                      <p:to>
                                        <p:strVal val="visible"/>
                                      </p:to>
                                    </p:set>
                                    <p:anim calcmode="lin" valueType="num">
                                      <p:cBhvr additive="base">
                                        <p:cTn id="139" dur="500" fill="hold"/>
                                        <p:tgtEl>
                                          <p:spTgt spid="39"/>
                                        </p:tgtEl>
                                        <p:attrNameLst>
                                          <p:attrName>ppt_x</p:attrName>
                                        </p:attrNameLst>
                                      </p:cBhvr>
                                      <p:tavLst>
                                        <p:tav tm="0">
                                          <p:val>
                                            <p:strVal val="#ppt_x"/>
                                          </p:val>
                                        </p:tav>
                                        <p:tav tm="100000">
                                          <p:val>
                                            <p:strVal val="#ppt_x"/>
                                          </p:val>
                                        </p:tav>
                                      </p:tavLst>
                                    </p:anim>
                                    <p:anim calcmode="lin" valueType="num">
                                      <p:cBhvr additive="base">
                                        <p:cTn id="140" dur="500" fill="hold"/>
                                        <p:tgtEl>
                                          <p:spTgt spid="3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8"/>
                                        </p:tgtEl>
                                        <p:attrNameLst>
                                          <p:attrName>style.visibility</p:attrName>
                                        </p:attrNameLst>
                                      </p:cBhvr>
                                      <p:to>
                                        <p:strVal val="visible"/>
                                      </p:to>
                                    </p:set>
                                    <p:anim calcmode="lin" valueType="num">
                                      <p:cBhvr additive="base">
                                        <p:cTn id="143" dur="500" fill="hold"/>
                                        <p:tgtEl>
                                          <p:spTgt spid="38"/>
                                        </p:tgtEl>
                                        <p:attrNameLst>
                                          <p:attrName>ppt_x</p:attrName>
                                        </p:attrNameLst>
                                      </p:cBhvr>
                                      <p:tavLst>
                                        <p:tav tm="0">
                                          <p:val>
                                            <p:strVal val="#ppt_x"/>
                                          </p:val>
                                        </p:tav>
                                        <p:tav tm="100000">
                                          <p:val>
                                            <p:strVal val="#ppt_x"/>
                                          </p:val>
                                        </p:tav>
                                      </p:tavLst>
                                    </p:anim>
                                    <p:anim calcmode="lin" valueType="num">
                                      <p:cBhvr additive="base">
                                        <p:cTn id="144" dur="500" fill="hold"/>
                                        <p:tgtEl>
                                          <p:spTgt spid="3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5"/>
                                        </p:tgtEl>
                                        <p:attrNameLst>
                                          <p:attrName>style.visibility</p:attrName>
                                        </p:attrNameLst>
                                      </p:cBhvr>
                                      <p:to>
                                        <p:strVal val="visible"/>
                                      </p:to>
                                    </p:set>
                                    <p:anim calcmode="lin" valueType="num">
                                      <p:cBhvr additive="base">
                                        <p:cTn id="147" dur="500" fill="hold"/>
                                        <p:tgtEl>
                                          <p:spTgt spid="35"/>
                                        </p:tgtEl>
                                        <p:attrNameLst>
                                          <p:attrName>ppt_x</p:attrName>
                                        </p:attrNameLst>
                                      </p:cBhvr>
                                      <p:tavLst>
                                        <p:tav tm="0">
                                          <p:val>
                                            <p:strVal val="#ppt_x"/>
                                          </p:val>
                                        </p:tav>
                                        <p:tav tm="100000">
                                          <p:val>
                                            <p:strVal val="#ppt_x"/>
                                          </p:val>
                                        </p:tav>
                                      </p:tavLst>
                                    </p:anim>
                                    <p:anim calcmode="lin" valueType="num">
                                      <p:cBhvr additive="base">
                                        <p:cTn id="148" dur="500" fill="hold"/>
                                        <p:tgtEl>
                                          <p:spTgt spid="3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6"/>
                                        </p:tgtEl>
                                        <p:attrNameLst>
                                          <p:attrName>style.visibility</p:attrName>
                                        </p:attrNameLst>
                                      </p:cBhvr>
                                      <p:to>
                                        <p:strVal val="visible"/>
                                      </p:to>
                                    </p:set>
                                    <p:anim calcmode="lin" valueType="num">
                                      <p:cBhvr additive="base">
                                        <p:cTn id="151" dur="500" fill="hold"/>
                                        <p:tgtEl>
                                          <p:spTgt spid="36"/>
                                        </p:tgtEl>
                                        <p:attrNameLst>
                                          <p:attrName>ppt_x</p:attrName>
                                        </p:attrNameLst>
                                      </p:cBhvr>
                                      <p:tavLst>
                                        <p:tav tm="0">
                                          <p:val>
                                            <p:strVal val="#ppt_x"/>
                                          </p:val>
                                        </p:tav>
                                        <p:tav tm="100000">
                                          <p:val>
                                            <p:strVal val="#ppt_x"/>
                                          </p:val>
                                        </p:tav>
                                      </p:tavLst>
                                    </p:anim>
                                    <p:anim calcmode="lin" valueType="num">
                                      <p:cBhvr additive="base">
                                        <p:cTn id="152"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1" nodeType="clickEffect">
                                  <p:stCondLst>
                                    <p:cond delay="0"/>
                                  </p:stCondLst>
                                  <p:childTnLst>
                                    <p:set>
                                      <p:cBhvr>
                                        <p:cTn id="156" dur="1" fill="hold">
                                          <p:stCondLst>
                                            <p:cond delay="0"/>
                                          </p:stCondLst>
                                        </p:cTn>
                                        <p:tgtEl>
                                          <p:spTgt spid="5"/>
                                        </p:tgtEl>
                                        <p:attrNameLst>
                                          <p:attrName>style.visibility</p:attrName>
                                        </p:attrNameLst>
                                      </p:cBhvr>
                                      <p:to>
                                        <p:strVal val="visible"/>
                                      </p:to>
                                    </p:set>
                                  </p:childTnLst>
                                </p:cTn>
                              </p:par>
                              <p:par>
                                <p:cTn id="157" presetID="1" presetClass="entr" presetSubtype="0" fill="hold" grpId="1" nodeType="withEffect">
                                  <p:stCondLst>
                                    <p:cond delay="0"/>
                                  </p:stCondLst>
                                  <p:childTnLst>
                                    <p:set>
                                      <p:cBhvr>
                                        <p:cTn id="158" dur="1" fill="hold">
                                          <p:stCondLst>
                                            <p:cond delay="0"/>
                                          </p:stCondLst>
                                        </p:cTn>
                                        <p:tgtEl>
                                          <p:spTgt spid="29"/>
                                        </p:tgtEl>
                                        <p:attrNameLst>
                                          <p:attrName>style.visibility</p:attrName>
                                        </p:attrNameLst>
                                      </p:cBhvr>
                                      <p:to>
                                        <p:strVal val="visible"/>
                                      </p:to>
                                    </p:set>
                                  </p:childTnLst>
                                </p:cTn>
                              </p:par>
                              <p:par>
                                <p:cTn id="159" presetID="1" presetClass="entr" presetSubtype="0" fill="hold" grpId="1" nodeType="withEffect">
                                  <p:stCondLst>
                                    <p:cond delay="0"/>
                                  </p:stCondLst>
                                  <p:childTnLst>
                                    <p:set>
                                      <p:cBhvr>
                                        <p:cTn id="160" dur="1" fill="hold">
                                          <p:stCondLst>
                                            <p:cond delay="0"/>
                                          </p:stCondLst>
                                        </p:cTn>
                                        <p:tgtEl>
                                          <p:spTgt spid="8"/>
                                        </p:tgtEl>
                                        <p:attrNameLst>
                                          <p:attrName>style.visibility</p:attrName>
                                        </p:attrNameLst>
                                      </p:cBhvr>
                                      <p:to>
                                        <p:strVal val="visible"/>
                                      </p:to>
                                    </p:set>
                                  </p:childTnLst>
                                </p:cTn>
                              </p:par>
                              <p:par>
                                <p:cTn id="161" presetID="1" presetClass="entr" presetSubtype="0" fill="hold" grpId="1" nodeType="withEffect">
                                  <p:stCondLst>
                                    <p:cond delay="0"/>
                                  </p:stCondLst>
                                  <p:childTnLst>
                                    <p:set>
                                      <p:cBhvr>
                                        <p:cTn id="162" dur="1" fill="hold">
                                          <p:stCondLst>
                                            <p:cond delay="0"/>
                                          </p:stCondLst>
                                        </p:cTn>
                                        <p:tgtEl>
                                          <p:spTgt spid="7"/>
                                        </p:tgtEl>
                                        <p:attrNameLst>
                                          <p:attrName>style.visibility</p:attrName>
                                        </p:attrNameLst>
                                      </p:cBhvr>
                                      <p:to>
                                        <p:strVal val="visible"/>
                                      </p:to>
                                    </p:set>
                                  </p:childTnLst>
                                </p:cTn>
                              </p:par>
                              <p:par>
                                <p:cTn id="163" presetID="1" presetClass="entr" presetSubtype="0" fill="hold" grpId="1" nodeType="withEffect">
                                  <p:stCondLst>
                                    <p:cond delay="0"/>
                                  </p:stCondLst>
                                  <p:childTnLst>
                                    <p:set>
                                      <p:cBhvr>
                                        <p:cTn id="164" dur="1" fill="hold">
                                          <p:stCondLst>
                                            <p:cond delay="0"/>
                                          </p:stCondLst>
                                        </p:cTn>
                                        <p:tgtEl>
                                          <p:spTgt spid="6"/>
                                        </p:tgtEl>
                                        <p:attrNameLst>
                                          <p:attrName>style.visibility</p:attrName>
                                        </p:attrNameLst>
                                      </p:cBhvr>
                                      <p:to>
                                        <p:strVal val="visible"/>
                                      </p:to>
                                    </p:set>
                                  </p:childTnLst>
                                </p:cTn>
                              </p:par>
                              <p:par>
                                <p:cTn id="165" presetID="1" presetClass="entr" presetSubtype="0" fill="hold" nodeType="withEffect">
                                  <p:stCondLst>
                                    <p:cond delay="0"/>
                                  </p:stCondLst>
                                  <p:childTnLst>
                                    <p:set>
                                      <p:cBhvr>
                                        <p:cTn id="16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P spid="6" grpId="0" animBg="1"/>
      <p:bldP spid="6" grpId="1" animBg="1"/>
      <p:bldP spid="7" grpId="0" animBg="1"/>
      <p:bldP spid="7" grpId="1" animBg="1"/>
      <p:bldP spid="8" grpId="0" animBg="1"/>
      <p:bldP spid="8" grpId="1" animBg="1"/>
      <p:bldP spid="15" grpId="0" animBg="1"/>
      <p:bldP spid="19" grpId="0" animBg="1"/>
      <p:bldP spid="20" grpId="0" animBg="1"/>
      <p:bldP spid="24" grpId="0" animBg="1"/>
      <p:bldP spid="25" grpId="0" animBg="1"/>
      <p:bldP spid="26" grpId="0" animBg="1"/>
      <p:bldP spid="27" grpId="0" animBg="1"/>
      <p:bldP spid="28" grpId="0"/>
      <p:bldP spid="29" grpId="0"/>
      <p:bldP spid="29" grpId="1"/>
      <p:bldP spid="30" grpId="0"/>
      <p:bldP spid="31" grpId="0" animBg="1"/>
      <p:bldP spid="32" grpId="0" animBg="1"/>
      <p:bldP spid="33" grpId="0" animBg="1"/>
      <p:bldP spid="34" grpId="0" animBg="1"/>
      <p:bldP spid="35" grpId="0" animBg="1"/>
      <p:bldP spid="36" grpId="0"/>
      <p:bldP spid="37" grpId="0" animBg="1"/>
      <p:bldP spid="38" grpId="0" animBg="1"/>
      <p:bldP spid="39" grpId="0" animBg="1"/>
      <p:bldP spid="40"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smtClean="0"/>
              <a:t>Load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u="sng" dirty="0"/>
              <a:t>, </a:t>
            </a:r>
            <a:r>
              <a:rPr lang="en-US" sz="2000" dirty="0"/>
              <a:t>load the module and </a:t>
            </a:r>
            <a:r>
              <a:rPr lang="en-US" sz="2000" dirty="0" smtClean="0"/>
              <a:t>observe the </a:t>
            </a:r>
            <a:r>
              <a:rPr lang="en-US" sz="2000" dirty="0"/>
              <a:t>results</a:t>
            </a:r>
            <a:endParaRPr lang="en-US" sz="2000" dirty="0" smtClean="0"/>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33274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depmod</a:t>
            </a:r>
            <a:r>
              <a:rPr lang="en-US" sz="1400" b="1" dirty="0">
                <a:latin typeface="Courier New" panose="02070309020205020404" pitchFamily="49" charset="0"/>
                <a:cs typeface="Courier New" panose="02070309020205020404" pitchFamily="49" charset="0"/>
              </a:rPr>
              <a:t> -a</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modprobe</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hellokernel</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[ 874.941880] </a:t>
            </a:r>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loading out-of-tree module taints kernel.</a:t>
            </a:r>
          </a:p>
          <a:p>
            <a:r>
              <a:rPr lang="en-US" sz="1400" b="1" dirty="0">
                <a:latin typeface="Courier New" panose="02070309020205020404" pitchFamily="49" charset="0"/>
                <a:cs typeface="Courier New" panose="02070309020205020404" pitchFamily="49" charset="0"/>
              </a:rPr>
              <a:t>[ 874.960165] When half way through the journey of our life</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root@qemuarm</a:t>
            </a:r>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lsmod</a:t>
            </a:r>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Module        </a:t>
            </a:r>
            <a:r>
              <a:rPr lang="en-US" sz="1400" b="1" dirty="0" smtClean="0">
                <a:latin typeface="Courier New" panose="02070309020205020404" pitchFamily="49" charset="0"/>
                <a:cs typeface="Courier New" panose="02070309020205020404" pitchFamily="49" charset="0"/>
              </a:rPr>
              <a:t>    Size  </a:t>
            </a:r>
            <a:r>
              <a:rPr lang="en-US" sz="1400" b="1" dirty="0">
                <a:latin typeface="Courier New" panose="02070309020205020404" pitchFamily="49" charset="0"/>
                <a:cs typeface="Courier New" panose="02070309020205020404" pitchFamily="49" charset="0"/>
              </a:rPr>
              <a:t>Used by</a:t>
            </a:r>
          </a:p>
          <a:p>
            <a:r>
              <a:rPr lang="en-US" sz="1400" b="1" dirty="0" err="1">
                <a:latin typeface="Courier New" panose="02070309020205020404" pitchFamily="49" charset="0"/>
                <a:cs typeface="Courier New" panose="02070309020205020404" pitchFamily="49" charset="0"/>
              </a:rPr>
              <a:t>hellokernel</a:t>
            </a:r>
            <a:r>
              <a:rPr lang="en-US" sz="1400" b="1" dirty="0">
                <a:latin typeface="Courier New" panose="02070309020205020404" pitchFamily="49" charset="0"/>
                <a:cs typeface="Courier New" panose="02070309020205020404" pitchFamily="49" charset="0"/>
              </a:rPr>
              <a:t>        929  0</a:t>
            </a:r>
          </a:p>
          <a:p>
            <a:r>
              <a:rPr lang="en-US" sz="1400" b="1" dirty="0" err="1">
                <a:latin typeface="Courier New" panose="02070309020205020404" pitchFamily="49" charset="0"/>
                <a:cs typeface="Courier New" panose="02070309020205020404" pitchFamily="49" charset="0"/>
              </a:rPr>
              <a:t>nfsd</a:t>
            </a:r>
            <a:r>
              <a:rPr lang="en-US" sz="1400" b="1" dirty="0">
                <a:latin typeface="Courier New" panose="02070309020205020404" pitchFamily="49" charset="0"/>
                <a:cs typeface="Courier New" panose="02070309020205020404" pitchFamily="49" charset="0"/>
              </a:rPr>
              <a:t>            271348  11</a:t>
            </a:r>
          </a:p>
          <a:p>
            <a:endParaRPr lang="en-US" sz="1400" b="1" dirty="0" smtClean="0"/>
          </a:p>
        </p:txBody>
      </p:sp>
    </p:spTree>
    <p:extLst>
      <p:ext uri="{BB962C8B-B14F-4D97-AF65-F5344CB8AC3E}">
        <p14:creationId xmlns:p14="http://schemas.microsoft.com/office/powerpoint/2010/main" val="3689862478"/>
      </p:ext>
    </p:extLst>
  </p:cSld>
  <p:clrMapOvr>
    <a:masterClrMapping/>
  </p:clrMapOvr>
  <p:transition>
    <p:fade/>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kern="1200" dirty="0" smtClean="0">
                <a:solidFill>
                  <a:srgbClr val="0098DB"/>
                </a:solidFill>
                <a:highlight>
                  <a:scrgbClr r="0" g="0" b="0">
                    <a:alpha val="0"/>
                  </a:scrgbClr>
                </a:highlight>
                <a:ea typeface="ＭＳ Ｐゴシック"/>
              </a:rPr>
              <a:t>Unl</a:t>
            </a:r>
            <a:r>
              <a:rPr lang="en-US" dirty="0" smtClean="0"/>
              <a:t>oad the Module</a:t>
            </a:r>
            <a:endParaRPr lang="en-US" dirty="0"/>
          </a:p>
        </p:txBody>
      </p:sp>
      <p:sp>
        <p:nvSpPr>
          <p:cNvPr id="4" name="Content Placeholder 3"/>
          <p:cNvSpPr>
            <a:spLocks noGrp="1"/>
          </p:cNvSpPr>
          <p:nvPr>
            <p:ph sz="quarter" idx="13"/>
          </p:nvPr>
        </p:nvSpPr>
        <p:spPr>
          <a:xfrm>
            <a:off x="389487" y="1206499"/>
            <a:ext cx="8233186" cy="4724401"/>
          </a:xfrm>
        </p:spPr>
        <p:txBody>
          <a:bodyPr/>
          <a:lstStyle/>
          <a:p>
            <a:r>
              <a:rPr lang="en-US" sz="2000" u="sng" dirty="0"/>
              <a:t>In the target </a:t>
            </a:r>
            <a:r>
              <a:rPr lang="en-US" sz="2000" b="0" u="sng" dirty="0"/>
              <a:t>(</a:t>
            </a:r>
            <a:r>
              <a:rPr lang="en-US" sz="2000" b="0" u="sng" dirty="0" err="1"/>
              <a:t>qemuarm</a:t>
            </a:r>
            <a:r>
              <a:rPr lang="en-US" sz="2000" b="0" u="sng" dirty="0"/>
              <a:t>)</a:t>
            </a:r>
            <a:r>
              <a:rPr lang="en-US" sz="2000" dirty="0"/>
              <a:t>, </a:t>
            </a:r>
            <a:r>
              <a:rPr lang="en-US" sz="2000" dirty="0" smtClean="0"/>
              <a:t>unload </a:t>
            </a:r>
            <a:r>
              <a:rPr lang="en-US" sz="2000" dirty="0"/>
              <a:t>the </a:t>
            </a:r>
            <a:r>
              <a:rPr lang="en-US" sz="2000" dirty="0" smtClean="0"/>
              <a:t>module</a:t>
            </a:r>
          </a:p>
          <a:p>
            <a:pPr marL="0" indent="0">
              <a:buNone/>
            </a:pPr>
            <a:r>
              <a:rPr lang="en-US" sz="1800" b="0" dirty="0" smtClean="0"/>
              <a:t/>
            </a:r>
            <a:br>
              <a:rPr lang="en-US" sz="1800" b="0" dirty="0" smtClean="0"/>
            </a:br>
            <a:endParaRPr lang="en-US" sz="1800" b="0" dirty="0" smtClean="0"/>
          </a:p>
        </p:txBody>
      </p:sp>
      <p:sp>
        <p:nvSpPr>
          <p:cNvPr id="5" name="CustomShape 4"/>
          <p:cNvSpPr/>
          <p:nvPr/>
        </p:nvSpPr>
        <p:spPr>
          <a:xfrm>
            <a:off x="592540" y="2400300"/>
            <a:ext cx="7984440" cy="16637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400" b="1" dirty="0" err="1"/>
              <a:t>root@qemuarm</a:t>
            </a:r>
            <a:r>
              <a:rPr lang="en-US" sz="1400" b="1" dirty="0"/>
              <a:t>:~# </a:t>
            </a:r>
            <a:r>
              <a:rPr lang="en-US" sz="1400" b="1" dirty="0" err="1"/>
              <a:t>modprobe</a:t>
            </a:r>
            <a:r>
              <a:rPr lang="en-US" sz="1400" b="1" dirty="0"/>
              <a:t> -r </a:t>
            </a:r>
            <a:r>
              <a:rPr lang="en-US" sz="1400" b="1" dirty="0" err="1"/>
              <a:t>hellokernel</a:t>
            </a:r>
            <a:endParaRPr lang="en-US" sz="1400" b="1" dirty="0"/>
          </a:p>
          <a:p>
            <a:r>
              <a:rPr lang="en-US" sz="1400" b="1" dirty="0"/>
              <a:t>[ 36.005902] I found that I was in a gloomy wood</a:t>
            </a:r>
          </a:p>
          <a:p>
            <a:endParaRPr lang="en-US" sz="1400" b="1" dirty="0"/>
          </a:p>
          <a:p>
            <a:r>
              <a:rPr lang="en-US" sz="1400" b="1" dirty="0" err="1"/>
              <a:t>root@qemuarm</a:t>
            </a:r>
            <a:r>
              <a:rPr lang="en-US" sz="1400" b="1" dirty="0"/>
              <a:t>:~# </a:t>
            </a:r>
            <a:r>
              <a:rPr lang="en-US" sz="1400" b="1" dirty="0" err="1"/>
              <a:t>lsmod</a:t>
            </a:r>
            <a:endParaRPr lang="en-US" sz="1400" b="1" dirty="0"/>
          </a:p>
          <a:p>
            <a:r>
              <a:rPr lang="en-US" sz="1400" b="1" dirty="0"/>
              <a:t>Module                      Size  Used by</a:t>
            </a:r>
          </a:p>
          <a:p>
            <a:r>
              <a:rPr lang="en-US" sz="1400" b="1" dirty="0" err="1"/>
              <a:t>nfsd</a:t>
            </a:r>
            <a:r>
              <a:rPr lang="en-US" sz="1400" b="1" dirty="0"/>
              <a:t>                      271348  11</a:t>
            </a:r>
            <a:endParaRPr lang="en-US" sz="1400" b="1" dirty="0" smtClean="0"/>
          </a:p>
        </p:txBody>
      </p:sp>
    </p:spTree>
    <p:extLst>
      <p:ext uri="{BB962C8B-B14F-4D97-AF65-F5344CB8AC3E}">
        <p14:creationId xmlns:p14="http://schemas.microsoft.com/office/powerpoint/2010/main" val="1314858588"/>
      </p:ext>
    </p:extLst>
  </p:cSld>
  <p:clrMapOvr>
    <a:masterClrMapping/>
  </p:clrMapOvr>
  <p:transition>
    <p:fade/>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328641"/>
            <a:ext cx="8227438" cy="889000"/>
          </a:xfrm>
        </p:spPr>
        <p:txBody>
          <a:bodyPr/>
          <a:lstStyle/>
          <a:p>
            <a:r>
              <a:rPr lang="en-US" kern="1200" dirty="0">
                <a:solidFill>
                  <a:srgbClr val="0098DB"/>
                </a:solidFill>
                <a:highlight>
                  <a:scrgbClr r="0" g="0" b="0">
                    <a:alpha val="0"/>
                  </a:scrgbClr>
                </a:highlight>
                <a:ea typeface="ＭＳ Ｐゴシック"/>
              </a:rPr>
              <a:t>Kernel modules with </a:t>
            </a:r>
            <a:r>
              <a:rPr lang="en-US" kern="1200" dirty="0" err="1">
                <a:solidFill>
                  <a:srgbClr val="0098DB"/>
                </a:solidFill>
                <a:highlight>
                  <a:scrgbClr r="0" g="0" b="0">
                    <a:alpha val="0"/>
                  </a:scrgbClr>
                </a:highlight>
                <a:ea typeface="ＭＳ Ｐゴシック"/>
              </a:rPr>
              <a:t>eSDKs</a:t>
            </a:r>
            <a:r>
              <a:rPr lang="en-US" kern="1200" dirty="0">
                <a:solidFill>
                  <a:srgbClr val="0098DB"/>
                </a:solidFill>
                <a:highlight>
                  <a:scrgbClr r="0" g="0" b="0">
                    <a:alpha val="0"/>
                  </a:scrgbClr>
                </a:highlight>
                <a:ea typeface="ＭＳ Ｐゴシック"/>
              </a:rPr>
              <a:t> – </a:t>
            </a:r>
            <a:r>
              <a:rPr lang="en-US" dirty="0"/>
              <a:t>automatic load of the module at boot</a:t>
            </a:r>
          </a:p>
        </p:txBody>
      </p:sp>
      <p:sp>
        <p:nvSpPr>
          <p:cNvPr id="4" name="Content Placeholder 3"/>
          <p:cNvSpPr>
            <a:spLocks noGrp="1"/>
          </p:cNvSpPr>
          <p:nvPr>
            <p:ph sz="quarter" idx="13"/>
          </p:nvPr>
        </p:nvSpPr>
        <p:spPr>
          <a:xfrm>
            <a:off x="389487" y="1206499"/>
            <a:ext cx="8233186" cy="4724401"/>
          </a:xfrm>
        </p:spPr>
        <p:txBody>
          <a:bodyPr/>
          <a:lstStyle/>
          <a:p>
            <a:r>
              <a:rPr lang="en-US" sz="1800" dirty="0"/>
              <a:t>In the target </a:t>
            </a:r>
            <a:r>
              <a:rPr lang="en-US" sz="1800" b="0" dirty="0"/>
              <a:t>(</a:t>
            </a:r>
            <a:r>
              <a:rPr lang="en-US" sz="1800" b="0" dirty="0" err="1"/>
              <a:t>qemuarm</a:t>
            </a:r>
            <a:r>
              <a:rPr lang="en-US" sz="1800" b="0" dirty="0"/>
              <a:t>)</a:t>
            </a:r>
            <a:r>
              <a:rPr lang="en-US" sz="1800" dirty="0"/>
              <a:t>, edit the file below and add </a:t>
            </a:r>
            <a:r>
              <a:rPr lang="en-US" sz="1800" dirty="0" smtClean="0"/>
              <a:t>a new </a:t>
            </a:r>
            <a:r>
              <a:rPr lang="en-US" sz="1800" dirty="0"/>
              <a:t>line containing the module name ‘</a:t>
            </a:r>
            <a:r>
              <a:rPr lang="en-US" sz="1800" dirty="0" err="1"/>
              <a:t>hellokernel</a:t>
            </a:r>
            <a:r>
              <a:rPr lang="en-US" sz="1800" dirty="0" smtClean="0"/>
              <a:t>’</a:t>
            </a:r>
          </a:p>
          <a:p>
            <a:endParaRPr lang="en-US" sz="1800" dirty="0"/>
          </a:p>
          <a:p>
            <a:endParaRPr lang="en-US" sz="1800" dirty="0" smtClean="0"/>
          </a:p>
          <a:p>
            <a:endParaRPr lang="en-US" sz="1800" dirty="0"/>
          </a:p>
          <a:p>
            <a:endParaRPr lang="en-US" sz="1800" dirty="0" smtClean="0"/>
          </a:p>
          <a:p>
            <a:endParaRPr lang="en-US" sz="1800" dirty="0"/>
          </a:p>
          <a:p>
            <a:r>
              <a:rPr lang="en-US" sz="1800" b="0" dirty="0"/>
              <a:t>• </a:t>
            </a:r>
            <a:r>
              <a:rPr lang="en-US" sz="1800" dirty="0"/>
              <a:t>Then reboot the </a:t>
            </a:r>
            <a:r>
              <a:rPr lang="en-US" sz="1800" dirty="0" err="1"/>
              <a:t>Qemu</a:t>
            </a:r>
            <a:r>
              <a:rPr lang="en-US" sz="1800" dirty="0"/>
              <a:t> machine and verify</a:t>
            </a:r>
            <a:endParaRPr lang="en-US" sz="1800" b="0" dirty="0" smtClean="0"/>
          </a:p>
        </p:txBody>
      </p:sp>
      <p:sp>
        <p:nvSpPr>
          <p:cNvPr id="5" name="CustomShape 4"/>
          <p:cNvSpPr/>
          <p:nvPr/>
        </p:nvSpPr>
        <p:spPr>
          <a:xfrm>
            <a:off x="592540" y="1993900"/>
            <a:ext cx="7984440" cy="17526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r>
              <a:rPr lang="en-US" sz="1800" b="1" dirty="0" err="1"/>
              <a:t>root@qemuarm</a:t>
            </a:r>
            <a:r>
              <a:rPr lang="en-US" sz="1800" b="1" dirty="0"/>
              <a:t>:~# vi /</a:t>
            </a:r>
            <a:r>
              <a:rPr lang="en-US" sz="1800" b="1" dirty="0" err="1"/>
              <a:t>etc</a:t>
            </a:r>
            <a:r>
              <a:rPr lang="en-US" sz="1800" b="1" dirty="0"/>
              <a:t>/modules-load/</a:t>
            </a:r>
            <a:r>
              <a:rPr lang="en-US" sz="1800" b="1" dirty="0" err="1"/>
              <a:t>hello.conf</a:t>
            </a:r>
            <a:endParaRPr lang="en-US" sz="1800" b="1" dirty="0"/>
          </a:p>
          <a:p>
            <a:endParaRPr lang="en-US" sz="1800" b="1" dirty="0"/>
          </a:p>
          <a:p>
            <a:r>
              <a:rPr lang="en-US" sz="1800" b="1" dirty="0"/>
              <a:t>&lt; insert the following line and save &gt;</a:t>
            </a:r>
          </a:p>
          <a:p>
            <a:endParaRPr lang="en-US" sz="1800" b="1" dirty="0"/>
          </a:p>
          <a:p>
            <a:r>
              <a:rPr lang="en-US" sz="1800" b="1" dirty="0" err="1"/>
              <a:t>hellokernel</a:t>
            </a:r>
            <a:endParaRPr lang="en-US" sz="1800" b="1" dirty="0"/>
          </a:p>
        </p:txBody>
      </p:sp>
      <p:sp>
        <p:nvSpPr>
          <p:cNvPr id="6" name="CustomShape 4"/>
          <p:cNvSpPr/>
          <p:nvPr/>
        </p:nvSpPr>
        <p:spPr>
          <a:xfrm>
            <a:off x="744940" y="4813300"/>
            <a:ext cx="7984440" cy="965200"/>
          </a:xfrm>
          <a:prstGeom prst="rect">
            <a:avLst/>
          </a:prstGeom>
          <a:solidFill>
            <a:schemeClr val="accent4"/>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endParaRPr lang="en-US" sz="1800" b="1" dirty="0" err="1" smtClean="0"/>
          </a:p>
          <a:p>
            <a:r>
              <a:rPr lang="en-US" sz="1800" b="1" dirty="0" err="1" smtClean="0"/>
              <a:t>root@qemuarm</a:t>
            </a:r>
            <a:r>
              <a:rPr lang="en-US" sz="1800" b="1" dirty="0" smtClean="0"/>
              <a:t>:~# reboot</a:t>
            </a:r>
            <a:endParaRPr lang="en-US" sz="1800" b="1" dirty="0"/>
          </a:p>
        </p:txBody>
      </p:sp>
    </p:spTree>
    <p:extLst>
      <p:ext uri="{BB962C8B-B14F-4D97-AF65-F5344CB8AC3E}">
        <p14:creationId xmlns:p14="http://schemas.microsoft.com/office/powerpoint/2010/main" val="2880163084"/>
      </p:ext>
    </p:extLst>
  </p:cSld>
  <p:clrMapOvr>
    <a:masterClrMapping/>
  </p:clrMapOvr>
  <p:transition>
    <p:fade/>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Nine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solidFill>
                  <a:schemeClr val="bg1"/>
                </a:solidFill>
                <a:latin typeface="Arial" charset="0"/>
              </a:rPr>
              <a:t>Analytics and the Event System</a:t>
            </a:r>
          </a:p>
          <a:p>
            <a:pPr eaLnBrk="1" hangingPunct="1">
              <a:spcBef>
                <a:spcPts val="900"/>
              </a:spcBef>
            </a:pPr>
            <a:r>
              <a:rPr lang="en-US" dirty="0" smtClean="0">
                <a:solidFill>
                  <a:schemeClr val="bg1"/>
                </a:solidFill>
                <a:latin typeface="Arial" charset="0"/>
              </a:rPr>
              <a:t>David Reyna</a:t>
            </a:r>
            <a:endParaRPr lang="en-US" dirty="0">
              <a:solidFill>
                <a:schemeClr val="bg1"/>
              </a:solidFill>
              <a:latin typeface="Arial" charset="0"/>
            </a:endParaRPr>
          </a:p>
        </p:txBody>
      </p:sp>
    </p:spTree>
    <p:extLst>
      <p:ext uri="{BB962C8B-B14F-4D97-AF65-F5344CB8AC3E}">
        <p14:creationId xmlns:p14="http://schemas.microsoft.com/office/powerpoint/2010/main" val="580687853"/>
      </p:ext>
    </p:extLst>
  </p:cSld>
  <p:clrMapOvr>
    <a:masterClrMapping/>
  </p:clrMapOvr>
  <p:transition>
    <p:fade/>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smtClean="0">
                <a:latin typeface="Arial" charset="0"/>
              </a:rPr>
              <a:t>The Event System</a:t>
            </a:r>
            <a:br>
              <a:rPr lang="en-US" sz="2000" dirty="0" smtClean="0">
                <a:latin typeface="Arial" charset="0"/>
              </a:rPr>
            </a:br>
            <a:endParaRPr lang="en-US" sz="2000" dirty="0" smtClean="0">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1021769765"/>
      </p:ext>
    </p:extLst>
  </p:cSld>
  <p:clrMapOvr>
    <a:masterClrMapping/>
  </p:clrMapOvr>
  <p:transition>
    <p:fade/>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Introduction</a:t>
            </a:r>
            <a:endParaRPr lang="en-US" dirty="0"/>
          </a:p>
        </p:txBody>
      </p:sp>
      <p:sp>
        <p:nvSpPr>
          <p:cNvPr id="4" name="Content Placeholder 3"/>
          <p:cNvSpPr>
            <a:spLocks noGrp="1"/>
          </p:cNvSpPr>
          <p:nvPr>
            <p:ph sz="quarter" idx="13"/>
          </p:nvPr>
        </p:nvSpPr>
        <p:spPr>
          <a:xfrm>
            <a:off x="427587" y="463970"/>
            <a:ext cx="8233186" cy="5622931"/>
          </a:xfrm>
        </p:spPr>
        <p:txBody>
          <a:bodyPr/>
          <a:lstStyle/>
          <a:p>
            <a:r>
              <a:rPr lang="en-US" sz="2000" dirty="0"/>
              <a:t>Thesis: </a:t>
            </a:r>
          </a:p>
          <a:p>
            <a:pPr lvl="1"/>
            <a:r>
              <a:rPr lang="en-US" sz="1800" dirty="0"/>
              <a:t>The </a:t>
            </a:r>
            <a:r>
              <a:rPr lang="en-US" sz="1800" dirty="0" err="1"/>
              <a:t>bitbake</a:t>
            </a:r>
            <a:r>
              <a:rPr lang="en-US" sz="1800" dirty="0"/>
              <a:t> event system, together with the event database that comes with Toaster, can be used to generate and provide access to analytical data and provide a new unique toolset to solve difficult </a:t>
            </a:r>
            <a:r>
              <a:rPr lang="en-US" sz="1800" dirty="0" smtClean="0"/>
              <a:t>problems</a:t>
            </a:r>
          </a:p>
          <a:p>
            <a:pPr>
              <a:spcBef>
                <a:spcPts val="1200"/>
              </a:spcBef>
            </a:pPr>
            <a:r>
              <a:rPr lang="en-US" sz="2000" dirty="0"/>
              <a:t>What we will </a:t>
            </a:r>
            <a:r>
              <a:rPr lang="en-US" sz="2000" dirty="0" smtClean="0"/>
              <a:t>cover today:</a:t>
            </a:r>
            <a:endParaRPr lang="en-US" sz="2000" dirty="0"/>
          </a:p>
          <a:p>
            <a:pPr lvl="1"/>
            <a:r>
              <a:rPr lang="en-US" sz="1800" dirty="0"/>
              <a:t>The problem space for extracting and analyzing data</a:t>
            </a:r>
          </a:p>
          <a:p>
            <a:pPr lvl="1"/>
            <a:r>
              <a:rPr lang="en-US" sz="1800" dirty="0"/>
              <a:t>Introduce the </a:t>
            </a:r>
            <a:r>
              <a:rPr lang="en-US" sz="1800" dirty="0" err="1"/>
              <a:t>bitbake</a:t>
            </a:r>
            <a:r>
              <a:rPr lang="en-US" sz="1800" dirty="0"/>
              <a:t> event system, </a:t>
            </a:r>
            <a:r>
              <a:rPr lang="en-US" sz="1800" dirty="0" smtClean="0"/>
              <a:t>interfaces</a:t>
            </a:r>
            <a:endParaRPr lang="en-US" sz="1800" dirty="0"/>
          </a:p>
          <a:p>
            <a:pPr lvl="1"/>
            <a:r>
              <a:rPr lang="en-US" sz="1800" dirty="0" smtClean="0"/>
              <a:t>Event Examples: Toaster, CLI tools, customized </a:t>
            </a:r>
            <a:r>
              <a:rPr lang="en-US" sz="1800" dirty="0" err="1" smtClean="0"/>
              <a:t>bitbake</a:t>
            </a:r>
            <a:r>
              <a:rPr lang="en-US" sz="1800" dirty="0" smtClean="0"/>
              <a:t> UI</a:t>
            </a:r>
            <a:endParaRPr lang="en-US" sz="1800" dirty="0"/>
          </a:p>
          <a:p>
            <a:pPr lvl="1"/>
            <a:r>
              <a:rPr lang="en-US" sz="1800" dirty="0" smtClean="0"/>
              <a:t>Resources</a:t>
            </a:r>
            <a:endParaRPr lang="en-US" sz="1800" dirty="0"/>
          </a:p>
          <a:p>
            <a:r>
              <a:rPr lang="en-US" sz="2000" dirty="0" smtClean="0"/>
              <a:t>The full presentation can be found here:</a:t>
            </a:r>
            <a:endParaRPr lang="en-US" sz="1800" dirty="0" smtClean="0"/>
          </a:p>
          <a:p>
            <a:pPr lvl="1"/>
            <a:r>
              <a:rPr lang="en-US" sz="1800" dirty="0"/>
              <a:t>http://events.linuxfoundation.org/sites/events/files/slides/BitbakeAnalytics_ELC_Portland.pdf</a:t>
            </a:r>
            <a:endParaRPr lang="en-US" sz="2000" dirty="0"/>
          </a:p>
          <a:p>
            <a:pPr>
              <a:spcBef>
                <a:spcPts val="1200"/>
              </a:spcBef>
            </a:pPr>
            <a:r>
              <a:rPr lang="en-US" sz="2000" dirty="0" smtClean="0"/>
              <a:t>What that presentation additionally covers:</a:t>
            </a:r>
            <a:endParaRPr lang="en-US" sz="2000" dirty="0"/>
          </a:p>
          <a:p>
            <a:pPr lvl="1"/>
            <a:r>
              <a:rPr lang="en-US" sz="1800" dirty="0" smtClean="0"/>
              <a:t>Deep </a:t>
            </a:r>
            <a:r>
              <a:rPr lang="en-US" sz="1800" dirty="0"/>
              <a:t>dive on the event </a:t>
            </a:r>
            <a:r>
              <a:rPr lang="en-US" sz="1800" dirty="0" smtClean="0"/>
              <a:t>system code and components</a:t>
            </a:r>
            <a:endParaRPr lang="en-US" sz="1800" dirty="0"/>
          </a:p>
          <a:p>
            <a:pPr lvl="1"/>
            <a:r>
              <a:rPr lang="en-US" sz="1800" dirty="0" smtClean="0">
                <a:solidFill>
                  <a:schemeClr val="tx1"/>
                </a:solidFill>
              </a:rPr>
              <a:t>Event database, database schema, custom events, custom </a:t>
            </a:r>
            <a:r>
              <a:rPr lang="en-US" sz="1800" dirty="0">
                <a:solidFill>
                  <a:schemeClr val="tx1"/>
                </a:solidFill>
              </a:rPr>
              <a:t>tools, </a:t>
            </a:r>
            <a:r>
              <a:rPr lang="en-US" sz="1800" dirty="0" smtClean="0">
                <a:solidFill>
                  <a:schemeClr val="tx1"/>
                </a:solidFill>
              </a:rPr>
              <a:t>use cases, </a:t>
            </a:r>
            <a:r>
              <a:rPr lang="en-US" sz="1800" dirty="0" err="1" smtClean="0">
                <a:solidFill>
                  <a:schemeClr val="tx1"/>
                </a:solidFill>
              </a:rPr>
              <a:t>gotchas</a:t>
            </a:r>
            <a:endParaRPr lang="en-US" sz="1800" dirty="0">
              <a:solidFill>
                <a:schemeClr val="tx1"/>
              </a:solidFill>
            </a:endParaRPr>
          </a:p>
        </p:txBody>
      </p:sp>
    </p:spTree>
    <p:extLst>
      <p:ext uri="{BB962C8B-B14F-4D97-AF65-F5344CB8AC3E}">
        <p14:creationId xmlns:p14="http://schemas.microsoft.com/office/powerpoint/2010/main" val="2643782615"/>
      </p:ext>
    </p:extLst>
  </p:cSld>
  <p:clrMapOvr>
    <a:masterClrMapping/>
  </p:clrMapOvr>
  <p:transition>
    <p:fade/>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58799"/>
            <a:ext cx="8227438" cy="494867"/>
          </a:xfrm>
        </p:spPr>
        <p:txBody>
          <a:bodyPr/>
          <a:lstStyle/>
          <a:p>
            <a:r>
              <a:rPr lang="en-US" dirty="0" smtClean="0">
                <a:latin typeface="Arial" charset="0"/>
              </a:rPr>
              <a:t>The Problem Space (as I see it)</a:t>
            </a:r>
            <a:endParaRPr lang="en-US" dirty="0"/>
          </a:p>
        </p:txBody>
      </p:sp>
      <p:sp>
        <p:nvSpPr>
          <p:cNvPr id="4" name="Content Placeholder 3"/>
          <p:cNvSpPr>
            <a:spLocks noGrp="1"/>
          </p:cNvSpPr>
          <p:nvPr>
            <p:ph sz="quarter" idx="13"/>
          </p:nvPr>
        </p:nvSpPr>
        <p:spPr>
          <a:xfrm>
            <a:off x="427588" y="657335"/>
            <a:ext cx="8233186" cy="5497420"/>
          </a:xfrm>
        </p:spPr>
        <p:txBody>
          <a:bodyPr/>
          <a:lstStyle/>
          <a:p>
            <a:r>
              <a:rPr lang="en-US" sz="1800" dirty="0" smtClean="0"/>
              <a:t>Types </a:t>
            </a:r>
            <a:r>
              <a:rPr lang="en-US" sz="1800" dirty="0"/>
              <a:t>of addressable </a:t>
            </a:r>
            <a:r>
              <a:rPr lang="en-US" sz="1800" dirty="0" smtClean="0"/>
              <a:t>problems with analytics:</a:t>
            </a:r>
          </a:p>
          <a:p>
            <a:pPr lvl="1"/>
            <a:r>
              <a:rPr lang="en-US" sz="1800" dirty="0" smtClean="0"/>
              <a:t>Issues </a:t>
            </a:r>
            <a:r>
              <a:rPr lang="en-US" sz="1800" dirty="0"/>
              <a:t>with time or coincident </a:t>
            </a:r>
            <a:r>
              <a:rPr lang="en-US" sz="1800" dirty="0" smtClean="0"/>
              <a:t>sensitivity</a:t>
            </a:r>
            <a:endParaRPr lang="en-US" sz="1600" dirty="0" smtClean="0"/>
          </a:p>
          <a:p>
            <a:pPr lvl="1"/>
            <a:r>
              <a:rPr lang="en-US" sz="1800" dirty="0" smtClean="0"/>
              <a:t>Issues </a:t>
            </a:r>
            <a:r>
              <a:rPr lang="en-US" sz="1800" dirty="0"/>
              <a:t>with transient data </a:t>
            </a:r>
            <a:r>
              <a:rPr lang="en-US" sz="1800" dirty="0" smtClean="0"/>
              <a:t>values</a:t>
            </a:r>
          </a:p>
          <a:p>
            <a:pPr lvl="1"/>
            <a:r>
              <a:rPr lang="en-US" sz="1800" dirty="0" smtClean="0"/>
              <a:t>Issues </a:t>
            </a:r>
            <a:r>
              <a:rPr lang="en-US" sz="1800" dirty="0"/>
              <a:t>with transient UFOs (Unidentified Failing </a:t>
            </a:r>
            <a:r>
              <a:rPr lang="en-US" sz="1800" dirty="0" smtClean="0"/>
              <a:t>Objects)</a:t>
            </a:r>
          </a:p>
          <a:p>
            <a:pPr lvl="1"/>
            <a:r>
              <a:rPr lang="en-US" sz="1800" dirty="0" smtClean="0"/>
              <a:t>Issues </a:t>
            </a:r>
            <a:r>
              <a:rPr lang="en-US" sz="1800" dirty="0"/>
              <a:t>with </a:t>
            </a:r>
            <a:r>
              <a:rPr lang="en-US" sz="1800" dirty="0" smtClean="0"/>
              <a:t>trends </a:t>
            </a:r>
            <a:r>
              <a:rPr lang="en-US" sz="1800" dirty="0"/>
              <a:t>(size, time, cache misses, </a:t>
            </a:r>
            <a:r>
              <a:rPr lang="en-US" sz="1800" dirty="0" smtClean="0"/>
              <a:t>scaling)</a:t>
            </a:r>
          </a:p>
          <a:p>
            <a:pPr lvl="1"/>
            <a:r>
              <a:rPr lang="en-US" sz="1800" u="sng" dirty="0" smtClean="0"/>
              <a:t>If </a:t>
            </a:r>
            <a:r>
              <a:rPr lang="en-US" sz="1800" u="sng" dirty="0"/>
              <a:t>the problem is a needle, </a:t>
            </a:r>
            <a:r>
              <a:rPr lang="en-US" sz="1800" u="sng" dirty="0" smtClean="0"/>
              <a:t>where is the </a:t>
            </a:r>
            <a:r>
              <a:rPr lang="en-US" sz="1800" u="sng" dirty="0"/>
              <a:t>haystack to look </a:t>
            </a:r>
            <a:r>
              <a:rPr lang="en-US" sz="1800" u="sng" dirty="0" smtClean="0"/>
              <a:t>in</a:t>
            </a:r>
          </a:p>
          <a:p>
            <a:pPr>
              <a:spcBef>
                <a:spcPts val="1200"/>
              </a:spcBef>
            </a:pPr>
            <a:r>
              <a:rPr lang="en-US" sz="1800" dirty="0"/>
              <a:t>We need:</a:t>
            </a:r>
          </a:p>
          <a:p>
            <a:pPr lvl="1"/>
            <a:r>
              <a:rPr lang="en-US" sz="1800" u="sng" dirty="0"/>
              <a:t>Easy access to deep data, time</a:t>
            </a:r>
            <a:r>
              <a:rPr lang="en-US" sz="1800" u="sng" dirty="0" smtClean="0"/>
              <a:t>, and </a:t>
            </a:r>
            <a:r>
              <a:rPr lang="en-US" sz="1800" u="sng" dirty="0"/>
              <a:t>ordering</a:t>
            </a:r>
          </a:p>
          <a:p>
            <a:pPr lvl="1"/>
            <a:r>
              <a:rPr lang="en-US" sz="1800" dirty="0"/>
              <a:t>Reliable interaction with </a:t>
            </a:r>
            <a:r>
              <a:rPr lang="en-US" sz="1800" dirty="0" err="1"/>
              <a:t>bitbake</a:t>
            </a:r>
            <a:endParaRPr lang="en-US" sz="1800" dirty="0"/>
          </a:p>
          <a:p>
            <a:pPr lvl="1"/>
            <a:r>
              <a:rPr lang="en-US" sz="1800" dirty="0"/>
              <a:t>Easy access to the data with tools, both provided and custom</a:t>
            </a:r>
          </a:p>
          <a:p>
            <a:pPr lvl="1"/>
            <a:r>
              <a:rPr lang="en-US" sz="1800" dirty="0" smtClean="0"/>
              <a:t>Ability </a:t>
            </a:r>
            <a:r>
              <a:rPr lang="en-US" sz="1800" dirty="0"/>
              <a:t>to acquire long term data, from a day to many months </a:t>
            </a:r>
          </a:p>
          <a:p>
            <a:pPr lvl="1"/>
            <a:r>
              <a:rPr lang="en-US" sz="1800" u="sng" dirty="0" smtClean="0"/>
              <a:t>Keep </a:t>
            </a:r>
            <a:r>
              <a:rPr lang="en-US" sz="1800" u="sng" dirty="0" err="1"/>
              <a:t>bitbake</a:t>
            </a:r>
            <a:r>
              <a:rPr lang="en-US" sz="1800" u="sng" dirty="0"/>
              <a:t> as pristine as </a:t>
            </a:r>
            <a:r>
              <a:rPr lang="en-US" sz="1800" u="sng" dirty="0" smtClean="0"/>
              <a:t>possible</a:t>
            </a:r>
          </a:p>
          <a:p>
            <a:pPr>
              <a:spcBef>
                <a:spcPts val="1200"/>
              </a:spcBef>
            </a:pPr>
            <a:r>
              <a:rPr lang="en-US" sz="1800" dirty="0"/>
              <a:t>My builds are working, do I need this?</a:t>
            </a:r>
          </a:p>
          <a:p>
            <a:pPr lvl="1"/>
            <a:r>
              <a:rPr lang="en-US" sz="1800" dirty="0"/>
              <a:t>Excellent, you are in good shape! However, if they stop working or when you do new work or try to scale, here are additional tools for your toolbox</a:t>
            </a:r>
          </a:p>
          <a:p>
            <a:pPr marL="342900" lvl="1" indent="0">
              <a:buNone/>
            </a:pPr>
            <a:endParaRPr lang="en-US" sz="1800" dirty="0" smtClean="0"/>
          </a:p>
        </p:txBody>
      </p:sp>
    </p:spTree>
    <p:extLst>
      <p:ext uri="{BB962C8B-B14F-4D97-AF65-F5344CB8AC3E}">
        <p14:creationId xmlns:p14="http://schemas.microsoft.com/office/powerpoint/2010/main" val="2222493290"/>
      </p:ext>
    </p:extLst>
  </p:cSld>
  <p:clrMapOvr>
    <a:masterClrMapping/>
  </p:clrMapOvr>
  <p:transition>
    <p:fade/>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5"/>
            <a:ext cx="8227438" cy="726220"/>
          </a:xfrm>
        </p:spPr>
        <p:txBody>
          <a:bodyPr/>
          <a:lstStyle/>
          <a:p>
            <a:r>
              <a:rPr lang="en-US" dirty="0" smtClean="0">
                <a:latin typeface="Arial" charset="0"/>
              </a:rPr>
              <a:t>The Problem Space (2)</a:t>
            </a:r>
            <a:endParaRPr lang="en-US" dirty="0"/>
          </a:p>
        </p:txBody>
      </p:sp>
      <p:sp>
        <p:nvSpPr>
          <p:cNvPr id="4" name="Content Placeholder 3"/>
          <p:cNvSpPr>
            <a:spLocks noGrp="1"/>
          </p:cNvSpPr>
          <p:nvPr>
            <p:ph sz="quarter" idx="13"/>
          </p:nvPr>
        </p:nvSpPr>
        <p:spPr>
          <a:xfrm>
            <a:off x="427588" y="609600"/>
            <a:ext cx="8233186" cy="5443120"/>
          </a:xfrm>
        </p:spPr>
        <p:txBody>
          <a:bodyPr/>
          <a:lstStyle/>
          <a:p>
            <a:r>
              <a:rPr lang="en-US" sz="1600" dirty="0" smtClean="0"/>
              <a:t>Well </a:t>
            </a:r>
            <a:r>
              <a:rPr lang="en-US" sz="1600" dirty="0"/>
              <a:t>known and documented data from </a:t>
            </a:r>
            <a:r>
              <a:rPr lang="en-US" sz="1600" dirty="0" err="1"/>
              <a:t>bitbake</a:t>
            </a:r>
            <a:r>
              <a:rPr lang="en-US" sz="1600" dirty="0"/>
              <a:t> </a:t>
            </a:r>
            <a:r>
              <a:rPr lang="en-US" sz="1600" dirty="0" smtClean="0"/>
              <a:t>builds:</a:t>
            </a:r>
          </a:p>
          <a:p>
            <a:pPr lvl="1"/>
            <a:r>
              <a:rPr lang="en-US" sz="1600" dirty="0"/>
              <a:t>Logs (Build/Error logs</a:t>
            </a:r>
            <a:r>
              <a:rPr lang="en-US" sz="1600" dirty="0" smtClean="0"/>
              <a:t>)</a:t>
            </a:r>
          </a:p>
          <a:p>
            <a:pPr lvl="1"/>
            <a:r>
              <a:rPr lang="en-US" sz="1600" dirty="0" smtClean="0"/>
              <a:t>Artifacts </a:t>
            </a:r>
            <a:r>
              <a:rPr lang="en-US" sz="1600" dirty="0"/>
              <a:t>(Kernel, Images, </a:t>
            </a:r>
            <a:r>
              <a:rPr lang="en-US" sz="1600" dirty="0" smtClean="0"/>
              <a:t>SDKs)</a:t>
            </a:r>
          </a:p>
          <a:p>
            <a:pPr lvl="1"/>
            <a:r>
              <a:rPr lang="en-US" sz="1600" dirty="0" smtClean="0"/>
              <a:t>Manifests </a:t>
            </a:r>
            <a:r>
              <a:rPr lang="en-US" sz="1600" dirty="0"/>
              <a:t>(Image content, </a:t>
            </a:r>
            <a:r>
              <a:rPr lang="en-US" sz="1600" dirty="0" smtClean="0"/>
              <a:t>Licenses)</a:t>
            </a:r>
          </a:p>
          <a:p>
            <a:pPr lvl="1"/>
            <a:r>
              <a:rPr lang="en-US" sz="1600" dirty="0" smtClean="0"/>
              <a:t>Variables </a:t>
            </a:r>
            <a:r>
              <a:rPr lang="en-US" sz="1600" dirty="0"/>
              <a:t>(</a:t>
            </a:r>
            <a:r>
              <a:rPr lang="en-US" sz="1600" dirty="0" err="1"/>
              <a:t>bitbake</a:t>
            </a:r>
            <a:r>
              <a:rPr lang="en-US" sz="1600" dirty="0"/>
              <a:t> -</a:t>
            </a:r>
            <a:r>
              <a:rPr lang="en-US" sz="1600" dirty="0" smtClean="0"/>
              <a:t>e)</a:t>
            </a:r>
          </a:p>
          <a:p>
            <a:pPr lvl="1"/>
            <a:r>
              <a:rPr lang="en-US" sz="1600" dirty="0" smtClean="0"/>
              <a:t>Dependencies</a:t>
            </a:r>
          </a:p>
          <a:p>
            <a:r>
              <a:rPr lang="en-US" sz="1600" dirty="0" smtClean="0"/>
              <a:t>However… </a:t>
            </a:r>
          </a:p>
          <a:p>
            <a:pPr lvl="1"/>
            <a:r>
              <a:rPr lang="en-US" sz="1600" dirty="0"/>
              <a:t>T</a:t>
            </a:r>
            <a:r>
              <a:rPr lang="en-US" sz="1600" dirty="0" smtClean="0"/>
              <a:t>hese </a:t>
            </a:r>
            <a:r>
              <a:rPr lang="en-US" sz="1600" dirty="0"/>
              <a:t>only capture the final results of the build, not how the build progressed nor the intermediate or analytical information</a:t>
            </a:r>
            <a:r>
              <a:rPr lang="en-US" sz="1600" dirty="0" smtClean="0"/>
              <a:t>.</a:t>
            </a:r>
            <a:endParaRPr lang="en-US" sz="1400" dirty="0"/>
          </a:p>
          <a:p>
            <a:pPr lvl="1"/>
            <a:r>
              <a:rPr lang="en-US" sz="1600" dirty="0"/>
              <a:t>It is hard for example to correlate logs with other logs, let alone with other </a:t>
            </a:r>
            <a:r>
              <a:rPr lang="en-US" sz="1600" dirty="0" smtClean="0"/>
              <a:t>builds</a:t>
            </a:r>
          </a:p>
          <a:p>
            <a:r>
              <a:rPr lang="en-US" sz="1600" dirty="0"/>
              <a:t>The </a:t>
            </a:r>
            <a:r>
              <a:rPr lang="en-US" sz="1600" dirty="0" smtClean="0"/>
              <a:t>Answer!</a:t>
            </a:r>
            <a:endParaRPr lang="en-US" sz="1600" dirty="0"/>
          </a:p>
          <a:p>
            <a:pPr lvl="1"/>
            <a:r>
              <a:rPr lang="en-US" sz="1600" dirty="0"/>
              <a:t>The </a:t>
            </a:r>
            <a:r>
              <a:rPr lang="en-US" sz="1600" dirty="0" err="1"/>
              <a:t>bitbake</a:t>
            </a:r>
            <a:r>
              <a:rPr lang="en-US" sz="1600" dirty="0"/>
              <a:t> event system</a:t>
            </a:r>
          </a:p>
          <a:p>
            <a:pPr lvl="1"/>
            <a:r>
              <a:rPr lang="en-US" sz="1600" dirty="0"/>
              <a:t>The </a:t>
            </a:r>
            <a:r>
              <a:rPr lang="en-US" sz="1600" dirty="0" err="1"/>
              <a:t>bitbake</a:t>
            </a:r>
            <a:r>
              <a:rPr lang="en-US" sz="1600" dirty="0"/>
              <a:t> event </a:t>
            </a:r>
            <a:r>
              <a:rPr lang="en-US" sz="1600" dirty="0" smtClean="0"/>
              <a:t>database</a:t>
            </a:r>
          </a:p>
          <a:p>
            <a:pPr lvl="1"/>
            <a:r>
              <a:rPr lang="en-US" sz="1600" dirty="0" smtClean="0">
                <a:solidFill>
                  <a:schemeClr val="tx1"/>
                </a:solidFill>
              </a:rPr>
              <a:t>Events are </a:t>
            </a:r>
            <a:r>
              <a:rPr lang="en-US" sz="1600" u="sng" dirty="0" smtClean="0">
                <a:solidFill>
                  <a:schemeClr val="tx1"/>
                </a:solidFill>
              </a:rPr>
              <a:t>easy</a:t>
            </a:r>
            <a:r>
              <a:rPr lang="en-US" sz="1600" dirty="0" smtClean="0">
                <a:solidFill>
                  <a:schemeClr val="tx1"/>
                </a:solidFill>
              </a:rPr>
              <a:t> to create, fire, listen to, and catch</a:t>
            </a:r>
          </a:p>
          <a:p>
            <a:pPr lvl="1"/>
            <a:r>
              <a:rPr lang="en-US" sz="1600" dirty="0"/>
              <a:t>There are more than 40 existing event </a:t>
            </a:r>
            <a:r>
              <a:rPr lang="en-US" sz="1600" dirty="0" smtClean="0"/>
              <a:t>types</a:t>
            </a:r>
          </a:p>
          <a:p>
            <a:pPr lvl="1"/>
            <a:r>
              <a:rPr lang="en-US" sz="1600" dirty="0" smtClean="0"/>
              <a:t>Uses IPC </a:t>
            </a:r>
            <a:r>
              <a:rPr lang="en-US" sz="1600" dirty="0"/>
              <a:t>over python </a:t>
            </a:r>
            <a:r>
              <a:rPr lang="en-US" sz="1600" dirty="0" err="1"/>
              <a:t>xmlrpc</a:t>
            </a:r>
            <a:r>
              <a:rPr lang="en-US" sz="1600" dirty="0"/>
              <a:t> sockets, with automatic data marshalling</a:t>
            </a:r>
          </a:p>
          <a:p>
            <a:pPr lvl="1"/>
            <a:endParaRPr lang="en-US" sz="1600" dirty="0">
              <a:solidFill>
                <a:schemeClr val="tx1"/>
              </a:solidFill>
            </a:endParaRPr>
          </a:p>
          <a:p>
            <a:pPr lvl="1"/>
            <a:endParaRPr lang="en-US" sz="1600" dirty="0"/>
          </a:p>
        </p:txBody>
      </p:sp>
    </p:spTree>
    <p:extLst>
      <p:ext uri="{BB962C8B-B14F-4D97-AF65-F5344CB8AC3E}">
        <p14:creationId xmlns:p14="http://schemas.microsoft.com/office/powerpoint/2010/main" val="614865704"/>
      </p:ext>
    </p:extLst>
  </p:cSld>
  <p:clrMapOvr>
    <a:masterClrMapping/>
  </p:clrMapOvr>
  <p:transition>
    <p:fade/>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17556"/>
            <a:ext cx="8227438" cy="889000"/>
          </a:xfrm>
        </p:spPr>
        <p:txBody>
          <a:bodyPr/>
          <a:lstStyle/>
          <a:p>
            <a:r>
              <a:rPr lang="en-US" sz="2800" dirty="0" smtClean="0"/>
              <a:t>Toaster Analytics – Intermediate Data Example</a:t>
            </a:r>
            <a:r>
              <a:rPr lang="en-US" sz="2800" dirty="0"/>
              <a:t/>
            </a:r>
            <a:br>
              <a:rPr lang="en-US" sz="2800" dirty="0"/>
            </a:br>
            <a:endParaRPr lang="en-US" dirty="0"/>
          </a:p>
        </p:txBody>
      </p:sp>
      <p:sp>
        <p:nvSpPr>
          <p:cNvPr id="4" name="Content Placeholder 3"/>
          <p:cNvSpPr>
            <a:spLocks noGrp="1"/>
          </p:cNvSpPr>
          <p:nvPr>
            <p:ph sz="quarter" idx="13"/>
          </p:nvPr>
        </p:nvSpPr>
        <p:spPr>
          <a:xfrm>
            <a:off x="427588" y="713687"/>
            <a:ext cx="8233186" cy="5259583"/>
          </a:xfrm>
        </p:spPr>
        <p:txBody>
          <a:bodyPr/>
          <a:lstStyle/>
          <a:p>
            <a:r>
              <a:rPr lang="en-US" sz="1800" dirty="0" smtClean="0"/>
              <a:t>The Toaster database/GUI can for example display the intermediate values of </a:t>
            </a:r>
            <a:r>
              <a:rPr lang="en-US" sz="1800" dirty="0" err="1" smtClean="0"/>
              <a:t>bitbake</a:t>
            </a:r>
            <a:r>
              <a:rPr lang="en-US" sz="1800" dirty="0" smtClean="0"/>
              <a:t> variables, specifically each variable’s modification history down to the file and line.</a:t>
            </a:r>
          </a:p>
        </p:txBody>
      </p:sp>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28810" y="1878121"/>
            <a:ext cx="8108414" cy="4212665"/>
          </a:xfrm>
          <a:prstGeom prst="rect">
            <a:avLst/>
          </a:prstGeom>
          <a:ln w="12700">
            <a:solidFill>
              <a:schemeClr val="tx1"/>
            </a:solidFill>
          </a:ln>
        </p:spPr>
      </p:pic>
    </p:spTree>
    <p:extLst>
      <p:ext uri="{BB962C8B-B14F-4D97-AF65-F5344CB8AC3E}">
        <p14:creationId xmlns:p14="http://schemas.microsoft.com/office/powerpoint/2010/main" val="1703410561"/>
      </p:ext>
    </p:extLst>
  </p:cSld>
  <p:clrMapOvr>
    <a:masterClrMapping/>
  </p:clrMapOvr>
  <p:transition>
    <p:fade/>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Overview of </a:t>
            </a:r>
            <a:r>
              <a:rPr lang="en-US" sz="2800" dirty="0" smtClean="0"/>
              <a:t>Available 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9658" y="730785"/>
            <a:ext cx="8142980" cy="5266063"/>
          </a:xfrm>
        </p:spPr>
        <p:txBody>
          <a:bodyPr/>
          <a:lstStyle/>
          <a:p>
            <a:pPr marL="0">
              <a:spcBef>
                <a:spcPts val="0"/>
              </a:spcBef>
            </a:pPr>
            <a:r>
              <a:rPr lang="en-US" sz="1600" dirty="0" err="1" smtClean="0">
                <a:solidFill>
                  <a:schemeClr val="tx1"/>
                </a:solidFill>
              </a:rPr>
              <a:t>BuildInit|BuildCompleted|BuildStarted</a:t>
            </a:r>
            <a:endParaRPr lang="en-US" sz="1600" dirty="0" smtClean="0">
              <a:solidFill>
                <a:schemeClr val="tx1"/>
              </a:solidFill>
            </a:endParaRPr>
          </a:p>
          <a:p>
            <a:pPr marL="0">
              <a:spcBef>
                <a:spcPts val="0"/>
              </a:spcBef>
            </a:pPr>
            <a:r>
              <a:rPr lang="en-US" sz="1600" dirty="0" err="1" smtClean="0">
                <a:solidFill>
                  <a:schemeClr val="tx1"/>
                </a:solidFill>
              </a:rPr>
              <a:t>ConfigParsed|RecipeParsed</a:t>
            </a:r>
            <a:endParaRPr lang="en-US" sz="1600" dirty="0" smtClean="0">
              <a:solidFill>
                <a:schemeClr val="tx1"/>
              </a:solidFill>
            </a:endParaRPr>
          </a:p>
          <a:p>
            <a:pPr marL="0">
              <a:spcBef>
                <a:spcPts val="0"/>
              </a:spcBef>
            </a:pPr>
            <a:r>
              <a:rPr lang="en-US" sz="1600" dirty="0" err="1" smtClean="0">
                <a:solidFill>
                  <a:schemeClr val="tx1"/>
                </a:solidFill>
              </a:rPr>
              <a:t>ParseCompleted|ParseProgress|ParseStarted</a:t>
            </a:r>
            <a:endParaRPr lang="en-US" sz="1600" dirty="0">
              <a:solidFill>
                <a:schemeClr val="tx1"/>
              </a:solidFill>
            </a:endParaRPr>
          </a:p>
          <a:p>
            <a:pPr marL="0">
              <a:spcBef>
                <a:spcPts val="0"/>
              </a:spcBef>
            </a:pPr>
            <a:r>
              <a:rPr lang="en-US" sz="1600" dirty="0" err="1" smtClean="0">
                <a:solidFill>
                  <a:schemeClr val="tx1"/>
                </a:solidFill>
              </a:rPr>
              <a:t>MultipleProviders|NoProvider</a:t>
            </a:r>
            <a:endParaRPr lang="en-US" sz="1600" dirty="0">
              <a:solidFill>
                <a:schemeClr val="tx1"/>
              </a:solidFill>
            </a:endParaRPr>
          </a:p>
          <a:p>
            <a:pPr marL="0">
              <a:spcBef>
                <a:spcPts val="0"/>
              </a:spcBef>
            </a:pPr>
            <a:r>
              <a:rPr lang="en-US" sz="1600" dirty="0" err="1" smtClean="0">
                <a:solidFill>
                  <a:schemeClr val="tx1"/>
                </a:solidFill>
              </a:rPr>
              <a:t>runQueueTaskCompleted|runQueueTaskFailed|runQueueTaskSkipped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runQueueTaskStarted</a:t>
            </a:r>
            <a:endParaRPr lang="en-US" sz="1600" dirty="0">
              <a:solidFill>
                <a:schemeClr val="tx1"/>
              </a:solidFill>
            </a:endParaRPr>
          </a:p>
          <a:p>
            <a:pPr marL="0">
              <a:spcBef>
                <a:spcPts val="0"/>
              </a:spcBef>
            </a:pPr>
            <a:r>
              <a:rPr lang="en-US" sz="1600" dirty="0" err="1" smtClean="0">
                <a:solidFill>
                  <a:schemeClr val="tx1"/>
                </a:solidFill>
              </a:rPr>
              <a:t>TaskBase|TaskFailed|TaskFailedSilent|TaskStarted</a:t>
            </a:r>
            <a:r>
              <a:rPr lang="en-US" sz="1600" dirty="0" smtClean="0">
                <a:solidFill>
                  <a:schemeClr val="tx1"/>
                </a:solidFill>
              </a:rPr>
              <a:t>|</a:t>
            </a:r>
            <a:br>
              <a:rPr lang="en-US" sz="1600" dirty="0" smtClean="0">
                <a:solidFill>
                  <a:schemeClr val="tx1"/>
                </a:solidFill>
              </a:rPr>
            </a:br>
            <a:r>
              <a:rPr lang="en-US" sz="1600" dirty="0" smtClean="0">
                <a:solidFill>
                  <a:schemeClr val="tx1"/>
                </a:solidFill>
              </a:rPr>
              <a:t>        </a:t>
            </a:r>
            <a:r>
              <a:rPr lang="en-US" sz="1600" dirty="0" err="1" smtClean="0">
                <a:solidFill>
                  <a:schemeClr val="tx1"/>
                </a:solidFill>
              </a:rPr>
              <a:t>TaskSucceeded</a:t>
            </a:r>
            <a:endParaRPr lang="en-US" sz="1600" dirty="0" smtClean="0">
              <a:solidFill>
                <a:schemeClr val="tx1"/>
              </a:solidFill>
            </a:endParaRPr>
          </a:p>
          <a:p>
            <a:pPr marL="0">
              <a:spcBef>
                <a:spcPts val="0"/>
              </a:spcBef>
            </a:pPr>
            <a:r>
              <a:rPr lang="en-US" sz="1600" dirty="0" smtClean="0">
                <a:solidFill>
                  <a:schemeClr val="tx1"/>
                </a:solidFill>
              </a:rPr>
              <a:t>sceneQueueTaskCompleted|sceneQueueTaskFailed|sceneQueueTaskStarted</a:t>
            </a:r>
            <a:endParaRPr lang="en-US" sz="1600" dirty="0">
              <a:solidFill>
                <a:schemeClr val="tx1"/>
              </a:solidFill>
            </a:endParaRPr>
          </a:p>
          <a:p>
            <a:pPr marL="0">
              <a:spcBef>
                <a:spcPts val="0"/>
              </a:spcBef>
            </a:pPr>
            <a:r>
              <a:rPr lang="en-US" sz="1600" dirty="0" err="1" smtClean="0">
                <a:solidFill>
                  <a:schemeClr val="tx1"/>
                </a:solidFill>
              </a:rPr>
              <a:t>CacheLoadCompleted|CacheLoadProgress|CacheLoadStarted</a:t>
            </a:r>
            <a:endParaRPr lang="en-US" sz="1600" dirty="0">
              <a:solidFill>
                <a:schemeClr val="tx1"/>
              </a:solidFill>
            </a:endParaRPr>
          </a:p>
          <a:p>
            <a:pPr marL="0">
              <a:spcBef>
                <a:spcPts val="0"/>
              </a:spcBef>
            </a:pPr>
            <a:r>
              <a:rPr lang="en-US" sz="1600" dirty="0" err="1" smtClean="0">
                <a:solidFill>
                  <a:schemeClr val="tx1"/>
                </a:solidFill>
              </a:rPr>
              <a:t>TreeDataPreparationStarted|TreeDataPreparationCompleted</a:t>
            </a:r>
            <a:endParaRPr lang="en-US" sz="1600" dirty="0">
              <a:solidFill>
                <a:schemeClr val="tx1"/>
              </a:solidFill>
            </a:endParaRPr>
          </a:p>
          <a:p>
            <a:pPr marL="0">
              <a:spcBef>
                <a:spcPts val="0"/>
              </a:spcBef>
            </a:pPr>
            <a:r>
              <a:rPr lang="en-US" sz="1600" dirty="0" err="1" smtClean="0">
                <a:solidFill>
                  <a:schemeClr val="tx1"/>
                </a:solidFill>
              </a:rPr>
              <a:t>DepTreeGenerated|SanityCheck|SanityCheckPassed</a:t>
            </a:r>
            <a:endParaRPr lang="en-US" sz="1600" dirty="0">
              <a:solidFill>
                <a:schemeClr val="tx1"/>
              </a:solidFill>
            </a:endParaRPr>
          </a:p>
          <a:p>
            <a:pPr marL="0">
              <a:spcBef>
                <a:spcPts val="0"/>
              </a:spcBef>
            </a:pPr>
            <a:r>
              <a:rPr lang="en-US" sz="1600" dirty="0" err="1" smtClean="0">
                <a:solidFill>
                  <a:schemeClr val="tx1"/>
                </a:solidFill>
              </a:rPr>
              <a:t>MetadataEvent</a:t>
            </a:r>
            <a:endParaRPr lang="en-US" sz="1600" dirty="0">
              <a:solidFill>
                <a:schemeClr val="tx1"/>
              </a:solidFill>
            </a:endParaRPr>
          </a:p>
          <a:p>
            <a:pPr marL="0">
              <a:spcBef>
                <a:spcPts val="0"/>
              </a:spcBef>
            </a:pPr>
            <a:r>
              <a:rPr lang="en-US" sz="1600" dirty="0" err="1" smtClean="0">
                <a:solidFill>
                  <a:schemeClr val="tx1"/>
                </a:solidFill>
              </a:rPr>
              <a:t>LogExecTTY|LogRecord</a:t>
            </a:r>
            <a:endParaRPr lang="en-US" sz="1600" dirty="0">
              <a:solidFill>
                <a:schemeClr val="tx1"/>
              </a:solidFill>
            </a:endParaRPr>
          </a:p>
          <a:p>
            <a:pPr marL="0">
              <a:spcBef>
                <a:spcPts val="0"/>
              </a:spcBef>
            </a:pPr>
            <a:r>
              <a:rPr lang="en-US" sz="1600" dirty="0" err="1" smtClean="0">
                <a:solidFill>
                  <a:schemeClr val="tx1"/>
                </a:solidFill>
              </a:rPr>
              <a:t>CommandCompleted|CommandExit|CommandFailed</a:t>
            </a:r>
            <a:endParaRPr lang="en-US" sz="1600" dirty="0">
              <a:solidFill>
                <a:schemeClr val="tx1"/>
              </a:solidFill>
            </a:endParaRPr>
          </a:p>
          <a:p>
            <a:pPr marL="0">
              <a:spcBef>
                <a:spcPts val="0"/>
              </a:spcBef>
            </a:pPr>
            <a:r>
              <a:rPr lang="en-US" sz="1600" dirty="0" err="1" smtClean="0">
                <a:solidFill>
                  <a:schemeClr val="tx1"/>
                </a:solidFill>
              </a:rPr>
              <a:t>CookerExit</a:t>
            </a:r>
            <a:endParaRPr lang="en-US" sz="1600" dirty="0">
              <a:solidFill>
                <a:schemeClr val="tx1"/>
              </a:solidFill>
            </a:endParaRPr>
          </a:p>
          <a:p>
            <a:pPr marL="0" indent="0">
              <a:buNone/>
            </a:pPr>
            <a:endParaRPr lang="en-US" sz="1600" dirty="0" smtClean="0">
              <a:solidFill>
                <a:srgbClr val="FF0000"/>
              </a:solidFill>
            </a:endParaRPr>
          </a:p>
        </p:txBody>
      </p:sp>
    </p:spTree>
    <p:extLst>
      <p:ext uri="{BB962C8B-B14F-4D97-AF65-F5344CB8AC3E}">
        <p14:creationId xmlns:p14="http://schemas.microsoft.com/office/powerpoint/2010/main" val="176955468"/>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ourier" charset="0"/>
                <a:ea typeface="Courier" charset="0"/>
                <a:cs typeface="Courier" charset="0"/>
              </a:rPr>
              <a:t>devtool</a:t>
            </a:r>
            <a:r>
              <a:rPr lang="en-US" dirty="0" smtClean="0"/>
              <a:t> – Overview</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64" y="1556828"/>
            <a:ext cx="3295650" cy="214312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1114" y="1297517"/>
            <a:ext cx="5581650" cy="3533775"/>
          </a:xfrm>
          <a:prstGeom prst="rect">
            <a:avLst/>
          </a:prstGeom>
        </p:spPr>
      </p:pic>
    </p:spTree>
    <p:extLst>
      <p:ext uri="{BB962C8B-B14F-4D97-AF65-F5344CB8AC3E}">
        <p14:creationId xmlns:p14="http://schemas.microsoft.com/office/powerpoint/2010/main" val="3432579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a:t>Event </a:t>
            </a:r>
            <a:r>
              <a:rPr lang="en-US" sz="2800" dirty="0" smtClean="0"/>
              <a:t>Clients (you are already an event user!)</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err="1" smtClean="0"/>
              <a:t>Bitbake</a:t>
            </a:r>
            <a:r>
              <a:rPr lang="en-US" sz="2000" dirty="0" smtClean="0"/>
              <a:t> </a:t>
            </a:r>
            <a:r>
              <a:rPr lang="en-US" sz="2000" dirty="0"/>
              <a:t>actually runs in a separate context, and expects an event client (called a </a:t>
            </a:r>
            <a:r>
              <a:rPr lang="en-US" sz="2000" dirty="0" smtClean="0"/>
              <a:t>“UI") </a:t>
            </a:r>
            <a:r>
              <a:rPr lang="en-US" sz="2000" dirty="0"/>
              <a:t>to </a:t>
            </a:r>
            <a:r>
              <a:rPr lang="en-US" sz="2000" dirty="0" smtClean="0"/>
              <a:t>display </a:t>
            </a:r>
            <a:r>
              <a:rPr lang="en-US" sz="2000" dirty="0" err="1" smtClean="0"/>
              <a:t>bitbake's</a:t>
            </a:r>
            <a:r>
              <a:rPr lang="en-US" sz="2000" dirty="0" smtClean="0"/>
              <a:t> </a:t>
            </a:r>
            <a:r>
              <a:rPr lang="en-US" sz="2000" dirty="0"/>
              <a:t>status and output</a:t>
            </a:r>
          </a:p>
          <a:p>
            <a:pPr>
              <a:spcBef>
                <a:spcPts val="1200"/>
              </a:spcBef>
            </a:pPr>
            <a:r>
              <a:rPr lang="en-US" sz="2000" dirty="0"/>
              <a:t>Here are the existing </a:t>
            </a:r>
            <a:r>
              <a:rPr lang="en-US" sz="2000" dirty="0" err="1"/>
              <a:t>bitbake</a:t>
            </a:r>
            <a:r>
              <a:rPr lang="en-US" sz="2000" dirty="0"/>
              <a:t> event </a:t>
            </a:r>
            <a:r>
              <a:rPr lang="en-US" sz="2000" dirty="0" smtClean="0"/>
              <a:t>clients:</a:t>
            </a:r>
            <a:br>
              <a:rPr lang="en-US" sz="2000" dirty="0" smtClean="0"/>
            </a:br>
            <a:endParaRPr lang="en-US" sz="1050" dirty="0"/>
          </a:p>
          <a:p>
            <a:pPr lvl="1">
              <a:spcBef>
                <a:spcPts val="300"/>
              </a:spcBef>
            </a:pPr>
            <a:r>
              <a:rPr lang="en-US" sz="1800" b="1" u="sng" dirty="0" smtClean="0"/>
              <a:t>Knotty</a:t>
            </a:r>
            <a:r>
              <a:rPr lang="en-US" sz="2000" dirty="0"/>
              <a:t>: this is the default </a:t>
            </a:r>
            <a:r>
              <a:rPr lang="en-US" sz="2000" dirty="0" err="1"/>
              <a:t>bitbake</a:t>
            </a:r>
            <a:r>
              <a:rPr lang="en-US" sz="2000" dirty="0"/>
              <a:t> </a:t>
            </a:r>
            <a:r>
              <a:rPr lang="en-US" sz="2000" dirty="0" smtClean="0"/>
              <a:t>command line user interface that you know and love. </a:t>
            </a:r>
            <a:r>
              <a:rPr lang="en-US" sz="2000" dirty="0"/>
              <a:t>It uses events to display the famous dynamic task list, and to show the various progress </a:t>
            </a:r>
            <a:r>
              <a:rPr lang="en-US" sz="2000" dirty="0" smtClean="0"/>
              <a:t>bars</a:t>
            </a:r>
            <a:br>
              <a:rPr lang="en-US" sz="2000" dirty="0" smtClean="0"/>
            </a:br>
            <a:endParaRPr lang="en-US" sz="1400" dirty="0" smtClean="0"/>
          </a:p>
          <a:p>
            <a:pPr lvl="1">
              <a:spcBef>
                <a:spcPts val="300"/>
              </a:spcBef>
            </a:pPr>
            <a:r>
              <a:rPr lang="en-US" sz="2000" b="1" u="sng" dirty="0" smtClean="0"/>
              <a:t>Toaster</a:t>
            </a:r>
            <a:r>
              <a:rPr lang="en-US" sz="2000" dirty="0"/>
              <a:t>: this is the </a:t>
            </a:r>
            <a:r>
              <a:rPr lang="en-US" sz="2000" dirty="0" err="1" smtClean="0"/>
              <a:t>bitbake</a:t>
            </a:r>
            <a:r>
              <a:rPr lang="en-US" sz="2000" dirty="0" smtClean="0"/>
              <a:t> GUI</a:t>
            </a:r>
            <a:r>
              <a:rPr lang="en-US" sz="2000" dirty="0"/>
              <a:t>, which provides both a full event database and a full feature web </a:t>
            </a:r>
            <a:r>
              <a:rPr lang="en-US" sz="2000" dirty="0" smtClean="0"/>
              <a:t>interface. We will be using this as our primary example since it contains the most extensive implementation and support for events</a:t>
            </a:r>
            <a:br>
              <a:rPr lang="en-US" sz="2000" dirty="0" smtClean="0"/>
            </a:br>
            <a:endParaRPr lang="en-US" sz="1600" dirty="0"/>
          </a:p>
          <a:p>
            <a:pPr lvl="1">
              <a:spcBef>
                <a:spcPts val="300"/>
              </a:spcBef>
            </a:pPr>
            <a:r>
              <a:rPr lang="en-US" sz="2000" b="1" u="sng" dirty="0" err="1" smtClean="0"/>
              <a:t>Depexp</a:t>
            </a:r>
            <a:r>
              <a:rPr lang="en-US" sz="2000" dirty="0"/>
              <a:t>: this executes a </a:t>
            </a:r>
            <a:r>
              <a:rPr lang="en-US" sz="2000" dirty="0" err="1"/>
              <a:t>bitbake</a:t>
            </a:r>
            <a:r>
              <a:rPr lang="en-US" sz="2000" dirty="0"/>
              <a:t> command to extract dependency </a:t>
            </a:r>
            <a:r>
              <a:rPr lang="en-US" sz="2000" dirty="0" smtClean="0"/>
              <a:t>data events, </a:t>
            </a:r>
            <a:r>
              <a:rPr lang="en-US" sz="2000" dirty="0"/>
              <a:t>and then uses </a:t>
            </a:r>
            <a:r>
              <a:rPr lang="en-US" sz="2000" dirty="0" smtClean="0"/>
              <a:t>a GTK user interface to </a:t>
            </a:r>
            <a:r>
              <a:rPr lang="en-US" sz="2000" dirty="0"/>
              <a:t>interact with </a:t>
            </a:r>
            <a:r>
              <a:rPr lang="en-US" sz="2000" dirty="0" smtClean="0"/>
              <a:t>it</a:t>
            </a:r>
            <a:br>
              <a:rPr lang="en-US" sz="2000" dirty="0" smtClean="0"/>
            </a:br>
            <a:endParaRPr lang="en-US" sz="1600" dirty="0" smtClean="0"/>
          </a:p>
          <a:p>
            <a:pPr lvl="1">
              <a:spcBef>
                <a:spcPts val="200"/>
              </a:spcBef>
            </a:pPr>
            <a:r>
              <a:rPr lang="en-US" sz="2000" b="1" u="sng" dirty="0" err="1" smtClean="0"/>
              <a:t>Ncurses</a:t>
            </a:r>
            <a:r>
              <a:rPr lang="en-US" sz="2000" dirty="0"/>
              <a:t>: this provides a simple </a:t>
            </a:r>
            <a:r>
              <a:rPr lang="en-US" sz="2000" dirty="0" err="1" smtClean="0"/>
              <a:t>ncurses</a:t>
            </a:r>
            <a:r>
              <a:rPr lang="en-US" sz="2000" dirty="0" smtClean="0"/>
              <a:t>-based </a:t>
            </a:r>
            <a:r>
              <a:rPr lang="en-US" sz="2000" dirty="0"/>
              <a:t>terminal UI</a:t>
            </a:r>
            <a:endParaRPr lang="en-US" sz="1800" dirty="0" smtClean="0">
              <a:solidFill>
                <a:srgbClr val="FF0000"/>
              </a:solidFill>
            </a:endParaRPr>
          </a:p>
        </p:txBody>
      </p:sp>
    </p:spTree>
    <p:extLst>
      <p:ext uri="{BB962C8B-B14F-4D97-AF65-F5344CB8AC3E}">
        <p14:creationId xmlns:p14="http://schemas.microsoft.com/office/powerpoint/2010/main" val="1326582077"/>
      </p:ext>
    </p:extLst>
  </p:cSld>
  <p:clrMapOvr>
    <a:masterClrMapping/>
  </p:clrMapOvr>
  <p:transition>
    <p:fade/>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a:t>Event Database</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4924915"/>
          </a:xfrm>
        </p:spPr>
        <p:txBody>
          <a:bodyPr/>
          <a:lstStyle/>
          <a:p>
            <a:r>
              <a:rPr lang="en-US" sz="1800" dirty="0" smtClean="0"/>
              <a:t>The event database is built into Toaster to maintain persistent build data</a:t>
            </a:r>
          </a:p>
          <a:p>
            <a:pPr>
              <a:spcBef>
                <a:spcPts val="0"/>
              </a:spcBef>
            </a:pPr>
            <a:r>
              <a:rPr lang="en-US" sz="1800" dirty="0" smtClean="0"/>
              <a:t>It can however just as easily be used directly with command line scripts or other SQL compatible tools</a:t>
            </a:r>
          </a:p>
          <a:p>
            <a:endParaRPr lang="en-US" sz="1800" dirty="0" smtClean="0"/>
          </a:p>
        </p:txBody>
      </p:sp>
      <p:sp>
        <p:nvSpPr>
          <p:cNvPr id="3" name="TextBox 2"/>
          <p:cNvSpPr txBox="1"/>
          <p:nvPr/>
        </p:nvSpPr>
        <p:spPr>
          <a:xfrm>
            <a:off x="716095"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3305061" y="3737351"/>
            <a:ext cx="2699131" cy="369332"/>
          </a:xfrm>
          <a:prstGeom prst="rect">
            <a:avLst/>
          </a:prstGeom>
          <a:solidFill>
            <a:schemeClr val="accent1">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7" name="TextBox 6"/>
          <p:cNvSpPr txBox="1"/>
          <p:nvPr/>
        </p:nvSpPr>
        <p:spPr>
          <a:xfrm>
            <a:off x="3305059" y="2943343"/>
            <a:ext cx="2699132"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GUI Server</a:t>
            </a:r>
          </a:p>
        </p:txBody>
      </p:sp>
      <p:sp>
        <p:nvSpPr>
          <p:cNvPr id="8" name="TextBox 7"/>
          <p:cNvSpPr txBox="1"/>
          <p:nvPr/>
        </p:nvSpPr>
        <p:spPr>
          <a:xfrm>
            <a:off x="3305061"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4654624" y="3334515"/>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6" name="Straight Arrow Connector 15"/>
          <p:cNvCxnSpPr>
            <a:stCxn id="8" idx="0"/>
            <a:endCxn id="6" idx="2"/>
          </p:cNvCxnSpPr>
          <p:nvPr/>
        </p:nvCxnSpPr>
        <p:spPr bwMode="auto">
          <a:xfrm flipV="1">
            <a:off x="4654626" y="4106683"/>
            <a:ext cx="1" cy="411029"/>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17" name="Straight Arrow Connector 16"/>
          <p:cNvCxnSpPr>
            <a:endCxn id="8" idx="2"/>
          </p:cNvCxnSpPr>
          <p:nvPr/>
        </p:nvCxnSpPr>
        <p:spPr bwMode="auto">
          <a:xfrm flipV="1">
            <a:off x="3305060" y="4887044"/>
            <a:ext cx="1349566" cy="430435"/>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1" name="TextBox 20"/>
          <p:cNvSpPr txBox="1"/>
          <p:nvPr/>
        </p:nvSpPr>
        <p:spPr>
          <a:xfrm>
            <a:off x="3305062" y="2235384"/>
            <a:ext cx="2699129"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Web Client</a:t>
            </a:r>
          </a:p>
        </p:txBody>
      </p:sp>
      <p:cxnSp>
        <p:nvCxnSpPr>
          <p:cNvPr id="23" name="Straight Arrow Connector 22"/>
          <p:cNvCxnSpPr>
            <a:stCxn id="7" idx="0"/>
            <a:endCxn id="21" idx="2"/>
          </p:cNvCxnSpPr>
          <p:nvPr/>
        </p:nvCxnSpPr>
        <p:spPr bwMode="auto">
          <a:xfrm flipV="1">
            <a:off x="4654625" y="2604716"/>
            <a:ext cx="2" cy="338627"/>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5" name="TextBox 24"/>
          <p:cNvSpPr txBox="1"/>
          <p:nvPr/>
        </p:nvSpPr>
        <p:spPr>
          <a:xfrm>
            <a:off x="716097"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716096" y="3733152"/>
            <a:ext cx="2412694"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6" name="TextBox 35"/>
          <p:cNvSpPr txBox="1"/>
          <p:nvPr/>
        </p:nvSpPr>
        <p:spPr>
          <a:xfrm>
            <a:off x="6433854" y="2932325"/>
            <a:ext cx="2212550" cy="369332"/>
          </a:xfrm>
          <a:prstGeom prst="rect">
            <a:avLst/>
          </a:prstGeom>
          <a:solidFill>
            <a:schemeClr val="accent2">
              <a:lumMod val="20000"/>
              <a:lumOff val="80000"/>
            </a:schemeClr>
          </a:solidFill>
          <a:ln w="19050">
            <a:solidFill>
              <a:schemeClr val="tx1"/>
            </a:solidFill>
          </a:ln>
        </p:spPr>
        <p:txBody>
          <a:bodyPr wrap="square" rtlCol="0">
            <a:spAutoFit/>
          </a:bodyPr>
          <a:lstStyle/>
          <a:p>
            <a:pPr algn="ctr"/>
            <a:r>
              <a:rPr lang="en-US" sz="1800" dirty="0" smtClean="0">
                <a:latin typeface="+mn-lt"/>
              </a:rPr>
              <a:t>User Console</a:t>
            </a:r>
          </a:p>
        </p:txBody>
      </p:sp>
      <p:sp>
        <p:nvSpPr>
          <p:cNvPr id="37" name="TextBox 36"/>
          <p:cNvSpPr txBox="1"/>
          <p:nvPr/>
        </p:nvSpPr>
        <p:spPr>
          <a:xfrm>
            <a:off x="6433856" y="3733152"/>
            <a:ext cx="2212551" cy="369332"/>
          </a:xfrm>
          <a:prstGeom prst="rect">
            <a:avLst/>
          </a:prstGeom>
          <a:solidFill>
            <a:srgbClr val="C1F29C"/>
          </a:solidFill>
          <a:ln w="19050">
            <a:solidFill>
              <a:schemeClr val="tx1"/>
            </a:solidFill>
          </a:ln>
        </p:spPr>
        <p:txBody>
          <a:bodyPr wrap="square" rtlCol="0">
            <a:spAutoFit/>
          </a:bodyPr>
          <a:lstStyle/>
          <a:p>
            <a:pPr algn="ctr"/>
            <a:r>
              <a:rPr lang="en-US" sz="1800" dirty="0" smtClean="0">
                <a:latin typeface="+mn-lt"/>
              </a:rPr>
              <a:t>Python Script</a:t>
            </a:r>
          </a:p>
        </p:txBody>
      </p:sp>
      <p:cxnSp>
        <p:nvCxnSpPr>
          <p:cNvPr id="38" name="Straight Arrow Connector 37"/>
          <p:cNvCxnSpPr>
            <a:stCxn id="3" idx="0"/>
            <a:endCxn id="25" idx="2"/>
          </p:cNvCxnSpPr>
          <p:nvPr/>
        </p:nvCxnSpPr>
        <p:spPr bwMode="auto">
          <a:xfrm flipH="1" flipV="1">
            <a:off x="1922445" y="4900687"/>
            <a:ext cx="1437697" cy="416793"/>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1" name="Straight Arrow Connector 40"/>
          <p:cNvCxnSpPr/>
          <p:nvPr/>
        </p:nvCxnSpPr>
        <p:spPr bwMode="auto">
          <a:xfrm flipH="1" flipV="1">
            <a:off x="1922445" y="4106683"/>
            <a:ext cx="1" cy="41103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2" name="Straight Arrow Connector 41"/>
          <p:cNvCxnSpPr/>
          <p:nvPr/>
        </p:nvCxnSpPr>
        <p:spPr bwMode="auto">
          <a:xfrm flipV="1">
            <a:off x="7451072" y="3332611"/>
            <a:ext cx="0" cy="374711"/>
          </a:xfrm>
          <a:prstGeom prst="straightConnector1">
            <a:avLst/>
          </a:prstGeom>
          <a:solidFill>
            <a:schemeClr val="bg1"/>
          </a:solidFill>
          <a:ln w="25400" cap="flat" cmpd="sng" algn="ctr">
            <a:solidFill>
              <a:schemeClr val="tx1"/>
            </a:solidFill>
            <a:prstDash val="solid"/>
            <a:round/>
            <a:headEnd type="arrow" w="sm" len="sm"/>
            <a:tailEnd type="arrow"/>
          </a:ln>
          <a:effectLst/>
        </p:spPr>
      </p:cxnSp>
      <p:cxnSp>
        <p:nvCxnSpPr>
          <p:cNvPr id="43" name="Straight Arrow Connector 42"/>
          <p:cNvCxnSpPr>
            <a:stCxn id="6" idx="3"/>
            <a:endCxn id="37" idx="1"/>
          </p:cNvCxnSpPr>
          <p:nvPr/>
        </p:nvCxnSpPr>
        <p:spPr bwMode="auto">
          <a:xfrm flipV="1">
            <a:off x="6004192" y="3917818"/>
            <a:ext cx="429664" cy="4199"/>
          </a:xfrm>
          <a:prstGeom prst="straightConnector1">
            <a:avLst/>
          </a:prstGeom>
          <a:solidFill>
            <a:schemeClr val="bg1"/>
          </a:solidFill>
          <a:ln w="25400" cap="flat" cmpd="sng" algn="ctr">
            <a:solidFill>
              <a:schemeClr val="tx1"/>
            </a:solidFill>
            <a:prstDash val="solid"/>
            <a:round/>
            <a:headEnd type="arrow" w="sm" len="sm"/>
            <a:tailEnd type="arrow"/>
          </a:ln>
          <a:effectLst/>
        </p:spPr>
      </p:cxnSp>
      <p:sp>
        <p:nvSpPr>
          <p:cNvPr id="2" name="Rectangle 1"/>
          <p:cNvSpPr/>
          <p:nvPr/>
        </p:nvSpPr>
        <p:spPr bwMode="auto">
          <a:xfrm>
            <a:off x="6219024" y="2481605"/>
            <a:ext cx="2616505" cy="2295971"/>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1593469605"/>
      </p:ext>
    </p:extLst>
  </p:cSld>
  <p:clrMapOvr>
    <a:masterClrMapping/>
  </p:clrMapOvr>
  <p:transition>
    <p:fade/>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4025" y="246935"/>
            <a:ext cx="8227438" cy="889000"/>
          </a:xfrm>
        </p:spPr>
        <p:txBody>
          <a:bodyPr/>
          <a:lstStyle/>
          <a:p>
            <a:r>
              <a:rPr lang="en-US" sz="2800" dirty="0" smtClean="0"/>
              <a:t>Example Event Database with CI Builders</a:t>
            </a:r>
            <a:endParaRPr lang="en-US" sz="2800" dirty="0">
              <a:solidFill>
                <a:srgbClr val="00B0F0"/>
              </a:solidFill>
              <a:latin typeface="Arial" charset="0"/>
            </a:endParaRPr>
          </a:p>
        </p:txBody>
      </p:sp>
      <p:sp>
        <p:nvSpPr>
          <p:cNvPr id="13314" name="Content Placeholder 2"/>
          <p:cNvSpPr>
            <a:spLocks noGrp="1"/>
          </p:cNvSpPr>
          <p:nvPr>
            <p:ph sz="quarter" idx="13"/>
          </p:nvPr>
        </p:nvSpPr>
        <p:spPr>
          <a:xfrm>
            <a:off x="429653" y="828056"/>
            <a:ext cx="8233186" cy="5163311"/>
          </a:xfrm>
        </p:spPr>
        <p:txBody>
          <a:bodyPr/>
          <a:lstStyle/>
          <a:p>
            <a:r>
              <a:rPr lang="en-US" sz="1800" dirty="0" smtClean="0"/>
              <a:t>If you enable the Toaster UI in a CI system, you can additionally get the event artifacts together with your build artifacts (you will definitely need to select a production level database)</a:t>
            </a:r>
            <a:endParaRPr lang="en-US" sz="2000" dirty="0" smtClean="0"/>
          </a:p>
          <a:p>
            <a:endParaRPr lang="en-US" sz="1800" dirty="0" smtClean="0"/>
          </a:p>
        </p:txBody>
      </p:sp>
      <p:sp>
        <p:nvSpPr>
          <p:cNvPr id="3" name="TextBox 2"/>
          <p:cNvSpPr txBox="1"/>
          <p:nvPr/>
        </p:nvSpPr>
        <p:spPr>
          <a:xfrm>
            <a:off x="2131699" y="5317480"/>
            <a:ext cx="5288094" cy="461665"/>
          </a:xfrm>
          <a:prstGeom prst="rect">
            <a:avLst/>
          </a:prstGeom>
          <a:solidFill>
            <a:srgbClr val="7030A0">
              <a:alpha val="15000"/>
            </a:srgbClr>
          </a:solidFill>
          <a:ln w="19050">
            <a:solidFill>
              <a:schemeClr val="tx1"/>
            </a:solidFill>
          </a:ln>
        </p:spPr>
        <p:txBody>
          <a:bodyPr wrap="square" rtlCol="0">
            <a:spAutoFit/>
          </a:bodyPr>
          <a:lstStyle/>
          <a:p>
            <a:pPr algn="ctr"/>
            <a:r>
              <a:rPr lang="en-US" dirty="0" err="1" smtClean="0">
                <a:latin typeface="+mn-lt"/>
              </a:rPr>
              <a:t>Bitbake</a:t>
            </a:r>
            <a:endParaRPr lang="en-US" dirty="0" smtClean="0">
              <a:latin typeface="+mn-lt"/>
            </a:endParaRPr>
          </a:p>
        </p:txBody>
      </p:sp>
      <p:sp>
        <p:nvSpPr>
          <p:cNvPr id="6" name="TextBox 5"/>
          <p:cNvSpPr txBox="1"/>
          <p:nvPr/>
        </p:nvSpPr>
        <p:spPr>
          <a:xfrm>
            <a:off x="4720662" y="3497579"/>
            <a:ext cx="2699131" cy="369332"/>
          </a:xfrm>
          <a:prstGeom prst="rect">
            <a:avLst/>
          </a:prstGeom>
          <a:solidFill>
            <a:schemeClr val="accent2">
              <a:lumMod val="20000"/>
              <a:lumOff val="80000"/>
            </a:schemeClr>
          </a:solidFill>
          <a:ln w="50800">
            <a:solidFill>
              <a:schemeClr val="tx1"/>
            </a:solidFill>
          </a:ln>
        </p:spPr>
        <p:txBody>
          <a:bodyPr wrap="square" rtlCol="0">
            <a:spAutoFit/>
          </a:bodyPr>
          <a:lstStyle/>
          <a:p>
            <a:pPr algn="ctr"/>
            <a:r>
              <a:rPr lang="en-US" sz="1800" dirty="0" smtClean="0">
                <a:latin typeface="+mn-lt"/>
              </a:rPr>
              <a:t>Event Database (SQL)</a:t>
            </a:r>
          </a:p>
        </p:txBody>
      </p:sp>
      <p:sp>
        <p:nvSpPr>
          <p:cNvPr id="8" name="TextBox 7"/>
          <p:cNvSpPr txBox="1"/>
          <p:nvPr/>
        </p:nvSpPr>
        <p:spPr>
          <a:xfrm>
            <a:off x="4720665" y="4517712"/>
            <a:ext cx="2699130" cy="369332"/>
          </a:xfrm>
          <a:prstGeom prst="rect">
            <a:avLst/>
          </a:prstGeom>
          <a:solidFill>
            <a:schemeClr val="accent1">
              <a:lumMod val="20000"/>
              <a:lumOff val="80000"/>
            </a:schemeClr>
          </a:solidFill>
          <a:ln w="19050">
            <a:solidFill>
              <a:schemeClr val="tx1"/>
            </a:solidFill>
          </a:ln>
        </p:spPr>
        <p:txBody>
          <a:bodyPr wrap="square" rtlCol="0">
            <a:spAutoFit/>
          </a:bodyPr>
          <a:lstStyle/>
          <a:p>
            <a:pPr algn="ctr"/>
            <a:r>
              <a:rPr lang="en-US" sz="1800" dirty="0" smtClean="0">
                <a:latin typeface="+mn-lt"/>
              </a:rPr>
              <a:t>Toaster Event Client</a:t>
            </a:r>
          </a:p>
        </p:txBody>
      </p:sp>
      <p:cxnSp>
        <p:nvCxnSpPr>
          <p:cNvPr id="15" name="Straight Arrow Connector 14"/>
          <p:cNvCxnSpPr/>
          <p:nvPr/>
        </p:nvCxnSpPr>
        <p:spPr bwMode="auto">
          <a:xfrm flipV="1">
            <a:off x="6070231" y="3060709"/>
            <a:ext cx="1" cy="41017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6" name="Straight Arrow Connector 15"/>
          <p:cNvCxnSpPr>
            <a:stCxn id="8" idx="0"/>
            <a:endCxn id="6" idx="2"/>
          </p:cNvCxnSpPr>
          <p:nvPr/>
        </p:nvCxnSpPr>
        <p:spPr bwMode="auto">
          <a:xfrm flipH="1" flipV="1">
            <a:off x="6070228" y="3866911"/>
            <a:ext cx="2" cy="650801"/>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17" name="Straight Arrow Connector 16"/>
          <p:cNvCxnSpPr>
            <a:endCxn id="8" idx="2"/>
          </p:cNvCxnSpPr>
          <p:nvPr/>
        </p:nvCxnSpPr>
        <p:spPr bwMode="auto">
          <a:xfrm flipV="1">
            <a:off x="4720664" y="4887044"/>
            <a:ext cx="1349566" cy="430435"/>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5" name="TextBox 24"/>
          <p:cNvSpPr txBox="1"/>
          <p:nvPr/>
        </p:nvSpPr>
        <p:spPr>
          <a:xfrm>
            <a:off x="2131701" y="4531355"/>
            <a:ext cx="2412695" cy="369332"/>
          </a:xfrm>
          <a:prstGeom prst="rect">
            <a:avLst/>
          </a:prstGeom>
          <a:solidFill>
            <a:schemeClr val="accent3">
              <a:lumMod val="20000"/>
              <a:lumOff val="80000"/>
            </a:schemeClr>
          </a:solidFill>
          <a:ln w="19050">
            <a:solidFill>
              <a:schemeClr val="tx1"/>
            </a:solidFill>
          </a:ln>
        </p:spPr>
        <p:txBody>
          <a:bodyPr wrap="square" rtlCol="0">
            <a:spAutoFit/>
          </a:bodyPr>
          <a:lstStyle/>
          <a:p>
            <a:pPr algn="ctr"/>
            <a:r>
              <a:rPr lang="en-US" sz="1800" dirty="0" smtClean="0">
                <a:latin typeface="+mn-lt"/>
              </a:rPr>
              <a:t>Knotty Event Client</a:t>
            </a:r>
          </a:p>
        </p:txBody>
      </p:sp>
      <p:sp>
        <p:nvSpPr>
          <p:cNvPr id="29" name="TextBox 28"/>
          <p:cNvSpPr txBox="1"/>
          <p:nvPr/>
        </p:nvSpPr>
        <p:spPr>
          <a:xfrm>
            <a:off x="2131700" y="2102795"/>
            <a:ext cx="5288093" cy="954107"/>
          </a:xfrm>
          <a:prstGeom prst="rect">
            <a:avLst/>
          </a:prstGeom>
          <a:solidFill>
            <a:schemeClr val="accent2">
              <a:lumMod val="20000"/>
              <a:lumOff val="80000"/>
            </a:schemeClr>
          </a:solidFill>
          <a:ln w="19050">
            <a:solidFill>
              <a:schemeClr val="tx1"/>
            </a:solidFill>
          </a:ln>
        </p:spPr>
        <p:txBody>
          <a:bodyPr wrap="square" rtlCol="0">
            <a:spAutoFit/>
          </a:bodyPr>
          <a:lstStyle/>
          <a:p>
            <a:pPr algn="ctr"/>
            <a:endParaRPr lang="en-US" sz="1800" dirty="0" smtClean="0">
              <a:latin typeface="+mn-lt"/>
            </a:endParaRPr>
          </a:p>
          <a:p>
            <a:pPr algn="ctr"/>
            <a:r>
              <a:rPr lang="en-US" sz="2000" b="1" dirty="0" smtClean="0">
                <a:latin typeface="+mn-lt"/>
              </a:rPr>
              <a:t>Continuous Integration Build System</a:t>
            </a:r>
          </a:p>
          <a:p>
            <a:pPr algn="ctr"/>
            <a:endParaRPr lang="en-US" sz="1800" dirty="0" smtClean="0">
              <a:latin typeface="+mn-lt"/>
            </a:endParaRPr>
          </a:p>
        </p:txBody>
      </p:sp>
      <p:cxnSp>
        <p:nvCxnSpPr>
          <p:cNvPr id="38" name="Straight Arrow Connector 37"/>
          <p:cNvCxnSpPr>
            <a:stCxn id="3" idx="0"/>
            <a:endCxn id="25" idx="2"/>
          </p:cNvCxnSpPr>
          <p:nvPr/>
        </p:nvCxnSpPr>
        <p:spPr bwMode="auto">
          <a:xfrm flipH="1" flipV="1">
            <a:off x="3338049" y="4900687"/>
            <a:ext cx="1437697" cy="416793"/>
          </a:xfrm>
          <a:prstGeom prst="straightConnector1">
            <a:avLst/>
          </a:prstGeom>
          <a:solidFill>
            <a:schemeClr val="bg1"/>
          </a:solidFill>
          <a:ln w="50800" cap="flat" cmpd="sng" algn="ctr">
            <a:solidFill>
              <a:schemeClr val="tx1"/>
            </a:solidFill>
            <a:prstDash val="solid"/>
            <a:round/>
            <a:headEnd type="none" w="sm" len="sm"/>
            <a:tailEnd type="arrow"/>
          </a:ln>
          <a:effectLst/>
        </p:spPr>
      </p:cxnSp>
      <p:cxnSp>
        <p:nvCxnSpPr>
          <p:cNvPr id="41" name="Straight Arrow Connector 40"/>
          <p:cNvCxnSpPr/>
          <p:nvPr/>
        </p:nvCxnSpPr>
        <p:spPr bwMode="auto">
          <a:xfrm flipH="1" flipV="1">
            <a:off x="3338047" y="3087401"/>
            <a:ext cx="4" cy="1430315"/>
          </a:xfrm>
          <a:prstGeom prst="straightConnector1">
            <a:avLst/>
          </a:prstGeom>
          <a:solidFill>
            <a:schemeClr val="bg1"/>
          </a:solidFill>
          <a:ln w="22225" cap="flat" cmpd="sng" algn="ctr">
            <a:solidFill>
              <a:schemeClr val="tx1"/>
            </a:solidFill>
            <a:prstDash val="solid"/>
            <a:round/>
            <a:headEnd type="none" w="sm" len="sm"/>
            <a:tailEnd type="arrow"/>
          </a:ln>
          <a:effectLst/>
        </p:spPr>
      </p:cxnSp>
      <p:cxnSp>
        <p:nvCxnSpPr>
          <p:cNvPr id="12" name="Straight Connector 11"/>
          <p:cNvCxnSpPr/>
          <p:nvPr/>
        </p:nvCxnSpPr>
        <p:spPr bwMode="auto">
          <a:xfrm flipV="1">
            <a:off x="2748632" y="4107536"/>
            <a:ext cx="0" cy="410176"/>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28" name="Straight Connector 27"/>
          <p:cNvCxnSpPr/>
          <p:nvPr/>
        </p:nvCxnSpPr>
        <p:spPr bwMode="auto">
          <a:xfrm>
            <a:off x="1657962" y="4107536"/>
            <a:ext cx="1090670" cy="0"/>
          </a:xfrm>
          <a:prstGeom prst="line">
            <a:avLst/>
          </a:prstGeom>
          <a:solidFill>
            <a:schemeClr val="bg1"/>
          </a:solidFill>
          <a:ln w="50800" cap="flat" cmpd="sng" algn="ctr">
            <a:solidFill>
              <a:schemeClr val="tx1"/>
            </a:solidFill>
            <a:prstDash val="solid"/>
            <a:round/>
            <a:headEnd type="none" w="sm" len="sm"/>
            <a:tailEnd type="none" w="sm" len="sm"/>
          </a:ln>
          <a:effectLst/>
        </p:spPr>
      </p:cxnSp>
      <p:cxnSp>
        <p:nvCxnSpPr>
          <p:cNvPr id="19" name="Straight Arrow Connector 18"/>
          <p:cNvCxnSpPr/>
          <p:nvPr/>
        </p:nvCxnSpPr>
        <p:spPr bwMode="auto">
          <a:xfrm>
            <a:off x="1657962" y="4107536"/>
            <a:ext cx="0" cy="1219200"/>
          </a:xfrm>
          <a:prstGeom prst="straightConnector1">
            <a:avLst/>
          </a:prstGeom>
          <a:solidFill>
            <a:schemeClr val="bg1"/>
          </a:solidFill>
          <a:ln w="50800" cap="flat" cmpd="sng" algn="ctr">
            <a:solidFill>
              <a:schemeClr val="tx1"/>
            </a:solidFill>
            <a:prstDash val="solid"/>
            <a:round/>
            <a:headEnd type="none" w="sm" len="sm"/>
            <a:tailEnd type="arrow"/>
          </a:ln>
          <a:effectLst/>
        </p:spPr>
      </p:cxnSp>
      <p:sp>
        <p:nvSpPr>
          <p:cNvPr id="26" name="TextBox 25"/>
          <p:cNvSpPr txBox="1"/>
          <p:nvPr/>
        </p:nvSpPr>
        <p:spPr>
          <a:xfrm>
            <a:off x="842714" y="3792691"/>
            <a:ext cx="1079653" cy="923330"/>
          </a:xfrm>
          <a:prstGeom prst="rect">
            <a:avLst/>
          </a:prstGeom>
          <a:noFill/>
        </p:spPr>
        <p:txBody>
          <a:bodyPr wrap="square" rtlCol="0">
            <a:spAutoFit/>
          </a:bodyPr>
          <a:lstStyle/>
          <a:p>
            <a:r>
              <a:rPr lang="en-US" sz="1800" dirty="0" smtClean="0">
                <a:latin typeface="+mn-lt"/>
              </a:rPr>
              <a:t>Lost event data</a:t>
            </a:r>
          </a:p>
        </p:txBody>
      </p:sp>
      <p:sp>
        <p:nvSpPr>
          <p:cNvPr id="39" name="Rectangle 38"/>
          <p:cNvSpPr/>
          <p:nvPr/>
        </p:nvSpPr>
        <p:spPr bwMode="auto">
          <a:xfrm>
            <a:off x="4632525" y="3265795"/>
            <a:ext cx="2908444" cy="1889344"/>
          </a:xfrm>
          <a:prstGeom prst="rect">
            <a:avLst/>
          </a:prstGeom>
          <a:noFill/>
          <a:ln w="3175" cap="flat" cmpd="sng" algn="ctr">
            <a:solidFill>
              <a:schemeClr val="tx1"/>
            </a:solidFill>
            <a:prstDash val="dashDot"/>
            <a:round/>
            <a:headEnd type="none" w="sm" len="sm"/>
            <a:tailEnd type="none" w="sm" len="sm"/>
          </a:ln>
          <a:effectLst/>
        </p:spPr>
        <p:txBody>
          <a:bodyPr vert="horz" wrap="none" lIns="91440" tIns="45720" rIns="91440" bIns="45720" numCol="1" rtlCol="0" anchor="ctr" anchorCtr="0" compatLnSpc="1">
            <a:prstTxWarp prst="textNoShape">
              <a:avLst/>
            </a:prstTxWarp>
          </a:bodyPr>
          <a:lstStyle/>
          <a:p>
            <a:pPr algn="ctr" eaLnBrk="0" hangingPunct="0"/>
            <a:endParaRPr lang="en-US" sz="2000" b="1" smtClean="0">
              <a:latin typeface="Neo Sans Intel" pitchFamily="34" charset="0"/>
              <a:cs typeface="Arial" pitchFamily="34" charset="0"/>
            </a:endParaRPr>
          </a:p>
        </p:txBody>
      </p:sp>
    </p:spTree>
    <p:extLst>
      <p:ext uri="{BB962C8B-B14F-4D97-AF65-F5344CB8AC3E}">
        <p14:creationId xmlns:p14="http://schemas.microsoft.com/office/powerpoint/2010/main" val="2204799690"/>
      </p:ext>
    </p:extLst>
  </p:cSld>
  <p:clrMapOvr>
    <a:masterClrMapping/>
  </p:clrMapOvr>
  <p:transition>
    <p:fade/>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2000" dirty="0" smtClean="0"/>
              <a:t>There are two easy ways to get build data into the event database</a:t>
            </a:r>
          </a:p>
          <a:p>
            <a:pPr lvl="1"/>
            <a:r>
              <a:rPr lang="en-US" sz="1800" dirty="0" smtClean="0"/>
              <a:t>Create and execute your builds from within the Toaster GUI</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pPr lvl="1"/>
            <a:r>
              <a:rPr lang="en-US" sz="1800" dirty="0" smtClean="0">
                <a:solidFill>
                  <a:schemeClr val="tx1"/>
                </a:solidFill>
              </a:rPr>
              <a:t>Start Toaster, and run your command line builds in that environment</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r>
              <a:rPr lang="en-US" sz="1800" dirty="0" smtClean="0">
                <a:solidFill>
                  <a:schemeClr val="tx1"/>
                </a:solidFill>
              </a:rPr>
              <a:t/>
            </a:r>
            <a:br>
              <a:rPr lang="en-US" sz="1800" dirty="0" smtClean="0">
                <a:solidFill>
                  <a:schemeClr val="tx1"/>
                </a:solidFill>
              </a:rPr>
            </a:br>
            <a:endParaRPr lang="en-US" sz="1200" dirty="0" smtClean="0">
              <a:solidFill>
                <a:schemeClr val="tx1"/>
              </a:solidFill>
            </a:endParaRPr>
          </a:p>
          <a:p>
            <a:r>
              <a:rPr lang="en-US" sz="2000" dirty="0">
                <a:solidFill>
                  <a:schemeClr val="tx1"/>
                </a:solidFill>
              </a:rPr>
              <a:t> </a:t>
            </a:r>
            <a:r>
              <a:rPr lang="en-US" sz="2000" dirty="0" smtClean="0">
                <a:solidFill>
                  <a:schemeClr val="tx1"/>
                </a:solidFill>
              </a:rPr>
              <a:t>The ‘source toaster’ performs these tasks</a:t>
            </a:r>
          </a:p>
          <a:p>
            <a:pPr lvl="1"/>
            <a:r>
              <a:rPr lang="en-US" sz="1800" dirty="0" smtClean="0"/>
              <a:t>Creates the event database if not present, applies any schema updates</a:t>
            </a:r>
          </a:p>
          <a:p>
            <a:pPr lvl="1"/>
            <a:r>
              <a:rPr lang="en-US" sz="1800" dirty="0" smtClean="0"/>
              <a:t>Starts the web client (this can be ignored for command line usage) </a:t>
            </a:r>
          </a:p>
          <a:p>
            <a:pPr lvl="1"/>
            <a:r>
              <a:rPr lang="en-US" sz="1800" dirty="0" smtClean="0"/>
              <a:t>Sets the command line environment to use Toaster as the UI for </a:t>
            </a:r>
            <a:r>
              <a:rPr lang="en-US" sz="1800" dirty="0" err="1" smtClean="0"/>
              <a:t>bitbake</a:t>
            </a:r>
            <a:r>
              <a:rPr lang="en-US" sz="1800" dirty="0"/>
              <a:t> </a:t>
            </a:r>
            <a:r>
              <a:rPr lang="en-US" sz="1800" dirty="0" smtClean="0"/>
              <a:t>(“BITBAKE_UI”)</a:t>
            </a:r>
            <a:endParaRPr lang="en-US" sz="1800" dirty="0"/>
          </a:p>
        </p:txBody>
      </p:sp>
      <p:sp>
        <p:nvSpPr>
          <p:cNvPr id="5" name="Rectangle 4"/>
          <p:cNvSpPr/>
          <p:nvPr/>
        </p:nvSpPr>
        <p:spPr bwMode="auto">
          <a:xfrm>
            <a:off x="489866" y="1676400"/>
            <a:ext cx="7985052" cy="116233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1600" dirty="0" smtClean="0"/>
              <a:t>cd /scratch </a:t>
            </a:r>
          </a:p>
          <a:p>
            <a:r>
              <a:rPr lang="en-US" sz="1600" dirty="0"/>
              <a:t> </a:t>
            </a:r>
            <a:r>
              <a:rPr lang="en-US" sz="1600" dirty="0" smtClean="0"/>
              <a:t> $ source poky/</a:t>
            </a:r>
            <a:r>
              <a:rPr lang="en-US" sz="1600" dirty="0" err="1" smtClean="0"/>
              <a:t>oe</a:t>
            </a:r>
            <a:r>
              <a:rPr lang="en-US" sz="1600" dirty="0" smtClean="0"/>
              <a:t>-</a:t>
            </a:r>
            <a:r>
              <a:rPr lang="en-US" sz="1600" dirty="0" err="1" smtClean="0"/>
              <a:t>init</a:t>
            </a:r>
            <a:r>
              <a:rPr lang="en-US" sz="1600" dirty="0" smtClean="0"/>
              <a:t>-build-</a:t>
            </a:r>
            <a:r>
              <a:rPr lang="en-US" sz="1600" dirty="0" err="1" smtClean="0"/>
              <a:t>env</a:t>
            </a:r>
            <a:endParaRPr lang="en-US" sz="1600" dirty="0"/>
          </a:p>
          <a:p>
            <a:r>
              <a:rPr lang="en-US" sz="1600" dirty="0"/>
              <a:t>  $ source toaster start </a:t>
            </a:r>
            <a:r>
              <a:rPr lang="en-US" sz="1600" dirty="0" err="1" smtClean="0"/>
              <a:t>webport</a:t>
            </a:r>
            <a:r>
              <a:rPr lang="en-US" sz="1600" dirty="0" smtClean="0"/>
              <a:t>=0.0.0.0:8000   # local only: “localhost:8000”</a:t>
            </a:r>
            <a:endParaRPr lang="en-US" sz="1600" dirty="0"/>
          </a:p>
          <a:p>
            <a:r>
              <a:rPr lang="en-US" sz="1600" dirty="0"/>
              <a:t>  $ </a:t>
            </a:r>
            <a:r>
              <a:rPr lang="en-US" sz="1600" b="1" dirty="0" err="1" smtClean="0">
                <a:solidFill>
                  <a:schemeClr val="accent1"/>
                </a:solidFill>
              </a:rPr>
              <a:t>firefox</a:t>
            </a:r>
            <a:r>
              <a:rPr lang="en-US" sz="1600" b="1" dirty="0" smtClean="0">
                <a:solidFill>
                  <a:schemeClr val="accent1"/>
                </a:solidFill>
              </a:rPr>
              <a:t> localhost:8000   </a:t>
            </a:r>
            <a:r>
              <a:rPr lang="en-US" sz="1600" b="1" dirty="0" smtClean="0">
                <a:solidFill>
                  <a:schemeClr val="tx1"/>
                </a:solidFill>
              </a:rPr>
              <a:t># here, connect </a:t>
            </a:r>
            <a:r>
              <a:rPr lang="en-US" sz="1600" b="1" dirty="0">
                <a:solidFill>
                  <a:schemeClr val="tx1"/>
                </a:solidFill>
              </a:rPr>
              <a:t>browser </a:t>
            </a:r>
            <a:r>
              <a:rPr lang="en-US" sz="1600" b="1" dirty="0" smtClean="0">
                <a:solidFill>
                  <a:schemeClr val="tx1"/>
                </a:solidFill>
              </a:rPr>
              <a:t>from your </a:t>
            </a:r>
            <a:r>
              <a:rPr lang="en-US" sz="1600" b="1" dirty="0">
                <a:solidFill>
                  <a:schemeClr val="tx1"/>
                </a:solidFill>
              </a:rPr>
              <a:t>using </a:t>
            </a:r>
            <a:r>
              <a:rPr lang="en-US" sz="1600" b="1" dirty="0" smtClean="0">
                <a:solidFill>
                  <a:schemeClr val="tx1"/>
                </a:solidFill>
              </a:rPr>
              <a:t>Toaster URL</a:t>
            </a:r>
            <a:endParaRPr lang="en-US" sz="1600" b="1" dirty="0">
              <a:solidFill>
                <a:schemeClr val="tx1"/>
              </a:solidFill>
            </a:endParaRPr>
          </a:p>
        </p:txBody>
      </p:sp>
      <p:sp>
        <p:nvSpPr>
          <p:cNvPr id="6" name="Rectangle 5"/>
          <p:cNvSpPr/>
          <p:nvPr/>
        </p:nvSpPr>
        <p:spPr bwMode="auto">
          <a:xfrm>
            <a:off x="489866" y="3357852"/>
            <a:ext cx="7985052" cy="96848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i="1" dirty="0"/>
              <a:t>  $ . </a:t>
            </a:r>
            <a:r>
              <a:rPr lang="en-US" sz="1600" i="1" dirty="0" smtClean="0"/>
              <a:t>Poky/</a:t>
            </a:r>
            <a:r>
              <a:rPr lang="en-US" sz="1600" i="1" dirty="0" err="1" smtClean="0"/>
              <a:t>oe</a:t>
            </a:r>
            <a:r>
              <a:rPr lang="en-US" sz="1600" i="1" dirty="0" smtClean="0"/>
              <a:t>-</a:t>
            </a:r>
            <a:r>
              <a:rPr lang="en-US" sz="1600" i="1" dirty="0" err="1" smtClean="0"/>
              <a:t>init</a:t>
            </a:r>
            <a:r>
              <a:rPr lang="en-US" sz="1600" i="1" dirty="0" smtClean="0"/>
              <a:t>-build-</a:t>
            </a:r>
            <a:r>
              <a:rPr lang="en-US" sz="1600" i="1" dirty="0" err="1" smtClean="0"/>
              <a:t>env</a:t>
            </a:r>
            <a:endParaRPr lang="en-US" sz="1600" i="1" dirty="0"/>
          </a:p>
          <a:p>
            <a:r>
              <a:rPr lang="en-US" sz="1600" i="1" dirty="0"/>
              <a:t>  $ source toaster start </a:t>
            </a:r>
            <a:r>
              <a:rPr lang="en-US" sz="1600" i="1" dirty="0" err="1" smtClean="0"/>
              <a:t>webport</a:t>
            </a:r>
            <a:r>
              <a:rPr lang="en-US" sz="1600" i="1" dirty="0" smtClean="0"/>
              <a:t>=0.0.0.0:8000</a:t>
            </a:r>
            <a:endParaRPr lang="en-US" sz="1600" i="1" dirty="0"/>
          </a:p>
          <a:p>
            <a:r>
              <a:rPr lang="en-US" sz="1600" i="1" dirty="0"/>
              <a:t>  $ </a:t>
            </a:r>
            <a:r>
              <a:rPr lang="en-US" sz="1600" b="1" i="1" dirty="0" err="1">
                <a:solidFill>
                  <a:schemeClr val="accent1"/>
                </a:solidFill>
              </a:rPr>
              <a:t>bitbake</a:t>
            </a:r>
            <a:r>
              <a:rPr lang="en-US" sz="1600" b="1" i="1" dirty="0">
                <a:solidFill>
                  <a:schemeClr val="accent1"/>
                </a:solidFill>
              </a:rPr>
              <a:t> &lt;whatever&gt;</a:t>
            </a:r>
          </a:p>
        </p:txBody>
      </p:sp>
    </p:spTree>
    <p:extLst>
      <p:ext uri="{BB962C8B-B14F-4D97-AF65-F5344CB8AC3E}">
        <p14:creationId xmlns:p14="http://schemas.microsoft.com/office/powerpoint/2010/main" val="1062286747"/>
      </p:ext>
    </p:extLst>
  </p:cSld>
  <p:clrMapOvr>
    <a:masterClrMapping/>
  </p:clrMapOvr>
  <p:transition>
    <p:fade/>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latin typeface="Arial" charset="0"/>
              </a:rPr>
              <a:t/>
            </a:r>
            <a:br>
              <a:rPr lang="en-US" sz="2000" dirty="0" smtClean="0">
                <a:latin typeface="Arial" charset="0"/>
              </a:rPr>
            </a:br>
            <a:endParaRPr lang="en-US" sz="2000" dirty="0" smtClean="0">
              <a:latin typeface="Arial" charset="0"/>
            </a:endParaRPr>
          </a:p>
          <a:p>
            <a:pPr>
              <a:spcBef>
                <a:spcPts val="1200"/>
              </a:spcBef>
            </a:pPr>
            <a:r>
              <a:rPr lang="en-US" sz="2000" dirty="0">
                <a:solidFill>
                  <a:schemeClr val="tx1"/>
                </a:solidFill>
              </a:rPr>
              <a:t>Example 1: Custom command line analytic tool</a:t>
            </a:r>
          </a:p>
          <a:p>
            <a:pPr>
              <a:spcBef>
                <a:spcPts val="1200"/>
              </a:spcBef>
            </a:pPr>
            <a:endParaRPr lang="en-US" sz="2000" dirty="0">
              <a:solidFill>
                <a:schemeClr val="tx1"/>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Minimal Event Database Python Script</a:t>
            </a:r>
            <a:r>
              <a:rPr lang="en-US" sz="2800" dirty="0"/>
              <a:t/>
            </a:r>
            <a:br>
              <a:rPr lang="en-US" sz="2800" dirty="0"/>
            </a:br>
            <a:endParaRPr lang="en-US" dirty="0"/>
          </a:p>
        </p:txBody>
      </p:sp>
      <p:sp>
        <p:nvSpPr>
          <p:cNvPr id="4" name="Content Placeholder 3"/>
          <p:cNvSpPr>
            <a:spLocks noGrp="1"/>
          </p:cNvSpPr>
          <p:nvPr>
            <p:ph sz="quarter" idx="13"/>
          </p:nvPr>
        </p:nvSpPr>
        <p:spPr>
          <a:xfrm>
            <a:off x="427380" y="460735"/>
            <a:ext cx="8233186" cy="5504285"/>
          </a:xfrm>
        </p:spPr>
        <p:txBody>
          <a:bodyPr/>
          <a:lstStyle/>
          <a:p>
            <a:r>
              <a:rPr lang="en-US" sz="1400" dirty="0" smtClean="0">
                <a:solidFill>
                  <a:schemeClr val="tx1"/>
                </a:solidFill>
              </a:rPr>
              <a:t>Accessing the data in the event database is very simple. In this example we will print the data from the first-most Build record, and also look up and print the associated Target record</a:t>
            </a:r>
          </a:p>
        </p:txBody>
      </p:sp>
      <p:sp>
        <p:nvSpPr>
          <p:cNvPr id="5" name="Rectangle 4"/>
          <p:cNvSpPr/>
          <p:nvPr/>
        </p:nvSpPr>
        <p:spPr bwMode="auto">
          <a:xfrm>
            <a:off x="522916" y="1042813"/>
            <a:ext cx="8389730" cy="47991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cat /</a:t>
            </a:r>
            <a:r>
              <a:rPr lang="en-US" sz="1800" b="1" dirty="0" smtClean="0">
                <a:solidFill>
                  <a:srgbClr val="0070C0"/>
                </a:solidFill>
                <a:latin typeface="Courier New" panose="02070309020205020404" pitchFamily="49" charset="0"/>
                <a:cs typeface="Courier New" panose="02070309020205020404" pitchFamily="49" charset="0"/>
              </a:rPr>
              <a:t>scratch/src/events/sample_toaster_db_read.py</a:t>
            </a:r>
            <a:endParaRPr lang="en-US" sz="1600" b="1" dirty="0">
              <a:solidFill>
                <a:srgbClr val="0070C0"/>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usr</a:t>
            </a:r>
            <a:r>
              <a:rPr lang="en-US" sz="1400" b="1" dirty="0">
                <a:latin typeface="Courier New" panose="02070309020205020404" pitchFamily="49" charset="0"/>
                <a:cs typeface="Courier New" panose="02070309020205020404" pitchFamily="49" charset="0"/>
              </a:rPr>
              <a:t>/bin/</a:t>
            </a:r>
            <a:r>
              <a:rPr lang="en-US" sz="1400" b="1" dirty="0" err="1">
                <a:latin typeface="Courier New" panose="02070309020205020404" pitchFamily="49" charset="0"/>
                <a:cs typeface="Courier New" panose="02070309020205020404" pitchFamily="49" charset="0"/>
              </a:rPr>
              <a:t>env</a:t>
            </a:r>
            <a:r>
              <a:rPr lang="en-US" sz="1400" b="1" dirty="0">
                <a:latin typeface="Courier New" panose="02070309020205020404" pitchFamily="49" charset="0"/>
                <a:cs typeface="Courier New" panose="02070309020205020404" pitchFamily="49" charset="0"/>
              </a:rPr>
              <a:t> python3</a:t>
            </a:r>
          </a:p>
          <a:p>
            <a:endParaRPr lang="en-US" sz="1400" b="1" dirty="0">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import sqlite3</a:t>
            </a:r>
          </a:p>
          <a:p>
            <a:r>
              <a:rPr lang="en-US" sz="1400" b="1" dirty="0">
                <a:latin typeface="Courier New" panose="02070309020205020404" pitchFamily="49" charset="0"/>
                <a:cs typeface="Courier New" panose="02070309020205020404" pitchFamily="49" charset="0"/>
              </a:rPr>
              <a:t>conn = sqlite3.connect('</a:t>
            </a:r>
            <a:r>
              <a:rPr lang="en-US" sz="1400" b="1" dirty="0" err="1">
                <a:latin typeface="Courier New" panose="02070309020205020404" pitchFamily="49" charset="0"/>
                <a:cs typeface="Courier New" panose="02070309020205020404" pitchFamily="49" charset="0"/>
              </a:rPr>
              <a:t>toaster.sqlite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c = </a:t>
            </a:r>
            <a:r>
              <a:rPr lang="en-US" sz="1400" b="1" dirty="0" err="1">
                <a:latin typeface="Courier New" panose="02070309020205020404" pitchFamily="49" charset="0"/>
                <a:cs typeface="Courier New" panose="02070309020205020404" pitchFamily="49" charset="0"/>
              </a:rPr>
              <a:t>conn.cursor</a:t>
            </a:r>
            <a:r>
              <a:rPr lang="en-US" sz="1400" b="1" dirty="0">
                <a:latin typeface="Courier New" panose="02070309020205020404" pitchFamily="49" charset="0"/>
                <a:cs typeface="Courier New" panose="02070309020205020404" pitchFamily="49" charset="0"/>
              </a:rPr>
              <a:t>()</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orm_build</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build=</a:t>
            </a:r>
            <a:r>
              <a:rPr lang="en-US" sz="1400" b="1" dirty="0" err="1">
                <a:latin typeface="Courier New" panose="02070309020205020404" pitchFamily="49" charset="0"/>
                <a:cs typeface="Courier New" panose="02070309020205020404" pitchFamily="49" charset="0"/>
              </a:rPr>
              <a:t>c.fetchone</a:t>
            </a:r>
            <a:r>
              <a:rPr lang="en-US" sz="1400" b="1" dirty="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print('Build=%s'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(build))</a:t>
            </a:r>
          </a:p>
          <a:p>
            <a:endParaRPr lang="en-US" sz="1400" b="1" dirty="0">
              <a:latin typeface="Courier New" panose="02070309020205020404" pitchFamily="49" charset="0"/>
              <a:cs typeface="Courier New" panose="02070309020205020404" pitchFamily="49" charset="0"/>
            </a:endParaRPr>
          </a:p>
          <a:p>
            <a:r>
              <a:rPr lang="en-US" sz="1400" b="1" dirty="0" err="1">
                <a:latin typeface="Courier New" panose="02070309020205020404" pitchFamily="49" charset="0"/>
                <a:cs typeface="Courier New" panose="02070309020205020404" pitchFamily="49" charset="0"/>
              </a:rPr>
              <a:t>c.execute</a:t>
            </a:r>
            <a:r>
              <a:rPr lang="en-US" sz="1400" b="1" dirty="0">
                <a:latin typeface="Courier New" panose="02070309020205020404" pitchFamily="49" charset="0"/>
                <a:cs typeface="Courier New" panose="02070309020205020404" pitchFamily="49" charset="0"/>
              </a:rPr>
              <a:t>("SELECT * FROM </a:t>
            </a:r>
            <a:r>
              <a:rPr lang="en-US" sz="1400" b="1" dirty="0" err="1">
                <a:latin typeface="Courier New" panose="02070309020205020404" pitchFamily="49" charset="0"/>
                <a:cs typeface="Courier New" panose="02070309020205020404" pitchFamily="49" charset="0"/>
              </a:rPr>
              <a:t>orm_target</a:t>
            </a:r>
            <a:r>
              <a:rPr lang="en-US" sz="1400" b="1" dirty="0">
                <a:latin typeface="Courier New" panose="02070309020205020404" pitchFamily="49" charset="0"/>
                <a:cs typeface="Courier New" panose="02070309020205020404" pitchFamily="49" charset="0"/>
              </a:rPr>
              <a:t> where </a:t>
            </a:r>
            <a:r>
              <a:rPr lang="en-US" sz="1400" b="1" dirty="0" err="1">
                <a:latin typeface="Courier New" panose="02070309020205020404" pitchFamily="49" charset="0"/>
                <a:cs typeface="Courier New" panose="02070309020205020404" pitchFamily="49" charset="0"/>
              </a:rPr>
              <a:t>build_id</a:t>
            </a:r>
            <a:r>
              <a:rPr lang="en-US" sz="1400" b="1" dirty="0">
                <a:latin typeface="Courier New" panose="02070309020205020404" pitchFamily="49" charset="0"/>
                <a:cs typeface="Courier New" panose="02070309020205020404" pitchFamily="49" charset="0"/>
              </a:rPr>
              <a:t> = '%s'" % build[0])</a:t>
            </a:r>
          </a:p>
          <a:p>
            <a:r>
              <a:rPr lang="en-US" sz="1400" b="1" dirty="0">
                <a:latin typeface="Courier New" panose="02070309020205020404" pitchFamily="49" charset="0"/>
                <a:cs typeface="Courier New" panose="02070309020205020404" pitchFamily="49" charset="0"/>
              </a:rPr>
              <a:t>print('Target=%s' % </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c.fetchone</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p>
          <a:p>
            <a:r>
              <a:rPr lang="en-US" sz="1800" b="1" dirty="0" smtClean="0">
                <a:latin typeface="Courier New" panose="02070309020205020404" pitchFamily="49" charset="0"/>
                <a:cs typeface="Courier New" panose="02070309020205020404" pitchFamily="49" charset="0"/>
              </a:rPr>
              <a:t>$ </a:t>
            </a:r>
            <a:r>
              <a:rPr lang="en-US" sz="1800" b="1" dirty="0">
                <a:solidFill>
                  <a:srgbClr val="0070C0"/>
                </a:solidFill>
                <a:latin typeface="Courier New" panose="02070309020205020404" pitchFamily="49" charset="0"/>
                <a:cs typeface="Courier New" panose="02070309020205020404" pitchFamily="49" charset="0"/>
              </a:rPr>
              <a:t>/</a:t>
            </a:r>
            <a:r>
              <a:rPr lang="en-US" sz="1800" b="1" dirty="0" smtClean="0">
                <a:solidFill>
                  <a:srgbClr val="0070C0"/>
                </a:solidFill>
                <a:latin typeface="Courier New" panose="02070309020205020404" pitchFamily="49" charset="0"/>
                <a:cs typeface="Courier New" panose="02070309020205020404" pitchFamily="49" charset="0"/>
              </a:rPr>
              <a:t>scratch/src/events/sample_toaster_db_read.py</a:t>
            </a:r>
            <a:endParaRPr lang="en-US" sz="1800" b="1" dirty="0">
              <a:solidFill>
                <a:srgbClr val="0070C0"/>
              </a:solidFill>
              <a:latin typeface="Courier New" panose="02070309020205020404" pitchFamily="49" charset="0"/>
              <a:cs typeface="Courier New" panose="02070309020205020404" pitchFamily="49" charset="0"/>
            </a:endParaRPr>
          </a:p>
          <a:p>
            <a:r>
              <a:rPr lang="en-US" sz="1400" b="1" dirty="0">
                <a:latin typeface="Courier New" panose="02070309020205020404" pitchFamily="49" charset="0"/>
                <a:cs typeface="Courier New" panose="02070309020205020404" pitchFamily="49" charset="0"/>
              </a:rPr>
              <a:t>Build=(1, 'qemux86-64', 'poky', '2.2.1', '2017-02-12 23:55:52.137355',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'2017-02-13 </a:t>
            </a:r>
            <a:r>
              <a:rPr lang="en-US" sz="1400" b="1" dirty="0">
                <a:latin typeface="Courier New" panose="02070309020205020404" pitchFamily="49" charset="0"/>
                <a:cs typeface="Courier New" panose="02070309020205020404" pitchFamily="49" charset="0"/>
              </a:rPr>
              <a:t>00:16:30.794711', 0, </a:t>
            </a:r>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build_20170212_235552.805.log',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'1.32.0</a:t>
            </a:r>
            <a:r>
              <a:rPr lang="en-US" sz="1400" b="1" dirty="0">
                <a:latin typeface="Courier New" panose="02070309020205020404" pitchFamily="49" charset="0"/>
                <a:cs typeface="Courier New" panose="02070309020205020404" pitchFamily="49" charset="0"/>
              </a:rPr>
              <a:t>', 1, 1478, 1478, '20170212235604')</a:t>
            </a:r>
          </a:p>
          <a:p>
            <a:r>
              <a:rPr lang="en-US" sz="1400" b="1" dirty="0">
                <a:latin typeface="Courier New" panose="02070309020205020404" pitchFamily="49" charset="0"/>
                <a:cs typeface="Courier New" panose="02070309020205020404" pitchFamily="49" charset="0"/>
              </a:rPr>
              <a:t>Target=(1, 'core-image-base', '', 1, 0, </a:t>
            </a:r>
            <a:r>
              <a:rPr lang="en-US" sz="1400" b="1" dirty="0" smtClean="0">
                <a:latin typeface="Courier New" panose="02070309020205020404" pitchFamily="49" charset="0"/>
                <a:cs typeface="Courier New" panose="02070309020205020404" pitchFamily="49" charset="0"/>
              </a:rPr>
              <a:t>‘/…/</a:t>
            </a:r>
            <a:r>
              <a:rPr lang="en-US" sz="1400" b="1" dirty="0" err="1">
                <a:latin typeface="Courier New" panose="02070309020205020404" pitchFamily="49" charset="0"/>
                <a:cs typeface="Courier New" panose="02070309020205020404" pitchFamily="49" charset="0"/>
              </a:rPr>
              <a:t>license.manifest</a:t>
            </a:r>
            <a:r>
              <a:rPr lang="en-US" sz="1400" b="1" dirty="0">
                <a:latin typeface="Courier New" panose="02070309020205020404" pitchFamily="49" charset="0"/>
                <a:cs typeface="Courier New" panose="02070309020205020404" pitchFamily="49" charset="0"/>
              </a:rPr>
              <a:t>', 1, </a:t>
            </a:r>
            <a:r>
              <a:rPr lang="en-US" sz="1400" b="1" dirty="0" smtClean="0">
                <a:latin typeface="Courier New" panose="02070309020205020404" pitchFamily="49" charset="0"/>
                <a:cs typeface="Courier New" panose="02070309020205020404" pitchFamily="49" charset="0"/>
              </a:rPr>
              <a:t>\</a:t>
            </a:r>
          </a:p>
          <a:p>
            <a:r>
              <a:rPr lang="en-US" sz="1400" b="1" dirty="0" smtClean="0">
                <a:latin typeface="Courier New" panose="02070309020205020404" pitchFamily="49" charset="0"/>
                <a:cs typeface="Courier New" panose="02070309020205020404" pitchFamily="49" charset="0"/>
              </a:rPr>
              <a:t>'/…/</a:t>
            </a:r>
            <a:r>
              <a:rPr lang="en-US" sz="1400" b="1" dirty="0">
                <a:latin typeface="Courier New" panose="02070309020205020404" pitchFamily="49" charset="0"/>
                <a:cs typeface="Courier New" panose="02070309020205020404" pitchFamily="49" charset="0"/>
              </a:rPr>
              <a:t>core-image-base-qemux86-64-20170212235604.rootfs.manifest')$</a:t>
            </a:r>
            <a:endParaRPr lang="en-US" sz="14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980845676"/>
      </p:ext>
    </p:extLst>
  </p:cSld>
  <p:clrMapOvr>
    <a:masterClrMapping/>
  </p:clrMapOvr>
  <p:transition>
    <p:fade/>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sz="2800" dirty="0" smtClean="0"/>
              <a:t>Full Feature Event </a:t>
            </a:r>
            <a:r>
              <a:rPr lang="en-US" sz="2800" dirty="0"/>
              <a:t>Database Python Script</a:t>
            </a:r>
            <a:endParaRPr lang="en-US" dirty="0"/>
          </a:p>
        </p:txBody>
      </p:sp>
      <p:sp>
        <p:nvSpPr>
          <p:cNvPr id="4" name="Content Placeholder 3"/>
          <p:cNvSpPr>
            <a:spLocks noGrp="1"/>
          </p:cNvSpPr>
          <p:nvPr>
            <p:ph sz="quarter" idx="13"/>
          </p:nvPr>
        </p:nvSpPr>
        <p:spPr>
          <a:xfrm>
            <a:off x="405554" y="746737"/>
            <a:ext cx="8233186" cy="4982036"/>
          </a:xfrm>
        </p:spPr>
        <p:txBody>
          <a:bodyPr/>
          <a:lstStyle/>
          <a:p>
            <a:r>
              <a:rPr lang="en-US" dirty="0" smtClean="0">
                <a:solidFill>
                  <a:schemeClr val="tx1"/>
                </a:solidFill>
              </a:rPr>
              <a:t>In this section we will work with an example python application that extracts and analyzes event data</a:t>
            </a:r>
          </a:p>
          <a:p>
            <a:pPr>
              <a:spcBef>
                <a:spcPts val="1200"/>
              </a:spcBef>
            </a:pPr>
            <a:r>
              <a:rPr lang="en-US" dirty="0" smtClean="0">
                <a:solidFill>
                  <a:schemeClr val="tx1"/>
                </a:solidFill>
              </a:rPr>
              <a:t>Specifically, we will attempt to investigate the question:</a:t>
            </a:r>
            <a:r>
              <a:rPr lang="en-US" dirty="0">
                <a:solidFill>
                  <a:schemeClr val="tx1"/>
                </a:solidFill>
              </a:rPr>
              <a:t> </a:t>
            </a:r>
            <a:r>
              <a:rPr lang="en-US" dirty="0" smtClean="0">
                <a:solidFill>
                  <a:schemeClr val="tx1"/>
                </a:solidFill>
              </a:rPr>
              <a:t/>
            </a:r>
            <a:br>
              <a:rPr lang="en-US" dirty="0" smtClean="0">
                <a:solidFill>
                  <a:schemeClr val="tx1"/>
                </a:solidFill>
              </a:rPr>
            </a:br>
            <a:r>
              <a:rPr lang="en-US" sz="1800" dirty="0" smtClean="0">
                <a:solidFill>
                  <a:schemeClr val="tx1"/>
                </a:solidFill>
              </a:rPr>
              <a:t/>
            </a:r>
            <a:br>
              <a:rPr lang="en-US" sz="1800" dirty="0" smtClean="0">
                <a:solidFill>
                  <a:schemeClr val="tx1"/>
                </a:solidFill>
              </a:rPr>
            </a:br>
            <a:r>
              <a:rPr lang="en-US" sz="2000" dirty="0" smtClean="0">
                <a:solidFill>
                  <a:schemeClr val="tx1"/>
                </a:solidFill>
              </a:rPr>
              <a:t>“</a:t>
            </a:r>
            <a:r>
              <a:rPr lang="en-US" sz="2000" i="1" dirty="0" smtClean="0">
                <a:solidFill>
                  <a:schemeClr val="tx1"/>
                </a:solidFill>
              </a:rPr>
              <a:t>How exactly do the tasks of a build overlap execution with other tasks, and on a higher level how to recipes overlap execution with other recipes, plus what data can extract around this question”</a:t>
            </a:r>
          </a:p>
          <a:p>
            <a:pPr>
              <a:spcBef>
                <a:spcPts val="1200"/>
              </a:spcBef>
            </a:pPr>
            <a:r>
              <a:rPr lang="en-US" sz="2000" dirty="0" smtClean="0">
                <a:solidFill>
                  <a:schemeClr val="tx1"/>
                </a:solidFill>
              </a:rPr>
              <a:t>While this may not be a deep problem, and there are certainly OE tools that already provide </a:t>
            </a:r>
            <a:r>
              <a:rPr lang="en-US" sz="2000" dirty="0">
                <a:solidFill>
                  <a:schemeClr val="tx1"/>
                </a:solidFill>
              </a:rPr>
              <a:t>similar information (e.g. </a:t>
            </a:r>
            <a:r>
              <a:rPr lang="en-US" sz="2000" dirty="0" err="1" smtClean="0">
                <a:solidFill>
                  <a:schemeClr val="tx1"/>
                </a:solidFill>
              </a:rPr>
              <a:t>pybootchart</a:t>
            </a:r>
            <a:r>
              <a:rPr lang="en-US" sz="2000" dirty="0" smtClean="0">
                <a:solidFill>
                  <a:schemeClr val="tx1"/>
                </a:solidFill>
              </a:rPr>
              <a:t>), the point is that (a) this was very easy and fast to write, and (b) you can now fully customize the analysis and output to your needs and desires</a:t>
            </a:r>
            <a:r>
              <a:rPr lang="en-US" sz="2000" dirty="0" smtClean="0">
                <a:solidFill>
                  <a:srgbClr val="FF0000"/>
                </a:solidFill>
              </a:rPr>
              <a:t>.</a:t>
            </a:r>
            <a:endParaRPr lang="en-US" sz="1800" dirty="0" smtClean="0">
              <a:solidFill>
                <a:srgbClr val="FF0000"/>
              </a:solidFill>
            </a:endParaRPr>
          </a:p>
        </p:txBody>
      </p:sp>
    </p:spTree>
    <p:extLst>
      <p:ext uri="{BB962C8B-B14F-4D97-AF65-F5344CB8AC3E}">
        <p14:creationId xmlns:p14="http://schemas.microsoft.com/office/powerpoint/2010/main" val="609743813"/>
      </p:ext>
    </p:extLst>
  </p:cSld>
  <p:clrMapOvr>
    <a:masterClrMapping/>
  </p:clrMapOvr>
  <p:transition>
    <p:fade/>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Task and Recipe Build Analysis Script</a:t>
            </a:r>
            <a:r>
              <a:rPr lang="en-US" sz="2800" dirty="0"/>
              <a:t/>
            </a:r>
            <a:br>
              <a:rPr lang="en-US" sz="2800" dirty="0"/>
            </a:br>
            <a:endParaRPr lang="en-US" dirty="0"/>
          </a:p>
        </p:txBody>
      </p:sp>
      <p:sp>
        <p:nvSpPr>
          <p:cNvPr id="4" name="Content Placeholder 3"/>
          <p:cNvSpPr>
            <a:spLocks noGrp="1"/>
          </p:cNvSpPr>
          <p:nvPr>
            <p:ph sz="quarter" idx="13"/>
          </p:nvPr>
        </p:nvSpPr>
        <p:spPr>
          <a:xfrm>
            <a:off x="427588" y="560062"/>
            <a:ext cx="8233186" cy="5504285"/>
          </a:xfrm>
        </p:spPr>
        <p:txBody>
          <a:bodyPr/>
          <a:lstStyle/>
          <a:p>
            <a:r>
              <a:rPr lang="en-US" sz="1800" dirty="0" smtClean="0">
                <a:solidFill>
                  <a:schemeClr val="tx1"/>
                </a:solidFill>
              </a:rPr>
              <a:t>Here is the list of available commands and features</a:t>
            </a:r>
          </a:p>
        </p:txBody>
      </p:sp>
      <p:sp>
        <p:nvSpPr>
          <p:cNvPr id="5" name="Rectangle 4"/>
          <p:cNvSpPr/>
          <p:nvPr/>
        </p:nvSpPr>
        <p:spPr bwMode="auto">
          <a:xfrm>
            <a:off x="522916" y="861152"/>
            <a:ext cx="8389730" cy="526024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2000" b="1" dirty="0" smtClean="0">
                <a:solidFill>
                  <a:schemeClr val="tx1"/>
                </a:solidFill>
                <a:latin typeface="Courier New" panose="02070309020205020404" pitchFamily="49" charset="0"/>
                <a:cs typeface="Courier New" panose="02070309020205020404" pitchFamily="49" charset="0"/>
              </a:rPr>
              <a:t>$ </a:t>
            </a:r>
            <a:r>
              <a:rPr lang="en-US" sz="2000" b="1" dirty="0" smtClean="0">
                <a:solidFill>
                  <a:schemeClr val="accent1"/>
                </a:solidFill>
                <a:latin typeface="Courier New" panose="02070309020205020404" pitchFamily="49" charset="0"/>
                <a:cs typeface="Courier New" panose="02070309020205020404" pitchFamily="49" charset="0"/>
              </a:rPr>
              <a:t>more </a:t>
            </a:r>
            <a:r>
              <a:rPr lang="en-US" sz="2000" b="1" dirty="0">
                <a:solidFill>
                  <a:schemeClr val="accent1"/>
                </a:solidFill>
                <a:latin typeface="Courier New" panose="02070309020205020404" pitchFamily="49" charset="0"/>
                <a:cs typeface="Courier New" panose="02070309020205020404" pitchFamily="49" charset="0"/>
              </a:rPr>
              <a:t>/scratch/src/events/event_overlap.py </a:t>
            </a:r>
          </a:p>
          <a:p>
            <a:r>
              <a:rPr lang="en-US" sz="2000" b="1" dirty="0" smtClean="0">
                <a:solidFill>
                  <a:schemeClr val="tx1"/>
                </a:solidFill>
                <a:latin typeface="Courier New" panose="02070309020205020404" pitchFamily="49" charset="0"/>
                <a:cs typeface="Courier New" panose="02070309020205020404" pitchFamily="49" charset="0"/>
              </a:rPr>
              <a:t># see </a:t>
            </a:r>
            <a:r>
              <a:rPr lang="en-US" sz="2000" b="1" dirty="0" err="1" smtClean="0">
                <a:solidFill>
                  <a:schemeClr val="tx1"/>
                </a:solidFill>
                <a:latin typeface="Courier New" panose="02070309020205020404" pitchFamily="49" charset="0"/>
                <a:cs typeface="Courier New" panose="02070309020205020404" pitchFamily="49" charset="0"/>
              </a:rPr>
              <a:t>db</a:t>
            </a:r>
            <a:r>
              <a:rPr lang="en-US" sz="2000" b="1" dirty="0" smtClean="0">
                <a:solidFill>
                  <a:schemeClr val="tx1"/>
                </a:solidFill>
                <a:latin typeface="Courier New" panose="02070309020205020404" pitchFamily="49" charset="0"/>
                <a:cs typeface="Courier New" panose="02070309020205020404" pitchFamily="49" charset="0"/>
              </a:rPr>
              <a:t> setup and schema info</a:t>
            </a:r>
          </a:p>
          <a:p>
            <a:r>
              <a:rPr lang="en-US" sz="2000" b="1" dirty="0" smtClean="0">
                <a:solidFill>
                  <a:schemeClr val="tx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 </a:t>
            </a:r>
            <a:r>
              <a:rPr lang="en-US" sz="2000" b="1" dirty="0">
                <a:solidFill>
                  <a:schemeClr val="accent1"/>
                </a:solidFill>
                <a:latin typeface="Courier New" panose="02070309020205020404" pitchFamily="49" charset="0"/>
                <a:cs typeface="Courier New" panose="02070309020205020404" pitchFamily="49" charset="0"/>
              </a:rPr>
              <a:t>/</a:t>
            </a:r>
            <a:r>
              <a:rPr lang="en-US" sz="2000" b="1" dirty="0" smtClean="0">
                <a:solidFill>
                  <a:schemeClr val="accent1"/>
                </a:solidFill>
                <a:latin typeface="Courier New" panose="02070309020205020404" pitchFamily="49" charset="0"/>
                <a:cs typeface="Courier New" panose="02070309020205020404" pitchFamily="49" charset="0"/>
              </a:rPr>
              <a:t>scratch/src/events/event_overlap.py --help</a:t>
            </a:r>
            <a:endParaRPr lang="en-US" sz="2000" b="1" dirty="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Commands: </a:t>
            </a:r>
            <a:r>
              <a:rPr lang="en-US" sz="1600" b="1" dirty="0" smtClean="0">
                <a:solidFill>
                  <a:srgbClr val="0070C0"/>
                </a:solidFill>
                <a:latin typeface="Courier New" panose="02070309020205020404" pitchFamily="49" charset="0"/>
                <a:cs typeface="Courier New" panose="02070309020205020404" pitchFamily="49" charset="0"/>
              </a:rPr>
              <a:t>?</a:t>
            </a:r>
            <a:endParaRPr lang="en-US" sz="1200" b="1" dirty="0">
              <a:solidFill>
                <a:srgbClr val="0070C0"/>
              </a:solidFill>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 ?                           : show help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b,build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build_id</a:t>
            </a:r>
            <a:r>
              <a:rPr lang="en-US" sz="1200" b="1" dirty="0">
                <a:latin typeface="Courier New" panose="02070309020205020404" pitchFamily="49" charset="0"/>
                <a:cs typeface="Courier New" panose="02070309020205020404" pitchFamily="49" charset="0"/>
              </a:rPr>
              <a:t>]        : show or select builds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d,data</a:t>
            </a:r>
            <a:r>
              <a:rPr lang="en-US" sz="1200" b="1" dirty="0">
                <a:latin typeface="Courier New" panose="02070309020205020404" pitchFamily="49" charset="0"/>
                <a:cs typeface="Courier New" panose="02070309020205020404" pitchFamily="49" charset="0"/>
              </a:rPr>
              <a:t>                      : show histogram data</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t,task</a:t>
            </a:r>
            <a:r>
              <a:rPr lang="en-US" sz="1200" b="1" dirty="0">
                <a:latin typeface="Courier New" panose="02070309020205020404" pitchFamily="49" charset="0"/>
                <a:cs typeface="Courier New" panose="02070309020205020404" pitchFamily="49" charset="0"/>
              </a:rPr>
              <a:t>    [task]            : show task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r,recipe</a:t>
            </a:r>
            <a:r>
              <a:rPr lang="en-US" sz="1200" b="1" dirty="0">
                <a:latin typeface="Courier New" panose="02070309020205020404" pitchFamily="49" charset="0"/>
                <a:cs typeface="Courier New" panose="02070309020205020404" pitchFamily="49" charset="0"/>
              </a:rPr>
              <a:t>  [recipe]          : show recipes database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[task]            : show task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E,Events</a:t>
            </a:r>
            <a:r>
              <a:rPr lang="en-US" sz="1200" b="1" dirty="0">
                <a:latin typeface="Courier New" panose="02070309020205020404" pitchFamily="49" charset="0"/>
                <a:cs typeface="Courier New" panose="02070309020205020404" pitchFamily="49" charset="0"/>
              </a:rPr>
              <a:t>  [recipe]          : show recipe time events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[task|0|n]        : show </a:t>
            </a:r>
            <a:r>
              <a:rPr lang="en-US" sz="1200" b="1" dirty="0" err="1">
                <a:latin typeface="Courier New" panose="02070309020205020404" pitchFamily="49" charset="0"/>
                <a:cs typeface="Courier New" panose="02070309020205020404" pitchFamily="49" charset="0"/>
              </a:rPr>
              <a:t>task|zero|n_max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O,Overlap</a:t>
            </a:r>
            <a:r>
              <a:rPr lang="en-US" sz="1200" b="1" dirty="0">
                <a:latin typeface="Courier New" panose="02070309020205020404" pitchFamily="49" charset="0"/>
                <a:cs typeface="Courier New" panose="02070309020205020404" pitchFamily="49" charset="0"/>
              </a:rPr>
              <a:t> [recipe|0|n]      : show </a:t>
            </a:r>
            <a:r>
              <a:rPr lang="en-US" sz="1200" b="1" dirty="0" err="1">
                <a:latin typeface="Courier New" panose="02070309020205020404" pitchFamily="49" charset="0"/>
                <a:cs typeface="Courier New" panose="02070309020205020404" pitchFamily="49" charset="0"/>
              </a:rPr>
              <a:t>recipe|zero|n_max</a:t>
            </a:r>
            <a:r>
              <a:rPr lang="en-US" sz="1200" b="1" dirty="0">
                <a:latin typeface="Courier New" panose="02070309020205020404" pitchFamily="49" charset="0"/>
                <a:cs typeface="Courier New" panose="02070309020205020404" pitchFamily="49" charset="0"/>
              </a:rPr>
              <a:t> execution overlaps</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[task]   [&gt; file] : graph task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G,Graph</a:t>
            </a:r>
            <a:r>
              <a:rPr lang="en-US" sz="1200" b="1" dirty="0">
                <a:latin typeface="Courier New" panose="02070309020205020404" pitchFamily="49" charset="0"/>
                <a:cs typeface="Courier New" panose="02070309020205020404" pitchFamily="49" charset="0"/>
              </a:rPr>
              <a:t>   [recipe] [&gt; file] : graph recipe execution overlap</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[task]   [&gt; file] : HTML graph task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H,Html</a:t>
            </a:r>
            <a:r>
              <a:rPr lang="en-US" sz="1200" b="1" dirty="0">
                <a:latin typeface="Courier New" panose="02070309020205020404" pitchFamily="49" charset="0"/>
                <a:cs typeface="Courier New" panose="02070309020205020404" pitchFamily="49" charset="0"/>
              </a:rPr>
              <a:t>    [recipe] [&gt; file] : HTML graph recipe execution overlap [to file]</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q,quit</a:t>
            </a:r>
            <a:r>
              <a:rPr lang="en-US" sz="1200" b="1" dirty="0">
                <a:latin typeface="Courier New" panose="02070309020205020404" pitchFamily="49" charset="0"/>
                <a:cs typeface="Courier New" panose="02070309020205020404" pitchFamily="49" charset="0"/>
              </a:rPr>
              <a:t>                      : quit</a:t>
            </a:r>
          </a:p>
          <a:p>
            <a:endParaRPr lang="en-US" sz="1200" b="1" dirty="0">
              <a:latin typeface="Courier New" panose="02070309020205020404" pitchFamily="49" charset="0"/>
              <a:cs typeface="Courier New" panose="02070309020205020404" pitchFamily="49" charset="0"/>
            </a:endParaRPr>
          </a:p>
          <a:p>
            <a:r>
              <a:rPr lang="en-US" sz="1200" b="1" dirty="0">
                <a:latin typeface="Courier New" panose="02070309020205020404" pitchFamily="49" charset="0"/>
                <a:cs typeface="Courier New" panose="02070309020205020404" pitchFamily="49" charset="0"/>
              </a:rPr>
              <a:t>Examples: </a:t>
            </a:r>
          </a:p>
          <a:p>
            <a:r>
              <a:rPr lang="en-US" sz="1200" b="1" dirty="0">
                <a:latin typeface="Courier New" panose="02070309020205020404" pitchFamily="49" charset="0"/>
                <a:cs typeface="Courier New" panose="02070309020205020404" pitchFamily="49" charset="0"/>
              </a:rPr>
              <a:t>  * Recipe/task filters accept wild cards, like 'native-*, '*-lib*'</a:t>
            </a:r>
          </a:p>
          <a:p>
            <a:r>
              <a:rPr lang="en-US" sz="1200" b="1" dirty="0">
                <a:latin typeface="Courier New" panose="02070309020205020404" pitchFamily="49" charset="0"/>
                <a:cs typeface="Courier New" panose="02070309020205020404" pitchFamily="49" charset="0"/>
              </a:rPr>
              <a:t>  * Recipe/task filters get an automatic wild card at the end</a:t>
            </a:r>
          </a:p>
          <a:p>
            <a:r>
              <a:rPr lang="en-US" sz="1200" b="1" dirty="0">
                <a:latin typeface="Courier New" panose="02070309020205020404" pitchFamily="49" charset="0"/>
                <a:cs typeface="Courier New" panose="02070309020205020404" pitchFamily="49" charset="0"/>
              </a:rPr>
              <a:t>  * Task names are in the form '</a:t>
            </a:r>
            <a:r>
              <a:rPr lang="en-US" sz="1200" b="1" dirty="0" err="1">
                <a:latin typeface="Courier New" panose="02070309020205020404" pitchFamily="49" charset="0"/>
                <a:cs typeface="Courier New" panose="02070309020205020404" pitchFamily="49" charset="0"/>
              </a:rPr>
              <a:t>recipe:task</a:t>
            </a:r>
            <a:r>
              <a:rPr lang="en-US" sz="1200" b="1" dirty="0">
                <a:latin typeface="Courier New" panose="02070309020205020404" pitchFamily="49" charset="0"/>
                <a:cs typeface="Courier New" panose="02070309020205020404" pitchFamily="49" charset="0"/>
              </a:rPr>
              <a:t>', so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*patch' </a:t>
            </a:r>
          </a:p>
          <a:p>
            <a:r>
              <a:rPr lang="en-US" sz="1200" b="1" dirty="0">
                <a:latin typeface="Courier New" panose="02070309020205020404" pitchFamily="49" charset="0"/>
                <a:cs typeface="Courier New" panose="02070309020205020404" pitchFamily="49" charset="0"/>
              </a:rPr>
              <a:t>    will specifically match the '</a:t>
            </a:r>
            <a:r>
              <a:rPr lang="en-US" sz="1200" b="1" dirty="0" err="1">
                <a:latin typeface="Courier New" panose="02070309020205020404" pitchFamily="49" charset="0"/>
                <a:cs typeface="Courier New" panose="02070309020205020404" pitchFamily="49" charset="0"/>
              </a:rPr>
              <a:t>acl</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do_patch</a:t>
            </a:r>
            <a:r>
              <a:rPr lang="en-US" sz="1200" b="1" dirty="0">
                <a:latin typeface="Courier New" panose="02070309020205020404" pitchFamily="49" charset="0"/>
                <a:cs typeface="Courier New" panose="02070309020205020404" pitchFamily="49" charset="0"/>
              </a:rPr>
              <a:t>' task</a:t>
            </a:r>
          </a:p>
          <a:p>
            <a:r>
              <a:rPr lang="en-US" sz="1200" b="1" dirty="0">
                <a:latin typeface="Courier New" panose="02070309020205020404" pitchFamily="49" charset="0"/>
                <a:cs typeface="Courier New" panose="02070309020205020404" pitchFamily="49" charset="0"/>
              </a:rPr>
              <a:t>  * Use 'o 2' for the tasks in the two highest overlap count sets</a:t>
            </a:r>
          </a:p>
          <a:p>
            <a:r>
              <a:rPr lang="en-US" sz="1200" b="1" dirty="0">
                <a:latin typeface="Courier New" panose="02070309020205020404" pitchFamily="49" charset="0"/>
                <a:cs typeface="Courier New" panose="02070309020205020404" pitchFamily="49" charset="0"/>
              </a:rPr>
              <a:t>  * Use 'O 0' for the recipes with zero overlaps</a:t>
            </a:r>
          </a:p>
          <a:p>
            <a:r>
              <a:rPr lang="en-US" sz="1200" b="1" dirty="0">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2411574169"/>
      </p:ext>
    </p:extLst>
  </p:cSld>
  <p:clrMapOvr>
    <a:masterClrMapping/>
  </p:clrMapOvr>
  <p:transition>
    <p:fade/>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76313"/>
            <a:ext cx="8227438" cy="889000"/>
          </a:xfrm>
        </p:spPr>
        <p:txBody>
          <a:bodyPr/>
          <a:lstStyle/>
          <a:p>
            <a:r>
              <a:rPr lang="en-US" sz="2400" dirty="0" smtClean="0"/>
              <a:t>Histogram of Parallel Task/Recipe Execution (‘d’)</a:t>
            </a:r>
            <a:r>
              <a:rPr lang="en-US" sz="2400" dirty="0"/>
              <a:t/>
            </a:r>
            <a:br>
              <a:rPr lang="en-US" sz="2400" dirty="0"/>
            </a:br>
            <a:endParaRPr lang="en-US" sz="2400" dirty="0"/>
          </a:p>
        </p:txBody>
      </p:sp>
      <p:sp>
        <p:nvSpPr>
          <p:cNvPr id="4" name="Content Placeholder 3"/>
          <p:cNvSpPr>
            <a:spLocks noGrp="1"/>
          </p:cNvSpPr>
          <p:nvPr>
            <p:ph sz="quarter" idx="13"/>
          </p:nvPr>
        </p:nvSpPr>
        <p:spPr>
          <a:xfrm>
            <a:off x="427588" y="600502"/>
            <a:ext cx="8233186" cy="5734986"/>
          </a:xfrm>
        </p:spPr>
        <p:txBody>
          <a:bodyPr/>
          <a:lstStyle/>
          <a:p>
            <a:endParaRPr lang="en-US" sz="1800" dirty="0" smtClean="0">
              <a:solidFill>
                <a:schemeClr val="tx1"/>
              </a:solidFill>
            </a:endParaRPr>
          </a:p>
        </p:txBody>
      </p:sp>
      <p:sp>
        <p:nvSpPr>
          <p:cNvPr id="5" name="Rectangle 4"/>
          <p:cNvSpPr/>
          <p:nvPr/>
        </p:nvSpPr>
        <p:spPr bwMode="auto">
          <a:xfrm>
            <a:off x="232012" y="627796"/>
            <a:ext cx="8802806" cy="552734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dirty="0" smtClean="0">
                <a:latin typeface="Courier New" panose="02070309020205020404" pitchFamily="49" charset="0"/>
                <a:cs typeface="Courier New" panose="02070309020205020404" pitchFamily="49" charset="0"/>
              </a:rPr>
              <a:t>Commands: </a:t>
            </a:r>
            <a:r>
              <a:rPr lang="en-US" sz="2000" b="1" dirty="0" smtClean="0">
                <a:solidFill>
                  <a:srgbClr val="0070C0"/>
                </a:solidFill>
                <a:latin typeface="Courier New" panose="02070309020205020404" pitchFamily="49" charset="0"/>
                <a:cs typeface="Courier New" panose="02070309020205020404" pitchFamily="49" charset="0"/>
              </a:rPr>
              <a:t>d</a:t>
            </a:r>
            <a:endParaRPr lang="en-US" sz="1400" b="1" dirty="0" smtClean="0">
              <a:solidFill>
                <a:srgbClr val="0070C0"/>
              </a:solidFill>
              <a:latin typeface="Courier New" panose="02070309020205020404" pitchFamily="49" charset="0"/>
              <a:cs typeface="Courier New" panose="02070309020205020404" pitchFamily="49" charset="0"/>
            </a:endParaRPr>
          </a:p>
          <a:p>
            <a:r>
              <a:rPr lang="en-US" sz="1400" dirty="0" err="1" smtClean="0">
                <a:latin typeface="Courier New" panose="02070309020205020404" pitchFamily="49" charset="0"/>
                <a:cs typeface="Courier New" panose="02070309020205020404" pitchFamily="49" charset="0"/>
              </a:rPr>
              <a:t>Histogram:For</a:t>
            </a: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each task, max number of tasks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0 </a:t>
            </a:r>
            <a:r>
              <a:rPr lang="en-US" sz="1400" dirty="0">
                <a:solidFill>
                  <a:srgbClr val="FF0000"/>
                </a:solidFill>
                <a:latin typeface="Courier New" panose="02070309020205020404" pitchFamily="49" charset="0"/>
                <a:cs typeface="Courier New" panose="02070309020205020404" pitchFamily="49" charset="0"/>
              </a:rPr>
              <a:t>621</a:t>
            </a:r>
            <a:r>
              <a:rPr lang="en-US" sz="1400" dirty="0">
                <a:latin typeface="Courier New" panose="02070309020205020404" pitchFamily="49" charset="0"/>
                <a:cs typeface="Courier New" panose="02070309020205020404" pitchFamily="49" charset="0"/>
              </a:rPr>
              <a:t>  16  22  50  49  56  83  94  45</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57  82  87  81  47  56  58  62  64  88</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121 182 268 221 </a:t>
            </a:r>
            <a:r>
              <a:rPr lang="en-US" sz="1400" dirty="0">
                <a:solidFill>
                  <a:srgbClr val="FF0000"/>
                </a:solidFill>
                <a:latin typeface="Courier New" panose="02070309020205020404" pitchFamily="49" charset="0"/>
                <a:cs typeface="Courier New" panose="02070309020205020404" pitchFamily="49" charset="0"/>
              </a:rPr>
              <a:t>148</a:t>
            </a:r>
          </a:p>
          <a:p>
            <a:r>
              <a:rPr lang="en-US" sz="1400" dirty="0">
                <a:latin typeface="Courier New" panose="02070309020205020404" pitchFamily="49" charset="0"/>
                <a:cs typeface="Courier New" panose="02070309020205020404" pitchFamily="49" charset="0"/>
              </a:rPr>
              <a:t> </a:t>
            </a:r>
          </a:p>
          <a:p>
            <a:r>
              <a:rPr lang="en-US" sz="1400" dirty="0" err="1">
                <a:latin typeface="Courier New" panose="02070309020205020404" pitchFamily="49" charset="0"/>
                <a:cs typeface="Courier New" panose="02070309020205020404" pitchFamily="49" charset="0"/>
              </a:rPr>
              <a:t>Histogram:For</a:t>
            </a:r>
            <a:r>
              <a:rPr lang="en-US" sz="1400" dirty="0">
                <a:latin typeface="Courier New" panose="02070309020205020404" pitchFamily="49" charset="0"/>
                <a:cs typeface="Courier New" panose="02070309020205020404" pitchFamily="49" charset="0"/>
              </a:rPr>
              <a:t> each recipe's task set, max number of recipes executing in parallel</a:t>
            </a:r>
          </a:p>
          <a:p>
            <a:r>
              <a:rPr lang="en-US" sz="1400" dirty="0">
                <a:latin typeface="Courier New" panose="02070309020205020404" pitchFamily="49" charset="0"/>
                <a:cs typeface="Courier New" panose="02070309020205020404" pitchFamily="49" charset="0"/>
              </a:rPr>
              <a:t>       0   1   2   3   4   5   6   7   8   9</a:t>
            </a:r>
          </a:p>
          <a:p>
            <a:r>
              <a:rPr lang="en-US" sz="1400" dirty="0">
                <a:latin typeface="Courier New" panose="02070309020205020404" pitchFamily="49" charset="0"/>
                <a:cs typeface="Courier New" panose="02070309020205020404" pitchFamily="49" charset="0"/>
              </a:rPr>
              <a:t>    ----------------------------------------</a:t>
            </a:r>
          </a:p>
          <a:p>
            <a:r>
              <a:rPr lang="en-US" sz="1400" dirty="0">
                <a:latin typeface="Courier New" panose="02070309020205020404" pitchFamily="49" charset="0"/>
                <a:cs typeface="Courier New" panose="02070309020205020404" pitchFamily="49" charset="0"/>
              </a:rPr>
              <a:t>  0)   </a:t>
            </a:r>
            <a:r>
              <a:rPr lang="en-US" sz="1400" dirty="0">
                <a:solidFill>
                  <a:srgbClr val="FF0000"/>
                </a:solidFill>
                <a:latin typeface="Courier New" panose="02070309020205020404" pitchFamily="49" charset="0"/>
                <a:cs typeface="Courier New" panose="02070309020205020404" pitchFamily="49" charset="0"/>
              </a:rPr>
              <a:t>0</a:t>
            </a:r>
            <a:r>
              <a:rPr lang="en-US" sz="1400" dirty="0">
                <a:latin typeface="Courier New" panose="02070309020205020404" pitchFamily="49" charset="0"/>
                <a:cs typeface="Courier New" panose="02070309020205020404" pitchFamily="49" charset="0"/>
              </a:rPr>
              <a:t>   5   1   1   1   1   1   1   3   3</a:t>
            </a:r>
          </a:p>
          <a:p>
            <a:r>
              <a:rPr lang="en-US" sz="1400" dirty="0" smtClean="0">
                <a:latin typeface="Courier New" panose="02070309020205020404" pitchFamily="49" charset="0"/>
                <a:cs typeface="Courier New" panose="02070309020205020404" pitchFamily="49" charset="0"/>
              </a:rPr>
              <a:t> 10</a:t>
            </a:r>
            <a:r>
              <a:rPr lang="en-US" sz="1400" dirty="0">
                <a:latin typeface="Courier New" panose="02070309020205020404" pitchFamily="49" charset="0"/>
                <a:cs typeface="Courier New" panose="02070309020205020404" pitchFamily="49" charset="0"/>
              </a:rPr>
              <a:t>)   1   2   2   2   2   1   1   3   1   6</a:t>
            </a:r>
          </a:p>
          <a:p>
            <a:r>
              <a:rPr lang="en-US" sz="1400" dirty="0" smtClean="0">
                <a:latin typeface="Courier New" panose="02070309020205020404" pitchFamily="49" charset="0"/>
                <a:cs typeface="Courier New" panose="02070309020205020404" pitchFamily="49" charset="0"/>
              </a:rPr>
              <a:t> 20</a:t>
            </a:r>
            <a:r>
              <a:rPr lang="en-US" sz="1400" dirty="0">
                <a:latin typeface="Courier New" panose="02070309020205020404" pitchFamily="49" charset="0"/>
                <a:cs typeface="Courier New" panose="02070309020205020404" pitchFamily="49" charset="0"/>
              </a:rPr>
              <a:t>)   1   1   2   1   1   2   2   1   1   1</a:t>
            </a:r>
          </a:p>
          <a:p>
            <a:r>
              <a:rPr lang="en-US" sz="1400" dirty="0" smtClean="0">
                <a:latin typeface="Courier New" panose="02070309020205020404" pitchFamily="49" charset="0"/>
                <a:cs typeface="Courier New" panose="02070309020205020404" pitchFamily="49" charset="0"/>
              </a:rPr>
              <a:t> 30</a:t>
            </a:r>
            <a:r>
              <a:rPr lang="en-US" sz="1400" dirty="0">
                <a:latin typeface="Courier New" panose="02070309020205020404" pitchFamily="49" charset="0"/>
                <a:cs typeface="Courier New" panose="02070309020205020404" pitchFamily="49" charset="0"/>
              </a:rPr>
              <a:t>)   1   1   2   2   1   3   1   2   2   1</a:t>
            </a:r>
          </a:p>
          <a:p>
            <a:r>
              <a:rPr lang="en-US" sz="1400" dirty="0" smtClean="0">
                <a:latin typeface="Courier New" panose="02070309020205020404" pitchFamily="49" charset="0"/>
                <a:cs typeface="Courier New" panose="02070309020205020404" pitchFamily="49" charset="0"/>
              </a:rPr>
              <a:t> 40</a:t>
            </a:r>
            <a:r>
              <a:rPr lang="en-US" sz="1400" dirty="0">
                <a:latin typeface="Courier New" panose="02070309020205020404" pitchFamily="49" charset="0"/>
                <a:cs typeface="Courier New" panose="02070309020205020404" pitchFamily="49" charset="0"/>
              </a:rPr>
              <a:t>)   1   1   1   1   1   1   1   1   3   1</a:t>
            </a:r>
          </a:p>
          <a:p>
            <a:r>
              <a:rPr lang="en-US" sz="1400" dirty="0" smtClean="0">
                <a:latin typeface="Courier New" panose="02070309020205020404" pitchFamily="49" charset="0"/>
                <a:cs typeface="Courier New" panose="02070309020205020404" pitchFamily="49" charset="0"/>
              </a:rPr>
              <a:t> 50</a:t>
            </a:r>
            <a:r>
              <a:rPr lang="en-US" sz="1400" dirty="0">
                <a:latin typeface="Courier New" panose="02070309020205020404" pitchFamily="49" charset="0"/>
                <a:cs typeface="Courier New" panose="02070309020205020404" pitchFamily="49" charset="0"/>
              </a:rPr>
              <a:t>)   1   2   4   2   2   1   1   1   1   2</a:t>
            </a:r>
          </a:p>
          <a:p>
            <a:r>
              <a:rPr lang="en-US" sz="1400" dirty="0" smtClean="0">
                <a:latin typeface="Courier New" panose="02070309020205020404" pitchFamily="49" charset="0"/>
                <a:cs typeface="Courier New" panose="02070309020205020404" pitchFamily="49" charset="0"/>
              </a:rPr>
              <a:t> 60</a:t>
            </a:r>
            <a:r>
              <a:rPr lang="en-US" sz="1400" dirty="0">
                <a:latin typeface="Courier New" panose="02070309020205020404" pitchFamily="49" charset="0"/>
                <a:cs typeface="Courier New" panose="02070309020205020404" pitchFamily="49" charset="0"/>
              </a:rPr>
              <a:t>)   1   2   1   1   1   2   1   1   1   2</a:t>
            </a:r>
          </a:p>
          <a:p>
            <a:r>
              <a:rPr lang="en-US" sz="1400" dirty="0" smtClean="0">
                <a:latin typeface="Courier New" panose="02070309020205020404" pitchFamily="49" charset="0"/>
                <a:cs typeface="Courier New" panose="02070309020205020404" pitchFamily="49" charset="0"/>
              </a:rPr>
              <a:t> 70</a:t>
            </a:r>
            <a:r>
              <a:rPr lang="en-US" sz="1400" dirty="0">
                <a:latin typeface="Courier New" panose="02070309020205020404" pitchFamily="49" charset="0"/>
                <a:cs typeface="Courier New" panose="02070309020205020404" pitchFamily="49" charset="0"/>
              </a:rPr>
              <a:t>)   1   1   2   2   2   2   1   3   3   1</a:t>
            </a:r>
          </a:p>
          <a:p>
            <a:r>
              <a:rPr lang="en-US" sz="1400" dirty="0" smtClean="0">
                <a:latin typeface="Courier New" panose="02070309020205020404" pitchFamily="49" charset="0"/>
                <a:cs typeface="Courier New" panose="02070309020205020404" pitchFamily="49" charset="0"/>
              </a:rPr>
              <a:t> 80</a:t>
            </a:r>
            <a:r>
              <a:rPr lang="en-US" sz="1400" dirty="0">
                <a:latin typeface="Courier New" panose="02070309020205020404" pitchFamily="49" charset="0"/>
                <a:cs typeface="Courier New" panose="02070309020205020404" pitchFamily="49" charset="0"/>
              </a:rPr>
              <a:t>)   3   2   1   1   1  10   7   8   8   8</a:t>
            </a:r>
          </a:p>
          <a:p>
            <a:r>
              <a:rPr lang="en-US" sz="1400" dirty="0" smtClean="0">
                <a:latin typeface="Courier New" panose="02070309020205020404" pitchFamily="49" charset="0"/>
                <a:cs typeface="Courier New" panose="02070309020205020404" pitchFamily="49" charset="0"/>
              </a:rPr>
              <a:t> 90</a:t>
            </a:r>
            <a:r>
              <a:rPr lang="en-US" sz="1400" dirty="0">
                <a:latin typeface="Courier New" panose="02070309020205020404" pitchFamily="49" charset="0"/>
                <a:cs typeface="Courier New" panose="02070309020205020404" pitchFamily="49" charset="0"/>
              </a:rPr>
              <a:t>)   7   7   2   2   3   2   2   1   1   2</a:t>
            </a:r>
          </a:p>
          <a:p>
            <a:r>
              <a:rPr lang="en-US" sz="1400" dirty="0">
                <a:latin typeface="Courier New" panose="02070309020205020404" pitchFamily="49" charset="0"/>
                <a:cs typeface="Courier New" panose="02070309020205020404" pitchFamily="49" charset="0"/>
              </a:rPr>
              <a:t>100)   2   1   1   1   2   2   1   3   2   3</a:t>
            </a:r>
          </a:p>
          <a:p>
            <a:r>
              <a:rPr lang="en-US" sz="1400" dirty="0">
                <a:latin typeface="Courier New" panose="02070309020205020404" pitchFamily="49" charset="0"/>
                <a:cs typeface="Courier New" panose="02070309020205020404" pitchFamily="49" charset="0"/>
              </a:rPr>
              <a:t>110)   2   1   2   1   1   1   1   2   1   1</a:t>
            </a:r>
          </a:p>
          <a:p>
            <a:r>
              <a:rPr lang="en-US" sz="1400" dirty="0">
                <a:latin typeface="Courier New" panose="02070309020205020404" pitchFamily="49" charset="0"/>
                <a:cs typeface="Courier New" panose="02070309020205020404" pitchFamily="49" charset="0"/>
              </a:rPr>
              <a:t>120)   2   1   1   2   1   1   1   2   1   2</a:t>
            </a:r>
          </a:p>
          <a:p>
            <a:r>
              <a:rPr lang="en-US" sz="1400" dirty="0">
                <a:latin typeface="Courier New" panose="02070309020205020404" pitchFamily="49" charset="0"/>
                <a:cs typeface="Courier New" panose="02070309020205020404" pitchFamily="49" charset="0"/>
              </a:rPr>
              <a:t>130)   1   1   1  </a:t>
            </a:r>
            <a:r>
              <a:rPr lang="en-US" sz="1400" dirty="0">
                <a:solidFill>
                  <a:srgbClr val="FF0000"/>
                </a:solidFill>
                <a:latin typeface="Courier New" panose="02070309020205020404" pitchFamily="49" charset="0"/>
                <a:cs typeface="Courier New" panose="02070309020205020404" pitchFamily="49" charset="0"/>
              </a:rPr>
              <a:t> 1</a:t>
            </a:r>
          </a:p>
        </p:txBody>
      </p:sp>
    </p:spTree>
    <p:extLst>
      <p:ext uri="{BB962C8B-B14F-4D97-AF65-F5344CB8AC3E}">
        <p14:creationId xmlns:p14="http://schemas.microsoft.com/office/powerpoint/2010/main" val="2558546781"/>
      </p:ext>
    </p:extLst>
  </p:cSld>
  <p:clrMapOvr>
    <a:masterClrMapping/>
  </p:clrMapOvr>
  <p:transition>
    <p:fade/>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6935"/>
            <a:ext cx="8227438" cy="889000"/>
          </a:xfrm>
        </p:spPr>
        <p:txBody>
          <a:bodyPr/>
          <a:lstStyle/>
          <a:p>
            <a:r>
              <a:rPr lang="en-US" sz="2400" dirty="0" smtClean="0"/>
              <a:t>Histogram of Overlapping Task/Recipe Execution</a:t>
            </a:r>
            <a:r>
              <a:rPr lang="en-US" sz="2400" dirty="0"/>
              <a:t/>
            </a:r>
            <a:br>
              <a:rPr lang="en-US" sz="2400" dirty="0"/>
            </a:br>
            <a:endParaRPr lang="en-US" sz="2400" dirty="0"/>
          </a:p>
        </p:txBody>
      </p:sp>
      <p:sp>
        <p:nvSpPr>
          <p:cNvPr id="4" name="Content Placeholder 3"/>
          <p:cNvSpPr>
            <a:spLocks noGrp="1"/>
          </p:cNvSpPr>
          <p:nvPr>
            <p:ph sz="quarter" idx="13"/>
          </p:nvPr>
        </p:nvSpPr>
        <p:spPr>
          <a:xfrm>
            <a:off x="427588" y="831202"/>
            <a:ext cx="8233186" cy="5504285"/>
          </a:xfrm>
        </p:spPr>
        <p:txBody>
          <a:bodyPr/>
          <a:lstStyle/>
          <a:p>
            <a:pPr marL="0" indent="0">
              <a:buNone/>
            </a:pPr>
            <a:endParaRPr lang="en-US" sz="1800" dirty="0" smtClean="0">
              <a:solidFill>
                <a:schemeClr val="tx1"/>
              </a:solidFill>
            </a:endParaRPr>
          </a:p>
        </p:txBody>
      </p:sp>
      <p:sp>
        <p:nvSpPr>
          <p:cNvPr id="5" name="Rectangle 4"/>
          <p:cNvSpPr/>
          <p:nvPr/>
        </p:nvSpPr>
        <p:spPr bwMode="auto">
          <a:xfrm>
            <a:off x="368300" y="668740"/>
            <a:ext cx="8324011" cy="539053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latin typeface="Courier New" panose="02070309020205020404" pitchFamily="49" charset="0"/>
                <a:cs typeface="Courier New" panose="02070309020205020404" pitchFamily="49" charset="0"/>
              </a:rPr>
              <a:t>…</a:t>
            </a:r>
          </a:p>
          <a:p>
            <a:r>
              <a:rPr lang="en-US" sz="1200" dirty="0" err="1" smtClean="0">
                <a:latin typeface="Courier New" panose="02070309020205020404" pitchFamily="49" charset="0"/>
                <a:cs typeface="Courier New" panose="02070309020205020404" pitchFamily="49" charset="0"/>
              </a:rPr>
              <a:t>Histogram:For</a:t>
            </a:r>
            <a:r>
              <a:rPr lang="en-US" sz="1200" dirty="0" smtClean="0">
                <a:latin typeface="Courier New" panose="02070309020205020404" pitchFamily="49" charset="0"/>
                <a:cs typeface="Courier New" panose="02070309020205020404" pitchFamily="49" charset="0"/>
              </a:rPr>
              <a:t> </a:t>
            </a:r>
            <a:r>
              <a:rPr lang="en-US" sz="1200" dirty="0">
                <a:latin typeface="Courier New" panose="02070309020205020404" pitchFamily="49" charset="0"/>
                <a:cs typeface="Courier New" panose="02070309020205020404" pitchFamily="49" charset="0"/>
              </a:rPr>
              <a:t>each task, max number of tasks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614</a:t>
            </a:r>
            <a:r>
              <a:rPr lang="en-US" sz="1200" dirty="0">
                <a:latin typeface="Courier New" panose="02070309020205020404" pitchFamily="49" charset="0"/>
                <a:cs typeface="Courier New" panose="02070309020205020404" pitchFamily="49" charset="0"/>
              </a:rPr>
              <a:t>   9  10  29  28  42  46  55  51  47</a:t>
            </a:r>
          </a:p>
          <a:p>
            <a:r>
              <a:rPr lang="en-US" sz="1200" dirty="0">
                <a:latin typeface="Courier New" panose="02070309020205020404" pitchFamily="49" charset="0"/>
                <a:cs typeface="Courier New" panose="02070309020205020404" pitchFamily="49" charset="0"/>
              </a:rPr>
              <a:t>10)  56  52  48  59  28  33  63  29  43  60</a:t>
            </a:r>
          </a:p>
          <a:p>
            <a:r>
              <a:rPr lang="en-US" sz="1200" dirty="0">
                <a:latin typeface="Courier New" panose="02070309020205020404" pitchFamily="49" charset="0"/>
                <a:cs typeface="Courier New" panose="02070309020205020404" pitchFamily="49" charset="0"/>
              </a:rPr>
              <a:t>20)  60  94 119 223 105  95  53  57  36  40</a:t>
            </a:r>
          </a:p>
          <a:p>
            <a:r>
              <a:rPr lang="en-US" sz="1200" dirty="0">
                <a:latin typeface="Courier New" panose="02070309020205020404" pitchFamily="49" charset="0"/>
                <a:cs typeface="Courier New" panose="02070309020205020404" pitchFamily="49" charset="0"/>
              </a:rPr>
              <a:t>30)  20  26  15  17  13   8  11   9   9   2</a:t>
            </a:r>
          </a:p>
          <a:p>
            <a:r>
              <a:rPr lang="en-US" sz="1200" dirty="0">
                <a:latin typeface="Courier New" panose="02070309020205020404" pitchFamily="49" charset="0"/>
                <a:cs typeface="Courier New" panose="02070309020205020404" pitchFamily="49" charset="0"/>
              </a:rPr>
              <a:t>40)   7  10   9   7   3   6   6   3   6   6</a:t>
            </a:r>
          </a:p>
          <a:p>
            <a:r>
              <a:rPr lang="en-US" sz="1200" dirty="0">
                <a:latin typeface="Courier New" panose="02070309020205020404" pitchFamily="49" charset="0"/>
                <a:cs typeface="Courier New" panose="02070309020205020404" pitchFamily="49" charset="0"/>
              </a:rPr>
              <a:t>50)   6   6   6   2   2   5   3   1   3   1</a:t>
            </a:r>
          </a:p>
          <a:p>
            <a:r>
              <a:rPr lang="en-US" sz="1200" dirty="0">
                <a:latin typeface="Courier New" panose="02070309020205020404" pitchFamily="49" charset="0"/>
                <a:cs typeface="Courier New" panose="02070309020205020404" pitchFamily="49" charset="0"/>
              </a:rPr>
              <a:t>60)   4   2   5   1   2   2   1   2   3   5</a:t>
            </a:r>
          </a:p>
          <a:p>
            <a:r>
              <a:rPr lang="en-US" sz="1200" dirty="0">
                <a:latin typeface="Courier New" panose="02070309020205020404" pitchFamily="49" charset="0"/>
                <a:cs typeface="Courier New" panose="02070309020205020404" pitchFamily="49" charset="0"/>
              </a:rPr>
              <a:t>... </a:t>
            </a:r>
            <a:r>
              <a:rPr lang="en-US" sz="1200" dirty="0" smtClean="0">
                <a:latin typeface="Courier New" panose="02070309020205020404" pitchFamily="49" charset="0"/>
                <a:cs typeface="Courier New" panose="02070309020205020404" pitchFamily="49" charset="0"/>
              </a:rPr>
              <a:t>(sparse) </a:t>
            </a:r>
            <a:r>
              <a:rPr lang="en-US" sz="1200" dirty="0">
                <a:latin typeface="Courier New" panose="02070309020205020404" pitchFamily="49" charset="0"/>
                <a:cs typeface="Courier New" panose="02070309020205020404" pitchFamily="49" charset="0"/>
              </a:rPr>
              <a:t>...</a:t>
            </a:r>
          </a:p>
          <a:p>
            <a:r>
              <a:rPr lang="en-US" sz="1200" dirty="0">
                <a:latin typeface="Courier New" panose="02070309020205020404" pitchFamily="49" charset="0"/>
                <a:cs typeface="Courier New" panose="02070309020205020404" pitchFamily="49" charset="0"/>
              </a:rPr>
              <a:t>980)   0   0   </a:t>
            </a:r>
            <a:r>
              <a:rPr lang="en-US" sz="1200" dirty="0">
                <a:solidFill>
                  <a:srgbClr val="FF0000"/>
                </a:solidFill>
                <a:latin typeface="Courier New" panose="02070309020205020404" pitchFamily="49" charset="0"/>
                <a:cs typeface="Courier New" panose="02070309020205020404" pitchFamily="49" charset="0"/>
              </a:rPr>
              <a:t>1</a:t>
            </a:r>
          </a:p>
          <a:p>
            <a:endParaRPr lang="en-US" sz="1200" dirty="0">
              <a:latin typeface="Courier New" panose="02070309020205020404" pitchFamily="49" charset="0"/>
              <a:cs typeface="Courier New" panose="02070309020205020404" pitchFamily="49" charset="0"/>
            </a:endParaRPr>
          </a:p>
          <a:p>
            <a:r>
              <a:rPr lang="en-US" sz="1200" dirty="0" err="1">
                <a:latin typeface="Courier New" panose="02070309020205020404" pitchFamily="49" charset="0"/>
                <a:cs typeface="Courier New" panose="02070309020205020404" pitchFamily="49" charset="0"/>
              </a:rPr>
              <a:t>Histogram:For</a:t>
            </a:r>
            <a:r>
              <a:rPr lang="en-US" sz="1200" dirty="0">
                <a:latin typeface="Courier New" panose="02070309020205020404" pitchFamily="49" charset="0"/>
                <a:cs typeface="Courier New" panose="02070309020205020404" pitchFamily="49" charset="0"/>
              </a:rPr>
              <a:t> each recipe's task set, max number of recipes that overlap its build</a:t>
            </a:r>
          </a:p>
          <a:p>
            <a:r>
              <a:rPr lang="en-US" sz="1200" dirty="0">
                <a:latin typeface="Courier New" panose="02070309020205020404" pitchFamily="49" charset="0"/>
                <a:cs typeface="Courier New" panose="02070309020205020404" pitchFamily="49" charset="0"/>
              </a:rPr>
              <a:t>       0   1   2   3   4   5   6   7   8   9</a:t>
            </a:r>
          </a:p>
          <a:p>
            <a:r>
              <a:rPr lang="en-US" sz="1200" dirty="0">
                <a:latin typeface="Courier New" panose="02070309020205020404" pitchFamily="49" charset="0"/>
                <a:cs typeface="Courier New" panose="02070309020205020404" pitchFamily="49" charset="0"/>
              </a:rPr>
              <a:t>    ----------------------------------------</a:t>
            </a:r>
          </a:p>
          <a:p>
            <a:r>
              <a:rPr lang="en-US" sz="1200" dirty="0">
                <a:latin typeface="Courier New" panose="02070309020205020404" pitchFamily="49" charset="0"/>
                <a:cs typeface="Courier New" panose="02070309020205020404" pitchFamily="49" charset="0"/>
              </a:rPr>
              <a:t>  0)  </a:t>
            </a:r>
            <a:r>
              <a:rPr lang="en-US" sz="1200" dirty="0">
                <a:solidFill>
                  <a:srgbClr val="FF0000"/>
                </a:solidFill>
                <a:latin typeface="Courier New" panose="02070309020205020404" pitchFamily="49" charset="0"/>
                <a:cs typeface="Courier New" panose="02070309020205020404" pitchFamily="49" charset="0"/>
              </a:rPr>
              <a:t>67</a:t>
            </a:r>
            <a:r>
              <a:rPr lang="en-US" sz="1200" dirty="0">
                <a:latin typeface="Courier New" panose="02070309020205020404" pitchFamily="49" charset="0"/>
                <a:cs typeface="Courier New" panose="02070309020205020404" pitchFamily="49" charset="0"/>
              </a:rPr>
              <a:t>   0   0   0   0   0   0   0   0   0</a:t>
            </a:r>
          </a:p>
          <a:p>
            <a:r>
              <a:rPr lang="en-US" sz="1200" dirty="0">
                <a:latin typeface="Courier New" panose="02070309020205020404" pitchFamily="49" charset="0"/>
                <a:cs typeface="Courier New" panose="02070309020205020404" pitchFamily="49" charset="0"/>
              </a:rPr>
              <a:t> 10)   0   0   0   0   0   0   0   0   0   0</a:t>
            </a:r>
          </a:p>
          <a:p>
            <a:r>
              <a:rPr lang="en-US" sz="1200" dirty="0">
                <a:latin typeface="Courier New" panose="02070309020205020404" pitchFamily="49" charset="0"/>
                <a:cs typeface="Courier New" panose="02070309020205020404" pitchFamily="49" charset="0"/>
              </a:rPr>
              <a:t>... (all zeros) ...</a:t>
            </a:r>
          </a:p>
          <a:p>
            <a:r>
              <a:rPr lang="en-US" sz="1200" dirty="0">
                <a:latin typeface="Courier New" panose="02070309020205020404" pitchFamily="49" charset="0"/>
                <a:cs typeface="Courier New" panose="02070309020205020404" pitchFamily="49" charset="0"/>
              </a:rPr>
              <a:t> 80)   0   0   0   0   5   1   1   8   4   1</a:t>
            </a:r>
          </a:p>
          <a:p>
            <a:r>
              <a:rPr lang="en-US" sz="1200" dirty="0">
                <a:latin typeface="Courier New" panose="02070309020205020404" pitchFamily="49" charset="0"/>
                <a:cs typeface="Courier New" panose="02070309020205020404" pitchFamily="49" charset="0"/>
              </a:rPr>
              <a:t> 90)   3   2   0   1   4   4   3   0   0   0</a:t>
            </a:r>
          </a:p>
          <a:p>
            <a:r>
              <a:rPr lang="en-US" sz="1200" dirty="0" smtClean="0">
                <a:latin typeface="Courier New" panose="02070309020205020404" pitchFamily="49" charset="0"/>
                <a:cs typeface="Courier New" panose="02070309020205020404" pitchFamily="49" charset="0"/>
              </a:rPr>
              <a:t>100)   0   0   0   0   0   0   2   1   0   0</a:t>
            </a:r>
          </a:p>
          <a:p>
            <a:r>
              <a:rPr lang="en-US" sz="1200" dirty="0" smtClean="0">
                <a:latin typeface="Courier New" panose="02070309020205020404" pitchFamily="49" charset="0"/>
                <a:cs typeface="Courier New" panose="02070309020205020404" pitchFamily="49" charset="0"/>
              </a:rPr>
              <a:t>110)   2   0   1   2   0   0   3   0   1   2</a:t>
            </a:r>
          </a:p>
          <a:p>
            <a:r>
              <a:rPr lang="en-US" sz="1200" dirty="0" smtClean="0">
                <a:latin typeface="Courier New" panose="02070309020205020404" pitchFamily="49" charset="0"/>
                <a:cs typeface="Courier New" panose="02070309020205020404" pitchFamily="49" charset="0"/>
              </a:rPr>
              <a:t>120)   0   0   0   0   0   0   0   0   2   0</a:t>
            </a:r>
          </a:p>
          <a:p>
            <a:r>
              <a:rPr lang="en-US" sz="1200" dirty="0" smtClean="0">
                <a:latin typeface="Courier New" panose="02070309020205020404" pitchFamily="49" charset="0"/>
                <a:cs typeface="Courier New" panose="02070309020205020404" pitchFamily="49" charset="0"/>
              </a:rPr>
              <a:t>130)   0  26   8   5   2   6   5   0   0   1</a:t>
            </a:r>
          </a:p>
          <a:p>
            <a:r>
              <a:rPr lang="en-US" sz="1200" dirty="0">
                <a:latin typeface="Courier New" panose="02070309020205020404" pitchFamily="49" charset="0"/>
                <a:cs typeface="Courier New" panose="02070309020205020404" pitchFamily="49" charset="0"/>
              </a:rPr>
              <a:t>... (sparse) ...</a:t>
            </a:r>
          </a:p>
          <a:p>
            <a:r>
              <a:rPr lang="en-US" sz="1200" dirty="0" smtClean="0">
                <a:latin typeface="Courier New" panose="02070309020205020404" pitchFamily="49" charset="0"/>
                <a:cs typeface="Courier New" panose="02070309020205020404" pitchFamily="49" charset="0"/>
              </a:rPr>
              <a:t>170</a:t>
            </a:r>
            <a:r>
              <a:rPr lang="en-US" sz="1200" dirty="0">
                <a:latin typeface="Courier New" panose="02070309020205020404" pitchFamily="49" charset="0"/>
                <a:cs typeface="Courier New" panose="02070309020205020404" pitchFamily="49" charset="0"/>
              </a:rPr>
              <a:t>)   0   4   0   0   0   0   0   0   0   0</a:t>
            </a:r>
          </a:p>
          <a:p>
            <a:r>
              <a:rPr lang="en-US" sz="1200" dirty="0">
                <a:latin typeface="Courier New" panose="02070309020205020404" pitchFamily="49" charset="0"/>
                <a:cs typeface="Courier New" panose="02070309020205020404" pitchFamily="49" charset="0"/>
              </a:rPr>
              <a:t>180)   0   0   0   0   0   0  </a:t>
            </a:r>
            <a:r>
              <a:rPr lang="en-US" sz="1200" dirty="0">
                <a:solidFill>
                  <a:srgbClr val="FF0000"/>
                </a:solidFill>
                <a:latin typeface="Courier New" panose="02070309020205020404" pitchFamily="49" charset="0"/>
                <a:cs typeface="Courier New" panose="02070309020205020404" pitchFamily="49" charset="0"/>
              </a:rPr>
              <a:t>69</a:t>
            </a:r>
          </a:p>
        </p:txBody>
      </p:sp>
    </p:spTree>
    <p:extLst>
      <p:ext uri="{BB962C8B-B14F-4D97-AF65-F5344CB8AC3E}">
        <p14:creationId xmlns:p14="http://schemas.microsoft.com/office/powerpoint/2010/main" val="149986048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ourier" charset="0"/>
                <a:ea typeface="Courier" charset="0"/>
                <a:cs typeface="Courier" charset="0"/>
              </a:rPr>
              <a:t>devtool</a:t>
            </a:r>
            <a:r>
              <a:rPr lang="en-US" dirty="0" smtClean="0"/>
              <a:t> - Baking in a sandbox</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dirty="0" smtClean="0"/>
              <a:t>Class will</a:t>
            </a:r>
            <a:r>
              <a:rPr lang="en-US" baseline="0" dirty="0" smtClean="0"/>
              <a:t> cover</a:t>
            </a:r>
            <a:r>
              <a:rPr lang="en-US" dirty="0" smtClean="0"/>
              <a:t> these use cases for </a:t>
            </a:r>
            <a:r>
              <a:rPr lang="en-US" dirty="0" err="1" smtClean="0"/>
              <a:t>devtool</a:t>
            </a:r>
            <a:endParaRPr lang="en-US" dirty="0" smtClean="0"/>
          </a:p>
          <a:p>
            <a:r>
              <a:rPr lang="en-US" dirty="0" smtClean="0"/>
              <a:t>Development</a:t>
            </a:r>
            <a:r>
              <a:rPr lang="en-US" baseline="0" dirty="0" smtClean="0"/>
              <a:t> cycle with a new recipe</a:t>
            </a:r>
          </a:p>
          <a:p>
            <a:pPr lvl="1"/>
            <a:r>
              <a:rPr lang="en-US" dirty="0" smtClean="0"/>
              <a:t>Create a recipe from a source tree, then we will build, deploy, edit, build, and deploy</a:t>
            </a:r>
          </a:p>
          <a:p>
            <a:pPr lvl="0"/>
            <a:r>
              <a:rPr lang="en-US" dirty="0" smtClean="0"/>
              <a:t>Development</a:t>
            </a:r>
            <a:r>
              <a:rPr lang="en-US" baseline="0" dirty="0" smtClean="0"/>
              <a:t> cycle to modify the source of</a:t>
            </a:r>
            <a:r>
              <a:rPr lang="en-US" dirty="0" smtClean="0"/>
              <a:t> </a:t>
            </a:r>
            <a:r>
              <a:rPr lang="en-US" baseline="0" dirty="0" smtClean="0"/>
              <a:t>existing recipe</a:t>
            </a:r>
          </a:p>
          <a:p>
            <a:pPr lvl="1"/>
            <a:r>
              <a:rPr lang="en-US" dirty="0" smtClean="0"/>
              <a:t>Extract recipe and source, then </a:t>
            </a:r>
            <a:r>
              <a:rPr lang="en-US" baseline="0" dirty="0" smtClean="0"/>
              <a:t>edit, build, and deploy</a:t>
            </a:r>
          </a:p>
          <a:p>
            <a:pPr lvl="0"/>
            <a:r>
              <a:rPr lang="en-US" dirty="0"/>
              <a:t>Development cycle </a:t>
            </a:r>
            <a:r>
              <a:rPr lang="en-US" dirty="0" smtClean="0"/>
              <a:t>to upgrade an existing </a:t>
            </a:r>
            <a:r>
              <a:rPr lang="en-US" dirty="0"/>
              <a:t>recipe</a:t>
            </a:r>
          </a:p>
          <a:p>
            <a:pPr lvl="1"/>
            <a:r>
              <a:rPr lang="en-US" dirty="0"/>
              <a:t>Extract recipe and source, </a:t>
            </a:r>
            <a:r>
              <a:rPr lang="en-US" dirty="0" smtClean="0"/>
              <a:t>then </a:t>
            </a:r>
            <a:r>
              <a:rPr lang="en-US" dirty="0"/>
              <a:t>edit, build, and deploy</a:t>
            </a:r>
          </a:p>
          <a:p>
            <a:pPr lvl="1"/>
            <a:endParaRPr lang="en-US" baseline="0" dirty="0" smtClean="0"/>
          </a:p>
          <a:p>
            <a:pPr marL="0" indent="0">
              <a:buNone/>
            </a:pPr>
            <a:endParaRPr lang="en-US" dirty="0"/>
          </a:p>
        </p:txBody>
      </p:sp>
    </p:spTree>
    <p:extLst>
      <p:ext uri="{BB962C8B-B14F-4D97-AF65-F5344CB8AC3E}">
        <p14:creationId xmlns:p14="http://schemas.microsoft.com/office/powerpoint/2010/main" val="11093360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Here are some initial results when examining </a:t>
            </a:r>
            <a:r>
              <a:rPr lang="en-US" sz="1800" dirty="0" smtClean="0"/>
              <a:t>a </a:t>
            </a:r>
            <a:r>
              <a:rPr lang="en-US" sz="1800" dirty="0"/>
              <a:t>“core-image-minimal” project with Task Count=2658 and Recipe </a:t>
            </a:r>
            <a:r>
              <a:rPr lang="en-US" sz="1800" dirty="0" smtClean="0"/>
              <a:t>Count=254</a:t>
            </a:r>
          </a:p>
          <a:p>
            <a:r>
              <a:rPr lang="en-US" sz="1800" dirty="0" smtClean="0"/>
              <a:t>We </a:t>
            </a:r>
            <a:r>
              <a:rPr lang="en-US" sz="1800" dirty="0"/>
              <a:t>have as many as 148 tasks being able to </a:t>
            </a:r>
            <a:r>
              <a:rPr lang="en-US" sz="1800" dirty="0" smtClean="0"/>
              <a:t>run with all 24 available threads used</a:t>
            </a:r>
          </a:p>
          <a:p>
            <a:r>
              <a:rPr lang="en-US" sz="1800" dirty="0" smtClean="0"/>
              <a:t>There were 621 tasks that ran solo</a:t>
            </a:r>
          </a:p>
          <a:p>
            <a:r>
              <a:rPr lang="en-US" sz="1800" dirty="0" smtClean="0"/>
              <a:t>There were zero recipes that ran solo</a:t>
            </a:r>
            <a:endParaRPr lang="en-US" sz="1800" dirty="0"/>
          </a:p>
          <a:p>
            <a:r>
              <a:rPr lang="en-US" sz="1800" dirty="0" smtClean="0"/>
              <a:t>There </a:t>
            </a:r>
            <a:r>
              <a:rPr lang="en-US" sz="1800" dirty="0"/>
              <a:t>was one task </a:t>
            </a:r>
            <a:r>
              <a:rPr lang="en-US" sz="1800" dirty="0" smtClean="0"/>
              <a:t>“</a:t>
            </a:r>
            <a:r>
              <a:rPr lang="en-US" sz="1800" dirty="0" err="1" smtClean="0"/>
              <a:t>linux-yocto:do_fetch</a:t>
            </a:r>
            <a:r>
              <a:rPr lang="en-US" sz="1800" dirty="0" smtClean="0"/>
              <a:t>” </a:t>
            </a:r>
            <a:r>
              <a:rPr lang="en-US" sz="1800" dirty="0"/>
              <a:t>whose execution overlapped with 983 other </a:t>
            </a:r>
            <a:r>
              <a:rPr lang="en-US" sz="1800" dirty="0" smtClean="0"/>
              <a:t>tasks; the second </a:t>
            </a:r>
            <a:r>
              <a:rPr lang="en-US" sz="1800" dirty="0"/>
              <a:t>most </a:t>
            </a:r>
            <a:r>
              <a:rPr lang="en-US" sz="1800" dirty="0" smtClean="0"/>
              <a:t>overlap was “python3-native:do_configure” with an overlap count of 798</a:t>
            </a:r>
            <a:endParaRPr lang="en-US" sz="1800" dirty="0"/>
          </a:p>
          <a:p>
            <a:r>
              <a:rPr lang="en-US" sz="1800" dirty="0" smtClean="0"/>
              <a:t>There </a:t>
            </a:r>
            <a:r>
              <a:rPr lang="en-US" sz="1800" dirty="0"/>
              <a:t>were 69 recipes that overlaps with 186 other </a:t>
            </a:r>
            <a:r>
              <a:rPr lang="en-US" sz="1800" dirty="0" smtClean="0"/>
              <a:t>recipes, with the next highest overlap being 4 recipes that overlap with 171 other recipes</a:t>
            </a:r>
          </a:p>
          <a:p>
            <a:r>
              <a:rPr lang="en-US" sz="1800" dirty="0" smtClean="0"/>
              <a:t>The below sample HTML output page on task overlaps shows the amount of information available, with the recipe page too large to show in this context</a:t>
            </a:r>
            <a:endParaRPr lang="en-US" sz="1800" dirty="0"/>
          </a:p>
          <a:p>
            <a:endParaRPr lang="en-US" sz="1800" dirty="0" smtClean="0"/>
          </a:p>
        </p:txBody>
      </p:sp>
    </p:spTree>
    <p:extLst>
      <p:ext uri="{BB962C8B-B14F-4D97-AF65-F5344CB8AC3E}">
        <p14:creationId xmlns:p14="http://schemas.microsoft.com/office/powerpoint/2010/main" val="2429307330"/>
      </p:ext>
    </p:extLst>
  </p:cSld>
  <p:clrMapOvr>
    <a:masterClrMapping/>
  </p:clrMapOvr>
  <p:transition>
    <p:fade/>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Let us see the available builds:</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Select the minimal build #4</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r>
              <a:rPr lang="en-US" sz="1800" dirty="0" smtClean="0"/>
              <a:t>Run the commands </a:t>
            </a:r>
            <a:r>
              <a:rPr lang="en-US" sz="1800" dirty="0" err="1" smtClean="0">
                <a:solidFill>
                  <a:srgbClr val="0070C0"/>
                </a:solidFill>
                <a:latin typeface="Courier New" panose="02070309020205020404" pitchFamily="49" charset="0"/>
                <a:cs typeface="Courier New" panose="02070309020205020404" pitchFamily="49" charset="0"/>
              </a:rPr>
              <a:t>d,t,r,o,O,g,G</a:t>
            </a:r>
            <a:r>
              <a:rPr lang="en-US" sz="1800" dirty="0" smtClean="0">
                <a:solidFill>
                  <a:schemeClr val="tx1"/>
                </a:solidFill>
                <a:latin typeface="Courier New" panose="02070309020205020404" pitchFamily="49" charset="0"/>
                <a:cs typeface="Courier New" panose="02070309020205020404" pitchFamily="49" charset="0"/>
              </a:rPr>
              <a:t> </a:t>
            </a:r>
            <a:r>
              <a:rPr lang="en-US" sz="1800" dirty="0" smtClean="0">
                <a:solidFill>
                  <a:schemeClr val="tx1"/>
                </a:solidFill>
                <a:latin typeface="+mn-lt"/>
                <a:cs typeface="Courier New" panose="02070309020205020404" pitchFamily="49" charset="0"/>
              </a:rPr>
              <a:t>to get a sense of the minimal outputs</a:t>
            </a:r>
            <a:endParaRPr lang="en-US" sz="1800" dirty="0">
              <a:solidFill>
                <a:schemeClr val="tx1"/>
              </a:solidFill>
              <a:latin typeface="+mn-lt"/>
              <a:cs typeface="Courier New" panose="02070309020205020404" pitchFamily="49" charset="0"/>
            </a:endParaRPr>
          </a:p>
          <a:p>
            <a:endParaRPr lang="en-US" sz="1800" dirty="0" smtClean="0"/>
          </a:p>
        </p:txBody>
      </p:sp>
      <p:sp>
        <p:nvSpPr>
          <p:cNvPr id="5" name="Rectangle 4"/>
          <p:cNvSpPr/>
          <p:nvPr/>
        </p:nvSpPr>
        <p:spPr bwMode="auto">
          <a:xfrm>
            <a:off x="467834" y="1296538"/>
            <a:ext cx="8224477" cy="207445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List of available builds:</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=1)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00:16:30.794711,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=2)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00:46:40.724932, Outcome=FAILED,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err="1">
                <a:solidFill>
                  <a:schemeClr val="tx1"/>
                </a:solidFill>
                <a:latin typeface="Courier New" panose="02070309020205020404" pitchFamily="49" charset="0"/>
                <a:cs typeface="Courier New" panose="02070309020205020404" pitchFamily="49" charset="0"/>
              </a:rPr>
              <a:t>populate_sdk_ext</a:t>
            </a:r>
            <a:endParaRPr lang="en-US" sz="1200" dirty="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=3)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=2017-02-13 00:46:26.513568,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Target=core-image-base, Task</a:t>
            </a:r>
            <a:r>
              <a:rPr lang="en-US" sz="1200" dirty="0" smtClean="0">
                <a:solidFill>
                  <a:schemeClr val="tx1"/>
                </a:solidFill>
                <a:latin typeface="Courier New" panose="02070309020205020404" pitchFamily="49" charset="0"/>
                <a:cs typeface="Courier New" panose="02070309020205020404" pitchFamily="49" charset="0"/>
              </a:rPr>
              <a:t>=</a:t>
            </a:r>
            <a:r>
              <a:rPr lang="en-US" sz="1200" dirty="0">
                <a:solidFill>
                  <a:schemeClr val="tx1"/>
                </a:solidFill>
                <a:latin typeface="Courier New" panose="02070309020205020404" pitchFamily="49" charset="0"/>
                <a:cs typeface="Courier New" panose="02070309020205020404" pitchFamily="49" charset="0"/>
              </a:rPr>
              <a:t>''</a:t>
            </a:r>
          </a:p>
          <a:p>
            <a:r>
              <a:rPr lang="en-US" sz="1200" dirty="0">
                <a:solidFill>
                  <a:schemeClr val="tx1"/>
                </a:solidFill>
                <a:latin typeface="Courier New" panose="02070309020205020404" pitchFamily="49" charset="0"/>
                <a:cs typeface="Courier New" panose="02070309020205020404" pitchFamily="49" charset="0"/>
              </a:rPr>
              <a:t>  </a:t>
            </a:r>
            <a:r>
              <a:rPr lang="en-US" sz="1200" dirty="0" err="1">
                <a:solidFill>
                  <a:schemeClr val="tx1"/>
                </a:solidFill>
                <a:latin typeface="Courier New" panose="02070309020205020404" pitchFamily="49" charset="0"/>
                <a:cs typeface="Courier New" panose="02070309020205020404" pitchFamily="49" charset="0"/>
              </a:rPr>
              <a:t>BuildId</a:t>
            </a:r>
            <a:r>
              <a:rPr lang="en-US" sz="1200" dirty="0">
                <a:solidFill>
                  <a:schemeClr val="tx1"/>
                </a:solidFill>
                <a:latin typeface="Courier New" panose="02070309020205020404" pitchFamily="49" charset="0"/>
                <a:cs typeface="Courier New" panose="02070309020205020404" pitchFamily="49" charset="0"/>
              </a:rPr>
              <a:t>=4)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Project=Command </a:t>
            </a:r>
            <a:r>
              <a:rPr lang="en-US" sz="1200" dirty="0">
                <a:solidFill>
                  <a:schemeClr val="tx1"/>
                </a:solidFill>
                <a:latin typeface="Courier New" panose="02070309020205020404" pitchFamily="49" charset="0"/>
                <a:cs typeface="Courier New" panose="02070309020205020404" pitchFamily="49" charset="0"/>
              </a:rPr>
              <a:t>line builds, Target=quilt-native, Task</a:t>
            </a:r>
            <a:r>
              <a:rPr lang="en-US" sz="1200" dirty="0" smtClean="0">
                <a:solidFill>
                  <a:schemeClr val="tx1"/>
                </a:solidFill>
                <a:latin typeface="Courier New" panose="02070309020205020404" pitchFamily="49" charset="0"/>
                <a:cs typeface="Courier New" panose="02070309020205020404" pitchFamily="49" charset="0"/>
              </a:rPr>
              <a:t>=''</a:t>
            </a:r>
            <a:endParaRPr lang="en-US" sz="1200" dirty="0">
              <a:solidFill>
                <a:schemeClr val="tx1"/>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358651" y="4035188"/>
            <a:ext cx="8224477" cy="113731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4</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Fetching build #4</a:t>
            </a:r>
          </a:p>
          <a:p>
            <a:r>
              <a:rPr lang="en-US" sz="1200" dirty="0">
                <a:solidFill>
                  <a:schemeClr val="tx1"/>
                </a:solidFill>
                <a:latin typeface="Courier New" panose="02070309020205020404" pitchFamily="49" charset="0"/>
                <a:cs typeface="Courier New" panose="02070309020205020404" pitchFamily="49" charset="0"/>
              </a:rPr>
              <a:t>Build: </a:t>
            </a:r>
            <a:r>
              <a:rPr lang="en-US" sz="1200" dirty="0" err="1">
                <a:solidFill>
                  <a:schemeClr val="tx1"/>
                </a:solidFill>
                <a:latin typeface="Courier New" panose="02070309020205020404" pitchFamily="49" charset="0"/>
                <a:cs typeface="Courier New" panose="02070309020205020404" pitchFamily="49" charset="0"/>
              </a:rPr>
              <a:t>CompletedOn</a:t>
            </a:r>
            <a:r>
              <a:rPr lang="en-US" sz="1200" dirty="0">
                <a:solidFill>
                  <a:schemeClr val="tx1"/>
                </a:solidFill>
                <a:latin typeface="Courier New" panose="02070309020205020404" pitchFamily="49" charset="0"/>
                <a:cs typeface="Courier New" panose="02070309020205020404" pitchFamily="49" charset="0"/>
              </a:rPr>
              <a:t>=2017-02-23 09:02:31.109727, Outcome=SUCCEEDED, </a:t>
            </a:r>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 </a:t>
            </a:r>
            <a:r>
              <a:rPr lang="en-US" sz="1200" dirty="0" smtClean="0">
                <a:solidFill>
                  <a:schemeClr val="tx1"/>
                </a:solidFill>
                <a:latin typeface="Courier New" panose="02070309020205020404" pitchFamily="49" charset="0"/>
                <a:cs typeface="Courier New" panose="02070309020205020404" pitchFamily="49" charset="0"/>
              </a:rPr>
              <a:t>  Project</a:t>
            </a:r>
            <a:r>
              <a:rPr lang="en-US" sz="1200" dirty="0">
                <a:solidFill>
                  <a:schemeClr val="tx1"/>
                </a:solidFill>
                <a:latin typeface="Courier New" panose="02070309020205020404" pitchFamily="49" charset="0"/>
                <a:cs typeface="Courier New" panose="02070309020205020404" pitchFamily="49" charset="0"/>
              </a:rPr>
              <a:t>='Command line </a:t>
            </a:r>
            <a:r>
              <a:rPr lang="en-US" sz="1200" dirty="0" smtClean="0">
                <a:solidFill>
                  <a:schemeClr val="tx1"/>
                </a:solidFill>
                <a:latin typeface="Courier New" panose="02070309020205020404" pitchFamily="49" charset="0"/>
                <a:cs typeface="Courier New" panose="02070309020205020404" pitchFamily="49" charset="0"/>
              </a:rPr>
              <a:t>builds‘ Target</a:t>
            </a:r>
            <a:r>
              <a:rPr lang="en-US" sz="1200" dirty="0">
                <a:solidFill>
                  <a:schemeClr val="tx1"/>
                </a:solidFill>
                <a:latin typeface="Courier New" panose="02070309020205020404" pitchFamily="49" charset="0"/>
                <a:cs typeface="Courier New" panose="02070309020205020404" pitchFamily="49" charset="0"/>
              </a:rPr>
              <a:t>='quilt-native', Task='', Machine='qemux86-64'</a:t>
            </a:r>
          </a:p>
          <a:p>
            <a:r>
              <a:rPr lang="en-US" sz="1200" dirty="0">
                <a:solidFill>
                  <a:schemeClr val="tx1"/>
                </a:solidFill>
                <a:latin typeface="Courier New" panose="02070309020205020404" pitchFamily="49" charset="0"/>
                <a:cs typeface="Courier New" panose="02070309020205020404" pitchFamily="49" charset="0"/>
              </a:rPr>
              <a:t>Success: build #4, Task Count=9, Recipe </a:t>
            </a:r>
            <a:r>
              <a:rPr lang="en-US" sz="1200" dirty="0" smtClean="0">
                <a:solidFill>
                  <a:schemeClr val="tx1"/>
                </a:solidFill>
                <a:latin typeface="Courier New" panose="02070309020205020404" pitchFamily="49" charset="0"/>
                <a:cs typeface="Courier New" panose="02070309020205020404" pitchFamily="49" charset="0"/>
              </a:rPr>
              <a:t>Count=1</a:t>
            </a:r>
            <a:endParaRPr lang="en-US" sz="1200" dirty="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717490126"/>
      </p:ext>
    </p:extLst>
  </p:cSld>
  <p:clrMapOvr>
    <a:masterClrMapping/>
  </p:clrMapOvr>
  <p:transition>
    <p:fade/>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61624"/>
            <a:ext cx="8227438" cy="889000"/>
          </a:xfrm>
        </p:spPr>
        <p:txBody>
          <a:bodyPr/>
          <a:lstStyle/>
          <a:p>
            <a:r>
              <a:rPr lang="en-US" sz="2800" dirty="0" smtClean="0"/>
              <a:t>Initial Results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t>Now select the large build (#1) and explore. We shall use the recipe filter ‘</a:t>
            </a:r>
            <a:r>
              <a:rPr lang="en-US" sz="2000" dirty="0" err="1" smtClean="0"/>
              <a:t>zlib</a:t>
            </a:r>
            <a:r>
              <a:rPr lang="en-US" sz="2000" dirty="0" smtClean="0"/>
              <a:t>’ to limit the output:</a:t>
            </a:r>
          </a:p>
          <a:p>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500" dirty="0" smtClean="0"/>
          </a:p>
          <a:p>
            <a:r>
              <a:rPr lang="en-US" sz="2000" dirty="0" smtClean="0"/>
              <a:t>Make sure your window is very wide, and then run this command to see a graph of the task overlaps for </a:t>
            </a:r>
            <a:r>
              <a:rPr lang="en-US" sz="2000" dirty="0" err="1" smtClean="0"/>
              <a:t>zlib</a:t>
            </a:r>
            <a:r>
              <a:rPr lang="en-US" sz="2000" dirty="0" smtClean="0"/>
              <a:t>:</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1800" dirty="0" smtClean="0"/>
          </a:p>
          <a:p>
            <a:endParaRPr lang="en-US" sz="1800" dirty="0" smtClean="0"/>
          </a:p>
        </p:txBody>
      </p:sp>
      <p:sp>
        <p:nvSpPr>
          <p:cNvPr id="5" name="Rectangle 4"/>
          <p:cNvSpPr/>
          <p:nvPr/>
        </p:nvSpPr>
        <p:spPr bwMode="auto">
          <a:xfrm>
            <a:off x="467834" y="1646833"/>
            <a:ext cx="8224477" cy="201076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200" dirty="0" smtClean="0">
              <a:solidFill>
                <a:schemeClr val="tx1"/>
              </a:solidFill>
              <a:latin typeface="Courier New" panose="02070309020205020404" pitchFamily="49" charset="0"/>
              <a:cs typeface="Courier New" panose="02070309020205020404" pitchFamily="49" charset="0"/>
            </a:endParaRPr>
          </a:p>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b 1</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e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t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r </a:t>
            </a:r>
            <a:r>
              <a:rPr lang="en-US" sz="1600" b="1" dirty="0" err="1">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a:t>
            </a:r>
            <a:r>
              <a:rPr lang="en-US" sz="1600" b="1" dirty="0" err="1">
                <a:solidFill>
                  <a:srgbClr val="0070C0"/>
                </a:solidFill>
                <a:latin typeface="Courier New" panose="02070309020205020404" pitchFamily="49" charset="0"/>
                <a:cs typeface="Courier New" panose="02070309020205020404" pitchFamily="49" charset="0"/>
              </a:rPr>
              <a:t>zlib</a:t>
            </a:r>
            <a:endParaRPr lang="en-US" sz="1600" b="1" dirty="0">
              <a:solidFill>
                <a:srgbClr val="0070C0"/>
              </a:solidFill>
              <a:latin typeface="Courier New" panose="02070309020205020404" pitchFamily="49" charset="0"/>
              <a:cs typeface="Courier New" panose="02070309020205020404" pitchFamily="49" charset="0"/>
            </a:endParaRPr>
          </a:p>
          <a:p>
            <a:r>
              <a:rPr lang="en-US" sz="1200" dirty="0">
                <a:solidFill>
                  <a:schemeClr val="tx1"/>
                </a:solidFill>
                <a:latin typeface="Courier New" panose="02070309020205020404" pitchFamily="49" charset="0"/>
                <a:cs typeface="Courier New" panose="02070309020205020404" pitchFamily="49" charset="0"/>
              </a:rPr>
              <a:t>Command: </a:t>
            </a:r>
            <a:r>
              <a:rPr lang="en-US" sz="1600" b="1" dirty="0">
                <a:solidFill>
                  <a:srgbClr val="0070C0"/>
                </a:solidFill>
                <a:latin typeface="Courier New" panose="02070309020205020404" pitchFamily="49" charset="0"/>
                <a:cs typeface="Courier New" panose="02070309020205020404" pitchFamily="49" charset="0"/>
              </a:rPr>
              <a:t>O 0</a:t>
            </a:r>
            <a:endParaRPr lang="en-US" sz="1200" b="1" dirty="0">
              <a:solidFill>
                <a:srgbClr val="0070C0"/>
              </a:solidFill>
              <a:latin typeface="Courier New" panose="02070309020205020404" pitchFamily="49" charset="0"/>
              <a:cs typeface="Courier New" panose="02070309020205020404" pitchFamily="49" charset="0"/>
            </a:endParaRPr>
          </a:p>
        </p:txBody>
      </p:sp>
      <p:sp>
        <p:nvSpPr>
          <p:cNvPr id="6" name="Rectangle 5"/>
          <p:cNvSpPr/>
          <p:nvPr/>
        </p:nvSpPr>
        <p:spPr bwMode="auto">
          <a:xfrm>
            <a:off x="454187" y="4840417"/>
            <a:ext cx="8224477" cy="568656"/>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dirty="0" smtClean="0">
                <a:solidFill>
                  <a:schemeClr val="tx1"/>
                </a:solidFill>
                <a:latin typeface="Courier New" panose="02070309020205020404" pitchFamily="49" charset="0"/>
                <a:cs typeface="Courier New" panose="02070309020205020404" pitchFamily="49" charset="0"/>
              </a:rPr>
              <a:t>Command</a:t>
            </a:r>
            <a:r>
              <a:rPr lang="en-US" sz="1200" dirty="0">
                <a:solidFill>
                  <a:schemeClr val="tx1"/>
                </a:solidFill>
                <a:latin typeface="Courier New" panose="02070309020205020404" pitchFamily="49" charset="0"/>
                <a:cs typeface="Courier New" panose="02070309020205020404" pitchFamily="49" charset="0"/>
              </a:rPr>
              <a:t>: </a:t>
            </a:r>
            <a:r>
              <a:rPr lang="en-US" sz="1600" b="1" dirty="0">
                <a:solidFill>
                  <a:srgbClr val="0070C0"/>
                </a:solidFill>
                <a:latin typeface="Courier New" panose="02070309020205020404" pitchFamily="49" charset="0"/>
                <a:cs typeface="Courier New" panose="02070309020205020404" pitchFamily="49" charset="0"/>
              </a:rPr>
              <a:t>g </a:t>
            </a:r>
            <a:r>
              <a:rPr lang="en-US" sz="1600" b="1" dirty="0" err="1" smtClean="0">
                <a:solidFill>
                  <a:srgbClr val="0070C0"/>
                </a:solidFill>
                <a:latin typeface="Courier New" panose="02070309020205020404" pitchFamily="49" charset="0"/>
                <a:cs typeface="Courier New" panose="02070309020205020404" pitchFamily="49" charset="0"/>
              </a:rPr>
              <a:t>zlib</a:t>
            </a:r>
            <a:endParaRPr lang="en-US" sz="1200" b="1" dirty="0">
              <a:solidFill>
                <a:srgbClr val="0070C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75035058"/>
      </p:ext>
    </p:extLst>
  </p:cSld>
  <p:clrMapOvr>
    <a:masterClrMapping/>
  </p:clrMapOvr>
  <p:transition>
    <p:fade/>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Sample HTML Output of Task Overlap</a:t>
            </a:r>
            <a:r>
              <a:rPr lang="en-US" sz="2800" dirty="0"/>
              <a:t/>
            </a:r>
            <a:br>
              <a:rPr lang="en-US" sz="2800" dirty="0"/>
            </a:br>
            <a:endParaRPr lang="en-US" dirty="0"/>
          </a:p>
        </p:txBody>
      </p:sp>
      <p:pic>
        <p:nvPicPr>
          <p:cNvPr id="3" name="Content Placeholder 2"/>
          <p:cNvPicPr>
            <a:picLocks noGrp="1" noChangeAspect="1"/>
          </p:cNvPicPr>
          <p:nvPr>
            <p:ph sz="quarter" idx="13"/>
          </p:nvPr>
        </p:nvPicPr>
        <p:blipFill>
          <a:blip r:embed="rId2" cstate="email">
            <a:extLst>
              <a:ext uri="{28A0092B-C50C-407E-A947-70E740481C1C}">
                <a14:useLocalDpi xmlns:a14="http://schemas.microsoft.com/office/drawing/2010/main" val="0"/>
              </a:ext>
            </a:extLst>
          </a:blip>
          <a:stretch>
            <a:fillRect/>
          </a:stretch>
        </p:blipFill>
        <p:spPr>
          <a:xfrm>
            <a:off x="427402" y="622530"/>
            <a:ext cx="8233637" cy="5503863"/>
          </a:xfrm>
        </p:spPr>
      </p:pic>
    </p:spTree>
    <p:extLst>
      <p:ext uri="{BB962C8B-B14F-4D97-AF65-F5344CB8AC3E}">
        <p14:creationId xmlns:p14="http://schemas.microsoft.com/office/powerpoint/2010/main" val="3674848968"/>
      </p:ext>
    </p:extLst>
  </p:cSld>
  <p:clrMapOvr>
    <a:masterClrMapping/>
  </p:clrMapOvr>
  <p:transition>
    <p:fade/>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tx1"/>
                </a:solidFill>
              </a:rPr>
              <a:t>Example 2: Custom Event Interface (</a:t>
            </a:r>
            <a:r>
              <a:rPr lang="en-US" sz="2000" dirty="0" err="1">
                <a:solidFill>
                  <a:schemeClr val="tx1"/>
                </a:solidFill>
              </a:rPr>
              <a:t>knice</a:t>
            </a:r>
            <a:r>
              <a:rPr lang="en-US" sz="2000" dirty="0">
                <a:solidFill>
                  <a:schemeClr val="tx1"/>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1059"/>
            <a:ext cx="8227438" cy="889000"/>
          </a:xfrm>
        </p:spPr>
        <p:txBody>
          <a:bodyPr/>
          <a:lstStyle/>
          <a:p>
            <a:r>
              <a:rPr lang="en-US" sz="2800" dirty="0" smtClean="0"/>
              <a:t>Custom Event UI</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22728"/>
            <a:ext cx="8233186" cy="5504285"/>
          </a:xfrm>
        </p:spPr>
        <p:txBody>
          <a:bodyPr/>
          <a:lstStyle/>
          <a:p>
            <a:r>
              <a:rPr lang="en-US" sz="1800" dirty="0" smtClean="0">
                <a:solidFill>
                  <a:schemeClr val="tx1"/>
                </a:solidFill>
              </a:rPr>
              <a:t>If the knotty UI is too simple (since it does not collect data) and the Toaster UI too large for your analytic needs, you can make your own </a:t>
            </a:r>
            <a:r>
              <a:rPr lang="en-US" sz="1800" dirty="0" err="1" smtClean="0">
                <a:solidFill>
                  <a:schemeClr val="tx1"/>
                </a:solidFill>
              </a:rPr>
              <a:t>bitbake</a:t>
            </a:r>
            <a:r>
              <a:rPr lang="en-US" sz="1800" dirty="0" smtClean="0">
                <a:solidFill>
                  <a:schemeClr val="tx1"/>
                </a:solidFill>
              </a:rPr>
              <a:t> UI and have it handle specific events as you need. Here is a simple tutorial on how to do that.</a:t>
            </a:r>
          </a:p>
          <a:p>
            <a:pPr>
              <a:spcBef>
                <a:spcPts val="600"/>
              </a:spcBef>
            </a:pPr>
            <a:r>
              <a:rPr lang="en-US" sz="1800" dirty="0" smtClean="0">
                <a:solidFill>
                  <a:schemeClr val="tx1"/>
                </a:solidFill>
              </a:rPr>
              <a:t>What we will do is start with the “knotty” UI, and then customize it as the “</a:t>
            </a:r>
            <a:r>
              <a:rPr lang="en-US" sz="1800" dirty="0" err="1" smtClean="0">
                <a:solidFill>
                  <a:schemeClr val="tx1"/>
                </a:solidFill>
              </a:rPr>
              <a:t>knice</a:t>
            </a:r>
            <a:r>
              <a:rPr lang="en-US" sz="1800" dirty="0" smtClean="0">
                <a:solidFill>
                  <a:schemeClr val="tx1"/>
                </a:solidFill>
              </a:rPr>
              <a:t>” UI.</a:t>
            </a:r>
            <a:br>
              <a:rPr lang="en-US" sz="1800" dirty="0" smtClean="0">
                <a:solidFill>
                  <a:schemeClr val="tx1"/>
                </a:solidFill>
              </a:rPr>
            </a:br>
            <a:endParaRPr lang="en-US" sz="1600" dirty="0">
              <a:solidFill>
                <a:schemeClr val="tx1"/>
              </a:solidFill>
            </a:endParaRPr>
          </a:p>
          <a:p>
            <a:pPr marL="0" indent="0">
              <a:buNone/>
            </a:pPr>
            <a:endParaRPr lang="en-US" dirty="0">
              <a:solidFill>
                <a:schemeClr val="tx1"/>
              </a:solidFill>
            </a:endParaRPr>
          </a:p>
          <a:p>
            <a:r>
              <a:rPr lang="en-US" sz="1800" dirty="0" smtClean="0">
                <a:solidFill>
                  <a:schemeClr val="tx1"/>
                </a:solidFill>
              </a:rPr>
              <a:t>We make a simple change:</a:t>
            </a:r>
          </a:p>
          <a:p>
            <a:endParaRPr lang="en-US" sz="1800" dirty="0">
              <a:solidFill>
                <a:schemeClr val="tx1"/>
              </a:solidFill>
            </a:endParaRPr>
          </a:p>
          <a:p>
            <a:endParaRPr lang="en-US" sz="1200" dirty="0" smtClean="0">
              <a:solidFill>
                <a:schemeClr val="tx1"/>
              </a:solidFill>
            </a:endParaRPr>
          </a:p>
          <a:p>
            <a:endParaRPr lang="en-US" sz="800" dirty="0">
              <a:solidFill>
                <a:schemeClr val="tx1"/>
              </a:solidFill>
            </a:endParaRPr>
          </a:p>
          <a:p>
            <a:r>
              <a:rPr lang="en-US" sz="1800" dirty="0" smtClean="0">
                <a:solidFill>
                  <a:schemeClr val="tx1"/>
                </a:solidFill>
              </a:rPr>
              <a:t>Now we run it:</a:t>
            </a:r>
          </a:p>
        </p:txBody>
      </p:sp>
      <p:sp>
        <p:nvSpPr>
          <p:cNvPr id="7" name="Rectangle 6"/>
          <p:cNvSpPr/>
          <p:nvPr/>
        </p:nvSpPr>
        <p:spPr bwMode="auto">
          <a:xfrm>
            <a:off x="517793" y="2300108"/>
            <a:ext cx="7844008" cy="92076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pushd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bitbake</a:t>
            </a:r>
            <a:r>
              <a:rPr lang="en-US" sz="1400" b="1" dirty="0" smtClean="0">
                <a:solidFill>
                  <a:schemeClr val="accent1"/>
                </a:solidFill>
                <a:latin typeface="Courier New" panose="02070309020205020404" pitchFamily="49" charset="0"/>
                <a:cs typeface="Courier New" panose="02070309020205020404" pitchFamily="49" charset="0"/>
              </a:rPr>
              <a:t>/lib/bb/</a:t>
            </a:r>
            <a:r>
              <a:rPr lang="en-US" sz="1400" b="1" dirty="0" err="1" smtClean="0">
                <a:solidFill>
                  <a:schemeClr val="accent1"/>
                </a:solidFill>
                <a:latin typeface="Courier New" panose="02070309020205020404" pitchFamily="49" charset="0"/>
                <a:cs typeface="Courier New" panose="02070309020205020404" pitchFamily="49" charset="0"/>
              </a:rPr>
              <a:t>ui</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cp</a:t>
            </a:r>
            <a:r>
              <a:rPr lang="en-US" sz="1400" b="1" dirty="0" smtClean="0">
                <a:solidFill>
                  <a:schemeClr val="accent1"/>
                </a:solidFill>
                <a:latin typeface="Courier New" panose="02070309020205020404" pitchFamily="49" charset="0"/>
                <a:cs typeface="Courier New" panose="02070309020205020404" pitchFamily="49" charset="0"/>
              </a:rPr>
              <a:t> knotty.py knice.py</a:t>
            </a:r>
            <a:endParaRPr lang="en-US" sz="12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sed</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i</a:t>
            </a:r>
            <a:r>
              <a:rPr lang="en-US" sz="1400" b="1" dirty="0" smtClean="0">
                <a:solidFill>
                  <a:schemeClr val="accent1"/>
                </a:solidFill>
                <a:latin typeface="Courier New" panose="02070309020205020404" pitchFamily="49" charset="0"/>
                <a:cs typeface="Courier New" panose="02070309020205020404" pitchFamily="49" charset="0"/>
              </a:rPr>
              <a:t> –</a:t>
            </a:r>
            <a:r>
              <a:rPr lang="en-US" sz="1400" b="1" dirty="0">
                <a:solidFill>
                  <a:schemeClr val="accent1"/>
                </a:solidFill>
                <a:latin typeface="Courier New" panose="02070309020205020404" pitchFamily="49" charset="0"/>
                <a:cs typeface="Courier New" panose="02070309020205020404" pitchFamily="49" charset="0"/>
              </a:rPr>
              <a:t>e </a:t>
            </a:r>
            <a:r>
              <a:rPr lang="en-US" sz="1400" b="1" dirty="0" smtClean="0">
                <a:solidFill>
                  <a:schemeClr val="accent1"/>
                </a:solidFill>
                <a:latin typeface="Courier New" panose="02070309020205020404" pitchFamily="49" charset="0"/>
                <a:cs typeface="Courier New" panose="02070309020205020404" pitchFamily="49" charset="0"/>
              </a:rPr>
              <a:t>"s/</a:t>
            </a:r>
            <a:r>
              <a:rPr lang="en-US" sz="1400" b="1" dirty="0" err="1" smtClean="0">
                <a:solidFill>
                  <a:schemeClr val="accent1"/>
                </a:solidFill>
                <a:latin typeface="Courier New" panose="02070309020205020404" pitchFamily="49" charset="0"/>
                <a:cs typeface="Courier New" panose="02070309020205020404" pitchFamily="49" charset="0"/>
              </a:rPr>
              <a:t>notty</a:t>
            </a:r>
            <a:r>
              <a:rPr lang="en-US" sz="1400" b="1" dirty="0" smtClean="0">
                <a:solidFill>
                  <a:schemeClr val="accent1"/>
                </a:solidFill>
                <a:latin typeface="Courier New" panose="02070309020205020404" pitchFamily="49" charset="0"/>
                <a:cs typeface="Courier New" panose="02070309020205020404" pitchFamily="49" charset="0"/>
              </a:rPr>
              <a:t>/nice/g" knice.py</a:t>
            </a:r>
          </a:p>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vi knice.py</a:t>
            </a:r>
          </a:p>
        </p:txBody>
      </p:sp>
      <p:sp>
        <p:nvSpPr>
          <p:cNvPr id="5" name="Rectangle 4"/>
          <p:cNvSpPr/>
          <p:nvPr/>
        </p:nvSpPr>
        <p:spPr bwMode="auto">
          <a:xfrm>
            <a:off x="517794" y="3649131"/>
            <a:ext cx="7844009" cy="11145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print("Nothing </a:t>
            </a:r>
            <a:r>
              <a:rPr lang="en-US" sz="1200" b="1" dirty="0">
                <a:latin typeface="Courier New" panose="02070309020205020404" pitchFamily="49" charset="0"/>
                <a:cs typeface="Courier New" panose="02070309020205020404" pitchFamily="49" charset="0"/>
              </a:rPr>
              <a:t>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r>
              <a:rPr lang="en-US" sz="1200" b="1" dirty="0" smtClean="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smtClean="0">
                <a:latin typeface="Courier New" panose="02070309020205020404" pitchFamily="49" charset="0"/>
                <a:cs typeface="Courier New" panose="02070309020205020404" pitchFamily="49" charset="0"/>
              </a:rPr>
              <a:t>   or </a:t>
            </a:r>
            <a:r>
              <a:rPr lang="en-US" sz="1200" b="1" dirty="0">
                <a:latin typeface="Courier New" panose="02070309020205020404" pitchFamily="49" charset="0"/>
                <a:cs typeface="Courier New" panose="02070309020205020404" pitchFamily="49" charset="0"/>
              </a:rPr>
              <a:t>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r>
              <a:rPr lang="en-US" sz="1200" b="1" dirty="0" smtClean="0">
                <a:latin typeface="Courier New" panose="02070309020205020404" pitchFamily="49" charset="0"/>
                <a:cs typeface="Courier New" panose="02070309020205020404" pitchFamily="49" charset="0"/>
              </a:rPr>
              <a:t>.")</a:t>
            </a:r>
          </a:p>
          <a:p>
            <a:r>
              <a:rPr lang="en-US" sz="1200" b="1" dirty="0" smtClean="0">
                <a:solidFill>
                  <a:srgbClr val="FF0000"/>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print(“</a:t>
            </a:r>
            <a:r>
              <a:rPr lang="en-US" sz="1200" b="1" dirty="0" smtClean="0">
                <a:solidFill>
                  <a:schemeClr val="accent1"/>
                </a:solidFill>
                <a:latin typeface="Courier New" panose="02070309020205020404" pitchFamily="49" charset="0"/>
                <a:cs typeface="Courier New" panose="02070309020205020404" pitchFamily="49" charset="0"/>
              </a:rPr>
              <a:t>NICE: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a:t>
            </a:r>
          </a:p>
          <a:p>
            <a:r>
              <a:rPr lang="en-US" sz="1200" b="1" dirty="0">
                <a:latin typeface="Courier New" panose="02070309020205020404" pitchFamily="49" charset="0"/>
                <a:cs typeface="Courier New" panose="02070309020205020404" pitchFamily="49" charset="0"/>
              </a:rPr>
              <a:t>    or run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--help' for usage information.")</a:t>
            </a:r>
          </a:p>
          <a:p>
            <a:endParaRPr lang="en-US" sz="12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5162805"/>
            <a:ext cx="7844008" cy="937744"/>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smtClean="0">
                <a:latin typeface="Courier New" panose="02070309020205020404" pitchFamily="49" charset="0"/>
                <a:cs typeface="Courier New" panose="02070309020205020404" pitchFamily="49" charset="0"/>
              </a:rPr>
              <a:t>$ </a:t>
            </a:r>
            <a:r>
              <a:rPr lang="en-US" sz="1400" b="1" dirty="0" err="1" smtClean="0">
                <a:solidFill>
                  <a:schemeClr val="accent1"/>
                </a:solidFill>
                <a:latin typeface="Courier New" panose="02070309020205020404" pitchFamily="49" charset="0"/>
                <a:cs typeface="Courier New" panose="02070309020205020404" pitchFamily="49" charset="0"/>
              </a:rPr>
              <a:t>popd</a:t>
            </a:r>
            <a:endParaRPr lang="en-US" sz="1400" b="1" dirty="0" smtClean="0">
              <a:solidFill>
                <a:schemeClr val="accent1"/>
              </a:solidFill>
              <a:latin typeface="Courier New" panose="02070309020205020404" pitchFamily="49" charset="0"/>
              <a:cs typeface="Courier New" panose="02070309020205020404" pitchFamily="49" charset="0"/>
            </a:endParaRPr>
          </a:p>
          <a:p>
            <a:r>
              <a:rPr lang="en-US" sz="1200" b="1" dirty="0" smtClean="0">
                <a:solidFill>
                  <a:schemeClr val="tx1"/>
                </a:solidFill>
                <a:latin typeface="Courier New" panose="02070309020205020404" pitchFamily="49" charset="0"/>
                <a:cs typeface="Courier New" panose="02070309020205020404" pitchFamily="49" charset="0"/>
              </a:rPr>
              <a:t>$</a:t>
            </a:r>
            <a:r>
              <a:rPr lang="en-US" sz="1200" b="1" dirty="0" smtClean="0">
                <a:solidFill>
                  <a:schemeClr val="accent1"/>
                </a:solidFill>
                <a:latin typeface="Courier New" panose="02070309020205020404" pitchFamily="49" charset="0"/>
                <a:cs typeface="Courier New" panose="02070309020205020404" pitchFamily="49" charset="0"/>
              </a:rPr>
              <a:t> </a:t>
            </a:r>
            <a:r>
              <a:rPr lang="en-US" sz="1600" b="1" dirty="0" err="1" smtClean="0">
                <a:solidFill>
                  <a:schemeClr val="accent1"/>
                </a:solidFill>
                <a:latin typeface="Courier New" panose="02070309020205020404" pitchFamily="49" charset="0"/>
                <a:cs typeface="Courier New" panose="02070309020205020404" pitchFamily="49" charset="0"/>
              </a:rPr>
              <a:t>bitbake</a:t>
            </a:r>
            <a:r>
              <a:rPr lang="en-US" sz="1600" b="1" dirty="0" smtClean="0">
                <a:solidFill>
                  <a:schemeClr val="accent1"/>
                </a:solidFill>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-u </a:t>
            </a:r>
            <a:r>
              <a:rPr lang="en-US" sz="1600" b="1" dirty="0" err="1">
                <a:solidFill>
                  <a:schemeClr val="accent1"/>
                </a:solidFill>
                <a:latin typeface="Courier New" panose="02070309020205020404" pitchFamily="49" charset="0"/>
                <a:cs typeface="Courier New" panose="02070309020205020404" pitchFamily="49" charset="0"/>
              </a:rPr>
              <a:t>knice</a:t>
            </a:r>
            <a:endParaRPr lang="en-US" sz="1600" b="1" dirty="0">
              <a:solidFill>
                <a:schemeClr val="accent1"/>
              </a:solidFill>
              <a:latin typeface="Courier New" panose="02070309020205020404" pitchFamily="49" charset="0"/>
              <a:cs typeface="Courier New" panose="02070309020205020404" pitchFamily="49" charset="0"/>
            </a:endParaRPr>
          </a:p>
          <a:p>
            <a:r>
              <a:rPr lang="en-US" sz="1200" b="1" dirty="0" smtClean="0">
                <a:solidFill>
                  <a:srgbClr val="00B050"/>
                </a:solidFill>
                <a:latin typeface="Courier New" panose="02070309020205020404" pitchFamily="49" charset="0"/>
                <a:cs typeface="Courier New" panose="02070309020205020404" pitchFamily="49" charset="0"/>
              </a:rPr>
              <a:t>NICE</a:t>
            </a:r>
            <a:r>
              <a:rPr lang="en-US" sz="1200" b="1" dirty="0" smtClean="0">
                <a:solidFill>
                  <a:schemeClr val="accent1"/>
                </a:solidFill>
                <a:latin typeface="Courier New" panose="02070309020205020404" pitchFamily="49" charset="0"/>
                <a:cs typeface="Courier New" panose="02070309020205020404" pitchFamily="49" charset="0"/>
              </a:rPr>
              <a:t>:</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Nothing to do.  Use '</a:t>
            </a:r>
            <a:r>
              <a:rPr lang="en-US" sz="1200" b="1" dirty="0" err="1">
                <a:latin typeface="Courier New" panose="02070309020205020404" pitchFamily="49" charset="0"/>
                <a:cs typeface="Courier New" panose="02070309020205020404" pitchFamily="49" charset="0"/>
              </a:rPr>
              <a:t>bitbake</a:t>
            </a:r>
            <a:r>
              <a:rPr lang="en-US" sz="1200" b="1" dirty="0">
                <a:latin typeface="Courier New" panose="02070309020205020404" pitchFamily="49" charset="0"/>
                <a:cs typeface="Courier New" panose="02070309020205020404" pitchFamily="49" charset="0"/>
              </a:rPr>
              <a:t> world' to build everything, or run </a:t>
            </a:r>
            <a:endParaRPr lang="en-US" sz="1200" b="1" dirty="0" smtClean="0">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r>
              <a:rPr lang="en-US" sz="1200" b="1" dirty="0" err="1" smtClean="0">
                <a:latin typeface="Courier New" panose="02070309020205020404" pitchFamily="49" charset="0"/>
                <a:cs typeface="Courier New" panose="02070309020205020404" pitchFamily="49" charset="0"/>
              </a:rPr>
              <a:t>bitbake</a:t>
            </a:r>
            <a:r>
              <a:rPr lang="en-US" sz="1200" b="1" dirty="0" smtClean="0">
                <a:latin typeface="Courier New" panose="02070309020205020404" pitchFamily="49" charset="0"/>
                <a:cs typeface="Courier New" panose="02070309020205020404" pitchFamily="49" charset="0"/>
              </a:rPr>
              <a:t> </a:t>
            </a:r>
            <a:r>
              <a:rPr lang="en-US" sz="1200" b="1" dirty="0">
                <a:latin typeface="Courier New" panose="02070309020205020404" pitchFamily="49" charset="0"/>
                <a:cs typeface="Courier New" panose="02070309020205020404" pitchFamily="49" charset="0"/>
              </a:rPr>
              <a:t>--help' for usage information</a:t>
            </a:r>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23351047"/>
      </p:ext>
    </p:extLst>
  </p:cSld>
  <p:clrMapOvr>
    <a:masterClrMapping/>
  </p:clrMapOvr>
  <p:transition>
    <p:fade/>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Custom Event UI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63122"/>
            <a:ext cx="8233186" cy="5504285"/>
          </a:xfrm>
        </p:spPr>
        <p:txBody>
          <a:bodyPr/>
          <a:lstStyle/>
          <a:p>
            <a:r>
              <a:rPr lang="en-US" sz="2000" dirty="0" smtClean="0">
                <a:solidFill>
                  <a:schemeClr val="tx1"/>
                </a:solidFill>
              </a:rPr>
              <a:t>Now let us instrument an event by updating “knice.py”. </a:t>
            </a:r>
          </a:p>
          <a:p>
            <a:r>
              <a:rPr lang="en-US" sz="2000" dirty="0" smtClean="0">
                <a:solidFill>
                  <a:schemeClr val="tx1"/>
                </a:solidFill>
              </a:rPr>
              <a:t>First, let us </a:t>
            </a:r>
            <a:r>
              <a:rPr lang="en-US" sz="2000" dirty="0">
                <a:solidFill>
                  <a:schemeClr val="tx1"/>
                </a:solidFill>
              </a:rPr>
              <a:t>add "</a:t>
            </a:r>
            <a:r>
              <a:rPr lang="en-US" sz="2000" dirty="0" err="1" smtClean="0">
                <a:solidFill>
                  <a:schemeClr val="tx1"/>
                </a:solidFill>
              </a:rPr>
              <a:t>bb.event.DepTreeGenerated</a:t>
            </a:r>
            <a:r>
              <a:rPr lang="en-US" sz="2000" dirty="0" smtClean="0">
                <a:solidFill>
                  <a:schemeClr val="tx1"/>
                </a:solidFill>
              </a:rPr>
              <a:t>“ to the event list </a:t>
            </a:r>
          </a:p>
          <a:p>
            <a:endParaRPr lang="en-US" sz="2800" dirty="0" smtClean="0">
              <a:solidFill>
                <a:schemeClr val="tx1"/>
              </a:solidFill>
            </a:endParaRPr>
          </a:p>
          <a:p>
            <a:endParaRPr lang="en-US" sz="700" dirty="0">
              <a:solidFill>
                <a:schemeClr val="tx1"/>
              </a:solidFill>
            </a:endParaRPr>
          </a:p>
          <a:p>
            <a:r>
              <a:rPr lang="en-US" sz="2000" dirty="0" smtClean="0">
                <a:solidFill>
                  <a:schemeClr val="tx1"/>
                </a:solidFill>
              </a:rPr>
              <a:t>Now let us add a print statement to the otherwise empty </a:t>
            </a:r>
            <a:r>
              <a:rPr lang="en-US" sz="2000" dirty="0">
                <a:solidFill>
                  <a:schemeClr val="tx1"/>
                </a:solidFill>
              </a:rPr>
              <a:t>"</a:t>
            </a:r>
            <a:r>
              <a:rPr lang="en-US" sz="2000" dirty="0" err="1">
                <a:solidFill>
                  <a:schemeClr val="tx1"/>
                </a:solidFill>
              </a:rPr>
              <a:t>bb.event.DepTreeGenerated</a:t>
            </a:r>
            <a:r>
              <a:rPr lang="en-US" sz="2000" dirty="0">
                <a:solidFill>
                  <a:schemeClr val="tx1"/>
                </a:solidFill>
              </a:rPr>
              <a:t>“ </a:t>
            </a:r>
            <a:r>
              <a:rPr lang="en-US" sz="2000" dirty="0" smtClean="0">
                <a:solidFill>
                  <a:schemeClr val="tx1"/>
                </a:solidFill>
              </a:rPr>
              <a:t> handler code</a:t>
            </a:r>
          </a:p>
          <a:p>
            <a:endParaRPr lang="en-US" sz="1800" dirty="0">
              <a:solidFill>
                <a:schemeClr val="tx1"/>
              </a:solidFill>
            </a:endParaRPr>
          </a:p>
          <a:p>
            <a:endParaRPr lang="en-US" sz="2000" dirty="0">
              <a:solidFill>
                <a:schemeClr val="tx1"/>
              </a:solidFill>
            </a:endParaRPr>
          </a:p>
          <a:p>
            <a:r>
              <a:rPr lang="en-US" sz="2000" dirty="0" smtClean="0">
                <a:solidFill>
                  <a:schemeClr val="tx1"/>
                </a:solidFill>
              </a:rPr>
              <a:t>Now we run it and see our code run!</a:t>
            </a:r>
          </a:p>
        </p:txBody>
      </p:sp>
      <p:sp>
        <p:nvSpPr>
          <p:cNvPr id="7" name="Rectangle 6"/>
          <p:cNvSpPr/>
          <p:nvPr/>
        </p:nvSpPr>
        <p:spPr bwMode="auto">
          <a:xfrm>
            <a:off x="503160" y="1556440"/>
            <a:ext cx="7844008" cy="9683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solidFill>
                  <a:schemeClr val="tx1"/>
                </a:solidFill>
                <a:latin typeface="Courier New" panose="02070309020205020404" pitchFamily="49" charset="0"/>
                <a:cs typeface="Courier New" panose="02070309020205020404" pitchFamily="49" charset="0"/>
              </a:rPr>
              <a:t>$</a:t>
            </a:r>
            <a:r>
              <a:rPr lang="en-US" sz="14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vi</a:t>
            </a:r>
            <a:r>
              <a:rPr lang="en-US" sz="1600" b="1" dirty="0" smtClean="0">
                <a:solidFill>
                  <a:srgbClr val="FF0000"/>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../bitbake/lib/bb/ui/knice.py</a:t>
            </a:r>
          </a:p>
          <a:p>
            <a:endParaRPr lang="en-US" sz="800" b="1" dirty="0" smtClean="0">
              <a:solidFill>
                <a:srgbClr val="FF0000"/>
              </a:solidFill>
              <a:latin typeface="Courier New" panose="02070309020205020404" pitchFamily="49" charset="0"/>
              <a:cs typeface="Courier New" panose="02070309020205020404" pitchFamily="49" charset="0"/>
            </a:endParaRP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bb.event.ProcessFinished</a:t>
            </a:r>
            <a:r>
              <a:rPr lang="en-US" sz="1400" b="1" dirty="0" smtClean="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bb.event.</a:t>
            </a:r>
            <a:r>
              <a:rPr lang="en-US" sz="1400" b="1" dirty="0" err="1">
                <a:latin typeface="Courier New" panose="02070309020205020404" pitchFamily="49" charset="0"/>
                <a:cs typeface="Courier New" panose="02070309020205020404" pitchFamily="49" charset="0"/>
              </a:rPr>
              <a:t>ProcessFinished</a:t>
            </a:r>
            <a:r>
              <a:rPr lang="en-US" sz="1400" b="1" dirty="0">
                <a:latin typeface="Courier New" panose="02070309020205020404" pitchFamily="49" charset="0"/>
                <a:cs typeface="Courier New" panose="02070309020205020404" pitchFamily="49" charset="0"/>
              </a:rPr>
              <a:t>"</a:t>
            </a:r>
            <a:r>
              <a:rPr lang="en-US" sz="1400" b="1" dirty="0">
                <a:solidFill>
                  <a:schemeClr val="accent1"/>
                </a:solidFill>
                <a:latin typeface="Courier New" panose="02070309020205020404" pitchFamily="49" charset="0"/>
                <a:cs typeface="Courier New" panose="02070309020205020404" pitchFamily="49" charset="0"/>
              </a:rPr>
              <a:t>,"</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smtClean="0">
                <a:solidFill>
                  <a:schemeClr val="accent1"/>
                </a:solidFill>
                <a:latin typeface="Courier New" panose="02070309020205020404" pitchFamily="49" charset="0"/>
                <a:cs typeface="Courier New" panose="02070309020205020404" pitchFamily="49" charset="0"/>
              </a:rPr>
              <a:t>"</a:t>
            </a:r>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
        <p:nvSpPr>
          <p:cNvPr id="5" name="Rectangle 4"/>
          <p:cNvSpPr/>
          <p:nvPr/>
        </p:nvSpPr>
        <p:spPr bwMode="auto">
          <a:xfrm>
            <a:off x="504146" y="3338957"/>
            <a:ext cx="7844009" cy="809968"/>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smtClean="0">
                <a:latin typeface="Courier New" panose="02070309020205020404" pitchFamily="49" charset="0"/>
                <a:cs typeface="Courier New" panose="02070309020205020404" pitchFamily="49" charset="0"/>
              </a:rPr>
              <a:t>     if </a:t>
            </a:r>
            <a:r>
              <a:rPr lang="en-US" sz="1400" b="1" dirty="0" err="1">
                <a:latin typeface="Courier New" panose="02070309020205020404" pitchFamily="49" charset="0"/>
                <a:cs typeface="Courier New" panose="02070309020205020404" pitchFamily="49" charset="0"/>
              </a:rPr>
              <a:t>isinstance</a:t>
            </a:r>
            <a:r>
              <a:rPr lang="en-US" sz="1400" b="1" dirty="0">
                <a:latin typeface="Courier New" panose="02070309020205020404" pitchFamily="49" charset="0"/>
                <a:cs typeface="Courier New" panose="02070309020205020404" pitchFamily="49" charset="0"/>
              </a:rPr>
              <a:t>(event, </a:t>
            </a:r>
            <a:r>
              <a:rPr lang="en-US" sz="1400" b="1" dirty="0" err="1">
                <a:latin typeface="Courier New" panose="02070309020205020404" pitchFamily="49" charset="0"/>
                <a:cs typeface="Courier New" panose="02070309020205020404" pitchFamily="49" charset="0"/>
              </a:rPr>
              <a:t>bb.event.DepTreeGenerated</a:t>
            </a:r>
            <a:r>
              <a:rPr lang="en-US" sz="1400" b="1" dirty="0">
                <a:latin typeface="Courier New" panose="02070309020205020404" pitchFamily="49" charset="0"/>
                <a:cs typeface="Courier New" panose="02070309020205020404" pitchFamily="49" charset="0"/>
              </a:rPr>
              <a:t>):</a:t>
            </a:r>
          </a:p>
          <a:p>
            <a:r>
              <a:rPr lang="en-US" sz="1400" b="1" dirty="0" smtClean="0">
                <a:solidFill>
                  <a:srgbClr val="FF0000"/>
                </a:solidFill>
                <a:latin typeface="Courier New" panose="02070309020205020404" pitchFamily="49" charset="0"/>
                <a:cs typeface="Courier New" panose="02070309020205020404" pitchFamily="49" charset="0"/>
              </a:rPr>
              <a:t>+</a:t>
            </a:r>
            <a:r>
              <a:rPr lang="en-US" sz="1400" b="1" dirty="0" smtClean="0">
                <a:solidFill>
                  <a:schemeClr val="accent1"/>
                </a:solidFill>
                <a:latin typeface="Courier New" panose="02070309020205020404" pitchFamily="49" charset="0"/>
                <a:cs typeface="Courier New" panose="02070309020205020404" pitchFamily="49" charset="0"/>
              </a:rPr>
              <a:t>        logger.info</a:t>
            </a:r>
            <a:r>
              <a:rPr lang="en-US" sz="1400" b="1" dirty="0">
                <a:solidFill>
                  <a:schemeClr val="accent1"/>
                </a:solidFill>
                <a:latin typeface="Courier New" panose="02070309020205020404" pitchFamily="49" charset="0"/>
                <a:cs typeface="Courier New" panose="02070309020205020404" pitchFamily="49" charset="0"/>
              </a:rPr>
              <a:t>("NICE: </a:t>
            </a:r>
            <a:r>
              <a:rPr lang="en-US" sz="1400" b="1" dirty="0" err="1">
                <a:solidFill>
                  <a:schemeClr val="accent1"/>
                </a:solidFill>
                <a:latin typeface="Courier New" panose="02070309020205020404" pitchFamily="49" charset="0"/>
                <a:cs typeface="Courier New" panose="02070309020205020404" pitchFamily="49" charset="0"/>
              </a:rPr>
              <a:t>bb.event.DepTreeGenerated</a:t>
            </a:r>
            <a:r>
              <a:rPr lang="en-US" sz="1400" b="1" dirty="0">
                <a:solidFill>
                  <a:schemeClr val="accent1"/>
                </a:solidFill>
                <a:latin typeface="Courier New" panose="02070309020205020404" pitchFamily="49" charset="0"/>
                <a:cs typeface="Courier New" panose="02070309020205020404" pitchFamily="49" charset="0"/>
              </a:rPr>
              <a:t> received!")</a:t>
            </a:r>
          </a:p>
          <a:p>
            <a:r>
              <a:rPr lang="en-US" sz="1400" b="1" dirty="0" smtClean="0">
                <a:latin typeface="Courier New" panose="02070309020205020404" pitchFamily="49" charset="0"/>
                <a:cs typeface="Courier New" panose="02070309020205020404" pitchFamily="49" charset="0"/>
              </a:rPr>
              <a:t>         continue</a:t>
            </a:r>
            <a:endParaRPr lang="en-US" sz="1400" b="1" dirty="0">
              <a:latin typeface="Courier New" panose="02070309020205020404" pitchFamily="49" charset="0"/>
              <a:cs typeface="Courier New" panose="02070309020205020404" pitchFamily="49" charset="0"/>
            </a:endParaRPr>
          </a:p>
        </p:txBody>
      </p:sp>
      <p:sp>
        <p:nvSpPr>
          <p:cNvPr id="6" name="Rectangle 5"/>
          <p:cNvSpPr/>
          <p:nvPr/>
        </p:nvSpPr>
        <p:spPr bwMode="auto">
          <a:xfrm>
            <a:off x="517792" y="4929135"/>
            <a:ext cx="7844008" cy="10349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[build]$ </a:t>
            </a:r>
            <a:r>
              <a:rPr lang="en-US" sz="1600" b="1" dirty="0" err="1">
                <a:solidFill>
                  <a:schemeClr val="accent1"/>
                </a:solidFill>
                <a:latin typeface="Courier New" panose="02070309020205020404" pitchFamily="49" charset="0"/>
                <a:cs typeface="Courier New" panose="02070309020205020404" pitchFamily="49" charset="0"/>
              </a:rPr>
              <a:t>bitbake</a:t>
            </a:r>
            <a:r>
              <a:rPr lang="en-US" sz="1600" b="1" dirty="0">
                <a:solidFill>
                  <a:schemeClr val="accent1"/>
                </a:solidFill>
                <a:latin typeface="Courier New" panose="02070309020205020404" pitchFamily="49" charset="0"/>
                <a:cs typeface="Courier New" panose="02070309020205020404" pitchFamily="49" charset="0"/>
              </a:rPr>
              <a:t> -u </a:t>
            </a:r>
            <a:r>
              <a:rPr lang="en-US" sz="1600" b="1" dirty="0" err="1" smtClean="0">
                <a:solidFill>
                  <a:schemeClr val="accent1"/>
                </a:solidFill>
                <a:latin typeface="Courier New" panose="02070309020205020404" pitchFamily="49" charset="0"/>
                <a:cs typeface="Courier New" panose="02070309020205020404" pitchFamily="49" charset="0"/>
              </a:rPr>
              <a:t>knice</a:t>
            </a:r>
            <a:r>
              <a:rPr lang="en-US" sz="1600" b="1" dirty="0">
                <a:solidFill>
                  <a:schemeClr val="accent1"/>
                </a:solidFill>
                <a:latin typeface="Courier New" panose="02070309020205020404" pitchFamily="49" charset="0"/>
                <a:cs typeface="Courier New" panose="02070309020205020404" pitchFamily="49" charset="0"/>
              </a:rPr>
              <a:t> </a:t>
            </a:r>
            <a:r>
              <a:rPr lang="en-US" sz="1600" b="1" dirty="0" smtClean="0">
                <a:solidFill>
                  <a:schemeClr val="accent1"/>
                </a:solidFill>
                <a:latin typeface="Courier New" panose="02070309020205020404" pitchFamily="49" charset="0"/>
                <a:cs typeface="Courier New" panose="02070309020205020404" pitchFamily="49" charset="0"/>
              </a:rPr>
              <a:t>quilt-native [ | grep NICE ]</a:t>
            </a:r>
            <a:endParaRPr lang="en-US" sz="1600" b="1" dirty="0">
              <a:solidFill>
                <a:schemeClr val="accent1"/>
              </a:solidFill>
              <a:latin typeface="Courier New" panose="02070309020205020404" pitchFamily="49" charset="0"/>
              <a:cs typeface="Courier New" panose="02070309020205020404" pitchFamily="49" charset="0"/>
            </a:endParaRPr>
          </a:p>
          <a:p>
            <a:r>
              <a:rPr lang="en-US" sz="1400" b="1" dirty="0" smtClean="0">
                <a:latin typeface="Courier New" panose="02070309020205020404" pitchFamily="49" charset="0"/>
                <a:cs typeface="Courier New" panose="02070309020205020404" pitchFamily="49" charset="0"/>
              </a:rPr>
              <a:t>...</a:t>
            </a:r>
          </a:p>
          <a:p>
            <a:r>
              <a:rPr lang="en-US" sz="1400" b="1" dirty="0">
                <a:solidFill>
                  <a:srgbClr val="00B050"/>
                </a:solidFill>
                <a:latin typeface="Courier New" panose="02070309020205020404" pitchFamily="49" charset="0"/>
                <a:cs typeface="Courier New" panose="02070309020205020404" pitchFamily="49" charset="0"/>
              </a:rPr>
              <a:t>NOTE: NICE: </a:t>
            </a:r>
            <a:r>
              <a:rPr lang="en-US" sz="1400" b="1" dirty="0" err="1">
                <a:solidFill>
                  <a:srgbClr val="00B050"/>
                </a:solidFill>
                <a:latin typeface="Courier New" panose="02070309020205020404" pitchFamily="49" charset="0"/>
                <a:cs typeface="Courier New" panose="02070309020205020404" pitchFamily="49" charset="0"/>
              </a:rPr>
              <a:t>bb.event.DepTreeGenerated</a:t>
            </a:r>
            <a:r>
              <a:rPr lang="en-US" sz="1400" b="1" dirty="0">
                <a:solidFill>
                  <a:srgbClr val="00B050"/>
                </a:solidFill>
                <a:latin typeface="Courier New" panose="02070309020205020404" pitchFamily="49" charset="0"/>
                <a:cs typeface="Courier New" panose="02070309020205020404" pitchFamily="49" charset="0"/>
              </a:rPr>
              <a:t> received!     </a:t>
            </a:r>
            <a:r>
              <a:rPr lang="en-US" sz="1400" b="1" dirty="0" smtClean="0">
                <a:solidFill>
                  <a:srgbClr val="00B050"/>
                </a:solidFill>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 ETA:  0:00:00</a:t>
            </a:r>
          </a:p>
          <a:p>
            <a:r>
              <a:rPr lang="en-US" sz="1400" b="1" dirty="0" smtClean="0">
                <a:latin typeface="Courier New" panose="02070309020205020404" pitchFamily="49" charset="0"/>
                <a:cs typeface="Courier New" panose="02070309020205020404" pitchFamily="49" charset="0"/>
              </a:rPr>
              <a:t>...</a:t>
            </a:r>
            <a:endParaRPr lang="en-US" sz="14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1281031"/>
      </p:ext>
    </p:extLst>
  </p:cSld>
  <p:clrMapOvr>
    <a:masterClrMapping/>
  </p:clrMapOvr>
  <p:transition>
    <p:fade/>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6059" y="129423"/>
            <a:ext cx="8227438" cy="889000"/>
          </a:xfrm>
        </p:spPr>
        <p:txBody>
          <a:bodyPr/>
          <a:lstStyle/>
          <a:p>
            <a:r>
              <a:rPr lang="en-US" sz="2800" dirty="0">
                <a:latin typeface="Arial" charset="0"/>
              </a:rPr>
              <a:t>Resources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54513"/>
            <a:ext cx="8233186" cy="5879340"/>
          </a:xfrm>
        </p:spPr>
        <p:txBody>
          <a:bodyPr/>
          <a:lstStyle/>
          <a:p>
            <a:r>
              <a:rPr lang="en-US" sz="2000" dirty="0" smtClean="0"/>
              <a:t>Source code and example event database</a:t>
            </a:r>
          </a:p>
          <a:p>
            <a:pPr lvl="1">
              <a:spcBef>
                <a:spcPts val="0"/>
              </a:spcBef>
            </a:pPr>
            <a:r>
              <a:rPr lang="en-US" sz="1800" dirty="0" smtClean="0"/>
              <a:t>This is available as part of the </a:t>
            </a:r>
            <a:r>
              <a:rPr lang="en-US" sz="1800" dirty="0" err="1" smtClean="0"/>
              <a:t>Yocto</a:t>
            </a:r>
            <a:r>
              <a:rPr lang="en-US" sz="1800" dirty="0" smtClean="0"/>
              <a:t> Project Developer Day </a:t>
            </a:r>
            <a:r>
              <a:rPr lang="en-US" sz="1800" dirty="0"/>
              <a:t>Advanced Class (see </a:t>
            </a:r>
            <a:r>
              <a:rPr lang="en-US" sz="1800" dirty="0">
                <a:hlinkClick r:id="rId2"/>
              </a:rPr>
              <a:t>https://</a:t>
            </a:r>
            <a:r>
              <a:rPr lang="en-US" sz="1800" dirty="0" smtClean="0">
                <a:hlinkClick r:id="rId2"/>
              </a:rPr>
              <a:t>www.yoctoproject.org/yocto-project-dev-day-north-america-2017</a:t>
            </a:r>
            <a:r>
              <a:rPr lang="en-US" sz="1800" dirty="0"/>
              <a:t>, and </a:t>
            </a:r>
            <a:r>
              <a:rPr lang="en-US" sz="1800" dirty="0">
                <a:hlinkClick r:id="rId3"/>
              </a:rPr>
              <a:t>https://</a:t>
            </a:r>
            <a:r>
              <a:rPr lang="en-US" sz="1800" dirty="0" smtClean="0">
                <a:hlinkClick r:id="rId3"/>
              </a:rPr>
              <a:t>wiki.yoctoproject.org/wiki/DevDay_US_2017</a:t>
            </a:r>
            <a:r>
              <a:rPr lang="en-US" sz="1800" dirty="0" smtClean="0"/>
              <a:t> )</a:t>
            </a:r>
            <a:br>
              <a:rPr lang="en-US" sz="1800" dirty="0" smtClean="0"/>
            </a:br>
            <a:endParaRPr lang="en-US" sz="1400" dirty="0" smtClean="0"/>
          </a:p>
          <a:p>
            <a:pPr>
              <a:spcBef>
                <a:spcPts val="600"/>
              </a:spcBef>
            </a:pPr>
            <a:r>
              <a:rPr lang="en-US" sz="2000" dirty="0" smtClean="0"/>
              <a:t>Here is the Toaster documentation, and </a:t>
            </a:r>
            <a:r>
              <a:rPr lang="en-US" sz="2000" dirty="0" err="1" smtClean="0"/>
              <a:t>Youtube</a:t>
            </a:r>
            <a:r>
              <a:rPr lang="en-US" sz="2000" dirty="0" smtClean="0"/>
              <a:t> video!</a:t>
            </a:r>
          </a:p>
          <a:p>
            <a:pPr lvl="1">
              <a:spcBef>
                <a:spcPts val="0"/>
              </a:spcBef>
            </a:pPr>
            <a:r>
              <a:rPr lang="en-US" sz="1800" dirty="0" smtClean="0">
                <a:hlinkClick r:id="rId4"/>
              </a:rPr>
              <a:t>http</a:t>
            </a:r>
            <a:r>
              <a:rPr lang="en-US" sz="1800" dirty="0">
                <a:hlinkClick r:id="rId4"/>
              </a:rPr>
              <a:t>://</a:t>
            </a:r>
            <a:r>
              <a:rPr lang="en-US" sz="1800" dirty="0" smtClean="0">
                <a:hlinkClick r:id="rId4"/>
              </a:rPr>
              <a:t>www.yoctoproject.org/docs/latest/toaster-manual/toaster-manual.html#toaster-manual-start</a:t>
            </a:r>
            <a:endParaRPr lang="en-US" sz="1800" dirty="0" smtClean="0"/>
          </a:p>
          <a:p>
            <a:pPr lvl="1">
              <a:spcBef>
                <a:spcPts val="0"/>
              </a:spcBef>
            </a:pPr>
            <a:r>
              <a:rPr lang="en-US" sz="1800" u="sng" dirty="0" smtClean="0">
                <a:hlinkClick r:id="rId5"/>
              </a:rPr>
              <a:t>https</a:t>
            </a:r>
            <a:r>
              <a:rPr lang="en-US" sz="1800" u="sng" dirty="0">
                <a:hlinkClick r:id="rId5"/>
              </a:rPr>
              <a:t>://</a:t>
            </a:r>
            <a:r>
              <a:rPr lang="en-US" sz="1800" u="sng" dirty="0" smtClean="0">
                <a:hlinkClick r:id="rId5"/>
              </a:rPr>
              <a:t>youtu.be/BlXdOYLgPxA</a:t>
            </a:r>
            <a:r>
              <a:rPr lang="en-US" sz="1800" u="sng" dirty="0" smtClean="0"/>
              <a:t/>
            </a:r>
            <a:br>
              <a:rPr lang="en-US" sz="1800" u="sng" dirty="0" smtClean="0"/>
            </a:br>
            <a:endParaRPr lang="en-US" sz="1400" dirty="0"/>
          </a:p>
          <a:p>
            <a:pPr>
              <a:spcBef>
                <a:spcPts val="600"/>
              </a:spcBef>
            </a:pPr>
            <a:r>
              <a:rPr lang="en-US" sz="2000" dirty="0"/>
              <a:t>Basic information about </a:t>
            </a:r>
            <a:r>
              <a:rPr lang="en-US" sz="2000" dirty="0" err="1"/>
              <a:t>bitbake</a:t>
            </a:r>
            <a:r>
              <a:rPr lang="en-US" sz="2000" dirty="0"/>
              <a:t> UI’s</a:t>
            </a:r>
          </a:p>
          <a:p>
            <a:pPr lvl="1">
              <a:spcBef>
                <a:spcPts val="0"/>
              </a:spcBef>
            </a:pPr>
            <a:r>
              <a:rPr lang="en-US" sz="1800" dirty="0">
                <a:hlinkClick r:id="rId6"/>
              </a:rPr>
              <a:t>http://</a:t>
            </a:r>
            <a:r>
              <a:rPr lang="en-US" sz="1800" dirty="0" smtClean="0">
                <a:hlinkClick r:id="rId6"/>
              </a:rPr>
              <a:t>elinux.org/Bitbake_Cheat_Sheet</a:t>
            </a:r>
            <a:r>
              <a:rPr lang="en-US" sz="1800" dirty="0" smtClean="0"/>
              <a:t/>
            </a:r>
            <a:br>
              <a:rPr lang="en-US" sz="1800" dirty="0" smtClean="0"/>
            </a:br>
            <a:endParaRPr lang="en-US" sz="1400" dirty="0"/>
          </a:p>
          <a:p>
            <a:pPr>
              <a:spcBef>
                <a:spcPts val="600"/>
              </a:spcBef>
            </a:pPr>
            <a:r>
              <a:rPr lang="en-US" sz="2000" dirty="0" smtClean="0"/>
              <a:t>Here is design information on the event model for Toaster</a:t>
            </a:r>
          </a:p>
          <a:p>
            <a:pPr lvl="1">
              <a:spcBef>
                <a:spcPts val="0"/>
              </a:spcBef>
            </a:pPr>
            <a:r>
              <a:rPr lang="en-US" sz="1800" dirty="0" smtClean="0">
                <a:hlinkClick r:id="rId7"/>
              </a:rPr>
              <a:t>https</a:t>
            </a:r>
            <a:r>
              <a:rPr lang="en-US" sz="1800" dirty="0">
                <a:hlinkClick r:id="rId7"/>
              </a:rPr>
              <a:t>://</a:t>
            </a:r>
            <a:r>
              <a:rPr lang="en-US" sz="1800" dirty="0" smtClean="0">
                <a:hlinkClick r:id="rId7"/>
              </a:rPr>
              <a:t>wiki.yoctoproject.org/wiki/Event_information_model_for_Toaster</a:t>
            </a:r>
            <a:r>
              <a:rPr lang="en-US" sz="1800" dirty="0" smtClean="0"/>
              <a:t/>
            </a:r>
            <a:br>
              <a:rPr lang="en-US" sz="1800" dirty="0" smtClean="0"/>
            </a:br>
            <a:endParaRPr lang="en-US" sz="1400" dirty="0"/>
          </a:p>
          <a:p>
            <a:pPr>
              <a:spcBef>
                <a:spcPts val="600"/>
              </a:spcBef>
            </a:pPr>
            <a:r>
              <a:rPr lang="en-US" sz="2000" dirty="0" smtClean="0"/>
              <a:t>Here is the original design information on Toaster and </a:t>
            </a:r>
            <a:r>
              <a:rPr lang="en-US" sz="2000" dirty="0" err="1" smtClean="0"/>
              <a:t>bitbake</a:t>
            </a:r>
            <a:r>
              <a:rPr lang="en-US" sz="2000" dirty="0" smtClean="0"/>
              <a:t> communication</a:t>
            </a:r>
          </a:p>
          <a:p>
            <a:pPr lvl="1">
              <a:spcBef>
                <a:spcPts val="0"/>
              </a:spcBef>
            </a:pPr>
            <a:r>
              <a:rPr lang="en-US" sz="1800" dirty="0" smtClean="0">
                <a:hlinkClick r:id="rId8"/>
              </a:rPr>
              <a:t>https</a:t>
            </a:r>
            <a:r>
              <a:rPr lang="en-US" sz="1800" dirty="0">
                <a:hlinkClick r:id="rId8"/>
              </a:rPr>
              <a:t>://</a:t>
            </a:r>
            <a:r>
              <a:rPr lang="en-US" sz="1800" dirty="0" smtClean="0">
                <a:hlinkClick r:id="rId8"/>
              </a:rPr>
              <a:t>wiki.yoctoproject.org/wiki/Toaster_and_bitbake_communications</a:t>
            </a:r>
            <a:endParaRPr lang="en-US" sz="1800" dirty="0" smtClean="0"/>
          </a:p>
        </p:txBody>
      </p:sp>
    </p:spTree>
    <p:extLst>
      <p:ext uri="{BB962C8B-B14F-4D97-AF65-F5344CB8AC3E}">
        <p14:creationId xmlns:p14="http://schemas.microsoft.com/office/powerpoint/2010/main" val="2860407400"/>
      </p:ext>
    </p:extLst>
  </p:cSld>
  <p:clrMapOvr>
    <a:masterClrMapping/>
  </p:clrMapOvr>
  <p:transition>
    <p:fade/>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3: Custom event types</a:t>
            </a: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29420"/>
            <a:ext cx="8227438" cy="889000"/>
          </a:xfrm>
        </p:spPr>
        <p:txBody>
          <a:bodyPr/>
          <a:lstStyle/>
          <a:p>
            <a:r>
              <a:rPr lang="en-US" sz="2800" dirty="0"/>
              <a:t>Custom </a:t>
            </a:r>
            <a:r>
              <a:rPr lang="en-US" sz="2800" dirty="0" smtClean="0"/>
              <a:t>events</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508036"/>
            <a:ext cx="8233186" cy="5504285"/>
          </a:xfrm>
        </p:spPr>
        <p:txBody>
          <a:bodyPr/>
          <a:lstStyle/>
          <a:p>
            <a:r>
              <a:rPr lang="en-US" sz="2000" dirty="0" smtClean="0">
                <a:solidFill>
                  <a:schemeClr val="tx1"/>
                </a:solidFill>
              </a:rPr>
              <a:t>Normally, for a custom event you merely sub-class the event class or some other existing class, and add your new content</a:t>
            </a:r>
          </a:p>
          <a:p>
            <a:r>
              <a:rPr lang="en-US" sz="2000" dirty="0" smtClean="0">
                <a:solidFill>
                  <a:schemeClr val="tx1"/>
                </a:solidFill>
              </a:rPr>
              <a:t>In </a:t>
            </a:r>
            <a:r>
              <a:rPr lang="en-US" sz="2000" dirty="0">
                <a:solidFill>
                  <a:schemeClr val="tx1"/>
                </a:solidFill>
              </a:rPr>
              <a:t>this </a:t>
            </a:r>
            <a:r>
              <a:rPr lang="en-US" sz="2000" dirty="0" smtClean="0">
                <a:solidFill>
                  <a:schemeClr val="tx1"/>
                </a:solidFill>
              </a:rPr>
              <a:t>example, </a:t>
            </a:r>
            <a:r>
              <a:rPr lang="en-US" sz="2000" dirty="0">
                <a:solidFill>
                  <a:schemeClr val="tx1"/>
                </a:solidFill>
              </a:rPr>
              <a:t>we </a:t>
            </a:r>
            <a:r>
              <a:rPr lang="en-US" sz="2000" dirty="0" smtClean="0">
                <a:solidFill>
                  <a:schemeClr val="tx1"/>
                </a:solidFill>
              </a:rPr>
              <a:t>show how we can easily </a:t>
            </a:r>
            <a:r>
              <a:rPr lang="en-US" sz="2000" dirty="0">
                <a:solidFill>
                  <a:schemeClr val="tx1"/>
                </a:solidFill>
              </a:rPr>
              <a:t>extend "</a:t>
            </a:r>
            <a:r>
              <a:rPr lang="en-US" sz="2000" dirty="0" err="1">
                <a:solidFill>
                  <a:schemeClr val="tx1"/>
                </a:solidFill>
              </a:rPr>
              <a:t>MetadataEvent</a:t>
            </a:r>
            <a:r>
              <a:rPr lang="en-US" sz="2000" dirty="0">
                <a:solidFill>
                  <a:schemeClr val="tx1"/>
                </a:solidFill>
              </a:rPr>
              <a:t>" </a:t>
            </a:r>
            <a:r>
              <a:rPr lang="en-US" sz="2000" dirty="0" smtClean="0">
                <a:solidFill>
                  <a:schemeClr val="tx1"/>
                </a:solidFill>
              </a:rPr>
              <a:t>and use it on the fly, since </a:t>
            </a:r>
            <a:r>
              <a:rPr lang="en-US" sz="2000" dirty="0">
                <a:solidFill>
                  <a:schemeClr val="tx1"/>
                </a:solidFill>
              </a:rPr>
              <a:t>the sub-event 'type' is an arbitrary string and the data load is a simple dictionary</a:t>
            </a:r>
            <a:r>
              <a:rPr lang="en-US" sz="2000" dirty="0" smtClean="0">
                <a:solidFill>
                  <a:schemeClr val="tx1"/>
                </a:solidFill>
              </a:rPr>
              <a:t>.</a:t>
            </a:r>
          </a:p>
          <a:p>
            <a:r>
              <a:rPr lang="en-US" sz="2000" dirty="0" smtClean="0">
                <a:solidFill>
                  <a:schemeClr val="tx1"/>
                </a:solidFill>
              </a:rPr>
              <a:t>Event creation:</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r>
              <a:rPr lang="en-US" sz="2000" dirty="0" smtClean="0">
                <a:solidFill>
                  <a:schemeClr val="tx1"/>
                </a:solidFill>
              </a:rPr>
              <a:t>Event handler:</a:t>
            </a:r>
          </a:p>
          <a:p>
            <a:endParaRPr lang="en-US" sz="2000" dirty="0">
              <a:solidFill>
                <a:schemeClr val="tx1"/>
              </a:solidFill>
            </a:endParaRPr>
          </a:p>
        </p:txBody>
      </p:sp>
      <p:sp>
        <p:nvSpPr>
          <p:cNvPr id="5" name="Rectangle 4"/>
          <p:cNvSpPr/>
          <p:nvPr/>
        </p:nvSpPr>
        <p:spPr bwMode="auto">
          <a:xfrm>
            <a:off x="594913" y="2868493"/>
            <a:ext cx="8042313" cy="127061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 {</a:t>
            </a:r>
          </a:p>
          <a:p>
            <a:r>
              <a:rPr lang="en-US" sz="1200" b="1" dirty="0">
                <a:latin typeface="Courier New" panose="02070309020205020404" pitchFamily="49" charset="0"/>
                <a:cs typeface="Courier New" panose="02070309020205020404" pitchFamily="49" charset="0"/>
              </a:rPr>
              <a:t>  "TOOLCHAIN_OUTPUTNAME": </a:t>
            </a:r>
            <a:r>
              <a:rPr lang="en-US" sz="1200" b="1" dirty="0" err="1">
                <a:latin typeface="Courier New" panose="02070309020205020404" pitchFamily="49" charset="0"/>
                <a:cs typeface="Courier New" panose="02070309020205020404" pitchFamily="49" charset="0"/>
              </a:rPr>
              <a:t>d.getVar</a:t>
            </a:r>
            <a:r>
              <a:rPr lang="en-US" sz="1200" b="1" dirty="0">
                <a:latin typeface="Courier New" panose="02070309020205020404" pitchFamily="49" charset="0"/>
                <a:cs typeface="Courier New" panose="02070309020205020404" pitchFamily="49" charset="0"/>
              </a:rPr>
              <a:t>("TOOLCHAIN_OUTPUTNAME")</a:t>
            </a:r>
          </a:p>
          <a:p>
            <a:r>
              <a:rPr lang="en-US" sz="1200" b="1" dirty="0">
                <a:latin typeface="Courier New" panose="02070309020205020404" pitchFamily="49" charset="0"/>
                <a:cs typeface="Courier New" panose="02070309020205020404" pitchFamily="49" charset="0"/>
              </a:rPr>
              <a:t>}</a:t>
            </a:r>
          </a:p>
          <a:p>
            <a:r>
              <a:rPr lang="en-US" sz="1200" b="1" dirty="0" err="1">
                <a:latin typeface="Courier New" panose="02070309020205020404" pitchFamily="49" charset="0"/>
                <a:cs typeface="Courier New" panose="02070309020205020404" pitchFamily="49" charset="0"/>
              </a:rPr>
              <a:t>bb.event.fire</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my_event_data</a:t>
            </a:r>
            <a:r>
              <a:rPr lang="en-US" sz="1200" b="1" dirty="0">
                <a:latin typeface="Courier New" panose="02070309020205020404" pitchFamily="49" charset="0"/>
                <a:cs typeface="Courier New" panose="02070309020205020404" pitchFamily="49" charset="0"/>
              </a:rPr>
              <a:t>), d)</a:t>
            </a:r>
            <a:endParaRPr lang="en-US" sz="1200" b="1" dirty="0" smtClean="0">
              <a:latin typeface="Courier New" panose="02070309020205020404" pitchFamily="49" charset="0"/>
              <a:cs typeface="Courier New" panose="02070309020205020404" pitchFamily="49" charset="0"/>
            </a:endParaRPr>
          </a:p>
        </p:txBody>
      </p:sp>
      <p:sp>
        <p:nvSpPr>
          <p:cNvPr id="6" name="Rectangle 5"/>
          <p:cNvSpPr/>
          <p:nvPr/>
        </p:nvSpPr>
        <p:spPr bwMode="auto">
          <a:xfrm>
            <a:off x="608561" y="4663395"/>
            <a:ext cx="8042313" cy="103558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if </a:t>
            </a:r>
            <a:r>
              <a:rPr lang="en-US" sz="1200" b="1" dirty="0" err="1">
                <a:latin typeface="Courier New" panose="02070309020205020404" pitchFamily="49" charset="0"/>
                <a:cs typeface="Courier New" panose="02070309020205020404" pitchFamily="49" charset="0"/>
              </a:rPr>
              <a:t>isinstance</a:t>
            </a:r>
            <a:r>
              <a:rPr lang="en-US" sz="1200" b="1" dirty="0">
                <a:latin typeface="Courier New" panose="02070309020205020404" pitchFamily="49" charset="0"/>
                <a:cs typeface="Courier New" panose="02070309020205020404" pitchFamily="49" charset="0"/>
              </a:rPr>
              <a:t>(event, </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if </a:t>
            </a:r>
            <a:r>
              <a:rPr lang="en-US" sz="1200" b="1" dirty="0" err="1">
                <a:latin typeface="Courier New" panose="02070309020205020404" pitchFamily="49" charset="0"/>
                <a:cs typeface="Courier New" panose="02070309020205020404" pitchFamily="49" charset="0"/>
              </a:rPr>
              <a:t>event.type</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MyMetaEvent</a:t>
            </a:r>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my_toochain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event.data</a:t>
            </a:r>
            <a:r>
              <a:rPr lang="en-US" sz="1200" b="1" dirty="0">
                <a:latin typeface="Courier New" panose="02070309020205020404" pitchFamily="49" charset="0"/>
                <a:cs typeface="Courier New" panose="02070309020205020404" pitchFamily="49" charset="0"/>
              </a:rPr>
              <a:t>["TOOLCHAIN_OUTPUTNAME"]</a:t>
            </a:r>
          </a:p>
        </p:txBody>
      </p:sp>
    </p:spTree>
    <p:extLst>
      <p:ext uri="{BB962C8B-B14F-4D97-AF65-F5344CB8AC3E}">
        <p14:creationId xmlns:p14="http://schemas.microsoft.com/office/powerpoint/2010/main" val="3766661507"/>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15962"/>
          </a:xfrm>
        </p:spPr>
        <p:txBody>
          <a:bodyPr>
            <a:normAutofit/>
          </a:bodyPr>
          <a:lstStyle/>
          <a:p>
            <a:r>
              <a:rPr lang="en-US" dirty="0" err="1">
                <a:latin typeface="Courier" charset="0"/>
                <a:ea typeface="Courier" charset="0"/>
                <a:cs typeface="Courier" charset="0"/>
              </a:rPr>
              <a:t>devtool</a:t>
            </a:r>
            <a:r>
              <a:rPr lang="en-US" dirty="0" smtClean="0"/>
              <a:t> - subcommands </a:t>
            </a:r>
            <a:endParaRPr lang="en-US" dirty="0"/>
          </a:p>
        </p:txBody>
      </p:sp>
      <p:sp>
        <p:nvSpPr>
          <p:cNvPr id="3" name="Content Placeholder 2"/>
          <p:cNvSpPr>
            <a:spLocks noGrp="1"/>
          </p:cNvSpPr>
          <p:nvPr>
            <p:ph idx="4294967295"/>
          </p:nvPr>
        </p:nvSpPr>
        <p:spPr>
          <a:xfrm>
            <a:off x="269823" y="630837"/>
            <a:ext cx="8574373" cy="5680022"/>
          </a:xfrm>
          <a:prstGeom prst="rect">
            <a:avLst/>
          </a:prstGeom>
        </p:spPr>
        <p:txBody>
          <a:bodyPr>
            <a:noAutofit/>
          </a:bodyPr>
          <a:lstStyle/>
          <a:p>
            <a:pPr marL="0" indent="0">
              <a:buNone/>
            </a:pPr>
            <a:r>
              <a:rPr lang="en-US" sz="1600" dirty="0" smtClean="0">
                <a:solidFill>
                  <a:schemeClr val="accent1"/>
                </a:solidFill>
                <a:latin typeface="+mn-lt"/>
                <a:cs typeface="Courier New" panose="02070309020205020404" pitchFamily="49" charset="0"/>
              </a:rPr>
              <a:t>Beginning </a:t>
            </a:r>
            <a:r>
              <a:rPr lang="en-US" sz="1600" dirty="0">
                <a:solidFill>
                  <a:schemeClr val="accent1"/>
                </a:solidFill>
                <a:latin typeface="+mn-lt"/>
                <a:cs typeface="Courier New" panose="02070309020205020404" pitchFamily="49" charset="0"/>
              </a:rPr>
              <a:t>work on a recipe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add                  </a:t>
            </a:r>
            <a:r>
              <a:rPr lang="en-US" sz="1400" dirty="0" err="1">
                <a:latin typeface="Courier New" panose="02070309020205020404" pitchFamily="49" charset="0"/>
                <a:cs typeface="Courier New" panose="02070309020205020404" pitchFamily="49" charset="0"/>
              </a:rPr>
              <a:t>Add</a:t>
            </a:r>
            <a:r>
              <a:rPr lang="en-US" sz="1400" dirty="0">
                <a:latin typeface="Courier New" panose="02070309020205020404" pitchFamily="49" charset="0"/>
                <a:cs typeface="Courier New" panose="02070309020205020404" pitchFamily="49" charset="0"/>
              </a:rPr>
              <a:t> a new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modify               </a:t>
            </a:r>
            <a:r>
              <a:rPr lang="en-US" sz="1400" dirty="0" err="1">
                <a:latin typeface="Courier New" panose="02070309020205020404" pitchFamily="49" charset="0"/>
                <a:cs typeface="Courier New" panose="02070309020205020404" pitchFamily="49" charset="0"/>
              </a:rPr>
              <a:t>Modify</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upgrade              </a:t>
            </a:r>
            <a:r>
              <a:rPr lang="en-US" sz="1400" dirty="0" err="1">
                <a:latin typeface="Courier New" panose="02070309020205020404" pitchFamily="49" charset="0"/>
                <a:cs typeface="Courier New" panose="02070309020205020404" pitchFamily="49" charset="0"/>
              </a:rPr>
              <a:t>Upgrade</a:t>
            </a:r>
            <a:r>
              <a:rPr lang="en-US" sz="1400" dirty="0">
                <a:latin typeface="Courier New" panose="02070309020205020404" pitchFamily="49" charset="0"/>
                <a:cs typeface="Courier New" panose="02070309020205020404" pitchFamily="49" charset="0"/>
              </a:rPr>
              <a:t> an existing recipe</a:t>
            </a:r>
          </a:p>
          <a:p>
            <a:pPr marL="0" indent="0">
              <a:buNone/>
            </a:pPr>
            <a:r>
              <a:rPr lang="en-US" sz="1600" dirty="0" smtClean="0">
                <a:solidFill>
                  <a:schemeClr val="accent1"/>
                </a:solidFill>
                <a:latin typeface="+mn-lt"/>
                <a:cs typeface="Courier New" panose="02070309020205020404" pitchFamily="49" charset="0"/>
              </a:rPr>
              <a:t>Getting </a:t>
            </a:r>
            <a:r>
              <a:rPr lang="en-US" sz="1600" dirty="0">
                <a:solidFill>
                  <a:schemeClr val="accent1"/>
                </a:solidFill>
                <a:latin typeface="+mn-lt"/>
                <a:cs typeface="Courier New" panose="02070309020205020404" pitchFamily="49" charset="0"/>
              </a:rPr>
              <a:t>information</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status               Show workspace </a:t>
            </a:r>
            <a:r>
              <a:rPr lang="en-US" sz="1400" dirty="0" smtClean="0">
                <a:latin typeface="Courier New" panose="02070309020205020404" pitchFamily="49" charset="0"/>
                <a:cs typeface="Courier New" panose="02070309020205020404" pitchFamily="49" charset="0"/>
              </a:rPr>
              <a:t>status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search               </a:t>
            </a:r>
            <a:r>
              <a:rPr lang="en-US" sz="1400" dirty="0" err="1">
                <a:latin typeface="Courier New" panose="02070309020205020404" pitchFamily="49" charset="0"/>
                <a:cs typeface="Courier New" panose="02070309020205020404" pitchFamily="49" charset="0"/>
              </a:rPr>
              <a:t>Search</a:t>
            </a:r>
            <a:r>
              <a:rPr lang="en-US" sz="1400" dirty="0">
                <a:latin typeface="Courier New" panose="02070309020205020404" pitchFamily="49" charset="0"/>
                <a:cs typeface="Courier New" panose="02070309020205020404" pitchFamily="49" charset="0"/>
              </a:rPr>
              <a:t> available recipes</a:t>
            </a:r>
          </a:p>
          <a:p>
            <a:pPr marL="0" indent="0">
              <a:buNone/>
            </a:pPr>
            <a:r>
              <a:rPr lang="en-US" sz="1600" dirty="0" smtClean="0">
                <a:solidFill>
                  <a:schemeClr val="accent1"/>
                </a:solidFill>
                <a:latin typeface="+mn-lt"/>
                <a:cs typeface="Courier New" panose="02070309020205020404" pitchFamily="49" charset="0"/>
              </a:rPr>
              <a:t>Working </a:t>
            </a:r>
            <a:r>
              <a:rPr lang="en-US" sz="1600" dirty="0">
                <a:solidFill>
                  <a:schemeClr val="accent1"/>
                </a:solidFill>
                <a:latin typeface="+mn-lt"/>
                <a:cs typeface="Courier New" panose="02070309020205020404" pitchFamily="49" charset="0"/>
              </a:rPr>
              <a:t>on a recipe in the workspace</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                </a:t>
            </a:r>
            <a:r>
              <a:rPr lang="en-US" sz="1400" dirty="0" err="1">
                <a:latin typeface="Courier New" panose="02070309020205020404" pitchFamily="49" charset="0"/>
                <a:cs typeface="Courier New" panose="02070309020205020404" pitchFamily="49" charset="0"/>
              </a:rPr>
              <a:t>Build</a:t>
            </a:r>
            <a:r>
              <a:rPr lang="en-US" sz="1400" dirty="0">
                <a:latin typeface="Courier New" panose="02070309020205020404" pitchFamily="49" charset="0"/>
                <a:cs typeface="Courier New" panose="02070309020205020404" pitchFamily="49" charset="0"/>
              </a:rPr>
              <a:t> a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edit-recipe          Edit a recipe file in your </a:t>
            </a:r>
            <a:r>
              <a:rPr lang="en-US" sz="1400" dirty="0" smtClean="0">
                <a:latin typeface="Courier New" panose="02070309020205020404" pitchFamily="49" charset="0"/>
                <a:cs typeface="Courier New" panose="02070309020205020404" pitchFamily="49" charset="0"/>
              </a:rPr>
              <a:t>workspace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configure-help       Get help on configure script </a:t>
            </a:r>
            <a:r>
              <a:rPr lang="en-US" sz="1400" dirty="0" smtClean="0">
                <a:latin typeface="Courier New" panose="02070309020205020404" pitchFamily="49" charset="0"/>
                <a:cs typeface="Courier New" panose="02070309020205020404" pitchFamily="49" charset="0"/>
              </a:rPr>
              <a:t>options</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update-recipe        Apply changes from external source tree to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reset                Remove a recipe from your workspace</a:t>
            </a:r>
          </a:p>
          <a:p>
            <a:pPr marL="0" indent="0">
              <a:buNone/>
            </a:pPr>
            <a:r>
              <a:rPr lang="en-US" sz="1600" dirty="0" smtClean="0">
                <a:solidFill>
                  <a:schemeClr val="accent1"/>
                </a:solidFill>
                <a:latin typeface="+mn-lt"/>
                <a:cs typeface="Courier New" panose="02070309020205020404" pitchFamily="49" charset="0"/>
              </a:rPr>
              <a:t>Testing </a:t>
            </a:r>
            <a:r>
              <a:rPr lang="en-US" sz="1600" dirty="0">
                <a:solidFill>
                  <a:schemeClr val="accent1"/>
                </a:solidFill>
                <a:latin typeface="+mn-lt"/>
                <a:cs typeface="Courier New" panose="02070309020205020404" pitchFamily="49" charset="0"/>
              </a:rPr>
              <a:t>changes on target</a:t>
            </a:r>
            <a:r>
              <a:rPr lang="en-US" sz="1600" dirty="0" smtClean="0">
                <a:solidFill>
                  <a:schemeClr val="accent1"/>
                </a:solidFill>
                <a:latin typeface="+mn-lt"/>
                <a:cs typeface="Courier New" panose="02070309020205020404" pitchFamily="49" charset="0"/>
              </a:rPr>
              <a:t>:</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deploy-target        Deploy recipe output files to live target </a:t>
            </a:r>
            <a:r>
              <a:rPr lang="en-US" sz="1400" dirty="0" smtClean="0">
                <a:latin typeface="Courier New" panose="02070309020205020404" pitchFamily="49" charset="0"/>
                <a:cs typeface="Courier New" panose="02070309020205020404" pitchFamily="49" charset="0"/>
              </a:rPr>
              <a:t>machine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-target      </a:t>
            </a:r>
            <a:r>
              <a:rPr lang="en-US" sz="1400" dirty="0" err="1">
                <a:latin typeface="Courier New" panose="02070309020205020404" pitchFamily="49" charset="0"/>
                <a:cs typeface="Courier New" panose="02070309020205020404" pitchFamily="49" charset="0"/>
              </a:rPr>
              <a:t>Undeploy</a:t>
            </a:r>
            <a:r>
              <a:rPr lang="en-US" sz="1400" dirty="0">
                <a:latin typeface="Courier New" panose="02070309020205020404" pitchFamily="49" charset="0"/>
                <a:cs typeface="Courier New" panose="02070309020205020404" pitchFamily="49" charset="0"/>
              </a:rPr>
              <a:t> recipe output files in live </a:t>
            </a:r>
            <a:r>
              <a:rPr lang="en-US" sz="1400" dirty="0" smtClean="0">
                <a:latin typeface="Courier New" panose="02070309020205020404" pitchFamily="49" charset="0"/>
                <a:cs typeface="Courier New" panose="02070309020205020404" pitchFamily="49" charset="0"/>
              </a:rPr>
              <a:t>target</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build-image          Build image including workspace recipe packages</a:t>
            </a:r>
          </a:p>
          <a:p>
            <a:pPr marL="0" indent="0">
              <a:buNone/>
            </a:pPr>
            <a:r>
              <a:rPr lang="en-US" sz="1600" dirty="0" smtClean="0">
                <a:solidFill>
                  <a:schemeClr val="accent1"/>
                </a:solidFill>
                <a:latin typeface="+mn-lt"/>
                <a:cs typeface="Courier New" panose="02070309020205020404" pitchFamily="49" charset="0"/>
              </a:rPr>
              <a:t>Advanced:</a:t>
            </a:r>
            <a:r>
              <a:rPr lang="en-US" sz="1400" dirty="0" smtClean="0">
                <a:latin typeface="Courier New" panose="02070309020205020404" pitchFamily="49" charset="0"/>
                <a:cs typeface="Courier New" panose="02070309020205020404" pitchFamily="49" charset="0"/>
              </a:rPr>
              <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create-workspace     Set up workspace in an alternative </a:t>
            </a:r>
            <a:r>
              <a:rPr lang="en-US" sz="1400" dirty="0" smtClean="0">
                <a:latin typeface="Courier New" panose="02070309020205020404" pitchFamily="49" charset="0"/>
                <a:cs typeface="Courier New" panose="02070309020205020404" pitchFamily="49" charset="0"/>
              </a:rPr>
              <a:t>location</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extract              </a:t>
            </a:r>
            <a:r>
              <a:rPr lang="en-US" sz="1400" dirty="0" err="1">
                <a:latin typeface="Courier New" panose="02070309020205020404" pitchFamily="49" charset="0"/>
                <a:cs typeface="Courier New" panose="02070309020205020404" pitchFamily="49" charset="0"/>
              </a:rPr>
              <a:t>Extract</a:t>
            </a:r>
            <a:r>
              <a:rPr lang="en-US" sz="1400" dirty="0">
                <a:latin typeface="Courier New" panose="02070309020205020404" pitchFamily="49" charset="0"/>
                <a:cs typeface="Courier New" panose="02070309020205020404" pitchFamily="49" charset="0"/>
              </a:rPr>
              <a:t> the source for an existing </a:t>
            </a:r>
            <a:r>
              <a:rPr lang="en-US" sz="1400" dirty="0" smtClean="0">
                <a:latin typeface="Courier New" panose="02070309020205020404" pitchFamily="49" charset="0"/>
                <a:cs typeface="Courier New" panose="02070309020205020404" pitchFamily="49" charset="0"/>
              </a:rPr>
              <a:t>recipe</a:t>
            </a:r>
            <a:br>
              <a:rPr lang="en-US" sz="1400" dirty="0" smtClean="0">
                <a:latin typeface="Courier New" panose="02070309020205020404" pitchFamily="49" charset="0"/>
                <a:cs typeface="Courier New" panose="02070309020205020404" pitchFamily="49" charset="0"/>
              </a:rPr>
            </a:br>
            <a:r>
              <a:rPr lang="en-US" sz="1400" dirty="0" smtClean="0">
                <a:latin typeface="Courier New" panose="02070309020205020404" pitchFamily="49" charset="0"/>
                <a:cs typeface="Courier New" panose="02070309020205020404" pitchFamily="49" charset="0"/>
              </a:rPr>
              <a:t>         </a:t>
            </a:r>
            <a:r>
              <a:rPr lang="en-US" sz="1400" dirty="0">
                <a:latin typeface="Courier New" panose="02070309020205020404" pitchFamily="49" charset="0"/>
                <a:cs typeface="Courier New" panose="02070309020205020404" pitchFamily="49" charset="0"/>
              </a:rPr>
              <a:t>sync                 Synchronize the source tree for an existing recipe</a:t>
            </a:r>
          </a:p>
        </p:txBody>
      </p:sp>
    </p:spTree>
    <p:extLst>
      <p:ext uri="{BB962C8B-B14F-4D97-AF65-F5344CB8AC3E}">
        <p14:creationId xmlns:p14="http://schemas.microsoft.com/office/powerpoint/2010/main" val="26892534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tx1"/>
                </a:solidFill>
              </a:rPr>
              <a:t>Example </a:t>
            </a:r>
            <a:r>
              <a:rPr lang="en-US" sz="2000" dirty="0">
                <a:solidFill>
                  <a:schemeClr val="tx1"/>
                </a:solidFill>
              </a:rPr>
              <a:t>4: Debugging coincident data in </a:t>
            </a:r>
            <a:r>
              <a:rPr lang="en-US" sz="2000" dirty="0" err="1">
                <a:solidFill>
                  <a:schemeClr val="tx1"/>
                </a:solidFill>
              </a:rPr>
              <a:t>bitbake</a:t>
            </a:r>
            <a:endParaRPr lang="en-US" sz="2000" dirty="0">
              <a:solidFill>
                <a:schemeClr val="tx1"/>
              </a:solidFill>
            </a:endParaRPr>
          </a:p>
          <a:p>
            <a:pPr>
              <a:spcBef>
                <a:spcPts val="1200"/>
              </a:spcBef>
            </a:pPr>
            <a:endParaRPr lang="en-US" sz="2000" dirty="0">
              <a:solidFill>
                <a:schemeClr val="tx1"/>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5: Toaster</a:t>
            </a:r>
          </a:p>
        </p:txBody>
      </p:sp>
    </p:spTree>
    <p:extLst>
      <p:ext uri="{BB962C8B-B14F-4D97-AF65-F5344CB8AC3E}">
        <p14:creationId xmlns:p14="http://schemas.microsoft.com/office/powerpoint/2010/main" val="3736710702"/>
      </p:ext>
    </p:extLst>
  </p:cSld>
  <p:clrMapOvr>
    <a:masterClrMapping/>
  </p:clrMapOvr>
  <p:transition>
    <p:fade/>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44109"/>
            <a:ext cx="8227438" cy="889000"/>
          </a:xfrm>
        </p:spPr>
        <p:txBody>
          <a:bodyPr/>
          <a:lstStyle/>
          <a:p>
            <a:r>
              <a:rPr lang="en-US" sz="2800" dirty="0" smtClean="0"/>
              <a:t>Using Events for debugging </a:t>
            </a:r>
            <a:r>
              <a:rPr lang="en-US" sz="2800" dirty="0" err="1" smtClean="0"/>
              <a:t>bitbake</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40240"/>
            <a:ext cx="8233186" cy="5504285"/>
          </a:xfrm>
        </p:spPr>
        <p:txBody>
          <a:bodyPr/>
          <a:lstStyle/>
          <a:p>
            <a:r>
              <a:rPr lang="en-US" sz="1800" dirty="0" smtClean="0">
                <a:solidFill>
                  <a:schemeClr val="tx1"/>
                </a:solidFill>
              </a:rPr>
              <a:t>You can also use the event system in debugging </a:t>
            </a:r>
            <a:r>
              <a:rPr lang="en-US" sz="1800" dirty="0" err="1" smtClean="0">
                <a:solidFill>
                  <a:schemeClr val="tx1"/>
                </a:solidFill>
              </a:rPr>
              <a:t>bitbake</a:t>
            </a:r>
            <a:r>
              <a:rPr lang="en-US" sz="1800" dirty="0" smtClean="0">
                <a:solidFill>
                  <a:schemeClr val="tx1"/>
                </a:solidFill>
              </a:rPr>
              <a:t> or your classes.</a:t>
            </a:r>
          </a:p>
          <a:p>
            <a:pPr>
              <a:spcBef>
                <a:spcPts val="1200"/>
              </a:spcBef>
            </a:pPr>
            <a:r>
              <a:rPr lang="en-US" sz="1800" dirty="0" smtClean="0">
                <a:solidFill>
                  <a:schemeClr val="tx1"/>
                </a:solidFill>
              </a:rPr>
              <a:t>Example 1: The quintessential </a:t>
            </a:r>
            <a:r>
              <a:rPr lang="en-US" sz="1800" dirty="0">
                <a:solidFill>
                  <a:schemeClr val="tx1"/>
                </a:solidFill>
              </a:rPr>
              <a:t>example is to use </a:t>
            </a:r>
            <a:r>
              <a:rPr lang="en-US" sz="1800" dirty="0" smtClean="0">
                <a:solidFill>
                  <a:schemeClr val="tx1"/>
                </a:solidFill>
              </a:rPr>
              <a:t>“logger.info()” to insert print statements into the code. This is implemented as an event, meaning that will it be passed to the correct external UI and not lost in some random log file.</a:t>
            </a:r>
          </a:p>
          <a:p>
            <a:pPr>
              <a:spcBef>
                <a:spcPts val="1200"/>
              </a:spcBef>
            </a:pPr>
            <a:r>
              <a:rPr lang="en-US" sz="1800" dirty="0" smtClean="0">
                <a:solidFill>
                  <a:schemeClr val="tx1"/>
                </a:solidFill>
              </a:rPr>
              <a:t>Example 2: The ESDK file used to be copied to the build’s “deploy/</a:t>
            </a:r>
            <a:r>
              <a:rPr lang="en-US" sz="1800" dirty="0" err="1" smtClean="0">
                <a:solidFill>
                  <a:schemeClr val="tx1"/>
                </a:solidFill>
              </a:rPr>
              <a:t>sdk</a:t>
            </a:r>
            <a:r>
              <a:rPr lang="en-US" sz="1800" dirty="0" smtClean="0">
                <a:solidFill>
                  <a:schemeClr val="tx1"/>
                </a:solidFill>
              </a:rPr>
              <a:t>” directory as part of the </a:t>
            </a:r>
            <a:r>
              <a:rPr lang="en-US" sz="1800" dirty="0">
                <a:solidFill>
                  <a:schemeClr val="tx1"/>
                </a:solidFill>
              </a:rPr>
              <a:t>task “</a:t>
            </a:r>
            <a:r>
              <a:rPr lang="en-US" sz="1800" dirty="0" err="1">
                <a:solidFill>
                  <a:schemeClr val="tx1"/>
                </a:solidFill>
              </a:rPr>
              <a:t>populate_sdk_ext</a:t>
            </a:r>
            <a:r>
              <a:rPr lang="en-US" sz="1800" dirty="0">
                <a:solidFill>
                  <a:schemeClr val="tx1"/>
                </a:solidFill>
              </a:rPr>
              <a:t>”. </a:t>
            </a:r>
            <a:r>
              <a:rPr lang="en-US" sz="1800" dirty="0" smtClean="0">
                <a:solidFill>
                  <a:schemeClr val="tx1"/>
                </a:solidFill>
              </a:rPr>
              <a:t>However, it is somehow happening later, and it is hard reading the code to determine when and where that is now occurring. We can use the event stream to help narrow down the candidates. </a:t>
            </a:r>
          </a:p>
          <a:p>
            <a:pPr lvl="1"/>
            <a:r>
              <a:rPr lang="en-US" sz="1600" dirty="0">
                <a:solidFill>
                  <a:schemeClr val="tx1"/>
                </a:solidFill>
              </a:rPr>
              <a:t>First, </a:t>
            </a:r>
            <a:r>
              <a:rPr lang="en-US" sz="1600" dirty="0" smtClean="0">
                <a:solidFill>
                  <a:schemeClr val="tx1"/>
                </a:solidFill>
              </a:rPr>
              <a:t>we add </a:t>
            </a:r>
            <a:r>
              <a:rPr lang="en-US" sz="1600" dirty="0">
                <a:solidFill>
                  <a:schemeClr val="tx1"/>
                </a:solidFill>
              </a:rPr>
              <a:t>a log call into the event read loop in “</a:t>
            </a:r>
            <a:r>
              <a:rPr lang="en-US" sz="1600" dirty="0" err="1">
                <a:solidFill>
                  <a:schemeClr val="tx1"/>
                </a:solidFill>
              </a:rPr>
              <a:t>bitbake</a:t>
            </a:r>
            <a:r>
              <a:rPr lang="en-US" sz="1600" dirty="0">
                <a:solidFill>
                  <a:schemeClr val="tx1"/>
                </a:solidFill>
              </a:rPr>
              <a:t>/lib/bb/</a:t>
            </a:r>
            <a:r>
              <a:rPr lang="en-US" sz="1600" dirty="0" err="1">
                <a:solidFill>
                  <a:schemeClr val="tx1"/>
                </a:solidFill>
              </a:rPr>
              <a:t>ui</a:t>
            </a:r>
            <a:r>
              <a:rPr lang="en-US" sz="1600" dirty="0">
                <a:solidFill>
                  <a:schemeClr val="tx1"/>
                </a:solidFill>
              </a:rPr>
              <a:t>/toasterui.py”. This will provide a log of the received events as they go by, and also reveal when the ESDK file is created.</a:t>
            </a:r>
          </a:p>
          <a:p>
            <a:pPr marL="0" indent="0">
              <a:buNone/>
            </a:pPr>
            <a:endParaRPr lang="en-US" sz="2800" dirty="0" smtClean="0">
              <a:solidFill>
                <a:schemeClr val="tx1"/>
              </a:solidFill>
            </a:endParaRPr>
          </a:p>
          <a:p>
            <a:r>
              <a:rPr lang="en-US" sz="1800" dirty="0" smtClean="0">
                <a:solidFill>
                  <a:schemeClr val="tx1"/>
                </a:solidFill>
              </a:rPr>
              <a:t>I </a:t>
            </a:r>
            <a:r>
              <a:rPr lang="en-US" sz="1800" dirty="0">
                <a:solidFill>
                  <a:schemeClr val="tx1"/>
                </a:solidFill>
              </a:rPr>
              <a:t>then run a build (in the Toaster context):</a:t>
            </a:r>
          </a:p>
          <a:p>
            <a:endParaRPr lang="en-US" sz="1800" dirty="0" smtClean="0">
              <a:solidFill>
                <a:schemeClr val="tx1"/>
              </a:solidFill>
            </a:endParaRPr>
          </a:p>
        </p:txBody>
      </p:sp>
      <p:sp>
        <p:nvSpPr>
          <p:cNvPr id="7" name="Rectangle 6"/>
          <p:cNvSpPr/>
          <p:nvPr/>
        </p:nvSpPr>
        <p:spPr bwMode="auto">
          <a:xfrm>
            <a:off x="738130" y="4876611"/>
            <a:ext cx="7689774" cy="717932"/>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logger.info</a:t>
            </a:r>
            <a:r>
              <a:rPr lang="en-US" sz="1400" b="1" dirty="0" smtClean="0">
                <a:latin typeface="Courier New" panose="02070309020205020404" pitchFamily="49" charset="0"/>
                <a:cs typeface="Courier New" panose="02070309020205020404" pitchFamily="49" charset="0"/>
              </a:rPr>
              <a:t>(“FOO:"+</a:t>
            </a:r>
            <a:r>
              <a:rPr lang="en-US" sz="1400" b="1" dirty="0" err="1">
                <a:latin typeface="Courier New" panose="02070309020205020404" pitchFamily="49" charset="0"/>
                <a:cs typeface="Courier New" panose="02070309020205020404" pitchFamily="49" charset="0"/>
              </a:rPr>
              <a:t>str</a:t>
            </a:r>
            <a:r>
              <a:rPr lang="en-US" sz="1400" b="1" dirty="0">
                <a:latin typeface="Courier New" panose="02070309020205020404" pitchFamily="49" charset="0"/>
                <a:cs typeface="Courier New" panose="02070309020205020404" pitchFamily="49" charset="0"/>
              </a:rPr>
              <a:t>(event</a:t>
            </a:r>
            <a:r>
              <a:rPr lang="en-US" sz="1400" b="1" dirty="0" smtClean="0">
                <a:latin typeface="Courier New" panose="02070309020205020404" pitchFamily="49" charset="0"/>
                <a:cs typeface="Courier New" panose="02070309020205020404" pitchFamily="49" charset="0"/>
              </a:rPr>
              <a:t>)+","+</a:t>
            </a:r>
          </a:p>
          <a:p>
            <a:r>
              <a:rPr lang="en-US" sz="1400" b="1" dirty="0">
                <a:latin typeface="Courier New" panose="02070309020205020404" pitchFamily="49" charset="0"/>
                <a:cs typeface="Courier New" panose="02070309020205020404" pitchFamily="49" charset="0"/>
              </a:rPr>
              <a:t> </a:t>
            </a:r>
            <a:r>
              <a:rPr lang="en-US" sz="1400" b="1" dirty="0" smtClean="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str</a:t>
            </a:r>
            <a:r>
              <a:rPr lang="en-US" sz="1400" b="1" dirty="0" smtClean="0">
                <a:latin typeface="Courier New" panose="02070309020205020404" pitchFamily="49" charset="0"/>
                <a:cs typeface="Courier New" panose="02070309020205020404" pitchFamily="49" charset="0"/>
              </a:rPr>
              <a:t>(</a:t>
            </a:r>
            <a:r>
              <a:rPr lang="en-US" sz="1400" b="1" dirty="0" err="1" smtClean="0">
                <a:latin typeface="Courier New" panose="02070309020205020404" pitchFamily="49" charset="0"/>
                <a:cs typeface="Courier New" panose="02070309020205020404" pitchFamily="49" charset="0"/>
              </a:rPr>
              <a:t>os.path.isfile</a:t>
            </a:r>
            <a:r>
              <a:rPr lang="en-US" sz="1400" b="1" dirty="0">
                <a:latin typeface="Courier New" panose="02070309020205020404" pitchFamily="49" charset="0"/>
                <a:cs typeface="Courier New" panose="02070309020205020404" pitchFamily="49" charset="0"/>
              </a:rPr>
              <a:t>('&lt;</a:t>
            </a:r>
            <a:r>
              <a:rPr lang="en-US" sz="1400" b="1" dirty="0" err="1">
                <a:latin typeface="Courier New" panose="02070309020205020404" pitchFamily="49" charset="0"/>
                <a:cs typeface="Courier New" panose="02070309020205020404" pitchFamily="49" charset="0"/>
              </a:rPr>
              <a:t>path_to_esdk_file</a:t>
            </a:r>
            <a:r>
              <a:rPr lang="en-US" sz="1400" b="1" dirty="0">
                <a:latin typeface="Courier New" panose="02070309020205020404" pitchFamily="49" charset="0"/>
                <a:cs typeface="Courier New" panose="02070309020205020404" pitchFamily="49" charset="0"/>
              </a:rPr>
              <a:t>&gt;')) )</a:t>
            </a:r>
          </a:p>
        </p:txBody>
      </p:sp>
    </p:spTree>
    <p:extLst>
      <p:ext uri="{BB962C8B-B14F-4D97-AF65-F5344CB8AC3E}">
        <p14:creationId xmlns:p14="http://schemas.microsoft.com/office/powerpoint/2010/main" val="315498063"/>
      </p:ext>
    </p:extLst>
  </p:cSld>
  <p:clrMapOvr>
    <a:masterClrMapping/>
  </p:clrMapOvr>
  <p:transition>
    <p:fade/>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14731"/>
            <a:ext cx="8227438" cy="889000"/>
          </a:xfrm>
        </p:spPr>
        <p:txBody>
          <a:bodyPr/>
          <a:lstStyle/>
          <a:p>
            <a:r>
              <a:rPr lang="en-US" sz="2800" dirty="0" smtClean="0"/>
              <a:t>Using Events for debugging </a:t>
            </a:r>
            <a:r>
              <a:rPr lang="en-US" sz="2800" dirty="0" err="1" smtClean="0"/>
              <a:t>bitbake</a:t>
            </a:r>
            <a:r>
              <a:rPr lang="en-US" sz="2800" dirty="0" smtClean="0"/>
              <a:t> (2)</a:t>
            </a:r>
            <a:r>
              <a:rPr lang="en-US" sz="2800" dirty="0"/>
              <a:t/>
            </a:r>
            <a:br>
              <a:rPr lang="en-US" sz="2800" dirty="0"/>
            </a:br>
            <a:r>
              <a:rPr lang="en-US" sz="2800" dirty="0"/>
              <a:t/>
            </a:r>
            <a:br>
              <a:rPr lang="en-US" sz="2800" dirty="0"/>
            </a:br>
            <a:endParaRPr lang="en-US" dirty="0"/>
          </a:p>
        </p:txBody>
      </p:sp>
      <p:sp>
        <p:nvSpPr>
          <p:cNvPr id="4" name="Content Placeholder 3"/>
          <p:cNvSpPr>
            <a:spLocks noGrp="1"/>
          </p:cNvSpPr>
          <p:nvPr>
            <p:ph sz="quarter" idx="13"/>
          </p:nvPr>
        </p:nvSpPr>
        <p:spPr>
          <a:xfrm>
            <a:off x="427588" y="625551"/>
            <a:ext cx="8233186" cy="5504285"/>
          </a:xfrm>
        </p:spPr>
        <p:txBody>
          <a:bodyPr/>
          <a:lstStyle/>
          <a:p>
            <a:pPr lvl="1"/>
            <a:r>
              <a:rPr lang="en-US" sz="1800" dirty="0" smtClean="0">
                <a:solidFill>
                  <a:schemeClr val="tx1"/>
                </a:solidFill>
              </a:rPr>
              <a:t>Second, we then run a build (in the Toaster context) and collect the events:</a:t>
            </a:r>
          </a:p>
          <a:p>
            <a:endParaRPr lang="en-US" sz="2000" dirty="0" smtClean="0">
              <a:solidFill>
                <a:schemeClr val="tx1"/>
              </a:solidFill>
            </a:endParaRPr>
          </a:p>
          <a:p>
            <a:pPr lvl="1"/>
            <a:r>
              <a:rPr lang="en-US" sz="1800" dirty="0" smtClean="0">
                <a:solidFill>
                  <a:schemeClr val="tx1"/>
                </a:solidFill>
              </a:rPr>
              <a:t>Third, we </a:t>
            </a:r>
            <a:r>
              <a:rPr lang="en-US" sz="2000" dirty="0" smtClean="0">
                <a:solidFill>
                  <a:schemeClr val="tx1"/>
                </a:solidFill>
              </a:rPr>
              <a:t>examine the log to find when the file’s state changed.</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
            </a:r>
            <a:br>
              <a:rPr lang="en-US" sz="2000" dirty="0" smtClean="0">
                <a:solidFill>
                  <a:schemeClr val="tx1"/>
                </a:solidFill>
              </a:rPr>
            </a:br>
            <a:endParaRPr lang="en-US" sz="2000" dirty="0" smtClean="0">
              <a:solidFill>
                <a:schemeClr val="tx1"/>
              </a:solidFill>
            </a:endParaRPr>
          </a:p>
          <a:p>
            <a:pPr lvl="1"/>
            <a:r>
              <a:rPr lang="en-US" sz="2000" dirty="0" smtClean="0">
                <a:solidFill>
                  <a:schemeClr val="tx1"/>
                </a:solidFill>
              </a:rPr>
              <a:t>We see that the existing ESDK file was removed </a:t>
            </a:r>
            <a:r>
              <a:rPr lang="en-US" sz="2000" dirty="0">
                <a:solidFill>
                  <a:schemeClr val="tx1"/>
                </a:solidFill>
              </a:rPr>
              <a:t>after “</a:t>
            </a:r>
            <a:r>
              <a:rPr lang="en-US" sz="2000" dirty="0" err="1" smtClean="0">
                <a:solidFill>
                  <a:schemeClr val="tx1"/>
                </a:solidFill>
              </a:rPr>
              <a:t>bb.event.DepTreeGenerated</a:t>
            </a:r>
            <a:r>
              <a:rPr lang="en-US" sz="2000" dirty="0" smtClean="0">
                <a:solidFill>
                  <a:schemeClr val="tx1"/>
                </a:solidFill>
              </a:rPr>
              <a:t>”, and placed </a:t>
            </a:r>
            <a:r>
              <a:rPr lang="en-US" sz="2000" dirty="0">
                <a:solidFill>
                  <a:schemeClr val="tx1"/>
                </a:solidFill>
              </a:rPr>
              <a:t>after “</a:t>
            </a:r>
            <a:r>
              <a:rPr lang="en-US" sz="2000" dirty="0" err="1" smtClean="0">
                <a:solidFill>
                  <a:schemeClr val="tx1"/>
                </a:solidFill>
              </a:rPr>
              <a:t>sstate</a:t>
            </a:r>
            <a:r>
              <a:rPr lang="en-US" sz="2000" dirty="0" smtClean="0">
                <a:solidFill>
                  <a:schemeClr val="tx1"/>
                </a:solidFill>
              </a:rPr>
              <a:t>-build-</a:t>
            </a:r>
            <a:r>
              <a:rPr lang="en-US" sz="2000" dirty="0" err="1" smtClean="0">
                <a:solidFill>
                  <a:schemeClr val="tx1"/>
                </a:solidFill>
              </a:rPr>
              <a:t>populate_sdk_ext</a:t>
            </a:r>
            <a:r>
              <a:rPr lang="en-US" sz="2000" dirty="0" smtClean="0">
                <a:solidFill>
                  <a:schemeClr val="tx1"/>
                </a:solidFill>
              </a:rPr>
              <a:t>”. In other words it was moved out </a:t>
            </a:r>
            <a:r>
              <a:rPr lang="en-US" sz="2000" dirty="0">
                <a:solidFill>
                  <a:schemeClr val="tx1"/>
                </a:solidFill>
              </a:rPr>
              <a:t>of </a:t>
            </a:r>
            <a:r>
              <a:rPr lang="en-US" sz="2000" dirty="0" smtClean="0">
                <a:solidFill>
                  <a:schemeClr val="tx1"/>
                </a:solidFill>
              </a:rPr>
              <a:t>the main “</a:t>
            </a:r>
            <a:r>
              <a:rPr lang="en-US" sz="2000" dirty="0" err="1" smtClean="0">
                <a:solidFill>
                  <a:schemeClr val="tx1"/>
                </a:solidFill>
              </a:rPr>
              <a:t>populate_sdk_ext</a:t>
            </a:r>
            <a:r>
              <a:rPr lang="en-US" sz="2000" dirty="0" smtClean="0">
                <a:solidFill>
                  <a:schemeClr val="tx1"/>
                </a:solidFill>
              </a:rPr>
              <a:t>” task and into its </a:t>
            </a:r>
            <a:r>
              <a:rPr lang="en-US" sz="2000" dirty="0" err="1" smtClean="0">
                <a:solidFill>
                  <a:schemeClr val="tx1"/>
                </a:solidFill>
              </a:rPr>
              <a:t>sstate</a:t>
            </a:r>
            <a:r>
              <a:rPr lang="en-US" sz="2000" dirty="0" smtClean="0">
                <a:solidFill>
                  <a:schemeClr val="tx1"/>
                </a:solidFill>
              </a:rPr>
              <a:t> task. QED.</a:t>
            </a:r>
          </a:p>
        </p:txBody>
      </p:sp>
      <p:sp>
        <p:nvSpPr>
          <p:cNvPr id="5" name="Rectangle 4"/>
          <p:cNvSpPr/>
          <p:nvPr/>
        </p:nvSpPr>
        <p:spPr bwMode="auto">
          <a:xfrm>
            <a:off x="493924" y="1238169"/>
            <a:ext cx="7921128" cy="43332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400" b="1" dirty="0">
                <a:latin typeface="Courier New" panose="02070309020205020404" pitchFamily="49" charset="0"/>
                <a:cs typeface="Courier New" panose="02070309020205020404" pitchFamily="49" charset="0"/>
              </a:rPr>
              <a:t>$ </a:t>
            </a:r>
            <a:r>
              <a:rPr lang="en-US" sz="1400" b="1" dirty="0" err="1">
                <a:latin typeface="Courier New" panose="02070309020205020404" pitchFamily="49" charset="0"/>
                <a:cs typeface="Courier New" panose="02070309020205020404" pitchFamily="49" charset="0"/>
              </a:rPr>
              <a:t>bitbake</a:t>
            </a:r>
            <a:r>
              <a:rPr lang="en-US" sz="1400" b="1" dirty="0">
                <a:latin typeface="Courier New" panose="02070309020205020404" pitchFamily="49" charset="0"/>
                <a:cs typeface="Courier New" panose="02070309020205020404" pitchFamily="49" charset="0"/>
              </a:rPr>
              <a:t> </a:t>
            </a:r>
            <a:r>
              <a:rPr lang="en-US" sz="1400" b="1" dirty="0" err="1" smtClean="0">
                <a:latin typeface="Courier New" panose="02070309020205020404" pitchFamily="49" charset="0"/>
                <a:cs typeface="Courier New" panose="02070309020205020404" pitchFamily="49" charset="0"/>
              </a:rPr>
              <a:t>do_populate_sdk_ext</a:t>
            </a:r>
            <a:r>
              <a:rPr lang="en-US" sz="1400" b="1" dirty="0" smtClean="0">
                <a:latin typeface="Courier New" panose="02070309020205020404" pitchFamily="49" charset="0"/>
                <a:cs typeface="Courier New" panose="02070309020205020404" pitchFamily="49" charset="0"/>
              </a:rPr>
              <a:t> &gt; my_eventlog.txt</a:t>
            </a:r>
            <a:endParaRPr lang="en-US" sz="1400" b="1" dirty="0">
              <a:latin typeface="Courier New" panose="02070309020205020404" pitchFamily="49" charset="0"/>
              <a:cs typeface="Courier New" panose="02070309020205020404" pitchFamily="49" charset="0"/>
            </a:endParaRPr>
          </a:p>
        </p:txBody>
      </p:sp>
      <p:sp>
        <p:nvSpPr>
          <p:cNvPr id="7" name="Rectangle 6"/>
          <p:cNvSpPr/>
          <p:nvPr/>
        </p:nvSpPr>
        <p:spPr bwMode="auto">
          <a:xfrm>
            <a:off x="493924" y="2271969"/>
            <a:ext cx="7921128" cy="1917895"/>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bb.event.DepTreeGenerated</a:t>
            </a:r>
            <a:r>
              <a:rPr lang="en-US" sz="1200" b="1" dirty="0">
                <a:latin typeface="Courier New" panose="02070309020205020404" pitchFamily="49" charset="0"/>
                <a:cs typeface="Courier New" panose="02070309020205020404" pitchFamily="49" charset="0"/>
              </a:rPr>
              <a:t> object at 0x7f94ec829710&gt;,True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bb.event.MetadataEvent</a:t>
            </a:r>
            <a:r>
              <a:rPr lang="en-US" sz="1200" b="1" dirty="0">
                <a:latin typeface="Courier New" panose="02070309020205020404" pitchFamily="49" charset="0"/>
                <a:cs typeface="Courier New" panose="02070309020205020404" pitchFamily="49" charset="0"/>
              </a:rPr>
              <a:t> object at 0x7f94ec829358&gt;,</a:t>
            </a:r>
            <a:r>
              <a:rPr lang="en-US" sz="1400" b="1" dirty="0">
                <a:solidFill>
                  <a:srgbClr val="FF0000"/>
                </a:solidFill>
                <a:latin typeface="Courier New" panose="02070309020205020404" pitchFamily="49" charset="0"/>
                <a:cs typeface="Courier New" panose="02070309020205020404" pitchFamily="49" charset="0"/>
              </a:rPr>
              <a: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 "Executing </a:t>
            </a:r>
            <a:r>
              <a:rPr lang="en-US" sz="1200" b="1" dirty="0" err="1">
                <a:latin typeface="Courier New" panose="02070309020205020404" pitchFamily="49" charset="0"/>
                <a:cs typeface="Courier New" panose="02070309020205020404" pitchFamily="49" charset="0"/>
              </a:rPr>
              <a:t>buildhistory_get_extra_sdkinfo</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LogRecord</a:t>
            </a:r>
            <a:r>
              <a:rPr lang="en-US" sz="1200" b="1" dirty="0">
                <a:latin typeface="Courier New" panose="02070309020205020404" pitchFamily="49" charset="0"/>
                <a:cs typeface="Courier New" panose="02070309020205020404" pitchFamily="49" charset="0"/>
              </a:rPr>
              <a:t>: </a:t>
            </a:r>
            <a:r>
              <a:rPr lang="en-US" sz="1200" b="1" dirty="0" err="1">
                <a:latin typeface="Courier New" panose="02070309020205020404" pitchFamily="49" charset="0"/>
                <a:cs typeface="Courier New" panose="02070309020205020404" pitchFamily="49" charset="0"/>
              </a:rPr>
              <a:t>BitBake.Main</a:t>
            </a:r>
            <a:r>
              <a:rPr lang="en-US" sz="1200" b="1" dirty="0">
                <a:latin typeface="Courier New" panose="02070309020205020404" pitchFamily="49" charset="0"/>
                <a:cs typeface="Courier New" panose="02070309020205020404" pitchFamily="49" charset="0"/>
              </a:rPr>
              <a:t>, ... </a:t>
            </a:r>
            <a:r>
              <a:rPr lang="en-US" sz="1200" b="1" dirty="0" err="1">
                <a:latin typeface="Courier New" panose="02070309020205020404" pitchFamily="49" charset="0"/>
                <a:cs typeface="Courier New" panose="02070309020205020404" pitchFamily="49" charset="0"/>
              </a:rPr>
              <a:t>sstate</a:t>
            </a:r>
            <a:r>
              <a:rPr lang="en-US" sz="1200" b="1" dirty="0">
                <a:latin typeface="Courier New" panose="02070309020205020404" pitchFamily="49" charset="0"/>
                <a:cs typeface="Courier New" panose="02070309020205020404" pitchFamily="49" charset="0"/>
              </a:rPr>
              <a:t>-build-</a:t>
            </a:r>
            <a:r>
              <a:rPr lang="en-US" sz="1200" b="1" dirty="0" err="1">
                <a:latin typeface="Courier New" panose="02070309020205020404" pitchFamily="49" charset="0"/>
                <a:cs typeface="Courier New" panose="02070309020205020404" pitchFamily="49" charset="0"/>
              </a:rPr>
              <a:t>populate_sdk_ext</a:t>
            </a:r>
            <a:r>
              <a:rPr lang="en-US" sz="1200" b="1" dirty="0">
                <a:latin typeface="Courier New" panose="02070309020205020404" pitchFamily="49" charset="0"/>
                <a:cs typeface="Courier New" panose="02070309020205020404" pitchFamily="49" charset="0"/>
              </a:rPr>
              <a:t> ..."&gt;,False</a:t>
            </a:r>
          </a:p>
          <a:p>
            <a:r>
              <a:rPr lang="en-US" sz="1200" b="1" dirty="0">
                <a:latin typeface="Courier New" panose="02070309020205020404" pitchFamily="49" charset="0"/>
                <a:cs typeface="Courier New" panose="02070309020205020404" pitchFamily="49" charset="0"/>
              </a:rPr>
              <a:t>NOTE: </a:t>
            </a:r>
            <a:r>
              <a:rPr lang="en-US" sz="1200" b="1" dirty="0" smtClean="0">
                <a:latin typeface="Courier New" panose="02070309020205020404" pitchFamily="49" charset="0"/>
                <a:cs typeface="Courier New" panose="02070309020205020404" pitchFamily="49" charset="0"/>
              </a:rPr>
              <a:t>FOO:&lt;</a:t>
            </a:r>
            <a:r>
              <a:rPr lang="en-US" sz="1200" b="1" dirty="0" err="1">
                <a:latin typeface="Courier New" panose="02070309020205020404" pitchFamily="49" charset="0"/>
                <a:cs typeface="Courier New" panose="02070309020205020404" pitchFamily="49" charset="0"/>
              </a:rPr>
              <a:t>bb.build.TaskSucceeded</a:t>
            </a:r>
            <a:r>
              <a:rPr lang="en-US" sz="1200" b="1" dirty="0">
                <a:latin typeface="Courier New" panose="02070309020205020404" pitchFamily="49" charset="0"/>
                <a:cs typeface="Courier New" panose="02070309020205020404" pitchFamily="49" charset="0"/>
              </a:rPr>
              <a:t> object at 0x7f94e7f5f358&gt;,</a:t>
            </a:r>
            <a:r>
              <a:rPr lang="en-US" sz="1400" b="1" dirty="0" smtClean="0">
                <a:solidFill>
                  <a:srgbClr val="00B050"/>
                </a:solidFill>
                <a:latin typeface="Courier New" panose="02070309020205020404" pitchFamily="49" charset="0"/>
                <a:cs typeface="Courier New" panose="02070309020205020404" pitchFamily="49" charset="0"/>
              </a:rPr>
              <a:t>True</a:t>
            </a:r>
            <a:endParaRPr lang="en-US" sz="1200" b="1" dirty="0" smtClean="0">
              <a:solidFill>
                <a:srgbClr val="00B050"/>
              </a:solidFill>
              <a:latin typeface="Courier New" panose="02070309020205020404" pitchFamily="49" charset="0"/>
              <a:cs typeface="Courier New" panose="02070309020205020404" pitchFamily="49" charset="0"/>
            </a:endParaRPr>
          </a:p>
          <a:p>
            <a:r>
              <a:rPr lang="en-US" sz="1200" b="1" dirty="0" smtClean="0">
                <a:latin typeface="Courier New" panose="02070309020205020404" pitchFamily="49" charset="0"/>
                <a:cs typeface="Courier New" panose="02070309020205020404" pitchFamily="49" charset="0"/>
              </a:rPr>
              <a:t>…</a:t>
            </a:r>
            <a:endParaRPr lang="en-US" sz="1200" b="1"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09175653"/>
      </p:ext>
    </p:extLst>
  </p:cSld>
  <p:clrMapOvr>
    <a:masterClrMapping/>
  </p:clrMapOvr>
  <p:transition>
    <p:fade/>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00041"/>
            <a:ext cx="8227438" cy="889000"/>
          </a:xfrm>
        </p:spPr>
        <p:txBody>
          <a:bodyPr/>
          <a:lstStyle/>
          <a:p>
            <a:r>
              <a:rPr lang="en-US" dirty="0">
                <a:latin typeface="Arial" charset="0"/>
              </a:rPr>
              <a:t>Analytics and the Event </a:t>
            </a:r>
            <a:r>
              <a:rPr lang="en-US" dirty="0" smtClean="0">
                <a:latin typeface="Arial" charset="0"/>
              </a:rPr>
              <a:t>System - Overview</a:t>
            </a:r>
            <a:endParaRPr lang="en-US" dirty="0"/>
          </a:p>
        </p:txBody>
      </p:sp>
      <p:sp>
        <p:nvSpPr>
          <p:cNvPr id="4" name="Content Placeholder 3"/>
          <p:cNvSpPr>
            <a:spLocks noGrp="1"/>
          </p:cNvSpPr>
          <p:nvPr>
            <p:ph sz="quarter" idx="13"/>
          </p:nvPr>
        </p:nvSpPr>
        <p:spPr>
          <a:xfrm>
            <a:off x="427587" y="825500"/>
            <a:ext cx="8233186" cy="5261401"/>
          </a:xfrm>
        </p:spPr>
        <p:txBody>
          <a:bodyPr/>
          <a:lstStyle/>
          <a:p>
            <a:pPr>
              <a:spcBef>
                <a:spcPts val="1200"/>
              </a:spcBef>
            </a:pPr>
            <a:r>
              <a:rPr lang="en-US" sz="2000" dirty="0">
                <a:solidFill>
                  <a:schemeClr val="bg1">
                    <a:lumMod val="65000"/>
                  </a:schemeClr>
                </a:solidFill>
                <a:latin typeface="Arial" charset="0"/>
              </a:rPr>
              <a:t>The Event System</a:t>
            </a:r>
            <a:r>
              <a:rPr lang="en-US" sz="2000" dirty="0" smtClean="0">
                <a:solidFill>
                  <a:schemeClr val="bg1">
                    <a:lumMod val="65000"/>
                  </a:schemeClr>
                </a:solidFill>
                <a:latin typeface="Arial" charset="0"/>
              </a:rPr>
              <a:t/>
            </a:r>
            <a:br>
              <a:rPr lang="en-US" sz="2000" dirty="0" smtClean="0">
                <a:solidFill>
                  <a:schemeClr val="bg1">
                    <a:lumMod val="65000"/>
                  </a:schemeClr>
                </a:solidFill>
                <a:latin typeface="Arial" charset="0"/>
              </a:rPr>
            </a:br>
            <a:endParaRPr lang="en-US" sz="2000" dirty="0" smtClean="0">
              <a:solidFill>
                <a:schemeClr val="bg1">
                  <a:lumMod val="65000"/>
                </a:schemeClr>
              </a:solidFill>
              <a:latin typeface="Arial" charset="0"/>
            </a:endParaRPr>
          </a:p>
          <a:p>
            <a:pPr>
              <a:spcBef>
                <a:spcPts val="1200"/>
              </a:spcBef>
            </a:pPr>
            <a:r>
              <a:rPr lang="en-US" sz="2000" dirty="0">
                <a:solidFill>
                  <a:schemeClr val="bg1">
                    <a:lumMod val="65000"/>
                  </a:schemeClr>
                </a:solidFill>
              </a:rPr>
              <a:t>Example 1: Custom command line analytic tool</a:t>
            </a:r>
          </a:p>
          <a:p>
            <a:pPr>
              <a:spcBef>
                <a:spcPts val="1200"/>
              </a:spcBef>
            </a:pPr>
            <a:endParaRPr lang="en-US" sz="2000" dirty="0">
              <a:solidFill>
                <a:schemeClr val="bg1">
                  <a:lumMod val="65000"/>
                </a:schemeClr>
              </a:solidFill>
            </a:endParaRPr>
          </a:p>
          <a:p>
            <a:pPr>
              <a:spcBef>
                <a:spcPts val="1200"/>
              </a:spcBef>
            </a:pPr>
            <a:r>
              <a:rPr lang="en-US" sz="2000" dirty="0">
                <a:solidFill>
                  <a:schemeClr val="bg1">
                    <a:lumMod val="65000"/>
                  </a:schemeClr>
                </a:solidFill>
              </a:rPr>
              <a:t>Example 2: Custom Event Interface (</a:t>
            </a:r>
            <a:r>
              <a:rPr lang="en-US" sz="2000" dirty="0" err="1">
                <a:solidFill>
                  <a:schemeClr val="bg1">
                    <a:lumMod val="65000"/>
                  </a:schemeClr>
                </a:solidFill>
              </a:rPr>
              <a:t>knice</a:t>
            </a:r>
            <a:r>
              <a:rPr lang="en-US" sz="2000" dirty="0">
                <a:solidFill>
                  <a:schemeClr val="bg1">
                    <a:lumMod val="65000"/>
                  </a:schemeClr>
                </a:solidFill>
              </a:rPr>
              <a:t>)</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3: Custom event types</a:t>
            </a:r>
          </a:p>
          <a:p>
            <a:pPr>
              <a:spcBef>
                <a:spcPts val="1200"/>
              </a:spcBef>
            </a:pPr>
            <a:endParaRPr lang="en-US" sz="2000" dirty="0">
              <a:solidFill>
                <a:schemeClr val="bg1">
                  <a:lumMod val="65000"/>
                </a:schemeClr>
              </a:solidFill>
            </a:endParaRPr>
          </a:p>
          <a:p>
            <a:pPr>
              <a:spcBef>
                <a:spcPts val="1200"/>
              </a:spcBef>
            </a:pPr>
            <a:r>
              <a:rPr lang="en-US" sz="2000" dirty="0" smtClean="0">
                <a:solidFill>
                  <a:schemeClr val="bg1">
                    <a:lumMod val="65000"/>
                  </a:schemeClr>
                </a:solidFill>
              </a:rPr>
              <a:t>Example </a:t>
            </a:r>
            <a:r>
              <a:rPr lang="en-US" sz="2000" dirty="0">
                <a:solidFill>
                  <a:schemeClr val="bg1">
                    <a:lumMod val="65000"/>
                  </a:schemeClr>
                </a:solidFill>
              </a:rPr>
              <a:t>4: Debugging coincident data in </a:t>
            </a:r>
            <a:r>
              <a:rPr lang="en-US" sz="2000" dirty="0" err="1">
                <a:solidFill>
                  <a:schemeClr val="bg1">
                    <a:lumMod val="65000"/>
                  </a:schemeClr>
                </a:solidFill>
              </a:rPr>
              <a:t>bitbake</a:t>
            </a:r>
            <a:endParaRPr lang="en-US" sz="2000" dirty="0">
              <a:solidFill>
                <a:schemeClr val="bg1">
                  <a:lumMod val="65000"/>
                </a:schemeClr>
              </a:solidFill>
            </a:endParaRPr>
          </a:p>
          <a:p>
            <a:pPr>
              <a:spcBef>
                <a:spcPts val="1200"/>
              </a:spcBef>
            </a:pPr>
            <a:endParaRPr lang="en-US" sz="2000" dirty="0">
              <a:solidFill>
                <a:schemeClr val="tx1"/>
              </a:solidFill>
            </a:endParaRPr>
          </a:p>
          <a:p>
            <a:pPr>
              <a:spcBef>
                <a:spcPts val="1200"/>
              </a:spcBef>
            </a:pPr>
            <a:r>
              <a:rPr lang="en-US" sz="2000" dirty="0" smtClean="0">
                <a:solidFill>
                  <a:schemeClr val="tx1"/>
                </a:solidFill>
              </a:rPr>
              <a:t>Example </a:t>
            </a:r>
            <a:r>
              <a:rPr lang="en-US" sz="2000" dirty="0">
                <a:solidFill>
                  <a:schemeClr val="tx1"/>
                </a:solidFill>
              </a:rPr>
              <a:t>5: Toaster</a:t>
            </a:r>
          </a:p>
        </p:txBody>
      </p:sp>
    </p:spTree>
    <p:extLst>
      <p:ext uri="{BB962C8B-B14F-4D97-AF65-F5344CB8AC3E}">
        <p14:creationId xmlns:p14="http://schemas.microsoft.com/office/powerpoint/2010/main" val="2497852341"/>
      </p:ext>
    </p:extLst>
  </p:cSld>
  <p:clrMapOvr>
    <a:masterClrMapping/>
  </p:clrMapOvr>
  <p:transition>
    <p:fade/>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Adding Build Data to the Event Database</a:t>
            </a:r>
            <a:r>
              <a:rPr lang="en-US" sz="2800" dirty="0"/>
              <a:t/>
            </a:r>
            <a:br>
              <a:rPr lang="en-US" sz="2800" dirty="0"/>
            </a:b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dirty="0" smtClean="0">
                <a:solidFill>
                  <a:schemeClr val="tx1"/>
                </a:solidFill>
              </a:rPr>
              <a:t>There are many existing analytic views in Toaster</a:t>
            </a:r>
          </a:p>
          <a:p>
            <a:r>
              <a:rPr lang="en-US" sz="2000" dirty="0" smtClean="0"/>
              <a:t>Start the Toaster GUI in the build directory (with open ports)</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dirty="0" smtClean="0"/>
              <a:t>On your host, open your browser to:</a:t>
            </a:r>
            <a:br>
              <a:rPr lang="en-US" dirty="0" smtClean="0"/>
            </a:br>
            <a:r>
              <a:rPr lang="en-US" dirty="0" smtClean="0"/>
              <a:t/>
            </a:r>
            <a:br>
              <a:rPr lang="en-US" dirty="0" smtClean="0"/>
            </a:br>
            <a:r>
              <a:rPr lang="en-US" b="0" dirty="0" smtClean="0">
                <a:solidFill>
                  <a:srgbClr val="0070C0"/>
                </a:solidFill>
                <a:latin typeface="+mn-lt"/>
              </a:rPr>
              <a:t>devday</a:t>
            </a:r>
            <a:r>
              <a:rPr lang="en-US" b="0" dirty="0" smtClean="0">
                <a:solidFill>
                  <a:srgbClr val="00B050"/>
                </a:solidFill>
                <a:latin typeface="+mn-lt"/>
              </a:rPr>
              <a:t>XXX</a:t>
            </a:r>
            <a:r>
              <a:rPr lang="en-US" b="0" dirty="0" smtClean="0">
                <a:solidFill>
                  <a:srgbClr val="0070C0"/>
                </a:solidFill>
                <a:latin typeface="+mn-lt"/>
              </a:rPr>
              <a:t>.yoctoproject.org:8000</a:t>
            </a:r>
            <a:endParaRPr lang="en-US" b="0" dirty="0" smtClean="0">
              <a:solidFill>
                <a:srgbClr val="0070C0"/>
              </a:solidFill>
              <a:latin typeface="+mn-lt"/>
              <a:cs typeface="Courier New" panose="02070309020205020404" pitchFamily="49" charset="0"/>
            </a:endParaRPr>
          </a:p>
          <a:p>
            <a:r>
              <a:rPr lang="en-US" sz="2000" dirty="0" smtClean="0"/>
              <a:t>Click on “All Builds”, and select a build</a:t>
            </a:r>
          </a:p>
          <a:p>
            <a:r>
              <a:rPr lang="en-US" sz="2000" dirty="0" smtClean="0"/>
              <a:t>Click on “Time”, “CPU Usage”, and “Disk I/O”</a:t>
            </a:r>
          </a:p>
          <a:p>
            <a:r>
              <a:rPr lang="en-US" sz="2000" dirty="0" smtClean="0"/>
              <a:t>Click on “Tasks”, and see the task order and cache usage</a:t>
            </a:r>
            <a:br>
              <a:rPr lang="en-US" sz="2000" dirty="0" smtClean="0"/>
            </a:br>
            <a:r>
              <a:rPr lang="en-US" sz="2000" dirty="0" smtClean="0"/>
              <a:t/>
            </a:r>
            <a:br>
              <a:rPr lang="en-US" sz="2000" dirty="0" smtClean="0"/>
            </a:br>
            <a:endParaRPr lang="en-US" sz="1800" dirty="0"/>
          </a:p>
        </p:txBody>
      </p:sp>
      <p:sp>
        <p:nvSpPr>
          <p:cNvPr id="5" name="Rectangle 4"/>
          <p:cNvSpPr/>
          <p:nvPr/>
        </p:nvSpPr>
        <p:spPr bwMode="auto">
          <a:xfrm>
            <a:off x="776469" y="1912374"/>
            <a:ext cx="7780677" cy="530577"/>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a:t>    $ </a:t>
            </a:r>
            <a:r>
              <a:rPr lang="en-US" sz="2000" b="1" dirty="0">
                <a:solidFill>
                  <a:srgbClr val="0070C0"/>
                </a:solidFill>
              </a:rPr>
              <a:t>source toaster start </a:t>
            </a:r>
            <a:r>
              <a:rPr lang="en-US" sz="2000" b="1" dirty="0" err="1" smtClean="0">
                <a:solidFill>
                  <a:srgbClr val="0070C0"/>
                </a:solidFill>
              </a:rPr>
              <a:t>webport</a:t>
            </a:r>
            <a:r>
              <a:rPr lang="en-US" sz="2000" b="1" dirty="0" smtClean="0">
                <a:solidFill>
                  <a:srgbClr val="0070C0"/>
                </a:solidFill>
              </a:rPr>
              <a:t>=0.0.0.0:8000</a:t>
            </a:r>
            <a:endParaRPr lang="en-US" sz="2000" b="1" dirty="0">
              <a:solidFill>
                <a:srgbClr val="0070C0"/>
              </a:solidFill>
            </a:endParaRPr>
          </a:p>
        </p:txBody>
      </p:sp>
    </p:spTree>
    <p:extLst>
      <p:ext uri="{BB962C8B-B14F-4D97-AF65-F5344CB8AC3E}">
        <p14:creationId xmlns:p14="http://schemas.microsoft.com/office/powerpoint/2010/main" val="2047091200"/>
      </p:ext>
    </p:extLst>
  </p:cSld>
  <p:clrMapOvr>
    <a:masterClrMapping/>
  </p:clrMapOvr>
  <p:transition>
    <p:fade/>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173488"/>
            <a:ext cx="8227438" cy="889000"/>
          </a:xfrm>
        </p:spPr>
        <p:txBody>
          <a:bodyPr/>
          <a:lstStyle/>
          <a:p>
            <a:r>
              <a:rPr lang="en-US" sz="2800" dirty="0" smtClean="0"/>
              <a:t>Existing Toaster Analytics</a:t>
            </a:r>
            <a:r>
              <a:rPr lang="en-US" sz="2800" dirty="0"/>
              <a:t/>
            </a:r>
            <a:br>
              <a:rPr lang="en-US" sz="2800" dirty="0"/>
            </a:br>
            <a:endParaRPr lang="en-US" dirty="0"/>
          </a:p>
        </p:txBody>
      </p:sp>
      <p:sp>
        <p:nvSpPr>
          <p:cNvPr id="4" name="Content Placeholder 3"/>
          <p:cNvSpPr>
            <a:spLocks noGrp="1"/>
          </p:cNvSpPr>
          <p:nvPr>
            <p:ph sz="quarter" idx="13"/>
          </p:nvPr>
        </p:nvSpPr>
        <p:spPr>
          <a:xfrm>
            <a:off x="427588" y="757755"/>
            <a:ext cx="8233186" cy="5504285"/>
          </a:xfrm>
        </p:spPr>
        <p:txBody>
          <a:bodyPr/>
          <a:lstStyle/>
          <a:p>
            <a:r>
              <a:rPr lang="en-US" sz="1800" dirty="0" smtClean="0"/>
              <a:t>The Toaster GUI already provides analytical data on builds, for example on </a:t>
            </a:r>
            <a:r>
              <a:rPr lang="en-US" sz="1800" dirty="0" err="1" smtClean="0"/>
              <a:t>sstate</a:t>
            </a:r>
            <a:r>
              <a:rPr lang="en-US" sz="1800" dirty="0" smtClean="0"/>
              <a:t> cache success rate, task execution time, CPU usage, and Disk I/O</a:t>
            </a:r>
          </a:p>
        </p:txBody>
      </p:sp>
      <p:pic>
        <p:nvPicPr>
          <p:cNvPr id="3" name="Picture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8474" y="2003186"/>
            <a:ext cx="8196549" cy="3938711"/>
          </a:xfrm>
          <a:prstGeom prst="rect">
            <a:avLst/>
          </a:prstGeom>
          <a:ln w="12700">
            <a:solidFill>
              <a:schemeClr val="tx1"/>
            </a:solidFill>
          </a:ln>
        </p:spPr>
      </p:pic>
    </p:spTree>
    <p:extLst>
      <p:ext uri="{BB962C8B-B14F-4D97-AF65-F5344CB8AC3E}">
        <p14:creationId xmlns:p14="http://schemas.microsoft.com/office/powerpoint/2010/main" val="2240770724"/>
      </p:ext>
    </p:extLst>
  </p:cSld>
  <p:clrMapOvr>
    <a:masterClrMapping/>
  </p:clrMapOvr>
  <p:transition>
    <p:fade/>
  </p:transition>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Ten</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smtClean="0">
                <a:latin typeface="Arial" charset="0"/>
              </a:rPr>
              <a:t>Recipe Specific </a:t>
            </a:r>
            <a:r>
              <a:rPr lang="en-US" dirty="0" err="1" smtClean="0">
                <a:latin typeface="Arial" charset="0"/>
              </a:rPr>
              <a:t>Sysroots</a:t>
            </a:r>
            <a:endParaRPr lang="en-US" dirty="0" smtClean="0">
              <a:latin typeface="Arial" charset="0"/>
            </a:endParaRPr>
          </a:p>
          <a:p>
            <a:pPr eaLnBrk="1" hangingPunct="1">
              <a:spcBef>
                <a:spcPts val="900"/>
              </a:spcBef>
            </a:pPr>
            <a:r>
              <a:rPr lang="en-US" dirty="0" smtClean="0">
                <a:cs typeface="Arial" charset="0"/>
              </a:rPr>
              <a:t>Joshua Lock</a:t>
            </a:r>
          </a:p>
          <a:p>
            <a:pPr eaLnBrk="1" hangingPunct="1">
              <a:spcBef>
                <a:spcPts val="900"/>
              </a:spcBef>
            </a:pPr>
            <a:r>
              <a:rPr lang="en-US" dirty="0" smtClean="0">
                <a:latin typeface="Arial" charset="0"/>
                <a:cs typeface="Arial" charset="0"/>
              </a:rPr>
              <a:t>(given by Sean Hudson)</a:t>
            </a:r>
            <a:endParaRPr lang="en-US" dirty="0">
              <a:latin typeface="Arial" charset="0"/>
            </a:endParaRPr>
          </a:p>
        </p:txBody>
      </p:sp>
    </p:spTree>
    <p:extLst>
      <p:ext uri="{BB962C8B-B14F-4D97-AF65-F5344CB8AC3E}">
        <p14:creationId xmlns:p14="http://schemas.microsoft.com/office/powerpoint/2010/main" val="522492097"/>
      </p:ext>
    </p:extLst>
  </p:cSld>
  <p:clrMapOvr>
    <a:masterClrMapping/>
  </p:clrMapOvr>
  <p:transition>
    <p:fade/>
  </p:transition>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b="1" dirty="0" smtClean="0"/>
              <a:t>Definitions</a:t>
            </a:r>
            <a:r>
              <a:rPr lang="en-US" b="0" dirty="0" smtClean="0"/>
              <a:t/>
            </a:r>
            <a:br>
              <a:rPr lang="en-US" b="0" dirty="0" smtClean="0"/>
            </a:br>
            <a:endParaRPr lang="en-US" b="0" dirty="0"/>
          </a:p>
          <a:p>
            <a:pPr lvl="1"/>
            <a:r>
              <a:rPr lang="en-US" sz="2000" b="0" dirty="0">
                <a:solidFill>
                  <a:schemeClr val="bg1">
                    <a:lumMod val="65000"/>
                  </a:schemeClr>
                </a:solidFill>
              </a:rPr>
              <a:t>Determinism improvements in YP </a:t>
            </a:r>
            <a:r>
              <a:rPr lang="en-US" sz="2000" b="0" dirty="0" smtClean="0">
                <a:solidFill>
                  <a:schemeClr val="bg1">
                    <a:lumMod val="65000"/>
                  </a:schemeClr>
                </a:solidFill>
              </a:rPr>
              <a:t>2.3 +</a:t>
            </a:r>
            <a:br>
              <a:rPr lang="en-US" sz="2000" b="0" dirty="0" smtClean="0">
                <a:solidFill>
                  <a:schemeClr val="bg1">
                    <a:lumMod val="65000"/>
                  </a:schemeClr>
                </a:solidFill>
              </a:rPr>
            </a:br>
            <a:endParaRPr lang="en-US" sz="2000" b="0" dirty="0">
              <a:solidFill>
                <a:schemeClr val="bg1">
                  <a:lumMod val="65000"/>
                </a:schemeClr>
              </a:solidFill>
            </a:endParaRPr>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794689882"/>
      </p:ext>
    </p:extLst>
  </p:cSld>
  <p:clrMapOvr>
    <a:masterClrMapping/>
  </p:clrMapOvr>
  <p:transition>
    <p:fade/>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lvl="0"/>
            <a:r>
              <a:rPr lang="en-US" sz="2800" dirty="0">
                <a:latin typeface="Arial" charset="0"/>
              </a:rPr>
              <a:t>Reproducible </a:t>
            </a:r>
            <a:r>
              <a:rPr lang="en-US" dirty="0" smtClean="0">
                <a:latin typeface="Arial" charset="0"/>
              </a:rPr>
              <a:t/>
            </a:r>
            <a:br>
              <a:rPr lang="en-US" dirty="0" smtClean="0">
                <a:latin typeface="Arial" charset="0"/>
              </a:rPr>
            </a:br>
            <a:endParaRPr lang="en-US" dirty="0" smtClean="0">
              <a:latin typeface="Arial" charset="0"/>
            </a:endParaRPr>
          </a:p>
          <a:p>
            <a:pPr lvl="1"/>
            <a:r>
              <a:rPr lang="en-US" b="1" dirty="0" smtClean="0"/>
              <a:t>Repeatable</a:t>
            </a:r>
            <a:r>
              <a:rPr lang="en-US" dirty="0"/>
              <a:t>: rerun a build and have it succeed (or fail) in the same </a:t>
            </a:r>
            <a:r>
              <a:rPr lang="en-US" dirty="0" smtClean="0"/>
              <a:t>way</a:t>
            </a:r>
            <a:br>
              <a:rPr lang="en-US" dirty="0" smtClean="0"/>
            </a:br>
            <a:endParaRPr lang="en-US" dirty="0"/>
          </a:p>
          <a:p>
            <a:pPr lvl="1"/>
            <a:r>
              <a:rPr lang="en-US" b="1" dirty="0"/>
              <a:t>Deterministic</a:t>
            </a:r>
            <a:r>
              <a:rPr lang="en-US" dirty="0"/>
              <a:t>: given the same inputs the build system should produce equivalent </a:t>
            </a:r>
            <a:r>
              <a:rPr lang="en-US" dirty="0" smtClean="0"/>
              <a:t>outputs</a:t>
            </a:r>
            <a:br>
              <a:rPr lang="en-US" dirty="0" smtClean="0"/>
            </a:br>
            <a:endParaRPr lang="en-US" dirty="0"/>
          </a:p>
          <a:p>
            <a:pPr lvl="1"/>
            <a:r>
              <a:rPr lang="en-US" b="1" dirty="0"/>
              <a:t>Binary reproducible</a:t>
            </a:r>
            <a:r>
              <a:rPr lang="en-US" dirty="0"/>
              <a:t>: given the same inputs the system should produce bit-for-bit identical outputs</a:t>
            </a:r>
          </a:p>
        </p:txBody>
      </p:sp>
    </p:spTree>
    <p:extLst>
      <p:ext uri="{BB962C8B-B14F-4D97-AF65-F5344CB8AC3E}">
        <p14:creationId xmlns:p14="http://schemas.microsoft.com/office/powerpoint/2010/main" val="572709964"/>
      </p:ext>
    </p:extLst>
  </p:cSld>
  <p:clrMapOvr>
    <a:masterClrMapping/>
  </p:clrMapOvr>
  <p:transition>
    <p:fade/>
  </p:transition>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smtClean="0">
                <a:solidFill>
                  <a:srgbClr val="000000"/>
                </a:solidFill>
                <a:highlight>
                  <a:scrgbClr r="0" g="0" b="0">
                    <a:alpha val="0"/>
                  </a:scrgbClr>
                </a:highlight>
                <a:latin typeface="Clear Sans"/>
              </a:rPr>
              <a:t>Reproducibility and </a:t>
            </a:r>
            <a:r>
              <a:rPr lang="en-US" sz="2800" kern="1200" dirty="0" err="1" smtClean="0">
                <a:solidFill>
                  <a:srgbClr val="000000"/>
                </a:solidFill>
                <a:highlight>
                  <a:scrgbClr r="0" g="0" b="0">
                    <a:alpha val="0"/>
                  </a:scrgbClr>
                </a:highlight>
                <a:latin typeface="Clear Sans"/>
              </a:rPr>
              <a:t>Yocto</a:t>
            </a:r>
            <a:r>
              <a:rPr lang="en-US" sz="2800" kern="1200" dirty="0" smtClean="0">
                <a:solidFill>
                  <a:srgbClr val="000000"/>
                </a:solidFill>
                <a:highlight>
                  <a:scrgbClr r="0" g="0" b="0">
                    <a:alpha val="0"/>
                  </a:scrgbClr>
                </a:highlight>
                <a:latin typeface="Clear Sans"/>
              </a:rPr>
              <a:t> Project </a:t>
            </a:r>
          </a:p>
          <a:p>
            <a:r>
              <a:rPr lang="en-US" dirty="0" smtClean="0">
                <a:solidFill>
                  <a:schemeClr val="tx1"/>
                </a:solidFill>
              </a:rPr>
              <a:t>Repeatability </a:t>
            </a:r>
            <a:r>
              <a:rPr lang="en-US" b="0" dirty="0" smtClean="0">
                <a:solidFill>
                  <a:schemeClr val="tx1"/>
                </a:solidFill>
              </a:rPr>
              <a:t>was a founding goal of the </a:t>
            </a:r>
            <a:r>
              <a:rPr lang="en-US" b="0" dirty="0" err="1" smtClean="0">
                <a:solidFill>
                  <a:schemeClr val="tx1"/>
                </a:solidFill>
              </a:rPr>
              <a:t>Yocto</a:t>
            </a:r>
            <a:r>
              <a:rPr lang="en-US" b="0" dirty="0" smtClean="0">
                <a:solidFill>
                  <a:schemeClr val="tx1"/>
                </a:solidFill>
              </a:rPr>
              <a:t> Project</a:t>
            </a:r>
          </a:p>
          <a:p>
            <a:pPr lvl="1"/>
            <a:r>
              <a:rPr lang="en-US" sz="1600" dirty="0" smtClean="0">
                <a:solidFill>
                  <a:schemeClr val="tx1"/>
                </a:solidFill>
              </a:rPr>
              <a:t>Not as common place at the time of the project’s inception</a:t>
            </a:r>
          </a:p>
          <a:p>
            <a:pPr lvl="0"/>
            <a:r>
              <a:rPr lang="en-US" dirty="0" smtClean="0">
                <a:solidFill>
                  <a:schemeClr val="tx1"/>
                </a:solidFill>
              </a:rPr>
              <a:t>Determinism</a:t>
            </a:r>
            <a:r>
              <a:rPr lang="en-US" b="0" dirty="0" smtClean="0">
                <a:solidFill>
                  <a:schemeClr val="tx1"/>
                </a:solidFill>
              </a:rPr>
              <a:t> of the YP build system has improved over time</a:t>
            </a:r>
          </a:p>
          <a:p>
            <a:pPr lvl="1"/>
            <a:r>
              <a:rPr lang="en-US" sz="1600" dirty="0" smtClean="0">
                <a:solidFill>
                  <a:schemeClr val="tx1"/>
                </a:solidFill>
              </a:rPr>
              <a:t>Vast leap forward with most recent, Pyro, release</a:t>
            </a:r>
          </a:p>
          <a:p>
            <a:pPr lvl="0"/>
            <a:r>
              <a:rPr lang="en-US" b="0" dirty="0" smtClean="0">
                <a:solidFill>
                  <a:schemeClr val="tx1"/>
                </a:solidFill>
              </a:rPr>
              <a:t>Being able to build </a:t>
            </a:r>
            <a:r>
              <a:rPr lang="en-US" dirty="0" smtClean="0">
                <a:solidFill>
                  <a:schemeClr val="tx1"/>
                </a:solidFill>
              </a:rPr>
              <a:t>binary reproducible </a:t>
            </a:r>
            <a:r>
              <a:rPr lang="en-US" b="0" dirty="0" smtClean="0">
                <a:solidFill>
                  <a:schemeClr val="tx1"/>
                </a:solidFill>
              </a:rPr>
              <a:t>artefacts is a goal for future development</a:t>
            </a:r>
          </a:p>
          <a:p>
            <a:pPr lvl="1"/>
            <a:r>
              <a:rPr lang="en-US" sz="1600" dirty="0" smtClean="0">
                <a:solidFill>
                  <a:schemeClr val="tx1"/>
                </a:solidFill>
              </a:rPr>
              <a:t>Some concrete tasks planned for 2.4</a:t>
            </a:r>
          </a:p>
          <a:p>
            <a:endParaRPr lang="en-US" dirty="0"/>
          </a:p>
        </p:txBody>
      </p:sp>
      <p:pic>
        <p:nvPicPr>
          <p:cNvPr id="4" name="Picture 3"/>
          <p:cNvPicPr>
            <a:picLocks noChangeAspect="1"/>
          </p:cNvPicPr>
          <p:nvPr/>
        </p:nvPicPr>
        <p:blipFill>
          <a:blip r:embed="rId3">
            <a:lum/>
            <a:alphaModFix/>
          </a:blip>
          <a:srcRect/>
          <a:stretch>
            <a:fillRect/>
          </a:stretch>
        </p:blipFill>
        <p:spPr>
          <a:xfrm>
            <a:off x="6117363" y="4181343"/>
            <a:ext cx="1834200" cy="2201039"/>
          </a:xfrm>
          <a:prstGeom prst="rect">
            <a:avLst/>
          </a:prstGeom>
          <a:noFill/>
          <a:ln>
            <a:noFill/>
          </a:ln>
        </p:spPr>
      </p:pic>
    </p:spTree>
    <p:extLst>
      <p:ext uri="{BB962C8B-B14F-4D97-AF65-F5344CB8AC3E}">
        <p14:creationId xmlns:p14="http://schemas.microsoft.com/office/powerpoint/2010/main" val="320748243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our build </a:t>
            </a:r>
            <a:r>
              <a:rPr lang="en-US" dirty="0" err="1" smtClean="0"/>
              <a:t>enviroment</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u="sng" dirty="0" smtClean="0">
                <a:solidFill>
                  <a:schemeClr val="tx1"/>
                </a:solidFill>
              </a:rPr>
              <a:t>Start a new Shell</a:t>
            </a:r>
            <a:r>
              <a:rPr lang="en-US" sz="2800" dirty="0" smtClean="0">
                <a:solidFill>
                  <a:schemeClr val="tx1"/>
                </a:solidFill>
              </a:rPr>
              <a:t>! </a:t>
            </a:r>
            <a:r>
              <a:rPr lang="en-US" sz="2800" b="0" dirty="0" smtClean="0">
                <a:solidFill>
                  <a:schemeClr val="tx1"/>
                </a:solidFill>
              </a:rPr>
              <a:t>Otherwise, the existing </a:t>
            </a:r>
            <a:r>
              <a:rPr lang="en-US" sz="2800" b="0" dirty="0" err="1" smtClean="0">
                <a:solidFill>
                  <a:schemeClr val="tx1"/>
                </a:solidFill>
              </a:rPr>
              <a:t>bitbake</a:t>
            </a:r>
            <a:r>
              <a:rPr lang="en-US" sz="2800" b="0" dirty="0" smtClean="0">
                <a:solidFill>
                  <a:schemeClr val="tx1"/>
                </a:solidFill>
              </a:rPr>
              <a:t> environment can cause unexpected results</a:t>
            </a:r>
            <a:br>
              <a:rPr lang="en-US" sz="2800" b="0" dirty="0" smtClean="0">
                <a:solidFill>
                  <a:schemeClr val="tx1"/>
                </a:solidFill>
              </a:rPr>
            </a:br>
            <a:r>
              <a:rPr lang="en-US" sz="2800" b="0" dirty="0" smtClean="0">
                <a:solidFill>
                  <a:schemeClr val="tx1"/>
                </a:solidFill>
              </a:rPr>
              <a:t/>
            </a:r>
            <a:br>
              <a:rPr lang="en-US" sz="2800" b="0" dirty="0" smtClean="0">
                <a:solidFill>
                  <a:schemeClr val="tx1"/>
                </a:solidFill>
              </a:rPr>
            </a:br>
            <a:r>
              <a:rPr lang="en-US" sz="2200" b="0" dirty="0">
                <a:solidFill>
                  <a:schemeClr val="tx1"/>
                </a:solidFill>
                <a:latin typeface="Courier New" panose="02070309020205020404" pitchFamily="49" charset="0"/>
                <a:cs typeface="Courier New" panose="02070309020205020404" pitchFamily="49" charset="0"/>
              </a:rPr>
              <a:t>&lt;open new clean shell&gt; </a:t>
            </a: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cd /scratch</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Source the build environment</a:t>
            </a: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 </a:t>
            </a:r>
            <a:r>
              <a:rPr lang="en-US" sz="2300" b="0" dirty="0">
                <a:solidFill>
                  <a:schemeClr val="tx1"/>
                </a:solidFill>
                <a:latin typeface="Courier New" panose="02070309020205020404" pitchFamily="49" charset="0"/>
                <a:cs typeface="Courier New" panose="02070309020205020404" pitchFamily="49" charset="0"/>
              </a:rPr>
              <a:t>./poky/</a:t>
            </a:r>
            <a:r>
              <a:rPr lang="en-US" sz="2300" b="0" dirty="0" err="1">
                <a:solidFill>
                  <a:schemeClr val="tx1"/>
                </a:solidFill>
                <a:latin typeface="Courier New" panose="02070309020205020404" pitchFamily="49" charset="0"/>
                <a:cs typeface="Courier New" panose="02070309020205020404" pitchFamily="49" charset="0"/>
              </a:rPr>
              <a:t>oe</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init</a:t>
            </a:r>
            <a:r>
              <a:rPr lang="en-US" sz="2300" b="0" dirty="0">
                <a:solidFill>
                  <a:schemeClr val="tx1"/>
                </a:solidFill>
                <a:latin typeface="Courier New" panose="02070309020205020404" pitchFamily="49" charset="0"/>
                <a:cs typeface="Courier New" panose="02070309020205020404" pitchFamily="49" charset="0"/>
              </a:rPr>
              <a:t>-build-</a:t>
            </a:r>
            <a:r>
              <a:rPr lang="en-US" sz="2300" b="0" dirty="0" err="1">
                <a:solidFill>
                  <a:schemeClr val="tx1"/>
                </a:solidFill>
                <a:latin typeface="Courier New" panose="02070309020205020404" pitchFamily="49" charset="0"/>
                <a:cs typeface="Courier New" panose="02070309020205020404" pitchFamily="49" charset="0"/>
              </a:rPr>
              <a:t>env</a:t>
            </a:r>
            <a:r>
              <a:rPr lang="en-US" sz="2300" b="0" dirty="0">
                <a:solidFill>
                  <a:schemeClr val="tx1"/>
                </a:solidFill>
                <a:latin typeface="Courier New" panose="02070309020205020404" pitchFamily="49" charset="0"/>
                <a:cs typeface="Courier New" panose="02070309020205020404" pitchFamily="49" charset="0"/>
              </a:rPr>
              <a:t> build-</a:t>
            </a:r>
            <a:r>
              <a:rPr lang="en-US" sz="2300" b="0" dirty="0" err="1">
                <a:solidFill>
                  <a:schemeClr val="tx1"/>
                </a:solidFill>
                <a:latin typeface="Courier New" panose="02070309020205020404" pitchFamily="49" charset="0"/>
                <a:cs typeface="Courier New" panose="02070309020205020404" pitchFamily="49" charset="0"/>
              </a:rPr>
              <a:t>devday</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Use the pre-populated downloads and </a:t>
            </a:r>
            <a:r>
              <a:rPr lang="en-US" sz="2800" i="1" dirty="0" err="1" smtClean="0">
                <a:solidFill>
                  <a:schemeClr val="tx1"/>
                </a:solidFill>
              </a:rPr>
              <a:t>sstate</a:t>
            </a:r>
            <a:r>
              <a:rPr lang="en-US" sz="2800" i="1" dirty="0" smtClean="0">
                <a:solidFill>
                  <a:schemeClr val="tx1"/>
                </a:solidFill>
              </a:rPr>
              <a:t>-cache</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's:#DL_DIR ?= "${TOPDIR}/</a:t>
            </a:r>
            <a:r>
              <a:rPr lang="en-US" sz="2300" i="1" dirty="0" err="1">
                <a:solidFill>
                  <a:schemeClr val="tx1"/>
                </a:solidFill>
                <a:latin typeface="Courier New" panose="02070309020205020404" pitchFamily="49" charset="0"/>
                <a:cs typeface="Courier New" panose="02070309020205020404" pitchFamily="49" charset="0"/>
              </a:rPr>
              <a:t>downloads":DL_DIR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downloads":g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sed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's:#SSTATE_DIR ?= "${TOPDIR}/</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cache":SSTATE_DIR</a:t>
            </a:r>
            <a:r>
              <a:rPr lang="en-US" sz="2300" i="1" dirty="0">
                <a:solidFill>
                  <a:schemeClr val="tx1"/>
                </a:solidFill>
                <a:latin typeface="Courier New" panose="02070309020205020404" pitchFamily="49" charset="0"/>
                <a:cs typeface="Courier New" panose="02070309020205020404" pitchFamily="49" charset="0"/>
              </a:rPr>
              <a:t> ?= "/scratch/</a:t>
            </a:r>
            <a:r>
              <a:rPr lang="en-US" sz="2300" i="1" dirty="0" err="1">
                <a:solidFill>
                  <a:schemeClr val="tx1"/>
                </a:solidFill>
                <a:latin typeface="Courier New" panose="02070309020205020404" pitchFamily="49" charset="0"/>
                <a:cs typeface="Courier New" panose="02070309020205020404" pitchFamily="49" charset="0"/>
              </a:rPr>
              <a:t>sstate</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a:solidFill>
                  <a:schemeClr val="tx1"/>
                </a:solidFill>
                <a:latin typeface="Courier New" panose="02070309020205020404" pitchFamily="49" charset="0"/>
                <a:cs typeface="Courier New" panose="02070309020205020404" pitchFamily="49" charset="0"/>
              </a:rPr>
              <a:t>cache":g</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Set machine to </a:t>
            </a:r>
            <a:r>
              <a:rPr lang="en-US" sz="2800" i="1" dirty="0" err="1" smtClean="0">
                <a:solidFill>
                  <a:schemeClr val="tx1"/>
                </a:solidFill>
                <a:cs typeface="Courier New" panose="02070309020205020404" pitchFamily="49" charset="0"/>
              </a:rPr>
              <a:t>qemuarm</a:t>
            </a:r>
            <a:r>
              <a:rPr lang="en-US" sz="2800" i="1" dirty="0" smtClean="0">
                <a:solidFill>
                  <a:schemeClr val="tx1"/>
                </a:solidFill>
                <a:cs typeface="Courier New" panose="02070309020205020404" pitchFamily="49" charset="0"/>
              </a:rPr>
              <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sed</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i</a:t>
            </a:r>
            <a:r>
              <a:rPr lang="en-US" sz="2300" i="1" dirty="0">
                <a:solidFill>
                  <a:schemeClr val="tx1"/>
                </a:solidFill>
                <a:latin typeface="Courier New" panose="02070309020205020404" pitchFamily="49" charset="0"/>
                <a:cs typeface="Courier New" panose="02070309020205020404" pitchFamily="49" charset="0"/>
              </a:rPr>
              <a:t> -e 's:#MACHINE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":MACHINE ?= "</a:t>
            </a:r>
            <a:r>
              <a:rPr lang="en-US" sz="2300" i="1" dirty="0" err="1">
                <a:solidFill>
                  <a:schemeClr val="tx1"/>
                </a:solidFill>
                <a:latin typeface="Courier New" panose="02070309020205020404" pitchFamily="49" charset="0"/>
                <a:cs typeface="Courier New" panose="02070309020205020404" pitchFamily="49" charset="0"/>
              </a:rPr>
              <a:t>qemuarm</a:t>
            </a:r>
            <a:r>
              <a:rPr lang="en-US" sz="2300" i="1" dirty="0">
                <a:solidFill>
                  <a:schemeClr val="tx1"/>
                </a:solidFill>
                <a:latin typeface="Courier New" panose="02070309020205020404" pitchFamily="49" charset="0"/>
                <a:cs typeface="Courier New" panose="02070309020205020404" pitchFamily="49" charset="0"/>
              </a:rPr>
              <a:t>":g' </a:t>
            </a:r>
            <a:r>
              <a:rPr lang="en-US" sz="2300" i="1" dirty="0" err="1" smtClean="0">
                <a:solidFill>
                  <a:schemeClr val="tx1"/>
                </a:solidFill>
                <a:latin typeface="Courier New" panose="02070309020205020404" pitchFamily="49" charset="0"/>
                <a:cs typeface="Courier New" panose="02070309020205020404" pitchFamily="49" charset="0"/>
              </a:rPr>
              <a:t>conf</a:t>
            </a:r>
            <a:r>
              <a:rPr lang="en-US"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local.conf</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6726575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sz="2800" kern="1200" dirty="0">
                <a:solidFill>
                  <a:srgbClr val="000000"/>
                </a:solidFill>
                <a:highlight>
                  <a:scrgbClr r="0" g="0" b="0">
                    <a:alpha val="0"/>
                  </a:scrgbClr>
                </a:highlight>
                <a:latin typeface="Clear Sans"/>
              </a:rPr>
              <a:t>Binary </a:t>
            </a:r>
            <a:r>
              <a:rPr lang="en-US" sz="2800" kern="1200" dirty="0" smtClean="0">
                <a:solidFill>
                  <a:srgbClr val="000000"/>
                </a:solidFill>
                <a:highlight>
                  <a:scrgbClr r="0" g="0" b="0">
                    <a:alpha val="0"/>
                  </a:scrgbClr>
                </a:highlight>
                <a:latin typeface="Clear Sans"/>
              </a:rPr>
              <a:t>Reproducible</a:t>
            </a:r>
          </a:p>
          <a:p>
            <a:pPr lvl="0"/>
            <a:r>
              <a:rPr lang="en-US" dirty="0"/>
              <a:t>Fully deterministic build system, producing bit-for-bit identical output given the same inputs</a:t>
            </a:r>
          </a:p>
          <a:p>
            <a:pPr lvl="0"/>
            <a:r>
              <a:rPr lang="en-US" dirty="0"/>
              <a:t>Build environment is recorded or pre-defined</a:t>
            </a:r>
          </a:p>
          <a:p>
            <a:pPr lvl="0"/>
            <a:r>
              <a:rPr lang="en-US" dirty="0"/>
              <a:t>Mechanism for users to:</a:t>
            </a:r>
          </a:p>
          <a:p>
            <a:pPr lvl="1"/>
            <a:r>
              <a:rPr lang="en-US" sz="1600" dirty="0"/>
              <a:t>Recreate the environment</a:t>
            </a:r>
          </a:p>
          <a:p>
            <a:pPr lvl="1"/>
            <a:r>
              <a:rPr lang="en-US" sz="1600" dirty="0"/>
              <a:t>Repeat the build</a:t>
            </a:r>
          </a:p>
          <a:p>
            <a:pPr lvl="1"/>
            <a:r>
              <a:rPr lang="en-US" sz="1600" dirty="0"/>
              <a:t>Verify the output matches</a:t>
            </a:r>
          </a:p>
          <a:p>
            <a:pPr lvl="0" algn="ctr">
              <a:buNone/>
            </a:pPr>
            <a:r>
              <a:rPr lang="en-US" dirty="0">
                <a:hlinkClick r:id="rId3"/>
              </a:rPr>
              <a:t>https://reproducible-builds.org/</a:t>
            </a:r>
          </a:p>
          <a:p>
            <a:endParaRPr lang="en-US" dirty="0"/>
          </a:p>
        </p:txBody>
      </p:sp>
    </p:spTree>
    <p:extLst>
      <p:ext uri="{BB962C8B-B14F-4D97-AF65-F5344CB8AC3E}">
        <p14:creationId xmlns:p14="http://schemas.microsoft.com/office/powerpoint/2010/main" val="2893001683"/>
      </p:ext>
    </p:extLst>
  </p:cSld>
  <p:clrMapOvr>
    <a:masterClrMapping/>
  </p:clrMapOvr>
  <p:transition>
    <p:fade/>
  </p:transition>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85000" lnSpcReduction="20000"/>
          </a:bodyPr>
          <a:lstStyle/>
          <a:p>
            <a:pPr marL="0" indent="0">
              <a:buNone/>
            </a:pPr>
            <a:r>
              <a:rPr lang="en-US" sz="2800" kern="1200" dirty="0" err="1">
                <a:solidFill>
                  <a:srgbClr val="000000"/>
                </a:solidFill>
                <a:highlight>
                  <a:scrgbClr r="0" g="0" b="0">
                    <a:alpha val="0"/>
                  </a:scrgbClr>
                </a:highlight>
                <a:latin typeface="Clear Sans"/>
              </a:rPr>
              <a:t>Yocto</a:t>
            </a:r>
            <a:r>
              <a:rPr lang="en-US" sz="2800" kern="1200" dirty="0">
                <a:solidFill>
                  <a:srgbClr val="000000"/>
                </a:solidFill>
                <a:highlight>
                  <a:scrgbClr r="0" g="0" b="0">
                    <a:alpha val="0"/>
                  </a:scrgbClr>
                </a:highlight>
                <a:latin typeface="Clear Sans"/>
              </a:rPr>
              <a:t> Project Reproducibility Features</a:t>
            </a:r>
            <a:r>
              <a:rPr lang="en-US" sz="2800" kern="1200" dirty="0" smtClean="0">
                <a:solidFill>
                  <a:srgbClr val="000000"/>
                </a:solidFill>
                <a:highlight>
                  <a:scrgbClr r="0" g="0" b="0">
                    <a:alpha val="0"/>
                  </a:scrgbClr>
                </a:highlight>
                <a:latin typeface="Clear Sans"/>
              </a:rPr>
              <a:t> </a:t>
            </a:r>
          </a:p>
          <a:p>
            <a:pPr lvl="0"/>
            <a:r>
              <a:rPr lang="en-US" dirty="0">
                <a:latin typeface="Liberation Mono" pitchFamily="1"/>
              </a:rPr>
              <a:t>DL_DIR</a:t>
            </a:r>
            <a:r>
              <a:rPr lang="en-US" dirty="0">
                <a:latin typeface="Clear Sans" pitchFamily="2"/>
              </a:rPr>
              <a:t> – shareable cache of downloads</a:t>
            </a:r>
          </a:p>
          <a:p>
            <a:pPr lvl="0"/>
            <a:r>
              <a:rPr lang="en-US" dirty="0"/>
              <a:t>Easily replicated build environment - configuration in known locations, printed build header</a:t>
            </a:r>
          </a:p>
          <a:p>
            <a:pPr lvl="0"/>
            <a:r>
              <a:rPr lang="en-US" dirty="0"/>
              <a:t>Shared state mechanism – reusable intermediary objects when inputs haven’t changed</a:t>
            </a:r>
          </a:p>
          <a:p>
            <a:pPr lvl="0"/>
            <a:r>
              <a:rPr lang="en-US" dirty="0">
                <a:latin typeface="Liberation Mono" pitchFamily="1"/>
              </a:rPr>
              <a:t>SSTATE_MIRRORS</a:t>
            </a:r>
            <a:r>
              <a:rPr lang="en-US" dirty="0">
                <a:latin typeface="Clear Sans" pitchFamily="2"/>
              </a:rPr>
              <a:t> – remotely addressable cache of shared state objects</a:t>
            </a:r>
          </a:p>
          <a:p>
            <a:pPr lvl="0"/>
            <a:r>
              <a:rPr lang="en-US" dirty="0" err="1"/>
              <a:t>Uninative</a:t>
            </a:r>
            <a:r>
              <a:rPr lang="en-US" dirty="0"/>
              <a:t> – static </a:t>
            </a:r>
            <a:r>
              <a:rPr lang="en-US" dirty="0" err="1"/>
              <a:t>libc</a:t>
            </a:r>
            <a:r>
              <a:rPr lang="en-US" dirty="0"/>
              <a:t> implementation for use with native tools, improves </a:t>
            </a:r>
            <a:r>
              <a:rPr lang="en-US" dirty="0" err="1"/>
              <a:t>sstate</a:t>
            </a:r>
            <a:r>
              <a:rPr lang="en-US" dirty="0"/>
              <a:t> reuse</a:t>
            </a:r>
          </a:p>
          <a:p>
            <a:pPr lvl="0"/>
            <a:r>
              <a:rPr lang="en-US" dirty="0"/>
              <a:t>Fixed locale – ensures consistent date/time format, sort order, </a:t>
            </a:r>
            <a:r>
              <a:rPr lang="en-US" dirty="0" err="1"/>
              <a:t>etc</a:t>
            </a:r>
            <a:endParaRPr lang="en-US" dirty="0"/>
          </a:p>
          <a:p>
            <a:endParaRPr lang="en-US" dirty="0"/>
          </a:p>
        </p:txBody>
      </p:sp>
    </p:spTree>
    <p:extLst>
      <p:ext uri="{BB962C8B-B14F-4D97-AF65-F5344CB8AC3E}">
        <p14:creationId xmlns:p14="http://schemas.microsoft.com/office/powerpoint/2010/main" val="2684768884"/>
      </p:ext>
    </p:extLst>
  </p:cSld>
  <p:clrMapOvr>
    <a:masterClrMapping/>
  </p:clrMapOvr>
  <p:transition>
    <p:fade/>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t/>
            </a:r>
            <a:br>
              <a:rPr lang="en-US" b="0" dirty="0" smtClean="0"/>
            </a:br>
            <a:endParaRPr lang="en-US" b="0" dirty="0"/>
          </a:p>
          <a:p>
            <a:pPr lvl="1"/>
            <a:r>
              <a:rPr lang="en-US" sz="2000" b="1" dirty="0"/>
              <a:t>Determinism improvements in YP </a:t>
            </a:r>
            <a:r>
              <a:rPr lang="en-US" sz="2000" b="1" dirty="0" smtClean="0"/>
              <a:t>2.3 +</a:t>
            </a:r>
            <a:r>
              <a:rPr lang="en-US" sz="2000" b="0" dirty="0" smtClean="0"/>
              <a:t/>
            </a:r>
            <a:br>
              <a:rPr lang="en-US" sz="2000" b="0" dirty="0" smtClean="0"/>
            </a:br>
            <a:endParaRPr lang="en-US" sz="2000" b="0" dirty="0"/>
          </a:p>
          <a:p>
            <a:pPr lvl="1"/>
            <a:r>
              <a:rPr lang="en-US" sz="2000" b="0" dirty="0">
                <a:solidFill>
                  <a:schemeClr val="bg1">
                    <a:lumMod val="65000"/>
                  </a:schemeClr>
                </a:solidFill>
              </a:rPr>
              <a:t>Future reproducibility work</a:t>
            </a:r>
            <a:endParaRPr lang="en-US" sz="1600" i="1" dirty="0" smtClean="0">
              <a:solidFill>
                <a:schemeClr val="bg1">
                  <a:lumMod val="65000"/>
                </a:schemeClr>
              </a:solidFill>
              <a:latin typeface="+mn-lt"/>
            </a:endParaRPr>
          </a:p>
        </p:txBody>
      </p:sp>
    </p:spTree>
    <p:extLst>
      <p:ext uri="{BB962C8B-B14F-4D97-AF65-F5344CB8AC3E}">
        <p14:creationId xmlns:p14="http://schemas.microsoft.com/office/powerpoint/2010/main" val="2989695935"/>
      </p:ext>
    </p:extLst>
  </p:cSld>
  <p:clrMapOvr>
    <a:masterClrMapping/>
  </p:clrMapOvr>
  <p:transition>
    <p:fade/>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Shared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 a long-standing source of non-determinism</a:t>
            </a:r>
            <a:r>
              <a:rPr lang="en-US" kern="1200" dirty="0" smtClean="0">
                <a:solidFill>
                  <a:srgbClr val="000000"/>
                </a:solidFill>
                <a:highlight>
                  <a:scrgbClr r="0" g="0" b="0">
                    <a:alpha val="0"/>
                  </a:scrgbClr>
                </a:highlight>
                <a:latin typeface="Clear Sans"/>
              </a:rPr>
              <a:t> </a:t>
            </a:r>
          </a:p>
          <a:p>
            <a:pPr lvl="0"/>
            <a:r>
              <a:rPr lang="en-US" b="0" dirty="0"/>
              <a:t>Shared </a:t>
            </a:r>
            <a:r>
              <a:rPr lang="en-US" b="0" dirty="0" err="1"/>
              <a:t>sysroot</a:t>
            </a:r>
            <a:r>
              <a:rPr lang="en-US" b="0" dirty="0"/>
              <a:t> used by YP build system until 2.3/Pyro release</a:t>
            </a:r>
          </a:p>
          <a:p>
            <a:pPr lvl="0"/>
            <a:r>
              <a:rPr lang="en-US" b="0" dirty="0"/>
              <a:t>Cause of non-determinism, particularly with long-lived workspaces</a:t>
            </a:r>
          </a:p>
          <a:p>
            <a:pPr lvl="1"/>
            <a:r>
              <a:rPr lang="en-US" sz="1600" dirty="0"/>
              <a:t>automatic detection of items in the </a:t>
            </a:r>
            <a:r>
              <a:rPr lang="en-US" sz="1600" dirty="0" err="1"/>
              <a:t>sysroot</a:t>
            </a:r>
            <a:r>
              <a:rPr lang="en-US" sz="1600" dirty="0"/>
              <a:t> which weren't explicitly marked as a dependency</a:t>
            </a:r>
          </a:p>
          <a:p>
            <a:pPr lvl="1"/>
            <a:r>
              <a:rPr lang="en-US" sz="1600" dirty="0"/>
              <a:t>items which appear lower in common YP build graphs such as </a:t>
            </a:r>
            <a:r>
              <a:rPr lang="en-US" sz="1600" dirty="0" err="1"/>
              <a:t>libc</a:t>
            </a:r>
            <a:r>
              <a:rPr lang="en-US" sz="1600" dirty="0"/>
              <a:t>, kernel or common native dependencies such as glib-2.0-native</a:t>
            </a:r>
          </a:p>
          <a:p>
            <a:endParaRPr lang="en-US" dirty="0"/>
          </a:p>
        </p:txBody>
      </p:sp>
    </p:spTree>
    <p:extLst>
      <p:ext uri="{BB962C8B-B14F-4D97-AF65-F5344CB8AC3E}">
        <p14:creationId xmlns:p14="http://schemas.microsoft.com/office/powerpoint/2010/main" val="2337810786"/>
      </p:ext>
    </p:extLst>
  </p:cSld>
  <p:clrMapOvr>
    <a:masterClrMapping/>
  </p:clrMapOvr>
  <p:transition>
    <p:fade/>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20000"/>
          </a:bodyPr>
          <a:lstStyle/>
          <a:p>
            <a:pPr marL="0" indent="0">
              <a:buNone/>
            </a:pPr>
            <a:r>
              <a:rPr lang="en-US" kern="1200" dirty="0">
                <a:solidFill>
                  <a:srgbClr val="000000"/>
                </a:solidFill>
                <a:highlight>
                  <a:scrgbClr r="0" g="0" b="0">
                    <a:alpha val="0"/>
                  </a:scrgbClr>
                </a:highlight>
                <a:latin typeface="Clear Sans"/>
              </a:rPr>
              <a:t>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improve determinism</a:t>
            </a:r>
            <a:endParaRPr lang="en-US" kern="1200" dirty="0" smtClean="0">
              <a:solidFill>
                <a:srgbClr val="000000"/>
              </a:solidFill>
              <a:highlight>
                <a:scrgbClr r="0" g="0" b="0">
                  <a:alpha val="0"/>
                </a:scrgbClr>
              </a:highlight>
              <a:latin typeface="Clear Sans"/>
            </a:endParaRPr>
          </a:p>
          <a:p>
            <a:pPr lvl="0"/>
            <a:r>
              <a:rPr lang="en-US" dirty="0"/>
              <a:t>per-recipe </a:t>
            </a:r>
            <a:r>
              <a:rPr lang="en-US" dirty="0" err="1"/>
              <a:t>sysroot</a:t>
            </a:r>
            <a:r>
              <a:rPr lang="en-US" dirty="0"/>
              <a:t> </a:t>
            </a:r>
            <a:r>
              <a:rPr lang="en-US" b="0" dirty="0"/>
              <a:t>which only includes </a:t>
            </a:r>
            <a:r>
              <a:rPr lang="en-US" b="0" dirty="0" err="1"/>
              <a:t>sysroot</a:t>
            </a:r>
            <a:r>
              <a:rPr lang="en-US" b="0" dirty="0"/>
              <a:t> components of explicit dependencies</a:t>
            </a:r>
          </a:p>
          <a:p>
            <a:pPr lvl="0"/>
            <a:r>
              <a:rPr lang="en-US" b="0" dirty="0" err="1"/>
              <a:t>sysroot</a:t>
            </a:r>
            <a:r>
              <a:rPr lang="en-US" b="0" dirty="0"/>
              <a:t> artefacts are installed into a </a:t>
            </a:r>
            <a:r>
              <a:rPr lang="en-US" dirty="0"/>
              <a:t>component specific location</a:t>
            </a:r>
          </a:p>
          <a:p>
            <a:pPr lvl="0"/>
            <a:r>
              <a:rPr lang="en-US" b="0" dirty="0"/>
              <a:t>built by hard-linking dependencies files in from their component trees</a:t>
            </a:r>
          </a:p>
          <a:p>
            <a:pPr lvl="0"/>
            <a:r>
              <a:rPr lang="en-US" b="0" dirty="0"/>
              <a:t>reinstall </a:t>
            </a:r>
            <a:r>
              <a:rPr lang="en-US" b="0" dirty="0" err="1"/>
              <a:t>sysroot</a:t>
            </a:r>
            <a:r>
              <a:rPr lang="en-US" b="0" dirty="0"/>
              <a:t> content when the task checksum of the dependency changes</a:t>
            </a:r>
          </a:p>
          <a:p>
            <a:pPr lvl="0"/>
            <a:r>
              <a:rPr lang="en-US" b="0" dirty="0"/>
              <a:t>resolves the issue of </a:t>
            </a:r>
            <a:r>
              <a:rPr lang="en-US" b="0" dirty="0" err="1"/>
              <a:t>autodetected</a:t>
            </a:r>
            <a:r>
              <a:rPr lang="en-US" b="0" dirty="0"/>
              <a:t> dependencies and implicit dependencies through build </a:t>
            </a:r>
            <a:r>
              <a:rPr lang="en-US" b="0" dirty="0" smtClean="0"/>
              <a:t>order</a:t>
            </a:r>
            <a:endParaRPr lang="en-US" b="0" dirty="0"/>
          </a:p>
        </p:txBody>
      </p:sp>
    </p:spTree>
    <p:extLst>
      <p:ext uri="{BB962C8B-B14F-4D97-AF65-F5344CB8AC3E}">
        <p14:creationId xmlns:p14="http://schemas.microsoft.com/office/powerpoint/2010/main" val="1661017601"/>
      </p:ext>
    </p:extLst>
  </p:cSld>
  <p:clrMapOvr>
    <a:masterClrMapping/>
  </p:clrMapOvr>
  <p:transition>
    <p:fade/>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a:t>
            </a:r>
            <a:endParaRPr lang="en-US" kern="1200" dirty="0" smtClean="0">
              <a:solidFill>
                <a:srgbClr val="000000"/>
              </a:solidFill>
              <a:highlight>
                <a:scrgbClr r="0" g="0" b="0">
                  <a:alpha val="0"/>
                </a:scrgbClr>
              </a:highlight>
              <a:latin typeface="Clear Sans"/>
            </a:endParaRPr>
          </a:p>
          <a:p>
            <a:pPr lvl="0"/>
            <a:r>
              <a:rPr lang="en-US" b="0" dirty="0"/>
              <a:t>Artefacts in the component </a:t>
            </a:r>
            <a:r>
              <a:rPr lang="en-US" b="0" dirty="0" err="1"/>
              <a:t>sysroots</a:t>
            </a:r>
            <a:r>
              <a:rPr lang="en-US" b="0" dirty="0"/>
              <a:t> can include hard-coded paths – we need to be able to fix them for installed location</a:t>
            </a:r>
          </a:p>
          <a:p>
            <a:pPr lvl="1"/>
            <a:r>
              <a:rPr lang="en-US" sz="1600" dirty="0"/>
              <a:t>The code knows to look at certain common sites for hard-coded paths and can be taught to fixup in more locations by appending to the EXTRA_STAGING_FIXMES variable</a:t>
            </a:r>
          </a:p>
          <a:p>
            <a:pPr lvl="0"/>
            <a:r>
              <a:rPr lang="en-US" b="0" dirty="0"/>
              <a:t>A recipe is composed of several tasks to run in the course of building its output; fetch, unpack, configure, etc</a:t>
            </a:r>
            <a:r>
              <a:rPr lang="en-US" dirty="0"/>
              <a:t>.</a:t>
            </a:r>
          </a:p>
          <a:p>
            <a:pPr lvl="1"/>
            <a:r>
              <a:rPr lang="en-US" sz="1600" dirty="0">
                <a:latin typeface="+mn-lt"/>
              </a:rPr>
              <a:t>Many of these tasks have task-specific dependencies, we need to re-extend the </a:t>
            </a:r>
            <a:r>
              <a:rPr lang="en-US" sz="1600" dirty="0" err="1">
                <a:latin typeface="+mn-lt"/>
              </a:rPr>
              <a:t>sysroot</a:t>
            </a:r>
            <a:r>
              <a:rPr lang="en-US" sz="1600" dirty="0">
                <a:latin typeface="+mn-lt"/>
              </a:rPr>
              <a:t> when tasks explicitly require items in the </a:t>
            </a:r>
            <a:r>
              <a:rPr lang="en-US" sz="1600" dirty="0" err="1">
                <a:latin typeface="+mn-lt"/>
              </a:rPr>
              <a:t>sysroot</a:t>
            </a:r>
            <a:r>
              <a:rPr lang="en-US" sz="1600" dirty="0">
                <a:latin typeface="+mn-lt"/>
              </a:rPr>
              <a:t>. i.e. </a:t>
            </a:r>
            <a:r>
              <a:rPr lang="en-US" sz="1600" dirty="0" err="1">
                <a:latin typeface="+mn-lt"/>
              </a:rPr>
              <a:t>do_package_write_deb</a:t>
            </a:r>
            <a:r>
              <a:rPr lang="en-US" sz="1600" dirty="0">
                <a:latin typeface="+mn-lt"/>
              </a:rPr>
              <a:t> need </a:t>
            </a:r>
            <a:r>
              <a:rPr lang="en-US" sz="1600" dirty="0" err="1">
                <a:latin typeface="+mn-lt"/>
              </a:rPr>
              <a:t>dpkg</a:t>
            </a:r>
            <a:r>
              <a:rPr lang="en-US" sz="1600" dirty="0">
                <a:latin typeface="+mn-lt"/>
              </a:rPr>
              <a:t>-native </a:t>
            </a:r>
            <a:r>
              <a:rPr lang="en-US" sz="1600" dirty="0" err="1">
                <a:latin typeface="+mn-lt"/>
              </a:rPr>
              <a:t>do_fetch</a:t>
            </a:r>
            <a:r>
              <a:rPr lang="en-US" sz="1600" dirty="0">
                <a:latin typeface="+mn-lt"/>
              </a:rPr>
              <a:t> for a </a:t>
            </a:r>
            <a:r>
              <a:rPr lang="en-US" sz="1600" dirty="0" err="1">
                <a:latin typeface="+mn-lt"/>
              </a:rPr>
              <a:t>git</a:t>
            </a:r>
            <a:r>
              <a:rPr lang="en-US" sz="1600" dirty="0">
                <a:latin typeface="+mn-lt"/>
              </a:rPr>
              <a:t> repo requires </a:t>
            </a:r>
            <a:r>
              <a:rPr lang="en-US" sz="1600" dirty="0" err="1" smtClean="0">
                <a:latin typeface="+mn-lt"/>
              </a:rPr>
              <a:t>git</a:t>
            </a:r>
            <a:r>
              <a:rPr lang="en-US" sz="1600" dirty="0" smtClean="0">
                <a:latin typeface="+mn-lt"/>
              </a:rPr>
              <a:t>-native</a:t>
            </a:r>
            <a:endParaRPr lang="en-US" sz="1600" dirty="0">
              <a:latin typeface="+mn-lt"/>
            </a:endParaRPr>
          </a:p>
        </p:txBody>
      </p:sp>
    </p:spTree>
    <p:extLst>
      <p:ext uri="{BB962C8B-B14F-4D97-AF65-F5344CB8AC3E}">
        <p14:creationId xmlns:p14="http://schemas.microsoft.com/office/powerpoint/2010/main" val="3410189658"/>
      </p:ext>
    </p:extLst>
  </p:cSld>
  <p:clrMapOvr>
    <a:masterClrMapping/>
  </p:clrMapOvr>
  <p:transition>
    <p:fade/>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Implementations challenges (II)</a:t>
            </a:r>
            <a:endParaRPr lang="en-US" kern="1200" dirty="0" smtClean="0">
              <a:solidFill>
                <a:srgbClr val="000000"/>
              </a:solidFill>
              <a:highlight>
                <a:scrgbClr r="0" g="0" b="0">
                  <a:alpha val="0"/>
                </a:scrgbClr>
              </a:highlight>
              <a:latin typeface="Clear Sans"/>
            </a:endParaRPr>
          </a:p>
          <a:p>
            <a:pPr lvl="0"/>
            <a:r>
              <a:rPr lang="en-US" b="0" dirty="0"/>
              <a:t>post-install </a:t>
            </a:r>
            <a:r>
              <a:rPr lang="en-US" b="0" dirty="0" err="1"/>
              <a:t>scriptlets</a:t>
            </a:r>
            <a:r>
              <a:rPr lang="en-US" b="0" dirty="0"/>
              <a:t> need to be executed for each recipe-specific </a:t>
            </a:r>
            <a:r>
              <a:rPr lang="en-US" b="0" dirty="0" err="1"/>
              <a:t>sysroot</a:t>
            </a:r>
            <a:endParaRPr lang="en-US" b="0" dirty="0"/>
          </a:p>
          <a:p>
            <a:pPr lvl="1"/>
            <a:r>
              <a:rPr lang="en-US" sz="1600" dirty="0"/>
              <a:t>We handle this by installing </a:t>
            </a:r>
            <a:r>
              <a:rPr lang="en-US" sz="1600" dirty="0" err="1"/>
              <a:t>postinst</a:t>
            </a:r>
            <a:r>
              <a:rPr lang="en-US" sz="1600" dirty="0"/>
              <a:t> </a:t>
            </a:r>
            <a:r>
              <a:rPr lang="en-US" sz="1600" dirty="0" err="1"/>
              <a:t>scriptlets</a:t>
            </a:r>
            <a:r>
              <a:rPr lang="en-US" sz="1600" dirty="0"/>
              <a:t> into the recipe-</a:t>
            </a:r>
            <a:r>
              <a:rPr lang="en-US" sz="1600" dirty="0" err="1"/>
              <a:t>specifc</a:t>
            </a:r>
            <a:r>
              <a:rPr lang="en-US" sz="1600" dirty="0"/>
              <a:t> </a:t>
            </a:r>
            <a:r>
              <a:rPr lang="en-US" sz="1600" dirty="0" err="1"/>
              <a:t>sysroot</a:t>
            </a:r>
            <a:r>
              <a:rPr lang="en-US" sz="1600" dirty="0"/>
              <a:t> with a </a:t>
            </a:r>
            <a:r>
              <a:rPr lang="en-US" sz="1600" dirty="0" err="1"/>
              <a:t>postinst</a:t>
            </a:r>
            <a:r>
              <a:rPr lang="en-US" sz="1600" dirty="0"/>
              <a:t>- prefix and running all of the </a:t>
            </a:r>
            <a:r>
              <a:rPr lang="en-US" sz="1600" dirty="0" err="1"/>
              <a:t>scriptlets</a:t>
            </a:r>
            <a:r>
              <a:rPr lang="en-US" sz="1600" dirty="0"/>
              <a:t> as part of the </a:t>
            </a:r>
            <a:r>
              <a:rPr lang="en-US" sz="1600" dirty="0" err="1"/>
              <a:t>sysroot</a:t>
            </a:r>
            <a:r>
              <a:rPr lang="en-US" sz="1600" dirty="0"/>
              <a:t> setup</a:t>
            </a:r>
          </a:p>
          <a:p>
            <a:pPr lvl="0"/>
            <a:r>
              <a:rPr lang="en-US" b="0" dirty="0"/>
              <a:t>Still need to be able to replicate old shared-</a:t>
            </a:r>
            <a:r>
              <a:rPr lang="en-US" b="0" dirty="0" err="1"/>
              <a:t>sysroot</a:t>
            </a:r>
            <a:r>
              <a:rPr lang="en-US" b="0" dirty="0"/>
              <a:t> </a:t>
            </a:r>
            <a:r>
              <a:rPr lang="en-US" b="0" dirty="0" err="1"/>
              <a:t>behaviour</a:t>
            </a:r>
            <a:r>
              <a:rPr lang="en-US" b="0" dirty="0"/>
              <a:t> in certain scenarios, i.e. </a:t>
            </a:r>
            <a:r>
              <a:rPr lang="en-US" b="0" dirty="0" err="1"/>
              <a:t>eSDK</a:t>
            </a:r>
            <a:endParaRPr lang="en-US" b="0" dirty="0"/>
          </a:p>
          <a:p>
            <a:pPr lvl="1"/>
            <a:r>
              <a:rPr lang="en-US" sz="1800" dirty="0" err="1">
                <a:latin typeface="Liberation Mono" pitchFamily="1"/>
              </a:rPr>
              <a:t>bitbake</a:t>
            </a:r>
            <a:r>
              <a:rPr lang="en-US" sz="1800" dirty="0">
                <a:latin typeface="Liberation Mono" pitchFamily="1"/>
              </a:rPr>
              <a:t> build-</a:t>
            </a:r>
            <a:r>
              <a:rPr lang="en-US" sz="1800" dirty="0" err="1">
                <a:latin typeface="Liberation Mono" pitchFamily="1"/>
              </a:rPr>
              <a:t>sysroot</a:t>
            </a:r>
            <a:r>
              <a:rPr lang="en-US" sz="1800" dirty="0">
                <a:latin typeface="Liberation Mono" pitchFamily="1"/>
              </a:rPr>
              <a:t> recipe target takes everything in the components directory which matches the current MACHINE and installs it into a shared </a:t>
            </a:r>
            <a:r>
              <a:rPr lang="en-US" sz="1800" dirty="0" err="1">
                <a:latin typeface="Liberation Mono" pitchFamily="1"/>
              </a:rPr>
              <a:t>sysroot</a:t>
            </a:r>
            <a:endParaRPr lang="en-US" sz="1800" dirty="0">
              <a:latin typeface="Liberation Mono" pitchFamily="1"/>
            </a:endParaRPr>
          </a:p>
        </p:txBody>
      </p:sp>
    </p:spTree>
    <p:extLst>
      <p:ext uri="{BB962C8B-B14F-4D97-AF65-F5344CB8AC3E}">
        <p14:creationId xmlns:p14="http://schemas.microsoft.com/office/powerpoint/2010/main" val="3652221764"/>
      </p:ext>
    </p:extLst>
  </p:cSld>
  <p:clrMapOvr>
    <a:masterClrMapping/>
  </p:clrMapOvr>
  <p:transition>
    <p:fade/>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fontScale="92500" lnSpcReduction="10000"/>
          </a:bodyPr>
          <a:lstStyle/>
          <a:p>
            <a:pPr marL="0" indent="0">
              <a:buNone/>
            </a:pPr>
            <a:r>
              <a:rPr lang="en-US" sz="2600" kern="1200" dirty="0">
                <a:solidFill>
                  <a:srgbClr val="000000"/>
                </a:solidFill>
                <a:highlight>
                  <a:scrgbClr r="0" g="0" b="0">
                    <a:alpha val="0"/>
                  </a:scrgbClr>
                </a:highlight>
                <a:latin typeface="Clear Sans"/>
              </a:rPr>
              <a:t>Adapting to recipe specific </a:t>
            </a:r>
            <a:r>
              <a:rPr lang="en-US" sz="2600" kern="1200" dirty="0" err="1">
                <a:solidFill>
                  <a:srgbClr val="000000"/>
                </a:solidFill>
                <a:highlight>
                  <a:scrgbClr r="0" g="0" b="0">
                    <a:alpha val="0"/>
                  </a:scrgbClr>
                </a:highlight>
                <a:latin typeface="Clear Sans"/>
              </a:rPr>
              <a:t>sysroots</a:t>
            </a:r>
            <a:endParaRPr lang="en-US" sz="2600" kern="1200" dirty="0" smtClean="0">
              <a:solidFill>
                <a:srgbClr val="000000"/>
              </a:solidFill>
              <a:highlight>
                <a:scrgbClr r="0" g="0" b="0">
                  <a:alpha val="0"/>
                </a:scrgbClr>
              </a:highlight>
              <a:latin typeface="Clear Sans"/>
            </a:endParaRPr>
          </a:p>
          <a:p>
            <a:pPr lvl="0">
              <a:buNone/>
            </a:pPr>
            <a:r>
              <a:rPr lang="en-US" b="0" dirty="0"/>
              <a:t>Would have liked to be pain-free transition, but there is some conversion required for recipe-specific </a:t>
            </a:r>
            <a:r>
              <a:rPr lang="en-US" b="0" dirty="0" err="1"/>
              <a:t>sysroots</a:t>
            </a:r>
            <a:r>
              <a:rPr lang="en-US" b="0" dirty="0"/>
              <a:t>.</a:t>
            </a:r>
          </a:p>
          <a:p>
            <a:pPr lvl="0"/>
            <a:r>
              <a:rPr lang="en-US" b="0" dirty="0"/>
              <a:t>fix missing dependencies – commonly native dependencies, i.e. glib-2.0-native</a:t>
            </a:r>
          </a:p>
          <a:p>
            <a:pPr lvl="0"/>
            <a:r>
              <a:rPr lang="en-US" sz="2200" b="0" dirty="0">
                <a:latin typeface="Liberation Mono" pitchFamily="1"/>
              </a:rPr>
              <a:t>SSTATEPOSTINSTFUNCS → SYSROOT_PREPROCESS_FUNCS</a:t>
            </a:r>
          </a:p>
          <a:p>
            <a:pPr lvl="1"/>
            <a:r>
              <a:rPr lang="en-US" sz="1700" dirty="0">
                <a:latin typeface="+mn-lt"/>
              </a:rPr>
              <a:t>SSTATEPOSTINSTFUNCS are a hook to call specific functions after a recipe is populated from shared state, commonly used for fixing up paths.</a:t>
            </a:r>
          </a:p>
          <a:p>
            <a:pPr lvl="1"/>
            <a:r>
              <a:rPr lang="en-US" sz="1700" dirty="0">
                <a:latin typeface="+mn-lt"/>
              </a:rPr>
              <a:t>As shared state objects will now be installed into the recipe-component location, then linked into the recipe specific </a:t>
            </a:r>
            <a:r>
              <a:rPr lang="en-US" sz="1700" dirty="0" err="1">
                <a:latin typeface="+mn-lt"/>
              </a:rPr>
              <a:t>sysroot</a:t>
            </a:r>
            <a:r>
              <a:rPr lang="en-US" sz="1700" dirty="0">
                <a:latin typeface="+mn-lt"/>
              </a:rPr>
              <a:t>, we need to be able to perform such fixes in each constructed </a:t>
            </a:r>
            <a:r>
              <a:rPr lang="en-US" sz="1700" dirty="0" err="1">
                <a:latin typeface="+mn-lt"/>
              </a:rPr>
              <a:t>sysroot</a:t>
            </a:r>
            <a:r>
              <a:rPr lang="en-US" sz="1700" dirty="0">
                <a:latin typeface="+mn-lt"/>
              </a:rPr>
              <a:t>.</a:t>
            </a:r>
          </a:p>
          <a:p>
            <a:pPr lvl="1"/>
            <a:r>
              <a:rPr lang="en-US" sz="1700" dirty="0">
                <a:latin typeface="+mn-lt"/>
              </a:rPr>
              <a:t>SYSROOT_PREPROCESS_FUNCS: is list of functions to run after </a:t>
            </a:r>
            <a:r>
              <a:rPr lang="en-US" sz="1700" dirty="0" err="1">
                <a:latin typeface="+mn-lt"/>
              </a:rPr>
              <a:t>sysroot</a:t>
            </a:r>
            <a:r>
              <a:rPr lang="en-US" sz="1700" dirty="0">
                <a:latin typeface="+mn-lt"/>
              </a:rPr>
              <a:t> contents are staged and the right place to perform relocation in RSS world</a:t>
            </a:r>
          </a:p>
        </p:txBody>
      </p:sp>
    </p:spTree>
    <p:extLst>
      <p:ext uri="{BB962C8B-B14F-4D97-AF65-F5344CB8AC3E}">
        <p14:creationId xmlns:p14="http://schemas.microsoft.com/office/powerpoint/2010/main" val="3143555951"/>
      </p:ext>
    </p:extLst>
  </p:cSld>
  <p:clrMapOvr>
    <a:masterClrMapping/>
  </p:clrMapOvr>
  <p:transition>
    <p:fade/>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Adapting to recipe specific </a:t>
            </a:r>
            <a:r>
              <a:rPr lang="en-US" kern="1200" dirty="0" err="1">
                <a:solidFill>
                  <a:srgbClr val="000000"/>
                </a:solidFill>
                <a:highlight>
                  <a:scrgbClr r="0" g="0" b="0">
                    <a:alpha val="0"/>
                  </a:scrgbClr>
                </a:highlight>
                <a:latin typeface="Clear Sans"/>
              </a:rPr>
              <a:t>sysroots</a:t>
            </a:r>
            <a:r>
              <a:rPr lang="en-US" kern="1200" dirty="0">
                <a:solidFill>
                  <a:srgbClr val="000000"/>
                </a:solidFill>
                <a:highlight>
                  <a:scrgbClr r="0" g="0" b="0">
                    <a:alpha val="0"/>
                  </a:scrgbClr>
                </a:highlight>
                <a:latin typeface="Clear Sans"/>
              </a:rPr>
              <a:t> (II)</a:t>
            </a:r>
            <a:endParaRPr lang="en-US" kern="1200" dirty="0" smtClean="0">
              <a:solidFill>
                <a:srgbClr val="000000"/>
              </a:solidFill>
              <a:highlight>
                <a:scrgbClr r="0" g="0" b="0">
                  <a:alpha val="0"/>
                </a:scrgbClr>
              </a:highlight>
              <a:latin typeface="Clear Sans"/>
            </a:endParaRPr>
          </a:p>
          <a:p>
            <a:pPr lvl="0"/>
            <a:r>
              <a:rPr lang="en-US" sz="1800" dirty="0">
                <a:solidFill>
                  <a:srgbClr val="666666"/>
                </a:solidFill>
              </a:rPr>
              <a:t>Add </a:t>
            </a:r>
            <a:r>
              <a:rPr lang="en-US" sz="1800" dirty="0">
                <a:solidFill>
                  <a:srgbClr val="666666"/>
                </a:solidFill>
                <a:latin typeface="Liberation Mono" pitchFamily="1"/>
              </a:rPr>
              <a:t>PACKAGE_WRITE_DEPS</a:t>
            </a:r>
            <a:r>
              <a:rPr lang="en-US" sz="1800" dirty="0">
                <a:solidFill>
                  <a:srgbClr val="666666"/>
                </a:solidFill>
              </a:rPr>
              <a:t> for any </a:t>
            </a:r>
            <a:r>
              <a:rPr lang="en-US" sz="1800" dirty="0" err="1">
                <a:solidFill>
                  <a:srgbClr val="666666"/>
                </a:solidFill>
              </a:rPr>
              <a:t>postinsts</a:t>
            </a:r>
            <a:r>
              <a:rPr lang="en-US" sz="1800" dirty="0">
                <a:solidFill>
                  <a:srgbClr val="666666"/>
                </a:solidFill>
              </a:rPr>
              <a:t> requiring native tools at </a:t>
            </a:r>
            <a:r>
              <a:rPr lang="en-US" sz="1800" dirty="0" err="1">
                <a:solidFill>
                  <a:srgbClr val="666666"/>
                </a:solidFill>
              </a:rPr>
              <a:t>rootfs</a:t>
            </a:r>
            <a:r>
              <a:rPr lang="en-US" sz="1800" dirty="0">
                <a:solidFill>
                  <a:srgbClr val="666666"/>
                </a:solidFill>
              </a:rPr>
              <a:t> </a:t>
            </a:r>
            <a:r>
              <a:rPr lang="en-US" sz="1800" dirty="0" smtClean="0">
                <a:solidFill>
                  <a:srgbClr val="666666"/>
                </a:solidFill>
              </a:rPr>
              <a:t>construction</a:t>
            </a:r>
            <a:br>
              <a:rPr lang="en-US" sz="1800" dirty="0" smtClean="0">
                <a:solidFill>
                  <a:srgbClr val="666666"/>
                </a:solidFill>
              </a:rPr>
            </a:br>
            <a:endParaRPr lang="en-US" sz="1800" dirty="0">
              <a:solidFill>
                <a:srgbClr val="666666"/>
              </a:solidFill>
            </a:endParaRPr>
          </a:p>
          <a:p>
            <a:pPr lvl="1"/>
            <a:r>
              <a:rPr lang="en-US" sz="1600" dirty="0">
                <a:latin typeface="+mn-lt"/>
              </a:rPr>
              <a:t>YP build system tries to run </a:t>
            </a:r>
            <a:r>
              <a:rPr lang="en-US" sz="1600" dirty="0" err="1">
                <a:latin typeface="+mn-lt"/>
              </a:rPr>
              <a:t>preinst</a:t>
            </a:r>
            <a:r>
              <a:rPr lang="en-US" sz="1600" dirty="0">
                <a:latin typeface="+mn-lt"/>
              </a:rPr>
              <a:t> and </a:t>
            </a:r>
            <a:r>
              <a:rPr lang="en-US" sz="1600" dirty="0" err="1">
                <a:latin typeface="+mn-lt"/>
              </a:rPr>
              <a:t>postinsts</a:t>
            </a:r>
            <a:r>
              <a:rPr lang="en-US" sz="1600" dirty="0">
                <a:latin typeface="+mn-lt"/>
              </a:rPr>
              <a:t> at </a:t>
            </a:r>
            <a:r>
              <a:rPr lang="en-US" sz="1600" dirty="0" err="1">
                <a:latin typeface="+mn-lt"/>
              </a:rPr>
              <a:t>rootfs</a:t>
            </a:r>
            <a:r>
              <a:rPr lang="en-US" sz="1600" dirty="0">
                <a:latin typeface="+mn-lt"/>
              </a:rPr>
              <a:t> construction time, deferring any which fail to first boot. </a:t>
            </a:r>
            <a:r>
              <a:rPr lang="en-US" sz="1600" dirty="0" smtClean="0">
                <a:latin typeface="+mn-lt"/>
              </a:rPr>
              <a:t/>
            </a:r>
            <a:br>
              <a:rPr lang="en-US" sz="1600" dirty="0" smtClean="0">
                <a:latin typeface="+mn-lt"/>
              </a:rPr>
            </a:br>
            <a:endParaRPr lang="en-US" sz="1600" dirty="0" smtClean="0">
              <a:latin typeface="+mn-lt"/>
            </a:endParaRPr>
          </a:p>
          <a:p>
            <a:pPr lvl="1"/>
            <a:r>
              <a:rPr lang="en-US" sz="1600" dirty="0" smtClean="0">
                <a:latin typeface="+mn-lt"/>
              </a:rPr>
              <a:t>Any </a:t>
            </a:r>
            <a:r>
              <a:rPr lang="en-US" sz="1600" dirty="0">
                <a:latin typeface="+mn-lt"/>
              </a:rPr>
              <a:t>special native tool dependencies of </a:t>
            </a:r>
            <a:r>
              <a:rPr lang="en-US" sz="1600" dirty="0" err="1">
                <a:latin typeface="+mn-lt"/>
              </a:rPr>
              <a:t>pkg_preinst</a:t>
            </a:r>
            <a:r>
              <a:rPr lang="en-US" sz="1600" dirty="0">
                <a:latin typeface="+mn-lt"/>
              </a:rPr>
              <a:t> and </a:t>
            </a:r>
            <a:r>
              <a:rPr lang="en-US" sz="1600" dirty="0" err="1">
                <a:latin typeface="+mn-lt"/>
              </a:rPr>
              <a:t>pkg_postinst</a:t>
            </a:r>
            <a:r>
              <a:rPr lang="en-US" sz="1600" dirty="0">
                <a:latin typeface="+mn-lt"/>
              </a:rPr>
              <a:t> must be explicitly listed in PACKAGE_WRITE_DEPS to ensure they are available on the build host at </a:t>
            </a:r>
            <a:r>
              <a:rPr lang="en-US" sz="1600" dirty="0" err="1">
                <a:latin typeface="+mn-lt"/>
              </a:rPr>
              <a:t>rootfs</a:t>
            </a:r>
            <a:r>
              <a:rPr lang="en-US" sz="1600" dirty="0">
                <a:latin typeface="+mn-lt"/>
              </a:rPr>
              <a:t> construction time.</a:t>
            </a:r>
          </a:p>
        </p:txBody>
      </p:sp>
    </p:spTree>
    <p:extLst>
      <p:ext uri="{BB962C8B-B14F-4D97-AF65-F5344CB8AC3E}">
        <p14:creationId xmlns:p14="http://schemas.microsoft.com/office/powerpoint/2010/main" val="1873459634"/>
      </p:ext>
    </p:extLst>
  </p:cSld>
  <p:clrMapOvr>
    <a:masterClrMapping/>
  </p:clrMapOvr>
  <p:transition>
    <p:fade/>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Unexpected consequences</a:t>
            </a:r>
            <a:endParaRPr lang="en-US" kern="1200" dirty="0" smtClean="0">
              <a:solidFill>
                <a:srgbClr val="000000"/>
              </a:solidFill>
              <a:highlight>
                <a:scrgbClr r="0" g="0" b="0">
                  <a:alpha val="0"/>
                </a:scrgbClr>
              </a:highlight>
              <a:latin typeface="Clear Sans"/>
            </a:endParaRPr>
          </a:p>
          <a:p>
            <a:pPr lvl="0"/>
            <a:r>
              <a:rPr lang="en-US" b="0" dirty="0"/>
              <a:t>Recipe specific </a:t>
            </a:r>
            <a:r>
              <a:rPr lang="en-US" b="0" dirty="0" err="1"/>
              <a:t>sysroots</a:t>
            </a:r>
            <a:r>
              <a:rPr lang="en-US" b="0" dirty="0"/>
              <a:t> aggravated an existing source of non-determinism</a:t>
            </a:r>
          </a:p>
          <a:p>
            <a:pPr lvl="0"/>
            <a:r>
              <a:rPr lang="en-US" b="0" dirty="0">
                <a:latin typeface="Liberation Mono" pitchFamily="1"/>
              </a:rPr>
              <a:t>PATH included locations in the host for boot-strapping purposes</a:t>
            </a:r>
          </a:p>
          <a:p>
            <a:pPr lvl="0"/>
            <a:r>
              <a:rPr lang="en-US" b="0" dirty="0"/>
              <a:t>Host tools were being used, where available, when native dependencies were missing</a:t>
            </a:r>
          </a:p>
        </p:txBody>
      </p:sp>
    </p:spTree>
    <p:extLst>
      <p:ext uri="{BB962C8B-B14F-4D97-AF65-F5344CB8AC3E}">
        <p14:creationId xmlns:p14="http://schemas.microsoft.com/office/powerpoint/2010/main" val="4058090127"/>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Advanced Class</a:t>
            </a:r>
            <a:endParaRPr lang="en-US" dirty="0"/>
          </a:p>
        </p:txBody>
      </p:sp>
      <p:sp>
        <p:nvSpPr>
          <p:cNvPr id="3" name="Content Placeholder 2"/>
          <p:cNvSpPr>
            <a:spLocks noGrp="1"/>
          </p:cNvSpPr>
          <p:nvPr>
            <p:ph sz="quarter" idx="13"/>
          </p:nvPr>
        </p:nvSpPr>
        <p:spPr>
          <a:xfrm>
            <a:off x="459869" y="1026998"/>
            <a:ext cx="8233186" cy="4532312"/>
          </a:xfrm>
        </p:spPr>
        <p:txBody>
          <a:bodyPr/>
          <a:lstStyle/>
          <a:p>
            <a:r>
              <a:rPr lang="en-US" dirty="0" smtClean="0"/>
              <a:t>Class Content:</a:t>
            </a:r>
            <a:endParaRPr lang="en-US" dirty="0"/>
          </a:p>
          <a:p>
            <a:pPr lvl="1"/>
            <a:r>
              <a:rPr lang="en-US" u="sng" dirty="0"/>
              <a:t>https://wiki.yoctoproject.org/wiki/DevDay_Prague_2017</a:t>
            </a:r>
          </a:p>
          <a:p>
            <a:r>
              <a:rPr lang="en-US" dirty="0" smtClean="0"/>
              <a:t>Requirements:</a:t>
            </a:r>
          </a:p>
          <a:p>
            <a:pPr lvl="1"/>
            <a:r>
              <a:rPr lang="en-US" dirty="0" smtClean="0"/>
              <a:t>Wireless</a:t>
            </a:r>
          </a:p>
          <a:p>
            <a:pPr lvl="1"/>
            <a:r>
              <a:rPr lang="en-US" dirty="0" smtClean="0"/>
              <a:t>SSH (Windows: </a:t>
            </a:r>
            <a:r>
              <a:rPr lang="en-US" dirty="0"/>
              <a:t>e.g. </a:t>
            </a:r>
            <a:r>
              <a:rPr lang="en-US" dirty="0" smtClean="0"/>
              <a:t>“putty”)</a:t>
            </a:r>
            <a:endParaRPr lang="en-US" dirty="0"/>
          </a:p>
          <a:p>
            <a:r>
              <a:rPr lang="en-US" dirty="0"/>
              <a:t>Wireless Registration</a:t>
            </a:r>
            <a:r>
              <a:rPr lang="en-US" dirty="0" smtClean="0"/>
              <a:t>:</a:t>
            </a:r>
          </a:p>
          <a:p>
            <a:pPr lvl="1"/>
            <a:r>
              <a:rPr lang="en-US" dirty="0" smtClean="0"/>
              <a:t>TBD</a:t>
            </a:r>
            <a:endParaRPr lang="en-US" dirty="0"/>
          </a:p>
        </p:txBody>
      </p:sp>
    </p:spTree>
    <p:extLst>
      <p:ext uri="{BB962C8B-B14F-4D97-AF65-F5344CB8AC3E}">
        <p14:creationId xmlns:p14="http://schemas.microsoft.com/office/powerpoint/2010/main" val="172356880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0 – Setup a new layer to receive our work</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u="sng" dirty="0" smtClean="0">
                <a:solidFill>
                  <a:schemeClr val="tx1"/>
                </a:solidFill>
              </a:rPr>
              <a:t>Best practice</a:t>
            </a:r>
            <a:r>
              <a:rPr lang="en-US" sz="2800" dirty="0" smtClean="0">
                <a:solidFill>
                  <a:schemeClr val="tx1"/>
                </a:solidFill>
              </a:rPr>
              <a:t> </a:t>
            </a:r>
            <a:r>
              <a:rPr lang="en-US" sz="2800" b="0" dirty="0" smtClean="0">
                <a:solidFill>
                  <a:schemeClr val="tx1"/>
                </a:solidFill>
              </a:rPr>
              <a:t>is to use a function/application layer, so let’s create one</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pushd</a:t>
            </a:r>
            <a:r>
              <a:rPr lang="en-US" sz="2200" b="0" dirty="0" smtClean="0">
                <a:solidFill>
                  <a:schemeClr val="tx1"/>
                </a:solidFill>
                <a:latin typeface="Courier New" panose="02070309020205020404" pitchFamily="49" charset="0"/>
                <a:cs typeface="Courier New" panose="02070309020205020404" pitchFamily="49" charset="0"/>
              </a:rPr>
              <a:t>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yocto</a:t>
            </a:r>
            <a:r>
              <a:rPr lang="en-US" sz="2200" b="0" dirty="0" smtClean="0">
                <a:solidFill>
                  <a:schemeClr val="tx1"/>
                </a:solidFill>
                <a:latin typeface="Courier New" panose="02070309020205020404" pitchFamily="49" charset="0"/>
                <a:cs typeface="Courier New" panose="02070309020205020404" pitchFamily="49" charset="0"/>
              </a:rPr>
              <a:t>-layer </a:t>
            </a:r>
            <a:r>
              <a:rPr lang="en-US" sz="2200" b="0" dirty="0">
                <a:solidFill>
                  <a:schemeClr val="tx1"/>
                </a:solidFill>
                <a:latin typeface="Courier New" panose="02070309020205020404" pitchFamily="49" charset="0"/>
                <a:cs typeface="Courier New" panose="02070309020205020404" pitchFamily="49" charset="0"/>
              </a:rPr>
              <a:t>create </a:t>
            </a:r>
            <a:r>
              <a:rPr lang="en-US" sz="2200" b="0" dirty="0" smtClean="0">
                <a:solidFill>
                  <a:schemeClr val="tx1"/>
                </a:solidFill>
                <a:latin typeface="Courier New" panose="02070309020205020404" pitchFamily="49" charset="0"/>
                <a:cs typeface="Courier New" panose="02070309020205020404" pitchFamily="49" charset="0"/>
              </a:rPr>
              <a:t>foo</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 </a:t>
            </a:r>
            <a:r>
              <a:rPr lang="en-US" sz="2200" b="0" dirty="0" err="1" smtClean="0">
                <a:solidFill>
                  <a:schemeClr val="tx1"/>
                </a:solidFill>
                <a:latin typeface="Courier New" panose="02070309020205020404" pitchFamily="49" charset="0"/>
                <a:cs typeface="Courier New" panose="02070309020205020404" pitchFamily="49" charset="0"/>
              </a:rPr>
              <a:t>popd</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layer to our configuration</a:t>
            </a: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bitbake</a:t>
            </a:r>
            <a:r>
              <a:rPr lang="en-US" sz="2300" b="0" dirty="0">
                <a:solidFill>
                  <a:schemeClr val="tx1"/>
                </a:solidFill>
                <a:latin typeface="Courier New" panose="02070309020205020404" pitchFamily="49" charset="0"/>
                <a:cs typeface="Courier New" panose="02070309020205020404" pitchFamily="49" charset="0"/>
              </a:rPr>
              <a:t>-layers add-layer ../</a:t>
            </a:r>
            <a:r>
              <a:rPr lang="en-US" sz="2300" b="0" dirty="0" smtClean="0">
                <a:solidFill>
                  <a:schemeClr val="tx1"/>
                </a:solidFill>
                <a:latin typeface="Courier New" panose="02070309020205020404" pitchFamily="49" charset="0"/>
                <a:cs typeface="Courier New" panose="02070309020205020404" pitchFamily="49" charset="0"/>
              </a:rPr>
              <a:t>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Setup complete! Time to create a new recipe</a:t>
            </a:r>
            <a:r>
              <a:rPr lang="mr-IN" sz="2800" i="1" dirty="0" smtClean="0">
                <a:solidFill>
                  <a:schemeClr val="tx1"/>
                </a:solidFill>
              </a:rPr>
              <a:t>…</a:t>
            </a:r>
            <a:endParaRPr lang="en-US" sz="2800" i="1" dirty="0" smtClean="0">
              <a:solidFill>
                <a:schemeClr val="tx1"/>
              </a:solidFill>
            </a:endParaRPr>
          </a:p>
        </p:txBody>
      </p:sp>
    </p:spTree>
    <p:extLst>
      <p:ext uri="{BB962C8B-B14F-4D97-AF65-F5344CB8AC3E}">
        <p14:creationId xmlns:p14="http://schemas.microsoft.com/office/powerpoint/2010/main" val="19217140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Resolved with </a:t>
            </a:r>
            <a:r>
              <a:rPr lang="en-US" kern="1200" dirty="0">
                <a:solidFill>
                  <a:srgbClr val="000000"/>
                </a:solidFill>
                <a:highlight>
                  <a:scrgbClr r="0" g="0" b="0">
                    <a:alpha val="0"/>
                  </a:scrgbClr>
                </a:highlight>
                <a:latin typeface="Liberation Mono" pitchFamily="1"/>
              </a:rPr>
              <a:t>PATH</a:t>
            </a:r>
            <a:r>
              <a:rPr lang="en-US" kern="1200" dirty="0">
                <a:solidFill>
                  <a:srgbClr val="000000"/>
                </a:solidFill>
                <a:highlight>
                  <a:scrgbClr r="0" g="0" b="0">
                    <a:alpha val="0"/>
                  </a:scrgbClr>
                </a:highlight>
                <a:latin typeface="Clear Sans"/>
              </a:rPr>
              <a:t> filtering</a:t>
            </a:r>
            <a:endParaRPr lang="en-US" kern="1200" dirty="0" smtClean="0">
              <a:solidFill>
                <a:srgbClr val="000000"/>
              </a:solidFill>
              <a:highlight>
                <a:scrgbClr r="0" g="0" b="0">
                  <a:alpha val="0"/>
                </a:scrgbClr>
              </a:highlight>
              <a:latin typeface="Clear Sans"/>
            </a:endParaRPr>
          </a:p>
          <a:p>
            <a:pPr lvl="0"/>
            <a:r>
              <a:rPr lang="en-US" b="0" dirty="0">
                <a:latin typeface="+mn-lt"/>
              </a:rPr>
              <a:t>All required host utilities must be explicitly listed</a:t>
            </a:r>
          </a:p>
          <a:p>
            <a:pPr lvl="0"/>
            <a:r>
              <a:rPr lang="en-US" b="0" dirty="0">
                <a:latin typeface="+mn-lt"/>
              </a:rPr>
              <a:t>These are all </a:t>
            </a:r>
            <a:r>
              <a:rPr lang="en-US" b="0" dirty="0" err="1">
                <a:latin typeface="+mn-lt"/>
              </a:rPr>
              <a:t>symlinked</a:t>
            </a:r>
            <a:r>
              <a:rPr lang="en-US" b="0" dirty="0">
                <a:latin typeface="+mn-lt"/>
              </a:rPr>
              <a:t> into a directory</a:t>
            </a:r>
          </a:p>
          <a:p>
            <a:pPr lvl="0"/>
            <a:r>
              <a:rPr lang="en-US" b="0" dirty="0">
                <a:latin typeface="+mn-lt"/>
              </a:rPr>
              <a:t>PATH is then cleared and set to this filtered </a:t>
            </a:r>
            <a:r>
              <a:rPr lang="en-US" b="0" dirty="0" smtClean="0">
                <a:latin typeface="+mn-lt"/>
              </a:rPr>
              <a:t>location</a:t>
            </a:r>
            <a:endParaRPr lang="en-US" b="0" dirty="0">
              <a:latin typeface="+mn-lt"/>
            </a:endParaRPr>
          </a:p>
          <a:p>
            <a:pPr lvl="1"/>
            <a:r>
              <a:rPr lang="en-US" sz="1600" dirty="0">
                <a:latin typeface="+mn-lt"/>
              </a:rPr>
              <a:t>HOSTTOOLS:</a:t>
            </a:r>
            <a:r>
              <a:rPr lang="en-US" sz="1600" dirty="0">
                <a:solidFill>
                  <a:srgbClr val="000000"/>
                </a:solidFill>
                <a:latin typeface="+mn-lt"/>
              </a:rPr>
              <a:t> being unavailable causes an early failure (when they can't be linked in place)</a:t>
            </a:r>
          </a:p>
          <a:p>
            <a:pPr lvl="1"/>
            <a:r>
              <a:rPr lang="en-US" sz="1600" dirty="0">
                <a:latin typeface="+mn-lt"/>
              </a:rPr>
              <a:t>HOSTTOOLS_NONFATAL: </a:t>
            </a:r>
            <a:r>
              <a:rPr lang="en-US" sz="1600" dirty="0">
                <a:solidFill>
                  <a:srgbClr val="000000"/>
                </a:solidFill>
                <a:latin typeface="+mn-lt"/>
              </a:rPr>
              <a:t>aren't a build failure when absent, i.e. optional tools like </a:t>
            </a:r>
            <a:r>
              <a:rPr lang="en-US" sz="1600" dirty="0" err="1">
                <a:solidFill>
                  <a:srgbClr val="000000"/>
                </a:solidFill>
                <a:latin typeface="+mn-lt"/>
              </a:rPr>
              <a:t>ccache</a:t>
            </a:r>
            <a:r>
              <a:rPr lang="en-US" sz="1600" dirty="0">
                <a:solidFill>
                  <a:srgbClr val="000000"/>
                </a:solidFill>
                <a:latin typeface="+mn-lt"/>
              </a:rPr>
              <a:t> or proxy helpers</a:t>
            </a:r>
          </a:p>
        </p:txBody>
      </p:sp>
    </p:spTree>
    <p:extLst>
      <p:ext uri="{BB962C8B-B14F-4D97-AF65-F5344CB8AC3E}">
        <p14:creationId xmlns:p14="http://schemas.microsoft.com/office/powerpoint/2010/main" val="4007252732"/>
      </p:ext>
    </p:extLst>
  </p:cSld>
  <p:clrMapOvr>
    <a:masterClrMapping/>
  </p:clrMapOvr>
  <p:transition>
    <p:fade/>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charset="0"/>
              </a:rPr>
              <a:t>Recipe Specific </a:t>
            </a:r>
            <a:r>
              <a:rPr lang="en-US" dirty="0" err="1" smtClean="0">
                <a:latin typeface="Arial" charset="0"/>
              </a:rPr>
              <a:t>Sysroots</a:t>
            </a:r>
            <a:r>
              <a:rPr lang="en-US" dirty="0" smtClean="0">
                <a:latin typeface="Arial" charset="0"/>
              </a:rPr>
              <a:t> - </a:t>
            </a:r>
            <a:r>
              <a:rPr lang="en-US" dirty="0" smtClean="0"/>
              <a:t>Overview</a:t>
            </a:r>
            <a:endParaRPr lang="en-US" dirty="0"/>
          </a:p>
        </p:txBody>
      </p:sp>
      <p:sp>
        <p:nvSpPr>
          <p:cNvPr id="3" name="Content Placeholder 2"/>
          <p:cNvSpPr>
            <a:spLocks noGrp="1"/>
          </p:cNvSpPr>
          <p:nvPr>
            <p:ph idx="4294967295"/>
          </p:nvPr>
        </p:nvSpPr>
        <p:spPr>
          <a:xfrm>
            <a:off x="442210" y="1075766"/>
            <a:ext cx="8229600" cy="4921622"/>
          </a:xfrm>
          <a:prstGeom prst="rect">
            <a:avLst/>
          </a:prstGeom>
        </p:spPr>
        <p:txBody>
          <a:bodyPr>
            <a:normAutofit/>
          </a:bodyPr>
          <a:lstStyle/>
          <a:p>
            <a:pPr marL="0" indent="0">
              <a:buNone/>
            </a:pPr>
            <a:r>
              <a:rPr lang="en-US" dirty="0" smtClean="0"/>
              <a:t>Topics</a:t>
            </a:r>
            <a:r>
              <a:rPr lang="en-US" b="0" dirty="0" smtClean="0"/>
              <a:t/>
            </a:r>
            <a:br>
              <a:rPr lang="en-US" b="0" dirty="0" smtClean="0"/>
            </a:br>
            <a:endParaRPr lang="en-US" b="0" dirty="0"/>
          </a:p>
          <a:p>
            <a:pPr lvl="1"/>
            <a:r>
              <a:rPr lang="en-US" dirty="0" smtClean="0">
                <a:solidFill>
                  <a:schemeClr val="bg1">
                    <a:lumMod val="65000"/>
                  </a:schemeClr>
                </a:solidFill>
              </a:rPr>
              <a:t>Definitions</a:t>
            </a:r>
            <a:r>
              <a:rPr lang="en-US" b="0" dirty="0" smtClean="0">
                <a:solidFill>
                  <a:schemeClr val="bg1">
                    <a:lumMod val="65000"/>
                  </a:schemeClr>
                </a:solidFill>
              </a:rPr>
              <a:t/>
            </a:r>
            <a:br>
              <a:rPr lang="en-US" b="0" dirty="0" smtClean="0">
                <a:solidFill>
                  <a:schemeClr val="bg1">
                    <a:lumMod val="65000"/>
                  </a:schemeClr>
                </a:solidFill>
              </a:rPr>
            </a:br>
            <a:endParaRPr lang="en-US" b="0" dirty="0">
              <a:solidFill>
                <a:schemeClr val="bg1">
                  <a:lumMod val="65000"/>
                </a:schemeClr>
              </a:solidFill>
            </a:endParaRPr>
          </a:p>
          <a:p>
            <a:pPr lvl="1"/>
            <a:r>
              <a:rPr lang="en-US" sz="2000" dirty="0">
                <a:solidFill>
                  <a:schemeClr val="bg1">
                    <a:lumMod val="65000"/>
                  </a:schemeClr>
                </a:solidFill>
              </a:rPr>
              <a:t>Determinism improvements in YP </a:t>
            </a:r>
            <a:r>
              <a:rPr lang="en-US" sz="2000" dirty="0" smtClean="0">
                <a:solidFill>
                  <a:schemeClr val="bg1">
                    <a:lumMod val="65000"/>
                  </a:schemeClr>
                </a:solidFill>
              </a:rPr>
              <a:t>2.3 +</a:t>
            </a:r>
            <a:br>
              <a:rPr lang="en-US" sz="2000" dirty="0" smtClean="0">
                <a:solidFill>
                  <a:schemeClr val="bg1">
                    <a:lumMod val="65000"/>
                  </a:schemeClr>
                </a:solidFill>
              </a:rPr>
            </a:br>
            <a:endParaRPr lang="en-US" sz="2000" dirty="0">
              <a:solidFill>
                <a:schemeClr val="bg1">
                  <a:lumMod val="65000"/>
                </a:schemeClr>
              </a:solidFill>
            </a:endParaRPr>
          </a:p>
          <a:p>
            <a:pPr lvl="1"/>
            <a:r>
              <a:rPr lang="en-US" sz="2000" b="1" dirty="0"/>
              <a:t>Future reproducibility work</a:t>
            </a:r>
            <a:endParaRPr lang="en-US" sz="1600" b="1" i="1" dirty="0" smtClean="0">
              <a:solidFill>
                <a:srgbClr val="0071C5"/>
              </a:solidFill>
              <a:latin typeface="+mn-lt"/>
            </a:endParaRPr>
          </a:p>
        </p:txBody>
      </p:sp>
    </p:spTree>
    <p:extLst>
      <p:ext uri="{BB962C8B-B14F-4D97-AF65-F5344CB8AC3E}">
        <p14:creationId xmlns:p14="http://schemas.microsoft.com/office/powerpoint/2010/main" val="2256904957"/>
      </p:ext>
    </p:extLst>
  </p:cSld>
  <p:clrMapOvr>
    <a:masterClrMapping/>
  </p:clrMapOvr>
  <p:transition>
    <p:fade/>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Improved build system </a:t>
            </a:r>
            <a:r>
              <a:rPr lang="en-US" kern="1200" dirty="0" smtClean="0">
                <a:solidFill>
                  <a:srgbClr val="000000"/>
                </a:solidFill>
                <a:highlight>
                  <a:scrgbClr r="0" g="0" b="0">
                    <a:alpha val="0"/>
                  </a:scrgbClr>
                </a:highlight>
                <a:latin typeface="Clear Sans"/>
              </a:rPr>
              <a:t>determinism</a:t>
            </a:r>
          </a:p>
          <a:p>
            <a:pPr lvl="0">
              <a:buNone/>
            </a:pPr>
            <a:r>
              <a:rPr lang="en-US" dirty="0">
                <a:solidFill>
                  <a:srgbClr val="666666"/>
                </a:solidFill>
                <a:latin typeface="Open Sans"/>
              </a:rPr>
              <a:t>Next set our sights on the next level reproducible definition: binary reproducible builds.</a:t>
            </a:r>
          </a:p>
          <a:p>
            <a:pPr lvl="0">
              <a:buNone/>
            </a:pPr>
            <a:r>
              <a:rPr lang="en-US" dirty="0">
                <a:solidFill>
                  <a:srgbClr val="666666"/>
                </a:solidFill>
                <a:latin typeface="Open Sans"/>
              </a:rPr>
              <a:t>Common issues that affect binary reproducibility include:</a:t>
            </a:r>
          </a:p>
          <a:p>
            <a:pPr lvl="0"/>
            <a:r>
              <a:rPr lang="en-US" dirty="0">
                <a:solidFill>
                  <a:srgbClr val="666666"/>
                </a:solidFill>
                <a:latin typeface="Open Sans"/>
              </a:rPr>
              <a:t>Compressing files with different levels of parallelism</a:t>
            </a:r>
          </a:p>
          <a:p>
            <a:pPr lvl="0"/>
            <a:r>
              <a:rPr lang="en-US" dirty="0">
                <a:solidFill>
                  <a:srgbClr val="666666"/>
                </a:solidFill>
                <a:latin typeface="Open Sans"/>
              </a:rPr>
              <a:t>Dates, times, and paths embedded in built artefacts</a:t>
            </a:r>
          </a:p>
          <a:p>
            <a:pPr lvl="0"/>
            <a:r>
              <a:rPr lang="en-US" dirty="0">
                <a:solidFill>
                  <a:srgbClr val="666666"/>
                </a:solidFill>
                <a:latin typeface="Open Sans"/>
              </a:rPr>
              <a:t>Timestamps of outputs changing</a:t>
            </a:r>
          </a:p>
          <a:p>
            <a:pPr marL="0" indent="0">
              <a:buNone/>
            </a:pPr>
            <a:endParaRPr lang="en-US" kern="1200" dirty="0" smtClean="0">
              <a:solidFill>
                <a:srgbClr val="000000"/>
              </a:solidFill>
              <a:highlight>
                <a:scrgbClr r="0" g="0" b="0">
                  <a:alpha val="0"/>
                </a:scrgbClr>
              </a:highlight>
              <a:latin typeface="Clear Sans"/>
            </a:endParaRPr>
          </a:p>
        </p:txBody>
      </p:sp>
    </p:spTree>
    <p:extLst>
      <p:ext uri="{BB962C8B-B14F-4D97-AF65-F5344CB8AC3E}">
        <p14:creationId xmlns:p14="http://schemas.microsoft.com/office/powerpoint/2010/main" val="824454586"/>
      </p:ext>
    </p:extLst>
  </p:cSld>
  <p:clrMapOvr>
    <a:masterClrMapping/>
  </p:clrMapOvr>
  <p:transition>
    <p:fade/>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charset="0"/>
              </a:rPr>
              <a:t>Recipe Specific </a:t>
            </a:r>
            <a:r>
              <a:rPr lang="en-US" dirty="0" err="1">
                <a:latin typeface="Arial" charset="0"/>
              </a:rPr>
              <a:t>Sysroots</a:t>
            </a:r>
            <a:endParaRPr lang="en-US" dirty="0"/>
          </a:p>
        </p:txBody>
      </p:sp>
      <p:sp>
        <p:nvSpPr>
          <p:cNvPr id="3" name="Content Placeholder 2"/>
          <p:cNvSpPr>
            <a:spLocks noGrp="1"/>
          </p:cNvSpPr>
          <p:nvPr>
            <p:ph idx="4294967295"/>
          </p:nvPr>
        </p:nvSpPr>
        <p:spPr>
          <a:xfrm>
            <a:off x="430305" y="900953"/>
            <a:ext cx="8229600" cy="4525963"/>
          </a:xfrm>
          <a:prstGeom prst="rect">
            <a:avLst/>
          </a:prstGeom>
        </p:spPr>
        <p:txBody>
          <a:bodyPr>
            <a:normAutofit/>
          </a:bodyPr>
          <a:lstStyle/>
          <a:p>
            <a:pPr marL="0" indent="0">
              <a:buNone/>
            </a:pPr>
            <a:r>
              <a:rPr lang="en-US" kern="1200" dirty="0">
                <a:solidFill>
                  <a:srgbClr val="000000"/>
                </a:solidFill>
                <a:highlight>
                  <a:scrgbClr r="0" g="0" b="0">
                    <a:alpha val="0"/>
                  </a:scrgbClr>
                </a:highlight>
                <a:latin typeface="Clear Sans"/>
              </a:rPr>
              <a:t>Future reproducibility work</a:t>
            </a:r>
            <a:endParaRPr lang="en-US" kern="1200" dirty="0" smtClean="0">
              <a:solidFill>
                <a:srgbClr val="000000"/>
              </a:solidFill>
              <a:highlight>
                <a:scrgbClr r="0" g="0" b="0">
                  <a:alpha val="0"/>
                </a:scrgbClr>
              </a:highlight>
              <a:latin typeface="Clear Sans"/>
            </a:endParaRPr>
          </a:p>
          <a:p>
            <a:pPr lvl="0"/>
            <a:r>
              <a:rPr lang="en-US" dirty="0">
                <a:solidFill>
                  <a:srgbClr val="666666"/>
                </a:solidFill>
                <a:latin typeface="Open Sans"/>
              </a:rPr>
              <a:t>Layer fetcher/Workspace setup tool – to improve ease of build environment replication</a:t>
            </a:r>
          </a:p>
          <a:p>
            <a:pPr lvl="0"/>
            <a:r>
              <a:rPr lang="en-US" dirty="0">
                <a:solidFill>
                  <a:srgbClr val="666666"/>
                </a:solidFill>
                <a:latin typeface="Liberation Mono" pitchFamily="1"/>
              </a:rPr>
              <a:t>SOURCE_DATE_EPOCH</a:t>
            </a:r>
            <a:r>
              <a:rPr lang="en-US" dirty="0">
                <a:solidFill>
                  <a:srgbClr val="666666"/>
                </a:solidFill>
                <a:latin typeface="Open Sans"/>
              </a:rPr>
              <a:t> – open spec to ensure consistent date/time stamps in generated artefacts</a:t>
            </a:r>
          </a:p>
          <a:p>
            <a:pPr lvl="0"/>
            <a:r>
              <a:rPr lang="en-US" dirty="0">
                <a:solidFill>
                  <a:srgbClr val="666666"/>
                </a:solidFill>
                <a:latin typeface="Liberation Mono" pitchFamily="1"/>
              </a:rPr>
              <a:t>strip-nondeterminism</a:t>
            </a:r>
            <a:r>
              <a:rPr lang="en-US" dirty="0">
                <a:solidFill>
                  <a:srgbClr val="666666"/>
                </a:solidFill>
                <a:latin typeface="Open Sans"/>
              </a:rPr>
              <a:t> – post-processing step to forcibly remove traces of non-determinism</a:t>
            </a:r>
          </a:p>
          <a:p>
            <a:pPr lvl="0"/>
            <a:r>
              <a:rPr lang="en-US" dirty="0">
                <a:solidFill>
                  <a:srgbClr val="666666"/>
                </a:solidFill>
                <a:latin typeface="Open Sans"/>
              </a:rPr>
              <a:t>etc</a:t>
            </a:r>
            <a:r>
              <a:rPr lang="en-US" dirty="0" smtClean="0">
                <a:solidFill>
                  <a:srgbClr val="666666"/>
                </a:solidFill>
                <a:latin typeface="Open Sans"/>
              </a:rPr>
              <a:t>...</a:t>
            </a:r>
            <a:endParaRPr lang="en-US" kern="1200" dirty="0">
              <a:solidFill>
                <a:srgbClr val="000000"/>
              </a:solidFill>
              <a:highlight>
                <a:scrgbClr r="0" g="0" b="0">
                  <a:alpha val="0"/>
                </a:scrgbClr>
              </a:highlight>
              <a:latin typeface="Clear Sans"/>
            </a:endParaRPr>
          </a:p>
          <a:p>
            <a:pPr lvl="0"/>
            <a:endParaRPr lang="en-US" dirty="0">
              <a:solidFill>
                <a:srgbClr val="666666"/>
              </a:solidFill>
              <a:latin typeface="Open Sans"/>
            </a:endParaRPr>
          </a:p>
        </p:txBody>
      </p:sp>
    </p:spTree>
    <p:extLst>
      <p:ext uri="{BB962C8B-B14F-4D97-AF65-F5344CB8AC3E}">
        <p14:creationId xmlns:p14="http://schemas.microsoft.com/office/powerpoint/2010/main" val="2723977419"/>
      </p:ext>
    </p:extLst>
  </p:cSld>
  <p:clrMapOvr>
    <a:masterClrMapping/>
  </p:clrMapOvr>
  <p:transition>
    <p:fade/>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332317"/>
            <a:ext cx="8227438" cy="889000"/>
          </a:xfrm>
        </p:spPr>
        <p:txBody>
          <a:bodyPr/>
          <a:lstStyle/>
          <a:p>
            <a:r>
              <a:rPr lang="en-US" dirty="0" smtClean="0">
                <a:latin typeface="Arial" charset="0"/>
              </a:rPr>
              <a:t>Example Patches </a:t>
            </a:r>
            <a:r>
              <a:rPr lang="en-US" dirty="0">
                <a:latin typeface="Arial" charset="0"/>
              </a:rPr>
              <a:t>for Recipe Specific </a:t>
            </a:r>
            <a:r>
              <a:rPr lang="en-US" dirty="0" err="1" smtClean="0">
                <a:latin typeface="Arial" charset="0"/>
              </a:rPr>
              <a:t>Sysroots</a:t>
            </a:r>
            <a:endParaRPr lang="en-US" dirty="0"/>
          </a:p>
        </p:txBody>
      </p:sp>
      <p:sp>
        <p:nvSpPr>
          <p:cNvPr id="3" name="Content Placeholder 2"/>
          <p:cNvSpPr>
            <a:spLocks noGrp="1"/>
          </p:cNvSpPr>
          <p:nvPr>
            <p:ph idx="4294967295"/>
          </p:nvPr>
        </p:nvSpPr>
        <p:spPr>
          <a:xfrm>
            <a:off x="430305" y="812801"/>
            <a:ext cx="7519895" cy="5270500"/>
          </a:xfrm>
          <a:prstGeom prst="rect">
            <a:avLst/>
          </a:prstGeom>
        </p:spPr>
        <p:txBody>
          <a:bodyPr>
            <a:noAutofit/>
          </a:bodyPr>
          <a:lstStyle/>
          <a:p>
            <a:pPr marL="0" lvl="0" indent="0">
              <a:buNone/>
            </a:pPr>
            <a:r>
              <a:rPr lang="en-US" sz="1200" dirty="0" err="1" smtClean="0">
                <a:solidFill>
                  <a:srgbClr val="666666"/>
                </a:solidFill>
                <a:latin typeface="Open Sans"/>
              </a:rPr>
              <a:t>Juro</a:t>
            </a:r>
            <a:r>
              <a:rPr lang="en-US" sz="1200" dirty="0" smtClean="0">
                <a:solidFill>
                  <a:srgbClr val="666666"/>
                </a:solidFill>
                <a:latin typeface="Open Sans"/>
              </a:rPr>
              <a:t> </a:t>
            </a:r>
            <a:r>
              <a:rPr lang="en-US" sz="1200" dirty="0" err="1">
                <a:solidFill>
                  <a:srgbClr val="666666"/>
                </a:solidFill>
                <a:latin typeface="Open Sans"/>
              </a:rPr>
              <a:t>Bystricky</a:t>
            </a:r>
            <a:r>
              <a:rPr lang="en-US" sz="1200" dirty="0">
                <a:solidFill>
                  <a:srgbClr val="666666"/>
                </a:solidFill>
                <a:latin typeface="Open Sans"/>
              </a:rPr>
              <a:t> (34):</a:t>
            </a:r>
          </a:p>
          <a:p>
            <a:pPr marL="0" lvl="0" indent="0">
              <a:buNone/>
            </a:pPr>
            <a:r>
              <a:rPr lang="en-US" sz="1200" dirty="0">
                <a:solidFill>
                  <a:srgbClr val="666666"/>
                </a:solidFill>
                <a:latin typeface="Open Sans"/>
              </a:rPr>
              <a:t>      </a:t>
            </a:r>
            <a:r>
              <a:rPr lang="en-US" sz="1200" dirty="0" err="1">
                <a:solidFill>
                  <a:srgbClr val="666666"/>
                </a:solidFill>
                <a:latin typeface="Open Sans"/>
              </a:rPr>
              <a:t>license.bbclass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classutils.py: deterministic sorting</a:t>
            </a:r>
          </a:p>
          <a:p>
            <a:pPr marL="0" lvl="0" indent="0">
              <a:buNone/>
            </a:pPr>
            <a:r>
              <a:rPr lang="en-US" sz="1200" dirty="0">
                <a:solidFill>
                  <a:srgbClr val="666666"/>
                </a:solidFill>
                <a:latin typeface="Open Sans"/>
              </a:rPr>
              <a:t>      e2fsprogs-doc: binary reproducible</a:t>
            </a:r>
          </a:p>
          <a:p>
            <a:pPr marL="0" lvl="0" indent="0">
              <a:buNone/>
            </a:pPr>
            <a:r>
              <a:rPr lang="en-US" sz="1200" dirty="0">
                <a:solidFill>
                  <a:srgbClr val="666666"/>
                </a:solidFill>
                <a:latin typeface="Open Sans"/>
              </a:rPr>
              <a:t>      python3: improve reproducibility</a:t>
            </a:r>
          </a:p>
          <a:p>
            <a:pPr marL="0" lvl="0" indent="0">
              <a:buNone/>
            </a:pPr>
            <a:r>
              <a:rPr lang="en-US" sz="1200" dirty="0">
                <a:solidFill>
                  <a:srgbClr val="666666"/>
                </a:solidFill>
                <a:latin typeface="Open Sans"/>
              </a:rPr>
              <a:t>      busybox.inc: improve reproducibility</a:t>
            </a:r>
          </a:p>
          <a:p>
            <a:pPr marL="0" lvl="0" indent="0">
              <a:buNone/>
            </a:pPr>
            <a:r>
              <a:rPr lang="en-US" sz="1200" dirty="0">
                <a:solidFill>
                  <a:srgbClr val="666666"/>
                </a:solidFill>
                <a:latin typeface="Open Sans"/>
              </a:rPr>
              <a:t>      image-</a:t>
            </a:r>
            <a:r>
              <a:rPr lang="en-US" sz="1200" dirty="0" err="1">
                <a:solidFill>
                  <a:srgbClr val="666666"/>
                </a:solidFill>
                <a:latin typeface="Open Sans"/>
              </a:rPr>
              <a:t>prelink.bbclass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kernel.bbclass</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image.bbclass</a:t>
            </a:r>
            <a:r>
              <a:rPr lang="en-US" sz="1200" dirty="0">
                <a:solidFill>
                  <a:srgbClr val="666666"/>
                </a:solidFill>
                <a:latin typeface="Open Sans"/>
              </a:rPr>
              <a:t>: support binary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gmp</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python2.7: improve reproducibility</a:t>
            </a:r>
          </a:p>
          <a:p>
            <a:pPr marL="0" lvl="0" indent="0">
              <a:buNone/>
            </a:pPr>
            <a:r>
              <a:rPr lang="en-US" sz="1200" dirty="0">
                <a:solidFill>
                  <a:srgbClr val="666666"/>
                </a:solidFill>
                <a:latin typeface="Open Sans"/>
              </a:rPr>
              <a:t>      </a:t>
            </a:r>
            <a:r>
              <a:rPr lang="en-US" sz="1200" dirty="0" err="1">
                <a:solidFill>
                  <a:srgbClr val="666666"/>
                </a:solidFill>
                <a:latin typeface="Open Sans"/>
              </a:rPr>
              <a:t>attr</a:t>
            </a:r>
            <a:r>
              <a:rPr lang="en-US" sz="1200" dirty="0">
                <a:solidFill>
                  <a:srgbClr val="666666"/>
                </a:solidFill>
                <a:latin typeface="Open Sans"/>
              </a:rPr>
              <a:t>: improve reproducibility</a:t>
            </a:r>
          </a:p>
          <a:p>
            <a:pPr marL="0" lvl="0" indent="0">
              <a:buNone/>
            </a:pPr>
            <a:r>
              <a:rPr lang="en-US" sz="1200" dirty="0">
                <a:solidFill>
                  <a:srgbClr val="666666"/>
                </a:solidFill>
                <a:latin typeface="Open Sans"/>
              </a:rPr>
              <a:t>      acl_2.25: improve reproducibility</a:t>
            </a:r>
          </a:p>
          <a:p>
            <a:pPr marL="0" lvl="0" indent="0">
              <a:buNone/>
            </a:pPr>
            <a:r>
              <a:rPr lang="en-US" sz="1200" dirty="0">
                <a:solidFill>
                  <a:srgbClr val="666666"/>
                </a:solidFill>
                <a:latin typeface="Open Sans"/>
              </a:rPr>
              <a:t>      zlib_1.2.11.bb: remove build host references</a:t>
            </a:r>
          </a:p>
          <a:p>
            <a:pPr marL="0" lvl="0" indent="0">
              <a:buNone/>
            </a:pPr>
            <a:r>
              <a:rPr lang="en-US" sz="1200" dirty="0">
                <a:solidFill>
                  <a:srgbClr val="666666"/>
                </a:solidFill>
                <a:latin typeface="Open Sans"/>
              </a:rPr>
              <a:t>      flex_2.6.0.bb: remove build host references</a:t>
            </a:r>
          </a:p>
          <a:p>
            <a:pPr marL="0" lvl="0" indent="0">
              <a:buNone/>
            </a:pPr>
            <a:r>
              <a:rPr lang="en-US" sz="1200" dirty="0">
                <a:solidFill>
                  <a:srgbClr val="666666"/>
                </a:solidFill>
                <a:latin typeface="Open Sans"/>
              </a:rPr>
              <a:t>      bash.inc: improve reproducibility</a:t>
            </a:r>
          </a:p>
          <a:p>
            <a:pPr marL="0" lvl="0" indent="0">
              <a:buNone/>
            </a:pPr>
            <a:r>
              <a:rPr lang="en-US" sz="1200" dirty="0">
                <a:solidFill>
                  <a:srgbClr val="666666"/>
                </a:solidFill>
                <a:latin typeface="Open Sans"/>
              </a:rPr>
              <a:t>      package_manager.py: improve </a:t>
            </a:r>
            <a:r>
              <a:rPr lang="en-US" sz="1200" dirty="0" smtClean="0">
                <a:solidFill>
                  <a:srgbClr val="666666"/>
                </a:solidFill>
                <a:latin typeface="Open Sans"/>
              </a:rPr>
              <a:t>reproducibility …</a:t>
            </a:r>
            <a:br>
              <a:rPr lang="en-US" sz="1200" dirty="0" smtClean="0">
                <a:solidFill>
                  <a:srgbClr val="666666"/>
                </a:solidFill>
                <a:latin typeface="Open Sans"/>
              </a:rPr>
            </a:br>
            <a:r>
              <a:rPr lang="en-US" sz="1050" dirty="0" smtClean="0">
                <a:solidFill>
                  <a:srgbClr val="666666"/>
                </a:solidFill>
                <a:latin typeface="Open Sans"/>
              </a:rPr>
              <a:t>      …</a:t>
            </a:r>
          </a:p>
        </p:txBody>
      </p:sp>
    </p:spTree>
    <p:extLst>
      <p:ext uri="{BB962C8B-B14F-4D97-AF65-F5344CB8AC3E}">
        <p14:creationId xmlns:p14="http://schemas.microsoft.com/office/powerpoint/2010/main" val="843488183"/>
      </p:ext>
    </p:extLst>
  </p:cSld>
  <p:clrMapOvr>
    <a:masterClrMapping/>
  </p:clrMapOvr>
  <p:transition>
    <p:fade/>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LINUXCONEU-MONDAY-13_edit.jpg"/>
          <p:cNvPicPr>
            <a:picLocks noGrp="1" noChangeAspect="1"/>
          </p:cNvPicPr>
          <p:nvPr>
            <p:ph type="pic" sz="quarter" idx="11"/>
          </p:nvPr>
        </p:nvPicPr>
        <p:blipFill rotWithShape="1">
          <a:blip r:embed="rId2" cstate="print">
            <a:extLst>
              <a:ext uri="{28A0092B-C50C-407E-A947-70E740481C1C}">
                <a14:useLocalDpi xmlns:a14="http://schemas.microsoft.com/office/drawing/2010/main"/>
              </a:ext>
            </a:extLst>
          </a:blip>
          <a:srcRect l="45" r="45"/>
          <a:stretch/>
        </p:blipFill>
        <p:spPr>
          <a:prstGeom prst="rect">
            <a:avLst/>
          </a:prstGeom>
        </p:spPr>
      </p:pic>
      <p:sp>
        <p:nvSpPr>
          <p:cNvPr id="2" name="Title 1"/>
          <p:cNvSpPr>
            <a:spLocks noGrp="1"/>
          </p:cNvSpPr>
          <p:nvPr>
            <p:ph type="title"/>
          </p:nvPr>
        </p:nvSpPr>
        <p:spPr/>
        <p:txBody>
          <a:bodyPr/>
          <a:lstStyle/>
          <a:p>
            <a:pPr algn="ctr"/>
            <a:r>
              <a:rPr lang="en-US" dirty="0" smtClean="0">
                <a:cs typeface="Arial" charset="0"/>
              </a:rPr>
              <a:t>Questions and Answers</a:t>
            </a:r>
            <a:endParaRPr lang="en-US" dirty="0"/>
          </a:p>
        </p:txBody>
      </p:sp>
    </p:spTree>
    <p:extLst>
      <p:ext uri="{BB962C8B-B14F-4D97-AF65-F5344CB8AC3E}">
        <p14:creationId xmlns:p14="http://schemas.microsoft.com/office/powerpoint/2010/main" val="2872946425"/>
      </p:ext>
    </p:extLst>
  </p:cSld>
  <p:clrMapOvr>
    <a:masterClrMapping/>
  </p:clrMapOvr>
  <p:transition>
    <p:fade/>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831202"/>
            <a:ext cx="8233186" cy="5504285"/>
          </a:xfrm>
        </p:spPr>
        <p:txBody>
          <a:bodyPr/>
          <a:lstStyle/>
          <a:p>
            <a:r>
              <a:rPr lang="en-US" sz="2000" b="0" dirty="0" smtClean="0"/>
              <a:t>Kernel:</a:t>
            </a:r>
          </a:p>
          <a:p>
            <a:pPr lvl="1"/>
            <a:r>
              <a:rPr lang="en-US" sz="1800" b="0" dirty="0" smtClean="0"/>
              <a:t>Is the YP-2.4 kernel already obsolete?</a:t>
            </a:r>
          </a:p>
          <a:p>
            <a:pPr lvl="1"/>
            <a:r>
              <a:rPr lang="en-US" sz="2000" b="0" dirty="0" smtClean="0"/>
              <a:t>Kernel </a:t>
            </a:r>
            <a:r>
              <a:rPr lang="en-US" sz="2000" b="0" dirty="0"/>
              <a:t>fragments for any kernel without explicit </a:t>
            </a:r>
            <a:r>
              <a:rPr lang="en-US" sz="2000" b="0" dirty="0" smtClean="0"/>
              <a:t>inherit?</a:t>
            </a:r>
            <a:endParaRPr lang="en-US" sz="2000" dirty="0"/>
          </a:p>
          <a:p>
            <a:pPr lvl="1"/>
            <a:r>
              <a:rPr lang="en-US" sz="2000" b="0" dirty="0" smtClean="0"/>
              <a:t>Enhanced </a:t>
            </a:r>
            <a:r>
              <a:rPr lang="en-US" sz="2000" b="0" dirty="0"/>
              <a:t>kernel audit </a:t>
            </a:r>
            <a:r>
              <a:rPr lang="en-US" sz="2000" b="0" dirty="0" smtClean="0"/>
              <a:t>details?</a:t>
            </a:r>
            <a:endParaRPr lang="en-US" sz="2000" dirty="0"/>
          </a:p>
          <a:p>
            <a:pPr lvl="1"/>
            <a:r>
              <a:rPr lang="en-US" sz="2000" b="0" dirty="0" smtClean="0"/>
              <a:t>Distro </a:t>
            </a:r>
            <a:r>
              <a:rPr lang="en-US" sz="2000" b="0" dirty="0"/>
              <a:t>and kernel feature </a:t>
            </a:r>
            <a:r>
              <a:rPr lang="en-US" sz="2000" b="0" dirty="0" smtClean="0"/>
              <a:t>integration?</a:t>
            </a:r>
          </a:p>
          <a:p>
            <a:r>
              <a:rPr lang="en-US" sz="2000" b="0" dirty="0" smtClean="0"/>
              <a:t>Security</a:t>
            </a:r>
          </a:p>
          <a:p>
            <a:pPr lvl="1"/>
            <a:r>
              <a:rPr lang="en-US" sz="2000" dirty="0"/>
              <a:t>The </a:t>
            </a:r>
            <a:r>
              <a:rPr lang="en-US" sz="2000" dirty="0" err="1"/>
              <a:t>Yocto</a:t>
            </a:r>
            <a:r>
              <a:rPr lang="en-US" sz="2000" dirty="0"/>
              <a:t> Project has a general policy for sustaining (released) branches.  We tend to fix individual security issues (CVE) instead of upgrade.</a:t>
            </a:r>
          </a:p>
          <a:p>
            <a:pPr lvl="1"/>
            <a:r>
              <a:rPr lang="en-US" sz="2000" dirty="0"/>
              <a:t>There is a </a:t>
            </a:r>
            <a:r>
              <a:rPr lang="en-US" sz="2000" dirty="0" err="1"/>
              <a:t>Yocto</a:t>
            </a:r>
            <a:r>
              <a:rPr lang="en-US" sz="2000" dirty="0"/>
              <a:t> Project security mailing list:  </a:t>
            </a:r>
            <a:r>
              <a:rPr lang="en-US" sz="2000" dirty="0" smtClean="0"/>
              <a:t>yocto-security@yoctoproject.org</a:t>
            </a:r>
            <a:endParaRPr lang="en-US" sz="2000" dirty="0"/>
          </a:p>
          <a:p>
            <a:pPr lvl="1"/>
            <a:r>
              <a:rPr lang="en-US" sz="2000" dirty="0"/>
              <a:t>Low volume.  We are working on automatically mailing patches that include the CVE tag to the mailing list so it is searchable, but we have not yet done so</a:t>
            </a:r>
            <a:r>
              <a:rPr lang="en-US" sz="2000" dirty="0" smtClean="0"/>
              <a:t>.</a:t>
            </a:r>
            <a:br>
              <a:rPr lang="en-US" sz="2000" dirty="0" smtClean="0"/>
            </a:br>
            <a:r>
              <a:rPr lang="en-US" dirty="0" smtClean="0"/>
              <a:t/>
            </a:r>
            <a:br>
              <a:rPr lang="en-US" dirty="0" smtClean="0"/>
            </a:br>
            <a:endParaRPr lang="en-US" sz="1800" dirty="0"/>
          </a:p>
        </p:txBody>
      </p:sp>
    </p:spTree>
    <p:extLst>
      <p:ext uri="{BB962C8B-B14F-4D97-AF65-F5344CB8AC3E}">
        <p14:creationId xmlns:p14="http://schemas.microsoft.com/office/powerpoint/2010/main" val="3287578416"/>
      </p:ext>
    </p:extLst>
  </p:cSld>
  <p:clrMapOvr>
    <a:masterClrMapping/>
  </p:clrMapOvr>
  <p:transition>
    <p:fade/>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32245"/>
            <a:ext cx="8227438" cy="889000"/>
          </a:xfrm>
        </p:spPr>
        <p:txBody>
          <a:bodyPr/>
          <a:lstStyle/>
          <a:p>
            <a:r>
              <a:rPr lang="en-US" sz="2800" dirty="0" smtClean="0"/>
              <a:t>Open Topics</a:t>
            </a:r>
            <a:endParaRPr lang="en-US" dirty="0"/>
          </a:p>
        </p:txBody>
      </p:sp>
      <p:sp>
        <p:nvSpPr>
          <p:cNvPr id="4" name="Content Placeholder 3"/>
          <p:cNvSpPr>
            <a:spLocks noGrp="1"/>
          </p:cNvSpPr>
          <p:nvPr>
            <p:ph sz="quarter" idx="13"/>
          </p:nvPr>
        </p:nvSpPr>
        <p:spPr>
          <a:xfrm>
            <a:off x="427588" y="622300"/>
            <a:ext cx="8233186" cy="5713187"/>
          </a:xfrm>
        </p:spPr>
        <p:txBody>
          <a:bodyPr/>
          <a:lstStyle/>
          <a:p>
            <a:r>
              <a:rPr lang="en-US" sz="1800" dirty="0"/>
              <a:t>This is tracked by including the relevant CVE tag, pointing to the CVE information in the patches themselves, such as: </a:t>
            </a: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r>
              <a:rPr lang="en-US" sz="1800" dirty="0" smtClean="0"/>
              <a:t/>
            </a:r>
            <a:br>
              <a:rPr lang="en-US" sz="1800" dirty="0" smtClean="0"/>
            </a:br>
            <a:endParaRPr lang="en-US" sz="1800" dirty="0" smtClean="0"/>
          </a:p>
          <a:p>
            <a:r>
              <a:rPr lang="en-US" sz="1800" dirty="0"/>
              <a:t>The above version includes a fix, documents it (CVE: CVE-2016-6321), and then also documents where the fix came from (upstream commit 7340f67 of that project).</a:t>
            </a:r>
          </a:p>
        </p:txBody>
      </p:sp>
      <p:sp>
        <p:nvSpPr>
          <p:cNvPr id="5" name="Rectangle 4"/>
          <p:cNvSpPr/>
          <p:nvPr/>
        </p:nvSpPr>
        <p:spPr bwMode="auto">
          <a:xfrm>
            <a:off x="751068" y="1333500"/>
            <a:ext cx="7780677" cy="374650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dirty="0" smtClean="0"/>
              <a:t>+</a:t>
            </a:r>
            <a:r>
              <a:rPr lang="en-US" sz="1600" dirty="0"/>
              <a:t>From 7340f67b9860ea0531c1450e5aa261c50f67165d Mon Sep 17 00:00:00 2001</a:t>
            </a:r>
          </a:p>
          <a:p>
            <a:r>
              <a:rPr lang="en-US" sz="1600" dirty="0"/>
              <a:t>+From: Paul Eggert &lt;eggert@Penguin.CS.UCLA.EDU&gt;</a:t>
            </a:r>
          </a:p>
          <a:p>
            <a:r>
              <a:rPr lang="en-US" sz="1600" dirty="0"/>
              <a:t>+Date: Sat, 29 Oct 2016 21:04:40 -0700</a:t>
            </a:r>
          </a:p>
          <a:p>
            <a:r>
              <a:rPr lang="en-US" sz="1600" dirty="0"/>
              <a:t>+Subject: [PATCH] When extracting, skip ".." members</a:t>
            </a:r>
          </a:p>
          <a:p>
            <a:r>
              <a:rPr lang="en-US" sz="1600" dirty="0"/>
              <a:t>+</a:t>
            </a:r>
          </a:p>
          <a:p>
            <a:r>
              <a:rPr lang="en-US" sz="1600" dirty="0"/>
              <a:t>+* NEWS: Document this.</a:t>
            </a:r>
          </a:p>
          <a:p>
            <a:r>
              <a:rPr lang="en-US" sz="1600" dirty="0"/>
              <a:t>+* </a:t>
            </a:r>
            <a:r>
              <a:rPr lang="en-US" sz="1600" dirty="0" err="1"/>
              <a:t>src</a:t>
            </a:r>
            <a:r>
              <a:rPr lang="en-US" sz="1600" dirty="0"/>
              <a:t>/</a:t>
            </a:r>
            <a:r>
              <a:rPr lang="en-US" sz="1600" dirty="0" err="1"/>
              <a:t>extract.c</a:t>
            </a:r>
            <a:r>
              <a:rPr lang="en-US" sz="1600" dirty="0"/>
              <a:t> (</a:t>
            </a:r>
            <a:r>
              <a:rPr lang="en-US" sz="1600" dirty="0" err="1"/>
              <a:t>extract_archive</a:t>
            </a:r>
            <a:r>
              <a:rPr lang="en-US" sz="1600" dirty="0"/>
              <a:t>): Skip members whose names contain </a:t>
            </a:r>
          </a:p>
          <a:p>
            <a:r>
              <a:rPr lang="en-US" sz="1600" dirty="0"/>
              <a:t>+"..".</a:t>
            </a:r>
          </a:p>
          <a:p>
            <a:r>
              <a:rPr lang="en-US" sz="1600" dirty="0"/>
              <a:t>+</a:t>
            </a:r>
          </a:p>
          <a:p>
            <a:r>
              <a:rPr lang="en-US" sz="1600" dirty="0"/>
              <a:t>+CVE: CVE-2016-6321</a:t>
            </a:r>
          </a:p>
          <a:p>
            <a:r>
              <a:rPr lang="en-US" sz="1600" dirty="0"/>
              <a:t>+Upstream-Status: Backport</a:t>
            </a:r>
          </a:p>
          <a:p>
            <a:r>
              <a:rPr lang="en-US" sz="1600" dirty="0"/>
              <a:t>+</a:t>
            </a:r>
          </a:p>
          <a:p>
            <a:r>
              <a:rPr lang="en-US" sz="1600" dirty="0"/>
              <a:t>+Cherry picked from commit: 7340f67 When extracting, skip ".." members</a:t>
            </a:r>
          </a:p>
          <a:p>
            <a:r>
              <a:rPr lang="en-US" sz="1600" dirty="0"/>
              <a:t>+</a:t>
            </a:r>
          </a:p>
          <a:p>
            <a:r>
              <a:rPr lang="en-US" sz="1600" dirty="0"/>
              <a:t>+Signed-off-by: </a:t>
            </a:r>
            <a:r>
              <a:rPr lang="en-US" sz="1600" dirty="0" err="1"/>
              <a:t>Sona</a:t>
            </a:r>
            <a:r>
              <a:rPr lang="en-US" sz="1600" dirty="0"/>
              <a:t> </a:t>
            </a:r>
            <a:r>
              <a:rPr lang="en-US" sz="1600" dirty="0" err="1"/>
              <a:t>Sarmadi</a:t>
            </a:r>
            <a:r>
              <a:rPr lang="en-US" sz="1600" dirty="0"/>
              <a:t> &lt;sona.sarmadi@enea.com&gt;</a:t>
            </a:r>
          </a:p>
          <a:p>
            <a:endParaRPr lang="en-US" sz="1600" dirty="0"/>
          </a:p>
        </p:txBody>
      </p:sp>
    </p:spTree>
    <p:extLst>
      <p:ext uri="{BB962C8B-B14F-4D97-AF65-F5344CB8AC3E}">
        <p14:creationId xmlns:p14="http://schemas.microsoft.com/office/powerpoint/2010/main" val="4036860196"/>
      </p:ext>
    </p:extLst>
  </p:cSld>
  <p:clrMapOvr>
    <a:masterClrMapping/>
  </p:clrMapOvr>
  <p:transition>
    <p:fade/>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 for your participation!</a:t>
            </a:r>
            <a:endParaRPr lang="en-US" dirty="0"/>
          </a:p>
        </p:txBody>
      </p:sp>
    </p:spTree>
    <p:extLst>
      <p:ext uri="{BB962C8B-B14F-4D97-AF65-F5344CB8AC3E}">
        <p14:creationId xmlns:p14="http://schemas.microsoft.com/office/powerpoint/2010/main" val="3424269460"/>
      </p:ext>
    </p:extLst>
  </p:cSld>
  <p:clrMapOvr>
    <a:masterClrMapping/>
  </p:clrMapOvr>
  <p:transition>
    <p:fade/>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latin typeface="Arial" charset="0"/>
              </a:rPr>
              <a:t>Appendix: Board </a:t>
            </a:r>
            <a:r>
              <a:rPr lang="en-US" dirty="0">
                <a:latin typeface="Arial" charset="0"/>
              </a:rPr>
              <a:t>Bring-up</a:t>
            </a:r>
            <a:br>
              <a:rPr lang="en-US" dirty="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endParaRPr lang="en-US" dirty="0">
              <a:latin typeface="Arial" charset="0"/>
            </a:endParaRPr>
          </a:p>
        </p:txBody>
      </p:sp>
    </p:spTree>
    <p:extLst>
      <p:ext uri="{BB962C8B-B14F-4D97-AF65-F5344CB8AC3E}">
        <p14:creationId xmlns:p14="http://schemas.microsoft.com/office/powerpoint/2010/main" val="2126243268"/>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0000" lnSpcReduction="20000"/>
          </a:bodyPr>
          <a:lstStyle/>
          <a:p>
            <a:pPr marL="457200" indent="-457200"/>
            <a:r>
              <a:rPr lang="en-US" sz="2800" u="sng" dirty="0" smtClean="0">
                <a:solidFill>
                  <a:schemeClr val="tx1"/>
                </a:solidFill>
              </a:rPr>
              <a:t>Optional:</a:t>
            </a:r>
            <a:r>
              <a:rPr lang="en-US" sz="2800" dirty="0" smtClean="0">
                <a:solidFill>
                  <a:schemeClr val="tx1"/>
                </a:solidFill>
              </a:rPr>
              <a:t> build core-image-minimal first</a:t>
            </a:r>
            <a:r>
              <a:rPr lang="en-US" sz="2800" b="0" dirty="0" smtClean="0">
                <a:solidFill>
                  <a:schemeClr val="tx1"/>
                </a:solidFill>
              </a:rPr>
              <a:t/>
            </a:r>
            <a:br>
              <a:rPr lang="en-US" sz="2800" b="0" dirty="0" smtClean="0">
                <a:solidFill>
                  <a:schemeClr val="tx1"/>
                </a:solidFill>
              </a:rPr>
            </a:br>
            <a:r>
              <a:rPr lang="en-US" sz="2200" b="0" dirty="0" smtClean="0">
                <a:solidFill>
                  <a:schemeClr val="tx1"/>
                </a:solidFill>
                <a:latin typeface="Courier New" panose="02070309020205020404" pitchFamily="49" charset="0"/>
                <a:cs typeface="Courier New" panose="02070309020205020404" pitchFamily="49" charset="0"/>
              </a:rPr>
              <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pwd</a:t>
            </a:r>
            <a:r>
              <a:rPr lang="en-US" sz="2200" b="0" dirty="0">
                <a:solidFill>
                  <a:schemeClr val="tx1"/>
                </a:solidFill>
                <a:latin typeface="Courier New" panose="02070309020205020404" pitchFamily="49" charset="0"/>
                <a:cs typeface="Courier New" panose="02070309020205020404" pitchFamily="49" charset="0"/>
              </a:rPr>
              <a:t> </a:t>
            </a:r>
            <a:br>
              <a:rPr lang="en-US" sz="2200" b="0" dirty="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(should be in /scratch/build-</a:t>
            </a:r>
            <a:r>
              <a:rPr lang="en-US" sz="2200" b="0" dirty="0" err="1" smtClean="0">
                <a:solidFill>
                  <a:schemeClr val="tx1"/>
                </a:solidFill>
                <a:latin typeface="Courier New" panose="02070309020205020404" pitchFamily="49" charset="0"/>
                <a:cs typeface="Courier New" panose="02070309020205020404" pitchFamily="49" charset="0"/>
              </a:rPr>
              <a:t>devday</a:t>
            </a:r>
            <a:r>
              <a:rPr lang="en-US" sz="2200" b="0" dirty="0" smtClean="0">
                <a:solidFill>
                  <a:schemeClr val="tx1"/>
                </a:solidFill>
                <a:latin typeface="Courier New" panose="02070309020205020404" pitchFamily="49" charset="0"/>
                <a:cs typeface="Courier New" panose="02070309020205020404" pitchFamily="49" charset="0"/>
              </a:rPr>
              <a:t>)</a:t>
            </a:r>
            <a:br>
              <a:rPr lang="en-US" sz="2200" b="0" dirty="0" smtClean="0">
                <a:solidFill>
                  <a:schemeClr val="tx1"/>
                </a:solidFill>
                <a:latin typeface="Courier New" panose="02070309020205020404" pitchFamily="49" charset="0"/>
                <a:cs typeface="Courier New" panose="02070309020205020404" pitchFamily="49" charset="0"/>
              </a:rPr>
            </a:br>
            <a:r>
              <a:rPr lang="en-US" sz="2200" b="0" dirty="0" smtClean="0">
                <a:solidFill>
                  <a:schemeClr val="tx1"/>
                </a:solidFill>
                <a:latin typeface="Courier New" panose="02070309020205020404" pitchFamily="49" charset="0"/>
                <a:cs typeface="Courier New" panose="02070309020205020404" pitchFamily="49" charset="0"/>
              </a:rPr>
              <a:t>$ </a:t>
            </a:r>
            <a:r>
              <a:rPr lang="en-US" sz="2200" b="0" dirty="0" err="1" smtClean="0">
                <a:solidFill>
                  <a:schemeClr val="tx1"/>
                </a:solidFill>
                <a:latin typeface="Courier New" panose="02070309020205020404" pitchFamily="49" charset="0"/>
                <a:cs typeface="Courier New" panose="02070309020205020404" pitchFamily="49" charset="0"/>
              </a:rPr>
              <a:t>devtool</a:t>
            </a:r>
            <a:r>
              <a:rPr lang="en-US" sz="2200" b="0" dirty="0" smtClean="0">
                <a:solidFill>
                  <a:schemeClr val="tx1"/>
                </a:solidFill>
                <a:latin typeface="Courier New" panose="02070309020205020404" pitchFamily="49" charset="0"/>
                <a:cs typeface="Courier New" panose="02070309020205020404" pitchFamily="49" charset="0"/>
              </a:rPr>
              <a:t> build-image core-image-minimal</a:t>
            </a:r>
            <a:endParaRPr lang="en-US" sz="2800" b="0" dirty="0" smtClean="0">
              <a:solidFill>
                <a:schemeClr val="tx1"/>
              </a:solidFill>
              <a:latin typeface="Courier New" panose="02070309020205020404" pitchFamily="49" charset="0"/>
              <a:cs typeface="Courier New" panose="02070309020205020404" pitchFamily="49" charset="0"/>
            </a:endParaRPr>
          </a:p>
          <a:p>
            <a:pPr marL="457200" indent="-457200"/>
            <a:r>
              <a:rPr lang="en-US" sz="2800" b="0" dirty="0" smtClean="0">
                <a:solidFill>
                  <a:schemeClr val="tx1"/>
                </a:solidFill>
              </a:rPr>
              <a:t>Add our new recipe</a:t>
            </a:r>
            <a:endParaRPr lang="en-US" sz="2800" b="0" dirty="0">
              <a:solidFill>
                <a:schemeClr val="tx1"/>
              </a:solidFill>
            </a:endParaRPr>
          </a:p>
          <a:p>
            <a:pPr marL="0" indent="0">
              <a:buNone/>
            </a:pPr>
            <a:r>
              <a:rPr lang="en-US" sz="2300" dirty="0" smtClean="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devtool</a:t>
            </a:r>
            <a:r>
              <a:rPr lang="en-US" sz="2300" b="0" dirty="0">
                <a:solidFill>
                  <a:schemeClr val="tx1"/>
                </a:solidFill>
                <a:latin typeface="Courier New" panose="02070309020205020404" pitchFamily="49" charset="0"/>
                <a:cs typeface="Courier New" panose="02070309020205020404" pitchFamily="49" charset="0"/>
              </a:rPr>
              <a:t> add </a:t>
            </a:r>
            <a:r>
              <a:rPr lang="en-US" sz="2300" b="0" dirty="0" err="1">
                <a:solidFill>
                  <a:schemeClr val="tx1"/>
                </a:solidFill>
                <a:latin typeface="Courier New" panose="02070309020205020404" pitchFamily="49" charset="0"/>
                <a:cs typeface="Courier New" panose="02070309020205020404" pitchFamily="49" charset="0"/>
              </a:rPr>
              <a:t>nano</a:t>
            </a:r>
            <a:r>
              <a:rPr lang="en-US" sz="2300" b="0" dirty="0">
                <a:solidFill>
                  <a:schemeClr val="tx1"/>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https</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www.nano-editor.org</a:t>
            </a:r>
            <a:r>
              <a:rPr lang="en-US" sz="2300" b="0" dirty="0">
                <a:solidFill>
                  <a:schemeClr val="tx1"/>
                </a:solidFill>
                <a:latin typeface="Courier New" panose="02070309020205020404" pitchFamily="49" charset="0"/>
                <a:cs typeface="Courier New" panose="02070309020205020404" pitchFamily="49" charset="0"/>
              </a:rPr>
              <a:t>/</a:t>
            </a:r>
            <a:r>
              <a:rPr lang="en-US" sz="2300" b="0" dirty="0" err="1">
                <a:solidFill>
                  <a:schemeClr val="tx1"/>
                </a:solidFill>
                <a:latin typeface="Courier New" panose="02070309020205020404" pitchFamily="49" charset="0"/>
                <a:cs typeface="Courier New" panose="02070309020205020404" pitchFamily="49" charset="0"/>
              </a:rPr>
              <a:t>dist</a:t>
            </a:r>
            <a:r>
              <a:rPr lang="en-US" sz="2300" b="0" dirty="0">
                <a:solidFill>
                  <a:schemeClr val="tx1"/>
                </a:solidFill>
                <a:latin typeface="Courier New" panose="02070309020205020404" pitchFamily="49" charset="0"/>
                <a:cs typeface="Courier New" panose="02070309020205020404" pitchFamily="49" charset="0"/>
              </a:rPr>
              <a:t>/v2.7/nano-2.7.4.tar.xz</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Examine what </a:t>
            </a:r>
            <a:r>
              <a:rPr lang="en-US" sz="2800" i="1" dirty="0" err="1" smtClean="0">
                <a:solidFill>
                  <a:schemeClr val="tx1"/>
                </a:solidFill>
                <a:latin typeface="Courier" charset="0"/>
                <a:ea typeface="Courier" charset="0"/>
                <a:cs typeface="Courier" charset="0"/>
              </a:rPr>
              <a:t>devtool</a:t>
            </a:r>
            <a:r>
              <a:rPr lang="en-US" sz="2800" i="1" dirty="0" smtClean="0">
                <a:solidFill>
                  <a:schemeClr val="tx1"/>
                </a:solidFill>
              </a:rPr>
              <a:t> created:</a:t>
            </a:r>
            <a:endParaRPr lang="en-US"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ls </a:t>
            </a:r>
            <a:r>
              <a:rPr lang="en-US" sz="2300" i="1" dirty="0" smtClean="0">
                <a:solidFill>
                  <a:schemeClr val="tx1"/>
                </a:solidFill>
                <a:latin typeface="Courier New" panose="02070309020205020404" pitchFamily="49" charset="0"/>
                <a:cs typeface="Courier New" panose="02070309020205020404" pitchFamily="49" charset="0"/>
              </a:rPr>
              <a:t>workspace</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find workspace/recipes</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pushd</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workspace/sources/</a:t>
            </a:r>
            <a:r>
              <a:rPr lang="en-US" sz="2300" i="1" dirty="0" err="1">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git</a:t>
            </a:r>
            <a:r>
              <a:rPr lang="en-US" sz="2300" i="1" dirty="0" smtClean="0">
                <a:solidFill>
                  <a:schemeClr val="tx1"/>
                </a:solidFill>
                <a:latin typeface="Courier New" panose="02070309020205020404" pitchFamily="49" charset="0"/>
                <a:cs typeface="Courier New" panose="02070309020205020404" pitchFamily="49" charset="0"/>
              </a:rPr>
              <a:t> log</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popd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Now we are ready to build it:</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build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build-image core-image-minimal</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8649674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charset="0"/>
              </a:rPr>
              <a:t>MinnowBoard</a:t>
            </a:r>
            <a:r>
              <a:rPr lang="en-US" dirty="0" smtClean="0">
                <a:latin typeface="Arial" charset="0"/>
              </a:rPr>
              <a:t> </a:t>
            </a:r>
            <a:r>
              <a:rPr lang="en-US" dirty="0">
                <a:latin typeface="Arial" charset="0"/>
              </a:rPr>
              <a:t>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a:t>Here is how </a:t>
            </a:r>
            <a:r>
              <a:rPr lang="en-US" dirty="0" smtClean="0"/>
              <a:t>to flash the microSD card for the MBM</a:t>
            </a:r>
          </a:p>
          <a:p>
            <a:r>
              <a:rPr lang="en-US" dirty="0" smtClean="0"/>
              <a:t>Insert the microSD card into your reader, and attach that to your host</a:t>
            </a:r>
          </a:p>
          <a:p>
            <a:pPr marL="800100" lvl="1" indent="-457200">
              <a:buFont typeface="+mj-lt"/>
              <a:buAutoNum type="arabicPeriod"/>
            </a:pPr>
            <a:r>
              <a:rPr lang="en-US" dirty="0" smtClean="0"/>
              <a:t>Find the device number for the card (e.g. “/dev/</a:t>
            </a:r>
            <a:r>
              <a:rPr lang="en-US" dirty="0" err="1" smtClean="0"/>
              <a:t>sdc</a:t>
            </a:r>
            <a:r>
              <a:rPr lang="en-US" dirty="0" smtClean="0"/>
              <a:t>”). For example run “</a:t>
            </a:r>
            <a:r>
              <a:rPr lang="en-US" dirty="0" err="1" smtClean="0"/>
              <a:t>dmesg</a:t>
            </a:r>
            <a:r>
              <a:rPr lang="en-US" dirty="0" smtClean="0"/>
              <a:t> | tail” to find the last attached device</a:t>
            </a:r>
          </a:p>
          <a:p>
            <a:pPr marL="800100" lvl="1" indent="-457200">
              <a:buFont typeface="+mj-lt"/>
              <a:buAutoNum type="arabicPeriod"/>
            </a:pPr>
            <a:r>
              <a:rPr lang="en-US" dirty="0" smtClean="0"/>
              <a:t>Unmount any existing partitions from the SD card (for example “</a:t>
            </a:r>
            <a:r>
              <a:rPr lang="en-US" dirty="0" err="1"/>
              <a:t>umount</a:t>
            </a:r>
            <a:r>
              <a:rPr lang="en-US" dirty="0"/>
              <a:t> /media</a:t>
            </a:r>
            <a:r>
              <a:rPr lang="en-US" dirty="0" smtClean="0"/>
              <a:t>/&lt;user&gt;/boot”)</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smtClean="0">
                <a:latin typeface="Courier New" panose="02070309020205020404" pitchFamily="49" charset="0"/>
                <a:cs typeface="Courier New" panose="02070309020205020404" pitchFamily="49" charset="0"/>
              </a:rPr>
              <a:t> if=</a:t>
            </a:r>
            <a:r>
              <a:rPr lang="en-US" sz="1800" dirty="0" err="1" smtClean="0">
                <a:latin typeface="Courier New" panose="02070309020205020404" pitchFamily="49" charset="0"/>
                <a:cs typeface="Courier New" panose="02070309020205020404" pitchFamily="49" charset="0"/>
              </a:rPr>
              <a:t>tmp</a:t>
            </a:r>
            <a:r>
              <a:rPr lang="en-US" sz="1800" dirty="0" smtClean="0">
                <a:latin typeface="Courier New" panose="02070309020205020404" pitchFamily="49" charset="0"/>
                <a:cs typeface="Courier New" panose="02070309020205020404" pitchFamily="49" charset="0"/>
              </a:rPr>
              <a:t>/deploy/images/intel-corei7-64/core-image-base-intel-corei7-64.hddimg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On the host, right-click and eject the microSD card’s filesystem so that the image is clean</a:t>
            </a:r>
            <a:br>
              <a:rPr lang="en-US" dirty="0" smtClean="0"/>
            </a:br>
            <a:endParaRPr lang="en-US" dirty="0"/>
          </a:p>
        </p:txBody>
      </p:sp>
    </p:spTree>
    <p:extLst>
      <p:ext uri="{BB962C8B-B14F-4D97-AF65-F5344CB8AC3E}">
        <p14:creationId xmlns:p14="http://schemas.microsoft.com/office/powerpoint/2010/main" val="1310131729"/>
      </p:ext>
    </p:extLst>
  </p:cSld>
  <p:clrMapOvr>
    <a:masterClrMapping/>
  </p:clrMapOvr>
  <p:transition>
    <p:fade/>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charset="0"/>
              </a:rPr>
              <a:t>MinnowBoard</a:t>
            </a:r>
            <a:r>
              <a:rPr lang="en-US" dirty="0">
                <a:latin typeface="Arial" charset="0"/>
              </a:rPr>
              <a:t> Max </a:t>
            </a:r>
            <a:r>
              <a:rPr lang="en-US" dirty="0" smtClean="0">
                <a:latin typeface="Arial" charset="0"/>
              </a:rPr>
              <a:t>Turbot SD Card Prep</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Note: you can instead use the automatically generated WIC image</a:t>
            </a:r>
          </a:p>
          <a:p>
            <a:pPr marL="800100" lvl="1" indent="-457200">
              <a:buFont typeface="+mj-lt"/>
              <a:buAutoNum type="arabicPeriod"/>
            </a:pPr>
            <a:r>
              <a:rPr lang="en-US" dirty="0" smtClean="0"/>
              <a:t>Flash the image</a:t>
            </a:r>
            <a:br>
              <a:rPr lang="en-US" dirty="0" smtClean="0"/>
            </a:br>
            <a:r>
              <a:rPr lang="en-US" sz="1100" dirty="0" smtClean="0"/>
              <a:t/>
            </a:r>
            <a:br>
              <a:rPr lang="en-US" sz="1100" dirty="0" smtClean="0"/>
            </a:b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sudo</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dd</a:t>
            </a:r>
            <a:r>
              <a:rPr lang="en-US" sz="1800" dirty="0">
                <a:latin typeface="Courier New" panose="02070309020205020404" pitchFamily="49" charset="0"/>
                <a:cs typeface="Courier New" panose="02070309020205020404" pitchFamily="49" charset="0"/>
              </a:rPr>
              <a:t> if=scratch/working/build-</a:t>
            </a:r>
            <a:r>
              <a:rPr lang="en-US" sz="1800" dirty="0" err="1">
                <a:latin typeface="Courier New" panose="02070309020205020404" pitchFamily="49" charset="0"/>
                <a:cs typeface="Courier New" panose="02070309020205020404" pitchFamily="49" charset="0"/>
              </a:rPr>
              <a:t>mbm</a:t>
            </a:r>
            <a:r>
              <a:rPr lang="en-US" sz="1800" dirty="0">
                <a:latin typeface="Courier New" panose="02070309020205020404" pitchFamily="49" charset="0"/>
                <a:cs typeface="Courier New" panose="02070309020205020404" pitchFamily="49" charset="0"/>
              </a:rPr>
              <a:t>/</a:t>
            </a:r>
            <a:r>
              <a:rPr lang="en-US" sz="1800" dirty="0" err="1">
                <a:latin typeface="Courier New" panose="02070309020205020404" pitchFamily="49" charset="0"/>
                <a:cs typeface="Courier New" panose="02070309020205020404" pitchFamily="49" charset="0"/>
              </a:rPr>
              <a:t>tmp</a:t>
            </a:r>
            <a:r>
              <a:rPr lang="en-US" sz="1800" dirty="0">
                <a:latin typeface="Courier New" panose="02070309020205020404" pitchFamily="49" charset="0"/>
                <a:cs typeface="Courier New" panose="02070309020205020404" pitchFamily="49" charset="0"/>
              </a:rPr>
              <a:t>/deploy/images/intel-corei7-64/core-image-base-intel-corei7-64.wic </a:t>
            </a:r>
            <a:r>
              <a:rPr lang="en-US" sz="1800" b="0" dirty="0" smtClean="0">
                <a:latin typeface="Courier New" panose="02070309020205020404" pitchFamily="49" charset="0"/>
                <a:cs typeface="Courier New" panose="02070309020205020404" pitchFamily="49" charset="0"/>
              </a:rPr>
              <a:t>of=&lt;</a:t>
            </a:r>
            <a:r>
              <a:rPr lang="en-US" sz="1800" b="0" dirty="0" err="1" smtClean="0">
                <a:latin typeface="Courier New" panose="02070309020205020404" pitchFamily="49" charset="0"/>
                <a:cs typeface="Courier New" panose="02070309020205020404" pitchFamily="49" charset="0"/>
              </a:rPr>
              <a:t>device_id</a:t>
            </a:r>
            <a:r>
              <a:rPr lang="en-US" sz="1800" b="0" dirty="0" smtClean="0">
                <a:latin typeface="Courier New" panose="02070309020205020404" pitchFamily="49" charset="0"/>
                <a:cs typeface="Courier New" panose="02070309020205020404" pitchFamily="49" charset="0"/>
              </a:rPr>
              <a:t>&gt; </a:t>
            </a:r>
            <a:r>
              <a:rPr lang="en-US" sz="1800" b="0" dirty="0" err="1" smtClean="0">
                <a:latin typeface="Courier New" panose="02070309020205020404" pitchFamily="49" charset="0"/>
                <a:cs typeface="Courier New" panose="02070309020205020404" pitchFamily="49" charset="0"/>
              </a:rPr>
              <a:t>bs</a:t>
            </a:r>
            <a:r>
              <a:rPr lang="en-US" sz="1800" b="0" dirty="0" smtClean="0">
                <a:latin typeface="Courier New" panose="02070309020205020404" pitchFamily="49" charset="0"/>
                <a:cs typeface="Courier New" panose="02070309020205020404" pitchFamily="49" charset="0"/>
              </a:rPr>
              <a:t>=1M</a:t>
            </a:r>
            <a:br>
              <a:rPr lang="en-US" sz="1800" b="0" dirty="0" smtClean="0">
                <a:latin typeface="Courier New" panose="02070309020205020404" pitchFamily="49" charset="0"/>
                <a:cs typeface="Courier New" panose="02070309020205020404" pitchFamily="49" charset="0"/>
              </a:rPr>
            </a:br>
            <a:endParaRPr lang="en-US" b="0" dirty="0" smtClean="0">
              <a:latin typeface="Courier New" panose="02070309020205020404" pitchFamily="49" charset="0"/>
              <a:cs typeface="Courier New" panose="02070309020205020404" pitchFamily="49" charset="0"/>
            </a:endParaRPr>
          </a:p>
          <a:p>
            <a:pPr marL="800100" lvl="1" indent="-457200">
              <a:buFont typeface="+mj-lt"/>
              <a:buAutoNum type="arabicPeriod"/>
            </a:pPr>
            <a:r>
              <a:rPr lang="en-US" dirty="0" smtClean="0"/>
              <a:t>Note that when the target boots, the WIC version of the image the kernel boot output does not appear on the serial console. This means that after 14 seconds of a blank screen you will then see the login prompt</a:t>
            </a:r>
            <a:br>
              <a:rPr lang="en-US" dirty="0" smtClean="0"/>
            </a:br>
            <a:endParaRPr lang="en-US" dirty="0"/>
          </a:p>
        </p:txBody>
      </p:sp>
    </p:spTree>
    <p:extLst>
      <p:ext uri="{BB962C8B-B14F-4D97-AF65-F5344CB8AC3E}">
        <p14:creationId xmlns:p14="http://schemas.microsoft.com/office/powerpoint/2010/main" val="2360708363"/>
      </p:ext>
    </p:extLst>
  </p:cSld>
  <p:clrMapOvr>
    <a:masterClrMapping/>
  </p:clrMapOvr>
  <p:transition>
    <p:fade/>
  </p:transition>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Setting up the board connections</a:t>
            </a:r>
          </a:p>
          <a:p>
            <a:pPr marL="800100" lvl="1" indent="-457200">
              <a:buFont typeface="+mj-lt"/>
              <a:buAutoNum type="arabicPeriod"/>
            </a:pPr>
            <a:r>
              <a:rPr lang="en-US" sz="1800" spc="-1" dirty="0" smtClean="0">
                <a:uFill>
                  <a:solidFill>
                    <a:srgbClr val="FFFFFF"/>
                  </a:solidFill>
                </a:uFill>
              </a:rPr>
              <a:t>Unpack the target</a:t>
            </a:r>
          </a:p>
          <a:p>
            <a:pPr marL="800100" lvl="1" indent="-457200">
              <a:buFont typeface="+mj-lt"/>
              <a:buAutoNum type="arabicPeriod"/>
            </a:pPr>
            <a:r>
              <a:rPr lang="en-US" sz="1800" spc="-1" dirty="0" smtClean="0">
                <a:uFill>
                  <a:solidFill>
                    <a:srgbClr val="FFFFFF"/>
                  </a:solidFill>
                </a:uFill>
              </a:rPr>
              <a:t>Insert the provided micro-SD card (pin side up)</a:t>
            </a:r>
          </a:p>
          <a:p>
            <a:pPr marL="800100" lvl="1" indent="-457200">
              <a:buFont typeface="+mj-lt"/>
              <a:buAutoNum type="arabicPeriod"/>
            </a:pPr>
            <a:r>
              <a:rPr lang="en-US" sz="1800" spc="-1" dirty="0">
                <a:uFill>
                  <a:solidFill>
                    <a:srgbClr val="FFFFFF"/>
                  </a:solidFill>
                </a:uFill>
              </a:rPr>
              <a:t>Attach the </a:t>
            </a:r>
            <a:r>
              <a:rPr lang="en-US" sz="1800" spc="-1" dirty="0" err="1">
                <a:uFill>
                  <a:solidFill>
                    <a:srgbClr val="FFFFFF"/>
                  </a:solidFill>
                </a:uFill>
              </a:rPr>
              <a:t>ethernet</a:t>
            </a:r>
            <a:r>
              <a:rPr lang="en-US" sz="1800" spc="-1" dirty="0">
                <a:uFill>
                  <a:solidFill>
                    <a:srgbClr val="FFFFFF"/>
                  </a:solidFill>
                </a:uFill>
              </a:rPr>
              <a:t> cable </a:t>
            </a:r>
            <a:r>
              <a:rPr lang="en-US" sz="1800" spc="-1" dirty="0" smtClean="0">
                <a:uFill>
                  <a:solidFill>
                    <a:srgbClr val="FFFFFF"/>
                  </a:solidFill>
                </a:uFill>
              </a:rPr>
              <a:t>from the target to </a:t>
            </a:r>
            <a:r>
              <a:rPr lang="en-US" sz="1800" spc="-1" dirty="0">
                <a:uFill>
                  <a:solidFill>
                    <a:srgbClr val="FFFFFF"/>
                  </a:solidFill>
                </a:uFill>
              </a:rPr>
              <a:t>the hub</a:t>
            </a:r>
          </a:p>
          <a:p>
            <a:pPr marL="800100" lvl="1" indent="-457200">
              <a:buFont typeface="+mj-lt"/>
              <a:buAutoNum type="arabicPeriod"/>
            </a:pPr>
            <a:r>
              <a:rPr lang="en-US" sz="1800" b="0" spc="-1" dirty="0" smtClean="0">
                <a:uFill>
                  <a:solidFill>
                    <a:srgbClr val="FFFFFF"/>
                  </a:solidFill>
                </a:uFill>
              </a:rPr>
              <a:t>Attach the FTDI 6-pin connector. </a:t>
            </a:r>
            <a:r>
              <a:rPr lang="en-US" sz="1800" b="1" spc="-1" dirty="0" smtClean="0">
                <a:uFill>
                  <a:solidFill>
                    <a:srgbClr val="FFFFFF"/>
                  </a:solidFill>
                </a:uFill>
              </a:rPr>
              <a:t>The BLACK wire is on pin 1</a:t>
            </a:r>
            <a:r>
              <a:rPr lang="en-US" sz="1800" spc="-1" dirty="0" smtClean="0">
                <a:uFill>
                  <a:solidFill>
                    <a:srgbClr val="FFFFFF"/>
                  </a:solidFill>
                </a:uFill>
              </a:rPr>
              <a:t>, which has an arrow on the silk-mask and is on the center-side of the 6-pin inline connector near the microSD connector</a:t>
            </a:r>
          </a:p>
          <a:p>
            <a:pPr marL="800100" lvl="1" indent="-457200">
              <a:buFont typeface="+mj-lt"/>
              <a:buAutoNum type="arabicPeriod"/>
            </a:pPr>
            <a:r>
              <a:rPr lang="en-US" sz="1800" b="0" spc="-1" dirty="0" smtClean="0">
                <a:uFill>
                  <a:solidFill>
                    <a:srgbClr val="FFFFFF"/>
                  </a:solidFill>
                </a:uFill>
              </a:rPr>
              <a:t>Connect the FTDI USB connector to your host</a:t>
            </a:r>
            <a:br>
              <a:rPr lang="en-US" sz="1800" b="0" spc="-1" dirty="0" smtClean="0">
                <a:uFill>
                  <a:solidFill>
                    <a:srgbClr val="FFFFFF"/>
                  </a:solidFill>
                </a:uFill>
              </a:rPr>
            </a:br>
            <a:r>
              <a:rPr lang="en-US" sz="1600" b="0" i="1" spc="-1" dirty="0" smtClean="0">
                <a:uFill>
                  <a:solidFill>
                    <a:srgbClr val="FFFFFF"/>
                  </a:solidFill>
                </a:uFill>
              </a:rPr>
              <a:t>(Note: the USB serial connection will appear on your host as soon as the FTDI cable is connected, regardless if the target is powered)</a:t>
            </a:r>
            <a:endParaRPr lang="en-US" sz="1800" b="0" i="1" spc="-1" dirty="0" smtClean="0">
              <a:uFill>
                <a:solidFill>
                  <a:srgbClr val="FFFFFF"/>
                </a:solidFill>
              </a:uFill>
            </a:endParaRPr>
          </a:p>
          <a:p>
            <a:r>
              <a:rPr lang="en-US" sz="2000" b="0" spc="-1" dirty="0" smtClean="0">
                <a:uFill>
                  <a:solidFill>
                    <a:srgbClr val="FFFFFF"/>
                  </a:solidFill>
                </a:uFill>
              </a:rPr>
              <a:t>Start your host’s console for the USB serial console connection</a:t>
            </a:r>
          </a:p>
          <a:p>
            <a:pPr lvl="1"/>
            <a:r>
              <a:rPr lang="en-US" sz="1800" spc="-1" dirty="0">
                <a:uFill>
                  <a:solidFill>
                    <a:srgbClr val="FFFFFF"/>
                  </a:solidFill>
                </a:uFill>
              </a:rPr>
              <a:t>On Linux, you can use the screen command, using your host’s added serial device (for example “/dev/ttyUSB0):</a:t>
            </a:r>
            <a:endParaRPr lang="en-US" sz="1050" spc="-1" dirty="0">
              <a:uFill>
                <a:solidFill>
                  <a:srgbClr val="FFFFFF"/>
                </a:solidFill>
              </a:uFill>
            </a:endParaRPr>
          </a:p>
          <a:p>
            <a:pPr lvl="3"/>
            <a:r>
              <a:rPr lang="en-US" sz="1600" dirty="0">
                <a:latin typeface="Courier New" panose="02070309020205020404" pitchFamily="49" charset="0"/>
                <a:cs typeface="Courier New" panose="02070309020205020404" pitchFamily="49" charset="0"/>
              </a:rPr>
              <a:t>$ </a:t>
            </a:r>
            <a:r>
              <a:rPr lang="en-US" sz="1600" b="1" dirty="0">
                <a:solidFill>
                  <a:schemeClr val="accent1"/>
                </a:solidFill>
                <a:latin typeface="Courier New" panose="02070309020205020404" pitchFamily="49" charset="0"/>
                <a:cs typeface="Courier New" panose="02070309020205020404" pitchFamily="49" charset="0"/>
              </a:rPr>
              <a:t>screen /dev/ttyUSB0 115200,cs8</a:t>
            </a:r>
            <a:r>
              <a:rPr lang="en-US" sz="1600" b="1" spc="-1" dirty="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600" b="1" spc="-1" dirty="0" smtClean="0">
                <a:solidFill>
                  <a:schemeClr val="accent1"/>
                </a:solidFill>
                <a:uFill>
                  <a:solidFill>
                    <a:srgbClr val="FFFFFF"/>
                  </a:solidFill>
                </a:uFill>
                <a:latin typeface="Courier New" panose="02070309020205020404" pitchFamily="49" charset="0"/>
                <a:cs typeface="Courier New" panose="02070309020205020404" pitchFamily="49" charset="0"/>
              </a:rPr>
              <a:t>	     </a:t>
            </a:r>
            <a:r>
              <a:rPr lang="en-US" sz="1200" i="1" spc="-1" dirty="0">
                <a:solidFill>
                  <a:schemeClr val="tx1"/>
                </a:solidFill>
                <a:uFill>
                  <a:solidFill>
                    <a:srgbClr val="FFFFFF"/>
                  </a:solidFill>
                </a:uFill>
                <a:latin typeface="+mn-lt"/>
                <a:cs typeface="Courier New" panose="02070309020205020404" pitchFamily="49" charset="0"/>
              </a:rPr>
              <a:t>(</a:t>
            </a:r>
            <a:r>
              <a:rPr lang="en-US" sz="1200" i="1" spc="-1" dirty="0" smtClean="0">
                <a:solidFill>
                  <a:schemeClr val="tx1"/>
                </a:solidFill>
                <a:uFill>
                  <a:solidFill>
                    <a:srgbClr val="FFFFFF"/>
                  </a:solidFill>
                </a:uFill>
                <a:latin typeface="+mn-lt"/>
                <a:cs typeface="Courier New" panose="02070309020205020404" pitchFamily="49" charset="0"/>
              </a:rPr>
              <a:t>FYI: “CTRL-A k” to kill/quit)</a:t>
            </a:r>
            <a:endParaRPr lang="en-US" sz="1200" i="1" spc="-1" dirty="0">
              <a:solidFill>
                <a:schemeClr val="tx1"/>
              </a:solidFill>
              <a:uFill>
                <a:solidFill>
                  <a:srgbClr val="FFFFFF"/>
                </a:solidFill>
              </a:uFill>
              <a:latin typeface="+mn-lt"/>
              <a:cs typeface="Courier New" panose="02070309020205020404" pitchFamily="49" charset="0"/>
            </a:endParaRPr>
          </a:p>
          <a:p>
            <a:pPr lvl="1"/>
            <a:r>
              <a:rPr lang="en-US" sz="1800" spc="-1" dirty="0" smtClean="0">
                <a:uFill>
                  <a:solidFill>
                    <a:srgbClr val="FFFFFF"/>
                  </a:solidFill>
                </a:uFill>
              </a:rPr>
              <a:t>On Windows, you can use an application like “</a:t>
            </a:r>
            <a:r>
              <a:rPr lang="en-US" sz="1800" spc="-1" dirty="0" err="1" smtClean="0">
                <a:uFill>
                  <a:solidFill>
                    <a:srgbClr val="FFFFFF"/>
                  </a:solidFill>
                </a:uFill>
              </a:rPr>
              <a:t>Teraterm</a:t>
            </a:r>
            <a:r>
              <a:rPr lang="en-US" sz="1800" spc="-1" dirty="0" smtClean="0">
                <a:uFill>
                  <a:solidFill>
                    <a:srgbClr val="FFFFFF"/>
                  </a:solidFill>
                </a:uFill>
              </a:rPr>
              <a:t>”, set the serial connection to the latest port (e.g. “COM23”), and set the baud rate to 115200 (“Setup &gt; Serial Port… &gt; Baud Rate…”)</a:t>
            </a:r>
          </a:p>
        </p:txBody>
      </p:sp>
    </p:spTree>
    <p:extLst>
      <p:ext uri="{BB962C8B-B14F-4D97-AF65-F5344CB8AC3E}">
        <p14:creationId xmlns:p14="http://schemas.microsoft.com/office/powerpoint/2010/main" val="968941451"/>
      </p:ext>
    </p:extLst>
  </p:cSld>
  <p:clrMapOvr>
    <a:masterClrMapping/>
  </p:clrMapOvr>
  <p:transition>
    <p:fade/>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err="1">
                <a:latin typeface="Arial" charset="0"/>
              </a:rPr>
              <a:t>MinnowBoard</a:t>
            </a:r>
            <a:r>
              <a:rPr lang="en-US" dirty="0">
                <a:latin typeface="Arial" charset="0"/>
              </a:rPr>
              <a:t> </a:t>
            </a:r>
            <a:r>
              <a:rPr lang="en-US" dirty="0" smtClean="0">
                <a:latin typeface="Arial" charset="0"/>
              </a:rPr>
              <a:t>Max </a:t>
            </a:r>
            <a:r>
              <a:rPr lang="en-US" dirty="0">
                <a:latin typeface="Arial" charset="0"/>
              </a:rPr>
              <a:t>Turbot </a:t>
            </a:r>
            <a:r>
              <a:rPr lang="en-US" dirty="0" smtClean="0">
                <a:solidFill>
                  <a:srgbClr val="00B0F0"/>
                </a:solidFill>
              </a:rPr>
              <a:t>Board Bring-up (2)</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2265"/>
            <a:ext cx="8233186" cy="5408426"/>
          </a:xfrm>
        </p:spPr>
        <p:txBody>
          <a:bodyPr/>
          <a:lstStyle/>
          <a:p>
            <a:r>
              <a:rPr lang="en-US" sz="2000" b="0" spc="-1" dirty="0" smtClean="0">
                <a:uFill>
                  <a:solidFill>
                    <a:srgbClr val="FFFFFF"/>
                  </a:solidFill>
                </a:uFill>
              </a:rPr>
              <a:t>Start the board</a:t>
            </a:r>
          </a:p>
          <a:p>
            <a:pPr marL="800100" lvl="1" indent="-457200">
              <a:buFont typeface="+mj-lt"/>
              <a:buAutoNum type="arabicPeriod"/>
            </a:pPr>
            <a:r>
              <a:rPr lang="en-US" sz="1800" spc="-1" dirty="0" smtClean="0">
                <a:uFill>
                  <a:solidFill>
                    <a:srgbClr val="FFFFFF"/>
                  </a:solidFill>
                </a:uFill>
              </a:rPr>
              <a:t>Connect the +5 Volt power supply to the target</a:t>
            </a:r>
          </a:p>
          <a:p>
            <a:pPr marL="800100" lvl="1" indent="-457200">
              <a:buFont typeface="+mj-lt"/>
              <a:buAutoNum type="arabicPeriod"/>
            </a:pPr>
            <a:r>
              <a:rPr lang="en-US" sz="1800" b="0" spc="-1" dirty="0" smtClean="0">
                <a:uFill>
                  <a:solidFill>
                    <a:srgbClr val="FFFFFF"/>
                  </a:solidFill>
                </a:uFill>
              </a:rPr>
              <a:t>You should see the board’s EFI boot information appear in your host’s serial console</a:t>
            </a:r>
          </a:p>
          <a:p>
            <a:r>
              <a:rPr lang="en-US" sz="2000" b="0" spc="-1" dirty="0" smtClean="0">
                <a:uFill>
                  <a:solidFill>
                    <a:srgbClr val="FFFFFF"/>
                  </a:solidFill>
                </a:uFill>
              </a:rPr>
              <a:t>Run these commands to boot the kernel</a:t>
            </a:r>
            <a:br>
              <a:rPr lang="en-US" sz="2000" b="0" spc="-1" dirty="0" smtClean="0">
                <a:uFill>
                  <a:solidFill>
                    <a:srgbClr val="FFFFFF"/>
                  </a:solidFill>
                </a:uFill>
              </a:rPr>
            </a:br>
            <a:r>
              <a:rPr lang="en-US" sz="2000" b="0" spc="-1" dirty="0" smtClean="0">
                <a:uFill>
                  <a:solidFill>
                    <a:srgbClr val="FFFFFF"/>
                  </a:solidFill>
                </a:uFill>
              </a:rPr>
              <a:t/>
            </a:r>
            <a:br>
              <a:rPr lang="en-US" sz="2000" b="0" spc="-1" dirty="0" smtClean="0">
                <a:uFill>
                  <a:solidFill>
                    <a:srgbClr val="FFFFFF"/>
                  </a:solidFill>
                </a:uFill>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connect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map -</a:t>
            </a:r>
            <a:r>
              <a:rPr lang="en-US" sz="2000" dirty="0" smtClean="0">
                <a:solidFill>
                  <a:schemeClr val="accent1"/>
                </a:solidFill>
                <a:latin typeface="Courier New" panose="02070309020205020404" pitchFamily="49" charset="0"/>
                <a:cs typeface="Courier New" panose="02070309020205020404" pitchFamily="49" charset="0"/>
              </a:rPr>
              <a:t>r</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a:solidFill>
                  <a:schemeClr val="accent1"/>
                </a:solidFill>
                <a:latin typeface="Courier New" panose="02070309020205020404" pitchFamily="49" charset="0"/>
                <a:cs typeface="Courier New" panose="02070309020205020404" pitchFamily="49" charset="0"/>
              </a:rPr>
              <a:t>fs0</a:t>
            </a:r>
            <a:r>
              <a:rPr lang="en-US" sz="2000" dirty="0" smtClean="0">
                <a:solidFill>
                  <a:schemeClr val="accent1"/>
                </a:solidFill>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rPr>
              <a:t/>
            </a:r>
            <a:br>
              <a:rPr lang="en-US" sz="2000" dirty="0" smtClean="0">
                <a:latin typeface="Courier New" panose="02070309020205020404" pitchFamily="49" charset="0"/>
                <a:cs typeface="Courier New" panose="02070309020205020404" pitchFamily="49" charset="0"/>
              </a:rPr>
            </a:br>
            <a:r>
              <a:rPr lang="en-US" sz="2000" dirty="0" smtClean="0">
                <a:latin typeface="Courier New" panose="02070309020205020404" pitchFamily="49" charset="0"/>
                <a:cs typeface="Courier New" panose="02070309020205020404" pitchFamily="49" charset="0"/>
              </a:rPr>
              <a:t>Shell</a:t>
            </a:r>
            <a:r>
              <a:rPr lang="en-US" sz="2000" dirty="0">
                <a:latin typeface="Courier New" panose="02070309020205020404" pitchFamily="49" charset="0"/>
                <a:cs typeface="Courier New" panose="02070309020205020404" pitchFamily="49" charset="0"/>
              </a:rPr>
              <a:t>&gt; </a:t>
            </a:r>
            <a:r>
              <a:rPr lang="en-US" sz="2000" dirty="0" smtClean="0">
                <a:solidFill>
                  <a:schemeClr val="accent1"/>
                </a:solidFill>
                <a:latin typeface="Courier New" panose="02070309020205020404" pitchFamily="49" charset="0"/>
                <a:cs typeface="Courier New" panose="02070309020205020404" pitchFamily="49" charset="0"/>
              </a:rPr>
              <a:t>bootx64</a:t>
            </a:r>
          </a:p>
          <a:p>
            <a:r>
              <a:rPr lang="en-US" sz="2000" b="0" spc="-1" dirty="0" smtClean="0">
                <a:uFill>
                  <a:solidFill>
                    <a:srgbClr val="FFFFFF"/>
                  </a:solidFill>
                </a:uFill>
              </a:rPr>
              <a:t>You should now see the kernel boot</a:t>
            </a:r>
          </a:p>
          <a:p>
            <a:r>
              <a:rPr lang="en-US" sz="2000" b="0" spc="-1" dirty="0" smtClean="0">
                <a:uFill>
                  <a:solidFill>
                    <a:srgbClr val="FFFFFF"/>
                  </a:solidFill>
                </a:uFill>
              </a:rPr>
              <a:t>At the login prompt, enter “</a:t>
            </a:r>
            <a:r>
              <a:rPr lang="en-US" sz="2000" spc="-1" dirty="0" smtClean="0">
                <a:solidFill>
                  <a:schemeClr val="accent1"/>
                </a:solidFill>
                <a:uFill>
                  <a:solidFill>
                    <a:srgbClr val="FFFFFF"/>
                  </a:solidFill>
                </a:uFill>
              </a:rPr>
              <a:t>root</a:t>
            </a:r>
            <a:r>
              <a:rPr lang="en-US" sz="2000" b="0" spc="-1" dirty="0" smtClean="0">
                <a:uFill>
                  <a:solidFill>
                    <a:srgbClr val="FFFFFF"/>
                  </a:solidFill>
                </a:uFill>
              </a:rPr>
              <a:t>”</a:t>
            </a:r>
            <a:br>
              <a:rPr lang="en-US" sz="2000" b="0" spc="-1" dirty="0" smtClean="0">
                <a:uFill>
                  <a:solidFill>
                    <a:srgbClr val="FFFFFF"/>
                  </a:solidFill>
                </a:uFill>
              </a:rPr>
            </a:br>
            <a:endParaRPr lang="en-US" sz="2000" b="0" spc="-1" dirty="0" smtClean="0">
              <a:uFill>
                <a:solidFill>
                  <a:srgbClr val="FFFFFF"/>
                </a:solidFill>
              </a:uFill>
            </a:endParaRPr>
          </a:p>
          <a:p>
            <a:r>
              <a:rPr lang="en-US" sz="1600" b="0" i="1" spc="-1" dirty="0" smtClean="0">
                <a:uFill>
                  <a:solidFill>
                    <a:srgbClr val="FFFFFF"/>
                  </a:solidFill>
                </a:uFill>
              </a:rPr>
              <a:t>Note: see the appendix on instructions on how we create the microSD card images</a:t>
            </a:r>
            <a:endParaRPr lang="en-US" sz="1600" b="0" i="1" spc="-1" dirty="0">
              <a:uFill>
                <a:solidFill>
                  <a:srgbClr val="FFFFFF"/>
                </a:solidFill>
              </a:uFill>
            </a:endParaRPr>
          </a:p>
        </p:txBody>
      </p:sp>
    </p:spTree>
    <p:extLst>
      <p:ext uri="{BB962C8B-B14F-4D97-AF65-F5344CB8AC3E}">
        <p14:creationId xmlns:p14="http://schemas.microsoft.com/office/powerpoint/2010/main" val="2294503902"/>
      </p:ext>
    </p:extLst>
  </p:cSld>
  <p:clrMapOvr>
    <a:masterClrMapping/>
  </p:clrMapOvr>
  <p:transition>
    <p:fade/>
  </p:transition>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a:bodyPr>
          <a:lstStyle/>
          <a:p>
            <a:r>
              <a:rPr lang="en-US" dirty="0" smtClean="0"/>
              <a:t>Create project directory, update </a:t>
            </a:r>
            <a:r>
              <a:rPr lang="en-US" dirty="0" err="1" smtClean="0"/>
              <a:t>local.conf</a:t>
            </a:r>
            <a:r>
              <a:rPr lang="en-US" dirty="0" smtClean="0"/>
              <a:t> and bblayers.conf</a:t>
            </a:r>
          </a:p>
          <a:p>
            <a:pPr marL="342900" lvl="2" indent="0">
              <a:buNone/>
            </a:pPr>
            <a:endParaRPr lang="en-US" sz="1900" dirty="0" smtClean="0">
              <a:latin typeface="Courier"/>
              <a:cs typeface="Courier"/>
            </a:endParaRPr>
          </a:p>
          <a:p>
            <a:pPr marL="342900" lvl="2" indent="0">
              <a:buNone/>
            </a:pPr>
            <a:endParaRPr lang="en-US" sz="1900" dirty="0">
              <a:latin typeface="Courier"/>
              <a:cs typeface="Courier"/>
            </a:endParaRPr>
          </a:p>
          <a:p>
            <a:pPr marL="342900" lvl="2" indent="0">
              <a:buNone/>
            </a:pPr>
            <a:endParaRPr lang="en-US" sz="1900" dirty="0" smtClean="0">
              <a:latin typeface="Courier"/>
              <a:cs typeface="Courier"/>
            </a:endParaRPr>
          </a:p>
          <a:p>
            <a:pPr marL="342900" lvl="2" indent="0">
              <a:buNone/>
            </a:pPr>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pPr lvl="2"/>
            <a:endParaRPr lang="en-US" sz="1900" dirty="0">
              <a:latin typeface="Courier"/>
              <a:cs typeface="Courier"/>
            </a:endParaRPr>
          </a:p>
          <a:p>
            <a:pPr lvl="2"/>
            <a:endParaRPr lang="en-US" sz="1900" dirty="0" smtClean="0">
              <a:latin typeface="Courier"/>
              <a:cs typeface="Courier"/>
            </a:endParaRPr>
          </a:p>
          <a:p>
            <a:r>
              <a:rPr lang="en-US" dirty="0" smtClean="0">
                <a:latin typeface="+mn-lt"/>
                <a:cs typeface="Courier"/>
              </a:rPr>
              <a:t>Nothing to change in </a:t>
            </a:r>
            <a:r>
              <a:rPr lang="en-US" dirty="0" smtClean="0">
                <a:latin typeface="Courier"/>
                <a:cs typeface="Courier"/>
              </a:rPr>
              <a:t>bblayers.conf</a:t>
            </a:r>
            <a:r>
              <a:rPr lang="en-US" dirty="0" smtClean="0">
                <a:latin typeface="+mn-lt"/>
                <a:cs typeface="Courier"/>
              </a:rPr>
              <a:t>, beaglebone is supported in meta-</a:t>
            </a:r>
            <a:r>
              <a:rPr lang="en-US" dirty="0" err="1" smtClean="0">
                <a:latin typeface="+mn-lt"/>
                <a:cs typeface="Courier"/>
              </a:rPr>
              <a:t>yocto</a:t>
            </a:r>
            <a:r>
              <a:rPr lang="en-US" dirty="0" smtClean="0">
                <a:latin typeface="+mn-lt"/>
                <a:cs typeface="Courier"/>
              </a:rPr>
              <a:t>-</a:t>
            </a:r>
            <a:r>
              <a:rPr lang="en-US" dirty="0" err="1" smtClean="0">
                <a:latin typeface="+mn-lt"/>
                <a:cs typeface="Courier"/>
              </a:rPr>
              <a:t>bsp</a:t>
            </a:r>
            <a:r>
              <a:rPr lang="en-US" dirty="0" smtClean="0">
                <a:latin typeface="Courier"/>
                <a:cs typeface="Courier"/>
              </a:rPr>
              <a:t> </a:t>
            </a:r>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214</a:t>
            </a:fld>
            <a:endParaRPr lang="en-US"/>
          </a:p>
        </p:txBody>
      </p:sp>
      <p:sp>
        <p:nvSpPr>
          <p:cNvPr id="8" name="Rectangle 7"/>
          <p:cNvSpPr/>
          <p:nvPr/>
        </p:nvSpPr>
        <p:spPr bwMode="auto">
          <a:xfrm>
            <a:off x="252679" y="2141721"/>
            <a:ext cx="8676168" cy="2292141"/>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a:latin typeface="Courier New" panose="02070309020205020404" pitchFamily="49" charset="0"/>
                <a:cs typeface="Courier New" panose="02070309020205020404" pitchFamily="49" charset="0"/>
              </a:rPr>
              <a:t>$ export INSTALL_DIR=`</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git</a:t>
            </a:r>
            <a:r>
              <a:rPr lang="en-US" sz="1600" b="1" dirty="0">
                <a:latin typeface="Courier New" panose="02070309020205020404" pitchFamily="49" charset="0"/>
                <a:cs typeface="Courier New" panose="02070309020205020404" pitchFamily="49" charset="0"/>
              </a:rPr>
              <a:t> clone -b </a:t>
            </a:r>
            <a:r>
              <a:rPr lang="en-US" sz="1600" b="1" dirty="0" err="1" smtClean="0">
                <a:latin typeface="Courier New" panose="02070309020205020404" pitchFamily="49" charset="0"/>
                <a:cs typeface="Courier New" panose="02070309020205020404" pitchFamily="49" charset="0"/>
              </a:rPr>
              <a:t>rocko</a:t>
            </a:r>
            <a:r>
              <a:rPr lang="en-US" sz="1600" b="1" dirty="0" smtClean="0">
                <a:latin typeface="Courier New" panose="02070309020205020404" pitchFamily="49" charset="0"/>
                <a:cs typeface="Courier New" panose="02070309020205020404" pitchFamily="49" charset="0"/>
              </a:rPr>
              <a:t> git</a:t>
            </a:r>
            <a:r>
              <a:rPr lang="en-US" sz="1600" b="1" dirty="0">
                <a:latin typeface="Courier New" panose="02070309020205020404" pitchFamily="49" charset="0"/>
                <a:cs typeface="Courier New" panose="02070309020205020404" pitchFamily="49" charset="0"/>
              </a:rPr>
              <a:t>://git.yoctoproject.org/poky</a:t>
            </a:r>
          </a:p>
          <a:p>
            <a:r>
              <a:rPr lang="en-US" sz="1600" b="1" dirty="0">
                <a:latin typeface="Courier New" panose="02070309020205020404" pitchFamily="49" charset="0"/>
                <a:cs typeface="Courier New" panose="02070309020205020404" pitchFamily="49" charset="0"/>
              </a:rPr>
              <a:t>$ source poky/oe-</a:t>
            </a:r>
            <a:r>
              <a:rPr lang="en-US" sz="1600" b="1" dirty="0" err="1">
                <a:latin typeface="Courier New" panose="02070309020205020404" pitchFamily="49" charset="0"/>
                <a:cs typeface="Courier New" panose="02070309020205020404" pitchFamily="49" charset="0"/>
              </a:rPr>
              <a:t>init</a:t>
            </a:r>
            <a:r>
              <a:rPr lang="en-US" sz="1600" b="1" dirty="0">
                <a:latin typeface="Courier New" panose="02070309020205020404" pitchFamily="49" charset="0"/>
                <a:cs typeface="Courier New" panose="02070309020205020404" pitchFamily="49" charset="0"/>
              </a:rPr>
              <a:t>-build-</a:t>
            </a:r>
            <a:r>
              <a:rPr lang="en-US" sz="1600" b="1" dirty="0" err="1">
                <a:latin typeface="Courier New" panose="02070309020205020404" pitchFamily="49" charset="0"/>
                <a:cs typeface="Courier New" panose="02070309020205020404" pitchFamily="49" charset="0"/>
              </a:rPr>
              <a:t>env</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pwd</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build_beagle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'MACHINE = "</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echo '</a:t>
            </a:r>
            <a:r>
              <a:rPr lang="en-US" sz="1600" b="1" dirty="0" err="1">
                <a:latin typeface="Courier New" panose="02070309020205020404" pitchFamily="49" charset="0"/>
                <a:cs typeface="Courier New" panose="02070309020205020404" pitchFamily="49" charset="0"/>
              </a:rPr>
              <a:t>EXTRA_IMAGEDEPENDS_append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a:t>
            </a:r>
            <a:r>
              <a:rPr lang="en-US" sz="1600" b="1" dirty="0">
                <a:latin typeface="Courier New" panose="02070309020205020404" pitchFamily="49" charset="0"/>
                <a:cs typeface="Courier New" panose="02070309020205020404" pitchFamily="49" charset="0"/>
              </a:rPr>
              <a:t>-cross-arm"'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bitbake core-image-base</a:t>
            </a: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801474270"/>
      </p:ext>
    </p:extLst>
  </p:cSld>
  <p:clrMapOvr>
    <a:masterClrMapping/>
  </p:clrMapOvr>
  <p:transition>
    <p:fade/>
  </p:transition>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BeagleBone</a:t>
            </a:r>
            <a:r>
              <a:rPr lang="en-US" sz="3600" dirty="0" smtClean="0"/>
              <a:t> Black - </a:t>
            </a:r>
            <a:r>
              <a:rPr lang="en-US" sz="3600" dirty="0" err="1" smtClean="0"/>
              <a:t>MicroSD</a:t>
            </a:r>
            <a:endParaRPr lang="en-US" sz="3600" dirty="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215</a:t>
            </a:fld>
            <a:endParaRPr lang="en-US"/>
          </a:p>
        </p:txBody>
      </p:sp>
      <p:sp>
        <p:nvSpPr>
          <p:cNvPr id="8" name="Rectangle 7"/>
          <p:cNvSpPr/>
          <p:nvPr/>
        </p:nvSpPr>
        <p:spPr bwMode="auto">
          <a:xfrm>
            <a:off x="292944" y="1094509"/>
            <a:ext cx="8676168" cy="4904509"/>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r>
              <a:rPr lang="en-US" sz="1600" b="1" dirty="0" smtClean="0">
                <a:solidFill>
                  <a:srgbClr val="7030A0"/>
                </a:solidFill>
                <a:latin typeface="Courier New" panose="02070309020205020404" pitchFamily="49" charset="0"/>
                <a:cs typeface="Courier New" panose="02070309020205020404" pitchFamily="49" charset="0"/>
              </a:rPr>
              <a:t># Format </a:t>
            </a:r>
            <a:r>
              <a:rPr lang="en-US" sz="1600" b="1" dirty="0">
                <a:solidFill>
                  <a:srgbClr val="7030A0"/>
                </a:solidFill>
                <a:latin typeface="Courier New" panose="02070309020205020404" pitchFamily="49" charset="0"/>
                <a:cs typeface="Courier New" panose="02070309020205020404" pitchFamily="49" charset="0"/>
              </a:rPr>
              <a:t>blank SD Card for </a:t>
            </a:r>
            <a:r>
              <a:rPr lang="en-US" sz="1600" b="1" dirty="0" err="1">
                <a:solidFill>
                  <a:srgbClr val="7030A0"/>
                </a:solidFill>
                <a:latin typeface="Courier New" panose="02070309020205020404" pitchFamily="49" charset="0"/>
                <a:cs typeface="Courier New" panose="02070309020205020404" pitchFamily="49" charset="0"/>
              </a:rPr>
              <a:t>Beaglebone</a:t>
            </a:r>
            <a:r>
              <a:rPr lang="en-US" sz="1600" b="1" dirty="0">
                <a:solidFill>
                  <a:srgbClr val="7030A0"/>
                </a:solidFill>
                <a:latin typeface="Courier New" panose="02070309020205020404" pitchFamily="49" charset="0"/>
                <a:cs typeface="Courier New" panose="02070309020205020404" pitchFamily="49" charset="0"/>
              </a:rPr>
              <a:t> </a:t>
            </a:r>
            <a:r>
              <a:rPr lang="en-US" sz="1600" b="1" dirty="0" smtClean="0">
                <a:solidFill>
                  <a:srgbClr val="7030A0"/>
                </a:solidFill>
                <a:latin typeface="Courier New" panose="02070309020205020404" pitchFamily="49" charset="0"/>
                <a:cs typeface="Courier New" panose="02070309020205020404" pitchFamily="49" charset="0"/>
              </a:rPr>
              <a:t>Black</a:t>
            </a:r>
          </a:p>
          <a:p>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export DISK=/dev/</a:t>
            </a:r>
            <a:r>
              <a:rPr lang="en-US" sz="1600" b="1" dirty="0" err="1">
                <a:latin typeface="Courier New" panose="02070309020205020404" pitchFamily="49" charset="0"/>
                <a:cs typeface="Courier New" panose="02070309020205020404" pitchFamily="49" charset="0"/>
              </a:rPr>
              <a:t>sd</a:t>
            </a:r>
            <a:r>
              <a:rPr lang="en-US" sz="1600" b="1" dirty="0">
                <a:latin typeface="Courier New" panose="02070309020205020404" pitchFamily="49" charset="0"/>
                <a:cs typeface="Courier New" panose="02070309020205020404" pitchFamily="49" charset="0"/>
              </a:rPr>
              <a:t>[c] </a:t>
            </a:r>
            <a:r>
              <a:rPr lang="en-US" sz="1600" b="1" dirty="0">
                <a:solidFill>
                  <a:srgbClr val="7030A0"/>
                </a:solidFill>
                <a:latin typeface="Courier New" panose="02070309020205020404" pitchFamily="49" charset="0"/>
                <a:cs typeface="Courier New" panose="02070309020205020404" pitchFamily="49" charset="0"/>
              </a:rPr>
              <a:t>&lt;&lt;&lt;Use </a:t>
            </a:r>
            <a:r>
              <a:rPr lang="en-US" sz="1600" b="1" dirty="0" err="1">
                <a:solidFill>
                  <a:srgbClr val="7030A0"/>
                </a:solidFill>
                <a:latin typeface="Courier New" panose="02070309020205020404" pitchFamily="49" charset="0"/>
                <a:cs typeface="Courier New" panose="02070309020205020404" pitchFamily="49" charset="0"/>
              </a:rPr>
              <a:t>dmesg</a:t>
            </a:r>
            <a:r>
              <a:rPr lang="en-US" sz="1600" b="1" dirty="0">
                <a:solidFill>
                  <a:srgbClr val="7030A0"/>
                </a:solidFill>
                <a:latin typeface="Courier New" panose="02070309020205020404" pitchFamily="49" charset="0"/>
                <a:cs typeface="Courier New" panose="02070309020205020404" pitchFamily="49" charset="0"/>
              </a:rPr>
              <a:t> to find the actual device name</a:t>
            </a:r>
          </a:p>
          <a:p>
            <a:r>
              <a:rPr lang="en-US" sz="1600" b="1" dirty="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sudo</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umount</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${DISK}1   </a:t>
            </a:r>
            <a:r>
              <a:rPr lang="en-US" sz="1600" b="1" dirty="0">
                <a:solidFill>
                  <a:srgbClr val="7030A0"/>
                </a:solidFill>
                <a:latin typeface="Courier New" panose="02070309020205020404" pitchFamily="49" charset="0"/>
                <a:cs typeface="Courier New" panose="02070309020205020404" pitchFamily="49" charset="0"/>
              </a:rPr>
              <a:t>&lt;&lt;&lt;Note the addition of the '1'</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dd</a:t>
            </a:r>
            <a:r>
              <a:rPr lang="en-US" sz="1600" b="1" dirty="0">
                <a:latin typeface="Courier New" panose="02070309020205020404" pitchFamily="49" charset="0"/>
                <a:cs typeface="Courier New" panose="02070309020205020404" pitchFamily="49" charset="0"/>
              </a:rPr>
              <a:t> if=/dev/zero of=${DISK} </a:t>
            </a:r>
            <a:r>
              <a:rPr lang="en-US" sz="1600" b="1" dirty="0" err="1">
                <a:latin typeface="Courier New" panose="02070309020205020404" pitchFamily="49" charset="0"/>
                <a:cs typeface="Courier New" panose="02070309020205020404" pitchFamily="49" charset="0"/>
              </a:rPr>
              <a:t>bs</a:t>
            </a:r>
            <a:r>
              <a:rPr lang="en-US" sz="1600" b="1" dirty="0">
                <a:latin typeface="Courier New" panose="02070309020205020404" pitchFamily="49" charset="0"/>
                <a:cs typeface="Courier New" panose="02070309020205020404" pitchFamily="49" charset="0"/>
              </a:rPr>
              <a:t>=512 count=20</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sfdisk</a:t>
            </a:r>
            <a:r>
              <a:rPr lang="en-US" sz="1600" b="1" dirty="0">
                <a:latin typeface="Courier New" panose="02070309020205020404" pitchFamily="49" charset="0"/>
                <a:cs typeface="Courier New" panose="02070309020205020404" pitchFamily="49" charset="0"/>
              </a:rPr>
              <a:t> --in-order --Linux --unit M ${DISK} &lt;&lt;-__EOF__</a:t>
            </a:r>
          </a:p>
          <a:p>
            <a:r>
              <a:rPr lang="en-US" sz="1600" b="1" dirty="0">
                <a:latin typeface="Courier New" panose="02070309020205020404" pitchFamily="49" charset="0"/>
                <a:cs typeface="Courier New" panose="02070309020205020404" pitchFamily="49" charset="0"/>
              </a:rPr>
              <a:t>1,12,0xE,*</a:t>
            </a:r>
          </a:p>
          <a:p>
            <a:r>
              <a:rPr lang="en-US" sz="1600" b="1" dirty="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__EOF__</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mkfs.vfat</a:t>
            </a:r>
            <a:r>
              <a:rPr lang="en-US" sz="1600" b="1" dirty="0">
                <a:latin typeface="Courier New" panose="02070309020205020404" pitchFamily="49" charset="0"/>
                <a:cs typeface="Courier New" panose="02070309020205020404" pitchFamily="49" charset="0"/>
              </a:rPr>
              <a:t> -F 16 ${DISK}1 -n 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mkfs.ext4 ${DISK}2 -L </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a:p>
            <a:r>
              <a:rPr lang="en-US" sz="1600" b="1" dirty="0" smtClean="0">
                <a:solidFill>
                  <a:srgbClr val="7030A0"/>
                </a:solidFill>
                <a:latin typeface="Courier New" panose="02070309020205020404" pitchFamily="49" charset="0"/>
                <a:cs typeface="Courier New" panose="02070309020205020404" pitchFamily="49" charset="0"/>
              </a:rPr>
              <a:t># </a:t>
            </a:r>
            <a:r>
              <a:rPr lang="en-US" sz="1600" b="1" dirty="0">
                <a:solidFill>
                  <a:srgbClr val="7030A0"/>
                </a:solidFill>
                <a:latin typeface="Courier New" panose="02070309020205020404" pitchFamily="49" charset="0"/>
                <a:cs typeface="Courier New" panose="02070309020205020404" pitchFamily="49" charset="0"/>
              </a:rPr>
              <a:t>Now unplug and </a:t>
            </a:r>
            <a:r>
              <a:rPr lang="en-US" sz="1600" b="1" dirty="0" err="1">
                <a:solidFill>
                  <a:srgbClr val="7030A0"/>
                </a:solidFill>
                <a:latin typeface="Courier New" panose="02070309020205020404" pitchFamily="49" charset="0"/>
                <a:cs typeface="Courier New" panose="02070309020205020404" pitchFamily="49" charset="0"/>
              </a:rPr>
              <a:t>replug</a:t>
            </a:r>
            <a:r>
              <a:rPr lang="en-US" sz="1600" b="1" dirty="0">
                <a:solidFill>
                  <a:srgbClr val="7030A0"/>
                </a:solidFill>
                <a:latin typeface="Courier New" panose="02070309020205020404" pitchFamily="49" charset="0"/>
                <a:cs typeface="Courier New" panose="02070309020205020404" pitchFamily="49" charset="0"/>
              </a:rPr>
              <a:t> your SD Card for </a:t>
            </a:r>
            <a:r>
              <a:rPr lang="en-US" sz="1600" b="1" dirty="0" err="1">
                <a:solidFill>
                  <a:srgbClr val="7030A0"/>
                </a:solidFill>
                <a:latin typeface="Courier New" panose="02070309020205020404" pitchFamily="49" charset="0"/>
                <a:cs typeface="Courier New" panose="02070309020205020404" pitchFamily="49" charset="0"/>
              </a:rPr>
              <a:t>automount</a:t>
            </a:r>
            <a:endParaRPr lang="en-US" sz="1600" b="1" dirty="0">
              <a:solidFill>
                <a:srgbClr val="7030A0"/>
              </a:solidFill>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cd </a:t>
            </a:r>
            <a:r>
              <a:rPr lang="en-US" sz="1600" b="1" dirty="0" err="1">
                <a:latin typeface="Courier New" panose="02070309020205020404" pitchFamily="49" charset="0"/>
                <a:cs typeface="Courier New" panose="02070309020205020404" pitchFamily="49" charset="0"/>
              </a:rPr>
              <a:t>tmp</a:t>
            </a:r>
            <a:r>
              <a:rPr lang="en-US" sz="1600" b="1" dirty="0">
                <a:latin typeface="Courier New" panose="02070309020205020404" pitchFamily="49" charset="0"/>
                <a:cs typeface="Courier New" panose="02070309020205020404" pitchFamily="49" charset="0"/>
              </a:rPr>
              <a:t>/deploy/images/</a:t>
            </a:r>
            <a:r>
              <a:rPr lang="en-US" sz="1600" b="1" dirty="0" err="1">
                <a:latin typeface="Courier New" panose="02070309020205020404" pitchFamily="49" charset="0"/>
                <a:cs typeface="Courier New" panose="02070309020205020404" pitchFamily="49" charset="0"/>
              </a:rPr>
              <a:t>beaglebone</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MLO-</a:t>
            </a:r>
            <a:r>
              <a:rPr lang="en-US" sz="1600" b="1" dirty="0" err="1">
                <a:latin typeface="Courier New" panose="02070309020205020404" pitchFamily="49" charset="0"/>
                <a:cs typeface="Courier New" panose="02070309020205020404" pitchFamily="49" charset="0"/>
              </a:rPr>
              <a:t>beaglebone</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/BOOT/MLO</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cp</a:t>
            </a:r>
            <a:r>
              <a:rPr lang="en-US" sz="1600" b="1" dirty="0">
                <a:latin typeface="Courier New" panose="02070309020205020404" pitchFamily="49" charset="0"/>
                <a:cs typeface="Courier New" panose="02070309020205020404" pitchFamily="49" charset="0"/>
              </a:rPr>
              <a:t> -v u-</a:t>
            </a:r>
            <a:r>
              <a:rPr lang="en-US" sz="1600" b="1" dirty="0" err="1">
                <a:latin typeface="Courier New" panose="02070309020205020404" pitchFamily="49" charset="0"/>
                <a:cs typeface="Courier New" panose="02070309020205020404" pitchFamily="49" charset="0"/>
              </a:rPr>
              <a:t>boot.img</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sudo</a:t>
            </a:r>
            <a:r>
              <a:rPr lang="en-US" sz="1600" b="1" dirty="0">
                <a:latin typeface="Courier New" panose="02070309020205020404" pitchFamily="49" charset="0"/>
                <a:cs typeface="Courier New" panose="02070309020205020404" pitchFamily="49" charset="0"/>
              </a:rPr>
              <a:t> tar </a:t>
            </a:r>
            <a:r>
              <a:rPr lang="en-US" sz="1600" b="1" dirty="0" err="1">
                <a:latin typeface="Courier New" panose="02070309020205020404" pitchFamily="49" charset="0"/>
                <a:cs typeface="Courier New" panose="02070309020205020404" pitchFamily="49" charset="0"/>
              </a:rPr>
              <a:t>xf</a:t>
            </a:r>
            <a:r>
              <a:rPr lang="en-US" sz="1600" b="1" dirty="0">
                <a:latin typeface="Courier New" panose="02070309020205020404" pitchFamily="49" charset="0"/>
                <a:cs typeface="Courier New" panose="02070309020205020404" pitchFamily="49" charset="0"/>
              </a:rPr>
              <a:t> core-image-base-beaglebone.tar.bz2 </a:t>
            </a:r>
            <a:r>
              <a:rPr lang="en-US" sz="1600" b="1" dirty="0" smtClean="0">
                <a:latin typeface="Courier New" panose="02070309020205020404" pitchFamily="49" charset="0"/>
                <a:cs typeface="Courier New" panose="02070309020205020404" pitchFamily="49" charset="0"/>
              </a:rPr>
              <a:t>\</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C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endParaRPr lang="en-US" sz="1600" b="1" dirty="0">
              <a:latin typeface="Courier New" panose="02070309020205020404" pitchFamily="49" charset="0"/>
              <a:cs typeface="Courier New" panose="02070309020205020404" pitchFamily="49" charset="0"/>
            </a:endParaRPr>
          </a:p>
          <a:p>
            <a:r>
              <a:rPr lang="en-US" sz="1600" b="1" dirty="0">
                <a:latin typeface="Courier New" panose="02070309020205020404" pitchFamily="49" charset="0"/>
                <a:cs typeface="Courier New" panose="02070309020205020404" pitchFamily="49" charset="0"/>
              </a:rPr>
              <a:t>$ sync (flush to device, not </a:t>
            </a:r>
            <a:r>
              <a:rPr lang="en-US" sz="1600" b="1" dirty="0" err="1">
                <a:latin typeface="Courier New" panose="02070309020205020404" pitchFamily="49" charset="0"/>
                <a:cs typeface="Courier New" panose="02070309020205020404" pitchFamily="49" charset="0"/>
              </a:rPr>
              <a:t>neccesary</a:t>
            </a:r>
            <a:r>
              <a:rPr lang="en-US" sz="1600" b="1" dirty="0">
                <a:latin typeface="Courier New" panose="02070309020205020404" pitchFamily="49" charset="0"/>
                <a:cs typeface="Courier New" panose="02070309020205020404" pitchFamily="49" charset="0"/>
              </a:rPr>
              <a:t>, but illustrative)</a:t>
            </a:r>
          </a:p>
          <a:p>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umount</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rootfs</a:t>
            </a:r>
            <a:r>
              <a:rPr lang="en-US" sz="1600" b="1" dirty="0">
                <a:latin typeface="Courier New" panose="02070309020205020404" pitchFamily="49" charset="0"/>
                <a:cs typeface="Courier New" panose="02070309020205020404" pitchFamily="49" charset="0"/>
              </a:rPr>
              <a:t> /media/guest-</a:t>
            </a:r>
            <a:r>
              <a:rPr lang="en-US" sz="1600" b="1" dirty="0" err="1">
                <a:latin typeface="Courier New" panose="02070309020205020404" pitchFamily="49" charset="0"/>
                <a:cs typeface="Courier New" panose="02070309020205020404" pitchFamily="49" charset="0"/>
              </a:rPr>
              <a:t>mXlApE</a:t>
            </a:r>
            <a:r>
              <a:rPr lang="en-US" sz="1600" b="1" dirty="0">
                <a:latin typeface="Courier New" panose="02070309020205020404" pitchFamily="49" charset="0"/>
                <a:cs typeface="Courier New" panose="02070309020205020404" pitchFamily="49" charset="0"/>
              </a:rPr>
              <a:t>/boot</a:t>
            </a:r>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81957877"/>
      </p:ext>
    </p:extLst>
  </p:cSld>
  <p:clrMapOvr>
    <a:masterClrMapping/>
  </p:clrMapOvr>
  <p:transition>
    <p:fade/>
  </p:transition>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600" dirty="0" err="1" smtClean="0"/>
              <a:t>Dragonboard</a:t>
            </a:r>
            <a:r>
              <a:rPr lang="en-US" sz="3600" dirty="0" smtClean="0"/>
              <a:t> 410c - Setup</a:t>
            </a:r>
            <a:endParaRPr lang="en-US" sz="3600" dirty="0"/>
          </a:p>
        </p:txBody>
      </p:sp>
      <p:sp>
        <p:nvSpPr>
          <p:cNvPr id="6" name="Content Placeholder 5"/>
          <p:cNvSpPr>
            <a:spLocks noGrp="1"/>
          </p:cNvSpPr>
          <p:nvPr>
            <p:ph idx="4294967295"/>
          </p:nvPr>
        </p:nvSpPr>
        <p:spPr>
          <a:xfrm>
            <a:off x="457200" y="1160564"/>
            <a:ext cx="8229600" cy="4965600"/>
          </a:xfrm>
          <a:prstGeom prst="rect">
            <a:avLst/>
          </a:prstGeom>
        </p:spPr>
        <p:txBody>
          <a:bodyPr>
            <a:normAutofit fontScale="92500" lnSpcReduction="10000"/>
          </a:bodyPr>
          <a:lstStyle/>
          <a:p>
            <a:r>
              <a:rPr lang="en-US" dirty="0" smtClean="0"/>
              <a:t>See this URL to see instructions on how to install </a:t>
            </a:r>
            <a:r>
              <a:rPr lang="en-US" dirty="0" err="1" smtClean="0"/>
              <a:t>Yocto</a:t>
            </a:r>
            <a:r>
              <a:rPr lang="en-US" dirty="0" smtClean="0"/>
              <a:t> Project:</a:t>
            </a:r>
            <a:r>
              <a:rPr lang="en-US" dirty="0"/>
              <a:t/>
            </a:r>
            <a:br>
              <a:rPr lang="en-US" dirty="0"/>
            </a:br>
            <a:r>
              <a:rPr lang="en-US" dirty="0"/>
              <a:t/>
            </a:r>
            <a:br>
              <a:rPr lang="en-US" dirty="0"/>
            </a:br>
            <a:r>
              <a:rPr lang="en-US" dirty="0">
                <a:solidFill>
                  <a:schemeClr val="accent1"/>
                </a:solidFill>
              </a:rPr>
              <a:t>https://github.com/Linaro/documentation/blob/master/Reference-Platform/CECommon/OE.md</a:t>
            </a:r>
            <a:r>
              <a:rPr lang="en-US" b="0" dirty="0" smtClean="0">
                <a:solidFill>
                  <a:schemeClr val="accent1"/>
                </a:solidFill>
              </a:rPr>
              <a:t/>
            </a:r>
            <a:br>
              <a:rPr lang="en-US" b="0" dirty="0" smtClean="0">
                <a:solidFill>
                  <a:schemeClr val="accent1"/>
                </a:solidFill>
              </a:rPr>
            </a:br>
            <a:endParaRPr lang="en-US" b="0" dirty="0">
              <a:solidFill>
                <a:schemeClr val="accent1"/>
              </a:solidFill>
            </a:endParaRPr>
          </a:p>
          <a:p>
            <a:r>
              <a:rPr lang="en-US" dirty="0" smtClean="0"/>
              <a:t>To get a serial boot console, you will need to get a specialized FTDI cable. Here are some sources:</a:t>
            </a:r>
            <a:r>
              <a:rPr lang="en-US" b="0" dirty="0" smtClean="0"/>
              <a:t/>
            </a:r>
            <a:br>
              <a:rPr lang="en-US" b="0" dirty="0" smtClean="0"/>
            </a:br>
            <a:r>
              <a:rPr lang="en-US" b="0" dirty="0" smtClean="0"/>
              <a:t/>
            </a:r>
            <a:br>
              <a:rPr lang="en-US" b="0" dirty="0" smtClean="0"/>
            </a:br>
            <a:r>
              <a:rPr lang="en-US" sz="2000" b="0" dirty="0" smtClean="0">
                <a:solidFill>
                  <a:srgbClr val="0071C5"/>
                </a:solidFill>
              </a:rPr>
              <a:t>https</a:t>
            </a:r>
            <a:r>
              <a:rPr lang="en-US" sz="2000" b="0" dirty="0">
                <a:solidFill>
                  <a:srgbClr val="0071C5"/>
                </a:solidFill>
              </a:rPr>
              <a:t>://www.96boards.org/products/accessories/debug</a:t>
            </a:r>
            <a:r>
              <a:rPr lang="en-US" sz="2000" b="0" dirty="0" smtClean="0">
                <a:solidFill>
                  <a:srgbClr val="0071C5"/>
                </a:solidFill>
              </a:rPr>
              <a:t>/</a:t>
            </a:r>
            <a:br>
              <a:rPr lang="en-US" sz="2000" b="0" dirty="0" smtClean="0">
                <a:solidFill>
                  <a:srgbClr val="0071C5"/>
                </a:solidFill>
              </a:rPr>
            </a:br>
            <a:endParaRPr lang="en-US" sz="2000" b="0" dirty="0" smtClean="0">
              <a:solidFill>
                <a:srgbClr val="0071C5"/>
              </a:solidFill>
            </a:endParaRPr>
          </a:p>
          <a:p>
            <a:r>
              <a:rPr lang="en-US" sz="2000" dirty="0" smtClean="0">
                <a:solidFill>
                  <a:schemeClr val="tx1"/>
                </a:solidFill>
              </a:rPr>
              <a:t>For the slow GPIO bus (at </a:t>
            </a:r>
            <a:r>
              <a:rPr lang="en-US" sz="2000" dirty="0" smtClean="0"/>
              <a:t>1.8V)</a:t>
            </a:r>
            <a:r>
              <a:rPr lang="en-US" sz="2000" dirty="0" smtClean="0">
                <a:solidFill>
                  <a:schemeClr val="tx1"/>
                </a:solidFill>
              </a:rPr>
              <a:t>, it is recommended to use a protected and/or voltage shifting shield</a:t>
            </a:r>
            <a:r>
              <a:rPr lang="en-US" sz="2000" b="0" dirty="0" smtClean="0">
                <a:solidFill>
                  <a:schemeClr val="tx1"/>
                </a:solidFill>
              </a:rPr>
              <a:t>, for example the new Grove baseboard for the </a:t>
            </a:r>
            <a:r>
              <a:rPr lang="en-US" sz="2000" b="0" dirty="0" err="1" smtClean="0">
                <a:solidFill>
                  <a:schemeClr val="tx1"/>
                </a:solidFill>
              </a:rPr>
              <a:t>Dragonboard</a:t>
            </a:r>
            <a:r>
              <a:rPr lang="en-US" b="0" dirty="0" smtClean="0"/>
              <a:t/>
            </a:r>
            <a:br>
              <a:rPr lang="en-US" b="0" dirty="0" smtClean="0"/>
            </a:br>
            <a:endParaRPr lang="en-US" b="0" dirty="0" smtClean="0"/>
          </a:p>
        </p:txBody>
      </p:sp>
      <p:sp>
        <p:nvSpPr>
          <p:cNvPr id="4" name="Slide Number Placeholder 3"/>
          <p:cNvSpPr>
            <a:spLocks noGrp="1"/>
          </p:cNvSpPr>
          <p:nvPr>
            <p:ph type="sldNum" sz="quarter" idx="4294967295"/>
          </p:nvPr>
        </p:nvSpPr>
        <p:spPr>
          <a:xfrm>
            <a:off x="2896967" y="6356350"/>
            <a:ext cx="946150" cy="365125"/>
          </a:xfrm>
          <a:prstGeom prst="rect">
            <a:avLst/>
          </a:prstGeom>
        </p:spPr>
        <p:txBody>
          <a:bodyPr/>
          <a:lstStyle/>
          <a:p>
            <a:fld id="{6401E49E-068C-1A43-8874-63BD2340F1F0}" type="slidenum">
              <a:rPr lang="en-US" smtClean="0"/>
              <a:pPr/>
              <a:t>216</a:t>
            </a:fld>
            <a:endParaRPr lang="en-US"/>
          </a:p>
        </p:txBody>
      </p:sp>
    </p:spTree>
    <p:extLst>
      <p:ext uri="{BB962C8B-B14F-4D97-AF65-F5344CB8AC3E}">
        <p14:creationId xmlns:p14="http://schemas.microsoft.com/office/powerpoint/2010/main" val="2074270996"/>
      </p:ext>
    </p:extLst>
  </p:cSld>
  <p:clrMapOvr>
    <a:masterClrMapping/>
  </p:clrMapOvr>
  <p:transition>
    <p:fade/>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Bonus Activity</a:t>
            </a:r>
            <a:endParaRPr lang="en-US" dirty="0"/>
          </a:p>
        </p:txBody>
      </p:sp>
      <p:sp>
        <p:nvSpPr>
          <p:cNvPr id="4" name="Content Placeholder 3"/>
          <p:cNvSpPr>
            <a:spLocks noGrp="1"/>
          </p:cNvSpPr>
          <p:nvPr>
            <p:ph sz="quarter" idx="11"/>
          </p:nvPr>
        </p:nvSpPr>
        <p:spPr>
          <a:xfrm>
            <a:off x="1804988" y="4125913"/>
            <a:ext cx="6874805" cy="1151167"/>
          </a:xfrm>
        </p:spPr>
        <p:txBody>
          <a:bodyPr/>
          <a:lstStyle/>
          <a:p>
            <a:pPr eaLnBrk="1" hangingPunct="1">
              <a:spcBef>
                <a:spcPts val="900"/>
              </a:spcBef>
            </a:pPr>
            <a:r>
              <a:rPr lang="en-US" dirty="0" smtClean="0">
                <a:latin typeface="Arial" charset="0"/>
              </a:rPr>
              <a:t>Node.js</a:t>
            </a:r>
            <a:endParaRPr lang="en-US" dirty="0">
              <a:latin typeface="Arial" charset="0"/>
            </a:endParaRPr>
          </a:p>
          <a:p>
            <a:r>
              <a:rPr lang="en-US" dirty="0" smtClean="0"/>
              <a:t>Henry Bruce</a:t>
            </a:r>
            <a:endParaRPr lang="en-US" dirty="0"/>
          </a:p>
          <a:p>
            <a:endParaRPr lang="en-US" dirty="0"/>
          </a:p>
        </p:txBody>
      </p:sp>
    </p:spTree>
    <p:extLst>
      <p:ext uri="{BB962C8B-B14F-4D97-AF65-F5344CB8AC3E}">
        <p14:creationId xmlns:p14="http://schemas.microsoft.com/office/powerpoint/2010/main" val="4197616199"/>
      </p:ext>
    </p:extLst>
  </p:cSld>
  <p:clrMapOvr>
    <a:masterClrMapping/>
  </p:clrMapOvr>
  <p:transition>
    <p:fade/>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smtClean="0"/>
              <a:t>Introduction</a:t>
            </a:r>
            <a:endParaRPr lang="en" sz="2800" dirty="0"/>
          </a:p>
        </p:txBody>
      </p:sp>
      <p:sp>
        <p:nvSpPr>
          <p:cNvPr id="61" name="Shape 61"/>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US" sz="2400" dirty="0" smtClean="0"/>
              <a:t>Credits</a:t>
            </a:r>
            <a:r>
              <a:rPr lang="en-US" sz="2400" dirty="0"/>
              <a:t>: Brendan Le Foll and Paul Eggleton</a:t>
            </a:r>
          </a:p>
          <a:p>
            <a:pPr lvl="0">
              <a:spcBef>
                <a:spcPts val="0"/>
              </a:spcBef>
              <a:buNone/>
            </a:pPr>
            <a:endParaRPr lang="en-US" dirty="0"/>
          </a:p>
          <a:p>
            <a:pPr lvl="0">
              <a:spcBef>
                <a:spcPts val="0"/>
              </a:spcBef>
              <a:buNone/>
            </a:pPr>
            <a:endParaRPr dirty="0"/>
          </a:p>
        </p:txBody>
      </p:sp>
    </p:spTree>
    <p:extLst>
      <p:ext uri="{BB962C8B-B14F-4D97-AF65-F5344CB8AC3E}">
        <p14:creationId xmlns:p14="http://schemas.microsoft.com/office/powerpoint/2010/main" val="4025488761"/>
      </p:ext>
    </p:extLst>
  </p:cSld>
  <p:clrMapOvr>
    <a:masterClrMapping/>
  </p:clrMapOvr>
  <p:transition>
    <p:fade/>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pPr lvl="0">
              <a:spcBef>
                <a:spcPts val="0"/>
              </a:spcBef>
              <a:buClr>
                <a:schemeClr val="dk1"/>
              </a:buClr>
              <a:buSzPct val="39285"/>
              <a:buFont typeface="Arial"/>
              <a:buNone/>
            </a:pPr>
            <a:r>
              <a:rPr lang="en" sz="2800" dirty="0"/>
              <a:t>What we’ll be doing</a:t>
            </a:r>
          </a:p>
        </p:txBody>
      </p:sp>
      <p:sp>
        <p:nvSpPr>
          <p:cNvPr id="67" name="Shape 67"/>
          <p:cNvSpPr txBox="1">
            <a:spLocks noGrp="1"/>
          </p:cNvSpPr>
          <p:nvPr>
            <p:ph sz="quarter" idx="13"/>
          </p:nvPr>
        </p:nvSpPr>
        <p:spPr>
          <a:prstGeom prst="rect">
            <a:avLst/>
          </a:prstGeom>
        </p:spPr>
        <p:txBody>
          <a:bodyPr lIns="91425" tIns="91425" rIns="91425" bIns="91425" anchor="t" anchorCtr="0">
            <a:noAutofit/>
          </a:bodyPr>
          <a:lstStyle/>
          <a:p>
            <a:pPr>
              <a:spcBef>
                <a:spcPts val="1800"/>
              </a:spcBef>
            </a:pPr>
            <a:r>
              <a:rPr lang="en" sz="2400" dirty="0"/>
              <a:t>Understanding Node.js support in Open Embedded</a:t>
            </a:r>
          </a:p>
          <a:p>
            <a:pPr>
              <a:spcBef>
                <a:spcPts val="1800"/>
              </a:spcBef>
            </a:pPr>
            <a:r>
              <a:rPr lang="en" sz="2400" dirty="0"/>
              <a:t>Using devtool to auto-generate </a:t>
            </a:r>
            <a:r>
              <a:rPr lang="en" sz="2400" dirty="0" smtClean="0"/>
              <a:t>Node.js recipes</a:t>
            </a:r>
            <a:endParaRPr lang="en" sz="2400" dirty="0"/>
          </a:p>
          <a:p>
            <a:pPr>
              <a:spcBef>
                <a:spcPts val="1800"/>
              </a:spcBef>
            </a:pPr>
            <a:r>
              <a:rPr lang="en" sz="2400" dirty="0"/>
              <a:t>Building </a:t>
            </a:r>
            <a:r>
              <a:rPr lang="en" sz="2400" dirty="0" smtClean="0"/>
              <a:t>and deploying a package</a:t>
            </a:r>
            <a:endParaRPr lang="en" sz="2400" dirty="0"/>
          </a:p>
          <a:p>
            <a:pPr>
              <a:spcBef>
                <a:spcPts val="1800"/>
              </a:spcBef>
            </a:pPr>
            <a:r>
              <a:rPr lang="en" sz="2400" dirty="0" smtClean="0"/>
              <a:t>On-target </a:t>
            </a:r>
            <a:r>
              <a:rPr lang="en" sz="2400" dirty="0"/>
              <a:t>Node.js </a:t>
            </a:r>
            <a:r>
              <a:rPr lang="en" sz="2400" dirty="0" smtClean="0"/>
              <a:t>application development</a:t>
            </a:r>
            <a:endParaRPr lang="en" sz="2400" dirty="0"/>
          </a:p>
          <a:p>
            <a:pPr>
              <a:spcBef>
                <a:spcPts val="1800"/>
              </a:spcBef>
            </a:pPr>
            <a:r>
              <a:rPr lang="en" sz="2400" dirty="0"/>
              <a:t>Using devtool to package </a:t>
            </a:r>
            <a:r>
              <a:rPr lang="en" sz="2400" dirty="0" smtClean="0"/>
              <a:t>the application</a:t>
            </a:r>
            <a:endParaRPr lang="en" sz="2400" dirty="0"/>
          </a:p>
          <a:p>
            <a:pPr>
              <a:spcBef>
                <a:spcPts val="1800"/>
              </a:spcBef>
            </a:pPr>
            <a:r>
              <a:rPr lang="en" sz="2400" dirty="0"/>
              <a:t>Discuss known issues and plans for future work</a:t>
            </a:r>
          </a:p>
          <a:p>
            <a:pPr lvl="0">
              <a:spcBef>
                <a:spcPts val="0"/>
              </a:spcBef>
              <a:buNone/>
            </a:pPr>
            <a:endParaRPr dirty="0"/>
          </a:p>
          <a:p>
            <a:pPr lvl="0">
              <a:spcBef>
                <a:spcPts val="0"/>
              </a:spcBef>
              <a:buNone/>
            </a:pPr>
            <a:r>
              <a:rPr lang="en" dirty="0"/>
              <a:t> </a:t>
            </a:r>
          </a:p>
          <a:p>
            <a:pPr lvl="0">
              <a:spcBef>
                <a:spcPts val="0"/>
              </a:spcBef>
              <a:buNone/>
            </a:pPr>
            <a:endParaRPr dirty="0"/>
          </a:p>
        </p:txBody>
      </p:sp>
    </p:spTree>
    <p:extLst>
      <p:ext uri="{BB962C8B-B14F-4D97-AF65-F5344CB8AC3E}">
        <p14:creationId xmlns:p14="http://schemas.microsoft.com/office/powerpoint/2010/main" val="147971669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lnSpcReduction="10000"/>
          </a:bodyPr>
          <a:lstStyle/>
          <a:p>
            <a:pPr marL="457200" indent="-457200"/>
            <a:r>
              <a:rPr lang="en-US" sz="2800" b="0" dirty="0" smtClean="0">
                <a:solidFill>
                  <a:schemeClr val="tx1"/>
                </a:solidFill>
              </a:rPr>
              <a:t>Run our image in QEMU</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runqemu</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slirp</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nographic</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qemuarm</a:t>
            </a:r>
            <a:r>
              <a:rPr lang="en-US" sz="2300" b="0" dirty="0">
                <a:solidFill>
                  <a:schemeClr val="tx1"/>
                </a:solidFill>
                <a:latin typeface="Courier New" panose="02070309020205020404" pitchFamily="49" charset="0"/>
                <a:cs typeface="Courier New" panose="02070309020205020404" pitchFamily="49" charset="0"/>
              </a:rPr>
              <a:t/>
            </a:r>
            <a:br>
              <a:rPr lang="en-US" sz="2300" b="0" dirty="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(login as root, no password)</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Run our application</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nano</a:t>
            </a:r>
            <a:endParaRPr lang="en-US" sz="2300" i="1" dirty="0" smtClean="0">
              <a:solidFill>
                <a:schemeClr val="tx1"/>
              </a:solidFill>
              <a:latin typeface="Courier New" panose="02070309020205020404" pitchFamily="49" charset="0"/>
              <a:cs typeface="Courier New" panose="02070309020205020404" pitchFamily="49" charset="0"/>
            </a:endParaRPr>
          </a:p>
          <a:p>
            <a:pPr marL="400050" lvl="1" indent="0">
              <a:buNone/>
            </a:pPr>
            <a:r>
              <a:rPr lang="en-US" sz="2300" i="1" dirty="0" smtClean="0">
                <a:solidFill>
                  <a:schemeClr val="tx1"/>
                </a:solidFill>
                <a:latin typeface="Courier New" panose="02070309020205020404" pitchFamily="49" charset="0"/>
                <a:cs typeface="Courier New" panose="02070309020205020404" pitchFamily="49" charset="0"/>
              </a:rPr>
              <a:t>	(Ctrl-x to exit </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smtClean="0">
                <a:solidFill>
                  <a:schemeClr val="tx1"/>
                </a:solidFill>
                <a:latin typeface="Courier New" panose="02070309020205020404" pitchFamily="49" charset="0"/>
                <a:cs typeface="Courier New" panose="02070309020205020404" pitchFamily="49" charset="0"/>
              </a:rPr>
              <a:t>)</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Examine where it was installed</a:t>
            </a:r>
            <a:br>
              <a:rPr lang="en-US" sz="28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r>
            <a:br>
              <a:rPr lang="en-US" sz="1700" i="1" dirty="0" smtClean="0">
                <a:solidFill>
                  <a:schemeClr val="tx1"/>
                </a:solidFill>
                <a:cs typeface="Courier New" panose="02070309020205020404" pitchFamily="49" charset="0"/>
              </a:rPr>
            </a:br>
            <a:r>
              <a:rPr lang="en-US" sz="1700" i="1" dirty="0" smtClean="0">
                <a:solidFill>
                  <a:schemeClr val="tx1"/>
                </a:solidFill>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ls /</a:t>
            </a:r>
            <a:r>
              <a:rPr lang="en-US" sz="2300" i="1" dirty="0" err="1" smtClean="0">
                <a:solidFill>
                  <a:schemeClr val="tx1"/>
                </a:solidFill>
                <a:latin typeface="Courier New" panose="02070309020205020404" pitchFamily="49" charset="0"/>
                <a:cs typeface="Courier New" panose="02070309020205020404" pitchFamily="49" charset="0"/>
              </a:rPr>
              <a:t>usr</a:t>
            </a:r>
            <a:r>
              <a:rPr lang="en-US" sz="2300" i="1" dirty="0" smtClean="0">
                <a:solidFill>
                  <a:schemeClr val="tx1"/>
                </a:solidFill>
                <a:latin typeface="Courier New" panose="02070309020205020404" pitchFamily="49" charset="0"/>
                <a:cs typeface="Courier New" panose="02070309020205020404" pitchFamily="49" charset="0"/>
              </a:rPr>
              <a:t>/bin/</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300" i="1" dirty="0">
                <a:solidFill>
                  <a:schemeClr val="tx1"/>
                </a:solidFill>
                <a:latin typeface="Courier New" panose="02070309020205020404" pitchFamily="49" charset="0"/>
                <a:cs typeface="Courier New" panose="02070309020205020404" pitchFamily="49" charset="0"/>
              </a:rPr>
              <a:t/>
            </a:r>
            <a:br>
              <a:rPr lang="en-US" sz="2300" i="1" dirty="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 exit</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(Ctrl-a x to exit </a:t>
            </a:r>
            <a:r>
              <a:rPr lang="en-US" sz="2300" i="1" dirty="0" err="1" smtClean="0">
                <a:solidFill>
                  <a:schemeClr val="tx1"/>
                </a:solidFill>
                <a:latin typeface="Courier New" panose="02070309020205020404" pitchFamily="49" charset="0"/>
                <a:cs typeface="Courier New" panose="02070309020205020404" pitchFamily="49" charset="0"/>
              </a:rPr>
              <a:t>qemu</a:t>
            </a:r>
            <a:r>
              <a:rPr lang="en-US" sz="2300" i="1" dirty="0" smtClean="0">
                <a:solidFill>
                  <a:schemeClr val="tx1"/>
                </a:solidFill>
                <a:latin typeface="Courier New" panose="02070309020205020404" pitchFamily="49" charset="0"/>
                <a:cs typeface="Courier New" panose="02070309020205020404" pitchFamily="49" charset="0"/>
              </a:rPr>
              <a:t>)</a:t>
            </a:r>
            <a:endParaRPr lang="en-US"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049094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Node.js and Open Embedded</a:t>
            </a:r>
          </a:p>
        </p:txBody>
      </p:sp>
      <p:sp>
        <p:nvSpPr>
          <p:cNvPr id="73" name="Shape 73"/>
          <p:cNvSpPr txBox="1">
            <a:spLocks noGrp="1"/>
          </p:cNvSpPr>
          <p:nvPr>
            <p:ph sz="quarter" idx="13"/>
          </p:nvPr>
        </p:nvSpPr>
        <p:spPr>
          <a:prstGeom prst="rect">
            <a:avLst/>
          </a:prstGeom>
        </p:spPr>
        <p:txBody>
          <a:bodyPr lIns="91425" tIns="91425" rIns="91425" bIns="91425" anchor="t" anchorCtr="0">
            <a:noAutofit/>
          </a:bodyPr>
          <a:lstStyle/>
          <a:p>
            <a:pPr>
              <a:spcBef>
                <a:spcPts val="0"/>
              </a:spcBef>
            </a:pPr>
            <a:r>
              <a:rPr lang="en" sz="2400" dirty="0"/>
              <a:t>Layer index </a:t>
            </a:r>
            <a:r>
              <a:rPr lang="en" sz="2400" dirty="0" smtClean="0"/>
              <a:t>recipe search returns ~10 hits</a:t>
            </a:r>
            <a:endParaRPr lang="en" sz="2400" dirty="0"/>
          </a:p>
          <a:p>
            <a:pPr lvl="1">
              <a:spcBef>
                <a:spcPts val="0"/>
              </a:spcBef>
            </a:pPr>
            <a:r>
              <a:rPr lang="en" sz="2000" dirty="0"/>
              <a:t>We’ll be working with the meta-oe recipe </a:t>
            </a:r>
            <a:endParaRPr lang="en" sz="2000" dirty="0" smtClean="0"/>
          </a:p>
          <a:p>
            <a:pPr lvl="1">
              <a:spcBef>
                <a:spcPts val="0"/>
              </a:spcBef>
            </a:pPr>
            <a:r>
              <a:rPr lang="en" sz="2000" dirty="0" smtClean="0"/>
              <a:t>(</a:t>
            </a:r>
            <a:r>
              <a:rPr lang="en" sz="2000" dirty="0"/>
              <a:t>4.x, oldest LTS version)</a:t>
            </a:r>
          </a:p>
          <a:p>
            <a:pPr>
              <a:spcBef>
                <a:spcPts val="1800"/>
              </a:spcBef>
            </a:pPr>
            <a:r>
              <a:rPr lang="en" sz="2400" dirty="0"/>
              <a:t>More versions are available in </a:t>
            </a:r>
            <a:r>
              <a:rPr lang="en" sz="2400" u="sng" dirty="0" smtClean="0">
                <a:solidFill>
                  <a:schemeClr val="hlink"/>
                </a:solidFill>
                <a:hlinkClick r:id="rId3"/>
              </a:rPr>
              <a:t>meta-nodejs</a:t>
            </a:r>
            <a:endParaRPr lang="en" sz="2400" dirty="0"/>
          </a:p>
          <a:p>
            <a:pPr>
              <a:spcBef>
                <a:spcPts val="1800"/>
              </a:spcBef>
            </a:pPr>
            <a:r>
              <a:rPr lang="en" sz="2400" dirty="0"/>
              <a:t>Devtool support was introduced in </a:t>
            </a:r>
            <a:r>
              <a:rPr lang="en" sz="2400" dirty="0" smtClean="0"/>
              <a:t>krogoth</a:t>
            </a:r>
          </a:p>
          <a:p>
            <a:pPr lvl="1">
              <a:spcBef>
                <a:spcPts val="0"/>
              </a:spcBef>
            </a:pPr>
            <a:r>
              <a:rPr lang="en" sz="2000" dirty="0" smtClean="0"/>
              <a:t>Use </a:t>
            </a:r>
            <a:r>
              <a:rPr lang="en-US" sz="2000" dirty="0" smtClean="0"/>
              <a:t>pyro</a:t>
            </a:r>
            <a:endParaRPr lang="en" sz="2000" dirty="0"/>
          </a:p>
          <a:p>
            <a:pPr>
              <a:spcBef>
                <a:spcPts val="1800"/>
              </a:spcBef>
            </a:pPr>
            <a:r>
              <a:rPr lang="en" sz="2400" dirty="0" smtClean="0"/>
              <a:t>There’s still work to do. </a:t>
            </a:r>
            <a:r>
              <a:rPr lang="en" sz="2400" dirty="0"/>
              <a:t>See bug </a:t>
            </a:r>
            <a:r>
              <a:rPr lang="en" sz="2400" u="sng" dirty="0">
                <a:solidFill>
                  <a:schemeClr val="hlink"/>
                </a:solidFill>
                <a:hlinkClick r:id="rId4"/>
              </a:rPr>
              <a:t>#10653</a:t>
            </a:r>
            <a:r>
              <a:rPr lang="en" sz="2400" dirty="0"/>
              <a:t>. </a:t>
            </a:r>
          </a:p>
        </p:txBody>
      </p:sp>
    </p:spTree>
    <p:extLst>
      <p:ext uri="{BB962C8B-B14F-4D97-AF65-F5344CB8AC3E}">
        <p14:creationId xmlns:p14="http://schemas.microsoft.com/office/powerpoint/2010/main" val="1624068753"/>
      </p:ext>
    </p:extLst>
  </p:cSld>
  <p:clrMapOvr>
    <a:masterClrMapping/>
  </p:clrMapOvr>
  <p:transition>
    <p:fade/>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Using devtool to generate recipe</a:t>
            </a:r>
          </a:p>
        </p:txBody>
      </p:sp>
      <p:sp>
        <p:nvSpPr>
          <p:cNvPr id="79" name="Shape 79"/>
          <p:cNvSpPr txBox="1">
            <a:spLocks noGrp="1"/>
          </p:cNvSpPr>
          <p:nvPr>
            <p:ph sz="quarter" idx="13"/>
          </p:nvPr>
        </p:nvSpPr>
        <p:spPr>
          <a:xfrm>
            <a:off x="448853" y="914400"/>
            <a:ext cx="8233186" cy="4997450"/>
          </a:xfrm>
          <a:prstGeom prst="rect">
            <a:avLst/>
          </a:prstGeom>
        </p:spPr>
        <p:txBody>
          <a:bodyPr lIns="91425" tIns="91425" rIns="91425" bIns="91425" anchor="t" anchorCtr="0">
            <a:noAutofit/>
          </a:bodyPr>
          <a:lstStyle/>
          <a:p>
            <a:pPr>
              <a:spcBef>
                <a:spcPts val="0"/>
              </a:spcBef>
              <a:spcAft>
                <a:spcPts val="0"/>
              </a:spcAft>
            </a:pPr>
            <a:r>
              <a:rPr lang="en" sz="2400" dirty="0" smtClean="0"/>
              <a:t>Go to the build directory (with a clean shell)</a:t>
            </a:r>
            <a:br>
              <a:rPr lang="en" sz="2400" dirty="0" smtClean="0"/>
            </a:br>
            <a:r>
              <a:rPr lang="en" sz="1400" dirty="0" smtClean="0">
                <a:latin typeface="Courier New" panose="02070309020205020404" pitchFamily="49" charset="0"/>
                <a:cs typeface="Courier New" panose="02070309020205020404" pitchFamily="49" charset="0"/>
              </a:rPr>
              <a:t>  </a:t>
            </a:r>
            <a:r>
              <a:rPr lang="en" sz="1400" dirty="0" smtClean="0">
                <a:latin typeface="Courier New" panose="02070309020205020404" pitchFamily="49" charset="0"/>
                <a:ea typeface="Courier New"/>
                <a:cs typeface="Courier New" panose="02070309020205020404" pitchFamily="49" charset="0"/>
                <a:sym typeface="Courier New"/>
              </a:rPr>
              <a:t>$ cd /scratch</a:t>
            </a:r>
            <a:br>
              <a:rPr lang="en" sz="1400" dirty="0" smtClean="0">
                <a:latin typeface="Courier New" panose="02070309020205020404" pitchFamily="49" charset="0"/>
                <a:ea typeface="Courier New"/>
                <a:cs typeface="Courier New" panose="02070309020205020404" pitchFamily="49" charset="0"/>
                <a:sym typeface="Courier New"/>
              </a:rPr>
            </a:br>
            <a:r>
              <a:rPr lang="en" sz="1400" dirty="0" smtClean="0">
                <a:latin typeface="Courier New" panose="02070309020205020404" pitchFamily="49" charset="0"/>
                <a:ea typeface="Courier New"/>
                <a:cs typeface="Courier New" panose="02070309020205020404" pitchFamily="49" charset="0"/>
                <a:sym typeface="Courier New"/>
              </a:rPr>
              <a:t>  $ </a:t>
            </a:r>
            <a:r>
              <a:rPr lang="en-US" sz="1400" dirty="0">
                <a:latin typeface="Courier New" panose="02070309020205020404" pitchFamily="49" charset="0"/>
                <a:ea typeface="Courier New"/>
                <a:cs typeface="Courier New" panose="02070309020205020404" pitchFamily="49" charset="0"/>
                <a:sym typeface="Courier New"/>
              </a:rPr>
              <a:t>. poky/</a:t>
            </a:r>
            <a:r>
              <a:rPr lang="en-US" sz="1400" dirty="0" err="1">
                <a:latin typeface="Courier New" panose="02070309020205020404" pitchFamily="49" charset="0"/>
                <a:ea typeface="Courier New"/>
                <a:cs typeface="Courier New" panose="02070309020205020404" pitchFamily="49" charset="0"/>
                <a:sym typeface="Courier New"/>
              </a:rPr>
              <a:t>oe</a:t>
            </a:r>
            <a:r>
              <a:rPr lang="en-US" sz="1400" dirty="0">
                <a:latin typeface="Courier New" panose="02070309020205020404" pitchFamily="49" charset="0"/>
                <a:ea typeface="Courier New"/>
                <a:cs typeface="Courier New" panose="02070309020205020404" pitchFamily="49" charset="0"/>
                <a:sym typeface="Courier New"/>
              </a:rPr>
              <a:t>-</a:t>
            </a:r>
            <a:r>
              <a:rPr lang="en-US" sz="1400" dirty="0" err="1">
                <a:latin typeface="Courier New" panose="02070309020205020404" pitchFamily="49" charset="0"/>
                <a:ea typeface="Courier New"/>
                <a:cs typeface="Courier New" panose="02070309020205020404" pitchFamily="49" charset="0"/>
                <a:sym typeface="Courier New"/>
              </a:rPr>
              <a:t>init</a:t>
            </a:r>
            <a:r>
              <a:rPr lang="en-US" sz="1400" dirty="0">
                <a:latin typeface="Courier New" panose="02070309020205020404" pitchFamily="49" charset="0"/>
                <a:ea typeface="Courier New"/>
                <a:cs typeface="Courier New" panose="02070309020205020404" pitchFamily="49" charset="0"/>
                <a:sym typeface="Courier New"/>
              </a:rPr>
              <a:t>-build-</a:t>
            </a:r>
            <a:r>
              <a:rPr lang="en-US" sz="1400" dirty="0" err="1">
                <a:latin typeface="Courier New" panose="02070309020205020404" pitchFamily="49" charset="0"/>
                <a:ea typeface="Courier New"/>
                <a:cs typeface="Courier New" panose="02070309020205020404" pitchFamily="49" charset="0"/>
                <a:sym typeface="Courier New"/>
              </a:rPr>
              <a:t>env</a:t>
            </a: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endParaRPr lang="en" sz="2400" dirty="0" smtClean="0"/>
          </a:p>
          <a:p>
            <a:pPr>
              <a:spcBef>
                <a:spcPts val="0"/>
              </a:spcBef>
              <a:spcAft>
                <a:spcPts val="0"/>
              </a:spcAft>
            </a:pPr>
            <a:r>
              <a:rPr lang="en" sz="2400" dirty="0" smtClean="0"/>
              <a:t>Create </a:t>
            </a:r>
            <a:r>
              <a:rPr lang="en" sz="2400" dirty="0"/>
              <a:t>recipe from module in </a:t>
            </a:r>
            <a:r>
              <a:rPr lang="en" sz="2400" dirty="0" smtClean="0"/>
              <a:t>registry</a:t>
            </a:r>
            <a:br>
              <a:rPr lang="en" sz="2400" dirty="0" smtClean="0"/>
            </a:br>
            <a:endParaRPr lang="en" sz="1100" dirty="0" smtClean="0"/>
          </a:p>
          <a:p>
            <a:pPr marL="600075" lvl="1">
              <a:spcBef>
                <a:spcPts val="0"/>
              </a:spcBef>
              <a:spcAft>
                <a:spcPts val="0"/>
              </a:spcAft>
              <a:buAutoNum type="alphaLcParenR"/>
            </a:pPr>
            <a:r>
              <a:rPr lang="en" sz="1400" dirty="0" smtClean="0">
                <a:latin typeface="Courier New"/>
                <a:ea typeface="Courier New"/>
                <a:cs typeface="Courier New"/>
                <a:sym typeface="Courier New"/>
              </a:rPr>
              <a:t>$ </a:t>
            </a:r>
            <a:r>
              <a:rPr lang="en" sz="1400" dirty="0">
                <a:latin typeface="Courier New"/>
                <a:ea typeface="Courier New"/>
                <a:cs typeface="Courier New"/>
                <a:sym typeface="Courier New"/>
              </a:rPr>
              <a:t>devtool add "npm://</a:t>
            </a:r>
            <a:r>
              <a:rPr lang="en" sz="1400" dirty="0" smtClean="0">
                <a:latin typeface="Courier New"/>
                <a:ea typeface="Courier New"/>
                <a:cs typeface="Courier New"/>
                <a:sym typeface="Courier New"/>
              </a:rPr>
              <a:t>registry.npmjs.org;name=mraa;version=1.5.1“</a:t>
            </a:r>
            <a:br>
              <a:rPr lang="en" sz="1400" dirty="0" smtClean="0">
                <a:latin typeface="Courier New"/>
                <a:ea typeface="Courier New"/>
                <a:cs typeface="Courier New"/>
                <a:sym typeface="Courier New"/>
              </a:rPr>
            </a:br>
            <a:r>
              <a:rPr lang="en" sz="1400" dirty="0" smtClean="0">
                <a:latin typeface="Courier New"/>
                <a:ea typeface="Courier New"/>
                <a:cs typeface="Courier New"/>
                <a:sym typeface="Courier New"/>
              </a:rPr>
              <a:t>-- or --</a:t>
            </a:r>
          </a:p>
          <a:p>
            <a:pPr marL="257175" lvl="1" indent="0">
              <a:spcBef>
                <a:spcPts val="0"/>
              </a:spcBef>
              <a:spcAft>
                <a:spcPts val="0"/>
              </a:spcAft>
              <a:buNone/>
            </a:pPr>
            <a:r>
              <a:rPr lang="en" sz="1400" dirty="0" smtClean="0">
                <a:latin typeface="Courier New" panose="02070309020205020404" pitchFamily="49" charset="0"/>
                <a:ea typeface="Courier New"/>
                <a:cs typeface="Courier New" panose="02070309020205020404" pitchFamily="49" charset="0"/>
                <a:sym typeface="Courier New"/>
              </a:rPr>
              <a:t>b) $ devtool add /scratch/src/nodejs/</a:t>
            </a:r>
            <a:r>
              <a:rPr lang="en-US" sz="1400" dirty="0" smtClean="0">
                <a:latin typeface="Courier New" panose="02070309020205020404" pitchFamily="49" charset="0"/>
                <a:ea typeface="Courier New"/>
                <a:cs typeface="Courier New" panose="02070309020205020404" pitchFamily="49" charset="0"/>
                <a:sym typeface="Courier New"/>
              </a:rPr>
              <a:t>mraa-1.5.1.tgz</a:t>
            </a:r>
            <a:endParaRPr lang="en-US" sz="1400" dirty="0">
              <a:latin typeface="Courier New" panose="02070309020205020404" pitchFamily="49" charset="0"/>
              <a:ea typeface="Courier New"/>
              <a:cs typeface="Courier New" panose="02070309020205020404" pitchFamily="49" charset="0"/>
              <a:sym typeface="Courier New"/>
            </a:endParaRPr>
          </a:p>
          <a:p>
            <a:pPr marL="257175" lvl="1" indent="0">
              <a:spcBef>
                <a:spcPts val="0"/>
              </a:spcBef>
              <a:spcAft>
                <a:spcPts val="0"/>
              </a:spcAft>
              <a:buNone/>
            </a:pPr>
            <a:endParaRPr lang="en" sz="1400" dirty="0" smtClean="0">
              <a:latin typeface="Courier New" panose="02070309020205020404" pitchFamily="49" charset="0"/>
              <a:ea typeface="Courier New"/>
              <a:cs typeface="Courier New" panose="02070309020205020404" pitchFamily="49" charset="0"/>
              <a:sym typeface="Courier New"/>
            </a:endParaRPr>
          </a:p>
          <a:p>
            <a:pPr>
              <a:spcBef>
                <a:spcPts val="0"/>
              </a:spcBef>
              <a:spcAft>
                <a:spcPts val="0"/>
              </a:spcAft>
            </a:pPr>
            <a:r>
              <a:rPr lang="en" sz="2550" dirty="0" smtClean="0"/>
              <a:t>Parses </a:t>
            </a:r>
            <a:r>
              <a:rPr lang="en" sz="2550" dirty="0"/>
              <a:t>package.json </a:t>
            </a:r>
            <a:r>
              <a:rPr lang="en" sz="2550" dirty="0" smtClean="0"/>
              <a:t>for basis of recipe</a:t>
            </a:r>
          </a:p>
          <a:p>
            <a:pPr lvl="1">
              <a:spcBef>
                <a:spcPts val="0"/>
              </a:spcBef>
              <a:spcAft>
                <a:spcPts val="0"/>
              </a:spcAft>
            </a:pPr>
            <a:r>
              <a:rPr lang="en-US" sz="1800" dirty="0"/>
              <a:t>Package </a:t>
            </a:r>
            <a:r>
              <a:rPr lang="en-US" sz="1800" dirty="0" smtClean="0"/>
              <a:t>name and version</a:t>
            </a:r>
            <a:endParaRPr lang="en-US" sz="1800" dirty="0"/>
          </a:p>
          <a:p>
            <a:pPr lvl="1">
              <a:spcBef>
                <a:spcPts val="0"/>
              </a:spcBef>
              <a:spcAft>
                <a:spcPts val="0"/>
              </a:spcAft>
            </a:pPr>
            <a:r>
              <a:rPr lang="en-US" sz="1800" dirty="0"/>
              <a:t>Description, homepage</a:t>
            </a:r>
          </a:p>
          <a:p>
            <a:pPr lvl="1">
              <a:spcBef>
                <a:spcPts val="0"/>
              </a:spcBef>
              <a:spcAft>
                <a:spcPts val="0"/>
              </a:spcAft>
            </a:pPr>
            <a:r>
              <a:rPr lang="en-US" sz="1800" dirty="0"/>
              <a:t>Location of source</a:t>
            </a:r>
          </a:p>
          <a:p>
            <a:pPr lvl="1">
              <a:spcBef>
                <a:spcPts val="0"/>
              </a:spcBef>
              <a:spcAft>
                <a:spcPts val="0"/>
              </a:spcAft>
            </a:pPr>
            <a:r>
              <a:rPr lang="en-US" sz="1800" dirty="0" smtClean="0"/>
              <a:t>Licenses</a:t>
            </a:r>
            <a:br>
              <a:rPr lang="en-US" sz="1800" dirty="0" smtClean="0"/>
            </a:br>
            <a:endParaRPr lang="en-US" sz="1800" dirty="0"/>
          </a:p>
          <a:p>
            <a:pPr>
              <a:spcBef>
                <a:spcPts val="0"/>
              </a:spcBef>
              <a:spcAft>
                <a:spcPts val="0"/>
              </a:spcAft>
            </a:pPr>
            <a:r>
              <a:rPr lang="en" sz="2400" dirty="0" smtClean="0"/>
              <a:t>Recursively </a:t>
            </a:r>
            <a:r>
              <a:rPr lang="en" sz="2400" dirty="0"/>
              <a:t>goes through </a:t>
            </a:r>
            <a:r>
              <a:rPr lang="en" sz="2400" dirty="0" smtClean="0"/>
              <a:t>dependencies</a:t>
            </a:r>
          </a:p>
          <a:p>
            <a:pPr lvl="1">
              <a:spcBef>
                <a:spcPts val="0"/>
              </a:spcBef>
              <a:spcAft>
                <a:spcPts val="0"/>
              </a:spcAft>
            </a:pPr>
            <a:r>
              <a:rPr lang="en-US" sz="1800" dirty="0" smtClean="0"/>
              <a:t>Creates </a:t>
            </a:r>
            <a:r>
              <a:rPr lang="en-US" sz="1800" dirty="0" err="1"/>
              <a:t>s</a:t>
            </a:r>
            <a:r>
              <a:rPr lang="en-US" sz="1800" dirty="0" err="1" smtClean="0"/>
              <a:t>hrinkwrap</a:t>
            </a:r>
            <a:r>
              <a:rPr lang="en-US" sz="1800" dirty="0" smtClean="0"/>
              <a:t> </a:t>
            </a:r>
            <a:r>
              <a:rPr lang="en-US" sz="1800" dirty="0"/>
              <a:t>and lockdown files</a:t>
            </a:r>
          </a:p>
          <a:p>
            <a:pPr marL="457200" lvl="0" indent="0">
              <a:spcBef>
                <a:spcPts val="0"/>
              </a:spcBef>
              <a:buNone/>
            </a:pPr>
            <a:r>
              <a:rPr lang="en" sz="1400" b="0" dirty="0" smtClean="0">
                <a:latin typeface="Courier New"/>
                <a:ea typeface="Courier New"/>
                <a:cs typeface="Courier New"/>
                <a:sym typeface="Courier New"/>
              </a:rPr>
              <a:t>$ </a:t>
            </a:r>
            <a:r>
              <a:rPr lang="en" sz="1400" b="0" dirty="0">
                <a:latin typeface="Courier New"/>
                <a:ea typeface="Courier New"/>
                <a:cs typeface="Courier New"/>
                <a:sym typeface="Courier New"/>
              </a:rPr>
              <a:t>devtool edit-recipe mraa</a:t>
            </a:r>
          </a:p>
        </p:txBody>
      </p:sp>
    </p:spTree>
    <p:extLst>
      <p:ext uri="{BB962C8B-B14F-4D97-AF65-F5344CB8AC3E}">
        <p14:creationId xmlns:p14="http://schemas.microsoft.com/office/powerpoint/2010/main" val="2657974662"/>
      </p:ext>
    </p:extLst>
  </p:cSld>
  <p:clrMapOvr>
    <a:masterClrMapping/>
  </p:clrMapOvr>
  <p:transition>
    <p:fade/>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Under the hood</a:t>
            </a:r>
            <a:endParaRPr lang="en-US" sz="2800" dirty="0"/>
          </a:p>
        </p:txBody>
      </p:sp>
      <p:sp>
        <p:nvSpPr>
          <p:cNvPr id="3" name="Content Placeholder 2"/>
          <p:cNvSpPr>
            <a:spLocks noGrp="1"/>
          </p:cNvSpPr>
          <p:nvPr>
            <p:ph sz="quarter" idx="13"/>
          </p:nvPr>
        </p:nvSpPr>
        <p:spPr/>
        <p:txBody>
          <a:bodyPr/>
          <a:lstStyle/>
          <a:p>
            <a:r>
              <a:rPr lang="en-US" sz="2400" dirty="0" smtClean="0"/>
              <a:t>NPM makes it hard to limit network access to fetch task</a:t>
            </a:r>
          </a:p>
          <a:p>
            <a:r>
              <a:rPr lang="en-US" sz="2400" dirty="0" smtClean="0"/>
              <a:t>Fetch task walks dependency tree fetching </a:t>
            </a:r>
            <a:r>
              <a:rPr lang="en-US" sz="2400" dirty="0" err="1" smtClean="0"/>
              <a:t>tarballs</a:t>
            </a:r>
            <a:r>
              <a:rPr lang="en-US" sz="2400" dirty="0" smtClean="0"/>
              <a:t> from NPM registry</a:t>
            </a:r>
          </a:p>
          <a:p>
            <a:r>
              <a:rPr lang="en-US" sz="2400" dirty="0" smtClean="0"/>
              <a:t>Build task uses ‘</a:t>
            </a:r>
            <a:r>
              <a:rPr lang="en-US" sz="2400" dirty="0" err="1" smtClean="0"/>
              <a:t>npm</a:t>
            </a:r>
            <a:r>
              <a:rPr lang="en-US" sz="2400" dirty="0" smtClean="0"/>
              <a:t> install’ with registry disabled (OE specific patch) to create </a:t>
            </a:r>
            <a:r>
              <a:rPr lang="en-US" sz="2400" dirty="0" err="1" smtClean="0"/>
              <a:t>node_modules</a:t>
            </a:r>
            <a:endParaRPr lang="en-US" sz="2400" dirty="0" smtClean="0"/>
          </a:p>
          <a:p>
            <a:r>
              <a:rPr lang="en-US" sz="2400" dirty="0" smtClean="0"/>
              <a:t>Install tasks puts </a:t>
            </a:r>
            <a:r>
              <a:rPr lang="en-US" sz="2400" dirty="0" err="1" smtClean="0"/>
              <a:t>node_modules</a:t>
            </a:r>
            <a:r>
              <a:rPr lang="en-US" sz="2400" dirty="0" smtClean="0"/>
              <a:t> in correct place</a:t>
            </a:r>
            <a:endParaRPr lang="en-US" sz="2400" dirty="0"/>
          </a:p>
        </p:txBody>
      </p:sp>
    </p:spTree>
    <p:extLst>
      <p:ext uri="{BB962C8B-B14F-4D97-AF65-F5344CB8AC3E}">
        <p14:creationId xmlns:p14="http://schemas.microsoft.com/office/powerpoint/2010/main" val="2112883351"/>
      </p:ext>
    </p:extLst>
  </p:cSld>
  <p:clrMapOvr>
    <a:masterClrMapping/>
  </p:clrMapOvr>
  <p:transition>
    <p:fade/>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Building and deploying</a:t>
            </a:r>
          </a:p>
        </p:txBody>
      </p:sp>
      <p:sp>
        <p:nvSpPr>
          <p:cNvPr id="85" name="Shape 85"/>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0"/>
              </a:spcAft>
            </a:pPr>
            <a:r>
              <a:rPr lang="en" sz="2400" dirty="0"/>
              <a:t>Build is really a pre-package task (apart from native gyp builds)</a:t>
            </a:r>
          </a:p>
          <a:p>
            <a:pPr marL="457200" lvl="0" indent="0">
              <a:spcBef>
                <a:spcPts val="0"/>
              </a:spcBef>
              <a:buNone/>
            </a:pPr>
            <a:r>
              <a:rPr lang="en" b="0" dirty="0">
                <a:latin typeface="Courier New"/>
                <a:ea typeface="Courier New"/>
                <a:cs typeface="Courier New"/>
                <a:sym typeface="Courier New"/>
              </a:rPr>
              <a:t>$ devtool build mraa</a:t>
            </a:r>
          </a:p>
          <a:p>
            <a:pPr>
              <a:spcBef>
                <a:spcPts val="1800"/>
              </a:spcBef>
              <a:spcAft>
                <a:spcPts val="0"/>
              </a:spcAft>
            </a:pPr>
            <a:r>
              <a:rPr lang="en" sz="2400" dirty="0"/>
              <a:t>Deploy as normal</a:t>
            </a:r>
          </a:p>
          <a:p>
            <a:pPr marL="457200" lvl="0" indent="0" rtl="0">
              <a:spcBef>
                <a:spcPts val="0"/>
              </a:spcBef>
              <a:buNone/>
            </a:pPr>
            <a:r>
              <a:rPr lang="en" b="0" dirty="0">
                <a:latin typeface="Courier New"/>
                <a:ea typeface="Courier New"/>
                <a:cs typeface="Courier New"/>
                <a:sym typeface="Courier New"/>
              </a:rPr>
              <a:t>$ devtool deploy-target -s mraa root@target_addr</a:t>
            </a:r>
          </a:p>
          <a:p>
            <a:pPr>
              <a:spcBef>
                <a:spcPts val="1800"/>
              </a:spcBef>
              <a:spcAft>
                <a:spcPts val="0"/>
              </a:spcAft>
            </a:pPr>
            <a:r>
              <a:rPr lang="en" sz="2400" dirty="0"/>
              <a:t>Is module installed on the target?</a:t>
            </a:r>
          </a:p>
          <a:p>
            <a:pPr marL="457200" lvl="0" indent="0">
              <a:spcBef>
                <a:spcPts val="0"/>
              </a:spcBef>
              <a:buNone/>
            </a:pPr>
            <a:r>
              <a:rPr lang="en" b="0" dirty="0">
                <a:latin typeface="Courier New"/>
                <a:ea typeface="Courier New"/>
                <a:cs typeface="Courier New"/>
                <a:sym typeface="Courier New"/>
              </a:rPr>
              <a:t># npm -g ls mraa</a:t>
            </a:r>
          </a:p>
        </p:txBody>
      </p:sp>
    </p:spTree>
    <p:extLst>
      <p:ext uri="{BB962C8B-B14F-4D97-AF65-F5344CB8AC3E}">
        <p14:creationId xmlns:p14="http://schemas.microsoft.com/office/powerpoint/2010/main" val="1610245169"/>
      </p:ext>
    </p:extLst>
  </p:cSld>
  <p:clrMapOvr>
    <a:masterClrMapping/>
  </p:clrMapOvr>
  <p:transition>
    <p:fade/>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Shape 90"/>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Running on target</a:t>
            </a:r>
          </a:p>
        </p:txBody>
      </p:sp>
      <p:sp>
        <p:nvSpPr>
          <p:cNvPr id="91" name="Shape 91"/>
          <p:cNvSpPr txBox="1">
            <a:spLocks noGrp="1"/>
          </p:cNvSpPr>
          <p:nvPr>
            <p:ph sz="quarter" idx="13"/>
          </p:nvPr>
        </p:nvSpPr>
        <p:spPr>
          <a:prstGeom prst="rect">
            <a:avLst/>
          </a:prstGeom>
        </p:spPr>
        <p:txBody>
          <a:bodyPr lIns="91425" tIns="91425" rIns="91425" bIns="91425" anchor="t" anchorCtr="0">
            <a:noAutofit/>
          </a:bodyPr>
          <a:lstStyle/>
          <a:p>
            <a:pPr lvl="0" rtl="0">
              <a:spcBef>
                <a:spcPts val="0"/>
              </a:spcBef>
              <a:spcAft>
                <a:spcPts val="0"/>
              </a:spcAft>
              <a:buNone/>
            </a:pPr>
            <a:r>
              <a:rPr lang="en" sz="1800" b="0" dirty="0">
                <a:latin typeface="Courier New"/>
                <a:ea typeface="Courier New"/>
                <a:cs typeface="Courier New"/>
                <a:sym typeface="Courier New"/>
              </a:rPr>
              <a:t># export NODE_PATH=/usr/lib/node_modules</a:t>
            </a:r>
          </a:p>
          <a:p>
            <a:pPr lvl="0" rtl="0">
              <a:spcBef>
                <a:spcPts val="0"/>
              </a:spcBef>
              <a:spcAft>
                <a:spcPts val="0"/>
              </a:spcAft>
              <a:buNone/>
            </a:pPr>
            <a:r>
              <a:rPr lang="en" sz="1800" b="0" dirty="0">
                <a:latin typeface="Courier New"/>
                <a:ea typeface="Courier New"/>
                <a:cs typeface="Courier New"/>
                <a:sym typeface="Courier New"/>
              </a:rPr>
              <a:t># node</a:t>
            </a:r>
          </a:p>
          <a:p>
            <a:pPr lvl="0" rtl="0">
              <a:spcBef>
                <a:spcPts val="0"/>
              </a:spcBef>
              <a:spcAft>
                <a:spcPts val="0"/>
              </a:spcAft>
              <a:buNone/>
            </a:pPr>
            <a:r>
              <a:rPr lang="en" sz="1800" b="0" dirty="0">
                <a:latin typeface="Courier New"/>
                <a:ea typeface="Courier New"/>
                <a:cs typeface="Courier New"/>
                <a:sym typeface="Courier New"/>
              </a:rPr>
              <a:t>&gt; var mraa = require(‘mraa’)</a:t>
            </a:r>
          </a:p>
          <a:p>
            <a:pPr lvl="0">
              <a:spcBef>
                <a:spcPts val="0"/>
              </a:spcBef>
              <a:spcAft>
                <a:spcPts val="0"/>
              </a:spcAft>
              <a:buClr>
                <a:schemeClr val="dk1"/>
              </a:buClr>
              <a:buSzPct val="78571"/>
              <a:buFont typeface="Arial"/>
              <a:buNone/>
            </a:pPr>
            <a:r>
              <a:rPr lang="en" sz="1800" b="0" dirty="0">
                <a:latin typeface="Courier New"/>
                <a:ea typeface="Courier New"/>
                <a:cs typeface="Courier New"/>
                <a:sym typeface="Courier New"/>
              </a:rPr>
              <a:t>&gt; console.log(‘mraa board: ‘ + mraa.getPlatformName())</a:t>
            </a:r>
          </a:p>
          <a:p>
            <a:pPr lvl="0" rtl="0">
              <a:spcBef>
                <a:spcPts val="0"/>
              </a:spcBef>
              <a:spcAft>
                <a:spcPts val="0"/>
              </a:spcAft>
              <a:buNone/>
            </a:pPr>
            <a:r>
              <a:rPr lang="en" sz="1800" b="0" dirty="0">
                <a:latin typeface="Courier New"/>
                <a:ea typeface="Courier New"/>
                <a:cs typeface="Courier New"/>
                <a:sym typeface="Courier New"/>
              </a:rPr>
              <a:t>&gt; var gpio = new mraa.Gpio(360, true, true)</a:t>
            </a:r>
          </a:p>
          <a:p>
            <a:pPr lvl="0" rtl="0">
              <a:spcBef>
                <a:spcPts val="0"/>
              </a:spcBef>
              <a:spcAft>
                <a:spcPts val="0"/>
              </a:spcAft>
              <a:buNone/>
            </a:pPr>
            <a:r>
              <a:rPr lang="en" sz="1800" b="0" dirty="0">
                <a:latin typeface="Courier New"/>
                <a:ea typeface="Courier New"/>
                <a:cs typeface="Courier New"/>
                <a:sym typeface="Courier New"/>
              </a:rPr>
              <a:t>&gt; gpio.dir(mraa.DIR_OUT)</a:t>
            </a:r>
          </a:p>
          <a:p>
            <a:pPr lvl="0">
              <a:spcBef>
                <a:spcPts val="0"/>
              </a:spcBef>
              <a:spcAft>
                <a:spcPts val="0"/>
              </a:spcAft>
              <a:buNone/>
            </a:pPr>
            <a:r>
              <a:rPr lang="en" sz="1800" b="0" dirty="0">
                <a:latin typeface="Courier New"/>
                <a:ea typeface="Courier New"/>
                <a:cs typeface="Courier New"/>
                <a:sym typeface="Courier New"/>
              </a:rPr>
              <a:t>&gt; gpio.write(1)</a:t>
            </a:r>
          </a:p>
          <a:p>
            <a:pPr lvl="0">
              <a:spcBef>
                <a:spcPts val="0"/>
              </a:spcBef>
              <a:buNone/>
            </a:pPr>
            <a:endParaRPr sz="1400" dirty="0">
              <a:latin typeface="Courier New"/>
              <a:ea typeface="Courier New"/>
              <a:cs typeface="Courier New"/>
              <a:sym typeface="Courier New"/>
            </a:endParaRPr>
          </a:p>
          <a:p>
            <a:pPr lvl="0">
              <a:spcBef>
                <a:spcPts val="0"/>
              </a:spcBef>
              <a:buNone/>
            </a:pPr>
            <a:endParaRPr dirty="0"/>
          </a:p>
        </p:txBody>
      </p:sp>
    </p:spTree>
    <p:extLst>
      <p:ext uri="{BB962C8B-B14F-4D97-AF65-F5344CB8AC3E}">
        <p14:creationId xmlns:p14="http://schemas.microsoft.com/office/powerpoint/2010/main" val="106713321"/>
      </p:ext>
    </p:extLst>
  </p:cSld>
  <p:clrMapOvr>
    <a:masterClrMapping/>
  </p:clrMapOvr>
  <p:transition>
    <p:fade/>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Shape 96"/>
          <p:cNvSpPr txBox="1">
            <a:spLocks noGrp="1"/>
          </p:cNvSpPr>
          <p:nvPr>
            <p:ph type="title"/>
          </p:nvPr>
        </p:nvSpPr>
        <p:spPr>
          <a:prstGeom prst="rect">
            <a:avLst/>
          </a:prstGeom>
        </p:spPr>
        <p:txBody>
          <a:bodyPr lIns="91425" tIns="91425" rIns="91425" bIns="91425" anchor="t" anchorCtr="0">
            <a:noAutofit/>
          </a:bodyPr>
          <a:lstStyle/>
          <a:p>
            <a:pPr lvl="0">
              <a:spcBef>
                <a:spcPts val="0"/>
              </a:spcBef>
              <a:buNone/>
            </a:pPr>
            <a:r>
              <a:rPr lang="en" sz="2800" dirty="0"/>
              <a:t>Developing on target</a:t>
            </a:r>
          </a:p>
        </p:txBody>
      </p:sp>
      <p:sp>
        <p:nvSpPr>
          <p:cNvPr id="97" name="Shape 97"/>
          <p:cNvSpPr txBox="1">
            <a:spLocks noGrp="1"/>
          </p:cNvSpPr>
          <p:nvPr>
            <p:ph sz="quarter" idx="13"/>
          </p:nvPr>
        </p:nvSpPr>
        <p:spPr>
          <a:prstGeom prst="rect">
            <a:avLst/>
          </a:prstGeom>
        </p:spPr>
        <p:txBody>
          <a:bodyPr lIns="91425" tIns="91425" rIns="91425" bIns="91425" anchor="t" anchorCtr="0">
            <a:noAutofit/>
          </a:bodyPr>
          <a:lstStyle/>
          <a:p>
            <a:pPr>
              <a:spcBef>
                <a:spcPts val="0"/>
              </a:spcBef>
              <a:spcAft>
                <a:spcPts val="1000"/>
              </a:spcAft>
            </a:pPr>
            <a:r>
              <a:rPr lang="en" sz="2400" dirty="0"/>
              <a:t>Many ways of doing this. Let’s keep it simple </a:t>
            </a:r>
          </a:p>
          <a:p>
            <a:pPr>
              <a:spcBef>
                <a:spcPts val="0"/>
              </a:spcBef>
              <a:spcAft>
                <a:spcPts val="0"/>
              </a:spcAft>
            </a:pPr>
            <a:r>
              <a:rPr lang="en" sz="2400" dirty="0"/>
              <a:t>On your </a:t>
            </a:r>
            <a:r>
              <a:rPr lang="en" sz="2400" dirty="0" smtClean="0"/>
              <a:t>target</a:t>
            </a:r>
            <a:br>
              <a:rPr lang="en" sz="2400" dirty="0" smtClean="0"/>
            </a:br>
            <a:endParaRPr lang="en" sz="2400" dirty="0" smtClean="0"/>
          </a:p>
          <a:p>
            <a:pPr marL="457200" lvl="0" indent="0">
              <a:spcBef>
                <a:spcPts val="0"/>
              </a:spcBef>
              <a:spcAft>
                <a:spcPts val="0"/>
              </a:spcAft>
              <a:buNone/>
            </a:pPr>
            <a:r>
              <a:rPr lang="en" sz="1800" b="0" dirty="0" smtClean="0">
                <a:latin typeface="Courier New"/>
                <a:ea typeface="Courier New"/>
                <a:cs typeface="Courier New"/>
                <a:sym typeface="Courier New"/>
              </a:rPr>
              <a:t># mkdir mmax-blinker</a:t>
            </a:r>
          </a:p>
          <a:p>
            <a:pPr marL="457200" lvl="0" indent="0">
              <a:spcBef>
                <a:spcPts val="0"/>
              </a:spcBef>
              <a:buNone/>
            </a:pPr>
            <a:r>
              <a:rPr lang="en" sz="1800" b="0" dirty="0" smtClean="0">
                <a:latin typeface="Courier New"/>
                <a:ea typeface="Courier New"/>
                <a:cs typeface="Courier New"/>
                <a:sym typeface="Courier New"/>
              </a:rPr>
              <a:t># </a:t>
            </a:r>
            <a:r>
              <a:rPr lang="en" sz="1800" b="0" dirty="0">
                <a:latin typeface="Courier New"/>
                <a:ea typeface="Courier New"/>
                <a:cs typeface="Courier New"/>
                <a:sym typeface="Courier New"/>
              </a:rPr>
              <a:t>cd </a:t>
            </a:r>
            <a:r>
              <a:rPr lang="en" sz="1800" b="0" dirty="0" smtClean="0">
                <a:latin typeface="Courier New"/>
                <a:ea typeface="Courier New"/>
                <a:cs typeface="Courier New"/>
                <a:sym typeface="Courier New"/>
              </a:rPr>
              <a:t>mmax-blinker</a:t>
            </a:r>
          </a:p>
          <a:p>
            <a:pPr marL="457200" lvl="0" indent="0">
              <a:spcBef>
                <a:spcPts val="0"/>
              </a:spcBef>
              <a:buNone/>
            </a:pPr>
            <a:endParaRPr lang="en" sz="1800" b="0" dirty="0">
              <a:latin typeface="Courier New"/>
              <a:ea typeface="Courier New"/>
              <a:cs typeface="Courier New"/>
              <a:sym typeface="Courier New"/>
            </a:endParaRPr>
          </a:p>
          <a:p>
            <a:pPr>
              <a:spcBef>
                <a:spcPts val="0"/>
              </a:spcBef>
              <a:spcAft>
                <a:spcPts val="0"/>
              </a:spcAft>
            </a:pPr>
            <a:r>
              <a:rPr lang="en" sz="2400" dirty="0"/>
              <a:t>Write some code and test </a:t>
            </a:r>
            <a:r>
              <a:rPr lang="en" sz="2400" dirty="0" smtClean="0"/>
              <a:t>it</a:t>
            </a:r>
          </a:p>
          <a:p>
            <a:pPr lvl="1">
              <a:spcBef>
                <a:spcPts val="0"/>
              </a:spcBef>
              <a:spcAft>
                <a:spcPts val="0"/>
              </a:spcAft>
              <a:buNone/>
            </a:pPr>
            <a:r>
              <a:rPr lang="en-US" sz="1800" b="0" dirty="0">
                <a:latin typeface="Courier New" panose="02070309020205020404" pitchFamily="49" charset="0"/>
                <a:cs typeface="Courier New" panose="02070309020205020404" pitchFamily="49" charset="0"/>
              </a:rPr>
              <a:t># </a:t>
            </a:r>
            <a:r>
              <a:rPr lang="en-US" sz="1800" b="0" dirty="0" err="1">
                <a:latin typeface="Courier New" panose="02070309020205020404" pitchFamily="49" charset="0"/>
                <a:cs typeface="Courier New" panose="02070309020205020404" pitchFamily="49" charset="0"/>
              </a:rPr>
              <a:t>cp</a:t>
            </a:r>
            <a:r>
              <a:rPr lang="en-US" sz="1800" b="0" dirty="0">
                <a:latin typeface="Courier New" panose="02070309020205020404" pitchFamily="49" charset="0"/>
                <a:cs typeface="Courier New" panose="02070309020205020404" pitchFamily="49" charset="0"/>
              </a:rPr>
              <a:t> $NODE_PATH/</a:t>
            </a:r>
            <a:r>
              <a:rPr lang="en-US" sz="1800" b="0" dirty="0" err="1">
                <a:latin typeface="Courier New" panose="02070309020205020404" pitchFamily="49" charset="0"/>
                <a:cs typeface="Courier New" panose="02070309020205020404" pitchFamily="49" charset="0"/>
              </a:rPr>
              <a:t>mraa</a:t>
            </a:r>
            <a:r>
              <a:rPr lang="en-US" sz="1800" b="0" dirty="0">
                <a:latin typeface="Courier New" panose="02070309020205020404" pitchFamily="49" charset="0"/>
                <a:cs typeface="Courier New" panose="02070309020205020404" pitchFamily="49" charset="0"/>
              </a:rPr>
              <a:t>/examples/</a:t>
            </a:r>
            <a:r>
              <a:rPr lang="en-US" sz="1800" b="0" dirty="0" err="1">
                <a:latin typeface="Courier New" panose="02070309020205020404" pitchFamily="49" charset="0"/>
                <a:cs typeface="Courier New" panose="02070309020205020404" pitchFamily="49" charset="0"/>
              </a:rPr>
              <a:t>javascript</a:t>
            </a:r>
            <a:r>
              <a:rPr lang="en-US" sz="1800" b="0" dirty="0">
                <a:latin typeface="Courier New" panose="02070309020205020404" pitchFamily="49" charset="0"/>
                <a:cs typeface="Courier New" panose="02070309020205020404" pitchFamily="49" charset="0"/>
              </a:rPr>
              <a:t>/Blink-IO.js .</a:t>
            </a: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vi </a:t>
            </a:r>
            <a:r>
              <a:rPr lang="en-US" sz="1800" b="0" dirty="0" smtClean="0">
                <a:latin typeface="Courier New" panose="02070309020205020404" pitchFamily="49" charset="0"/>
                <a:cs typeface="Courier New" panose="02070309020205020404" pitchFamily="49" charset="0"/>
              </a:rPr>
              <a:t>Blink-IO.js</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6">
              <a:spcBef>
                <a:spcPts val="0"/>
              </a:spcBef>
              <a:spcAft>
                <a:spcPts val="0"/>
              </a:spcAft>
              <a:buNone/>
            </a:pPr>
            <a:r>
              <a:rPr lang="en-US" sz="1600" dirty="0" smtClean="0">
                <a:cs typeface="Courier New" panose="02070309020205020404" pitchFamily="49" charset="0"/>
              </a:rPr>
              <a:t>change GPIO to “raw” id 360</a:t>
            </a:r>
            <a:endParaRPr lang="en-US" sz="1600" dirty="0">
              <a:cs typeface="Courier New" panose="02070309020205020404" pitchFamily="49" charset="0"/>
            </a:endParaRPr>
          </a:p>
          <a:p>
            <a:pPr lvl="6">
              <a:spcBef>
                <a:spcPts val="0"/>
              </a:spcBef>
              <a:spcAft>
                <a:spcPts val="0"/>
              </a:spcAft>
              <a:buNone/>
            </a:pPr>
            <a:r>
              <a:rPr lang="en-US" sz="1600" dirty="0">
                <a:cs typeface="Courier New" panose="02070309020205020404" pitchFamily="49" charset="0"/>
              </a:rPr>
              <a:t>add #!/</a:t>
            </a:r>
            <a:r>
              <a:rPr lang="en-US" sz="1600" dirty="0" err="1">
                <a:cs typeface="Courier New" panose="02070309020205020404" pitchFamily="49" charset="0"/>
              </a:rPr>
              <a:t>usr</a:t>
            </a:r>
            <a:r>
              <a:rPr lang="en-US" sz="1600" dirty="0">
                <a:cs typeface="Courier New" panose="02070309020205020404" pitchFamily="49" charset="0"/>
              </a:rPr>
              <a:t>/bin/node</a:t>
            </a:r>
          </a:p>
          <a:p>
            <a:pPr lvl="1">
              <a:spcBef>
                <a:spcPts val="0"/>
              </a:spcBef>
              <a:spcAft>
                <a:spcPts val="0"/>
              </a:spcAft>
              <a:buNone/>
            </a:pPr>
            <a:endParaRPr lang="en-US" sz="1800" b="0" dirty="0" smtClean="0">
              <a:latin typeface="Courier New" panose="02070309020205020404" pitchFamily="49" charset="0"/>
              <a:cs typeface="Courier New" panose="02070309020205020404" pitchFamily="49" charset="0"/>
            </a:endParaRPr>
          </a:p>
          <a:p>
            <a:pPr lvl="1">
              <a:spcBef>
                <a:spcPts val="0"/>
              </a:spcBef>
              <a:spcAft>
                <a:spcPts val="0"/>
              </a:spcAft>
              <a:buNone/>
            </a:pPr>
            <a:r>
              <a:rPr lang="en-US" sz="1800" b="0" dirty="0" smtClean="0">
                <a:latin typeface="Courier New" panose="02070309020205020404" pitchFamily="49" charset="0"/>
                <a:cs typeface="Courier New" panose="02070309020205020404" pitchFamily="49" charset="0"/>
              </a:rPr>
              <a:t># </a:t>
            </a:r>
            <a:r>
              <a:rPr lang="en-US" sz="1800" b="0" dirty="0">
                <a:latin typeface="Courier New" panose="02070309020205020404" pitchFamily="49" charset="0"/>
                <a:cs typeface="Courier New" panose="02070309020205020404" pitchFamily="49" charset="0"/>
              </a:rPr>
              <a:t>node Blink-IO.js</a:t>
            </a:r>
          </a:p>
          <a:p>
            <a:pPr lvl="0">
              <a:spcBef>
                <a:spcPts val="0"/>
              </a:spcBef>
              <a:spcAft>
                <a:spcPts val="0"/>
              </a:spcAft>
              <a:buNone/>
            </a:pPr>
            <a:r>
              <a:rPr lang="en" dirty="0"/>
              <a:t/>
            </a:r>
            <a:br>
              <a:rPr lang="en" dirty="0"/>
            </a:br>
            <a:endParaRPr lang="en" dirty="0"/>
          </a:p>
          <a:p>
            <a:pPr lvl="0">
              <a:spcBef>
                <a:spcPts val="0"/>
              </a:spcBef>
              <a:buNone/>
            </a:pPr>
            <a:endParaRPr dirty="0"/>
          </a:p>
        </p:txBody>
      </p:sp>
    </p:spTree>
    <p:extLst>
      <p:ext uri="{BB962C8B-B14F-4D97-AF65-F5344CB8AC3E}">
        <p14:creationId xmlns:p14="http://schemas.microsoft.com/office/powerpoint/2010/main" val="1135709541"/>
      </p:ext>
    </p:extLst>
  </p:cSld>
  <p:clrMapOvr>
    <a:masterClrMapping/>
  </p:clrMapOvr>
  <p:transition>
    <p:fade/>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Create NPM module on target</a:t>
            </a:r>
          </a:p>
        </p:txBody>
      </p:sp>
      <p:sp>
        <p:nvSpPr>
          <p:cNvPr id="3" name="Content Placeholder 2"/>
          <p:cNvSpPr>
            <a:spLocks noGrp="1"/>
          </p:cNvSpPr>
          <p:nvPr>
            <p:ph sz="quarter" idx="13"/>
          </p:nvPr>
        </p:nvSpPr>
        <p:spPr/>
        <p:txBody>
          <a:bodyPr/>
          <a:lstStyle/>
          <a:p>
            <a:r>
              <a:rPr lang="en-US" sz="2400" dirty="0"/>
              <a:t>Create </a:t>
            </a:r>
            <a:r>
              <a:rPr lang="en-US" sz="2400" dirty="0" err="1" smtClean="0"/>
              <a:t>package.json</a:t>
            </a:r>
            <a:endParaRPr lang="en-US" sz="2400" dirty="0"/>
          </a:p>
          <a:p>
            <a:pPr marL="257175" lvl="1" indent="0">
              <a:spcBef>
                <a:spcPts val="0"/>
              </a:spcBef>
              <a:buNone/>
            </a:pPr>
            <a:r>
              <a:rPr lang="en-US" sz="1800" dirty="0" smtClean="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cp</a:t>
            </a:r>
            <a:r>
              <a:rPr lang="en-US" sz="1800" dirty="0">
                <a:latin typeface="Courier New" panose="02070309020205020404" pitchFamily="49" charset="0"/>
                <a:cs typeface="Courier New" panose="02070309020205020404" pitchFamily="49" charset="0"/>
              </a:rPr>
              <a:t> </a:t>
            </a:r>
            <a:r>
              <a:rPr lang="en-US" sz="1800" dirty="0" smtClean="0">
                <a:latin typeface="Courier New" panose="02070309020205020404" pitchFamily="49" charset="0"/>
                <a:cs typeface="Courier New" panose="02070309020205020404" pitchFamily="49" charset="0"/>
              </a:rPr>
              <a:t>$NODE_PATH/</a:t>
            </a:r>
            <a:r>
              <a:rPr lang="en-US" sz="1800" dirty="0" err="1" smtClean="0">
                <a:latin typeface="Courier New" panose="02070309020205020404" pitchFamily="49" charset="0"/>
                <a:cs typeface="Courier New" panose="02070309020205020404" pitchFamily="49" charset="0"/>
              </a:rPr>
              <a:t>mraa</a:t>
            </a:r>
            <a:r>
              <a:rPr lang="en-US" sz="1800" dirty="0" smtClean="0">
                <a:latin typeface="Courier New" panose="02070309020205020404" pitchFamily="49" charset="0"/>
                <a:cs typeface="Courier New" panose="02070309020205020404" pitchFamily="49" charset="0"/>
              </a:rPr>
              <a:t>/COPYING </a:t>
            </a:r>
            <a:r>
              <a:rPr lang="en-US" sz="1800" dirty="0">
                <a:latin typeface="Courier New" panose="02070309020205020404" pitchFamily="49" charset="0"/>
                <a:cs typeface="Courier New" panose="02070309020205020404" pitchFamily="49" charset="0"/>
              </a:rPr>
              <a:t>.</a:t>
            </a:r>
          </a:p>
          <a:p>
            <a:pPr marL="257175" lvl="1" indent="0">
              <a:spcBef>
                <a:spcPts val="0"/>
              </a:spcBef>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init</a:t>
            </a:r>
            <a:endParaRPr lang="en-US" sz="1800" dirty="0">
              <a:latin typeface="Courier New" panose="02070309020205020404" pitchFamily="49" charset="0"/>
              <a:cs typeface="Courier New" panose="02070309020205020404" pitchFamily="49" charset="0"/>
            </a:endParaRPr>
          </a:p>
          <a:p>
            <a:pPr marL="257175" lvl="1" indent="0">
              <a:spcBef>
                <a:spcPts val="0"/>
              </a:spcBef>
              <a:buNone/>
            </a:pPr>
            <a:r>
              <a:rPr lang="en-US" sz="1800" dirty="0">
                <a:latin typeface="Courier New" panose="02070309020205020404" pitchFamily="49" charset="0"/>
                <a:cs typeface="Courier New" panose="02070309020205020404" pitchFamily="49" charset="0"/>
              </a:rPr>
              <a:t># vi </a:t>
            </a:r>
            <a:r>
              <a:rPr lang="en-US" sz="1800" dirty="0" err="1" smtClean="0">
                <a:latin typeface="Courier New" panose="02070309020205020404" pitchFamily="49" charset="0"/>
                <a:cs typeface="Courier New" panose="02070309020205020404" pitchFamily="49" charset="0"/>
              </a:rPr>
              <a:t>package.json</a:t>
            </a:r>
            <a:r>
              <a:rPr lang="en-US" sz="1800" dirty="0" smtClean="0">
                <a:latin typeface="Courier New" panose="02070309020205020404" pitchFamily="49" charset="0"/>
                <a:cs typeface="Courier New" panose="02070309020205020404" pitchFamily="49" charset="0"/>
              </a:rPr>
              <a:t/>
            </a:r>
            <a:br>
              <a:rPr lang="en-US" sz="1800" dirty="0" smtClean="0">
                <a:latin typeface="Courier New" panose="02070309020205020404" pitchFamily="49" charset="0"/>
                <a:cs typeface="Courier New" panose="02070309020205020404" pitchFamily="49" charset="0"/>
              </a:rPr>
            </a:br>
            <a:endParaRPr lang="en-US" sz="1800" dirty="0" smtClean="0">
              <a:latin typeface="Courier New" panose="02070309020205020404" pitchFamily="49" charset="0"/>
              <a:cs typeface="Courier New" panose="02070309020205020404" pitchFamily="49" charset="0"/>
            </a:endParaRPr>
          </a:p>
          <a:p>
            <a:pPr marL="257175" lvl="5" indent="0">
              <a:spcBef>
                <a:spcPts val="0"/>
              </a:spcBef>
              <a:buNone/>
            </a:pPr>
            <a:r>
              <a:rPr lang="en-US" sz="1800" b="0" dirty="0">
                <a:latin typeface="+mn-lt"/>
                <a:cs typeface="Courier New" panose="02070309020205020404" pitchFamily="49" charset="0"/>
              </a:rPr>
              <a:t>A</a:t>
            </a:r>
            <a:r>
              <a:rPr lang="en-US" sz="1800" b="0" dirty="0" smtClean="0">
                <a:latin typeface="+mn-lt"/>
                <a:cs typeface="Courier New" panose="02070309020205020404" pitchFamily="49" charset="0"/>
              </a:rPr>
              <a:t>dd </a:t>
            </a:r>
            <a:r>
              <a:rPr lang="en-US" sz="1800" b="0" dirty="0">
                <a:latin typeface="+mn-lt"/>
                <a:cs typeface="Courier New" panose="02070309020205020404" pitchFamily="49" charset="0"/>
              </a:rPr>
              <a:t>“bin” </a:t>
            </a:r>
            <a:r>
              <a:rPr lang="en-US" sz="1800" b="0" dirty="0" smtClean="0">
                <a:latin typeface="+mn-lt"/>
                <a:cs typeface="Courier New" panose="02070309020205020404" pitchFamily="49" charset="0"/>
              </a:rPr>
              <a:t>entry. Local dependency for </a:t>
            </a:r>
            <a:r>
              <a:rPr lang="en-US" sz="1800" b="0" dirty="0" err="1" smtClean="0">
                <a:latin typeface="+mn-lt"/>
                <a:cs typeface="Courier New" panose="02070309020205020404" pitchFamily="49" charset="0"/>
              </a:rPr>
              <a:t>mraa</a:t>
            </a:r>
            <a:r>
              <a:rPr lang="en-US" sz="1800" b="0" dirty="0" smtClean="0">
                <a:latin typeface="+mn-lt"/>
                <a:cs typeface="Courier New" panose="02070309020205020404" pitchFamily="49" charset="0"/>
              </a:rPr>
              <a:t> (or skip)</a:t>
            </a:r>
            <a:endParaRPr lang="en-US" sz="1800" b="0" dirty="0">
              <a:latin typeface="+mn-lt"/>
              <a:cs typeface="Courier New" panose="02070309020205020404" pitchFamily="49" charset="0"/>
            </a:endParaRPr>
          </a:p>
          <a:p>
            <a:r>
              <a:rPr lang="en-US" sz="2400" dirty="0" smtClean="0"/>
              <a:t>Install</a:t>
            </a:r>
            <a:endParaRPr lang="en-US" sz="2400" dirty="0"/>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npm</a:t>
            </a:r>
            <a:r>
              <a:rPr lang="en-US" sz="1800" dirty="0">
                <a:latin typeface="Courier New" panose="02070309020205020404" pitchFamily="49" charset="0"/>
                <a:cs typeface="Courier New" panose="02070309020205020404" pitchFamily="49" charset="0"/>
              </a:rPr>
              <a:t> -g install</a:t>
            </a:r>
          </a:p>
          <a:p>
            <a:r>
              <a:rPr lang="en-US" sz="2400" dirty="0"/>
              <a:t>Test</a:t>
            </a:r>
          </a:p>
          <a:p>
            <a:pPr marL="257175" lvl="1" indent="0">
              <a:buNone/>
            </a:pPr>
            <a:r>
              <a:rPr lang="en-US" sz="1800" dirty="0">
                <a:latin typeface="Courier New" panose="02070309020205020404" pitchFamily="49" charset="0"/>
                <a:cs typeface="Courier New" panose="02070309020205020404" pitchFamily="49" charset="0"/>
              </a:rPr>
              <a:t># </a:t>
            </a:r>
            <a:r>
              <a:rPr lang="en-US" sz="1800" dirty="0" err="1">
                <a:latin typeface="Courier New" panose="02070309020205020404" pitchFamily="49" charset="0"/>
                <a:cs typeface="Courier New" panose="02070309020205020404" pitchFamily="49" charset="0"/>
              </a:rPr>
              <a:t>mmax</a:t>
            </a:r>
            <a:r>
              <a:rPr lang="en-US" sz="1800" dirty="0">
                <a:latin typeface="Courier New" panose="02070309020205020404" pitchFamily="49" charset="0"/>
                <a:cs typeface="Courier New" panose="02070309020205020404" pitchFamily="49" charset="0"/>
              </a:rPr>
              <a:t>-blinker</a:t>
            </a:r>
          </a:p>
          <a:p>
            <a:endParaRPr lang="en-US" dirty="0"/>
          </a:p>
        </p:txBody>
      </p:sp>
    </p:spTree>
    <p:extLst>
      <p:ext uri="{BB962C8B-B14F-4D97-AF65-F5344CB8AC3E}">
        <p14:creationId xmlns:p14="http://schemas.microsoft.com/office/powerpoint/2010/main" val="3194360662"/>
      </p:ext>
    </p:extLst>
  </p:cSld>
  <p:clrMapOvr>
    <a:masterClrMapping/>
  </p:clrMapOvr>
  <p:transition>
    <p:fade/>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Create package for your application</a:t>
            </a:r>
            <a:endParaRPr lang="en-US" sz="2800" dirty="0"/>
          </a:p>
        </p:txBody>
      </p:sp>
      <p:sp>
        <p:nvSpPr>
          <p:cNvPr id="3" name="Content Placeholder 2"/>
          <p:cNvSpPr>
            <a:spLocks noGrp="1"/>
          </p:cNvSpPr>
          <p:nvPr>
            <p:ph sz="quarter" idx="13"/>
          </p:nvPr>
        </p:nvSpPr>
        <p:spPr/>
        <p:txBody>
          <a:bodyPr/>
          <a:lstStyle/>
          <a:p>
            <a:r>
              <a:rPr lang="en-US" sz="2400" dirty="0" smtClean="0"/>
              <a:t>Copy files to build host</a:t>
            </a:r>
          </a:p>
          <a:p>
            <a:pPr marL="257175" lvl="1" indent="0">
              <a:buNone/>
            </a:pPr>
            <a:r>
              <a:rPr lang="en-US" sz="1800" dirty="0" err="1">
                <a:latin typeface="Courier New" panose="02070309020205020404" pitchFamily="49" charset="0"/>
                <a:cs typeface="Courier New" panose="02070309020205020404" pitchFamily="49" charset="0"/>
              </a:rPr>
              <a:t>s</a:t>
            </a:r>
            <a:r>
              <a:rPr lang="en-US" sz="1800" dirty="0" err="1" smtClean="0">
                <a:latin typeface="Courier New" panose="02070309020205020404" pitchFamily="49" charset="0"/>
                <a:cs typeface="Courier New" panose="02070309020205020404" pitchFamily="49" charset="0"/>
              </a:rPr>
              <a:t>cp</a:t>
            </a:r>
            <a:r>
              <a:rPr lang="en-US" sz="1800" dirty="0" smtClean="0">
                <a:latin typeface="Courier New" panose="02070309020205020404" pitchFamily="49" charset="0"/>
                <a:cs typeface="Courier New" panose="02070309020205020404" pitchFamily="49" charset="0"/>
              </a:rPr>
              <a:t> –r </a:t>
            </a:r>
            <a:r>
              <a:rPr lang="en-US" sz="1800" dirty="0" err="1" smtClean="0">
                <a:latin typeface="Courier New" panose="02070309020205020404" pitchFamily="49" charset="0"/>
                <a:cs typeface="Courier New" panose="02070309020205020404" pitchFamily="49" charset="0"/>
                <a:hlinkClick r:id="rId2"/>
              </a:rPr>
              <a:t>root@x.x.x.x:mmax-blinker</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Check dependencies</a:t>
            </a:r>
          </a:p>
          <a:p>
            <a:pPr lvl="1"/>
            <a:r>
              <a:rPr lang="en-US" dirty="0" smtClean="0"/>
              <a:t>Local dependencies are for development only</a:t>
            </a:r>
          </a:p>
          <a:p>
            <a:r>
              <a:rPr lang="en-US" sz="2400" dirty="0" smtClean="0"/>
              <a:t>Now create package</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add /path/to/</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edit-recipe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 </a:t>
            </a:r>
          </a:p>
          <a:p>
            <a:pPr lvl="1"/>
            <a:endParaRPr lang="en-US" dirty="0"/>
          </a:p>
        </p:txBody>
      </p:sp>
    </p:spTree>
    <p:extLst>
      <p:ext uri="{BB962C8B-B14F-4D97-AF65-F5344CB8AC3E}">
        <p14:creationId xmlns:p14="http://schemas.microsoft.com/office/powerpoint/2010/main" val="2751750801"/>
      </p:ext>
    </p:extLst>
  </p:cSld>
  <p:clrMapOvr>
    <a:masterClrMapping/>
  </p:clrMapOvr>
  <p:transition>
    <p:fade/>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Build, deploy and run application</a:t>
            </a:r>
            <a:endParaRPr lang="en-US" sz="2800" dirty="0"/>
          </a:p>
        </p:txBody>
      </p:sp>
      <p:sp>
        <p:nvSpPr>
          <p:cNvPr id="3" name="Content Placeholder 2"/>
          <p:cNvSpPr>
            <a:spLocks noGrp="1"/>
          </p:cNvSpPr>
          <p:nvPr>
            <p:ph sz="quarter" idx="13"/>
          </p:nvPr>
        </p:nvSpPr>
        <p:spPr/>
        <p:txBody>
          <a:bodyPr/>
          <a:lstStyle/>
          <a:p>
            <a:r>
              <a:rPr lang="en-US" sz="2400" dirty="0" smtClean="0"/>
              <a:t>Build</a:t>
            </a:r>
          </a:p>
          <a:p>
            <a:pPr marL="257175" lvl="1" indent="0">
              <a:buNone/>
            </a:pP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devtool</a:t>
            </a:r>
            <a:r>
              <a:rPr lang="en-US" sz="1800" dirty="0" smtClean="0">
                <a:latin typeface="Courier New" panose="02070309020205020404" pitchFamily="49" charset="0"/>
                <a:cs typeface="Courier New" panose="02070309020205020404" pitchFamily="49" charset="0"/>
              </a:rPr>
              <a:t> build </a:t>
            </a:r>
            <a:r>
              <a:rPr lang="en-US" sz="1800" dirty="0" err="1" smtClean="0">
                <a:latin typeface="Courier New" panose="02070309020205020404" pitchFamily="49" charset="0"/>
                <a:cs typeface="Courier New" panose="02070309020205020404" pitchFamily="49" charset="0"/>
              </a:rPr>
              <a:t>mmax</a:t>
            </a:r>
            <a:r>
              <a:rPr lang="en-US" sz="1800" dirty="0" smtClean="0">
                <a:latin typeface="Courier New" panose="02070309020205020404" pitchFamily="49" charset="0"/>
                <a:cs typeface="Courier New" panose="02070309020205020404" pitchFamily="49" charset="0"/>
              </a:rPr>
              <a:t>-blinker</a:t>
            </a:r>
          </a:p>
          <a:p>
            <a:r>
              <a:rPr lang="en-US" sz="2400" dirty="0" smtClean="0"/>
              <a:t>Deploy</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devtool</a:t>
            </a:r>
            <a:r>
              <a:rPr lang="en-US" sz="1600" dirty="0" smtClean="0">
                <a:latin typeface="Courier New" panose="02070309020205020404" pitchFamily="49" charset="0"/>
                <a:cs typeface="Courier New" panose="02070309020205020404" pitchFamily="49" charset="0"/>
              </a:rPr>
              <a:t> deploy-target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 </a:t>
            </a:r>
            <a:r>
              <a:rPr lang="en-US" sz="1600" dirty="0" err="1" smtClean="0">
                <a:latin typeface="Courier New" panose="02070309020205020404" pitchFamily="49" charset="0"/>
                <a:cs typeface="Courier New" panose="02070309020205020404" pitchFamily="49" charset="0"/>
                <a:hlinkClick r:id="rId2"/>
              </a:rPr>
              <a:t>root@x.x.x.x</a:t>
            </a:r>
            <a:endParaRPr lang="en-US" sz="1600" dirty="0" smtClean="0">
              <a:latin typeface="Courier New" panose="02070309020205020404" pitchFamily="49" charset="0"/>
              <a:cs typeface="Courier New" panose="02070309020205020404" pitchFamily="49" charset="0"/>
            </a:endParaRPr>
          </a:p>
          <a:p>
            <a:pPr marL="257175" lvl="1" indent="0">
              <a:buNone/>
            </a:pPr>
            <a:r>
              <a:rPr lang="en-US" sz="1600" dirty="0" smtClean="0">
                <a:latin typeface="Courier New" panose="02070309020205020404" pitchFamily="49" charset="0"/>
                <a:cs typeface="Courier New" panose="02070309020205020404" pitchFamily="49" charset="0"/>
              </a:rPr>
              <a:t># ln -s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/lib/</a:t>
            </a:r>
            <a:r>
              <a:rPr lang="en-US" sz="1600" dirty="0" err="1" smtClean="0">
                <a:latin typeface="Courier New" panose="02070309020205020404" pitchFamily="49" charset="0"/>
                <a:cs typeface="Courier New" panose="02070309020205020404" pitchFamily="49" charset="0"/>
              </a:rPr>
              <a:t>node_modules</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-blinker/Blink-IO.js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chmod</a:t>
            </a:r>
            <a:r>
              <a:rPr lang="en-US" sz="1600" dirty="0" smtClean="0">
                <a:latin typeface="Courier New" panose="02070309020205020404" pitchFamily="49" charset="0"/>
                <a:cs typeface="Courier New" panose="02070309020205020404" pitchFamily="49" charset="0"/>
              </a:rPr>
              <a:t> +x /</a:t>
            </a:r>
            <a:r>
              <a:rPr lang="en-US" sz="1600" dirty="0" err="1" smtClean="0">
                <a:latin typeface="Courier New" panose="02070309020205020404" pitchFamily="49" charset="0"/>
                <a:cs typeface="Courier New" panose="02070309020205020404" pitchFamily="49" charset="0"/>
              </a:rPr>
              <a:t>usr</a:t>
            </a:r>
            <a:r>
              <a:rPr lang="en-US" sz="1600" dirty="0" smtClean="0">
                <a:latin typeface="Courier New" panose="02070309020205020404" pitchFamily="49" charset="0"/>
                <a:cs typeface="Courier New" panose="02070309020205020404" pitchFamily="49" charset="0"/>
              </a:rPr>
              <a:t>/bin/</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p>
          <a:p>
            <a:r>
              <a:rPr lang="en-US" sz="2400" dirty="0" smtClean="0">
                <a:latin typeface="+mj-lt"/>
                <a:cs typeface="Courier New" panose="02070309020205020404" pitchFamily="49" charset="0"/>
              </a:rPr>
              <a:t>Run</a:t>
            </a:r>
          </a:p>
          <a:p>
            <a:pPr marL="257175" lvl="1" indent="0">
              <a:buNone/>
            </a:pP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mmax</a:t>
            </a:r>
            <a:r>
              <a:rPr lang="en-US" sz="1600" dirty="0" smtClean="0">
                <a:latin typeface="Courier New" panose="02070309020205020404" pitchFamily="49" charset="0"/>
                <a:cs typeface="Courier New" panose="02070309020205020404" pitchFamily="49" charset="0"/>
              </a:rPr>
              <a:t>-blinker</a:t>
            </a:r>
            <a:endParaRPr lang="en-US" sz="1600" dirty="0">
              <a:latin typeface="Courier New" panose="02070309020205020404" pitchFamily="49" charset="0"/>
              <a:cs typeface="Courier New" panose="02070309020205020404" pitchFamily="49" charset="0"/>
            </a:endParaRPr>
          </a:p>
          <a:p>
            <a:pPr marL="257175" lvl="1" indent="0">
              <a:buNone/>
            </a:pPr>
            <a:endParaRPr lang="en-US" sz="1800" dirty="0" smtClean="0">
              <a:latin typeface="Courier New" panose="02070309020205020404" pitchFamily="49" charset="0"/>
              <a:cs typeface="Courier New" panose="02070309020205020404" pitchFamily="49" charset="0"/>
            </a:endParaRPr>
          </a:p>
          <a:p>
            <a:pPr lvl="1"/>
            <a:endParaRPr lang="en-US" dirty="0" smtClean="0"/>
          </a:p>
          <a:p>
            <a:endParaRPr lang="en-US" dirty="0"/>
          </a:p>
        </p:txBody>
      </p:sp>
    </p:spTree>
    <p:extLst>
      <p:ext uri="{BB962C8B-B14F-4D97-AF65-F5344CB8AC3E}">
        <p14:creationId xmlns:p14="http://schemas.microsoft.com/office/powerpoint/2010/main" val="2308275978"/>
      </p:ext>
    </p:extLst>
  </p:cSld>
  <p:clrMapOvr>
    <a:masterClrMapping/>
  </p:clrMapOvr>
  <p:transition>
    <p:fade/>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Keep in Touch</a:t>
            </a:r>
            <a:endParaRPr lang="en-US" sz="2800" dirty="0"/>
          </a:p>
        </p:txBody>
      </p:sp>
      <p:sp>
        <p:nvSpPr>
          <p:cNvPr id="3" name="Content Placeholder 2"/>
          <p:cNvSpPr>
            <a:spLocks noGrp="1"/>
          </p:cNvSpPr>
          <p:nvPr>
            <p:ph sz="quarter" idx="13"/>
          </p:nvPr>
        </p:nvSpPr>
        <p:spPr/>
        <p:txBody>
          <a:bodyPr/>
          <a:lstStyle/>
          <a:p>
            <a:r>
              <a:rPr lang="en-US" dirty="0">
                <a:hlinkClick r:id="rId2"/>
              </a:rPr>
              <a:t>https://</a:t>
            </a:r>
            <a:r>
              <a:rPr lang="en-US" dirty="0" smtClean="0">
                <a:hlinkClick r:id="rId2"/>
              </a:rPr>
              <a:t>wiki.yoctoproject.org/wiki/Nodejs_Workflow_Improvements</a:t>
            </a:r>
            <a:endParaRPr lang="en-US" dirty="0" smtClean="0"/>
          </a:p>
          <a:p>
            <a:endParaRPr lang="en-US" dirty="0"/>
          </a:p>
        </p:txBody>
      </p:sp>
    </p:spTree>
    <p:extLst>
      <p:ext uri="{BB962C8B-B14F-4D97-AF65-F5344CB8AC3E}">
        <p14:creationId xmlns:p14="http://schemas.microsoft.com/office/powerpoint/2010/main" val="338556985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1: Add a new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a:bodyPr>
          <a:lstStyle/>
          <a:p>
            <a:pPr marL="457200" indent="-457200"/>
            <a:r>
              <a:rPr lang="en-US" sz="2800" b="0" dirty="0" smtClean="0">
                <a:solidFill>
                  <a:schemeClr val="tx1"/>
                </a:solidFill>
              </a:rPr>
              <a:t>“Publish” our recipe</a:t>
            </a:r>
            <a:endParaRPr lang="en-US" sz="2800" b="0" dirty="0">
              <a:solidFill>
                <a:schemeClr val="tx1"/>
              </a:solidFill>
            </a:endParaRPr>
          </a:p>
          <a:p>
            <a:pPr marL="0" indent="0">
              <a:buNone/>
            </a:pPr>
            <a:r>
              <a:rPr lang="en-US" sz="2300" dirty="0">
                <a:solidFill>
                  <a:srgbClr val="7030A0"/>
                </a:solidFill>
                <a:latin typeface="Courier New" panose="02070309020205020404" pitchFamily="49" charset="0"/>
                <a:cs typeface="Courier New" panose="02070309020205020404" pitchFamily="49" charset="0"/>
              </a:rPr>
              <a:t>	</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Clean up</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rm</a:t>
            </a:r>
            <a:r>
              <a:rPr lang="en-US" sz="2300" i="1" dirty="0" smtClean="0">
                <a:solidFill>
                  <a:schemeClr val="tx1"/>
                </a:solidFill>
                <a:latin typeface="Courier New" panose="02070309020205020404" pitchFamily="49" charset="0"/>
                <a:cs typeface="Courier New" panose="02070309020205020404" pitchFamily="49" charset="0"/>
              </a:rPr>
              <a:t> </a:t>
            </a:r>
            <a:r>
              <a:rPr lang="mr-IN" sz="2300" i="1" dirty="0" smtClean="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rf</a:t>
            </a:r>
            <a:r>
              <a:rPr lang="en-US" sz="2300" i="1" dirty="0" smtClean="0">
                <a:solidFill>
                  <a:schemeClr val="tx1"/>
                </a:solidFill>
                <a:latin typeface="Courier New" panose="02070309020205020404" pitchFamily="49" charset="0"/>
                <a:cs typeface="Courier New" panose="02070309020205020404" pitchFamily="49" charset="0"/>
              </a:rPr>
              <a:t> workspace/sources/</a:t>
            </a:r>
            <a:r>
              <a:rPr lang="en-US" sz="2300" i="1" dirty="0" err="1" smtClean="0">
                <a:solidFill>
                  <a:schemeClr val="tx1"/>
                </a:solidFill>
                <a:latin typeface="Courier New" panose="02070309020205020404" pitchFamily="49" charset="0"/>
                <a:cs typeface="Courier New" panose="02070309020205020404" pitchFamily="49" charset="0"/>
              </a:rPr>
              <a:t>nano</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accent1"/>
                </a:solidFill>
                <a:cs typeface="Courier New" panose="02070309020205020404" pitchFamily="49" charset="0"/>
              </a:rPr>
              <a:t>Profit!</a:t>
            </a:r>
            <a:endParaRPr lang="en-US"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663793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to add </a:t>
            </a:r>
            <a:r>
              <a:rPr lang="en-US" dirty="0" err="1" smtClean="0">
                <a:latin typeface="Arial" charset="0"/>
              </a:rPr>
              <a:t>Nodejs</a:t>
            </a:r>
            <a:r>
              <a:rPr lang="en-US" dirty="0" smtClean="0">
                <a:latin typeface="Arial" charset="0"/>
              </a:rPr>
              <a:t> to your project</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467831" y="892367"/>
            <a:ext cx="8433797" cy="4632133"/>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smtClean="0">
                <a:solidFill>
                  <a:schemeClr val="tx1"/>
                </a:solidFill>
                <a:latin typeface="Courier New" panose="02070309020205020404" pitchFamily="49" charset="0"/>
                <a:cs typeface="Courier New" panose="02070309020205020404" pitchFamily="49" charset="0"/>
              </a:rPr>
              <a:t>$</a:t>
            </a:r>
          </a:p>
          <a:p>
            <a:r>
              <a:rPr lang="en-US" sz="1600" b="1" smtClean="0">
                <a:solidFill>
                  <a:schemeClr val="tx1"/>
                </a:solidFill>
                <a:latin typeface="Courier New" panose="02070309020205020404" pitchFamily="49" charset="0"/>
                <a:cs typeface="Courier New" panose="02070309020205020404" pitchFamily="49" charset="0"/>
              </a:rPr>
              <a:t>$ </a:t>
            </a:r>
            <a:r>
              <a:rPr lang="en-US" sz="1600" b="1" dirty="0" smtClean="0">
                <a:solidFill>
                  <a:schemeClr val="tx1"/>
                </a:solidFill>
                <a:latin typeface="Courier New" panose="02070309020205020404" pitchFamily="49" charset="0"/>
                <a:cs typeface="Courier New" panose="02070309020205020404" pitchFamily="49" charset="0"/>
              </a:rPr>
              <a:t>cd </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clone </a:t>
            </a:r>
            <a:r>
              <a:rPr lang="en-US" sz="1600" b="1" dirty="0">
                <a:solidFill>
                  <a:schemeClr val="tx1"/>
                </a:solidFill>
                <a:latin typeface="Courier New" panose="02070309020205020404" pitchFamily="49" charset="0"/>
                <a:cs typeface="Courier New" panose="02070309020205020404" pitchFamily="49" charset="0"/>
              </a:rPr>
              <a:t>-b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git://git.openembedded.org/meta-openembedded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a:solidFill>
                  <a:schemeClr val="tx1"/>
                </a:solidFill>
                <a:latin typeface="Courier New" panose="02070309020205020404" pitchFamily="49" charset="0"/>
                <a:cs typeface="Courier New" panose="02070309020205020404" pitchFamily="49" charset="0"/>
              </a:rPr>
              <a:t>morty</a:t>
            </a:r>
            <a:r>
              <a:rPr lang="en-US" sz="1600" b="1" dirty="0">
                <a:solidFill>
                  <a:schemeClr val="tx1"/>
                </a:solidFill>
                <a:latin typeface="Courier New" panose="02070309020205020404" pitchFamily="49" charset="0"/>
                <a:cs typeface="Courier New" panose="02070309020205020404" pitchFamily="49" charset="0"/>
              </a:rPr>
              <a:t> git://git.yoctoproject.org/meta-intel</a:t>
            </a:r>
          </a:p>
          <a:p>
            <a:r>
              <a:rPr lang="en-US" sz="1600" b="1" dirty="0" smtClean="0">
                <a:solidFill>
                  <a:schemeClr val="tx1"/>
                </a:solidFill>
                <a:latin typeface="Courier New" panose="02070309020205020404" pitchFamily="49" charset="0"/>
                <a:cs typeface="Courier New" panose="02070309020205020404" pitchFamily="49" charset="0"/>
              </a:rPr>
              <a:t>$ source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\"intel-corei7-64\""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smtClean="0">
                <a:latin typeface="Courier New" panose="02070309020205020404" pitchFamily="49" charset="0"/>
                <a:cs typeface="Courier New" panose="02070309020205020404" pitchFamily="49" charset="0"/>
              </a:rPr>
              <a:t>nodejs</a:t>
            </a:r>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nodejs-npm</a:t>
            </a:r>
            <a:r>
              <a:rPr lang="en-US" sz="1600" b="1" dirty="0" smtClean="0">
                <a:latin typeface="Courier New" panose="02070309020205020404" pitchFamily="49" charset="0"/>
                <a:cs typeface="Courier New" panose="02070309020205020404" pitchFamily="49" charset="0"/>
              </a:rPr>
              <a:t> curl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/meta-intel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bblayers.con</a:t>
            </a:r>
            <a:r>
              <a:rPr lang="en-US" sz="1600" b="1" dirty="0" err="1">
                <a:latin typeface="Courier New" panose="02070309020205020404" pitchFamily="49" charset="0"/>
                <a:cs typeface="Courier New" panose="02070309020205020404" pitchFamily="49" charset="0"/>
              </a:rPr>
              <a:t>f</a:t>
            </a:r>
            <a:r>
              <a:rPr lang="en-US" sz="1600" b="1" dirty="0" smtClean="0">
                <a:latin typeface="Courier New" panose="02070309020205020404" pitchFamily="49" charset="0"/>
                <a:cs typeface="Courier New" panose="02070309020205020404" pitchFamily="49" charset="0"/>
              </a:rPr>
              <a:t> </a:t>
            </a: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"BBLAYERS += </a:t>
            </a:r>
            <a:r>
              <a:rPr lang="en-US" sz="1600" b="1" dirty="0" smtClean="0">
                <a:latin typeface="Courier New" panose="02070309020205020404" pitchFamily="49" charset="0"/>
                <a:cs typeface="Courier New" panose="02070309020205020404" pitchFamily="49" charset="0"/>
              </a:rPr>
              <a:t>\"</a:t>
            </a:r>
            <a:r>
              <a:rPr lang="en-US" sz="1600" b="1" dirty="0">
                <a:solidFill>
                  <a:schemeClr val="tx1"/>
                </a:solidFill>
                <a:latin typeface="Courier New" panose="02070309020205020404" pitchFamily="49" charset="0"/>
                <a:cs typeface="Courier New" panose="02070309020205020404" pitchFamily="49" charset="0"/>
              </a:rPr>
              <a:t>/scratch/poky</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openembedded</a:t>
            </a:r>
            <a:r>
              <a:rPr lang="en-US" sz="1600" b="1" dirty="0" smtClean="0">
                <a:latin typeface="Courier New" panose="02070309020205020404" pitchFamily="49" charset="0"/>
                <a:cs typeface="Courier New" panose="02070309020205020404" pitchFamily="49" charset="0"/>
              </a:rPr>
              <a:t>/meta-</a:t>
            </a:r>
            <a:r>
              <a:rPr lang="en-US" sz="1600" b="1" dirty="0" err="1" smtClean="0">
                <a:latin typeface="Courier New" panose="02070309020205020404" pitchFamily="49" charset="0"/>
                <a:cs typeface="Courier New" panose="02070309020205020404" pitchFamily="49" charset="0"/>
              </a:rPr>
              <a:t>oe</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a:t>
            </a:r>
            <a:r>
              <a:rPr lang="en-US" sz="1600" b="1" dirty="0" smtClean="0">
                <a:latin typeface="Courier New" panose="02070309020205020404" pitchFamily="49" charset="0"/>
                <a:cs typeface="Courier New" panose="02070309020205020404" pitchFamily="49" charset="0"/>
              </a:rPr>
              <a:t> \ </a:t>
            </a:r>
          </a:p>
          <a:p>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bblayers.conf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nodejs</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cmake</a:t>
            </a:r>
            <a:r>
              <a:rPr lang="en-US" sz="1600" b="1" dirty="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parted-native </a:t>
            </a:r>
            <a:r>
              <a:rPr lang="en-US" sz="1600" b="1" dirty="0" err="1" smtClean="0">
                <a:latin typeface="Courier New" panose="02070309020205020404" pitchFamily="49" charset="0"/>
                <a:cs typeface="Courier New" panose="02070309020205020404" pitchFamily="49" charset="0"/>
              </a:rPr>
              <a:t>dosfstools</a:t>
            </a:r>
            <a:r>
              <a:rPr lang="en-US" sz="1600" b="1" dirty="0" smtClean="0">
                <a:latin typeface="Courier New" panose="02070309020205020404" pitchFamily="49" charset="0"/>
                <a:cs typeface="Courier New" panose="02070309020205020404" pitchFamily="49" charset="0"/>
              </a:rPr>
              <a:t>-native </a:t>
            </a:r>
            <a:r>
              <a:rPr lang="en-US" sz="1600" b="1" dirty="0" err="1" smtClean="0">
                <a:latin typeface="Courier New" panose="02070309020205020404" pitchFamily="49" charset="0"/>
                <a:cs typeface="Courier New" panose="02070309020205020404" pitchFamily="49" charset="0"/>
              </a:rPr>
              <a:t>mtools</a:t>
            </a:r>
            <a:r>
              <a:rPr lang="en-US" sz="1600" b="1" dirty="0" smtClean="0">
                <a:latin typeface="Courier New" panose="02070309020205020404" pitchFamily="49" charset="0"/>
                <a:cs typeface="Courier New" panose="02070309020205020404" pitchFamily="49" charset="0"/>
              </a:rPr>
              <a:t>-native</a:t>
            </a:r>
          </a:p>
          <a:p>
            <a:r>
              <a:rPr lang="en-US" sz="1600" b="1"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100553415"/>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92500" lnSpcReduction="1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sz="2800" i="1" dirty="0" smtClean="0">
                <a:solidFill>
                  <a:schemeClr val="tx1"/>
                </a:solidFill>
                <a:latin typeface="Courier New" panose="02070309020205020404" pitchFamily="49" charset="0"/>
                <a:cs typeface="Courier New" panose="02070309020205020404" pitchFamily="49" charset="0"/>
              </a:rPr>
              <a:t>Hello, world!</a:t>
            </a:r>
            <a:endParaRPr lang="en-US" sz="28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2467339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2800" b="0" dirty="0" smtClean="0">
                <a:solidFill>
                  <a:schemeClr val="tx1"/>
                </a:solidFill>
              </a:rPr>
              <a:t>Sanity check</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pwd</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(should be in /scratch/build-</a:t>
            </a:r>
            <a:r>
              <a:rPr lang="en-US" sz="2300" b="0" dirty="0" err="1" smtClean="0">
                <a:solidFill>
                  <a:schemeClr val="tx1"/>
                </a:solidFill>
                <a:latin typeface="Courier New" panose="02070309020205020404" pitchFamily="49" charset="0"/>
                <a:cs typeface="Courier New" panose="02070309020205020404" pitchFamily="49" charset="0"/>
              </a:rPr>
              <a:t>devday</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300" b="0" dirty="0" smtClean="0">
              <a:solidFill>
                <a:srgbClr val="7030A0"/>
              </a:solidFill>
              <a:latin typeface="Courier New" panose="02070309020205020404" pitchFamily="49" charset="0"/>
              <a:cs typeface="Courier New" panose="02070309020205020404" pitchFamily="49" charset="0"/>
            </a:endParaRPr>
          </a:p>
          <a:p>
            <a:pPr marL="457200" lvl="1" indent="-457200">
              <a:buClr>
                <a:schemeClr val="accent1"/>
              </a:buClr>
              <a:buFont typeface="Arial" panose="020B0604020202020204" pitchFamily="34" charset="0"/>
              <a:buChar char="•"/>
            </a:pPr>
            <a:r>
              <a:rPr lang="en-US" sz="2800" i="1" dirty="0" smtClean="0">
                <a:solidFill>
                  <a:schemeClr val="tx1"/>
                </a:solidFill>
              </a:rPr>
              <a:t>Re-inforce what we just learned</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devtool</a:t>
            </a:r>
            <a:r>
              <a:rPr lang="en-US" sz="2300" i="1" dirty="0">
                <a:solidFill>
                  <a:schemeClr val="tx1"/>
                </a:solidFill>
                <a:latin typeface="Courier New" panose="02070309020205020404" pitchFamily="49" charset="0"/>
                <a:cs typeface="Courier New" panose="02070309020205020404" pitchFamily="49" charset="0"/>
              </a:rPr>
              <a:t> add hello </a:t>
            </a:r>
            <a:r>
              <a:rPr lang="en-US" sz="2300" i="1" dirty="0" smtClean="0">
                <a:solidFill>
                  <a:schemeClr val="tx1"/>
                </a:solidFill>
                <a:latin typeface="Courier New" panose="02070309020205020404" pitchFamily="49" charset="0"/>
                <a:cs typeface="Courier New" panose="02070309020205020404" pitchFamily="49" charset="0"/>
              </a:rPr>
              <a:t>\ 	https</a:t>
            </a:r>
            <a:r>
              <a:rPr lang="en-US" sz="2300" i="1" dirty="0">
                <a:solidFill>
                  <a:schemeClr val="tx1"/>
                </a:solidFill>
                <a:latin typeface="Courier New" panose="02070309020205020404" pitchFamily="49" charset="0"/>
                <a:cs typeface="Courier New" panose="02070309020205020404" pitchFamily="49" charset="0"/>
              </a:rPr>
              <a:t>://</a:t>
            </a:r>
            <a:r>
              <a:rPr lang="en-US" sz="2300" i="1" dirty="0" err="1" smtClean="0">
                <a:solidFill>
                  <a:schemeClr val="tx1"/>
                </a:solidFill>
                <a:latin typeface="Courier New" panose="02070309020205020404" pitchFamily="49" charset="0"/>
                <a:cs typeface="Courier New" panose="02070309020205020404" pitchFamily="49" charset="0"/>
              </a:rPr>
              <a:t>ftp.gnu.org</a:t>
            </a:r>
            <a:r>
              <a:rPr lang="en-US" sz="2300" i="1" dirty="0" smtClean="0">
                <a:solidFill>
                  <a:schemeClr val="tx1"/>
                </a:solidFill>
                <a:latin typeface="Courier New" panose="02070309020205020404" pitchFamily="49" charset="0"/>
                <a:cs typeface="Courier New" panose="02070309020205020404" pitchFamily="49" charset="0"/>
              </a:rPr>
              <a:t>/gnu/hello/hello-	2.10.tar.gz</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 </a:t>
            </a:r>
            <a:r>
              <a:rPr lang="en-US" sz="2300" i="1" dirty="0" smtClean="0">
                <a:solidFill>
                  <a:schemeClr val="tx1"/>
                </a:solidFill>
                <a:latin typeface="Courier New" panose="02070309020205020404" pitchFamily="49" charset="0"/>
                <a:cs typeface="Courier New" panose="02070309020205020404" pitchFamily="49" charset="0"/>
              </a:rPr>
              <a:t>hello</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devtool</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a:solidFill>
                  <a:schemeClr val="tx1"/>
                </a:solidFill>
                <a:latin typeface="Courier New" panose="02070309020205020404" pitchFamily="49" charset="0"/>
                <a:cs typeface="Courier New" panose="02070309020205020404" pitchFamily="49" charset="0"/>
              </a:rPr>
              <a:t>build-image </a:t>
            </a:r>
            <a:r>
              <a:rPr lang="en-US" sz="2300" i="1" dirty="0" smtClean="0">
                <a:solidFill>
                  <a:schemeClr val="tx1"/>
                </a:solidFill>
                <a:latin typeface="Courier New" panose="02070309020205020404" pitchFamily="49" charset="0"/>
                <a:cs typeface="Courier New" panose="02070309020205020404" pitchFamily="49" charset="0"/>
              </a:rPr>
              <a:t>core-image-minimal</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runqemu</a:t>
            </a:r>
            <a:r>
              <a:rPr lang="en-US" sz="2300" i="1" dirty="0" smtClean="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slirp</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a:solidFill>
                  <a:schemeClr val="tx1"/>
                </a:solidFill>
                <a:latin typeface="Courier New" panose="02070309020205020404" pitchFamily="49" charset="0"/>
                <a:cs typeface="Courier New" panose="02070309020205020404" pitchFamily="49" charset="0"/>
              </a:rPr>
              <a:t>nographic</a:t>
            </a:r>
            <a:r>
              <a:rPr lang="en-US" sz="2300" i="1" dirty="0">
                <a:solidFill>
                  <a:schemeClr val="tx1"/>
                </a:solidFill>
                <a:latin typeface="Courier New" panose="02070309020205020404" pitchFamily="49" charset="0"/>
                <a:cs typeface="Courier New" panose="02070309020205020404" pitchFamily="49" charset="0"/>
              </a:rPr>
              <a:t> </a:t>
            </a:r>
            <a:r>
              <a:rPr lang="en-US" sz="2300" i="1" dirty="0" err="1" smtClean="0">
                <a:solidFill>
                  <a:schemeClr val="tx1"/>
                </a:solidFill>
                <a:latin typeface="Courier New" panose="02070309020205020404" pitchFamily="49" charset="0"/>
                <a:cs typeface="Courier New" panose="02070309020205020404" pitchFamily="49" charset="0"/>
              </a:rPr>
              <a:t>qemuarm</a:t>
            </a:r>
            <a:r>
              <a:rPr lang="en-US" sz="2300" i="1" dirty="0" smtClean="0">
                <a:solidFill>
                  <a:schemeClr val="tx1"/>
                </a:solidFill>
                <a:latin typeface="Courier New" panose="02070309020205020404" pitchFamily="49" charset="0"/>
                <a:cs typeface="Courier New" panose="02070309020205020404" pitchFamily="49" charset="0"/>
              </a:rPr>
              <a:t/>
            </a:r>
            <a:br>
              <a:rPr lang="en-US" sz="2300" i="1" dirty="0" smtClean="0">
                <a:solidFill>
                  <a:schemeClr val="tx1"/>
                </a:solidFill>
                <a:latin typeface="Courier New" panose="02070309020205020404" pitchFamily="49" charset="0"/>
                <a:cs typeface="Courier New" panose="02070309020205020404" pitchFamily="49" charset="0"/>
              </a:rPr>
            </a:br>
            <a:r>
              <a:rPr lang="en-US" sz="2300" i="1" dirty="0" smtClean="0">
                <a:solidFill>
                  <a:schemeClr val="tx1"/>
                </a:solidFill>
                <a:latin typeface="Courier New" panose="02070309020205020404" pitchFamily="49" charset="0"/>
                <a:cs typeface="Courier New" panose="02070309020205020404" pitchFamily="49" charset="0"/>
              </a:rPr>
              <a:t> (login as root, no password)</a:t>
            </a:r>
            <a:r>
              <a:rPr lang="en-US" sz="2000" dirty="0" smtClean="0">
                <a:solidFill>
                  <a:schemeClr val="tx1"/>
                </a:solidFill>
                <a:latin typeface="Courier New" panose="02070309020205020404" pitchFamily="49" charset="0"/>
                <a:cs typeface="Courier New" panose="02070309020205020404" pitchFamily="49" charset="0"/>
              </a:rPr>
              <a:t/>
            </a:r>
            <a:br>
              <a:rPr lang="en-US" sz="2000" dirty="0" smtClean="0">
                <a:solidFill>
                  <a:schemeClr val="tx1"/>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Run our new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world!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Publish our new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finish hello ../meta-foo</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2211477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indent="-457200"/>
            <a:r>
              <a:rPr lang="en-US" sz="3200" b="0" dirty="0" smtClean="0">
                <a:solidFill>
                  <a:schemeClr val="tx1"/>
                </a:solidFill>
              </a:rPr>
              <a:t>Might need to let </a:t>
            </a:r>
            <a:r>
              <a:rPr lang="en-US" sz="3200" b="0" dirty="0" err="1" smtClean="0">
                <a:solidFill>
                  <a:schemeClr val="tx1"/>
                </a:solidFill>
              </a:rPr>
              <a:t>git</a:t>
            </a:r>
            <a:r>
              <a:rPr lang="en-US" sz="3200" b="0" dirty="0" smtClean="0">
                <a:solidFill>
                  <a:schemeClr val="tx1"/>
                </a:solidFill>
              </a:rPr>
              <a:t> know who you are</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user.email</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a:solidFill>
                  <a:schemeClr val="tx1"/>
                </a:solidFill>
                <a:latin typeface="Courier New" panose="02070309020205020404" pitchFamily="49" charset="0"/>
                <a:cs typeface="Courier New" panose="02070309020205020404" pitchFamily="49" charset="0"/>
                <a:hlinkClick r:id="rId3"/>
              </a:rPr>
              <a:t>you@example.com </a:t>
            </a:r>
            <a:r>
              <a:rPr lang="en-US" sz="2800" b="0" dirty="0">
                <a:solidFill>
                  <a:schemeClr val="tx1"/>
                </a:solidFill>
                <a:latin typeface="Courier New" panose="02070309020205020404" pitchFamily="49" charset="0"/>
                <a:cs typeface="Courier New" panose="02070309020205020404" pitchFamily="49" charset="0"/>
              </a:rPr>
              <a:t/>
            </a:r>
            <a:br>
              <a:rPr lang="en-US" sz="2800" b="0" dirty="0">
                <a:solidFill>
                  <a:schemeClr val="tx1"/>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git</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config</a:t>
            </a:r>
            <a:r>
              <a:rPr lang="en-US" sz="2800" b="0" i="1" dirty="0">
                <a:solidFill>
                  <a:schemeClr val="tx1"/>
                </a:solidFill>
                <a:latin typeface="Courier New" panose="02070309020205020404" pitchFamily="49" charset="0"/>
                <a:cs typeface="Courier New" panose="02070309020205020404" pitchFamily="49" charset="0"/>
              </a:rPr>
              <a:t> --global </a:t>
            </a:r>
            <a:r>
              <a:rPr lang="en-US" sz="2800" b="0" i="1" dirty="0" err="1">
                <a:solidFill>
                  <a:schemeClr val="tx1"/>
                </a:solidFill>
                <a:latin typeface="Courier New" panose="02070309020205020404" pitchFamily="49" charset="0"/>
                <a:cs typeface="Courier New" panose="02070309020205020404" pitchFamily="49" charset="0"/>
              </a:rPr>
              <a:t>user.name</a:t>
            </a:r>
            <a:r>
              <a:rPr lang="en-US" sz="2800" b="0" i="1" dirty="0">
                <a:solidFill>
                  <a:schemeClr val="tx1"/>
                </a:solidFill>
                <a:latin typeface="Courier New" panose="02070309020205020404" pitchFamily="49" charset="0"/>
                <a:cs typeface="Courier New" panose="02070309020205020404" pitchFamily="49" charset="0"/>
              </a:rPr>
              <a:t> "Your Name”</a:t>
            </a:r>
          </a:p>
          <a:p>
            <a:pPr marL="457200" indent="-457200"/>
            <a:r>
              <a:rPr lang="en-US" sz="2800" b="0" dirty="0" smtClean="0">
                <a:solidFill>
                  <a:schemeClr val="tx1"/>
                </a:solidFill>
              </a:rPr>
              <a:t>Modify our application’s source code</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modify 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pushd</a:t>
            </a:r>
            <a:r>
              <a:rPr lang="en-US" sz="2300" b="0" dirty="0" smtClean="0">
                <a:solidFill>
                  <a:schemeClr val="tx1"/>
                </a:solidFill>
                <a:latin typeface="Courier New" panose="02070309020205020404" pitchFamily="49" charset="0"/>
                <a:cs typeface="Courier New" panose="02070309020205020404" pitchFamily="49" charset="0"/>
              </a:rPr>
              <a:t> workspace/sources/hello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sed</a:t>
            </a:r>
            <a:r>
              <a:rPr lang="en-US" sz="2300" b="0" dirty="0">
                <a:solidFill>
                  <a:schemeClr val="tx1"/>
                </a:solidFill>
                <a:latin typeface="Courier New" panose="02070309020205020404" pitchFamily="49" charset="0"/>
                <a:cs typeface="Courier New" panose="02070309020205020404" pitchFamily="49" charset="0"/>
              </a:rPr>
              <a:t> -</a:t>
            </a:r>
            <a:r>
              <a:rPr lang="en-US" sz="2300" b="0" dirty="0" err="1">
                <a:solidFill>
                  <a:schemeClr val="tx1"/>
                </a:solidFill>
                <a:latin typeface="Courier New" panose="02070309020205020404" pitchFamily="49" charset="0"/>
                <a:cs typeface="Courier New" panose="02070309020205020404" pitchFamily="49" charset="0"/>
              </a:rPr>
              <a:t>i</a:t>
            </a:r>
            <a:r>
              <a:rPr lang="en-US" sz="2300" b="0" dirty="0">
                <a:solidFill>
                  <a:schemeClr val="tx1"/>
                </a:solidFill>
                <a:latin typeface="Courier New" panose="02070309020205020404" pitchFamily="49" charset="0"/>
                <a:cs typeface="Courier New" panose="02070309020205020404" pitchFamily="49" charset="0"/>
              </a:rPr>
              <a:t> -e '</a:t>
            </a:r>
            <a:r>
              <a:rPr lang="en-US" sz="2300" b="0" dirty="0" err="1">
                <a:solidFill>
                  <a:schemeClr val="tx1"/>
                </a:solidFill>
                <a:latin typeface="Courier New" panose="02070309020205020404" pitchFamily="49" charset="0"/>
                <a:cs typeface="Courier New" panose="02070309020205020404" pitchFamily="49" charset="0"/>
              </a:rPr>
              <a:t>s:"Hello</a:t>
            </a:r>
            <a:r>
              <a:rPr lang="en-US" sz="2300" b="0" dirty="0">
                <a:solidFill>
                  <a:schemeClr val="tx1"/>
                </a:solidFill>
                <a:latin typeface="Courier New" panose="02070309020205020404" pitchFamily="49" charset="0"/>
                <a:cs typeface="Courier New" panose="02070309020205020404" pitchFamily="49" charset="0"/>
              </a:rPr>
              <a:t>, world!":"Hello, Prague!":g' </a:t>
            </a:r>
            <a:r>
              <a:rPr lang="en-US" sz="2300" b="0" dirty="0" err="1" smtClean="0">
                <a:solidFill>
                  <a:schemeClr val="tx1"/>
                </a:solidFill>
                <a:latin typeface="Courier New" panose="02070309020205020404" pitchFamily="49" charset="0"/>
                <a:cs typeface="Courier New" panose="02070309020205020404" pitchFamily="49" charset="0"/>
              </a:rPr>
              <a:t>src</a:t>
            </a:r>
            <a:r>
              <a:rPr lang="en-US" sz="2300" b="0" dirty="0" smtClean="0">
                <a:solidFill>
                  <a:schemeClr val="tx1"/>
                </a:solidFill>
                <a:latin typeface="Courier New" panose="02070309020205020404" pitchFamily="49" charset="0"/>
                <a:cs typeface="Courier New" panose="02070309020205020404" pitchFamily="49" charset="0"/>
              </a:rPr>
              <a:t>/</a:t>
            </a:r>
            <a:r>
              <a:rPr lang="en-US" sz="2300" b="0" dirty="0" err="1" smtClean="0">
                <a:solidFill>
                  <a:schemeClr val="tx1"/>
                </a:solidFill>
                <a:latin typeface="Courier New" panose="02070309020205020404" pitchFamily="49" charset="0"/>
                <a:cs typeface="Courier New" panose="02070309020205020404" pitchFamily="49" charset="0"/>
              </a:rPr>
              <a:t>hello.c</a:t>
            </a:r>
            <a:r>
              <a:rPr lang="en-US" sz="2300" b="0" dirty="0" smtClean="0">
                <a:solidFill>
                  <a:schemeClr val="tx1"/>
                </a:solidFill>
                <a:latin typeface="Courier New" panose="02070309020205020404" pitchFamily="49" charset="0"/>
                <a:cs typeface="Courier New" panose="02070309020205020404" pitchFamily="49" charset="0"/>
              </a:rPr>
              <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log</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git</a:t>
            </a: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a:solidFill>
                  <a:schemeClr val="tx1"/>
                </a:solidFill>
                <a:latin typeface="Courier New" panose="02070309020205020404" pitchFamily="49" charset="0"/>
                <a:cs typeface="Courier New" panose="02070309020205020404" pitchFamily="49" charset="0"/>
              </a:rPr>
              <a:t>commit -m "Change world to Prague"</a:t>
            </a:r>
            <a:r>
              <a:rPr lang="en-US" sz="2300" b="0" dirty="0" smtClean="0">
                <a:solidFill>
                  <a:srgbClr val="7030A0"/>
                </a:solidFill>
                <a:latin typeface="Courier New" panose="02070309020205020404" pitchFamily="49" charset="0"/>
                <a:cs typeface="Courier New" panose="02070309020205020404" pitchFamily="49" charset="0"/>
              </a:rPr>
              <a:t/>
            </a:r>
            <a:br>
              <a:rPr lang="en-US" sz="2300" b="0" dirty="0" smtClean="0">
                <a:solidFill>
                  <a:srgbClr val="7030A0"/>
                </a:solidFill>
                <a:latin typeface="Courier New" panose="02070309020205020404" pitchFamily="49" charset="0"/>
                <a:cs typeface="Courier New" panose="02070309020205020404" pitchFamily="49" charset="0"/>
              </a:rPr>
            </a:br>
            <a:endParaRPr lang="en-US" sz="2600" i="1" dirty="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2800" i="1" dirty="0" smtClean="0">
                <a:solidFill>
                  <a:schemeClr val="tx1"/>
                </a:solidFill>
                <a:cs typeface="Courier New" panose="02070309020205020404" pitchFamily="49" charset="0"/>
              </a:rPr>
              <a:t>Build and run our modified application</a:t>
            </a:r>
            <a:r>
              <a:rPr lang="en-US" i="1" dirty="0">
                <a:solidFill>
                  <a:schemeClr val="tx1"/>
                </a:solidFill>
                <a:latin typeface="Courier New" panose="02070309020205020404" pitchFamily="49" charset="0"/>
                <a:cs typeface="Courier New" panose="02070309020205020404" pitchFamily="49" charset="0"/>
              </a:rPr>
              <a:t/>
            </a:r>
            <a:br>
              <a:rPr lang="en-US" i="1" dirty="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devtool</a:t>
            </a:r>
            <a:r>
              <a:rPr lang="en-US" i="1" dirty="0" smtClean="0">
                <a:solidFill>
                  <a:schemeClr val="tx1"/>
                </a:solidFill>
                <a:latin typeface="Courier New" panose="02070309020205020404" pitchFamily="49" charset="0"/>
                <a:cs typeface="Courier New" panose="02070309020205020404" pitchFamily="49" charset="0"/>
              </a:rPr>
              <a:t> build-image core-image-minimal</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runqemu</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slirp</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nographic</a:t>
            </a:r>
            <a:r>
              <a:rPr lang="en-US" i="1" dirty="0" smtClean="0">
                <a:solidFill>
                  <a:schemeClr val="tx1"/>
                </a:solidFill>
                <a:latin typeface="Courier New" panose="02070309020205020404" pitchFamily="49" charset="0"/>
                <a:cs typeface="Courier New" panose="02070309020205020404" pitchFamily="49" charset="0"/>
              </a:rPr>
              <a:t> </a:t>
            </a:r>
            <a:r>
              <a:rPr lang="en-US" i="1" dirty="0" err="1" smtClean="0">
                <a:solidFill>
                  <a:schemeClr val="tx1"/>
                </a:solidFill>
                <a:latin typeface="Courier New" panose="02070309020205020404" pitchFamily="49" charset="0"/>
                <a:cs typeface="Courier New" panose="02070309020205020404" pitchFamily="49" charset="0"/>
              </a:rPr>
              <a:t>qemuarm</a:t>
            </a:r>
            <a:r>
              <a:rPr lang="en-US" i="1" dirty="0" smtClean="0">
                <a:solidFill>
                  <a:schemeClr val="tx1"/>
                </a:solidFill>
                <a:latin typeface="Courier New" panose="02070309020205020404" pitchFamily="49" charset="0"/>
                <a:cs typeface="Courier New" panose="02070309020205020404" pitchFamily="49" charset="0"/>
              </a:rPr>
              <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(login as root, no password)</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hello</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Hello, Prague!</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 exit</a:t>
            </a:r>
            <a:br>
              <a:rPr lang="en-US" i="1" dirty="0" smtClean="0">
                <a:solidFill>
                  <a:schemeClr val="tx1"/>
                </a:solidFill>
                <a:latin typeface="Courier New" panose="02070309020205020404" pitchFamily="49" charset="0"/>
                <a:cs typeface="Courier New" panose="02070309020205020404" pitchFamily="49" charset="0"/>
              </a:rPr>
            </a:br>
            <a:r>
              <a:rPr lang="en-US" i="1" dirty="0" smtClean="0">
                <a:solidFill>
                  <a:schemeClr val="tx1"/>
                </a:solidFill>
                <a:latin typeface="Courier New" panose="02070309020205020404" pitchFamily="49" charset="0"/>
                <a:cs typeface="Courier New" panose="02070309020205020404" pitchFamily="49" charset="0"/>
              </a:rPr>
              <a:t>(Ctrl-a x to exit </a:t>
            </a:r>
            <a:r>
              <a:rPr lang="en-US" i="1" dirty="0" err="1" smtClean="0">
                <a:solidFill>
                  <a:schemeClr val="tx1"/>
                </a:solidFill>
                <a:latin typeface="Courier New" panose="02070309020205020404" pitchFamily="49" charset="0"/>
                <a:cs typeface="Courier New" panose="02070309020205020404" pitchFamily="49" charset="0"/>
              </a:rPr>
              <a:t>qemu</a:t>
            </a:r>
            <a:r>
              <a:rPr lang="en-US" i="1" dirty="0" smtClean="0">
                <a:solidFill>
                  <a:schemeClr val="tx1"/>
                </a:solidFill>
                <a:latin typeface="Courier New" panose="02070309020205020404" pitchFamily="49" charset="0"/>
                <a:cs typeface="Courier New" panose="02070309020205020404" pitchFamily="49" charset="0"/>
              </a:rPr>
              <a:t>)</a:t>
            </a: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endParaRPr lang="en-US" sz="2800" i="1" dirty="0" smtClean="0">
              <a:solidFill>
                <a:schemeClr val="tx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599393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2: Modify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77500" lnSpcReduction="20000"/>
          </a:bodyPr>
          <a:lstStyle/>
          <a:p>
            <a:pPr marL="457200" lvl="1" indent="-457200">
              <a:spcBef>
                <a:spcPct val="75000"/>
              </a:spcBef>
              <a:buClr>
                <a:schemeClr val="accent1"/>
              </a:buClr>
            </a:pPr>
            <a:r>
              <a:rPr lang="en-US" sz="3200" i="1" dirty="0">
                <a:solidFill>
                  <a:schemeClr val="tx1"/>
                </a:solidFill>
                <a:cs typeface="Courier New" panose="02070309020205020404" pitchFamily="49" charset="0"/>
              </a:rPr>
              <a:t>Publish our </a:t>
            </a:r>
            <a:r>
              <a:rPr lang="en-US" sz="3200" i="1" dirty="0" err="1">
                <a:solidFill>
                  <a:schemeClr val="tx1"/>
                </a:solidFill>
                <a:cs typeface="Courier New" panose="02070309020205020404" pitchFamily="49" charset="0"/>
              </a:rPr>
              <a:t>modifed</a:t>
            </a:r>
            <a:r>
              <a:rPr lang="en-US" sz="3200" i="1" dirty="0">
                <a:solidFill>
                  <a:schemeClr val="tx1"/>
                </a:solidFill>
                <a:cs typeface="Courier New" panose="02070309020205020404" pitchFamily="49" charset="0"/>
              </a:rPr>
              <a:t> source and recipe and cleanup</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popd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devtool</a:t>
            </a:r>
            <a:r>
              <a:rPr lang="en-US" sz="2400" i="1" dirty="0">
                <a:solidFill>
                  <a:schemeClr val="tx1"/>
                </a:solidFill>
                <a:latin typeface="Courier New" panose="02070309020205020404" pitchFamily="49" charset="0"/>
                <a:cs typeface="Courier New" panose="02070309020205020404" pitchFamily="49" charset="0"/>
              </a:rPr>
              <a:t> finish hello ../meta-foo</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Review what changed</a:t>
            </a:r>
            <a:r>
              <a:rPr lang="en-US" sz="2800" dirty="0">
                <a:solidFill>
                  <a:srgbClr val="7030A0"/>
                </a:solidFill>
                <a:latin typeface="Courier New" panose="02070309020205020404" pitchFamily="49" charset="0"/>
                <a:cs typeface="Courier New" panose="02070309020205020404" pitchFamily="49" charset="0"/>
              </a:rPr>
              <a:t>	</a:t>
            </a:r>
            <a:br>
              <a:rPr lang="en-US" sz="2800" dirty="0">
                <a:solidFill>
                  <a:srgbClr val="7030A0"/>
                </a:solidFill>
                <a:latin typeface="Courier New" panose="02070309020205020404" pitchFamily="49" charset="0"/>
                <a:cs typeface="Courier New" panose="02070309020205020404" pitchFamily="49" charset="0"/>
              </a:rPr>
            </a:br>
            <a:r>
              <a:rPr lang="en-US" sz="2800" b="0" dirty="0">
                <a:solidFill>
                  <a:schemeClr val="tx1"/>
                </a:solidFill>
                <a:latin typeface="Courier New" panose="02070309020205020404" pitchFamily="49" charset="0"/>
                <a:cs typeface="Courier New" panose="02070309020205020404" pitchFamily="49" charset="0"/>
              </a:rPr>
              <a:t>$ </a:t>
            </a:r>
            <a:r>
              <a:rPr lang="en-US" sz="2800" b="0" i="1" dirty="0" err="1">
                <a:solidFill>
                  <a:schemeClr val="tx1"/>
                </a:solidFill>
                <a:latin typeface="Courier New" panose="02070309020205020404" pitchFamily="49" charset="0"/>
                <a:cs typeface="Courier New" panose="02070309020205020404" pitchFamily="49" charset="0"/>
              </a:rPr>
              <a:t>pushd</a:t>
            </a:r>
            <a:r>
              <a:rPr lang="en-US" sz="2800" b="0" i="1" dirty="0">
                <a:solidFill>
                  <a:schemeClr val="tx1"/>
                </a:solidFill>
                <a:latin typeface="Courier New" panose="02070309020205020404" pitchFamily="49" charset="0"/>
                <a:cs typeface="Courier New" panose="02070309020205020404" pitchFamily="49" charset="0"/>
              </a:rPr>
              <a:t> ../</a:t>
            </a:r>
            <a:r>
              <a:rPr lang="en-US" sz="2800" b="0" i="1" dirty="0" smtClean="0">
                <a:solidFill>
                  <a:schemeClr val="tx1"/>
                </a:solidFill>
                <a:latin typeface="Courier New" panose="02070309020205020404" pitchFamily="49" charset="0"/>
                <a:cs typeface="Courier New" panose="02070309020205020404" pitchFamily="49" charset="0"/>
              </a:rPr>
              <a:t>meta-foo/recipes-hello/hello</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ls</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hello_2.10.bb</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a:t>
            </a:r>
            <a:r>
              <a:rPr lang="en-US" sz="2800" b="0" i="1" dirty="0">
                <a:solidFill>
                  <a:schemeClr val="tx1"/>
                </a:solidFill>
                <a:latin typeface="Courier New" panose="02070309020205020404" pitchFamily="49" charset="0"/>
                <a:cs typeface="Courier New" panose="02070309020205020404" pitchFamily="49" charset="0"/>
              </a:rPr>
              <a:t>hello_%.</a:t>
            </a:r>
            <a:r>
              <a:rPr lang="en-US" sz="2800" b="0" i="1" dirty="0" err="1" smtClean="0">
                <a:solidFill>
                  <a:schemeClr val="tx1"/>
                </a:solidFill>
                <a:latin typeface="Courier New" panose="02070309020205020404" pitchFamily="49" charset="0"/>
                <a:cs typeface="Courier New" panose="02070309020205020404" pitchFamily="49" charset="0"/>
              </a:rPr>
              <a:t>bbappend</a:t>
            </a:r>
            <a:r>
              <a:rPr lang="en-US" sz="2800" b="0" i="1" dirty="0" smtClean="0">
                <a:solidFill>
                  <a:schemeClr val="tx1"/>
                </a:solidFill>
                <a:latin typeface="Courier New" panose="02070309020205020404" pitchFamily="49" charset="0"/>
                <a:cs typeface="Courier New" panose="02070309020205020404" pitchFamily="49" charset="0"/>
              </a:rPr>
              <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cat hello/0001-Change-world-to-Prague.patch</a:t>
            </a:r>
            <a:br>
              <a:rPr lang="en-US" sz="2800" b="0" i="1" dirty="0" smtClean="0">
                <a:solidFill>
                  <a:schemeClr val="tx1"/>
                </a:solidFill>
                <a:latin typeface="Courier New" panose="02070309020205020404" pitchFamily="49" charset="0"/>
                <a:cs typeface="Courier New" panose="02070309020205020404" pitchFamily="49" charset="0"/>
              </a:rPr>
            </a:br>
            <a:r>
              <a:rPr lang="en-US" sz="2800" b="0" i="1" dirty="0" smtClean="0">
                <a:solidFill>
                  <a:schemeClr val="tx1"/>
                </a:solidFill>
                <a:latin typeface="Courier New" panose="02070309020205020404" pitchFamily="49" charset="0"/>
                <a:cs typeface="Courier New" panose="02070309020205020404" pitchFamily="49" charset="0"/>
              </a:rPr>
              <a:t>$ </a:t>
            </a:r>
            <a:r>
              <a:rPr lang="en-US" sz="2800" b="0" i="1" dirty="0" err="1" smtClean="0">
                <a:solidFill>
                  <a:schemeClr val="tx1"/>
                </a:solidFill>
                <a:latin typeface="Courier New" panose="02070309020205020404" pitchFamily="49" charset="0"/>
                <a:cs typeface="Courier New" panose="02070309020205020404" pitchFamily="49" charset="0"/>
              </a:rPr>
              <a:t>popd</a:t>
            </a:r>
            <a:endParaRPr lang="en-US" sz="2800" b="0" i="1" dirty="0" smtClean="0">
              <a:solidFill>
                <a:schemeClr val="tx1"/>
              </a:solidFill>
              <a:latin typeface="Courier New" panose="02070309020205020404" pitchFamily="49" charset="0"/>
              <a:cs typeface="Courier New" panose="02070309020205020404" pitchFamily="49" charset="0"/>
            </a:endParaRPr>
          </a:p>
          <a:p>
            <a:pPr marL="457200" lvl="1" indent="-457200">
              <a:spcBef>
                <a:spcPct val="75000"/>
              </a:spcBef>
              <a:buClr>
                <a:schemeClr val="accent1"/>
              </a:buClr>
            </a:pPr>
            <a:r>
              <a:rPr lang="en-US" sz="2800" b="0" dirty="0" smtClean="0">
                <a:solidFill>
                  <a:schemeClr val="tx1"/>
                </a:solidFill>
              </a:rPr>
              <a:t>Cleanup</a:t>
            </a:r>
            <a:r>
              <a:rPr lang="en-US" sz="2300" dirty="0">
                <a:solidFill>
                  <a:srgbClr val="7030A0"/>
                </a:solidFill>
                <a:latin typeface="Courier New" panose="02070309020205020404" pitchFamily="49" charset="0"/>
                <a:cs typeface="Courier New" panose="02070309020205020404" pitchFamily="49" charset="0"/>
              </a:rPr>
              <a:t>	</a:t>
            </a:r>
            <a:r>
              <a:rPr lang="en-US" sz="2300" dirty="0" smtClean="0">
                <a:solidFill>
                  <a:srgbClr val="7030A0"/>
                </a:solidFill>
                <a:latin typeface="Courier New" panose="02070309020205020404" pitchFamily="49" charset="0"/>
                <a:cs typeface="Courier New" panose="02070309020205020404" pitchFamily="49" charset="0"/>
              </a:rPr>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a:solidFill>
                  <a:schemeClr val="tx1"/>
                </a:solidFill>
                <a:latin typeface="Courier New" panose="02070309020205020404" pitchFamily="49" charset="0"/>
                <a:cs typeface="Courier New" panose="02070309020205020404" pitchFamily="49" charset="0"/>
              </a:rPr>
              <a:t>rm</a:t>
            </a:r>
            <a:r>
              <a:rPr lang="en-US" sz="2400" i="1" dirty="0">
                <a:solidFill>
                  <a:schemeClr val="tx1"/>
                </a:solidFill>
                <a:latin typeface="Courier New" panose="02070309020205020404" pitchFamily="49" charset="0"/>
                <a:cs typeface="Courier New" panose="02070309020205020404" pitchFamily="49" charset="0"/>
              </a:rPr>
              <a:t> </a:t>
            </a:r>
            <a:r>
              <a:rPr lang="mr-IN" sz="2400" i="1" dirty="0">
                <a:solidFill>
                  <a:schemeClr val="tx1"/>
                </a:solidFill>
                <a:latin typeface="Courier New" panose="02070309020205020404" pitchFamily="49" charset="0"/>
                <a:cs typeface="Courier New" panose="02070309020205020404" pitchFamily="49" charset="0"/>
              </a:rPr>
              <a:t>–</a:t>
            </a:r>
            <a:r>
              <a:rPr lang="en-US" sz="2400" i="1" dirty="0" err="1">
                <a:solidFill>
                  <a:schemeClr val="tx1"/>
                </a:solidFill>
                <a:latin typeface="Courier New" panose="02070309020205020404" pitchFamily="49" charset="0"/>
                <a:cs typeface="Courier New" panose="02070309020205020404" pitchFamily="49" charset="0"/>
              </a:rPr>
              <a:t>rf</a:t>
            </a:r>
            <a:r>
              <a:rPr lang="en-US" sz="2400" i="1" dirty="0">
                <a:solidFill>
                  <a:schemeClr val="tx1"/>
                </a:solidFill>
                <a:latin typeface="Courier New" panose="02070309020205020404" pitchFamily="49" charset="0"/>
                <a:cs typeface="Courier New" panose="02070309020205020404" pitchFamily="49" charset="0"/>
              </a:rPr>
              <a:t> workspace/sources/hello</a:t>
            </a:r>
            <a:endParaRPr lang="en-US" sz="3200" i="1" dirty="0">
              <a:solidFill>
                <a:schemeClr val="tx1"/>
              </a:solidFill>
              <a:latin typeface="Courier New" panose="02070309020205020404" pitchFamily="49" charset="0"/>
              <a:cs typeface="Courier New" panose="02070309020205020404" pitchFamily="49" charset="0"/>
            </a:endParaRPr>
          </a:p>
          <a:p>
            <a:pPr marL="457200" lvl="1" indent="-457200"/>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smtClean="0">
              <a:solidFill>
                <a:schemeClr val="accent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79546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1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Upgrade our </a:t>
            </a:r>
            <a:r>
              <a:rPr lang="en-US" sz="3200" i="1" dirty="0" err="1" smtClean="0">
                <a:solidFill>
                  <a:schemeClr val="tx1"/>
                </a:solidFill>
                <a:cs typeface="Courier New" panose="02070309020205020404" pitchFamily="49" charset="0"/>
              </a:rPr>
              <a:t>nano</a:t>
            </a:r>
            <a:r>
              <a:rPr lang="en-US" sz="3200" i="1" dirty="0" smtClean="0">
                <a:solidFill>
                  <a:schemeClr val="tx1"/>
                </a:solidFill>
                <a:cs typeface="Courier New" panose="02070309020205020404" pitchFamily="49" charset="0"/>
              </a:rPr>
              <a:t> recipe to the latest version</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devtool</a:t>
            </a:r>
            <a:r>
              <a:rPr lang="en-US" sz="2400" i="1" dirty="0" smtClean="0">
                <a:solidFill>
                  <a:schemeClr val="tx1"/>
                </a:solidFill>
                <a:latin typeface="Courier New" panose="02070309020205020404" pitchFamily="49" charset="0"/>
                <a:cs typeface="Courier New" panose="02070309020205020404" pitchFamily="49" charset="0"/>
              </a:rPr>
              <a:t> upgrade </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--version 2.8.7</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(Hack) Fix fetch URL to allow upgrade to v2.8.x</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sed</a:t>
            </a:r>
            <a:r>
              <a:rPr lang="en-US" sz="2600" b="0" i="1" dirty="0">
                <a:solidFill>
                  <a:schemeClr val="tx1"/>
                </a:solidFill>
                <a:latin typeface="Courier New" panose="02070309020205020404" pitchFamily="49" charset="0"/>
                <a:cs typeface="Courier New" panose="02070309020205020404" pitchFamily="49" charset="0"/>
              </a:rPr>
              <a:t> -</a:t>
            </a:r>
            <a:r>
              <a:rPr lang="en-US" sz="2600" b="0" i="1" dirty="0" err="1">
                <a:solidFill>
                  <a:schemeClr val="tx1"/>
                </a:solidFill>
                <a:latin typeface="Courier New" panose="02070309020205020404" pitchFamily="49" charset="0"/>
                <a:cs typeface="Courier New" panose="02070309020205020404" pitchFamily="49" charset="0"/>
              </a:rPr>
              <a:t>i</a:t>
            </a:r>
            <a:r>
              <a:rPr lang="en-US" sz="2600" b="0" i="1" dirty="0">
                <a:solidFill>
                  <a:schemeClr val="tx1"/>
                </a:solidFill>
                <a:latin typeface="Courier New" panose="02070309020205020404" pitchFamily="49" charset="0"/>
                <a:cs typeface="Courier New" panose="02070309020205020404" pitchFamily="49" charset="0"/>
              </a:rPr>
              <a:t> -e 's:v2.7:v2.8:g' </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../meta-foo/recipes-</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/nano_2.7.4.bb</a:t>
            </a:r>
          </a:p>
          <a:p>
            <a:pPr marL="457200" indent="-457200"/>
            <a:r>
              <a:rPr lang="en-US" sz="2800" b="0" i="1" dirty="0" smtClean="0">
                <a:solidFill>
                  <a:srgbClr val="00B0F0"/>
                </a:solidFill>
                <a:latin typeface="arial" charset="0"/>
                <a:cs typeface="Courier New" panose="02070309020205020404" pitchFamily="49" charset="0"/>
              </a:rPr>
              <a:t>NOTE: there is a </a:t>
            </a:r>
            <a:r>
              <a:rPr lang="en-US" sz="2800" b="0" i="1" dirty="0" err="1" smtClean="0">
                <a:solidFill>
                  <a:srgbClr val="00B0F0"/>
                </a:solidFill>
                <a:latin typeface="arial" charset="0"/>
                <a:cs typeface="Courier New" panose="02070309020205020404" pitchFamily="49" charset="0"/>
              </a:rPr>
              <a:t>bugzilla</a:t>
            </a:r>
            <a:r>
              <a:rPr lang="en-US" sz="2800" b="0" i="1" dirty="0" smtClean="0">
                <a:solidFill>
                  <a:srgbClr val="00B0F0"/>
                </a:solidFill>
                <a:latin typeface="arial" charset="0"/>
                <a:cs typeface="Courier New" panose="02070309020205020404" pitchFamily="49" charset="0"/>
              </a:rPr>
              <a:t> open to add the ability to change the fetch </a:t>
            </a:r>
            <a:r>
              <a:rPr lang="en-US" sz="2800" b="0" i="1" dirty="0">
                <a:solidFill>
                  <a:srgbClr val="00B0F0"/>
                </a:solidFill>
                <a:latin typeface="arial" charset="0"/>
                <a:cs typeface="Courier New" panose="02070309020205020404" pitchFamily="49" charset="0"/>
              </a:rPr>
              <a:t>URL [https://</a:t>
            </a:r>
            <a:r>
              <a:rPr lang="en-US" sz="2800" b="0" i="1" dirty="0" err="1" smtClean="0">
                <a:solidFill>
                  <a:srgbClr val="00B0F0"/>
                </a:solidFill>
                <a:latin typeface="arial" charset="0"/>
                <a:cs typeface="Courier New" panose="02070309020205020404" pitchFamily="49" charset="0"/>
              </a:rPr>
              <a:t>bugzilla.yoctoproject.org</a:t>
            </a:r>
            <a:r>
              <a:rPr lang="en-US" sz="2800" b="0" i="1" dirty="0" smtClean="0">
                <a:solidFill>
                  <a:srgbClr val="00B0F0"/>
                </a:solidFill>
                <a:latin typeface="arial" charset="0"/>
                <a:cs typeface="Courier New" panose="02070309020205020404" pitchFamily="49" charset="0"/>
              </a:rPr>
              <a:t>/</a:t>
            </a:r>
            <a:r>
              <a:rPr lang="en-US" sz="2800" b="0" i="1" dirty="0" err="1" smtClean="0">
                <a:solidFill>
                  <a:srgbClr val="00B0F0"/>
                </a:solidFill>
                <a:latin typeface="arial" charset="0"/>
                <a:cs typeface="Courier New" panose="02070309020205020404" pitchFamily="49" charset="0"/>
              </a:rPr>
              <a:t>show_bug.cgi?id</a:t>
            </a:r>
            <a:r>
              <a:rPr lang="en-US" sz="2800" b="0" i="1" dirty="0" smtClean="0">
                <a:solidFill>
                  <a:srgbClr val="00B0F0"/>
                </a:solidFill>
                <a:latin typeface="arial" charset="0"/>
                <a:cs typeface="Courier New" panose="02070309020205020404" pitchFamily="49" charset="0"/>
              </a:rPr>
              <a:t>=10722]</a:t>
            </a:r>
          </a:p>
          <a:p>
            <a:pPr marL="457200" lvl="1" indent="-457200">
              <a:spcBef>
                <a:spcPct val="75000"/>
              </a:spcBef>
              <a:buClr>
                <a:schemeClr val="accent1"/>
              </a:buClr>
            </a:pPr>
            <a:r>
              <a:rPr lang="en-US" sz="2800" b="0" dirty="0" smtClean="0">
                <a:solidFill>
                  <a:schemeClr val="tx1"/>
                </a:solidFill>
              </a:rPr>
              <a:t>Cleanup our failed upgrade attempt</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tx1"/>
                </a:solidFill>
                <a:cs typeface="Courier New" panose="02070309020205020404" pitchFamily="49" charset="0"/>
              </a:rPr>
              <a:t>Actually upgrade</a:t>
            </a:r>
            <a:r>
              <a:rPr lang="en-US" sz="2800" i="1" dirty="0">
                <a:solidFill>
                  <a:schemeClr val="tx1"/>
                </a:solidFill>
                <a:latin typeface="Courier New" panose="02070309020205020404" pitchFamily="49" charset="0"/>
                <a:cs typeface="Courier New" panose="02070309020205020404" pitchFamily="49" charset="0"/>
              </a:rPr>
              <a:t/>
            </a:r>
            <a:br>
              <a:rPr lang="en-US" sz="2800" i="1" dirty="0">
                <a:solidFill>
                  <a:schemeClr val="tx1"/>
                </a:solidFill>
                <a:latin typeface="Courier New" panose="02070309020205020404" pitchFamily="49" charset="0"/>
                <a:cs typeface="Courier New" panose="02070309020205020404" pitchFamily="49" charset="0"/>
              </a:rPr>
            </a:br>
            <a:r>
              <a:rPr lang="en-US" sz="2800" i="1" dirty="0">
                <a:solidFill>
                  <a:schemeClr val="tx1"/>
                </a:solidFill>
                <a:latin typeface="Courier New" panose="02070309020205020404" pitchFamily="49" charset="0"/>
                <a:cs typeface="Courier New" panose="02070309020205020404" pitchFamily="49" charset="0"/>
              </a:rPr>
              <a:t>$ </a:t>
            </a:r>
            <a:r>
              <a:rPr lang="en-US" sz="2800" i="1" dirty="0" err="1">
                <a:solidFill>
                  <a:schemeClr val="tx1"/>
                </a:solidFill>
                <a:latin typeface="Courier New" panose="02070309020205020404" pitchFamily="49" charset="0"/>
                <a:cs typeface="Courier New" panose="02070309020205020404" pitchFamily="49" charset="0"/>
              </a:rPr>
              <a:t>devtool</a:t>
            </a:r>
            <a:r>
              <a:rPr lang="en-US" sz="2800" i="1" dirty="0">
                <a:solidFill>
                  <a:schemeClr val="tx1"/>
                </a:solidFill>
                <a:latin typeface="Courier New" panose="02070309020205020404" pitchFamily="49" charset="0"/>
                <a:cs typeface="Courier New" panose="02070309020205020404" pitchFamily="49" charset="0"/>
              </a:rPr>
              <a:t> upgrade </a:t>
            </a:r>
            <a:r>
              <a:rPr lang="en-US" sz="2800" i="1" dirty="0" err="1">
                <a:solidFill>
                  <a:schemeClr val="tx1"/>
                </a:solidFill>
                <a:latin typeface="Courier New" panose="02070309020205020404" pitchFamily="49" charset="0"/>
                <a:cs typeface="Courier New" panose="02070309020205020404" pitchFamily="49" charset="0"/>
              </a:rPr>
              <a:t>nano</a:t>
            </a:r>
            <a:r>
              <a:rPr lang="en-US" sz="2800" i="1" dirty="0">
                <a:solidFill>
                  <a:schemeClr val="tx1"/>
                </a:solidFill>
                <a:latin typeface="Courier New" panose="02070309020205020404" pitchFamily="49" charset="0"/>
                <a:cs typeface="Courier New" panose="02070309020205020404" pitchFamily="49" charset="0"/>
              </a:rPr>
              <a:t> --version 2.8.7</a:t>
            </a: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20744531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Activity 3: Upgrade a recipe (continued)</a:t>
            </a:r>
            <a:endParaRPr lang="en-US" dirty="0"/>
          </a:p>
        </p:txBody>
      </p:sp>
      <p:sp>
        <p:nvSpPr>
          <p:cNvPr id="3" name="Content Placeholder 2"/>
          <p:cNvSpPr>
            <a:spLocks noGrp="1"/>
          </p:cNvSpPr>
          <p:nvPr>
            <p:ph idx="4294967295"/>
          </p:nvPr>
        </p:nvSpPr>
        <p:spPr>
          <a:xfrm>
            <a:off x="367553" y="850843"/>
            <a:ext cx="8229600" cy="5211763"/>
          </a:xfrm>
          <a:prstGeom prst="rect">
            <a:avLst/>
          </a:prstGeom>
        </p:spPr>
        <p:txBody>
          <a:bodyPr>
            <a:normAutofit fontScale="85000" lnSpcReduction="20000"/>
          </a:bodyPr>
          <a:lstStyle/>
          <a:p>
            <a:pPr marL="457200" lvl="1" indent="-457200">
              <a:spcBef>
                <a:spcPct val="75000"/>
              </a:spcBef>
              <a:buClr>
                <a:schemeClr val="accent1"/>
              </a:buClr>
            </a:pPr>
            <a:r>
              <a:rPr lang="en-US" sz="3200" i="1" dirty="0" smtClean="0">
                <a:solidFill>
                  <a:schemeClr val="tx1"/>
                </a:solidFill>
                <a:cs typeface="Courier New" panose="02070309020205020404" pitchFamily="49" charset="0"/>
              </a:rPr>
              <a:t>Review what changed</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r>
              <a:rPr lang="en-US" sz="2400" i="1" dirty="0">
                <a:solidFill>
                  <a:schemeClr val="tx1"/>
                </a:solidFill>
                <a:latin typeface="Courier New" panose="02070309020205020404" pitchFamily="49" charset="0"/>
                <a:cs typeface="Courier New" panose="02070309020205020404" pitchFamily="49" charset="0"/>
              </a:rPr>
              <a:t>$ </a:t>
            </a:r>
            <a:r>
              <a:rPr lang="en-US" sz="2400" i="1" dirty="0" smtClean="0">
                <a:solidFill>
                  <a:schemeClr val="tx1"/>
                </a:solidFill>
                <a:latin typeface="Courier New" panose="02070309020205020404" pitchFamily="49" charset="0"/>
                <a:cs typeface="Courier New" panose="02070309020205020404" pitchFamily="49" charset="0"/>
              </a:rPr>
              <a:t>ls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
            </a:r>
            <a:br>
              <a:rPr lang="en-US" sz="2400" i="1" dirty="0" smtClean="0">
                <a:solidFill>
                  <a:schemeClr val="tx1"/>
                </a:solidFill>
                <a:latin typeface="Courier New" panose="02070309020205020404" pitchFamily="49" charset="0"/>
                <a:cs typeface="Courier New" panose="02070309020205020404" pitchFamily="49" charset="0"/>
              </a:rPr>
            </a:br>
            <a:r>
              <a:rPr lang="en-US" sz="2400" i="1" dirty="0" smtClean="0">
                <a:solidFill>
                  <a:schemeClr val="tx1"/>
                </a:solidFill>
                <a:latin typeface="Courier New" panose="02070309020205020404" pitchFamily="49" charset="0"/>
                <a:cs typeface="Courier New" panose="02070309020205020404" pitchFamily="49" charset="0"/>
              </a:rPr>
              <a:t>$ cat workspace/recipes/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smtClean="0">
                <a:solidFill>
                  <a:schemeClr val="tx1"/>
                </a:solidFill>
                <a:latin typeface="Courier New" panose="02070309020205020404" pitchFamily="49" charset="0"/>
                <a:cs typeface="Courier New" panose="02070309020205020404" pitchFamily="49" charset="0"/>
              </a:rPr>
              <a:t>/nano_2.8.7.bb</a:t>
            </a:r>
            <a:endParaRPr lang="en-US" sz="3200" i="1" dirty="0">
              <a:solidFill>
                <a:schemeClr val="tx1"/>
              </a:solidFill>
              <a:latin typeface="Courier New" panose="02070309020205020404" pitchFamily="49" charset="0"/>
              <a:cs typeface="Courier New" panose="02070309020205020404" pitchFamily="49" charset="0"/>
            </a:endParaRPr>
          </a:p>
          <a:p>
            <a:pPr marL="457200" indent="-457200"/>
            <a:r>
              <a:rPr lang="en-US" sz="3200" b="0" dirty="0" smtClean="0">
                <a:solidFill>
                  <a:schemeClr val="tx1"/>
                </a:solidFill>
              </a:rPr>
              <a:t>Test our upgraded application</a:t>
            </a:r>
            <a:r>
              <a:rPr lang="en-US" sz="2800" dirty="0" smtClean="0">
                <a:solidFill>
                  <a:srgbClr val="7030A0"/>
                </a:solidFill>
                <a:latin typeface="Courier New" panose="02070309020205020404" pitchFamily="49" charset="0"/>
                <a:cs typeface="Courier New" panose="02070309020205020404" pitchFamily="49" charset="0"/>
              </a:rPr>
              <a:t>	</a:t>
            </a:r>
            <a:br>
              <a:rPr lang="en-US" sz="2800" dirty="0" smtClean="0">
                <a:solidFill>
                  <a:srgbClr val="7030A0"/>
                </a:solidFill>
                <a:latin typeface="Courier New" panose="02070309020205020404" pitchFamily="49" charset="0"/>
                <a:cs typeface="Courier New" panose="02070309020205020404" pitchFamily="49" charset="0"/>
              </a:rPr>
            </a:br>
            <a:r>
              <a:rPr lang="en-US" sz="2600" b="0"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devtool</a:t>
            </a:r>
            <a:r>
              <a:rPr lang="en-US" sz="2600" b="0" i="1" dirty="0" smtClean="0">
                <a:solidFill>
                  <a:schemeClr val="tx1"/>
                </a:solidFill>
                <a:latin typeface="Courier New" panose="02070309020205020404" pitchFamily="49" charset="0"/>
                <a:cs typeface="Courier New" panose="02070309020205020404" pitchFamily="49" charset="0"/>
              </a:rPr>
              <a:t> build-image core-image-minimal</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runqemu</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slirp</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nographic</a:t>
            </a: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qemuarm</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(login as root, no password)</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(Ctrl-x to exit </a:t>
            </a:r>
            <a:r>
              <a:rPr lang="en-US" sz="2600" b="0" i="1" dirty="0" err="1" smtClean="0">
                <a:solidFill>
                  <a:schemeClr val="tx1"/>
                </a:solidFill>
                <a:latin typeface="Courier New" panose="02070309020205020404" pitchFamily="49" charset="0"/>
                <a:cs typeface="Courier New" panose="02070309020205020404" pitchFamily="49" charset="0"/>
              </a:rPr>
              <a:t>nano</a:t>
            </a:r>
            <a:r>
              <a:rPr lang="en-US" sz="2600" b="0" i="1" dirty="0" smtClean="0">
                <a:solidFill>
                  <a:schemeClr val="tx1"/>
                </a:solidFill>
                <a:latin typeface="Courier New" panose="02070309020205020404" pitchFamily="49" charset="0"/>
                <a:cs typeface="Courier New" panose="02070309020205020404" pitchFamily="49" charset="0"/>
              </a:rPr>
              <a: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 exit</a:t>
            </a:r>
            <a:br>
              <a:rPr lang="en-US" sz="2600" b="0" i="1" dirty="0" smtClean="0">
                <a:solidFill>
                  <a:schemeClr val="tx1"/>
                </a:solidFill>
                <a:latin typeface="Courier New" panose="02070309020205020404" pitchFamily="49" charset="0"/>
                <a:cs typeface="Courier New" panose="02070309020205020404" pitchFamily="49" charset="0"/>
              </a:rPr>
            </a:br>
            <a:r>
              <a:rPr lang="en-US" sz="2600" b="0" i="1" dirty="0" smtClean="0">
                <a:solidFill>
                  <a:schemeClr val="tx1"/>
                </a:solidFill>
                <a:latin typeface="Courier New" panose="02070309020205020404" pitchFamily="49" charset="0"/>
                <a:cs typeface="Courier New" panose="02070309020205020404" pitchFamily="49" charset="0"/>
              </a:rPr>
              <a:t>(Ctrl-a x to exit </a:t>
            </a:r>
            <a:r>
              <a:rPr lang="en-US" sz="2600" b="0" i="1" dirty="0" err="1" smtClean="0">
                <a:solidFill>
                  <a:schemeClr val="tx1"/>
                </a:solidFill>
                <a:latin typeface="Courier New" panose="02070309020205020404" pitchFamily="49" charset="0"/>
                <a:cs typeface="Courier New" panose="02070309020205020404" pitchFamily="49" charset="0"/>
              </a:rPr>
              <a:t>qemu</a:t>
            </a:r>
            <a:r>
              <a:rPr lang="en-US" sz="2600" b="0" i="1" dirty="0" smtClean="0">
                <a:solidFill>
                  <a:schemeClr val="tx1"/>
                </a:solidFill>
                <a:latin typeface="Courier New" panose="02070309020205020404" pitchFamily="49" charset="0"/>
                <a:cs typeface="Courier New" panose="02070309020205020404" pitchFamily="49" charset="0"/>
              </a:rPr>
              <a:t>)</a:t>
            </a:r>
          </a:p>
          <a:p>
            <a:pPr marL="457200" lvl="1" indent="-457200">
              <a:spcBef>
                <a:spcPct val="75000"/>
              </a:spcBef>
              <a:buClr>
                <a:schemeClr val="accent1"/>
              </a:buClr>
            </a:pPr>
            <a:r>
              <a:rPr lang="en-US" sz="2800" b="0" dirty="0" smtClean="0">
                <a:solidFill>
                  <a:schemeClr val="tx1"/>
                </a:solidFill>
              </a:rPr>
              <a:t>Publish our work and cleanup</a:t>
            </a:r>
            <a:r>
              <a:rPr lang="en-US" sz="2300" dirty="0" smtClean="0">
                <a:solidFill>
                  <a:srgbClr val="7030A0"/>
                </a:solidFill>
                <a:latin typeface="Courier New" panose="02070309020205020404" pitchFamily="49" charset="0"/>
                <a:cs typeface="Courier New" panose="02070309020205020404" pitchFamily="49" charset="0"/>
              </a:rPr>
              <a:t>	</a:t>
            </a:r>
            <a:br>
              <a:rPr lang="en-US" sz="2300" dirty="0" smtClean="0">
                <a:solidFill>
                  <a:srgbClr val="7030A0"/>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300" b="0" dirty="0" err="1" smtClean="0">
                <a:solidFill>
                  <a:schemeClr val="tx1"/>
                </a:solidFill>
                <a:latin typeface="Courier New" panose="02070309020205020404" pitchFamily="49" charset="0"/>
                <a:cs typeface="Courier New" panose="02070309020205020404" pitchFamily="49" charset="0"/>
              </a:rPr>
              <a:t>devtool</a:t>
            </a:r>
            <a:r>
              <a:rPr lang="en-US" sz="2300" b="0" dirty="0" smtClean="0">
                <a:solidFill>
                  <a:schemeClr val="tx1"/>
                </a:solidFill>
                <a:latin typeface="Courier New" panose="02070309020205020404" pitchFamily="49" charset="0"/>
                <a:cs typeface="Courier New" panose="02070309020205020404" pitchFamily="49" charset="0"/>
              </a:rPr>
              <a:t> finish </a:t>
            </a:r>
            <a:r>
              <a:rPr lang="en-US" sz="2300" b="0" dirty="0" err="1" smtClean="0">
                <a:solidFill>
                  <a:schemeClr val="tx1"/>
                </a:solidFill>
                <a:latin typeface="Courier New" panose="02070309020205020404" pitchFamily="49" charset="0"/>
                <a:cs typeface="Courier New" panose="02070309020205020404" pitchFamily="49" charset="0"/>
              </a:rPr>
              <a:t>nano</a:t>
            </a:r>
            <a:r>
              <a:rPr lang="en-US" sz="2300" b="0" dirty="0" smtClean="0">
                <a:solidFill>
                  <a:schemeClr val="tx1"/>
                </a:solidFill>
                <a:latin typeface="Courier New" panose="02070309020205020404" pitchFamily="49" charset="0"/>
                <a:cs typeface="Courier New" panose="02070309020205020404" pitchFamily="49" charset="0"/>
              </a:rPr>
              <a:t> ../meta-foo</a:t>
            </a:r>
            <a:br>
              <a:rPr lang="en-US" sz="2300" b="0" dirty="0" smtClean="0">
                <a:solidFill>
                  <a:schemeClr val="tx1"/>
                </a:solidFill>
                <a:latin typeface="Courier New" panose="02070309020205020404" pitchFamily="49" charset="0"/>
                <a:cs typeface="Courier New" panose="02070309020205020404" pitchFamily="49" charset="0"/>
              </a:rPr>
            </a:br>
            <a:r>
              <a:rPr lang="en-US" sz="2300" b="0" dirty="0" smtClean="0">
                <a:solidFill>
                  <a:schemeClr val="tx1"/>
                </a:solidFill>
                <a:latin typeface="Courier New" panose="02070309020205020404" pitchFamily="49" charset="0"/>
                <a:cs typeface="Courier New" panose="02070309020205020404" pitchFamily="49" charset="0"/>
              </a:rPr>
              <a:t>$ </a:t>
            </a:r>
            <a:r>
              <a:rPr lang="en-US" sz="2400" i="1" dirty="0" err="1" smtClean="0">
                <a:solidFill>
                  <a:schemeClr val="tx1"/>
                </a:solidFill>
                <a:latin typeface="Courier New" panose="02070309020205020404" pitchFamily="49" charset="0"/>
                <a:cs typeface="Courier New" panose="02070309020205020404" pitchFamily="49" charset="0"/>
              </a:rPr>
              <a:t>rm</a:t>
            </a:r>
            <a:r>
              <a:rPr lang="en-US" sz="2400" i="1" dirty="0" smtClean="0">
                <a:solidFill>
                  <a:schemeClr val="tx1"/>
                </a:solidFill>
                <a:latin typeface="Courier New" panose="02070309020205020404" pitchFamily="49" charset="0"/>
                <a:cs typeface="Courier New" panose="02070309020205020404" pitchFamily="49" charset="0"/>
              </a:rPr>
              <a:t> </a:t>
            </a:r>
            <a:r>
              <a:rPr lang="mr-IN" sz="2400" i="1" dirty="0" smtClean="0">
                <a:solidFill>
                  <a:schemeClr val="tx1"/>
                </a:solidFill>
                <a:latin typeface="Courier New" panose="02070309020205020404" pitchFamily="49" charset="0"/>
                <a:cs typeface="Courier New" panose="02070309020205020404" pitchFamily="49" charset="0"/>
              </a:rPr>
              <a:t>–</a:t>
            </a:r>
            <a:r>
              <a:rPr lang="en-US" sz="2400" i="1" dirty="0" err="1" smtClean="0">
                <a:solidFill>
                  <a:schemeClr val="tx1"/>
                </a:solidFill>
                <a:latin typeface="Courier New" panose="02070309020205020404" pitchFamily="49" charset="0"/>
                <a:cs typeface="Courier New" panose="02070309020205020404" pitchFamily="49" charset="0"/>
              </a:rPr>
              <a:t>rf</a:t>
            </a:r>
            <a:r>
              <a:rPr lang="en-US" sz="2400" i="1" dirty="0" smtClean="0">
                <a:solidFill>
                  <a:schemeClr val="tx1"/>
                </a:solidFill>
                <a:latin typeface="Courier New" panose="02070309020205020404" pitchFamily="49" charset="0"/>
                <a:cs typeface="Courier New" panose="02070309020205020404" pitchFamily="49" charset="0"/>
              </a:rPr>
              <a:t> workspace/sources/</a:t>
            </a:r>
            <a:r>
              <a:rPr lang="en-US" sz="2400" i="1" dirty="0" err="1" smtClean="0">
                <a:solidFill>
                  <a:schemeClr val="tx1"/>
                </a:solidFill>
                <a:latin typeface="Courier New" panose="02070309020205020404" pitchFamily="49" charset="0"/>
                <a:cs typeface="Courier New" panose="02070309020205020404" pitchFamily="49" charset="0"/>
              </a:rPr>
              <a:t>nano</a:t>
            </a:r>
            <a:r>
              <a:rPr lang="en-US" sz="2400" i="1" dirty="0">
                <a:solidFill>
                  <a:schemeClr val="tx1"/>
                </a:solidFill>
                <a:latin typeface="Courier New" panose="02070309020205020404" pitchFamily="49" charset="0"/>
                <a:cs typeface="Courier New" panose="02070309020205020404" pitchFamily="49" charset="0"/>
              </a:rPr>
              <a:t/>
            </a:r>
            <a:br>
              <a:rPr lang="en-US" sz="2400" i="1" dirty="0">
                <a:solidFill>
                  <a:schemeClr val="tx1"/>
                </a:solidFill>
                <a:latin typeface="Courier New" panose="02070309020205020404" pitchFamily="49" charset="0"/>
                <a:cs typeface="Courier New" panose="02070309020205020404" pitchFamily="49" charset="0"/>
              </a:rPr>
            </a:br>
            <a:endParaRPr lang="en-US" i="1" dirty="0" smtClean="0">
              <a:solidFill>
                <a:schemeClr val="tx1"/>
              </a:solidFill>
              <a:latin typeface="Courier New" panose="02070309020205020404" pitchFamily="49" charset="0"/>
              <a:cs typeface="Courier New" panose="02070309020205020404" pitchFamily="49" charset="0"/>
            </a:endParaRPr>
          </a:p>
          <a:p>
            <a:pPr marL="457200" lvl="1" indent="-457200">
              <a:buClr>
                <a:schemeClr val="accent1"/>
              </a:buClr>
            </a:pPr>
            <a:r>
              <a:rPr lang="en-US" sz="3200" i="1" dirty="0" smtClean="0">
                <a:solidFill>
                  <a:schemeClr val="accent1"/>
                </a:solidFill>
                <a:cs typeface="Courier New" panose="02070309020205020404" pitchFamily="49" charset="0"/>
              </a:rPr>
              <a:t>Profit!</a:t>
            </a:r>
            <a:endParaRPr lang="en-US" sz="2800" i="1" dirty="0">
              <a:solidFill>
                <a:schemeClr val="accent1"/>
              </a:solidFill>
              <a:latin typeface="Courier New" panose="02070309020205020404" pitchFamily="49" charset="0"/>
              <a:cs typeface="Courier New" panose="02070309020205020404" pitchFamily="49" charset="0"/>
            </a:endParaRPr>
          </a:p>
          <a:p>
            <a:pPr marL="457200" lvl="1" indent="-457200"/>
            <a:endParaRPr lang="en-US" sz="3200" i="1" dirty="0" smtClean="0">
              <a:solidFill>
                <a:schemeClr val="tx1"/>
              </a:solidFill>
              <a:cs typeface="Courier New" panose="02070309020205020404" pitchFamily="49" charset="0"/>
            </a:endParaRPr>
          </a:p>
        </p:txBody>
      </p:sp>
    </p:spTree>
    <p:extLst>
      <p:ext uri="{BB962C8B-B14F-4D97-AF65-F5344CB8AC3E}">
        <p14:creationId xmlns:p14="http://schemas.microsoft.com/office/powerpoint/2010/main" val="1392315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Agenda – The Advanced Class</a:t>
            </a:r>
            <a:endParaRPr lang="en-US" dirty="0">
              <a:latin typeface="Arial" charset="0"/>
            </a:endParaRPr>
          </a:p>
        </p:txBody>
      </p:sp>
      <p:sp>
        <p:nvSpPr>
          <p:cNvPr id="13314" name="Content Placeholder 2"/>
          <p:cNvSpPr>
            <a:spLocks noGrp="1"/>
          </p:cNvSpPr>
          <p:nvPr>
            <p:ph sz="quarter" idx="13"/>
          </p:nvPr>
        </p:nvSpPr>
        <p:spPr>
          <a:xfrm>
            <a:off x="448469" y="873024"/>
            <a:ext cx="8233186" cy="5208287"/>
          </a:xfrm>
        </p:spPr>
        <p:txBody>
          <a:bodyPr/>
          <a:lstStyle/>
          <a:p>
            <a:pPr marL="0" indent="0" eaLnBrk="1" hangingPunct="1">
              <a:spcBef>
                <a:spcPts val="600"/>
              </a:spcBef>
              <a:buNone/>
            </a:pPr>
            <a:r>
              <a:rPr lang="en-US" sz="1600" dirty="0" smtClean="0">
                <a:latin typeface="Arial" charset="0"/>
              </a:rPr>
              <a:t>9:00- </a:t>
            </a:r>
            <a:r>
              <a:rPr lang="en-US" sz="1600" dirty="0">
                <a:latin typeface="Arial" charset="0"/>
              </a:rPr>
              <a:t>9:15	Opening session, What's </a:t>
            </a:r>
            <a:r>
              <a:rPr lang="en-US" sz="1600" dirty="0" smtClean="0">
                <a:latin typeface="Arial" charset="0"/>
              </a:rPr>
              <a:t>New</a:t>
            </a:r>
            <a:endParaRPr lang="en-US" sz="1600" dirty="0">
              <a:latin typeface="Arial" charset="0"/>
            </a:endParaRPr>
          </a:p>
          <a:p>
            <a:pPr marL="0" indent="0" eaLnBrk="1" hangingPunct="1">
              <a:spcBef>
                <a:spcPts val="600"/>
              </a:spcBef>
              <a:buNone/>
            </a:pPr>
            <a:r>
              <a:rPr lang="en-US" sz="1600" dirty="0">
                <a:latin typeface="Arial" charset="0"/>
              </a:rPr>
              <a:t>9:15- 9:30	Account </a:t>
            </a:r>
            <a:r>
              <a:rPr lang="en-US" sz="1600" dirty="0" smtClean="0">
                <a:latin typeface="Arial" charset="0"/>
              </a:rPr>
              <a:t>setup</a:t>
            </a:r>
            <a:endParaRPr lang="en-US" sz="1600" dirty="0">
              <a:latin typeface="Arial" charset="0"/>
            </a:endParaRPr>
          </a:p>
          <a:p>
            <a:pPr marL="0" indent="0" eaLnBrk="1" hangingPunct="1">
              <a:spcBef>
                <a:spcPts val="600"/>
              </a:spcBef>
              <a:buNone/>
            </a:pPr>
            <a:r>
              <a:rPr lang="en-US" sz="1600" dirty="0">
                <a:latin typeface="Arial" charset="0"/>
              </a:rPr>
              <a:t>9:30-10:15	</a:t>
            </a:r>
            <a:r>
              <a:rPr lang="en-US" sz="1600" dirty="0" err="1">
                <a:latin typeface="Arial" charset="0"/>
              </a:rPr>
              <a:t>Devtool</a:t>
            </a:r>
            <a:r>
              <a:rPr lang="en-US" sz="1600" dirty="0">
                <a:latin typeface="Arial" charset="0"/>
              </a:rPr>
              <a:t>: creating new </a:t>
            </a:r>
            <a:r>
              <a:rPr lang="en-US" sz="1600" dirty="0" smtClean="0">
                <a:latin typeface="Arial" charset="0"/>
              </a:rPr>
              <a:t>content</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10:15-10:30	Morning Break</a:t>
            </a:r>
          </a:p>
          <a:p>
            <a:pPr marL="0" indent="0" eaLnBrk="1" hangingPunct="1">
              <a:spcBef>
                <a:spcPts val="600"/>
              </a:spcBef>
              <a:buNone/>
            </a:pPr>
            <a:r>
              <a:rPr lang="en-US" sz="1600" dirty="0">
                <a:latin typeface="Arial" charset="0"/>
              </a:rPr>
              <a:t>10:30-11:15	DT </a:t>
            </a:r>
            <a:r>
              <a:rPr lang="en-US" sz="1600" dirty="0" smtClean="0">
                <a:latin typeface="Arial" charset="0"/>
              </a:rPr>
              <a:t>overlays</a:t>
            </a:r>
            <a:endParaRPr lang="en-US" sz="1600" dirty="0">
              <a:latin typeface="Arial" charset="0"/>
            </a:endParaRPr>
          </a:p>
          <a:p>
            <a:pPr marL="0" indent="0" eaLnBrk="1" hangingPunct="1">
              <a:spcBef>
                <a:spcPts val="600"/>
              </a:spcBef>
              <a:buNone/>
            </a:pPr>
            <a:r>
              <a:rPr lang="en-US" sz="1600" dirty="0">
                <a:latin typeface="Arial" charset="0"/>
              </a:rPr>
              <a:t>11:15-12:00	</a:t>
            </a:r>
            <a:r>
              <a:rPr lang="en-US" sz="1600" dirty="0" err="1">
                <a:latin typeface="Arial" charset="0"/>
              </a:rPr>
              <a:t>Userspace</a:t>
            </a:r>
            <a:r>
              <a:rPr lang="en-US" sz="1600" dirty="0">
                <a:latin typeface="Arial" charset="0"/>
              </a:rPr>
              <a:t>: packaging, installation, system </a:t>
            </a:r>
            <a:r>
              <a:rPr lang="en-US" sz="1600" dirty="0" smtClean="0">
                <a:latin typeface="Arial" charset="0"/>
              </a:rPr>
              <a:t>services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12:00- 1:00	</a:t>
            </a:r>
            <a:r>
              <a:rPr lang="en-US" sz="1600" dirty="0" smtClean="0">
                <a:solidFill>
                  <a:schemeClr val="accent1"/>
                </a:solidFill>
                <a:latin typeface="Arial" charset="0"/>
              </a:rPr>
              <a:t>Lunch</a:t>
            </a:r>
            <a:endParaRPr lang="en-US" sz="1600" dirty="0">
              <a:solidFill>
                <a:schemeClr val="accent1"/>
              </a:solidFill>
              <a:latin typeface="Arial" charset="0"/>
            </a:endParaRPr>
          </a:p>
          <a:p>
            <a:pPr marL="0" indent="0" eaLnBrk="1" hangingPunct="1">
              <a:spcBef>
                <a:spcPts val="600"/>
              </a:spcBef>
              <a:buNone/>
            </a:pPr>
            <a:r>
              <a:rPr lang="en-US" sz="1600" dirty="0">
                <a:latin typeface="Arial" charset="0"/>
              </a:rPr>
              <a:t>1:00- 1:45	</a:t>
            </a:r>
            <a:r>
              <a:rPr lang="en-US" sz="1600" dirty="0"/>
              <a:t>License Compliance and </a:t>
            </a:r>
            <a:r>
              <a:rPr lang="en-US" sz="1600" dirty="0" smtClean="0"/>
              <a:t>Auditing</a:t>
            </a:r>
            <a:endParaRPr lang="en-US" sz="1600" dirty="0">
              <a:latin typeface="Arial" charset="0"/>
            </a:endParaRPr>
          </a:p>
          <a:p>
            <a:pPr marL="0" indent="0" eaLnBrk="1" hangingPunct="1">
              <a:spcBef>
                <a:spcPts val="600"/>
              </a:spcBef>
              <a:buNone/>
            </a:pPr>
            <a:r>
              <a:rPr lang="en-US" sz="1600" dirty="0">
                <a:latin typeface="Arial" charset="0"/>
              </a:rPr>
              <a:t>1:45- 2:15	</a:t>
            </a:r>
            <a:r>
              <a:rPr lang="en-US" sz="1600" dirty="0" smtClean="0">
                <a:latin typeface="Arial" charset="0"/>
              </a:rPr>
              <a:t>CROPS</a:t>
            </a:r>
            <a:endParaRPr lang="en-US" sz="1600" dirty="0">
              <a:latin typeface="Arial" charset="0"/>
            </a:endParaRPr>
          </a:p>
          <a:p>
            <a:pPr marL="0" indent="0" eaLnBrk="1" hangingPunct="1">
              <a:spcBef>
                <a:spcPts val="600"/>
              </a:spcBef>
              <a:buNone/>
            </a:pPr>
            <a:r>
              <a:rPr lang="en-US" sz="1600" dirty="0">
                <a:solidFill>
                  <a:schemeClr val="accent1"/>
                </a:solidFill>
                <a:latin typeface="Arial" charset="0"/>
              </a:rPr>
              <a:t>2:30- 2:45	Afternoon Break</a:t>
            </a:r>
          </a:p>
          <a:p>
            <a:pPr marL="0" indent="0" eaLnBrk="1" hangingPunct="1">
              <a:spcBef>
                <a:spcPts val="600"/>
              </a:spcBef>
              <a:buNone/>
            </a:pPr>
            <a:r>
              <a:rPr lang="en-US" sz="1600" dirty="0">
                <a:latin typeface="Arial" charset="0"/>
              </a:rPr>
              <a:t>2:45- 3:15	Maintaining your </a:t>
            </a:r>
            <a:r>
              <a:rPr lang="en-US" sz="1600" dirty="0" err="1">
                <a:latin typeface="Arial" charset="0"/>
              </a:rPr>
              <a:t>Yocto</a:t>
            </a:r>
            <a:r>
              <a:rPr lang="en-US" sz="1600" dirty="0">
                <a:latin typeface="Arial" charset="0"/>
              </a:rPr>
              <a:t> Project Distribution</a:t>
            </a:r>
          </a:p>
          <a:p>
            <a:pPr marL="0" indent="0" eaLnBrk="1" hangingPunct="1">
              <a:spcBef>
                <a:spcPts val="600"/>
              </a:spcBef>
              <a:buNone/>
            </a:pPr>
            <a:r>
              <a:rPr lang="en-US" sz="1600" dirty="0">
                <a:latin typeface="Arial" charset="0"/>
              </a:rPr>
              <a:t>3:15- 3:50	Kernel Modules with </a:t>
            </a:r>
            <a:r>
              <a:rPr lang="en-US" sz="1600" dirty="0" err="1">
                <a:latin typeface="Arial" charset="0"/>
              </a:rPr>
              <a:t>eSDKs</a:t>
            </a:r>
            <a:endParaRPr lang="en-US" sz="1600" dirty="0">
              <a:latin typeface="Arial" charset="0"/>
            </a:endParaRPr>
          </a:p>
          <a:p>
            <a:pPr marL="0" indent="0" eaLnBrk="1" hangingPunct="1">
              <a:spcBef>
                <a:spcPts val="600"/>
              </a:spcBef>
              <a:buNone/>
            </a:pPr>
            <a:r>
              <a:rPr lang="en-US" sz="1600" dirty="0">
                <a:latin typeface="Arial" charset="0"/>
              </a:rPr>
              <a:t>3:50- 4:30	Analytics and the Event System</a:t>
            </a:r>
          </a:p>
          <a:p>
            <a:pPr marL="0" indent="0" eaLnBrk="1" hangingPunct="1">
              <a:spcBef>
                <a:spcPts val="600"/>
              </a:spcBef>
              <a:buNone/>
            </a:pPr>
            <a:r>
              <a:rPr lang="en-US" sz="1600" dirty="0">
                <a:latin typeface="Arial" charset="0"/>
              </a:rPr>
              <a:t>4:30- 5:00	Recipe specific </a:t>
            </a:r>
            <a:r>
              <a:rPr lang="en-US" sz="1600" dirty="0" err="1">
                <a:latin typeface="Arial" charset="0"/>
              </a:rPr>
              <a:t>sysroots</a:t>
            </a:r>
            <a:endParaRPr lang="en-US" sz="1600" dirty="0">
              <a:latin typeface="Arial" charset="0"/>
            </a:endParaRPr>
          </a:p>
          <a:p>
            <a:pPr marL="0" indent="0" eaLnBrk="1" hangingPunct="1">
              <a:spcBef>
                <a:spcPts val="600"/>
              </a:spcBef>
              <a:buNone/>
            </a:pPr>
            <a:r>
              <a:rPr lang="en-US" sz="1600" dirty="0" smtClean="0">
                <a:solidFill>
                  <a:schemeClr val="accent1"/>
                </a:solidFill>
                <a:latin typeface="Arial" charset="0"/>
              </a:rPr>
              <a:t>5:00- </a:t>
            </a:r>
            <a:r>
              <a:rPr lang="en-US" sz="1600" dirty="0">
                <a:solidFill>
                  <a:schemeClr val="accent1"/>
                </a:solidFill>
                <a:latin typeface="Arial" charset="0"/>
              </a:rPr>
              <a:t>5:30	</a:t>
            </a:r>
            <a:r>
              <a:rPr lang="en-US" sz="1600" dirty="0" smtClean="0">
                <a:solidFill>
                  <a:schemeClr val="accent1"/>
                </a:solidFill>
                <a:latin typeface="Arial" charset="0"/>
              </a:rPr>
              <a:t>Forum</a:t>
            </a:r>
            <a:r>
              <a:rPr lang="en-US" sz="1600" dirty="0">
                <a:solidFill>
                  <a:schemeClr val="accent1"/>
                </a:solidFill>
                <a:latin typeface="Arial" charset="0"/>
              </a:rPr>
              <a:t>, Q and </a:t>
            </a:r>
            <a:r>
              <a:rPr lang="en-US" sz="1600" dirty="0" smtClean="0">
                <a:solidFill>
                  <a:schemeClr val="accent1"/>
                </a:solidFill>
                <a:latin typeface="Arial" charset="0"/>
              </a:rPr>
              <a:t>A</a:t>
            </a:r>
            <a:endParaRPr lang="en-US" sz="1600" dirty="0">
              <a:latin typeface="Arial" charset="0"/>
            </a:endParaRPr>
          </a:p>
        </p:txBody>
      </p:sp>
    </p:spTree>
    <p:extLst>
      <p:ext uri="{BB962C8B-B14F-4D97-AF65-F5344CB8AC3E}">
        <p14:creationId xmlns:p14="http://schemas.microsoft.com/office/powerpoint/2010/main" val="373126169"/>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Courier" charset="0"/>
                <a:ea typeface="Courier" charset="0"/>
                <a:cs typeface="Courier" charset="0"/>
              </a:rPr>
              <a:t>devtool</a:t>
            </a:r>
            <a:r>
              <a:rPr lang="en-US" dirty="0" smtClean="0">
                <a:latin typeface="Arial" charset="0"/>
              </a:rPr>
              <a:t> - References</a:t>
            </a:r>
            <a:endParaRPr lang="en-US" dirty="0"/>
          </a:p>
        </p:txBody>
      </p:sp>
      <p:sp>
        <p:nvSpPr>
          <p:cNvPr id="3" name="Content Placeholder 2"/>
          <p:cNvSpPr>
            <a:spLocks noGrp="1"/>
          </p:cNvSpPr>
          <p:nvPr>
            <p:ph idx="4294967295"/>
          </p:nvPr>
        </p:nvSpPr>
        <p:spPr>
          <a:xfrm>
            <a:off x="457200" y="1169894"/>
            <a:ext cx="8229600" cy="4525963"/>
          </a:xfrm>
          <a:prstGeom prst="rect">
            <a:avLst/>
          </a:prstGeom>
        </p:spPr>
        <p:txBody>
          <a:bodyPr>
            <a:normAutofit fontScale="70000" lnSpcReduction="20000"/>
          </a:bodyPr>
          <a:lstStyle/>
          <a:p>
            <a:pPr marL="514350" indent="-514350">
              <a:buFont typeface="+mj-lt"/>
              <a:buAutoNum type="arabicPeriod"/>
            </a:pPr>
            <a:r>
              <a:rPr lang="en-US" dirty="0" smtClean="0">
                <a:solidFill>
                  <a:schemeClr val="tx1"/>
                </a:solidFill>
                <a:latin typeface="Calibri" panose="020F0502020204030204" pitchFamily="34" charset="0"/>
              </a:rPr>
              <a:t>Yocto </a:t>
            </a:r>
            <a:r>
              <a:rPr lang="en-US" dirty="0" err="1" smtClean="0">
                <a:solidFill>
                  <a:schemeClr val="tx1"/>
                </a:solidFill>
                <a:latin typeface="Calibri" panose="020F0502020204030204" pitchFamily="34" charset="0"/>
              </a:rPr>
              <a:t>devtool</a:t>
            </a:r>
            <a:r>
              <a:rPr lang="en-US" dirty="0" smtClean="0">
                <a:solidFill>
                  <a:schemeClr val="tx1"/>
                </a:solidFill>
                <a:latin typeface="Calibri" panose="020F0502020204030204" pitchFamily="34" charset="0"/>
              </a:rPr>
              <a:t> documentation</a:t>
            </a:r>
          </a:p>
          <a:p>
            <a:pPr marL="400050" lvl="1" indent="0">
              <a:buNone/>
            </a:pPr>
            <a:r>
              <a:rPr lang="en-US" dirty="0" smtClean="0">
                <a:solidFill>
                  <a:schemeClr val="tx1"/>
                </a:solidFill>
                <a:hlinkClick r:id="rId2"/>
              </a:rPr>
              <a:t>http://www.yoctoproject.org/docs/current/dev-manual/dev-manual.html#using-devtool-in-your-workflow</a:t>
            </a:r>
            <a:endParaRPr lang="en-US" dirty="0" smtClean="0">
              <a:solidFill>
                <a:schemeClr val="tx1"/>
              </a:solidFill>
            </a:endParaRPr>
          </a:p>
          <a:p>
            <a:pPr marL="514350" indent="-514350">
              <a:buFont typeface="+mj-lt"/>
              <a:buAutoNum type="arabicPeriod"/>
            </a:pPr>
            <a:r>
              <a:rPr lang="en-US" dirty="0" smtClean="0">
                <a:solidFill>
                  <a:schemeClr val="tx1"/>
                </a:solidFill>
              </a:rPr>
              <a:t>Tool Author Paul </a:t>
            </a:r>
            <a:r>
              <a:rPr lang="en-US" dirty="0" err="1" smtClean="0">
                <a:solidFill>
                  <a:schemeClr val="tx1"/>
                </a:solidFill>
              </a:rPr>
              <a:t>Eggleton’s</a:t>
            </a:r>
            <a:r>
              <a:rPr lang="en-US" dirty="0" smtClean="0">
                <a:solidFill>
                  <a:schemeClr val="tx1"/>
                </a:solidFill>
              </a:rPr>
              <a:t> ELC Presentation:</a:t>
            </a:r>
          </a:p>
          <a:p>
            <a:pPr marL="400050" lvl="1" indent="0">
              <a:buNone/>
            </a:pPr>
            <a:r>
              <a:rPr lang="en-US" dirty="0">
                <a:solidFill>
                  <a:schemeClr val="tx1"/>
                </a:solidFill>
                <a:hlinkClick r:id="rId3"/>
              </a:rPr>
              <a:t>http://</a:t>
            </a:r>
            <a:r>
              <a:rPr lang="en-US" dirty="0" smtClean="0">
                <a:solidFill>
                  <a:schemeClr val="tx1"/>
                </a:solidFill>
                <a:hlinkClick r:id="rId3"/>
              </a:rPr>
              <a:t>events.linuxfoundation.org/sites/events/files/slides/yocto_project_dev_workflow_elc_2015_0.pdf</a:t>
            </a:r>
            <a:endParaRPr lang="en-US" dirty="0" smtClean="0">
              <a:solidFill>
                <a:schemeClr val="tx1"/>
              </a:solidFill>
            </a:endParaRPr>
          </a:p>
          <a:p>
            <a:pPr marL="514350" indent="-514350">
              <a:buFont typeface="+mj-lt"/>
              <a:buAutoNum type="arabicPeriod"/>
            </a:pPr>
            <a:r>
              <a:rPr lang="en-US" dirty="0" smtClean="0">
                <a:solidFill>
                  <a:schemeClr val="tx1"/>
                </a:solidFill>
              </a:rPr>
              <a:t>Trevor </a:t>
            </a:r>
            <a:r>
              <a:rPr lang="en-US" dirty="0" err="1" smtClean="0">
                <a:solidFill>
                  <a:schemeClr val="tx1"/>
                </a:solidFill>
              </a:rPr>
              <a:t>Woerner’s</a:t>
            </a:r>
            <a:r>
              <a:rPr lang="en-US" dirty="0" smtClean="0">
                <a:solidFill>
                  <a:schemeClr val="tx1"/>
                </a:solidFill>
              </a:rPr>
              <a:t> Tutorial </a:t>
            </a:r>
            <a:r>
              <a:rPr lang="en-US" sz="2200" b="0" dirty="0" smtClean="0">
                <a:solidFill>
                  <a:schemeClr val="tx1"/>
                </a:solidFill>
                <a:hlinkClick r:id="rId4"/>
              </a:rPr>
              <a:t>https://drive.google.com/file/d/0B3KGzY5fW7laQmgxVXVTSDJHeFU/view?usp=sharing</a:t>
            </a:r>
            <a:endParaRPr lang="en-US" sz="2200" b="0" dirty="0" smtClean="0">
              <a:solidFill>
                <a:schemeClr val="tx1"/>
              </a:solidFill>
            </a:endParaRPr>
          </a:p>
          <a:p>
            <a:pPr marL="514350" indent="-514350">
              <a:buFont typeface="+mj-lt"/>
              <a:buAutoNum type="arabicPeriod"/>
            </a:pPr>
            <a:r>
              <a:rPr lang="en-US" sz="2200" dirty="0" smtClean="0">
                <a:solidFill>
                  <a:schemeClr val="tx1"/>
                </a:solidFill>
              </a:rPr>
              <a:t>Sean Hudson’s YP Dev Day Presentation (more focused on </a:t>
            </a:r>
            <a:r>
              <a:rPr lang="en-US" sz="2200" dirty="0" err="1" smtClean="0">
                <a:solidFill>
                  <a:schemeClr val="tx1"/>
                </a:solidFill>
              </a:rPr>
              <a:t>eSDK</a:t>
            </a:r>
            <a:r>
              <a:rPr lang="en-US" sz="2200" dirty="0" smtClean="0">
                <a:solidFill>
                  <a:schemeClr val="tx1"/>
                </a:solidFill>
              </a:rPr>
              <a:t> workflow):</a:t>
            </a:r>
            <a:r>
              <a:rPr lang="en-US" sz="2200" dirty="0">
                <a:solidFill>
                  <a:schemeClr val="tx1"/>
                </a:solidFill>
              </a:rPr>
              <a:t/>
            </a:r>
            <a:br>
              <a:rPr lang="en-US" sz="2200" dirty="0">
                <a:solidFill>
                  <a:schemeClr val="tx1"/>
                </a:solidFill>
              </a:rPr>
            </a:br>
            <a:r>
              <a:rPr lang="en-US" sz="2200" b="0" dirty="0">
                <a:solidFill>
                  <a:schemeClr val="tx1"/>
                </a:solidFill>
                <a:hlinkClick r:id="rId5"/>
              </a:rPr>
              <a:t>https://</a:t>
            </a:r>
            <a:r>
              <a:rPr lang="en-US" sz="2200" b="0" dirty="0" smtClean="0">
                <a:solidFill>
                  <a:schemeClr val="tx1"/>
                </a:solidFill>
                <a:hlinkClick r:id="rId5"/>
              </a:rPr>
              <a:t>wiki.yoctoproject.org/wiki/images/f/f6/Yocto_DevDay_Advanced_Class_Portland.pdf</a:t>
            </a:r>
            <a:endParaRPr lang="en-US" sz="2200" b="0" dirty="0">
              <a:solidFill>
                <a:schemeClr val="tx1"/>
              </a:solidFill>
            </a:endParaRPr>
          </a:p>
          <a:p>
            <a:pPr marL="514350" indent="-514350">
              <a:buFont typeface="+mj-lt"/>
              <a:buAutoNum type="arabicPeriod"/>
            </a:pPr>
            <a:r>
              <a:rPr lang="en-US" sz="2200" dirty="0" smtClean="0">
                <a:solidFill>
                  <a:schemeClr val="tx1"/>
                </a:solidFill>
              </a:rPr>
              <a:t>Instructor’s </a:t>
            </a:r>
            <a:r>
              <a:rPr lang="en-US" sz="2200" dirty="0">
                <a:solidFill>
                  <a:schemeClr val="tx1"/>
                </a:solidFill>
              </a:rPr>
              <a:t>ELC Presentation:</a:t>
            </a:r>
            <a:r>
              <a:rPr lang="en-US" sz="2200" b="0" dirty="0">
                <a:solidFill>
                  <a:schemeClr val="tx1"/>
                </a:solidFill>
              </a:rPr>
              <a:t/>
            </a:r>
            <a:br>
              <a:rPr lang="en-US" sz="2200" b="0" dirty="0">
                <a:solidFill>
                  <a:schemeClr val="tx1"/>
                </a:solidFill>
              </a:rPr>
            </a:br>
            <a:r>
              <a:rPr lang="en-US" sz="2200" b="0" dirty="0">
                <a:solidFill>
                  <a:schemeClr val="tx1"/>
                </a:solidFill>
                <a:hlinkClick r:id="rId6"/>
              </a:rPr>
              <a:t>https://elinux.org/images/e/e2/2017_ELC_--_</a:t>
            </a:r>
            <a:r>
              <a:rPr lang="en-US" sz="2200" b="0" dirty="0" smtClean="0">
                <a:solidFill>
                  <a:schemeClr val="tx1"/>
                </a:solidFill>
                <a:hlinkClick r:id="rId6"/>
              </a:rPr>
              <a:t>Using_devtool_to_Streamline_your_Yocto_Project_Workflow.pdf</a:t>
            </a:r>
            <a:r>
              <a:rPr lang="en-US" sz="2200" b="0" dirty="0">
                <a:solidFill>
                  <a:schemeClr val="tx1"/>
                </a:solidFill>
              </a:rPr>
              <a:t/>
            </a:r>
            <a:br>
              <a:rPr lang="en-US" sz="2200" b="0" dirty="0">
                <a:solidFill>
                  <a:schemeClr val="tx1"/>
                </a:solidFill>
              </a:rPr>
            </a:br>
            <a:r>
              <a:rPr lang="en-US" sz="2200" b="0" dirty="0" smtClean="0">
                <a:solidFill>
                  <a:schemeClr val="tx1"/>
                </a:solidFill>
              </a:rPr>
              <a:t/>
            </a:r>
            <a:br>
              <a:rPr lang="en-US" sz="2200" b="0" dirty="0" smtClean="0">
                <a:solidFill>
                  <a:schemeClr val="tx1"/>
                </a:solidFill>
              </a:rPr>
            </a:br>
            <a:r>
              <a:rPr lang="en-US" sz="2200" b="0" dirty="0" smtClean="0">
                <a:solidFill>
                  <a:schemeClr val="tx1"/>
                </a:solidFill>
                <a:hlinkClick r:id="rId7"/>
              </a:rPr>
              <a:t>https</a:t>
            </a:r>
            <a:r>
              <a:rPr lang="en-US" sz="2200" b="0" dirty="0">
                <a:solidFill>
                  <a:schemeClr val="tx1"/>
                </a:solidFill>
                <a:hlinkClick r:id="rId7"/>
              </a:rPr>
              <a:t>://</a:t>
            </a:r>
            <a:r>
              <a:rPr lang="en-US" sz="2200" b="0" dirty="0" smtClean="0">
                <a:solidFill>
                  <a:schemeClr val="tx1"/>
                </a:solidFill>
                <a:hlinkClick r:id="rId7"/>
              </a:rPr>
              <a:t>www.youtube.com/watch?v=CiD7rB35CRE</a:t>
            </a:r>
            <a:endParaRPr lang="en-US" sz="2200" b="0" dirty="0" smtClean="0">
              <a:solidFill>
                <a:schemeClr val="tx1"/>
              </a:solidFill>
            </a:endParaRPr>
          </a:p>
          <a:p>
            <a:pPr marL="514350" indent="-514350">
              <a:buFont typeface="+mj-lt"/>
              <a:buAutoNum type="arabicPeriod"/>
            </a:pPr>
            <a:endParaRPr lang="en-US" sz="2200" b="0" dirty="0" smtClean="0">
              <a:solidFill>
                <a:schemeClr val="tx1"/>
              </a:solidFill>
            </a:endParaRPr>
          </a:p>
          <a:p>
            <a:endParaRPr lang="en-US" dirty="0"/>
          </a:p>
        </p:txBody>
      </p:sp>
    </p:spTree>
    <p:extLst>
      <p:ext uri="{BB962C8B-B14F-4D97-AF65-F5344CB8AC3E}">
        <p14:creationId xmlns:p14="http://schemas.microsoft.com/office/powerpoint/2010/main" val="2035163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Three</a:t>
            </a:r>
            <a:endParaRPr lang="en-US" dirty="0"/>
          </a:p>
        </p:txBody>
      </p:sp>
      <p:sp>
        <p:nvSpPr>
          <p:cNvPr id="5" name="Content Placeholder 3"/>
          <p:cNvSpPr txBox="1">
            <a:spLocks/>
          </p:cNvSpPr>
          <p:nvPr/>
        </p:nvSpPr>
        <p:spPr bwMode="auto">
          <a:xfrm>
            <a:off x="1957388" y="4278313"/>
            <a:ext cx="687480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marL="0" indent="0" algn="r" rtl="0" eaLnBrk="0" fontAlgn="base" hangingPunct="0">
              <a:spcBef>
                <a:spcPct val="75000"/>
              </a:spcBef>
              <a:spcAft>
                <a:spcPct val="0"/>
              </a:spcAft>
              <a:buClr>
                <a:schemeClr val="accent1"/>
              </a:buClr>
              <a:buFont typeface="Arial"/>
              <a:buNone/>
              <a:defRPr sz="2400" b="1" i="0">
                <a:solidFill>
                  <a:srgbClr val="FFFFFF"/>
                </a:solidFill>
                <a:latin typeface="Arial"/>
                <a:ea typeface="ＭＳ Ｐゴシック" charset="0"/>
                <a:cs typeface="Arial"/>
              </a:defRPr>
            </a:lvl1pPr>
            <a:lvl2pPr marL="1588" indent="0" algn="r" rtl="0" eaLnBrk="0" fontAlgn="base" hangingPunct="0">
              <a:spcBef>
                <a:spcPts val="500"/>
              </a:spcBef>
              <a:spcAft>
                <a:spcPct val="0"/>
              </a:spcAft>
              <a:buClr>
                <a:schemeClr val="tx1"/>
              </a:buClr>
              <a:buFont typeface="Arial"/>
              <a:buNone/>
              <a:defRPr sz="2200" b="0" i="0">
                <a:solidFill>
                  <a:srgbClr val="FFFFFF"/>
                </a:solidFill>
                <a:latin typeface="Arial"/>
                <a:ea typeface="ＭＳ Ｐゴシック" charset="0"/>
                <a:cs typeface="Arial"/>
              </a:defRPr>
            </a:lvl2pPr>
            <a:lvl3pPr marL="184467" indent="0" algn="r" rtl="0" eaLnBrk="0" fontAlgn="base" hangingPunct="0">
              <a:spcBef>
                <a:spcPts val="500"/>
              </a:spcBef>
              <a:spcAft>
                <a:spcPct val="0"/>
              </a:spcAft>
              <a:buClrTx/>
              <a:buFont typeface="Wingdings" charset="2"/>
              <a:buNone/>
              <a:defRPr sz="2200" spc="0">
                <a:solidFill>
                  <a:srgbClr val="FFFFFF"/>
                </a:solidFill>
                <a:latin typeface="Arial"/>
                <a:ea typeface="ＭＳ Ｐゴシック" charset="0"/>
                <a:cs typeface="Arial"/>
              </a:defRPr>
            </a:lvl3pPr>
            <a:lvl4pPr marL="415925" indent="0" algn="r" rtl="0" eaLnBrk="0" fontAlgn="base" hangingPunct="0">
              <a:spcBef>
                <a:spcPts val="500"/>
              </a:spcBef>
              <a:spcAft>
                <a:spcPct val="0"/>
              </a:spcAft>
              <a:buClr>
                <a:schemeClr val="bg1"/>
              </a:buClr>
              <a:buFont typeface="Arial"/>
              <a:buNone/>
              <a:defRPr sz="2200">
                <a:solidFill>
                  <a:srgbClr val="FFFFFF"/>
                </a:solidFill>
                <a:latin typeface="Arial"/>
                <a:ea typeface="ＭＳ Ｐゴシック" charset="0"/>
                <a:cs typeface="Arial"/>
              </a:defRPr>
            </a:lvl4pPr>
            <a:lvl5pPr marL="569912" indent="0" algn="r" rtl="0" eaLnBrk="0" fontAlgn="base" hangingPunct="0">
              <a:spcBef>
                <a:spcPts val="500"/>
              </a:spcBef>
              <a:spcAft>
                <a:spcPct val="0"/>
              </a:spcAft>
              <a:buClrTx/>
              <a:buFont typeface="Courier"/>
              <a:buNone/>
              <a:defRPr sz="2200" b="1">
                <a:solidFill>
                  <a:srgbClr val="FFFFFF"/>
                </a:solidFill>
                <a:latin typeface="Courier New"/>
                <a:ea typeface="Verdana" charset="0"/>
                <a:cs typeface="Courier New"/>
              </a:defRPr>
            </a:lvl5pPr>
            <a:lvl6pPr marL="685800" indent="-346075" algn="l" rtl="0" eaLnBrk="1" fontAlgn="base" hangingPunct="1">
              <a:spcBef>
                <a:spcPts val="500"/>
              </a:spcBef>
              <a:spcAft>
                <a:spcPct val="0"/>
              </a:spcAft>
              <a:buClrTx/>
              <a:buFont typeface="Courier"/>
              <a:buChar char="#"/>
              <a:defRPr sz="2200" b="1">
                <a:solidFill>
                  <a:schemeClr val="accent6"/>
                </a:solidFill>
                <a:latin typeface="Courier New"/>
                <a:cs typeface="Courier New"/>
              </a:defRPr>
            </a:lvl6pPr>
            <a:lvl7pPr marL="978408" indent="-274320" algn="l" defTabSz="454025" rtl="0" eaLnBrk="1" fontAlgn="base" hangingPunct="1">
              <a:spcBef>
                <a:spcPts val="500"/>
              </a:spcBef>
              <a:spcAft>
                <a:spcPct val="0"/>
              </a:spcAft>
              <a:buClrTx/>
              <a:buFont typeface="Arial"/>
              <a:buChar char="•"/>
              <a:defRPr sz="1800">
                <a:solidFill>
                  <a:schemeClr val="tx1"/>
                </a:solidFill>
                <a:latin typeface="+mn-lt"/>
                <a:cs typeface="+mn-cs"/>
              </a:defRPr>
            </a:lvl7pPr>
            <a:lvl8pPr marL="978408" indent="-274320" algn="l" rtl="0" eaLnBrk="1" fontAlgn="base" hangingPunct="1">
              <a:spcBef>
                <a:spcPts val="500"/>
              </a:spcBef>
              <a:spcAft>
                <a:spcPct val="0"/>
              </a:spcAft>
              <a:buClrTx/>
              <a:buFont typeface="Wingdings" charset="2"/>
              <a:buAutoNum type="arabicPlain"/>
              <a:defRPr sz="1800">
                <a:solidFill>
                  <a:schemeClr val="tx1"/>
                </a:solidFill>
                <a:latin typeface="+mn-lt"/>
                <a:cs typeface="+mn-cs"/>
              </a:defRPr>
            </a:lvl8pPr>
            <a:lvl9pPr marL="978408" indent="-274320" algn="l" rtl="0" eaLnBrk="1" fontAlgn="base" hangingPunct="1">
              <a:spcBef>
                <a:spcPts val="500"/>
              </a:spcBef>
              <a:spcAft>
                <a:spcPct val="0"/>
              </a:spcAft>
              <a:buClr>
                <a:schemeClr val="bg1"/>
              </a:buClr>
              <a:buFont typeface="Arial"/>
              <a:buChar char="•"/>
              <a:tabLst/>
              <a:defRPr sz="1800">
                <a:solidFill>
                  <a:schemeClr val="tx1"/>
                </a:solidFill>
                <a:latin typeface="+mn-lt"/>
                <a:cs typeface="+mn-cs"/>
              </a:defRPr>
            </a:lvl9pPr>
          </a:lstStyle>
          <a:p>
            <a:pPr eaLnBrk="1" hangingPunct="1">
              <a:spcBef>
                <a:spcPts val="900"/>
              </a:spcBef>
            </a:pPr>
            <a:r>
              <a:rPr lang="en-US" dirty="0">
                <a:latin typeface="Arial" charset="0"/>
              </a:rPr>
              <a:t>DT </a:t>
            </a:r>
            <a:r>
              <a:rPr lang="en-US" dirty="0" smtClean="0">
                <a:latin typeface="Arial" charset="0"/>
              </a:rPr>
              <a:t>overlays</a:t>
            </a:r>
          </a:p>
          <a:p>
            <a:pPr eaLnBrk="1" hangingPunct="1">
              <a:spcBef>
                <a:spcPts val="900"/>
              </a:spcBef>
            </a:pPr>
            <a:r>
              <a:rPr lang="en-US" dirty="0" smtClean="0">
                <a:latin typeface="Arial" charset="0"/>
              </a:rPr>
              <a:t>Marek </a:t>
            </a:r>
            <a:r>
              <a:rPr lang="en-US" dirty="0" err="1" smtClean="0">
                <a:latin typeface="Arial" charset="0"/>
              </a:rPr>
              <a:t>Vasut</a:t>
            </a:r>
            <a:endParaRPr lang="en-US" dirty="0">
              <a:latin typeface="Arial" charset="0"/>
            </a:endParaRPr>
          </a:p>
        </p:txBody>
      </p:sp>
    </p:spTree>
    <p:extLst>
      <p:ext uri="{BB962C8B-B14F-4D97-AF65-F5344CB8AC3E}">
        <p14:creationId xmlns:p14="http://schemas.microsoft.com/office/powerpoint/2010/main" val="2567239016"/>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a:t>
            </a:r>
            <a:endParaRPr lang="en-US" sz="2600" b="0" strike="noStrike" spc="-1">
              <a:latin typeface="Arial"/>
            </a:endParaRPr>
          </a:p>
        </p:txBody>
      </p:sp>
      <p:sp>
        <p:nvSpPr>
          <p:cNvPr id="84" name="CustomShape 2"/>
          <p:cNvSpPr/>
          <p:nvPr/>
        </p:nvSpPr>
        <p:spPr>
          <a:xfrm>
            <a:off x="405720" y="918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Data structure describing hardware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Usually passed to OS to provide information about HW topology where it cannot be detected/probed</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Tree, made of named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Nodes can contain other nodes and properties</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Properties are a name-value pair</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See https://en.wikipedia.org/wiki/Device_tree</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DT can contain cycles by means of phandles</a:t>
            </a:r>
            <a:endParaRPr lang="en-US" sz="2400" b="0" strike="noStrike" spc="-1">
              <a:latin typeface="Arial"/>
            </a:endParaRPr>
          </a:p>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ePAPR specification of DT:</a:t>
            </a:r>
            <a:endParaRPr lang="en-US" sz="2400" b="0" strike="noStrike" spc="-1">
              <a:latin typeface="Arial"/>
            </a:endParaRPr>
          </a:p>
          <a:p>
            <a:pPr marL="648000" lvl="2" indent="-215640">
              <a:lnSpc>
                <a:spcPct val="100000"/>
              </a:lnSpc>
              <a:spcBef>
                <a:spcPts val="901"/>
              </a:spcBef>
              <a:buClr>
                <a:srgbClr val="000000"/>
              </a:buClr>
              <a:buSzPct val="45000"/>
              <a:buFont typeface="Wingdings" charset="2"/>
              <a:buChar char=""/>
            </a:pPr>
            <a:r>
              <a:rPr lang="en-US" sz="2400" b="1" strike="noStrike" spc="-1">
                <a:solidFill>
                  <a:srgbClr val="414141"/>
                </a:solidFill>
                <a:latin typeface="Arial"/>
                <a:ea typeface="ＭＳ Ｐゴシック"/>
              </a:rPr>
              <a:t>https://elinux.org/images/c/cf/Power_ePAPR_APPROVED_v1.1.pdf</a:t>
            </a:r>
            <a:endParaRPr lang="en-US" sz="2400" b="0" strike="noStrike" spc="-1">
              <a:latin typeface="Arial"/>
            </a:endParaRPr>
          </a:p>
        </p:txBody>
      </p:sp>
    </p:spTree>
    <p:extLst>
      <p:ext uri="{BB962C8B-B14F-4D97-AF65-F5344CB8AC3E}">
        <p14:creationId xmlns:p14="http://schemas.microsoft.com/office/powerpoint/2010/main" val="1755522623"/>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Example</a:t>
            </a:r>
            <a:endParaRPr lang="en-US" sz="2600" b="0" strike="noStrike" spc="-1">
              <a:latin typeface="Arial"/>
            </a:endParaRPr>
          </a:p>
        </p:txBody>
      </p:sp>
      <p:sp>
        <p:nvSpPr>
          <p:cNvPr id="86" name="CustomShape 2"/>
          <p:cNvSpPr/>
          <p:nvPr/>
        </p:nvSpPr>
        <p:spPr>
          <a:xfrm>
            <a:off x="405720" y="774000"/>
            <a:ext cx="8232120" cy="506124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01"/>
              </a:spcBef>
              <a:buClr>
                <a:srgbClr val="0098DB"/>
              </a:buClr>
              <a:buFont typeface="Arial"/>
              <a:buChar char="•"/>
            </a:pPr>
            <a:r>
              <a:rPr lang="en-US" sz="2400" b="1" strike="noStrike" spc="-1">
                <a:solidFill>
                  <a:srgbClr val="414141"/>
                </a:solidFill>
                <a:latin typeface="Arial"/>
                <a:ea typeface="ＭＳ Ｐゴシック"/>
              </a:rPr>
              <a:t>arch/arm/boot/dts/arm-realview-eb-a9mp.dts</a:t>
            </a:r>
            <a:endParaRPr lang="en-US" sz="2400" b="0" strike="noStrike" spc="-1">
              <a:latin typeface="Arial"/>
            </a:endParaRPr>
          </a:p>
        </p:txBody>
      </p:sp>
      <p:sp>
        <p:nvSpPr>
          <p:cNvPr id="87" name="CustomShape 3"/>
          <p:cNvSpPr/>
          <p:nvPr/>
        </p:nvSpPr>
        <p:spPr>
          <a:xfrm>
            <a:off x="732240" y="1227600"/>
            <a:ext cx="7984080" cy="47516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#include "arm-realview-eb-mp.dtsi"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model = "ARM RealView EB Cortex A9 MPCore";</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cpus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enable-method = "arm,realview-smp";</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A9_0: cpu@0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device_type = "cpu";</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"arm,cortex-a9";</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next-level-cache = &lt;&amp;L2&gt;;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&amp;pmu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interrupt-affinity = &lt;&amp;A9_0&gt;, &lt;&amp;A9_1&gt;, &lt;&amp;A9_2&gt;, &lt;&amp;A9_3&gt;;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p:txBody>
      </p:sp>
    </p:spTree>
    <p:extLst>
      <p:ext uri="{BB962C8B-B14F-4D97-AF65-F5344CB8AC3E}">
        <p14:creationId xmlns:p14="http://schemas.microsoft.com/office/powerpoint/2010/main" val="301371529"/>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a:t>
            </a:r>
            <a:endParaRPr lang="en-US" sz="2600" b="0" strike="noStrike" spc="-1">
              <a:latin typeface="Arial"/>
            </a:endParaRPr>
          </a:p>
        </p:txBody>
      </p:sp>
      <p:sp>
        <p:nvSpPr>
          <p:cNvPr id="89"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started on machines the size of a little fridge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HW was mostly static</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DT was baked into ROM, optionally modified by bootloader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DT was good, so it spread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First PPC, embedded PPC, then ARM …</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There always was slightly variable hardware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patching DT in bootloader</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carrying multiple DTs</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Solved by co-operation of board files and DT</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 all that does not scale</a:t>
            </a:r>
            <a:endParaRPr lang="en-US" sz="2000" b="0" strike="noStrike" spc="-1">
              <a:latin typeface="Arial"/>
            </a:endParaRPr>
          </a:p>
        </p:txBody>
      </p:sp>
    </p:spTree>
    <p:extLst>
      <p:ext uri="{BB962C8B-B14F-4D97-AF65-F5344CB8AC3E}">
        <p14:creationId xmlns:p14="http://schemas.microsoft.com/office/powerpoint/2010/main" val="3317956970"/>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Problem – Variable hardware – 201x edition</a:t>
            </a:r>
            <a:endParaRPr lang="en-US" sz="2600" b="0" strike="noStrike" spc="-1">
              <a:latin typeface="Arial"/>
            </a:endParaRPr>
          </a:p>
        </p:txBody>
      </p:sp>
      <p:sp>
        <p:nvSpPr>
          <p:cNvPr id="91"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Come 201x, variable HW became easy to make:</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Cheap devkits with hats, lures, capes,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FPGAs and SoC+FPGAs became commonplace …</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=&gt; Combinatorial explosion of possible HW configurations</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Solution retaining developers’ sanity</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Describe only the piece of HW that is being added</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Combine these descriptions to create a DT for the system</a:t>
            </a:r>
            <a:endParaRPr lang="en-US" sz="2000" b="0" strike="noStrike" spc="-1">
              <a:latin typeface="Arial"/>
            </a:endParaRPr>
          </a:p>
          <a:p>
            <a:pPr marL="432000" lvl="1" indent="-216000">
              <a:lnSpc>
                <a:spcPct val="100000"/>
              </a:lnSpc>
              <a:spcBef>
                <a:spcPts val="1500"/>
              </a:spcBef>
              <a:buClr>
                <a:srgbClr val="000000"/>
              </a:buClr>
              <a:buSzPct val="45000"/>
              <a:buFont typeface="Wingdings" charset="2"/>
              <a:buChar char=""/>
            </a:pPr>
            <a:r>
              <a:rPr lang="en-US" sz="2000" b="1" strike="noStrike" spc="-1">
                <a:solidFill>
                  <a:srgbClr val="414141"/>
                </a:solidFill>
                <a:latin typeface="Arial"/>
                <a:ea typeface="ＭＳ Ｐゴシック"/>
              </a:rPr>
              <a:t>Enter DT overlays</a:t>
            </a:r>
            <a:endParaRPr lang="en-US" sz="2000" b="0" strike="noStrike" spc="-1">
              <a:latin typeface="Arial"/>
            </a:endParaRPr>
          </a:p>
        </p:txBody>
      </p:sp>
    </p:spTree>
    <p:extLst>
      <p:ext uri="{BB962C8B-B14F-4D97-AF65-F5344CB8AC3E}">
        <p14:creationId xmlns:p14="http://schemas.microsoft.com/office/powerpoint/2010/main" val="313301728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Device Tree Overlays</a:t>
            </a:r>
            <a:endParaRPr lang="en-US" sz="2600" b="0" strike="noStrike" spc="-1">
              <a:latin typeface="Arial"/>
            </a:endParaRPr>
          </a:p>
        </p:txBody>
      </p:sp>
      <p:sp>
        <p:nvSpPr>
          <p:cNvPr id="93" name="CustomShape 2"/>
          <p:cNvSpPr/>
          <p:nvPr/>
        </p:nvSpPr>
        <p:spPr>
          <a:xfrm>
            <a:off x="427680" y="759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 Data structure describing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 necessary change(s) to the DT to support particular feature</a:t>
            </a:r>
            <a:endParaRPr lang="en-US" sz="2000" b="0" strike="noStrike" spc="-1">
              <a:latin typeface="Arial"/>
            </a:endParaRPr>
          </a:p>
          <a:p>
            <a:pPr marL="432000" lvl="1" indent="-216000">
              <a:lnSpc>
                <a:spcPct val="100000"/>
              </a:lnSpc>
              <a:spcBef>
                <a:spcPts val="935"/>
              </a:spcBef>
              <a:buClr>
                <a:srgbClr val="000000"/>
              </a:buClr>
              <a:buSzPct val="45000"/>
              <a:buFont typeface="Wingdings" charset="2"/>
              <a:buChar char=""/>
            </a:pPr>
            <a:r>
              <a:rPr lang="en-US" sz="2000" b="1" strike="noStrike" spc="-1">
                <a:solidFill>
                  <a:srgbClr val="414141"/>
                </a:solidFill>
                <a:latin typeface="Arial"/>
                <a:ea typeface="ＭＳ Ｐゴシック"/>
              </a:rPr>
              <a:t>Example: an expansion board, a hardware quirk,...</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Example DTO:</a:t>
            </a:r>
            <a:endParaRPr lang="en-US" sz="2000" b="0" strike="noStrike" spc="-1">
              <a:latin typeface="Arial"/>
            </a:endParaRPr>
          </a:p>
        </p:txBody>
      </p:sp>
      <p:sp>
        <p:nvSpPr>
          <p:cNvPr id="94" name="CustomShape 3"/>
          <p:cNvSpPr/>
          <p:nvPr/>
        </p:nvSpPr>
        <p:spPr>
          <a:xfrm>
            <a:off x="732240" y="2395560"/>
            <a:ext cx="7984080" cy="36828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hello@0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"hello,dto";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      };</a:t>
            </a:r>
            <a:endParaRPr lang="en-US" sz="1600" b="0" strike="noStrike" spc="-1">
              <a:latin typeface="Arial"/>
            </a:endParaRPr>
          </a:p>
        </p:txBody>
      </p:sp>
    </p:spTree>
    <p:extLst>
      <p:ext uri="{BB962C8B-B14F-4D97-AF65-F5344CB8AC3E}">
        <p14:creationId xmlns:p14="http://schemas.microsoft.com/office/powerpoint/2010/main" val="390852458"/>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Advanced DTO example</a:t>
            </a:r>
            <a:endParaRPr lang="en-US" sz="2600" b="0" strike="noStrike" spc="-1">
              <a:latin typeface="Arial"/>
            </a:endParaRPr>
          </a:p>
        </p:txBody>
      </p:sp>
      <p:sp>
        <p:nvSpPr>
          <p:cNvPr id="96" name="CustomShape 2"/>
          <p:cNvSpPr/>
          <p:nvPr/>
        </p:nvSpPr>
        <p:spPr>
          <a:xfrm>
            <a:off x="732240" y="822960"/>
            <a:ext cx="7984080" cy="53316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/dts-v1/;</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/plugin/;</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fragment@2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"/soc/usb@ffb40000";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fragment@3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&lt;3&gt;;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"/soc/ethernet@ff700000";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status = "okay";</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phy-mode = "gmii";</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142825481"/>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a:t>
            </a:r>
            <a:endParaRPr lang="en-US" sz="2600" b="0" strike="noStrike" spc="-1">
              <a:latin typeface="Arial"/>
            </a:endParaRPr>
          </a:p>
        </p:txBody>
      </p:sp>
      <p:sp>
        <p:nvSpPr>
          <p:cNvPr id="98"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r>
              <a:t/>
            </a:r>
            <a:b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Use pre-prepared meta-dto-microdemo layer</a:t>
            </a: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meta-dto-demo contains:</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patch with DTO loader with ConfigFS interface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Kernel config fragment to enable the DTO and loader</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module</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Demo DTO source ( hello-dto.dts )</a:t>
            </a:r>
            <a:endParaRPr lang="en-US" sz="2000" b="0" strike="noStrike" spc="-1">
              <a:latin typeface="Arial"/>
            </a:endParaRPr>
          </a:p>
          <a:p>
            <a:pPr marL="1296000" lvl="2" indent="-287280">
              <a:lnSpc>
                <a:spcPct val="100000"/>
              </a:lnSpc>
              <a:spcBef>
                <a:spcPts val="850"/>
              </a:spcBef>
              <a:buClr>
                <a:srgbClr val="000000"/>
              </a:buClr>
              <a:buSzPct val="45000"/>
              <a:buFont typeface="Wingdings" charset="2"/>
              <a:buChar char=""/>
            </a:pPr>
            <a:r>
              <a:rPr lang="en-US" sz="2000" b="1" strike="noStrike" spc="-1">
                <a:solidFill>
                  <a:srgbClr val="414141"/>
                </a:solidFill>
                <a:latin typeface="Arial"/>
                <a:ea typeface="ＭＳ Ｐゴシック"/>
              </a:rPr>
              <a:t>core-image-dto-microdemo derivative from</a:t>
            </a:r>
            <a:r>
              <a:t/>
            </a:r>
            <a:br/>
            <a:r>
              <a:rPr lang="en-US" sz="2000" b="1" strike="noStrike" spc="-1">
                <a:solidFill>
                  <a:srgbClr val="414141"/>
                </a:solidFill>
                <a:latin typeface="Arial"/>
                <a:ea typeface="ＭＳ Ｐゴシック"/>
              </a:rPr>
              <a:t>core-image-minimal with added DTO examples and DTC</a:t>
            </a:r>
            <a:endParaRPr lang="en-US" sz="2000" b="0" strike="noStrike" spc="-1">
              <a:latin typeface="Arial"/>
            </a:endParaRPr>
          </a:p>
        </p:txBody>
      </p:sp>
    </p:spTree>
    <p:extLst>
      <p:ext uri="{BB962C8B-B14F-4D97-AF65-F5344CB8AC3E}">
        <p14:creationId xmlns:p14="http://schemas.microsoft.com/office/powerpoint/2010/main" val="2881499325"/>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1/2</a:t>
            </a:r>
            <a:endParaRPr lang="en-US" sz="2600" b="0" strike="noStrike" spc="-1">
              <a:latin typeface="Arial"/>
            </a:endParaRPr>
          </a:p>
        </p:txBody>
      </p:sp>
      <p:sp>
        <p:nvSpPr>
          <p:cNvPr id="10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Add meta-dto-demo to bblayers.conf BBLAYERS:</a:t>
            </a: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Rebuild virtual/kernel and core-image-dto-microdemo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Start the new image in QEMU</a:t>
            </a:r>
            <a:endParaRPr lang="en-US" sz="2000" b="0" strike="noStrike" spc="-1">
              <a:latin typeface="Arial"/>
            </a:endParaRPr>
          </a:p>
          <a:p>
            <a:pPr>
              <a:lnSpc>
                <a:spcPct val="100000"/>
              </a:lnSpc>
              <a:spcBef>
                <a:spcPts val="1500"/>
              </a:spcBef>
            </a:pPr>
            <a:endParaRPr lang="en-US" sz="2000" b="0" strike="noStrike" spc="-1">
              <a:latin typeface="Arial"/>
            </a:endParaRPr>
          </a:p>
        </p:txBody>
      </p:sp>
      <p:sp>
        <p:nvSpPr>
          <p:cNvPr id="101" name="CustomShape 3"/>
          <p:cNvSpPr/>
          <p:nvPr/>
        </p:nvSpPr>
        <p:spPr>
          <a:xfrm>
            <a:off x="732240" y="177084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${EDITOR} conf/bblayers.conf</a:t>
            </a:r>
            <a:endParaRPr lang="en-US" sz="1600" b="0" strike="noStrike" spc="-1">
              <a:latin typeface="Arial"/>
            </a:endParaRPr>
          </a:p>
        </p:txBody>
      </p:sp>
      <p:sp>
        <p:nvSpPr>
          <p:cNvPr id="102" name="CustomShape 4"/>
          <p:cNvSpPr/>
          <p:nvPr/>
        </p:nvSpPr>
        <p:spPr>
          <a:xfrm>
            <a:off x="732240" y="2752920"/>
            <a:ext cx="7984080" cy="621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bitbake -c cleansstate virtual/kernel</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bitbake core-image-dto-microdemo</a:t>
            </a:r>
            <a:endParaRPr lang="en-US" sz="1600" b="0" strike="noStrike" spc="-1">
              <a:latin typeface="Arial"/>
            </a:endParaRPr>
          </a:p>
        </p:txBody>
      </p:sp>
      <p:sp>
        <p:nvSpPr>
          <p:cNvPr id="103" name="CustomShape 5"/>
          <p:cNvSpPr/>
          <p:nvPr/>
        </p:nvSpPr>
        <p:spPr>
          <a:xfrm>
            <a:off x="732240" y="4228920"/>
            <a:ext cx="7984080" cy="37836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runqemu qemuarm</a:t>
            </a:r>
            <a:endParaRPr lang="en-US" sz="1600" b="0" strike="noStrike" spc="-1">
              <a:latin typeface="Arial"/>
            </a:endParaRPr>
          </a:p>
        </p:txBody>
      </p:sp>
    </p:spTree>
    <p:extLst>
      <p:ext uri="{BB962C8B-B14F-4D97-AF65-F5344CB8AC3E}">
        <p14:creationId xmlns:p14="http://schemas.microsoft.com/office/powerpoint/2010/main" val="2960662106"/>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latin typeface="Arial" charset="0"/>
              </a:rPr>
              <a:t>Class Account Setup</a:t>
            </a:r>
            <a:endParaRPr lang="en-US" dirty="0"/>
          </a:p>
        </p:txBody>
      </p:sp>
      <p:sp>
        <p:nvSpPr>
          <p:cNvPr id="4" name="Content Placeholder 3"/>
          <p:cNvSpPr>
            <a:spLocks noGrp="1"/>
          </p:cNvSpPr>
          <p:nvPr>
            <p:ph sz="quarter" idx="11"/>
          </p:nvPr>
        </p:nvSpPr>
        <p:spPr/>
        <p:txBody>
          <a:bodyPr/>
          <a:lstStyle/>
          <a:p>
            <a:pPr eaLnBrk="1" hangingPunct="1">
              <a:spcBef>
                <a:spcPts val="900"/>
              </a:spcBef>
            </a:pPr>
            <a:endParaRPr lang="en-US" dirty="0" smtClean="0">
              <a:latin typeface="Arial" charset="0"/>
            </a:endParaRPr>
          </a:p>
          <a:p>
            <a:pPr eaLnBrk="1" hangingPunct="1">
              <a:spcBef>
                <a:spcPts val="900"/>
              </a:spcBef>
              <a:buFontTx/>
              <a:buChar char="•"/>
            </a:pPr>
            <a:endParaRPr lang="en-US" dirty="0">
              <a:latin typeface="Arial" charset="0"/>
            </a:endParaRPr>
          </a:p>
        </p:txBody>
      </p:sp>
    </p:spTree>
    <p:extLst>
      <p:ext uri="{BB962C8B-B14F-4D97-AF65-F5344CB8AC3E}">
        <p14:creationId xmlns:p14="http://schemas.microsoft.com/office/powerpoint/2010/main" val="299695172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Hands-on 2/2</a:t>
            </a:r>
            <a:endParaRPr lang="en-US" sz="2600" b="0" strike="noStrike" spc="-1">
              <a:latin typeface="Arial"/>
            </a:endParaRPr>
          </a:p>
        </p:txBody>
      </p:sp>
      <p:sp>
        <p:nvSpPr>
          <p:cNvPr id="105"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ct val="100000"/>
              </a:lnSpc>
              <a:spcBef>
                <a:spcPts val="1500"/>
              </a:spcBef>
            </a:pPr>
            <a:endParaRPr lang="en-US" sz="18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Compile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Load DTO</a:t>
            </a:r>
            <a:endParaRPr lang="en-US" sz="2000" b="0" strike="noStrike" spc="-1">
              <a:latin typeface="Arial"/>
            </a:endParaRPr>
          </a:p>
          <a:p>
            <a:pPr>
              <a:lnSpc>
                <a:spcPct val="100000"/>
              </a:lnSpc>
              <a:spcBef>
                <a:spcPts val="1500"/>
              </a:spcBef>
            </a:pPr>
            <a:endParaRPr lang="en-US" sz="2000" b="0" strike="noStrike" spc="-1">
              <a:latin typeface="Arial"/>
            </a:endParaRPr>
          </a:p>
          <a:p>
            <a:pPr>
              <a:lnSpc>
                <a:spcPct val="100000"/>
              </a:lnSpc>
              <a:spcBef>
                <a:spcPts val="1500"/>
              </a:spcBef>
            </a:pPr>
            <a:endParaRPr lang="en-US" sz="2000" b="0" strike="noStrike" spc="-1">
              <a:latin typeface="Arial"/>
            </a:endParaRPr>
          </a:p>
          <a:p>
            <a:pPr marL="343080" indent="-342000">
              <a:lnSpc>
                <a:spcPct val="100000"/>
              </a:lnSpc>
              <a:spcBef>
                <a:spcPts val="1500"/>
              </a:spcBef>
              <a:buClr>
                <a:srgbClr val="0098DB"/>
              </a:buClr>
              <a:buFont typeface="Arial"/>
              <a:buChar char="•"/>
            </a:pPr>
            <a:r>
              <a:rPr lang="en-US" sz="2000" b="1" strike="noStrike" spc="-1">
                <a:solidFill>
                  <a:srgbClr val="414141"/>
                </a:solidFill>
                <a:latin typeface="Arial"/>
                <a:ea typeface="ＭＳ Ｐゴシック"/>
              </a:rPr>
              <a:t>Unload DTO</a:t>
            </a:r>
            <a:endParaRPr lang="en-US" sz="2000" b="0" strike="noStrike" spc="-1">
              <a:latin typeface="Arial"/>
            </a:endParaRPr>
          </a:p>
        </p:txBody>
      </p:sp>
      <p:sp>
        <p:nvSpPr>
          <p:cNvPr id="106" name="CustomShape 3"/>
          <p:cNvSpPr/>
          <p:nvPr/>
        </p:nvSpPr>
        <p:spPr>
          <a:xfrm>
            <a:off x="732240" y="1719000"/>
            <a:ext cx="7984080" cy="66204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dtc -I dts -O dtb /lib/firmware/dto/hello-dto.dts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/tmp/hello-dto.dtb</a:t>
            </a:r>
            <a:endParaRPr lang="en-US" sz="1600" b="0" strike="noStrike" spc="-1">
              <a:latin typeface="Arial"/>
            </a:endParaRPr>
          </a:p>
        </p:txBody>
      </p:sp>
      <p:sp>
        <p:nvSpPr>
          <p:cNvPr id="107" name="CustomShape 4"/>
          <p:cNvSpPr/>
          <p:nvPr/>
        </p:nvSpPr>
        <p:spPr>
          <a:xfrm>
            <a:off x="732240" y="3205080"/>
            <a:ext cx="7984080" cy="9090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mkdir /sys/kernel/config/device-tree/overlays/mydto</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cat /tmp/hello-dto.dtb &gt;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/sys/kernel/config/device-tree/overlays/mydto/dtbo</a:t>
            </a:r>
            <a:endParaRPr lang="en-US" sz="1600" b="0" strike="noStrike" spc="-1">
              <a:latin typeface="Arial"/>
            </a:endParaRPr>
          </a:p>
        </p:txBody>
      </p:sp>
      <p:sp>
        <p:nvSpPr>
          <p:cNvPr id="108" name="CustomShape 5"/>
          <p:cNvSpPr/>
          <p:nvPr/>
        </p:nvSpPr>
        <p:spPr>
          <a:xfrm>
            <a:off x="732240" y="4655160"/>
            <a:ext cx="7984080" cy="37332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 rmdir /sys/kernel/config/device-tree/overlays/mydto</a:t>
            </a:r>
            <a:endParaRPr lang="en-US" sz="1600" b="0" strike="noStrike" spc="-1">
              <a:latin typeface="Arial"/>
            </a:endParaRPr>
          </a:p>
        </p:txBody>
      </p:sp>
    </p:spTree>
    <p:extLst>
      <p:ext uri="{BB962C8B-B14F-4D97-AF65-F5344CB8AC3E}">
        <p14:creationId xmlns:p14="http://schemas.microsoft.com/office/powerpoint/2010/main" val="535879437"/>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CustomShape 1"/>
          <p:cNvSpPr/>
          <p:nvPr/>
        </p:nvSpPr>
        <p:spPr>
          <a:xfrm>
            <a:off x="453960" y="408600"/>
            <a:ext cx="8226360" cy="88776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a:lnSpc>
                <a:spcPts val="114"/>
              </a:lnSpc>
            </a:pPr>
            <a:r>
              <a:rPr lang="en-US" sz="2600" b="1" strike="noStrike" spc="-1">
                <a:solidFill>
                  <a:srgbClr val="0098DB"/>
                </a:solidFill>
                <a:latin typeface="Arial"/>
                <a:ea typeface="ＭＳ Ｐゴシック"/>
              </a:rPr>
              <a:t>DTO encore</a:t>
            </a:r>
            <a:endParaRPr lang="en-US" sz="2600" b="0" strike="noStrike" spc="-1">
              <a:latin typeface="Arial"/>
            </a:endParaRPr>
          </a:p>
        </p:txBody>
      </p:sp>
      <p:sp>
        <p:nvSpPr>
          <p:cNvPr id="110" name="CustomShape 2"/>
          <p:cNvSpPr/>
          <p:nvPr/>
        </p:nvSpPr>
        <p:spPr>
          <a:xfrm>
            <a:off x="427680" y="831240"/>
            <a:ext cx="8232120" cy="5503320"/>
          </a:xfrm>
          <a:prstGeom prst="rect">
            <a:avLst/>
          </a:prstGeom>
          <a:noFill/>
          <a:ln>
            <a:noFill/>
          </a:ln>
        </p:spPr>
        <p:style>
          <a:lnRef idx="0">
            <a:scrgbClr r="0" g="0" b="0"/>
          </a:lnRef>
          <a:fillRef idx="0">
            <a:scrgbClr r="0" g="0" b="0"/>
          </a:fillRef>
          <a:effectRef idx="0">
            <a:scrgbClr r="0" g="0" b="0"/>
          </a:effectRef>
          <a:fontRef idx="minor"/>
        </p:style>
        <p:txBody>
          <a:bodyPr lIns="0" tIns="0" rIns="0" bIns="0"/>
          <a:lstStyle/>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DTOs can be used to operate SoC+FPGA hardware</a:t>
            </a:r>
            <a:endParaRPr lang="en-US" sz="2000" b="0" strike="noStrike" spc="-1">
              <a:latin typeface="Arial"/>
            </a:endParaRPr>
          </a:p>
          <a:p>
            <a:pPr marL="343080" indent="-342000">
              <a:lnSpc>
                <a:spcPct val="100000"/>
              </a:lnSpc>
              <a:spcBef>
                <a:spcPts val="935"/>
              </a:spcBef>
              <a:buClr>
                <a:srgbClr val="0098DB"/>
              </a:buClr>
              <a:buFont typeface="Arial"/>
              <a:buChar char="•"/>
            </a:pPr>
            <a:r>
              <a:rPr lang="en-US" sz="2000" b="1" strike="noStrike" spc="-1">
                <a:solidFill>
                  <a:srgbClr val="414141"/>
                </a:solidFill>
                <a:latin typeface="Arial"/>
                <a:ea typeface="ＭＳ Ｐゴシック"/>
              </a:rPr>
              <a:t>Done using FPGA manager in Linux</a:t>
            </a:r>
            <a:endParaRPr lang="en-US" sz="2000" b="0" strike="noStrike" spc="-1">
              <a:latin typeface="Arial"/>
            </a:endParaRPr>
          </a:p>
        </p:txBody>
      </p:sp>
      <p:sp>
        <p:nvSpPr>
          <p:cNvPr id="111" name="CustomShape 3"/>
          <p:cNvSpPr/>
          <p:nvPr/>
        </p:nvSpPr>
        <p:spPr>
          <a:xfrm>
            <a:off x="732240" y="1645920"/>
            <a:ext cx="7984080" cy="4388400"/>
          </a:xfrm>
          <a:prstGeom prst="rect">
            <a:avLst/>
          </a:prstGeom>
          <a:solidFill>
            <a:srgbClr val="CCCCCC"/>
          </a:solidFill>
          <a:ln>
            <a:solidFill>
              <a:schemeClr val="accent1"/>
            </a:solidFill>
            <a:roun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p:style>
        <p:txBody>
          <a:bodyPr wrap="none" lIns="90000" tIns="45000" rIns="90000" bIns="45000"/>
          <a:lstStyle/>
          <a:p>
            <a:pPr>
              <a:lnSpc>
                <a:spcPct val="100000"/>
              </a:lnSpc>
            </a:pPr>
            <a:r>
              <a:rPr lang="en-US" sz="1600" b="0" strike="noStrike" spc="-1">
                <a:solidFill>
                  <a:srgbClr val="37424A"/>
                </a:solidFill>
                <a:latin typeface="Courier New"/>
                <a:ea typeface="ＭＳ Ｐゴシック"/>
              </a:rPr>
              <a:t>fragment@0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 controlling bridge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target-path = "/soc/fpgamgr@ff706000/bridge@0";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__overlay__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area@0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"fpga-area";</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#address-cells = &lt;2&gt;;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#size-cells = &lt;1&gt;;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ranges = &lt;0 0x00000000 0xff200000 0x00080000&gt;;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firmware-name = "fpga/bitstream.rbf";</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fpga_version@0 {</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compatible = "vendor,fpgablock-1.0";</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reg = &lt;0 0x0 0x04&gt;;</a:t>
            </a:r>
            <a:endParaRPr lang="en-US" sz="1600" b="0" strike="noStrike" spc="-1">
              <a:latin typeface="Arial"/>
            </a:endParaRPr>
          </a:p>
          <a:p>
            <a:pPr>
              <a:lnSpc>
                <a:spcPct val="100000"/>
              </a:lnSpc>
            </a:pPr>
            <a:r>
              <a:rPr lang="en-US" sz="1600" b="0" strike="noStrike" spc="-1">
                <a:solidFill>
                  <a:srgbClr val="37424A"/>
                </a:solidFill>
                <a:latin typeface="Courier New"/>
                <a:ea typeface="ＭＳ Ｐゴシック"/>
              </a:rPr>
              <a:t>                };</a:t>
            </a:r>
            <a:endParaRPr lang="en-US" sz="1600" b="0" strike="noStrike" spc="-1">
              <a:latin typeface="Arial"/>
            </a:endParaRPr>
          </a:p>
        </p:txBody>
      </p:sp>
    </p:spTree>
    <p:extLst>
      <p:ext uri="{BB962C8B-B14F-4D97-AF65-F5344CB8AC3E}">
        <p14:creationId xmlns:p14="http://schemas.microsoft.com/office/powerpoint/2010/main" val="767416844"/>
      </p:ext>
    </p:extLst>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cs typeface="Arial" charset="0"/>
              </a:rPr>
              <a:t>Activity Four</a:t>
            </a:r>
            <a:r>
              <a:rPr lang="en-US" dirty="0" smtClean="0">
                <a:latin typeface="Arial" charset="0"/>
              </a:rPr>
              <a:t/>
            </a:r>
            <a:br>
              <a:rPr lang="en-US" dirty="0" smtClean="0">
                <a:latin typeface="Arial" charset="0"/>
              </a:rPr>
            </a:br>
            <a:endParaRPr lang="en-US" dirty="0"/>
          </a:p>
        </p:txBody>
      </p:sp>
      <p:sp>
        <p:nvSpPr>
          <p:cNvPr id="4" name="Content Placeholder 3"/>
          <p:cNvSpPr>
            <a:spLocks noGrp="1"/>
          </p:cNvSpPr>
          <p:nvPr>
            <p:ph sz="quarter" idx="11"/>
          </p:nvPr>
        </p:nvSpPr>
        <p:spPr>
          <a:xfrm>
            <a:off x="594912" y="4125913"/>
            <a:ext cx="8084882" cy="866775"/>
          </a:xfrm>
        </p:spPr>
        <p:txBody>
          <a:bodyPr/>
          <a:lstStyle/>
          <a:p>
            <a:pPr eaLnBrk="1" hangingPunct="1">
              <a:spcBef>
                <a:spcPts val="900"/>
              </a:spcBef>
            </a:pPr>
            <a:r>
              <a:rPr lang="en-US" dirty="0" err="1" smtClean="0">
                <a:latin typeface="Arial" charset="0"/>
              </a:rPr>
              <a:t>Userspace</a:t>
            </a:r>
            <a:r>
              <a:rPr lang="en-US" dirty="0">
                <a:latin typeface="Arial" charset="0"/>
              </a:rPr>
              <a:t>: </a:t>
            </a:r>
            <a:r>
              <a:rPr lang="en-US" dirty="0" smtClean="0">
                <a:latin typeface="Arial" charset="0"/>
              </a:rPr>
              <a:t>Advanced Topics</a:t>
            </a:r>
          </a:p>
          <a:p>
            <a:pPr eaLnBrk="1" hangingPunct="1">
              <a:spcBef>
                <a:spcPts val="900"/>
              </a:spcBef>
            </a:pPr>
            <a:r>
              <a:rPr lang="en-US" dirty="0">
                <a:latin typeface="Arial" charset="0"/>
              </a:rPr>
              <a:t>Rudi </a:t>
            </a:r>
            <a:r>
              <a:rPr lang="en-US" dirty="0" smtClean="0">
                <a:latin typeface="Arial" charset="0"/>
              </a:rPr>
              <a:t>Streif</a:t>
            </a:r>
          </a:p>
          <a:p>
            <a:pPr eaLnBrk="1" hangingPunct="1">
              <a:spcBef>
                <a:spcPts val="900"/>
              </a:spcBef>
            </a:pPr>
            <a:r>
              <a:rPr lang="en-US" dirty="0" smtClean="0">
                <a:latin typeface="Arial" charset="0"/>
                <a:cs typeface="Arial" charset="0"/>
              </a:rPr>
              <a:t>(given by David Reyna)</a:t>
            </a:r>
            <a:r>
              <a:rPr lang="en-US" dirty="0" smtClean="0">
                <a:cs typeface="Arial" charset="0"/>
              </a:rPr>
              <a:t> </a:t>
            </a:r>
            <a:endParaRPr lang="en-US" dirty="0">
              <a:latin typeface="Arial" charset="0"/>
            </a:endParaRPr>
          </a:p>
        </p:txBody>
      </p:sp>
    </p:spTree>
    <p:extLst>
      <p:ext uri="{BB962C8B-B14F-4D97-AF65-F5344CB8AC3E}">
        <p14:creationId xmlns:p14="http://schemas.microsoft.com/office/powerpoint/2010/main" val="1451874698"/>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smtClean="0"/>
              <a:t>See </a:t>
            </a:r>
            <a:r>
              <a:rPr lang="en-US" dirty="0">
                <a:latin typeface="Arial" charset="0"/>
              </a:rPr>
              <a:t>Rudi </a:t>
            </a:r>
            <a:r>
              <a:rPr lang="en-US" dirty="0" err="1" smtClean="0">
                <a:latin typeface="Arial" charset="0"/>
              </a:rPr>
              <a:t>Streif’s</a:t>
            </a:r>
            <a:r>
              <a:rPr lang="en-US" dirty="0" smtClean="0">
                <a:latin typeface="Arial" charset="0"/>
              </a:rPr>
              <a:t> Book on </a:t>
            </a:r>
            <a:r>
              <a:rPr lang="en-US" dirty="0" err="1" smtClean="0">
                <a:latin typeface="Arial" charset="0"/>
              </a:rPr>
              <a:t>Yocto</a:t>
            </a:r>
            <a:r>
              <a:rPr lang="en-US" dirty="0" smtClean="0">
                <a:latin typeface="Arial" charset="0"/>
              </a:rPr>
              <a:t> Project!</a:t>
            </a:r>
            <a:r>
              <a:rPr lang="en-US" dirty="0">
                <a:latin typeface="Arial" charset="0"/>
              </a:rPr>
              <a:t/>
            </a:r>
            <a:br>
              <a:rPr lang="en-US" dirty="0">
                <a:latin typeface="Arial" charset="0"/>
              </a:rPr>
            </a:br>
            <a:r>
              <a:rPr lang="en-US" dirty="0" smtClean="0"/>
              <a:t> </a:t>
            </a:r>
            <a:endParaRPr lang="en-US" dirty="0"/>
          </a:p>
        </p:txBody>
      </p:sp>
      <p:sp>
        <p:nvSpPr>
          <p:cNvPr id="13314" name="Content Placeholder 2"/>
          <p:cNvSpPr>
            <a:spLocks noGrp="1"/>
          </p:cNvSpPr>
          <p:nvPr>
            <p:ph sz="quarter" idx="13"/>
          </p:nvPr>
        </p:nvSpPr>
        <p:spPr>
          <a:xfrm>
            <a:off x="460192" y="856673"/>
            <a:ext cx="8233186" cy="5065118"/>
          </a:xfrm>
        </p:spPr>
        <p:txBody>
          <a:bodyPr/>
          <a:lstStyle/>
          <a:p>
            <a:r>
              <a:rPr lang="en-US" sz="2000" dirty="0" smtClean="0"/>
              <a:t>“Embedded </a:t>
            </a:r>
            <a:r>
              <a:rPr lang="en-US" sz="2000" dirty="0"/>
              <a:t>Linux Systems with the </a:t>
            </a:r>
            <a:r>
              <a:rPr lang="en-US" sz="2000" dirty="0" err="1"/>
              <a:t>Yocto</a:t>
            </a:r>
            <a:r>
              <a:rPr lang="en-US" sz="2000" dirty="0"/>
              <a:t> </a:t>
            </a:r>
            <a:r>
              <a:rPr lang="en-US" sz="2000" dirty="0" smtClean="0"/>
              <a:t>Project”,</a:t>
            </a:r>
            <a:br>
              <a:rPr lang="en-US" sz="2000" dirty="0" smtClean="0"/>
            </a:br>
            <a:r>
              <a:rPr lang="en-US" sz="2000" dirty="0" smtClean="0"/>
              <a:t>Hardcover </a:t>
            </a:r>
            <a:r>
              <a:rPr lang="en-US" sz="2000" dirty="0"/>
              <a:t>– May 2 2016, Prentice </a:t>
            </a:r>
            <a:r>
              <a:rPr lang="en-US" sz="2000" dirty="0" smtClean="0"/>
              <a:t>Hall</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r>
              <a:rPr lang="en-US" sz="2000" dirty="0" smtClean="0"/>
              <a:t/>
            </a:r>
            <a:br>
              <a:rPr lang="en-US" sz="2000" dirty="0" smtClean="0"/>
            </a:br>
            <a:endParaRPr lang="en-US" sz="2000" dirty="0" smtClean="0"/>
          </a:p>
          <a:p>
            <a:r>
              <a:rPr lang="en-US" sz="1400" i="1" dirty="0" smtClean="0"/>
              <a:t>Amazon: #10 </a:t>
            </a:r>
            <a:r>
              <a:rPr lang="en-US" sz="1400" i="1" dirty="0"/>
              <a:t>in </a:t>
            </a:r>
            <a:r>
              <a:rPr lang="en-US" sz="1400" i="1" dirty="0">
                <a:hlinkClick r:id="rId2"/>
              </a:rPr>
              <a:t>Books</a:t>
            </a:r>
            <a:r>
              <a:rPr lang="en-US" sz="1400" i="1" dirty="0"/>
              <a:t> &gt; </a:t>
            </a:r>
            <a:r>
              <a:rPr lang="en-US" sz="1400" i="1" dirty="0">
                <a:hlinkClick r:id="rId3"/>
              </a:rPr>
              <a:t>Computers &amp; Technology</a:t>
            </a:r>
            <a:r>
              <a:rPr lang="en-US" sz="1400" i="1" dirty="0"/>
              <a:t> &gt; </a:t>
            </a:r>
            <a:r>
              <a:rPr lang="en-US" sz="1400" i="1" dirty="0">
                <a:hlinkClick r:id="rId4"/>
              </a:rPr>
              <a:t>Hardware</a:t>
            </a:r>
            <a:r>
              <a:rPr lang="en-US" sz="1400" i="1" dirty="0"/>
              <a:t> &gt; </a:t>
            </a:r>
            <a:r>
              <a:rPr lang="en-US" sz="1400" i="1" dirty="0">
                <a:hlinkClick r:id="rId5"/>
              </a:rPr>
              <a:t>Microprocessors &amp; System Design</a:t>
            </a:r>
            <a:r>
              <a:rPr lang="en-US" sz="1400" i="1" dirty="0"/>
              <a:t> &gt; </a:t>
            </a:r>
            <a:r>
              <a:rPr lang="en-US" sz="1400" i="1" dirty="0">
                <a:hlinkClick r:id="rId6"/>
              </a:rPr>
              <a:t>Embedded Systems</a:t>
            </a:r>
            <a:r>
              <a:rPr lang="en-US" sz="1400" i="1" dirty="0"/>
              <a:t> </a:t>
            </a:r>
          </a:p>
          <a:p>
            <a:endParaRPr lang="en-US" sz="2000" dirty="0"/>
          </a:p>
          <a:p>
            <a:endParaRPr lang="en-US" sz="2000" b="0" spc="-1" dirty="0">
              <a:uFill>
                <a:solidFill>
                  <a:srgbClr val="FFFFFF"/>
                </a:solidFill>
              </a:uFill>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03359" y="1630134"/>
            <a:ext cx="2913239" cy="3770720"/>
          </a:xfrm>
          <a:prstGeom prst="rect">
            <a:avLst/>
          </a:prstGeom>
        </p:spPr>
      </p:pic>
    </p:spTree>
    <p:extLst>
      <p:ext uri="{BB962C8B-B14F-4D97-AF65-F5344CB8AC3E}">
        <p14:creationId xmlns:p14="http://schemas.microsoft.com/office/powerpoint/2010/main" val="165752531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What We Are Going To Do</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945573"/>
            <a:ext cx="8233186" cy="5065118"/>
          </a:xfrm>
        </p:spPr>
        <p:txBody>
          <a:bodyPr/>
          <a:lstStyle/>
          <a:p>
            <a:r>
              <a:rPr lang="en-US" sz="2000" b="0" spc="-1" dirty="0">
                <a:uFill>
                  <a:solidFill>
                    <a:srgbClr val="FFFFFF"/>
                  </a:solidFill>
                </a:uFill>
              </a:rPr>
              <a:t>Most of your development work will likely be developing your own software packages, building them with the </a:t>
            </a:r>
            <a:r>
              <a:rPr lang="en-US" sz="2000" b="0" spc="-1" dirty="0" err="1">
                <a:uFill>
                  <a:solidFill>
                    <a:srgbClr val="FFFFFF"/>
                  </a:solidFill>
                </a:uFill>
              </a:rPr>
              <a:t>Yocto</a:t>
            </a:r>
            <a:r>
              <a:rPr lang="en-US" sz="2000" b="0" spc="-1" dirty="0">
                <a:uFill>
                  <a:solidFill>
                    <a:srgbClr val="FFFFFF"/>
                  </a:solidFill>
                </a:uFill>
              </a:rPr>
              <a:t> Project and installing them into a root file system built with the </a:t>
            </a:r>
            <a:r>
              <a:rPr lang="en-US" sz="2000" b="0" spc="-1" dirty="0" err="1">
                <a:uFill>
                  <a:solidFill>
                    <a:srgbClr val="FFFFFF"/>
                  </a:solidFill>
                </a:uFill>
              </a:rPr>
              <a:t>Yocto</a:t>
            </a:r>
            <a:r>
              <a:rPr lang="en-US" sz="2000" b="0" spc="-1" dirty="0">
                <a:uFill>
                  <a:solidFill>
                    <a:srgbClr val="FFFFFF"/>
                  </a:solidFill>
                </a:uFill>
              </a:rPr>
              <a:t> Project.</a:t>
            </a:r>
          </a:p>
          <a:p>
            <a:r>
              <a:rPr lang="en-US" sz="2000" b="0" spc="-1" dirty="0">
                <a:uFill>
                  <a:solidFill>
                    <a:srgbClr val="FFFFFF"/>
                  </a:solidFill>
                </a:uFill>
              </a:rPr>
              <a:t>Let’s look at some typical tasks beyond creating the base recipe:</a:t>
            </a:r>
          </a:p>
          <a:p>
            <a:pPr lvl="1"/>
            <a:r>
              <a:rPr lang="en-US" sz="1800" b="0" spc="-1" dirty="0">
                <a:uFill>
                  <a:solidFill>
                    <a:srgbClr val="FFFFFF"/>
                  </a:solidFill>
                </a:uFill>
              </a:rPr>
              <a:t>Customizing Packaging</a:t>
            </a:r>
          </a:p>
          <a:p>
            <a:pPr lvl="1"/>
            <a:r>
              <a:rPr lang="en-US" sz="2000" b="0" spc="-1" dirty="0">
                <a:uFill>
                  <a:solidFill>
                    <a:srgbClr val="FFFFFF"/>
                  </a:solidFill>
                </a:uFill>
              </a:rPr>
              <a:t>Package Installation Scripts</a:t>
            </a:r>
          </a:p>
          <a:p>
            <a:pPr lvl="1"/>
            <a:r>
              <a:rPr lang="en-US" sz="2000" b="0" spc="-1" dirty="0">
                <a:uFill>
                  <a:solidFill>
                    <a:srgbClr val="FFFFFF"/>
                  </a:solidFill>
                </a:uFill>
              </a:rPr>
              <a:t>System Services</a:t>
            </a:r>
          </a:p>
          <a:p>
            <a:endParaRPr lang="en-US" sz="2000" b="0" spc="-1" dirty="0">
              <a:uFill>
                <a:solidFill>
                  <a:srgbClr val="FFFFFF"/>
                </a:solidFill>
              </a:uFill>
            </a:endParaRPr>
          </a:p>
        </p:txBody>
      </p:sp>
    </p:spTree>
    <p:extLst>
      <p:ext uri="{BB962C8B-B14F-4D97-AF65-F5344CB8AC3E}">
        <p14:creationId xmlns:p14="http://schemas.microsoft.com/office/powerpoint/2010/main" val="96216714"/>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73934"/>
            <a:ext cx="8233186" cy="5485566"/>
          </a:xfrm>
        </p:spPr>
        <p:txBody>
          <a:bodyPr/>
          <a:lstStyle/>
          <a:p>
            <a:r>
              <a:rPr lang="en-US" sz="2000" spc="-1" dirty="0">
                <a:uFill>
                  <a:solidFill>
                    <a:srgbClr val="FFFFFF"/>
                  </a:solidFill>
                </a:uFill>
              </a:rPr>
              <a:t>Initialize the Build </a:t>
            </a:r>
            <a:r>
              <a:rPr lang="en-US" sz="2000" spc="-1" dirty="0" smtClean="0">
                <a:uFill>
                  <a:solidFill>
                    <a:srgbClr val="FFFFFF"/>
                  </a:solidFill>
                </a:uFill>
              </a:rPr>
              <a:t>Environment (IN A CLEAN SHELL)</a:t>
            </a:r>
            <a:endParaRPr lang="en-US" sz="2000" spc="-1" dirty="0">
              <a:uFill>
                <a:solidFill>
                  <a:srgbClr val="FFFFFF"/>
                </a:solidFill>
              </a:uFill>
            </a:endParaRPr>
          </a:p>
          <a:p>
            <a:pPr lvl="1"/>
            <a:r>
              <a:rPr lang="en-US" sz="1600" spc="-1" dirty="0">
                <a:uFill>
                  <a:solidFill>
                    <a:srgbClr val="FFFFFF"/>
                  </a:solidFill>
                </a:uFill>
                <a:latin typeface="Courier"/>
              </a:rPr>
              <a:t>cd /</a:t>
            </a:r>
            <a:r>
              <a:rPr lang="en-US" sz="1600" spc="-1" dirty="0" smtClean="0">
                <a:uFill>
                  <a:solidFill>
                    <a:srgbClr val="FFFFFF"/>
                  </a:solidFill>
                </a:uFill>
                <a:latin typeface="Courier"/>
              </a:rPr>
              <a:t>scratch/poky</a:t>
            </a:r>
          </a:p>
          <a:p>
            <a:pPr lvl="1"/>
            <a:r>
              <a:rPr lang="en-US" sz="1600" b="0" spc="-1" dirty="0" smtClean="0">
                <a:uFill>
                  <a:solidFill>
                    <a:srgbClr val="FFFFFF"/>
                  </a:solidFill>
                </a:uFill>
                <a:latin typeface="Courier"/>
              </a:rPr>
              <a:t>source </a:t>
            </a:r>
            <a:r>
              <a:rPr lang="en-US" sz="1600" b="0" spc="-1" dirty="0" err="1" smtClean="0">
                <a:uFill>
                  <a:solidFill>
                    <a:srgbClr val="FFFFFF"/>
                  </a:solidFill>
                </a:uFill>
                <a:latin typeface="Courier"/>
              </a:rPr>
              <a:t>oe</a:t>
            </a:r>
            <a:r>
              <a:rPr lang="en-US" sz="1600" b="0" spc="-1" dirty="0" smtClean="0">
                <a:uFill>
                  <a:solidFill>
                    <a:srgbClr val="FFFFFF"/>
                  </a:solidFill>
                </a:uFill>
                <a:latin typeface="Courier"/>
              </a:rPr>
              <a:t>-</a:t>
            </a:r>
            <a:r>
              <a:rPr lang="en-US" sz="1600" b="0" spc="-1" dirty="0" err="1" smtClean="0">
                <a:uFill>
                  <a:solidFill>
                    <a:srgbClr val="FFFFFF"/>
                  </a:solidFill>
                </a:uFill>
                <a:latin typeface="Courier"/>
              </a:rPr>
              <a:t>init</a:t>
            </a:r>
            <a:r>
              <a:rPr lang="en-US" sz="1600" b="0" spc="-1" dirty="0" smtClean="0">
                <a:uFill>
                  <a:solidFill>
                    <a:srgbClr val="FFFFFF"/>
                  </a:solidFill>
                </a:uFill>
                <a:latin typeface="Courier"/>
              </a:rPr>
              <a:t>-build-</a:t>
            </a:r>
            <a:r>
              <a:rPr lang="en-US" sz="1600" b="0" spc="-1" dirty="0" err="1" smtClean="0">
                <a:uFill>
                  <a:solidFill>
                    <a:srgbClr val="FFFFFF"/>
                  </a:solidFill>
                </a:uFill>
                <a:latin typeface="Courier"/>
              </a:rPr>
              <a:t>env</a:t>
            </a:r>
            <a:r>
              <a:rPr lang="en-US" sz="1600" b="0" spc="-1" dirty="0" smtClean="0">
                <a:uFill>
                  <a:solidFill>
                    <a:srgbClr val="FFFFFF"/>
                  </a:solidFill>
                </a:uFill>
                <a:latin typeface="Courier"/>
              </a:rPr>
              <a:t> build</a:t>
            </a:r>
            <a:endParaRPr lang="en-US" sz="1600" b="0" spc="-1" dirty="0">
              <a:uFill>
                <a:solidFill>
                  <a:srgbClr val="FFFFFF"/>
                </a:solidFill>
              </a:uFill>
              <a:latin typeface="Courier"/>
            </a:endParaRPr>
          </a:p>
          <a:p>
            <a:r>
              <a:rPr lang="en-US" sz="2000" b="0" i="1" spc="-1" dirty="0">
                <a:uFill>
                  <a:solidFill>
                    <a:srgbClr val="FFFFFF"/>
                  </a:solidFill>
                </a:uFill>
              </a:rPr>
              <a:t>Adjust </a:t>
            </a:r>
            <a:r>
              <a:rPr lang="en-US" sz="2000" b="0" i="1" spc="-1" dirty="0" smtClean="0">
                <a:uFill>
                  <a:solidFill>
                    <a:srgbClr val="FFFFFF"/>
                  </a:solidFill>
                </a:uFill>
              </a:rPr>
              <a:t>Configuration (DONE FOR YOU)</a:t>
            </a:r>
            <a:endParaRPr lang="en-US" sz="2000" b="0" i="1" spc="-1" dirty="0">
              <a:uFill>
                <a:solidFill>
                  <a:srgbClr val="FFFFFF"/>
                </a:solidFill>
              </a:uFill>
            </a:endParaRPr>
          </a:p>
          <a:p>
            <a:pPr lvl="1"/>
            <a:r>
              <a:rPr lang="en-US" sz="1600" spc="-1" dirty="0">
                <a:uFill>
                  <a:solidFill>
                    <a:srgbClr val="FFFFFF"/>
                  </a:solidFill>
                </a:uFill>
                <a:latin typeface="Courier"/>
              </a:rPr>
              <a:t>vi </a:t>
            </a:r>
            <a:r>
              <a:rPr lang="en-US" sz="1600" spc="-1" dirty="0" err="1">
                <a:uFill>
                  <a:solidFill>
                    <a:srgbClr val="FFFFFF"/>
                  </a:solidFill>
                </a:uFill>
                <a:latin typeface="Courier"/>
              </a:rPr>
              <a:t>conf</a:t>
            </a:r>
            <a:r>
              <a:rPr lang="en-US" sz="1600" spc="-1" dirty="0">
                <a:uFill>
                  <a:solidFill>
                    <a:srgbClr val="FFFFFF"/>
                  </a:solidFill>
                </a:uFill>
                <a:latin typeface="Courier"/>
              </a:rPr>
              <a:t>/</a:t>
            </a:r>
            <a:r>
              <a:rPr lang="en-US" sz="1600" spc="-1" dirty="0" err="1">
                <a:uFill>
                  <a:solidFill>
                    <a:srgbClr val="FFFFFF"/>
                  </a:solidFill>
                </a:uFill>
                <a:latin typeface="Courier"/>
              </a:rPr>
              <a:t>local.conf</a:t>
            </a: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r>
              <a:rPr lang="en-US" sz="1600" spc="-1" dirty="0">
                <a:uFill>
                  <a:solidFill>
                    <a:srgbClr val="FFFFFF"/>
                  </a:solidFill>
                </a:uFill>
                <a:latin typeface="Courier"/>
              </a:rPr>
              <a:t/>
            </a:r>
            <a:br>
              <a:rPr lang="en-US" sz="1600" spc="-1" dirty="0">
                <a:uFill>
                  <a:solidFill>
                    <a:srgbClr val="FFFFFF"/>
                  </a:solidFill>
                </a:uFill>
                <a:latin typeface="Courier"/>
              </a:rPr>
            </a:br>
            <a:endParaRPr lang="en-US" sz="1600" spc="-1" dirty="0">
              <a:uFill>
                <a:solidFill>
                  <a:srgbClr val="FFFFFF"/>
                </a:solidFill>
              </a:uFill>
              <a:latin typeface="Courier"/>
            </a:endParaRPr>
          </a:p>
          <a:p>
            <a:r>
              <a:rPr lang="en-US" sz="2000" b="0" i="1" spc="-1" dirty="0">
                <a:uFill>
                  <a:solidFill>
                    <a:srgbClr val="FFFFFF"/>
                  </a:solidFill>
                </a:uFill>
              </a:rPr>
              <a:t>Build (DONE FOR YOU)</a:t>
            </a:r>
          </a:p>
          <a:p>
            <a:pPr lvl="1"/>
            <a:r>
              <a:rPr lang="en-US" sz="1600" spc="-1" dirty="0" err="1">
                <a:uFill>
                  <a:solidFill>
                    <a:srgbClr val="FFFFFF"/>
                  </a:solidFill>
                </a:uFill>
                <a:latin typeface="Courier"/>
              </a:rPr>
              <a:t>bitbake</a:t>
            </a:r>
            <a:r>
              <a:rPr lang="en-US" sz="1600" spc="-1" dirty="0">
                <a:uFill>
                  <a:solidFill>
                    <a:srgbClr val="FFFFFF"/>
                  </a:solidFill>
                </a:uFill>
                <a:latin typeface="Courier"/>
              </a:rPr>
              <a:t> -</a:t>
            </a:r>
            <a:r>
              <a:rPr lang="en-US" sz="1600" spc="-1" dirty="0" smtClean="0">
                <a:uFill>
                  <a:solidFill>
                    <a:srgbClr val="FFFFFF"/>
                  </a:solidFill>
                </a:uFill>
                <a:latin typeface="Courier"/>
              </a:rPr>
              <a:t>k core-image-base</a:t>
            </a:r>
            <a:endParaRPr lang="en-US" sz="1600" b="0" spc="-1" dirty="0">
              <a:uFill>
                <a:solidFill>
                  <a:srgbClr val="FFFFFF"/>
                </a:solidFill>
              </a:uFill>
              <a:latin typeface="Courier"/>
            </a:endParaRPr>
          </a:p>
          <a:p>
            <a:r>
              <a:rPr lang="en-US" sz="2000" spc="-1" dirty="0" smtClean="0">
                <a:uFill>
                  <a:solidFill>
                    <a:srgbClr val="FFFFFF"/>
                  </a:solidFill>
                </a:uFill>
              </a:rPr>
              <a:t>Test </a:t>
            </a:r>
            <a:r>
              <a:rPr lang="en-US" sz="2000" b="0" spc="-1" dirty="0" smtClean="0">
                <a:uFill>
                  <a:solidFill>
                    <a:srgbClr val="FFFFFF"/>
                  </a:solidFill>
                </a:uFill>
              </a:rPr>
              <a:t>(login as ‘root’, no password needed)</a:t>
            </a:r>
            <a:endParaRPr lang="en-US" sz="2000" b="0" spc="-1" dirty="0">
              <a:uFill>
                <a:solidFill>
                  <a:srgbClr val="FFFFFF"/>
                </a:solidFill>
              </a:uFill>
            </a:endParaRPr>
          </a:p>
          <a:p>
            <a:pPr lvl="1"/>
            <a:r>
              <a:rPr lang="en-US" sz="1600" spc="-1" dirty="0" err="1">
                <a:uFill>
                  <a:solidFill>
                    <a:srgbClr val="FFFFFF"/>
                  </a:solidFill>
                </a:uFill>
                <a:latin typeface="Courier"/>
              </a:rPr>
              <a:t>runqemu</a:t>
            </a:r>
            <a:r>
              <a:rPr lang="en-US" sz="1600" spc="-1" dirty="0">
                <a:uFill>
                  <a:solidFill>
                    <a:srgbClr val="FFFFFF"/>
                  </a:solidFill>
                </a:uFill>
                <a:latin typeface="Courier"/>
              </a:rPr>
              <a:t> </a:t>
            </a:r>
            <a:r>
              <a:rPr lang="en-US" sz="1600" spc="-1" dirty="0" err="1" smtClean="0">
                <a:uFill>
                  <a:solidFill>
                    <a:srgbClr val="FFFFFF"/>
                  </a:solidFill>
                </a:uFill>
                <a:latin typeface="Courier"/>
              </a:rPr>
              <a:t>qemuarm</a:t>
            </a:r>
            <a:r>
              <a:rPr lang="en-US" sz="1600" spc="-1" dirty="0" smtClean="0">
                <a:uFill>
                  <a:solidFill>
                    <a:srgbClr val="FFFFFF"/>
                  </a:solidFill>
                </a:uFill>
                <a:latin typeface="Courier"/>
              </a:rPr>
              <a:t> </a:t>
            </a:r>
            <a:r>
              <a:rPr lang="en-US" sz="1600" spc="-1" dirty="0" err="1" smtClean="0">
                <a:uFill>
                  <a:solidFill>
                    <a:srgbClr val="FFFFFF"/>
                  </a:solidFill>
                </a:uFill>
                <a:latin typeface="Courier"/>
              </a:rPr>
              <a:t>nographic</a:t>
            </a:r>
            <a:endParaRPr lang="en-US" sz="1600" spc="-1" dirty="0" smtClean="0">
              <a:uFill>
                <a:solidFill>
                  <a:srgbClr val="FFFFFF"/>
                </a:solidFill>
              </a:uFill>
              <a:latin typeface="Courier"/>
            </a:endParaRPr>
          </a:p>
          <a:p>
            <a:r>
              <a:rPr lang="en-US" sz="2000" b="0" spc="-1" dirty="0" smtClean="0">
                <a:uFill>
                  <a:solidFill>
                    <a:srgbClr val="FFFFFF"/>
                  </a:solidFill>
                </a:uFill>
              </a:rPr>
              <a:t>Exit QEMU with </a:t>
            </a:r>
            <a:r>
              <a:rPr lang="en-US" sz="1600" b="0" spc="-1" dirty="0" smtClean="0">
                <a:uFill>
                  <a:solidFill>
                    <a:srgbClr val="FFFFFF"/>
                  </a:solidFill>
                </a:uFill>
                <a:latin typeface="Courier"/>
              </a:rPr>
              <a:t>CTRL-</a:t>
            </a:r>
            <a:r>
              <a:rPr lang="en-US" sz="1600" b="0" spc="-1" dirty="0" err="1" smtClean="0">
                <a:uFill>
                  <a:solidFill>
                    <a:srgbClr val="FFFFFF"/>
                  </a:solidFill>
                </a:uFill>
                <a:latin typeface="Courier"/>
              </a:rPr>
              <a:t>A,x</a:t>
            </a:r>
            <a:endParaRPr lang="en-US" sz="1600" b="0" spc="-1" dirty="0">
              <a:uFill>
                <a:solidFill>
                  <a:srgbClr val="FFFFFF"/>
                </a:solidFill>
              </a:uFill>
              <a:latin typeface="Courier"/>
            </a:endParaRPr>
          </a:p>
          <a:p>
            <a:pPr lvl="1"/>
            <a:endParaRPr lang="en-US" sz="1600" spc="-1" dirty="0">
              <a:uFill>
                <a:solidFill>
                  <a:srgbClr val="FFFFFF"/>
                </a:solidFill>
              </a:uFill>
              <a:latin typeface="Courier"/>
            </a:endParaRPr>
          </a:p>
        </p:txBody>
      </p:sp>
      <p:sp>
        <p:nvSpPr>
          <p:cNvPr id="4" name="Rectangle 3"/>
          <p:cNvSpPr/>
          <p:nvPr/>
        </p:nvSpPr>
        <p:spPr>
          <a:xfrm>
            <a:off x="1012066" y="2527787"/>
            <a:ext cx="7158247" cy="128496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MACHINE = "</a:t>
            </a:r>
            <a:r>
              <a:rPr lang="en-US" sz="14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qemuarm</a:t>
            </a:r>
            <a:r>
              <a:rPr lang="en-US" sz="14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DL_DIR ?= "/scratch/downloads"</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SSTATE_DIR ?= "/scratch/</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sstate</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-cache"</a:t>
            </a:r>
          </a:p>
          <a:p>
            <a:pPr>
              <a:spcBef>
                <a:spcPts val="300"/>
              </a:spcBef>
              <a:spcAft>
                <a:spcPts val="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"debug-tweaks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dev-</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pkgs</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package-management"</a:t>
            </a:r>
          </a:p>
        </p:txBody>
      </p:sp>
    </p:spTree>
    <p:extLst>
      <p:ext uri="{BB962C8B-B14F-4D97-AF65-F5344CB8AC3E}">
        <p14:creationId xmlns:p14="http://schemas.microsoft.com/office/powerpoint/2010/main" val="1549894528"/>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Activity Setup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609600"/>
            <a:ext cx="8233186" cy="5401091"/>
          </a:xfrm>
        </p:spPr>
        <p:txBody>
          <a:bodyPr/>
          <a:lstStyle/>
          <a:p>
            <a:r>
              <a:rPr lang="en-US" sz="2000" b="0" spc="-1" dirty="0">
                <a:uFill>
                  <a:solidFill>
                    <a:srgbClr val="FFFFFF"/>
                  </a:solidFill>
                </a:uFill>
              </a:rPr>
              <a:t>Create </a:t>
            </a:r>
            <a:r>
              <a:rPr lang="en-US" sz="2000" b="0" spc="-1" dirty="0" smtClean="0">
                <a:uFill>
                  <a:solidFill>
                    <a:srgbClr val="FFFFFF"/>
                  </a:solidFill>
                </a:uFill>
              </a:rPr>
              <a:t>Local </a:t>
            </a:r>
            <a:r>
              <a:rPr lang="en-US" sz="2000" b="0" spc="-1" dirty="0" err="1" smtClean="0">
                <a:uFill>
                  <a:solidFill>
                    <a:srgbClr val="FFFFFF"/>
                  </a:solidFill>
                </a:uFill>
              </a:rPr>
              <a:t>Devtool</a:t>
            </a:r>
            <a:r>
              <a:rPr lang="en-US" sz="2000" b="0" spc="-1" dirty="0" smtClean="0">
                <a:uFill>
                  <a:solidFill>
                    <a:srgbClr val="FFFFFF"/>
                  </a:solidFill>
                </a:uFill>
              </a:rPr>
              <a:t> Layer “meta-</a:t>
            </a:r>
            <a:r>
              <a:rPr lang="en-US" sz="2000" b="0" spc="-1" dirty="0" err="1" smtClean="0">
                <a:uFill>
                  <a:solidFill>
                    <a:srgbClr val="FFFFFF"/>
                  </a:solidFill>
                </a:uFill>
              </a:rPr>
              <a:t>uspapps</a:t>
            </a:r>
            <a:r>
              <a:rPr lang="en-US" sz="2000" b="0" spc="-1" dirty="0" smtClean="0">
                <a:uFill>
                  <a:solidFill>
                    <a:srgbClr val="FFFFFF"/>
                  </a:solidFill>
                </a:uFill>
              </a:rPr>
              <a:t>”</a:t>
            </a:r>
            <a:endParaRPr lang="en-US" sz="2000" b="0" spc="-1" dirty="0">
              <a:uFill>
                <a:solidFill>
                  <a:srgbClr val="FFFFFF"/>
                </a:solidFill>
              </a:uFill>
            </a:endParaRPr>
          </a:p>
          <a:p>
            <a:pPr lvl="1"/>
            <a:r>
              <a:rPr lang="en-US" sz="1600" b="0" spc="-1" dirty="0" err="1">
                <a:uFill>
                  <a:solidFill>
                    <a:srgbClr val="FFFFFF"/>
                  </a:solidFill>
                </a:uFill>
                <a:latin typeface="Courier"/>
              </a:rPr>
              <a:t>devtool</a:t>
            </a:r>
            <a:r>
              <a:rPr lang="en-US" sz="1600" b="0" spc="-1" dirty="0">
                <a:uFill>
                  <a:solidFill>
                    <a:srgbClr val="FFFFFF"/>
                  </a:solidFill>
                </a:uFill>
                <a:latin typeface="Courier"/>
              </a:rPr>
              <a:t> create-workspace meta-</a:t>
            </a:r>
            <a:r>
              <a:rPr lang="en-US" sz="1600" b="0" spc="-1" dirty="0" err="1">
                <a:uFill>
                  <a:solidFill>
                    <a:srgbClr val="FFFFFF"/>
                  </a:solidFill>
                </a:uFill>
                <a:latin typeface="Courier"/>
              </a:rPr>
              <a:t>uspapps</a:t>
            </a:r>
            <a:endParaRPr lang="en-US" sz="1600" b="0" spc="-1" dirty="0">
              <a:uFill>
                <a:solidFill>
                  <a:srgbClr val="FFFFFF"/>
                </a:solidFill>
              </a:uFill>
              <a:latin typeface="Courier"/>
            </a:endParaRPr>
          </a:p>
          <a:p>
            <a:r>
              <a:rPr lang="en-US" sz="2000" b="0" spc="-1" dirty="0" smtClean="0">
                <a:uFill>
                  <a:solidFill>
                    <a:srgbClr val="FFFFFF"/>
                  </a:solidFill>
                </a:uFill>
              </a:rPr>
              <a:t>Observe your source file directory</a:t>
            </a:r>
          </a:p>
          <a:p>
            <a:pPr marL="342900" lvl="1" indent="0">
              <a:spcBef>
                <a:spcPts val="0"/>
              </a:spcBef>
              <a:buNone/>
            </a:pPr>
            <a:endParaRPr lang="en-US" sz="1100" b="1" spc="-1" dirty="0" smtClean="0">
              <a:uFill>
                <a:solidFill>
                  <a:srgbClr val="FFFFFF"/>
                </a:solidFill>
              </a:uFill>
              <a:latin typeface="Courier"/>
            </a:endParaRPr>
          </a:p>
          <a:p>
            <a:pPr lvl="1">
              <a:spcBef>
                <a:spcPts val="0"/>
              </a:spcBef>
            </a:pPr>
            <a:r>
              <a:rPr lang="en-US" sz="1200" spc="-1" dirty="0" smtClean="0">
                <a:uFill>
                  <a:solidFill>
                    <a:srgbClr val="FFFFFF"/>
                  </a:solidFill>
                </a:uFill>
                <a:latin typeface="Courier"/>
              </a:rPr>
              <a:t>tree </a:t>
            </a: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/scratch/</a:t>
            </a:r>
            <a:r>
              <a:rPr lang="en-US" sz="1200" spc="-1" dirty="0" err="1">
                <a:uFill>
                  <a:solidFill>
                    <a:srgbClr val="FFFFFF"/>
                  </a:solidFill>
                </a:uFill>
                <a:latin typeface="Courier"/>
              </a:rPr>
              <a:t>src</a:t>
            </a:r>
            <a:r>
              <a:rPr lang="en-US" sz="1200" spc="-1" dirty="0">
                <a:uFill>
                  <a:solidFill>
                    <a:srgbClr val="FFFFFF"/>
                  </a:solidFill>
                </a:uFill>
                <a:latin typeface="Courier"/>
              </a:rPr>
              <a:t>/</a:t>
            </a:r>
            <a:r>
              <a:rPr lang="en-US" sz="1200" spc="-1" dirty="0" err="1">
                <a:uFill>
                  <a:solidFill>
                    <a:srgbClr val="FFFFFF"/>
                  </a:solidFill>
                </a:uFill>
                <a:latin typeface="Courier"/>
              </a:rPr>
              <a:t>userspace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a:t>
            </a:r>
            <a:r>
              <a:rPr lang="en-US" sz="1200" spc="-1" dirty="0" err="1">
                <a:uFill>
                  <a:solidFill>
                    <a:srgbClr val="FFFFFF"/>
                  </a:solidFill>
                </a:uFill>
                <a:latin typeface="Courier"/>
              </a:rPr>
              <a:t>fibonacci</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-app</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a:t>
            </a:r>
            <a:r>
              <a:rPr lang="en-US" sz="1200" spc="-1" dirty="0">
                <a:uFill>
                  <a:solidFill>
                    <a:srgbClr val="FFFFFF"/>
                  </a:solidFill>
                </a:uFill>
                <a:latin typeface="Courier"/>
              </a:rPr>
              <a:t>-lib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fibonacci-app.c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fibonacci.h</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 fibonacci-lib.bb</a:t>
            </a:r>
          </a:p>
          <a:p>
            <a:pPr marL="749300" lvl="3" indent="0">
              <a:spcBef>
                <a:spcPts val="0"/>
              </a:spcBef>
              <a:buNone/>
            </a:pPr>
            <a:r>
              <a:rPr lang="en-US" sz="1200" spc="-1" dirty="0">
                <a:uFill>
                  <a:solidFill>
                    <a:srgbClr val="FFFFFF"/>
                  </a:solidFill>
                </a:uFill>
                <a:latin typeface="Courier"/>
              </a:rPr>
              <a:t>    |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fibonacci-srv.bb</a:t>
            </a: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fibonacci-srv.init</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fibonacci-srv.service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fibonacci-srv-tcp.c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fibonacci-srv-unix.c</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t>
            </a:r>
            <a:endParaRPr lang="en-US" sz="1200" spc="-1" dirty="0">
              <a:uFill>
                <a:solidFill>
                  <a:srgbClr val="FFFFFF"/>
                </a:solidFill>
              </a:uFill>
              <a:latin typeface="Courier"/>
            </a:endParaRPr>
          </a:p>
          <a:p>
            <a:pPr marL="749300" lvl="3" indent="0">
              <a:spcBef>
                <a:spcPts val="0"/>
              </a:spcBef>
              <a:buNone/>
            </a:pPr>
            <a:r>
              <a:rPr lang="en-US" sz="1200" spc="-1" dirty="0">
                <a:uFill>
                  <a:solidFill>
                    <a:srgbClr val="FFFFFF"/>
                  </a:solidFill>
                </a:uFill>
                <a:latin typeface="Courier"/>
              </a:rPr>
              <a:t>        \-- </a:t>
            </a:r>
            <a:r>
              <a:rPr lang="en-US" sz="1200" spc="-1" dirty="0" err="1">
                <a:uFill>
                  <a:solidFill>
                    <a:srgbClr val="FFFFFF"/>
                  </a:solidFill>
                </a:uFill>
                <a:latin typeface="Courier"/>
              </a:rPr>
              <a:t>Makefile.all</a:t>
            </a:r>
            <a:endParaRPr lang="en-US" sz="1200" spc="-1" dirty="0">
              <a:uFill>
                <a:solidFill>
                  <a:srgbClr val="FFFFFF"/>
                </a:solidFill>
              </a:uFill>
              <a:latin typeface="Courier"/>
            </a:endParaRPr>
          </a:p>
          <a:p>
            <a:endParaRPr lang="en-US" sz="2000" b="0" spc="-1" dirty="0">
              <a:uFill>
                <a:solidFill>
                  <a:srgbClr val="FFFFFF"/>
                </a:solidFill>
              </a:uFill>
            </a:endParaRPr>
          </a:p>
        </p:txBody>
      </p:sp>
    </p:spTree>
    <p:extLst>
      <p:ext uri="{BB962C8B-B14F-4D97-AF65-F5344CB8AC3E}">
        <p14:creationId xmlns:p14="http://schemas.microsoft.com/office/powerpoint/2010/main" val="2651810776"/>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19727"/>
            <a:ext cx="8233186" cy="5127464"/>
          </a:xfrm>
        </p:spPr>
        <p:txBody>
          <a:bodyPr/>
          <a:lstStyle/>
          <a:p>
            <a:r>
              <a:rPr lang="en-US" sz="2000" b="0" spc="-1" dirty="0">
                <a:uFill>
                  <a:solidFill>
                    <a:srgbClr val="FFFFFF"/>
                  </a:solidFill>
                </a:uFill>
              </a:rPr>
              <a:t>Packaging is the process of putting artifacts from the build output into one or more packages for installation by a package management system.</a:t>
            </a:r>
          </a:p>
          <a:p>
            <a:r>
              <a:rPr lang="en-US" sz="2000" b="0" spc="-1" dirty="0">
                <a:uFill>
                  <a:solidFill>
                    <a:srgbClr val="FFFFFF"/>
                  </a:solidFill>
                </a:uFill>
              </a:rPr>
              <a:t>Packaging is performed by the package management classes:</a:t>
            </a:r>
          </a:p>
          <a:p>
            <a:pPr lvl="1"/>
            <a:r>
              <a:rPr lang="en-US" sz="1800" spc="-1" dirty="0" err="1">
                <a:uFill>
                  <a:solidFill>
                    <a:srgbClr val="FFFFFF"/>
                  </a:solidFill>
                </a:uFill>
                <a:latin typeface="Courier"/>
              </a:rPr>
              <a:t>package_rpm</a:t>
            </a:r>
            <a:r>
              <a:rPr lang="en-US" sz="1800" spc="-1" dirty="0">
                <a:uFill>
                  <a:solidFill>
                    <a:srgbClr val="FFFFFF"/>
                  </a:solidFill>
                </a:uFill>
              </a:rPr>
              <a:t> – RPM style packages</a:t>
            </a:r>
          </a:p>
          <a:p>
            <a:pPr lvl="1"/>
            <a:r>
              <a:rPr lang="en-US" sz="1800" b="0" spc="-1" dirty="0" err="1">
                <a:uFill>
                  <a:solidFill>
                    <a:srgbClr val="FFFFFF"/>
                  </a:solidFill>
                </a:uFill>
                <a:latin typeface="Courier"/>
              </a:rPr>
              <a:t>package_deb</a:t>
            </a:r>
            <a:r>
              <a:rPr lang="en-US" sz="1800" b="0" spc="-1" dirty="0">
                <a:uFill>
                  <a:solidFill>
                    <a:srgbClr val="FFFFFF"/>
                  </a:solidFill>
                </a:uFill>
              </a:rPr>
              <a:t> – Debian style packages</a:t>
            </a:r>
          </a:p>
          <a:p>
            <a:pPr lvl="1"/>
            <a:r>
              <a:rPr lang="en-US" sz="1800" spc="-1" dirty="0" err="1">
                <a:uFill>
                  <a:solidFill>
                    <a:srgbClr val="FFFFFF"/>
                  </a:solidFill>
                </a:uFill>
                <a:latin typeface="Courier"/>
              </a:rPr>
              <a:t>package_ipk</a:t>
            </a:r>
            <a:r>
              <a:rPr lang="en-US" sz="1800" spc="-1" dirty="0">
                <a:uFill>
                  <a:solidFill>
                    <a:srgbClr val="FFFFFF"/>
                  </a:solidFill>
                </a:uFill>
              </a:rPr>
              <a:t> – IPK package files used by the OPK package manager</a:t>
            </a:r>
            <a:endParaRPr lang="en-US" sz="1800" b="0" spc="-1" dirty="0">
              <a:uFill>
                <a:solidFill>
                  <a:srgbClr val="FFFFFF"/>
                </a:solidFill>
              </a:uFill>
            </a:endParaRPr>
          </a:p>
          <a:p>
            <a:r>
              <a:rPr lang="en-US" sz="2000" b="0" spc="-1" dirty="0">
                <a:uFill>
                  <a:solidFill>
                    <a:srgbClr val="FFFFFF"/>
                  </a:solidFill>
                </a:uFill>
              </a:rPr>
              <a:t>You configure the package management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a:p>
            <a:pPr lvl="1"/>
            <a:endParaRPr lang="en-US" sz="1800" spc="-1" dirty="0">
              <a:uFill>
                <a:solidFill>
                  <a:srgbClr val="FFFFFF"/>
                </a:solidFill>
              </a:uFill>
            </a:endParaRPr>
          </a:p>
          <a:p>
            <a:pPr lvl="1"/>
            <a:r>
              <a:rPr lang="en-US" sz="1800" b="0" spc="-1" dirty="0">
                <a:uFill>
                  <a:solidFill>
                    <a:srgbClr val="FFFFFF"/>
                  </a:solidFill>
                </a:uFill>
              </a:rPr>
              <a:t>You can add more than one of the package classes.</a:t>
            </a:r>
          </a:p>
          <a:p>
            <a:pPr lvl="1"/>
            <a:r>
              <a:rPr lang="en-US" sz="1800" spc="-1" dirty="0">
                <a:uFill>
                  <a:solidFill>
                    <a:srgbClr val="FFFFFF"/>
                  </a:solidFill>
                </a:uFill>
              </a:rPr>
              <a:t>Only the first one will be used to create the root file system.</a:t>
            </a:r>
          </a:p>
          <a:p>
            <a:pPr lvl="1"/>
            <a:r>
              <a:rPr lang="en-US" sz="1800" b="0" spc="-1" dirty="0">
                <a:uFill>
                  <a:solidFill>
                    <a:srgbClr val="FFFFFF"/>
                  </a:solidFill>
                </a:uFill>
              </a:rPr>
              <a:t>However, this does not install the package manager itself.</a:t>
            </a:r>
          </a:p>
          <a:p>
            <a:r>
              <a:rPr lang="en-US" sz="2000" b="0" spc="-1" dirty="0">
                <a:uFill>
                  <a:solidFill>
                    <a:srgbClr val="FFFFFF"/>
                  </a:solidFill>
                </a:uFill>
              </a:rPr>
              <a:t>Install the  package manager in </a:t>
            </a:r>
            <a:r>
              <a:rPr lang="en-US" sz="2000" b="0" spc="-1" dirty="0" err="1">
                <a:uFill>
                  <a:solidFill>
                    <a:srgbClr val="FFFFFF"/>
                  </a:solidFill>
                </a:uFill>
                <a:latin typeface="Courier"/>
              </a:rPr>
              <a:t>conf</a:t>
            </a:r>
            <a:r>
              <a:rPr lang="en-US" sz="2000" b="0" spc="-1" dirty="0">
                <a:uFill>
                  <a:solidFill>
                    <a:srgbClr val="FFFFFF"/>
                  </a:solidFill>
                </a:uFill>
                <a:latin typeface="Courier"/>
              </a:rPr>
              <a:t>/</a:t>
            </a:r>
            <a:r>
              <a:rPr lang="en-US" sz="2000" b="0" spc="-1" dirty="0" err="1">
                <a:uFill>
                  <a:solidFill>
                    <a:srgbClr val="FFFFFF"/>
                  </a:solidFill>
                </a:uFill>
                <a:latin typeface="Courier"/>
              </a:rPr>
              <a:t>local.conf</a:t>
            </a:r>
            <a:r>
              <a:rPr lang="en-US" sz="2000" b="0" spc="-1" dirty="0">
                <a:uFill>
                  <a:solidFill>
                    <a:srgbClr val="FFFFFF"/>
                  </a:solidFill>
                </a:uFill>
              </a:rPr>
              <a:t>:</a:t>
            </a:r>
          </a:p>
        </p:txBody>
      </p:sp>
      <p:sp>
        <p:nvSpPr>
          <p:cNvPr id="5" name="Rectangle 4"/>
          <p:cNvSpPr/>
          <p:nvPr/>
        </p:nvSpPr>
        <p:spPr>
          <a:xfrm>
            <a:off x="918548" y="3870021"/>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PACKAGE_CLASSES ?= "</a:t>
            </a:r>
            <a:r>
              <a:rPr lang="en-US" sz="16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package_rpm</a:t>
            </a: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918547" y="5777914"/>
            <a:ext cx="7158247" cy="338554"/>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6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EXTRA_IMAGE_FEATURES ?= "package-management"</a:t>
            </a:r>
          </a:p>
        </p:txBody>
      </p:sp>
    </p:spTree>
    <p:extLst>
      <p:ext uri="{BB962C8B-B14F-4D97-AF65-F5344CB8AC3E}">
        <p14:creationId xmlns:p14="http://schemas.microsoft.com/office/powerpoint/2010/main" val="1387331761"/>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Packaging Splitting is the process of putting artifacts from the build output into different packages.</a:t>
            </a:r>
          </a:p>
          <a:p>
            <a:r>
              <a:rPr lang="en-US" sz="2000" b="0" spc="-1" dirty="0">
                <a:uFill>
                  <a:solidFill>
                    <a:srgbClr val="FFFFFF"/>
                  </a:solidFill>
                </a:uFill>
              </a:rPr>
              <a:t>Package splitting allows you to select what you need to control the footprint of your root file system.</a:t>
            </a:r>
          </a:p>
          <a:p>
            <a:r>
              <a:rPr lang="en-US" sz="2000" b="0" spc="-1" dirty="0">
                <a:uFill>
                  <a:solidFill>
                    <a:srgbClr val="FFFFFF"/>
                  </a:solidFill>
                </a:uFill>
              </a:rPr>
              <a:t>Package splitting is controlled by the variables:</a:t>
            </a:r>
          </a:p>
          <a:p>
            <a:pPr lvl="1"/>
            <a:r>
              <a:rPr lang="en-US" sz="1800" spc="-1" dirty="0">
                <a:uFill>
                  <a:solidFill>
                    <a:srgbClr val="FFFFFF"/>
                  </a:solidFill>
                </a:uFill>
                <a:latin typeface="Courier"/>
              </a:rPr>
              <a:t>PACKAGES</a:t>
            </a:r>
            <a:r>
              <a:rPr lang="en-US" sz="1800" spc="-1" dirty="0">
                <a:uFill>
                  <a:solidFill>
                    <a:srgbClr val="FFFFFF"/>
                  </a:solidFill>
                </a:uFill>
              </a:rPr>
              <a:t> – list of package names, default:</a:t>
            </a:r>
          </a:p>
          <a:p>
            <a:pPr lvl="1"/>
            <a:endParaRPr lang="en-US" sz="1800" spc="-1" dirty="0">
              <a:uFill>
                <a:solidFill>
                  <a:srgbClr val="FFFFFF"/>
                </a:solidFill>
              </a:uFill>
            </a:endParaRPr>
          </a:p>
          <a:p>
            <a:pPr lvl="1"/>
            <a:endParaRPr lang="en-US" sz="1800" spc="-1" dirty="0">
              <a:uFill>
                <a:solidFill>
                  <a:srgbClr val="FFFFFF"/>
                </a:solidFill>
              </a:uFill>
            </a:endParaRPr>
          </a:p>
          <a:p>
            <a:pPr lvl="1"/>
            <a:r>
              <a:rPr lang="en-US" sz="1800" b="0" spc="-1" dirty="0">
                <a:uFill>
                  <a:solidFill>
                    <a:srgbClr val="FFFFFF"/>
                  </a:solidFill>
                </a:uFill>
                <a:latin typeface="Courier"/>
              </a:rPr>
              <a:t>FILES</a:t>
            </a:r>
            <a:r>
              <a:rPr lang="en-US" sz="1800" b="0" spc="-1" dirty="0">
                <a:uFill>
                  <a:solidFill>
                    <a:srgbClr val="FFFFFF"/>
                  </a:solidFill>
                </a:uFill>
              </a:rPr>
              <a:t> – list of directories and files that belong into the package:</a:t>
            </a:r>
          </a:p>
          <a:p>
            <a:pPr lvl="1"/>
            <a:endParaRPr lang="en-US" sz="2000" b="0" spc="-1" dirty="0">
              <a:uFill>
                <a:solidFill>
                  <a:srgbClr val="FFFFFF"/>
                </a:solidFill>
              </a:uFill>
            </a:endParaRPr>
          </a:p>
        </p:txBody>
      </p:sp>
      <p:sp>
        <p:nvSpPr>
          <p:cNvPr id="5" name="Rectangle 4"/>
          <p:cNvSpPr/>
          <p:nvPr/>
        </p:nvSpPr>
        <p:spPr>
          <a:xfrm>
            <a:off x="1153391" y="3277682"/>
            <a:ext cx="7772400" cy="461665"/>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PACKAGES =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dbg</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staticdev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${PN}-dev ${PN}-doc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${PN}-locale ${PACKAGE_BEFORE_PN} ${PN}"</a:t>
            </a:r>
          </a:p>
        </p:txBody>
      </p:sp>
      <p:sp>
        <p:nvSpPr>
          <p:cNvPr id="6" name="Rectangle 5"/>
          <p:cNvSpPr/>
          <p:nvPr/>
        </p:nvSpPr>
        <p:spPr>
          <a:xfrm>
            <a:off x="1153391" y="4293113"/>
            <a:ext cx="7772400" cy="1754326"/>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 "*.so.*“</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FILES_${PN}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libexecdir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sysconfdir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sharedstatedir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localstatedir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base_sbindir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}/*${SOLIBS}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base_prefix</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${prefix}/lib/</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udev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rules.d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}/${BPN}/*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pixmaps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}/applications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idl</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omf</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datadir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}/sounds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}/bonobo/servers"</a:t>
            </a:r>
          </a:p>
        </p:txBody>
      </p:sp>
    </p:spTree>
    <p:extLst>
      <p:ext uri="{BB962C8B-B14F-4D97-AF65-F5344CB8AC3E}">
        <p14:creationId xmlns:p14="http://schemas.microsoft.com/office/powerpoint/2010/main" val="894139374"/>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Splitting -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package classes process the </a:t>
            </a:r>
            <a:r>
              <a:rPr lang="en-US" sz="2000" b="0" spc="-1" dirty="0">
                <a:uFill>
                  <a:solidFill>
                    <a:srgbClr val="FFFFFF"/>
                  </a:solidFill>
                </a:uFill>
                <a:latin typeface="Courier"/>
              </a:rPr>
              <a:t>PACKAGES</a:t>
            </a:r>
            <a:r>
              <a:rPr lang="en-US" sz="2000" b="0" spc="-1" dirty="0">
                <a:uFill>
                  <a:solidFill>
                    <a:srgbClr val="FFFFFF"/>
                  </a:solidFill>
                </a:uFill>
              </a:rPr>
              <a:t> list from left to right, producing the </a:t>
            </a:r>
            <a:r>
              <a:rPr lang="en-US" sz="2000" b="0" spc="-1" dirty="0">
                <a:uFill>
                  <a:solidFill>
                    <a:srgbClr val="FFFFFF"/>
                  </a:solidFill>
                </a:uFill>
                <a:latin typeface="Courier"/>
              </a:rPr>
              <a:t>${PN}-</a:t>
            </a:r>
            <a:r>
              <a:rPr lang="en-US" sz="2000" b="0" spc="-1" dirty="0" err="1">
                <a:uFill>
                  <a:solidFill>
                    <a:srgbClr val="FFFFFF"/>
                  </a:solidFill>
                </a:uFill>
                <a:latin typeface="Courier"/>
              </a:rPr>
              <a:t>dbg</a:t>
            </a:r>
            <a:r>
              <a:rPr lang="en-US" sz="2000" b="0" spc="-1" dirty="0">
                <a:uFill>
                  <a:solidFill>
                    <a:srgbClr val="FFFFFF"/>
                  </a:solidFill>
                </a:uFill>
              </a:rPr>
              <a:t> package first and the </a:t>
            </a:r>
            <a:r>
              <a:rPr lang="en-US" sz="2000" b="0" spc="-1" dirty="0">
                <a:uFill>
                  <a:solidFill>
                    <a:srgbClr val="FFFFFF"/>
                  </a:solidFill>
                </a:uFill>
                <a:latin typeface="Courier"/>
              </a:rPr>
              <a:t>${PN}</a:t>
            </a:r>
            <a:r>
              <a:rPr lang="en-US" sz="2000" b="0" spc="-1" dirty="0">
                <a:uFill>
                  <a:solidFill>
                    <a:srgbClr val="FFFFFF"/>
                  </a:solidFill>
                </a:uFill>
              </a:rPr>
              <a:t> package last.</a:t>
            </a:r>
          </a:p>
          <a:p>
            <a:r>
              <a:rPr lang="en-US" sz="2000" b="0" spc="-1" dirty="0">
                <a:uFill>
                  <a:solidFill>
                    <a:srgbClr val="FFFFFF"/>
                  </a:solidFill>
                </a:uFill>
              </a:rPr>
              <a:t>The order is important, since a package consumes the files that are associated with it.</a:t>
            </a:r>
            <a:endParaRPr lang="en-US" sz="2200" b="0" spc="-1" dirty="0">
              <a:uFill>
                <a:solidFill>
                  <a:srgbClr val="FFFFFF"/>
                </a:solidFill>
              </a:uFill>
            </a:endParaRPr>
          </a:p>
          <a:p>
            <a:r>
              <a:rPr lang="en-US" sz="2000" b="0" spc="-1" dirty="0">
                <a:uFill>
                  <a:solidFill>
                    <a:srgbClr val="FFFFFF"/>
                  </a:solidFill>
                </a:uFill>
              </a:rPr>
              <a:t>The </a:t>
            </a:r>
            <a:r>
              <a:rPr lang="en-US" sz="2000" b="0" spc="-1" dirty="0">
                <a:uFill>
                  <a:solidFill>
                    <a:srgbClr val="FFFFFF"/>
                  </a:solidFill>
                </a:uFill>
                <a:latin typeface="Courier"/>
              </a:rPr>
              <a:t>${PN}</a:t>
            </a:r>
            <a:r>
              <a:rPr lang="en-US" sz="2000" b="0" spc="-1" dirty="0">
                <a:uFill>
                  <a:solidFill>
                    <a:srgbClr val="FFFFFF"/>
                  </a:solidFill>
                </a:uFill>
              </a:rPr>
              <a:t> package is pretty much the “kitchen sink”: it consumes all standard leftover artifacts.</a:t>
            </a:r>
          </a:p>
          <a:p>
            <a:r>
              <a:rPr lang="en-US" sz="2000" b="0" spc="-1" dirty="0" err="1">
                <a:uFill>
                  <a:solidFill>
                    <a:srgbClr val="FFFFFF"/>
                  </a:solidFill>
                </a:uFill>
              </a:rPr>
              <a:t>BitBake</a:t>
            </a:r>
            <a:r>
              <a:rPr lang="en-US" sz="2000" b="0" spc="-1" dirty="0">
                <a:uFill>
                  <a:solidFill>
                    <a:srgbClr val="FFFFFF"/>
                  </a:solidFill>
                </a:uFill>
              </a:rPr>
              <a:t> syntax only allows prepending (+=) or appending (=+) to variables:</a:t>
            </a:r>
          </a:p>
          <a:p>
            <a:pPr lvl="1"/>
            <a:r>
              <a:rPr lang="en-US" sz="1800" b="0" spc="-1" dirty="0">
                <a:uFill>
                  <a:solidFill>
                    <a:srgbClr val="FFFFFF"/>
                  </a:solidFill>
                </a:uFill>
              </a:rPr>
              <a:t>Prepend </a:t>
            </a:r>
            <a:r>
              <a:rPr lang="en-US" sz="1800" b="0" spc="-1" dirty="0">
                <a:uFill>
                  <a:solidFill>
                    <a:srgbClr val="FFFFFF"/>
                  </a:solidFill>
                </a:uFill>
                <a:latin typeface="Courier"/>
              </a:rPr>
              <a:t>PACKAGES</a:t>
            </a:r>
            <a:r>
              <a:rPr lang="en-US" sz="1800" b="0" spc="-1" dirty="0">
                <a:uFill>
                  <a:solidFill>
                    <a:srgbClr val="FFFFFF"/>
                  </a:solidFill>
                </a:uFill>
              </a:rPr>
              <a:t> – place standard artifacts into different packages</a:t>
            </a:r>
          </a:p>
          <a:p>
            <a:pPr lvl="1"/>
            <a:r>
              <a:rPr lang="en-US" sz="1800" spc="-1" dirty="0">
                <a:uFill>
                  <a:solidFill>
                    <a:srgbClr val="FFFFFF"/>
                  </a:solidFill>
                </a:uFill>
              </a:rPr>
              <a:t>Append </a:t>
            </a:r>
            <a:r>
              <a:rPr lang="en-US" sz="1800" spc="-1" dirty="0">
                <a:uFill>
                  <a:solidFill>
                    <a:srgbClr val="FFFFFF"/>
                  </a:solidFill>
                </a:uFill>
                <a:latin typeface="Courier"/>
              </a:rPr>
              <a:t>PACKAGES</a:t>
            </a:r>
            <a:r>
              <a:rPr lang="en-US" sz="1800" spc="-1" dirty="0">
                <a:uFill>
                  <a:solidFill>
                    <a:srgbClr val="FFFFFF"/>
                  </a:solidFill>
                </a:uFill>
              </a:rPr>
              <a:t> – place any leftover packages in non-standard installation directories those packages.</a:t>
            </a:r>
          </a:p>
          <a:p>
            <a:r>
              <a:rPr lang="en-US" sz="2000" b="0" spc="-1" dirty="0">
                <a:uFill>
                  <a:solidFill>
                    <a:srgbClr val="FFFFFF"/>
                  </a:solidFill>
                </a:uFill>
              </a:rPr>
              <a:t>The variable </a:t>
            </a:r>
            <a:r>
              <a:rPr lang="en-US" sz="2000" b="0" spc="-1" dirty="0">
                <a:uFill>
                  <a:solidFill>
                    <a:srgbClr val="FFFFFF"/>
                  </a:solidFill>
                </a:uFill>
                <a:latin typeface="Courier"/>
              </a:rPr>
              <a:t>PACKAGE_BEFORE_PN</a:t>
            </a:r>
            <a:r>
              <a:rPr lang="en-US" sz="2000" b="0" spc="-1" dirty="0">
                <a:uFill>
                  <a:solidFill>
                    <a:srgbClr val="FFFFFF"/>
                  </a:solidFill>
                </a:uFill>
              </a:rPr>
              <a:t> allows you to insert packages right before the </a:t>
            </a:r>
            <a:r>
              <a:rPr lang="en-US" sz="2000" b="0" spc="-1" dirty="0">
                <a:uFill>
                  <a:solidFill>
                    <a:srgbClr val="FFFFFF"/>
                  </a:solidFill>
                </a:uFill>
                <a:latin typeface="Courier"/>
              </a:rPr>
              <a:t>${PN}</a:t>
            </a:r>
            <a:r>
              <a:rPr lang="en-US" sz="2000" b="0" spc="-1" dirty="0">
                <a:uFill>
                  <a:solidFill>
                    <a:srgbClr val="FFFFFF"/>
                  </a:solidFill>
                </a:uFill>
              </a:rPr>
              <a:t> package is created.</a:t>
            </a:r>
          </a:p>
        </p:txBody>
      </p:sp>
    </p:spTree>
    <p:extLst>
      <p:ext uri="{BB962C8B-B14F-4D97-AF65-F5344CB8AC3E}">
        <p14:creationId xmlns:p14="http://schemas.microsoft.com/office/powerpoint/2010/main" val="342649750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p:txBody>
          <a:bodyPr/>
          <a:lstStyle/>
          <a:p>
            <a:r>
              <a:rPr lang="en-US" dirty="0" smtClean="0">
                <a:latin typeface="Arial" charset="0"/>
              </a:rPr>
              <a:t>Notes for the Advanced Class:</a:t>
            </a:r>
            <a:endParaRPr lang="en-US" dirty="0">
              <a:latin typeface="Arial" charset="0"/>
            </a:endParaRPr>
          </a:p>
        </p:txBody>
      </p:sp>
      <p:sp>
        <p:nvSpPr>
          <p:cNvPr id="13314" name="Content Placeholder 2"/>
          <p:cNvSpPr>
            <a:spLocks noGrp="1"/>
          </p:cNvSpPr>
          <p:nvPr>
            <p:ph sz="quarter" idx="13"/>
          </p:nvPr>
        </p:nvSpPr>
        <p:spPr>
          <a:xfrm>
            <a:off x="405698" y="773877"/>
            <a:ext cx="8233186" cy="5062147"/>
          </a:xfrm>
        </p:spPr>
        <p:txBody>
          <a:bodyPr/>
          <a:lstStyle/>
          <a:p>
            <a:pPr eaLnBrk="1" hangingPunct="1">
              <a:spcBef>
                <a:spcPts val="900"/>
              </a:spcBef>
              <a:buFontTx/>
              <a:buChar char="•"/>
            </a:pPr>
            <a:r>
              <a:rPr lang="en-US" dirty="0" smtClean="0">
                <a:latin typeface="Arial" charset="0"/>
              </a:rPr>
              <a:t>The class will be given with YP-2.4 (</a:t>
            </a:r>
            <a:r>
              <a:rPr lang="en-US" dirty="0" err="1" smtClean="0">
                <a:latin typeface="Arial" charset="0"/>
              </a:rPr>
              <a:t>Rocko</a:t>
            </a:r>
            <a:r>
              <a:rPr lang="en-US" dirty="0" smtClean="0">
                <a:latin typeface="Arial" charset="0"/>
              </a:rPr>
              <a:t>)</a:t>
            </a:r>
            <a:br>
              <a:rPr lang="en-US" dirty="0" smtClean="0">
                <a:latin typeface="Arial" charset="0"/>
              </a:rPr>
            </a:br>
            <a:endParaRPr lang="en-US" sz="1200" dirty="0" smtClean="0">
              <a:latin typeface="Arial" charset="0"/>
            </a:endParaRPr>
          </a:p>
          <a:p>
            <a:pPr eaLnBrk="1" hangingPunct="1">
              <a:spcBef>
                <a:spcPts val="900"/>
              </a:spcBef>
              <a:buFontTx/>
              <a:buChar char="•"/>
            </a:pPr>
            <a:r>
              <a:rPr lang="en-US" dirty="0" err="1" smtClean="0">
                <a:latin typeface="Arial" charset="0"/>
              </a:rPr>
              <a:t>Wifi</a:t>
            </a:r>
            <a:r>
              <a:rPr lang="en-US" dirty="0" smtClean="0">
                <a:latin typeface="Arial" charset="0"/>
              </a:rPr>
              <a:t> Access:</a:t>
            </a:r>
          </a:p>
          <a:p>
            <a:pPr lvl="1"/>
            <a:r>
              <a:rPr lang="en-US" sz="2000" dirty="0" smtClean="0"/>
              <a:t>SSID</a:t>
            </a:r>
            <a:r>
              <a:rPr lang="en-US" sz="2000" dirty="0"/>
              <a:t>: </a:t>
            </a:r>
            <a:r>
              <a:rPr lang="en-US" sz="2000" dirty="0" smtClean="0">
                <a:solidFill>
                  <a:srgbClr val="FF0000"/>
                </a:solidFill>
              </a:rPr>
              <a:t>&lt;TBD&gt;</a:t>
            </a:r>
            <a:endParaRPr lang="en-US" sz="2000" dirty="0">
              <a:solidFill>
                <a:srgbClr val="FF0000"/>
              </a:solidFill>
            </a:endParaRPr>
          </a:p>
          <a:p>
            <a:pPr lvl="1"/>
            <a:r>
              <a:rPr lang="en-US" sz="2000" dirty="0" smtClean="0"/>
              <a:t>Password</a:t>
            </a:r>
            <a:r>
              <a:rPr lang="en-US" sz="2000" dirty="0"/>
              <a:t>: </a:t>
            </a:r>
            <a:r>
              <a:rPr lang="en-US" sz="2000" dirty="0">
                <a:solidFill>
                  <a:srgbClr val="FF0000"/>
                </a:solidFill>
              </a:rPr>
              <a:t>&lt;TBD</a:t>
            </a:r>
            <a:r>
              <a:rPr lang="en-US" sz="2000" dirty="0" smtClean="0">
                <a:solidFill>
                  <a:srgbClr val="FF0000"/>
                </a:solidFill>
              </a:rPr>
              <a:t>&gt;</a:t>
            </a:r>
            <a:br>
              <a:rPr lang="en-US" sz="2000" dirty="0" smtClean="0">
                <a:solidFill>
                  <a:srgbClr val="FF0000"/>
                </a:solidFill>
              </a:rPr>
            </a:br>
            <a:endParaRPr lang="en-US" sz="2000" dirty="0" smtClean="0">
              <a:latin typeface="Arial" charset="0"/>
            </a:endParaRPr>
          </a:p>
          <a:p>
            <a:pPr eaLnBrk="1" hangingPunct="1">
              <a:spcBef>
                <a:spcPts val="900"/>
              </a:spcBef>
              <a:buFontTx/>
              <a:buChar char="•"/>
            </a:pPr>
            <a:r>
              <a:rPr lang="en-US" dirty="0" smtClean="0">
                <a:latin typeface="Arial" charset="0"/>
              </a:rPr>
              <a:t>Your account’s IP access addresses</a:t>
            </a:r>
          </a:p>
          <a:p>
            <a:pPr lvl="1" eaLnBrk="1" hangingPunct="1">
              <a:spcBef>
                <a:spcPts val="900"/>
              </a:spcBef>
              <a:buFontTx/>
              <a:buChar char="•"/>
            </a:pPr>
            <a:r>
              <a:rPr lang="en-US" sz="2000" dirty="0" smtClean="0"/>
              <a:t>SSH (password “</a:t>
            </a:r>
            <a:r>
              <a:rPr lang="en-US" sz="2000" dirty="0" err="1" smtClean="0"/>
              <a:t>devday</a:t>
            </a:r>
            <a:r>
              <a:rPr lang="en-US" sz="2000" dirty="0" smtClean="0"/>
              <a:t>”):</a:t>
            </a:r>
          </a:p>
          <a:p>
            <a:pPr lvl="3" eaLnBrk="1" hangingPunct="1">
              <a:spcBef>
                <a:spcPts val="900"/>
              </a:spcBef>
              <a:buFontTx/>
              <a:buChar char="•"/>
            </a:pPr>
            <a:r>
              <a:rPr lang="en-US" sz="2000" b="1" dirty="0" err="1" smtClean="0">
                <a:solidFill>
                  <a:srgbClr val="0070C0"/>
                </a:solidFill>
                <a:latin typeface="Courier New" panose="02070309020205020404" pitchFamily="49" charset="0"/>
                <a:cs typeface="Courier New" panose="02070309020205020404" pitchFamily="49" charset="0"/>
              </a:rPr>
              <a:t>ssh</a:t>
            </a:r>
            <a:r>
              <a:rPr lang="en-US" sz="2000" b="1" dirty="0" smtClean="0">
                <a:solidFill>
                  <a:srgbClr val="0070C0"/>
                </a:solidFill>
                <a:latin typeface="Courier New" panose="02070309020205020404" pitchFamily="49" charset="0"/>
                <a:cs typeface="Courier New" panose="02070309020205020404" pitchFamily="49" charset="0"/>
              </a:rPr>
              <a:t> ilab01@devday</a:t>
            </a:r>
            <a:r>
              <a:rPr lang="en-US" sz="2000" b="1" dirty="0" smtClean="0">
                <a:solidFill>
                  <a:srgbClr val="00B050"/>
                </a:solidFill>
                <a:latin typeface="Courier New" panose="02070309020205020404" pitchFamily="49" charset="0"/>
                <a:cs typeface="Courier New" panose="02070309020205020404" pitchFamily="49" charset="0"/>
              </a:rPr>
              <a:t>XXX</a:t>
            </a:r>
            <a:r>
              <a:rPr lang="en-US" sz="2000" b="1" dirty="0" smtClean="0">
                <a:solidFill>
                  <a:srgbClr val="0070C0"/>
                </a:solidFill>
                <a:latin typeface="Courier New" panose="02070309020205020404" pitchFamily="49" charset="0"/>
                <a:cs typeface="Courier New" panose="02070309020205020404" pitchFamily="49" charset="0"/>
              </a:rPr>
              <a:t>.yoctoproject.org</a:t>
            </a:r>
          </a:p>
          <a:p>
            <a:pPr lvl="1" eaLnBrk="1" hangingPunct="1">
              <a:spcBef>
                <a:spcPts val="900"/>
              </a:spcBef>
              <a:buFontTx/>
              <a:buChar char="•"/>
            </a:pPr>
            <a:r>
              <a:rPr lang="en-US" sz="2000" dirty="0">
                <a:solidFill>
                  <a:schemeClr val="tx1"/>
                </a:solidFill>
                <a:latin typeface="Arial" charset="0"/>
              </a:rPr>
              <a:t>HTTP</a:t>
            </a:r>
            <a:r>
              <a:rPr lang="en-US" sz="2000" dirty="0" smtClean="0">
                <a:solidFill>
                  <a:schemeClr val="tx1"/>
                </a:solidFill>
                <a:latin typeface="Arial" charset="0"/>
              </a:rPr>
              <a:t>:</a:t>
            </a:r>
            <a:br>
              <a:rPr lang="en-US" sz="2000" dirty="0" smtClean="0">
                <a:solidFill>
                  <a:schemeClr val="tx1"/>
                </a:solidFill>
                <a:latin typeface="Arial" charset="0"/>
              </a:rPr>
            </a:br>
            <a:r>
              <a:rPr lang="en-US" sz="2000" b="1" dirty="0">
                <a:solidFill>
                  <a:srgbClr val="0070C0"/>
                </a:solidFill>
                <a:latin typeface="Courier New" panose="02070309020205020404" pitchFamily="49" charset="0"/>
                <a:cs typeface="Courier New" panose="02070309020205020404" pitchFamily="49" charset="0"/>
              </a:rPr>
              <a:t>devday</a:t>
            </a:r>
            <a:r>
              <a:rPr lang="en-US" sz="2000" b="1" dirty="0">
                <a:solidFill>
                  <a:srgbClr val="00B050"/>
                </a:solidFill>
                <a:latin typeface="Courier New" panose="02070309020205020404" pitchFamily="49" charset="0"/>
                <a:cs typeface="Courier New" panose="02070309020205020404" pitchFamily="49" charset="0"/>
              </a:rPr>
              <a:t>XXX</a:t>
            </a:r>
            <a:r>
              <a:rPr lang="en-US" sz="2000" b="1" dirty="0">
                <a:solidFill>
                  <a:srgbClr val="0070C0"/>
                </a:solidFill>
                <a:latin typeface="Courier New" panose="02070309020205020404" pitchFamily="49" charset="0"/>
                <a:cs typeface="Courier New" panose="02070309020205020404" pitchFamily="49" charset="0"/>
              </a:rPr>
              <a:t>.yoctoproject.org:8000</a:t>
            </a:r>
            <a:endParaRPr lang="en-US" sz="2000" b="1" dirty="0" smtClean="0">
              <a:solidFill>
                <a:srgbClr val="F37021"/>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2908664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Packaging QA</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rPr>
              <a:t>The insane class adds plausibility and error checking to the packaging process.</a:t>
            </a:r>
          </a:p>
          <a:p>
            <a:r>
              <a:rPr lang="en-US" sz="2000" b="0" spc="-1" dirty="0">
                <a:uFill>
                  <a:solidFill>
                    <a:srgbClr val="FFFFFF"/>
                  </a:solidFill>
                </a:uFill>
              </a:rPr>
              <a:t>You can find a list of the checks in the Reference Manual: </a:t>
            </a:r>
            <a:r>
              <a:rPr lang="en-US" sz="1600" b="0" spc="-1" dirty="0">
                <a:uFill>
                  <a:solidFill>
                    <a:srgbClr val="FFFFFF"/>
                  </a:solidFill>
                </a:uFill>
                <a:hlinkClick r:id="rId2"/>
              </a:rPr>
              <a:t>http://</a:t>
            </a:r>
            <a:r>
              <a:rPr lang="en-US" sz="1600" b="0" spc="-1" dirty="0" smtClean="0">
                <a:uFill>
                  <a:solidFill>
                    <a:srgbClr val="FFFFFF"/>
                  </a:solidFill>
                </a:uFill>
                <a:hlinkClick r:id="rId2"/>
              </a:rPr>
              <a:t>www.yoctoproject.org/docs/2.4/ref-manual/ref-manual.html#ref-classes-insane</a:t>
            </a:r>
            <a:endParaRPr lang="en-US" sz="1600" b="0" spc="-1" dirty="0">
              <a:uFill>
                <a:solidFill>
                  <a:srgbClr val="FFFFFF"/>
                </a:solidFill>
              </a:uFill>
            </a:endParaRPr>
          </a:p>
          <a:p>
            <a:r>
              <a:rPr lang="en-US" sz="2000" b="0" spc="-1" dirty="0">
                <a:uFill>
                  <a:solidFill>
                    <a:srgbClr val="FFFFFF"/>
                  </a:solidFill>
                </a:uFill>
              </a:rPr>
              <a:t>Some of the more common ones:</a:t>
            </a:r>
          </a:p>
          <a:p>
            <a:pPr lvl="1"/>
            <a:r>
              <a:rPr lang="en-US" sz="1600" spc="-1" dirty="0">
                <a:uFill>
                  <a:solidFill>
                    <a:srgbClr val="FFFFFF"/>
                  </a:solidFill>
                </a:uFill>
                <a:latin typeface="Courier"/>
              </a:rPr>
              <a:t>already-stripped</a:t>
            </a:r>
            <a:r>
              <a:rPr lang="en-US" sz="1800" spc="-1" dirty="0">
                <a:uFill>
                  <a:solidFill>
                    <a:srgbClr val="FFFFFF"/>
                  </a:solidFill>
                </a:uFill>
              </a:rPr>
              <a:t> – debug symbols already stripped</a:t>
            </a:r>
          </a:p>
          <a:p>
            <a:pPr lvl="1"/>
            <a:r>
              <a:rPr lang="en-US" sz="1600" b="0" spc="-1" dirty="0">
                <a:uFill>
                  <a:solidFill>
                    <a:srgbClr val="FFFFFF"/>
                  </a:solidFill>
                </a:uFill>
                <a:latin typeface="Courier"/>
              </a:rPr>
              <a:t>installed-vs-shipped</a:t>
            </a:r>
            <a:r>
              <a:rPr lang="en-US" sz="1800" b="0" spc="-1" dirty="0">
                <a:uFill>
                  <a:solidFill>
                    <a:srgbClr val="FFFFFF"/>
                  </a:solidFill>
                </a:uFill>
              </a:rPr>
              <a:t> – checks for artifacts that have not been packaged</a:t>
            </a:r>
          </a:p>
          <a:p>
            <a:pPr lvl="1"/>
            <a:r>
              <a:rPr lang="en-US" sz="1600" spc="-1" dirty="0" err="1">
                <a:uFill>
                  <a:solidFill>
                    <a:srgbClr val="FFFFFF"/>
                  </a:solidFill>
                </a:uFill>
                <a:latin typeface="Courier"/>
              </a:rPr>
              <a:t>l</a:t>
            </a:r>
            <a:r>
              <a:rPr lang="en-US" sz="1600" b="0" spc="-1" dirty="0" err="1">
                <a:uFill>
                  <a:solidFill>
                    <a:srgbClr val="FFFFFF"/>
                  </a:solidFill>
                </a:uFill>
                <a:latin typeface="Courier"/>
              </a:rPr>
              <a:t>dflags</a:t>
            </a:r>
            <a:r>
              <a:rPr lang="en-US" sz="1800" b="0" spc="-1" dirty="0">
                <a:uFill>
                  <a:solidFill>
                    <a:srgbClr val="FFFFFF"/>
                  </a:solidFill>
                </a:uFill>
              </a:rPr>
              <a:t> – checks if </a:t>
            </a:r>
            <a:r>
              <a:rPr lang="en-US" sz="1600" b="0" spc="-1" dirty="0">
                <a:uFill>
                  <a:solidFill>
                    <a:srgbClr val="FFFFFF"/>
                  </a:solidFill>
                </a:uFill>
                <a:latin typeface="Courier"/>
              </a:rPr>
              <a:t>LDFLAGS</a:t>
            </a:r>
            <a:r>
              <a:rPr lang="en-US" sz="1800" b="0" spc="-1" dirty="0">
                <a:uFill>
                  <a:solidFill>
                    <a:srgbClr val="FFFFFF"/>
                  </a:solidFill>
                </a:uFill>
              </a:rPr>
              <a:t> for cross-linking has been passed</a:t>
            </a:r>
          </a:p>
          <a:p>
            <a:pPr lvl="1"/>
            <a:r>
              <a:rPr lang="en-US" sz="1600" spc="-1" dirty="0">
                <a:uFill>
                  <a:solidFill>
                    <a:srgbClr val="FFFFFF"/>
                  </a:solidFill>
                </a:uFill>
                <a:latin typeface="Courier"/>
              </a:rPr>
              <a:t>packages-list</a:t>
            </a:r>
            <a:r>
              <a:rPr lang="en-US" sz="1800" spc="-1" dirty="0">
                <a:uFill>
                  <a:solidFill>
                    <a:srgbClr val="FFFFFF"/>
                  </a:solidFill>
                </a:uFill>
              </a:rPr>
              <a:t> – same package has been listed multiple times in </a:t>
            </a:r>
            <a:r>
              <a:rPr lang="en-US" sz="1600" spc="-1" dirty="0">
                <a:uFill>
                  <a:solidFill>
                    <a:srgbClr val="FFFFFF"/>
                  </a:solidFill>
                </a:uFill>
                <a:latin typeface="Courier"/>
              </a:rPr>
              <a:t>PACKAGES</a:t>
            </a:r>
            <a:endParaRPr lang="en-US" sz="1800" b="0" spc="-1" dirty="0">
              <a:uFill>
                <a:solidFill>
                  <a:srgbClr val="FFFFFF"/>
                </a:solidFill>
              </a:uFill>
            </a:endParaRPr>
          </a:p>
          <a:p>
            <a:r>
              <a:rPr lang="en-US" sz="2000" b="0" spc="-1" dirty="0">
                <a:uFill>
                  <a:solidFill>
                    <a:srgbClr val="FFFFFF"/>
                  </a:solidFill>
                </a:uFill>
              </a:rPr>
              <a:t>Sometimes the checks can get into your way…</a:t>
            </a:r>
          </a:p>
          <a:p>
            <a:pPr lvl="1"/>
            <a:r>
              <a:rPr lang="en-US" sz="1600" spc="-1" dirty="0" smtClean="0">
                <a:uFill>
                  <a:solidFill>
                    <a:srgbClr val="FFFFFF"/>
                  </a:solidFill>
                </a:uFill>
                <a:latin typeface="Courier"/>
              </a:rPr>
              <a:t>INSANE_SKIP_&lt;</a:t>
            </a:r>
            <a:r>
              <a:rPr lang="en-US" sz="1600" spc="-1" dirty="0" err="1" smtClean="0">
                <a:uFill>
                  <a:solidFill>
                    <a:srgbClr val="FFFFFF"/>
                  </a:solidFill>
                </a:uFill>
                <a:latin typeface="Courier"/>
              </a:rPr>
              <a:t>packagename</a:t>
            </a:r>
            <a:r>
              <a:rPr lang="en-US" sz="1600" spc="-1" dirty="0" smtClean="0">
                <a:uFill>
                  <a:solidFill>
                    <a:srgbClr val="FFFFFF"/>
                  </a:solidFill>
                </a:uFill>
                <a:latin typeface="Courier"/>
              </a:rPr>
              <a:t>&gt; </a:t>
            </a:r>
            <a:r>
              <a:rPr lang="en-US" sz="1600" spc="-1" dirty="0">
                <a:uFill>
                  <a:solidFill>
                    <a:srgbClr val="FFFFFF"/>
                  </a:solidFill>
                </a:uFill>
                <a:latin typeface="Courier"/>
              </a:rPr>
              <a:t>+= "&lt;check&gt;"</a:t>
            </a:r>
            <a:endParaRPr lang="en-US" sz="1600" spc="-1" dirty="0" smtClean="0">
              <a:uFill>
                <a:solidFill>
                  <a:srgbClr val="FFFFFF"/>
                </a:solidFill>
              </a:uFill>
              <a:latin typeface="Courier"/>
            </a:endParaRPr>
          </a:p>
          <a:p>
            <a:pPr lvl="1"/>
            <a:r>
              <a:rPr lang="en-US" sz="1800" b="0" spc="-1" dirty="0" smtClean="0">
                <a:uFill>
                  <a:solidFill>
                    <a:srgbClr val="FFFFFF"/>
                  </a:solidFill>
                </a:uFill>
              </a:rPr>
              <a:t>Skips </a:t>
            </a:r>
            <a:r>
              <a:rPr lang="en-US" sz="1800" b="0" spc="-1" dirty="0">
                <a:uFill>
                  <a:solidFill>
                    <a:srgbClr val="FFFFFF"/>
                  </a:solidFill>
                </a:uFill>
              </a:rPr>
              <a:t>&lt;check&gt; for &lt;</a:t>
            </a:r>
            <a:r>
              <a:rPr lang="en-US" sz="1800" b="0" spc="-1" dirty="0" err="1">
                <a:uFill>
                  <a:solidFill>
                    <a:srgbClr val="FFFFFF"/>
                  </a:solidFill>
                </a:uFill>
              </a:rPr>
              <a:t>packagename</a:t>
            </a:r>
            <a:r>
              <a:rPr lang="en-US" sz="1800" b="0" spc="-1" dirty="0">
                <a:uFill>
                  <a:solidFill>
                    <a:srgbClr val="FFFFFF"/>
                  </a:solidFill>
                </a:uFill>
              </a:rPr>
              <a:t>&gt;.</a:t>
            </a:r>
          </a:p>
        </p:txBody>
      </p:sp>
    </p:spTree>
    <p:extLst>
      <p:ext uri="{BB962C8B-B14F-4D97-AF65-F5344CB8AC3E}">
        <p14:creationId xmlns:p14="http://schemas.microsoft.com/office/powerpoint/2010/main" val="268074980"/>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711200"/>
            <a:ext cx="8233186" cy="5299491"/>
          </a:xfrm>
        </p:spPr>
        <p:txBody>
          <a:bodyPr>
            <a:normAutofit lnSpcReduction="10000"/>
          </a:bodyPr>
          <a:lstStyle/>
          <a:p>
            <a:r>
              <a:rPr lang="en-US" sz="1800" b="0" spc="-1" dirty="0">
                <a:uFill>
                  <a:solidFill>
                    <a:srgbClr val="FFFFFF"/>
                  </a:solidFill>
                </a:uFill>
              </a:rPr>
              <a:t>Source code in /scratch/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-lib</a:t>
            </a:r>
          </a:p>
          <a:p>
            <a:pPr lvl="1"/>
            <a:r>
              <a:rPr lang="en-US" sz="1600" spc="-1" dirty="0">
                <a:uFill>
                  <a:solidFill>
                    <a:srgbClr val="FFFFFF"/>
                  </a:solidFill>
                </a:uFill>
              </a:rPr>
              <a:t>Builds static and dynamic libraries to calculate the Fibonacci series and an application to test it.</a:t>
            </a:r>
          </a:p>
          <a:p>
            <a:r>
              <a:rPr lang="en-US" sz="1800" b="0" spc="-1" dirty="0">
                <a:uFill>
                  <a:solidFill>
                    <a:srgbClr val="FFFFFF"/>
                  </a:solidFill>
                </a:uFill>
              </a:rPr>
              <a:t>Create development </a:t>
            </a:r>
            <a:r>
              <a:rPr lang="en-US" sz="1800" b="0" spc="-1" dirty="0" smtClean="0">
                <a:uFill>
                  <a:solidFill>
                    <a:srgbClr val="FFFFFF"/>
                  </a:solidFill>
                </a:uFill>
              </a:rPr>
              <a:t>environment in the project</a:t>
            </a:r>
            <a:endParaRPr lang="en-US" sz="1800" b="0" spc="-1" dirty="0">
              <a:uFill>
                <a:solidFill>
                  <a:srgbClr val="FFFFFF"/>
                </a:solidFill>
              </a:uFill>
            </a:endParaRPr>
          </a:p>
          <a:p>
            <a:pPr lvl="1"/>
            <a:r>
              <a:rPr lang="en-US" sz="1400" b="0" spc="-1" dirty="0" err="1" smtClean="0">
                <a:uFill>
                  <a:solidFill>
                    <a:srgbClr val="FFFFFF"/>
                  </a:solidFill>
                </a:uFill>
                <a:latin typeface="Courier"/>
              </a:rPr>
              <a:t>devtool</a:t>
            </a:r>
            <a:r>
              <a:rPr lang="en-US" sz="1400" b="0" spc="-1" dirty="0" smtClean="0">
                <a:uFill>
                  <a:solidFill>
                    <a:srgbClr val="FFFFFF"/>
                  </a:solidFill>
                </a:uFill>
                <a:latin typeface="Courier"/>
              </a:rPr>
              <a:t> </a:t>
            </a:r>
            <a:r>
              <a:rPr lang="en-US" sz="1400" b="0" spc="-1" dirty="0">
                <a:uFill>
                  <a:solidFill>
                    <a:srgbClr val="FFFFFF"/>
                  </a:solidFill>
                </a:uFill>
                <a:latin typeface="Courier"/>
              </a:rPr>
              <a:t>add </a:t>
            </a:r>
            <a:r>
              <a:rPr lang="en-US" sz="1400" b="0" spc="-1" dirty="0" err="1">
                <a:uFill>
                  <a:solidFill>
                    <a:srgbClr val="FFFFFF"/>
                  </a:solidFill>
                </a:uFill>
                <a:latin typeface="Courier"/>
              </a:rPr>
              <a:t>fibonacci</a:t>
            </a:r>
            <a:r>
              <a:rPr lang="en-US" sz="1400" b="0" spc="-1" dirty="0">
                <a:uFill>
                  <a:solidFill>
                    <a:srgbClr val="FFFFFF"/>
                  </a:solidFill>
                </a:uFill>
                <a:latin typeface="Courier"/>
              </a:rPr>
              <a:t>-lib </a:t>
            </a:r>
            <a:r>
              <a:rPr lang="en-US" sz="1400" spc="-1" dirty="0">
                <a:uFill>
                  <a:solidFill>
                    <a:srgbClr val="FFFFFF"/>
                  </a:solidFill>
                </a:uFill>
                <a:latin typeface="Courier"/>
              </a:rPr>
              <a:t>/</a:t>
            </a:r>
            <a:r>
              <a:rPr lang="en-US" sz="1400" spc="-1" dirty="0" smtClean="0">
                <a:uFill>
                  <a:solidFill>
                    <a:srgbClr val="FFFFFF"/>
                  </a:solidFill>
                </a:uFill>
                <a:latin typeface="Courier"/>
              </a:rPr>
              <a:t>scratch/</a:t>
            </a:r>
            <a:r>
              <a:rPr lang="en-US" sz="1400" spc="-1" dirty="0" err="1" smtClean="0">
                <a:uFill>
                  <a:solidFill>
                    <a:srgbClr val="FFFFFF"/>
                  </a:solidFill>
                </a:uFill>
                <a:latin typeface="Courier"/>
              </a:rPr>
              <a:t>src</a:t>
            </a:r>
            <a:r>
              <a:rPr lang="en-US" sz="1400" spc="-1" dirty="0" smtClean="0">
                <a:uFill>
                  <a:solidFill>
                    <a:srgbClr val="FFFFFF"/>
                  </a:solidFill>
                </a:uFill>
                <a:latin typeface="Courier"/>
              </a:rPr>
              <a:t>/</a:t>
            </a:r>
            <a:r>
              <a:rPr lang="en-US" sz="1400" spc="-1" dirty="0" err="1" smtClean="0">
                <a:uFill>
                  <a:solidFill>
                    <a:srgbClr val="FFFFFF"/>
                  </a:solidFill>
                </a:uFill>
                <a:latin typeface="Courier"/>
              </a:rPr>
              <a:t>userspace</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400" b="0" spc="-1" dirty="0">
              <a:uFill>
                <a:solidFill>
                  <a:srgbClr val="FFFFFF"/>
                </a:solidFill>
              </a:uFill>
              <a:latin typeface="Courier"/>
            </a:endParaRPr>
          </a:p>
          <a:p>
            <a:r>
              <a:rPr lang="en-US" sz="1800" b="0" spc="-1" dirty="0">
                <a:uFill>
                  <a:solidFill>
                    <a:srgbClr val="FFFFFF"/>
                  </a:solidFill>
                </a:uFill>
              </a:rPr>
              <a:t>Build the recipe</a:t>
            </a:r>
          </a:p>
          <a:p>
            <a:pPr lvl="1"/>
            <a:r>
              <a:rPr lang="en-US" sz="1400" spc="-1" dirty="0" err="1" smtClean="0">
                <a:uFill>
                  <a:solidFill>
                    <a:srgbClr val="FFFFFF"/>
                  </a:solidFill>
                </a:uFill>
                <a:latin typeface="Courier"/>
              </a:rPr>
              <a:t>devtool</a:t>
            </a:r>
            <a:r>
              <a:rPr lang="en-US" sz="1400" spc="-1" dirty="0" smtClean="0">
                <a:uFill>
                  <a:solidFill>
                    <a:srgbClr val="FFFFFF"/>
                  </a:solidFill>
                </a:uFill>
                <a:latin typeface="Courier"/>
              </a:rPr>
              <a:t> build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-lib</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smtClean="0">
                <a:uFill>
                  <a:solidFill>
                    <a:srgbClr val="FFFFFF"/>
                  </a:solidFill>
                </a:uFill>
                <a:latin typeface="+mn-lt"/>
              </a:rPr>
              <a:t>):			</a:t>
            </a:r>
            <a:r>
              <a:rPr lang="en-US" sz="1600" b="0" i="1" spc="-1" dirty="0" smtClean="0">
                <a:uFill>
                  <a:solidFill>
                    <a:srgbClr val="FFFFFF"/>
                  </a:solidFill>
                </a:uFill>
                <a:latin typeface="+mn-lt"/>
              </a:rPr>
              <a:t>(vi: </a:t>
            </a:r>
            <a:r>
              <a:rPr lang="en-US" sz="1600" b="0" i="1" spc="-1" dirty="0" err="1" smtClean="0">
                <a:uFill>
                  <a:solidFill>
                    <a:srgbClr val="FFFFFF"/>
                  </a:solidFill>
                </a:uFill>
                <a:latin typeface="+mn-lt"/>
              </a:rPr>
              <a:t>EoD</a:t>
            </a:r>
            <a:r>
              <a:rPr lang="en-US" sz="1600" b="0" i="1" spc="-1" dirty="0" smtClean="0">
                <a:uFill>
                  <a:solidFill>
                    <a:srgbClr val="FFFFFF"/>
                  </a:solidFill>
                </a:uFill>
                <a:latin typeface="+mn-lt"/>
              </a:rPr>
              <a:t> = ‘G’)</a:t>
            </a:r>
            <a:endParaRPr lang="en-US" sz="1800" b="0" i="1" spc="-1" dirty="0">
              <a:uFill>
                <a:solidFill>
                  <a:srgbClr val="FFFFFF"/>
                </a:solidFill>
              </a:uFill>
              <a:latin typeface="+mn-lt"/>
            </a:endParaRP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a:t>
            </a:r>
            <a:r>
              <a:rPr lang="en-US" sz="1800" b="0" spc="-1" dirty="0" smtClean="0">
                <a:uFill>
                  <a:solidFill>
                    <a:srgbClr val="FFFFFF"/>
                  </a:solidFill>
                </a:uFill>
                <a:latin typeface="+mn-lt"/>
              </a:rPr>
              <a:t>image </a:t>
            </a:r>
            <a:r>
              <a:rPr lang="en-US" sz="1600" b="0" spc="-1" dirty="0" smtClean="0">
                <a:uFill>
                  <a:solidFill>
                    <a:srgbClr val="FFFFFF"/>
                  </a:solidFill>
                </a:uFill>
                <a:latin typeface="+mn-lt"/>
              </a:rPr>
              <a:t>(exit with CTRL-</a:t>
            </a:r>
            <a:r>
              <a:rPr lang="en-US" sz="1600" b="0" spc="-1" dirty="0" err="1" smtClean="0">
                <a:uFill>
                  <a:solidFill>
                    <a:srgbClr val="FFFFFF"/>
                  </a:solidFill>
                </a:uFill>
                <a:latin typeface="+mn-lt"/>
              </a:rPr>
              <a:t>A,x</a:t>
            </a:r>
            <a:r>
              <a:rPr lang="en-US" sz="1600" b="0" spc="-1" dirty="0" smtClean="0">
                <a:uFill>
                  <a:solidFill>
                    <a:srgbClr val="FFFFFF"/>
                  </a:solidFill>
                </a:uFill>
                <a:latin typeface="+mn-lt"/>
              </a:rPr>
              <a:t>)</a:t>
            </a:r>
            <a:endParaRPr lang="en-US" sz="1800" b="0" spc="-1" dirty="0">
              <a:uFill>
                <a:solidFill>
                  <a:srgbClr val="FFFFFF"/>
                </a:solidFill>
              </a:uFill>
              <a:latin typeface="+mn-lt"/>
            </a:endParaRPr>
          </a:p>
          <a:p>
            <a:pPr lvl="1"/>
            <a:r>
              <a:rPr lang="en-US" sz="1400" spc="-1" dirty="0" err="1" smtClean="0">
                <a:uFill>
                  <a:solidFill>
                    <a:srgbClr val="FFFFFF"/>
                  </a:solidFill>
                </a:uFill>
                <a:latin typeface="Courier"/>
              </a:rPr>
              <a:t>devtool</a:t>
            </a:r>
            <a:r>
              <a:rPr lang="en-US" sz="1400" spc="-1" dirty="0" smtClean="0">
                <a:uFill>
                  <a:solidFill>
                    <a:srgbClr val="FFFFFF"/>
                  </a:solidFill>
                </a:uFill>
                <a:latin typeface="Courier"/>
              </a:rPr>
              <a:t> build </a:t>
            </a:r>
            <a:r>
              <a:rPr lang="en-US" sz="1400" b="0" spc="-1" dirty="0" smtClean="0">
                <a:uFill>
                  <a:solidFill>
                    <a:srgbClr val="FFFFFF"/>
                  </a:solidFill>
                </a:uFill>
                <a:latin typeface="Courier"/>
              </a:rPr>
              <a:t>core-image-minimal</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err="1" smtClean="0">
                <a:uFill>
                  <a:solidFill>
                    <a:srgbClr val="FFFFFF"/>
                  </a:solidFill>
                </a:uFill>
                <a:latin typeface="Courier"/>
              </a:rPr>
              <a:t>qemuarm</a:t>
            </a:r>
            <a:r>
              <a:rPr lang="en-US" sz="1400" b="0" spc="-1" dirty="0" smtClean="0">
                <a:uFill>
                  <a:solidFill>
                    <a:srgbClr val="FFFFFF"/>
                  </a:solidFill>
                </a:uFill>
                <a:latin typeface="Courier"/>
              </a:rPr>
              <a:t> </a:t>
            </a:r>
            <a:r>
              <a:rPr lang="en-US" sz="1400" spc="-1" dirty="0" err="1" smtClean="0">
                <a:uFill>
                  <a:solidFill>
                    <a:srgbClr val="FFFFFF"/>
                  </a:solidFill>
                </a:uFill>
                <a:latin typeface="Courier"/>
              </a:rPr>
              <a:t>nographic</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a:t>
            </a:r>
            <a:br>
              <a:rPr lang="en-US" sz="1400" spc="-1" dirty="0" smtClean="0">
                <a:uFill>
                  <a:solidFill>
                    <a:srgbClr val="FFFFFF"/>
                  </a:solidFill>
                </a:uFill>
                <a:latin typeface="Courier"/>
              </a:rPr>
            </a:br>
            <a:r>
              <a:rPr lang="en-US" sz="1400" spc="-1" dirty="0" err="1" smtClean="0">
                <a:uFill>
                  <a:solidFill>
                    <a:srgbClr val="FFFFFF"/>
                  </a:solidFill>
                </a:uFill>
                <a:latin typeface="Courier"/>
              </a:rPr>
              <a:t>root@qemuarm</a:t>
            </a:r>
            <a:r>
              <a:rPr lang="en-US" sz="1400" spc="-1" dirty="0">
                <a:uFill>
                  <a:solidFill>
                    <a:srgbClr val="FFFFFF"/>
                  </a:solidFill>
                </a:uFill>
                <a:latin typeface="Courier"/>
              </a:rPr>
              <a:t>:~# </a:t>
            </a:r>
            <a:r>
              <a:rPr lang="en-US" sz="1400" spc="-1" dirty="0" err="1" smtClean="0">
                <a:uFill>
                  <a:solidFill>
                    <a:srgbClr val="FFFFFF"/>
                  </a:solidFill>
                </a:uFill>
                <a:latin typeface="Courier"/>
              </a:rPr>
              <a:t>fibonacci</a:t>
            </a:r>
            <a:r>
              <a:rPr lang="en-US" sz="1400" spc="-1" dirty="0" smtClean="0">
                <a:uFill>
                  <a:solidFill>
                    <a:srgbClr val="FFFFFF"/>
                  </a:solidFill>
                </a:uFill>
                <a:latin typeface="Courier"/>
              </a:rPr>
              <a:t/>
            </a:r>
            <a:br>
              <a:rPr lang="en-US" sz="1400" spc="-1" dirty="0" smtClean="0">
                <a:uFill>
                  <a:solidFill>
                    <a:srgbClr val="FFFFFF"/>
                  </a:solidFill>
                </a:uFill>
                <a:latin typeface="Courier"/>
              </a:rPr>
            </a:br>
            <a:r>
              <a:rPr lang="en-US" sz="1400" spc="-1" dirty="0" smtClean="0">
                <a:uFill>
                  <a:solidFill>
                    <a:srgbClr val="FFFFFF"/>
                  </a:solidFill>
                </a:uFill>
                <a:latin typeface="Courier"/>
              </a:rPr>
              <a:t>Enter </a:t>
            </a:r>
            <a:r>
              <a:rPr lang="en-US" sz="1400" spc="-1" dirty="0">
                <a:uFill>
                  <a:solidFill>
                    <a:srgbClr val="FFFFFF"/>
                  </a:solidFill>
                </a:uFill>
                <a:latin typeface="Courier"/>
              </a:rPr>
              <a:t>the number of terms: </a:t>
            </a:r>
            <a:r>
              <a:rPr lang="en-US" sz="1400" spc="-1" dirty="0" smtClean="0">
                <a:uFill>
                  <a:solidFill>
                    <a:srgbClr val="FFFFFF"/>
                  </a:solidFill>
                </a:uFill>
                <a:latin typeface="Courier"/>
              </a:rPr>
              <a:t>4</a:t>
            </a:r>
            <a:br>
              <a:rPr lang="en-US" sz="1400" spc="-1" dirty="0" smtClean="0">
                <a:uFill>
                  <a:solidFill>
                    <a:srgbClr val="FFFFFF"/>
                  </a:solidFill>
                </a:uFill>
                <a:latin typeface="Courier"/>
              </a:rPr>
            </a:br>
            <a:r>
              <a:rPr lang="en-US" sz="1400" spc="-1" dirty="0" smtClean="0">
                <a:uFill>
                  <a:solidFill>
                    <a:srgbClr val="FFFFFF"/>
                  </a:solidFill>
                </a:uFill>
                <a:latin typeface="Courier"/>
              </a:rPr>
              <a:t>First </a:t>
            </a:r>
            <a:r>
              <a:rPr lang="en-US" sz="1400" spc="-1" dirty="0">
                <a:uFill>
                  <a:solidFill>
                    <a:srgbClr val="FFFFFF"/>
                  </a:solidFill>
                </a:uFill>
                <a:latin typeface="Courier"/>
              </a:rPr>
              <a:t>4 terms of Fibonacci series </a:t>
            </a:r>
            <a:r>
              <a:rPr lang="en-US" sz="1400" spc="-1" dirty="0" smtClean="0">
                <a:uFill>
                  <a:solidFill>
                    <a:srgbClr val="FFFFFF"/>
                  </a:solidFill>
                </a:uFill>
                <a:latin typeface="Courier"/>
              </a:rPr>
              <a:t>are:</a:t>
            </a:r>
            <a:br>
              <a:rPr lang="en-US" sz="1400" spc="-1" dirty="0" smtClean="0">
                <a:uFill>
                  <a:solidFill>
                    <a:srgbClr val="FFFFFF"/>
                  </a:solidFill>
                </a:uFill>
                <a:latin typeface="Courier"/>
              </a:rPr>
            </a:br>
            <a:r>
              <a:rPr lang="en-US" sz="1400" spc="-1" dirty="0" smtClean="0">
                <a:uFill>
                  <a:solidFill>
                    <a:srgbClr val="FFFFFF"/>
                  </a:solidFill>
                </a:uFill>
                <a:latin typeface="Courier"/>
              </a:rPr>
              <a:t>0 </a:t>
            </a:r>
            <a:r>
              <a:rPr lang="en-US" sz="1400" spc="-1" dirty="0">
                <a:uFill>
                  <a:solidFill>
                    <a:srgbClr val="FFFFFF"/>
                  </a:solidFill>
                </a:uFill>
                <a:latin typeface="Courier"/>
              </a:rPr>
              <a:t>1 1 2 </a:t>
            </a:r>
            <a:endParaRPr lang="en-US" sz="1400" b="0" spc="-1" dirty="0">
              <a:uFill>
                <a:solidFill>
                  <a:srgbClr val="FFFFFF"/>
                </a:solidFill>
              </a:uFill>
              <a:latin typeface="Courier"/>
            </a:endParaRPr>
          </a:p>
        </p:txBody>
      </p:sp>
      <p:sp>
        <p:nvSpPr>
          <p:cNvPr id="6" name="Rectangle 5"/>
          <p:cNvSpPr/>
          <p:nvPr/>
        </p:nvSpPr>
        <p:spPr>
          <a:xfrm>
            <a:off x="920978" y="3759726"/>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3800555"/>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Library (continued)</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1800" b="0" spc="-1" dirty="0" smtClean="0">
                <a:uFill>
                  <a:solidFill>
                    <a:srgbClr val="FFFFFF"/>
                  </a:solidFill>
                </a:uFill>
              </a:rPr>
              <a:t>Edit </a:t>
            </a:r>
            <a:r>
              <a:rPr lang="en-US" sz="1800" b="0" spc="-1" dirty="0">
                <a:uFill>
                  <a:solidFill>
                    <a:srgbClr val="FFFFFF"/>
                  </a:solidFill>
                </a:uFill>
              </a:rPr>
              <a:t>the recipe </a:t>
            </a:r>
            <a:r>
              <a:rPr lang="en-US" sz="1600" b="0" spc="-1" dirty="0">
                <a:uFill>
                  <a:solidFill>
                    <a:srgbClr val="FFFFFF"/>
                  </a:solidFill>
                </a:uFill>
                <a:latin typeface="Courier"/>
              </a:rPr>
              <a:t>meta-uspapps/recipes/fibonacci-lib/fibonacci-lib.bb</a:t>
            </a:r>
            <a:r>
              <a:rPr lang="en-US" sz="1800" b="0" spc="-1" dirty="0">
                <a:uFill>
                  <a:solidFill>
                    <a:srgbClr val="FFFFFF"/>
                  </a:solidFill>
                </a:uFill>
              </a:rPr>
              <a:t> and place the </a:t>
            </a:r>
            <a:r>
              <a:rPr lang="en-US" sz="1600" b="0" spc="-1" dirty="0" err="1">
                <a:uFill>
                  <a:solidFill>
                    <a:srgbClr val="FFFFFF"/>
                  </a:solidFill>
                </a:uFill>
                <a:latin typeface="Courier"/>
              </a:rPr>
              <a:t>fibonacci</a:t>
            </a:r>
            <a:r>
              <a:rPr lang="en-US" sz="1800" b="0" spc="-1" dirty="0">
                <a:uFill>
                  <a:solidFill>
                    <a:srgbClr val="FFFFFF"/>
                  </a:solidFill>
                </a:uFill>
              </a:rPr>
              <a:t> test application into its own package </a:t>
            </a:r>
            <a:r>
              <a:rPr lang="en-US" sz="1600" b="0" spc="-1" dirty="0">
                <a:uFill>
                  <a:solidFill>
                    <a:srgbClr val="FFFFFF"/>
                  </a:solidFill>
                </a:uFill>
                <a:latin typeface="Courier"/>
              </a:rPr>
              <a:t>${PN}-examples</a:t>
            </a:r>
          </a:p>
          <a:p>
            <a:r>
              <a:rPr lang="en-US" sz="1600" b="0" spc="-1" dirty="0" smtClean="0">
                <a:uFill>
                  <a:solidFill>
                    <a:srgbClr val="FFFFFF"/>
                  </a:solidFill>
                </a:uFill>
                <a:latin typeface="Courier"/>
              </a:rPr>
              <a:t/>
            </a:r>
            <a:br>
              <a:rPr lang="en-US" sz="1600" b="0" spc="-1" dirty="0" smtClean="0">
                <a:uFill>
                  <a:solidFill>
                    <a:srgbClr val="FFFFFF"/>
                  </a:solidFill>
                </a:uFill>
                <a:latin typeface="Courier"/>
              </a:rPr>
            </a:br>
            <a:endParaRPr lang="en-US" sz="1600" b="0" spc="-1" dirty="0" smtClean="0">
              <a:uFill>
                <a:solidFill>
                  <a:srgbClr val="FFFFFF"/>
                </a:solidFill>
              </a:uFill>
              <a:latin typeface="Courier"/>
            </a:endParaRPr>
          </a:p>
          <a:p>
            <a:r>
              <a:rPr lang="en-US" sz="1600" b="0" spc="-1" dirty="0">
                <a:uFill>
                  <a:solidFill>
                    <a:srgbClr val="FFFFFF"/>
                  </a:solidFill>
                </a:uFill>
              </a:rPr>
              <a:t>Add to your image (</a:t>
            </a:r>
            <a:r>
              <a:rPr lang="en-US" sz="1400" b="0" spc="-1" dirty="0" err="1">
                <a:uFill>
                  <a:solidFill>
                    <a:srgbClr val="FFFFFF"/>
                  </a:solidFill>
                </a:uFill>
                <a:latin typeface="Courier"/>
              </a:rPr>
              <a:t>conf</a:t>
            </a:r>
            <a:r>
              <a:rPr lang="en-US" sz="1400" b="0" spc="-1" dirty="0">
                <a:uFill>
                  <a:solidFill>
                    <a:srgbClr val="FFFFFF"/>
                  </a:solidFill>
                </a:uFill>
                <a:latin typeface="Courier"/>
              </a:rPr>
              <a:t>/</a:t>
            </a:r>
            <a:r>
              <a:rPr lang="en-US" sz="1400" b="0" spc="-1" dirty="0" err="1">
                <a:uFill>
                  <a:solidFill>
                    <a:srgbClr val="FFFFFF"/>
                  </a:solidFill>
                </a:uFill>
                <a:latin typeface="Courier"/>
              </a:rPr>
              <a:t>local.conf</a:t>
            </a:r>
            <a:r>
              <a:rPr lang="en-US" sz="1600" b="0" spc="-1" dirty="0">
                <a:uFill>
                  <a:solidFill>
                    <a:srgbClr val="FFFFFF"/>
                  </a:solidFill>
                </a:uFill>
              </a:rPr>
              <a:t>):</a:t>
            </a:r>
          </a:p>
          <a:p>
            <a:endParaRPr lang="en-US" sz="1600" b="0" spc="-1" dirty="0">
              <a:uFill>
                <a:solidFill>
                  <a:srgbClr val="FFFFFF"/>
                </a:solidFill>
              </a:uFill>
              <a:latin typeface="Courier"/>
            </a:endParaRPr>
          </a:p>
          <a:p>
            <a:r>
              <a:rPr lang="en-US" sz="1800" b="0" spc="-1" dirty="0" smtClean="0">
                <a:uFill>
                  <a:solidFill>
                    <a:srgbClr val="FFFFFF"/>
                  </a:solidFill>
                </a:uFill>
              </a:rPr>
              <a:t>Build </a:t>
            </a:r>
            <a:r>
              <a:rPr lang="en-US" sz="1800" b="0" spc="-1" dirty="0">
                <a:uFill>
                  <a:solidFill>
                    <a:srgbClr val="FFFFFF"/>
                  </a:solidFill>
                </a:uFill>
              </a:rPr>
              <a:t>and test image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core-image-minimal</a:t>
            </a:r>
          </a:p>
          <a:p>
            <a:pPr lvl="1"/>
            <a:r>
              <a:rPr lang="en-US" sz="1400" spc="-1" dirty="0" err="1">
                <a:uFill>
                  <a:solidFill>
                    <a:srgbClr val="FFFFFF"/>
                  </a:solidFill>
                </a:uFill>
                <a:latin typeface="Courier"/>
              </a:rPr>
              <a:t>runqemu</a:t>
            </a:r>
            <a:r>
              <a:rPr lang="en-US" sz="1400" spc="-1" dirty="0">
                <a:uFill>
                  <a:solidFill>
                    <a:srgbClr val="FFFFFF"/>
                  </a:solidFill>
                </a:uFill>
                <a:latin typeface="Courier"/>
              </a:rPr>
              <a:t> </a:t>
            </a:r>
            <a:r>
              <a:rPr lang="en-US" sz="1400" spc="-1" dirty="0" err="1" smtClean="0">
                <a:uFill>
                  <a:solidFill>
                    <a:srgbClr val="FFFFFF"/>
                  </a:solidFill>
                </a:uFill>
                <a:latin typeface="Courier"/>
              </a:rPr>
              <a:t>qemuarm</a:t>
            </a:r>
            <a:r>
              <a:rPr lang="en-US" sz="1400" spc="-1" dirty="0" smtClean="0">
                <a:uFill>
                  <a:solidFill>
                    <a:srgbClr val="FFFFFF"/>
                  </a:solidFill>
                </a:uFill>
                <a:latin typeface="Courier"/>
              </a:rPr>
              <a:t> </a:t>
            </a:r>
            <a:r>
              <a:rPr lang="en-US" sz="1400" spc="-1" dirty="0" err="1" smtClean="0">
                <a:uFill>
                  <a:solidFill>
                    <a:srgbClr val="FFFFFF"/>
                  </a:solidFill>
                </a:uFill>
                <a:latin typeface="Courier"/>
              </a:rPr>
              <a:t>nographic</a:t>
            </a:r>
            <a:endParaRPr lang="en-US" sz="1400" spc="-1" dirty="0" smtClean="0">
              <a:uFill>
                <a:solidFill>
                  <a:srgbClr val="FFFFFF"/>
                </a:solidFill>
              </a:uFill>
              <a:latin typeface="Courier"/>
            </a:endParaRPr>
          </a:p>
          <a:p>
            <a:r>
              <a:rPr lang="en-US" sz="1600" b="0" spc="-1" dirty="0" smtClean="0">
                <a:uFill>
                  <a:solidFill>
                    <a:srgbClr val="FFFFFF"/>
                  </a:solidFill>
                </a:uFill>
              </a:rPr>
              <a:t>See the new package (optional)</a:t>
            </a:r>
            <a:r>
              <a:rPr lang="en-US" sz="1600" spc="-1" dirty="0" smtClean="0">
                <a:uFill>
                  <a:solidFill>
                    <a:srgbClr val="FFFFFF"/>
                  </a:solidFill>
                </a:uFill>
              </a:rPr>
              <a:t>:</a:t>
            </a:r>
          </a:p>
          <a:p>
            <a:pPr lvl="1"/>
            <a:r>
              <a:rPr lang="en-US" sz="1400" spc="-1" dirty="0" smtClean="0">
                <a:uFill>
                  <a:solidFill>
                    <a:srgbClr val="FFFFFF"/>
                  </a:solidFill>
                </a:uFill>
              </a:rPr>
              <a:t>find </a:t>
            </a:r>
            <a:r>
              <a:rPr lang="en-US" sz="1400" spc="-1" dirty="0" err="1">
                <a:uFill>
                  <a:solidFill>
                    <a:srgbClr val="FFFFFF"/>
                  </a:solidFill>
                </a:uFill>
              </a:rPr>
              <a:t>tmp</a:t>
            </a:r>
            <a:r>
              <a:rPr lang="en-US" sz="1400" spc="-1" dirty="0">
                <a:uFill>
                  <a:solidFill>
                    <a:srgbClr val="FFFFFF"/>
                  </a:solidFill>
                </a:uFill>
              </a:rPr>
              <a:t>/work -name "*</a:t>
            </a:r>
            <a:r>
              <a:rPr lang="en-US" sz="1400" spc="-1" dirty="0" err="1">
                <a:uFill>
                  <a:solidFill>
                    <a:srgbClr val="FFFFFF"/>
                  </a:solidFill>
                </a:uFill>
              </a:rPr>
              <a:t>fibonacci</a:t>
            </a:r>
            <a:r>
              <a:rPr lang="en-US" sz="1400" spc="-1" dirty="0">
                <a:uFill>
                  <a:solidFill>
                    <a:srgbClr val="FFFFFF"/>
                  </a:solidFill>
                </a:uFill>
              </a:rPr>
              <a:t>-example</a:t>
            </a:r>
            <a:r>
              <a:rPr lang="en-US" sz="1400" spc="-1" dirty="0" smtClean="0">
                <a:uFill>
                  <a:solidFill>
                    <a:srgbClr val="FFFFFF"/>
                  </a:solidFill>
                </a:uFill>
              </a:rPr>
              <a:t>*“</a:t>
            </a:r>
            <a:br>
              <a:rPr lang="en-US" sz="1400" spc="-1" dirty="0" smtClean="0">
                <a:uFill>
                  <a:solidFill>
                    <a:srgbClr val="FFFFFF"/>
                  </a:solidFill>
                </a:uFill>
              </a:rPr>
            </a:br>
            <a:r>
              <a:rPr lang="en-US" sz="1400" spc="-1" dirty="0" err="1" smtClean="0">
                <a:uFill>
                  <a:solidFill>
                    <a:srgbClr val="FFFFFF"/>
                  </a:solidFill>
                </a:uFill>
              </a:rPr>
              <a:t>tmp</a:t>
            </a:r>
            <a:r>
              <a:rPr lang="en-US" sz="1400" spc="-1" dirty="0" smtClean="0">
                <a:uFill>
                  <a:solidFill>
                    <a:srgbClr val="FFFFFF"/>
                  </a:solidFill>
                </a:uFill>
              </a:rPr>
              <a:t>/work/armv5e-poky-linux-gnueabi/</a:t>
            </a:r>
            <a:r>
              <a:rPr lang="en-US" sz="1400" spc="-1" dirty="0" err="1" smtClean="0">
                <a:uFill>
                  <a:solidFill>
                    <a:srgbClr val="FFFFFF"/>
                  </a:solidFill>
                </a:uFill>
              </a:rPr>
              <a:t>fibonacci</a:t>
            </a:r>
            <a:r>
              <a:rPr lang="en-US" sz="1400" spc="-1" dirty="0" smtClean="0">
                <a:uFill>
                  <a:solidFill>
                    <a:srgbClr val="FFFFFF"/>
                  </a:solidFill>
                </a:uFill>
              </a:rPr>
              <a:t>-lib/1.0-r0/</a:t>
            </a:r>
            <a:r>
              <a:rPr lang="en-US" sz="1400" spc="-1" dirty="0" err="1" smtClean="0">
                <a:uFill>
                  <a:solidFill>
                    <a:srgbClr val="FFFFFF"/>
                  </a:solidFill>
                </a:uFill>
              </a:rPr>
              <a:t>pkgdata</a:t>
            </a:r>
            <a:r>
              <a:rPr lang="en-US" sz="1400" spc="-1" dirty="0" smtClean="0">
                <a:uFill>
                  <a:solidFill>
                    <a:srgbClr val="FFFFFF"/>
                  </a:solidFill>
                </a:uFill>
              </a:rPr>
              <a:t>/runtime-reverse/</a:t>
            </a:r>
            <a:r>
              <a:rPr lang="en-US" sz="1400" spc="-1" dirty="0" err="1" smtClean="0">
                <a:uFill>
                  <a:solidFill>
                    <a:srgbClr val="FFFFFF"/>
                  </a:solidFill>
                </a:uFill>
              </a:rPr>
              <a:t>libfibonacci</a:t>
            </a:r>
            <a:r>
              <a:rPr lang="en-US" sz="1400" spc="-1" dirty="0" smtClean="0">
                <a:uFill>
                  <a:solidFill>
                    <a:srgbClr val="FFFFFF"/>
                  </a:solidFill>
                </a:uFill>
              </a:rPr>
              <a:t>-examples</a:t>
            </a:r>
            <a:br>
              <a:rPr lang="en-US" sz="1400" spc="-1" dirty="0" smtClean="0">
                <a:uFill>
                  <a:solidFill>
                    <a:srgbClr val="FFFFFF"/>
                  </a:solidFill>
                </a:uFill>
              </a:rPr>
            </a:br>
            <a:r>
              <a:rPr lang="en-US" sz="1400" spc="-1" dirty="0" err="1" smtClean="0">
                <a:uFill>
                  <a:solidFill>
                    <a:srgbClr val="FFFFFF"/>
                  </a:solidFill>
                </a:uFill>
              </a:rPr>
              <a:t>tmp</a:t>
            </a:r>
            <a:r>
              <a:rPr lang="en-US" sz="1400" spc="-1" dirty="0" smtClean="0">
                <a:uFill>
                  <a:solidFill>
                    <a:srgbClr val="FFFFFF"/>
                  </a:solidFill>
                </a:uFill>
              </a:rPr>
              <a:t>/work/armv5e-poky-linux-gnueabi/</a:t>
            </a:r>
            <a:r>
              <a:rPr lang="en-US" sz="1400" spc="-1" dirty="0" err="1" smtClean="0">
                <a:uFill>
                  <a:solidFill>
                    <a:srgbClr val="FFFFFF"/>
                  </a:solidFill>
                </a:uFill>
              </a:rPr>
              <a:t>fibonacci</a:t>
            </a:r>
            <a:r>
              <a:rPr lang="en-US" sz="1400" spc="-1" dirty="0" smtClean="0">
                <a:uFill>
                  <a:solidFill>
                    <a:srgbClr val="FFFFFF"/>
                  </a:solidFill>
                </a:uFill>
              </a:rPr>
              <a:t>-lib/1.0-r0/deploy-rpms/armv5e/libfibonacci-examples-1.0-r0.armv5e.rpm</a:t>
            </a:r>
          </a:p>
          <a:p>
            <a:pPr lvl="1"/>
            <a:r>
              <a:rPr lang="en-US" sz="1400" spc="-1" dirty="0" smtClean="0">
                <a:uFill>
                  <a:solidFill>
                    <a:srgbClr val="FFFFFF"/>
                  </a:solidFill>
                </a:uFill>
              </a:rPr>
              <a:t>Note: Automatic ‘</a:t>
            </a:r>
            <a:r>
              <a:rPr lang="en-US" sz="1400" spc="-1" dirty="0" err="1" smtClean="0">
                <a:uFill>
                  <a:solidFill>
                    <a:srgbClr val="FFFFFF"/>
                  </a:solidFill>
                </a:uFill>
              </a:rPr>
              <a:t>debian.bbclass</a:t>
            </a:r>
            <a:r>
              <a:rPr lang="en-US" sz="1400" spc="-1" dirty="0" smtClean="0">
                <a:uFill>
                  <a:solidFill>
                    <a:srgbClr val="FFFFFF"/>
                  </a:solidFill>
                </a:uFill>
              </a:rPr>
              <a:t>’ is renaming the PACKAGE ‘</a:t>
            </a:r>
            <a:r>
              <a:rPr lang="en-US" sz="1400" spc="-1" dirty="0" err="1" smtClean="0">
                <a:uFill>
                  <a:solidFill>
                    <a:srgbClr val="FFFFFF"/>
                  </a:solidFill>
                </a:uFill>
              </a:rPr>
              <a:t>fibonacci</a:t>
            </a:r>
            <a:r>
              <a:rPr lang="en-US" sz="1400" spc="-1" dirty="0" smtClean="0">
                <a:uFill>
                  <a:solidFill>
                    <a:srgbClr val="FFFFFF"/>
                  </a:solidFill>
                </a:uFill>
              </a:rPr>
              <a:t>-lib’ to RPM ‘</a:t>
            </a:r>
            <a:r>
              <a:rPr lang="en-US" sz="1400" spc="-1" dirty="0" err="1" smtClean="0">
                <a:uFill>
                  <a:solidFill>
                    <a:srgbClr val="FFFFFF"/>
                  </a:solidFill>
                </a:uFill>
              </a:rPr>
              <a:t>libfibonacci</a:t>
            </a:r>
            <a:r>
              <a:rPr lang="en-US" sz="1400" spc="-1" dirty="0" smtClean="0">
                <a:uFill>
                  <a:solidFill>
                    <a:srgbClr val="FFFFFF"/>
                  </a:solidFill>
                </a:uFill>
              </a:rPr>
              <a:t>’</a:t>
            </a:r>
            <a:r>
              <a:rPr lang="en-US" sz="1400" spc="-1" dirty="0" smtClean="0">
                <a:uFill>
                  <a:solidFill>
                    <a:srgbClr val="FFFFFF"/>
                  </a:solidFill>
                </a:uFill>
              </a:rPr>
              <a:t/>
            </a:r>
            <a:br>
              <a:rPr lang="en-US" sz="1400" spc="-1" dirty="0" smtClean="0">
                <a:uFill>
                  <a:solidFill>
                    <a:srgbClr val="FFFFFF"/>
                  </a:solidFill>
                </a:uFill>
              </a:rPr>
            </a:br>
            <a:endParaRPr lang="en-US" sz="1400" spc="-1" dirty="0">
              <a:uFill>
                <a:solidFill>
                  <a:srgbClr val="FFFFFF"/>
                </a:solidFill>
              </a:uFill>
            </a:endParaRPr>
          </a:p>
          <a:p>
            <a:pPr lvl="1"/>
            <a:endParaRPr lang="en-US" sz="1400" spc="-1" dirty="0">
              <a:uFill>
                <a:solidFill>
                  <a:srgbClr val="FFFFFF"/>
                </a:solidFill>
              </a:uFill>
              <a:latin typeface="Courier"/>
            </a:endParaRPr>
          </a:p>
        </p:txBody>
      </p:sp>
      <p:sp>
        <p:nvSpPr>
          <p:cNvPr id="5" name="Rectangle 4"/>
          <p:cNvSpPr/>
          <p:nvPr/>
        </p:nvSpPr>
        <p:spPr>
          <a:xfrm>
            <a:off x="920978" y="1836777"/>
            <a:ext cx="7772400" cy="53860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PACKAGE_BEFORE_PN = "${PN}-</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examples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0"/>
              </a:spcBef>
              <a:spcAft>
                <a:spcPts val="600"/>
              </a:spcAft>
            </a:pP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_${PN}-examples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7" name="Rectangle 6"/>
          <p:cNvSpPr/>
          <p:nvPr/>
        </p:nvSpPr>
        <p:spPr>
          <a:xfrm>
            <a:off x="920978" y="2978202"/>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-lib-examples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52190745"/>
      </p:ext>
    </p:extLst>
  </p:cSld>
  <p:clrMapOvr>
    <a:masterClrMapping/>
  </p:clrMapOvr>
  <p:transition>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Installation Scripts</a:t>
            </a:r>
            <a:endParaRPr lang="en-US" dirty="0">
              <a:solidFill>
                <a:srgbClr val="00B0F0"/>
              </a:solidFill>
              <a:latin typeface="Arial" charset="0"/>
            </a:endParaRPr>
          </a:p>
        </p:txBody>
      </p:sp>
      <p:sp>
        <p:nvSpPr>
          <p:cNvPr id="4" name="Content Placeholder 23"/>
          <p:cNvSpPr>
            <a:spLocks noGrp="1"/>
          </p:cNvSpPr>
          <p:nvPr>
            <p:ph sz="quarter" idx="13"/>
          </p:nvPr>
        </p:nvSpPr>
        <p:spPr>
          <a:xfrm>
            <a:off x="460376" y="882650"/>
            <a:ext cx="4662342" cy="5127625"/>
          </a:xfrm>
        </p:spPr>
        <p:txBody>
          <a:bodyPr>
            <a:normAutofit fontScale="85000" lnSpcReduction="20000"/>
          </a:bodyPr>
          <a:lstStyle/>
          <a:p>
            <a:r>
              <a:rPr lang="en-US" b="0" dirty="0"/>
              <a:t>Package management systems have the ability to run scripts before and after a package is installed, upgraded, or removed.</a:t>
            </a:r>
          </a:p>
          <a:p>
            <a:r>
              <a:rPr lang="en-US" b="0" dirty="0"/>
              <a:t>These are typically shell scripts and they can be provided by the recipe using these variables:</a:t>
            </a:r>
          </a:p>
          <a:p>
            <a:pPr lvl="1"/>
            <a:r>
              <a:rPr lang="en-US" dirty="0" err="1">
                <a:latin typeface="Courier New" panose="02070309020205020404" pitchFamily="49" charset="0"/>
                <a:cs typeface="Courier New" panose="02070309020205020404" pitchFamily="49" charset="0"/>
              </a:rPr>
              <a:t>pkg_preinst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Preinstallation</a:t>
            </a:r>
            <a:r>
              <a:rPr lang="en-US" dirty="0"/>
              <a:t> script that is run </a:t>
            </a:r>
            <a:r>
              <a:rPr lang="en-US" i="1" dirty="0"/>
              <a:t>before the package is installed</a:t>
            </a:r>
            <a:r>
              <a:rPr lang="en-US" dirty="0"/>
              <a:t>.</a:t>
            </a:r>
          </a:p>
          <a:p>
            <a:pPr lvl="1"/>
            <a:r>
              <a:rPr lang="en-US" dirty="0" err="1">
                <a:latin typeface="Courier New" panose="02070309020205020404" pitchFamily="49" charset="0"/>
                <a:cs typeface="Courier New" panose="02070309020205020404" pitchFamily="49" charset="0"/>
              </a:rPr>
              <a:t>pkg_postinst</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a:t>
            </a:r>
            <a:r>
              <a:rPr lang="en-US" dirty="0" err="1"/>
              <a:t>Postinstallation</a:t>
            </a:r>
            <a:r>
              <a:rPr lang="en-US" dirty="0"/>
              <a:t> script that is run </a:t>
            </a:r>
            <a:r>
              <a:rPr lang="en-US" i="1" dirty="0"/>
              <a:t>after the package is installed</a:t>
            </a:r>
            <a:r>
              <a:rPr lang="en-US" dirty="0"/>
              <a:t>.</a:t>
            </a:r>
          </a:p>
          <a:p>
            <a:pPr lvl="1"/>
            <a:r>
              <a:rPr lang="en-US" dirty="0" err="1">
                <a:latin typeface="Courier New" panose="02070309020205020404" pitchFamily="49" charset="0"/>
                <a:cs typeface="Courier New" panose="02070309020205020404" pitchFamily="49" charset="0"/>
              </a:rPr>
              <a:t>pkg_prerm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Pre-uninstallation script that is run </a:t>
            </a:r>
            <a:r>
              <a:rPr lang="en-US" i="1" dirty="0"/>
              <a:t>before the package is uninstalled</a:t>
            </a:r>
            <a:r>
              <a:rPr lang="en-US" dirty="0"/>
              <a:t>.</a:t>
            </a:r>
          </a:p>
          <a:p>
            <a:pPr lvl="1"/>
            <a:r>
              <a:rPr lang="en-US" dirty="0" err="1">
                <a:latin typeface="Courier New" panose="02070309020205020404" pitchFamily="49" charset="0"/>
                <a:cs typeface="Courier New" panose="02070309020205020404" pitchFamily="49" charset="0"/>
              </a:rPr>
              <a:t>pkg_postrm</a:t>
            </a:r>
            <a:r>
              <a:rPr lang="en-US" dirty="0">
                <a:latin typeface="Courier New" panose="02070309020205020404" pitchFamily="49" charset="0"/>
                <a:cs typeface="Courier New" panose="02070309020205020404" pitchFamily="49" charset="0"/>
              </a:rPr>
              <a:t>_&lt;</a:t>
            </a:r>
            <a:r>
              <a:rPr lang="en-US" dirty="0" err="1">
                <a:latin typeface="Courier New" panose="02070309020205020404" pitchFamily="49" charset="0"/>
                <a:cs typeface="Courier New" panose="02070309020205020404" pitchFamily="49" charset="0"/>
              </a:rPr>
              <a:t>packagename</a:t>
            </a:r>
            <a:r>
              <a:rPr lang="en-US" dirty="0">
                <a:latin typeface="Courier New" panose="02070309020205020404" pitchFamily="49" charset="0"/>
                <a:cs typeface="Courier New" panose="02070309020205020404" pitchFamily="49" charset="0"/>
              </a:rPr>
              <a:t>&gt;</a:t>
            </a:r>
            <a:r>
              <a:rPr lang="en-US" dirty="0"/>
              <a:t>: Post-uninstallation script that is run </a:t>
            </a:r>
            <a:r>
              <a:rPr lang="en-US" i="1" dirty="0"/>
              <a:t>after the package is uninstalled</a:t>
            </a:r>
            <a:r>
              <a:rPr lang="en-US" dirty="0"/>
              <a:t>.</a:t>
            </a:r>
          </a:p>
          <a:p>
            <a:pPr lvl="1"/>
            <a:endParaRPr lang="en-US" dirty="0"/>
          </a:p>
        </p:txBody>
      </p:sp>
      <p:sp>
        <p:nvSpPr>
          <p:cNvPr id="5" name="Rectangle 4"/>
          <p:cNvSpPr/>
          <p:nvPr/>
        </p:nvSpPr>
        <p:spPr>
          <a:xfrm>
            <a:off x="5300317" y="1520467"/>
            <a:ext cx="3622010" cy="954107"/>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shell commands go here</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6" name="Rectangle 5"/>
          <p:cNvSpPr/>
          <p:nvPr/>
        </p:nvSpPr>
        <p:spPr>
          <a:xfrm>
            <a:off x="5300317" y="3120271"/>
            <a:ext cx="3622010" cy="1815882"/>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7" name="TextBox 6"/>
          <p:cNvSpPr txBox="1"/>
          <p:nvPr/>
        </p:nvSpPr>
        <p:spPr>
          <a:xfrm>
            <a:off x="5300317" y="4946072"/>
            <a:ext cx="3622010" cy="369332"/>
          </a:xfrm>
          <a:prstGeom prst="rect">
            <a:avLst/>
          </a:prstGeom>
          <a:noFill/>
        </p:spPr>
        <p:txBody>
          <a:bodyPr wrap="square" rtlCol="0">
            <a:spAutoFit/>
          </a:bodyPr>
          <a:lstStyle/>
          <a:p>
            <a:pPr algn="ctr"/>
            <a:r>
              <a:rPr lang="en-US" sz="1800" dirty="0"/>
              <a:t>Conditional Execution</a:t>
            </a:r>
          </a:p>
        </p:txBody>
      </p:sp>
      <p:sp>
        <p:nvSpPr>
          <p:cNvPr id="8" name="TextBox 7"/>
          <p:cNvSpPr txBox="1"/>
          <p:nvPr/>
        </p:nvSpPr>
        <p:spPr>
          <a:xfrm>
            <a:off x="5241893" y="2484493"/>
            <a:ext cx="3680433" cy="369332"/>
          </a:xfrm>
          <a:prstGeom prst="rect">
            <a:avLst/>
          </a:prstGeom>
          <a:noFill/>
        </p:spPr>
        <p:txBody>
          <a:bodyPr wrap="square" rtlCol="0">
            <a:spAutoFit/>
          </a:bodyPr>
          <a:lstStyle/>
          <a:p>
            <a:pPr algn="ctr"/>
            <a:r>
              <a:rPr lang="en-US" sz="1800" dirty="0"/>
              <a:t>Script Skeleton</a:t>
            </a:r>
          </a:p>
        </p:txBody>
      </p:sp>
    </p:spTree>
    <p:extLst>
      <p:ext uri="{BB962C8B-B14F-4D97-AF65-F5344CB8AC3E}">
        <p14:creationId xmlns:p14="http://schemas.microsoft.com/office/powerpoint/2010/main" val="426486755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Conditionally running </a:t>
            </a:r>
            <a:r>
              <a:rPr lang="en-US" dirty="0" err="1">
                <a:solidFill>
                  <a:srgbClr val="00B0F0"/>
                </a:solidFill>
              </a:rPr>
              <a:t>ldconfig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The Fibonacci library installs a dynamic library </a:t>
            </a:r>
            <a:r>
              <a:rPr lang="en-US" sz="1800" b="0" spc="-1" dirty="0">
                <a:uFill>
                  <a:solidFill>
                    <a:srgbClr val="FFFFFF"/>
                  </a:solidFill>
                </a:uFill>
                <a:latin typeface="Courier"/>
              </a:rPr>
              <a:t>libfibonacci.so.1.0</a:t>
            </a:r>
            <a:r>
              <a:rPr lang="en-US" sz="2000" b="0" spc="-1" dirty="0">
                <a:uFill>
                  <a:solidFill>
                    <a:srgbClr val="FFFFFF"/>
                  </a:solidFill>
                </a:uFill>
                <a:latin typeface="+mn-lt"/>
              </a:rPr>
              <a:t> on the target system in </a:t>
            </a:r>
            <a:r>
              <a:rPr lang="en-US" sz="1800" b="0" spc="-1" dirty="0">
                <a:uFill>
                  <a:solidFill>
                    <a:srgbClr val="FFFFFF"/>
                  </a:solidFill>
                </a:uFill>
                <a:latin typeface="Courier"/>
              </a:rPr>
              <a:t>/</a:t>
            </a:r>
            <a:r>
              <a:rPr lang="en-US" sz="1800" b="0" spc="-1" dirty="0" err="1">
                <a:uFill>
                  <a:solidFill>
                    <a:srgbClr val="FFFFFF"/>
                  </a:solidFill>
                </a:uFill>
                <a:latin typeface="Courier"/>
              </a:rPr>
              <a:t>usr</a:t>
            </a:r>
            <a:r>
              <a:rPr lang="en-US" sz="1800" b="0" spc="-1" dirty="0">
                <a:uFill>
                  <a:solidFill>
                    <a:srgbClr val="FFFFFF"/>
                  </a:solidFill>
                </a:uFill>
                <a:latin typeface="Courier"/>
              </a:rPr>
              <a:t>/lib</a:t>
            </a:r>
            <a:r>
              <a:rPr lang="en-US" sz="2000" b="0" spc="-1" dirty="0">
                <a:uFill>
                  <a:solidFill>
                    <a:srgbClr val="FFFFFF"/>
                  </a:solidFill>
                </a:uFill>
                <a:latin typeface="+mn-lt"/>
              </a:rPr>
              <a:t>.</a:t>
            </a:r>
          </a:p>
          <a:p>
            <a:r>
              <a:rPr lang="en-US" sz="2000" b="0" spc="-1" dirty="0">
                <a:uFill>
                  <a:solidFill>
                    <a:srgbClr val="FFFFFF"/>
                  </a:solidFill>
                </a:uFill>
                <a:latin typeface="+mn-lt"/>
              </a:rPr>
              <a:t>For </a:t>
            </a:r>
            <a:r>
              <a:rPr lang="en-US" sz="1800" b="0" spc="-1" dirty="0" err="1">
                <a:uFill>
                  <a:solidFill>
                    <a:srgbClr val="FFFFFF"/>
                  </a:solidFill>
                </a:uFill>
                <a:latin typeface="Courier"/>
              </a:rPr>
              <a:t>ld</a:t>
            </a:r>
            <a:r>
              <a:rPr lang="en-US" sz="2000" b="0" spc="-1" dirty="0">
                <a:uFill>
                  <a:solidFill>
                    <a:srgbClr val="FFFFFF"/>
                  </a:solidFill>
                </a:uFill>
                <a:latin typeface="+mn-lt"/>
              </a:rPr>
              <a:t> to be able to locate the library it must be added to the </a:t>
            </a:r>
            <a:r>
              <a:rPr lang="en-US" sz="2000" b="0" spc="-1" dirty="0" err="1">
                <a:uFill>
                  <a:solidFill>
                    <a:srgbClr val="FFFFFF"/>
                  </a:solidFill>
                </a:uFill>
                <a:latin typeface="+mn-lt"/>
              </a:rPr>
              <a:t>ld</a:t>
            </a:r>
            <a:r>
              <a:rPr lang="en-US" sz="2000" b="0" spc="-1" dirty="0">
                <a:uFill>
                  <a:solidFill>
                    <a:srgbClr val="FFFFFF"/>
                  </a:solidFill>
                </a:uFill>
                <a:latin typeface="+mn-lt"/>
              </a:rPr>
              <a:t> cache and its symbolic name (</a:t>
            </a:r>
            <a:r>
              <a:rPr lang="en-US" sz="2000" b="0" spc="-1" dirty="0" err="1">
                <a:uFill>
                  <a:solidFill>
                    <a:srgbClr val="FFFFFF"/>
                  </a:solidFill>
                </a:uFill>
                <a:latin typeface="+mn-lt"/>
              </a:rPr>
              <a:t>soname</a:t>
            </a:r>
            <a:r>
              <a:rPr lang="en-US" sz="2000" b="0" spc="-1" dirty="0">
                <a:uFill>
                  <a:solidFill>
                    <a:srgbClr val="FFFFFF"/>
                  </a:solidFill>
                </a:uFill>
                <a:latin typeface="+mn-lt"/>
              </a:rPr>
              <a:t>) must be linked. That is done by running </a:t>
            </a:r>
            <a:r>
              <a:rPr lang="en-US" sz="1800" b="0" spc="-1" dirty="0" err="1">
                <a:uFill>
                  <a:solidFill>
                    <a:srgbClr val="FFFFFF"/>
                  </a:solidFill>
                </a:uFill>
                <a:latin typeface="Courier"/>
              </a:rPr>
              <a:t>ldconfig</a:t>
            </a:r>
            <a:r>
              <a:rPr lang="en-US" sz="2000" b="0" spc="-1" dirty="0">
                <a:uFill>
                  <a:solidFill>
                    <a:srgbClr val="FFFFFF"/>
                  </a:solidFill>
                </a:uFill>
                <a:latin typeface="+mn-lt"/>
              </a:rPr>
              <a:t> on the target.</a:t>
            </a:r>
          </a:p>
          <a:p>
            <a:r>
              <a:rPr lang="en-US" sz="2000" b="0" spc="-1" dirty="0">
                <a:uFill>
                  <a:solidFill>
                    <a:srgbClr val="FFFFFF"/>
                  </a:solidFill>
                </a:uFill>
                <a:latin typeface="+mn-lt"/>
              </a:rPr>
              <a:t>Add a post installation script to the </a:t>
            </a:r>
            <a:r>
              <a:rPr lang="en-US" sz="1800" b="0" spc="-1" dirty="0">
                <a:uFill>
                  <a:solidFill>
                    <a:srgbClr val="FFFFFF"/>
                  </a:solidFill>
                </a:uFill>
                <a:latin typeface="Courier"/>
              </a:rPr>
              <a:t>${PN}</a:t>
            </a:r>
            <a:r>
              <a:rPr lang="en-US" sz="2000" b="0" spc="-1" dirty="0">
                <a:uFill>
                  <a:solidFill>
                    <a:srgbClr val="FFFFFF"/>
                  </a:solidFill>
                </a:uFill>
                <a:latin typeface="+mn-lt"/>
              </a:rPr>
              <a:t> package that only runs </a:t>
            </a:r>
            <a:r>
              <a:rPr lang="en-US" sz="1800" b="0" spc="-1" dirty="0" err="1">
                <a:uFill>
                  <a:solidFill>
                    <a:srgbClr val="FFFFFF"/>
                  </a:solidFill>
                </a:uFill>
                <a:latin typeface="Courier"/>
              </a:rPr>
              <a:t>ldconfig</a:t>
            </a:r>
            <a:r>
              <a:rPr lang="en-US" sz="2000" b="0" spc="-1" dirty="0">
                <a:uFill>
                  <a:solidFill>
                    <a:srgbClr val="FFFFFF"/>
                  </a:solidFill>
                </a:uFill>
                <a:latin typeface="+mn-lt"/>
              </a:rPr>
              <a:t> when it is run on the target but not when the build system creates the root file system.</a:t>
            </a:r>
          </a:p>
        </p:txBody>
      </p:sp>
      <p:sp>
        <p:nvSpPr>
          <p:cNvPr id="6" name="Rectangle 5"/>
          <p:cNvSpPr/>
          <p:nvPr/>
        </p:nvSpPr>
        <p:spPr>
          <a:xfrm>
            <a:off x="954775" y="3868416"/>
            <a:ext cx="6942316" cy="2123658"/>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pkg_postinst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_${PN}() {</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sh</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if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x"$D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"x" ]; then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target execution</a:t>
            </a:r>
            <a:b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ldconfig</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0</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else</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build system execution</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exit 1</a:t>
            </a:r>
          </a:p>
          <a:p>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a:t>
            </a:r>
          </a:p>
          <a:p>
            <a:pPr>
              <a:spcAft>
                <a:spcPts val="12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72613658"/>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Installation for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err="1">
                <a:uFill>
                  <a:solidFill>
                    <a:srgbClr val="FFFFFF"/>
                  </a:solidFill>
                </a:uFill>
                <a:latin typeface="+mn-lt"/>
              </a:rPr>
              <a:t>Makefile</a:t>
            </a:r>
            <a:r>
              <a:rPr lang="en-US" sz="2000" b="0" spc="-1" dirty="0">
                <a:uFill>
                  <a:solidFill>
                    <a:srgbClr val="FFFFFF"/>
                  </a:solidFill>
                </a:uFill>
                <a:latin typeface="+mn-lt"/>
              </a:rPr>
              <a:t> Installation</a:t>
            </a:r>
          </a:p>
          <a:p>
            <a:pPr marL="342900" lvl="1" indent="0">
              <a:buNone/>
            </a:pPr>
            <a:endParaRPr lang="en-US" sz="1800" b="0" spc="-1" dirty="0">
              <a:uFill>
                <a:solidFill>
                  <a:srgbClr val="FFFFFF"/>
                </a:solidFill>
              </a:uFill>
              <a:latin typeface="+mn-lt"/>
            </a:endParaRPr>
          </a:p>
          <a:p>
            <a:pPr marL="342900" lvl="1" indent="0">
              <a:buNone/>
            </a:pPr>
            <a:endParaRPr lang="en-US" sz="180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pPr marL="342900" lvl="1" indent="0">
              <a:buNone/>
            </a:pPr>
            <a:endParaRPr lang="en-US" sz="1800" b="0" spc="-1" dirty="0">
              <a:uFill>
                <a:solidFill>
                  <a:srgbClr val="FFFFFF"/>
                </a:solidFill>
              </a:uFill>
              <a:latin typeface="+mn-lt"/>
            </a:endParaRPr>
          </a:p>
          <a:p>
            <a:r>
              <a:rPr lang="en-US" sz="2000" b="0" spc="-1" dirty="0">
                <a:uFill>
                  <a:solidFill>
                    <a:srgbClr val="FFFFFF"/>
                  </a:solidFill>
                </a:uFill>
                <a:latin typeface="+mn-lt"/>
              </a:rPr>
              <a:t>Recipe Installation </a:t>
            </a:r>
          </a:p>
          <a:p>
            <a:pPr lvl="1"/>
            <a:r>
              <a:rPr lang="en-US" sz="1800" spc="-1" dirty="0">
                <a:uFill>
                  <a:solidFill>
                    <a:srgbClr val="FFFFFF"/>
                  </a:solidFill>
                </a:uFill>
                <a:latin typeface="+mn-lt"/>
              </a:rPr>
              <a:t>P</a:t>
            </a:r>
            <a:r>
              <a:rPr lang="en-US" sz="1800" b="0" spc="-1" dirty="0">
                <a:uFill>
                  <a:solidFill>
                    <a:srgbClr val="FFFFFF"/>
                  </a:solidFill>
                </a:uFill>
                <a:latin typeface="+mn-lt"/>
              </a:rPr>
              <a:t>roviding/overriding the </a:t>
            </a:r>
            <a:r>
              <a:rPr lang="en-US" sz="1800" b="0" spc="-1" dirty="0" err="1">
                <a:uFill>
                  <a:solidFill>
                    <a:srgbClr val="FFFFFF"/>
                  </a:solidFill>
                </a:uFill>
                <a:latin typeface="+mn-lt"/>
              </a:rPr>
              <a:t>do_install</a:t>
            </a:r>
            <a:r>
              <a:rPr lang="en-US" sz="1800" b="0" spc="-1" dirty="0">
                <a:uFill>
                  <a:solidFill>
                    <a:srgbClr val="FFFFFF"/>
                  </a:solidFill>
                </a:uFill>
                <a:latin typeface="+mn-lt"/>
              </a:rPr>
              <a:t> task</a:t>
            </a:r>
          </a:p>
          <a:p>
            <a:endParaRPr lang="en-US" sz="2000" b="0" spc="-1" dirty="0">
              <a:uFill>
                <a:solidFill>
                  <a:srgbClr val="FFFFFF"/>
                </a:solidFill>
              </a:uFill>
              <a:latin typeface="+mn-lt"/>
            </a:endParaRPr>
          </a:p>
          <a:p>
            <a:endParaRPr lang="en-US" sz="2000" b="0" spc="-1" dirty="0">
              <a:uFill>
                <a:solidFill>
                  <a:srgbClr val="FFFFFF"/>
                </a:solidFill>
              </a:uFill>
              <a:latin typeface="+mn-lt"/>
            </a:endParaRPr>
          </a:p>
          <a:p>
            <a:pPr lvl="1"/>
            <a:r>
              <a:rPr lang="en-US" sz="1800" b="0" spc="-1" dirty="0">
                <a:uFill>
                  <a:solidFill>
                    <a:srgbClr val="FFFFFF"/>
                  </a:solidFill>
                </a:uFill>
                <a:latin typeface="+mn-lt"/>
              </a:rPr>
              <a:t>The build system defines a series of variables for convenience:</a:t>
            </a:r>
          </a:p>
          <a:p>
            <a:pPr marL="339725" lvl="3" indent="0">
              <a:buNone/>
            </a:pPr>
            <a:r>
              <a:rPr lang="en-US" sz="1800" spc="-1" dirty="0">
                <a:uFill>
                  <a:solidFill>
                    <a:srgbClr val="FFFFFF"/>
                  </a:solidFill>
                </a:uFill>
                <a:latin typeface="+mn-lt"/>
              </a:rPr>
              <a:t>	</a:t>
            </a:r>
            <a:r>
              <a:rPr lang="en-US" sz="1600" spc="-1" dirty="0" err="1">
                <a:uFill>
                  <a:solidFill>
                    <a:srgbClr val="FFFFFF"/>
                  </a:solidFill>
                </a:uFill>
                <a:latin typeface="+mn-lt"/>
              </a:rPr>
              <a:t>bindir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sbindir</a:t>
            </a:r>
            <a:r>
              <a:rPr lang="en-US" sz="1600" b="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b="0" spc="-1" dirty="0" smtClean="0">
                <a:uFill>
                  <a:solidFill>
                    <a:srgbClr val="FFFFFF"/>
                  </a:solidFill>
                </a:uFill>
                <a:latin typeface="+mn-lt"/>
              </a:rPr>
              <a:t>/</a:t>
            </a:r>
            <a:r>
              <a:rPr lang="en-US" sz="1600" b="0" spc="-1" dirty="0" err="1" smtClean="0">
                <a:uFill>
                  <a:solidFill>
                    <a:srgbClr val="FFFFFF"/>
                  </a:solidFill>
                </a:uFill>
                <a:latin typeface="+mn-lt"/>
              </a:rPr>
              <a:t>usr</a:t>
            </a:r>
            <a:r>
              <a:rPr lang="en-US" sz="1600" b="0" spc="-1" dirty="0" smtClean="0">
                <a:uFill>
                  <a:solidFill>
                    <a:srgbClr val="FFFFFF"/>
                  </a:solidFill>
                </a:uFill>
                <a:latin typeface="+mn-lt"/>
              </a:rPr>
              <a:t>/</a:t>
            </a:r>
            <a:r>
              <a:rPr lang="en-US" sz="1600" b="0" spc="-1" dirty="0" err="1" smtClean="0">
                <a:uFill>
                  <a:solidFill>
                    <a:srgbClr val="FFFFFF"/>
                  </a:solidFill>
                </a:uFill>
                <a:latin typeface="+mn-lt"/>
              </a:rPr>
              <a:t>sbin</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b="0" spc="-1" dirty="0">
              <a:uFill>
                <a:solidFill>
                  <a:srgbClr val="FFFFFF"/>
                </a:solidFill>
              </a:uFill>
              <a:latin typeface="+mn-lt"/>
            </a:endParaRPr>
          </a:p>
          <a:p>
            <a:pPr marL="339725" lvl="3" indent="0">
              <a:buNone/>
            </a:pPr>
            <a:r>
              <a:rPr lang="en-US" sz="1600" spc="-1" dirty="0">
                <a:uFill>
                  <a:solidFill>
                    <a:srgbClr val="FFFFFF"/>
                  </a:solidFill>
                </a:uFill>
                <a:latin typeface="+mn-lt"/>
              </a:rPr>
              <a:t>	</a:t>
            </a:r>
            <a:r>
              <a:rPr lang="en-US" sz="1600" spc="-1" dirty="0" err="1">
                <a:uFill>
                  <a:solidFill>
                    <a:srgbClr val="FFFFFF"/>
                  </a:solidFill>
                </a:uFill>
                <a:latin typeface="+mn-lt"/>
              </a:rPr>
              <a:t>libdir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a:p>
            <a:pPr marL="339725" lvl="3" indent="0">
              <a:buNone/>
            </a:pPr>
            <a:r>
              <a:rPr lang="en-US" sz="1600" b="0" spc="-1" dirty="0">
                <a:uFill>
                  <a:solidFill>
                    <a:srgbClr val="FFFFFF"/>
                  </a:solidFill>
                </a:uFill>
                <a:latin typeface="+mn-lt"/>
              </a:rPr>
              <a:t>	</a:t>
            </a:r>
            <a:r>
              <a:rPr lang="en-US" sz="1600" b="0" spc="-1" dirty="0" err="1">
                <a:uFill>
                  <a:solidFill>
                    <a:srgbClr val="FFFFFF"/>
                  </a:solidFill>
                </a:uFill>
                <a:latin typeface="+mn-lt"/>
              </a:rPr>
              <a:t>libexe</a:t>
            </a:r>
            <a:r>
              <a:rPr lang="en-US" sz="1600" spc="-1" dirty="0" err="1">
                <a:uFill>
                  <a:solidFill>
                    <a:srgbClr val="FFFFFF"/>
                  </a:solidFill>
                </a:uFill>
                <a:latin typeface="+mn-lt"/>
              </a:rPr>
              <a:t>cdir</a:t>
            </a:r>
            <a:r>
              <a:rPr lang="en-US" sz="1600" spc="-1" dirty="0">
                <a:uFill>
                  <a:solidFill>
                    <a:srgbClr val="FFFFFF"/>
                  </a:solidFill>
                </a:uFill>
                <a:latin typeface="+mn-lt"/>
              </a:rPr>
              <a:t> = </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latin typeface="+mn-lt"/>
              </a:rPr>
              <a:t>/</a:t>
            </a:r>
            <a:r>
              <a:rPr lang="en-US" sz="1600" spc="-1" dirty="0" err="1" smtClean="0">
                <a:uFill>
                  <a:solidFill>
                    <a:srgbClr val="FFFFFF"/>
                  </a:solidFill>
                </a:uFill>
                <a:latin typeface="+mn-lt"/>
              </a:rPr>
              <a:t>usr</a:t>
            </a:r>
            <a:r>
              <a:rPr lang="en-US" sz="1600" spc="-1" dirty="0" smtClean="0">
                <a:uFill>
                  <a:solidFill>
                    <a:srgbClr val="FFFFFF"/>
                  </a:solidFill>
                </a:uFill>
                <a:latin typeface="+mn-lt"/>
              </a:rPr>
              <a:t>/lib</a:t>
            </a:r>
            <a:r>
              <a:rPr lang="en-US" sz="1600" dirty="0">
                <a:solidFill>
                  <a:schemeClr val="tx1"/>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latin typeface="+mn-lt"/>
            </a:endParaRPr>
          </a:p>
        </p:txBody>
      </p:sp>
      <p:sp>
        <p:nvSpPr>
          <p:cNvPr id="6" name="Rectangle 5"/>
          <p:cNvSpPr/>
          <p:nvPr/>
        </p:nvSpPr>
        <p:spPr>
          <a:xfrm>
            <a:off x="928939" y="3446959"/>
            <a:ext cx="6942316" cy="99257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do_install</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b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b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0755 ${B}/bin/* ${D}{</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bindir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Aft>
                <a:spcPts val="1200"/>
              </a:spcAft>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p:txBody>
      </p:sp>
      <p:sp>
        <p:nvSpPr>
          <p:cNvPr id="2" name="TextBox 1"/>
          <p:cNvSpPr txBox="1"/>
          <p:nvPr/>
        </p:nvSpPr>
        <p:spPr>
          <a:xfrm>
            <a:off x="3969328" y="4860727"/>
            <a:ext cx="3792682" cy="1269578"/>
          </a:xfrm>
          <a:prstGeom prst="rect">
            <a:avLst/>
          </a:prstGeom>
          <a:noFill/>
        </p:spPr>
        <p:txBody>
          <a:bodyPr wrap="square" rtlCol="0">
            <a:spAutoFit/>
          </a:bodyPr>
          <a:lstStyle/>
          <a:p>
            <a:pPr lvl="1">
              <a:spcBef>
                <a:spcPts val="500"/>
              </a:spcBef>
            </a:pPr>
            <a:r>
              <a:rPr lang="en-US" sz="1600" spc="-1" dirty="0" err="1">
                <a:uFill>
                  <a:solidFill>
                    <a:srgbClr val="FFFFFF"/>
                  </a:solidFill>
                </a:uFill>
              </a:rPr>
              <a:t>sysconfdir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a:uFill>
                  <a:solidFill>
                    <a:srgbClr val="FFFFFF"/>
                  </a:solidFill>
                </a:uFill>
              </a:rPr>
              <a:t>etc</a:t>
            </a:r>
            <a:r>
              <a:rPr lang="en-US" sz="1600" spc="-1" dirty="0" smtClean="0">
                <a:uFill>
                  <a:solidFill>
                    <a:srgbClr val="FFFFFF"/>
                  </a:solidFill>
                </a:uFill>
              </a:rPr>
              <a:t>/</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datadir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/share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a:uFill>
                  <a:solidFill>
                    <a:srgbClr val="FFFFFF"/>
                  </a:solidFill>
                </a:uFill>
              </a:rPr>
              <a:t>mandir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/use/share/man</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spc="-1" dirty="0">
              <a:uFill>
                <a:solidFill>
                  <a:srgbClr val="FFFFFF"/>
                </a:solidFill>
              </a:uFill>
            </a:endParaRPr>
          </a:p>
          <a:p>
            <a:pPr lvl="1">
              <a:spcBef>
                <a:spcPts val="500"/>
              </a:spcBef>
            </a:pPr>
            <a:r>
              <a:rPr lang="en-US" sz="1600" spc="-1" dirty="0" err="1">
                <a:uFill>
                  <a:solidFill>
                    <a:srgbClr val="FFFFFF"/>
                  </a:solidFill>
                </a:uFill>
              </a:rPr>
              <a:t>includedir</a:t>
            </a:r>
            <a:r>
              <a:rPr lang="en-US" sz="1600" spc="-1" dirty="0">
                <a:uFill>
                  <a:solidFill>
                    <a:srgbClr val="FFFFFF"/>
                  </a:solidFill>
                </a:uFill>
              </a:rPr>
              <a:t> = </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r>
              <a:rPr lang="en-US" sz="1600" spc="-1" dirty="0" smtClean="0">
                <a:uFill>
                  <a:solidFill>
                    <a:srgbClr val="FFFFFF"/>
                  </a:solidFill>
                </a:uFill>
              </a:rPr>
              <a:t>/</a:t>
            </a:r>
            <a:r>
              <a:rPr lang="en-US" sz="1600" spc="-1" dirty="0" err="1" smtClean="0">
                <a:uFill>
                  <a:solidFill>
                    <a:srgbClr val="FFFFFF"/>
                  </a:solidFill>
                </a:uFill>
              </a:rPr>
              <a:t>usr</a:t>
            </a:r>
            <a:r>
              <a:rPr lang="en-US" sz="1600" spc="-1" dirty="0" smtClean="0">
                <a:uFill>
                  <a:solidFill>
                    <a:srgbClr val="FFFFFF"/>
                  </a:solidFill>
                </a:uFill>
              </a:rPr>
              <a:t>/include</a:t>
            </a:r>
            <a:r>
              <a:rPr lang="en-US" sz="1600" dirty="0">
                <a:latin typeface="Courier New" panose="02070309020205020404" pitchFamily="49" charset="0"/>
                <a:ea typeface="Times New Roman" panose="02020603050405020304" pitchFamily="18" charset="0"/>
                <a:cs typeface="Times New Roman" panose="02020603050405020304" pitchFamily="18" charset="0"/>
              </a:rPr>
              <a:t>"</a:t>
            </a:r>
            <a:endParaRPr lang="en-US" sz="1600" dirty="0">
              <a:latin typeface="+mn-lt"/>
            </a:endParaRPr>
          </a:p>
        </p:txBody>
      </p:sp>
      <p:sp>
        <p:nvSpPr>
          <p:cNvPr id="7" name="Rectangle 6"/>
          <p:cNvSpPr/>
          <p:nvPr/>
        </p:nvSpPr>
        <p:spPr>
          <a:xfrm>
            <a:off x="909749" y="1294465"/>
            <a:ext cx="6942316" cy="132343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 ?=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.PHONY: 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Install:</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-d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a:p>
            <a:pPr>
              <a:spcBef>
                <a:spcPts val="300"/>
              </a:spcBef>
            </a:pP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$(INSTALL) -m 0755 $(TARGET) $(DESTDIR)/</a:t>
            </a:r>
            <a:r>
              <a:rPr lang="en-US" sz="14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usr</a:t>
            </a:r>
            <a:r>
              <a:rPr lang="en-US" sz="14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/bin</a:t>
            </a:r>
          </a:p>
        </p:txBody>
      </p:sp>
    </p:spTree>
    <p:extLst>
      <p:ext uri="{BB962C8B-B14F-4D97-AF65-F5344CB8AC3E}">
        <p14:creationId xmlns:p14="http://schemas.microsoft.com/office/powerpoint/2010/main" val="3409793743"/>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Debugging Packaging</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lstStyle/>
          <a:p>
            <a:r>
              <a:rPr lang="en-US" sz="2000" b="0" spc="-1" dirty="0">
                <a:uFill>
                  <a:solidFill>
                    <a:srgbClr val="FFFFFF"/>
                  </a:solidFill>
                </a:uFill>
                <a:latin typeface="+mn-lt"/>
              </a:rPr>
              <a:t>Check the packaging logfiles in </a:t>
            </a:r>
            <a:r>
              <a:rPr lang="en-US" sz="1800" b="0" spc="-1" dirty="0">
                <a:uFill>
                  <a:solidFill>
                    <a:srgbClr val="FFFFFF"/>
                  </a:solidFill>
                </a:uFill>
                <a:latin typeface="Courier"/>
              </a:rPr>
              <a:t>${WORKDIR}/temp</a:t>
            </a:r>
            <a:endParaRPr lang="en-US" sz="1800" b="0" spc="-1" dirty="0">
              <a:uFill>
                <a:solidFill>
                  <a:srgbClr val="FFFFFF"/>
                </a:solidFill>
              </a:uFill>
              <a:latin typeface="+mn-lt"/>
            </a:endParaRPr>
          </a:p>
          <a:p>
            <a:r>
              <a:rPr lang="en-US" sz="2000" b="0" spc="-1" dirty="0">
                <a:uFill>
                  <a:solidFill>
                    <a:srgbClr val="FFFFFF"/>
                  </a:solidFill>
                </a:uFill>
                <a:latin typeface="+mn-lt"/>
              </a:rPr>
              <a:t>Check installation of artifacts in </a:t>
            </a:r>
            <a:r>
              <a:rPr lang="en-US" sz="1800" b="0" spc="-1" dirty="0">
                <a:uFill>
                  <a:solidFill>
                    <a:srgbClr val="FFFFFF"/>
                  </a:solidFill>
                </a:uFill>
                <a:latin typeface="Courier"/>
              </a:rPr>
              <a:t>${WORKDIR}/image</a:t>
            </a:r>
          </a:p>
          <a:p>
            <a:pPr lvl="1"/>
            <a:r>
              <a:rPr lang="en-US" sz="1800" spc="-1" dirty="0">
                <a:uFill>
                  <a:solidFill>
                    <a:srgbClr val="FFFFFF"/>
                  </a:solidFill>
                </a:uFill>
                <a:latin typeface="+mn-lt"/>
              </a:rPr>
              <a:t>The </a:t>
            </a:r>
            <a:r>
              <a:rPr lang="en-US" sz="1800" spc="-1" dirty="0" err="1">
                <a:uFill>
                  <a:solidFill>
                    <a:srgbClr val="FFFFFF"/>
                  </a:solidFill>
                </a:uFill>
                <a:latin typeface="+mn-lt"/>
              </a:rPr>
              <a:t>do_install</a:t>
            </a:r>
            <a:r>
              <a:rPr lang="en-US" sz="1800" spc="-1" dirty="0">
                <a:uFill>
                  <a:solidFill>
                    <a:srgbClr val="FFFFFF"/>
                  </a:solidFill>
                </a:uFill>
                <a:latin typeface="+mn-lt"/>
              </a:rPr>
              <a:t> task installs the artifacts into this directory.</a:t>
            </a:r>
          </a:p>
          <a:p>
            <a:pPr lvl="1"/>
            <a:r>
              <a:rPr lang="en-US" sz="1800" b="0" spc="-1" dirty="0">
                <a:uFill>
                  <a:solidFill>
                    <a:srgbClr val="FFFFFF"/>
                  </a:solidFill>
                </a:uFill>
                <a:latin typeface="+mn-lt"/>
              </a:rPr>
              <a:t>If artifacts are missing they are </a:t>
            </a:r>
            <a:r>
              <a:rPr lang="en-US" sz="1800" spc="-1" dirty="0">
                <a:uFill>
                  <a:solidFill>
                    <a:srgbClr val="FFFFFF"/>
                  </a:solidFill>
                </a:uFill>
                <a:latin typeface="+mn-lt"/>
              </a:rPr>
              <a:t>packaged.</a:t>
            </a:r>
            <a:endParaRPr lang="en-US" sz="1800" b="0" spc="-1" dirty="0">
              <a:uFill>
                <a:solidFill>
                  <a:srgbClr val="FFFFFF"/>
                </a:solidFill>
              </a:uFill>
              <a:latin typeface="+mn-lt"/>
            </a:endParaRPr>
          </a:p>
          <a:p>
            <a:r>
              <a:rPr lang="en-US" sz="2000" b="0" spc="-1" dirty="0">
                <a:uFill>
                  <a:solidFill>
                    <a:srgbClr val="FFFFFF"/>
                  </a:solidFill>
                </a:uFill>
                <a:latin typeface="+mn-lt"/>
              </a:rPr>
              <a:t>Check packaging artifacts in </a:t>
            </a:r>
            <a:r>
              <a:rPr lang="en-US" sz="1800" b="0" spc="-1" dirty="0">
                <a:uFill>
                  <a:solidFill>
                    <a:srgbClr val="FFFFFF"/>
                  </a:solidFill>
                </a:uFill>
                <a:latin typeface="Courier"/>
              </a:rPr>
              <a:t>${WORKDIR}/package</a:t>
            </a:r>
          </a:p>
          <a:p>
            <a:pPr lvl="1"/>
            <a:r>
              <a:rPr lang="en-US" sz="1800" spc="-1" dirty="0">
                <a:uFill>
                  <a:solidFill>
                    <a:srgbClr val="FFFFFF"/>
                  </a:solidFill>
                </a:uFill>
                <a:latin typeface="+mn-lt"/>
              </a:rPr>
              <a:t>This where the artifacts are staged for packaging, including the ones created for the debug packages.</a:t>
            </a:r>
          </a:p>
          <a:p>
            <a:r>
              <a:rPr lang="en-US" sz="2000" b="0" spc="-1" dirty="0">
                <a:uFill>
                  <a:solidFill>
                    <a:srgbClr val="FFFFFF"/>
                  </a:solidFill>
                </a:uFill>
                <a:latin typeface="+mn-lt"/>
              </a:rPr>
              <a:t>Check package splitting in </a:t>
            </a:r>
            <a:r>
              <a:rPr lang="en-US" sz="1800" b="0" spc="-1" dirty="0">
                <a:uFill>
                  <a:solidFill>
                    <a:srgbClr val="FFFFFF"/>
                  </a:solidFill>
                </a:uFill>
                <a:latin typeface="Courier"/>
              </a:rPr>
              <a:t>${WORKDIR}/packages-split</a:t>
            </a:r>
          </a:p>
          <a:p>
            <a:pPr lvl="1"/>
            <a:r>
              <a:rPr lang="en-US" sz="1800" b="0" spc="-1" dirty="0">
                <a:uFill>
                  <a:solidFill>
                    <a:srgbClr val="FFFFFF"/>
                  </a:solidFill>
                </a:uFill>
                <a:latin typeface="+mn-lt"/>
              </a:rPr>
              <a:t>Packages and their content are staged here by package name before they are wrapped by the package manager.</a:t>
            </a:r>
          </a:p>
          <a:p>
            <a:pPr lvl="1"/>
            <a:r>
              <a:rPr lang="en-US" sz="1800" spc="-1" dirty="0">
                <a:uFill>
                  <a:solidFill>
                    <a:srgbClr val="FFFFFF"/>
                  </a:solidFill>
                </a:uFill>
                <a:latin typeface="+mn-lt"/>
              </a:rPr>
              <a:t>Allows you to verify if the artifacts have indeed been placed into the </a:t>
            </a:r>
            <a:r>
              <a:rPr lang="en-US" sz="1800" spc="-1" dirty="0" smtClean="0">
                <a:uFill>
                  <a:solidFill>
                    <a:srgbClr val="FFFFFF"/>
                  </a:solidFill>
                </a:uFill>
                <a:latin typeface="+mn-lt"/>
              </a:rPr>
              <a:t>correct </a:t>
            </a:r>
            <a:r>
              <a:rPr lang="en-US" sz="1800" spc="-1" dirty="0">
                <a:uFill>
                  <a:solidFill>
                    <a:srgbClr val="FFFFFF"/>
                  </a:solidFill>
                </a:uFill>
                <a:latin typeface="+mn-lt"/>
              </a:rPr>
              <a:t>package.</a:t>
            </a:r>
          </a:p>
          <a:p>
            <a:r>
              <a:rPr lang="en-US" sz="2000" b="0" spc="-1" dirty="0">
                <a:uFill>
                  <a:solidFill>
                    <a:srgbClr val="FFFFFF"/>
                  </a:solidFill>
                </a:uFill>
                <a:latin typeface="+mn-lt"/>
              </a:rPr>
              <a:t>Check created packages in </a:t>
            </a:r>
            <a:r>
              <a:rPr lang="en-US" sz="1800" b="0" spc="-1" dirty="0">
                <a:uFill>
                  <a:solidFill>
                    <a:srgbClr val="FFFFFF"/>
                  </a:solidFill>
                </a:uFill>
                <a:latin typeface="Courier"/>
              </a:rPr>
              <a:t>${WORKDIR}/deploy-&lt;</a:t>
            </a:r>
            <a:r>
              <a:rPr lang="en-US" sz="1800" b="0" spc="-1" dirty="0" err="1">
                <a:uFill>
                  <a:solidFill>
                    <a:srgbClr val="FFFFFF"/>
                  </a:solidFill>
                </a:uFill>
                <a:latin typeface="Courier"/>
              </a:rPr>
              <a:t>pkgmgr</a:t>
            </a:r>
            <a:r>
              <a:rPr lang="en-US" sz="1800" b="0" spc="-1" dirty="0">
                <a:uFill>
                  <a:solidFill>
                    <a:srgbClr val="FFFFFF"/>
                  </a:solidFill>
                </a:uFill>
                <a:latin typeface="Courier"/>
              </a:rPr>
              <a:t>&gt;</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814358830"/>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Package Architecture</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7"/>
            <a:ext cx="8233186" cy="5127464"/>
          </a:xfrm>
        </p:spPr>
        <p:txBody>
          <a:bodyPr>
            <a:normAutofit lnSpcReduction="10000"/>
          </a:bodyPr>
          <a:lstStyle/>
          <a:p>
            <a:r>
              <a:rPr lang="en-US" sz="2000" b="0" spc="-1" dirty="0">
                <a:uFill>
                  <a:solidFill>
                    <a:srgbClr val="FFFFFF"/>
                  </a:solidFill>
                </a:uFill>
                <a:latin typeface="+mn-lt"/>
              </a:rPr>
              <a:t>The build system distinguishes packages by their hardware dependencies into three main categories:</a:t>
            </a:r>
          </a:p>
          <a:p>
            <a:pPr lvl="1"/>
            <a:r>
              <a:rPr lang="en-US" sz="1800" spc="-1" dirty="0">
                <a:uFill>
                  <a:solidFill>
                    <a:srgbClr val="FFFFFF"/>
                  </a:solidFill>
                </a:uFill>
                <a:latin typeface="+mn-lt"/>
              </a:rPr>
              <a:t>Tune – Generic CPU architecture such as core2_32, corei7, armv7, etc. This is the default and typically appropriate for </a:t>
            </a:r>
            <a:r>
              <a:rPr lang="en-US" sz="1800" spc="-1" dirty="0" err="1">
                <a:uFill>
                  <a:solidFill>
                    <a:srgbClr val="FFFFFF"/>
                  </a:solidFill>
                </a:uFill>
                <a:latin typeface="+mn-lt"/>
              </a:rPr>
              <a:t>userspace</a:t>
            </a:r>
            <a:r>
              <a:rPr lang="en-US" sz="1800" spc="-1" dirty="0">
                <a:uFill>
                  <a:solidFill>
                    <a:srgbClr val="FFFFFF"/>
                  </a:solidFill>
                </a:uFill>
                <a:latin typeface="+mn-lt"/>
              </a:rPr>
              <a:t> packages.</a:t>
            </a:r>
          </a:p>
          <a:p>
            <a:pPr lvl="1"/>
            <a:r>
              <a:rPr lang="en-US" sz="1800" b="0" spc="-1" dirty="0">
                <a:uFill>
                  <a:solidFill>
                    <a:srgbClr val="FFFFFF"/>
                  </a:solidFill>
                </a:uFill>
                <a:latin typeface="+mn-lt"/>
              </a:rPr>
              <a:t>Machine – Specific machine architecture. Appropriate for packages that require particular hardware features of a machine. </a:t>
            </a:r>
            <a:r>
              <a:rPr lang="en-US" sz="1800" spc="-1" dirty="0">
                <a:uFill>
                  <a:solidFill>
                    <a:srgbClr val="FFFFFF"/>
                  </a:solidFill>
                </a:uFill>
                <a:latin typeface="+mn-lt"/>
              </a:rPr>
              <a:t>Typically</a:t>
            </a:r>
            <a:r>
              <a:rPr lang="en-US" sz="1800" b="0" spc="-1" dirty="0">
                <a:uFill>
                  <a:solidFill>
                    <a:srgbClr val="FFFFFF"/>
                  </a:solidFill>
                </a:uFill>
                <a:latin typeface="+mn-lt"/>
              </a:rPr>
              <a:t> applicable to kernel, drivers, and bootloader.</a:t>
            </a:r>
          </a:p>
          <a:p>
            <a:pPr lvl="1"/>
            <a:r>
              <a:rPr lang="en-US" sz="1800" spc="-1" dirty="0">
                <a:uFill>
                  <a:solidFill>
                    <a:srgbClr val="FFFFFF"/>
                  </a:solidFill>
                </a:uFill>
                <a:latin typeface="+mn-lt"/>
              </a:rPr>
              <a:t>All – Package applies to all architectures such as shell scripts, managed runtime code (Python, Lua, Java, …), configuration files, etc.</a:t>
            </a:r>
          </a:p>
          <a:p>
            <a:r>
              <a:rPr lang="en-US" sz="2000" b="0" spc="-1" dirty="0">
                <a:uFill>
                  <a:solidFill>
                    <a:srgbClr val="FFFFFF"/>
                  </a:solidFill>
                </a:uFill>
                <a:latin typeface="+mn-lt"/>
              </a:rPr>
              <a:t>Package architecture is controlled by the </a:t>
            </a:r>
            <a:r>
              <a:rPr lang="en-US" sz="1800" b="0" spc="-1" dirty="0">
                <a:uFill>
                  <a:solidFill>
                    <a:srgbClr val="FFFFFF"/>
                  </a:solidFill>
                </a:uFill>
                <a:latin typeface="Courier"/>
              </a:rPr>
              <a:t>PACKAGE_ARCH</a:t>
            </a:r>
            <a:r>
              <a:rPr lang="en-US" sz="2000" b="0" spc="-1" dirty="0">
                <a:uFill>
                  <a:solidFill>
                    <a:srgbClr val="FFFFFF"/>
                  </a:solidFill>
                </a:uFill>
                <a:latin typeface="+mn-lt"/>
              </a:rPr>
              <a:t> variable:</a:t>
            </a:r>
          </a:p>
          <a:p>
            <a:pPr lvl="1"/>
            <a:r>
              <a:rPr lang="en-US" sz="1800" spc="-1" dirty="0">
                <a:uFill>
                  <a:solidFill>
                    <a:srgbClr val="FFFFFF"/>
                  </a:solidFill>
                </a:uFill>
                <a:latin typeface="+mn-lt"/>
              </a:rPr>
              <a:t>Tune (default) – </a:t>
            </a:r>
            <a:r>
              <a:rPr lang="en-US" sz="1600" spc="-1" dirty="0">
                <a:uFill>
                  <a:solidFill>
                    <a:srgbClr val="FFFFFF"/>
                  </a:solidFill>
                </a:uFill>
                <a:latin typeface="Courier"/>
              </a:rPr>
              <a:t>PACKAGE_ARCH = "${TUNE_PKGARCH</a:t>
            </a:r>
            <a:r>
              <a:rPr lang="en-US" sz="1600" spc="-1" dirty="0" smtClean="0">
                <a:uFill>
                  <a:solidFill>
                    <a:srgbClr val="FFFFFF"/>
                  </a:solidFill>
                </a:uFill>
                <a:latin typeface="Courier"/>
              </a:rPr>
              <a:t>}"</a:t>
            </a:r>
            <a:endParaRPr lang="en-US" sz="1600" spc="-1" dirty="0">
              <a:uFill>
                <a:solidFill>
                  <a:srgbClr val="FFFFFF"/>
                </a:solidFill>
              </a:uFill>
              <a:latin typeface="Courier"/>
            </a:endParaRPr>
          </a:p>
          <a:p>
            <a:pPr lvl="1"/>
            <a:r>
              <a:rPr lang="en-US" sz="1800" b="0" spc="-1" dirty="0">
                <a:uFill>
                  <a:solidFill>
                    <a:srgbClr val="FFFFFF"/>
                  </a:solidFill>
                </a:uFill>
                <a:latin typeface="+mn-lt"/>
              </a:rPr>
              <a:t>Machine – </a:t>
            </a:r>
            <a:r>
              <a:rPr lang="en-US" sz="1600" b="0" spc="-1" dirty="0">
                <a:uFill>
                  <a:solidFill>
                    <a:srgbClr val="FFFFFF"/>
                  </a:solidFill>
                </a:uFill>
                <a:latin typeface="Courier"/>
              </a:rPr>
              <a:t>PACKAGE_ARCH = </a:t>
            </a:r>
            <a:r>
              <a:rPr lang="en-US" sz="1600" spc="-1" dirty="0">
                <a:uFill>
                  <a:solidFill>
                    <a:srgbClr val="FFFFFF"/>
                  </a:solidFill>
                </a:uFill>
                <a:latin typeface="Courier"/>
              </a:rPr>
              <a:t>"${</a:t>
            </a:r>
            <a:r>
              <a:rPr lang="en-US" sz="1600" b="0" spc="-1" dirty="0">
                <a:uFill>
                  <a:solidFill>
                    <a:srgbClr val="FFFFFF"/>
                  </a:solidFill>
                </a:uFill>
                <a:latin typeface="Courier"/>
              </a:rPr>
              <a:t>MACHINE_ARCH</a:t>
            </a:r>
            <a:r>
              <a:rPr lang="en-US" sz="1600" spc="-1" dirty="0" smtClean="0">
                <a:uFill>
                  <a:solidFill>
                    <a:srgbClr val="FFFFFF"/>
                  </a:solidFill>
                </a:uFill>
                <a:latin typeface="Courier"/>
              </a:rPr>
              <a:t>}"</a:t>
            </a:r>
            <a:endParaRPr lang="en-US" sz="1600" b="0" spc="-1" dirty="0">
              <a:uFill>
                <a:solidFill>
                  <a:srgbClr val="FFFFFF"/>
                </a:solidFill>
              </a:uFill>
              <a:latin typeface="Courier"/>
            </a:endParaRPr>
          </a:p>
          <a:p>
            <a:pPr lvl="1"/>
            <a:r>
              <a:rPr lang="en-US" sz="1800" spc="-1" dirty="0">
                <a:uFill>
                  <a:solidFill>
                    <a:srgbClr val="FFFFFF"/>
                  </a:solidFill>
                </a:uFill>
                <a:latin typeface="+mn-lt"/>
              </a:rPr>
              <a:t>All – </a:t>
            </a:r>
            <a:r>
              <a:rPr lang="en-US" sz="1600" spc="-1" dirty="0">
                <a:uFill>
                  <a:solidFill>
                    <a:srgbClr val="FFFFFF"/>
                  </a:solidFill>
                </a:uFill>
                <a:latin typeface="Courier"/>
              </a:rPr>
              <a:t>inherit </a:t>
            </a:r>
            <a:r>
              <a:rPr lang="en-US" sz="1600" spc="-1" dirty="0" err="1">
                <a:uFill>
                  <a:solidFill>
                    <a:srgbClr val="FFFFFF"/>
                  </a:solidFill>
                </a:uFill>
                <a:latin typeface="Courier"/>
              </a:rPr>
              <a:t>allarch</a:t>
            </a:r>
            <a:endParaRPr lang="en-US" sz="1600" spc="-1" dirty="0">
              <a:uFill>
                <a:solidFill>
                  <a:srgbClr val="FFFFFF"/>
                </a:solidFill>
              </a:uFill>
              <a:latin typeface="Courier"/>
            </a:endParaRPr>
          </a:p>
          <a:p>
            <a:r>
              <a:rPr lang="en-US" sz="2000" b="0" spc="-1" dirty="0">
                <a:uFill>
                  <a:solidFill>
                    <a:srgbClr val="FFFFFF"/>
                  </a:solidFill>
                </a:uFill>
                <a:latin typeface="+mn-lt"/>
              </a:rPr>
              <a:t>Note: Package architecture does not simply determine into what category a package is placed but determines compiler and linker flags and other build options.</a:t>
            </a:r>
          </a:p>
          <a:p>
            <a:pPr lvl="1"/>
            <a:endParaRPr lang="en-US" sz="1800" b="0" spc="-1" dirty="0">
              <a:uFill>
                <a:solidFill>
                  <a:srgbClr val="FFFFFF"/>
                </a:solidFill>
              </a:uFill>
              <a:latin typeface="+mn-lt"/>
            </a:endParaRPr>
          </a:p>
          <a:p>
            <a:pPr lvl="1"/>
            <a:endParaRPr lang="en-US" sz="1800" b="0" spc="-1" dirty="0">
              <a:uFill>
                <a:solidFill>
                  <a:srgbClr val="FFFFFF"/>
                </a:solidFill>
              </a:uFill>
              <a:latin typeface="+mn-lt"/>
            </a:endParaRPr>
          </a:p>
          <a:p>
            <a:endParaRPr lang="en-US" sz="2000" b="0" spc="-1" dirty="0">
              <a:uFill>
                <a:solidFill>
                  <a:srgbClr val="FFFFFF"/>
                </a:solidFill>
              </a:uFill>
              <a:latin typeface="+mn-lt"/>
            </a:endParaRPr>
          </a:p>
        </p:txBody>
      </p:sp>
    </p:spTree>
    <p:extLst>
      <p:ext uri="{BB962C8B-B14F-4D97-AF65-F5344CB8AC3E}">
        <p14:creationId xmlns:p14="http://schemas.microsoft.com/office/powerpoint/2010/main" val="550525085"/>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System Services</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fontScale="77500" lnSpcReduction="20000"/>
          </a:bodyPr>
          <a:lstStyle/>
          <a:p>
            <a:r>
              <a:rPr lang="en-US" b="0" dirty="0"/>
              <a:t>If your software package is a system service that eventually needs to be started when the system boots you need to add the scripts and service files.</a:t>
            </a:r>
          </a:p>
          <a:p>
            <a:r>
              <a:rPr lang="en-US" dirty="0" err="1"/>
              <a:t>SysVInit</a:t>
            </a:r>
            <a:endParaRPr lang="en-US" dirty="0"/>
          </a:p>
          <a:p>
            <a:pPr lvl="1"/>
            <a:r>
              <a:rPr lang="en-US" dirty="0"/>
              <a:t>Inherit </a:t>
            </a:r>
            <a:r>
              <a:rPr lang="en-US" dirty="0">
                <a:latin typeface="Courier New" panose="02070309020205020404" pitchFamily="49" charset="0"/>
                <a:cs typeface="Courier New" panose="02070309020205020404" pitchFamily="49" charset="0"/>
              </a:rPr>
              <a:t>update-</a:t>
            </a:r>
            <a:r>
              <a:rPr lang="en-US" dirty="0" err="1">
                <a:latin typeface="Courier New" panose="02070309020205020404" pitchFamily="49" charset="0"/>
                <a:cs typeface="Courier New" panose="02070309020205020404" pitchFamily="49" charset="0"/>
              </a:rPr>
              <a:t>rc.d</a:t>
            </a:r>
            <a:r>
              <a:rPr lang="en-US" dirty="0"/>
              <a:t> class.</a:t>
            </a:r>
          </a:p>
          <a:p>
            <a:pPr lvl="1"/>
            <a:r>
              <a:rPr lang="en-US" sz="2100" dirty="0">
                <a:latin typeface="Courier"/>
              </a:rPr>
              <a:t>INITSCRIPT_PACKAGES</a:t>
            </a:r>
            <a:r>
              <a:rPr lang="en-US" dirty="0"/>
              <a:t> - List of packages that contain the </a:t>
            </a:r>
            <a:r>
              <a:rPr lang="en-US" dirty="0" err="1"/>
              <a:t>init</a:t>
            </a:r>
            <a:r>
              <a:rPr lang="en-US" dirty="0"/>
              <a:t> scripts for this software package. This variable is optional and defaults to </a:t>
            </a:r>
            <a:r>
              <a:rPr lang="en-US" sz="2100" dirty="0">
                <a:latin typeface="Courier"/>
              </a:rPr>
              <a:t>INITSCRIPT_PACKAGES = "${PN}"</a:t>
            </a:r>
            <a:r>
              <a:rPr lang="en-US" dirty="0"/>
              <a:t>.</a:t>
            </a:r>
          </a:p>
          <a:p>
            <a:pPr lvl="1"/>
            <a:r>
              <a:rPr lang="en-US" sz="2100" dirty="0">
                <a:latin typeface="Courier"/>
              </a:rPr>
              <a:t>INITSCRIPT_NAME</a:t>
            </a:r>
            <a:r>
              <a:rPr lang="en-US" dirty="0"/>
              <a:t> - The name of the </a:t>
            </a:r>
            <a:r>
              <a:rPr lang="en-US" dirty="0" err="1"/>
              <a:t>init</a:t>
            </a:r>
            <a:r>
              <a:rPr lang="en-US" dirty="0"/>
              <a:t> script.</a:t>
            </a:r>
          </a:p>
          <a:p>
            <a:pPr lvl="1"/>
            <a:r>
              <a:rPr lang="en-US" sz="2100" dirty="0">
                <a:latin typeface="Courier"/>
              </a:rPr>
              <a:t>INITSCRIPT_PARAMS</a:t>
            </a:r>
            <a:r>
              <a:rPr lang="en-US" dirty="0"/>
              <a:t> - The parameters passed to </a:t>
            </a:r>
            <a:r>
              <a:rPr lang="en-US" sz="2100" dirty="0">
                <a:latin typeface="Courier"/>
              </a:rPr>
              <a:t>update-</a:t>
            </a:r>
            <a:r>
              <a:rPr lang="en-US" sz="2100" dirty="0" err="1">
                <a:latin typeface="Courier"/>
              </a:rPr>
              <a:t>rc.d</a:t>
            </a:r>
            <a:r>
              <a:rPr lang="en-US" dirty="0"/>
              <a:t>. This can be a string such as </a:t>
            </a:r>
            <a:r>
              <a:rPr lang="en-US" sz="2100" dirty="0">
                <a:latin typeface="Courier"/>
              </a:rPr>
              <a:t>"defaults 80 20"</a:t>
            </a:r>
            <a:r>
              <a:rPr lang="en-US" dirty="0"/>
              <a:t> to start the service when entering run levels 2, 3, 4, and 5 and stop it from entering run levels 0, 1, and 6.</a:t>
            </a:r>
          </a:p>
          <a:p>
            <a:r>
              <a:rPr lang="en-US" dirty="0" err="1"/>
              <a:t>Systemd</a:t>
            </a:r>
            <a:endParaRPr lang="en-US" dirty="0"/>
          </a:p>
          <a:p>
            <a:pPr lvl="1"/>
            <a:r>
              <a:rPr lang="en-US" dirty="0"/>
              <a:t>Inherit </a:t>
            </a:r>
            <a:r>
              <a:rPr lang="en-US" dirty="0" err="1">
                <a:latin typeface="Courier New" panose="02070309020205020404" pitchFamily="49" charset="0"/>
                <a:cs typeface="Courier New" panose="02070309020205020404" pitchFamily="49" charset="0"/>
              </a:rPr>
              <a:t>systemd</a:t>
            </a:r>
            <a:r>
              <a:rPr lang="en-US" dirty="0"/>
              <a:t> class.</a:t>
            </a:r>
          </a:p>
          <a:p>
            <a:pPr lvl="1"/>
            <a:r>
              <a:rPr lang="en-US" sz="2100" dirty="0">
                <a:latin typeface="Courier"/>
              </a:rPr>
              <a:t>SYSTEMD_PACKAGES</a:t>
            </a:r>
            <a:r>
              <a:rPr lang="en-US" dirty="0"/>
              <a:t> - List of packages that contain the </a:t>
            </a:r>
            <a:r>
              <a:rPr lang="en-US" dirty="0" err="1"/>
              <a:t>systemd</a:t>
            </a:r>
            <a:r>
              <a:rPr lang="en-US" dirty="0"/>
              <a:t> service files for the software package. This variable is optional and defaults to </a:t>
            </a:r>
            <a:r>
              <a:rPr lang="en-US" sz="2100" dirty="0">
                <a:latin typeface="Courier"/>
              </a:rPr>
              <a:t>SYSTEMD_PACKAGES = "${PN}"</a:t>
            </a:r>
            <a:r>
              <a:rPr lang="en-US" dirty="0"/>
              <a:t>.</a:t>
            </a:r>
          </a:p>
          <a:p>
            <a:pPr lvl="1"/>
            <a:r>
              <a:rPr lang="en-US" sz="2100" dirty="0">
                <a:latin typeface="Courier"/>
              </a:rPr>
              <a:t>SYSTEMD_SERVICE</a:t>
            </a:r>
            <a:r>
              <a:rPr lang="en-US" dirty="0"/>
              <a:t> - The name of the service file.</a:t>
            </a:r>
          </a:p>
          <a:p>
            <a:pPr lvl="2"/>
            <a:endParaRPr lang="en-US" dirty="0"/>
          </a:p>
        </p:txBody>
      </p:sp>
    </p:spTree>
    <p:extLst>
      <p:ext uri="{BB962C8B-B14F-4D97-AF65-F5344CB8AC3E}">
        <p14:creationId xmlns:p14="http://schemas.microsoft.com/office/powerpoint/2010/main" val="1536904473"/>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Example – The Fibonacci Server</a:t>
            </a:r>
            <a:endParaRPr lang="en-US" dirty="0">
              <a:solidFill>
                <a:srgbClr val="00B0F0"/>
              </a:solidFill>
              <a:latin typeface="Arial" charset="0"/>
            </a:endParaRPr>
          </a:p>
        </p:txBody>
      </p:sp>
      <p:sp>
        <p:nvSpPr>
          <p:cNvPr id="13314" name="Content Placeholder 2"/>
          <p:cNvSpPr>
            <a:spLocks noGrp="1"/>
          </p:cNvSpPr>
          <p:nvPr>
            <p:ph sz="quarter" idx="13"/>
          </p:nvPr>
        </p:nvSpPr>
        <p:spPr>
          <a:xfrm>
            <a:off x="460192" y="883226"/>
            <a:ext cx="8233186" cy="5424055"/>
          </a:xfrm>
        </p:spPr>
        <p:txBody>
          <a:bodyPr>
            <a:normAutofit fontScale="85000" lnSpcReduction="20000"/>
          </a:bodyPr>
          <a:lstStyle/>
          <a:p>
            <a:r>
              <a:rPr lang="en-US" sz="1800" b="0" spc="-1" dirty="0">
                <a:uFill>
                  <a:solidFill>
                    <a:srgbClr val="FFFFFF"/>
                  </a:solidFill>
                </a:uFill>
              </a:rPr>
              <a:t>Source code in /scratch/</a:t>
            </a:r>
            <a:r>
              <a:rPr lang="en-US" sz="1800" b="0" spc="-1" dirty="0" err="1">
                <a:uFill>
                  <a:solidFill>
                    <a:srgbClr val="FFFFFF"/>
                  </a:solidFill>
                </a:uFill>
              </a:rPr>
              <a:t>src</a:t>
            </a:r>
            <a:r>
              <a:rPr lang="en-US" sz="1800" b="0" spc="-1" dirty="0">
                <a:uFill>
                  <a:solidFill>
                    <a:srgbClr val="FFFFFF"/>
                  </a:solidFill>
                </a:uFill>
              </a:rPr>
              <a:t>/</a:t>
            </a:r>
            <a:r>
              <a:rPr lang="en-US" sz="1800" b="0" spc="-1" dirty="0" err="1">
                <a:uFill>
                  <a:solidFill>
                    <a:srgbClr val="FFFFFF"/>
                  </a:solidFill>
                </a:uFill>
              </a:rPr>
              <a:t>userspace</a:t>
            </a:r>
            <a:r>
              <a:rPr lang="en-US" sz="1800" b="0" spc="-1" dirty="0">
                <a:uFill>
                  <a:solidFill>
                    <a:srgbClr val="FFFFFF"/>
                  </a:solidFill>
                </a:uFill>
              </a:rPr>
              <a:t>/</a:t>
            </a:r>
            <a:r>
              <a:rPr lang="en-US" sz="1800" b="0" spc="-1" dirty="0" err="1">
                <a:uFill>
                  <a:solidFill>
                    <a:srgbClr val="FFFFFF"/>
                  </a:solidFill>
                </a:uFill>
              </a:rPr>
              <a:t>fibonacci</a:t>
            </a:r>
            <a:r>
              <a:rPr lang="en-US" sz="1800" b="0" spc="-1" dirty="0">
                <a:uFill>
                  <a:solidFill>
                    <a:srgbClr val="FFFFFF"/>
                  </a:solidFill>
                </a:uFill>
              </a:rPr>
              <a:t>/</a:t>
            </a:r>
            <a:r>
              <a:rPr lang="en-US" sz="1800" b="0" spc="-1" dirty="0" err="1">
                <a:uFill>
                  <a:solidFill>
                    <a:srgbClr val="FFFFFF"/>
                  </a:solidFill>
                </a:uFill>
              </a:rPr>
              <a:t>fibonacci-srv</a:t>
            </a:r>
            <a:endParaRPr lang="en-US" sz="1800" b="0" spc="-1" dirty="0">
              <a:uFill>
                <a:solidFill>
                  <a:srgbClr val="FFFFFF"/>
                </a:solidFill>
              </a:uFill>
            </a:endParaRPr>
          </a:p>
          <a:p>
            <a:pPr lvl="1"/>
            <a:r>
              <a:rPr lang="en-US" sz="1600" spc="-1" dirty="0">
                <a:uFill>
                  <a:solidFill>
                    <a:srgbClr val="FFFFFF"/>
                  </a:solidFill>
                </a:uFill>
              </a:rPr>
              <a:t>Builds a TCP socket server listening on port 9999 for the number of terms and responds with the list of Fibonacci terms.</a:t>
            </a:r>
          </a:p>
          <a:p>
            <a:r>
              <a:rPr lang="en-US" sz="1800" b="0" spc="-1" dirty="0">
                <a:uFill>
                  <a:solidFill>
                    <a:srgbClr val="FFFFFF"/>
                  </a:solidFill>
                </a:uFill>
              </a:rPr>
              <a:t>Create development environment</a:t>
            </a:r>
          </a:p>
          <a:p>
            <a:pPr lvl="1"/>
            <a:r>
              <a:rPr lang="en-US" sz="1400" spc="-1" dirty="0">
                <a:uFill>
                  <a:solidFill>
                    <a:srgbClr val="FFFFFF"/>
                  </a:solidFill>
                </a:uFill>
                <a:latin typeface="Courier"/>
              </a:rPr>
              <a:t>cd /</a:t>
            </a:r>
            <a:r>
              <a:rPr lang="en-US" sz="1400" spc="-1" dirty="0" smtClean="0">
                <a:uFill>
                  <a:solidFill>
                    <a:srgbClr val="FFFFFF"/>
                  </a:solidFill>
                </a:uFill>
                <a:latin typeface="Courier"/>
              </a:rPr>
              <a:t>scratch/poky/build</a:t>
            </a:r>
            <a:endParaRPr lang="en-US" sz="1400" spc="-1" dirty="0">
              <a:uFill>
                <a:solidFill>
                  <a:srgbClr val="FFFFFF"/>
                </a:solidFill>
              </a:uFill>
              <a:latin typeface="Courier"/>
            </a:endParaRPr>
          </a:p>
          <a:p>
            <a:pPr lvl="1"/>
            <a:r>
              <a:rPr lang="en-US" sz="1400" b="0" spc="-1" dirty="0" err="1">
                <a:uFill>
                  <a:solidFill>
                    <a:srgbClr val="FFFFFF"/>
                  </a:solidFill>
                </a:uFill>
                <a:latin typeface="Courier"/>
              </a:rPr>
              <a:t>devtool</a:t>
            </a:r>
            <a:r>
              <a:rPr lang="en-US" sz="1400" b="0" spc="-1" dirty="0">
                <a:uFill>
                  <a:solidFill>
                    <a:srgbClr val="FFFFFF"/>
                  </a:solidFill>
                </a:uFill>
                <a:latin typeface="Courier"/>
              </a:rPr>
              <a:t> add </a:t>
            </a:r>
            <a:r>
              <a:rPr lang="en-US" sz="1400" b="0" spc="-1" dirty="0" err="1">
                <a:uFill>
                  <a:solidFill>
                    <a:srgbClr val="FFFFFF"/>
                  </a:solidFill>
                </a:uFill>
                <a:latin typeface="Courier"/>
              </a:rPr>
              <a:t>fibonacci-srv</a:t>
            </a:r>
            <a:r>
              <a:rPr lang="en-US" sz="1400" b="0" spc="-1" dirty="0">
                <a:uFill>
                  <a:solidFill>
                    <a:srgbClr val="FFFFFF"/>
                  </a:solidFill>
                </a:uFill>
                <a:latin typeface="Courier"/>
              </a:rPr>
              <a:t> </a:t>
            </a:r>
            <a:r>
              <a:rPr lang="en-US" sz="1400" spc="-1" dirty="0">
                <a:uFill>
                  <a:solidFill>
                    <a:srgbClr val="FFFFFF"/>
                  </a:solidFill>
                </a:uFill>
                <a:latin typeface="Courier"/>
              </a:rPr>
              <a:t>/scratch/</a:t>
            </a:r>
            <a:r>
              <a:rPr lang="en-US" sz="1400" spc="-1" dirty="0" err="1">
                <a:uFill>
                  <a:solidFill>
                    <a:srgbClr val="FFFFFF"/>
                  </a:solidFill>
                </a:uFill>
                <a:latin typeface="Courier"/>
              </a:rPr>
              <a:t>src</a:t>
            </a:r>
            <a:r>
              <a:rPr lang="en-US" sz="1400" spc="-1" dirty="0">
                <a:uFill>
                  <a:solidFill>
                    <a:srgbClr val="FFFFFF"/>
                  </a:solidFill>
                </a:uFill>
                <a:latin typeface="Courier"/>
              </a:rPr>
              <a:t>/</a:t>
            </a:r>
            <a:r>
              <a:rPr lang="en-US" sz="1400" spc="-1" dirty="0" err="1">
                <a:uFill>
                  <a:solidFill>
                    <a:srgbClr val="FFFFFF"/>
                  </a:solidFill>
                </a:uFill>
                <a:latin typeface="Courier"/>
              </a:rPr>
              <a:t>userspace</a:t>
            </a:r>
            <a:r>
              <a:rPr lang="en-US" sz="1400" spc="-1" dirty="0">
                <a:uFill>
                  <a:solidFill>
                    <a:srgbClr val="FFFFFF"/>
                  </a:solidFill>
                </a:uFill>
                <a:latin typeface="Courier"/>
              </a:rPr>
              <a:t>/</a:t>
            </a:r>
            <a:r>
              <a:rPr lang="en-US" sz="1400" spc="-1" dirty="0" err="1">
                <a:uFill>
                  <a:solidFill>
                    <a:srgbClr val="FFFFFF"/>
                  </a:solidFill>
                </a:uFill>
                <a:latin typeface="Courier"/>
              </a:rPr>
              <a:t>fibonacci</a:t>
            </a:r>
            <a:r>
              <a:rPr lang="en-US" sz="1400" spc="-1" dirty="0">
                <a:uFill>
                  <a:solidFill>
                    <a:srgbClr val="FFFFFF"/>
                  </a:solidFill>
                </a:uFill>
                <a:latin typeface="Courier"/>
              </a:rPr>
              <a:t>/</a:t>
            </a:r>
            <a:r>
              <a:rPr lang="en-US" sz="1400" spc="-1" dirty="0" err="1">
                <a:uFill>
                  <a:solidFill>
                    <a:srgbClr val="FFFFFF"/>
                  </a:solidFill>
                </a:uFill>
                <a:latin typeface="Courier"/>
              </a:rPr>
              <a:t>fibonacci-srv</a:t>
            </a:r>
            <a:endParaRPr lang="en-US" sz="1400" b="0" spc="-1" dirty="0">
              <a:uFill>
                <a:solidFill>
                  <a:srgbClr val="FFFFFF"/>
                </a:solidFill>
              </a:uFill>
              <a:latin typeface="Courier"/>
            </a:endParaRPr>
          </a:p>
          <a:p>
            <a:r>
              <a:rPr lang="en-US" sz="1800" b="0" spc="-1" dirty="0">
                <a:uFill>
                  <a:solidFill>
                    <a:srgbClr val="FFFFFF"/>
                  </a:solidFill>
                </a:uFill>
              </a:rPr>
              <a:t>Add system service startup to the recipe</a:t>
            </a:r>
            <a:br>
              <a:rPr lang="en-US" sz="1800" b="0" spc="-1" dirty="0">
                <a:uFill>
                  <a:solidFill>
                    <a:srgbClr val="FFFFFF"/>
                  </a:solidFill>
                </a:uFill>
              </a:rPr>
            </a:br>
            <a:r>
              <a:rPr lang="en-US" sz="1600" b="0" spc="-1" dirty="0">
                <a:uFill>
                  <a:solidFill>
                    <a:srgbClr val="FFFFFF"/>
                  </a:solidFill>
                </a:uFill>
                <a:latin typeface="Courier"/>
              </a:rPr>
              <a:t>meta-uspapps/recipes/fibonacci-srv/fibonacci-srv.bb</a:t>
            </a:r>
            <a:r>
              <a:rPr lang="en-US" sz="2000" b="0" spc="-1" dirty="0">
                <a:uFill>
                  <a:solidFill>
                    <a:srgbClr val="FFFFFF"/>
                  </a:solidFill>
                </a:uFill>
              </a:rPr>
              <a:t> </a:t>
            </a:r>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endParaRPr lang="en-US" sz="1800" b="0" spc="-1" dirty="0">
              <a:uFill>
                <a:solidFill>
                  <a:srgbClr val="FFFFFF"/>
                </a:solidFill>
              </a:uFill>
            </a:endParaRPr>
          </a:p>
          <a:p>
            <a:r>
              <a:rPr lang="en-US" sz="1800" b="0" spc="-1" dirty="0">
                <a:uFill>
                  <a:solidFill>
                    <a:srgbClr val="FFFFFF"/>
                  </a:solidFill>
                </a:uFill>
              </a:rPr>
              <a:t>Build the recipe</a:t>
            </a:r>
          </a:p>
          <a:p>
            <a:pPr lvl="1"/>
            <a:r>
              <a:rPr lang="en-US" sz="1400" spc="-1" dirty="0" err="1">
                <a:uFill>
                  <a:solidFill>
                    <a:srgbClr val="FFFFFF"/>
                  </a:solidFill>
                </a:uFill>
                <a:latin typeface="Courier"/>
              </a:rPr>
              <a:t>bitbake</a:t>
            </a:r>
            <a:r>
              <a:rPr lang="en-US" sz="1400" spc="-1" dirty="0">
                <a:uFill>
                  <a:solidFill>
                    <a:srgbClr val="FFFFFF"/>
                  </a:solidFill>
                </a:uFill>
                <a:latin typeface="Courier"/>
              </a:rPr>
              <a:t> </a:t>
            </a:r>
            <a:r>
              <a:rPr lang="en-US" sz="1400" spc="-1" dirty="0" err="1" smtClean="0">
                <a:uFill>
                  <a:solidFill>
                    <a:srgbClr val="FFFFFF"/>
                  </a:solidFill>
                </a:uFill>
                <a:latin typeface="Courier"/>
              </a:rPr>
              <a:t>fibonacci-srv</a:t>
            </a:r>
            <a:endParaRPr lang="en-US" sz="1600" b="0" spc="-1" dirty="0">
              <a:uFill>
                <a:solidFill>
                  <a:srgbClr val="FFFFFF"/>
                </a:solidFill>
              </a:uFill>
            </a:endParaRPr>
          </a:p>
          <a:p>
            <a:r>
              <a:rPr lang="en-US" sz="1800" b="0" spc="-1" dirty="0">
                <a:uFill>
                  <a:solidFill>
                    <a:srgbClr val="FFFFFF"/>
                  </a:solidFill>
                </a:uFill>
                <a:latin typeface="+mn-lt"/>
              </a:rPr>
              <a:t>Add to your image (</a:t>
            </a:r>
            <a:r>
              <a:rPr lang="en-US" sz="1800" b="0" spc="-1" dirty="0" err="1">
                <a:uFill>
                  <a:solidFill>
                    <a:srgbClr val="FFFFFF"/>
                  </a:solidFill>
                </a:uFill>
                <a:latin typeface="+mn-lt"/>
              </a:rPr>
              <a:t>conf</a:t>
            </a:r>
            <a:r>
              <a:rPr lang="en-US" sz="1800" b="0" spc="-1" dirty="0">
                <a:uFill>
                  <a:solidFill>
                    <a:srgbClr val="FFFFFF"/>
                  </a:solidFill>
                </a:uFill>
                <a:latin typeface="+mn-lt"/>
              </a:rPr>
              <a:t>/</a:t>
            </a:r>
            <a:r>
              <a:rPr lang="en-US" sz="1800" b="0" spc="-1" dirty="0" err="1">
                <a:uFill>
                  <a:solidFill>
                    <a:srgbClr val="FFFFFF"/>
                  </a:solidFill>
                </a:uFill>
                <a:latin typeface="+mn-lt"/>
              </a:rPr>
              <a:t>local.conf</a:t>
            </a:r>
            <a:r>
              <a:rPr lang="en-US" sz="1800" b="0" spc="-1" dirty="0">
                <a:uFill>
                  <a:solidFill>
                    <a:srgbClr val="FFFFFF"/>
                  </a:solidFill>
                </a:uFill>
                <a:latin typeface="+mn-lt"/>
              </a:rPr>
              <a:t>):</a:t>
            </a:r>
          </a:p>
          <a:p>
            <a:endParaRPr lang="en-US" sz="1800" b="0" spc="-1" dirty="0">
              <a:uFill>
                <a:solidFill>
                  <a:srgbClr val="FFFFFF"/>
                </a:solidFill>
              </a:uFill>
              <a:latin typeface="+mn-lt"/>
            </a:endParaRPr>
          </a:p>
          <a:p>
            <a:r>
              <a:rPr lang="en-US" sz="1800" b="0" spc="-1" dirty="0">
                <a:uFill>
                  <a:solidFill>
                    <a:srgbClr val="FFFFFF"/>
                  </a:solidFill>
                </a:uFill>
                <a:latin typeface="+mn-lt"/>
              </a:rPr>
              <a:t>Build and test image</a:t>
            </a:r>
          </a:p>
          <a:p>
            <a:pPr lvl="1"/>
            <a:r>
              <a:rPr lang="en-US" sz="1400" spc="-1" dirty="0" err="1">
                <a:uFill>
                  <a:solidFill>
                    <a:srgbClr val="FFFFFF"/>
                  </a:solidFill>
                </a:uFill>
                <a:latin typeface="Courier"/>
              </a:rPr>
              <a:t>b</a:t>
            </a:r>
            <a:r>
              <a:rPr lang="en-US" sz="1400" b="0" spc="-1" dirty="0" err="1">
                <a:uFill>
                  <a:solidFill>
                    <a:srgbClr val="FFFFFF"/>
                  </a:solidFill>
                </a:uFill>
                <a:latin typeface="Courier"/>
              </a:rPr>
              <a:t>itbake</a:t>
            </a:r>
            <a:r>
              <a:rPr lang="en-US" sz="1400" b="0" spc="-1" dirty="0">
                <a:uFill>
                  <a:solidFill>
                    <a:srgbClr val="FFFFFF"/>
                  </a:solidFill>
                </a:uFill>
                <a:latin typeface="Courier"/>
              </a:rPr>
              <a:t> core-image-minimal</a:t>
            </a:r>
          </a:p>
          <a:p>
            <a:pPr lvl="1"/>
            <a:r>
              <a:rPr lang="en-US" sz="1400" b="0" spc="-1" dirty="0" err="1">
                <a:uFill>
                  <a:solidFill>
                    <a:srgbClr val="FFFFFF"/>
                  </a:solidFill>
                </a:uFill>
                <a:latin typeface="Courier"/>
              </a:rPr>
              <a:t>runqemu</a:t>
            </a:r>
            <a:r>
              <a:rPr lang="en-US" sz="1400" b="0" spc="-1" dirty="0">
                <a:uFill>
                  <a:solidFill>
                    <a:srgbClr val="FFFFFF"/>
                  </a:solidFill>
                </a:uFill>
                <a:latin typeface="Courier"/>
              </a:rPr>
              <a:t> </a:t>
            </a:r>
            <a:r>
              <a:rPr lang="en-US" sz="1400" b="0" spc="-1" dirty="0" err="1" smtClean="0">
                <a:uFill>
                  <a:solidFill>
                    <a:srgbClr val="FFFFFF"/>
                  </a:solidFill>
                </a:uFill>
                <a:latin typeface="Courier"/>
              </a:rPr>
              <a:t>qemuarm</a:t>
            </a:r>
            <a:r>
              <a:rPr lang="en-US" sz="1400" b="0" spc="-1" dirty="0" smtClean="0">
                <a:uFill>
                  <a:solidFill>
                    <a:srgbClr val="FFFFFF"/>
                  </a:solidFill>
                </a:uFill>
                <a:latin typeface="Courier"/>
              </a:rPr>
              <a:t> </a:t>
            </a:r>
            <a:r>
              <a:rPr lang="en-US" sz="1400" spc="-1" dirty="0" err="1" smtClean="0">
                <a:uFill>
                  <a:solidFill>
                    <a:srgbClr val="FFFFFF"/>
                  </a:solidFill>
                </a:uFill>
                <a:latin typeface="Courier"/>
              </a:rPr>
              <a:t>nographic</a:t>
            </a:r>
            <a:endParaRPr lang="en-US" sz="1400" b="0" spc="-1" dirty="0">
              <a:uFill>
                <a:solidFill>
                  <a:srgbClr val="FFFFFF"/>
                </a:solidFill>
              </a:uFill>
              <a:latin typeface="Courier"/>
            </a:endParaRPr>
          </a:p>
          <a:p>
            <a:pPr lvl="1"/>
            <a:r>
              <a:rPr lang="en-US" sz="1400" b="0" spc="-1" dirty="0" err="1">
                <a:uFill>
                  <a:solidFill>
                    <a:srgbClr val="FFFFFF"/>
                  </a:solidFill>
                </a:uFill>
                <a:latin typeface="Courier"/>
              </a:rPr>
              <a:t>nc</a:t>
            </a:r>
            <a:r>
              <a:rPr lang="en-US" sz="1400" b="0" spc="-1" dirty="0">
                <a:uFill>
                  <a:solidFill>
                    <a:srgbClr val="FFFFFF"/>
                  </a:solidFill>
                </a:uFill>
                <a:latin typeface="Courier"/>
              </a:rPr>
              <a:t> localhost 9999</a:t>
            </a:r>
          </a:p>
        </p:txBody>
      </p:sp>
      <p:sp>
        <p:nvSpPr>
          <p:cNvPr id="6" name="Rectangle 5"/>
          <p:cNvSpPr/>
          <p:nvPr/>
        </p:nvSpPr>
        <p:spPr>
          <a:xfrm>
            <a:off x="920978" y="4855634"/>
            <a:ext cx="7772400" cy="276999"/>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1200"/>
              </a:spcBef>
              <a:spcAft>
                <a:spcPts val="60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IMAGE_INSTALL_append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978" y="2919274"/>
            <a:ext cx="7772400" cy="94641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inherit update-</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rc.d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INITSCRIPT_NAME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fibonacci-srv.init</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endPar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endParaRP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INITSCRIPT_PARAMS = "start 99 3 5 . stop 20 0 1 2 6 ."</a:t>
            </a:r>
          </a:p>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SYSTEMD_SERVICE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fibonacci-srv.service</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074828139"/>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Yocto Project Dev Day Lab Setup</a:t>
            </a:r>
            <a:endParaRPr lang="en-US" dirty="0"/>
          </a:p>
        </p:txBody>
      </p:sp>
      <p:sp>
        <p:nvSpPr>
          <p:cNvPr id="4" name="Content Placeholder 3"/>
          <p:cNvSpPr>
            <a:spLocks noGrp="1"/>
          </p:cNvSpPr>
          <p:nvPr>
            <p:ph sz="quarter" idx="13"/>
          </p:nvPr>
        </p:nvSpPr>
        <p:spPr>
          <a:xfrm>
            <a:off x="427588" y="831201"/>
            <a:ext cx="8233186" cy="5504285"/>
          </a:xfrm>
        </p:spPr>
        <p:txBody>
          <a:bodyPr/>
          <a:lstStyle/>
          <a:p>
            <a:r>
              <a:rPr lang="en-US" sz="2000" dirty="0" smtClean="0"/>
              <a:t>The </a:t>
            </a:r>
            <a:r>
              <a:rPr lang="en-US" sz="2000" dirty="0"/>
              <a:t>virtual </a:t>
            </a:r>
            <a:r>
              <a:rPr lang="en-US" sz="2000" dirty="0" smtClean="0"/>
              <a:t>host’s resources </a:t>
            </a:r>
            <a:r>
              <a:rPr lang="en-US" sz="2000" dirty="0"/>
              <a:t>can be found </a:t>
            </a:r>
            <a:r>
              <a:rPr lang="en-US" sz="2000" dirty="0" smtClean="0"/>
              <a:t>here: </a:t>
            </a:r>
            <a:endParaRPr lang="en-US" sz="2000" dirty="0"/>
          </a:p>
          <a:p>
            <a:pPr lvl="1"/>
            <a:r>
              <a:rPr lang="en-US" sz="1800" dirty="0">
                <a:solidFill>
                  <a:schemeClr val="tx1"/>
                </a:solidFill>
              </a:rPr>
              <a:t>Your </a:t>
            </a:r>
            <a:r>
              <a:rPr lang="en-US" sz="1800" dirty="0" smtClean="0">
                <a:solidFill>
                  <a:schemeClr val="tx1"/>
                </a:solidFill>
                <a:latin typeface="+mn-lt"/>
              </a:rPr>
              <a:t>Project: </a:t>
            </a:r>
            <a:r>
              <a:rPr lang="en-US" sz="1800" dirty="0">
                <a:solidFill>
                  <a:schemeClr val="tx1"/>
                </a:solidFill>
                <a:latin typeface="+mn-lt"/>
              </a:rPr>
              <a:t>"/</a:t>
            </a:r>
            <a:r>
              <a:rPr lang="en-US" sz="1800" dirty="0" smtClean="0">
                <a:solidFill>
                  <a:schemeClr val="tx1"/>
                </a:solidFill>
                <a:latin typeface="+mn-lt"/>
              </a:rPr>
              <a:t>scratch</a:t>
            </a:r>
            <a:r>
              <a:rPr lang="en-US" sz="1800" dirty="0" smtClean="0">
                <a:solidFill>
                  <a:schemeClr val="tx1"/>
                </a:solidFill>
                <a:latin typeface="+mn-lt"/>
                <a:cs typeface="Courier New" panose="02070309020205020404" pitchFamily="49" charset="0"/>
              </a:rPr>
              <a:t>/working/build </a:t>
            </a:r>
            <a:r>
              <a:rPr lang="en-US" sz="1800" dirty="0" smtClean="0">
                <a:solidFill>
                  <a:schemeClr val="tx1"/>
                </a:solidFill>
                <a:latin typeface="+mn-lt"/>
              </a:rPr>
              <a:t>“</a:t>
            </a:r>
            <a:endParaRPr lang="en-US" sz="1800" dirty="0">
              <a:solidFill>
                <a:schemeClr val="tx1"/>
              </a:solidFill>
              <a:latin typeface="+mn-lt"/>
            </a:endParaRPr>
          </a:p>
          <a:p>
            <a:pPr lvl="1"/>
            <a:r>
              <a:rPr lang="en-US" sz="1800" dirty="0" smtClean="0">
                <a:solidFill>
                  <a:schemeClr val="tx1"/>
                </a:solidFill>
              </a:rPr>
              <a:t>Extensible-SDK Install</a:t>
            </a:r>
            <a:r>
              <a:rPr lang="en-US" sz="1800" dirty="0">
                <a:solidFill>
                  <a:schemeClr val="tx1"/>
                </a:solidFill>
              </a:rPr>
              <a:t>: "/</a:t>
            </a:r>
            <a:r>
              <a:rPr lang="en-US" sz="1800" dirty="0" smtClean="0">
                <a:solidFill>
                  <a:schemeClr val="tx1"/>
                </a:solidFill>
                <a:cs typeface="Courier New" panose="02070309020205020404" pitchFamily="49" charset="0"/>
              </a:rPr>
              <a:t>scratch/</a:t>
            </a:r>
            <a:r>
              <a:rPr lang="en-US" sz="1800" dirty="0" err="1" smtClean="0">
                <a:solidFill>
                  <a:schemeClr val="tx1"/>
                </a:solidFill>
                <a:cs typeface="Courier New" panose="02070309020205020404" pitchFamily="49" charset="0"/>
              </a:rPr>
              <a:t>sdk</a:t>
            </a:r>
            <a:r>
              <a:rPr lang="en-US" sz="1800" dirty="0" smtClean="0">
                <a:solidFill>
                  <a:schemeClr val="tx1"/>
                </a:solidFill>
                <a:cs typeface="Courier New" panose="02070309020205020404" pitchFamily="49" charset="0"/>
              </a:rPr>
              <a:t>/</a:t>
            </a:r>
            <a:r>
              <a:rPr lang="en-US" sz="1800" dirty="0" err="1" smtClean="0">
                <a:solidFill>
                  <a:schemeClr val="tx1"/>
                </a:solidFill>
                <a:cs typeface="Courier New" panose="02070309020205020404" pitchFamily="49" charset="0"/>
              </a:rPr>
              <a:t>qemuarm</a:t>
            </a:r>
            <a:r>
              <a:rPr lang="en-US" sz="1800" dirty="0" smtClean="0">
                <a:solidFill>
                  <a:schemeClr val="tx1"/>
                </a:solidFill>
              </a:rPr>
              <a:t>“</a:t>
            </a:r>
            <a:endParaRPr lang="en-US" sz="1800" dirty="0">
              <a:solidFill>
                <a:schemeClr val="tx1"/>
              </a:solidFill>
              <a:latin typeface="+mn-lt"/>
            </a:endParaRPr>
          </a:p>
          <a:p>
            <a:pPr lvl="1"/>
            <a:r>
              <a:rPr lang="en-US" sz="1800" dirty="0">
                <a:solidFill>
                  <a:schemeClr val="tx1"/>
                </a:solidFill>
                <a:latin typeface="+mn-lt"/>
              </a:rPr>
              <a:t>Sources: "/scratch</a:t>
            </a:r>
            <a:r>
              <a:rPr lang="en-US" sz="1800" dirty="0">
                <a:solidFill>
                  <a:schemeClr val="tx1"/>
                </a:solidFill>
                <a:cs typeface="Courier New" panose="02070309020205020404" pitchFamily="49" charset="0"/>
              </a:rPr>
              <a:t>/</a:t>
            </a:r>
            <a:r>
              <a:rPr lang="en-US" sz="1800" dirty="0" err="1">
                <a:solidFill>
                  <a:schemeClr val="tx1"/>
                </a:solidFill>
                <a:latin typeface="+mn-lt"/>
              </a:rPr>
              <a:t>src</a:t>
            </a:r>
            <a:r>
              <a:rPr lang="en-US" sz="1800" dirty="0">
                <a:solidFill>
                  <a:schemeClr val="tx1"/>
                </a:solidFill>
                <a:latin typeface="+mn-lt"/>
              </a:rPr>
              <a:t>“</a:t>
            </a:r>
          </a:p>
          <a:p>
            <a:pPr lvl="1"/>
            <a:r>
              <a:rPr lang="en-US" sz="1800" dirty="0" smtClean="0">
                <a:solidFill>
                  <a:schemeClr val="tx1"/>
                </a:solidFill>
                <a:latin typeface="+mn-lt"/>
              </a:rPr>
              <a:t>Poky: "</a:t>
            </a:r>
            <a:r>
              <a:rPr lang="en-US" sz="1800" dirty="0" smtClean="0">
                <a:solidFill>
                  <a:schemeClr val="tx1"/>
                </a:solidFill>
                <a:latin typeface="+mn-lt"/>
                <a:cs typeface="Courier New" panose="02070309020205020404" pitchFamily="49" charset="0"/>
              </a:rPr>
              <a:t>/scratch/poky"</a:t>
            </a:r>
            <a:endParaRPr lang="en-US" sz="1800" dirty="0" smtClean="0">
              <a:solidFill>
                <a:schemeClr val="tx1"/>
              </a:solidFill>
              <a:latin typeface="+mn-lt"/>
            </a:endParaRPr>
          </a:p>
          <a:p>
            <a:pPr lvl="1"/>
            <a:r>
              <a:rPr lang="en-US" sz="1800" dirty="0" smtClean="0">
                <a:solidFill>
                  <a:schemeClr val="tx1"/>
                </a:solidFill>
                <a:latin typeface="+mn-lt"/>
              </a:rPr>
              <a:t>Downloads</a:t>
            </a:r>
            <a:r>
              <a:rPr lang="en-US" sz="1800" dirty="0">
                <a:solidFill>
                  <a:schemeClr val="tx1"/>
                </a:solidFill>
                <a:latin typeface="+mn-lt"/>
              </a:rPr>
              <a:t>: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smtClean="0">
                <a:solidFill>
                  <a:schemeClr val="tx1"/>
                </a:solidFill>
                <a:latin typeface="+mn-lt"/>
              </a:rPr>
              <a:t>downloads"</a:t>
            </a:r>
          </a:p>
          <a:p>
            <a:pPr lvl="1"/>
            <a:r>
              <a:rPr lang="en-US" sz="1800" dirty="0" err="1">
                <a:solidFill>
                  <a:schemeClr val="tx1"/>
                </a:solidFill>
                <a:latin typeface="+mn-lt"/>
              </a:rPr>
              <a:t>Sstate</a:t>
            </a:r>
            <a:r>
              <a:rPr lang="en-US" sz="1800" dirty="0">
                <a:solidFill>
                  <a:schemeClr val="tx1"/>
                </a:solidFill>
                <a:latin typeface="+mn-lt"/>
              </a:rPr>
              <a:t>-cache: "/</a:t>
            </a:r>
            <a:r>
              <a:rPr lang="en-US" sz="1800" dirty="0" smtClean="0">
                <a:solidFill>
                  <a:schemeClr val="tx1"/>
                </a:solidFill>
                <a:latin typeface="+mn-lt"/>
              </a:rPr>
              <a:t>scratch</a:t>
            </a:r>
            <a:r>
              <a:rPr lang="en-US" sz="1800" dirty="0" smtClean="0">
                <a:solidFill>
                  <a:schemeClr val="tx1"/>
                </a:solidFill>
                <a:cs typeface="Courier New" panose="02070309020205020404" pitchFamily="49" charset="0"/>
              </a:rPr>
              <a:t>/</a:t>
            </a:r>
            <a:r>
              <a:rPr lang="en-US" sz="1800" dirty="0" err="1" smtClean="0">
                <a:solidFill>
                  <a:schemeClr val="tx1"/>
                </a:solidFill>
                <a:latin typeface="+mn-lt"/>
              </a:rPr>
              <a:t>sstate</a:t>
            </a:r>
            <a:r>
              <a:rPr lang="en-US" sz="1800" dirty="0" smtClean="0">
                <a:solidFill>
                  <a:schemeClr val="tx1"/>
                </a:solidFill>
                <a:latin typeface="+mn-lt"/>
              </a:rPr>
              <a:t>-cache“</a:t>
            </a:r>
            <a:br>
              <a:rPr lang="en-US" sz="1800" dirty="0" smtClean="0">
                <a:solidFill>
                  <a:schemeClr val="tx1"/>
                </a:solidFill>
                <a:latin typeface="+mn-lt"/>
              </a:rPr>
            </a:br>
            <a:endParaRPr lang="en-US" sz="1800" dirty="0">
              <a:solidFill>
                <a:schemeClr val="tx1"/>
              </a:solidFill>
              <a:latin typeface="+mn-lt"/>
            </a:endParaRPr>
          </a:p>
          <a:p>
            <a:r>
              <a:rPr lang="en-US" sz="2000" dirty="0" smtClean="0"/>
              <a:t>You will be using SSH to communicate with your virtual server. </a:t>
            </a:r>
          </a:p>
          <a:p>
            <a:endParaRPr lang="en-US" sz="2000" dirty="0" smtClean="0">
              <a:solidFill>
                <a:srgbClr val="FF0000"/>
              </a:solidFill>
            </a:endParaRPr>
          </a:p>
        </p:txBody>
      </p:sp>
    </p:spTree>
    <p:extLst>
      <p:ext uri="{BB962C8B-B14F-4D97-AF65-F5344CB8AC3E}">
        <p14:creationId xmlns:p14="http://schemas.microsoft.com/office/powerpoint/2010/main" val="2421806807"/>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77471" y="220948"/>
            <a:ext cx="8227438" cy="889000"/>
          </a:xfrm>
        </p:spPr>
        <p:txBody>
          <a:bodyPr/>
          <a:lstStyle/>
          <a:p>
            <a:r>
              <a:rPr lang="en-US" dirty="0">
                <a:solidFill>
                  <a:srgbClr val="00B0F0"/>
                </a:solidFill>
              </a:rPr>
              <a:t>Changing the System Manager</a:t>
            </a:r>
            <a:endParaRPr lang="en-US" dirty="0">
              <a:solidFill>
                <a:srgbClr val="00B0F0"/>
              </a:solidFill>
              <a:latin typeface="Arial" charset="0"/>
            </a:endParaRPr>
          </a:p>
        </p:txBody>
      </p:sp>
      <p:sp>
        <p:nvSpPr>
          <p:cNvPr id="7" name="Content Placeholder 23"/>
          <p:cNvSpPr>
            <a:spLocks noGrp="1"/>
          </p:cNvSpPr>
          <p:nvPr>
            <p:ph sz="quarter" idx="13"/>
          </p:nvPr>
        </p:nvSpPr>
        <p:spPr>
          <a:xfrm>
            <a:off x="460375" y="882650"/>
            <a:ext cx="8232775" cy="5127625"/>
          </a:xfrm>
        </p:spPr>
        <p:txBody>
          <a:bodyPr>
            <a:normAutofit/>
          </a:bodyPr>
          <a:lstStyle/>
          <a:p>
            <a:r>
              <a:rPr lang="en-US" b="0" dirty="0" err="1"/>
              <a:t>SysVInit</a:t>
            </a:r>
            <a:r>
              <a:rPr lang="en-US" b="0" dirty="0"/>
              <a:t> is the default system manager for the Poky distribution.</a:t>
            </a:r>
          </a:p>
          <a:p>
            <a:r>
              <a:rPr lang="en-US" b="0" dirty="0"/>
              <a:t>To use </a:t>
            </a:r>
            <a:r>
              <a:rPr lang="en-US" b="0" dirty="0" err="1"/>
              <a:t>systemd</a:t>
            </a:r>
            <a:r>
              <a:rPr lang="en-US" b="0" dirty="0"/>
              <a:t> add it to your </a:t>
            </a:r>
            <a:r>
              <a:rPr lang="en-US" sz="2000" b="0" dirty="0" err="1">
                <a:latin typeface="Courier"/>
              </a:rPr>
              <a:t>conf</a:t>
            </a:r>
            <a:r>
              <a:rPr lang="en-US" sz="2000" b="0" dirty="0">
                <a:latin typeface="Courier"/>
              </a:rPr>
              <a:t>/</a:t>
            </a:r>
            <a:r>
              <a:rPr lang="en-US" sz="2000" b="0" dirty="0" err="1">
                <a:latin typeface="Courier"/>
              </a:rPr>
              <a:t>local.conf</a:t>
            </a:r>
            <a:r>
              <a:rPr lang="en-US" b="0" dirty="0"/>
              <a:t> file, or better, to your distribution configuration:</a:t>
            </a:r>
          </a:p>
          <a:p>
            <a:endParaRPr lang="en-US" b="0" dirty="0"/>
          </a:p>
          <a:p>
            <a:r>
              <a:rPr lang="en-US" b="0" dirty="0"/>
              <a:t>If you exclusively want to use </a:t>
            </a:r>
            <a:r>
              <a:rPr lang="en-US" b="0" dirty="0" err="1"/>
              <a:t>systemd</a:t>
            </a:r>
            <a:r>
              <a:rPr lang="en-US" b="0" dirty="0"/>
              <a:t>, you can remove </a:t>
            </a:r>
            <a:r>
              <a:rPr lang="en-US" b="0" dirty="0" err="1"/>
              <a:t>SysVInit</a:t>
            </a:r>
            <a:r>
              <a:rPr lang="en-US" b="0" dirty="0"/>
              <a:t> from you root file system image with:</a:t>
            </a:r>
          </a:p>
        </p:txBody>
      </p:sp>
      <p:sp>
        <p:nvSpPr>
          <p:cNvPr id="4" name="Rectangle 3"/>
          <p:cNvSpPr/>
          <p:nvPr/>
        </p:nvSpPr>
        <p:spPr>
          <a:xfrm>
            <a:off x="932509" y="2735889"/>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DISTRO_FEATURES_append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 </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RUNTIME_init_manager</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systemd</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
        <p:nvSpPr>
          <p:cNvPr id="5" name="Rectangle 4"/>
          <p:cNvSpPr/>
          <p:nvPr/>
        </p:nvSpPr>
        <p:spPr>
          <a:xfrm>
            <a:off x="920750" y="4361830"/>
            <a:ext cx="7772400" cy="615553"/>
          </a:xfrm>
          <a:prstGeom prst="rect">
            <a:avLst/>
          </a:prstGeom>
          <a:solidFill>
            <a:schemeClr val="accent2">
              <a:lumMod val="20000"/>
              <a:lumOff val="80000"/>
            </a:schemeClr>
          </a:solidFill>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a:spcBef>
                <a:spcPts val="300"/>
              </a:spcBef>
              <a:spcAft>
                <a:spcPts val="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DISTRO_FEATURES_BACKFILL_CONSIDERED = "</a:t>
            </a:r>
            <a:r>
              <a:rPr lang="en-US" sz="1200" dirty="0" err="1"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sysvinit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a:p>
            <a:pPr>
              <a:spcBef>
                <a:spcPts val="1200"/>
              </a:spcBef>
              <a:spcAft>
                <a:spcPts val="600"/>
              </a:spcAft>
            </a:pP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VIRTUAL-</a:t>
            </a:r>
            <a:r>
              <a:rPr lang="en-US" sz="1200" dirty="0" err="1">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RUNTIME_initscripts</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 = </a:t>
            </a:r>
            <a:r>
              <a:rPr lang="en-US" sz="1200" dirty="0" smtClean="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r>
              <a:rPr lang="en-US" sz="1200" dirty="0">
                <a:solidFill>
                  <a:schemeClr val="accent3"/>
                </a:solidFill>
                <a:latin typeface="Courier New" panose="02070309020205020404" pitchFamily="49" charset="0"/>
                <a:ea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189390499"/>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Five</a:t>
            </a:r>
            <a:endParaRPr lang="en-US" dirty="0"/>
          </a:p>
        </p:txBody>
      </p:sp>
      <p:sp>
        <p:nvSpPr>
          <p:cNvPr id="4" name="Content Placeholder 3"/>
          <p:cNvSpPr>
            <a:spLocks noGrp="1"/>
          </p:cNvSpPr>
          <p:nvPr>
            <p:ph sz="quarter" idx="11"/>
          </p:nvPr>
        </p:nvSpPr>
        <p:spPr>
          <a:xfrm>
            <a:off x="1804988" y="4125913"/>
            <a:ext cx="6874805" cy="1029981"/>
          </a:xfrm>
        </p:spPr>
        <p:txBody>
          <a:bodyPr/>
          <a:lstStyle/>
          <a:p>
            <a:r>
              <a:rPr lang="en-US" dirty="0"/>
              <a:t>License Compliance and Auditing</a:t>
            </a:r>
          </a:p>
          <a:p>
            <a:r>
              <a:rPr lang="en-US" dirty="0"/>
              <a:t>Beth ‘pidge’ Flanagan and Paul </a:t>
            </a:r>
            <a:r>
              <a:rPr lang="en-US" dirty="0" smtClean="0"/>
              <a:t>Barker</a:t>
            </a:r>
          </a:p>
          <a:p>
            <a:r>
              <a:rPr lang="en-US" dirty="0" err="1" smtClean="0"/>
              <a:t>Togán</a:t>
            </a:r>
            <a:r>
              <a:rPr lang="en-US" dirty="0" smtClean="0"/>
              <a:t> </a:t>
            </a:r>
            <a:r>
              <a:rPr lang="en-US" dirty="0"/>
              <a:t>Labs Ltd.</a:t>
            </a:r>
          </a:p>
          <a:p>
            <a:endParaRPr lang="en-US" dirty="0">
              <a:latin typeface="Arial" charset="0"/>
            </a:endParaRPr>
          </a:p>
        </p:txBody>
      </p:sp>
    </p:spTree>
    <p:extLst>
      <p:ext uri="{BB962C8B-B14F-4D97-AF65-F5344CB8AC3E}">
        <p14:creationId xmlns:p14="http://schemas.microsoft.com/office/powerpoint/2010/main" val="75856208"/>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425" y="381000"/>
            <a:ext cx="8412163"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004766"/>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6606298"/>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FYI: How class project was prepared</a:t>
            </a:r>
            <a:endParaRPr lang="en-US" dirty="0"/>
          </a:p>
        </p:txBody>
      </p:sp>
      <p:sp>
        <p:nvSpPr>
          <p:cNvPr id="4" name="Content Placeholder 3"/>
          <p:cNvSpPr>
            <a:spLocks noGrp="1"/>
          </p:cNvSpPr>
          <p:nvPr>
            <p:ph sz="quarter" idx="13"/>
          </p:nvPr>
        </p:nvSpPr>
        <p:spPr>
          <a:xfrm>
            <a:off x="343765" y="941033"/>
            <a:ext cx="8233186" cy="4977458"/>
          </a:xfrm>
        </p:spPr>
        <p:txBody>
          <a:bodyPr/>
          <a:lstStyle/>
          <a:p>
            <a:pPr marL="0" indent="0">
              <a:buNone/>
            </a:pPr>
            <a:r>
              <a:rPr lang="en-US" dirty="0" smtClean="0"/>
              <a:t/>
            </a:r>
            <a:br>
              <a:rPr lang="en-US" dirty="0" smtClean="0"/>
            </a:br>
            <a:endParaRPr lang="en-US" dirty="0" smtClean="0"/>
          </a:p>
        </p:txBody>
      </p:sp>
      <p:sp>
        <p:nvSpPr>
          <p:cNvPr id="5" name="Rectangle 4"/>
          <p:cNvSpPr/>
          <p:nvPr/>
        </p:nvSpPr>
        <p:spPr bwMode="auto">
          <a:xfrm>
            <a:off x="254000" y="930467"/>
            <a:ext cx="8737599" cy="5166910"/>
          </a:xfrm>
          <a:prstGeom prst="rect">
            <a:avLst/>
          </a:prstGeom>
          <a:solidFill>
            <a:schemeClr val="accent4"/>
          </a:solidFill>
          <a:ln>
            <a:solidFill>
              <a:schemeClr val="accent1"/>
            </a:solidFill>
            <a:headEnd type="none" w="sm" len="sm"/>
            <a:tailEnd type="none" w="sm" len="sm"/>
          </a:ln>
          <a:effectLst/>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t" anchorCtr="0" compatLnSpc="1">
            <a:prstTxWarp prst="textNoShape">
              <a:avLst/>
            </a:prstTxWarp>
          </a:bodyPr>
          <a:lstStyle/>
          <a:p>
            <a:endParaRPr lang="en-US" sz="1600" b="1" dirty="0" smtClean="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cd /scratch</a:t>
            </a:r>
            <a:endParaRPr lang="en-US" sz="1600" b="1" dirty="0">
              <a:solidFill>
                <a:schemeClr val="tx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err="1" smtClean="0">
                <a:solidFill>
                  <a:schemeClr val="tx1"/>
                </a:solidFill>
                <a:latin typeface="Courier New" panose="02070309020205020404" pitchFamily="49" charset="0"/>
                <a:cs typeface="Courier New" panose="02070309020205020404" pitchFamily="49" charset="0"/>
              </a:rPr>
              <a:t>git</a:t>
            </a:r>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a:solidFill>
                  <a:schemeClr val="tx1"/>
                </a:solidFill>
                <a:latin typeface="Courier New" panose="02070309020205020404" pitchFamily="49" charset="0"/>
                <a:cs typeface="Courier New" panose="02070309020205020404" pitchFamily="49" charset="0"/>
              </a:rPr>
              <a:t>clone -b </a:t>
            </a:r>
            <a:r>
              <a:rPr lang="en-US" sz="1600" b="1" dirty="0" err="1" smtClean="0">
                <a:solidFill>
                  <a:schemeClr val="tx1"/>
                </a:solidFill>
                <a:latin typeface="Courier New" panose="02070309020205020404" pitchFamily="49" charset="0"/>
                <a:cs typeface="Courier New" panose="02070309020205020404" pitchFamily="49" charset="0"/>
              </a:rPr>
              <a:t>rocko</a:t>
            </a:r>
            <a:r>
              <a:rPr lang="en-US" sz="1600" b="1" dirty="0" smtClean="0">
                <a:solidFill>
                  <a:schemeClr val="tx1"/>
                </a:solidFill>
                <a:latin typeface="Courier New" panose="02070309020205020404" pitchFamily="49" charset="0"/>
                <a:cs typeface="Courier New" panose="02070309020205020404" pitchFamily="49" charset="0"/>
              </a:rPr>
              <a:t> git</a:t>
            </a:r>
            <a:r>
              <a:rPr lang="en-US" sz="1600" b="1" dirty="0">
                <a:solidFill>
                  <a:schemeClr val="tx1"/>
                </a:solidFill>
                <a:latin typeface="Courier New" panose="02070309020205020404" pitchFamily="49" charset="0"/>
                <a:cs typeface="Courier New" panose="02070309020205020404" pitchFamily="49" charset="0"/>
              </a:rPr>
              <a:t>://</a:t>
            </a:r>
            <a:r>
              <a:rPr lang="en-US" sz="1600" b="1" dirty="0" smtClean="0">
                <a:solidFill>
                  <a:schemeClr val="tx1"/>
                </a:solidFill>
                <a:latin typeface="Courier New" panose="02070309020205020404" pitchFamily="49" charset="0"/>
                <a:cs typeface="Courier New" panose="02070309020205020404" pitchFamily="49" charset="0"/>
              </a:rPr>
              <a:t>git.yoctoproject.org/poky.git</a:t>
            </a:r>
          </a:p>
          <a:p>
            <a:r>
              <a:rPr lang="en-US" sz="1600" b="1" dirty="0" smtClean="0">
                <a:solidFill>
                  <a:schemeClr val="tx1"/>
                </a:solidFill>
                <a:latin typeface="Courier New" panose="02070309020205020404" pitchFamily="49" charset="0"/>
                <a:cs typeface="Courier New" panose="02070309020205020404" pitchFamily="49" charset="0"/>
              </a:rPr>
              <a:t>$ cd poky</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bash</a:t>
            </a:r>
            <a:endParaRPr lang="en-US" sz="1600" b="1" i="1" dirty="0">
              <a:solidFill>
                <a:schemeClr val="accent1"/>
              </a:solidFill>
              <a:latin typeface="Courier New" panose="02070309020205020404" pitchFamily="49" charset="0"/>
              <a:cs typeface="Courier New" panose="02070309020205020404" pitchFamily="49" charset="0"/>
            </a:endParaRPr>
          </a:p>
          <a:p>
            <a:r>
              <a:rPr lang="en-US" sz="1600" b="1" dirty="0" smtClean="0">
                <a:solidFill>
                  <a:schemeClr val="tx1"/>
                </a:solidFill>
                <a:latin typeface="Courier New" panose="02070309020205020404" pitchFamily="49" charset="0"/>
                <a:cs typeface="Courier New" panose="02070309020205020404" pitchFamily="49" charset="0"/>
              </a:rPr>
              <a:t>$ ./scratch/poky/</a:t>
            </a:r>
            <a:r>
              <a:rPr lang="en-US" sz="1600" b="1" dirty="0" err="1" smtClean="0">
                <a:solidFill>
                  <a:schemeClr val="tx1"/>
                </a:solidFill>
                <a:latin typeface="Courier New" panose="02070309020205020404" pitchFamily="49" charset="0"/>
                <a:cs typeface="Courier New" panose="02070309020205020404" pitchFamily="49" charset="0"/>
              </a:rPr>
              <a:t>oe</a:t>
            </a:r>
            <a:r>
              <a:rPr lang="en-US" sz="1600" b="1" dirty="0" smtClean="0">
                <a:solidFill>
                  <a:schemeClr val="tx1"/>
                </a:solidFill>
                <a:latin typeface="Courier New" panose="02070309020205020404" pitchFamily="49" charset="0"/>
                <a:cs typeface="Courier New" panose="02070309020205020404" pitchFamily="49" charset="0"/>
              </a:rPr>
              <a:t>-</a:t>
            </a:r>
            <a:r>
              <a:rPr lang="en-US" sz="1600" b="1" dirty="0" err="1" smtClean="0">
                <a:solidFill>
                  <a:schemeClr val="tx1"/>
                </a:solidFill>
                <a:latin typeface="Courier New" panose="02070309020205020404" pitchFamily="49" charset="0"/>
                <a:cs typeface="Courier New" panose="02070309020205020404" pitchFamily="49" charset="0"/>
              </a:rPr>
              <a:t>init</a:t>
            </a:r>
            <a:r>
              <a:rPr lang="en-US" sz="1600" b="1" dirty="0" smtClean="0">
                <a:solidFill>
                  <a:schemeClr val="tx1"/>
                </a:solidFill>
                <a:latin typeface="Courier New" panose="02070309020205020404" pitchFamily="49" charset="0"/>
                <a:cs typeface="Courier New" panose="02070309020205020404" pitchFamily="49" charset="0"/>
              </a:rPr>
              <a:t>-build-</a:t>
            </a:r>
            <a:r>
              <a:rPr lang="en-US" sz="1600" b="1" dirty="0" err="1" smtClean="0">
                <a:solidFill>
                  <a:schemeClr val="tx1"/>
                </a:solidFill>
                <a:latin typeface="Courier New" panose="02070309020205020404" pitchFamily="49" charset="0"/>
                <a:cs typeface="Courier New" panose="02070309020205020404" pitchFamily="49" charset="0"/>
              </a:rPr>
              <a:t>env</a:t>
            </a:r>
            <a:r>
              <a:rPr lang="en-US" sz="1600" b="1" dirty="0" smtClean="0">
                <a:solidFill>
                  <a:schemeClr val="tx1"/>
                </a:solidFill>
                <a:latin typeface="Courier New" panose="02070309020205020404" pitchFamily="49" charset="0"/>
                <a:cs typeface="Courier New" panose="02070309020205020404" pitchFamily="49" charset="0"/>
              </a:rPr>
              <a:t>  build</a:t>
            </a:r>
          </a:p>
          <a:p>
            <a:r>
              <a:rPr lang="en-US" sz="1600" b="1" dirty="0" smtClean="0">
                <a:solidFill>
                  <a:schemeClr val="tx1"/>
                </a:solidFill>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echo </a:t>
            </a:r>
            <a:r>
              <a:rPr lang="en-US" sz="1600" b="1" dirty="0">
                <a:latin typeface="Courier New" panose="02070309020205020404" pitchFamily="49" charset="0"/>
                <a:cs typeface="Courier New" panose="02070309020205020404" pitchFamily="49" charset="0"/>
              </a:rPr>
              <a:t>"MACHINE = </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qemuarm</a:t>
            </a:r>
            <a:r>
              <a:rPr lang="en-US" sz="1600" b="1" dirty="0" smtClean="0">
                <a:latin typeface="Courier New" panose="02070309020205020404" pitchFamily="49" charset="0"/>
                <a:cs typeface="Courier New" panose="02070309020205020404" pitchFamily="49" charset="0"/>
              </a:rPr>
              <a:t>\"" </a:t>
            </a:r>
            <a:r>
              <a:rPr lang="en-US" sz="1600" b="1" dirty="0">
                <a:latin typeface="Courier New" panose="02070309020205020404" pitchFamily="49" charset="0"/>
                <a:cs typeface="Courier New" panose="02070309020205020404" pitchFamily="49" charset="0"/>
              </a:rPr>
              <a:t>&gt;&gt;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"SSTATE_DIR = \“/</a:t>
            </a:r>
            <a:r>
              <a:rPr lang="en-US" sz="1600" b="1" dirty="0" smtClean="0">
                <a:latin typeface="Courier New" panose="02070309020205020404" pitchFamily="49" charset="0"/>
                <a:cs typeface="Courier New" panose="02070309020205020404" pitchFamily="49" charset="0"/>
              </a:rPr>
              <a:t>scratch/</a:t>
            </a:r>
            <a:r>
              <a:rPr lang="en-US" sz="1600" b="1" dirty="0" err="1" smtClean="0">
                <a:latin typeface="Courier New" panose="02070309020205020404" pitchFamily="49" charset="0"/>
                <a:cs typeface="Courier New" panose="02070309020205020404" pitchFamily="49" charset="0"/>
              </a:rPr>
              <a:t>sstate</a:t>
            </a:r>
            <a:r>
              <a:rPr lang="en-US" sz="1600" b="1" dirty="0" smtClean="0">
                <a:latin typeface="Courier New" panose="02070309020205020404" pitchFamily="49" charset="0"/>
                <a:cs typeface="Courier New" panose="02070309020205020404" pitchFamily="49" charset="0"/>
              </a:rPr>
              <a:t>-cache</a:t>
            </a:r>
            <a:r>
              <a:rPr lang="en-US" sz="1600" b="1" dirty="0">
                <a:latin typeface="Courier New" panose="02070309020205020404" pitchFamily="49" charset="0"/>
                <a:cs typeface="Courier New" panose="02070309020205020404" pitchFamily="49" charset="0"/>
              </a:rPr>
              <a:t>\""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"DL_DIR = \“/scratch/downloads\"" &gt;&gt; </a:t>
            </a:r>
            <a:r>
              <a:rPr lang="en-US" sz="1600" b="1" dirty="0" err="1">
                <a:latin typeface="Courier New" panose="02070309020205020404" pitchFamily="49" charset="0"/>
                <a:cs typeface="Courier New" panose="02070309020205020404" pitchFamily="49" charset="0"/>
              </a:rPr>
              <a:t>conf</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local.conf</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echo </a:t>
            </a:r>
            <a:r>
              <a:rPr lang="en-US" sz="1600" b="1" dirty="0">
                <a:latin typeface="Courier New" panose="02070309020205020404" pitchFamily="49" charset="0"/>
                <a:cs typeface="Courier New" panose="02070309020205020404" pitchFamily="49" charset="0"/>
              </a:rPr>
              <a:t>"</a:t>
            </a:r>
            <a:r>
              <a:rPr lang="en-US" sz="1600" b="1" dirty="0" err="1">
                <a:latin typeface="Courier New" panose="02070309020205020404" pitchFamily="49" charset="0"/>
                <a:cs typeface="Courier New" panose="02070309020205020404" pitchFamily="49" charset="0"/>
              </a:rPr>
              <a:t>IMAGE_INSTALL_append</a:t>
            </a:r>
            <a:r>
              <a:rPr lang="en-US" sz="1600" b="1" dirty="0">
                <a:latin typeface="Courier New" panose="02070309020205020404" pitchFamily="49" charset="0"/>
                <a:cs typeface="Courier New" panose="02070309020205020404" pitchFamily="49" charset="0"/>
              </a:rPr>
              <a:t> = \" </a:t>
            </a:r>
            <a:r>
              <a:rPr lang="en-US" sz="1600" b="1" dirty="0" err="1">
                <a:latin typeface="Courier New" panose="02070309020205020404" pitchFamily="49" charset="0"/>
                <a:cs typeface="Courier New" panose="02070309020205020404" pitchFamily="49" charset="0"/>
              </a:rPr>
              <a:t>gdbserver</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openssh</a:t>
            </a:r>
            <a:r>
              <a:rPr lang="en-US" sz="1600" b="1" dirty="0">
                <a:latin typeface="Courier New" panose="02070309020205020404" pitchFamily="49" charset="0"/>
                <a:cs typeface="Courier New" panose="02070309020205020404" pitchFamily="49" charset="0"/>
              </a:rPr>
              <a:t> </a:t>
            </a:r>
            <a:r>
              <a:rPr lang="en-US" sz="1600" b="1" dirty="0" err="1">
                <a:latin typeface="Courier New" panose="02070309020205020404" pitchFamily="49" charset="0"/>
                <a:cs typeface="Courier New" panose="02070309020205020404" pitchFamily="49" charset="0"/>
              </a:rPr>
              <a:t>libstdc</a:t>
            </a:r>
            <a:r>
              <a:rPr lang="en-US" sz="1600" b="1" dirty="0">
                <a:latin typeface="Courier New" panose="02070309020205020404" pitchFamily="49" charset="0"/>
                <a:cs typeface="Courier New" panose="02070309020205020404" pitchFamily="49" charset="0"/>
              </a:rPr>
              <a:t>++ </a:t>
            </a:r>
            <a:r>
              <a:rPr lang="en-US" sz="1600" b="1" dirty="0" smtClean="0">
                <a:latin typeface="Courier New" panose="02070309020205020404" pitchFamily="49" charset="0"/>
                <a:cs typeface="Courier New" panose="02070309020205020404" pitchFamily="49" charset="0"/>
              </a:rPr>
              <a:t>\</a:t>
            </a:r>
          </a:p>
          <a:p>
            <a:r>
              <a:rPr lang="en-US" sz="1600" b="1" dirty="0" smtClean="0">
                <a:latin typeface="Courier New" panose="02070309020205020404" pitchFamily="49" charset="0"/>
                <a:cs typeface="Courier New" panose="02070309020205020404" pitchFamily="49" charset="0"/>
              </a:rPr>
              <a:t>    curl \"" </a:t>
            </a:r>
            <a:r>
              <a:rPr lang="en-US" sz="1600" b="1" dirty="0">
                <a:latin typeface="Courier New" panose="02070309020205020404" pitchFamily="49" charset="0"/>
                <a:cs typeface="Courier New" panose="02070309020205020404" pitchFamily="49" charset="0"/>
              </a:rPr>
              <a:t>&gt;&gt; </a:t>
            </a:r>
            <a:r>
              <a:rPr lang="en-US" sz="1600" b="1" dirty="0" err="1" smtClean="0">
                <a:latin typeface="Courier New" panose="02070309020205020404" pitchFamily="49" charset="0"/>
                <a:cs typeface="Courier New" panose="02070309020205020404" pitchFamily="49" charset="0"/>
              </a:rPr>
              <a:t>conf</a:t>
            </a:r>
            <a:r>
              <a:rPr lang="en-US" sz="1600" b="1" dirty="0" smtClean="0">
                <a:latin typeface="Courier New" panose="02070309020205020404" pitchFamily="49" charset="0"/>
                <a:cs typeface="Courier New" panose="02070309020205020404" pitchFamily="49" charset="0"/>
              </a:rPr>
              <a:t>/</a:t>
            </a:r>
            <a:r>
              <a:rPr lang="en-US" sz="1600" b="1" dirty="0" err="1" smtClean="0">
                <a:latin typeface="Courier New" panose="02070309020205020404" pitchFamily="49" charset="0"/>
                <a:cs typeface="Courier New" panose="02070309020205020404" pitchFamily="49" charset="0"/>
              </a:rPr>
              <a:t>local.conf</a:t>
            </a:r>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Capture the build into a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/Toaster database</a:t>
            </a:r>
          </a:p>
          <a:p>
            <a:r>
              <a:rPr lang="en-US" sz="1600" b="1" dirty="0" smtClean="0">
                <a:latin typeface="Courier New" panose="02070309020205020404" pitchFamily="49" charset="0"/>
                <a:cs typeface="Courier New" panose="02070309020205020404" pitchFamily="49" charset="0"/>
              </a:rPr>
              <a:t>$ . toaster start </a:t>
            </a:r>
            <a:r>
              <a:rPr lang="en-US" sz="1600" b="1" dirty="0" err="1" smtClean="0">
                <a:latin typeface="Courier New" panose="02070309020205020404" pitchFamily="49" charset="0"/>
                <a:cs typeface="Courier New" panose="02070309020205020404" pitchFamily="49" charset="0"/>
              </a:rPr>
              <a:t>webport</a:t>
            </a:r>
            <a:r>
              <a:rPr lang="en-US" sz="1600" b="1" dirty="0" smtClean="0">
                <a:latin typeface="Courier New" panose="02070309020205020404" pitchFamily="49" charset="0"/>
                <a:cs typeface="Courier New" panose="02070309020205020404" pitchFamily="49" charset="0"/>
              </a:rPr>
              <a:t>=0.0.0.0:8000</a:t>
            </a:r>
          </a:p>
          <a:p>
            <a:r>
              <a:rPr lang="en-US" sz="1600" b="1" dirty="0" smtClean="0">
                <a:latin typeface="Courier New" panose="02070309020205020404" pitchFamily="49" charset="0"/>
                <a:cs typeface="Courier New" panose="02070309020205020404" pitchFamily="49" charset="0"/>
              </a:rPr>
              <a:t>$ # Build the project</a:t>
            </a:r>
          </a:p>
          <a:p>
            <a:r>
              <a:rPr lang="en-US" sz="1600" b="1" dirty="0" smtClean="0">
                <a:latin typeface="Courier New" panose="02070309020205020404" pitchFamily="49" charset="0"/>
                <a:cs typeface="Courier New" panose="02070309020205020404" pitchFamily="49" charset="0"/>
              </a:rPr>
              <a:t>$ </a:t>
            </a:r>
            <a:r>
              <a:rPr lang="en-US" sz="1600" b="1" dirty="0" err="1" smtClean="0">
                <a:latin typeface="Courier New" panose="02070309020205020404" pitchFamily="49" charset="0"/>
                <a:cs typeface="Courier New" panose="02070309020205020404" pitchFamily="49" charset="0"/>
              </a:rPr>
              <a:t>bitbake</a:t>
            </a:r>
            <a:r>
              <a:rPr lang="en-US" sz="1600" b="1" dirty="0" smtClean="0">
                <a:latin typeface="Courier New" panose="02070309020205020404" pitchFamily="49" charset="0"/>
                <a:cs typeface="Courier New" panose="02070309020205020404" pitchFamily="49" charset="0"/>
              </a:rPr>
              <a:t> core-image-base</a:t>
            </a:r>
          </a:p>
          <a:p>
            <a:endParaRPr lang="en-US" sz="1600" b="1" dirty="0" smtClean="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When you are done ...</a:t>
            </a:r>
            <a:endParaRPr lang="en-US" sz="1600" b="1" dirty="0">
              <a:latin typeface="Courier New" panose="02070309020205020404" pitchFamily="49" charset="0"/>
              <a:cs typeface="Courier New" panose="02070309020205020404" pitchFamily="49" charset="0"/>
            </a:endParaRPr>
          </a:p>
          <a:p>
            <a:r>
              <a:rPr lang="en-US" sz="1600" b="1" dirty="0" smtClean="0">
                <a:latin typeface="Courier New" panose="02070309020205020404" pitchFamily="49" charset="0"/>
                <a:cs typeface="Courier New" panose="02070309020205020404" pitchFamily="49" charset="0"/>
              </a:rPr>
              <a:t>$ . toaster stop</a:t>
            </a:r>
          </a:p>
          <a:p>
            <a:r>
              <a:rPr lang="en-US" sz="1600" b="1" dirty="0" smtClean="0">
                <a:latin typeface="Courier New" panose="02070309020205020404" pitchFamily="49" charset="0"/>
                <a:cs typeface="Courier New" panose="02070309020205020404" pitchFamily="49" charset="0"/>
              </a:rPr>
              <a:t>$ </a:t>
            </a:r>
            <a:r>
              <a:rPr lang="en-US" sz="1600" b="1" i="1" dirty="0" smtClean="0">
                <a:solidFill>
                  <a:schemeClr val="accent1"/>
                </a:solidFill>
                <a:latin typeface="Courier New" panose="02070309020205020404" pitchFamily="49" charset="0"/>
                <a:cs typeface="Courier New" panose="02070309020205020404" pitchFamily="49" charset="0"/>
              </a:rPr>
              <a:t>exit</a:t>
            </a:r>
            <a:endParaRPr lang="en-US" sz="1600" i="1" dirty="0" smtClean="0">
              <a:solidFill>
                <a:schemeClr val="accent1"/>
              </a:solidFill>
              <a:latin typeface="Courier New" panose="02070309020205020404" pitchFamily="49" charset="0"/>
              <a:cs typeface="Courier New" panose="02070309020205020404" pitchFamily="49" charset="0"/>
            </a:endParaRPr>
          </a:p>
          <a:p>
            <a:endParaRPr lang="en-US" sz="1600" b="1" dirty="0" smtClean="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94097146"/>
      </p:ext>
    </p:extLst>
  </p:cSld>
  <p:clrMapOvr>
    <a:masterClrMapping/>
  </p:clrMapOvr>
  <p:transition>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5610039"/>
      </p:ext>
    </p:extLst>
  </p:cSld>
  <p:clrMapOvr>
    <a:masterClrMapping/>
  </p:clrMapOvr>
  <p:transition>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4771203"/>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rial" charset="0"/>
              </a:rPr>
              <a:t>NOTE: Clean Shells!</a:t>
            </a:r>
            <a:endParaRPr lang="en-US" dirty="0"/>
          </a:p>
        </p:txBody>
      </p:sp>
      <p:sp>
        <p:nvSpPr>
          <p:cNvPr id="4" name="Content Placeholder 3"/>
          <p:cNvSpPr>
            <a:spLocks noGrp="1"/>
          </p:cNvSpPr>
          <p:nvPr>
            <p:ph sz="quarter" idx="13"/>
          </p:nvPr>
        </p:nvSpPr>
        <p:spPr>
          <a:xfrm>
            <a:off x="448853" y="1057619"/>
            <a:ext cx="8233186" cy="4854231"/>
          </a:xfrm>
        </p:spPr>
        <p:txBody>
          <a:bodyPr/>
          <a:lstStyle/>
          <a:p>
            <a:r>
              <a:rPr lang="en-US" dirty="0" smtClean="0"/>
              <a:t>We are going to do a lot of different exercises in different build projects, each with their own environments.</a:t>
            </a:r>
          </a:p>
          <a:p>
            <a:r>
              <a:rPr lang="en-US" dirty="0" smtClean="0"/>
              <a:t>To keep things sane, you should have a new clean shell for each exercise.</a:t>
            </a:r>
          </a:p>
          <a:p>
            <a:r>
              <a:rPr lang="en-US" dirty="0" smtClean="0"/>
              <a:t>There are two simple ways to do it:</a:t>
            </a:r>
          </a:p>
          <a:p>
            <a:pPr marL="800100" lvl="1" indent="-457200">
              <a:buFont typeface="+mj-lt"/>
              <a:buAutoNum type="arabicPeriod"/>
            </a:pPr>
            <a:r>
              <a:rPr lang="en-US" dirty="0" smtClean="0"/>
              <a:t>Close your existing SSH connection and open a new one</a:t>
            </a:r>
            <a:br>
              <a:rPr lang="en-US" dirty="0" smtClean="0"/>
            </a:br>
            <a:r>
              <a:rPr lang="en-US" dirty="0" smtClean="0"/>
              <a:t>-- or –</a:t>
            </a:r>
          </a:p>
          <a:p>
            <a:pPr marL="800100" lvl="1" indent="-457200">
              <a:buFont typeface="+mj-lt"/>
              <a:buAutoNum type="arabicPeriod"/>
            </a:pPr>
            <a:r>
              <a:rPr lang="en-US" dirty="0" smtClean="0"/>
              <a:t>Do a “bash” before each exercise to get a new sub-shell, and “exit” at the end to remove it, in order to return to a pristine state.</a:t>
            </a:r>
            <a:endParaRPr lang="en-US" dirty="0"/>
          </a:p>
        </p:txBody>
      </p:sp>
    </p:spTree>
    <p:extLst>
      <p:ext uri="{BB962C8B-B14F-4D97-AF65-F5344CB8AC3E}">
        <p14:creationId xmlns:p14="http://schemas.microsoft.com/office/powerpoint/2010/main" val="3630801083"/>
      </p:ext>
    </p:extLst>
  </p:cSld>
  <p:clrMapOvr>
    <a:masterClrMapping/>
  </p:clrMapOvr>
  <p:transition>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855679"/>
      </p:ext>
    </p:extLst>
  </p:cSld>
  <p:clrMapOvr>
    <a:masterClrMapping/>
  </p:clrMapOvr>
  <p:transition>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7316295"/>
      </p:ext>
    </p:extLst>
  </p:cSld>
  <p:clrMapOvr>
    <a:masterClrMapping/>
  </p:clrMapOvr>
  <p:transition>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One!</a:t>
            </a:r>
            <a:endParaRPr lang="en-US" dirty="0"/>
          </a:p>
        </p:txBody>
      </p:sp>
      <p:sp>
        <p:nvSpPr>
          <p:cNvPr id="5" name="Content Placeholder 3"/>
          <p:cNvSpPr>
            <a:spLocks noGrp="1"/>
          </p:cNvSpPr>
          <p:nvPr>
            <p:ph sz="quarter" idx="11"/>
          </p:nvPr>
        </p:nvSpPr>
        <p:spPr>
          <a:xfrm>
            <a:off x="1804988" y="4125913"/>
            <a:ext cx="6874805" cy="866775"/>
          </a:xfrm>
        </p:spPr>
        <p:txBody>
          <a:bodyPr/>
          <a:lstStyle/>
          <a:p>
            <a:pPr eaLnBrk="1" hangingPunct="1">
              <a:spcBef>
                <a:spcPts val="900"/>
              </a:spcBef>
            </a:pPr>
            <a:r>
              <a:rPr lang="en-US" dirty="0" err="1" smtClean="0">
                <a:latin typeface="Arial" charset="0"/>
              </a:rPr>
              <a:t>Yocto</a:t>
            </a:r>
            <a:r>
              <a:rPr lang="en-US" dirty="0" smtClean="0">
                <a:latin typeface="Arial" charset="0"/>
              </a:rPr>
              <a:t> Project 2.4 (</a:t>
            </a:r>
            <a:r>
              <a:rPr lang="en-US" dirty="0" err="1" smtClean="0">
                <a:latin typeface="Arial" charset="0"/>
              </a:rPr>
              <a:t>Rocko</a:t>
            </a:r>
            <a:r>
              <a:rPr lang="en-US" dirty="0" smtClean="0">
                <a:latin typeface="Arial" charset="0"/>
              </a:rPr>
              <a:t>)</a:t>
            </a:r>
            <a:endParaRPr lang="en-US" dirty="0">
              <a:latin typeface="Arial" charset="0"/>
            </a:endParaRPr>
          </a:p>
        </p:txBody>
      </p:sp>
    </p:spTree>
    <p:extLst>
      <p:ext uri="{BB962C8B-B14F-4D97-AF65-F5344CB8AC3E}">
        <p14:creationId xmlns:p14="http://schemas.microsoft.com/office/powerpoint/2010/main" val="1409513878"/>
      </p:ext>
    </p:extLst>
  </p:cSld>
  <p:clrMapOvr>
    <a:masterClrMapping/>
  </p:clrMapOvr>
  <p:transition>
    <p:fad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438" y="635000"/>
            <a:ext cx="823912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613" y="635000"/>
            <a:ext cx="8232775"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10450742"/>
      </p:ext>
    </p:extLst>
  </p:cSld>
  <p:clrMapOvr>
    <a:masterClrMapping/>
  </p:clrMapOvr>
  <p:transition>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89681689"/>
      </p:ext>
    </p:extLst>
  </p:cSld>
  <p:clrMapOvr>
    <a:masterClrMapping/>
  </p:clrMapOvr>
  <p:transition>
    <p:fade/>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35395" y="2991441"/>
            <a:ext cx="7244399" cy="871111"/>
          </a:xfrm>
        </p:spPr>
        <p:txBody>
          <a:bodyPr/>
          <a:lstStyle/>
          <a:p>
            <a:r>
              <a:rPr lang="en-US" dirty="0" smtClean="0">
                <a:cs typeface="Arial" charset="0"/>
              </a:rPr>
              <a:t>Activity Six</a:t>
            </a:r>
            <a:endParaRPr lang="en-US" dirty="0"/>
          </a:p>
        </p:txBody>
      </p:sp>
      <p:sp>
        <p:nvSpPr>
          <p:cNvPr id="4" name="Content Placeholder 3"/>
          <p:cNvSpPr>
            <a:spLocks noGrp="1"/>
          </p:cNvSpPr>
          <p:nvPr>
            <p:ph sz="quarter" idx="11"/>
          </p:nvPr>
        </p:nvSpPr>
        <p:spPr>
          <a:xfrm>
            <a:off x="1041400" y="4125913"/>
            <a:ext cx="7638393" cy="1029981"/>
          </a:xfrm>
        </p:spPr>
        <p:txBody>
          <a:bodyPr/>
          <a:lstStyle/>
          <a:p>
            <a:r>
              <a:rPr lang="en-US" dirty="0" smtClean="0">
                <a:latin typeface="Arial" charset="0"/>
              </a:rPr>
              <a:t>CROPS</a:t>
            </a:r>
          </a:p>
          <a:p>
            <a:pPr eaLnBrk="1" hangingPunct="1">
              <a:spcBef>
                <a:spcPts val="900"/>
              </a:spcBef>
            </a:pPr>
            <a:r>
              <a:rPr lang="en-US" dirty="0">
                <a:cs typeface="Arial" charset="0"/>
              </a:rPr>
              <a:t>Tim </a:t>
            </a:r>
            <a:r>
              <a:rPr lang="en-US" dirty="0" err="1">
                <a:cs typeface="Arial" charset="0"/>
              </a:rPr>
              <a:t>Orling</a:t>
            </a:r>
            <a:r>
              <a:rPr lang="en-US" dirty="0">
                <a:cs typeface="Arial" charset="0"/>
              </a:rPr>
              <a:t>, Brian Avery, Randy Witt, David Reyna</a:t>
            </a:r>
            <a:endParaRPr lang="en-US" dirty="0">
              <a:latin typeface="Arial" charset="0"/>
            </a:endParaRPr>
          </a:p>
        </p:txBody>
      </p:sp>
    </p:spTree>
    <p:extLst>
      <p:ext uri="{BB962C8B-B14F-4D97-AF65-F5344CB8AC3E}">
        <p14:creationId xmlns:p14="http://schemas.microsoft.com/office/powerpoint/2010/main" val="3450952035"/>
      </p:ext>
    </p:extLst>
  </p:cSld>
  <p:clrMapOvr>
    <a:masterClrMapping/>
  </p:clrMapOvr>
  <p:transition>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Containers for </a:t>
            </a:r>
            <a:r>
              <a:rPr lang="en-US" dirty="0" err="1"/>
              <a:t>Yocto</a:t>
            </a:r>
            <a:r>
              <a:rPr lang="en-US" dirty="0"/>
              <a:t> Project </a:t>
            </a:r>
          </a:p>
        </p:txBody>
      </p:sp>
      <p:sp>
        <p:nvSpPr>
          <p:cNvPr id="3" name="Content Placeholder 2"/>
          <p:cNvSpPr>
            <a:spLocks noGrp="1"/>
          </p:cNvSpPr>
          <p:nvPr>
            <p:ph sz="quarter" idx="13"/>
          </p:nvPr>
        </p:nvSpPr>
        <p:spPr>
          <a:xfrm>
            <a:off x="459869" y="1026998"/>
            <a:ext cx="8233186" cy="4532312"/>
          </a:xfrm>
        </p:spPr>
        <p:txBody>
          <a:bodyPr/>
          <a:lstStyle/>
          <a:p>
            <a:r>
              <a:rPr lang="en-US" dirty="0" err="1"/>
              <a:t>CROss</a:t>
            </a:r>
            <a:r>
              <a:rPr lang="en-US" dirty="0"/>
              <a:t> </a:t>
            </a:r>
            <a:r>
              <a:rPr lang="en-US" dirty="0" err="1"/>
              <a:t>PlatformS</a:t>
            </a:r>
            <a:r>
              <a:rPr lang="en-US" dirty="0"/>
              <a:t> (CROPS</a:t>
            </a:r>
            <a:r>
              <a:rPr lang="en-US" dirty="0" smtClean="0"/>
              <a:t>)* provides </a:t>
            </a:r>
            <a:r>
              <a:rPr lang="en-US" dirty="0"/>
              <a:t>a consistent developer </a:t>
            </a:r>
            <a:r>
              <a:rPr lang="en-US" dirty="0" smtClean="0"/>
              <a:t>experience across </a:t>
            </a:r>
            <a:r>
              <a:rPr lang="en-US" dirty="0"/>
              <a:t>Windows, Mac OS X and Linux distros through </a:t>
            </a:r>
            <a:r>
              <a:rPr lang="en-US" dirty="0" smtClean="0"/>
              <a:t>the use </a:t>
            </a:r>
            <a:r>
              <a:rPr lang="en-US" dirty="0"/>
              <a:t>of containers</a:t>
            </a:r>
          </a:p>
          <a:p>
            <a:r>
              <a:rPr lang="en-US" dirty="0" smtClean="0"/>
              <a:t>Why Containers?</a:t>
            </a:r>
          </a:p>
          <a:p>
            <a:pPr lvl="1"/>
            <a:r>
              <a:rPr lang="en-US" dirty="0" smtClean="0"/>
              <a:t>Avoid </a:t>
            </a:r>
            <a:r>
              <a:rPr lang="en-US" dirty="0"/>
              <a:t>host </a:t>
            </a:r>
            <a:r>
              <a:rPr lang="en-US" dirty="0" smtClean="0"/>
              <a:t>contamination</a:t>
            </a:r>
          </a:p>
          <a:p>
            <a:pPr lvl="1"/>
            <a:r>
              <a:rPr lang="en-US" dirty="0" smtClean="0"/>
              <a:t>Easy </a:t>
            </a:r>
            <a:r>
              <a:rPr lang="en-US" dirty="0"/>
              <a:t>route to multiple OS support, including </a:t>
            </a:r>
            <a:r>
              <a:rPr lang="en-US" dirty="0" smtClean="0"/>
              <a:t>Linux!</a:t>
            </a:r>
          </a:p>
          <a:p>
            <a:pPr lvl="1"/>
            <a:r>
              <a:rPr lang="en-US" dirty="0" smtClean="0"/>
              <a:t>Repeatable builds</a:t>
            </a:r>
          </a:p>
          <a:p>
            <a:pPr lvl="1"/>
            <a:r>
              <a:rPr lang="en-US" dirty="0" smtClean="0"/>
              <a:t>Fewer </a:t>
            </a:r>
            <a:r>
              <a:rPr lang="en-US" dirty="0"/>
              <a:t>Linux distros to </a:t>
            </a:r>
            <a:r>
              <a:rPr lang="en-US" dirty="0" smtClean="0"/>
              <a:t>test</a:t>
            </a:r>
          </a:p>
          <a:p>
            <a:pPr lvl="1"/>
            <a:r>
              <a:rPr lang="en-US" dirty="0" smtClean="0"/>
              <a:t>A path </a:t>
            </a:r>
            <a:r>
              <a:rPr lang="en-US" dirty="0"/>
              <a:t>to tools in the </a:t>
            </a:r>
            <a:r>
              <a:rPr lang="en-US" dirty="0" smtClean="0"/>
              <a:t>cloud</a:t>
            </a:r>
          </a:p>
          <a:p>
            <a:pPr lvl="1"/>
            <a:endParaRPr lang="en-US" dirty="0" smtClean="0"/>
          </a:p>
          <a:p>
            <a:pPr marL="342900" lvl="1" indent="0">
              <a:buNone/>
            </a:pPr>
            <a:r>
              <a:rPr lang="en-US" sz="1800" dirty="0" smtClean="0">
                <a:solidFill>
                  <a:schemeClr val="accent1"/>
                </a:solidFill>
              </a:rPr>
              <a:t>*The instructor also thinks of it as Containers Run Other People’s Software</a:t>
            </a:r>
            <a:endParaRPr lang="en-US" sz="1800" dirty="0">
              <a:solidFill>
                <a:schemeClr val="accent1"/>
              </a:solidFill>
            </a:endParaRPr>
          </a:p>
        </p:txBody>
      </p:sp>
    </p:spTree>
    <p:extLst>
      <p:ext uri="{BB962C8B-B14F-4D97-AF65-F5344CB8AC3E}">
        <p14:creationId xmlns:p14="http://schemas.microsoft.com/office/powerpoint/2010/main" val="583910128"/>
      </p:ext>
    </p:extLst>
  </p:cSld>
  <p:clrMapOvr>
    <a:masterClrMapping/>
  </p:clrMapOvr>
  <p:transition>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CROPS: </a:t>
            </a:r>
            <a:r>
              <a:rPr lang="en-US" dirty="0" smtClean="0"/>
              <a:t>Available Today </a:t>
            </a:r>
            <a:endParaRPr lang="en-US" dirty="0"/>
          </a:p>
        </p:txBody>
      </p:sp>
      <p:sp>
        <p:nvSpPr>
          <p:cNvPr id="3" name="Content Placeholder 2"/>
          <p:cNvSpPr>
            <a:spLocks noGrp="1"/>
          </p:cNvSpPr>
          <p:nvPr>
            <p:ph sz="quarter" idx="13"/>
          </p:nvPr>
        </p:nvSpPr>
        <p:spPr>
          <a:xfrm>
            <a:off x="448853" y="782197"/>
            <a:ext cx="8233186" cy="5321147"/>
          </a:xfrm>
        </p:spPr>
        <p:txBody>
          <a:bodyPr/>
          <a:lstStyle/>
          <a:p>
            <a:r>
              <a:rPr lang="en-US" sz="1800" dirty="0" smtClean="0"/>
              <a:t>crops/</a:t>
            </a:r>
            <a:r>
              <a:rPr lang="en-US" sz="1800" dirty="0" err="1" smtClean="0"/>
              <a:t>extsdk</a:t>
            </a:r>
            <a:r>
              <a:rPr lang="en-US" sz="1800" dirty="0" smtClean="0"/>
              <a:t>-container</a:t>
            </a:r>
          </a:p>
          <a:p>
            <a:pPr lvl="1"/>
            <a:r>
              <a:rPr lang="en-US" sz="1800" dirty="0" smtClean="0"/>
              <a:t>Container that can support Extensible SDKs</a:t>
            </a:r>
          </a:p>
          <a:p>
            <a:pPr lvl="1"/>
            <a:r>
              <a:rPr lang="en-US" sz="1800" dirty="0" smtClean="0"/>
              <a:t>Also supports standard SDKs</a:t>
            </a:r>
          </a:p>
          <a:p>
            <a:r>
              <a:rPr lang="en-US" sz="1800" dirty="0" smtClean="0"/>
              <a:t>crops/toaster</a:t>
            </a:r>
          </a:p>
          <a:p>
            <a:pPr lvl="1"/>
            <a:r>
              <a:rPr lang="en-US" sz="1800" dirty="0" smtClean="0"/>
              <a:t>Latest </a:t>
            </a:r>
            <a:r>
              <a:rPr lang="en-US" sz="1800" dirty="0"/>
              <a:t>r</a:t>
            </a:r>
            <a:r>
              <a:rPr lang="en-US" sz="1800" dirty="0" smtClean="0"/>
              <a:t>eleased </a:t>
            </a:r>
            <a:r>
              <a:rPr lang="en-US" sz="1800" dirty="0"/>
              <a:t>version of toaster/poky </a:t>
            </a:r>
            <a:r>
              <a:rPr lang="en-US" sz="1800" dirty="0" smtClean="0"/>
              <a:t>currently pyro</a:t>
            </a:r>
            <a:endParaRPr lang="en-US" sz="1800" dirty="0"/>
          </a:p>
          <a:p>
            <a:r>
              <a:rPr lang="en-US" sz="1800" dirty="0" smtClean="0"/>
              <a:t>crops/toaster-master</a:t>
            </a:r>
          </a:p>
          <a:p>
            <a:pPr lvl="1"/>
            <a:r>
              <a:rPr lang="en-US" sz="1800" dirty="0" smtClean="0"/>
              <a:t>Keeps </a:t>
            </a:r>
            <a:r>
              <a:rPr lang="en-US" sz="1800" dirty="0"/>
              <a:t>up with the current master of toaster/poky, kicked off via </a:t>
            </a:r>
            <a:r>
              <a:rPr lang="en-US" sz="1800" dirty="0" err="1"/>
              <a:t>webhook</a:t>
            </a:r>
            <a:r>
              <a:rPr lang="en-US" sz="1800" dirty="0"/>
              <a:t> so it's quite up to </a:t>
            </a:r>
            <a:r>
              <a:rPr lang="en-US" sz="1800" dirty="0" smtClean="0"/>
              <a:t>date.</a:t>
            </a:r>
          </a:p>
          <a:p>
            <a:r>
              <a:rPr lang="en-US" sz="1800" dirty="0" smtClean="0"/>
              <a:t>crops/poky</a:t>
            </a:r>
          </a:p>
          <a:p>
            <a:pPr lvl="1"/>
            <a:r>
              <a:rPr lang="en-US" sz="1800" dirty="0" smtClean="0"/>
              <a:t>This </a:t>
            </a:r>
            <a:r>
              <a:rPr lang="en-US" sz="1800" dirty="0"/>
              <a:t>is an </a:t>
            </a:r>
            <a:r>
              <a:rPr lang="en-US" sz="1800" dirty="0" smtClean="0"/>
              <a:t>Ubuntu (or other distro) container </a:t>
            </a:r>
            <a:r>
              <a:rPr lang="en-US" sz="1800" dirty="0"/>
              <a:t>with </a:t>
            </a:r>
            <a:r>
              <a:rPr lang="en-US" sz="1800" dirty="0" smtClean="0"/>
              <a:t>the necessary </a:t>
            </a:r>
            <a:r>
              <a:rPr lang="en-US" sz="1800" dirty="0"/>
              <a:t>packages to run poky installed, but not poky itself.  </a:t>
            </a:r>
          </a:p>
          <a:p>
            <a:pPr lvl="1"/>
            <a:r>
              <a:rPr lang="en-US" sz="1800" dirty="0" smtClean="0"/>
              <a:t>To </a:t>
            </a:r>
            <a:r>
              <a:rPr lang="en-US" sz="1800" dirty="0"/>
              <a:t>run poky, you need a copy of it on your file system which you then map into the container. </a:t>
            </a:r>
            <a:endParaRPr lang="en-US" sz="1800" dirty="0" smtClean="0"/>
          </a:p>
          <a:p>
            <a:pPr lvl="1"/>
            <a:r>
              <a:rPr lang="en-US" sz="1800" dirty="0" smtClean="0"/>
              <a:t>This </a:t>
            </a:r>
            <a:r>
              <a:rPr lang="en-US" sz="1800" dirty="0"/>
              <a:t>will work equally well for poky or an install of </a:t>
            </a:r>
            <a:r>
              <a:rPr lang="en-US" sz="1800" dirty="0" err="1"/>
              <a:t>oe</a:t>
            </a:r>
            <a:r>
              <a:rPr lang="en-US" sz="1800" dirty="0"/>
              <a:t>-core.</a:t>
            </a:r>
          </a:p>
        </p:txBody>
      </p:sp>
    </p:spTree>
    <p:extLst>
      <p:ext uri="{BB962C8B-B14F-4D97-AF65-F5344CB8AC3E}">
        <p14:creationId xmlns:p14="http://schemas.microsoft.com/office/powerpoint/2010/main" val="777555604"/>
      </p:ext>
    </p:extLst>
  </p:cSld>
  <p:clrMapOvr>
    <a:masterClrMapping/>
  </p:clrMapOvr>
  <p:transition>
    <p:fade/>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Setup Docker</a:t>
            </a:r>
            <a:endParaRPr lang="en-US" dirty="0"/>
          </a:p>
        </p:txBody>
      </p:sp>
      <p:sp>
        <p:nvSpPr>
          <p:cNvPr id="3" name="Content Placeholder 2"/>
          <p:cNvSpPr>
            <a:spLocks noGrp="1"/>
          </p:cNvSpPr>
          <p:nvPr>
            <p:ph sz="quarter" idx="13"/>
          </p:nvPr>
        </p:nvSpPr>
        <p:spPr>
          <a:xfrm>
            <a:off x="371735" y="859316"/>
            <a:ext cx="8233186" cy="4920332"/>
          </a:xfrm>
        </p:spPr>
        <p:txBody>
          <a:bodyPr/>
          <a:lstStyle/>
          <a:p>
            <a:r>
              <a:rPr lang="en-US" dirty="0"/>
              <a:t>Install </a:t>
            </a:r>
            <a:r>
              <a:rPr lang="en-US" dirty="0" smtClean="0"/>
              <a:t>Docker</a:t>
            </a:r>
            <a:endParaRPr lang="en-US" dirty="0"/>
          </a:p>
          <a:p>
            <a:pPr lvl="1"/>
            <a:r>
              <a:rPr lang="en-US" dirty="0" smtClean="0"/>
              <a:t>For </a:t>
            </a:r>
            <a:r>
              <a:rPr lang="en-US" dirty="0"/>
              <a:t>Linux, </a:t>
            </a:r>
            <a:r>
              <a:rPr lang="en-US" dirty="0" smtClean="0"/>
              <a:t>Docker is typically available via the distro package manager, </a:t>
            </a:r>
            <a:r>
              <a:rPr lang="en-US" dirty="0" err="1" smtClean="0"/>
              <a:t>otherwisw</a:t>
            </a:r>
            <a:r>
              <a:rPr lang="en-US" dirty="0" smtClean="0"/>
              <a:t> go </a:t>
            </a:r>
            <a:r>
              <a:rPr lang="en-US" dirty="0"/>
              <a:t>to the Docker web </a:t>
            </a:r>
            <a:r>
              <a:rPr lang="en-US" dirty="0" smtClean="0"/>
              <a:t>site</a:t>
            </a:r>
            <a:r>
              <a:rPr lang="en-US" dirty="0"/>
              <a:t>:</a:t>
            </a:r>
            <a:r>
              <a:rPr lang="en-US" dirty="0" smtClean="0"/>
              <a:t/>
            </a:r>
            <a:br>
              <a:rPr lang="en-US" dirty="0" smtClean="0"/>
            </a:br>
            <a:r>
              <a:rPr lang="en-US" dirty="0" smtClean="0">
                <a:hlinkClick r:id="rId2"/>
              </a:rPr>
              <a:t>https</a:t>
            </a:r>
            <a:r>
              <a:rPr lang="en-US" dirty="0">
                <a:hlinkClick r:id="rId2"/>
              </a:rPr>
              <a:t>://</a:t>
            </a:r>
            <a:r>
              <a:rPr lang="en-US" dirty="0" smtClean="0">
                <a:hlinkClick r:id="rId2"/>
              </a:rPr>
              <a:t>docs.docker.com/engine/installation/linux/</a:t>
            </a:r>
            <a:endParaRPr lang="en-US" dirty="0" smtClean="0"/>
          </a:p>
          <a:p>
            <a:pPr lvl="1"/>
            <a:r>
              <a:rPr lang="en-US" dirty="0" smtClean="0"/>
              <a:t>For </a:t>
            </a:r>
            <a:r>
              <a:rPr lang="en-US" dirty="0"/>
              <a:t>Windows and Mac, follow the CROPS Instructions </a:t>
            </a:r>
            <a:r>
              <a:rPr lang="en-US" dirty="0" smtClean="0"/>
              <a:t>here:</a:t>
            </a:r>
            <a:br>
              <a:rPr lang="en-US" dirty="0" smtClean="0"/>
            </a:br>
            <a:r>
              <a:rPr lang="en-US" dirty="0" smtClean="0">
                <a:hlinkClick r:id="rId3"/>
              </a:rPr>
              <a:t>https</a:t>
            </a:r>
            <a:r>
              <a:rPr lang="en-US" dirty="0">
                <a:hlinkClick r:id="rId3"/>
              </a:rPr>
              <a:t>://</a:t>
            </a:r>
            <a:r>
              <a:rPr lang="en-US" dirty="0" smtClean="0">
                <a:hlinkClick r:id="rId3"/>
              </a:rPr>
              <a:t>github.com/crops/docker-win-mac-docs/wiki</a:t>
            </a:r>
            <a:endParaRPr lang="en-US" dirty="0" smtClean="0"/>
          </a:p>
          <a:p>
            <a:r>
              <a:rPr lang="en-US" dirty="0" smtClean="0"/>
              <a:t>Note: </a:t>
            </a:r>
            <a:r>
              <a:rPr lang="en-US" dirty="0"/>
              <a:t>crops/samba container </a:t>
            </a:r>
            <a:endParaRPr lang="en-US" dirty="0" smtClean="0"/>
          </a:p>
          <a:p>
            <a:pPr lvl="1"/>
            <a:r>
              <a:rPr lang="en-US" dirty="0" smtClean="0"/>
              <a:t>One </a:t>
            </a:r>
            <a:r>
              <a:rPr lang="en-US" dirty="0"/>
              <a:t>of the </a:t>
            </a:r>
            <a:r>
              <a:rPr lang="en-US" dirty="0" smtClean="0"/>
              <a:t>nice </a:t>
            </a:r>
            <a:r>
              <a:rPr lang="en-US" dirty="0"/>
              <a:t>features for windows/mac is the crops/samba container that exposes the </a:t>
            </a:r>
            <a:r>
              <a:rPr lang="en-US" dirty="0" err="1"/>
              <a:t>docker</a:t>
            </a:r>
            <a:r>
              <a:rPr lang="en-US" dirty="0"/>
              <a:t> volume to the host side via samba/</a:t>
            </a:r>
            <a:r>
              <a:rPr lang="en-US" dirty="0" err="1"/>
              <a:t>cifs</a:t>
            </a:r>
            <a:r>
              <a:rPr lang="en-US" dirty="0"/>
              <a:t> . </a:t>
            </a:r>
            <a:r>
              <a:rPr lang="en-US" dirty="0" smtClean="0"/>
              <a:t>This </a:t>
            </a:r>
            <a:r>
              <a:rPr lang="en-US" dirty="0"/>
              <a:t>works around the fact that neither the windows nor mac filesystems have sufficient features to support a </a:t>
            </a:r>
            <a:r>
              <a:rPr lang="en-US" dirty="0" err="1">
                <a:latin typeface="courier" charset="0"/>
              </a:rPr>
              <a:t>bitbake</a:t>
            </a:r>
            <a:r>
              <a:rPr lang="en-US" dirty="0"/>
              <a:t> build. The </a:t>
            </a:r>
            <a:r>
              <a:rPr lang="en-US" dirty="0" err="1"/>
              <a:t>docker</a:t>
            </a:r>
            <a:r>
              <a:rPr lang="en-US" dirty="0"/>
              <a:t> volume is persistent just like a </a:t>
            </a:r>
            <a:r>
              <a:rPr lang="en-US" dirty="0" smtClean="0"/>
              <a:t>directory </a:t>
            </a:r>
            <a:r>
              <a:rPr lang="en-US" dirty="0"/>
              <a:t>on a </a:t>
            </a:r>
            <a:r>
              <a:rPr lang="en-US" dirty="0" err="1"/>
              <a:t>linux</a:t>
            </a:r>
            <a:r>
              <a:rPr lang="en-US" dirty="0"/>
              <a:t> host would be.</a:t>
            </a:r>
          </a:p>
        </p:txBody>
      </p:sp>
    </p:spTree>
    <p:extLst>
      <p:ext uri="{BB962C8B-B14F-4D97-AF65-F5344CB8AC3E}">
        <p14:creationId xmlns:p14="http://schemas.microsoft.com/office/powerpoint/2010/main" val="3370449178"/>
      </p:ext>
    </p:extLst>
  </p:cSld>
  <p:clrMapOvr>
    <a:masterClrMapping/>
  </p:clrMapOvr>
  <p:transition>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First Time</a:t>
            </a:r>
            <a:endParaRPr lang="en-US" dirty="0"/>
          </a:p>
        </p:txBody>
      </p:sp>
      <p:sp>
        <p:nvSpPr>
          <p:cNvPr id="3" name="Content Placeholder 2"/>
          <p:cNvSpPr>
            <a:spLocks noGrp="1"/>
          </p:cNvSpPr>
          <p:nvPr>
            <p:ph sz="quarter" idx="13"/>
          </p:nvPr>
        </p:nvSpPr>
        <p:spPr>
          <a:xfrm>
            <a:off x="448853" y="1068636"/>
            <a:ext cx="8529894" cy="4843214"/>
          </a:xfrm>
        </p:spPr>
        <p:txBody>
          <a:bodyPr/>
          <a:lstStyle/>
          <a:p>
            <a:r>
              <a:rPr lang="en-US" dirty="0" smtClean="0"/>
              <a:t>Follow </a:t>
            </a:r>
            <a:r>
              <a:rPr lang="en-US" dirty="0"/>
              <a:t>the instructions </a:t>
            </a:r>
            <a:r>
              <a:rPr lang="en-US" dirty="0" smtClean="0"/>
              <a:t>at:</a:t>
            </a:r>
            <a:r>
              <a:rPr lang="en-US" dirty="0"/>
              <a:t/>
            </a:r>
            <a:br>
              <a:rPr lang="en-US" dirty="0"/>
            </a:br>
            <a:r>
              <a:rPr lang="en-US" sz="1800" dirty="0" smtClean="0">
                <a:hlinkClick r:id="rId2"/>
              </a:rPr>
              <a:t>https://github.com/crops/extsdk-container</a:t>
            </a:r>
            <a:endParaRPr lang="en-US" dirty="0" smtClean="0"/>
          </a:p>
          <a:p>
            <a:r>
              <a:rPr lang="en-US" dirty="0" smtClean="0"/>
              <a:t>Linux:</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/home/</a:t>
            </a:r>
            <a:r>
              <a:rPr lang="en-US" sz="1600" dirty="0" err="1">
                <a:latin typeface="Courier New" panose="02070309020205020404" pitchFamily="49" charset="0"/>
                <a:cs typeface="Courier New" panose="02070309020205020404" pitchFamily="49" charset="0"/>
              </a:rPr>
              <a:t>myuser</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sdkstuff</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dirty="0" smtClean="0">
              <a:latin typeface="Courier New" panose="02070309020205020404" pitchFamily="49" charset="0"/>
              <a:cs typeface="Courier New" panose="02070309020205020404" pitchFamily="49" charset="0"/>
            </a:endParaRPr>
          </a:p>
          <a:p>
            <a:r>
              <a:rPr lang="en-US" dirty="0" smtClean="0"/>
              <a:t>Windows:</a:t>
            </a:r>
            <a:br>
              <a:rPr lang="en-US" dirty="0" smtClean="0"/>
            </a:b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docker</a:t>
            </a:r>
            <a:r>
              <a:rPr lang="en-US" sz="1600" dirty="0" smtClean="0">
                <a:latin typeface="Courier New" panose="02070309020205020404" pitchFamily="49" charset="0"/>
                <a:cs typeface="Courier New" panose="02070309020205020404" pitchFamily="49" charset="0"/>
              </a:rPr>
              <a:t> run --</a:t>
            </a:r>
            <a:r>
              <a:rPr lang="en-US" sz="1600" dirty="0" err="1" smtClean="0">
                <a:latin typeface="Courier New" panose="02070309020205020404" pitchFamily="49" charset="0"/>
                <a:cs typeface="Courier New" panose="02070309020205020404" pitchFamily="49" charset="0"/>
              </a:rPr>
              <a:t>rm</a:t>
            </a:r>
            <a:r>
              <a:rPr lang="en-US" sz="1600" dirty="0" smtClean="0">
                <a:latin typeface="Courier New" panose="02070309020205020404" pitchFamily="49" charset="0"/>
                <a:cs typeface="Courier New" panose="02070309020205020404" pitchFamily="49" charset="0"/>
              </a:rPr>
              <a:t> -it -v </a:t>
            </a:r>
            <a:r>
              <a:rPr lang="en-US" sz="1600" dirty="0" err="1" smtClean="0">
                <a:latin typeface="Courier New" panose="02070309020205020404" pitchFamily="49" charset="0"/>
                <a:cs typeface="Courier New" panose="02070309020205020404" pitchFamily="49" charset="0"/>
              </a:rPr>
              <a:t>myvolume</a:t>
            </a:r>
            <a:r>
              <a:rPr lang="en-US" sz="1600" dirty="0" smtClean="0">
                <a:latin typeface="Courier New" panose="02070309020205020404" pitchFamily="49" charset="0"/>
                <a:cs typeface="Courier New" panose="02070309020205020404" pitchFamily="49" charset="0"/>
              </a:rPr>
              <a:t>:/</a:t>
            </a:r>
            <a:r>
              <a:rPr lang="en-US" sz="1600" dirty="0" err="1" smtClean="0">
                <a:latin typeface="Courier New" panose="02070309020205020404" pitchFamily="49" charset="0"/>
                <a:cs typeface="Courier New" panose="02070309020205020404" pitchFamily="49" charset="0"/>
              </a:rPr>
              <a:t>workdir</a:t>
            </a:r>
            <a:r>
              <a:rPr lang="en-US" sz="1600" dirty="0" smtClean="0">
                <a:latin typeface="Courier New" panose="02070309020205020404" pitchFamily="49" charset="0"/>
                <a:cs typeface="Courier New" panose="02070309020205020404" pitchFamily="49" charset="0"/>
              </a:rPr>
              <a:t> crops/</a:t>
            </a:r>
            <a:r>
              <a:rPr lang="en-US" sz="1600" dirty="0" err="1" smtClean="0">
                <a:latin typeface="Courier New" panose="02070309020205020404" pitchFamily="49" charset="0"/>
                <a:cs typeface="Courier New" panose="02070309020205020404" pitchFamily="49" charset="0"/>
              </a:rPr>
              <a:t>extsdk</a:t>
            </a:r>
            <a:r>
              <a:rPr lang="en-US" sz="1600" dirty="0" smtClean="0">
                <a:latin typeface="Courier New" panose="02070309020205020404" pitchFamily="49" charset="0"/>
                <a:cs typeface="Courier New" panose="02070309020205020404" pitchFamily="49" charset="0"/>
              </a:rPr>
              <a:t>-container --</a:t>
            </a:r>
            <a:r>
              <a:rPr lang="en-US" sz="1600" dirty="0" err="1" smtClean="0">
                <a:latin typeface="Courier New" panose="02070309020205020404" pitchFamily="49" charset="0"/>
                <a:cs typeface="Courier New" panose="02070309020205020404" pitchFamily="49" charset="0"/>
              </a:rPr>
              <a:t>url</a:t>
            </a:r>
            <a:r>
              <a:rPr lang="en-US" sz="1600" dirty="0" smtClean="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hlinkClick r:id="rId3"/>
              </a:rPr>
              <a:t>http://someserver/extensible_sdk_installer.sh</a:t>
            </a:r>
            <a:endParaRPr lang="en-US" sz="1600" dirty="0" smtClean="0">
              <a:latin typeface="Courier New" panose="02070309020205020404" pitchFamily="49" charset="0"/>
              <a:cs typeface="Courier New" panose="02070309020205020404" pitchFamily="49" charset="0"/>
            </a:endParaRPr>
          </a:p>
          <a:p>
            <a:r>
              <a:rPr lang="en-US" sz="2000" dirty="0" smtClean="0"/>
              <a:t>Mac OS X:</a:t>
            </a:r>
            <a:r>
              <a:rPr lang="en-US" sz="2000" dirty="0"/>
              <a:t/>
            </a:r>
            <a:br>
              <a:rPr lang="en-US" sz="2000" dirty="0"/>
            </a:b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docker</a:t>
            </a:r>
            <a:r>
              <a:rPr lang="en-US" sz="1600" dirty="0">
                <a:latin typeface="Courier New" panose="02070309020205020404" pitchFamily="49" charset="0"/>
                <a:cs typeface="Courier New" panose="02070309020205020404" pitchFamily="49" charset="0"/>
              </a:rPr>
              <a:t> run --</a:t>
            </a:r>
            <a:r>
              <a:rPr lang="en-US" sz="1600" dirty="0" err="1">
                <a:latin typeface="Courier New" panose="02070309020205020404" pitchFamily="49" charset="0"/>
                <a:cs typeface="Courier New" panose="02070309020205020404" pitchFamily="49" charset="0"/>
              </a:rPr>
              <a:t>rm</a:t>
            </a:r>
            <a:r>
              <a:rPr lang="en-US" sz="1600" dirty="0">
                <a:latin typeface="Courier New" panose="02070309020205020404" pitchFamily="49" charset="0"/>
                <a:cs typeface="Courier New" panose="02070309020205020404" pitchFamily="49" charset="0"/>
              </a:rPr>
              <a:t> -it -v </a:t>
            </a:r>
            <a:r>
              <a:rPr lang="en-US" sz="1600" dirty="0" err="1">
                <a:latin typeface="Courier New" panose="02070309020205020404" pitchFamily="49" charset="0"/>
                <a:cs typeface="Courier New" panose="02070309020205020404" pitchFamily="49" charset="0"/>
              </a:rPr>
              <a:t>myvolume</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workdir</a:t>
            </a:r>
            <a:r>
              <a:rPr lang="en-US" sz="1600" dirty="0">
                <a:latin typeface="Courier New" panose="02070309020205020404" pitchFamily="49" charset="0"/>
                <a:cs typeface="Courier New" panose="02070309020205020404" pitchFamily="49" charset="0"/>
              </a:rPr>
              <a:t> crops/</a:t>
            </a:r>
            <a:r>
              <a:rPr lang="en-US" sz="1600" dirty="0" err="1">
                <a:latin typeface="Courier New" panose="02070309020205020404" pitchFamily="49" charset="0"/>
                <a:cs typeface="Courier New" panose="02070309020205020404" pitchFamily="49" charset="0"/>
              </a:rPr>
              <a:t>extsdk</a:t>
            </a:r>
            <a:r>
              <a:rPr lang="en-US" sz="1600" dirty="0">
                <a:latin typeface="Courier New" panose="02070309020205020404" pitchFamily="49" charset="0"/>
                <a:cs typeface="Courier New" panose="02070309020205020404" pitchFamily="49" charset="0"/>
              </a:rPr>
              <a:t>-container --</a:t>
            </a:r>
            <a:r>
              <a:rPr lang="en-US" sz="1600" dirty="0" err="1">
                <a:latin typeface="Courier New" panose="02070309020205020404" pitchFamily="49" charset="0"/>
                <a:cs typeface="Courier New" panose="02070309020205020404" pitchFamily="49" charset="0"/>
              </a:rPr>
              <a:t>url</a:t>
            </a:r>
            <a:r>
              <a:rPr lang="en-US" sz="1600" dirty="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hlinkClick r:id="rId3"/>
              </a:rPr>
              <a:t>http://</a:t>
            </a:r>
            <a:r>
              <a:rPr lang="en-US" sz="1600" dirty="0" smtClean="0">
                <a:latin typeface="Courier New" panose="02070309020205020404" pitchFamily="49" charset="0"/>
                <a:cs typeface="Courier New" panose="02070309020205020404" pitchFamily="49" charset="0"/>
                <a:hlinkClick r:id="rId3"/>
              </a:rPr>
              <a:t>someserver/extensible_sdk_installer.sh</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endParaRPr lang="en-US" sz="20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157626393"/>
      </p:ext>
    </p:extLst>
  </p:cSld>
  <p:clrMapOvr>
    <a:masterClrMapping/>
  </p:clrMapOvr>
  <p:transition>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CROPS: </a:t>
            </a:r>
            <a:r>
              <a:rPr lang="en-US" dirty="0" err="1" smtClean="0"/>
              <a:t>eSDK</a:t>
            </a:r>
            <a:r>
              <a:rPr lang="en-US" dirty="0" smtClean="0"/>
              <a:t> “--</a:t>
            </a:r>
            <a:r>
              <a:rPr lang="en-US" dirty="0" err="1" smtClean="0"/>
              <a:t>url</a:t>
            </a:r>
            <a:r>
              <a:rPr lang="en-US" dirty="0" smtClean="0"/>
              <a:t>” command</a:t>
            </a:r>
            <a:endParaRPr lang="en-US" dirty="0"/>
          </a:p>
        </p:txBody>
      </p:sp>
      <p:sp>
        <p:nvSpPr>
          <p:cNvPr id="3" name="Content Placeholder 2"/>
          <p:cNvSpPr>
            <a:spLocks noGrp="1"/>
          </p:cNvSpPr>
          <p:nvPr>
            <p:ph sz="quarter" idx="13"/>
          </p:nvPr>
        </p:nvSpPr>
        <p:spPr>
          <a:xfrm>
            <a:off x="404785" y="1049032"/>
            <a:ext cx="8233186" cy="4966178"/>
          </a:xfrm>
        </p:spPr>
        <p:txBody>
          <a:bodyPr/>
          <a:lstStyle/>
          <a:p>
            <a:r>
              <a:rPr lang="en-US" dirty="0" smtClean="0"/>
              <a:t>The “--</a:t>
            </a:r>
            <a:r>
              <a:rPr lang="en-US" dirty="0" err="1" smtClean="0"/>
              <a:t>url</a:t>
            </a:r>
            <a:r>
              <a:rPr lang="en-US" dirty="0" smtClean="0"/>
              <a:t>” tells the CROPS </a:t>
            </a:r>
            <a:r>
              <a:rPr lang="en-US" dirty="0" err="1" smtClean="0"/>
              <a:t>eSDK</a:t>
            </a:r>
            <a:r>
              <a:rPr lang="en-US" dirty="0" smtClean="0"/>
              <a:t> container where to find the </a:t>
            </a:r>
            <a:r>
              <a:rPr lang="en-US" dirty="0" err="1" smtClean="0"/>
              <a:t>eSDK</a:t>
            </a:r>
            <a:endParaRPr lang="en-US" dirty="0" smtClean="0"/>
          </a:p>
          <a:p>
            <a:r>
              <a:rPr lang="en-US" dirty="0" smtClean="0">
                <a:latin typeface="+mj-lt"/>
              </a:rPr>
              <a:t>That can be a website or you could copy into the container’s </a:t>
            </a:r>
            <a:r>
              <a:rPr lang="en-US" dirty="0" err="1" smtClean="0">
                <a:latin typeface="+mj-lt"/>
              </a:rPr>
              <a:t>workdir</a:t>
            </a:r>
            <a:r>
              <a:rPr lang="en-US" dirty="0" smtClean="0">
                <a:latin typeface="+mj-lt"/>
              </a:rPr>
              <a:t>, and use:</a:t>
            </a:r>
            <a:br>
              <a:rPr lang="en-US" dirty="0" smtClean="0">
                <a:latin typeface="+mj-lt"/>
              </a:rPr>
            </a:br>
            <a:r>
              <a:rPr lang="en-US" dirty="0" smtClean="0">
                <a:latin typeface="+mj-lt"/>
              </a:rPr>
              <a:t>   </a:t>
            </a:r>
            <a:r>
              <a:rPr lang="en-US" sz="2000" dirty="0" smtClean="0">
                <a:latin typeface="Courier New" panose="02070309020205020404" pitchFamily="49" charset="0"/>
                <a:cs typeface="Courier New" panose="02070309020205020404" pitchFamily="49" charset="0"/>
              </a:rPr>
              <a:t>--</a:t>
            </a:r>
            <a:r>
              <a:rPr lang="en-US" sz="2000" dirty="0" err="1" smtClean="0">
                <a:latin typeface="Courier New" panose="02070309020205020404" pitchFamily="49" charset="0"/>
                <a:cs typeface="Courier New" panose="02070309020205020404" pitchFamily="49" charset="0"/>
              </a:rPr>
              <a:t>url</a:t>
            </a:r>
            <a:r>
              <a:rPr lang="en-US" sz="2000" dirty="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file:///workdir/extensible_sdk_installer.sh</a:t>
            </a:r>
            <a:r>
              <a:rPr lang="en-US" sz="2000" dirty="0" smtClean="0">
                <a:latin typeface="Courier New" panose="02070309020205020404" pitchFamily="49" charset="0"/>
                <a:cs typeface="Courier New" panose="02070309020205020404" pitchFamily="49" charset="0"/>
              </a:rPr>
              <a:t> </a:t>
            </a:r>
            <a:r>
              <a:rPr lang="en-US" sz="2000" dirty="0">
                <a:latin typeface="Courier New" panose="02070309020205020404" pitchFamily="49" charset="0"/>
                <a:cs typeface="Courier New" panose="02070309020205020404" pitchFamily="49" charset="0"/>
              </a:rPr>
              <a:t>or even </a:t>
            </a:r>
            <a:r>
              <a:rPr lang="en-US" sz="2000" dirty="0" smtClean="0">
                <a:latin typeface="Courier New" panose="02070309020205020404" pitchFamily="49" charset="0"/>
                <a:cs typeface="Courier New" panose="02070309020205020404" pitchFamily="49" charset="0"/>
                <a:hlinkClick r:id="rId2" action="ppaction://hlinkfile"/>
              </a:rPr>
              <a:t>–</a:t>
            </a:r>
            <a:r>
              <a:rPr lang="en-US" sz="2000" dirty="0" err="1" smtClean="0">
                <a:latin typeface="Courier New" panose="02070309020205020404" pitchFamily="49" charset="0"/>
                <a:cs typeface="Courier New" panose="02070309020205020404" pitchFamily="49" charset="0"/>
              </a:rPr>
              <a:t>url</a:t>
            </a:r>
            <a:r>
              <a:rPr lang="en-US" sz="2000" dirty="0" smtClean="0">
                <a:latin typeface="Courier New" panose="02070309020205020404" pitchFamily="49" charset="0"/>
                <a:cs typeface="Courier New" panose="02070309020205020404" pitchFamily="49" charset="0"/>
              </a:rPr>
              <a:t>=</a:t>
            </a:r>
            <a:r>
              <a:rPr lang="en-US" sz="2000" dirty="0" smtClean="0">
                <a:latin typeface="Courier New" panose="02070309020205020404" pitchFamily="49" charset="0"/>
                <a:cs typeface="Courier New" panose="02070309020205020404" pitchFamily="49" charset="0"/>
                <a:hlinkClick r:id="rId2" action="ppaction://hlinkfile"/>
              </a:rPr>
              <a:t>/workdir/extensible_sdk_installer.sh</a:t>
            </a:r>
            <a:endParaRPr lang="en-US" sz="2000" dirty="0" smtClean="0">
              <a:latin typeface="Courier New" panose="02070309020205020404" pitchFamily="49" charset="0"/>
              <a:cs typeface="Courier New" panose="02070309020205020404" pitchFamily="49" charset="0"/>
            </a:endParaRPr>
          </a:p>
          <a:p>
            <a:r>
              <a:rPr lang="en-US" dirty="0" smtClean="0">
                <a:latin typeface="+mj-lt"/>
                <a:cs typeface="Courier New" panose="02070309020205020404" pitchFamily="49" charset="0"/>
              </a:rPr>
              <a:t>On Mac OS X or Windows, that would be provided via the Samba connection</a:t>
            </a:r>
          </a:p>
          <a:p>
            <a:r>
              <a:rPr lang="en-US" dirty="0" smtClean="0">
                <a:latin typeface="+mj-lt"/>
                <a:cs typeface="Courier New" panose="02070309020205020404" pitchFamily="49" charset="0"/>
              </a:rPr>
              <a:t>A useful CROPS </a:t>
            </a:r>
            <a:r>
              <a:rPr lang="en-US" dirty="0" err="1" smtClean="0">
                <a:latin typeface="+mj-lt"/>
                <a:cs typeface="Courier New" panose="02070309020205020404" pitchFamily="49" charset="0"/>
              </a:rPr>
              <a:t>eSDK</a:t>
            </a:r>
            <a:r>
              <a:rPr lang="en-US" dirty="0" smtClean="0">
                <a:latin typeface="+mj-lt"/>
                <a:cs typeface="Courier New" panose="02070309020205020404" pitchFamily="49" charset="0"/>
              </a:rPr>
              <a:t> command is “--help”</a:t>
            </a:r>
            <a:endParaRPr lang="en-US" dirty="0">
              <a:latin typeface="+mj-lt"/>
            </a:endParaRPr>
          </a:p>
          <a:p>
            <a:pPr lvl="1"/>
            <a:r>
              <a:rPr lang="en-US" dirty="0" smtClean="0">
                <a:latin typeface="+mj-lt"/>
                <a:cs typeface="Courier New" panose="02070309020205020404" pitchFamily="49" charset="0"/>
              </a:rPr>
              <a:t>This will print out all the startup options for the container.</a:t>
            </a:r>
          </a:p>
        </p:txBody>
      </p:sp>
    </p:spTree>
    <p:extLst>
      <p:ext uri="{BB962C8B-B14F-4D97-AF65-F5344CB8AC3E}">
        <p14:creationId xmlns:p14="http://schemas.microsoft.com/office/powerpoint/2010/main" val="3059655207"/>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YoctoTemplate_1">
  <a:themeElements>
    <a:clrScheme name="Yocto Colors">
      <a:dk1>
        <a:srgbClr val="37424A"/>
      </a:dk1>
      <a:lt1>
        <a:sysClr val="window" lastClr="FFFFFF"/>
      </a:lt1>
      <a:dk2>
        <a:srgbClr val="000000"/>
      </a:dk2>
      <a:lt2>
        <a:srgbClr val="AEB0B3"/>
      </a:lt2>
      <a:accent1>
        <a:srgbClr val="0098DB"/>
      </a:accent1>
      <a:accent2>
        <a:srgbClr val="EAAB00"/>
      </a:accent2>
      <a:accent3>
        <a:srgbClr val="910000"/>
      </a:accent3>
      <a:accent4>
        <a:srgbClr val="D4D4D3"/>
      </a:accent4>
      <a:accent5>
        <a:srgbClr val="737373"/>
      </a:accent5>
      <a:accent6>
        <a:srgbClr val="414141"/>
      </a:accent6>
      <a:hlink>
        <a:srgbClr val="0098DB"/>
      </a:hlink>
      <a:folHlink>
        <a:srgbClr val="0098DB"/>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flip="none" rotWithShape="1">
          <a:gsLst>
            <a:gs pos="5000">
              <a:schemeClr val="accent2"/>
            </a:gs>
            <a:gs pos="95000">
              <a:schemeClr val="accent1"/>
            </a:gs>
          </a:gsLst>
          <a:lin ang="16200000" scaled="0"/>
          <a:tileRect/>
        </a:gradFill>
        <a:ln w="3175" cap="flat" cmpd="sng" algn="ctr">
          <a:solidFill>
            <a:schemeClr val="tx1"/>
          </a:solidFill>
          <a:prstDash val="solid"/>
          <a:round/>
          <a:headEnd type="none" w="sm" len="sm"/>
          <a:tailEnd type="none" w="sm" len="sm"/>
        </a:ln>
        <a:effectLst/>
      </a:spPr>
      <a:bodyPr vert="horz" wrap="none" lIns="91440" tIns="45720" rIns="91440" bIns="45720" numCol="1" rtlCol="0" anchor="ctr" anchorCtr="0" compatLnSpc="1">
        <a:prstTxWarp prst="textNoShape">
          <a:avLst/>
        </a:prstTxWarp>
      </a:bodyPr>
      <a:lstStyle>
        <a:defPPr eaLnBrk="0" hangingPunct="0">
          <a:defRPr sz="2000" b="1" smtClean="0">
            <a:latin typeface="Neo Sans Inte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12700" cap="flat" cmpd="sng" algn="ctr">
          <a:solidFill>
            <a:schemeClr val="tx1"/>
          </a:solidFill>
          <a:prstDash val="solid"/>
          <a:round/>
          <a:headEnd type="none" w="sm" len="sm"/>
          <a:tailEnd type="none" w="sm" len="sm"/>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Neo Sans Intel" pitchFamily="34" charset="0"/>
            <a:cs typeface="Arial" pitchFamily="34" charset="0"/>
          </a:defRPr>
        </a:defPPr>
      </a:lstStyle>
    </a:lnDef>
    <a:txDef>
      <a:spPr>
        <a:noFill/>
      </a:spPr>
      <a:bodyPr wrap="none" rtlCol="0">
        <a:spAutoFit/>
      </a:bodyPr>
      <a:lstStyle>
        <a:defPPr>
          <a:defRPr dirty="0" err="1" smtClean="0">
            <a:latin typeface="+mn-lt"/>
          </a:defRPr>
        </a:defPPr>
      </a:lstStyle>
    </a:txDef>
  </a:objectDefaults>
  <a:extraClrSchemeLst>
    <a:extraClrScheme>
      <a:clrScheme name="2_intel_template_1_111605_BLUE 1">
        <a:dk1>
          <a:srgbClr val="FF5C00"/>
        </a:dk1>
        <a:lt1>
          <a:srgbClr val="FFFFFF"/>
        </a:lt1>
        <a:dk2>
          <a:srgbClr val="0C2E86"/>
        </a:dk2>
        <a:lt2>
          <a:srgbClr val="F5E647"/>
        </a:lt2>
        <a:accent1>
          <a:srgbClr val="A6CAE1"/>
        </a:accent1>
        <a:accent2>
          <a:srgbClr val="567EB9"/>
        </a:accent2>
        <a:accent3>
          <a:srgbClr val="AAADC3"/>
        </a:accent3>
        <a:accent4>
          <a:srgbClr val="DADADA"/>
        </a:accent4>
        <a:accent5>
          <a:srgbClr val="D0E1EE"/>
        </a:accent5>
        <a:accent6>
          <a:srgbClr val="4D72A7"/>
        </a:accent6>
        <a:hlink>
          <a:srgbClr val="0860A8"/>
        </a:hlink>
        <a:folHlink>
          <a:srgbClr val="AA014C"/>
        </a:folHlink>
      </a:clrScheme>
      <a:clrMap bg1="dk2" tx1="lt1" bg2="dk1" tx2="lt2" accent1="accent1" accent2="accent2" accent3="accent3" accent4="accent4" accent5="accent5" accent6="accent6" hlink="hlink" folHlink="folHlink"/>
    </a:extraClrScheme>
    <a:extraClrScheme>
      <a:clrScheme name="2_intel_template_1_111605_BLUE 2">
        <a:dk1>
          <a:srgbClr val="0860A8"/>
        </a:dk1>
        <a:lt1>
          <a:srgbClr val="FFFFFF"/>
        </a:lt1>
        <a:dk2>
          <a:srgbClr val="F5E647"/>
        </a:dk2>
        <a:lt2>
          <a:srgbClr val="FF5C47"/>
        </a:lt2>
        <a:accent1>
          <a:srgbClr val="A6CAE1"/>
        </a:accent1>
        <a:accent2>
          <a:srgbClr val="567EB9"/>
        </a:accent2>
        <a:accent3>
          <a:srgbClr val="FFFFFF"/>
        </a:accent3>
        <a:accent4>
          <a:srgbClr val="06518F"/>
        </a:accent4>
        <a:accent5>
          <a:srgbClr val="D0E1EE"/>
        </a:accent5>
        <a:accent6>
          <a:srgbClr val="4D72A7"/>
        </a:accent6>
        <a:hlink>
          <a:srgbClr val="0C2E86"/>
        </a:hlink>
        <a:folHlink>
          <a:srgbClr val="AA014C"/>
        </a:folHlink>
      </a:clrScheme>
      <a:clrMap bg1="lt1" tx1="dk1" bg2="lt2" tx2="dk2" accent1="accent1" accent2="accent2" accent3="accent3" accent4="accent4" accent5="accent5" accent6="accent6" hlink="hlink" folHlink="folHlink"/>
    </a:extraClrScheme>
    <a:extraClrScheme>
      <a:clrScheme name="2_intel_template_1_111605_BLUE 3">
        <a:dk1>
          <a:srgbClr val="000000"/>
        </a:dk1>
        <a:lt1>
          <a:srgbClr val="FFFFFF"/>
        </a:lt1>
        <a:dk2>
          <a:srgbClr val="DDDDDD"/>
        </a:dk2>
        <a:lt2>
          <a:srgbClr val="5F5F5F"/>
        </a:lt2>
        <a:accent1>
          <a:srgbClr val="A6CAE1"/>
        </a:accent1>
        <a:accent2>
          <a:srgbClr val="567EB9"/>
        </a:accent2>
        <a:accent3>
          <a:srgbClr val="FFFFFF"/>
        </a:accent3>
        <a:accent4>
          <a:srgbClr val="000000"/>
        </a:accent4>
        <a:accent5>
          <a:srgbClr val="D0E1EE"/>
        </a:accent5>
        <a:accent6>
          <a:srgbClr val="4D72A7"/>
        </a:accent6>
        <a:hlink>
          <a:srgbClr val="0860A8"/>
        </a:hlink>
        <a:folHlink>
          <a:srgbClr val="0C2E8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1E05BC26083824DB2546712883D286F" ma:contentTypeVersion="0" ma:contentTypeDescription="Create a new document." ma:contentTypeScope="" ma:versionID="7be4ca5ea8e93d45448cc98ca8386b01">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4A94C8E-3E2B-4AD9-8D67-7815198BE085}">
  <ds:schemaRefs>
    <ds:schemaRef ds:uri="http://purl.org/dc/dcmitype/"/>
    <ds:schemaRef ds:uri="http://schemas.microsoft.com/office/2006/documentManagement/types"/>
    <ds:schemaRef ds:uri="http://purl.org/dc/elements/1.1/"/>
    <ds:schemaRef ds:uri="http://www.w3.org/XML/1998/namespace"/>
    <ds:schemaRef ds:uri="http://purl.org/dc/terms/"/>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BDD2175F-1B0C-4243-BC5D-5F5F8E5CB2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C5CC5FB6-44E0-47C0-972B-EBB94824D4B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54736</TotalTime>
  <Words>10895</Words>
  <Application>Microsoft Macintosh PowerPoint</Application>
  <PresentationFormat>On-screen Show (4:3)</PresentationFormat>
  <Paragraphs>1937</Paragraphs>
  <Slides>230</Slides>
  <Notes>62</Notes>
  <HiddenSlides>0</HiddenSlides>
  <MMClips>0</MMClips>
  <ScaleCrop>false</ScaleCrop>
  <HeadingPairs>
    <vt:vector size="6" baseType="variant">
      <vt:variant>
        <vt:lpstr>Fonts Used</vt:lpstr>
      </vt:variant>
      <vt:variant>
        <vt:i4>19</vt:i4>
      </vt:variant>
      <vt:variant>
        <vt:lpstr>Theme</vt:lpstr>
      </vt:variant>
      <vt:variant>
        <vt:i4>1</vt:i4>
      </vt:variant>
      <vt:variant>
        <vt:lpstr>Slide Titles</vt:lpstr>
      </vt:variant>
      <vt:variant>
        <vt:i4>230</vt:i4>
      </vt:variant>
    </vt:vector>
  </HeadingPairs>
  <TitlesOfParts>
    <vt:vector size="250" baseType="lpstr">
      <vt:lpstr>Calibri</vt:lpstr>
      <vt:lpstr>Clear Sans</vt:lpstr>
      <vt:lpstr>courier</vt:lpstr>
      <vt:lpstr>courier</vt:lpstr>
      <vt:lpstr>Courier New</vt:lpstr>
      <vt:lpstr>Liberation Mono</vt:lpstr>
      <vt:lpstr>Mangal</vt:lpstr>
      <vt:lpstr>Microsoft YaHei</vt:lpstr>
      <vt:lpstr>Monaco</vt:lpstr>
      <vt:lpstr>ＭＳ Ｐゴシック</vt:lpstr>
      <vt:lpstr>Neo Sans Intel</vt:lpstr>
      <vt:lpstr>Neo Sans Intel Medium</vt:lpstr>
      <vt:lpstr>Open Sans</vt:lpstr>
      <vt:lpstr>StarSymbol</vt:lpstr>
      <vt:lpstr>Times New Roman</vt:lpstr>
      <vt:lpstr>Verdana</vt:lpstr>
      <vt:lpstr>Wingdings</vt:lpstr>
      <vt:lpstr>Arial</vt:lpstr>
      <vt:lpstr>Arial</vt:lpstr>
      <vt:lpstr>YoctoTemplate_1</vt:lpstr>
      <vt:lpstr>Advanced Class  </vt:lpstr>
      <vt:lpstr>Advanced Class</vt:lpstr>
      <vt:lpstr>Agenda – The Advanced Class</vt:lpstr>
      <vt:lpstr>Class Account Setup</vt:lpstr>
      <vt:lpstr>Notes for the Advanced Class:</vt:lpstr>
      <vt:lpstr>Yocto Project Dev Day Lab Setup</vt:lpstr>
      <vt:lpstr>FYI: How class project was prepared</vt:lpstr>
      <vt:lpstr>NOTE: Clean Shells!</vt:lpstr>
      <vt:lpstr>Activity One!</vt:lpstr>
      <vt:lpstr>Yocto Project – What is new in 2.4 Rocko</vt:lpstr>
      <vt:lpstr>Yocto Project – Release Notes</vt:lpstr>
      <vt:lpstr>Activity Two</vt:lpstr>
      <vt:lpstr>devtool – Overview</vt:lpstr>
      <vt:lpstr>devtool – Types of projects currently supported</vt:lpstr>
      <vt:lpstr>devtool – Overview Example Workflow</vt:lpstr>
      <vt:lpstr>devtool – Overview</vt:lpstr>
      <vt:lpstr>devtool - Baking in a sandbox</vt:lpstr>
      <vt:lpstr>devtool - subcommands </vt:lpstr>
      <vt:lpstr>Activity 0 – Setup our build enviroment</vt:lpstr>
      <vt:lpstr>Activity 0 – Setup a new layer to receive our work</vt:lpstr>
      <vt:lpstr>Activity 1: Add a new recipe</vt:lpstr>
      <vt:lpstr>Activity 1: Add a new recipe (continued)</vt:lpstr>
      <vt:lpstr>Activity 1: Add a new recipe (continued)</vt:lpstr>
      <vt:lpstr>Activity 2: Modify a recipe</vt:lpstr>
      <vt:lpstr>Activity 2: Modify a recipe (continued)</vt:lpstr>
      <vt:lpstr>Activity 2: Modify a recipe (continued)</vt:lpstr>
      <vt:lpstr>Activity 2: Modify a recipe (continued)</vt:lpstr>
      <vt:lpstr>Activity 3: Upgrade a recipe</vt:lpstr>
      <vt:lpstr>Activity 3: Upgrade a recipe (continued)</vt:lpstr>
      <vt:lpstr>devtool - References</vt:lpstr>
      <vt:lpstr>Activity Three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Four </vt:lpstr>
      <vt:lpstr>See Rudi Streif’s Book on Yocto Project!  </vt:lpstr>
      <vt:lpstr>What We Are Going To Do</vt:lpstr>
      <vt:lpstr>Activity Setup</vt:lpstr>
      <vt:lpstr>Activity Setup - Continued</vt:lpstr>
      <vt:lpstr>Packaging</vt:lpstr>
      <vt:lpstr>Package Splitting</vt:lpstr>
      <vt:lpstr>Package Splitting - Continued</vt:lpstr>
      <vt:lpstr>Packaging QA</vt:lpstr>
      <vt:lpstr>Example – The Fibonacci Library</vt:lpstr>
      <vt:lpstr>Example – The Fibonacci Library (continued)</vt:lpstr>
      <vt:lpstr>Package Installation Scripts</vt:lpstr>
      <vt:lpstr>Example – Conditionally running ldconfig</vt:lpstr>
      <vt:lpstr>Installation for Packaging</vt:lpstr>
      <vt:lpstr>Debugging Packaging</vt:lpstr>
      <vt:lpstr>Package Architecture</vt:lpstr>
      <vt:lpstr>System Services</vt:lpstr>
      <vt:lpstr>Example – The Fibonacci Server</vt:lpstr>
      <vt:lpstr>Changing the System Manager</vt:lpstr>
      <vt:lpstr>Activity Five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Activity Six</vt:lpstr>
      <vt:lpstr>CROPS: Containers for Yocto Project </vt:lpstr>
      <vt:lpstr>CROPS: Available Today </vt:lpstr>
      <vt:lpstr>CROPS: Setup Docker</vt:lpstr>
      <vt:lpstr>CROPS: eSDK First Time</vt:lpstr>
      <vt:lpstr>CROPS: eSDK “--url” command</vt:lpstr>
      <vt:lpstr>CROPS: Example eSDK on Mac OS X</vt:lpstr>
      <vt:lpstr>CROPS: Example eSDK on Mac OS X</vt:lpstr>
      <vt:lpstr>CROPS: Example eSDK on Mac OS X</vt:lpstr>
      <vt:lpstr>CROPS: Example eSDK on Mac OS X</vt:lpstr>
      <vt:lpstr>CROPS: Example eSDK on Mac OS X, Second Time</vt:lpstr>
      <vt:lpstr>CROPS: Example Toaster on Mac</vt:lpstr>
      <vt:lpstr>CROPS: Example Poky on Mac</vt:lpstr>
      <vt:lpstr>CROPS: Toaster and Poky</vt:lpstr>
      <vt:lpstr>CROPS: Future</vt:lpstr>
      <vt:lpstr>CROPS: Reference</vt:lpstr>
      <vt:lpstr>CROPS: Call to Action</vt:lpstr>
      <vt:lpstr>Reference</vt:lpstr>
      <vt:lpstr>Resources</vt:lpstr>
      <vt:lpstr>Activity Seven</vt:lpstr>
      <vt:lpstr>Goals</vt:lpstr>
      <vt:lpstr>Caveats </vt:lpstr>
      <vt:lpstr>Distribution Maintenance Requirements</vt:lpstr>
      <vt:lpstr>Distribution Maintenance Planning</vt:lpstr>
      <vt:lpstr>Distribution Maintenance Planning (continued)</vt:lpstr>
      <vt:lpstr>Yocto Project Release Tracking</vt:lpstr>
      <vt:lpstr>Backport Packages or Patches?</vt:lpstr>
      <vt:lpstr>Recipe Backporting Tips</vt:lpstr>
      <vt:lpstr>Vendor BSP Layers</vt:lpstr>
      <vt:lpstr>Other Layers</vt:lpstr>
      <vt:lpstr>Maintaining Local Configuration</vt:lpstr>
      <vt:lpstr>Distribution Configuration Tips</vt:lpstr>
      <vt:lpstr>Distribution Configuration Tips (continued)</vt:lpstr>
      <vt:lpstr>Distribution Configuration Tips (continued)</vt:lpstr>
      <vt:lpstr>Preparing for a Distribution Upgrade</vt:lpstr>
      <vt:lpstr>Build-related Maintenance</vt:lpstr>
      <vt:lpstr>Security-related Maintenance</vt:lpstr>
      <vt:lpstr>Compliance-related Maintenance</vt:lpstr>
      <vt:lpstr>References</vt:lpstr>
      <vt:lpstr>Activity Eight</vt:lpstr>
      <vt:lpstr>Kernel modules with eSDKs – Overview</vt:lpstr>
      <vt:lpstr>Kernel modules with eSDKs – Compiling a kernel module</vt:lpstr>
      <vt:lpstr>Kernel modules with eSDKs – Pro and Cons of a module outside the kernel tree</vt:lpstr>
      <vt:lpstr>Kernel modules with eSDKs – Pro and Cons of a module inside the kernel tree</vt:lpstr>
      <vt:lpstr>Kernel modules with eSDKs – The source code</vt:lpstr>
      <vt:lpstr>Kernel modules with eSDKs – The Makefile</vt:lpstr>
      <vt:lpstr>Kernel modules with eSDKs – Devtool setup</vt:lpstr>
      <vt:lpstr>Kernel modules with eSDKs – Overview</vt:lpstr>
      <vt:lpstr>Kernel modules with eSDKs – Globalsetup</vt:lpstr>
      <vt:lpstr>Kernel modules with eSDKs – build the target image</vt:lpstr>
      <vt:lpstr>Kernel modules with eSDKs – build the target image</vt:lpstr>
      <vt:lpstr>Kernel modules with eSDKs – Hooking a new module into the build</vt:lpstr>
      <vt:lpstr>After the add</vt:lpstr>
      <vt:lpstr>Kernel modules with eSDKs – Build the Module</vt:lpstr>
      <vt:lpstr>Kernel modules with eSDKs – Deploy the Module</vt:lpstr>
      <vt:lpstr>Kernel modules with eSDKs – Deploy Details</vt:lpstr>
      <vt:lpstr>Kernel modules with eSDKs – Load the Module</vt:lpstr>
      <vt:lpstr>Kernel modules with eSDKs – Unload the Module</vt:lpstr>
      <vt:lpstr>Kernel modules with eSDKs – automatic load of the module at boot</vt:lpstr>
      <vt:lpstr>Activity Nine</vt:lpstr>
      <vt:lpstr>Analytics and the Event System - Overview</vt:lpstr>
      <vt:lpstr>Introduction</vt:lpstr>
      <vt:lpstr>The Problem Space (as I see it)</vt:lpstr>
      <vt:lpstr>The Problem Space (2)</vt:lpstr>
      <vt:lpstr>Toaster Analytics – Intermediate Data Example </vt:lpstr>
      <vt:lpstr>Overview of Available Events  </vt:lpstr>
      <vt:lpstr>Event Clients (you are already an event user!) </vt:lpstr>
      <vt:lpstr>Event Database</vt:lpstr>
      <vt:lpstr>Example Event Database with CI Builders</vt:lpstr>
      <vt:lpstr>Adding Build Data to the Event Database </vt:lpstr>
      <vt:lpstr>Analytics and the Event System - Overview</vt:lpstr>
      <vt:lpstr>Minimal Event Database Python Script </vt:lpstr>
      <vt:lpstr>Full Feature Event Database Python Script</vt:lpstr>
      <vt:lpstr>Task and Recipe Build Analysis Script </vt:lpstr>
      <vt:lpstr>Histogram of Parallel Task/Recipe Execution (‘d’) </vt:lpstr>
      <vt:lpstr>Histogram of Overlapping Task/Recipe Execution </vt:lpstr>
      <vt:lpstr>Initial Results</vt:lpstr>
      <vt:lpstr>Initial Results</vt:lpstr>
      <vt:lpstr>Initial Results</vt:lpstr>
      <vt:lpstr>Sample HTML Output of Task Overlap </vt:lpstr>
      <vt:lpstr>Analytics and the Event System - Overview</vt:lpstr>
      <vt:lpstr>Custom Event UI  </vt:lpstr>
      <vt:lpstr>Custom Event UI (2)  </vt:lpstr>
      <vt:lpstr>Resources  </vt:lpstr>
      <vt:lpstr>Analytics and the Event System - Overview</vt:lpstr>
      <vt:lpstr>Custom events  </vt:lpstr>
      <vt:lpstr>Analytics and the Event System - Overview</vt:lpstr>
      <vt:lpstr>Using Events for debugging bitbake  </vt:lpstr>
      <vt:lpstr>Using Events for debugging bitbake (2)  </vt:lpstr>
      <vt:lpstr>Analytics and the Event System - Overview</vt:lpstr>
      <vt:lpstr>Adding Build Data to the Event Database </vt:lpstr>
      <vt:lpstr>Existing Toaster Analytics </vt:lpstr>
      <vt:lpstr>Activity Ten</vt:lpstr>
      <vt:lpstr>Recipe Specific Sysroots - Overview</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vt:lpstr>
      <vt:lpstr>Recipe Specific Sysroots - Overview</vt:lpstr>
      <vt:lpstr>Recipe Specific Sysroots</vt:lpstr>
      <vt:lpstr>Recipe Specific Sysroots</vt:lpstr>
      <vt:lpstr>Example Patches for Recipe Specific Sysroots</vt:lpstr>
      <vt:lpstr>Questions and Answers</vt:lpstr>
      <vt:lpstr>Open Topics</vt:lpstr>
      <vt:lpstr>Open Topics</vt:lpstr>
      <vt:lpstr>Thank you for your participation!</vt:lpstr>
      <vt:lpstr>Appendix: Board Bring-up </vt:lpstr>
      <vt:lpstr>MinnowBoard Max Turbot SD Card Prep</vt:lpstr>
      <vt:lpstr>MinnowBoard Max Turbot SD Card Prep</vt:lpstr>
      <vt:lpstr>MinnowBoard Max Turbot Board Bring-up</vt:lpstr>
      <vt:lpstr>MinnowBoard Max Turbot Board Bring-up (2)</vt:lpstr>
      <vt:lpstr>Beaglebone Black - Setup</vt:lpstr>
      <vt:lpstr>BeagleBone Black - MicroSD</vt:lpstr>
      <vt:lpstr>Dragonboard 410c - Setup</vt:lpstr>
      <vt:lpstr>Bonus Activity</vt:lpstr>
      <vt:lpstr>Introduction</vt:lpstr>
      <vt:lpstr>What we’ll be doing</vt:lpstr>
      <vt:lpstr>Node.js and Open Embedded</vt:lpstr>
      <vt:lpstr>Using devtool to generate recipe</vt:lpstr>
      <vt:lpstr>Under the hood</vt:lpstr>
      <vt:lpstr>Building and deploying</vt:lpstr>
      <vt:lpstr>Running on target</vt:lpstr>
      <vt:lpstr>Developing on target</vt:lpstr>
      <vt:lpstr>Create NPM module on target</vt:lpstr>
      <vt:lpstr>Create package for your application</vt:lpstr>
      <vt:lpstr>Build, deploy and run application</vt:lpstr>
      <vt:lpstr>Keep in Touch</vt:lpstr>
      <vt:lpstr>FYI: How to add Nodejs to your project</vt:lpstr>
    </vt:vector>
  </TitlesOfParts>
  <Company>Red Peak Group</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Title</dc:title>
  <dc:creator>Red Peak</dc:creator>
  <cp:lastModifiedBy>Mark Hatle</cp:lastModifiedBy>
  <cp:revision>815</cp:revision>
  <dcterms:created xsi:type="dcterms:W3CDTF">2014-10-15T17:08:45Z</dcterms:created>
  <dcterms:modified xsi:type="dcterms:W3CDTF">2017-10-26T07:44:41Z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0x010100C1E05BC26083824DB2546712883D286F</vt:lpwstr>
  </property>
</Properties>
</file>