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6"/>
  </p:notesMasterIdLst>
  <p:handoutMasterIdLst>
    <p:handoutMasterId r:id="rId217"/>
  </p:handoutMasterIdLst>
  <p:sldIdLst>
    <p:sldId id="327" r:id="rId5"/>
    <p:sldId id="877" r:id="rId6"/>
    <p:sldId id="516" r:id="rId7"/>
    <p:sldId id="945" r:id="rId8"/>
    <p:sldId id="946" r:id="rId9"/>
    <p:sldId id="947" r:id="rId10"/>
    <p:sldId id="948" r:id="rId11"/>
    <p:sldId id="951" r:id="rId12"/>
    <p:sldId id="1124" r:id="rId13"/>
    <p:sldId id="1069" r:id="rId14"/>
    <p:sldId id="1125" r:id="rId15"/>
    <p:sldId id="952" r:id="rId16"/>
    <p:sldId id="1129" r:id="rId17"/>
    <p:sldId id="1130" r:id="rId18"/>
    <p:sldId id="1131" r:id="rId19"/>
    <p:sldId id="1132" r:id="rId20"/>
    <p:sldId id="1133" r:id="rId21"/>
    <p:sldId id="1134" r:id="rId22"/>
    <p:sldId id="1135" r:id="rId23"/>
    <p:sldId id="1136" r:id="rId24"/>
    <p:sldId id="1137" r:id="rId25"/>
    <p:sldId id="1138" r:id="rId26"/>
    <p:sldId id="1139" r:id="rId27"/>
    <p:sldId id="1140" r:id="rId28"/>
    <p:sldId id="1141" r:id="rId29"/>
    <p:sldId id="1142" r:id="rId30"/>
    <p:sldId id="1143" r:id="rId31"/>
    <p:sldId id="1144" r:id="rId32"/>
    <p:sldId id="1145" r:id="rId33"/>
    <p:sldId id="1146" r:id="rId34"/>
    <p:sldId id="789" r:id="rId35"/>
    <p:sldId id="1076" r:id="rId36"/>
    <p:sldId id="1077" r:id="rId37"/>
    <p:sldId id="1078" r:id="rId38"/>
    <p:sldId id="1079" r:id="rId39"/>
    <p:sldId id="1080" r:id="rId40"/>
    <p:sldId id="1081" r:id="rId41"/>
    <p:sldId id="1082" r:id="rId42"/>
    <p:sldId id="1083" r:id="rId43"/>
    <p:sldId id="1084" r:id="rId44"/>
    <p:sldId id="1085" r:id="rId45"/>
    <p:sldId id="953" r:id="rId46"/>
    <p:sldId id="954" r:id="rId47"/>
    <p:sldId id="1184" r:id="rId48"/>
    <p:sldId id="955" r:id="rId49"/>
    <p:sldId id="956" r:id="rId50"/>
    <p:sldId id="957" r:id="rId51"/>
    <p:sldId id="958" r:id="rId52"/>
    <p:sldId id="959" r:id="rId53"/>
    <p:sldId id="960" r:id="rId54"/>
    <p:sldId id="961" r:id="rId55"/>
    <p:sldId id="962" r:id="rId56"/>
    <p:sldId id="963" r:id="rId57"/>
    <p:sldId id="964" r:id="rId58"/>
    <p:sldId id="965" r:id="rId59"/>
    <p:sldId id="966" r:id="rId60"/>
    <p:sldId id="967" r:id="rId61"/>
    <p:sldId id="968" r:id="rId62"/>
    <p:sldId id="969" r:id="rId63"/>
    <p:sldId id="970" r:id="rId64"/>
    <p:sldId id="776" r:id="rId65"/>
    <p:sldId id="1086" r:id="rId66"/>
    <p:sldId id="1087" r:id="rId67"/>
    <p:sldId id="1088" r:id="rId68"/>
    <p:sldId id="1089" r:id="rId69"/>
    <p:sldId id="1090" r:id="rId70"/>
    <p:sldId id="1091" r:id="rId71"/>
    <p:sldId id="1092" r:id="rId72"/>
    <p:sldId id="1093" r:id="rId73"/>
    <p:sldId id="1094" r:id="rId74"/>
    <p:sldId id="1095" r:id="rId75"/>
    <p:sldId id="1096" r:id="rId76"/>
    <p:sldId id="1097" r:id="rId77"/>
    <p:sldId id="1098" r:id="rId78"/>
    <p:sldId id="1099" r:id="rId79"/>
    <p:sldId id="1100" r:id="rId80"/>
    <p:sldId id="1102" r:id="rId81"/>
    <p:sldId id="1103" r:id="rId82"/>
    <p:sldId id="1104" r:id="rId83"/>
    <p:sldId id="1106" r:id="rId84"/>
    <p:sldId id="1107" r:id="rId85"/>
    <p:sldId id="1108" r:id="rId86"/>
    <p:sldId id="1109" r:id="rId87"/>
    <p:sldId id="1110" r:id="rId88"/>
    <p:sldId id="1112" r:id="rId89"/>
    <p:sldId id="1113" r:id="rId90"/>
    <p:sldId id="1116" r:id="rId91"/>
    <p:sldId id="1117" r:id="rId92"/>
    <p:sldId id="1118" r:id="rId93"/>
    <p:sldId id="1119" r:id="rId94"/>
    <p:sldId id="1120" r:id="rId95"/>
    <p:sldId id="1122" r:id="rId96"/>
    <p:sldId id="1123" r:id="rId97"/>
    <p:sldId id="971" r:id="rId98"/>
    <p:sldId id="1147" r:id="rId99"/>
    <p:sldId id="1148" r:id="rId100"/>
    <p:sldId id="1149" r:id="rId101"/>
    <p:sldId id="1150" r:id="rId102"/>
    <p:sldId id="1151" r:id="rId103"/>
    <p:sldId id="1152" r:id="rId104"/>
    <p:sldId id="1153" r:id="rId105"/>
    <p:sldId id="1154" r:id="rId106"/>
    <p:sldId id="1155" r:id="rId107"/>
    <p:sldId id="1156" r:id="rId108"/>
    <p:sldId id="1157" r:id="rId109"/>
    <p:sldId id="1158" r:id="rId110"/>
    <p:sldId id="1159" r:id="rId111"/>
    <p:sldId id="1160" r:id="rId112"/>
    <p:sldId id="1161" r:id="rId113"/>
    <p:sldId id="1162" r:id="rId114"/>
    <p:sldId id="1163" r:id="rId115"/>
    <p:sldId id="1164" r:id="rId116"/>
    <p:sldId id="802" r:id="rId117"/>
    <p:sldId id="990" r:id="rId118"/>
    <p:sldId id="1054" r:id="rId119"/>
    <p:sldId id="1042" r:id="rId120"/>
    <p:sldId id="1043" r:id="rId121"/>
    <p:sldId id="1055" r:id="rId122"/>
    <p:sldId id="1056" r:id="rId123"/>
    <p:sldId id="1046" r:id="rId124"/>
    <p:sldId id="992" r:id="rId125"/>
    <p:sldId id="1057" r:id="rId126"/>
    <p:sldId id="1058" r:id="rId127"/>
    <p:sldId id="1059" r:id="rId128"/>
    <p:sldId id="1060" r:id="rId129"/>
    <p:sldId id="1061" r:id="rId130"/>
    <p:sldId id="1049" r:id="rId131"/>
    <p:sldId id="1062" r:id="rId132"/>
    <p:sldId id="1063" r:id="rId133"/>
    <p:sldId id="1064" r:id="rId134"/>
    <p:sldId id="1065" r:id="rId135"/>
    <p:sldId id="1067" r:id="rId136"/>
    <p:sldId id="1066" r:id="rId137"/>
    <p:sldId id="991" r:id="rId138"/>
    <p:sldId id="1052" r:id="rId139"/>
    <p:sldId id="1070" r:id="rId140"/>
    <p:sldId id="993" r:id="rId141"/>
    <p:sldId id="994" r:id="rId142"/>
    <p:sldId id="995" r:id="rId143"/>
    <p:sldId id="996" r:id="rId144"/>
    <p:sldId id="997" r:id="rId145"/>
    <p:sldId id="998" r:id="rId146"/>
    <p:sldId id="999" r:id="rId147"/>
    <p:sldId id="1000" r:id="rId148"/>
    <p:sldId id="1071" r:id="rId149"/>
    <p:sldId id="1002" r:id="rId150"/>
    <p:sldId id="1003" r:id="rId151"/>
    <p:sldId id="1004" r:id="rId152"/>
    <p:sldId id="1005" r:id="rId153"/>
    <p:sldId id="1006" r:id="rId154"/>
    <p:sldId id="1007" r:id="rId155"/>
    <p:sldId id="1008" r:id="rId156"/>
    <p:sldId id="1009" r:id="rId157"/>
    <p:sldId id="1010" r:id="rId158"/>
    <p:sldId id="1072" r:id="rId159"/>
    <p:sldId id="1012" r:id="rId160"/>
    <p:sldId id="1013" r:id="rId161"/>
    <p:sldId id="1014" r:id="rId162"/>
    <p:sldId id="1073" r:id="rId163"/>
    <p:sldId id="1016" r:id="rId164"/>
    <p:sldId id="1075" r:id="rId165"/>
    <p:sldId id="1018" r:id="rId166"/>
    <p:sldId id="1019" r:id="rId167"/>
    <p:sldId id="1074" r:id="rId168"/>
    <p:sldId id="1021" r:id="rId169"/>
    <p:sldId id="1022" r:id="rId170"/>
    <p:sldId id="1165" r:id="rId171"/>
    <p:sldId id="1166" r:id="rId172"/>
    <p:sldId id="1167" r:id="rId173"/>
    <p:sldId id="1168" r:id="rId174"/>
    <p:sldId id="1169" r:id="rId175"/>
    <p:sldId id="1170" r:id="rId176"/>
    <p:sldId id="1171" r:id="rId177"/>
    <p:sldId id="1172" r:id="rId178"/>
    <p:sldId id="1173" r:id="rId179"/>
    <p:sldId id="1174" r:id="rId180"/>
    <p:sldId id="1175" r:id="rId181"/>
    <p:sldId id="1176" r:id="rId182"/>
    <p:sldId id="1177" r:id="rId183"/>
    <p:sldId id="1178" r:id="rId184"/>
    <p:sldId id="1179" r:id="rId185"/>
    <p:sldId id="1180" r:id="rId186"/>
    <p:sldId id="1181" r:id="rId187"/>
    <p:sldId id="1182" r:id="rId188"/>
    <p:sldId id="1183" r:id="rId189"/>
    <p:sldId id="1026" r:id="rId190"/>
    <p:sldId id="1024" r:id="rId191"/>
    <p:sldId id="1025" r:id="rId192"/>
    <p:sldId id="1027" r:id="rId193"/>
    <p:sldId id="817" r:id="rId194"/>
    <p:sldId id="1037" r:id="rId195"/>
    <p:sldId id="1038" r:id="rId196"/>
    <p:sldId id="840" r:id="rId197"/>
    <p:sldId id="842" r:id="rId198"/>
    <p:sldId id="1127" r:id="rId199"/>
    <p:sldId id="1128" r:id="rId200"/>
    <p:sldId id="1126" r:id="rId201"/>
    <p:sldId id="725" r:id="rId202"/>
    <p:sldId id="848" r:id="rId203"/>
    <p:sldId id="849" r:id="rId204"/>
    <p:sldId id="850" r:id="rId205"/>
    <p:sldId id="851" r:id="rId206"/>
    <p:sldId id="852" r:id="rId207"/>
    <p:sldId id="853" r:id="rId208"/>
    <p:sldId id="854" r:id="rId209"/>
    <p:sldId id="855" r:id="rId210"/>
    <p:sldId id="856" r:id="rId211"/>
    <p:sldId id="857" r:id="rId212"/>
    <p:sldId id="858" r:id="rId213"/>
    <p:sldId id="859" r:id="rId214"/>
    <p:sldId id="1185" r:id="rId2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1124"/>
            <p14:sldId id="1069"/>
            <p14:sldId id="1125"/>
            <p14:sldId id="952"/>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46"/>
            <p14:sldId id="789"/>
            <p14:sldId id="1076"/>
            <p14:sldId id="1077"/>
            <p14:sldId id="1078"/>
            <p14:sldId id="1079"/>
            <p14:sldId id="1080"/>
            <p14:sldId id="1081"/>
            <p14:sldId id="1082"/>
            <p14:sldId id="1083"/>
            <p14:sldId id="1084"/>
            <p14:sldId id="1085"/>
            <p14:sldId id="953"/>
            <p14:sldId id="954"/>
            <p14:sldId id="1184"/>
            <p14:sldId id="955"/>
            <p14:sldId id="956"/>
            <p14:sldId id="957"/>
            <p14:sldId id="958"/>
            <p14:sldId id="959"/>
            <p14:sldId id="960"/>
            <p14:sldId id="961"/>
            <p14:sldId id="962"/>
            <p14:sldId id="963"/>
            <p14:sldId id="964"/>
            <p14:sldId id="965"/>
            <p14:sldId id="966"/>
            <p14:sldId id="967"/>
            <p14:sldId id="968"/>
            <p14:sldId id="969"/>
            <p14:sldId id="970"/>
            <p14:sldId id="776"/>
            <p14:sldId id="1086"/>
            <p14:sldId id="1087"/>
            <p14:sldId id="1088"/>
            <p14:sldId id="1089"/>
            <p14:sldId id="1090"/>
            <p14:sldId id="1091"/>
            <p14:sldId id="1092"/>
            <p14:sldId id="1093"/>
            <p14:sldId id="1094"/>
            <p14:sldId id="1095"/>
            <p14:sldId id="1096"/>
            <p14:sldId id="1097"/>
            <p14:sldId id="1098"/>
            <p14:sldId id="1099"/>
            <p14:sldId id="1100"/>
            <p14:sldId id="1102"/>
            <p14:sldId id="1103"/>
            <p14:sldId id="1104"/>
            <p14:sldId id="1106"/>
            <p14:sldId id="1107"/>
            <p14:sldId id="1108"/>
            <p14:sldId id="1109"/>
            <p14:sldId id="1110"/>
            <p14:sldId id="1112"/>
            <p14:sldId id="1113"/>
            <p14:sldId id="1116"/>
            <p14:sldId id="1117"/>
            <p14:sldId id="1118"/>
            <p14:sldId id="1119"/>
            <p14:sldId id="1120"/>
            <p14:sldId id="1122"/>
            <p14:sldId id="1123"/>
            <p14:sldId id="971"/>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802"/>
            <p14:sldId id="990"/>
            <p14:sldId id="1054"/>
            <p14:sldId id="1042"/>
            <p14:sldId id="1043"/>
            <p14:sldId id="1055"/>
            <p14:sldId id="1056"/>
            <p14:sldId id="1046"/>
            <p14:sldId id="992"/>
            <p14:sldId id="1057"/>
            <p14:sldId id="1058"/>
            <p14:sldId id="1059"/>
            <p14:sldId id="1060"/>
            <p14:sldId id="1061"/>
            <p14:sldId id="1049"/>
            <p14:sldId id="1062"/>
            <p14:sldId id="1063"/>
            <p14:sldId id="1064"/>
            <p14:sldId id="1065"/>
            <p14:sldId id="1067"/>
            <p14:sldId id="1066"/>
            <p14:sldId id="991"/>
            <p14:sldId id="1052"/>
            <p14:sldId id="1070"/>
            <p14:sldId id="993"/>
            <p14:sldId id="994"/>
            <p14:sldId id="995"/>
            <p14:sldId id="996"/>
            <p14:sldId id="997"/>
            <p14:sldId id="998"/>
            <p14:sldId id="999"/>
            <p14:sldId id="1000"/>
            <p14:sldId id="1071"/>
            <p14:sldId id="1002"/>
            <p14:sldId id="1003"/>
            <p14:sldId id="1004"/>
            <p14:sldId id="1005"/>
            <p14:sldId id="1006"/>
            <p14:sldId id="1007"/>
            <p14:sldId id="1008"/>
            <p14:sldId id="1009"/>
            <p14:sldId id="1010"/>
            <p14:sldId id="1072"/>
            <p14:sldId id="1012"/>
            <p14:sldId id="1013"/>
            <p14:sldId id="1014"/>
            <p14:sldId id="1073"/>
            <p14:sldId id="1016"/>
            <p14:sldId id="1075"/>
            <p14:sldId id="1018"/>
            <p14:sldId id="1019"/>
            <p14:sldId id="1074"/>
            <p14:sldId id="1021"/>
            <p14:sldId id="1022"/>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 id="725"/>
            <p14:sldId id="848"/>
            <p14:sldId id="849"/>
            <p14:sldId id="850"/>
            <p14:sldId id="851"/>
            <p14:sldId id="852"/>
            <p14:sldId id="853"/>
            <p14:sldId id="854"/>
            <p14:sldId id="855"/>
            <p14:sldId id="856"/>
            <p14:sldId id="857"/>
            <p14:sldId id="858"/>
            <p14:sldId id="859"/>
            <p14:sldId id="1185"/>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2" autoAdjust="0"/>
    <p:restoredTop sz="92801" autoAdjust="0"/>
  </p:normalViewPr>
  <p:slideViewPr>
    <p:cSldViewPr snapToGrid="0">
      <p:cViewPr>
        <p:scale>
          <a:sx n="75" d="100"/>
          <a:sy n="75" d="100"/>
        </p:scale>
        <p:origin x="-348" y="-22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notesMaster" Target="notesMasters/notesMaster1.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viewProps" Target="viewProps.xml"/><Relationship Id="rId3" Type="http://schemas.openxmlformats.org/officeDocument/2006/relationships/customXml" Target="../customXml/item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tableStyles" Target="tableStyle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10/25/2017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25</a:t>
            </a:fld>
            <a:endParaRPr lang="en-US"/>
          </a:p>
        </p:txBody>
      </p:sp>
    </p:spTree>
    <p:extLst>
      <p:ext uri="{BB962C8B-B14F-4D97-AF65-F5344CB8AC3E}">
        <p14:creationId xmlns:p14="http://schemas.microsoft.com/office/powerpoint/2010/main" val="108467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26</a:t>
            </a:fld>
            <a:endParaRPr lang="en-US"/>
          </a:p>
        </p:txBody>
      </p:sp>
    </p:spTree>
    <p:extLst>
      <p:ext uri="{BB962C8B-B14F-4D97-AF65-F5344CB8AC3E}">
        <p14:creationId xmlns:p14="http://schemas.microsoft.com/office/powerpoint/2010/main" val="151324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27</a:t>
            </a:fld>
            <a:endParaRPr lang="en-US"/>
          </a:p>
        </p:txBody>
      </p:sp>
    </p:spTree>
    <p:extLst>
      <p:ext uri="{BB962C8B-B14F-4D97-AF65-F5344CB8AC3E}">
        <p14:creationId xmlns:p14="http://schemas.microsoft.com/office/powerpoint/2010/main" val="202464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28</a:t>
            </a:fld>
            <a:endParaRPr lang="en-US"/>
          </a:p>
        </p:txBody>
      </p:sp>
    </p:spTree>
    <p:extLst>
      <p:ext uri="{BB962C8B-B14F-4D97-AF65-F5344CB8AC3E}">
        <p14:creationId xmlns:p14="http://schemas.microsoft.com/office/powerpoint/2010/main" val="169004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29</a:t>
            </a:fld>
            <a:endParaRPr lang="en-US"/>
          </a:p>
        </p:txBody>
      </p:sp>
    </p:spTree>
    <p:extLst>
      <p:ext uri="{BB962C8B-B14F-4D97-AF65-F5344CB8AC3E}">
        <p14:creationId xmlns:p14="http://schemas.microsoft.com/office/powerpoint/2010/main" val="847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a:t>
            </a:fld>
            <a:endParaRPr lang="en-US"/>
          </a:p>
        </p:txBody>
      </p:sp>
    </p:spTree>
    <p:extLst>
      <p:ext uri="{BB962C8B-B14F-4D97-AF65-F5344CB8AC3E}">
        <p14:creationId xmlns:p14="http://schemas.microsoft.com/office/powerpoint/2010/main" val="16314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120</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127</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18</a:t>
            </a:fld>
            <a:endParaRPr lang="en-US"/>
          </a:p>
        </p:txBody>
      </p:sp>
    </p:spTree>
    <p:extLst>
      <p:ext uri="{BB962C8B-B14F-4D97-AF65-F5344CB8AC3E}">
        <p14:creationId xmlns:p14="http://schemas.microsoft.com/office/powerpoint/2010/main" val="151307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a:t>
            </a:fld>
            <a:endParaRPr lang="en-US"/>
          </a:p>
        </p:txBody>
      </p:sp>
    </p:spTree>
    <p:extLst>
      <p:ext uri="{BB962C8B-B14F-4D97-AF65-F5344CB8AC3E}">
        <p14:creationId xmlns:p14="http://schemas.microsoft.com/office/powerpoint/2010/main" val="54202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211</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a:t>
            </a:fld>
            <a:endParaRPr lang="en-US"/>
          </a:p>
        </p:txBody>
      </p:sp>
    </p:spTree>
    <p:extLst>
      <p:ext uri="{BB962C8B-B14F-4D97-AF65-F5344CB8AC3E}">
        <p14:creationId xmlns:p14="http://schemas.microsoft.com/office/powerpoint/2010/main" val="143507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21</a:t>
            </a:fld>
            <a:endParaRPr lang="en-US"/>
          </a:p>
        </p:txBody>
      </p:sp>
    </p:spTree>
    <p:extLst>
      <p:ext uri="{BB962C8B-B14F-4D97-AF65-F5344CB8AC3E}">
        <p14:creationId xmlns:p14="http://schemas.microsoft.com/office/powerpoint/2010/main" val="100057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22</a:t>
            </a:fld>
            <a:endParaRPr lang="en-US"/>
          </a:p>
        </p:txBody>
      </p:sp>
    </p:spTree>
    <p:extLst>
      <p:ext uri="{BB962C8B-B14F-4D97-AF65-F5344CB8AC3E}">
        <p14:creationId xmlns:p14="http://schemas.microsoft.com/office/powerpoint/2010/main" val="17851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23</a:t>
            </a:fld>
            <a:endParaRPr lang="en-US"/>
          </a:p>
        </p:txBody>
      </p:sp>
    </p:spTree>
    <p:extLst>
      <p:ext uri="{BB962C8B-B14F-4D97-AF65-F5344CB8AC3E}">
        <p14:creationId xmlns:p14="http://schemas.microsoft.com/office/powerpoint/2010/main" val="207007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24</a:t>
            </a:fld>
            <a:endParaRPr lang="en-US"/>
          </a:p>
        </p:txBody>
      </p:sp>
    </p:spTree>
    <p:extLst>
      <p:ext uri="{BB962C8B-B14F-4D97-AF65-F5344CB8AC3E}">
        <p14:creationId xmlns:p14="http://schemas.microsoft.com/office/powerpoint/2010/main" val="205427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s://hub.docker.com/r/crops/toaste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mailto:brian.avery@intel.com" TargetMode="External"/><Relationship Id="rId2" Type="http://schemas.openxmlformats.org/officeDocument/2006/relationships/hyperlink" Target="mailto:randy.e.witt@intel.com"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hyperlink" Target="https://www.youtube.com/watch?v=JXHLAWveh7Y" TargetMode="External"/><Relationship Id="rId2" Type="http://schemas.openxmlformats.org/officeDocument/2006/relationships/hyperlink" Target="https://elinux.org/images/9/94/2017_ELC_-_Yocto_Project_Containers.pdf" TargetMode="External"/><Relationship Id="rId1" Type="http://schemas.openxmlformats.org/officeDocument/2006/relationships/slideLayout" Target="../slideLayouts/slideLayout6.xml"/><Relationship Id="rId6" Type="http://schemas.openxmlformats.org/officeDocument/2006/relationships/hyperlink" Target="https://hub.docker.com/r/crops" TargetMode="External"/><Relationship Id="rId5" Type="http://schemas.openxmlformats.org/officeDocument/2006/relationships/hyperlink" Target="https://github.com/crops" TargetMode="External"/><Relationship Id="rId4" Type="http://schemas.openxmlformats.org/officeDocument/2006/relationships/hyperlink" Target="https://wiki.yoctoproject.org/wiki/images/f/f6/Yocto_DevDay_Advanced_Class_Portland.pdf"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mazon.ca/gp/bestsellers/books/939082/ref=pd_zg_hrsr_b_1_2/143-5315836-9217713" TargetMode="External"/><Relationship Id="rId7" Type="http://schemas.openxmlformats.org/officeDocument/2006/relationships/image" Target="../media/image10.png"/><Relationship Id="rId2" Type="http://schemas.openxmlformats.org/officeDocument/2006/relationships/hyperlink" Target="https://www.amazon.ca/gp/bestsellers/books/ref=pd_zg_hrsr_b_1_1/143-5315836-9217713" TargetMode="External"/><Relationship Id="rId1" Type="http://schemas.openxmlformats.org/officeDocument/2006/relationships/slideLayout" Target="../slideLayouts/slideLayout6.xml"/><Relationship Id="rId6" Type="http://schemas.openxmlformats.org/officeDocument/2006/relationships/hyperlink" Target="https://www.amazon.ca/gp/bestsellers/books/940482/ref=pd_zg_hrsr_b_1_5_last/143-5315836-9217713" TargetMode="External"/><Relationship Id="rId5" Type="http://schemas.openxmlformats.org/officeDocument/2006/relationships/hyperlink" Target="https://www.amazon.ca/gp/bestsellers/books/940478/ref=pd_zg_hrsr_b_1_4/143-5315836-9217713" TargetMode="External"/><Relationship Id="rId4" Type="http://schemas.openxmlformats.org/officeDocument/2006/relationships/hyperlink" Target="https://www.amazon.ca/gp/bestsellers/books/940426/ref=pd_zg_hrsr_b_1_3/143-5315836-921771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docs.docker.com/engine/installation/linux/ubuntulinux/"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hyperlink" Target="http://someserver/extensible_sdk_installer.sh" TargetMode="External"/><Relationship Id="rId2" Type="http://schemas.openxmlformats.org/officeDocument/2006/relationships/hyperlink" Target="https://github.com/crops/extsdk-container/blob/master/README.md"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hyperlink" Target="file:///\\workdir\extensible_sdk_installer.sh"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What is new in 2.4 </a:t>
            </a:r>
            <a:r>
              <a:rPr lang="en-US" dirty="0" err="1" smtClean="0">
                <a:latin typeface="Arial" charset="0"/>
              </a:rPr>
              <a:t>Rocko</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err="1" smtClean="0"/>
              <a:t>Yocto</a:t>
            </a:r>
            <a:r>
              <a:rPr lang="en-US" dirty="0" smtClean="0"/>
              <a:t> </a:t>
            </a:r>
            <a:r>
              <a:rPr lang="en-US" dirty="0"/>
              <a:t>Project 2.4 Themes </a:t>
            </a:r>
            <a:endParaRPr lang="en-US" dirty="0" smtClean="0"/>
          </a:p>
          <a:p>
            <a:pPr lvl="1"/>
            <a:r>
              <a:rPr lang="en-US" dirty="0" smtClean="0"/>
              <a:t>Process/Tooling/Workflow </a:t>
            </a:r>
            <a:r>
              <a:rPr lang="en-US" dirty="0"/>
              <a:t>Improvements - Patchwork, </a:t>
            </a:r>
            <a:r>
              <a:rPr lang="en-US" dirty="0" err="1"/>
              <a:t>Patchtest</a:t>
            </a:r>
            <a:r>
              <a:rPr lang="en-US" dirty="0"/>
              <a:t>, SWAT, Error </a:t>
            </a:r>
            <a:r>
              <a:rPr lang="en-US" dirty="0" smtClean="0"/>
              <a:t>reporting, </a:t>
            </a:r>
            <a:r>
              <a:rPr lang="en-US" b="1" dirty="0" err="1" smtClean="0"/>
              <a:t>Reproducability</a:t>
            </a:r>
            <a:r>
              <a:rPr lang="en-US" b="1" dirty="0" smtClean="0"/>
              <a:t>, </a:t>
            </a:r>
            <a:r>
              <a:rPr lang="en-US" dirty="0" smtClean="0"/>
              <a:t>Memory Resident </a:t>
            </a:r>
            <a:r>
              <a:rPr lang="en-US" dirty="0" err="1" smtClean="0"/>
              <a:t>Bitbake</a:t>
            </a:r>
            <a:r>
              <a:rPr lang="en-US" dirty="0" smtClean="0"/>
              <a:t> now default </a:t>
            </a:r>
          </a:p>
          <a:p>
            <a:pPr lvl="1"/>
            <a:r>
              <a:rPr lang="en-US" b="1" dirty="0" smtClean="0"/>
              <a:t>Improving </a:t>
            </a:r>
            <a:r>
              <a:rPr lang="en-US" b="1" dirty="0"/>
              <a:t>Testing/QA Automation/Coverage Efficiency </a:t>
            </a:r>
            <a:r>
              <a:rPr lang="en-US" dirty="0"/>
              <a:t>- </a:t>
            </a:r>
            <a:r>
              <a:rPr lang="en-US" dirty="0" err="1"/>
              <a:t>oeselftest</a:t>
            </a:r>
            <a:r>
              <a:rPr lang="en-US" dirty="0"/>
              <a:t>, Test automation, CI/AB - modernization and moving more into YP </a:t>
            </a:r>
            <a:endParaRPr lang="en-US" dirty="0" smtClean="0"/>
          </a:p>
          <a:p>
            <a:pPr lvl="1"/>
            <a:r>
              <a:rPr lang="en-US" dirty="0" smtClean="0"/>
              <a:t>Creating </a:t>
            </a:r>
            <a:r>
              <a:rPr lang="en-US" dirty="0"/>
              <a:t>Leading edge Build Technology </a:t>
            </a:r>
            <a:r>
              <a:rPr lang="en-US" dirty="0" smtClean="0"/>
              <a:t>- </a:t>
            </a:r>
            <a:r>
              <a:rPr lang="en-US" dirty="0"/>
              <a:t>Delivering prebuilt binaries to customers, Improve Binary/Build Reproducibility </a:t>
            </a:r>
            <a:endParaRPr lang="en-US" dirty="0" smtClean="0"/>
          </a:p>
          <a:p>
            <a:pPr lvl="1"/>
            <a:r>
              <a:rPr lang="en-US" dirty="0" smtClean="0"/>
              <a:t>Enhancing </a:t>
            </a:r>
            <a:r>
              <a:rPr lang="en-US" dirty="0" err="1"/>
              <a:t>IoT</a:t>
            </a:r>
            <a:r>
              <a:rPr lang="en-US" dirty="0"/>
              <a:t> Application Development - CROPS (eclipse support, dev containers), </a:t>
            </a:r>
            <a:r>
              <a:rPr lang="en-US" dirty="0" err="1"/>
              <a:t>eSDK</a:t>
            </a:r>
            <a:r>
              <a:rPr lang="en-US" dirty="0"/>
              <a:t> (team workflow), </a:t>
            </a:r>
            <a:r>
              <a:rPr lang="en-US" dirty="0" err="1"/>
              <a:t>devtool</a:t>
            </a:r>
            <a:r>
              <a:rPr lang="en-US" dirty="0"/>
              <a:t> (team workflow, extend heuristics), </a:t>
            </a:r>
            <a:r>
              <a:rPr lang="en-US" dirty="0" err="1"/>
              <a:t>juci</a:t>
            </a:r>
            <a:r>
              <a:rPr lang="en-US" dirty="0"/>
              <a:t> from </a:t>
            </a:r>
            <a:r>
              <a:rPr lang="en-US" dirty="0" err="1"/>
              <a:t>openWRT</a:t>
            </a:r>
            <a:r>
              <a:rPr lang="en-US" dirty="0"/>
              <a:t> support </a:t>
            </a:r>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Mac OS X install instructions</a:t>
            </a:r>
          </a:p>
          <a:p>
            <a:pPr>
              <a:spcBef>
                <a:spcPts val="1400"/>
              </a:spcBef>
            </a:pPr>
            <a:r>
              <a:rPr lang="en-US" dirty="0" smtClean="0"/>
              <a:t>Download the </a:t>
            </a:r>
            <a:r>
              <a:rPr lang="en-US" dirty="0" err="1" smtClean="0"/>
              <a:t>eSDK</a:t>
            </a:r>
            <a:r>
              <a:rPr lang="en-US" dirty="0" smtClean="0"/>
              <a:t>:</a:t>
            </a:r>
          </a:p>
          <a:p>
            <a:r>
              <a:rPr lang="en-US" dirty="0" err="1"/>
              <a:t>wget</a:t>
            </a:r>
            <a:r>
              <a:rPr lang="en-US" dirty="0"/>
              <a:t> http</a:t>
            </a:r>
            <a:r>
              <a:rPr lang="en-US" dirty="0" smtClean="0"/>
              <a:t>://</a:t>
            </a:r>
            <a:endParaRPr lang="en-US" dirty="0"/>
          </a:p>
          <a:p>
            <a:endParaRPr lang="en-US" sz="2000" dirty="0" smtClean="0"/>
          </a:p>
          <a:p>
            <a:r>
              <a:rPr lang="en-US" dirty="0" smtClean="0"/>
              <a:t>Create volume and run the samba container:</a:t>
            </a:r>
            <a:endParaRPr lang="en-US" dirty="0"/>
          </a:p>
        </p:txBody>
      </p:sp>
      <p:sp>
        <p:nvSpPr>
          <p:cNvPr id="5" name="Content Placeholder 3"/>
          <p:cNvSpPr txBox="1">
            <a:spLocks/>
          </p:cNvSpPr>
          <p:nvPr/>
        </p:nvSpPr>
        <p:spPr bwMode="auto">
          <a:xfrm>
            <a:off x="456947" y="4053246"/>
            <a:ext cx="8239031" cy="1511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docker</a:t>
            </a:r>
            <a:r>
              <a:rPr lang="en-US" sz="1400" b="0" dirty="0">
                <a:latin typeface="courier" charset="0"/>
              </a:rPr>
              <a:t> volume create --name </a:t>
            </a:r>
            <a:r>
              <a:rPr lang="en-US" sz="1400" b="0" dirty="0" err="1" smtClean="0">
                <a:latin typeface="courier" charset="0"/>
              </a:rPr>
              <a:t>myvolume</a:t>
            </a:r>
            <a:r>
              <a:rPr lang="en-US" sz="1400" b="0" dirty="0" smtClean="0">
                <a:latin typeface="courier" charset="0"/>
              </a:rPr>
              <a:t/>
            </a:r>
            <a:br>
              <a:rPr lang="en-US" sz="1400" b="0" dirty="0" smtClean="0">
                <a:latin typeface="courier" charset="0"/>
              </a:rPr>
            </a:br>
            <a:r>
              <a:rPr lang="en-US" sz="1400" b="0" dirty="0" smtClean="0">
                <a:latin typeface="courier" charset="0"/>
              </a:rPr>
              <a:t>$ </a:t>
            </a:r>
            <a:r>
              <a:rPr lang="en-US" sz="1400" b="0" dirty="0" err="1" smtClean="0">
                <a:latin typeface="courier" charset="0"/>
              </a:rPr>
              <a:t>docker</a:t>
            </a:r>
            <a:r>
              <a:rPr lang="en-US" sz="1400" b="0" dirty="0" smtClean="0">
                <a:latin typeface="courier" charset="0"/>
              </a:rPr>
              <a:t> </a:t>
            </a:r>
            <a:r>
              <a:rPr lang="en-US" sz="1400" b="0" dirty="0">
                <a:latin typeface="courier" charset="0"/>
              </a:rPr>
              <a:t>run -it --</a:t>
            </a:r>
            <a:r>
              <a:rPr lang="en-US" sz="1400" b="0" dirty="0" err="1">
                <a:latin typeface="courier" charset="0"/>
              </a:rPr>
              <a:t>rm</a:t>
            </a:r>
            <a:r>
              <a:rPr lang="en-US" sz="1400" b="0" dirty="0">
                <a:latin typeface="courier" charset="0"/>
              </a:rPr>
              <a:t> -v </a:t>
            </a:r>
            <a:r>
              <a:rPr lang="en-US" sz="1400" b="0" dirty="0" err="1" smtClean="0">
                <a:latin typeface="courier" charset="0"/>
              </a:rPr>
              <a:t>myvolume</a:t>
            </a:r>
            <a:r>
              <a:rPr lang="en-US" sz="1400" b="0" dirty="0" smtClean="0">
                <a:latin typeface="courier" charset="0"/>
              </a:rPr>
              <a:t>:/</a:t>
            </a:r>
            <a:r>
              <a:rPr lang="en-US" sz="1400" b="0" dirty="0" err="1">
                <a:latin typeface="courier" charset="0"/>
              </a:rPr>
              <a:t>workdir</a:t>
            </a:r>
            <a:r>
              <a:rPr lang="en-US" sz="1400" b="0" dirty="0">
                <a:latin typeface="courier" charset="0"/>
              </a:rPr>
              <a:t> </a:t>
            </a:r>
            <a:r>
              <a:rPr lang="en-US" sz="1400" b="0" dirty="0" err="1">
                <a:latin typeface="courier" charset="0"/>
              </a:rPr>
              <a:t>busybox</a:t>
            </a:r>
            <a:r>
              <a:rPr lang="en-US" sz="1400" b="0" dirty="0">
                <a:latin typeface="courier" charset="0"/>
              </a:rPr>
              <a:t> </a:t>
            </a:r>
            <a:r>
              <a:rPr lang="en-US" sz="1400" b="0" dirty="0" smtClean="0">
                <a:latin typeface="courier" charset="0"/>
              </a:rPr>
              <a:t>\</a:t>
            </a:r>
            <a:br>
              <a:rPr lang="en-US" sz="1400" b="0" dirty="0" smtClean="0">
                <a:latin typeface="courier" charset="0"/>
              </a:rPr>
            </a:br>
            <a:r>
              <a:rPr lang="en-US" sz="1400" b="0" dirty="0" smtClean="0">
                <a:latin typeface="courier" charset="0"/>
              </a:rPr>
              <a:t>  </a:t>
            </a:r>
            <a:r>
              <a:rPr lang="en-US" sz="1400" b="0" dirty="0" err="1" smtClean="0">
                <a:latin typeface="courier" charset="0"/>
              </a:rPr>
              <a:t>chown</a:t>
            </a:r>
            <a:r>
              <a:rPr lang="en-US" sz="1400" b="0" dirty="0" smtClean="0">
                <a:latin typeface="courier" charset="0"/>
              </a:rPr>
              <a:t> </a:t>
            </a:r>
            <a:r>
              <a:rPr lang="en-US" sz="1400" b="0" dirty="0">
                <a:latin typeface="courier" charset="0"/>
              </a:rPr>
              <a:t>-R 1000:1000 /</a:t>
            </a:r>
            <a:r>
              <a:rPr lang="en-US" sz="1400" b="0" dirty="0" err="1" smtClean="0">
                <a:latin typeface="courier" charset="0"/>
              </a:rPr>
              <a:t>workdir</a:t>
            </a:r>
            <a:endParaRPr lang="en-US" sz="1400" b="0" dirty="0" smtClean="0">
              <a:latin typeface="courier" charset="0"/>
            </a:endParaRPr>
          </a:p>
          <a:p>
            <a:pPr marL="0" indent="0">
              <a:buNone/>
            </a:pPr>
            <a:r>
              <a:rPr lang="en-US" sz="1400" b="0" dirty="0" smtClean="0">
                <a:latin typeface="courier" charset="0"/>
              </a:rPr>
              <a:t>$ </a:t>
            </a:r>
            <a:r>
              <a:rPr lang="en-US" sz="1400" b="0" dirty="0" err="1">
                <a:latin typeface="Courier" charset="0"/>
                <a:ea typeface="Courier" charset="0"/>
                <a:cs typeface="Courier" charset="0"/>
              </a:rPr>
              <a:t>docker</a:t>
            </a:r>
            <a:r>
              <a:rPr lang="en-US" sz="1400" b="0" dirty="0">
                <a:latin typeface="Courier" charset="0"/>
                <a:ea typeface="Courier" charset="0"/>
                <a:cs typeface="Courier" charset="0"/>
              </a:rPr>
              <a:t> create -t -p 445:445 --name samba -v </a:t>
            </a:r>
            <a:r>
              <a:rPr lang="en-US" sz="1400" b="0" dirty="0" err="1">
                <a:latin typeface="Courier" charset="0"/>
                <a:ea typeface="Courier" charset="0"/>
                <a:cs typeface="Courier" charset="0"/>
              </a:rPr>
              <a:t>myvolume</a:t>
            </a:r>
            <a:r>
              <a:rPr lang="en-US" sz="1400" b="0" dirty="0">
                <a:latin typeface="Courier" charset="0"/>
                <a:ea typeface="Courier" charset="0"/>
                <a:cs typeface="Courier" charset="0"/>
              </a:rPr>
              <a:t>:/</a:t>
            </a:r>
            <a:r>
              <a:rPr lang="en-US" sz="1400" b="0" dirty="0" err="1">
                <a:latin typeface="Courier" charset="0"/>
                <a:ea typeface="Courier" charset="0"/>
                <a:cs typeface="Courier" charset="0"/>
              </a:rPr>
              <a:t>workdir</a:t>
            </a:r>
            <a:r>
              <a:rPr lang="en-US" sz="1400" b="0" dirty="0">
                <a:latin typeface="Courier" charset="0"/>
                <a:ea typeface="Courier" charset="0"/>
                <a:cs typeface="Courier" charset="0"/>
              </a:rPr>
              <a:t> </a:t>
            </a:r>
            <a:r>
              <a:rPr lang="en-US" sz="1400" b="0" dirty="0" smtClean="0">
                <a:latin typeface="Courier" charset="0"/>
                <a:ea typeface="Courier" charset="0"/>
                <a:cs typeface="Courier" charset="0"/>
              </a:rPr>
              <a:t>crops/samba</a:t>
            </a:r>
          </a:p>
          <a:p>
            <a:pPr marL="0" indent="0">
              <a:buNone/>
            </a:pPr>
            <a:r>
              <a:rPr lang="en-US" sz="1400" b="0" dirty="0" smtClean="0">
                <a:latin typeface="Courier" charset="0"/>
                <a:ea typeface="Courier" charset="0"/>
                <a:cs typeface="Courier" charset="0"/>
              </a:rPr>
              <a:t>$ </a:t>
            </a:r>
            <a:r>
              <a:rPr lang="en-US" sz="1400" b="0" dirty="0" err="1" smtClean="0">
                <a:latin typeface="Courier" charset="0"/>
                <a:ea typeface="Courier" charset="0"/>
                <a:cs typeface="Courier" charset="0"/>
              </a:rPr>
              <a:t>docker</a:t>
            </a:r>
            <a:r>
              <a:rPr lang="en-US" sz="1400" b="0" dirty="0" smtClean="0">
                <a:latin typeface="Courier" charset="0"/>
                <a:ea typeface="Courier" charset="0"/>
                <a:cs typeface="Courier" charset="0"/>
              </a:rPr>
              <a:t> start samba</a:t>
            </a:r>
            <a:r>
              <a:rPr lang="en-US" sz="1400" dirty="0" smtClean="0"/>
              <a:t>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2302763"/>
            <a:ext cx="8233186" cy="74523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ea typeface="Courier" charset="0"/>
                <a:cs typeface="Courier" charset="0"/>
              </a:rPr>
              <a:t>$ </a:t>
            </a:r>
            <a:r>
              <a:rPr lang="en-US" sz="1400" b="0" kern="0" dirty="0" err="1" smtClean="0">
                <a:solidFill>
                  <a:schemeClr val="accent6"/>
                </a:solidFill>
                <a:latin typeface="Courier" charset="0"/>
                <a:ea typeface="Courier" charset="0"/>
                <a:cs typeface="Courier" charset="0"/>
              </a:rPr>
              <a:t>wget</a:t>
            </a:r>
            <a:r>
              <a:rPr lang="en-US" sz="1400" b="0" kern="0" dirty="0">
                <a:solidFill>
                  <a:schemeClr val="accent6"/>
                </a:solidFill>
                <a:latin typeface="Courier" charset="0"/>
                <a:ea typeface="Courier" charset="0"/>
                <a:cs typeface="Courier" charset="0"/>
              </a:rPr>
              <a:t> http://</a:t>
            </a:r>
            <a:r>
              <a:rPr lang="en-US" sz="1400" b="0" kern="0" dirty="0" err="1">
                <a:solidFill>
                  <a:schemeClr val="accent6"/>
                </a:solidFill>
                <a:latin typeface="Courier" charset="0"/>
                <a:ea typeface="Courier" charset="0"/>
                <a:cs typeface="Courier" charset="0"/>
              </a:rPr>
              <a:t>downloads.yoctoproject.org</a:t>
            </a:r>
            <a:r>
              <a:rPr lang="en-US" sz="1400" b="0" kern="0" dirty="0">
                <a:solidFill>
                  <a:schemeClr val="accent6"/>
                </a:solidFill>
                <a:latin typeface="Courier" charset="0"/>
                <a:ea typeface="Courier" charset="0"/>
                <a:cs typeface="Courier" charset="0"/>
              </a:rPr>
              <a:t>/releases/</a:t>
            </a:r>
            <a:r>
              <a:rPr lang="en-US" sz="1400" b="0" kern="0" dirty="0" err="1">
                <a:solidFill>
                  <a:schemeClr val="accent6"/>
                </a:solidFill>
                <a:latin typeface="Courier" charset="0"/>
                <a:ea typeface="Courier" charset="0"/>
                <a:cs typeface="Courier" charset="0"/>
              </a:rPr>
              <a:t>yocto</a:t>
            </a:r>
            <a:r>
              <a:rPr lang="en-US" sz="1400" b="0" kern="0" dirty="0">
                <a:solidFill>
                  <a:schemeClr val="accent6"/>
                </a:solidFill>
                <a:latin typeface="Courier" charset="0"/>
                <a:ea typeface="Courier" charset="0"/>
                <a:cs typeface="Courier" charset="0"/>
              </a:rPr>
              <a:t>/milestones</a:t>
            </a:r>
            <a:r>
              <a:rPr lang="en-US" sz="1400" b="0" kern="0" dirty="0" smtClean="0">
                <a:solidFill>
                  <a:schemeClr val="accent6"/>
                </a:solidFill>
                <a:latin typeface="Courier" charset="0"/>
                <a:ea typeface="Courier" charset="0"/>
                <a:cs typeface="Courier" charset="0"/>
              </a:rPr>
              <a:t>/\</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yocto-2.4_M3/toolchain/x86_64/ \</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poky-glibc-x86_64-core-image-sato-armv5e-toolchain-ext-2.3.sh </a:t>
            </a:r>
          </a:p>
        </p:txBody>
      </p:sp>
    </p:spTree>
    <p:extLst>
      <p:ext uri="{BB962C8B-B14F-4D97-AF65-F5344CB8AC3E}">
        <p14:creationId xmlns:p14="http://schemas.microsoft.com/office/powerpoint/2010/main" val="258953603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Mac OS X specific workaround (not on Windows):</a:t>
            </a:r>
          </a:p>
          <a:p>
            <a:pPr lvl="1"/>
            <a:r>
              <a:rPr lang="en-US" dirty="0" smtClean="0"/>
              <a:t>OS X </a:t>
            </a:r>
            <a:r>
              <a:rPr lang="en-US" dirty="0"/>
              <a:t>will not let you connect to a locally running samba share. Therefore, create an alias for </a:t>
            </a:r>
            <a:r>
              <a:rPr lang="en-US" i="1" dirty="0"/>
              <a:t>127.0.0.1</a:t>
            </a:r>
            <a:r>
              <a:rPr lang="en-US" dirty="0"/>
              <a:t> of </a:t>
            </a:r>
            <a:r>
              <a:rPr lang="en-US" i="1" dirty="0"/>
              <a:t>127.0.0.2</a:t>
            </a:r>
            <a:r>
              <a:rPr lang="en-US" dirty="0"/>
              <a:t>.</a:t>
            </a:r>
            <a:endParaRPr lang="en-US" dirty="0" smtClean="0"/>
          </a:p>
          <a:p>
            <a:endParaRPr lang="en-US" dirty="0" smtClean="0"/>
          </a:p>
          <a:p>
            <a:r>
              <a:rPr lang="en-US" dirty="0" smtClean="0"/>
              <a:t>Open the </a:t>
            </a:r>
            <a:r>
              <a:rPr lang="en-US" dirty="0" err="1" smtClean="0"/>
              <a:t>workdir</a:t>
            </a:r>
            <a:r>
              <a:rPr lang="en-US" dirty="0" smtClean="0"/>
              <a:t> with file browser:</a:t>
            </a:r>
          </a:p>
          <a:p>
            <a:pPr lvl="1"/>
            <a:r>
              <a:rPr lang="en-US" dirty="0"/>
              <a:t>Open </a:t>
            </a:r>
            <a:r>
              <a:rPr lang="en-US" i="1" dirty="0"/>
              <a:t>Finder</a:t>
            </a:r>
            <a:r>
              <a:rPr lang="en-US" dirty="0"/>
              <a:t>, then hit '</a:t>
            </a:r>
            <a:r>
              <a:rPr lang="en-US" i="1" dirty="0"/>
              <a:t>Command-K</a:t>
            </a:r>
            <a:r>
              <a:rPr lang="en-US" dirty="0"/>
              <a:t>'. In the "</a:t>
            </a:r>
            <a:r>
              <a:rPr lang="en-US" i="1" dirty="0"/>
              <a:t>Server Address</a:t>
            </a:r>
            <a:r>
              <a:rPr lang="en-US" dirty="0"/>
              <a:t>" box type </a:t>
            </a:r>
            <a:r>
              <a:rPr lang="en-US" b="1" dirty="0" err="1"/>
              <a:t>smb</a:t>
            </a:r>
            <a:r>
              <a:rPr lang="en-US" b="1" dirty="0"/>
              <a:t>://</a:t>
            </a:r>
            <a:r>
              <a:rPr lang="en-US" b="1" dirty="0" smtClean="0"/>
              <a:t>127.0.0.2/</a:t>
            </a:r>
            <a:r>
              <a:rPr lang="en-US" b="1" dirty="0" err="1" smtClean="0"/>
              <a:t>workdir</a:t>
            </a:r>
            <a:r>
              <a:rPr lang="en-US" b="1" dirty="0" smtClean="0"/>
              <a:t> </a:t>
            </a:r>
            <a:r>
              <a:rPr lang="en-US" dirty="0" smtClean="0"/>
              <a:t>and </a:t>
            </a:r>
            <a:r>
              <a:rPr lang="en-US" dirty="0"/>
              <a:t>click "Connect</a:t>
            </a:r>
            <a:r>
              <a:rPr lang="en-US" dirty="0" smtClean="0"/>
              <a:t>".</a:t>
            </a:r>
          </a:p>
          <a:p>
            <a:r>
              <a:rPr lang="en-US" dirty="0" smtClean="0"/>
              <a:t>Copy the </a:t>
            </a:r>
            <a:r>
              <a:rPr lang="en-US" dirty="0" err="1" smtClean="0"/>
              <a:t>eSDK</a:t>
            </a:r>
            <a:r>
              <a:rPr lang="en-US" dirty="0" smtClean="0"/>
              <a:t> installer to the </a:t>
            </a:r>
            <a:r>
              <a:rPr lang="en-US" dirty="0" err="1" smtClean="0"/>
              <a:t>workdir</a:t>
            </a:r>
            <a:r>
              <a:rPr lang="en-US" dirty="0" smtClean="0"/>
              <a:t>:</a:t>
            </a:r>
            <a:endParaRPr lang="en-US" dirty="0"/>
          </a:p>
        </p:txBody>
      </p:sp>
      <p:sp>
        <p:nvSpPr>
          <p:cNvPr id="5" name="Content Placeholder 3"/>
          <p:cNvSpPr txBox="1">
            <a:spLocks/>
          </p:cNvSpPr>
          <p:nvPr/>
        </p:nvSpPr>
        <p:spPr bwMode="auto">
          <a:xfrm>
            <a:off x="454025" y="2231136"/>
            <a:ext cx="8239031" cy="316992"/>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sudo</a:t>
            </a:r>
            <a:r>
              <a:rPr lang="en-US" sz="1400" b="0" dirty="0">
                <a:latin typeface="courier" charset="0"/>
              </a:rPr>
              <a:t> </a:t>
            </a:r>
            <a:r>
              <a:rPr lang="en-US" sz="1400" b="0" dirty="0" err="1">
                <a:latin typeface="courier" charset="0"/>
              </a:rPr>
              <a:t>ifconfig</a:t>
            </a:r>
            <a:r>
              <a:rPr lang="en-US" sz="1400" b="0" dirty="0">
                <a:latin typeface="courier" charset="0"/>
              </a:rPr>
              <a:t> lo0 127.0.0.2 alias up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8" name="Content Placeholder 3"/>
          <p:cNvSpPr txBox="1">
            <a:spLocks/>
          </p:cNvSpPr>
          <p:nvPr/>
        </p:nvSpPr>
        <p:spPr bwMode="auto">
          <a:xfrm>
            <a:off x="454025" y="4842525"/>
            <a:ext cx="8239032" cy="53414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b="0" kern="0" dirty="0">
                <a:solidFill>
                  <a:schemeClr val="accent6"/>
                </a:solidFill>
                <a:latin typeface="Courier" charset="0"/>
                <a:ea typeface="Courier" charset="0"/>
                <a:cs typeface="Courier" charset="0"/>
              </a:rPr>
              <a:t>$ </a:t>
            </a:r>
            <a:r>
              <a:rPr lang="en-US" sz="1200" b="0" dirty="0" err="1">
                <a:latin typeface="Courier" charset="0"/>
                <a:ea typeface="Courier" charset="0"/>
                <a:cs typeface="Courier" charset="0"/>
              </a:rPr>
              <a:t>cp</a:t>
            </a:r>
            <a:r>
              <a:rPr lang="en-US" sz="1200" b="0" dirty="0">
                <a:latin typeface="Courier" charset="0"/>
                <a:ea typeface="Courier" charset="0"/>
                <a:cs typeface="Courier" charset="0"/>
              </a:rPr>
              <a:t> ~/</a:t>
            </a:r>
            <a:r>
              <a:rPr lang="en-US" sz="1200" b="0" dirty="0" smtClean="0">
                <a:latin typeface="Courier" charset="0"/>
                <a:ea typeface="Courier" charset="0"/>
                <a:cs typeface="Courier" charset="0"/>
              </a:rPr>
              <a:t>Downloads/poky-glibc-x86_64-core-image-sato-armv5e-toolchain-ext-2.3.sh \</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  /Volumes/</a:t>
            </a:r>
            <a:r>
              <a:rPr lang="en-US" sz="1200" b="0" dirty="0" err="1" smtClean="0">
                <a:latin typeface="Courier" charset="0"/>
                <a:ea typeface="Courier" charset="0"/>
                <a:cs typeface="Courier" charset="0"/>
              </a:rPr>
              <a:t>workdir</a:t>
            </a:r>
            <a:r>
              <a:rPr lang="en-US" sz="1200" b="0" dirty="0">
                <a:latin typeface="Courier" charset="0"/>
                <a:ea typeface="Courier" charset="0"/>
                <a:cs typeface="Courier" charset="0"/>
              </a:rPr>
              <a:t>/</a:t>
            </a:r>
          </a:p>
          <a:p>
            <a:pPr marL="0" indent="0">
              <a:buNone/>
            </a:pPr>
            <a:endParaRPr lang="en-US" sz="1400" b="0" kern="0" dirty="0" smtClean="0">
              <a:solidFill>
                <a:schemeClr val="accent6"/>
              </a:solidFill>
              <a:latin typeface="Courier" charset="0"/>
              <a:ea typeface="Courier" charset="0"/>
              <a:cs typeface="Courier" charset="0"/>
            </a:endParaRPr>
          </a:p>
        </p:txBody>
      </p:sp>
    </p:spTree>
    <p:extLst>
      <p:ext uri="{BB962C8B-B14F-4D97-AF65-F5344CB8AC3E}">
        <p14:creationId xmlns:p14="http://schemas.microsoft.com/office/powerpoint/2010/main" val="411564096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p>
          <a:p>
            <a:endParaRPr lang="en-US" dirty="0"/>
          </a:p>
          <a:p>
            <a:endParaRPr lang="en-US" dirty="0" smtClean="0"/>
          </a:p>
          <a:p>
            <a:r>
              <a:rPr lang="en-US" dirty="0" smtClean="0"/>
              <a:t>In Finder view, right click on </a:t>
            </a:r>
            <a:r>
              <a:rPr lang="en-US" dirty="0" err="1" smtClean="0"/>
              <a:t>hello.c</a:t>
            </a:r>
            <a:r>
              <a:rPr lang="en-US" dirty="0" smtClean="0"/>
              <a:t> and edit in your favorite editor (e.g. Visual Studio Code)</a:t>
            </a:r>
            <a:endParaRPr lang="en-US" dirty="0"/>
          </a:p>
        </p:txBody>
      </p:sp>
      <p:sp>
        <p:nvSpPr>
          <p:cNvPr id="5" name="Content Placeholder 3"/>
          <p:cNvSpPr txBox="1">
            <a:spLocks/>
          </p:cNvSpPr>
          <p:nvPr/>
        </p:nvSpPr>
        <p:spPr bwMode="auto">
          <a:xfrm>
            <a:off x="459870" y="1433808"/>
            <a:ext cx="8233186" cy="12850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t>
            </a:r>
            <a:r>
              <a:rPr lang="en-US" sz="1200" b="0" dirty="0" err="1">
                <a:latin typeface="Courier" charset="0"/>
                <a:ea typeface="Courier" charset="0"/>
                <a:cs typeface="Courier" charset="0"/>
              </a:rPr>
              <a:t>docker</a:t>
            </a:r>
            <a:r>
              <a:rPr lang="en-US" sz="1200" b="0" dirty="0">
                <a:latin typeface="Courier" charset="0"/>
                <a:ea typeface="Courier" charset="0"/>
                <a:cs typeface="Courier" charset="0"/>
              </a:rPr>
              <a:t> run --</a:t>
            </a:r>
            <a:r>
              <a:rPr lang="en-US" sz="1200" b="0" dirty="0" err="1">
                <a:latin typeface="Courier" charset="0"/>
                <a:ea typeface="Courier" charset="0"/>
                <a:cs typeface="Courier" charset="0"/>
              </a:rPr>
              <a:t>rm</a:t>
            </a:r>
            <a:r>
              <a:rPr lang="en-US" sz="1200" b="0" dirty="0">
                <a:latin typeface="Courier" charset="0"/>
                <a:ea typeface="Courier" charset="0"/>
                <a:cs typeface="Courier" charset="0"/>
              </a:rPr>
              <a:t> -it -v </a:t>
            </a:r>
            <a:r>
              <a:rPr lang="en-US" sz="1200" b="0" dirty="0" err="1">
                <a:latin typeface="Courier" charset="0"/>
                <a:ea typeface="Courier" charset="0"/>
                <a:cs typeface="Courier" charset="0"/>
              </a:rPr>
              <a:t>myvolume</a:t>
            </a:r>
            <a:r>
              <a:rPr lang="en-US" sz="1200" b="0" dirty="0">
                <a:latin typeface="Courier" charset="0"/>
                <a:ea typeface="Courier" charset="0"/>
                <a:cs typeface="Courier" charset="0"/>
              </a:rPr>
              <a:t>:/</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 crops/</a:t>
            </a:r>
            <a:r>
              <a:rPr lang="en-US" sz="1200" b="0" dirty="0" err="1">
                <a:latin typeface="Courier" charset="0"/>
                <a:ea typeface="Courier" charset="0"/>
                <a:cs typeface="Courier" charset="0"/>
              </a:rPr>
              <a:t>extsdk</a:t>
            </a:r>
            <a:r>
              <a:rPr lang="en-US" sz="1200" b="0" dirty="0">
                <a:latin typeface="Courier" charset="0"/>
                <a:ea typeface="Courier" charset="0"/>
                <a:cs typeface="Courier" charset="0"/>
              </a:rPr>
              <a:t>-container </a:t>
            </a:r>
            <a:r>
              <a:rPr lang="en-US" sz="1200" b="0" dirty="0" smtClean="0">
                <a:latin typeface="Courier" charset="0"/>
                <a:ea typeface="Courier" charset="0"/>
                <a:cs typeface="Courier" charset="0"/>
              </a:rPr>
              <a:t>\</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a:t>
            </a:r>
            <a:r>
              <a:rPr lang="en-US" sz="1200" b="0" dirty="0" err="1">
                <a:latin typeface="Courier" charset="0"/>
                <a:ea typeface="Courier" charset="0"/>
                <a:cs typeface="Courier" charset="0"/>
              </a:rPr>
              <a:t>url</a:t>
            </a:r>
            <a:r>
              <a:rPr lang="en-US" sz="1200" b="0" dirty="0">
                <a:latin typeface="Courier" charset="0"/>
                <a:ea typeface="Courier" charset="0"/>
                <a:cs typeface="Courier" charset="0"/>
              </a:rPr>
              <a:t> file:///</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/poky-glibc-x86_64-core-image-sato-armv5e-toolchain-ext-2.3.sh</a:t>
            </a:r>
          </a:p>
          <a:p>
            <a:pPr marL="0" indent="0">
              <a:buNone/>
            </a:pP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touch </a:t>
            </a:r>
            <a:r>
              <a:rPr lang="en-US" sz="1400" kern="0" dirty="0" err="1" smtClean="0">
                <a:solidFill>
                  <a:schemeClr val="accent6"/>
                </a:solidFill>
                <a:latin typeface="Courier New" panose="02070309020205020404" pitchFamily="49" charset="0"/>
                <a:cs typeface="Courier New" panose="02070309020205020404" pitchFamily="49" charset="0"/>
              </a:rPr>
              <a:t>hello.c</a:t>
            </a:r>
            <a:endParaRPr lang="en-US" sz="140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3706955"/>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Hello, </a:t>
            </a:r>
            <a:r>
              <a:rPr lang="en-US" sz="1400" dirty="0" smtClean="0">
                <a:latin typeface="Courier New" panose="02070309020205020404" pitchFamily="49" charset="0"/>
                <a:cs typeface="Courier New" panose="02070309020205020404" pitchFamily="49" charset="0"/>
              </a:rPr>
              <a:t>Prague</a:t>
            </a:r>
            <a:r>
              <a:rPr lang="en-US" sz="1400" b="1" dirty="0" smtClean="0">
                <a:latin typeface="Courier New" panose="02070309020205020404" pitchFamily="49" charset="0"/>
                <a:cs typeface="Courier New" panose="02070309020205020404" pitchFamily="49" charset="0"/>
              </a:rPr>
              <a:t> 2017!\</a:t>
            </a:r>
            <a:r>
              <a:rPr lang="en-US" sz="1400" b="1" dirty="0">
                <a:latin typeface="Courier New" panose="02070309020205020404" pitchFamily="49" charset="0"/>
                <a:cs typeface="Courier New" panose="02070309020205020404" pitchFamily="49" charset="0"/>
              </a:rPr>
              <a:t>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03245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Compile and examine:</a:t>
            </a:r>
          </a:p>
          <a:p>
            <a:endParaRPr lang="en-US" dirty="0"/>
          </a:p>
        </p:txBody>
      </p:sp>
      <p:sp>
        <p:nvSpPr>
          <p:cNvPr id="5" name="Content Placeholder 3"/>
          <p:cNvSpPr txBox="1">
            <a:spLocks/>
          </p:cNvSpPr>
          <p:nvPr/>
        </p:nvSpPr>
        <p:spPr bwMode="auto">
          <a:xfrm>
            <a:off x="459870" y="1433808"/>
            <a:ext cx="8233186" cy="1589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$CC </a:t>
            </a:r>
            <a:r>
              <a:rPr lang="en-US" sz="1200" dirty="0" err="1" smtClean="0">
                <a:latin typeface="Courier" charset="0"/>
                <a:ea typeface="Courier" charset="0"/>
                <a:cs typeface="Courier" charset="0"/>
              </a:rPr>
              <a:t>hello.c</a:t>
            </a:r>
            <a:r>
              <a:rPr lang="en-US" sz="1200" dirty="0" smtClean="0">
                <a:latin typeface="Courier" charset="0"/>
                <a:ea typeface="Courier" charset="0"/>
                <a:cs typeface="Courier" charset="0"/>
              </a:rPr>
              <a:t> </a:t>
            </a:r>
          </a:p>
          <a:p>
            <a:pPr marL="0" indent="0">
              <a:buNone/>
            </a:pPr>
            <a:r>
              <a:rPr lang="en-US" sz="1200" dirty="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file </a:t>
            </a:r>
            <a:r>
              <a:rPr lang="en-US" sz="1200" dirty="0" err="1" smtClean="0">
                <a:latin typeface="Courier" charset="0"/>
                <a:ea typeface="Courier" charset="0"/>
                <a:cs typeface="Courier" charset="0"/>
              </a:rPr>
              <a:t>a.out</a:t>
            </a:r>
            <a:endParaRPr lang="en-US" sz="1200" dirty="0" smtClean="0">
              <a:latin typeface="Courier" charset="0"/>
              <a:ea typeface="Courier" charset="0"/>
              <a:cs typeface="Courier" charset="0"/>
            </a:endParaRPr>
          </a:p>
          <a:p>
            <a:pPr marL="0" indent="0">
              <a:buNone/>
            </a:pPr>
            <a:r>
              <a:rPr lang="en-US" sz="1200" dirty="0" err="1" smtClean="0">
                <a:latin typeface="Courier" charset="0"/>
                <a:ea typeface="Courier" charset="0"/>
                <a:cs typeface="Courier" charset="0"/>
              </a:rPr>
              <a:t>a.out</a:t>
            </a:r>
            <a:r>
              <a:rPr lang="en-US" sz="1200" dirty="0">
                <a:latin typeface="Courier" charset="0"/>
                <a:ea typeface="Courier" charset="0"/>
                <a:cs typeface="Courier" charset="0"/>
              </a:rPr>
              <a:t>: ELF 32-bit LSB executable, ARM, EABI5 version 1 (SYSV), dynamically linked,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smtClean="0">
                <a:latin typeface="Courier" charset="0"/>
                <a:ea typeface="Courier" charset="0"/>
                <a:cs typeface="Courier" charset="0"/>
              </a:rPr>
              <a:t>interpreter </a:t>
            </a:r>
            <a:r>
              <a:rPr lang="en-US" sz="1200" dirty="0">
                <a:latin typeface="Courier" charset="0"/>
                <a:ea typeface="Courier" charset="0"/>
                <a:cs typeface="Courier" charset="0"/>
              </a:rPr>
              <a:t>/lib/ld-linux.so.3, for GNU/Linux 3.2.0,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err="1" smtClean="0">
                <a:latin typeface="Courier" charset="0"/>
                <a:ea typeface="Courier" charset="0"/>
                <a:cs typeface="Courier" charset="0"/>
              </a:rPr>
              <a:t>BuildID</a:t>
            </a:r>
            <a:r>
              <a:rPr lang="en-US" sz="1200" dirty="0" smtClean="0">
                <a:latin typeface="Courier" charset="0"/>
                <a:ea typeface="Courier" charset="0"/>
                <a:cs typeface="Courier" charset="0"/>
              </a:rPr>
              <a:t>[sha1</a:t>
            </a:r>
            <a:r>
              <a:rPr lang="en-US" sz="1200" dirty="0">
                <a:latin typeface="Courier" charset="0"/>
                <a:ea typeface="Courier" charset="0"/>
                <a:cs typeface="Courier" charset="0"/>
              </a:rPr>
              <a:t>]=17bdf1d27076e3e579c20007f60397c96984a012, not </a:t>
            </a:r>
            <a:r>
              <a:rPr lang="en-US" sz="1200" dirty="0" smtClean="0">
                <a:latin typeface="Courier" charset="0"/>
                <a:ea typeface="Courier" charset="0"/>
                <a:cs typeface="Courier" charset="0"/>
              </a:rPr>
              <a:t>stripped</a:t>
            </a:r>
          </a:p>
          <a:p>
            <a:pPr marL="0" indent="0">
              <a:buNone/>
            </a:pPr>
            <a:r>
              <a:rPr lang="en-US" sz="1200" dirty="0" smtClean="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exit</a:t>
            </a: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367436900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will need to restart samba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is already extracted in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smtClean="0">
                <a:solidFill>
                  <a:schemeClr val="accent6"/>
                </a:solidFill>
                <a:latin typeface="Courier New" panose="02070309020205020404" pitchFamily="49" charset="0"/>
                <a:cs typeface="Courier New" panose="02070309020205020404" pitchFamily="49" charset="0"/>
              </a:rPr>
              <a:t>myvolume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535047"/>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charset="0"/>
                <a:ea typeface="Courier" charset="0"/>
                <a:cs typeface="Courier" charset="0"/>
              </a:rPr>
              <a:t>$</a:t>
            </a:r>
            <a:r>
              <a:rPr lang="en-US" sz="1400" dirty="0" err="1" smtClean="0">
                <a:latin typeface="Courier" charset="0"/>
                <a:ea typeface="Courier" charset="0"/>
                <a:cs typeface="Courier" charset="0"/>
              </a:rPr>
              <a:t>docker</a:t>
            </a:r>
            <a:r>
              <a:rPr lang="en-US" sz="1400" dirty="0" smtClean="0">
                <a:latin typeface="Courier" charset="0"/>
                <a:ea typeface="Courier" charset="0"/>
                <a:cs typeface="Courier" charset="0"/>
              </a:rPr>
              <a:t> </a:t>
            </a:r>
            <a:r>
              <a:rPr lang="en-US" sz="1400" dirty="0">
                <a:latin typeface="Courier" charset="0"/>
                <a:ea typeface="Courier" charset="0"/>
                <a:cs typeface="Courier" charset="0"/>
              </a:rPr>
              <a:t>run --</a:t>
            </a:r>
            <a:r>
              <a:rPr lang="en-US" sz="1400" dirty="0" err="1">
                <a:latin typeface="Courier" charset="0"/>
                <a:ea typeface="Courier" charset="0"/>
                <a:cs typeface="Courier" charset="0"/>
              </a:rPr>
              <a:t>rm</a:t>
            </a:r>
            <a:r>
              <a:rPr lang="en-US" sz="1400" dirty="0">
                <a:latin typeface="Courier" charset="0"/>
                <a:ea typeface="Courier" charset="0"/>
                <a:cs typeface="Courier" charset="0"/>
              </a:rPr>
              <a:t> -it  -v </a:t>
            </a:r>
            <a:r>
              <a:rPr lang="en-US" sz="1400" dirty="0" err="1" smtClean="0">
                <a:latin typeface="Courier" charset="0"/>
                <a:ea typeface="Courier" charset="0"/>
                <a:cs typeface="Courier" charset="0"/>
              </a:rPr>
              <a:t>myvol</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r>
              <a:rPr lang="en-US" sz="1400" dirty="0" smtClean="0">
                <a:latin typeface="Courier" charset="0"/>
                <a:ea typeface="Courier" charset="0"/>
                <a:cs typeface="Courier" charset="0"/>
              </a:rPr>
              <a:t> -p </a:t>
            </a:r>
            <a:r>
              <a:rPr lang="en-US" sz="1400" dirty="0">
                <a:latin typeface="Courier" charset="0"/>
                <a:ea typeface="Courier" charset="0"/>
                <a:cs typeface="Courier" charset="0"/>
              </a:rPr>
              <a:t>127.0.0.1:12000:8000 crops/toaster </a:t>
            </a:r>
            <a:r>
              <a:rPr lang="en-US" sz="1400" dirty="0" smtClean="0">
                <a:latin typeface="Courier" charset="0"/>
                <a:ea typeface="Courier" charset="0"/>
                <a:cs typeface="Courier" charset="0"/>
              </a:rPr>
              <a:t>\</a:t>
            </a:r>
            <a:br>
              <a:rPr lang="en-US" sz="1400" dirty="0" smtClean="0">
                <a:latin typeface="Courier" charset="0"/>
                <a:ea typeface="Courier" charset="0"/>
                <a:cs typeface="Courier" charset="0"/>
              </a:rPr>
            </a:br>
            <a:r>
              <a:rPr lang="en-US" sz="1400" dirty="0" smtClean="0">
                <a:latin typeface="Courier" charset="0"/>
                <a:ea typeface="Courier" charset="0"/>
                <a:cs typeface="Courier" charset="0"/>
              </a:rPr>
              <a:t>--</a:t>
            </a:r>
            <a:r>
              <a:rPr lang="en-US" sz="1400" dirty="0" err="1">
                <a:latin typeface="Courier" charset="0"/>
                <a:ea typeface="Courier" charset="0"/>
                <a:cs typeface="Courier" charset="0"/>
              </a:rPr>
              <a:t>workdir</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endParaRPr lang="en-US" sz="1400" dirty="0" smtClean="0">
              <a:latin typeface="Courier" charset="0"/>
              <a:ea typeface="Courier" charset="0"/>
              <a:cs typeface="Courier" charset="0"/>
            </a:endParaRPr>
          </a:p>
          <a:p>
            <a:pPr marL="0" indent="0">
              <a:buNone/>
            </a:pPr>
            <a:r>
              <a:rPr lang="en-US" sz="1400" dirty="0">
                <a:latin typeface="Courier" charset="0"/>
                <a:ea typeface="Courier" charset="0"/>
                <a:cs typeface="Courier" charset="0"/>
              </a:rPr>
              <a:t>### Shell environment set up for builds. ###</a:t>
            </a:r>
          </a:p>
          <a:p>
            <a:pPr marL="0" indent="0">
              <a:buNone/>
            </a:pPr>
            <a:r>
              <a:rPr lang="en-US" sz="1400" dirty="0" smtClean="0">
                <a:latin typeface="Courier" charset="0"/>
                <a:ea typeface="Courier" charset="0"/>
                <a:cs typeface="Courier" charset="0"/>
              </a:rPr>
              <a:t>…</a:t>
            </a:r>
          </a:p>
          <a:p>
            <a:pPr marL="0" indent="0">
              <a:buNone/>
            </a:pPr>
            <a:r>
              <a:rPr lang="en-US" sz="1400" dirty="0">
                <a:latin typeface="Courier" charset="0"/>
                <a:ea typeface="Courier" charset="0"/>
                <a:cs typeface="Courier" charset="0"/>
              </a:rPr>
              <a:t>Check if toaster can listen on 0.0.0.0:8000</a:t>
            </a:r>
          </a:p>
          <a:p>
            <a:pPr marL="0" indent="0">
              <a:buNone/>
            </a:pPr>
            <a:r>
              <a:rPr lang="en-US" sz="1400" dirty="0" smtClean="0">
                <a:latin typeface="Courier" charset="0"/>
                <a:ea typeface="Courier" charset="0"/>
                <a:cs typeface="Courier" charset="0"/>
              </a:rPr>
              <a:t>OK</a:t>
            </a:r>
          </a:p>
          <a:p>
            <a:pPr marL="0" indent="0">
              <a:buNone/>
            </a:pPr>
            <a:r>
              <a:rPr lang="en-US" sz="1400" dirty="0" smtClean="0">
                <a:latin typeface="Courier" charset="0"/>
                <a:ea typeface="Courier" charset="0"/>
                <a:cs typeface="Courier" charset="0"/>
              </a:rPr>
              <a:t>…</a:t>
            </a:r>
            <a:endParaRPr lang="en-US" sz="1400" dirty="0">
              <a:latin typeface="Courier" charset="0"/>
              <a:ea typeface="Courier" charset="0"/>
              <a:cs typeface="Courier" charset="0"/>
            </a:endParaRPr>
          </a:p>
          <a:p>
            <a:pPr marL="0" indent="0">
              <a:buNone/>
            </a:pPr>
            <a:r>
              <a:rPr lang="en-US" sz="1400" dirty="0" smtClean="0">
                <a:latin typeface="Courier" charset="0"/>
                <a:ea typeface="Courier" charset="0"/>
                <a:cs typeface="Courier" charset="0"/>
              </a:rPr>
              <a:t>Running </a:t>
            </a:r>
            <a:r>
              <a:rPr lang="en-US" sz="1400" dirty="0">
                <a:latin typeface="Courier" charset="0"/>
                <a:ea typeface="Courier" charset="0"/>
                <a:cs typeface="Courier" charset="0"/>
              </a:rPr>
              <a:t>migrations:</a:t>
            </a:r>
          </a:p>
          <a:p>
            <a:pPr marL="0" indent="0">
              <a:buNone/>
            </a:pPr>
            <a:r>
              <a:rPr lang="en-US" sz="1400" dirty="0">
                <a:latin typeface="Courier" charset="0"/>
                <a:ea typeface="Courier" charset="0"/>
                <a:cs typeface="Courier" charset="0"/>
              </a:rPr>
              <a:t>  No migrations to apply.</a:t>
            </a:r>
          </a:p>
          <a:p>
            <a:pPr marL="0" indent="0">
              <a:buNone/>
            </a:pPr>
            <a:r>
              <a:rPr lang="en-US" sz="1400" dirty="0">
                <a:latin typeface="Courier" charset="0"/>
                <a:ea typeface="Courier" charset="0"/>
                <a:cs typeface="Courier" charset="0"/>
              </a:rPr>
              <a:t>Starting webserver...</a:t>
            </a:r>
          </a:p>
          <a:p>
            <a:pPr marL="0" indent="0">
              <a:buNone/>
            </a:pPr>
            <a:r>
              <a:rPr lang="en-US" sz="1400" dirty="0">
                <a:latin typeface="Courier" charset="0"/>
                <a:ea typeface="Courier" charset="0"/>
                <a:cs typeface="Courier" charset="0"/>
              </a:rPr>
              <a:t>Webserver address:  http://0.0.0.0:8000/</a:t>
            </a:r>
          </a:p>
          <a:p>
            <a:pPr marL="0" indent="0">
              <a:buNone/>
            </a:pPr>
            <a:r>
              <a:rPr lang="en-US" sz="1400" dirty="0">
                <a:latin typeface="Courier" charset="0"/>
                <a:ea typeface="Courier" charset="0"/>
                <a:cs typeface="Courier" charset="0"/>
              </a:rPr>
              <a:t>Successful start.</a:t>
            </a:r>
          </a:p>
          <a:p>
            <a:pPr marL="0" indent="0">
              <a:buNone/>
            </a:pPr>
            <a:r>
              <a:rPr lang="en-US" sz="1400" dirty="0">
                <a:latin typeface="Courier" charset="0"/>
                <a:ea typeface="Courier" charset="0"/>
                <a:cs typeface="Courier" charset="0"/>
              </a:rPr>
              <a:t>toasteruser@f07ebe8b10fe:/</a:t>
            </a:r>
            <a:r>
              <a:rPr lang="en-US" sz="1400" dirty="0" err="1">
                <a:latin typeface="Courier" charset="0"/>
                <a:ea typeface="Courier" charset="0"/>
                <a:cs typeface="Courier" charset="0"/>
              </a:rPr>
              <a:t>workdir</a:t>
            </a:r>
            <a:r>
              <a:rPr lang="en-US" sz="1400" dirty="0">
                <a:latin typeface="Courier" charset="0"/>
                <a:ea typeface="Courier" charset="0"/>
                <a:cs typeface="Courier" charset="0"/>
              </a:rPr>
              <a:t>/build$ </a:t>
            </a:r>
          </a:p>
          <a:p>
            <a:endParaRPr lang="en-US" sz="1400" dirty="0"/>
          </a:p>
        </p:txBody>
      </p:sp>
    </p:spTree>
    <p:extLst>
      <p:ext uri="{BB962C8B-B14F-4D97-AF65-F5344CB8AC3E}">
        <p14:creationId xmlns:p14="http://schemas.microsoft.com/office/powerpoint/2010/main" val="29839997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a:latin typeface="courier" charset="0"/>
              </a:rPr>
              <a:t>docker</a:t>
            </a:r>
            <a:r>
              <a:rPr lang="en-US" sz="1400" dirty="0">
                <a:latin typeface="courier" charset="0"/>
              </a:rPr>
              <a:t> run --</a:t>
            </a:r>
            <a:r>
              <a:rPr lang="en-US" sz="1400" dirty="0" err="1">
                <a:latin typeface="courier" charset="0"/>
              </a:rPr>
              <a:t>rm</a:t>
            </a:r>
            <a:r>
              <a:rPr lang="en-US" sz="1400" dirty="0">
                <a:latin typeface="courier" charset="0"/>
              </a:rPr>
              <a:t> -it  -v </a:t>
            </a:r>
            <a:r>
              <a:rPr lang="en-US" sz="1400" dirty="0" err="1">
                <a:latin typeface="courier" charset="0"/>
              </a:rPr>
              <a:t>pokyvol</a:t>
            </a:r>
            <a:r>
              <a:rPr lang="en-US" sz="1400" dirty="0">
                <a:latin typeface="courier" charset="0"/>
              </a:rPr>
              <a:t>:/</a:t>
            </a:r>
            <a:r>
              <a:rPr lang="en-US" sz="1400" dirty="0" err="1">
                <a:latin typeface="courier" charset="0"/>
              </a:rPr>
              <a:t>wd</a:t>
            </a:r>
            <a:r>
              <a:rPr lang="en-US" sz="1400" dirty="0">
                <a:latin typeface="courier" charset="0"/>
              </a:rPr>
              <a:t> crops/poky --</a:t>
            </a:r>
            <a:r>
              <a:rPr lang="en-US" sz="1400" dirty="0" err="1">
                <a:latin typeface="courier" charset="0"/>
              </a:rPr>
              <a:t>workdir</a:t>
            </a:r>
            <a:r>
              <a:rPr lang="en-US" sz="1400" dirty="0">
                <a:latin typeface="courier" charset="0"/>
              </a:rPr>
              <a:t>=/</a:t>
            </a:r>
            <a:r>
              <a:rPr lang="en-US" sz="1400" dirty="0" err="1">
                <a:latin typeface="courier" charset="0"/>
              </a:rPr>
              <a:t>wd</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ls</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a:t>
            </a:r>
            <a:r>
              <a:rPr lang="en-US" sz="1400" dirty="0" err="1">
                <a:latin typeface="courier" charset="0"/>
              </a:rPr>
              <a:t>git</a:t>
            </a:r>
            <a:r>
              <a:rPr lang="en-US" sz="1400" dirty="0">
                <a:latin typeface="courier" charset="0"/>
              </a:rPr>
              <a:t> clone </a:t>
            </a:r>
            <a:r>
              <a:rPr lang="en-US" sz="1400" dirty="0" err="1">
                <a:latin typeface="courier" charset="0"/>
              </a:rPr>
              <a:t>git</a:t>
            </a:r>
            <a:r>
              <a:rPr lang="en-US" sz="1400" dirty="0">
                <a:latin typeface="courier" charset="0"/>
              </a:rPr>
              <a:t>://</a:t>
            </a:r>
            <a:r>
              <a:rPr lang="en-US" sz="1400" dirty="0" err="1">
                <a:latin typeface="courier" charset="0"/>
              </a:rPr>
              <a:t>git.yoctoproject.org</a:t>
            </a:r>
            <a:r>
              <a:rPr lang="en-US" sz="1400" dirty="0">
                <a:latin typeface="courier" charset="0"/>
              </a:rPr>
              <a:t>/poky</a:t>
            </a:r>
          </a:p>
          <a:p>
            <a:pPr marL="0" indent="0">
              <a:buNone/>
            </a:pPr>
            <a:r>
              <a:rPr lang="en-US" sz="1400" dirty="0">
                <a:latin typeface="courier" charset="0"/>
              </a:rPr>
              <a:t>Cloning into 'poky'...</a:t>
            </a:r>
          </a:p>
          <a:p>
            <a:pPr marL="0" indent="0">
              <a:buNone/>
            </a:pPr>
            <a:r>
              <a:rPr lang="en-US" sz="1400" dirty="0">
                <a:latin typeface="courier" charset="0"/>
              </a:rPr>
              <a:t>remote: Counting objects: 354342, done.</a:t>
            </a:r>
          </a:p>
          <a:p>
            <a:pPr marL="0" indent="0">
              <a:buNone/>
            </a:pPr>
            <a:r>
              <a:rPr lang="en-US" sz="1400" dirty="0">
                <a:latin typeface="courier" charset="0"/>
              </a:rPr>
              <a:t>remote: Compressing objects: 100% (85618/85618), done.</a:t>
            </a:r>
          </a:p>
          <a:p>
            <a:pPr marL="0" indent="0">
              <a:buNone/>
            </a:pPr>
            <a:r>
              <a:rPr lang="en-US" sz="1400" dirty="0">
                <a:latin typeface="courier" charset="0"/>
              </a:rPr>
              <a:t>remote: Total 354342 (delta 263023), reused 353729 (delta 262410)</a:t>
            </a:r>
          </a:p>
          <a:p>
            <a:pPr marL="0" indent="0">
              <a:buNone/>
            </a:pPr>
            <a:r>
              <a:rPr lang="en-US" sz="1400" dirty="0">
                <a:latin typeface="courier" charset="0"/>
              </a:rPr>
              <a:t>Receiving objects: 100% (354342/354342), 130.36 </a:t>
            </a:r>
            <a:r>
              <a:rPr lang="en-US" sz="1400" dirty="0" err="1">
                <a:latin typeface="courier" charset="0"/>
              </a:rPr>
              <a:t>MiB</a:t>
            </a:r>
            <a:r>
              <a:rPr lang="en-US" sz="1400" dirty="0">
                <a:latin typeface="courier" charset="0"/>
              </a:rPr>
              <a:t> | 11.28 </a:t>
            </a:r>
            <a:r>
              <a:rPr lang="en-US" sz="1400" dirty="0" err="1">
                <a:latin typeface="courier" charset="0"/>
              </a:rPr>
              <a:t>MiB</a:t>
            </a:r>
            <a:r>
              <a:rPr lang="en-US" sz="1400" dirty="0">
                <a:latin typeface="courier" charset="0"/>
              </a:rPr>
              <a:t>/s, done.</a:t>
            </a:r>
          </a:p>
          <a:p>
            <a:pPr marL="0" indent="0">
              <a:buNone/>
            </a:pPr>
            <a:r>
              <a:rPr lang="en-US" sz="1400" dirty="0">
                <a:latin typeface="courier" charset="0"/>
              </a:rPr>
              <a:t>Resolving deltas: 100% (263023/263023), done.</a:t>
            </a:r>
          </a:p>
          <a:p>
            <a:pPr marL="0" indent="0">
              <a:buNone/>
            </a:pPr>
            <a:r>
              <a:rPr lang="en-US" sz="1400" dirty="0">
                <a:latin typeface="courier" charset="0"/>
              </a:rPr>
              <a:t>Checking connectivity... done.</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 ./poky/</a:t>
            </a:r>
            <a:r>
              <a:rPr lang="en-US" sz="1400" dirty="0" err="1">
                <a:latin typeface="courier" charset="0"/>
              </a:rPr>
              <a:t>oe</a:t>
            </a:r>
            <a:r>
              <a:rPr lang="en-US" sz="1400" dirty="0">
                <a:latin typeface="courier" charset="0"/>
              </a:rPr>
              <a:t>-</a:t>
            </a:r>
            <a:r>
              <a:rPr lang="en-US" sz="1400" dirty="0" err="1">
                <a:latin typeface="courier" charset="0"/>
              </a:rPr>
              <a:t>init</a:t>
            </a:r>
            <a:r>
              <a:rPr lang="en-US" sz="1400" dirty="0">
                <a:latin typeface="courier" charset="0"/>
              </a:rPr>
              <a:t>-build-</a:t>
            </a:r>
            <a:r>
              <a:rPr lang="en-US" sz="1400" dirty="0" err="1">
                <a:latin typeface="courier" charset="0"/>
              </a:rPr>
              <a:t>env</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/build$ </a:t>
            </a:r>
          </a:p>
        </p:txBody>
      </p:sp>
    </p:spTree>
    <p:extLst>
      <p:ext uri="{BB962C8B-B14F-4D97-AF65-F5344CB8AC3E}">
        <p14:creationId xmlns:p14="http://schemas.microsoft.com/office/powerpoint/2010/main" val="3990627652"/>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a:t>
            </a:r>
            <a:r>
              <a:rPr lang="en-US" dirty="0" err="1" smtClean="0"/>
              <a:t>extsdk</a:t>
            </a:r>
            <a:r>
              <a:rPr lang="en-US" dirty="0" smtClean="0"/>
              <a:t>-container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hub.docker.com/r/crops/extsdk-container/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2294393774"/>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2.5 </a:t>
            </a:r>
            <a:r>
              <a:rPr lang="en-US" dirty="0"/>
              <a:t>is an Eclipse </a:t>
            </a:r>
            <a:r>
              <a:rPr lang="en-US" dirty="0" smtClean="0"/>
              <a:t>environment where no </a:t>
            </a:r>
            <a:r>
              <a:rPr lang="en-US" dirty="0" err="1" smtClean="0"/>
              <a:t>Yocto</a:t>
            </a:r>
            <a:r>
              <a:rPr lang="en-US" dirty="0" smtClean="0"/>
              <a:t> Project specific plugin is needed. We are actively working with upstream Linux Tools/Docker Tools and CDT (C/C++ Development Tools).</a:t>
            </a:r>
          </a:p>
          <a:p>
            <a:r>
              <a:rPr lang="en-US" dirty="0" smtClean="0"/>
              <a:t>The </a:t>
            </a:r>
            <a:r>
              <a:rPr lang="en-US" dirty="0" err="1" smtClean="0"/>
              <a:t>Yocto</a:t>
            </a:r>
            <a:r>
              <a:rPr lang="en-US" dirty="0" smtClean="0"/>
              <a:t> Project magic will be in the metadata inside the toolchain container.</a:t>
            </a:r>
          </a:p>
          <a:p>
            <a:r>
              <a:rPr lang="en-US" dirty="0" smtClean="0"/>
              <a:t>This approach is also expected enable remote/Cloud Docker container instances.</a:t>
            </a:r>
          </a:p>
          <a:p>
            <a:r>
              <a:rPr lang="en-US" dirty="0" smtClean="0"/>
              <a:t>Some of the required upstream functionality expected to be in a December point release of CDT &amp; Linux Tools.</a:t>
            </a:r>
          </a:p>
        </p:txBody>
      </p:sp>
    </p:spTree>
    <p:extLst>
      <p:ext uri="{BB962C8B-B14F-4D97-AF65-F5344CB8AC3E}">
        <p14:creationId xmlns:p14="http://schemas.microsoft.com/office/powerpoint/2010/main" val="216552985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Reference</a:t>
            </a:r>
            <a:endParaRPr lang="en-US" dirty="0"/>
          </a:p>
        </p:txBody>
      </p:sp>
      <p:sp>
        <p:nvSpPr>
          <p:cNvPr id="3" name="Content Placeholder 2"/>
          <p:cNvSpPr>
            <a:spLocks noGrp="1"/>
          </p:cNvSpPr>
          <p:nvPr>
            <p:ph sz="quarter" idx="13"/>
          </p:nvPr>
        </p:nvSpPr>
        <p:spPr/>
        <p:txBody>
          <a:bodyPr/>
          <a:lstStyle/>
          <a:p>
            <a:r>
              <a:rPr lang="en-US" dirty="0"/>
              <a:t>You can use the Docker infrastructure (</a:t>
            </a:r>
            <a:r>
              <a:rPr lang="en-US" dirty="0" err="1"/>
              <a:t>docker</a:t>
            </a:r>
            <a:r>
              <a:rPr lang="en-US" dirty="0"/>
              <a:t> commit to an image, </a:t>
            </a:r>
            <a:r>
              <a:rPr lang="en-US" dirty="0" err="1"/>
              <a:t>docker</a:t>
            </a:r>
            <a:r>
              <a:rPr lang="en-US" dirty="0"/>
              <a:t> save to a </a:t>
            </a:r>
            <a:r>
              <a:rPr lang="en-US" dirty="0" err="1"/>
              <a:t>tar.gz</a:t>
            </a:r>
            <a:r>
              <a:rPr lang="en-US" dirty="0"/>
              <a:t> ) to capture your container and pass it to others for exact analysis, for example for errors and regressions</a:t>
            </a:r>
            <a:r>
              <a:rPr lang="en-US" dirty="0" smtClean="0"/>
              <a:t>.</a:t>
            </a:r>
            <a:endParaRPr lang="en-US" dirty="0"/>
          </a:p>
        </p:txBody>
      </p:sp>
    </p:spTree>
    <p:extLst>
      <p:ext uri="{BB962C8B-B14F-4D97-AF65-F5344CB8AC3E}">
        <p14:creationId xmlns:p14="http://schemas.microsoft.com/office/powerpoint/2010/main" val="1326088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Release Notes</a:t>
            </a:r>
            <a:endParaRPr lang="en-US" dirty="0"/>
          </a:p>
        </p:txBody>
      </p:sp>
      <p:sp>
        <p:nvSpPr>
          <p:cNvPr id="4" name="Content Placeholder 3"/>
          <p:cNvSpPr>
            <a:spLocks noGrp="1"/>
          </p:cNvSpPr>
          <p:nvPr>
            <p:ph sz="quarter" idx="13"/>
          </p:nvPr>
        </p:nvSpPr>
        <p:spPr>
          <a:xfrm>
            <a:off x="448853" y="850900"/>
            <a:ext cx="8233186" cy="5232399"/>
          </a:xfrm>
        </p:spPr>
        <p:txBody>
          <a:bodyPr/>
          <a:lstStyle/>
          <a:p>
            <a:pPr marL="0" indent="0">
              <a:spcBef>
                <a:spcPts val="0"/>
              </a:spcBef>
              <a:buNone/>
            </a:pPr>
            <a:r>
              <a:rPr lang="en-US" sz="1600" dirty="0"/>
              <a:t>* Linux kernel 4.12, 4.10, 4.9 (LTS/LTSI), 4.4 (LTS)</a:t>
            </a:r>
          </a:p>
          <a:p>
            <a:pPr marL="0" indent="0">
              <a:spcBef>
                <a:spcPts val="0"/>
              </a:spcBef>
              <a:buNone/>
            </a:pPr>
            <a:r>
              <a:rPr lang="en-US" sz="1600" dirty="0"/>
              <a:t>* </a:t>
            </a:r>
            <a:r>
              <a:rPr lang="en-US" sz="1600" dirty="0" err="1"/>
              <a:t>gcc</a:t>
            </a:r>
            <a:r>
              <a:rPr lang="en-US" sz="1600" dirty="0"/>
              <a:t> 7.2</a:t>
            </a:r>
          </a:p>
          <a:p>
            <a:pPr marL="0" indent="0">
              <a:spcBef>
                <a:spcPts val="0"/>
              </a:spcBef>
              <a:buNone/>
            </a:pPr>
            <a:r>
              <a:rPr lang="en-US" sz="1600" dirty="0"/>
              <a:t>* </a:t>
            </a:r>
            <a:r>
              <a:rPr lang="en-US" sz="1600" dirty="0" err="1"/>
              <a:t>glibc</a:t>
            </a:r>
            <a:r>
              <a:rPr lang="en-US" sz="1600" dirty="0"/>
              <a:t> 2.26</a:t>
            </a:r>
          </a:p>
          <a:p>
            <a:pPr marL="0" indent="0">
              <a:spcBef>
                <a:spcPts val="0"/>
              </a:spcBef>
              <a:buNone/>
            </a:pPr>
            <a:r>
              <a:rPr lang="en-US" sz="1600" dirty="0"/>
              <a:t>* Significant work on binary reproducibility - &gt;98% of packages used to build core-image-</a:t>
            </a:r>
            <a:r>
              <a:rPr lang="en-US" sz="1600" dirty="0" err="1"/>
              <a:t>sato</a:t>
            </a:r>
            <a:r>
              <a:rPr lang="en-US" sz="1600" dirty="0"/>
              <a:t> are now reproducible.</a:t>
            </a:r>
          </a:p>
          <a:p>
            <a:pPr marL="0" indent="0">
              <a:spcBef>
                <a:spcPts val="0"/>
              </a:spcBef>
              <a:buNone/>
            </a:pPr>
            <a:r>
              <a:rPr lang="en-US" sz="1600" dirty="0"/>
              <a:t>* Support for </a:t>
            </a:r>
            <a:r>
              <a:rPr lang="en-US" sz="1600" dirty="0" err="1"/>
              <a:t>Vulkan</a:t>
            </a:r>
            <a:r>
              <a:rPr lang="en-US" sz="1600" dirty="0"/>
              <a:t> 3D graphics/compute API, enabled by default in poky distro configuration</a:t>
            </a:r>
          </a:p>
          <a:p>
            <a:pPr marL="0" indent="0">
              <a:spcBef>
                <a:spcPts val="0"/>
              </a:spcBef>
              <a:buNone/>
            </a:pPr>
            <a:r>
              <a:rPr lang="en-US" sz="1600" dirty="0"/>
              <a:t>* New "</a:t>
            </a:r>
            <a:r>
              <a:rPr lang="en-US" sz="1600" dirty="0" err="1"/>
              <a:t>distrooverrides</a:t>
            </a:r>
            <a:r>
              <a:rPr lang="en-US" sz="1600" dirty="0"/>
              <a:t>" class to selectively turn DISTRO_FEATURES into overrides (enabling </a:t>
            </a:r>
            <a:r>
              <a:rPr lang="en-US" sz="1600" dirty="0" err="1"/>
              <a:t>bbappends</a:t>
            </a:r>
            <a:r>
              <a:rPr lang="en-US" sz="1600" dirty="0"/>
              <a:t> with functionality conditional upon DISTRO_FEATURES)</a:t>
            </a:r>
          </a:p>
          <a:p>
            <a:pPr marL="0" indent="0">
              <a:spcBef>
                <a:spcPts val="0"/>
              </a:spcBef>
              <a:buNone/>
            </a:pPr>
            <a:r>
              <a:rPr lang="en-US" sz="1600" dirty="0"/>
              <a:t>* New VOLATILE_LOG_DIR variable to allow making /</a:t>
            </a:r>
            <a:r>
              <a:rPr lang="en-US" sz="1600" dirty="0" err="1"/>
              <a:t>var</a:t>
            </a:r>
            <a:r>
              <a:rPr lang="en-US" sz="1600" dirty="0"/>
              <a:t>/log persistent</a:t>
            </a:r>
          </a:p>
          <a:p>
            <a:pPr marL="0" indent="0">
              <a:spcBef>
                <a:spcPts val="0"/>
              </a:spcBef>
              <a:buNone/>
            </a:pPr>
            <a:r>
              <a:rPr lang="en-US" sz="1600" dirty="0"/>
              <a:t>* Support for merged / and /</a:t>
            </a:r>
            <a:r>
              <a:rPr lang="en-US" sz="1600" dirty="0" err="1"/>
              <a:t>usr</a:t>
            </a:r>
            <a:r>
              <a:rPr lang="en-US" sz="1600" dirty="0"/>
              <a:t> with "</a:t>
            </a:r>
            <a:r>
              <a:rPr lang="en-US" sz="1600" dirty="0" err="1"/>
              <a:t>usrmerge</a:t>
            </a:r>
            <a:r>
              <a:rPr lang="en-US" sz="1600" dirty="0"/>
              <a:t>" DISTRO_FEATURES item</a:t>
            </a:r>
          </a:p>
          <a:p>
            <a:pPr marL="0" indent="0">
              <a:spcBef>
                <a:spcPts val="0"/>
              </a:spcBef>
              <a:buNone/>
            </a:pPr>
            <a:r>
              <a:rPr lang="en-US" sz="1600" dirty="0"/>
              <a:t>* </a:t>
            </a:r>
            <a:r>
              <a:rPr lang="en-US" sz="1600" dirty="0" err="1"/>
              <a:t>Parallelised</a:t>
            </a:r>
            <a:r>
              <a:rPr lang="en-US" sz="1600" dirty="0"/>
              <a:t> </a:t>
            </a:r>
            <a:r>
              <a:rPr lang="en-US" sz="1600" dirty="0" err="1"/>
              <a:t>ipk</a:t>
            </a:r>
            <a:r>
              <a:rPr lang="en-US" sz="1600" dirty="0"/>
              <a:t> and deb package creation for improved performance</a:t>
            </a:r>
          </a:p>
          <a:p>
            <a:pPr marL="0" indent="0">
              <a:spcBef>
                <a:spcPts val="0"/>
              </a:spcBef>
              <a:buNone/>
            </a:pPr>
            <a:r>
              <a:rPr lang="en-US" sz="1600" dirty="0"/>
              <a:t>* Go improvements:</a:t>
            </a:r>
          </a:p>
          <a:p>
            <a:pPr marL="0" indent="0">
              <a:spcBef>
                <a:spcPts val="0"/>
              </a:spcBef>
              <a:buNone/>
            </a:pPr>
            <a:r>
              <a:rPr lang="en-US" sz="1600" dirty="0"/>
              <a:t>* Python improvements:</a:t>
            </a:r>
          </a:p>
          <a:p>
            <a:pPr marL="0" indent="0">
              <a:spcBef>
                <a:spcPts val="0"/>
              </a:spcBef>
              <a:buNone/>
            </a:pPr>
            <a:r>
              <a:rPr lang="en-US" sz="1600" dirty="0"/>
              <a:t>* </a:t>
            </a:r>
            <a:r>
              <a:rPr lang="en-US" sz="1600" dirty="0" err="1"/>
              <a:t>wic</a:t>
            </a:r>
            <a:r>
              <a:rPr lang="en-US" sz="1600" dirty="0"/>
              <a:t> image creator enhancements:</a:t>
            </a:r>
          </a:p>
          <a:p>
            <a:pPr marL="0" indent="0">
              <a:spcBef>
                <a:spcPts val="0"/>
              </a:spcBef>
              <a:buNone/>
            </a:pPr>
            <a:r>
              <a:rPr lang="en-US" sz="1600" dirty="0"/>
              <a:t>* </a:t>
            </a:r>
            <a:r>
              <a:rPr lang="en-US" sz="1600" dirty="0" err="1"/>
              <a:t>devtool</a:t>
            </a:r>
            <a:r>
              <a:rPr lang="en-US" sz="1600" dirty="0"/>
              <a:t>/</a:t>
            </a:r>
            <a:r>
              <a:rPr lang="en-US" sz="1600" dirty="0" err="1"/>
              <a:t>recipetool</a:t>
            </a:r>
            <a:r>
              <a:rPr lang="en-US" sz="1600" dirty="0"/>
              <a:t> enhancements:</a:t>
            </a:r>
          </a:p>
          <a:p>
            <a:pPr marL="0" indent="0">
              <a:spcBef>
                <a:spcPts val="0"/>
              </a:spcBef>
              <a:buNone/>
            </a:pPr>
            <a:r>
              <a:rPr lang="en-US" sz="1600" dirty="0"/>
              <a:t>* </a:t>
            </a:r>
            <a:r>
              <a:rPr lang="en-US" sz="1600" dirty="0" err="1"/>
              <a:t>BitBake</a:t>
            </a:r>
            <a:r>
              <a:rPr lang="en-US" sz="1600" dirty="0"/>
              <a:t> improvements:</a:t>
            </a:r>
          </a:p>
          <a:p>
            <a:pPr marL="0" indent="0">
              <a:spcBef>
                <a:spcPts val="0"/>
              </a:spcBef>
              <a:buNone/>
            </a:pPr>
            <a:r>
              <a:rPr lang="en-US" sz="1600" dirty="0"/>
              <a:t>* Package QA improvements:</a:t>
            </a:r>
          </a:p>
          <a:p>
            <a:pPr marL="0" indent="0">
              <a:spcBef>
                <a:spcPts val="0"/>
              </a:spcBef>
              <a:buNone/>
            </a:pPr>
            <a:r>
              <a:rPr lang="en-US" sz="1600" dirty="0" smtClean="0"/>
              <a:t>* RPM improvements</a:t>
            </a:r>
          </a:p>
          <a:p>
            <a:pPr marL="0" indent="0">
              <a:spcBef>
                <a:spcPts val="0"/>
              </a:spcBef>
              <a:buNone/>
            </a:pPr>
            <a:r>
              <a:rPr lang="en-US" sz="1600" dirty="0" smtClean="0"/>
              <a:t>…</a:t>
            </a:r>
            <a:br>
              <a:rPr lang="en-US" sz="1600" dirty="0" smtClean="0"/>
            </a:br>
            <a:r>
              <a:rPr lang="en-US" sz="1600" dirty="0" smtClean="0"/>
              <a:t>And so much more, including Known Issues, Security Fixes and Recipe Updates!</a:t>
            </a:r>
          </a:p>
          <a:p>
            <a:pPr marL="0" indent="0">
              <a:spcBef>
                <a:spcPts val="0"/>
              </a:spcBef>
              <a:buNone/>
            </a:pPr>
            <a:endParaRPr lang="en-US" sz="1600" dirty="0" smtClean="0"/>
          </a:p>
          <a:p>
            <a:pPr marL="0" indent="0">
              <a:spcBef>
                <a:spcPts val="0"/>
              </a:spcBef>
              <a:buNone/>
            </a:pPr>
            <a:endParaRPr lang="en-US" sz="1600" dirty="0"/>
          </a:p>
        </p:txBody>
      </p:sp>
    </p:spTree>
    <p:extLst>
      <p:ext uri="{BB962C8B-B14F-4D97-AF65-F5344CB8AC3E}">
        <p14:creationId xmlns:p14="http://schemas.microsoft.com/office/powerpoint/2010/main" val="123503305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Call to Action</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Mac OS X or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01334356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a:t>
            </a:r>
            <a:r>
              <a:rPr lang="en-US" sz="2000" dirty="0" err="1" smtClean="0"/>
              <a:t>eSDK</a:t>
            </a:r>
            <a:r>
              <a:rPr lang="en-US" sz="2000" dirty="0" smtClean="0"/>
              <a:t>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301956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Resources</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Randy Witt’s ELC Presentation (this is a must </a:t>
            </a:r>
            <a:r>
              <a:rPr lang="en-US" sz="2000" dirty="0"/>
              <a:t>see</a:t>
            </a:r>
            <a:r>
              <a:rPr lang="en-US" sz="2000" dirty="0" smtClean="0"/>
              <a:t>):</a:t>
            </a:r>
          </a:p>
          <a:p>
            <a:pPr lvl="1"/>
            <a:r>
              <a:rPr lang="en-US" sz="1600" dirty="0" smtClean="0">
                <a:hlinkClick r:id="rId2"/>
              </a:rPr>
              <a:t>https</a:t>
            </a:r>
            <a:r>
              <a:rPr lang="en-US" sz="1600" dirty="0">
                <a:hlinkClick r:id="rId2"/>
              </a:rPr>
              <a:t>://elinux.org/images/9/94/2017_ELC</a:t>
            </a:r>
            <a:r>
              <a:rPr lang="en-US" sz="1600" dirty="0" smtClean="0">
                <a:hlinkClick r:id="rId2"/>
              </a:rPr>
              <a:t>_-_Yocto_Project_Containers.pdf</a:t>
            </a:r>
            <a:endParaRPr lang="en-US" sz="1600" dirty="0" smtClean="0"/>
          </a:p>
          <a:p>
            <a:pPr lvl="1"/>
            <a:r>
              <a:rPr lang="en-US" sz="1600" dirty="0">
                <a:hlinkClick r:id="rId3"/>
              </a:rPr>
              <a:t>https://</a:t>
            </a:r>
            <a:r>
              <a:rPr lang="en-US" sz="1600" dirty="0" smtClean="0">
                <a:hlinkClick r:id="rId3"/>
              </a:rPr>
              <a:t>www.youtube.com/watch?v=JXHLAWveh7Y</a:t>
            </a:r>
            <a:endParaRPr lang="en-US" sz="1600" dirty="0"/>
          </a:p>
          <a:p>
            <a:pPr lvl="1"/>
            <a:endParaRPr lang="en-US" dirty="0" smtClean="0"/>
          </a:p>
          <a:p>
            <a:r>
              <a:rPr lang="en-US" sz="2000" dirty="0" err="1" smtClean="0"/>
              <a:t>Yocto</a:t>
            </a:r>
            <a:r>
              <a:rPr lang="en-US" sz="2000" dirty="0" smtClean="0"/>
              <a:t> Project Dev Day Portland, 2017 Presentation (Windows):</a:t>
            </a:r>
            <a:endParaRPr lang="en-US" sz="2000" dirty="0"/>
          </a:p>
          <a:p>
            <a:pPr lvl="1"/>
            <a:r>
              <a:rPr lang="en-US" sz="1600" dirty="0" smtClean="0">
                <a:solidFill>
                  <a:schemeClr val="tx1"/>
                </a:solidFill>
                <a:hlinkClick r:id="rId4"/>
              </a:rPr>
              <a:t>https</a:t>
            </a:r>
            <a:r>
              <a:rPr lang="en-US" sz="1600" dirty="0">
                <a:solidFill>
                  <a:schemeClr val="tx1"/>
                </a:solidFill>
                <a:hlinkClick r:id="rId4"/>
              </a:rPr>
              <a:t>://wiki.yoctoproject.org/wiki/images/f/f6/Yocto_DevDay_Advanced_Class_Portland.pdf </a:t>
            </a:r>
            <a:endParaRPr lang="en-US" sz="1600" dirty="0" smtClean="0">
              <a:solidFill>
                <a:schemeClr val="tx1"/>
              </a:solidFill>
            </a:endParaRPr>
          </a:p>
          <a:p>
            <a:pPr lvl="1"/>
            <a:endParaRPr lang="en-US" sz="1600" dirty="0" smtClean="0">
              <a:solidFill>
                <a:schemeClr val="tx1"/>
              </a:solidFill>
            </a:endParaRPr>
          </a:p>
          <a:p>
            <a:r>
              <a:rPr lang="en-US" sz="1800" dirty="0" err="1" smtClean="0">
                <a:solidFill>
                  <a:schemeClr val="tx1"/>
                </a:solidFill>
              </a:rPr>
              <a:t>Github</a:t>
            </a:r>
            <a:r>
              <a:rPr lang="en-US" sz="1800" dirty="0" smtClean="0">
                <a:solidFill>
                  <a:schemeClr val="tx1"/>
                </a:solidFill>
              </a:rPr>
              <a:t>:</a:t>
            </a:r>
          </a:p>
          <a:p>
            <a:pPr lvl="1"/>
            <a:r>
              <a:rPr lang="en-US" sz="1600" dirty="0">
                <a:hlinkClick r:id="rId5"/>
              </a:rPr>
              <a:t>https://</a:t>
            </a:r>
            <a:r>
              <a:rPr lang="en-US" sz="1600" dirty="0" smtClean="0">
                <a:hlinkClick r:id="rId5"/>
              </a:rPr>
              <a:t>github.com/crops</a:t>
            </a:r>
            <a:endParaRPr lang="en-US" sz="1600" dirty="0" smtClean="0"/>
          </a:p>
          <a:p>
            <a:r>
              <a:rPr lang="en-US" sz="1800" dirty="0" smtClean="0"/>
              <a:t>Docker Hub:</a:t>
            </a:r>
          </a:p>
          <a:p>
            <a:pPr lvl="1"/>
            <a:r>
              <a:rPr lang="en-US" sz="1600" dirty="0">
                <a:hlinkClick r:id="rId6"/>
              </a:rPr>
              <a:t>https://</a:t>
            </a:r>
            <a:r>
              <a:rPr lang="en-US" sz="1600" dirty="0" smtClean="0">
                <a:hlinkClick r:id="rId6"/>
              </a:rPr>
              <a:t>hub.docker.com/r/crops</a:t>
            </a:r>
            <a:endParaRPr lang="en-US" sz="1600" dirty="0"/>
          </a:p>
          <a:p>
            <a:r>
              <a:rPr lang="en-US" sz="2000" dirty="0" err="1" smtClean="0"/>
              <a:t>Freenode</a:t>
            </a:r>
            <a:r>
              <a:rPr lang="en-US" sz="2000" dirty="0" smtClean="0"/>
              <a:t> IRC:</a:t>
            </a:r>
          </a:p>
          <a:p>
            <a:pPr lvl="1"/>
            <a:r>
              <a:rPr lang="en-US" sz="1800" dirty="0" smtClean="0"/>
              <a:t>#crops</a:t>
            </a:r>
            <a:br>
              <a:rPr lang="en-US" sz="1800" dirty="0" smtClean="0"/>
            </a:br>
            <a:r>
              <a:rPr lang="en-US" sz="1800" dirty="0"/>
              <a:t/>
            </a:r>
            <a:br>
              <a:rPr lang="en-US" sz="1800" dirty="0"/>
            </a:br>
            <a:endParaRPr lang="en-US" sz="1800" dirty="0"/>
          </a:p>
        </p:txBody>
      </p:sp>
    </p:spTree>
    <p:extLst>
      <p:ext uri="{BB962C8B-B14F-4D97-AF65-F5344CB8AC3E}">
        <p14:creationId xmlns:p14="http://schemas.microsoft.com/office/powerpoint/2010/main" val="242552186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260723219"/>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401668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85092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r>
              <a:rPr lang="en-US" dirty="0">
                <a:cs typeface="Arial" charset="0"/>
              </a:rPr>
              <a:t>, Sean </a:t>
            </a:r>
            <a:r>
              <a:rPr lang="en-US" dirty="0" smtClean="0">
                <a:cs typeface="Arial" charset="0"/>
              </a:rPr>
              <a:t>Hudson, David Reyna</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a:t>
            </a:r>
            <a:r>
              <a:rPr lang="en-US" sz="1800" dirty="0" smtClean="0"/>
              <a:t>scratch/working/build/</a:t>
            </a:r>
            <a:r>
              <a:rPr lang="en-US" sz="1800" dirty="0" err="1" smtClean="0"/>
              <a:t>tmp</a:t>
            </a:r>
            <a:r>
              <a:rPr lang="en-US" sz="1800" dirty="0" smtClean="0"/>
              <a:t>/deploy/</a:t>
            </a:r>
            <a:r>
              <a:rPr lang="en-US" sz="1800" dirty="0" err="1" smtClean="0"/>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466867033"/>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a:t>$ </a:t>
            </a:r>
            <a:r>
              <a:rPr lang="en-US" sz="1600" b="1" dirty="0" smtClean="0"/>
              <a:t>source  </a:t>
            </a:r>
            <a:r>
              <a:rPr lang="en-US" sz="1600" b="1" dirty="0"/>
              <a:t>/</a:t>
            </a:r>
            <a:r>
              <a:rPr lang="en-US" sz="1600" b="1" dirty="0" smtClean="0"/>
              <a:t>scratch/</a:t>
            </a:r>
            <a:r>
              <a:rPr lang="en-US" sz="1600" b="1" dirty="0" err="1" smtClean="0"/>
              <a:t>sdk</a:t>
            </a:r>
            <a:r>
              <a:rPr lang="en-US" sz="1600" b="1" dirty="0" smtClean="0"/>
              <a:t>/</a:t>
            </a:r>
            <a:r>
              <a:rPr lang="en-US" sz="1600" b="1" dirty="0" err="1" smtClean="0"/>
              <a:t>qemuarm</a:t>
            </a:r>
            <a:r>
              <a:rPr lang="en-US" sz="1600" b="1" dirty="0" smtClean="0"/>
              <a:t>/environment-setup-armv5e-poky-linux-gnueabi</a:t>
            </a:r>
          </a:p>
          <a:p>
            <a:endParaRPr lang="en-US" sz="1400" b="1" dirty="0"/>
          </a:p>
        </p:txBody>
      </p:sp>
    </p:spTree>
    <p:extLst>
      <p:ext uri="{BB962C8B-B14F-4D97-AF65-F5344CB8AC3E}">
        <p14:creationId xmlns:p14="http://schemas.microsoft.com/office/powerpoint/2010/main" val="991925566"/>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2689027"/>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1386406"/>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7180288"/>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6954020"/>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30987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will cover running it in a Mac OS X (or Windows) environment in the CROPS session (using Docker containers).</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a:t>
            </a:r>
          </a:p>
        </p:txBody>
      </p:sp>
    </p:spTree>
    <p:extLst>
      <p:ext uri="{BB962C8B-B14F-4D97-AF65-F5344CB8AC3E}">
        <p14:creationId xmlns:p14="http://schemas.microsoft.com/office/powerpoint/2010/main" val="265797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637358110"/>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3689862478"/>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314858588"/>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2880163084"/>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smtClean="0">
                <a:latin typeface="Arial" charset="0"/>
              </a:rPr>
              <a:t>The Event System</a:t>
            </a:r>
            <a:br>
              <a:rPr lang="en-US" sz="2000" dirty="0" smtClean="0">
                <a:latin typeface="Arial" charset="0"/>
              </a:rPr>
            </a:br>
            <a:endParaRPr lang="en-US" sz="2000" dirty="0" smtClean="0">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2643782615"/>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a:latin typeface="Courier" charset="0"/>
                <a:ea typeface="Courier" charset="0"/>
                <a:cs typeface="Courier" charset="0"/>
              </a:rPr>
              <a:t>distutils</a:t>
            </a:r>
            <a:endParaRPr lang="en-US" sz="2400" b="1" dirty="0">
              <a:latin typeface="Courier" charset="0"/>
              <a:ea typeface="Courier" charset="0"/>
              <a:cs typeface="Courier" charset="0"/>
            </a:endParaRPr>
          </a:p>
        </p:txBody>
      </p:sp>
    </p:spTree>
    <p:extLst>
      <p:ext uri="{BB962C8B-B14F-4D97-AF65-F5344CB8AC3E}">
        <p14:creationId xmlns:p14="http://schemas.microsoft.com/office/powerpoint/2010/main" val="310235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“localhost:8000”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latin typeface="Arial" charset="0"/>
              </a:rPr>
              <a:t/>
            </a:r>
            <a:br>
              <a:rPr lang="en-US" sz="2000" dirty="0" smtClean="0">
                <a:latin typeface="Arial" charset="0"/>
              </a:rPr>
            </a:br>
            <a:endParaRPr lang="en-US" sz="2000" dirty="0" smtClean="0">
              <a:latin typeface="Arial" charset="0"/>
            </a:endParaRPr>
          </a:p>
          <a:p>
            <a:pPr>
              <a:spcBef>
                <a:spcPts val="1200"/>
              </a:spcBef>
            </a:pPr>
            <a:r>
              <a:rPr lang="en-US" sz="2000" dirty="0">
                <a:solidFill>
                  <a:schemeClr val="tx1"/>
                </a:solidFill>
              </a:rPr>
              <a:t>Example 1: Custom command line analytic tool</a:t>
            </a:r>
          </a:p>
          <a:p>
            <a:pPr>
              <a:spcBef>
                <a:spcPts val="1200"/>
              </a:spcBef>
            </a:pPr>
            <a:endParaRPr lang="en-US" sz="2000" dirty="0">
              <a:solidFill>
                <a:schemeClr val="tx1"/>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5600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861152"/>
            <a:ext cx="8389730" cy="526024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a:t>
            </a:r>
            <a:r>
              <a:rPr lang="en-US" sz="2000" b="1" dirty="0">
                <a:solidFill>
                  <a:schemeClr val="accent1"/>
                </a:solidFill>
                <a:latin typeface="Courier New" panose="02070309020205020404" pitchFamily="49" charset="0"/>
                <a:cs typeface="Courier New" panose="02070309020205020404" pitchFamily="49" charset="0"/>
              </a:rPr>
              <a:t>/scratch/src/events/event_overlap.py </a:t>
            </a:r>
          </a:p>
          <a:p>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a:t>
            </a:r>
            <a:r>
              <a:rPr lang="en-US" sz="2000" b="1" dirty="0">
                <a:solidFill>
                  <a:schemeClr val="accent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scratch/src/events/event_overlap.py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213516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tx1"/>
                </a:solidFill>
              </a:rPr>
              <a:t>Example 2: Custom Event Interface (</a:t>
            </a:r>
            <a:r>
              <a:rPr lang="en-US" sz="2000" dirty="0" err="1">
                <a:solidFill>
                  <a:schemeClr val="tx1"/>
                </a:solidFill>
              </a:rPr>
              <a:t>knice</a:t>
            </a:r>
            <a:r>
              <a:rPr lang="en-US" sz="2000" dirty="0">
                <a:solidFill>
                  <a:schemeClr val="tx1"/>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3: Custom event types</a:t>
            </a: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343257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tx1"/>
                </a:solidFill>
              </a:rPr>
              <a:t>Example </a:t>
            </a:r>
            <a:r>
              <a:rPr lang="en-US" sz="2000" dirty="0">
                <a:solidFill>
                  <a:schemeClr val="tx1"/>
                </a:solidFill>
              </a:rPr>
              <a:t>4: Debugging coincident data in </a:t>
            </a:r>
            <a:r>
              <a:rPr lang="en-US" sz="2000" dirty="0" err="1">
                <a:solidFill>
                  <a:schemeClr val="tx1"/>
                </a:solidFill>
              </a:rPr>
              <a:t>bitbake</a:t>
            </a:r>
            <a:endParaRPr lang="en-US" sz="2000" dirty="0">
              <a:solidFill>
                <a:schemeClr val="tx1"/>
              </a:solidFill>
            </a:endParaRP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3736710702"/>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rgbClr val="0070C0"/>
                </a:solidFill>
                <a:latin typeface="+mn-lt"/>
              </a:rPr>
              <a:t>devday</a:t>
            </a:r>
            <a:r>
              <a:rPr lang="en-US" b="0" dirty="0" smtClean="0">
                <a:solidFill>
                  <a:srgbClr val="00B050"/>
                </a:solidFill>
                <a:latin typeface="+mn-lt"/>
              </a:rPr>
              <a:t>XXX</a:t>
            </a:r>
            <a:r>
              <a:rPr lang="en-US" b="0" dirty="0" smtClean="0">
                <a:solidFill>
                  <a:srgbClr val="0070C0"/>
                </a:solidFill>
                <a:latin typeface="+mn-lt"/>
              </a:rPr>
              <a:t>.yoctoproject.org:8000</a:t>
            </a:r>
            <a:endParaRPr lang="en-US" b="0" dirty="0" smtClean="0">
              <a:solidFill>
                <a:srgbClr val="0070C0"/>
              </a:solidFill>
              <a:latin typeface="+mn-lt"/>
              <a:cs typeface="Courier New" panose="02070309020205020404" pitchFamily="49" charset="0"/>
            </a:endParaRP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10933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268925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YP-2.4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build-</a:t>
            </a:r>
            <a:r>
              <a:rPr lang="en-US" sz="2300" b="0" dirty="0" err="1">
                <a:solidFill>
                  <a:schemeClr val="tx1"/>
                </a:solidFill>
                <a:latin typeface="Courier New" panose="02070309020205020404" pitchFamily="49" charset="0"/>
                <a:cs typeface="Courier New" panose="02070309020205020404" pitchFamily="49" charset="0"/>
              </a:rPr>
              <a:t>devday</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657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195</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196</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197</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Credits</a:t>
            </a:r>
            <a:r>
              <a:rPr lang="en-US" sz="2400" dirty="0"/>
              <a:t>: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yocto</a:t>
            </a:r>
            <a:r>
              <a:rPr lang="en-US" sz="2200" b="0" dirty="0" smtClean="0">
                <a:solidFill>
                  <a:schemeClr val="tx1"/>
                </a:solidFill>
                <a:latin typeface="Courier New" panose="02070309020205020404" pitchFamily="49" charset="0"/>
                <a:cs typeface="Courier New" panose="02070309020205020404" pitchFamily="49" charset="0"/>
              </a:rPr>
              <a:t>-layer </a:t>
            </a:r>
            <a:r>
              <a:rPr lang="en-US" sz="2200" b="0" dirty="0">
                <a:solidFill>
                  <a:schemeClr val="tx1"/>
                </a:solidFill>
                <a:latin typeface="Courier New" panose="02070309020205020404" pitchFamily="49" charset="0"/>
                <a:cs typeface="Courier New" panose="02070309020205020404" pitchFamily="49" charset="0"/>
              </a:rPr>
              <a:t>create </a:t>
            </a:r>
            <a:r>
              <a:rPr lang="en-US" sz="2200" b="0" dirty="0" smtClean="0">
                <a:solidFill>
                  <a:schemeClr val="tx1"/>
                </a:solidFill>
                <a:latin typeface="Courier New" panose="02070309020205020404" pitchFamily="49" charset="0"/>
                <a:cs typeface="Courier New" panose="02070309020205020404" pitchFamily="49" charset="0"/>
              </a:rPr>
              <a:t>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192171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/scratch/build-</a:t>
            </a:r>
            <a:r>
              <a:rPr lang="en-US" sz="2200" b="0" dirty="0" err="1" smtClean="0">
                <a:solidFill>
                  <a:schemeClr val="tx1"/>
                </a:solidFill>
                <a:latin typeface="Courier New" panose="02070309020205020404" pitchFamily="49" charset="0"/>
                <a:cs typeface="Courier New" panose="02070309020205020404" pitchFamily="49" charset="0"/>
              </a:rPr>
              <a:t>devday</a:t>
            </a:r>
            <a:r>
              <a:rPr lang="en-US" sz="2200" b="0" dirty="0" smtClean="0">
                <a:solidFill>
                  <a:schemeClr val="tx1"/>
                </a:solidFill>
                <a:latin typeface="Courier New" panose="02070309020205020404" pitchFamily="49" charset="0"/>
                <a:cs typeface="Courier New" panose="02070309020205020404" pitchFamily="49" charset="0"/>
              </a:rPr>
              <a: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967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to add </a:t>
            </a:r>
            <a:r>
              <a:rPr lang="en-US" dirty="0" err="1" smtClean="0">
                <a:latin typeface="Arial" charset="0"/>
              </a:rPr>
              <a:t>Nodejs</a:t>
            </a:r>
            <a:r>
              <a:rPr lang="en-US" dirty="0" smtClean="0">
                <a:latin typeface="Arial" charset="0"/>
              </a:rPr>
              <a:t> to your project</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4632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smtClean="0">
                <a:solidFill>
                  <a:schemeClr val="tx1"/>
                </a:solidFill>
                <a:latin typeface="Courier New" panose="02070309020205020404" pitchFamily="49" charset="0"/>
                <a:cs typeface="Courier New" panose="02070309020205020404" pitchFamily="49" charset="0"/>
              </a:rPr>
              <a:t>$</a:t>
            </a:r>
          </a:p>
          <a:p>
            <a:r>
              <a:rPr lang="en-US" sz="1600" b="1"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cd </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clone </a:t>
            </a:r>
            <a:r>
              <a:rPr lang="en-US" sz="1600" b="1" dirty="0">
                <a:solidFill>
                  <a:schemeClr val="tx1"/>
                </a:solidFill>
                <a:latin typeface="Courier New" panose="02070309020205020404" pitchFamily="49" charset="0"/>
                <a:cs typeface="Courier New" panose="02070309020205020404" pitchFamily="49" charset="0"/>
              </a:rPr>
              <a:t>-b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git://git.openembedded.org/meta-openembedded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git://git.yoctoproject.org/meta-intel</a:t>
            </a:r>
          </a:p>
          <a:p>
            <a:r>
              <a:rPr lang="en-US" sz="1600" b="1" dirty="0" smtClean="0">
                <a:solidFill>
                  <a:schemeClr val="tx1"/>
                </a:solidFill>
                <a:latin typeface="Courier New" panose="02070309020205020404" pitchFamily="49" charset="0"/>
                <a:cs typeface="Courier New" panose="02070309020205020404" pitchFamily="49" charset="0"/>
              </a:rPr>
              <a:t>$ source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\"intel-corei7-64\""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curl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/meta-intel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bblayers.con</a:t>
            </a:r>
            <a:r>
              <a:rPr lang="en-US" sz="1600" b="1" dirty="0" err="1">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openembedded</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oe</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bblayers.conf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nodejs</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cmake</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parted-native </a:t>
            </a:r>
            <a:r>
              <a:rPr lang="en-US" sz="1600" b="1" dirty="0" err="1" smtClean="0">
                <a:latin typeface="Courier New" panose="02070309020205020404" pitchFamily="49" charset="0"/>
                <a:cs typeface="Courier New" panose="02070309020205020404" pitchFamily="49" charset="0"/>
              </a:rPr>
              <a:t>dosfstools</a:t>
            </a:r>
            <a:r>
              <a:rPr lang="en-US" sz="1600" b="1" dirty="0" smtClean="0">
                <a:latin typeface="Courier New" panose="02070309020205020404" pitchFamily="49" charset="0"/>
                <a:cs typeface="Courier New" panose="02070309020205020404" pitchFamily="49" charset="0"/>
              </a:rPr>
              <a:t>-native </a:t>
            </a:r>
            <a:r>
              <a:rPr lang="en-US" sz="1600" b="1" dirty="0" err="1" smtClean="0">
                <a:latin typeface="Courier New" panose="02070309020205020404" pitchFamily="49" charset="0"/>
                <a:cs typeface="Courier New" panose="02070309020205020404" pitchFamily="49" charset="0"/>
              </a:rPr>
              <a:t>mtools</a:t>
            </a:r>
            <a:r>
              <a:rPr lang="en-US" sz="1600" b="1" dirty="0" smtClean="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005534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root,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(Ctrl-x 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exit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(Ctrl-a 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490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b="0" dirty="0" smtClean="0">
                <a:solidFill>
                  <a:schemeClr val="tx1"/>
                </a:solidFill>
              </a:rPr>
              <a:t>“Publish” our recipe</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Clean up</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rm</a:t>
            </a:r>
            <a:r>
              <a:rPr lang="en-US" sz="2300" i="1" dirty="0" smtClean="0">
                <a:solidFill>
                  <a:schemeClr val="tx1"/>
                </a:solidFill>
                <a:latin typeface="Courier New" panose="02070309020205020404" pitchFamily="49" charset="0"/>
                <a:cs typeface="Courier New" panose="02070309020205020404" pitchFamily="49" charset="0"/>
              </a:rPr>
              <a:t> </a:t>
            </a:r>
            <a:r>
              <a:rPr lang="mr-IN"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rf</a:t>
            </a:r>
            <a:r>
              <a:rPr lang="en-US" sz="2300" i="1" dirty="0" smtClean="0">
                <a:solidFill>
                  <a:schemeClr val="tx1"/>
                </a:solidFill>
                <a:latin typeface="Courier New" panose="02070309020205020404" pitchFamily="49" charset="0"/>
                <a:cs typeface="Courier New" panose="02070309020205020404" pitchFamily="49" charset="0"/>
              </a:rPr>
              <a:t> workspace/sources/</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37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24673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11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Prague!":g'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Prague"</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Prague!</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5993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pushd</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smtClean="0">
                <a:solidFill>
                  <a:schemeClr val="tx1"/>
                </a:solidFill>
                <a:latin typeface="Courier New" panose="02070309020205020404" pitchFamily="49" charset="0"/>
                <a:cs typeface="Courier New" panose="02070309020205020404" pitchFamily="49" charset="0"/>
              </a:rPr>
              <a:t>meta-foo/recipes-hello/hello</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ls</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hello_2.10.bb</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a:t>
            </a:r>
            <a:r>
              <a:rPr lang="en-US" sz="2800" b="0" i="1" dirty="0">
                <a:solidFill>
                  <a:schemeClr val="tx1"/>
                </a:solidFill>
                <a:latin typeface="Courier New" panose="02070309020205020404" pitchFamily="49" charset="0"/>
                <a:cs typeface="Courier New" panose="02070309020205020404" pitchFamily="49" charset="0"/>
              </a:rPr>
              <a:t>hello_%.</a:t>
            </a:r>
            <a:r>
              <a:rPr lang="en-US" sz="2800" b="0" i="1" dirty="0" err="1" smtClean="0">
                <a:solidFill>
                  <a:schemeClr val="tx1"/>
                </a:solidFill>
                <a:latin typeface="Courier New" panose="02070309020205020404" pitchFamily="49" charset="0"/>
                <a:cs typeface="Courier New" panose="02070309020205020404" pitchFamily="49" charset="0"/>
              </a:rPr>
              <a:t>bbappend</a:t>
            </a:r>
            <a:r>
              <a:rPr lang="en-US" sz="2800" b="0" i="1" dirty="0" smtClean="0">
                <a:solidFill>
                  <a:schemeClr val="tx1"/>
                </a:solidFill>
                <a:latin typeface="Courier New" panose="02070309020205020404" pitchFamily="49" charset="0"/>
                <a:cs typeface="Courier New" panose="02070309020205020404" pitchFamily="49" charset="0"/>
              </a:rPr>
              <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hello/0001-Change-world-to-Prague.patch</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a:t>
            </a:r>
            <a:r>
              <a:rPr lang="en-US" sz="2800" b="0" i="1" dirty="0" err="1" smtClean="0">
                <a:solidFill>
                  <a:schemeClr val="tx1"/>
                </a:solidFill>
                <a:latin typeface="Courier New" panose="02070309020205020404" pitchFamily="49" charset="0"/>
                <a:cs typeface="Courier New" panose="02070309020205020404" pitchFamily="49" charset="0"/>
              </a:rPr>
              <a:t>popd</a:t>
            </a:r>
            <a:endParaRPr lang="en-US" sz="28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7954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1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Upgrade our </a:t>
            </a:r>
            <a:r>
              <a:rPr lang="en-US" sz="3200" i="1" dirty="0" err="1" smtClean="0">
                <a:solidFill>
                  <a:schemeClr val="tx1"/>
                </a:solidFill>
                <a:cs typeface="Courier New" panose="02070309020205020404" pitchFamily="49" charset="0"/>
              </a:rPr>
              <a:t>nano</a:t>
            </a:r>
            <a:r>
              <a:rPr lang="en-US" sz="3200" i="1" dirty="0" smtClean="0">
                <a:solidFill>
                  <a:schemeClr val="tx1"/>
                </a:solidFill>
                <a:cs typeface="Courier New" panose="02070309020205020404" pitchFamily="49" charset="0"/>
              </a:rPr>
              <a:t> recipe to the latest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upgrade </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--version 2.8.7</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(Hack) Fix fetch URL to allow upgrade to v2.8.x</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sed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i</a:t>
            </a:r>
            <a:r>
              <a:rPr lang="en-US" sz="2600" b="0" i="1" dirty="0">
                <a:solidFill>
                  <a:schemeClr val="tx1"/>
                </a:solidFill>
                <a:latin typeface="Courier New" panose="02070309020205020404" pitchFamily="49" charset="0"/>
                <a:cs typeface="Courier New" panose="02070309020205020404" pitchFamily="49" charset="0"/>
              </a:rPr>
              <a:t> -e 's:v2.7:v2.8:g' </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../meta-foo/recipes-</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/nano_2.7.4.bb</a:t>
            </a:r>
          </a:p>
          <a:p>
            <a:pPr marL="457200" indent="-457200"/>
            <a:r>
              <a:rPr lang="en-US" sz="2800" b="0" i="1" dirty="0" smtClean="0">
                <a:solidFill>
                  <a:srgbClr val="00B0F0"/>
                </a:solidFill>
                <a:latin typeface="arial" charset="0"/>
                <a:cs typeface="Courier New" panose="02070309020205020404" pitchFamily="49" charset="0"/>
              </a:rPr>
              <a:t>NOTE: there is a </a:t>
            </a:r>
            <a:r>
              <a:rPr lang="en-US" sz="2800" b="0" i="1" dirty="0" err="1" smtClean="0">
                <a:solidFill>
                  <a:srgbClr val="00B0F0"/>
                </a:solidFill>
                <a:latin typeface="arial" charset="0"/>
                <a:cs typeface="Courier New" panose="02070309020205020404" pitchFamily="49" charset="0"/>
              </a:rPr>
              <a:t>bugzilla</a:t>
            </a:r>
            <a:r>
              <a:rPr lang="en-US" sz="2800" b="0" i="1" dirty="0" smtClean="0">
                <a:solidFill>
                  <a:srgbClr val="00B0F0"/>
                </a:solidFill>
                <a:latin typeface="arial" charset="0"/>
                <a:cs typeface="Courier New" panose="02070309020205020404" pitchFamily="49" charset="0"/>
              </a:rPr>
              <a:t> open to add the ability to change the fetch </a:t>
            </a:r>
            <a:r>
              <a:rPr lang="en-US" sz="2800" b="0" i="1" dirty="0">
                <a:solidFill>
                  <a:srgbClr val="00B0F0"/>
                </a:solidFill>
                <a:latin typeface="arial" charset="0"/>
                <a:cs typeface="Courier New" panose="02070309020205020404" pitchFamily="49" charset="0"/>
              </a:rPr>
              <a:t>URL [https://</a:t>
            </a:r>
            <a:r>
              <a:rPr lang="en-US" sz="2800" b="0" i="1" dirty="0" err="1" smtClean="0">
                <a:solidFill>
                  <a:srgbClr val="00B0F0"/>
                </a:solidFill>
                <a:latin typeface="arial" charset="0"/>
                <a:cs typeface="Courier New" panose="02070309020205020404" pitchFamily="49" charset="0"/>
              </a:rPr>
              <a:t>bugzilla.yoctoproject.org</a:t>
            </a:r>
            <a:r>
              <a:rPr lang="en-US" sz="2800" b="0" i="1" dirty="0" smtClean="0">
                <a:solidFill>
                  <a:srgbClr val="00B0F0"/>
                </a:solidFill>
                <a:latin typeface="arial" charset="0"/>
                <a:cs typeface="Courier New" panose="02070309020205020404" pitchFamily="49" charset="0"/>
              </a:rPr>
              <a:t>/</a:t>
            </a:r>
            <a:r>
              <a:rPr lang="en-US" sz="2800" b="0" i="1" dirty="0" err="1" smtClean="0">
                <a:solidFill>
                  <a:srgbClr val="00B0F0"/>
                </a:solidFill>
                <a:latin typeface="arial" charset="0"/>
                <a:cs typeface="Courier New" panose="02070309020205020404" pitchFamily="49" charset="0"/>
              </a:rPr>
              <a:t>show_bug.cgi?id</a:t>
            </a:r>
            <a:r>
              <a:rPr lang="en-US" sz="2800" b="0" i="1" dirty="0" smtClean="0">
                <a:solidFill>
                  <a:srgbClr val="00B0F0"/>
                </a:solidFill>
                <a:latin typeface="arial" charset="0"/>
                <a:cs typeface="Courier New" panose="02070309020205020404" pitchFamily="49" charset="0"/>
              </a:rPr>
              <a:t>=10722]</a:t>
            </a:r>
          </a:p>
          <a:p>
            <a:pPr marL="457200" lvl="1" indent="-457200">
              <a:spcBef>
                <a:spcPct val="75000"/>
              </a:spcBef>
              <a:buClr>
                <a:schemeClr val="accent1"/>
              </a:buClr>
            </a:pPr>
            <a:r>
              <a:rPr lang="en-US" sz="2800" b="0" dirty="0" smtClean="0">
                <a:solidFill>
                  <a:schemeClr val="tx1"/>
                </a:solidFill>
              </a:rPr>
              <a:t>Cleanup our failed upgrade attempt</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Actually upgrade</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r>
              <a:rPr lang="en-US" sz="2800" i="1" dirty="0" err="1">
                <a:solidFill>
                  <a:schemeClr val="tx1"/>
                </a:solidFill>
                <a:latin typeface="Courier New" panose="02070309020205020404" pitchFamily="49" charset="0"/>
                <a:cs typeface="Courier New" panose="02070309020205020404" pitchFamily="49" charset="0"/>
              </a:rPr>
              <a:t>devtool</a:t>
            </a:r>
            <a:r>
              <a:rPr lang="en-US" sz="2800" i="1" dirty="0">
                <a:solidFill>
                  <a:schemeClr val="tx1"/>
                </a:solidFill>
                <a:latin typeface="Courier New" panose="02070309020205020404" pitchFamily="49" charset="0"/>
                <a:cs typeface="Courier New" panose="02070309020205020404" pitchFamily="49" charset="0"/>
              </a:rPr>
              <a:t> upgrade </a:t>
            </a:r>
            <a:r>
              <a:rPr lang="en-US" sz="2800" i="1" dirty="0" err="1">
                <a:solidFill>
                  <a:schemeClr val="tx1"/>
                </a:solidFill>
                <a:latin typeface="Courier New" panose="02070309020205020404" pitchFamily="49" charset="0"/>
                <a:cs typeface="Courier New" panose="02070309020205020404" pitchFamily="49" charset="0"/>
              </a:rPr>
              <a:t>nano</a:t>
            </a:r>
            <a:r>
              <a:rPr lang="en-US" sz="2800" i="1" dirty="0">
                <a:solidFill>
                  <a:schemeClr val="tx1"/>
                </a:solidFill>
                <a:latin typeface="Courier New" panose="02070309020205020404" pitchFamily="49" charset="0"/>
                <a:cs typeface="Courier New" panose="02070309020205020404" pitchFamily="49" charset="0"/>
              </a:rPr>
              <a:t> --version 2.8.7</a:t>
            </a: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074453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2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ls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cat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/nano_2.8.7.bb</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39231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a:t>
            </a:r>
            <a:r>
              <a:rPr lang="en-US" sz="1600" dirty="0" smtClean="0">
                <a:latin typeface="Arial" charset="0"/>
              </a:rPr>
              <a:t>New</a:t>
            </a:r>
            <a:endParaRPr lang="en-US" sz="1600" dirty="0">
              <a:latin typeface="Arial" charset="0"/>
            </a:endParaRPr>
          </a:p>
          <a:p>
            <a:pPr marL="0" indent="0" eaLnBrk="1" hangingPunct="1">
              <a:spcBef>
                <a:spcPts val="600"/>
              </a:spcBef>
              <a:buNone/>
            </a:pPr>
            <a:r>
              <a:rPr lang="en-US" sz="1600" dirty="0">
                <a:latin typeface="Arial" charset="0"/>
              </a:rPr>
              <a:t>9:15- 9:30	Account </a:t>
            </a:r>
            <a:r>
              <a:rPr lang="en-US" sz="1600" dirty="0" smtClean="0">
                <a:latin typeface="Arial" charset="0"/>
              </a:rPr>
              <a:t>setup</a:t>
            </a:r>
            <a:endParaRPr lang="en-US" sz="1600" dirty="0">
              <a:latin typeface="Arial" charset="0"/>
            </a:endParaRP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a:t>
            </a:r>
            <a:r>
              <a:rPr lang="en-US" sz="1600" dirty="0" smtClean="0">
                <a:latin typeface="Arial" charset="0"/>
              </a:rPr>
              <a:t>content</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a:t>
            </a:r>
            <a:r>
              <a:rPr lang="en-US" sz="1600" dirty="0" smtClean="0">
                <a:latin typeface="Arial" charset="0"/>
              </a:rPr>
              <a:t>overlays</a:t>
            </a:r>
            <a:endParaRPr lang="en-US" sz="1600" dirty="0">
              <a:latin typeface="Arial" charset="0"/>
            </a:endParaRP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a:t>
            </a:r>
            <a:r>
              <a:rPr lang="en-US" sz="1600" dirty="0" smtClean="0">
                <a:latin typeface="Arial" charset="0"/>
              </a:rPr>
              <a:t>services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12:00- 1:00	</a:t>
            </a:r>
            <a:r>
              <a:rPr lang="en-US" sz="1600" dirty="0" smtClean="0">
                <a:solidFill>
                  <a:schemeClr val="accent1"/>
                </a:solidFill>
                <a:latin typeface="Arial" charset="0"/>
              </a:rPr>
              <a:t>Lunch</a:t>
            </a:r>
            <a:endParaRPr lang="en-US" sz="1600" dirty="0">
              <a:solidFill>
                <a:schemeClr val="accent1"/>
              </a:solidFill>
              <a:latin typeface="Arial" charset="0"/>
            </a:endParaRPr>
          </a:p>
          <a:p>
            <a:pPr marL="0" indent="0" eaLnBrk="1" hangingPunct="1">
              <a:spcBef>
                <a:spcPts val="600"/>
              </a:spcBef>
              <a:buNone/>
            </a:pPr>
            <a:r>
              <a:rPr lang="en-US" sz="1600" dirty="0">
                <a:latin typeface="Arial" charset="0"/>
              </a:rPr>
              <a:t>1:00- 1:45	</a:t>
            </a:r>
            <a:r>
              <a:rPr lang="en-US" sz="1600" dirty="0"/>
              <a:t>License Compliance and </a:t>
            </a:r>
            <a:r>
              <a:rPr lang="en-US" sz="1600" dirty="0" smtClean="0"/>
              <a:t>Auditing</a:t>
            </a:r>
            <a:endParaRPr lang="en-US" sz="1600" dirty="0">
              <a:latin typeface="Arial" charset="0"/>
            </a:endParaRPr>
          </a:p>
          <a:p>
            <a:pPr marL="0" indent="0" eaLnBrk="1" hangingPunct="1">
              <a:spcBef>
                <a:spcPts val="600"/>
              </a:spcBef>
              <a:buNone/>
            </a:pPr>
            <a:r>
              <a:rPr lang="en-US" sz="1600" dirty="0">
                <a:latin typeface="Arial" charset="0"/>
              </a:rPr>
              <a:t>1:45- 2:15	</a:t>
            </a:r>
            <a:r>
              <a:rPr lang="en-US" sz="1600" dirty="0" smtClean="0">
                <a:latin typeface="Arial" charset="0"/>
              </a:rPr>
              <a:t>CROPS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Maintaining your </a:t>
            </a:r>
            <a:r>
              <a:rPr lang="en-US" sz="1600" dirty="0" err="1">
                <a:latin typeface="Arial" charset="0"/>
              </a:rPr>
              <a:t>Yocto</a:t>
            </a:r>
            <a:r>
              <a:rPr lang="en-US" sz="1600" dirty="0">
                <a:latin typeface="Arial" charset="0"/>
              </a:rPr>
              <a:t> Project Distribution</a:t>
            </a:r>
          </a:p>
          <a:p>
            <a:pPr marL="0" indent="0" eaLnBrk="1" hangingPunct="1">
              <a:spcBef>
                <a:spcPts val="600"/>
              </a:spcBef>
              <a:buNone/>
            </a:pPr>
            <a:r>
              <a:rPr lang="en-US" sz="1600" dirty="0">
                <a:latin typeface="Arial" charset="0"/>
              </a:rPr>
              <a:t>3:15- 3:50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latin typeface="Arial" charset="0"/>
              </a:rPr>
              <a:t>3:50- 4:30	Analytics and the Event System</a:t>
            </a:r>
          </a:p>
          <a:p>
            <a:pPr marL="0" indent="0" eaLnBrk="1" hangingPunct="1">
              <a:spcBef>
                <a:spcPts val="600"/>
              </a:spcBef>
              <a:buNone/>
            </a:pPr>
            <a:r>
              <a:rPr lang="en-US" sz="1600" dirty="0">
                <a:latin typeface="Arial" charset="0"/>
              </a:rPr>
              <a:t>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smtClean="0">
                <a:solidFill>
                  <a:schemeClr val="accent1"/>
                </a:solidFill>
                <a:latin typeface="Arial" charset="0"/>
              </a:rPr>
              <a:t>5:00- </a:t>
            </a:r>
            <a:r>
              <a:rPr lang="en-US" sz="1600" dirty="0">
                <a:solidFill>
                  <a:schemeClr val="accent1"/>
                </a:solidFill>
                <a:latin typeface="Arial" charset="0"/>
              </a:rPr>
              <a:t>5:30	</a:t>
            </a:r>
            <a:r>
              <a:rPr lang="en-US" sz="1600" dirty="0" smtClean="0">
                <a:solidFill>
                  <a:schemeClr val="accent1"/>
                </a:solidFill>
                <a:latin typeface="Arial" charset="0"/>
              </a:rPr>
              <a:t>Forum</a:t>
            </a:r>
            <a:r>
              <a:rPr lang="en-US" sz="1600" dirty="0">
                <a:solidFill>
                  <a:schemeClr val="accent1"/>
                </a:solidFill>
                <a:latin typeface="Arial" charset="0"/>
              </a:rPr>
              <a:t>, Q and </a:t>
            </a:r>
            <a:r>
              <a:rPr lang="en-US" sz="1600" dirty="0" smtClean="0">
                <a:solidFill>
                  <a:schemeClr val="accent1"/>
                </a:solidFill>
                <a:latin typeface="Arial" charset="0"/>
              </a:rPr>
              <a:t>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3516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918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Data structure describing hardware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Usually passed to OS to provide information about HW topology where it cannot be detected/probed</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Tree, made of named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Nodes can contain other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Properties are a name-value pair</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See https://en.wikipedia.org/wiki/Device_tree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DT can contain cycles by means of phandles</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ePAPR specification of DT:</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https://elinux.org/images/c/cf/Power_ePAPR_APPROVED_v1.1.pdf</a:t>
            </a:r>
            <a:endParaRPr lang="en-US" sz="2400" b="0" strike="noStrike" spc="-1">
              <a:latin typeface="Arial"/>
            </a:endParaRPr>
          </a:p>
        </p:txBody>
      </p:sp>
    </p:spTree>
    <p:extLst>
      <p:ext uri="{BB962C8B-B14F-4D97-AF65-F5344CB8AC3E}">
        <p14:creationId xmlns:p14="http://schemas.microsoft.com/office/powerpoint/2010/main" val="17555226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arch/arm/boot/dts/arm-realview-eb-a9mp.dts</a:t>
            </a:r>
            <a:endParaRPr lang="en-US" sz="2400" b="0" strike="noStrike" spc="-1">
              <a:latin typeface="Arial"/>
            </a:endParaRPr>
          </a:p>
        </p:txBody>
      </p:sp>
      <p:sp>
        <p:nvSpPr>
          <p:cNvPr id="87" name="CustomShape 3"/>
          <p:cNvSpPr/>
          <p:nvPr/>
        </p:nvSpPr>
        <p:spPr>
          <a:xfrm>
            <a:off x="732240" y="1227600"/>
            <a:ext cx="7984080" cy="475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#include "arm-realview-eb-mp.dtsi"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model = "ARM RealView EB Cortex A9 MPCore";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cpus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enable-method = "arm,realview-smp";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A9_0: cpu@0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device_type = "cpu";</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"arm,cortex-a9";</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next-level-cache = &lt;&amp;L2&gt;;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&amp;pmu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interrupt-affinity = &lt;&amp;A9_0&gt;, &lt;&amp;A9_1&gt;, &lt;&amp;A9_2&gt;, &lt;&amp;A9_3&gt;;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p:txBody>
      </p:sp>
    </p:spTree>
    <p:extLst>
      <p:ext uri="{BB962C8B-B14F-4D97-AF65-F5344CB8AC3E}">
        <p14:creationId xmlns:p14="http://schemas.microsoft.com/office/powerpoint/2010/main" val="30137152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331795697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Come 201x, variable HW became easy to make: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Cheap devkits with hats, lures, capes,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FPGAs and SoC+FPGAs became commonplace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=&gt; Combinatorial explosion of possible HW configurations</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Solution retaining developers’ sanity</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Describe only the piece of HW that is being added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Combine these descriptions to create a DT for the system</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Enter DT overlays</a:t>
            </a:r>
            <a:endParaRPr lang="en-US" sz="2000" b="0" strike="noStrike" spc="-1">
              <a:latin typeface="Arial"/>
            </a:endParaRPr>
          </a:p>
        </p:txBody>
      </p:sp>
    </p:spTree>
    <p:extLst>
      <p:ext uri="{BB962C8B-B14F-4D97-AF65-F5344CB8AC3E}">
        <p14:creationId xmlns:p14="http://schemas.microsoft.com/office/powerpoint/2010/main" val="313301728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 Data structure describing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 necessary change(s) to the DT to support particular feature</a:t>
            </a:r>
            <a:endParaRPr lang="en-US" sz="2000" b="0" strike="noStrike" spc="-1">
              <a:latin typeface="Arial"/>
            </a:endParaRPr>
          </a:p>
          <a:p>
            <a:pPr marL="432000" lvl="1" indent="-216000">
              <a:lnSpc>
                <a:spcPct val="100000"/>
              </a:lnSpc>
              <a:spcBef>
                <a:spcPts val="935"/>
              </a:spcBef>
              <a:buClr>
                <a:srgbClr val="000000"/>
              </a:buClr>
              <a:buSzPct val="45000"/>
              <a:buFont typeface="Wingdings" charset="2"/>
              <a:buChar char=""/>
            </a:pPr>
            <a:r>
              <a:rPr lang="en-US" sz="2000" b="1" strike="noStrike" spc="-1">
                <a:solidFill>
                  <a:srgbClr val="414141"/>
                </a:solidFill>
                <a:latin typeface="Arial"/>
                <a:ea typeface="ＭＳ Ｐゴシック"/>
              </a:rPr>
              <a:t>Example: an expansion board, a hardware quirk,...</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Example DTO:</a:t>
            </a:r>
            <a:endParaRPr lang="en-US" sz="2000" b="0" strike="noStrike" spc="-1">
              <a:latin typeface="Arial"/>
            </a:endParaRPr>
          </a:p>
        </p:txBody>
      </p:sp>
      <p:sp>
        <p:nvSpPr>
          <p:cNvPr id="94" name="CustomShape 3"/>
          <p:cNvSpPr/>
          <p:nvPr/>
        </p:nvSpPr>
        <p:spPr>
          <a:xfrm>
            <a:off x="732240" y="2395560"/>
            <a:ext cx="7984080" cy="36828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hello@0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"hello,dto";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      };</a:t>
            </a:r>
            <a:endParaRPr lang="en-US" sz="1600" b="0" strike="noStrike" spc="-1">
              <a:latin typeface="Arial"/>
            </a:endParaRPr>
          </a:p>
        </p:txBody>
      </p:sp>
    </p:spTree>
    <p:extLst>
      <p:ext uri="{BB962C8B-B14F-4D97-AF65-F5344CB8AC3E}">
        <p14:creationId xmlns:p14="http://schemas.microsoft.com/office/powerpoint/2010/main" val="39085245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732240" y="822960"/>
            <a:ext cx="7984080" cy="53316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fragment@2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"/soc/usb@ffb40000";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fragment@3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"/soc/ethernet@ff700000";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phy-mode = "gmii";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14282548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t/>
            </a:r>
            <a:b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Use pre-prepared meta-dto-microdemo layer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meta-dto-demo contains:</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patch with DTO loader with ConfigFS interface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config fragment to enable the DTO and loader</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module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DTO source ( hello-dto.dts )</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core-image-dto-microdemo derivative from</a:t>
            </a:r>
            <a:r>
              <a:t/>
            </a:r>
            <a:br/>
            <a:r>
              <a:rPr lang="en-US" sz="2000" b="1" strike="noStrike" spc="-1">
                <a:solidFill>
                  <a:srgbClr val="414141"/>
                </a:solidFill>
                <a:latin typeface="Arial"/>
                <a:ea typeface="ＭＳ Ｐゴシック"/>
              </a:rPr>
              <a:t>core-image-minimal with added DTO examples and DTC</a:t>
            </a:r>
            <a:endParaRPr lang="en-US" sz="2000" b="0" strike="noStrike" spc="-1">
              <a:latin typeface="Arial"/>
            </a:endParaRPr>
          </a:p>
        </p:txBody>
      </p:sp>
    </p:spTree>
    <p:extLst>
      <p:ext uri="{BB962C8B-B14F-4D97-AF65-F5344CB8AC3E}">
        <p14:creationId xmlns:p14="http://schemas.microsoft.com/office/powerpoint/2010/main" val="288149932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virtual/kernel and core-image-dto-microdemo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new image in QEMU</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101" name="CustomShape 3"/>
          <p:cNvSpPr/>
          <p:nvPr/>
        </p:nvSpPr>
        <p:spPr>
          <a:xfrm>
            <a:off x="732240" y="177084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${EDITOR} conf/bblayers.conf</a:t>
            </a:r>
            <a:endParaRPr lang="en-US" sz="1600" b="0" strike="noStrike" spc="-1">
              <a:latin typeface="Arial"/>
            </a:endParaRPr>
          </a:p>
        </p:txBody>
      </p:sp>
      <p:sp>
        <p:nvSpPr>
          <p:cNvPr id="102" name="CustomShape 4"/>
          <p:cNvSpPr/>
          <p:nvPr/>
        </p:nvSpPr>
        <p:spPr>
          <a:xfrm>
            <a:off x="732240" y="2752920"/>
            <a:ext cx="7984080" cy="621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bitbake -c cleansstate virtual/kernel</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bitbake core-image-dto-microdemo</a:t>
            </a:r>
            <a:endParaRPr lang="en-US" sz="1600" b="0" strike="noStrike" spc="-1">
              <a:latin typeface="Arial"/>
            </a:endParaRPr>
          </a:p>
        </p:txBody>
      </p:sp>
      <p:sp>
        <p:nvSpPr>
          <p:cNvPr id="103" name="CustomShape 5"/>
          <p:cNvSpPr/>
          <p:nvPr/>
        </p:nvSpPr>
        <p:spPr>
          <a:xfrm>
            <a:off x="732240" y="422892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runqemu qemuarm</a:t>
            </a:r>
            <a:endParaRPr lang="en-US" sz="1600" b="0" strike="noStrike" spc="-1">
              <a:latin typeface="Arial"/>
            </a:endParaRPr>
          </a:p>
        </p:txBody>
      </p:sp>
    </p:spTree>
    <p:extLst>
      <p:ext uri="{BB962C8B-B14F-4D97-AF65-F5344CB8AC3E}">
        <p14:creationId xmlns:p14="http://schemas.microsoft.com/office/powerpoint/2010/main" val="296066210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Compile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Load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Unload DTO</a:t>
            </a:r>
            <a:endParaRPr lang="en-US" sz="2000" b="0" strike="noStrike" spc="-1">
              <a:latin typeface="Arial"/>
            </a:endParaRPr>
          </a:p>
        </p:txBody>
      </p:sp>
      <p:sp>
        <p:nvSpPr>
          <p:cNvPr id="106" name="CustomShape 3"/>
          <p:cNvSpPr/>
          <p:nvPr/>
        </p:nvSpPr>
        <p:spPr>
          <a:xfrm>
            <a:off x="732240" y="1719000"/>
            <a:ext cx="7984080" cy="662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dtc -I dts -O dtb /lib/firmware/dto/hello-dto.dts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/tmp/hello-dto.dtb</a:t>
            </a:r>
            <a:endParaRPr lang="en-US" sz="1600" b="0" strike="noStrike" spc="-1">
              <a:latin typeface="Arial"/>
            </a:endParaRPr>
          </a:p>
        </p:txBody>
      </p:sp>
      <p:sp>
        <p:nvSpPr>
          <p:cNvPr id="107" name="CustomShape 4"/>
          <p:cNvSpPr/>
          <p:nvPr/>
        </p:nvSpPr>
        <p:spPr>
          <a:xfrm>
            <a:off x="732240" y="3205080"/>
            <a:ext cx="7984080" cy="909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mkdir /sys/kernel/config/device-tree/overlays/mydto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cat /tmp/hello-dto.dtb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/sys/kernel/config/device-tree/overlays/mydto/dtbo</a:t>
            </a:r>
            <a:endParaRPr lang="en-US" sz="1600" b="0" strike="noStrike" spc="-1">
              <a:latin typeface="Arial"/>
            </a:endParaRPr>
          </a:p>
        </p:txBody>
      </p:sp>
      <p:sp>
        <p:nvSpPr>
          <p:cNvPr id="108" name="CustomShape 5"/>
          <p:cNvSpPr/>
          <p:nvPr/>
        </p:nvSpPr>
        <p:spPr>
          <a:xfrm>
            <a:off x="732240" y="4655160"/>
            <a:ext cx="7984080" cy="37332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rmdir /sys/kernel/config/device-tree/overlays/mydto</a:t>
            </a:r>
            <a:endParaRPr lang="en-US" sz="1600" b="0" strike="noStrike" spc="-1">
              <a:latin typeface="Arial"/>
            </a:endParaRPr>
          </a:p>
        </p:txBody>
      </p:sp>
    </p:spTree>
    <p:extLst>
      <p:ext uri="{BB962C8B-B14F-4D97-AF65-F5344CB8AC3E}">
        <p14:creationId xmlns:p14="http://schemas.microsoft.com/office/powerpoint/2010/main" val="53587943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DTOs can be used to operate SoC+FPGA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Done using FPGA manager in Linux</a:t>
            </a:r>
            <a:endParaRPr lang="en-US" sz="2000" b="0" strike="noStrike" spc="-1">
              <a:latin typeface="Arial"/>
            </a:endParaRPr>
          </a:p>
        </p:txBody>
      </p:sp>
      <p:sp>
        <p:nvSpPr>
          <p:cNvPr id="111" name="CustomShape 3"/>
          <p:cNvSpPr/>
          <p:nvPr/>
        </p:nvSpPr>
        <p:spPr>
          <a:xfrm>
            <a:off x="732240" y="1645920"/>
            <a:ext cx="7984080" cy="43884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controlling bridge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"/soc/fpgamgr@ff706000/bridge@0";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area@0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"fpga-area";</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ranges = &lt;0 0x00000000 0xff200000 0x00080000&gt;;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firmware-name = "fpga/bitstream.rbf";</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fpga_version@0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"vendor,fpgablock-1.0";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 0x0 0x04&gt;;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767416844"/>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t>See </a:t>
            </a:r>
            <a:r>
              <a:rPr lang="en-US" dirty="0">
                <a:latin typeface="Arial" charset="0"/>
              </a:rPr>
              <a:t>Rudi </a:t>
            </a:r>
            <a:r>
              <a:rPr lang="en-US" dirty="0" err="1" smtClean="0">
                <a:latin typeface="Arial" charset="0"/>
              </a:rPr>
              <a:t>Streif’s</a:t>
            </a:r>
            <a:r>
              <a:rPr lang="en-US" dirty="0" smtClean="0">
                <a:latin typeface="Arial" charset="0"/>
              </a:rPr>
              <a:t> Book on </a:t>
            </a:r>
            <a:r>
              <a:rPr lang="en-US" dirty="0" err="1" smtClean="0">
                <a:latin typeface="Arial" charset="0"/>
              </a:rPr>
              <a:t>Yocto</a:t>
            </a:r>
            <a:r>
              <a:rPr lang="en-US" dirty="0" smtClean="0">
                <a:latin typeface="Arial" charset="0"/>
              </a:rPr>
              <a:t> Project!</a:t>
            </a:r>
            <a:r>
              <a:rPr lang="en-US" dirty="0">
                <a:latin typeface="Arial" charset="0"/>
              </a:rPr>
              <a:t/>
            </a:r>
            <a:br>
              <a:rPr lang="en-US" dirty="0">
                <a:latin typeface="Arial" charset="0"/>
              </a:rPr>
            </a:br>
            <a:r>
              <a:rPr lang="en-US" dirty="0" smtClean="0"/>
              <a:t> </a:t>
            </a:r>
            <a:endParaRPr lang="en-US" dirty="0"/>
          </a:p>
        </p:txBody>
      </p:sp>
      <p:sp>
        <p:nvSpPr>
          <p:cNvPr id="13314" name="Content Placeholder 2"/>
          <p:cNvSpPr>
            <a:spLocks noGrp="1"/>
          </p:cNvSpPr>
          <p:nvPr>
            <p:ph sz="quarter" idx="13"/>
          </p:nvPr>
        </p:nvSpPr>
        <p:spPr>
          <a:xfrm>
            <a:off x="460192" y="856673"/>
            <a:ext cx="8233186" cy="5065118"/>
          </a:xfrm>
        </p:spPr>
        <p:txBody>
          <a:bodyPr/>
          <a:lstStyle/>
          <a:p>
            <a:r>
              <a:rPr lang="en-US" sz="2000" dirty="0" smtClean="0"/>
              <a:t>“Embedded </a:t>
            </a:r>
            <a:r>
              <a:rPr lang="en-US" sz="2000" dirty="0"/>
              <a:t>Linux Systems with the </a:t>
            </a:r>
            <a:r>
              <a:rPr lang="en-US" sz="2000" dirty="0" err="1"/>
              <a:t>Yocto</a:t>
            </a:r>
            <a:r>
              <a:rPr lang="en-US" sz="2000" dirty="0"/>
              <a:t> </a:t>
            </a:r>
            <a:r>
              <a:rPr lang="en-US" sz="2000" dirty="0" smtClean="0"/>
              <a:t>Project”,</a:t>
            </a:r>
            <a:br>
              <a:rPr lang="en-US" sz="2000" dirty="0" smtClean="0"/>
            </a:br>
            <a:r>
              <a:rPr lang="en-US" sz="2000" dirty="0" smtClean="0"/>
              <a:t>Hardcover </a:t>
            </a:r>
            <a:r>
              <a:rPr lang="en-US" sz="2000" dirty="0"/>
              <a:t>– May 2 2016, Prentice </a:t>
            </a:r>
            <a:r>
              <a:rPr lang="en-US" sz="2000" dirty="0" smtClean="0"/>
              <a:t>Hall</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1400" i="1" dirty="0" smtClean="0"/>
              <a:t>Amazon: #10 </a:t>
            </a:r>
            <a:r>
              <a:rPr lang="en-US" sz="1400" i="1" dirty="0"/>
              <a:t>in </a:t>
            </a:r>
            <a:r>
              <a:rPr lang="en-US" sz="1400" i="1" dirty="0">
                <a:hlinkClick r:id="rId2"/>
              </a:rPr>
              <a:t>Books</a:t>
            </a:r>
            <a:r>
              <a:rPr lang="en-US" sz="1400" i="1" dirty="0"/>
              <a:t> &gt; </a:t>
            </a:r>
            <a:r>
              <a:rPr lang="en-US" sz="1400" i="1" dirty="0">
                <a:hlinkClick r:id="rId3"/>
              </a:rPr>
              <a:t>Computers &amp; Technology</a:t>
            </a:r>
            <a:r>
              <a:rPr lang="en-US" sz="1400" i="1" dirty="0"/>
              <a:t> &gt; </a:t>
            </a:r>
            <a:r>
              <a:rPr lang="en-US" sz="1400" i="1" dirty="0">
                <a:hlinkClick r:id="rId4"/>
              </a:rPr>
              <a:t>Hardware</a:t>
            </a:r>
            <a:r>
              <a:rPr lang="en-US" sz="1400" i="1" dirty="0"/>
              <a:t> &gt; </a:t>
            </a:r>
            <a:r>
              <a:rPr lang="en-US" sz="1400" i="1" dirty="0">
                <a:hlinkClick r:id="rId5"/>
              </a:rPr>
              <a:t>Microprocessors &amp; System Design</a:t>
            </a:r>
            <a:r>
              <a:rPr lang="en-US" sz="1400" i="1" dirty="0"/>
              <a:t> &gt; </a:t>
            </a:r>
            <a:r>
              <a:rPr lang="en-US" sz="1400" i="1" dirty="0">
                <a:hlinkClick r:id="rId6"/>
              </a:rPr>
              <a:t>Embedded Systems</a:t>
            </a:r>
            <a:r>
              <a:rPr lang="en-US" sz="1400" i="1" dirty="0"/>
              <a:t> </a:t>
            </a:r>
          </a:p>
          <a:p>
            <a:endParaRPr lang="en-US" sz="2000" dirty="0"/>
          </a:p>
          <a:p>
            <a:endParaRPr lang="en-US" sz="2000" b="0" spc="-1" dirty="0">
              <a:uFill>
                <a:solidFill>
                  <a:srgbClr val="FFFFFF"/>
                </a:solidFill>
              </a:u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3359" y="1630134"/>
            <a:ext cx="2913239" cy="3770720"/>
          </a:xfrm>
          <a:prstGeom prst="rect">
            <a:avLst/>
          </a:prstGeom>
        </p:spPr>
      </p:pic>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962167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5485566"/>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a:t>
            </a:r>
            <a:r>
              <a:rPr lang="en-US" sz="1600" spc="-1" dirty="0" smtClean="0">
                <a:uFill>
                  <a:solidFill>
                    <a:srgbClr val="FFFFFF"/>
                  </a:solidFill>
                </a:uFill>
                <a:latin typeface="Courier"/>
              </a:rPr>
              <a:t>scratch/poky</a:t>
            </a:r>
          </a:p>
          <a:p>
            <a:pPr lvl="1"/>
            <a:r>
              <a:rPr lang="en-US" sz="1600" b="0" spc="-1" dirty="0" smtClean="0">
                <a:uFill>
                  <a:solidFill>
                    <a:srgbClr val="FFFFFF"/>
                  </a:solidFill>
                </a:uFill>
                <a:latin typeface="Courier"/>
              </a:rPr>
              <a:t>source </a:t>
            </a:r>
            <a:r>
              <a:rPr lang="en-US" sz="1600" b="0" spc="-1" dirty="0" err="1" smtClean="0">
                <a:uFill>
                  <a:solidFill>
                    <a:srgbClr val="FFFFFF"/>
                  </a:solidFill>
                </a:uFill>
                <a:latin typeface="Courier"/>
              </a:rPr>
              <a:t>oe</a:t>
            </a:r>
            <a:r>
              <a:rPr lang="en-US" sz="1600" b="0" spc="-1" dirty="0" smtClean="0">
                <a:uFill>
                  <a:solidFill>
                    <a:srgbClr val="FFFFFF"/>
                  </a:solidFill>
                </a:uFill>
                <a:latin typeface="Courier"/>
              </a:rPr>
              <a:t>-</a:t>
            </a:r>
            <a:r>
              <a:rPr lang="en-US" sz="1600" b="0" spc="-1" dirty="0" err="1" smtClean="0">
                <a:uFill>
                  <a:solidFill>
                    <a:srgbClr val="FFFFFF"/>
                  </a:solidFill>
                </a:uFill>
                <a:latin typeface="Courier"/>
              </a:rPr>
              <a:t>init</a:t>
            </a:r>
            <a:r>
              <a:rPr lang="en-US" sz="1600" b="0" spc="-1" dirty="0" smtClean="0">
                <a:uFill>
                  <a:solidFill>
                    <a:srgbClr val="FFFFFF"/>
                  </a:solidFill>
                </a:uFill>
                <a:latin typeface="Courier"/>
              </a:rPr>
              <a:t>-build-</a:t>
            </a:r>
            <a:r>
              <a:rPr lang="en-US" sz="1600" b="0" spc="-1" dirty="0" err="1" smtClean="0">
                <a:uFill>
                  <a:solidFill>
                    <a:srgbClr val="FFFFFF"/>
                  </a:solidFill>
                </a:uFill>
                <a:latin typeface="Courier"/>
              </a:rPr>
              <a:t>env</a:t>
            </a:r>
            <a:r>
              <a:rPr lang="en-US" sz="1600" b="0" spc="-1" dirty="0" smtClean="0">
                <a:uFill>
                  <a:solidFill>
                    <a:srgbClr val="FFFFFF"/>
                  </a:solidFill>
                </a:uFill>
                <a:latin typeface="Courier"/>
              </a:rPr>
              <a:t> </a:t>
            </a:r>
            <a:r>
              <a:rPr lang="en-US" sz="1600" b="0" spc="-1" dirty="0" smtClean="0">
                <a:uFill>
                  <a:solidFill>
                    <a:srgbClr val="FFFFFF"/>
                  </a:solidFill>
                </a:uFill>
                <a:latin typeface="Courier"/>
              </a:rPr>
              <a:t>build</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smtClean="0">
                <a:uFill>
                  <a:solidFill>
                    <a:srgbClr val="FFFFFF"/>
                  </a:solidFill>
                </a:uFill>
              </a:rPr>
              <a:t>Test </a:t>
            </a:r>
            <a:r>
              <a:rPr lang="en-US" sz="2000" b="0" spc="-1" dirty="0" smtClean="0">
                <a:uFill>
                  <a:solidFill>
                    <a:srgbClr val="FFFFFF"/>
                  </a:solidFill>
                </a:uFill>
              </a:rPr>
              <a:t>(login as ‘root’, no password needed)</a:t>
            </a:r>
            <a:endParaRPr lang="en-US" sz="2000" b="0" spc="-1" dirty="0">
              <a:uFill>
                <a:solidFill>
                  <a:srgbClr val="FFFFFF"/>
                </a:solidFill>
              </a:uFill>
            </a:endParaRPr>
          </a:p>
          <a:p>
            <a:pPr lvl="1"/>
            <a:r>
              <a:rPr lang="en-US" sz="1600" spc="-1" dirty="0" err="1">
                <a:uFill>
                  <a:solidFill>
                    <a:srgbClr val="FFFFFF"/>
                  </a:solidFill>
                </a:uFill>
                <a:latin typeface="Courier"/>
              </a:rPr>
              <a:t>runqemu</a:t>
            </a:r>
            <a:r>
              <a:rPr lang="en-US" sz="1600" spc="-1" dirty="0">
                <a:uFill>
                  <a:solidFill>
                    <a:srgbClr val="FFFFFF"/>
                  </a:solidFill>
                </a:uFill>
                <a:latin typeface="Courier"/>
              </a:rPr>
              <a:t> </a:t>
            </a:r>
            <a:r>
              <a:rPr lang="en-US" sz="1600" spc="-1" dirty="0" err="1" smtClean="0">
                <a:uFill>
                  <a:solidFill>
                    <a:srgbClr val="FFFFFF"/>
                  </a:solidFill>
                </a:uFill>
                <a:latin typeface="Courier"/>
              </a:rPr>
              <a:t>qemuarm</a:t>
            </a:r>
            <a:r>
              <a:rPr lang="en-US" sz="1600" spc="-1" dirty="0" smtClean="0">
                <a:uFill>
                  <a:solidFill>
                    <a:srgbClr val="FFFFFF"/>
                  </a:solidFill>
                </a:uFill>
                <a:latin typeface="Courier"/>
              </a:rPr>
              <a:t> </a:t>
            </a:r>
            <a:r>
              <a:rPr lang="en-US" sz="1600" spc="-1" dirty="0" err="1" smtClean="0">
                <a:uFill>
                  <a:solidFill>
                    <a:srgbClr val="FFFFFF"/>
                  </a:solidFill>
                </a:uFill>
                <a:latin typeface="Courier"/>
              </a:rPr>
              <a:t>nographic</a:t>
            </a:r>
            <a:endParaRPr lang="en-US" sz="1600" spc="-1" dirty="0" smtClean="0">
              <a:uFill>
                <a:solidFill>
                  <a:srgbClr val="FFFFFF"/>
                </a:solidFill>
              </a:uFill>
              <a:latin typeface="Courier"/>
            </a:endParaRPr>
          </a:p>
          <a:p>
            <a:r>
              <a:rPr lang="en-US" sz="2000" b="0" spc="-1" dirty="0" smtClean="0">
                <a:uFill>
                  <a:solidFill>
                    <a:srgbClr val="FFFFFF"/>
                  </a:solidFill>
                </a:uFill>
              </a:rPr>
              <a:t>Exit QEMU with </a:t>
            </a:r>
            <a:r>
              <a:rPr lang="en-US" sz="1600" b="0" spc="-1" dirty="0" smtClean="0">
                <a:uFill>
                  <a:solidFill>
                    <a:srgbClr val="FFFFFF"/>
                  </a:solidFill>
                </a:uFill>
                <a:latin typeface="Courier"/>
              </a:rPr>
              <a:t>CTRL-</a:t>
            </a:r>
            <a:r>
              <a:rPr lang="en-US" sz="1600" b="0" spc="-1" dirty="0" err="1" smtClean="0">
                <a:uFill>
                  <a:solidFill>
                    <a:srgbClr val="FFFFFF"/>
                  </a:solidFill>
                </a:uFill>
                <a:latin typeface="Courier"/>
              </a:rPr>
              <a:t>A,x</a:t>
            </a:r>
            <a:endParaRPr lang="en-US" sz="1600" b="0" spc="-1" dirty="0">
              <a:uFill>
                <a:solidFill>
                  <a:srgbClr val="FFFFFF"/>
                </a:solidFill>
              </a:uFill>
              <a:latin typeface="Courier"/>
            </a:endParaRPr>
          </a:p>
          <a:p>
            <a:pPr lvl="1"/>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9600"/>
            <a:ext cx="8233186" cy="5401091"/>
          </a:xfrm>
        </p:spPr>
        <p:txBody>
          <a:bodyPr/>
          <a:lstStyle/>
          <a:p>
            <a:r>
              <a:rPr lang="en-US" sz="2000" b="0" spc="-1" dirty="0">
                <a:uFill>
                  <a:solidFill>
                    <a:srgbClr val="FFFFFF"/>
                  </a:solidFill>
                </a:uFill>
              </a:rPr>
              <a:t>Create </a:t>
            </a:r>
            <a:r>
              <a:rPr lang="en-US" sz="2000" b="0" spc="-1" dirty="0" smtClean="0">
                <a:uFill>
                  <a:solidFill>
                    <a:srgbClr val="FFFFFF"/>
                  </a:solidFill>
                </a:uFill>
              </a:rPr>
              <a:t>Local </a:t>
            </a:r>
            <a:r>
              <a:rPr lang="en-US" sz="2000" b="0" spc="-1" dirty="0" err="1" smtClean="0">
                <a:uFill>
                  <a:solidFill>
                    <a:srgbClr val="FFFFFF"/>
                  </a:solidFill>
                </a:uFill>
              </a:rPr>
              <a:t>Devtool</a:t>
            </a:r>
            <a:r>
              <a:rPr lang="en-US" sz="2000" b="0" spc="-1" dirty="0" smtClean="0">
                <a:uFill>
                  <a:solidFill>
                    <a:srgbClr val="FFFFFF"/>
                  </a:solidFill>
                </a:uFill>
              </a:rPr>
              <a:t> Layer “meta-</a:t>
            </a:r>
            <a:r>
              <a:rPr lang="en-US" sz="2000" b="0" spc="-1" dirty="0" err="1" smtClean="0">
                <a:uFill>
                  <a:solidFill>
                    <a:srgbClr val="FFFFFF"/>
                  </a:solidFill>
                </a:uFill>
              </a:rPr>
              <a:t>uspapps</a:t>
            </a:r>
            <a:r>
              <a:rPr lang="en-US" sz="2000" b="0" spc="-1" dirty="0" smtClean="0">
                <a:uFill>
                  <a:solidFill>
                    <a:srgbClr val="FFFFFF"/>
                  </a:solidFill>
                </a:uFill>
              </a:rPr>
              <a:t>”</a:t>
            </a:r>
            <a:endParaRPr lang="en-US" sz="2000" b="0" spc="-1" dirty="0">
              <a:uFill>
                <a:solidFill>
                  <a:srgbClr val="FFFFFF"/>
                </a:solidFill>
              </a:uFill>
            </a:endParaRP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smtClean="0">
                <a:uFill>
                  <a:solidFill>
                    <a:srgbClr val="FFFFFF"/>
                  </a:solidFill>
                </a:uFill>
              </a:rPr>
              <a:t>Observe your source file directory</a:t>
            </a:r>
          </a:p>
          <a:p>
            <a:pPr marL="342900" lvl="1" indent="0">
              <a:spcBef>
                <a:spcPts val="0"/>
              </a:spcBef>
              <a:buNone/>
            </a:pPr>
            <a:endParaRPr lang="en-US" sz="1100" b="1" spc="-1" dirty="0" smtClean="0">
              <a:uFill>
                <a:solidFill>
                  <a:srgbClr val="FFFFFF"/>
                </a:solidFill>
              </a:uFill>
              <a:latin typeface="Courier"/>
            </a:endParaRPr>
          </a:p>
          <a:p>
            <a:pPr lvl="1">
              <a:spcBef>
                <a:spcPts val="0"/>
              </a:spcBef>
            </a:pPr>
            <a:r>
              <a:rPr lang="en-US" sz="1200" spc="-1" dirty="0" smtClean="0">
                <a:uFill>
                  <a:solidFill>
                    <a:srgbClr val="FFFFFF"/>
                  </a:solidFill>
                </a:uFill>
                <a:latin typeface="Courier"/>
              </a:rPr>
              <a:t>tree </a:t>
            </a: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a:t>
            </a:r>
            <a:r>
              <a:rPr lang="en-US" sz="1200" spc="-1" dirty="0" err="1">
                <a:uFill>
                  <a:solidFill>
                    <a:srgbClr val="FFFFFF"/>
                  </a:solidFill>
                </a:uFill>
                <a:latin typeface="Courier"/>
              </a:rPr>
              <a:t>fibonacci</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-app</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-lib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fibonacci.h</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fibonacci-lib.bb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fibonacci-srv.bb</a:t>
            </a: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fibonacci-srv.init</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fibonacci-srv.service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Makefile.all</a:t>
            </a:r>
            <a:endParaRPr lang="en-US" sz="120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197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8700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7779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rgbClr val="0070C0"/>
                </a:solidFill>
                <a:latin typeface="Courier New" panose="02070309020205020404" pitchFamily="49" charset="0"/>
                <a:cs typeface="Courier New" panose="02070309020205020404" pitchFamily="49" charset="0"/>
              </a:rPr>
              <a:t>ssh</a:t>
            </a:r>
            <a:r>
              <a:rPr lang="en-US" sz="2000" b="1" dirty="0" smtClean="0">
                <a:solidFill>
                  <a:srgbClr val="0070C0"/>
                </a:solidFill>
                <a:latin typeface="Courier New" panose="02070309020205020404" pitchFamily="49" charset="0"/>
                <a:cs typeface="Courier New" panose="02070309020205020404" pitchFamily="49" charset="0"/>
              </a:rPr>
              <a:t> ilab01@devday</a:t>
            </a:r>
            <a:r>
              <a:rPr lang="en-US" sz="2000" b="1" dirty="0" smtClean="0">
                <a:solidFill>
                  <a:srgbClr val="00B050"/>
                </a:solidFill>
                <a:latin typeface="Courier New" panose="02070309020205020404" pitchFamily="49" charset="0"/>
                <a:cs typeface="Courier New" panose="02070309020205020404" pitchFamily="49" charset="0"/>
              </a:rPr>
              <a:t>XXX</a:t>
            </a:r>
            <a:r>
              <a:rPr lang="en-US" sz="2000" b="1" dirty="0" smtClean="0">
                <a:solidFill>
                  <a:srgbClr val="0070C0"/>
                </a:solidFill>
                <a:latin typeface="Courier New" panose="02070309020205020404" pitchFamily="49" charset="0"/>
                <a:cs typeface="Courier New" panose="02070309020205020404" pitchFamily="49" charset="0"/>
              </a:rPr>
              <a:t>.yoctoproject.org</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b="1" dirty="0">
                <a:solidFill>
                  <a:srgbClr val="0070C0"/>
                </a:solidFill>
                <a:latin typeface="Courier New" panose="02070309020205020404" pitchFamily="49" charset="0"/>
                <a:cs typeface="Courier New" panose="02070309020205020404" pitchFamily="49" charset="0"/>
              </a:rPr>
              <a:t>devday</a:t>
            </a:r>
            <a:r>
              <a:rPr lang="en-US" sz="2000" b="1" dirty="0">
                <a:solidFill>
                  <a:srgbClr val="00B050"/>
                </a:solidFill>
                <a:latin typeface="Courier New" panose="02070309020205020404" pitchFamily="49" charset="0"/>
                <a:cs typeface="Courier New" panose="02070309020205020404" pitchFamily="49" charset="0"/>
              </a:rPr>
              <a:t>XXX</a:t>
            </a:r>
            <a:r>
              <a:rPr lang="en-US" sz="2000" b="1" dirty="0">
                <a:solidFill>
                  <a:srgbClr val="0070C0"/>
                </a:solidFill>
                <a:latin typeface="Courier New" panose="02070309020205020404" pitchFamily="49" charset="0"/>
                <a:cs typeface="Courier New" panose="02070309020205020404" pitchFamily="49" charset="0"/>
              </a:rPr>
              <a:t>.yoctoproject.org:8000</a:t>
            </a:r>
            <a:endParaRPr lang="en-US" sz="2000" b="1" dirty="0" smtClean="0">
              <a:solidFill>
                <a:srgbClr val="F370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a:t>
            </a:r>
            <a:r>
              <a:rPr lang="en-US" sz="1600" b="0" spc="-1" dirty="0" smtClean="0">
                <a:uFill>
                  <a:solidFill>
                    <a:srgbClr val="FFFFFF"/>
                  </a:solidFill>
                </a:uFill>
                <a:hlinkClick r:id="rId2"/>
              </a:rPr>
              <a:t>www.yoctoproject.org/docs/2.4/ref-manual/ref-manual.html#ref-classes-insane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smtClean="0">
                <a:uFill>
                  <a:solidFill>
                    <a:srgbClr val="FFFFFF"/>
                  </a:solidFill>
                </a:uFill>
                <a:latin typeface="Courier"/>
              </a:rPr>
              <a:t>INSANE_SKIP_&lt;</a:t>
            </a:r>
            <a:r>
              <a:rPr lang="en-US" sz="1600" spc="-1" dirty="0" err="1" smtClean="0">
                <a:uFill>
                  <a:solidFill>
                    <a:srgbClr val="FFFFFF"/>
                  </a:solidFill>
                </a:uFill>
                <a:latin typeface="Courier"/>
              </a:rPr>
              <a:t>packagename</a:t>
            </a:r>
            <a:r>
              <a:rPr lang="en-US" sz="1600" spc="-1" dirty="0" smtClean="0">
                <a:uFill>
                  <a:solidFill>
                    <a:srgbClr val="FFFFFF"/>
                  </a:solidFill>
                </a:uFill>
                <a:latin typeface="Courier"/>
              </a:rPr>
              <a:t>&gt; </a:t>
            </a:r>
            <a:r>
              <a:rPr lang="en-US" sz="1600" spc="-1" dirty="0">
                <a:uFill>
                  <a:solidFill>
                    <a:srgbClr val="FFFFFF"/>
                  </a:solidFill>
                </a:uFill>
                <a:latin typeface="Courier"/>
              </a:rPr>
              <a:t>+= "&lt;check&gt;"</a:t>
            </a:r>
            <a:endParaRPr lang="en-US" sz="1600" spc="-1" dirty="0" smtClean="0">
              <a:uFill>
                <a:solidFill>
                  <a:srgbClr val="FFFFFF"/>
                </a:solidFill>
              </a:uFill>
              <a:latin typeface="Courier"/>
            </a:endParaRPr>
          </a:p>
          <a:p>
            <a:pPr lvl="1"/>
            <a:r>
              <a:rPr lang="en-US" sz="1800" b="0" spc="-1" dirty="0" smtClean="0">
                <a:uFill>
                  <a:solidFill>
                    <a:srgbClr val="FFFFFF"/>
                  </a:solidFill>
                </a:uFill>
              </a:rPr>
              <a:t>Skips </a:t>
            </a:r>
            <a:r>
              <a:rPr lang="en-US" sz="1800" b="0" spc="-1" dirty="0">
                <a:uFill>
                  <a:solidFill>
                    <a:srgbClr val="FFFFFF"/>
                  </a:solidFill>
                </a:uFill>
              </a:rPr>
              <a:t>&lt;check&gt;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711200"/>
            <a:ext cx="8233186" cy="5299491"/>
          </a:xfrm>
        </p:spPr>
        <p:txBody>
          <a:bodyPr>
            <a:normAutofit lnSpcReduction="10000"/>
          </a:bodyPr>
          <a:lstStyle/>
          <a:p>
            <a:r>
              <a:rPr lang="en-US" sz="1800" b="0" spc="-1" dirty="0">
                <a:uFill>
                  <a:solidFill>
                    <a:srgbClr val="FFFFFF"/>
                  </a:solidFill>
                </a:uFill>
              </a:rPr>
              <a:t>Source code in </a:t>
            </a:r>
            <a:r>
              <a:rPr lang="en-US" sz="1800" b="0" spc="-1" dirty="0">
                <a:uFill>
                  <a:solidFill>
                    <a:srgbClr val="FFFFFF"/>
                  </a:solidFill>
                </a:uFill>
              </a:rPr>
              <a:t>/scratch/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endParaRPr lang="en-US" sz="1800" b="0" spc="-1" dirty="0">
              <a:uFill>
                <a:solidFill>
                  <a:srgbClr val="FFFFFF"/>
                </a:solidFill>
              </a:uFill>
            </a:endParaRP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a:t>
            </a:r>
            <a:r>
              <a:rPr lang="en-US" sz="1800" b="0" spc="-1" dirty="0" smtClean="0">
                <a:uFill>
                  <a:solidFill>
                    <a:srgbClr val="FFFFFF"/>
                  </a:solidFill>
                </a:uFill>
              </a:rPr>
              <a:t>environment in the project</a:t>
            </a:r>
            <a:endParaRPr lang="en-US" sz="1800" b="0" spc="-1" dirty="0">
              <a:uFill>
                <a:solidFill>
                  <a:srgbClr val="FFFFFF"/>
                </a:solidFill>
              </a:uFill>
            </a:endParaRPr>
          </a:p>
          <a:p>
            <a:pPr lvl="1"/>
            <a:r>
              <a:rPr lang="en-US" sz="1400" b="0" spc="-1" dirty="0" err="1" smtClean="0">
                <a:uFill>
                  <a:solidFill>
                    <a:srgbClr val="FFFFFF"/>
                  </a:solidFill>
                </a:uFill>
                <a:latin typeface="Courier"/>
              </a:rPr>
              <a:t>devtool</a:t>
            </a:r>
            <a:r>
              <a:rPr lang="en-US" sz="1400" b="0" spc="-1" dirty="0" smtClean="0">
                <a:uFill>
                  <a:solidFill>
                    <a:srgbClr val="FFFFFF"/>
                  </a:solidFill>
                </a:uFill>
                <a:latin typeface="Courier"/>
              </a:rPr>
              <a:t> </a:t>
            </a:r>
            <a:r>
              <a:rPr lang="en-US" sz="1400" b="0" spc="-1" dirty="0">
                <a:uFill>
                  <a:solidFill>
                    <a:srgbClr val="FFFFFF"/>
                  </a:solidFill>
                </a:uFill>
                <a:latin typeface="Courier"/>
              </a:rPr>
              <a:t>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a:t>
            </a:r>
            <a:r>
              <a:rPr lang="en-US" sz="1400" spc="-1" dirty="0">
                <a:uFill>
                  <a:solidFill>
                    <a:srgbClr val="FFFFFF"/>
                  </a:solidFill>
                </a:uFill>
                <a:latin typeface="Courier"/>
              </a:rPr>
              <a:t>/</a:t>
            </a:r>
            <a:r>
              <a:rPr lang="en-US" sz="1400" spc="-1" dirty="0" smtClean="0">
                <a:uFill>
                  <a:solidFill>
                    <a:srgbClr val="FFFFFF"/>
                  </a:solidFill>
                </a:uFill>
                <a:latin typeface="Courier"/>
              </a:rPr>
              <a:t>scratch/</a:t>
            </a:r>
            <a:r>
              <a:rPr lang="en-US" sz="1400" spc="-1" dirty="0" err="1" smtClean="0">
                <a:uFill>
                  <a:solidFill>
                    <a:srgbClr val="FFFFFF"/>
                  </a:solidFill>
                </a:uFill>
                <a:latin typeface="Courier"/>
              </a:rPr>
              <a:t>src</a:t>
            </a:r>
            <a:r>
              <a:rPr lang="en-US" sz="1400" spc="-1" dirty="0" smtClean="0">
                <a:uFill>
                  <a:solidFill>
                    <a:srgbClr val="FFFFFF"/>
                  </a:solidFill>
                </a:uFill>
                <a:latin typeface="Courier"/>
              </a:rPr>
              <a:t>/</a:t>
            </a:r>
            <a:r>
              <a:rPr lang="en-US" sz="1400" spc="-1" dirty="0" err="1" smtClean="0">
                <a:uFill>
                  <a:solidFill>
                    <a:srgbClr val="FFFFFF"/>
                  </a:solidFill>
                </a:uFill>
                <a:latin typeface="Courier"/>
              </a:rPr>
              <a:t>userspace</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400" b="0" spc="-1" dirty="0">
              <a:uFill>
                <a:solidFill>
                  <a:srgbClr val="FFFFFF"/>
                </a:solidFill>
              </a:uFill>
              <a:latin typeface="Courier"/>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smtClean="0">
                <a:uFill>
                  <a:solidFill>
                    <a:srgbClr val="FFFFFF"/>
                  </a:solidFill>
                </a:uFill>
                <a:latin typeface="+mn-lt"/>
              </a:rPr>
              <a:t>):			</a:t>
            </a:r>
            <a:r>
              <a:rPr lang="en-US" sz="1600" b="0" i="1" spc="-1" dirty="0" smtClean="0">
                <a:uFill>
                  <a:solidFill>
                    <a:srgbClr val="FFFFFF"/>
                  </a:solidFill>
                </a:uFill>
                <a:latin typeface="+mn-lt"/>
              </a:rPr>
              <a:t>(vi: </a:t>
            </a:r>
            <a:r>
              <a:rPr lang="en-US" sz="1600" b="0" i="1" spc="-1" dirty="0" err="1" smtClean="0">
                <a:uFill>
                  <a:solidFill>
                    <a:srgbClr val="FFFFFF"/>
                  </a:solidFill>
                </a:uFill>
                <a:latin typeface="+mn-lt"/>
              </a:rPr>
              <a:t>EoD</a:t>
            </a:r>
            <a:r>
              <a:rPr lang="en-US" sz="1600" b="0" i="1" spc="-1" dirty="0" smtClean="0">
                <a:uFill>
                  <a:solidFill>
                    <a:srgbClr val="FFFFFF"/>
                  </a:solidFill>
                </a:uFill>
                <a:latin typeface="+mn-lt"/>
              </a:rPr>
              <a:t> = ‘G’)</a:t>
            </a:r>
            <a:endParaRPr lang="en-US" sz="1800" b="0" i="1" spc="-1" dirty="0">
              <a:uFill>
                <a:solidFill>
                  <a:srgbClr val="FFFFFF"/>
                </a:solidFill>
              </a:uFill>
              <a:latin typeface="+mn-lt"/>
            </a:endParaRP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a:t>
            </a:r>
            <a:r>
              <a:rPr lang="en-US" sz="1800" b="0" spc="-1" dirty="0" smtClean="0">
                <a:uFill>
                  <a:solidFill>
                    <a:srgbClr val="FFFFFF"/>
                  </a:solidFill>
                </a:uFill>
                <a:latin typeface="+mn-lt"/>
              </a:rPr>
              <a:t>image </a:t>
            </a:r>
            <a:r>
              <a:rPr lang="en-US" sz="1600" b="0" spc="-1" dirty="0" smtClean="0">
                <a:uFill>
                  <a:solidFill>
                    <a:srgbClr val="FFFFFF"/>
                  </a:solidFill>
                </a:uFill>
                <a:latin typeface="+mn-lt"/>
              </a:rPr>
              <a:t>(exit with CTRL-</a:t>
            </a:r>
            <a:r>
              <a:rPr lang="en-US" sz="1600" b="0" spc="-1" dirty="0" err="1" smtClean="0">
                <a:uFill>
                  <a:solidFill>
                    <a:srgbClr val="FFFFFF"/>
                  </a:solidFill>
                </a:uFill>
                <a:latin typeface="+mn-lt"/>
              </a:rPr>
              <a:t>A,x</a:t>
            </a:r>
            <a:r>
              <a:rPr lang="en-US" sz="1600" b="0" spc="-1" dirty="0" smtClean="0">
                <a:uFill>
                  <a:solidFill>
                    <a:srgbClr val="FFFFFF"/>
                  </a:solidFill>
                </a:uFill>
                <a:latin typeface="+mn-lt"/>
              </a:rPr>
              <a:t>)</a:t>
            </a:r>
            <a:endParaRPr lang="en-US" sz="1800" b="0" spc="-1" dirty="0">
              <a:uFill>
                <a:solidFill>
                  <a:srgbClr val="FFFFFF"/>
                </a:solidFill>
              </a:uFill>
              <a:latin typeface="+mn-lt"/>
            </a:endParaRP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a:t>
            </a:r>
            <a:br>
              <a:rPr lang="en-US" sz="1400" spc="-1" dirty="0" smtClean="0">
                <a:uFill>
                  <a:solidFill>
                    <a:srgbClr val="FFFFFF"/>
                  </a:solidFill>
                </a:uFill>
                <a:latin typeface="Courier"/>
              </a:rPr>
            </a:br>
            <a:r>
              <a:rPr lang="en-US" sz="1400" spc="-1" dirty="0" err="1" smtClean="0">
                <a:uFill>
                  <a:solidFill>
                    <a:srgbClr val="FFFFFF"/>
                  </a:solidFill>
                </a:uFill>
                <a:latin typeface="Courier"/>
              </a:rPr>
              <a:t>root@qemuarm</a:t>
            </a:r>
            <a:r>
              <a:rPr lang="en-US" sz="1400" spc="-1" dirty="0">
                <a:uFill>
                  <a:solidFill>
                    <a:srgbClr val="FFFFFF"/>
                  </a:solidFill>
                </a:uFill>
                <a:latin typeface="Courier"/>
              </a:rPr>
              <a:t>:~#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Enter </a:t>
            </a:r>
            <a:r>
              <a:rPr lang="en-US" sz="1400" spc="-1" dirty="0">
                <a:uFill>
                  <a:solidFill>
                    <a:srgbClr val="FFFFFF"/>
                  </a:solidFill>
                </a:uFill>
                <a:latin typeface="Courier"/>
              </a:rPr>
              <a:t>the number of terms: </a:t>
            </a:r>
            <a:r>
              <a:rPr lang="en-US" sz="1400" spc="-1" dirty="0" smtClean="0">
                <a:uFill>
                  <a:solidFill>
                    <a:srgbClr val="FFFFFF"/>
                  </a:solidFill>
                </a:uFill>
                <a:latin typeface="Courier"/>
              </a:rPr>
              <a:t>4</a:t>
            </a:r>
            <a:br>
              <a:rPr lang="en-US" sz="1400" spc="-1" dirty="0" smtClean="0">
                <a:uFill>
                  <a:solidFill>
                    <a:srgbClr val="FFFFFF"/>
                  </a:solidFill>
                </a:uFill>
                <a:latin typeface="Courier"/>
              </a:rPr>
            </a:br>
            <a:r>
              <a:rPr lang="en-US" sz="1400" spc="-1" dirty="0" smtClean="0">
                <a:uFill>
                  <a:solidFill>
                    <a:srgbClr val="FFFFFF"/>
                  </a:solidFill>
                </a:uFill>
                <a:latin typeface="Courier"/>
              </a:rPr>
              <a:t>First </a:t>
            </a:r>
            <a:r>
              <a:rPr lang="en-US" sz="1400" spc="-1" dirty="0">
                <a:uFill>
                  <a:solidFill>
                    <a:srgbClr val="FFFFFF"/>
                  </a:solidFill>
                </a:uFill>
                <a:latin typeface="Courier"/>
              </a:rPr>
              <a:t>4 terms of Fibonacci series </a:t>
            </a:r>
            <a:r>
              <a:rPr lang="en-US" sz="1400" spc="-1" dirty="0" smtClean="0">
                <a:uFill>
                  <a:solidFill>
                    <a:srgbClr val="FFFFFF"/>
                  </a:solidFill>
                </a:uFill>
                <a:latin typeface="Courier"/>
              </a:rPr>
              <a:t>are:</a:t>
            </a:r>
            <a:br>
              <a:rPr lang="en-US" sz="1400" spc="-1" dirty="0" smtClean="0">
                <a:uFill>
                  <a:solidFill>
                    <a:srgbClr val="FFFFFF"/>
                  </a:solidFill>
                </a:uFill>
                <a:latin typeface="Courier"/>
              </a:rPr>
            </a:br>
            <a:r>
              <a:rPr lang="en-US" sz="1400" spc="-1" dirty="0" smtClean="0">
                <a:uFill>
                  <a:solidFill>
                    <a:srgbClr val="FFFFFF"/>
                  </a:solidFill>
                </a:uFill>
                <a:latin typeface="Courier"/>
              </a:rPr>
              <a:t>0 </a:t>
            </a:r>
            <a:r>
              <a:rPr lang="en-US" sz="1400" spc="-1" dirty="0">
                <a:uFill>
                  <a:solidFill>
                    <a:srgbClr val="FFFFFF"/>
                  </a:solidFill>
                </a:uFill>
                <a:latin typeface="Courier"/>
              </a:rPr>
              <a:t>1 1 2 </a:t>
            </a:r>
            <a:endParaRPr lang="en-US" sz="1400" b="0" spc="-1" dirty="0">
              <a:uFill>
                <a:solidFill>
                  <a:srgbClr val="FFFFFF"/>
                </a:solidFill>
              </a:uFill>
              <a:latin typeface="Courier"/>
            </a:endParaRPr>
          </a:p>
        </p:txBody>
      </p:sp>
      <p:sp>
        <p:nvSpPr>
          <p:cNvPr id="6" name="Rectangle 5"/>
          <p:cNvSpPr/>
          <p:nvPr/>
        </p:nvSpPr>
        <p:spPr>
          <a:xfrm>
            <a:off x="920978" y="37597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80055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smtClean="0">
                <a:uFill>
                  <a:solidFill>
                    <a:srgbClr val="FFFFFF"/>
                  </a:solidFill>
                </a:uFill>
              </a:rPr>
              <a:t>Build </a:t>
            </a:r>
            <a:r>
              <a:rPr lang="en-US" sz="1800" b="0" spc="-1" dirty="0">
                <a:uFill>
                  <a:solidFill>
                    <a:srgbClr val="FFFFFF"/>
                  </a:solidFill>
                </a:uFill>
              </a:rPr>
              <a:t>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err="1" smtClean="0">
                <a:uFill>
                  <a:solidFill>
                    <a:srgbClr val="FFFFFF"/>
                  </a:solidFill>
                </a:uFill>
                <a:latin typeface="Courier"/>
              </a:rPr>
              <a:t>qemuarm</a:t>
            </a:r>
            <a:r>
              <a:rPr lang="en-US" sz="140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spc="-1" dirty="0" smtClean="0">
              <a:uFill>
                <a:solidFill>
                  <a:srgbClr val="FFFFFF"/>
                </a:solidFill>
              </a:uFill>
              <a:latin typeface="Courier"/>
            </a:endParaRPr>
          </a:p>
          <a:p>
            <a:r>
              <a:rPr lang="en-US" sz="1600" b="0" spc="-1" dirty="0" smtClean="0">
                <a:uFill>
                  <a:solidFill>
                    <a:srgbClr val="FFFFFF"/>
                  </a:solidFill>
                </a:uFill>
              </a:rPr>
              <a:t>See the new package (optional)</a:t>
            </a:r>
            <a:r>
              <a:rPr lang="en-US" sz="1600" spc="-1" dirty="0" smtClean="0">
                <a:uFill>
                  <a:solidFill>
                    <a:srgbClr val="FFFFFF"/>
                  </a:solidFill>
                </a:uFill>
              </a:rPr>
              <a:t>:</a:t>
            </a:r>
          </a:p>
          <a:p>
            <a:pPr lvl="1"/>
            <a:r>
              <a:rPr lang="en-US" sz="1400" spc="-1" dirty="0" smtClean="0">
                <a:uFill>
                  <a:solidFill>
                    <a:srgbClr val="FFFFFF"/>
                  </a:solidFill>
                </a:uFill>
              </a:rPr>
              <a:t>find </a:t>
            </a:r>
            <a:r>
              <a:rPr lang="en-US" sz="1400" spc="-1" dirty="0" err="1">
                <a:uFill>
                  <a:solidFill>
                    <a:srgbClr val="FFFFFF"/>
                  </a:solidFill>
                </a:uFill>
              </a:rPr>
              <a:t>tmp</a:t>
            </a:r>
            <a:r>
              <a:rPr lang="en-US" sz="1400" spc="-1" dirty="0">
                <a:uFill>
                  <a:solidFill>
                    <a:srgbClr val="FFFFFF"/>
                  </a:solidFill>
                </a:uFill>
              </a:rPr>
              <a:t>/work -name "*</a:t>
            </a:r>
            <a:r>
              <a:rPr lang="en-US" sz="1400" spc="-1" dirty="0" err="1">
                <a:uFill>
                  <a:solidFill>
                    <a:srgbClr val="FFFFFF"/>
                  </a:solidFill>
                </a:uFill>
              </a:rPr>
              <a:t>fibonacci</a:t>
            </a:r>
            <a:r>
              <a:rPr lang="en-US" sz="1400" spc="-1" dirty="0">
                <a:uFill>
                  <a:solidFill>
                    <a:srgbClr val="FFFFFF"/>
                  </a:solidFill>
                </a:uFill>
              </a:rPr>
              <a:t>-example</a:t>
            </a:r>
            <a:r>
              <a:rPr lang="en-US" sz="1400" spc="-1" dirty="0" smtClean="0">
                <a:uFill>
                  <a:solidFill>
                    <a:srgbClr val="FFFFFF"/>
                  </a:solidFill>
                </a:uFill>
              </a:rPr>
              <a:t>*“</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a:t>
            </a:r>
            <a:r>
              <a:rPr lang="en-US" sz="1400" spc="-1" dirty="0" err="1" smtClean="0">
                <a:uFill>
                  <a:solidFill>
                    <a:srgbClr val="FFFFFF"/>
                  </a:solidFill>
                </a:uFill>
              </a:rPr>
              <a:t>pkgdata</a:t>
            </a:r>
            <a:r>
              <a:rPr lang="en-US" sz="1400" spc="-1" dirty="0" smtClean="0">
                <a:uFill>
                  <a:solidFill>
                    <a:srgbClr val="FFFFFF"/>
                  </a:solidFill>
                </a:uFill>
              </a:rPr>
              <a:t>/runtime-reverse/</a:t>
            </a:r>
            <a:r>
              <a:rPr lang="en-US" sz="1400" spc="-1" dirty="0" err="1" smtClean="0">
                <a:uFill>
                  <a:solidFill>
                    <a:srgbClr val="FFFFFF"/>
                  </a:solidFill>
                </a:uFill>
              </a:rPr>
              <a:t>libfibonacci</a:t>
            </a:r>
            <a:r>
              <a:rPr lang="en-US" sz="1400" spc="-1" dirty="0" smtClean="0">
                <a:uFill>
                  <a:solidFill>
                    <a:srgbClr val="FFFFFF"/>
                  </a:solidFill>
                </a:uFill>
              </a:rPr>
              <a:t>-examples</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-lib/1.0-r0/deploy-rpms/armv5e/libfibonacci-examples-1.0-r0.armv5e.rpm</a:t>
            </a:r>
            <a:br>
              <a:rPr lang="en-US" sz="1400" spc="-1" dirty="0" smtClean="0">
                <a:uFill>
                  <a:solidFill>
                    <a:srgbClr val="FFFFFF"/>
                  </a:solidFill>
                </a:uFill>
              </a:rPr>
            </a:br>
            <a:endParaRPr lang="en-US" sz="1400" spc="-1" dirty="0">
              <a:uFill>
                <a:solidFill>
                  <a:srgbClr val="FFFFFF"/>
                </a:solidFill>
              </a:uFill>
            </a:endParaRPr>
          </a:p>
          <a:p>
            <a:pPr lvl="1"/>
            <a:endParaRPr lang="en-US" sz="1400" spc="-1" dirty="0">
              <a:uFill>
                <a:solidFill>
                  <a:srgbClr val="FFFFFF"/>
                </a:solidFill>
              </a:uFill>
              <a:latin typeface="Courier"/>
            </a:endParaRPr>
          </a:p>
        </p:txBody>
      </p:sp>
      <p:sp>
        <p:nvSpPr>
          <p:cNvPr id="5" name="Rectangle 4"/>
          <p:cNvSpPr/>
          <p:nvPr/>
        </p:nvSpPr>
        <p:spPr>
          <a:xfrm>
            <a:off x="920978" y="2324343"/>
            <a:ext cx="7772400" cy="53860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600"/>
              </a:spcAft>
            </a:pP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219074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r>
              <a:rPr lang="en-US" sz="1600" spc="-1" dirty="0" smtClean="0">
                <a:uFill>
                  <a:solidFill>
                    <a:srgbClr val="FFFFFF"/>
                  </a:solidFill>
                </a:uFill>
                <a:latin typeface="Courier"/>
              </a:rPr>
              <a:t>}"</a:t>
            </a:r>
            <a:endParaRPr lang="en-US" sz="1600" spc="-1" dirty="0">
              <a:uFill>
                <a:solidFill>
                  <a:srgbClr val="FFFFFF"/>
                </a:solidFill>
              </a:uFill>
              <a:latin typeface="Courier"/>
            </a:endParaRP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a:t>
            </a:r>
            <a:r>
              <a:rPr lang="en-US" sz="1600" spc="-1" dirty="0">
                <a:uFill>
                  <a:solidFill>
                    <a:srgbClr val="FFFFFF"/>
                  </a:solidFill>
                </a:uFill>
                <a:latin typeface="Courier"/>
              </a:rPr>
              <a:t>"${</a:t>
            </a:r>
            <a:r>
              <a:rPr lang="en-US" sz="1600" b="0" spc="-1" dirty="0">
                <a:uFill>
                  <a:solidFill>
                    <a:srgbClr val="FFFFFF"/>
                  </a:solidFill>
                </a:uFill>
                <a:latin typeface="Courier"/>
              </a:rPr>
              <a:t>MACHINE_ARCH</a:t>
            </a:r>
            <a:r>
              <a:rPr lang="en-US" sz="1600" spc="-1" dirty="0" smtClean="0">
                <a:uFill>
                  <a:solidFill>
                    <a:srgbClr val="FFFFFF"/>
                  </a:solidFill>
                </a:uFill>
                <a:latin typeface="Courier"/>
              </a:rPr>
              <a:t>}"</a:t>
            </a:r>
            <a:endParaRPr lang="en-US" sz="1600" b="0" spc="-1" dirty="0">
              <a:uFill>
                <a:solidFill>
                  <a:srgbClr val="FFFFFF"/>
                </a:solidFill>
              </a:uFill>
              <a:latin typeface="Courier"/>
            </a:endParaRP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a:t>
            </a:r>
            <a:r>
              <a:rPr lang="en-US" sz="1400" spc="-1" dirty="0" smtClean="0">
                <a:uFill>
                  <a:solidFill>
                    <a:srgbClr val="FFFFFF"/>
                  </a:solidFill>
                </a:uFill>
                <a:latin typeface="Courier"/>
              </a:rPr>
              <a:t>scratch/working/build</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a:t>
            </a:r>
            <a:r>
              <a:rPr lang="en-US" sz="1400" spc="-1" dirty="0">
                <a:uFill>
                  <a:solidFill>
                    <a:srgbClr val="FFFFFF"/>
                  </a:solidFill>
                </a:uFill>
                <a:latin typeface="Courier"/>
              </a:rPr>
              <a:t>/scratch/</a:t>
            </a:r>
            <a:r>
              <a:rPr lang="en-US" sz="1400" spc="-1" dirty="0" err="1">
                <a:uFill>
                  <a:solidFill>
                    <a:srgbClr val="FFFFFF"/>
                  </a:solidFill>
                </a:uFill>
                <a:latin typeface="Courier"/>
              </a:rPr>
              <a:t>src</a:t>
            </a:r>
            <a:r>
              <a:rPr lang="en-US" sz="1400" spc="-1" dirty="0">
                <a:uFill>
                  <a:solidFill>
                    <a:srgbClr val="FFFFFF"/>
                  </a:solidFill>
                </a:uFill>
                <a:latin typeface="Courier"/>
              </a:rPr>
              <a:t>/</a:t>
            </a:r>
            <a:r>
              <a:rPr lang="en-US" sz="1400" spc="-1" dirty="0" err="1">
                <a:uFill>
                  <a:solidFill>
                    <a:srgbClr val="FFFFFF"/>
                  </a:solidFill>
                </a:uFill>
                <a:latin typeface="Courier"/>
              </a:rPr>
              <a:t>userspace</a:t>
            </a:r>
            <a:r>
              <a:rPr lang="en-US" sz="1400" spc="-1" dirty="0">
                <a:uFill>
                  <a:solidFill>
                    <a:srgbClr val="FFFFFF"/>
                  </a:solidFill>
                </a:uFill>
                <a:latin typeface="Courier"/>
              </a:rPr>
              <a:t>/</a:t>
            </a:r>
            <a:r>
              <a:rPr lang="en-US" sz="1400" spc="-1" dirty="0" err="1">
                <a:uFill>
                  <a:solidFill>
                    <a:srgbClr val="FFFFFF"/>
                  </a:solidFill>
                </a:uFill>
                <a:latin typeface="Courier"/>
              </a:rPr>
              <a:t>fibonacci</a:t>
            </a:r>
            <a:r>
              <a:rPr lang="en-US" sz="1400" spc="-1" dirty="0">
                <a:uFill>
                  <a:solidFill>
                    <a:srgbClr val="FFFFFF"/>
                  </a:solidFill>
                </a:uFill>
                <a:latin typeface="Courier"/>
              </a:rPr>
              <a:t>/</a:t>
            </a:r>
            <a:r>
              <a:rPr lang="en-US" sz="140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 </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qemuarm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err="1" smtClean="0">
                <a:solidFill>
                  <a:schemeClr val="tx1"/>
                </a:solidFill>
                <a:latin typeface="+mn-lt"/>
              </a:rPr>
              <a:t>sstate</a:t>
            </a:r>
            <a:r>
              <a:rPr lang="en-US" sz="1800" dirty="0" smtClean="0">
                <a:solidFill>
                  <a:schemeClr val="tx1"/>
                </a:solidFill>
                <a:latin typeface="+mn-lt"/>
              </a:rPr>
              <a:t>-cache“</a:t>
            </a:r>
            <a:br>
              <a:rPr lang="en-US" sz="1800" dirty="0" smtClean="0">
                <a:solidFill>
                  <a:schemeClr val="tx1"/>
                </a:solidFill>
                <a:latin typeface="+mn-lt"/>
              </a:rPr>
            </a:br>
            <a:endParaRPr lang="en-US" sz="1800" dirty="0">
              <a:solidFill>
                <a:schemeClr val="tx1"/>
              </a:solidFill>
              <a:latin typeface="+mn-lt"/>
            </a:endParaRPr>
          </a:p>
          <a:p>
            <a:r>
              <a:rPr lang="en-US" sz="2000" dirty="0" smtClean="0"/>
              <a:t>You will be using SSH to communicate with your virtual server. </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t>License Compliance and Auditing</a:t>
            </a:r>
          </a:p>
          <a:p>
            <a:r>
              <a:rPr lang="en-US" dirty="0"/>
              <a:t>Beth ‘pidge’ Flanagan and Paul </a:t>
            </a:r>
            <a:r>
              <a:rPr lang="en-US" dirty="0" smtClean="0"/>
              <a:t>Barker</a:t>
            </a:r>
          </a:p>
          <a:p>
            <a:r>
              <a:rPr lang="en-US" dirty="0" err="1" smtClean="0"/>
              <a:t>Togán</a:t>
            </a:r>
            <a:r>
              <a:rPr lang="en-US" dirty="0" smtClean="0"/>
              <a:t> </a:t>
            </a:r>
            <a:r>
              <a:rPr lang="en-US" dirty="0"/>
              <a:t>Labs Ltd.</a:t>
            </a:r>
          </a:p>
          <a:p>
            <a:endParaRPr lang="en-US" dirty="0">
              <a:latin typeface="Arial" charset="0"/>
            </a:endParaRP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81000"/>
            <a:ext cx="841216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00476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0629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When you are done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toaster stop</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Yocto</a:t>
            </a:r>
            <a:r>
              <a:rPr lang="en-US" dirty="0" smtClean="0">
                <a:latin typeface="Arial" charset="0"/>
              </a:rPr>
              <a:t> Project 2.4 (</a:t>
            </a:r>
            <a:r>
              <a:rPr lang="en-US" dirty="0" err="1" smtClean="0">
                <a:latin typeface="Arial" charset="0"/>
              </a:rPr>
              <a:t>Rocko</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635000"/>
            <a:ext cx="823277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681689"/>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041400" y="4125913"/>
            <a:ext cx="7638393"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r>
              <a:rPr lang="en-US" dirty="0">
                <a:cs typeface="Arial" charset="0"/>
              </a:rPr>
              <a:t>, Brian Avery, Randy Witt, David Reyna</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a:t>
            </a:r>
            <a:r>
              <a:rPr lang="en-US" dirty="0" smtClean="0"/>
              <a:t>)* 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path </a:t>
            </a:r>
            <a:r>
              <a:rPr lang="en-US" dirty="0"/>
              <a:t>to tools in the </a:t>
            </a:r>
            <a:r>
              <a:rPr lang="en-US" dirty="0" smtClean="0"/>
              <a:t>cloud</a:t>
            </a:r>
          </a:p>
          <a:p>
            <a:pPr lvl="1"/>
            <a:endParaRPr lang="en-US" dirty="0" smtClean="0"/>
          </a:p>
          <a:p>
            <a:pPr marL="342900" lvl="1" indent="0">
              <a:buNone/>
            </a:pPr>
            <a:r>
              <a:rPr lang="en-US" sz="1800" dirty="0" smtClean="0">
                <a:solidFill>
                  <a:schemeClr val="accent1"/>
                </a:solidFill>
              </a:rPr>
              <a:t>*The instructor also thinks of it as Containers Run Other People’s Software</a:t>
            </a:r>
            <a:endParaRPr lang="en-US" sz="1800" dirty="0">
              <a:solidFill>
                <a:schemeClr val="accent1"/>
              </a:solidFill>
            </a:endParaRPr>
          </a:p>
        </p:txBody>
      </p:sp>
    </p:spTree>
    <p:extLst>
      <p:ext uri="{BB962C8B-B14F-4D97-AF65-F5344CB8AC3E}">
        <p14:creationId xmlns:p14="http://schemas.microsoft.com/office/powerpoint/2010/main" val="58391012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sz="1800" dirty="0" smtClean="0"/>
              <a:t>crops/</a:t>
            </a:r>
            <a:r>
              <a:rPr lang="en-US" sz="1800" dirty="0" err="1" smtClean="0"/>
              <a:t>extsdk</a:t>
            </a:r>
            <a:r>
              <a:rPr lang="en-US" sz="1800" dirty="0" smtClean="0"/>
              <a:t>-container</a:t>
            </a:r>
          </a:p>
          <a:p>
            <a:pPr lvl="1"/>
            <a:r>
              <a:rPr lang="en-US" sz="1800" dirty="0" smtClean="0"/>
              <a:t>Container that can support Extensible SDKs</a:t>
            </a:r>
          </a:p>
          <a:p>
            <a:pPr lvl="1"/>
            <a:r>
              <a:rPr lang="en-US" sz="1800" dirty="0" smtClean="0"/>
              <a:t>Also supports standard SDKs</a:t>
            </a:r>
          </a:p>
          <a:p>
            <a:r>
              <a:rPr lang="en-US" sz="1800" dirty="0" smtClean="0"/>
              <a:t>crops/toaster</a:t>
            </a:r>
          </a:p>
          <a:p>
            <a:pPr lvl="1"/>
            <a:r>
              <a:rPr lang="en-US" sz="1800" dirty="0" smtClean="0"/>
              <a:t>Latest </a:t>
            </a:r>
            <a:r>
              <a:rPr lang="en-US" sz="1800" dirty="0"/>
              <a:t>r</a:t>
            </a:r>
            <a:r>
              <a:rPr lang="en-US" sz="1800" dirty="0" smtClean="0"/>
              <a:t>eleased </a:t>
            </a:r>
            <a:r>
              <a:rPr lang="en-US" sz="1800" dirty="0"/>
              <a:t>version of toaster/poky </a:t>
            </a:r>
            <a:r>
              <a:rPr lang="en-US" sz="1800" dirty="0" smtClean="0"/>
              <a:t>currently pyro</a:t>
            </a:r>
            <a:endParaRPr lang="en-US" sz="1800" dirty="0"/>
          </a:p>
          <a:p>
            <a:r>
              <a:rPr lang="en-US" sz="1800" dirty="0" smtClean="0"/>
              <a:t>crops/toaster-master</a:t>
            </a:r>
          </a:p>
          <a:p>
            <a:pPr lvl="1"/>
            <a:r>
              <a:rPr lang="en-US" sz="1800" dirty="0" smtClean="0"/>
              <a:t>Keeps </a:t>
            </a:r>
            <a:r>
              <a:rPr lang="en-US" sz="1800" dirty="0"/>
              <a:t>up with the current master of toaster/poky, kicked off via </a:t>
            </a:r>
            <a:r>
              <a:rPr lang="en-US" sz="1800" dirty="0" err="1"/>
              <a:t>webhook</a:t>
            </a:r>
            <a:r>
              <a:rPr lang="en-US" sz="1800" dirty="0"/>
              <a:t> so it's quite up to </a:t>
            </a:r>
            <a:r>
              <a:rPr lang="en-US" sz="1800" dirty="0" smtClean="0"/>
              <a:t>date.</a:t>
            </a:r>
          </a:p>
          <a:p>
            <a:r>
              <a:rPr lang="en-US" sz="1800" dirty="0" smtClean="0"/>
              <a:t>crops/poky</a:t>
            </a:r>
          </a:p>
          <a:p>
            <a:pPr lvl="1"/>
            <a:r>
              <a:rPr lang="en-US" sz="1800" dirty="0" smtClean="0"/>
              <a:t>This </a:t>
            </a:r>
            <a:r>
              <a:rPr lang="en-US" sz="1800" dirty="0"/>
              <a:t>is an </a:t>
            </a:r>
            <a:r>
              <a:rPr lang="en-US" sz="1800" dirty="0" smtClean="0"/>
              <a:t>Ubuntu (or other distro) container </a:t>
            </a:r>
            <a:r>
              <a:rPr lang="en-US" sz="1800" dirty="0"/>
              <a:t>with </a:t>
            </a:r>
            <a:r>
              <a:rPr lang="en-US" sz="1800" dirty="0" smtClean="0"/>
              <a:t>the necessary </a:t>
            </a:r>
            <a:r>
              <a:rPr lang="en-US" sz="1800" dirty="0"/>
              <a:t>packages to run poky installed, but not poky itself.  </a:t>
            </a:r>
          </a:p>
          <a:p>
            <a:pPr lvl="1"/>
            <a:r>
              <a:rPr lang="en-US" sz="1800" dirty="0" smtClean="0"/>
              <a:t>To </a:t>
            </a:r>
            <a:r>
              <a:rPr lang="en-US" sz="1800" dirty="0"/>
              <a:t>run poky, you need a copy of it on your file system which you then map into the container. </a:t>
            </a:r>
            <a:endParaRPr lang="en-US" sz="1800" dirty="0" smtClean="0"/>
          </a:p>
          <a:p>
            <a:pPr lvl="1"/>
            <a:r>
              <a:rPr lang="en-US" sz="1800" dirty="0" smtClean="0"/>
              <a:t>This </a:t>
            </a:r>
            <a:r>
              <a:rPr lang="en-US" sz="1800" dirty="0"/>
              <a:t>will work equally well for poky or an install of </a:t>
            </a:r>
            <a:r>
              <a:rPr lang="en-US" sz="1800" dirty="0" err="1"/>
              <a:t>oe</a:t>
            </a:r>
            <a:r>
              <a:rPr lang="en-US" sz="1800" dirty="0"/>
              <a:t>-core.</a:t>
            </a:r>
          </a:p>
        </p:txBody>
      </p:sp>
    </p:spTree>
    <p:extLst>
      <p:ext uri="{BB962C8B-B14F-4D97-AF65-F5344CB8AC3E}">
        <p14:creationId xmlns:p14="http://schemas.microsoft.com/office/powerpoint/2010/main" val="777555604"/>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latin typeface="courier" charset="0"/>
              </a:rPr>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337044917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run --</a:t>
            </a:r>
            <a:r>
              <a:rPr lang="en-US" sz="1600" dirty="0" err="1" smtClean="0">
                <a:latin typeface="Courier New" panose="02070309020205020404" pitchFamily="49" charset="0"/>
                <a:cs typeface="Courier New" panose="02070309020205020404" pitchFamily="49" charset="0"/>
              </a:rPr>
              <a:t>rm</a:t>
            </a:r>
            <a:r>
              <a:rPr lang="en-US" sz="1600" dirty="0" smtClean="0">
                <a:latin typeface="Courier New" panose="02070309020205020404" pitchFamily="49" charset="0"/>
                <a:cs typeface="Courier New" panose="02070309020205020404" pitchFamily="49" charset="0"/>
              </a:rPr>
              <a:t> -it -v </a:t>
            </a:r>
            <a:r>
              <a:rPr lang="en-US" sz="1600" dirty="0" err="1" smtClean="0">
                <a:latin typeface="Courier New" panose="02070309020205020404" pitchFamily="49" charset="0"/>
                <a:cs typeface="Courier New" panose="02070309020205020404" pitchFamily="49" charset="0"/>
              </a:rPr>
              <a:t>myvolume</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workdir</a:t>
            </a:r>
            <a:r>
              <a:rPr lang="en-US" sz="1600" dirty="0" smtClean="0">
                <a:latin typeface="Courier New" panose="02070309020205020404" pitchFamily="49" charset="0"/>
                <a:cs typeface="Courier New" panose="02070309020205020404" pitchFamily="49" charset="0"/>
              </a:rPr>
              <a:t> crops/</a:t>
            </a:r>
            <a:r>
              <a:rPr lang="en-US" sz="1600" dirty="0" err="1" smtClean="0">
                <a:latin typeface="Courier New" panose="02070309020205020404" pitchFamily="49" charset="0"/>
                <a:cs typeface="Courier New" panose="02070309020205020404" pitchFamily="49" charset="0"/>
              </a:rPr>
              <a:t>extsdk</a:t>
            </a:r>
            <a:r>
              <a:rPr lang="en-US" sz="1600" dirty="0" smtClean="0">
                <a:latin typeface="Courier New" panose="02070309020205020404" pitchFamily="49" charset="0"/>
                <a:cs typeface="Courier New" panose="02070309020205020404" pitchFamily="49" charset="0"/>
              </a:rPr>
              <a:t>-container --</a:t>
            </a:r>
            <a:r>
              <a:rPr lang="en-US" sz="1600" dirty="0" err="1" smtClean="0">
                <a:latin typeface="Courier New" panose="02070309020205020404" pitchFamily="49" charset="0"/>
                <a:cs typeface="Courier New" panose="02070309020205020404" pitchFamily="49" charset="0"/>
              </a:rPr>
              <a:t>url</a:t>
            </a:r>
            <a:r>
              <a:rPr lang="en-US"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sz="1600" dirty="0" smtClean="0">
              <a:latin typeface="Courier New" panose="02070309020205020404" pitchFamily="49" charset="0"/>
              <a:cs typeface="Courier New" panose="02070309020205020404" pitchFamily="49" charset="0"/>
            </a:endParaRPr>
          </a:p>
          <a:p>
            <a:r>
              <a:rPr lang="en-US" sz="2000" dirty="0" smtClean="0"/>
              <a:t>Mac OS X:</a:t>
            </a:r>
            <a:r>
              <a:rPr lang="en-US" sz="2000" dirty="0"/>
              <a:t/>
            </a:r>
            <a:br>
              <a:rPr lang="en-US" sz="2000" dirty="0"/>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docker</a:t>
            </a:r>
            <a:r>
              <a:rPr lang="en-US" sz="1600" dirty="0">
                <a:latin typeface="Courier New" panose="02070309020205020404" pitchFamily="49" charset="0"/>
                <a:cs typeface="Courier New" panose="02070309020205020404" pitchFamily="49" charset="0"/>
              </a:rPr>
              <a:t> 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3"/>
              </a:rPr>
              <a:t>http://</a:t>
            </a:r>
            <a:r>
              <a:rPr lang="en-US" sz="1600" dirty="0" smtClean="0">
                <a:latin typeface="Courier New" panose="02070309020205020404" pitchFamily="49" charset="0"/>
                <a:cs typeface="Courier New" panose="02070309020205020404" pitchFamily="49" charset="0"/>
                <a:hlinkClick r:id="rId3"/>
              </a:rPr>
              <a:t>someserver/extensible_sdk_installer.sh</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7626393"/>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a:t>
            </a:r>
            <a:r>
              <a:rPr lang="en-US" dirty="0" err="1" smtClean="0"/>
              <a:t>eSDK</a:t>
            </a:r>
            <a:r>
              <a:rPr lang="en-US" dirty="0" smtClean="0"/>
              <a:t> container where to find the </a:t>
            </a:r>
            <a:r>
              <a:rPr lang="en-US" dirty="0" err="1" smtClean="0"/>
              <a:t>eSDK</a:t>
            </a:r>
            <a:endParaRPr lang="en-US" dirty="0" smtClean="0"/>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Mac OS X or Windows, that would be provided via the Samba connection</a:t>
            </a:r>
          </a:p>
          <a:p>
            <a:r>
              <a:rPr lang="en-US" dirty="0" smtClean="0">
                <a:latin typeface="+mj-lt"/>
                <a:cs typeface="Courier New" panose="02070309020205020404" pitchFamily="49" charset="0"/>
              </a:rPr>
              <a:t>A useful CROPS </a:t>
            </a:r>
            <a:r>
              <a:rPr lang="en-US" dirty="0" err="1" smtClean="0">
                <a:latin typeface="+mj-lt"/>
                <a:cs typeface="Courier New" panose="02070309020205020404" pitchFamily="49" charset="0"/>
              </a:rPr>
              <a:t>eSDK</a:t>
            </a:r>
            <a:r>
              <a:rPr lang="en-US" dirty="0" smtClean="0">
                <a:latin typeface="+mj-lt"/>
                <a:cs typeface="Courier New" panose="02070309020205020404" pitchFamily="49" charset="0"/>
              </a:rPr>
              <a:t>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0596552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54606</TotalTime>
  <Words>9969</Words>
  <Application>Microsoft Office PowerPoint</Application>
  <PresentationFormat>On-screen Show (4:3)</PresentationFormat>
  <Paragraphs>1800</Paragraphs>
  <Slides>211</Slides>
  <Notes>44</Notes>
  <HiddenSlides>0</HiddenSlides>
  <MMClips>0</MMClips>
  <ScaleCrop>false</ScaleCrop>
  <HeadingPairs>
    <vt:vector size="4" baseType="variant">
      <vt:variant>
        <vt:lpstr>Theme</vt:lpstr>
      </vt:variant>
      <vt:variant>
        <vt:i4>1</vt:i4>
      </vt:variant>
      <vt:variant>
        <vt:lpstr>Slide Titles</vt:lpstr>
      </vt:variant>
      <vt:variant>
        <vt:i4>211</vt:i4>
      </vt:variant>
    </vt:vector>
  </HeadingPairs>
  <TitlesOfParts>
    <vt:vector size="212" baseType="lpstr">
      <vt:lpstr>YoctoTemplate_1</vt:lpstr>
      <vt:lpstr>Advanced Class  </vt:lpstr>
      <vt:lpstr>Advanced Class</vt:lpstr>
      <vt:lpstr>Agenda – The Advanced Class</vt:lpstr>
      <vt:lpstr>Class Account Setup</vt:lpstr>
      <vt:lpstr>Notes for the Advanced Class:</vt:lpstr>
      <vt:lpstr>Yocto Project Dev Day Lab Setup</vt:lpstr>
      <vt:lpstr>FYI: How class project was prepared</vt:lpstr>
      <vt:lpstr>NOTE: Clean Shells!</vt:lpstr>
      <vt:lpstr>Activity One!</vt:lpstr>
      <vt:lpstr>Yocto Project – What is new in 2.4 Rocko</vt:lpstr>
      <vt:lpstr>Yocto Project – Release Notes</vt:lpstr>
      <vt:lpstr>Activity Two</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See Rudi Streif’s Book on Yocto Project!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Six</vt:lpstr>
      <vt:lpstr>CROPS: Containers for Yocto Project </vt:lpstr>
      <vt:lpstr>CROPS: Available Today </vt:lpstr>
      <vt:lpstr>CROPS: Setup Docker</vt:lpstr>
      <vt:lpstr>CROPS: eSDK First Time</vt:lpstr>
      <vt:lpstr>CROPS: eSDK “--url” command</vt:lpstr>
      <vt:lpstr>CROPS: Example eSDK on Mac OS X</vt:lpstr>
      <vt:lpstr>CROPS: Example eSDK on Mac OS X</vt:lpstr>
      <vt:lpstr>CROPS: Example eSDK on Mac OS X</vt:lpstr>
      <vt:lpstr>CROPS: Example eSDK on Mac OS X</vt:lpstr>
      <vt:lpstr>CROPS: Example eSDK on Mac OS X, Second Time</vt:lpstr>
      <vt:lpstr>CROPS: Example Toaster on Mac</vt:lpstr>
      <vt:lpstr>CROPS: Example Poky on Mac</vt:lpstr>
      <vt:lpstr>CROPS: Toaster and Poky</vt:lpstr>
      <vt:lpstr>CROPS: Future</vt:lpstr>
      <vt:lpstr>CROPS: Reference</vt:lpstr>
      <vt:lpstr>CROPS: Call to Action</vt:lpstr>
      <vt:lpstr>Reference</vt:lpstr>
      <vt:lpstr>Resources</vt:lpstr>
      <vt:lpstr>Activity Seven</vt:lpstr>
      <vt:lpstr>Activity Eight</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Nine</vt:lpstr>
      <vt:lpstr>Analytics and the Event System - Overview</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Analytics and the Event System - Overview</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Analytics and the Event System - Overview</vt:lpstr>
      <vt:lpstr>Custom Event UI  </vt:lpstr>
      <vt:lpstr>Custom Event UI (2)  </vt:lpstr>
      <vt:lpstr>Resources  </vt:lpstr>
      <vt:lpstr>Analytics and the Event System - Overview</vt:lpstr>
      <vt:lpstr>Custom events  </vt:lpstr>
      <vt:lpstr>Analytics and the Event System - Overview</vt:lpstr>
      <vt:lpstr>Using Events for debugging bitbake  </vt:lpstr>
      <vt:lpstr>Using Events for debugging bitbake (2)  </vt:lpstr>
      <vt:lpstr>Analytics and the Event System - Overview</vt:lpstr>
      <vt:lpstr>Adding Build Data to the Event Database </vt:lpstr>
      <vt:lpstr>Existing Toaster Analytics </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lpstr>FYI: How to add Nodejs to your project</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809</cp:revision>
  <dcterms:created xsi:type="dcterms:W3CDTF">2014-10-15T17:08:45Z</dcterms:created>
  <dcterms:modified xsi:type="dcterms:W3CDTF">2017-10-26T04:54:36Z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